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68" r:id="rId1"/>
    <p:sldMasterId id="2147483781" r:id="rId2"/>
  </p:sldMasterIdLst>
  <p:notesMasterIdLst>
    <p:notesMasterId r:id="rId41"/>
  </p:notesMasterIdLst>
  <p:sldIdLst>
    <p:sldId id="258" r:id="rId3"/>
    <p:sldId id="299" r:id="rId4"/>
    <p:sldId id="301" r:id="rId5"/>
    <p:sldId id="257" r:id="rId6"/>
    <p:sldId id="300" r:id="rId7"/>
    <p:sldId id="273" r:id="rId8"/>
    <p:sldId id="278" r:id="rId9"/>
    <p:sldId id="279" r:id="rId10"/>
    <p:sldId id="280" r:id="rId11"/>
    <p:sldId id="304" r:id="rId12"/>
    <p:sldId id="305" r:id="rId13"/>
    <p:sldId id="312" r:id="rId14"/>
    <p:sldId id="302" r:id="rId15"/>
    <p:sldId id="271" r:id="rId16"/>
    <p:sldId id="281" r:id="rId17"/>
    <p:sldId id="282" r:id="rId18"/>
    <p:sldId id="288" r:id="rId19"/>
    <p:sldId id="283" r:id="rId20"/>
    <p:sldId id="285" r:id="rId21"/>
    <p:sldId id="287" r:id="rId22"/>
    <p:sldId id="286" r:id="rId23"/>
    <p:sldId id="284" r:id="rId24"/>
    <p:sldId id="275" r:id="rId25"/>
    <p:sldId id="274" r:id="rId26"/>
    <p:sldId id="297" r:id="rId27"/>
    <p:sldId id="298" r:id="rId28"/>
    <p:sldId id="295" r:id="rId29"/>
    <p:sldId id="289" r:id="rId30"/>
    <p:sldId id="292" r:id="rId31"/>
    <p:sldId id="294" r:id="rId32"/>
    <p:sldId id="265" r:id="rId33"/>
    <p:sldId id="263" r:id="rId34"/>
    <p:sldId id="296" r:id="rId35"/>
    <p:sldId id="261" r:id="rId36"/>
    <p:sldId id="276" r:id="rId37"/>
    <p:sldId id="311" r:id="rId38"/>
    <p:sldId id="307" r:id="rId39"/>
    <p:sldId id="269" r:id="rId4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588" autoAdjust="0"/>
    <p:restoredTop sz="54534" autoAdjust="0"/>
  </p:normalViewPr>
  <p:slideViewPr>
    <p:cSldViewPr>
      <p:cViewPr varScale="1">
        <p:scale>
          <a:sx n="58" d="100"/>
          <a:sy n="58" d="100"/>
        </p:scale>
        <p:origin x="1662" y="60"/>
      </p:cViewPr>
      <p:guideLst>
        <p:guide orient="horz" pos="2160"/>
        <p:guide pos="2880"/>
      </p:guideLst>
    </p:cSldViewPr>
  </p:slideViewPr>
  <p:notesTextViewPr>
    <p:cViewPr>
      <p:scale>
        <a:sx n="125" d="100"/>
        <a:sy n="125" d="100"/>
      </p:scale>
      <p:origin x="0" y="0"/>
    </p:cViewPr>
  </p:notesTextViewPr>
  <p:notesViewPr>
    <p:cSldViewPr>
      <p:cViewPr varScale="1">
        <p:scale>
          <a:sx n="34" d="100"/>
          <a:sy n="34" d="100"/>
        </p:scale>
        <p:origin x="2286"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680CD79-A709-487F-905D-6649C7802823}" type="datetimeFigureOut">
              <a:rPr lang="en-US" smtClean="0"/>
              <a:t>2/9/2021</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30AF5E0-C562-4051-A739-E39EEF3679A5}" type="slidenum">
              <a:rPr lang="en-US" smtClean="0"/>
              <a:t>‹#›</a:t>
            </a:fld>
            <a:endParaRPr lang="en-US"/>
          </a:p>
        </p:txBody>
      </p:sp>
    </p:spTree>
    <p:extLst>
      <p:ext uri="{BB962C8B-B14F-4D97-AF65-F5344CB8AC3E}">
        <p14:creationId xmlns:p14="http://schemas.microsoft.com/office/powerpoint/2010/main" val="2885284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1</a:t>
            </a:fld>
            <a:endParaRPr lang="en-US"/>
          </a:p>
        </p:txBody>
      </p:sp>
    </p:spTree>
    <p:extLst>
      <p:ext uri="{BB962C8B-B14F-4D97-AF65-F5344CB8AC3E}">
        <p14:creationId xmlns:p14="http://schemas.microsoft.com/office/powerpoint/2010/main" val="770402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EAOR software is used to report annual Point source air emissions to the department, and t</a:t>
            </a:r>
            <a:r>
              <a:rPr lang="en-US" dirty="0"/>
              <a:t>oday I will talk</a:t>
            </a:r>
            <a:r>
              <a:rPr lang="en-US" baseline="0" dirty="0"/>
              <a:t> about some of the common data issues and process issues experienced using EAOR.   NEXT</a:t>
            </a:r>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2</a:t>
            </a:fld>
            <a:endParaRPr lang="en-US"/>
          </a:p>
        </p:txBody>
      </p:sp>
    </p:spTree>
    <p:extLst>
      <p:ext uri="{BB962C8B-B14F-4D97-AF65-F5344CB8AC3E}">
        <p14:creationId xmlns:p14="http://schemas.microsoft.com/office/powerpoint/2010/main" val="3006149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EAOR software is used to report annual Point source air emissions to the department, and t</a:t>
            </a:r>
            <a:r>
              <a:rPr lang="en-US" dirty="0"/>
              <a:t>oday I will talk</a:t>
            </a:r>
            <a:r>
              <a:rPr lang="en-US" baseline="0" dirty="0"/>
              <a:t> about some of the common data issues and process issues experienced using EAOR.   NEXT</a:t>
            </a:r>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3</a:t>
            </a:fld>
            <a:endParaRPr lang="en-US"/>
          </a:p>
        </p:txBody>
      </p:sp>
    </p:spTree>
    <p:extLst>
      <p:ext uri="{BB962C8B-B14F-4D97-AF65-F5344CB8AC3E}">
        <p14:creationId xmlns:p14="http://schemas.microsoft.com/office/powerpoint/2010/main" val="37492186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reach</a:t>
            </a:r>
            <a:r>
              <a:rPr lang="en-US" baseline="0" dirty="0"/>
              <a:t> the </a:t>
            </a:r>
            <a:r>
              <a:rPr lang="en-US" dirty="0"/>
              <a:t>AOR</a:t>
            </a:r>
            <a:r>
              <a:rPr lang="en-US" baseline="0" dirty="0"/>
              <a:t> coordinator, Dianne, or PIN/password assistance, etc.</a:t>
            </a:r>
          </a:p>
          <a:p>
            <a:endParaRPr lang="en-US" baseline="0" dirty="0"/>
          </a:p>
          <a:p>
            <a:r>
              <a:rPr lang="en-US" baseline="0" dirty="0"/>
              <a:t>questions or comments?</a:t>
            </a:r>
          </a:p>
          <a:p>
            <a:endParaRPr lang="en-US" baseline="0" dirty="0"/>
          </a:p>
        </p:txBody>
      </p:sp>
      <p:sp>
        <p:nvSpPr>
          <p:cNvPr id="4" name="Slide Number Placeholder 3"/>
          <p:cNvSpPr>
            <a:spLocks noGrp="1"/>
          </p:cNvSpPr>
          <p:nvPr>
            <p:ph type="sldNum" sz="quarter" idx="10"/>
          </p:nvPr>
        </p:nvSpPr>
        <p:spPr/>
        <p:txBody>
          <a:bodyPr/>
          <a:lstStyle/>
          <a:p>
            <a:fld id="{330AF5E0-C562-4051-A739-E39EEF3679A5}" type="slidenum">
              <a:rPr lang="en-US" smtClean="0"/>
              <a:t>4</a:t>
            </a:fld>
            <a:endParaRPr lang="en-US"/>
          </a:p>
        </p:txBody>
      </p:sp>
    </p:spTree>
    <p:extLst>
      <p:ext uri="{BB962C8B-B14F-4D97-AF65-F5344CB8AC3E}">
        <p14:creationId xmlns:p14="http://schemas.microsoft.com/office/powerpoint/2010/main" val="1690208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EAOR software is used to report annual Point source air emissions to the department, and t</a:t>
            </a:r>
            <a:r>
              <a:rPr lang="en-US" dirty="0"/>
              <a:t>oday I will talk</a:t>
            </a:r>
            <a:r>
              <a:rPr lang="en-US" baseline="0" dirty="0"/>
              <a:t> about some of the common data issues and process issues experienced using EAOR.   NEXT</a:t>
            </a:r>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5</a:t>
            </a:fld>
            <a:endParaRPr lang="en-US"/>
          </a:p>
        </p:txBody>
      </p:sp>
    </p:spTree>
    <p:extLst>
      <p:ext uri="{BB962C8B-B14F-4D97-AF65-F5344CB8AC3E}">
        <p14:creationId xmlns:p14="http://schemas.microsoft.com/office/powerpoint/2010/main" val="2302309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EPA’s Air Emissions Reporting Rule and our AOR rule requires us to compile and update emissions inventories. These inventories provide the foundation of many air quality decisions, and are critical to setting realistic regulations and attainment strategies, including:</a:t>
            </a:r>
          </a:p>
          <a:p>
            <a:endParaRPr lang="en-US" baseline="0" dirty="0"/>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Air quality assessment </a:t>
            </a:r>
            <a:r>
              <a:rPr lang="en-US" sz="1200" kern="1200" dirty="0">
                <a:solidFill>
                  <a:schemeClr val="tx1"/>
                </a:solidFill>
                <a:effectLst/>
                <a:latin typeface="+mn-lt"/>
                <a:ea typeface="+mn-ea"/>
                <a:cs typeface="+mn-cs"/>
              </a:rPr>
              <a:t>– National Air Quality &amp; Emissions Trend Report, National Air Toxics Assessment (NATA), State Implementation Plan (SIP) development, (regional haze) planning, pollutant deposition studies, and analysis of issues of great public concern</a:t>
            </a:r>
            <a:r>
              <a:rPr lang="en-US" sz="1200" kern="1200" baseline="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Air permitting </a:t>
            </a:r>
            <a:r>
              <a:rPr lang="en-US" sz="1200" kern="1200" dirty="0">
                <a:solidFill>
                  <a:schemeClr val="tx1"/>
                </a:solidFill>
                <a:effectLst/>
                <a:latin typeface="+mn-lt"/>
                <a:ea typeface="+mn-ea"/>
                <a:cs typeface="+mn-cs"/>
              </a:rPr>
              <a:t>– air quality modeling permit review for setting permitting requirements (National Ambient Air Quality Standards analysis, (PSD) increment analysis)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and verification of the “baseline actual-to-projected actual” applicability test for </a:t>
            </a:r>
            <a:r>
              <a:rPr lang="en-US" sz="1200" b="0" kern="1200" dirty="0">
                <a:solidFill>
                  <a:schemeClr val="tx1"/>
                </a:solidFill>
                <a:effectLst/>
                <a:latin typeface="+mn-lt"/>
                <a:ea typeface="+mn-ea"/>
                <a:cs typeface="+mn-cs"/>
              </a:rPr>
              <a:t>(NSR</a:t>
            </a:r>
            <a:r>
              <a:rPr lang="en-US" sz="1200" kern="12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new source review. </a:t>
            </a:r>
          </a:p>
          <a:p>
            <a:pPr marL="171450" lvl="0" indent="-171450">
              <a:buFont typeface="Arial" panose="020B0604020202020204" pitchFamily="34" charset="0"/>
              <a:buChar char="•"/>
            </a:pPr>
            <a:r>
              <a:rPr lang="en-US" sz="1200" b="1" kern="1200" dirty="0">
                <a:solidFill>
                  <a:schemeClr val="tx1"/>
                </a:solidFill>
                <a:effectLst/>
                <a:latin typeface="+mn-lt"/>
                <a:ea typeface="+mn-ea"/>
                <a:cs typeface="+mn-cs"/>
              </a:rPr>
              <a:t>Compliance </a:t>
            </a:r>
            <a:r>
              <a:rPr lang="en-US" sz="1200" kern="1200" dirty="0">
                <a:solidFill>
                  <a:schemeClr val="tx1"/>
                </a:solidFill>
                <a:effectLst/>
                <a:latin typeface="+mn-lt"/>
                <a:ea typeface="+mn-ea"/>
                <a:cs typeface="+mn-cs"/>
              </a:rPr>
              <a:t>– verification of compliance with annual permit limits, such as limits on operation hours, process rates, or fuel usage, and indication of possible noncompliance with any permit limits on annual emissions.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a:solidFill>
                  <a:schemeClr val="tx1"/>
                </a:solidFill>
                <a:effectLst/>
                <a:latin typeface="+mn-lt"/>
                <a:ea typeface="+mn-ea"/>
                <a:cs typeface="+mn-cs"/>
              </a:rPr>
              <a:t>Other uses </a:t>
            </a:r>
            <a:r>
              <a:rPr lang="en-US" sz="1200" kern="1200" dirty="0">
                <a:solidFill>
                  <a:schemeClr val="tx1"/>
                </a:solidFill>
                <a:effectLst/>
                <a:latin typeface="+mn-lt"/>
                <a:ea typeface="+mn-ea"/>
                <a:cs typeface="+mn-cs"/>
              </a:rPr>
              <a:t>of annual emissions inventory include– performance-based budgeting, public information, and strategic planning,</a:t>
            </a:r>
            <a:r>
              <a:rPr lang="en-US" sz="1200" kern="1200" baseline="0" dirty="0">
                <a:solidFill>
                  <a:schemeClr val="tx1"/>
                </a:solidFill>
                <a:effectLst/>
                <a:latin typeface="+mn-lt"/>
                <a:ea typeface="+mn-ea"/>
                <a:cs typeface="+mn-cs"/>
              </a:rPr>
              <a:t> (not only air, water agencies as well, need to know annual emissions for toxics like Mercury, when assessing water quality); and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For </a:t>
            </a:r>
            <a:r>
              <a:rPr lang="en-US" b="1" baseline="0" dirty="0"/>
              <a:t>emissions fee </a:t>
            </a:r>
            <a:r>
              <a:rPr lang="en-US" baseline="0" dirty="0"/>
              <a:t>programs. *Regulatory agencies rely on emission inventories as indicators of air quality changes, and produce assessments which help guide efforts to cut air pollution (i.e. identify those air toxics which are of greatest concern in terms of contribution to population risk), and for setting permitting requirements.  </a:t>
            </a:r>
            <a:endParaRPr lang="en-US" dirty="0"/>
          </a:p>
          <a:p>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6</a:t>
            </a:fld>
            <a:endParaRPr lang="en-US"/>
          </a:p>
        </p:txBody>
      </p:sp>
    </p:spTree>
    <p:extLst>
      <p:ext uri="{BB962C8B-B14F-4D97-AF65-F5344CB8AC3E}">
        <p14:creationId xmlns:p14="http://schemas.microsoft.com/office/powerpoint/2010/main" val="1432578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Some common issues might present themselves throughout these steps in the EAOR process:</a:t>
            </a:r>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7</a:t>
            </a:fld>
            <a:endParaRPr lang="en-US"/>
          </a:p>
        </p:txBody>
      </p:sp>
    </p:spTree>
    <p:extLst>
      <p:ext uri="{BB962C8B-B14F-4D97-AF65-F5344CB8AC3E}">
        <p14:creationId xmlns:p14="http://schemas.microsoft.com/office/powerpoint/2010/main" val="2162039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t>
            </a:r>
            <a:r>
              <a:rPr lang="en-US" b="1" dirty="0"/>
              <a:t>AOR Letter</a:t>
            </a:r>
            <a:r>
              <a:rPr lang="en-US" b="1" baseline="0" dirty="0"/>
              <a:t> </a:t>
            </a:r>
            <a:r>
              <a:rPr lang="en-US" baseline="0" dirty="0"/>
              <a:t>is emailed to all facilities flagged in our system which are expected to submit an AOR, including Active, Construction, and some Inactive status facilities.  For </a:t>
            </a:r>
            <a:r>
              <a:rPr lang="en-US" b="1" baseline="0" dirty="0"/>
              <a:t>Title V </a:t>
            </a:r>
            <a:r>
              <a:rPr lang="en-US" baseline="0" dirty="0"/>
              <a:t>facilities, it is sent to the Primary RO, Facility Contact, and AOR Report Contact (listed for the previous AOR year).  </a:t>
            </a:r>
            <a:r>
              <a:rPr lang="en-US" dirty="0"/>
              <a:t>If</a:t>
            </a:r>
            <a:r>
              <a:rPr lang="en-US" baseline="0" dirty="0"/>
              <a:t> the Primary RO changes during the year, it is important that you please send an </a:t>
            </a:r>
            <a:r>
              <a:rPr lang="en-US" b="1" dirty="0"/>
              <a:t>RO Notification</a:t>
            </a:r>
            <a:r>
              <a:rPr lang="en-US" b="1" baseline="0" dirty="0"/>
              <a:t> Change Form </a:t>
            </a:r>
            <a:r>
              <a:rPr lang="en-US" baseline="0" dirty="0"/>
              <a:t>to the compliance office (this form can be found on the EAOR website), </a:t>
            </a:r>
            <a:r>
              <a:rPr lang="en-US" b="0" baseline="0" dirty="0"/>
              <a:t>and ensure that the email listed is current</a:t>
            </a:r>
            <a:r>
              <a:rPr lang="en-US" b="1" baseline="0" dirty="0"/>
              <a:t>.</a:t>
            </a:r>
          </a:p>
          <a:p>
            <a:r>
              <a:rPr lang="en-US" b="1" baseline="0" dirty="0"/>
              <a:t>  </a:t>
            </a:r>
          </a:p>
          <a:p>
            <a:r>
              <a:rPr lang="en-US" b="1" baseline="0" dirty="0"/>
              <a:t>Changes since the previous year</a:t>
            </a:r>
            <a:r>
              <a:rPr lang="en-US" baseline="0" dirty="0"/>
              <a:t> – the letter notifies you of changes in software versions, rules, processes; and</a:t>
            </a:r>
          </a:p>
          <a:p>
            <a:r>
              <a:rPr lang="en-US" b="1" baseline="0" dirty="0"/>
              <a:t>Pertinent due dates </a:t>
            </a:r>
            <a:r>
              <a:rPr lang="en-US" baseline="0" dirty="0"/>
              <a:t>– AOR must be submitted by April 1, fees postmarked or received by April 1; and</a:t>
            </a:r>
          </a:p>
          <a:p>
            <a:r>
              <a:rPr lang="en-US" b="1" baseline="0" dirty="0"/>
              <a:t>EAOR Website and contact information – </a:t>
            </a:r>
            <a:r>
              <a:rPr lang="en-US" b="0" baseline="0" dirty="0"/>
              <a:t>the EAOR website is updated annually in early January, and is where you download current software from, access important information related to EAOR, including the date of the EAOR Training Webinar.   </a:t>
            </a:r>
          </a:p>
          <a:p>
            <a:endParaRPr lang="en-US" b="1" baseline="0" dirty="0"/>
          </a:p>
          <a:p>
            <a:endParaRPr lang="en-US" b="1" baseline="0" dirty="0"/>
          </a:p>
          <a:p>
            <a:r>
              <a:rPr lang="en-US" baseline="0" dirty="0"/>
              <a:t>As I indicated, the AOR Letter is sent to facilities with a Construction Status (and Inactive facilities that have permanently shutdown during the reporting year).   If your facility is TV and under construction (or has not yet started construction) and therefore did </a:t>
            </a:r>
            <a:r>
              <a:rPr lang="en-US" u="sng" baseline="0" dirty="0"/>
              <a:t>not</a:t>
            </a:r>
            <a:r>
              <a:rPr lang="en-US" baseline="0" dirty="0"/>
              <a:t> operate during the year- you may still receive an AOR letter, however simply let me know of your status. TV facilities with a status of construction are listed on the TV Emissions Fee report as ‘under construction’ and therefore no fee is required, as they don’t meet the definition of a ‘facility’ if they are under construction.  </a:t>
            </a:r>
          </a:p>
          <a:p>
            <a:endParaRPr lang="en-US" b="0" baseline="0" dirty="0"/>
          </a:p>
          <a:p>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8</a:t>
            </a:fld>
            <a:endParaRPr lang="en-US"/>
          </a:p>
        </p:txBody>
      </p:sp>
    </p:spTree>
    <p:extLst>
      <p:ext uri="{BB962C8B-B14F-4D97-AF65-F5344CB8AC3E}">
        <p14:creationId xmlns:p14="http://schemas.microsoft.com/office/powerpoint/2010/main" val="2241213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rule changes effective June 22, 2017</a:t>
            </a:r>
            <a:r>
              <a:rPr lang="en-US" baseline="0" dirty="0"/>
              <a:t> included the following: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Removal of Requirements to report </a:t>
            </a:r>
            <a:r>
              <a:rPr lang="en-US" b="1" dirty="0"/>
              <a:t>summer season daily </a:t>
            </a:r>
            <a:r>
              <a:rPr lang="en-US" dirty="0"/>
              <a:t>process rates and emissions, including seasonal operational data (i.e. percent </a:t>
            </a:r>
            <a:r>
              <a:rPr lang="en-US" dirty="0" err="1"/>
              <a:t>hrs</a:t>
            </a:r>
            <a:r>
              <a:rPr lang="en-US" dirty="0"/>
              <a:t> operation by season, average and total summer season operation). Summer</a:t>
            </a:r>
            <a:r>
              <a:rPr lang="en-US" baseline="0" dirty="0"/>
              <a:t> Season Daily (SSD) fields were removed from DEP’s rule and from EAOR software in accordance with EPA’s Air Emissions Reporting Rule, which no longer requires the state to submit this data when reporting it’s annual emissions data to EPA (as of 2015), instead the SSD data may be acquired by EPA through other regulations in place.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“HAP Reporting Year” reporting of hazardous air pollutants (i.e. Individual HAPS</a:t>
            </a:r>
            <a:r>
              <a:rPr lang="en-US" baseline="0" dirty="0"/>
              <a:t> </a:t>
            </a:r>
            <a:r>
              <a:rPr lang="en-US" dirty="0"/>
              <a:t>&amp;</a:t>
            </a:r>
            <a:r>
              <a:rPr lang="en-US" baseline="0" dirty="0"/>
              <a:t> T</a:t>
            </a:r>
            <a:r>
              <a:rPr lang="en-US" dirty="0"/>
              <a:t>otal HAPS) now applies to both major and non-major sources of haps:</a:t>
            </a:r>
          </a:p>
          <a:p>
            <a:pPr marL="1085850" lvl="2" indent="-171450">
              <a:buFont typeface="Arial" panose="020B0604020202020204" pitchFamily="34" charset="0"/>
              <a:buChar char="•"/>
            </a:pPr>
            <a:r>
              <a:rPr lang="en-US" dirty="0"/>
              <a:t>The reporting requirements were expanded to include </a:t>
            </a:r>
            <a:r>
              <a:rPr lang="en-US" b="1" dirty="0"/>
              <a:t>non-major </a:t>
            </a:r>
            <a:r>
              <a:rPr lang="en-US" dirty="0"/>
              <a:t>sources of HAPs during a HAP reporting year.  (see page</a:t>
            </a:r>
            <a:r>
              <a:rPr lang="en-US" baseline="0" dirty="0"/>
              <a:t> 10 of the ‘general instructions’ in the AOR form and instructions).</a:t>
            </a:r>
            <a:endParaRPr lang="en-US" dirty="0"/>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Revised the threshold for Total HAPS</a:t>
            </a:r>
            <a:r>
              <a:rPr lang="en-US" baseline="0" dirty="0"/>
              <a:t> from 1000 </a:t>
            </a:r>
            <a:r>
              <a:rPr lang="en-US" baseline="0" dirty="0" err="1"/>
              <a:t>lbs</a:t>
            </a:r>
            <a:r>
              <a:rPr lang="en-US" baseline="0" dirty="0"/>
              <a:t> to 2500 </a:t>
            </a:r>
            <a:r>
              <a:rPr lang="en-US" baseline="0" dirty="0" err="1"/>
              <a:t>lbs</a:t>
            </a:r>
            <a:r>
              <a:rPr lang="en-US" baseline="0" dirty="0"/>
              <a:t> (see page 10 of the ‘general instructions’ in the AOR form and instructions).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Added thresholds for H</a:t>
            </a:r>
            <a:r>
              <a:rPr lang="en-US" sz="1400" baseline="-25000" dirty="0"/>
              <a:t>2</a:t>
            </a:r>
            <a:r>
              <a:rPr lang="en-US" dirty="0"/>
              <a:t>S, PM10 - </a:t>
            </a:r>
            <a:r>
              <a:rPr lang="en-US" dirty="0" err="1"/>
              <a:t>Pri</a:t>
            </a:r>
            <a:r>
              <a:rPr lang="en-US" dirty="0"/>
              <a:t>, PM2.5 – </a:t>
            </a:r>
            <a:r>
              <a:rPr lang="en-US" dirty="0" err="1"/>
              <a:t>Pri</a:t>
            </a:r>
            <a:r>
              <a:rPr lang="en-US" baseline="0" dirty="0"/>
              <a:t> (with a reporting threshold of 5.0 tons/year for each of these pollutants).</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baseline="0"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New pollutants were added to Appendix A of the form to accommodate new federal regulations:</a:t>
            </a:r>
            <a:r>
              <a:rPr lang="en-US" baseline="0" dirty="0"/>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For example:</a:t>
            </a:r>
            <a:r>
              <a:rPr lang="en-US" baseline="0" dirty="0"/>
              <a:t> CO2, CO2E, HFCS, CH4, N2O, PFCS, TH, HHH, H106E, HC, NMHC, THC, THCE, TVH, HC +NOX, NMHC +NOX, NMOC, TOC) were added. Note pollutant codes added which end in ‘E’ (such as CO2E, THCE) mean equivalent (i.e. ‘Carbon Dioxide Equivalent’, ‘Hydrocarbons, Total Equivalents’). </a:t>
            </a:r>
            <a:r>
              <a:rPr lang="en-US" dirty="0"/>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Also HAP Metals codes</a:t>
            </a:r>
            <a:r>
              <a:rPr lang="en-US" baseline="0" dirty="0"/>
              <a:t> were added to accommodate reporting of the </a:t>
            </a:r>
            <a:r>
              <a:rPr lang="en-US" b="1" i="1" baseline="0" dirty="0"/>
              <a:t>mass of the metal atoms only</a:t>
            </a:r>
            <a:r>
              <a:rPr lang="en-US" baseline="0" dirty="0"/>
              <a:t>. For example, to report the emissions of lead, which occur either as elemental lead or as a chemical compound containing lead, as </a:t>
            </a:r>
            <a:r>
              <a:rPr lang="en-US" i="1" baseline="0" dirty="0"/>
              <a:t>the mass of the lead atoms only</a:t>
            </a:r>
            <a:r>
              <a:rPr lang="en-US" baseline="0" dirty="0"/>
              <a:t>, use pollutant code “PB” in EAOR.  Or, to report the emissions of lead as a metal compound (for example, lead oxide or </a:t>
            </a:r>
            <a:r>
              <a:rPr lang="en-US" baseline="0" dirty="0" err="1"/>
              <a:t>PbO</a:t>
            </a:r>
            <a:r>
              <a:rPr lang="en-US" baseline="0" dirty="0"/>
              <a:t>), use the pollutant code “H110” in EAOR.  For example, if the testing method reports </a:t>
            </a:r>
            <a:r>
              <a:rPr lang="en-US" i="1" baseline="0" dirty="0"/>
              <a:t>the mass of the metal atoms</a:t>
            </a:r>
            <a:r>
              <a:rPr lang="en-US" baseline="0" dirty="0"/>
              <a:t>, then using code PB and reporting only the mass of metal atoms is the preferred way for reporting emissions, per EPA.</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914400" lvl="2" indent="0">
              <a:buFontTx/>
              <a:buNone/>
            </a:pPr>
            <a:r>
              <a:rPr lang="en-US" i="1" dirty="0"/>
              <a:t>Example</a:t>
            </a:r>
            <a:r>
              <a:rPr lang="en-US" dirty="0"/>
              <a:t>: Elemental composition of </a:t>
            </a:r>
            <a:r>
              <a:rPr lang="en-US" dirty="0" err="1"/>
              <a:t>PbO</a:t>
            </a:r>
            <a:r>
              <a:rPr lang="en-US" dirty="0"/>
              <a:t>:</a:t>
            </a:r>
            <a:br>
              <a:rPr lang="en-US" dirty="0"/>
            </a:br>
            <a:r>
              <a:rPr lang="en-US" u="sng" dirty="0">
                <a:solidFill>
                  <a:schemeClr val="tx1"/>
                </a:solidFill>
                <a:highlight>
                  <a:srgbClr val="C0C0C0"/>
                </a:highlight>
              </a:rPr>
              <a:t>Symbol </a:t>
            </a:r>
            <a:r>
              <a:rPr lang="en-US" dirty="0">
                <a:solidFill>
                  <a:schemeClr val="tx1"/>
                </a:solidFill>
                <a:highlight>
                  <a:srgbClr val="C0C0C0"/>
                </a:highlight>
              </a:rPr>
              <a:t>    </a:t>
            </a:r>
            <a:r>
              <a:rPr lang="en-US" u="sng" dirty="0">
                <a:solidFill>
                  <a:schemeClr val="tx1"/>
                </a:solidFill>
                <a:highlight>
                  <a:srgbClr val="C0C0C0"/>
                </a:highlight>
              </a:rPr>
              <a:t>Element</a:t>
            </a:r>
            <a:r>
              <a:rPr lang="en-US" dirty="0">
                <a:solidFill>
                  <a:schemeClr val="tx1"/>
                </a:solidFill>
                <a:highlight>
                  <a:srgbClr val="C0C0C0"/>
                </a:highlight>
              </a:rPr>
              <a:t>   </a:t>
            </a:r>
            <a:r>
              <a:rPr lang="en-US" u="sng" dirty="0">
                <a:solidFill>
                  <a:schemeClr val="tx1"/>
                </a:solidFill>
                <a:highlight>
                  <a:srgbClr val="C0C0C0"/>
                </a:highlight>
              </a:rPr>
              <a:t>Atomic weight</a:t>
            </a:r>
            <a:r>
              <a:rPr lang="en-US" u="none" dirty="0">
                <a:solidFill>
                  <a:schemeClr val="tx1"/>
                </a:solidFill>
                <a:highlight>
                  <a:srgbClr val="C0C0C0"/>
                </a:highlight>
              </a:rPr>
              <a:t>    </a:t>
            </a:r>
            <a:r>
              <a:rPr lang="en-US" u="sng" dirty="0">
                <a:solidFill>
                  <a:schemeClr val="tx1"/>
                </a:solidFill>
                <a:highlight>
                  <a:srgbClr val="C0C0C0"/>
                </a:highlight>
              </a:rPr>
              <a:t>Atoms</a:t>
            </a:r>
            <a:r>
              <a:rPr lang="en-US" dirty="0">
                <a:solidFill>
                  <a:schemeClr val="tx1"/>
                </a:solidFill>
                <a:highlight>
                  <a:srgbClr val="C0C0C0"/>
                </a:highlight>
              </a:rPr>
              <a:t>   </a:t>
            </a:r>
            <a:r>
              <a:rPr lang="en-US" u="sng" dirty="0">
                <a:solidFill>
                  <a:schemeClr val="tx1"/>
                </a:solidFill>
                <a:highlight>
                  <a:srgbClr val="C0C0C0"/>
                </a:highlight>
              </a:rPr>
              <a:t>Mass percent </a:t>
            </a:r>
          </a:p>
          <a:p>
            <a:pPr marL="914400" lvl="2" indent="0">
              <a:buFontTx/>
              <a:buNone/>
            </a:pPr>
            <a:r>
              <a:rPr lang="en-US" baseline="0" dirty="0"/>
              <a:t>       </a:t>
            </a:r>
            <a:r>
              <a:rPr lang="en-US" dirty="0" err="1"/>
              <a:t>Pb</a:t>
            </a:r>
            <a:r>
              <a:rPr lang="en-US" dirty="0"/>
              <a:t>          Lead             207.2             1          92.8318 % </a:t>
            </a:r>
          </a:p>
          <a:p>
            <a:pPr marL="914400" lvl="2" indent="0">
              <a:buFontTx/>
              <a:buNone/>
            </a:pPr>
            <a:r>
              <a:rPr lang="en-US" dirty="0"/>
              <a:t>       O          Oxygen            15.9994       1            7.1682 %</a:t>
            </a:r>
          </a:p>
          <a:p>
            <a:pPr marL="914400" lvl="2" indent="0">
              <a:buFontTx/>
              <a:buNone/>
            </a:pPr>
            <a:endParaRPr lang="en-US" dirty="0"/>
          </a:p>
          <a:p>
            <a:pPr marL="914400" lvl="2" indent="0">
              <a:buFontTx/>
              <a:buNone/>
            </a:pPr>
            <a:r>
              <a:rPr lang="en-US" dirty="0"/>
              <a:t>Other</a:t>
            </a:r>
            <a:r>
              <a:rPr lang="en-US" baseline="0" dirty="0"/>
              <a:t> HAP metals codes were added for reporting the mass of the metal atoms only (the code for the HAP metal compounds is shown below as well). Note that most codes for reporting the mass of the metal atoms only will  have an “A” at the end of the code (however “PB” is an exception):  </a:t>
            </a:r>
          </a:p>
          <a:p>
            <a:pPr marL="914400" lvl="2" indent="0">
              <a:buFontTx/>
              <a:buNone/>
            </a:pPr>
            <a:r>
              <a:rPr lang="en-US" b="1" u="sng" baseline="0" dirty="0"/>
              <a:t>HAP Metals</a:t>
            </a:r>
            <a:r>
              <a:rPr lang="en-US" b="1" u="none" baseline="0" dirty="0"/>
              <a:t>                                                     </a:t>
            </a:r>
            <a:r>
              <a:rPr lang="en-US" b="1" u="sng" baseline="0" dirty="0"/>
              <a:t>HAP Metal Compounds</a:t>
            </a:r>
          </a:p>
          <a:p>
            <a:pPr marL="914400" lvl="2" indent="0">
              <a:buFontTx/>
              <a:buNone/>
            </a:pPr>
            <a:r>
              <a:rPr lang="en-US" baseline="0" dirty="0"/>
              <a:t>H014A (Antimony)                    	H014 (Antimony Compounds)</a:t>
            </a:r>
          </a:p>
          <a:p>
            <a:pPr marL="914400" lvl="2" indent="0">
              <a:buFontTx/>
              <a:buNone/>
            </a:pPr>
            <a:r>
              <a:rPr lang="en-US" baseline="0" dirty="0"/>
              <a:t>H015A (Arsenic)		H015 (Arsenic Compounds)</a:t>
            </a:r>
          </a:p>
          <a:p>
            <a:pPr marL="914400" lvl="2" indent="0">
              <a:buFontTx/>
              <a:buNone/>
            </a:pPr>
            <a:r>
              <a:rPr lang="en-US" baseline="0" dirty="0"/>
              <a:t>H021A (Beryllium)		H021 (Beryllium Compounds)</a:t>
            </a:r>
          </a:p>
          <a:p>
            <a:pPr marL="914400" lvl="2" indent="0">
              <a:buFontTx/>
              <a:buNone/>
            </a:pPr>
            <a:r>
              <a:rPr lang="en-US" baseline="0" dirty="0"/>
              <a:t>H027A (Cadmium)		H027 (Cadmium Compounds)</a:t>
            </a:r>
          </a:p>
          <a:p>
            <a:pPr marL="914400" marR="0" lvl="2" indent="0" algn="l" defTabSz="914400" rtl="0" eaLnBrk="1" fontAlgn="auto" latinLnBrk="0" hangingPunct="1">
              <a:lnSpc>
                <a:spcPct val="100000"/>
              </a:lnSpc>
              <a:spcBef>
                <a:spcPts val="0"/>
              </a:spcBef>
              <a:spcAft>
                <a:spcPts val="0"/>
              </a:spcAft>
              <a:buClrTx/>
              <a:buSzTx/>
              <a:buFontTx/>
              <a:buNone/>
              <a:tabLst/>
              <a:defRPr/>
            </a:pPr>
            <a:r>
              <a:rPr lang="en-US" baseline="0" dirty="0"/>
              <a:t>H046A (Chromium) see note below	H046 (Chromium Compounds)  </a:t>
            </a:r>
          </a:p>
          <a:p>
            <a:pPr marL="914400" marR="0" lvl="2" indent="0" algn="l" defTabSz="914400" rtl="0" eaLnBrk="1" fontAlgn="auto" latinLnBrk="0" hangingPunct="1">
              <a:lnSpc>
                <a:spcPct val="100000"/>
              </a:lnSpc>
              <a:spcBef>
                <a:spcPts val="0"/>
              </a:spcBef>
              <a:spcAft>
                <a:spcPts val="0"/>
              </a:spcAft>
              <a:buClrTx/>
              <a:buSzTx/>
              <a:buFontTx/>
              <a:buNone/>
              <a:tabLst/>
              <a:defRPr/>
            </a:pPr>
            <a:r>
              <a:rPr lang="en-US" baseline="0" dirty="0"/>
              <a:t>H047A (Cobalt)		H047 (Cobalt Compounds)</a:t>
            </a:r>
          </a:p>
          <a:p>
            <a:pPr marL="914400" marR="0" lvl="2" indent="0" algn="l" defTabSz="914400" rtl="0" eaLnBrk="1" fontAlgn="auto" latinLnBrk="0" hangingPunct="1">
              <a:lnSpc>
                <a:spcPct val="100000"/>
              </a:lnSpc>
              <a:spcBef>
                <a:spcPts val="0"/>
              </a:spcBef>
              <a:spcAft>
                <a:spcPts val="0"/>
              </a:spcAft>
              <a:buClrTx/>
              <a:buSzTx/>
              <a:buFontTx/>
              <a:buNone/>
              <a:tabLst/>
              <a:defRPr/>
            </a:pPr>
            <a:r>
              <a:rPr lang="en-US" baseline="0" dirty="0"/>
              <a:t>H054A (Cyanide)		H054 (Cyanide Compounds)</a:t>
            </a:r>
          </a:p>
          <a:p>
            <a:pPr marL="914400" marR="0" lvl="2" indent="0" algn="l" defTabSz="914400" rtl="0" eaLnBrk="1" fontAlgn="auto" latinLnBrk="0" hangingPunct="1">
              <a:lnSpc>
                <a:spcPct val="100000"/>
              </a:lnSpc>
              <a:spcBef>
                <a:spcPts val="0"/>
              </a:spcBef>
              <a:spcAft>
                <a:spcPts val="0"/>
              </a:spcAft>
              <a:buClrTx/>
              <a:buSzTx/>
              <a:buFontTx/>
              <a:buNone/>
              <a:tabLst/>
              <a:defRPr/>
            </a:pPr>
            <a:r>
              <a:rPr lang="en-US" baseline="0" dirty="0"/>
              <a:t>Lead (PB)			H110 (Lead Compounds)</a:t>
            </a:r>
          </a:p>
          <a:p>
            <a:pPr marL="914400" marR="0" lvl="2" indent="0" algn="l" defTabSz="914400" rtl="0" eaLnBrk="1" fontAlgn="auto" latinLnBrk="0" hangingPunct="1">
              <a:lnSpc>
                <a:spcPct val="100000"/>
              </a:lnSpc>
              <a:spcBef>
                <a:spcPts val="0"/>
              </a:spcBef>
              <a:spcAft>
                <a:spcPts val="0"/>
              </a:spcAft>
              <a:buClrTx/>
              <a:buSzTx/>
              <a:buFontTx/>
              <a:buNone/>
              <a:tabLst/>
              <a:defRPr/>
            </a:pPr>
            <a:r>
              <a:rPr lang="en-US" baseline="0" dirty="0"/>
              <a:t>H113A (Manganese)		H113 (Manganese Compounds)</a:t>
            </a:r>
          </a:p>
          <a:p>
            <a:pPr marL="914400" marR="0" lvl="2" indent="0" algn="l" defTabSz="914400" rtl="0" eaLnBrk="1" fontAlgn="auto" latinLnBrk="0" hangingPunct="1">
              <a:lnSpc>
                <a:spcPct val="100000"/>
              </a:lnSpc>
              <a:spcBef>
                <a:spcPts val="0"/>
              </a:spcBef>
              <a:spcAft>
                <a:spcPts val="0"/>
              </a:spcAft>
              <a:buClrTx/>
              <a:buSzTx/>
              <a:buFontTx/>
              <a:buNone/>
              <a:tabLst/>
              <a:defRPr/>
            </a:pPr>
            <a:r>
              <a:rPr lang="en-US" baseline="0" dirty="0"/>
              <a:t>H114A (Mercury)		H114 (Mercury Compounds)</a:t>
            </a:r>
          </a:p>
          <a:p>
            <a:pPr marL="914400" marR="0" lvl="2" indent="0" algn="l" defTabSz="914400" rtl="0" eaLnBrk="1" fontAlgn="auto" latinLnBrk="0" hangingPunct="1">
              <a:lnSpc>
                <a:spcPct val="100000"/>
              </a:lnSpc>
              <a:spcBef>
                <a:spcPts val="0"/>
              </a:spcBef>
              <a:spcAft>
                <a:spcPts val="0"/>
              </a:spcAft>
              <a:buClrTx/>
              <a:buSzTx/>
              <a:buFontTx/>
              <a:buNone/>
              <a:tabLst/>
              <a:defRPr/>
            </a:pPr>
            <a:r>
              <a:rPr lang="en-US" baseline="0" dirty="0"/>
              <a:t>H133A (Nickel)		H133 (Nickel Compounds)</a:t>
            </a:r>
          </a:p>
          <a:p>
            <a:pPr marL="914400" marR="0" lvl="2" indent="0" algn="l" defTabSz="914400" rtl="0" eaLnBrk="1" fontAlgn="auto" latinLnBrk="0" hangingPunct="1">
              <a:lnSpc>
                <a:spcPct val="100000"/>
              </a:lnSpc>
              <a:spcBef>
                <a:spcPts val="0"/>
              </a:spcBef>
              <a:spcAft>
                <a:spcPts val="0"/>
              </a:spcAft>
              <a:buClrTx/>
              <a:buSzTx/>
              <a:buFontTx/>
              <a:buNone/>
              <a:tabLst/>
              <a:defRPr/>
            </a:pPr>
            <a:r>
              <a:rPr lang="en-US" baseline="0" dirty="0"/>
              <a:t>H162A (Selenium)		H162 (Selenium Compounds)</a:t>
            </a:r>
          </a:p>
          <a:p>
            <a:pPr marL="914400" marR="0" lvl="2"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914400" marR="0" lvl="2"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Note: Chromium metal occurs primarily in two valence states in the environment: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Chromium III  [</a:t>
            </a:r>
            <a:r>
              <a:rPr lang="en-US" b="1" dirty="0">
                <a:latin typeface="Arial" panose="020B0604020202020204" pitchFamily="34" charset="0"/>
                <a:cs typeface="Arial" panose="020B0604020202020204" pitchFamily="34" charset="0"/>
              </a:rPr>
              <a:t>H046III</a:t>
            </a:r>
            <a:r>
              <a:rPr lang="en-US" dirty="0">
                <a:latin typeface="Arial" panose="020B0604020202020204" pitchFamily="34" charset="0"/>
                <a:cs typeface="Arial" panose="020B0604020202020204" pitchFamily="34" charset="0"/>
              </a:rPr>
              <a:t>] or </a:t>
            </a:r>
            <a:r>
              <a:rPr lang="en-US" i="1" dirty="0">
                <a:latin typeface="Arial" panose="020B0604020202020204" pitchFamily="34" charset="0"/>
                <a:cs typeface="Arial" panose="020B0604020202020204" pitchFamily="34" charset="0"/>
              </a:rPr>
              <a:t>trivalent </a:t>
            </a:r>
            <a:r>
              <a:rPr lang="en-US" dirty="0">
                <a:latin typeface="Arial" panose="020B0604020202020204" pitchFamily="34" charset="0"/>
                <a:cs typeface="Arial" panose="020B0604020202020204" pitchFamily="34" charset="0"/>
              </a:rPr>
              <a:t>chromium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Chromium VI [</a:t>
            </a:r>
            <a:r>
              <a:rPr lang="en-US" b="1" dirty="0">
                <a:latin typeface="Arial" panose="020B0604020202020204" pitchFamily="34" charset="0"/>
                <a:cs typeface="Arial" panose="020B0604020202020204" pitchFamily="34" charset="0"/>
              </a:rPr>
              <a:t>H046VI</a:t>
            </a:r>
            <a:r>
              <a:rPr lang="en-US" dirty="0">
                <a:latin typeface="Arial" panose="020B0604020202020204" pitchFamily="34" charset="0"/>
                <a:cs typeface="Arial" panose="020B0604020202020204" pitchFamily="34" charset="0"/>
              </a:rPr>
              <a:t>] or </a:t>
            </a:r>
            <a:r>
              <a:rPr lang="en-US" i="1" dirty="0">
                <a:latin typeface="Arial" panose="020B0604020202020204" pitchFamily="34" charset="0"/>
                <a:cs typeface="Arial" panose="020B0604020202020204" pitchFamily="34" charset="0"/>
              </a:rPr>
              <a:t>hexavalent </a:t>
            </a:r>
            <a:r>
              <a:rPr lang="en-US" dirty="0">
                <a:latin typeface="Arial" panose="020B0604020202020204" pitchFamily="34" charset="0"/>
                <a:cs typeface="Arial" panose="020B0604020202020204" pitchFamily="34" charset="0"/>
              </a:rPr>
              <a:t>chromium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To report emissions of chromium,</a:t>
            </a:r>
            <a:r>
              <a:rPr lang="en-US" baseline="0" dirty="0">
                <a:latin typeface="Arial" panose="020B0604020202020204" pitchFamily="34" charset="0"/>
                <a:cs typeface="Arial" panose="020B0604020202020204" pitchFamily="34" charset="0"/>
              </a:rPr>
              <a:t> which occur </a:t>
            </a:r>
            <a:r>
              <a:rPr lang="en-US" dirty="0">
                <a:latin typeface="Arial" panose="020B0604020202020204" pitchFamily="34" charset="0"/>
                <a:cs typeface="Arial" panose="020B0604020202020204" pitchFamily="34" charset="0"/>
              </a:rPr>
              <a:t>either as elemental chromium or as a chemical compound containing</a:t>
            </a:r>
            <a:r>
              <a:rPr lang="en-US" baseline="0" dirty="0">
                <a:latin typeface="Arial" panose="020B0604020202020204" pitchFamily="34" charset="0"/>
                <a:cs typeface="Arial" panose="020B0604020202020204" pitchFamily="34" charset="0"/>
              </a:rPr>
              <a:t> chromium, as the mass of the </a:t>
            </a:r>
            <a:r>
              <a:rPr lang="en-US" b="1" baseline="0" dirty="0">
                <a:latin typeface="Arial" panose="020B0604020202020204" pitchFamily="34" charset="0"/>
                <a:cs typeface="Arial" panose="020B0604020202020204" pitchFamily="34" charset="0"/>
              </a:rPr>
              <a:t>trivalent </a:t>
            </a:r>
            <a:r>
              <a:rPr lang="en-US" baseline="0" dirty="0">
                <a:latin typeface="Arial" panose="020B0604020202020204" pitchFamily="34" charset="0"/>
                <a:cs typeface="Arial" panose="020B0604020202020204" pitchFamily="34" charset="0"/>
              </a:rPr>
              <a:t>chromium atoms only, use the pollutant code </a:t>
            </a:r>
            <a:r>
              <a:rPr lang="en-US" b="1" baseline="0" dirty="0">
                <a:latin typeface="Arial" panose="020B0604020202020204" pitchFamily="34" charset="0"/>
                <a:cs typeface="Arial" panose="020B0604020202020204" pitchFamily="34" charset="0"/>
              </a:rPr>
              <a:t>H046III</a:t>
            </a:r>
            <a:r>
              <a:rPr lang="en-US" baseline="0" dirty="0">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To report emissions of chromium,</a:t>
            </a:r>
            <a:r>
              <a:rPr lang="en-US" baseline="0" dirty="0">
                <a:latin typeface="Arial" panose="020B0604020202020204" pitchFamily="34" charset="0"/>
                <a:cs typeface="Arial" panose="020B0604020202020204" pitchFamily="34" charset="0"/>
              </a:rPr>
              <a:t> which occur </a:t>
            </a:r>
            <a:r>
              <a:rPr lang="en-US" dirty="0">
                <a:latin typeface="Arial" panose="020B0604020202020204" pitchFamily="34" charset="0"/>
                <a:cs typeface="Arial" panose="020B0604020202020204" pitchFamily="34" charset="0"/>
              </a:rPr>
              <a:t>either as elemental chromium or as a chemical compound containing</a:t>
            </a:r>
            <a:r>
              <a:rPr lang="en-US" baseline="0" dirty="0">
                <a:latin typeface="Arial" panose="020B0604020202020204" pitchFamily="34" charset="0"/>
                <a:cs typeface="Arial" panose="020B0604020202020204" pitchFamily="34" charset="0"/>
              </a:rPr>
              <a:t> chromium, as the mass of the </a:t>
            </a:r>
            <a:r>
              <a:rPr lang="en-US" b="1" baseline="0" dirty="0">
                <a:latin typeface="Arial" panose="020B0604020202020204" pitchFamily="34" charset="0"/>
                <a:cs typeface="Arial" panose="020B0604020202020204" pitchFamily="34" charset="0"/>
              </a:rPr>
              <a:t>hexavalent</a:t>
            </a:r>
            <a:r>
              <a:rPr lang="en-US" baseline="0" dirty="0">
                <a:latin typeface="Arial" panose="020B0604020202020204" pitchFamily="34" charset="0"/>
                <a:cs typeface="Arial" panose="020B0604020202020204" pitchFamily="34" charset="0"/>
              </a:rPr>
              <a:t> chromium atoms only, use the pollutant code </a:t>
            </a:r>
            <a:r>
              <a:rPr lang="en-US" b="1" baseline="0" dirty="0">
                <a:latin typeface="Arial" panose="020B0604020202020204" pitchFamily="34" charset="0"/>
                <a:cs typeface="Arial" panose="020B0604020202020204" pitchFamily="34" charset="0"/>
              </a:rPr>
              <a:t>H046VI</a:t>
            </a:r>
            <a:r>
              <a:rPr lang="en-US" baseline="0" dirty="0">
                <a:latin typeface="Arial" panose="020B0604020202020204" pitchFamily="34" charset="0"/>
                <a:cs typeface="Arial" panose="020B0604020202020204" pitchFamily="34" charset="0"/>
              </a:rPr>
              <a:t>.</a:t>
            </a:r>
            <a:endParaRPr 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914400" marR="0" lvl="2" indent="0" algn="l" defTabSz="914400" rtl="0" eaLnBrk="1" fontAlgn="auto" latinLnBrk="0" hangingPunct="1">
              <a:lnSpc>
                <a:spcPct val="100000"/>
              </a:lnSpc>
              <a:spcBef>
                <a:spcPts val="0"/>
              </a:spcBef>
              <a:spcAft>
                <a:spcPts val="0"/>
              </a:spcAft>
              <a:buClrTx/>
              <a:buSzTx/>
              <a:buFontTx/>
              <a:buNone/>
              <a:tabLst/>
              <a:defRPr/>
            </a:pPr>
            <a:r>
              <a:rPr lang="en-US" baseline="0" dirty="0"/>
              <a:t>			 </a:t>
            </a:r>
            <a:endParaRPr lang="en-US" dirty="0"/>
          </a:p>
          <a:p>
            <a:pPr marL="914400" lvl="2" indent="0">
              <a:buFontTx/>
              <a:buNone/>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	</a:t>
            </a:r>
          </a:p>
          <a:p>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9</a:t>
            </a:fld>
            <a:endParaRPr lang="en-US"/>
          </a:p>
        </p:txBody>
      </p:sp>
    </p:spTree>
    <p:extLst>
      <p:ext uri="{BB962C8B-B14F-4D97-AF65-F5344CB8AC3E}">
        <p14:creationId xmlns:p14="http://schemas.microsoft.com/office/powerpoint/2010/main" val="40921266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Pollutants</a:t>
            </a:r>
            <a:r>
              <a:rPr lang="en-US" baseline="0" dirty="0"/>
              <a:t> subject to an </a:t>
            </a:r>
            <a:r>
              <a:rPr lang="en-US" b="1" baseline="0" dirty="0"/>
              <a:t>emissions-limiting standard or emissions cap</a:t>
            </a:r>
            <a:r>
              <a:rPr lang="en-US" baseline="0" dirty="0"/>
              <a:t> are reported annually, even if the amount emitted is small. </a:t>
            </a:r>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10</a:t>
            </a:fld>
            <a:endParaRPr lang="en-US"/>
          </a:p>
        </p:txBody>
      </p:sp>
    </p:spTree>
    <p:extLst>
      <p:ext uri="{BB962C8B-B14F-4D97-AF65-F5344CB8AC3E}">
        <p14:creationId xmlns:p14="http://schemas.microsoft.com/office/powerpoint/2010/main" val="26535671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u="none" kern="1200" dirty="0">
                <a:solidFill>
                  <a:schemeClr val="tx1"/>
                </a:solidFill>
                <a:effectLst/>
                <a:latin typeface="+mn-lt"/>
                <a:ea typeface="+mn-ea"/>
                <a:cs typeface="+mn-cs"/>
              </a:rPr>
              <a:t>Pollutants </a:t>
            </a:r>
            <a:r>
              <a:rPr lang="en-US" sz="1200" b="0" u="sng" kern="1200" dirty="0">
                <a:solidFill>
                  <a:schemeClr val="tx1"/>
                </a:solidFill>
                <a:effectLst/>
                <a:latin typeface="+mn-lt"/>
                <a:ea typeface="+mn-ea"/>
                <a:cs typeface="+mn-cs"/>
              </a:rPr>
              <a:t>not</a:t>
            </a:r>
            <a:r>
              <a:rPr lang="en-US" sz="1200" b="0" u="none" kern="1200" dirty="0">
                <a:solidFill>
                  <a:schemeClr val="tx1"/>
                </a:solidFill>
                <a:effectLst/>
                <a:latin typeface="+mn-lt"/>
                <a:ea typeface="+mn-ea"/>
                <a:cs typeface="+mn-cs"/>
              </a:rPr>
              <a:t> subject to an emission limiting standard, however are subject to </a:t>
            </a:r>
            <a:r>
              <a:rPr lang="en-US" sz="1200" b="0" u="none" kern="1200" baseline="0" dirty="0">
                <a:solidFill>
                  <a:schemeClr val="tx1"/>
                </a:solidFill>
                <a:effectLst/>
                <a:latin typeface="+mn-lt"/>
                <a:ea typeface="+mn-ea"/>
                <a:cs typeface="+mn-cs"/>
              </a:rPr>
              <a:t>a </a:t>
            </a:r>
            <a:r>
              <a:rPr lang="en-US" sz="1200" b="1" u="none" kern="1200" baseline="0" dirty="0">
                <a:solidFill>
                  <a:schemeClr val="tx1"/>
                </a:solidFill>
                <a:effectLst/>
                <a:latin typeface="+mn-lt"/>
                <a:ea typeface="+mn-ea"/>
                <a:cs typeface="+mn-cs"/>
              </a:rPr>
              <a:t>threshold</a:t>
            </a:r>
            <a:r>
              <a:rPr lang="en-US" sz="1200" b="0" u="none" kern="1200" baseline="0" dirty="0">
                <a:solidFill>
                  <a:schemeClr val="tx1"/>
                </a:solidFill>
                <a:effectLst/>
                <a:latin typeface="+mn-lt"/>
                <a:ea typeface="+mn-ea"/>
                <a:cs typeface="+mn-cs"/>
              </a:rPr>
              <a:t> are reported annually, with the noted </a:t>
            </a:r>
            <a:r>
              <a:rPr lang="en-US" sz="1200" b="0" u="sng" kern="1200" baseline="0" dirty="0">
                <a:solidFill>
                  <a:schemeClr val="tx1"/>
                </a:solidFill>
                <a:effectLst/>
                <a:latin typeface="+mn-lt"/>
                <a:ea typeface="+mn-ea"/>
                <a:cs typeface="+mn-cs"/>
              </a:rPr>
              <a:t>exception</a:t>
            </a:r>
            <a:r>
              <a:rPr lang="en-US" sz="1200" b="0" u="none" kern="1200" baseline="0" dirty="0">
                <a:solidFill>
                  <a:schemeClr val="tx1"/>
                </a:solidFill>
                <a:effectLst/>
                <a:latin typeface="+mn-lt"/>
                <a:ea typeface="+mn-ea"/>
                <a:cs typeface="+mn-cs"/>
              </a:rPr>
              <a:t> of every </a:t>
            </a:r>
            <a:r>
              <a:rPr lang="en-US" sz="1200" b="0" i="1" u="none" kern="1200" baseline="0" dirty="0">
                <a:solidFill>
                  <a:schemeClr val="tx1"/>
                </a:solidFill>
                <a:effectLst/>
                <a:latin typeface="+mn-lt"/>
                <a:ea typeface="+mn-ea"/>
                <a:cs typeface="+mn-cs"/>
              </a:rPr>
              <a:t>three years </a:t>
            </a:r>
            <a:r>
              <a:rPr lang="en-US" sz="1200" b="0" u="none" kern="1200" baseline="0" dirty="0">
                <a:solidFill>
                  <a:schemeClr val="tx1"/>
                </a:solidFill>
                <a:effectLst/>
                <a:latin typeface="+mn-lt"/>
                <a:ea typeface="+mn-ea"/>
                <a:cs typeface="+mn-cs"/>
              </a:rPr>
              <a:t>for individual hazardous air pollutants and Total HAPS (i.e. “HAP reporting years”). </a:t>
            </a:r>
          </a:p>
          <a:p>
            <a:endParaRPr lang="en-US" sz="1200" b="0" u="none" kern="1200" baseline="0" dirty="0">
              <a:solidFill>
                <a:schemeClr val="tx1"/>
              </a:solidFill>
              <a:effectLst/>
              <a:latin typeface="+mn-lt"/>
              <a:ea typeface="+mn-ea"/>
              <a:cs typeface="+mn-cs"/>
            </a:endParaRPr>
          </a:p>
          <a:p>
            <a:r>
              <a:rPr lang="en-US" sz="1200" b="0" u="none" kern="1200" baseline="0" dirty="0">
                <a:solidFill>
                  <a:schemeClr val="tx1"/>
                </a:solidFill>
                <a:effectLst/>
                <a:latin typeface="+mn-lt"/>
                <a:ea typeface="+mn-ea"/>
                <a:cs typeface="+mn-cs"/>
              </a:rPr>
              <a:t>For pollutants subject to a threshold, you must report the pollutant only if it was emitted for that SCC in an amount equal to or greater than the pollutant thresholds listed in the rule.   </a:t>
            </a:r>
          </a:p>
          <a:p>
            <a:endParaRPr lang="en-US" sz="1200" b="0" u="none" kern="1200" baseline="0" dirty="0">
              <a:solidFill>
                <a:schemeClr val="tx1"/>
              </a:solidFill>
              <a:effectLst/>
              <a:latin typeface="+mn-lt"/>
              <a:ea typeface="+mn-ea"/>
              <a:cs typeface="+mn-cs"/>
            </a:endParaRPr>
          </a:p>
          <a:p>
            <a:r>
              <a:rPr lang="en-US" sz="1200" b="0" u="none" kern="1200" dirty="0">
                <a:solidFill>
                  <a:schemeClr val="tx1"/>
                </a:solidFill>
                <a:effectLst/>
                <a:latin typeface="+mn-lt"/>
                <a:ea typeface="+mn-ea"/>
                <a:cs typeface="+mn-cs"/>
              </a:rPr>
              <a:t>Important Notes about hazardous air pollutants not subject</a:t>
            </a:r>
            <a:r>
              <a:rPr lang="en-US" sz="1200" b="0" u="none" kern="1200" baseline="0" dirty="0">
                <a:solidFill>
                  <a:schemeClr val="tx1"/>
                </a:solidFill>
                <a:effectLst/>
                <a:latin typeface="+mn-lt"/>
                <a:ea typeface="+mn-ea"/>
                <a:cs typeface="+mn-cs"/>
              </a:rPr>
              <a:t> to an emission limiting standard, but are subject to a threshold</a:t>
            </a:r>
            <a:r>
              <a:rPr lang="en-US" sz="1200" b="0" u="none" kern="1200" dirty="0">
                <a:solidFill>
                  <a:schemeClr val="tx1"/>
                </a:solidFill>
                <a:effectLst/>
                <a:latin typeface="+mn-lt"/>
                <a:ea typeface="+mn-ea"/>
                <a:cs typeface="+mn-cs"/>
              </a:rPr>
              <a:t>:</a:t>
            </a:r>
          </a:p>
          <a:p>
            <a:r>
              <a:rPr lang="en-US" sz="1200" b="0" u="none" strike="noStrike" kern="1200" dirty="0">
                <a:solidFill>
                  <a:schemeClr val="tx1"/>
                </a:solidFill>
                <a:effectLst/>
                <a:latin typeface="+mn-lt"/>
                <a:ea typeface="+mn-ea"/>
                <a:cs typeface="+mn-cs"/>
              </a:rPr>
              <a:t>-The</a:t>
            </a:r>
            <a:r>
              <a:rPr lang="en-US" sz="1200" b="0" u="none" strike="noStrike" kern="1200" baseline="0" dirty="0">
                <a:solidFill>
                  <a:schemeClr val="tx1"/>
                </a:solidFill>
                <a:effectLst/>
                <a:latin typeface="+mn-lt"/>
                <a:ea typeface="+mn-ea"/>
                <a:cs typeface="+mn-cs"/>
              </a:rPr>
              <a:t> </a:t>
            </a:r>
            <a:r>
              <a:rPr lang="en-US" sz="1200" b="0" u="none" strike="noStrike" kern="1200" dirty="0">
                <a:solidFill>
                  <a:schemeClr val="tx1"/>
                </a:solidFill>
                <a:effectLst/>
                <a:latin typeface="+mn-lt"/>
                <a:ea typeface="+mn-ea"/>
                <a:cs typeface="+mn-cs"/>
              </a:rPr>
              <a:t>Total</a:t>
            </a:r>
            <a:r>
              <a:rPr lang="en-US" sz="1200" b="0" u="none" strike="noStrike" kern="1200" baseline="0" dirty="0">
                <a:solidFill>
                  <a:schemeClr val="tx1"/>
                </a:solidFill>
                <a:effectLst/>
                <a:latin typeface="+mn-lt"/>
                <a:ea typeface="+mn-ea"/>
                <a:cs typeface="+mn-cs"/>
              </a:rPr>
              <a:t> HAPS threshold was changed and is now </a:t>
            </a:r>
            <a:r>
              <a:rPr lang="en-US" sz="1200" b="1" u="none" strike="noStrike" kern="1200" baseline="0" dirty="0">
                <a:solidFill>
                  <a:schemeClr val="tx1"/>
                </a:solidFill>
                <a:effectLst/>
                <a:latin typeface="+mn-lt"/>
                <a:ea typeface="+mn-ea"/>
                <a:cs typeface="+mn-cs"/>
              </a:rPr>
              <a:t>2500 </a:t>
            </a:r>
            <a:r>
              <a:rPr lang="en-US" sz="1200" b="1" u="none" strike="noStrike" kern="1200" baseline="0" dirty="0" err="1">
                <a:solidFill>
                  <a:schemeClr val="tx1"/>
                </a:solidFill>
                <a:effectLst/>
                <a:latin typeface="+mn-lt"/>
                <a:ea typeface="+mn-ea"/>
                <a:cs typeface="+mn-cs"/>
              </a:rPr>
              <a:t>lbs</a:t>
            </a:r>
            <a:r>
              <a:rPr lang="en-US" sz="1200" b="0" u="none" strike="noStrike" kern="1200" baseline="0" dirty="0">
                <a:solidFill>
                  <a:schemeClr val="tx1"/>
                </a:solidFill>
                <a:effectLst/>
                <a:latin typeface="+mn-lt"/>
                <a:ea typeface="+mn-ea"/>
                <a:cs typeface="+mn-cs"/>
              </a:rPr>
              <a:t>; </a:t>
            </a:r>
          </a:p>
          <a:p>
            <a:r>
              <a:rPr lang="en-US" sz="1200" b="0" u="none" strike="noStrike" kern="1200" baseline="0" dirty="0">
                <a:solidFill>
                  <a:schemeClr val="tx1"/>
                </a:solidFill>
                <a:effectLst/>
                <a:latin typeface="+mn-lt"/>
                <a:ea typeface="+mn-ea"/>
                <a:cs typeface="+mn-cs"/>
              </a:rPr>
              <a:t>-Note that </a:t>
            </a:r>
            <a:r>
              <a:rPr lang="en-US" sz="1200" b="1" u="none" strike="noStrike" kern="1200" baseline="0" dirty="0">
                <a:solidFill>
                  <a:schemeClr val="tx1"/>
                </a:solidFill>
                <a:effectLst/>
                <a:latin typeface="+mn-lt"/>
                <a:ea typeface="+mn-ea"/>
                <a:cs typeface="+mn-cs"/>
              </a:rPr>
              <a:t>2017</a:t>
            </a:r>
            <a:r>
              <a:rPr lang="en-US" sz="1200" b="0" u="none" strike="noStrike" kern="1200" baseline="0" dirty="0">
                <a:solidFill>
                  <a:schemeClr val="tx1"/>
                </a:solidFill>
                <a:effectLst/>
                <a:latin typeface="+mn-lt"/>
                <a:ea typeface="+mn-ea"/>
                <a:cs typeface="+mn-cs"/>
              </a:rPr>
              <a:t> is a “HAP reporting year”.  </a:t>
            </a:r>
          </a:p>
          <a:p>
            <a:r>
              <a:rPr lang="en-US" sz="1200" b="0" u="none" strike="noStrike" kern="1200" baseline="0" dirty="0">
                <a:solidFill>
                  <a:schemeClr val="tx1"/>
                </a:solidFill>
                <a:effectLst/>
                <a:latin typeface="+mn-lt"/>
                <a:ea typeface="+mn-ea"/>
                <a:cs typeface="+mn-cs"/>
              </a:rPr>
              <a:t>-Also, please note the reporting of Individual HAPS and Total HAPS now applies to </a:t>
            </a:r>
            <a:r>
              <a:rPr lang="en-US" sz="1200" b="1" u="none" strike="noStrike" kern="1200" baseline="0" dirty="0">
                <a:solidFill>
                  <a:schemeClr val="tx1"/>
                </a:solidFill>
                <a:effectLst/>
                <a:latin typeface="+mn-lt"/>
                <a:ea typeface="+mn-ea"/>
                <a:cs typeface="+mn-cs"/>
              </a:rPr>
              <a:t>both major and non-major sources</a:t>
            </a:r>
            <a:r>
              <a:rPr lang="en-US" sz="1200" b="0" u="none" strike="noStrike" kern="1200" baseline="0" dirty="0">
                <a:solidFill>
                  <a:schemeClr val="tx1"/>
                </a:solidFill>
                <a:effectLst/>
                <a:latin typeface="+mn-lt"/>
                <a:ea typeface="+mn-ea"/>
                <a:cs typeface="+mn-cs"/>
              </a:rPr>
              <a:t> of hazardous air pollutants during a “HAP reporting year”:</a:t>
            </a:r>
            <a:endParaRPr lang="en-US" sz="1200" b="0" u="none" strike="noStrike" kern="1200" dirty="0">
              <a:solidFill>
                <a:schemeClr val="tx1"/>
              </a:solidFill>
              <a:effectLst/>
              <a:latin typeface="+mn-lt"/>
              <a:ea typeface="+mn-ea"/>
              <a:cs typeface="+mn-cs"/>
            </a:endParaRPr>
          </a:p>
          <a:p>
            <a:r>
              <a:rPr lang="en-US" sz="1200" b="1" u="none" strike="noStrike"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u="sng" kern="1200" dirty="0">
                <a:solidFill>
                  <a:schemeClr val="tx1"/>
                </a:solidFill>
                <a:effectLst/>
                <a:latin typeface="+mn-lt"/>
                <a:ea typeface="+mn-ea"/>
                <a:cs typeface="+mn-cs"/>
              </a:rPr>
              <a:t>Pollutant</a:t>
            </a:r>
            <a:r>
              <a:rPr lang="en-US" sz="1200" kern="1200" dirty="0">
                <a:solidFill>
                  <a:schemeClr val="tx1"/>
                </a:solidFill>
                <a:effectLst/>
                <a:latin typeface="+mn-lt"/>
                <a:ea typeface="+mn-ea"/>
                <a:cs typeface="+mn-cs"/>
              </a:rPr>
              <a:t>				</a:t>
            </a:r>
            <a:r>
              <a:rPr lang="en-US" sz="1200" b="1" u="sng" kern="1200" dirty="0">
                <a:solidFill>
                  <a:schemeClr val="tx1"/>
                </a:solidFill>
                <a:effectLst/>
                <a:latin typeface="+mn-lt"/>
                <a:ea typeface="+mn-ea"/>
                <a:cs typeface="+mn-cs"/>
              </a:rPr>
              <a:t>Reporting Threshold by SCC</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Ammonia (NH3)			5.0 tons/year</a:t>
            </a:r>
          </a:p>
          <a:p>
            <a:r>
              <a:rPr lang="en-US" sz="1200" kern="1200" dirty="0">
                <a:solidFill>
                  <a:schemeClr val="tx1"/>
                </a:solidFill>
                <a:effectLst/>
                <a:latin typeface="+mn-lt"/>
                <a:ea typeface="+mn-ea"/>
                <a:cs typeface="+mn-cs"/>
              </a:rPr>
              <a:t>Carbon monoxide (CO)			5.0 tons/year</a:t>
            </a:r>
          </a:p>
          <a:p>
            <a:r>
              <a:rPr lang="en-US" sz="1200" kern="1200" dirty="0">
                <a:solidFill>
                  <a:schemeClr val="tx1"/>
                </a:solidFill>
                <a:effectLst/>
                <a:latin typeface="+mn-lt"/>
                <a:ea typeface="+mn-ea"/>
                <a:cs typeface="+mn-cs"/>
              </a:rPr>
              <a:t>Condensable particulate matter (CPM)		5.0 tons/year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Hazardous Air Pollutant (H001 – H189)		1000 pounds/year</a:t>
            </a:r>
          </a:p>
          <a:p>
            <a:r>
              <a:rPr lang="en-US" sz="1200" kern="1200" dirty="0">
                <a:solidFill>
                  <a:schemeClr val="tx1"/>
                </a:solidFill>
                <a:effectLst/>
                <a:latin typeface="+mn-lt"/>
                <a:ea typeface="+mn-ea"/>
                <a:cs typeface="+mn-cs"/>
              </a:rPr>
              <a:t>For each hazardous air pollutant not subject to an </a:t>
            </a:r>
          </a:p>
          <a:p>
            <a:r>
              <a:rPr lang="en-US" sz="1200" kern="1200" dirty="0">
                <a:solidFill>
                  <a:schemeClr val="tx1"/>
                </a:solidFill>
                <a:effectLst/>
                <a:latin typeface="+mn-lt"/>
                <a:ea typeface="+mn-ea"/>
                <a:cs typeface="+mn-cs"/>
              </a:rPr>
              <a:t>emission-limiting standard, the reporting requirement </a:t>
            </a:r>
          </a:p>
          <a:p>
            <a:r>
              <a:rPr lang="en-US" sz="1200" kern="1200" dirty="0">
                <a:solidFill>
                  <a:schemeClr val="tx1"/>
                </a:solidFill>
                <a:effectLst/>
                <a:latin typeface="+mn-lt"/>
                <a:ea typeface="+mn-ea"/>
                <a:cs typeface="+mn-cs"/>
              </a:rPr>
              <a:t>applies only for reporting year 2017 and every third year </a:t>
            </a:r>
          </a:p>
          <a:p>
            <a:r>
              <a:rPr lang="en-US" sz="1200" kern="1200" dirty="0">
                <a:solidFill>
                  <a:schemeClr val="tx1"/>
                </a:solidFill>
                <a:effectLst/>
                <a:latin typeface="+mn-lt"/>
                <a:ea typeface="+mn-ea"/>
                <a:cs typeface="+mn-cs"/>
              </a:rPr>
              <a:t>thereafter (e.g., for reporting years 2020, 2023, etc.).</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Hazardous Air Pollutants, Total (HAPS)		2500 pounds/year</a:t>
            </a:r>
          </a:p>
          <a:p>
            <a:r>
              <a:rPr lang="en-US" sz="1200" kern="1200" dirty="0">
                <a:solidFill>
                  <a:schemeClr val="tx1"/>
                </a:solidFill>
                <a:effectLst/>
                <a:latin typeface="+mn-lt"/>
                <a:ea typeface="+mn-ea"/>
                <a:cs typeface="+mn-cs"/>
              </a:rPr>
              <a:t>For total hazardous air pollutants not subject to an</a:t>
            </a:r>
          </a:p>
          <a:p>
            <a:r>
              <a:rPr lang="en-US" sz="1200" kern="1200" dirty="0">
                <a:solidFill>
                  <a:schemeClr val="tx1"/>
                </a:solidFill>
                <a:effectLst/>
                <a:latin typeface="+mn-lt"/>
                <a:ea typeface="+mn-ea"/>
                <a:cs typeface="+mn-cs"/>
              </a:rPr>
              <a:t>emission-limiting standard, the reporting requirement </a:t>
            </a:r>
          </a:p>
          <a:p>
            <a:r>
              <a:rPr lang="en-US" sz="1200" kern="1200" dirty="0">
                <a:solidFill>
                  <a:schemeClr val="tx1"/>
                </a:solidFill>
                <a:effectLst/>
                <a:latin typeface="+mn-lt"/>
                <a:ea typeface="+mn-ea"/>
                <a:cs typeface="+mn-cs"/>
              </a:rPr>
              <a:t>applies only for reporting year 2017 and every third year </a:t>
            </a:r>
          </a:p>
          <a:p>
            <a:r>
              <a:rPr lang="en-US" sz="1200" kern="1200" dirty="0">
                <a:solidFill>
                  <a:schemeClr val="tx1"/>
                </a:solidFill>
                <a:effectLst/>
                <a:latin typeface="+mn-lt"/>
                <a:ea typeface="+mn-ea"/>
                <a:cs typeface="+mn-cs"/>
              </a:rPr>
              <a:t>thereafter (e.g., for reporting years 2020, 2023, etc.).</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Hydrogen sulfide (H2S)			1000 pounds/year</a:t>
            </a:r>
          </a:p>
          <a:p>
            <a:r>
              <a:rPr lang="en-US" sz="1200" kern="1200" dirty="0">
                <a:solidFill>
                  <a:schemeClr val="tx1"/>
                </a:solidFill>
                <a:effectLst/>
                <a:latin typeface="+mn-lt"/>
                <a:ea typeface="+mn-ea"/>
                <a:cs typeface="+mn-cs"/>
              </a:rPr>
              <a:t>Lead (PB)				500 pounds/year</a:t>
            </a:r>
          </a:p>
          <a:p>
            <a:r>
              <a:rPr lang="en-US" sz="1200" kern="1200" dirty="0">
                <a:solidFill>
                  <a:schemeClr val="tx1"/>
                </a:solidFill>
                <a:effectLst/>
                <a:latin typeface="+mn-lt"/>
                <a:ea typeface="+mn-ea"/>
                <a:cs typeface="+mn-cs"/>
              </a:rPr>
              <a:t>(Emissions of lead which occur either as elemental lead</a:t>
            </a:r>
          </a:p>
          <a:p>
            <a:r>
              <a:rPr lang="en-US" sz="1200" kern="1200" dirty="0">
                <a:solidFill>
                  <a:schemeClr val="tx1"/>
                </a:solidFill>
                <a:effectLst/>
                <a:latin typeface="+mn-lt"/>
                <a:ea typeface="+mn-ea"/>
                <a:cs typeface="+mn-cs"/>
              </a:rPr>
              <a:t>or as a chemical compound containing lead, and reported</a:t>
            </a:r>
          </a:p>
          <a:p>
            <a:r>
              <a:rPr lang="en-US" sz="1200" kern="1200" dirty="0">
                <a:solidFill>
                  <a:schemeClr val="tx1"/>
                </a:solidFill>
                <a:effectLst/>
                <a:latin typeface="+mn-lt"/>
                <a:ea typeface="+mn-ea"/>
                <a:cs typeface="+mn-cs"/>
              </a:rPr>
              <a:t>as the mass of the lead atoms only.)</a:t>
            </a:r>
          </a:p>
          <a:p>
            <a:r>
              <a:rPr lang="en-US" sz="1200" kern="1200" dirty="0">
                <a:solidFill>
                  <a:schemeClr val="tx1"/>
                </a:solidFill>
                <a:effectLst/>
                <a:latin typeface="+mn-lt"/>
                <a:ea typeface="+mn-ea"/>
                <a:cs typeface="+mn-cs"/>
              </a:rPr>
              <a:t>Nitrogen oxides (NOX)			5.0 tons/year</a:t>
            </a:r>
          </a:p>
          <a:p>
            <a:r>
              <a:rPr lang="en-US" sz="1200" kern="1200" dirty="0">
                <a:solidFill>
                  <a:schemeClr val="tx1"/>
                </a:solidFill>
                <a:effectLst/>
                <a:latin typeface="+mn-lt"/>
                <a:ea typeface="+mn-ea"/>
                <a:cs typeface="+mn-cs"/>
              </a:rPr>
              <a:t>Particulate Matter – PM10-Filterable (PM10) 	                        5.0 tons/year</a:t>
            </a:r>
          </a:p>
          <a:p>
            <a:r>
              <a:rPr lang="en-US" sz="1200" kern="1200" dirty="0">
                <a:solidFill>
                  <a:schemeClr val="tx1"/>
                </a:solidFill>
                <a:effectLst/>
                <a:latin typeface="+mn-lt"/>
                <a:ea typeface="+mn-ea"/>
                <a:cs typeface="+mn-cs"/>
              </a:rPr>
              <a:t>Particulate Matter – PM10-Primary (PM10-PRI)	5.0 tons/year</a:t>
            </a:r>
          </a:p>
          <a:p>
            <a:r>
              <a:rPr lang="en-US" sz="1200" kern="1200" dirty="0">
                <a:solidFill>
                  <a:schemeClr val="tx1"/>
                </a:solidFill>
                <a:effectLst/>
                <a:latin typeface="+mn-lt"/>
                <a:ea typeface="+mn-ea"/>
                <a:cs typeface="+mn-cs"/>
              </a:rPr>
              <a:t>Particulate Matter – PM2.5-Filterable (PM2.5) 	5.0 tons/year</a:t>
            </a:r>
          </a:p>
          <a:p>
            <a:r>
              <a:rPr lang="en-US" sz="1200" kern="1200" dirty="0">
                <a:solidFill>
                  <a:schemeClr val="tx1"/>
                </a:solidFill>
                <a:effectLst/>
                <a:latin typeface="+mn-lt"/>
                <a:ea typeface="+mn-ea"/>
                <a:cs typeface="+mn-cs"/>
              </a:rPr>
              <a:t>Particulate Matter – PM2.5-Primary (PM2.5-PRI) 	5.0 tons/year</a:t>
            </a:r>
          </a:p>
          <a:p>
            <a:r>
              <a:rPr lang="en-US" sz="1200" kern="1200" dirty="0">
                <a:solidFill>
                  <a:schemeClr val="tx1"/>
                </a:solidFill>
                <a:effectLst/>
                <a:latin typeface="+mn-lt"/>
                <a:ea typeface="+mn-ea"/>
                <a:cs typeface="+mn-cs"/>
              </a:rPr>
              <a:t>Sulfur dioxide (SO2) 			5.0 tons/year</a:t>
            </a:r>
          </a:p>
          <a:p>
            <a:r>
              <a:rPr lang="en-US" sz="1200" kern="1200" dirty="0">
                <a:solidFill>
                  <a:schemeClr val="tx1"/>
                </a:solidFill>
                <a:effectLst/>
                <a:latin typeface="+mn-lt"/>
                <a:ea typeface="+mn-ea"/>
                <a:cs typeface="+mn-cs"/>
              </a:rPr>
              <a:t>Volatile organic compounds (VOC) 		5.0 tons/year</a:t>
            </a:r>
          </a:p>
          <a:p>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11</a:t>
            </a:fld>
            <a:endParaRPr lang="en-US"/>
          </a:p>
        </p:txBody>
      </p:sp>
    </p:spTree>
    <p:extLst>
      <p:ext uri="{BB962C8B-B14F-4D97-AF65-F5344CB8AC3E}">
        <p14:creationId xmlns:p14="http://schemas.microsoft.com/office/powerpoint/2010/main" val="1764365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12</a:t>
            </a:fld>
            <a:endParaRPr lang="en-US"/>
          </a:p>
        </p:txBody>
      </p:sp>
    </p:spTree>
    <p:extLst>
      <p:ext uri="{BB962C8B-B14F-4D97-AF65-F5344CB8AC3E}">
        <p14:creationId xmlns:p14="http://schemas.microsoft.com/office/powerpoint/2010/main" val="40220730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data verification changes in EAOR done in 2018 w</a:t>
            </a:r>
            <a:r>
              <a:rPr lang="en-US" dirty="0"/>
              <a:t>ill require you to download a new version of EAOR for the 2018 AOR. </a:t>
            </a:r>
            <a:r>
              <a:rPr lang="en-US" baseline="0" dirty="0"/>
              <a:t>Even if you are not ready to complete the EAOR, you can go ahead and download the software and determine if you have are having any problems with the installation, or if your file needs any corrections.  </a:t>
            </a:r>
          </a:p>
          <a:p>
            <a:endParaRPr lang="en-US" baseline="0" dirty="0"/>
          </a:p>
          <a:p>
            <a:r>
              <a:rPr lang="en-US" dirty="0"/>
              <a:t>If you encounter</a:t>
            </a:r>
            <a:r>
              <a:rPr lang="en-US" baseline="0" dirty="0"/>
              <a:t> installation issues, note that resolutions are available on the EAOR website. </a:t>
            </a:r>
            <a:r>
              <a:rPr lang="en-US" dirty="0"/>
              <a:t> Also,</a:t>
            </a:r>
            <a:r>
              <a:rPr lang="en-US" baseline="0" dirty="0"/>
              <a:t> please be sure to consult the “Installation Instructions” on the EAOR download page, and follow the installation steps. </a:t>
            </a:r>
          </a:p>
          <a:p>
            <a:endParaRPr lang="en-US" baseline="0" dirty="0"/>
          </a:p>
          <a:p>
            <a:r>
              <a:rPr lang="en-US" dirty="0"/>
              <a:t>Unfortunately</a:t>
            </a:r>
            <a:r>
              <a:rPr lang="en-US" baseline="0" dirty="0"/>
              <a:t>, the new version of EAOR was not able to be upgraded for use with windows 10.  Some functional issues were discovered during beta testing of windows 10 EAOR, and our IT are still working to resolve these issues.  However, many facilities have successfully used windows 10 and submitted their EAOR with it.   </a:t>
            </a:r>
            <a:r>
              <a:rPr lang="en-US" dirty="0"/>
              <a:t> </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13</a:t>
            </a:fld>
            <a:endParaRPr lang="en-US"/>
          </a:p>
        </p:txBody>
      </p:sp>
    </p:spTree>
    <p:extLst>
      <p:ext uri="{BB962C8B-B14F-4D97-AF65-F5344CB8AC3E}">
        <p14:creationId xmlns:p14="http://schemas.microsoft.com/office/powerpoint/2010/main" val="1352009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a:t>
            </a:r>
            <a:r>
              <a:rPr lang="en-US" baseline="0" dirty="0"/>
              <a:t> the software is successfully </a:t>
            </a:r>
            <a:r>
              <a:rPr lang="en-US" dirty="0"/>
              <a:t>installed,</a:t>
            </a:r>
            <a:r>
              <a:rPr lang="en-US" baseline="0" dirty="0"/>
              <a:t> before beginning entering data in the report, review the file. </a:t>
            </a:r>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14</a:t>
            </a:fld>
            <a:endParaRPr lang="en-US"/>
          </a:p>
        </p:txBody>
      </p:sp>
    </p:spTree>
    <p:extLst>
      <p:ext uri="{BB962C8B-B14F-4D97-AF65-F5344CB8AC3E}">
        <p14:creationId xmlns:p14="http://schemas.microsoft.com/office/powerpoint/2010/main" val="2120909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First - regarding importing your data file for completing the AOR for the current reporting year:</a:t>
            </a:r>
          </a:p>
          <a:p>
            <a:endParaRPr lang="en-US" baseline="0" dirty="0"/>
          </a:p>
          <a:p>
            <a:r>
              <a:rPr lang="en-US" dirty="0"/>
              <a:t>Only import your facility’s data file once! If you try to import twice it will give you a warning:</a:t>
            </a:r>
            <a:r>
              <a:rPr lang="en-US" baseline="0" dirty="0"/>
              <a:t> “Re-importing your data will replace any data you have updated.” Unless this is desired, then Click ‘No’ you do not want EAOR to replace your data.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can’t</a:t>
            </a:r>
            <a:r>
              <a:rPr lang="en-US" baseline="0" dirty="0"/>
              <a:t> find your file for the current reporting year, first make sure you have the proper version of EAOR software installed (to check the EAOR software version, go to </a:t>
            </a:r>
            <a:r>
              <a:rPr lang="en-US" b="1" baseline="0" dirty="0"/>
              <a:t>HELP</a:t>
            </a:r>
            <a:r>
              <a:rPr lang="en-US" baseline="0" dirty="0"/>
              <a:t> on the bar menu at the top of the screen, then click on </a:t>
            </a:r>
            <a:r>
              <a:rPr lang="en-US" b="1" baseline="0" dirty="0"/>
              <a:t>About EAOR</a:t>
            </a:r>
            <a:r>
              <a:rPr lang="en-US" b="0" baseline="0" dirty="0"/>
              <a:t>. The version number should match the software version number on the EAOR website.</a:t>
            </a: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 </a:t>
            </a:r>
            <a:endParaRPr lang="en-US" dirty="0"/>
          </a:p>
          <a:p>
            <a:r>
              <a:rPr lang="en-US" baseline="0" dirty="0"/>
              <a:t>If you have the right version, and still can’t find the file for the current reporting year, or you’re not able to import from the web for other reasons, then please be sure to send me an email or give me a call so I can send you your file. </a:t>
            </a:r>
          </a:p>
          <a:p>
            <a:r>
              <a:rPr lang="en-US" b="1" baseline="0" dirty="0"/>
              <a:t>**In no case</a:t>
            </a:r>
            <a:r>
              <a:rPr lang="en-US" baseline="0" dirty="0"/>
              <a:t>, should you overwrite the data of the </a:t>
            </a:r>
            <a:r>
              <a:rPr lang="en-US" i="1" baseline="0" dirty="0"/>
              <a:t>previous year’s </a:t>
            </a:r>
            <a:r>
              <a:rPr lang="en-US" baseline="0" dirty="0"/>
              <a:t>AOR with the current reporting year’s data! </a:t>
            </a:r>
          </a:p>
          <a:p>
            <a:endParaRPr lang="en-US" baseline="0" dirty="0"/>
          </a:p>
        </p:txBody>
      </p:sp>
      <p:sp>
        <p:nvSpPr>
          <p:cNvPr id="4" name="Slide Number Placeholder 3"/>
          <p:cNvSpPr>
            <a:spLocks noGrp="1"/>
          </p:cNvSpPr>
          <p:nvPr>
            <p:ph type="sldNum" sz="quarter" idx="10"/>
          </p:nvPr>
        </p:nvSpPr>
        <p:spPr/>
        <p:txBody>
          <a:bodyPr/>
          <a:lstStyle/>
          <a:p>
            <a:fld id="{330AF5E0-C562-4051-A739-E39EEF3679A5}" type="slidenum">
              <a:rPr lang="en-US" smtClean="0"/>
              <a:t>15</a:t>
            </a:fld>
            <a:endParaRPr lang="en-US"/>
          </a:p>
        </p:txBody>
      </p:sp>
    </p:spTree>
    <p:extLst>
      <p:ext uri="{BB962C8B-B14F-4D97-AF65-F5344CB8AC3E}">
        <p14:creationId xmlns:p14="http://schemas.microsoft.com/office/powerpoint/2010/main" val="9106498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a:t>
            </a:r>
            <a:r>
              <a:rPr lang="en-US" baseline="0" dirty="0"/>
              <a:t> - a</a:t>
            </a:r>
            <a:r>
              <a:rPr lang="en-US" dirty="0"/>
              <a:t>fter importing your data file, please review</a:t>
            </a:r>
            <a:r>
              <a:rPr lang="en-US" baseline="0" dirty="0"/>
              <a:t> it prior to completing the report.  You can go to Step 5 on the Easy Start Menu and select an Emissions Report by EU to ensure all the EUs and Pollutants are there, and that the pollutants are correctly ‘marked’. They should be marked when there is an emissions limit for the pollutant or it is included in an emissions cap in the permit. This review is important to do especially when your permit has recently changed.  If the data are not correct in EAOR, for example a marked pollutant is missing, or facility activities have changed, and an emissions unit is not identified in EAOR, then please let me know so I can send you a corrected file.  </a:t>
            </a:r>
          </a:p>
          <a:p>
            <a:endParaRPr lang="en-US" baseline="0" dirty="0"/>
          </a:p>
          <a:p>
            <a:r>
              <a:rPr lang="en-US" dirty="0"/>
              <a:t>Tip:</a:t>
            </a:r>
            <a:r>
              <a:rPr lang="en-US" baseline="0" dirty="0"/>
              <a:t> Review data file in EAOR prior to completing the report. Let me know if you need a corrected file!</a:t>
            </a:r>
            <a:endParaRPr lang="en-US" dirty="0"/>
          </a:p>
          <a:p>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16</a:t>
            </a:fld>
            <a:endParaRPr lang="en-US"/>
          </a:p>
        </p:txBody>
      </p:sp>
    </p:spTree>
    <p:extLst>
      <p:ext uri="{BB962C8B-B14F-4D97-AF65-F5344CB8AC3E}">
        <p14:creationId xmlns:p14="http://schemas.microsoft.com/office/powerpoint/2010/main" val="10187808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EAOR Emissions</a:t>
            </a:r>
            <a:r>
              <a:rPr lang="en-US" baseline="0" dirty="0"/>
              <a:t> Report by Emissions Unit,  you can use this report to review the emissions units listed, pollutants, and ‘marked’ pollutants are correct.  The list of emissions units should include all regulated or unregulated emissions units in an active or construction status (and include those EUs with an Inactive status if the unit permanently shut down during the reporting year), and the list should match the permit.  The list of pollutants should include all reportable pollutants, per the AOR rule, those that have emissions limits, or emitted at or above the threshold.   The pollutants with emissions limits including an emissions cap, should be marked with an asterisk. As you can see *HAPS is a marked pollutant in this example.</a:t>
            </a:r>
          </a:p>
          <a:p>
            <a:endParaRPr lang="en-US" baseline="0" dirty="0"/>
          </a:p>
        </p:txBody>
      </p:sp>
      <p:sp>
        <p:nvSpPr>
          <p:cNvPr id="4" name="Slide Number Placeholder 3"/>
          <p:cNvSpPr>
            <a:spLocks noGrp="1"/>
          </p:cNvSpPr>
          <p:nvPr>
            <p:ph type="sldNum" sz="quarter" idx="10"/>
          </p:nvPr>
        </p:nvSpPr>
        <p:spPr/>
        <p:txBody>
          <a:bodyPr/>
          <a:lstStyle/>
          <a:p>
            <a:fld id="{330AF5E0-C562-4051-A739-E39EEF3679A5}" type="slidenum">
              <a:rPr lang="en-US" smtClean="0"/>
              <a:t>17</a:t>
            </a:fld>
            <a:endParaRPr lang="en-US"/>
          </a:p>
        </p:txBody>
      </p:sp>
    </p:spTree>
    <p:extLst>
      <p:ext uri="{BB962C8B-B14F-4D97-AF65-F5344CB8AC3E}">
        <p14:creationId xmlns:p14="http://schemas.microsoft.com/office/powerpoint/2010/main" val="12516416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Next,</a:t>
            </a:r>
            <a:r>
              <a:rPr lang="en-US" sz="1200" kern="1200" baseline="0" dirty="0">
                <a:solidFill>
                  <a:schemeClr val="tx1"/>
                </a:solidFill>
                <a:effectLst/>
                <a:latin typeface="+mn-lt"/>
                <a:ea typeface="+mn-ea"/>
                <a:cs typeface="+mn-cs"/>
              </a:rPr>
              <a:t> w</a:t>
            </a:r>
            <a:r>
              <a:rPr lang="en-US" sz="1200" kern="1200" dirty="0">
                <a:solidFill>
                  <a:schemeClr val="tx1"/>
                </a:solidFill>
                <a:effectLst/>
                <a:latin typeface="+mn-lt"/>
                <a:ea typeface="+mn-ea"/>
                <a:cs typeface="+mn-cs"/>
              </a:rPr>
              <a:t>e’ll talk about a</a:t>
            </a:r>
            <a:r>
              <a:rPr lang="en-US" sz="1200" kern="1200" baseline="0" dirty="0">
                <a:solidFill>
                  <a:schemeClr val="tx1"/>
                </a:solidFill>
                <a:effectLst/>
                <a:latin typeface="+mn-lt"/>
                <a:ea typeface="+mn-ea"/>
                <a:cs typeface="+mn-cs"/>
              </a:rPr>
              <a:t> couple of fields in EAOR for facility information, the status and owner information:</a:t>
            </a:r>
          </a:p>
          <a:p>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30AF5E0-C562-4051-A739-E39EEF3679A5}" type="slidenum">
              <a:rPr lang="en-US" smtClean="0"/>
              <a:t>18</a:t>
            </a:fld>
            <a:endParaRPr lang="en-US"/>
          </a:p>
        </p:txBody>
      </p:sp>
    </p:spTree>
    <p:extLst>
      <p:ext uri="{BB962C8B-B14F-4D97-AF65-F5344CB8AC3E}">
        <p14:creationId xmlns:p14="http://schemas.microsoft.com/office/powerpoint/2010/main" val="24338662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facility </a:t>
            </a:r>
            <a:r>
              <a:rPr lang="en-US" sz="1200" b="1" kern="1200" dirty="0">
                <a:solidFill>
                  <a:schemeClr val="tx1"/>
                </a:solidFill>
                <a:effectLst/>
                <a:latin typeface="+mn-lt"/>
                <a:ea typeface="+mn-ea"/>
                <a:cs typeface="+mn-cs"/>
              </a:rPr>
              <a:t>status</a:t>
            </a:r>
            <a:r>
              <a:rPr lang="en-US" sz="1200" kern="1200" baseline="0" dirty="0">
                <a:solidFill>
                  <a:schemeClr val="tx1"/>
                </a:solidFill>
                <a:effectLst/>
                <a:latin typeface="+mn-lt"/>
                <a:ea typeface="+mn-ea"/>
                <a:cs typeface="+mn-cs"/>
              </a:rPr>
              <a:t> refers to the status as of December 31 of the reporting year.  If this is not correct in EAOR, then please change it: </a:t>
            </a:r>
          </a:p>
          <a:p>
            <a:r>
              <a:rPr lang="en-US" sz="1200" b="1" kern="1200" dirty="0">
                <a:solidFill>
                  <a:schemeClr val="tx1"/>
                </a:solidFill>
                <a:effectLst/>
                <a:latin typeface="+mn-lt"/>
                <a:ea typeface="+mn-ea"/>
                <a:cs typeface="+mn-cs"/>
              </a:rPr>
              <a:t>   Active </a:t>
            </a:r>
            <a:r>
              <a:rPr lang="en-US" sz="1200" kern="1200" dirty="0">
                <a:solidFill>
                  <a:schemeClr val="tx1"/>
                </a:solidFill>
                <a:effectLst/>
                <a:latin typeface="+mn-lt"/>
                <a:ea typeface="+mn-ea"/>
                <a:cs typeface="+mn-cs"/>
              </a:rPr>
              <a:t>- One or more emissions units in operation, on standby status, temporarily shut down (including any shutdown while undergoing modification), or on long-term reserve shutdown.  This code indicates an existing facility which has  not been permanently shut down, though it may not be operating at the time of this report.</a:t>
            </a:r>
          </a:p>
          <a:p>
            <a:r>
              <a:rPr lang="en-US" sz="1200" b="1" kern="1200" dirty="0">
                <a:solidFill>
                  <a:schemeClr val="tx1"/>
                </a:solidFill>
                <a:effectLst/>
                <a:latin typeface="+mn-lt"/>
                <a:ea typeface="+mn-ea"/>
                <a:cs typeface="+mn-cs"/>
              </a:rPr>
              <a:t>   Construction </a:t>
            </a:r>
            <a:r>
              <a:rPr lang="en-US" sz="1200" kern="1200" dirty="0">
                <a:solidFill>
                  <a:schemeClr val="tx1"/>
                </a:solidFill>
                <a:effectLst/>
                <a:latin typeface="+mn-lt"/>
                <a:ea typeface="+mn-ea"/>
                <a:cs typeface="+mn-cs"/>
              </a:rPr>
              <a:t>- All emissions units in planning stage or undergoing initial construction, including reconstruction.  This code indicates a proposed new facility, or an existing facility which has been or will be shut down in its entirety for reconstruction.</a:t>
            </a:r>
          </a:p>
          <a:p>
            <a:r>
              <a:rPr lang="en-US" sz="120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Inactive</a:t>
            </a:r>
            <a:r>
              <a:rPr lang="en-US" sz="1200" i="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All emissions units permanently shut down; permit(s) surrendered or expired.  If</a:t>
            </a:r>
            <a:r>
              <a:rPr lang="en-US" sz="1200" kern="1200" baseline="0" dirty="0">
                <a:solidFill>
                  <a:schemeClr val="tx1"/>
                </a:solidFill>
                <a:effectLst/>
                <a:latin typeface="+mn-lt"/>
                <a:ea typeface="+mn-ea"/>
                <a:cs typeface="+mn-cs"/>
              </a:rPr>
              <a:t> shut down during the reporting year, then enter the </a:t>
            </a:r>
            <a:r>
              <a:rPr lang="en-US" sz="1200" u="sng" kern="1200" baseline="0" dirty="0">
                <a:solidFill>
                  <a:schemeClr val="tx1"/>
                </a:solidFill>
                <a:effectLst/>
                <a:latin typeface="+mn-lt"/>
                <a:ea typeface="+mn-ea"/>
                <a:cs typeface="+mn-cs"/>
              </a:rPr>
              <a:t>shutdown date </a:t>
            </a:r>
            <a:r>
              <a:rPr lang="en-US" sz="1200" kern="1200" baseline="0" dirty="0">
                <a:solidFill>
                  <a:schemeClr val="tx1"/>
                </a:solidFill>
                <a:effectLst/>
                <a:latin typeface="+mn-lt"/>
                <a:ea typeface="+mn-ea"/>
                <a:cs typeface="+mn-cs"/>
              </a:rPr>
              <a:t>of all operations. </a:t>
            </a:r>
            <a:endParaRPr lang="en-US" sz="1200" kern="1200" dirty="0">
              <a:solidFill>
                <a:schemeClr val="tx1"/>
              </a:solidFill>
              <a:effectLst/>
              <a:latin typeface="+mn-lt"/>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err="1"/>
              <a:t>Fac</a:t>
            </a:r>
            <a:r>
              <a:rPr lang="en-US" b="1" baseline="0" dirty="0"/>
              <a:t> Owner/Company Name &amp; Site Name-</a:t>
            </a:r>
            <a:r>
              <a:rPr lang="en-US" baseline="0" dirty="0"/>
              <a:t> This is populated with the owner/company name we have in our system as of the end of the current reporting year (i.e. as of Dec 31) and normally is not changed in EAOR,  however if it is not correct in our system and doesn’t match your permit, then you may need to change it in EAOR, and this will also change it in our main system (called the ARMS system), so please only change it when needed and enter exactly what is on your </a:t>
            </a:r>
            <a:r>
              <a:rPr lang="en-US" b="0" u="sng" baseline="0" dirty="0"/>
              <a:t>current permit</a:t>
            </a:r>
            <a:r>
              <a:rPr lang="en-US" baseline="0" dirty="0"/>
              <a:t>).  </a:t>
            </a:r>
            <a:r>
              <a:rPr lang="en-US" b="1" u="sng" baseline="0" dirty="0"/>
              <a:t>Note</a:t>
            </a:r>
            <a:r>
              <a:rPr lang="en-US" baseline="0" dirty="0"/>
              <a:t>: EAOR is not the mechanism for changing your permit, if your permit needs correcting or a transfer of ownership form needs to be sent in, then this should be done through proper permitting channels.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Your data changes in EAOR will display a yellow triangle (for example, the yellow triangle next to 2016 Year of Report).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b="1" baseline="0" dirty="0"/>
              <a:t>Facility History </a:t>
            </a:r>
            <a:r>
              <a:rPr lang="en-US" baseline="0" dirty="0"/>
              <a:t>- If the </a:t>
            </a:r>
            <a:r>
              <a:rPr lang="en-US" dirty="0"/>
              <a:t>Facility Owner/Company Name changed</a:t>
            </a:r>
            <a:r>
              <a:rPr lang="en-US" baseline="0" dirty="0"/>
              <a:t> during the reporting year, then please enter the previous Name in the section for Facility History Information. </a:t>
            </a:r>
          </a:p>
          <a:p>
            <a:endParaRPr lang="en-US" baseline="0" dirty="0"/>
          </a:p>
          <a:p>
            <a:r>
              <a:rPr lang="en-US" b="1" baseline="0" dirty="0"/>
              <a:t>Owner/Contact Information </a:t>
            </a:r>
            <a:r>
              <a:rPr lang="en-US" baseline="0" dirty="0"/>
              <a:t>– this is the person who will be signing the AOR.  If Title V and RO have changed, send an RO Notification form.</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19</a:t>
            </a:fld>
            <a:endParaRPr lang="en-US"/>
          </a:p>
        </p:txBody>
      </p:sp>
    </p:spTree>
    <p:extLst>
      <p:ext uri="{BB962C8B-B14F-4D97-AF65-F5344CB8AC3E}">
        <p14:creationId xmlns:p14="http://schemas.microsoft.com/office/powerpoint/2010/main" val="41881195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Facility History </a:t>
            </a:r>
            <a:r>
              <a:rPr lang="en-US" baseline="0" dirty="0"/>
              <a:t>- If the </a:t>
            </a:r>
            <a:r>
              <a:rPr lang="en-US" dirty="0"/>
              <a:t>Facility Owner/Company Name changed</a:t>
            </a:r>
            <a:r>
              <a:rPr lang="en-US" baseline="0" dirty="0"/>
              <a:t> during the reporting year, then please enter the previous Name in the section for Facility History Information.</a:t>
            </a:r>
          </a:p>
          <a:p>
            <a:endParaRPr lang="en-US" baseline="0"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20</a:t>
            </a:fld>
            <a:endParaRPr lang="en-US"/>
          </a:p>
        </p:txBody>
      </p:sp>
    </p:spTree>
    <p:extLst>
      <p:ext uri="{BB962C8B-B14F-4D97-AF65-F5344CB8AC3E}">
        <p14:creationId xmlns:p14="http://schemas.microsoft.com/office/powerpoint/2010/main" val="23015555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Owner/Contact Information </a:t>
            </a:r>
            <a:r>
              <a:rPr lang="en-US" baseline="0" dirty="0"/>
              <a:t>– In Section D, information of the person who will be signing </a:t>
            </a:r>
            <a:r>
              <a:rPr lang="en-US" u="sng" baseline="0" dirty="0"/>
              <a:t>this</a:t>
            </a:r>
            <a:r>
              <a:rPr lang="en-US" u="none" baseline="0" dirty="0"/>
              <a:t> </a:t>
            </a:r>
            <a:r>
              <a:rPr lang="en-US" baseline="0" dirty="0"/>
              <a:t>AOR is entered.  Though information entered here is required, unfortunately it does </a:t>
            </a:r>
            <a:r>
              <a:rPr lang="en-US" u="sng" baseline="0" dirty="0"/>
              <a:t>not</a:t>
            </a:r>
            <a:r>
              <a:rPr lang="en-US" baseline="0" dirty="0"/>
              <a:t> update our ARMS system, so if the Owner/ Contact information has changed at the facility, to change it in our ARMS system, please send an RO Notification Change form certifying the changes (if you’re a TV facility), or if you are a non-TV facility, let your compliance office listed in your permit, know that the information needs to be updated in our ARMS system. </a:t>
            </a:r>
          </a:p>
          <a:p>
            <a:r>
              <a:rPr lang="en-US" baseline="0" dirty="0"/>
              <a:t> </a:t>
            </a:r>
            <a:endParaRPr lang="en-US" dirty="0"/>
          </a:p>
          <a:p>
            <a:pPr>
              <a:buFont typeface="Arial" panose="020B0604020202020204" pitchFamily="34" charset="0"/>
              <a:buChar char="•"/>
            </a:pPr>
            <a:r>
              <a:rPr lang="en-US" sz="1200" dirty="0"/>
              <a:t>For Non-Title V sources:</a:t>
            </a:r>
            <a:r>
              <a:rPr lang="en-US" sz="1200" baseline="0" dirty="0"/>
              <a:t> Contact information for the </a:t>
            </a:r>
            <a:r>
              <a:rPr lang="en-US" sz="1200" dirty="0"/>
              <a:t>Owner/Authorized Representative who</a:t>
            </a:r>
            <a:r>
              <a:rPr lang="en-US" sz="1200" baseline="0" dirty="0"/>
              <a:t> is signing this AOR is</a:t>
            </a:r>
            <a:r>
              <a:rPr lang="en-US" sz="1200" dirty="0"/>
              <a:t> required.</a:t>
            </a:r>
          </a:p>
          <a:p>
            <a:pPr>
              <a:buFontTx/>
              <a:buNone/>
            </a:pPr>
            <a:endParaRPr lang="en-US" sz="1200" dirty="0"/>
          </a:p>
          <a:p>
            <a:pPr>
              <a:buFont typeface="Arial" panose="020B0604020202020204" pitchFamily="34" charset="0"/>
              <a:buChar char="•"/>
            </a:pPr>
            <a:r>
              <a:rPr lang="en-US" sz="1200" dirty="0"/>
              <a:t>For Title V sources: Contact information for the Responsible Official who is signing this AOR is required</a:t>
            </a:r>
            <a:r>
              <a:rPr lang="en-US" sz="1200" baseline="0" dirty="0"/>
              <a:t> (does not have to be the Primary RO).</a:t>
            </a:r>
            <a:endParaRPr lang="en-US" sz="1200" dirty="0"/>
          </a:p>
          <a:p>
            <a:pPr>
              <a:buFont typeface="Arial" panose="020B0604020202020204" pitchFamily="34" charset="0"/>
              <a:buChar char="•"/>
            </a:pPr>
            <a:endParaRPr lang="en-US" sz="1200" dirty="0"/>
          </a:p>
          <a:p>
            <a:pPr>
              <a:buFont typeface="Arial" panose="020B0604020202020204" pitchFamily="34" charset="0"/>
              <a:buChar char="•"/>
            </a:pPr>
            <a:r>
              <a:rPr lang="en-US" sz="1200" dirty="0"/>
              <a:t>While here on the Facility</a:t>
            </a:r>
            <a:r>
              <a:rPr lang="en-US" sz="1200" baseline="0" dirty="0"/>
              <a:t> level screen in EAOR, please note the tab for </a:t>
            </a:r>
            <a:r>
              <a:rPr lang="en-US" sz="1200" b="1" baseline="0" dirty="0"/>
              <a:t>Attachments</a:t>
            </a:r>
            <a:r>
              <a:rPr lang="en-US" sz="1200" baseline="0" dirty="0"/>
              <a:t>: </a:t>
            </a:r>
            <a:endParaRPr lang="en-US" sz="1200" dirty="0"/>
          </a:p>
          <a:p>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21</a:t>
            </a:fld>
            <a:endParaRPr lang="en-US"/>
          </a:p>
        </p:txBody>
      </p:sp>
    </p:spTree>
    <p:extLst>
      <p:ext uri="{BB962C8B-B14F-4D97-AF65-F5344CB8AC3E}">
        <p14:creationId xmlns:p14="http://schemas.microsoft.com/office/powerpoint/2010/main" val="38404602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22</a:t>
            </a:fld>
            <a:endParaRPr lang="en-US"/>
          </a:p>
        </p:txBody>
      </p:sp>
    </p:spTree>
    <p:extLst>
      <p:ext uri="{BB962C8B-B14F-4D97-AF65-F5344CB8AC3E}">
        <p14:creationId xmlns:p14="http://schemas.microsoft.com/office/powerpoint/2010/main" val="17712361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SCC</a:t>
            </a:r>
            <a:r>
              <a:rPr lang="en-US" dirty="0"/>
              <a:t> – </a:t>
            </a:r>
            <a:r>
              <a:rPr lang="en-US" baseline="0" dirty="0"/>
              <a:t>SCC emissions factors are developed from testing for specific processes, and the SCC used in EAOR should reflect the specific process or activity that emits the air pollutant, as much as possible.  For example, if the permit changed because a specific fuel is no longer allowed to be burned, then the SCC for that fuel should not be available in EAOR.  Also, w</a:t>
            </a:r>
            <a:r>
              <a:rPr lang="en-US" dirty="0"/>
              <a:t>hen</a:t>
            </a:r>
            <a:r>
              <a:rPr lang="en-US" baseline="0" dirty="0"/>
              <a:t> gap filling HAP emissions, EPA bases their process on the SCC code, so please make sure the right one is used for reporting your emissions. Note: EPA retires and adds SCCs, usually to result in a more detailed or accurate description of the activity. If these changes affect your facility sector, please consult with the department’s permit engineer regarding which SCC to use.</a:t>
            </a:r>
          </a:p>
          <a:p>
            <a:endParaRPr lang="en-US" baseline="0" dirty="0"/>
          </a:p>
          <a:p>
            <a:r>
              <a:rPr lang="en-US" b="1" baseline="0" dirty="0"/>
              <a:t>Emissions Method Codes </a:t>
            </a:r>
            <a:r>
              <a:rPr lang="en-US" baseline="0" dirty="0"/>
              <a:t>– Please make sure the highest ranked applicable emissions method listed in the rule are used for computing actual emissions; in addition the methods used may change over time for example, when a more accurate method is required (e.g. from AP-42 to site-specific testing), therefore please remember to update EAOR accordingly, including calculation sheets and emissions comments when necessary.</a:t>
            </a:r>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23</a:t>
            </a:fld>
            <a:endParaRPr lang="en-US"/>
          </a:p>
        </p:txBody>
      </p:sp>
    </p:spTree>
    <p:extLst>
      <p:ext uri="{BB962C8B-B14F-4D97-AF65-F5344CB8AC3E}">
        <p14:creationId xmlns:p14="http://schemas.microsoft.com/office/powerpoint/2010/main" val="20796423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Emissions Factors </a:t>
            </a:r>
            <a:r>
              <a:rPr lang="en-US" baseline="0" dirty="0"/>
              <a:t>– note the EF units in EAOR on the Calculation Worksheet normally match the units for the criteria pollutant in AP42/</a:t>
            </a:r>
            <a:r>
              <a:rPr lang="en-US" baseline="0" dirty="0" err="1"/>
              <a:t>Webfire</a:t>
            </a:r>
            <a:r>
              <a:rPr lang="en-US" baseline="0" dirty="0"/>
              <a:t>.  However, you may add an EF with a different unit in the Calculation Worksheet.</a:t>
            </a:r>
          </a:p>
          <a:p>
            <a:endParaRPr lang="en-US" baseline="0" dirty="0"/>
          </a:p>
          <a:p>
            <a:pPr marL="0" indent="0">
              <a:buNone/>
            </a:pPr>
            <a:r>
              <a:rPr lang="en-US" baseline="0" dirty="0"/>
              <a:t>Regarding </a:t>
            </a:r>
            <a:r>
              <a:rPr lang="en-US" b="1" baseline="0" dirty="0"/>
              <a:t>Emissions Calculations</a:t>
            </a:r>
            <a:r>
              <a:rPr lang="en-US" baseline="0" dirty="0"/>
              <a:t>, these are required to be provided in EAOR (either using the EAOR “Calculation Worksheet” or they may be </a:t>
            </a:r>
            <a:r>
              <a:rPr lang="en-US" b="1" baseline="0" dirty="0"/>
              <a:t>attached</a:t>
            </a:r>
            <a:r>
              <a:rPr lang="en-US" baseline="0" dirty="0"/>
              <a:t> in EAOR).  If calculations are only attached in EAOR, then a comment </a:t>
            </a:r>
            <a:r>
              <a:rPr lang="en-US" u="sng" baseline="0" dirty="0"/>
              <a:t>must</a:t>
            </a:r>
            <a:r>
              <a:rPr lang="en-US" baseline="0" dirty="0"/>
              <a:t> be entered in the EAOR field “Emission Calculation”, such as “see attachment for…calculations…”.  Calculations should clearly show soot blowing, startup / shutdown, control eff. / capture efficiency, and fugitive emissions as applicable. If emissions are determined by CEMS and these are included in total emissions reported, then note this in EAOR.  In general, please Add </a:t>
            </a:r>
            <a:r>
              <a:rPr lang="en-US" b="1" baseline="0" dirty="0"/>
              <a:t>notes</a:t>
            </a:r>
            <a:r>
              <a:rPr lang="en-US" baseline="0" dirty="0"/>
              <a:t> explaining unusual activity! Notes can be added to the Calculation Worksheet or in the “Emission Comment” field for the pollutant and are very helpful. </a:t>
            </a:r>
          </a:p>
          <a:p>
            <a:pPr marL="0" indent="0">
              <a:buNone/>
            </a:pPr>
            <a:endParaRPr lang="en-US" baseline="0" dirty="0"/>
          </a:p>
          <a:p>
            <a:pPr marL="0" indent="0">
              <a:buNone/>
            </a:pPr>
            <a:r>
              <a:rPr lang="en-US" baseline="0" dirty="0"/>
              <a:t>Also, explanations or notes can be added for an emission unit, in the “Emissions Unit Comment field”.  </a:t>
            </a:r>
          </a:p>
          <a:p>
            <a:pPr marL="0" indent="0">
              <a:buNone/>
            </a:pPr>
            <a:r>
              <a:rPr lang="en-US" baseline="0" dirty="0"/>
              <a:t> </a:t>
            </a:r>
          </a:p>
          <a:p>
            <a:pPr marL="0" indent="0">
              <a:buNone/>
            </a:pPr>
            <a:r>
              <a:rPr lang="en-US" baseline="0" dirty="0"/>
              <a:t>***Tip: Attachments with emissions calculations are very helpful and ensure good data quality!</a:t>
            </a:r>
          </a:p>
          <a:p>
            <a:pPr marL="228600" indent="-228600">
              <a:buAutoNum type="arabicParenR"/>
            </a:pPr>
            <a:endParaRPr lang="en-US" baseline="0" dirty="0"/>
          </a:p>
          <a:p>
            <a:pPr marL="0" indent="0">
              <a:buNone/>
            </a:pPr>
            <a:endParaRPr lang="en-US" baseline="0" dirty="0"/>
          </a:p>
          <a:p>
            <a:pPr marL="228600" indent="-228600">
              <a:buAutoNum type="arabicParenR"/>
            </a:pPr>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24</a:t>
            </a:fld>
            <a:endParaRPr lang="en-US"/>
          </a:p>
        </p:txBody>
      </p:sp>
    </p:spTree>
    <p:extLst>
      <p:ext uri="{BB962C8B-B14F-4D97-AF65-F5344CB8AC3E}">
        <p14:creationId xmlns:p14="http://schemas.microsoft.com/office/powerpoint/2010/main" val="26629396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QA’ing</a:t>
            </a:r>
            <a:r>
              <a:rPr lang="en-US" baseline="0" dirty="0"/>
              <a:t> the emissions data for suspect values, typically what I find is that it relates to the emissions method or emissions factor used, sometimes causing emissions to </a:t>
            </a:r>
            <a:r>
              <a:rPr lang="en-US" i="0" baseline="0" dirty="0"/>
              <a:t>be</a:t>
            </a:r>
            <a:r>
              <a:rPr lang="en-US" baseline="0" dirty="0"/>
              <a:t> over estimated or underreported, (or </a:t>
            </a:r>
            <a:r>
              <a:rPr lang="en-US" i="1" baseline="0" dirty="0"/>
              <a:t>appear</a:t>
            </a:r>
            <a:r>
              <a:rPr lang="en-US" baseline="0" dirty="0"/>
              <a:t> to be incorrect and require follow-up). Some of the following scenarios, though infrequently encountered, may be typical:  </a:t>
            </a:r>
          </a:p>
          <a:p>
            <a:pPr marL="228600" indent="-228600">
              <a:buAutoNum type="arabicParenR"/>
            </a:pPr>
            <a:endParaRPr lang="en-US" baseline="0" dirty="0"/>
          </a:p>
          <a:p>
            <a:pPr marL="228600" indent="-228600">
              <a:buAutoNum type="arabicParenR"/>
            </a:pPr>
            <a:r>
              <a:rPr lang="en-US" baseline="0" dirty="0"/>
              <a:t>A change during the reporting year in the facility’s tracking/reporting methodology resulted in underreporting of emissions: In this case, the facility went from using AP-42 emissions factor to using CEMS, however programming of the CEMS to switch to calculating the mass value was only available for part of the year, and emissions not picked up by CEMS for the other half of the year were inadvertently excluded (and subsequently had to be calculated based on the fuel consumed during this time using AP-42 emissions factors);</a:t>
            </a:r>
          </a:p>
          <a:p>
            <a:pPr marL="228600" indent="-228600">
              <a:buAutoNum type="arabicParenR"/>
            </a:pPr>
            <a:r>
              <a:rPr lang="en-US" baseline="0" dirty="0"/>
              <a:t>Different emissions factors are used for reporting in different systems (i.e. TRI vs. AOR comparison):  AOR reporting schedule may precede TRI reporting, and in some cases, the more accurate emissions factors used for TRI,  which considered specific controls,  were not available until after the AOR reporting deadline (or were only utilized in TRI, and not EAOR) and consequently a comparison of emissions from the two systems showed a large disparity.</a:t>
            </a:r>
          </a:p>
          <a:p>
            <a:pPr marL="228600" indent="-228600">
              <a:buAutoNum type="arabicParenR"/>
            </a:pPr>
            <a:r>
              <a:rPr lang="en-US" baseline="0" dirty="0"/>
              <a:t>In this case, a significant decrease was observed in their NOx emissions in the current reporting year vs. previous year, which seemed out of proportion to their process rate increase in current year (i.e. </a:t>
            </a:r>
            <a:r>
              <a:rPr lang="en-US" baseline="0" dirty="0" err="1"/>
              <a:t>Nox</a:t>
            </a:r>
            <a:r>
              <a:rPr lang="en-US" baseline="0" dirty="0"/>
              <a:t> CEMs, and NOX had decreased by 30%, in spite of a slight increase in the tons of coal burned). After follow-up with the facility, it was determined default CEMS values required to be used in the previous year overestimated actual </a:t>
            </a:r>
            <a:r>
              <a:rPr lang="en-US" baseline="0" dirty="0" err="1"/>
              <a:t>Nox</a:t>
            </a:r>
            <a:r>
              <a:rPr lang="en-US" baseline="0" dirty="0"/>
              <a:t> emissions for that year.  Tip: When possible, add a note in EAOR explaining why the </a:t>
            </a:r>
            <a:r>
              <a:rPr lang="en-US" baseline="0" dirty="0" err="1"/>
              <a:t>Nox</a:t>
            </a:r>
            <a:r>
              <a:rPr lang="en-US" baseline="0" dirty="0"/>
              <a:t> emissions were higher in the previous year, compared to the current year.    </a:t>
            </a:r>
          </a:p>
          <a:p>
            <a:pPr marL="228600" indent="-228600">
              <a:buAutoNum type="arabicParenR"/>
            </a:pPr>
            <a:r>
              <a:rPr lang="en-US" baseline="0" dirty="0"/>
              <a:t>Instances where the emissions factor or fuel usage / process rate is off by an order of magnitude; or simply, not the right value was used in the formula in EAOR; or</a:t>
            </a:r>
          </a:p>
          <a:p>
            <a:pPr marL="228600" indent="-228600">
              <a:buAutoNum type="arabicParenR"/>
            </a:pPr>
            <a:r>
              <a:rPr lang="en-US" baseline="0" dirty="0"/>
              <a:t>The exact same process rate was reported for different fuels burned, for example diesel and natural gas.</a:t>
            </a:r>
          </a:p>
          <a:p>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25</a:t>
            </a:fld>
            <a:endParaRPr lang="en-US"/>
          </a:p>
        </p:txBody>
      </p:sp>
    </p:spTree>
    <p:extLst>
      <p:ext uri="{BB962C8B-B14F-4D97-AF65-F5344CB8AC3E}">
        <p14:creationId xmlns:p14="http://schemas.microsoft.com/office/powerpoint/2010/main" val="9951535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aseline="0" dirty="0"/>
              <a:t>6)  Instances where materials or substances used in the previous year’s processes were discontinued prior to the current reporting year, however were inadvertently reported anyway;  </a:t>
            </a:r>
          </a:p>
          <a:p>
            <a:pPr marL="228600" indent="-228600">
              <a:buAutoNum type="arabicParenR" startAt="7"/>
            </a:pPr>
            <a:r>
              <a:rPr lang="en-US" baseline="0" dirty="0"/>
              <a:t>Cases where emissions were normally calculated by applying a control efficiency, however were inadvertently reported without the control, resulting in over reporting of emissions; </a:t>
            </a:r>
          </a:p>
          <a:p>
            <a:pPr marL="228600" indent="-228600">
              <a:buAutoNum type="arabicParenR" startAt="7"/>
            </a:pPr>
            <a:r>
              <a:rPr lang="en-US" baseline="0" dirty="0"/>
              <a:t>Forgetting to convert emissions value from </a:t>
            </a:r>
            <a:r>
              <a:rPr lang="en-US" baseline="0" dirty="0" err="1"/>
              <a:t>lbs</a:t>
            </a:r>
            <a:r>
              <a:rPr lang="en-US" baseline="0" dirty="0"/>
              <a:t> to tons: reporting in pounds when the conversion to tons was excluded from the formula; </a:t>
            </a:r>
          </a:p>
          <a:p>
            <a:pPr marL="228600" indent="-228600">
              <a:buAutoNum type="arabicParenR" startAt="7"/>
            </a:pPr>
            <a:r>
              <a:rPr lang="en-US" baseline="0" dirty="0"/>
              <a:t>Cases where VOC HAPs are not included with the VOC emissions: If an individual hazardous air pollutant is also a VOC, then the individual hap is to be included with the total VOC emissions (in 2018 a verification error will show, if this scenario is found).  </a:t>
            </a:r>
          </a:p>
          <a:p>
            <a:pPr marL="228600" indent="-228600">
              <a:buAutoNum type="arabicParenR" startAt="7"/>
            </a:pPr>
            <a:r>
              <a:rPr lang="en-US" baseline="0" dirty="0"/>
              <a:t>Cases where the workbook setup to capture data for the AOR such as fuel usage, needed the formulas to be revised; or the formula omits a conversion factor (i.e. for conversion of sulfur to SO2), underreporting emissions by half;  </a:t>
            </a:r>
          </a:p>
          <a:p>
            <a:r>
              <a:rPr lang="en-US" sz="1200" b="0" i="0" u="none" strike="noStrike" kern="1200" baseline="0" dirty="0">
                <a:solidFill>
                  <a:schemeClr val="tx1"/>
                </a:solidFill>
                <a:latin typeface="+mn-lt"/>
                <a:ea typeface="+mn-ea"/>
                <a:cs typeface="+mn-cs"/>
              </a:rPr>
              <a:t>Spreadsheet incorrectly contains a “percentage” Format type (i.e. 10% ash) instead of a “number” Format type (i.e. 0.1 ash fraction), as a result HAPS metal emissions were over reported.</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t>
            </a:r>
            <a:r>
              <a:rPr lang="en-US" sz="1200" b="0" i="0" u="sng" strike="noStrike" kern="1200" baseline="0" dirty="0">
                <a:solidFill>
                  <a:schemeClr val="tx1"/>
                </a:solidFill>
                <a:latin typeface="+mn-lt"/>
                <a:ea typeface="+mn-ea"/>
                <a:cs typeface="+mn-cs"/>
              </a:rPr>
              <a:t>Notes:</a:t>
            </a:r>
          </a:p>
          <a:p>
            <a:pPr marL="228600" indent="-228600">
              <a:buAutoNum type="arabicParenR"/>
            </a:pPr>
            <a:r>
              <a:rPr lang="en-US" sz="1200" b="0" i="0" u="none" strike="noStrike" kern="1200" baseline="0" dirty="0">
                <a:solidFill>
                  <a:schemeClr val="tx1"/>
                </a:solidFill>
                <a:latin typeface="+mn-lt"/>
                <a:ea typeface="+mn-ea"/>
                <a:cs typeface="+mn-cs"/>
              </a:rPr>
              <a:t>“Individual Hap” include H001 thru H189 (including H110, H014A, H015A, H021A, H027A, H046A, H047A, H054A, H113A, H114A, H133A, H162A, H106E), PB, and DF.  </a:t>
            </a:r>
          </a:p>
          <a:p>
            <a:pPr marL="228600" indent="-228600">
              <a:buAutoNum type="arabicParenR"/>
            </a:pPr>
            <a:r>
              <a:rPr lang="en-US" sz="1200" b="0" i="0" u="none" strike="noStrike" kern="1200" baseline="0" dirty="0">
                <a:solidFill>
                  <a:schemeClr val="tx1"/>
                </a:solidFill>
                <a:latin typeface="+mn-lt"/>
                <a:ea typeface="+mn-ea"/>
                <a:cs typeface="+mn-cs"/>
              </a:rPr>
              <a:t>“Individual VOC Hap” is each “individual Hap” except for any “individual non-VOC Hap”.</a:t>
            </a:r>
          </a:p>
          <a:p>
            <a:pPr marL="228600" indent="-228600">
              <a:buAutoNum type="arabicParenR"/>
            </a:pPr>
            <a:r>
              <a:rPr lang="en-US" sz="1200" b="0" i="0" u="none" strike="noStrike" kern="1200" baseline="0" dirty="0">
                <a:solidFill>
                  <a:schemeClr val="tx1"/>
                </a:solidFill>
                <a:latin typeface="+mn-lt"/>
                <a:ea typeface="+mn-ea"/>
                <a:cs typeface="+mn-cs"/>
              </a:rPr>
              <a:t>“Individual non-VOC Hap” include PB, H014, H015, H016, H021, H027, H028, H038, H046, H047, H054, H105, H106, H107, H110, H113, H114, H119, H128, H131, H133, H147, H148, H161, H162, H167, and H014A, H015A, H021A, H027A, H046A, H047A, H054A, H113A, H114A, H133A, H162A, and H106E.</a:t>
            </a:r>
            <a:endParaRPr lang="en-US" baseline="0" dirty="0"/>
          </a:p>
          <a:p>
            <a:endParaRPr lang="en-US" dirty="0"/>
          </a:p>
          <a:p>
            <a:endParaRPr lang="en-US" dirty="0"/>
          </a:p>
          <a:p>
            <a:r>
              <a:rPr lang="en-US" baseline="0" dirty="0"/>
              <a:t> </a:t>
            </a:r>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26</a:t>
            </a:fld>
            <a:endParaRPr lang="en-US"/>
          </a:p>
        </p:txBody>
      </p:sp>
    </p:spTree>
    <p:extLst>
      <p:ext uri="{BB962C8B-B14F-4D97-AF65-F5344CB8AC3E}">
        <p14:creationId xmlns:p14="http://schemas.microsoft.com/office/powerpoint/2010/main" val="41249028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Calculation Worksheet:</a:t>
            </a:r>
            <a:r>
              <a:rPr lang="en-US" baseline="0" dirty="0"/>
              <a:t> (note this is an old capture which still shows SSD, summer season daily fields were removed and are greyed out as if 2017-1 EAOR version, since there is no requirement to report SSD).</a:t>
            </a:r>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27</a:t>
            </a:fld>
            <a:endParaRPr lang="en-US"/>
          </a:p>
        </p:txBody>
      </p:sp>
    </p:spTree>
    <p:extLst>
      <p:ext uri="{BB962C8B-B14F-4D97-AF65-F5344CB8AC3E}">
        <p14:creationId xmlns:p14="http://schemas.microsoft.com/office/powerpoint/2010/main" val="9048143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a:t>
            </a:r>
            <a:r>
              <a:rPr lang="en-US" baseline="0" dirty="0"/>
              <a:t> to reviewing the data in EAOR, a</a:t>
            </a:r>
            <a:r>
              <a:rPr lang="en-US" dirty="0"/>
              <a:t>fter</a:t>
            </a:r>
            <a:r>
              <a:rPr lang="en-US" baseline="0" dirty="0"/>
              <a:t> EAOR data is uploaded to ARMS, we perform additional edit checks for missing data, or potential compliance issues: </a:t>
            </a:r>
          </a:p>
          <a:p>
            <a:r>
              <a:rPr lang="en-US" b="0" dirty="0"/>
              <a:t>The edit reports list</a:t>
            </a:r>
            <a:r>
              <a:rPr lang="en-US" b="0" baseline="0" dirty="0"/>
              <a:t> Missing Data: </a:t>
            </a:r>
          </a:p>
          <a:p>
            <a:r>
              <a:rPr lang="en-US" b="1" dirty="0"/>
              <a:t>Missing AOR</a:t>
            </a:r>
            <a:r>
              <a:rPr lang="en-US" b="1" baseline="0" dirty="0"/>
              <a:t>s </a:t>
            </a:r>
            <a:r>
              <a:rPr lang="en-US" baseline="0" dirty="0"/>
              <a:t>for emissions units – and we will follow-up with the facility if an AOR is expected but not found – the report includes inactive EUs that permanently shut down operations during the reporting year.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Emissions Units that reported</a:t>
            </a:r>
            <a:r>
              <a:rPr lang="en-US" baseline="0" dirty="0"/>
              <a:t> as operating, however are missing annual </a:t>
            </a:r>
            <a:r>
              <a:rPr lang="en-US" b="1" baseline="0" dirty="0"/>
              <a:t>Process Rate</a:t>
            </a:r>
            <a:r>
              <a:rPr lang="en-US" b="1" dirty="0"/>
              <a:t> </a:t>
            </a:r>
            <a:r>
              <a:rPr lang="en-US" dirty="0"/>
              <a:t>or </a:t>
            </a:r>
            <a:r>
              <a:rPr lang="en-US" b="1" dirty="0"/>
              <a:t>Emissions</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Missing emissions for pollutants with an </a:t>
            </a:r>
            <a:r>
              <a:rPr lang="en-US" b="1" baseline="0" dirty="0"/>
              <a:t>allowable emissions limit </a:t>
            </a:r>
            <a:r>
              <a:rPr lang="en-US" b="0" baseline="0" dirty="0"/>
              <a:t>or</a:t>
            </a:r>
            <a:r>
              <a:rPr lang="en-US" b="1" baseline="0" dirty="0"/>
              <a:t> emissions cap</a:t>
            </a:r>
            <a:r>
              <a:rPr lang="en-US" baseline="0" dirty="0"/>
              <a:t>  (usually this occurs when ARMS was updated after the fact, and poll was not ‘marked’ in EAOR, follow-up if allow applied in reporting year).  </a:t>
            </a:r>
          </a:p>
          <a:p>
            <a:endParaRPr lang="en-US" baseline="0" dirty="0"/>
          </a:p>
        </p:txBody>
      </p:sp>
      <p:sp>
        <p:nvSpPr>
          <p:cNvPr id="4" name="Slide Number Placeholder 3"/>
          <p:cNvSpPr>
            <a:spLocks noGrp="1"/>
          </p:cNvSpPr>
          <p:nvPr>
            <p:ph type="sldNum" sz="quarter" idx="10"/>
          </p:nvPr>
        </p:nvSpPr>
        <p:spPr/>
        <p:txBody>
          <a:bodyPr/>
          <a:lstStyle/>
          <a:p>
            <a:fld id="{330AF5E0-C562-4051-A739-E39EEF3679A5}" type="slidenum">
              <a:rPr lang="en-US" smtClean="0"/>
              <a:t>28</a:t>
            </a:fld>
            <a:endParaRPr lang="en-US"/>
          </a:p>
        </p:txBody>
      </p:sp>
    </p:spTree>
    <p:extLst>
      <p:ext uri="{BB962C8B-B14F-4D97-AF65-F5344CB8AC3E}">
        <p14:creationId xmlns:p14="http://schemas.microsoft.com/office/powerpoint/2010/main" val="26778986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checks</a:t>
            </a:r>
            <a:r>
              <a:rPr lang="en-US" baseline="0" dirty="0"/>
              <a:t> look for p</a:t>
            </a:r>
            <a:r>
              <a:rPr lang="en-US" b="0" i="0" baseline="0" dirty="0"/>
              <a:t>ossible Exceedances</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Lists EUs with </a:t>
            </a:r>
            <a:r>
              <a:rPr lang="en-US" b="1" baseline="0" dirty="0"/>
              <a:t>operating schedule </a:t>
            </a:r>
            <a:r>
              <a:rPr lang="en-US" baseline="0" dirty="0"/>
              <a:t>which </a:t>
            </a:r>
            <a:r>
              <a:rPr lang="en-US" b="1" baseline="0" dirty="0"/>
              <a:t>exceeds</a:t>
            </a:r>
            <a:r>
              <a:rPr lang="en-US" baseline="0" dirty="0"/>
              <a:t> the permitted operating schedule (</a:t>
            </a:r>
            <a:r>
              <a:rPr lang="en-US" baseline="0" dirty="0" err="1"/>
              <a:t>hrs</a:t>
            </a:r>
            <a:r>
              <a:rPr lang="en-US" baseline="0" dirty="0"/>
              <a:t>/day, days/week/</a:t>
            </a:r>
            <a:r>
              <a:rPr lang="en-US" baseline="0" dirty="0" err="1"/>
              <a:t>hrs</a:t>
            </a:r>
            <a:r>
              <a:rPr lang="en-US" baseline="0" dirty="0"/>
              <a:t>/year)</a:t>
            </a:r>
          </a:p>
          <a:p>
            <a:r>
              <a:rPr lang="en-US" dirty="0"/>
              <a:t>Exceeded List</a:t>
            </a:r>
            <a:r>
              <a:rPr lang="en-US" baseline="0" dirty="0"/>
              <a:t> EUs where the </a:t>
            </a:r>
            <a:r>
              <a:rPr lang="en-US" b="0" baseline="0" dirty="0"/>
              <a:t>EAOR</a:t>
            </a:r>
            <a:r>
              <a:rPr lang="en-US" b="1" baseline="0" dirty="0"/>
              <a:t> process rate, or sulfur, or ash content  </a:t>
            </a:r>
            <a:r>
              <a:rPr lang="en-US" b="0" baseline="0" dirty="0">
                <a:solidFill>
                  <a:srgbClr val="FF0000"/>
                </a:solidFill>
              </a:rPr>
              <a:t>&gt;</a:t>
            </a:r>
            <a:r>
              <a:rPr lang="en-US" b="1" baseline="0" dirty="0"/>
              <a:t> </a:t>
            </a:r>
            <a:r>
              <a:rPr lang="en-US" b="0" baseline="0" dirty="0"/>
              <a:t>the </a:t>
            </a:r>
            <a:r>
              <a:rPr lang="en-US" b="0" baseline="0" dirty="0">
                <a:solidFill>
                  <a:srgbClr val="FF0000"/>
                </a:solidFill>
              </a:rPr>
              <a:t>permit limit</a:t>
            </a:r>
            <a:r>
              <a:rPr lang="en-US" b="0"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Looks</a:t>
            </a:r>
            <a:r>
              <a:rPr lang="en-US" baseline="0" dirty="0"/>
              <a:t> for instances of </a:t>
            </a:r>
            <a:r>
              <a:rPr lang="en-US" b="1" baseline="0" dirty="0"/>
              <a:t>excess heat input</a:t>
            </a:r>
            <a:r>
              <a:rPr lang="en-US" baseline="0" dirty="0"/>
              <a:t>, </a:t>
            </a:r>
            <a:r>
              <a:rPr lang="en-US" sz="1200" dirty="0"/>
              <a:t>[Max heat input (</a:t>
            </a:r>
            <a:r>
              <a:rPr lang="en-US" sz="1200" dirty="0" err="1"/>
              <a:t>mmBtu</a:t>
            </a:r>
            <a:r>
              <a:rPr lang="en-US" sz="1200" dirty="0"/>
              <a:t>/hour) </a:t>
            </a:r>
            <a:r>
              <a:rPr lang="en-US" sz="1200" b="1" dirty="0"/>
              <a:t>x</a:t>
            </a:r>
            <a:r>
              <a:rPr lang="en-US" sz="1200" dirty="0"/>
              <a:t> Hours/year] </a:t>
            </a:r>
            <a:r>
              <a:rPr lang="en-US" sz="1200" b="1" dirty="0"/>
              <a:t>&lt;</a:t>
            </a:r>
            <a:r>
              <a:rPr lang="en-US" sz="1200" dirty="0"/>
              <a:t> [Annual process rate </a:t>
            </a:r>
            <a:r>
              <a:rPr lang="en-US" sz="1200" b="1" dirty="0"/>
              <a:t>x</a:t>
            </a:r>
            <a:r>
              <a:rPr lang="en-US" sz="1200" dirty="0"/>
              <a:t> Heat content],</a:t>
            </a:r>
            <a:r>
              <a:rPr lang="en-US" sz="1200" baseline="0" dirty="0"/>
              <a:t> </a:t>
            </a:r>
            <a:endParaRPr lang="en-US" sz="1200" dirty="0"/>
          </a:p>
          <a:p>
            <a:pPr marL="109728" indent="0">
              <a:buNone/>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or pollutants with reported </a:t>
            </a:r>
            <a:r>
              <a:rPr lang="en-US" b="1" baseline="0" dirty="0"/>
              <a:t>emissions greater than the permit allowable emissions limit</a:t>
            </a:r>
            <a:r>
              <a:rPr lang="en-US" b="0" baseline="0" dirty="0"/>
              <a:t> or </a:t>
            </a:r>
            <a:r>
              <a:rPr lang="en-US" b="1" baseline="0" dirty="0"/>
              <a:t>emissions cap</a:t>
            </a:r>
            <a:r>
              <a:rPr lang="en-US" b="0" baseline="0" dirty="0"/>
              <a:t>.</a:t>
            </a:r>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29</a:t>
            </a:fld>
            <a:endParaRPr lang="en-US"/>
          </a:p>
        </p:txBody>
      </p:sp>
    </p:spTree>
    <p:extLst>
      <p:ext uri="{BB962C8B-B14F-4D97-AF65-F5344CB8AC3E}">
        <p14:creationId xmlns:p14="http://schemas.microsoft.com/office/powerpoint/2010/main" val="4582884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need</a:t>
            </a:r>
            <a:r>
              <a:rPr lang="en-US" baseline="0" dirty="0"/>
              <a:t> to make a correction, then you can revise the EAOR data, and resubmit it. Normally if revisions are complex, or alter the Title V fees, then it is best to revise the EAOR and resubmit it.  In EAOR, you Select the *file you want to revise and go to Step 2, Comparative/Edit Review. Save your changes and Create Submission file.   Do </a:t>
            </a:r>
            <a:r>
              <a:rPr lang="en-US" u="sng" baseline="0" dirty="0"/>
              <a:t>not</a:t>
            </a:r>
            <a:r>
              <a:rPr lang="en-US" baseline="0" dirty="0"/>
              <a:t> ‘Import from Web’ again, this  will overwrite the data you have already entered.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If this happens, then call and let me know; I should be able to send you your original file. </a:t>
            </a:r>
            <a:endParaRPr lang="en-US" dirty="0"/>
          </a:p>
          <a:p>
            <a:endParaRPr lang="en-US" baseline="0" dirty="0"/>
          </a:p>
          <a:p>
            <a:r>
              <a:rPr lang="en-US" baseline="0" dirty="0"/>
              <a:t>*If the file was not prepared on your computer, then whoever prepared it can ‘export’ the file as a .arm file and email it to you, then you can import it from disc to your computer’s EAOR. If the preparer and computer are gone, let me know.</a:t>
            </a:r>
          </a:p>
        </p:txBody>
      </p:sp>
      <p:sp>
        <p:nvSpPr>
          <p:cNvPr id="4" name="Slide Number Placeholder 3"/>
          <p:cNvSpPr>
            <a:spLocks noGrp="1"/>
          </p:cNvSpPr>
          <p:nvPr>
            <p:ph type="sldNum" sz="quarter" idx="10"/>
          </p:nvPr>
        </p:nvSpPr>
        <p:spPr/>
        <p:txBody>
          <a:bodyPr/>
          <a:lstStyle/>
          <a:p>
            <a:fld id="{330AF5E0-C562-4051-A739-E39EEF3679A5}" type="slidenum">
              <a:rPr lang="en-US" smtClean="0"/>
              <a:t>30</a:t>
            </a:fld>
            <a:endParaRPr lang="en-US"/>
          </a:p>
        </p:txBody>
      </p:sp>
    </p:spTree>
    <p:extLst>
      <p:ext uri="{BB962C8B-B14F-4D97-AF65-F5344CB8AC3E}">
        <p14:creationId xmlns:p14="http://schemas.microsoft.com/office/powerpoint/2010/main" val="12719391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a:t>
            </a:r>
            <a:r>
              <a:rPr lang="en-US" baseline="0" dirty="0"/>
              <a:t> you are e-signing, </a:t>
            </a:r>
            <a:r>
              <a:rPr lang="en-US" b="1" baseline="0" dirty="0"/>
              <a:t>allow time </a:t>
            </a:r>
            <a:r>
              <a:rPr lang="en-US" baseline="0" dirty="0"/>
              <a:t>if you need to set up an air account an get a PIN number.  PINs are assigned to the person, not the facility. You </a:t>
            </a:r>
            <a:r>
              <a:rPr lang="en-US" b="0" u="sng" baseline="0" dirty="0"/>
              <a:t>do Not </a:t>
            </a:r>
            <a:r>
              <a:rPr lang="en-US" b="0" baseline="0" dirty="0"/>
              <a:t>need to download EAOR software in order to</a:t>
            </a:r>
            <a:r>
              <a:rPr lang="en-US" b="1" baseline="0" dirty="0"/>
              <a:t> e-sign.</a:t>
            </a:r>
          </a:p>
          <a:p>
            <a:endParaRPr lang="en-US" b="1" baseline="0" dirty="0"/>
          </a:p>
          <a:p>
            <a:r>
              <a:rPr lang="en-US" baseline="0" dirty="0"/>
              <a:t>If you are registering for an account, notice there is a </a:t>
            </a:r>
            <a:r>
              <a:rPr lang="en-US" b="1" baseline="0" dirty="0"/>
              <a:t>Help </a:t>
            </a:r>
            <a:r>
              <a:rPr lang="en-US" baseline="0" dirty="0"/>
              <a:t>button, please note, you may need to first adjust the </a:t>
            </a:r>
            <a:r>
              <a:rPr lang="en-US" b="1" baseline="0" dirty="0"/>
              <a:t>Compatibility View </a:t>
            </a:r>
            <a:r>
              <a:rPr lang="en-US" baseline="0" dirty="0"/>
              <a:t>setting if you are using Internet Explorer 10, and instructions are found by clicking on the Help button. An account is used for both EPSAP and AOR.  </a:t>
            </a:r>
          </a:p>
          <a:p>
            <a:endParaRPr lang="en-US" baseline="0" dirty="0"/>
          </a:p>
          <a:p>
            <a:r>
              <a:rPr lang="en-US" baseline="0" dirty="0"/>
              <a:t>Only </a:t>
            </a:r>
            <a:r>
              <a:rPr lang="en-US" b="1" baseline="0" dirty="0"/>
              <a:t>one</a:t>
            </a:r>
            <a:r>
              <a:rPr lang="en-US" baseline="0" dirty="0"/>
              <a:t> </a:t>
            </a:r>
            <a:r>
              <a:rPr lang="en-US" b="1" baseline="0" dirty="0"/>
              <a:t>signature method </a:t>
            </a:r>
            <a:r>
              <a:rPr lang="en-US" baseline="0" dirty="0"/>
              <a:t>is necessary, e-sign </a:t>
            </a:r>
            <a:r>
              <a:rPr lang="en-US" u="sng" baseline="0" dirty="0"/>
              <a:t>or</a:t>
            </a:r>
            <a:r>
              <a:rPr lang="en-US" baseline="0" dirty="0"/>
              <a:t> attach signature pages in EAOR, </a:t>
            </a:r>
            <a:r>
              <a:rPr lang="en-US" u="sng" baseline="0" dirty="0"/>
              <a:t>or</a:t>
            </a:r>
            <a:r>
              <a:rPr lang="en-US" baseline="0" dirty="0"/>
              <a:t> email them to us: TV go to EAOR@dep.state.fl.us (Tallahassee), Non-Title V go to the district/local compliance office.</a:t>
            </a:r>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31</a:t>
            </a:fld>
            <a:endParaRPr lang="en-US"/>
          </a:p>
        </p:txBody>
      </p:sp>
    </p:spTree>
    <p:extLst>
      <p:ext uri="{BB962C8B-B14F-4D97-AF65-F5344CB8AC3E}">
        <p14:creationId xmlns:p14="http://schemas.microsoft.com/office/powerpoint/2010/main" val="24041147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many benefits</a:t>
            </a:r>
            <a:r>
              <a:rPr lang="en-US" baseline="0" dirty="0"/>
              <a:t> to using EAOR from both perspectives, formulas can be established in EAOR for the pollutant, and each year, once the pertinent data is entered, such as process rate etc., you can reuse the formula, and recalculate the emissions by clicking on the </a:t>
            </a:r>
            <a:r>
              <a:rPr lang="en-US" b="1" baseline="0" dirty="0"/>
              <a:t>Recalculate button</a:t>
            </a:r>
            <a:r>
              <a:rPr lang="en-US" baseline="0" dirty="0"/>
              <a:t>, there is no need to go into each formula to recalculate the emissions.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In addition, edit checks called Data Verification are done in EAOR to catch missing data.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32</a:t>
            </a:fld>
            <a:endParaRPr lang="en-US"/>
          </a:p>
        </p:txBody>
      </p:sp>
    </p:spTree>
    <p:extLst>
      <p:ext uri="{BB962C8B-B14F-4D97-AF65-F5344CB8AC3E}">
        <p14:creationId xmlns:p14="http://schemas.microsoft.com/office/powerpoint/2010/main" val="1338512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Some common user issues and some excellent suggestions for improvements are:</a:t>
            </a:r>
            <a:endParaRPr lang="en-US" dirty="0"/>
          </a:p>
          <a:p>
            <a:endParaRPr lang="en-US" b="1" dirty="0"/>
          </a:p>
          <a:p>
            <a:r>
              <a:rPr lang="en-US" b="1" dirty="0"/>
              <a:t>Small</a:t>
            </a:r>
            <a:r>
              <a:rPr lang="en-US" b="1" baseline="0" dirty="0"/>
              <a:t> screen size </a:t>
            </a:r>
            <a:r>
              <a:rPr lang="en-US" baseline="0" dirty="0"/>
              <a:t>– even with screen resolution adjusted to optimize the display, fields are small and require the use of a scroll bar to see the whole screen, some times fields are missed. </a:t>
            </a:r>
          </a:p>
          <a:p>
            <a:endParaRPr lang="en-US" baseline="0" dirty="0"/>
          </a:p>
          <a:p>
            <a:r>
              <a:rPr lang="en-US" b="1" baseline="0" dirty="0"/>
              <a:t>Data Verifications </a:t>
            </a:r>
            <a:r>
              <a:rPr lang="en-US" baseline="0" dirty="0"/>
              <a:t>– can be confusing and not clear how to fix the them -  for example “Tot HAPS </a:t>
            </a:r>
            <a:r>
              <a:rPr lang="en-US" u="sng" baseline="0" dirty="0"/>
              <a:t>&gt;</a:t>
            </a:r>
            <a:r>
              <a:rPr lang="en-US" u="none" baseline="0" dirty="0"/>
              <a:t> sum of individual HAPS”.  For this one we are enhancing this to make is easier to find the problem.</a:t>
            </a:r>
          </a:p>
          <a:p>
            <a:endParaRPr lang="en-US" u="none" baseline="0" dirty="0"/>
          </a:p>
          <a:p>
            <a:r>
              <a:rPr lang="en-US" b="1" u="none" baseline="0" dirty="0"/>
              <a:t>Emissions Comments </a:t>
            </a:r>
            <a:r>
              <a:rPr lang="en-US" u="none" baseline="0" dirty="0"/>
              <a:t>– comments entered for the previous year are not carried over to the current year, must be copied an pasted. We will look into an option to allow them to be carried over automatically).</a:t>
            </a:r>
            <a:r>
              <a:rPr lang="en-US" baseline="0" dirty="0"/>
              <a:t>	</a:t>
            </a:r>
          </a:p>
          <a:p>
            <a:endParaRPr lang="en-US" baseline="0" dirty="0"/>
          </a:p>
          <a:p>
            <a:r>
              <a:rPr lang="en-US" b="1" baseline="0" dirty="0"/>
              <a:t>Comparisons </a:t>
            </a:r>
            <a:r>
              <a:rPr lang="en-US" baseline="0" dirty="0"/>
              <a:t>with permit limits or regulatory classifications, i.e. if classified as ‘not a major source of HAPS’,  but exceeded threshold of 10 TPY for single HAP or 25 TPY for combined HAPS; </a:t>
            </a:r>
          </a:p>
          <a:p>
            <a:r>
              <a:rPr lang="en-US" baseline="0" dirty="0"/>
              <a:t>Or comparisons with EPSAP for example to compare EAOR emissions with PTE (potential to emit) as reported in EPSAP would be helpful, but not available. </a:t>
            </a:r>
          </a:p>
          <a:p>
            <a:endParaRPr lang="en-US" baseline="0" dirty="0"/>
          </a:p>
          <a:p>
            <a:r>
              <a:rPr lang="en-US" baseline="0" dirty="0"/>
              <a:t>Improving </a:t>
            </a:r>
            <a:r>
              <a:rPr lang="en-US" b="1" baseline="0" dirty="0"/>
              <a:t>emissions comparison reports </a:t>
            </a:r>
            <a:r>
              <a:rPr lang="en-US" baseline="0" dirty="0"/>
              <a:t>in EAOR – for example displaying a graphed trend chart of emissions.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Including </a:t>
            </a:r>
            <a:r>
              <a:rPr lang="en-US" sz="1200" b="1" dirty="0"/>
              <a:t>automated emissions calculators </a:t>
            </a:r>
            <a:r>
              <a:rPr lang="en-US" sz="1200" dirty="0"/>
              <a:t>tools to determine which thresholds are exceeded and require reporting.</a:t>
            </a:r>
          </a:p>
          <a:p>
            <a:r>
              <a:rPr lang="en-US"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Develop a </a:t>
            </a:r>
            <a:r>
              <a:rPr lang="en-US" b="1" dirty="0"/>
              <a:t>web based </a:t>
            </a:r>
            <a:r>
              <a:rPr lang="en-US" dirty="0"/>
              <a:t>system</a:t>
            </a:r>
            <a:r>
              <a:rPr lang="en-US" baseline="0" dirty="0"/>
              <a:t>, </a:t>
            </a:r>
            <a:r>
              <a:rPr lang="en-US" dirty="0"/>
              <a:t>EAOR is not web based</a:t>
            </a:r>
            <a:r>
              <a:rPr lang="en-US" baseline="0" dirty="0"/>
              <a:t> and </a:t>
            </a:r>
            <a:r>
              <a:rPr lang="en-US" dirty="0"/>
              <a:t>must download software when</a:t>
            </a:r>
            <a:r>
              <a:rPr lang="en-US" baseline="0" dirty="0"/>
              <a:t> a new version of EAOR is required, and as indicated requires windows 7 or XP operating system, if IT assistance is needed to download the software, this can delay completing the report.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Jump to </a:t>
            </a:r>
            <a:r>
              <a:rPr lang="en-US" b="1" baseline="0" dirty="0"/>
              <a:t>Contacts slide (36)</a:t>
            </a:r>
            <a:r>
              <a:rPr lang="en-US" baseline="0" dirty="0"/>
              <a:t>,  website </a:t>
            </a:r>
            <a:r>
              <a:rPr lang="en-US" b="1" i="0" baseline="0" dirty="0"/>
              <a:t>Links</a:t>
            </a:r>
            <a:r>
              <a:rPr lang="en-US" baseline="0" dirty="0"/>
              <a:t> are on 34 – 35.</a:t>
            </a:r>
          </a:p>
          <a:p>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33</a:t>
            </a:fld>
            <a:endParaRPr lang="en-US"/>
          </a:p>
        </p:txBody>
      </p:sp>
    </p:spTree>
    <p:extLst>
      <p:ext uri="{BB962C8B-B14F-4D97-AF65-F5344CB8AC3E}">
        <p14:creationId xmlns:p14="http://schemas.microsoft.com/office/powerpoint/2010/main" val="15676712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a:t>
            </a:r>
            <a:r>
              <a:rPr lang="en-US" baseline="0" dirty="0"/>
              <a:t> shows </a:t>
            </a:r>
            <a:r>
              <a:rPr lang="en-US" dirty="0"/>
              <a:t>links for</a:t>
            </a:r>
            <a:r>
              <a:rPr lang="en-US" baseline="0" dirty="0"/>
              <a:t> </a:t>
            </a:r>
            <a:r>
              <a:rPr lang="en-US" dirty="0"/>
              <a:t>EAOR</a:t>
            </a:r>
            <a:r>
              <a:rPr lang="en-US" baseline="0" dirty="0"/>
              <a:t> Website, plus Title V Fee information, and EAOR Software links.</a:t>
            </a:r>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34</a:t>
            </a:fld>
            <a:endParaRPr lang="en-US"/>
          </a:p>
        </p:txBody>
      </p:sp>
    </p:spTree>
    <p:extLst>
      <p:ext uri="{BB962C8B-B14F-4D97-AF65-F5344CB8AC3E}">
        <p14:creationId xmlns:p14="http://schemas.microsoft.com/office/powerpoint/2010/main" val="13806126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a Summary of some DEP Web</a:t>
            </a:r>
            <a:r>
              <a:rPr lang="en-US" baseline="0" dirty="0"/>
              <a:t> </a:t>
            </a:r>
            <a:r>
              <a:rPr lang="en-US" dirty="0"/>
              <a:t>Resources:</a:t>
            </a:r>
          </a:p>
          <a:p>
            <a:endParaRPr lang="en-US" dirty="0"/>
          </a:p>
          <a:p>
            <a:r>
              <a:rPr lang="en-US" dirty="0"/>
              <a:t>Note for emails sent to the </a:t>
            </a:r>
            <a:r>
              <a:rPr lang="en-US" b="1" dirty="0"/>
              <a:t>eaor</a:t>
            </a:r>
            <a:r>
              <a:rPr lang="en-US" b="1" baseline="0" dirty="0"/>
              <a:t>@dep.state.fl.us</a:t>
            </a:r>
            <a:r>
              <a:rPr lang="en-US" b="0" baseline="0" dirty="0"/>
              <a:t> </a:t>
            </a:r>
            <a:r>
              <a:rPr lang="en-US" baseline="0" dirty="0"/>
              <a:t>the AOR contact in DARM (Dianne Spingler) will see these emails and respond to you!  (Or, staff at the helpdesk will respond regarding PINs or user accounts, or forward your email for AOR assistance to other staff if Dianne is out of the office etc.)</a:t>
            </a:r>
          </a:p>
          <a:p>
            <a:endParaRPr lang="en-US" baseline="0" dirty="0"/>
          </a:p>
          <a:p>
            <a:r>
              <a:rPr lang="en-US" baseline="0" dirty="0"/>
              <a:t>New webpage: How to Find Air Documents Online – good for compliance and permitting documents, however only a couple years of AORs for previous years may be available.  If you need an AOR for a previous year, send a request to eaor@dep.state.fl.us</a:t>
            </a:r>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35</a:t>
            </a:fld>
            <a:endParaRPr lang="en-US"/>
          </a:p>
        </p:txBody>
      </p:sp>
    </p:spTree>
    <p:extLst>
      <p:ext uri="{BB962C8B-B14F-4D97-AF65-F5344CB8AC3E}">
        <p14:creationId xmlns:p14="http://schemas.microsoft.com/office/powerpoint/2010/main" val="40553164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EPA Web Resources</a:t>
            </a:r>
          </a:p>
        </p:txBody>
      </p:sp>
      <p:sp>
        <p:nvSpPr>
          <p:cNvPr id="4" name="Slide Number Placeholder 3"/>
          <p:cNvSpPr>
            <a:spLocks noGrp="1"/>
          </p:cNvSpPr>
          <p:nvPr>
            <p:ph type="sldNum" sz="quarter" idx="10"/>
          </p:nvPr>
        </p:nvSpPr>
        <p:spPr/>
        <p:txBody>
          <a:bodyPr/>
          <a:lstStyle/>
          <a:p>
            <a:fld id="{330AF5E0-C562-4051-A739-E39EEF3679A5}" type="slidenum">
              <a:rPr lang="en-US" smtClean="0"/>
              <a:t>36</a:t>
            </a:fld>
            <a:endParaRPr lang="en-US"/>
          </a:p>
        </p:txBody>
      </p:sp>
    </p:spTree>
    <p:extLst>
      <p:ext uri="{BB962C8B-B14F-4D97-AF65-F5344CB8AC3E}">
        <p14:creationId xmlns:p14="http://schemas.microsoft.com/office/powerpoint/2010/main" val="118613692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Emissions</a:t>
            </a:r>
            <a:r>
              <a:rPr lang="en-US" baseline="0" dirty="0"/>
              <a:t> calculator </a:t>
            </a:r>
            <a:r>
              <a:rPr lang="en-US" dirty="0"/>
              <a:t>resources</a:t>
            </a:r>
            <a:r>
              <a:rPr lang="en-US" baseline="0" dirty="0"/>
              <a:t> are available, however please Note, these are </a:t>
            </a:r>
            <a:r>
              <a:rPr lang="en-US" b="1" dirty="0"/>
              <a:t>optional tools </a:t>
            </a:r>
            <a:r>
              <a:rPr lang="en-US" dirty="0"/>
              <a:t>which may be used</a:t>
            </a:r>
            <a:r>
              <a:rPr lang="en-US" baseline="0" dirty="0"/>
              <a:t> for estimating emissions, however, these ‘calculators’ are based on AP42 emissions factors and therefore must not replace a more accurate method of determining and reporting emissions if one is available and applies in your specific case.  </a:t>
            </a:r>
          </a:p>
          <a:p>
            <a:endParaRPr lang="en-US" baseline="0" dirty="0"/>
          </a:p>
          <a:p>
            <a:r>
              <a:rPr lang="en-US" baseline="0" dirty="0"/>
              <a:t>However, in other cases, the calculator tool may be helpful in determining if the pollutant emissions have reached the threshold for reporting on the AOR.    </a:t>
            </a:r>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37</a:t>
            </a:fld>
            <a:endParaRPr lang="en-US"/>
          </a:p>
        </p:txBody>
      </p:sp>
    </p:spTree>
    <p:extLst>
      <p:ext uri="{BB962C8B-B14F-4D97-AF65-F5344CB8AC3E}">
        <p14:creationId xmlns:p14="http://schemas.microsoft.com/office/powerpoint/2010/main" val="15349220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Extra: This slide discusses</a:t>
            </a:r>
            <a:r>
              <a:rPr lang="en-US" baseline="0" dirty="0"/>
              <a:t> relationship of Primary PM2.5 and Primary PM10 (which is made up of the filterable and condensable portions);  </a:t>
            </a:r>
          </a:p>
          <a:p>
            <a:r>
              <a:rPr lang="en-US" baseline="0" dirty="0"/>
              <a:t>    </a:t>
            </a:r>
            <a:r>
              <a:rPr lang="en-US" i="1" baseline="0" dirty="0"/>
              <a:t>For example</a:t>
            </a:r>
            <a:r>
              <a:rPr lang="en-US" baseline="0" dirty="0"/>
              <a:t>, PM2.5 Primary must equal PM2.5 </a:t>
            </a:r>
            <a:r>
              <a:rPr lang="en-US" i="1" baseline="0" dirty="0"/>
              <a:t>filterable</a:t>
            </a:r>
            <a:r>
              <a:rPr lang="en-US" baseline="0" dirty="0"/>
              <a:t> + </a:t>
            </a:r>
            <a:r>
              <a:rPr lang="en-US" i="1" baseline="0" dirty="0"/>
              <a:t>CPM</a:t>
            </a:r>
            <a:r>
              <a:rPr lang="en-US" baseline="0" dirty="0"/>
              <a:t> (or a data verification error will occur in EAOR).</a:t>
            </a:r>
          </a:p>
          <a:p>
            <a:endParaRPr lang="en-US" baseline="0" dirty="0"/>
          </a:p>
          <a:p>
            <a:r>
              <a:rPr lang="en-US" baseline="0" dirty="0"/>
              <a:t>And pollutant code “PM” (which is the filterable portion) must be greater than or equal to PM10 filterable value, and PM10 filterable value must be greater than or equal to PM2.5 filterable value.</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330AF5E0-C562-4051-A739-E39EEF3679A5}" type="slidenum">
              <a:rPr lang="en-US" smtClean="0"/>
              <a:t>38</a:t>
            </a:fld>
            <a:endParaRPr lang="en-US"/>
          </a:p>
        </p:txBody>
      </p:sp>
    </p:spTree>
    <p:extLst>
      <p:ext uri="{BB962C8B-B14F-4D97-AF65-F5344CB8AC3E}">
        <p14:creationId xmlns:p14="http://schemas.microsoft.com/office/powerpoint/2010/main" val="19202345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34890"/>
            <a:ext cx="7772400" cy="547006"/>
          </a:xfrm>
        </p:spPr>
        <p:txBody>
          <a:bodyPr anchor="b">
            <a:normAutofit/>
          </a:bodyPr>
          <a:lstStyle>
            <a:lvl1pPr algn="ctr">
              <a:defRPr sz="28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1143000" y="2473779"/>
            <a:ext cx="6858000" cy="20247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4147767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14551"/>
            <a:ext cx="7772400" cy="914400"/>
          </a:xfrm>
        </p:spPr>
        <p:txBody>
          <a:bodyPr anchor="b">
            <a:noAutofit/>
          </a:bodyPr>
          <a:lstStyle>
            <a:lvl1pPr algn="ctr">
              <a:defRPr sz="400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143000" y="364286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251209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60031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155451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2179863"/>
            <a:ext cx="3886200" cy="39970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2179863"/>
            <a:ext cx="3886200" cy="39970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7944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0"/>
            <a:ext cx="7886700" cy="826860"/>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996165"/>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890157"/>
            <a:ext cx="3868340" cy="329950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996165"/>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890157"/>
            <a:ext cx="3887391" cy="329950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21304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004781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063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1951264"/>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2081893"/>
            <a:ext cx="4629150" cy="377915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3633106"/>
            <a:ext cx="2949178" cy="223588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48894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1864859"/>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2090057"/>
            <a:ext cx="4629150" cy="3770994"/>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3465059"/>
            <a:ext cx="2949178" cy="240392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811765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2090057"/>
            <a:ext cx="7886700" cy="356779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439410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139043"/>
            <a:ext cx="1971675" cy="349431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139043"/>
            <a:ext cx="5800725" cy="349431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87574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4BFB291-4125-411A-9AEF-085E4C75639C}" type="datetime1">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C0C64-94FA-44B3-9573-88BE3BEAC041}" type="slidenum">
              <a:rPr lang="en-US" smtClean="0"/>
              <a:t>‹#›</a:t>
            </a:fld>
            <a:endParaRPr lang="en-US"/>
          </a:p>
        </p:txBody>
      </p:sp>
    </p:spTree>
    <p:extLst>
      <p:ext uri="{BB962C8B-B14F-4D97-AF65-F5344CB8AC3E}">
        <p14:creationId xmlns:p14="http://schemas.microsoft.com/office/powerpoint/2010/main" val="773932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BDB7EE6-1B5E-4476-A47F-F921151C9BB7}" type="datetime1">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C0C64-94FA-44B3-9573-88BE3BEAC041}" type="slidenum">
              <a:rPr lang="en-US" smtClean="0"/>
              <a:t>‹#›</a:t>
            </a:fld>
            <a:endParaRPr lang="en-US"/>
          </a:p>
        </p:txBody>
      </p:sp>
    </p:spTree>
    <p:extLst>
      <p:ext uri="{BB962C8B-B14F-4D97-AF65-F5344CB8AC3E}">
        <p14:creationId xmlns:p14="http://schemas.microsoft.com/office/powerpoint/2010/main" val="12121808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E75CC56-A85C-40D5-A084-9A7922382A7F}" type="datetime1">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C0C64-94FA-44B3-9573-88BE3BEAC041}" type="slidenum">
              <a:rPr lang="en-US" smtClean="0"/>
              <a:t>‹#›</a:t>
            </a:fld>
            <a:endParaRPr lang="en-US"/>
          </a:p>
        </p:txBody>
      </p:sp>
    </p:spTree>
    <p:extLst>
      <p:ext uri="{BB962C8B-B14F-4D97-AF65-F5344CB8AC3E}">
        <p14:creationId xmlns:p14="http://schemas.microsoft.com/office/powerpoint/2010/main" val="31077100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5D8C0C-8B99-4EEE-8CA6-E0A3A5935080}" type="datetime1">
              <a:rPr lang="en-US" smtClean="0"/>
              <a:t>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C0C64-94FA-44B3-9573-88BE3BEAC041}" type="slidenum">
              <a:rPr lang="en-US" smtClean="0"/>
              <a:t>‹#›</a:t>
            </a:fld>
            <a:endParaRPr lang="en-US"/>
          </a:p>
        </p:txBody>
      </p:sp>
    </p:spTree>
    <p:extLst>
      <p:ext uri="{BB962C8B-B14F-4D97-AF65-F5344CB8AC3E}">
        <p14:creationId xmlns:p14="http://schemas.microsoft.com/office/powerpoint/2010/main" val="29226627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57250" y="155121"/>
            <a:ext cx="7659688" cy="1029379"/>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C718232-338F-42E0-9C31-FCB890EDDD82}" type="datetime1">
              <a:rPr lang="en-US" smtClean="0"/>
              <a:t>2/9/2021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7BC0C64-94FA-44B3-9573-88BE3BEAC041}" type="slidenum">
              <a:rPr lang="en-US" smtClean="0"/>
              <a:t>‹#›</a:t>
            </a:fld>
            <a:endParaRPr lang="en-US"/>
          </a:p>
        </p:txBody>
      </p:sp>
    </p:spTree>
    <p:extLst>
      <p:ext uri="{BB962C8B-B14F-4D97-AF65-F5344CB8AC3E}">
        <p14:creationId xmlns:p14="http://schemas.microsoft.com/office/powerpoint/2010/main" val="15971073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7E71531-73F8-45F4-89D3-D3785184EFB8}" type="datetime1">
              <a:rPr lang="en-US" smtClean="0"/>
              <a:t>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7BC0C64-94FA-44B3-9573-88BE3BEAC041}" type="slidenum">
              <a:rPr lang="en-US" smtClean="0"/>
              <a:t>‹#›</a:t>
            </a:fld>
            <a:endParaRPr lang="en-US"/>
          </a:p>
        </p:txBody>
      </p:sp>
    </p:spTree>
    <p:extLst>
      <p:ext uri="{BB962C8B-B14F-4D97-AF65-F5344CB8AC3E}">
        <p14:creationId xmlns:p14="http://schemas.microsoft.com/office/powerpoint/2010/main" val="4819543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2AB85A-2C90-451B-91B5-C20DAED8BE53}" type="datetime1">
              <a:rPr lang="en-US" smtClean="0"/>
              <a:t>2/9/2021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7BC0C64-94FA-44B3-9573-88BE3BEAC041}" type="slidenum">
              <a:rPr lang="en-US" smtClean="0"/>
              <a:t>‹#›</a:t>
            </a:fld>
            <a:endParaRPr lang="en-US"/>
          </a:p>
        </p:txBody>
      </p:sp>
    </p:spTree>
    <p:extLst>
      <p:ext uri="{BB962C8B-B14F-4D97-AF65-F5344CB8AC3E}">
        <p14:creationId xmlns:p14="http://schemas.microsoft.com/office/powerpoint/2010/main" val="6534101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244473"/>
            <a:ext cx="7885112" cy="686254"/>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1102179"/>
            <a:ext cx="4629150" cy="475887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1102179"/>
            <a:ext cx="2949575" cy="47668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B951675-112E-45A9-819E-40E74AF886DC}" type="datetime1">
              <a:rPr lang="en-US" smtClean="0"/>
              <a:t>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C0C64-94FA-44B3-9573-88BE3BEAC041}" type="slidenum">
              <a:rPr lang="en-US" smtClean="0"/>
              <a:t>‹#›</a:t>
            </a:fld>
            <a:endParaRPr lang="en-US"/>
          </a:p>
        </p:txBody>
      </p:sp>
    </p:spTree>
    <p:extLst>
      <p:ext uri="{BB962C8B-B14F-4D97-AF65-F5344CB8AC3E}">
        <p14:creationId xmlns:p14="http://schemas.microsoft.com/office/powerpoint/2010/main" val="14148640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32659"/>
            <a:ext cx="7885112" cy="955221"/>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1102179"/>
            <a:ext cx="4629150" cy="475887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1102179"/>
            <a:ext cx="2949575" cy="476680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6F394E7-7CCC-4D51-8EEC-D75FA6FBD04A}" type="datetime1">
              <a:rPr lang="en-US" smtClean="0"/>
              <a:t>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7BC0C64-94FA-44B3-9573-88BE3BEAC041}" type="slidenum">
              <a:rPr lang="en-US" smtClean="0"/>
              <a:t>‹#›</a:t>
            </a:fld>
            <a:endParaRPr lang="en-US"/>
          </a:p>
        </p:txBody>
      </p:sp>
    </p:spTree>
    <p:extLst>
      <p:ext uri="{BB962C8B-B14F-4D97-AF65-F5344CB8AC3E}">
        <p14:creationId xmlns:p14="http://schemas.microsoft.com/office/powerpoint/2010/main" val="42125005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06236" y="179615"/>
            <a:ext cx="7609114" cy="1012371"/>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4F38B5-9B39-490D-9EF2-A7E7390DA0F9}" type="datetime1">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C0C64-94FA-44B3-9573-88BE3BEAC041}" type="slidenum">
              <a:rPr lang="en-US" smtClean="0"/>
              <a:t>‹#›</a:t>
            </a:fld>
            <a:endParaRPr lang="en-US"/>
          </a:p>
        </p:txBody>
      </p:sp>
    </p:spTree>
    <p:extLst>
      <p:ext uri="{BB962C8B-B14F-4D97-AF65-F5344CB8AC3E}">
        <p14:creationId xmlns:p14="http://schemas.microsoft.com/office/powerpoint/2010/main" val="3613887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1118507"/>
            <a:ext cx="1971675" cy="5058456"/>
          </a:xfrm>
        </p:spPr>
        <p:txBody>
          <a:bodyPr vert="eaVert"/>
          <a:lstStyle>
            <a:lvl1pPr algn="l">
              <a:defRPr>
                <a:solidFill>
                  <a:schemeClr val="tx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118507"/>
            <a:ext cx="5762625" cy="505845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E6D6A91-C69E-46E7-9614-D1CE06AB6BD2}" type="datetime1">
              <a:rPr lang="en-US" smtClean="0"/>
              <a:t>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7BC0C64-94FA-44B3-9573-88BE3BEAC041}" type="slidenum">
              <a:rPr lang="en-US" smtClean="0"/>
              <a:t>‹#›</a:t>
            </a:fld>
            <a:endParaRPr lang="en-US"/>
          </a:p>
        </p:txBody>
      </p:sp>
    </p:spTree>
    <p:extLst>
      <p:ext uri="{BB962C8B-B14F-4D97-AF65-F5344CB8AC3E}">
        <p14:creationId xmlns:p14="http://schemas.microsoft.com/office/powerpoint/2010/main" val="2762953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40820"/>
            <a:ext cx="7886700" cy="7266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2090057"/>
            <a:ext cx="7886700" cy="408690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4609681"/>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Lst>
  <p:txStyles>
    <p:titleStyle>
      <a:lvl1pPr algn="l"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06236" y="0"/>
            <a:ext cx="7609114"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495138"/>
            <a:ext cx="2057400" cy="365125"/>
          </a:xfrm>
          <a:prstGeom prst="rect">
            <a:avLst/>
          </a:prstGeom>
        </p:spPr>
        <p:txBody>
          <a:bodyPr vert="horz" lIns="91440" tIns="45720" rIns="91440" bIns="45720" rtlCol="0" anchor="ctr"/>
          <a:lstStyle>
            <a:lvl1pPr algn="l">
              <a:defRPr sz="1200" b="1">
                <a:solidFill>
                  <a:schemeClr val="bg1"/>
                </a:solidFill>
              </a:defRPr>
            </a:lvl1pPr>
          </a:lstStyle>
          <a:p>
            <a:fld id="{FD55483B-5A0B-4A27-9C94-18B93AEFE92B}" type="datetime1">
              <a:rPr lang="en-US" smtClean="0"/>
              <a:t>2/9/2021</a:t>
            </a:fld>
            <a:endParaRPr lang="en-US" dirty="0"/>
          </a:p>
        </p:txBody>
      </p:sp>
      <p:sp>
        <p:nvSpPr>
          <p:cNvPr id="5" name="Footer Placeholder 4"/>
          <p:cNvSpPr>
            <a:spLocks noGrp="1"/>
          </p:cNvSpPr>
          <p:nvPr>
            <p:ph type="ftr" sz="quarter" idx="3"/>
          </p:nvPr>
        </p:nvSpPr>
        <p:spPr>
          <a:xfrm>
            <a:off x="3028950" y="6495138"/>
            <a:ext cx="3086100" cy="365125"/>
          </a:xfrm>
          <a:prstGeom prst="rect">
            <a:avLst/>
          </a:prstGeom>
        </p:spPr>
        <p:txBody>
          <a:bodyPr vert="horz" lIns="91440" tIns="45720" rIns="91440" bIns="45720" rtlCol="0" anchor="ctr"/>
          <a:lstStyle>
            <a:lvl1pPr algn="ctr">
              <a:defRPr sz="1200" b="1">
                <a:solidFill>
                  <a:schemeClr val="bg1"/>
                </a:solidFill>
              </a:defRPr>
            </a:lvl1pPr>
          </a:lstStyle>
          <a:p>
            <a:endParaRPr lang="en-US" dirty="0"/>
          </a:p>
        </p:txBody>
      </p:sp>
      <p:sp>
        <p:nvSpPr>
          <p:cNvPr id="6" name="Slide Number Placeholder 5"/>
          <p:cNvSpPr>
            <a:spLocks noGrp="1"/>
          </p:cNvSpPr>
          <p:nvPr>
            <p:ph type="sldNum" sz="quarter" idx="4"/>
          </p:nvPr>
        </p:nvSpPr>
        <p:spPr>
          <a:xfrm>
            <a:off x="6457950" y="6495138"/>
            <a:ext cx="2057400" cy="365125"/>
          </a:xfrm>
          <a:prstGeom prst="rect">
            <a:avLst/>
          </a:prstGeom>
        </p:spPr>
        <p:txBody>
          <a:bodyPr vert="horz" lIns="91440" tIns="45720" rIns="91440" bIns="45720" rtlCol="0" anchor="ctr"/>
          <a:lstStyle>
            <a:lvl1pPr algn="r">
              <a:defRPr sz="1200" b="1">
                <a:solidFill>
                  <a:schemeClr val="bg1"/>
                </a:solidFill>
              </a:defRPr>
            </a:lvl1pPr>
          </a:lstStyle>
          <a:p>
            <a:fld id="{77BC0C64-94FA-44B3-9573-88BE3BEAC041}" type="slidenum">
              <a:rPr lang="en-US" smtClean="0"/>
              <a:pPr/>
              <a:t>‹#›</a:t>
            </a:fld>
            <a:endParaRPr lang="en-US" dirty="0"/>
          </a:p>
        </p:txBody>
      </p:sp>
    </p:spTree>
    <p:extLst>
      <p:ext uri="{BB962C8B-B14F-4D97-AF65-F5344CB8AC3E}">
        <p14:creationId xmlns:p14="http://schemas.microsoft.com/office/powerpoint/2010/main" val="1420703678"/>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hf hdr="0"/>
  <p:txStyles>
    <p:titleStyle>
      <a:lvl1pPr algn="ctr" defTabSz="914400" rtl="0" eaLnBrk="1" latinLnBrk="0" hangingPunct="1">
        <a:lnSpc>
          <a:spcPct val="90000"/>
        </a:lnSpc>
        <a:spcBef>
          <a:spcPct val="0"/>
        </a:spcBef>
        <a:buNone/>
        <a:defRPr sz="40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hyperlink" Target="mailto:Dianne.Spingler@floridadep.gov" TargetMode="External"/><Relationship Id="rId7" Type="http://schemas.openxmlformats.org/officeDocument/2006/relationships/hyperlink" Target="mailto:Kris.Lanh@dep.state.fl.us" TargetMode="External"/><Relationship Id="rId2" Type="http://schemas.openxmlformats.org/officeDocument/2006/relationships/notesSlide" Target="../notesSlides/notesSlide4.xml"/><Relationship Id="rId1" Type="http://schemas.openxmlformats.org/officeDocument/2006/relationships/slideLayout" Target="../slideLayouts/slideLayout19.xml"/><Relationship Id="rId6" Type="http://schemas.openxmlformats.org/officeDocument/2006/relationships/hyperlink" Target="mailto:Cindy.Phillips@dep.state.fl.us" TargetMode="External"/><Relationship Id="rId5" Type="http://schemas.openxmlformats.org/officeDocument/2006/relationships/hyperlink" Target="mailto:DARM.Helpdesk@dep.state.fl.us" TargetMode="External"/><Relationship Id="rId4" Type="http://schemas.openxmlformats.org/officeDocument/2006/relationships/hyperlink" Target="mailto:eaor@dep.state.fl.us"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hyperlink" Target="https://floridadep.gov/air/permitting-compliance/content/annual-operating-report" TargetMode="External"/><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3" Type="http://schemas.openxmlformats.org/officeDocument/2006/relationships/hyperlink" Target="https://www.flrules.org/gateway/RuleNo.asp?title=STATIONARY%20SOURCES%20-%20GENERAL%20REQUIREMENTS&amp;ID=62-210.370" TargetMode="External"/><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hyperlink" Target="http://www.dep.state.fl.us/air/emission/eaor/default.htm" TargetMode="External"/><Relationship Id="rId2" Type="http://schemas.openxmlformats.org/officeDocument/2006/relationships/notesSlide" Target="../notesSlides/notesSlide31.xml"/><Relationship Id="rId1" Type="http://schemas.openxmlformats.org/officeDocument/2006/relationships/slideLayout" Target="../slideLayouts/slideLayout19.xml"/><Relationship Id="rId6" Type="http://schemas.openxmlformats.org/officeDocument/2006/relationships/hyperlink" Target="mailto:DARM.HelpDesk@dep.state.fl.us" TargetMode="External"/><Relationship Id="rId5" Type="http://schemas.openxmlformats.org/officeDocument/2006/relationships/hyperlink" Target="http://www.dep.state.fl.us/air/emission/redirect_epsap_eaor_login.asp?app=3" TargetMode="External"/><Relationship Id="rId4" Type="http://schemas.openxmlformats.org/officeDocument/2006/relationships/hyperlink" Target="https://fldep.dep.state.fl.us/air/emission/security/NewUser.asp?ID=&amp;Yr=&amp;nbr=&amp;app=3"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hyperlink" Target="https://floridadep.gov/air/permitting-compliance/content/annual-operating-report" TargetMode="External"/><Relationship Id="rId2" Type="http://schemas.openxmlformats.org/officeDocument/2006/relationships/notesSlide" Target="../notesSlides/notesSlide34.xml"/><Relationship Id="rId1" Type="http://schemas.openxmlformats.org/officeDocument/2006/relationships/slideLayout" Target="../slideLayouts/slideLayout19.xml"/><Relationship Id="rId4" Type="http://schemas.openxmlformats.org/officeDocument/2006/relationships/hyperlink" Target="https://floridadep.gov/air/permitting-compliance/content/title-v-fees"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floridadep.gov/air/air-director/content/how-find-air-documents-online" TargetMode="External"/><Relationship Id="rId3" Type="http://schemas.openxmlformats.org/officeDocument/2006/relationships/hyperlink" Target="https://floridadep.gov/air/permitting-compliance/content/annual-operating-report" TargetMode="External"/><Relationship Id="rId7" Type="http://schemas.openxmlformats.org/officeDocument/2006/relationships/hyperlink" Target="mailto:eaor@dep.state.fl.us" TargetMode="External"/><Relationship Id="rId2" Type="http://schemas.openxmlformats.org/officeDocument/2006/relationships/notesSlide" Target="../notesSlides/notesSlide35.xml"/><Relationship Id="rId1" Type="http://schemas.openxmlformats.org/officeDocument/2006/relationships/slideLayout" Target="../slideLayouts/slideLayout19.xml"/><Relationship Id="rId6" Type="http://schemas.openxmlformats.org/officeDocument/2006/relationships/hyperlink" Target="ftp://ftp.dep.state.fl.us/pub/incoming" TargetMode="External"/><Relationship Id="rId5" Type="http://schemas.openxmlformats.org/officeDocument/2006/relationships/hyperlink" Target="https://floridadep.gov/air/permitting-compliance/content/air-division-forms" TargetMode="External"/><Relationship Id="rId4" Type="http://schemas.openxmlformats.org/officeDocument/2006/relationships/hyperlink" Target="https://floridadep.gov/air/permitting-compliance/content/title-v-fees"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epa.gov/electronic-reporting-air-emissions/webfire" TargetMode="External"/><Relationship Id="rId2" Type="http://schemas.openxmlformats.org/officeDocument/2006/relationships/notesSlide" Target="../notesSlides/notesSlide36.xml"/><Relationship Id="rId1" Type="http://schemas.openxmlformats.org/officeDocument/2006/relationships/slideLayout" Target="../slideLayouts/slideLayout19.xml"/><Relationship Id="rId5" Type="http://schemas.openxmlformats.org/officeDocument/2006/relationships/image" Target="../media/image10.png"/><Relationship Id="rId4" Type="http://schemas.openxmlformats.org/officeDocument/2006/relationships/hyperlink" Target="http://www.epa.gov/scc"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www.dep.state.fl.us/air/emission/eaor/CPM-reporting.htm" TargetMode="External"/><Relationship Id="rId2" Type="http://schemas.openxmlformats.org/officeDocument/2006/relationships/notesSlide" Target="../notesSlides/notesSlide37.xml"/><Relationship Id="rId1" Type="http://schemas.openxmlformats.org/officeDocument/2006/relationships/slideLayout" Target="../slideLayouts/slideLayout19.xml"/><Relationship Id="rId5" Type="http://schemas.openxmlformats.org/officeDocument/2006/relationships/hyperlink" Target="http://www.dep.state.fl.us/air/emission/eaor/Annual-Air-Emissions-Calculators.htm" TargetMode="External"/><Relationship Id="rId4" Type="http://schemas.openxmlformats.org/officeDocument/2006/relationships/hyperlink" Target="mailto:Cindy.Phillips@dep.state.fl.us" TargetMode="Externa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3124200"/>
            <a:ext cx="7467600" cy="914400"/>
          </a:xfrm>
        </p:spPr>
        <p:txBody>
          <a:bodyPr>
            <a:normAutofit/>
          </a:bodyPr>
          <a:lstStyle/>
          <a:p>
            <a:pPr algn="ctr"/>
            <a:r>
              <a:rPr lang="en-US" sz="5400" dirty="0">
                <a:solidFill>
                  <a:schemeClr val="tx1"/>
                </a:solidFill>
                <a:effectLst>
                  <a:outerShdw blurRad="38100" dist="38100" dir="2700000" algn="tl">
                    <a:srgbClr val="000000">
                      <a:alpha val="43137"/>
                    </a:srgbClr>
                  </a:outerShdw>
                </a:effectLst>
              </a:rPr>
              <a:t>EAOR Training</a:t>
            </a:r>
          </a:p>
        </p:txBody>
      </p:sp>
      <p:sp>
        <p:nvSpPr>
          <p:cNvPr id="3" name="Rectangle 2">
            <a:extLst>
              <a:ext uri="{FF2B5EF4-FFF2-40B4-BE49-F238E27FC236}">
                <a16:creationId xmlns:a16="http://schemas.microsoft.com/office/drawing/2014/main" id="{43F1B747-AC75-476E-9B99-AE9533262513}"/>
              </a:ext>
            </a:extLst>
          </p:cNvPr>
          <p:cNvSpPr/>
          <p:nvPr/>
        </p:nvSpPr>
        <p:spPr>
          <a:xfrm>
            <a:off x="4876800" y="4876800"/>
            <a:ext cx="4194033" cy="707886"/>
          </a:xfrm>
          <a:prstGeom prst="rect">
            <a:avLst/>
          </a:prstGeom>
        </p:spPr>
        <p:txBody>
          <a:bodyPr wrap="none">
            <a:spAutoFit/>
          </a:bodyPr>
          <a:lstStyle/>
          <a:p>
            <a:pPr algn="r"/>
            <a:r>
              <a:rPr lang="en-US" sz="2000" b="1" dirty="0">
                <a:effectLst>
                  <a:outerShdw blurRad="38100" dist="38100" dir="2700000" algn="tl">
                    <a:srgbClr val="000000">
                      <a:alpha val="43137"/>
                    </a:srgbClr>
                  </a:outerShdw>
                </a:effectLst>
              </a:rPr>
              <a:t>January 28, 2021</a:t>
            </a:r>
            <a:br>
              <a:rPr lang="en-US" sz="2000" b="1" dirty="0">
                <a:effectLst>
                  <a:outerShdw blurRad="38100" dist="38100" dir="2700000" algn="tl">
                    <a:srgbClr val="000000">
                      <a:alpha val="43137"/>
                    </a:srgbClr>
                  </a:outerShdw>
                </a:effectLst>
              </a:rPr>
            </a:br>
            <a:r>
              <a:rPr lang="en-US" sz="2000" b="1" dirty="0">
                <a:effectLst>
                  <a:outerShdw blurRad="38100" dist="38100" dir="2700000" algn="tl">
                    <a:srgbClr val="000000">
                      <a:alpha val="43137"/>
                    </a:srgbClr>
                  </a:outerShdw>
                </a:effectLst>
              </a:rPr>
              <a:t>Division of Air Resource Management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676400" y="228600"/>
            <a:ext cx="6934200" cy="563562"/>
          </a:xfrm>
        </p:spPr>
        <p:txBody>
          <a:bodyPr>
            <a:normAutofit fontScale="90000"/>
          </a:bodyPr>
          <a:lstStyle/>
          <a:p>
            <a:r>
              <a:rPr lang="en-US" sz="3200" dirty="0"/>
              <a:t> Electronic Annual Operating Report (</a:t>
            </a:r>
            <a:r>
              <a:rPr lang="en-US" sz="2800" dirty="0"/>
              <a:t>EAOR)</a:t>
            </a:r>
            <a:endParaRPr lang="en-US" sz="3200" dirty="0"/>
          </a:p>
        </p:txBody>
      </p:sp>
      <p:sp>
        <p:nvSpPr>
          <p:cNvPr id="2" name="Content Placeholder 1"/>
          <p:cNvSpPr>
            <a:spLocks noGrp="1"/>
          </p:cNvSpPr>
          <p:nvPr>
            <p:ph idx="4294967295"/>
          </p:nvPr>
        </p:nvSpPr>
        <p:spPr>
          <a:xfrm>
            <a:off x="457200" y="1752600"/>
            <a:ext cx="8534400" cy="3730624"/>
          </a:xfrm>
        </p:spPr>
        <p:txBody>
          <a:bodyPr>
            <a:normAutofit/>
          </a:bodyPr>
          <a:lstStyle/>
          <a:p>
            <a:pPr marL="0" lvl="0" indent="0" eaLnBrk="0" fontAlgn="base" hangingPunct="0">
              <a:lnSpc>
                <a:spcPct val="100000"/>
              </a:lnSpc>
              <a:spcBef>
                <a:spcPct val="0"/>
              </a:spcBef>
              <a:spcAft>
                <a:spcPct val="0"/>
              </a:spcAft>
              <a:buNone/>
            </a:pPr>
            <a:r>
              <a:rPr lang="en-US" sz="3200" dirty="0"/>
              <a:t> </a:t>
            </a:r>
            <a:r>
              <a:rPr lang="en-US" sz="2000" dirty="0">
                <a:latin typeface="Calibri" panose="020F0502020204030204" pitchFamily="34" charset="0"/>
                <a:ea typeface="Calibri" pitchFamily="34" charset="0"/>
                <a:cs typeface="Times New Roman" pitchFamily="18" charset="0"/>
              </a:rPr>
              <a:t>Welcome to the EAOR Training.</a:t>
            </a:r>
          </a:p>
          <a:p>
            <a:pPr marL="457200" lvl="0" indent="-457200" eaLnBrk="0" fontAlgn="base" hangingPunct="0">
              <a:lnSpc>
                <a:spcPct val="100000"/>
              </a:lnSpc>
              <a:spcBef>
                <a:spcPct val="0"/>
              </a:spcBef>
              <a:spcAft>
                <a:spcPct val="0"/>
              </a:spcAft>
              <a:buFontTx/>
              <a:buChar char="•"/>
            </a:pPr>
            <a:r>
              <a:rPr lang="en-US" sz="2000" dirty="0">
                <a:latin typeface="Calibri" panose="020F0502020204030204" pitchFamily="34" charset="0"/>
                <a:ea typeface="Calibri" pitchFamily="34" charset="0"/>
                <a:cs typeface="Times New Roman" pitchFamily="18" charset="0"/>
              </a:rPr>
              <a:t>You are encouraged to ask questions by typing in your questions on your screen.  We will answer as many questions as we can after each section and at the end of the webinar. </a:t>
            </a:r>
          </a:p>
          <a:p>
            <a:pPr marL="457200" lvl="0" indent="-457200" eaLnBrk="0" fontAlgn="base" hangingPunct="0">
              <a:lnSpc>
                <a:spcPct val="100000"/>
              </a:lnSpc>
              <a:spcBef>
                <a:spcPct val="0"/>
              </a:spcBef>
              <a:spcAft>
                <a:spcPct val="0"/>
              </a:spcAft>
              <a:buFontTx/>
              <a:buChar char="•"/>
            </a:pPr>
            <a:r>
              <a:rPr lang="en-US" sz="2000" dirty="0">
                <a:latin typeface="Calibri" panose="020F0502020204030204" pitchFamily="34" charset="0"/>
                <a:ea typeface="Calibri" pitchFamily="34" charset="0"/>
                <a:cs typeface="Times New Roman" pitchFamily="18" charset="0"/>
              </a:rPr>
              <a:t>PLEASE </a:t>
            </a:r>
            <a:r>
              <a:rPr lang="en-US" sz="2000" b="1" dirty="0">
                <a:solidFill>
                  <a:srgbClr val="FF0000"/>
                </a:solidFill>
                <a:latin typeface="Calibri" panose="020F0502020204030204" pitchFamily="34" charset="0"/>
                <a:ea typeface="Calibri" pitchFamily="34" charset="0"/>
                <a:cs typeface="Times New Roman" pitchFamily="18" charset="0"/>
              </a:rPr>
              <a:t>mute</a:t>
            </a:r>
            <a:r>
              <a:rPr lang="en-US" sz="2000" dirty="0">
                <a:latin typeface="Calibri" panose="020F0502020204030204" pitchFamily="34" charset="0"/>
                <a:ea typeface="Calibri" pitchFamily="34" charset="0"/>
                <a:cs typeface="Times New Roman" pitchFamily="18" charset="0"/>
              </a:rPr>
              <a:t> your phone if not asking a question.</a:t>
            </a:r>
          </a:p>
          <a:p>
            <a:pPr marL="457200" lvl="0" indent="-457200" eaLnBrk="0" fontAlgn="base" hangingPunct="0">
              <a:lnSpc>
                <a:spcPct val="100000"/>
              </a:lnSpc>
              <a:spcBef>
                <a:spcPct val="0"/>
              </a:spcBef>
              <a:spcAft>
                <a:spcPct val="0"/>
              </a:spcAft>
              <a:buFontTx/>
              <a:buChar char="•"/>
            </a:pPr>
            <a:r>
              <a:rPr lang="en-US" sz="2000" dirty="0">
                <a:latin typeface="Calibri" panose="020F0502020204030204" pitchFamily="34" charset="0"/>
                <a:ea typeface="Calibri" pitchFamily="34" charset="0"/>
                <a:cs typeface="Times New Roman" pitchFamily="18" charset="0"/>
              </a:rPr>
              <a:t>PLEASE </a:t>
            </a:r>
            <a:r>
              <a:rPr lang="en-US" sz="2000" b="1" dirty="0">
                <a:solidFill>
                  <a:srgbClr val="FF0000"/>
                </a:solidFill>
                <a:latin typeface="Calibri" panose="020F0502020204030204" pitchFamily="34" charset="0"/>
                <a:ea typeface="Calibri" pitchFamily="34" charset="0"/>
                <a:cs typeface="Times New Roman" pitchFamily="18" charset="0"/>
              </a:rPr>
              <a:t>do not </a:t>
            </a:r>
            <a:r>
              <a:rPr lang="en-US" sz="2000" dirty="0">
                <a:latin typeface="Calibri" panose="020F0502020204030204" pitchFamily="34" charset="0"/>
                <a:ea typeface="Calibri" pitchFamily="34" charset="0"/>
                <a:cs typeface="Times New Roman" pitchFamily="18" charset="0"/>
              </a:rPr>
              <a:t>put this call on hold.</a:t>
            </a:r>
          </a:p>
          <a:p>
            <a:pPr marL="457200" lvl="0" indent="-457200" eaLnBrk="0" fontAlgn="base" hangingPunct="0">
              <a:lnSpc>
                <a:spcPct val="100000"/>
              </a:lnSpc>
              <a:spcBef>
                <a:spcPct val="0"/>
              </a:spcBef>
              <a:spcAft>
                <a:spcPct val="0"/>
              </a:spcAft>
            </a:pPr>
            <a:endParaRPr lang="en-US" sz="2000" dirty="0">
              <a:latin typeface="Calibri" panose="020F0502020204030204" pitchFamily="34" charset="0"/>
              <a:cs typeface="Arial" pitchFamily="34" charset="0"/>
            </a:endParaRPr>
          </a:p>
          <a:p>
            <a:pPr marL="457200" lvl="0" indent="-457200" eaLnBrk="0" fontAlgn="base" hangingPunct="0">
              <a:lnSpc>
                <a:spcPct val="100000"/>
              </a:lnSpc>
              <a:spcBef>
                <a:spcPct val="0"/>
              </a:spcBef>
              <a:spcAft>
                <a:spcPct val="0"/>
              </a:spcAft>
              <a:buFontTx/>
              <a:buChar char="•"/>
            </a:pPr>
            <a:r>
              <a:rPr lang="en-US" sz="2000" dirty="0">
                <a:latin typeface="Calibri" panose="020F0502020204030204" pitchFamily="34" charset="0"/>
                <a:ea typeface="Calibri" pitchFamily="34" charset="0"/>
                <a:cs typeface="Times New Roman" pitchFamily="18" charset="0"/>
              </a:rPr>
              <a:t>If you encounter problems with the audio or other technical problems during the webinar, please let us know via the questions message pane.</a:t>
            </a:r>
            <a:endParaRPr lang="en-US" sz="2000" dirty="0">
              <a:latin typeface="Calibri" panose="020F0502020204030204" pitchFamily="34" charset="0"/>
              <a:cs typeface="Arial" pitchFamily="34" charset="0"/>
            </a:endParaRPr>
          </a:p>
          <a:p>
            <a:pPr lvl="2">
              <a:buFont typeface="Wingdings" panose="05000000000000000000" pitchFamily="2" charset="2"/>
              <a:buChar char="Ø"/>
            </a:pPr>
            <a:endParaRPr lang="en-US" dirty="0"/>
          </a:p>
        </p:txBody>
      </p:sp>
    </p:spTree>
    <p:extLst>
      <p:ext uri="{BB962C8B-B14F-4D97-AF65-F5344CB8AC3E}">
        <p14:creationId xmlns:p14="http://schemas.microsoft.com/office/powerpoint/2010/main" val="2680714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676400" y="228600"/>
            <a:ext cx="6934200" cy="563562"/>
          </a:xfrm>
        </p:spPr>
        <p:txBody>
          <a:bodyPr>
            <a:normAutofit fontScale="90000"/>
          </a:bodyPr>
          <a:lstStyle/>
          <a:p>
            <a:r>
              <a:rPr lang="en-US" sz="3200" dirty="0"/>
              <a:t> Electronic Annual Operating Report (</a:t>
            </a:r>
            <a:r>
              <a:rPr lang="en-US" sz="2800" dirty="0"/>
              <a:t>EAOR)</a:t>
            </a:r>
            <a:endParaRPr lang="en-US" sz="3200" dirty="0"/>
          </a:p>
        </p:txBody>
      </p:sp>
      <p:sp>
        <p:nvSpPr>
          <p:cNvPr id="2" name="Content Placeholder 1"/>
          <p:cNvSpPr>
            <a:spLocks noGrp="1"/>
          </p:cNvSpPr>
          <p:nvPr>
            <p:ph idx="4294967295"/>
          </p:nvPr>
        </p:nvSpPr>
        <p:spPr>
          <a:xfrm>
            <a:off x="457200" y="1524000"/>
            <a:ext cx="8534400" cy="4876800"/>
          </a:xfrm>
        </p:spPr>
        <p:txBody>
          <a:bodyPr>
            <a:normAutofit/>
          </a:bodyPr>
          <a:lstStyle/>
          <a:p>
            <a:pPr marL="0" indent="0" algn="ctr">
              <a:buNone/>
            </a:pPr>
            <a:r>
              <a:rPr lang="en-US" sz="1600" dirty="0"/>
              <a:t> </a:t>
            </a:r>
            <a:r>
              <a:rPr lang="en-US" sz="1600" u="sng" dirty="0"/>
              <a:t>Agenda </a:t>
            </a:r>
          </a:p>
          <a:p>
            <a:pPr algn="ctr"/>
            <a:endParaRPr lang="en-US" sz="1800" dirty="0"/>
          </a:p>
          <a:p>
            <a:pPr marL="0" indent="0">
              <a:buNone/>
            </a:pPr>
            <a:r>
              <a:rPr lang="en-US" sz="1600" dirty="0"/>
              <a:t>1:30 PM	Opening Remarks</a:t>
            </a:r>
          </a:p>
          <a:p>
            <a:pPr marL="0" indent="0">
              <a:buNone/>
            </a:pPr>
            <a:r>
              <a:rPr lang="en-US" sz="1600" dirty="0"/>
              <a:t>	EAOR Website: Downloads and Links </a:t>
            </a:r>
          </a:p>
          <a:p>
            <a:endParaRPr lang="en-US" sz="1600" dirty="0"/>
          </a:p>
          <a:p>
            <a:pPr marL="0" indent="0">
              <a:buNone/>
            </a:pPr>
            <a:r>
              <a:rPr lang="en-US" sz="1600" dirty="0"/>
              <a:t>1:45 PM	EAOR Training: Easy Start Menu</a:t>
            </a:r>
          </a:p>
          <a:p>
            <a:pPr marL="0" indent="0">
              <a:buNone/>
            </a:pPr>
            <a:r>
              <a:rPr lang="en-US" sz="1600" dirty="0"/>
              <a:t>	EAOR Training: Static Data/Facility Form Sections A-D, and Attachments</a:t>
            </a:r>
          </a:p>
          <a:p>
            <a:endParaRPr lang="en-US" sz="1600" dirty="0"/>
          </a:p>
          <a:p>
            <a:pPr marL="0" indent="0">
              <a:buNone/>
            </a:pPr>
            <a:r>
              <a:rPr lang="en-US" sz="1600" dirty="0"/>
              <a:t>2:00 PM	EAOR Training: EU Form Sections A-D</a:t>
            </a:r>
          </a:p>
          <a:p>
            <a:pPr marL="0" indent="0">
              <a:buNone/>
            </a:pPr>
            <a:r>
              <a:rPr lang="en-US" sz="1600" dirty="0"/>
              <a:t>	EAOR Training: EU Form Section E, Reports, Data Submission, Title V Fee Invoice, and 	Electronic 	Signature</a:t>
            </a:r>
          </a:p>
          <a:p>
            <a:pPr marL="0" indent="0">
              <a:buNone/>
            </a:pPr>
            <a:endParaRPr lang="en-US" sz="1600" dirty="0"/>
          </a:p>
          <a:p>
            <a:pPr marL="0" indent="0">
              <a:buNone/>
            </a:pPr>
            <a:r>
              <a:rPr lang="en-US" sz="1600" dirty="0"/>
              <a:t>2:30 PM	Questions</a:t>
            </a:r>
          </a:p>
          <a:p>
            <a:pPr lvl="2">
              <a:buFont typeface="Wingdings" panose="05000000000000000000" pitchFamily="2" charset="2"/>
              <a:buChar char="Ø"/>
            </a:pPr>
            <a:endParaRPr lang="en-US" dirty="0"/>
          </a:p>
        </p:txBody>
      </p:sp>
    </p:spTree>
    <p:extLst>
      <p:ext uri="{BB962C8B-B14F-4D97-AF65-F5344CB8AC3E}">
        <p14:creationId xmlns:p14="http://schemas.microsoft.com/office/powerpoint/2010/main" val="1480367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409699" y="152400"/>
            <a:ext cx="7620000" cy="762000"/>
          </a:xfrm>
        </p:spPr>
        <p:txBody>
          <a:bodyPr>
            <a:noAutofit/>
          </a:bodyPr>
          <a:lstStyle/>
          <a:p>
            <a:pPr algn="ctr"/>
            <a:r>
              <a:rPr lang="en-US" sz="3600" dirty="0"/>
              <a:t>Questions/Assistance Contacts</a:t>
            </a:r>
          </a:p>
        </p:txBody>
      </p:sp>
      <p:sp>
        <p:nvSpPr>
          <p:cNvPr id="3" name="Subtitle 2"/>
          <p:cNvSpPr>
            <a:spLocks noGrp="1"/>
          </p:cNvSpPr>
          <p:nvPr>
            <p:ph type="subTitle" idx="4294967295"/>
          </p:nvPr>
        </p:nvSpPr>
        <p:spPr>
          <a:xfrm>
            <a:off x="224444" y="1524000"/>
            <a:ext cx="8915400" cy="4953000"/>
          </a:xfrm>
        </p:spPr>
        <p:txBody>
          <a:bodyPr numCol="2">
            <a:normAutofit lnSpcReduction="10000"/>
          </a:bodyPr>
          <a:lstStyle/>
          <a:p>
            <a:pPr marL="0" indent="0" algn="l">
              <a:buNone/>
            </a:pPr>
            <a:r>
              <a:rPr lang="en-US" sz="2400" b="1" dirty="0"/>
              <a:t>Dianne Spingler, </a:t>
            </a:r>
            <a:r>
              <a:rPr lang="en-US" sz="2400" dirty="0"/>
              <a:t>AOR Coordinator  </a:t>
            </a:r>
          </a:p>
          <a:p>
            <a:pPr marL="0" indent="0" algn="l">
              <a:buNone/>
            </a:pPr>
            <a:r>
              <a:rPr lang="en-US" sz="2200" dirty="0">
                <a:hlinkClick r:id="rId3"/>
              </a:rPr>
              <a:t>Dianne.Spingler@floridadep.gov</a:t>
            </a:r>
            <a:endParaRPr lang="en-US" sz="2200" dirty="0"/>
          </a:p>
          <a:p>
            <a:pPr marL="0" indent="0" algn="l">
              <a:buNone/>
            </a:pPr>
            <a:r>
              <a:rPr lang="en-US" sz="2200" dirty="0"/>
              <a:t>850-717-9100</a:t>
            </a:r>
          </a:p>
          <a:p>
            <a:pPr marL="0" indent="0">
              <a:buNone/>
            </a:pPr>
            <a:r>
              <a:rPr lang="en-US" sz="2400" b="1" dirty="0"/>
              <a:t>EAOR Helpdesk         </a:t>
            </a:r>
          </a:p>
          <a:p>
            <a:pPr marL="0" indent="0">
              <a:buNone/>
            </a:pPr>
            <a:r>
              <a:rPr lang="en-US" sz="2200" dirty="0">
                <a:hlinkClick r:id="rId4"/>
              </a:rPr>
              <a:t>eaor@dep.state.fl.us</a:t>
            </a:r>
            <a:endParaRPr lang="en-US" sz="2200" dirty="0"/>
          </a:p>
          <a:p>
            <a:pPr marL="0" indent="0">
              <a:buNone/>
            </a:pPr>
            <a:r>
              <a:rPr lang="en-US" sz="2400" dirty="0"/>
              <a:t>DARM Switchboard: 850-717-9000 </a:t>
            </a:r>
          </a:p>
          <a:p>
            <a:pPr marL="0" indent="0">
              <a:buNone/>
            </a:pPr>
            <a:r>
              <a:rPr lang="en-US" sz="2400" b="1" dirty="0">
                <a:hlinkClick r:id="rId5"/>
              </a:rPr>
              <a:t>DARM.Helpdesk@dep.state.fl.</a:t>
            </a:r>
            <a:r>
              <a:rPr lang="en-US" sz="2000" b="1" dirty="0">
                <a:hlinkClick r:id="rId5"/>
              </a:rPr>
              <a:t>us</a:t>
            </a:r>
            <a:endParaRPr lang="en-US" sz="2000" b="1" dirty="0"/>
          </a:p>
          <a:p>
            <a:pPr marL="0" indent="0">
              <a:buNone/>
            </a:pPr>
            <a:r>
              <a:rPr lang="en-US" sz="2000" dirty="0"/>
              <a:t>E-signatures: registering for an air account/PIN, forgot PIN or password</a:t>
            </a:r>
            <a:r>
              <a:rPr lang="en-US" sz="2200" dirty="0"/>
              <a:t>.</a:t>
            </a:r>
          </a:p>
          <a:p>
            <a:pPr marL="0" indent="0" algn="l">
              <a:buNone/>
            </a:pPr>
            <a:r>
              <a:rPr lang="en-US" sz="2200" u="sng" dirty="0"/>
              <a:t>Other Assistance</a:t>
            </a:r>
          </a:p>
          <a:p>
            <a:pPr marL="0" indent="0" algn="l">
              <a:buNone/>
            </a:pPr>
            <a:r>
              <a:rPr lang="en-US" sz="2200" b="1" dirty="0"/>
              <a:t>        Cindy Phillips, </a:t>
            </a:r>
            <a:r>
              <a:rPr lang="en-US" sz="2200" dirty="0"/>
              <a:t>Senior Analyst </a:t>
            </a:r>
          </a:p>
          <a:p>
            <a:pPr lvl="1"/>
            <a:r>
              <a:rPr lang="en-US" sz="2200" dirty="0"/>
              <a:t>Contact Cindy re: Emissions Calculator tool for SCCs.</a:t>
            </a:r>
          </a:p>
          <a:p>
            <a:pPr lvl="1"/>
            <a:r>
              <a:rPr lang="en-US" sz="2200" dirty="0">
                <a:hlinkClick r:id="rId6"/>
              </a:rPr>
              <a:t>Cindy.Phillips@floridadep.gov</a:t>
            </a:r>
            <a:r>
              <a:rPr lang="en-US" sz="2200" dirty="0"/>
              <a:t> </a:t>
            </a:r>
          </a:p>
          <a:p>
            <a:pPr lvl="1"/>
            <a:r>
              <a:rPr lang="en-US" sz="2200" dirty="0"/>
              <a:t>850-717-9098</a:t>
            </a:r>
          </a:p>
          <a:p>
            <a:pPr algn="l"/>
            <a:endParaRPr lang="en-US" sz="1300" dirty="0"/>
          </a:p>
          <a:p>
            <a:pPr marL="0" indent="0" algn="l">
              <a:buNone/>
            </a:pPr>
            <a:r>
              <a:rPr lang="en-US" sz="2200" b="1" dirty="0"/>
              <a:t>        Kris Lanh, </a:t>
            </a:r>
            <a:r>
              <a:rPr lang="en-US" sz="2200" dirty="0"/>
              <a:t>Engineer </a:t>
            </a:r>
          </a:p>
          <a:p>
            <a:pPr lvl="1"/>
            <a:r>
              <a:rPr lang="en-US" sz="2200" dirty="0"/>
              <a:t>Contact Kris with general AOR questions.</a:t>
            </a:r>
          </a:p>
          <a:p>
            <a:pPr lvl="1"/>
            <a:r>
              <a:rPr lang="en-US" sz="2200" dirty="0">
                <a:hlinkClick r:id="rId7"/>
              </a:rPr>
              <a:t>Kris.Lanh@floridadep.gov</a:t>
            </a:r>
            <a:r>
              <a:rPr lang="en-US" sz="2200" dirty="0"/>
              <a:t> </a:t>
            </a:r>
          </a:p>
          <a:p>
            <a:pPr lvl="1"/>
            <a:r>
              <a:rPr lang="en-US" sz="2200" dirty="0"/>
              <a:t>850-717-9094 </a:t>
            </a:r>
          </a:p>
          <a:p>
            <a:pPr algn="l"/>
            <a:endParaRPr lang="en-US" sz="1800" dirty="0"/>
          </a:p>
          <a:p>
            <a:pPr algn="l"/>
            <a:endParaRPr lang="en-US" sz="1600" dirty="0"/>
          </a:p>
          <a:p>
            <a:pPr algn="l"/>
            <a:endParaRPr lang="en-US" sz="1800" dirty="0"/>
          </a:p>
          <a:p>
            <a:pPr marL="0" indent="0" algn="l">
              <a:buNone/>
            </a:pPr>
            <a:r>
              <a:rPr lang="en-US" sz="1800" dirty="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676400" y="228600"/>
            <a:ext cx="6934200" cy="563562"/>
          </a:xfrm>
        </p:spPr>
        <p:txBody>
          <a:bodyPr>
            <a:normAutofit fontScale="90000"/>
          </a:bodyPr>
          <a:lstStyle/>
          <a:p>
            <a:r>
              <a:rPr lang="en-US" sz="3200" dirty="0"/>
              <a:t> Electronic Annual Operating Report (</a:t>
            </a:r>
            <a:r>
              <a:rPr lang="en-US" sz="2800" dirty="0"/>
              <a:t>EAOR)</a:t>
            </a:r>
            <a:endParaRPr lang="en-US" sz="3200" dirty="0"/>
          </a:p>
        </p:txBody>
      </p:sp>
      <p:sp>
        <p:nvSpPr>
          <p:cNvPr id="2" name="Content Placeholder 1"/>
          <p:cNvSpPr>
            <a:spLocks noGrp="1"/>
          </p:cNvSpPr>
          <p:nvPr>
            <p:ph idx="4294967295"/>
          </p:nvPr>
        </p:nvSpPr>
        <p:spPr>
          <a:xfrm>
            <a:off x="457200" y="2209800"/>
            <a:ext cx="8534400" cy="3273424"/>
          </a:xfrm>
        </p:spPr>
        <p:txBody>
          <a:bodyPr>
            <a:normAutofit/>
          </a:bodyPr>
          <a:lstStyle/>
          <a:p>
            <a:pPr lvl="1"/>
            <a:r>
              <a:rPr lang="en-US" sz="3200" dirty="0"/>
              <a:t> Purpose of Annual Operating Reports </a:t>
            </a:r>
            <a:br>
              <a:rPr lang="en-US" sz="3200" dirty="0"/>
            </a:br>
            <a:endParaRPr lang="en-US" sz="3200" dirty="0"/>
          </a:p>
          <a:p>
            <a:pPr lvl="1"/>
            <a:r>
              <a:rPr lang="en-US" sz="3200" dirty="0"/>
              <a:t> EAOR Process</a:t>
            </a:r>
            <a:br>
              <a:rPr lang="en-US" sz="3200" dirty="0"/>
            </a:br>
            <a:endParaRPr lang="en-US" sz="3200" dirty="0"/>
          </a:p>
          <a:p>
            <a:pPr lvl="1"/>
            <a:r>
              <a:rPr lang="en-US" sz="3200" dirty="0"/>
              <a:t> Resources Available</a:t>
            </a:r>
            <a:endParaRPr lang="en-US" sz="3200" dirty="0">
              <a:solidFill>
                <a:schemeClr val="accent1">
                  <a:lumMod val="50000"/>
                </a:schemeClr>
              </a:solidFill>
            </a:endParaRPr>
          </a:p>
          <a:p>
            <a:pPr lvl="2">
              <a:buFont typeface="Wingdings" panose="05000000000000000000" pitchFamily="2" charset="2"/>
              <a:buChar char="Ø"/>
            </a:pPr>
            <a:endParaRPr lang="en-US" dirty="0"/>
          </a:p>
        </p:txBody>
      </p:sp>
    </p:spTree>
    <p:extLst>
      <p:ext uri="{BB962C8B-B14F-4D97-AF65-F5344CB8AC3E}">
        <p14:creationId xmlns:p14="http://schemas.microsoft.com/office/powerpoint/2010/main" val="2806071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600200" y="152400"/>
            <a:ext cx="6629400" cy="762000"/>
          </a:xfrm>
        </p:spPr>
        <p:txBody>
          <a:bodyPr>
            <a:normAutofit/>
          </a:bodyPr>
          <a:lstStyle/>
          <a:p>
            <a:r>
              <a:rPr lang="en-US" sz="3600" dirty="0"/>
              <a:t>Purpose</a:t>
            </a:r>
          </a:p>
        </p:txBody>
      </p:sp>
      <p:sp>
        <p:nvSpPr>
          <p:cNvPr id="2" name="Content Placeholder 1"/>
          <p:cNvSpPr>
            <a:spLocks noGrp="1"/>
          </p:cNvSpPr>
          <p:nvPr>
            <p:ph idx="4294967295"/>
          </p:nvPr>
        </p:nvSpPr>
        <p:spPr>
          <a:xfrm>
            <a:off x="152400" y="1219200"/>
            <a:ext cx="8763000" cy="5257800"/>
          </a:xfrm>
        </p:spPr>
        <p:txBody>
          <a:bodyPr>
            <a:normAutofit fontScale="85000" lnSpcReduction="20000"/>
          </a:bodyPr>
          <a:lstStyle/>
          <a:p>
            <a:pPr marL="0" indent="0">
              <a:buNone/>
            </a:pPr>
            <a:r>
              <a:rPr lang="en-US" sz="2600" dirty="0"/>
              <a:t>   Applications </a:t>
            </a:r>
          </a:p>
          <a:p>
            <a:pPr lvl="1"/>
            <a:r>
              <a:rPr lang="en-US" sz="2600" dirty="0"/>
              <a:t>Annual trend reports</a:t>
            </a:r>
          </a:p>
          <a:p>
            <a:pPr lvl="1"/>
            <a:r>
              <a:rPr lang="en-US" sz="2600" dirty="0"/>
              <a:t>Emissions trading</a:t>
            </a:r>
          </a:p>
          <a:p>
            <a:pPr lvl="1"/>
            <a:r>
              <a:rPr lang="en-US" sz="2600" dirty="0"/>
              <a:t>SIP</a:t>
            </a:r>
          </a:p>
          <a:p>
            <a:pPr lvl="1"/>
            <a:r>
              <a:rPr lang="en-US" sz="2600" dirty="0"/>
              <a:t>Modeling activities</a:t>
            </a:r>
          </a:p>
          <a:p>
            <a:pPr lvl="1"/>
            <a:r>
              <a:rPr lang="en-US" sz="2600" dirty="0"/>
              <a:t>Compliance demonstrations</a:t>
            </a:r>
          </a:p>
          <a:p>
            <a:pPr lvl="1"/>
            <a:r>
              <a:rPr lang="en-US" sz="2600" dirty="0"/>
              <a:t>Emissions fees</a:t>
            </a:r>
          </a:p>
          <a:p>
            <a:pPr marL="457200" lvl="1" indent="0">
              <a:buNone/>
            </a:pPr>
            <a:endParaRPr lang="en-US" sz="2600" dirty="0"/>
          </a:p>
          <a:p>
            <a:pPr lvl="1">
              <a:buFont typeface="Wingdings" panose="05000000000000000000" pitchFamily="2" charset="2"/>
              <a:buChar char="Ø"/>
            </a:pPr>
            <a:r>
              <a:rPr lang="en-US" sz="2600" dirty="0"/>
              <a:t>For the SIP program, the air emission inventory is a fundamental building block in developing an air quality control and maintenance strategy, and depends on a comprehensive, accurate and current inventory of actual emissions.  </a:t>
            </a:r>
          </a:p>
          <a:p>
            <a:pPr lvl="1"/>
            <a:endParaRPr lang="en-US" sz="2600" dirty="0"/>
          </a:p>
          <a:p>
            <a:pPr lvl="1">
              <a:buFont typeface="Wingdings" panose="05000000000000000000" pitchFamily="2" charset="2"/>
              <a:buChar char="Ø"/>
            </a:pPr>
            <a:r>
              <a:rPr lang="en-US" sz="2600" dirty="0"/>
              <a:t>Regulatory agencies rely on emission inventories as indicators of air quality changes, and produce assessments which help guide efforts to cut air pollution (and in identifying those air toxics which are of greatest concern in terms of contribution to population risk), and for setting permitting requirements. </a:t>
            </a:r>
          </a:p>
          <a:p>
            <a:pPr lvl="1"/>
            <a:endParaRPr lang="en-US" sz="2400" dirty="0"/>
          </a:p>
        </p:txBody>
      </p:sp>
    </p:spTree>
    <p:extLst>
      <p:ext uri="{BB962C8B-B14F-4D97-AF65-F5344CB8AC3E}">
        <p14:creationId xmlns:p14="http://schemas.microsoft.com/office/powerpoint/2010/main" val="3701752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219200" y="152400"/>
            <a:ext cx="7543800" cy="725488"/>
          </a:xfrm>
        </p:spPr>
        <p:txBody>
          <a:bodyPr>
            <a:normAutofit/>
          </a:bodyPr>
          <a:lstStyle/>
          <a:p>
            <a:r>
              <a:rPr lang="en-US" dirty="0"/>
              <a:t>EAOR Process</a:t>
            </a:r>
          </a:p>
        </p:txBody>
      </p:sp>
      <p:sp>
        <p:nvSpPr>
          <p:cNvPr id="2" name="Content Placeholder 1"/>
          <p:cNvSpPr>
            <a:spLocks noGrp="1"/>
          </p:cNvSpPr>
          <p:nvPr>
            <p:ph idx="4294967295"/>
          </p:nvPr>
        </p:nvSpPr>
        <p:spPr>
          <a:xfrm>
            <a:off x="1143000" y="2057400"/>
            <a:ext cx="7429500" cy="2819400"/>
          </a:xfrm>
        </p:spPr>
        <p:txBody>
          <a:bodyPr/>
          <a:lstStyle/>
          <a:p>
            <a:r>
              <a:rPr lang="en-US" sz="3200" dirty="0"/>
              <a:t>Annual AOR Letter</a:t>
            </a:r>
          </a:p>
          <a:p>
            <a:r>
              <a:rPr lang="en-US" sz="3200" dirty="0"/>
              <a:t>EAOR Installation </a:t>
            </a:r>
          </a:p>
          <a:p>
            <a:r>
              <a:rPr lang="en-US" sz="3200" dirty="0"/>
              <a:t>Completing / Revising EAOR </a:t>
            </a:r>
          </a:p>
          <a:p>
            <a:r>
              <a:rPr lang="en-US" sz="3200" dirty="0"/>
              <a:t>Signing EAOR  </a:t>
            </a:r>
          </a:p>
          <a:p>
            <a:r>
              <a:rPr lang="en-US" sz="3200" dirty="0"/>
              <a:t>Title V Fees (Major sources only)</a:t>
            </a:r>
          </a:p>
          <a:p>
            <a:endParaRPr lang="en-US" dirty="0"/>
          </a:p>
        </p:txBody>
      </p:sp>
    </p:spTree>
    <p:extLst>
      <p:ext uri="{BB962C8B-B14F-4D97-AF65-F5344CB8AC3E}">
        <p14:creationId xmlns:p14="http://schemas.microsoft.com/office/powerpoint/2010/main" val="30828870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990600" y="152400"/>
            <a:ext cx="7886700" cy="725488"/>
          </a:xfrm>
        </p:spPr>
        <p:txBody>
          <a:bodyPr/>
          <a:lstStyle/>
          <a:p>
            <a:r>
              <a:rPr lang="en-US" dirty="0"/>
              <a:t>Annual AOR Letter</a:t>
            </a:r>
          </a:p>
        </p:txBody>
      </p:sp>
      <p:sp>
        <p:nvSpPr>
          <p:cNvPr id="2" name="Content Placeholder 1"/>
          <p:cNvSpPr>
            <a:spLocks noGrp="1"/>
          </p:cNvSpPr>
          <p:nvPr>
            <p:ph idx="4294967295"/>
          </p:nvPr>
        </p:nvSpPr>
        <p:spPr>
          <a:xfrm>
            <a:off x="762000" y="1828800"/>
            <a:ext cx="7581900" cy="4500563"/>
          </a:xfrm>
        </p:spPr>
        <p:txBody>
          <a:bodyPr/>
          <a:lstStyle/>
          <a:p>
            <a:pPr marL="0" indent="0">
              <a:buNone/>
            </a:pPr>
            <a:r>
              <a:rPr lang="en-US" dirty="0"/>
              <a:t>AOR Letter sent in mid-December Includes:</a:t>
            </a:r>
          </a:p>
          <a:p>
            <a:r>
              <a:rPr lang="en-US" dirty="0"/>
              <a:t>Changes since the previous year</a:t>
            </a:r>
          </a:p>
          <a:p>
            <a:r>
              <a:rPr lang="en-US" dirty="0"/>
              <a:t>Pertinent due dates </a:t>
            </a:r>
          </a:p>
          <a:p>
            <a:r>
              <a:rPr lang="en-US" dirty="0"/>
              <a:t>EAOR website and contact.</a:t>
            </a:r>
          </a:p>
          <a:p>
            <a:endParaRPr lang="en-US" dirty="0"/>
          </a:p>
          <a:p>
            <a:pPr marL="0" indent="0">
              <a:buNone/>
            </a:pPr>
            <a:r>
              <a:rPr lang="en-US" b="1" dirty="0"/>
              <a:t>Tip: </a:t>
            </a:r>
            <a:r>
              <a:rPr lang="en-US" dirty="0"/>
              <a:t>Please be sure we have the current Primary RO or Owner/Authorized Rep </a:t>
            </a:r>
            <a:r>
              <a:rPr lang="en-US" u="sng" dirty="0"/>
              <a:t>e-mail</a:t>
            </a:r>
            <a:r>
              <a:rPr lang="en-US" dirty="0"/>
              <a:t> address in our system (ARMS).</a:t>
            </a:r>
          </a:p>
        </p:txBody>
      </p:sp>
    </p:spTree>
    <p:extLst>
      <p:ext uri="{BB962C8B-B14F-4D97-AF65-F5344CB8AC3E}">
        <p14:creationId xmlns:p14="http://schemas.microsoft.com/office/powerpoint/2010/main" val="40341099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791538" y="152400"/>
            <a:ext cx="7886700" cy="725488"/>
          </a:xfrm>
        </p:spPr>
        <p:txBody>
          <a:bodyPr/>
          <a:lstStyle/>
          <a:p>
            <a:r>
              <a:rPr lang="en-US" dirty="0"/>
              <a:t>EAOR Rule </a:t>
            </a:r>
          </a:p>
        </p:txBody>
      </p:sp>
      <p:sp>
        <p:nvSpPr>
          <p:cNvPr id="2" name="Content Placeholder 1"/>
          <p:cNvSpPr>
            <a:spLocks noGrp="1"/>
          </p:cNvSpPr>
          <p:nvPr>
            <p:ph idx="4294967295"/>
          </p:nvPr>
        </p:nvSpPr>
        <p:spPr>
          <a:xfrm>
            <a:off x="609600" y="1524000"/>
            <a:ext cx="8077200" cy="4652963"/>
          </a:xfrm>
        </p:spPr>
        <p:txBody>
          <a:bodyPr>
            <a:normAutofit/>
          </a:bodyPr>
          <a:lstStyle/>
          <a:p>
            <a:r>
              <a:rPr lang="en-US" b="1" dirty="0"/>
              <a:t>There are no new AOR Rule changes for the 2020 AOR. </a:t>
            </a:r>
          </a:p>
          <a:p>
            <a:r>
              <a:rPr lang="en-US" b="1" dirty="0"/>
              <a:t>2020 is a HAP Reporting year.</a:t>
            </a:r>
            <a:endParaRPr lang="en-US" sz="3600" b="1" dirty="0"/>
          </a:p>
          <a:p>
            <a:pPr marL="0" indent="0">
              <a:buNone/>
            </a:pPr>
            <a:r>
              <a:rPr lang="en-US" sz="1800" dirty="0"/>
              <a:t>(The last rule changes, shown below, were done in 2017: </a:t>
            </a:r>
          </a:p>
          <a:p>
            <a:pPr lvl="1"/>
            <a:r>
              <a:rPr lang="en-US" sz="1800" dirty="0"/>
              <a:t>Removal of Requirements to report </a:t>
            </a:r>
            <a:r>
              <a:rPr lang="en-US" sz="1800" b="1" dirty="0"/>
              <a:t>summer season daily </a:t>
            </a:r>
            <a:r>
              <a:rPr lang="en-US" sz="1800" dirty="0"/>
              <a:t>process rates and emissions, including seasonal operational data (i.e. percent </a:t>
            </a:r>
            <a:r>
              <a:rPr lang="en-US" sz="1800" dirty="0" err="1"/>
              <a:t>hrs</a:t>
            </a:r>
            <a:r>
              <a:rPr lang="en-US" sz="1800" dirty="0"/>
              <a:t> operation by season, average and total summer season operation).</a:t>
            </a:r>
          </a:p>
          <a:p>
            <a:pPr lvl="1"/>
            <a:r>
              <a:rPr lang="en-US" sz="1800" dirty="0"/>
              <a:t>“HAP Reporting Year” reporting changes for hazardous air pollutants (i.e. Individual HAPS &amp; Total HAPS):</a:t>
            </a:r>
          </a:p>
          <a:p>
            <a:pPr lvl="2"/>
            <a:r>
              <a:rPr lang="en-US" sz="1800" dirty="0"/>
              <a:t>Expanded the reporting requirements to include </a:t>
            </a:r>
            <a:r>
              <a:rPr lang="en-US" sz="1800" b="1" dirty="0"/>
              <a:t>non-major </a:t>
            </a:r>
            <a:r>
              <a:rPr lang="en-US" sz="1800" dirty="0"/>
              <a:t>sources of HAPs during a HAP reporting year. </a:t>
            </a:r>
          </a:p>
          <a:p>
            <a:pPr lvl="2"/>
            <a:r>
              <a:rPr lang="en-US" sz="1800" dirty="0"/>
              <a:t>Revised the threshold for Total HAPS.</a:t>
            </a:r>
          </a:p>
          <a:p>
            <a:pPr lvl="1"/>
            <a:r>
              <a:rPr lang="en-US" sz="1800" dirty="0"/>
              <a:t>Added thresholds for H</a:t>
            </a:r>
            <a:r>
              <a:rPr lang="en-US" sz="1800" baseline="-25000" dirty="0"/>
              <a:t>2</a:t>
            </a:r>
            <a:r>
              <a:rPr lang="en-US" sz="1800" dirty="0"/>
              <a:t>S, PM10 - </a:t>
            </a:r>
            <a:r>
              <a:rPr lang="en-US" sz="1800" dirty="0" err="1"/>
              <a:t>Pri</a:t>
            </a:r>
            <a:r>
              <a:rPr lang="en-US" sz="1800" dirty="0"/>
              <a:t>, PM2.5 - </a:t>
            </a:r>
            <a:r>
              <a:rPr lang="en-US" sz="1800" dirty="0" err="1"/>
              <a:t>Pri</a:t>
            </a:r>
            <a:r>
              <a:rPr lang="en-US" sz="1800" dirty="0"/>
              <a:t>.</a:t>
            </a:r>
          </a:p>
          <a:p>
            <a:pPr lvl="1"/>
            <a:r>
              <a:rPr lang="en-US" sz="1800" dirty="0"/>
              <a:t>Additional pollutants were added to accommodate new federal regulations.)  </a:t>
            </a:r>
          </a:p>
        </p:txBody>
      </p:sp>
    </p:spTree>
    <p:extLst>
      <p:ext uri="{BB962C8B-B14F-4D97-AF65-F5344CB8AC3E}">
        <p14:creationId xmlns:p14="http://schemas.microsoft.com/office/powerpoint/2010/main" val="1993722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524000" y="228600"/>
            <a:ext cx="7010400" cy="533400"/>
          </a:xfrm>
        </p:spPr>
        <p:txBody>
          <a:bodyPr>
            <a:noAutofit/>
          </a:bodyPr>
          <a:lstStyle/>
          <a:p>
            <a:pPr lvl="0"/>
            <a:r>
              <a:rPr lang="en-US" sz="2500" dirty="0"/>
              <a:t>Report Pollutants Subject to an Emission Limiting Standard or Threshold</a:t>
            </a:r>
          </a:p>
        </p:txBody>
      </p:sp>
      <p:sp>
        <p:nvSpPr>
          <p:cNvPr id="2" name="Content Placeholder 1"/>
          <p:cNvSpPr>
            <a:spLocks noGrp="1"/>
          </p:cNvSpPr>
          <p:nvPr>
            <p:ph idx="4294967295"/>
          </p:nvPr>
        </p:nvSpPr>
        <p:spPr>
          <a:xfrm>
            <a:off x="1219200" y="1295400"/>
            <a:ext cx="6781800" cy="4711700"/>
          </a:xfrm>
        </p:spPr>
        <p:txBody>
          <a:bodyPr>
            <a:normAutofit fontScale="92500" lnSpcReduction="10000"/>
          </a:bodyPr>
          <a:lstStyle/>
          <a:p>
            <a:pPr marL="109728" lvl="0" indent="0">
              <a:buNone/>
            </a:pPr>
            <a:endParaRPr lang="en-US" sz="1600" b="1" dirty="0"/>
          </a:p>
          <a:p>
            <a:pPr marL="0" lvl="0" indent="0">
              <a:buNone/>
            </a:pPr>
            <a:r>
              <a:rPr lang="en-US" sz="2600" b="1" dirty="0"/>
              <a:t>Report Pollutants Subject to Emission Limiting Standards: </a:t>
            </a:r>
            <a:endParaRPr lang="en-US" sz="2600" dirty="0"/>
          </a:p>
          <a:p>
            <a:pPr lvl="1"/>
            <a:r>
              <a:rPr lang="en-US" dirty="0"/>
              <a:t>For </a:t>
            </a:r>
            <a:r>
              <a:rPr lang="en-US" b="1" dirty="0"/>
              <a:t>any pollutant </a:t>
            </a:r>
            <a:r>
              <a:rPr lang="en-US" dirty="0"/>
              <a:t>that is subject to a numerical emission-limiting standard, either by rule or permit condition, report the pollutant, for each SCC, even if quantities are small. Pollutants subject to emission limiting standards should be ‘marked’ in the EAOR and our partially-prefilled AOR form. This also includes any pollutant which is part of a facility-wide or multi-unit emissions cap. </a:t>
            </a:r>
          </a:p>
          <a:p>
            <a:pPr lvl="1"/>
            <a:endParaRPr lang="en-US" sz="1800" dirty="0"/>
          </a:p>
          <a:p>
            <a:pPr marL="0" indent="0">
              <a:buNone/>
            </a:pPr>
            <a:r>
              <a:rPr lang="en-US" sz="2000" dirty="0"/>
              <a:t>*Marked:  A ‘marked’ pollutant is one which has a numerical emissions limit or emissions cap in the permit and will have an * next to the pollutant in EAOR (for example *PM).</a:t>
            </a:r>
          </a:p>
        </p:txBody>
      </p:sp>
    </p:spTree>
    <p:extLst>
      <p:ext uri="{BB962C8B-B14F-4D97-AF65-F5344CB8AC3E}">
        <p14:creationId xmlns:p14="http://schemas.microsoft.com/office/powerpoint/2010/main" val="494784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447800" y="152400"/>
            <a:ext cx="7315200" cy="725488"/>
          </a:xfrm>
        </p:spPr>
        <p:txBody>
          <a:bodyPr>
            <a:noAutofit/>
          </a:bodyPr>
          <a:lstStyle/>
          <a:p>
            <a:r>
              <a:rPr lang="en-US" sz="2400" dirty="0"/>
              <a:t>Report Pollutants Subject to an Emission Limiting Standard or Threshold Continued</a:t>
            </a:r>
          </a:p>
        </p:txBody>
      </p:sp>
      <p:sp>
        <p:nvSpPr>
          <p:cNvPr id="2" name="Content Placeholder 1"/>
          <p:cNvSpPr>
            <a:spLocks noGrp="1"/>
          </p:cNvSpPr>
          <p:nvPr>
            <p:ph idx="4294967295"/>
          </p:nvPr>
        </p:nvSpPr>
        <p:spPr>
          <a:xfrm>
            <a:off x="838200" y="1676400"/>
            <a:ext cx="7315200" cy="4652963"/>
          </a:xfrm>
        </p:spPr>
        <p:txBody>
          <a:bodyPr>
            <a:normAutofit/>
          </a:bodyPr>
          <a:lstStyle/>
          <a:p>
            <a:pPr marL="0" lvl="0" indent="0">
              <a:buNone/>
            </a:pPr>
            <a:r>
              <a:rPr lang="en-US" sz="2600" b="1" dirty="0"/>
              <a:t>Report Pollutants Subject to Reporting Thresholds: </a:t>
            </a:r>
            <a:endParaRPr lang="en-US" sz="2600" dirty="0"/>
          </a:p>
          <a:p>
            <a:pPr lvl="1"/>
            <a:r>
              <a:rPr lang="en-US" dirty="0"/>
              <a:t>For pollutants as listed in the AOR form that are emitted from the unit but </a:t>
            </a:r>
            <a:r>
              <a:rPr lang="en-US" b="1" u="sng" dirty="0"/>
              <a:t>not</a:t>
            </a:r>
            <a:r>
              <a:rPr lang="en-US" b="1" dirty="0"/>
              <a:t> </a:t>
            </a:r>
            <a:r>
              <a:rPr lang="en-US" dirty="0"/>
              <a:t>subject to any numerical emission limiting standards, report for each pollutant, for each SCC, only if the pollutant was emitted from the emissions unit during the reporting year in an amount, by SCC, equal to or greater than the appropriate pollutant-specific </a:t>
            </a:r>
            <a:r>
              <a:rPr lang="en-US" b="1" dirty="0"/>
              <a:t>threshold</a:t>
            </a:r>
            <a:r>
              <a:rPr lang="en-US" dirty="0"/>
              <a:t> listed in the AOR form. Pollutants need not be reported for any SCC for which the emissions were less than the appropriate threshold. </a:t>
            </a:r>
          </a:p>
        </p:txBody>
      </p:sp>
    </p:spTree>
    <p:extLst>
      <p:ext uri="{BB962C8B-B14F-4D97-AF65-F5344CB8AC3E}">
        <p14:creationId xmlns:p14="http://schemas.microsoft.com/office/powerpoint/2010/main" val="3944051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2AB85A-2C90-451B-91B5-C20DAED8BE53}" type="datetime1">
              <a:rPr lang="en-US" smtClean="0"/>
              <a:t>2/9/2021</a:t>
            </a:fld>
            <a:endParaRPr lang="en-US"/>
          </a:p>
        </p:txBody>
      </p:sp>
      <p:sp>
        <p:nvSpPr>
          <p:cNvPr id="3" name="Footer Placeholder 2"/>
          <p:cNvSpPr>
            <a:spLocks noGrp="1"/>
          </p:cNvSpPr>
          <p:nvPr>
            <p:ph type="ftr" sz="quarter" idx="11"/>
          </p:nvPr>
        </p:nvSpPr>
        <p:spPr>
          <a:xfrm>
            <a:off x="1143000" y="228601"/>
            <a:ext cx="7543800" cy="685800"/>
          </a:xfrm>
        </p:spPr>
        <p:txBody>
          <a:bodyPr/>
          <a:lstStyle/>
          <a:p>
            <a:r>
              <a:rPr lang="en-US" sz="4000" dirty="0"/>
              <a:t>EAOR Webpage Changes 2020 AOR</a:t>
            </a:r>
          </a:p>
        </p:txBody>
      </p:sp>
      <p:sp>
        <p:nvSpPr>
          <p:cNvPr id="4" name="Slide Number Placeholder 3"/>
          <p:cNvSpPr>
            <a:spLocks noGrp="1"/>
          </p:cNvSpPr>
          <p:nvPr>
            <p:ph type="sldNum" sz="quarter" idx="12"/>
          </p:nvPr>
        </p:nvSpPr>
        <p:spPr/>
        <p:txBody>
          <a:bodyPr/>
          <a:lstStyle/>
          <a:p>
            <a:fld id="{77BC0C64-94FA-44B3-9573-88BE3BEAC041}" type="slidenum">
              <a:rPr lang="en-US" smtClean="0"/>
              <a:t>12</a:t>
            </a:fld>
            <a:endParaRPr lang="en-US"/>
          </a:p>
        </p:txBody>
      </p:sp>
      <p:sp>
        <p:nvSpPr>
          <p:cNvPr id="5" name="Rectangle 4"/>
          <p:cNvSpPr/>
          <p:nvPr/>
        </p:nvSpPr>
        <p:spPr>
          <a:xfrm>
            <a:off x="304800" y="1143000"/>
            <a:ext cx="8382000" cy="4282391"/>
          </a:xfrm>
          <a:prstGeom prst="rect">
            <a:avLst/>
          </a:prstGeom>
        </p:spPr>
        <p:txBody>
          <a:bodyPr wrap="square">
            <a:spAutoFit/>
          </a:bodyPr>
          <a:lstStyle/>
          <a:p>
            <a:r>
              <a:rPr lang="en-US" sz="2400" b="1" dirty="0"/>
              <a:t>EAOR Webpage for 2020 AOR include: </a:t>
            </a:r>
          </a:p>
          <a:p>
            <a:pPr marL="742950" lvl="1" indent="-285750">
              <a:lnSpc>
                <a:spcPct val="150000"/>
              </a:lnSpc>
              <a:buFont typeface="Arial" panose="020B0604020202020204" pitchFamily="34" charset="0"/>
              <a:buChar char="•"/>
            </a:pPr>
            <a:r>
              <a:rPr lang="en-US" sz="2400" dirty="0"/>
              <a:t>Use the </a:t>
            </a:r>
            <a:r>
              <a:rPr lang="en-US" sz="2400" b="1" dirty="0"/>
              <a:t>same version </a:t>
            </a:r>
            <a:r>
              <a:rPr lang="en-US" sz="2400" dirty="0"/>
              <a:t>of EAOR software this year as we used last year (version 2018-1). </a:t>
            </a:r>
          </a:p>
          <a:p>
            <a:pPr marL="742950" lvl="1" indent="-285750">
              <a:lnSpc>
                <a:spcPct val="150000"/>
              </a:lnSpc>
              <a:buFont typeface="Arial" panose="020B0604020202020204" pitchFamily="34" charset="0"/>
              <a:buChar char="•"/>
            </a:pPr>
            <a:r>
              <a:rPr lang="en-US" sz="2400" dirty="0"/>
              <a:t>Documents under ‘Assistance’ such as FAQs were updated for 2020 AOR. </a:t>
            </a:r>
          </a:p>
          <a:p>
            <a:pPr marL="742950" lvl="1" indent="-285750">
              <a:lnSpc>
                <a:spcPct val="150000"/>
              </a:lnSpc>
              <a:buFont typeface="Arial" panose="020B0604020202020204" pitchFamily="34" charset="0"/>
              <a:buChar char="•"/>
            </a:pPr>
            <a:r>
              <a:rPr lang="en-US" sz="2400" dirty="0"/>
              <a:t>Items of general importance will be posted to the EAOR webpage (especially true between January – April).</a:t>
            </a:r>
          </a:p>
          <a:p>
            <a:pPr lvl="1">
              <a:lnSpc>
                <a:spcPct val="150000"/>
              </a:lnSpc>
            </a:pPr>
            <a:endParaRPr lang="en-US" sz="2400" dirty="0"/>
          </a:p>
        </p:txBody>
      </p:sp>
    </p:spTree>
    <p:extLst>
      <p:ext uri="{BB962C8B-B14F-4D97-AF65-F5344CB8AC3E}">
        <p14:creationId xmlns:p14="http://schemas.microsoft.com/office/powerpoint/2010/main" val="1627737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791538" y="152400"/>
            <a:ext cx="7886700" cy="725488"/>
          </a:xfrm>
        </p:spPr>
        <p:txBody>
          <a:bodyPr/>
          <a:lstStyle/>
          <a:p>
            <a:r>
              <a:rPr lang="en-US" dirty="0"/>
              <a:t>EAOR Installation  </a:t>
            </a:r>
          </a:p>
        </p:txBody>
      </p:sp>
      <p:sp>
        <p:nvSpPr>
          <p:cNvPr id="2" name="Content Placeholder 1"/>
          <p:cNvSpPr>
            <a:spLocks noGrp="1"/>
          </p:cNvSpPr>
          <p:nvPr>
            <p:ph idx="4294967295"/>
          </p:nvPr>
        </p:nvSpPr>
        <p:spPr>
          <a:xfrm>
            <a:off x="609600" y="1524000"/>
            <a:ext cx="8077200" cy="4652963"/>
          </a:xfrm>
        </p:spPr>
        <p:txBody>
          <a:bodyPr/>
          <a:lstStyle/>
          <a:p>
            <a:r>
              <a:rPr lang="en-US" dirty="0"/>
              <a:t>EAOR Website</a:t>
            </a:r>
          </a:p>
          <a:p>
            <a:pPr lvl="1"/>
            <a:r>
              <a:rPr lang="en-US" dirty="0"/>
              <a:t>EAOR software &amp; installation instructions version 2018-1</a:t>
            </a:r>
          </a:p>
          <a:p>
            <a:pPr lvl="1"/>
            <a:r>
              <a:rPr lang="en-US" dirty="0"/>
              <a:t>Installation errors &amp; links to resolutions:</a:t>
            </a:r>
          </a:p>
          <a:p>
            <a:pPr lvl="2"/>
            <a:r>
              <a:rPr lang="en-US" dirty="0"/>
              <a:t>Folder Permissions – read / write permissions</a:t>
            </a:r>
          </a:p>
          <a:p>
            <a:pPr lvl="2"/>
            <a:r>
              <a:rPr lang="en-US" dirty="0"/>
              <a:t>Crystal Reports error </a:t>
            </a:r>
          </a:p>
          <a:p>
            <a:pPr lvl="2"/>
            <a:r>
              <a:rPr lang="en-US" dirty="0"/>
              <a:t>EAOR program suddenly stops working</a:t>
            </a:r>
          </a:p>
          <a:p>
            <a:pPr marL="109728" indent="0">
              <a:buNone/>
            </a:pPr>
            <a:r>
              <a:rPr lang="en-US" sz="2000" dirty="0">
                <a:hlinkClick r:id="rId3"/>
              </a:rPr>
              <a:t>https://floridadep.gov/air/permitting-compliance/content/annual-operating-report</a:t>
            </a:r>
            <a:endParaRPr lang="en-US" sz="2000" dirty="0"/>
          </a:p>
          <a:p>
            <a:pPr marL="109728" indent="0">
              <a:buNone/>
            </a:pPr>
            <a:endParaRPr lang="en-US" sz="2000" dirty="0"/>
          </a:p>
          <a:p>
            <a:r>
              <a:rPr lang="en-US" dirty="0"/>
              <a:t>Tip: Check the EAOR website for installation error resolutions.</a:t>
            </a:r>
          </a:p>
        </p:txBody>
      </p:sp>
    </p:spTree>
    <p:extLst>
      <p:ext uri="{BB962C8B-B14F-4D97-AF65-F5344CB8AC3E}">
        <p14:creationId xmlns:p14="http://schemas.microsoft.com/office/powerpoint/2010/main" val="26643603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914400" y="152400"/>
            <a:ext cx="8229600" cy="914400"/>
          </a:xfrm>
        </p:spPr>
        <p:txBody>
          <a:bodyPr>
            <a:normAutofit/>
          </a:bodyPr>
          <a:lstStyle/>
          <a:p>
            <a:r>
              <a:rPr lang="en-US" sz="3200" dirty="0"/>
              <a:t>Before Beginning EAOR Data Entry:</a:t>
            </a:r>
          </a:p>
        </p:txBody>
      </p:sp>
      <p:sp>
        <p:nvSpPr>
          <p:cNvPr id="2" name="Content Placeholder 1"/>
          <p:cNvSpPr>
            <a:spLocks noGrp="1"/>
          </p:cNvSpPr>
          <p:nvPr>
            <p:ph idx="4294967295"/>
          </p:nvPr>
        </p:nvSpPr>
        <p:spPr>
          <a:xfrm>
            <a:off x="152400" y="1295400"/>
            <a:ext cx="8839200" cy="5105400"/>
          </a:xfrm>
        </p:spPr>
        <p:txBody>
          <a:bodyPr>
            <a:normAutofit/>
          </a:bodyPr>
          <a:lstStyle/>
          <a:p>
            <a:r>
              <a:rPr lang="en-US" sz="2000" dirty="0"/>
              <a:t>In EAOR, first check you have the correct version of EAOR (version 2018-1), do this by going to “</a:t>
            </a:r>
            <a:r>
              <a:rPr lang="en-US" sz="2000" b="1" dirty="0"/>
              <a:t>Help</a:t>
            </a:r>
            <a:r>
              <a:rPr lang="en-US" sz="2000" dirty="0"/>
              <a:t>” on the bar menu, then “</a:t>
            </a:r>
            <a:r>
              <a:rPr lang="en-US" sz="2000" b="1" dirty="0"/>
              <a:t>About EAOR</a:t>
            </a:r>
            <a:r>
              <a:rPr lang="en-US" sz="2000" dirty="0"/>
              <a:t>”.</a:t>
            </a:r>
          </a:p>
          <a:p>
            <a:r>
              <a:rPr lang="en-US" sz="2000" dirty="0"/>
              <a:t>After importing your facility data, please </a:t>
            </a:r>
            <a:r>
              <a:rPr lang="en-US" sz="2000" u="sng" dirty="0"/>
              <a:t>review</a:t>
            </a:r>
            <a:r>
              <a:rPr lang="en-US" sz="2000" dirty="0"/>
              <a:t> your prefilled facility data in EAOR before completing the report. </a:t>
            </a:r>
          </a:p>
          <a:p>
            <a:pPr lvl="1"/>
            <a:r>
              <a:rPr lang="en-US" sz="2000" dirty="0"/>
              <a:t>If there is an error in the prefilled data, for example, a pollutant has an emissions limit in the permit however is not ‘marked’ in EAOR (*), or an emissions unit is missing, then please call DARM before starting your EAOR data entry. This is to prevent you from possibly having to redo your entire EAOR data entry!</a:t>
            </a:r>
          </a:p>
          <a:p>
            <a:r>
              <a:rPr lang="en-US" sz="2000" dirty="0"/>
              <a:t>If you are adding (or invalidating) an SCC in EAOR, and there is any question regarding which SCC to use, then please first check with the permitting office, and cc DARM.</a:t>
            </a:r>
          </a:p>
          <a:p>
            <a:r>
              <a:rPr lang="en-US" sz="2000" dirty="0"/>
              <a:t>Remember the RICE – Emergency / Limited Use/Black Start Engines that have numerical emissions limits for any pollutant or meet the threshold are to be included in AORs as they have </a:t>
            </a:r>
            <a:r>
              <a:rPr lang="en-US" sz="2000" u="sng" dirty="0"/>
              <a:t>not</a:t>
            </a:r>
            <a:r>
              <a:rPr lang="en-US" sz="2000" dirty="0"/>
              <a:t> been exempted from the AOR form instructions. </a:t>
            </a:r>
          </a:p>
          <a:p>
            <a:pPr marL="0" indent="0">
              <a:buNone/>
            </a:pPr>
            <a:endParaRPr lang="en-US" sz="1600" dirty="0"/>
          </a:p>
        </p:txBody>
      </p:sp>
    </p:spTree>
    <p:extLst>
      <p:ext uri="{BB962C8B-B14F-4D97-AF65-F5344CB8AC3E}">
        <p14:creationId xmlns:p14="http://schemas.microsoft.com/office/powerpoint/2010/main" val="156509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696930" y="228600"/>
            <a:ext cx="8229600" cy="581025"/>
          </a:xfrm>
        </p:spPr>
        <p:txBody>
          <a:bodyPr>
            <a:noAutofit/>
          </a:bodyPr>
          <a:lstStyle/>
          <a:p>
            <a:r>
              <a:rPr lang="en-US" sz="3600" dirty="0"/>
              <a:t>EAOR Easy Start Menu</a:t>
            </a:r>
          </a:p>
        </p:txBody>
      </p:sp>
      <p:pic>
        <p:nvPicPr>
          <p:cNvPr id="5" name="Picture 4"/>
          <p:cNvPicPr>
            <a:picLocks noChangeAspect="1"/>
          </p:cNvPicPr>
          <p:nvPr/>
        </p:nvPicPr>
        <p:blipFill>
          <a:blip r:embed="rId3"/>
          <a:stretch>
            <a:fillRect/>
          </a:stretch>
        </p:blipFill>
        <p:spPr>
          <a:xfrm>
            <a:off x="152400" y="1066800"/>
            <a:ext cx="8763000" cy="5638800"/>
          </a:xfrm>
          <a:prstGeom prst="rect">
            <a:avLst/>
          </a:prstGeom>
        </p:spPr>
      </p:pic>
    </p:spTree>
    <p:extLst>
      <p:ext uri="{BB962C8B-B14F-4D97-AF65-F5344CB8AC3E}">
        <p14:creationId xmlns:p14="http://schemas.microsoft.com/office/powerpoint/2010/main" val="4256861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219200" y="274638"/>
            <a:ext cx="7772400" cy="487362"/>
          </a:xfrm>
        </p:spPr>
        <p:txBody>
          <a:bodyPr>
            <a:noAutofit/>
          </a:bodyPr>
          <a:lstStyle/>
          <a:p>
            <a:r>
              <a:rPr lang="en-US" sz="3200" dirty="0"/>
              <a:t>EAOR Easy Start Menu – Print Report</a:t>
            </a:r>
          </a:p>
        </p:txBody>
      </p:sp>
      <p:sp>
        <p:nvSpPr>
          <p:cNvPr id="2" name="Content Placeholder 1"/>
          <p:cNvSpPr>
            <a:spLocks noGrp="1"/>
          </p:cNvSpPr>
          <p:nvPr>
            <p:ph idx="4294967295"/>
          </p:nvPr>
        </p:nvSpPr>
        <p:spPr>
          <a:xfrm>
            <a:off x="0" y="990600"/>
            <a:ext cx="8229600" cy="5016500"/>
          </a:xfrm>
        </p:spPr>
        <p:txBody>
          <a:bodyPr/>
          <a:lstStyle/>
          <a:p>
            <a:r>
              <a:rPr lang="en-US" sz="2600" dirty="0"/>
              <a:t>After importing your facility data, </a:t>
            </a:r>
            <a:r>
              <a:rPr lang="en-US" sz="2600" i="1" dirty="0"/>
              <a:t>first </a:t>
            </a:r>
            <a:r>
              <a:rPr lang="en-US" sz="2600" dirty="0"/>
              <a:t>review it, </a:t>
            </a:r>
            <a:r>
              <a:rPr lang="en-US" sz="2600" i="1" dirty="0"/>
              <a:t>then</a:t>
            </a:r>
            <a:r>
              <a:rPr lang="en-US" sz="2600" dirty="0"/>
              <a:t> begin editing:  </a:t>
            </a:r>
          </a:p>
          <a:p>
            <a:endParaRPr lang="en-US" dirty="0"/>
          </a:p>
        </p:txBody>
      </p:sp>
      <p:pic>
        <p:nvPicPr>
          <p:cNvPr id="4" name="Picture 3"/>
          <p:cNvPicPr>
            <a:picLocks noChangeAspect="1"/>
          </p:cNvPicPr>
          <p:nvPr/>
        </p:nvPicPr>
        <p:blipFill>
          <a:blip r:embed="rId3"/>
          <a:stretch>
            <a:fillRect/>
          </a:stretch>
        </p:blipFill>
        <p:spPr>
          <a:xfrm>
            <a:off x="228600" y="1828800"/>
            <a:ext cx="8839200" cy="4876799"/>
          </a:xfrm>
          <a:prstGeom prst="rect">
            <a:avLst/>
          </a:prstGeom>
        </p:spPr>
      </p:pic>
    </p:spTree>
    <p:extLst>
      <p:ext uri="{BB962C8B-B14F-4D97-AF65-F5344CB8AC3E}">
        <p14:creationId xmlns:p14="http://schemas.microsoft.com/office/powerpoint/2010/main" val="19627139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143000" y="228600"/>
            <a:ext cx="7924800" cy="609600"/>
          </a:xfrm>
        </p:spPr>
        <p:txBody>
          <a:bodyPr>
            <a:normAutofit fontScale="90000"/>
          </a:bodyPr>
          <a:lstStyle/>
          <a:p>
            <a:r>
              <a:rPr lang="en-US" sz="4000" dirty="0"/>
              <a:t>Review: Emissions Report by EU</a:t>
            </a:r>
          </a:p>
        </p:txBody>
      </p:sp>
      <p:pic>
        <p:nvPicPr>
          <p:cNvPr id="4" name="Picture 3"/>
          <p:cNvPicPr>
            <a:picLocks noChangeAspect="1"/>
          </p:cNvPicPr>
          <p:nvPr/>
        </p:nvPicPr>
        <p:blipFill>
          <a:blip r:embed="rId3"/>
          <a:stretch>
            <a:fillRect/>
          </a:stretch>
        </p:blipFill>
        <p:spPr>
          <a:xfrm>
            <a:off x="304800" y="1066800"/>
            <a:ext cx="8458200" cy="5442668"/>
          </a:xfrm>
          <a:prstGeom prst="rect">
            <a:avLst/>
          </a:prstGeom>
        </p:spPr>
      </p:pic>
    </p:spTree>
    <p:extLst>
      <p:ext uri="{BB962C8B-B14F-4D97-AF65-F5344CB8AC3E}">
        <p14:creationId xmlns:p14="http://schemas.microsoft.com/office/powerpoint/2010/main" val="489068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219200" y="152400"/>
            <a:ext cx="7696200" cy="768350"/>
          </a:xfrm>
        </p:spPr>
        <p:txBody>
          <a:bodyPr>
            <a:normAutofit/>
          </a:bodyPr>
          <a:lstStyle/>
          <a:p>
            <a:r>
              <a:rPr lang="en-US" sz="3600" dirty="0"/>
              <a:t>Completing EAOR: Facility Form</a:t>
            </a:r>
            <a:endParaRPr lang="en-US" sz="4400" dirty="0"/>
          </a:p>
        </p:txBody>
      </p:sp>
      <p:sp>
        <p:nvSpPr>
          <p:cNvPr id="2" name="Content Placeholder 1"/>
          <p:cNvSpPr>
            <a:spLocks noGrp="1"/>
          </p:cNvSpPr>
          <p:nvPr>
            <p:ph idx="4294967295"/>
          </p:nvPr>
        </p:nvSpPr>
        <p:spPr>
          <a:xfrm>
            <a:off x="304800" y="1371600"/>
            <a:ext cx="8686800" cy="4953000"/>
          </a:xfrm>
        </p:spPr>
        <p:txBody>
          <a:bodyPr>
            <a:normAutofit/>
          </a:bodyPr>
          <a:lstStyle/>
          <a:p>
            <a:pPr marL="109728" indent="0">
              <a:buNone/>
            </a:pPr>
            <a:r>
              <a:rPr lang="en-US" b="1" dirty="0"/>
              <a:t>Facility Information:</a:t>
            </a:r>
          </a:p>
          <a:p>
            <a:r>
              <a:rPr lang="en-US" sz="2400" dirty="0"/>
              <a:t>Status (as of December 31</a:t>
            </a:r>
            <a:r>
              <a:rPr lang="en-US" sz="2400" baseline="30000" dirty="0"/>
              <a:t>st</a:t>
            </a:r>
            <a:r>
              <a:rPr lang="en-US" sz="2400" dirty="0"/>
              <a:t>) – A, C, Inactive. </a:t>
            </a:r>
          </a:p>
          <a:p>
            <a:r>
              <a:rPr lang="en-US" sz="2400" dirty="0"/>
              <a:t>Facility Owner/Comp. &amp; Site Name – Owner. </a:t>
            </a:r>
          </a:p>
          <a:p>
            <a:r>
              <a:rPr lang="en-US" sz="2400" dirty="0"/>
              <a:t>Facility History Information – Previous Owner /Company Name if changed during reporting year.</a:t>
            </a:r>
          </a:p>
          <a:p>
            <a:endParaRPr lang="en-US" sz="2400" dirty="0"/>
          </a:p>
          <a:p>
            <a:pPr marL="109728" indent="0">
              <a:buNone/>
            </a:pPr>
            <a:r>
              <a:rPr lang="en-US" dirty="0"/>
              <a:t> </a:t>
            </a:r>
            <a:r>
              <a:rPr lang="en-US" b="1" dirty="0"/>
              <a:t>Owner/Contact Information</a:t>
            </a:r>
            <a:r>
              <a:rPr lang="en-US" dirty="0"/>
              <a:t>:</a:t>
            </a:r>
          </a:p>
          <a:p>
            <a:pPr marL="109728" indent="0">
              <a:buNone/>
            </a:pPr>
            <a:r>
              <a:rPr lang="en-US" sz="2400" dirty="0"/>
              <a:t>Person who is authorized / responsible for signing </a:t>
            </a:r>
            <a:r>
              <a:rPr lang="en-US" sz="2400" b="1" u="sng" dirty="0"/>
              <a:t>this AOR:</a:t>
            </a:r>
            <a:endParaRPr lang="en-US" sz="2400" dirty="0"/>
          </a:p>
          <a:p>
            <a:pPr>
              <a:buFont typeface="Arial" panose="020B0604020202020204" pitchFamily="34" charset="0"/>
              <a:buChar char="•"/>
            </a:pPr>
            <a:r>
              <a:rPr lang="en-US" sz="2400" dirty="0"/>
              <a:t>Non-Title V: Owner/Authorized Representative or</a:t>
            </a:r>
          </a:p>
          <a:p>
            <a:pPr>
              <a:buFont typeface="Arial" panose="020B0604020202020204" pitchFamily="34" charset="0"/>
              <a:buChar char="•"/>
            </a:pPr>
            <a:r>
              <a:rPr lang="en-US" sz="2400" dirty="0"/>
              <a:t>Title V: Responsible Official </a:t>
            </a:r>
          </a:p>
        </p:txBody>
      </p:sp>
    </p:spTree>
    <p:extLst>
      <p:ext uri="{BB962C8B-B14F-4D97-AF65-F5344CB8AC3E}">
        <p14:creationId xmlns:p14="http://schemas.microsoft.com/office/powerpoint/2010/main" val="3621404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371599" y="76200"/>
            <a:ext cx="7620001" cy="838200"/>
          </a:xfrm>
        </p:spPr>
        <p:txBody>
          <a:bodyPr>
            <a:normAutofit fontScale="90000"/>
          </a:bodyPr>
          <a:lstStyle/>
          <a:p>
            <a:r>
              <a:rPr lang="en-US" sz="3600" dirty="0"/>
              <a:t>EAOR</a:t>
            </a:r>
            <a:r>
              <a:rPr lang="en-US" sz="4000" dirty="0"/>
              <a:t> </a:t>
            </a:r>
            <a:r>
              <a:rPr lang="en-US" sz="3600" dirty="0"/>
              <a:t>Facility Form– Status, Owner</a:t>
            </a:r>
            <a:endParaRPr lang="en-US" dirty="0"/>
          </a:p>
        </p:txBody>
      </p:sp>
      <p:pic>
        <p:nvPicPr>
          <p:cNvPr id="2051" name="Picture 1"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066800"/>
            <a:ext cx="8654878" cy="547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69201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143000" y="152400"/>
            <a:ext cx="7848600" cy="685801"/>
          </a:xfrm>
        </p:spPr>
        <p:txBody>
          <a:bodyPr>
            <a:normAutofit/>
          </a:bodyPr>
          <a:lstStyle/>
          <a:p>
            <a:r>
              <a:rPr lang="en-US" sz="3800" dirty="0"/>
              <a:t>EAOR Facility Form - History</a:t>
            </a:r>
          </a:p>
        </p:txBody>
      </p:sp>
      <p:pic>
        <p:nvPicPr>
          <p:cNvPr id="3074" name="Picture 1"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066800"/>
            <a:ext cx="8534400" cy="5470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8205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143000" y="152400"/>
            <a:ext cx="7772399" cy="838200"/>
          </a:xfrm>
        </p:spPr>
        <p:txBody>
          <a:bodyPr>
            <a:normAutofit fontScale="90000"/>
          </a:bodyPr>
          <a:lstStyle/>
          <a:p>
            <a:r>
              <a:rPr lang="en-US" sz="3200" dirty="0"/>
              <a:t>EAOR Facility Form: Owner Information </a:t>
            </a:r>
          </a:p>
        </p:txBody>
      </p:sp>
      <p:pic>
        <p:nvPicPr>
          <p:cNvPr id="1027" name="Picture 1"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076960"/>
            <a:ext cx="8686799" cy="5570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2191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219200" y="152400"/>
            <a:ext cx="7848600" cy="725488"/>
          </a:xfrm>
        </p:spPr>
        <p:txBody>
          <a:bodyPr>
            <a:normAutofit fontScale="90000"/>
          </a:bodyPr>
          <a:lstStyle/>
          <a:p>
            <a:r>
              <a:rPr lang="en-US" dirty="0"/>
              <a:t>EAOR Facility Form: Attachments</a:t>
            </a:r>
          </a:p>
        </p:txBody>
      </p:sp>
      <p:sp>
        <p:nvSpPr>
          <p:cNvPr id="2" name="Content Placeholder 1"/>
          <p:cNvSpPr>
            <a:spLocks noGrp="1"/>
          </p:cNvSpPr>
          <p:nvPr>
            <p:ph idx="4294967295"/>
          </p:nvPr>
        </p:nvSpPr>
        <p:spPr>
          <a:xfrm>
            <a:off x="762000" y="1447800"/>
            <a:ext cx="7585075" cy="4525962"/>
          </a:xfrm>
        </p:spPr>
        <p:txBody>
          <a:bodyPr>
            <a:normAutofit/>
          </a:bodyPr>
          <a:lstStyle/>
          <a:p>
            <a:r>
              <a:rPr lang="en-US" b="1" dirty="0"/>
              <a:t>Make sure supporting information is attached in EAOR</a:t>
            </a:r>
          </a:p>
          <a:p>
            <a:pPr lvl="1"/>
            <a:r>
              <a:rPr lang="en-US" dirty="0"/>
              <a:t>Helps communicate the whole picture to us and saves time otherwise spent on follow-up questions to the facility (especially important when Emissions Calculation worksheet or Emissions Comment field does not contain the calculation formula.) </a:t>
            </a:r>
          </a:p>
          <a:p>
            <a:r>
              <a:rPr lang="en-US" b="1" dirty="0"/>
              <a:t>Other Attachments</a:t>
            </a:r>
          </a:p>
          <a:p>
            <a:pPr lvl="1"/>
            <a:r>
              <a:rPr lang="en-US" dirty="0"/>
              <a:t>Signature Pages may be attached in EAOR (i.e. AOR pages 1&amp; 2). </a:t>
            </a:r>
          </a:p>
          <a:p>
            <a:pPr lvl="1"/>
            <a:r>
              <a:rPr lang="en-US" dirty="0"/>
              <a:t>However, if e-signing, then it is not necessary to attach the signature pages in EAOR.</a:t>
            </a:r>
          </a:p>
        </p:txBody>
      </p:sp>
    </p:spTree>
    <p:extLst>
      <p:ext uri="{BB962C8B-B14F-4D97-AF65-F5344CB8AC3E}">
        <p14:creationId xmlns:p14="http://schemas.microsoft.com/office/powerpoint/2010/main" val="26950815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143000" y="152400"/>
            <a:ext cx="7886700" cy="725488"/>
          </a:xfrm>
        </p:spPr>
        <p:txBody>
          <a:bodyPr>
            <a:normAutofit/>
          </a:bodyPr>
          <a:lstStyle/>
          <a:p>
            <a:r>
              <a:rPr lang="en-US" sz="3600" dirty="0"/>
              <a:t>Completing EAOR Continued</a:t>
            </a:r>
          </a:p>
        </p:txBody>
      </p:sp>
      <p:sp>
        <p:nvSpPr>
          <p:cNvPr id="2" name="Content Placeholder 1"/>
          <p:cNvSpPr>
            <a:spLocks noGrp="1"/>
          </p:cNvSpPr>
          <p:nvPr>
            <p:ph idx="4294967295"/>
          </p:nvPr>
        </p:nvSpPr>
        <p:spPr>
          <a:xfrm>
            <a:off x="457200" y="1143000"/>
            <a:ext cx="8305800" cy="5257800"/>
          </a:xfrm>
        </p:spPr>
        <p:txBody>
          <a:bodyPr>
            <a:normAutofit fontScale="92500" lnSpcReduction="20000"/>
          </a:bodyPr>
          <a:lstStyle/>
          <a:p>
            <a:r>
              <a:rPr lang="en-US" sz="2400" b="1" dirty="0"/>
              <a:t>Make sure the correct SCCs are reported in EAOR</a:t>
            </a:r>
            <a:r>
              <a:rPr lang="en-US" sz="2000" b="1" dirty="0"/>
              <a:t>: </a:t>
            </a:r>
            <a:r>
              <a:rPr lang="en-US" sz="2000" dirty="0"/>
              <a:t>If you are adding (or invalidating) an SCC in EAOR, and there is any question regarding which SCC to use, then please first check with the permitting office, and cc DARM.</a:t>
            </a:r>
            <a:endParaRPr lang="en-US" sz="2000" b="1" dirty="0"/>
          </a:p>
          <a:p>
            <a:pPr lvl="0"/>
            <a:r>
              <a:rPr lang="en-US" sz="2400" b="1" dirty="0"/>
              <a:t>Make sure the correct Emissions Method Codes</a:t>
            </a:r>
            <a:r>
              <a:rPr lang="en-US" sz="2100" b="1" dirty="0"/>
              <a:t> </a:t>
            </a:r>
            <a:r>
              <a:rPr lang="en-US" sz="2000" dirty="0"/>
              <a:t>used to calculate emissions are reported:  </a:t>
            </a:r>
          </a:p>
          <a:p>
            <a:pPr lvl="1"/>
            <a:r>
              <a:rPr lang="en-US" sz="2000" dirty="0"/>
              <a:t>Rule 62-210.370(2)(d)1.c., F.A.C., states “The owner or operator shall compute emissions by multiplying the appropriate emission factor by the appropriate input, output or gas volume value for the period over which the emissions are computed. The owner or operator </a:t>
            </a:r>
            <a:r>
              <a:rPr lang="en-US" sz="2000" b="1" dirty="0"/>
              <a:t>shall not</a:t>
            </a:r>
            <a:r>
              <a:rPr lang="en-US" sz="2000" dirty="0"/>
              <a:t> compute emissions by converting an emission factor to pounds per hour and then multiplying by hours of operation, unless the owner or operator demonstrates that such computation is the most accurate method available.” </a:t>
            </a:r>
          </a:p>
          <a:p>
            <a:pPr lvl="2"/>
            <a:r>
              <a:rPr lang="en-US" sz="1600" dirty="0">
                <a:hlinkClick r:id="rId3"/>
              </a:rPr>
              <a:t>View Rule 62-210.370</a:t>
            </a:r>
            <a:r>
              <a:rPr lang="en-US" sz="1600" dirty="0"/>
              <a:t> for methods to be used when computing actual emissions. </a:t>
            </a:r>
          </a:p>
          <a:p>
            <a:r>
              <a:rPr lang="en-US" sz="2200" b="1" dirty="0"/>
              <a:t>Make sure to use the correct Emission Factor (EF) for the particular pollutant: </a:t>
            </a:r>
          </a:p>
          <a:p>
            <a:pPr lvl="1"/>
            <a:r>
              <a:rPr lang="en-US" sz="2000" dirty="0"/>
              <a:t>For PM, PM</a:t>
            </a:r>
            <a:r>
              <a:rPr lang="en-US" sz="2000" baseline="-25000" dirty="0"/>
              <a:t>10</a:t>
            </a:r>
            <a:r>
              <a:rPr lang="en-US" sz="2000" dirty="0"/>
              <a:t>, and PM</a:t>
            </a:r>
            <a:r>
              <a:rPr lang="en-US" sz="2000" baseline="-25000" dirty="0"/>
              <a:t>2.5</a:t>
            </a:r>
            <a:r>
              <a:rPr lang="en-US" sz="2000" dirty="0"/>
              <a:t> emissions, EFs used were often for the wrong pollutant. For example, AP42/</a:t>
            </a:r>
            <a:r>
              <a:rPr lang="en-US" sz="2000" dirty="0" err="1"/>
              <a:t>Webfire</a:t>
            </a:r>
            <a:r>
              <a:rPr lang="en-US" sz="2000" dirty="0"/>
              <a:t> EF for PM was used</a:t>
            </a:r>
            <a:r>
              <a:rPr lang="en-US" sz="2000" b="1" dirty="0"/>
              <a:t> </a:t>
            </a:r>
            <a:r>
              <a:rPr lang="en-US" sz="2000" dirty="0"/>
              <a:t>to report PM10. </a:t>
            </a:r>
          </a:p>
          <a:p>
            <a:pPr lvl="1"/>
            <a:r>
              <a:rPr lang="en-US" sz="2000" dirty="0"/>
              <a:t>Depending on the SCC and control equipment configuration, there may be emission factors for *primary PM, primary PM</a:t>
            </a:r>
            <a:r>
              <a:rPr lang="en-US" sz="2000" baseline="-25000" dirty="0"/>
              <a:t>10</a:t>
            </a:r>
            <a:r>
              <a:rPr lang="en-US" sz="2000" dirty="0"/>
              <a:t>, primary PM</a:t>
            </a:r>
            <a:r>
              <a:rPr lang="en-US" sz="2000" baseline="-25000" dirty="0"/>
              <a:t>2.5</a:t>
            </a:r>
            <a:r>
              <a:rPr lang="en-US" sz="2000" dirty="0"/>
              <a:t>, filterable PM, filterable PM</a:t>
            </a:r>
            <a:r>
              <a:rPr lang="en-US" sz="2000" baseline="-25000" dirty="0"/>
              <a:t>10</a:t>
            </a:r>
            <a:r>
              <a:rPr lang="en-US" sz="2000" dirty="0"/>
              <a:t>, filterable PM</a:t>
            </a:r>
            <a:r>
              <a:rPr lang="en-US" sz="2000" baseline="-25000" dirty="0"/>
              <a:t>2.5 </a:t>
            </a:r>
            <a:r>
              <a:rPr lang="en-US" sz="2000" dirty="0"/>
              <a:t>and condensable PM (CPM).  </a:t>
            </a:r>
          </a:p>
          <a:p>
            <a:pPr marL="0" lvl="0" indent="0">
              <a:buNone/>
            </a:pPr>
            <a:endParaRPr lang="en-US" sz="3600" dirty="0"/>
          </a:p>
          <a:p>
            <a:endParaRPr lang="en-US" dirty="0"/>
          </a:p>
        </p:txBody>
      </p:sp>
    </p:spTree>
    <p:extLst>
      <p:ext uri="{BB962C8B-B14F-4D97-AF65-F5344CB8AC3E}">
        <p14:creationId xmlns:p14="http://schemas.microsoft.com/office/powerpoint/2010/main" val="12440541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447800" y="122238"/>
            <a:ext cx="6934200" cy="868362"/>
          </a:xfrm>
        </p:spPr>
        <p:txBody>
          <a:bodyPr>
            <a:normAutofit/>
          </a:bodyPr>
          <a:lstStyle/>
          <a:p>
            <a:r>
              <a:rPr lang="en-US" sz="3600" dirty="0"/>
              <a:t>Completing EAOR Continued</a:t>
            </a:r>
            <a:endParaRPr lang="en-US" sz="3200" dirty="0"/>
          </a:p>
        </p:txBody>
      </p:sp>
      <p:sp>
        <p:nvSpPr>
          <p:cNvPr id="2" name="Content Placeholder 1"/>
          <p:cNvSpPr>
            <a:spLocks noGrp="1"/>
          </p:cNvSpPr>
          <p:nvPr>
            <p:ph idx="4294967295"/>
          </p:nvPr>
        </p:nvSpPr>
        <p:spPr>
          <a:xfrm>
            <a:off x="381000" y="1066800"/>
            <a:ext cx="8458200" cy="5943600"/>
          </a:xfrm>
        </p:spPr>
        <p:txBody>
          <a:bodyPr>
            <a:normAutofit fontScale="40000" lnSpcReduction="20000"/>
          </a:bodyPr>
          <a:lstStyle/>
          <a:p>
            <a:pPr marL="0" lvl="0" indent="0">
              <a:buNone/>
            </a:pPr>
            <a:r>
              <a:rPr lang="en-US" sz="5000" b="1" dirty="0"/>
              <a:t>Make sure emission factors have the correct Units</a:t>
            </a:r>
            <a:r>
              <a:rPr lang="en-US" sz="5000" dirty="0"/>
              <a:t>: </a:t>
            </a:r>
          </a:p>
          <a:p>
            <a:pPr lvl="1"/>
            <a:r>
              <a:rPr lang="en-US" sz="4300" dirty="0"/>
              <a:t>For example, for an SCC for external combustion boilers burning oil, AP42/</a:t>
            </a:r>
            <a:r>
              <a:rPr lang="en-US" sz="4300" dirty="0" err="1"/>
              <a:t>Webfire</a:t>
            </a:r>
            <a:r>
              <a:rPr lang="en-US" sz="4300" dirty="0"/>
              <a:t> units for criteria pollutants are</a:t>
            </a:r>
            <a:r>
              <a:rPr lang="en-US" sz="4300" i="1" dirty="0"/>
              <a:t> </a:t>
            </a:r>
            <a:r>
              <a:rPr lang="en-US" sz="4300" i="1" dirty="0" err="1"/>
              <a:t>Lbs</a:t>
            </a:r>
            <a:r>
              <a:rPr lang="en-US" sz="4300" i="1" dirty="0"/>
              <a:t> per 1000 Gallons Oil,</a:t>
            </a:r>
            <a:r>
              <a:rPr lang="en-US" sz="4300" dirty="0"/>
              <a:t> and units for metals are </a:t>
            </a:r>
            <a:r>
              <a:rPr lang="en-US" sz="4300" i="1" dirty="0" err="1"/>
              <a:t>Lbs</a:t>
            </a:r>
            <a:r>
              <a:rPr lang="en-US" sz="4300" i="1" dirty="0"/>
              <a:t> p</a:t>
            </a:r>
            <a:r>
              <a:rPr lang="it-IT" sz="4300" i="1" dirty="0"/>
              <a:t>er Million Btus Heat Input</a:t>
            </a:r>
            <a:r>
              <a:rPr lang="it-IT" sz="4300" dirty="0"/>
              <a:t>, however EAOR calculation worksheet ‘Emission Factor’ unit is </a:t>
            </a:r>
            <a:r>
              <a:rPr lang="it-IT" sz="4300" i="1" dirty="0"/>
              <a:t>Lbs per 1000 Gallons Distillate Oil</a:t>
            </a:r>
            <a:r>
              <a:rPr lang="en-US" sz="4300" dirty="0"/>
              <a:t>.</a:t>
            </a:r>
          </a:p>
          <a:p>
            <a:pPr lvl="1"/>
            <a:r>
              <a:rPr lang="en-US" sz="4300" dirty="0"/>
              <a:t>Provide the source of the emissions factor (EF) in EAOR. </a:t>
            </a:r>
          </a:p>
          <a:p>
            <a:pPr lvl="2"/>
            <a:r>
              <a:rPr lang="en-US" sz="3500" dirty="0"/>
              <a:t>For example, if emissions were calculated using an EF based on site specific data such as stack tests, then list the test dates, and EF units; or if the EF was established in a permit, then reference which permit.</a:t>
            </a:r>
          </a:p>
          <a:p>
            <a:pPr marL="0" lvl="0" indent="0">
              <a:buNone/>
            </a:pPr>
            <a:r>
              <a:rPr lang="en-US" sz="5000" b="1" dirty="0"/>
              <a:t>Double check your emissions calculation formula:</a:t>
            </a:r>
            <a:r>
              <a:rPr lang="en-US" sz="5000" dirty="0"/>
              <a:t> </a:t>
            </a:r>
          </a:p>
          <a:p>
            <a:pPr lvl="1"/>
            <a:r>
              <a:rPr lang="en-US" sz="4300" dirty="0"/>
              <a:t>A minor omission could result in either underreporting emissions (and subject to additional Title V fee / penalties); or over reporting emissions (and overpaying fees).</a:t>
            </a:r>
          </a:p>
          <a:p>
            <a:pPr lvl="1"/>
            <a:r>
              <a:rPr lang="en-US" sz="4300" dirty="0"/>
              <a:t>EAOR calculates Title V fees based on actual emissions, review and correct discrepancies in formula’s, ensure the values used in the formula are correct:</a:t>
            </a:r>
          </a:p>
          <a:p>
            <a:pPr lvl="2">
              <a:buFont typeface="Arial" panose="020B0604020202020204" pitchFamily="34" charset="0"/>
              <a:buChar char="•"/>
            </a:pPr>
            <a:r>
              <a:rPr lang="en-US" sz="3500" dirty="0"/>
              <a:t>Units; convert from </a:t>
            </a:r>
            <a:r>
              <a:rPr lang="en-US" sz="3500" dirty="0" err="1"/>
              <a:t>lbs</a:t>
            </a:r>
            <a:r>
              <a:rPr lang="en-US" sz="3500" dirty="0"/>
              <a:t> to tons        </a:t>
            </a:r>
          </a:p>
          <a:p>
            <a:pPr lvl="2"/>
            <a:r>
              <a:rPr lang="en-US" sz="3500" dirty="0"/>
              <a:t>Emissions factor</a:t>
            </a:r>
          </a:p>
          <a:p>
            <a:pPr lvl="2"/>
            <a:r>
              <a:rPr lang="en-US" sz="3500" dirty="0"/>
              <a:t>Consider control efficiency</a:t>
            </a:r>
          </a:p>
          <a:p>
            <a:pPr lvl="2"/>
            <a:r>
              <a:rPr lang="en-US" sz="3500" dirty="0"/>
              <a:t>Process rate / Fuel usage</a:t>
            </a:r>
          </a:p>
          <a:p>
            <a:pPr lvl="2"/>
            <a:r>
              <a:rPr lang="en-US" sz="3500" dirty="0"/>
              <a:t>Average heat content</a:t>
            </a:r>
          </a:p>
          <a:p>
            <a:pPr lvl="2"/>
            <a:r>
              <a:rPr lang="en-US" sz="3500" dirty="0"/>
              <a:t>Total hours operated</a:t>
            </a:r>
          </a:p>
          <a:p>
            <a:pPr lvl="0"/>
            <a:r>
              <a:rPr lang="en-US" sz="4300" b="1" dirty="0"/>
              <a:t>CPM, PM2.5, </a:t>
            </a:r>
            <a:r>
              <a:rPr lang="en-US" sz="4300" dirty="0"/>
              <a:t>and</a:t>
            </a:r>
            <a:r>
              <a:rPr lang="en-US" sz="4300" b="1" dirty="0"/>
              <a:t> PM10</a:t>
            </a:r>
            <a:r>
              <a:rPr lang="en-US" sz="4300" dirty="0"/>
              <a:t> should typically be reported for combustion sources. </a:t>
            </a:r>
          </a:p>
          <a:p>
            <a:pPr lvl="1"/>
            <a:r>
              <a:rPr lang="en-US" sz="4300" dirty="0"/>
              <a:t>If the information is available and the reporting threshold of 5 tons/year was exceeded (or is a marked pollutant), then report the emissions. </a:t>
            </a:r>
            <a:endParaRPr lang="en-US" sz="3500" dirty="0"/>
          </a:p>
          <a:p>
            <a:pPr lvl="1"/>
            <a:endParaRPr lang="en-US" sz="1200" dirty="0"/>
          </a:p>
          <a:p>
            <a:pPr lvl="0"/>
            <a:endParaRPr lang="en-US" sz="1800" dirty="0"/>
          </a:p>
        </p:txBody>
      </p:sp>
    </p:spTree>
    <p:extLst>
      <p:ext uri="{BB962C8B-B14F-4D97-AF65-F5344CB8AC3E}">
        <p14:creationId xmlns:p14="http://schemas.microsoft.com/office/powerpoint/2010/main" val="4168421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34788" y="1371600"/>
            <a:ext cx="8305800" cy="4647426"/>
          </a:xfrm>
          <a:prstGeom prst="rect">
            <a:avLst/>
          </a:prstGeom>
        </p:spPr>
        <p:txBody>
          <a:bodyPr wrap="square">
            <a:spAutoFit/>
          </a:bodyPr>
          <a:lstStyle/>
          <a:p>
            <a:pPr marL="285750" indent="-285750">
              <a:buFont typeface="Arial" panose="020B0604020202020204" pitchFamily="34" charset="0"/>
              <a:buChar char="•"/>
            </a:pPr>
            <a:r>
              <a:rPr lang="en-US" sz="2200" dirty="0"/>
              <a:t>A change during the reporting year in the facility’s tracking/reporting methodology resulted in underreporting of emissions (i.e. from AP42- to CEMS);</a:t>
            </a:r>
          </a:p>
          <a:p>
            <a:endParaRPr lang="en-US" sz="800" dirty="0"/>
          </a:p>
          <a:p>
            <a:pPr marL="285750" indent="-285750">
              <a:buFont typeface="Arial" panose="020B0604020202020204" pitchFamily="34" charset="0"/>
              <a:buChar char="•"/>
            </a:pPr>
            <a:r>
              <a:rPr lang="en-US" sz="2200" dirty="0"/>
              <a:t>Different emissions factors are used for reporting in different systems (TRI vs. AOR);  </a:t>
            </a:r>
          </a:p>
          <a:p>
            <a:endParaRPr lang="en-US" sz="800" dirty="0"/>
          </a:p>
          <a:p>
            <a:pPr marL="285750" indent="-285750">
              <a:buFont typeface="Arial" panose="020B0604020202020204" pitchFamily="34" charset="0"/>
              <a:buChar char="•"/>
            </a:pPr>
            <a:r>
              <a:rPr lang="en-US" sz="2200" dirty="0"/>
              <a:t>Overestimating previous years emissions;</a:t>
            </a:r>
          </a:p>
          <a:p>
            <a:endParaRPr lang="en-US" sz="800" dirty="0"/>
          </a:p>
          <a:p>
            <a:pPr marL="285750" indent="-285750">
              <a:buFont typeface="Arial" panose="020B0604020202020204" pitchFamily="34" charset="0"/>
              <a:buChar char="•"/>
            </a:pPr>
            <a:r>
              <a:rPr lang="en-US" sz="2200" dirty="0"/>
              <a:t>Instances where the emissions factor or fuel usage/ process rate is off by an order of magnitude; or incorrect value was used in the formula in EAOR; </a:t>
            </a:r>
          </a:p>
          <a:p>
            <a:endParaRPr lang="en-US" sz="800" dirty="0"/>
          </a:p>
          <a:p>
            <a:pPr marL="285750" indent="-285750">
              <a:buFont typeface="Arial" panose="020B0604020202020204" pitchFamily="34" charset="0"/>
              <a:buChar char="•"/>
            </a:pPr>
            <a:r>
              <a:rPr lang="en-US" sz="2200" dirty="0"/>
              <a:t>Duplication of process rate / fuel usage:  The exact same process rate was reported for different fuels burned, for example diesel and natural gas;</a:t>
            </a:r>
          </a:p>
        </p:txBody>
      </p:sp>
      <p:sp>
        <p:nvSpPr>
          <p:cNvPr id="6" name="Rectangle 5"/>
          <p:cNvSpPr/>
          <p:nvPr/>
        </p:nvSpPr>
        <p:spPr>
          <a:xfrm>
            <a:off x="1600200" y="228600"/>
            <a:ext cx="7162800" cy="523220"/>
          </a:xfrm>
          <a:prstGeom prst="rect">
            <a:avLst/>
          </a:prstGeom>
        </p:spPr>
        <p:txBody>
          <a:bodyPr wrap="square">
            <a:spAutoFit/>
          </a:bodyPr>
          <a:lstStyle/>
          <a:p>
            <a:r>
              <a:rPr lang="en-US" sz="2800" b="1" dirty="0">
                <a:solidFill>
                  <a:schemeClr val="bg1"/>
                </a:solidFill>
                <a:latin typeface="Arial" panose="020B0604020202020204" pitchFamily="34" charset="0"/>
                <a:cs typeface="Arial" panose="020B0604020202020204" pitchFamily="34" charset="0"/>
              </a:rPr>
              <a:t>EAOR: Examples of Data Quality Issues</a:t>
            </a:r>
            <a:endParaRPr lang="en-US" sz="2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31003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52425" y="1371600"/>
            <a:ext cx="8439150" cy="4739759"/>
          </a:xfrm>
          <a:prstGeom prst="rect">
            <a:avLst/>
          </a:prstGeom>
        </p:spPr>
        <p:txBody>
          <a:bodyPr wrap="square">
            <a:spAutoFit/>
          </a:bodyPr>
          <a:lstStyle/>
          <a:p>
            <a:pPr marL="285750" lvl="0" indent="-285750">
              <a:buFont typeface="Arial" panose="020B0604020202020204" pitchFamily="34" charset="0"/>
              <a:buChar char="•"/>
            </a:pPr>
            <a:r>
              <a:rPr lang="en-US" sz="2000" dirty="0">
                <a:solidFill>
                  <a:prstClr val="black"/>
                </a:solidFill>
              </a:rPr>
              <a:t>Instances where materials or substances used in the previous year’s processes were discontinued prior to the current reporting year, however were inadvertently reported anyway; </a:t>
            </a:r>
          </a:p>
          <a:p>
            <a:pPr lvl="0"/>
            <a:endParaRPr lang="en-US" sz="800" dirty="0">
              <a:solidFill>
                <a:prstClr val="black"/>
              </a:solidFill>
            </a:endParaRPr>
          </a:p>
          <a:p>
            <a:pPr marL="285750" lvl="0" indent="-285750">
              <a:buFont typeface="Arial" panose="020B0604020202020204" pitchFamily="34" charset="0"/>
              <a:buChar char="•"/>
            </a:pPr>
            <a:r>
              <a:rPr lang="en-US" sz="2000" dirty="0">
                <a:solidFill>
                  <a:prstClr val="black"/>
                </a:solidFill>
              </a:rPr>
              <a:t>Cases where emissions were normally calculated by applying a control efficiency, however were inadvertently reported without it; </a:t>
            </a:r>
          </a:p>
          <a:p>
            <a:pPr lvl="0"/>
            <a:endParaRPr lang="en-US" sz="800" dirty="0">
              <a:solidFill>
                <a:prstClr val="black"/>
              </a:solidFill>
            </a:endParaRPr>
          </a:p>
          <a:p>
            <a:pPr marL="285750" lvl="0" indent="-285750">
              <a:buFont typeface="Arial" panose="020B0604020202020204" pitchFamily="34" charset="0"/>
              <a:buChar char="•"/>
            </a:pPr>
            <a:r>
              <a:rPr lang="en-US" sz="2000" dirty="0">
                <a:solidFill>
                  <a:prstClr val="black"/>
                </a:solidFill>
              </a:rPr>
              <a:t>Emissions value reported was in pounds, conversion to tons was excluded from the formula; </a:t>
            </a:r>
          </a:p>
          <a:p>
            <a:pPr lvl="0"/>
            <a:endParaRPr lang="en-US" sz="800" dirty="0">
              <a:solidFill>
                <a:prstClr val="black"/>
              </a:solidFill>
            </a:endParaRPr>
          </a:p>
          <a:p>
            <a:pPr marL="285750" lvl="0" indent="-285750">
              <a:buFont typeface="Arial" panose="020B0604020202020204" pitchFamily="34" charset="0"/>
              <a:buChar char="•"/>
            </a:pPr>
            <a:r>
              <a:rPr lang="en-US" sz="2000" dirty="0">
                <a:solidFill>
                  <a:prstClr val="black"/>
                </a:solidFill>
              </a:rPr>
              <a:t>Cases where HAP VOCs are not included with the total VOC emissions; and  </a:t>
            </a:r>
          </a:p>
          <a:p>
            <a:pPr lvl="0"/>
            <a:endParaRPr lang="en-US" sz="800" dirty="0">
              <a:solidFill>
                <a:prstClr val="black"/>
              </a:solidFill>
            </a:endParaRPr>
          </a:p>
          <a:p>
            <a:pPr marL="285750" lvl="0" indent="-285750">
              <a:buFont typeface="Arial" panose="020B0604020202020204" pitchFamily="34" charset="0"/>
              <a:buChar char="•"/>
            </a:pPr>
            <a:r>
              <a:rPr lang="en-US" sz="2000" dirty="0">
                <a:solidFill>
                  <a:prstClr val="black"/>
                </a:solidFill>
              </a:rPr>
              <a:t>Formulas needing revision:</a:t>
            </a:r>
          </a:p>
          <a:p>
            <a:pPr marL="742950" lvl="1" indent="-285750">
              <a:buFont typeface="Courier New" panose="02070309020205020404" pitchFamily="49" charset="0"/>
              <a:buChar char="o"/>
            </a:pPr>
            <a:r>
              <a:rPr lang="en-US" dirty="0">
                <a:solidFill>
                  <a:prstClr val="black"/>
                </a:solidFill>
              </a:rPr>
              <a:t>workbook setup to capture data for the AOR, such as fuel usage, not working;</a:t>
            </a:r>
          </a:p>
          <a:p>
            <a:pPr marL="742950" lvl="1" indent="-285750">
              <a:buFont typeface="Courier New" panose="02070309020205020404" pitchFamily="49" charset="0"/>
              <a:buChar char="o"/>
            </a:pPr>
            <a:r>
              <a:rPr lang="en-US" dirty="0">
                <a:solidFill>
                  <a:prstClr val="black"/>
                </a:solidFill>
              </a:rPr>
              <a:t>Formula omits an important conversion factor (i.e. conversion of sulfur to SO2);</a:t>
            </a:r>
          </a:p>
          <a:p>
            <a:pPr marL="742950" lvl="1" indent="-285750">
              <a:buFont typeface="Courier New" panose="02070309020205020404" pitchFamily="49" charset="0"/>
              <a:buChar char="o"/>
            </a:pPr>
            <a:r>
              <a:rPr lang="en-US" dirty="0">
                <a:solidFill>
                  <a:prstClr val="black"/>
                </a:solidFill>
              </a:rPr>
              <a:t>Incorrectly uses a “percentage” (i.e. 10% ash) instead of a “number” (i.e. 0.1 ash fraction), resulting in emissions being over reported (for HAPS metals).</a:t>
            </a:r>
          </a:p>
          <a:p>
            <a:pPr lvl="0"/>
            <a:endParaRPr lang="en-US" dirty="0">
              <a:solidFill>
                <a:prstClr val="black"/>
              </a:solidFill>
            </a:endParaRPr>
          </a:p>
        </p:txBody>
      </p:sp>
      <p:sp>
        <p:nvSpPr>
          <p:cNvPr id="7" name="Rectangle 6"/>
          <p:cNvSpPr/>
          <p:nvPr/>
        </p:nvSpPr>
        <p:spPr>
          <a:xfrm>
            <a:off x="1524000" y="228600"/>
            <a:ext cx="7086600" cy="523220"/>
          </a:xfrm>
          <a:prstGeom prst="rect">
            <a:avLst/>
          </a:prstGeom>
        </p:spPr>
        <p:txBody>
          <a:bodyPr wrap="square">
            <a:spAutoFit/>
          </a:bodyPr>
          <a:lstStyle/>
          <a:p>
            <a:pPr algn="just"/>
            <a:r>
              <a:rPr lang="en-US" sz="2800" b="1" dirty="0">
                <a:solidFill>
                  <a:schemeClr val="bg1"/>
                </a:solidFill>
                <a:latin typeface="Arial" panose="020B0604020202020204" pitchFamily="34" charset="0"/>
                <a:cs typeface="Arial" panose="020B0604020202020204" pitchFamily="34" charset="0"/>
              </a:rPr>
              <a:t>EAOR: Examples of Data Quality Issues</a:t>
            </a:r>
            <a:endParaRPr lang="en-US" sz="2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81024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524000" y="304800"/>
            <a:ext cx="7391400" cy="401638"/>
          </a:xfrm>
        </p:spPr>
        <p:txBody>
          <a:bodyPr>
            <a:noAutofit/>
          </a:bodyPr>
          <a:lstStyle/>
          <a:p>
            <a:r>
              <a:rPr lang="en-US" sz="3200" dirty="0"/>
              <a:t>EAOR Calculation Worksheet</a:t>
            </a:r>
          </a:p>
        </p:txBody>
      </p:sp>
      <p:pic>
        <p:nvPicPr>
          <p:cNvPr id="4" name="Picture 3"/>
          <p:cNvPicPr>
            <a:picLocks noChangeAspect="1"/>
          </p:cNvPicPr>
          <p:nvPr/>
        </p:nvPicPr>
        <p:blipFill>
          <a:blip r:embed="rId3"/>
          <a:stretch>
            <a:fillRect/>
          </a:stretch>
        </p:blipFill>
        <p:spPr>
          <a:xfrm>
            <a:off x="457200" y="1066800"/>
            <a:ext cx="8305800" cy="5444137"/>
          </a:xfrm>
          <a:prstGeom prst="rect">
            <a:avLst/>
          </a:prstGeom>
        </p:spPr>
      </p:pic>
    </p:spTree>
    <p:extLst>
      <p:ext uri="{BB962C8B-B14F-4D97-AF65-F5344CB8AC3E}">
        <p14:creationId xmlns:p14="http://schemas.microsoft.com/office/powerpoint/2010/main" val="5393284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121064" y="152400"/>
            <a:ext cx="7886700" cy="725488"/>
          </a:xfrm>
        </p:spPr>
        <p:txBody>
          <a:bodyPr>
            <a:normAutofit/>
          </a:bodyPr>
          <a:lstStyle/>
          <a:p>
            <a:r>
              <a:rPr lang="en-US" sz="4000" dirty="0"/>
              <a:t>Additional Data Review </a:t>
            </a:r>
          </a:p>
        </p:txBody>
      </p:sp>
      <p:sp>
        <p:nvSpPr>
          <p:cNvPr id="2" name="Content Placeholder 1"/>
          <p:cNvSpPr>
            <a:spLocks noGrp="1"/>
          </p:cNvSpPr>
          <p:nvPr>
            <p:ph idx="4294967295"/>
          </p:nvPr>
        </p:nvSpPr>
        <p:spPr>
          <a:xfrm>
            <a:off x="990600" y="1600200"/>
            <a:ext cx="7391400" cy="4800600"/>
          </a:xfrm>
        </p:spPr>
        <p:txBody>
          <a:bodyPr>
            <a:normAutofit/>
          </a:bodyPr>
          <a:lstStyle/>
          <a:p>
            <a:pPr marL="0" indent="0">
              <a:buNone/>
            </a:pPr>
            <a:r>
              <a:rPr lang="en-US" dirty="0"/>
              <a:t>DARM Performs Edit Checks &amp; Compares to ARMS: </a:t>
            </a:r>
          </a:p>
          <a:p>
            <a:pPr lvl="1"/>
            <a:r>
              <a:rPr lang="en-US" sz="2800" dirty="0"/>
              <a:t>Missing AOR Report </a:t>
            </a:r>
            <a:endParaRPr lang="en-US" sz="2800" b="1" dirty="0"/>
          </a:p>
          <a:p>
            <a:pPr lvl="1"/>
            <a:r>
              <a:rPr lang="en-US" sz="2800" dirty="0"/>
              <a:t>Missing Process Rates  </a:t>
            </a:r>
          </a:p>
          <a:p>
            <a:pPr lvl="1"/>
            <a:r>
              <a:rPr lang="en-US" sz="2800" dirty="0"/>
              <a:t>Missing Annual Emissions </a:t>
            </a:r>
          </a:p>
          <a:p>
            <a:pPr lvl="1"/>
            <a:r>
              <a:rPr lang="en-US" sz="2800" dirty="0"/>
              <a:t>Missing Cap Emissions </a:t>
            </a:r>
          </a:p>
          <a:p>
            <a:pPr lvl="1"/>
            <a:r>
              <a:rPr lang="en-US" sz="2800" dirty="0"/>
              <a:t>Missing data for SCC (if burning Coal, Oil, Gas) – lists SCC if the </a:t>
            </a:r>
            <a:r>
              <a:rPr lang="en-US" sz="2800" b="1" dirty="0"/>
              <a:t>sulfur content, </a:t>
            </a:r>
            <a:r>
              <a:rPr lang="en-US" sz="2800" dirty="0"/>
              <a:t>or </a:t>
            </a:r>
            <a:r>
              <a:rPr lang="en-US" sz="2800" b="1" dirty="0"/>
              <a:t>ash content, </a:t>
            </a:r>
            <a:r>
              <a:rPr lang="en-US" sz="2800" dirty="0"/>
              <a:t>or</a:t>
            </a:r>
            <a:r>
              <a:rPr lang="en-US" sz="2800" b="1" dirty="0"/>
              <a:t> heat content is missing.</a:t>
            </a:r>
          </a:p>
          <a:p>
            <a:endParaRPr lang="en-US" dirty="0"/>
          </a:p>
          <a:p>
            <a:endParaRPr lang="en-US" sz="1100" dirty="0"/>
          </a:p>
          <a:p>
            <a:pPr marL="109728" indent="0">
              <a:buNone/>
            </a:pPr>
            <a:endParaRPr lang="en-US" sz="1400" dirty="0"/>
          </a:p>
          <a:p>
            <a:pPr marL="109728" indent="0">
              <a:buNone/>
            </a:pPr>
            <a:endParaRPr lang="en-US" sz="1400" dirty="0"/>
          </a:p>
          <a:p>
            <a:pPr marL="109728" indent="0">
              <a:buNone/>
            </a:pPr>
            <a:endParaRPr lang="en-US" sz="1400" dirty="0"/>
          </a:p>
          <a:p>
            <a:pPr marL="109728" indent="0">
              <a:buNone/>
            </a:pPr>
            <a:endParaRPr lang="en-US" dirty="0"/>
          </a:p>
        </p:txBody>
      </p:sp>
    </p:spTree>
    <p:extLst>
      <p:ext uri="{BB962C8B-B14F-4D97-AF65-F5344CB8AC3E}">
        <p14:creationId xmlns:p14="http://schemas.microsoft.com/office/powerpoint/2010/main" val="29975996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447800" y="152399"/>
            <a:ext cx="7391400" cy="794327"/>
          </a:xfrm>
        </p:spPr>
        <p:txBody>
          <a:bodyPr>
            <a:normAutofit/>
          </a:bodyPr>
          <a:lstStyle/>
          <a:p>
            <a:r>
              <a:rPr lang="en-US" sz="3600" dirty="0"/>
              <a:t>DARM Edit Checks Continued</a:t>
            </a:r>
          </a:p>
        </p:txBody>
      </p:sp>
      <p:sp>
        <p:nvSpPr>
          <p:cNvPr id="2" name="Content Placeholder 1"/>
          <p:cNvSpPr>
            <a:spLocks noGrp="1"/>
          </p:cNvSpPr>
          <p:nvPr>
            <p:ph idx="4294967295"/>
          </p:nvPr>
        </p:nvSpPr>
        <p:spPr>
          <a:xfrm>
            <a:off x="533400" y="1371600"/>
            <a:ext cx="8229600" cy="4800600"/>
          </a:xfrm>
        </p:spPr>
        <p:txBody>
          <a:bodyPr>
            <a:normAutofit fontScale="92500" lnSpcReduction="10000"/>
          </a:bodyPr>
          <a:lstStyle/>
          <a:p>
            <a:r>
              <a:rPr lang="en-US" sz="2400" dirty="0"/>
              <a:t>Operating Schedule – if exceeds the permitted schedule.</a:t>
            </a:r>
          </a:p>
          <a:p>
            <a:endParaRPr lang="en-US" sz="900" dirty="0"/>
          </a:p>
          <a:p>
            <a:r>
              <a:rPr lang="en-US" sz="2400" dirty="0"/>
              <a:t>Excess Process Rate – if reported annual process rate larger than the permit limit.</a:t>
            </a:r>
          </a:p>
          <a:p>
            <a:endParaRPr lang="en-US" sz="900" dirty="0"/>
          </a:p>
          <a:p>
            <a:r>
              <a:rPr lang="en-US" sz="2400" dirty="0"/>
              <a:t>Excess Sulfur, Ash –  if reported sulfur/ash content is larger than the permit limit.</a:t>
            </a:r>
          </a:p>
          <a:p>
            <a:endParaRPr lang="en-US" sz="900" dirty="0"/>
          </a:p>
          <a:p>
            <a:r>
              <a:rPr lang="en-US" sz="2400" dirty="0"/>
              <a:t>Excess Heat Input  </a:t>
            </a:r>
          </a:p>
          <a:p>
            <a:endParaRPr lang="en-US" sz="900" dirty="0"/>
          </a:p>
          <a:p>
            <a:r>
              <a:rPr lang="en-US" sz="2400" dirty="0"/>
              <a:t>Excess Emissions – reported annual emission larger than the permit limit allowable: equivalent tons/year.</a:t>
            </a:r>
          </a:p>
          <a:p>
            <a:endParaRPr lang="en-US" sz="900" dirty="0"/>
          </a:p>
          <a:p>
            <a:r>
              <a:rPr lang="en-US" sz="2400" dirty="0"/>
              <a:t>Exceeded Emissions Cap – reported annual emission larger than emissions cap (</a:t>
            </a:r>
            <a:r>
              <a:rPr lang="en-US" sz="2400" dirty="0" err="1"/>
              <a:t>fac</a:t>
            </a:r>
            <a:r>
              <a:rPr lang="en-US" sz="2400" dirty="0"/>
              <a:t> wide or multi-unit cap).</a:t>
            </a:r>
          </a:p>
          <a:p>
            <a:endParaRPr lang="en-US" sz="1800" dirty="0"/>
          </a:p>
          <a:p>
            <a:pPr marL="109728" indent="0">
              <a:buNone/>
            </a:pPr>
            <a:endParaRPr lang="en-US" sz="1800" dirty="0"/>
          </a:p>
          <a:p>
            <a:endParaRPr lang="en-US" sz="2000" dirty="0"/>
          </a:p>
          <a:p>
            <a:endParaRPr lang="en-US" sz="1800" dirty="0"/>
          </a:p>
          <a:p>
            <a:endParaRPr lang="en-US" dirty="0"/>
          </a:p>
        </p:txBody>
      </p:sp>
    </p:spTree>
    <p:extLst>
      <p:ext uri="{BB962C8B-B14F-4D97-AF65-F5344CB8AC3E}">
        <p14:creationId xmlns:p14="http://schemas.microsoft.com/office/powerpoint/2010/main" val="25556578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447800" y="152400"/>
            <a:ext cx="7429500" cy="725488"/>
          </a:xfrm>
        </p:spPr>
        <p:txBody>
          <a:bodyPr>
            <a:normAutofit/>
          </a:bodyPr>
          <a:lstStyle/>
          <a:p>
            <a:r>
              <a:rPr lang="en-US" sz="4000" dirty="0"/>
              <a:t>Revising an EAOR</a:t>
            </a:r>
          </a:p>
        </p:txBody>
      </p:sp>
      <p:sp>
        <p:nvSpPr>
          <p:cNvPr id="2" name="Content Placeholder 1"/>
          <p:cNvSpPr>
            <a:spLocks noGrp="1"/>
          </p:cNvSpPr>
          <p:nvPr>
            <p:ph idx="4294967295"/>
          </p:nvPr>
        </p:nvSpPr>
        <p:spPr>
          <a:xfrm>
            <a:off x="419100" y="1385887"/>
            <a:ext cx="8305800" cy="4710113"/>
          </a:xfrm>
        </p:spPr>
        <p:txBody>
          <a:bodyPr>
            <a:normAutofit/>
          </a:bodyPr>
          <a:lstStyle/>
          <a:p>
            <a:r>
              <a:rPr lang="en-US" sz="3200" dirty="0"/>
              <a:t>If you are a Title V facility and revisions affect Title V fees, or are very involved, then resubmit a revised EAOR. </a:t>
            </a:r>
          </a:p>
          <a:p>
            <a:r>
              <a:rPr lang="en-US" sz="3200" dirty="0"/>
              <a:t>Make the revisions in EAOR, resubmit, and sign.  </a:t>
            </a:r>
          </a:p>
          <a:p>
            <a:r>
              <a:rPr lang="en-US" sz="3200" dirty="0"/>
              <a:t>Do </a:t>
            </a:r>
            <a:r>
              <a:rPr lang="en-US" sz="3200" u="sng" dirty="0"/>
              <a:t>not</a:t>
            </a:r>
            <a:r>
              <a:rPr lang="en-US" sz="3200" dirty="0"/>
              <a:t> re-import your data file from the web. This will overwrite and null out data values that you have already entered!  </a:t>
            </a:r>
            <a:br>
              <a:rPr lang="en-US" dirty="0"/>
            </a:br>
            <a:endParaRPr lang="en-US" dirty="0"/>
          </a:p>
          <a:p>
            <a:pPr marL="109728" indent="0">
              <a:buNone/>
            </a:pPr>
            <a:r>
              <a:rPr lang="en-US" dirty="0"/>
              <a:t>*** Contact me if you have questions or problems! *** </a:t>
            </a:r>
          </a:p>
          <a:p>
            <a:pPr marL="109728" indent="0">
              <a:buNone/>
            </a:pPr>
            <a:endParaRPr lang="en-US" dirty="0"/>
          </a:p>
          <a:p>
            <a:pPr marL="109728" indent="0">
              <a:buNone/>
            </a:pPr>
            <a:endParaRPr lang="en-US" dirty="0"/>
          </a:p>
          <a:p>
            <a:endParaRPr lang="en-US" dirty="0"/>
          </a:p>
        </p:txBody>
      </p:sp>
    </p:spTree>
    <p:extLst>
      <p:ext uri="{BB962C8B-B14F-4D97-AF65-F5344CB8AC3E}">
        <p14:creationId xmlns:p14="http://schemas.microsoft.com/office/powerpoint/2010/main" val="14562435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600200" y="152400"/>
            <a:ext cx="6934200" cy="725488"/>
          </a:xfrm>
        </p:spPr>
        <p:txBody>
          <a:bodyPr>
            <a:normAutofit/>
          </a:bodyPr>
          <a:lstStyle/>
          <a:p>
            <a:r>
              <a:rPr lang="en-US" sz="3600" dirty="0"/>
              <a:t>Signing the AOR </a:t>
            </a:r>
          </a:p>
        </p:txBody>
      </p:sp>
      <p:sp>
        <p:nvSpPr>
          <p:cNvPr id="2" name="Content Placeholder 1"/>
          <p:cNvSpPr>
            <a:spLocks noGrp="1"/>
          </p:cNvSpPr>
          <p:nvPr>
            <p:ph idx="4294967295"/>
          </p:nvPr>
        </p:nvSpPr>
        <p:spPr>
          <a:xfrm>
            <a:off x="304800" y="1143000"/>
            <a:ext cx="8610600" cy="5486400"/>
          </a:xfrm>
        </p:spPr>
        <p:txBody>
          <a:bodyPr>
            <a:normAutofit/>
          </a:bodyPr>
          <a:lstStyle/>
          <a:p>
            <a:r>
              <a:rPr lang="en-US" sz="2000" dirty="0"/>
              <a:t>For </a:t>
            </a:r>
            <a:r>
              <a:rPr lang="en-US" sz="2000" b="1" dirty="0"/>
              <a:t>Non-Title V Source</a:t>
            </a:r>
            <a:r>
              <a:rPr lang="en-US" sz="2000" dirty="0"/>
              <a:t>s – The Owner or Authorized Representative must sign.</a:t>
            </a:r>
          </a:p>
          <a:p>
            <a:r>
              <a:rPr lang="en-US" sz="2000" dirty="0"/>
              <a:t>For </a:t>
            </a:r>
            <a:r>
              <a:rPr lang="en-US" sz="2000" b="1" dirty="0"/>
              <a:t>Title V Sources </a:t>
            </a:r>
            <a:r>
              <a:rPr lang="en-US" sz="2000" dirty="0"/>
              <a:t>- The Title V source Responsible Official must sign.  If there is more than one Responsible Official at the Title V source, then it is not necessary that this person be the Primary Responsible Official.</a:t>
            </a:r>
          </a:p>
          <a:p>
            <a:r>
              <a:rPr lang="en-US" sz="2000" dirty="0"/>
              <a:t>Whether the AOR is submitted electronically via the web or email, you may sign the AOR electronically </a:t>
            </a:r>
            <a:r>
              <a:rPr lang="en-US" sz="2000" u="sng" dirty="0"/>
              <a:t>or</a:t>
            </a:r>
            <a:r>
              <a:rPr lang="en-US" sz="2000" dirty="0"/>
              <a:t> submit signature pages. </a:t>
            </a:r>
            <a:r>
              <a:rPr lang="en-US" sz="2000" i="1" dirty="0">
                <a:solidFill>
                  <a:schemeClr val="tx2">
                    <a:lumMod val="50000"/>
                  </a:schemeClr>
                </a:solidFill>
              </a:rPr>
              <a:t>The AOR is not complete until it is signed</a:t>
            </a:r>
            <a:r>
              <a:rPr lang="en-US" sz="2000" dirty="0">
                <a:solidFill>
                  <a:schemeClr val="tx2">
                    <a:lumMod val="50000"/>
                  </a:schemeClr>
                </a:solidFill>
              </a:rPr>
              <a:t>.  </a:t>
            </a:r>
          </a:p>
          <a:p>
            <a:r>
              <a:rPr lang="en-US" sz="2000" dirty="0"/>
              <a:t>Please note: In order to sign electronically, you will need a user account and PIN. You do </a:t>
            </a:r>
            <a:r>
              <a:rPr lang="en-US" sz="2000" u="sng" dirty="0"/>
              <a:t>not</a:t>
            </a:r>
            <a:r>
              <a:rPr lang="en-US" sz="2000" dirty="0"/>
              <a:t> need to download the EAOR software in order to sign the AOR. </a:t>
            </a:r>
          </a:p>
          <a:p>
            <a:pPr lvl="1"/>
            <a:r>
              <a:rPr lang="en-US" sz="1600" dirty="0"/>
              <a:t>Information on how to sign electronically can be found on the EAOR website:  </a:t>
            </a:r>
            <a:r>
              <a:rPr lang="en-US" sz="1600" dirty="0">
                <a:hlinkClick r:id="rId3"/>
              </a:rPr>
              <a:t>http://www.dep.state.fl.us/air/emission/eaor/default.htm</a:t>
            </a:r>
            <a:r>
              <a:rPr lang="en-US" sz="1600" dirty="0"/>
              <a:t> </a:t>
            </a:r>
          </a:p>
          <a:p>
            <a:pPr lvl="1"/>
            <a:r>
              <a:rPr lang="en-US" sz="1600" dirty="0">
                <a:hlinkClick r:id="rId4"/>
              </a:rPr>
              <a:t>Click Here to Register a New Account</a:t>
            </a:r>
            <a:r>
              <a:rPr lang="en-US" sz="1600" dirty="0"/>
              <a:t>  - Note the </a:t>
            </a:r>
            <a:r>
              <a:rPr lang="en-US" sz="1600" b="1" dirty="0"/>
              <a:t>‘Help’ </a:t>
            </a:r>
            <a:r>
              <a:rPr lang="en-US" sz="1600" dirty="0"/>
              <a:t>button on this screen.</a:t>
            </a:r>
            <a:endParaRPr lang="en-US" sz="1600" dirty="0">
              <a:hlinkClick r:id="rId5"/>
            </a:endParaRPr>
          </a:p>
          <a:p>
            <a:pPr lvl="1"/>
            <a:r>
              <a:rPr lang="en-US" sz="1600" dirty="0">
                <a:hlinkClick r:id="rId5"/>
              </a:rPr>
              <a:t>Download PIN Request Form (requires login)</a:t>
            </a:r>
            <a:r>
              <a:rPr lang="en-US" sz="1600" dirty="0"/>
              <a:t>  </a:t>
            </a:r>
            <a:endParaRPr lang="en-US" sz="1600" b="1" dirty="0"/>
          </a:p>
          <a:p>
            <a:r>
              <a:rPr lang="en-US" sz="2000" dirty="0"/>
              <a:t>If you forgot your PIN or registration password or need signing help:</a:t>
            </a:r>
          </a:p>
          <a:p>
            <a:pPr marL="109728" indent="0">
              <a:buNone/>
            </a:pPr>
            <a:r>
              <a:rPr lang="fr-FR" sz="1600" dirty="0"/>
              <a:t>	DARM Application Support Desk</a:t>
            </a:r>
            <a:br>
              <a:rPr lang="fr-FR" sz="1600" dirty="0"/>
            </a:br>
            <a:r>
              <a:rPr lang="fr-FR" sz="1600" dirty="0"/>
              <a:t>	Email: </a:t>
            </a:r>
            <a:r>
              <a:rPr lang="fr-FR" sz="1600" dirty="0">
                <a:hlinkClick r:id="rId6"/>
              </a:rPr>
              <a:t>DARM.HelpDesk@dep.state.fl.us</a:t>
            </a:r>
            <a:br>
              <a:rPr lang="fr-FR" sz="1600" dirty="0"/>
            </a:br>
            <a:r>
              <a:rPr lang="fr-FR" sz="1600" dirty="0"/>
              <a:t>	Phone: 850-717-9000       (Fax: 850-717-9001)</a:t>
            </a:r>
            <a:endParaRPr lang="en-US" sz="1600" dirty="0"/>
          </a:p>
          <a:p>
            <a:endParaRPr lang="en-US" dirty="0"/>
          </a:p>
        </p:txBody>
      </p:sp>
    </p:spTree>
    <p:extLst>
      <p:ext uri="{BB962C8B-B14F-4D97-AF65-F5344CB8AC3E}">
        <p14:creationId xmlns:p14="http://schemas.microsoft.com/office/powerpoint/2010/main" val="35447792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600200" y="228600"/>
            <a:ext cx="6781800" cy="538163"/>
          </a:xfrm>
        </p:spPr>
        <p:txBody>
          <a:bodyPr>
            <a:noAutofit/>
          </a:bodyPr>
          <a:lstStyle/>
          <a:p>
            <a:r>
              <a:rPr lang="en-US" sz="3600" dirty="0"/>
              <a:t>EAOR Benefits</a:t>
            </a:r>
          </a:p>
        </p:txBody>
      </p:sp>
      <p:sp>
        <p:nvSpPr>
          <p:cNvPr id="2" name="Content Placeholder 1"/>
          <p:cNvSpPr>
            <a:spLocks noGrp="1"/>
          </p:cNvSpPr>
          <p:nvPr>
            <p:ph idx="4294967295"/>
          </p:nvPr>
        </p:nvSpPr>
        <p:spPr>
          <a:xfrm>
            <a:off x="228600" y="1143000"/>
            <a:ext cx="8763000" cy="5410200"/>
          </a:xfrm>
        </p:spPr>
        <p:txBody>
          <a:bodyPr>
            <a:noAutofit/>
          </a:bodyPr>
          <a:lstStyle/>
          <a:p>
            <a:r>
              <a:rPr lang="en-US" sz="1700" dirty="0"/>
              <a:t>The completed report can be submitted by the Internet. </a:t>
            </a:r>
          </a:p>
          <a:p>
            <a:r>
              <a:rPr lang="en-US" sz="1700" dirty="0"/>
              <a:t>The report is partially filled with the data from the Department database. This ensures the report is completed according to each facility's permit. </a:t>
            </a:r>
          </a:p>
          <a:p>
            <a:r>
              <a:rPr lang="en-US" sz="1700" dirty="0"/>
              <a:t>The side-by-side view allows comparison of the current year data with the data from previous years.</a:t>
            </a:r>
          </a:p>
          <a:p>
            <a:r>
              <a:rPr lang="en-US" sz="1700" dirty="0"/>
              <a:t>Data changes are highlighted to ease the review of the data. </a:t>
            </a:r>
          </a:p>
          <a:p>
            <a:r>
              <a:rPr lang="en-US" sz="1700" dirty="0"/>
              <a:t>Help is available at one key stroke, including the definitions of each data field.</a:t>
            </a:r>
          </a:p>
          <a:p>
            <a:r>
              <a:rPr lang="en-US" sz="1700" dirty="0"/>
              <a:t>Formulas to calculate emissions can be set up in the program and be re-used in future AORs.</a:t>
            </a:r>
          </a:p>
          <a:p>
            <a:r>
              <a:rPr lang="en-US" sz="1700" dirty="0"/>
              <a:t>Edit checks are included to catch missing data. </a:t>
            </a:r>
          </a:p>
          <a:p>
            <a:r>
              <a:rPr lang="en-US" sz="1700" dirty="0"/>
              <a:t>Supporting electronic documents can be attached. </a:t>
            </a:r>
          </a:p>
          <a:p>
            <a:r>
              <a:rPr lang="en-US" sz="1700" dirty="0"/>
              <a:t>The data are reviewed and transferred into the Department database electronically, avoiding having to enter the new data and update the existing data manually.</a:t>
            </a:r>
          </a:p>
          <a:p>
            <a:r>
              <a:rPr lang="en-US" sz="1700" dirty="0"/>
              <a:t>Reports can be saved as .PDF files. With this feature, you can send the completed AOR to someone else to review, without that person having to install the EAOR program.</a:t>
            </a:r>
          </a:p>
          <a:p>
            <a:r>
              <a:rPr lang="en-US" sz="1700" dirty="0"/>
              <a:t>Automatically calculates Title V fees based on the AOR emissions reported.</a:t>
            </a:r>
          </a:p>
          <a:p>
            <a:r>
              <a:rPr lang="en-US" sz="1700" dirty="0"/>
              <a:t>The report can be signed electronically.</a:t>
            </a:r>
          </a:p>
        </p:txBody>
      </p:sp>
    </p:spTree>
    <p:extLst>
      <p:ext uri="{BB962C8B-B14F-4D97-AF65-F5344CB8AC3E}">
        <p14:creationId xmlns:p14="http://schemas.microsoft.com/office/powerpoint/2010/main" val="5744816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219200" y="274638"/>
            <a:ext cx="7543800" cy="563562"/>
          </a:xfrm>
        </p:spPr>
        <p:txBody>
          <a:bodyPr>
            <a:normAutofit fontScale="90000"/>
          </a:bodyPr>
          <a:lstStyle/>
          <a:p>
            <a:r>
              <a:rPr lang="en-US" dirty="0"/>
              <a:t>EAOR: Potential Improvements</a:t>
            </a:r>
          </a:p>
        </p:txBody>
      </p:sp>
      <p:sp>
        <p:nvSpPr>
          <p:cNvPr id="2" name="Content Placeholder 1"/>
          <p:cNvSpPr>
            <a:spLocks noGrp="1"/>
          </p:cNvSpPr>
          <p:nvPr>
            <p:ph idx="4294967295"/>
          </p:nvPr>
        </p:nvSpPr>
        <p:spPr>
          <a:xfrm>
            <a:off x="990600" y="1066800"/>
            <a:ext cx="7315200" cy="5562600"/>
          </a:xfrm>
        </p:spPr>
        <p:txBody>
          <a:bodyPr>
            <a:normAutofit/>
          </a:bodyPr>
          <a:lstStyle/>
          <a:p>
            <a:r>
              <a:rPr lang="en-US" sz="2500" dirty="0"/>
              <a:t>Small screen size</a:t>
            </a:r>
          </a:p>
          <a:p>
            <a:pPr lvl="1"/>
            <a:r>
              <a:rPr lang="en-US" sz="2300" dirty="0"/>
              <a:t>Requires use of a scroll bar </a:t>
            </a:r>
          </a:p>
          <a:p>
            <a:r>
              <a:rPr lang="en-US" sz="2500" dirty="0"/>
              <a:t>Data Verifications </a:t>
            </a:r>
          </a:p>
          <a:p>
            <a:r>
              <a:rPr lang="en-US" sz="2500" dirty="0"/>
              <a:t>Emissions Comments </a:t>
            </a:r>
          </a:p>
          <a:p>
            <a:r>
              <a:rPr lang="en-US" sz="2500" dirty="0"/>
              <a:t>Comparisons with permit limits /thresholds/EPSAP not available</a:t>
            </a:r>
          </a:p>
          <a:p>
            <a:r>
              <a:rPr lang="en-US" sz="2500" dirty="0"/>
              <a:t>Improving display of Emissions Comparison reports – graphed trend chart showing multiple years.</a:t>
            </a:r>
          </a:p>
          <a:p>
            <a:r>
              <a:rPr lang="en-US" sz="2500" dirty="0"/>
              <a:t>Including automated emissions calculator tools to determine which thresholds are exceeded and require reporting.</a:t>
            </a:r>
          </a:p>
          <a:p>
            <a:r>
              <a:rPr lang="en-US" sz="2500" dirty="0"/>
              <a:t>EAOR is not web based</a:t>
            </a:r>
          </a:p>
          <a:p>
            <a:pPr lvl="1"/>
            <a:r>
              <a:rPr lang="en-US" sz="2300" dirty="0"/>
              <a:t>Limitations on operating systems</a:t>
            </a:r>
          </a:p>
          <a:p>
            <a:endParaRPr lang="en-US" sz="3200" dirty="0"/>
          </a:p>
          <a:p>
            <a:endParaRPr lang="en-US" dirty="0"/>
          </a:p>
          <a:p>
            <a:endParaRPr lang="en-US" dirty="0"/>
          </a:p>
          <a:p>
            <a:endParaRPr lang="en-US" dirty="0"/>
          </a:p>
          <a:p>
            <a:endParaRPr lang="en-US" dirty="0"/>
          </a:p>
          <a:p>
            <a:pPr marL="393192" lvl="1" indent="0">
              <a:buNone/>
            </a:pPr>
            <a:endParaRPr lang="en-US" dirty="0"/>
          </a:p>
          <a:p>
            <a:pPr marL="393192" lvl="1" indent="0">
              <a:buNone/>
            </a:pPr>
            <a:endParaRPr lang="en-US" dirty="0"/>
          </a:p>
        </p:txBody>
      </p:sp>
    </p:spTree>
    <p:extLst>
      <p:ext uri="{BB962C8B-B14F-4D97-AF65-F5344CB8AC3E}">
        <p14:creationId xmlns:p14="http://schemas.microsoft.com/office/powerpoint/2010/main" val="12083244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295400" y="152400"/>
            <a:ext cx="7620000" cy="762000"/>
          </a:xfrm>
        </p:spPr>
        <p:txBody>
          <a:bodyPr>
            <a:noAutofit/>
          </a:bodyPr>
          <a:lstStyle/>
          <a:p>
            <a:r>
              <a:rPr lang="en-US" sz="3200" dirty="0"/>
              <a:t>EAOR Website: Links and Downloads</a:t>
            </a:r>
          </a:p>
        </p:txBody>
      </p:sp>
      <p:sp>
        <p:nvSpPr>
          <p:cNvPr id="2" name="Content Placeholder 1"/>
          <p:cNvSpPr>
            <a:spLocks noGrp="1"/>
          </p:cNvSpPr>
          <p:nvPr>
            <p:ph idx="4294967295"/>
          </p:nvPr>
        </p:nvSpPr>
        <p:spPr>
          <a:xfrm>
            <a:off x="152400" y="1219200"/>
            <a:ext cx="8915400" cy="5257800"/>
          </a:xfrm>
        </p:spPr>
        <p:txBody>
          <a:bodyPr>
            <a:normAutofit fontScale="85000" lnSpcReduction="20000"/>
          </a:bodyPr>
          <a:lstStyle/>
          <a:p>
            <a:r>
              <a:rPr lang="en-US" dirty="0"/>
              <a:t>EAOR Website has information pertinent to EAOR:</a:t>
            </a:r>
            <a:r>
              <a:rPr lang="en-US" sz="2200" dirty="0"/>
              <a:t> </a:t>
            </a:r>
          </a:p>
          <a:p>
            <a:pPr marL="0" indent="0">
              <a:buNone/>
            </a:pPr>
            <a:r>
              <a:rPr lang="en-US" sz="2200" dirty="0"/>
              <a:t> </a:t>
            </a:r>
            <a:r>
              <a:rPr lang="en-US" sz="2200" u="sng" dirty="0">
                <a:hlinkClick r:id="rId3"/>
              </a:rPr>
              <a:t>https://floridadep.gov/air/permitting-compliance/content/annual-operating-report</a:t>
            </a:r>
            <a:endParaRPr lang="en-US" sz="2200" u="sng" dirty="0"/>
          </a:p>
          <a:p>
            <a:pPr marL="0" indent="0">
              <a:buNone/>
            </a:pPr>
            <a:endParaRPr lang="en-US" sz="2200" dirty="0"/>
          </a:p>
          <a:p>
            <a:r>
              <a:rPr lang="en-US" dirty="0"/>
              <a:t>The AOR and Title V Fee are due by April 1.</a:t>
            </a:r>
          </a:p>
          <a:p>
            <a:pPr lvl="1"/>
            <a:r>
              <a:rPr lang="en-US" sz="2200" dirty="0"/>
              <a:t>Title V facilities must submit the AOR using EAOR software (or claim technical or financial hardship by submitting Division’s pre-filled form).</a:t>
            </a:r>
          </a:p>
          <a:p>
            <a:pPr lvl="1"/>
            <a:r>
              <a:rPr lang="en-US" sz="2200" dirty="0"/>
              <a:t>Title V emissions fee checks must be postmarked no later than April 1. </a:t>
            </a:r>
          </a:p>
          <a:p>
            <a:pPr lvl="1"/>
            <a:r>
              <a:rPr lang="en-US" sz="2200" dirty="0"/>
              <a:t>Electronic banking transfer submissions must be received by DEP by April 1.</a:t>
            </a:r>
          </a:p>
          <a:p>
            <a:pPr lvl="1"/>
            <a:r>
              <a:rPr lang="en-US" sz="2200" dirty="0"/>
              <a:t>The Title V Emissions Fee website is here:</a:t>
            </a:r>
          </a:p>
          <a:p>
            <a:pPr marL="393192" lvl="1" indent="0">
              <a:buNone/>
            </a:pPr>
            <a:r>
              <a:rPr lang="en-US" sz="2200" dirty="0"/>
              <a:t> </a:t>
            </a:r>
            <a:r>
              <a:rPr lang="en-US" sz="2200" dirty="0">
                <a:hlinkClick r:id="rId4"/>
              </a:rPr>
              <a:t>https://floridadep.gov/air/permitting-compliance/content/title-v-fees</a:t>
            </a:r>
            <a:endParaRPr lang="en-US" sz="2200" dirty="0"/>
          </a:p>
          <a:p>
            <a:pPr marL="393192" lvl="1" indent="0">
              <a:buNone/>
            </a:pPr>
            <a:endParaRPr lang="en-US" sz="2200" dirty="0"/>
          </a:p>
          <a:p>
            <a:r>
              <a:rPr lang="en-US" dirty="0"/>
              <a:t>EAOR Software</a:t>
            </a:r>
          </a:p>
          <a:p>
            <a:pPr lvl="1"/>
            <a:r>
              <a:rPr lang="en-US" sz="2200" dirty="0"/>
              <a:t>EAOR software allows you to submit your Annual Operating Report to Florida DEP.</a:t>
            </a:r>
          </a:p>
          <a:p>
            <a:pPr lvl="1"/>
            <a:r>
              <a:rPr lang="en-US" sz="2200" dirty="0"/>
              <a:t>The latest version of EAOR is found on the EAOR website. </a:t>
            </a:r>
          </a:p>
          <a:p>
            <a:pPr lvl="1"/>
            <a:r>
              <a:rPr lang="en-US" sz="2200" dirty="0"/>
              <a:t>EAOR software requires: Windows 7, 8, 10 </a:t>
            </a:r>
          </a:p>
          <a:p>
            <a:pPr lvl="1"/>
            <a:r>
              <a:rPr lang="en-US" sz="2200" dirty="0"/>
              <a:t>Non–Title V facilities may submit their AOR using a pre-filled hardcopy. </a:t>
            </a:r>
            <a:r>
              <a:rPr lang="en-US" sz="2200" b="1" dirty="0"/>
              <a:t>Download a prefilled copy </a:t>
            </a:r>
            <a:r>
              <a:rPr lang="en-US" sz="2200" dirty="0"/>
              <a:t>at this link (however Title V must use EAOR as mentioned above): </a:t>
            </a:r>
            <a:r>
              <a:rPr lang="en-US" sz="2200" u="sng" dirty="0">
                <a:hlinkClick r:id="rId3"/>
              </a:rPr>
              <a:t>https://floridadep.gov/air/permitting-compliance/content/annual-operating-report</a:t>
            </a:r>
            <a:endParaRPr lang="en-US" sz="2200" u="sng" dirty="0"/>
          </a:p>
          <a:p>
            <a:pPr lvl="1">
              <a:buFont typeface="Courier New" panose="02070309020205020404" pitchFamily="49" charset="0"/>
              <a:buChar char="o"/>
            </a:pPr>
            <a:endParaRPr lang="en-US" sz="1200" dirty="0"/>
          </a:p>
          <a:p>
            <a:pPr lvl="2">
              <a:buFont typeface="Arial" panose="020B0604020202020204" pitchFamily="34" charset="0"/>
              <a:buChar char="•"/>
            </a:pPr>
            <a:endParaRPr lang="en-US" sz="1200" dirty="0"/>
          </a:p>
          <a:p>
            <a:pPr marL="630936" lvl="2" indent="0">
              <a:buNone/>
            </a:pPr>
            <a:endParaRPr lang="en-US" sz="1200" dirty="0"/>
          </a:p>
          <a:p>
            <a:pPr lvl="2">
              <a:buFont typeface="Courier New" panose="02070309020205020404" pitchFamily="49" charset="0"/>
              <a:buChar char="o"/>
            </a:pPr>
            <a:endParaRPr lang="en-US" sz="1200" dirty="0"/>
          </a:p>
          <a:p>
            <a:pPr lvl="2">
              <a:buFont typeface="Courier New" panose="02070309020205020404" pitchFamily="49" charset="0"/>
              <a:buChar char="o"/>
            </a:pPr>
            <a:endParaRPr lang="en-US" sz="1200" dirty="0"/>
          </a:p>
          <a:p>
            <a:pPr lvl="2">
              <a:buFont typeface="Courier New" panose="02070309020205020404" pitchFamily="49" charset="0"/>
              <a:buChar char="o"/>
            </a:pPr>
            <a:endParaRPr lang="en-US" sz="1200" dirty="0"/>
          </a:p>
          <a:p>
            <a:pPr lvl="2">
              <a:buFont typeface="Courier New" panose="02070309020205020404" pitchFamily="49" charset="0"/>
              <a:buChar char="o"/>
            </a:pPr>
            <a:endParaRPr lang="en-US" sz="1200" dirty="0"/>
          </a:p>
          <a:p>
            <a:pPr marL="630936" lvl="2" indent="0">
              <a:buNone/>
            </a:pPr>
            <a:endParaRPr lang="en-US" sz="1200" dirty="0"/>
          </a:p>
          <a:p>
            <a:pPr lvl="2">
              <a:buFont typeface="Courier New" panose="02070309020205020404" pitchFamily="49" charset="0"/>
              <a:buChar char="o"/>
            </a:pPr>
            <a:endParaRPr lang="en-US" sz="1200" dirty="0"/>
          </a:p>
          <a:p>
            <a:pPr lvl="2">
              <a:buFont typeface="Courier New" panose="02070309020205020404" pitchFamily="49" charset="0"/>
              <a:buChar char="o"/>
            </a:pPr>
            <a:endParaRPr lang="en-US" sz="1200" dirty="0"/>
          </a:p>
        </p:txBody>
      </p:sp>
    </p:spTree>
    <p:extLst>
      <p:ext uri="{BB962C8B-B14F-4D97-AF65-F5344CB8AC3E}">
        <p14:creationId xmlns:p14="http://schemas.microsoft.com/office/powerpoint/2010/main" val="42636919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257300" y="152400"/>
            <a:ext cx="7734300" cy="725488"/>
          </a:xfrm>
        </p:spPr>
        <p:txBody>
          <a:bodyPr>
            <a:normAutofit/>
          </a:bodyPr>
          <a:lstStyle/>
          <a:p>
            <a:r>
              <a:rPr lang="en-US" sz="4000" dirty="0"/>
              <a:t>EAOR: DEP </a:t>
            </a:r>
            <a:r>
              <a:rPr lang="en-US" dirty="0"/>
              <a:t>Web Resources</a:t>
            </a:r>
            <a:endParaRPr lang="en-US" sz="3200" dirty="0"/>
          </a:p>
        </p:txBody>
      </p:sp>
      <p:sp>
        <p:nvSpPr>
          <p:cNvPr id="2" name="Content Placeholder 1"/>
          <p:cNvSpPr>
            <a:spLocks noGrp="1"/>
          </p:cNvSpPr>
          <p:nvPr>
            <p:ph idx="4294967295"/>
          </p:nvPr>
        </p:nvSpPr>
        <p:spPr>
          <a:xfrm>
            <a:off x="533400" y="685800"/>
            <a:ext cx="8229600" cy="5943600"/>
          </a:xfrm>
        </p:spPr>
        <p:txBody>
          <a:bodyPr>
            <a:normAutofit fontScale="25000" lnSpcReduction="20000"/>
          </a:bodyPr>
          <a:lstStyle/>
          <a:p>
            <a:endParaRPr lang="en-US" sz="9600" b="1" dirty="0"/>
          </a:p>
          <a:p>
            <a:pPr marL="0" indent="0">
              <a:buNone/>
            </a:pPr>
            <a:r>
              <a:rPr lang="en-US" sz="9600" b="1" dirty="0"/>
              <a:t>EAOR Website</a:t>
            </a:r>
          </a:p>
          <a:p>
            <a:pPr marL="0" indent="0">
              <a:buNone/>
            </a:pPr>
            <a:r>
              <a:rPr lang="en-US" sz="8000" u="sng" dirty="0">
                <a:hlinkClick r:id="rId3"/>
              </a:rPr>
              <a:t>https://floridadep.gov/air/permitting-compliance/content/annual-operating-report</a:t>
            </a:r>
            <a:endParaRPr lang="en-US" sz="8000" u="sng" dirty="0"/>
          </a:p>
          <a:p>
            <a:pPr marL="0" indent="0">
              <a:buNone/>
            </a:pPr>
            <a:r>
              <a:rPr lang="en-US" sz="9600" b="1" dirty="0"/>
              <a:t>Title V Annual Emissions Fee On-line Information </a:t>
            </a:r>
          </a:p>
          <a:p>
            <a:pPr marL="0" indent="0">
              <a:buNone/>
            </a:pPr>
            <a:r>
              <a:rPr lang="en-US" sz="8000" dirty="0">
                <a:hlinkClick r:id="rId4"/>
              </a:rPr>
              <a:t>https://floridadep.gov/air/permitting-compliance/content/title-v-fees</a:t>
            </a:r>
            <a:endParaRPr lang="en-US" sz="8000" dirty="0"/>
          </a:p>
          <a:p>
            <a:pPr marL="0" indent="0">
              <a:buNone/>
            </a:pPr>
            <a:r>
              <a:rPr lang="en-US" sz="9600" b="1" dirty="0"/>
              <a:t>AOR Form (including instructions)</a:t>
            </a:r>
          </a:p>
          <a:p>
            <a:pPr marL="109728" indent="0">
              <a:buNone/>
            </a:pPr>
            <a:r>
              <a:rPr lang="en-US" sz="8000" dirty="0">
                <a:hlinkClick r:id="rId5"/>
              </a:rPr>
              <a:t>https://floridadep.gov/air/permitting-compliance/content/air-division-forms</a:t>
            </a:r>
            <a:endParaRPr lang="en-US" sz="8000" dirty="0"/>
          </a:p>
          <a:p>
            <a:pPr marL="0" indent="0">
              <a:buNone/>
            </a:pPr>
            <a:r>
              <a:rPr lang="en-US" sz="9600" b="1" dirty="0"/>
              <a:t>FDEP incoming FTP site</a:t>
            </a:r>
            <a:r>
              <a:rPr lang="en-US" sz="9600" dirty="0"/>
              <a:t>:</a:t>
            </a:r>
          </a:p>
          <a:p>
            <a:pPr marL="109728" indent="0">
              <a:buNone/>
            </a:pPr>
            <a:r>
              <a:rPr lang="en-US" sz="8000" dirty="0">
                <a:hlinkClick r:id="rId6"/>
              </a:rPr>
              <a:t>ftp://ftp.dep.state.fl.us/pub/incoming</a:t>
            </a:r>
            <a:r>
              <a:rPr lang="en-US" sz="8000" dirty="0"/>
              <a:t> </a:t>
            </a:r>
          </a:p>
          <a:p>
            <a:pPr marL="0" indent="0">
              <a:buNone/>
            </a:pPr>
            <a:r>
              <a:rPr lang="en-US" sz="9600" b="1" dirty="0"/>
              <a:t>EAOR Helpdesk         </a:t>
            </a:r>
          </a:p>
          <a:p>
            <a:pPr marL="109728" indent="0">
              <a:buNone/>
            </a:pPr>
            <a:r>
              <a:rPr lang="en-US" sz="8000" dirty="0">
                <a:hlinkClick r:id="rId7"/>
              </a:rPr>
              <a:t>eaor@dep.state.fl.us</a:t>
            </a:r>
            <a:endParaRPr lang="en-US" sz="8000" dirty="0"/>
          </a:p>
          <a:p>
            <a:pPr marL="0" indent="0">
              <a:buNone/>
            </a:pPr>
            <a:r>
              <a:rPr lang="en-US" sz="9600" b="1" dirty="0"/>
              <a:t>Webpage: How to Find Air Documents Online</a:t>
            </a:r>
          </a:p>
          <a:p>
            <a:pPr marL="109728" indent="0">
              <a:buNone/>
            </a:pPr>
            <a:r>
              <a:rPr lang="en-US" sz="9600" dirty="0">
                <a:hlinkClick r:id="rId8"/>
              </a:rPr>
              <a:t>https://floridadep.gov/air/air-director/content/how-find-air-documents-online</a:t>
            </a:r>
            <a:endParaRPr lang="en-US" sz="9600" dirty="0"/>
          </a:p>
          <a:p>
            <a:pPr marL="109728" indent="0">
              <a:buNone/>
            </a:pPr>
            <a:endParaRPr lang="en-US" sz="9600" dirty="0"/>
          </a:p>
          <a:p>
            <a:pPr marL="109728" indent="0">
              <a:buNone/>
            </a:pPr>
            <a:endParaRPr lang="en-US" sz="6400" dirty="0"/>
          </a:p>
          <a:p>
            <a:pPr marL="109728" indent="0">
              <a:buNone/>
            </a:pPr>
            <a:endParaRPr lang="en-US" sz="6400" dirty="0"/>
          </a:p>
          <a:p>
            <a:pPr marL="109728" indent="0">
              <a:buNone/>
            </a:pPr>
            <a:endParaRPr lang="en-US" sz="2200" dirty="0"/>
          </a:p>
          <a:p>
            <a:pPr marL="109728" indent="0">
              <a:buNone/>
            </a:pPr>
            <a:endParaRPr lang="en-US" sz="2200" dirty="0"/>
          </a:p>
          <a:p>
            <a:pPr marL="109728" indent="0">
              <a:buNone/>
            </a:pPr>
            <a:endParaRPr lang="en-US" sz="2000" dirty="0"/>
          </a:p>
          <a:p>
            <a:pPr marL="109728" indent="0">
              <a:buNone/>
            </a:pPr>
            <a:endParaRPr lang="en-US" sz="2000" dirty="0"/>
          </a:p>
          <a:p>
            <a:pPr marL="109728" indent="0">
              <a:buNone/>
            </a:pPr>
            <a:endParaRPr lang="en-US" sz="2000" dirty="0"/>
          </a:p>
          <a:p>
            <a:pPr marL="109728" indent="0">
              <a:buNone/>
            </a:pPr>
            <a:endParaRPr lang="en-US" sz="2900" dirty="0">
              <a:solidFill>
                <a:schemeClr val="tx2">
                  <a:lumMod val="50000"/>
                </a:schemeClr>
              </a:solidFill>
            </a:endParaRPr>
          </a:p>
          <a:p>
            <a:pPr marL="109728" indent="0">
              <a:buNone/>
            </a:pPr>
            <a:endParaRPr lang="en-US" sz="2000" dirty="0"/>
          </a:p>
          <a:p>
            <a:pPr marL="109728" indent="0">
              <a:buNone/>
            </a:pPr>
            <a:endParaRPr lang="en-US" sz="1600" dirty="0"/>
          </a:p>
          <a:p>
            <a:pPr marL="109728" indent="0">
              <a:buNone/>
            </a:pPr>
            <a:endParaRPr lang="en-US" sz="1600" dirty="0"/>
          </a:p>
          <a:p>
            <a:pPr marL="109728" indent="0">
              <a:buNone/>
            </a:pPr>
            <a:endParaRPr lang="en-US" sz="1600" dirty="0"/>
          </a:p>
          <a:p>
            <a:pPr marL="109728" indent="0">
              <a:buNone/>
            </a:pPr>
            <a:r>
              <a:rPr lang="en-US" sz="1600" dirty="0"/>
              <a:t> </a:t>
            </a:r>
          </a:p>
          <a:p>
            <a:endParaRPr lang="en-US" dirty="0"/>
          </a:p>
        </p:txBody>
      </p:sp>
      <p:sp>
        <p:nvSpPr>
          <p:cNvPr id="4" name="Rectangle 3">
            <a:extLst>
              <a:ext uri="{FF2B5EF4-FFF2-40B4-BE49-F238E27FC236}">
                <a16:creationId xmlns:a16="http://schemas.microsoft.com/office/drawing/2014/main" id="{56478330-3897-403C-AFF2-6ADC99D779FD}"/>
              </a:ext>
            </a:extLst>
          </p:cNvPr>
          <p:cNvSpPr/>
          <p:nvPr/>
        </p:nvSpPr>
        <p:spPr>
          <a:xfrm>
            <a:off x="2826618" y="3244334"/>
            <a:ext cx="3490764" cy="369332"/>
          </a:xfrm>
          <a:prstGeom prst="rect">
            <a:avLst/>
          </a:prstGeom>
        </p:spPr>
        <p:txBody>
          <a:bodyPr wrap="none">
            <a:spAutoFit/>
          </a:bodyPr>
          <a:lstStyle/>
          <a:p>
            <a:r>
              <a:rPr lang="en-US" dirty="0"/>
              <a:t>(850-717-9000 DARM switchboard)</a:t>
            </a:r>
          </a:p>
        </p:txBody>
      </p:sp>
    </p:spTree>
    <p:extLst>
      <p:ext uri="{BB962C8B-B14F-4D97-AF65-F5344CB8AC3E}">
        <p14:creationId xmlns:p14="http://schemas.microsoft.com/office/powerpoint/2010/main" val="3890964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219200" y="76200"/>
            <a:ext cx="7691582" cy="868362"/>
          </a:xfrm>
        </p:spPr>
        <p:txBody>
          <a:bodyPr>
            <a:normAutofit/>
          </a:bodyPr>
          <a:lstStyle/>
          <a:p>
            <a:r>
              <a:rPr lang="en-US" sz="4000" dirty="0"/>
              <a:t>EAOR: EPA Web Resources</a:t>
            </a:r>
            <a:endParaRPr lang="en-US" sz="3200" dirty="0"/>
          </a:p>
        </p:txBody>
      </p:sp>
      <p:sp>
        <p:nvSpPr>
          <p:cNvPr id="2" name="Content Placeholder 1"/>
          <p:cNvSpPr>
            <a:spLocks noGrp="1"/>
          </p:cNvSpPr>
          <p:nvPr>
            <p:ph idx="4294967295"/>
          </p:nvPr>
        </p:nvSpPr>
        <p:spPr>
          <a:xfrm>
            <a:off x="685800" y="1524000"/>
            <a:ext cx="7848600" cy="5029200"/>
          </a:xfrm>
        </p:spPr>
        <p:txBody>
          <a:bodyPr>
            <a:normAutofit/>
          </a:bodyPr>
          <a:lstStyle/>
          <a:p>
            <a:pPr marL="0" indent="0">
              <a:buNone/>
            </a:pPr>
            <a:r>
              <a:rPr lang="en-US" sz="2900" b="1" dirty="0"/>
              <a:t>EPA’s WEBFIRE (contains EPA’s </a:t>
            </a:r>
            <a:br>
              <a:rPr lang="en-US" sz="2900" b="1" dirty="0"/>
            </a:br>
            <a:r>
              <a:rPr lang="en-US" sz="2900" b="1" dirty="0"/>
              <a:t>recommended emissions factors)</a:t>
            </a:r>
          </a:p>
          <a:p>
            <a:pPr marL="109728" indent="0">
              <a:buNone/>
            </a:pPr>
            <a:r>
              <a:rPr lang="en-US" sz="2900" dirty="0">
                <a:hlinkClick r:id="rId3"/>
              </a:rPr>
              <a:t>https://www.epa.gov/electronic-reporting-air-emissions/webfire</a:t>
            </a:r>
            <a:endParaRPr lang="en-US" sz="2200" dirty="0"/>
          </a:p>
          <a:p>
            <a:pPr marL="0" indent="0">
              <a:buNone/>
            </a:pPr>
            <a:r>
              <a:rPr lang="en-US" sz="2900" b="1" dirty="0"/>
              <a:t>EPA’s Searchable SCC database </a:t>
            </a:r>
            <a:br>
              <a:rPr lang="en-US" sz="2900" b="1" dirty="0"/>
            </a:br>
            <a:r>
              <a:rPr lang="en-US" sz="2900" b="1" dirty="0"/>
              <a:t>(contains a list of most </a:t>
            </a:r>
            <a:br>
              <a:rPr lang="en-US" sz="2900" b="1" dirty="0"/>
            </a:br>
            <a:r>
              <a:rPr lang="en-US" sz="2900" b="1" dirty="0"/>
              <a:t>updated SCCs)</a:t>
            </a:r>
            <a:r>
              <a:rPr lang="en-US" sz="2900" dirty="0"/>
              <a:t>:</a:t>
            </a:r>
          </a:p>
          <a:p>
            <a:pPr marL="109728" indent="0">
              <a:buNone/>
            </a:pPr>
            <a:r>
              <a:rPr lang="en-US" sz="3300" u="sng" dirty="0">
                <a:hlinkClick r:id="rId4" tooltip="Link to EPA's Source Classification Code look-up "/>
              </a:rPr>
              <a:t>www.epa.gov/scc</a:t>
            </a:r>
            <a:endParaRPr lang="en-US" sz="1600" dirty="0"/>
          </a:p>
          <a:p>
            <a:pPr marL="109728" indent="0">
              <a:buNone/>
            </a:pPr>
            <a:r>
              <a:rPr lang="en-US" sz="1600" dirty="0"/>
              <a:t> </a:t>
            </a:r>
          </a:p>
          <a:p>
            <a:endParaRPr lang="en-US" dirty="0"/>
          </a:p>
        </p:txBody>
      </p:sp>
      <p:pic>
        <p:nvPicPr>
          <p:cNvPr id="6" name="Picture 5">
            <a:extLst>
              <a:ext uri="{FF2B5EF4-FFF2-40B4-BE49-F238E27FC236}">
                <a16:creationId xmlns:a16="http://schemas.microsoft.com/office/drawing/2014/main" id="{39D5FA4D-AB32-4690-B29C-AB95D689B33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91200" y="3581400"/>
            <a:ext cx="2463030" cy="2438400"/>
          </a:xfrm>
          <a:prstGeom prst="rect">
            <a:avLst/>
          </a:prstGeom>
        </p:spPr>
      </p:pic>
    </p:spTree>
    <p:extLst>
      <p:ext uri="{BB962C8B-B14F-4D97-AF65-F5344CB8AC3E}">
        <p14:creationId xmlns:p14="http://schemas.microsoft.com/office/powerpoint/2010/main" val="37462848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295400" y="152400"/>
            <a:ext cx="7772400" cy="725488"/>
          </a:xfrm>
        </p:spPr>
        <p:txBody>
          <a:bodyPr>
            <a:noAutofit/>
          </a:bodyPr>
          <a:lstStyle/>
          <a:p>
            <a:r>
              <a:rPr lang="en-US" sz="2500" dirty="0"/>
              <a:t>EAOR Optional Assistance: </a:t>
            </a:r>
            <a:br>
              <a:rPr lang="en-US" sz="2500" dirty="0"/>
            </a:br>
            <a:r>
              <a:rPr lang="en-US" sz="2500" dirty="0"/>
              <a:t>Emissions Calculators </a:t>
            </a:r>
          </a:p>
        </p:txBody>
      </p:sp>
      <p:sp>
        <p:nvSpPr>
          <p:cNvPr id="2" name="Content Placeholder 1"/>
          <p:cNvSpPr>
            <a:spLocks noGrp="1"/>
          </p:cNvSpPr>
          <p:nvPr>
            <p:ph idx="4294967295"/>
          </p:nvPr>
        </p:nvSpPr>
        <p:spPr>
          <a:xfrm>
            <a:off x="152400" y="1143000"/>
            <a:ext cx="8763000" cy="5334000"/>
          </a:xfrm>
        </p:spPr>
        <p:txBody>
          <a:bodyPr>
            <a:normAutofit lnSpcReduction="10000"/>
          </a:bodyPr>
          <a:lstStyle/>
          <a:p>
            <a:pPr marL="109728" indent="0">
              <a:buNone/>
            </a:pPr>
            <a:r>
              <a:rPr lang="en-US" sz="2000" dirty="0"/>
              <a:t>The following emissions calculators are based on </a:t>
            </a:r>
            <a:r>
              <a:rPr lang="en-US" sz="2000" dirty="0" err="1"/>
              <a:t>Webfire</a:t>
            </a:r>
            <a:r>
              <a:rPr lang="en-US" sz="2000" dirty="0"/>
              <a:t>. They may be used to estimate emissions, however use is optional; also please note, </a:t>
            </a:r>
            <a:r>
              <a:rPr lang="en-US" sz="2000" b="1" dirty="0"/>
              <a:t>per rule 62-210.370, the most accurate emissions method to compute emissions must be used </a:t>
            </a:r>
            <a:r>
              <a:rPr lang="en-US" sz="2000" dirty="0"/>
              <a:t>when reporting emissions in EAOR.  </a:t>
            </a:r>
          </a:p>
          <a:p>
            <a:pPr>
              <a:buFont typeface="Wingdings" panose="05000000000000000000" pitchFamily="2" charset="2"/>
              <a:buChar char="Ø"/>
            </a:pPr>
            <a:r>
              <a:rPr lang="en-US" sz="2000" b="1" dirty="0"/>
              <a:t>What if I don’t know my CPM (condensable particulate matter) emissions?</a:t>
            </a:r>
          </a:p>
          <a:p>
            <a:pPr marL="109728" indent="0">
              <a:buNone/>
            </a:pPr>
            <a:r>
              <a:rPr lang="en-US" sz="2000" dirty="0"/>
              <a:t>CPM emissions must be reported if the emissions unit is subject to a numerical emission limit for CPM.</a:t>
            </a:r>
          </a:p>
          <a:p>
            <a:pPr marL="640080" indent="-285750">
              <a:buFont typeface="Courier New" panose="02070309020205020404" pitchFamily="49" charset="0"/>
              <a:buChar char="o"/>
            </a:pPr>
            <a:r>
              <a:rPr lang="en-US" sz="2000" dirty="0"/>
              <a:t>Otherwise, CPM should be reported if information is available to estimate emissions, and such emissions are equal to or greater than 5.0 tons per year per SCC.  Do not add the pollutant CPM in EAOR if you do not have emissions data to report. A </a:t>
            </a:r>
            <a:r>
              <a:rPr lang="en-US" sz="2000" b="1" dirty="0"/>
              <a:t>Calculator to estimate CPM </a:t>
            </a:r>
            <a:r>
              <a:rPr lang="en-US" sz="2000" dirty="0"/>
              <a:t>emissions based on some available CPM emissions factor information from AP-42 is provided for you at this link: </a:t>
            </a:r>
            <a:r>
              <a:rPr lang="en-US" sz="2000" u="sng" dirty="0">
                <a:hlinkClick r:id="rId3"/>
              </a:rPr>
              <a:t>http://www.dep.state.fl.us/air/emission/eaor/CPM-reporting.htm</a:t>
            </a:r>
            <a:endParaRPr lang="en-US" sz="2000" dirty="0"/>
          </a:p>
          <a:p>
            <a:pPr marL="91440" lvl="1" indent="0">
              <a:buNone/>
            </a:pPr>
            <a:br>
              <a:rPr lang="en-US" sz="2000" dirty="0"/>
            </a:br>
            <a:r>
              <a:rPr lang="en-US" sz="2000" dirty="0"/>
              <a:t>Below is a link to the </a:t>
            </a:r>
            <a:r>
              <a:rPr lang="en-US" sz="2000" b="1" dirty="0"/>
              <a:t>Annual Air Emissions Calculators </a:t>
            </a:r>
            <a:r>
              <a:rPr lang="en-US" sz="2000" dirty="0"/>
              <a:t>(based on </a:t>
            </a:r>
            <a:r>
              <a:rPr lang="en-US" sz="2000" dirty="0" err="1"/>
              <a:t>WebFIRE</a:t>
            </a:r>
            <a:r>
              <a:rPr lang="en-US" sz="2000" dirty="0"/>
              <a:t> Emissions Factors) for some SCC. If you would like additional SCCs added, please email them to </a:t>
            </a:r>
            <a:r>
              <a:rPr lang="en-US" sz="2000" dirty="0">
                <a:hlinkClick r:id="rId4"/>
              </a:rPr>
              <a:t>Cindy.Phillips@dep.state.fl.us</a:t>
            </a:r>
            <a:r>
              <a:rPr lang="en-US" sz="2000" dirty="0"/>
              <a:t> </a:t>
            </a:r>
            <a:endParaRPr lang="en-US" sz="2000" u="sng" dirty="0"/>
          </a:p>
          <a:p>
            <a:pPr lvl="1"/>
            <a:r>
              <a:rPr lang="en-US" sz="2000" dirty="0">
                <a:hlinkClick r:id="rId5" action="ppaction://hlinkfile"/>
              </a:rPr>
              <a:t>Annual Air Emissions Calculators for some SCC</a:t>
            </a:r>
            <a:r>
              <a:rPr lang="en-US" sz="2000" dirty="0"/>
              <a:t> </a:t>
            </a:r>
          </a:p>
          <a:p>
            <a:pPr lvl="1"/>
            <a:endParaRPr lang="en-US" sz="1600" u="sng" dirty="0"/>
          </a:p>
          <a:p>
            <a:pPr lvl="1"/>
            <a:endParaRPr lang="en-US" sz="1400" u="sng" dirty="0"/>
          </a:p>
          <a:p>
            <a:pPr lvl="1"/>
            <a:endParaRPr lang="en-US" sz="1400" dirty="0"/>
          </a:p>
          <a:p>
            <a:pPr marL="109728" indent="0">
              <a:buNone/>
            </a:pPr>
            <a:endParaRPr lang="en-US" sz="1400" dirty="0"/>
          </a:p>
        </p:txBody>
      </p:sp>
    </p:spTree>
    <p:extLst>
      <p:ext uri="{BB962C8B-B14F-4D97-AF65-F5344CB8AC3E}">
        <p14:creationId xmlns:p14="http://schemas.microsoft.com/office/powerpoint/2010/main" val="14249862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1447800" y="228600"/>
            <a:ext cx="7239000" cy="563562"/>
          </a:xfrm>
        </p:spPr>
        <p:txBody>
          <a:bodyPr>
            <a:normAutofit fontScale="90000"/>
          </a:bodyPr>
          <a:lstStyle/>
          <a:p>
            <a:r>
              <a:rPr lang="en-US" sz="3600" dirty="0"/>
              <a:t>Reporting PM, PM</a:t>
            </a:r>
            <a:r>
              <a:rPr lang="en-US" sz="3600" baseline="-25000" dirty="0"/>
              <a:t>10,</a:t>
            </a:r>
            <a:r>
              <a:rPr lang="en-US" sz="3600" dirty="0"/>
              <a:t> and PM</a:t>
            </a:r>
            <a:r>
              <a:rPr lang="en-US" sz="3600" baseline="-25000" dirty="0"/>
              <a:t>2.5</a:t>
            </a:r>
            <a:r>
              <a:rPr lang="en-US" sz="3600" dirty="0"/>
              <a:t> </a:t>
            </a:r>
          </a:p>
        </p:txBody>
      </p:sp>
      <p:sp>
        <p:nvSpPr>
          <p:cNvPr id="2" name="Content Placeholder 1"/>
          <p:cNvSpPr>
            <a:spLocks noGrp="1"/>
          </p:cNvSpPr>
          <p:nvPr>
            <p:ph idx="4294967295"/>
          </p:nvPr>
        </p:nvSpPr>
        <p:spPr>
          <a:xfrm>
            <a:off x="533400" y="1295400"/>
            <a:ext cx="8077200" cy="5029200"/>
          </a:xfrm>
        </p:spPr>
        <p:txBody>
          <a:bodyPr>
            <a:normAutofit fontScale="55000" lnSpcReduction="20000"/>
          </a:bodyPr>
          <a:lstStyle/>
          <a:p>
            <a:pPr marL="0" lvl="0" indent="0">
              <a:buNone/>
            </a:pPr>
            <a:r>
              <a:rPr lang="en-US" sz="3600" b="1" dirty="0"/>
              <a:t>When reporting PM, PM</a:t>
            </a:r>
            <a:r>
              <a:rPr lang="en-US" sz="3600" b="1" baseline="-25000" dirty="0"/>
              <a:t>10</a:t>
            </a:r>
            <a:r>
              <a:rPr lang="en-US" sz="3600" b="1" dirty="0"/>
              <a:t>, and PM</a:t>
            </a:r>
            <a:r>
              <a:rPr lang="en-US" sz="3600" b="1" baseline="-25000" dirty="0"/>
              <a:t>2.5</a:t>
            </a:r>
            <a:r>
              <a:rPr lang="en-US" sz="3600" b="1" dirty="0"/>
              <a:t> emissions make sure to use the correct emission factor for the pollutant.</a:t>
            </a:r>
            <a:endParaRPr lang="en-US" sz="3600" dirty="0"/>
          </a:p>
          <a:p>
            <a:pPr marL="393192" lvl="1" indent="0">
              <a:buNone/>
            </a:pPr>
            <a:r>
              <a:rPr lang="en-US" sz="3600" dirty="0"/>
              <a:t>Depending on the SCC and control equipment configuration, there may be emission factors for primary PM, primary PM</a:t>
            </a:r>
            <a:r>
              <a:rPr lang="en-US" sz="3600" baseline="-25000" dirty="0"/>
              <a:t>10</a:t>
            </a:r>
            <a:r>
              <a:rPr lang="en-US" sz="3600" dirty="0"/>
              <a:t>, primary PM</a:t>
            </a:r>
            <a:r>
              <a:rPr lang="en-US" sz="3600" baseline="-25000" dirty="0"/>
              <a:t>2.5</a:t>
            </a:r>
            <a:r>
              <a:rPr lang="en-US" sz="3600" dirty="0"/>
              <a:t>, filterable PM, filterable PM</a:t>
            </a:r>
            <a:r>
              <a:rPr lang="en-US" sz="3600" baseline="-25000" dirty="0"/>
              <a:t>10</a:t>
            </a:r>
            <a:r>
              <a:rPr lang="en-US" sz="3600" dirty="0"/>
              <a:t>, filterable PM</a:t>
            </a:r>
            <a:r>
              <a:rPr lang="en-US" sz="3600" baseline="-25000" dirty="0"/>
              <a:t>2.5 </a:t>
            </a:r>
            <a:r>
              <a:rPr lang="en-US" sz="3600" dirty="0"/>
              <a:t>and condensable PM (CPM). </a:t>
            </a:r>
          </a:p>
          <a:p>
            <a:pPr lvl="1"/>
            <a:r>
              <a:rPr lang="en-US" sz="2900" dirty="0"/>
              <a:t>PM filterable &gt;= PM</a:t>
            </a:r>
            <a:r>
              <a:rPr lang="en-US" sz="2900" baseline="-25000" dirty="0"/>
              <a:t>10</a:t>
            </a:r>
            <a:r>
              <a:rPr lang="en-US" sz="2900" dirty="0"/>
              <a:t> filterable &gt;= PM</a:t>
            </a:r>
            <a:r>
              <a:rPr lang="en-US" sz="2900" baseline="-25000" dirty="0"/>
              <a:t>2.5 </a:t>
            </a:r>
            <a:r>
              <a:rPr lang="en-US" sz="2900" dirty="0"/>
              <a:t>filterable</a:t>
            </a:r>
          </a:p>
          <a:p>
            <a:pPr lvl="1"/>
            <a:r>
              <a:rPr lang="en-US" sz="2900" dirty="0"/>
              <a:t>PM</a:t>
            </a:r>
            <a:r>
              <a:rPr lang="en-US" sz="2900" baseline="-25000" dirty="0"/>
              <a:t>10</a:t>
            </a:r>
            <a:r>
              <a:rPr lang="en-US" sz="2900" dirty="0"/>
              <a:t> primary &gt;= PM</a:t>
            </a:r>
            <a:r>
              <a:rPr lang="en-US" sz="2900" baseline="-25000" dirty="0"/>
              <a:t>2.5</a:t>
            </a:r>
            <a:r>
              <a:rPr lang="en-US" sz="2900" dirty="0"/>
              <a:t> primary &gt;= CPM </a:t>
            </a:r>
          </a:p>
          <a:p>
            <a:pPr marL="457200" lvl="1" indent="0">
              <a:buNone/>
            </a:pPr>
            <a:r>
              <a:rPr lang="en-US" sz="2900" b="1" dirty="0"/>
              <a:t>NOTE: </a:t>
            </a:r>
            <a:r>
              <a:rPr lang="en-US" sz="2900" dirty="0"/>
              <a:t>‘Primary PM’ is not reported. Rather, ‘PM’ determined by standard EPA Method 5 is filterable PM,  which is reported.</a:t>
            </a:r>
            <a:br>
              <a:rPr lang="en-US" sz="2900" dirty="0"/>
            </a:br>
            <a:endParaRPr lang="en-US" sz="2900" dirty="0"/>
          </a:p>
          <a:p>
            <a:pPr marL="457200" lvl="1" indent="0">
              <a:buNone/>
            </a:pPr>
            <a:r>
              <a:rPr lang="en-US" sz="3600" dirty="0"/>
              <a:t>The emission factors listed as primary include both the filterable and condensable components.  For example, primary PM</a:t>
            </a:r>
            <a:r>
              <a:rPr lang="en-US" sz="3600" baseline="-25000" dirty="0"/>
              <a:t>2.5</a:t>
            </a:r>
            <a:r>
              <a:rPr lang="en-US" sz="3600" dirty="0"/>
              <a:t> is the total of PM</a:t>
            </a:r>
            <a:r>
              <a:rPr lang="en-US" sz="3600" baseline="-25000" dirty="0"/>
              <a:t>2.5 </a:t>
            </a:r>
            <a:r>
              <a:rPr lang="en-US" sz="3600" dirty="0"/>
              <a:t>filterable plus condensable PM (CPM), and primary PM</a:t>
            </a:r>
            <a:r>
              <a:rPr lang="en-US" sz="3600" baseline="-25000" dirty="0"/>
              <a:t>10 </a:t>
            </a:r>
            <a:r>
              <a:rPr lang="en-US" sz="3600" dirty="0"/>
              <a:t>is the total of PM</a:t>
            </a:r>
            <a:r>
              <a:rPr lang="en-US" sz="3600" baseline="-25000" dirty="0"/>
              <a:t>10 </a:t>
            </a:r>
            <a:r>
              <a:rPr lang="en-US" sz="3600" dirty="0"/>
              <a:t>filterable plus CPM. </a:t>
            </a:r>
          </a:p>
          <a:p>
            <a:pPr lvl="1"/>
            <a:r>
              <a:rPr lang="en-US" sz="2900" dirty="0"/>
              <a:t>PM</a:t>
            </a:r>
            <a:r>
              <a:rPr lang="en-US" sz="2900" baseline="-25000" dirty="0"/>
              <a:t>2.5</a:t>
            </a:r>
            <a:r>
              <a:rPr lang="en-US" sz="2900" dirty="0"/>
              <a:t> primary = PM</a:t>
            </a:r>
            <a:r>
              <a:rPr lang="en-US" sz="2900" baseline="-25000" dirty="0"/>
              <a:t>2.5</a:t>
            </a:r>
            <a:r>
              <a:rPr lang="en-US" sz="2900" dirty="0"/>
              <a:t> filterable + CPM</a:t>
            </a:r>
          </a:p>
          <a:p>
            <a:pPr lvl="1"/>
            <a:r>
              <a:rPr lang="en-US" sz="2900" dirty="0"/>
              <a:t>PM</a:t>
            </a:r>
            <a:r>
              <a:rPr lang="en-US" sz="2900" baseline="-25000" dirty="0"/>
              <a:t>10</a:t>
            </a:r>
            <a:r>
              <a:rPr lang="en-US" sz="2900" dirty="0"/>
              <a:t>  primary = PM</a:t>
            </a:r>
            <a:r>
              <a:rPr lang="en-US" sz="2900" baseline="-25000" dirty="0"/>
              <a:t>10</a:t>
            </a:r>
            <a:r>
              <a:rPr lang="en-US" sz="2900" dirty="0"/>
              <a:t> filterable + CPM</a:t>
            </a:r>
          </a:p>
          <a:p>
            <a:pPr marL="457200" lvl="1" indent="0">
              <a:buNone/>
            </a:pPr>
            <a:br>
              <a:rPr lang="en-US" sz="2900" dirty="0"/>
            </a:br>
            <a:r>
              <a:rPr lang="en-US" sz="3600" dirty="0"/>
              <a:t>You should never add the emission factors for primary and filterable together, since primary already includes the filterable. </a:t>
            </a:r>
          </a:p>
          <a:p>
            <a:pPr lvl="1"/>
            <a:r>
              <a:rPr lang="en-US" sz="2900" dirty="0"/>
              <a:t>If reported, report condensable PM</a:t>
            </a:r>
            <a:r>
              <a:rPr lang="en-US" sz="2900" baseline="-25000" dirty="0"/>
              <a:t>10</a:t>
            </a:r>
            <a:r>
              <a:rPr lang="en-US" sz="2900" dirty="0"/>
              <a:t> and condensable PM</a:t>
            </a:r>
            <a:r>
              <a:rPr lang="en-US" sz="2900" baseline="-25000" dirty="0"/>
              <a:t>2.5</a:t>
            </a:r>
            <a:r>
              <a:rPr lang="en-US" sz="2900" dirty="0"/>
              <a:t> as CPM. </a:t>
            </a:r>
          </a:p>
          <a:p>
            <a:pPr lvl="1"/>
            <a:r>
              <a:rPr lang="en-US" sz="2900" dirty="0"/>
              <a:t>PM</a:t>
            </a:r>
            <a:r>
              <a:rPr lang="en-US" sz="2900" baseline="-25000" dirty="0"/>
              <a:t>10</a:t>
            </a:r>
            <a:r>
              <a:rPr lang="en-US" sz="2900" dirty="0"/>
              <a:t> condensable = PM</a:t>
            </a:r>
            <a:r>
              <a:rPr lang="en-US" sz="2900" baseline="-25000" dirty="0"/>
              <a:t>2.5</a:t>
            </a:r>
            <a:r>
              <a:rPr lang="en-US" sz="2900" dirty="0"/>
              <a:t> condensable = CPM</a:t>
            </a:r>
          </a:p>
          <a:p>
            <a:endParaRPr lang="en-US" dirty="0"/>
          </a:p>
        </p:txBody>
      </p:sp>
    </p:spTree>
    <p:extLst>
      <p:ext uri="{BB962C8B-B14F-4D97-AF65-F5344CB8AC3E}">
        <p14:creationId xmlns:p14="http://schemas.microsoft.com/office/powerpoint/2010/main" val="2165570099"/>
      </p:ext>
    </p:extLst>
  </p:cSld>
  <p:clrMapOvr>
    <a:masterClrMapping/>
  </p:clrMapOvr>
</p:sld>
</file>

<file path=ppt/theme/theme1.xml><?xml version="1.0" encoding="utf-8"?>
<a:theme xmlns:a="http://schemas.openxmlformats.org/drawingml/2006/main" name="powerpoint_blue-B-2015-Color-0216">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powerpoint_blue-B-2015-Color-0216</Template>
  <TotalTime>17266</TotalTime>
  <Words>8438</Words>
  <Application>Microsoft Office PowerPoint</Application>
  <PresentationFormat>On-screen Show (4:3)</PresentationFormat>
  <Paragraphs>608</Paragraphs>
  <Slides>38</Slides>
  <Notes>38</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38</vt:i4>
      </vt:variant>
    </vt:vector>
  </HeadingPairs>
  <TitlesOfParts>
    <vt:vector size="44" baseType="lpstr">
      <vt:lpstr>Arial</vt:lpstr>
      <vt:lpstr>Calibri</vt:lpstr>
      <vt:lpstr>Courier New</vt:lpstr>
      <vt:lpstr>Wingdings</vt:lpstr>
      <vt:lpstr>powerpoint_blue-B-2015-Color-0216</vt:lpstr>
      <vt:lpstr>Custom Design</vt:lpstr>
      <vt:lpstr>EAOR Training</vt:lpstr>
      <vt:lpstr> Electronic Annual Operating Report (EAOR)</vt:lpstr>
      <vt:lpstr> Electronic Annual Operating Report (EAOR)</vt:lpstr>
      <vt:lpstr>Questions/Assistance Contacts</vt:lpstr>
      <vt:lpstr> Electronic Annual Operating Report (EAOR)</vt:lpstr>
      <vt:lpstr>Purpose</vt:lpstr>
      <vt:lpstr>EAOR Process</vt:lpstr>
      <vt:lpstr>Annual AOR Letter</vt:lpstr>
      <vt:lpstr>EAOR Rule </vt:lpstr>
      <vt:lpstr>Report Pollutants Subject to an Emission Limiting Standard or Threshold</vt:lpstr>
      <vt:lpstr>Report Pollutants Subject to an Emission Limiting Standard or Threshold Continued</vt:lpstr>
      <vt:lpstr>PowerPoint Presentation</vt:lpstr>
      <vt:lpstr>EAOR Installation  </vt:lpstr>
      <vt:lpstr>Before Beginning EAOR Data Entry:</vt:lpstr>
      <vt:lpstr>EAOR Easy Start Menu</vt:lpstr>
      <vt:lpstr>EAOR Easy Start Menu – Print Report</vt:lpstr>
      <vt:lpstr>Review: Emissions Report by EU</vt:lpstr>
      <vt:lpstr>Completing EAOR: Facility Form</vt:lpstr>
      <vt:lpstr>EAOR Facility Form– Status, Owner</vt:lpstr>
      <vt:lpstr>EAOR Facility Form - History</vt:lpstr>
      <vt:lpstr>EAOR Facility Form: Owner Information </vt:lpstr>
      <vt:lpstr>EAOR Facility Form: Attachments</vt:lpstr>
      <vt:lpstr>Completing EAOR Continued</vt:lpstr>
      <vt:lpstr>Completing EAOR Continued</vt:lpstr>
      <vt:lpstr>PowerPoint Presentation</vt:lpstr>
      <vt:lpstr>PowerPoint Presentation</vt:lpstr>
      <vt:lpstr>EAOR Calculation Worksheet</vt:lpstr>
      <vt:lpstr>Additional Data Review </vt:lpstr>
      <vt:lpstr>DARM Edit Checks Continued</vt:lpstr>
      <vt:lpstr>Revising an EAOR</vt:lpstr>
      <vt:lpstr>Signing the AOR </vt:lpstr>
      <vt:lpstr>EAOR Benefits</vt:lpstr>
      <vt:lpstr>EAOR: Potential Improvements</vt:lpstr>
      <vt:lpstr>EAOR Website: Links and Downloads</vt:lpstr>
      <vt:lpstr>EAOR: DEP Web Resources</vt:lpstr>
      <vt:lpstr>EAOR: EPA Web Resources</vt:lpstr>
      <vt:lpstr>EAOR Optional Assistance:  Emissions Calculators </vt:lpstr>
      <vt:lpstr>Reporting PM, PM10, and PM2.5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hodge_c</dc:creator>
  <cp:lastModifiedBy>Spingler, Dianne</cp:lastModifiedBy>
  <cp:revision>517</cp:revision>
  <cp:lastPrinted>2017-10-17T21:21:33Z</cp:lastPrinted>
  <dcterms:created xsi:type="dcterms:W3CDTF">2012-02-28T15:45:11Z</dcterms:created>
  <dcterms:modified xsi:type="dcterms:W3CDTF">2021-02-09T16:44:51Z</dcterms:modified>
</cp:coreProperties>
</file>