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7"/>
  </p:notesMasterIdLst>
  <p:sldIdLst>
    <p:sldId id="295" r:id="rId2"/>
    <p:sldId id="343" r:id="rId3"/>
    <p:sldId id="319" r:id="rId4"/>
    <p:sldId id="346" r:id="rId5"/>
    <p:sldId id="347" r:id="rId6"/>
    <p:sldId id="320" r:id="rId7"/>
    <p:sldId id="322" r:id="rId8"/>
    <p:sldId id="323" r:id="rId9"/>
    <p:sldId id="324" r:id="rId10"/>
    <p:sldId id="325" r:id="rId11"/>
    <p:sldId id="326" r:id="rId12"/>
    <p:sldId id="327" r:id="rId13"/>
    <p:sldId id="328" r:id="rId14"/>
    <p:sldId id="329" r:id="rId15"/>
    <p:sldId id="330" r:id="rId16"/>
    <p:sldId id="348" r:id="rId17"/>
    <p:sldId id="331" r:id="rId18"/>
    <p:sldId id="299" r:id="rId19"/>
    <p:sldId id="349" r:id="rId20"/>
    <p:sldId id="300" r:id="rId21"/>
    <p:sldId id="301" r:id="rId22"/>
    <p:sldId id="302" r:id="rId23"/>
    <p:sldId id="350" r:id="rId24"/>
    <p:sldId id="351" r:id="rId25"/>
    <p:sldId id="303" r:id="rId26"/>
    <p:sldId id="304" r:id="rId27"/>
    <p:sldId id="305" r:id="rId28"/>
    <p:sldId id="307" r:id="rId29"/>
    <p:sldId id="308" r:id="rId30"/>
    <p:sldId id="309" r:id="rId31"/>
    <p:sldId id="310" r:id="rId32"/>
    <p:sldId id="311" r:id="rId33"/>
    <p:sldId id="313" r:id="rId34"/>
    <p:sldId id="312" r:id="rId35"/>
    <p:sldId id="314" r:id="rId36"/>
    <p:sldId id="315" r:id="rId37"/>
    <p:sldId id="316" r:id="rId38"/>
    <p:sldId id="317" r:id="rId39"/>
    <p:sldId id="318" r:id="rId40"/>
    <p:sldId id="332" r:id="rId41"/>
    <p:sldId id="334" r:id="rId42"/>
    <p:sldId id="338" r:id="rId43"/>
    <p:sldId id="352" r:id="rId44"/>
    <p:sldId id="353" r:id="rId45"/>
    <p:sldId id="367" r:id="rId46"/>
    <p:sldId id="354" r:id="rId47"/>
    <p:sldId id="371" r:id="rId48"/>
    <p:sldId id="356" r:id="rId49"/>
    <p:sldId id="373" r:id="rId50"/>
    <p:sldId id="357" r:id="rId51"/>
    <p:sldId id="358" r:id="rId52"/>
    <p:sldId id="359" r:id="rId53"/>
    <p:sldId id="374" r:id="rId54"/>
    <p:sldId id="360" r:id="rId55"/>
    <p:sldId id="361" r:id="rId56"/>
    <p:sldId id="362" r:id="rId57"/>
    <p:sldId id="375" r:id="rId58"/>
    <p:sldId id="363" r:id="rId59"/>
    <p:sldId id="376" r:id="rId60"/>
    <p:sldId id="364" r:id="rId61"/>
    <p:sldId id="377" r:id="rId62"/>
    <p:sldId id="365" r:id="rId63"/>
    <p:sldId id="366" r:id="rId64"/>
    <p:sldId id="345" r:id="rId65"/>
    <p:sldId id="342" r:id="rId6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yra Projects" initials="K" lastIdx="2" clrIdx="0"/>
  <p:cmAuthor id="1" name="Patel, Satyam T." initials="PST" lastIdx="2" clrIdx="1">
    <p:extLst>
      <p:ext uri="{19B8F6BF-5375-455C-9EA6-DF929625EA0E}">
        <p15:presenceInfo xmlns:p15="http://schemas.microsoft.com/office/powerpoint/2012/main" userId="S-1-5-21-1004336348-1214440339-1801674531-4169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61" autoAdjust="0"/>
    <p:restoredTop sz="94660"/>
  </p:normalViewPr>
  <p:slideViewPr>
    <p:cSldViewPr snapToGrid="0">
      <p:cViewPr varScale="1">
        <p:scale>
          <a:sx n="79" d="100"/>
          <a:sy n="79" d="100"/>
        </p:scale>
        <p:origin x="96" y="87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commentAuthors" Target="commentAuthors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F77031-4F93-4423-AF82-E2310F4705CC}" type="datetimeFigureOut">
              <a:rPr lang="en-US" smtClean="0"/>
              <a:pPr/>
              <a:t>7/25/2014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0E4925-04C0-4097-9946-0619BCE3AF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0787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2386A3-2E31-4C9B-B0BE-45709ADB9841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433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889" y="2514601"/>
            <a:ext cx="880060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889" y="4777381"/>
            <a:ext cx="880060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ED688-67BA-4F97-A38B-49F81A8AC81C}" type="datetimeFigureOut">
              <a:rPr lang="en-US" smtClean="0"/>
              <a:pPr/>
              <a:t>7/25/2014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8"/>
          <p:cNvSpPr/>
          <p:nvPr/>
        </p:nvSpPr>
        <p:spPr bwMode="auto">
          <a:xfrm>
            <a:off x="-42292" y="4321159"/>
            <a:ext cx="1860631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4445" y="4529542"/>
            <a:ext cx="779971" cy="365125"/>
          </a:xfrm>
        </p:spPr>
        <p:txBody>
          <a:bodyPr/>
          <a:lstStyle/>
          <a:p>
            <a:fld id="{89BC77CF-6B1E-437A-B842-D4CE74B3CA5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571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3602" y="624110"/>
            <a:ext cx="87855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888" y="2133600"/>
            <a:ext cx="8789313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ED688-67BA-4F97-A38B-49F81A8AC81C}" type="datetimeFigureOut">
              <a:rPr lang="en-US" smtClean="0"/>
              <a:pPr/>
              <a:t>7/25/2014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C77CF-6B1E-437A-B842-D4CE74B3CA5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173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2074562"/>
            <a:ext cx="8789313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8" y="3581400"/>
            <a:ext cx="8789313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ED688-67BA-4F97-A38B-49F81A8AC81C}" type="datetimeFigureOut">
              <a:rPr lang="en-US" smtClean="0"/>
              <a:pPr/>
              <a:t>7/25/2014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78" y="3166528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637" y="3244141"/>
            <a:ext cx="779971" cy="365125"/>
          </a:xfrm>
        </p:spPr>
        <p:txBody>
          <a:bodyPr/>
          <a:lstStyle/>
          <a:p>
            <a:fld id="{89BC77CF-6B1E-437A-B842-D4CE74B3CA5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761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889" y="2136707"/>
            <a:ext cx="4263375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16410" y="2136707"/>
            <a:ext cx="426279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ED688-67BA-4F97-A38B-49F81A8AC81C}" type="datetimeFigureOut">
              <a:rPr lang="en-US" smtClean="0"/>
              <a:pPr/>
              <a:t>7/25/2014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637" y="787784"/>
            <a:ext cx="779971" cy="365125"/>
          </a:xfrm>
        </p:spPr>
        <p:txBody>
          <a:bodyPr/>
          <a:lstStyle/>
          <a:p>
            <a:fld id="{89BC77CF-6B1E-437A-B842-D4CE74B3CA5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744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0469" y="2226626"/>
            <a:ext cx="38327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887" y="2802889"/>
            <a:ext cx="4263376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1540" y="2223398"/>
            <a:ext cx="383098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11620" y="2799661"/>
            <a:ext cx="4260907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ED688-67BA-4F97-A38B-49F81A8AC81C}" type="datetimeFigureOut">
              <a:rPr lang="en-US" smtClean="0"/>
              <a:pPr/>
              <a:t>7/25/2014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637" y="787784"/>
            <a:ext cx="779971" cy="365125"/>
          </a:xfrm>
        </p:spPr>
        <p:txBody>
          <a:bodyPr/>
          <a:lstStyle/>
          <a:p>
            <a:fld id="{89BC77CF-6B1E-437A-B842-D4CE74B3CA5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204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3600" y="624110"/>
            <a:ext cx="87856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ED688-67BA-4F97-A38B-49F81A8AC81C}" type="datetimeFigureOut">
              <a:rPr lang="en-US" smtClean="0"/>
              <a:pPr/>
              <a:t>7/25/2014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C77CF-6B1E-437A-B842-D4CE74B3CA5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227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ED688-67BA-4F97-A38B-49F81A8AC81C}" type="datetimeFigureOut">
              <a:rPr lang="en-US" smtClean="0"/>
              <a:pPr/>
              <a:t>7/25/2014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C77CF-6B1E-437A-B842-D4CE74B3CA5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965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7" y="446088"/>
            <a:ext cx="3506112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4659" y="446090"/>
            <a:ext cx="5054541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7" y="1598613"/>
            <a:ext cx="3506112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ED688-67BA-4F97-A38B-49F81A8AC81C}" type="datetimeFigureOut">
              <a:rPr lang="en-US" smtClean="0"/>
              <a:pPr/>
              <a:t>7/25/2014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C77CF-6B1E-437A-B842-D4CE74B3CA5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240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4800600"/>
            <a:ext cx="8789313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888" y="634965"/>
            <a:ext cx="8789313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8" y="5367338"/>
            <a:ext cx="8789313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ED688-67BA-4F97-A38B-49F81A8AC81C}" type="datetimeFigureOut">
              <a:rPr lang="en-US" smtClean="0"/>
              <a:pPr/>
              <a:t>7/25/2014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78" y="4910661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637" y="4983089"/>
            <a:ext cx="779971" cy="365125"/>
          </a:xfrm>
        </p:spPr>
        <p:txBody>
          <a:bodyPr/>
          <a:lstStyle/>
          <a:p>
            <a:fld id="{89BC77CF-6B1E-437A-B842-D4CE74B3CA5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921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609600"/>
            <a:ext cx="8789313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8" y="4354046"/>
            <a:ext cx="8789313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ED688-67BA-4F97-A38B-49F81A8AC81C}" type="datetimeFigureOut">
              <a:rPr lang="en-US" smtClean="0"/>
              <a:pPr/>
              <a:t>7/25/2014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78" y="3166528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637" y="3244141"/>
            <a:ext cx="779971" cy="365125"/>
          </a:xfrm>
        </p:spPr>
        <p:txBody>
          <a:bodyPr/>
          <a:lstStyle/>
          <a:p>
            <a:fld id="{89BC77CF-6B1E-437A-B842-D4CE74B3CA5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292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7498" y="609600"/>
            <a:ext cx="814611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21296" y="3505200"/>
            <a:ext cx="7538517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8" y="4354046"/>
            <a:ext cx="8789313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ED688-67BA-4F97-A38B-49F81A8AC81C}" type="datetimeFigureOut">
              <a:rPr lang="en-US" smtClean="0"/>
              <a:pPr/>
              <a:t>7/25/2014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78" y="3166528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637" y="3244141"/>
            <a:ext cx="779971" cy="365125"/>
          </a:xfrm>
        </p:spPr>
        <p:txBody>
          <a:bodyPr/>
          <a:lstStyle/>
          <a:p>
            <a:fld id="{89BC77CF-6B1E-437A-B842-D4CE74B3CA5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11089" y="648005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2711" y="2905306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93554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2438402"/>
            <a:ext cx="8789313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8" y="5181600"/>
            <a:ext cx="8789313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ED688-67BA-4F97-A38B-49F81A8AC81C}" type="datetimeFigureOut">
              <a:rPr lang="en-US" smtClean="0"/>
              <a:pPr/>
              <a:t>7/25/2014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78" y="4910661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637" y="4983089"/>
            <a:ext cx="779971" cy="365125"/>
          </a:xfrm>
        </p:spPr>
        <p:txBody>
          <a:bodyPr/>
          <a:lstStyle/>
          <a:p>
            <a:fld id="{89BC77CF-6B1E-437A-B842-D4CE74B3CA5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0040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917498" y="609600"/>
            <a:ext cx="814611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887" y="4343400"/>
            <a:ext cx="8917723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7" y="5181600"/>
            <a:ext cx="8917723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ED688-67BA-4F97-A38B-49F81A8AC81C}" type="datetimeFigureOut">
              <a:rPr lang="en-US" smtClean="0"/>
              <a:pPr/>
              <a:t>7/25/2014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78" y="4910661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637" y="4983089"/>
            <a:ext cx="779971" cy="365125"/>
          </a:xfrm>
        </p:spPr>
        <p:txBody>
          <a:bodyPr/>
          <a:lstStyle/>
          <a:p>
            <a:fld id="{89BC77CF-6B1E-437A-B842-D4CE74B3CA5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411089" y="648005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92711" y="2905306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53016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627407"/>
            <a:ext cx="8789312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888" y="4343400"/>
            <a:ext cx="8789313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8" y="5181600"/>
            <a:ext cx="8789313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ED688-67BA-4F97-A38B-49F81A8AC81C}" type="datetimeFigureOut">
              <a:rPr lang="en-US" smtClean="0"/>
              <a:pPr/>
              <a:t>7/25/2014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78" y="4910661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637" y="4983089"/>
            <a:ext cx="779971" cy="365125"/>
          </a:xfrm>
        </p:spPr>
        <p:txBody>
          <a:bodyPr/>
          <a:lstStyle/>
          <a:p>
            <a:fld id="{89BC77CF-6B1E-437A-B842-D4CE74B3CA5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0631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ED688-67BA-4F97-A38B-49F81A8AC81C}" type="datetimeFigureOut">
              <a:rPr lang="en-US" smtClean="0"/>
              <a:pPr/>
              <a:t>7/25/2014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C77CF-6B1E-437A-B842-D4CE74B3CA5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303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71380" y="627407"/>
            <a:ext cx="2208176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888" y="627407"/>
            <a:ext cx="6288464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ED688-67BA-4F97-A38B-49F81A8AC81C}" type="datetimeFigureOut">
              <a:rPr lang="en-US" smtClean="0"/>
              <a:pPr/>
              <a:t>7/25/2014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C77CF-6B1E-437A-B842-D4CE74B3CA5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592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26416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7228" y="285"/>
            <a:ext cx="2603029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24384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3600" y="624110"/>
            <a:ext cx="87856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8" y="2133600"/>
            <a:ext cx="8789313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3200" y="6135090"/>
            <a:ext cx="102184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6ED688-67BA-4F97-A38B-49F81A8AC81C}" type="datetimeFigureOut">
              <a:rPr lang="en-US" smtClean="0"/>
              <a:pPr/>
              <a:t>7/25/2014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887" y="6135810"/>
            <a:ext cx="76219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681637" y="787784"/>
            <a:ext cx="7799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9BC77CF-6B1E-437A-B842-D4CE74B3CA5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656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ctrTitle"/>
          </p:nvPr>
        </p:nvSpPr>
        <p:spPr>
          <a:xfrm>
            <a:off x="3124201" y="406189"/>
            <a:ext cx="6600451" cy="2262781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AirCom</a:t>
            </a:r>
            <a:br>
              <a:rPr lang="en-US" dirty="0" smtClean="0"/>
            </a:br>
            <a:r>
              <a:rPr lang="en-US" dirty="0" smtClean="0"/>
              <a:t>Training Session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type="subTitle" idx="1"/>
          </p:nvPr>
        </p:nvSpPr>
        <p:spPr>
          <a:xfrm>
            <a:off x="3505200" y="2417744"/>
            <a:ext cx="6096000" cy="914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Compliance Assurance and Inspection Tool Module</a:t>
            </a:r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669266" y="6201298"/>
            <a:ext cx="3426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Presented by:  </a:t>
            </a:r>
            <a:r>
              <a:rPr lang="en-US" dirty="0" smtClean="0"/>
              <a:t>DARM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0" y="6011281"/>
            <a:ext cx="1688757" cy="7800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66951" y="3290551"/>
            <a:ext cx="7766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Session 2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724401" y="3810001"/>
            <a:ext cx="2628557" cy="2468563"/>
            <a:chOff x="388938" y="284163"/>
            <a:chExt cx="4818062" cy="5537200"/>
          </a:xfrm>
        </p:grpSpPr>
        <p:sp>
          <p:nvSpPr>
            <p:cNvPr id="8" name="AutoShape 92"/>
            <p:cNvSpPr>
              <a:spLocks noChangeAspect="1" noChangeArrowheads="1" noTextEdit="1"/>
            </p:cNvSpPr>
            <p:nvPr/>
          </p:nvSpPr>
          <p:spPr bwMode="auto">
            <a:xfrm>
              <a:off x="388938" y="284163"/>
              <a:ext cx="4818062" cy="553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94"/>
            <p:cNvSpPr>
              <a:spLocks/>
            </p:cNvSpPr>
            <p:nvPr/>
          </p:nvSpPr>
          <p:spPr bwMode="auto">
            <a:xfrm>
              <a:off x="407988" y="306388"/>
              <a:ext cx="4799012" cy="5511800"/>
            </a:xfrm>
            <a:custGeom>
              <a:avLst/>
              <a:gdLst>
                <a:gd name="T0" fmla="*/ 2501 w 3023"/>
                <a:gd name="T1" fmla="*/ 270 h 3472"/>
                <a:gd name="T2" fmla="*/ 2456 w 3023"/>
                <a:gd name="T3" fmla="*/ 147 h 3472"/>
                <a:gd name="T4" fmla="*/ 2410 w 3023"/>
                <a:gd name="T5" fmla="*/ 114 h 3472"/>
                <a:gd name="T6" fmla="*/ 2351 w 3023"/>
                <a:gd name="T7" fmla="*/ 100 h 3472"/>
                <a:gd name="T8" fmla="*/ 2305 w 3023"/>
                <a:gd name="T9" fmla="*/ 103 h 3472"/>
                <a:gd name="T10" fmla="*/ 2272 w 3023"/>
                <a:gd name="T11" fmla="*/ 109 h 3472"/>
                <a:gd name="T12" fmla="*/ 2228 w 3023"/>
                <a:gd name="T13" fmla="*/ 49 h 3472"/>
                <a:gd name="T14" fmla="*/ 2085 w 3023"/>
                <a:gd name="T15" fmla="*/ 2 h 3472"/>
                <a:gd name="T16" fmla="*/ 2013 w 3023"/>
                <a:gd name="T17" fmla="*/ 32 h 3472"/>
                <a:gd name="T18" fmla="*/ 1980 w 3023"/>
                <a:gd name="T19" fmla="*/ 84 h 3472"/>
                <a:gd name="T20" fmla="*/ 1919 w 3023"/>
                <a:gd name="T21" fmla="*/ 25 h 3472"/>
                <a:gd name="T22" fmla="*/ 1808 w 3023"/>
                <a:gd name="T23" fmla="*/ 2 h 3472"/>
                <a:gd name="T24" fmla="*/ 1705 w 3023"/>
                <a:gd name="T25" fmla="*/ 77 h 3472"/>
                <a:gd name="T26" fmla="*/ 1691 w 3023"/>
                <a:gd name="T27" fmla="*/ 142 h 3472"/>
                <a:gd name="T28" fmla="*/ 1651 w 3023"/>
                <a:gd name="T29" fmla="*/ 121 h 3472"/>
                <a:gd name="T30" fmla="*/ 1560 w 3023"/>
                <a:gd name="T31" fmla="*/ 107 h 3472"/>
                <a:gd name="T32" fmla="*/ 1463 w 3023"/>
                <a:gd name="T33" fmla="*/ 161 h 3472"/>
                <a:gd name="T34" fmla="*/ 1418 w 3023"/>
                <a:gd name="T35" fmla="*/ 212 h 3472"/>
                <a:gd name="T36" fmla="*/ 2164 w 3023"/>
                <a:gd name="T37" fmla="*/ 250 h 3472"/>
                <a:gd name="T38" fmla="*/ 2293 w 3023"/>
                <a:gd name="T39" fmla="*/ 348 h 3472"/>
                <a:gd name="T40" fmla="*/ 2220 w 3023"/>
                <a:gd name="T41" fmla="*/ 242 h 3472"/>
                <a:gd name="T42" fmla="*/ 2417 w 3023"/>
                <a:gd name="T43" fmla="*/ 217 h 3472"/>
                <a:gd name="T44" fmla="*/ 2409 w 3023"/>
                <a:gd name="T45" fmla="*/ 270 h 3472"/>
                <a:gd name="T46" fmla="*/ 2125 w 3023"/>
                <a:gd name="T47" fmla="*/ 352 h 3472"/>
                <a:gd name="T48" fmla="*/ 1983 w 3023"/>
                <a:gd name="T49" fmla="*/ 875 h 3472"/>
                <a:gd name="T50" fmla="*/ 1700 w 3023"/>
                <a:gd name="T51" fmla="*/ 590 h 3472"/>
                <a:gd name="T52" fmla="*/ 1329 w 3023"/>
                <a:gd name="T53" fmla="*/ 590 h 3472"/>
                <a:gd name="T54" fmla="*/ 1365 w 3023"/>
                <a:gd name="T55" fmla="*/ 777 h 3472"/>
                <a:gd name="T56" fmla="*/ 958 w 3023"/>
                <a:gd name="T57" fmla="*/ 810 h 3472"/>
                <a:gd name="T58" fmla="*/ 935 w 3023"/>
                <a:gd name="T59" fmla="*/ 1174 h 3472"/>
                <a:gd name="T60" fmla="*/ 849 w 3023"/>
                <a:gd name="T61" fmla="*/ 1141 h 3472"/>
                <a:gd name="T62" fmla="*/ 763 w 3023"/>
                <a:gd name="T63" fmla="*/ 1131 h 3472"/>
                <a:gd name="T64" fmla="*/ 756 w 3023"/>
                <a:gd name="T65" fmla="*/ 1089 h 3472"/>
                <a:gd name="T66" fmla="*/ 732 w 3023"/>
                <a:gd name="T67" fmla="*/ 1043 h 3472"/>
                <a:gd name="T68" fmla="*/ 697 w 3023"/>
                <a:gd name="T69" fmla="*/ 1010 h 3472"/>
                <a:gd name="T70" fmla="*/ 665 w 3023"/>
                <a:gd name="T71" fmla="*/ 1124 h 3472"/>
                <a:gd name="T72" fmla="*/ 674 w 3023"/>
                <a:gd name="T73" fmla="*/ 1190 h 3472"/>
                <a:gd name="T74" fmla="*/ 632 w 3023"/>
                <a:gd name="T75" fmla="*/ 1244 h 3472"/>
                <a:gd name="T76" fmla="*/ 564 w 3023"/>
                <a:gd name="T77" fmla="*/ 1253 h 3472"/>
                <a:gd name="T78" fmla="*/ 510 w 3023"/>
                <a:gd name="T79" fmla="*/ 1211 h 3472"/>
                <a:gd name="T80" fmla="*/ 501 w 3023"/>
                <a:gd name="T81" fmla="*/ 1145 h 3472"/>
                <a:gd name="T82" fmla="*/ 543 w 3023"/>
                <a:gd name="T83" fmla="*/ 1090 h 3472"/>
                <a:gd name="T84" fmla="*/ 585 w 3023"/>
                <a:gd name="T85" fmla="*/ 1078 h 3472"/>
                <a:gd name="T86" fmla="*/ 616 w 3023"/>
                <a:gd name="T87" fmla="*/ 1083 h 3472"/>
                <a:gd name="T88" fmla="*/ 646 w 3023"/>
                <a:gd name="T89" fmla="*/ 984 h 3472"/>
                <a:gd name="T90" fmla="*/ 560 w 3023"/>
                <a:gd name="T91" fmla="*/ 975 h 3472"/>
                <a:gd name="T92" fmla="*/ 450 w 3023"/>
                <a:gd name="T93" fmla="*/ 1022 h 3472"/>
                <a:gd name="T94" fmla="*/ 384 w 3023"/>
                <a:gd name="T95" fmla="*/ 1145 h 3472"/>
                <a:gd name="T96" fmla="*/ 403 w 3023"/>
                <a:gd name="T97" fmla="*/ 1237 h 3472"/>
                <a:gd name="T98" fmla="*/ 366 w 3023"/>
                <a:gd name="T99" fmla="*/ 1311 h 3472"/>
                <a:gd name="T100" fmla="*/ 298 w 3023"/>
                <a:gd name="T101" fmla="*/ 1451 h 3472"/>
                <a:gd name="T102" fmla="*/ 1131 w 3023"/>
                <a:gd name="T103" fmla="*/ 1299 h 3472"/>
                <a:gd name="T104" fmla="*/ 20 w 3023"/>
                <a:gd name="T105" fmla="*/ 1731 h 3472"/>
                <a:gd name="T106" fmla="*/ 0 w 3023"/>
                <a:gd name="T107" fmla="*/ 1799 h 3472"/>
                <a:gd name="T108" fmla="*/ 559 w 3023"/>
                <a:gd name="T109" fmla="*/ 3393 h 3472"/>
                <a:gd name="T110" fmla="*/ 606 w 3023"/>
                <a:gd name="T111" fmla="*/ 3437 h 3472"/>
                <a:gd name="T112" fmla="*/ 657 w 3023"/>
                <a:gd name="T113" fmla="*/ 3463 h 3472"/>
                <a:gd name="T114" fmla="*/ 706 w 3023"/>
                <a:gd name="T115" fmla="*/ 3472 h 3472"/>
                <a:gd name="T116" fmla="*/ 1976 w 3023"/>
                <a:gd name="T117" fmla="*/ 2996 h 3472"/>
                <a:gd name="T118" fmla="*/ 2020 w 3023"/>
                <a:gd name="T119" fmla="*/ 2938 h 3472"/>
                <a:gd name="T120" fmla="*/ 1642 w 3023"/>
                <a:gd name="T121" fmla="*/ 1773 h 3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023" h="3472">
                  <a:moveTo>
                    <a:pt x="3023" y="1236"/>
                  </a:moveTo>
                  <a:lnTo>
                    <a:pt x="2608" y="1236"/>
                  </a:lnTo>
                  <a:lnTo>
                    <a:pt x="2571" y="270"/>
                  </a:lnTo>
                  <a:lnTo>
                    <a:pt x="2501" y="270"/>
                  </a:lnTo>
                  <a:lnTo>
                    <a:pt x="2498" y="242"/>
                  </a:lnTo>
                  <a:lnTo>
                    <a:pt x="2489" y="208"/>
                  </a:lnTo>
                  <a:lnTo>
                    <a:pt x="2475" y="177"/>
                  </a:lnTo>
                  <a:lnTo>
                    <a:pt x="2456" y="147"/>
                  </a:lnTo>
                  <a:lnTo>
                    <a:pt x="2445" y="137"/>
                  </a:lnTo>
                  <a:lnTo>
                    <a:pt x="2435" y="128"/>
                  </a:lnTo>
                  <a:lnTo>
                    <a:pt x="2423" y="121"/>
                  </a:lnTo>
                  <a:lnTo>
                    <a:pt x="2410" y="114"/>
                  </a:lnTo>
                  <a:lnTo>
                    <a:pt x="2396" y="109"/>
                  </a:lnTo>
                  <a:lnTo>
                    <a:pt x="2382" y="105"/>
                  </a:lnTo>
                  <a:lnTo>
                    <a:pt x="2367" y="102"/>
                  </a:lnTo>
                  <a:lnTo>
                    <a:pt x="2351" y="100"/>
                  </a:lnTo>
                  <a:lnTo>
                    <a:pt x="2342" y="100"/>
                  </a:lnTo>
                  <a:lnTo>
                    <a:pt x="2332" y="102"/>
                  </a:lnTo>
                  <a:lnTo>
                    <a:pt x="2319" y="103"/>
                  </a:lnTo>
                  <a:lnTo>
                    <a:pt x="2305" y="103"/>
                  </a:lnTo>
                  <a:lnTo>
                    <a:pt x="2293" y="105"/>
                  </a:lnTo>
                  <a:lnTo>
                    <a:pt x="2283" y="107"/>
                  </a:lnTo>
                  <a:lnTo>
                    <a:pt x="2276" y="109"/>
                  </a:lnTo>
                  <a:lnTo>
                    <a:pt x="2272" y="109"/>
                  </a:lnTo>
                  <a:lnTo>
                    <a:pt x="2269" y="103"/>
                  </a:lnTo>
                  <a:lnTo>
                    <a:pt x="2262" y="89"/>
                  </a:lnTo>
                  <a:lnTo>
                    <a:pt x="2248" y="70"/>
                  </a:lnTo>
                  <a:lnTo>
                    <a:pt x="2228" y="49"/>
                  </a:lnTo>
                  <a:lnTo>
                    <a:pt x="2202" y="28"/>
                  </a:lnTo>
                  <a:lnTo>
                    <a:pt x="2169" y="12"/>
                  </a:lnTo>
                  <a:lnTo>
                    <a:pt x="2130" y="2"/>
                  </a:lnTo>
                  <a:lnTo>
                    <a:pt x="2085" y="2"/>
                  </a:lnTo>
                  <a:lnTo>
                    <a:pt x="2062" y="5"/>
                  </a:lnTo>
                  <a:lnTo>
                    <a:pt x="2043" y="12"/>
                  </a:lnTo>
                  <a:lnTo>
                    <a:pt x="2027" y="21"/>
                  </a:lnTo>
                  <a:lnTo>
                    <a:pt x="2013" y="32"/>
                  </a:lnTo>
                  <a:lnTo>
                    <a:pt x="2003" y="44"/>
                  </a:lnTo>
                  <a:lnTo>
                    <a:pt x="1992" y="58"/>
                  </a:lnTo>
                  <a:lnTo>
                    <a:pt x="1985" y="70"/>
                  </a:lnTo>
                  <a:lnTo>
                    <a:pt x="1980" y="84"/>
                  </a:lnTo>
                  <a:lnTo>
                    <a:pt x="1969" y="70"/>
                  </a:lnTo>
                  <a:lnTo>
                    <a:pt x="1955" y="54"/>
                  </a:lnTo>
                  <a:lnTo>
                    <a:pt x="1940" y="39"/>
                  </a:lnTo>
                  <a:lnTo>
                    <a:pt x="1919" y="25"/>
                  </a:lnTo>
                  <a:lnTo>
                    <a:pt x="1896" y="14"/>
                  </a:lnTo>
                  <a:lnTo>
                    <a:pt x="1870" y="5"/>
                  </a:lnTo>
                  <a:lnTo>
                    <a:pt x="1842" y="0"/>
                  </a:lnTo>
                  <a:lnTo>
                    <a:pt x="1808" y="2"/>
                  </a:lnTo>
                  <a:lnTo>
                    <a:pt x="1770" y="12"/>
                  </a:lnTo>
                  <a:lnTo>
                    <a:pt x="1740" y="30"/>
                  </a:lnTo>
                  <a:lnTo>
                    <a:pt x="1719" y="53"/>
                  </a:lnTo>
                  <a:lnTo>
                    <a:pt x="1705" y="77"/>
                  </a:lnTo>
                  <a:lnTo>
                    <a:pt x="1698" y="102"/>
                  </a:lnTo>
                  <a:lnTo>
                    <a:pt x="1693" y="123"/>
                  </a:lnTo>
                  <a:lnTo>
                    <a:pt x="1691" y="137"/>
                  </a:lnTo>
                  <a:lnTo>
                    <a:pt x="1691" y="142"/>
                  </a:lnTo>
                  <a:lnTo>
                    <a:pt x="1688" y="140"/>
                  </a:lnTo>
                  <a:lnTo>
                    <a:pt x="1681" y="135"/>
                  </a:lnTo>
                  <a:lnTo>
                    <a:pt x="1667" y="130"/>
                  </a:lnTo>
                  <a:lnTo>
                    <a:pt x="1651" y="121"/>
                  </a:lnTo>
                  <a:lnTo>
                    <a:pt x="1630" y="116"/>
                  </a:lnTo>
                  <a:lnTo>
                    <a:pt x="1609" y="109"/>
                  </a:lnTo>
                  <a:lnTo>
                    <a:pt x="1584" y="107"/>
                  </a:lnTo>
                  <a:lnTo>
                    <a:pt x="1560" y="107"/>
                  </a:lnTo>
                  <a:lnTo>
                    <a:pt x="1535" y="114"/>
                  </a:lnTo>
                  <a:lnTo>
                    <a:pt x="1509" y="126"/>
                  </a:lnTo>
                  <a:lnTo>
                    <a:pt x="1486" y="144"/>
                  </a:lnTo>
                  <a:lnTo>
                    <a:pt x="1463" y="161"/>
                  </a:lnTo>
                  <a:lnTo>
                    <a:pt x="1446" y="180"/>
                  </a:lnTo>
                  <a:lnTo>
                    <a:pt x="1430" y="196"/>
                  </a:lnTo>
                  <a:lnTo>
                    <a:pt x="1421" y="208"/>
                  </a:lnTo>
                  <a:lnTo>
                    <a:pt x="1418" y="212"/>
                  </a:lnTo>
                  <a:lnTo>
                    <a:pt x="2136" y="212"/>
                  </a:lnTo>
                  <a:lnTo>
                    <a:pt x="2139" y="217"/>
                  </a:lnTo>
                  <a:lnTo>
                    <a:pt x="2150" y="233"/>
                  </a:lnTo>
                  <a:lnTo>
                    <a:pt x="2164" y="250"/>
                  </a:lnTo>
                  <a:lnTo>
                    <a:pt x="2176" y="270"/>
                  </a:lnTo>
                  <a:lnTo>
                    <a:pt x="2129" y="270"/>
                  </a:lnTo>
                  <a:lnTo>
                    <a:pt x="2125" y="324"/>
                  </a:lnTo>
                  <a:lnTo>
                    <a:pt x="2293" y="348"/>
                  </a:lnTo>
                  <a:lnTo>
                    <a:pt x="2291" y="270"/>
                  </a:lnTo>
                  <a:lnTo>
                    <a:pt x="2223" y="270"/>
                  </a:lnTo>
                  <a:lnTo>
                    <a:pt x="2221" y="256"/>
                  </a:lnTo>
                  <a:lnTo>
                    <a:pt x="2220" y="242"/>
                  </a:lnTo>
                  <a:lnTo>
                    <a:pt x="2216" y="228"/>
                  </a:lnTo>
                  <a:lnTo>
                    <a:pt x="2213" y="212"/>
                  </a:lnTo>
                  <a:lnTo>
                    <a:pt x="2414" y="212"/>
                  </a:lnTo>
                  <a:lnTo>
                    <a:pt x="2417" y="217"/>
                  </a:lnTo>
                  <a:lnTo>
                    <a:pt x="2428" y="233"/>
                  </a:lnTo>
                  <a:lnTo>
                    <a:pt x="2442" y="250"/>
                  </a:lnTo>
                  <a:lnTo>
                    <a:pt x="2454" y="270"/>
                  </a:lnTo>
                  <a:lnTo>
                    <a:pt x="2409" y="270"/>
                  </a:lnTo>
                  <a:lnTo>
                    <a:pt x="2363" y="1236"/>
                  </a:lnTo>
                  <a:lnTo>
                    <a:pt x="2328" y="1236"/>
                  </a:lnTo>
                  <a:lnTo>
                    <a:pt x="2293" y="355"/>
                  </a:lnTo>
                  <a:lnTo>
                    <a:pt x="2125" y="352"/>
                  </a:lnTo>
                  <a:lnTo>
                    <a:pt x="2083" y="1236"/>
                  </a:lnTo>
                  <a:lnTo>
                    <a:pt x="1931" y="1236"/>
                  </a:lnTo>
                  <a:lnTo>
                    <a:pt x="1931" y="1003"/>
                  </a:lnTo>
                  <a:lnTo>
                    <a:pt x="1983" y="875"/>
                  </a:lnTo>
                  <a:lnTo>
                    <a:pt x="1651" y="875"/>
                  </a:lnTo>
                  <a:lnTo>
                    <a:pt x="1590" y="777"/>
                  </a:lnTo>
                  <a:lnTo>
                    <a:pt x="1590" y="590"/>
                  </a:lnTo>
                  <a:lnTo>
                    <a:pt x="1700" y="590"/>
                  </a:lnTo>
                  <a:lnTo>
                    <a:pt x="1486" y="429"/>
                  </a:lnTo>
                  <a:lnTo>
                    <a:pt x="1252" y="590"/>
                  </a:lnTo>
                  <a:lnTo>
                    <a:pt x="1329" y="590"/>
                  </a:lnTo>
                  <a:lnTo>
                    <a:pt x="1329" y="590"/>
                  </a:lnTo>
                  <a:lnTo>
                    <a:pt x="1463" y="590"/>
                  </a:lnTo>
                  <a:lnTo>
                    <a:pt x="1463" y="630"/>
                  </a:lnTo>
                  <a:lnTo>
                    <a:pt x="1365" y="630"/>
                  </a:lnTo>
                  <a:lnTo>
                    <a:pt x="1365" y="777"/>
                  </a:lnTo>
                  <a:lnTo>
                    <a:pt x="1301" y="875"/>
                  </a:lnTo>
                  <a:lnTo>
                    <a:pt x="1252" y="875"/>
                  </a:lnTo>
                  <a:lnTo>
                    <a:pt x="1252" y="810"/>
                  </a:lnTo>
                  <a:lnTo>
                    <a:pt x="958" y="810"/>
                  </a:lnTo>
                  <a:lnTo>
                    <a:pt x="958" y="875"/>
                  </a:lnTo>
                  <a:lnTo>
                    <a:pt x="877" y="875"/>
                  </a:lnTo>
                  <a:lnTo>
                    <a:pt x="935" y="985"/>
                  </a:lnTo>
                  <a:lnTo>
                    <a:pt x="935" y="1174"/>
                  </a:lnTo>
                  <a:lnTo>
                    <a:pt x="914" y="1164"/>
                  </a:lnTo>
                  <a:lnTo>
                    <a:pt x="893" y="1155"/>
                  </a:lnTo>
                  <a:lnTo>
                    <a:pt x="870" y="1148"/>
                  </a:lnTo>
                  <a:lnTo>
                    <a:pt x="849" y="1141"/>
                  </a:lnTo>
                  <a:lnTo>
                    <a:pt x="826" y="1138"/>
                  </a:lnTo>
                  <a:lnTo>
                    <a:pt x="805" y="1134"/>
                  </a:lnTo>
                  <a:lnTo>
                    <a:pt x="784" y="1131"/>
                  </a:lnTo>
                  <a:lnTo>
                    <a:pt x="763" y="1131"/>
                  </a:lnTo>
                  <a:lnTo>
                    <a:pt x="763" y="1120"/>
                  </a:lnTo>
                  <a:lnTo>
                    <a:pt x="762" y="1110"/>
                  </a:lnTo>
                  <a:lnTo>
                    <a:pt x="760" y="1099"/>
                  </a:lnTo>
                  <a:lnTo>
                    <a:pt x="756" y="1089"/>
                  </a:lnTo>
                  <a:lnTo>
                    <a:pt x="751" y="1076"/>
                  </a:lnTo>
                  <a:lnTo>
                    <a:pt x="746" y="1064"/>
                  </a:lnTo>
                  <a:lnTo>
                    <a:pt x="739" y="1054"/>
                  </a:lnTo>
                  <a:lnTo>
                    <a:pt x="732" y="1043"/>
                  </a:lnTo>
                  <a:lnTo>
                    <a:pt x="725" y="1034"/>
                  </a:lnTo>
                  <a:lnTo>
                    <a:pt x="716" y="1026"/>
                  </a:lnTo>
                  <a:lnTo>
                    <a:pt x="706" y="1017"/>
                  </a:lnTo>
                  <a:lnTo>
                    <a:pt x="697" y="1010"/>
                  </a:lnTo>
                  <a:lnTo>
                    <a:pt x="632" y="1090"/>
                  </a:lnTo>
                  <a:lnTo>
                    <a:pt x="644" y="1099"/>
                  </a:lnTo>
                  <a:lnTo>
                    <a:pt x="655" y="1110"/>
                  </a:lnTo>
                  <a:lnTo>
                    <a:pt x="665" y="1124"/>
                  </a:lnTo>
                  <a:lnTo>
                    <a:pt x="672" y="1138"/>
                  </a:lnTo>
                  <a:lnTo>
                    <a:pt x="676" y="1155"/>
                  </a:lnTo>
                  <a:lnTo>
                    <a:pt x="678" y="1173"/>
                  </a:lnTo>
                  <a:lnTo>
                    <a:pt x="674" y="1190"/>
                  </a:lnTo>
                  <a:lnTo>
                    <a:pt x="669" y="1206"/>
                  </a:lnTo>
                  <a:lnTo>
                    <a:pt x="658" y="1222"/>
                  </a:lnTo>
                  <a:lnTo>
                    <a:pt x="648" y="1234"/>
                  </a:lnTo>
                  <a:lnTo>
                    <a:pt x="632" y="1244"/>
                  </a:lnTo>
                  <a:lnTo>
                    <a:pt x="616" y="1251"/>
                  </a:lnTo>
                  <a:lnTo>
                    <a:pt x="599" y="1255"/>
                  </a:lnTo>
                  <a:lnTo>
                    <a:pt x="581" y="1257"/>
                  </a:lnTo>
                  <a:lnTo>
                    <a:pt x="564" y="1253"/>
                  </a:lnTo>
                  <a:lnTo>
                    <a:pt x="548" y="1246"/>
                  </a:lnTo>
                  <a:lnTo>
                    <a:pt x="532" y="1237"/>
                  </a:lnTo>
                  <a:lnTo>
                    <a:pt x="520" y="1227"/>
                  </a:lnTo>
                  <a:lnTo>
                    <a:pt x="510" y="1211"/>
                  </a:lnTo>
                  <a:lnTo>
                    <a:pt x="503" y="1195"/>
                  </a:lnTo>
                  <a:lnTo>
                    <a:pt x="499" y="1178"/>
                  </a:lnTo>
                  <a:lnTo>
                    <a:pt x="497" y="1160"/>
                  </a:lnTo>
                  <a:lnTo>
                    <a:pt x="501" y="1145"/>
                  </a:lnTo>
                  <a:lnTo>
                    <a:pt x="508" y="1127"/>
                  </a:lnTo>
                  <a:lnTo>
                    <a:pt x="517" y="1113"/>
                  </a:lnTo>
                  <a:lnTo>
                    <a:pt x="527" y="1101"/>
                  </a:lnTo>
                  <a:lnTo>
                    <a:pt x="543" y="1090"/>
                  </a:lnTo>
                  <a:lnTo>
                    <a:pt x="559" y="1082"/>
                  </a:lnTo>
                  <a:lnTo>
                    <a:pt x="567" y="1080"/>
                  </a:lnTo>
                  <a:lnTo>
                    <a:pt x="576" y="1078"/>
                  </a:lnTo>
                  <a:lnTo>
                    <a:pt x="585" y="1078"/>
                  </a:lnTo>
                  <a:lnTo>
                    <a:pt x="592" y="1078"/>
                  </a:lnTo>
                  <a:lnTo>
                    <a:pt x="601" y="1078"/>
                  </a:lnTo>
                  <a:lnTo>
                    <a:pt x="609" y="1080"/>
                  </a:lnTo>
                  <a:lnTo>
                    <a:pt x="616" y="1083"/>
                  </a:lnTo>
                  <a:lnTo>
                    <a:pt x="625" y="1087"/>
                  </a:lnTo>
                  <a:lnTo>
                    <a:pt x="683" y="999"/>
                  </a:lnTo>
                  <a:lnTo>
                    <a:pt x="665" y="991"/>
                  </a:lnTo>
                  <a:lnTo>
                    <a:pt x="646" y="984"/>
                  </a:lnTo>
                  <a:lnTo>
                    <a:pt x="625" y="978"/>
                  </a:lnTo>
                  <a:lnTo>
                    <a:pt x="604" y="975"/>
                  </a:lnTo>
                  <a:lnTo>
                    <a:pt x="583" y="973"/>
                  </a:lnTo>
                  <a:lnTo>
                    <a:pt x="560" y="975"/>
                  </a:lnTo>
                  <a:lnTo>
                    <a:pt x="539" y="978"/>
                  </a:lnTo>
                  <a:lnTo>
                    <a:pt x="517" y="985"/>
                  </a:lnTo>
                  <a:lnTo>
                    <a:pt x="482" y="1001"/>
                  </a:lnTo>
                  <a:lnTo>
                    <a:pt x="450" y="1022"/>
                  </a:lnTo>
                  <a:lnTo>
                    <a:pt x="426" y="1048"/>
                  </a:lnTo>
                  <a:lnTo>
                    <a:pt x="405" y="1078"/>
                  </a:lnTo>
                  <a:lnTo>
                    <a:pt x="392" y="1110"/>
                  </a:lnTo>
                  <a:lnTo>
                    <a:pt x="384" y="1145"/>
                  </a:lnTo>
                  <a:lnTo>
                    <a:pt x="385" y="1180"/>
                  </a:lnTo>
                  <a:lnTo>
                    <a:pt x="392" y="1215"/>
                  </a:lnTo>
                  <a:lnTo>
                    <a:pt x="398" y="1227"/>
                  </a:lnTo>
                  <a:lnTo>
                    <a:pt x="403" y="1237"/>
                  </a:lnTo>
                  <a:lnTo>
                    <a:pt x="410" y="1248"/>
                  </a:lnTo>
                  <a:lnTo>
                    <a:pt x="417" y="1257"/>
                  </a:lnTo>
                  <a:lnTo>
                    <a:pt x="391" y="1281"/>
                  </a:lnTo>
                  <a:lnTo>
                    <a:pt x="366" y="1311"/>
                  </a:lnTo>
                  <a:lnTo>
                    <a:pt x="345" y="1342"/>
                  </a:lnTo>
                  <a:lnTo>
                    <a:pt x="326" y="1376"/>
                  </a:lnTo>
                  <a:lnTo>
                    <a:pt x="310" y="1412"/>
                  </a:lnTo>
                  <a:lnTo>
                    <a:pt x="298" y="1451"/>
                  </a:lnTo>
                  <a:lnTo>
                    <a:pt x="289" y="1491"/>
                  </a:lnTo>
                  <a:lnTo>
                    <a:pt x="284" y="1533"/>
                  </a:lnTo>
                  <a:lnTo>
                    <a:pt x="1028" y="1250"/>
                  </a:lnTo>
                  <a:lnTo>
                    <a:pt x="1131" y="1299"/>
                  </a:lnTo>
                  <a:lnTo>
                    <a:pt x="65" y="1698"/>
                  </a:lnTo>
                  <a:lnTo>
                    <a:pt x="48" y="1706"/>
                  </a:lnTo>
                  <a:lnTo>
                    <a:pt x="32" y="1717"/>
                  </a:lnTo>
                  <a:lnTo>
                    <a:pt x="20" y="1731"/>
                  </a:lnTo>
                  <a:lnTo>
                    <a:pt x="9" y="1747"/>
                  </a:lnTo>
                  <a:lnTo>
                    <a:pt x="4" y="1762"/>
                  </a:lnTo>
                  <a:lnTo>
                    <a:pt x="0" y="1782"/>
                  </a:lnTo>
                  <a:lnTo>
                    <a:pt x="0" y="1799"/>
                  </a:lnTo>
                  <a:lnTo>
                    <a:pt x="6" y="1818"/>
                  </a:lnTo>
                  <a:lnTo>
                    <a:pt x="543" y="3369"/>
                  </a:lnTo>
                  <a:lnTo>
                    <a:pt x="550" y="3381"/>
                  </a:lnTo>
                  <a:lnTo>
                    <a:pt x="559" y="3393"/>
                  </a:lnTo>
                  <a:lnTo>
                    <a:pt x="569" y="3404"/>
                  </a:lnTo>
                  <a:lnTo>
                    <a:pt x="580" y="3416"/>
                  </a:lnTo>
                  <a:lnTo>
                    <a:pt x="592" y="3427"/>
                  </a:lnTo>
                  <a:lnTo>
                    <a:pt x="606" y="3437"/>
                  </a:lnTo>
                  <a:lnTo>
                    <a:pt x="620" y="3446"/>
                  </a:lnTo>
                  <a:lnTo>
                    <a:pt x="636" y="3455"/>
                  </a:lnTo>
                  <a:lnTo>
                    <a:pt x="646" y="3458"/>
                  </a:lnTo>
                  <a:lnTo>
                    <a:pt x="657" y="3463"/>
                  </a:lnTo>
                  <a:lnTo>
                    <a:pt x="669" y="3467"/>
                  </a:lnTo>
                  <a:lnTo>
                    <a:pt x="681" y="3469"/>
                  </a:lnTo>
                  <a:lnTo>
                    <a:pt x="693" y="3470"/>
                  </a:lnTo>
                  <a:lnTo>
                    <a:pt x="706" y="3472"/>
                  </a:lnTo>
                  <a:lnTo>
                    <a:pt x="718" y="3472"/>
                  </a:lnTo>
                  <a:lnTo>
                    <a:pt x="732" y="3472"/>
                  </a:lnTo>
                  <a:lnTo>
                    <a:pt x="1959" y="3005"/>
                  </a:lnTo>
                  <a:lnTo>
                    <a:pt x="1976" y="2996"/>
                  </a:lnTo>
                  <a:lnTo>
                    <a:pt x="1992" y="2986"/>
                  </a:lnTo>
                  <a:lnTo>
                    <a:pt x="2004" y="2972"/>
                  </a:lnTo>
                  <a:lnTo>
                    <a:pt x="2015" y="2956"/>
                  </a:lnTo>
                  <a:lnTo>
                    <a:pt x="2020" y="2938"/>
                  </a:lnTo>
                  <a:lnTo>
                    <a:pt x="2024" y="2921"/>
                  </a:lnTo>
                  <a:lnTo>
                    <a:pt x="2024" y="2903"/>
                  </a:lnTo>
                  <a:lnTo>
                    <a:pt x="2018" y="2884"/>
                  </a:lnTo>
                  <a:lnTo>
                    <a:pt x="1642" y="1773"/>
                  </a:lnTo>
                  <a:lnTo>
                    <a:pt x="3023" y="1773"/>
                  </a:lnTo>
                  <a:lnTo>
                    <a:pt x="3023" y="1236"/>
                  </a:lnTo>
                  <a:close/>
                </a:path>
              </a:pathLst>
            </a:custGeom>
            <a:solidFill>
              <a:srgbClr val="8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95"/>
            <p:cNvSpPr>
              <a:spLocks/>
            </p:cNvSpPr>
            <p:nvPr/>
          </p:nvSpPr>
          <p:spPr bwMode="auto">
            <a:xfrm>
              <a:off x="3781425" y="820738"/>
              <a:ext cx="266700" cy="49213"/>
            </a:xfrm>
            <a:custGeom>
              <a:avLst/>
              <a:gdLst>
                <a:gd name="T0" fmla="*/ 168 w 168"/>
                <a:gd name="T1" fmla="*/ 24 h 31"/>
                <a:gd name="T2" fmla="*/ 0 w 168"/>
                <a:gd name="T3" fmla="*/ 0 h 31"/>
                <a:gd name="T4" fmla="*/ 0 w 168"/>
                <a:gd name="T5" fmla="*/ 28 h 31"/>
                <a:gd name="T6" fmla="*/ 168 w 168"/>
                <a:gd name="T7" fmla="*/ 31 h 31"/>
                <a:gd name="T8" fmla="*/ 168 w 168"/>
                <a:gd name="T9" fmla="*/ 2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" h="31">
                  <a:moveTo>
                    <a:pt x="168" y="24"/>
                  </a:moveTo>
                  <a:lnTo>
                    <a:pt x="0" y="0"/>
                  </a:lnTo>
                  <a:lnTo>
                    <a:pt x="0" y="28"/>
                  </a:lnTo>
                  <a:lnTo>
                    <a:pt x="168" y="31"/>
                  </a:lnTo>
                  <a:lnTo>
                    <a:pt x="168" y="24"/>
                  </a:lnTo>
                  <a:close/>
                </a:path>
              </a:pathLst>
            </a:custGeom>
            <a:solidFill>
              <a:srgbClr val="8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96"/>
            <p:cNvSpPr>
              <a:spLocks/>
            </p:cNvSpPr>
            <p:nvPr/>
          </p:nvSpPr>
          <p:spPr bwMode="auto">
            <a:xfrm>
              <a:off x="1400175" y="1892301"/>
              <a:ext cx="114300" cy="144463"/>
            </a:xfrm>
            <a:custGeom>
              <a:avLst/>
              <a:gdLst>
                <a:gd name="T0" fmla="*/ 7 w 72"/>
                <a:gd name="T1" fmla="*/ 91 h 91"/>
                <a:gd name="T2" fmla="*/ 72 w 72"/>
                <a:gd name="T3" fmla="*/ 11 h 91"/>
                <a:gd name="T4" fmla="*/ 68 w 72"/>
                <a:gd name="T5" fmla="*/ 7 h 91"/>
                <a:gd name="T6" fmla="*/ 65 w 72"/>
                <a:gd name="T7" fmla="*/ 6 h 91"/>
                <a:gd name="T8" fmla="*/ 61 w 72"/>
                <a:gd name="T9" fmla="*/ 2 h 91"/>
                <a:gd name="T10" fmla="*/ 58 w 72"/>
                <a:gd name="T11" fmla="*/ 0 h 91"/>
                <a:gd name="T12" fmla="*/ 0 w 72"/>
                <a:gd name="T13" fmla="*/ 88 h 91"/>
                <a:gd name="T14" fmla="*/ 2 w 72"/>
                <a:gd name="T15" fmla="*/ 88 h 91"/>
                <a:gd name="T16" fmla="*/ 4 w 72"/>
                <a:gd name="T17" fmla="*/ 90 h 91"/>
                <a:gd name="T18" fmla="*/ 5 w 72"/>
                <a:gd name="T19" fmla="*/ 90 h 91"/>
                <a:gd name="T20" fmla="*/ 7 w 72"/>
                <a:gd name="T21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91">
                  <a:moveTo>
                    <a:pt x="7" y="91"/>
                  </a:moveTo>
                  <a:lnTo>
                    <a:pt x="72" y="11"/>
                  </a:lnTo>
                  <a:lnTo>
                    <a:pt x="68" y="7"/>
                  </a:lnTo>
                  <a:lnTo>
                    <a:pt x="65" y="6"/>
                  </a:lnTo>
                  <a:lnTo>
                    <a:pt x="61" y="2"/>
                  </a:lnTo>
                  <a:lnTo>
                    <a:pt x="58" y="0"/>
                  </a:lnTo>
                  <a:lnTo>
                    <a:pt x="0" y="88"/>
                  </a:lnTo>
                  <a:lnTo>
                    <a:pt x="2" y="88"/>
                  </a:lnTo>
                  <a:lnTo>
                    <a:pt x="4" y="90"/>
                  </a:lnTo>
                  <a:lnTo>
                    <a:pt x="5" y="90"/>
                  </a:lnTo>
                  <a:lnTo>
                    <a:pt x="7" y="91"/>
                  </a:lnTo>
                  <a:close/>
                </a:path>
              </a:pathLst>
            </a:custGeom>
            <a:solidFill>
              <a:srgbClr val="8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Rectangle 97"/>
            <p:cNvSpPr>
              <a:spLocks noChangeArrowheads="1"/>
            </p:cNvSpPr>
            <p:nvPr/>
          </p:nvSpPr>
          <p:spPr bwMode="auto">
            <a:xfrm>
              <a:off x="4887913" y="2465388"/>
              <a:ext cx="157162" cy="147638"/>
            </a:xfrm>
            <a:prstGeom prst="rect">
              <a:avLst/>
            </a:prstGeom>
            <a:solidFill>
              <a:srgbClr val="3FD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Rectangle 98"/>
            <p:cNvSpPr>
              <a:spLocks noChangeArrowheads="1"/>
            </p:cNvSpPr>
            <p:nvPr/>
          </p:nvSpPr>
          <p:spPr bwMode="auto">
            <a:xfrm>
              <a:off x="4592638" y="2465388"/>
              <a:ext cx="158750" cy="147638"/>
            </a:xfrm>
            <a:prstGeom prst="rect">
              <a:avLst/>
            </a:prstGeom>
            <a:solidFill>
              <a:srgbClr val="3FD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Rectangle 99"/>
            <p:cNvSpPr>
              <a:spLocks noChangeArrowheads="1"/>
            </p:cNvSpPr>
            <p:nvPr/>
          </p:nvSpPr>
          <p:spPr bwMode="auto">
            <a:xfrm>
              <a:off x="4298950" y="2465388"/>
              <a:ext cx="157162" cy="147638"/>
            </a:xfrm>
            <a:prstGeom prst="rect">
              <a:avLst/>
            </a:prstGeom>
            <a:solidFill>
              <a:srgbClr val="3FD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Rectangle 100"/>
            <p:cNvSpPr>
              <a:spLocks noChangeArrowheads="1"/>
            </p:cNvSpPr>
            <p:nvPr/>
          </p:nvSpPr>
          <p:spPr bwMode="auto">
            <a:xfrm>
              <a:off x="4003675" y="2465388"/>
              <a:ext cx="158750" cy="147638"/>
            </a:xfrm>
            <a:prstGeom prst="rect">
              <a:avLst/>
            </a:prstGeom>
            <a:solidFill>
              <a:srgbClr val="3FD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Rectangle 101"/>
            <p:cNvSpPr>
              <a:spLocks noChangeArrowheads="1"/>
            </p:cNvSpPr>
            <p:nvPr/>
          </p:nvSpPr>
          <p:spPr bwMode="auto">
            <a:xfrm>
              <a:off x="3721100" y="2465388"/>
              <a:ext cx="157162" cy="147638"/>
            </a:xfrm>
            <a:prstGeom prst="rect">
              <a:avLst/>
            </a:prstGeom>
            <a:solidFill>
              <a:srgbClr val="3FD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Rectangle 102"/>
            <p:cNvSpPr>
              <a:spLocks noChangeArrowheads="1"/>
            </p:cNvSpPr>
            <p:nvPr/>
          </p:nvSpPr>
          <p:spPr bwMode="auto">
            <a:xfrm>
              <a:off x="3425825" y="2465388"/>
              <a:ext cx="158750" cy="147638"/>
            </a:xfrm>
            <a:prstGeom prst="rect">
              <a:avLst/>
            </a:prstGeom>
            <a:solidFill>
              <a:srgbClr val="3FD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Rectangle 103"/>
            <p:cNvSpPr>
              <a:spLocks noChangeArrowheads="1"/>
            </p:cNvSpPr>
            <p:nvPr/>
          </p:nvSpPr>
          <p:spPr bwMode="auto">
            <a:xfrm>
              <a:off x="3065463" y="1914526"/>
              <a:ext cx="157162" cy="147638"/>
            </a:xfrm>
            <a:prstGeom prst="rect">
              <a:avLst/>
            </a:prstGeom>
            <a:solidFill>
              <a:srgbClr val="3FD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Rectangle 104"/>
            <p:cNvSpPr>
              <a:spLocks noChangeArrowheads="1"/>
            </p:cNvSpPr>
            <p:nvPr/>
          </p:nvSpPr>
          <p:spPr bwMode="auto">
            <a:xfrm>
              <a:off x="2770188" y="1914526"/>
              <a:ext cx="158750" cy="147638"/>
            </a:xfrm>
            <a:prstGeom prst="rect">
              <a:avLst/>
            </a:prstGeom>
            <a:solidFill>
              <a:srgbClr val="3FD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Rectangle 105"/>
            <p:cNvSpPr>
              <a:spLocks noChangeArrowheads="1"/>
            </p:cNvSpPr>
            <p:nvPr/>
          </p:nvSpPr>
          <p:spPr bwMode="auto">
            <a:xfrm>
              <a:off x="2486025" y="1914526"/>
              <a:ext cx="161925" cy="147638"/>
            </a:xfrm>
            <a:prstGeom prst="rect">
              <a:avLst/>
            </a:prstGeom>
            <a:solidFill>
              <a:srgbClr val="3FD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Rectangle 106"/>
            <p:cNvSpPr>
              <a:spLocks noChangeArrowheads="1"/>
            </p:cNvSpPr>
            <p:nvPr/>
          </p:nvSpPr>
          <p:spPr bwMode="auto">
            <a:xfrm>
              <a:off x="2192338" y="1914526"/>
              <a:ext cx="160337" cy="147638"/>
            </a:xfrm>
            <a:prstGeom prst="rect">
              <a:avLst/>
            </a:prstGeom>
            <a:solidFill>
              <a:srgbClr val="3FD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07"/>
            <p:cNvSpPr>
              <a:spLocks/>
            </p:cNvSpPr>
            <p:nvPr/>
          </p:nvSpPr>
          <p:spPr bwMode="auto">
            <a:xfrm>
              <a:off x="1477963" y="4665663"/>
              <a:ext cx="1147762" cy="525463"/>
            </a:xfrm>
            <a:custGeom>
              <a:avLst/>
              <a:gdLst>
                <a:gd name="T0" fmla="*/ 0 w 723"/>
                <a:gd name="T1" fmla="*/ 257 h 331"/>
                <a:gd name="T2" fmla="*/ 25 w 723"/>
                <a:gd name="T3" fmla="*/ 331 h 331"/>
                <a:gd name="T4" fmla="*/ 723 w 723"/>
                <a:gd name="T5" fmla="*/ 73 h 331"/>
                <a:gd name="T6" fmla="*/ 698 w 723"/>
                <a:gd name="T7" fmla="*/ 0 h 331"/>
                <a:gd name="T8" fmla="*/ 0 w 723"/>
                <a:gd name="T9" fmla="*/ 257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3" h="331">
                  <a:moveTo>
                    <a:pt x="0" y="257"/>
                  </a:moveTo>
                  <a:lnTo>
                    <a:pt x="25" y="331"/>
                  </a:lnTo>
                  <a:lnTo>
                    <a:pt x="723" y="73"/>
                  </a:lnTo>
                  <a:lnTo>
                    <a:pt x="698" y="0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rgbClr val="D3CE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08"/>
            <p:cNvSpPr>
              <a:spLocks/>
            </p:cNvSpPr>
            <p:nvPr/>
          </p:nvSpPr>
          <p:spPr bwMode="auto">
            <a:xfrm>
              <a:off x="1300163" y="4235451"/>
              <a:ext cx="1150937" cy="523875"/>
            </a:xfrm>
            <a:custGeom>
              <a:avLst/>
              <a:gdLst>
                <a:gd name="T0" fmla="*/ 0 w 725"/>
                <a:gd name="T1" fmla="*/ 257 h 330"/>
                <a:gd name="T2" fmla="*/ 26 w 725"/>
                <a:gd name="T3" fmla="*/ 330 h 330"/>
                <a:gd name="T4" fmla="*/ 725 w 725"/>
                <a:gd name="T5" fmla="*/ 75 h 330"/>
                <a:gd name="T6" fmla="*/ 698 w 725"/>
                <a:gd name="T7" fmla="*/ 0 h 330"/>
                <a:gd name="T8" fmla="*/ 0 w 725"/>
                <a:gd name="T9" fmla="*/ 257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5" h="330">
                  <a:moveTo>
                    <a:pt x="0" y="257"/>
                  </a:moveTo>
                  <a:lnTo>
                    <a:pt x="26" y="330"/>
                  </a:lnTo>
                  <a:lnTo>
                    <a:pt x="725" y="75"/>
                  </a:lnTo>
                  <a:lnTo>
                    <a:pt x="698" y="0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rgbClr val="D3CE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09"/>
            <p:cNvSpPr>
              <a:spLocks/>
            </p:cNvSpPr>
            <p:nvPr/>
          </p:nvSpPr>
          <p:spPr bwMode="auto">
            <a:xfrm>
              <a:off x="1184275" y="3806826"/>
              <a:ext cx="1149350" cy="525463"/>
            </a:xfrm>
            <a:custGeom>
              <a:avLst/>
              <a:gdLst>
                <a:gd name="T0" fmla="*/ 0 w 724"/>
                <a:gd name="T1" fmla="*/ 257 h 331"/>
                <a:gd name="T2" fmla="*/ 26 w 724"/>
                <a:gd name="T3" fmla="*/ 331 h 331"/>
                <a:gd name="T4" fmla="*/ 724 w 724"/>
                <a:gd name="T5" fmla="*/ 74 h 331"/>
                <a:gd name="T6" fmla="*/ 698 w 724"/>
                <a:gd name="T7" fmla="*/ 0 h 331"/>
                <a:gd name="T8" fmla="*/ 0 w 724"/>
                <a:gd name="T9" fmla="*/ 257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4" h="331">
                  <a:moveTo>
                    <a:pt x="0" y="257"/>
                  </a:moveTo>
                  <a:lnTo>
                    <a:pt x="26" y="331"/>
                  </a:lnTo>
                  <a:lnTo>
                    <a:pt x="724" y="74"/>
                  </a:lnTo>
                  <a:lnTo>
                    <a:pt x="698" y="0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rgbClr val="D3CE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10"/>
            <p:cNvSpPr>
              <a:spLocks/>
            </p:cNvSpPr>
            <p:nvPr/>
          </p:nvSpPr>
          <p:spPr bwMode="auto">
            <a:xfrm>
              <a:off x="1030288" y="3413126"/>
              <a:ext cx="1150937" cy="523875"/>
            </a:xfrm>
            <a:custGeom>
              <a:avLst/>
              <a:gdLst>
                <a:gd name="T0" fmla="*/ 0 w 725"/>
                <a:gd name="T1" fmla="*/ 257 h 330"/>
                <a:gd name="T2" fmla="*/ 27 w 725"/>
                <a:gd name="T3" fmla="*/ 330 h 330"/>
                <a:gd name="T4" fmla="*/ 725 w 725"/>
                <a:gd name="T5" fmla="*/ 75 h 330"/>
                <a:gd name="T6" fmla="*/ 699 w 725"/>
                <a:gd name="T7" fmla="*/ 0 h 330"/>
                <a:gd name="T8" fmla="*/ 0 w 725"/>
                <a:gd name="T9" fmla="*/ 257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5" h="330">
                  <a:moveTo>
                    <a:pt x="0" y="257"/>
                  </a:moveTo>
                  <a:lnTo>
                    <a:pt x="27" y="330"/>
                  </a:lnTo>
                  <a:lnTo>
                    <a:pt x="725" y="75"/>
                  </a:lnTo>
                  <a:lnTo>
                    <a:pt x="699" y="0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rgbClr val="D3CE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11"/>
            <p:cNvSpPr>
              <a:spLocks/>
            </p:cNvSpPr>
            <p:nvPr/>
          </p:nvSpPr>
          <p:spPr bwMode="auto">
            <a:xfrm>
              <a:off x="862013" y="3001963"/>
              <a:ext cx="1149350" cy="522288"/>
            </a:xfrm>
            <a:custGeom>
              <a:avLst/>
              <a:gdLst>
                <a:gd name="T0" fmla="*/ 0 w 724"/>
                <a:gd name="T1" fmla="*/ 253 h 329"/>
                <a:gd name="T2" fmla="*/ 26 w 724"/>
                <a:gd name="T3" fmla="*/ 329 h 329"/>
                <a:gd name="T4" fmla="*/ 724 w 724"/>
                <a:gd name="T5" fmla="*/ 73 h 329"/>
                <a:gd name="T6" fmla="*/ 698 w 724"/>
                <a:gd name="T7" fmla="*/ 0 h 329"/>
                <a:gd name="T8" fmla="*/ 0 w 724"/>
                <a:gd name="T9" fmla="*/ 253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4" h="329">
                  <a:moveTo>
                    <a:pt x="0" y="253"/>
                  </a:moveTo>
                  <a:lnTo>
                    <a:pt x="26" y="329"/>
                  </a:lnTo>
                  <a:lnTo>
                    <a:pt x="724" y="73"/>
                  </a:lnTo>
                  <a:lnTo>
                    <a:pt x="698" y="0"/>
                  </a:lnTo>
                  <a:lnTo>
                    <a:pt x="0" y="253"/>
                  </a:lnTo>
                  <a:close/>
                </a:path>
              </a:pathLst>
            </a:custGeom>
            <a:solidFill>
              <a:srgbClr val="D3CE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12"/>
            <p:cNvSpPr>
              <a:spLocks/>
            </p:cNvSpPr>
            <p:nvPr/>
          </p:nvSpPr>
          <p:spPr bwMode="auto">
            <a:xfrm>
              <a:off x="2559050" y="3684588"/>
              <a:ext cx="428625" cy="500063"/>
            </a:xfrm>
            <a:custGeom>
              <a:avLst/>
              <a:gdLst>
                <a:gd name="T0" fmla="*/ 205 w 270"/>
                <a:gd name="T1" fmla="*/ 0 h 315"/>
                <a:gd name="T2" fmla="*/ 193 w 270"/>
                <a:gd name="T3" fmla="*/ 28 h 315"/>
                <a:gd name="T4" fmla="*/ 182 w 270"/>
                <a:gd name="T5" fmla="*/ 54 h 315"/>
                <a:gd name="T6" fmla="*/ 172 w 270"/>
                <a:gd name="T7" fmla="*/ 84 h 315"/>
                <a:gd name="T8" fmla="*/ 161 w 270"/>
                <a:gd name="T9" fmla="*/ 112 h 315"/>
                <a:gd name="T10" fmla="*/ 152 w 270"/>
                <a:gd name="T11" fmla="*/ 142 h 315"/>
                <a:gd name="T12" fmla="*/ 145 w 270"/>
                <a:gd name="T13" fmla="*/ 170 h 315"/>
                <a:gd name="T14" fmla="*/ 136 w 270"/>
                <a:gd name="T15" fmla="*/ 200 h 315"/>
                <a:gd name="T16" fmla="*/ 128 w 270"/>
                <a:gd name="T17" fmla="*/ 229 h 315"/>
                <a:gd name="T18" fmla="*/ 115 w 270"/>
                <a:gd name="T19" fmla="*/ 219 h 315"/>
                <a:gd name="T20" fmla="*/ 103 w 270"/>
                <a:gd name="T21" fmla="*/ 207 h 315"/>
                <a:gd name="T22" fmla="*/ 89 w 270"/>
                <a:gd name="T23" fmla="*/ 196 h 315"/>
                <a:gd name="T24" fmla="*/ 77 w 270"/>
                <a:gd name="T25" fmla="*/ 186 h 315"/>
                <a:gd name="T26" fmla="*/ 63 w 270"/>
                <a:gd name="T27" fmla="*/ 175 h 315"/>
                <a:gd name="T28" fmla="*/ 49 w 270"/>
                <a:gd name="T29" fmla="*/ 166 h 315"/>
                <a:gd name="T30" fmla="*/ 33 w 270"/>
                <a:gd name="T31" fmla="*/ 159 h 315"/>
                <a:gd name="T32" fmla="*/ 17 w 270"/>
                <a:gd name="T33" fmla="*/ 154 h 315"/>
                <a:gd name="T34" fmla="*/ 0 w 270"/>
                <a:gd name="T35" fmla="*/ 196 h 315"/>
                <a:gd name="T36" fmla="*/ 14 w 270"/>
                <a:gd name="T37" fmla="*/ 212 h 315"/>
                <a:gd name="T38" fmla="*/ 30 w 270"/>
                <a:gd name="T39" fmla="*/ 226 h 315"/>
                <a:gd name="T40" fmla="*/ 44 w 270"/>
                <a:gd name="T41" fmla="*/ 240 h 315"/>
                <a:gd name="T42" fmla="*/ 58 w 270"/>
                <a:gd name="T43" fmla="*/ 256 h 315"/>
                <a:gd name="T44" fmla="*/ 72 w 270"/>
                <a:gd name="T45" fmla="*/ 270 h 315"/>
                <a:gd name="T46" fmla="*/ 87 w 270"/>
                <a:gd name="T47" fmla="*/ 284 h 315"/>
                <a:gd name="T48" fmla="*/ 100 w 270"/>
                <a:gd name="T49" fmla="*/ 299 h 315"/>
                <a:gd name="T50" fmla="*/ 114 w 270"/>
                <a:gd name="T51" fmla="*/ 315 h 315"/>
                <a:gd name="T52" fmla="*/ 180 w 270"/>
                <a:gd name="T53" fmla="*/ 305 h 315"/>
                <a:gd name="T54" fmla="*/ 194 w 270"/>
                <a:gd name="T55" fmla="*/ 271 h 315"/>
                <a:gd name="T56" fmla="*/ 207 w 270"/>
                <a:gd name="T57" fmla="*/ 236 h 315"/>
                <a:gd name="T58" fmla="*/ 217 w 270"/>
                <a:gd name="T59" fmla="*/ 201 h 315"/>
                <a:gd name="T60" fmla="*/ 228 w 270"/>
                <a:gd name="T61" fmla="*/ 166 h 315"/>
                <a:gd name="T62" fmla="*/ 236 w 270"/>
                <a:gd name="T63" fmla="*/ 130 h 315"/>
                <a:gd name="T64" fmla="*/ 247 w 270"/>
                <a:gd name="T65" fmla="*/ 95 h 315"/>
                <a:gd name="T66" fmla="*/ 257 w 270"/>
                <a:gd name="T67" fmla="*/ 60 h 315"/>
                <a:gd name="T68" fmla="*/ 270 w 270"/>
                <a:gd name="T69" fmla="*/ 25 h 315"/>
                <a:gd name="T70" fmla="*/ 205 w 270"/>
                <a:gd name="T71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70" h="315">
                  <a:moveTo>
                    <a:pt x="205" y="0"/>
                  </a:moveTo>
                  <a:lnTo>
                    <a:pt x="193" y="28"/>
                  </a:lnTo>
                  <a:lnTo>
                    <a:pt x="182" y="54"/>
                  </a:lnTo>
                  <a:lnTo>
                    <a:pt x="172" y="84"/>
                  </a:lnTo>
                  <a:lnTo>
                    <a:pt x="161" y="112"/>
                  </a:lnTo>
                  <a:lnTo>
                    <a:pt x="152" y="142"/>
                  </a:lnTo>
                  <a:lnTo>
                    <a:pt x="145" y="170"/>
                  </a:lnTo>
                  <a:lnTo>
                    <a:pt x="136" y="200"/>
                  </a:lnTo>
                  <a:lnTo>
                    <a:pt x="128" y="229"/>
                  </a:lnTo>
                  <a:lnTo>
                    <a:pt x="115" y="219"/>
                  </a:lnTo>
                  <a:lnTo>
                    <a:pt x="103" y="207"/>
                  </a:lnTo>
                  <a:lnTo>
                    <a:pt x="89" y="196"/>
                  </a:lnTo>
                  <a:lnTo>
                    <a:pt x="77" y="186"/>
                  </a:lnTo>
                  <a:lnTo>
                    <a:pt x="63" y="175"/>
                  </a:lnTo>
                  <a:lnTo>
                    <a:pt x="49" y="166"/>
                  </a:lnTo>
                  <a:lnTo>
                    <a:pt x="33" y="159"/>
                  </a:lnTo>
                  <a:lnTo>
                    <a:pt x="17" y="154"/>
                  </a:lnTo>
                  <a:lnTo>
                    <a:pt x="0" y="196"/>
                  </a:lnTo>
                  <a:lnTo>
                    <a:pt x="14" y="212"/>
                  </a:lnTo>
                  <a:lnTo>
                    <a:pt x="30" y="226"/>
                  </a:lnTo>
                  <a:lnTo>
                    <a:pt x="44" y="240"/>
                  </a:lnTo>
                  <a:lnTo>
                    <a:pt x="58" y="256"/>
                  </a:lnTo>
                  <a:lnTo>
                    <a:pt x="72" y="270"/>
                  </a:lnTo>
                  <a:lnTo>
                    <a:pt x="87" y="284"/>
                  </a:lnTo>
                  <a:lnTo>
                    <a:pt x="100" y="299"/>
                  </a:lnTo>
                  <a:lnTo>
                    <a:pt x="114" y="315"/>
                  </a:lnTo>
                  <a:lnTo>
                    <a:pt x="180" y="305"/>
                  </a:lnTo>
                  <a:lnTo>
                    <a:pt x="194" y="271"/>
                  </a:lnTo>
                  <a:lnTo>
                    <a:pt x="207" y="236"/>
                  </a:lnTo>
                  <a:lnTo>
                    <a:pt x="217" y="201"/>
                  </a:lnTo>
                  <a:lnTo>
                    <a:pt x="228" y="166"/>
                  </a:lnTo>
                  <a:lnTo>
                    <a:pt x="236" y="130"/>
                  </a:lnTo>
                  <a:lnTo>
                    <a:pt x="247" y="95"/>
                  </a:lnTo>
                  <a:lnTo>
                    <a:pt x="257" y="60"/>
                  </a:lnTo>
                  <a:lnTo>
                    <a:pt x="270" y="25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D3CE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13"/>
            <p:cNvSpPr>
              <a:spLocks/>
            </p:cNvSpPr>
            <p:nvPr/>
          </p:nvSpPr>
          <p:spPr bwMode="auto">
            <a:xfrm>
              <a:off x="2751138" y="4181476"/>
              <a:ext cx="425450" cy="503238"/>
            </a:xfrm>
            <a:custGeom>
              <a:avLst/>
              <a:gdLst>
                <a:gd name="T0" fmla="*/ 205 w 268"/>
                <a:gd name="T1" fmla="*/ 0 h 317"/>
                <a:gd name="T2" fmla="*/ 192 w 268"/>
                <a:gd name="T3" fmla="*/ 28 h 317"/>
                <a:gd name="T4" fmla="*/ 180 w 268"/>
                <a:gd name="T5" fmla="*/ 56 h 317"/>
                <a:gd name="T6" fmla="*/ 170 w 268"/>
                <a:gd name="T7" fmla="*/ 84 h 317"/>
                <a:gd name="T8" fmla="*/ 161 w 268"/>
                <a:gd name="T9" fmla="*/ 114 h 317"/>
                <a:gd name="T10" fmla="*/ 152 w 268"/>
                <a:gd name="T11" fmla="*/ 142 h 317"/>
                <a:gd name="T12" fmla="*/ 143 w 268"/>
                <a:gd name="T13" fmla="*/ 172 h 317"/>
                <a:gd name="T14" fmla="*/ 136 w 268"/>
                <a:gd name="T15" fmla="*/ 200 h 317"/>
                <a:gd name="T16" fmla="*/ 128 w 268"/>
                <a:gd name="T17" fmla="*/ 230 h 317"/>
                <a:gd name="T18" fmla="*/ 115 w 268"/>
                <a:gd name="T19" fmla="*/ 219 h 317"/>
                <a:gd name="T20" fmla="*/ 101 w 268"/>
                <a:gd name="T21" fmla="*/ 207 h 317"/>
                <a:gd name="T22" fmla="*/ 89 w 268"/>
                <a:gd name="T23" fmla="*/ 196 h 317"/>
                <a:gd name="T24" fmla="*/ 75 w 268"/>
                <a:gd name="T25" fmla="*/ 186 h 317"/>
                <a:gd name="T26" fmla="*/ 63 w 268"/>
                <a:gd name="T27" fmla="*/ 177 h 317"/>
                <a:gd name="T28" fmla="*/ 49 w 268"/>
                <a:gd name="T29" fmla="*/ 168 h 317"/>
                <a:gd name="T30" fmla="*/ 33 w 268"/>
                <a:gd name="T31" fmla="*/ 161 h 317"/>
                <a:gd name="T32" fmla="*/ 17 w 268"/>
                <a:gd name="T33" fmla="*/ 156 h 317"/>
                <a:gd name="T34" fmla="*/ 0 w 268"/>
                <a:gd name="T35" fmla="*/ 198 h 317"/>
                <a:gd name="T36" fmla="*/ 14 w 268"/>
                <a:gd name="T37" fmla="*/ 212 h 317"/>
                <a:gd name="T38" fmla="*/ 28 w 268"/>
                <a:gd name="T39" fmla="*/ 228 h 317"/>
                <a:gd name="T40" fmla="*/ 42 w 268"/>
                <a:gd name="T41" fmla="*/ 242 h 317"/>
                <a:gd name="T42" fmla="*/ 56 w 268"/>
                <a:gd name="T43" fmla="*/ 256 h 317"/>
                <a:gd name="T44" fmla="*/ 70 w 268"/>
                <a:gd name="T45" fmla="*/ 272 h 317"/>
                <a:gd name="T46" fmla="*/ 86 w 268"/>
                <a:gd name="T47" fmla="*/ 286 h 317"/>
                <a:gd name="T48" fmla="*/ 98 w 268"/>
                <a:gd name="T49" fmla="*/ 301 h 317"/>
                <a:gd name="T50" fmla="*/ 112 w 268"/>
                <a:gd name="T51" fmla="*/ 317 h 317"/>
                <a:gd name="T52" fmla="*/ 178 w 268"/>
                <a:gd name="T53" fmla="*/ 307 h 317"/>
                <a:gd name="T54" fmla="*/ 192 w 268"/>
                <a:gd name="T55" fmla="*/ 273 h 317"/>
                <a:gd name="T56" fmla="*/ 205 w 268"/>
                <a:gd name="T57" fmla="*/ 238 h 317"/>
                <a:gd name="T58" fmla="*/ 215 w 268"/>
                <a:gd name="T59" fmla="*/ 203 h 317"/>
                <a:gd name="T60" fmla="*/ 226 w 268"/>
                <a:gd name="T61" fmla="*/ 167 h 317"/>
                <a:gd name="T62" fmla="*/ 234 w 268"/>
                <a:gd name="T63" fmla="*/ 132 h 317"/>
                <a:gd name="T64" fmla="*/ 245 w 268"/>
                <a:gd name="T65" fmla="*/ 97 h 317"/>
                <a:gd name="T66" fmla="*/ 255 w 268"/>
                <a:gd name="T67" fmla="*/ 62 h 317"/>
                <a:gd name="T68" fmla="*/ 268 w 268"/>
                <a:gd name="T69" fmla="*/ 27 h 317"/>
                <a:gd name="T70" fmla="*/ 205 w 268"/>
                <a:gd name="T71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68" h="317">
                  <a:moveTo>
                    <a:pt x="205" y="0"/>
                  </a:moveTo>
                  <a:lnTo>
                    <a:pt x="192" y="28"/>
                  </a:lnTo>
                  <a:lnTo>
                    <a:pt x="180" y="56"/>
                  </a:lnTo>
                  <a:lnTo>
                    <a:pt x="170" y="84"/>
                  </a:lnTo>
                  <a:lnTo>
                    <a:pt x="161" y="114"/>
                  </a:lnTo>
                  <a:lnTo>
                    <a:pt x="152" y="142"/>
                  </a:lnTo>
                  <a:lnTo>
                    <a:pt x="143" y="172"/>
                  </a:lnTo>
                  <a:lnTo>
                    <a:pt x="136" y="200"/>
                  </a:lnTo>
                  <a:lnTo>
                    <a:pt x="128" y="230"/>
                  </a:lnTo>
                  <a:lnTo>
                    <a:pt x="115" y="219"/>
                  </a:lnTo>
                  <a:lnTo>
                    <a:pt x="101" y="207"/>
                  </a:lnTo>
                  <a:lnTo>
                    <a:pt x="89" y="196"/>
                  </a:lnTo>
                  <a:lnTo>
                    <a:pt x="75" y="186"/>
                  </a:lnTo>
                  <a:lnTo>
                    <a:pt x="63" y="177"/>
                  </a:lnTo>
                  <a:lnTo>
                    <a:pt x="49" y="168"/>
                  </a:lnTo>
                  <a:lnTo>
                    <a:pt x="33" y="161"/>
                  </a:lnTo>
                  <a:lnTo>
                    <a:pt x="17" y="156"/>
                  </a:lnTo>
                  <a:lnTo>
                    <a:pt x="0" y="198"/>
                  </a:lnTo>
                  <a:lnTo>
                    <a:pt x="14" y="212"/>
                  </a:lnTo>
                  <a:lnTo>
                    <a:pt x="28" y="228"/>
                  </a:lnTo>
                  <a:lnTo>
                    <a:pt x="42" y="242"/>
                  </a:lnTo>
                  <a:lnTo>
                    <a:pt x="56" y="256"/>
                  </a:lnTo>
                  <a:lnTo>
                    <a:pt x="70" y="272"/>
                  </a:lnTo>
                  <a:lnTo>
                    <a:pt x="86" y="286"/>
                  </a:lnTo>
                  <a:lnTo>
                    <a:pt x="98" y="301"/>
                  </a:lnTo>
                  <a:lnTo>
                    <a:pt x="112" y="317"/>
                  </a:lnTo>
                  <a:lnTo>
                    <a:pt x="178" y="307"/>
                  </a:lnTo>
                  <a:lnTo>
                    <a:pt x="192" y="273"/>
                  </a:lnTo>
                  <a:lnTo>
                    <a:pt x="205" y="238"/>
                  </a:lnTo>
                  <a:lnTo>
                    <a:pt x="215" y="203"/>
                  </a:lnTo>
                  <a:lnTo>
                    <a:pt x="226" y="167"/>
                  </a:lnTo>
                  <a:lnTo>
                    <a:pt x="234" y="132"/>
                  </a:lnTo>
                  <a:lnTo>
                    <a:pt x="245" y="97"/>
                  </a:lnTo>
                  <a:lnTo>
                    <a:pt x="255" y="62"/>
                  </a:lnTo>
                  <a:lnTo>
                    <a:pt x="268" y="27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D3CE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9" name="Freeform 114"/>
            <p:cNvSpPr>
              <a:spLocks/>
            </p:cNvSpPr>
            <p:nvPr/>
          </p:nvSpPr>
          <p:spPr bwMode="auto">
            <a:xfrm>
              <a:off x="2181225" y="2590801"/>
              <a:ext cx="427037" cy="501650"/>
            </a:xfrm>
            <a:custGeom>
              <a:avLst/>
              <a:gdLst>
                <a:gd name="T0" fmla="*/ 205 w 269"/>
                <a:gd name="T1" fmla="*/ 0 h 316"/>
                <a:gd name="T2" fmla="*/ 192 w 269"/>
                <a:gd name="T3" fmla="*/ 28 h 316"/>
                <a:gd name="T4" fmla="*/ 182 w 269"/>
                <a:gd name="T5" fmla="*/ 56 h 316"/>
                <a:gd name="T6" fmla="*/ 171 w 269"/>
                <a:gd name="T7" fmla="*/ 84 h 316"/>
                <a:gd name="T8" fmla="*/ 163 w 269"/>
                <a:gd name="T9" fmla="*/ 113 h 316"/>
                <a:gd name="T10" fmla="*/ 154 w 269"/>
                <a:gd name="T11" fmla="*/ 141 h 316"/>
                <a:gd name="T12" fmla="*/ 145 w 269"/>
                <a:gd name="T13" fmla="*/ 171 h 316"/>
                <a:gd name="T14" fmla="*/ 136 w 269"/>
                <a:gd name="T15" fmla="*/ 199 h 316"/>
                <a:gd name="T16" fmla="*/ 128 w 269"/>
                <a:gd name="T17" fmla="*/ 229 h 316"/>
                <a:gd name="T18" fmla="*/ 115 w 269"/>
                <a:gd name="T19" fmla="*/ 218 h 316"/>
                <a:gd name="T20" fmla="*/ 103 w 269"/>
                <a:gd name="T21" fmla="*/ 206 h 316"/>
                <a:gd name="T22" fmla="*/ 89 w 269"/>
                <a:gd name="T23" fmla="*/ 196 h 316"/>
                <a:gd name="T24" fmla="*/ 77 w 269"/>
                <a:gd name="T25" fmla="*/ 185 h 316"/>
                <a:gd name="T26" fmla="*/ 63 w 269"/>
                <a:gd name="T27" fmla="*/ 176 h 316"/>
                <a:gd name="T28" fmla="*/ 49 w 269"/>
                <a:gd name="T29" fmla="*/ 168 h 316"/>
                <a:gd name="T30" fmla="*/ 33 w 269"/>
                <a:gd name="T31" fmla="*/ 161 h 316"/>
                <a:gd name="T32" fmla="*/ 17 w 269"/>
                <a:gd name="T33" fmla="*/ 155 h 316"/>
                <a:gd name="T34" fmla="*/ 0 w 269"/>
                <a:gd name="T35" fmla="*/ 197 h 316"/>
                <a:gd name="T36" fmla="*/ 14 w 269"/>
                <a:gd name="T37" fmla="*/ 211 h 316"/>
                <a:gd name="T38" fmla="*/ 30 w 269"/>
                <a:gd name="T39" fmla="*/ 227 h 316"/>
                <a:gd name="T40" fmla="*/ 44 w 269"/>
                <a:gd name="T41" fmla="*/ 241 h 316"/>
                <a:gd name="T42" fmla="*/ 58 w 269"/>
                <a:gd name="T43" fmla="*/ 255 h 316"/>
                <a:gd name="T44" fmla="*/ 72 w 269"/>
                <a:gd name="T45" fmla="*/ 271 h 316"/>
                <a:gd name="T46" fmla="*/ 87 w 269"/>
                <a:gd name="T47" fmla="*/ 285 h 316"/>
                <a:gd name="T48" fmla="*/ 100 w 269"/>
                <a:gd name="T49" fmla="*/ 301 h 316"/>
                <a:gd name="T50" fmla="*/ 114 w 269"/>
                <a:gd name="T51" fmla="*/ 316 h 316"/>
                <a:gd name="T52" fmla="*/ 180 w 269"/>
                <a:gd name="T53" fmla="*/ 306 h 316"/>
                <a:gd name="T54" fmla="*/ 194 w 269"/>
                <a:gd name="T55" fmla="*/ 273 h 316"/>
                <a:gd name="T56" fmla="*/ 206 w 269"/>
                <a:gd name="T57" fmla="*/ 238 h 316"/>
                <a:gd name="T58" fmla="*/ 217 w 269"/>
                <a:gd name="T59" fmla="*/ 203 h 316"/>
                <a:gd name="T60" fmla="*/ 227 w 269"/>
                <a:gd name="T61" fmla="*/ 166 h 316"/>
                <a:gd name="T62" fmla="*/ 236 w 269"/>
                <a:gd name="T63" fmla="*/ 131 h 316"/>
                <a:gd name="T64" fmla="*/ 247 w 269"/>
                <a:gd name="T65" fmla="*/ 96 h 316"/>
                <a:gd name="T66" fmla="*/ 257 w 269"/>
                <a:gd name="T67" fmla="*/ 61 h 316"/>
                <a:gd name="T68" fmla="*/ 269 w 269"/>
                <a:gd name="T69" fmla="*/ 26 h 316"/>
                <a:gd name="T70" fmla="*/ 205 w 269"/>
                <a:gd name="T71" fmla="*/ 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69" h="316">
                  <a:moveTo>
                    <a:pt x="205" y="0"/>
                  </a:moveTo>
                  <a:lnTo>
                    <a:pt x="192" y="28"/>
                  </a:lnTo>
                  <a:lnTo>
                    <a:pt x="182" y="56"/>
                  </a:lnTo>
                  <a:lnTo>
                    <a:pt x="171" y="84"/>
                  </a:lnTo>
                  <a:lnTo>
                    <a:pt x="163" y="113"/>
                  </a:lnTo>
                  <a:lnTo>
                    <a:pt x="154" y="141"/>
                  </a:lnTo>
                  <a:lnTo>
                    <a:pt x="145" y="171"/>
                  </a:lnTo>
                  <a:lnTo>
                    <a:pt x="136" y="199"/>
                  </a:lnTo>
                  <a:lnTo>
                    <a:pt x="128" y="229"/>
                  </a:lnTo>
                  <a:lnTo>
                    <a:pt x="115" y="218"/>
                  </a:lnTo>
                  <a:lnTo>
                    <a:pt x="103" y="206"/>
                  </a:lnTo>
                  <a:lnTo>
                    <a:pt x="89" y="196"/>
                  </a:lnTo>
                  <a:lnTo>
                    <a:pt x="77" y="185"/>
                  </a:lnTo>
                  <a:lnTo>
                    <a:pt x="63" y="176"/>
                  </a:lnTo>
                  <a:lnTo>
                    <a:pt x="49" y="168"/>
                  </a:lnTo>
                  <a:lnTo>
                    <a:pt x="33" y="161"/>
                  </a:lnTo>
                  <a:lnTo>
                    <a:pt x="17" y="155"/>
                  </a:lnTo>
                  <a:lnTo>
                    <a:pt x="0" y="197"/>
                  </a:lnTo>
                  <a:lnTo>
                    <a:pt x="14" y="211"/>
                  </a:lnTo>
                  <a:lnTo>
                    <a:pt x="30" y="227"/>
                  </a:lnTo>
                  <a:lnTo>
                    <a:pt x="44" y="241"/>
                  </a:lnTo>
                  <a:lnTo>
                    <a:pt x="58" y="255"/>
                  </a:lnTo>
                  <a:lnTo>
                    <a:pt x="72" y="271"/>
                  </a:lnTo>
                  <a:lnTo>
                    <a:pt x="87" y="285"/>
                  </a:lnTo>
                  <a:lnTo>
                    <a:pt x="100" y="301"/>
                  </a:lnTo>
                  <a:lnTo>
                    <a:pt x="114" y="316"/>
                  </a:lnTo>
                  <a:lnTo>
                    <a:pt x="180" y="306"/>
                  </a:lnTo>
                  <a:lnTo>
                    <a:pt x="194" y="273"/>
                  </a:lnTo>
                  <a:lnTo>
                    <a:pt x="206" y="238"/>
                  </a:lnTo>
                  <a:lnTo>
                    <a:pt x="217" y="203"/>
                  </a:lnTo>
                  <a:lnTo>
                    <a:pt x="227" y="166"/>
                  </a:lnTo>
                  <a:lnTo>
                    <a:pt x="236" y="131"/>
                  </a:lnTo>
                  <a:lnTo>
                    <a:pt x="247" y="96"/>
                  </a:lnTo>
                  <a:lnTo>
                    <a:pt x="257" y="61"/>
                  </a:lnTo>
                  <a:lnTo>
                    <a:pt x="269" y="26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D3CE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0" name="Freeform 115"/>
            <p:cNvSpPr>
              <a:spLocks/>
            </p:cNvSpPr>
            <p:nvPr/>
          </p:nvSpPr>
          <p:spPr bwMode="auto">
            <a:xfrm>
              <a:off x="2373313" y="3117851"/>
              <a:ext cx="427037" cy="496888"/>
            </a:xfrm>
            <a:custGeom>
              <a:avLst/>
              <a:gdLst>
                <a:gd name="T0" fmla="*/ 204 w 269"/>
                <a:gd name="T1" fmla="*/ 0 h 313"/>
                <a:gd name="T2" fmla="*/ 192 w 269"/>
                <a:gd name="T3" fmla="*/ 26 h 313"/>
                <a:gd name="T4" fmla="*/ 182 w 269"/>
                <a:gd name="T5" fmla="*/ 54 h 313"/>
                <a:gd name="T6" fmla="*/ 171 w 269"/>
                <a:gd name="T7" fmla="*/ 82 h 313"/>
                <a:gd name="T8" fmla="*/ 161 w 269"/>
                <a:gd name="T9" fmla="*/ 110 h 313"/>
                <a:gd name="T10" fmla="*/ 152 w 269"/>
                <a:gd name="T11" fmla="*/ 140 h 313"/>
                <a:gd name="T12" fmla="*/ 145 w 269"/>
                <a:gd name="T13" fmla="*/ 168 h 313"/>
                <a:gd name="T14" fmla="*/ 136 w 269"/>
                <a:gd name="T15" fmla="*/ 198 h 313"/>
                <a:gd name="T16" fmla="*/ 127 w 269"/>
                <a:gd name="T17" fmla="*/ 228 h 313"/>
                <a:gd name="T18" fmla="*/ 115 w 269"/>
                <a:gd name="T19" fmla="*/ 217 h 313"/>
                <a:gd name="T20" fmla="*/ 103 w 269"/>
                <a:gd name="T21" fmla="*/ 205 h 313"/>
                <a:gd name="T22" fmla="*/ 89 w 269"/>
                <a:gd name="T23" fmla="*/ 194 h 313"/>
                <a:gd name="T24" fmla="*/ 77 w 269"/>
                <a:gd name="T25" fmla="*/ 184 h 313"/>
                <a:gd name="T26" fmla="*/ 63 w 269"/>
                <a:gd name="T27" fmla="*/ 175 h 313"/>
                <a:gd name="T28" fmla="*/ 49 w 269"/>
                <a:gd name="T29" fmla="*/ 166 h 313"/>
                <a:gd name="T30" fmla="*/ 33 w 269"/>
                <a:gd name="T31" fmla="*/ 158 h 313"/>
                <a:gd name="T32" fmla="*/ 17 w 269"/>
                <a:gd name="T33" fmla="*/ 152 h 313"/>
                <a:gd name="T34" fmla="*/ 0 w 269"/>
                <a:gd name="T35" fmla="*/ 194 h 313"/>
                <a:gd name="T36" fmla="*/ 14 w 269"/>
                <a:gd name="T37" fmla="*/ 210 h 313"/>
                <a:gd name="T38" fmla="*/ 29 w 269"/>
                <a:gd name="T39" fmla="*/ 224 h 313"/>
                <a:gd name="T40" fmla="*/ 43 w 269"/>
                <a:gd name="T41" fmla="*/ 238 h 313"/>
                <a:gd name="T42" fmla="*/ 57 w 269"/>
                <a:gd name="T43" fmla="*/ 254 h 313"/>
                <a:gd name="T44" fmla="*/ 71 w 269"/>
                <a:gd name="T45" fmla="*/ 268 h 313"/>
                <a:gd name="T46" fmla="*/ 87 w 269"/>
                <a:gd name="T47" fmla="*/ 282 h 313"/>
                <a:gd name="T48" fmla="*/ 99 w 269"/>
                <a:gd name="T49" fmla="*/ 298 h 313"/>
                <a:gd name="T50" fmla="*/ 113 w 269"/>
                <a:gd name="T51" fmla="*/ 313 h 313"/>
                <a:gd name="T52" fmla="*/ 180 w 269"/>
                <a:gd name="T53" fmla="*/ 305 h 313"/>
                <a:gd name="T54" fmla="*/ 194 w 269"/>
                <a:gd name="T55" fmla="*/ 271 h 313"/>
                <a:gd name="T56" fmla="*/ 206 w 269"/>
                <a:gd name="T57" fmla="*/ 236 h 313"/>
                <a:gd name="T58" fmla="*/ 217 w 269"/>
                <a:gd name="T59" fmla="*/ 201 h 313"/>
                <a:gd name="T60" fmla="*/ 227 w 269"/>
                <a:gd name="T61" fmla="*/ 165 h 313"/>
                <a:gd name="T62" fmla="*/ 236 w 269"/>
                <a:gd name="T63" fmla="*/ 130 h 313"/>
                <a:gd name="T64" fmla="*/ 246 w 269"/>
                <a:gd name="T65" fmla="*/ 95 h 313"/>
                <a:gd name="T66" fmla="*/ 257 w 269"/>
                <a:gd name="T67" fmla="*/ 60 h 313"/>
                <a:gd name="T68" fmla="*/ 269 w 269"/>
                <a:gd name="T69" fmla="*/ 26 h 313"/>
                <a:gd name="T70" fmla="*/ 204 w 269"/>
                <a:gd name="T71" fmla="*/ 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69" h="313">
                  <a:moveTo>
                    <a:pt x="204" y="0"/>
                  </a:moveTo>
                  <a:lnTo>
                    <a:pt x="192" y="26"/>
                  </a:lnTo>
                  <a:lnTo>
                    <a:pt x="182" y="54"/>
                  </a:lnTo>
                  <a:lnTo>
                    <a:pt x="171" y="82"/>
                  </a:lnTo>
                  <a:lnTo>
                    <a:pt x="161" y="110"/>
                  </a:lnTo>
                  <a:lnTo>
                    <a:pt x="152" y="140"/>
                  </a:lnTo>
                  <a:lnTo>
                    <a:pt x="145" y="168"/>
                  </a:lnTo>
                  <a:lnTo>
                    <a:pt x="136" y="198"/>
                  </a:lnTo>
                  <a:lnTo>
                    <a:pt x="127" y="228"/>
                  </a:lnTo>
                  <a:lnTo>
                    <a:pt x="115" y="217"/>
                  </a:lnTo>
                  <a:lnTo>
                    <a:pt x="103" y="205"/>
                  </a:lnTo>
                  <a:lnTo>
                    <a:pt x="89" y="194"/>
                  </a:lnTo>
                  <a:lnTo>
                    <a:pt x="77" y="184"/>
                  </a:lnTo>
                  <a:lnTo>
                    <a:pt x="63" y="175"/>
                  </a:lnTo>
                  <a:lnTo>
                    <a:pt x="49" y="166"/>
                  </a:lnTo>
                  <a:lnTo>
                    <a:pt x="33" y="158"/>
                  </a:lnTo>
                  <a:lnTo>
                    <a:pt x="17" y="152"/>
                  </a:lnTo>
                  <a:lnTo>
                    <a:pt x="0" y="194"/>
                  </a:lnTo>
                  <a:lnTo>
                    <a:pt x="14" y="210"/>
                  </a:lnTo>
                  <a:lnTo>
                    <a:pt x="29" y="224"/>
                  </a:lnTo>
                  <a:lnTo>
                    <a:pt x="43" y="238"/>
                  </a:lnTo>
                  <a:lnTo>
                    <a:pt x="57" y="254"/>
                  </a:lnTo>
                  <a:lnTo>
                    <a:pt x="71" y="268"/>
                  </a:lnTo>
                  <a:lnTo>
                    <a:pt x="87" y="282"/>
                  </a:lnTo>
                  <a:lnTo>
                    <a:pt x="99" y="298"/>
                  </a:lnTo>
                  <a:lnTo>
                    <a:pt x="113" y="313"/>
                  </a:lnTo>
                  <a:lnTo>
                    <a:pt x="180" y="305"/>
                  </a:lnTo>
                  <a:lnTo>
                    <a:pt x="194" y="271"/>
                  </a:lnTo>
                  <a:lnTo>
                    <a:pt x="206" y="236"/>
                  </a:lnTo>
                  <a:lnTo>
                    <a:pt x="217" y="201"/>
                  </a:lnTo>
                  <a:lnTo>
                    <a:pt x="227" y="165"/>
                  </a:lnTo>
                  <a:lnTo>
                    <a:pt x="236" y="130"/>
                  </a:lnTo>
                  <a:lnTo>
                    <a:pt x="246" y="95"/>
                  </a:lnTo>
                  <a:lnTo>
                    <a:pt x="257" y="60"/>
                  </a:lnTo>
                  <a:lnTo>
                    <a:pt x="269" y="26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rgbClr val="D3CE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688372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5087" y="312891"/>
            <a:ext cx="8789313" cy="1468800"/>
          </a:xfrm>
        </p:spPr>
        <p:txBody>
          <a:bodyPr/>
          <a:lstStyle/>
          <a:p>
            <a:r>
              <a:rPr lang="en-US" dirty="0">
                <a:latin typeface="Copperplate Gothic Light" panose="020E0507020206020404" pitchFamily="34" charset="0"/>
              </a:rPr>
              <a:t>Session Topics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7486" y="1963057"/>
            <a:ext cx="8789313" cy="2921000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Manage 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Violations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Resolution 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Activities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Reports 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(FAR, STR, MRR, VE22, and CEM)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Summarize 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the day and introduce Day 2 </a:t>
            </a:r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topics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 indent="-457200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Questions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6666" y="5714947"/>
            <a:ext cx="1688757" cy="780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22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5021" y="3005667"/>
            <a:ext cx="8789313" cy="850962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>
                <a:latin typeface="Copperplate Gothic Light" panose="020E0507020206020404" pitchFamily="34" charset="0"/>
              </a:rPr>
              <a:t>Manage Violations</a:t>
            </a:r>
            <a:endParaRPr lang="en-US" sz="4400" dirty="0">
              <a:latin typeface="Copperplate Gothic Light" panose="020E05070202060204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380" y="4292715"/>
            <a:ext cx="2252020" cy="22520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9800" y="730198"/>
            <a:ext cx="3048000" cy="19240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5511748"/>
            <a:ext cx="1688757" cy="780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31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7442" y="624110"/>
            <a:ext cx="9441759" cy="933758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Copperplate Gothic Light" panose="020E0507020206020404" pitchFamily="34" charset="0"/>
              </a:rPr>
              <a:t>Where to Start…..</a:t>
            </a:r>
            <a:br>
              <a:rPr lang="en-US" dirty="0" smtClean="0">
                <a:latin typeface="Copperplate Gothic Light" panose="020E0507020206020404" pitchFamily="34" charset="0"/>
              </a:rPr>
            </a:br>
            <a:r>
              <a:rPr lang="en-US" sz="2700" dirty="0"/>
              <a:t>From the AirCom Welcome </a:t>
            </a:r>
            <a:r>
              <a:rPr lang="en-US" sz="2700" dirty="0" smtClean="0"/>
              <a:t>Screen:</a:t>
            </a:r>
            <a:r>
              <a:rPr lang="en-US" sz="2700" dirty="0" smtClean="0">
                <a:latin typeface="Copperplate Gothic Light" panose="020E0507020206020404" pitchFamily="34" charset="0"/>
              </a:rPr>
              <a:t/>
            </a:r>
            <a:br>
              <a:rPr lang="en-US" sz="2700" dirty="0" smtClean="0">
                <a:latin typeface="Copperplate Gothic Light" panose="020E0507020206020404" pitchFamily="34" charset="0"/>
              </a:rPr>
            </a:br>
            <a:r>
              <a:rPr lang="en-US" sz="2000" dirty="0" smtClean="0"/>
              <a:t> </a:t>
            </a:r>
            <a:br>
              <a:rPr lang="en-US" sz="2000" dirty="0" smtClean="0"/>
            </a:br>
            <a:endParaRPr lang="en-US" sz="2000" b="1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4834" y="5868845"/>
            <a:ext cx="1617374" cy="74707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17800" y="1710265"/>
            <a:ext cx="5655733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dirty="0" smtClean="0"/>
              <a:t>Select </a:t>
            </a:r>
            <a:r>
              <a:rPr lang="en-US" b="1" i="1" dirty="0"/>
              <a:t>Air Compliance </a:t>
            </a:r>
            <a:r>
              <a:rPr lang="en-US" dirty="0" smtClean="0"/>
              <a:t>Menu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dirty="0" smtClean="0"/>
              <a:t> </a:t>
            </a:r>
            <a:r>
              <a:rPr lang="en-US" dirty="0"/>
              <a:t>Select </a:t>
            </a:r>
            <a:r>
              <a:rPr lang="en-US" b="1" i="1" dirty="0"/>
              <a:t>Manage </a:t>
            </a:r>
            <a:r>
              <a:rPr lang="en-US" b="1" i="1" dirty="0" smtClean="0"/>
              <a:t>Facility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dirty="0" smtClean="0"/>
              <a:t> </a:t>
            </a:r>
            <a:r>
              <a:rPr lang="en-US" dirty="0"/>
              <a:t>Select </a:t>
            </a:r>
            <a:r>
              <a:rPr lang="en-US" b="1" i="1" dirty="0"/>
              <a:t>Search </a:t>
            </a:r>
            <a:r>
              <a:rPr lang="en-US" b="1" i="1" dirty="0" smtClean="0"/>
              <a:t>Facility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dirty="0" smtClean="0"/>
              <a:t>Select </a:t>
            </a:r>
            <a:r>
              <a:rPr lang="en-US" b="1" i="1" dirty="0" smtClean="0"/>
              <a:t>Compliance Details Hyperlink </a:t>
            </a:r>
            <a:r>
              <a:rPr lang="en-US" dirty="0" smtClean="0"/>
              <a:t>for the Facility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i="1" dirty="0" smtClean="0"/>
              <a:t>Select </a:t>
            </a:r>
            <a:r>
              <a:rPr lang="en-US" b="1" dirty="0" smtClean="0"/>
              <a:t>Add Facility Activity </a:t>
            </a:r>
            <a:r>
              <a:rPr lang="en-US" dirty="0" smtClean="0"/>
              <a:t>button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dirty="0" smtClean="0"/>
              <a:t>Add Activity data (</a:t>
            </a:r>
            <a:r>
              <a:rPr lang="en-US" b="1" dirty="0" smtClean="0">
                <a:solidFill>
                  <a:srgbClr val="FF0000"/>
                </a:solidFill>
              </a:rPr>
              <a:t>* required fields</a:t>
            </a:r>
            <a:r>
              <a:rPr lang="en-US" dirty="0" smtClean="0"/>
              <a:t>) and click the Save button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dirty="0" smtClean="0"/>
              <a:t>Select the </a:t>
            </a:r>
            <a:r>
              <a:rPr lang="en-US" b="1" dirty="0" smtClean="0"/>
              <a:t>Sources</a:t>
            </a:r>
            <a:r>
              <a:rPr lang="en-US" dirty="0" smtClean="0"/>
              <a:t> Tab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dirty="0" smtClean="0"/>
              <a:t>Click Add Source button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dirty="0" smtClean="0"/>
              <a:t>Select Sources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dirty="0" smtClean="0"/>
              <a:t>Click the </a:t>
            </a:r>
            <a:r>
              <a:rPr lang="en-US" b="1" dirty="0" smtClean="0"/>
              <a:t>Link</a:t>
            </a:r>
            <a:r>
              <a:rPr lang="en-US" dirty="0" smtClean="0"/>
              <a:t> button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b="1" dirty="0" smtClean="0"/>
              <a:t>Verify Compliance </a:t>
            </a:r>
            <a:r>
              <a:rPr lang="en-US" dirty="0" smtClean="0"/>
              <a:t>for each source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9783" y="999067"/>
            <a:ext cx="3642425" cy="2424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20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1134" y="624110"/>
            <a:ext cx="9508068" cy="933757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Copperplate Gothic Light" panose="020E0507020206020404" pitchFamily="34" charset="0"/>
              </a:rPr>
              <a:t>Some Sources are Out of Compliance</a:t>
            </a:r>
            <a:endParaRPr lang="en-US" dirty="0">
              <a:latin typeface="Copperplate Gothic Light" panose="020E05070202060204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786" y="1557866"/>
            <a:ext cx="6685147" cy="479795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5774215"/>
            <a:ext cx="1688757" cy="780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354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06133" y="1427691"/>
            <a:ext cx="6527800" cy="4321123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0734" y="5748815"/>
            <a:ext cx="1688757" cy="7800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21934" y="694267"/>
            <a:ext cx="6798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opperplate Gothic Light" panose="020E0507020206020404" pitchFamily="34" charset="0"/>
              </a:rPr>
              <a:t>Violation Tab</a:t>
            </a:r>
            <a:endParaRPr lang="en-US" sz="3600" dirty="0">
              <a:latin typeface="Copperplate Gothic Light" panose="020E05070202060204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599267" y="4038600"/>
            <a:ext cx="6426200" cy="347133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550400" y="2184401"/>
            <a:ext cx="2159000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To Create a violation, select Create New Violation and click Submit. </a:t>
            </a:r>
            <a:endParaRPr lang="en-US" sz="1200" dirty="0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9076267" y="2830732"/>
            <a:ext cx="1337735" cy="120786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123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42065" y="1788134"/>
            <a:ext cx="6705600" cy="487328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9133" y="5881370"/>
            <a:ext cx="1688757" cy="780045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2205566" y="4433569"/>
            <a:ext cx="6578599" cy="1447801"/>
          </a:xfrm>
          <a:prstGeom prst="roundRect">
            <a:avLst/>
          </a:prstGeom>
          <a:noFill/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896533" y="745067"/>
            <a:ext cx="8322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opperplate Gothic Light" panose="020E0507020206020404" pitchFamily="34" charset="0"/>
              </a:rPr>
              <a:t>Create New Violation</a:t>
            </a:r>
            <a:endParaRPr lang="en-US" sz="3600" dirty="0">
              <a:latin typeface="Copperplate Gothic Light" panose="020E0507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19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0334" y="1501562"/>
            <a:ext cx="7222066" cy="503576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6866" y="5757281"/>
            <a:ext cx="1688757" cy="7800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47333" y="651933"/>
            <a:ext cx="6239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opperplate Gothic Light" panose="020E0507020206020404" pitchFamily="34" charset="0"/>
              </a:rPr>
              <a:t>Create New Violation</a:t>
            </a:r>
            <a:endParaRPr lang="en-US" sz="3600" dirty="0">
              <a:latin typeface="Copperplate Gothic Light" panose="020E05070202060204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01667" y="3292475"/>
            <a:ext cx="2429933" cy="27699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Add Data to required (</a:t>
            </a:r>
            <a:r>
              <a:rPr lang="en-US" sz="1200" dirty="0" smtClean="0">
                <a:solidFill>
                  <a:srgbClr val="FF0000"/>
                </a:solidFill>
              </a:rPr>
              <a:t>*</a:t>
            </a:r>
            <a:r>
              <a:rPr lang="en-US" sz="1200" dirty="0" smtClean="0"/>
              <a:t>) fields</a:t>
            </a:r>
            <a:endParaRPr lang="en-US" sz="1200" dirty="0"/>
          </a:p>
        </p:txBody>
      </p:sp>
      <p:sp>
        <p:nvSpPr>
          <p:cNvPr id="6" name="Rounded Rectangle 5"/>
          <p:cNvSpPr/>
          <p:nvPr/>
        </p:nvSpPr>
        <p:spPr>
          <a:xfrm>
            <a:off x="1820334" y="4199467"/>
            <a:ext cx="7391399" cy="1430866"/>
          </a:xfrm>
          <a:prstGeom prst="round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731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26733" y="1736592"/>
            <a:ext cx="7044267" cy="447053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1466" y="5655681"/>
            <a:ext cx="1688757" cy="7800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30401" y="474133"/>
            <a:ext cx="844973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opperplate Gothic Light" panose="020E0507020206020404" pitchFamily="34" charset="0"/>
              </a:rPr>
              <a:t>Successful Completion </a:t>
            </a:r>
            <a:r>
              <a:rPr lang="en-US" sz="3200" dirty="0" smtClean="0">
                <a:latin typeface="Copperplate Gothic Light" panose="020E0507020206020404" pitchFamily="34" charset="0"/>
              </a:rPr>
              <a:t>– Violation Created</a:t>
            </a:r>
            <a:endParaRPr lang="en-US" sz="3200" dirty="0">
              <a:latin typeface="Copperplate Gothic Light" panose="020E05070202060204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643533" y="3047999"/>
            <a:ext cx="2319867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Violation can be modified or deleted by using the associated hyperlinks</a:t>
            </a:r>
            <a:endParaRPr lang="en-US" sz="1200" dirty="0"/>
          </a:p>
        </p:txBody>
      </p:sp>
      <p:sp>
        <p:nvSpPr>
          <p:cNvPr id="6" name="Oval 5"/>
          <p:cNvSpPr/>
          <p:nvPr/>
        </p:nvSpPr>
        <p:spPr>
          <a:xfrm>
            <a:off x="7476067" y="4529667"/>
            <a:ext cx="1710267" cy="524933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9558867" y="3801533"/>
            <a:ext cx="1007533" cy="80433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2353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19866" y="1655240"/>
            <a:ext cx="6087534" cy="49487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5680047"/>
            <a:ext cx="1688757" cy="7800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72733" y="457200"/>
            <a:ext cx="946962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opperplate Gothic Light" panose="020E0507020206020404" pitchFamily="34" charset="0"/>
              </a:rPr>
              <a:t>Edit Violation Hyperlink – </a:t>
            </a:r>
            <a:r>
              <a:rPr lang="en-US" sz="3200" dirty="0" smtClean="0">
                <a:latin typeface="Copperplate Gothic Light" panose="020E0507020206020404" pitchFamily="34" charset="0"/>
              </a:rPr>
              <a:t>Violation Details Tab</a:t>
            </a:r>
            <a:endParaRPr lang="en-US" sz="3200" dirty="0">
              <a:latin typeface="Copperplate Gothic Light" panose="020E0507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969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69065" y="1508178"/>
            <a:ext cx="6764867" cy="497861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8267" y="5706745"/>
            <a:ext cx="1688757" cy="7800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81201" y="609600"/>
            <a:ext cx="95458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opperplate Gothic Light" panose="020E0507020206020404" pitchFamily="34" charset="0"/>
              </a:rPr>
              <a:t>Edit Violation - </a:t>
            </a:r>
            <a:r>
              <a:rPr lang="en-US" sz="3200" dirty="0" smtClean="0">
                <a:latin typeface="Copperplate Gothic Light" panose="020E0507020206020404" pitchFamily="34" charset="0"/>
              </a:rPr>
              <a:t>Sources in Violation Tab</a:t>
            </a:r>
            <a:endParaRPr lang="en-US" sz="3200" dirty="0">
              <a:latin typeface="Copperplate Gothic Light" panose="020E0507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3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4599" y="1608957"/>
            <a:ext cx="6925734" cy="48341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6666" y="5841948"/>
            <a:ext cx="1688757" cy="7800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38866" y="635000"/>
            <a:ext cx="87291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opperplate Gothic Light" panose="020E0507020206020404" pitchFamily="34" charset="0"/>
              </a:rPr>
              <a:t>Linking Sources to Violation</a:t>
            </a:r>
            <a:endParaRPr lang="en-US" sz="3600" dirty="0">
              <a:latin typeface="Copperplate Gothic Light" panose="020E05070202060204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07734" y="4699000"/>
            <a:ext cx="6900334" cy="897467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332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2200" y="1761067"/>
            <a:ext cx="6443132" cy="471699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6733" y="5698015"/>
            <a:ext cx="1688757" cy="7800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88065" y="440267"/>
            <a:ext cx="999066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opperplate Gothic Light" panose="020E0507020206020404" pitchFamily="34" charset="0"/>
              </a:rPr>
              <a:t>Successful Completion – </a:t>
            </a:r>
            <a:r>
              <a:rPr lang="en-US" sz="3200" dirty="0" smtClean="0">
                <a:latin typeface="Copperplate Gothic Light" panose="020E0507020206020404" pitchFamily="34" charset="0"/>
              </a:rPr>
              <a:t>Sources linked to Violation</a:t>
            </a:r>
            <a:endParaRPr lang="en-US" sz="3200" dirty="0">
              <a:latin typeface="Copperplate Gothic Light" panose="020E0507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6054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6666" y="5774214"/>
            <a:ext cx="1688757" cy="7800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45734" y="427561"/>
            <a:ext cx="922866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opperplate Gothic Light" panose="020E0507020206020404" pitchFamily="34" charset="0"/>
              </a:rPr>
              <a:t>Edit Violation – </a:t>
            </a:r>
            <a:r>
              <a:rPr lang="en-US" sz="3200" dirty="0" smtClean="0">
                <a:latin typeface="Copperplate Gothic Light" panose="020E0507020206020404" pitchFamily="34" charset="0"/>
              </a:rPr>
              <a:t>Document Management Tab</a:t>
            </a:r>
            <a:endParaRPr lang="en-US" sz="3200" dirty="0">
              <a:latin typeface="Copperplate Gothic Light" panose="020E05070202060204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152" y="1973793"/>
            <a:ext cx="6297515" cy="458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654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108" y="1482727"/>
            <a:ext cx="6764025" cy="491978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7666" y="5816547"/>
            <a:ext cx="1688757" cy="7800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78000" y="575734"/>
            <a:ext cx="9816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opperplate Gothic Light" panose="020E0507020206020404" pitchFamily="34" charset="0"/>
              </a:rPr>
              <a:t>Edit Violations – </a:t>
            </a:r>
            <a:r>
              <a:rPr lang="en-US" sz="3200" dirty="0" smtClean="0">
                <a:latin typeface="Copperplate Gothic Light" panose="020E0507020206020404" pitchFamily="34" charset="0"/>
              </a:rPr>
              <a:t>Attach New Document</a:t>
            </a:r>
            <a:endParaRPr lang="en-US" sz="3200" dirty="0">
              <a:latin typeface="Copperplate Gothic Light" panose="020E05070202060204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57732" y="2760133"/>
            <a:ext cx="2988734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Documentation not in the AirCom database can be attached to the violation.  Documents will be stored in OCULUS.</a:t>
            </a:r>
            <a:endParaRPr lang="en-US" sz="1200" dirty="0"/>
          </a:p>
        </p:txBody>
      </p:sp>
      <p:sp>
        <p:nvSpPr>
          <p:cNvPr id="6" name="Rectangle 5"/>
          <p:cNvSpPr/>
          <p:nvPr/>
        </p:nvSpPr>
        <p:spPr>
          <a:xfrm>
            <a:off x="2600108" y="4682067"/>
            <a:ext cx="6764025" cy="172043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43467" y="2912711"/>
            <a:ext cx="1837267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Complete the document profile information and click attach to upload a document.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570767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2552" y="1372659"/>
            <a:ext cx="6695448" cy="48699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7666" y="5816547"/>
            <a:ext cx="1688757" cy="7800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78000" y="575734"/>
            <a:ext cx="9816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opperplate Gothic Light" panose="020E0507020206020404" pitchFamily="34" charset="0"/>
              </a:rPr>
              <a:t>Edit Violations – </a:t>
            </a:r>
            <a:r>
              <a:rPr lang="en-US" sz="3200" dirty="0" smtClean="0">
                <a:latin typeface="Copperplate Gothic Light" panose="020E0507020206020404" pitchFamily="34" charset="0"/>
              </a:rPr>
              <a:t>Back to Violations List</a:t>
            </a:r>
            <a:endParaRPr lang="en-US" sz="3200" dirty="0">
              <a:latin typeface="Copperplate Gothic Light" panose="020E05070202060204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77466" y="5886960"/>
            <a:ext cx="1100667" cy="3556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79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44800" y="1742969"/>
            <a:ext cx="6451600" cy="437843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200" y="5757281"/>
            <a:ext cx="1688757" cy="7800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44800" y="711200"/>
            <a:ext cx="61891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opperplate Gothic Light" panose="020E0507020206020404" pitchFamily="34" charset="0"/>
              </a:rPr>
              <a:t>Violation Tab</a:t>
            </a:r>
            <a:endParaRPr lang="en-US" sz="3600" dirty="0">
              <a:latin typeface="Copperplate Gothic Light" panose="020E0507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031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2996" y="2912532"/>
            <a:ext cx="6294203" cy="859429"/>
          </a:xfrm>
        </p:spPr>
        <p:txBody>
          <a:bodyPr/>
          <a:lstStyle/>
          <a:p>
            <a:pPr algn="ctr"/>
            <a:r>
              <a:rPr lang="en-US" dirty="0" smtClean="0"/>
              <a:t>RESV Activities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0332" y="5780275"/>
            <a:ext cx="1688757" cy="78004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545" y="3000375"/>
            <a:ext cx="3305175" cy="329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682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7442" y="624110"/>
            <a:ext cx="9441759" cy="933758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Copperplate Gothic Light" panose="020E0507020206020404" pitchFamily="34" charset="0"/>
              </a:rPr>
              <a:t>Where to Start…..</a:t>
            </a:r>
            <a:br>
              <a:rPr lang="en-US" dirty="0" smtClean="0">
                <a:latin typeface="Copperplate Gothic Light" panose="020E0507020206020404" pitchFamily="34" charset="0"/>
              </a:rPr>
            </a:br>
            <a:r>
              <a:rPr lang="en-US" sz="2700" dirty="0"/>
              <a:t>From the AirCom Welcome </a:t>
            </a:r>
            <a:r>
              <a:rPr lang="en-US" sz="2700" dirty="0" smtClean="0"/>
              <a:t>Screen:</a:t>
            </a:r>
            <a:r>
              <a:rPr lang="en-US" sz="2700" dirty="0" smtClean="0">
                <a:latin typeface="Copperplate Gothic Light" panose="020E0507020206020404" pitchFamily="34" charset="0"/>
              </a:rPr>
              <a:t/>
            </a:r>
            <a:br>
              <a:rPr lang="en-US" sz="2700" dirty="0" smtClean="0">
                <a:latin typeface="Copperplate Gothic Light" panose="020E0507020206020404" pitchFamily="34" charset="0"/>
              </a:rPr>
            </a:br>
            <a:r>
              <a:rPr lang="en-US" sz="2000" dirty="0" smtClean="0"/>
              <a:t> </a:t>
            </a:r>
            <a:br>
              <a:rPr lang="en-US" sz="2000" dirty="0" smtClean="0"/>
            </a:br>
            <a:endParaRPr lang="en-US" sz="2000" b="1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4834" y="5868845"/>
            <a:ext cx="1617374" cy="74707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17800" y="1710265"/>
            <a:ext cx="5655733" cy="2693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dirty="0" smtClean="0"/>
              <a:t>Select </a:t>
            </a:r>
            <a:r>
              <a:rPr lang="en-US" b="1" i="1" dirty="0"/>
              <a:t>Air Compliance </a:t>
            </a:r>
            <a:r>
              <a:rPr lang="en-US" dirty="0" smtClean="0"/>
              <a:t>Menu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dirty="0" smtClean="0"/>
              <a:t> </a:t>
            </a:r>
            <a:r>
              <a:rPr lang="en-US" dirty="0"/>
              <a:t>Select </a:t>
            </a:r>
            <a:r>
              <a:rPr lang="en-US" b="1" i="1" dirty="0"/>
              <a:t>Manage </a:t>
            </a:r>
            <a:r>
              <a:rPr lang="en-US" b="1" i="1" dirty="0" smtClean="0"/>
              <a:t>Facility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dirty="0" smtClean="0"/>
              <a:t> </a:t>
            </a:r>
            <a:r>
              <a:rPr lang="en-US" dirty="0"/>
              <a:t>Select </a:t>
            </a:r>
            <a:r>
              <a:rPr lang="en-US" b="1" i="1" dirty="0"/>
              <a:t>Search </a:t>
            </a:r>
            <a:r>
              <a:rPr lang="en-US" b="1" i="1" dirty="0" smtClean="0"/>
              <a:t>Facility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dirty="0" smtClean="0"/>
              <a:t>Select </a:t>
            </a:r>
            <a:r>
              <a:rPr lang="en-US" b="1" i="1" dirty="0" smtClean="0"/>
              <a:t>Compliance Details Hyperlink </a:t>
            </a:r>
            <a:r>
              <a:rPr lang="en-US" dirty="0" smtClean="0"/>
              <a:t>for the Facility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i="1" dirty="0" smtClean="0"/>
              <a:t>Select </a:t>
            </a:r>
            <a:r>
              <a:rPr lang="en-US" b="1" dirty="0" smtClean="0"/>
              <a:t>Add Facility Activity </a:t>
            </a:r>
            <a:r>
              <a:rPr lang="en-US" dirty="0" smtClean="0"/>
              <a:t>button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dirty="0" smtClean="0"/>
              <a:t>Add Activity data (</a:t>
            </a:r>
            <a:r>
              <a:rPr lang="en-US" b="1" dirty="0" smtClean="0">
                <a:solidFill>
                  <a:srgbClr val="FF0000"/>
                </a:solidFill>
              </a:rPr>
              <a:t>* required fields</a:t>
            </a:r>
            <a:r>
              <a:rPr lang="en-US" dirty="0" smtClean="0"/>
              <a:t>) and click the Save button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541" y="1557868"/>
            <a:ext cx="1660525" cy="215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148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40466" y="1835519"/>
            <a:ext cx="6722533" cy="463817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1339" y="5693647"/>
            <a:ext cx="1688757" cy="7800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42067" y="829733"/>
            <a:ext cx="7222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opperplate Gothic Light" panose="020E0507020206020404" pitchFamily="34" charset="0"/>
              </a:rPr>
              <a:t>Create RESV Activity</a:t>
            </a:r>
            <a:endParaRPr lang="en-US" sz="3600" dirty="0">
              <a:latin typeface="Copperplate Gothic Light" panose="020E0507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320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38986" y="1407055"/>
            <a:ext cx="6358465" cy="4219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073" y="5626271"/>
            <a:ext cx="1688757" cy="7800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904999" y="618067"/>
            <a:ext cx="88730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opperplate Gothic Light" panose="020E0507020206020404" pitchFamily="34" charset="0"/>
              </a:rPr>
              <a:t>Create RESV Activity with Penalty</a:t>
            </a:r>
            <a:endParaRPr lang="en-US" sz="3600" dirty="0">
              <a:latin typeface="Copperplate Gothic Light" panose="020E05070202060204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05468" y="1661862"/>
            <a:ext cx="2353732" cy="240065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For the following Activity Types: </a:t>
            </a:r>
          </a:p>
          <a:p>
            <a:endParaRPr lang="en-US" dirty="0" smtClean="0"/>
          </a:p>
          <a:p>
            <a:pPr lvl="1" indent="-169863">
              <a:buFont typeface="Arial" panose="020B0604020202020204" pitchFamily="34" charset="0"/>
              <a:buChar char="•"/>
            </a:pPr>
            <a:r>
              <a:rPr lang="en-US" sz="1200" dirty="0" smtClean="0"/>
              <a:t>CRCA</a:t>
            </a:r>
          </a:p>
          <a:p>
            <a:pPr lvl="1" indent="-169863">
              <a:buFont typeface="Arial" panose="020B0604020202020204" pitchFamily="34" charset="0"/>
              <a:buChar char="•"/>
            </a:pPr>
            <a:r>
              <a:rPr lang="en-US" sz="1200" dirty="0" smtClean="0"/>
              <a:t>CRCO</a:t>
            </a:r>
          </a:p>
          <a:p>
            <a:pPr lvl="1" indent="-169863">
              <a:buFont typeface="Arial" panose="020B0604020202020204" pitchFamily="34" charset="0"/>
              <a:buChar char="•"/>
            </a:pPr>
            <a:r>
              <a:rPr lang="en-US" sz="1200" dirty="0" smtClean="0"/>
              <a:t>CRCF</a:t>
            </a:r>
          </a:p>
          <a:p>
            <a:pPr lvl="1" indent="-169863">
              <a:buFont typeface="Arial" panose="020B0604020202020204" pitchFamily="34" charset="0"/>
              <a:buChar char="•"/>
            </a:pPr>
            <a:r>
              <a:rPr lang="en-US" sz="1200" dirty="0" smtClean="0"/>
              <a:t>CRMR</a:t>
            </a:r>
          </a:p>
          <a:p>
            <a:pPr lvl="1" indent="-169863">
              <a:buFont typeface="Arial" panose="020B0604020202020204" pitchFamily="34" charset="0"/>
              <a:buChar char="•"/>
            </a:pPr>
            <a:r>
              <a:rPr lang="en-US" sz="1200" dirty="0" smtClean="0"/>
              <a:t>COE</a:t>
            </a:r>
          </a:p>
          <a:p>
            <a:pPr lvl="1" indent="-169863">
              <a:buFont typeface="Arial" panose="020B0604020202020204" pitchFamily="34" charset="0"/>
              <a:buChar char="•"/>
            </a:pPr>
            <a:r>
              <a:rPr lang="en-US" sz="1200" dirty="0" smtClean="0"/>
              <a:t>FOI</a:t>
            </a:r>
          </a:p>
          <a:p>
            <a:pPr lvl="1" indent="-169863">
              <a:buFont typeface="Arial" panose="020B0604020202020204" pitchFamily="34" charset="0"/>
              <a:buChar char="•"/>
            </a:pPr>
            <a:r>
              <a:rPr lang="en-US" sz="1200" dirty="0" smtClean="0"/>
              <a:t>MCOE</a:t>
            </a:r>
          </a:p>
          <a:p>
            <a:pPr lvl="1" indent="-169863">
              <a:buFont typeface="Arial" panose="020B0604020202020204" pitchFamily="34" charset="0"/>
              <a:buChar char="•"/>
            </a:pPr>
            <a:r>
              <a:rPr lang="en-US" sz="1200" dirty="0" smtClean="0"/>
              <a:t>SCOE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219623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8342" y="5770747"/>
            <a:ext cx="1688757" cy="7800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7869" y="674910"/>
            <a:ext cx="8785599" cy="77289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opperplate Gothic Light" panose="020E0507020206020404" pitchFamily="34" charset="0"/>
              </a:rPr>
              <a:t>RESV Activity - </a:t>
            </a:r>
            <a:r>
              <a:rPr lang="en-US" sz="3200" dirty="0" smtClean="0">
                <a:latin typeface="Copperplate Gothic Light" panose="020E0507020206020404" pitchFamily="34" charset="0"/>
              </a:rPr>
              <a:t>Penalty Tab</a:t>
            </a:r>
            <a:endParaRPr lang="en-US" sz="3200" dirty="0">
              <a:latin typeface="Copperplate Gothic Light" panose="020E0507020206020404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749" y="1667934"/>
            <a:ext cx="6654717" cy="4330268"/>
          </a:xfrm>
        </p:spPr>
      </p:pic>
    </p:spTree>
    <p:extLst>
      <p:ext uri="{BB962C8B-B14F-4D97-AF65-F5344CB8AC3E}">
        <p14:creationId xmlns:p14="http://schemas.microsoft.com/office/powerpoint/2010/main" val="3186741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0869" y="607176"/>
            <a:ext cx="8785599" cy="1280890"/>
          </a:xfrm>
        </p:spPr>
        <p:txBody>
          <a:bodyPr/>
          <a:lstStyle/>
          <a:p>
            <a:r>
              <a:rPr lang="en-US" dirty="0" smtClean="0">
                <a:latin typeface="Copperplate Gothic Light" panose="020E0507020206020404" pitchFamily="34" charset="0"/>
              </a:rPr>
              <a:t>Penalty Tab </a:t>
            </a:r>
            <a:r>
              <a:rPr lang="en-US" sz="3200" dirty="0" smtClean="0">
                <a:latin typeface="Copperplate Gothic Light" panose="020E0507020206020404" pitchFamily="34" charset="0"/>
              </a:rPr>
              <a:t>– Manage Penalty Assessment</a:t>
            </a:r>
            <a:endParaRPr lang="en-US" sz="3200" dirty="0">
              <a:latin typeface="Copperplate Gothic Light" panose="020E05070202060204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125" y="1888066"/>
            <a:ext cx="6703142" cy="439098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8342" y="5770747"/>
            <a:ext cx="1688757" cy="780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08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5734" y="480176"/>
            <a:ext cx="9457268" cy="1280890"/>
          </a:xfrm>
        </p:spPr>
        <p:txBody>
          <a:bodyPr/>
          <a:lstStyle/>
          <a:p>
            <a:r>
              <a:rPr lang="en-US" dirty="0" smtClean="0">
                <a:latin typeface="Copperplate Gothic Light" panose="020E0507020206020404" pitchFamily="34" charset="0"/>
              </a:rPr>
              <a:t>Penalty Tab – </a:t>
            </a:r>
            <a:r>
              <a:rPr lang="en-US" sz="3200" dirty="0" smtClean="0">
                <a:latin typeface="Copperplate Gothic Light" panose="020E0507020206020404" pitchFamily="34" charset="0"/>
              </a:rPr>
              <a:t>Manage Penalty Assessment Grid</a:t>
            </a:r>
            <a:endParaRPr lang="en-US" sz="3200" dirty="0">
              <a:latin typeface="Copperplate Gothic Light" panose="020E0507020206020404" pitchFamily="34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602" y="2057399"/>
            <a:ext cx="6694278" cy="4573797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8341" y="5645521"/>
            <a:ext cx="1688757" cy="780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726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39999" y="1667934"/>
            <a:ext cx="6680201" cy="4597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8341" y="5645521"/>
            <a:ext cx="1688757" cy="7800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04053" y="389467"/>
            <a:ext cx="893168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opperplate Gothic Light" panose="020E0507020206020404" pitchFamily="34" charset="0"/>
              </a:rPr>
              <a:t>Penalty Tab – </a:t>
            </a:r>
            <a:r>
              <a:rPr lang="en-US" sz="3200" dirty="0" smtClean="0">
                <a:latin typeface="Copperplate Gothic Light" panose="020E0507020206020404" pitchFamily="34" charset="0"/>
              </a:rPr>
              <a:t>Manage Penalty Payment Schedule</a:t>
            </a:r>
            <a:endParaRPr lang="en-US" sz="3200" dirty="0">
              <a:latin typeface="Copperplate Gothic Light" panose="020E0507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160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599" y="1709028"/>
            <a:ext cx="6824133" cy="459080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0214" y="5833612"/>
            <a:ext cx="1688757" cy="7800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21933" y="494055"/>
            <a:ext cx="889846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opperplate Gothic Light" panose="020E0507020206020404" pitchFamily="34" charset="0"/>
              </a:rPr>
              <a:t>Penalty Tab – </a:t>
            </a:r>
            <a:r>
              <a:rPr lang="en-US" sz="3200" dirty="0" smtClean="0">
                <a:latin typeface="Copperplate Gothic Light" panose="020E0507020206020404" pitchFamily="34" charset="0"/>
              </a:rPr>
              <a:t>Manage Penalty Payment Schedule Grid</a:t>
            </a:r>
          </a:p>
        </p:txBody>
      </p:sp>
    </p:spTree>
    <p:extLst>
      <p:ext uri="{BB962C8B-B14F-4D97-AF65-F5344CB8AC3E}">
        <p14:creationId xmlns:p14="http://schemas.microsoft.com/office/powerpoint/2010/main" val="342328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55332" y="1507065"/>
            <a:ext cx="6155267" cy="491066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5461" y="5751399"/>
            <a:ext cx="1688757" cy="7800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26165" y="368293"/>
            <a:ext cx="800523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opperplate Gothic Light" panose="020E0507020206020404" pitchFamily="34" charset="0"/>
              </a:rPr>
              <a:t>Penalty Tab – </a:t>
            </a:r>
            <a:r>
              <a:rPr lang="en-US" sz="3200" dirty="0" smtClean="0">
                <a:latin typeface="Copperplate Gothic Light" panose="020E0507020206020404" pitchFamily="34" charset="0"/>
              </a:rPr>
              <a:t>Manage Penalty Cash Payment</a:t>
            </a:r>
            <a:endParaRPr lang="en-US" sz="3200" dirty="0">
              <a:latin typeface="Copperplate Gothic Light" panose="020E0507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475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531" y="1493507"/>
            <a:ext cx="7078136" cy="4873425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960" y="5712898"/>
            <a:ext cx="1688757" cy="7800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04999" y="584200"/>
            <a:ext cx="7577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opperplate Gothic Light" panose="020E0507020206020404" pitchFamily="34" charset="0"/>
              </a:rPr>
              <a:t>Link to Violation Tab</a:t>
            </a:r>
            <a:endParaRPr lang="en-US" sz="3600" dirty="0">
              <a:latin typeface="Copperplate Gothic Light" panose="020E05070202060204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31267" y="2523067"/>
            <a:ext cx="762000" cy="3302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482665" y="2853268"/>
            <a:ext cx="2226737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Select existing Violation for this RESV Activity by selecting the Violation from the Additional Violations to link grid.</a:t>
            </a:r>
            <a:endParaRPr lang="en-US" sz="1200" dirty="0"/>
          </a:p>
        </p:txBody>
      </p:sp>
      <p:sp>
        <p:nvSpPr>
          <p:cNvPr id="7" name="Rectangle 6"/>
          <p:cNvSpPr/>
          <p:nvPr/>
        </p:nvSpPr>
        <p:spPr>
          <a:xfrm>
            <a:off x="2277531" y="3945467"/>
            <a:ext cx="7078136" cy="2421465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630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60132" y="1406794"/>
            <a:ext cx="6248401" cy="5105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3705" y="5732149"/>
            <a:ext cx="1688757" cy="7800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85999" y="508000"/>
            <a:ext cx="7958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opperplate Gothic Light" panose="020E0507020206020404" pitchFamily="34" charset="0"/>
              </a:rPr>
              <a:t>Link Violation to RESV Activity</a:t>
            </a:r>
            <a:endParaRPr lang="en-US" sz="3600" dirty="0">
              <a:latin typeface="Copperplate Gothic Light" panose="020E05070202060204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946400" y="4224867"/>
            <a:ext cx="6180667" cy="6858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40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56932" y="1557866"/>
            <a:ext cx="6451601" cy="481753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6467" y="5738362"/>
            <a:ext cx="1688757" cy="7800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75291" y="643467"/>
            <a:ext cx="10049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opperplate Gothic Light" panose="020E0507020206020404" pitchFamily="34" charset="0"/>
              </a:rPr>
              <a:t>Sources Tab for linked violations</a:t>
            </a:r>
            <a:endParaRPr lang="en-US" sz="3600" dirty="0">
              <a:latin typeface="Copperplate Gothic Light" panose="020E0507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0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489" y="1749972"/>
            <a:ext cx="6887917" cy="455623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210" y="5696452"/>
            <a:ext cx="1688757" cy="7800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0517" y="614648"/>
            <a:ext cx="8785600" cy="97210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Copperplate Gothic Light" panose="020E0507020206020404" pitchFamily="34" charset="0"/>
              </a:rPr>
              <a:t>Sources Tab –sources (in compliance)</a:t>
            </a:r>
            <a:endParaRPr lang="en-US" dirty="0">
              <a:latin typeface="Copperplate Gothic Light" panose="020E0507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51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0847" y="1905000"/>
            <a:ext cx="6629400" cy="454958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5836" y="5824404"/>
            <a:ext cx="1688757" cy="78004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48140" y="664451"/>
            <a:ext cx="9736453" cy="855067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Copperplate Gothic Light" panose="020E0507020206020404" pitchFamily="34" charset="0"/>
              </a:rPr>
              <a:t>Resv Activity Tab – save and mark complete</a:t>
            </a:r>
            <a:endParaRPr lang="en-US" dirty="0">
              <a:latin typeface="Copperplate Gothic Light" panose="020E05070202060204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18267" y="4326467"/>
            <a:ext cx="6350000" cy="141393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4157880" y="5393267"/>
            <a:ext cx="1227667" cy="5334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059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53235" y="1707775"/>
            <a:ext cx="6427694" cy="490817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0589" y="5953529"/>
            <a:ext cx="1688757" cy="78004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71133" y="610663"/>
            <a:ext cx="8929844" cy="81472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Copperplate Gothic Light" panose="020E0507020206020404" pitchFamily="34" charset="0"/>
              </a:rPr>
              <a:t>Facility Activities – Resolution Activity</a:t>
            </a:r>
            <a:endParaRPr lang="en-US" dirty="0">
              <a:latin typeface="Copperplate Gothic Light" panose="020E0507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058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905" y="1907193"/>
            <a:ext cx="7138895" cy="452328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9840" y="5818775"/>
            <a:ext cx="1688757" cy="78004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75713" y="391526"/>
            <a:ext cx="9551086" cy="726074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latin typeface="Copperplate Gothic Light" panose="020E0507020206020404" pitchFamily="34" charset="0"/>
              </a:rPr>
              <a:t>Facility Activities – </a:t>
            </a:r>
            <a:r>
              <a:rPr lang="en-US" dirty="0" smtClean="0">
                <a:latin typeface="Copperplate Gothic Light" panose="020E0507020206020404" pitchFamily="34" charset="0"/>
              </a:rPr>
              <a:t>Current Compliance Status</a:t>
            </a:r>
            <a:endParaRPr lang="en-US" dirty="0">
              <a:latin typeface="Copperplate Gothic Light" panose="020E05070202060204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297215" y="5391807"/>
            <a:ext cx="1931568" cy="42696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937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7330" y="2693035"/>
            <a:ext cx="7412935" cy="1260899"/>
          </a:xfrm>
        </p:spPr>
        <p:txBody>
          <a:bodyPr/>
          <a:lstStyle/>
          <a:p>
            <a:pPr algn="ctr"/>
            <a:r>
              <a:rPr lang="en-US" dirty="0" smtClean="0"/>
              <a:t>RESV / CCDL Activity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5717" y="5809151"/>
            <a:ext cx="1688757" cy="78004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066" y="3922196"/>
            <a:ext cx="426720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7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6353" y="1789410"/>
            <a:ext cx="7256929" cy="458449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5461" y="5866902"/>
            <a:ext cx="1688757" cy="78004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80906" y="637557"/>
            <a:ext cx="8785600" cy="922302"/>
          </a:xfrm>
        </p:spPr>
        <p:txBody>
          <a:bodyPr/>
          <a:lstStyle/>
          <a:p>
            <a:r>
              <a:rPr lang="en-US" dirty="0" smtClean="0">
                <a:latin typeface="Copperplate Gothic Light" panose="020E0507020206020404" pitchFamily="34" charset="0"/>
              </a:rPr>
              <a:t>Add Activity – RESV - CCDL</a:t>
            </a:r>
            <a:endParaRPr lang="en-US" dirty="0">
              <a:latin typeface="Copperplate Gothic Light" panose="020E05070202060204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328333" y="4089400"/>
            <a:ext cx="7052734" cy="13970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483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70110" y="1742942"/>
            <a:ext cx="6797372" cy="476543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5461" y="5876527"/>
            <a:ext cx="1688757" cy="78004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19461" y="594228"/>
            <a:ext cx="10160871" cy="841620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Copperplate Gothic Light" panose="020E0507020206020404" pitchFamily="34" charset="0"/>
              </a:rPr>
              <a:t>Successful Completion – Activity Added</a:t>
            </a:r>
            <a:endParaRPr lang="en-US" dirty="0">
              <a:latin typeface="Copperplate Gothic Light" panose="020E0507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4277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93513" y="1719261"/>
            <a:ext cx="6378420" cy="482180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962" y="5761024"/>
            <a:ext cx="1688757" cy="78004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93513" y="638397"/>
            <a:ext cx="8785600" cy="861790"/>
          </a:xfrm>
        </p:spPr>
        <p:txBody>
          <a:bodyPr/>
          <a:lstStyle/>
          <a:p>
            <a:r>
              <a:rPr lang="en-US" dirty="0" smtClean="0">
                <a:latin typeface="Copperplate Gothic Light" panose="020E0507020206020404" pitchFamily="34" charset="0"/>
              </a:rPr>
              <a:t>Linked to Violation Tab</a:t>
            </a:r>
            <a:endParaRPr lang="en-US" dirty="0">
              <a:latin typeface="Copperplate Gothic Light" panose="020E05070202060204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731779" y="3806998"/>
            <a:ext cx="1744134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Only one resolved violation can be linked. Select violation to link and click the link button</a:t>
            </a:r>
            <a:endParaRPr lang="en-US" sz="1200" dirty="0"/>
          </a:p>
        </p:txBody>
      </p:sp>
      <p:sp>
        <p:nvSpPr>
          <p:cNvPr id="7" name="Rectangle 6"/>
          <p:cNvSpPr/>
          <p:nvPr/>
        </p:nvSpPr>
        <p:spPr>
          <a:xfrm>
            <a:off x="2082800" y="3530600"/>
            <a:ext cx="6248400" cy="26924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82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50650" y="1520138"/>
            <a:ext cx="7293350" cy="468063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459" y="5946457"/>
            <a:ext cx="1688757" cy="78004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74450" y="326030"/>
            <a:ext cx="8521017" cy="932328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latin typeface="Copperplate Gothic Light" panose="020E0507020206020404" pitchFamily="34" charset="0"/>
              </a:rPr>
              <a:t>Successful Completion </a:t>
            </a:r>
            <a:r>
              <a:rPr lang="en-US" dirty="0" smtClean="0">
                <a:latin typeface="Copperplate Gothic Light" panose="020E0507020206020404" pitchFamily="34" charset="0"/>
              </a:rPr>
              <a:t>– Violation linked</a:t>
            </a:r>
            <a:endParaRPr lang="en-US" dirty="0">
              <a:latin typeface="Copperplate Gothic Light" panose="020E0507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2528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48428" y="1560406"/>
            <a:ext cx="6648451" cy="479329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0590" y="5818776"/>
            <a:ext cx="1688757" cy="78004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36362" y="624110"/>
            <a:ext cx="10107399" cy="82623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Copperplate Gothic Light" panose="020E0507020206020404" pitchFamily="34" charset="0"/>
              </a:rPr>
              <a:t>Edit Activity – CCDL – Save and Mark Complete</a:t>
            </a:r>
            <a:endParaRPr lang="en-US" sz="2800" dirty="0">
              <a:latin typeface="Copperplate Gothic Light" panose="020E05070202060204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4224868" y="5190067"/>
            <a:ext cx="1346200" cy="533400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443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11839" y="1335943"/>
            <a:ext cx="6518894" cy="517625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4080" y="5732149"/>
            <a:ext cx="1688757" cy="78004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07799" y="573310"/>
            <a:ext cx="9429067" cy="612023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Copperplate Gothic Light" panose="020E0507020206020404" pitchFamily="34" charset="0"/>
              </a:rPr>
              <a:t>View/Edit Activity – Update Activity</a:t>
            </a:r>
            <a:endParaRPr lang="en-US" dirty="0">
              <a:latin typeface="Copperplate Gothic Light" panose="020E05070202060204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35200" y="4698999"/>
            <a:ext cx="6891867" cy="931334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41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09863" y="1591627"/>
            <a:ext cx="5943600" cy="516064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6585" y="5770649"/>
            <a:ext cx="1688757" cy="78004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37266" y="649510"/>
            <a:ext cx="9828075" cy="713623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Copperplate Gothic Light" panose="020E0507020206020404" pitchFamily="34" charset="0"/>
              </a:rPr>
              <a:t>Initiating Activity – Marked Complete</a:t>
            </a:r>
            <a:endParaRPr lang="en-US" dirty="0">
              <a:latin typeface="Copperplate Gothic Light" panose="020E0507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555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3600" y="624110"/>
            <a:ext cx="3214533" cy="832157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Copperplate Gothic Light" panose="020E0507020206020404" pitchFamily="34" charset="0"/>
              </a:rPr>
              <a:t>Reports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4294967295"/>
          </p:nvPr>
        </p:nvSpPr>
        <p:spPr>
          <a:xfrm>
            <a:off x="2419879" y="1955800"/>
            <a:ext cx="8789987" cy="292100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Stack Test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Visible Emissions Method 22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Fuel Analysis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Miscellaneous Report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Continuous Emission Monitor</a:t>
            </a:r>
          </a:p>
          <a:p>
            <a:endParaRPr lang="en-US" sz="2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6585" y="5770649"/>
            <a:ext cx="1688757" cy="780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09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1021" y="2980266"/>
            <a:ext cx="6156179" cy="834029"/>
          </a:xfrm>
        </p:spPr>
        <p:txBody>
          <a:bodyPr/>
          <a:lstStyle/>
          <a:p>
            <a:r>
              <a:rPr lang="en-US" dirty="0" smtClean="0"/>
              <a:t>Stack Test Report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6585" y="5770649"/>
            <a:ext cx="1688757" cy="780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50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7442" y="624110"/>
            <a:ext cx="9441759" cy="933758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Copperplate Gothic Light" panose="020E0507020206020404" pitchFamily="34" charset="0"/>
              </a:rPr>
              <a:t>Where to Start…..</a:t>
            </a:r>
            <a:br>
              <a:rPr lang="en-US" dirty="0" smtClean="0">
                <a:latin typeface="Copperplate Gothic Light" panose="020E0507020206020404" pitchFamily="34" charset="0"/>
              </a:rPr>
            </a:br>
            <a:r>
              <a:rPr lang="en-US" sz="2700" dirty="0"/>
              <a:t>From the AirCom Welcome </a:t>
            </a:r>
            <a:r>
              <a:rPr lang="en-US" sz="2700" dirty="0" smtClean="0"/>
              <a:t>Screen:</a:t>
            </a:r>
            <a:r>
              <a:rPr lang="en-US" sz="2700" dirty="0" smtClean="0">
                <a:latin typeface="Copperplate Gothic Light" panose="020E0507020206020404" pitchFamily="34" charset="0"/>
              </a:rPr>
              <a:t/>
            </a:r>
            <a:br>
              <a:rPr lang="en-US" sz="2700" dirty="0" smtClean="0">
                <a:latin typeface="Copperplate Gothic Light" panose="020E0507020206020404" pitchFamily="34" charset="0"/>
              </a:rPr>
            </a:br>
            <a:r>
              <a:rPr lang="en-US" sz="2000" dirty="0" smtClean="0"/>
              <a:t> </a:t>
            </a:r>
            <a:br>
              <a:rPr lang="en-US" sz="2000" dirty="0" smtClean="0"/>
            </a:br>
            <a:endParaRPr lang="en-US" sz="2000" b="1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4834" y="5868845"/>
            <a:ext cx="1617374" cy="74707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17800" y="1710265"/>
            <a:ext cx="5655733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Select </a:t>
            </a:r>
            <a:r>
              <a:rPr lang="en-US" sz="1600" b="1" i="1" dirty="0"/>
              <a:t>Air Compliance </a:t>
            </a:r>
            <a:r>
              <a:rPr lang="en-US" sz="1600" dirty="0" smtClean="0"/>
              <a:t>Menu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 </a:t>
            </a:r>
            <a:r>
              <a:rPr lang="en-US" sz="1600" dirty="0"/>
              <a:t>Select </a:t>
            </a:r>
            <a:r>
              <a:rPr lang="en-US" sz="1600" b="1" i="1" dirty="0"/>
              <a:t>Manage </a:t>
            </a:r>
            <a:r>
              <a:rPr lang="en-US" sz="1600" b="1" i="1" dirty="0" smtClean="0"/>
              <a:t>Facility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 </a:t>
            </a:r>
            <a:r>
              <a:rPr lang="en-US" sz="1600" dirty="0"/>
              <a:t>Select </a:t>
            </a:r>
            <a:r>
              <a:rPr lang="en-US" sz="1600" b="1" i="1" dirty="0"/>
              <a:t>Search </a:t>
            </a:r>
            <a:r>
              <a:rPr lang="en-US" sz="1600" b="1" i="1" dirty="0" smtClean="0"/>
              <a:t>Facility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Select </a:t>
            </a:r>
            <a:r>
              <a:rPr lang="en-US" sz="1600" b="1" i="1" dirty="0" smtClean="0"/>
              <a:t>Compliance Details Hyperlink </a:t>
            </a:r>
            <a:r>
              <a:rPr lang="en-US" sz="1600" dirty="0" smtClean="0"/>
              <a:t>for the Facility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i="1" dirty="0" smtClean="0"/>
              <a:t>Select </a:t>
            </a:r>
            <a:r>
              <a:rPr lang="en-US" sz="1600" b="1" dirty="0" smtClean="0"/>
              <a:t>Add Facility Activity </a:t>
            </a:r>
            <a:r>
              <a:rPr lang="en-US" sz="1600" dirty="0" smtClean="0"/>
              <a:t>button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Add Activity data (</a:t>
            </a:r>
            <a:r>
              <a:rPr lang="en-US" sz="1600" b="1" dirty="0" smtClean="0">
                <a:solidFill>
                  <a:srgbClr val="FF0000"/>
                </a:solidFill>
              </a:rPr>
              <a:t>* required fields</a:t>
            </a:r>
            <a:r>
              <a:rPr lang="en-US" sz="1600" dirty="0" smtClean="0"/>
              <a:t>) and click the Save button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b="1" i="1" dirty="0" smtClean="0"/>
              <a:t>Date Due </a:t>
            </a:r>
            <a:r>
              <a:rPr lang="en-US" sz="1600" dirty="0" smtClean="0"/>
              <a:t>or </a:t>
            </a:r>
            <a:r>
              <a:rPr lang="en-US" sz="1600" b="1" i="1" dirty="0" smtClean="0"/>
              <a:t>Date Performed </a:t>
            </a:r>
            <a:r>
              <a:rPr lang="en-US" sz="1600" dirty="0" smtClean="0"/>
              <a:t>must be completed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Compliance Category = </a:t>
            </a:r>
            <a:r>
              <a:rPr lang="en-US" sz="1600" b="1" i="1" dirty="0" smtClean="0"/>
              <a:t>TRPT </a:t>
            </a:r>
            <a:r>
              <a:rPr lang="en-US" sz="1600" dirty="0" smtClean="0"/>
              <a:t>– Test and Reports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Activity Type = </a:t>
            </a:r>
            <a:r>
              <a:rPr lang="en-US" sz="1600" b="1" i="1" dirty="0" smtClean="0"/>
              <a:t>STR – Stack Test Report Review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Click Save button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Select the </a:t>
            </a:r>
            <a:r>
              <a:rPr lang="en-US" sz="1600" b="1" i="1" dirty="0" smtClean="0"/>
              <a:t>Sources Tab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Add Regulated EU and click </a:t>
            </a:r>
            <a:r>
              <a:rPr lang="en-US" sz="1600" b="1" dirty="0" smtClean="0"/>
              <a:t>Verify Compliance</a:t>
            </a:r>
            <a:r>
              <a:rPr lang="en-US" sz="1600" dirty="0" smtClean="0"/>
              <a:t> button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Click on </a:t>
            </a:r>
            <a:r>
              <a:rPr lang="en-US" sz="1600" b="1" dirty="0" smtClean="0"/>
              <a:t>Stack Test Report Details </a:t>
            </a:r>
            <a:r>
              <a:rPr lang="en-US" sz="1600" dirty="0" smtClean="0"/>
              <a:t>tab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533" y="1320800"/>
            <a:ext cx="3396210" cy="2260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809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814668" y="657977"/>
            <a:ext cx="8785599" cy="781357"/>
          </a:xfrm>
        </p:spPr>
        <p:txBody>
          <a:bodyPr/>
          <a:lstStyle/>
          <a:p>
            <a:r>
              <a:rPr lang="en-US" dirty="0" smtClean="0">
                <a:latin typeface="Copperplate Gothic Light" panose="020E0507020206020404" pitchFamily="34" charset="0"/>
              </a:rPr>
              <a:t>Stack Test Report Details Tab</a:t>
            </a:r>
            <a:endParaRPr lang="en-US" dirty="0">
              <a:latin typeface="Copperplate Gothic Light" panose="020E0507020206020404" pitchFamily="34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489" y="1591732"/>
            <a:ext cx="7945645" cy="4564926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6585" y="5770649"/>
            <a:ext cx="1688757" cy="780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501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2668" y="624110"/>
            <a:ext cx="9516534" cy="1280890"/>
          </a:xfrm>
        </p:spPr>
        <p:txBody>
          <a:bodyPr/>
          <a:lstStyle/>
          <a:p>
            <a:r>
              <a:rPr lang="en-US" dirty="0" smtClean="0">
                <a:latin typeface="Copperplate Gothic Light" panose="020E0507020206020404" pitchFamily="34" charset="0"/>
              </a:rPr>
              <a:t>Successful addition – Str detail</a:t>
            </a:r>
            <a:endParaRPr lang="en-US" dirty="0">
              <a:latin typeface="Copperplate Gothic Light" panose="020E05070202060204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174" y="2116667"/>
            <a:ext cx="7040625" cy="450802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4834" y="5868845"/>
            <a:ext cx="1617374" cy="74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195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0155" y="2971800"/>
            <a:ext cx="9905187" cy="893296"/>
          </a:xfrm>
        </p:spPr>
        <p:txBody>
          <a:bodyPr/>
          <a:lstStyle/>
          <a:p>
            <a:pPr algn="ctr"/>
            <a:r>
              <a:rPr lang="en-US" dirty="0" smtClean="0"/>
              <a:t>Visible Emissions Method 22 Test Report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6585" y="5770649"/>
            <a:ext cx="1688757" cy="780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29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7442" y="624110"/>
            <a:ext cx="9441759" cy="933758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Copperplate Gothic Light" panose="020E0507020206020404" pitchFamily="34" charset="0"/>
              </a:rPr>
              <a:t>Where to Start…..</a:t>
            </a:r>
            <a:br>
              <a:rPr lang="en-US" dirty="0" smtClean="0">
                <a:latin typeface="Copperplate Gothic Light" panose="020E0507020206020404" pitchFamily="34" charset="0"/>
              </a:rPr>
            </a:br>
            <a:r>
              <a:rPr lang="en-US" sz="2700" dirty="0"/>
              <a:t>From the AirCom Welcome </a:t>
            </a:r>
            <a:r>
              <a:rPr lang="en-US" sz="2700" dirty="0" smtClean="0"/>
              <a:t>Screen:</a:t>
            </a:r>
            <a:r>
              <a:rPr lang="en-US" sz="2700" dirty="0" smtClean="0">
                <a:latin typeface="Copperplate Gothic Light" panose="020E0507020206020404" pitchFamily="34" charset="0"/>
              </a:rPr>
              <a:t/>
            </a:r>
            <a:br>
              <a:rPr lang="en-US" sz="2700" dirty="0" smtClean="0">
                <a:latin typeface="Copperplate Gothic Light" panose="020E0507020206020404" pitchFamily="34" charset="0"/>
              </a:rPr>
            </a:br>
            <a:r>
              <a:rPr lang="en-US" sz="2000" dirty="0" smtClean="0"/>
              <a:t> </a:t>
            </a:r>
            <a:br>
              <a:rPr lang="en-US" sz="2000" dirty="0" smtClean="0"/>
            </a:br>
            <a:endParaRPr lang="en-US" sz="2000" b="1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4834" y="5868845"/>
            <a:ext cx="1617374" cy="74707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17800" y="1710265"/>
            <a:ext cx="5655733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Select </a:t>
            </a:r>
            <a:r>
              <a:rPr lang="en-US" sz="1600" b="1" i="1" dirty="0"/>
              <a:t>Air Compliance </a:t>
            </a:r>
            <a:r>
              <a:rPr lang="en-US" sz="1600" dirty="0" smtClean="0"/>
              <a:t>Menu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 </a:t>
            </a:r>
            <a:r>
              <a:rPr lang="en-US" sz="1600" dirty="0"/>
              <a:t>Select </a:t>
            </a:r>
            <a:r>
              <a:rPr lang="en-US" sz="1600" b="1" i="1" dirty="0"/>
              <a:t>Manage </a:t>
            </a:r>
            <a:r>
              <a:rPr lang="en-US" sz="1600" b="1" i="1" dirty="0" smtClean="0"/>
              <a:t>Facility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 </a:t>
            </a:r>
            <a:r>
              <a:rPr lang="en-US" sz="1600" dirty="0"/>
              <a:t>Select </a:t>
            </a:r>
            <a:r>
              <a:rPr lang="en-US" sz="1600" b="1" i="1" dirty="0"/>
              <a:t>Search </a:t>
            </a:r>
            <a:r>
              <a:rPr lang="en-US" sz="1600" b="1" i="1" dirty="0" smtClean="0"/>
              <a:t>Facility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Select </a:t>
            </a:r>
            <a:r>
              <a:rPr lang="en-US" sz="1600" b="1" i="1" dirty="0" smtClean="0"/>
              <a:t>Compliance Details Hyperlink </a:t>
            </a:r>
            <a:r>
              <a:rPr lang="en-US" sz="1600" dirty="0" smtClean="0"/>
              <a:t>for the Facility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i="1" dirty="0" smtClean="0"/>
              <a:t>Select </a:t>
            </a:r>
            <a:r>
              <a:rPr lang="en-US" sz="1600" b="1" dirty="0" smtClean="0"/>
              <a:t>Add Facility Activity </a:t>
            </a:r>
            <a:r>
              <a:rPr lang="en-US" sz="1600" dirty="0" smtClean="0"/>
              <a:t>button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Add Activity data (</a:t>
            </a:r>
            <a:r>
              <a:rPr lang="en-US" sz="1600" b="1" dirty="0" smtClean="0">
                <a:solidFill>
                  <a:srgbClr val="FF0000"/>
                </a:solidFill>
              </a:rPr>
              <a:t>* required fields</a:t>
            </a:r>
            <a:r>
              <a:rPr lang="en-US" sz="1600" dirty="0" smtClean="0"/>
              <a:t>) and click the Save button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b="1" i="1" dirty="0" smtClean="0"/>
              <a:t>Date Due </a:t>
            </a:r>
            <a:r>
              <a:rPr lang="en-US" sz="1600" dirty="0" smtClean="0"/>
              <a:t>or </a:t>
            </a:r>
            <a:r>
              <a:rPr lang="en-US" sz="1600" b="1" i="1" dirty="0" smtClean="0"/>
              <a:t>Date Performed </a:t>
            </a:r>
            <a:r>
              <a:rPr lang="en-US" sz="1600" dirty="0" smtClean="0"/>
              <a:t>must be completed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Compliance Category = </a:t>
            </a:r>
            <a:r>
              <a:rPr lang="en-US" sz="1600" b="1" i="1" dirty="0" smtClean="0"/>
              <a:t>TRPT </a:t>
            </a:r>
            <a:r>
              <a:rPr lang="en-US" sz="1600" dirty="0" smtClean="0"/>
              <a:t>– Test and Reports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Activity Type = </a:t>
            </a:r>
            <a:r>
              <a:rPr lang="en-US" sz="1600" b="1" i="1" dirty="0" smtClean="0"/>
              <a:t>VE22 – EPA Method 22 Report Review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Click Save button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Select the </a:t>
            </a:r>
            <a:r>
              <a:rPr lang="en-US" sz="1600" b="1" i="1" dirty="0" smtClean="0"/>
              <a:t>Sources Tab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Add Regulated EU and click </a:t>
            </a:r>
            <a:r>
              <a:rPr lang="en-US" sz="1600" b="1" dirty="0" smtClean="0"/>
              <a:t>Verify Compliance</a:t>
            </a:r>
            <a:r>
              <a:rPr lang="en-US" sz="1600" dirty="0" smtClean="0"/>
              <a:t> button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Click on </a:t>
            </a:r>
            <a:r>
              <a:rPr lang="en-US" sz="1600" b="1" dirty="0" smtClean="0"/>
              <a:t>Visible Emission Method 22 Test Report Details</a:t>
            </a:r>
            <a:r>
              <a:rPr lang="en-US" sz="1600" dirty="0" smtClean="0"/>
              <a:t> tab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533" y="1320800"/>
            <a:ext cx="3396210" cy="2260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277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39966" y="1264555"/>
            <a:ext cx="5943600" cy="54686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6585" y="5770649"/>
            <a:ext cx="1688757" cy="780045"/>
          </a:xfrm>
          <a:prstGeom prst="rect">
            <a:avLst/>
          </a:prstGeom>
        </p:spPr>
      </p:pic>
      <p:sp>
        <p:nvSpPr>
          <p:cNvPr id="6" name="Title 4"/>
          <p:cNvSpPr>
            <a:spLocks noGrp="1"/>
          </p:cNvSpPr>
          <p:nvPr>
            <p:ph type="title"/>
          </p:nvPr>
        </p:nvSpPr>
        <p:spPr>
          <a:xfrm>
            <a:off x="2002222" y="419158"/>
            <a:ext cx="9663120" cy="128089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Copperplate Gothic Light" panose="020E0507020206020404" pitchFamily="34" charset="0"/>
              </a:rPr>
              <a:t>Visible emission method 22 test report details tab</a:t>
            </a:r>
            <a:endParaRPr lang="en-US" sz="2400" dirty="0">
              <a:latin typeface="Copperplate Gothic Light" panose="020E0507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4209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71496" y="1431847"/>
            <a:ext cx="5943600" cy="542615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002221" y="624110"/>
            <a:ext cx="9663121" cy="128089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Copperplate Gothic Light" panose="020E0507020206020404" pitchFamily="34" charset="0"/>
              </a:rPr>
              <a:t>Successful </a:t>
            </a:r>
            <a:r>
              <a:rPr lang="en-US" sz="2800" dirty="0" smtClean="0">
                <a:latin typeface="Copperplate Gothic Light" panose="020E0507020206020404" pitchFamily="34" charset="0"/>
              </a:rPr>
              <a:t>addition – VM22 report details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6585" y="5770649"/>
            <a:ext cx="1688757" cy="780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211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1650" y="3014133"/>
            <a:ext cx="8789313" cy="800162"/>
          </a:xfrm>
        </p:spPr>
        <p:txBody>
          <a:bodyPr/>
          <a:lstStyle/>
          <a:p>
            <a:r>
              <a:rPr lang="en-US" dirty="0" smtClean="0"/>
              <a:t>Fuel Analysis Test Report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6585" y="5770649"/>
            <a:ext cx="1688757" cy="780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34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7442" y="624110"/>
            <a:ext cx="9441759" cy="933758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Copperplate Gothic Light" panose="020E0507020206020404" pitchFamily="34" charset="0"/>
              </a:rPr>
              <a:t>Where to Start…..</a:t>
            </a:r>
            <a:br>
              <a:rPr lang="en-US" dirty="0" smtClean="0">
                <a:latin typeface="Copperplate Gothic Light" panose="020E0507020206020404" pitchFamily="34" charset="0"/>
              </a:rPr>
            </a:br>
            <a:r>
              <a:rPr lang="en-US" sz="2700" dirty="0"/>
              <a:t>From the AirCom Welcome </a:t>
            </a:r>
            <a:r>
              <a:rPr lang="en-US" sz="2700" dirty="0" smtClean="0"/>
              <a:t>Screen:</a:t>
            </a:r>
            <a:r>
              <a:rPr lang="en-US" sz="2700" dirty="0" smtClean="0">
                <a:latin typeface="Copperplate Gothic Light" panose="020E0507020206020404" pitchFamily="34" charset="0"/>
              </a:rPr>
              <a:t/>
            </a:r>
            <a:br>
              <a:rPr lang="en-US" sz="2700" dirty="0" smtClean="0">
                <a:latin typeface="Copperplate Gothic Light" panose="020E0507020206020404" pitchFamily="34" charset="0"/>
              </a:rPr>
            </a:br>
            <a:r>
              <a:rPr lang="en-US" sz="2000" dirty="0" smtClean="0"/>
              <a:t> </a:t>
            </a:r>
            <a:br>
              <a:rPr lang="en-US" sz="2000" dirty="0" smtClean="0"/>
            </a:br>
            <a:endParaRPr lang="en-US" sz="2000" b="1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4834" y="5868845"/>
            <a:ext cx="1617374" cy="74707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17800" y="1710265"/>
            <a:ext cx="5655733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Select </a:t>
            </a:r>
            <a:r>
              <a:rPr lang="en-US" sz="1600" b="1" i="1" dirty="0"/>
              <a:t>Air Compliance </a:t>
            </a:r>
            <a:r>
              <a:rPr lang="en-US" sz="1600" dirty="0" smtClean="0"/>
              <a:t>Menu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 </a:t>
            </a:r>
            <a:r>
              <a:rPr lang="en-US" sz="1600" dirty="0"/>
              <a:t>Select </a:t>
            </a:r>
            <a:r>
              <a:rPr lang="en-US" sz="1600" b="1" i="1" dirty="0"/>
              <a:t>Manage </a:t>
            </a:r>
            <a:r>
              <a:rPr lang="en-US" sz="1600" b="1" i="1" dirty="0" smtClean="0"/>
              <a:t>Facility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 </a:t>
            </a:r>
            <a:r>
              <a:rPr lang="en-US" sz="1600" dirty="0"/>
              <a:t>Select </a:t>
            </a:r>
            <a:r>
              <a:rPr lang="en-US" sz="1600" b="1" i="1" dirty="0"/>
              <a:t>Search </a:t>
            </a:r>
            <a:r>
              <a:rPr lang="en-US" sz="1600" b="1" i="1" dirty="0" smtClean="0"/>
              <a:t>Facility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Select </a:t>
            </a:r>
            <a:r>
              <a:rPr lang="en-US" sz="1600" b="1" i="1" dirty="0" smtClean="0"/>
              <a:t>Compliance Details Hyperlink </a:t>
            </a:r>
            <a:r>
              <a:rPr lang="en-US" sz="1600" dirty="0" smtClean="0"/>
              <a:t>for the Facility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i="1" dirty="0" smtClean="0"/>
              <a:t>Select </a:t>
            </a:r>
            <a:r>
              <a:rPr lang="en-US" sz="1600" b="1" dirty="0" smtClean="0"/>
              <a:t>Add Facility Activity </a:t>
            </a:r>
            <a:r>
              <a:rPr lang="en-US" sz="1600" dirty="0" smtClean="0"/>
              <a:t>button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Add Activity data (</a:t>
            </a:r>
            <a:r>
              <a:rPr lang="en-US" sz="1600" b="1" dirty="0" smtClean="0">
                <a:solidFill>
                  <a:srgbClr val="FF0000"/>
                </a:solidFill>
              </a:rPr>
              <a:t>* required fields</a:t>
            </a:r>
            <a:r>
              <a:rPr lang="en-US" sz="1600" dirty="0" smtClean="0"/>
              <a:t>) and click the Save button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b="1" i="1" dirty="0" smtClean="0"/>
              <a:t>Date Due </a:t>
            </a:r>
            <a:r>
              <a:rPr lang="en-US" sz="1600" dirty="0" smtClean="0"/>
              <a:t>or </a:t>
            </a:r>
            <a:r>
              <a:rPr lang="en-US" sz="1600" b="1" i="1" dirty="0" smtClean="0"/>
              <a:t>Date Performed </a:t>
            </a:r>
            <a:r>
              <a:rPr lang="en-US" sz="1600" dirty="0" smtClean="0"/>
              <a:t>must be completed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Compliance Category = </a:t>
            </a:r>
            <a:r>
              <a:rPr lang="en-US" sz="1600" b="1" i="1" dirty="0" smtClean="0"/>
              <a:t>TRPT </a:t>
            </a:r>
            <a:r>
              <a:rPr lang="en-US" sz="1600" dirty="0" smtClean="0"/>
              <a:t>– Test and Reports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Activity Type = </a:t>
            </a:r>
            <a:r>
              <a:rPr lang="en-US" sz="1600" b="1" i="1" dirty="0" smtClean="0"/>
              <a:t>FAR – Fuel Analysis Report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Click Save button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Select the </a:t>
            </a:r>
            <a:r>
              <a:rPr lang="en-US" sz="1600" b="1" i="1" dirty="0" smtClean="0"/>
              <a:t>Sources Tab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Add Regulated EU and click </a:t>
            </a:r>
            <a:r>
              <a:rPr lang="en-US" sz="1600" b="1" dirty="0" smtClean="0"/>
              <a:t>Verify Compliance</a:t>
            </a:r>
            <a:r>
              <a:rPr lang="en-US" sz="1600" dirty="0" smtClean="0"/>
              <a:t> button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Click on </a:t>
            </a:r>
            <a:r>
              <a:rPr lang="en-US" sz="1600" b="1" dirty="0" smtClean="0"/>
              <a:t>Fuel Analysis Test Report</a:t>
            </a:r>
            <a:r>
              <a:rPr lang="en-US" sz="1600" dirty="0" smtClean="0"/>
              <a:t> tab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533" y="1320800"/>
            <a:ext cx="3396210" cy="2260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815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24200" y="1473869"/>
            <a:ext cx="5943600" cy="50768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6585" y="5770649"/>
            <a:ext cx="1688757" cy="780045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Copperplate Gothic Light" panose="020E0507020206020404" pitchFamily="34" charset="0"/>
              </a:rPr>
              <a:t>Fuel analysis test report tab</a:t>
            </a:r>
            <a:endParaRPr lang="en-US" dirty="0">
              <a:latin typeface="Copperplate Gothic Light" panose="020E0507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704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24200" y="1347470"/>
            <a:ext cx="5943600" cy="55105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6585" y="5770649"/>
            <a:ext cx="1688757" cy="780045"/>
          </a:xfrm>
          <a:prstGeom prst="rect">
            <a:avLst/>
          </a:prstGeom>
        </p:spPr>
      </p:pic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2065283" y="624110"/>
            <a:ext cx="9600059" cy="128089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Copperplate Gothic Light" panose="020E0507020206020404" pitchFamily="34" charset="0"/>
              </a:rPr>
              <a:t>Successful </a:t>
            </a:r>
            <a:r>
              <a:rPr lang="en-US" sz="2800" dirty="0" smtClean="0">
                <a:latin typeface="Copperplate Gothic Light" panose="020E0507020206020404" pitchFamily="34" charset="0"/>
              </a:rPr>
              <a:t>addition – fuel analysis test report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8914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1650" y="2904065"/>
            <a:ext cx="8789313" cy="910229"/>
          </a:xfrm>
        </p:spPr>
        <p:txBody>
          <a:bodyPr/>
          <a:lstStyle/>
          <a:p>
            <a:r>
              <a:rPr lang="en-US" dirty="0" smtClean="0"/>
              <a:t>Miscellaneous Report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6585" y="5770649"/>
            <a:ext cx="1688757" cy="780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830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7442" y="624110"/>
            <a:ext cx="9441759" cy="933758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Copperplate Gothic Light" panose="020E0507020206020404" pitchFamily="34" charset="0"/>
              </a:rPr>
              <a:t>Where to Start…..</a:t>
            </a:r>
            <a:br>
              <a:rPr lang="en-US" dirty="0" smtClean="0">
                <a:latin typeface="Copperplate Gothic Light" panose="020E0507020206020404" pitchFamily="34" charset="0"/>
              </a:rPr>
            </a:br>
            <a:r>
              <a:rPr lang="en-US" sz="2700" dirty="0"/>
              <a:t>From the AirCom Welcome </a:t>
            </a:r>
            <a:r>
              <a:rPr lang="en-US" sz="2700" dirty="0" smtClean="0"/>
              <a:t>Screen:</a:t>
            </a:r>
            <a:r>
              <a:rPr lang="en-US" sz="2700" dirty="0" smtClean="0">
                <a:latin typeface="Copperplate Gothic Light" panose="020E0507020206020404" pitchFamily="34" charset="0"/>
              </a:rPr>
              <a:t/>
            </a:r>
            <a:br>
              <a:rPr lang="en-US" sz="2700" dirty="0" smtClean="0">
                <a:latin typeface="Copperplate Gothic Light" panose="020E0507020206020404" pitchFamily="34" charset="0"/>
              </a:rPr>
            </a:br>
            <a:r>
              <a:rPr lang="en-US" sz="2000" dirty="0" smtClean="0"/>
              <a:t> </a:t>
            </a:r>
            <a:br>
              <a:rPr lang="en-US" sz="2000" dirty="0" smtClean="0"/>
            </a:br>
            <a:endParaRPr lang="en-US" sz="2000" b="1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4834" y="5868845"/>
            <a:ext cx="1617374" cy="74707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17800" y="1710265"/>
            <a:ext cx="5655733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Select </a:t>
            </a:r>
            <a:r>
              <a:rPr lang="en-US" sz="1600" b="1" i="1" dirty="0"/>
              <a:t>Air Compliance </a:t>
            </a:r>
            <a:r>
              <a:rPr lang="en-US" sz="1600" dirty="0" smtClean="0"/>
              <a:t>Menu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 </a:t>
            </a:r>
            <a:r>
              <a:rPr lang="en-US" sz="1600" dirty="0"/>
              <a:t>Select </a:t>
            </a:r>
            <a:r>
              <a:rPr lang="en-US" sz="1600" b="1" i="1" dirty="0"/>
              <a:t>Manage </a:t>
            </a:r>
            <a:r>
              <a:rPr lang="en-US" sz="1600" b="1" i="1" dirty="0" smtClean="0"/>
              <a:t>Facility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 </a:t>
            </a:r>
            <a:r>
              <a:rPr lang="en-US" sz="1600" dirty="0"/>
              <a:t>Select </a:t>
            </a:r>
            <a:r>
              <a:rPr lang="en-US" sz="1600" b="1" i="1" dirty="0"/>
              <a:t>Search </a:t>
            </a:r>
            <a:r>
              <a:rPr lang="en-US" sz="1600" b="1" i="1" dirty="0" smtClean="0"/>
              <a:t>Facility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Select </a:t>
            </a:r>
            <a:r>
              <a:rPr lang="en-US" sz="1600" b="1" i="1" dirty="0" smtClean="0"/>
              <a:t>Compliance Details Hyperlink </a:t>
            </a:r>
            <a:r>
              <a:rPr lang="en-US" sz="1600" dirty="0" smtClean="0"/>
              <a:t>for the Facility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i="1" dirty="0" smtClean="0"/>
              <a:t>Select </a:t>
            </a:r>
            <a:r>
              <a:rPr lang="en-US" sz="1600" b="1" dirty="0" smtClean="0"/>
              <a:t>Add Facility Activity </a:t>
            </a:r>
            <a:r>
              <a:rPr lang="en-US" sz="1600" dirty="0" smtClean="0"/>
              <a:t>button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Add Activity data (</a:t>
            </a:r>
            <a:r>
              <a:rPr lang="en-US" sz="1600" b="1" dirty="0" smtClean="0">
                <a:solidFill>
                  <a:srgbClr val="FF0000"/>
                </a:solidFill>
              </a:rPr>
              <a:t>* required fields</a:t>
            </a:r>
            <a:r>
              <a:rPr lang="en-US" sz="1600" dirty="0" smtClean="0"/>
              <a:t>) and click the Save button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b="1" i="1" dirty="0" smtClean="0"/>
              <a:t>Date Due </a:t>
            </a:r>
            <a:r>
              <a:rPr lang="en-US" sz="1600" dirty="0" smtClean="0"/>
              <a:t>or </a:t>
            </a:r>
            <a:r>
              <a:rPr lang="en-US" sz="1600" b="1" i="1" dirty="0" smtClean="0"/>
              <a:t>Date Performed </a:t>
            </a:r>
            <a:r>
              <a:rPr lang="en-US" sz="1600" dirty="0" smtClean="0"/>
              <a:t>must be completed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Compliance Category = </a:t>
            </a:r>
            <a:r>
              <a:rPr lang="en-US" sz="1600" b="1" i="1" dirty="0" smtClean="0"/>
              <a:t>TRPT </a:t>
            </a:r>
            <a:r>
              <a:rPr lang="en-US" sz="1600" dirty="0" smtClean="0"/>
              <a:t>– Test and Reports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Activity Type = </a:t>
            </a:r>
            <a:r>
              <a:rPr lang="en-US" sz="1600" b="1" i="1" dirty="0" smtClean="0"/>
              <a:t>MRR – Miscellaneous Report Review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Click Save button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Select the </a:t>
            </a:r>
            <a:r>
              <a:rPr lang="en-US" sz="1600" b="1" i="1" dirty="0" smtClean="0"/>
              <a:t>Sources Tab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Add Regulated EU and click </a:t>
            </a:r>
            <a:r>
              <a:rPr lang="en-US" sz="1600" b="1" dirty="0" smtClean="0"/>
              <a:t>Verify Compliance</a:t>
            </a:r>
            <a:r>
              <a:rPr lang="en-US" sz="1600" dirty="0" smtClean="0"/>
              <a:t> button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Click on </a:t>
            </a:r>
            <a:r>
              <a:rPr lang="en-US" sz="1600" b="1" dirty="0" smtClean="0"/>
              <a:t>Report Review Details</a:t>
            </a:r>
            <a:r>
              <a:rPr lang="en-US" sz="1600" dirty="0" smtClean="0"/>
              <a:t> tab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533" y="1320800"/>
            <a:ext cx="3396210" cy="2260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018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6585" y="5770649"/>
            <a:ext cx="1688757" cy="780045"/>
          </a:xfrm>
          <a:prstGeom prst="rect">
            <a:avLst/>
          </a:prstGeom>
        </p:spPr>
      </p:pic>
      <p:sp>
        <p:nvSpPr>
          <p:cNvPr id="6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Copperplate Gothic Light" panose="020E0507020206020404" pitchFamily="34" charset="0"/>
              </a:rPr>
              <a:t>Report Review details tab</a:t>
            </a:r>
            <a:endParaRPr lang="en-US" dirty="0">
              <a:latin typeface="Copperplate Gothic Light" panose="020E05070202060204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0689" y="1264555"/>
            <a:ext cx="8166539" cy="5593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1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6585" y="5770649"/>
            <a:ext cx="1688757" cy="78004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814" y="1521198"/>
            <a:ext cx="8166539" cy="5029496"/>
          </a:xfrm>
          <a:prstGeom prst="rect">
            <a:avLst/>
          </a:prstGeom>
        </p:spPr>
      </p:pic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1970689" y="624110"/>
            <a:ext cx="9821918" cy="128089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Copperplate Gothic Light" panose="020E0507020206020404" pitchFamily="34" charset="0"/>
              </a:rPr>
              <a:t>Successful </a:t>
            </a:r>
            <a:r>
              <a:rPr lang="en-US" sz="2800" dirty="0" smtClean="0">
                <a:latin typeface="Copperplate Gothic Light" panose="020E0507020206020404" pitchFamily="34" charset="0"/>
              </a:rPr>
              <a:t>addition – report review details tab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42703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659" y="2997200"/>
            <a:ext cx="9694683" cy="842494"/>
          </a:xfrm>
        </p:spPr>
        <p:txBody>
          <a:bodyPr/>
          <a:lstStyle/>
          <a:p>
            <a:pPr algn="ctr"/>
            <a:r>
              <a:rPr lang="en-US" dirty="0" smtClean="0"/>
              <a:t>Continuous Emission Monitor Report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6585" y="5770649"/>
            <a:ext cx="1688757" cy="780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02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7442" y="624110"/>
            <a:ext cx="9441759" cy="933758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Copperplate Gothic Light" panose="020E0507020206020404" pitchFamily="34" charset="0"/>
              </a:rPr>
              <a:t>Where to Start…..</a:t>
            </a:r>
            <a:br>
              <a:rPr lang="en-US" dirty="0" smtClean="0">
                <a:latin typeface="Copperplate Gothic Light" panose="020E0507020206020404" pitchFamily="34" charset="0"/>
              </a:rPr>
            </a:br>
            <a:r>
              <a:rPr lang="en-US" sz="2700" dirty="0"/>
              <a:t>From the AirCom Welcome </a:t>
            </a:r>
            <a:r>
              <a:rPr lang="en-US" sz="2700" dirty="0" smtClean="0"/>
              <a:t>Screen:</a:t>
            </a:r>
            <a:r>
              <a:rPr lang="en-US" sz="2700" dirty="0" smtClean="0">
                <a:latin typeface="Copperplate Gothic Light" panose="020E0507020206020404" pitchFamily="34" charset="0"/>
              </a:rPr>
              <a:t/>
            </a:r>
            <a:br>
              <a:rPr lang="en-US" sz="2700" dirty="0" smtClean="0">
                <a:latin typeface="Copperplate Gothic Light" panose="020E0507020206020404" pitchFamily="34" charset="0"/>
              </a:rPr>
            </a:br>
            <a:r>
              <a:rPr lang="en-US" sz="2000" dirty="0" smtClean="0"/>
              <a:t> </a:t>
            </a:r>
            <a:br>
              <a:rPr lang="en-US" sz="2000" dirty="0" smtClean="0"/>
            </a:br>
            <a:endParaRPr lang="en-US" sz="2000" b="1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4834" y="5868845"/>
            <a:ext cx="1617374" cy="74707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17800" y="1710265"/>
            <a:ext cx="5901944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Select </a:t>
            </a:r>
            <a:r>
              <a:rPr lang="en-US" sz="1600" b="1" i="1" dirty="0"/>
              <a:t>Air Compliance </a:t>
            </a:r>
            <a:r>
              <a:rPr lang="en-US" sz="1600" dirty="0" smtClean="0"/>
              <a:t>Menu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 </a:t>
            </a:r>
            <a:r>
              <a:rPr lang="en-US" sz="1600" dirty="0"/>
              <a:t>Select </a:t>
            </a:r>
            <a:r>
              <a:rPr lang="en-US" sz="1600" b="1" i="1" dirty="0"/>
              <a:t>Manage </a:t>
            </a:r>
            <a:r>
              <a:rPr lang="en-US" sz="1600" b="1" i="1" dirty="0" smtClean="0"/>
              <a:t>Facility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 </a:t>
            </a:r>
            <a:r>
              <a:rPr lang="en-US" sz="1600" dirty="0"/>
              <a:t>Select </a:t>
            </a:r>
            <a:r>
              <a:rPr lang="en-US" sz="1600" b="1" i="1" dirty="0"/>
              <a:t>Search </a:t>
            </a:r>
            <a:r>
              <a:rPr lang="en-US" sz="1600" b="1" i="1" dirty="0" smtClean="0"/>
              <a:t>Facility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Select </a:t>
            </a:r>
            <a:r>
              <a:rPr lang="en-US" sz="1600" b="1" i="1" dirty="0" smtClean="0"/>
              <a:t>Compliance Details Hyperlink </a:t>
            </a:r>
            <a:r>
              <a:rPr lang="en-US" sz="1600" dirty="0" smtClean="0"/>
              <a:t>for the Facility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i="1" dirty="0" smtClean="0"/>
              <a:t>Select </a:t>
            </a:r>
            <a:r>
              <a:rPr lang="en-US" sz="1600" b="1" dirty="0" smtClean="0"/>
              <a:t>Add Facility Activity </a:t>
            </a:r>
            <a:r>
              <a:rPr lang="en-US" sz="1600" dirty="0" smtClean="0"/>
              <a:t>button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Add Activity data (</a:t>
            </a:r>
            <a:r>
              <a:rPr lang="en-US" sz="1600" b="1" dirty="0" smtClean="0">
                <a:solidFill>
                  <a:srgbClr val="FF0000"/>
                </a:solidFill>
              </a:rPr>
              <a:t>* required fields</a:t>
            </a:r>
            <a:r>
              <a:rPr lang="en-US" sz="1600" dirty="0" smtClean="0"/>
              <a:t>) and click the Save button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b="1" i="1" dirty="0" smtClean="0"/>
              <a:t>Date Due </a:t>
            </a:r>
            <a:r>
              <a:rPr lang="en-US" sz="1600" dirty="0" smtClean="0"/>
              <a:t>or </a:t>
            </a:r>
            <a:r>
              <a:rPr lang="en-US" sz="1600" b="1" i="1" dirty="0" smtClean="0"/>
              <a:t>Date Performed </a:t>
            </a:r>
            <a:r>
              <a:rPr lang="en-US" sz="1600" dirty="0" smtClean="0"/>
              <a:t>must be completed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Compliance Category = </a:t>
            </a:r>
            <a:r>
              <a:rPr lang="en-US" sz="1600" b="1" i="1" dirty="0" smtClean="0"/>
              <a:t>CEM</a:t>
            </a:r>
            <a:r>
              <a:rPr lang="en-US" sz="1600" dirty="0" smtClean="0"/>
              <a:t>– Continuous Emission Monitor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Activity Type = </a:t>
            </a:r>
            <a:r>
              <a:rPr lang="en-US" sz="1600" b="1" i="1" dirty="0" smtClean="0"/>
              <a:t>CMSR – Continuous Monitor System Report Review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Click Save button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Select the </a:t>
            </a:r>
            <a:r>
              <a:rPr lang="en-US" sz="1600" b="1" i="1" dirty="0" smtClean="0"/>
              <a:t>Sources Tab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Add Regulated EU and click </a:t>
            </a:r>
            <a:r>
              <a:rPr lang="en-US" sz="1600" b="1" dirty="0" smtClean="0"/>
              <a:t>Verify Compliance</a:t>
            </a:r>
            <a:r>
              <a:rPr lang="en-US" sz="1600" dirty="0" smtClean="0"/>
              <a:t> button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arenR"/>
            </a:pPr>
            <a:r>
              <a:rPr lang="en-US" sz="1600" dirty="0" smtClean="0"/>
              <a:t>Click on </a:t>
            </a:r>
            <a:r>
              <a:rPr lang="en-US" sz="1600" b="1" dirty="0" smtClean="0"/>
              <a:t>Continuous Monitor System Report</a:t>
            </a:r>
            <a:r>
              <a:rPr lang="en-US" sz="1600" dirty="0" smtClean="0"/>
              <a:t> </a:t>
            </a:r>
            <a:r>
              <a:rPr lang="en-US" sz="1600" b="1" dirty="0" smtClean="0"/>
              <a:t>Review</a:t>
            </a:r>
            <a:r>
              <a:rPr lang="en-US" sz="1600" dirty="0" smtClean="0"/>
              <a:t> tab</a:t>
            </a:r>
            <a:endParaRPr lang="en-US" sz="16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533" y="1320800"/>
            <a:ext cx="3396210" cy="2260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614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 rotWithShape="1">
          <a:blip r:embed="rId2" cstate="print"/>
          <a:srcRect t="6325" b="14319"/>
          <a:stretch/>
        </p:blipFill>
        <p:spPr>
          <a:xfrm>
            <a:off x="3297621" y="1403130"/>
            <a:ext cx="5029200" cy="529109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6585" y="5770649"/>
            <a:ext cx="1688757" cy="780045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923393" y="624110"/>
            <a:ext cx="9455807" cy="128089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Copperplate Gothic Light" panose="020E0507020206020404" pitchFamily="34" charset="0"/>
              </a:rPr>
              <a:t>Continuous monitor system report review tab</a:t>
            </a:r>
            <a:endParaRPr lang="en-US" sz="2800" dirty="0">
              <a:latin typeface="Copperplate Gothic Light" panose="020E0507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6311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 rotWithShape="1">
          <a:blip r:embed="rId2" cstate="print"/>
          <a:srcRect t="8046" b="13563"/>
          <a:stretch/>
        </p:blipFill>
        <p:spPr>
          <a:xfrm>
            <a:off x="3460925" y="1481959"/>
            <a:ext cx="4558030" cy="537604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15227" y="324565"/>
            <a:ext cx="8785600" cy="1280890"/>
          </a:xfrm>
        </p:spPr>
        <p:txBody>
          <a:bodyPr/>
          <a:lstStyle/>
          <a:p>
            <a:r>
              <a:rPr lang="en-US" dirty="0">
                <a:latin typeface="Copperplate Gothic Light" panose="020E0507020206020404" pitchFamily="34" charset="0"/>
              </a:rPr>
              <a:t>Successful addition – </a:t>
            </a:r>
            <a:r>
              <a:rPr lang="en-US" dirty="0" smtClean="0">
                <a:latin typeface="Copperplate Gothic Light" panose="020E0507020206020404" pitchFamily="34" charset="0"/>
              </a:rPr>
              <a:t>continuous monitor system report review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6585" y="5770649"/>
            <a:ext cx="1688757" cy="780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958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Copperplate Gothic Light" panose="020E0507020206020404" pitchFamily="34" charset="0"/>
              </a:rPr>
              <a:t>Next on the Agenda …</a:t>
            </a:r>
            <a:endParaRPr lang="en-US" dirty="0">
              <a:latin typeface="Copperplate Gothic Light" panose="020E05070202060204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406775" y="1549400"/>
            <a:ext cx="8785225" cy="436245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Manage Complaints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FCE Checklist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AirCom Production Timeline</a:t>
            </a:r>
            <a:endParaRPr lang="en-US" sz="2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Questions</a:t>
            </a:r>
            <a:endParaRPr lang="en-US" sz="2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6585" y="5770649"/>
            <a:ext cx="1688757" cy="780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346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1650" y="2802465"/>
            <a:ext cx="8789313" cy="1037229"/>
          </a:xfrm>
        </p:spPr>
        <p:txBody>
          <a:bodyPr>
            <a:normAutofit/>
          </a:bodyPr>
          <a:lstStyle/>
          <a:p>
            <a:pPr algn="ctr"/>
            <a:r>
              <a:rPr lang="en-US" sz="5400" dirty="0" smtClean="0"/>
              <a:t>Questions?</a:t>
            </a:r>
            <a:endParaRPr lang="en-US" sz="5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6585" y="5770649"/>
            <a:ext cx="1688757" cy="780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22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EASIIR Project Wireframe Presentation</Template>
  <TotalTime>1494</TotalTime>
  <Words>1003</Words>
  <Application>Microsoft Office PowerPoint</Application>
  <PresentationFormat>Widescreen</PresentationFormat>
  <Paragraphs>183</Paragraphs>
  <Slides>65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72" baseType="lpstr">
      <vt:lpstr>Arial</vt:lpstr>
      <vt:lpstr>Calibri</vt:lpstr>
      <vt:lpstr>Century Gothic</vt:lpstr>
      <vt:lpstr>Consolas</vt:lpstr>
      <vt:lpstr>Copperplate Gothic Light</vt:lpstr>
      <vt:lpstr>Wingdings 3</vt:lpstr>
      <vt:lpstr>Wisp</vt:lpstr>
      <vt:lpstr>AirCom Training Session</vt:lpstr>
      <vt:lpstr>Session Topics</vt:lpstr>
      <vt:lpstr>Manage Violations</vt:lpstr>
      <vt:lpstr>Where to Start….. From the AirCom Welcome Screen:   </vt:lpstr>
      <vt:lpstr>Some Sources are Out of Compliance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RESV Activities</vt:lpstr>
      <vt:lpstr>Where to Start….. From the AirCom Welcome Screen:   </vt:lpstr>
      <vt:lpstr>PowerPoint Presentation</vt:lpstr>
      <vt:lpstr>PowerPoint Presentation</vt:lpstr>
      <vt:lpstr>RESV Activity - Penalty Tab</vt:lpstr>
      <vt:lpstr>Penalty Tab – Manage Penalty Assessment</vt:lpstr>
      <vt:lpstr>Penalty Tab – Manage Penalty Assessment Grid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Sources Tab –sources (in compliance)</vt:lpstr>
      <vt:lpstr>Resv Activity Tab – save and mark complete</vt:lpstr>
      <vt:lpstr>Facility Activities – Resolution Activity</vt:lpstr>
      <vt:lpstr>Facility Activities – Current Compliance Status</vt:lpstr>
      <vt:lpstr>RESV / CCDL Activity</vt:lpstr>
      <vt:lpstr>Add Activity – RESV - CCDL</vt:lpstr>
      <vt:lpstr>Successful Completion – Activity Added</vt:lpstr>
      <vt:lpstr>Linked to Violation Tab</vt:lpstr>
      <vt:lpstr>Successful Completion – Violation linked</vt:lpstr>
      <vt:lpstr>Edit Activity – CCDL – Save and Mark Complete</vt:lpstr>
      <vt:lpstr>View/Edit Activity – Update Activity</vt:lpstr>
      <vt:lpstr>Initiating Activity – Marked Complete</vt:lpstr>
      <vt:lpstr>Reports</vt:lpstr>
      <vt:lpstr>Stack Test Report</vt:lpstr>
      <vt:lpstr>Where to Start….. From the AirCom Welcome Screen:   </vt:lpstr>
      <vt:lpstr>Stack Test Report Details Tab</vt:lpstr>
      <vt:lpstr>Successful addition – Str detail</vt:lpstr>
      <vt:lpstr>Visible Emissions Method 22 Test Report</vt:lpstr>
      <vt:lpstr>Where to Start….. From the AirCom Welcome Screen:   </vt:lpstr>
      <vt:lpstr>Visible emission method 22 test report details tab</vt:lpstr>
      <vt:lpstr>Successful addition – VM22 report details</vt:lpstr>
      <vt:lpstr>Fuel Analysis Test Report</vt:lpstr>
      <vt:lpstr>Where to Start….. From the AirCom Welcome Screen:   </vt:lpstr>
      <vt:lpstr>Fuel analysis test report tab</vt:lpstr>
      <vt:lpstr>Successful addition – fuel analysis test report</vt:lpstr>
      <vt:lpstr>Miscellaneous Report</vt:lpstr>
      <vt:lpstr>Where to Start….. From the AirCom Welcome Screen:   </vt:lpstr>
      <vt:lpstr>Report Review details tab</vt:lpstr>
      <vt:lpstr>Successful addition – report review details tab</vt:lpstr>
      <vt:lpstr>Continuous Emission Monitor Report</vt:lpstr>
      <vt:lpstr>Where to Start….. From the AirCom Welcome Screen:   </vt:lpstr>
      <vt:lpstr>Continuous monitor system report review tab</vt:lpstr>
      <vt:lpstr>Successful addition – continuous monitor system report review </vt:lpstr>
      <vt:lpstr>Next on the Agenda …</vt:lpstr>
      <vt:lpstr>Questions?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Facilities Violations</dc:title>
  <dc:creator>Nelson, Sonia E.</dc:creator>
  <cp:lastModifiedBy>Patel, Satyam T.</cp:lastModifiedBy>
  <cp:revision>102</cp:revision>
  <dcterms:created xsi:type="dcterms:W3CDTF">2013-12-26T20:52:47Z</dcterms:created>
  <dcterms:modified xsi:type="dcterms:W3CDTF">2014-07-25T19:04:42Z</dcterms:modified>
</cp:coreProperties>
</file>