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5"/>
  </p:notesMasterIdLst>
  <p:sldIdLst>
    <p:sldId id="257" r:id="rId2"/>
    <p:sldId id="454" r:id="rId3"/>
    <p:sldId id="456" r:id="rId4"/>
    <p:sldId id="458" r:id="rId5"/>
    <p:sldId id="460" r:id="rId6"/>
    <p:sldId id="459" r:id="rId7"/>
    <p:sldId id="461" r:id="rId8"/>
    <p:sldId id="443" r:id="rId9"/>
    <p:sldId id="444" r:id="rId10"/>
    <p:sldId id="462" r:id="rId11"/>
    <p:sldId id="445" r:id="rId12"/>
    <p:sldId id="446" r:id="rId13"/>
    <p:sldId id="463" r:id="rId14"/>
    <p:sldId id="468" r:id="rId15"/>
    <p:sldId id="469" r:id="rId16"/>
    <p:sldId id="470" r:id="rId17"/>
    <p:sldId id="471" r:id="rId18"/>
    <p:sldId id="472" r:id="rId19"/>
    <p:sldId id="473" r:id="rId20"/>
    <p:sldId id="474" r:id="rId21"/>
    <p:sldId id="277" r:id="rId22"/>
    <p:sldId id="475" r:id="rId23"/>
    <p:sldId id="280" r:id="rId24"/>
    <p:sldId id="281" r:id="rId25"/>
    <p:sldId id="283" r:id="rId26"/>
    <p:sldId id="285" r:id="rId27"/>
    <p:sldId id="286" r:id="rId28"/>
    <p:sldId id="332" r:id="rId29"/>
    <p:sldId id="477" r:id="rId30"/>
    <p:sldId id="478" r:id="rId31"/>
    <p:sldId id="479" r:id="rId32"/>
    <p:sldId id="480" r:id="rId33"/>
    <p:sldId id="481" r:id="rId34"/>
    <p:sldId id="452" r:id="rId35"/>
    <p:sldId id="447" r:id="rId36"/>
    <p:sldId id="482" r:id="rId37"/>
    <p:sldId id="483" r:id="rId38"/>
    <p:sldId id="484" r:id="rId39"/>
    <p:sldId id="485" r:id="rId40"/>
    <p:sldId id="486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488" r:id="rId53"/>
    <p:sldId id="498" r:id="rId54"/>
    <p:sldId id="327" r:id="rId55"/>
    <p:sldId id="328" r:id="rId56"/>
    <p:sldId id="489" r:id="rId57"/>
    <p:sldId id="303" r:id="rId58"/>
    <p:sldId id="304" r:id="rId59"/>
    <p:sldId id="490" r:id="rId60"/>
    <p:sldId id="305" r:id="rId61"/>
    <p:sldId id="306" r:id="rId62"/>
    <p:sldId id="491" r:id="rId63"/>
    <p:sldId id="492" r:id="rId64"/>
    <p:sldId id="493" r:id="rId65"/>
    <p:sldId id="494" r:id="rId66"/>
    <p:sldId id="495" r:id="rId67"/>
    <p:sldId id="331" r:id="rId68"/>
    <p:sldId id="420" r:id="rId69"/>
    <p:sldId id="422" r:id="rId70"/>
    <p:sldId id="423" r:id="rId71"/>
    <p:sldId id="361" r:id="rId72"/>
    <p:sldId id="496" r:id="rId73"/>
    <p:sldId id="455" r:id="rId7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60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yra Projects" initials="K" lastIdx="15" clrIdx="0"/>
  <p:cmAuthor id="1" name="Nelson, Sonia E." initials="NSE" lastIdx="2" clrIdx="1">
    <p:extLst>
      <p:ext uri="{19B8F6BF-5375-455C-9EA6-DF929625EA0E}">
        <p15:presenceInfo xmlns:p15="http://schemas.microsoft.com/office/powerpoint/2012/main" userId="S-1-5-21-1004336348-1214440339-1801674531-8347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474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8" y="684"/>
      </p:cViewPr>
      <p:guideLst>
        <p:guide orient="horz" pos="2160"/>
        <p:guide pos="36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commentAuthors" Target="commentAuthor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E12356-E25E-4D23-B675-54505FDB9CE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FDF8B-5024-4F4A-997B-6A80E9FB0A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321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817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889" y="2514601"/>
            <a:ext cx="880060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889" y="4777381"/>
            <a:ext cx="880060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42292" y="4321159"/>
            <a:ext cx="1860631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64445" y="4529542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76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3602" y="624110"/>
            <a:ext cx="87855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888" y="2133600"/>
            <a:ext cx="8789313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091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2074562"/>
            <a:ext cx="8789313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3581400"/>
            <a:ext cx="8789313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78" y="3166528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41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669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889" y="2136707"/>
            <a:ext cx="4263375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16410" y="2136707"/>
            <a:ext cx="426279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787784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737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0469" y="2226626"/>
            <a:ext cx="38327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887" y="2802889"/>
            <a:ext cx="4263376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1540" y="2223398"/>
            <a:ext cx="383098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11620" y="2799661"/>
            <a:ext cx="4260907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787784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01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3600" y="624110"/>
            <a:ext cx="87856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3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969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7" y="446088"/>
            <a:ext cx="3506112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4659" y="446090"/>
            <a:ext cx="5054541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7" y="1598613"/>
            <a:ext cx="3506112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11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4800600"/>
            <a:ext cx="8789313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888" y="634965"/>
            <a:ext cx="8789313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8" y="5367338"/>
            <a:ext cx="8789313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173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609600"/>
            <a:ext cx="8789313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4354046"/>
            <a:ext cx="8789313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3166528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41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164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7498" y="609600"/>
            <a:ext cx="814611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21296" y="3505200"/>
            <a:ext cx="7538517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4354046"/>
            <a:ext cx="8789313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78" y="3166528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41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11089" y="648005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2711" y="290530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6923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2438402"/>
            <a:ext cx="8789313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8" y="5181600"/>
            <a:ext cx="878931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917498" y="609600"/>
            <a:ext cx="814611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887" y="4343400"/>
            <a:ext cx="8917723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7" y="5181600"/>
            <a:ext cx="891772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411089" y="648005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92711" y="290530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84187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627407"/>
            <a:ext cx="8789312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888" y="4343400"/>
            <a:ext cx="8789313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8" y="5181600"/>
            <a:ext cx="878931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4910661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089"/>
            <a:ext cx="779971" cy="365125"/>
          </a:xfrm>
        </p:spPr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22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615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71380" y="627407"/>
            <a:ext cx="2208176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888" y="627407"/>
            <a:ext cx="6288464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8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42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26416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7228" y="285"/>
            <a:ext cx="2603029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24384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3600" y="624110"/>
            <a:ext cx="87856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88" y="2133600"/>
            <a:ext cx="8789313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3200" y="6135090"/>
            <a:ext cx="102184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CDB6B-ABA5-4C20-BA2F-1CD5DA4925C5}" type="datetimeFigureOut">
              <a:rPr lang="en-US" smtClean="0"/>
              <a:pPr/>
              <a:t>7/28/2014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887" y="6135810"/>
            <a:ext cx="76219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681637" y="787784"/>
            <a:ext cx="779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490AF17-A66F-417C-9F6B-061F25BCE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009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3124201" y="406189"/>
            <a:ext cx="6600451" cy="226278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AIRCOM</a:t>
            </a:r>
            <a:br>
              <a:rPr lang="en-US" dirty="0" smtClean="0"/>
            </a:br>
            <a:r>
              <a:rPr lang="en-US" dirty="0" smtClean="0"/>
              <a:t>End User Training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3672719" y="2862843"/>
            <a:ext cx="6096000" cy="711837"/>
          </a:xfrm>
        </p:spPr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Compliance Assurance and Inspection Tool Module</a:t>
            </a:r>
          </a:p>
          <a:p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677165" y="6180595"/>
            <a:ext cx="3426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Presented by:  </a:t>
            </a:r>
            <a:r>
              <a:rPr lang="en-US" dirty="0" smtClean="0"/>
              <a:t>DARM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517" y="5547479"/>
            <a:ext cx="1688757" cy="780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41195" y="2662608"/>
            <a:ext cx="7766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Session I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4724401" y="3810001"/>
            <a:ext cx="2628557" cy="2468563"/>
            <a:chOff x="388938" y="284163"/>
            <a:chExt cx="4818062" cy="5537200"/>
          </a:xfrm>
        </p:grpSpPr>
        <p:sp>
          <p:nvSpPr>
            <p:cNvPr id="8" name="AutoShape 92"/>
            <p:cNvSpPr>
              <a:spLocks noChangeAspect="1" noChangeArrowheads="1" noTextEdit="1"/>
            </p:cNvSpPr>
            <p:nvPr/>
          </p:nvSpPr>
          <p:spPr bwMode="auto">
            <a:xfrm>
              <a:off x="388938" y="284163"/>
              <a:ext cx="4818062" cy="553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4"/>
            <p:cNvSpPr>
              <a:spLocks/>
            </p:cNvSpPr>
            <p:nvPr/>
          </p:nvSpPr>
          <p:spPr bwMode="auto">
            <a:xfrm>
              <a:off x="407988" y="306388"/>
              <a:ext cx="4799012" cy="5511800"/>
            </a:xfrm>
            <a:custGeom>
              <a:avLst/>
              <a:gdLst>
                <a:gd name="T0" fmla="*/ 2501 w 3023"/>
                <a:gd name="T1" fmla="*/ 270 h 3472"/>
                <a:gd name="T2" fmla="*/ 2456 w 3023"/>
                <a:gd name="T3" fmla="*/ 147 h 3472"/>
                <a:gd name="T4" fmla="*/ 2410 w 3023"/>
                <a:gd name="T5" fmla="*/ 114 h 3472"/>
                <a:gd name="T6" fmla="*/ 2351 w 3023"/>
                <a:gd name="T7" fmla="*/ 100 h 3472"/>
                <a:gd name="T8" fmla="*/ 2305 w 3023"/>
                <a:gd name="T9" fmla="*/ 103 h 3472"/>
                <a:gd name="T10" fmla="*/ 2272 w 3023"/>
                <a:gd name="T11" fmla="*/ 109 h 3472"/>
                <a:gd name="T12" fmla="*/ 2228 w 3023"/>
                <a:gd name="T13" fmla="*/ 49 h 3472"/>
                <a:gd name="T14" fmla="*/ 2085 w 3023"/>
                <a:gd name="T15" fmla="*/ 2 h 3472"/>
                <a:gd name="T16" fmla="*/ 2013 w 3023"/>
                <a:gd name="T17" fmla="*/ 32 h 3472"/>
                <a:gd name="T18" fmla="*/ 1980 w 3023"/>
                <a:gd name="T19" fmla="*/ 84 h 3472"/>
                <a:gd name="T20" fmla="*/ 1919 w 3023"/>
                <a:gd name="T21" fmla="*/ 25 h 3472"/>
                <a:gd name="T22" fmla="*/ 1808 w 3023"/>
                <a:gd name="T23" fmla="*/ 2 h 3472"/>
                <a:gd name="T24" fmla="*/ 1705 w 3023"/>
                <a:gd name="T25" fmla="*/ 77 h 3472"/>
                <a:gd name="T26" fmla="*/ 1691 w 3023"/>
                <a:gd name="T27" fmla="*/ 142 h 3472"/>
                <a:gd name="T28" fmla="*/ 1651 w 3023"/>
                <a:gd name="T29" fmla="*/ 121 h 3472"/>
                <a:gd name="T30" fmla="*/ 1560 w 3023"/>
                <a:gd name="T31" fmla="*/ 107 h 3472"/>
                <a:gd name="T32" fmla="*/ 1463 w 3023"/>
                <a:gd name="T33" fmla="*/ 161 h 3472"/>
                <a:gd name="T34" fmla="*/ 1418 w 3023"/>
                <a:gd name="T35" fmla="*/ 212 h 3472"/>
                <a:gd name="T36" fmla="*/ 2164 w 3023"/>
                <a:gd name="T37" fmla="*/ 250 h 3472"/>
                <a:gd name="T38" fmla="*/ 2293 w 3023"/>
                <a:gd name="T39" fmla="*/ 348 h 3472"/>
                <a:gd name="T40" fmla="*/ 2220 w 3023"/>
                <a:gd name="T41" fmla="*/ 242 h 3472"/>
                <a:gd name="T42" fmla="*/ 2417 w 3023"/>
                <a:gd name="T43" fmla="*/ 217 h 3472"/>
                <a:gd name="T44" fmla="*/ 2409 w 3023"/>
                <a:gd name="T45" fmla="*/ 270 h 3472"/>
                <a:gd name="T46" fmla="*/ 2125 w 3023"/>
                <a:gd name="T47" fmla="*/ 352 h 3472"/>
                <a:gd name="T48" fmla="*/ 1983 w 3023"/>
                <a:gd name="T49" fmla="*/ 875 h 3472"/>
                <a:gd name="T50" fmla="*/ 1700 w 3023"/>
                <a:gd name="T51" fmla="*/ 590 h 3472"/>
                <a:gd name="T52" fmla="*/ 1329 w 3023"/>
                <a:gd name="T53" fmla="*/ 590 h 3472"/>
                <a:gd name="T54" fmla="*/ 1365 w 3023"/>
                <a:gd name="T55" fmla="*/ 777 h 3472"/>
                <a:gd name="T56" fmla="*/ 958 w 3023"/>
                <a:gd name="T57" fmla="*/ 810 h 3472"/>
                <a:gd name="T58" fmla="*/ 935 w 3023"/>
                <a:gd name="T59" fmla="*/ 1174 h 3472"/>
                <a:gd name="T60" fmla="*/ 849 w 3023"/>
                <a:gd name="T61" fmla="*/ 1141 h 3472"/>
                <a:gd name="T62" fmla="*/ 763 w 3023"/>
                <a:gd name="T63" fmla="*/ 1131 h 3472"/>
                <a:gd name="T64" fmla="*/ 756 w 3023"/>
                <a:gd name="T65" fmla="*/ 1089 h 3472"/>
                <a:gd name="T66" fmla="*/ 732 w 3023"/>
                <a:gd name="T67" fmla="*/ 1043 h 3472"/>
                <a:gd name="T68" fmla="*/ 697 w 3023"/>
                <a:gd name="T69" fmla="*/ 1010 h 3472"/>
                <a:gd name="T70" fmla="*/ 665 w 3023"/>
                <a:gd name="T71" fmla="*/ 1124 h 3472"/>
                <a:gd name="T72" fmla="*/ 674 w 3023"/>
                <a:gd name="T73" fmla="*/ 1190 h 3472"/>
                <a:gd name="T74" fmla="*/ 632 w 3023"/>
                <a:gd name="T75" fmla="*/ 1244 h 3472"/>
                <a:gd name="T76" fmla="*/ 564 w 3023"/>
                <a:gd name="T77" fmla="*/ 1253 h 3472"/>
                <a:gd name="T78" fmla="*/ 510 w 3023"/>
                <a:gd name="T79" fmla="*/ 1211 h 3472"/>
                <a:gd name="T80" fmla="*/ 501 w 3023"/>
                <a:gd name="T81" fmla="*/ 1145 h 3472"/>
                <a:gd name="T82" fmla="*/ 543 w 3023"/>
                <a:gd name="T83" fmla="*/ 1090 h 3472"/>
                <a:gd name="T84" fmla="*/ 585 w 3023"/>
                <a:gd name="T85" fmla="*/ 1078 h 3472"/>
                <a:gd name="T86" fmla="*/ 616 w 3023"/>
                <a:gd name="T87" fmla="*/ 1083 h 3472"/>
                <a:gd name="T88" fmla="*/ 646 w 3023"/>
                <a:gd name="T89" fmla="*/ 984 h 3472"/>
                <a:gd name="T90" fmla="*/ 560 w 3023"/>
                <a:gd name="T91" fmla="*/ 975 h 3472"/>
                <a:gd name="T92" fmla="*/ 450 w 3023"/>
                <a:gd name="T93" fmla="*/ 1022 h 3472"/>
                <a:gd name="T94" fmla="*/ 384 w 3023"/>
                <a:gd name="T95" fmla="*/ 1145 h 3472"/>
                <a:gd name="T96" fmla="*/ 403 w 3023"/>
                <a:gd name="T97" fmla="*/ 1237 h 3472"/>
                <a:gd name="T98" fmla="*/ 366 w 3023"/>
                <a:gd name="T99" fmla="*/ 1311 h 3472"/>
                <a:gd name="T100" fmla="*/ 298 w 3023"/>
                <a:gd name="T101" fmla="*/ 1451 h 3472"/>
                <a:gd name="T102" fmla="*/ 1131 w 3023"/>
                <a:gd name="T103" fmla="*/ 1299 h 3472"/>
                <a:gd name="T104" fmla="*/ 20 w 3023"/>
                <a:gd name="T105" fmla="*/ 1731 h 3472"/>
                <a:gd name="T106" fmla="*/ 0 w 3023"/>
                <a:gd name="T107" fmla="*/ 1799 h 3472"/>
                <a:gd name="T108" fmla="*/ 559 w 3023"/>
                <a:gd name="T109" fmla="*/ 3393 h 3472"/>
                <a:gd name="T110" fmla="*/ 606 w 3023"/>
                <a:gd name="T111" fmla="*/ 3437 h 3472"/>
                <a:gd name="T112" fmla="*/ 657 w 3023"/>
                <a:gd name="T113" fmla="*/ 3463 h 3472"/>
                <a:gd name="T114" fmla="*/ 706 w 3023"/>
                <a:gd name="T115" fmla="*/ 3472 h 3472"/>
                <a:gd name="T116" fmla="*/ 1976 w 3023"/>
                <a:gd name="T117" fmla="*/ 2996 h 3472"/>
                <a:gd name="T118" fmla="*/ 2020 w 3023"/>
                <a:gd name="T119" fmla="*/ 2938 h 3472"/>
                <a:gd name="T120" fmla="*/ 1642 w 3023"/>
                <a:gd name="T121" fmla="*/ 1773 h 3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23" h="3472">
                  <a:moveTo>
                    <a:pt x="3023" y="1236"/>
                  </a:moveTo>
                  <a:lnTo>
                    <a:pt x="2608" y="1236"/>
                  </a:lnTo>
                  <a:lnTo>
                    <a:pt x="2571" y="270"/>
                  </a:lnTo>
                  <a:lnTo>
                    <a:pt x="2501" y="270"/>
                  </a:lnTo>
                  <a:lnTo>
                    <a:pt x="2498" y="242"/>
                  </a:lnTo>
                  <a:lnTo>
                    <a:pt x="2489" y="208"/>
                  </a:lnTo>
                  <a:lnTo>
                    <a:pt x="2475" y="177"/>
                  </a:lnTo>
                  <a:lnTo>
                    <a:pt x="2456" y="147"/>
                  </a:lnTo>
                  <a:lnTo>
                    <a:pt x="2445" y="137"/>
                  </a:lnTo>
                  <a:lnTo>
                    <a:pt x="2435" y="128"/>
                  </a:lnTo>
                  <a:lnTo>
                    <a:pt x="2423" y="121"/>
                  </a:lnTo>
                  <a:lnTo>
                    <a:pt x="2410" y="114"/>
                  </a:lnTo>
                  <a:lnTo>
                    <a:pt x="2396" y="109"/>
                  </a:lnTo>
                  <a:lnTo>
                    <a:pt x="2382" y="105"/>
                  </a:lnTo>
                  <a:lnTo>
                    <a:pt x="2367" y="102"/>
                  </a:lnTo>
                  <a:lnTo>
                    <a:pt x="2351" y="100"/>
                  </a:lnTo>
                  <a:lnTo>
                    <a:pt x="2342" y="100"/>
                  </a:lnTo>
                  <a:lnTo>
                    <a:pt x="2332" y="102"/>
                  </a:lnTo>
                  <a:lnTo>
                    <a:pt x="2319" y="103"/>
                  </a:lnTo>
                  <a:lnTo>
                    <a:pt x="2305" y="103"/>
                  </a:lnTo>
                  <a:lnTo>
                    <a:pt x="2293" y="105"/>
                  </a:lnTo>
                  <a:lnTo>
                    <a:pt x="2283" y="107"/>
                  </a:lnTo>
                  <a:lnTo>
                    <a:pt x="2276" y="109"/>
                  </a:lnTo>
                  <a:lnTo>
                    <a:pt x="2272" y="109"/>
                  </a:lnTo>
                  <a:lnTo>
                    <a:pt x="2269" y="103"/>
                  </a:lnTo>
                  <a:lnTo>
                    <a:pt x="2262" y="89"/>
                  </a:lnTo>
                  <a:lnTo>
                    <a:pt x="2248" y="70"/>
                  </a:lnTo>
                  <a:lnTo>
                    <a:pt x="2228" y="49"/>
                  </a:lnTo>
                  <a:lnTo>
                    <a:pt x="2202" y="28"/>
                  </a:lnTo>
                  <a:lnTo>
                    <a:pt x="2169" y="12"/>
                  </a:lnTo>
                  <a:lnTo>
                    <a:pt x="2130" y="2"/>
                  </a:lnTo>
                  <a:lnTo>
                    <a:pt x="2085" y="2"/>
                  </a:lnTo>
                  <a:lnTo>
                    <a:pt x="2062" y="5"/>
                  </a:lnTo>
                  <a:lnTo>
                    <a:pt x="2043" y="12"/>
                  </a:lnTo>
                  <a:lnTo>
                    <a:pt x="2027" y="21"/>
                  </a:lnTo>
                  <a:lnTo>
                    <a:pt x="2013" y="32"/>
                  </a:lnTo>
                  <a:lnTo>
                    <a:pt x="2003" y="44"/>
                  </a:lnTo>
                  <a:lnTo>
                    <a:pt x="1992" y="58"/>
                  </a:lnTo>
                  <a:lnTo>
                    <a:pt x="1985" y="70"/>
                  </a:lnTo>
                  <a:lnTo>
                    <a:pt x="1980" y="84"/>
                  </a:lnTo>
                  <a:lnTo>
                    <a:pt x="1969" y="70"/>
                  </a:lnTo>
                  <a:lnTo>
                    <a:pt x="1955" y="54"/>
                  </a:lnTo>
                  <a:lnTo>
                    <a:pt x="1940" y="39"/>
                  </a:lnTo>
                  <a:lnTo>
                    <a:pt x="1919" y="25"/>
                  </a:lnTo>
                  <a:lnTo>
                    <a:pt x="1896" y="14"/>
                  </a:lnTo>
                  <a:lnTo>
                    <a:pt x="1870" y="5"/>
                  </a:lnTo>
                  <a:lnTo>
                    <a:pt x="1842" y="0"/>
                  </a:lnTo>
                  <a:lnTo>
                    <a:pt x="1808" y="2"/>
                  </a:lnTo>
                  <a:lnTo>
                    <a:pt x="1770" y="12"/>
                  </a:lnTo>
                  <a:lnTo>
                    <a:pt x="1740" y="30"/>
                  </a:lnTo>
                  <a:lnTo>
                    <a:pt x="1719" y="53"/>
                  </a:lnTo>
                  <a:lnTo>
                    <a:pt x="1705" y="77"/>
                  </a:lnTo>
                  <a:lnTo>
                    <a:pt x="1698" y="102"/>
                  </a:lnTo>
                  <a:lnTo>
                    <a:pt x="1693" y="123"/>
                  </a:lnTo>
                  <a:lnTo>
                    <a:pt x="1691" y="137"/>
                  </a:lnTo>
                  <a:lnTo>
                    <a:pt x="1691" y="142"/>
                  </a:lnTo>
                  <a:lnTo>
                    <a:pt x="1688" y="140"/>
                  </a:lnTo>
                  <a:lnTo>
                    <a:pt x="1681" y="135"/>
                  </a:lnTo>
                  <a:lnTo>
                    <a:pt x="1667" y="130"/>
                  </a:lnTo>
                  <a:lnTo>
                    <a:pt x="1651" y="121"/>
                  </a:lnTo>
                  <a:lnTo>
                    <a:pt x="1630" y="116"/>
                  </a:lnTo>
                  <a:lnTo>
                    <a:pt x="1609" y="109"/>
                  </a:lnTo>
                  <a:lnTo>
                    <a:pt x="1584" y="107"/>
                  </a:lnTo>
                  <a:lnTo>
                    <a:pt x="1560" y="107"/>
                  </a:lnTo>
                  <a:lnTo>
                    <a:pt x="1535" y="114"/>
                  </a:lnTo>
                  <a:lnTo>
                    <a:pt x="1509" y="126"/>
                  </a:lnTo>
                  <a:lnTo>
                    <a:pt x="1486" y="144"/>
                  </a:lnTo>
                  <a:lnTo>
                    <a:pt x="1463" y="161"/>
                  </a:lnTo>
                  <a:lnTo>
                    <a:pt x="1446" y="180"/>
                  </a:lnTo>
                  <a:lnTo>
                    <a:pt x="1430" y="196"/>
                  </a:lnTo>
                  <a:lnTo>
                    <a:pt x="1421" y="208"/>
                  </a:lnTo>
                  <a:lnTo>
                    <a:pt x="1418" y="212"/>
                  </a:lnTo>
                  <a:lnTo>
                    <a:pt x="2136" y="212"/>
                  </a:lnTo>
                  <a:lnTo>
                    <a:pt x="2139" y="217"/>
                  </a:lnTo>
                  <a:lnTo>
                    <a:pt x="2150" y="233"/>
                  </a:lnTo>
                  <a:lnTo>
                    <a:pt x="2164" y="250"/>
                  </a:lnTo>
                  <a:lnTo>
                    <a:pt x="2176" y="270"/>
                  </a:lnTo>
                  <a:lnTo>
                    <a:pt x="2129" y="270"/>
                  </a:lnTo>
                  <a:lnTo>
                    <a:pt x="2125" y="324"/>
                  </a:lnTo>
                  <a:lnTo>
                    <a:pt x="2293" y="348"/>
                  </a:lnTo>
                  <a:lnTo>
                    <a:pt x="2291" y="270"/>
                  </a:lnTo>
                  <a:lnTo>
                    <a:pt x="2223" y="270"/>
                  </a:lnTo>
                  <a:lnTo>
                    <a:pt x="2221" y="256"/>
                  </a:lnTo>
                  <a:lnTo>
                    <a:pt x="2220" y="242"/>
                  </a:lnTo>
                  <a:lnTo>
                    <a:pt x="2216" y="228"/>
                  </a:lnTo>
                  <a:lnTo>
                    <a:pt x="2213" y="212"/>
                  </a:lnTo>
                  <a:lnTo>
                    <a:pt x="2414" y="212"/>
                  </a:lnTo>
                  <a:lnTo>
                    <a:pt x="2417" y="217"/>
                  </a:lnTo>
                  <a:lnTo>
                    <a:pt x="2428" y="233"/>
                  </a:lnTo>
                  <a:lnTo>
                    <a:pt x="2442" y="250"/>
                  </a:lnTo>
                  <a:lnTo>
                    <a:pt x="2454" y="270"/>
                  </a:lnTo>
                  <a:lnTo>
                    <a:pt x="2409" y="270"/>
                  </a:lnTo>
                  <a:lnTo>
                    <a:pt x="2363" y="1236"/>
                  </a:lnTo>
                  <a:lnTo>
                    <a:pt x="2328" y="1236"/>
                  </a:lnTo>
                  <a:lnTo>
                    <a:pt x="2293" y="355"/>
                  </a:lnTo>
                  <a:lnTo>
                    <a:pt x="2125" y="352"/>
                  </a:lnTo>
                  <a:lnTo>
                    <a:pt x="2083" y="1236"/>
                  </a:lnTo>
                  <a:lnTo>
                    <a:pt x="1931" y="1236"/>
                  </a:lnTo>
                  <a:lnTo>
                    <a:pt x="1931" y="1003"/>
                  </a:lnTo>
                  <a:lnTo>
                    <a:pt x="1983" y="875"/>
                  </a:lnTo>
                  <a:lnTo>
                    <a:pt x="1651" y="875"/>
                  </a:lnTo>
                  <a:lnTo>
                    <a:pt x="1590" y="777"/>
                  </a:lnTo>
                  <a:lnTo>
                    <a:pt x="1590" y="590"/>
                  </a:lnTo>
                  <a:lnTo>
                    <a:pt x="1700" y="590"/>
                  </a:lnTo>
                  <a:lnTo>
                    <a:pt x="1486" y="429"/>
                  </a:lnTo>
                  <a:lnTo>
                    <a:pt x="1252" y="590"/>
                  </a:lnTo>
                  <a:lnTo>
                    <a:pt x="1329" y="590"/>
                  </a:lnTo>
                  <a:lnTo>
                    <a:pt x="1329" y="590"/>
                  </a:lnTo>
                  <a:lnTo>
                    <a:pt x="1463" y="590"/>
                  </a:lnTo>
                  <a:lnTo>
                    <a:pt x="1463" y="630"/>
                  </a:lnTo>
                  <a:lnTo>
                    <a:pt x="1365" y="630"/>
                  </a:lnTo>
                  <a:lnTo>
                    <a:pt x="1365" y="777"/>
                  </a:lnTo>
                  <a:lnTo>
                    <a:pt x="1301" y="875"/>
                  </a:lnTo>
                  <a:lnTo>
                    <a:pt x="1252" y="875"/>
                  </a:lnTo>
                  <a:lnTo>
                    <a:pt x="1252" y="810"/>
                  </a:lnTo>
                  <a:lnTo>
                    <a:pt x="958" y="810"/>
                  </a:lnTo>
                  <a:lnTo>
                    <a:pt x="958" y="875"/>
                  </a:lnTo>
                  <a:lnTo>
                    <a:pt x="877" y="875"/>
                  </a:lnTo>
                  <a:lnTo>
                    <a:pt x="935" y="985"/>
                  </a:lnTo>
                  <a:lnTo>
                    <a:pt x="935" y="1174"/>
                  </a:lnTo>
                  <a:lnTo>
                    <a:pt x="914" y="1164"/>
                  </a:lnTo>
                  <a:lnTo>
                    <a:pt x="893" y="1155"/>
                  </a:lnTo>
                  <a:lnTo>
                    <a:pt x="870" y="1148"/>
                  </a:lnTo>
                  <a:lnTo>
                    <a:pt x="849" y="1141"/>
                  </a:lnTo>
                  <a:lnTo>
                    <a:pt x="826" y="1138"/>
                  </a:lnTo>
                  <a:lnTo>
                    <a:pt x="805" y="1134"/>
                  </a:lnTo>
                  <a:lnTo>
                    <a:pt x="784" y="1131"/>
                  </a:lnTo>
                  <a:lnTo>
                    <a:pt x="763" y="1131"/>
                  </a:lnTo>
                  <a:lnTo>
                    <a:pt x="763" y="1120"/>
                  </a:lnTo>
                  <a:lnTo>
                    <a:pt x="762" y="1110"/>
                  </a:lnTo>
                  <a:lnTo>
                    <a:pt x="760" y="1099"/>
                  </a:lnTo>
                  <a:lnTo>
                    <a:pt x="756" y="1089"/>
                  </a:lnTo>
                  <a:lnTo>
                    <a:pt x="751" y="1076"/>
                  </a:lnTo>
                  <a:lnTo>
                    <a:pt x="746" y="1064"/>
                  </a:lnTo>
                  <a:lnTo>
                    <a:pt x="739" y="1054"/>
                  </a:lnTo>
                  <a:lnTo>
                    <a:pt x="732" y="1043"/>
                  </a:lnTo>
                  <a:lnTo>
                    <a:pt x="725" y="1034"/>
                  </a:lnTo>
                  <a:lnTo>
                    <a:pt x="716" y="1026"/>
                  </a:lnTo>
                  <a:lnTo>
                    <a:pt x="706" y="1017"/>
                  </a:lnTo>
                  <a:lnTo>
                    <a:pt x="697" y="1010"/>
                  </a:lnTo>
                  <a:lnTo>
                    <a:pt x="632" y="1090"/>
                  </a:lnTo>
                  <a:lnTo>
                    <a:pt x="644" y="1099"/>
                  </a:lnTo>
                  <a:lnTo>
                    <a:pt x="655" y="1110"/>
                  </a:lnTo>
                  <a:lnTo>
                    <a:pt x="665" y="1124"/>
                  </a:lnTo>
                  <a:lnTo>
                    <a:pt x="672" y="1138"/>
                  </a:lnTo>
                  <a:lnTo>
                    <a:pt x="676" y="1155"/>
                  </a:lnTo>
                  <a:lnTo>
                    <a:pt x="678" y="1173"/>
                  </a:lnTo>
                  <a:lnTo>
                    <a:pt x="674" y="1190"/>
                  </a:lnTo>
                  <a:lnTo>
                    <a:pt x="669" y="1206"/>
                  </a:lnTo>
                  <a:lnTo>
                    <a:pt x="658" y="1222"/>
                  </a:lnTo>
                  <a:lnTo>
                    <a:pt x="648" y="1234"/>
                  </a:lnTo>
                  <a:lnTo>
                    <a:pt x="632" y="1244"/>
                  </a:lnTo>
                  <a:lnTo>
                    <a:pt x="616" y="1251"/>
                  </a:lnTo>
                  <a:lnTo>
                    <a:pt x="599" y="1255"/>
                  </a:lnTo>
                  <a:lnTo>
                    <a:pt x="581" y="1257"/>
                  </a:lnTo>
                  <a:lnTo>
                    <a:pt x="564" y="1253"/>
                  </a:lnTo>
                  <a:lnTo>
                    <a:pt x="548" y="1246"/>
                  </a:lnTo>
                  <a:lnTo>
                    <a:pt x="532" y="1237"/>
                  </a:lnTo>
                  <a:lnTo>
                    <a:pt x="520" y="1227"/>
                  </a:lnTo>
                  <a:lnTo>
                    <a:pt x="510" y="1211"/>
                  </a:lnTo>
                  <a:lnTo>
                    <a:pt x="503" y="1195"/>
                  </a:lnTo>
                  <a:lnTo>
                    <a:pt x="499" y="1178"/>
                  </a:lnTo>
                  <a:lnTo>
                    <a:pt x="497" y="1160"/>
                  </a:lnTo>
                  <a:lnTo>
                    <a:pt x="501" y="1145"/>
                  </a:lnTo>
                  <a:lnTo>
                    <a:pt x="508" y="1127"/>
                  </a:lnTo>
                  <a:lnTo>
                    <a:pt x="517" y="1113"/>
                  </a:lnTo>
                  <a:lnTo>
                    <a:pt x="527" y="1101"/>
                  </a:lnTo>
                  <a:lnTo>
                    <a:pt x="543" y="1090"/>
                  </a:lnTo>
                  <a:lnTo>
                    <a:pt x="559" y="1082"/>
                  </a:lnTo>
                  <a:lnTo>
                    <a:pt x="567" y="1080"/>
                  </a:lnTo>
                  <a:lnTo>
                    <a:pt x="576" y="1078"/>
                  </a:lnTo>
                  <a:lnTo>
                    <a:pt x="585" y="1078"/>
                  </a:lnTo>
                  <a:lnTo>
                    <a:pt x="592" y="1078"/>
                  </a:lnTo>
                  <a:lnTo>
                    <a:pt x="601" y="1078"/>
                  </a:lnTo>
                  <a:lnTo>
                    <a:pt x="609" y="1080"/>
                  </a:lnTo>
                  <a:lnTo>
                    <a:pt x="616" y="1083"/>
                  </a:lnTo>
                  <a:lnTo>
                    <a:pt x="625" y="1087"/>
                  </a:lnTo>
                  <a:lnTo>
                    <a:pt x="683" y="999"/>
                  </a:lnTo>
                  <a:lnTo>
                    <a:pt x="665" y="991"/>
                  </a:lnTo>
                  <a:lnTo>
                    <a:pt x="646" y="984"/>
                  </a:lnTo>
                  <a:lnTo>
                    <a:pt x="625" y="978"/>
                  </a:lnTo>
                  <a:lnTo>
                    <a:pt x="604" y="975"/>
                  </a:lnTo>
                  <a:lnTo>
                    <a:pt x="583" y="973"/>
                  </a:lnTo>
                  <a:lnTo>
                    <a:pt x="560" y="975"/>
                  </a:lnTo>
                  <a:lnTo>
                    <a:pt x="539" y="978"/>
                  </a:lnTo>
                  <a:lnTo>
                    <a:pt x="517" y="985"/>
                  </a:lnTo>
                  <a:lnTo>
                    <a:pt x="482" y="1001"/>
                  </a:lnTo>
                  <a:lnTo>
                    <a:pt x="450" y="1022"/>
                  </a:lnTo>
                  <a:lnTo>
                    <a:pt x="426" y="1048"/>
                  </a:lnTo>
                  <a:lnTo>
                    <a:pt x="405" y="1078"/>
                  </a:lnTo>
                  <a:lnTo>
                    <a:pt x="392" y="1110"/>
                  </a:lnTo>
                  <a:lnTo>
                    <a:pt x="384" y="1145"/>
                  </a:lnTo>
                  <a:lnTo>
                    <a:pt x="385" y="1180"/>
                  </a:lnTo>
                  <a:lnTo>
                    <a:pt x="392" y="1215"/>
                  </a:lnTo>
                  <a:lnTo>
                    <a:pt x="398" y="1227"/>
                  </a:lnTo>
                  <a:lnTo>
                    <a:pt x="403" y="1237"/>
                  </a:lnTo>
                  <a:lnTo>
                    <a:pt x="410" y="1248"/>
                  </a:lnTo>
                  <a:lnTo>
                    <a:pt x="417" y="1257"/>
                  </a:lnTo>
                  <a:lnTo>
                    <a:pt x="391" y="1281"/>
                  </a:lnTo>
                  <a:lnTo>
                    <a:pt x="366" y="1311"/>
                  </a:lnTo>
                  <a:lnTo>
                    <a:pt x="345" y="1342"/>
                  </a:lnTo>
                  <a:lnTo>
                    <a:pt x="326" y="1376"/>
                  </a:lnTo>
                  <a:lnTo>
                    <a:pt x="310" y="1412"/>
                  </a:lnTo>
                  <a:lnTo>
                    <a:pt x="298" y="1451"/>
                  </a:lnTo>
                  <a:lnTo>
                    <a:pt x="289" y="1491"/>
                  </a:lnTo>
                  <a:lnTo>
                    <a:pt x="284" y="1533"/>
                  </a:lnTo>
                  <a:lnTo>
                    <a:pt x="1028" y="1250"/>
                  </a:lnTo>
                  <a:lnTo>
                    <a:pt x="1131" y="1299"/>
                  </a:lnTo>
                  <a:lnTo>
                    <a:pt x="65" y="1698"/>
                  </a:lnTo>
                  <a:lnTo>
                    <a:pt x="48" y="1706"/>
                  </a:lnTo>
                  <a:lnTo>
                    <a:pt x="32" y="1717"/>
                  </a:lnTo>
                  <a:lnTo>
                    <a:pt x="20" y="1731"/>
                  </a:lnTo>
                  <a:lnTo>
                    <a:pt x="9" y="1747"/>
                  </a:lnTo>
                  <a:lnTo>
                    <a:pt x="4" y="1762"/>
                  </a:lnTo>
                  <a:lnTo>
                    <a:pt x="0" y="1782"/>
                  </a:lnTo>
                  <a:lnTo>
                    <a:pt x="0" y="1799"/>
                  </a:lnTo>
                  <a:lnTo>
                    <a:pt x="6" y="1818"/>
                  </a:lnTo>
                  <a:lnTo>
                    <a:pt x="543" y="3369"/>
                  </a:lnTo>
                  <a:lnTo>
                    <a:pt x="550" y="3381"/>
                  </a:lnTo>
                  <a:lnTo>
                    <a:pt x="559" y="3393"/>
                  </a:lnTo>
                  <a:lnTo>
                    <a:pt x="569" y="3404"/>
                  </a:lnTo>
                  <a:lnTo>
                    <a:pt x="580" y="3416"/>
                  </a:lnTo>
                  <a:lnTo>
                    <a:pt x="592" y="3427"/>
                  </a:lnTo>
                  <a:lnTo>
                    <a:pt x="606" y="3437"/>
                  </a:lnTo>
                  <a:lnTo>
                    <a:pt x="620" y="3446"/>
                  </a:lnTo>
                  <a:lnTo>
                    <a:pt x="636" y="3455"/>
                  </a:lnTo>
                  <a:lnTo>
                    <a:pt x="646" y="3458"/>
                  </a:lnTo>
                  <a:lnTo>
                    <a:pt x="657" y="3463"/>
                  </a:lnTo>
                  <a:lnTo>
                    <a:pt x="669" y="3467"/>
                  </a:lnTo>
                  <a:lnTo>
                    <a:pt x="681" y="3469"/>
                  </a:lnTo>
                  <a:lnTo>
                    <a:pt x="693" y="3470"/>
                  </a:lnTo>
                  <a:lnTo>
                    <a:pt x="706" y="3472"/>
                  </a:lnTo>
                  <a:lnTo>
                    <a:pt x="718" y="3472"/>
                  </a:lnTo>
                  <a:lnTo>
                    <a:pt x="732" y="3472"/>
                  </a:lnTo>
                  <a:lnTo>
                    <a:pt x="1959" y="3005"/>
                  </a:lnTo>
                  <a:lnTo>
                    <a:pt x="1976" y="2996"/>
                  </a:lnTo>
                  <a:lnTo>
                    <a:pt x="1992" y="2986"/>
                  </a:lnTo>
                  <a:lnTo>
                    <a:pt x="2004" y="2972"/>
                  </a:lnTo>
                  <a:lnTo>
                    <a:pt x="2015" y="2956"/>
                  </a:lnTo>
                  <a:lnTo>
                    <a:pt x="2020" y="2938"/>
                  </a:lnTo>
                  <a:lnTo>
                    <a:pt x="2024" y="2921"/>
                  </a:lnTo>
                  <a:lnTo>
                    <a:pt x="2024" y="2903"/>
                  </a:lnTo>
                  <a:lnTo>
                    <a:pt x="2018" y="2884"/>
                  </a:lnTo>
                  <a:lnTo>
                    <a:pt x="1642" y="1773"/>
                  </a:lnTo>
                  <a:lnTo>
                    <a:pt x="3023" y="1773"/>
                  </a:lnTo>
                  <a:lnTo>
                    <a:pt x="3023" y="1236"/>
                  </a:lnTo>
                  <a:close/>
                </a:path>
              </a:pathLst>
            </a:custGeom>
            <a:solidFill>
              <a:srgbClr val="8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95"/>
            <p:cNvSpPr>
              <a:spLocks/>
            </p:cNvSpPr>
            <p:nvPr/>
          </p:nvSpPr>
          <p:spPr bwMode="auto">
            <a:xfrm>
              <a:off x="3781425" y="820738"/>
              <a:ext cx="266700" cy="49213"/>
            </a:xfrm>
            <a:custGeom>
              <a:avLst/>
              <a:gdLst>
                <a:gd name="T0" fmla="*/ 168 w 168"/>
                <a:gd name="T1" fmla="*/ 24 h 31"/>
                <a:gd name="T2" fmla="*/ 0 w 168"/>
                <a:gd name="T3" fmla="*/ 0 h 31"/>
                <a:gd name="T4" fmla="*/ 0 w 168"/>
                <a:gd name="T5" fmla="*/ 28 h 31"/>
                <a:gd name="T6" fmla="*/ 168 w 168"/>
                <a:gd name="T7" fmla="*/ 31 h 31"/>
                <a:gd name="T8" fmla="*/ 168 w 168"/>
                <a:gd name="T9" fmla="*/ 2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31">
                  <a:moveTo>
                    <a:pt x="168" y="24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168" y="31"/>
                  </a:lnTo>
                  <a:lnTo>
                    <a:pt x="168" y="24"/>
                  </a:lnTo>
                  <a:close/>
                </a:path>
              </a:pathLst>
            </a:custGeom>
            <a:solidFill>
              <a:srgbClr val="8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96"/>
            <p:cNvSpPr>
              <a:spLocks/>
            </p:cNvSpPr>
            <p:nvPr/>
          </p:nvSpPr>
          <p:spPr bwMode="auto">
            <a:xfrm>
              <a:off x="1400175" y="1892301"/>
              <a:ext cx="114300" cy="144463"/>
            </a:xfrm>
            <a:custGeom>
              <a:avLst/>
              <a:gdLst>
                <a:gd name="T0" fmla="*/ 7 w 72"/>
                <a:gd name="T1" fmla="*/ 91 h 91"/>
                <a:gd name="T2" fmla="*/ 72 w 72"/>
                <a:gd name="T3" fmla="*/ 11 h 91"/>
                <a:gd name="T4" fmla="*/ 68 w 72"/>
                <a:gd name="T5" fmla="*/ 7 h 91"/>
                <a:gd name="T6" fmla="*/ 65 w 72"/>
                <a:gd name="T7" fmla="*/ 6 h 91"/>
                <a:gd name="T8" fmla="*/ 61 w 72"/>
                <a:gd name="T9" fmla="*/ 2 h 91"/>
                <a:gd name="T10" fmla="*/ 58 w 72"/>
                <a:gd name="T11" fmla="*/ 0 h 91"/>
                <a:gd name="T12" fmla="*/ 0 w 72"/>
                <a:gd name="T13" fmla="*/ 88 h 91"/>
                <a:gd name="T14" fmla="*/ 2 w 72"/>
                <a:gd name="T15" fmla="*/ 88 h 91"/>
                <a:gd name="T16" fmla="*/ 4 w 72"/>
                <a:gd name="T17" fmla="*/ 90 h 91"/>
                <a:gd name="T18" fmla="*/ 5 w 72"/>
                <a:gd name="T19" fmla="*/ 90 h 91"/>
                <a:gd name="T20" fmla="*/ 7 w 72"/>
                <a:gd name="T21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2" h="91">
                  <a:moveTo>
                    <a:pt x="7" y="91"/>
                  </a:moveTo>
                  <a:lnTo>
                    <a:pt x="72" y="11"/>
                  </a:lnTo>
                  <a:lnTo>
                    <a:pt x="68" y="7"/>
                  </a:lnTo>
                  <a:lnTo>
                    <a:pt x="65" y="6"/>
                  </a:lnTo>
                  <a:lnTo>
                    <a:pt x="61" y="2"/>
                  </a:lnTo>
                  <a:lnTo>
                    <a:pt x="58" y="0"/>
                  </a:lnTo>
                  <a:lnTo>
                    <a:pt x="0" y="88"/>
                  </a:lnTo>
                  <a:lnTo>
                    <a:pt x="2" y="88"/>
                  </a:lnTo>
                  <a:lnTo>
                    <a:pt x="4" y="90"/>
                  </a:lnTo>
                  <a:lnTo>
                    <a:pt x="5" y="90"/>
                  </a:lnTo>
                  <a:lnTo>
                    <a:pt x="7" y="91"/>
                  </a:lnTo>
                  <a:close/>
                </a:path>
              </a:pathLst>
            </a:custGeom>
            <a:solidFill>
              <a:srgbClr val="8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Rectangle 97"/>
            <p:cNvSpPr>
              <a:spLocks noChangeArrowheads="1"/>
            </p:cNvSpPr>
            <p:nvPr/>
          </p:nvSpPr>
          <p:spPr bwMode="auto">
            <a:xfrm>
              <a:off x="4887913" y="2465388"/>
              <a:ext cx="157162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98"/>
            <p:cNvSpPr>
              <a:spLocks noChangeArrowheads="1"/>
            </p:cNvSpPr>
            <p:nvPr/>
          </p:nvSpPr>
          <p:spPr bwMode="auto">
            <a:xfrm>
              <a:off x="4592638" y="2465388"/>
              <a:ext cx="158750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99"/>
            <p:cNvSpPr>
              <a:spLocks noChangeArrowheads="1"/>
            </p:cNvSpPr>
            <p:nvPr/>
          </p:nvSpPr>
          <p:spPr bwMode="auto">
            <a:xfrm>
              <a:off x="4298950" y="2465388"/>
              <a:ext cx="157162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Rectangle 100"/>
            <p:cNvSpPr>
              <a:spLocks noChangeArrowheads="1"/>
            </p:cNvSpPr>
            <p:nvPr/>
          </p:nvSpPr>
          <p:spPr bwMode="auto">
            <a:xfrm>
              <a:off x="4003675" y="2465388"/>
              <a:ext cx="158750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101"/>
            <p:cNvSpPr>
              <a:spLocks noChangeArrowheads="1"/>
            </p:cNvSpPr>
            <p:nvPr/>
          </p:nvSpPr>
          <p:spPr bwMode="auto">
            <a:xfrm>
              <a:off x="3721100" y="2465388"/>
              <a:ext cx="157162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02"/>
            <p:cNvSpPr>
              <a:spLocks noChangeArrowheads="1"/>
            </p:cNvSpPr>
            <p:nvPr/>
          </p:nvSpPr>
          <p:spPr bwMode="auto">
            <a:xfrm>
              <a:off x="3425825" y="2465388"/>
              <a:ext cx="158750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103"/>
            <p:cNvSpPr>
              <a:spLocks noChangeArrowheads="1"/>
            </p:cNvSpPr>
            <p:nvPr/>
          </p:nvSpPr>
          <p:spPr bwMode="auto">
            <a:xfrm>
              <a:off x="3065463" y="1914526"/>
              <a:ext cx="157162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104"/>
            <p:cNvSpPr>
              <a:spLocks noChangeArrowheads="1"/>
            </p:cNvSpPr>
            <p:nvPr/>
          </p:nvSpPr>
          <p:spPr bwMode="auto">
            <a:xfrm>
              <a:off x="2770188" y="1914526"/>
              <a:ext cx="158750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105"/>
            <p:cNvSpPr>
              <a:spLocks noChangeArrowheads="1"/>
            </p:cNvSpPr>
            <p:nvPr/>
          </p:nvSpPr>
          <p:spPr bwMode="auto">
            <a:xfrm>
              <a:off x="2486025" y="1914526"/>
              <a:ext cx="161925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106"/>
            <p:cNvSpPr>
              <a:spLocks noChangeArrowheads="1"/>
            </p:cNvSpPr>
            <p:nvPr/>
          </p:nvSpPr>
          <p:spPr bwMode="auto">
            <a:xfrm>
              <a:off x="2192338" y="1914526"/>
              <a:ext cx="160337" cy="147638"/>
            </a:xfrm>
            <a:prstGeom prst="rect">
              <a:avLst/>
            </a:prstGeom>
            <a:solidFill>
              <a:srgbClr val="3FD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07"/>
            <p:cNvSpPr>
              <a:spLocks/>
            </p:cNvSpPr>
            <p:nvPr/>
          </p:nvSpPr>
          <p:spPr bwMode="auto">
            <a:xfrm>
              <a:off x="1477963" y="4665663"/>
              <a:ext cx="1147762" cy="525463"/>
            </a:xfrm>
            <a:custGeom>
              <a:avLst/>
              <a:gdLst>
                <a:gd name="T0" fmla="*/ 0 w 723"/>
                <a:gd name="T1" fmla="*/ 257 h 331"/>
                <a:gd name="T2" fmla="*/ 25 w 723"/>
                <a:gd name="T3" fmla="*/ 331 h 331"/>
                <a:gd name="T4" fmla="*/ 723 w 723"/>
                <a:gd name="T5" fmla="*/ 73 h 331"/>
                <a:gd name="T6" fmla="*/ 698 w 723"/>
                <a:gd name="T7" fmla="*/ 0 h 331"/>
                <a:gd name="T8" fmla="*/ 0 w 723"/>
                <a:gd name="T9" fmla="*/ 2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3" h="331">
                  <a:moveTo>
                    <a:pt x="0" y="257"/>
                  </a:moveTo>
                  <a:lnTo>
                    <a:pt x="25" y="331"/>
                  </a:lnTo>
                  <a:lnTo>
                    <a:pt x="723" y="73"/>
                  </a:lnTo>
                  <a:lnTo>
                    <a:pt x="698" y="0"/>
                  </a:lnTo>
                  <a:lnTo>
                    <a:pt x="0" y="257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08"/>
            <p:cNvSpPr>
              <a:spLocks/>
            </p:cNvSpPr>
            <p:nvPr/>
          </p:nvSpPr>
          <p:spPr bwMode="auto">
            <a:xfrm>
              <a:off x="1300163" y="4235451"/>
              <a:ext cx="1150937" cy="523875"/>
            </a:xfrm>
            <a:custGeom>
              <a:avLst/>
              <a:gdLst>
                <a:gd name="T0" fmla="*/ 0 w 725"/>
                <a:gd name="T1" fmla="*/ 257 h 330"/>
                <a:gd name="T2" fmla="*/ 26 w 725"/>
                <a:gd name="T3" fmla="*/ 330 h 330"/>
                <a:gd name="T4" fmla="*/ 725 w 725"/>
                <a:gd name="T5" fmla="*/ 75 h 330"/>
                <a:gd name="T6" fmla="*/ 698 w 725"/>
                <a:gd name="T7" fmla="*/ 0 h 330"/>
                <a:gd name="T8" fmla="*/ 0 w 725"/>
                <a:gd name="T9" fmla="*/ 257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330">
                  <a:moveTo>
                    <a:pt x="0" y="257"/>
                  </a:moveTo>
                  <a:lnTo>
                    <a:pt x="26" y="330"/>
                  </a:lnTo>
                  <a:lnTo>
                    <a:pt x="725" y="75"/>
                  </a:lnTo>
                  <a:lnTo>
                    <a:pt x="698" y="0"/>
                  </a:lnTo>
                  <a:lnTo>
                    <a:pt x="0" y="257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09"/>
            <p:cNvSpPr>
              <a:spLocks/>
            </p:cNvSpPr>
            <p:nvPr/>
          </p:nvSpPr>
          <p:spPr bwMode="auto">
            <a:xfrm>
              <a:off x="1184275" y="3806826"/>
              <a:ext cx="1149350" cy="525463"/>
            </a:xfrm>
            <a:custGeom>
              <a:avLst/>
              <a:gdLst>
                <a:gd name="T0" fmla="*/ 0 w 724"/>
                <a:gd name="T1" fmla="*/ 257 h 331"/>
                <a:gd name="T2" fmla="*/ 26 w 724"/>
                <a:gd name="T3" fmla="*/ 331 h 331"/>
                <a:gd name="T4" fmla="*/ 724 w 724"/>
                <a:gd name="T5" fmla="*/ 74 h 331"/>
                <a:gd name="T6" fmla="*/ 698 w 724"/>
                <a:gd name="T7" fmla="*/ 0 h 331"/>
                <a:gd name="T8" fmla="*/ 0 w 724"/>
                <a:gd name="T9" fmla="*/ 2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4" h="331">
                  <a:moveTo>
                    <a:pt x="0" y="257"/>
                  </a:moveTo>
                  <a:lnTo>
                    <a:pt x="26" y="331"/>
                  </a:lnTo>
                  <a:lnTo>
                    <a:pt x="724" y="74"/>
                  </a:lnTo>
                  <a:lnTo>
                    <a:pt x="698" y="0"/>
                  </a:lnTo>
                  <a:lnTo>
                    <a:pt x="0" y="257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10"/>
            <p:cNvSpPr>
              <a:spLocks/>
            </p:cNvSpPr>
            <p:nvPr/>
          </p:nvSpPr>
          <p:spPr bwMode="auto">
            <a:xfrm>
              <a:off x="1030288" y="3413126"/>
              <a:ext cx="1150937" cy="523875"/>
            </a:xfrm>
            <a:custGeom>
              <a:avLst/>
              <a:gdLst>
                <a:gd name="T0" fmla="*/ 0 w 725"/>
                <a:gd name="T1" fmla="*/ 257 h 330"/>
                <a:gd name="T2" fmla="*/ 27 w 725"/>
                <a:gd name="T3" fmla="*/ 330 h 330"/>
                <a:gd name="T4" fmla="*/ 725 w 725"/>
                <a:gd name="T5" fmla="*/ 75 h 330"/>
                <a:gd name="T6" fmla="*/ 699 w 725"/>
                <a:gd name="T7" fmla="*/ 0 h 330"/>
                <a:gd name="T8" fmla="*/ 0 w 725"/>
                <a:gd name="T9" fmla="*/ 257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330">
                  <a:moveTo>
                    <a:pt x="0" y="257"/>
                  </a:moveTo>
                  <a:lnTo>
                    <a:pt x="27" y="330"/>
                  </a:lnTo>
                  <a:lnTo>
                    <a:pt x="725" y="75"/>
                  </a:lnTo>
                  <a:lnTo>
                    <a:pt x="699" y="0"/>
                  </a:lnTo>
                  <a:lnTo>
                    <a:pt x="0" y="257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11"/>
            <p:cNvSpPr>
              <a:spLocks/>
            </p:cNvSpPr>
            <p:nvPr/>
          </p:nvSpPr>
          <p:spPr bwMode="auto">
            <a:xfrm>
              <a:off x="862013" y="3001963"/>
              <a:ext cx="1149350" cy="522288"/>
            </a:xfrm>
            <a:custGeom>
              <a:avLst/>
              <a:gdLst>
                <a:gd name="T0" fmla="*/ 0 w 724"/>
                <a:gd name="T1" fmla="*/ 253 h 329"/>
                <a:gd name="T2" fmla="*/ 26 w 724"/>
                <a:gd name="T3" fmla="*/ 329 h 329"/>
                <a:gd name="T4" fmla="*/ 724 w 724"/>
                <a:gd name="T5" fmla="*/ 73 h 329"/>
                <a:gd name="T6" fmla="*/ 698 w 724"/>
                <a:gd name="T7" fmla="*/ 0 h 329"/>
                <a:gd name="T8" fmla="*/ 0 w 724"/>
                <a:gd name="T9" fmla="*/ 253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4" h="329">
                  <a:moveTo>
                    <a:pt x="0" y="253"/>
                  </a:moveTo>
                  <a:lnTo>
                    <a:pt x="26" y="329"/>
                  </a:lnTo>
                  <a:lnTo>
                    <a:pt x="724" y="73"/>
                  </a:lnTo>
                  <a:lnTo>
                    <a:pt x="698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12"/>
            <p:cNvSpPr>
              <a:spLocks/>
            </p:cNvSpPr>
            <p:nvPr/>
          </p:nvSpPr>
          <p:spPr bwMode="auto">
            <a:xfrm>
              <a:off x="2559050" y="3684588"/>
              <a:ext cx="428625" cy="500063"/>
            </a:xfrm>
            <a:custGeom>
              <a:avLst/>
              <a:gdLst>
                <a:gd name="T0" fmla="*/ 205 w 270"/>
                <a:gd name="T1" fmla="*/ 0 h 315"/>
                <a:gd name="T2" fmla="*/ 193 w 270"/>
                <a:gd name="T3" fmla="*/ 28 h 315"/>
                <a:gd name="T4" fmla="*/ 182 w 270"/>
                <a:gd name="T5" fmla="*/ 54 h 315"/>
                <a:gd name="T6" fmla="*/ 172 w 270"/>
                <a:gd name="T7" fmla="*/ 84 h 315"/>
                <a:gd name="T8" fmla="*/ 161 w 270"/>
                <a:gd name="T9" fmla="*/ 112 h 315"/>
                <a:gd name="T10" fmla="*/ 152 w 270"/>
                <a:gd name="T11" fmla="*/ 142 h 315"/>
                <a:gd name="T12" fmla="*/ 145 w 270"/>
                <a:gd name="T13" fmla="*/ 170 h 315"/>
                <a:gd name="T14" fmla="*/ 136 w 270"/>
                <a:gd name="T15" fmla="*/ 200 h 315"/>
                <a:gd name="T16" fmla="*/ 128 w 270"/>
                <a:gd name="T17" fmla="*/ 229 h 315"/>
                <a:gd name="T18" fmla="*/ 115 w 270"/>
                <a:gd name="T19" fmla="*/ 219 h 315"/>
                <a:gd name="T20" fmla="*/ 103 w 270"/>
                <a:gd name="T21" fmla="*/ 207 h 315"/>
                <a:gd name="T22" fmla="*/ 89 w 270"/>
                <a:gd name="T23" fmla="*/ 196 h 315"/>
                <a:gd name="T24" fmla="*/ 77 w 270"/>
                <a:gd name="T25" fmla="*/ 186 h 315"/>
                <a:gd name="T26" fmla="*/ 63 w 270"/>
                <a:gd name="T27" fmla="*/ 175 h 315"/>
                <a:gd name="T28" fmla="*/ 49 w 270"/>
                <a:gd name="T29" fmla="*/ 166 h 315"/>
                <a:gd name="T30" fmla="*/ 33 w 270"/>
                <a:gd name="T31" fmla="*/ 159 h 315"/>
                <a:gd name="T32" fmla="*/ 17 w 270"/>
                <a:gd name="T33" fmla="*/ 154 h 315"/>
                <a:gd name="T34" fmla="*/ 0 w 270"/>
                <a:gd name="T35" fmla="*/ 196 h 315"/>
                <a:gd name="T36" fmla="*/ 14 w 270"/>
                <a:gd name="T37" fmla="*/ 212 h 315"/>
                <a:gd name="T38" fmla="*/ 30 w 270"/>
                <a:gd name="T39" fmla="*/ 226 h 315"/>
                <a:gd name="T40" fmla="*/ 44 w 270"/>
                <a:gd name="T41" fmla="*/ 240 h 315"/>
                <a:gd name="T42" fmla="*/ 58 w 270"/>
                <a:gd name="T43" fmla="*/ 256 h 315"/>
                <a:gd name="T44" fmla="*/ 72 w 270"/>
                <a:gd name="T45" fmla="*/ 270 h 315"/>
                <a:gd name="T46" fmla="*/ 87 w 270"/>
                <a:gd name="T47" fmla="*/ 284 h 315"/>
                <a:gd name="T48" fmla="*/ 100 w 270"/>
                <a:gd name="T49" fmla="*/ 299 h 315"/>
                <a:gd name="T50" fmla="*/ 114 w 270"/>
                <a:gd name="T51" fmla="*/ 315 h 315"/>
                <a:gd name="T52" fmla="*/ 180 w 270"/>
                <a:gd name="T53" fmla="*/ 305 h 315"/>
                <a:gd name="T54" fmla="*/ 194 w 270"/>
                <a:gd name="T55" fmla="*/ 271 h 315"/>
                <a:gd name="T56" fmla="*/ 207 w 270"/>
                <a:gd name="T57" fmla="*/ 236 h 315"/>
                <a:gd name="T58" fmla="*/ 217 w 270"/>
                <a:gd name="T59" fmla="*/ 201 h 315"/>
                <a:gd name="T60" fmla="*/ 228 w 270"/>
                <a:gd name="T61" fmla="*/ 166 h 315"/>
                <a:gd name="T62" fmla="*/ 236 w 270"/>
                <a:gd name="T63" fmla="*/ 130 h 315"/>
                <a:gd name="T64" fmla="*/ 247 w 270"/>
                <a:gd name="T65" fmla="*/ 95 h 315"/>
                <a:gd name="T66" fmla="*/ 257 w 270"/>
                <a:gd name="T67" fmla="*/ 60 h 315"/>
                <a:gd name="T68" fmla="*/ 270 w 270"/>
                <a:gd name="T69" fmla="*/ 25 h 315"/>
                <a:gd name="T70" fmla="*/ 205 w 270"/>
                <a:gd name="T71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70" h="315">
                  <a:moveTo>
                    <a:pt x="205" y="0"/>
                  </a:moveTo>
                  <a:lnTo>
                    <a:pt x="193" y="28"/>
                  </a:lnTo>
                  <a:lnTo>
                    <a:pt x="182" y="54"/>
                  </a:lnTo>
                  <a:lnTo>
                    <a:pt x="172" y="84"/>
                  </a:lnTo>
                  <a:lnTo>
                    <a:pt x="161" y="112"/>
                  </a:lnTo>
                  <a:lnTo>
                    <a:pt x="152" y="142"/>
                  </a:lnTo>
                  <a:lnTo>
                    <a:pt x="145" y="170"/>
                  </a:lnTo>
                  <a:lnTo>
                    <a:pt x="136" y="200"/>
                  </a:lnTo>
                  <a:lnTo>
                    <a:pt x="128" y="229"/>
                  </a:lnTo>
                  <a:lnTo>
                    <a:pt x="115" y="219"/>
                  </a:lnTo>
                  <a:lnTo>
                    <a:pt x="103" y="207"/>
                  </a:lnTo>
                  <a:lnTo>
                    <a:pt x="89" y="196"/>
                  </a:lnTo>
                  <a:lnTo>
                    <a:pt x="77" y="186"/>
                  </a:lnTo>
                  <a:lnTo>
                    <a:pt x="63" y="175"/>
                  </a:lnTo>
                  <a:lnTo>
                    <a:pt x="49" y="166"/>
                  </a:lnTo>
                  <a:lnTo>
                    <a:pt x="33" y="159"/>
                  </a:lnTo>
                  <a:lnTo>
                    <a:pt x="17" y="154"/>
                  </a:lnTo>
                  <a:lnTo>
                    <a:pt x="0" y="196"/>
                  </a:lnTo>
                  <a:lnTo>
                    <a:pt x="14" y="212"/>
                  </a:lnTo>
                  <a:lnTo>
                    <a:pt x="30" y="226"/>
                  </a:lnTo>
                  <a:lnTo>
                    <a:pt x="44" y="240"/>
                  </a:lnTo>
                  <a:lnTo>
                    <a:pt x="58" y="256"/>
                  </a:lnTo>
                  <a:lnTo>
                    <a:pt x="72" y="270"/>
                  </a:lnTo>
                  <a:lnTo>
                    <a:pt x="87" y="284"/>
                  </a:lnTo>
                  <a:lnTo>
                    <a:pt x="100" y="299"/>
                  </a:lnTo>
                  <a:lnTo>
                    <a:pt x="114" y="315"/>
                  </a:lnTo>
                  <a:lnTo>
                    <a:pt x="180" y="305"/>
                  </a:lnTo>
                  <a:lnTo>
                    <a:pt x="194" y="271"/>
                  </a:lnTo>
                  <a:lnTo>
                    <a:pt x="207" y="236"/>
                  </a:lnTo>
                  <a:lnTo>
                    <a:pt x="217" y="201"/>
                  </a:lnTo>
                  <a:lnTo>
                    <a:pt x="228" y="166"/>
                  </a:lnTo>
                  <a:lnTo>
                    <a:pt x="236" y="130"/>
                  </a:lnTo>
                  <a:lnTo>
                    <a:pt x="247" y="95"/>
                  </a:lnTo>
                  <a:lnTo>
                    <a:pt x="257" y="60"/>
                  </a:lnTo>
                  <a:lnTo>
                    <a:pt x="270" y="25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13"/>
            <p:cNvSpPr>
              <a:spLocks/>
            </p:cNvSpPr>
            <p:nvPr/>
          </p:nvSpPr>
          <p:spPr bwMode="auto">
            <a:xfrm>
              <a:off x="2751138" y="4181476"/>
              <a:ext cx="425450" cy="503238"/>
            </a:xfrm>
            <a:custGeom>
              <a:avLst/>
              <a:gdLst>
                <a:gd name="T0" fmla="*/ 205 w 268"/>
                <a:gd name="T1" fmla="*/ 0 h 317"/>
                <a:gd name="T2" fmla="*/ 192 w 268"/>
                <a:gd name="T3" fmla="*/ 28 h 317"/>
                <a:gd name="T4" fmla="*/ 180 w 268"/>
                <a:gd name="T5" fmla="*/ 56 h 317"/>
                <a:gd name="T6" fmla="*/ 170 w 268"/>
                <a:gd name="T7" fmla="*/ 84 h 317"/>
                <a:gd name="T8" fmla="*/ 161 w 268"/>
                <a:gd name="T9" fmla="*/ 114 h 317"/>
                <a:gd name="T10" fmla="*/ 152 w 268"/>
                <a:gd name="T11" fmla="*/ 142 h 317"/>
                <a:gd name="T12" fmla="*/ 143 w 268"/>
                <a:gd name="T13" fmla="*/ 172 h 317"/>
                <a:gd name="T14" fmla="*/ 136 w 268"/>
                <a:gd name="T15" fmla="*/ 200 h 317"/>
                <a:gd name="T16" fmla="*/ 128 w 268"/>
                <a:gd name="T17" fmla="*/ 230 h 317"/>
                <a:gd name="T18" fmla="*/ 115 w 268"/>
                <a:gd name="T19" fmla="*/ 219 h 317"/>
                <a:gd name="T20" fmla="*/ 101 w 268"/>
                <a:gd name="T21" fmla="*/ 207 h 317"/>
                <a:gd name="T22" fmla="*/ 89 w 268"/>
                <a:gd name="T23" fmla="*/ 196 h 317"/>
                <a:gd name="T24" fmla="*/ 75 w 268"/>
                <a:gd name="T25" fmla="*/ 186 h 317"/>
                <a:gd name="T26" fmla="*/ 63 w 268"/>
                <a:gd name="T27" fmla="*/ 177 h 317"/>
                <a:gd name="T28" fmla="*/ 49 w 268"/>
                <a:gd name="T29" fmla="*/ 168 h 317"/>
                <a:gd name="T30" fmla="*/ 33 w 268"/>
                <a:gd name="T31" fmla="*/ 161 h 317"/>
                <a:gd name="T32" fmla="*/ 17 w 268"/>
                <a:gd name="T33" fmla="*/ 156 h 317"/>
                <a:gd name="T34" fmla="*/ 0 w 268"/>
                <a:gd name="T35" fmla="*/ 198 h 317"/>
                <a:gd name="T36" fmla="*/ 14 w 268"/>
                <a:gd name="T37" fmla="*/ 212 h 317"/>
                <a:gd name="T38" fmla="*/ 28 w 268"/>
                <a:gd name="T39" fmla="*/ 228 h 317"/>
                <a:gd name="T40" fmla="*/ 42 w 268"/>
                <a:gd name="T41" fmla="*/ 242 h 317"/>
                <a:gd name="T42" fmla="*/ 56 w 268"/>
                <a:gd name="T43" fmla="*/ 256 h 317"/>
                <a:gd name="T44" fmla="*/ 70 w 268"/>
                <a:gd name="T45" fmla="*/ 272 h 317"/>
                <a:gd name="T46" fmla="*/ 86 w 268"/>
                <a:gd name="T47" fmla="*/ 286 h 317"/>
                <a:gd name="T48" fmla="*/ 98 w 268"/>
                <a:gd name="T49" fmla="*/ 301 h 317"/>
                <a:gd name="T50" fmla="*/ 112 w 268"/>
                <a:gd name="T51" fmla="*/ 317 h 317"/>
                <a:gd name="T52" fmla="*/ 178 w 268"/>
                <a:gd name="T53" fmla="*/ 307 h 317"/>
                <a:gd name="T54" fmla="*/ 192 w 268"/>
                <a:gd name="T55" fmla="*/ 273 h 317"/>
                <a:gd name="T56" fmla="*/ 205 w 268"/>
                <a:gd name="T57" fmla="*/ 238 h 317"/>
                <a:gd name="T58" fmla="*/ 215 w 268"/>
                <a:gd name="T59" fmla="*/ 203 h 317"/>
                <a:gd name="T60" fmla="*/ 226 w 268"/>
                <a:gd name="T61" fmla="*/ 167 h 317"/>
                <a:gd name="T62" fmla="*/ 234 w 268"/>
                <a:gd name="T63" fmla="*/ 132 h 317"/>
                <a:gd name="T64" fmla="*/ 245 w 268"/>
                <a:gd name="T65" fmla="*/ 97 h 317"/>
                <a:gd name="T66" fmla="*/ 255 w 268"/>
                <a:gd name="T67" fmla="*/ 62 h 317"/>
                <a:gd name="T68" fmla="*/ 268 w 268"/>
                <a:gd name="T69" fmla="*/ 27 h 317"/>
                <a:gd name="T70" fmla="*/ 205 w 268"/>
                <a:gd name="T71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8" h="317">
                  <a:moveTo>
                    <a:pt x="205" y="0"/>
                  </a:moveTo>
                  <a:lnTo>
                    <a:pt x="192" y="28"/>
                  </a:lnTo>
                  <a:lnTo>
                    <a:pt x="180" y="56"/>
                  </a:lnTo>
                  <a:lnTo>
                    <a:pt x="170" y="84"/>
                  </a:lnTo>
                  <a:lnTo>
                    <a:pt x="161" y="114"/>
                  </a:lnTo>
                  <a:lnTo>
                    <a:pt x="152" y="142"/>
                  </a:lnTo>
                  <a:lnTo>
                    <a:pt x="143" y="172"/>
                  </a:lnTo>
                  <a:lnTo>
                    <a:pt x="136" y="200"/>
                  </a:lnTo>
                  <a:lnTo>
                    <a:pt x="128" y="230"/>
                  </a:lnTo>
                  <a:lnTo>
                    <a:pt x="115" y="219"/>
                  </a:lnTo>
                  <a:lnTo>
                    <a:pt x="101" y="207"/>
                  </a:lnTo>
                  <a:lnTo>
                    <a:pt x="89" y="196"/>
                  </a:lnTo>
                  <a:lnTo>
                    <a:pt x="75" y="186"/>
                  </a:lnTo>
                  <a:lnTo>
                    <a:pt x="63" y="177"/>
                  </a:lnTo>
                  <a:lnTo>
                    <a:pt x="49" y="168"/>
                  </a:lnTo>
                  <a:lnTo>
                    <a:pt x="33" y="161"/>
                  </a:lnTo>
                  <a:lnTo>
                    <a:pt x="17" y="156"/>
                  </a:lnTo>
                  <a:lnTo>
                    <a:pt x="0" y="198"/>
                  </a:lnTo>
                  <a:lnTo>
                    <a:pt x="14" y="212"/>
                  </a:lnTo>
                  <a:lnTo>
                    <a:pt x="28" y="228"/>
                  </a:lnTo>
                  <a:lnTo>
                    <a:pt x="42" y="242"/>
                  </a:lnTo>
                  <a:lnTo>
                    <a:pt x="56" y="256"/>
                  </a:lnTo>
                  <a:lnTo>
                    <a:pt x="70" y="272"/>
                  </a:lnTo>
                  <a:lnTo>
                    <a:pt x="86" y="286"/>
                  </a:lnTo>
                  <a:lnTo>
                    <a:pt x="98" y="301"/>
                  </a:lnTo>
                  <a:lnTo>
                    <a:pt x="112" y="317"/>
                  </a:lnTo>
                  <a:lnTo>
                    <a:pt x="178" y="307"/>
                  </a:lnTo>
                  <a:lnTo>
                    <a:pt x="192" y="273"/>
                  </a:lnTo>
                  <a:lnTo>
                    <a:pt x="205" y="238"/>
                  </a:lnTo>
                  <a:lnTo>
                    <a:pt x="215" y="203"/>
                  </a:lnTo>
                  <a:lnTo>
                    <a:pt x="226" y="167"/>
                  </a:lnTo>
                  <a:lnTo>
                    <a:pt x="234" y="132"/>
                  </a:lnTo>
                  <a:lnTo>
                    <a:pt x="245" y="97"/>
                  </a:lnTo>
                  <a:lnTo>
                    <a:pt x="255" y="62"/>
                  </a:lnTo>
                  <a:lnTo>
                    <a:pt x="268" y="27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14"/>
            <p:cNvSpPr>
              <a:spLocks/>
            </p:cNvSpPr>
            <p:nvPr/>
          </p:nvSpPr>
          <p:spPr bwMode="auto">
            <a:xfrm>
              <a:off x="2181225" y="2590801"/>
              <a:ext cx="427037" cy="501650"/>
            </a:xfrm>
            <a:custGeom>
              <a:avLst/>
              <a:gdLst>
                <a:gd name="T0" fmla="*/ 205 w 269"/>
                <a:gd name="T1" fmla="*/ 0 h 316"/>
                <a:gd name="T2" fmla="*/ 192 w 269"/>
                <a:gd name="T3" fmla="*/ 28 h 316"/>
                <a:gd name="T4" fmla="*/ 182 w 269"/>
                <a:gd name="T5" fmla="*/ 56 h 316"/>
                <a:gd name="T6" fmla="*/ 171 w 269"/>
                <a:gd name="T7" fmla="*/ 84 h 316"/>
                <a:gd name="T8" fmla="*/ 163 w 269"/>
                <a:gd name="T9" fmla="*/ 113 h 316"/>
                <a:gd name="T10" fmla="*/ 154 w 269"/>
                <a:gd name="T11" fmla="*/ 141 h 316"/>
                <a:gd name="T12" fmla="*/ 145 w 269"/>
                <a:gd name="T13" fmla="*/ 171 h 316"/>
                <a:gd name="T14" fmla="*/ 136 w 269"/>
                <a:gd name="T15" fmla="*/ 199 h 316"/>
                <a:gd name="T16" fmla="*/ 128 w 269"/>
                <a:gd name="T17" fmla="*/ 229 h 316"/>
                <a:gd name="T18" fmla="*/ 115 w 269"/>
                <a:gd name="T19" fmla="*/ 218 h 316"/>
                <a:gd name="T20" fmla="*/ 103 w 269"/>
                <a:gd name="T21" fmla="*/ 206 h 316"/>
                <a:gd name="T22" fmla="*/ 89 w 269"/>
                <a:gd name="T23" fmla="*/ 196 h 316"/>
                <a:gd name="T24" fmla="*/ 77 w 269"/>
                <a:gd name="T25" fmla="*/ 185 h 316"/>
                <a:gd name="T26" fmla="*/ 63 w 269"/>
                <a:gd name="T27" fmla="*/ 176 h 316"/>
                <a:gd name="T28" fmla="*/ 49 w 269"/>
                <a:gd name="T29" fmla="*/ 168 h 316"/>
                <a:gd name="T30" fmla="*/ 33 w 269"/>
                <a:gd name="T31" fmla="*/ 161 h 316"/>
                <a:gd name="T32" fmla="*/ 17 w 269"/>
                <a:gd name="T33" fmla="*/ 155 h 316"/>
                <a:gd name="T34" fmla="*/ 0 w 269"/>
                <a:gd name="T35" fmla="*/ 197 h 316"/>
                <a:gd name="T36" fmla="*/ 14 w 269"/>
                <a:gd name="T37" fmla="*/ 211 h 316"/>
                <a:gd name="T38" fmla="*/ 30 w 269"/>
                <a:gd name="T39" fmla="*/ 227 h 316"/>
                <a:gd name="T40" fmla="*/ 44 w 269"/>
                <a:gd name="T41" fmla="*/ 241 h 316"/>
                <a:gd name="T42" fmla="*/ 58 w 269"/>
                <a:gd name="T43" fmla="*/ 255 h 316"/>
                <a:gd name="T44" fmla="*/ 72 w 269"/>
                <a:gd name="T45" fmla="*/ 271 h 316"/>
                <a:gd name="T46" fmla="*/ 87 w 269"/>
                <a:gd name="T47" fmla="*/ 285 h 316"/>
                <a:gd name="T48" fmla="*/ 100 w 269"/>
                <a:gd name="T49" fmla="*/ 301 h 316"/>
                <a:gd name="T50" fmla="*/ 114 w 269"/>
                <a:gd name="T51" fmla="*/ 316 h 316"/>
                <a:gd name="T52" fmla="*/ 180 w 269"/>
                <a:gd name="T53" fmla="*/ 306 h 316"/>
                <a:gd name="T54" fmla="*/ 194 w 269"/>
                <a:gd name="T55" fmla="*/ 273 h 316"/>
                <a:gd name="T56" fmla="*/ 206 w 269"/>
                <a:gd name="T57" fmla="*/ 238 h 316"/>
                <a:gd name="T58" fmla="*/ 217 w 269"/>
                <a:gd name="T59" fmla="*/ 203 h 316"/>
                <a:gd name="T60" fmla="*/ 227 w 269"/>
                <a:gd name="T61" fmla="*/ 166 h 316"/>
                <a:gd name="T62" fmla="*/ 236 w 269"/>
                <a:gd name="T63" fmla="*/ 131 h 316"/>
                <a:gd name="T64" fmla="*/ 247 w 269"/>
                <a:gd name="T65" fmla="*/ 96 h 316"/>
                <a:gd name="T66" fmla="*/ 257 w 269"/>
                <a:gd name="T67" fmla="*/ 61 h 316"/>
                <a:gd name="T68" fmla="*/ 269 w 269"/>
                <a:gd name="T69" fmla="*/ 26 h 316"/>
                <a:gd name="T70" fmla="*/ 205 w 269"/>
                <a:gd name="T7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9" h="316">
                  <a:moveTo>
                    <a:pt x="205" y="0"/>
                  </a:moveTo>
                  <a:lnTo>
                    <a:pt x="192" y="28"/>
                  </a:lnTo>
                  <a:lnTo>
                    <a:pt x="182" y="56"/>
                  </a:lnTo>
                  <a:lnTo>
                    <a:pt x="171" y="84"/>
                  </a:lnTo>
                  <a:lnTo>
                    <a:pt x="163" y="113"/>
                  </a:lnTo>
                  <a:lnTo>
                    <a:pt x="154" y="141"/>
                  </a:lnTo>
                  <a:lnTo>
                    <a:pt x="145" y="171"/>
                  </a:lnTo>
                  <a:lnTo>
                    <a:pt x="136" y="199"/>
                  </a:lnTo>
                  <a:lnTo>
                    <a:pt x="128" y="229"/>
                  </a:lnTo>
                  <a:lnTo>
                    <a:pt x="115" y="218"/>
                  </a:lnTo>
                  <a:lnTo>
                    <a:pt x="103" y="206"/>
                  </a:lnTo>
                  <a:lnTo>
                    <a:pt x="89" y="196"/>
                  </a:lnTo>
                  <a:lnTo>
                    <a:pt x="77" y="185"/>
                  </a:lnTo>
                  <a:lnTo>
                    <a:pt x="63" y="176"/>
                  </a:lnTo>
                  <a:lnTo>
                    <a:pt x="49" y="168"/>
                  </a:lnTo>
                  <a:lnTo>
                    <a:pt x="33" y="161"/>
                  </a:lnTo>
                  <a:lnTo>
                    <a:pt x="17" y="155"/>
                  </a:lnTo>
                  <a:lnTo>
                    <a:pt x="0" y="197"/>
                  </a:lnTo>
                  <a:lnTo>
                    <a:pt x="14" y="211"/>
                  </a:lnTo>
                  <a:lnTo>
                    <a:pt x="30" y="227"/>
                  </a:lnTo>
                  <a:lnTo>
                    <a:pt x="44" y="241"/>
                  </a:lnTo>
                  <a:lnTo>
                    <a:pt x="58" y="255"/>
                  </a:lnTo>
                  <a:lnTo>
                    <a:pt x="72" y="271"/>
                  </a:lnTo>
                  <a:lnTo>
                    <a:pt x="87" y="285"/>
                  </a:lnTo>
                  <a:lnTo>
                    <a:pt x="100" y="301"/>
                  </a:lnTo>
                  <a:lnTo>
                    <a:pt x="114" y="316"/>
                  </a:lnTo>
                  <a:lnTo>
                    <a:pt x="180" y="306"/>
                  </a:lnTo>
                  <a:lnTo>
                    <a:pt x="194" y="273"/>
                  </a:lnTo>
                  <a:lnTo>
                    <a:pt x="206" y="238"/>
                  </a:lnTo>
                  <a:lnTo>
                    <a:pt x="217" y="203"/>
                  </a:lnTo>
                  <a:lnTo>
                    <a:pt x="227" y="166"/>
                  </a:lnTo>
                  <a:lnTo>
                    <a:pt x="236" y="131"/>
                  </a:lnTo>
                  <a:lnTo>
                    <a:pt x="247" y="96"/>
                  </a:lnTo>
                  <a:lnTo>
                    <a:pt x="257" y="61"/>
                  </a:lnTo>
                  <a:lnTo>
                    <a:pt x="269" y="26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15"/>
            <p:cNvSpPr>
              <a:spLocks/>
            </p:cNvSpPr>
            <p:nvPr/>
          </p:nvSpPr>
          <p:spPr bwMode="auto">
            <a:xfrm>
              <a:off x="2373313" y="3117851"/>
              <a:ext cx="427037" cy="496888"/>
            </a:xfrm>
            <a:custGeom>
              <a:avLst/>
              <a:gdLst>
                <a:gd name="T0" fmla="*/ 204 w 269"/>
                <a:gd name="T1" fmla="*/ 0 h 313"/>
                <a:gd name="T2" fmla="*/ 192 w 269"/>
                <a:gd name="T3" fmla="*/ 26 h 313"/>
                <a:gd name="T4" fmla="*/ 182 w 269"/>
                <a:gd name="T5" fmla="*/ 54 h 313"/>
                <a:gd name="T6" fmla="*/ 171 w 269"/>
                <a:gd name="T7" fmla="*/ 82 h 313"/>
                <a:gd name="T8" fmla="*/ 161 w 269"/>
                <a:gd name="T9" fmla="*/ 110 h 313"/>
                <a:gd name="T10" fmla="*/ 152 w 269"/>
                <a:gd name="T11" fmla="*/ 140 h 313"/>
                <a:gd name="T12" fmla="*/ 145 w 269"/>
                <a:gd name="T13" fmla="*/ 168 h 313"/>
                <a:gd name="T14" fmla="*/ 136 w 269"/>
                <a:gd name="T15" fmla="*/ 198 h 313"/>
                <a:gd name="T16" fmla="*/ 127 w 269"/>
                <a:gd name="T17" fmla="*/ 228 h 313"/>
                <a:gd name="T18" fmla="*/ 115 w 269"/>
                <a:gd name="T19" fmla="*/ 217 h 313"/>
                <a:gd name="T20" fmla="*/ 103 w 269"/>
                <a:gd name="T21" fmla="*/ 205 h 313"/>
                <a:gd name="T22" fmla="*/ 89 w 269"/>
                <a:gd name="T23" fmla="*/ 194 h 313"/>
                <a:gd name="T24" fmla="*/ 77 w 269"/>
                <a:gd name="T25" fmla="*/ 184 h 313"/>
                <a:gd name="T26" fmla="*/ 63 w 269"/>
                <a:gd name="T27" fmla="*/ 175 h 313"/>
                <a:gd name="T28" fmla="*/ 49 w 269"/>
                <a:gd name="T29" fmla="*/ 166 h 313"/>
                <a:gd name="T30" fmla="*/ 33 w 269"/>
                <a:gd name="T31" fmla="*/ 158 h 313"/>
                <a:gd name="T32" fmla="*/ 17 w 269"/>
                <a:gd name="T33" fmla="*/ 152 h 313"/>
                <a:gd name="T34" fmla="*/ 0 w 269"/>
                <a:gd name="T35" fmla="*/ 194 h 313"/>
                <a:gd name="T36" fmla="*/ 14 w 269"/>
                <a:gd name="T37" fmla="*/ 210 h 313"/>
                <a:gd name="T38" fmla="*/ 29 w 269"/>
                <a:gd name="T39" fmla="*/ 224 h 313"/>
                <a:gd name="T40" fmla="*/ 43 w 269"/>
                <a:gd name="T41" fmla="*/ 238 h 313"/>
                <a:gd name="T42" fmla="*/ 57 w 269"/>
                <a:gd name="T43" fmla="*/ 254 h 313"/>
                <a:gd name="T44" fmla="*/ 71 w 269"/>
                <a:gd name="T45" fmla="*/ 268 h 313"/>
                <a:gd name="T46" fmla="*/ 87 w 269"/>
                <a:gd name="T47" fmla="*/ 282 h 313"/>
                <a:gd name="T48" fmla="*/ 99 w 269"/>
                <a:gd name="T49" fmla="*/ 298 h 313"/>
                <a:gd name="T50" fmla="*/ 113 w 269"/>
                <a:gd name="T51" fmla="*/ 313 h 313"/>
                <a:gd name="T52" fmla="*/ 180 w 269"/>
                <a:gd name="T53" fmla="*/ 305 h 313"/>
                <a:gd name="T54" fmla="*/ 194 w 269"/>
                <a:gd name="T55" fmla="*/ 271 h 313"/>
                <a:gd name="T56" fmla="*/ 206 w 269"/>
                <a:gd name="T57" fmla="*/ 236 h 313"/>
                <a:gd name="T58" fmla="*/ 217 w 269"/>
                <a:gd name="T59" fmla="*/ 201 h 313"/>
                <a:gd name="T60" fmla="*/ 227 w 269"/>
                <a:gd name="T61" fmla="*/ 165 h 313"/>
                <a:gd name="T62" fmla="*/ 236 w 269"/>
                <a:gd name="T63" fmla="*/ 130 h 313"/>
                <a:gd name="T64" fmla="*/ 246 w 269"/>
                <a:gd name="T65" fmla="*/ 95 h 313"/>
                <a:gd name="T66" fmla="*/ 257 w 269"/>
                <a:gd name="T67" fmla="*/ 60 h 313"/>
                <a:gd name="T68" fmla="*/ 269 w 269"/>
                <a:gd name="T69" fmla="*/ 26 h 313"/>
                <a:gd name="T70" fmla="*/ 204 w 269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9" h="313">
                  <a:moveTo>
                    <a:pt x="204" y="0"/>
                  </a:moveTo>
                  <a:lnTo>
                    <a:pt x="192" y="26"/>
                  </a:lnTo>
                  <a:lnTo>
                    <a:pt x="182" y="54"/>
                  </a:lnTo>
                  <a:lnTo>
                    <a:pt x="171" y="82"/>
                  </a:lnTo>
                  <a:lnTo>
                    <a:pt x="161" y="110"/>
                  </a:lnTo>
                  <a:lnTo>
                    <a:pt x="152" y="140"/>
                  </a:lnTo>
                  <a:lnTo>
                    <a:pt x="145" y="168"/>
                  </a:lnTo>
                  <a:lnTo>
                    <a:pt x="136" y="198"/>
                  </a:lnTo>
                  <a:lnTo>
                    <a:pt x="127" y="228"/>
                  </a:lnTo>
                  <a:lnTo>
                    <a:pt x="115" y="217"/>
                  </a:lnTo>
                  <a:lnTo>
                    <a:pt x="103" y="205"/>
                  </a:lnTo>
                  <a:lnTo>
                    <a:pt x="89" y="194"/>
                  </a:lnTo>
                  <a:lnTo>
                    <a:pt x="77" y="184"/>
                  </a:lnTo>
                  <a:lnTo>
                    <a:pt x="63" y="175"/>
                  </a:lnTo>
                  <a:lnTo>
                    <a:pt x="49" y="166"/>
                  </a:lnTo>
                  <a:lnTo>
                    <a:pt x="33" y="158"/>
                  </a:lnTo>
                  <a:lnTo>
                    <a:pt x="17" y="152"/>
                  </a:lnTo>
                  <a:lnTo>
                    <a:pt x="0" y="194"/>
                  </a:lnTo>
                  <a:lnTo>
                    <a:pt x="14" y="210"/>
                  </a:lnTo>
                  <a:lnTo>
                    <a:pt x="29" y="224"/>
                  </a:lnTo>
                  <a:lnTo>
                    <a:pt x="43" y="238"/>
                  </a:lnTo>
                  <a:lnTo>
                    <a:pt x="57" y="254"/>
                  </a:lnTo>
                  <a:lnTo>
                    <a:pt x="71" y="268"/>
                  </a:lnTo>
                  <a:lnTo>
                    <a:pt x="87" y="282"/>
                  </a:lnTo>
                  <a:lnTo>
                    <a:pt x="99" y="298"/>
                  </a:lnTo>
                  <a:lnTo>
                    <a:pt x="113" y="313"/>
                  </a:lnTo>
                  <a:lnTo>
                    <a:pt x="180" y="305"/>
                  </a:lnTo>
                  <a:lnTo>
                    <a:pt x="194" y="271"/>
                  </a:lnTo>
                  <a:lnTo>
                    <a:pt x="206" y="236"/>
                  </a:lnTo>
                  <a:lnTo>
                    <a:pt x="217" y="201"/>
                  </a:lnTo>
                  <a:lnTo>
                    <a:pt x="227" y="165"/>
                  </a:lnTo>
                  <a:lnTo>
                    <a:pt x="236" y="130"/>
                  </a:lnTo>
                  <a:lnTo>
                    <a:pt x="246" y="95"/>
                  </a:lnTo>
                  <a:lnTo>
                    <a:pt x="257" y="60"/>
                  </a:lnTo>
                  <a:lnTo>
                    <a:pt x="269" y="26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D3CE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836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488" y="624110"/>
            <a:ext cx="8785600" cy="922301"/>
          </a:xfrm>
        </p:spPr>
        <p:txBody>
          <a:bodyPr/>
          <a:lstStyle/>
          <a:p>
            <a:r>
              <a:rPr lang="en-US" dirty="0">
                <a:latin typeface="Copperplate Gothic Light" panose="020E0507020206020404" pitchFamily="34" charset="0"/>
              </a:rPr>
              <a:t>Session Topics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680883" y="1546411"/>
            <a:ext cx="9318811" cy="4948518"/>
          </a:xfrm>
        </p:spPr>
        <p:txBody>
          <a:bodyPr>
            <a:normAutofit/>
          </a:bodyPr>
          <a:lstStyle/>
          <a:p>
            <a:pPr marL="1035050" indent="-57785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Search for Facility</a:t>
            </a:r>
          </a:p>
          <a:p>
            <a:pPr marL="1035050" indent="-57785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Activities for facility type = General Permit</a:t>
            </a:r>
          </a:p>
          <a:p>
            <a:pPr marL="1035050" indent="-57785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Quick Resolve functionality </a:t>
            </a:r>
          </a:p>
          <a:p>
            <a:pPr marL="1035050" indent="-57785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Activities for facility type = </a:t>
            </a:r>
          </a:p>
          <a:p>
            <a:pPr marL="1035050" indent="-577850">
              <a:buNone/>
            </a:pPr>
            <a:r>
              <a:rPr lang="en-US" sz="3600" dirty="0">
                <a:latin typeface="Consolas" panose="020B0609020204030204" pitchFamily="49" charset="0"/>
                <a:cs typeface="Consolas" panose="020B0609020204030204" pitchFamily="49" charset="0"/>
              </a:rPr>
              <a:t>	</a:t>
            </a:r>
            <a:r>
              <a:rPr lang="en-US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Non – General Permit</a:t>
            </a:r>
          </a:p>
          <a:p>
            <a:pPr marL="1035050" indent="-57785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Questions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517" y="5547479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2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opperplate Gothic Light" panose="020E0507020206020404" pitchFamily="34" charset="0"/>
              </a:rPr>
              <a:t>AirCom</a:t>
            </a:r>
            <a:r>
              <a:rPr lang="en-US" dirty="0" smtClean="0">
                <a:latin typeface="Copperplate Gothic Light" panose="020E0507020206020404" pitchFamily="34" charset="0"/>
              </a:rPr>
              <a:t> Main Menu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998" y="2232804"/>
            <a:ext cx="10233872" cy="26409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0444" y="5547479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18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885" y="598231"/>
            <a:ext cx="8785599" cy="730237"/>
          </a:xfrm>
        </p:spPr>
        <p:txBody>
          <a:bodyPr/>
          <a:lstStyle/>
          <a:p>
            <a:r>
              <a:rPr lang="en-US" dirty="0" err="1" smtClean="0">
                <a:latin typeface="Copperplate Gothic Light" panose="020E0507020206020404" pitchFamily="34" charset="0"/>
              </a:rPr>
              <a:t>AirCom</a:t>
            </a:r>
            <a:r>
              <a:rPr lang="en-US" dirty="0" smtClean="0">
                <a:latin typeface="Copperplate Gothic Light" panose="020E0507020206020404" pitchFamily="34" charset="0"/>
              </a:rPr>
              <a:t> Search Criteria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322" y="1659841"/>
            <a:ext cx="8728827" cy="433621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13238" y="2872596"/>
            <a:ext cx="149237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Find the Facility as defined in ARM Inventory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7504981" y="3994030"/>
            <a:ext cx="1846053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Search by Inspection or Compliance Activities associated with a Facility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7050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2115" y="391197"/>
            <a:ext cx="8785599" cy="128089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Copperplate Gothic Light" panose="020E0507020206020404" pitchFamily="34" charset="0"/>
              </a:rPr>
              <a:t>AirCom</a:t>
            </a:r>
            <a:r>
              <a:rPr lang="en-US" dirty="0" smtClean="0">
                <a:latin typeface="Copperplate Gothic Light" panose="020E0507020206020404" pitchFamily="34" charset="0"/>
              </a:rPr>
              <a:t> Search Criteria Page - </a:t>
            </a:r>
            <a:r>
              <a:rPr lang="en-US" sz="3200" dirty="0" smtClean="0">
                <a:latin typeface="Copperplate Gothic Light" panose="020E0507020206020404" pitchFamily="34" charset="0"/>
              </a:rPr>
              <a:t>Criteria Search by Facility</a:t>
            </a:r>
            <a:endParaRPr lang="en-US" sz="3200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115" y="1917015"/>
            <a:ext cx="7880352" cy="37677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0444" y="5547479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26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7006" y="615484"/>
            <a:ext cx="8785599" cy="825128"/>
          </a:xfrm>
        </p:spPr>
        <p:txBody>
          <a:bodyPr/>
          <a:lstStyle/>
          <a:p>
            <a:r>
              <a:rPr lang="en-US" dirty="0" err="1" smtClean="0">
                <a:latin typeface="Copperplate Gothic Light" panose="020E0507020206020404" pitchFamily="34" charset="0"/>
              </a:rPr>
              <a:t>AirCom</a:t>
            </a:r>
            <a:r>
              <a:rPr lang="en-US" dirty="0" smtClean="0">
                <a:latin typeface="Copperplate Gothic Light" panose="020E0507020206020404" pitchFamily="34" charset="0"/>
              </a:rPr>
              <a:t> Search Results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218" y="1615607"/>
            <a:ext cx="6642339" cy="4885643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4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3692" y="624110"/>
            <a:ext cx="9455510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Search Results Page – Compliance Details Link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885" y="2347312"/>
            <a:ext cx="8094526" cy="365454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38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379" y="588347"/>
            <a:ext cx="5649445" cy="814725"/>
          </a:xfrm>
        </p:spPr>
        <p:txBody>
          <a:bodyPr/>
          <a:lstStyle/>
          <a:p>
            <a:r>
              <a:rPr lang="en-US" dirty="0" err="1" smtClean="0">
                <a:latin typeface="Copperplate Gothic Light" panose="020E0507020206020404" pitchFamily="34" charset="0"/>
              </a:rPr>
              <a:t>AirCom</a:t>
            </a:r>
            <a:r>
              <a:rPr lang="en-US" dirty="0" smtClean="0">
                <a:latin typeface="Copperplate Gothic Light" panose="020E0507020206020404" pitchFamily="34" charset="0"/>
              </a:rPr>
              <a:t> Activities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6507" y="2426898"/>
            <a:ext cx="8340166" cy="3777622"/>
          </a:xfrm>
        </p:spPr>
        <p:txBody>
          <a:bodyPr/>
          <a:lstStyle/>
          <a:p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Facility Type = General Permit</a:t>
            </a:r>
          </a:p>
          <a:p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Activity Type = INS2</a:t>
            </a:r>
          </a:p>
          <a:p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One EU with Compliance Status = Minor Non-Compliance</a:t>
            </a:r>
          </a:p>
          <a:p>
            <a:r>
              <a:rPr lang="en-US" dirty="0" smtClean="0">
                <a:latin typeface="Consolas" panose="020B0609020204030204" pitchFamily="49" charset="0"/>
                <a:cs typeface="Consolas" panose="020B0609020204030204" pitchFamily="49" charset="0"/>
              </a:rPr>
              <a:t>Quick Resolve functionality</a:t>
            </a:r>
          </a:p>
          <a:p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888611" y="1596008"/>
            <a:ext cx="7177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Creating an Activity in </a:t>
            </a:r>
            <a:r>
              <a:rPr lang="en-US" sz="2000" dirty="0" err="1"/>
              <a:t>AirCom</a:t>
            </a:r>
            <a:r>
              <a:rPr lang="en-US" sz="2000" dirty="0"/>
              <a:t> for facility type=General Permit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517" y="5547479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3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19" y="1783172"/>
            <a:ext cx="7266392" cy="4531364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868982" y="589605"/>
            <a:ext cx="8785600" cy="807875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Facility Activities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6038491" y="4192438"/>
            <a:ext cx="974784" cy="5089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838051" y="3725688"/>
            <a:ext cx="2018581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To Add an Activity, click the Add Facility Activity button</a:t>
            </a:r>
            <a:endParaRPr lang="en-US" sz="12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8013940" y="4192438"/>
            <a:ext cx="1733909" cy="18978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68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Add Facility Activity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705" y="1718782"/>
            <a:ext cx="6853042" cy="4645495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678838" y="2484408"/>
            <a:ext cx="1975449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To Create new activity, fields with (</a:t>
            </a:r>
            <a:r>
              <a:rPr lang="en-US" sz="1200" b="1" dirty="0" smtClean="0">
                <a:solidFill>
                  <a:srgbClr val="FF0000"/>
                </a:solidFill>
              </a:rPr>
              <a:t>*</a:t>
            </a:r>
            <a:r>
              <a:rPr lang="en-US" sz="1200" dirty="0" smtClean="0"/>
              <a:t>) are required.  In addition, a Date Due OR Date Performed must be entered</a:t>
            </a:r>
            <a:endParaRPr lang="en-US" sz="1200" dirty="0"/>
          </a:p>
        </p:txBody>
      </p:sp>
      <p:sp>
        <p:nvSpPr>
          <p:cNvPr id="8" name="Rectangle 7"/>
          <p:cNvSpPr/>
          <p:nvPr/>
        </p:nvSpPr>
        <p:spPr>
          <a:xfrm>
            <a:off x="2273705" y="4140679"/>
            <a:ext cx="6853042" cy="1889185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98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415" y="2002904"/>
            <a:ext cx="6593016" cy="4311632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New Activity 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98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941" y="1741480"/>
            <a:ext cx="7348270" cy="41676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7389" y="537846"/>
            <a:ext cx="8785600" cy="1032162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Sources Tab – Add Sources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021238" y="4925683"/>
            <a:ext cx="1009290" cy="27604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4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4863" y="599776"/>
            <a:ext cx="8785599" cy="676933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Add Source – Regulated EU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490" y="1578850"/>
            <a:ext cx="6897257" cy="4643322"/>
          </a:xfrm>
          <a:ln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Rounded Rectangle 4"/>
          <p:cNvSpPr/>
          <p:nvPr/>
        </p:nvSpPr>
        <p:spPr>
          <a:xfrm>
            <a:off x="2380891" y="4908431"/>
            <a:ext cx="6745856" cy="81951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70740" y="5330433"/>
            <a:ext cx="914400" cy="1987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670210" y="3545456"/>
            <a:ext cx="1829759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Select the Regulated EU as Source Type, click the Add Source button.</a:t>
            </a:r>
          </a:p>
          <a:p>
            <a:r>
              <a:rPr lang="en-US" sz="1200" dirty="0" smtClean="0"/>
              <a:t>Select specific EU and click Link button</a:t>
            </a:r>
            <a:endParaRPr lang="en-US" sz="1200" dirty="0"/>
          </a:p>
        </p:txBody>
      </p:sp>
      <p:sp>
        <p:nvSpPr>
          <p:cNvPr id="9" name="Rectangle 8"/>
          <p:cNvSpPr/>
          <p:nvPr/>
        </p:nvSpPr>
        <p:spPr>
          <a:xfrm>
            <a:off x="2493034" y="5003321"/>
            <a:ext cx="767751" cy="5258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12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0138" y="693121"/>
            <a:ext cx="8785599" cy="738864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Verify Compliance Hyperlink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182" y="1987511"/>
            <a:ext cx="6783311" cy="452220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68287" y="2130725"/>
            <a:ext cx="2216988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To begin the Compliance process, click on the Verify Compliance Hyperlink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4713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0175" y="572350"/>
            <a:ext cx="8824822" cy="997657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Sources – EU Source - Set Compliance Status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09" y="1841328"/>
            <a:ext cx="8817919" cy="420886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955809" y="4813540"/>
            <a:ext cx="8817919" cy="123665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124091" y="5357004"/>
            <a:ext cx="1526876" cy="62972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868619" y="3223418"/>
            <a:ext cx="2002287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+mj-lt"/>
              </a:rPr>
              <a:t>To Continue Compliance Activities click the Back to Activity Sources List button</a:t>
            </a:r>
            <a:endParaRPr 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2519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7426" y="624110"/>
            <a:ext cx="10136038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Sources Tab – View Compliance Status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425" y="1647157"/>
            <a:ext cx="8488963" cy="461562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9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t="11377" b="8433"/>
          <a:stretch/>
        </p:blipFill>
        <p:spPr>
          <a:xfrm>
            <a:off x="1843101" y="1628774"/>
            <a:ext cx="8224824" cy="488632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43101" y="615483"/>
            <a:ext cx="8785600" cy="833754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Violation Tab is displayed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68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Quick Resolve Activity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759" y="1788544"/>
            <a:ext cx="7254319" cy="4748282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646" y="1915527"/>
            <a:ext cx="7451784" cy="432137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68261" y="624110"/>
            <a:ext cx="9565256" cy="1213316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Quick Resolve Activity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43072" y="2424022"/>
            <a:ext cx="1605472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To view the Violation Details, click the View Violations hyperlink</a:t>
            </a:r>
            <a:endParaRPr lang="en-US" sz="1200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9618453" y="3312543"/>
            <a:ext cx="1009290" cy="150099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90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906438" y="624110"/>
            <a:ext cx="6349041" cy="1040788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Violation Details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455" y="1512676"/>
            <a:ext cx="7599719" cy="47234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83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Creating an Activity in AirCom for facility type = Non-General Permit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402013" y="2133600"/>
            <a:ext cx="8789987" cy="3778250"/>
          </a:xfrm>
        </p:spPr>
        <p:txBody>
          <a:bodyPr/>
          <a:lstStyle/>
          <a:p>
            <a:r>
              <a:rPr lang="en-US" dirty="0" smtClean="0"/>
              <a:t>Facility Type = Non-General Permit</a:t>
            </a:r>
          </a:p>
          <a:p>
            <a:r>
              <a:rPr lang="en-US" dirty="0" smtClean="0"/>
              <a:t>Activity Type = INS2</a:t>
            </a:r>
          </a:p>
          <a:p>
            <a:r>
              <a:rPr lang="en-US" dirty="0"/>
              <a:t>One </a:t>
            </a:r>
            <a:r>
              <a:rPr lang="en-US" dirty="0" smtClean="0"/>
              <a:t>Source Type = FAC </a:t>
            </a:r>
            <a:r>
              <a:rPr lang="en-US" dirty="0"/>
              <a:t>with Compliance Status = </a:t>
            </a:r>
            <a:r>
              <a:rPr lang="en-US" dirty="0" smtClean="0"/>
              <a:t>In Compliance</a:t>
            </a:r>
            <a:endParaRPr lang="en-US" dirty="0"/>
          </a:p>
          <a:p>
            <a:r>
              <a:rPr lang="en-US" dirty="0"/>
              <a:t>One EU with Compliance Status = Minor Non-Compliance</a:t>
            </a:r>
          </a:p>
          <a:p>
            <a:r>
              <a:rPr lang="en-US" dirty="0"/>
              <a:t>One EU with Compliance Status = </a:t>
            </a:r>
            <a:r>
              <a:rPr lang="en-US" dirty="0" smtClean="0"/>
              <a:t>Significant Non-Compliance</a:t>
            </a:r>
            <a:endParaRPr lang="en-US" dirty="0"/>
          </a:p>
          <a:p>
            <a:r>
              <a:rPr lang="en-US" dirty="0" smtClean="0"/>
              <a:t>Two EU’s </a:t>
            </a:r>
            <a:r>
              <a:rPr lang="en-US" dirty="0"/>
              <a:t>with Compliance Status = </a:t>
            </a:r>
            <a:r>
              <a:rPr lang="en-US" dirty="0" smtClean="0"/>
              <a:t>In Compliance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99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Where Do I Start?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584594" y="1699831"/>
            <a:ext cx="3832795" cy="448686"/>
          </a:xfrm>
        </p:spPr>
        <p:txBody>
          <a:bodyPr/>
          <a:lstStyle/>
          <a:p>
            <a:r>
              <a:rPr lang="en-US" dirty="0" smtClean="0"/>
              <a:t>Follow these steps: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437025" y="2392035"/>
            <a:ext cx="3980364" cy="2723430"/>
          </a:xfrm>
        </p:spPr>
        <p:txBody>
          <a:bodyPr/>
          <a:lstStyle/>
          <a:p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From the Main Menu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Select Manage Facility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Search Facility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From the Search Results Details Grid: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Select Compliance Details hyperlink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749008" y="1572255"/>
            <a:ext cx="3830985" cy="576262"/>
          </a:xfrm>
        </p:spPr>
        <p:txBody>
          <a:bodyPr/>
          <a:lstStyle/>
          <a:p>
            <a:r>
              <a:rPr lang="en-US" dirty="0" smtClean="0"/>
              <a:t>Search Results Page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27" y="2305768"/>
            <a:ext cx="5418023" cy="2740683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6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45898" y="1637581"/>
            <a:ext cx="7736457" cy="428014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1124" y="589604"/>
            <a:ext cx="8785600" cy="764743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Facility Activities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659592" y="5520906"/>
            <a:ext cx="1224951" cy="58659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24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15269" y="1534901"/>
            <a:ext cx="7421669" cy="4806772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07800" y="605060"/>
            <a:ext cx="8785600" cy="642715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Add Activity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5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100" y="1729387"/>
            <a:ext cx="8264900" cy="449278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26849" y="624110"/>
            <a:ext cx="10084175" cy="77606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Add Activity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3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913" y="1522249"/>
            <a:ext cx="7828374" cy="471662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4000" y="624110"/>
            <a:ext cx="8785600" cy="7093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Assign Staff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5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19350" y="1853247"/>
            <a:ext cx="6743700" cy="450945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41149" y="538385"/>
            <a:ext cx="9569825" cy="99514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Assign Staff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20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49314" y="504367"/>
            <a:ext cx="8785600" cy="682176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Comments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43049" y="1523999"/>
            <a:ext cx="8096251" cy="491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30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60174" y="1447800"/>
            <a:ext cx="7553325" cy="492709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60174" y="595535"/>
            <a:ext cx="10255626" cy="852265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Copperplate Gothic Light" panose="020E0507020206020404" pitchFamily="34" charset="0"/>
              </a:rPr>
              <a:t>Successful Completion </a:t>
            </a:r>
            <a:r>
              <a:rPr lang="en-US" dirty="0" smtClean="0">
                <a:latin typeface="Copperplate Gothic Light" panose="020E0507020206020404" pitchFamily="34" charset="0"/>
              </a:rPr>
              <a:t>– Add Comments 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3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405188"/>
            <a:ext cx="8096250" cy="498107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98275" y="547910"/>
            <a:ext cx="8785600" cy="95704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Document Management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33550" y="4124325"/>
            <a:ext cx="7962900" cy="381000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4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900" y="1817430"/>
            <a:ext cx="7924800" cy="461194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41124" y="481235"/>
            <a:ext cx="9265025" cy="1233264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Document Management Tab – Attach New Document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14525" y="4191000"/>
            <a:ext cx="7877175" cy="215172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04724" y="2803828"/>
            <a:ext cx="1819351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Upload Compliance Form is for </a:t>
            </a:r>
            <a:r>
              <a:rPr lang="en-US" sz="1200" dirty="0" err="1" smtClean="0"/>
              <a:t>AirCom</a:t>
            </a:r>
            <a:r>
              <a:rPr lang="en-US" sz="1200" dirty="0" smtClean="0"/>
              <a:t> Inspection Forms only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6238874" y="4673381"/>
            <a:ext cx="2400301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OCULUS Catalog = Air Restricted on draft Inspection forms</a:t>
            </a:r>
            <a:endParaRPr lang="en-US" sz="1200" dirty="0"/>
          </a:p>
        </p:txBody>
      </p:sp>
      <p:cxnSp>
        <p:nvCxnSpPr>
          <p:cNvPr id="9" name="Straight Arrow Connector 8"/>
          <p:cNvCxnSpPr>
            <a:stCxn id="6" idx="2"/>
          </p:cNvCxnSpPr>
          <p:nvPr/>
        </p:nvCxnSpPr>
        <p:spPr>
          <a:xfrm>
            <a:off x="1214400" y="3450159"/>
            <a:ext cx="1271625" cy="230294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5019675" y="4781550"/>
            <a:ext cx="1143000" cy="1047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45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36375" y="538385"/>
            <a:ext cx="8785600" cy="1185640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Copperplate Gothic Light" panose="020E0507020206020404" pitchFamily="34" charset="0"/>
              </a:rPr>
              <a:t>Successful Completion </a:t>
            </a:r>
            <a:r>
              <a:rPr lang="en-US" dirty="0" smtClean="0">
                <a:latin typeface="Copperplate Gothic Light" panose="020E0507020206020404" pitchFamily="34" charset="0"/>
              </a:rPr>
              <a:t>– Attached New Document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975" y="1678728"/>
            <a:ext cx="7058996" cy="493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76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36377" y="528860"/>
            <a:ext cx="8785599" cy="899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Sources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175" y="1343024"/>
            <a:ext cx="7591425" cy="5279407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655176" y="2276475"/>
            <a:ext cx="2133600" cy="10156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For Non-General Permit Type, INS 2 Activity Type, Sources (All active EU and FAC) are added to the Activity by default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59232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97811" y="658616"/>
            <a:ext cx="8963804" cy="781996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Begin Compliance Activities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68880" y="1283629"/>
            <a:ext cx="6644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Support Hybrid option (Both Online and Offline)</a:t>
            </a:r>
            <a:endParaRPr lang="en-US" sz="20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624688" y="1964266"/>
            <a:ext cx="4310446" cy="359833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Online Experience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Bring your own devices (BYOD)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Ease of use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Browser Based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Works on any device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Real time data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Easy integration with DEP enterprise Systems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Minimal Training Required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Easy Maintenance</a:t>
            </a:r>
          </a:p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935134" y="1910618"/>
            <a:ext cx="447886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457200"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Offline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Experience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0" lvl="1" indent="-457200" defTabSz="457200">
              <a:spcBef>
                <a:spcPts val="1000"/>
              </a:spcBef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Bring your own devices (BYOD)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marL="914400" lvl="1" indent="-457200" defTabSz="457200">
              <a:spcBef>
                <a:spcPts val="1000"/>
              </a:spcBef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Pre-populate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PDF form with inspection data available for edit.</a:t>
            </a:r>
          </a:p>
          <a:p>
            <a:pPr marL="914400" lvl="1" indent="-457200" defTabSz="457200">
              <a:spcBef>
                <a:spcPts val="1000"/>
              </a:spcBef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1400" dirty="0" smtClean="0">
                <a:cs typeface="Arial" pitchFamily="34" charset="0"/>
              </a:rPr>
              <a:t>Utilizes Adobe PDF Reader</a:t>
            </a:r>
          </a:p>
          <a:p>
            <a:pPr marL="914400" lvl="1" indent="-457200" defTabSz="457200">
              <a:spcBef>
                <a:spcPts val="1000"/>
              </a:spcBef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1400" dirty="0" smtClean="0">
                <a:cs typeface="Arial" pitchFamily="34" charset="0"/>
              </a:rPr>
              <a:t>For Non-General Permit Facilities -will parse uploaded form to AirCom and attach it to the selected Activity </a:t>
            </a:r>
          </a:p>
          <a:p>
            <a:pPr marL="914400" lvl="1" indent="-457200" defTabSz="457200">
              <a:spcBef>
                <a:spcPts val="1000"/>
              </a:spcBef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1400" dirty="0" smtClean="0">
                <a:cs typeface="Arial" pitchFamily="34" charset="0"/>
              </a:rPr>
              <a:t>For General Permit Facilities – will attach the Inspection form to the selected Activity in AirCom</a:t>
            </a:r>
          </a:p>
          <a:p>
            <a:pPr marL="914400" lvl="1" indent="-457200" defTabSz="457200">
              <a:spcBef>
                <a:spcPts val="1000"/>
              </a:spcBef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1400" dirty="0" smtClean="0">
                <a:cs typeface="Arial" pitchFamily="34" charset="0"/>
              </a:rPr>
              <a:t>Uploaded Inspection forms are saved to OCULUS</a:t>
            </a:r>
            <a:endParaRPr lang="en-US" sz="14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00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9970" y="658616"/>
            <a:ext cx="9801480" cy="79924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Verify Compliance – Online Experience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1352550"/>
            <a:ext cx="7591425" cy="5184156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972425" y="3667125"/>
            <a:ext cx="1476375" cy="1971675"/>
          </a:xfrm>
          <a:prstGeom prst="round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3531" y="2600326"/>
            <a:ext cx="1857375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Select the Verify Compliance Link for the Source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4807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Verify Compliance- NGP - FAC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084" y="1552574"/>
            <a:ext cx="7059665" cy="48545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5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5427" y="566960"/>
            <a:ext cx="9265023" cy="84274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Compliance Questions – NGP - FAC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665" y="1288899"/>
            <a:ext cx="7102886" cy="5218330"/>
          </a:xfr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1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09750" y="624110"/>
            <a:ext cx="9569451" cy="128089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Assigned Compliance Status for FAC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1905000"/>
            <a:ext cx="6515100" cy="481090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1885950" y="6191250"/>
            <a:ext cx="4171950" cy="314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043911" y="3217127"/>
            <a:ext cx="2276475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The overall Compliance Status for the FAC is the highest of the Compliance Status assigned above.</a:t>
            </a:r>
            <a:endParaRPr lang="en-US" sz="1200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7540853" y="4067174"/>
            <a:ext cx="1973261" cy="188880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4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8277" y="633635"/>
            <a:ext cx="10198473" cy="1061815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Verify Compliance – Regulated EU - NGP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49" y="1843473"/>
            <a:ext cx="8639175" cy="418673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1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5427" y="595534"/>
            <a:ext cx="8785599" cy="132851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Verify Compliance –EU - NGP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558" y="2114549"/>
            <a:ext cx="8823967" cy="424108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174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4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429" y="1641149"/>
            <a:ext cx="7345892" cy="419100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05000" y="624110"/>
            <a:ext cx="9474200" cy="76654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Capacity/PTE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125" y="1490091"/>
            <a:ext cx="7046163" cy="499779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74475" y="624110"/>
            <a:ext cx="8785600" cy="76654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Capacity/PTE Details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43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289" y="1678638"/>
            <a:ext cx="8320768" cy="451173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55400" y="605060"/>
            <a:ext cx="8785600" cy="76654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Pollutant/Emissions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7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847" y="1434496"/>
            <a:ext cx="7455354" cy="508857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74475" y="605060"/>
            <a:ext cx="8785600" cy="661765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Pollutant/Emissions Detail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63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081" y="1804381"/>
            <a:ext cx="8943976" cy="418132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1600" y="633635"/>
            <a:ext cx="8785600" cy="7855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Visible Emissions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761" y="1476859"/>
            <a:ext cx="7472302" cy="513533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71061" y="528860"/>
            <a:ext cx="8785600" cy="6712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Visible Emissions Detail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63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t="17750" b="20265"/>
          <a:stretch/>
        </p:blipFill>
        <p:spPr>
          <a:xfrm>
            <a:off x="1492703" y="1503037"/>
            <a:ext cx="8689446" cy="4494992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88775" y="643160"/>
            <a:ext cx="8785600" cy="661765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Monitoring Tab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33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t="12449" b="14497"/>
          <a:stretch/>
        </p:blipFill>
        <p:spPr>
          <a:xfrm>
            <a:off x="1390649" y="1504950"/>
            <a:ext cx="7862208" cy="498293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50650" y="614585"/>
            <a:ext cx="8785600" cy="890365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Monitoring Details Page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6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88" y="1621074"/>
            <a:ext cx="8119383" cy="471635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50650" y="538385"/>
            <a:ext cx="8785600" cy="88084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Permit Conditions/Other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92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t="14868" b="15889"/>
          <a:stretch/>
        </p:blipFill>
        <p:spPr>
          <a:xfrm>
            <a:off x="1401615" y="1504950"/>
            <a:ext cx="8045825" cy="494112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36375" y="700310"/>
            <a:ext cx="8785600" cy="80464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New Permit Conditions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/>
          <a:srcRect t="12089" b="13074"/>
          <a:stretch/>
        </p:blipFill>
        <p:spPr>
          <a:xfrm>
            <a:off x="1685925" y="1638300"/>
            <a:ext cx="7315200" cy="491490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62150" y="357410"/>
            <a:ext cx="9540875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Adding new Permit Conditions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4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94115" y="504367"/>
            <a:ext cx="10080172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Activity Sources – Initial Compliance Status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923" y="1785257"/>
            <a:ext cx="7499705" cy="449505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139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9316" y="634996"/>
            <a:ext cx="8785599" cy="682176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Save and Mark Ready for Review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910" y="1726888"/>
            <a:ext cx="8885920" cy="421430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69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39686" y="1994126"/>
            <a:ext cx="7805057" cy="461806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9686" y="624109"/>
            <a:ext cx="9818914" cy="92166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Sources Tab – Unlink EU from Activity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85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84" y="2043622"/>
            <a:ext cx="8001002" cy="429186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9684" y="624109"/>
            <a:ext cx="9539516" cy="1161147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Unlink Source from Activity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6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Verify Compliance- Offline Experience </a:t>
            </a:r>
            <a:br>
              <a:rPr lang="en-US" dirty="0" smtClean="0">
                <a:latin typeface="Copperplate Gothic Light" panose="020E0507020206020404" pitchFamily="34" charset="0"/>
              </a:rPr>
            </a:br>
            <a:endParaRPr lang="en-US" dirty="0">
              <a:latin typeface="Copperplate Gothic Light" panose="020E05070202060204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2803" y="2264229"/>
            <a:ext cx="6935112" cy="4289251"/>
          </a:xfrm>
        </p:spPr>
        <p:txBody>
          <a:bodyPr/>
          <a:lstStyle/>
          <a:p>
            <a:pPr>
              <a:buFont typeface="Century Gothic" panose="020B0502020202020204" pitchFamily="34" charset="0"/>
              <a:buChar char="√"/>
            </a:pPr>
            <a:r>
              <a:rPr lang="en-US" b="1" dirty="0" smtClean="0"/>
              <a:t>Select Facility</a:t>
            </a:r>
            <a:r>
              <a:rPr lang="en-US" dirty="0" smtClean="0"/>
              <a:t>, click the Compliance Details Hyperlink in the Actions column</a:t>
            </a:r>
          </a:p>
          <a:p>
            <a:pPr>
              <a:buFont typeface="Century Gothic" panose="020B0502020202020204" pitchFamily="34" charset="0"/>
              <a:buChar char="√"/>
            </a:pPr>
            <a:r>
              <a:rPr lang="en-US" b="1" dirty="0" smtClean="0"/>
              <a:t>Add Facility Activity </a:t>
            </a:r>
            <a:r>
              <a:rPr lang="en-US" dirty="0" smtClean="0"/>
              <a:t>( For Non-General permits:  Activity Category must be INSPECTION, Activity Types INS2, INS3, INS4, or CI)</a:t>
            </a:r>
          </a:p>
          <a:p>
            <a:pPr>
              <a:buFont typeface="Century Gothic" panose="020B0502020202020204" pitchFamily="34" charset="0"/>
              <a:buChar char="√"/>
            </a:pPr>
            <a:r>
              <a:rPr lang="en-US" b="1" dirty="0" smtClean="0"/>
              <a:t>Assign Staff </a:t>
            </a:r>
            <a:r>
              <a:rPr lang="en-US" dirty="0" smtClean="0"/>
              <a:t>(Assign Staff Tab)</a:t>
            </a:r>
          </a:p>
          <a:p>
            <a:pPr>
              <a:buFont typeface="Century Gothic" panose="020B0502020202020204" pitchFamily="34" charset="0"/>
              <a:buChar char="√"/>
            </a:pPr>
            <a:r>
              <a:rPr lang="en-US" b="1" dirty="0" smtClean="0"/>
              <a:t>Add Comments </a:t>
            </a:r>
            <a:r>
              <a:rPr lang="en-US" dirty="0" smtClean="0"/>
              <a:t>(Comments Tab)</a:t>
            </a:r>
          </a:p>
          <a:p>
            <a:pPr>
              <a:buFont typeface="Century Gothic" panose="020B0502020202020204" pitchFamily="34" charset="0"/>
              <a:buChar char="√"/>
            </a:pPr>
            <a:r>
              <a:rPr lang="en-US" b="1" dirty="0" smtClean="0"/>
              <a:t>Attach Documents</a:t>
            </a:r>
            <a:r>
              <a:rPr lang="en-US" dirty="0" smtClean="0"/>
              <a:t>, Historical data (Document Management Tab)</a:t>
            </a:r>
          </a:p>
          <a:p>
            <a:pPr>
              <a:buFont typeface="Century Gothic" panose="020B0502020202020204" pitchFamily="34" charset="0"/>
              <a:buChar char="√"/>
            </a:pPr>
            <a:r>
              <a:rPr lang="en-US" b="1" dirty="0" smtClean="0"/>
              <a:t>Add Sources </a:t>
            </a:r>
            <a:r>
              <a:rPr lang="en-US" dirty="0" smtClean="0"/>
              <a:t>(Sources Tab)</a:t>
            </a:r>
          </a:p>
          <a:p>
            <a:pPr>
              <a:buFont typeface="Century Gothic" panose="020B0502020202020204" pitchFamily="34" charset="0"/>
              <a:buChar char="√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Download Compliance Form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035" y="5911222"/>
            <a:ext cx="1688757" cy="780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77143" y="1447800"/>
            <a:ext cx="66947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Where do I Begin? Before you go, Setup your AirCom Activity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36873651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56" y="1709058"/>
            <a:ext cx="8635093" cy="480059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33627" y="613224"/>
            <a:ext cx="9402459" cy="81280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Verify Compliance - Offline Button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53002" y="1606520"/>
            <a:ext cx="3831769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To do an Inspection or Compliance Activities Offline, use the </a:t>
            </a:r>
            <a:r>
              <a:rPr lang="en-US" sz="1200" b="1" i="1" dirty="0" smtClean="0"/>
              <a:t>Verify Compliance Button </a:t>
            </a:r>
            <a:r>
              <a:rPr lang="en-US" sz="1200" dirty="0" smtClean="0"/>
              <a:t>to down load the Compliance Form</a:t>
            </a:r>
            <a:endParaRPr lang="en-US" sz="1200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519058" y="2645229"/>
            <a:ext cx="794656" cy="9470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163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86" y="1709057"/>
            <a:ext cx="8294914" cy="462642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05000" y="428167"/>
            <a:ext cx="7413171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Activity Status changed to ‘In Progress’ 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45343" y="1879366"/>
            <a:ext cx="4073663" cy="16004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Clicking the Verify Compliance button will display the warning, Activity Status is changing from ‘Planned’ to ‘In Progress’ , which means </a:t>
            </a:r>
            <a:r>
              <a:rPr lang="en-US" sz="1400" b="1" dirty="0" err="1" smtClean="0"/>
              <a:t>AirCom</a:t>
            </a:r>
            <a:r>
              <a:rPr lang="en-US" sz="1400" b="1" dirty="0" smtClean="0"/>
              <a:t> is tracking your progress!! </a:t>
            </a:r>
            <a:r>
              <a:rPr lang="en-US" sz="1400" dirty="0" smtClean="0"/>
              <a:t>Email reminders or notifications will be sent to you and Office/System managers about this Activity’s progress status.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81832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1602" y="624110"/>
            <a:ext cx="9380684" cy="69306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Download Compliance Form button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502" y="1545770"/>
            <a:ext cx="8303239" cy="5139785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54127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09830" y="624110"/>
            <a:ext cx="8785599" cy="910776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Download Inspection Form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15" y="2013856"/>
            <a:ext cx="7070810" cy="4479119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30257" y="4207670"/>
            <a:ext cx="4365172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The inspection form name defaults to </a:t>
            </a:r>
            <a:r>
              <a:rPr lang="en-US" sz="1200" dirty="0" err="1" smtClean="0"/>
              <a:t>Offline_Insp_Form_</a:t>
            </a:r>
            <a:r>
              <a:rPr lang="en-US" sz="1200" b="1" i="1" dirty="0" err="1" smtClean="0"/>
              <a:t>Facility</a:t>
            </a:r>
            <a:r>
              <a:rPr lang="en-US" sz="1200" b="1" i="1" dirty="0" smtClean="0"/>
              <a:t> ID</a:t>
            </a:r>
            <a:r>
              <a:rPr lang="en-US" sz="1200" dirty="0" smtClean="0"/>
              <a:t>.pdf.  You can change the form name, but the form name cannot exceed 30 characters, to include the extension</a:t>
            </a:r>
            <a:r>
              <a:rPr lang="en-US" dirty="0" smtClean="0"/>
              <a:t>.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5475514" y="5214257"/>
            <a:ext cx="1905000" cy="8273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4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51344" y="460824"/>
            <a:ext cx="8785599" cy="682174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Inspection Form PDF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475" y="1306284"/>
            <a:ext cx="5440382" cy="5383778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65028" y="2795076"/>
            <a:ext cx="2601686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There are interactive Dropdown boxes for ease of use.</a:t>
            </a:r>
            <a:endParaRPr lang="en-US" sz="12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442857" y="3256741"/>
            <a:ext cx="3624943" cy="57503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95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31" y="634996"/>
            <a:ext cx="8785599" cy="725719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Inspection Form – Capacity/PTE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655" y="1905000"/>
            <a:ext cx="7489345" cy="404961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1352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9019" y="558795"/>
            <a:ext cx="9691352" cy="943434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Inspection Form – Pollutant/Emissions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019" y="1393371"/>
            <a:ext cx="6120838" cy="5134592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41105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1716" y="569681"/>
            <a:ext cx="9277304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Inspection Form – Visible Emissions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888" y="1447798"/>
            <a:ext cx="5506597" cy="5017737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478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2972" y="624110"/>
            <a:ext cx="10036628" cy="1117604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Inspection Form Monitoring Requirements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409" y="1273628"/>
            <a:ext cx="5665362" cy="504105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7137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9815" y="619823"/>
            <a:ext cx="8785599" cy="812804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Beginning the Upload Process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888" y="2133600"/>
            <a:ext cx="7592261" cy="377762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Save Inspection Form on your Device for Upload</a:t>
            </a:r>
          </a:p>
          <a:p>
            <a:r>
              <a:rPr lang="en-US" sz="2400" dirty="0" smtClean="0"/>
              <a:t>In </a:t>
            </a:r>
            <a:r>
              <a:rPr lang="en-US" sz="2400" dirty="0" err="1" smtClean="0"/>
              <a:t>AirCom</a:t>
            </a:r>
            <a:r>
              <a:rPr lang="en-US" sz="2400" dirty="0" smtClean="0"/>
              <a:t>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Return to the Inspection Activity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Select the Document Management Tab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/>
              <a:t>Prepare to Upload Form</a:t>
            </a:r>
          </a:p>
          <a:p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76836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83230" y="624110"/>
            <a:ext cx="9495972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Upload Inspection Form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455" y="1524000"/>
            <a:ext cx="8188373" cy="4971979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47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17916" y="428167"/>
            <a:ext cx="9419772" cy="1280890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Successful Completion – Inspection data parsed, form attached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337" y="1709057"/>
            <a:ext cx="7355892" cy="506230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014857" y="3102429"/>
            <a:ext cx="1856049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Select the Sources Tab to view  the Compliance Status, parsed from the uploaded inspection form.</a:t>
            </a:r>
            <a:endParaRPr lang="en-US" sz="1200" dirty="0"/>
          </a:p>
        </p:txBody>
      </p:sp>
      <p:sp>
        <p:nvSpPr>
          <p:cNvPr id="9" name="Oval 8"/>
          <p:cNvSpPr/>
          <p:nvPr/>
        </p:nvSpPr>
        <p:spPr>
          <a:xfrm>
            <a:off x="3265716" y="2460172"/>
            <a:ext cx="500742" cy="326571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00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87286" y="624110"/>
            <a:ext cx="9691915" cy="921661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 Compliance Status for Sources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486" y="1774371"/>
            <a:ext cx="7957457" cy="4848879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92343" y="3486834"/>
            <a:ext cx="2530963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To update the Status of the Activity, select Back To Facility Activity button</a:t>
            </a:r>
            <a:endParaRPr lang="en-US" sz="1200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7859486" y="3810000"/>
            <a:ext cx="1632857" cy="19594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97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86030" y="624110"/>
            <a:ext cx="8785599" cy="808517"/>
          </a:xfrm>
        </p:spPr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Ready for Review button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75" y="1743262"/>
            <a:ext cx="9154853" cy="4341851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2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pperplate Gothic Light" panose="020E0507020206020404" pitchFamily="34" charset="0"/>
              </a:rPr>
              <a:t>Activity Status Updated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052" y="2066422"/>
            <a:ext cx="9276097" cy="415575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341429" y="3256789"/>
            <a:ext cx="152947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Activity Status has been updated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60802350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Copperplate Gothic Light" panose="020E0507020206020404" pitchFamily="34" charset="0"/>
              </a:rPr>
              <a:t>Email Notification – </a:t>
            </a:r>
            <a:r>
              <a:rPr lang="en-US" dirty="0" smtClean="0">
                <a:latin typeface="Copperplate Gothic Light" panose="020E0507020206020404" pitchFamily="34" charset="0"/>
              </a:rPr>
              <a:t>Activity Marked Ready for Review</a:t>
            </a:r>
            <a:endParaRPr lang="en-US" dirty="0">
              <a:latin typeface="Copperplate Gothic Light" panose="020E05070202060204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032" y="1790700"/>
            <a:ext cx="4515018" cy="496229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4249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7372" y="2272319"/>
            <a:ext cx="8789313" cy="1468800"/>
          </a:xfrm>
        </p:spPr>
        <p:txBody>
          <a:bodyPr>
            <a:normAutofit/>
          </a:bodyPr>
          <a:lstStyle/>
          <a:p>
            <a:pPr algn="ctr"/>
            <a:r>
              <a:rPr lang="en-US" sz="5400" dirty="0" smtClean="0"/>
              <a:t>Questions?</a:t>
            </a:r>
            <a:endParaRPr lang="en-US" sz="5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149" y="5832150"/>
            <a:ext cx="1688757" cy="78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2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3842</TotalTime>
  <Words>996</Words>
  <Application>Microsoft Office PowerPoint</Application>
  <PresentationFormat>Widescreen</PresentationFormat>
  <Paragraphs>154</Paragraphs>
  <Slides>73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82" baseType="lpstr">
      <vt:lpstr>Arial</vt:lpstr>
      <vt:lpstr>Calibri</vt:lpstr>
      <vt:lpstr>Century Gothic</vt:lpstr>
      <vt:lpstr>Consolas</vt:lpstr>
      <vt:lpstr>Copperplate Gothic Light</vt:lpstr>
      <vt:lpstr>Courier New</vt:lpstr>
      <vt:lpstr>Wingdings</vt:lpstr>
      <vt:lpstr>Wingdings 3</vt:lpstr>
      <vt:lpstr>Wisp</vt:lpstr>
      <vt:lpstr>AIRCOM End User Training</vt:lpstr>
      <vt:lpstr>Session Topics</vt:lpstr>
      <vt:lpstr>AirCom Main Menu</vt:lpstr>
      <vt:lpstr>AirCom Search Criteria Page</vt:lpstr>
      <vt:lpstr>AirCom Search Criteria Page - Criteria Search by Facility</vt:lpstr>
      <vt:lpstr>AirCom Search Results Page</vt:lpstr>
      <vt:lpstr>Search Results Page – Compliance Details Link</vt:lpstr>
      <vt:lpstr>AirCom Activities</vt:lpstr>
      <vt:lpstr>Facility Activities Page</vt:lpstr>
      <vt:lpstr>Add Facility Activity Page</vt:lpstr>
      <vt:lpstr>Successful Completion – New Activity </vt:lpstr>
      <vt:lpstr>Sources Tab – Add Sources</vt:lpstr>
      <vt:lpstr>Add Source – Regulated EU</vt:lpstr>
      <vt:lpstr>Verify Compliance Hyperlink</vt:lpstr>
      <vt:lpstr>Sources – EU Source - Set Compliance Status</vt:lpstr>
      <vt:lpstr>Sources Tab – View Compliance Status</vt:lpstr>
      <vt:lpstr>Violation Tab is displayed</vt:lpstr>
      <vt:lpstr>Quick Resolve Activity</vt:lpstr>
      <vt:lpstr>Successful Completion – Quick Resolve Activity</vt:lpstr>
      <vt:lpstr>Violation Details</vt:lpstr>
      <vt:lpstr>Creating an Activity in AirCom for facility type = Non-General Permit</vt:lpstr>
      <vt:lpstr>Where Do I Start?</vt:lpstr>
      <vt:lpstr>Facility Activities Tab</vt:lpstr>
      <vt:lpstr>Add Activity Tab</vt:lpstr>
      <vt:lpstr>Successful Completion – Add Activity</vt:lpstr>
      <vt:lpstr>Assign Staff Tab</vt:lpstr>
      <vt:lpstr>Successful Completion – Assign Staff</vt:lpstr>
      <vt:lpstr>Comments Tab</vt:lpstr>
      <vt:lpstr>Successful Completion – Add Comments </vt:lpstr>
      <vt:lpstr>Document Management Tab</vt:lpstr>
      <vt:lpstr>Document Management Tab – Attach New Document</vt:lpstr>
      <vt:lpstr>Successful Completion – Attached New Document</vt:lpstr>
      <vt:lpstr>Sources Tab</vt:lpstr>
      <vt:lpstr>Begin Compliance Activities</vt:lpstr>
      <vt:lpstr>Verify Compliance – Online Experience</vt:lpstr>
      <vt:lpstr>Verify Compliance- NGP - FAC</vt:lpstr>
      <vt:lpstr>Compliance Questions – NGP - FAC</vt:lpstr>
      <vt:lpstr>Successful Completion – Assigned Compliance Status for FAC</vt:lpstr>
      <vt:lpstr>Verify Compliance – Regulated EU - NGP</vt:lpstr>
      <vt:lpstr>Successful Completion – Verify Compliance –EU - NGP</vt:lpstr>
      <vt:lpstr>Capacity/PTE Tab</vt:lpstr>
      <vt:lpstr>Capacity/PTE Details Page</vt:lpstr>
      <vt:lpstr>Pollutant/Emissions Tab</vt:lpstr>
      <vt:lpstr>Pollutant/Emissions Detail Page</vt:lpstr>
      <vt:lpstr>Visible Emissions Tab</vt:lpstr>
      <vt:lpstr>Visible Emissions Detail Page</vt:lpstr>
      <vt:lpstr>Monitoring Tab</vt:lpstr>
      <vt:lpstr>Monitoring Details Page</vt:lpstr>
      <vt:lpstr>Permit Conditions/Other</vt:lpstr>
      <vt:lpstr>New Permit Conditions</vt:lpstr>
      <vt:lpstr>Successful Completion – Adding new Permit Conditions</vt:lpstr>
      <vt:lpstr>Activity Sources – Initial Compliance Status</vt:lpstr>
      <vt:lpstr>Save and Mark Ready for Review</vt:lpstr>
      <vt:lpstr>Sources Tab – Unlink EU from Activity</vt:lpstr>
      <vt:lpstr>Successful Completion – Unlink Source from Activity</vt:lpstr>
      <vt:lpstr>Verify Compliance- Offline Experience  </vt:lpstr>
      <vt:lpstr>Verify Compliance - Offline Button</vt:lpstr>
      <vt:lpstr>Activity Status changed to ‘In Progress’ </vt:lpstr>
      <vt:lpstr>Download Compliance Form button</vt:lpstr>
      <vt:lpstr>Download Inspection Form</vt:lpstr>
      <vt:lpstr>Inspection Form PDF</vt:lpstr>
      <vt:lpstr>Inspection Form – Capacity/PTE</vt:lpstr>
      <vt:lpstr>Inspection Form – Pollutant/Emissions</vt:lpstr>
      <vt:lpstr>Inspection Form – Visible Emissions</vt:lpstr>
      <vt:lpstr>Inspection Form Monitoring Requirements</vt:lpstr>
      <vt:lpstr>Beginning the Upload Process</vt:lpstr>
      <vt:lpstr>Upload Inspection Form</vt:lpstr>
      <vt:lpstr>Successful Completion – Inspection data parsed, form attached</vt:lpstr>
      <vt:lpstr> Compliance Status for Sources</vt:lpstr>
      <vt:lpstr>Ready for Review button</vt:lpstr>
      <vt:lpstr>Activity Status Updated</vt:lpstr>
      <vt:lpstr>Email Notification – Activity Marked Ready for Review</vt:lpstr>
      <vt:lpstr>Questions?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EASIIR Project  Wireframe Review</dc:title>
  <dc:creator>Nelson, Sonia E.</dc:creator>
  <cp:lastModifiedBy>Nelson, Sonia E.</cp:lastModifiedBy>
  <cp:revision>136</cp:revision>
  <dcterms:created xsi:type="dcterms:W3CDTF">2013-12-27T16:29:28Z</dcterms:created>
  <dcterms:modified xsi:type="dcterms:W3CDTF">2014-07-28T13:08:12Z</dcterms:modified>
</cp:coreProperties>
</file>