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41" r:id="rId2"/>
    <p:sldId id="343" r:id="rId3"/>
    <p:sldId id="342" r:id="rId4"/>
    <p:sldId id="339" r:id="rId5"/>
    <p:sldId id="315" r:id="rId6"/>
    <p:sldId id="277" r:id="rId7"/>
    <p:sldId id="327" r:id="rId8"/>
    <p:sldId id="292" r:id="rId9"/>
    <p:sldId id="270" r:id="rId10"/>
    <p:sldId id="273" r:id="rId11"/>
    <p:sldId id="283" r:id="rId12"/>
    <p:sldId id="290" r:id="rId13"/>
    <p:sldId id="265" r:id="rId14"/>
    <p:sldId id="266" r:id="rId15"/>
    <p:sldId id="282" r:id="rId16"/>
    <p:sldId id="320" r:id="rId17"/>
    <p:sldId id="281" r:id="rId18"/>
    <p:sldId id="267" r:id="rId19"/>
    <p:sldId id="321" r:id="rId20"/>
    <p:sldId id="268" r:id="rId21"/>
    <p:sldId id="271" r:id="rId22"/>
    <p:sldId id="289" r:id="rId23"/>
    <p:sldId id="272" r:id="rId24"/>
    <p:sldId id="316" r:id="rId25"/>
    <p:sldId id="318" r:id="rId26"/>
    <p:sldId id="334" r:id="rId27"/>
    <p:sldId id="335" r:id="rId28"/>
    <p:sldId id="336" r:id="rId29"/>
    <p:sldId id="269" r:id="rId30"/>
    <p:sldId id="297" r:id="rId31"/>
    <p:sldId id="299" r:id="rId32"/>
    <p:sldId id="300" r:id="rId33"/>
    <p:sldId id="305" r:id="rId34"/>
    <p:sldId id="301" r:id="rId35"/>
    <p:sldId id="302" r:id="rId36"/>
    <p:sldId id="303" r:id="rId37"/>
    <p:sldId id="304" r:id="rId38"/>
    <p:sldId id="306" r:id="rId39"/>
    <p:sldId id="307" r:id="rId40"/>
    <p:sldId id="309" r:id="rId41"/>
    <p:sldId id="310" r:id="rId42"/>
    <p:sldId id="311" r:id="rId43"/>
    <p:sldId id="280" r:id="rId44"/>
    <p:sldId id="324" r:id="rId45"/>
    <p:sldId id="279" r:id="rId46"/>
    <p:sldId id="275" r:id="rId47"/>
    <p:sldId id="319" r:id="rId48"/>
    <p:sldId id="278" r:id="rId49"/>
    <p:sldId id="325" r:id="rId50"/>
    <p:sldId id="326" r:id="rId51"/>
    <p:sldId id="314" r:id="rId52"/>
    <p:sldId id="331" r:id="rId53"/>
    <p:sldId id="330" r:id="rId54"/>
    <p:sldId id="288" r:id="rId5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63300"/>
    <a:srgbClr val="CC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72" autoAdjust="0"/>
    <p:restoredTop sz="98029" autoAdjust="0"/>
  </p:normalViewPr>
  <p:slideViewPr>
    <p:cSldViewPr snapToGrid="0">
      <p:cViewPr>
        <p:scale>
          <a:sx n="70" d="100"/>
          <a:sy n="70" d="100"/>
        </p:scale>
        <p:origin x="-88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668" y="-108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9F606F7-F0A3-4EA5-B07B-AD3C03D5F3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9" tIns="46585" rIns="93169" bIns="4658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9E3F705-2E65-4B95-8ADB-A9AB11A0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charset="0"/>
              </a:rPr>
              <a:t>During the pres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charset="0"/>
              </a:rPr>
              <a:t>During the pres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charset="0"/>
              </a:rPr>
              <a:t>During the pres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charset="0"/>
              </a:rPr>
              <a:t>During the pres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B0E331-FBD4-4EF9-8816-230579F82D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5F7DD-1869-41F5-B6D4-486381873F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031F2-37BA-4555-B6D5-093A1B464B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AC9F4-5168-4E49-8858-BFDB3A3D69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74D3F-F2AE-499C-8A72-60537FC3E7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A021E-3F4D-4310-BF45-EDDEFB806E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F96CC-28A3-491C-85D3-BE7A7BCBD7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C44FB-82E7-4374-9C1E-1BEB537F93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A2E47-059F-408E-89BE-D322B9F32E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463C8-99E6-47A0-B93E-A562635772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D3990-B1DE-4F65-8805-AB4041D2E9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1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893FE-4890-463A-B12A-4356E7722B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FEA43DAA-3412-4AB3-A939-CD9851D3A5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aymond.barata@dep.state.fl.u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airburners.com/images/principle-sketch-abi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2306638" y="204788"/>
            <a:ext cx="4584700" cy="587375"/>
          </a:xfrm>
        </p:spPr>
        <p:txBody>
          <a:bodyPr/>
          <a:lstStyle/>
          <a:p>
            <a:r>
              <a:rPr lang="en-US" sz="1000" b="1" dirty="0" smtClean="0"/>
              <a:t>Florida Department of Environmental Protection</a:t>
            </a: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b="1" dirty="0" smtClean="0"/>
              <a:t>Northeast District</a:t>
            </a:r>
            <a:endParaRPr lang="en-US" sz="1000" dirty="0" smtClean="0"/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2170113" y="1787525"/>
            <a:ext cx="4803775" cy="4859338"/>
          </a:xfrm>
        </p:spPr>
        <p:txBody>
          <a:bodyPr/>
          <a:lstStyle/>
          <a:p>
            <a:r>
              <a:rPr lang="en-US" sz="1100" dirty="0" smtClean="0"/>
              <a:t>As part of our outreach to industries,</a:t>
            </a:r>
          </a:p>
          <a:p>
            <a:r>
              <a:rPr lang="en-US" sz="1100" dirty="0" smtClean="0"/>
              <a:t>the Florida Department of Environmental Protection will be providing compliance assistance training/presentation featuring</a:t>
            </a:r>
          </a:p>
          <a:p>
            <a:r>
              <a:rPr lang="en-US" sz="1100" dirty="0" smtClean="0"/>
              <a:t> </a:t>
            </a:r>
          </a:p>
          <a:p>
            <a:r>
              <a:rPr lang="en-US" sz="1100" b="1" dirty="0" smtClean="0"/>
              <a:t>AIR CURTAIN INCINERATORS</a:t>
            </a:r>
            <a:endParaRPr lang="en-US" sz="1100" dirty="0" smtClean="0"/>
          </a:p>
          <a:p>
            <a:r>
              <a:rPr lang="en-US" sz="1100" b="1" dirty="0" smtClean="0"/>
              <a:t> </a:t>
            </a:r>
            <a:endParaRPr lang="en-US" sz="1100" dirty="0" smtClean="0"/>
          </a:p>
          <a:p>
            <a:r>
              <a:rPr lang="en-US" sz="1100" dirty="0" smtClean="0"/>
              <a:t>Land clearing professionals are invited to attend this free, one hour event.</a:t>
            </a:r>
          </a:p>
          <a:p>
            <a:r>
              <a:rPr lang="en-US" sz="1100" dirty="0" smtClean="0"/>
              <a:t> </a:t>
            </a:r>
          </a:p>
          <a:p>
            <a:r>
              <a:rPr lang="en-US" sz="1100" dirty="0" smtClean="0"/>
              <a:t>Topics include:  Compliance with federal and state air rules as well as the requirements for obtaining permits.</a:t>
            </a:r>
          </a:p>
          <a:p>
            <a:r>
              <a:rPr lang="en-US" sz="1100" dirty="0" smtClean="0"/>
              <a:t> </a:t>
            </a:r>
          </a:p>
          <a:p>
            <a:r>
              <a:rPr lang="en-US" sz="1100" b="1" dirty="0" smtClean="0"/>
              <a:t> </a:t>
            </a:r>
            <a:endParaRPr lang="en-US" sz="1100" dirty="0" smtClean="0"/>
          </a:p>
          <a:p>
            <a:r>
              <a:rPr lang="en-US" sz="1100" b="1" dirty="0" smtClean="0"/>
              <a:t>Thursday, March 15, 2012</a:t>
            </a:r>
            <a:endParaRPr lang="en-US" sz="1100" dirty="0" smtClean="0"/>
          </a:p>
          <a:p>
            <a:r>
              <a:rPr lang="en-US" sz="1100" b="1" dirty="0" smtClean="0"/>
              <a:t>10:30 a.m. - 11:30 a.m.</a:t>
            </a:r>
            <a:endParaRPr lang="en-US" sz="1100" dirty="0" smtClean="0"/>
          </a:p>
          <a:p>
            <a:r>
              <a:rPr lang="en-US" sz="1100" dirty="0" smtClean="0"/>
              <a:t> </a:t>
            </a:r>
          </a:p>
          <a:p>
            <a:r>
              <a:rPr lang="en-US" sz="1100" b="1" dirty="0" smtClean="0"/>
              <a:t> Department of Environmental Protection</a:t>
            </a:r>
          </a:p>
          <a:p>
            <a:r>
              <a:rPr lang="en-US" sz="1100" b="1" dirty="0" smtClean="0"/>
              <a:t>Northeast District Office</a:t>
            </a:r>
          </a:p>
          <a:p>
            <a:r>
              <a:rPr lang="en-US" sz="1100" b="1" dirty="0" smtClean="0"/>
              <a:t>7825 </a:t>
            </a:r>
            <a:r>
              <a:rPr lang="en-US" sz="1100" b="1" dirty="0" smtClean="0"/>
              <a:t>Baymeadows</a:t>
            </a:r>
            <a:r>
              <a:rPr lang="en-US" sz="1100" b="1" dirty="0" smtClean="0"/>
              <a:t> Way, Suite 200B</a:t>
            </a:r>
          </a:p>
          <a:p>
            <a:r>
              <a:rPr lang="en-US" sz="1100" b="1" dirty="0" smtClean="0"/>
              <a:t>Jacksonville, Florida 32256</a:t>
            </a:r>
          </a:p>
          <a:p>
            <a:r>
              <a:rPr lang="en-US" sz="1100" b="1" dirty="0" smtClean="0"/>
              <a:t> </a:t>
            </a:r>
            <a:endParaRPr lang="en-US" sz="1100" dirty="0" smtClean="0"/>
          </a:p>
          <a:p>
            <a:r>
              <a:rPr lang="en-US" sz="1100" dirty="0" smtClean="0"/>
              <a:t>For more information, please contact:  Ray </a:t>
            </a:r>
            <a:r>
              <a:rPr lang="en-US" sz="1100" dirty="0" smtClean="0"/>
              <a:t>Barata</a:t>
            </a:r>
            <a:endParaRPr lang="en-US" sz="1100" dirty="0" smtClean="0"/>
          </a:p>
          <a:p>
            <a:r>
              <a:rPr lang="en-US" sz="1100" dirty="0" smtClean="0"/>
              <a:t>(904) 256-1557</a:t>
            </a:r>
          </a:p>
          <a:p>
            <a:r>
              <a:rPr lang="en-US" sz="1100" u="sng" dirty="0" smtClean="0">
                <a:solidFill>
                  <a:srgbClr val="0066FF"/>
                </a:solidFill>
                <a:hlinkClick r:id="rId3"/>
              </a:rPr>
              <a:t>raymond.barata@dep.state.fl.us</a:t>
            </a:r>
            <a:endParaRPr lang="en-US" sz="1100" u="sng" dirty="0" smtClean="0">
              <a:solidFill>
                <a:srgbClr val="0066FF"/>
              </a:solidFill>
            </a:endParaRPr>
          </a:p>
          <a:p>
            <a:endParaRPr lang="en-US" sz="1000" dirty="0" smtClean="0"/>
          </a:p>
        </p:txBody>
      </p:sp>
      <p:pic>
        <p:nvPicPr>
          <p:cNvPr id="205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8138" y="860425"/>
            <a:ext cx="942975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2455863" y="368300"/>
            <a:ext cx="5118100" cy="6237288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1800" b="1" dirty="0" smtClean="0"/>
              <a:t>Table of Contents</a:t>
            </a:r>
          </a:p>
          <a:p>
            <a:pPr algn="ctr"/>
            <a:endParaRPr lang="en-US" sz="1600" b="1" dirty="0" smtClean="0"/>
          </a:p>
          <a:p>
            <a:pPr>
              <a:buFontTx/>
              <a:buAutoNum type="romanUcPeriod"/>
            </a:pPr>
            <a:r>
              <a:rPr lang="en-US" sz="1600" b="1" dirty="0" smtClean="0"/>
              <a:t>Introduction</a:t>
            </a:r>
            <a:r>
              <a:rPr lang="en-US" sz="1600" dirty="0" smtClean="0"/>
              <a:t>                                           Page</a:t>
            </a:r>
          </a:p>
          <a:p>
            <a:pPr>
              <a:buFontTx/>
              <a:buNone/>
            </a:pPr>
            <a:r>
              <a:rPr lang="en-US" sz="1600" dirty="0" smtClean="0"/>
              <a:t>          Purpose ________________________ 1</a:t>
            </a:r>
          </a:p>
          <a:p>
            <a:pPr lvl="1"/>
            <a:endParaRPr lang="en-US" sz="1600" dirty="0" smtClean="0"/>
          </a:p>
          <a:p>
            <a:pPr>
              <a:buFontTx/>
              <a:buNone/>
            </a:pPr>
            <a:r>
              <a:rPr lang="en-US" sz="1600" b="1" dirty="0" smtClean="0"/>
              <a:t>II.     Incinerators</a:t>
            </a:r>
          </a:p>
          <a:p>
            <a:pPr>
              <a:buFontTx/>
              <a:buNone/>
            </a:pPr>
            <a:r>
              <a:rPr lang="en-US" sz="1600" dirty="0" smtClean="0"/>
              <a:t>         What is an incinerator? _____________ 1</a:t>
            </a:r>
          </a:p>
          <a:p>
            <a:pPr>
              <a:buFontTx/>
              <a:buNone/>
            </a:pPr>
            <a:r>
              <a:rPr lang="en-US" sz="1600" dirty="0" smtClean="0"/>
              <a:t>         How do incinerators work?___________ 2</a:t>
            </a:r>
          </a:p>
          <a:p>
            <a:pPr>
              <a:buFontTx/>
              <a:buNone/>
            </a:pPr>
            <a:r>
              <a:rPr lang="en-US" sz="1600" dirty="0" smtClean="0"/>
              <a:t>         Rules and Regulations  _____________ 6</a:t>
            </a:r>
          </a:p>
          <a:p>
            <a:pPr>
              <a:buFontTx/>
              <a:buNone/>
            </a:pPr>
            <a:r>
              <a:rPr lang="en-US" sz="1600" dirty="0" smtClean="0"/>
              <a:t>         Environmental Impact ______________ 7 </a:t>
            </a:r>
          </a:p>
          <a:p>
            <a:pPr>
              <a:buFontTx/>
              <a:buNone/>
            </a:pPr>
            <a:r>
              <a:rPr lang="en-US" sz="1600" dirty="0" smtClean="0"/>
              <a:t>         What problems are common among  </a:t>
            </a:r>
          </a:p>
          <a:p>
            <a:pPr>
              <a:buFontTx/>
              <a:buNone/>
            </a:pPr>
            <a:r>
              <a:rPr lang="en-US" sz="1600" dirty="0" smtClean="0"/>
              <a:t>         incinerators?_____________________ 8-19</a:t>
            </a:r>
          </a:p>
          <a:p>
            <a:pPr>
              <a:buFontTx/>
              <a:buNone/>
            </a:pPr>
            <a:r>
              <a:rPr lang="en-US" sz="1600" dirty="0" smtClean="0"/>
              <a:t> </a:t>
            </a:r>
          </a:p>
          <a:p>
            <a:pPr>
              <a:buFontTx/>
              <a:buNone/>
            </a:pPr>
            <a:r>
              <a:rPr lang="en-US" sz="1600" b="1" dirty="0" smtClean="0"/>
              <a:t>III.  Implement Plan of Action</a:t>
            </a:r>
          </a:p>
          <a:p>
            <a:pPr>
              <a:buFontTx/>
              <a:buNone/>
            </a:pPr>
            <a:r>
              <a:rPr lang="en-US" sz="1600" dirty="0" smtClean="0"/>
              <a:t>        Develop a Compliance Checklist.______1-3         </a:t>
            </a:r>
          </a:p>
          <a:p>
            <a:pPr>
              <a:buFontTx/>
              <a:buNone/>
            </a:pPr>
            <a:r>
              <a:rPr lang="en-US" sz="1600" dirty="0" smtClean="0"/>
              <a:t>        Conduct operator training.___________  4</a:t>
            </a:r>
          </a:p>
          <a:p>
            <a:pPr>
              <a:buFontTx/>
              <a:buNone/>
            </a:pPr>
            <a:r>
              <a:rPr lang="en-US" sz="1600" dirty="0" smtClean="0"/>
              <a:t>        Monitor and Measure Progress _______ 4</a:t>
            </a:r>
          </a:p>
          <a:p>
            <a:pPr>
              <a:buFontTx/>
              <a:buNone/>
            </a:pPr>
            <a:r>
              <a:rPr lang="en-US" sz="1600" b="1" dirty="0" smtClean="0"/>
              <a:t>IV.  Conclusion</a:t>
            </a:r>
          </a:p>
          <a:p>
            <a:pPr>
              <a:buFontTx/>
              <a:buNone/>
            </a:pPr>
            <a:r>
              <a:rPr lang="en-US" sz="1600" dirty="0" smtClean="0"/>
              <a:t>        Expected outcome  ________________ 1</a:t>
            </a:r>
          </a:p>
          <a:p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2571750" y="2000250"/>
            <a:ext cx="3886200" cy="184785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 smtClean="0">
                <a:latin typeface="Calibri" pitchFamily="34" charset="0"/>
              </a:rPr>
              <a:t>Section I</a:t>
            </a:r>
          </a:p>
          <a:p>
            <a:pPr algn="ctr">
              <a:buFontTx/>
              <a:buNone/>
            </a:pPr>
            <a:r>
              <a:rPr lang="en-US" sz="4400" b="1" dirty="0" smtClean="0">
                <a:latin typeface="Calibri" pitchFamily="34" charset="0"/>
              </a:rPr>
              <a:t>Introduction</a:t>
            </a:r>
          </a:p>
        </p:txBody>
      </p:sp>
      <p:pic>
        <p:nvPicPr>
          <p:cNvPr id="4099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5123" name="Title 3"/>
          <p:cNvSpPr>
            <a:spLocks noGrp="1"/>
          </p:cNvSpPr>
          <p:nvPr>
            <p:ph type="title"/>
          </p:nvPr>
        </p:nvSpPr>
        <p:spPr>
          <a:xfrm>
            <a:off x="476250" y="0"/>
            <a:ext cx="7981950" cy="830263"/>
          </a:xfrm>
        </p:spPr>
        <p:txBody>
          <a:bodyPr/>
          <a:lstStyle/>
          <a:p>
            <a:r>
              <a:rPr lang="en-US" b="1" dirty="0" smtClean="0"/>
              <a:t>Air Resource Management</a:t>
            </a:r>
          </a:p>
        </p:txBody>
      </p:sp>
      <p:sp>
        <p:nvSpPr>
          <p:cNvPr id="5124" name="Content Placeholder 4"/>
          <p:cNvSpPr>
            <a:spLocks noGrp="1"/>
          </p:cNvSpPr>
          <p:nvPr>
            <p:ph idx="1"/>
          </p:nvPr>
        </p:nvSpPr>
        <p:spPr>
          <a:xfrm>
            <a:off x="1036638" y="990600"/>
            <a:ext cx="7412037" cy="4724400"/>
          </a:xfrm>
        </p:spPr>
        <p:txBody>
          <a:bodyPr/>
          <a:lstStyle/>
          <a:p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Improving customer service through compliance assistance.</a:t>
            </a:r>
          </a:p>
          <a:p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Reducing operational costs and increasing efficiency with performance objectives at a high priority.</a:t>
            </a:r>
            <a:r>
              <a:rPr lang="en-US" b="1" dirty="0" smtClean="0">
                <a:ea typeface="Calibri" pitchFamily="34" charset="0"/>
                <a:cs typeface="Times New Roman" pitchFamily="18" charset="0"/>
              </a:rPr>
              <a:t> </a:t>
            </a:r>
          </a:p>
          <a:p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Assisting regulated community to be in compliance by focusing on problem areas.</a:t>
            </a:r>
            <a:r>
              <a:rPr lang="en-US" b="1" dirty="0" smtClean="0">
                <a:ea typeface="Calibri" pitchFamily="34" charset="0"/>
                <a:cs typeface="Times New Roman" pitchFamily="18" charset="0"/>
              </a:rPr>
              <a:t> </a:t>
            </a:r>
            <a:endParaRPr lang="en-US" b="1" dirty="0" smtClean="0">
              <a:latin typeface="Book Antiqu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i="1" dirty="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6148" name="Title 3"/>
          <p:cNvSpPr>
            <a:spLocks noGrp="1"/>
          </p:cNvSpPr>
          <p:nvPr>
            <p:ph type="title"/>
          </p:nvPr>
        </p:nvSpPr>
        <p:spPr>
          <a:xfrm>
            <a:off x="476250" y="400050"/>
            <a:ext cx="7981950" cy="830263"/>
          </a:xfrm>
        </p:spPr>
        <p:txBody>
          <a:bodyPr/>
          <a:lstStyle/>
          <a:p>
            <a:r>
              <a:rPr lang="en-US" b="1" dirty="0" smtClean="0"/>
              <a:t>Purpose</a:t>
            </a:r>
          </a:p>
        </p:txBody>
      </p:sp>
      <p:sp>
        <p:nvSpPr>
          <p:cNvPr id="6149" name="Content Placeholder 4"/>
          <p:cNvSpPr>
            <a:spLocks noGrp="1"/>
          </p:cNvSpPr>
          <p:nvPr>
            <p:ph idx="1"/>
          </p:nvPr>
        </p:nvSpPr>
        <p:spPr>
          <a:xfrm>
            <a:off x="762000" y="1276350"/>
            <a:ext cx="7696200" cy="4724400"/>
          </a:xfrm>
        </p:spPr>
        <p:txBody>
          <a:bodyPr/>
          <a:lstStyle/>
          <a:p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  Use compliance assistance as a </a:t>
            </a:r>
          </a:p>
          <a:p>
            <a:pPr>
              <a:buFontTx/>
              <a:buNone/>
            </a:pPr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      valuable  resource.</a:t>
            </a:r>
          </a:p>
          <a:p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  Identify root causes and problem   </a:t>
            </a:r>
          </a:p>
          <a:p>
            <a:pPr>
              <a:buFontTx/>
              <a:buNone/>
            </a:pPr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      areas for non-compliance.</a:t>
            </a:r>
          </a:p>
          <a:p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  Maintain a pro-active approach in </a:t>
            </a:r>
          </a:p>
          <a:p>
            <a:pPr>
              <a:buFontTx/>
              <a:buNone/>
            </a:pPr>
            <a:r>
              <a:rPr lang="en-US" b="1" dirty="0" smtClean="0">
                <a:latin typeface="Book Antiqua" pitchFamily="18" charset="0"/>
                <a:ea typeface="Calibri" pitchFamily="34" charset="0"/>
                <a:cs typeface="Times New Roman" pitchFamily="18" charset="0"/>
              </a:rPr>
              <a:t>      assisting facilities into compliance.</a:t>
            </a:r>
          </a:p>
          <a:p>
            <a:pPr>
              <a:buFontTx/>
              <a:buNone/>
            </a:pPr>
            <a:endParaRPr lang="en-US" sz="1000" b="1" dirty="0" smtClean="0">
              <a:latin typeface="Book Antiqua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i="1" dirty="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42900" y="2301875"/>
            <a:ext cx="8534400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457200" indent="-457200" algn="ctr" eaLnBrk="0" hangingPunct="0"/>
            <a:r>
              <a:rPr lang="en-US" sz="4400" b="1" dirty="0">
                <a:latin typeface="Calibri" pitchFamily="34" charset="0"/>
                <a:ea typeface="Times New Roman" pitchFamily="18" charset="0"/>
                <a:cs typeface="Arial" charset="0"/>
              </a:rPr>
              <a:t>Section II</a:t>
            </a:r>
          </a:p>
          <a:p>
            <a:pPr marL="457200" indent="-457200" algn="ctr" eaLnBrk="0" hangingPunct="0"/>
            <a:r>
              <a:rPr lang="en-US" sz="4400" b="1" dirty="0">
                <a:latin typeface="Calibri" pitchFamily="34" charset="0"/>
                <a:ea typeface="Times New Roman" pitchFamily="18" charset="0"/>
                <a:cs typeface="Arial" charset="0"/>
              </a:rPr>
              <a:t>Air Curtain Incinerators</a:t>
            </a:r>
          </a:p>
          <a:p>
            <a:pPr marL="457200" indent="-457200" eaLnBrk="0" hangingPunct="0"/>
            <a:endParaRPr lang="en-US" sz="20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42900" y="563563"/>
            <a:ext cx="853440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en-US" sz="3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What is an Air Curtain Incinerator?</a:t>
            </a:r>
          </a:p>
          <a:p>
            <a:pPr eaLnBrk="0" hangingPunct="0">
              <a:defRPr/>
            </a:pPr>
            <a:endParaRPr lang="en-US" sz="1400" dirty="0">
              <a:latin typeface="Arial" pitchFamily="34" charset="0"/>
              <a:ea typeface="Times New Roman" pitchFamily="18" charset="0"/>
            </a:endParaRPr>
          </a:p>
          <a:p>
            <a:pPr marL="457200" indent="-457200" eaLnBrk="0" hangingPunct="0">
              <a:buFont typeface="Arial" pitchFamily="34" charset="0"/>
              <a:buChar char="•"/>
              <a:defRPr/>
            </a:pPr>
            <a:r>
              <a:rPr lang="en-US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6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An air curtain incinerator is a type of air pollution control device  used to  control emissions from open burning.</a:t>
            </a:r>
          </a:p>
          <a:p>
            <a:pPr marL="457200" indent="-457200" eaLnBrk="0" hangingPunct="0">
              <a:buFont typeface="Arial" pitchFamily="34" charset="0"/>
              <a:buChar char="•"/>
              <a:defRPr/>
            </a:pPr>
            <a:endParaRPr lang="en-US" sz="2000" dirty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457200" indent="-457200" eaLnBrk="0" hangingPunct="0">
              <a:buFont typeface="Arial" pitchFamily="34" charset="0"/>
              <a:buChar char="•"/>
              <a:defRPr/>
            </a:pPr>
            <a:r>
              <a:rPr lang="en-US" sz="36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36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Operates by projecting a  high velocity curtain of air across an open chamber or open pit in which combustion occurs. </a:t>
            </a:r>
          </a:p>
          <a:p>
            <a:pPr marL="457200" indent="-457200" eaLnBrk="0" hangingPunct="0">
              <a:buFont typeface="Arial" pitchFamily="34" charset="0"/>
              <a:buChar char="•"/>
              <a:defRPr/>
            </a:pPr>
            <a:endParaRPr lang="en-US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457200" indent="-457200" eaLnBrk="0" hangingPunct="0">
              <a:defRPr/>
            </a:pPr>
            <a:endParaRPr lang="en-US" sz="2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66700" y="935038"/>
            <a:ext cx="88773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sz="1400" dirty="0"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en-US" sz="4000" b="1" dirty="0">
                <a:latin typeface="Calibri" pitchFamily="34" charset="0"/>
                <a:ea typeface="Times New Roman" pitchFamily="18" charset="0"/>
                <a:cs typeface="Arial" charset="0"/>
              </a:rPr>
              <a:t>Not to be confused with conventional      </a:t>
            </a:r>
          </a:p>
          <a:p>
            <a:pPr eaLnBrk="0" hangingPunct="0"/>
            <a:r>
              <a:rPr lang="en-US" sz="4000" b="1" dirty="0">
                <a:latin typeface="Calibri" pitchFamily="34" charset="0"/>
                <a:ea typeface="Times New Roman" pitchFamily="18" charset="0"/>
                <a:cs typeface="Arial" charset="0"/>
              </a:rPr>
              <a:t>combustion devices with enclosed  </a:t>
            </a:r>
          </a:p>
          <a:p>
            <a:pPr eaLnBrk="0" hangingPunct="0"/>
            <a:r>
              <a:rPr lang="en-US" sz="4000" b="1" dirty="0">
                <a:latin typeface="Calibri" pitchFamily="34" charset="0"/>
                <a:ea typeface="Times New Roman" pitchFamily="18" charset="0"/>
                <a:cs typeface="Arial" charset="0"/>
              </a:rPr>
              <a:t>fireboxes and controlled air technology,  (such as mass burn, modular, and fluidized bed combustors.)</a:t>
            </a:r>
          </a:p>
          <a:p>
            <a:pPr eaLnBrk="0" hangingPunct="0"/>
            <a:endParaRPr lang="en-US" sz="20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657350" y="342900"/>
          <a:ext cx="6972300" cy="2895599"/>
        </p:xfrm>
        <a:graphic>
          <a:graphicData uri="http://schemas.openxmlformats.org/drawingml/2006/table">
            <a:tbl>
              <a:tblPr/>
              <a:tblGrid>
                <a:gridCol w="3061275"/>
                <a:gridCol w="3911025"/>
              </a:tblGrid>
              <a:tr h="28955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Air Curtain Burners do not </a:t>
                      </a:r>
                      <a:b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burn anything.</a:t>
                      </a:r>
                      <a:b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They control the results of </a:t>
                      </a:r>
                      <a:b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</a:br>
                      <a:r>
                        <a:rPr lang="en-US" sz="1800" b="1" dirty="0">
                          <a:solidFill>
                            <a:srgbClr val="020202"/>
                          </a:solidFill>
                          <a:latin typeface="Arial"/>
                          <a:ea typeface="Times New Roman"/>
                          <a:cs typeface="Times New Roman"/>
                        </a:rPr>
                        <a:t>something burning.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9F9"/>
                    </a:solidFill>
                  </a:tcPr>
                </a:tc>
              </a:tr>
            </a:tbl>
          </a:graphicData>
        </a:graphic>
      </p:graphicFrame>
      <p:pic>
        <p:nvPicPr>
          <p:cNvPr id="10246" name="Picture 3" descr="http://www.airburners.com/images/principle-sketch-abi.jp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00050" y="304800"/>
            <a:ext cx="47434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Rectangle 4"/>
          <p:cNvSpPr>
            <a:spLocks noChangeArrowheads="1"/>
          </p:cNvSpPr>
          <p:nvPr/>
        </p:nvSpPr>
        <p:spPr bwMode="auto">
          <a:xfrm>
            <a:off x="2362200" y="3441700"/>
            <a:ext cx="67818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400" dirty="0"/>
              <a:t> High velocity air is directed across and   </a:t>
            </a:r>
          </a:p>
          <a:p>
            <a:r>
              <a:rPr lang="en-US" sz="2400" dirty="0"/>
              <a:t>  downwards at an angle into the pit.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Air curtain on top and a rotational turbulence </a:t>
            </a:r>
          </a:p>
          <a:p>
            <a:r>
              <a:rPr lang="en-US" sz="2400" dirty="0"/>
              <a:t>  within the pit itself.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Oxygen enriched environment within the </a:t>
            </a:r>
          </a:p>
          <a:p>
            <a:r>
              <a:rPr lang="en-US" sz="2400" dirty="0"/>
              <a:t>  combustion zone. </a:t>
            </a:r>
          </a:p>
          <a:p>
            <a:pPr>
              <a:buFont typeface="Arial" charset="0"/>
              <a:buChar char="•"/>
            </a:pPr>
            <a:r>
              <a:rPr lang="en-US" sz="2400" dirty="0"/>
              <a:t> Accelerates the combustion process by raising </a:t>
            </a:r>
          </a:p>
          <a:p>
            <a:r>
              <a:rPr lang="en-US" sz="2400" dirty="0"/>
              <a:t>  the temperatures within the pit to approximately          </a:t>
            </a:r>
          </a:p>
          <a:p>
            <a:r>
              <a:rPr lang="en-US" sz="2400" dirty="0"/>
              <a:t>    1,832º F (approx. 1,000º C).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Principle-pix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6629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2476500" y="3792538"/>
            <a:ext cx="6381750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dirty="0"/>
              <a:t>    </a:t>
            </a:r>
            <a:r>
              <a:rPr lang="en-US" sz="2400" dirty="0"/>
              <a:t>stall or slow down the smoke particles on  </a:t>
            </a:r>
          </a:p>
          <a:p>
            <a:r>
              <a:rPr lang="en-US" sz="2400" dirty="0"/>
              <a:t>     their way out of the Fire Box</a:t>
            </a:r>
            <a:r>
              <a:rPr lang="en-US" sz="2000" dirty="0"/>
              <a:t>. </a:t>
            </a:r>
          </a:p>
          <a:p>
            <a:pPr>
              <a:buFont typeface="Arial" charset="0"/>
              <a:buChar char="•"/>
            </a:pPr>
            <a:r>
              <a:rPr lang="en-US" sz="2000" dirty="0"/>
              <a:t>    </a:t>
            </a:r>
            <a:r>
              <a:rPr lang="en-US" sz="2400" dirty="0"/>
              <a:t>re-burn, further reducing their size to an </a:t>
            </a:r>
          </a:p>
          <a:p>
            <a:r>
              <a:rPr lang="en-US" sz="2400" dirty="0"/>
              <a:t>     acceptable limit.</a:t>
            </a:r>
          </a:p>
          <a:p>
            <a:pPr>
              <a:buFont typeface="Arial" charset="0"/>
              <a:buChar char="•"/>
            </a:pPr>
            <a:r>
              <a:rPr lang="en-US" sz="2000" dirty="0"/>
              <a:t>    </a:t>
            </a:r>
            <a:r>
              <a:rPr lang="en-US" sz="2400" dirty="0"/>
              <a:t>result is a very clean burn with opacities </a:t>
            </a:r>
          </a:p>
          <a:p>
            <a:r>
              <a:rPr lang="en-US" sz="2400" dirty="0"/>
              <a:t>     well under 10% (as compared to open </a:t>
            </a:r>
          </a:p>
          <a:p>
            <a:r>
              <a:rPr lang="en-US" sz="2400" dirty="0"/>
              <a:t>     burning which typically can run at 80% to </a:t>
            </a:r>
          </a:p>
          <a:p>
            <a:r>
              <a:rPr lang="en-US" sz="2400" dirty="0"/>
              <a:t>     100% opacity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1229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ACI</a:t>
            </a:r>
          </a:p>
        </p:txBody>
      </p:sp>
      <p:sp>
        <p:nvSpPr>
          <p:cNvPr id="12293" name="Content Placeholder 4"/>
          <p:cNvSpPr>
            <a:spLocks noGrp="1"/>
          </p:cNvSpPr>
          <p:nvPr>
            <p:ph idx="1"/>
          </p:nvPr>
        </p:nvSpPr>
        <p:spPr>
          <a:xfrm>
            <a:off x="1009650" y="1676400"/>
            <a:ext cx="7658100" cy="3448050"/>
          </a:xfrm>
        </p:spPr>
        <p:txBody>
          <a:bodyPr/>
          <a:lstStyle/>
          <a:p>
            <a:r>
              <a:rPr lang="en-US" sz="4000" b="1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Can be constructed above or below ground</a:t>
            </a:r>
          </a:p>
          <a:p>
            <a:pPr>
              <a:buFontTx/>
              <a:buNone/>
            </a:pPr>
            <a:endParaRPr lang="en-US" sz="2000" b="1" dirty="0" smtClean="0">
              <a:latin typeface="Calibri" pitchFamily="34" charset="0"/>
              <a:ea typeface="Times New Roman" pitchFamily="18" charset="0"/>
              <a:cs typeface="Tahoma" pitchFamily="34" charset="0"/>
            </a:endParaRPr>
          </a:p>
          <a:p>
            <a:r>
              <a:rPr lang="en-US" sz="4000" b="1" dirty="0" smtClean="0">
                <a:latin typeface="Calibri" pitchFamily="34" charset="0"/>
                <a:ea typeface="Times New Roman" pitchFamily="18" charset="0"/>
                <a:cs typeface="Tahoma" pitchFamily="34" charset="0"/>
              </a:rPr>
              <a:t>With or without refractory walls and floor</a:t>
            </a:r>
          </a:p>
          <a:p>
            <a:endParaRPr lang="en-US" sz="4000" dirty="0" smtClean="0">
              <a:ea typeface="Times New Roman" pitchFamily="18" charset="0"/>
              <a:cs typeface="Arial" charset="0"/>
            </a:endParaRPr>
          </a:p>
          <a:p>
            <a:pPr>
              <a:buFontTx/>
              <a:buNone/>
            </a:pPr>
            <a:endParaRPr lang="en-US" sz="4000" i="1" dirty="0" smtClean="0">
              <a:ea typeface="Calibri" pitchFamily="34" charset="0"/>
              <a:cs typeface="Arial" charset="0"/>
            </a:endParaRPr>
          </a:p>
          <a:p>
            <a:pPr>
              <a:buFontTx/>
              <a:buNone/>
            </a:pPr>
            <a:endParaRPr lang="en-US" i="1" dirty="0" smtClean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541655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0" y="4110038"/>
            <a:ext cx="4260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200" dirty="0">
                <a:solidFill>
                  <a:srgbClr val="FFFFFF"/>
                </a:solidFill>
                <a:cs typeface="Times New Roman" pitchFamily="18" charset="0"/>
              </a:rPr>
              <a:t>                                                      Burn Materials Protruding</a:t>
            </a:r>
            <a:endParaRPr lang="en-US" dirty="0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362075" y="4197350"/>
            <a:ext cx="675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Properly Constructed Trench Type ACI</a:t>
            </a:r>
          </a:p>
        </p:txBody>
      </p:sp>
      <p:pic>
        <p:nvPicPr>
          <p:cNvPr id="13318" name="Picture 1" descr="http://www.airburners.com/images/T_series/T400_pit-364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476250"/>
            <a:ext cx="670560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057400" y="3484563"/>
            <a:ext cx="68580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buFont typeface="Wingdings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Self contained, completely assembled  unit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Some models are refractory lined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Designed for the high temperature burning </a:t>
            </a:r>
          </a:p>
          <a:p>
            <a:pPr eaLnBrk="0" hangingPunct="0"/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  of forest slash, land clearing debris, green </a:t>
            </a:r>
          </a:p>
          <a:p>
            <a:pPr eaLnBrk="0" hangingPunct="0"/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    waste, storm debris and other untreated wood</a:t>
            </a:r>
            <a:endParaRPr lang="en-US" sz="2400" dirty="0">
              <a:ea typeface="Times New Roman" pitchFamily="18" charset="0"/>
              <a:cs typeface="Arial" charset="0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pic>
        <p:nvPicPr>
          <p:cNvPr id="14341" name="Picture 1" descr="http://www.airburners.com/gal_images/Series-S/S220_security_enclosure-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" y="266700"/>
            <a:ext cx="44577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5257800" y="1076325"/>
            <a:ext cx="3162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2400" dirty="0">
                <a:solidFill>
                  <a:srgbClr val="000000"/>
                </a:solidFill>
                <a:ea typeface="Times New Roman" pitchFamily="18" charset="0"/>
                <a:cs typeface="Arial" charset="0"/>
              </a:rPr>
              <a:t>Above ground Air Curtain Incinerator</a:t>
            </a:r>
            <a:endParaRPr lang="en-US" sz="24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" descr="http://www.airburners.com/gal_images/S_Series/S217_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1650" y="762000"/>
            <a:ext cx="5581650" cy="37528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667000" y="4810125"/>
            <a:ext cx="44386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3200" b="1" dirty="0">
                <a:solidFill>
                  <a:srgbClr val="020202"/>
                </a:solidFill>
                <a:cs typeface="Times New Roman" pitchFamily="18" charset="0"/>
              </a:rPr>
              <a:t>Door for ash removal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304800" y="476250"/>
            <a:ext cx="8572500" cy="42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/>
            <a:r>
              <a:rPr lang="en-US" sz="4000" b="1" dirty="0">
                <a:ea typeface="Times New Roman" pitchFamily="18" charset="0"/>
                <a:cs typeface="Arial" charset="0"/>
              </a:rPr>
              <a:t>What materials are allowed to burn?</a:t>
            </a:r>
          </a:p>
          <a:p>
            <a:pPr marL="457200" indent="-457200" eaLnBrk="0" hangingPunct="0"/>
            <a:endParaRPr lang="en-US" sz="1200" dirty="0"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pPr marL="914400" lvl="1" indent="-457200" eaLnBrk="0" hangingPunct="0">
              <a:buFont typeface="Wingdings" pitchFamily="2" charset="2"/>
              <a:buChar char="Ø"/>
            </a:pPr>
            <a:r>
              <a:rPr lang="en-US" sz="3600" dirty="0">
                <a:latin typeface="Calibri" pitchFamily="34" charset="0"/>
                <a:ea typeface="Times New Roman" pitchFamily="18" charset="0"/>
                <a:cs typeface="Arial" charset="0"/>
              </a:rPr>
              <a:t> 100 percent wood waste</a:t>
            </a:r>
          </a:p>
          <a:p>
            <a:pPr marL="914400" lvl="1" indent="-457200" eaLnBrk="0" hangingPunct="0">
              <a:buFont typeface="Wingdings" pitchFamily="2" charset="2"/>
              <a:buChar char="Ø"/>
            </a:pPr>
            <a:r>
              <a:rPr lang="en-US" sz="3600" dirty="0">
                <a:latin typeface="Calibri" pitchFamily="34" charset="0"/>
                <a:ea typeface="Times New Roman" pitchFamily="18" charset="0"/>
                <a:cs typeface="Arial" charset="0"/>
              </a:rPr>
              <a:t> 100 percent clean lumber</a:t>
            </a:r>
          </a:p>
          <a:p>
            <a:pPr marL="914400" lvl="1" indent="-457200" eaLnBrk="0" hangingPunct="0">
              <a:buFont typeface="Wingdings" pitchFamily="2" charset="2"/>
              <a:buChar char="Ø"/>
            </a:pPr>
            <a:r>
              <a:rPr lang="en-US" sz="3600" dirty="0">
                <a:latin typeface="Calibri" pitchFamily="34" charset="0"/>
                <a:ea typeface="Times New Roman" pitchFamily="18" charset="0"/>
                <a:cs typeface="Arial" charset="0"/>
              </a:rPr>
              <a:t> 100 percent mixture of only wood  </a:t>
            </a:r>
          </a:p>
          <a:p>
            <a:pPr marL="914400" lvl="1" indent="-457200" eaLnBrk="0" hangingPunct="0"/>
            <a:r>
              <a:rPr lang="en-US" sz="3600" dirty="0">
                <a:latin typeface="Calibri" pitchFamily="34" charset="0"/>
                <a:ea typeface="Times New Roman" pitchFamily="18" charset="0"/>
                <a:cs typeface="Arial" charset="0"/>
              </a:rPr>
              <a:t>            waste, clean lumber, and/or yard  </a:t>
            </a:r>
          </a:p>
          <a:p>
            <a:pPr marL="914400" lvl="1" indent="-457200" eaLnBrk="0" hangingPunct="0"/>
            <a:r>
              <a:rPr lang="en-US" sz="3600" dirty="0">
                <a:latin typeface="Calibri" pitchFamily="34" charset="0"/>
                <a:ea typeface="Times New Roman" pitchFamily="18" charset="0"/>
                <a:cs typeface="Arial" charset="0"/>
              </a:rPr>
              <a:t>            waste.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323850" y="663575"/>
            <a:ext cx="85344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000" b="1" dirty="0">
                <a:cs typeface="Arial" charset="0"/>
              </a:rPr>
              <a:t>Rules  and Regulations</a:t>
            </a:r>
          </a:p>
          <a:p>
            <a:pPr algn="ctr" eaLnBrk="0" hangingPunct="0"/>
            <a:endParaRPr lang="en-US" sz="4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3200" dirty="0">
                <a:latin typeface="Calibri" pitchFamily="34" charset="0"/>
              </a:rPr>
              <a:t>     </a:t>
            </a:r>
            <a:r>
              <a:rPr lang="en-US" sz="3200" b="1" dirty="0">
                <a:latin typeface="Calibri" pitchFamily="34" charset="0"/>
              </a:rPr>
              <a:t>62-296.401 F.A.C -  Emissions Standard</a:t>
            </a:r>
          </a:p>
          <a:p>
            <a:pPr eaLnBrk="0" hangingPunct="0"/>
            <a:endParaRPr lang="en-US" sz="8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3200" b="1" dirty="0">
                <a:latin typeface="Calibri" pitchFamily="34" charset="0"/>
              </a:rPr>
              <a:t>     62-297.310 F.A.C.-  Emissions Monitoring</a:t>
            </a:r>
          </a:p>
          <a:p>
            <a:pPr eaLnBrk="0" hangingPunct="0">
              <a:buFont typeface="Arial" charset="0"/>
              <a:buChar char="•"/>
            </a:pPr>
            <a:endParaRPr lang="en-US" sz="8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3200" b="1" dirty="0">
                <a:latin typeface="Calibri" pitchFamily="34" charset="0"/>
              </a:rPr>
              <a:t>     40 CFR 60 Subpart AAAA </a:t>
            </a:r>
          </a:p>
          <a:p>
            <a:pPr eaLnBrk="0" hangingPunct="0">
              <a:buFont typeface="Arial" charset="0"/>
              <a:buChar char="•"/>
            </a:pPr>
            <a:endParaRPr lang="en-US" sz="8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3200" b="1" dirty="0">
                <a:latin typeface="Calibri" pitchFamily="34" charset="0"/>
              </a:rPr>
              <a:t>     40 CFR 60 Subpart BBBB</a:t>
            </a:r>
          </a:p>
          <a:p>
            <a:pPr eaLnBrk="0" hangingPunct="0"/>
            <a:endParaRPr lang="en-US" sz="8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3200" b="1" dirty="0">
                <a:latin typeface="Calibri" pitchFamily="34" charset="0"/>
              </a:rPr>
              <a:t>     40 CFR 60 Subpart CCCC </a:t>
            </a:r>
          </a:p>
          <a:p>
            <a:pPr eaLnBrk="0" hangingPunct="0">
              <a:buFont typeface="Arial" charset="0"/>
              <a:buChar char="•"/>
            </a:pPr>
            <a:endParaRPr lang="en-US" sz="8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3200" b="1" dirty="0">
                <a:latin typeface="Calibri" pitchFamily="34" charset="0"/>
              </a:rPr>
              <a:t>     40 CFR 60 Subpart EEEE </a:t>
            </a:r>
            <a:endParaRPr lang="en-US" sz="3200" dirty="0">
              <a:latin typeface="Calibri" pitchFamily="34" charset="0"/>
            </a:endParaRPr>
          </a:p>
          <a:p>
            <a:pPr algn="ctr" eaLnBrk="0" hangingPunct="0"/>
            <a:endParaRPr lang="en-US" sz="2000" dirty="0"/>
          </a:p>
          <a:p>
            <a:pPr algn="ctr" eaLnBrk="0" hangingPunct="0"/>
            <a:endParaRPr lang="en-US" sz="2000" dirty="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876300" y="285750"/>
            <a:ext cx="7581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533400" y="1524000"/>
            <a:ext cx="813435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600" dirty="0"/>
              <a:t>  </a:t>
            </a:r>
            <a:r>
              <a:rPr lang="en-US" sz="3200" dirty="0"/>
              <a:t>The opacity limitation is 10 percent </a:t>
            </a:r>
          </a:p>
          <a:p>
            <a:r>
              <a:rPr lang="en-US" sz="3200" dirty="0"/>
              <a:t>   (6-minute average), except during </a:t>
            </a:r>
          </a:p>
          <a:p>
            <a:r>
              <a:rPr lang="en-US" sz="3200" dirty="0"/>
              <a:t>    startup.</a:t>
            </a:r>
          </a:p>
          <a:p>
            <a:endParaRPr lang="en-US" sz="2400" dirty="0"/>
          </a:p>
          <a:p>
            <a:pPr>
              <a:buFont typeface="Arial" charset="0"/>
              <a:buChar char="•"/>
            </a:pPr>
            <a:r>
              <a:rPr lang="en-US" sz="3200" dirty="0"/>
              <a:t>  Opacity limitation is 35 percent (6-minute  </a:t>
            </a:r>
          </a:p>
          <a:p>
            <a:r>
              <a:rPr lang="en-US" sz="3200" dirty="0"/>
              <a:t>    average) during the startup period that is </a:t>
            </a:r>
          </a:p>
          <a:p>
            <a:r>
              <a:rPr lang="en-US" sz="3200" dirty="0"/>
              <a:t>    within the first 30 minutes of operation.</a:t>
            </a:r>
          </a:p>
          <a:p>
            <a:pPr>
              <a:buFont typeface="Arial" charset="0"/>
              <a:buChar char="•"/>
            </a:pPr>
            <a:endParaRPr lang="en-US" sz="3600" dirty="0"/>
          </a:p>
        </p:txBody>
      </p:sp>
      <p:sp>
        <p:nvSpPr>
          <p:cNvPr id="18437" name="Rectangle 4"/>
          <p:cNvSpPr>
            <a:spLocks noChangeArrowheads="1"/>
          </p:cNvSpPr>
          <p:nvPr/>
        </p:nvSpPr>
        <p:spPr bwMode="auto">
          <a:xfrm>
            <a:off x="1504950" y="609600"/>
            <a:ext cx="57340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/>
              <a:t>Emission limitations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212850" y="2109788"/>
            <a:ext cx="6362700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1" algn="ctr" eaLnBrk="0" hangingPunct="0"/>
            <a:r>
              <a:rPr lang="en-US" sz="40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Environmental  Impact</a:t>
            </a:r>
          </a:p>
          <a:p>
            <a:pPr algn="ctr" eaLnBrk="0" hangingPunct="0"/>
            <a:r>
              <a:rPr lang="en-US" sz="3600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 </a:t>
            </a:r>
            <a:endParaRPr lang="en-US" sz="36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38150" y="392113"/>
            <a:ext cx="8362950" cy="544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000" b="1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Why Air Curtain Incinerators?</a:t>
            </a:r>
          </a:p>
          <a:p>
            <a:pPr eaLnBrk="0" hangingPunct="0"/>
            <a:endParaRPr lang="en-US" sz="1600" b="1" dirty="0">
              <a:solidFill>
                <a:srgbClr val="020202"/>
              </a:solidFill>
              <a:ea typeface="Times New Roman" pitchFamily="18" charset="0"/>
              <a:cs typeface="Arial" charset="0"/>
            </a:endParaRPr>
          </a:p>
          <a:p>
            <a:pPr lvl="1" eaLnBrk="0" hangingPunct="0">
              <a:buFont typeface="Arial" charset="0"/>
              <a:buChar char="•"/>
            </a:pPr>
            <a:r>
              <a:rPr lang="en-US" sz="3600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  </a:t>
            </a:r>
            <a:r>
              <a:rPr lang="en-US" sz="36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An environmentally friendly   </a:t>
            </a:r>
          </a:p>
          <a:p>
            <a:pPr lvl="1" eaLnBrk="0" hangingPunct="0"/>
            <a:r>
              <a:rPr lang="en-US" sz="36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   alternative to open burning.</a:t>
            </a:r>
          </a:p>
          <a:p>
            <a:pPr eaLnBrk="0" hangingPunct="0"/>
            <a:endParaRPr lang="en-US" sz="1200" dirty="0">
              <a:solidFill>
                <a:srgbClr val="020202"/>
              </a:solidFill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pPr lvl="1" eaLnBrk="0" hangingPunct="0">
              <a:buFont typeface="Arial" charset="0"/>
              <a:buChar char="•"/>
            </a:pPr>
            <a:r>
              <a:rPr lang="en-US" sz="3600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  </a:t>
            </a:r>
            <a:r>
              <a:rPr lang="en-US" sz="36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Relies on airflow to enhance the fire </a:t>
            </a:r>
          </a:p>
          <a:p>
            <a:pPr lvl="1" eaLnBrk="0" hangingPunct="0"/>
            <a:r>
              <a:rPr lang="en-US" sz="36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   and reduce the emissions.</a:t>
            </a:r>
          </a:p>
          <a:p>
            <a:pPr eaLnBrk="0" hangingPunct="0"/>
            <a:endParaRPr lang="en-US" sz="1200" dirty="0">
              <a:solidFill>
                <a:srgbClr val="020202"/>
              </a:solidFill>
              <a:latin typeface="Calibri" pitchFamily="34" charset="0"/>
              <a:ea typeface="Times New Roman" pitchFamily="18" charset="0"/>
              <a:cs typeface="Arial" charset="0"/>
            </a:endParaRPr>
          </a:p>
          <a:p>
            <a:pPr lvl="1" eaLnBrk="0" hangingPunct="0">
              <a:buFont typeface="Arial" charset="0"/>
              <a:buChar char="•"/>
            </a:pPr>
            <a:r>
              <a:rPr lang="en-US" sz="40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 </a:t>
            </a:r>
            <a:r>
              <a:rPr lang="en-US" sz="36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Can be used in closer proximity to </a:t>
            </a:r>
          </a:p>
          <a:p>
            <a:pPr lvl="1" eaLnBrk="0" hangingPunct="0"/>
            <a:r>
              <a:rPr lang="en-US" sz="3600" b="1" dirty="0">
                <a:solidFill>
                  <a:srgbClr val="020202"/>
                </a:solidFill>
                <a:latin typeface="Calibri" pitchFamily="34" charset="0"/>
                <a:ea typeface="Times New Roman" pitchFamily="18" charset="0"/>
                <a:cs typeface="Arial" charset="0"/>
              </a:rPr>
              <a:t>    existing structures.</a:t>
            </a:r>
            <a:r>
              <a:rPr lang="en-US" sz="3600" b="1" dirty="0">
                <a:latin typeface="Calibri" pitchFamily="34" charset="0"/>
                <a:ea typeface="Times New Roman" pitchFamily="18" charset="0"/>
                <a:cs typeface="Arial" charset="0"/>
              </a:rPr>
              <a:t> </a:t>
            </a:r>
          </a:p>
          <a:p>
            <a:pPr lvl="1" eaLnBrk="0" hangingPunct="0"/>
            <a:endParaRPr lang="en-US" sz="1200" dirty="0">
              <a:solidFill>
                <a:srgbClr val="020202"/>
              </a:solidFill>
              <a:ea typeface="Times New Roman" pitchFamily="18" charset="0"/>
              <a:cs typeface="Arial" charset="0"/>
            </a:endParaRPr>
          </a:p>
          <a:p>
            <a:pPr eaLnBrk="0" hangingPunct="0"/>
            <a:r>
              <a:rPr lang="en-US" sz="3600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 </a:t>
            </a:r>
            <a:endParaRPr lang="en-US" sz="3600" dirty="0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pic>
        <p:nvPicPr>
          <p:cNvPr id="21508" name="Picture 1" descr="http://www.airburners.com/images/S_series/s217_30_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1900" y="2590800"/>
            <a:ext cx="4572000" cy="3333750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095750" y="6180138"/>
            <a:ext cx="4095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2000" b="1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              Land Clearing Site</a:t>
            </a:r>
            <a:endParaRPr lang="en-US" sz="2000" b="1" dirty="0">
              <a:ea typeface="Times New Roman" pitchFamily="18" charset="0"/>
              <a:cs typeface="Arial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28600" y="19050"/>
            <a:ext cx="8020050" cy="240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4000" b="1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Air Quality</a:t>
            </a:r>
            <a:endParaRPr lang="en-US" sz="4000" dirty="0">
              <a:ea typeface="Times New Roman" pitchFamily="18" charset="0"/>
              <a:cs typeface="Arial" charset="0"/>
            </a:endParaRPr>
          </a:p>
          <a:p>
            <a:pPr eaLnBrk="0" hangingPunct="0">
              <a:buFontTx/>
              <a:buChar char="•"/>
            </a:pPr>
            <a:r>
              <a:rPr lang="en-US" sz="3200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  Open burning averages 60% to 80% </a:t>
            </a:r>
          </a:p>
          <a:p>
            <a:pPr eaLnBrk="0" hangingPunct="0"/>
            <a:r>
              <a:rPr lang="en-US" sz="3200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    opacity (smoke plume); </a:t>
            </a:r>
          </a:p>
          <a:p>
            <a:pPr eaLnBrk="0" hangingPunct="0"/>
            <a:endParaRPr lang="en-US" sz="1400" dirty="0">
              <a:ea typeface="Times New Roman" pitchFamily="18" charset="0"/>
              <a:cs typeface="Arial" charset="0"/>
            </a:endParaRPr>
          </a:p>
          <a:p>
            <a:pPr eaLnBrk="0" hangingPunct="0">
              <a:buFontTx/>
              <a:buChar char="•"/>
            </a:pPr>
            <a:r>
              <a:rPr lang="en-US" sz="3200" dirty="0">
                <a:solidFill>
                  <a:srgbClr val="020202"/>
                </a:solidFill>
                <a:ea typeface="Times New Roman" pitchFamily="18" charset="0"/>
                <a:cs typeface="Arial" charset="0"/>
              </a:rPr>
              <a:t>   ACI  average 10% or less opacity.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http://www.airburners.com/images/firebox-vs-openbur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7300" y="628650"/>
            <a:ext cx="67818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0" y="4110038"/>
            <a:ext cx="4260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200" dirty="0">
                <a:solidFill>
                  <a:srgbClr val="FFFFFF"/>
                </a:solidFill>
                <a:cs typeface="Times New Roman" pitchFamily="18" charset="0"/>
              </a:rPr>
              <a:t>                                                      Burn Materials Protruding</a:t>
            </a:r>
            <a:endParaRPr lang="en-US" dirty="0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200275" y="4330700"/>
            <a:ext cx="5416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/>
              <a:t>Trench Type ACI - in Operation</a:t>
            </a:r>
          </a:p>
        </p:txBody>
      </p:sp>
      <p:pic>
        <p:nvPicPr>
          <p:cNvPr id="23558" name="Picture 2" descr="http://www.airburners.com/gal_images/Series-T/t400_manifold_p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2100" y="533400"/>
            <a:ext cx="6477000" cy="33909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7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pic>
        <p:nvPicPr>
          <p:cNvPr id="24580" name="Picture 1" descr="http://www.airburners.com/images/S_series/s327-burnchamber-1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900" y="514350"/>
            <a:ext cx="72199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Rectangle 8"/>
          <p:cNvSpPr>
            <a:spLocks noChangeArrowheads="1"/>
          </p:cNvSpPr>
          <p:nvPr/>
        </p:nvSpPr>
        <p:spPr bwMode="auto">
          <a:xfrm>
            <a:off x="0" y="3173413"/>
            <a:ext cx="2435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 dirty="0">
                <a:solidFill>
                  <a:srgbClr val="020202"/>
                </a:solidFill>
                <a:cs typeface="Times New Roman" pitchFamily="18" charset="0"/>
              </a:rPr>
              <a:t>                                       </a:t>
            </a:r>
            <a:endParaRPr lang="en-US" dirty="0"/>
          </a:p>
        </p:txBody>
      </p:sp>
      <p:sp>
        <p:nvSpPr>
          <p:cNvPr id="24582" name="Rectangle 10"/>
          <p:cNvSpPr>
            <a:spLocks noChangeArrowheads="1"/>
          </p:cNvSpPr>
          <p:nvPr/>
        </p:nvSpPr>
        <p:spPr bwMode="auto">
          <a:xfrm>
            <a:off x="2266950" y="4724400"/>
            <a:ext cx="65151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>
                <a:latin typeface="Calibri" pitchFamily="34" charset="0"/>
              </a:rPr>
              <a:t>Above Ground ACI – In Full Operation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09575" y="895350"/>
          <a:ext cx="8134072" cy="4023363"/>
        </p:xfrm>
        <a:graphic>
          <a:graphicData uri="http://schemas.openxmlformats.org/drawingml/2006/table">
            <a:tbl>
              <a:tblPr/>
              <a:tblGrid>
                <a:gridCol w="2695971"/>
                <a:gridCol w="961631"/>
                <a:gridCol w="887104"/>
                <a:gridCol w="852309"/>
                <a:gridCol w="900347"/>
                <a:gridCol w="918355"/>
                <a:gridCol w="918355"/>
              </a:tblGrid>
              <a:tr h="2439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27-Jul-06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28-Aug-07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27-Feb-08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24-Nov-09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31-Aug-10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18-May-11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7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7-Apr-06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28-Aug-07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9-Sep-08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13-Jan-09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22-Oct-10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15-Nov-11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45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20-Mar-06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8-Nov-07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20-Oct-08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20-Nov-09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2-Aug-10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29-Jul-11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17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19-Oct-07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17-Oct-08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14-Dec-09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8-Jul-10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18-Jul-11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945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8-Feb-07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25-Jan-08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24-Feb-09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9-Sep-10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11-Mar-11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179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6-Jul-06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12-Mar-07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7-Aug-08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16-Jul-09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30-Jun-10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29-Aug-11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421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13-Jul-06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10-Dec-07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29-Oct-08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9-Jun-09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20-Sep-10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29-Apr-11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1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10-Jan-06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31-Jul-07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1-Oct-08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12-Jan-09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10-Sep-10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29-Apr-11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5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3-Sep-09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15-Apr-10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8-Sep-11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7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OTHER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INCINERATION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14-Oct-08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20-Oct-09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14-Oct-10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19-Aug-11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45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10-Dec-08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13-Oct-09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22-Oct-10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26-Oct-11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31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30-Nov-10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20-Dec-11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594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OTHER INCINERATION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28-May-10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11-May-11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7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PATHOLOGICAL INCINERATOR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8-Nov-06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6-Jul-07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26-Sep-08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12-Mar-09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16-Mar-10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16-Sep-11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1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PATHOLOGICAL INCINERATOR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3-Nov-06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19-Jul-07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26-Sep-08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25-Jun-10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31-Aug-11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376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PATHOLOGICAL INCINERATOR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17-Nov-06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3-Jul-07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26-Sep-08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12-Mar-09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24-Aug-10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8-Apr-11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534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HOSPITALS/HEALTH CARE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10-Jan-06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20-Jun-07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3-Dec-08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24-Sep-09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19-Oct-10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28-Sep-11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21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HOSPITALS/HEALTH CARE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16-Feb-06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30-Nov-07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30-Dec-09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14-Oct-10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22-Sep-11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</a:tbl>
          </a:graphicData>
        </a:graphic>
      </p:graphicFrame>
      <p:sp>
        <p:nvSpPr>
          <p:cNvPr id="25758" name="Content Placeholder 7"/>
          <p:cNvSpPr>
            <a:spLocks noGrp="1"/>
          </p:cNvSpPr>
          <p:nvPr>
            <p:ph idx="1"/>
          </p:nvPr>
        </p:nvSpPr>
        <p:spPr>
          <a:xfrm>
            <a:off x="2825750" y="5286375"/>
            <a:ext cx="5076825" cy="866775"/>
          </a:xfrm>
        </p:spPr>
        <p:txBody>
          <a:bodyPr/>
          <a:lstStyle/>
          <a:p>
            <a:r>
              <a:rPr lang="en-US" sz="2400" dirty="0" smtClean="0"/>
              <a:t>19 Noncompliance Inspections</a:t>
            </a:r>
          </a:p>
          <a:p>
            <a:pPr lvl="1"/>
            <a:r>
              <a:rPr lang="en-US" sz="1800" dirty="0" smtClean="0"/>
              <a:t>15 Minor, 4 Significant </a:t>
            </a:r>
          </a:p>
        </p:txBody>
      </p:sp>
      <p:sp>
        <p:nvSpPr>
          <p:cNvPr id="25759" name="TextBox 8"/>
          <p:cNvSpPr txBox="1">
            <a:spLocks noChangeArrowheads="1"/>
          </p:cNvSpPr>
          <p:nvPr/>
        </p:nvSpPr>
        <p:spPr bwMode="auto">
          <a:xfrm>
            <a:off x="695325" y="263525"/>
            <a:ext cx="7553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/>
              <a:t>Incinerator</a:t>
            </a:r>
            <a:r>
              <a:rPr lang="en-US" sz="3200" dirty="0"/>
              <a:t> </a:t>
            </a:r>
            <a:r>
              <a:rPr lang="en-US" sz="3600" dirty="0"/>
              <a:t>Inspections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26628" name="Content Placeholder 6"/>
          <p:cNvSpPr>
            <a:spLocks noGrp="1"/>
          </p:cNvSpPr>
          <p:nvPr>
            <p:ph idx="1"/>
          </p:nvPr>
        </p:nvSpPr>
        <p:spPr>
          <a:xfrm>
            <a:off x="457200" y="352425"/>
            <a:ext cx="8229600" cy="81915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3600" dirty="0" smtClean="0"/>
              <a:t>Incinerator Violations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14500" y="1023938"/>
          <a:ext cx="5657850" cy="3291840"/>
        </p:xfrm>
        <a:graphic>
          <a:graphicData uri="http://schemas.openxmlformats.org/drawingml/2006/table">
            <a:tbl>
              <a:tblPr/>
              <a:tblGrid>
                <a:gridCol w="4195277"/>
                <a:gridCol w="1462573"/>
              </a:tblGrid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Overcharged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Open burning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Missing Test/Records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High opacity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Minimum temperature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Pit dimensions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Missing Personnel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Ash not removed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ACI Regulations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84188" y="1041400"/>
            <a:ext cx="8229600" cy="4525963"/>
          </a:xfrm>
        </p:spPr>
        <p:txBody>
          <a:bodyPr/>
          <a:lstStyle/>
          <a:p>
            <a:r>
              <a:rPr lang="en-US" dirty="0" smtClean="0"/>
              <a:t>Federal </a:t>
            </a:r>
            <a:r>
              <a:rPr lang="en-US" sz="2400" dirty="0" smtClean="0"/>
              <a:t>(http://ecfr.gpoaccess.gov/)</a:t>
            </a:r>
          </a:p>
          <a:p>
            <a:pPr lvl="1"/>
            <a:r>
              <a:rPr lang="en-US" dirty="0" smtClean="0"/>
              <a:t>40 CFR 60 (NSPS)</a:t>
            </a:r>
          </a:p>
          <a:p>
            <a:pPr lvl="2"/>
            <a:r>
              <a:rPr lang="en-US" dirty="0" smtClean="0"/>
              <a:t>CCCC, DDDD</a:t>
            </a:r>
          </a:p>
          <a:p>
            <a:pPr lvl="2"/>
            <a:r>
              <a:rPr lang="en-US" dirty="0" smtClean="0"/>
              <a:t>IIII, JJJJ</a:t>
            </a:r>
          </a:p>
          <a:p>
            <a:pPr lvl="1"/>
            <a:r>
              <a:rPr lang="en-US" dirty="0" smtClean="0"/>
              <a:t>40 CFR 63 (NESHAP)</a:t>
            </a:r>
          </a:p>
          <a:p>
            <a:pPr lvl="2"/>
            <a:r>
              <a:rPr lang="en-US" dirty="0" smtClean="0"/>
              <a:t>ZZZZ</a:t>
            </a:r>
          </a:p>
          <a:p>
            <a:r>
              <a:rPr lang="en-US" dirty="0" smtClean="0"/>
              <a:t>State </a:t>
            </a:r>
            <a:r>
              <a:rPr lang="en-US" sz="2400" dirty="0" smtClean="0"/>
              <a:t>(http://www.dep.state.fl.us/air/rules/current.htm)</a:t>
            </a:r>
          </a:p>
          <a:p>
            <a:pPr lvl="1"/>
            <a:r>
              <a:rPr lang="en-US" sz="2000" dirty="0" smtClean="0"/>
              <a:t>62-296.401(7)</a:t>
            </a:r>
          </a:p>
          <a:p>
            <a:pPr lvl="1"/>
            <a:r>
              <a:rPr lang="en-US" sz="2000" dirty="0" smtClean="0"/>
              <a:t>62-210.300(3)(a)35</a:t>
            </a:r>
          </a:p>
        </p:txBody>
      </p:sp>
      <p:pic>
        <p:nvPicPr>
          <p:cNvPr id="2765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Permit Forms &amp; Fees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84188" y="1163638"/>
            <a:ext cx="8229600" cy="4525962"/>
          </a:xfrm>
        </p:spPr>
        <p:txBody>
          <a:bodyPr/>
          <a:lstStyle/>
          <a:p>
            <a:r>
              <a:rPr lang="en-US" sz="2800" dirty="0" smtClean="0"/>
              <a:t>Non Title V permit applications forms</a:t>
            </a:r>
          </a:p>
          <a:p>
            <a:pPr lvl="1"/>
            <a:r>
              <a:rPr lang="en-US" sz="2000" dirty="0" smtClean="0"/>
              <a:t>http://www.dep.state.fl.us/air/rules/forms/application.htm</a:t>
            </a:r>
          </a:p>
          <a:p>
            <a:r>
              <a:rPr lang="en-US" sz="2800" dirty="0" smtClean="0"/>
              <a:t>Construction</a:t>
            </a:r>
          </a:p>
          <a:p>
            <a:pPr lvl="1"/>
            <a:r>
              <a:rPr lang="en-US" sz="2000" dirty="0" smtClean="0"/>
              <a:t>Less than 5 tons/yr -- $250</a:t>
            </a:r>
          </a:p>
          <a:p>
            <a:pPr lvl="1"/>
            <a:r>
              <a:rPr lang="en-US" sz="2000" dirty="0" smtClean="0"/>
              <a:t>5 to 25 tons/yr -- $1000</a:t>
            </a:r>
          </a:p>
          <a:p>
            <a:pPr lvl="1"/>
            <a:r>
              <a:rPr lang="en-US" sz="2000" dirty="0" smtClean="0"/>
              <a:t>25 to 50 tons/yr -- $2000</a:t>
            </a:r>
          </a:p>
          <a:p>
            <a:pPr lvl="1"/>
            <a:r>
              <a:rPr lang="en-US" sz="2000" dirty="0" smtClean="0"/>
              <a:t>50 to 100 tons/yr -- $4500</a:t>
            </a:r>
          </a:p>
          <a:p>
            <a:pPr lvl="1"/>
            <a:r>
              <a:rPr lang="en-US" sz="2000" dirty="0" smtClean="0"/>
              <a:t>More than 100 tons/yr -- $5000</a:t>
            </a:r>
          </a:p>
          <a:p>
            <a:r>
              <a:rPr lang="en-US" sz="2800" dirty="0" smtClean="0"/>
              <a:t>Operating</a:t>
            </a:r>
          </a:p>
          <a:p>
            <a:pPr lvl="1"/>
            <a:r>
              <a:rPr lang="en-US" sz="2000" dirty="0" smtClean="0"/>
              <a:t>$1000</a:t>
            </a:r>
          </a:p>
        </p:txBody>
      </p:sp>
      <p:pic>
        <p:nvPicPr>
          <p:cNvPr id="2867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Testing Requirements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84188" y="1163638"/>
            <a:ext cx="8229600" cy="4525962"/>
          </a:xfrm>
        </p:spPr>
        <p:txBody>
          <a:bodyPr/>
          <a:lstStyle/>
          <a:p>
            <a:r>
              <a:rPr lang="en-US" dirty="0" smtClean="0"/>
              <a:t>Visible Emissions (VE) test</a:t>
            </a:r>
          </a:p>
          <a:p>
            <a:pPr lvl="1"/>
            <a:r>
              <a:rPr lang="en-US" dirty="0" smtClean="0"/>
              <a:t>Prior to initial operation permit application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Within 30 days of moving to new trench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Annually thereafter</a:t>
            </a:r>
          </a:p>
          <a:p>
            <a:pPr>
              <a:buFontTx/>
              <a:buNone/>
            </a:pPr>
            <a:endParaRPr lang="en-US" dirty="0" smtClean="0"/>
          </a:p>
        </p:txBody>
      </p:sp>
      <p:pic>
        <p:nvPicPr>
          <p:cNvPr id="2970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0" y="444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pic>
        <p:nvPicPr>
          <p:cNvPr id="30724" name="Picture 1" descr="http://www.airburners.com/gal_images/S_Series/S217_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6850" y="419100"/>
            <a:ext cx="64960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4110038"/>
            <a:ext cx="42608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200" dirty="0">
                <a:solidFill>
                  <a:srgbClr val="FFFFFF"/>
                </a:solidFill>
                <a:cs typeface="Times New Roman" pitchFamily="18" charset="0"/>
              </a:rPr>
              <a:t>                                                      Burn Materials Protruding</a:t>
            </a:r>
            <a:endParaRPr lang="en-US" dirty="0"/>
          </a:p>
        </p:txBody>
      </p:sp>
      <p:sp>
        <p:nvSpPr>
          <p:cNvPr id="30726" name="Rectangle 5"/>
          <p:cNvSpPr>
            <a:spLocks noChangeArrowheads="1"/>
          </p:cNvSpPr>
          <p:nvPr/>
        </p:nvSpPr>
        <p:spPr bwMode="auto">
          <a:xfrm>
            <a:off x="2390775" y="4768850"/>
            <a:ext cx="52403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/>
              <a:t>Burn Materials Protruding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174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Overcharging</a:t>
            </a:r>
          </a:p>
        </p:txBody>
      </p:sp>
      <p:pic>
        <p:nvPicPr>
          <p:cNvPr id="31750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78" r="78"/>
          <a:stretch>
            <a:fillRect/>
          </a:stretch>
        </p:blipFill>
        <p:spPr>
          <a:xfrm>
            <a:off x="628650" y="247650"/>
            <a:ext cx="7924800" cy="49911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277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Overcharging</a:t>
            </a:r>
          </a:p>
        </p:txBody>
      </p:sp>
      <p:pic>
        <p:nvPicPr>
          <p:cNvPr id="32774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78" r="78"/>
          <a:stretch>
            <a:fillRect/>
          </a:stretch>
        </p:blipFill>
        <p:spPr>
          <a:xfrm>
            <a:off x="1143000" y="612775"/>
            <a:ext cx="7353300" cy="4549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379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Overcharging</a:t>
            </a:r>
          </a:p>
        </p:txBody>
      </p:sp>
      <p:pic>
        <p:nvPicPr>
          <p:cNvPr id="3379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52500" y="361950"/>
            <a:ext cx="7620000" cy="49149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482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Trench Overload</a:t>
            </a:r>
          </a:p>
        </p:txBody>
      </p:sp>
      <p:pic>
        <p:nvPicPr>
          <p:cNvPr id="34822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" y="612775"/>
            <a:ext cx="8001000" cy="46069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584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endParaRPr lang="en-US" sz="2400" b="1" dirty="0" smtClean="0">
              <a:latin typeface="Calibri" pitchFamily="34" charset="0"/>
            </a:endParaRPr>
          </a:p>
        </p:txBody>
      </p:sp>
      <p:pic>
        <p:nvPicPr>
          <p:cNvPr id="358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4850" y="247650"/>
            <a:ext cx="8058150" cy="4895850"/>
          </a:xfrm>
          <a:noFill/>
        </p:spPr>
      </p:pic>
      <p:sp>
        <p:nvSpPr>
          <p:cNvPr id="7" name="Oval Callout 6"/>
          <p:cNvSpPr/>
          <p:nvPr/>
        </p:nvSpPr>
        <p:spPr>
          <a:xfrm>
            <a:off x="5905500" y="590550"/>
            <a:ext cx="914400" cy="612775"/>
          </a:xfrm>
          <a:prstGeom prst="wedgeEllipseCallout">
            <a:avLst>
              <a:gd name="adj1" fmla="val -179167"/>
              <a:gd name="adj2" fmla="val 24595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ACI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686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Visible Emission  </a:t>
            </a:r>
          </a:p>
        </p:txBody>
      </p:sp>
      <p:pic>
        <p:nvPicPr>
          <p:cNvPr id="368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6750" y="612775"/>
            <a:ext cx="8039100" cy="44926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7891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789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Text Placeholder 8"/>
          <p:cNvSpPr>
            <a:spLocks noGrp="1"/>
          </p:cNvSpPr>
          <p:nvPr>
            <p:ph type="body" sz="half" idx="2"/>
          </p:nvPr>
        </p:nvSpPr>
        <p:spPr>
          <a:xfrm>
            <a:off x="2611438" y="5653088"/>
            <a:ext cx="5486400" cy="46196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Only during start-up</a:t>
            </a:r>
          </a:p>
        </p:txBody>
      </p:sp>
      <p:pic>
        <p:nvPicPr>
          <p:cNvPr id="3789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52500" y="612775"/>
            <a:ext cx="7296150" cy="45688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891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Text Placeholder 8"/>
          <p:cNvSpPr>
            <a:spLocks noGrp="1"/>
          </p:cNvSpPr>
          <p:nvPr>
            <p:ph type="body" sz="half" idx="2"/>
          </p:nvPr>
        </p:nvSpPr>
        <p:spPr>
          <a:xfrm>
            <a:off x="2363788" y="5538788"/>
            <a:ext cx="6418262" cy="48101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Improperly constructed trench</a:t>
            </a:r>
          </a:p>
        </p:txBody>
      </p:sp>
      <p:pic>
        <p:nvPicPr>
          <p:cNvPr id="3891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1500" y="555625"/>
            <a:ext cx="8172450" cy="4549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3994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1" name="Text Placeholder 8"/>
          <p:cNvSpPr>
            <a:spLocks noGrp="1"/>
          </p:cNvSpPr>
          <p:nvPr>
            <p:ph type="body" sz="half" idx="2"/>
          </p:nvPr>
        </p:nvSpPr>
        <p:spPr>
          <a:xfrm>
            <a:off x="3124200" y="5538788"/>
            <a:ext cx="4610100" cy="48101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Ash Mount</a:t>
            </a:r>
          </a:p>
        </p:txBody>
      </p:sp>
      <p:pic>
        <p:nvPicPr>
          <p:cNvPr id="39942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" y="285750"/>
            <a:ext cx="8001000" cy="4914900"/>
          </a:xfrm>
          <a:noFill/>
        </p:spPr>
      </p:pic>
      <p:sp>
        <p:nvSpPr>
          <p:cNvPr id="7" name="Oval Callout 6"/>
          <p:cNvSpPr/>
          <p:nvPr/>
        </p:nvSpPr>
        <p:spPr>
          <a:xfrm>
            <a:off x="1428750" y="3676650"/>
            <a:ext cx="1581150" cy="765175"/>
          </a:xfrm>
          <a:prstGeom prst="wedgeEllipseCallout">
            <a:avLst>
              <a:gd name="adj1" fmla="val 153313"/>
              <a:gd name="adj2" fmla="val -12084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Re-flash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4096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5" name="Text Placeholder 8"/>
          <p:cNvSpPr>
            <a:spLocks noGrp="1"/>
          </p:cNvSpPr>
          <p:nvPr>
            <p:ph type="body" sz="half" idx="2"/>
          </p:nvPr>
        </p:nvSpPr>
        <p:spPr>
          <a:xfrm>
            <a:off x="2363788" y="5462588"/>
            <a:ext cx="5751512" cy="538162"/>
          </a:xfrm>
        </p:spPr>
        <p:txBody>
          <a:bodyPr/>
          <a:lstStyle/>
          <a:p>
            <a:pPr algn="ctr"/>
            <a:endParaRPr lang="en-US" sz="2400" b="1" dirty="0" smtClean="0">
              <a:latin typeface="Calibri" pitchFamily="34" charset="0"/>
            </a:endParaRPr>
          </a:p>
        </p:txBody>
      </p:sp>
      <p:pic>
        <p:nvPicPr>
          <p:cNvPr id="4096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4400" y="612775"/>
            <a:ext cx="7239000" cy="4511675"/>
          </a:xfrm>
          <a:noFill/>
        </p:spPr>
      </p:pic>
      <p:sp>
        <p:nvSpPr>
          <p:cNvPr id="7" name="Oval Callout 6"/>
          <p:cNvSpPr/>
          <p:nvPr/>
        </p:nvSpPr>
        <p:spPr>
          <a:xfrm>
            <a:off x="5143500" y="4038600"/>
            <a:ext cx="1447800" cy="1047750"/>
          </a:xfrm>
          <a:prstGeom prst="wedgeEllipseCallout">
            <a:avLst>
              <a:gd name="adj1" fmla="val -194059"/>
              <a:gd name="adj2" fmla="val -7242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Calibri" pitchFamily="34" charset="0"/>
              </a:rPr>
              <a:t>Ash Buildup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4198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Placeholder 8"/>
          <p:cNvSpPr>
            <a:spLocks noGrp="1"/>
          </p:cNvSpPr>
          <p:nvPr>
            <p:ph type="body" sz="half" idx="2"/>
          </p:nvPr>
        </p:nvSpPr>
        <p:spPr>
          <a:xfrm>
            <a:off x="2363788" y="5538788"/>
            <a:ext cx="6418262" cy="481012"/>
          </a:xfrm>
        </p:spPr>
        <p:txBody>
          <a:bodyPr/>
          <a:lstStyle/>
          <a:p>
            <a:pPr algn="ctr"/>
            <a:endParaRPr lang="en-US" sz="2400" b="1" dirty="0" smtClean="0">
              <a:latin typeface="Calibri" pitchFamily="34" charset="0"/>
            </a:endParaRPr>
          </a:p>
        </p:txBody>
      </p:sp>
      <p:pic>
        <p:nvPicPr>
          <p:cNvPr id="4199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76300" y="612775"/>
            <a:ext cx="7543800" cy="45688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4301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 Placeholder 8"/>
          <p:cNvSpPr>
            <a:spLocks noGrp="1"/>
          </p:cNvSpPr>
          <p:nvPr>
            <p:ph type="body" sz="half" idx="2"/>
          </p:nvPr>
        </p:nvSpPr>
        <p:spPr>
          <a:xfrm>
            <a:off x="2363788" y="5538788"/>
            <a:ext cx="5751512" cy="48101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Fire had jumped off the fire box</a:t>
            </a:r>
          </a:p>
        </p:txBody>
      </p:sp>
      <p:pic>
        <p:nvPicPr>
          <p:cNvPr id="4301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71550" y="612775"/>
            <a:ext cx="7296150" cy="4549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4035" name="Rectangle 4"/>
          <p:cNvSpPr>
            <a:spLocks noChangeArrowheads="1"/>
          </p:cNvSpPr>
          <p:nvPr/>
        </p:nvSpPr>
        <p:spPr bwMode="auto">
          <a:xfrm>
            <a:off x="495300" y="3017838"/>
            <a:ext cx="82677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endParaRPr lang="en-US" dirty="0"/>
          </a:p>
          <a:p>
            <a:pPr eaLnBrk="0" hangingPunct="0"/>
            <a:endParaRPr lang="en-US" dirty="0"/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</a:t>
            </a:r>
            <a:endParaRPr lang="en-US" dirty="0"/>
          </a:p>
        </p:txBody>
      </p:sp>
      <p:pic>
        <p:nvPicPr>
          <p:cNvPr id="44036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7" name="Text Placeholder 8"/>
          <p:cNvSpPr>
            <a:spLocks noGrp="1"/>
          </p:cNvSpPr>
          <p:nvPr>
            <p:ph type="body" sz="half" idx="2"/>
          </p:nvPr>
        </p:nvSpPr>
        <p:spPr>
          <a:xfrm>
            <a:off x="3124200" y="5538788"/>
            <a:ext cx="4857750" cy="481012"/>
          </a:xfrm>
        </p:spPr>
        <p:txBody>
          <a:bodyPr/>
          <a:lstStyle/>
          <a:p>
            <a:pPr algn="ctr"/>
            <a:r>
              <a:rPr lang="en-US" sz="2400" b="1" dirty="0" smtClean="0">
                <a:latin typeface="Calibri" pitchFamily="34" charset="0"/>
              </a:rPr>
              <a:t>Fuel tank next to firebox</a:t>
            </a:r>
          </a:p>
        </p:txBody>
      </p:sp>
      <p:pic>
        <p:nvPicPr>
          <p:cNvPr id="44038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" y="612775"/>
            <a:ext cx="8096250" cy="4759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5059" name="Rectangle 4"/>
          <p:cNvSpPr>
            <a:spLocks noChangeArrowheads="1"/>
          </p:cNvSpPr>
          <p:nvPr/>
        </p:nvSpPr>
        <p:spPr bwMode="auto">
          <a:xfrm>
            <a:off x="533400" y="2136775"/>
            <a:ext cx="82677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SECTION III</a:t>
            </a:r>
          </a:p>
          <a:p>
            <a:pPr algn="ctr" eaLnBrk="0" hangingPunct="0"/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Implement Plan of Actions</a:t>
            </a:r>
            <a:endParaRPr lang="en-US" sz="4400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533400" y="846138"/>
            <a:ext cx="82677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Compliance Assistance Checklist   </a:t>
            </a:r>
            <a:endParaRPr lang="en-US" sz="4400" dirty="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en-US" sz="2800" b="1" dirty="0">
                <a:ea typeface="Calibri" pitchFamily="34" charset="0"/>
                <a:cs typeface="Arial" charset="0"/>
              </a:rPr>
              <a:t>General Operating Requirements:   </a:t>
            </a:r>
          </a:p>
          <a:p>
            <a:pPr eaLnBrk="0" hangingPunct="0"/>
            <a:endParaRPr lang="en-US" sz="2800" dirty="0">
              <a:latin typeface="Calibri" pitchFamily="34" charset="0"/>
              <a:ea typeface="Calibri" pitchFamily="34" charset="0"/>
              <a:cs typeface="Arial" charset="0"/>
            </a:endParaRPr>
          </a:p>
          <a:p>
            <a:pPr eaLnBrk="0" hangingPunct="0">
              <a:buFontTx/>
              <a:buAutoNum type="arabicPeriod"/>
            </a:pPr>
            <a:r>
              <a:rPr lang="en-US" sz="2800" dirty="0">
                <a:latin typeface="Calibri" pitchFamily="34" charset="0"/>
                <a:ea typeface="Calibri" pitchFamily="34" charset="0"/>
                <a:cs typeface="Arial" charset="0"/>
              </a:rPr>
              <a:t>    Does the owner/operator have an Air Operation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Arial" charset="0"/>
              </a:rPr>
              <a:t>       permit DEP to operate the ACI?   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</a:t>
            </a:r>
            <a:r>
              <a:rPr lang="en-US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  <a:endParaRPr lang="en-US" sz="2000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b="1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 </a:t>
            </a:r>
            <a:endParaRPr lang="en-US" sz="2800" dirty="0">
              <a:latin typeface="Bookman Old Style" pitchFamily="18" charset="0"/>
              <a:cs typeface="Arial" charset="0"/>
            </a:endParaRP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2.    ACI started after sunrise and ended no later than  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 one hour after sunset? 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2800" dirty="0">
              <a:latin typeface="Bookman Old Style" pitchFamily="18" charset="0"/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3.    Is the ACI attended to at all times while materials 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 are being burned? 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</a:t>
            </a:r>
            <a:r>
              <a:rPr lang="en-US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S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2000" dirty="0">
              <a:latin typeface="Bookman Old Style" pitchFamily="18" charset="0"/>
              <a:ea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495300" y="260350"/>
            <a:ext cx="8267700" cy="606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Compliance Assistance Checklist   </a:t>
            </a:r>
            <a:endParaRPr lang="en-US" sz="4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200" b="1" dirty="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n-US" sz="2800" b="1" dirty="0">
                <a:ea typeface="Calibri" pitchFamily="34" charset="0"/>
                <a:cs typeface="Arial" charset="0"/>
              </a:rPr>
              <a:t>General Operating Requirements: </a:t>
            </a:r>
            <a:r>
              <a:rPr lang="en-US" sz="2800" b="1" i="1" dirty="0">
                <a:ea typeface="Calibri" pitchFamily="34" charset="0"/>
                <a:cs typeface="Arial" charset="0"/>
              </a:rPr>
              <a:t>(</a:t>
            </a:r>
            <a:r>
              <a:rPr lang="en-US" sz="2800" b="1" i="1" dirty="0">
                <a:ea typeface="Calibri" pitchFamily="34" charset="0"/>
                <a:cs typeface="Arial" charset="0"/>
              </a:rPr>
              <a:t>Con’t</a:t>
            </a:r>
            <a:r>
              <a:rPr lang="en-US" sz="2800" b="1" i="1" dirty="0">
                <a:ea typeface="Calibri" pitchFamily="34" charset="0"/>
                <a:cs typeface="Arial" charset="0"/>
              </a:rPr>
              <a:t>) </a:t>
            </a:r>
          </a:p>
          <a:p>
            <a:pPr eaLnBrk="0" hangingPunct="0"/>
            <a:endParaRPr lang="en-US" sz="2800" b="1" i="1" dirty="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4. 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Does the ACI meet the setback requirement of at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least 50 feet from any wetlands, brush, combustible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structures or paved public roadway?</a:t>
            </a:r>
            <a:r>
              <a:rPr lang="en-US" sz="20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2800" dirty="0">
              <a:latin typeface="Bookman Old Style" pitchFamily="18" charset="0"/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5.  Is there an operation and maintenance manual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available to operators at all times?</a:t>
            </a: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2800" dirty="0">
              <a:latin typeface="Bookman Old Style" pitchFamily="18" charset="0"/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6. 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Does burn pit meet dimensions specified in the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permit?  </a:t>
            </a: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/>
          <p:cNvSpPr>
            <a:spLocks noChangeArrowheads="1"/>
          </p:cNvSpPr>
          <p:nvPr/>
        </p:nvSpPr>
        <p:spPr bwMode="auto">
          <a:xfrm>
            <a:off x="495300" y="327025"/>
            <a:ext cx="8172450" cy="53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Compliance Assistance Checklist   </a:t>
            </a:r>
            <a:endParaRPr lang="en-US" sz="4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000" b="1" dirty="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n-US" sz="2800" b="1" dirty="0">
                <a:ea typeface="Calibri" pitchFamily="34" charset="0"/>
                <a:cs typeface="Arial" charset="0"/>
              </a:rPr>
              <a:t>General Operating Requirements: </a:t>
            </a:r>
            <a:r>
              <a:rPr lang="en-US" sz="2800" b="1" i="1" dirty="0">
                <a:ea typeface="Calibri" pitchFamily="34" charset="0"/>
                <a:cs typeface="Arial" charset="0"/>
              </a:rPr>
              <a:t>(</a:t>
            </a:r>
            <a:r>
              <a:rPr lang="en-US" sz="2800" b="1" i="1" dirty="0">
                <a:ea typeface="Calibri" pitchFamily="34" charset="0"/>
                <a:cs typeface="Arial" charset="0"/>
              </a:rPr>
              <a:t>Con’t</a:t>
            </a:r>
            <a:r>
              <a:rPr lang="en-US" sz="2800" b="1" i="1" dirty="0">
                <a:ea typeface="Calibri" pitchFamily="34" charset="0"/>
                <a:cs typeface="Arial" charset="0"/>
              </a:rPr>
              <a:t>) </a:t>
            </a:r>
          </a:p>
          <a:p>
            <a:pPr eaLnBrk="0" hangingPunct="0"/>
            <a:endParaRPr lang="en-US" dirty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7.    Does the ACI only burn vegetative material and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 untreated  wood (excluding sawdust)?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  <a:r>
              <a:rPr lang="en-US" sz="14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 </a:t>
            </a:r>
          </a:p>
          <a:p>
            <a:pPr eaLnBrk="0" hangingPunct="0"/>
            <a:endParaRPr lang="en-US" sz="2800" dirty="0">
              <a:latin typeface="Bookman Old Style" pitchFamily="18" charset="0"/>
            </a:endParaRPr>
          </a:p>
          <a:p>
            <a:pPr eaLnBrk="0" hangingPunct="0">
              <a:buFontTx/>
              <a:buAutoNum type="arabicPeriod" startAt="8"/>
            </a:pP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Is the ash residue maintained at less than 1/3 the  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 pit depth?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2800" dirty="0">
              <a:latin typeface="Bookman Old Style" pitchFamily="18" charset="0"/>
            </a:endParaRPr>
          </a:p>
          <a:p>
            <a:pPr eaLnBrk="0" hangingPunct="0">
              <a:buFontTx/>
              <a:buAutoNum type="arabicPeriod" startAt="9"/>
            </a:pP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Is compliance test for opacity conducted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  annually?   </a:t>
            </a:r>
            <a:r>
              <a:rPr lang="en-US" sz="1600" dirty="0"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  </a:t>
            </a:r>
            <a:r>
              <a:rPr lang="en-US" sz="28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2000" dirty="0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876300" y="285750"/>
            <a:ext cx="7581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dirty="0"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476250" y="1520825"/>
            <a:ext cx="7924800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Recordkeeping </a:t>
            </a:r>
            <a:r>
              <a:rPr lang="en-US" sz="2800" b="1" dirty="0">
                <a:ea typeface="Calibri" pitchFamily="34" charset="0"/>
                <a:cs typeface="Arial" charset="0"/>
              </a:rPr>
              <a:t>Requirements</a:t>
            </a: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  <a:endParaRPr lang="en-US" sz="3600" dirty="0"/>
          </a:p>
          <a:p>
            <a:pPr eaLnBrk="0" hangingPunct="0">
              <a:buFont typeface="Arial" charset="0"/>
              <a:buAutoNum type="arabicPeriod"/>
            </a:pP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Maintains daily log of operation?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1000" dirty="0">
                <a:latin typeface="Calibri" pitchFamily="34" charset="0"/>
                <a:ea typeface="Calibri" pitchFamily="34" charset="0"/>
                <a:cs typeface="Calibri" pitchFamily="34" charset="0"/>
              </a:rPr>
              <a:t> 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/>
            <a:endParaRPr lang="en-US" sz="1000" dirty="0">
              <a:latin typeface="Bookman Old Style" pitchFamily="18" charset="0"/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800" dirty="0">
                <a:latin typeface="Calibri" pitchFamily="34" charset="0"/>
                <a:cs typeface="Times New Roman" pitchFamily="18" charset="0"/>
              </a:rPr>
              <a:t>  If  YES, does it show ; 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  Beginning and ending charging times?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1000" dirty="0">
                <a:latin typeface="Calibri" pitchFamily="34" charset="0"/>
                <a:ea typeface="Calibri" pitchFamily="34" charset="0"/>
                <a:cs typeface="Calibri" pitchFamily="34" charset="0"/>
              </a:rPr>
              <a:t> 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  Daily total of material burned (in tons)?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1000" dirty="0">
                <a:latin typeface="Calibri" pitchFamily="34" charset="0"/>
                <a:ea typeface="Calibri" pitchFamily="34" charset="0"/>
                <a:cs typeface="Calibri" pitchFamily="34" charset="0"/>
              </a:rPr>
              <a:t>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  <a:endParaRPr lang="en-US" sz="2000" dirty="0">
              <a:latin typeface="Bookman Old Style" pitchFamily="18" charset="0"/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  Total hours of operation?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 12-months rolling operating hours? 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800" dirty="0">
                <a:latin typeface="Calibri" pitchFamily="34" charset="0"/>
                <a:cs typeface="Times New Roman" pitchFamily="18" charset="0"/>
              </a:rPr>
              <a:t> 12-months rolling materials burned (in tons)?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 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  <a:endParaRPr lang="en-US" sz="2000" dirty="0"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609600" y="277813"/>
            <a:ext cx="78676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Compliance Assistance Checklist</a:t>
            </a:r>
            <a:endParaRPr lang="en-US" sz="4400" dirty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42950" y="1597025"/>
            <a:ext cx="744855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Recordkeeping </a:t>
            </a:r>
            <a:r>
              <a:rPr lang="en-US" sz="2800" b="1" dirty="0">
                <a:ea typeface="Calibri" pitchFamily="34" charset="0"/>
                <a:cs typeface="Arial" charset="0"/>
              </a:rPr>
              <a:t>Requirements</a:t>
            </a: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eaLnBrk="0" hangingPunct="0"/>
            <a:endParaRPr lang="en-US" sz="1200" dirty="0"/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2.   Results of annual opacity tests  kept on-site? 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</a:p>
          <a:p>
            <a:pPr eaLnBrk="0" hangingPunct="0">
              <a:buSzPct val="140000"/>
            </a:pP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3.   All records of maintenance performed? </a:t>
            </a:r>
          </a:p>
          <a:p>
            <a:pPr eaLnBrk="0" hangingPunct="0">
              <a:buSzPct val="140000"/>
            </a:pP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  <a:endParaRPr lang="en-US" sz="2000" dirty="0">
              <a:latin typeface="Bookman Old Style" pitchFamily="18" charset="0"/>
            </a:endParaRPr>
          </a:p>
          <a:p>
            <a:pPr eaLnBrk="0" hangingPunct="0">
              <a:buFontTx/>
              <a:buAutoNum type="arabicPeriod" startAt="4"/>
            </a:pP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Are records kept for at least 5 years? </a:t>
            </a:r>
          </a:p>
          <a:p>
            <a:pPr eaLnBrk="0" hangingPunct="0"/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YES</a:t>
            </a:r>
            <a:r>
              <a:rPr lang="en-US" sz="2800" dirty="0">
                <a:latin typeface="Calibri" pitchFamily="34" charset="0"/>
                <a:ea typeface="Calibri" pitchFamily="34" charset="0"/>
                <a:cs typeface="Calibri" pitchFamily="34" charset="0"/>
              </a:rPr>
              <a:t>  □</a:t>
            </a:r>
            <a:r>
              <a:rPr lang="en-US" sz="2000" dirty="0">
                <a:latin typeface="Bookman Old Style" pitchFamily="18" charset="0"/>
                <a:ea typeface="Calibri" pitchFamily="34" charset="0"/>
                <a:cs typeface="Calibri" pitchFamily="34" charset="0"/>
              </a:rPr>
              <a:t>NO</a:t>
            </a:r>
            <a:endParaRPr lang="en-US" sz="2000" dirty="0">
              <a:latin typeface="Bookman Old Style" pitchFamily="18" charset="0"/>
            </a:endParaRPr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704850" y="487363"/>
            <a:ext cx="786765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Compliance Assistance Checklist</a:t>
            </a:r>
            <a:endParaRPr lang="en-US" sz="4400" dirty="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1238250" y="1112838"/>
            <a:ext cx="6648450" cy="338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4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Conduct Operator Training:</a:t>
            </a:r>
          </a:p>
          <a:p>
            <a:pPr eaLnBrk="0" hangingPunct="0"/>
            <a:endParaRPr lang="en-US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1" eaLnBrk="0" hangingPunct="0">
              <a:buFont typeface="Arial" charset="0"/>
              <a:buChar char="•"/>
            </a:pP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Individually onsite 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Regionalize by group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Just in time training</a:t>
            </a:r>
          </a:p>
          <a:p>
            <a:pPr eaLnBrk="0" hangingPunct="0"/>
            <a:endParaRPr lang="en-US" sz="36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200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120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713" y="48641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ChangeArrowheads="1"/>
          </p:cNvSpPr>
          <p:nvPr/>
        </p:nvSpPr>
        <p:spPr bwMode="auto">
          <a:xfrm>
            <a:off x="0" y="153035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428750" y="1204913"/>
            <a:ext cx="6629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Monitor  &amp; Measure Progress:</a:t>
            </a:r>
          </a:p>
          <a:p>
            <a:pPr eaLnBrk="0" hangingPunct="0"/>
            <a:endParaRPr lang="en-US" sz="10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1" eaLnBrk="0" hangingPunct="0">
              <a:buFont typeface="Arial" charset="0"/>
              <a:buChar char="•"/>
            </a:pP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Conduct customer feedback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Increase face to face contact</a:t>
            </a:r>
          </a:p>
          <a:p>
            <a:pPr lvl="1" eaLnBrk="0" hangingPunct="0">
              <a:buFont typeface="Arial" charset="0"/>
              <a:buChar char="•"/>
            </a:pPr>
            <a:r>
              <a:rPr lang="en-US" sz="36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   Highlight improvements</a:t>
            </a:r>
          </a:p>
          <a:p>
            <a:pPr eaLnBrk="0" hangingPunct="0"/>
            <a:endParaRPr lang="en-US" sz="36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en-US" sz="1200" dirty="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222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713" y="48641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53252" name="Title 3"/>
          <p:cNvSpPr>
            <a:spLocks noGrp="1"/>
          </p:cNvSpPr>
          <p:nvPr>
            <p:ph type="title"/>
          </p:nvPr>
        </p:nvSpPr>
        <p:spPr>
          <a:xfrm>
            <a:off x="1562100" y="1951038"/>
            <a:ext cx="6229350" cy="1143000"/>
          </a:xfrm>
        </p:spPr>
        <p:txBody>
          <a:bodyPr/>
          <a:lstStyle/>
          <a:p>
            <a:r>
              <a:rPr lang="en-US" b="1" dirty="0" smtClean="0">
                <a:latin typeface="Calibri" pitchFamily="34" charset="0"/>
              </a:rPr>
              <a:t>Section IV </a:t>
            </a:r>
            <a:br>
              <a:rPr lang="en-US" b="1" dirty="0" smtClean="0">
                <a:latin typeface="Calibri" pitchFamily="34" charset="0"/>
              </a:rPr>
            </a:br>
            <a:r>
              <a:rPr lang="en-US" b="1" dirty="0" smtClean="0">
                <a:latin typeface="Calibri" pitchFamily="34" charset="0"/>
              </a:rPr>
              <a:t> Conclusion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54276" name="Content Placeholder 4"/>
          <p:cNvSpPr>
            <a:spLocks noGrp="1"/>
          </p:cNvSpPr>
          <p:nvPr>
            <p:ph idx="1"/>
          </p:nvPr>
        </p:nvSpPr>
        <p:spPr>
          <a:xfrm>
            <a:off x="1504950" y="857250"/>
            <a:ext cx="69342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What do we hope to achieve?</a:t>
            </a:r>
          </a:p>
          <a:p>
            <a:r>
              <a:rPr lang="en-US" b="1" dirty="0" smtClean="0"/>
              <a:t>Knowledgeable operators</a:t>
            </a:r>
          </a:p>
          <a:p>
            <a:r>
              <a:rPr lang="en-US" b="1" dirty="0" smtClean="0"/>
              <a:t>Increased rate of compliance</a:t>
            </a:r>
          </a:p>
          <a:p>
            <a:r>
              <a:rPr lang="en-US" b="1" dirty="0" smtClean="0"/>
              <a:t>Reduction in number of violations</a:t>
            </a:r>
          </a:p>
          <a:p>
            <a:r>
              <a:rPr lang="en-US" b="1" dirty="0" smtClean="0"/>
              <a:t>Fewer citizen complaints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55300" name="Title 4"/>
          <p:cNvSpPr>
            <a:spLocks noGrp="1"/>
          </p:cNvSpPr>
          <p:nvPr>
            <p:ph type="title"/>
          </p:nvPr>
        </p:nvSpPr>
        <p:spPr>
          <a:xfrm>
            <a:off x="1447800" y="2027238"/>
            <a:ext cx="6191250" cy="1143000"/>
          </a:xfrm>
        </p:spPr>
        <p:txBody>
          <a:bodyPr/>
          <a:lstStyle/>
          <a:p>
            <a:r>
              <a:rPr lang="en-US" sz="6600" b="1" i="1" dirty="0" smtClean="0">
                <a:latin typeface="Garamond" pitchFamily="18" charset="0"/>
              </a:rPr>
              <a:t>Questions 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8" descr="Florida Department of Environmental Protection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163" y="5321300"/>
            <a:ext cx="186213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4"/>
          <p:cNvSpPr>
            <a:spLocks noChangeArrowheads="1"/>
          </p:cNvSpPr>
          <p:nvPr/>
        </p:nvSpPr>
        <p:spPr bwMode="auto">
          <a:xfrm>
            <a:off x="0" y="159543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 dirty="0"/>
          </a:p>
        </p:txBody>
      </p:sp>
      <p:sp>
        <p:nvSpPr>
          <p:cNvPr id="5632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Air Resource Management</a:t>
            </a:r>
          </a:p>
        </p:txBody>
      </p:sp>
      <p:sp>
        <p:nvSpPr>
          <p:cNvPr id="56325" name="Content Placeholder 4"/>
          <p:cNvSpPr>
            <a:spLocks noGrp="1"/>
          </p:cNvSpPr>
          <p:nvPr>
            <p:ph idx="1"/>
          </p:nvPr>
        </p:nvSpPr>
        <p:spPr>
          <a:xfrm>
            <a:off x="2133600" y="1600200"/>
            <a:ext cx="57150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dirty="0" smtClean="0"/>
              <a:t>TEAM MEMBERS</a:t>
            </a:r>
          </a:p>
          <a:p>
            <a:pPr>
              <a:buFontTx/>
              <a:buNone/>
            </a:pPr>
            <a:endParaRPr lang="en-US" sz="1200" dirty="0" smtClean="0"/>
          </a:p>
          <a:p>
            <a:pPr lvl="1"/>
            <a:r>
              <a:rPr lang="en-US" i="1" dirty="0" smtClean="0"/>
              <a:t>RAY   BARATA</a:t>
            </a:r>
          </a:p>
          <a:p>
            <a:pPr lvl="1"/>
            <a:r>
              <a:rPr lang="en-US" i="1" dirty="0" smtClean="0"/>
              <a:t>BRENT  STEELE</a:t>
            </a:r>
          </a:p>
          <a:p>
            <a:pPr lvl="1"/>
            <a:r>
              <a:rPr lang="en-US" i="1" dirty="0" smtClean="0"/>
              <a:t>SCOTT   JOHNSTON</a:t>
            </a:r>
          </a:p>
          <a:p>
            <a:pPr lvl="1"/>
            <a:r>
              <a:rPr lang="en-US" i="1" dirty="0" smtClean="0"/>
              <a:t>MARC   LOVALLO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2213</TotalTime>
  <Words>1443</Words>
  <Application>Microsoft Office PowerPoint</Application>
  <PresentationFormat>On-screen Show (4:3)</PresentationFormat>
  <Paragraphs>469</Paragraphs>
  <Slides>54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Default Design</vt:lpstr>
      <vt:lpstr>Florida Department of Environmental Protection Northeast District</vt:lpstr>
      <vt:lpstr>Slide 2</vt:lpstr>
      <vt:lpstr>Slide 3</vt:lpstr>
      <vt:lpstr>Air Resource Management</vt:lpstr>
      <vt:lpstr>Purpose</vt:lpstr>
      <vt:lpstr>Slide 6</vt:lpstr>
      <vt:lpstr>Slide 7</vt:lpstr>
      <vt:lpstr>Slide 8</vt:lpstr>
      <vt:lpstr>Slide 9</vt:lpstr>
      <vt:lpstr>Slide 10</vt:lpstr>
      <vt:lpstr>Types of ACI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ACI Regulations</vt:lpstr>
      <vt:lpstr>Permit Forms &amp; Fees</vt:lpstr>
      <vt:lpstr>Testing Requirements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Section IV   Conclusion  </vt:lpstr>
      <vt:lpstr>Slide 52</vt:lpstr>
      <vt:lpstr>Questions ?</vt:lpstr>
      <vt:lpstr>Air Resource Management</vt:lpstr>
    </vt:vector>
  </TitlesOfParts>
  <Company>FDEP-DARM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pichard_e</dc:creator>
  <cp:lastModifiedBy>alnahdy_k</cp:lastModifiedBy>
  <cp:revision>230</cp:revision>
  <dcterms:created xsi:type="dcterms:W3CDTF">2007-05-15T12:46:03Z</dcterms:created>
  <dcterms:modified xsi:type="dcterms:W3CDTF">2012-10-11T12:09:47Z</dcterms:modified>
</cp:coreProperties>
</file>