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256" r:id="rId2"/>
    <p:sldId id="258" r:id="rId3"/>
    <p:sldId id="259" r:id="rId4"/>
    <p:sldId id="260" r:id="rId5"/>
    <p:sldId id="261" r:id="rId6"/>
    <p:sldId id="289" r:id="rId7"/>
    <p:sldId id="272" r:id="rId8"/>
    <p:sldId id="262" r:id="rId9"/>
    <p:sldId id="263" r:id="rId10"/>
    <p:sldId id="264" r:id="rId11"/>
    <p:sldId id="265" r:id="rId12"/>
    <p:sldId id="268" r:id="rId13"/>
    <p:sldId id="267" r:id="rId14"/>
    <p:sldId id="269" r:id="rId15"/>
    <p:sldId id="270" r:id="rId16"/>
    <p:sldId id="287" r:id="rId17"/>
    <p:sldId id="271" r:id="rId18"/>
    <p:sldId id="284" r:id="rId19"/>
    <p:sldId id="285" r:id="rId20"/>
    <p:sldId id="286" r:id="rId21"/>
    <p:sldId id="288" r:id="rId22"/>
    <p:sldId id="283" r:id="rId23"/>
    <p:sldId id="274" r:id="rId24"/>
    <p:sldId id="278" r:id="rId25"/>
    <p:sldId id="277" r:id="rId26"/>
    <p:sldId id="276" r:id="rId27"/>
    <p:sldId id="279" r:id="rId28"/>
    <p:sldId id="280" r:id="rId29"/>
    <p:sldId id="281" r:id="rId30"/>
    <p:sldId id="266" r:id="rId31"/>
    <p:sldId id="29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78563" autoAdjust="0"/>
  </p:normalViewPr>
  <p:slideViewPr>
    <p:cSldViewPr>
      <p:cViewPr varScale="1">
        <p:scale>
          <a:sx n="41" d="100"/>
          <a:sy n="41" d="100"/>
        </p:scale>
        <p:origin x="-130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276910-1786-439F-A427-C2389471970D}" type="datetimeFigureOut">
              <a:rPr lang="en-US" smtClean="0"/>
              <a:pPr/>
              <a:t>9/11/2013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1B0246-348F-4278-9715-9D9338937F46}" type="slidenum">
              <a:rPr lang="en-US" smtClean="0"/>
              <a:pPr/>
              <a:t>‹#›</a:t>
            </a:fld>
            <a:endParaRPr lang="en-US"/>
          </a:p>
        </p:txBody>
      </p:sp>
    </p:spTree>
    <p:extLst>
      <p:ext uri="{BB962C8B-B14F-4D97-AF65-F5344CB8AC3E}">
        <p14:creationId xmlns:p14="http://schemas.microsoft.com/office/powerpoint/2010/main" xmlns="" val="3375095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Asbestos</a:t>
            </a:r>
            <a:r>
              <a:rPr lang="en-US" baseline="0" dirty="0" smtClean="0"/>
              <a:t> related diseases may not appear until years after exposure. Some diseases are Asbestosis: scarring of lung tissue due to asbestos fibers. It is usually caused by occupational exposure.  Lung cancer: Smoking in combination with occupational exposure increase the risk of lung cancer.  </a:t>
            </a:r>
            <a:r>
              <a:rPr lang="en-US" baseline="0" dirty="0" err="1" smtClean="0"/>
              <a:t>Mesothelioma</a:t>
            </a:r>
            <a:r>
              <a:rPr lang="en-US" baseline="0" dirty="0" smtClean="0"/>
              <a:t>: A rare cancer that </a:t>
            </a:r>
            <a:r>
              <a:rPr lang="en-US" dirty="0" smtClean="0"/>
              <a:t>occurs in the thin membrane lining of the lungs, chest, abdomen, and (rarely) heart that is directly caused by Asbestos</a:t>
            </a:r>
            <a:r>
              <a:rPr lang="en-US" baseline="0" dirty="0" smtClean="0"/>
              <a:t> exposure.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EPA's Worker Protection extends the OSHA standards to state and local employees who perform asbestos work and who are not covered by </a:t>
            </a:r>
            <a:r>
              <a:rPr lang="en-US" dirty="0" err="1" smtClean="0"/>
              <a:t>by</a:t>
            </a:r>
            <a:r>
              <a:rPr lang="en-US" dirty="0" smtClean="0"/>
              <a:t> a state OSHA plan.</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State of Florida</a:t>
            </a:r>
            <a:r>
              <a:rPr lang="en-US" baseline="0" dirty="0" smtClean="0"/>
              <a:t> has adopted the NESHAP in whole. On this slide there are links to all rules and also a link to our FDEP website which will take you to the notification form, rules, and contacts. You can also pay fees online.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presentation,</a:t>
            </a:r>
            <a:r>
              <a:rPr lang="en-US" baseline="0" dirty="0" smtClean="0"/>
              <a:t> we will discuss the main areas of noncompliance and ways to stay in compliance with the NESHAPS. We will provide information and links to resources.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a:t>
            </a:r>
            <a:r>
              <a:rPr lang="en-US" baseline="0" dirty="0" smtClean="0"/>
              <a:t> notifying, late or not revised notification is the most common violation. </a:t>
            </a:r>
            <a:r>
              <a:rPr lang="en-US" dirty="0" smtClean="0"/>
              <a:t>A courtesy could also be a renovation</a:t>
            </a:r>
            <a:r>
              <a:rPr lang="en-US" baseline="0" dirty="0" smtClean="0"/>
              <a:t> below the threshold amount of asbestos being removed. </a:t>
            </a:r>
            <a:r>
              <a:rPr lang="en-US" sz="1200" kern="1200" dirty="0" smtClean="0">
                <a:solidFill>
                  <a:schemeClr val="tx1"/>
                </a:solidFill>
                <a:latin typeface="+mn-lt"/>
                <a:ea typeface="+mn-ea"/>
                <a:cs typeface="+mn-cs"/>
              </a:rPr>
              <a:t>For a renovation, the start date is the day that the removal of asbestos-containing material, or any other asbestos-handling activities, including </a:t>
            </a:r>
            <a:r>
              <a:rPr lang="en-US" sz="1200" kern="1200" dirty="0" err="1" smtClean="0">
                <a:solidFill>
                  <a:schemeClr val="tx1"/>
                </a:solidFill>
                <a:latin typeface="+mn-lt"/>
                <a:ea typeface="+mn-ea"/>
                <a:cs typeface="+mn-cs"/>
              </a:rPr>
              <a:t>precleaning</a:t>
            </a:r>
            <a:r>
              <a:rPr lang="en-US" sz="1200" kern="1200" dirty="0" smtClean="0">
                <a:solidFill>
                  <a:schemeClr val="tx1"/>
                </a:solidFill>
                <a:latin typeface="+mn-lt"/>
                <a:ea typeface="+mn-ea"/>
                <a:cs typeface="+mn-cs"/>
              </a:rPr>
              <a:t>, construction of containment, or other activities that could disturb the asbestos, will begin</a:t>
            </a:r>
          </a:p>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hard copy of the notification</a:t>
            </a:r>
            <a:r>
              <a:rPr lang="en-US" baseline="0" dirty="0" smtClean="0"/>
              <a:t> form. The link to it is on this page. </a:t>
            </a:r>
            <a:r>
              <a:rPr lang="en-US" dirty="0" smtClean="0"/>
              <a:t>Don’t forget to write a description of the work being done as well as checking off the procedures</a:t>
            </a:r>
            <a:r>
              <a:rPr lang="en-US" baseline="0" dirty="0" smtClean="0"/>
              <a:t> used. More than one procedure can be checked off if you are using different ones.  </a:t>
            </a:r>
          </a:p>
          <a:p>
            <a:r>
              <a:rPr lang="en-US" baseline="0" dirty="0" smtClean="0"/>
              <a:t>Dry method has to have prior approval from Tallahassee/EPA region 4</a:t>
            </a:r>
          </a:p>
          <a:p>
            <a:r>
              <a:rPr lang="en-US" baseline="0" dirty="0" smtClean="0"/>
              <a:t>If asbestos removal and renovation/demolition dates are different, you can put both sets on one notification. Remember your 10 day starts when asbestos work starts, which includes any </a:t>
            </a:r>
            <a:r>
              <a:rPr lang="en-US" baseline="0" dirty="0" err="1" smtClean="0"/>
              <a:t>precleaning</a:t>
            </a:r>
            <a:r>
              <a:rPr lang="en-US" baseline="0" dirty="0" smtClean="0"/>
              <a:t> or construction of containment.  </a:t>
            </a:r>
          </a:p>
          <a:p>
            <a:r>
              <a:rPr lang="en-US" baseline="0" dirty="0" smtClean="0"/>
              <a:t>We also have started an online submittal process that I would like to discuss. </a:t>
            </a:r>
          </a:p>
        </p:txBody>
      </p:sp>
      <p:sp>
        <p:nvSpPr>
          <p:cNvPr id="4" name="Slide Number Placeholder 3"/>
          <p:cNvSpPr>
            <a:spLocks noGrp="1"/>
          </p:cNvSpPr>
          <p:nvPr>
            <p:ph type="sldNum" sz="quarter" idx="10"/>
          </p:nvPr>
        </p:nvSpPr>
        <p:spPr/>
        <p:txBody>
          <a:bodyPr/>
          <a:lstStyle/>
          <a:p>
            <a:fld id="{331B0246-348F-4278-9715-9D9338937F46}"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have just started a new online submittal process. This makes it easier to submit notifications to the correct NESHAPS contact person and get them in to start the 10 day clock quicker.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a:t>
            </a:r>
            <a:r>
              <a:rPr lang="en-US" baseline="0" dirty="0" smtClean="0"/>
              <a:t> the DEP Business portal website, there is now a section where you can submit an asbestos notification.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rgbClr val="FF0000"/>
                </a:solidFill>
              </a:rPr>
              <a:t>You</a:t>
            </a:r>
            <a:r>
              <a:rPr lang="en-US" baseline="0" dirty="0" smtClean="0">
                <a:solidFill>
                  <a:srgbClr val="FF0000"/>
                </a:solidFill>
              </a:rPr>
              <a:t> can see on the left pane the steps to complete in the notification. You can stop in the middle and save it to complete at a later date. You can use the “Help” and “About” tabs to get more information on the screen you are on or who to contact if you run into problems.  </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331B0246-348F-4278-9715-9D9338937F46}"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can see at</a:t>
            </a:r>
            <a:r>
              <a:rPr lang="en-US" baseline="0" dirty="0" smtClean="0"/>
              <a:t> the bottom where you have the option to pay the fees online at the time of the submittal or later.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a:t>
            </a:r>
            <a:r>
              <a:rPr lang="en-US" baseline="0" dirty="0" smtClean="0"/>
              <a:t> adequately wetting and causing visible emissions is another area of noncompliance. These suggestions for keeping down emissions comes straight from the NESHAPS asbestos rule.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However, the absence of visible emissions is not evidence of being adequately wet.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taken directly from the NESHAP</a:t>
            </a:r>
            <a:r>
              <a:rPr lang="en-US" baseline="0" dirty="0" smtClean="0"/>
              <a:t>s rule.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Dry removal requires</a:t>
            </a:r>
            <a:r>
              <a:rPr lang="en-US" baseline="0" dirty="0" smtClean="0"/>
              <a:t> written approval.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are not using a wet method, you need t</a:t>
            </a:r>
            <a:r>
              <a:rPr lang="en-US" baseline="0" dirty="0" smtClean="0"/>
              <a:t>o have approval beforehand. You will also need to use the other emission control methods. Check with the NESHAPS coordinator for any exemptions to wet methods.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Training includes, at a minimum: applicability, notification, material identification, control procedures, waste disposal, reporting and record keeping, asbestos hazards and worker protection.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most confusing parts of notifying is who to send the notification</a:t>
            </a:r>
            <a:r>
              <a:rPr lang="en-US" baseline="0" dirty="0" smtClean="0"/>
              <a:t> to… we take electronic notifications as well as fax and mail. For faxes it is a good idea to call to make sure the fax went through.  We highly suggest using the new online submittal for your notifications.</a:t>
            </a:r>
          </a:p>
          <a:p>
            <a:r>
              <a:rPr lang="en-US" baseline="0" dirty="0" smtClean="0"/>
              <a:t>The FDEP notification does not replace any county permits necessary for demolition/renovation work; be sure to check with each county to see what requirements they have.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63A7E6-20F5-490B-B3DB-C1DE95491127}" type="datetime1">
              <a:rPr lang="en-US" smtClean="0"/>
              <a:pPr/>
              <a:t>9/11/2013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848600" cy="1143000"/>
          </a:xfrm>
        </p:spPr>
        <p:txBody>
          <a:bodyPr/>
          <a:lstStyle>
            <a:lvl1pPr>
              <a:defRPr b="1"/>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492875"/>
            <a:ext cx="2133600" cy="365125"/>
          </a:xfrm>
        </p:spPr>
        <p:txBody>
          <a:bodyPr/>
          <a:lstStyle>
            <a:lvl1pPr>
              <a:defRPr>
                <a:solidFill>
                  <a:schemeClr val="bg1"/>
                </a:solidFill>
                <a:latin typeface="Arial" pitchFamily="34" charset="0"/>
                <a:cs typeface="Arial" pitchFamily="34" charset="0"/>
              </a:defRPr>
            </a:lvl1pPr>
          </a:lstStyle>
          <a:p>
            <a:fld id="{D9641B56-F1C1-4B9C-86AB-A9C4D2348069}" type="datetime1">
              <a:rPr lang="en-US" smtClean="0"/>
              <a:pPr/>
              <a:t>9/11/2013</a:t>
            </a:fld>
            <a:endParaRPr lang="en-US"/>
          </a:p>
        </p:txBody>
      </p:sp>
      <p:sp>
        <p:nvSpPr>
          <p:cNvPr id="5" name="Footer Placeholder 4"/>
          <p:cNvSpPr>
            <a:spLocks noGrp="1"/>
          </p:cNvSpPr>
          <p:nvPr>
            <p:ph type="ftr" sz="quarter" idx="11"/>
          </p:nvPr>
        </p:nvSpPr>
        <p:spPr>
          <a:xfrm>
            <a:off x="3124200" y="6492875"/>
            <a:ext cx="2895600" cy="365125"/>
          </a:xfrm>
        </p:spPr>
        <p:txBody>
          <a:bodyPr/>
          <a:lstStyle>
            <a:lvl1pPr>
              <a:defRPr>
                <a:solidFill>
                  <a:schemeClr val="bg1"/>
                </a:solidFill>
                <a:latin typeface="Arial" pitchFamily="34" charset="0"/>
                <a:cs typeface="Arial" pitchFamily="34" charset="0"/>
              </a:defRPr>
            </a:lvl1pPr>
          </a:lstStyle>
          <a:p>
            <a:endParaRPr lang="en-US"/>
          </a:p>
        </p:txBody>
      </p:sp>
      <p:sp>
        <p:nvSpPr>
          <p:cNvPr id="6" name="Slide Number Placeholder 5"/>
          <p:cNvSpPr>
            <a:spLocks noGrp="1"/>
          </p:cNvSpPr>
          <p:nvPr>
            <p:ph type="sldNum" sz="quarter" idx="12"/>
          </p:nvPr>
        </p:nvSpPr>
        <p:spPr>
          <a:xfrm>
            <a:off x="6553200" y="6492875"/>
            <a:ext cx="2133600" cy="365125"/>
          </a:xfrm>
        </p:spPr>
        <p:txBody>
          <a:bodyPr/>
          <a:lstStyle>
            <a:lvl1pPr>
              <a:defRPr>
                <a:solidFill>
                  <a:schemeClr val="bg1"/>
                </a:solidFill>
                <a:latin typeface="Arial" pitchFamily="34" charset="0"/>
                <a:cs typeface="Arial" pitchFamily="34" charset="0"/>
              </a:defRPr>
            </a:lvl1pPr>
          </a:lstStyle>
          <a:p>
            <a:fld id="{D9515C9C-B0D4-49C7-83C7-4BF66E55645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D23A0E-ADE9-485C-AFA2-8C195DFCC04A}" type="datetime1">
              <a:rPr lang="en-US" smtClean="0"/>
              <a:pPr/>
              <a:t>9/11/2013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A60AB7-E2BD-4D27-A395-863AE9EFBE30}" type="datetime1">
              <a:rPr lang="en-US" smtClean="0"/>
              <a:pPr/>
              <a:t>9/11/2013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3A23FF-FE1C-41AE-A1D4-3F7E67105448}" type="datetime1">
              <a:rPr lang="en-US" smtClean="0"/>
              <a:pPr/>
              <a:t>9/11/2013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41A963-0986-4E84-AE91-57E03B800C7E}" type="datetime1">
              <a:rPr lang="en-US" smtClean="0"/>
              <a:pPr/>
              <a:t>9/11/2013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002710-F92E-4BB7-AAC7-AEC0FED14E57}" type="datetime1">
              <a:rPr lang="en-US" smtClean="0"/>
              <a:pPr/>
              <a:t>9/11/2013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D4BDE6-C580-49F4-8967-B64FD3048913}" type="datetime1">
              <a:rPr lang="en-US" smtClean="0"/>
              <a:pPr/>
              <a:t>9/11/2013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4B4DA-8766-46BE-8F10-35EA21271E5A}" type="datetime1">
              <a:rPr lang="en-US" smtClean="0"/>
              <a:pPr/>
              <a:t>9/11/2013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A46088-75BF-46A7-B331-6A2E81165F88}" type="datetime1">
              <a:rPr lang="en-US" smtClean="0"/>
              <a:pPr/>
              <a:t>9/11/2013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AF2E32-1EA8-43D4-A3BF-1CDC53311F76}" type="datetime1">
              <a:rPr lang="en-US" smtClean="0"/>
              <a:pPr/>
              <a:t>9/11/2013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13" cstate="print"/>
          <a:stretch>
            <a:fillRect/>
          </a:stretch>
        </p:blipFill>
        <p:spPr>
          <a:xfrm>
            <a:off x="0" y="0"/>
            <a:ext cx="9144000" cy="6858000"/>
          </a:xfrm>
          <a:prstGeom prst="rect">
            <a:avLst/>
          </a:prstGeom>
        </p:spPr>
      </p:pic>
      <p:pic>
        <p:nvPicPr>
          <p:cNvPr id="9" name="Picture 8" descr="DEP_color_logo white text[Converted].png"/>
          <p:cNvPicPr>
            <a:picLocks noChangeAspect="1"/>
          </p:cNvPicPr>
          <p:nvPr/>
        </p:nvPicPr>
        <p:blipFill>
          <a:blip r:embed="rId14" cstate="print"/>
          <a:stretch>
            <a:fillRect/>
          </a:stretch>
        </p:blipFill>
        <p:spPr>
          <a:xfrm>
            <a:off x="228600" y="191379"/>
            <a:ext cx="990600" cy="646821"/>
          </a:xfrm>
          <a:prstGeom prst="rect">
            <a:avLst/>
          </a:prstGeom>
        </p:spPr>
      </p:pic>
      <p:sp>
        <p:nvSpPr>
          <p:cNvPr id="2" name="Title Placeholder 1"/>
          <p:cNvSpPr>
            <a:spLocks noGrp="1"/>
          </p:cNvSpPr>
          <p:nvPr>
            <p:ph type="title"/>
          </p:nvPr>
        </p:nvSpPr>
        <p:spPr>
          <a:xfrm>
            <a:off x="762000" y="0"/>
            <a:ext cx="79248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143E03-91FF-4BAF-9E2C-6D164A2D73C0}" type="datetime1">
              <a:rPr lang="en-US" smtClean="0"/>
              <a:pPr/>
              <a:t>9/11/2013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515C9C-B0D4-49C7-83C7-4BF66E55645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sz="40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gpo.gov/fdsys/pkg/USCODE-2011-title15/pdf/USCODE-2011-title15-chap53-subchapII.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gpo.gov/fdsys/pkg/CFR-2012-title40-vol9/xml/CFR-2012-title40-vol9-part61-subpartM.xml" TargetMode="External"/><Relationship Id="rId7" Type="http://schemas.openxmlformats.org/officeDocument/2006/relationships/hyperlink" Target="http://www.leg.state.fl.us/Statutes/index.cfm?App_mode=Display_Statute&amp;URL=0400-0499/0469/0469ContentsIndex.html&amp;StatuteYear=2012&amp;Title=-%3e2012-%3eChapter%20469"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dep.state.fl.us/Air/emission/asbestos.htm" TargetMode="External"/><Relationship Id="rId5" Type="http://schemas.openxmlformats.org/officeDocument/2006/relationships/hyperlink" Target="http://www.dep.state.fl.us/Air/rules/fac/62-257.pdf" TargetMode="External"/><Relationship Id="rId4" Type="http://schemas.openxmlformats.org/officeDocument/2006/relationships/hyperlink" Target="https://www.flrules.org/gateway/ruleNo.asp?id=62-204.800"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dep.state.fl.us/Air/emission/asbestos.ht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fldepportal.com/go/submit-registratio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myfloridalicense.com/dbpr/pro/asbest/index.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appprod.dep.state.fl.us/www_wacs/Reports/SW_Facility_Count.asp"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mailto:gordor@miamidade.gov" TargetMode="External"/><Relationship Id="rId3" Type="http://schemas.openxmlformats.org/officeDocument/2006/relationships/image" Target="../media/image11.gif"/><Relationship Id="rId7" Type="http://schemas.openxmlformats.org/officeDocument/2006/relationships/hyperlink" Target="mailto:wrichards@broward.org"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mailto:Alejandro_Ortega@doh.state.fl.us" TargetMode="External"/><Relationship Id="rId5" Type="http://schemas.openxmlformats.org/officeDocument/2006/relationships/hyperlink" Target="mailto:patricia.tampas@dep.state.fl.us" TargetMode="External"/><Relationship Id="rId4" Type="http://schemas.openxmlformats.org/officeDocument/2006/relationships/hyperlink" Target="mailto:Justin.B.Green@dep.state.fl.u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457200" y="0"/>
            <a:ext cx="9144000" cy="6858000"/>
          </a:xfrm>
          <a:prstGeom prst="rect">
            <a:avLst/>
          </a:prstGeom>
        </p:spPr>
      </p:pic>
      <p:sp>
        <p:nvSpPr>
          <p:cNvPr id="4" name="TextBox 3"/>
          <p:cNvSpPr txBox="1"/>
          <p:nvPr/>
        </p:nvSpPr>
        <p:spPr>
          <a:xfrm>
            <a:off x="1981200" y="1519535"/>
            <a:ext cx="5181600" cy="523220"/>
          </a:xfrm>
          <a:prstGeom prst="rect">
            <a:avLst/>
          </a:prstGeom>
          <a:noFill/>
        </p:spPr>
        <p:txBody>
          <a:bodyPr wrap="square" rtlCol="0">
            <a:spAutoFit/>
          </a:bodyPr>
          <a:lstStyle/>
          <a:p>
            <a:pPr algn="ctr"/>
            <a:r>
              <a:rPr lang="en-US" sz="2800" b="1" dirty="0" smtClean="0">
                <a:solidFill>
                  <a:schemeClr val="bg1"/>
                </a:solidFill>
                <a:latin typeface="Arial" pitchFamily="34" charset="0"/>
                <a:cs typeface="Arial" pitchFamily="34" charset="0"/>
              </a:rPr>
              <a:t>Southeast District</a:t>
            </a:r>
            <a:endParaRPr lang="en-US" sz="2800" b="1" dirty="0">
              <a:solidFill>
                <a:schemeClr val="bg1"/>
              </a:solidFill>
              <a:latin typeface="Arial" pitchFamily="34" charset="0"/>
              <a:cs typeface="Arial" pitchFamily="34" charset="0"/>
            </a:endParaRPr>
          </a:p>
        </p:txBody>
      </p:sp>
      <p:sp>
        <p:nvSpPr>
          <p:cNvPr id="5" name="TextBox 4"/>
          <p:cNvSpPr txBox="1"/>
          <p:nvPr/>
        </p:nvSpPr>
        <p:spPr>
          <a:xfrm>
            <a:off x="228600" y="2743200"/>
            <a:ext cx="8610600" cy="1384995"/>
          </a:xfrm>
          <a:prstGeom prst="rect">
            <a:avLst/>
          </a:prstGeom>
          <a:noFill/>
        </p:spPr>
        <p:txBody>
          <a:bodyPr wrap="square" rtlCol="0">
            <a:spAutoFit/>
          </a:bodyPr>
          <a:lstStyle/>
          <a:p>
            <a:pPr algn="ctr"/>
            <a:r>
              <a:rPr lang="en-US" sz="3600" b="1" dirty="0" smtClean="0">
                <a:latin typeface="Arial" pitchFamily="34" charset="0"/>
                <a:cs typeface="Arial" pitchFamily="34" charset="0"/>
              </a:rPr>
              <a:t>Asbestos Compliance Assistance</a:t>
            </a:r>
          </a:p>
          <a:p>
            <a:pPr algn="ctr"/>
            <a:endParaRPr lang="en-US" sz="4800" b="1" dirty="0">
              <a:latin typeface="Arial" pitchFamily="34" charset="0"/>
              <a:cs typeface="Arial" pitchFamily="34" charset="0"/>
            </a:endParaRPr>
          </a:p>
        </p:txBody>
      </p:sp>
      <p:sp>
        <p:nvSpPr>
          <p:cNvPr id="6" name="TextBox 5"/>
          <p:cNvSpPr txBox="1"/>
          <p:nvPr/>
        </p:nvSpPr>
        <p:spPr>
          <a:xfrm>
            <a:off x="5105400" y="4724400"/>
            <a:ext cx="3276600" cy="523220"/>
          </a:xfrm>
          <a:prstGeom prst="rect">
            <a:avLst/>
          </a:prstGeom>
          <a:noFill/>
        </p:spPr>
        <p:txBody>
          <a:bodyPr wrap="square" rtlCol="0">
            <a:spAutoFit/>
          </a:bodyPr>
          <a:lstStyle/>
          <a:p>
            <a:pPr algn="ctr"/>
            <a:r>
              <a:rPr lang="en-US" sz="2800" b="1" dirty="0" smtClean="0">
                <a:latin typeface="Arial" pitchFamily="34" charset="0"/>
                <a:cs typeface="Arial" pitchFamily="34" charset="0"/>
              </a:rPr>
              <a:t>August 2013</a:t>
            </a:r>
            <a:endParaRPr lang="en-US"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fontScale="90000"/>
          </a:bodyPr>
          <a:lstStyle/>
          <a:p>
            <a:r>
              <a:rPr lang="en-US" dirty="0" smtClean="0"/>
              <a:t>Purpose</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10000"/>
          </a:bodyPr>
          <a:lstStyle/>
          <a:p>
            <a:pPr marL="0" indent="0" algn="just">
              <a:buNone/>
            </a:pPr>
            <a:r>
              <a:rPr lang="en-US" sz="3300" dirty="0" smtClean="0"/>
              <a:t>The Florida Department of Environmental Protection regulates asbestos containing materials and requires;</a:t>
            </a:r>
          </a:p>
          <a:p>
            <a:pPr marL="0" indent="0" algn="just">
              <a:buNone/>
            </a:pPr>
            <a:endParaRPr lang="en-US" dirty="0" smtClean="0"/>
          </a:p>
          <a:p>
            <a:pPr marL="740664" lvl="3" indent="-283464" algn="just">
              <a:lnSpc>
                <a:spcPct val="120000"/>
              </a:lnSpc>
            </a:pPr>
            <a:r>
              <a:rPr lang="en-US" sz="2400" dirty="0" smtClean="0"/>
              <a:t>Notification of all renovations removing regulated materials, and;</a:t>
            </a:r>
          </a:p>
          <a:p>
            <a:pPr lvl="1" algn="just"/>
            <a:r>
              <a:rPr lang="en-US" dirty="0" smtClean="0"/>
              <a:t>Notification of all demolitions regardless of the presence of asbestos, and;</a:t>
            </a:r>
          </a:p>
          <a:p>
            <a:pPr lvl="1" algn="just"/>
            <a:r>
              <a:rPr lang="en-US" dirty="0" smtClean="0"/>
              <a:t>Proper disposal </a:t>
            </a:r>
          </a:p>
          <a:p>
            <a:pPr marL="0" indent="0" algn="just">
              <a:buNone/>
            </a:pPr>
            <a:endParaRPr lang="en-US" dirty="0" smtClean="0"/>
          </a:p>
          <a:p>
            <a:pPr marL="0" indent="0" algn="just">
              <a:buNone/>
            </a:pPr>
            <a:r>
              <a:rPr lang="en-US" sz="3300" dirty="0" smtClean="0"/>
              <a:t>This presentation will cover FDEP requirements for asbestos removal and disposal and information on how to stay in compliance. </a:t>
            </a:r>
            <a:endParaRPr lang="en-US" sz="3300"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and Objectives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To introduce the new online system to generate notifications.</a:t>
            </a:r>
          </a:p>
          <a:p>
            <a:pPr marL="514350" indent="-514350">
              <a:buFont typeface="+mj-lt"/>
              <a:buAutoNum type="arabicPeriod"/>
            </a:pPr>
            <a:r>
              <a:rPr lang="en-US" dirty="0" smtClean="0"/>
              <a:t>Improve customer service with the industry.</a:t>
            </a:r>
          </a:p>
          <a:p>
            <a:pPr marL="514350" indent="-514350">
              <a:buFont typeface="+mj-lt"/>
              <a:buAutoNum type="arabicPeriod"/>
            </a:pPr>
            <a:r>
              <a:rPr lang="en-US" dirty="0" smtClean="0"/>
              <a:t>Address multi-program topics (Air and Solid Waste)</a:t>
            </a:r>
          </a:p>
          <a:p>
            <a:pPr marL="514350" indent="-514350">
              <a:buFont typeface="+mj-lt"/>
              <a:buAutoNum type="arabicPeriod"/>
            </a:pPr>
            <a:r>
              <a:rPr lang="en-US" dirty="0" smtClean="0"/>
              <a:t>To use compliance assistance to focus on the common areas of noncompliance.</a:t>
            </a:r>
          </a:p>
        </p:txBody>
      </p:sp>
      <p:sp>
        <p:nvSpPr>
          <p:cNvPr id="4" name="Date Placeholder 3"/>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Quick Review</a:t>
            </a:r>
            <a:endParaRPr lang="en-US" dirty="0"/>
          </a:p>
        </p:txBody>
      </p:sp>
      <p:sp>
        <p:nvSpPr>
          <p:cNvPr id="3" name="Content Placeholder 2"/>
          <p:cNvSpPr>
            <a:spLocks noGrp="1"/>
          </p:cNvSpPr>
          <p:nvPr>
            <p:ph idx="1"/>
          </p:nvPr>
        </p:nvSpPr>
        <p:spPr>
          <a:xfrm>
            <a:off x="228600" y="1143000"/>
            <a:ext cx="8610600" cy="4983163"/>
          </a:xfrm>
        </p:spPr>
        <p:txBody>
          <a:bodyPr>
            <a:normAutofit lnSpcReduction="10000"/>
          </a:bodyPr>
          <a:lstStyle/>
          <a:p>
            <a:pPr algn="ctr">
              <a:buNone/>
            </a:pPr>
            <a:r>
              <a:rPr lang="en-US" dirty="0" smtClean="0"/>
              <a:t>Why is asbestos an Environmental concern?</a:t>
            </a:r>
          </a:p>
          <a:p>
            <a:pPr algn="just">
              <a:buNone/>
            </a:pPr>
            <a:endParaRPr lang="en-US" dirty="0" smtClean="0"/>
          </a:p>
          <a:p>
            <a:pPr indent="0" algn="just"/>
            <a:r>
              <a:rPr lang="en-US" dirty="0" smtClean="0"/>
              <a:t>Asbestos fibers are small and light, they can stay in the air for a long time and can be inhaled.</a:t>
            </a:r>
          </a:p>
          <a:p>
            <a:pPr indent="0" algn="just">
              <a:buNone/>
            </a:pPr>
            <a:endParaRPr lang="en-US" dirty="0" smtClean="0"/>
          </a:p>
          <a:p>
            <a:pPr indent="0" algn="just"/>
            <a:r>
              <a:rPr lang="en-US" dirty="0" smtClean="0"/>
              <a:t>The fibers can easily penetrate body tissues once inhaled and may be deposited and retained in the airways and lung tissue. </a:t>
            </a:r>
          </a:p>
          <a:p>
            <a:pPr indent="0" algn="just">
              <a:buNone/>
            </a:pPr>
            <a:endParaRPr lang="en-US" dirty="0" smtClean="0"/>
          </a:p>
          <a:p>
            <a:pPr indent="0" algn="just"/>
            <a:r>
              <a:rPr lang="en-US" dirty="0" smtClean="0"/>
              <a:t>Each exposure increases the likelihood of developing an asbestos-related disease</a:t>
            </a:r>
          </a:p>
          <a:p>
            <a:pPr algn="just">
              <a:buNone/>
            </a:pPr>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Asbestos Regulation</a:t>
            </a:r>
            <a:endParaRPr lang="en-US" dirty="0"/>
          </a:p>
        </p:txBody>
      </p:sp>
      <p:sp>
        <p:nvSpPr>
          <p:cNvPr id="3" name="Content Placeholder 2"/>
          <p:cNvSpPr>
            <a:spLocks noGrp="1"/>
          </p:cNvSpPr>
          <p:nvPr>
            <p:ph idx="1"/>
          </p:nvPr>
        </p:nvSpPr>
        <p:spPr>
          <a:xfrm>
            <a:off x="457200" y="1219200"/>
            <a:ext cx="8229600" cy="5029200"/>
          </a:xfrm>
        </p:spPr>
        <p:txBody>
          <a:bodyPr>
            <a:normAutofit fontScale="92500" lnSpcReduction="20000"/>
          </a:bodyPr>
          <a:lstStyle/>
          <a:p>
            <a:pPr indent="0"/>
            <a:r>
              <a:rPr lang="en-US" dirty="0" smtClean="0"/>
              <a:t>The U.S. Environmental Protection Agency (EPA) and the Occupational Safety and Health Administration (OSHA) are responsible for regulating environmental exposure and protecting workers from asbestos.</a:t>
            </a:r>
          </a:p>
          <a:p>
            <a:pPr indent="0">
              <a:buNone/>
            </a:pPr>
            <a:endParaRPr lang="en-US" dirty="0" smtClean="0"/>
          </a:p>
          <a:p>
            <a:pPr indent="0"/>
            <a:r>
              <a:rPr lang="en-US" dirty="0" smtClean="0"/>
              <a:t>OSHA is responsible for the health and safety of workers who may be exposed to asbestos in the work place.</a:t>
            </a:r>
          </a:p>
          <a:p>
            <a:pPr indent="0">
              <a:buNone/>
            </a:pPr>
            <a:endParaRPr lang="en-US" dirty="0" smtClean="0"/>
          </a:p>
          <a:p>
            <a:pPr indent="0"/>
            <a:r>
              <a:rPr lang="en-US" dirty="0" smtClean="0"/>
              <a:t> EPA is responsible for developing and enforcing regulations necessary to protect the general public from exposure to airborne contaminants that are known to be hazardous to human health. </a:t>
            </a:r>
          </a:p>
          <a:p>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Asbestos Regulation</a:t>
            </a:r>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6</a:t>
            </a:fld>
            <a:endParaRPr lang="en-US"/>
          </a:p>
        </p:txBody>
      </p:sp>
      <p:sp>
        <p:nvSpPr>
          <p:cNvPr id="6" name="Rectangle 5"/>
          <p:cNvSpPr/>
          <p:nvPr/>
        </p:nvSpPr>
        <p:spPr>
          <a:xfrm>
            <a:off x="228600" y="1219200"/>
            <a:ext cx="8686800" cy="5570756"/>
          </a:xfrm>
          <a:prstGeom prst="rect">
            <a:avLst/>
          </a:prstGeom>
        </p:spPr>
        <p:txBody>
          <a:bodyPr wrap="square">
            <a:spAutoFit/>
          </a:bodyPr>
          <a:lstStyle/>
          <a:p>
            <a:r>
              <a:rPr lang="en-US" sz="2000" dirty="0" smtClean="0">
                <a:latin typeface="Arial" pitchFamily="34" charset="0"/>
                <a:cs typeface="Arial" pitchFamily="34" charset="0"/>
              </a:rPr>
              <a:t>The Asbestos Hazard Emergency Response Act (AHERA) and its regulations require public school districts and non-profit schools including charter schools and schools affiliated with religious institutions to:</a:t>
            </a:r>
          </a:p>
          <a:p>
            <a:endParaRPr lang="en-US" sz="2000" dirty="0" smtClean="0">
              <a:latin typeface="Arial" pitchFamily="34" charset="0"/>
              <a:cs typeface="Arial" pitchFamily="34" charset="0"/>
            </a:endParaRPr>
          </a:p>
          <a:p>
            <a:pPr>
              <a:buFont typeface="Arial" pitchFamily="34" charset="0"/>
              <a:buChar char="•"/>
            </a:pPr>
            <a:r>
              <a:rPr lang="en-US" sz="2000" dirty="0" smtClean="0">
                <a:latin typeface="Arial" pitchFamily="34" charset="0"/>
                <a:cs typeface="Arial" pitchFamily="34" charset="0"/>
              </a:rPr>
              <a:t>Notify the Local Education Agency </a:t>
            </a:r>
          </a:p>
          <a:p>
            <a:pPr>
              <a:buFont typeface="Arial" pitchFamily="34" charset="0"/>
              <a:buChar char="•"/>
            </a:pPr>
            <a:r>
              <a:rPr lang="en-US" sz="2000" dirty="0" smtClean="0">
                <a:latin typeface="Arial" pitchFamily="34" charset="0"/>
                <a:cs typeface="Arial" pitchFamily="34" charset="0"/>
              </a:rPr>
              <a:t>Inspect their schools for asbestos-containing building materials</a:t>
            </a:r>
          </a:p>
          <a:p>
            <a:pPr>
              <a:buFont typeface="Arial" pitchFamily="34" charset="0"/>
              <a:buChar char="•"/>
            </a:pPr>
            <a:r>
              <a:rPr lang="en-US" sz="2000" dirty="0" smtClean="0">
                <a:latin typeface="Arial" pitchFamily="34" charset="0"/>
                <a:cs typeface="Arial" pitchFamily="34" charset="0"/>
              </a:rPr>
              <a:t>Prepare management plans and to take action to prevent or reduce asbestos hazards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If removal of asbestos during renovation is warranted, or school buildings will be demolished, public school districts and non-profit schools must also comply with the NESHAP requirements as well.</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AHERA rule below:</a:t>
            </a:r>
          </a:p>
          <a:p>
            <a:r>
              <a:rPr lang="en-US" sz="2000" dirty="0" smtClean="0">
                <a:latin typeface="Arial" pitchFamily="34" charset="0"/>
                <a:cs typeface="Arial" pitchFamily="34" charset="0"/>
                <a:hlinkClick r:id="rId3"/>
              </a:rPr>
              <a:t>http://www.gpo.gov/fdsys/pkg/USCODE-2011-title15/pdf/USCODE-2011-title15-chap53-subchapII.pdf</a:t>
            </a:r>
            <a:endParaRPr lang="en-US" sz="2000" dirty="0" smtClean="0">
              <a:latin typeface="Arial" pitchFamily="34" charset="0"/>
              <a:cs typeface="Arial" pitchFamily="34" charset="0"/>
            </a:endParaRPr>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Asbestos Regulation</a:t>
            </a:r>
            <a:endParaRPr lang="en-US" dirty="0"/>
          </a:p>
        </p:txBody>
      </p:sp>
      <p:sp>
        <p:nvSpPr>
          <p:cNvPr id="3" name="Content Placeholder 2"/>
          <p:cNvSpPr>
            <a:spLocks noGrp="1"/>
          </p:cNvSpPr>
          <p:nvPr>
            <p:ph idx="1"/>
          </p:nvPr>
        </p:nvSpPr>
        <p:spPr>
          <a:xfrm>
            <a:off x="228600" y="1143000"/>
            <a:ext cx="8610600" cy="5257800"/>
          </a:xfrm>
        </p:spPr>
        <p:txBody>
          <a:bodyPr>
            <a:normAutofit/>
          </a:bodyPr>
          <a:lstStyle/>
          <a:p>
            <a:pPr indent="0">
              <a:buNone/>
            </a:pPr>
            <a:r>
              <a:rPr lang="en-US" dirty="0" smtClean="0"/>
              <a:t>Remember:</a:t>
            </a:r>
          </a:p>
          <a:p>
            <a:pPr indent="0"/>
            <a:r>
              <a:rPr lang="en-US" dirty="0" smtClean="0"/>
              <a:t>A threshold amount of regulated material is</a:t>
            </a:r>
          </a:p>
          <a:p>
            <a:pPr lvl="1" indent="0"/>
            <a:r>
              <a:rPr lang="en-US" dirty="0" smtClean="0"/>
              <a:t> 260 linear feet (80 linear meters), or</a:t>
            </a:r>
          </a:p>
          <a:p>
            <a:pPr lvl="1" indent="0"/>
            <a:r>
              <a:rPr lang="en-US" dirty="0" smtClean="0"/>
              <a:t> 160 square feet (15 square meters), or</a:t>
            </a:r>
          </a:p>
          <a:p>
            <a:pPr lvl="1" indent="0"/>
            <a:r>
              <a:rPr lang="en-US" dirty="0" smtClean="0"/>
              <a:t> at least 35 cubic feet  (1 cubic meter)</a:t>
            </a:r>
          </a:p>
          <a:p>
            <a:pPr lvl="1" indent="0">
              <a:buNone/>
            </a:pPr>
            <a:r>
              <a:rPr lang="en-US" dirty="0" smtClean="0"/>
              <a:t>of Regulated Asbestos Containing Materials (RACM). </a:t>
            </a:r>
          </a:p>
          <a:p>
            <a:pPr indent="0"/>
            <a:r>
              <a:rPr lang="en-US" dirty="0" smtClean="0"/>
              <a:t>Friable materials (</a:t>
            </a:r>
            <a:r>
              <a:rPr lang="en-US" dirty="0" err="1" smtClean="0"/>
              <a:t>RACM</a:t>
            </a:r>
            <a:r>
              <a:rPr lang="en-US" dirty="0" smtClean="0"/>
              <a:t>):</a:t>
            </a:r>
          </a:p>
          <a:p>
            <a:pPr lvl="1" indent="0"/>
            <a:r>
              <a:rPr lang="en-US" dirty="0" smtClean="0"/>
              <a:t> contain more than 1% asbestos (as determined by Polarized Light Microscopy) that, </a:t>
            </a:r>
          </a:p>
          <a:p>
            <a:pPr lvl="1" indent="0"/>
            <a:r>
              <a:rPr lang="en-US" dirty="0"/>
              <a:t> </a:t>
            </a:r>
            <a:r>
              <a:rPr lang="en-US" dirty="0" smtClean="0"/>
              <a:t>when dry, may be crumbled, pulverized, or reduced to powder by hand pressure. </a:t>
            </a:r>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Rules</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a:buNone/>
              <a:defRPr/>
            </a:pPr>
            <a:r>
              <a:rPr lang="en-US" sz="2000" dirty="0" smtClean="0">
                <a:hlinkClick r:id="rId3"/>
              </a:rPr>
              <a:t>40 CFR61 Subpart M</a:t>
            </a:r>
            <a:endParaRPr lang="en-US" sz="2000" b="1" dirty="0" smtClean="0"/>
          </a:p>
          <a:p>
            <a:pPr lvl="1">
              <a:buFont typeface="Arial" pitchFamily="34" charset="0"/>
              <a:buChar char="•"/>
              <a:defRPr/>
            </a:pPr>
            <a:r>
              <a:rPr lang="en-US" sz="2000" dirty="0" smtClean="0"/>
              <a:t>E.P.A asbestos NESHAP ‐The National Emission Standard for Hazardous Air Pollutants for asbestos</a:t>
            </a:r>
          </a:p>
          <a:p>
            <a:pPr lvl="1">
              <a:buNone/>
              <a:defRPr/>
            </a:pPr>
            <a:endParaRPr lang="en-US" sz="2000" dirty="0" smtClean="0"/>
          </a:p>
          <a:p>
            <a:pPr>
              <a:buNone/>
              <a:defRPr/>
            </a:pPr>
            <a:r>
              <a:rPr lang="en-US" sz="2000" dirty="0" smtClean="0">
                <a:hlinkClick r:id="rId4"/>
              </a:rPr>
              <a:t>62‐204.800 Florida Administrative Code (F.A.C.)</a:t>
            </a:r>
            <a:endParaRPr lang="en-US" sz="2000" dirty="0" smtClean="0"/>
          </a:p>
          <a:p>
            <a:pPr lvl="1">
              <a:buFont typeface="Arial" pitchFamily="34" charset="0"/>
              <a:buChar char="•"/>
              <a:defRPr/>
            </a:pPr>
            <a:r>
              <a:rPr lang="en-US" sz="2000" dirty="0" smtClean="0"/>
              <a:t>Adopts the NESHAP in whole</a:t>
            </a:r>
          </a:p>
          <a:p>
            <a:pPr>
              <a:buNone/>
              <a:defRPr/>
            </a:pPr>
            <a:endParaRPr lang="en-US" sz="2000" dirty="0" smtClean="0"/>
          </a:p>
          <a:p>
            <a:pPr>
              <a:buNone/>
              <a:defRPr/>
            </a:pPr>
            <a:r>
              <a:rPr lang="en-US" sz="2000" dirty="0" smtClean="0">
                <a:hlinkClick r:id="rId5"/>
              </a:rPr>
              <a:t>62‐257 F.A.C</a:t>
            </a:r>
            <a:r>
              <a:rPr lang="en-US" sz="2000" dirty="0" smtClean="0"/>
              <a:t>.</a:t>
            </a:r>
          </a:p>
          <a:p>
            <a:pPr lvl="1">
              <a:buFont typeface="Arial" pitchFamily="34" charset="0"/>
              <a:buChar char="•"/>
              <a:defRPr/>
            </a:pPr>
            <a:r>
              <a:rPr lang="en-US" sz="2000" dirty="0" smtClean="0"/>
              <a:t>Establishes fees based on materials</a:t>
            </a:r>
          </a:p>
          <a:p>
            <a:pPr lvl="1">
              <a:buFont typeface="Arial" pitchFamily="34" charset="0"/>
              <a:buChar char="•"/>
              <a:defRPr/>
            </a:pPr>
            <a:r>
              <a:rPr lang="en-US" sz="2000" dirty="0" smtClean="0"/>
              <a:t>Standardized form</a:t>
            </a:r>
          </a:p>
          <a:p>
            <a:pPr lvl="1">
              <a:buFont typeface="Arial" pitchFamily="34" charset="0"/>
              <a:buChar char="•"/>
              <a:defRPr/>
            </a:pPr>
            <a:r>
              <a:rPr lang="en-US" sz="2000" dirty="0" smtClean="0">
                <a:hlinkClick r:id="rId6"/>
              </a:rPr>
              <a:t>http://www.dep.state.fl.us/Air/emission/asbestos.htm</a:t>
            </a:r>
            <a:r>
              <a:rPr lang="en-US" sz="2000" dirty="0" smtClean="0"/>
              <a:t> FDEP website</a:t>
            </a:r>
          </a:p>
          <a:p>
            <a:pPr lvl="1">
              <a:buNone/>
              <a:defRPr/>
            </a:pPr>
            <a:endParaRPr lang="en-US" sz="2000" dirty="0" smtClean="0"/>
          </a:p>
          <a:p>
            <a:pPr>
              <a:buNone/>
              <a:defRPr/>
            </a:pPr>
            <a:r>
              <a:rPr lang="en-US" sz="2000" dirty="0" smtClean="0">
                <a:hlinkClick r:id="rId7"/>
              </a:rPr>
              <a:t>469 FS</a:t>
            </a:r>
            <a:endParaRPr lang="en-US" sz="2000" dirty="0" smtClean="0"/>
          </a:p>
          <a:p>
            <a:pPr lvl="1">
              <a:buFont typeface="Arial" pitchFamily="34" charset="0"/>
              <a:buChar char="•"/>
              <a:defRPr/>
            </a:pPr>
            <a:r>
              <a:rPr lang="en-US" sz="2000" dirty="0" smtClean="0"/>
              <a:t>Department of Business and Professional Regulation, asbestos abatement</a:t>
            </a:r>
          </a:p>
          <a:p>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smtClean="0"/>
              <a:t>Common Areas of Noncompliance</a:t>
            </a:r>
            <a:endParaRPr lang="en-US" sz="3400" dirty="0"/>
          </a:p>
        </p:txBody>
      </p:sp>
      <p:sp>
        <p:nvSpPr>
          <p:cNvPr id="3" name="Content Placeholder 2"/>
          <p:cNvSpPr>
            <a:spLocks noGrp="1"/>
          </p:cNvSpPr>
          <p:nvPr>
            <p:ph idx="1"/>
          </p:nvPr>
        </p:nvSpPr>
        <p:spPr/>
        <p:txBody>
          <a:bodyPr/>
          <a:lstStyle/>
          <a:p>
            <a:r>
              <a:rPr lang="en-US" dirty="0" smtClean="0"/>
              <a:t>Demolition/renovation without notification or conducting asbestos survey</a:t>
            </a:r>
          </a:p>
          <a:p>
            <a:r>
              <a:rPr lang="en-US" dirty="0" smtClean="0"/>
              <a:t>Late or incomplete notifications</a:t>
            </a:r>
          </a:p>
          <a:p>
            <a:r>
              <a:rPr lang="en-US" dirty="0" smtClean="0"/>
              <a:t>Improper wetting and visual emissions</a:t>
            </a:r>
          </a:p>
          <a:p>
            <a:r>
              <a:rPr lang="en-US" dirty="0" smtClean="0"/>
              <a:t>Uncertified supervisor or untrained workers</a:t>
            </a:r>
          </a:p>
          <a:p>
            <a:r>
              <a:rPr lang="en-US" dirty="0" smtClean="0"/>
              <a:t>Improper disposal methods</a:t>
            </a:r>
          </a:p>
          <a:p>
            <a:pPr>
              <a:buNone/>
            </a:pPr>
            <a:endParaRPr lang="en-US" dirty="0" smtClean="0"/>
          </a:p>
          <a:p>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Notifications	 </a:t>
            </a: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10000"/>
          </a:bodyPr>
          <a:lstStyle/>
          <a:p>
            <a:pPr indent="0">
              <a:buNone/>
            </a:pPr>
            <a:r>
              <a:rPr lang="en-US" dirty="0" smtClean="0"/>
              <a:t>The NESHAP requires that all </a:t>
            </a:r>
            <a:r>
              <a:rPr lang="en-US" dirty="0" smtClean="0"/>
              <a:t>threshold renovations and </a:t>
            </a:r>
            <a:r>
              <a:rPr lang="en-US" dirty="0" smtClean="0"/>
              <a:t>all </a:t>
            </a:r>
            <a:r>
              <a:rPr lang="en-US" dirty="0" smtClean="0"/>
              <a:t>demolitions need to follow the 10 day rule: </a:t>
            </a:r>
          </a:p>
          <a:p>
            <a:pPr lvl="1"/>
            <a:r>
              <a:rPr lang="en-US" dirty="0" smtClean="0"/>
              <a:t>Notifications need to be received 10 </a:t>
            </a:r>
            <a:r>
              <a:rPr lang="en-US" dirty="0" smtClean="0"/>
              <a:t>business </a:t>
            </a:r>
            <a:r>
              <a:rPr lang="en-US" dirty="0" smtClean="0"/>
              <a:t>days (including holidays that fall on a weekday) prior to the start of work. </a:t>
            </a:r>
          </a:p>
          <a:p>
            <a:pPr lvl="1"/>
            <a:r>
              <a:rPr lang="en-US" dirty="0" smtClean="0"/>
              <a:t>Except </a:t>
            </a:r>
            <a:r>
              <a:rPr lang="en-US" dirty="0"/>
              <a:t>for an emergency which can notify the next </a:t>
            </a:r>
            <a:r>
              <a:rPr lang="en-US" dirty="0" smtClean="0"/>
              <a:t>day</a:t>
            </a:r>
          </a:p>
          <a:p>
            <a:pPr lvl="1"/>
            <a:r>
              <a:rPr lang="en-US" dirty="0" smtClean="0"/>
              <a:t>The Department uses the 10 days to review the notification and to schedule an inspection if necessary.</a:t>
            </a:r>
          </a:p>
          <a:p>
            <a:pPr lvl="1">
              <a:buNone/>
            </a:pPr>
            <a:endParaRPr lang="en-US" dirty="0" smtClean="0"/>
          </a:p>
          <a:p>
            <a:pPr indent="0">
              <a:buNone/>
            </a:pPr>
            <a:r>
              <a:rPr lang="en-US" dirty="0" smtClean="0"/>
              <a:t>A courtesy notification is for projects where notification is not required by law.</a:t>
            </a:r>
          </a:p>
          <a:p>
            <a:pPr lvl="1"/>
            <a:r>
              <a:rPr lang="en-US" dirty="0" smtClean="0"/>
              <a:t> For example, a renovation that contains no asbestos. </a:t>
            </a:r>
          </a:p>
          <a:p>
            <a:pPr lvl="1"/>
            <a:r>
              <a:rPr lang="en-US" dirty="0"/>
              <a:t>This is good for high visible projects that could have public inquiries or complaints.</a:t>
            </a:r>
            <a:endParaRPr lang="en-US" dirty="0" smtClean="0"/>
          </a:p>
          <a:p>
            <a:pPr>
              <a:buNone/>
            </a:pPr>
            <a:r>
              <a:rPr lang="en-US" dirty="0" smtClean="0"/>
              <a:t>		</a:t>
            </a:r>
          </a:p>
          <a:p>
            <a:endParaRPr lang="en-US" dirty="0" smtClean="0"/>
          </a:p>
          <a:p>
            <a:pPr>
              <a:buNone/>
            </a:pPr>
            <a:endParaRPr lang="en-US" dirty="0" smtClean="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notification.bmp"/>
          <p:cNvPicPr>
            <a:picLocks noGrp="1" noChangeAspect="1"/>
          </p:cNvPicPr>
          <p:nvPr>
            <p:ph idx="1"/>
          </p:nvPr>
        </p:nvPicPr>
        <p:blipFill>
          <a:blip r:embed="rId3" cstate="print"/>
          <a:stretch>
            <a:fillRect/>
          </a:stretch>
        </p:blipFill>
        <p:spPr>
          <a:xfrm>
            <a:off x="3429000" y="0"/>
            <a:ext cx="5715000" cy="6858000"/>
          </a:xfrm>
        </p:spPr>
      </p:pic>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11</a:t>
            </a:fld>
            <a:endParaRPr lang="en-US"/>
          </a:p>
        </p:txBody>
      </p:sp>
      <p:sp>
        <p:nvSpPr>
          <p:cNvPr id="7" name="TextBox 6">
            <a:hlinkClick r:id="rId4"/>
          </p:cNvPr>
          <p:cNvSpPr txBox="1"/>
          <p:nvPr/>
        </p:nvSpPr>
        <p:spPr>
          <a:xfrm>
            <a:off x="381000" y="1295400"/>
            <a:ext cx="3048000" cy="3847207"/>
          </a:xfrm>
          <a:prstGeom prst="rect">
            <a:avLst/>
          </a:prstGeom>
          <a:noFill/>
        </p:spPr>
        <p:txBody>
          <a:bodyPr wrap="square" rtlCol="0">
            <a:spAutoFit/>
          </a:bodyPr>
          <a:lstStyle/>
          <a:p>
            <a:pPr algn="ctr"/>
            <a:r>
              <a:rPr lang="en-US" sz="3200" b="1" dirty="0" smtClean="0">
                <a:latin typeface="Arial" pitchFamily="34" charset="0"/>
                <a:cs typeface="Arial" pitchFamily="34" charset="0"/>
              </a:rPr>
              <a:t>FDEP Notification</a:t>
            </a:r>
          </a:p>
          <a:p>
            <a:endParaRPr lang="en-US" dirty="0" smtClean="0">
              <a:latin typeface="Arial" pitchFamily="34" charset="0"/>
              <a:cs typeface="Arial" pitchFamily="34" charset="0"/>
            </a:endParaRPr>
          </a:p>
          <a:p>
            <a:pPr>
              <a:buFont typeface="Arial" pitchFamily="34" charset="0"/>
              <a:buChar char="•"/>
            </a:pPr>
            <a:r>
              <a:rPr lang="en-US" dirty="0" smtClean="0">
                <a:latin typeface="Arial" pitchFamily="34" charset="0"/>
                <a:cs typeface="Arial" pitchFamily="34" charset="0"/>
              </a:rPr>
              <a:t>Fill out as much information as possible.</a:t>
            </a:r>
          </a:p>
          <a:p>
            <a:pPr>
              <a:buFont typeface="Arial" pitchFamily="34" charset="0"/>
              <a:buChar char="•"/>
            </a:pPr>
            <a:endParaRPr lang="en-US" dirty="0" smtClean="0">
              <a:latin typeface="Arial" pitchFamily="34" charset="0"/>
              <a:cs typeface="Arial" pitchFamily="34" charset="0"/>
            </a:endParaRPr>
          </a:p>
          <a:p>
            <a:pPr>
              <a:buFont typeface="Arial" pitchFamily="34" charset="0"/>
              <a:buChar char="•"/>
            </a:pPr>
            <a:r>
              <a:rPr lang="en-US" dirty="0" smtClean="0">
                <a:latin typeface="Arial" pitchFamily="34" charset="0"/>
                <a:cs typeface="Arial" pitchFamily="34" charset="0"/>
              </a:rPr>
              <a:t>Located on our website</a:t>
            </a:r>
          </a:p>
          <a:p>
            <a:r>
              <a:rPr lang="en-US" dirty="0" smtClean="0">
                <a:latin typeface="Arial" pitchFamily="34" charset="0"/>
                <a:cs typeface="Arial" pitchFamily="34" charset="0"/>
                <a:hlinkClick r:id="rId4"/>
              </a:rPr>
              <a:t>http://www.dep.state.fl.us/Air/emission/asbestos.htm</a:t>
            </a:r>
            <a:endParaRPr lang="en-US" dirty="0" smtClean="0">
              <a:latin typeface="Arial" pitchFamily="34" charset="0"/>
              <a:cs typeface="Arial" pitchFamily="34" charset="0"/>
            </a:endParaRPr>
          </a:p>
          <a:p>
            <a:endParaRPr lang="en-US" dirty="0" smtClean="0"/>
          </a:p>
          <a:p>
            <a:endParaRPr lang="en-US" dirty="0" smtClean="0"/>
          </a:p>
          <a:p>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Notification Submittal</a:t>
            </a:r>
            <a:endParaRPr lang="en-US" dirty="0"/>
          </a:p>
        </p:txBody>
      </p:sp>
      <p:sp>
        <p:nvSpPr>
          <p:cNvPr id="3" name="Content Placeholder 2"/>
          <p:cNvSpPr>
            <a:spLocks noGrp="1"/>
          </p:cNvSpPr>
          <p:nvPr>
            <p:ph idx="1"/>
          </p:nvPr>
        </p:nvSpPr>
        <p:spPr>
          <a:xfrm>
            <a:off x="457200" y="1219200"/>
            <a:ext cx="8229600" cy="4906963"/>
          </a:xfrm>
        </p:spPr>
        <p:txBody>
          <a:bodyPr/>
          <a:lstStyle/>
          <a:p>
            <a:r>
              <a:rPr lang="en-US" dirty="0" smtClean="0"/>
              <a:t>Go to: </a:t>
            </a:r>
            <a:r>
              <a:rPr lang="en-US" dirty="0" smtClean="0">
                <a:hlinkClick r:id="rId3"/>
              </a:rPr>
              <a:t>http://www.fldepportal.com/go/submit-registration/</a:t>
            </a:r>
            <a:endParaRPr lang="en-US" dirty="0" smtClean="0"/>
          </a:p>
          <a:p>
            <a:r>
              <a:rPr lang="en-US" dirty="0" smtClean="0"/>
              <a:t>Register with DEP; you will need to provide an email address. </a:t>
            </a:r>
          </a:p>
          <a:p>
            <a:r>
              <a:rPr lang="en-US" dirty="0" smtClean="0"/>
              <a:t>From there, you will fill out a notification step by step</a:t>
            </a:r>
          </a:p>
          <a:p>
            <a:r>
              <a:rPr lang="en-US" dirty="0" smtClean="0"/>
              <a:t>After you fill in the information, a notification will be generated and sent to the proper NESHAPS coordinator. </a:t>
            </a:r>
          </a:p>
          <a:p>
            <a:r>
              <a:rPr lang="en-US" dirty="0" smtClean="0"/>
              <a:t>It will also generate any invoices for fees. </a:t>
            </a:r>
          </a:p>
          <a:p>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Online Submittal</a:t>
            </a:r>
            <a:endParaRPr lang="en-US" dirty="0"/>
          </a:p>
        </p:txBody>
      </p:sp>
      <p:pic>
        <p:nvPicPr>
          <p:cNvPr id="6" name="Content Placeholder 5" descr="DEP business portal.JPG"/>
          <p:cNvPicPr>
            <a:picLocks noGrp="1" noChangeAspect="1"/>
          </p:cNvPicPr>
          <p:nvPr>
            <p:ph idx="1"/>
          </p:nvPr>
        </p:nvPicPr>
        <p:blipFill>
          <a:blip r:embed="rId3" cstate="print"/>
          <a:stretch>
            <a:fillRect/>
          </a:stretch>
        </p:blipFill>
        <p:spPr>
          <a:xfrm>
            <a:off x="304800" y="990600"/>
            <a:ext cx="8001000" cy="5590938"/>
          </a:xfrm>
        </p:spPr>
      </p:pic>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Submittal</a:t>
            </a:r>
            <a:endParaRPr lang="en-US" dirty="0"/>
          </a:p>
        </p:txBody>
      </p:sp>
      <p:pic>
        <p:nvPicPr>
          <p:cNvPr id="6" name="Content Placeholder 5" descr="online reg 1.bmp"/>
          <p:cNvPicPr>
            <a:picLocks noGrp="1" noChangeAspect="1"/>
          </p:cNvPicPr>
          <p:nvPr>
            <p:ph idx="1"/>
          </p:nvPr>
        </p:nvPicPr>
        <p:blipFill>
          <a:blip r:embed="rId3" cstate="print"/>
          <a:stretch>
            <a:fillRect/>
          </a:stretch>
        </p:blipFill>
        <p:spPr>
          <a:xfrm>
            <a:off x="838200" y="1066800"/>
            <a:ext cx="8305800" cy="5486400"/>
          </a:xfrm>
        </p:spPr>
      </p:pic>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14</a:t>
            </a:fld>
            <a:endParaRPr lang="en-US"/>
          </a:p>
        </p:txBody>
      </p:sp>
      <p:sp>
        <p:nvSpPr>
          <p:cNvPr id="17" name="Right Arrow 16"/>
          <p:cNvSpPr/>
          <p:nvPr/>
        </p:nvSpPr>
        <p:spPr>
          <a:xfrm>
            <a:off x="228600" y="2895600"/>
            <a:ext cx="1283208" cy="484632"/>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Submittal</a:t>
            </a:r>
            <a:endParaRPr lang="en-US" dirty="0"/>
          </a:p>
        </p:txBody>
      </p:sp>
      <p:pic>
        <p:nvPicPr>
          <p:cNvPr id="6" name="Content Placeholder 5" descr="online reg 1.bmp"/>
          <p:cNvPicPr>
            <a:picLocks noGrp="1" noChangeAspect="1"/>
          </p:cNvPicPr>
          <p:nvPr>
            <p:ph idx="1"/>
          </p:nvPr>
        </p:nvPicPr>
        <p:blipFill>
          <a:blip r:embed="rId3" cstate="print"/>
          <a:stretch>
            <a:fillRect/>
          </a:stretch>
        </p:blipFill>
        <p:spPr>
          <a:xfrm>
            <a:off x="533400" y="1066800"/>
            <a:ext cx="7696200" cy="5559885"/>
          </a:xfrm>
        </p:spPr>
      </p:pic>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15</a:t>
            </a:fld>
            <a:endParaRPr lang="en-US"/>
          </a:p>
        </p:txBody>
      </p:sp>
      <p:sp>
        <p:nvSpPr>
          <p:cNvPr id="7" name="Right Arrow 6"/>
          <p:cNvSpPr/>
          <p:nvPr/>
        </p:nvSpPr>
        <p:spPr>
          <a:xfrm>
            <a:off x="152400" y="4724400"/>
            <a:ext cx="1359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Adequately Wet</a:t>
            </a:r>
            <a:endParaRPr lang="en-US" dirty="0"/>
          </a:p>
        </p:txBody>
      </p:sp>
      <p:sp>
        <p:nvSpPr>
          <p:cNvPr id="3" name="Content Placeholder 2"/>
          <p:cNvSpPr>
            <a:spLocks noGrp="1"/>
          </p:cNvSpPr>
          <p:nvPr>
            <p:ph idx="1"/>
          </p:nvPr>
        </p:nvSpPr>
        <p:spPr>
          <a:xfrm>
            <a:off x="152400" y="1143000"/>
            <a:ext cx="8839200" cy="5334000"/>
          </a:xfrm>
        </p:spPr>
        <p:txBody>
          <a:bodyPr>
            <a:normAutofit fontScale="77500" lnSpcReduction="20000"/>
          </a:bodyPr>
          <a:lstStyle/>
          <a:p>
            <a:pPr algn="ctr">
              <a:buNone/>
            </a:pPr>
            <a:r>
              <a:rPr lang="en-US" dirty="0" smtClean="0"/>
              <a:t> </a:t>
            </a:r>
            <a:r>
              <a:rPr lang="en-US" b="1" dirty="0" smtClean="0"/>
              <a:t>Adequately wet asbestos-containing waste material as follows:</a:t>
            </a:r>
          </a:p>
          <a:p>
            <a:pPr lvl="0">
              <a:spcBef>
                <a:spcPts val="1200"/>
              </a:spcBef>
            </a:pPr>
            <a:r>
              <a:rPr lang="en-US" dirty="0" smtClean="0"/>
              <a:t>Mix control device asbestos waste to form a slurry; adequately wet other asbestos-containing waste material</a:t>
            </a:r>
          </a:p>
          <a:p>
            <a:pPr lvl="0">
              <a:spcBef>
                <a:spcPts val="1200"/>
              </a:spcBef>
            </a:pPr>
            <a:r>
              <a:rPr lang="en-US" dirty="0" smtClean="0"/>
              <a:t>Discharge no visible emissions to the outside air from collection, mixing, wetting, and handling operations. </a:t>
            </a:r>
          </a:p>
          <a:p>
            <a:pPr lvl="0">
              <a:spcBef>
                <a:spcPts val="1200"/>
              </a:spcBef>
            </a:pPr>
            <a:r>
              <a:rPr lang="en-US" dirty="0" smtClean="0"/>
              <a:t>Seal all asbestos-containing waste material in leak-tight containers while wet or, put materials that will not fit into containers without additional breaking into leak-tight wrapping.</a:t>
            </a:r>
          </a:p>
          <a:p>
            <a:pPr lvl="0">
              <a:spcBef>
                <a:spcPts val="1200"/>
              </a:spcBef>
            </a:pPr>
            <a:r>
              <a:rPr lang="en-US" dirty="0" smtClean="0"/>
              <a:t>Label the containers or wrapped materials with warning labels specified by OSHA under 29 CFR 1910.1001(j)(4) or 1926.1101(k)(8). The labels shall be printed in letters of sufficient size and contrast so as to be readily visible and legible.</a:t>
            </a:r>
          </a:p>
          <a:p>
            <a:pPr lvl="0">
              <a:spcBef>
                <a:spcPts val="1200"/>
              </a:spcBef>
            </a:pPr>
            <a:r>
              <a:rPr lang="en-US" dirty="0" smtClean="0"/>
              <a:t>For asbestos-containing waste material to be transported off the facility site, label containers or wrapped materials with the name of the waste generator and the location at which the waste was generated. </a:t>
            </a:r>
          </a:p>
          <a:p>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Adequately Wetting and</a:t>
            </a:r>
            <a:br>
              <a:rPr lang="en-US" dirty="0" smtClean="0"/>
            </a:br>
            <a:r>
              <a:rPr lang="en-US" dirty="0" smtClean="0"/>
              <a:t> Visual Emissions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To "adequately wet" ACM means to sufficiently mix or penetrate the material with liquid to prevent the release of particulates. If visible emissions are observed coming from ACM, then the material has not been adequately wetted. </a:t>
            </a:r>
          </a:p>
          <a:p>
            <a:pPr>
              <a:spcBef>
                <a:spcPts val="1200"/>
              </a:spcBef>
            </a:pPr>
            <a:r>
              <a:rPr lang="en-US" dirty="0" smtClean="0"/>
              <a:t>Discharge no visible emissions to the outside air during the collection, processing (including incineration), packaging, or transporting of any asbestos-containing waste material generated by a source</a:t>
            </a:r>
          </a:p>
          <a:p>
            <a:pPr>
              <a:spcBef>
                <a:spcPts val="1200"/>
              </a:spcBef>
            </a:pPr>
            <a:r>
              <a:rPr lang="en-US" dirty="0" smtClean="0"/>
              <a:t>Dry friable asbestos insulation on the ground violates the "adequately wet" requirement, and can be considered evidence of a visible emission.</a:t>
            </a:r>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Asbestos Emission Control</a:t>
            </a:r>
            <a:endParaRPr lang="en-US" dirty="0"/>
          </a:p>
        </p:txBody>
      </p:sp>
      <p:sp>
        <p:nvSpPr>
          <p:cNvPr id="3" name="Content Placeholder 2"/>
          <p:cNvSpPr>
            <a:spLocks noGrp="1"/>
          </p:cNvSpPr>
          <p:nvPr>
            <p:ph idx="1"/>
          </p:nvPr>
        </p:nvSpPr>
        <p:spPr>
          <a:xfrm>
            <a:off x="533400" y="1524000"/>
            <a:ext cx="8458200" cy="5029200"/>
          </a:xfrm>
        </p:spPr>
        <p:txBody>
          <a:bodyPr>
            <a:normAutofit/>
          </a:bodyPr>
          <a:lstStyle/>
          <a:p>
            <a:pPr>
              <a:spcBef>
                <a:spcPts val="1200"/>
              </a:spcBef>
            </a:pPr>
            <a:r>
              <a:rPr lang="en-US" sz="2600" dirty="0" smtClean="0"/>
              <a:t>Remove all RACM from a facility being demolished or renovated before any activity begins that would disturb the material.</a:t>
            </a:r>
          </a:p>
          <a:p>
            <a:pPr>
              <a:spcBef>
                <a:spcPts val="1200"/>
              </a:spcBef>
            </a:pPr>
            <a:r>
              <a:rPr lang="en-US" sz="2600" dirty="0" smtClean="0"/>
              <a:t>Adequately wet all RACM exposed during cutting or disjoining operations and carefully lower each unit or section to the floor not damaging or disturbing the RACM.</a:t>
            </a:r>
          </a:p>
          <a:p>
            <a:pPr>
              <a:spcBef>
                <a:spcPts val="1200"/>
              </a:spcBef>
            </a:pPr>
            <a:r>
              <a:rPr lang="en-US" sz="2600" dirty="0" smtClean="0"/>
              <a:t>When RACM is stripped from a facility component while it remains in place in the facility, adequately wet the RACM during the stripping operation.</a:t>
            </a:r>
          </a:p>
          <a:p>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Emission Control Methods</a:t>
            </a:r>
            <a:endParaRPr lang="en-US" dirty="0"/>
          </a:p>
        </p:txBody>
      </p:sp>
      <p:sp>
        <p:nvSpPr>
          <p:cNvPr id="3" name="Content Placeholder 2"/>
          <p:cNvSpPr>
            <a:spLocks noGrp="1"/>
          </p:cNvSpPr>
          <p:nvPr>
            <p:ph idx="1"/>
          </p:nvPr>
        </p:nvSpPr>
        <p:spPr>
          <a:xfrm>
            <a:off x="457200" y="1524000"/>
            <a:ext cx="8229600" cy="4876800"/>
          </a:xfrm>
        </p:spPr>
        <p:txBody>
          <a:bodyPr>
            <a:normAutofit/>
          </a:bodyPr>
          <a:lstStyle/>
          <a:p>
            <a:pPr indent="-347472">
              <a:spcBef>
                <a:spcPts val="1200"/>
              </a:spcBef>
            </a:pPr>
            <a:r>
              <a:rPr lang="en-US" sz="2600" dirty="0" smtClean="0"/>
              <a:t>A local exhaust ventilation and collection system designed and operated to capture the particulate asbestos material produced by the stripping and removal of the asbestos materials. It must exhibit no visible emissions to the outside air </a:t>
            </a:r>
          </a:p>
          <a:p>
            <a:pPr indent="-347472">
              <a:spcBef>
                <a:spcPts val="1200"/>
              </a:spcBef>
            </a:pPr>
            <a:r>
              <a:rPr lang="en-US" sz="2600" dirty="0" smtClean="0"/>
              <a:t>A glove-bag system designed and operated to contain the particulate asbestos material produced by the stripping of the asbestos materials.</a:t>
            </a:r>
          </a:p>
          <a:p>
            <a:pPr indent="-347472">
              <a:spcBef>
                <a:spcPts val="1200"/>
              </a:spcBef>
            </a:pPr>
            <a:r>
              <a:rPr lang="en-US" sz="2600" dirty="0" smtClean="0"/>
              <a:t>Leak-tight wrapping to contain all RACM prior to dismantlement </a:t>
            </a:r>
          </a:p>
          <a:p>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a:t>
            </a:r>
            <a:endParaRPr lang="en-US" dirty="0"/>
          </a:p>
        </p:txBody>
      </p:sp>
      <p:sp>
        <p:nvSpPr>
          <p:cNvPr id="3" name="Content Placeholder 2"/>
          <p:cNvSpPr>
            <a:spLocks noGrp="1"/>
          </p:cNvSpPr>
          <p:nvPr>
            <p:ph idx="1"/>
          </p:nvPr>
        </p:nvSpPr>
        <p:spPr/>
        <p:txBody>
          <a:bodyPr/>
          <a:lstStyle/>
          <a:p>
            <a:pPr indent="0">
              <a:buNone/>
            </a:pPr>
            <a:r>
              <a:rPr lang="en-US" b="1" dirty="0" smtClean="0"/>
              <a:t>For dry removal- </a:t>
            </a:r>
          </a:p>
          <a:p>
            <a:pPr indent="0"/>
            <a:r>
              <a:rPr lang="en-US" dirty="0" smtClean="0"/>
              <a:t>The owner or operator has to obtain prior written approval from the Administrator based on a written application that wetting to comply with the rules would unavoidably damage equipment or present a safety hazard. </a:t>
            </a:r>
          </a:p>
          <a:p>
            <a:pPr indent="0">
              <a:spcBef>
                <a:spcPts val="1200"/>
              </a:spcBef>
            </a:pPr>
            <a:r>
              <a:rPr lang="en-US" dirty="0" smtClean="0"/>
              <a:t>A copy of the Administrator's written approval shall be kept at the worksite and made available for inspection. </a:t>
            </a:r>
          </a:p>
          <a:p>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848600" cy="1143000"/>
          </a:xfrm>
        </p:spPr>
        <p:txBody>
          <a:bodyPr>
            <a:normAutofit fontScale="90000"/>
          </a:bodyPr>
          <a:lstStyle/>
          <a:p>
            <a:r>
              <a:rPr lang="en-US" dirty="0" smtClean="0"/>
              <a:t>Waste Shipment Records</a:t>
            </a:r>
            <a:br>
              <a:rPr lang="en-US" dirty="0" smtClean="0"/>
            </a:br>
            <a:endParaRPr lang="en-US" dirty="0"/>
          </a:p>
        </p:txBody>
      </p:sp>
      <p:sp>
        <p:nvSpPr>
          <p:cNvPr id="3" name="Content Placeholder 2"/>
          <p:cNvSpPr>
            <a:spLocks noGrp="1"/>
          </p:cNvSpPr>
          <p:nvPr>
            <p:ph idx="1"/>
          </p:nvPr>
        </p:nvSpPr>
        <p:spPr>
          <a:xfrm>
            <a:off x="152400" y="1219200"/>
            <a:ext cx="8763000" cy="5257800"/>
          </a:xfrm>
        </p:spPr>
        <p:txBody>
          <a:bodyPr>
            <a:normAutofit fontScale="62500" lnSpcReduction="20000"/>
          </a:bodyPr>
          <a:lstStyle/>
          <a:p>
            <a:pPr algn="ctr">
              <a:buNone/>
            </a:pPr>
            <a:r>
              <a:rPr lang="en-US" b="1" dirty="0" smtClean="0"/>
              <a:t>Maintain waste shipment records by including the following information:</a:t>
            </a:r>
          </a:p>
          <a:p>
            <a:pPr>
              <a:spcBef>
                <a:spcPts val="1800"/>
              </a:spcBef>
            </a:pPr>
            <a:r>
              <a:rPr lang="en-US" sz="3500" dirty="0" smtClean="0"/>
              <a:t>The name, address, and telephone number of the waste generator.</a:t>
            </a:r>
          </a:p>
          <a:p>
            <a:pPr>
              <a:spcBef>
                <a:spcPts val="1200"/>
              </a:spcBef>
            </a:pPr>
            <a:r>
              <a:rPr lang="en-US" sz="3500" dirty="0" smtClean="0"/>
              <a:t>The name and address of the local, State, or EPA Regional office NESHAP administrator.</a:t>
            </a:r>
          </a:p>
          <a:p>
            <a:pPr>
              <a:spcBef>
                <a:spcPts val="1200"/>
              </a:spcBef>
            </a:pPr>
            <a:r>
              <a:rPr lang="en-US" sz="3500" dirty="0" smtClean="0"/>
              <a:t>The approximate quantity in cubic meters (cubic yards).</a:t>
            </a:r>
          </a:p>
          <a:p>
            <a:pPr>
              <a:spcBef>
                <a:spcPts val="1200"/>
              </a:spcBef>
            </a:pPr>
            <a:r>
              <a:rPr lang="en-US" sz="3500" dirty="0" smtClean="0"/>
              <a:t>The name and telephone number of the disposal site operator.</a:t>
            </a:r>
          </a:p>
          <a:p>
            <a:pPr lvl="0">
              <a:spcBef>
                <a:spcPts val="1200"/>
              </a:spcBef>
            </a:pPr>
            <a:r>
              <a:rPr lang="en-US" sz="3500" dirty="0" smtClean="0"/>
              <a:t>The name and physical site location of the disposal site.</a:t>
            </a:r>
          </a:p>
          <a:p>
            <a:pPr lvl="0">
              <a:spcBef>
                <a:spcPts val="1200"/>
              </a:spcBef>
            </a:pPr>
            <a:r>
              <a:rPr lang="en-US" sz="3500" dirty="0" smtClean="0"/>
              <a:t>The date transported.</a:t>
            </a:r>
          </a:p>
          <a:p>
            <a:pPr lvl="0">
              <a:spcBef>
                <a:spcPts val="1200"/>
              </a:spcBef>
            </a:pPr>
            <a:r>
              <a:rPr lang="en-US" sz="3500" dirty="0" smtClean="0"/>
              <a:t>The name, address, and telephone number of the transporter(s).</a:t>
            </a:r>
          </a:p>
          <a:p>
            <a:pPr lvl="0">
              <a:spcBef>
                <a:spcPts val="1200"/>
              </a:spcBef>
            </a:pPr>
            <a:r>
              <a:rPr lang="en-US" sz="3500" dirty="0" smtClean="0"/>
              <a:t>A certification that the contents of this consignment are fully and accurately described by proper shipping name and are classified, packed, marked, and labeled, and are in all respects in proper condition for transport.</a:t>
            </a:r>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Training</a:t>
            </a:r>
            <a:endParaRPr lang="en-US" dirty="0"/>
          </a:p>
        </p:txBody>
      </p:sp>
      <p:sp>
        <p:nvSpPr>
          <p:cNvPr id="3" name="Content Placeholder 2"/>
          <p:cNvSpPr>
            <a:spLocks noGrp="1"/>
          </p:cNvSpPr>
          <p:nvPr>
            <p:ph idx="1"/>
          </p:nvPr>
        </p:nvSpPr>
        <p:spPr>
          <a:xfrm>
            <a:off x="381000" y="1676400"/>
            <a:ext cx="8610600" cy="4800600"/>
          </a:xfrm>
        </p:spPr>
        <p:txBody>
          <a:bodyPr>
            <a:noAutofit/>
          </a:bodyPr>
          <a:lstStyle/>
          <a:p>
            <a:pPr>
              <a:spcBef>
                <a:spcPts val="1200"/>
              </a:spcBef>
            </a:pPr>
            <a:r>
              <a:rPr lang="en-US" sz="2200" dirty="0" smtClean="0"/>
              <a:t>The Asbestos NESHAP requires at least one trained supervisor, employed by the owner and/or operator to be present at any site where RACM is stripped, removed, or otherwise disturbed at any facility which is being demolished or renovated and is regulated by NESHAP.</a:t>
            </a:r>
          </a:p>
          <a:p>
            <a:pPr>
              <a:spcBef>
                <a:spcPts val="1200"/>
              </a:spcBef>
            </a:pPr>
            <a:r>
              <a:rPr lang="en-US" sz="2200" dirty="0" smtClean="0"/>
              <a:t>Evidence of the training must be posted and made available for inspection at the demolition or renovation site. </a:t>
            </a:r>
          </a:p>
          <a:p>
            <a:pPr>
              <a:spcBef>
                <a:spcPts val="1200"/>
              </a:spcBef>
            </a:pPr>
            <a:r>
              <a:rPr lang="en-US" sz="2200" dirty="0" smtClean="0"/>
              <a:t>Every 2 years the trained individual is required to receive refresher training. Information about the training and refresher courses is available from the Florida Department of Business and Professional Regulation at:</a:t>
            </a:r>
          </a:p>
          <a:p>
            <a:pPr>
              <a:spcBef>
                <a:spcPts val="1200"/>
              </a:spcBef>
              <a:buNone/>
            </a:pPr>
            <a:r>
              <a:rPr lang="en-US" sz="2200" dirty="0" smtClean="0"/>
              <a:t>	</a:t>
            </a:r>
            <a:r>
              <a:rPr lang="en-US" sz="2200" dirty="0" smtClean="0">
                <a:hlinkClick r:id="rId3"/>
              </a:rPr>
              <a:t>http://www.myfloridalicense.com/dbpr/pro/asbest/index.html</a:t>
            </a:r>
            <a:r>
              <a:rPr lang="en-US" sz="2200" dirty="0" smtClean="0"/>
              <a:t>.</a:t>
            </a:r>
          </a:p>
          <a:p>
            <a:pPr>
              <a:buNone/>
            </a:pPr>
            <a:endParaRPr lang="en-US" sz="2300"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normAutofit/>
          </a:bodyPr>
          <a:lstStyle/>
          <a:p>
            <a:pPr eaLnBrk="1" hangingPunct="1"/>
            <a:r>
              <a:rPr lang="en-US" dirty="0" smtClean="0"/>
              <a:t>Solid Waste Disposal Options</a:t>
            </a:r>
          </a:p>
        </p:txBody>
      </p:sp>
      <p:sp>
        <p:nvSpPr>
          <p:cNvPr id="3" name="Content Placeholder 2"/>
          <p:cNvSpPr>
            <a:spLocks noGrp="1"/>
          </p:cNvSpPr>
          <p:nvPr>
            <p:ph idx="1"/>
          </p:nvPr>
        </p:nvSpPr>
        <p:spPr/>
        <p:txBody>
          <a:bodyPr rtlCol="0">
            <a:normAutofit/>
          </a:bodyPr>
          <a:lstStyle/>
          <a:p>
            <a:pPr indent="0">
              <a:defRPr/>
            </a:pPr>
            <a:r>
              <a:rPr lang="en-US" dirty="0" smtClean="0"/>
              <a:t>Asbestos can be disposed of in a Class I or Class III landfill – the locations statewide are here: </a:t>
            </a:r>
            <a:r>
              <a:rPr lang="en-US" dirty="0" smtClean="0">
                <a:hlinkClick r:id="rId2"/>
              </a:rPr>
              <a:t>http://appprod.dep.state.fl.us/www_wacs/Reports/SW_Facility_Count.asp</a:t>
            </a:r>
            <a:r>
              <a:rPr lang="en-US" dirty="0" smtClean="0"/>
              <a:t>.</a:t>
            </a:r>
          </a:p>
          <a:p>
            <a:pPr indent="0" eaLnBrk="1" fontAlgn="auto" hangingPunct="1">
              <a:spcAft>
                <a:spcPts val="0"/>
              </a:spcAft>
              <a:buFont typeface="Arial" charset="0"/>
              <a:buNone/>
              <a:defRPr/>
            </a:pPr>
            <a:endParaRPr lang="en-US" dirty="0" smtClean="0"/>
          </a:p>
          <a:p>
            <a:pPr indent="0" eaLnBrk="1" fontAlgn="auto" hangingPunct="1">
              <a:spcAft>
                <a:spcPts val="0"/>
              </a:spcAft>
              <a:defRPr/>
            </a:pPr>
            <a:r>
              <a:rPr lang="en-US" dirty="0" smtClean="0"/>
              <a:t>There are 43 active Class I and 36 Class III landfills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t>Asbestos</a:t>
            </a:r>
          </a:p>
        </p:txBody>
      </p:sp>
      <p:sp>
        <p:nvSpPr>
          <p:cNvPr id="7171" name="Content Placeholder 2"/>
          <p:cNvSpPr>
            <a:spLocks noGrp="1"/>
          </p:cNvSpPr>
          <p:nvPr>
            <p:ph idx="1"/>
          </p:nvPr>
        </p:nvSpPr>
        <p:spPr>
          <a:xfrm>
            <a:off x="152400" y="1143000"/>
            <a:ext cx="3733800" cy="5486400"/>
          </a:xfrm>
        </p:spPr>
        <p:txBody>
          <a:bodyPr>
            <a:noAutofit/>
          </a:bodyPr>
          <a:lstStyle/>
          <a:p>
            <a:pPr indent="0">
              <a:buNone/>
            </a:pPr>
            <a:r>
              <a:rPr lang="en-US" sz="2300" dirty="0" smtClean="0"/>
              <a:t> Asbestos-containing waste materials may be accepted for disposal at a permitted Class I or III landfill. Each active waste disposal site that receives asbestos-containing waste material from a source covered under the National Emission Standards for Asbestos must meet requirements of 40 CFR Part 61.154,</a:t>
            </a:r>
          </a:p>
          <a:p>
            <a:pPr indent="0" eaLnBrk="1">
              <a:buFont typeface="Arial" charset="0"/>
              <a:buNone/>
            </a:pPr>
            <a:r>
              <a:rPr lang="en-US" sz="2300" dirty="0" smtClean="0"/>
              <a:t>   </a:t>
            </a:r>
          </a:p>
        </p:txBody>
      </p:sp>
      <p:pic>
        <p:nvPicPr>
          <p:cNvPr id="7172" name="Picture 4" descr="Asbestos dump.jpg"/>
          <p:cNvPicPr>
            <a:picLocks noChangeAspect="1"/>
          </p:cNvPicPr>
          <p:nvPr/>
        </p:nvPicPr>
        <p:blipFill>
          <a:blip r:embed="rId2" cstate="print"/>
          <a:srcRect/>
          <a:stretch>
            <a:fillRect/>
          </a:stretch>
        </p:blipFill>
        <p:spPr bwMode="auto">
          <a:xfrm>
            <a:off x="3886200" y="1219200"/>
            <a:ext cx="49276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dirty="0" smtClean="0"/>
              <a:t>Class III Landfills</a:t>
            </a:r>
          </a:p>
        </p:txBody>
      </p:sp>
      <p:sp>
        <p:nvSpPr>
          <p:cNvPr id="6147" name="Content Placeholder 2"/>
          <p:cNvSpPr>
            <a:spLocks noGrp="1"/>
          </p:cNvSpPr>
          <p:nvPr>
            <p:ph idx="1"/>
          </p:nvPr>
        </p:nvSpPr>
        <p:spPr>
          <a:xfrm>
            <a:off x="152400" y="1295400"/>
            <a:ext cx="4114800" cy="5334000"/>
          </a:xfrm>
        </p:spPr>
        <p:txBody>
          <a:bodyPr>
            <a:normAutofit/>
          </a:bodyPr>
          <a:lstStyle/>
          <a:p>
            <a:pPr indent="0" eaLnBrk="1" hangingPunct="1">
              <a:buFont typeface="Arial" charset="0"/>
              <a:buNone/>
              <a:defRPr/>
            </a:pPr>
            <a:r>
              <a:rPr lang="en-US" sz="2800" dirty="0" smtClean="0"/>
              <a:t>receive only yard trash, </a:t>
            </a:r>
            <a:r>
              <a:rPr lang="en-US" sz="2800" dirty="0" err="1" smtClean="0"/>
              <a:t>c&amp;d</a:t>
            </a:r>
            <a:r>
              <a:rPr lang="en-US" sz="2800" dirty="0" smtClean="0"/>
              <a:t> debris, waste tires, asbestos, furniture other than appliances, or other materials approved by FDEP which are not expected to produce </a:t>
            </a:r>
            <a:r>
              <a:rPr lang="en-US" sz="2800" dirty="0" err="1" smtClean="0"/>
              <a:t>leachate</a:t>
            </a:r>
            <a:r>
              <a:rPr lang="en-US" sz="2800" dirty="0" smtClean="0"/>
              <a:t> which poses a threat to public health or the environment. </a:t>
            </a:r>
          </a:p>
          <a:p>
            <a:pPr eaLnBrk="1" hangingPunct="1">
              <a:buFont typeface="Arial" charset="0"/>
              <a:buNone/>
              <a:defRPr/>
            </a:pPr>
            <a:endParaRPr lang="en-US" sz="2800" dirty="0" smtClean="0"/>
          </a:p>
        </p:txBody>
      </p:sp>
      <p:pic>
        <p:nvPicPr>
          <p:cNvPr id="6148" name="Picture 3" descr="Asbestos waste.jpg"/>
          <p:cNvPicPr>
            <a:picLocks noChangeAspect="1"/>
          </p:cNvPicPr>
          <p:nvPr/>
        </p:nvPicPr>
        <p:blipFill>
          <a:blip r:embed="rId2" cstate="print"/>
          <a:srcRect/>
          <a:stretch>
            <a:fillRect/>
          </a:stretch>
        </p:blipFill>
        <p:spPr bwMode="auto">
          <a:xfrm>
            <a:off x="4191000" y="1752600"/>
            <a:ext cx="48768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Class I Landfills</a:t>
            </a:r>
          </a:p>
        </p:txBody>
      </p:sp>
      <p:sp>
        <p:nvSpPr>
          <p:cNvPr id="5123" name="Content Placeholder 2"/>
          <p:cNvSpPr>
            <a:spLocks noGrp="1"/>
          </p:cNvSpPr>
          <p:nvPr>
            <p:ph idx="1"/>
          </p:nvPr>
        </p:nvSpPr>
        <p:spPr/>
        <p:txBody>
          <a:bodyPr>
            <a:normAutofit/>
          </a:bodyPr>
          <a:lstStyle/>
          <a:p>
            <a:pPr eaLnBrk="1" hangingPunct="1"/>
            <a:r>
              <a:rPr lang="en-US" sz="3000" dirty="0" smtClean="0"/>
              <a:t>Receive generally, non-hazardous household, commercial, industrial, and agricultural wastes</a:t>
            </a:r>
          </a:p>
          <a:p>
            <a:pPr eaLnBrk="1" hangingPunct="1">
              <a:buFont typeface="Arial" charset="0"/>
              <a:buNone/>
            </a:pPr>
            <a:endParaRPr lang="en-US" dirty="0" smtClean="0"/>
          </a:p>
          <a:p>
            <a:pPr eaLnBrk="1" hangingPunct="1">
              <a:buFont typeface="Arial" charset="0"/>
              <a:buNone/>
            </a:pPr>
            <a:endParaRPr lang="en-US" dirty="0" smtClean="0"/>
          </a:p>
          <a:p>
            <a:pPr eaLnBrk="1" hangingPunct="1">
              <a:buFont typeface="Arial" charset="0"/>
              <a:buNone/>
            </a:pPr>
            <a:endParaRPr lang="en-US" dirty="0" smtClean="0"/>
          </a:p>
        </p:txBody>
      </p:sp>
      <p:pic>
        <p:nvPicPr>
          <p:cNvPr id="7172" name="Picture 4" descr="http://ts3.mm.bing.net/th?id=H.5025890235779214&amp;pid=1.7&amp;w=212&amp;h=136&amp;c=7&amp;rs=1"/>
          <p:cNvPicPr>
            <a:picLocks noChangeAspect="1" noChangeArrowheads="1"/>
          </p:cNvPicPr>
          <p:nvPr/>
        </p:nvPicPr>
        <p:blipFill>
          <a:blip r:embed="rId2" cstate="print"/>
          <a:srcRect/>
          <a:stretch>
            <a:fillRect/>
          </a:stretch>
        </p:blipFill>
        <p:spPr bwMode="auto">
          <a:xfrm>
            <a:off x="2819400" y="3048000"/>
            <a:ext cx="5257800" cy="32004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pPr eaLnBrk="1" hangingPunct="1"/>
            <a:r>
              <a:rPr lang="en-US" dirty="0" smtClean="0"/>
              <a:t>Requirements for Accepting Asbestos Waste</a:t>
            </a:r>
          </a:p>
        </p:txBody>
      </p:sp>
      <p:sp>
        <p:nvSpPr>
          <p:cNvPr id="8195" name="Content Placeholder 2"/>
          <p:cNvSpPr>
            <a:spLocks noGrp="1"/>
          </p:cNvSpPr>
          <p:nvPr>
            <p:ph idx="1"/>
          </p:nvPr>
        </p:nvSpPr>
        <p:spPr/>
        <p:txBody>
          <a:bodyPr/>
          <a:lstStyle/>
          <a:p>
            <a:pPr eaLnBrk="1"/>
            <a:r>
              <a:rPr lang="en-US" dirty="0" smtClean="0"/>
              <a:t>The waste generator shall make arrangements with the landfill operator before disposal of regulated asbestos-containing waste materials, and inform the operator of the quantity of the waste and the scheduled date the shipment will arrive at the landfill.</a:t>
            </a:r>
          </a:p>
          <a:p>
            <a:pPr eaLnBrk="1">
              <a:buFont typeface="Arial" charset="0"/>
              <a:buNone/>
            </a:pP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pPr eaLnBrk="1" hangingPunct="1"/>
            <a:r>
              <a:rPr lang="en-US" dirty="0" smtClean="0"/>
              <a:t>Requirements for Accepting Asbestos Waste</a:t>
            </a:r>
          </a:p>
        </p:txBody>
      </p:sp>
      <p:sp>
        <p:nvSpPr>
          <p:cNvPr id="9219" name="Content Placeholder 2"/>
          <p:cNvSpPr>
            <a:spLocks noGrp="1"/>
          </p:cNvSpPr>
          <p:nvPr>
            <p:ph idx="1"/>
          </p:nvPr>
        </p:nvSpPr>
        <p:spPr/>
        <p:txBody>
          <a:bodyPr/>
          <a:lstStyle/>
          <a:p>
            <a:pPr eaLnBrk="1" hangingPunct="1"/>
            <a:r>
              <a:rPr lang="en-US" smtClean="0"/>
              <a:t>The landfill operator shall direct the waste transporter to the designated disposal location. The disposal location shall be recorded in accordance with 40 CFR Part 61.154, and a record of the asbestos location shall be maintained.</a:t>
            </a:r>
          </a:p>
          <a:p>
            <a:pPr eaLnBrk="1" hangingPunct="1">
              <a:buFont typeface="Arial" charset="0"/>
              <a:buNone/>
            </a:pPr>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Landfills That Take Asbestos</a:t>
            </a:r>
          </a:p>
        </p:txBody>
      </p:sp>
      <p:sp>
        <p:nvSpPr>
          <p:cNvPr id="10243" name="Content Placeholder 2"/>
          <p:cNvSpPr>
            <a:spLocks noGrp="1"/>
          </p:cNvSpPr>
          <p:nvPr>
            <p:ph idx="1"/>
          </p:nvPr>
        </p:nvSpPr>
        <p:spPr/>
        <p:txBody>
          <a:bodyPr>
            <a:normAutofit lnSpcReduction="10000"/>
          </a:bodyPr>
          <a:lstStyle/>
          <a:p>
            <a:pPr eaLnBrk="1" hangingPunct="1"/>
            <a:r>
              <a:rPr lang="en-US" sz="2800" dirty="0" smtClean="0"/>
              <a:t>Medley Landfill</a:t>
            </a:r>
          </a:p>
          <a:p>
            <a:pPr eaLnBrk="1" hangingPunct="1"/>
            <a:r>
              <a:rPr lang="en-US" dirty="0" smtClean="0"/>
              <a:t>Palm Beach County Solid Waste Authority</a:t>
            </a:r>
            <a:endParaRPr lang="en-US" sz="2800" dirty="0" smtClean="0"/>
          </a:p>
          <a:p>
            <a:pPr eaLnBrk="1" hangingPunct="1"/>
            <a:r>
              <a:rPr lang="en-US" sz="2800" dirty="0" smtClean="0"/>
              <a:t>South Dade Landfill</a:t>
            </a:r>
          </a:p>
          <a:p>
            <a:pPr eaLnBrk="1" hangingPunct="1"/>
            <a:r>
              <a:rPr lang="en-US" sz="2800" dirty="0" smtClean="0"/>
              <a:t>North Dade Landfill</a:t>
            </a:r>
          </a:p>
          <a:p>
            <a:pPr eaLnBrk="1" hangingPunct="1"/>
            <a:r>
              <a:rPr lang="en-US" sz="2800" dirty="0" smtClean="0"/>
              <a:t>Broward County Southwest Regional (Formerly BIC)</a:t>
            </a:r>
          </a:p>
          <a:p>
            <a:pPr eaLnBrk="1" hangingPunct="1"/>
            <a:r>
              <a:rPr lang="en-US" sz="2800" dirty="0" smtClean="0"/>
              <a:t>St. Lucie </a:t>
            </a:r>
            <a:r>
              <a:rPr lang="en-US" sz="2800" dirty="0" err="1" smtClean="0"/>
              <a:t>Balings</a:t>
            </a:r>
            <a:r>
              <a:rPr lang="en-US" sz="2800" dirty="0" smtClean="0"/>
              <a:t> and Recycling</a:t>
            </a:r>
          </a:p>
          <a:p>
            <a:pPr eaLnBrk="1" hangingPunct="1"/>
            <a:r>
              <a:rPr lang="en-US" dirty="0" smtClean="0"/>
              <a:t>Okeechobee Landfill</a:t>
            </a:r>
          </a:p>
          <a:p>
            <a:pPr eaLnBrk="1" hangingPunct="1"/>
            <a:r>
              <a:rPr lang="en-US" sz="2800" dirty="0" smtClean="0"/>
              <a:t>Indian River County Landfill</a:t>
            </a:r>
          </a:p>
          <a:p>
            <a:pPr eaLnBrk="1" hangingPunct="1">
              <a:buFont typeface="Arial" charset="0"/>
              <a:buNone/>
            </a:pPr>
            <a:endParaRPr lang="en-US" sz="28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NESHAPS contacts in SE Florida</a:t>
            </a:r>
            <a:endParaRPr lang="en-US" dirty="0"/>
          </a:p>
        </p:txBody>
      </p:sp>
      <p:pic>
        <p:nvPicPr>
          <p:cNvPr id="6" name="Content Placeholder 5" descr="districts.gif"/>
          <p:cNvPicPr>
            <a:picLocks noGrp="1" noChangeAspect="1"/>
          </p:cNvPicPr>
          <p:nvPr>
            <p:ph idx="1"/>
          </p:nvPr>
        </p:nvPicPr>
        <p:blipFill>
          <a:blip r:embed="rId3" cstate="print"/>
          <a:stretch>
            <a:fillRect/>
          </a:stretch>
        </p:blipFill>
        <p:spPr>
          <a:xfrm>
            <a:off x="152400" y="1066800"/>
            <a:ext cx="4057650" cy="4486275"/>
          </a:xfrm>
        </p:spPr>
      </p:pic>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30</a:t>
            </a:fld>
            <a:endParaRPr lang="en-US"/>
          </a:p>
        </p:txBody>
      </p:sp>
      <p:sp>
        <p:nvSpPr>
          <p:cNvPr id="7" name="TextBox 6"/>
          <p:cNvSpPr txBox="1"/>
          <p:nvPr/>
        </p:nvSpPr>
        <p:spPr>
          <a:xfrm>
            <a:off x="4114800" y="1143001"/>
            <a:ext cx="4648200" cy="4985980"/>
          </a:xfrm>
          <a:prstGeom prst="rect">
            <a:avLst/>
          </a:prstGeom>
          <a:noFill/>
        </p:spPr>
        <p:txBody>
          <a:bodyPr wrap="square" rtlCol="0">
            <a:spAutoFit/>
          </a:bodyPr>
          <a:lstStyle/>
          <a:p>
            <a:r>
              <a:rPr lang="en-US" sz="2000" b="1" dirty="0" smtClean="0"/>
              <a:t>FDEP State Contact: </a:t>
            </a:r>
            <a:r>
              <a:rPr lang="en-US" dirty="0" smtClean="0"/>
              <a:t>Justin Green</a:t>
            </a:r>
          </a:p>
          <a:p>
            <a:r>
              <a:rPr lang="en-US" dirty="0" smtClean="0">
                <a:hlinkClick r:id="rId4"/>
              </a:rPr>
              <a:t>Justin.B.Green@dep.state.fl.us</a:t>
            </a:r>
            <a:endParaRPr lang="en-US" dirty="0" smtClean="0"/>
          </a:p>
          <a:p>
            <a:r>
              <a:rPr lang="en-US" sz="2000" b="1" dirty="0" smtClean="0"/>
              <a:t>Indian River, St. Lucie, Martin, &amp; Okeechobee Counties: </a:t>
            </a:r>
            <a:r>
              <a:rPr lang="en-US" dirty="0" smtClean="0"/>
              <a:t>Patricia Tampas, FDEP Southeast District </a:t>
            </a:r>
          </a:p>
          <a:p>
            <a:r>
              <a:rPr lang="en-US" dirty="0" smtClean="0"/>
              <a:t>( </a:t>
            </a:r>
            <a:r>
              <a:rPr lang="en-US" dirty="0" smtClean="0">
                <a:hlinkClick r:id="rId5"/>
              </a:rPr>
              <a:t>patricia.tampas@dep.state.fl.us</a:t>
            </a:r>
            <a:r>
              <a:rPr lang="en-US" dirty="0" smtClean="0"/>
              <a:t>)</a:t>
            </a:r>
          </a:p>
          <a:p>
            <a:r>
              <a:rPr lang="en-US" sz="2000" b="1" dirty="0" smtClean="0"/>
              <a:t>Palm Beach County</a:t>
            </a:r>
            <a:r>
              <a:rPr lang="en-US" dirty="0" smtClean="0"/>
              <a:t>: Alejandro Ortega, Palm Beach County Health Department</a:t>
            </a:r>
          </a:p>
          <a:p>
            <a:r>
              <a:rPr lang="en-US" dirty="0" smtClean="0"/>
              <a:t>(</a:t>
            </a:r>
            <a:r>
              <a:rPr lang="en-US" dirty="0" smtClean="0">
                <a:hlinkClick r:id="rId6"/>
              </a:rPr>
              <a:t>Alejandro_Ortega@doh.state.fl.us</a:t>
            </a:r>
            <a:r>
              <a:rPr lang="en-US" dirty="0" smtClean="0"/>
              <a:t>)</a:t>
            </a:r>
          </a:p>
          <a:p>
            <a:r>
              <a:rPr lang="en-US" sz="2000" b="1" dirty="0" smtClean="0"/>
              <a:t>Broward County: </a:t>
            </a:r>
            <a:r>
              <a:rPr lang="en-US" dirty="0" smtClean="0"/>
              <a:t>Walt Richards, Pollution Prevention, Remediation and Air Quality Division </a:t>
            </a:r>
          </a:p>
          <a:p>
            <a:r>
              <a:rPr lang="en-US" dirty="0" smtClean="0"/>
              <a:t>(</a:t>
            </a:r>
            <a:r>
              <a:rPr lang="en-US" dirty="0" smtClean="0">
                <a:hlinkClick r:id="rId7"/>
              </a:rPr>
              <a:t>wrichards@broward.org</a:t>
            </a:r>
            <a:r>
              <a:rPr lang="en-US" dirty="0" smtClean="0"/>
              <a:t>)</a:t>
            </a:r>
          </a:p>
          <a:p>
            <a:r>
              <a:rPr lang="en-US" sz="2000" b="1" dirty="0" smtClean="0"/>
              <a:t>Miami-Dade County: </a:t>
            </a:r>
            <a:r>
              <a:rPr lang="en-US" dirty="0" smtClean="0"/>
              <a:t>Ray Gordon, Division of Environmental Resources Management</a:t>
            </a:r>
          </a:p>
          <a:p>
            <a:r>
              <a:rPr lang="en-US" dirty="0" smtClean="0"/>
              <a:t>(</a:t>
            </a:r>
            <a:r>
              <a:rPr lang="en-US" u="sng" dirty="0" smtClean="0">
                <a:hlinkClick r:id="rId8"/>
              </a:rPr>
              <a:t>gordor@miamidade.gov</a:t>
            </a:r>
            <a:r>
              <a:rPr lang="en-US" dirty="0" smtClean="0"/>
              <a:t> )</a:t>
            </a:r>
          </a:p>
          <a:p>
            <a:endParaRPr lang="en-US" dirty="0"/>
          </a:p>
        </p:txBody>
      </p:sp>
      <p:sp>
        <p:nvSpPr>
          <p:cNvPr id="8" name="TextBox 7"/>
          <p:cNvSpPr txBox="1"/>
          <p:nvPr/>
        </p:nvSpPr>
        <p:spPr>
          <a:xfrm>
            <a:off x="0" y="6019800"/>
            <a:ext cx="9144000" cy="584775"/>
          </a:xfrm>
          <a:prstGeom prst="rect">
            <a:avLst/>
          </a:prstGeom>
          <a:noFill/>
        </p:spPr>
        <p:txBody>
          <a:bodyPr wrap="square" rtlCol="0">
            <a:spAutoFit/>
          </a:bodyPr>
          <a:lstStyle/>
          <a:p>
            <a:r>
              <a:rPr lang="en-US" sz="1600" dirty="0" smtClean="0"/>
              <a:t>***** If the project is county owned, the notification goes to the FDEP NESHAPS coordinator for the district the county is located.***** </a:t>
            </a:r>
            <a:endParaRPr lang="en-US" sz="1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848600" cy="1295400"/>
          </a:xfrm>
        </p:spPr>
        <p:txBody>
          <a:bodyPr>
            <a:normAutofit fontScale="90000"/>
          </a:bodyPr>
          <a:lstStyle/>
          <a:p>
            <a:r>
              <a:rPr lang="en-US" sz="4400" dirty="0" smtClean="0"/>
              <a:t>Any Questions?????</a:t>
            </a:r>
            <a:r>
              <a:rPr lang="en-US" dirty="0" smtClean="0"/>
              <a:t/>
            </a:r>
            <a:br>
              <a:rPr lang="en-US" dirty="0" smtClean="0"/>
            </a:br>
            <a:endParaRPr lang="en-US" dirty="0"/>
          </a:p>
        </p:txBody>
      </p:sp>
      <p:sp>
        <p:nvSpPr>
          <p:cNvPr id="4" name="Date Placeholder 3"/>
          <p:cNvSpPr>
            <a:spLocks noGrp="1"/>
          </p:cNvSpPr>
          <p:nvPr>
            <p:ph type="dt" sz="half" idx="10"/>
          </p:nvPr>
        </p:nvSpPr>
        <p:spPr/>
        <p:txBody>
          <a:bodyPr/>
          <a:lstStyle/>
          <a:p>
            <a:fld id="{D9641B56-F1C1-4B9C-86AB-A9C4D2348069}" type="datetime1">
              <a:rPr lang="en-US" smtClean="0"/>
              <a:pPr/>
              <a:t>9/11/2013</a:t>
            </a:fld>
            <a:endParaRPr lang="en-US"/>
          </a:p>
        </p:txBody>
      </p:sp>
      <p:sp>
        <p:nvSpPr>
          <p:cNvPr id="5" name="Slide Number Placeholder 4"/>
          <p:cNvSpPr>
            <a:spLocks noGrp="1"/>
          </p:cNvSpPr>
          <p:nvPr>
            <p:ph type="sldNum" sz="quarter" idx="12"/>
          </p:nvPr>
        </p:nvSpPr>
        <p:spPr/>
        <p:txBody>
          <a:bodyPr/>
          <a:lstStyle/>
          <a:p>
            <a:fld id="{D9515C9C-B0D4-49C7-83C7-4BF66E55645D}" type="slidenum">
              <a:rPr lang="en-US" smtClean="0"/>
              <a:pPr/>
              <a:t>31</a:t>
            </a:fld>
            <a:endParaRPr lang="en-US"/>
          </a:p>
        </p:txBody>
      </p:sp>
      <p:pic>
        <p:nvPicPr>
          <p:cNvPr id="1027" name="Picture 3" descr="C:\Documents and Settings\Stallings_N\Local Settings\Temporary Internet Files\Content.IE5\R3FIPDN5\MC900434411[1].wmf"/>
          <p:cNvPicPr>
            <a:picLocks noChangeAspect="1" noChangeArrowheads="1"/>
          </p:cNvPicPr>
          <p:nvPr/>
        </p:nvPicPr>
        <p:blipFill>
          <a:blip r:embed="rId3" cstate="print"/>
          <a:srcRect/>
          <a:stretch>
            <a:fillRect/>
          </a:stretch>
        </p:blipFill>
        <p:spPr bwMode="auto">
          <a:xfrm>
            <a:off x="2057400" y="1524000"/>
            <a:ext cx="4175125" cy="4697016"/>
          </a:xfrm>
          <a:prstGeom prst="rect">
            <a:avLst/>
          </a:prstGeom>
          <a:noFill/>
        </p:spPr>
      </p:pic>
    </p:spTree>
  </p:cSld>
  <p:clrMapOvr>
    <a:masterClrMapping/>
  </p:clrMapOvr>
</p:sld>
</file>

<file path=ppt/theme/theme1.xml><?xml version="1.0" encoding="utf-8"?>
<a:theme xmlns:a="http://schemas.openxmlformats.org/drawingml/2006/main" name="Asbestos complinace assistan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Asbestos complinace assistance</Template>
  <TotalTime>1226</TotalTime>
  <Words>2594</Words>
  <Application>Microsoft Office PowerPoint</Application>
  <PresentationFormat>On-screen Show (4:3)</PresentationFormat>
  <Paragraphs>262</Paragraphs>
  <Slides>31</Slides>
  <Notes>21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Asbestos complinace assistance</vt:lpstr>
      <vt:lpstr>Slide 1</vt:lpstr>
      <vt:lpstr>Purpose </vt:lpstr>
      <vt:lpstr>Scope and Objectives</vt:lpstr>
      <vt:lpstr>Quick Review</vt:lpstr>
      <vt:lpstr>Asbestos Regulation</vt:lpstr>
      <vt:lpstr>Asbestos Regulation</vt:lpstr>
      <vt:lpstr>Asbestos Regulation</vt:lpstr>
      <vt:lpstr>Rules</vt:lpstr>
      <vt:lpstr>Common Areas of Noncompliance</vt:lpstr>
      <vt:lpstr>Notifications  </vt:lpstr>
      <vt:lpstr>Slide 11</vt:lpstr>
      <vt:lpstr>Online Notification Submittal</vt:lpstr>
      <vt:lpstr>Online Submittal</vt:lpstr>
      <vt:lpstr>Online Submittal</vt:lpstr>
      <vt:lpstr>Online Submittal</vt:lpstr>
      <vt:lpstr>Adequately Wet</vt:lpstr>
      <vt:lpstr>Adequately Wetting and  Visual Emissions</vt:lpstr>
      <vt:lpstr>Asbestos Emission Control</vt:lpstr>
      <vt:lpstr>Other Emission Control Methods</vt:lpstr>
      <vt:lpstr>Remember:</vt:lpstr>
      <vt:lpstr>Waste Shipment Records </vt:lpstr>
      <vt:lpstr>Training</vt:lpstr>
      <vt:lpstr>Solid Waste Disposal Options</vt:lpstr>
      <vt:lpstr>Asbestos</vt:lpstr>
      <vt:lpstr>Class III Landfills</vt:lpstr>
      <vt:lpstr>Class I Landfills</vt:lpstr>
      <vt:lpstr>Requirements for Accepting Asbestos Waste</vt:lpstr>
      <vt:lpstr>Requirements for Accepting Asbestos Waste</vt:lpstr>
      <vt:lpstr>Landfills That Take Asbestos</vt:lpstr>
      <vt:lpstr>NESHAPS contacts in SE Florida</vt:lpstr>
      <vt:lpstr>Any Questions????? </vt:lpstr>
    </vt:vector>
  </TitlesOfParts>
  <Company>FDEP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Stallings_N</dc:creator>
  <cp:lastModifiedBy>Tampas, Patricia</cp:lastModifiedBy>
  <cp:revision>114</cp:revision>
  <dcterms:created xsi:type="dcterms:W3CDTF">2013-07-31T13:15:22Z</dcterms:created>
  <dcterms:modified xsi:type="dcterms:W3CDTF">2013-09-11T18:30:24Z</dcterms:modified>
</cp:coreProperties>
</file>