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58" r:id="rId1"/>
  </p:sldMasterIdLst>
  <p:notesMasterIdLst>
    <p:notesMasterId r:id="rId40"/>
  </p:notesMasterIdLst>
  <p:handoutMasterIdLst>
    <p:handoutMasterId r:id="rId41"/>
  </p:handoutMasterIdLst>
  <p:sldIdLst>
    <p:sldId id="256" r:id="rId2"/>
    <p:sldId id="257" r:id="rId3"/>
    <p:sldId id="314" r:id="rId4"/>
    <p:sldId id="404" r:id="rId5"/>
    <p:sldId id="377" r:id="rId6"/>
    <p:sldId id="316" r:id="rId7"/>
    <p:sldId id="391" r:id="rId8"/>
    <p:sldId id="392" r:id="rId9"/>
    <p:sldId id="393" r:id="rId10"/>
    <p:sldId id="388" r:id="rId11"/>
    <p:sldId id="326" r:id="rId12"/>
    <p:sldId id="384" r:id="rId13"/>
    <p:sldId id="333" r:id="rId14"/>
    <p:sldId id="334" r:id="rId15"/>
    <p:sldId id="378" r:id="rId16"/>
    <p:sldId id="364" r:id="rId17"/>
    <p:sldId id="380" r:id="rId18"/>
    <p:sldId id="415" r:id="rId19"/>
    <p:sldId id="410" r:id="rId20"/>
    <p:sldId id="339" r:id="rId21"/>
    <p:sldId id="340" r:id="rId22"/>
    <p:sldId id="341" r:id="rId23"/>
    <p:sldId id="350" r:id="rId24"/>
    <p:sldId id="351" r:id="rId25"/>
    <p:sldId id="352" r:id="rId26"/>
    <p:sldId id="374" r:id="rId27"/>
    <p:sldId id="413" r:id="rId28"/>
    <p:sldId id="342" r:id="rId29"/>
    <p:sldId id="343" r:id="rId30"/>
    <p:sldId id="398" r:id="rId31"/>
    <p:sldId id="399" r:id="rId32"/>
    <p:sldId id="261" r:id="rId33"/>
    <p:sldId id="405" r:id="rId34"/>
    <p:sldId id="406" r:id="rId35"/>
    <p:sldId id="407" r:id="rId36"/>
    <p:sldId id="408" r:id="rId37"/>
    <p:sldId id="409" r:id="rId38"/>
    <p:sldId id="414"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99" autoAdjust="0"/>
    <p:restoredTop sz="94787" autoAdjust="0"/>
  </p:normalViewPr>
  <p:slideViewPr>
    <p:cSldViewPr>
      <p:cViewPr>
        <p:scale>
          <a:sx n="60" d="100"/>
          <a:sy n="60" d="100"/>
        </p:scale>
        <p:origin x="-1380" y="-234"/>
      </p:cViewPr>
      <p:guideLst>
        <p:guide orient="horz" pos="2160"/>
        <p:guide pos="2880"/>
      </p:guideLst>
    </p:cSldViewPr>
  </p:slideViewPr>
  <p:outlineViewPr>
    <p:cViewPr>
      <p:scale>
        <a:sx n="33" d="100"/>
        <a:sy n="33" d="100"/>
      </p:scale>
      <p:origin x="0" y="1189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438"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5510901-51A1-4EAB-A095-696C415A314A}" type="datetimeFigureOut">
              <a:rPr lang="en-US"/>
              <a:pPr>
                <a:defRPr/>
              </a:pPr>
              <a:t>10/11/2012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26D99246-F253-49EB-B1A7-4CA99BA5945C}"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63DFC36-A663-426C-8C08-3951D28B8B35}" type="datetimeFigureOut">
              <a:rPr lang="en-US"/>
              <a:pPr>
                <a:defRPr/>
              </a:pPr>
              <a:t>10/11/2012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7FDFF3F-9B67-4CBD-A1BF-D997597AAA5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76A74E-D94C-48A4-9FAB-1DE96FFD2745}" type="slidenum">
              <a:rPr lang="en-US" smtClean="0"/>
              <a:pPr fontAlgn="base">
                <a:spcBef>
                  <a:spcPct val="0"/>
                </a:spcBef>
                <a:spcAft>
                  <a:spcPct val="0"/>
                </a:spcAft>
                <a:defRPr/>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6D8E4964-299A-4131-9877-BC6C4ABFDA3C}" type="slidenum">
              <a:rPr lang="en-US" smtClean="0"/>
              <a:pPr>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DB417B78-071E-4DD1-A46C-641CF3FD5D56}" type="slidenum">
              <a:rPr lang="en-US" smtClean="0"/>
              <a:pPr>
                <a:defRPr/>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dirty="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0B4EA676-A01C-483E-9AC6-BFC13A899A09}" type="datetime1">
              <a:rPr lang="en-US"/>
              <a:pPr>
                <a:defRPr/>
              </a:pPr>
              <a:t>10/11/2012</a:t>
            </a:fld>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46972F19-8676-4F05-9D1E-5942C3AB3C3D}"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C4236E91-84D0-4135-8198-704BC82B4DA1}" type="datetime1">
              <a:rPr lang="en-US"/>
              <a:pPr>
                <a:defRPr/>
              </a:pPr>
              <a:t>10/11/2012</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8451CCD2-BEC3-4834-A44C-9BBA31C17D3A}"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3189D3ED-D082-4EC3-A4D2-35A23FCFC0E7}" type="datetime1">
              <a:rPr lang="en-US"/>
              <a:pPr>
                <a:defRPr/>
              </a:pPr>
              <a:t>10/11/2012</a:t>
            </a:fld>
            <a:endParaRPr lang="en-US" dirty="0"/>
          </a:p>
        </p:txBody>
      </p:sp>
      <p:sp>
        <p:nvSpPr>
          <p:cNvPr id="7" name="Footer Placeholder 4"/>
          <p:cNvSpPr>
            <a:spLocks noGrp="1"/>
          </p:cNvSpPr>
          <p:nvPr>
            <p:ph type="ftr" sz="quarter" idx="11"/>
          </p:nvPr>
        </p:nvSpPr>
        <p:spPr/>
        <p:txBody>
          <a:bodyPr/>
          <a:lstStyle>
            <a:lvl1pPr>
              <a:defRPr/>
            </a:lvl1pPr>
            <a:extLst/>
          </a:lstStyle>
          <a:p>
            <a:pPr>
              <a:defRPr/>
            </a:pP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A8C7385A-5133-49D0-8AEC-AC2C32209BA3}"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FC9CCF6B-263F-49C0-8975-163715C389FD}" type="datetime1">
              <a:rPr lang="en-US"/>
              <a:pPr>
                <a:defRPr/>
              </a:pPr>
              <a:t>10/11/2012</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B25CDB0A-D15F-4738-95D5-217BA6672F83}"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3E2C04A8-FD23-4D48-A35E-9217B27DDAE6}" type="datetime1">
              <a:rPr lang="en-US"/>
              <a:pPr>
                <a:defRPr/>
              </a:pPr>
              <a:t>10/11/2012</a:t>
            </a:fld>
            <a:endParaRPr lang="en-US" dirty="0"/>
          </a:p>
        </p:txBody>
      </p:sp>
      <p:sp>
        <p:nvSpPr>
          <p:cNvPr id="8" name="Footer Placeholder 7"/>
          <p:cNvSpPr>
            <a:spLocks noGrp="1"/>
          </p:cNvSpPr>
          <p:nvPr>
            <p:ph type="ftr" sz="quarter" idx="11"/>
          </p:nvPr>
        </p:nvSpPr>
        <p:spPr/>
        <p:txBody>
          <a:bodyPr/>
          <a:lstStyle>
            <a:lvl1pPr>
              <a:defRPr/>
            </a:lvl1pPr>
            <a:extLst/>
          </a:lstStyle>
          <a:p>
            <a:pPr>
              <a:defRPr/>
            </a:pP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DB293056-E97C-484F-A1BB-28D51FFF78A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C2C933DD-B04F-42AF-AC5C-0F81E467F571}" type="datetime1">
              <a:rPr lang="en-US"/>
              <a:pPr>
                <a:defRPr/>
              </a:pPr>
              <a:t>10/11/2012</a:t>
            </a:fld>
            <a:endParaRPr lang="en-US" dirty="0"/>
          </a:p>
        </p:txBody>
      </p:sp>
      <p:sp>
        <p:nvSpPr>
          <p:cNvPr id="4" name="Footer Placeholder 3"/>
          <p:cNvSpPr>
            <a:spLocks noGrp="1"/>
          </p:cNvSpPr>
          <p:nvPr>
            <p:ph type="ftr" sz="quarter" idx="11"/>
          </p:nvPr>
        </p:nvSpPr>
        <p:spPr/>
        <p:txBody>
          <a:bodyPr/>
          <a:lstStyle>
            <a:lvl1pPr>
              <a:defRPr/>
            </a:lvl1pPr>
            <a:extLst/>
          </a:lstStyle>
          <a:p>
            <a:pPr>
              <a:defRPr/>
            </a:pP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683FDA3B-E18C-4801-B5E2-07D786E966A6}"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76493F1-385F-448E-ABBD-9AF18185F7B0}" type="datetime1">
              <a:rPr lang="en-US"/>
              <a:pPr>
                <a:defRPr/>
              </a:pPr>
              <a:t>10/11/2012</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A75E37C0-76B8-414A-B9E8-5F3CA1498551}"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7CA4C5C9-7749-45DA-A35C-58117C66455C}" type="datetime1">
              <a:rPr lang="en-US"/>
              <a:pPr>
                <a:defRPr/>
              </a:pPr>
              <a:t>10/11/2012</a:t>
            </a:fld>
            <a:endParaRPr lang="en-US" dirty="0"/>
          </a:p>
        </p:txBody>
      </p:sp>
      <p:sp>
        <p:nvSpPr>
          <p:cNvPr id="6" name="Footer Placeholder 5"/>
          <p:cNvSpPr>
            <a:spLocks noGrp="1"/>
          </p:cNvSpPr>
          <p:nvPr>
            <p:ph type="ftr" sz="quarter" idx="11"/>
          </p:nvPr>
        </p:nvSpPr>
        <p:spPr/>
        <p:txBody>
          <a:bodyPr/>
          <a:lstStyle>
            <a:lvl1pPr>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4FA97553-DA37-47A8-A7B6-79C42A0ED35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4F8DFA20-C3B2-483F-8E3B-DB698C392164}" type="datetime1">
              <a:rPr lang="en-US"/>
              <a:pPr>
                <a:defRPr/>
              </a:pPr>
              <a:t>10/11/2012</a:t>
            </a:fld>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0BE461F0-4EF8-4E72-8FC4-A7268C2FBFDF}"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C47895E-FAF4-4D30-B0DF-0952EF0F1C24}" type="datetime1">
              <a:rPr lang="en-US"/>
              <a:pPr>
                <a:defRPr/>
              </a:pPr>
              <a:t>10/11/2012</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68D5DD95-D6CF-4392-8DBE-FA02A769FD31}"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D10A7F9-43DC-48B4-BDF3-82D93ED6F673}" type="datetime1">
              <a:rPr lang="en-US"/>
              <a:pPr>
                <a:defRPr/>
              </a:pPr>
              <a:t>10/11/2012</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A321A5E4-145B-4608-B3A4-410C43FCEDD2}"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4105"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fld id="{5D5F871A-EA92-40FB-B47F-AADF9C7D7E56}" type="datetime1">
              <a:rPr lang="en-US"/>
              <a:pPr>
                <a:defRPr/>
              </a:pPr>
              <a:t>10/11/2012</a:t>
            </a:fld>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525799E-3B07-4112-9F3D-ABD76875EB7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487" r:id="rId1"/>
    <p:sldLayoutId id="2147484483" r:id="rId2"/>
    <p:sldLayoutId id="2147484488" r:id="rId3"/>
    <p:sldLayoutId id="2147484489" r:id="rId4"/>
    <p:sldLayoutId id="2147484490" r:id="rId5"/>
    <p:sldLayoutId id="2147484491" r:id="rId6"/>
    <p:sldLayoutId id="2147484484" r:id="rId7"/>
    <p:sldLayoutId id="2147484492" r:id="rId8"/>
    <p:sldLayoutId id="2147484493" r:id="rId9"/>
    <p:sldLayoutId id="2147484485" r:id="rId10"/>
    <p:sldLayoutId id="2147484486" r:id="rId11"/>
  </p:sldLayoutIdLst>
  <p:transition/>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dep.state.fl.us/Air/forms/relocation.htm"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www.floridadep.org/air/rules/forms/relocation.htm"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Dickson.Dibble@dep.state.fl.us"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28605"/>
            <a:ext cx="6629400" cy="1470025"/>
          </a:xfrm>
        </p:spPr>
        <p:txBody>
          <a:bodyPr/>
          <a:lstStyle/>
          <a:p>
            <a:pPr algn="l" eaLnBrk="1" fontAlgn="auto" hangingPunct="1">
              <a:spcAft>
                <a:spcPts val="0"/>
              </a:spcAft>
              <a:defRPr/>
            </a:pPr>
            <a:r>
              <a:rPr lang="en-US" sz="3600" i="1" dirty="0" smtClean="0">
                <a:effectLst/>
                <a:latin typeface="Times New Roman" pitchFamily="18" charset="0"/>
                <a:cs typeface="Times New Roman" pitchFamily="18" charset="0"/>
              </a:rPr>
              <a:t>Florida </a:t>
            </a:r>
            <a:r>
              <a:rPr lang="en-US" sz="3600" i="1" dirty="0">
                <a:effectLst/>
                <a:latin typeface="Times New Roman" pitchFamily="18" charset="0"/>
                <a:cs typeface="Times New Roman" pitchFamily="18" charset="0"/>
              </a:rPr>
              <a:t>Department of Environmental Protection </a:t>
            </a:r>
            <a:endParaRPr lang="en-US" sz="3600" dirty="0">
              <a:effectLst/>
              <a:latin typeface="Times New Roman" pitchFamily="18" charset="0"/>
              <a:cs typeface="Times New Roman" pitchFamily="18" charset="0"/>
            </a:endParaRPr>
          </a:p>
        </p:txBody>
      </p:sp>
      <p:sp>
        <p:nvSpPr>
          <p:cNvPr id="12291" name="Subtitle 2"/>
          <p:cNvSpPr>
            <a:spLocks noGrp="1"/>
          </p:cNvSpPr>
          <p:nvPr>
            <p:ph type="subTitle" idx="1"/>
          </p:nvPr>
        </p:nvSpPr>
        <p:spPr>
          <a:xfrm>
            <a:off x="1981200" y="3657600"/>
            <a:ext cx="6400800" cy="1295400"/>
          </a:xfrm>
        </p:spPr>
        <p:txBody>
          <a:bodyPr/>
          <a:lstStyle/>
          <a:p>
            <a:pPr marR="0" eaLnBrk="1" hangingPunct="1"/>
            <a:r>
              <a:rPr lang="en-US" sz="2400" dirty="0" smtClean="0"/>
              <a:t>Air Resource Management</a:t>
            </a:r>
          </a:p>
          <a:p>
            <a:pPr marR="0" eaLnBrk="1" hangingPunct="1"/>
            <a:r>
              <a:rPr lang="en-US" sz="2400" dirty="0" smtClean="0"/>
              <a:t>Northeast District Office</a:t>
            </a:r>
          </a:p>
          <a:p>
            <a:pPr marR="0" eaLnBrk="1" hangingPunct="1"/>
            <a:endParaRPr lang="en-US" dirty="0" smtClean="0"/>
          </a:p>
        </p:txBody>
      </p:sp>
      <p:sp>
        <p:nvSpPr>
          <p:cNvPr id="6" name="TextBox 5"/>
          <p:cNvSpPr txBox="1"/>
          <p:nvPr/>
        </p:nvSpPr>
        <p:spPr>
          <a:xfrm>
            <a:off x="838200" y="2209800"/>
            <a:ext cx="7620000" cy="1077218"/>
          </a:xfrm>
          <a:prstGeom prst="rect">
            <a:avLst/>
          </a:prstGeom>
          <a:noFill/>
        </p:spPr>
        <p:txBody>
          <a:bodyPr>
            <a:spAutoFit/>
          </a:bodyPr>
          <a:lstStyle/>
          <a:p>
            <a:pPr algn="ctr" fontAlgn="auto">
              <a:spcBef>
                <a:spcPts val="0"/>
              </a:spcBef>
              <a:spcAft>
                <a:spcPts val="0"/>
              </a:spcAft>
              <a:defRPr/>
            </a:pPr>
            <a:r>
              <a:rPr lang="en-US" sz="3200" dirty="0" smtClean="0">
                <a:latin typeface="+mj-lt"/>
              </a:rPr>
              <a:t>Concrete Batch Plant </a:t>
            </a:r>
          </a:p>
          <a:p>
            <a:pPr algn="ctr" fontAlgn="auto">
              <a:spcBef>
                <a:spcPts val="0"/>
              </a:spcBef>
              <a:spcAft>
                <a:spcPts val="0"/>
              </a:spcAft>
              <a:defRPr/>
            </a:pPr>
            <a:r>
              <a:rPr lang="en-US" sz="3200" dirty="0" smtClean="0">
                <a:latin typeface="+mj-lt"/>
              </a:rPr>
              <a:t>Outreach Project</a:t>
            </a:r>
            <a:endParaRPr lang="en-US" sz="3200" dirty="0">
              <a:latin typeface="+mj-lt"/>
            </a:endParaRPr>
          </a:p>
        </p:txBody>
      </p:sp>
      <p:pic>
        <p:nvPicPr>
          <p:cNvPr id="12293" name="Picture 6"/>
          <p:cNvPicPr>
            <a:picLocks noChangeAspect="1" noChangeArrowheads="1" noCrop="1"/>
          </p:cNvPicPr>
          <p:nvPr/>
        </p:nvPicPr>
        <p:blipFill>
          <a:blip r:embed="rId3" cstate="print"/>
          <a:srcRect/>
          <a:stretch>
            <a:fillRect/>
          </a:stretch>
        </p:blipFill>
        <p:spPr bwMode="auto">
          <a:xfrm>
            <a:off x="228600" y="0"/>
            <a:ext cx="2057400" cy="1771650"/>
          </a:xfrm>
          <a:prstGeom prst="rect">
            <a:avLst/>
          </a:prstGeom>
          <a:noFill/>
          <a:ln w="9525">
            <a:noFill/>
            <a:miter lim="800000"/>
            <a:headEnd/>
            <a:tailEnd/>
          </a:ln>
        </p:spPr>
      </p:pic>
      <p:pic>
        <p:nvPicPr>
          <p:cNvPr id="12294" name="Picture 7" descr="MCj02337460000[1]"/>
          <p:cNvPicPr>
            <a:picLocks noChangeAspect="1" noChangeArrowheads="1"/>
          </p:cNvPicPr>
          <p:nvPr/>
        </p:nvPicPr>
        <p:blipFill>
          <a:blip r:embed="rId4" cstate="print"/>
          <a:srcRect/>
          <a:stretch>
            <a:fillRect/>
          </a:stretch>
        </p:blipFill>
        <p:spPr bwMode="auto">
          <a:xfrm rot="293622">
            <a:off x="106363" y="3619500"/>
            <a:ext cx="4171950" cy="16176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13315"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6E6BD54-3B13-49FF-AE7E-40473ABCDCB2}" type="slidenum">
              <a:rPr lang="en-US" smtClean="0"/>
              <a:pPr/>
              <a:t>2</a:t>
            </a:fld>
            <a:endParaRPr lang="en-US" dirty="0" smtClean="0"/>
          </a:p>
        </p:txBody>
      </p:sp>
      <p:sp>
        <p:nvSpPr>
          <p:cNvPr id="2" name="Title 1"/>
          <p:cNvSpPr>
            <a:spLocks noGrp="1"/>
          </p:cNvSpPr>
          <p:nvPr>
            <p:ph type="title"/>
          </p:nvPr>
        </p:nvSpPr>
        <p:spPr>
          <a:xfrm>
            <a:off x="457200" y="274638"/>
            <a:ext cx="8229600" cy="944562"/>
          </a:xfrm>
        </p:spPr>
        <p:txBody>
          <a:bodyPr/>
          <a:lstStyle/>
          <a:p>
            <a:pPr algn="ctr" eaLnBrk="1" fontAlgn="auto" hangingPunct="1">
              <a:spcAft>
                <a:spcPts val="0"/>
              </a:spcAft>
              <a:defRPr/>
            </a:pPr>
            <a:r>
              <a:rPr lang="en-US" u="sng" dirty="0" smtClean="0">
                <a:solidFill>
                  <a:schemeClr val="tx1"/>
                </a:solidFill>
                <a:effectLst/>
              </a:rPr>
              <a:t>Project Team</a:t>
            </a:r>
            <a:endParaRPr lang="en-US" u="sng" dirty="0">
              <a:solidFill>
                <a:schemeClr val="tx1"/>
              </a:solidFill>
              <a:effectLst/>
            </a:endParaRPr>
          </a:p>
        </p:txBody>
      </p:sp>
      <p:sp>
        <p:nvSpPr>
          <p:cNvPr id="13317" name="TextBox 6"/>
          <p:cNvSpPr txBox="1">
            <a:spLocks noChangeArrowheads="1"/>
          </p:cNvSpPr>
          <p:nvPr/>
        </p:nvSpPr>
        <p:spPr bwMode="auto">
          <a:xfrm>
            <a:off x="914400" y="1143000"/>
            <a:ext cx="7543800" cy="3816429"/>
          </a:xfrm>
          <a:prstGeom prst="rect">
            <a:avLst/>
          </a:prstGeom>
          <a:noFill/>
          <a:ln w="9525">
            <a:noFill/>
            <a:miter lim="800000"/>
            <a:headEnd/>
            <a:tailEnd/>
          </a:ln>
        </p:spPr>
        <p:txBody>
          <a:bodyPr>
            <a:spAutoFit/>
          </a:bodyPr>
          <a:lstStyle/>
          <a:p>
            <a:pPr algn="ctr"/>
            <a:endParaRPr lang="en-US" sz="2000" b="1" dirty="0">
              <a:latin typeface="Lucida Sans Unicode" pitchFamily="34" charset="0"/>
            </a:endParaRPr>
          </a:p>
          <a:p>
            <a:pPr algn="ctr"/>
            <a:endParaRPr lang="en-US" sz="2000" b="1" dirty="0">
              <a:latin typeface="Lucida Sans Unicode" pitchFamily="34" charset="0"/>
            </a:endParaRPr>
          </a:p>
          <a:p>
            <a:pPr algn="ctr"/>
            <a:endParaRPr lang="en-US" sz="2000" b="1" dirty="0" smtClean="0">
              <a:latin typeface="Lucida Sans Unicode" pitchFamily="34" charset="0"/>
            </a:endParaRPr>
          </a:p>
          <a:p>
            <a:pPr algn="ctr"/>
            <a:r>
              <a:rPr lang="en-US" sz="2000" b="1" dirty="0" smtClean="0">
                <a:latin typeface="Lucida Sans Unicode" pitchFamily="34" charset="0"/>
              </a:rPr>
              <a:t>Yasmin Enriquez</a:t>
            </a:r>
          </a:p>
          <a:p>
            <a:pPr algn="ctr"/>
            <a:r>
              <a:rPr lang="en-US" sz="2000" b="1" dirty="0" smtClean="0">
                <a:latin typeface="Lucida Sans Unicode" pitchFamily="34" charset="0"/>
              </a:rPr>
              <a:t>Scott Johnston</a:t>
            </a:r>
          </a:p>
          <a:p>
            <a:pPr algn="ctr"/>
            <a:r>
              <a:rPr lang="en-US" sz="2000" b="1" dirty="0" smtClean="0">
                <a:latin typeface="Lucida Sans Unicode" pitchFamily="34" charset="0"/>
              </a:rPr>
              <a:t>Marc Lovallo</a:t>
            </a:r>
          </a:p>
          <a:p>
            <a:pPr algn="ctr"/>
            <a:r>
              <a:rPr lang="en-US" sz="2000" b="1" dirty="0" smtClean="0">
                <a:latin typeface="Lucida Sans Unicode" pitchFamily="34" charset="0"/>
              </a:rPr>
              <a:t>Lary Perkins</a:t>
            </a:r>
          </a:p>
          <a:p>
            <a:pPr algn="ctr"/>
            <a:r>
              <a:rPr lang="en-US" sz="2000" b="1" dirty="0" smtClean="0">
                <a:latin typeface="Lucida Sans Unicode" pitchFamily="34" charset="0"/>
              </a:rPr>
              <a:t>(904) 256-1700</a:t>
            </a:r>
          </a:p>
          <a:p>
            <a:pPr algn="ctr"/>
            <a:endParaRPr lang="en-US" b="1" dirty="0">
              <a:latin typeface="Lucida Sans Unicode" pitchFamily="34" charset="0"/>
            </a:endParaRPr>
          </a:p>
          <a:p>
            <a:pPr algn="ctr"/>
            <a:endParaRPr lang="en-US" sz="1600" dirty="0">
              <a:latin typeface="Lucida Sans Unicode" pitchFamily="34" charset="0"/>
            </a:endParaRPr>
          </a:p>
          <a:p>
            <a:pPr algn="ctr"/>
            <a:endParaRPr lang="en-US" sz="1600" dirty="0">
              <a:latin typeface="Lucida Sans Unicode" pitchFamily="34" charset="0"/>
            </a:endParaRPr>
          </a:p>
          <a:p>
            <a:pPr algn="ctr"/>
            <a:endParaRPr lang="en-US" sz="1600" dirty="0">
              <a:latin typeface="Lucida Sans Unicode" pitchFamily="34" charset="0"/>
            </a:endParaRPr>
          </a:p>
          <a:p>
            <a:pPr algn="ctr"/>
            <a:endParaRPr lang="en-US" sz="1600" dirty="0">
              <a:latin typeface="Lucida Sans Unicode"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3" cstate="print"/>
          <a:srcRect/>
          <a:stretch>
            <a:fillRect/>
          </a:stretch>
        </p:blipFill>
        <p:spPr>
          <a:xfrm>
            <a:off x="304800" y="5867400"/>
            <a:ext cx="1219200" cy="752475"/>
          </a:xfrm>
        </p:spPr>
      </p:pic>
      <p:sp>
        <p:nvSpPr>
          <p:cNvPr id="15363"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897C64E-F9C7-40F1-91D8-30F795C78574}" type="slidenum">
              <a:rPr lang="en-US" smtClean="0"/>
              <a:pPr/>
              <a:t>3</a:t>
            </a:fld>
            <a:endParaRPr lang="en-US" dirty="0" smtClean="0"/>
          </a:p>
        </p:txBody>
      </p:sp>
      <p:sp>
        <p:nvSpPr>
          <p:cNvPr id="2" name="Title 1"/>
          <p:cNvSpPr>
            <a:spLocks noGrp="1"/>
          </p:cNvSpPr>
          <p:nvPr>
            <p:ph type="title"/>
          </p:nvPr>
        </p:nvSpPr>
        <p:spPr>
          <a:xfrm>
            <a:off x="457200" y="533400"/>
            <a:ext cx="8229600" cy="4648200"/>
          </a:xfrm>
        </p:spPr>
        <p:txBody>
          <a:bodyPr/>
          <a:lstStyle/>
          <a:p>
            <a:pPr algn="ctr" eaLnBrk="1" fontAlgn="auto" hangingPunct="1">
              <a:spcAft>
                <a:spcPts val="0"/>
              </a:spcAft>
              <a:defRPr/>
            </a:pPr>
            <a:r>
              <a:rPr lang="en-US" sz="4400" dirty="0" smtClean="0"/>
              <a:t>Concrete Batch Plant (CBP) General Permit (GP) Requirements</a:t>
            </a:r>
            <a:endParaRPr lang="en-US" sz="44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15366" name="TextBox 5"/>
          <p:cNvSpPr txBox="1">
            <a:spLocks noChangeArrowheads="1"/>
          </p:cNvSpPr>
          <p:nvPr/>
        </p:nvSpPr>
        <p:spPr bwMode="auto">
          <a:xfrm>
            <a:off x="0" y="4191000"/>
            <a:ext cx="8991600" cy="369332"/>
          </a:xfrm>
          <a:prstGeom prst="rect">
            <a:avLst/>
          </a:prstGeom>
          <a:noFill/>
          <a:ln w="9525">
            <a:noFill/>
            <a:miter lim="800000"/>
            <a:headEnd/>
            <a:tailEnd/>
          </a:ln>
        </p:spPr>
        <p:txBody>
          <a:bodyPr>
            <a:spAutoFit/>
          </a:bodyPr>
          <a:lstStyle/>
          <a:p>
            <a:r>
              <a:rPr lang="en-US" dirty="0" smtClean="0"/>
              <a:t> </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8451CCD2-BEC3-4834-A44C-9BBA31C17D3A}" type="slidenum">
              <a:rPr lang="en-US" smtClean="0"/>
              <a:pPr>
                <a:defRPr/>
              </a:pPr>
              <a:t>4</a:t>
            </a:fld>
            <a:endParaRPr lang="en-US" dirty="0"/>
          </a:p>
        </p:txBody>
      </p:sp>
      <p:pic>
        <p:nvPicPr>
          <p:cNvPr id="5" name="Picture 2"/>
          <p:cNvPicPr>
            <a:picLocks noChangeAspect="1" noChangeArrowheads="1"/>
          </p:cNvPicPr>
          <p:nvPr/>
        </p:nvPicPr>
        <p:blipFill>
          <a:blip r:embed="rId2" cstate="print"/>
          <a:srcRect l="34028" t="26852" r="18056" b="23148"/>
          <a:stretch>
            <a:fillRect/>
          </a:stretch>
        </p:blipFill>
        <p:spPr bwMode="auto">
          <a:xfrm>
            <a:off x="609600" y="228600"/>
            <a:ext cx="7886700" cy="5715000"/>
          </a:xfrm>
          <a:prstGeom prst="rect">
            <a:avLst/>
          </a:prstGeom>
          <a:noFill/>
          <a:ln w="9525">
            <a:noFill/>
            <a:miter lim="800000"/>
            <a:headEnd/>
            <a:tailEnd/>
          </a:ln>
        </p:spPr>
      </p:pic>
      <p:sp>
        <p:nvSpPr>
          <p:cNvPr id="6" name="Isosceles Triangle 5"/>
          <p:cNvSpPr/>
          <p:nvPr/>
        </p:nvSpPr>
        <p:spPr>
          <a:xfrm>
            <a:off x="6629400" y="3581400"/>
            <a:ext cx="76200" cy="7620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p:txBody>
          <a:bodyPr>
            <a:normAutofit lnSpcReduction="10000"/>
          </a:bodyPr>
          <a:lstStyle/>
          <a:p>
            <a:pPr marL="365760" indent="-256032" eaLnBrk="1" fontAlgn="auto" hangingPunct="1">
              <a:spcAft>
                <a:spcPts val="0"/>
              </a:spcAft>
              <a:buFont typeface="Wingdings 3"/>
              <a:buChar char=""/>
              <a:defRPr/>
            </a:pPr>
            <a:r>
              <a:rPr lang="en-US" b="1" dirty="0" smtClean="0"/>
              <a:t>Rule 62-296.414, F.A.C. </a:t>
            </a:r>
          </a:p>
          <a:p>
            <a:pPr marL="365760" indent="-256032" eaLnBrk="1" fontAlgn="auto" hangingPunct="1">
              <a:spcAft>
                <a:spcPts val="0"/>
              </a:spcAft>
              <a:buFont typeface="Wingdings 3"/>
              <a:buChar char=""/>
              <a:defRPr/>
            </a:pPr>
            <a:r>
              <a:rPr lang="en-US" b="1" u="sng" dirty="0" smtClean="0"/>
              <a:t>Concrete Batching Plants. </a:t>
            </a:r>
            <a:r>
              <a:rPr lang="en-US" b="1" dirty="0" smtClean="0"/>
              <a:t>The following requirements apply to new and existing emissions units producing concrete and concrete products by batching or mixing cement and other materials. </a:t>
            </a:r>
            <a:r>
              <a:rPr lang="en-US" b="1" u="sng" dirty="0" smtClean="0"/>
              <a:t>This rule also applies to facilities processing cement and other materials for the purposes of producing concrete, and to equipment used to mix cement and soil for onsite soil augmentation or stabilization. </a:t>
            </a:r>
            <a:endParaRPr lang="en-US" u="sng" dirty="0" smtClean="0"/>
          </a:p>
        </p:txBody>
      </p:sp>
      <p:sp>
        <p:nvSpPr>
          <p:cNvPr id="17411"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7BD9637-F24E-45B1-A401-37D985CB2E72}" type="slidenum">
              <a:rPr lang="en-US" smtClean="0"/>
              <a:pPr/>
              <a:t>5</a:t>
            </a:fld>
            <a:endParaRPr lang="en-US" dirty="0" smtClean="0"/>
          </a:p>
        </p:txBody>
      </p:sp>
      <p:sp>
        <p:nvSpPr>
          <p:cNvPr id="3" name="Title 2"/>
          <p:cNvSpPr>
            <a:spLocks noGrp="1"/>
          </p:cNvSpPr>
          <p:nvPr>
            <p:ph type="title"/>
          </p:nvPr>
        </p:nvSpPr>
        <p:spPr/>
        <p:txBody>
          <a:bodyPr/>
          <a:lstStyle/>
          <a:p>
            <a:pPr eaLnBrk="1" fontAlgn="auto" hangingPunct="1">
              <a:spcAft>
                <a:spcPts val="0"/>
              </a:spcAft>
              <a:defRPr/>
            </a:pPr>
            <a:r>
              <a:rPr lang="en-US" dirty="0" smtClean="0"/>
              <a:t>Definition of a CBP</a:t>
            </a:r>
            <a:endParaRPr lang="en-US" dirty="0"/>
          </a:p>
        </p:txBody>
      </p:sp>
      <p:pic>
        <p:nvPicPr>
          <p:cNvPr id="17413" name="Picture 2"/>
          <p:cNvPicPr>
            <a:picLocks noChangeAspect="1" noChangeArrowheads="1"/>
          </p:cNvPicPr>
          <p:nvPr/>
        </p:nvPicPr>
        <p:blipFill>
          <a:blip r:embed="rId2" cstate="print"/>
          <a:srcRect/>
          <a:stretch>
            <a:fillRect/>
          </a:stretch>
        </p:blipFill>
        <p:spPr bwMode="auto">
          <a:xfrm>
            <a:off x="228600" y="6105525"/>
            <a:ext cx="1219200" cy="752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1945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1AD52F7-8D8C-4086-A9A3-99B82A82A38B}" type="slidenum">
              <a:rPr lang="en-US" smtClean="0"/>
              <a:pPr/>
              <a:t>6</a:t>
            </a:fld>
            <a:endParaRPr lang="en-US" dirty="0" smtClean="0"/>
          </a:p>
        </p:txBody>
      </p:sp>
      <p:sp>
        <p:nvSpPr>
          <p:cNvPr id="2" name="Title 1"/>
          <p:cNvSpPr>
            <a:spLocks noGrp="1"/>
          </p:cNvSpPr>
          <p:nvPr>
            <p:ph type="title"/>
          </p:nvPr>
        </p:nvSpPr>
        <p:spPr>
          <a:xfrm>
            <a:off x="457200" y="228600"/>
            <a:ext cx="8229600" cy="1066800"/>
          </a:xfrm>
        </p:spPr>
        <p:txBody>
          <a:bodyPr/>
          <a:lstStyle/>
          <a:p>
            <a:pPr eaLnBrk="1" fontAlgn="auto" hangingPunct="1">
              <a:spcAft>
                <a:spcPts val="0"/>
              </a:spcAft>
              <a:defRPr/>
            </a:pPr>
            <a:r>
              <a:rPr lang="en-US" sz="3600" dirty="0" smtClean="0"/>
              <a:t>Concrete Batch Plant (CBP) </a:t>
            </a:r>
            <a:endParaRPr lang="en-US" sz="36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9" name="Content Placeholder 2"/>
          <p:cNvSpPr txBox="1">
            <a:spLocks/>
          </p:cNvSpPr>
          <p:nvPr/>
        </p:nvSpPr>
        <p:spPr bwMode="auto">
          <a:xfrm>
            <a:off x="457200" y="990600"/>
            <a:ext cx="8229600" cy="5016500"/>
          </a:xfrm>
          <a:prstGeom prst="rect">
            <a:avLst/>
          </a:prstGeom>
          <a:noFill/>
          <a:ln w="9525">
            <a:noFill/>
            <a:miter lim="800000"/>
            <a:headEnd/>
            <a:tailEnd/>
          </a:ln>
        </p:spPr>
        <p:txBody>
          <a:bodyPr>
            <a:normAutofit/>
          </a:bodyPr>
          <a:lstStyle/>
          <a:p>
            <a:pPr hangingPunct="0">
              <a:defRPr/>
            </a:pPr>
            <a:endParaRPr lang="en-US" sz="2800" dirty="0">
              <a:latin typeface="+mn-lt"/>
            </a:endParaRPr>
          </a:p>
          <a:p>
            <a:pPr hangingPunct="0">
              <a:defRPr/>
            </a:pPr>
            <a:r>
              <a:rPr lang="en-US" sz="2800" dirty="0">
                <a:latin typeface="+mn-lt"/>
              </a:rPr>
              <a:t>The use of an AG permit serves two purposes: </a:t>
            </a:r>
          </a:p>
          <a:p>
            <a:pPr hangingPunct="0">
              <a:defRPr/>
            </a:pPr>
            <a:endParaRPr lang="en-US" sz="2800" dirty="0">
              <a:latin typeface="+mn-lt"/>
            </a:endParaRPr>
          </a:p>
          <a:p>
            <a:pPr hangingPunct="0">
              <a:buFont typeface="Arial" pitchFamily="34" charset="0"/>
              <a:buChar char="•"/>
              <a:defRPr/>
            </a:pPr>
            <a:r>
              <a:rPr lang="en-US" sz="2800" dirty="0">
                <a:latin typeface="+mn-lt"/>
              </a:rPr>
              <a:t>Provides notice to the Department that the facility is in operation and</a:t>
            </a:r>
          </a:p>
          <a:p>
            <a:pPr hangingPunct="0">
              <a:buFont typeface="Arial" pitchFamily="34" charset="0"/>
              <a:buChar char="•"/>
              <a:defRPr/>
            </a:pPr>
            <a:endParaRPr lang="en-US" sz="2800" dirty="0">
              <a:latin typeface="+mn-lt"/>
            </a:endParaRPr>
          </a:p>
          <a:p>
            <a:pPr hangingPunct="0">
              <a:buFont typeface="Arial" pitchFamily="34" charset="0"/>
              <a:buChar char="•"/>
              <a:defRPr/>
            </a:pPr>
            <a:r>
              <a:rPr lang="en-US" sz="2800" dirty="0">
                <a:latin typeface="+mn-lt"/>
              </a:rPr>
              <a:t>Prescribes the requirements under which the facility is allowed to operate  </a:t>
            </a:r>
          </a:p>
          <a:p>
            <a:pPr hangingPunct="0">
              <a:buFont typeface="Arial" pitchFamily="34" charset="0"/>
              <a:buChar char="•"/>
              <a:defRPr/>
            </a:pPr>
            <a:endParaRPr lang="en-US" sz="2800" dirty="0">
              <a:latin typeface="+mn-lt"/>
            </a:endParaRPr>
          </a:p>
          <a:p>
            <a:pPr hangingPunct="0">
              <a:defRPr/>
            </a:pPr>
            <a:r>
              <a:rPr lang="en-US" sz="2800" dirty="0">
                <a:latin typeface="+mn-lt"/>
              </a:rPr>
              <a:t>(Rule 62-210.310(5)(b), F.A.C.)</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22531"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6BD2D4B-132C-4B84-A837-659D4E8BDF4C}" type="slidenum">
              <a:rPr lang="en-US" smtClean="0"/>
              <a:pPr/>
              <a:t>7</a:t>
            </a:fld>
            <a:endParaRPr lang="en-US" dirty="0" smtClean="0"/>
          </a:p>
        </p:txBody>
      </p:sp>
      <p:sp>
        <p:nvSpPr>
          <p:cNvPr id="2" name="Title 1"/>
          <p:cNvSpPr>
            <a:spLocks noGrp="1"/>
          </p:cNvSpPr>
          <p:nvPr>
            <p:ph type="title"/>
          </p:nvPr>
        </p:nvSpPr>
        <p:spPr>
          <a:xfrm>
            <a:off x="457200" y="228600"/>
            <a:ext cx="5867400" cy="1295400"/>
          </a:xfrm>
        </p:spPr>
        <p:txBody>
          <a:bodyPr>
            <a:normAutofit/>
          </a:bodyPr>
          <a:lstStyle/>
          <a:p>
            <a:pPr lvl="1" eaLnBrk="1" fontAlgn="auto" hangingPunct="1">
              <a:spcBef>
                <a:spcPts val="0"/>
              </a:spcBef>
              <a:spcAft>
                <a:spcPts val="0"/>
              </a:spcAft>
              <a:defRPr/>
            </a:pPr>
            <a:r>
              <a:rPr lang="en-US" sz="3600" b="0" dirty="0" smtClean="0">
                <a:solidFill>
                  <a:sysClr val="windowText" lastClr="000000"/>
                </a:solidFill>
                <a:effectLst>
                  <a:outerShdw blurRad="38100" dist="38100" dir="2700000" algn="tl">
                    <a:srgbClr val="000000">
                      <a:alpha val="43137"/>
                    </a:srgbClr>
                  </a:outerShdw>
                </a:effectLst>
              </a:rPr>
              <a:t>Air General Permit Eligibility Requirements</a:t>
            </a:r>
            <a:endParaRPr lang="en-US" sz="3600" b="0" dirty="0">
              <a:solidFill>
                <a:sysClr val="windowText" lastClr="000000"/>
              </a:solidFill>
              <a:effectLst>
                <a:outerShdw blurRad="38100" dist="38100" dir="2700000" algn="tl">
                  <a:srgbClr val="000000">
                    <a:alpha val="43137"/>
                  </a:srgbClr>
                </a:outerShdw>
              </a:effectLst>
            </a:endParaRPr>
          </a:p>
        </p:txBody>
      </p:sp>
      <p:sp>
        <p:nvSpPr>
          <p:cNvPr id="7" name="Title 1"/>
          <p:cNvSpPr txBox="1">
            <a:spLocks/>
          </p:cNvSpPr>
          <p:nvPr/>
        </p:nvSpPr>
        <p:spPr>
          <a:xfrm>
            <a:off x="457200" y="609600"/>
            <a:ext cx="37338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0" y="1447800"/>
            <a:ext cx="8991600" cy="4373563"/>
          </a:xfrm>
          <a:prstGeom prst="rect">
            <a:avLst/>
          </a:prstGeom>
          <a:noFill/>
          <a:ln w="9525">
            <a:noFill/>
            <a:miter lim="800000"/>
            <a:headEnd/>
            <a:tailEnd/>
          </a:ln>
        </p:spPr>
        <p:txBody>
          <a:bodyPr/>
          <a:lstStyle/>
          <a:p>
            <a:pPr hangingPunct="0">
              <a:defRPr/>
            </a:pPr>
            <a:endParaRPr lang="en-US" dirty="0"/>
          </a:p>
          <a:p>
            <a:pPr algn="ctr" hangingPunct="0">
              <a:defRPr/>
            </a:pPr>
            <a:endParaRPr lang="en-US" sz="2800" dirty="0">
              <a:latin typeface="+mn-lt"/>
            </a:endParaRPr>
          </a:p>
          <a:p>
            <a:pPr marL="365125" indent="-255588">
              <a:spcBef>
                <a:spcPts val="400"/>
              </a:spcBef>
              <a:buClr>
                <a:schemeClr val="accent1"/>
              </a:buClr>
              <a:buSzPct val="68000"/>
              <a:buFont typeface="Wingdings 3" pitchFamily="18" charset="2"/>
              <a:buChar char=""/>
              <a:defRPr/>
            </a:pPr>
            <a:r>
              <a:rPr lang="en-US" sz="2700" dirty="0" smtClean="0">
                <a:latin typeface="+mn-lt"/>
              </a:rPr>
              <a:t>Must not emit 10 TPY or more of any listed Hazardous Air Pollutants (HAPs)</a:t>
            </a:r>
          </a:p>
          <a:p>
            <a:pPr marL="365125" indent="-255588">
              <a:spcBef>
                <a:spcPts val="400"/>
              </a:spcBef>
              <a:buClr>
                <a:schemeClr val="accent1"/>
              </a:buClr>
              <a:buSzPct val="68000"/>
              <a:defRPr/>
            </a:pPr>
            <a:endParaRPr lang="en-US" sz="2700" dirty="0" smtClean="0">
              <a:latin typeface="+mn-lt"/>
            </a:endParaRPr>
          </a:p>
          <a:p>
            <a:pPr marL="365125" indent="-255588">
              <a:spcBef>
                <a:spcPts val="400"/>
              </a:spcBef>
              <a:buClr>
                <a:schemeClr val="accent1"/>
              </a:buClr>
              <a:buSzPct val="68000"/>
              <a:buFont typeface="Wingdings 3" pitchFamily="18" charset="2"/>
              <a:buChar char=""/>
              <a:defRPr/>
            </a:pPr>
            <a:r>
              <a:rPr lang="en-US" sz="2700" dirty="0" smtClean="0">
                <a:latin typeface="+mn-lt"/>
              </a:rPr>
              <a:t>Or- 25 TPY or more of any combination of HAPs</a:t>
            </a:r>
          </a:p>
          <a:p>
            <a:pPr marL="365125" indent="-255588">
              <a:spcBef>
                <a:spcPts val="400"/>
              </a:spcBef>
              <a:buClr>
                <a:schemeClr val="accent1"/>
              </a:buClr>
              <a:buSzPct val="68000"/>
              <a:defRPr/>
            </a:pPr>
            <a:endParaRPr lang="en-US" sz="2700" dirty="0" smtClean="0">
              <a:latin typeface="+mn-lt"/>
            </a:endParaRPr>
          </a:p>
          <a:p>
            <a:pPr marL="365125" indent="-255588">
              <a:spcBef>
                <a:spcPts val="400"/>
              </a:spcBef>
              <a:buClr>
                <a:schemeClr val="accent1"/>
              </a:buClr>
              <a:buSzPct val="68000"/>
              <a:buFont typeface="Wingdings 3" pitchFamily="18" charset="2"/>
              <a:buChar char=""/>
              <a:defRPr/>
            </a:pPr>
            <a:r>
              <a:rPr lang="en-US" sz="2700" dirty="0" smtClean="0">
                <a:latin typeface="+mn-lt"/>
              </a:rPr>
              <a:t>OR- 100 TPY or more of any regulated air pollutant</a:t>
            </a:r>
            <a:endParaRPr lang="en-US" sz="2700" dirty="0">
              <a:latin typeface="+mn-lt"/>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23555"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2256E46-21D5-4893-BC9F-B3FB95E79812}" type="slidenum">
              <a:rPr lang="en-US" smtClean="0"/>
              <a:pPr/>
              <a:t>8</a:t>
            </a:fld>
            <a:endParaRPr lang="en-US" dirty="0" smtClean="0"/>
          </a:p>
        </p:txBody>
      </p:sp>
      <p:sp>
        <p:nvSpPr>
          <p:cNvPr id="2" name="Title 1"/>
          <p:cNvSpPr>
            <a:spLocks noGrp="1"/>
          </p:cNvSpPr>
          <p:nvPr>
            <p:ph type="title"/>
          </p:nvPr>
        </p:nvSpPr>
        <p:spPr>
          <a:xfrm>
            <a:off x="457200" y="0"/>
            <a:ext cx="8229600" cy="1752600"/>
          </a:xfrm>
        </p:spPr>
        <p:txBody>
          <a:bodyPr/>
          <a:lstStyle/>
          <a:p>
            <a:pPr eaLnBrk="1" fontAlgn="auto" hangingPunct="1">
              <a:spcAft>
                <a:spcPts val="0"/>
              </a:spcAft>
              <a:defRPr/>
            </a:pPr>
            <a:r>
              <a:rPr lang="en-US" sz="3600" dirty="0" smtClean="0"/>
              <a:t>Eligible Facilities That Collocate</a:t>
            </a:r>
            <a:r>
              <a:rPr lang="en-US" sz="3600" u="sng" dirty="0" smtClean="0"/>
              <a:t/>
            </a:r>
            <a:br>
              <a:rPr lang="en-US" sz="3600" u="sng" dirty="0" smtClean="0"/>
            </a:br>
            <a:r>
              <a:rPr lang="en-US" sz="3600" dirty="0" smtClean="0"/>
              <a:t>[Rule 62-210.310(5)(b)4, F.A.C.]</a:t>
            </a:r>
            <a:endParaRPr lang="en-US" sz="3600" dirty="0"/>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457200" y="1219200"/>
            <a:ext cx="8229600" cy="4724400"/>
          </a:xfrm>
          <a:prstGeom prst="rect">
            <a:avLst/>
          </a:prstGeom>
          <a:noFill/>
          <a:ln w="9525">
            <a:noFill/>
            <a:miter lim="800000"/>
            <a:headEnd/>
            <a:tailEnd/>
          </a:ln>
        </p:spPr>
        <p:txBody>
          <a:bodyPr/>
          <a:lstStyle/>
          <a:p>
            <a:pPr hangingPunct="0">
              <a:defRPr/>
            </a:pPr>
            <a:endParaRPr lang="en-US" sz="2800" dirty="0">
              <a:latin typeface="+mn-lt"/>
            </a:endParaRPr>
          </a:p>
          <a:p>
            <a:pPr hangingPunct="0">
              <a:defRPr/>
            </a:pPr>
            <a:r>
              <a:rPr lang="en-US" sz="2800" b="1" u="sng" dirty="0">
                <a:latin typeface="+mn-lt"/>
              </a:rPr>
              <a:t>A facility using the Concrete Batching Plant AG permit may collocate with other facilities:</a:t>
            </a:r>
          </a:p>
          <a:p>
            <a:pPr hangingPunct="0">
              <a:defRPr/>
            </a:pPr>
            <a:endParaRPr lang="en-US" sz="2800" dirty="0">
              <a:latin typeface="+mn-lt"/>
            </a:endParaRPr>
          </a:p>
          <a:p>
            <a:pPr hangingPunct="0">
              <a:buFont typeface="Arial" pitchFamily="34" charset="0"/>
              <a:buChar char="•"/>
              <a:defRPr/>
            </a:pPr>
            <a:r>
              <a:rPr lang="en-US" sz="2800" dirty="0">
                <a:latin typeface="+mn-lt"/>
              </a:rPr>
              <a:t>That have separate concrete batching air general permits</a:t>
            </a:r>
          </a:p>
          <a:p>
            <a:pPr hangingPunct="0">
              <a:buFont typeface="Arial" pitchFamily="34" charset="0"/>
              <a:buChar char="•"/>
              <a:defRPr/>
            </a:pPr>
            <a:endParaRPr lang="en-US" sz="2800" dirty="0">
              <a:latin typeface="+mn-lt"/>
            </a:endParaRPr>
          </a:p>
          <a:p>
            <a:pPr hangingPunct="0">
              <a:buFont typeface="Arial" pitchFamily="34" charset="0"/>
              <a:buChar char="•"/>
              <a:defRPr/>
            </a:pPr>
            <a:r>
              <a:rPr lang="en-US" sz="2800" dirty="0">
                <a:latin typeface="+mn-lt"/>
              </a:rPr>
              <a:t>With facilities using the Nonmetallic Mineral Processing Plant “crushers” AG permit, even if under the control of different persons. </a:t>
            </a:r>
          </a:p>
          <a:p>
            <a:pPr hangingPunct="0">
              <a:buFont typeface="Arial" pitchFamily="34" charset="0"/>
              <a:buChar char="•"/>
              <a:defRPr/>
            </a:pPr>
            <a:endParaRPr lang="en-US" sz="2800" dirty="0">
              <a:latin typeface="+mn-lt"/>
            </a:endParaRPr>
          </a:p>
          <a:p>
            <a:pPr marL="620713" lvl="1" indent="-228600">
              <a:spcBef>
                <a:spcPts val="325"/>
              </a:spcBef>
              <a:buClr>
                <a:schemeClr val="accent1"/>
              </a:buClr>
              <a:buFont typeface="Arial" charset="0"/>
              <a:buNone/>
              <a:defRPr/>
            </a:pPr>
            <a:endParaRPr lang="en-US" sz="2300" dirty="0">
              <a:latin typeface="+mn-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2457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00750AF-1A80-44A7-A17D-35F635C52A22}" type="slidenum">
              <a:rPr lang="en-US" smtClean="0"/>
              <a:pPr/>
              <a:t>9</a:t>
            </a:fld>
            <a:endParaRPr lang="en-US" dirty="0" smtClean="0"/>
          </a:p>
        </p:txBody>
      </p:sp>
      <p:sp>
        <p:nvSpPr>
          <p:cNvPr id="2" name="Title 1"/>
          <p:cNvSpPr>
            <a:spLocks noGrp="1"/>
          </p:cNvSpPr>
          <p:nvPr>
            <p:ph type="title"/>
          </p:nvPr>
        </p:nvSpPr>
        <p:spPr>
          <a:xfrm>
            <a:off x="457200" y="304800"/>
            <a:ext cx="8229600" cy="1219200"/>
          </a:xfrm>
        </p:spPr>
        <p:txBody>
          <a:bodyPr/>
          <a:lstStyle/>
          <a:p>
            <a:pPr eaLnBrk="1" fontAlgn="auto" hangingPunct="1">
              <a:spcAft>
                <a:spcPts val="0"/>
              </a:spcAft>
              <a:defRPr/>
            </a:pPr>
            <a:r>
              <a:rPr lang="en-US" sz="3600" dirty="0" smtClean="0"/>
              <a:t>Collocate Requirements</a:t>
            </a:r>
            <a:br>
              <a:rPr lang="en-US" sz="3600" dirty="0" smtClean="0"/>
            </a:br>
            <a:r>
              <a:rPr lang="en-US" sz="3600" dirty="0" smtClean="0"/>
              <a:t>[Rule 62-210.310(5)(b)4.a., F.A.C.]</a:t>
            </a:r>
            <a:endParaRPr lang="en-US" sz="36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533400" y="1752600"/>
            <a:ext cx="8229600" cy="4525963"/>
          </a:xfrm>
          <a:prstGeom prst="rect">
            <a:avLst/>
          </a:prstGeom>
          <a:noFill/>
          <a:ln w="9525">
            <a:noFill/>
            <a:miter lim="800000"/>
            <a:headEnd/>
            <a:tailEnd/>
          </a:ln>
        </p:spPr>
        <p:txBody>
          <a:bodyPr/>
          <a:lstStyle/>
          <a:p>
            <a:pPr hangingPunct="0">
              <a:defRPr/>
            </a:pPr>
            <a:r>
              <a:rPr lang="en-US" sz="2200" dirty="0">
                <a:latin typeface="+mn-lt"/>
              </a:rPr>
              <a:t>The facility must meet the following conditions:</a:t>
            </a:r>
          </a:p>
          <a:p>
            <a:pPr hangingPunct="0">
              <a:buFont typeface="Arial" pitchFamily="34" charset="0"/>
              <a:buChar char="•"/>
              <a:defRPr/>
            </a:pPr>
            <a:endParaRPr lang="en-US" sz="2200" dirty="0">
              <a:latin typeface="+mn-lt"/>
            </a:endParaRPr>
          </a:p>
          <a:p>
            <a:pPr hangingPunct="0">
              <a:buFont typeface="Arial" pitchFamily="34" charset="0"/>
              <a:buChar char="•"/>
              <a:defRPr/>
            </a:pPr>
            <a:r>
              <a:rPr lang="en-US" sz="2200" dirty="0">
                <a:latin typeface="+mn-lt"/>
              </a:rPr>
              <a:t> The collocation site must not contain any emission units and pollutant-emitting activities other than concrete batching plants and nonmetallic processing plants using the general permit, and nonmetallic mineral processing plants or other emissions units and pollutant-emitting activities exempted from permitting. </a:t>
            </a:r>
          </a:p>
          <a:p>
            <a:pPr marL="365125" indent="-255588">
              <a:spcBef>
                <a:spcPts val="400"/>
              </a:spcBef>
              <a:buClr>
                <a:schemeClr val="accent1"/>
              </a:buClr>
              <a:buSzPct val="68000"/>
              <a:defRPr/>
            </a:pPr>
            <a:endParaRPr lang="en-US" sz="2700" dirty="0">
              <a:latin typeface="+mn-lt"/>
            </a:endParaRPr>
          </a:p>
          <a:p>
            <a:pPr marL="365125" lvl="2" indent="-255588">
              <a:spcBef>
                <a:spcPts val="400"/>
              </a:spcBef>
              <a:buClr>
                <a:schemeClr val="accent1"/>
              </a:buClr>
              <a:buSzPct val="68000"/>
              <a:buFont typeface="Wingdings 3" pitchFamily="18" charset="2"/>
              <a:buChar char=""/>
              <a:defRPr/>
            </a:pPr>
            <a:endParaRPr lang="en-US" sz="800" dirty="0"/>
          </a:p>
          <a:p>
            <a:pPr marL="365125" lvl="2" indent="-255588">
              <a:spcBef>
                <a:spcPts val="400"/>
              </a:spcBef>
              <a:buClr>
                <a:schemeClr val="accent1"/>
              </a:buClr>
              <a:buSzPct val="68000"/>
              <a:buFont typeface="Wingdings 3" pitchFamily="18" charset="2"/>
              <a:buChar char=""/>
              <a:defRPr/>
            </a:pPr>
            <a:endParaRPr lang="en-US" sz="800" dirty="0"/>
          </a:p>
          <a:p>
            <a:pPr marL="1279525" lvl="4" indent="-255588">
              <a:spcBef>
                <a:spcPts val="400"/>
              </a:spcBef>
              <a:buClr>
                <a:schemeClr val="accent1"/>
              </a:buClr>
              <a:buSzPct val="68000"/>
              <a:defRPr/>
            </a:pPr>
            <a:endParaRPr lang="en-US" sz="800" dirty="0"/>
          </a:p>
          <a:p>
            <a:pPr marL="365125" indent="-255588">
              <a:spcBef>
                <a:spcPts val="400"/>
              </a:spcBef>
              <a:buClr>
                <a:schemeClr val="accent1"/>
              </a:buClr>
              <a:buSzPct val="68000"/>
              <a:buFont typeface="Wingdings 3" pitchFamily="18" charset="2"/>
              <a:buChar char=""/>
              <a:defRPr/>
            </a:pPr>
            <a:endParaRPr lang="en-US" sz="2700" dirty="0">
              <a:latin typeface="+mn-lt"/>
            </a:endParaRPr>
          </a:p>
        </p:txBody>
      </p:sp>
      <p:pic>
        <p:nvPicPr>
          <p:cNvPr id="2050" name="Picture 2" descr="C:\Documents and Settings\Perkins_L\My Documents\My Pictures\ERJahna033106\IMG_0036.JPG"/>
          <p:cNvPicPr>
            <a:picLocks noChangeAspect="1" noChangeArrowheads="1"/>
          </p:cNvPicPr>
          <p:nvPr/>
        </p:nvPicPr>
        <p:blipFill>
          <a:blip r:embed="rId3" cstate="print"/>
          <a:srcRect l="15404" t="14218" r="17058" b="14695"/>
          <a:stretch>
            <a:fillRect/>
          </a:stretch>
        </p:blipFill>
        <p:spPr bwMode="auto">
          <a:xfrm>
            <a:off x="5791200" y="4211052"/>
            <a:ext cx="3352800" cy="2646948"/>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idx="1"/>
          </p:nvPr>
        </p:nvPicPr>
        <p:blipFill>
          <a:blip r:embed="rId3" cstate="print"/>
          <a:srcRect/>
          <a:stretch>
            <a:fillRect/>
          </a:stretch>
        </p:blipFill>
        <p:spPr>
          <a:xfrm>
            <a:off x="228600" y="6105525"/>
            <a:ext cx="1219200" cy="752475"/>
          </a:xfrm>
        </p:spPr>
      </p:pic>
      <p:sp>
        <p:nvSpPr>
          <p:cNvPr id="26627"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0A31EB5B-6D4A-47FA-8CFA-D2361989DEB1}" type="slidenum">
              <a:rPr lang="en-US" smtClean="0"/>
              <a:pPr/>
              <a:t>10</a:t>
            </a:fld>
            <a:endParaRPr lang="en-US" dirty="0" smtClean="0"/>
          </a:p>
        </p:txBody>
      </p:sp>
      <p:sp>
        <p:nvSpPr>
          <p:cNvPr id="2" name="Title 1"/>
          <p:cNvSpPr>
            <a:spLocks noGrp="1"/>
          </p:cNvSpPr>
          <p:nvPr>
            <p:ph type="title"/>
          </p:nvPr>
        </p:nvSpPr>
        <p:spPr>
          <a:xfrm>
            <a:off x="457200" y="0"/>
            <a:ext cx="8229600" cy="1143000"/>
          </a:xfrm>
        </p:spPr>
        <p:txBody>
          <a:bodyPr>
            <a:normAutofit fontScale="90000"/>
          </a:bodyPr>
          <a:lstStyle/>
          <a:p>
            <a:pPr eaLnBrk="1" fontAlgn="auto" hangingPunct="1">
              <a:spcAft>
                <a:spcPts val="0"/>
              </a:spcAft>
              <a:defRPr/>
            </a:pPr>
            <a:r>
              <a:rPr lang="en-US" sz="3600" dirty="0" smtClean="0"/>
              <a:t>Collocate Requirements</a:t>
            </a:r>
            <a:br>
              <a:rPr lang="en-US" sz="3600" dirty="0" smtClean="0"/>
            </a:br>
            <a:r>
              <a:rPr lang="en-US" sz="3600" dirty="0" smtClean="0"/>
              <a:t>[Rule 62-210.310(5)(b)5, F.A.C.]</a:t>
            </a:r>
            <a:endParaRPr lang="en-US" sz="36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457200" y="990600"/>
            <a:ext cx="8229600" cy="5016500"/>
          </a:xfrm>
          <a:prstGeom prst="rect">
            <a:avLst/>
          </a:prstGeom>
          <a:noFill/>
          <a:ln w="9525">
            <a:noFill/>
            <a:miter lim="800000"/>
            <a:headEnd/>
            <a:tailEnd/>
          </a:ln>
        </p:spPr>
        <p:txBody>
          <a:bodyPr/>
          <a:lstStyle/>
          <a:p>
            <a:pPr hangingPunct="0">
              <a:defRPr/>
            </a:pPr>
            <a:r>
              <a:rPr lang="en-US" sz="2400" dirty="0">
                <a:latin typeface="+mn-lt"/>
              </a:rPr>
              <a:t>Under the authority of an air general permit:</a:t>
            </a:r>
          </a:p>
          <a:p>
            <a:pPr hangingPunct="0">
              <a:defRPr/>
            </a:pPr>
            <a:endParaRPr lang="en-US" sz="2200" dirty="0">
              <a:latin typeface="+mn-lt"/>
            </a:endParaRPr>
          </a:p>
          <a:p>
            <a:pPr hangingPunct="0">
              <a:defRPr/>
            </a:pPr>
            <a:r>
              <a:rPr lang="en-US" sz="2000" dirty="0">
                <a:latin typeface="+mn-lt"/>
              </a:rPr>
              <a:t> A relocatable CBP may perform a non-routine task </a:t>
            </a:r>
          </a:p>
          <a:p>
            <a:pPr hangingPunct="0">
              <a:defRPr/>
            </a:pPr>
            <a:endParaRPr lang="en-US" sz="2000" dirty="0">
              <a:latin typeface="+mn-lt"/>
            </a:endParaRPr>
          </a:p>
          <a:p>
            <a:pPr marL="1371600" lvl="4" indent="-457200" hangingPunct="0">
              <a:buFont typeface="Arial" pitchFamily="34" charset="0"/>
              <a:buChar char="•"/>
              <a:defRPr/>
            </a:pPr>
            <a:r>
              <a:rPr lang="en-US" sz="2000" dirty="0">
                <a:latin typeface="+mn-lt"/>
              </a:rPr>
              <a:t>making concrete for a construction project, at a facility with authorization by individual air construction or non-Title V Air Operating Permit, without revision to the facility’s air permit.  </a:t>
            </a:r>
          </a:p>
          <a:p>
            <a:pPr marL="457200" indent="-457200" hangingPunct="0">
              <a:buFont typeface="+mj-lt"/>
              <a:buAutoNum type="arabicPeriod"/>
              <a:defRPr/>
            </a:pPr>
            <a:endParaRPr lang="en-US" sz="2000" dirty="0">
              <a:latin typeface="+mn-lt"/>
            </a:endParaRPr>
          </a:p>
          <a:p>
            <a:pPr hangingPunct="0">
              <a:defRPr/>
            </a:pPr>
            <a:r>
              <a:rPr lang="en-US" sz="2000" dirty="0">
                <a:latin typeface="+mn-lt"/>
              </a:rPr>
              <a:t> Any such CBP shall remain at the individually permitted facility for no more than: </a:t>
            </a:r>
          </a:p>
          <a:p>
            <a:pPr marL="1371600" lvl="4" indent="-457200" hangingPunct="0">
              <a:buFont typeface="Arial" pitchFamily="34" charset="0"/>
              <a:buChar char="•"/>
              <a:defRPr/>
            </a:pPr>
            <a:endParaRPr lang="en-US" sz="2000" dirty="0">
              <a:latin typeface="+mn-lt"/>
            </a:endParaRPr>
          </a:p>
          <a:p>
            <a:pPr marL="1371600" lvl="4" indent="-457200" hangingPunct="0">
              <a:buFont typeface="Arial" pitchFamily="34" charset="0"/>
              <a:buChar char="•"/>
              <a:defRPr/>
            </a:pPr>
            <a:r>
              <a:rPr lang="en-US" sz="2000" dirty="0">
                <a:latin typeface="+mn-lt"/>
              </a:rPr>
              <a:t>(6) months from the day it relocates to such facility.</a:t>
            </a:r>
          </a:p>
          <a:p>
            <a:pPr hangingPunct="0">
              <a:defRPr/>
            </a:pPr>
            <a:r>
              <a:rPr lang="en-US" sz="2000" dirty="0">
                <a:latin typeface="+mn-lt"/>
              </a:rPr>
              <a:t>	      The owner or operator of such concrete batching 	      plant shall keep records to indicate how long 		      the plant has been at the permitted facility.</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28675"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9311BDC-9482-4705-A2BF-4092F18BC06F}" type="slidenum">
              <a:rPr lang="en-US" smtClean="0"/>
              <a:pPr/>
              <a:t>11</a:t>
            </a:fld>
            <a:endParaRPr lang="en-US" dirty="0" smtClean="0"/>
          </a:p>
        </p:txBody>
      </p:sp>
      <p:sp>
        <p:nvSpPr>
          <p:cNvPr id="2" name="Title 1"/>
          <p:cNvSpPr>
            <a:spLocks noGrp="1"/>
          </p:cNvSpPr>
          <p:nvPr>
            <p:ph type="title"/>
          </p:nvPr>
        </p:nvSpPr>
        <p:spPr>
          <a:xfrm>
            <a:off x="381000" y="228600"/>
            <a:ext cx="8229600" cy="1752600"/>
          </a:xfrm>
        </p:spPr>
        <p:txBody>
          <a:bodyPr/>
          <a:lstStyle/>
          <a:p>
            <a:pPr eaLnBrk="1" fontAlgn="auto" hangingPunct="1">
              <a:spcAft>
                <a:spcPts val="0"/>
              </a:spcAft>
              <a:defRPr/>
            </a:pPr>
            <a:r>
              <a:rPr lang="en-US" sz="3600" dirty="0" smtClean="0"/>
              <a:t>General Conditions </a:t>
            </a:r>
            <a:br>
              <a:rPr lang="en-US" sz="3600" dirty="0" smtClean="0"/>
            </a:br>
            <a:r>
              <a:rPr lang="en-US" sz="3600" dirty="0" smtClean="0"/>
              <a:t>[Rule 62-210.310(3), F.A.C.]</a:t>
            </a:r>
            <a:endParaRPr lang="en-US" sz="3600" dirty="0">
              <a:solidFill>
                <a:schemeClr val="tx1"/>
              </a:solidFill>
              <a:effectLst/>
            </a:endParaRPr>
          </a:p>
        </p:txBody>
      </p:sp>
      <p:sp>
        <p:nvSpPr>
          <p:cNvPr id="7" name="Title 1"/>
          <p:cNvSpPr txBox="1">
            <a:spLocks/>
          </p:cNvSpPr>
          <p:nvPr/>
        </p:nvSpPr>
        <p:spPr>
          <a:xfrm>
            <a:off x="3810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457200" y="990600"/>
            <a:ext cx="8229600" cy="4525963"/>
          </a:xfrm>
          <a:prstGeom prst="rect">
            <a:avLst/>
          </a:prstGeom>
          <a:noFill/>
          <a:ln w="9525">
            <a:noFill/>
            <a:miter lim="800000"/>
            <a:headEnd/>
            <a:tailEnd/>
          </a:ln>
        </p:spPr>
        <p:txBody>
          <a:bodyPr/>
          <a:lstStyle/>
          <a:p>
            <a:pPr marL="365125" indent="-255588">
              <a:spcBef>
                <a:spcPts val="400"/>
              </a:spcBef>
              <a:buClr>
                <a:schemeClr val="accent1"/>
              </a:buClr>
              <a:buSzPct val="68000"/>
              <a:buFont typeface="Wingdings 3" pitchFamily="18" charset="2"/>
              <a:buChar char=""/>
              <a:defRPr/>
            </a:pPr>
            <a:endParaRPr lang="en-US" sz="2800" dirty="0">
              <a:latin typeface="+mn-lt"/>
            </a:endParaRPr>
          </a:p>
          <a:p>
            <a:pPr marL="365125" indent="-255588">
              <a:spcBef>
                <a:spcPts val="400"/>
              </a:spcBef>
              <a:buClr>
                <a:schemeClr val="accent1"/>
              </a:buClr>
              <a:buSzPct val="68000"/>
              <a:buFont typeface="Wingdings 3" pitchFamily="18" charset="2"/>
              <a:buChar char=""/>
              <a:defRPr/>
            </a:pPr>
            <a:endParaRPr lang="en-US" sz="2800" dirty="0">
              <a:latin typeface="+mn-lt"/>
            </a:endParaRPr>
          </a:p>
          <a:p>
            <a:pPr marL="365125" indent="-255588">
              <a:spcBef>
                <a:spcPts val="400"/>
              </a:spcBef>
              <a:buClr>
                <a:schemeClr val="accent1"/>
              </a:buClr>
              <a:buSzPct val="68000"/>
              <a:buFont typeface="Wingdings 3" pitchFamily="18" charset="2"/>
              <a:buChar char=""/>
              <a:defRPr/>
            </a:pPr>
            <a:r>
              <a:rPr lang="en-US" sz="2800" dirty="0">
                <a:latin typeface="+mn-lt"/>
              </a:rPr>
              <a:t>The duration of the Concrete Batching Plant AG permit is </a:t>
            </a:r>
            <a:r>
              <a:rPr lang="en-US" sz="2800" b="1" u="sng" dirty="0">
                <a:latin typeface="+mn-lt"/>
              </a:rPr>
              <a:t>five</a:t>
            </a:r>
            <a:r>
              <a:rPr lang="en-US" sz="2800" b="1" dirty="0">
                <a:latin typeface="+mn-lt"/>
              </a:rPr>
              <a:t> (5) </a:t>
            </a:r>
            <a:r>
              <a:rPr lang="en-US" sz="2800" dirty="0">
                <a:latin typeface="+mn-lt"/>
              </a:rPr>
              <a:t>years. The owner /operator or authorized representative must </a:t>
            </a:r>
            <a:r>
              <a:rPr lang="en-US" sz="2800" b="1" u="sng" dirty="0">
                <a:latin typeface="+mn-lt"/>
              </a:rPr>
              <a:t>submit</a:t>
            </a:r>
            <a:r>
              <a:rPr lang="en-US" sz="2800" dirty="0">
                <a:latin typeface="+mn-lt"/>
              </a:rPr>
              <a:t> </a:t>
            </a:r>
            <a:r>
              <a:rPr lang="en-US" sz="2800" b="1" u="sng" dirty="0">
                <a:latin typeface="+mn-lt"/>
              </a:rPr>
              <a:t>the</a:t>
            </a:r>
            <a:r>
              <a:rPr lang="en-US" sz="2800" dirty="0">
                <a:latin typeface="+mn-lt"/>
              </a:rPr>
              <a:t> proper </a:t>
            </a:r>
            <a:r>
              <a:rPr lang="en-US" sz="2800" b="1" u="sng" dirty="0">
                <a:latin typeface="+mn-lt"/>
              </a:rPr>
              <a:t>registration</a:t>
            </a:r>
            <a:r>
              <a:rPr lang="en-US" sz="2800" b="1" dirty="0">
                <a:latin typeface="+mn-lt"/>
              </a:rPr>
              <a:t> </a:t>
            </a:r>
            <a:r>
              <a:rPr lang="en-US" sz="2800" b="1" u="sng" dirty="0">
                <a:latin typeface="+mn-lt"/>
              </a:rPr>
              <a:t>form</a:t>
            </a:r>
            <a:r>
              <a:rPr lang="en-US" sz="2800" dirty="0">
                <a:latin typeface="+mn-lt"/>
              </a:rPr>
              <a:t> </a:t>
            </a:r>
            <a:r>
              <a:rPr lang="en-US" sz="2800" b="1" u="sng" dirty="0">
                <a:latin typeface="+mn-lt"/>
              </a:rPr>
              <a:t>and</a:t>
            </a:r>
            <a:r>
              <a:rPr lang="en-US" sz="2800" dirty="0">
                <a:latin typeface="+mn-lt"/>
              </a:rPr>
              <a:t> processing </a:t>
            </a:r>
            <a:r>
              <a:rPr lang="en-US" sz="2800" b="1" u="sng" dirty="0">
                <a:latin typeface="+mn-lt"/>
              </a:rPr>
              <a:t>fee</a:t>
            </a:r>
            <a:r>
              <a:rPr lang="en-US" sz="2800" dirty="0">
                <a:latin typeface="+mn-lt"/>
              </a:rPr>
              <a:t> of $100.00 at least thirty (</a:t>
            </a:r>
            <a:r>
              <a:rPr lang="en-US" sz="2800" b="1" u="sng" dirty="0">
                <a:latin typeface="+mn-lt"/>
              </a:rPr>
              <a:t>30)</a:t>
            </a:r>
            <a:r>
              <a:rPr lang="en-US" sz="2800" dirty="0">
                <a:latin typeface="+mn-lt"/>
              </a:rPr>
              <a:t> </a:t>
            </a:r>
            <a:r>
              <a:rPr lang="en-US" sz="2800" b="1" u="sng" dirty="0">
                <a:latin typeface="+mn-lt"/>
              </a:rPr>
              <a:t>days</a:t>
            </a:r>
            <a:r>
              <a:rPr lang="en-US" sz="2800" dirty="0">
                <a:latin typeface="+mn-lt"/>
              </a:rPr>
              <a:t> </a:t>
            </a:r>
            <a:r>
              <a:rPr lang="en-US" sz="2800" b="1" u="sng" dirty="0">
                <a:latin typeface="+mn-lt"/>
              </a:rPr>
              <a:t>prior</a:t>
            </a:r>
            <a:r>
              <a:rPr lang="en-US" sz="2800" dirty="0">
                <a:latin typeface="+mn-lt"/>
              </a:rPr>
              <a:t> </a:t>
            </a:r>
            <a:r>
              <a:rPr lang="en-US" sz="2800" b="1" u="sng" dirty="0">
                <a:latin typeface="+mn-lt"/>
              </a:rPr>
              <a:t>to</a:t>
            </a:r>
            <a:r>
              <a:rPr lang="en-US" sz="2800" dirty="0">
                <a:latin typeface="+mn-lt"/>
              </a:rPr>
              <a:t> </a:t>
            </a:r>
            <a:r>
              <a:rPr lang="en-US" sz="2800" b="1" u="sng" dirty="0">
                <a:latin typeface="+mn-lt"/>
              </a:rPr>
              <a:t>the</a:t>
            </a:r>
            <a:r>
              <a:rPr lang="en-US" sz="2800" dirty="0">
                <a:latin typeface="+mn-lt"/>
              </a:rPr>
              <a:t> </a:t>
            </a:r>
            <a:r>
              <a:rPr lang="en-US" sz="2800" b="1" u="sng" dirty="0">
                <a:latin typeface="+mn-lt"/>
              </a:rPr>
              <a:t>expiration</a:t>
            </a:r>
            <a:r>
              <a:rPr lang="en-US" sz="2800" dirty="0">
                <a:latin typeface="+mn-lt"/>
              </a:rPr>
              <a:t> </a:t>
            </a:r>
            <a:r>
              <a:rPr lang="en-US" sz="2800" b="1" u="sng" dirty="0">
                <a:latin typeface="+mn-lt"/>
              </a:rPr>
              <a:t>of</a:t>
            </a:r>
            <a:r>
              <a:rPr lang="en-US" sz="2800" dirty="0">
                <a:latin typeface="+mn-lt"/>
              </a:rPr>
              <a:t> </a:t>
            </a:r>
            <a:r>
              <a:rPr lang="en-US" sz="2800" b="1" u="sng" dirty="0">
                <a:latin typeface="+mn-lt"/>
              </a:rPr>
              <a:t>the</a:t>
            </a:r>
            <a:r>
              <a:rPr lang="en-US" sz="2800" dirty="0">
                <a:latin typeface="+mn-lt"/>
              </a:rPr>
              <a:t> </a:t>
            </a:r>
            <a:r>
              <a:rPr lang="en-US" sz="2800" b="1" u="sng" dirty="0">
                <a:latin typeface="+mn-lt"/>
              </a:rPr>
              <a:t>facility’s</a:t>
            </a:r>
            <a:r>
              <a:rPr lang="en-US" sz="2800" b="1" dirty="0">
                <a:latin typeface="+mn-lt"/>
              </a:rPr>
              <a:t> </a:t>
            </a:r>
            <a:r>
              <a:rPr lang="en-US" sz="2800" b="1" u="sng" dirty="0">
                <a:latin typeface="+mn-lt"/>
              </a:rPr>
              <a:t>existing</a:t>
            </a:r>
            <a:r>
              <a:rPr lang="en-US" sz="2800" dirty="0">
                <a:latin typeface="+mn-lt"/>
              </a:rPr>
              <a:t> </a:t>
            </a:r>
            <a:r>
              <a:rPr lang="en-US" sz="2800" b="1" u="sng" dirty="0">
                <a:latin typeface="+mn-lt"/>
              </a:rPr>
              <a:t>AG</a:t>
            </a:r>
            <a:r>
              <a:rPr lang="en-US" sz="2800" dirty="0">
                <a:latin typeface="+mn-lt"/>
              </a:rPr>
              <a:t> </a:t>
            </a:r>
            <a:r>
              <a:rPr lang="en-US" sz="2800" b="1" u="sng" dirty="0">
                <a:latin typeface="+mn-lt"/>
              </a:rPr>
              <a:t>permit</a:t>
            </a:r>
            <a:endParaRPr lang="en-US" sz="2800" dirty="0">
              <a:latin typeface="+mn-lt"/>
            </a:endParaRPr>
          </a:p>
          <a:p>
            <a:pPr marL="365125" indent="-255588">
              <a:spcBef>
                <a:spcPts val="400"/>
              </a:spcBef>
              <a:buClr>
                <a:schemeClr val="accent1"/>
              </a:buClr>
              <a:buSzPct val="68000"/>
              <a:buFont typeface="Wingdings 3" pitchFamily="18" charset="2"/>
              <a:buNone/>
              <a:defRPr/>
            </a:pPr>
            <a:endParaRPr lang="en-US" sz="2700" dirty="0">
              <a:latin typeface="+mn-lt"/>
            </a:endParaRPr>
          </a:p>
          <a:p>
            <a:pPr marL="365125" indent="-255588">
              <a:spcBef>
                <a:spcPts val="400"/>
              </a:spcBef>
              <a:buClr>
                <a:schemeClr val="accent1"/>
              </a:buClr>
              <a:buSzPct val="68000"/>
              <a:buFont typeface="Wingdings 3" pitchFamily="18" charset="2"/>
              <a:buChar char=""/>
              <a:defRPr/>
            </a:pPr>
            <a:endParaRPr lang="en-US" sz="2700" dirty="0">
              <a:latin typeface="+mn-lt"/>
            </a:endParaRPr>
          </a:p>
          <a:p>
            <a:pPr marL="620713" lvl="1" indent="-228600">
              <a:spcBef>
                <a:spcPts val="325"/>
              </a:spcBef>
              <a:buClr>
                <a:schemeClr val="accent1"/>
              </a:buClr>
              <a:buFont typeface="Verdana" pitchFamily="34" charset="0"/>
              <a:buChar char="◦"/>
              <a:defRPr/>
            </a:pPr>
            <a:endParaRPr lang="en-US" sz="2300" dirty="0">
              <a:latin typeface="+mn-lt"/>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1028"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F7D4638-5952-42BB-82EF-612C12C01E18}" type="slidenum">
              <a:rPr lang="en-US" smtClean="0"/>
              <a:pPr/>
              <a:t>12</a:t>
            </a:fld>
            <a:endParaRPr lang="en-US" dirty="0" smtClean="0"/>
          </a:p>
        </p:txBody>
      </p:sp>
      <p:sp>
        <p:nvSpPr>
          <p:cNvPr id="2" name="Title 1"/>
          <p:cNvSpPr>
            <a:spLocks noGrp="1"/>
          </p:cNvSpPr>
          <p:nvPr>
            <p:ph type="title"/>
          </p:nvPr>
        </p:nvSpPr>
        <p:spPr>
          <a:xfrm>
            <a:off x="609600" y="3962400"/>
            <a:ext cx="8305800" cy="2209800"/>
          </a:xfrm>
        </p:spPr>
        <p:txBody>
          <a:bodyPr>
            <a:noAutofit/>
          </a:bodyPr>
          <a:lstStyle/>
          <a:p>
            <a:pPr eaLnBrk="1" fontAlgn="auto" hangingPunct="1">
              <a:spcAft>
                <a:spcPts val="0"/>
              </a:spcAft>
              <a:defRPr/>
            </a:pPr>
            <a:r>
              <a:rPr lang="en-US" sz="2800" b="0" dirty="0" smtClean="0">
                <a:effectLst/>
              </a:rPr>
              <a:t/>
            </a:r>
            <a:br>
              <a:rPr lang="en-US" sz="2800" b="0" dirty="0" smtClean="0">
                <a:effectLst/>
              </a:rPr>
            </a:br>
            <a:endParaRPr lang="en-US" sz="2800" b="0" dirty="0">
              <a:effectLst/>
            </a:endParaRPr>
          </a:p>
        </p:txBody>
      </p:sp>
      <p:sp>
        <p:nvSpPr>
          <p:cNvPr id="7" name="Title 1"/>
          <p:cNvSpPr txBox="1">
            <a:spLocks/>
          </p:cNvSpPr>
          <p:nvPr/>
        </p:nvSpPr>
        <p:spPr>
          <a:xfrm>
            <a:off x="3200400" y="304800"/>
            <a:ext cx="5486400" cy="6324600"/>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10" name="Rectangle 9"/>
          <p:cNvSpPr/>
          <p:nvPr/>
        </p:nvSpPr>
        <p:spPr>
          <a:xfrm>
            <a:off x="533400" y="1600200"/>
            <a:ext cx="7924800" cy="3108325"/>
          </a:xfrm>
          <a:prstGeom prst="rect">
            <a:avLst/>
          </a:prstGeom>
        </p:spPr>
        <p:txBody>
          <a:bodyPr>
            <a:spAutoFit/>
          </a:bodyPr>
          <a:lstStyle/>
          <a:p>
            <a:pPr>
              <a:defRPr/>
            </a:pPr>
            <a:r>
              <a:rPr lang="en-US" sz="2800" dirty="0">
                <a:latin typeface="+mn-lt"/>
              </a:rPr>
              <a:t>If, for any reason, the owner or operator of any facility or emissions unit operating under an AG permit </a:t>
            </a:r>
            <a:r>
              <a:rPr lang="en-US" sz="2800" dirty="0">
                <a:solidFill>
                  <a:schemeClr val="bg2">
                    <a:lumMod val="50000"/>
                  </a:schemeClr>
                </a:solidFill>
                <a:latin typeface="+mn-lt"/>
              </a:rPr>
              <a:t>does not comply </a:t>
            </a:r>
            <a:r>
              <a:rPr lang="en-US" sz="2800" dirty="0">
                <a:latin typeface="+mn-lt"/>
              </a:rPr>
              <a:t>with or </a:t>
            </a:r>
            <a:r>
              <a:rPr lang="en-US" sz="2800" u="sng" dirty="0">
                <a:solidFill>
                  <a:schemeClr val="bg2">
                    <a:lumMod val="50000"/>
                  </a:schemeClr>
                </a:solidFill>
                <a:latin typeface="+mn-lt"/>
              </a:rPr>
              <a:t>will be unable </a:t>
            </a:r>
            <a:r>
              <a:rPr lang="en-US" sz="2800" dirty="0">
                <a:solidFill>
                  <a:schemeClr val="bg2">
                    <a:lumMod val="50000"/>
                  </a:schemeClr>
                </a:solidFill>
                <a:latin typeface="+mn-lt"/>
              </a:rPr>
              <a:t>to comply </a:t>
            </a:r>
            <a:r>
              <a:rPr lang="en-US" sz="2800" dirty="0">
                <a:latin typeface="+mn-lt"/>
              </a:rPr>
              <a:t>with any condition or limitation of the permit, the owner or operator shall immediately provide the Department with:</a:t>
            </a:r>
          </a:p>
        </p:txBody>
      </p:sp>
      <p:sp>
        <p:nvSpPr>
          <p:cNvPr id="11" name="Rectangle 10"/>
          <p:cNvSpPr/>
          <p:nvPr/>
        </p:nvSpPr>
        <p:spPr>
          <a:xfrm>
            <a:off x="609600" y="304800"/>
            <a:ext cx="7543800" cy="1200150"/>
          </a:xfrm>
          <a:prstGeom prst="rect">
            <a:avLst/>
          </a:prstGeom>
        </p:spPr>
        <p:txBody>
          <a:bodyPr>
            <a:spAutoFit/>
          </a:bodyPr>
          <a:lstStyle/>
          <a:p>
            <a:pPr>
              <a:defRPr/>
            </a:pPr>
            <a:r>
              <a:rPr lang="en-US" sz="3600" b="1" dirty="0">
                <a:solidFill>
                  <a:schemeClr val="tx2"/>
                </a:solidFill>
                <a:effectLst>
                  <a:outerShdw blurRad="38100" dist="38100" dir="2700000" algn="tl">
                    <a:srgbClr val="000000">
                      <a:alpha val="43137"/>
                    </a:srgbClr>
                  </a:outerShdw>
                </a:effectLst>
                <a:latin typeface="+mn-lt"/>
              </a:rPr>
              <a:t>General Conditions  </a:t>
            </a:r>
            <a:br>
              <a:rPr lang="en-US" sz="3600" b="1" dirty="0">
                <a:solidFill>
                  <a:schemeClr val="tx2"/>
                </a:solidFill>
                <a:effectLst>
                  <a:outerShdw blurRad="38100" dist="38100" dir="2700000" algn="tl">
                    <a:srgbClr val="000000">
                      <a:alpha val="43137"/>
                    </a:srgbClr>
                  </a:outerShdw>
                </a:effectLst>
                <a:latin typeface="+mn-lt"/>
              </a:rPr>
            </a:br>
            <a:r>
              <a:rPr lang="en-US" sz="3600" b="1" dirty="0">
                <a:solidFill>
                  <a:schemeClr val="tx2"/>
                </a:solidFill>
                <a:effectLst>
                  <a:outerShdw blurRad="38100" dist="38100" dir="2700000" algn="tl">
                    <a:srgbClr val="000000">
                      <a:alpha val="43137"/>
                    </a:srgbClr>
                  </a:outerShdw>
                </a:effectLst>
                <a:latin typeface="+mn-lt"/>
              </a:rPr>
              <a:t>[Rule 62-210.310(3), F.A.C.]</a:t>
            </a:r>
          </a:p>
        </p:txBody>
      </p:sp>
      <p:pic>
        <p:nvPicPr>
          <p:cNvPr id="3074" name="Picture 2" descr="L:\AIR\batch plants\Picture 024.jpg"/>
          <p:cNvPicPr>
            <a:picLocks noChangeAspect="1" noChangeArrowheads="1"/>
          </p:cNvPicPr>
          <p:nvPr/>
        </p:nvPicPr>
        <p:blipFill>
          <a:blip r:embed="rId3" cstate="print"/>
          <a:srcRect l="11257" r="19091" b="15576"/>
          <a:stretch>
            <a:fillRect/>
          </a:stretch>
        </p:blipFill>
        <p:spPr bwMode="auto">
          <a:xfrm>
            <a:off x="5638800" y="4267201"/>
            <a:ext cx="3505200" cy="2590798"/>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3481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1B822B37-3FCE-4BEB-9D6E-FFC5259FB62A}" type="slidenum">
              <a:rPr lang="en-US" smtClean="0"/>
              <a:pPr/>
              <a:t>13</a:t>
            </a:fld>
            <a:endParaRPr lang="en-US" dirty="0" smtClean="0"/>
          </a:p>
        </p:txBody>
      </p:sp>
      <p:sp>
        <p:nvSpPr>
          <p:cNvPr id="7" name="Title 1"/>
          <p:cNvSpPr txBox="1">
            <a:spLocks/>
          </p:cNvSpPr>
          <p:nvPr/>
        </p:nvSpPr>
        <p:spPr>
          <a:xfrm>
            <a:off x="3810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9" name="Content Placeholder 2"/>
          <p:cNvSpPr txBox="1">
            <a:spLocks/>
          </p:cNvSpPr>
          <p:nvPr/>
        </p:nvSpPr>
        <p:spPr bwMode="auto">
          <a:xfrm>
            <a:off x="533400" y="1219200"/>
            <a:ext cx="8229600" cy="4525963"/>
          </a:xfrm>
          <a:prstGeom prst="rect">
            <a:avLst/>
          </a:prstGeom>
          <a:noFill/>
          <a:ln w="9525">
            <a:noFill/>
            <a:miter lim="800000"/>
            <a:headEnd/>
            <a:tailEnd/>
          </a:ln>
        </p:spPr>
        <p:txBody>
          <a:bodyPr>
            <a:normAutofit/>
          </a:bodyPr>
          <a:lstStyle/>
          <a:p>
            <a:pPr marL="365125" indent="-255588">
              <a:spcBef>
                <a:spcPts val="400"/>
              </a:spcBef>
              <a:buClr>
                <a:schemeClr val="accent1"/>
              </a:buClr>
              <a:buSzPct val="68000"/>
              <a:defRPr/>
            </a:pPr>
            <a:endParaRPr lang="en-US" sz="2400" dirty="0">
              <a:latin typeface="+mn-lt"/>
            </a:endParaRPr>
          </a:p>
        </p:txBody>
      </p:sp>
      <p:sp>
        <p:nvSpPr>
          <p:cNvPr id="32774" name="Rectangle 9"/>
          <p:cNvSpPr>
            <a:spLocks noChangeArrowheads="1"/>
          </p:cNvSpPr>
          <p:nvPr/>
        </p:nvSpPr>
        <p:spPr bwMode="auto">
          <a:xfrm>
            <a:off x="381000" y="1600200"/>
            <a:ext cx="8382000" cy="2677656"/>
          </a:xfrm>
          <a:prstGeom prst="rect">
            <a:avLst/>
          </a:prstGeom>
          <a:noFill/>
          <a:ln w="9525">
            <a:noFill/>
            <a:miter lim="800000"/>
            <a:headEnd/>
            <a:tailEnd/>
          </a:ln>
        </p:spPr>
        <p:txBody>
          <a:bodyPr>
            <a:spAutoFit/>
          </a:bodyPr>
          <a:lstStyle/>
          <a:p>
            <a:pPr marL="514350" indent="-514350" hangingPunct="0">
              <a:buFontTx/>
              <a:buAutoNum type="arabicPeriod"/>
              <a:defRPr/>
            </a:pPr>
            <a:r>
              <a:rPr lang="en-US" sz="2400" dirty="0"/>
              <a:t>A description of and cause of noncompliance; and,</a:t>
            </a:r>
          </a:p>
          <a:p>
            <a:pPr marL="514350" indent="-514350" hangingPunct="0">
              <a:buFontTx/>
              <a:buAutoNum type="arabicPeriod"/>
              <a:defRPr/>
            </a:pPr>
            <a:endParaRPr lang="en-US" sz="2400" dirty="0"/>
          </a:p>
          <a:p>
            <a:pPr marL="514350" indent="-514350" hangingPunct="0">
              <a:buFontTx/>
              <a:buAutoNum type="arabicPeriod"/>
              <a:defRPr/>
            </a:pPr>
            <a:r>
              <a:rPr lang="en-US" sz="2400" dirty="0"/>
              <a:t>The </a:t>
            </a:r>
            <a:r>
              <a:rPr lang="en-US" sz="2400" dirty="0">
                <a:solidFill>
                  <a:schemeClr val="bg2">
                    <a:lumMod val="25000"/>
                  </a:schemeClr>
                </a:solidFill>
              </a:rPr>
              <a:t>period of </a:t>
            </a:r>
            <a:r>
              <a:rPr lang="en-US" sz="2400" dirty="0">
                <a:solidFill>
                  <a:schemeClr val="bg2">
                    <a:lumMod val="50000"/>
                  </a:schemeClr>
                </a:solidFill>
              </a:rPr>
              <a:t>noncompliance</a:t>
            </a:r>
            <a:r>
              <a:rPr lang="en-US" sz="2400" dirty="0"/>
              <a:t>, </a:t>
            </a:r>
            <a:r>
              <a:rPr lang="en-US" sz="2400" dirty="0">
                <a:solidFill>
                  <a:schemeClr val="bg2">
                    <a:lumMod val="50000"/>
                  </a:schemeClr>
                </a:solidFill>
              </a:rPr>
              <a:t>including dates </a:t>
            </a:r>
            <a:r>
              <a:rPr lang="en-US" sz="2400" dirty="0"/>
              <a:t>and </a:t>
            </a:r>
            <a:r>
              <a:rPr lang="en-US" sz="2400" dirty="0">
                <a:solidFill>
                  <a:schemeClr val="bg2">
                    <a:lumMod val="50000"/>
                  </a:schemeClr>
                </a:solidFill>
              </a:rPr>
              <a:t>times</a:t>
            </a:r>
            <a:r>
              <a:rPr lang="en-US" sz="2400" dirty="0"/>
              <a:t>; or, </a:t>
            </a:r>
            <a:r>
              <a:rPr lang="en-US" sz="2400" dirty="0">
                <a:solidFill>
                  <a:schemeClr val="bg2">
                    <a:lumMod val="50000"/>
                  </a:schemeClr>
                </a:solidFill>
              </a:rPr>
              <a:t>if not corrected</a:t>
            </a:r>
            <a:r>
              <a:rPr lang="en-US" sz="2400" dirty="0"/>
              <a:t>, the </a:t>
            </a:r>
            <a:r>
              <a:rPr lang="en-US" sz="2400" dirty="0">
                <a:solidFill>
                  <a:schemeClr val="bg2">
                    <a:lumMod val="50000"/>
                  </a:schemeClr>
                </a:solidFill>
              </a:rPr>
              <a:t>anticipated time </a:t>
            </a:r>
            <a:r>
              <a:rPr lang="en-US" sz="2400" dirty="0"/>
              <a:t>the noncompliance is expected to continue, and </a:t>
            </a:r>
            <a:r>
              <a:rPr lang="en-US" sz="2400" dirty="0">
                <a:solidFill>
                  <a:schemeClr val="bg2">
                    <a:lumMod val="50000"/>
                  </a:schemeClr>
                </a:solidFill>
              </a:rPr>
              <a:t>steps</a:t>
            </a:r>
            <a:r>
              <a:rPr lang="en-US" sz="2400" dirty="0"/>
              <a:t> being </a:t>
            </a:r>
            <a:r>
              <a:rPr lang="en-US" sz="2400" dirty="0">
                <a:solidFill>
                  <a:schemeClr val="bg2">
                    <a:lumMod val="50000"/>
                  </a:schemeClr>
                </a:solidFill>
              </a:rPr>
              <a:t>taken</a:t>
            </a:r>
            <a:r>
              <a:rPr lang="en-US" sz="2400" dirty="0"/>
              <a:t> to </a:t>
            </a:r>
            <a:r>
              <a:rPr lang="en-US" sz="2400" dirty="0">
                <a:solidFill>
                  <a:schemeClr val="bg2">
                    <a:lumMod val="25000"/>
                  </a:schemeClr>
                </a:solidFill>
              </a:rPr>
              <a:t>reduce</a:t>
            </a:r>
            <a:r>
              <a:rPr lang="en-US" sz="2400" dirty="0"/>
              <a:t>, </a:t>
            </a:r>
            <a:r>
              <a:rPr lang="en-US" sz="2400" dirty="0">
                <a:solidFill>
                  <a:schemeClr val="bg2">
                    <a:lumMod val="50000"/>
                  </a:schemeClr>
                </a:solidFill>
              </a:rPr>
              <a:t>eliminate</a:t>
            </a:r>
            <a:r>
              <a:rPr lang="en-US" sz="2400" dirty="0"/>
              <a:t>, and </a:t>
            </a:r>
            <a:r>
              <a:rPr lang="en-US" sz="2400" dirty="0">
                <a:solidFill>
                  <a:schemeClr val="bg2">
                    <a:lumMod val="50000"/>
                  </a:schemeClr>
                </a:solidFill>
              </a:rPr>
              <a:t>prevent recurrence</a:t>
            </a:r>
            <a:r>
              <a:rPr lang="en-US" sz="2400" dirty="0"/>
              <a:t> of the noncompliance. </a:t>
            </a:r>
          </a:p>
        </p:txBody>
      </p:sp>
      <p:sp>
        <p:nvSpPr>
          <p:cNvPr id="12" name="Title 11"/>
          <p:cNvSpPr>
            <a:spLocks noGrp="1"/>
          </p:cNvSpPr>
          <p:nvPr>
            <p:ph type="title"/>
          </p:nvPr>
        </p:nvSpPr>
        <p:spPr>
          <a:xfrm>
            <a:off x="381000" y="238036"/>
            <a:ext cx="8229600" cy="1200329"/>
          </a:xfrm>
        </p:spPr>
        <p:txBody>
          <a:bodyPr wrap="square">
            <a:spAutoFit/>
          </a:bodyPr>
          <a:lstStyle/>
          <a:p>
            <a:pPr eaLnBrk="1" hangingPunct="1">
              <a:defRPr/>
            </a:pPr>
            <a:r>
              <a:rPr lang="en-US" sz="3600" dirty="0" smtClean="0">
                <a:effectLst>
                  <a:outerShdw blurRad="38100" dist="38100" dir="2700000" algn="tl">
                    <a:srgbClr val="000000">
                      <a:alpha val="43137"/>
                    </a:srgbClr>
                  </a:outerShdw>
                </a:effectLst>
                <a:latin typeface="+mn-lt"/>
              </a:rPr>
              <a:t>General Conditions  </a:t>
            </a:r>
            <a:br>
              <a:rPr lang="en-US" sz="3600" dirty="0" smtClean="0">
                <a:effectLst>
                  <a:outerShdw blurRad="38100" dist="38100" dir="2700000" algn="tl">
                    <a:srgbClr val="000000">
                      <a:alpha val="43137"/>
                    </a:srgbClr>
                  </a:outerShdw>
                </a:effectLst>
                <a:latin typeface="+mn-lt"/>
              </a:rPr>
            </a:br>
            <a:r>
              <a:rPr lang="en-US" sz="3600" dirty="0" smtClean="0">
                <a:effectLst>
                  <a:outerShdw blurRad="38100" dist="38100" dir="2700000" algn="tl">
                    <a:srgbClr val="000000">
                      <a:alpha val="43137"/>
                    </a:srgbClr>
                  </a:outerShdw>
                </a:effectLst>
                <a:latin typeface="+mn-lt"/>
              </a:rPr>
              <a:t>[Rule 62-210.310(3), F.A.C.]</a:t>
            </a:r>
          </a:p>
        </p:txBody>
      </p:sp>
      <p:pic>
        <p:nvPicPr>
          <p:cNvPr id="4098" name="Picture 2" descr="C:\Documents and Settings\Perkins_L\My Documents\My Pictures\MidStateConcrete\IMG_0031.jpg"/>
          <p:cNvPicPr>
            <a:picLocks noChangeAspect="1" noChangeArrowheads="1"/>
          </p:cNvPicPr>
          <p:nvPr/>
        </p:nvPicPr>
        <p:blipFill>
          <a:blip r:embed="rId3" cstate="print"/>
          <a:srcRect l="15937" t="17264" r="18925"/>
          <a:stretch>
            <a:fillRect/>
          </a:stretch>
        </p:blipFill>
        <p:spPr bwMode="auto">
          <a:xfrm>
            <a:off x="5715000" y="3881602"/>
            <a:ext cx="3429000" cy="2976395"/>
          </a:xfrm>
          <a:prstGeom prst="rect">
            <a:avLst/>
          </a:prstGeom>
          <a:noFill/>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37891"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B5F21F3-8166-4F41-B014-0CAC2D174D92}" type="slidenum">
              <a:rPr lang="en-US" smtClean="0"/>
              <a:pPr/>
              <a:t>14</a:t>
            </a:fld>
            <a:endParaRPr lang="en-US" dirty="0" smtClean="0"/>
          </a:p>
        </p:txBody>
      </p:sp>
      <p:sp>
        <p:nvSpPr>
          <p:cNvPr id="2" name="Title 1"/>
          <p:cNvSpPr>
            <a:spLocks noGrp="1"/>
          </p:cNvSpPr>
          <p:nvPr>
            <p:ph type="title"/>
          </p:nvPr>
        </p:nvSpPr>
        <p:spPr>
          <a:xfrm>
            <a:off x="457200" y="304800"/>
            <a:ext cx="8229600" cy="1066800"/>
          </a:xfrm>
        </p:spPr>
        <p:txBody>
          <a:bodyPr>
            <a:noAutofit/>
          </a:bodyPr>
          <a:lstStyle/>
          <a:p>
            <a:pPr eaLnBrk="1" fontAlgn="auto" hangingPunct="1">
              <a:spcAft>
                <a:spcPts val="0"/>
              </a:spcAft>
              <a:defRPr/>
            </a:pPr>
            <a:r>
              <a:rPr lang="en-US" sz="3600" dirty="0" smtClean="0">
                <a:effectLst>
                  <a:outerShdw blurRad="38100" dist="38100" dir="2700000" algn="tl">
                    <a:srgbClr val="000000">
                      <a:alpha val="43137"/>
                    </a:srgbClr>
                  </a:outerShdw>
                </a:effectLst>
              </a:rPr>
              <a:t>General Conditions  </a:t>
            </a:r>
            <a:br>
              <a:rPr lang="en-US" sz="3600" dirty="0" smtClean="0">
                <a:effectLst>
                  <a:outerShdw blurRad="38100" dist="38100" dir="2700000" algn="tl">
                    <a:srgbClr val="000000">
                      <a:alpha val="43137"/>
                    </a:srgbClr>
                  </a:outerShdw>
                </a:effectLst>
              </a:rPr>
            </a:br>
            <a:r>
              <a:rPr lang="en-US" sz="3600" dirty="0" smtClean="0">
                <a:effectLst>
                  <a:outerShdw blurRad="38100" dist="38100" dir="2700000" algn="tl">
                    <a:srgbClr val="000000">
                      <a:alpha val="43137"/>
                    </a:srgbClr>
                  </a:outerShdw>
                </a:effectLst>
              </a:rPr>
              <a:t>[Rule 62-210.310(3)n, F.A.C.]</a:t>
            </a:r>
            <a:endParaRPr lang="en-US" sz="36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9" name="Content Placeholder 2"/>
          <p:cNvSpPr txBox="1">
            <a:spLocks/>
          </p:cNvSpPr>
          <p:nvPr/>
        </p:nvSpPr>
        <p:spPr bwMode="auto">
          <a:xfrm>
            <a:off x="457200" y="1481138"/>
            <a:ext cx="8229600" cy="4525962"/>
          </a:xfrm>
          <a:prstGeom prst="rect">
            <a:avLst/>
          </a:prstGeom>
          <a:noFill/>
          <a:ln w="9525">
            <a:noFill/>
            <a:miter lim="800000"/>
            <a:headEnd/>
            <a:tailEnd/>
          </a:ln>
        </p:spPr>
        <p:txBody>
          <a:bodyPr/>
          <a:lstStyle/>
          <a:p>
            <a:pPr hangingPunct="0">
              <a:defRPr/>
            </a:pPr>
            <a:r>
              <a:rPr lang="en-US" sz="2800" dirty="0">
                <a:latin typeface="+mn-lt"/>
              </a:rPr>
              <a:t>Use of the AG permit does not eliminate or relieve the necessity for the owner/operator or authorized representative to obtain any other federal, state, or local permits that may be required.</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FCD7F5B-0F1B-4E42-99DA-C28938F7FEE1}" type="slidenum">
              <a:rPr lang="en-US" smtClean="0"/>
              <a:pPr/>
              <a:t>15</a:t>
            </a:fld>
            <a:endParaRPr lang="en-US" dirty="0" smtClean="0"/>
          </a:p>
        </p:txBody>
      </p:sp>
      <p:sp>
        <p:nvSpPr>
          <p:cNvPr id="3" name="Title 2"/>
          <p:cNvSpPr>
            <a:spLocks noGrp="1"/>
          </p:cNvSpPr>
          <p:nvPr>
            <p:ph type="title"/>
          </p:nvPr>
        </p:nvSpPr>
        <p:spPr>
          <a:xfrm>
            <a:off x="457200" y="76200"/>
            <a:ext cx="8229600" cy="715962"/>
          </a:xfrm>
        </p:spPr>
        <p:txBody>
          <a:bodyPr>
            <a:normAutofit fontScale="90000"/>
          </a:bodyPr>
          <a:lstStyle/>
          <a:p>
            <a:pPr eaLnBrk="1" fontAlgn="auto" hangingPunct="1">
              <a:spcAft>
                <a:spcPts val="0"/>
              </a:spcAft>
              <a:defRPr/>
            </a:pPr>
            <a:r>
              <a:rPr lang="en-US" sz="4400" u="sng" dirty="0" smtClean="0"/>
              <a:t>Control Technology</a:t>
            </a:r>
            <a:endParaRPr lang="en-US" dirty="0"/>
          </a:p>
        </p:txBody>
      </p:sp>
      <p:pic>
        <p:nvPicPr>
          <p:cNvPr id="39941" name="Picture 2"/>
          <p:cNvPicPr>
            <a:picLocks noChangeAspect="1" noChangeArrowheads="1"/>
          </p:cNvPicPr>
          <p:nvPr/>
        </p:nvPicPr>
        <p:blipFill>
          <a:blip r:embed="rId2" cstate="print"/>
          <a:srcRect/>
          <a:stretch>
            <a:fillRect/>
          </a:stretch>
        </p:blipFill>
        <p:spPr bwMode="auto">
          <a:xfrm>
            <a:off x="304800" y="6019800"/>
            <a:ext cx="1219200" cy="752475"/>
          </a:xfrm>
          <a:prstGeom prst="rect">
            <a:avLst/>
          </a:prstGeom>
          <a:noFill/>
          <a:ln w="9525">
            <a:noFill/>
            <a:miter lim="800000"/>
            <a:headEnd/>
            <a:tailEnd/>
          </a:ln>
        </p:spPr>
      </p:pic>
      <p:sp>
        <p:nvSpPr>
          <p:cNvPr id="7" name="Content Placeholder 6"/>
          <p:cNvSpPr>
            <a:spLocks noGrp="1"/>
          </p:cNvSpPr>
          <p:nvPr>
            <p:ph idx="1"/>
          </p:nvPr>
        </p:nvSpPr>
        <p:spPr>
          <a:xfrm>
            <a:off x="457200" y="1481138"/>
            <a:ext cx="4648200" cy="576262"/>
          </a:xfrm>
        </p:spPr>
        <p:txBody>
          <a:bodyPr/>
          <a:lstStyle/>
          <a:p>
            <a:endParaRPr lang="en-US" dirty="0"/>
          </a:p>
        </p:txBody>
      </p:sp>
      <p:pic>
        <p:nvPicPr>
          <p:cNvPr id="1027" name="Picture 3" descr="L:\AIR\batch plants\Picture 011.jpg"/>
          <p:cNvPicPr>
            <a:picLocks noChangeAspect="1" noChangeArrowheads="1"/>
          </p:cNvPicPr>
          <p:nvPr/>
        </p:nvPicPr>
        <p:blipFill>
          <a:blip r:embed="rId3" cstate="print"/>
          <a:srcRect l="13684" r="13684"/>
          <a:stretch>
            <a:fillRect/>
          </a:stretch>
        </p:blipFill>
        <p:spPr bwMode="auto">
          <a:xfrm>
            <a:off x="2057400" y="762000"/>
            <a:ext cx="5257800" cy="5429423"/>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40963"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C4D16CB-1457-401F-AFE7-10244A2359E0}" type="slidenum">
              <a:rPr lang="en-US" smtClean="0"/>
              <a:pPr/>
              <a:t>16</a:t>
            </a:fld>
            <a:endParaRPr lang="en-US" dirty="0" smtClean="0"/>
          </a:p>
        </p:txBody>
      </p:sp>
      <p:sp>
        <p:nvSpPr>
          <p:cNvPr id="2" name="Title 1"/>
          <p:cNvSpPr>
            <a:spLocks noGrp="1"/>
          </p:cNvSpPr>
          <p:nvPr>
            <p:ph type="title"/>
          </p:nvPr>
        </p:nvSpPr>
        <p:spPr>
          <a:xfrm>
            <a:off x="533400" y="304800"/>
            <a:ext cx="8229600" cy="1066800"/>
          </a:xfrm>
        </p:spPr>
        <p:txBody>
          <a:bodyPr/>
          <a:lstStyle/>
          <a:p>
            <a:pPr eaLnBrk="1" fontAlgn="auto" hangingPunct="1">
              <a:spcAft>
                <a:spcPts val="0"/>
              </a:spcAft>
              <a:defRPr/>
            </a:pPr>
            <a:r>
              <a:rPr lang="en-US" sz="3000" u="sng" dirty="0" smtClean="0"/>
              <a:t>Control Technology requirements Rule 62-296.414(1),F.A.C.</a:t>
            </a:r>
            <a:endParaRPr lang="en-US" sz="30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9" name="Content Placeholder 2"/>
          <p:cNvSpPr txBox="1">
            <a:spLocks/>
          </p:cNvSpPr>
          <p:nvPr/>
        </p:nvSpPr>
        <p:spPr bwMode="auto">
          <a:xfrm>
            <a:off x="457200" y="1371600"/>
            <a:ext cx="8229600" cy="4525963"/>
          </a:xfrm>
          <a:prstGeom prst="rect">
            <a:avLst/>
          </a:prstGeom>
          <a:noFill/>
          <a:ln w="9525">
            <a:noFill/>
            <a:miter lim="800000"/>
            <a:headEnd/>
            <a:tailEnd/>
          </a:ln>
        </p:spPr>
        <p:txBody>
          <a:bodyPr/>
          <a:lstStyle/>
          <a:p>
            <a:pPr marL="514350" indent="-514350" hangingPunct="0">
              <a:defRPr/>
            </a:pPr>
            <a:endParaRPr lang="en-US" sz="2300" dirty="0">
              <a:latin typeface="+mn-lt"/>
            </a:endParaRPr>
          </a:p>
          <a:p>
            <a:pPr marL="514350" indent="-514350" hangingPunct="0">
              <a:defRPr/>
            </a:pPr>
            <a:r>
              <a:rPr lang="en-US" sz="2300" b="1" dirty="0">
                <a:latin typeface="+mn-lt"/>
              </a:rPr>
              <a:t>1.  </a:t>
            </a:r>
            <a:r>
              <a:rPr lang="en-US" sz="2800" b="1" dirty="0">
                <a:latin typeface="+mn-lt"/>
              </a:rPr>
              <a:t>Stack Emissions-</a:t>
            </a:r>
            <a:r>
              <a:rPr lang="en-US" sz="2800" dirty="0">
                <a:latin typeface="+mn-lt"/>
              </a:rPr>
              <a:t>Emissions from silos,</a:t>
            </a:r>
          </a:p>
          <a:p>
            <a:pPr marL="514350" indent="-514350" hangingPunct="0">
              <a:defRPr/>
            </a:pPr>
            <a:r>
              <a:rPr lang="en-US" sz="2800" dirty="0">
                <a:latin typeface="+mn-lt"/>
              </a:rPr>
              <a:t>	weigh hoppers (batchers), and other enclosed storage and conveying equipment shall be controlled to the extent necessary to limit visible emissions to 5 percent opacity. </a:t>
            </a:r>
          </a:p>
          <a:p>
            <a:pPr marL="620713" lvl="1" indent="-228600">
              <a:spcBef>
                <a:spcPts val="325"/>
              </a:spcBef>
              <a:buClr>
                <a:schemeClr val="accent1"/>
              </a:buClr>
              <a:buFont typeface="Symbol" pitchFamily="18" charset="2"/>
              <a:buChar char="°"/>
              <a:defRPr/>
            </a:pPr>
            <a:endParaRPr lang="en-US" sz="2000" dirty="0">
              <a:latin typeface="+mn-lt"/>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774873EC-DEC8-4076-A0D8-F7E39C1433A0}" type="slidenum">
              <a:rPr lang="en-US" smtClean="0"/>
              <a:pPr/>
              <a:t>17</a:t>
            </a:fld>
            <a:endParaRPr lang="en-US" dirty="0" smtClean="0"/>
          </a:p>
        </p:txBody>
      </p:sp>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t>Control Technology         Baghouse</a:t>
            </a:r>
            <a:endParaRPr lang="en-US" dirty="0"/>
          </a:p>
        </p:txBody>
      </p:sp>
      <p:pic>
        <p:nvPicPr>
          <p:cNvPr id="41989" name="Picture 2"/>
          <p:cNvPicPr>
            <a:picLocks noChangeAspect="1" noChangeArrowheads="1"/>
          </p:cNvPicPr>
          <p:nvPr/>
        </p:nvPicPr>
        <p:blipFill>
          <a:blip r:embed="rId2" cstate="print"/>
          <a:srcRect/>
          <a:stretch>
            <a:fillRect/>
          </a:stretch>
        </p:blipFill>
        <p:spPr bwMode="auto">
          <a:xfrm>
            <a:off x="304800" y="6019800"/>
            <a:ext cx="1219200" cy="752475"/>
          </a:xfrm>
          <a:prstGeom prst="rect">
            <a:avLst/>
          </a:prstGeom>
          <a:noFill/>
          <a:ln w="9525">
            <a:noFill/>
            <a:miter lim="800000"/>
            <a:headEnd/>
            <a:tailEnd/>
          </a:ln>
        </p:spPr>
      </p:pic>
      <p:pic>
        <p:nvPicPr>
          <p:cNvPr id="41990" name="Picture 3" descr="C:\Program Files\Microsoft Office\MEDIA\OFFICE12\Bullets\BD21298_.gif"/>
          <p:cNvPicPr>
            <a:picLocks noChangeAspect="1" noChangeArrowheads="1"/>
          </p:cNvPicPr>
          <p:nvPr/>
        </p:nvPicPr>
        <p:blipFill>
          <a:blip r:embed="rId3" cstate="print"/>
          <a:srcRect/>
          <a:stretch>
            <a:fillRect/>
          </a:stretch>
        </p:blipFill>
        <p:spPr bwMode="auto">
          <a:xfrm>
            <a:off x="5105400" y="609600"/>
            <a:ext cx="1265238" cy="409575"/>
          </a:xfrm>
          <a:prstGeom prst="rect">
            <a:avLst/>
          </a:prstGeom>
          <a:noFill/>
          <a:ln w="9525">
            <a:noFill/>
            <a:miter lim="800000"/>
            <a:headEnd/>
            <a:tailEnd/>
          </a:ln>
        </p:spPr>
      </p:pic>
      <p:pic>
        <p:nvPicPr>
          <p:cNvPr id="8" name="Picture 2"/>
          <p:cNvPicPr>
            <a:picLocks noGrp="1" noChangeAspect="1" noChangeArrowheads="1"/>
          </p:cNvPicPr>
          <p:nvPr>
            <p:ph idx="1"/>
          </p:nvPr>
        </p:nvPicPr>
        <p:blipFill>
          <a:blip r:embed="rId4" cstate="print"/>
          <a:srcRect l="2591" t="18548" r="72729" b="50228"/>
          <a:stretch>
            <a:fillRect/>
          </a:stretch>
        </p:blipFill>
        <p:spPr bwMode="auto">
          <a:xfrm>
            <a:off x="2209800" y="1447800"/>
            <a:ext cx="4935444" cy="468307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eaking Baghouse.JPG"/>
          <p:cNvPicPr>
            <a:picLocks noGrp="1" noChangeAspect="1"/>
          </p:cNvPicPr>
          <p:nvPr>
            <p:ph idx="1"/>
          </p:nvPr>
        </p:nvPicPr>
        <p:blipFill>
          <a:blip r:embed="rId2" cstate="print"/>
          <a:stretch>
            <a:fillRect/>
          </a:stretch>
        </p:blipFill>
        <p:spPr>
          <a:xfrm>
            <a:off x="7620000" y="228600"/>
            <a:ext cx="1524000" cy="6096000"/>
          </a:xfrm>
        </p:spPr>
      </p:pic>
      <p:sp>
        <p:nvSpPr>
          <p:cNvPr id="3" name="Title 2"/>
          <p:cNvSpPr>
            <a:spLocks noGrp="1"/>
          </p:cNvSpPr>
          <p:nvPr>
            <p:ph type="title"/>
          </p:nvPr>
        </p:nvSpPr>
        <p:spPr>
          <a:xfrm>
            <a:off x="304800" y="0"/>
            <a:ext cx="8229600" cy="11430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r>
              <a:rPr lang="en-US" sz="4000" dirty="0" smtClean="0">
                <a:solidFill>
                  <a:schemeClr val="tx1"/>
                </a:solidFill>
                <a:latin typeface="+mn-lt"/>
              </a:rPr>
              <a:t>Baghouse</a:t>
            </a:r>
            <a:r>
              <a:rPr lang="en-US" sz="4000" dirty="0" smtClean="0">
                <a:solidFill>
                  <a:schemeClr val="tx1"/>
                </a:solidFill>
                <a:latin typeface="+mn-lt"/>
              </a:rPr>
              <a:t> Maintenance</a:t>
            </a:r>
            <a:r>
              <a:rPr lang="en-US" sz="2400" dirty="0" smtClean="0"/>
              <a:t/>
            </a:r>
            <a:br>
              <a:rPr lang="en-US" sz="2400" dirty="0" smtClean="0"/>
            </a:br>
            <a:r>
              <a:rPr lang="en-US" sz="2800" dirty="0" smtClean="0"/>
              <a:t/>
            </a:r>
            <a:br>
              <a:rPr lang="en-US" sz="2800" dirty="0" smtClean="0"/>
            </a:br>
            <a:r>
              <a:rPr lang="en-US" sz="2800" dirty="0" smtClean="0"/>
              <a:t/>
            </a:r>
            <a:br>
              <a:rPr lang="en-US" sz="2800" dirty="0" smtClean="0"/>
            </a:br>
            <a:r>
              <a:rPr lang="en-US" sz="2800" dirty="0" smtClean="0">
                <a:solidFill>
                  <a:schemeClr val="tx1"/>
                </a:solidFill>
                <a:latin typeface="+mn-lt"/>
              </a:rPr>
              <a:t>Regularly scheduled preventative maintenance</a:t>
            </a:r>
            <a:br>
              <a:rPr lang="en-US" sz="2800" dirty="0" smtClean="0">
                <a:solidFill>
                  <a:schemeClr val="tx1"/>
                </a:solidFill>
                <a:latin typeface="+mn-lt"/>
              </a:rPr>
            </a:br>
            <a:r>
              <a:rPr lang="en-US" sz="2800" dirty="0" smtClean="0">
                <a:solidFill>
                  <a:schemeClr val="tx1"/>
                </a:solidFill>
                <a:latin typeface="+mn-lt"/>
              </a:rPr>
              <a:t>is important on a </a:t>
            </a:r>
            <a:r>
              <a:rPr lang="en-US" sz="2800" dirty="0" smtClean="0">
                <a:solidFill>
                  <a:schemeClr val="tx1"/>
                </a:solidFill>
                <a:latin typeface="+mn-lt"/>
              </a:rPr>
              <a:t>baghouse</a:t>
            </a:r>
            <a:r>
              <a:rPr lang="en-US" sz="2800" dirty="0" smtClean="0">
                <a:solidFill>
                  <a:schemeClr val="tx1"/>
                </a:solidFill>
                <a:latin typeface="+mn-lt"/>
              </a:rPr>
              <a:t>/dust collector.</a:t>
            </a:r>
            <a:br>
              <a:rPr lang="en-US" sz="2800" dirty="0" smtClean="0">
                <a:solidFill>
                  <a:schemeClr val="tx1"/>
                </a:solidFill>
                <a:latin typeface="+mn-lt"/>
              </a:rPr>
            </a:br>
            <a:r>
              <a:rPr lang="en-US" sz="2800" dirty="0" smtClean="0">
                <a:solidFill>
                  <a:schemeClr val="tx1"/>
                </a:solidFill>
                <a:latin typeface="+mn-lt"/>
              </a:rPr>
              <a:t/>
            </a:r>
            <a:br>
              <a:rPr lang="en-US" sz="2800" dirty="0" smtClean="0">
                <a:solidFill>
                  <a:schemeClr val="tx1"/>
                </a:solidFill>
                <a:latin typeface="+mn-lt"/>
              </a:rPr>
            </a:br>
            <a:r>
              <a:rPr lang="en-US" sz="2800" dirty="0" smtClean="0">
                <a:solidFill>
                  <a:schemeClr val="tx1"/>
                </a:solidFill>
                <a:latin typeface="+mn-lt"/>
              </a:rPr>
              <a:t>An improperly running </a:t>
            </a:r>
            <a:r>
              <a:rPr lang="en-US" sz="2800" dirty="0" smtClean="0">
                <a:solidFill>
                  <a:schemeClr val="tx1"/>
                </a:solidFill>
                <a:latin typeface="+mn-lt"/>
              </a:rPr>
              <a:t>baghouse</a:t>
            </a:r>
            <a:r>
              <a:rPr lang="en-US" sz="2800" dirty="0" smtClean="0">
                <a:solidFill>
                  <a:schemeClr val="tx1"/>
                </a:solidFill>
                <a:latin typeface="+mn-lt"/>
              </a:rPr>
              <a:t> can be a </a:t>
            </a:r>
            <a:br>
              <a:rPr lang="en-US" sz="2800" dirty="0" smtClean="0">
                <a:solidFill>
                  <a:schemeClr val="tx1"/>
                </a:solidFill>
                <a:latin typeface="+mn-lt"/>
              </a:rPr>
            </a:br>
            <a:r>
              <a:rPr lang="en-US" sz="2800" dirty="0" smtClean="0">
                <a:solidFill>
                  <a:schemeClr val="tx1"/>
                </a:solidFill>
                <a:latin typeface="+mn-lt"/>
              </a:rPr>
              <a:t>production chokepoint, a hazard or an</a:t>
            </a:r>
            <a:br>
              <a:rPr lang="en-US" sz="2800" dirty="0" smtClean="0">
                <a:solidFill>
                  <a:schemeClr val="tx1"/>
                </a:solidFill>
                <a:latin typeface="+mn-lt"/>
              </a:rPr>
            </a:br>
            <a:r>
              <a:rPr lang="en-US" sz="2800" dirty="0" smtClean="0">
                <a:solidFill>
                  <a:schemeClr val="tx1"/>
                </a:solidFill>
                <a:latin typeface="+mn-lt"/>
              </a:rPr>
              <a:t>environmental problem. </a:t>
            </a:r>
            <a:br>
              <a:rPr lang="en-US" sz="2800" dirty="0" smtClean="0">
                <a:solidFill>
                  <a:schemeClr val="tx1"/>
                </a:solidFill>
                <a:latin typeface="+mn-lt"/>
              </a:rPr>
            </a:br>
            <a:r>
              <a:rPr lang="en-US" sz="2800" dirty="0" smtClean="0">
                <a:solidFill>
                  <a:schemeClr val="tx1"/>
                </a:solidFill>
                <a:latin typeface="+mn-lt"/>
              </a:rPr>
              <a:t/>
            </a:r>
            <a:br>
              <a:rPr lang="en-US" sz="2800" dirty="0" smtClean="0">
                <a:solidFill>
                  <a:schemeClr val="tx1"/>
                </a:solidFill>
                <a:latin typeface="+mn-lt"/>
              </a:rPr>
            </a:br>
            <a:r>
              <a:rPr lang="en-US" sz="2800" dirty="0" smtClean="0">
                <a:solidFill>
                  <a:schemeClr val="tx1"/>
                </a:solidFill>
                <a:latin typeface="+mn-lt"/>
              </a:rPr>
              <a:t>Fixing minor problems before they become </a:t>
            </a:r>
            <a:br>
              <a:rPr lang="en-US" sz="2800" dirty="0" smtClean="0">
                <a:solidFill>
                  <a:schemeClr val="tx1"/>
                </a:solidFill>
                <a:latin typeface="+mn-lt"/>
              </a:rPr>
            </a:br>
            <a:r>
              <a:rPr lang="en-US" sz="2800" dirty="0" smtClean="0">
                <a:solidFill>
                  <a:schemeClr val="tx1"/>
                </a:solidFill>
                <a:latin typeface="+mn-lt"/>
              </a:rPr>
              <a:t>bigger ones are key to a successful operation.</a:t>
            </a:r>
            <a:endParaRPr lang="en-US" dirty="0">
              <a:solidFill>
                <a:schemeClr val="tx1"/>
              </a:solidFill>
              <a:latin typeface="+mn-lt"/>
            </a:endParaRPr>
          </a:p>
        </p:txBody>
      </p:sp>
      <p:sp>
        <p:nvSpPr>
          <p:cNvPr id="4" name="Slide Number Placeholder 3"/>
          <p:cNvSpPr>
            <a:spLocks noGrp="1"/>
          </p:cNvSpPr>
          <p:nvPr>
            <p:ph type="sldNum" sz="quarter" idx="12"/>
          </p:nvPr>
        </p:nvSpPr>
        <p:spPr/>
        <p:txBody>
          <a:bodyPr/>
          <a:lstStyle/>
          <a:p>
            <a:pPr>
              <a:defRPr/>
            </a:pPr>
            <a:fld id="{8451CCD2-BEC3-4834-A44C-9BBA31C17D3A}" type="slidenum">
              <a:rPr lang="en-US" smtClean="0"/>
              <a:pPr>
                <a:defRPr/>
              </a:pPr>
              <a:t>18</a:t>
            </a:fld>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774873EC-DEC8-4076-A0D8-F7E39C1433A0}" type="slidenum">
              <a:rPr lang="en-US" smtClean="0"/>
              <a:pPr/>
              <a:t>19</a:t>
            </a:fld>
            <a:endParaRPr lang="en-US" dirty="0" smtClean="0"/>
          </a:p>
        </p:txBody>
      </p:sp>
      <p:sp>
        <p:nvSpPr>
          <p:cNvPr id="3" name="Title 2"/>
          <p:cNvSpPr>
            <a:spLocks noGrp="1"/>
          </p:cNvSpPr>
          <p:nvPr>
            <p:ph type="title"/>
          </p:nvPr>
        </p:nvSpPr>
        <p:spPr/>
        <p:txBody>
          <a:bodyPr>
            <a:normAutofit/>
          </a:bodyPr>
          <a:lstStyle/>
          <a:p>
            <a:pPr eaLnBrk="1" fontAlgn="auto" hangingPunct="1">
              <a:spcAft>
                <a:spcPts val="0"/>
              </a:spcAft>
              <a:defRPr/>
            </a:pPr>
            <a:r>
              <a:rPr lang="en-US" dirty="0" smtClean="0"/>
              <a:t>Control Technology  </a:t>
            </a:r>
            <a:endParaRPr lang="en-US" dirty="0"/>
          </a:p>
        </p:txBody>
      </p:sp>
      <p:pic>
        <p:nvPicPr>
          <p:cNvPr id="41989" name="Picture 2"/>
          <p:cNvPicPr>
            <a:picLocks noChangeAspect="1" noChangeArrowheads="1"/>
          </p:cNvPicPr>
          <p:nvPr/>
        </p:nvPicPr>
        <p:blipFill>
          <a:blip r:embed="rId2" cstate="print"/>
          <a:srcRect/>
          <a:stretch>
            <a:fillRect/>
          </a:stretch>
        </p:blipFill>
        <p:spPr bwMode="auto">
          <a:xfrm>
            <a:off x="304800" y="6019800"/>
            <a:ext cx="1219200" cy="752475"/>
          </a:xfrm>
          <a:prstGeom prst="rect">
            <a:avLst/>
          </a:prstGeom>
          <a:noFill/>
          <a:ln w="9525">
            <a:noFill/>
            <a:miter lim="800000"/>
            <a:headEnd/>
            <a:tailEnd/>
          </a:ln>
        </p:spPr>
      </p:pic>
      <p:pic>
        <p:nvPicPr>
          <p:cNvPr id="2050" name="Picture 2" descr="L:\AIR\batch plants\Picture 027.jpg"/>
          <p:cNvPicPr>
            <a:picLocks noGrp="1" noChangeAspect="1" noChangeArrowheads="1"/>
          </p:cNvPicPr>
          <p:nvPr>
            <p:ph idx="1"/>
          </p:nvPr>
        </p:nvPicPr>
        <p:blipFill>
          <a:blip r:embed="rId3" cstate="print"/>
          <a:srcRect l="27441" t="6651" r="12349"/>
          <a:stretch>
            <a:fillRect/>
          </a:stretch>
        </p:blipFill>
        <p:spPr bwMode="auto">
          <a:xfrm>
            <a:off x="533400" y="1524000"/>
            <a:ext cx="3276600" cy="3810000"/>
          </a:xfrm>
          <a:prstGeom prst="rect">
            <a:avLst/>
          </a:prstGeom>
          <a:noFill/>
        </p:spPr>
      </p:pic>
      <p:pic>
        <p:nvPicPr>
          <p:cNvPr id="2051" name="Picture 3" descr="L:\AIR\batch plants\Picture 019.jpg"/>
          <p:cNvPicPr>
            <a:picLocks noChangeAspect="1" noChangeArrowheads="1"/>
          </p:cNvPicPr>
          <p:nvPr/>
        </p:nvPicPr>
        <p:blipFill>
          <a:blip r:embed="rId4" cstate="print"/>
          <a:srcRect l="10867" r="24631"/>
          <a:stretch>
            <a:fillRect/>
          </a:stretch>
        </p:blipFill>
        <p:spPr bwMode="auto">
          <a:xfrm>
            <a:off x="5181600" y="1524000"/>
            <a:ext cx="3276600" cy="3809999"/>
          </a:xfrm>
          <a:prstGeom prst="rect">
            <a:avLst/>
          </a:prstGeom>
          <a:noFill/>
        </p:spPr>
      </p:pic>
      <p:sp>
        <p:nvSpPr>
          <p:cNvPr id="10" name="Rectangle 9"/>
          <p:cNvSpPr/>
          <p:nvPr/>
        </p:nvSpPr>
        <p:spPr>
          <a:xfrm>
            <a:off x="1371600" y="5486400"/>
            <a:ext cx="1710725" cy="646331"/>
          </a:xfrm>
          <a:prstGeom prst="rect">
            <a:avLst/>
          </a:prstGeom>
        </p:spPr>
        <p:txBody>
          <a:bodyPr wrap="none">
            <a:spAutoFit/>
          </a:bodyPr>
          <a:lstStyle/>
          <a:p>
            <a:r>
              <a:rPr lang="en-US" dirty="0" smtClean="0"/>
              <a:t>Cartridge Filter</a:t>
            </a:r>
          </a:p>
          <a:p>
            <a:endParaRPr lang="en-US" dirty="0"/>
          </a:p>
        </p:txBody>
      </p:sp>
      <p:sp>
        <p:nvSpPr>
          <p:cNvPr id="11" name="Rectangle 10"/>
          <p:cNvSpPr/>
          <p:nvPr/>
        </p:nvSpPr>
        <p:spPr>
          <a:xfrm>
            <a:off x="5715000" y="5486400"/>
            <a:ext cx="2441694" cy="369332"/>
          </a:xfrm>
          <a:prstGeom prst="rect">
            <a:avLst/>
          </a:prstGeom>
        </p:spPr>
        <p:txBody>
          <a:bodyPr wrap="none">
            <a:spAutoFit/>
          </a:bodyPr>
          <a:lstStyle/>
          <a:p>
            <a:r>
              <a:rPr lang="en-US" dirty="0" smtClean="0"/>
              <a:t>Central Dust Collector</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43011"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216C9ED-7B96-4C1B-AFDA-5130611D684F}" type="slidenum">
              <a:rPr lang="en-US" smtClean="0"/>
              <a:pPr/>
              <a:t>20</a:t>
            </a:fld>
            <a:endParaRPr lang="en-US" dirty="0" smtClean="0"/>
          </a:p>
        </p:txBody>
      </p:sp>
      <p:sp>
        <p:nvSpPr>
          <p:cNvPr id="2" name="Title 1"/>
          <p:cNvSpPr>
            <a:spLocks noGrp="1"/>
          </p:cNvSpPr>
          <p:nvPr>
            <p:ph type="title"/>
          </p:nvPr>
        </p:nvSpPr>
        <p:spPr>
          <a:xfrm>
            <a:off x="381000" y="228600"/>
            <a:ext cx="8229600" cy="1066800"/>
          </a:xfrm>
        </p:spPr>
        <p:txBody>
          <a:bodyPr/>
          <a:lstStyle/>
          <a:p>
            <a:pPr eaLnBrk="1" fontAlgn="auto" hangingPunct="1">
              <a:spcAft>
                <a:spcPts val="0"/>
              </a:spcAft>
              <a:defRPr/>
            </a:pPr>
            <a:r>
              <a:rPr lang="en-US" sz="3000" u="sng" dirty="0" smtClean="0"/>
              <a:t>Control Technology requirements Rule 62-296.414(2),F.A.C.</a:t>
            </a:r>
            <a:endParaRPr lang="en-US" sz="30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9" name="Content Placeholder 2"/>
          <p:cNvSpPr txBox="1">
            <a:spLocks/>
          </p:cNvSpPr>
          <p:nvPr/>
        </p:nvSpPr>
        <p:spPr bwMode="auto">
          <a:xfrm>
            <a:off x="533400" y="1828800"/>
            <a:ext cx="8229600" cy="5410200"/>
          </a:xfrm>
          <a:prstGeom prst="rect">
            <a:avLst/>
          </a:prstGeom>
          <a:noFill/>
          <a:ln w="9525">
            <a:noFill/>
            <a:miter lim="800000"/>
            <a:headEnd/>
            <a:tailEnd/>
          </a:ln>
        </p:spPr>
        <p:txBody>
          <a:bodyPr>
            <a:normAutofit/>
          </a:bodyPr>
          <a:lstStyle/>
          <a:p>
            <a:pPr marL="514350" indent="-514350" hangingPunct="0">
              <a:buFontTx/>
              <a:buAutoNum type="arabicPeriod" startAt="2"/>
              <a:defRPr/>
            </a:pPr>
            <a:r>
              <a:rPr lang="en-US" sz="2800" b="1" dirty="0">
                <a:latin typeface="+mn-lt"/>
              </a:rPr>
              <a:t>Unconfined Emissions-</a:t>
            </a:r>
            <a:r>
              <a:rPr lang="en-US" sz="2800" dirty="0">
                <a:latin typeface="+mn-lt"/>
              </a:rPr>
              <a:t>The owner or                                                    operator shall take reasonable precautions</a:t>
            </a:r>
          </a:p>
          <a:p>
            <a:pPr marL="514350" indent="-514350" hangingPunct="0">
              <a:defRPr/>
            </a:pPr>
            <a:r>
              <a:rPr lang="en-US" sz="2800" dirty="0">
                <a:latin typeface="+mn-lt"/>
              </a:rPr>
              <a:t>	to control unconfined emissions from</a:t>
            </a:r>
          </a:p>
          <a:p>
            <a:pPr marL="514350" indent="-514350" hangingPunct="0">
              <a:defRPr/>
            </a:pPr>
            <a:r>
              <a:rPr lang="en-US" sz="2800" dirty="0">
                <a:latin typeface="+mn-lt"/>
              </a:rPr>
              <a:t>	hoppers, storage and conveying </a:t>
            </a:r>
            <a:r>
              <a:rPr lang="en-US" sz="2800" dirty="0" smtClean="0">
                <a:latin typeface="+mn-lt"/>
              </a:rPr>
              <a:t>equipment, conveyor </a:t>
            </a:r>
            <a:r>
              <a:rPr lang="en-US" sz="2800" dirty="0">
                <a:latin typeface="+mn-lt"/>
              </a:rPr>
              <a:t>drop points, truck loading and unloading, roads, parking areas, stock </a:t>
            </a:r>
            <a:r>
              <a:rPr lang="en-US" sz="2800" dirty="0" smtClean="0">
                <a:latin typeface="+mn-lt"/>
              </a:rPr>
              <a:t>piles </a:t>
            </a:r>
            <a:r>
              <a:rPr lang="en-US" sz="2800" dirty="0">
                <a:latin typeface="+mn-lt"/>
              </a:rPr>
              <a:t>and yards by doing the following:</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44035"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E246B001-2174-40A1-A384-AF969042A1FD}" type="slidenum">
              <a:rPr lang="en-US" smtClean="0"/>
              <a:pPr/>
              <a:t>21</a:t>
            </a:fld>
            <a:endParaRPr lang="en-US" dirty="0" smtClean="0"/>
          </a:p>
        </p:txBody>
      </p:sp>
      <p:sp>
        <p:nvSpPr>
          <p:cNvPr id="2" name="Title 1"/>
          <p:cNvSpPr>
            <a:spLocks noGrp="1"/>
          </p:cNvSpPr>
          <p:nvPr>
            <p:ph type="title"/>
          </p:nvPr>
        </p:nvSpPr>
        <p:spPr>
          <a:xfrm>
            <a:off x="228600" y="304800"/>
            <a:ext cx="8610600" cy="1066800"/>
          </a:xfrm>
        </p:spPr>
        <p:txBody>
          <a:bodyPr>
            <a:normAutofit fontScale="90000"/>
          </a:bodyPr>
          <a:lstStyle/>
          <a:p>
            <a:pPr eaLnBrk="1" fontAlgn="auto" hangingPunct="1">
              <a:spcAft>
                <a:spcPts val="0"/>
              </a:spcAft>
              <a:defRPr/>
            </a:pPr>
            <a:r>
              <a:rPr lang="en-US" sz="3200" u="sng" dirty="0" smtClean="0"/>
              <a:t>Control Technology –Unconfined Emissions</a:t>
            </a:r>
            <a:r>
              <a:rPr lang="en-US" sz="3600" u="sng" dirty="0" smtClean="0"/>
              <a:t/>
            </a:r>
            <a:br>
              <a:rPr lang="en-US" sz="3600" u="sng" dirty="0" smtClean="0"/>
            </a:br>
            <a:r>
              <a:rPr lang="en-US" sz="3200" u="sng" dirty="0" smtClean="0"/>
              <a:t>Rule 62-296.414(2),F.A.C.</a:t>
            </a:r>
            <a:endParaRPr lang="en-US" sz="3200" dirty="0">
              <a:solidFill>
                <a:schemeClr val="tx1"/>
              </a:solidFill>
              <a:effectLst/>
            </a:endParaRPr>
          </a:p>
        </p:txBody>
      </p:sp>
      <p:sp>
        <p:nvSpPr>
          <p:cNvPr id="7" name="Title 1"/>
          <p:cNvSpPr txBox="1">
            <a:spLocks/>
          </p:cNvSpPr>
          <p:nvPr/>
        </p:nvSpPr>
        <p:spPr>
          <a:xfrm>
            <a:off x="381000" y="228600"/>
            <a:ext cx="68580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457200" y="2971800"/>
            <a:ext cx="8229600" cy="3035300"/>
          </a:xfrm>
          <a:prstGeom prst="rect">
            <a:avLst/>
          </a:prstGeom>
          <a:noFill/>
          <a:ln w="9525">
            <a:noFill/>
            <a:miter lim="800000"/>
            <a:headEnd/>
            <a:tailEnd/>
          </a:ln>
        </p:spPr>
        <p:txBody>
          <a:bodyPr/>
          <a:lstStyle/>
          <a:p>
            <a:pPr hangingPunct="0">
              <a:defRPr/>
            </a:pPr>
            <a:r>
              <a:rPr lang="en-US" sz="2800" b="1" dirty="0">
                <a:latin typeface="+mn-lt"/>
              </a:rPr>
              <a:t> </a:t>
            </a:r>
          </a:p>
          <a:p>
            <a:pPr hangingPunct="0">
              <a:defRPr/>
            </a:pPr>
            <a:endParaRPr lang="en-US" sz="2800" b="1" dirty="0">
              <a:latin typeface="+mn-lt"/>
            </a:endParaRPr>
          </a:p>
          <a:p>
            <a:pPr hangingPunct="0">
              <a:defRPr/>
            </a:pPr>
            <a:endParaRPr lang="en-US" sz="2800" b="1" dirty="0">
              <a:latin typeface="+mn-lt"/>
            </a:endParaRPr>
          </a:p>
          <a:p>
            <a:pPr hangingPunct="0">
              <a:defRPr/>
            </a:pPr>
            <a:r>
              <a:rPr lang="en-US" sz="2800" b="1" dirty="0">
                <a:latin typeface="+mn-lt"/>
              </a:rPr>
              <a:t>a) Management of roads, parking areas, </a:t>
            </a:r>
          </a:p>
          <a:p>
            <a:pPr hangingPunct="0">
              <a:defRPr/>
            </a:pPr>
            <a:r>
              <a:rPr lang="en-US" sz="2800" b="1" dirty="0">
                <a:latin typeface="+mn-lt"/>
              </a:rPr>
              <a:t>stock piles, and yards, which shall include one or more of the following:</a:t>
            </a:r>
            <a:endParaRPr lang="en-US" sz="2800" dirty="0">
              <a:latin typeface="+mn-lt"/>
            </a:endParaRPr>
          </a:p>
        </p:txBody>
      </p:sp>
      <p:pic>
        <p:nvPicPr>
          <p:cNvPr id="44039" name="Picture 8" descr="G:\BillS\FACILITY PHOTOS\AMERIMIX\unidentified 003.jpg"/>
          <p:cNvPicPr>
            <a:picLocks noChangeAspect="1" noChangeArrowheads="1"/>
          </p:cNvPicPr>
          <p:nvPr/>
        </p:nvPicPr>
        <p:blipFill>
          <a:blip r:embed="rId3" cstate="print"/>
          <a:srcRect t="27724" r="1625" b="30640"/>
          <a:stretch>
            <a:fillRect/>
          </a:stretch>
        </p:blipFill>
        <p:spPr bwMode="auto">
          <a:xfrm>
            <a:off x="1752600" y="1600200"/>
            <a:ext cx="5257800" cy="2209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4505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E768389B-B8F4-467A-BCE5-518DBA709D6E}" type="slidenum">
              <a:rPr lang="en-US" smtClean="0"/>
              <a:pPr/>
              <a:t>22</a:t>
            </a:fld>
            <a:endParaRPr lang="en-US" dirty="0" smtClean="0"/>
          </a:p>
        </p:txBody>
      </p:sp>
      <p:sp>
        <p:nvSpPr>
          <p:cNvPr id="2" name="Title 1"/>
          <p:cNvSpPr>
            <a:spLocks noGrp="1"/>
          </p:cNvSpPr>
          <p:nvPr>
            <p:ph type="title"/>
          </p:nvPr>
        </p:nvSpPr>
        <p:spPr>
          <a:xfrm>
            <a:off x="457200" y="228600"/>
            <a:ext cx="8077200" cy="1066800"/>
          </a:xfrm>
        </p:spPr>
        <p:txBody>
          <a:bodyPr>
            <a:normAutofit fontScale="90000"/>
          </a:bodyPr>
          <a:lstStyle/>
          <a:p>
            <a:pPr eaLnBrk="1" fontAlgn="auto" hangingPunct="1">
              <a:spcAft>
                <a:spcPts val="0"/>
              </a:spcAft>
              <a:defRPr/>
            </a:pPr>
            <a:r>
              <a:rPr lang="en-US" sz="3200" u="sng" dirty="0" smtClean="0"/>
              <a:t>Control Technology-Unconfined Emissions</a:t>
            </a:r>
            <a:br>
              <a:rPr lang="en-US" sz="3200" u="sng" dirty="0" smtClean="0"/>
            </a:br>
            <a:r>
              <a:rPr lang="en-US" sz="3200" u="sng" dirty="0" smtClean="0"/>
              <a:t> Rule 62-296.414(2),F.A.C.</a:t>
            </a:r>
            <a:endParaRPr lang="en-US" sz="32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36870" name="Content Placeholder 2"/>
          <p:cNvSpPr txBox="1">
            <a:spLocks/>
          </p:cNvSpPr>
          <p:nvPr/>
        </p:nvSpPr>
        <p:spPr bwMode="auto">
          <a:xfrm>
            <a:off x="457200" y="1481138"/>
            <a:ext cx="8229600" cy="4525962"/>
          </a:xfrm>
          <a:prstGeom prst="rect">
            <a:avLst/>
          </a:prstGeom>
          <a:noFill/>
          <a:ln w="9525">
            <a:noFill/>
            <a:miter lim="800000"/>
            <a:headEnd/>
            <a:tailEnd/>
          </a:ln>
        </p:spPr>
        <p:txBody>
          <a:bodyPr/>
          <a:lstStyle/>
          <a:p>
            <a:pPr lvl="1" hangingPunct="0">
              <a:defRPr/>
            </a:pPr>
            <a:r>
              <a:rPr lang="en-US" sz="2000" dirty="0">
                <a:latin typeface="+mn-lt"/>
              </a:rPr>
              <a:t>1. Paving and maintenance of roads, parking areas, and yards.</a:t>
            </a:r>
          </a:p>
          <a:p>
            <a:pPr lvl="1" hangingPunct="0">
              <a:defRPr/>
            </a:pPr>
            <a:endParaRPr lang="en-US" sz="2000" dirty="0">
              <a:latin typeface="+mn-lt"/>
            </a:endParaRPr>
          </a:p>
          <a:p>
            <a:pPr lvl="1" hangingPunct="0">
              <a:defRPr/>
            </a:pPr>
            <a:r>
              <a:rPr lang="en-US" sz="2000" dirty="0">
                <a:latin typeface="+mn-lt"/>
              </a:rPr>
              <a:t>2. Application of water or environmentally safe dust-suppressant chemicals when necessary to control emissions.</a:t>
            </a:r>
          </a:p>
          <a:p>
            <a:pPr lvl="1" hangingPunct="0">
              <a:defRPr/>
            </a:pPr>
            <a:endParaRPr lang="en-US" sz="2000" dirty="0">
              <a:latin typeface="+mn-lt"/>
            </a:endParaRPr>
          </a:p>
          <a:p>
            <a:pPr lvl="1" hangingPunct="0">
              <a:defRPr/>
            </a:pPr>
            <a:r>
              <a:rPr lang="en-US" sz="2000" dirty="0">
                <a:latin typeface="+mn-lt"/>
              </a:rPr>
              <a:t>3. Removal of particulate matter from roads and other paved areas under control of the owner or operator to mitigate reentrainment, from building or work areas to reduce airborne particulate matter from stock piles.</a:t>
            </a:r>
          </a:p>
          <a:p>
            <a:pPr lvl="1" hangingPunct="0">
              <a:defRPr/>
            </a:pPr>
            <a:endParaRPr lang="en-US" sz="2000" dirty="0">
              <a:latin typeface="+mn-lt"/>
            </a:endParaRPr>
          </a:p>
          <a:p>
            <a:pPr lvl="1" hangingPunct="0">
              <a:defRPr/>
            </a:pPr>
            <a:r>
              <a:rPr lang="en-US" sz="2000" dirty="0">
                <a:latin typeface="+mn-lt"/>
              </a:rPr>
              <a:t>4. Reduction of stock pile height or installation of wind breaks to mitigate wind entrainment of particulate matter from stock piles.</a:t>
            </a:r>
          </a:p>
          <a:p>
            <a:pPr lvl="1" hangingPunct="0">
              <a:defRPr/>
            </a:pPr>
            <a:endParaRPr lang="en-US" dirty="0"/>
          </a:p>
          <a:p>
            <a:pPr lvl="1" hangingPunct="0">
              <a:defRPr/>
            </a:pPr>
            <a:endParaRPr lang="en-US" dirty="0"/>
          </a:p>
          <a:p>
            <a:pPr lvl="1" hangingPunct="0">
              <a:defRPr/>
            </a:pPr>
            <a:endParaRPr lang="en-US" dirty="0"/>
          </a:p>
          <a:p>
            <a:pPr lvl="1" hangingPunct="0">
              <a:defRPr/>
            </a:pPr>
            <a:endParaRPr lang="en-US" dirty="0"/>
          </a:p>
          <a:p>
            <a:pPr lvl="1" hangingPunct="0">
              <a:defRPr/>
            </a:pPr>
            <a:endParaRPr lang="en-US" dirty="0"/>
          </a:p>
          <a:p>
            <a:pPr lvl="1" hangingPunct="0">
              <a:defRPr/>
            </a:pPr>
            <a:endParaRPr lang="en-US" dirty="0"/>
          </a:p>
          <a:p>
            <a:pPr lvl="1" hangingPunct="0">
              <a:defRPr/>
            </a:pPr>
            <a:endParaRPr lang="en-US" dirty="0"/>
          </a:p>
          <a:p>
            <a:pPr lvl="1" hangingPunct="0">
              <a:defRPr/>
            </a:pPr>
            <a:endParaRPr lang="en-US" dirty="0"/>
          </a:p>
          <a:p>
            <a:pPr lvl="1" hangingPunct="0">
              <a:defRPr/>
            </a:pPr>
            <a:endParaRPr lang="en-US" dirty="0"/>
          </a:p>
          <a:p>
            <a:pPr lvl="1" hangingPunct="0">
              <a:defRPr/>
            </a:pP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3076"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9E26DC7B-D803-4654-AE8C-5B684209F2F7}" type="slidenum">
              <a:rPr lang="en-US" smtClean="0"/>
              <a:pPr/>
              <a:t>23</a:t>
            </a:fld>
            <a:endParaRPr lang="en-US" dirty="0" smtClean="0"/>
          </a:p>
        </p:txBody>
      </p:sp>
      <p:sp>
        <p:nvSpPr>
          <p:cNvPr id="2" name="Title 1"/>
          <p:cNvSpPr>
            <a:spLocks noGrp="1"/>
          </p:cNvSpPr>
          <p:nvPr>
            <p:ph type="title"/>
          </p:nvPr>
        </p:nvSpPr>
        <p:spPr>
          <a:xfrm>
            <a:off x="457200" y="0"/>
            <a:ext cx="8229600" cy="1066800"/>
          </a:xfrm>
        </p:spPr>
        <p:txBody>
          <a:bodyPr>
            <a:normAutofit fontScale="90000"/>
          </a:bodyPr>
          <a:lstStyle/>
          <a:p>
            <a:pPr eaLnBrk="1" fontAlgn="auto" hangingPunct="1">
              <a:spcAft>
                <a:spcPts val="0"/>
              </a:spcAft>
              <a:defRPr/>
            </a:pPr>
            <a:r>
              <a:rPr lang="en-US" sz="3200" u="sng" dirty="0" smtClean="0"/>
              <a:t>Control Technology-Unconfined Emissions </a:t>
            </a:r>
            <a:br>
              <a:rPr lang="en-US" sz="3200" u="sng" dirty="0" smtClean="0"/>
            </a:br>
            <a:r>
              <a:rPr lang="en-US" sz="3200" u="sng" dirty="0" smtClean="0"/>
              <a:t>Rule 62-296.414(2),F.A.C.</a:t>
            </a:r>
            <a:endParaRPr lang="en-US" sz="32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9" name="Content Placeholder 2"/>
          <p:cNvSpPr txBox="1">
            <a:spLocks/>
          </p:cNvSpPr>
          <p:nvPr/>
        </p:nvSpPr>
        <p:spPr bwMode="auto">
          <a:xfrm>
            <a:off x="457200" y="1481138"/>
            <a:ext cx="8229600" cy="4525962"/>
          </a:xfrm>
          <a:prstGeom prst="rect">
            <a:avLst/>
          </a:prstGeom>
          <a:noFill/>
          <a:ln w="9525">
            <a:noFill/>
            <a:miter lim="800000"/>
            <a:headEnd/>
            <a:tailEnd/>
          </a:ln>
        </p:spPr>
        <p:txBody>
          <a:bodyPr/>
          <a:lstStyle/>
          <a:p>
            <a:pPr marL="365125" indent="-255588">
              <a:spcBef>
                <a:spcPts val="400"/>
              </a:spcBef>
              <a:buClr>
                <a:schemeClr val="accent1"/>
              </a:buClr>
              <a:buSzPct val="68000"/>
              <a:defRPr/>
            </a:pPr>
            <a:r>
              <a:rPr lang="en-US" sz="2400" b="1" dirty="0">
                <a:latin typeface="+mn-lt"/>
              </a:rPr>
              <a:t>b)</a:t>
            </a:r>
            <a:r>
              <a:rPr lang="en-US" sz="2400" dirty="0">
                <a:latin typeface="+mn-lt"/>
              </a:rPr>
              <a:t> </a:t>
            </a:r>
            <a:r>
              <a:rPr lang="en-US" sz="2400" b="1" dirty="0"/>
              <a:t>Use of spray bar, chute, or partial enclosure to mitigate emissions at the drop point to the truck</a:t>
            </a:r>
            <a:r>
              <a:rPr lang="en-US" sz="2800" b="1" dirty="0"/>
              <a:t>.</a:t>
            </a:r>
            <a:endParaRPr lang="en-US" sz="2700" dirty="0">
              <a:latin typeface="+mn-lt"/>
            </a:endParaRPr>
          </a:p>
          <a:p>
            <a:pPr marL="365125" indent="-255588">
              <a:spcBef>
                <a:spcPts val="400"/>
              </a:spcBef>
              <a:buClr>
                <a:schemeClr val="accent1"/>
              </a:buClr>
              <a:buSzPct val="68000"/>
              <a:defRPr/>
            </a:pPr>
            <a:endParaRPr lang="en-US" sz="2700" dirty="0">
              <a:latin typeface="+mn-lt"/>
            </a:endParaRPr>
          </a:p>
        </p:txBody>
      </p:sp>
      <p:pic>
        <p:nvPicPr>
          <p:cNvPr id="1026" name="Picture 2" descr="C:\Documents and Settings\Perkins_L\My Documents\My Pictures\FloridaRockHighSprings\IMG_0333.jpg"/>
          <p:cNvPicPr>
            <a:picLocks noChangeAspect="1" noChangeArrowheads="1"/>
          </p:cNvPicPr>
          <p:nvPr/>
        </p:nvPicPr>
        <p:blipFill>
          <a:blip r:embed="rId3" cstate="print"/>
          <a:srcRect l="8707" r="6712" b="12437"/>
          <a:stretch>
            <a:fillRect/>
          </a:stretch>
        </p:blipFill>
        <p:spPr bwMode="auto">
          <a:xfrm>
            <a:off x="2057400" y="2362201"/>
            <a:ext cx="5181600" cy="3886200"/>
          </a:xfrm>
          <a:prstGeom prst="rect">
            <a:avLst/>
          </a:prstGeom>
          <a:noFill/>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49155"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C3EF6FD-634F-46D1-AE95-95E864E961ED}" type="slidenum">
              <a:rPr lang="en-US" smtClean="0"/>
              <a:pPr/>
              <a:t>24</a:t>
            </a:fld>
            <a:endParaRPr lang="en-US" dirty="0" smtClean="0"/>
          </a:p>
        </p:txBody>
      </p:sp>
      <p:sp>
        <p:nvSpPr>
          <p:cNvPr id="2" name="Title 1"/>
          <p:cNvSpPr>
            <a:spLocks noGrp="1"/>
          </p:cNvSpPr>
          <p:nvPr>
            <p:ph type="title"/>
          </p:nvPr>
        </p:nvSpPr>
        <p:spPr>
          <a:xfrm>
            <a:off x="457200" y="0"/>
            <a:ext cx="8229600" cy="1066800"/>
          </a:xfrm>
        </p:spPr>
        <p:txBody>
          <a:bodyPr>
            <a:normAutofit fontScale="90000"/>
          </a:bodyPr>
          <a:lstStyle/>
          <a:p>
            <a:pPr eaLnBrk="1" fontAlgn="auto" hangingPunct="1">
              <a:spcAft>
                <a:spcPts val="0"/>
              </a:spcAft>
              <a:defRPr/>
            </a:pPr>
            <a:r>
              <a:rPr lang="en-US" sz="3600" u="sng" dirty="0" smtClean="0"/>
              <a:t>Visible Emission Test Methods and Procedures Rule 62-296.414(3), F.A.C.</a:t>
            </a:r>
            <a:endParaRPr lang="en-US" sz="36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457200" y="1143000"/>
            <a:ext cx="8229600" cy="4525963"/>
          </a:xfrm>
          <a:prstGeom prst="rect">
            <a:avLst/>
          </a:prstGeom>
          <a:noFill/>
          <a:ln w="9525">
            <a:noFill/>
            <a:miter lim="800000"/>
            <a:headEnd/>
            <a:tailEnd/>
          </a:ln>
        </p:spPr>
        <p:txBody>
          <a:bodyPr/>
          <a:lstStyle/>
          <a:p>
            <a:pPr marL="365125" indent="-255588">
              <a:spcBef>
                <a:spcPts val="400"/>
              </a:spcBef>
              <a:buClr>
                <a:schemeClr val="accent1"/>
              </a:buClr>
              <a:buSzPct val="68000"/>
              <a:defRPr/>
            </a:pPr>
            <a:r>
              <a:rPr lang="en-US" sz="2400" dirty="0"/>
              <a:t>	</a:t>
            </a:r>
            <a:r>
              <a:rPr lang="en-US" sz="2400" dirty="0">
                <a:latin typeface="+mn-lt"/>
              </a:rPr>
              <a:t>All emissions tests performed pursuant to the requirements of this subsection shall comply with the following requirements.</a:t>
            </a:r>
          </a:p>
          <a:p>
            <a:pPr marL="365125" indent="-255588">
              <a:spcBef>
                <a:spcPts val="400"/>
              </a:spcBef>
              <a:buClr>
                <a:schemeClr val="accent1"/>
              </a:buClr>
              <a:buSzPct val="68000"/>
              <a:buFont typeface="Arial" charset="0"/>
              <a:buChar char="•"/>
              <a:defRPr/>
            </a:pPr>
            <a:endParaRPr lang="en-US" sz="2400" dirty="0">
              <a:latin typeface="+mn-lt"/>
            </a:endParaRPr>
          </a:p>
          <a:p>
            <a:pPr marL="566737" indent="-457200">
              <a:spcBef>
                <a:spcPts val="400"/>
              </a:spcBef>
              <a:buClr>
                <a:schemeClr val="accent1"/>
              </a:buClr>
              <a:buSzPct val="68000"/>
              <a:buFontTx/>
              <a:buAutoNum type="alphaLcParenR"/>
              <a:defRPr/>
            </a:pPr>
            <a:r>
              <a:rPr lang="en-US" sz="2400" dirty="0">
                <a:latin typeface="+mn-lt"/>
              </a:rPr>
              <a:t>The reference test method for visible emissions is </a:t>
            </a:r>
            <a:r>
              <a:rPr lang="en-US" sz="2400" i="1" dirty="0">
                <a:effectLst>
                  <a:outerShdw blurRad="38100" dist="38100" dir="2700000" algn="tl">
                    <a:srgbClr val="000000">
                      <a:alpha val="43137"/>
                    </a:srgbClr>
                  </a:outerShdw>
                </a:effectLst>
                <a:latin typeface="+mn-lt"/>
              </a:rPr>
              <a:t>EPA Method 9</a:t>
            </a:r>
            <a:r>
              <a:rPr lang="en-US" sz="2400" dirty="0">
                <a:latin typeface="+mn-lt"/>
              </a:rPr>
              <a:t>, 40 CFR 60 Appendix A</a:t>
            </a:r>
          </a:p>
          <a:p>
            <a:pPr marL="566737" indent="-457200">
              <a:spcBef>
                <a:spcPts val="400"/>
              </a:spcBef>
              <a:buClr>
                <a:schemeClr val="accent1"/>
              </a:buClr>
              <a:buSzPct val="68000"/>
              <a:buFontTx/>
              <a:buAutoNum type="alphaLcParenR"/>
              <a:defRPr/>
            </a:pPr>
            <a:endParaRPr lang="en-US" sz="2400" dirty="0">
              <a:latin typeface="+mn-lt"/>
            </a:endParaRPr>
          </a:p>
          <a:p>
            <a:pPr marL="566737" indent="-457200">
              <a:spcBef>
                <a:spcPts val="400"/>
              </a:spcBef>
              <a:buClr>
                <a:schemeClr val="accent1"/>
              </a:buClr>
              <a:buSzPct val="68000"/>
              <a:buFontTx/>
              <a:buAutoNum type="alphaLcParenR"/>
              <a:defRPr/>
            </a:pPr>
            <a:r>
              <a:rPr lang="en-US" sz="2400" dirty="0">
                <a:latin typeface="+mn-lt"/>
              </a:rPr>
              <a:t>Test procedures that shall be followed are specified in </a:t>
            </a:r>
            <a:r>
              <a:rPr lang="en-US" sz="2400" b="1" dirty="0">
                <a:effectLst>
                  <a:outerShdw blurRad="38100" dist="38100" dir="2700000" algn="tl">
                    <a:srgbClr val="000000">
                      <a:alpha val="43137"/>
                    </a:srgbClr>
                  </a:outerShdw>
                </a:effectLst>
                <a:latin typeface="+mn-lt"/>
              </a:rPr>
              <a:t>Rule 62-297.310</a:t>
            </a:r>
            <a:r>
              <a:rPr lang="en-US" sz="2400" b="1" dirty="0">
                <a:latin typeface="+mn-lt"/>
              </a:rPr>
              <a:t>, F.A.C. </a:t>
            </a:r>
            <a:r>
              <a:rPr lang="en-US" sz="2400" dirty="0">
                <a:latin typeface="+mn-lt"/>
              </a:rPr>
              <a:t>and shall be reported to the Department. (</a:t>
            </a:r>
            <a:r>
              <a:rPr lang="en-US" sz="2200" dirty="0">
                <a:latin typeface="+mn-lt"/>
              </a:rPr>
              <a:t>15 day prior notice, list EU’s/within 45 days submitted)</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5017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A0A1D534-38B4-4CBC-A6F5-F1635FEFA5E2}" type="slidenum">
              <a:rPr lang="en-US" smtClean="0"/>
              <a:pPr/>
              <a:t>25</a:t>
            </a:fld>
            <a:endParaRPr lang="en-US" dirty="0" smtClean="0"/>
          </a:p>
        </p:txBody>
      </p:sp>
      <p:sp>
        <p:nvSpPr>
          <p:cNvPr id="2" name="Title 1"/>
          <p:cNvSpPr>
            <a:spLocks noGrp="1"/>
          </p:cNvSpPr>
          <p:nvPr>
            <p:ph type="title"/>
          </p:nvPr>
        </p:nvSpPr>
        <p:spPr>
          <a:xfrm>
            <a:off x="457200" y="0"/>
            <a:ext cx="8229600" cy="1066800"/>
          </a:xfrm>
        </p:spPr>
        <p:txBody>
          <a:bodyPr>
            <a:normAutofit fontScale="90000"/>
          </a:bodyPr>
          <a:lstStyle/>
          <a:p>
            <a:pPr eaLnBrk="1" fontAlgn="auto" hangingPunct="1">
              <a:spcAft>
                <a:spcPts val="0"/>
              </a:spcAft>
              <a:defRPr/>
            </a:pPr>
            <a:r>
              <a:rPr lang="en-US" sz="3600" u="sng" dirty="0" smtClean="0"/>
              <a:t>Test Methods and Procedures </a:t>
            </a:r>
            <a:br>
              <a:rPr lang="en-US" sz="3600" u="sng" dirty="0" smtClean="0"/>
            </a:br>
            <a:r>
              <a:rPr lang="en-US" sz="3600" u="sng" dirty="0" smtClean="0"/>
              <a:t>Rule 62-296.414(3), F.A.C.</a:t>
            </a:r>
            <a:endParaRPr lang="en-US" sz="36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0" y="1143000"/>
            <a:ext cx="9144000" cy="4724400"/>
          </a:xfrm>
          <a:prstGeom prst="rect">
            <a:avLst/>
          </a:prstGeom>
          <a:noFill/>
          <a:ln w="9525">
            <a:noFill/>
            <a:miter lim="800000"/>
            <a:headEnd/>
            <a:tailEnd/>
          </a:ln>
        </p:spPr>
        <p:txBody>
          <a:bodyPr/>
          <a:lstStyle/>
          <a:p>
            <a:pPr marL="858838" lvl="2" indent="-228600">
              <a:spcBef>
                <a:spcPts val="350"/>
              </a:spcBef>
              <a:buClr>
                <a:schemeClr val="accent2"/>
              </a:buClr>
              <a:buSzPct val="100000"/>
              <a:defRPr/>
            </a:pPr>
            <a:r>
              <a:rPr lang="en-US" sz="2200" dirty="0">
                <a:latin typeface="+mn-lt"/>
              </a:rPr>
              <a:t>c) Visible emissions test of silo dust collector exhaust points shall be conducted:</a:t>
            </a:r>
          </a:p>
          <a:p>
            <a:pPr marL="858838" lvl="2" indent="-228600">
              <a:spcBef>
                <a:spcPts val="350"/>
              </a:spcBef>
              <a:buClr>
                <a:schemeClr val="tx1"/>
              </a:buClr>
              <a:buSzPct val="100000"/>
              <a:buFont typeface="Arial" pitchFamily="34" charset="0"/>
              <a:buChar char="•"/>
              <a:defRPr/>
            </a:pPr>
            <a:r>
              <a:rPr lang="en-US" sz="2200" dirty="0">
                <a:latin typeface="+mn-lt"/>
              </a:rPr>
              <a:t> </a:t>
            </a:r>
            <a:r>
              <a:rPr lang="en-US" sz="2200" b="1" u="sng" dirty="0">
                <a:latin typeface="+mn-lt"/>
              </a:rPr>
              <a:t>while loading the silo at a rate that represents the normal silo loading rate. The minimum loading rate shall be 25 tons per hour unless such a rate is unachievable in practice.</a:t>
            </a:r>
          </a:p>
          <a:p>
            <a:pPr marL="858838" lvl="2" indent="-228600">
              <a:spcBef>
                <a:spcPts val="350"/>
              </a:spcBef>
              <a:buClr>
                <a:schemeClr val="tx1"/>
              </a:buClr>
              <a:buSzPct val="100000"/>
              <a:buFont typeface="Arial" pitchFamily="34" charset="0"/>
              <a:buChar char="•"/>
              <a:defRPr/>
            </a:pPr>
            <a:r>
              <a:rPr lang="en-US" sz="2200" i="1" dirty="0">
                <a:latin typeface="+mn-lt"/>
              </a:rPr>
              <a:t> If emissions from the weigh hopper (batcher) operation are also controlled by the silo dust collector, the batching operation shall be in operation during batching rate and duration. </a:t>
            </a:r>
          </a:p>
          <a:p>
            <a:pPr marL="858838" lvl="2" indent="-228600">
              <a:spcBef>
                <a:spcPts val="350"/>
              </a:spcBef>
              <a:buClr>
                <a:schemeClr val="tx1"/>
              </a:buClr>
              <a:buSzPct val="100000"/>
              <a:buFont typeface="Arial" pitchFamily="34" charset="0"/>
              <a:buChar char="•"/>
              <a:defRPr/>
            </a:pPr>
            <a:r>
              <a:rPr lang="en-US" sz="2200" b="1" u="sng" dirty="0">
                <a:latin typeface="+mn-lt"/>
              </a:rPr>
              <a:t>Each test report shall state the actual silo loading rate during emissions testing and, if applicable, whether or not batching occurred during emissions testing.</a:t>
            </a:r>
          </a:p>
          <a:p>
            <a:pPr marL="858838" lvl="2" indent="-228600" algn="just">
              <a:spcBef>
                <a:spcPts val="350"/>
              </a:spcBef>
              <a:buClr>
                <a:schemeClr val="accent2"/>
              </a:buClr>
              <a:buSzPct val="100000"/>
              <a:buFont typeface="Arial" charset="0"/>
              <a:buChar char="•"/>
              <a:defRPr/>
            </a:pPr>
            <a:endParaRPr lang="en-US" dirty="0">
              <a:latin typeface="+mn-lt"/>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p:txBody>
          <a:bodyPr/>
          <a:lstStyle/>
          <a:p>
            <a:pPr eaLnBrk="1" hangingPunct="1"/>
            <a:endParaRPr lang="en-US" sz="2800" dirty="0" smtClean="0"/>
          </a:p>
          <a:p>
            <a:pPr eaLnBrk="1" hangingPunct="1"/>
            <a:r>
              <a:rPr lang="en-US" sz="2800" dirty="0" smtClean="0"/>
              <a:t>The owner or operator of any concrete batching plant using the AG permit shall have a performance test conducted for visible emissions for each dust collector exhaust point no later than 30 days after commencing operation and </a:t>
            </a:r>
            <a:r>
              <a:rPr lang="en-US" sz="2800" b="1" u="sng" dirty="0" smtClean="0"/>
              <a:t>once every calendar year thereafter.</a:t>
            </a:r>
            <a:endParaRPr lang="en-US" sz="2800" dirty="0" smtClean="0"/>
          </a:p>
        </p:txBody>
      </p:sp>
      <p:sp>
        <p:nvSpPr>
          <p:cNvPr id="52227"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C6682E38-101E-4E92-B91B-626158A1E5FA}" type="slidenum">
              <a:rPr lang="en-US" smtClean="0"/>
              <a:pPr/>
              <a:t>26</a:t>
            </a:fld>
            <a:endParaRPr lang="en-US" dirty="0" smtClean="0"/>
          </a:p>
        </p:txBody>
      </p:sp>
      <p:sp>
        <p:nvSpPr>
          <p:cNvPr id="3" name="Title 2"/>
          <p:cNvSpPr>
            <a:spLocks noGrp="1"/>
          </p:cNvSpPr>
          <p:nvPr>
            <p:ph type="title"/>
          </p:nvPr>
        </p:nvSpPr>
        <p:spPr/>
        <p:txBody>
          <a:bodyPr>
            <a:normAutofit fontScale="90000"/>
          </a:bodyPr>
          <a:lstStyle/>
          <a:p>
            <a:pPr eaLnBrk="1" fontAlgn="auto" hangingPunct="1">
              <a:spcAft>
                <a:spcPts val="0"/>
              </a:spcAft>
              <a:defRPr/>
            </a:pPr>
            <a:r>
              <a:rPr lang="en-US" sz="4400" u="sng" dirty="0" smtClean="0"/>
              <a:t>Test Methods and Procedures Rule 62-296.414(4), F.A.C.</a:t>
            </a:r>
            <a:endParaRPr lang="en-US" dirty="0"/>
          </a:p>
        </p:txBody>
      </p:sp>
      <p:pic>
        <p:nvPicPr>
          <p:cNvPr id="52229" name="Picture 2"/>
          <p:cNvPicPr>
            <a:picLocks noChangeAspect="1" noChangeArrowheads="1"/>
          </p:cNvPicPr>
          <p:nvPr/>
        </p:nvPicPr>
        <p:blipFill>
          <a:blip r:embed="rId2" cstate="print"/>
          <a:srcRect/>
          <a:stretch>
            <a:fillRect/>
          </a:stretch>
        </p:blipFill>
        <p:spPr bwMode="auto">
          <a:xfrm>
            <a:off x="304800" y="5867400"/>
            <a:ext cx="1219200" cy="752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a:xfrm>
            <a:off x="0" y="1371600"/>
            <a:ext cx="9601200" cy="4525962"/>
          </a:xfrm>
        </p:spPr>
        <p:txBody>
          <a:bodyPr/>
          <a:lstStyle/>
          <a:p>
            <a:pPr eaLnBrk="1" hangingPunct="1"/>
            <a:endParaRPr lang="en-US" sz="3200" dirty="0" smtClean="0"/>
          </a:p>
          <a:p>
            <a:pPr eaLnBrk="1" hangingPunct="1"/>
            <a:r>
              <a:rPr lang="en-US" sz="2800" dirty="0" smtClean="0"/>
              <a:t>15 total violations</a:t>
            </a:r>
          </a:p>
          <a:p>
            <a:pPr eaLnBrk="1" hangingPunct="1"/>
            <a:r>
              <a:rPr lang="en-US" sz="2800" dirty="0" smtClean="0"/>
              <a:t> 4 SNC, 11 MNC</a:t>
            </a:r>
          </a:p>
          <a:p>
            <a:pPr eaLnBrk="1" hangingPunct="1"/>
            <a:r>
              <a:rPr lang="en-US" sz="2800" dirty="0" smtClean="0"/>
              <a:t>5 Excess emissions violations</a:t>
            </a:r>
          </a:p>
          <a:p>
            <a:pPr eaLnBrk="1" hangingPunct="1"/>
            <a:r>
              <a:rPr lang="en-US" sz="2800" dirty="0" smtClean="0"/>
              <a:t>3 Failed to perform VE test</a:t>
            </a:r>
          </a:p>
          <a:p>
            <a:pPr eaLnBrk="1" hangingPunct="1"/>
            <a:r>
              <a:rPr lang="en-US" sz="2800" dirty="0" smtClean="0"/>
              <a:t>3 Operating unpermitted machinery</a:t>
            </a:r>
          </a:p>
          <a:p>
            <a:pPr eaLnBrk="1" hangingPunct="1"/>
            <a:r>
              <a:rPr lang="en-US" sz="2800" dirty="0" smtClean="0"/>
              <a:t>2 Changed control device without notification</a:t>
            </a:r>
          </a:p>
          <a:p>
            <a:pPr eaLnBrk="1" hangingPunct="1"/>
            <a:r>
              <a:rPr lang="en-US" sz="2800" dirty="0" smtClean="0"/>
              <a:t>1 Fugitive dust emissions</a:t>
            </a:r>
          </a:p>
          <a:p>
            <a:pPr eaLnBrk="1" hangingPunct="1"/>
            <a:r>
              <a:rPr lang="en-US" sz="2800" dirty="0" smtClean="0"/>
              <a:t>1 Operating in excess of permitted rate </a:t>
            </a:r>
          </a:p>
          <a:p>
            <a:pPr eaLnBrk="1" hangingPunct="1"/>
            <a:endParaRPr lang="en-US" sz="2800" dirty="0" smtClean="0"/>
          </a:p>
        </p:txBody>
      </p:sp>
      <p:sp>
        <p:nvSpPr>
          <p:cNvPr id="52227"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C6682E38-101E-4E92-B91B-626158A1E5FA}" type="slidenum">
              <a:rPr lang="en-US" smtClean="0"/>
              <a:pPr/>
              <a:t>27</a:t>
            </a:fld>
            <a:endParaRPr lang="en-US" dirty="0" smtClean="0"/>
          </a:p>
        </p:txBody>
      </p:sp>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t>Violations that resulted in non compliance, 2006-2011</a:t>
            </a:r>
            <a:endParaRPr lang="en-US" dirty="0"/>
          </a:p>
        </p:txBody>
      </p:sp>
      <p:pic>
        <p:nvPicPr>
          <p:cNvPr id="52229" name="Picture 2"/>
          <p:cNvPicPr>
            <a:picLocks noChangeAspect="1" noChangeArrowheads="1"/>
          </p:cNvPicPr>
          <p:nvPr/>
        </p:nvPicPr>
        <p:blipFill>
          <a:blip r:embed="rId2" cstate="print"/>
          <a:srcRect/>
          <a:stretch>
            <a:fillRect/>
          </a:stretch>
        </p:blipFill>
        <p:spPr bwMode="auto">
          <a:xfrm>
            <a:off x="304800" y="5867400"/>
            <a:ext cx="1219200" cy="752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5529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B3E77B3B-6DA2-4DE9-992D-F92A5CBE3BBD}" type="slidenum">
              <a:rPr lang="en-US" smtClean="0"/>
              <a:pPr/>
              <a:t>28</a:t>
            </a:fld>
            <a:endParaRPr lang="en-US" dirty="0" smtClean="0"/>
          </a:p>
        </p:txBody>
      </p:sp>
      <p:sp>
        <p:nvSpPr>
          <p:cNvPr id="2" name="Title 1"/>
          <p:cNvSpPr>
            <a:spLocks noGrp="1"/>
          </p:cNvSpPr>
          <p:nvPr>
            <p:ph type="title"/>
          </p:nvPr>
        </p:nvSpPr>
        <p:spPr>
          <a:xfrm>
            <a:off x="533400" y="228600"/>
            <a:ext cx="8229600" cy="1066800"/>
          </a:xfrm>
        </p:spPr>
        <p:txBody>
          <a:bodyPr/>
          <a:lstStyle/>
          <a:p>
            <a:pPr eaLnBrk="1" fontAlgn="auto" hangingPunct="1">
              <a:spcAft>
                <a:spcPts val="0"/>
              </a:spcAft>
              <a:defRPr/>
            </a:pPr>
            <a:r>
              <a:rPr lang="en-US" sz="2700" u="words" dirty="0" smtClean="0">
                <a:sym typeface="Wingdings"/>
              </a:rPr>
              <a:t></a:t>
            </a:r>
            <a:r>
              <a:rPr lang="en-US" sz="2700" u="sng" dirty="0" smtClean="0"/>
              <a:t>Reporting &amp; Record-Keeping </a:t>
            </a:r>
            <a:r>
              <a:rPr lang="en-US" sz="2700" dirty="0" smtClean="0"/>
              <a:t>Relocation Requirements Rule 62-210.310(5)(b)3.b., F.A.C.</a:t>
            </a:r>
            <a:endParaRPr lang="en-US" sz="2700" dirty="0">
              <a:solidFill>
                <a:schemeClr val="tx1"/>
              </a:solidFill>
              <a:effectLst/>
            </a:endParaRPr>
          </a:p>
        </p:txBody>
      </p:sp>
      <p:sp>
        <p:nvSpPr>
          <p:cNvPr id="7" name="Title 1"/>
          <p:cNvSpPr txBox="1">
            <a:spLocks/>
          </p:cNvSpPr>
          <p:nvPr/>
        </p:nvSpPr>
        <p:spPr>
          <a:xfrm>
            <a:off x="457200" y="304804"/>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a:p>
            <a:pPr algn="ctr" fontAlgn="auto">
              <a:spcAft>
                <a:spcPts val="0"/>
              </a:spcAft>
              <a:defRPr/>
            </a:pPr>
            <a:endParaRPr lang="en-US" sz="4100" b="1" dirty="0">
              <a:latin typeface="+mj-lt"/>
              <a:ea typeface="+mj-ea"/>
              <a:cs typeface="+mj-cs"/>
            </a:endParaRPr>
          </a:p>
          <a:p>
            <a:pPr algn="ctr" fontAlgn="auto">
              <a:spcAft>
                <a:spcPts val="0"/>
              </a:spcAft>
              <a:defRPr/>
            </a:pPr>
            <a:endParaRPr lang="en-US" sz="4100" b="1" dirty="0">
              <a:latin typeface="+mj-lt"/>
              <a:ea typeface="+mj-ea"/>
              <a:cs typeface="+mj-cs"/>
            </a:endParaRPr>
          </a:p>
        </p:txBody>
      </p:sp>
      <p:sp>
        <p:nvSpPr>
          <p:cNvPr id="9" name="Content Placeholder 2"/>
          <p:cNvSpPr txBox="1">
            <a:spLocks/>
          </p:cNvSpPr>
          <p:nvPr/>
        </p:nvSpPr>
        <p:spPr bwMode="auto">
          <a:xfrm>
            <a:off x="457200" y="1447800"/>
            <a:ext cx="8229600" cy="4495800"/>
          </a:xfrm>
          <a:prstGeom prst="rect">
            <a:avLst/>
          </a:prstGeom>
          <a:noFill/>
          <a:ln w="9525">
            <a:noFill/>
            <a:miter lim="800000"/>
            <a:headEnd/>
            <a:tailEnd/>
          </a:ln>
        </p:spPr>
        <p:txBody>
          <a:bodyPr/>
          <a:lstStyle/>
          <a:p>
            <a:pPr hangingPunct="0">
              <a:defRPr/>
            </a:pPr>
            <a:r>
              <a:rPr lang="en-US" sz="2200" dirty="0">
                <a:latin typeface="+mn-lt"/>
              </a:rPr>
              <a:t>The owner or operator of equipment used to mix cement and </a:t>
            </a:r>
            <a:r>
              <a:rPr lang="en-US" sz="2200" u="sng" dirty="0">
                <a:latin typeface="+mn-lt"/>
              </a:rPr>
              <a:t>soil for augmentation </a:t>
            </a:r>
            <a:r>
              <a:rPr lang="en-US" sz="2200" dirty="0">
                <a:latin typeface="+mn-lt"/>
              </a:rPr>
              <a:t>or </a:t>
            </a:r>
            <a:r>
              <a:rPr lang="en-US" sz="2200" u="sng" dirty="0">
                <a:latin typeface="+mn-lt"/>
              </a:rPr>
              <a:t>stabilization </a:t>
            </a:r>
            <a:r>
              <a:rPr lang="en-US" sz="2200" dirty="0">
                <a:latin typeface="+mn-lt"/>
              </a:rPr>
              <a:t>proposing to change location shall </a:t>
            </a:r>
            <a:r>
              <a:rPr lang="en-US" sz="2200" u="sng" dirty="0">
                <a:solidFill>
                  <a:srgbClr val="FF0000"/>
                </a:solidFill>
                <a:latin typeface="+mn-lt"/>
              </a:rPr>
              <a:t>notify </a:t>
            </a:r>
            <a:r>
              <a:rPr lang="en-US" sz="2200" dirty="0">
                <a:latin typeface="+mn-lt"/>
              </a:rPr>
              <a:t>the appropriate Department of Environmental Protection district office or local air pollution control program by phone, e-mail, fax, or written communication at least </a:t>
            </a:r>
            <a:r>
              <a:rPr lang="en-US" sz="2200" u="sng" dirty="0">
                <a:solidFill>
                  <a:srgbClr val="FF0000"/>
                </a:solidFill>
                <a:latin typeface="+mn-lt"/>
              </a:rPr>
              <a:t>one business day prior </a:t>
            </a:r>
            <a:r>
              <a:rPr lang="en-US" sz="2200" dirty="0">
                <a:latin typeface="+mn-lt"/>
              </a:rPr>
              <a:t>to changing location and </a:t>
            </a:r>
            <a:r>
              <a:rPr lang="en-US" sz="2200" u="sng" dirty="0">
                <a:solidFill>
                  <a:srgbClr val="FF0000"/>
                </a:solidFill>
                <a:latin typeface="+mn-lt"/>
              </a:rPr>
              <a:t>transmit a Facility Relocation Notification </a:t>
            </a:r>
            <a:r>
              <a:rPr lang="en-US" sz="2200" dirty="0">
                <a:latin typeface="+mn-lt"/>
              </a:rPr>
              <a:t>Form (DEP Form No. 62-210.900(6)) to the Department </a:t>
            </a:r>
            <a:r>
              <a:rPr lang="en-US" sz="2200" u="sng" dirty="0">
                <a:solidFill>
                  <a:srgbClr val="FF0000"/>
                </a:solidFill>
                <a:latin typeface="+mn-lt"/>
              </a:rPr>
              <a:t>no later than five business day following relocation</a:t>
            </a:r>
            <a:r>
              <a:rPr lang="en-US" sz="2200" dirty="0" smtClean="0">
                <a:latin typeface="+mn-lt"/>
              </a:rPr>
              <a:t>.</a:t>
            </a:r>
            <a:endParaRPr lang="en-US" sz="24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56323"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F205825-5652-4CFF-B096-F34C60EE62E4}" type="slidenum">
              <a:rPr lang="en-US" smtClean="0"/>
              <a:pPr/>
              <a:t>29</a:t>
            </a:fld>
            <a:endParaRPr lang="en-US" dirty="0" smtClean="0"/>
          </a:p>
        </p:txBody>
      </p:sp>
      <p:sp>
        <p:nvSpPr>
          <p:cNvPr id="2" name="Title 1"/>
          <p:cNvSpPr>
            <a:spLocks noGrp="1"/>
          </p:cNvSpPr>
          <p:nvPr>
            <p:ph type="title"/>
          </p:nvPr>
        </p:nvSpPr>
        <p:spPr>
          <a:xfrm>
            <a:off x="457200" y="152400"/>
            <a:ext cx="8229600" cy="1066800"/>
          </a:xfrm>
        </p:spPr>
        <p:txBody>
          <a:bodyPr>
            <a:noAutofit/>
          </a:bodyPr>
          <a:lstStyle/>
          <a:p>
            <a:pPr eaLnBrk="1" fontAlgn="auto" hangingPunct="1">
              <a:spcAft>
                <a:spcPts val="0"/>
              </a:spcAft>
              <a:defRPr/>
            </a:pPr>
            <a:r>
              <a:rPr lang="en-US" sz="2700" u="words" dirty="0" smtClean="0">
                <a:sym typeface="Wingdings"/>
              </a:rPr>
              <a:t></a:t>
            </a:r>
            <a:r>
              <a:rPr lang="en-US" sz="2700" u="sng" dirty="0" smtClean="0"/>
              <a:t>Reporting &amp; Record-Keeping </a:t>
            </a:r>
            <a:r>
              <a:rPr lang="en-US" sz="2700" dirty="0" smtClean="0"/>
              <a:t>Relocation Requirements Rule 62-210.310(5)(b)3.b., F.A.C.</a:t>
            </a:r>
            <a:endParaRPr lang="en-US" sz="2700" dirty="0">
              <a:solidFill>
                <a:schemeClr val="tx1"/>
              </a:solidFill>
              <a:effectLst/>
            </a:endParaRPr>
          </a:p>
        </p:txBody>
      </p:sp>
      <p:sp>
        <p:nvSpPr>
          <p:cNvPr id="7" name="Title 1"/>
          <p:cNvSpPr txBox="1">
            <a:spLocks/>
          </p:cNvSpPr>
          <p:nvPr/>
        </p:nvSpPr>
        <p:spPr>
          <a:xfrm>
            <a:off x="457200" y="304800"/>
            <a:ext cx="8229600" cy="1020763"/>
          </a:xfrm>
          <a:prstGeom prst="rect">
            <a:avLst/>
          </a:prstGeom>
        </p:spPr>
        <p:txBody>
          <a:bodyPr anchor="ctr">
            <a:normAutofit/>
            <a:scene3d>
              <a:camera prst="orthographicFront"/>
              <a:lightRig rig="soft" dir="t"/>
            </a:scene3d>
            <a:sp3d prstMaterial="softEdge">
              <a:bevelT w="25400" h="25400"/>
            </a:sp3d>
          </a:bodyPr>
          <a:lstStyle/>
          <a:p>
            <a:pPr algn="ctr" fontAlgn="auto">
              <a:spcAft>
                <a:spcPts val="0"/>
              </a:spcAft>
              <a:defRPr/>
            </a:pPr>
            <a:endParaRPr lang="en-US" sz="4100" b="1" dirty="0">
              <a:latin typeface="+mj-lt"/>
              <a:ea typeface="+mj-ea"/>
              <a:cs typeface="+mj-cs"/>
            </a:endParaRPr>
          </a:p>
        </p:txBody>
      </p:sp>
      <p:sp>
        <p:nvSpPr>
          <p:cNvPr id="8" name="Content Placeholder 2"/>
          <p:cNvSpPr txBox="1">
            <a:spLocks/>
          </p:cNvSpPr>
          <p:nvPr/>
        </p:nvSpPr>
        <p:spPr bwMode="auto">
          <a:xfrm>
            <a:off x="457200" y="1371600"/>
            <a:ext cx="8229600" cy="2633663"/>
          </a:xfrm>
          <a:prstGeom prst="rect">
            <a:avLst/>
          </a:prstGeom>
          <a:noFill/>
          <a:ln w="9525">
            <a:noFill/>
            <a:miter lim="800000"/>
            <a:headEnd/>
            <a:tailEnd/>
          </a:ln>
        </p:spPr>
        <p:txBody>
          <a:bodyPr/>
          <a:lstStyle/>
          <a:p>
            <a:pPr marL="365125" indent="-255588" eaLnBrk="0" hangingPunct="0">
              <a:spcBef>
                <a:spcPts val="400"/>
              </a:spcBef>
              <a:buClr>
                <a:schemeClr val="accent1"/>
              </a:buClr>
              <a:buSzPct val="68000"/>
              <a:defRPr/>
            </a:pPr>
            <a:r>
              <a:rPr lang="en-US" sz="2400" dirty="0">
                <a:latin typeface="+mn-lt"/>
              </a:rPr>
              <a:t>	Any other relocatable concrete batching plant proposing to change location shall transmit a Facility Relocation Notification Form (DEP Form No. 62-210.900(6), F.A.C.) to the appropriate Department of Environmental Protection district or local air pollution control program office at least five (5) business days prior to relocation.  The form and a statewide list of fax numbers are provided at the web link below for your convenience.</a:t>
            </a:r>
          </a:p>
          <a:p>
            <a:pPr marL="365125" indent="-255588" eaLnBrk="0" hangingPunct="0">
              <a:spcBef>
                <a:spcPts val="400"/>
              </a:spcBef>
              <a:buClr>
                <a:schemeClr val="accent1"/>
              </a:buClr>
              <a:buSzPct val="68000"/>
              <a:defRPr/>
            </a:pPr>
            <a:endParaRPr lang="en-US" sz="2400" u="sng" dirty="0">
              <a:latin typeface="+mn-lt"/>
              <a:hlinkClick r:id="rId3"/>
            </a:endParaRPr>
          </a:p>
        </p:txBody>
      </p:sp>
      <p:sp>
        <p:nvSpPr>
          <p:cNvPr id="9" name="Rectangle 8"/>
          <p:cNvSpPr/>
          <p:nvPr/>
        </p:nvSpPr>
        <p:spPr>
          <a:xfrm>
            <a:off x="0" y="4648200"/>
            <a:ext cx="9144000" cy="1333500"/>
          </a:xfrm>
          <a:prstGeom prst="rect">
            <a:avLst/>
          </a:prstGeom>
        </p:spPr>
        <p:txBody>
          <a:bodyPr>
            <a:spAutoFit/>
          </a:bodyPr>
          <a:lstStyle/>
          <a:p>
            <a:pPr marL="365125" indent="-255588" eaLnBrk="0" hangingPunct="0">
              <a:spcBef>
                <a:spcPts val="400"/>
              </a:spcBef>
              <a:buClr>
                <a:schemeClr val="accent1"/>
              </a:buClr>
              <a:buSzPct val="68000"/>
              <a:defRPr/>
            </a:pPr>
            <a:endParaRPr lang="en-US" sz="2600" dirty="0">
              <a:latin typeface="+mn-lt"/>
            </a:endParaRPr>
          </a:p>
          <a:p>
            <a:pPr marL="365125" indent="-255588" eaLnBrk="0" hangingPunct="0">
              <a:spcBef>
                <a:spcPts val="400"/>
              </a:spcBef>
              <a:buClr>
                <a:schemeClr val="accent1"/>
              </a:buClr>
              <a:buSzPct val="68000"/>
              <a:defRPr/>
            </a:pPr>
            <a:r>
              <a:rPr lang="en-US" sz="2400" dirty="0">
                <a:latin typeface="+mn-lt"/>
                <a:hlinkClick r:id="rId4"/>
              </a:rPr>
              <a:t>http://www.floridadep.org/air/rules/forms/relocation.htm</a:t>
            </a:r>
            <a:endParaRPr lang="en-US" sz="2400" dirty="0">
              <a:latin typeface="+mn-lt"/>
            </a:endParaRPr>
          </a:p>
          <a:p>
            <a:pPr marL="365125" indent="-255588" eaLnBrk="0" hangingPunct="0">
              <a:spcBef>
                <a:spcPts val="400"/>
              </a:spcBef>
              <a:buClr>
                <a:schemeClr val="accent1"/>
              </a:buClr>
              <a:buSzPct val="68000"/>
              <a:buFont typeface="Wingdings 3" pitchFamily="18" charset="2"/>
              <a:buChar char=""/>
              <a:defRPr/>
            </a:pPr>
            <a:endParaRPr lang="en-US" sz="2400" dirty="0">
              <a:latin typeface="+mn-lt"/>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1"/>
          <p:cNvSpPr>
            <a:spLocks noGrp="1"/>
          </p:cNvSpPr>
          <p:nvPr>
            <p:ph idx="1"/>
          </p:nvPr>
        </p:nvSpPr>
        <p:spPr/>
        <p:txBody>
          <a:bodyPr/>
          <a:lstStyle/>
          <a:p>
            <a:pPr>
              <a:buNone/>
            </a:pPr>
            <a:r>
              <a:rPr lang="en-US" b="1" dirty="0" smtClean="0"/>
              <a:t>	</a:t>
            </a:r>
            <a:endParaRPr lang="en-US" dirty="0" smtClean="0"/>
          </a:p>
          <a:p>
            <a:r>
              <a:rPr lang="en-US" dirty="0" smtClean="0"/>
              <a:t>Due to the current economic climate, there seem to be many permitted facilities that have temporarily shut down one or all of their emissions units. The purpose of this guidance is to review what is currently recommended in these situations.</a:t>
            </a:r>
          </a:p>
          <a:p>
            <a:endParaRPr lang="en-US" dirty="0" smtClean="0"/>
          </a:p>
          <a:p>
            <a:endParaRPr lang="en-US" dirty="0" smtClean="0"/>
          </a:p>
        </p:txBody>
      </p:sp>
      <p:sp>
        <p:nvSpPr>
          <p:cNvPr id="3" name="Title 2"/>
          <p:cNvSpPr>
            <a:spLocks noGrp="1"/>
          </p:cNvSpPr>
          <p:nvPr>
            <p:ph type="title"/>
          </p:nvPr>
        </p:nvSpPr>
        <p:spPr>
          <a:xfrm>
            <a:off x="152400" y="274638"/>
            <a:ext cx="8763000" cy="1143000"/>
          </a:xfrm>
        </p:spPr>
        <p:txBody>
          <a:bodyPr>
            <a:normAutofit fontScale="90000"/>
          </a:bodyPr>
          <a:lstStyle/>
          <a:p>
            <a:pPr>
              <a:defRPr/>
            </a:pPr>
            <a:r>
              <a:rPr lang="en-US" dirty="0" smtClean="0"/>
              <a:t>Temporary Facility/Emissions Unit Shutdown and Startup Guidance</a:t>
            </a:r>
            <a:endParaRPr lang="en-US" dirty="0"/>
          </a:p>
        </p:txBody>
      </p:sp>
      <p:sp>
        <p:nvSpPr>
          <p:cNvPr id="61444"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D64BD3F7-230B-435D-AD2C-DD35B2C7D57E}" type="slidenum">
              <a:rPr lang="en-US" smtClean="0"/>
              <a:pPr/>
              <a:t>30</a:t>
            </a:fld>
            <a:endParaRPr lang="en-US" dirty="0" smtClean="0"/>
          </a:p>
        </p:txBody>
      </p:sp>
      <p:pic>
        <p:nvPicPr>
          <p:cNvPr id="61445" name="Picture 2"/>
          <p:cNvPicPr>
            <a:picLocks noChangeAspect="1" noChangeArrowheads="1"/>
          </p:cNvPicPr>
          <p:nvPr/>
        </p:nvPicPr>
        <p:blipFill>
          <a:blip r:embed="rId2" cstate="print"/>
          <a:srcRect/>
          <a:stretch>
            <a:fillRect/>
          </a:stretch>
        </p:blipFill>
        <p:spPr bwMode="auto">
          <a:xfrm>
            <a:off x="228600" y="6105525"/>
            <a:ext cx="1219200" cy="752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1"/>
          <p:cNvSpPr>
            <a:spLocks noGrp="1"/>
          </p:cNvSpPr>
          <p:nvPr>
            <p:ph idx="1"/>
          </p:nvPr>
        </p:nvSpPr>
        <p:spPr/>
        <p:txBody>
          <a:bodyPr/>
          <a:lstStyle/>
          <a:p>
            <a:pPr>
              <a:buFont typeface="Wingdings 3" pitchFamily="18" charset="2"/>
              <a:buNone/>
            </a:pPr>
            <a:r>
              <a:rPr lang="en-US" u="sng" dirty="0" smtClean="0"/>
              <a:t>Compliance Testing </a:t>
            </a:r>
            <a:endParaRPr lang="en-US" dirty="0" smtClean="0"/>
          </a:p>
          <a:p>
            <a:r>
              <a:rPr lang="en-US" sz="2400" dirty="0" smtClean="0"/>
              <a:t>It is recommended that you not require a shutdown emissions unit to start-up in order to perform a compliance test by its due date, even if other parts of the facility are in operation.  Please use care and</a:t>
            </a:r>
            <a:r>
              <a:rPr lang="en-US" sz="2400" u="sng" dirty="0" smtClean="0"/>
              <a:t> </a:t>
            </a:r>
            <a:r>
              <a:rPr lang="en-US" sz="2400" dirty="0" smtClean="0"/>
              <a:t>reasonable judgment in evaluating the situation. For instance, even if there is activity at a concrete block plant but the cement silo itself is too full to accept a load of cement, the facility cannot be reasonably expected to test the filling of the silo for visible emissions until business improves and requires that a load of cement be delivered.  </a:t>
            </a:r>
          </a:p>
          <a:p>
            <a:endParaRPr lang="en-US" dirty="0" smtClean="0"/>
          </a:p>
          <a:p>
            <a:endParaRPr lang="en-US" dirty="0" smtClean="0"/>
          </a:p>
        </p:txBody>
      </p:sp>
      <p:sp>
        <p:nvSpPr>
          <p:cNvPr id="3" name="Title 2"/>
          <p:cNvSpPr>
            <a:spLocks noGrp="1"/>
          </p:cNvSpPr>
          <p:nvPr>
            <p:ph type="title"/>
          </p:nvPr>
        </p:nvSpPr>
        <p:spPr>
          <a:xfrm>
            <a:off x="152400" y="274638"/>
            <a:ext cx="8763000" cy="1143000"/>
          </a:xfrm>
        </p:spPr>
        <p:txBody>
          <a:bodyPr>
            <a:normAutofit fontScale="90000"/>
          </a:bodyPr>
          <a:lstStyle/>
          <a:p>
            <a:pPr>
              <a:defRPr/>
            </a:pPr>
            <a:r>
              <a:rPr lang="en-US" dirty="0" smtClean="0"/>
              <a:t>Temporary Facility/Emissions Unit Shutdown and Startup Guidance</a:t>
            </a:r>
            <a:endParaRPr lang="en-US" dirty="0"/>
          </a:p>
        </p:txBody>
      </p:sp>
      <p:sp>
        <p:nvSpPr>
          <p:cNvPr id="62468"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A1AECB5-FBED-4B78-9EB7-4719E6F63C10}" type="slidenum">
              <a:rPr lang="en-US" smtClean="0"/>
              <a:pPr/>
              <a:t>31</a:t>
            </a:fld>
            <a:endParaRPr lang="en-US" dirty="0" smtClean="0"/>
          </a:p>
        </p:txBody>
      </p:sp>
      <p:pic>
        <p:nvPicPr>
          <p:cNvPr id="62469" name="Picture 2"/>
          <p:cNvPicPr>
            <a:picLocks noChangeAspect="1" noChangeArrowheads="1"/>
          </p:cNvPicPr>
          <p:nvPr/>
        </p:nvPicPr>
        <p:blipFill>
          <a:blip r:embed="rId2" cstate="print"/>
          <a:srcRect/>
          <a:stretch>
            <a:fillRect/>
          </a:stretch>
        </p:blipFill>
        <p:spPr bwMode="auto">
          <a:xfrm>
            <a:off x="228600" y="6105525"/>
            <a:ext cx="1219200" cy="752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Grp="1" noChangeAspect="1" noChangeArrowheads="1"/>
          </p:cNvPicPr>
          <p:nvPr>
            <p:ph idx="1"/>
          </p:nvPr>
        </p:nvPicPr>
        <p:blipFill>
          <a:blip r:embed="rId2" cstate="print"/>
          <a:srcRect/>
          <a:stretch>
            <a:fillRect/>
          </a:stretch>
        </p:blipFill>
        <p:spPr>
          <a:xfrm>
            <a:off x="304800" y="5867400"/>
            <a:ext cx="1219200" cy="752475"/>
          </a:xfrm>
        </p:spPr>
      </p:pic>
      <p:sp>
        <p:nvSpPr>
          <p:cNvPr id="70659" name="Slide Number Placeholder 4"/>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8248FE0B-8139-4C3F-A8AE-567C6285C525}" type="slidenum">
              <a:rPr lang="en-US" smtClean="0"/>
              <a:pPr/>
              <a:t>32</a:t>
            </a:fld>
            <a:endParaRPr lang="en-US" dirty="0" smtClean="0"/>
          </a:p>
        </p:txBody>
      </p:sp>
      <p:sp>
        <p:nvSpPr>
          <p:cNvPr id="7" name="Title 6"/>
          <p:cNvSpPr>
            <a:spLocks noGrp="1"/>
          </p:cNvSpPr>
          <p:nvPr>
            <p:ph type="title"/>
          </p:nvPr>
        </p:nvSpPr>
        <p:spPr>
          <a:xfrm>
            <a:off x="304800" y="228600"/>
            <a:ext cx="8610600" cy="6324600"/>
          </a:xfrm>
        </p:spPr>
        <p:txBody>
          <a:bodyPr>
            <a:normAutofit fontScale="90000"/>
          </a:bodyPr>
          <a:lstStyle/>
          <a:p>
            <a:pPr algn="ctr" eaLnBrk="1" hangingPunct="1">
              <a:defRPr/>
            </a:pPr>
            <a:r>
              <a:rPr lang="en-US" sz="4000" i="1" dirty="0" smtClean="0">
                <a:solidFill>
                  <a:schemeClr val="tx1"/>
                </a:solidFill>
                <a:effectLst/>
              </a:rPr>
              <a:t/>
            </a:r>
            <a:br>
              <a:rPr lang="en-US" sz="4000" i="1" dirty="0" smtClean="0">
                <a:solidFill>
                  <a:schemeClr val="tx1"/>
                </a:solidFill>
                <a:effectLst/>
              </a:rPr>
            </a:br>
            <a:r>
              <a:rPr lang="en-US" sz="4000" i="1" dirty="0" smtClean="0">
                <a:solidFill>
                  <a:schemeClr val="tx1"/>
                </a:solidFill>
                <a:effectLst/>
              </a:rPr>
              <a:t/>
            </a:r>
            <a:br>
              <a:rPr lang="en-US" sz="4000" i="1" dirty="0" smtClean="0">
                <a:solidFill>
                  <a:schemeClr val="tx1"/>
                </a:solidFill>
                <a:effectLst/>
              </a:rPr>
            </a:br>
            <a:r>
              <a:rPr lang="en-US" sz="4000" i="1" dirty="0" smtClean="0">
                <a:solidFill>
                  <a:schemeClr val="tx1"/>
                </a:solidFill>
                <a:effectLst/>
              </a:rPr>
              <a:t/>
            </a:r>
            <a:br>
              <a:rPr lang="en-US" sz="4000" i="1" dirty="0" smtClean="0">
                <a:solidFill>
                  <a:schemeClr val="tx1"/>
                </a:solidFill>
                <a:effectLst/>
              </a:rPr>
            </a:br>
            <a:r>
              <a:rPr lang="en-US" sz="4000" i="1" dirty="0" smtClean="0">
                <a:solidFill>
                  <a:schemeClr val="tx1"/>
                </a:solidFill>
                <a:effectLst/>
              </a:rPr>
              <a:t/>
            </a:r>
            <a:br>
              <a:rPr lang="en-US" sz="4000" i="1" dirty="0" smtClean="0">
                <a:solidFill>
                  <a:schemeClr val="tx1"/>
                </a:solidFill>
                <a:effectLst/>
              </a:rPr>
            </a:br>
            <a:r>
              <a:rPr lang="en-US" sz="4000" i="1" u="sng" dirty="0" smtClean="0">
                <a:solidFill>
                  <a:schemeClr val="tx1"/>
                </a:solidFill>
                <a:effectLst/>
              </a:rPr>
              <a:t>Any </a:t>
            </a:r>
            <a:r>
              <a:rPr lang="en-US" sz="4000" i="1" u="sng" dirty="0">
                <a:solidFill>
                  <a:schemeClr val="tx1"/>
                </a:solidFill>
                <a:effectLst/>
              </a:rPr>
              <a:t>Questions, Comments</a:t>
            </a:r>
            <a:r>
              <a:rPr lang="en-US" sz="4000" i="1" u="sng" dirty="0" smtClean="0">
                <a:solidFill>
                  <a:schemeClr val="tx1"/>
                </a:solidFill>
                <a:effectLst/>
              </a:rPr>
              <a:t>?</a:t>
            </a:r>
            <a:r>
              <a:rPr lang="en-US" sz="4000" i="1" dirty="0" smtClean="0">
                <a:solidFill>
                  <a:schemeClr val="tx1"/>
                </a:solidFill>
                <a:effectLst/>
              </a:rPr>
              <a:t/>
            </a:r>
            <a:br>
              <a:rPr lang="en-US" sz="4000" i="1" dirty="0" smtClean="0">
                <a:solidFill>
                  <a:schemeClr val="tx1"/>
                </a:solidFill>
                <a:effectLst/>
              </a:rPr>
            </a:br>
            <a:r>
              <a:rPr lang="en-US" sz="2000" i="1" dirty="0" smtClean="0">
                <a:solidFill>
                  <a:schemeClr val="tx1"/>
                </a:solidFill>
                <a:effectLst/>
              </a:rPr>
              <a:t/>
            </a:r>
            <a:br>
              <a:rPr lang="en-US" sz="2000" i="1" dirty="0" smtClean="0">
                <a:solidFill>
                  <a:schemeClr val="tx1"/>
                </a:solidFill>
                <a:effectLst/>
              </a:rPr>
            </a:br>
            <a:r>
              <a:rPr lang="en-US" sz="3600" dirty="0" smtClean="0"/>
              <a:t>Dickson E. Dibble , Div. of Air Resource Management </a:t>
            </a:r>
            <a:r>
              <a:rPr lang="en-US" sz="2000" dirty="0" smtClean="0"/>
              <a:t/>
            </a:r>
            <a:br>
              <a:rPr lang="en-US" sz="2000" dirty="0" smtClean="0"/>
            </a:br>
            <a:r>
              <a:rPr lang="en-US" sz="3100" dirty="0" smtClean="0"/>
              <a:t>Air General Permit Program </a:t>
            </a:r>
            <a:r>
              <a:rPr lang="en-US" sz="2000" dirty="0" smtClean="0"/>
              <a:t/>
            </a:r>
            <a:br>
              <a:rPr lang="en-US" sz="2000" dirty="0" smtClean="0"/>
            </a:br>
            <a:r>
              <a:rPr lang="en-US" sz="2000" dirty="0" smtClean="0"/>
              <a:t/>
            </a:r>
            <a:br>
              <a:rPr lang="en-US" sz="2000" dirty="0" smtClean="0"/>
            </a:br>
            <a:r>
              <a:rPr lang="en-US" sz="2000" dirty="0" smtClean="0"/>
              <a:t>(850) 717-9071 </a:t>
            </a:r>
            <a:br>
              <a:rPr lang="en-US" sz="2000" dirty="0" smtClean="0"/>
            </a:br>
            <a:r>
              <a:rPr lang="en-US" sz="2000" dirty="0" smtClean="0"/>
              <a:t> </a:t>
            </a:r>
            <a:br>
              <a:rPr lang="en-US" sz="2000" dirty="0" smtClean="0"/>
            </a:br>
            <a:r>
              <a:rPr lang="en-US" sz="4000" u="sng" dirty="0" smtClean="0">
                <a:hlinkClick r:id="rId3"/>
              </a:rPr>
              <a:t>Dickson.Dibble@dep.state.fl.us</a:t>
            </a:r>
            <a:r>
              <a:rPr lang="en-US" sz="4000" dirty="0" smtClean="0"/>
              <a:t> </a:t>
            </a:r>
            <a:r>
              <a:rPr lang="en-US" sz="2000" dirty="0" smtClean="0"/>
              <a:t/>
            </a:r>
            <a:br>
              <a:rPr lang="en-US" sz="2000" dirty="0" smtClean="0"/>
            </a:br>
            <a:r>
              <a:rPr lang="en-US" sz="2800" dirty="0" smtClean="0"/>
              <a:t/>
            </a:r>
            <a:br>
              <a:rPr lang="en-US" sz="2800" dirty="0" smtClean="0"/>
            </a:br>
            <a:r>
              <a:rPr lang="en-US" sz="2700" i="1" dirty="0" smtClean="0">
                <a:solidFill>
                  <a:schemeClr val="tx1"/>
                </a:solidFill>
                <a:effectLst>
                  <a:outerShdw blurRad="38100" dist="38100" dir="2700000" algn="tl">
                    <a:srgbClr val="000000">
                      <a:alpha val="43137"/>
                    </a:srgbClr>
                  </a:outerShdw>
                </a:effectLst>
              </a:rPr>
              <a:t/>
            </a:r>
            <a:br>
              <a:rPr lang="en-US" sz="2700" i="1" dirty="0" smtClean="0">
                <a:solidFill>
                  <a:schemeClr val="tx1"/>
                </a:solidFill>
                <a:effectLst>
                  <a:outerShdw blurRad="38100" dist="38100" dir="2700000" algn="tl">
                    <a:srgbClr val="000000">
                      <a:alpha val="43137"/>
                    </a:srgbClr>
                  </a:outerShdw>
                </a:effectLst>
              </a:rPr>
            </a:br>
            <a:r>
              <a:rPr lang="en-US" sz="2700" i="1" dirty="0" smtClean="0">
                <a:solidFill>
                  <a:schemeClr val="tx1"/>
                </a:solidFill>
                <a:effectLst>
                  <a:outerShdw blurRad="38100" dist="38100" dir="2700000" algn="tl">
                    <a:srgbClr val="000000">
                      <a:alpha val="43137"/>
                    </a:srgbClr>
                  </a:outerShdw>
                </a:effectLst>
              </a:rPr>
              <a:t/>
            </a:r>
            <a:br>
              <a:rPr lang="en-US" sz="2700" i="1" dirty="0" smtClean="0">
                <a:solidFill>
                  <a:schemeClr val="tx1"/>
                </a:solidFill>
                <a:effectLst>
                  <a:outerShdw blurRad="38100" dist="38100" dir="2700000" algn="tl">
                    <a:srgbClr val="000000">
                      <a:alpha val="43137"/>
                    </a:srgbClr>
                  </a:outerShdw>
                </a:effectLst>
              </a:rPr>
            </a:br>
            <a:r>
              <a:rPr lang="en-US" sz="2700" i="1" dirty="0" smtClean="0">
                <a:solidFill>
                  <a:schemeClr val="tx1"/>
                </a:solidFill>
                <a:effectLst>
                  <a:outerShdw blurRad="38100" dist="38100" dir="2700000" algn="tl">
                    <a:srgbClr val="000000">
                      <a:alpha val="43137"/>
                    </a:srgbClr>
                  </a:outerShdw>
                </a:effectLst>
              </a:rPr>
              <a:t/>
            </a:r>
            <a:br>
              <a:rPr lang="en-US" sz="2700" i="1" dirty="0" smtClean="0">
                <a:solidFill>
                  <a:schemeClr val="tx1"/>
                </a:solidFill>
                <a:effectLst>
                  <a:outerShdw blurRad="38100" dist="38100" dir="2700000" algn="tl">
                    <a:srgbClr val="000000">
                      <a:alpha val="43137"/>
                    </a:srgbClr>
                  </a:outerShdw>
                </a:effectLst>
              </a:rPr>
            </a:br>
            <a:r>
              <a:rPr lang="en-US" sz="2700" i="1" dirty="0" smtClean="0">
                <a:solidFill>
                  <a:schemeClr val="tx1"/>
                </a:solidFill>
                <a:effectLst>
                  <a:outerShdw blurRad="38100" dist="38100" dir="2700000" algn="tl">
                    <a:srgbClr val="000000">
                      <a:alpha val="43137"/>
                    </a:srgbClr>
                  </a:outerShdw>
                </a:effectLst>
              </a:rPr>
              <a:t/>
            </a:r>
            <a:br>
              <a:rPr lang="en-US" sz="2700" i="1" dirty="0" smtClean="0">
                <a:solidFill>
                  <a:schemeClr val="tx1"/>
                </a:solidFill>
                <a:effectLst>
                  <a:outerShdw blurRad="38100" dist="38100" dir="2700000" algn="tl">
                    <a:srgbClr val="000000">
                      <a:alpha val="43137"/>
                    </a:srgbClr>
                  </a:outerShdw>
                </a:effectLst>
              </a:rPr>
            </a:br>
            <a:r>
              <a:rPr lang="en-US" sz="3100" i="1" dirty="0"/>
              <a:t/>
            </a:r>
            <a:br>
              <a:rPr lang="en-US" sz="3100" i="1" dirty="0"/>
            </a:br>
            <a:r>
              <a:rPr lang="en-US" sz="3100" i="1" dirty="0" smtClean="0"/>
              <a:t/>
            </a:r>
            <a:br>
              <a:rPr lang="en-US" sz="3100" i="1" dirty="0" smtClean="0"/>
            </a:br>
            <a:endParaRPr lang="en-US" sz="31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Compliance Checklist For</a:t>
            </a:r>
            <a:br>
              <a:rPr lang="en-US" dirty="0" smtClean="0"/>
            </a:br>
            <a:r>
              <a:rPr lang="en-US" dirty="0" smtClean="0"/>
              <a:t>Concrete Batching Plants</a:t>
            </a:r>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0" y="1530350"/>
            <a:ext cx="184150" cy="368300"/>
          </a:xfrm>
          <a:prstGeom prst="rect">
            <a:avLst/>
          </a:prstGeom>
          <a:noFill/>
          <a:ln w="9525">
            <a:noFill/>
            <a:miter lim="800000"/>
            <a:headEnd/>
            <a:tailEnd/>
          </a:ln>
        </p:spPr>
        <p:txBody>
          <a:bodyPr wrap="none" anchor="ctr">
            <a:spAutoFit/>
          </a:bodyPr>
          <a:lstStyle/>
          <a:p>
            <a:endParaRPr lang="en-US" dirty="0"/>
          </a:p>
        </p:txBody>
      </p:sp>
      <p:sp>
        <p:nvSpPr>
          <p:cNvPr id="40963" name="Rectangle 4"/>
          <p:cNvSpPr>
            <a:spLocks noChangeArrowheads="1"/>
          </p:cNvSpPr>
          <p:nvPr/>
        </p:nvSpPr>
        <p:spPr bwMode="auto">
          <a:xfrm>
            <a:off x="152400" y="1060006"/>
            <a:ext cx="8763000" cy="5322483"/>
          </a:xfrm>
          <a:prstGeom prst="rect">
            <a:avLst/>
          </a:prstGeom>
          <a:noFill/>
          <a:ln w="9525">
            <a:noFill/>
            <a:miter lim="800000"/>
            <a:headEnd/>
            <a:tailEnd/>
          </a:ln>
        </p:spPr>
        <p:txBody>
          <a:bodyPr wrap="square" anchor="ctr">
            <a:spAutoFit/>
          </a:bodyPr>
          <a:lstStyle/>
          <a:p>
            <a:pPr eaLnBrk="0" hangingPunct="0"/>
            <a:endParaRPr lang="en-US" sz="1200" b="1" dirty="0">
              <a:latin typeface="Calibri" pitchFamily="34" charset="0"/>
              <a:ea typeface="Calibri" pitchFamily="34" charset="0"/>
              <a:cs typeface="Times New Roman" pitchFamily="18" charset="0"/>
            </a:endParaRPr>
          </a:p>
          <a:p>
            <a:pPr marL="517525" indent="-407988" eaLnBrk="0" hangingPunct="0">
              <a:lnSpc>
                <a:spcPct val="80000"/>
              </a:lnSpc>
              <a:spcBef>
                <a:spcPts val="400"/>
              </a:spcBef>
              <a:buClr>
                <a:schemeClr val="accent1"/>
              </a:buClr>
              <a:buSzPct val="68000"/>
              <a:tabLst>
                <a:tab pos="517525" algn="l"/>
              </a:tabLst>
            </a:pPr>
            <a:r>
              <a:rPr lang="en-US" sz="1900" dirty="0" smtClean="0">
                <a:latin typeface="+mn-lt"/>
              </a:rPr>
              <a:t>1.  Has the </a:t>
            </a:r>
            <a:r>
              <a:rPr lang="en-US" sz="1900" dirty="0">
                <a:latin typeface="+mn-lt"/>
              </a:rPr>
              <a:t>owner/operator </a:t>
            </a:r>
            <a:r>
              <a:rPr lang="en-US" sz="1900" dirty="0" smtClean="0">
                <a:latin typeface="+mn-lt"/>
              </a:rPr>
              <a:t>of the facility previously           </a:t>
            </a:r>
          </a:p>
          <a:p>
            <a:pPr marL="517525" indent="-407988" eaLnBrk="0" hangingPunct="0">
              <a:lnSpc>
                <a:spcPct val="80000"/>
              </a:lnSpc>
              <a:spcBef>
                <a:spcPts val="400"/>
              </a:spcBef>
              <a:buClr>
                <a:schemeClr val="accent1"/>
              </a:buClr>
              <a:buSzPct val="68000"/>
              <a:tabLst>
                <a:tab pos="517525" algn="l"/>
              </a:tabLst>
            </a:pPr>
            <a:r>
              <a:rPr lang="en-US" sz="1900" dirty="0" smtClean="0">
                <a:latin typeface="+mn-lt"/>
              </a:rPr>
              <a:t>      submitted a DEP General Permit registration?   □</a:t>
            </a:r>
            <a:r>
              <a:rPr lang="en-US" sz="1900" dirty="0">
                <a:latin typeface="+mn-lt"/>
              </a:rPr>
              <a:t>YES  □NO</a:t>
            </a:r>
          </a:p>
          <a:p>
            <a:pPr marL="517525" indent="-407988" eaLnBrk="0" hangingPunct="0">
              <a:lnSpc>
                <a:spcPct val="80000"/>
              </a:lnSpc>
              <a:spcBef>
                <a:spcPts val="400"/>
              </a:spcBef>
              <a:buClr>
                <a:schemeClr val="accent1"/>
              </a:buClr>
              <a:buSzPct val="68000"/>
              <a:tabLst>
                <a:tab pos="517525" algn="l"/>
              </a:tabLst>
            </a:pPr>
            <a:endParaRPr lang="en-US" sz="1900" dirty="0" smtClean="0">
              <a:latin typeface="+mn-lt"/>
            </a:endParaRPr>
          </a:p>
          <a:p>
            <a:pPr marL="517525" indent="-407988" eaLnBrk="0" hangingPunct="0">
              <a:lnSpc>
                <a:spcPct val="80000"/>
              </a:lnSpc>
              <a:spcBef>
                <a:spcPts val="400"/>
              </a:spcBef>
              <a:buClr>
                <a:schemeClr val="accent1"/>
              </a:buClr>
              <a:buSzPct val="68000"/>
              <a:tabLst>
                <a:tab pos="517525" algn="l"/>
              </a:tabLst>
            </a:pPr>
            <a:r>
              <a:rPr lang="en-US" sz="1900" dirty="0" smtClean="0">
                <a:latin typeface="+mn-lt"/>
              </a:rPr>
              <a:t>2. 	Does the facility keep records to show that it does not have the  potential to emit: </a:t>
            </a:r>
          </a:p>
          <a:p>
            <a:pPr marL="517525" indent="-407988" eaLnBrk="0" hangingPunct="0">
              <a:lnSpc>
                <a:spcPct val="80000"/>
              </a:lnSpc>
              <a:spcBef>
                <a:spcPts val="400"/>
              </a:spcBef>
              <a:buClr>
                <a:schemeClr val="accent1"/>
              </a:buClr>
              <a:buSzPct val="68000"/>
              <a:tabLst>
                <a:tab pos="517525" algn="l"/>
              </a:tabLst>
            </a:pPr>
            <a:r>
              <a:rPr lang="en-US" sz="1900" dirty="0" smtClean="0">
                <a:latin typeface="+mn-lt"/>
              </a:rPr>
              <a:t>     a) 10 tons per year of or more of any hazardous air pollutant? 	□YES  □NO</a:t>
            </a:r>
            <a:br>
              <a:rPr lang="en-US" sz="1900" dirty="0" smtClean="0">
                <a:latin typeface="+mn-lt"/>
              </a:rPr>
            </a:br>
            <a:endParaRPr lang="en-US" sz="1900" dirty="0" smtClean="0">
              <a:latin typeface="+mn-lt"/>
            </a:endParaRPr>
          </a:p>
          <a:p>
            <a:pPr marL="517525" indent="-407988" eaLnBrk="0" hangingPunct="0">
              <a:lnSpc>
                <a:spcPct val="80000"/>
              </a:lnSpc>
              <a:spcBef>
                <a:spcPts val="400"/>
              </a:spcBef>
              <a:buClr>
                <a:schemeClr val="accent1"/>
              </a:buClr>
              <a:buSzPct val="68000"/>
              <a:tabLst>
                <a:tab pos="517525" algn="l"/>
              </a:tabLst>
            </a:pPr>
            <a:r>
              <a:rPr lang="en-US" sz="1900" dirty="0" smtClean="0">
                <a:latin typeface="+mn-lt"/>
              </a:rPr>
              <a:t>	b) 25 tons per year or more of any combination of hazardous air </a:t>
            </a:r>
          </a:p>
          <a:p>
            <a:pPr marL="517525" indent="-407988" eaLnBrk="0" hangingPunct="0">
              <a:lnSpc>
                <a:spcPct val="80000"/>
              </a:lnSpc>
              <a:spcBef>
                <a:spcPts val="400"/>
              </a:spcBef>
              <a:buClr>
                <a:schemeClr val="accent1"/>
              </a:buClr>
              <a:buSzPct val="68000"/>
              <a:tabLst>
                <a:tab pos="517525" algn="l"/>
              </a:tabLst>
            </a:pPr>
            <a:r>
              <a:rPr lang="en-US" sz="1900" dirty="0">
                <a:latin typeface="+mn-lt"/>
              </a:rPr>
              <a:t> </a:t>
            </a:r>
            <a:r>
              <a:rPr lang="en-US" sz="1900" dirty="0" smtClean="0">
                <a:latin typeface="+mn-lt"/>
              </a:rPr>
              <a:t>       pollutants? □YES  □NO</a:t>
            </a:r>
          </a:p>
          <a:p>
            <a:pPr marL="517525" indent="-407988" eaLnBrk="0" hangingPunct="0">
              <a:lnSpc>
                <a:spcPct val="80000"/>
              </a:lnSpc>
              <a:spcBef>
                <a:spcPts val="400"/>
              </a:spcBef>
              <a:buClr>
                <a:schemeClr val="accent1"/>
              </a:buClr>
              <a:buSzPct val="68000"/>
              <a:tabLst>
                <a:tab pos="517525" algn="l"/>
              </a:tabLst>
            </a:pPr>
            <a:r>
              <a:rPr lang="en-US" sz="1900" dirty="0">
                <a:latin typeface="+mn-lt"/>
              </a:rPr>
              <a:t> </a:t>
            </a:r>
            <a:r>
              <a:rPr lang="en-US" sz="1900" dirty="0" smtClean="0">
                <a:latin typeface="+mn-lt"/>
              </a:rPr>
              <a:t>       c) 100 tons per year or more of any other regulated air pollutant </a:t>
            </a:r>
          </a:p>
          <a:p>
            <a:pPr marL="517525" indent="-407988" eaLnBrk="0" hangingPunct="0">
              <a:lnSpc>
                <a:spcPct val="80000"/>
              </a:lnSpc>
              <a:spcBef>
                <a:spcPts val="400"/>
              </a:spcBef>
              <a:buClr>
                <a:schemeClr val="accent1"/>
              </a:buClr>
              <a:buSzPct val="68000"/>
              <a:tabLst>
                <a:tab pos="517525" algn="l"/>
              </a:tabLst>
            </a:pPr>
            <a:r>
              <a:rPr lang="en-US" sz="1900" dirty="0">
                <a:latin typeface="+mn-lt"/>
              </a:rPr>
              <a:t> </a:t>
            </a:r>
            <a:r>
              <a:rPr lang="en-US" sz="1900" dirty="0" smtClean="0">
                <a:latin typeface="+mn-lt"/>
              </a:rPr>
              <a:t>       □YES  □NO</a:t>
            </a:r>
          </a:p>
          <a:p>
            <a:pPr marL="517525" indent="-407988" eaLnBrk="0" hangingPunct="0">
              <a:lnSpc>
                <a:spcPct val="80000"/>
              </a:lnSpc>
              <a:spcBef>
                <a:spcPts val="400"/>
              </a:spcBef>
              <a:buClr>
                <a:schemeClr val="accent1"/>
              </a:buClr>
              <a:buSzPct val="68000"/>
              <a:tabLst>
                <a:tab pos="517525" algn="l"/>
              </a:tabLst>
            </a:pPr>
            <a:endParaRPr lang="en-US" sz="1900" dirty="0" smtClean="0">
              <a:latin typeface="+mn-lt"/>
            </a:endParaRPr>
          </a:p>
          <a:p>
            <a:pPr marL="517525" indent="-407988" eaLnBrk="0" hangingPunct="0">
              <a:lnSpc>
                <a:spcPct val="80000"/>
              </a:lnSpc>
              <a:spcBef>
                <a:spcPts val="400"/>
              </a:spcBef>
              <a:buClr>
                <a:schemeClr val="accent1"/>
              </a:buClr>
              <a:buSzPct val="68000"/>
              <a:tabLst>
                <a:tab pos="517525" algn="l"/>
              </a:tabLst>
            </a:pPr>
            <a:r>
              <a:rPr lang="en-US" sz="1900" dirty="0" smtClean="0">
                <a:latin typeface="+mn-lt"/>
              </a:rPr>
              <a:t>3.  Did the facility provide written notification within 30 days of any administrative change to the facility or with a physical relocation of the facility or any of its emission units? □YES  □NO</a:t>
            </a:r>
            <a:endParaRPr lang="en-US" sz="1900" dirty="0">
              <a:latin typeface="+mn-lt"/>
            </a:endParaRPr>
          </a:p>
          <a:p>
            <a:pPr eaLnBrk="0" hangingPunct="0"/>
            <a:endParaRPr lang="en-US" sz="2800" dirty="0">
              <a:latin typeface="Bookman Old Style" pitchFamily="18" charset="0"/>
              <a:ea typeface="Calibri" pitchFamily="34" charset="0"/>
              <a:cs typeface="Calibri" pitchFamily="34" charset="0"/>
            </a:endParaRPr>
          </a:p>
          <a:p>
            <a:pPr eaLnBrk="0" hangingPunct="0"/>
            <a:endParaRPr lang="en-US" sz="2000" dirty="0">
              <a:latin typeface="Bookman Old Style" pitchFamily="18" charset="0"/>
              <a:ea typeface="Calibri" pitchFamily="34" charset="0"/>
              <a:cs typeface="Calibri" pitchFamily="34" charset="0"/>
            </a:endParaRPr>
          </a:p>
        </p:txBody>
      </p:sp>
      <p:sp>
        <p:nvSpPr>
          <p:cNvPr id="7" name="Content Placeholder 4"/>
          <p:cNvSpPr>
            <a:spLocks noGrp="1"/>
          </p:cNvSpPr>
          <p:nvPr>
            <p:ph type="title"/>
          </p:nvPr>
        </p:nvSpPr>
        <p:spPr/>
        <p:txBody>
          <a:bodyPr>
            <a:normAutofit fontScale="90000"/>
          </a:bodyPr>
          <a:lstStyle/>
          <a:p>
            <a:r>
              <a:rPr lang="en-US" sz="4400" dirty="0" smtClean="0">
                <a:ea typeface="Calibri" pitchFamily="34" charset="0"/>
                <a:cs typeface="Arial" charset="0"/>
              </a:rPr>
              <a:t/>
            </a:r>
            <a:br>
              <a:rPr lang="en-US" sz="4400" dirty="0" smtClean="0">
                <a:ea typeface="Calibri" pitchFamily="34" charset="0"/>
                <a:cs typeface="Arial" charset="0"/>
              </a:rPr>
            </a:br>
            <a:r>
              <a:rPr lang="en-US" sz="4400" dirty="0" smtClean="0">
                <a:ea typeface="Calibri" pitchFamily="34" charset="0"/>
                <a:cs typeface="Arial" charset="0"/>
              </a:rPr>
              <a:t>General Requirements:</a:t>
            </a:r>
            <a:br>
              <a:rPr lang="en-US" sz="4400" dirty="0" smtClean="0">
                <a:ea typeface="Calibri" pitchFamily="34" charset="0"/>
                <a:cs typeface="Arial" charset="0"/>
              </a:rPr>
            </a:br>
            <a:r>
              <a:rPr lang="en-US" sz="4400" dirty="0" smtClean="0">
                <a:ea typeface="Calibri" pitchFamily="34" charset="0"/>
                <a:cs typeface="Arial" charset="0"/>
              </a:rPr>
              <a:t/>
            </a:r>
            <a:br>
              <a:rPr lang="en-US" sz="4400" dirty="0" smtClean="0">
                <a:ea typeface="Calibri" pitchFamily="34" charset="0"/>
                <a:cs typeface="Arial" charset="0"/>
              </a:rPr>
            </a:br>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0" y="1530350"/>
            <a:ext cx="184150" cy="368300"/>
          </a:xfrm>
          <a:prstGeom prst="rect">
            <a:avLst/>
          </a:prstGeom>
          <a:noFill/>
          <a:ln w="9525">
            <a:noFill/>
            <a:miter lim="800000"/>
            <a:headEnd/>
            <a:tailEnd/>
          </a:ln>
        </p:spPr>
        <p:txBody>
          <a:bodyPr wrap="none" anchor="ctr">
            <a:spAutoFit/>
          </a:bodyPr>
          <a:lstStyle/>
          <a:p>
            <a:endParaRPr lang="en-US" dirty="0"/>
          </a:p>
        </p:txBody>
      </p:sp>
      <p:sp>
        <p:nvSpPr>
          <p:cNvPr id="41987" name="Rectangle 4"/>
          <p:cNvSpPr>
            <a:spLocks noChangeArrowheads="1"/>
          </p:cNvSpPr>
          <p:nvPr/>
        </p:nvSpPr>
        <p:spPr bwMode="auto">
          <a:xfrm>
            <a:off x="533400" y="411777"/>
            <a:ext cx="8267700" cy="5663089"/>
          </a:xfrm>
          <a:prstGeom prst="rect">
            <a:avLst/>
          </a:prstGeom>
          <a:noFill/>
          <a:ln w="9525">
            <a:noFill/>
            <a:miter lim="800000"/>
            <a:headEnd/>
            <a:tailEnd/>
          </a:ln>
        </p:spPr>
        <p:txBody>
          <a:bodyPr wrap="square" anchor="ctr">
            <a:spAutoFit/>
          </a:bodyPr>
          <a:lstStyle/>
          <a:p>
            <a:pPr marL="514350" indent="-514350" eaLnBrk="0" hangingPunct="0"/>
            <a:endParaRPr lang="en-US" sz="2400" dirty="0" smtClean="0">
              <a:ea typeface="Calibri" pitchFamily="34" charset="0"/>
              <a:cs typeface="Calibri" pitchFamily="34" charset="0"/>
            </a:endParaRPr>
          </a:p>
          <a:p>
            <a:pPr marL="514350" indent="-514350" eaLnBrk="0" hangingPunct="0"/>
            <a:endParaRPr lang="en-US" sz="2400" dirty="0">
              <a:ea typeface="Calibri" pitchFamily="34" charset="0"/>
              <a:cs typeface="Calibri" pitchFamily="34" charset="0"/>
            </a:endParaRPr>
          </a:p>
          <a:p>
            <a:pPr marL="514350" indent="-514350" eaLnBrk="0" hangingPunct="0"/>
            <a:endParaRPr lang="en-US" sz="2400" dirty="0" smtClean="0">
              <a:ea typeface="Calibri" pitchFamily="34" charset="0"/>
              <a:cs typeface="Calibri" pitchFamily="34" charset="0"/>
            </a:endParaRPr>
          </a:p>
          <a:p>
            <a:pPr marL="514350" indent="-514350" eaLnBrk="0" hangingPunct="0"/>
            <a:r>
              <a:rPr lang="en-US" sz="2400" dirty="0" smtClean="0">
                <a:ea typeface="Calibri" pitchFamily="34" charset="0"/>
                <a:cs typeface="Calibri" pitchFamily="34" charset="0"/>
              </a:rPr>
              <a:t>4.</a:t>
            </a:r>
            <a:r>
              <a:rPr lang="en-US" sz="2000" dirty="0" smtClean="0">
                <a:ea typeface="Calibri" pitchFamily="34" charset="0"/>
                <a:cs typeface="Calibri" pitchFamily="34" charset="0"/>
              </a:rPr>
              <a:t>  Is the total combined annual facility wide fuel usage of less </a:t>
            </a:r>
          </a:p>
          <a:p>
            <a:pPr marL="514350" indent="-514350" eaLnBrk="0" hangingPunct="0"/>
            <a:r>
              <a:rPr lang="en-US" sz="2000" dirty="0">
                <a:ea typeface="Calibri" pitchFamily="34" charset="0"/>
                <a:cs typeface="Calibri" pitchFamily="34" charset="0"/>
              </a:rPr>
              <a:t> </a:t>
            </a:r>
            <a:r>
              <a:rPr lang="en-US" sz="2000" dirty="0" smtClean="0">
                <a:ea typeface="Calibri" pitchFamily="34" charset="0"/>
                <a:cs typeface="Calibri" pitchFamily="34" charset="0"/>
              </a:rPr>
              <a:t>     than or equal to:</a:t>
            </a:r>
          </a:p>
          <a:p>
            <a:pPr marL="514350" indent="-514350" eaLnBrk="0" hangingPunct="0"/>
            <a:r>
              <a:rPr lang="en-US" sz="2000" dirty="0">
                <a:ea typeface="Calibri" pitchFamily="34" charset="0"/>
                <a:cs typeface="Calibri" pitchFamily="34" charset="0"/>
              </a:rPr>
              <a:t> </a:t>
            </a:r>
            <a:r>
              <a:rPr lang="en-US" sz="2000" dirty="0" smtClean="0">
                <a:ea typeface="Calibri" pitchFamily="34" charset="0"/>
                <a:cs typeface="Calibri" pitchFamily="34" charset="0"/>
              </a:rPr>
              <a:t>    a) 275,000 gallons of diesel fuel?  □YES   □NO</a:t>
            </a:r>
          </a:p>
          <a:p>
            <a:pPr marL="514350" indent="-514350" eaLnBrk="0" hangingPunct="0"/>
            <a:r>
              <a:rPr lang="en-US" sz="2000" dirty="0">
                <a:ea typeface="Calibri" pitchFamily="34" charset="0"/>
                <a:cs typeface="Calibri" pitchFamily="34" charset="0"/>
              </a:rPr>
              <a:t> </a:t>
            </a:r>
            <a:r>
              <a:rPr lang="en-US" sz="2000" dirty="0" smtClean="0">
                <a:ea typeface="Calibri" pitchFamily="34" charset="0"/>
                <a:cs typeface="Calibri" pitchFamily="34" charset="0"/>
              </a:rPr>
              <a:t>    b) 23,000 gallons of gasoline?  □YES   □NO</a:t>
            </a:r>
          </a:p>
          <a:p>
            <a:pPr marL="514350" indent="-514350" eaLnBrk="0" hangingPunct="0"/>
            <a:r>
              <a:rPr lang="en-US" sz="2000" dirty="0">
                <a:ea typeface="Calibri" pitchFamily="34" charset="0"/>
                <a:cs typeface="Calibri" pitchFamily="34" charset="0"/>
              </a:rPr>
              <a:t> </a:t>
            </a:r>
            <a:r>
              <a:rPr lang="en-US" sz="2000" dirty="0" smtClean="0">
                <a:ea typeface="Calibri" pitchFamily="34" charset="0"/>
                <a:cs typeface="Calibri" pitchFamily="34" charset="0"/>
              </a:rPr>
              <a:t>    c) 44 million standard cubic feet of natural gas? □YES  □NO</a:t>
            </a:r>
          </a:p>
          <a:p>
            <a:pPr marL="514350" indent="-514350" eaLnBrk="0" hangingPunct="0"/>
            <a:r>
              <a:rPr lang="en-US" sz="2000" dirty="0">
                <a:ea typeface="Calibri" pitchFamily="34" charset="0"/>
                <a:cs typeface="Calibri" pitchFamily="34" charset="0"/>
              </a:rPr>
              <a:t> </a:t>
            </a:r>
            <a:r>
              <a:rPr lang="en-US" sz="2000" dirty="0" smtClean="0">
                <a:ea typeface="Calibri" pitchFamily="34" charset="0"/>
                <a:cs typeface="Calibri" pitchFamily="34" charset="0"/>
              </a:rPr>
              <a:t>    d)  1.3 million gallons of propane? □YES   □NO</a:t>
            </a:r>
          </a:p>
          <a:p>
            <a:pPr marL="514350" indent="-514350" eaLnBrk="0" hangingPunct="0"/>
            <a:r>
              <a:rPr lang="en-US" sz="2000" dirty="0">
                <a:ea typeface="Calibri" pitchFamily="34" charset="0"/>
                <a:cs typeface="Calibri" pitchFamily="34" charset="0"/>
              </a:rPr>
              <a:t> </a:t>
            </a:r>
            <a:r>
              <a:rPr lang="en-US" sz="2000" dirty="0" smtClean="0">
                <a:ea typeface="Calibri" pitchFamily="34" charset="0"/>
                <a:cs typeface="Calibri" pitchFamily="34" charset="0"/>
              </a:rPr>
              <a:t>    e)  Or an equivalent prorated amount if multiple fuels are used? □YES   □NO</a:t>
            </a:r>
          </a:p>
          <a:p>
            <a:pPr marL="457200" indent="-457200" eaLnBrk="0" hangingPunct="0"/>
            <a:endParaRPr lang="en-US" sz="2000" dirty="0" smtClean="0">
              <a:ea typeface="Calibri" pitchFamily="34" charset="0"/>
              <a:cs typeface="Calibri" pitchFamily="34" charset="0"/>
            </a:endParaRPr>
          </a:p>
          <a:p>
            <a:pPr marL="457200" indent="-457200" eaLnBrk="0" hangingPunct="0"/>
            <a:r>
              <a:rPr lang="en-US" sz="2000" dirty="0" smtClean="0">
                <a:ea typeface="Calibri" pitchFamily="34" charset="0"/>
                <a:cs typeface="Calibri" pitchFamily="34" charset="0"/>
              </a:rPr>
              <a:t>5.    Has the owner/operator maintained, available for inspection, records of monthly fuel consumption for each consecutive 12 month period for the past 5 years? □</a:t>
            </a:r>
            <a:r>
              <a:rPr lang="en-US" sz="2000" dirty="0">
                <a:ea typeface="Calibri" pitchFamily="34" charset="0"/>
                <a:cs typeface="Calibri" pitchFamily="34" charset="0"/>
              </a:rPr>
              <a:t>YES   □NO</a:t>
            </a:r>
          </a:p>
          <a:p>
            <a:pPr eaLnBrk="0" hangingPunct="0"/>
            <a:endParaRPr lang="en-US" sz="2800" dirty="0">
              <a:latin typeface="Bookman Old Style" pitchFamily="18" charset="0"/>
              <a:ea typeface="Calibri" pitchFamily="34" charset="0"/>
              <a:cs typeface="Calibri" pitchFamily="34" charset="0"/>
            </a:endParaRPr>
          </a:p>
          <a:p>
            <a:pPr eaLnBrk="0" hangingPunct="0"/>
            <a:endParaRPr lang="en-US" dirty="0"/>
          </a:p>
        </p:txBody>
      </p:sp>
      <p:sp>
        <p:nvSpPr>
          <p:cNvPr id="5" name="Title 4"/>
          <p:cNvSpPr>
            <a:spLocks noGrp="1"/>
          </p:cNvSpPr>
          <p:nvPr>
            <p:ph type="title"/>
          </p:nvPr>
        </p:nvSpPr>
        <p:spPr/>
        <p:txBody>
          <a:bodyPr/>
          <a:lstStyle/>
          <a:p>
            <a:r>
              <a:rPr lang="en-US" sz="4000" dirty="0" smtClean="0">
                <a:ea typeface="Calibri" pitchFamily="34" charset="0"/>
                <a:cs typeface="Arial" charset="0"/>
              </a:rPr>
              <a:t>General Requirements:</a:t>
            </a:r>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772400" cy="1036638"/>
          </a:xfrm>
        </p:spPr>
        <p:txBody>
          <a:bodyPr>
            <a:normAutofit fontScale="90000"/>
          </a:bodyPr>
          <a:lstStyle/>
          <a:p>
            <a:r>
              <a:rPr lang="en-US" dirty="0" smtClean="0"/>
              <a:t/>
            </a:r>
            <a:br>
              <a:rPr lang="en-US" dirty="0" smtClean="0"/>
            </a:br>
            <a:r>
              <a:rPr lang="en-US" dirty="0" smtClean="0"/>
              <a:t>Emissions</a:t>
            </a:r>
            <a:br>
              <a:rPr lang="en-US" dirty="0" smtClean="0"/>
            </a:br>
            <a:endParaRPr lang="en-US" sz="4000" dirty="0"/>
          </a:p>
        </p:txBody>
      </p:sp>
      <p:sp>
        <p:nvSpPr>
          <p:cNvPr id="4" name="Content Placeholder 3"/>
          <p:cNvSpPr>
            <a:spLocks noGrp="1"/>
          </p:cNvSpPr>
          <p:nvPr>
            <p:ph idx="1"/>
          </p:nvPr>
        </p:nvSpPr>
        <p:spPr/>
        <p:txBody>
          <a:bodyPr/>
          <a:lstStyle/>
          <a:p>
            <a:pPr marL="517525" indent="-407988">
              <a:lnSpc>
                <a:spcPct val="80000"/>
              </a:lnSpc>
              <a:buNone/>
              <a:tabLst>
                <a:tab pos="517525" algn="l"/>
              </a:tabLst>
            </a:pPr>
            <a:r>
              <a:rPr lang="en-US" sz="1900" dirty="0" smtClean="0"/>
              <a:t>1. 	Emissions from silos, weigh hoppers (batchers) and other enclosed storage and conveying equipment controlled to limit visible emissions to 5% opacity?  □YES   □NO</a:t>
            </a:r>
          </a:p>
          <a:p>
            <a:pPr marL="517525" indent="-407988">
              <a:lnSpc>
                <a:spcPct val="80000"/>
              </a:lnSpc>
              <a:buNone/>
              <a:tabLst>
                <a:tab pos="517525" algn="l"/>
              </a:tabLst>
            </a:pPr>
            <a:endParaRPr lang="en-US" sz="1900" dirty="0" smtClean="0"/>
          </a:p>
          <a:p>
            <a:pPr marL="517525" indent="-407988">
              <a:lnSpc>
                <a:spcPct val="80000"/>
              </a:lnSpc>
              <a:buNone/>
              <a:tabLst>
                <a:tab pos="517525" algn="l"/>
              </a:tabLst>
            </a:pPr>
            <a:r>
              <a:rPr lang="en-US" sz="1900" dirty="0" smtClean="0"/>
              <a:t>2.  Management of roads, parking areas, stock piles and yards include one or more of the following?: </a:t>
            </a:r>
          </a:p>
          <a:p>
            <a:pPr marL="517525" indent="-407988">
              <a:lnSpc>
                <a:spcPct val="80000"/>
              </a:lnSpc>
              <a:buNone/>
              <a:tabLst>
                <a:tab pos="517525" algn="l"/>
              </a:tabLst>
            </a:pPr>
            <a:r>
              <a:rPr lang="en-US" sz="1900" dirty="0" smtClean="0"/>
              <a:t>      a) paving and maintenance of roads, parking areas and yards?                      	□YES   □NO</a:t>
            </a:r>
            <a:br>
              <a:rPr lang="en-US" sz="1900" dirty="0" smtClean="0"/>
            </a:br>
            <a:endParaRPr lang="en-US" sz="1100" dirty="0" smtClean="0"/>
          </a:p>
          <a:p>
            <a:pPr marL="517525" indent="-407988">
              <a:lnSpc>
                <a:spcPct val="80000"/>
              </a:lnSpc>
              <a:buNone/>
              <a:tabLst>
                <a:tab pos="517525" algn="l"/>
              </a:tabLst>
            </a:pPr>
            <a:r>
              <a:rPr lang="en-US" sz="1900" dirty="0" smtClean="0"/>
              <a:t>	b) application of water or environmentally safe dust-suppressant chemicals to control emissions? □YES   □NO</a:t>
            </a:r>
            <a:br>
              <a:rPr lang="en-US" sz="1900" dirty="0" smtClean="0"/>
            </a:br>
            <a:endParaRPr lang="en-US" sz="1100" dirty="0" smtClean="0"/>
          </a:p>
          <a:p>
            <a:pPr marL="517525" indent="-407988">
              <a:lnSpc>
                <a:spcPct val="80000"/>
              </a:lnSpc>
              <a:buNone/>
              <a:tabLst>
                <a:tab pos="517525" algn="l"/>
              </a:tabLst>
            </a:pPr>
            <a:r>
              <a:rPr lang="en-US" sz="1900" dirty="0" smtClean="0"/>
              <a:t>	c)  removal of particulate matter from roads and other paved areas near building and work areas?  □YES   □NO</a:t>
            </a:r>
          </a:p>
          <a:p>
            <a:pPr marL="517525" indent="-407988">
              <a:lnSpc>
                <a:spcPct val="80000"/>
              </a:lnSpc>
              <a:buNone/>
              <a:tabLst>
                <a:tab pos="517525" algn="l"/>
              </a:tabLst>
            </a:pPr>
            <a:endParaRPr lang="en-US" sz="1100" dirty="0" smtClean="0"/>
          </a:p>
          <a:p>
            <a:pPr marL="517525" indent="-407988">
              <a:lnSpc>
                <a:spcPct val="80000"/>
              </a:lnSpc>
              <a:buNone/>
              <a:tabLst>
                <a:tab pos="517525" algn="l"/>
              </a:tabLst>
            </a:pPr>
            <a:r>
              <a:rPr lang="en-US" sz="1900" dirty="0" smtClean="0"/>
              <a:t>	d)  installation of wind breaks or reduction of stockpile height? 	□YES   □NO</a:t>
            </a:r>
            <a:br>
              <a:rPr lang="en-US" sz="1900" dirty="0" smtClean="0"/>
            </a:br>
            <a:endParaRPr lang="en-US" sz="1100" dirty="0" smtClean="0"/>
          </a:p>
          <a:p>
            <a:pPr marL="517525" indent="-407988">
              <a:lnSpc>
                <a:spcPct val="80000"/>
              </a:lnSpc>
              <a:buNone/>
              <a:tabLst>
                <a:tab pos="517525" algn="l"/>
              </a:tabLst>
            </a:pPr>
            <a:r>
              <a:rPr lang="en-US" sz="1900" dirty="0" smtClean="0"/>
              <a:t>3.  Use of spray bar, chute or partial enclosure to mitigate emissions at the drop point to truck □YES   □NO</a:t>
            </a:r>
          </a:p>
          <a:p>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517525" indent="-407988">
              <a:buNone/>
              <a:tabLst>
                <a:tab pos="517525" algn="l"/>
              </a:tabLst>
            </a:pPr>
            <a:r>
              <a:rPr lang="en-US" sz="2000" dirty="0" smtClean="0"/>
              <a:t>1. 	Was a visible emissions test performed using EPA Method 9 in the last calendar year? </a:t>
            </a:r>
            <a:r>
              <a:rPr lang="en-US" sz="2000" dirty="0" smtClean="0">
                <a:ea typeface="Calibri" pitchFamily="34" charset="0"/>
                <a:cs typeface="Calibri" pitchFamily="34" charset="0"/>
              </a:rPr>
              <a:t>□YES   □NO</a:t>
            </a:r>
          </a:p>
          <a:p>
            <a:pPr marL="517525" indent="-407988">
              <a:buNone/>
              <a:tabLst>
                <a:tab pos="517525" algn="l"/>
              </a:tabLst>
            </a:pPr>
            <a:endParaRPr lang="en-US" sz="2000" dirty="0" smtClean="0">
              <a:ea typeface="Calibri" pitchFamily="34" charset="0"/>
              <a:cs typeface="Calibri" pitchFamily="34" charset="0"/>
            </a:endParaRPr>
          </a:p>
          <a:p>
            <a:pPr marL="517525" indent="-407988">
              <a:buNone/>
              <a:tabLst>
                <a:tab pos="517525" algn="l"/>
              </a:tabLst>
            </a:pPr>
            <a:r>
              <a:rPr lang="en-US" sz="2100" dirty="0" smtClean="0"/>
              <a:t>2. 	During testing of the silo dust collector exhaust points, was the loading of the silo conducted at a rate that is representative of the normal silo loading rate? □YES   □NO</a:t>
            </a:r>
          </a:p>
          <a:p>
            <a:pPr marL="517525" indent="-407988">
              <a:buNone/>
              <a:tabLst>
                <a:tab pos="517525" algn="l"/>
              </a:tabLst>
            </a:pPr>
            <a:r>
              <a:rPr lang="en-US" sz="2100" dirty="0" smtClean="0"/>
              <a:t>   </a:t>
            </a:r>
          </a:p>
          <a:p>
            <a:pPr marL="517525" indent="-407988">
              <a:buNone/>
              <a:tabLst>
                <a:tab pos="517525" algn="l"/>
              </a:tabLst>
            </a:pPr>
            <a:r>
              <a:rPr lang="en-US" sz="2100" dirty="0" smtClean="0"/>
              <a:t>3.	Was the minimum loading rate of 25 tons/hour achievable? □YES   □NO </a:t>
            </a:r>
          </a:p>
          <a:p>
            <a:pPr marL="517525" indent="-407988">
              <a:buNone/>
              <a:tabLst>
                <a:tab pos="517525" algn="l"/>
              </a:tabLst>
            </a:pPr>
            <a:r>
              <a:rPr lang="en-US" sz="2100" dirty="0" smtClean="0"/>
              <a:t> </a:t>
            </a:r>
          </a:p>
          <a:p>
            <a:pPr marL="517525" indent="-407988">
              <a:buNone/>
              <a:tabLst>
                <a:tab pos="517525" algn="l"/>
              </a:tabLst>
            </a:pPr>
            <a:r>
              <a:rPr lang="en-US" sz="2100" dirty="0" smtClean="0"/>
              <a:t>4.	During testing of the weigh hopper (batcher) was the batching at a rate that is representative of the normal batching rate and duration? □YES   □NO </a:t>
            </a:r>
          </a:p>
          <a:p>
            <a:pPr marL="517525" indent="-407988">
              <a:buNone/>
              <a:tabLst>
                <a:tab pos="517525" algn="l"/>
              </a:tabLst>
            </a:pPr>
            <a:endParaRPr lang="en-US" sz="2100" dirty="0" smtClean="0"/>
          </a:p>
          <a:p>
            <a:pPr marL="517525" indent="-407988">
              <a:buNone/>
              <a:tabLst>
                <a:tab pos="517525" algn="l"/>
              </a:tabLst>
            </a:pPr>
            <a:r>
              <a:rPr lang="en-US" sz="2100" dirty="0" smtClean="0"/>
              <a:t>5.  VE test results filed with the DEP no later than 45 days after the test? □YES   □NO   </a:t>
            </a:r>
          </a:p>
          <a:p>
            <a:pPr>
              <a:buNone/>
            </a:pPr>
            <a:endParaRPr lang="en-US" sz="2000" dirty="0" smtClean="0"/>
          </a:p>
        </p:txBody>
      </p:sp>
      <p:sp>
        <p:nvSpPr>
          <p:cNvPr id="2" name="Title 1"/>
          <p:cNvSpPr>
            <a:spLocks noGrp="1"/>
          </p:cNvSpPr>
          <p:nvPr>
            <p:ph type="title"/>
          </p:nvPr>
        </p:nvSpPr>
        <p:spPr/>
        <p:txBody>
          <a:bodyPr>
            <a:normAutofit/>
          </a:bodyPr>
          <a:lstStyle/>
          <a:p>
            <a:r>
              <a:rPr lang="en-US" sz="4000" dirty="0" smtClean="0"/>
              <a:t>Testing</a:t>
            </a:r>
            <a:endParaRPr lang="en-US" sz="4000"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Northeast District would like to thank the the Southwest District Office.  Several of the slides and some formatting were borrowed from their Online 2010 Workshop Guidance presentation.</a:t>
            </a:r>
            <a:endParaRPr lang="en-US" dirty="0"/>
          </a:p>
        </p:txBody>
      </p:sp>
      <p:sp>
        <p:nvSpPr>
          <p:cNvPr id="3" name="Title 2"/>
          <p:cNvSpPr>
            <a:spLocks noGrp="1"/>
          </p:cNvSpPr>
          <p:nvPr>
            <p:ph type="title"/>
          </p:nvPr>
        </p:nvSpPr>
        <p:spPr/>
        <p:txBody>
          <a:bodyPr/>
          <a:lstStyle/>
          <a:p>
            <a:r>
              <a:rPr lang="en-US" dirty="0" smtClean="0"/>
              <a:t>Credits:</a:t>
            </a:r>
            <a:endParaRPr lang="en-US" dirty="0"/>
          </a:p>
        </p:txBody>
      </p:sp>
      <p:sp>
        <p:nvSpPr>
          <p:cNvPr id="4" name="Slide Number Placeholder 3"/>
          <p:cNvSpPr>
            <a:spLocks noGrp="1"/>
          </p:cNvSpPr>
          <p:nvPr>
            <p:ph type="sldNum" sz="quarter" idx="12"/>
          </p:nvPr>
        </p:nvSpPr>
        <p:spPr/>
        <p:txBody>
          <a:bodyPr/>
          <a:lstStyle/>
          <a:p>
            <a:pPr>
              <a:defRPr/>
            </a:pPr>
            <a:fld id="{8451CCD2-BEC3-4834-A44C-9BBA31C17D3A}" type="slidenum">
              <a:rPr lang="en-US" smtClean="0"/>
              <a:pPr>
                <a:defRPr/>
              </a:pPr>
              <a:t>38</a:t>
            </a:fld>
            <a:endParaRPr lang="en-US"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2.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3.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4.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
  <TotalTime>5762</TotalTime>
  <Words>1387</Words>
  <Application>Microsoft Office PowerPoint</Application>
  <PresentationFormat>On-screen Show (4:3)</PresentationFormat>
  <Paragraphs>238</Paragraphs>
  <Slides>38</Slides>
  <Notes>4</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Concourse</vt:lpstr>
      <vt:lpstr>Florida Department of Environmental Protection </vt:lpstr>
      <vt:lpstr>Project Team</vt:lpstr>
      <vt:lpstr>Concrete Batch Plant (CBP) General Permit (GP) Requirements</vt:lpstr>
      <vt:lpstr>Slide 4</vt:lpstr>
      <vt:lpstr>Definition of a CBP</vt:lpstr>
      <vt:lpstr>Concrete Batch Plant (CBP) </vt:lpstr>
      <vt:lpstr>Air General Permit Eligibility Requirements</vt:lpstr>
      <vt:lpstr>Eligible Facilities That Collocate [Rule 62-210.310(5)(b)4, F.A.C.]</vt:lpstr>
      <vt:lpstr>Collocate Requirements [Rule 62-210.310(5)(b)4.a., F.A.C.]</vt:lpstr>
      <vt:lpstr>Collocate Requirements [Rule 62-210.310(5)(b)5, F.A.C.]</vt:lpstr>
      <vt:lpstr>General Conditions  [Rule 62-210.310(3), F.A.C.]</vt:lpstr>
      <vt:lpstr> </vt:lpstr>
      <vt:lpstr>General Conditions   [Rule 62-210.310(3), F.A.C.]</vt:lpstr>
      <vt:lpstr>General Conditions   [Rule 62-210.310(3)n, F.A.C.]</vt:lpstr>
      <vt:lpstr>Control Technology</vt:lpstr>
      <vt:lpstr>Control Technology requirements Rule 62-296.414(1),F.A.C.</vt:lpstr>
      <vt:lpstr>Control Technology         Baghouse</vt:lpstr>
      <vt:lpstr>        Baghouse Maintenance   Regularly scheduled preventative maintenance is important on a baghouse/dust collector.  An improperly running baghouse can be a  production chokepoint, a hazard or an environmental problem.   Fixing minor problems before they become  bigger ones are key to a successful operation.</vt:lpstr>
      <vt:lpstr>Control Technology  </vt:lpstr>
      <vt:lpstr>Control Technology requirements Rule 62-296.414(2),F.A.C.</vt:lpstr>
      <vt:lpstr>Control Technology –Unconfined Emissions Rule 62-296.414(2),F.A.C.</vt:lpstr>
      <vt:lpstr>Control Technology-Unconfined Emissions  Rule 62-296.414(2),F.A.C.</vt:lpstr>
      <vt:lpstr>Control Technology-Unconfined Emissions  Rule 62-296.414(2),F.A.C.</vt:lpstr>
      <vt:lpstr>Visible Emission Test Methods and Procedures Rule 62-296.414(3), F.A.C.</vt:lpstr>
      <vt:lpstr>Test Methods and Procedures  Rule 62-296.414(3), F.A.C.</vt:lpstr>
      <vt:lpstr>Test Methods and Procedures Rule 62-296.414(4), F.A.C.</vt:lpstr>
      <vt:lpstr>Violations that resulted in non compliance, 2006-2011</vt:lpstr>
      <vt:lpstr>Reporting &amp; Record-Keeping Relocation Requirements Rule 62-210.310(5)(b)3.b., F.A.C.</vt:lpstr>
      <vt:lpstr>Reporting &amp; Record-Keeping Relocation Requirements Rule 62-210.310(5)(b)3.b., F.A.C.</vt:lpstr>
      <vt:lpstr>Temporary Facility/Emissions Unit Shutdown and Startup Guidance</vt:lpstr>
      <vt:lpstr>Temporary Facility/Emissions Unit Shutdown and Startup Guidance</vt:lpstr>
      <vt:lpstr>    Any Questions, Comments?  Dickson E. Dibble , Div. of Air Resource Management  Air General Permit Program   (850) 717-9071    Dickson.Dibble@dep.state.fl.us         </vt:lpstr>
      <vt:lpstr>Compliance Checklist For Concrete Batching Plants</vt:lpstr>
      <vt:lpstr> General Requirements:  </vt:lpstr>
      <vt:lpstr>General Requirements:</vt:lpstr>
      <vt:lpstr> Emissions </vt:lpstr>
      <vt:lpstr>Testing</vt:lpstr>
      <vt:lpstr>Credits:</vt:lpstr>
    </vt:vector>
  </TitlesOfParts>
  <Company>swd fdep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Florida Department of Environmental Protection</dc:title>
  <dc:creator>swd_user</dc:creator>
  <cp:lastModifiedBy>alnahdy_k</cp:lastModifiedBy>
  <cp:revision>627</cp:revision>
  <dcterms:created xsi:type="dcterms:W3CDTF">2009-07-20T12:15:14Z</dcterms:created>
  <dcterms:modified xsi:type="dcterms:W3CDTF">2012-10-11T12:11:38Z</dcterms:modified>
</cp:coreProperties>
</file>