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Default Extension="jpeg" ContentType="image/jpeg"/>
  <Override PartName="/ppt/slideLayouts/slideLayout3.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8" r:id="rId1"/>
  </p:sldMasterIdLst>
  <p:notesMasterIdLst>
    <p:notesMasterId r:id="rId36"/>
  </p:notesMasterIdLst>
  <p:sldIdLst>
    <p:sldId id="256" r:id="rId2"/>
    <p:sldId id="257" r:id="rId3"/>
    <p:sldId id="258" r:id="rId4"/>
    <p:sldId id="278" r:id="rId5"/>
    <p:sldId id="279" r:id="rId6"/>
    <p:sldId id="277" r:id="rId7"/>
    <p:sldId id="276" r:id="rId8"/>
    <p:sldId id="261" r:id="rId9"/>
    <p:sldId id="260" r:id="rId10"/>
    <p:sldId id="266" r:id="rId11"/>
    <p:sldId id="269" r:id="rId12"/>
    <p:sldId id="267" r:id="rId13"/>
    <p:sldId id="268" r:id="rId14"/>
    <p:sldId id="270" r:id="rId15"/>
    <p:sldId id="271" r:id="rId16"/>
    <p:sldId id="272" r:id="rId17"/>
    <p:sldId id="273" r:id="rId18"/>
    <p:sldId id="274" r:id="rId19"/>
    <p:sldId id="275" r:id="rId20"/>
    <p:sldId id="262" r:id="rId21"/>
    <p:sldId id="292" r:id="rId22"/>
    <p:sldId id="280" r:id="rId23"/>
    <p:sldId id="281" r:id="rId24"/>
    <p:sldId id="295" r:id="rId25"/>
    <p:sldId id="282" r:id="rId26"/>
    <p:sldId id="283" r:id="rId27"/>
    <p:sldId id="294" r:id="rId28"/>
    <p:sldId id="284" r:id="rId29"/>
    <p:sldId id="285" r:id="rId30"/>
    <p:sldId id="286" r:id="rId31"/>
    <p:sldId id="287" r:id="rId32"/>
    <p:sldId id="288" r:id="rId33"/>
    <p:sldId id="289" r:id="rId34"/>
    <p:sldId id="293" r:id="rId3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p:restoredTop sz="94660"/>
  </p:normalViewPr>
  <p:slideViewPr>
    <p:cSldViewPr>
      <p:cViewPr>
        <p:scale>
          <a:sx n="66" d="100"/>
          <a:sy n="66" d="100"/>
        </p:scale>
        <p:origin x="-1278" y="-9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1446"/>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097E4C8-1BB1-44B4-9713-A3F184F9EC5F}" type="datetimeFigureOut">
              <a:rPr lang="en-US" smtClean="0"/>
              <a:pPr/>
              <a:t>10/11/2012</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54E8752-E2E6-4283-9500-1AB91C3C34D7}" type="slidenum">
              <a:rPr lang="en-US" smtClean="0"/>
              <a:pPr/>
              <a:t>‹#›</a:t>
            </a:fld>
            <a:endParaRPr lang="en-US"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a:ln/>
        </p:spPr>
      </p:sp>
      <p:sp>
        <p:nvSpPr>
          <p:cNvPr id="55299" name="Notes Placeholder 2"/>
          <p:cNvSpPr>
            <a:spLocks noGrp="1"/>
          </p:cNvSpPr>
          <p:nvPr>
            <p:ph type="body" idx="1"/>
          </p:nvPr>
        </p:nvSpPr>
        <p:spPr>
          <a:noFill/>
          <a:ln/>
        </p:spPr>
        <p:txBody>
          <a:bodyPr/>
          <a:lstStyle/>
          <a:p>
            <a:endParaRPr lang="en-US" dirty="0" smtClean="0">
              <a:latin typeface="Arial"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a:ln/>
        </p:spPr>
      </p:sp>
      <p:sp>
        <p:nvSpPr>
          <p:cNvPr id="57347" name="Notes Placeholder 2"/>
          <p:cNvSpPr>
            <a:spLocks noGrp="1"/>
          </p:cNvSpPr>
          <p:nvPr>
            <p:ph type="body" idx="1"/>
          </p:nvPr>
        </p:nvSpPr>
        <p:spPr>
          <a:noFill/>
          <a:ln/>
        </p:spPr>
        <p:txBody>
          <a:bodyPr/>
          <a:lstStyle/>
          <a:p>
            <a:r>
              <a:rPr lang="en-US" dirty="0" smtClean="0">
                <a:latin typeface="Arial" charset="0"/>
              </a:rPr>
              <a:t>During the pres</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a:ln/>
        </p:spPr>
      </p:sp>
      <p:sp>
        <p:nvSpPr>
          <p:cNvPr id="58371" name="Notes Placeholder 2"/>
          <p:cNvSpPr>
            <a:spLocks noGrp="1"/>
          </p:cNvSpPr>
          <p:nvPr>
            <p:ph type="body" idx="1"/>
          </p:nvPr>
        </p:nvSpPr>
        <p:spPr>
          <a:noFill/>
          <a:ln/>
        </p:spPr>
        <p:txBody>
          <a:bodyPr/>
          <a:lstStyle/>
          <a:p>
            <a:endParaRPr lang="en-US" dirty="0" smtClean="0">
              <a:latin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dirty="0"/>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DB70D5EE-BE2B-4A11-9C4C-60BFFDB112DA}" type="datetimeFigureOut">
              <a:rPr lang="en-US" smtClean="0"/>
              <a:pPr/>
              <a:t>10/11/2012</a:t>
            </a:fld>
            <a:endParaRPr lang="en-US" dirty="0"/>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dirty="0"/>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BA061C80-49A7-4E50-A406-0901D0CA6B6F}"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DB70D5EE-BE2B-4A11-9C4C-60BFFDB112DA}" type="datetimeFigureOut">
              <a:rPr lang="en-US" smtClean="0"/>
              <a:pPr/>
              <a:t>10/11/2012</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BA061C80-49A7-4E50-A406-0901D0CA6B6F}" type="slidenum">
              <a:rPr lang="en-US" smtClean="0"/>
              <a:pPr/>
              <a:t>‹#›</a:t>
            </a:fld>
            <a:endParaRPr lang="en-US" dirty="0"/>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DB70D5EE-BE2B-4A11-9C4C-60BFFDB112DA}" type="datetimeFigureOut">
              <a:rPr lang="en-US" smtClean="0"/>
              <a:pPr/>
              <a:t>10/11/2012</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BA061C80-49A7-4E50-A406-0901D0CA6B6F}" type="slidenum">
              <a:rPr lang="en-US" smtClean="0"/>
              <a:pPr/>
              <a:t>‹#›</a:t>
            </a:fld>
            <a:endParaRPr lang="en-US" dirty="0"/>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dirty="0"/>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DB70D5EE-BE2B-4A11-9C4C-60BFFDB112DA}" type="datetimeFigureOut">
              <a:rPr lang="en-US" smtClean="0"/>
              <a:pPr/>
              <a:t>10/11/2012</a:t>
            </a:fld>
            <a:endParaRPr lang="en-US" dirty="0"/>
          </a:p>
        </p:txBody>
      </p:sp>
      <p:sp>
        <p:nvSpPr>
          <p:cNvPr id="6" name="Footer Placeholder 5"/>
          <p:cNvSpPr>
            <a:spLocks noGrp="1"/>
          </p:cNvSpPr>
          <p:nvPr>
            <p:ph type="ftr" sz="quarter" idx="11"/>
          </p:nvPr>
        </p:nvSpPr>
        <p:spPr/>
        <p:txBody>
          <a:bodyPr/>
          <a:lstStyle>
            <a:extLst/>
          </a:lstStyle>
          <a:p>
            <a:endParaRPr lang="en-US" dirty="0"/>
          </a:p>
        </p:txBody>
      </p:sp>
      <p:sp>
        <p:nvSpPr>
          <p:cNvPr id="7" name="Slide Number Placeholder 6"/>
          <p:cNvSpPr>
            <a:spLocks noGrp="1"/>
          </p:cNvSpPr>
          <p:nvPr>
            <p:ph type="sldNum" sz="quarter" idx="12"/>
          </p:nvPr>
        </p:nvSpPr>
        <p:spPr/>
        <p:txBody>
          <a:bodyPr/>
          <a:lstStyle>
            <a:extLst/>
          </a:lstStyle>
          <a:p>
            <a:fld id="{BA061C80-49A7-4E50-A406-0901D0CA6B6F}" type="slidenum">
              <a:rPr lang="en-US" smtClean="0"/>
              <a:pPr/>
              <a:t>‹#›</a:t>
            </a:fld>
            <a:endParaRPr lang="en-US" dirty="0"/>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DB70D5EE-BE2B-4A11-9C4C-60BFFDB112DA}" type="datetimeFigureOut">
              <a:rPr lang="en-US" smtClean="0"/>
              <a:pPr/>
              <a:t>10/11/2012</a:t>
            </a:fld>
            <a:endParaRPr lang="en-US" dirty="0"/>
          </a:p>
        </p:txBody>
      </p:sp>
      <p:sp>
        <p:nvSpPr>
          <p:cNvPr id="8" name="Footer Placeholder 7"/>
          <p:cNvSpPr>
            <a:spLocks noGrp="1"/>
          </p:cNvSpPr>
          <p:nvPr>
            <p:ph type="ftr" sz="quarter" idx="11"/>
          </p:nvPr>
        </p:nvSpPr>
        <p:spPr/>
        <p:txBody>
          <a:bodyPr/>
          <a:lstStyle>
            <a:extLst/>
          </a:lstStyle>
          <a:p>
            <a:endParaRPr lang="en-US" dirty="0"/>
          </a:p>
        </p:txBody>
      </p:sp>
      <p:sp>
        <p:nvSpPr>
          <p:cNvPr id="9" name="Slide Number Placeholder 8"/>
          <p:cNvSpPr>
            <a:spLocks noGrp="1"/>
          </p:cNvSpPr>
          <p:nvPr>
            <p:ph type="sldNum" sz="quarter" idx="12"/>
          </p:nvPr>
        </p:nvSpPr>
        <p:spPr/>
        <p:txBody>
          <a:bodyPr/>
          <a:lstStyle>
            <a:extLst/>
          </a:lstStyle>
          <a:p>
            <a:fld id="{BA061C80-49A7-4E50-A406-0901D0CA6B6F}" type="slidenum">
              <a:rPr lang="en-US" smtClean="0"/>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DB70D5EE-BE2B-4A11-9C4C-60BFFDB112DA}" type="datetimeFigureOut">
              <a:rPr lang="en-US" smtClean="0"/>
              <a:pPr/>
              <a:t>10/11/2012</a:t>
            </a:fld>
            <a:endParaRPr lang="en-US" dirty="0"/>
          </a:p>
        </p:txBody>
      </p:sp>
      <p:sp>
        <p:nvSpPr>
          <p:cNvPr id="4" name="Footer Placeholder 3"/>
          <p:cNvSpPr>
            <a:spLocks noGrp="1"/>
          </p:cNvSpPr>
          <p:nvPr>
            <p:ph type="ftr" sz="quarter" idx="11"/>
          </p:nvPr>
        </p:nvSpPr>
        <p:spPr/>
        <p:txBody>
          <a:bodyPr/>
          <a:lstStyle>
            <a:extLst/>
          </a:lstStyle>
          <a:p>
            <a:endParaRPr lang="en-US" dirty="0"/>
          </a:p>
        </p:txBody>
      </p:sp>
      <p:sp>
        <p:nvSpPr>
          <p:cNvPr id="5" name="Slide Number Placeholder 4"/>
          <p:cNvSpPr>
            <a:spLocks noGrp="1"/>
          </p:cNvSpPr>
          <p:nvPr>
            <p:ph type="sldNum" sz="quarter" idx="12"/>
          </p:nvPr>
        </p:nvSpPr>
        <p:spPr/>
        <p:txBody>
          <a:bodyPr/>
          <a:lstStyle>
            <a:extLst/>
          </a:lstStyle>
          <a:p>
            <a:fld id="{BA061C80-49A7-4E50-A406-0901D0CA6B6F}" type="slidenum">
              <a:rPr lang="en-US" smtClean="0"/>
              <a:pPr/>
              <a:t>‹#›</a:t>
            </a:fld>
            <a:endParaRPr lang="en-US" dirty="0"/>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DB70D5EE-BE2B-4A11-9C4C-60BFFDB112DA}" type="datetimeFigureOut">
              <a:rPr lang="en-US" smtClean="0"/>
              <a:pPr/>
              <a:t>10/11/2012</a:t>
            </a:fld>
            <a:endParaRPr lang="en-US" dirty="0"/>
          </a:p>
        </p:txBody>
      </p:sp>
      <p:sp>
        <p:nvSpPr>
          <p:cNvPr id="3" name="Footer Placeholder 2"/>
          <p:cNvSpPr>
            <a:spLocks noGrp="1"/>
          </p:cNvSpPr>
          <p:nvPr>
            <p:ph type="ftr" sz="quarter" idx="11"/>
          </p:nvPr>
        </p:nvSpPr>
        <p:spPr/>
        <p:txBody>
          <a:bodyPr/>
          <a:lstStyle>
            <a:extLst/>
          </a:lstStyle>
          <a:p>
            <a:endParaRPr lang="en-US" dirty="0"/>
          </a:p>
        </p:txBody>
      </p:sp>
      <p:sp>
        <p:nvSpPr>
          <p:cNvPr id="4" name="Slide Number Placeholder 3"/>
          <p:cNvSpPr>
            <a:spLocks noGrp="1"/>
          </p:cNvSpPr>
          <p:nvPr>
            <p:ph type="sldNum" sz="quarter" idx="12"/>
          </p:nvPr>
        </p:nvSpPr>
        <p:spPr/>
        <p:txBody>
          <a:bodyPr/>
          <a:lstStyle>
            <a:extLst/>
          </a:lstStyle>
          <a:p>
            <a:fld id="{BA061C80-49A7-4E50-A406-0901D0CA6B6F}"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DB70D5EE-BE2B-4A11-9C4C-60BFFDB112DA}" type="datetimeFigureOut">
              <a:rPr lang="en-US" smtClean="0"/>
              <a:pPr/>
              <a:t>10/11/2012</a:t>
            </a:fld>
            <a:endParaRPr lang="en-US" dirty="0"/>
          </a:p>
        </p:txBody>
      </p:sp>
      <p:sp>
        <p:nvSpPr>
          <p:cNvPr id="6" name="Footer Placeholder 5"/>
          <p:cNvSpPr>
            <a:spLocks noGrp="1"/>
          </p:cNvSpPr>
          <p:nvPr>
            <p:ph type="ftr" sz="quarter" idx="11"/>
          </p:nvPr>
        </p:nvSpPr>
        <p:spPr/>
        <p:txBody>
          <a:bodyPr/>
          <a:lstStyle>
            <a:extLst/>
          </a:lstStyle>
          <a:p>
            <a:endParaRPr lang="en-US" dirty="0"/>
          </a:p>
        </p:txBody>
      </p:sp>
      <p:sp>
        <p:nvSpPr>
          <p:cNvPr id="7" name="Slide Number Placeholder 6"/>
          <p:cNvSpPr>
            <a:spLocks noGrp="1"/>
          </p:cNvSpPr>
          <p:nvPr>
            <p:ph type="sldNum" sz="quarter" idx="12"/>
          </p:nvPr>
        </p:nvSpPr>
        <p:spPr/>
        <p:txBody>
          <a:bodyPr/>
          <a:lstStyle>
            <a:extLst/>
          </a:lstStyle>
          <a:p>
            <a:fld id="{BA061C80-49A7-4E50-A406-0901D0CA6B6F}" type="slidenum">
              <a:rPr lang="en-US" smtClean="0"/>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dirty="0"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DB70D5EE-BE2B-4A11-9C4C-60BFFDB112DA}" type="datetimeFigureOut">
              <a:rPr lang="en-US" smtClean="0"/>
              <a:pPr/>
              <a:t>10/11/2012</a:t>
            </a:fld>
            <a:endParaRPr lang="en-US" dirty="0"/>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dirty="0"/>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BA061C80-49A7-4E50-A406-0901D0CA6B6F}" type="slidenum">
              <a:rPr lang="en-US" smtClean="0"/>
              <a:pPr/>
              <a:t>‹#›</a:t>
            </a:fld>
            <a:endParaRPr lang="en-US" dirty="0"/>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0" name="Right Triangle 9"/>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dirty="0"/>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dirty="0"/>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DB70D5EE-BE2B-4A11-9C4C-60BFFDB112DA}" type="datetimeFigureOut">
              <a:rPr lang="en-US" smtClean="0"/>
              <a:pPr/>
              <a:t>10/11/2012</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BA061C80-49A7-4E50-A406-0901D0CA6B6F}"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DB70D5EE-BE2B-4A11-9C4C-60BFFDB112DA}" type="datetimeFigureOut">
              <a:rPr lang="en-US" smtClean="0"/>
              <a:pPr/>
              <a:t>10/11/2012</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BA061C80-49A7-4E50-A406-0901D0CA6B6F}"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4" name="Right Triangle 13"/>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dirty="0"/>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DB70D5EE-BE2B-4A11-9C4C-60BFFDB112DA}" type="datetimeFigureOut">
              <a:rPr lang="en-US" smtClean="0"/>
              <a:pPr/>
              <a:t>10/11/2012</a:t>
            </a:fld>
            <a:endParaRPr lang="en-US" dirty="0"/>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dirty="0"/>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BA061C80-49A7-4E50-A406-0901D0CA6B6F}"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Compliance Assistance</a:t>
            </a:r>
            <a:endParaRPr lang="en-US" dirty="0"/>
          </a:p>
        </p:txBody>
      </p:sp>
      <p:sp>
        <p:nvSpPr>
          <p:cNvPr id="3" name="Subtitle 2"/>
          <p:cNvSpPr>
            <a:spLocks noGrp="1"/>
          </p:cNvSpPr>
          <p:nvPr>
            <p:ph type="subTitle" idx="1"/>
          </p:nvPr>
        </p:nvSpPr>
        <p:spPr/>
        <p:txBody>
          <a:bodyPr/>
          <a:lstStyle/>
          <a:p>
            <a:r>
              <a:rPr lang="en-US" dirty="0" smtClean="0"/>
              <a:t>Human and Animal Crematories</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Burning corpses practiced since prehistoric times</a:t>
            </a:r>
          </a:p>
          <a:p>
            <a:r>
              <a:rPr lang="en-US" dirty="0" smtClean="0"/>
              <a:t>Used in majority of funerals in Sweden during the Iron and Viking Ages.</a:t>
            </a:r>
          </a:p>
          <a:p>
            <a:r>
              <a:rPr lang="en-US" dirty="0" smtClean="0"/>
              <a:t>In Western Roman Empire, cremation was standard until the 1</a:t>
            </a:r>
            <a:r>
              <a:rPr lang="en-US" baseline="30000" dirty="0" smtClean="0"/>
              <a:t>st</a:t>
            </a:r>
            <a:r>
              <a:rPr lang="en-US" dirty="0" smtClean="0"/>
              <a:t> Century A.D. and was often associated with Military Honors</a:t>
            </a:r>
          </a:p>
          <a:p>
            <a:pPr>
              <a:buNone/>
            </a:pPr>
            <a:endParaRPr lang="en-US" dirty="0"/>
          </a:p>
        </p:txBody>
      </p:sp>
      <p:sp>
        <p:nvSpPr>
          <p:cNvPr id="2" name="Title 1"/>
          <p:cNvSpPr>
            <a:spLocks noGrp="1"/>
          </p:cNvSpPr>
          <p:nvPr>
            <p:ph type="title"/>
          </p:nvPr>
        </p:nvSpPr>
        <p:spPr/>
        <p:txBody>
          <a:bodyPr>
            <a:normAutofit/>
          </a:bodyPr>
          <a:lstStyle/>
          <a:p>
            <a:r>
              <a:rPr lang="en-US" dirty="0" smtClean="0"/>
              <a:t>History</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85800"/>
            <a:ext cx="8077200" cy="5791200"/>
          </a:xfrm>
        </p:spPr>
        <p:txBody>
          <a:bodyPr>
            <a:normAutofit/>
          </a:bodyPr>
          <a:lstStyle/>
          <a:p>
            <a:r>
              <a:rPr lang="en-US" dirty="0" smtClean="0"/>
              <a:t>Cremation almost disappeared by the 5</a:t>
            </a:r>
            <a:r>
              <a:rPr lang="en-US" baseline="30000" dirty="0" smtClean="0"/>
              <a:t>th</a:t>
            </a:r>
            <a:r>
              <a:rPr lang="en-US" dirty="0" smtClean="0"/>
              <a:t> Century A.D. during the spread of Christianity, except in unusual cases such as epidemics or war</a:t>
            </a:r>
          </a:p>
          <a:p>
            <a:r>
              <a:rPr lang="en-US" dirty="0" smtClean="0"/>
              <a:t>Modern cremation began in the late 19</a:t>
            </a:r>
            <a:r>
              <a:rPr lang="en-US" baseline="30000" dirty="0" smtClean="0"/>
              <a:t>th</a:t>
            </a:r>
            <a:r>
              <a:rPr lang="en-US" dirty="0" smtClean="0"/>
              <a:t> Century by Professor </a:t>
            </a:r>
            <a:r>
              <a:rPr lang="en-US" dirty="0" smtClean="0"/>
              <a:t>Brunetti</a:t>
            </a:r>
            <a:r>
              <a:rPr lang="en-US" dirty="0" smtClean="0"/>
              <a:t>. </a:t>
            </a:r>
          </a:p>
          <a:p>
            <a:r>
              <a:rPr lang="en-US" dirty="0" smtClean="0"/>
              <a:t>The first modern crematory in the United States was established in Pennsylvania in 1876.</a:t>
            </a:r>
          </a:p>
          <a:p>
            <a:r>
              <a:rPr lang="en-US" dirty="0" smtClean="0"/>
              <a:t>Today, cremation is practiced in at least 31 countries throughout the world.</a:t>
            </a:r>
          </a:p>
          <a:p>
            <a:endParaRPr lang="en-US" dirty="0"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Cremators are usually made of high-grade steel plate and lined inside with heavy refractory tile or brick.</a:t>
            </a:r>
          </a:p>
          <a:p>
            <a:r>
              <a:rPr lang="en-US" dirty="0" smtClean="0"/>
              <a:t>Most cremators have a variety of automatic controls and use gas for heating the cremator.</a:t>
            </a:r>
          </a:p>
          <a:p>
            <a:r>
              <a:rPr lang="en-US" dirty="0" smtClean="0"/>
              <a:t>1990 Clean Air Act classified crematories as medical waste incinerators and later as other solid waste incinerators. </a:t>
            </a:r>
            <a:endParaRPr lang="en-US" dirty="0"/>
          </a:p>
        </p:txBody>
      </p:sp>
      <p:sp>
        <p:nvSpPr>
          <p:cNvPr id="3" name="Title 2"/>
          <p:cNvSpPr>
            <a:spLocks noGrp="1"/>
          </p:cNvSpPr>
          <p:nvPr>
            <p:ph type="title"/>
          </p:nvPr>
        </p:nvSpPr>
        <p:spPr/>
        <p:txBody>
          <a:bodyPr/>
          <a:lstStyle/>
          <a:p>
            <a:r>
              <a:rPr lang="en-US" dirty="0" smtClean="0"/>
              <a:t>Modern Crematories</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990600"/>
            <a:ext cx="8229600" cy="4525963"/>
          </a:xfrm>
        </p:spPr>
        <p:txBody>
          <a:bodyPr/>
          <a:lstStyle/>
          <a:p>
            <a:r>
              <a:rPr lang="en-US" dirty="0" smtClean="0"/>
              <a:t>Original 1990 regulation proposed for crematories was not based on any actual test data. </a:t>
            </a:r>
          </a:p>
          <a:p>
            <a:r>
              <a:rPr lang="en-US" dirty="0" smtClean="0"/>
              <a:t>In 1999, costly and aggressive testing project with EPA and Cremation Association of North America takes place.</a:t>
            </a:r>
          </a:p>
          <a:p>
            <a:r>
              <a:rPr lang="en-US" dirty="0" smtClean="0"/>
              <a:t>EPA decides not to regulate human or animal crematories. </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Caused by combustion, incomplete combustion and the volatilization of metals in the body.</a:t>
            </a:r>
          </a:p>
          <a:p>
            <a:r>
              <a:rPr lang="en-US" dirty="0" smtClean="0"/>
              <a:t>Particulate, carbon monoxide, nitrogen oxides, carbon dioxide, VOCs, hydrogen chloride, heavy metals and dioxins.</a:t>
            </a:r>
          </a:p>
          <a:p>
            <a:endParaRPr lang="en-US" dirty="0" smtClean="0"/>
          </a:p>
          <a:p>
            <a:endParaRPr lang="en-US" dirty="0"/>
          </a:p>
        </p:txBody>
      </p:sp>
      <p:sp>
        <p:nvSpPr>
          <p:cNvPr id="3" name="Title 2"/>
          <p:cNvSpPr>
            <a:spLocks noGrp="1"/>
          </p:cNvSpPr>
          <p:nvPr>
            <p:ph type="title"/>
          </p:nvPr>
        </p:nvSpPr>
        <p:spPr/>
        <p:txBody>
          <a:bodyPr/>
          <a:lstStyle/>
          <a:p>
            <a:r>
              <a:rPr lang="en-US" dirty="0" smtClean="0"/>
              <a:t>Pollutants </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Pollution control system for crematories. </a:t>
            </a:r>
          </a:p>
          <a:p>
            <a:r>
              <a:rPr lang="en-US" dirty="0" smtClean="0"/>
              <a:t>Emissions of pollutants are controlled by controlling the temperature and residence time.</a:t>
            </a:r>
          </a:p>
          <a:p>
            <a:r>
              <a:rPr lang="en-US" dirty="0" smtClean="0"/>
              <a:t>Volatilized carbon created in the combustion process is converted to carbon dioxide.</a:t>
            </a:r>
          </a:p>
          <a:p>
            <a:r>
              <a:rPr lang="en-US" dirty="0" smtClean="0"/>
              <a:t>At least 1 second gas residence time required. </a:t>
            </a:r>
          </a:p>
          <a:p>
            <a:endParaRPr lang="en-US" dirty="0"/>
          </a:p>
        </p:txBody>
      </p:sp>
      <p:sp>
        <p:nvSpPr>
          <p:cNvPr id="3" name="Title 2"/>
          <p:cNvSpPr>
            <a:spLocks noGrp="1"/>
          </p:cNvSpPr>
          <p:nvPr>
            <p:ph type="title"/>
          </p:nvPr>
        </p:nvSpPr>
        <p:spPr/>
        <p:txBody>
          <a:bodyPr/>
          <a:lstStyle/>
          <a:p>
            <a:r>
              <a:rPr lang="en-US" dirty="0" smtClean="0"/>
              <a:t>Secondary Chamber	</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Primary Chamber</a:t>
            </a:r>
            <a:endParaRPr lang="en-US" dirty="0"/>
          </a:p>
        </p:txBody>
      </p:sp>
      <p:pic>
        <p:nvPicPr>
          <p:cNvPr id="2050" name="Picture 2" descr="C:\Users\Owner\AppData\Local\Microsoft\Windows\Temporary Internet Files\Content.Outlook\1ALNG9QM\cremation_chamber.gif"/>
          <p:cNvPicPr>
            <a:picLocks noChangeAspect="1" noChangeArrowheads="1"/>
          </p:cNvPicPr>
          <p:nvPr/>
        </p:nvPicPr>
        <p:blipFill>
          <a:blip r:embed="rId2" cstate="print"/>
          <a:srcRect/>
          <a:stretch>
            <a:fillRect/>
          </a:stretch>
        </p:blipFill>
        <p:spPr bwMode="auto">
          <a:xfrm>
            <a:off x="1828800" y="1219200"/>
            <a:ext cx="7010400" cy="482938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Crematory image</a:t>
            </a:r>
            <a:endParaRPr lang="en-US" dirty="0"/>
          </a:p>
        </p:txBody>
      </p:sp>
      <p:pic>
        <p:nvPicPr>
          <p:cNvPr id="1026" name="Picture 2"/>
          <p:cNvPicPr>
            <a:picLocks noChangeAspect="1" noChangeArrowheads="1"/>
          </p:cNvPicPr>
          <p:nvPr/>
        </p:nvPicPr>
        <p:blipFill>
          <a:blip r:embed="rId2" cstate="print"/>
          <a:srcRect l="29167" t="22095" r="29583" b="22286"/>
          <a:stretch>
            <a:fillRect/>
          </a:stretch>
        </p:blipFill>
        <p:spPr bwMode="auto">
          <a:xfrm>
            <a:off x="2133600" y="1295400"/>
            <a:ext cx="6477000" cy="477597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Human crematory units shall not incinerate other materials including biomedical waste.</a:t>
            </a:r>
          </a:p>
          <a:p>
            <a:r>
              <a:rPr lang="en-US" dirty="0" smtClean="0"/>
              <a:t>Animal crematory units shall not cremate dead animals which were used for medical or commercial experimentation.  No other material, including biomedical waste shall be incinerated.</a:t>
            </a:r>
          </a:p>
          <a:p>
            <a:endParaRPr lang="en-US" dirty="0" smtClean="0"/>
          </a:p>
        </p:txBody>
      </p:sp>
      <p:sp>
        <p:nvSpPr>
          <p:cNvPr id="3" name="Title 2"/>
          <p:cNvSpPr>
            <a:spLocks noGrp="1"/>
          </p:cNvSpPr>
          <p:nvPr>
            <p:ph type="title"/>
          </p:nvPr>
        </p:nvSpPr>
        <p:spPr/>
        <p:txBody>
          <a:bodyPr/>
          <a:lstStyle/>
          <a:p>
            <a:r>
              <a:rPr lang="en-US" dirty="0" smtClean="0"/>
              <a:t>Prohibited Material</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752600"/>
            <a:ext cx="8229600" cy="4525963"/>
          </a:xfrm>
        </p:spPr>
        <p:txBody>
          <a:bodyPr/>
          <a:lstStyle/>
          <a:p>
            <a:r>
              <a:rPr lang="en-US" dirty="0" smtClean="0"/>
              <a:t>Must maintain 1400 degrees F in the secondary chamber combustion zone.</a:t>
            </a:r>
          </a:p>
          <a:p>
            <a:r>
              <a:rPr lang="en-US" dirty="0" smtClean="0"/>
              <a:t>Cremation in the primary chamber shall not begin unless the secondary chamber temperature is equal to or greater than 1400 degrees F.</a:t>
            </a:r>
          </a:p>
          <a:p>
            <a:endParaRPr lang="en-US" dirty="0"/>
          </a:p>
        </p:txBody>
      </p:sp>
      <p:sp>
        <p:nvSpPr>
          <p:cNvPr id="3" name="Title 2"/>
          <p:cNvSpPr>
            <a:spLocks noGrp="1"/>
          </p:cNvSpPr>
          <p:nvPr>
            <p:ph type="title"/>
          </p:nvPr>
        </p:nvSpPr>
        <p:spPr/>
        <p:txBody>
          <a:bodyPr>
            <a:normAutofit fontScale="90000"/>
          </a:bodyPr>
          <a:lstStyle/>
          <a:p>
            <a:r>
              <a:rPr lang="en-US" dirty="0" smtClean="0"/>
              <a:t>Operational Requirements</a:t>
            </a:r>
            <a:br>
              <a:rPr lang="en-US" dirty="0" smtClean="0"/>
            </a:br>
            <a:r>
              <a:rPr lang="en-US" dirty="0" smtClean="0"/>
              <a:t>Prior to August 30, 1989</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752600"/>
            <a:ext cx="8229600" cy="4525963"/>
          </a:xfrm>
        </p:spPr>
        <p:txBody>
          <a:bodyPr/>
          <a:lstStyle/>
          <a:p>
            <a:r>
              <a:rPr lang="en-US" dirty="0" smtClean="0"/>
              <a:t>Secondary chamber must have sufficient volume to provide at least 1.0 seconds gas residence time at 1800 degrees F. Design calculations to confirm this must be submitted to the Department with the AG permit application</a:t>
            </a:r>
          </a:p>
        </p:txBody>
      </p:sp>
      <p:sp>
        <p:nvSpPr>
          <p:cNvPr id="3" name="Title 2"/>
          <p:cNvSpPr>
            <a:spLocks noGrp="1"/>
          </p:cNvSpPr>
          <p:nvPr>
            <p:ph type="title"/>
          </p:nvPr>
        </p:nvSpPr>
        <p:spPr/>
        <p:txBody>
          <a:bodyPr>
            <a:normAutofit fontScale="90000"/>
          </a:bodyPr>
          <a:lstStyle/>
          <a:p>
            <a:r>
              <a:rPr lang="en-US" dirty="0" smtClean="0"/>
              <a:t>Operational Requirements</a:t>
            </a:r>
            <a:br>
              <a:rPr lang="en-US" dirty="0" smtClean="0"/>
            </a:br>
            <a:r>
              <a:rPr lang="en-US" dirty="0" smtClean="0"/>
              <a:t>After August 30, 1989	</a:t>
            </a: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066800"/>
            <a:ext cx="8229600" cy="4525963"/>
          </a:xfrm>
        </p:spPr>
        <p:txBody>
          <a:bodyPr>
            <a:normAutofit/>
          </a:bodyPr>
          <a:lstStyle/>
          <a:p>
            <a:r>
              <a:rPr lang="en-US" dirty="0" smtClean="0"/>
              <a:t>The actual operating temperature in the secondary chamber shall be no less than 1600 degrees F throughout the combustion process.</a:t>
            </a:r>
          </a:p>
          <a:p>
            <a:r>
              <a:rPr lang="en-US" dirty="0" smtClean="0"/>
              <a:t>Cremation in the primary chamber shall not begin unless the secondary chamber combustion zone is equal to, or greater than 1600 degrees F.</a:t>
            </a: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Must not emit 10 TPY or more of any listed HAP</a:t>
            </a:r>
          </a:p>
          <a:p>
            <a:r>
              <a:rPr lang="en-US" dirty="0" smtClean="0"/>
              <a:t>Or – 25 TPY or more of any combination of HAPs</a:t>
            </a:r>
          </a:p>
          <a:p>
            <a:r>
              <a:rPr lang="en-US" dirty="0" smtClean="0"/>
              <a:t>Or – 100 TPY or more of any regulated air pollutant</a:t>
            </a:r>
            <a:endParaRPr lang="en-US" dirty="0"/>
          </a:p>
        </p:txBody>
      </p:sp>
      <p:sp>
        <p:nvSpPr>
          <p:cNvPr id="3" name="Title 2"/>
          <p:cNvSpPr>
            <a:spLocks noGrp="1"/>
          </p:cNvSpPr>
          <p:nvPr>
            <p:ph type="title"/>
          </p:nvPr>
        </p:nvSpPr>
        <p:spPr/>
        <p:txBody>
          <a:bodyPr>
            <a:normAutofit fontScale="90000"/>
          </a:bodyPr>
          <a:lstStyle/>
          <a:p>
            <a:r>
              <a:rPr lang="en-US" dirty="0" smtClean="0"/>
              <a:t>Air General Permit</a:t>
            </a:r>
            <a:br>
              <a:rPr lang="en-US" dirty="0" smtClean="0"/>
            </a:br>
            <a:r>
              <a:rPr lang="en-US" dirty="0" smtClean="0"/>
              <a:t>Eligibility Requirements</a:t>
            </a: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dirty="0" smtClean="0"/>
              <a:t>PM – not to exceed 0.080 grains per dry standard cubic feet of flue gas corrected to 7% oxygen</a:t>
            </a:r>
          </a:p>
          <a:p>
            <a:r>
              <a:rPr lang="en-US" dirty="0" smtClean="0"/>
              <a:t>CO – not to exceed 100 PPM by volume, dry basis, corrected to 7% oxygen on an hourly basis</a:t>
            </a:r>
          </a:p>
          <a:p>
            <a:r>
              <a:rPr lang="en-US" dirty="0" smtClean="0"/>
              <a:t>VE – limit to 5% opacity for up to 6 min. average with an exception for VE not to exceed 15% for 6 min. in any one hour period</a:t>
            </a:r>
            <a:endParaRPr lang="en-US" dirty="0"/>
          </a:p>
        </p:txBody>
      </p:sp>
      <p:sp>
        <p:nvSpPr>
          <p:cNvPr id="3" name="Title 2"/>
          <p:cNvSpPr>
            <a:spLocks noGrp="1"/>
          </p:cNvSpPr>
          <p:nvPr>
            <p:ph type="title"/>
          </p:nvPr>
        </p:nvSpPr>
        <p:spPr/>
        <p:txBody>
          <a:bodyPr/>
          <a:lstStyle/>
          <a:p>
            <a:r>
              <a:rPr lang="en-US" dirty="0" smtClean="0"/>
              <a:t>AG Permit Requirements</a:t>
            </a: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762000"/>
            <a:ext cx="8382000" cy="4983163"/>
          </a:xfrm>
        </p:spPr>
        <p:txBody>
          <a:bodyPr>
            <a:normAutofit/>
          </a:bodyPr>
          <a:lstStyle/>
          <a:p>
            <a:r>
              <a:rPr lang="en-US" dirty="0" smtClean="0"/>
              <a:t>Cremate only human or fetal remains with appropriate containers. Remains may be clothed.</a:t>
            </a:r>
          </a:p>
          <a:p>
            <a:r>
              <a:rPr lang="en-US" dirty="0" smtClean="0"/>
              <a:t> Animal crematories shall cremate only animal remains and, if applicable, bedding associated with the animals and appropriate container. </a:t>
            </a:r>
          </a:p>
          <a:p>
            <a:r>
              <a:rPr lang="en-US" dirty="0" smtClean="0"/>
              <a:t>Cremation containers shall have no more than 0.5%, by weight, chlorinated plastic – demonstrated by manufacturer’s certification.  Certifying documents must be kept on file for at least 2 years</a:t>
            </a:r>
          </a:p>
          <a:p>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685800"/>
            <a:ext cx="8458200" cy="5397691"/>
          </a:xfrm>
        </p:spPr>
        <p:txBody>
          <a:bodyPr/>
          <a:lstStyle/>
          <a:p>
            <a:r>
              <a:rPr lang="en-US" dirty="0" smtClean="0"/>
              <a:t>AG Permit valid only for the specific activity indicated</a:t>
            </a:r>
          </a:p>
          <a:p>
            <a:r>
              <a:rPr lang="en-US" dirty="0" smtClean="0"/>
              <a:t>Facility must not emit objectionable odors.</a:t>
            </a:r>
          </a:p>
          <a:p>
            <a:pPr lvl="1"/>
            <a:r>
              <a:rPr lang="en-US" dirty="0" smtClean="0"/>
              <a:t>Objectionable odor is an odor present in the outdoor atmosphere which by itself or by combination with other odors, is or may be harmful or injurious to human health or welfare, which unreasonably interferes with the comfortable use and enjoyment of life or property, or which create a nuisance</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Conduct VE no later than 30 days after operation begins.</a:t>
            </a:r>
          </a:p>
          <a:p>
            <a:r>
              <a:rPr lang="en-US" dirty="0" smtClean="0"/>
              <a:t>VE – every calendar year thereafter</a:t>
            </a:r>
          </a:p>
          <a:p>
            <a:r>
              <a:rPr lang="en-US" dirty="0" smtClean="0"/>
              <a:t>CO &amp; PM performance tests only required if the Department has good reason to require a Special Compliance test pursuant to 62-297.310 (5)(c), F.A.C.</a:t>
            </a:r>
            <a:endParaRPr lang="en-US" dirty="0"/>
          </a:p>
        </p:txBody>
      </p:sp>
      <p:sp>
        <p:nvSpPr>
          <p:cNvPr id="3" name="Title 2"/>
          <p:cNvSpPr>
            <a:spLocks noGrp="1"/>
          </p:cNvSpPr>
          <p:nvPr>
            <p:ph type="title"/>
          </p:nvPr>
        </p:nvSpPr>
        <p:spPr/>
        <p:txBody>
          <a:bodyPr/>
          <a:lstStyle/>
          <a:p>
            <a:r>
              <a:rPr lang="en-US" dirty="0" smtClean="0"/>
              <a:t>Initial Compliance Testing</a:t>
            </a: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dirty="0" smtClean="0"/>
              <a:t>VE – Method 9</a:t>
            </a:r>
          </a:p>
          <a:p>
            <a:r>
              <a:rPr lang="en-US" dirty="0" smtClean="0"/>
              <a:t>CO – Method 10</a:t>
            </a:r>
          </a:p>
          <a:p>
            <a:r>
              <a:rPr lang="en-US" dirty="0" smtClean="0"/>
              <a:t>O2 – Method 3</a:t>
            </a:r>
          </a:p>
          <a:p>
            <a:r>
              <a:rPr lang="en-US" dirty="0" smtClean="0"/>
              <a:t>PM – Method 5 with minimum sample of 30dscf</a:t>
            </a:r>
          </a:p>
          <a:p>
            <a:r>
              <a:rPr lang="en-US" dirty="0" smtClean="0"/>
              <a:t>Crematory shall be operated at the manufacturer’s recommended capacity.  Human Cremator must be at a capacity of one adult sized cadaver</a:t>
            </a:r>
            <a:endParaRPr lang="en-US" dirty="0"/>
          </a:p>
        </p:txBody>
      </p:sp>
      <p:sp>
        <p:nvSpPr>
          <p:cNvPr id="3" name="Title 2"/>
          <p:cNvSpPr>
            <a:spLocks noGrp="1"/>
          </p:cNvSpPr>
          <p:nvPr>
            <p:ph type="title"/>
          </p:nvPr>
        </p:nvSpPr>
        <p:spPr/>
        <p:txBody>
          <a:bodyPr/>
          <a:lstStyle/>
          <a:p>
            <a:r>
              <a:rPr lang="en-US" dirty="0" smtClean="0"/>
              <a:t>Test Methods	</a:t>
            </a:r>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Chapter 403, Florida Statues</a:t>
            </a:r>
          </a:p>
          <a:p>
            <a:r>
              <a:rPr lang="en-US" dirty="0" smtClean="0"/>
              <a:t>Chapter 62-4, Florida Administrative Code</a:t>
            </a:r>
          </a:p>
          <a:p>
            <a:r>
              <a:rPr lang="en-US" dirty="0" smtClean="0"/>
              <a:t>Chapter 62-210, Florida Administrative Code</a:t>
            </a:r>
          </a:p>
          <a:p>
            <a:r>
              <a:rPr lang="en-US" dirty="0" smtClean="0"/>
              <a:t>Chapter 62-296, Florida Administrative Code</a:t>
            </a:r>
          </a:p>
          <a:p>
            <a:r>
              <a:rPr lang="en-US" dirty="0" smtClean="0"/>
              <a:t>Chapter 62-297, Florida Administrative Code</a:t>
            </a:r>
          </a:p>
        </p:txBody>
      </p:sp>
      <p:sp>
        <p:nvSpPr>
          <p:cNvPr id="3" name="Title 2"/>
          <p:cNvSpPr>
            <a:spLocks noGrp="1"/>
          </p:cNvSpPr>
          <p:nvPr>
            <p:ph type="title"/>
          </p:nvPr>
        </p:nvSpPr>
        <p:spPr/>
        <p:txBody>
          <a:bodyPr>
            <a:normAutofit fontScale="90000"/>
          </a:bodyPr>
          <a:lstStyle/>
          <a:p>
            <a:r>
              <a:rPr lang="en-US" dirty="0" smtClean="0"/>
              <a:t>Florida Rules for Crematories	</a:t>
            </a:r>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pPr algn="ctr"/>
            <a:r>
              <a:rPr lang="en-US" dirty="0" smtClean="0"/>
              <a:t>Common Crematory </a:t>
            </a:r>
            <a:r>
              <a:rPr lang="en-US" dirty="0" smtClean="0"/>
              <a:t>Violations</a:t>
            </a:r>
            <a:endParaRPr lang="en-US" dirty="0"/>
          </a:p>
        </p:txBody>
      </p:sp>
      <p:graphicFrame>
        <p:nvGraphicFramePr>
          <p:cNvPr id="8" name="Table 7"/>
          <p:cNvGraphicFramePr>
            <a:graphicFrameLocks noGrp="1"/>
          </p:cNvGraphicFramePr>
          <p:nvPr/>
        </p:nvGraphicFramePr>
        <p:xfrm>
          <a:off x="1981200" y="1676400"/>
          <a:ext cx="5181600" cy="3581400"/>
        </p:xfrm>
        <a:graphic>
          <a:graphicData uri="http://schemas.openxmlformats.org/drawingml/2006/table">
            <a:tbl>
              <a:tblPr/>
              <a:tblGrid>
                <a:gridCol w="4604852"/>
                <a:gridCol w="576748"/>
              </a:tblGrid>
              <a:tr h="596900">
                <a:tc>
                  <a:txBody>
                    <a:bodyPr/>
                    <a:lstStyle/>
                    <a:p>
                      <a:pPr algn="l" fontAlgn="b"/>
                      <a:r>
                        <a:rPr lang="en-US" sz="2700" b="0" i="0" u="none" strike="noStrike" dirty="0">
                          <a:solidFill>
                            <a:srgbClr val="000000"/>
                          </a:solidFill>
                          <a:latin typeface="+mn-lt"/>
                        </a:rPr>
                        <a:t>Overdue/Missing Test</a:t>
                      </a:r>
                    </a:p>
                  </a:txBody>
                  <a:tcPr marL="9525" marR="9525" marT="9525" marB="0" anchor="b">
                    <a:lnL>
                      <a:noFill/>
                    </a:lnL>
                    <a:lnR>
                      <a:noFill/>
                    </a:lnR>
                    <a:lnT>
                      <a:noFill/>
                    </a:lnT>
                    <a:lnB>
                      <a:noFill/>
                    </a:lnB>
                  </a:tcPr>
                </a:tc>
                <a:tc>
                  <a:txBody>
                    <a:bodyPr/>
                    <a:lstStyle/>
                    <a:p>
                      <a:pPr algn="l" fontAlgn="b"/>
                      <a:r>
                        <a:rPr lang="en-US" sz="2700" b="0" i="0" u="none" strike="noStrike" dirty="0">
                          <a:solidFill>
                            <a:srgbClr val="000000"/>
                          </a:solidFill>
                          <a:latin typeface="+mn-lt"/>
                        </a:rPr>
                        <a:t>7</a:t>
                      </a:r>
                    </a:p>
                  </a:txBody>
                  <a:tcPr marL="9525" marR="9525" marT="9525" marB="0" anchor="b">
                    <a:lnL>
                      <a:noFill/>
                    </a:lnL>
                    <a:lnR>
                      <a:noFill/>
                    </a:lnR>
                    <a:lnT>
                      <a:noFill/>
                    </a:lnT>
                    <a:lnB>
                      <a:noFill/>
                    </a:lnB>
                  </a:tcPr>
                </a:tc>
              </a:tr>
              <a:tr h="596900">
                <a:tc>
                  <a:txBody>
                    <a:bodyPr/>
                    <a:lstStyle/>
                    <a:p>
                      <a:pPr algn="l" fontAlgn="b"/>
                      <a:r>
                        <a:rPr lang="en-US" sz="2700" b="0" i="0" u="none" strike="noStrike" dirty="0">
                          <a:solidFill>
                            <a:srgbClr val="000000"/>
                          </a:solidFill>
                          <a:latin typeface="+mn-lt"/>
                        </a:rPr>
                        <a:t>Missing Records</a:t>
                      </a:r>
                    </a:p>
                  </a:txBody>
                  <a:tcPr marL="9525" marR="9525" marT="9525" marB="0" anchor="b">
                    <a:lnL>
                      <a:noFill/>
                    </a:lnL>
                    <a:lnR>
                      <a:noFill/>
                    </a:lnR>
                    <a:lnT>
                      <a:noFill/>
                    </a:lnT>
                    <a:lnB>
                      <a:noFill/>
                    </a:lnB>
                  </a:tcPr>
                </a:tc>
                <a:tc>
                  <a:txBody>
                    <a:bodyPr/>
                    <a:lstStyle/>
                    <a:p>
                      <a:pPr algn="l" fontAlgn="b"/>
                      <a:r>
                        <a:rPr lang="en-US" sz="2700" b="0" i="0" u="none" strike="noStrike" dirty="0">
                          <a:solidFill>
                            <a:srgbClr val="000000"/>
                          </a:solidFill>
                          <a:latin typeface="+mn-lt"/>
                        </a:rPr>
                        <a:t>3</a:t>
                      </a:r>
                    </a:p>
                  </a:txBody>
                  <a:tcPr marL="9525" marR="9525" marT="9525" marB="0" anchor="b">
                    <a:lnL>
                      <a:noFill/>
                    </a:lnL>
                    <a:lnR>
                      <a:noFill/>
                    </a:lnR>
                    <a:lnT>
                      <a:noFill/>
                    </a:lnT>
                    <a:lnB>
                      <a:noFill/>
                    </a:lnB>
                  </a:tcPr>
                </a:tc>
              </a:tr>
              <a:tr h="596900">
                <a:tc>
                  <a:txBody>
                    <a:bodyPr/>
                    <a:lstStyle/>
                    <a:p>
                      <a:pPr algn="l" fontAlgn="b"/>
                      <a:r>
                        <a:rPr lang="en-US" sz="2700" b="0" i="0" u="none" strike="noStrike" dirty="0">
                          <a:solidFill>
                            <a:srgbClr val="000000"/>
                          </a:solidFill>
                          <a:latin typeface="+mn-lt"/>
                        </a:rPr>
                        <a:t>Excess Emissions</a:t>
                      </a:r>
                    </a:p>
                  </a:txBody>
                  <a:tcPr marL="9525" marR="9525" marT="9525" marB="0" anchor="b">
                    <a:lnL>
                      <a:noFill/>
                    </a:lnL>
                    <a:lnR>
                      <a:noFill/>
                    </a:lnR>
                    <a:lnT>
                      <a:noFill/>
                    </a:lnT>
                    <a:lnB>
                      <a:noFill/>
                    </a:lnB>
                  </a:tcPr>
                </a:tc>
                <a:tc>
                  <a:txBody>
                    <a:bodyPr/>
                    <a:lstStyle/>
                    <a:p>
                      <a:pPr algn="l" fontAlgn="b"/>
                      <a:r>
                        <a:rPr lang="en-US" sz="2700" b="0" i="0" u="none" strike="noStrike" dirty="0">
                          <a:solidFill>
                            <a:srgbClr val="000000"/>
                          </a:solidFill>
                          <a:latin typeface="+mn-lt"/>
                        </a:rPr>
                        <a:t>3</a:t>
                      </a:r>
                    </a:p>
                  </a:txBody>
                  <a:tcPr marL="9525" marR="9525" marT="9525" marB="0" anchor="b">
                    <a:lnL>
                      <a:noFill/>
                    </a:lnL>
                    <a:lnR>
                      <a:noFill/>
                    </a:lnR>
                    <a:lnT>
                      <a:noFill/>
                    </a:lnT>
                    <a:lnB>
                      <a:noFill/>
                    </a:lnB>
                  </a:tcPr>
                </a:tc>
              </a:tr>
              <a:tr h="596900">
                <a:tc>
                  <a:txBody>
                    <a:bodyPr/>
                    <a:lstStyle/>
                    <a:p>
                      <a:pPr algn="l" fontAlgn="b"/>
                      <a:r>
                        <a:rPr lang="en-US" sz="2700" b="0" i="0" u="none" strike="noStrike" dirty="0">
                          <a:solidFill>
                            <a:srgbClr val="000000"/>
                          </a:solidFill>
                          <a:latin typeface="+mn-lt"/>
                        </a:rPr>
                        <a:t>Equipment Malfunction</a:t>
                      </a:r>
                    </a:p>
                  </a:txBody>
                  <a:tcPr marL="9525" marR="9525" marT="9525" marB="0" anchor="b">
                    <a:lnL>
                      <a:noFill/>
                    </a:lnL>
                    <a:lnR>
                      <a:noFill/>
                    </a:lnR>
                    <a:lnT>
                      <a:noFill/>
                    </a:lnT>
                    <a:lnB>
                      <a:noFill/>
                    </a:lnB>
                  </a:tcPr>
                </a:tc>
                <a:tc>
                  <a:txBody>
                    <a:bodyPr/>
                    <a:lstStyle/>
                    <a:p>
                      <a:pPr algn="l" fontAlgn="b"/>
                      <a:r>
                        <a:rPr lang="en-US" sz="2700" b="0" i="0" u="none" strike="noStrike" dirty="0">
                          <a:solidFill>
                            <a:srgbClr val="000000"/>
                          </a:solidFill>
                          <a:latin typeface="+mn-lt"/>
                        </a:rPr>
                        <a:t>2</a:t>
                      </a:r>
                    </a:p>
                  </a:txBody>
                  <a:tcPr marL="9525" marR="9525" marT="9525" marB="0" anchor="b">
                    <a:lnL>
                      <a:noFill/>
                    </a:lnL>
                    <a:lnR>
                      <a:noFill/>
                    </a:lnR>
                    <a:lnT>
                      <a:noFill/>
                    </a:lnT>
                    <a:lnB>
                      <a:noFill/>
                    </a:lnB>
                  </a:tcPr>
                </a:tc>
              </a:tr>
              <a:tr h="596900">
                <a:tc>
                  <a:txBody>
                    <a:bodyPr/>
                    <a:lstStyle/>
                    <a:p>
                      <a:pPr algn="l" fontAlgn="b"/>
                      <a:r>
                        <a:rPr lang="en-US" sz="2700" b="0" i="0" u="none" strike="noStrike" dirty="0">
                          <a:solidFill>
                            <a:srgbClr val="000000"/>
                          </a:solidFill>
                          <a:latin typeface="+mn-lt"/>
                        </a:rPr>
                        <a:t>Minimum Temperature</a:t>
                      </a:r>
                    </a:p>
                  </a:txBody>
                  <a:tcPr marL="9525" marR="9525" marT="9525" marB="0" anchor="b">
                    <a:lnL>
                      <a:noFill/>
                    </a:lnL>
                    <a:lnR>
                      <a:noFill/>
                    </a:lnR>
                    <a:lnT>
                      <a:noFill/>
                    </a:lnT>
                    <a:lnB>
                      <a:noFill/>
                    </a:lnB>
                  </a:tcPr>
                </a:tc>
                <a:tc>
                  <a:txBody>
                    <a:bodyPr/>
                    <a:lstStyle/>
                    <a:p>
                      <a:pPr algn="l" fontAlgn="b"/>
                      <a:r>
                        <a:rPr lang="en-US" sz="2700" b="0" i="0" u="none" strike="noStrike" dirty="0">
                          <a:solidFill>
                            <a:srgbClr val="000000"/>
                          </a:solidFill>
                          <a:latin typeface="+mn-lt"/>
                        </a:rPr>
                        <a:t>2</a:t>
                      </a:r>
                    </a:p>
                  </a:txBody>
                  <a:tcPr marL="9525" marR="9525" marT="9525" marB="0" anchor="b">
                    <a:lnL>
                      <a:noFill/>
                    </a:lnL>
                    <a:lnR>
                      <a:noFill/>
                    </a:lnR>
                    <a:lnT>
                      <a:noFill/>
                    </a:lnT>
                    <a:lnB>
                      <a:noFill/>
                    </a:lnB>
                  </a:tcPr>
                </a:tc>
              </a:tr>
              <a:tr h="596900">
                <a:tc>
                  <a:txBody>
                    <a:bodyPr/>
                    <a:lstStyle/>
                    <a:p>
                      <a:pPr algn="l" fontAlgn="b"/>
                      <a:r>
                        <a:rPr lang="en-US" sz="2700" b="0" i="0" u="none" strike="noStrike" dirty="0">
                          <a:solidFill>
                            <a:srgbClr val="000000"/>
                          </a:solidFill>
                          <a:latin typeface="+mn-lt"/>
                        </a:rPr>
                        <a:t>Odor</a:t>
                      </a:r>
                    </a:p>
                  </a:txBody>
                  <a:tcPr marL="9525" marR="9525" marT="9525" marB="0" anchor="b">
                    <a:lnL>
                      <a:noFill/>
                    </a:lnL>
                    <a:lnR>
                      <a:noFill/>
                    </a:lnR>
                    <a:lnT>
                      <a:noFill/>
                    </a:lnT>
                    <a:lnB>
                      <a:noFill/>
                    </a:lnB>
                  </a:tcPr>
                </a:tc>
                <a:tc>
                  <a:txBody>
                    <a:bodyPr/>
                    <a:lstStyle/>
                    <a:p>
                      <a:pPr algn="l" fontAlgn="b"/>
                      <a:r>
                        <a:rPr lang="en-US" sz="2700" b="0" i="0" u="none" strike="noStrike" dirty="0">
                          <a:solidFill>
                            <a:srgbClr val="000000"/>
                          </a:solidFill>
                          <a:latin typeface="+mn-lt"/>
                        </a:rPr>
                        <a:t>1</a:t>
                      </a:r>
                    </a:p>
                  </a:txBody>
                  <a:tcPr marL="9525" marR="9525" marT="9525" marB="0" anchor="b">
                    <a:lnL>
                      <a:noFill/>
                    </a:lnL>
                    <a:lnR>
                      <a:noFill/>
                    </a:lnR>
                    <a:lnT>
                      <a:noFill/>
                    </a:lnT>
                    <a:lnB>
                      <a:noFill/>
                    </a:lnB>
                  </a:tcPr>
                </a:tc>
              </a:tr>
            </a:tbl>
          </a:graphicData>
        </a:graphic>
      </p:graphicFrame>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Forest Meadows 5-15-08 007.jpg"/>
          <p:cNvPicPr>
            <a:picLocks noGrp="1" noChangeAspect="1"/>
          </p:cNvPicPr>
          <p:nvPr>
            <p:ph idx="1"/>
          </p:nvPr>
        </p:nvPicPr>
        <p:blipFill>
          <a:blip r:embed="rId2" cstate="print"/>
          <a:stretch>
            <a:fillRect/>
          </a:stretch>
        </p:blipFill>
        <p:spPr>
          <a:xfrm>
            <a:off x="4876800" y="1066800"/>
            <a:ext cx="3852766" cy="5135562"/>
          </a:xfrm>
        </p:spPr>
      </p:pic>
      <p:sp>
        <p:nvSpPr>
          <p:cNvPr id="3" name="Title 2"/>
          <p:cNvSpPr>
            <a:spLocks noGrp="1"/>
          </p:cNvSpPr>
          <p:nvPr>
            <p:ph type="title"/>
          </p:nvPr>
        </p:nvSpPr>
        <p:spPr/>
        <p:txBody>
          <a:bodyPr/>
          <a:lstStyle/>
          <a:p>
            <a:r>
              <a:rPr lang="en-US" dirty="0" smtClean="0"/>
              <a:t>Excess Opacity</a:t>
            </a:r>
            <a:endParaRPr lang="en-US" dirty="0"/>
          </a:p>
        </p:txBody>
      </p:sp>
      <p:pic>
        <p:nvPicPr>
          <p:cNvPr id="7" name="Picture 6" descr="Forest Meadows 5-15-08 003.jpg"/>
          <p:cNvPicPr>
            <a:picLocks noChangeAspect="1"/>
          </p:cNvPicPr>
          <p:nvPr/>
        </p:nvPicPr>
        <p:blipFill>
          <a:blip r:embed="rId3" cstate="print"/>
          <a:stretch>
            <a:fillRect/>
          </a:stretch>
        </p:blipFill>
        <p:spPr>
          <a:xfrm>
            <a:off x="228600" y="1905000"/>
            <a:ext cx="4267200" cy="3200400"/>
          </a:xfrm>
          <a:prstGeom prst="rect">
            <a:avLst/>
          </a:prstGeom>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Forest Meadows 5-15-08 012.jpg"/>
          <p:cNvPicPr>
            <a:picLocks noGrp="1" noChangeAspect="1"/>
          </p:cNvPicPr>
          <p:nvPr>
            <p:ph idx="1"/>
          </p:nvPr>
        </p:nvPicPr>
        <p:blipFill>
          <a:blip r:embed="rId2" cstate="print"/>
          <a:stretch>
            <a:fillRect/>
          </a:stretch>
        </p:blipFill>
        <p:spPr>
          <a:xfrm>
            <a:off x="1554692" y="1481138"/>
            <a:ext cx="6034616" cy="4525962"/>
          </a:xfrm>
        </p:spPr>
      </p:pic>
      <p:sp>
        <p:nvSpPr>
          <p:cNvPr id="3" name="Title 2"/>
          <p:cNvSpPr>
            <a:spLocks noGrp="1"/>
          </p:cNvSpPr>
          <p:nvPr>
            <p:ph type="title"/>
          </p:nvPr>
        </p:nvSpPr>
        <p:spPr/>
        <p:txBody>
          <a:bodyPr>
            <a:normAutofit fontScale="90000"/>
          </a:bodyPr>
          <a:lstStyle/>
          <a:p>
            <a:r>
              <a:rPr lang="en-US" dirty="0" smtClean="0"/>
              <a:t>Temperature Chart – Out of </a:t>
            </a:r>
            <a:r>
              <a:rPr lang="en-US" dirty="0" smtClean="0"/>
              <a:t>Compliance</a:t>
            </a:r>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100_0202.jpg"/>
          <p:cNvPicPr>
            <a:picLocks noGrp="1" noChangeAspect="1"/>
          </p:cNvPicPr>
          <p:nvPr>
            <p:ph idx="1"/>
          </p:nvPr>
        </p:nvPicPr>
        <p:blipFill>
          <a:blip r:embed="rId2" cstate="print"/>
          <a:stretch>
            <a:fillRect/>
          </a:stretch>
        </p:blipFill>
        <p:spPr>
          <a:xfrm>
            <a:off x="2209800" y="1371600"/>
            <a:ext cx="6507480" cy="4880610"/>
          </a:xfrm>
        </p:spPr>
      </p:pic>
      <p:sp>
        <p:nvSpPr>
          <p:cNvPr id="3" name="Title 2"/>
          <p:cNvSpPr>
            <a:spLocks noGrp="1"/>
          </p:cNvSpPr>
          <p:nvPr>
            <p:ph type="title"/>
          </p:nvPr>
        </p:nvSpPr>
        <p:spPr/>
        <p:txBody>
          <a:bodyPr>
            <a:normAutofit fontScale="90000"/>
          </a:bodyPr>
          <a:lstStyle/>
          <a:p>
            <a:r>
              <a:rPr lang="en-US" dirty="0" smtClean="0"/>
              <a:t>Temperature Chart- In Compliance</a:t>
            </a:r>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Control Panel</a:t>
            </a:r>
            <a:endParaRPr lang="en-US" dirty="0"/>
          </a:p>
        </p:txBody>
      </p:sp>
      <p:pic>
        <p:nvPicPr>
          <p:cNvPr id="5" name="Content Placeholder 4" descr="100_0204.jpg"/>
          <p:cNvPicPr>
            <a:picLocks noGrp="1" noChangeAspect="1"/>
          </p:cNvPicPr>
          <p:nvPr>
            <p:ph idx="1"/>
          </p:nvPr>
        </p:nvPicPr>
        <p:blipFill>
          <a:blip r:embed="rId2" cstate="print"/>
          <a:stretch>
            <a:fillRect/>
          </a:stretch>
        </p:blipFill>
        <p:spPr>
          <a:xfrm>
            <a:off x="1828800" y="1066800"/>
            <a:ext cx="6888480" cy="5166360"/>
          </a:xfrm>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nimal-Crematory-BLP-500.jpg"/>
          <p:cNvPicPr>
            <a:picLocks noGrp="1" noChangeAspect="1"/>
          </p:cNvPicPr>
          <p:nvPr>
            <p:ph idx="1"/>
          </p:nvPr>
        </p:nvPicPr>
        <p:blipFill>
          <a:blip r:embed="rId2" cstate="print"/>
          <a:stretch>
            <a:fillRect/>
          </a:stretch>
        </p:blipFill>
        <p:spPr>
          <a:xfrm>
            <a:off x="3581400" y="685800"/>
            <a:ext cx="5334000" cy="5593079"/>
          </a:xfrm>
        </p:spPr>
      </p:pic>
      <p:sp>
        <p:nvSpPr>
          <p:cNvPr id="3" name="Title 2"/>
          <p:cNvSpPr>
            <a:spLocks noGrp="1"/>
          </p:cNvSpPr>
          <p:nvPr>
            <p:ph type="title"/>
          </p:nvPr>
        </p:nvSpPr>
        <p:spPr/>
        <p:txBody>
          <a:bodyPr/>
          <a:lstStyle/>
          <a:p>
            <a:r>
              <a:rPr lang="en-US" dirty="0" smtClean="0"/>
              <a:t>Crematory</a:t>
            </a:r>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US" dirty="0" smtClean="0"/>
              <a:t>Crematory Air Regulation Guidelines Poster</a:t>
            </a:r>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Compliance Checklist For</a:t>
            </a:r>
            <a:br>
              <a:rPr lang="en-US" dirty="0" smtClean="0"/>
            </a:br>
            <a:r>
              <a:rPr lang="en-US" dirty="0" smtClean="0"/>
              <a:t>Human and Animal Crematories</a:t>
            </a:r>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4"/>
          <p:cNvSpPr>
            <a:spLocks noChangeArrowheads="1"/>
          </p:cNvSpPr>
          <p:nvPr/>
        </p:nvSpPr>
        <p:spPr bwMode="auto">
          <a:xfrm>
            <a:off x="0" y="1530350"/>
            <a:ext cx="184150" cy="368300"/>
          </a:xfrm>
          <a:prstGeom prst="rect">
            <a:avLst/>
          </a:prstGeom>
          <a:noFill/>
          <a:ln w="9525">
            <a:noFill/>
            <a:miter lim="800000"/>
            <a:headEnd/>
            <a:tailEnd/>
          </a:ln>
        </p:spPr>
        <p:txBody>
          <a:bodyPr wrap="none" anchor="ctr">
            <a:spAutoFit/>
          </a:bodyPr>
          <a:lstStyle/>
          <a:p>
            <a:endParaRPr lang="en-US" dirty="0"/>
          </a:p>
        </p:txBody>
      </p:sp>
      <p:sp>
        <p:nvSpPr>
          <p:cNvPr id="40963" name="Rectangle 4"/>
          <p:cNvSpPr>
            <a:spLocks noChangeArrowheads="1"/>
          </p:cNvSpPr>
          <p:nvPr/>
        </p:nvSpPr>
        <p:spPr bwMode="auto">
          <a:xfrm>
            <a:off x="152400" y="914400"/>
            <a:ext cx="9601200" cy="5001369"/>
          </a:xfrm>
          <a:prstGeom prst="rect">
            <a:avLst/>
          </a:prstGeom>
          <a:noFill/>
          <a:ln w="9525">
            <a:noFill/>
            <a:miter lim="800000"/>
            <a:headEnd/>
            <a:tailEnd/>
          </a:ln>
        </p:spPr>
        <p:txBody>
          <a:bodyPr wrap="square" anchor="ctr">
            <a:spAutoFit/>
          </a:bodyPr>
          <a:lstStyle/>
          <a:p>
            <a:pPr eaLnBrk="0" hangingPunct="0"/>
            <a:endParaRPr lang="en-US" sz="1200" b="1" dirty="0">
              <a:latin typeface="Calibri" pitchFamily="34" charset="0"/>
              <a:ea typeface="Calibri" pitchFamily="34" charset="0"/>
              <a:cs typeface="Times New Roman" pitchFamily="18" charset="0"/>
            </a:endParaRPr>
          </a:p>
          <a:p>
            <a:pPr eaLnBrk="0" hangingPunct="0"/>
            <a:r>
              <a:rPr lang="en-US" sz="2800" b="1" dirty="0" smtClean="0">
                <a:ea typeface="Calibri" pitchFamily="34" charset="0"/>
                <a:cs typeface="Arial" charset="0"/>
              </a:rPr>
              <a:t>                 </a:t>
            </a:r>
            <a:endParaRPr lang="en-US" sz="2800" b="1" dirty="0">
              <a:ea typeface="Calibri" pitchFamily="34" charset="0"/>
              <a:cs typeface="Arial" charset="0"/>
            </a:endParaRPr>
          </a:p>
          <a:p>
            <a:pPr eaLnBrk="0" hangingPunct="0"/>
            <a:endParaRPr lang="en-US" sz="2100" dirty="0">
              <a:latin typeface="Calibri" pitchFamily="34" charset="0"/>
              <a:ea typeface="Calibri" pitchFamily="34" charset="0"/>
              <a:cs typeface="Arial" charset="0"/>
            </a:endParaRPr>
          </a:p>
          <a:p>
            <a:pPr marL="457200" indent="-457200" eaLnBrk="0" hangingPunct="0">
              <a:buFont typeface="+mj-lt"/>
              <a:buAutoNum type="arabicPeriod"/>
            </a:pPr>
            <a:r>
              <a:rPr lang="en-US" sz="2100" dirty="0" smtClean="0">
                <a:ea typeface="Calibri" pitchFamily="34" charset="0"/>
                <a:cs typeface="Arial" charset="0"/>
              </a:rPr>
              <a:t>Has the </a:t>
            </a:r>
            <a:r>
              <a:rPr lang="en-US" sz="2100" dirty="0">
                <a:ea typeface="Calibri" pitchFamily="34" charset="0"/>
                <a:cs typeface="Arial" charset="0"/>
              </a:rPr>
              <a:t>owner/operator </a:t>
            </a:r>
            <a:r>
              <a:rPr lang="en-US" sz="2100" dirty="0" smtClean="0">
                <a:ea typeface="Calibri" pitchFamily="34" charset="0"/>
                <a:cs typeface="Arial" charset="0"/>
              </a:rPr>
              <a:t>of the facility previously           </a:t>
            </a:r>
          </a:p>
          <a:p>
            <a:pPr marL="457200" indent="-457200" eaLnBrk="0" hangingPunct="0"/>
            <a:r>
              <a:rPr lang="en-US" sz="2100" dirty="0" smtClean="0">
                <a:ea typeface="Calibri" pitchFamily="34" charset="0"/>
                <a:cs typeface="Arial" charset="0"/>
              </a:rPr>
              <a:t>      submitted a DEP General Permit registration?   </a:t>
            </a:r>
            <a:r>
              <a:rPr lang="en-US" sz="2100" dirty="0" smtClean="0">
                <a:ea typeface="Calibri" pitchFamily="34" charset="0"/>
                <a:cs typeface="Calibri" pitchFamily="34" charset="0"/>
              </a:rPr>
              <a:t>□</a:t>
            </a:r>
            <a:r>
              <a:rPr lang="en-US" sz="2100" dirty="0">
                <a:ea typeface="Calibri" pitchFamily="34" charset="0"/>
                <a:cs typeface="Calibri" pitchFamily="34" charset="0"/>
              </a:rPr>
              <a:t>YES  □NO</a:t>
            </a:r>
          </a:p>
          <a:p>
            <a:pPr marL="457200" indent="-457200" eaLnBrk="0" hangingPunct="0"/>
            <a:endParaRPr lang="en-US" sz="2100" b="1" dirty="0" smtClean="0">
              <a:ea typeface="Calibri" pitchFamily="34" charset="0"/>
              <a:cs typeface="Calibri" pitchFamily="34" charset="0"/>
            </a:endParaRPr>
          </a:p>
          <a:p>
            <a:pPr marL="457200" indent="-457200" eaLnBrk="0" hangingPunct="0"/>
            <a:r>
              <a:rPr lang="en-US" sz="2100" dirty="0" smtClean="0">
                <a:ea typeface="Calibri" pitchFamily="34" charset="0"/>
                <a:cs typeface="Calibri" pitchFamily="34" charset="0"/>
              </a:rPr>
              <a:t>2.  Only human or fetal remains with appropriate                    </a:t>
            </a:r>
          </a:p>
          <a:p>
            <a:pPr marL="457200" indent="-457200" eaLnBrk="0" hangingPunct="0"/>
            <a:r>
              <a:rPr lang="en-US" sz="2100" dirty="0" smtClean="0">
                <a:ea typeface="Calibri" pitchFamily="34" charset="0"/>
                <a:cs typeface="Calibri" pitchFamily="34" charset="0"/>
              </a:rPr>
              <a:t>     containers or clothing incinerated in unit? □</a:t>
            </a:r>
            <a:r>
              <a:rPr lang="en-US" sz="2100" dirty="0">
                <a:ea typeface="Calibri" pitchFamily="34" charset="0"/>
                <a:cs typeface="Calibri" pitchFamily="34" charset="0"/>
              </a:rPr>
              <a:t>YES  □</a:t>
            </a:r>
            <a:r>
              <a:rPr lang="en-US" sz="2100" dirty="0" smtClean="0">
                <a:ea typeface="Calibri" pitchFamily="34" charset="0"/>
                <a:cs typeface="Calibri" pitchFamily="34" charset="0"/>
              </a:rPr>
              <a:t>NO</a:t>
            </a:r>
          </a:p>
          <a:p>
            <a:pPr marL="514350" indent="-514350" algn="just" eaLnBrk="0" hangingPunct="0"/>
            <a:endParaRPr lang="en-US" sz="2100" dirty="0" smtClean="0">
              <a:ea typeface="Calibri" pitchFamily="34" charset="0"/>
              <a:cs typeface="Calibri" pitchFamily="34" charset="0"/>
            </a:endParaRPr>
          </a:p>
          <a:p>
            <a:pPr marL="514350" indent="-514350" algn="just" eaLnBrk="0" hangingPunct="0"/>
            <a:r>
              <a:rPr lang="en-US" sz="2100" dirty="0" smtClean="0">
                <a:ea typeface="Calibri" pitchFamily="34" charset="0"/>
                <a:cs typeface="Calibri" pitchFamily="34" charset="0"/>
              </a:rPr>
              <a:t>3.  For animal crematories, </a:t>
            </a:r>
            <a:r>
              <a:rPr lang="en-US" sz="2100" b="1" dirty="0" smtClean="0">
                <a:ea typeface="Calibri" pitchFamily="34" charset="0"/>
                <a:cs typeface="Calibri" pitchFamily="34" charset="0"/>
              </a:rPr>
              <a:t>only</a:t>
            </a:r>
            <a:r>
              <a:rPr lang="en-US" sz="2100" dirty="0" smtClean="0">
                <a:ea typeface="Calibri" pitchFamily="34" charset="0"/>
                <a:cs typeface="Calibri" pitchFamily="34" charset="0"/>
              </a:rPr>
              <a:t> animal remains (other than animals </a:t>
            </a:r>
          </a:p>
          <a:p>
            <a:pPr marL="514350" indent="-514350" algn="just" eaLnBrk="0" hangingPunct="0"/>
            <a:r>
              <a:rPr lang="en-US" sz="2100" dirty="0" smtClean="0">
                <a:ea typeface="Calibri" pitchFamily="34" charset="0"/>
                <a:cs typeface="Calibri" pitchFamily="34" charset="0"/>
              </a:rPr>
              <a:t>     that were used for medical or commercial experimentation) </a:t>
            </a:r>
          </a:p>
          <a:p>
            <a:pPr marL="514350" indent="-514350" algn="just" eaLnBrk="0" hangingPunct="0"/>
            <a:r>
              <a:rPr lang="en-US" sz="2100" dirty="0" smtClean="0">
                <a:ea typeface="Calibri" pitchFamily="34" charset="0"/>
                <a:cs typeface="Calibri" pitchFamily="34" charset="0"/>
              </a:rPr>
              <a:t>     and if applicable, the associated bedding and/or </a:t>
            </a:r>
          </a:p>
          <a:p>
            <a:pPr marL="514350" indent="-514350" algn="just" eaLnBrk="0" hangingPunct="0"/>
            <a:r>
              <a:rPr lang="en-US" sz="2100" dirty="0" smtClean="0">
                <a:ea typeface="Calibri" pitchFamily="34" charset="0"/>
                <a:cs typeface="Calibri" pitchFamily="34" charset="0"/>
              </a:rPr>
              <a:t>     containers incinerated in unit?  □YES  □NO</a:t>
            </a:r>
            <a:endParaRPr lang="en-US" sz="2100" dirty="0">
              <a:ea typeface="Calibri" pitchFamily="34" charset="0"/>
              <a:cs typeface="Calibri" pitchFamily="34" charset="0"/>
            </a:endParaRPr>
          </a:p>
          <a:p>
            <a:pPr eaLnBrk="0" hangingPunct="0"/>
            <a:endParaRPr lang="en-US" sz="2800" dirty="0">
              <a:latin typeface="Bookman Old Style" pitchFamily="18" charset="0"/>
              <a:ea typeface="Calibri" pitchFamily="34" charset="0"/>
              <a:cs typeface="Calibri" pitchFamily="34" charset="0"/>
            </a:endParaRPr>
          </a:p>
          <a:p>
            <a:pPr eaLnBrk="0" hangingPunct="0"/>
            <a:endParaRPr lang="en-US" sz="2000" dirty="0">
              <a:latin typeface="Bookman Old Style" pitchFamily="18" charset="0"/>
              <a:ea typeface="Calibri" pitchFamily="34" charset="0"/>
              <a:cs typeface="Calibri" pitchFamily="34" charset="0"/>
            </a:endParaRPr>
          </a:p>
        </p:txBody>
      </p:sp>
      <p:sp>
        <p:nvSpPr>
          <p:cNvPr id="7" name="Content Placeholder 4"/>
          <p:cNvSpPr>
            <a:spLocks noGrp="1"/>
          </p:cNvSpPr>
          <p:nvPr>
            <p:ph type="title"/>
          </p:nvPr>
        </p:nvSpPr>
        <p:spPr/>
        <p:txBody>
          <a:bodyPr>
            <a:normAutofit fontScale="90000"/>
          </a:bodyPr>
          <a:lstStyle/>
          <a:p>
            <a:r>
              <a:rPr lang="en-US" sz="4400" dirty="0" smtClean="0">
                <a:ea typeface="Calibri" pitchFamily="34" charset="0"/>
                <a:cs typeface="Arial" charset="0"/>
              </a:rPr>
              <a:t>General Operating Requirements:</a:t>
            </a:r>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4"/>
          <p:cNvSpPr>
            <a:spLocks noChangeArrowheads="1"/>
          </p:cNvSpPr>
          <p:nvPr/>
        </p:nvSpPr>
        <p:spPr bwMode="auto">
          <a:xfrm>
            <a:off x="0" y="1530350"/>
            <a:ext cx="184150" cy="368300"/>
          </a:xfrm>
          <a:prstGeom prst="rect">
            <a:avLst/>
          </a:prstGeom>
          <a:noFill/>
          <a:ln w="9525">
            <a:noFill/>
            <a:miter lim="800000"/>
            <a:headEnd/>
            <a:tailEnd/>
          </a:ln>
        </p:spPr>
        <p:txBody>
          <a:bodyPr wrap="none" anchor="ctr">
            <a:spAutoFit/>
          </a:bodyPr>
          <a:lstStyle/>
          <a:p>
            <a:endParaRPr lang="en-US" dirty="0"/>
          </a:p>
        </p:txBody>
      </p:sp>
      <p:sp>
        <p:nvSpPr>
          <p:cNvPr id="41987" name="Rectangle 4"/>
          <p:cNvSpPr>
            <a:spLocks noChangeArrowheads="1"/>
          </p:cNvSpPr>
          <p:nvPr/>
        </p:nvSpPr>
        <p:spPr bwMode="auto">
          <a:xfrm>
            <a:off x="533400" y="381000"/>
            <a:ext cx="8267700" cy="5724644"/>
          </a:xfrm>
          <a:prstGeom prst="rect">
            <a:avLst/>
          </a:prstGeom>
          <a:noFill/>
          <a:ln w="9525">
            <a:noFill/>
            <a:miter lim="800000"/>
            <a:headEnd/>
            <a:tailEnd/>
          </a:ln>
        </p:spPr>
        <p:txBody>
          <a:bodyPr wrap="square" anchor="ctr">
            <a:spAutoFit/>
          </a:bodyPr>
          <a:lstStyle/>
          <a:p>
            <a:pPr eaLnBrk="0" hangingPunct="0"/>
            <a:endParaRPr lang="en-US" sz="2800" b="1" i="1" dirty="0">
              <a:ea typeface="Calibri" pitchFamily="34" charset="0"/>
              <a:cs typeface="Arial" charset="0"/>
            </a:endParaRPr>
          </a:p>
          <a:p>
            <a:pPr marL="457200" indent="-457200" eaLnBrk="0" hangingPunct="0">
              <a:buAutoNum type="arabicPeriod" startAt="4"/>
            </a:pPr>
            <a:endParaRPr lang="en-US" sz="2800" dirty="0" smtClean="0">
              <a:latin typeface="Calibri" pitchFamily="34" charset="0"/>
              <a:ea typeface="Calibri" pitchFamily="34" charset="0"/>
              <a:cs typeface="Calibri" pitchFamily="34" charset="0"/>
            </a:endParaRPr>
          </a:p>
          <a:p>
            <a:pPr marL="514350" indent="-514350" eaLnBrk="0" hangingPunct="0"/>
            <a:r>
              <a:rPr lang="en-US" sz="2400" dirty="0" smtClean="0">
                <a:ea typeface="Calibri" pitchFamily="34" charset="0"/>
                <a:cs typeface="Calibri" pitchFamily="34" charset="0"/>
              </a:rPr>
              <a:t>4.  Do cremation containers contain no more than </a:t>
            </a:r>
          </a:p>
          <a:p>
            <a:pPr marL="514350" indent="-514350" eaLnBrk="0" hangingPunct="0"/>
            <a:r>
              <a:rPr lang="en-US" sz="2400" dirty="0" smtClean="0">
                <a:ea typeface="Calibri" pitchFamily="34" charset="0"/>
                <a:cs typeface="Calibri" pitchFamily="34" charset="0"/>
              </a:rPr>
              <a:t>      0.5% by weight chlorinated plastics?   □YES  □NO</a:t>
            </a:r>
          </a:p>
          <a:p>
            <a:pPr marL="457200" indent="-457200" eaLnBrk="0" hangingPunct="0"/>
            <a:endParaRPr lang="en-US" sz="2400" dirty="0" smtClean="0">
              <a:ea typeface="Calibri" pitchFamily="34" charset="0"/>
              <a:cs typeface="Calibri" pitchFamily="34" charset="0"/>
            </a:endParaRPr>
          </a:p>
          <a:p>
            <a:pPr marL="457200" indent="-457200" eaLnBrk="0" hangingPunct="0"/>
            <a:r>
              <a:rPr lang="en-US" sz="2400" dirty="0" smtClean="0">
                <a:ea typeface="Calibri" pitchFamily="34" charset="0"/>
                <a:cs typeface="Calibri" pitchFamily="34" charset="0"/>
              </a:rPr>
              <a:t>5.  If yes, is the certifying documentation from the manufacturer kept on file for at least 2 years?      </a:t>
            </a:r>
            <a:r>
              <a:rPr lang="en-US" sz="2400" dirty="0">
                <a:ea typeface="Calibri" pitchFamily="34" charset="0"/>
                <a:cs typeface="Calibri" pitchFamily="34" charset="0"/>
              </a:rPr>
              <a:t>□YES   □NO</a:t>
            </a:r>
          </a:p>
          <a:p>
            <a:pPr marL="514350" indent="-514350" eaLnBrk="0" hangingPunct="0"/>
            <a:endParaRPr lang="en-US" sz="2400" dirty="0">
              <a:ea typeface="Calibri" pitchFamily="34" charset="0"/>
              <a:cs typeface="Calibri" pitchFamily="34" charset="0"/>
            </a:endParaRPr>
          </a:p>
          <a:p>
            <a:pPr marL="514350" indent="-514350" eaLnBrk="0" hangingPunct="0"/>
            <a:r>
              <a:rPr lang="en-US" sz="2400" dirty="0" smtClean="0">
                <a:ea typeface="Calibri" pitchFamily="34" charset="0"/>
                <a:cs typeface="Calibri" pitchFamily="34" charset="0"/>
              </a:rPr>
              <a:t>6. Operating temperature of secondary chamber  </a:t>
            </a:r>
          </a:p>
          <a:p>
            <a:pPr marL="514350" indent="-514350" eaLnBrk="0" hangingPunct="0"/>
            <a:r>
              <a:rPr lang="en-US" sz="2400" dirty="0" smtClean="0">
                <a:ea typeface="Calibri" pitchFamily="34" charset="0"/>
                <a:cs typeface="Calibri" pitchFamily="34" charset="0"/>
              </a:rPr>
              <a:t>     combustion zone no less than 1600 </a:t>
            </a:r>
            <a:r>
              <a:rPr lang="en-US" sz="2400" dirty="0" smtClean="0"/>
              <a:t>°</a:t>
            </a:r>
            <a:r>
              <a:rPr lang="en-US" sz="2400" dirty="0" smtClean="0">
                <a:ea typeface="Calibri" pitchFamily="34" charset="0"/>
                <a:cs typeface="Calibri" pitchFamily="34" charset="0"/>
              </a:rPr>
              <a:t>F before and throughout the cremation process in the primary chamber?   □</a:t>
            </a:r>
            <a:r>
              <a:rPr lang="en-US" sz="2400" dirty="0">
                <a:ea typeface="Calibri" pitchFamily="34" charset="0"/>
                <a:cs typeface="Calibri" pitchFamily="34" charset="0"/>
              </a:rPr>
              <a:t>YES   □NO</a:t>
            </a:r>
          </a:p>
          <a:p>
            <a:pPr eaLnBrk="0" hangingPunct="0"/>
            <a:endParaRPr lang="en-US" sz="2800" dirty="0">
              <a:latin typeface="Bookman Old Style" pitchFamily="18" charset="0"/>
              <a:ea typeface="Calibri" pitchFamily="34" charset="0"/>
              <a:cs typeface="Calibri" pitchFamily="34" charset="0"/>
            </a:endParaRPr>
          </a:p>
          <a:p>
            <a:pPr eaLnBrk="0" hangingPunct="0"/>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66800"/>
            <a:ext cx="8229600" cy="5440363"/>
          </a:xfrm>
        </p:spPr>
        <p:txBody>
          <a:bodyPr>
            <a:normAutofit/>
          </a:bodyPr>
          <a:lstStyle/>
          <a:p>
            <a:pPr>
              <a:buNone/>
            </a:pPr>
            <a:r>
              <a:rPr lang="en-US" b="1" dirty="0" smtClean="0">
                <a:ea typeface="Calibri" pitchFamily="34" charset="0"/>
                <a:cs typeface="Arial" charset="0"/>
              </a:rPr>
              <a:t>     </a:t>
            </a:r>
            <a:endParaRPr lang="en-US" sz="2800" b="1" dirty="0" smtClean="0">
              <a:ea typeface="Calibri" pitchFamily="34" charset="0"/>
              <a:cs typeface="Arial" charset="0"/>
            </a:endParaRPr>
          </a:p>
          <a:p>
            <a:pPr marL="514350" indent="-514350" eaLnBrk="0" hangingPunct="0">
              <a:buNone/>
            </a:pPr>
            <a:r>
              <a:rPr lang="en-US" sz="2400" dirty="0" smtClean="0">
                <a:ea typeface="Calibri" pitchFamily="34" charset="0"/>
                <a:cs typeface="Calibri" pitchFamily="34" charset="0"/>
              </a:rPr>
              <a:t>7.  If the crematory unit was installed after </a:t>
            </a:r>
            <a:r>
              <a:rPr lang="en-US" sz="2400" b="1" dirty="0" smtClean="0">
                <a:ea typeface="Calibri" pitchFamily="34" charset="0"/>
                <a:cs typeface="Calibri" pitchFamily="34" charset="0"/>
              </a:rPr>
              <a:t>2/1/07</a:t>
            </a:r>
            <a:r>
              <a:rPr lang="en-US" sz="2400" dirty="0" smtClean="0">
                <a:ea typeface="Calibri" pitchFamily="34" charset="0"/>
                <a:cs typeface="Calibri" pitchFamily="34" charset="0"/>
              </a:rPr>
              <a:t>, is it equipped with a pollutant monitoring system that automatically restricts combustion in the primary chamber whenever any opacity exceeds 15% opacity?     □YES   □NO</a:t>
            </a:r>
          </a:p>
          <a:p>
            <a:pPr marL="514350" indent="-514350" eaLnBrk="0" hangingPunct="0">
              <a:buNone/>
            </a:pPr>
            <a:endParaRPr lang="en-US" sz="2400" i="1" dirty="0" smtClean="0">
              <a:ea typeface="Calibri" pitchFamily="34" charset="0"/>
              <a:cs typeface="Calibri" pitchFamily="34" charset="0"/>
            </a:endParaRPr>
          </a:p>
          <a:p>
            <a:pPr marL="514350" indent="-514350" eaLnBrk="0" hangingPunct="0">
              <a:buNone/>
            </a:pPr>
            <a:r>
              <a:rPr lang="en-US" sz="2400" dirty="0" smtClean="0">
                <a:ea typeface="Calibri" pitchFamily="34" charset="0"/>
                <a:cs typeface="Calibri" pitchFamily="34" charset="0"/>
              </a:rPr>
              <a:t>8.  Is there a written startup, shutdown and  malfunction plan onsite? □YES   □NO</a:t>
            </a:r>
          </a:p>
          <a:p>
            <a:endParaRPr lang="en-US" b="1" i="1" dirty="0" smtClean="0">
              <a:ea typeface="Calibri" pitchFamily="34" charset="0"/>
              <a:cs typeface="Arial" charset="0"/>
            </a:endParaRPr>
          </a:p>
          <a:p>
            <a:pPr>
              <a:buNone/>
            </a:pPr>
            <a:endParaRPr lang="en-US" dirty="0" smtClean="0"/>
          </a:p>
          <a:p>
            <a:pPr>
              <a:buNone/>
            </a:pPr>
            <a:endParaRPr lang="en-US" dirty="0"/>
          </a:p>
        </p:txBody>
      </p:sp>
      <p:sp>
        <p:nvSpPr>
          <p:cNvPr id="2" name="Title 1"/>
          <p:cNvSpPr>
            <a:spLocks noGrp="1"/>
          </p:cNvSpPr>
          <p:nvPr>
            <p:ph type="title"/>
          </p:nvPr>
        </p:nvSpPr>
        <p:spPr/>
        <p:txBody>
          <a:bodyPr>
            <a:normAutofit fontScale="90000"/>
          </a:bodyPr>
          <a:lstStyle/>
          <a:p>
            <a:r>
              <a:rPr lang="en-US" dirty="0" smtClean="0">
                <a:latin typeface="Calibri" pitchFamily="34" charset="0"/>
                <a:ea typeface="Calibri" pitchFamily="34" charset="0"/>
                <a:cs typeface="Times New Roman" pitchFamily="18" charset="0"/>
              </a:rPr>
              <a:t/>
            </a:r>
            <a:br>
              <a:rPr lang="en-US" dirty="0" smtClean="0">
                <a:latin typeface="Calibri" pitchFamily="34" charset="0"/>
                <a:ea typeface="Calibri" pitchFamily="34" charset="0"/>
                <a:cs typeface="Times New Roman" pitchFamily="18" charset="0"/>
              </a:rPr>
            </a:br>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4"/>
          <p:cNvSpPr>
            <a:spLocks noChangeArrowheads="1"/>
          </p:cNvSpPr>
          <p:nvPr/>
        </p:nvSpPr>
        <p:spPr bwMode="auto">
          <a:xfrm>
            <a:off x="0" y="1530350"/>
            <a:ext cx="184150" cy="368300"/>
          </a:xfrm>
          <a:prstGeom prst="rect">
            <a:avLst/>
          </a:prstGeom>
          <a:noFill/>
          <a:ln w="9525">
            <a:noFill/>
            <a:miter lim="800000"/>
            <a:headEnd/>
            <a:tailEnd/>
          </a:ln>
        </p:spPr>
        <p:txBody>
          <a:bodyPr wrap="none" anchor="ctr">
            <a:spAutoFit/>
          </a:bodyPr>
          <a:lstStyle/>
          <a:p>
            <a:endParaRPr lang="en-US" dirty="0"/>
          </a:p>
        </p:txBody>
      </p:sp>
      <p:sp>
        <p:nvSpPr>
          <p:cNvPr id="44035" name="Rectangle 3"/>
          <p:cNvSpPr>
            <a:spLocks noChangeArrowheads="1"/>
          </p:cNvSpPr>
          <p:nvPr/>
        </p:nvSpPr>
        <p:spPr bwMode="auto">
          <a:xfrm>
            <a:off x="762000" y="838200"/>
            <a:ext cx="7924800" cy="5478423"/>
          </a:xfrm>
          <a:prstGeom prst="rect">
            <a:avLst/>
          </a:prstGeom>
          <a:noFill/>
          <a:ln w="9525">
            <a:noFill/>
            <a:miter lim="800000"/>
            <a:headEnd/>
            <a:tailEnd/>
          </a:ln>
        </p:spPr>
        <p:txBody>
          <a:bodyPr anchor="ctr">
            <a:spAutoFit/>
          </a:bodyPr>
          <a:lstStyle/>
          <a:p>
            <a:pPr eaLnBrk="0" hangingPunct="0"/>
            <a:endParaRPr lang="en-US" sz="2200" b="1" dirty="0" smtClean="0">
              <a:ea typeface="Calibri" pitchFamily="34" charset="0"/>
              <a:cs typeface="Times New Roman" pitchFamily="18" charset="0"/>
            </a:endParaRPr>
          </a:p>
          <a:p>
            <a:pPr eaLnBrk="0" hangingPunct="0"/>
            <a:r>
              <a:rPr lang="en-US" sz="2200" dirty="0" smtClean="0">
                <a:ea typeface="Calibri" pitchFamily="34" charset="0"/>
                <a:cs typeface="Calibri" pitchFamily="34" charset="0"/>
              </a:rPr>
              <a:t>Are the following records kept on file, available for inspection, for at least the past two years?</a:t>
            </a:r>
            <a:endParaRPr lang="en-US" sz="2200" dirty="0">
              <a:ea typeface="Calibri" pitchFamily="34" charset="0"/>
              <a:cs typeface="Calibri" pitchFamily="34" charset="0"/>
            </a:endParaRPr>
          </a:p>
          <a:p>
            <a:pPr eaLnBrk="0" hangingPunct="0"/>
            <a:endParaRPr lang="en-US" sz="2200" dirty="0">
              <a:ea typeface="Calibri" pitchFamily="34" charset="0"/>
              <a:cs typeface="Calibri" pitchFamily="34" charset="0"/>
            </a:endParaRPr>
          </a:p>
          <a:p>
            <a:pPr marL="514350" indent="-514350" eaLnBrk="0" hangingPunct="0"/>
            <a:r>
              <a:rPr lang="en-US" sz="2200" dirty="0" smtClean="0">
                <a:ea typeface="Calibri" pitchFamily="34" charset="0"/>
                <a:cs typeface="Calibri" pitchFamily="34" charset="0"/>
              </a:rPr>
              <a:t>1. All temperature measurements  □</a:t>
            </a:r>
            <a:r>
              <a:rPr lang="en-US" sz="2200" dirty="0">
                <a:ea typeface="Calibri" pitchFamily="34" charset="0"/>
                <a:cs typeface="Calibri" pitchFamily="34" charset="0"/>
              </a:rPr>
              <a:t>YES  </a:t>
            </a:r>
            <a:r>
              <a:rPr lang="en-US" sz="2200" dirty="0" smtClean="0">
                <a:ea typeface="Calibri" pitchFamily="34" charset="0"/>
                <a:cs typeface="Calibri" pitchFamily="34" charset="0"/>
              </a:rPr>
              <a:t>□NO</a:t>
            </a:r>
          </a:p>
          <a:p>
            <a:pPr marL="457200" indent="-457200" eaLnBrk="0" hangingPunct="0"/>
            <a:endParaRPr lang="en-US" sz="2200" dirty="0">
              <a:ea typeface="Calibri" pitchFamily="34" charset="0"/>
              <a:cs typeface="Calibri" pitchFamily="34" charset="0"/>
            </a:endParaRPr>
          </a:p>
          <a:p>
            <a:pPr eaLnBrk="0" hangingPunct="0"/>
            <a:r>
              <a:rPr lang="en-US" sz="2200" dirty="0" smtClean="0">
                <a:cs typeface="Times New Roman" pitchFamily="18" charset="0"/>
              </a:rPr>
              <a:t>2. All CEMS or monitoring device measurements and calibration checks? </a:t>
            </a:r>
            <a:r>
              <a:rPr lang="en-US" sz="2200" dirty="0" smtClean="0">
                <a:ea typeface="Calibri" pitchFamily="34" charset="0"/>
                <a:cs typeface="Calibri" pitchFamily="34" charset="0"/>
              </a:rPr>
              <a:t>□</a:t>
            </a:r>
            <a:r>
              <a:rPr lang="en-US" sz="2200" dirty="0">
                <a:ea typeface="Calibri" pitchFamily="34" charset="0"/>
                <a:cs typeface="Calibri" pitchFamily="34" charset="0"/>
              </a:rPr>
              <a:t>YES  □</a:t>
            </a:r>
            <a:r>
              <a:rPr lang="en-US" sz="2200" dirty="0" smtClean="0">
                <a:ea typeface="Calibri" pitchFamily="34" charset="0"/>
                <a:cs typeface="Calibri" pitchFamily="34" charset="0"/>
              </a:rPr>
              <a:t>NO</a:t>
            </a:r>
          </a:p>
          <a:p>
            <a:pPr eaLnBrk="0" hangingPunct="0"/>
            <a:endParaRPr lang="en-US" sz="2200" dirty="0">
              <a:cs typeface="Times New Roman" pitchFamily="18" charset="0"/>
            </a:endParaRPr>
          </a:p>
          <a:p>
            <a:pPr eaLnBrk="0" hangingPunct="0"/>
            <a:r>
              <a:rPr lang="en-US" sz="2200" dirty="0" smtClean="0">
                <a:cs typeface="Times New Roman" pitchFamily="18" charset="0"/>
              </a:rPr>
              <a:t>3. Preventive and corrective maintenance performed on system/devices?  </a:t>
            </a:r>
            <a:r>
              <a:rPr lang="en-US" sz="2200" dirty="0" smtClean="0">
                <a:ea typeface="Calibri" pitchFamily="34" charset="0"/>
                <a:cs typeface="Calibri" pitchFamily="34" charset="0"/>
              </a:rPr>
              <a:t>□</a:t>
            </a:r>
            <a:r>
              <a:rPr lang="en-US" sz="2200" dirty="0">
                <a:ea typeface="Calibri" pitchFamily="34" charset="0"/>
                <a:cs typeface="Calibri" pitchFamily="34" charset="0"/>
              </a:rPr>
              <a:t>YES □</a:t>
            </a:r>
            <a:r>
              <a:rPr lang="en-US" sz="2200" dirty="0" smtClean="0">
                <a:ea typeface="Calibri" pitchFamily="34" charset="0"/>
                <a:cs typeface="Calibri" pitchFamily="34" charset="0"/>
              </a:rPr>
              <a:t>NO</a:t>
            </a:r>
          </a:p>
          <a:p>
            <a:pPr eaLnBrk="0" hangingPunct="0"/>
            <a:endParaRPr lang="en-US" sz="2200" dirty="0" smtClean="0">
              <a:ea typeface="Calibri" pitchFamily="34" charset="0"/>
              <a:cs typeface="Calibri" pitchFamily="34" charset="0"/>
            </a:endParaRPr>
          </a:p>
          <a:p>
            <a:pPr eaLnBrk="0" hangingPunct="0"/>
            <a:r>
              <a:rPr lang="en-US" sz="2200" dirty="0" smtClean="0">
                <a:cs typeface="Times New Roman" pitchFamily="18" charset="0"/>
              </a:rPr>
              <a:t>4. Temperature charts with operator name, indication of when cremation in primary chamber began, date, time and temperature markings?  </a:t>
            </a:r>
            <a:r>
              <a:rPr lang="en-US" sz="2200" dirty="0">
                <a:ea typeface="Calibri" pitchFamily="34" charset="0"/>
                <a:cs typeface="Calibri" pitchFamily="34" charset="0"/>
              </a:rPr>
              <a:t>□YES  □NO</a:t>
            </a:r>
          </a:p>
          <a:p>
            <a:pPr lvl="2" eaLnBrk="0" hangingPunct="0"/>
            <a:endParaRPr lang="en-US" sz="2000" dirty="0">
              <a:latin typeface="Bookman Old Style" pitchFamily="18" charset="0"/>
              <a:cs typeface="Times New Roman" pitchFamily="18" charset="0"/>
            </a:endParaRPr>
          </a:p>
        </p:txBody>
      </p:sp>
      <p:sp>
        <p:nvSpPr>
          <p:cNvPr id="44036" name="Rectangle 3"/>
          <p:cNvSpPr>
            <a:spLocks noChangeArrowheads="1"/>
          </p:cNvSpPr>
          <p:nvPr/>
        </p:nvSpPr>
        <p:spPr bwMode="auto">
          <a:xfrm>
            <a:off x="609600" y="277813"/>
            <a:ext cx="7867650" cy="2123658"/>
          </a:xfrm>
          <a:prstGeom prst="rect">
            <a:avLst/>
          </a:prstGeom>
          <a:noFill/>
          <a:ln w="9525">
            <a:noFill/>
            <a:miter lim="800000"/>
            <a:headEnd/>
            <a:tailEnd/>
          </a:ln>
        </p:spPr>
        <p:txBody>
          <a:bodyPr>
            <a:spAutoFit/>
          </a:bodyPr>
          <a:lstStyle/>
          <a:p>
            <a:endParaRPr lang="en-US" sz="4400" b="1" dirty="0" smtClean="0">
              <a:latin typeface="Calibri" pitchFamily="34" charset="0"/>
              <a:ea typeface="Calibri" pitchFamily="34" charset="0"/>
              <a:cs typeface="Times New Roman" pitchFamily="18" charset="0"/>
            </a:endParaRPr>
          </a:p>
          <a:p>
            <a:endParaRPr lang="en-US" sz="4400" b="1" dirty="0" smtClean="0">
              <a:latin typeface="Calibri" pitchFamily="34" charset="0"/>
              <a:ea typeface="Calibri" pitchFamily="34" charset="0"/>
              <a:cs typeface="Times New Roman" pitchFamily="18" charset="0"/>
            </a:endParaRPr>
          </a:p>
          <a:p>
            <a:endParaRPr lang="en-US" sz="4400" dirty="0">
              <a:ea typeface="Calibri" pitchFamily="34" charset="0"/>
              <a:cs typeface="Times New Roman" pitchFamily="18" charset="0"/>
            </a:endParaRPr>
          </a:p>
        </p:txBody>
      </p:sp>
      <p:sp>
        <p:nvSpPr>
          <p:cNvPr id="5" name="Title 4"/>
          <p:cNvSpPr>
            <a:spLocks noGrp="1"/>
          </p:cNvSpPr>
          <p:nvPr>
            <p:ph type="title"/>
          </p:nvPr>
        </p:nvSpPr>
        <p:spPr>
          <a:xfrm>
            <a:off x="457200" y="381000"/>
            <a:ext cx="8229600" cy="1143000"/>
          </a:xfrm>
        </p:spPr>
        <p:txBody>
          <a:bodyPr>
            <a:normAutofit fontScale="90000"/>
          </a:bodyPr>
          <a:lstStyle/>
          <a:p>
            <a:r>
              <a:rPr lang="en-US" sz="4400" dirty="0" smtClean="0">
                <a:latin typeface="Calibri" pitchFamily="34" charset="0"/>
                <a:ea typeface="Calibri" pitchFamily="34" charset="0"/>
                <a:cs typeface="Times New Roman" pitchFamily="18" charset="0"/>
              </a:rPr>
              <a:t>Monitoring and Recordkeeping </a:t>
            </a:r>
            <a:br>
              <a:rPr lang="en-US" sz="4400" dirty="0" smtClean="0">
                <a:latin typeface="Calibri" pitchFamily="34" charset="0"/>
                <a:ea typeface="Calibri" pitchFamily="34" charset="0"/>
                <a:cs typeface="Times New Roman" pitchFamily="18" charset="0"/>
              </a:rPr>
            </a:br>
            <a:endParaRPr lang="en-US"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4"/>
          <p:cNvSpPr>
            <a:spLocks noChangeArrowheads="1"/>
          </p:cNvSpPr>
          <p:nvPr/>
        </p:nvSpPr>
        <p:spPr bwMode="auto">
          <a:xfrm>
            <a:off x="0" y="1530350"/>
            <a:ext cx="184150" cy="368300"/>
          </a:xfrm>
          <a:prstGeom prst="rect">
            <a:avLst/>
          </a:prstGeom>
          <a:noFill/>
          <a:ln w="9525">
            <a:noFill/>
            <a:miter lim="800000"/>
            <a:headEnd/>
            <a:tailEnd/>
          </a:ln>
        </p:spPr>
        <p:txBody>
          <a:bodyPr wrap="none" anchor="ctr">
            <a:spAutoFit/>
          </a:bodyPr>
          <a:lstStyle/>
          <a:p>
            <a:endParaRPr lang="en-US" dirty="0"/>
          </a:p>
        </p:txBody>
      </p:sp>
      <p:sp>
        <p:nvSpPr>
          <p:cNvPr id="45059" name="Rectangle 3"/>
          <p:cNvSpPr>
            <a:spLocks noChangeArrowheads="1"/>
          </p:cNvSpPr>
          <p:nvPr/>
        </p:nvSpPr>
        <p:spPr bwMode="auto">
          <a:xfrm>
            <a:off x="990600" y="-107722"/>
            <a:ext cx="7448550" cy="6093976"/>
          </a:xfrm>
          <a:prstGeom prst="rect">
            <a:avLst/>
          </a:prstGeom>
          <a:noFill/>
          <a:ln w="9525">
            <a:noFill/>
            <a:miter lim="800000"/>
            <a:headEnd/>
            <a:tailEnd/>
          </a:ln>
        </p:spPr>
        <p:txBody>
          <a:bodyPr wrap="square" anchor="ctr">
            <a:spAutoFit/>
          </a:bodyPr>
          <a:lstStyle/>
          <a:p>
            <a:pPr eaLnBrk="0" hangingPunct="0"/>
            <a:endParaRPr lang="en-US" sz="2800" b="1" dirty="0" smtClean="0">
              <a:latin typeface="Calibri" pitchFamily="34" charset="0"/>
              <a:ea typeface="Calibri" pitchFamily="34" charset="0"/>
              <a:cs typeface="Times New Roman" pitchFamily="18" charset="0"/>
            </a:endParaRPr>
          </a:p>
          <a:p>
            <a:pPr eaLnBrk="0" hangingPunct="0"/>
            <a:endParaRPr lang="en-US" sz="2800" b="1" dirty="0" smtClean="0">
              <a:latin typeface="Calibri" pitchFamily="34" charset="0"/>
              <a:ea typeface="Calibri" pitchFamily="34" charset="0"/>
              <a:cs typeface="Times New Roman" pitchFamily="18" charset="0"/>
            </a:endParaRPr>
          </a:p>
          <a:p>
            <a:pPr eaLnBrk="0" hangingPunct="0"/>
            <a:endParaRPr lang="en-US" sz="2800" b="1" dirty="0" smtClean="0">
              <a:latin typeface="Calibri" pitchFamily="34" charset="0"/>
              <a:ea typeface="Calibri" pitchFamily="34" charset="0"/>
              <a:cs typeface="Times New Roman" pitchFamily="18" charset="0"/>
            </a:endParaRPr>
          </a:p>
          <a:p>
            <a:pPr eaLnBrk="0" hangingPunct="0"/>
            <a:endParaRPr lang="en-US" sz="1200" dirty="0"/>
          </a:p>
          <a:p>
            <a:pPr marL="514350" indent="-514350" eaLnBrk="0" hangingPunct="0">
              <a:buAutoNum type="arabicPeriod"/>
            </a:pPr>
            <a:r>
              <a:rPr lang="en-US" sz="2100" dirty="0" smtClean="0">
                <a:ea typeface="Calibri" pitchFamily="34" charset="0"/>
                <a:cs typeface="Calibri" pitchFamily="34" charset="0"/>
              </a:rPr>
              <a:t>A visible emissions test conducted every</a:t>
            </a:r>
          </a:p>
          <a:p>
            <a:pPr marL="514350" indent="-514350" eaLnBrk="0" hangingPunct="0"/>
            <a:r>
              <a:rPr lang="en-US" sz="2100" dirty="0" smtClean="0">
                <a:ea typeface="Calibri" pitchFamily="34" charset="0"/>
                <a:cs typeface="Calibri" pitchFamily="34" charset="0"/>
              </a:rPr>
              <a:t>      calendar year cremating an adult sized cadaver?  □</a:t>
            </a:r>
            <a:r>
              <a:rPr lang="en-US" sz="2100" dirty="0">
                <a:ea typeface="Calibri" pitchFamily="34" charset="0"/>
                <a:cs typeface="Calibri" pitchFamily="34" charset="0"/>
              </a:rPr>
              <a:t>YES  □</a:t>
            </a:r>
            <a:r>
              <a:rPr lang="en-US" sz="2100" dirty="0" smtClean="0">
                <a:ea typeface="Calibri" pitchFamily="34" charset="0"/>
                <a:cs typeface="Calibri" pitchFamily="34" charset="0"/>
              </a:rPr>
              <a:t>NO</a:t>
            </a:r>
          </a:p>
          <a:p>
            <a:pPr marL="514350" indent="-514350" eaLnBrk="0" hangingPunct="0"/>
            <a:endParaRPr lang="en-US" sz="2100" dirty="0" smtClean="0">
              <a:ea typeface="Calibri" pitchFamily="34" charset="0"/>
              <a:cs typeface="Calibri" pitchFamily="34" charset="0"/>
            </a:endParaRPr>
          </a:p>
          <a:p>
            <a:pPr marL="514350" indent="-514350" eaLnBrk="0" hangingPunct="0"/>
            <a:r>
              <a:rPr lang="en-US" sz="2100" dirty="0" smtClean="0">
                <a:ea typeface="Calibri" pitchFamily="34" charset="0"/>
                <a:cs typeface="Calibri" pitchFamily="34" charset="0"/>
              </a:rPr>
              <a:t>2.   For animal crematories, was the test conducted with the unit operating at a capacity that is representative of normal operations? □YES  □NO</a:t>
            </a:r>
          </a:p>
          <a:p>
            <a:pPr marL="514350" indent="-514350" eaLnBrk="0" hangingPunct="0">
              <a:buSzPct val="140000"/>
            </a:pPr>
            <a:endParaRPr lang="en-US" sz="2100" dirty="0">
              <a:ea typeface="Calibri" pitchFamily="34" charset="0"/>
              <a:cs typeface="Calibri" pitchFamily="34" charset="0"/>
            </a:endParaRPr>
          </a:p>
          <a:p>
            <a:pPr marL="514350" indent="-514350" eaLnBrk="0" hangingPunct="0">
              <a:buSzPct val="140000"/>
            </a:pPr>
            <a:r>
              <a:rPr lang="en-US" sz="2100" dirty="0" smtClean="0">
                <a:ea typeface="Calibri" pitchFamily="34" charset="0"/>
                <a:cs typeface="Calibri" pitchFamily="34" charset="0"/>
              </a:rPr>
              <a:t>3.   Results of VE test resulted in opacity of 5% or less or not exceeding 15% opacity in the highest 6-minute average? □</a:t>
            </a:r>
            <a:r>
              <a:rPr lang="en-US" sz="2100" dirty="0">
                <a:ea typeface="Calibri" pitchFamily="34" charset="0"/>
                <a:cs typeface="Calibri" pitchFamily="34" charset="0"/>
              </a:rPr>
              <a:t>YES  □</a:t>
            </a:r>
            <a:r>
              <a:rPr lang="en-US" sz="2100" dirty="0" smtClean="0">
                <a:ea typeface="Calibri" pitchFamily="34" charset="0"/>
                <a:cs typeface="Calibri" pitchFamily="34" charset="0"/>
              </a:rPr>
              <a:t>NO</a:t>
            </a:r>
          </a:p>
          <a:p>
            <a:pPr marL="514350" indent="-514350" eaLnBrk="0" hangingPunct="0"/>
            <a:endParaRPr lang="en-US" sz="2100" dirty="0"/>
          </a:p>
          <a:p>
            <a:pPr marL="514350" indent="-514350" eaLnBrk="0" hangingPunct="0"/>
            <a:r>
              <a:rPr lang="en-US" sz="2100" dirty="0" smtClean="0">
                <a:ea typeface="Calibri" pitchFamily="34" charset="0"/>
                <a:cs typeface="Calibri" pitchFamily="34" charset="0"/>
              </a:rPr>
              <a:t>4.   The Department notified at least 15 days in</a:t>
            </a:r>
          </a:p>
          <a:p>
            <a:pPr marL="514350" indent="-514350" eaLnBrk="0" hangingPunct="0"/>
            <a:r>
              <a:rPr lang="en-US" sz="2100" dirty="0" smtClean="0">
                <a:ea typeface="Calibri" pitchFamily="34" charset="0"/>
                <a:cs typeface="Calibri" pitchFamily="34" charset="0"/>
              </a:rPr>
              <a:t>      advance of the test?</a:t>
            </a:r>
            <a:r>
              <a:rPr lang="en-US" sz="2100" dirty="0">
                <a:ea typeface="Calibri" pitchFamily="34" charset="0"/>
                <a:cs typeface="Calibri" pitchFamily="34" charset="0"/>
              </a:rPr>
              <a:t> </a:t>
            </a:r>
            <a:r>
              <a:rPr lang="en-US" sz="2100" dirty="0" smtClean="0">
                <a:ea typeface="Calibri" pitchFamily="34" charset="0"/>
                <a:cs typeface="Calibri" pitchFamily="34" charset="0"/>
              </a:rPr>
              <a:t> □</a:t>
            </a:r>
            <a:r>
              <a:rPr lang="en-US" sz="2100" dirty="0">
                <a:ea typeface="Calibri" pitchFamily="34" charset="0"/>
                <a:cs typeface="Calibri" pitchFamily="34" charset="0"/>
              </a:rPr>
              <a:t>YES  □NO</a:t>
            </a:r>
            <a:endParaRPr lang="en-US" sz="2100" dirty="0"/>
          </a:p>
        </p:txBody>
      </p:sp>
      <p:sp>
        <p:nvSpPr>
          <p:cNvPr id="4" name="Title 3"/>
          <p:cNvSpPr>
            <a:spLocks noGrp="1"/>
          </p:cNvSpPr>
          <p:nvPr>
            <p:ph type="title"/>
          </p:nvPr>
        </p:nvSpPr>
        <p:spPr>
          <a:xfrm>
            <a:off x="457200" y="152400"/>
            <a:ext cx="8229600" cy="1143000"/>
          </a:xfrm>
        </p:spPr>
        <p:txBody>
          <a:bodyPr>
            <a:normAutofit/>
          </a:bodyPr>
          <a:lstStyle/>
          <a:p>
            <a:r>
              <a:rPr lang="en-US" sz="4000" dirty="0" smtClean="0"/>
              <a:t>Visible Emissions Testing </a:t>
            </a:r>
            <a:endParaRPr lang="en-US" sz="4000"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ir Program Map- Crematories.jpg"/>
          <p:cNvPicPr>
            <a:picLocks noChangeAspect="1"/>
          </p:cNvPicPr>
          <p:nvPr/>
        </p:nvPicPr>
        <p:blipFill>
          <a:blip r:embed="rId2" cstate="print"/>
          <a:stretch>
            <a:fillRect/>
          </a:stretch>
        </p:blipFill>
        <p:spPr>
          <a:xfrm>
            <a:off x="0" y="-45028"/>
            <a:ext cx="9144000" cy="6903028"/>
          </a:xfrm>
          <a:prstGeom prst="rect">
            <a:avLst/>
          </a:prstGeom>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750</TotalTime>
  <Words>1294</Words>
  <Application>Microsoft Office PowerPoint</Application>
  <PresentationFormat>On-screen Show (4:3)</PresentationFormat>
  <Paragraphs>143</Paragraphs>
  <Slides>34</Slides>
  <Notes>3</Notes>
  <HiddenSlides>0</HiddenSlides>
  <MMClips>0</MMClips>
  <ScaleCrop>false</ScaleCrop>
  <HeadingPairs>
    <vt:vector size="4" baseType="variant">
      <vt:variant>
        <vt:lpstr>Theme</vt:lpstr>
      </vt:variant>
      <vt:variant>
        <vt:i4>1</vt:i4>
      </vt:variant>
      <vt:variant>
        <vt:lpstr>Slide Titles</vt:lpstr>
      </vt:variant>
      <vt:variant>
        <vt:i4>34</vt:i4>
      </vt:variant>
    </vt:vector>
  </HeadingPairs>
  <TitlesOfParts>
    <vt:vector size="35" baseType="lpstr">
      <vt:lpstr>Concourse</vt:lpstr>
      <vt:lpstr>Compliance Assistance</vt:lpstr>
      <vt:lpstr>History</vt:lpstr>
      <vt:lpstr>Slide 3</vt:lpstr>
      <vt:lpstr>Modern Crematories</vt:lpstr>
      <vt:lpstr>Slide 5</vt:lpstr>
      <vt:lpstr>Pollutants </vt:lpstr>
      <vt:lpstr>Secondary Chamber </vt:lpstr>
      <vt:lpstr>Primary Chamber</vt:lpstr>
      <vt:lpstr>Crematory image</vt:lpstr>
      <vt:lpstr>Prohibited Material</vt:lpstr>
      <vt:lpstr>Operational Requirements Prior to August 30, 1989</vt:lpstr>
      <vt:lpstr>Operational Requirements After August 30, 1989 </vt:lpstr>
      <vt:lpstr>Slide 13</vt:lpstr>
      <vt:lpstr>Air General Permit Eligibility Requirements</vt:lpstr>
      <vt:lpstr>AG Permit Requirements</vt:lpstr>
      <vt:lpstr>Slide 16</vt:lpstr>
      <vt:lpstr>Slide 17</vt:lpstr>
      <vt:lpstr>Initial Compliance Testing</vt:lpstr>
      <vt:lpstr>Test Methods </vt:lpstr>
      <vt:lpstr>Florida Rules for Crematories </vt:lpstr>
      <vt:lpstr>Common Crematory Violations</vt:lpstr>
      <vt:lpstr>Excess Opacity</vt:lpstr>
      <vt:lpstr>Temperature Chart – Out of Compliance</vt:lpstr>
      <vt:lpstr>Temperature Chart- In Compliance</vt:lpstr>
      <vt:lpstr>Control Panel</vt:lpstr>
      <vt:lpstr>Crematory</vt:lpstr>
      <vt:lpstr>Crematory Air Regulation Guidelines Poster</vt:lpstr>
      <vt:lpstr>Compliance Checklist For Human and Animal Crematories</vt:lpstr>
      <vt:lpstr>General Operating Requirements:</vt:lpstr>
      <vt:lpstr>Slide 30</vt:lpstr>
      <vt:lpstr> </vt:lpstr>
      <vt:lpstr>Monitoring and Recordkeeping  </vt:lpstr>
      <vt:lpstr>Visible Emissions Testing </vt:lpstr>
      <vt:lpstr>Slide 34</vt:lpstr>
    </vt:vector>
  </TitlesOfParts>
  <Company>Hewlett-Packard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Compliance Assistance</dc:title>
  <dc:creator>Owner</dc:creator>
  <cp:lastModifiedBy>alnahdy_k</cp:lastModifiedBy>
  <cp:revision>73</cp:revision>
  <dcterms:created xsi:type="dcterms:W3CDTF">2012-03-22T01:25:04Z</dcterms:created>
  <dcterms:modified xsi:type="dcterms:W3CDTF">2012-10-11T12:05:42Z</dcterms:modified>
</cp:coreProperties>
</file>