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9" r:id="rId4"/>
    <p:sldId id="260" r:id="rId5"/>
    <p:sldId id="261" r:id="rId6"/>
    <p:sldId id="262" r:id="rId7"/>
    <p:sldId id="263" r:id="rId8"/>
    <p:sldId id="264" r:id="rId9"/>
    <p:sldId id="266" r:id="rId10"/>
    <p:sldId id="267" r:id="rId11"/>
    <p:sldId id="309" r:id="rId12"/>
    <p:sldId id="270" r:id="rId13"/>
    <p:sldId id="284" r:id="rId14"/>
    <p:sldId id="286" r:id="rId15"/>
    <p:sldId id="271" r:id="rId16"/>
    <p:sldId id="287" r:id="rId17"/>
    <p:sldId id="289" r:id="rId18"/>
    <p:sldId id="288" r:id="rId19"/>
    <p:sldId id="310" r:id="rId20"/>
    <p:sldId id="291" r:id="rId21"/>
    <p:sldId id="292" r:id="rId22"/>
    <p:sldId id="293" r:id="rId23"/>
    <p:sldId id="294" r:id="rId24"/>
    <p:sldId id="296" r:id="rId25"/>
    <p:sldId id="295" r:id="rId26"/>
    <p:sldId id="274" r:id="rId27"/>
    <p:sldId id="305" r:id="rId28"/>
    <p:sldId id="279" r:id="rId29"/>
    <p:sldId id="275" r:id="rId30"/>
    <p:sldId id="276" r:id="rId31"/>
    <p:sldId id="297" r:id="rId32"/>
    <p:sldId id="298" r:id="rId33"/>
    <p:sldId id="299" r:id="rId34"/>
    <p:sldId id="300" r:id="rId35"/>
    <p:sldId id="301" r:id="rId36"/>
    <p:sldId id="302" r:id="rId37"/>
    <p:sldId id="303" r:id="rId38"/>
    <p:sldId id="280" r:id="rId39"/>
    <p:sldId id="304" r:id="rId40"/>
    <p:sldId id="306" r:id="rId41"/>
    <p:sldId id="307" r:id="rId42"/>
    <p:sldId id="308" r:id="rId43"/>
    <p:sldId id="278" r:id="rId44"/>
    <p:sldId id="281" r:id="rId45"/>
    <p:sldId id="282" r:id="rId46"/>
    <p:sldId id="311" r:id="rId47"/>
    <p:sldId id="283" r:id="rId4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ta Felton-Smith" initials="RFS" lastIdx="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6092" autoAdjust="0"/>
  </p:normalViewPr>
  <p:slideViewPr>
    <p:cSldViewPr>
      <p:cViewPr varScale="1">
        <p:scale>
          <a:sx n="68" d="100"/>
          <a:sy n="68" d="100"/>
        </p:scale>
        <p:origin x="-121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pPr>
              <a:defRPr/>
            </a:pPr>
            <a:fld id="{EC089A4E-0E05-4D25-9C3D-75356BC3EAEB}" type="datetimeFigureOut">
              <a:rPr lang="en-US" smtClean="0"/>
              <a:pPr>
                <a:defRPr/>
              </a:pPr>
              <a:t>10/11/2012</a:t>
            </a:fld>
            <a:endParaRPr lang="en-US" dirty="0"/>
          </a:p>
        </p:txBody>
      </p:sp>
      <p:sp>
        <p:nvSpPr>
          <p:cNvPr id="17" name="Footer Placeholder 16"/>
          <p:cNvSpPr>
            <a:spLocks noGrp="1"/>
          </p:cNvSpPr>
          <p:nvPr>
            <p:ph type="ftr" sz="quarter" idx="11"/>
          </p:nvPr>
        </p:nvSpPr>
        <p:spPr>
          <a:xfrm>
            <a:off x="5410200" y="4205288"/>
            <a:ext cx="1295400" cy="457200"/>
          </a:xfrm>
        </p:spPr>
        <p:txBody>
          <a:bodyPr/>
          <a:lstStyle/>
          <a:p>
            <a:pPr>
              <a:defRPr/>
            </a:pPr>
            <a:endParaRPr lang="en-US" dirty="0"/>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pPr>
              <a:defRPr/>
            </a:pPr>
            <a:fld id="{CAFCD985-337D-4D62-B751-E4CD0A890152}"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FB45B4E4-C397-41E1-BA87-D62D17D4FA5E}" type="datetimeFigureOut">
              <a:rPr lang="en-US" smtClean="0"/>
              <a:pPr>
                <a:defRPr/>
              </a:pPr>
              <a:t>10/11/2012</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FF6920E-7CA3-409E-B6F6-13E5F01A5D56}"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A4073A68-1B26-4087-B238-1A770D66DD28}" type="datetimeFigureOut">
              <a:rPr lang="en-US" smtClean="0"/>
              <a:pPr>
                <a:defRPr/>
              </a:pPr>
              <a:t>10/11/2012</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DE55A22-245D-47BB-8167-573365006D50}"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8C1AB667-4CC6-4BF8-BE92-12D97EA3C731}" type="datetimeFigureOut">
              <a:rPr lang="en-US" smtClean="0"/>
              <a:pPr>
                <a:defRPr/>
              </a:pPr>
              <a:t>10/11/2012</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2EEA21C1-AF8B-45B5-AE75-A4C0C570A77F}"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pPr>
              <a:defRPr/>
            </a:pPr>
            <a:fld id="{0D934210-CB26-4CB1-A1C2-6B25D6B0B38D}" type="datetimeFigureOut">
              <a:rPr lang="en-US" smtClean="0"/>
              <a:pPr>
                <a:defRPr/>
              </a:pPr>
              <a:t>10/11/2012</a:t>
            </a:fld>
            <a:endParaRPr lang="en-US" dirty="0"/>
          </a:p>
        </p:txBody>
      </p:sp>
      <p:sp>
        <p:nvSpPr>
          <p:cNvPr id="27" name="Slide Number Placeholder 26"/>
          <p:cNvSpPr>
            <a:spLocks noGrp="1"/>
          </p:cNvSpPr>
          <p:nvPr>
            <p:ph type="sldNum" sz="quarter" idx="11"/>
          </p:nvPr>
        </p:nvSpPr>
        <p:spPr/>
        <p:txBody>
          <a:bodyPr rtlCol="0"/>
          <a:lstStyle/>
          <a:p>
            <a:pPr>
              <a:defRPr/>
            </a:pPr>
            <a:fld id="{2EEAAC12-759B-4865-9EDA-5A5B4159D5DD}" type="slidenum">
              <a:rPr lang="en-US" smtClean="0"/>
              <a:pPr>
                <a:defRPr/>
              </a:pPr>
              <a:t>‹#›</a:t>
            </a:fld>
            <a:endParaRPr lang="en-US" dirty="0"/>
          </a:p>
        </p:txBody>
      </p:sp>
      <p:sp>
        <p:nvSpPr>
          <p:cNvPr id="28" name="Footer Placeholder 27"/>
          <p:cNvSpPr>
            <a:spLocks noGrp="1"/>
          </p:cNvSpPr>
          <p:nvPr>
            <p:ph type="ftr" sz="quarter" idx="12"/>
          </p:nvPr>
        </p:nvSpPr>
        <p:spPr/>
        <p:txBody>
          <a:bodyPr rtlCol="0"/>
          <a:lstStyle/>
          <a:p>
            <a:pPr>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pPr>
              <a:defRPr/>
            </a:pPr>
            <a:fld id="{0635154D-BD08-418E-A9E3-2A9B4D9147B9}" type="datetimeFigureOut">
              <a:rPr lang="en-US" smtClean="0"/>
              <a:pPr>
                <a:defRPr/>
              </a:pPr>
              <a:t>10/11/2012</a:t>
            </a:fld>
            <a:endParaRPr lang="en-US" dirty="0"/>
          </a:p>
        </p:txBody>
      </p:sp>
      <p:sp>
        <p:nvSpPr>
          <p:cNvPr id="4" name="Footer Placeholder 3"/>
          <p:cNvSpPr>
            <a:spLocks noGrp="1"/>
          </p:cNvSpPr>
          <p:nvPr>
            <p:ph type="ftr" sz="quarter" idx="11"/>
          </p:nvPr>
        </p:nvSpPr>
        <p:spPr>
          <a:xfrm>
            <a:off x="5257800" y="612648"/>
            <a:ext cx="1325880" cy="457200"/>
          </a:xfrm>
        </p:spPr>
        <p:txBody>
          <a:bodyPr/>
          <a:lstStyle/>
          <a:p>
            <a:pPr>
              <a:defRPr/>
            </a:pPr>
            <a:endParaRPr lang="en-US" dirty="0"/>
          </a:p>
        </p:txBody>
      </p:sp>
      <p:sp>
        <p:nvSpPr>
          <p:cNvPr id="5" name="Slide Number Placeholder 4"/>
          <p:cNvSpPr>
            <a:spLocks noGrp="1"/>
          </p:cNvSpPr>
          <p:nvPr>
            <p:ph type="sldNum" sz="quarter" idx="12"/>
          </p:nvPr>
        </p:nvSpPr>
        <p:spPr>
          <a:xfrm>
            <a:off x="8174736" y="2272"/>
            <a:ext cx="762000" cy="365760"/>
          </a:xfrm>
        </p:spPr>
        <p:txBody>
          <a:bodyPr/>
          <a:lstStyle/>
          <a:p>
            <a:pPr>
              <a:defRPr/>
            </a:pPr>
            <a:fld id="{B188ECEB-305E-4E1A-9F87-6A967CD58D7C}"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0788651-F005-4947-95B5-ABAE65E95EF0}" type="datetimeFigureOut">
              <a:rPr lang="en-US" smtClean="0"/>
              <a:pPr>
                <a:defRPr/>
              </a:pPr>
              <a:t>10/11/2012</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C2ACCA64-A0BA-4329-8213-A1D23187CF87}"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C20CC243-25FA-4F43-A515-0D2C4C9926B7}" type="datetimeFigureOut">
              <a:rPr lang="en-US" smtClean="0"/>
              <a:pPr>
                <a:defRPr/>
              </a:pPr>
              <a:t>10/11/2012</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3247DEBE-FCE0-4A7A-A920-4F4F01606B96}"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63FE8986-AF55-4C2E-9400-76A5AA9D7440}" type="datetimeFigureOut">
              <a:rPr lang="en-US" smtClean="0"/>
              <a:pPr>
                <a:defRPr/>
              </a:pPr>
              <a:t>10/11/2012</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DC788B3C-F54C-4033-B0E8-D9BD607DA2F4}"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ADBA0F0F-D877-4DA8-88FD-6E3EB3F3AD93}" type="datetimeFigureOut">
              <a:rPr lang="en-US" smtClean="0"/>
              <a:pPr>
                <a:defRPr/>
              </a:pPr>
              <a:t>10/11/2012</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4E1FB4D4-0019-4FA5-8D60-45DEC2771937}"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F321BC05-64E0-422B-B509-DC1370811D8C}" type="datetimeFigureOut">
              <a:rPr lang="en-US" smtClean="0"/>
              <a:pPr>
                <a:defRPr/>
              </a:pPr>
              <a:t>10/11/2012</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9BC9C326-EB80-46C5-932F-F0DA7AD558D3}"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pPr>
              <a:defRPr/>
            </a:pPr>
            <a:fld id="{2734596F-EBD5-4261-8AC1-25DFC8261370}" type="datetimeFigureOut">
              <a:rPr lang="en-US" smtClean="0"/>
              <a:pPr>
                <a:defRPr/>
              </a:pPr>
              <a:t>10/11/2012</a:t>
            </a:fld>
            <a:endParaRPr lang="en-US" dirty="0"/>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pPr>
              <a:defRPr/>
            </a:pPr>
            <a:endParaRPr lang="en-US" dirty="0"/>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pPr>
              <a:defRPr/>
            </a:pPr>
            <a:fld id="{623FBFBE-F944-4917-8718-FE9F4ED20205}"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dep.state.fl.us/air/rules/guidance/ogg18.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file:///\\jaxres\air\compliance%20assistance%20presentations\Documents%20and%20Settings\Bartlett_S\My%20Documents\Crusher%20Outreach%20Checklist%20OOO%20(2).docx"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7.xml.rels><?xml version="1.0" encoding="UTF-8" standalone="yes"?>
<Relationships xmlns="http://schemas.openxmlformats.org/package/2006/relationships"><Relationship Id="rId3" Type="http://schemas.openxmlformats.org/officeDocument/2006/relationships/hyperlink" Target="http://ecfr.gpoaccess.gov/cgi/t/text/text-idx?c=ecfr&amp;rgn=div6&amp;view=text&amp;node=40:12.0.1.1.1.11&amp;idno=40" TargetMode="External"/><Relationship Id="rId2" Type="http://schemas.openxmlformats.org/officeDocument/2006/relationships/hyperlink" Target="http://www.dnr.mo.gov/pubs/pub2387.pdf" TargetMode="External"/><Relationship Id="rId1" Type="http://schemas.openxmlformats.org/officeDocument/2006/relationships/slideLayout" Target="../slideLayouts/slideLayout2.xml"/><Relationship Id="rId4" Type="http://schemas.openxmlformats.org/officeDocument/2006/relationships/hyperlink" Target="http://www.dep.state.fl.us/air/rules/fac/62-210.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488C4"/>
            </a:gs>
            <a:gs pos="0">
              <a:srgbClr val="8488C4"/>
            </a:gs>
            <a:gs pos="0">
              <a:srgbClr val="8488C4"/>
            </a:gs>
            <a:gs pos="0">
              <a:srgbClr val="8488C4"/>
            </a:gs>
            <a:gs pos="0">
              <a:srgbClr val="8488C4"/>
            </a:gs>
            <a:gs pos="0">
              <a:srgbClr val="8488C4"/>
            </a:gs>
            <a:gs pos="0">
              <a:srgbClr val="8488C4"/>
            </a:gs>
            <a:gs pos="53000">
              <a:srgbClr val="D4DEFF"/>
            </a:gs>
            <a:gs pos="83000">
              <a:srgbClr val="D4DEFF"/>
            </a:gs>
            <a:gs pos="100000">
              <a:srgbClr val="96AB94"/>
            </a:gs>
          </a:gsLst>
          <a:lin ang="5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133600"/>
            <a:ext cx="7924800" cy="1695450"/>
          </a:xfrm>
        </p:spPr>
        <p:txBody>
          <a:bodyPr rtlCol="0">
            <a:normAutofit fontScale="90000"/>
          </a:bodyPr>
          <a:lstStyle/>
          <a:p>
            <a:pPr fontAlgn="auto">
              <a:spcAft>
                <a:spcPts val="0"/>
              </a:spcAft>
              <a:defRPr/>
            </a:pPr>
            <a:r>
              <a:rPr lang="en-US" dirty="0" smtClean="0"/>
              <a:t>Air General Permit Non-Metallic Mineral Processing Plants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normAutofit/>
          </a:bodyPr>
          <a:lstStyle/>
          <a:p>
            <a:r>
              <a:rPr lang="en-US" dirty="0" smtClean="0"/>
              <a:t>Commonly known as Crushers</a:t>
            </a:r>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A crusher is a machine designed to reduce large rocks into smaller rocks, gravel, or rock dust. </a:t>
            </a:r>
          </a:p>
          <a:p>
            <a:pPr fontAlgn="auto">
              <a:spcAft>
                <a:spcPts val="0"/>
              </a:spcAft>
              <a:buFont typeface="Arial" pitchFamily="34" charset="0"/>
              <a:buChar char="•"/>
              <a:defRPr/>
            </a:pPr>
            <a:r>
              <a:rPr lang="en-US" dirty="0" smtClean="0"/>
              <a:t>Reduce size or change form of materials so they may be recycled, disposed of or further processed.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09600" y="228600"/>
            <a:ext cx="8229600" cy="1066800"/>
          </a:xfrm>
        </p:spPr>
        <p:txBody>
          <a:bodyPr/>
          <a:lstStyle/>
          <a:p>
            <a:r>
              <a:rPr lang="en-US" dirty="0" smtClean="0"/>
              <a:t>Mobile Crusher</a:t>
            </a:r>
          </a:p>
        </p:txBody>
      </p:sp>
      <p:pic>
        <p:nvPicPr>
          <p:cNvPr id="4099" name="Content Placeholder 5" descr="mobile crusher.jpg"/>
          <p:cNvPicPr>
            <a:picLocks noGrp="1" noChangeAspect="1"/>
          </p:cNvPicPr>
          <p:nvPr>
            <p:ph idx="1"/>
          </p:nvPr>
        </p:nvPicPr>
        <p:blipFill>
          <a:blip r:embed="rId2" cstate="print"/>
          <a:srcRect/>
          <a:stretch>
            <a:fillRect/>
          </a:stretch>
        </p:blipFill>
        <p:spPr>
          <a:xfrm>
            <a:off x="990600" y="1219200"/>
            <a:ext cx="7086600" cy="531495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914400"/>
            <a:ext cx="8229600" cy="1143000"/>
          </a:xfrm>
        </p:spPr>
        <p:txBody>
          <a:bodyPr rtlCol="0">
            <a:normAutofit fontScale="90000"/>
          </a:bodyPr>
          <a:lstStyle/>
          <a:p>
            <a:pPr fontAlgn="auto">
              <a:spcAft>
                <a:spcPts val="0"/>
              </a:spcAft>
              <a:defRPr/>
            </a:pPr>
            <a:r>
              <a:rPr lang="en-US" sz="3100" dirty="0" smtClean="0"/>
              <a:t>NMMP Rule:  62-210.310(5)(e) F.A.C.</a:t>
            </a:r>
            <a:br>
              <a:rPr lang="en-US" sz="3100" dirty="0" smtClean="0"/>
            </a:br>
            <a:r>
              <a:rPr lang="en-US" sz="3100" dirty="0" smtClean="0"/>
              <a:t>Air General Permit for Facilities Comprising Nonmetallic Mineral Processing Plants</a:t>
            </a:r>
            <a:r>
              <a:rPr lang="en-US" sz="4000" dirty="0" smtClean="0"/>
              <a:t/>
            </a:r>
            <a:br>
              <a:rPr lang="en-US" sz="4000" dirty="0" smtClean="0"/>
            </a:br>
            <a:endParaRPr lang="en-US" sz="4000" dirty="0" smtClean="0"/>
          </a:p>
        </p:txBody>
      </p:sp>
      <p:sp>
        <p:nvSpPr>
          <p:cNvPr id="3" name="Content Placeholder 2"/>
          <p:cNvSpPr>
            <a:spLocks noGrp="1"/>
          </p:cNvSpPr>
          <p:nvPr>
            <p:ph idx="1"/>
          </p:nvPr>
        </p:nvSpPr>
        <p:spPr>
          <a:xfrm>
            <a:off x="457200" y="2133600"/>
            <a:ext cx="8229600" cy="4525963"/>
          </a:xfrm>
        </p:spPr>
        <p:txBody>
          <a:bodyPr rtlCol="0">
            <a:normAutofit/>
          </a:bodyPr>
          <a:lstStyle/>
          <a:p>
            <a:pPr marL="365125" indent="-255588">
              <a:spcBef>
                <a:spcPts val="400"/>
              </a:spcBef>
              <a:buSzPct val="68000"/>
              <a:defRPr/>
            </a:pPr>
            <a:r>
              <a:rPr lang="en-US" sz="2000" dirty="0"/>
              <a:t>Specific Conditions</a:t>
            </a:r>
          </a:p>
          <a:p>
            <a:pPr marL="620713" lvl="1" indent="-228600">
              <a:spcBef>
                <a:spcPts val="325"/>
              </a:spcBef>
              <a:buFont typeface="Arial" pitchFamily="34" charset="0"/>
              <a:buChar char="•"/>
              <a:defRPr/>
            </a:pPr>
            <a:r>
              <a:rPr lang="en-US" sz="1800" dirty="0"/>
              <a:t>Fuel consumption limits</a:t>
            </a:r>
          </a:p>
          <a:p>
            <a:pPr marL="620713" lvl="1" indent="-228600">
              <a:spcBef>
                <a:spcPts val="325"/>
              </a:spcBef>
              <a:buFont typeface="Arial" pitchFamily="34" charset="0"/>
              <a:buChar char="•"/>
              <a:defRPr/>
            </a:pPr>
            <a:r>
              <a:rPr lang="en-US" sz="1800" dirty="0"/>
              <a:t>Controlling unconfined particulate matter</a:t>
            </a:r>
          </a:p>
          <a:p>
            <a:pPr marL="620713" lvl="1" indent="-228600">
              <a:spcBef>
                <a:spcPts val="325"/>
              </a:spcBef>
              <a:buFont typeface="Arial" pitchFamily="34" charset="0"/>
              <a:buChar char="•"/>
              <a:defRPr/>
            </a:pPr>
            <a:r>
              <a:rPr lang="en-US" sz="1800" dirty="0"/>
              <a:t>Controlling yard dust</a:t>
            </a:r>
          </a:p>
          <a:p>
            <a:pPr marL="620713" lvl="1" indent="-228600">
              <a:spcBef>
                <a:spcPts val="325"/>
              </a:spcBef>
              <a:buFont typeface="Arial" pitchFamily="34" charset="0"/>
              <a:buChar char="•"/>
              <a:defRPr/>
            </a:pPr>
            <a:r>
              <a:rPr lang="en-US" sz="1800" dirty="0"/>
              <a:t>General visible emission requirement</a:t>
            </a:r>
          </a:p>
          <a:p>
            <a:pPr marL="620713" lvl="1" indent="-228600">
              <a:spcBef>
                <a:spcPts val="325"/>
              </a:spcBef>
              <a:buFont typeface="Arial" pitchFamily="34" charset="0"/>
              <a:buChar char="•"/>
              <a:defRPr/>
            </a:pPr>
            <a:r>
              <a:rPr lang="en-US" sz="1800" dirty="0"/>
              <a:t>Subpart OOO requirements </a:t>
            </a:r>
          </a:p>
          <a:p>
            <a:pPr marL="858838" lvl="2">
              <a:spcBef>
                <a:spcPts val="350"/>
              </a:spcBef>
              <a:buSzPct val="100000"/>
              <a:defRPr/>
            </a:pPr>
            <a:r>
              <a:rPr lang="en-US" sz="1800" dirty="0"/>
              <a:t>Title 40, Code of Federal Regulations (CFR), Part 60, Subpart OOO; 60.670-676</a:t>
            </a:r>
          </a:p>
          <a:p>
            <a:pPr marL="620713" lvl="1" indent="-228600">
              <a:spcBef>
                <a:spcPts val="325"/>
              </a:spcBef>
              <a:buFont typeface="Arial" pitchFamily="34" charset="0"/>
              <a:buChar char="•"/>
              <a:defRPr/>
            </a:pPr>
            <a:r>
              <a:rPr lang="en-US" sz="1800" dirty="0"/>
              <a:t>Initial performance tests</a:t>
            </a:r>
          </a:p>
          <a:p>
            <a:pPr marL="620713" lvl="1" indent="-228600">
              <a:spcBef>
                <a:spcPts val="325"/>
              </a:spcBef>
              <a:buFont typeface="Arial" pitchFamily="34" charset="0"/>
              <a:buChar char="•"/>
              <a:defRPr/>
            </a:pPr>
            <a:r>
              <a:rPr lang="en-US" sz="1800" dirty="0"/>
              <a:t>Annual performance tests</a:t>
            </a:r>
          </a:p>
          <a:p>
            <a:pPr marL="620713" lvl="1" indent="-228600">
              <a:spcBef>
                <a:spcPts val="325"/>
              </a:spcBef>
              <a:buFont typeface="Arial" pitchFamily="34" charset="0"/>
              <a:buChar char="•"/>
              <a:defRPr/>
            </a:pPr>
            <a:r>
              <a:rPr lang="en-US" sz="1800" dirty="0"/>
              <a:t>Relocation requirements</a:t>
            </a:r>
          </a:p>
          <a:p>
            <a:pPr marL="365125" indent="-255588">
              <a:spcBef>
                <a:spcPts val="400"/>
              </a:spcBef>
              <a:buSzPct val="68000"/>
              <a:defRPr/>
            </a:pPr>
            <a:r>
              <a:rPr lang="en-US" sz="2000" dirty="0"/>
              <a:t>Conditions for collocation</a:t>
            </a:r>
          </a:p>
          <a:p>
            <a:pPr marL="365125" indent="-255588">
              <a:spcBef>
                <a:spcPts val="400"/>
              </a:spcBef>
              <a:buSzPct val="68000"/>
              <a:defRPr/>
            </a:pPr>
            <a:r>
              <a:rPr lang="en-US" sz="2000" dirty="0"/>
              <a:t>Non-routine use at non-Title V facilities</a:t>
            </a:r>
          </a:p>
          <a:p>
            <a:pPr fontAlgn="auto">
              <a:spcAft>
                <a:spcPts val="0"/>
              </a:spcAft>
              <a:buFont typeface="Arial" pitchFamily="34" charset="0"/>
              <a:buChar char="•"/>
              <a:defRPr/>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t>Fuel Consumption Limits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066800"/>
            <a:ext cx="8382000" cy="4800600"/>
          </a:xfrm>
        </p:spPr>
        <p:txBody>
          <a:bodyPr>
            <a:normAutofit fontScale="92500"/>
          </a:bodyPr>
          <a:lstStyle/>
          <a:p>
            <a:pPr marL="342900" lvl="2" indent="-342900">
              <a:spcBef>
                <a:spcPts val="350"/>
              </a:spcBef>
            </a:pPr>
            <a:r>
              <a:rPr lang="en-US" sz="3600" dirty="0" smtClean="0">
                <a:solidFill>
                  <a:schemeClr val="tx1"/>
                </a:solidFill>
              </a:rPr>
              <a:t>Total fuel consumption shall not exceed: </a:t>
            </a:r>
          </a:p>
          <a:p>
            <a:pPr marL="800100" lvl="3" indent="-342900">
              <a:spcBef>
                <a:spcPts val="350"/>
              </a:spcBef>
              <a:buFont typeface="Arial" charset="0"/>
              <a:buChar char="•"/>
            </a:pPr>
            <a:r>
              <a:rPr lang="en-US" sz="3600" dirty="0" smtClean="0">
                <a:solidFill>
                  <a:schemeClr val="tx1"/>
                </a:solidFill>
              </a:rPr>
              <a:t>23,000 gallons per year of gasoline</a:t>
            </a:r>
          </a:p>
          <a:p>
            <a:pPr marL="800100" lvl="3" indent="-342900">
              <a:spcBef>
                <a:spcPts val="350"/>
              </a:spcBef>
              <a:buFont typeface="Arial" charset="0"/>
              <a:buChar char="•"/>
            </a:pPr>
            <a:r>
              <a:rPr lang="en-US" sz="3600" dirty="0" smtClean="0">
                <a:solidFill>
                  <a:schemeClr val="tx1"/>
                </a:solidFill>
              </a:rPr>
              <a:t>275,000 gallons per year of diesel</a:t>
            </a:r>
          </a:p>
          <a:p>
            <a:pPr marL="800100" lvl="3" indent="-342900">
              <a:spcBef>
                <a:spcPts val="350"/>
              </a:spcBef>
              <a:buFont typeface="Arial" charset="0"/>
              <a:buChar char="•"/>
            </a:pPr>
            <a:r>
              <a:rPr lang="en-US" sz="3600" dirty="0" smtClean="0">
                <a:solidFill>
                  <a:schemeClr val="tx1"/>
                </a:solidFill>
              </a:rPr>
              <a:t>1.3 million gallons per year of propane</a:t>
            </a:r>
          </a:p>
          <a:p>
            <a:pPr marL="800100" lvl="3" indent="-342900">
              <a:spcBef>
                <a:spcPts val="350"/>
              </a:spcBef>
              <a:buFont typeface="Arial" charset="0"/>
              <a:buChar char="•"/>
            </a:pPr>
            <a:r>
              <a:rPr lang="en-US" sz="3600" dirty="0" smtClean="0">
                <a:solidFill>
                  <a:schemeClr val="tx1"/>
                </a:solidFill>
              </a:rPr>
              <a:t>44 million standard cubic feet per year of natural gas</a:t>
            </a:r>
          </a:p>
          <a:p>
            <a:pPr marL="800100" lvl="3" indent="-342900">
              <a:spcBef>
                <a:spcPts val="350"/>
              </a:spcBef>
              <a:buFont typeface="Arial" charset="0"/>
              <a:buChar char="•"/>
            </a:pPr>
            <a:r>
              <a:rPr lang="en-US" sz="3600" dirty="0" smtClean="0">
                <a:solidFill>
                  <a:schemeClr val="tx1"/>
                </a:solidFill>
              </a:rPr>
              <a:t>Equivalent amount if multiple fuels used.</a:t>
            </a:r>
          </a:p>
          <a:p>
            <a:pPr>
              <a:buFont typeface="Arial" charset="0"/>
              <a:buNone/>
            </a:pP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Controlling Unconfined Particulate Matter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1"/>
          </p:nvPr>
        </p:nvSpPr>
        <p:spPr>
          <a:xfrm>
            <a:off x="457200" y="1295400"/>
            <a:ext cx="8229600" cy="4830763"/>
          </a:xfrm>
        </p:spPr>
        <p:txBody>
          <a:bodyPr>
            <a:normAutofit/>
          </a:bodyPr>
          <a:lstStyle/>
          <a:p>
            <a:r>
              <a:rPr lang="en-US" sz="3200" dirty="0" smtClean="0"/>
              <a:t>Unconfined emissions from plants processing dry material shall be controlled by a wet suppression system with spray bars located wherever unconfined emissions occur. </a:t>
            </a:r>
          </a:p>
          <a:p>
            <a:r>
              <a:rPr lang="en-US" sz="3200" dirty="0" smtClean="0"/>
              <a:t>Exception: located at mines or quarries and processing only material from onsite natural deposits.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idx="1"/>
          </p:nvPr>
        </p:nvSpPr>
        <p:spPr>
          <a:xfrm>
            <a:off x="533400" y="1143000"/>
            <a:ext cx="8229600" cy="4525963"/>
          </a:xfrm>
        </p:spPr>
        <p:txBody>
          <a:bodyPr>
            <a:normAutofit fontScale="92500"/>
          </a:bodyPr>
          <a:lstStyle/>
          <a:p>
            <a:pPr marL="342900" lvl="2" indent="-342900"/>
            <a:r>
              <a:rPr lang="en-US" sz="3600" dirty="0" smtClean="0">
                <a:solidFill>
                  <a:schemeClr val="tx1"/>
                </a:solidFill>
              </a:rPr>
              <a:t>Unconfined emissions generated by vehicular traffic or wind shall be controlled by applying water (by water trucks equipped with spray bars) or effective dust suppressants on a regular basis to all stockpiles, roadways and work yards where the nonmetallic mineral processing plant is located.</a:t>
            </a:r>
          </a:p>
          <a:p>
            <a:pPr>
              <a:buFont typeface="Arial" charset="0"/>
              <a:buNone/>
            </a:pP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rtlCol="0">
            <a:normAutofit fontScale="90000"/>
          </a:bodyPr>
          <a:lstStyle/>
          <a:p>
            <a:pPr fontAlgn="auto">
              <a:spcAft>
                <a:spcPts val="0"/>
              </a:spcAft>
              <a:defRPr/>
            </a:pPr>
            <a:r>
              <a:rPr lang="en-US" dirty="0" smtClean="0"/>
              <a:t>General Visible Emissions Requirement</a:t>
            </a:r>
          </a:p>
        </p:txBody>
      </p:sp>
      <p:sp>
        <p:nvSpPr>
          <p:cNvPr id="12291" name="Content Placeholder 2"/>
          <p:cNvSpPr>
            <a:spLocks noGrp="1"/>
          </p:cNvSpPr>
          <p:nvPr>
            <p:ph idx="1"/>
          </p:nvPr>
        </p:nvSpPr>
        <p:spPr>
          <a:xfrm>
            <a:off x="304800" y="2133600"/>
            <a:ext cx="8458200" cy="1752600"/>
          </a:xfrm>
        </p:spPr>
        <p:txBody>
          <a:bodyPr/>
          <a:lstStyle/>
          <a:p>
            <a:pPr marL="342900" lvl="2" indent="-342900"/>
            <a:r>
              <a:rPr lang="en-US" sz="3200" dirty="0" smtClean="0">
                <a:solidFill>
                  <a:schemeClr val="tx1"/>
                </a:solidFill>
              </a:rPr>
              <a:t>Visible emissions from any emission point not subject to Subpart OOO shall be less than 20% opacity.</a:t>
            </a:r>
          </a:p>
          <a:p>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069848"/>
          </a:xfrm>
        </p:spPr>
        <p:txBody>
          <a:bodyPr>
            <a:normAutofit fontScale="90000"/>
          </a:bodyPr>
          <a:lstStyle/>
          <a:p>
            <a:r>
              <a:rPr lang="en-US" dirty="0" smtClean="0"/>
              <a:t>40 CFR 60 Subpart OOO Requirements</a:t>
            </a:r>
            <a:endParaRPr lang="en-US" dirty="0"/>
          </a:p>
        </p:txBody>
      </p:sp>
      <p:sp>
        <p:nvSpPr>
          <p:cNvPr id="3" name="Rectangle 2"/>
          <p:cNvSpPr/>
          <p:nvPr/>
        </p:nvSpPr>
        <p:spPr>
          <a:xfrm>
            <a:off x="457200" y="2286000"/>
            <a:ext cx="8001000" cy="4419600"/>
          </a:xfrm>
          <a:prstGeom prst="rect">
            <a:avLst/>
          </a:prstGeom>
        </p:spPr>
        <p:style>
          <a:lnRef idx="2">
            <a:schemeClr val="accent2"/>
          </a:lnRef>
          <a:fillRef idx="1">
            <a:schemeClr val="lt1"/>
          </a:fillRef>
          <a:effectRef idx="0">
            <a:schemeClr val="accent2"/>
          </a:effectRef>
          <a:fontRef idx="minor">
            <a:schemeClr val="dk1"/>
          </a:fontRef>
        </p:style>
        <p:txBody>
          <a:bodyPr wrap="square" numCol="3">
            <a:spAutoFit/>
          </a:bodyPr>
          <a:lstStyle/>
          <a:p>
            <a:pPr marL="274320" indent="-274320" fontAlgn="auto">
              <a:spcBef>
                <a:spcPts val="580"/>
              </a:spcBef>
              <a:spcAft>
                <a:spcPts val="0"/>
              </a:spcAft>
              <a:buFont typeface="Arial" pitchFamily="34" charset="0"/>
              <a:buChar char="•"/>
              <a:defRPr/>
            </a:pPr>
            <a:r>
              <a:rPr lang="en-US" sz="1600" dirty="0" smtClean="0">
                <a:latin typeface="+mn-lt"/>
              </a:rPr>
              <a:t>Crushed and Broken Stone, including Limestone, Dolomite, Granite, </a:t>
            </a:r>
            <a:r>
              <a:rPr lang="en-US" sz="1600" dirty="0" smtClean="0">
                <a:latin typeface="+mn-lt"/>
              </a:rPr>
              <a:t>Traprock</a:t>
            </a:r>
            <a:r>
              <a:rPr lang="en-US" sz="1600" dirty="0" smtClean="0">
                <a:latin typeface="+mn-lt"/>
              </a:rPr>
              <a:t>, Sandstone, Quartz, Quartzite, Marl, Marble, Slate, Shale, Oil Shale, and Shell.</a:t>
            </a:r>
          </a:p>
          <a:p>
            <a:pPr marL="274320" indent="-274320" fontAlgn="auto">
              <a:spcBef>
                <a:spcPts val="580"/>
              </a:spcBef>
              <a:spcAft>
                <a:spcPts val="0"/>
              </a:spcAft>
              <a:buFont typeface="Arial" pitchFamily="34" charset="0"/>
              <a:buChar char="•"/>
              <a:defRPr/>
            </a:pPr>
            <a:r>
              <a:rPr lang="en-US" sz="1600" dirty="0" smtClean="0">
                <a:latin typeface="+mn-lt"/>
              </a:rPr>
              <a:t>Sand and Gravel.</a:t>
            </a:r>
          </a:p>
          <a:p>
            <a:pPr marL="274320" indent="-274320" fontAlgn="auto">
              <a:spcBef>
                <a:spcPts val="580"/>
              </a:spcBef>
              <a:spcAft>
                <a:spcPts val="0"/>
              </a:spcAft>
              <a:buFont typeface="Arial" pitchFamily="34" charset="0"/>
              <a:buChar char="•"/>
              <a:defRPr/>
            </a:pPr>
            <a:r>
              <a:rPr lang="en-US" sz="1600" dirty="0" smtClean="0">
                <a:latin typeface="+mn-lt"/>
              </a:rPr>
              <a:t>Clay including Kaolin, Fireclay, </a:t>
            </a:r>
            <a:r>
              <a:rPr lang="en-US" sz="1600" dirty="0" smtClean="0">
                <a:latin typeface="+mn-lt"/>
              </a:rPr>
              <a:t>Bentonite</a:t>
            </a:r>
            <a:r>
              <a:rPr lang="en-US" sz="1600" dirty="0" smtClean="0">
                <a:latin typeface="+mn-lt"/>
              </a:rPr>
              <a:t>, Fuller's Earth, Ball Clay, and Common Clay.</a:t>
            </a:r>
          </a:p>
          <a:p>
            <a:pPr marL="274320" indent="-274320" fontAlgn="auto">
              <a:spcBef>
                <a:spcPts val="580"/>
              </a:spcBef>
              <a:spcAft>
                <a:spcPts val="0"/>
              </a:spcAft>
              <a:buFont typeface="Arial" pitchFamily="34" charset="0"/>
              <a:buChar char="•"/>
              <a:defRPr/>
            </a:pPr>
            <a:r>
              <a:rPr lang="en-US" sz="1600" dirty="0" smtClean="0">
                <a:latin typeface="+mn-lt"/>
              </a:rPr>
              <a:t>Rock Salt.</a:t>
            </a:r>
          </a:p>
          <a:p>
            <a:pPr marL="274320" indent="-274320" fontAlgn="auto">
              <a:spcBef>
                <a:spcPts val="580"/>
              </a:spcBef>
              <a:spcAft>
                <a:spcPts val="0"/>
              </a:spcAft>
              <a:buFont typeface="Arial" pitchFamily="34" charset="0"/>
              <a:buChar char="•"/>
              <a:defRPr/>
            </a:pPr>
            <a:r>
              <a:rPr lang="en-US" sz="1600" dirty="0" smtClean="0">
                <a:latin typeface="+mn-lt"/>
              </a:rPr>
              <a:t>Gypsum (natural or synthetic).</a:t>
            </a:r>
          </a:p>
          <a:p>
            <a:pPr marL="274320" indent="-274320" fontAlgn="auto">
              <a:spcBef>
                <a:spcPts val="580"/>
              </a:spcBef>
              <a:spcAft>
                <a:spcPts val="0"/>
              </a:spcAft>
              <a:buFont typeface="Arial" pitchFamily="34" charset="0"/>
              <a:buChar char="•"/>
              <a:defRPr/>
            </a:pPr>
            <a:r>
              <a:rPr lang="en-US" sz="1600" dirty="0" smtClean="0">
                <a:latin typeface="+mn-lt"/>
              </a:rPr>
              <a:t>Sodium Compounds, including Sodium Carbonate, Sodium Chloride, and Sodium Sulfate.</a:t>
            </a:r>
          </a:p>
          <a:p>
            <a:pPr marL="274320" indent="-274320" fontAlgn="auto">
              <a:spcBef>
                <a:spcPts val="580"/>
              </a:spcBef>
              <a:spcAft>
                <a:spcPts val="0"/>
              </a:spcAft>
              <a:buFont typeface="Arial" pitchFamily="34" charset="0"/>
              <a:buChar char="•"/>
              <a:defRPr/>
            </a:pPr>
            <a:r>
              <a:rPr lang="en-US" sz="1600" dirty="0" smtClean="0">
                <a:latin typeface="+mn-lt"/>
              </a:rPr>
              <a:t>Pumice.</a:t>
            </a:r>
          </a:p>
          <a:p>
            <a:pPr marL="274320" indent="-274320" fontAlgn="auto">
              <a:spcBef>
                <a:spcPts val="580"/>
              </a:spcBef>
              <a:spcAft>
                <a:spcPts val="0"/>
              </a:spcAft>
              <a:buFont typeface="Arial" pitchFamily="34" charset="0"/>
              <a:buChar char="•"/>
              <a:defRPr/>
            </a:pPr>
            <a:r>
              <a:rPr lang="en-US" sz="1600" dirty="0" smtClean="0">
                <a:latin typeface="+mn-lt"/>
              </a:rPr>
              <a:t>Gilsonite</a:t>
            </a:r>
            <a:r>
              <a:rPr lang="en-US" sz="1600" dirty="0" smtClean="0">
                <a:latin typeface="+mn-lt"/>
              </a:rPr>
              <a:t>.</a:t>
            </a:r>
          </a:p>
          <a:p>
            <a:pPr marL="274320" indent="-274320" fontAlgn="auto">
              <a:spcBef>
                <a:spcPts val="580"/>
              </a:spcBef>
              <a:spcAft>
                <a:spcPts val="0"/>
              </a:spcAft>
              <a:buFont typeface="Arial" pitchFamily="34" charset="0"/>
              <a:buChar char="•"/>
              <a:defRPr/>
            </a:pPr>
            <a:r>
              <a:rPr lang="en-US" sz="1600" dirty="0" smtClean="0">
                <a:latin typeface="+mn-lt"/>
              </a:rPr>
              <a:t>Talc and </a:t>
            </a:r>
            <a:r>
              <a:rPr lang="en-US" sz="1600" dirty="0" smtClean="0">
                <a:latin typeface="+mn-lt"/>
              </a:rPr>
              <a:t>Pyrophyllite</a:t>
            </a:r>
            <a:r>
              <a:rPr lang="en-US" sz="1600" dirty="0" smtClean="0">
                <a:latin typeface="+mn-lt"/>
              </a:rPr>
              <a:t>.</a:t>
            </a:r>
          </a:p>
          <a:p>
            <a:pPr marL="274320" indent="-274320" fontAlgn="auto">
              <a:spcBef>
                <a:spcPts val="580"/>
              </a:spcBef>
              <a:spcAft>
                <a:spcPts val="0"/>
              </a:spcAft>
              <a:buFont typeface="Arial" pitchFamily="34" charset="0"/>
              <a:buChar char="•"/>
              <a:defRPr/>
            </a:pPr>
            <a:r>
              <a:rPr lang="en-US" sz="1600" dirty="0" smtClean="0">
                <a:latin typeface="+mn-lt"/>
              </a:rPr>
              <a:t>Boron, including Borax, </a:t>
            </a:r>
            <a:r>
              <a:rPr lang="en-US" sz="1600" dirty="0" smtClean="0">
                <a:latin typeface="+mn-lt"/>
              </a:rPr>
              <a:t>Kernite</a:t>
            </a:r>
            <a:r>
              <a:rPr lang="en-US" sz="1600" dirty="0" smtClean="0">
                <a:latin typeface="+mn-lt"/>
              </a:rPr>
              <a:t>, and </a:t>
            </a:r>
            <a:r>
              <a:rPr lang="en-US" sz="1600" dirty="0" smtClean="0">
                <a:latin typeface="+mn-lt"/>
              </a:rPr>
              <a:t>Colemanite</a:t>
            </a:r>
            <a:r>
              <a:rPr lang="en-US" sz="1600" dirty="0" smtClean="0">
                <a:latin typeface="+mn-lt"/>
              </a:rPr>
              <a:t>.</a:t>
            </a:r>
          </a:p>
          <a:p>
            <a:pPr marL="274320" indent="-274320" fontAlgn="auto">
              <a:spcBef>
                <a:spcPts val="580"/>
              </a:spcBef>
              <a:spcAft>
                <a:spcPts val="0"/>
              </a:spcAft>
              <a:buFont typeface="Arial" pitchFamily="34" charset="0"/>
              <a:buChar char="•"/>
              <a:defRPr/>
            </a:pPr>
            <a:r>
              <a:rPr lang="en-US" sz="1600" dirty="0" smtClean="0">
                <a:latin typeface="+mn-lt"/>
              </a:rPr>
              <a:t> Barite.</a:t>
            </a:r>
          </a:p>
          <a:p>
            <a:pPr marL="274320" indent="-274320" fontAlgn="auto">
              <a:spcBef>
                <a:spcPts val="580"/>
              </a:spcBef>
              <a:spcAft>
                <a:spcPts val="0"/>
              </a:spcAft>
              <a:buFont typeface="Arial" pitchFamily="34" charset="0"/>
              <a:buChar char="•"/>
              <a:defRPr/>
            </a:pPr>
            <a:r>
              <a:rPr lang="en-US" sz="1600" dirty="0" smtClean="0">
                <a:latin typeface="+mn-lt"/>
              </a:rPr>
              <a:t>Fluorospar</a:t>
            </a:r>
            <a:r>
              <a:rPr lang="en-US" sz="1600" dirty="0" smtClean="0">
                <a:latin typeface="+mn-lt"/>
              </a:rPr>
              <a:t>.</a:t>
            </a:r>
          </a:p>
          <a:p>
            <a:pPr marL="274320" indent="-274320" fontAlgn="auto">
              <a:spcBef>
                <a:spcPts val="580"/>
              </a:spcBef>
              <a:spcAft>
                <a:spcPts val="0"/>
              </a:spcAft>
              <a:buFont typeface="Arial" pitchFamily="34" charset="0"/>
              <a:buChar char="•"/>
              <a:defRPr/>
            </a:pPr>
            <a:r>
              <a:rPr lang="en-US" sz="1600" dirty="0" smtClean="0">
                <a:latin typeface="+mn-lt"/>
              </a:rPr>
              <a:t>Feldspar.</a:t>
            </a:r>
          </a:p>
          <a:p>
            <a:pPr marL="274320" indent="-274320" fontAlgn="auto">
              <a:spcBef>
                <a:spcPts val="580"/>
              </a:spcBef>
              <a:spcAft>
                <a:spcPts val="0"/>
              </a:spcAft>
              <a:buFont typeface="Arial" pitchFamily="34" charset="0"/>
              <a:buChar char="•"/>
              <a:defRPr/>
            </a:pPr>
            <a:r>
              <a:rPr lang="en-US" sz="1600" dirty="0" smtClean="0">
                <a:latin typeface="+mn-lt"/>
              </a:rPr>
              <a:t>Diatomite.</a:t>
            </a:r>
          </a:p>
          <a:p>
            <a:pPr marL="274320" indent="-274320" fontAlgn="auto">
              <a:spcBef>
                <a:spcPts val="580"/>
              </a:spcBef>
              <a:spcAft>
                <a:spcPts val="0"/>
              </a:spcAft>
              <a:buFont typeface="Arial" pitchFamily="34" charset="0"/>
              <a:buChar char="•"/>
              <a:defRPr/>
            </a:pPr>
            <a:r>
              <a:rPr lang="en-US" sz="1600" dirty="0" smtClean="0">
                <a:latin typeface="+mn-lt"/>
              </a:rPr>
              <a:t>Perlite</a:t>
            </a:r>
            <a:r>
              <a:rPr lang="en-US" sz="1600" dirty="0" smtClean="0">
                <a:latin typeface="+mn-lt"/>
              </a:rPr>
              <a:t>.</a:t>
            </a:r>
          </a:p>
          <a:p>
            <a:pPr marL="274320" indent="-274320" fontAlgn="auto">
              <a:spcBef>
                <a:spcPts val="580"/>
              </a:spcBef>
              <a:spcAft>
                <a:spcPts val="0"/>
              </a:spcAft>
              <a:buFont typeface="Arial" pitchFamily="34" charset="0"/>
              <a:buChar char="•"/>
              <a:defRPr/>
            </a:pPr>
            <a:r>
              <a:rPr lang="en-US" sz="1600" dirty="0" smtClean="0">
                <a:latin typeface="+mn-lt"/>
              </a:rPr>
              <a:t>Vermiculite.</a:t>
            </a:r>
          </a:p>
          <a:p>
            <a:pPr marL="274320" indent="-274320" fontAlgn="auto">
              <a:spcBef>
                <a:spcPts val="580"/>
              </a:spcBef>
              <a:spcAft>
                <a:spcPts val="0"/>
              </a:spcAft>
              <a:buFont typeface="Arial" pitchFamily="34" charset="0"/>
              <a:buChar char="•"/>
              <a:defRPr/>
            </a:pPr>
            <a:r>
              <a:rPr lang="en-US" sz="1600" dirty="0" smtClean="0">
                <a:latin typeface="+mn-lt"/>
              </a:rPr>
              <a:t>Mica.</a:t>
            </a:r>
          </a:p>
          <a:p>
            <a:pPr marL="274320" indent="-274320" fontAlgn="auto">
              <a:spcBef>
                <a:spcPts val="580"/>
              </a:spcBef>
              <a:spcAft>
                <a:spcPts val="0"/>
              </a:spcAft>
              <a:buFont typeface="Arial" pitchFamily="34" charset="0"/>
              <a:buChar char="•"/>
              <a:defRPr/>
            </a:pPr>
            <a:r>
              <a:rPr lang="en-US" sz="1600" dirty="0" smtClean="0">
                <a:latin typeface="+mn-lt"/>
              </a:rPr>
              <a:t>Kyanite</a:t>
            </a:r>
            <a:r>
              <a:rPr lang="en-US" sz="1600" dirty="0" smtClean="0">
                <a:latin typeface="+mn-lt"/>
              </a:rPr>
              <a:t>, including </a:t>
            </a:r>
            <a:r>
              <a:rPr lang="en-US" sz="1600" dirty="0" smtClean="0">
                <a:latin typeface="+mn-lt"/>
              </a:rPr>
              <a:t>Andalusite</a:t>
            </a:r>
            <a:r>
              <a:rPr lang="en-US" sz="1600" dirty="0" smtClean="0">
                <a:latin typeface="+mn-lt"/>
              </a:rPr>
              <a:t>, </a:t>
            </a:r>
            <a:r>
              <a:rPr lang="en-US" sz="1600" dirty="0" smtClean="0">
                <a:latin typeface="+mn-lt"/>
              </a:rPr>
              <a:t>Sillimanite</a:t>
            </a:r>
            <a:r>
              <a:rPr lang="en-US" sz="1600" dirty="0" smtClean="0">
                <a:latin typeface="+mn-lt"/>
              </a:rPr>
              <a:t>, Topaz, and </a:t>
            </a:r>
            <a:r>
              <a:rPr lang="en-US" sz="1600" dirty="0" smtClean="0">
                <a:latin typeface="+mn-lt"/>
              </a:rPr>
              <a:t>Dumortierite</a:t>
            </a:r>
            <a:r>
              <a:rPr lang="en-US" dirty="0" smtClean="0">
                <a:latin typeface="+mn-lt"/>
              </a:rPr>
              <a:t>.</a:t>
            </a:r>
          </a:p>
          <a:p>
            <a:pPr marL="274320" indent="-274320" fontAlgn="auto">
              <a:spcBef>
                <a:spcPts val="580"/>
              </a:spcBef>
              <a:spcAft>
                <a:spcPts val="0"/>
              </a:spcAft>
              <a:buFont typeface="Arial" pitchFamily="34" charset="0"/>
              <a:buChar char="•"/>
              <a:defRPr/>
            </a:pPr>
            <a:endParaRPr lang="en-US" dirty="0" smtClean="0">
              <a:latin typeface="+mn-lt"/>
            </a:endParaRPr>
          </a:p>
        </p:txBody>
      </p:sp>
      <p:sp>
        <p:nvSpPr>
          <p:cNvPr id="4" name="Rectangle 3"/>
          <p:cNvSpPr/>
          <p:nvPr/>
        </p:nvSpPr>
        <p:spPr>
          <a:xfrm>
            <a:off x="609600" y="1524000"/>
            <a:ext cx="7696200" cy="646331"/>
          </a:xfrm>
          <a:prstGeom prst="rect">
            <a:avLst/>
          </a:prstGeom>
        </p:spPr>
        <p:txBody>
          <a:bodyPr wrap="square">
            <a:spAutoFit/>
          </a:bodyPr>
          <a:lstStyle/>
          <a:p>
            <a:r>
              <a:rPr lang="en-US" i="1" dirty="0" smtClean="0">
                <a:solidFill>
                  <a:srgbClr val="0070C0"/>
                </a:solidFill>
                <a:latin typeface="Calibri" pitchFamily="34" charset="0"/>
              </a:rPr>
              <a:t>Nonmetallic mineral </a:t>
            </a:r>
            <a:r>
              <a:rPr lang="en-US" dirty="0" smtClean="0">
                <a:solidFill>
                  <a:srgbClr val="0070C0"/>
                </a:solidFill>
                <a:latin typeface="Calibri" pitchFamily="34" charset="0"/>
              </a:rPr>
              <a:t>means any of the following minerals or any mixture of which the majority is any of the following minerals:</a:t>
            </a:r>
            <a:endParaRPr lang="en-US" dirty="0">
              <a:solidFill>
                <a:srgbClr val="0070C0"/>
              </a:solidFill>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04800" y="457200"/>
            <a:ext cx="8229600" cy="1066800"/>
          </a:xfrm>
        </p:spPr>
        <p:txBody>
          <a:bodyPr>
            <a:normAutofit fontScale="90000"/>
          </a:bodyPr>
          <a:lstStyle/>
          <a:p>
            <a:r>
              <a:rPr lang="en-US" dirty="0" smtClean="0">
                <a:solidFill>
                  <a:schemeClr val="accent6"/>
                </a:solidFill>
              </a:rPr>
              <a:t>40 CFR 60 Subpart OOO Requirements</a:t>
            </a:r>
          </a:p>
        </p:txBody>
      </p:sp>
      <p:sp>
        <p:nvSpPr>
          <p:cNvPr id="5" name="TextBox 4"/>
          <p:cNvSpPr txBox="1"/>
          <p:nvPr/>
        </p:nvSpPr>
        <p:spPr>
          <a:xfrm>
            <a:off x="914400" y="2971800"/>
            <a:ext cx="7086600" cy="1938992"/>
          </a:xfrm>
          <a:prstGeom prst="rect">
            <a:avLst/>
          </a:prstGeom>
        </p:spPr>
        <p:style>
          <a:lnRef idx="2">
            <a:schemeClr val="accent2"/>
          </a:lnRef>
          <a:fillRef idx="1">
            <a:schemeClr val="lt1"/>
          </a:fillRef>
          <a:effectRef idx="0">
            <a:schemeClr val="accent2"/>
          </a:effectRef>
          <a:fontRef idx="minor">
            <a:schemeClr val="dk1"/>
          </a:fontRef>
        </p:style>
        <p:txBody>
          <a:bodyPr numCol="2">
            <a:spAutoFit/>
          </a:bodyPr>
          <a:lstStyle/>
          <a:p>
            <a:pPr fontAlgn="auto">
              <a:spcBef>
                <a:spcPts val="0"/>
              </a:spcBef>
              <a:spcAft>
                <a:spcPts val="0"/>
              </a:spcAft>
              <a:buFont typeface="Arial" pitchFamily="34" charset="0"/>
              <a:buChar char="•"/>
              <a:defRPr/>
            </a:pPr>
            <a:r>
              <a:rPr lang="en-US" sz="2000" dirty="0">
                <a:latin typeface="+mn-lt"/>
              </a:rPr>
              <a:t> </a:t>
            </a:r>
            <a:r>
              <a:rPr lang="en-US" sz="2000" dirty="0" smtClean="0">
                <a:latin typeface="+mn-lt"/>
              </a:rPr>
              <a:t> </a:t>
            </a:r>
            <a:r>
              <a:rPr lang="en-US" sz="2400" dirty="0" smtClean="0">
                <a:latin typeface="+mn-lt"/>
              </a:rPr>
              <a:t>Crusher</a:t>
            </a:r>
          </a:p>
          <a:p>
            <a:pPr fontAlgn="auto">
              <a:spcBef>
                <a:spcPts val="0"/>
              </a:spcBef>
              <a:spcAft>
                <a:spcPts val="0"/>
              </a:spcAft>
              <a:buFont typeface="Arial" pitchFamily="34" charset="0"/>
              <a:buChar char="•"/>
              <a:defRPr/>
            </a:pPr>
            <a:r>
              <a:rPr lang="en-US" sz="2400" dirty="0" smtClean="0">
                <a:latin typeface="+mn-lt"/>
              </a:rPr>
              <a:t> Grinding Mill</a:t>
            </a:r>
          </a:p>
          <a:p>
            <a:pPr fontAlgn="auto">
              <a:spcBef>
                <a:spcPts val="0"/>
              </a:spcBef>
              <a:spcAft>
                <a:spcPts val="0"/>
              </a:spcAft>
              <a:buFont typeface="Arial" pitchFamily="34" charset="0"/>
              <a:buChar char="•"/>
              <a:defRPr/>
            </a:pPr>
            <a:r>
              <a:rPr lang="en-US" sz="2400" dirty="0" smtClean="0">
                <a:latin typeface="+mn-lt"/>
              </a:rPr>
              <a:t> Screening Operation</a:t>
            </a:r>
          </a:p>
          <a:p>
            <a:pPr fontAlgn="auto">
              <a:spcBef>
                <a:spcPts val="0"/>
              </a:spcBef>
              <a:spcAft>
                <a:spcPts val="0"/>
              </a:spcAft>
              <a:buFont typeface="Arial" pitchFamily="34" charset="0"/>
              <a:buChar char="•"/>
              <a:defRPr/>
            </a:pPr>
            <a:r>
              <a:rPr lang="en-US" sz="2400" dirty="0" smtClean="0">
                <a:latin typeface="+mn-lt"/>
              </a:rPr>
              <a:t> Bucket Elevator</a:t>
            </a:r>
          </a:p>
          <a:p>
            <a:pPr fontAlgn="auto">
              <a:spcBef>
                <a:spcPts val="0"/>
              </a:spcBef>
              <a:spcAft>
                <a:spcPts val="0"/>
              </a:spcAft>
              <a:buFont typeface="Arial" pitchFamily="34" charset="0"/>
              <a:buChar char="•"/>
              <a:defRPr/>
            </a:pPr>
            <a:r>
              <a:rPr lang="en-US" sz="2400" dirty="0" smtClean="0">
                <a:latin typeface="+mn-lt"/>
              </a:rPr>
              <a:t> Belt Conveyor</a:t>
            </a:r>
          </a:p>
          <a:p>
            <a:pPr fontAlgn="auto">
              <a:spcBef>
                <a:spcPts val="0"/>
              </a:spcBef>
              <a:spcAft>
                <a:spcPts val="0"/>
              </a:spcAft>
              <a:buFont typeface="Arial" pitchFamily="34" charset="0"/>
              <a:buChar char="•"/>
              <a:defRPr/>
            </a:pPr>
            <a:r>
              <a:rPr lang="en-US" sz="2400" dirty="0" smtClean="0">
                <a:latin typeface="+mn-lt"/>
              </a:rPr>
              <a:t> Bagging Operation</a:t>
            </a:r>
          </a:p>
          <a:p>
            <a:pPr fontAlgn="auto">
              <a:spcBef>
                <a:spcPts val="0"/>
              </a:spcBef>
              <a:spcAft>
                <a:spcPts val="0"/>
              </a:spcAft>
              <a:buFont typeface="Arial" pitchFamily="34" charset="0"/>
              <a:buChar char="•"/>
              <a:defRPr/>
            </a:pPr>
            <a:r>
              <a:rPr lang="en-US" sz="2400" dirty="0" smtClean="0">
                <a:latin typeface="+mn-lt"/>
              </a:rPr>
              <a:t> Storage Bin</a:t>
            </a:r>
          </a:p>
          <a:p>
            <a:pPr marL="119063" indent="-119063" fontAlgn="auto">
              <a:spcBef>
                <a:spcPts val="0"/>
              </a:spcBef>
              <a:spcAft>
                <a:spcPts val="0"/>
              </a:spcAft>
              <a:buFont typeface="Arial" pitchFamily="34" charset="0"/>
              <a:buChar char="•"/>
              <a:tabLst>
                <a:tab pos="119063" algn="l"/>
              </a:tabLst>
              <a:defRPr/>
            </a:pPr>
            <a:r>
              <a:rPr lang="en-US" sz="2400" dirty="0" smtClean="0">
                <a:latin typeface="+mn-lt"/>
              </a:rPr>
              <a:t>Enclosed Truck or Railcar Loading Station</a:t>
            </a:r>
            <a:endParaRPr lang="en-US" sz="2400" dirty="0">
              <a:latin typeface="+mn-lt"/>
            </a:endParaRPr>
          </a:p>
        </p:txBody>
      </p:sp>
      <p:sp>
        <p:nvSpPr>
          <p:cNvPr id="14340" name="TextBox 4"/>
          <p:cNvSpPr txBox="1">
            <a:spLocks noChangeArrowheads="1"/>
          </p:cNvSpPr>
          <p:nvPr/>
        </p:nvSpPr>
        <p:spPr bwMode="auto">
          <a:xfrm>
            <a:off x="228600" y="2057400"/>
            <a:ext cx="8229600" cy="461665"/>
          </a:xfrm>
          <a:prstGeom prst="rect">
            <a:avLst/>
          </a:prstGeom>
          <a:noFill/>
          <a:ln w="9525">
            <a:noFill/>
            <a:miter lim="800000"/>
            <a:headEnd/>
            <a:tailEnd/>
          </a:ln>
        </p:spPr>
        <p:txBody>
          <a:bodyPr>
            <a:spAutoFit/>
          </a:bodyPr>
          <a:lstStyle/>
          <a:p>
            <a:r>
              <a:rPr lang="en-US" sz="2400" dirty="0">
                <a:latin typeface="Calibri" pitchFamily="34" charset="0"/>
              </a:rPr>
              <a:t>  </a:t>
            </a:r>
            <a:r>
              <a:rPr lang="en-US" b="1" dirty="0" smtClean="0">
                <a:latin typeface="+mn-lt"/>
              </a:rPr>
              <a:t>The Subpart is applicable to the following affected facilities</a:t>
            </a:r>
            <a:r>
              <a:rPr lang="en-US" dirty="0" smtClean="0">
                <a:latin typeface="+mn-lt"/>
              </a:rPr>
              <a:t>*</a:t>
            </a:r>
            <a:r>
              <a:rPr lang="en-US" b="1" dirty="0" smtClean="0">
                <a:latin typeface="+mn-lt"/>
              </a:rPr>
              <a:t>:</a:t>
            </a:r>
          </a:p>
        </p:txBody>
      </p:sp>
      <p:sp>
        <p:nvSpPr>
          <p:cNvPr id="14341" name="TextBox 8"/>
          <p:cNvSpPr txBox="1">
            <a:spLocks noChangeArrowheads="1"/>
          </p:cNvSpPr>
          <p:nvPr/>
        </p:nvSpPr>
        <p:spPr bwMode="auto">
          <a:xfrm>
            <a:off x="685800" y="5410200"/>
            <a:ext cx="7772400" cy="615553"/>
          </a:xfrm>
          <a:prstGeom prst="rect">
            <a:avLst/>
          </a:prstGeom>
          <a:noFill/>
          <a:ln w="9525">
            <a:noFill/>
            <a:miter lim="800000"/>
            <a:headEnd/>
            <a:tailEnd/>
          </a:ln>
        </p:spPr>
        <p:txBody>
          <a:bodyPr>
            <a:spAutoFit/>
          </a:bodyPr>
          <a:lstStyle/>
          <a:p>
            <a:r>
              <a:rPr lang="en-US" sz="1600" dirty="0">
                <a:latin typeface="Calibri" pitchFamily="34" charset="0"/>
              </a:rPr>
              <a:t>*In the context of </a:t>
            </a:r>
            <a:r>
              <a:rPr lang="en-US" sz="1600" dirty="0" smtClean="0">
                <a:latin typeface="Calibri" pitchFamily="34" charset="0"/>
              </a:rPr>
              <a:t>40 CFR 60 Subpart </a:t>
            </a:r>
            <a:r>
              <a:rPr lang="en-US" sz="1600" dirty="0">
                <a:latin typeface="Calibri" pitchFamily="34" charset="0"/>
              </a:rPr>
              <a:t>OOO, “affected facilities” refers to facility components. </a:t>
            </a:r>
          </a:p>
          <a:p>
            <a:pPr>
              <a:buFont typeface="Arial" charset="0"/>
              <a:buChar char="•"/>
            </a:pP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81000" y="533400"/>
            <a:ext cx="8229600" cy="1066800"/>
          </a:xfrm>
        </p:spPr>
        <p:txBody>
          <a:bodyPr>
            <a:normAutofit fontScale="90000"/>
          </a:bodyPr>
          <a:lstStyle/>
          <a:p>
            <a:r>
              <a:rPr lang="en-US" dirty="0" smtClean="0">
                <a:solidFill>
                  <a:schemeClr val="accent6"/>
                </a:solidFill>
              </a:rPr>
              <a:t>40 CFR 60 Subpart OOO Requirements</a:t>
            </a:r>
          </a:p>
        </p:txBody>
      </p:sp>
      <p:sp>
        <p:nvSpPr>
          <p:cNvPr id="5" name="TextBox 4"/>
          <p:cNvSpPr txBox="1"/>
          <p:nvPr/>
        </p:nvSpPr>
        <p:spPr>
          <a:xfrm>
            <a:off x="914400" y="2971800"/>
            <a:ext cx="7086600" cy="2308324"/>
          </a:xfrm>
          <a:prstGeom prst="rect">
            <a:avLst/>
          </a:prstGeom>
        </p:spPr>
        <p:style>
          <a:lnRef idx="2">
            <a:schemeClr val="accent2"/>
          </a:lnRef>
          <a:fillRef idx="1">
            <a:schemeClr val="lt1"/>
          </a:fillRef>
          <a:effectRef idx="0">
            <a:schemeClr val="accent2"/>
          </a:effectRef>
          <a:fontRef idx="minor">
            <a:schemeClr val="dk1"/>
          </a:fontRef>
        </p:style>
        <p:txBody>
          <a:bodyPr numCol="1">
            <a:spAutoFit/>
          </a:bodyPr>
          <a:lstStyle/>
          <a:p>
            <a:pPr marL="233363" indent="-233363">
              <a:buFont typeface="Arial" pitchFamily="34" charset="0"/>
              <a:buChar char="•"/>
              <a:tabLst>
                <a:tab pos="233363" algn="l"/>
              </a:tabLst>
            </a:pPr>
            <a:r>
              <a:rPr lang="en-US" sz="2400" dirty="0" smtClean="0">
                <a:latin typeface="+mn-lt"/>
              </a:rPr>
              <a:t>Crushers and grinding mills, and subsequent affected facilities up to, but not including, the first storage silo or bin at hot mix asphalt facilities that reduce the size of nonmetallic minerals embedded in recycled asphalt pavement.</a:t>
            </a:r>
          </a:p>
        </p:txBody>
      </p:sp>
      <p:sp>
        <p:nvSpPr>
          <p:cNvPr id="14340" name="TextBox 4"/>
          <p:cNvSpPr txBox="1">
            <a:spLocks noChangeArrowheads="1"/>
          </p:cNvSpPr>
          <p:nvPr/>
        </p:nvSpPr>
        <p:spPr bwMode="auto">
          <a:xfrm>
            <a:off x="228600" y="2209800"/>
            <a:ext cx="8229600" cy="461665"/>
          </a:xfrm>
          <a:prstGeom prst="rect">
            <a:avLst/>
          </a:prstGeom>
          <a:noFill/>
          <a:ln w="9525">
            <a:noFill/>
            <a:miter lim="800000"/>
            <a:headEnd/>
            <a:tailEnd/>
          </a:ln>
        </p:spPr>
        <p:txBody>
          <a:bodyPr>
            <a:spAutoFit/>
          </a:bodyPr>
          <a:lstStyle/>
          <a:p>
            <a:r>
              <a:rPr lang="en-US" sz="2400" dirty="0">
                <a:latin typeface="Calibri" pitchFamily="34" charset="0"/>
              </a:rPr>
              <a:t>  </a:t>
            </a:r>
            <a:r>
              <a:rPr lang="en-US" b="1" dirty="0" smtClean="0">
                <a:latin typeface="+mn-lt"/>
              </a:rPr>
              <a:t>The Subpart is applicable to the following affected facilities</a:t>
            </a:r>
            <a:r>
              <a:rPr lang="en-US" dirty="0" smtClean="0">
                <a:latin typeface="+mn-lt"/>
              </a:rPr>
              <a:t>*</a:t>
            </a:r>
            <a:r>
              <a:rPr lang="en-US" b="1" dirty="0" smtClean="0">
                <a:latin typeface="+mn-lt"/>
              </a:rPr>
              <a:t>:</a:t>
            </a:r>
          </a:p>
        </p:txBody>
      </p:sp>
      <p:sp>
        <p:nvSpPr>
          <p:cNvPr id="14341" name="TextBox 8"/>
          <p:cNvSpPr txBox="1">
            <a:spLocks noChangeArrowheads="1"/>
          </p:cNvSpPr>
          <p:nvPr/>
        </p:nvSpPr>
        <p:spPr bwMode="auto">
          <a:xfrm>
            <a:off x="609600" y="5943600"/>
            <a:ext cx="7772400" cy="615553"/>
          </a:xfrm>
          <a:prstGeom prst="rect">
            <a:avLst/>
          </a:prstGeom>
          <a:noFill/>
          <a:ln w="9525">
            <a:noFill/>
            <a:miter lim="800000"/>
            <a:headEnd/>
            <a:tailEnd/>
          </a:ln>
        </p:spPr>
        <p:txBody>
          <a:bodyPr>
            <a:spAutoFit/>
          </a:bodyPr>
          <a:lstStyle/>
          <a:p>
            <a:r>
              <a:rPr lang="en-US" sz="1600" dirty="0">
                <a:latin typeface="Calibri" pitchFamily="34" charset="0"/>
              </a:rPr>
              <a:t>*In the context of </a:t>
            </a:r>
            <a:r>
              <a:rPr lang="en-US" sz="1600" dirty="0" smtClean="0">
                <a:latin typeface="Calibri" pitchFamily="34" charset="0"/>
              </a:rPr>
              <a:t>40 CFR 60 Subpart </a:t>
            </a:r>
            <a:r>
              <a:rPr lang="en-US" sz="1600" dirty="0">
                <a:latin typeface="Calibri" pitchFamily="34" charset="0"/>
              </a:rPr>
              <a:t>OOO, “affected facilities” refers to facility components. </a:t>
            </a:r>
          </a:p>
          <a:p>
            <a:pPr>
              <a:buFont typeface="Arial" charset="0"/>
              <a:buChar char="•"/>
            </a:pPr>
            <a:endParaRPr lang="en-US" dirty="0">
              <a:latin typeface="Calibri" pitchFamily="34" charset="0"/>
            </a:endParaRPr>
          </a:p>
        </p:txBody>
      </p:sp>
      <p:sp>
        <p:nvSpPr>
          <p:cNvPr id="7" name="TextBox 6"/>
          <p:cNvSpPr txBox="1"/>
          <p:nvPr/>
        </p:nvSpPr>
        <p:spPr>
          <a:xfrm>
            <a:off x="3886200" y="5410200"/>
            <a:ext cx="4267200" cy="461665"/>
          </a:xfrm>
          <a:prstGeom prst="rect">
            <a:avLst/>
          </a:prstGeom>
          <a:noFill/>
        </p:spPr>
        <p:txBody>
          <a:bodyPr wrap="square" rtlCol="0">
            <a:spAutoFit/>
          </a:bodyPr>
          <a:lstStyle/>
          <a:p>
            <a:r>
              <a:rPr lang="en-US" sz="2400" dirty="0" smtClean="0">
                <a:solidFill>
                  <a:srgbClr val="FF0000"/>
                </a:solidFill>
                <a:latin typeface="+mn-lt"/>
              </a:rPr>
              <a:t>i.e. RAP Crusher Systems</a:t>
            </a:r>
            <a:endParaRPr lang="en-US" sz="2400" dirty="0">
              <a:solidFill>
                <a:srgbClr val="FF0000"/>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2" fill="hold" nodeType="afterEffect">
                                  <p:stCondLst>
                                    <p:cond delay="650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8" dur="50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81000" y="533400"/>
            <a:ext cx="8229600" cy="1066800"/>
          </a:xfrm>
        </p:spPr>
        <p:txBody>
          <a:bodyPr>
            <a:normAutofit fontScale="90000"/>
          </a:bodyPr>
          <a:lstStyle/>
          <a:p>
            <a:r>
              <a:rPr lang="en-US" dirty="0" smtClean="0">
                <a:solidFill>
                  <a:schemeClr val="accent6"/>
                </a:solidFill>
              </a:rPr>
              <a:t>40 CFR 60 Subpart OOO Requirements</a:t>
            </a:r>
          </a:p>
        </p:txBody>
      </p:sp>
      <p:sp>
        <p:nvSpPr>
          <p:cNvPr id="5" name="TextBox 4"/>
          <p:cNvSpPr txBox="1"/>
          <p:nvPr/>
        </p:nvSpPr>
        <p:spPr>
          <a:xfrm>
            <a:off x="1143000" y="2514600"/>
            <a:ext cx="6705600" cy="1569660"/>
          </a:xfrm>
          <a:prstGeom prst="rect">
            <a:avLst/>
          </a:prstGeom>
          <a:noFill/>
        </p:spPr>
        <p:txBody>
          <a:bodyPr wrap="square" numCol="1">
            <a:spAutoFit/>
          </a:bodyPr>
          <a:lstStyle/>
          <a:p>
            <a:pPr marL="233363" indent="-233363">
              <a:buFont typeface="Arial" pitchFamily="34" charset="0"/>
              <a:buChar char="•"/>
              <a:tabLst>
                <a:tab pos="233363" algn="l"/>
              </a:tabLst>
            </a:pPr>
            <a:r>
              <a:rPr lang="en-US" sz="2400" dirty="0" smtClean="0">
                <a:latin typeface="+mn-lt"/>
              </a:rPr>
              <a:t>An affected facility that commences construction, modification, or reconstruction </a:t>
            </a:r>
            <a:r>
              <a:rPr lang="en-US" sz="2400" b="1" dirty="0" smtClean="0">
                <a:latin typeface="+mn-lt"/>
              </a:rPr>
              <a:t>after August 31, 1983</a:t>
            </a:r>
            <a:r>
              <a:rPr lang="en-US" sz="2400" dirty="0" smtClean="0">
                <a:latin typeface="+mn-lt"/>
              </a:rPr>
              <a:t>, is subject to the requirements of this Subpart.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762000"/>
            <a:ext cx="8229600" cy="1066800"/>
          </a:xfrm>
        </p:spPr>
        <p:txBody>
          <a:bodyPr>
            <a:normAutofit fontScale="90000"/>
          </a:bodyPr>
          <a:lstStyle/>
          <a:p>
            <a:r>
              <a:rPr lang="en-US" dirty="0" smtClean="0">
                <a:solidFill>
                  <a:schemeClr val="accent6"/>
                </a:solidFill>
              </a:rPr>
              <a:t>40 CFR 60 Subpart OOO Requirements</a:t>
            </a:r>
          </a:p>
        </p:txBody>
      </p:sp>
      <p:sp>
        <p:nvSpPr>
          <p:cNvPr id="4" name="Content Placeholder 2"/>
          <p:cNvSpPr txBox="1">
            <a:spLocks/>
          </p:cNvSpPr>
          <p:nvPr/>
        </p:nvSpPr>
        <p:spPr>
          <a:xfrm>
            <a:off x="533400" y="2743200"/>
            <a:ext cx="3352800" cy="2743200"/>
          </a:xfrm>
          <a:prstGeom prst="rect">
            <a:avLst/>
          </a:prstGeom>
        </p:spPr>
        <p:txBody>
          <a:bodyPr vert="horz">
            <a:normAutofit/>
          </a:bodyPr>
          <a:lstStyle/>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All facilities located in underground mines</a:t>
            </a:r>
          </a:p>
        </p:txBody>
      </p:sp>
      <p:sp>
        <p:nvSpPr>
          <p:cNvPr id="5" name="Content Placeholder 3"/>
          <p:cNvSpPr txBox="1">
            <a:spLocks/>
          </p:cNvSpPr>
          <p:nvPr/>
        </p:nvSpPr>
        <p:spPr>
          <a:xfrm>
            <a:off x="4953000" y="2743200"/>
            <a:ext cx="3749675" cy="2971800"/>
          </a:xfrm>
          <a:prstGeom prst="rect">
            <a:avLst/>
          </a:prstGeom>
        </p:spPr>
        <p:txBody>
          <a:bodyPr/>
          <a:lstStyle/>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Plants without crushers or grinding mills above ground</a:t>
            </a:r>
          </a:p>
        </p:txBody>
      </p:sp>
      <p:sp>
        <p:nvSpPr>
          <p:cNvPr id="7" name="TextBox 6"/>
          <p:cNvSpPr txBox="1"/>
          <p:nvPr/>
        </p:nvSpPr>
        <p:spPr>
          <a:xfrm>
            <a:off x="762000" y="1981200"/>
            <a:ext cx="7086600" cy="523220"/>
          </a:xfrm>
          <a:prstGeom prst="rect">
            <a:avLst/>
          </a:prstGeom>
          <a:noFill/>
        </p:spPr>
        <p:txBody>
          <a:bodyPr wrap="square" rtlCol="0">
            <a:spAutoFit/>
          </a:bodyPr>
          <a:lstStyle/>
          <a:p>
            <a:r>
              <a:rPr lang="en-US" sz="2800" dirty="0" smtClean="0">
                <a:solidFill>
                  <a:srgbClr val="FF0000"/>
                </a:solidFill>
                <a:latin typeface="+mj-lt"/>
              </a:rPr>
              <a:t>The Subpart Does Not apply to:</a:t>
            </a:r>
            <a:endParaRPr lang="en-US" sz="2800" dirty="0">
              <a:solidFill>
                <a:srgbClr val="FF0000"/>
              </a:solidFill>
              <a:latin typeface="+mj-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609600"/>
            <a:ext cx="8229600" cy="1066800"/>
          </a:xfrm>
        </p:spPr>
        <p:txBody>
          <a:bodyPr>
            <a:normAutofit fontScale="90000"/>
          </a:bodyPr>
          <a:lstStyle/>
          <a:p>
            <a:r>
              <a:rPr lang="en-US" dirty="0" smtClean="0">
                <a:solidFill>
                  <a:schemeClr val="accent6"/>
                </a:solidFill>
              </a:rPr>
              <a:t>40 CFR 60 Subpart OOO Requirements</a:t>
            </a:r>
          </a:p>
        </p:txBody>
      </p:sp>
      <p:sp>
        <p:nvSpPr>
          <p:cNvPr id="4" name="Content Placeholder 2"/>
          <p:cNvSpPr txBox="1">
            <a:spLocks/>
          </p:cNvSpPr>
          <p:nvPr/>
        </p:nvSpPr>
        <p:spPr>
          <a:xfrm>
            <a:off x="533400" y="1981200"/>
            <a:ext cx="3352800" cy="2743200"/>
          </a:xfrm>
          <a:prstGeom prst="rect">
            <a:avLst/>
          </a:prstGeom>
        </p:spPr>
        <p:txBody>
          <a:bodyPr vert="horz">
            <a:normAutofit/>
          </a:bodyPr>
          <a:lstStyle/>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3"/>
          <p:cNvSpPr txBox="1">
            <a:spLocks/>
          </p:cNvSpPr>
          <p:nvPr/>
        </p:nvSpPr>
        <p:spPr>
          <a:xfrm>
            <a:off x="4876800" y="2590800"/>
            <a:ext cx="3749675" cy="3048000"/>
          </a:xfrm>
          <a:prstGeom prst="rect">
            <a:avLst/>
          </a:prstGeom>
        </p:spPr>
        <p:txBody>
          <a:bodyPr/>
          <a:lstStyle/>
          <a:p>
            <a:pPr marL="234950" indent="-234950">
              <a:buClr>
                <a:srgbClr val="7030A0"/>
              </a:buClr>
              <a:buFont typeface="Arial" pitchFamily="34" charset="0"/>
              <a:buChar char="•"/>
              <a:tabLst>
                <a:tab pos="234950" algn="l"/>
              </a:tabLst>
            </a:pPr>
            <a:r>
              <a:rPr lang="en-US" sz="2400" b="1" dirty="0" smtClean="0">
                <a:latin typeface="+mn-lt"/>
              </a:rPr>
              <a:t>Portable</a:t>
            </a:r>
            <a:r>
              <a:rPr lang="en-US" sz="2400" dirty="0" smtClean="0">
                <a:latin typeface="+mn-lt"/>
              </a:rPr>
              <a:t> sand and gravel plants and crushed stone plants with capacities of 150 tons per hour or less; </a:t>
            </a:r>
          </a:p>
        </p:txBody>
      </p:sp>
      <p:sp>
        <p:nvSpPr>
          <p:cNvPr id="6" name="Content Placeholder 2"/>
          <p:cNvSpPr>
            <a:spLocks noGrp="1"/>
          </p:cNvSpPr>
          <p:nvPr>
            <p:ph sz="quarter" idx="1"/>
          </p:nvPr>
        </p:nvSpPr>
        <p:spPr>
          <a:xfrm>
            <a:off x="304800" y="2667000"/>
            <a:ext cx="4038600" cy="2438400"/>
          </a:xfrm>
        </p:spPr>
        <p:txBody>
          <a:bodyPr>
            <a:normAutofit/>
          </a:bodyPr>
          <a:lstStyle/>
          <a:p>
            <a:r>
              <a:rPr lang="en-US" sz="2400" b="1" dirty="0" smtClean="0"/>
              <a:t>Fixed</a:t>
            </a:r>
            <a:r>
              <a:rPr lang="en-US" sz="2400" dirty="0" smtClean="0"/>
              <a:t> sand and gravel plants and crushed stone plants with capacities of 25 tons per hour or less;</a:t>
            </a:r>
          </a:p>
        </p:txBody>
      </p:sp>
      <p:sp>
        <p:nvSpPr>
          <p:cNvPr id="7" name="TextBox 6"/>
          <p:cNvSpPr txBox="1"/>
          <p:nvPr/>
        </p:nvSpPr>
        <p:spPr>
          <a:xfrm>
            <a:off x="609600" y="5103674"/>
            <a:ext cx="8001000" cy="1754326"/>
          </a:xfrm>
          <a:prstGeom prst="rect">
            <a:avLst/>
          </a:prstGeom>
          <a:noFill/>
        </p:spPr>
        <p:txBody>
          <a:bodyPr wrap="square" rtlCol="0">
            <a:spAutoFit/>
          </a:bodyPr>
          <a:lstStyle/>
          <a:p>
            <a:r>
              <a:rPr lang="en-US" b="1" i="1" dirty="0" smtClean="0">
                <a:latin typeface="Calibri" pitchFamily="34" charset="0"/>
              </a:rPr>
              <a:t>Capacity</a:t>
            </a:r>
            <a:r>
              <a:rPr lang="en-US" i="1" dirty="0" smtClean="0">
                <a:latin typeface="Calibri" pitchFamily="34" charset="0"/>
              </a:rPr>
              <a:t> </a:t>
            </a:r>
            <a:r>
              <a:rPr lang="en-US" dirty="0" smtClean="0">
                <a:latin typeface="Calibri" pitchFamily="34" charset="0"/>
              </a:rPr>
              <a:t>means the cumulative rated capacity of all </a:t>
            </a:r>
            <a:r>
              <a:rPr lang="en-US" b="1" dirty="0" smtClean="0">
                <a:latin typeface="Calibri" pitchFamily="34" charset="0"/>
              </a:rPr>
              <a:t>initial crushers </a:t>
            </a:r>
            <a:r>
              <a:rPr lang="en-US" dirty="0" smtClean="0">
                <a:latin typeface="Calibri" pitchFamily="34" charset="0"/>
              </a:rPr>
              <a:t>that are part of the plant.</a:t>
            </a:r>
          </a:p>
          <a:p>
            <a:endParaRPr lang="en-US" dirty="0" smtClean="0">
              <a:latin typeface="Calibri" pitchFamily="34" charset="0"/>
            </a:endParaRPr>
          </a:p>
          <a:p>
            <a:r>
              <a:rPr lang="en-US" b="1" i="1" dirty="0" smtClean="0">
                <a:latin typeface="Calibri" pitchFamily="34" charset="0"/>
              </a:rPr>
              <a:t>Initial crusher</a:t>
            </a:r>
            <a:r>
              <a:rPr lang="en-US" i="1" dirty="0" smtClean="0">
                <a:latin typeface="Calibri" pitchFamily="34" charset="0"/>
              </a:rPr>
              <a:t> </a:t>
            </a:r>
            <a:r>
              <a:rPr lang="en-US" dirty="0" smtClean="0">
                <a:latin typeface="Calibri" pitchFamily="34" charset="0"/>
              </a:rPr>
              <a:t>means any crusher into which nonmetallic minerals can be fed without prior crushing in the plant</a:t>
            </a:r>
          </a:p>
          <a:p>
            <a:endParaRPr lang="en-US" dirty="0"/>
          </a:p>
        </p:txBody>
      </p:sp>
      <p:sp>
        <p:nvSpPr>
          <p:cNvPr id="8" name="TextBox 7"/>
          <p:cNvSpPr txBox="1"/>
          <p:nvPr/>
        </p:nvSpPr>
        <p:spPr>
          <a:xfrm>
            <a:off x="685800" y="1905000"/>
            <a:ext cx="6400800" cy="800219"/>
          </a:xfrm>
          <a:prstGeom prst="rect">
            <a:avLst/>
          </a:prstGeom>
          <a:noFill/>
        </p:spPr>
        <p:txBody>
          <a:bodyPr wrap="square" rtlCol="0">
            <a:spAutoFit/>
          </a:bodyPr>
          <a:lstStyle/>
          <a:p>
            <a:r>
              <a:rPr lang="en-US" sz="2800" dirty="0" smtClean="0">
                <a:solidFill>
                  <a:srgbClr val="FF0000"/>
                </a:solidFill>
                <a:latin typeface="+mj-lt"/>
              </a:rPr>
              <a:t>The Subpart Does Not apply to:</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4267200"/>
            <a:ext cx="7467600" cy="1631216"/>
          </a:xfrm>
          <a:prstGeom prst="rect">
            <a:avLst/>
          </a:prstGeom>
          <a:noFill/>
        </p:spPr>
        <p:txBody>
          <a:bodyPr wrap="square" rtlCol="0">
            <a:spAutoFit/>
          </a:bodyPr>
          <a:lstStyle/>
          <a:p>
            <a:endParaRPr lang="en-US" sz="2000" dirty="0" smtClean="0">
              <a:latin typeface="+mn-lt"/>
            </a:endParaRPr>
          </a:p>
          <a:p>
            <a:endParaRPr lang="en-US" sz="2000" dirty="0" smtClean="0">
              <a:latin typeface="+mn-lt"/>
            </a:endParaRPr>
          </a:p>
          <a:p>
            <a:r>
              <a:rPr lang="en-US" sz="2000" dirty="0" smtClean="0">
                <a:latin typeface="+mn-lt"/>
              </a:rPr>
              <a:t>The design capacity of the crusher is used to determine applicability of NSPS subpart OOO, rather than the intended throughput capacity an owner or operator proposes to utilize.</a:t>
            </a:r>
            <a:endParaRPr lang="en-US" sz="2000" dirty="0">
              <a:latin typeface="+mn-lt"/>
            </a:endParaRPr>
          </a:p>
        </p:txBody>
      </p:sp>
      <p:sp>
        <p:nvSpPr>
          <p:cNvPr id="3" name="TextBox 2"/>
          <p:cNvSpPr txBox="1"/>
          <p:nvPr/>
        </p:nvSpPr>
        <p:spPr>
          <a:xfrm>
            <a:off x="685800" y="1981200"/>
            <a:ext cx="5638800" cy="523220"/>
          </a:xfrm>
          <a:prstGeom prst="rect">
            <a:avLst/>
          </a:prstGeom>
          <a:noFill/>
        </p:spPr>
        <p:txBody>
          <a:bodyPr wrap="square" rtlCol="0">
            <a:spAutoFit/>
          </a:bodyPr>
          <a:lstStyle/>
          <a:p>
            <a:r>
              <a:rPr lang="en-US" sz="2800" b="1" dirty="0" smtClean="0">
                <a:latin typeface="+mn-lt"/>
              </a:rPr>
              <a:t>When it comes to capacity…</a:t>
            </a:r>
            <a:endParaRPr lang="en-US" sz="2800" b="1" dirty="0">
              <a:latin typeface="+mn-lt"/>
            </a:endParaRPr>
          </a:p>
        </p:txBody>
      </p:sp>
      <p:sp>
        <p:nvSpPr>
          <p:cNvPr id="4" name="TextBox 3"/>
          <p:cNvSpPr txBox="1"/>
          <p:nvPr/>
        </p:nvSpPr>
        <p:spPr>
          <a:xfrm>
            <a:off x="838200" y="2895600"/>
            <a:ext cx="7391400" cy="1908215"/>
          </a:xfrm>
          <a:prstGeom prst="rect">
            <a:avLst/>
          </a:prstGeom>
          <a:noFill/>
        </p:spPr>
        <p:txBody>
          <a:bodyPr wrap="square" rtlCol="0">
            <a:spAutoFit/>
          </a:bodyPr>
          <a:lstStyle/>
          <a:p>
            <a:r>
              <a:rPr lang="en-US" sz="2000" b="1" i="1" dirty="0" smtClean="0">
                <a:latin typeface="+mn-lt"/>
              </a:rPr>
              <a:t>Capacity</a:t>
            </a:r>
            <a:r>
              <a:rPr lang="en-US" sz="2000" i="1" dirty="0" smtClean="0">
                <a:latin typeface="+mn-lt"/>
              </a:rPr>
              <a:t> </a:t>
            </a:r>
            <a:r>
              <a:rPr lang="en-US" sz="2000" dirty="0" smtClean="0">
                <a:latin typeface="+mn-lt"/>
              </a:rPr>
              <a:t>means the cumulative rated capacity of all </a:t>
            </a:r>
            <a:r>
              <a:rPr lang="en-US" sz="2000" b="1" dirty="0" smtClean="0">
                <a:latin typeface="+mn-lt"/>
              </a:rPr>
              <a:t>initial crushers </a:t>
            </a:r>
            <a:r>
              <a:rPr lang="en-US" sz="2000" dirty="0" smtClean="0">
                <a:latin typeface="+mn-lt"/>
              </a:rPr>
              <a:t>that are part of the plant.</a:t>
            </a:r>
          </a:p>
          <a:p>
            <a:endParaRPr lang="en-US" sz="2000" dirty="0" smtClean="0">
              <a:latin typeface="+mn-lt"/>
            </a:endParaRPr>
          </a:p>
          <a:p>
            <a:r>
              <a:rPr lang="en-US" sz="2000" b="1" i="1" dirty="0" smtClean="0">
                <a:latin typeface="+mn-lt"/>
              </a:rPr>
              <a:t>Initial crusher</a:t>
            </a:r>
            <a:r>
              <a:rPr lang="en-US" sz="2000" i="1" dirty="0" smtClean="0">
                <a:latin typeface="+mn-lt"/>
              </a:rPr>
              <a:t> </a:t>
            </a:r>
            <a:r>
              <a:rPr lang="en-US" sz="2000" dirty="0" smtClean="0">
                <a:latin typeface="+mn-lt"/>
              </a:rPr>
              <a:t>means any crusher into which nonmetallic minerals can be fed without prior crushing in the plant</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762000"/>
            <a:ext cx="8229600" cy="1066800"/>
          </a:xfrm>
        </p:spPr>
        <p:txBody>
          <a:bodyPr>
            <a:normAutofit fontScale="90000"/>
          </a:bodyPr>
          <a:lstStyle/>
          <a:p>
            <a:r>
              <a:rPr lang="en-US" dirty="0" smtClean="0"/>
              <a:t>40 CFR 60 Subpart OOO Requirements</a:t>
            </a:r>
          </a:p>
        </p:txBody>
      </p:sp>
      <p:sp>
        <p:nvSpPr>
          <p:cNvPr id="4" name="Content Placeholder 2"/>
          <p:cNvSpPr txBox="1">
            <a:spLocks/>
          </p:cNvSpPr>
          <p:nvPr/>
        </p:nvSpPr>
        <p:spPr>
          <a:xfrm>
            <a:off x="533400" y="1981200"/>
            <a:ext cx="3352800" cy="2743200"/>
          </a:xfrm>
          <a:prstGeom prst="rect">
            <a:avLst/>
          </a:prstGeom>
        </p:spPr>
        <p:txBody>
          <a:bodyPr vert="horz">
            <a:normAutofit/>
          </a:bodyPr>
          <a:lstStyle/>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Content Placeholder 2"/>
          <p:cNvSpPr>
            <a:spLocks noGrp="1"/>
          </p:cNvSpPr>
          <p:nvPr>
            <p:ph sz="quarter" idx="1"/>
          </p:nvPr>
        </p:nvSpPr>
        <p:spPr>
          <a:xfrm>
            <a:off x="2895600" y="2819400"/>
            <a:ext cx="4038600" cy="2438400"/>
          </a:xfrm>
        </p:spPr>
        <p:txBody>
          <a:bodyPr/>
          <a:lstStyle/>
          <a:p>
            <a:pPr>
              <a:buFont typeface="Arial" pitchFamily="34" charset="0"/>
              <a:buChar char="•"/>
            </a:pPr>
            <a:r>
              <a:rPr lang="en-US" dirty="0" smtClean="0"/>
              <a:t>Common clay plants and pumice plants with capacities of 10 tons per hour or less</a:t>
            </a:r>
          </a:p>
        </p:txBody>
      </p:sp>
      <p:sp>
        <p:nvSpPr>
          <p:cNvPr id="7" name="TextBox 6"/>
          <p:cNvSpPr txBox="1"/>
          <p:nvPr/>
        </p:nvSpPr>
        <p:spPr>
          <a:xfrm>
            <a:off x="609600" y="5103674"/>
            <a:ext cx="8001000" cy="1754326"/>
          </a:xfrm>
          <a:prstGeom prst="rect">
            <a:avLst/>
          </a:prstGeom>
          <a:noFill/>
        </p:spPr>
        <p:txBody>
          <a:bodyPr wrap="square" rtlCol="0">
            <a:spAutoFit/>
          </a:bodyPr>
          <a:lstStyle/>
          <a:p>
            <a:r>
              <a:rPr lang="en-US" b="1" i="1" dirty="0" smtClean="0">
                <a:latin typeface="Calibri" pitchFamily="34" charset="0"/>
              </a:rPr>
              <a:t>Capacity</a:t>
            </a:r>
            <a:r>
              <a:rPr lang="en-US" i="1" dirty="0" smtClean="0">
                <a:latin typeface="Calibri" pitchFamily="34" charset="0"/>
              </a:rPr>
              <a:t> </a:t>
            </a:r>
            <a:r>
              <a:rPr lang="en-US" dirty="0" smtClean="0">
                <a:latin typeface="Calibri" pitchFamily="34" charset="0"/>
              </a:rPr>
              <a:t>means the cumulative rated capacity of all </a:t>
            </a:r>
            <a:r>
              <a:rPr lang="en-US" b="1" dirty="0" smtClean="0">
                <a:latin typeface="Calibri" pitchFamily="34" charset="0"/>
              </a:rPr>
              <a:t>initial crushers </a:t>
            </a:r>
            <a:r>
              <a:rPr lang="en-US" dirty="0" smtClean="0">
                <a:latin typeface="Calibri" pitchFamily="34" charset="0"/>
              </a:rPr>
              <a:t>that are part of the plant.</a:t>
            </a:r>
          </a:p>
          <a:p>
            <a:endParaRPr lang="en-US" dirty="0" smtClean="0">
              <a:latin typeface="Calibri" pitchFamily="34" charset="0"/>
            </a:endParaRPr>
          </a:p>
          <a:p>
            <a:r>
              <a:rPr lang="en-US" b="1" i="1" dirty="0" smtClean="0">
                <a:latin typeface="Calibri" pitchFamily="34" charset="0"/>
              </a:rPr>
              <a:t>Initial crusher</a:t>
            </a:r>
            <a:r>
              <a:rPr lang="en-US" i="1" dirty="0" smtClean="0">
                <a:latin typeface="Calibri" pitchFamily="34" charset="0"/>
              </a:rPr>
              <a:t> </a:t>
            </a:r>
            <a:r>
              <a:rPr lang="en-US" dirty="0" smtClean="0">
                <a:latin typeface="Calibri" pitchFamily="34" charset="0"/>
              </a:rPr>
              <a:t>means any crusher into which nonmetallic minerals can be fed without prior crushing in the plant</a:t>
            </a:r>
          </a:p>
          <a:p>
            <a:endParaRPr lang="en-US" dirty="0"/>
          </a:p>
        </p:txBody>
      </p:sp>
      <p:sp>
        <p:nvSpPr>
          <p:cNvPr id="8" name="TextBox 7"/>
          <p:cNvSpPr txBox="1"/>
          <p:nvPr/>
        </p:nvSpPr>
        <p:spPr>
          <a:xfrm>
            <a:off x="685800" y="1905000"/>
            <a:ext cx="6400800" cy="800219"/>
          </a:xfrm>
          <a:prstGeom prst="rect">
            <a:avLst/>
          </a:prstGeom>
          <a:noFill/>
        </p:spPr>
        <p:txBody>
          <a:bodyPr wrap="square" rtlCol="0">
            <a:spAutoFit/>
          </a:bodyPr>
          <a:lstStyle/>
          <a:p>
            <a:r>
              <a:rPr lang="en-US" sz="2800" dirty="0" smtClean="0">
                <a:solidFill>
                  <a:srgbClr val="FF0000"/>
                </a:solidFill>
                <a:latin typeface="+mj-lt"/>
              </a:rPr>
              <a:t>The Subpart Does Not apply to:</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762000" y="1828800"/>
            <a:ext cx="6096000" cy="36576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9458" name="Title 1"/>
          <p:cNvSpPr>
            <a:spLocks noGrp="1"/>
          </p:cNvSpPr>
          <p:nvPr>
            <p:ph type="title"/>
          </p:nvPr>
        </p:nvSpPr>
        <p:spPr>
          <a:xfrm>
            <a:off x="304800" y="685800"/>
            <a:ext cx="8229600" cy="1069848"/>
          </a:xfrm>
        </p:spPr>
        <p:txBody>
          <a:bodyPr/>
          <a:lstStyle/>
          <a:p>
            <a:r>
              <a:rPr lang="en-US" dirty="0" smtClean="0">
                <a:solidFill>
                  <a:schemeClr val="accent4"/>
                </a:solidFill>
              </a:rPr>
              <a:t>Scope</a:t>
            </a:r>
          </a:p>
        </p:txBody>
      </p:sp>
      <p:sp>
        <p:nvSpPr>
          <p:cNvPr id="19460" name="TextBox 3"/>
          <p:cNvSpPr txBox="1">
            <a:spLocks noChangeArrowheads="1"/>
          </p:cNvSpPr>
          <p:nvPr/>
        </p:nvSpPr>
        <p:spPr bwMode="auto">
          <a:xfrm>
            <a:off x="1066800" y="2286000"/>
            <a:ext cx="4876800" cy="2031325"/>
          </a:xfrm>
          <a:prstGeom prst="rect">
            <a:avLst/>
          </a:prstGeom>
          <a:noFill/>
          <a:ln w="9525">
            <a:noFill/>
            <a:miter lim="800000"/>
            <a:headEnd/>
            <a:tailEnd/>
          </a:ln>
        </p:spPr>
        <p:txBody>
          <a:bodyPr>
            <a:spAutoFit/>
          </a:bodyPr>
          <a:lstStyle/>
          <a:p>
            <a:r>
              <a:rPr lang="en-US" dirty="0" smtClean="0">
                <a:latin typeface="+mn-lt"/>
              </a:rPr>
              <a:t>There are additional standards and requirements of 40 CFR 60 Subpart OOO not discussed within this presentation.  </a:t>
            </a:r>
          </a:p>
          <a:p>
            <a:endParaRPr lang="en-US" dirty="0" smtClean="0">
              <a:latin typeface="+mn-lt"/>
            </a:endParaRPr>
          </a:p>
          <a:p>
            <a:r>
              <a:rPr lang="en-US" dirty="0" smtClean="0">
                <a:latin typeface="+mn-lt"/>
              </a:rPr>
              <a:t>The scope is limited to affected facilities that are generally a part of a portable NMMPP operation.</a:t>
            </a:r>
            <a:endParaRPr lang="en-US" dirty="0">
              <a:latin typeface="+mn-lt"/>
            </a:endParaRPr>
          </a:p>
        </p:txBody>
      </p:sp>
      <p:pic>
        <p:nvPicPr>
          <p:cNvPr id="1026" name="Picture 2" descr="C:\Documents and Settings\Felton_R\Local Settings\Temporary Internet Files\Content.IE5\7NMTWWRT\MP900439375[1].jpg"/>
          <p:cNvPicPr>
            <a:picLocks noChangeAspect="1" noChangeArrowheads="1"/>
          </p:cNvPicPr>
          <p:nvPr/>
        </p:nvPicPr>
        <p:blipFill>
          <a:blip r:embed="rId2" cstate="print"/>
          <a:srcRect/>
          <a:stretch>
            <a:fillRect/>
          </a:stretch>
        </p:blipFill>
        <p:spPr bwMode="auto">
          <a:xfrm>
            <a:off x="2667000" y="457200"/>
            <a:ext cx="2601764" cy="172212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685800"/>
            <a:ext cx="8229600" cy="1069848"/>
          </a:xfrm>
        </p:spPr>
        <p:txBody>
          <a:bodyPr>
            <a:normAutofit fontScale="90000"/>
          </a:bodyPr>
          <a:lstStyle/>
          <a:p>
            <a:r>
              <a:rPr lang="en-US" dirty="0" smtClean="0">
                <a:solidFill>
                  <a:schemeClr val="accent6"/>
                </a:solidFill>
              </a:rPr>
              <a:t>40 CFR 60 Subpart OOO Requirements</a:t>
            </a:r>
          </a:p>
        </p:txBody>
      </p:sp>
      <p:sp>
        <p:nvSpPr>
          <p:cNvPr id="18435" name="TextBox 2"/>
          <p:cNvSpPr txBox="1">
            <a:spLocks noChangeArrowheads="1"/>
          </p:cNvSpPr>
          <p:nvPr/>
        </p:nvSpPr>
        <p:spPr bwMode="auto">
          <a:xfrm>
            <a:off x="3581400" y="2133600"/>
            <a:ext cx="5334000" cy="646113"/>
          </a:xfrm>
          <a:prstGeom prst="rect">
            <a:avLst/>
          </a:prstGeom>
          <a:noFill/>
          <a:ln w="9525">
            <a:noFill/>
            <a:miter lim="800000"/>
            <a:headEnd/>
            <a:tailEnd/>
          </a:ln>
        </p:spPr>
        <p:txBody>
          <a:bodyPr>
            <a:spAutoFit/>
          </a:bodyPr>
          <a:lstStyle/>
          <a:p>
            <a:r>
              <a:rPr lang="en-US" dirty="0">
                <a:latin typeface="+mn-lt"/>
              </a:rPr>
              <a:t>Construction, Modification, Reconstruction after August 31, 1983, but prior to April 22, 2008</a:t>
            </a:r>
          </a:p>
        </p:txBody>
      </p:sp>
      <p:sp>
        <p:nvSpPr>
          <p:cNvPr id="18436" name="TextBox 3"/>
          <p:cNvSpPr txBox="1">
            <a:spLocks noChangeArrowheads="1"/>
          </p:cNvSpPr>
          <p:nvPr/>
        </p:nvSpPr>
        <p:spPr bwMode="auto">
          <a:xfrm>
            <a:off x="3657600" y="4724400"/>
            <a:ext cx="4953000" cy="646113"/>
          </a:xfrm>
          <a:prstGeom prst="rect">
            <a:avLst/>
          </a:prstGeom>
          <a:noFill/>
          <a:ln w="9525">
            <a:noFill/>
            <a:miter lim="800000"/>
            <a:headEnd/>
            <a:tailEnd/>
          </a:ln>
        </p:spPr>
        <p:txBody>
          <a:bodyPr>
            <a:spAutoFit/>
          </a:bodyPr>
          <a:lstStyle/>
          <a:p>
            <a:r>
              <a:rPr lang="en-US" dirty="0">
                <a:latin typeface="+mn-lt"/>
              </a:rPr>
              <a:t>Construction,  Modification, Reconstruction on  or after April 22, 2008</a:t>
            </a:r>
          </a:p>
        </p:txBody>
      </p:sp>
      <p:pic>
        <p:nvPicPr>
          <p:cNvPr id="18437" name="Picture 4" descr="C:\Documents and Settings\Felton_R\Local Settings\Temporary Internet Files\Content.IE5\7G3UAO4G\MC900212043[1].wmf"/>
          <p:cNvPicPr>
            <a:picLocks noChangeAspect="1" noChangeArrowheads="1"/>
          </p:cNvPicPr>
          <p:nvPr/>
        </p:nvPicPr>
        <p:blipFill>
          <a:blip r:embed="rId2" cstate="print"/>
          <a:srcRect/>
          <a:stretch>
            <a:fillRect/>
          </a:stretch>
        </p:blipFill>
        <p:spPr bwMode="auto">
          <a:xfrm>
            <a:off x="762000" y="2438400"/>
            <a:ext cx="1812925" cy="1531938"/>
          </a:xfrm>
          <a:prstGeom prst="rect">
            <a:avLst/>
          </a:prstGeom>
          <a:noFill/>
          <a:ln w="9525">
            <a:noFill/>
            <a:miter lim="800000"/>
            <a:headEnd/>
            <a:tailEnd/>
          </a:ln>
        </p:spPr>
      </p:pic>
      <p:sp>
        <p:nvSpPr>
          <p:cNvPr id="18438" name="TextBox 5"/>
          <p:cNvSpPr txBox="1">
            <a:spLocks noChangeArrowheads="1"/>
          </p:cNvSpPr>
          <p:nvPr/>
        </p:nvSpPr>
        <p:spPr bwMode="auto">
          <a:xfrm>
            <a:off x="533400" y="3962400"/>
            <a:ext cx="2286000" cy="461963"/>
          </a:xfrm>
          <a:prstGeom prst="rect">
            <a:avLst/>
          </a:prstGeom>
          <a:noFill/>
          <a:ln w="9525">
            <a:noFill/>
            <a:miter lim="800000"/>
            <a:headEnd/>
            <a:tailEnd/>
          </a:ln>
        </p:spPr>
        <p:txBody>
          <a:bodyPr>
            <a:spAutoFit/>
          </a:bodyPr>
          <a:lstStyle/>
          <a:p>
            <a:r>
              <a:rPr lang="en-US" sz="2400" b="1" dirty="0"/>
              <a:t>April 22, 2008</a:t>
            </a:r>
          </a:p>
        </p:txBody>
      </p:sp>
      <p:cxnSp>
        <p:nvCxnSpPr>
          <p:cNvPr id="9" name="Straight Arrow Connector 8"/>
          <p:cNvCxnSpPr/>
          <p:nvPr/>
        </p:nvCxnSpPr>
        <p:spPr>
          <a:xfrm>
            <a:off x="2514600" y="3657600"/>
            <a:ext cx="1143000" cy="1143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514600" y="2667000"/>
            <a:ext cx="10668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57200" y="2057400"/>
            <a:ext cx="8382000" cy="36576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9458" name="Title 1"/>
          <p:cNvSpPr>
            <a:spLocks noGrp="1"/>
          </p:cNvSpPr>
          <p:nvPr>
            <p:ph type="title"/>
          </p:nvPr>
        </p:nvSpPr>
        <p:spPr>
          <a:xfrm>
            <a:off x="304800" y="609600"/>
            <a:ext cx="8229600" cy="1069848"/>
          </a:xfrm>
        </p:spPr>
        <p:txBody>
          <a:bodyPr>
            <a:normAutofit fontScale="90000"/>
          </a:bodyPr>
          <a:lstStyle/>
          <a:p>
            <a:r>
              <a:rPr lang="en-US" dirty="0" smtClean="0">
                <a:solidFill>
                  <a:schemeClr val="accent4"/>
                </a:solidFill>
              </a:rPr>
              <a:t>After August 31, 1983, but prior to </a:t>
            </a:r>
            <a:br>
              <a:rPr lang="en-US" dirty="0" smtClean="0">
                <a:solidFill>
                  <a:schemeClr val="accent4"/>
                </a:solidFill>
              </a:rPr>
            </a:br>
            <a:r>
              <a:rPr lang="en-US" dirty="0" smtClean="0">
                <a:solidFill>
                  <a:schemeClr val="accent4"/>
                </a:solidFill>
              </a:rPr>
              <a:t>April 22,2008</a:t>
            </a:r>
          </a:p>
        </p:txBody>
      </p:sp>
      <p:sp>
        <p:nvSpPr>
          <p:cNvPr id="19459" name="TextBox 2"/>
          <p:cNvSpPr txBox="1">
            <a:spLocks noChangeArrowheads="1"/>
          </p:cNvSpPr>
          <p:nvPr/>
        </p:nvSpPr>
        <p:spPr bwMode="auto">
          <a:xfrm>
            <a:off x="762000" y="2438400"/>
            <a:ext cx="1676400" cy="646113"/>
          </a:xfrm>
          <a:prstGeom prst="rect">
            <a:avLst/>
          </a:prstGeom>
          <a:noFill/>
          <a:ln w="9525">
            <a:noFill/>
            <a:miter lim="800000"/>
            <a:headEnd/>
            <a:tailEnd/>
          </a:ln>
        </p:spPr>
        <p:txBody>
          <a:bodyPr>
            <a:spAutoFit/>
          </a:bodyPr>
          <a:lstStyle/>
          <a:p>
            <a:r>
              <a:rPr lang="en-US" dirty="0">
                <a:latin typeface="+mn-lt"/>
              </a:rPr>
              <a:t>10 percent opacity</a:t>
            </a:r>
          </a:p>
        </p:txBody>
      </p:sp>
      <p:sp>
        <p:nvSpPr>
          <p:cNvPr id="19460" name="TextBox 3"/>
          <p:cNvSpPr txBox="1">
            <a:spLocks noChangeArrowheads="1"/>
          </p:cNvSpPr>
          <p:nvPr/>
        </p:nvSpPr>
        <p:spPr bwMode="auto">
          <a:xfrm>
            <a:off x="3276600" y="2438400"/>
            <a:ext cx="4876800" cy="1754188"/>
          </a:xfrm>
          <a:prstGeom prst="rect">
            <a:avLst/>
          </a:prstGeom>
          <a:noFill/>
          <a:ln w="9525">
            <a:noFill/>
            <a:miter lim="800000"/>
            <a:headEnd/>
            <a:tailEnd/>
          </a:ln>
        </p:spPr>
        <p:txBody>
          <a:bodyPr>
            <a:spAutoFit/>
          </a:bodyPr>
          <a:lstStyle/>
          <a:p>
            <a:r>
              <a:rPr lang="en-US" dirty="0" smtClean="0">
                <a:latin typeface="+mn-lt"/>
              </a:rPr>
              <a:t>Grinding </a:t>
            </a:r>
            <a:r>
              <a:rPr lang="en-US" dirty="0">
                <a:latin typeface="+mn-lt"/>
              </a:rPr>
              <a:t>mills, screening operations, bucket elevators, transfer points on belt conveyors, bagging operations, storage bins, enclosed truck or railcar loading stations or from any other affected facility (as defined by the Subpart)</a:t>
            </a:r>
          </a:p>
        </p:txBody>
      </p:sp>
      <p:sp>
        <p:nvSpPr>
          <p:cNvPr id="19461" name="TextBox 4"/>
          <p:cNvSpPr txBox="1">
            <a:spLocks noChangeArrowheads="1"/>
          </p:cNvSpPr>
          <p:nvPr/>
        </p:nvSpPr>
        <p:spPr bwMode="auto">
          <a:xfrm>
            <a:off x="228600" y="1676400"/>
            <a:ext cx="8382000" cy="369332"/>
          </a:xfrm>
          <a:prstGeom prst="rect">
            <a:avLst/>
          </a:prstGeom>
          <a:noFill/>
          <a:ln w="9525">
            <a:noFill/>
            <a:miter lim="800000"/>
            <a:headEnd/>
            <a:tailEnd/>
          </a:ln>
        </p:spPr>
        <p:txBody>
          <a:bodyPr wrap="square">
            <a:spAutoFit/>
          </a:bodyPr>
          <a:lstStyle/>
          <a:p>
            <a:r>
              <a:rPr lang="en-US" b="1" dirty="0"/>
              <a:t>Fugitive Emissions </a:t>
            </a:r>
            <a:r>
              <a:rPr lang="en-US" b="1" dirty="0" smtClean="0"/>
              <a:t>(where </a:t>
            </a:r>
            <a:r>
              <a:rPr lang="en-US" b="1" dirty="0"/>
              <a:t>a capture system is not </a:t>
            </a:r>
            <a:r>
              <a:rPr lang="en-US" b="1" dirty="0" smtClean="0"/>
              <a:t>used) </a:t>
            </a:r>
            <a:r>
              <a:rPr lang="en-US" b="1" dirty="0"/>
              <a:t>shall not exceed</a:t>
            </a:r>
          </a:p>
        </p:txBody>
      </p:sp>
      <p:sp>
        <p:nvSpPr>
          <p:cNvPr id="19462" name="TextBox 5"/>
          <p:cNvSpPr txBox="1">
            <a:spLocks noChangeArrowheads="1"/>
          </p:cNvSpPr>
          <p:nvPr/>
        </p:nvSpPr>
        <p:spPr bwMode="auto">
          <a:xfrm>
            <a:off x="762000" y="5867400"/>
            <a:ext cx="7162800" cy="369888"/>
          </a:xfrm>
          <a:prstGeom prst="rect">
            <a:avLst/>
          </a:prstGeom>
          <a:noFill/>
          <a:ln w="9525">
            <a:noFill/>
            <a:miter lim="800000"/>
            <a:headEnd/>
            <a:tailEnd/>
          </a:ln>
        </p:spPr>
        <p:txBody>
          <a:bodyPr>
            <a:spAutoFit/>
          </a:bodyPr>
          <a:lstStyle/>
          <a:p>
            <a:r>
              <a:rPr lang="en-US" b="1" baseline="30000" dirty="0"/>
              <a:t>* </a:t>
            </a:r>
            <a:r>
              <a:rPr lang="en-US" dirty="0"/>
              <a:t>and for fugitive emissions escaping capture systems.</a:t>
            </a:r>
          </a:p>
        </p:txBody>
      </p:sp>
      <p:sp>
        <p:nvSpPr>
          <p:cNvPr id="19463" name="TextBox 6"/>
          <p:cNvSpPr txBox="1">
            <a:spLocks noChangeArrowheads="1"/>
          </p:cNvSpPr>
          <p:nvPr/>
        </p:nvSpPr>
        <p:spPr bwMode="auto">
          <a:xfrm>
            <a:off x="762000" y="4572000"/>
            <a:ext cx="1676400" cy="646113"/>
          </a:xfrm>
          <a:prstGeom prst="rect">
            <a:avLst/>
          </a:prstGeom>
          <a:noFill/>
          <a:ln w="9525">
            <a:noFill/>
            <a:miter lim="800000"/>
            <a:headEnd/>
            <a:tailEnd/>
          </a:ln>
        </p:spPr>
        <p:txBody>
          <a:bodyPr>
            <a:spAutoFit/>
          </a:bodyPr>
          <a:lstStyle/>
          <a:p>
            <a:r>
              <a:rPr lang="en-US" dirty="0"/>
              <a:t>15 percent opacity</a:t>
            </a:r>
          </a:p>
        </p:txBody>
      </p:sp>
      <p:sp>
        <p:nvSpPr>
          <p:cNvPr id="19464" name="TextBox 7"/>
          <p:cNvSpPr txBox="1">
            <a:spLocks noChangeArrowheads="1"/>
          </p:cNvSpPr>
          <p:nvPr/>
        </p:nvSpPr>
        <p:spPr bwMode="auto">
          <a:xfrm>
            <a:off x="3200400" y="4648200"/>
            <a:ext cx="4876800" cy="369888"/>
          </a:xfrm>
          <a:prstGeom prst="rect">
            <a:avLst/>
          </a:prstGeom>
          <a:noFill/>
          <a:ln w="9525">
            <a:noFill/>
            <a:miter lim="800000"/>
            <a:headEnd/>
            <a:tailEnd/>
          </a:ln>
        </p:spPr>
        <p:txBody>
          <a:bodyPr>
            <a:spAutoFit/>
          </a:bodyPr>
          <a:lstStyle/>
          <a:p>
            <a:r>
              <a:rPr lang="en-US" dirty="0">
                <a:latin typeface="+mn-lt"/>
              </a:rPr>
              <a:t>Crushers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57200" y="2133600"/>
            <a:ext cx="8382000" cy="36576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9458" name="Title 1"/>
          <p:cNvSpPr>
            <a:spLocks noGrp="1"/>
          </p:cNvSpPr>
          <p:nvPr>
            <p:ph type="title"/>
          </p:nvPr>
        </p:nvSpPr>
        <p:spPr>
          <a:xfrm>
            <a:off x="304800" y="685800"/>
            <a:ext cx="8229600" cy="1069848"/>
          </a:xfrm>
        </p:spPr>
        <p:txBody>
          <a:bodyPr/>
          <a:lstStyle/>
          <a:p>
            <a:r>
              <a:rPr lang="en-US" dirty="0" smtClean="0">
                <a:solidFill>
                  <a:schemeClr val="accent4"/>
                </a:solidFill>
              </a:rPr>
              <a:t>On or After April 22,2008</a:t>
            </a:r>
          </a:p>
        </p:txBody>
      </p:sp>
      <p:sp>
        <p:nvSpPr>
          <p:cNvPr id="19459" name="TextBox 2"/>
          <p:cNvSpPr txBox="1">
            <a:spLocks noChangeArrowheads="1"/>
          </p:cNvSpPr>
          <p:nvPr/>
        </p:nvSpPr>
        <p:spPr bwMode="auto">
          <a:xfrm>
            <a:off x="762000" y="2438400"/>
            <a:ext cx="1676400" cy="646113"/>
          </a:xfrm>
          <a:prstGeom prst="rect">
            <a:avLst/>
          </a:prstGeom>
          <a:noFill/>
          <a:ln w="9525">
            <a:noFill/>
            <a:miter lim="800000"/>
            <a:headEnd/>
            <a:tailEnd/>
          </a:ln>
        </p:spPr>
        <p:txBody>
          <a:bodyPr>
            <a:spAutoFit/>
          </a:bodyPr>
          <a:lstStyle/>
          <a:p>
            <a:r>
              <a:rPr lang="en-US" dirty="0" smtClean="0">
                <a:latin typeface="+mn-lt"/>
              </a:rPr>
              <a:t>7 </a:t>
            </a:r>
            <a:r>
              <a:rPr lang="en-US" dirty="0">
                <a:latin typeface="+mn-lt"/>
              </a:rPr>
              <a:t>percent opacity</a:t>
            </a:r>
          </a:p>
        </p:txBody>
      </p:sp>
      <p:sp>
        <p:nvSpPr>
          <p:cNvPr id="19460" name="TextBox 3"/>
          <p:cNvSpPr txBox="1">
            <a:spLocks noChangeArrowheads="1"/>
          </p:cNvSpPr>
          <p:nvPr/>
        </p:nvSpPr>
        <p:spPr bwMode="auto">
          <a:xfrm>
            <a:off x="3276600" y="2438400"/>
            <a:ext cx="4876800" cy="1754188"/>
          </a:xfrm>
          <a:prstGeom prst="rect">
            <a:avLst/>
          </a:prstGeom>
          <a:noFill/>
          <a:ln w="9525">
            <a:noFill/>
            <a:miter lim="800000"/>
            <a:headEnd/>
            <a:tailEnd/>
          </a:ln>
        </p:spPr>
        <p:txBody>
          <a:bodyPr>
            <a:spAutoFit/>
          </a:bodyPr>
          <a:lstStyle/>
          <a:p>
            <a:r>
              <a:rPr lang="en-US" dirty="0" smtClean="0">
                <a:latin typeface="+mn-lt"/>
              </a:rPr>
              <a:t>Grinding </a:t>
            </a:r>
            <a:r>
              <a:rPr lang="en-US" dirty="0">
                <a:latin typeface="+mn-lt"/>
              </a:rPr>
              <a:t>mills, screening operations, bucket elevators, transfer points on belt conveyors, bagging operations, storage bins, enclosed truck or railcar loading stations or from any other affected facility (as defined by the Subpart)</a:t>
            </a:r>
          </a:p>
        </p:txBody>
      </p:sp>
      <p:sp>
        <p:nvSpPr>
          <p:cNvPr id="19461" name="TextBox 4"/>
          <p:cNvSpPr txBox="1">
            <a:spLocks noChangeArrowheads="1"/>
          </p:cNvSpPr>
          <p:nvPr/>
        </p:nvSpPr>
        <p:spPr bwMode="auto">
          <a:xfrm>
            <a:off x="228600" y="1676400"/>
            <a:ext cx="8382000" cy="369332"/>
          </a:xfrm>
          <a:prstGeom prst="rect">
            <a:avLst/>
          </a:prstGeom>
          <a:noFill/>
          <a:ln w="9525">
            <a:noFill/>
            <a:miter lim="800000"/>
            <a:headEnd/>
            <a:tailEnd/>
          </a:ln>
        </p:spPr>
        <p:txBody>
          <a:bodyPr wrap="square">
            <a:spAutoFit/>
          </a:bodyPr>
          <a:lstStyle/>
          <a:p>
            <a:r>
              <a:rPr lang="en-US" b="1" dirty="0"/>
              <a:t>Fugitive Emissions </a:t>
            </a:r>
            <a:r>
              <a:rPr lang="en-US" b="1" dirty="0" smtClean="0"/>
              <a:t>(where </a:t>
            </a:r>
            <a:r>
              <a:rPr lang="en-US" b="1" dirty="0"/>
              <a:t>a capture system is not </a:t>
            </a:r>
            <a:r>
              <a:rPr lang="en-US" b="1" dirty="0" smtClean="0"/>
              <a:t>used) </a:t>
            </a:r>
            <a:r>
              <a:rPr lang="en-US" b="1" dirty="0"/>
              <a:t>shall not exceed</a:t>
            </a:r>
          </a:p>
        </p:txBody>
      </p:sp>
      <p:sp>
        <p:nvSpPr>
          <p:cNvPr id="19462" name="TextBox 5"/>
          <p:cNvSpPr txBox="1">
            <a:spLocks noChangeArrowheads="1"/>
          </p:cNvSpPr>
          <p:nvPr/>
        </p:nvSpPr>
        <p:spPr bwMode="auto">
          <a:xfrm>
            <a:off x="762000" y="5867400"/>
            <a:ext cx="7162800" cy="369888"/>
          </a:xfrm>
          <a:prstGeom prst="rect">
            <a:avLst/>
          </a:prstGeom>
          <a:noFill/>
          <a:ln w="9525">
            <a:noFill/>
            <a:miter lim="800000"/>
            <a:headEnd/>
            <a:tailEnd/>
          </a:ln>
        </p:spPr>
        <p:txBody>
          <a:bodyPr>
            <a:spAutoFit/>
          </a:bodyPr>
          <a:lstStyle/>
          <a:p>
            <a:r>
              <a:rPr lang="en-US" b="1" baseline="30000" dirty="0"/>
              <a:t>* </a:t>
            </a:r>
            <a:r>
              <a:rPr lang="en-US" dirty="0"/>
              <a:t>and for fugitive emissions escaping capture systems.</a:t>
            </a:r>
          </a:p>
        </p:txBody>
      </p:sp>
      <p:sp>
        <p:nvSpPr>
          <p:cNvPr id="19463" name="TextBox 6"/>
          <p:cNvSpPr txBox="1">
            <a:spLocks noChangeArrowheads="1"/>
          </p:cNvSpPr>
          <p:nvPr/>
        </p:nvSpPr>
        <p:spPr bwMode="auto">
          <a:xfrm>
            <a:off x="762000" y="4572000"/>
            <a:ext cx="1676400" cy="646113"/>
          </a:xfrm>
          <a:prstGeom prst="rect">
            <a:avLst/>
          </a:prstGeom>
          <a:noFill/>
          <a:ln w="9525">
            <a:noFill/>
            <a:miter lim="800000"/>
            <a:headEnd/>
            <a:tailEnd/>
          </a:ln>
        </p:spPr>
        <p:txBody>
          <a:bodyPr>
            <a:spAutoFit/>
          </a:bodyPr>
          <a:lstStyle/>
          <a:p>
            <a:r>
              <a:rPr lang="en-US" dirty="0" smtClean="0"/>
              <a:t>12 </a:t>
            </a:r>
            <a:r>
              <a:rPr lang="en-US" dirty="0"/>
              <a:t>percent opacity</a:t>
            </a:r>
          </a:p>
        </p:txBody>
      </p:sp>
      <p:sp>
        <p:nvSpPr>
          <p:cNvPr id="19464" name="TextBox 7"/>
          <p:cNvSpPr txBox="1">
            <a:spLocks noChangeArrowheads="1"/>
          </p:cNvSpPr>
          <p:nvPr/>
        </p:nvSpPr>
        <p:spPr bwMode="auto">
          <a:xfrm>
            <a:off x="3200400" y="4648200"/>
            <a:ext cx="4876800" cy="369888"/>
          </a:xfrm>
          <a:prstGeom prst="rect">
            <a:avLst/>
          </a:prstGeom>
          <a:noFill/>
          <a:ln w="9525">
            <a:noFill/>
            <a:miter lim="800000"/>
            <a:headEnd/>
            <a:tailEnd/>
          </a:ln>
        </p:spPr>
        <p:txBody>
          <a:bodyPr>
            <a:spAutoFit/>
          </a:bodyPr>
          <a:lstStyle/>
          <a:p>
            <a:r>
              <a:rPr lang="en-US" dirty="0">
                <a:latin typeface="+mn-lt"/>
              </a:rPr>
              <a:t>Crushers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opy of P1000972.JPG"/>
          <p:cNvPicPr>
            <a:picLocks noChangeAspect="1"/>
          </p:cNvPicPr>
          <p:nvPr/>
        </p:nvPicPr>
        <p:blipFill>
          <a:blip r:embed="rId2" cstate="print"/>
          <a:stretch>
            <a:fillRect/>
          </a:stretch>
        </p:blipFill>
        <p:spPr>
          <a:xfrm>
            <a:off x="3149600" y="1752600"/>
            <a:ext cx="5791200" cy="4343400"/>
          </a:xfrm>
          <a:prstGeom prst="rect">
            <a:avLst/>
          </a:prstGeom>
          <a:ln>
            <a:noFill/>
          </a:ln>
          <a:effectLst>
            <a:softEdge rad="112500"/>
          </a:effectLst>
        </p:spPr>
      </p:pic>
      <p:sp>
        <p:nvSpPr>
          <p:cNvPr id="21506" name="Title 1"/>
          <p:cNvSpPr>
            <a:spLocks noGrp="1"/>
          </p:cNvSpPr>
          <p:nvPr>
            <p:ph type="title"/>
          </p:nvPr>
        </p:nvSpPr>
        <p:spPr>
          <a:xfrm>
            <a:off x="381000" y="533400"/>
            <a:ext cx="8229600" cy="1069848"/>
          </a:xfrm>
        </p:spPr>
        <p:txBody>
          <a:bodyPr/>
          <a:lstStyle/>
          <a:p>
            <a:r>
              <a:rPr lang="en-US" dirty="0" smtClean="0">
                <a:solidFill>
                  <a:srgbClr val="FF0000"/>
                </a:solidFill>
              </a:rPr>
              <a:t>Transfer Point</a:t>
            </a:r>
          </a:p>
        </p:txBody>
      </p:sp>
      <p:sp>
        <p:nvSpPr>
          <p:cNvPr id="21509" name="TextBox 6"/>
          <p:cNvSpPr txBox="1">
            <a:spLocks noChangeArrowheads="1"/>
          </p:cNvSpPr>
          <p:nvPr/>
        </p:nvSpPr>
        <p:spPr bwMode="auto">
          <a:xfrm>
            <a:off x="457200" y="1981200"/>
            <a:ext cx="2743200" cy="3139321"/>
          </a:xfrm>
          <a:prstGeom prst="rect">
            <a:avLst/>
          </a:prstGeom>
          <a:noFill/>
          <a:ln w="9525">
            <a:noFill/>
            <a:miter lim="800000"/>
            <a:headEnd/>
            <a:tailEnd/>
          </a:ln>
        </p:spPr>
        <p:txBody>
          <a:bodyPr wrap="square">
            <a:spAutoFit/>
          </a:bodyPr>
          <a:lstStyle/>
          <a:p>
            <a:r>
              <a:rPr lang="en-US" b="1" i="1" dirty="0" smtClean="0">
                <a:latin typeface="+mn-lt"/>
              </a:rPr>
              <a:t>Transfer point </a:t>
            </a:r>
            <a:r>
              <a:rPr lang="en-US" dirty="0" smtClean="0">
                <a:latin typeface="+mn-lt"/>
              </a:rPr>
              <a:t>means a point in a conveying operation where the nonmetallic mineral is transferred to or from a belt conveyor except where the nonmetallic mineral is being transferred to a stockpile.</a:t>
            </a:r>
          </a:p>
          <a:p>
            <a:endParaRPr lang="en-US" dirty="0"/>
          </a:p>
        </p:txBody>
      </p:sp>
      <p:sp>
        <p:nvSpPr>
          <p:cNvPr id="8" name="Down Arrow 7"/>
          <p:cNvSpPr/>
          <p:nvPr/>
        </p:nvSpPr>
        <p:spPr>
          <a:xfrm flipH="1">
            <a:off x="6096000" y="2590800"/>
            <a:ext cx="152400" cy="914400"/>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opy of P1000972.JPG"/>
          <p:cNvPicPr>
            <a:picLocks noChangeAspect="1"/>
          </p:cNvPicPr>
          <p:nvPr/>
        </p:nvPicPr>
        <p:blipFill>
          <a:blip r:embed="rId2" cstate="print"/>
          <a:stretch>
            <a:fillRect/>
          </a:stretch>
        </p:blipFill>
        <p:spPr>
          <a:xfrm>
            <a:off x="3149600" y="1752600"/>
            <a:ext cx="5791200" cy="4343400"/>
          </a:xfrm>
          <a:prstGeom prst="rect">
            <a:avLst/>
          </a:prstGeom>
          <a:ln>
            <a:noFill/>
          </a:ln>
          <a:effectLst>
            <a:softEdge rad="112500"/>
          </a:effectLst>
        </p:spPr>
      </p:pic>
      <p:sp>
        <p:nvSpPr>
          <p:cNvPr id="21506" name="Title 1"/>
          <p:cNvSpPr>
            <a:spLocks noGrp="1"/>
          </p:cNvSpPr>
          <p:nvPr>
            <p:ph type="title"/>
          </p:nvPr>
        </p:nvSpPr>
        <p:spPr>
          <a:xfrm>
            <a:off x="381000" y="533400"/>
            <a:ext cx="8229600" cy="1069848"/>
          </a:xfrm>
        </p:spPr>
        <p:txBody>
          <a:bodyPr/>
          <a:lstStyle/>
          <a:p>
            <a:r>
              <a:rPr lang="en-US" dirty="0" smtClean="0">
                <a:solidFill>
                  <a:srgbClr val="FF0000"/>
                </a:solidFill>
              </a:rPr>
              <a:t>Transfer Point</a:t>
            </a:r>
          </a:p>
        </p:txBody>
      </p:sp>
      <p:sp>
        <p:nvSpPr>
          <p:cNvPr id="21509" name="TextBox 6"/>
          <p:cNvSpPr txBox="1">
            <a:spLocks noChangeArrowheads="1"/>
          </p:cNvSpPr>
          <p:nvPr/>
        </p:nvSpPr>
        <p:spPr bwMode="auto">
          <a:xfrm>
            <a:off x="457200" y="1981200"/>
            <a:ext cx="2743200" cy="3139321"/>
          </a:xfrm>
          <a:prstGeom prst="rect">
            <a:avLst/>
          </a:prstGeom>
          <a:noFill/>
          <a:ln w="9525">
            <a:noFill/>
            <a:miter lim="800000"/>
            <a:headEnd/>
            <a:tailEnd/>
          </a:ln>
        </p:spPr>
        <p:txBody>
          <a:bodyPr wrap="square">
            <a:spAutoFit/>
          </a:bodyPr>
          <a:lstStyle/>
          <a:p>
            <a:r>
              <a:rPr lang="en-US" b="1" i="1" dirty="0" smtClean="0">
                <a:latin typeface="+mn-lt"/>
              </a:rPr>
              <a:t>Transfer point </a:t>
            </a:r>
            <a:r>
              <a:rPr lang="en-US" dirty="0" smtClean="0">
                <a:latin typeface="+mn-lt"/>
              </a:rPr>
              <a:t>means a point in a conveying operation where the nonmetallic mineral is transferred to or from a belt conveyor </a:t>
            </a:r>
            <a:r>
              <a:rPr lang="en-US" b="1" dirty="0" smtClean="0">
                <a:latin typeface="+mn-lt"/>
              </a:rPr>
              <a:t>except where the nonmetallic mineral is being transferred to a stockpile.</a:t>
            </a:r>
          </a:p>
          <a:p>
            <a:endParaRPr lang="en-US" dirty="0"/>
          </a:p>
        </p:txBody>
      </p:sp>
      <p:sp>
        <p:nvSpPr>
          <p:cNvPr id="5" name="Down Arrow 4"/>
          <p:cNvSpPr/>
          <p:nvPr/>
        </p:nvSpPr>
        <p:spPr>
          <a:xfrm flipH="1">
            <a:off x="8458200" y="1828800"/>
            <a:ext cx="152400" cy="838200"/>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opy of P1000972.JPG"/>
          <p:cNvPicPr>
            <a:picLocks noChangeAspect="1"/>
          </p:cNvPicPr>
          <p:nvPr/>
        </p:nvPicPr>
        <p:blipFill>
          <a:blip r:embed="rId2" cstate="print"/>
          <a:stretch>
            <a:fillRect/>
          </a:stretch>
        </p:blipFill>
        <p:spPr>
          <a:xfrm>
            <a:off x="3886200" y="2286000"/>
            <a:ext cx="4724400" cy="3543300"/>
          </a:xfrm>
          <a:prstGeom prst="rect">
            <a:avLst/>
          </a:prstGeom>
          <a:ln>
            <a:noFill/>
          </a:ln>
          <a:effectLst>
            <a:softEdge rad="112500"/>
          </a:effectLst>
        </p:spPr>
      </p:pic>
      <p:sp>
        <p:nvSpPr>
          <p:cNvPr id="21506" name="Title 1"/>
          <p:cNvSpPr>
            <a:spLocks noGrp="1"/>
          </p:cNvSpPr>
          <p:nvPr>
            <p:ph type="title"/>
          </p:nvPr>
        </p:nvSpPr>
        <p:spPr>
          <a:xfrm>
            <a:off x="381000" y="533400"/>
            <a:ext cx="8229600" cy="1069848"/>
          </a:xfrm>
        </p:spPr>
        <p:txBody>
          <a:bodyPr>
            <a:normAutofit/>
          </a:bodyPr>
          <a:lstStyle/>
          <a:p>
            <a:r>
              <a:rPr lang="en-US" sz="3200" dirty="0" smtClean="0">
                <a:solidFill>
                  <a:srgbClr val="FF0000"/>
                </a:solidFill>
              </a:rPr>
              <a:t>Exception to fugitive emissions standards</a:t>
            </a:r>
          </a:p>
        </p:txBody>
      </p:sp>
      <p:sp>
        <p:nvSpPr>
          <p:cNvPr id="21507" name="TextBox 4"/>
          <p:cNvSpPr txBox="1">
            <a:spLocks noChangeArrowheads="1"/>
          </p:cNvSpPr>
          <p:nvPr/>
        </p:nvSpPr>
        <p:spPr bwMode="auto">
          <a:xfrm>
            <a:off x="381000" y="1447800"/>
            <a:ext cx="7620000" cy="646113"/>
          </a:xfrm>
          <a:prstGeom prst="rect">
            <a:avLst/>
          </a:prstGeom>
          <a:noFill/>
          <a:ln w="9525">
            <a:noFill/>
            <a:miter lim="800000"/>
            <a:headEnd/>
            <a:tailEnd/>
          </a:ln>
        </p:spPr>
        <p:txBody>
          <a:bodyPr>
            <a:spAutoFit/>
          </a:bodyPr>
          <a:lstStyle/>
          <a:p>
            <a:r>
              <a:rPr lang="en-US" b="1" i="1" dirty="0">
                <a:latin typeface="+mn-lt"/>
              </a:rPr>
              <a:t>Truck Dumping </a:t>
            </a:r>
            <a:r>
              <a:rPr lang="en-US" dirty="0">
                <a:latin typeface="+mn-lt"/>
              </a:rPr>
              <a:t>of nonmetallic minerals into any screening operation, feed hopper, or crusher is exempt from these requirements. </a:t>
            </a:r>
          </a:p>
        </p:txBody>
      </p:sp>
      <p:sp>
        <p:nvSpPr>
          <p:cNvPr id="21508" name="TextBox 5"/>
          <p:cNvSpPr txBox="1">
            <a:spLocks noChangeArrowheads="1"/>
          </p:cNvSpPr>
          <p:nvPr/>
        </p:nvSpPr>
        <p:spPr bwMode="auto">
          <a:xfrm>
            <a:off x="381000" y="5943600"/>
            <a:ext cx="7162800" cy="646113"/>
          </a:xfrm>
          <a:prstGeom prst="rect">
            <a:avLst/>
          </a:prstGeom>
          <a:noFill/>
          <a:ln w="9525">
            <a:noFill/>
            <a:miter lim="800000"/>
            <a:headEnd/>
            <a:tailEnd/>
          </a:ln>
        </p:spPr>
        <p:txBody>
          <a:bodyPr wrap="square">
            <a:spAutoFit/>
          </a:bodyPr>
          <a:lstStyle/>
          <a:p>
            <a:pPr marL="176213" indent="-176213"/>
            <a:r>
              <a:rPr lang="en-US" b="1" baseline="30000" dirty="0"/>
              <a:t>* </a:t>
            </a:r>
            <a:r>
              <a:rPr lang="en-US" b="1" baseline="30000" dirty="0" smtClean="0"/>
              <a:t>	</a:t>
            </a:r>
            <a:r>
              <a:rPr lang="en-US" dirty="0" smtClean="0"/>
              <a:t>Therefore</a:t>
            </a:r>
            <a:r>
              <a:rPr lang="en-US" dirty="0"/>
              <a:t>, the emissions from this activity must be separated from emissions originating directly from the affected facility.</a:t>
            </a:r>
          </a:p>
        </p:txBody>
      </p:sp>
      <p:sp>
        <p:nvSpPr>
          <p:cNvPr id="21509" name="TextBox 6"/>
          <p:cNvSpPr txBox="1">
            <a:spLocks noChangeArrowheads="1"/>
          </p:cNvSpPr>
          <p:nvPr/>
        </p:nvSpPr>
        <p:spPr bwMode="auto">
          <a:xfrm>
            <a:off x="533400" y="2438400"/>
            <a:ext cx="3048000" cy="3416320"/>
          </a:xfrm>
          <a:prstGeom prst="rect">
            <a:avLst/>
          </a:prstGeom>
          <a:noFill/>
          <a:ln w="9525">
            <a:noFill/>
            <a:miter lim="800000"/>
            <a:headEnd/>
            <a:tailEnd/>
          </a:ln>
        </p:spPr>
        <p:txBody>
          <a:bodyPr wrap="square">
            <a:spAutoFit/>
          </a:bodyPr>
          <a:lstStyle/>
          <a:p>
            <a:r>
              <a:rPr lang="en-US" b="1" i="1" dirty="0">
                <a:latin typeface="+mn-lt"/>
              </a:rPr>
              <a:t>Truck dumping </a:t>
            </a:r>
            <a:r>
              <a:rPr lang="en-US" dirty="0">
                <a:latin typeface="+mn-lt"/>
              </a:rPr>
              <a:t>means the unloading of nonmetallic minerals from movable vehicles designed to transport nonmetallic minerals from one location to another. Movable vehicles include but are not limited to: Trucks, front end loaders, skip hoists, and railcars.</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OO flow.JPG"/>
          <p:cNvPicPr>
            <a:picLocks noGrp="1" noChangeAspect="1"/>
          </p:cNvPicPr>
          <p:nvPr>
            <p:ph idx="1"/>
          </p:nvPr>
        </p:nvPicPr>
        <p:blipFill>
          <a:blip r:embed="rId2" cstate="print"/>
          <a:stretch>
            <a:fillRect/>
          </a:stretch>
        </p:blipFill>
        <p:spPr>
          <a:xfrm>
            <a:off x="990600" y="711688"/>
            <a:ext cx="6553200" cy="5939133"/>
          </a:xfrm>
          <a:prstGeom prst="rect">
            <a:avLst/>
          </a:prstGeom>
          <a:ln>
            <a:noFill/>
          </a:ln>
          <a:effectLst>
            <a:softEdge rad="112500"/>
          </a:effectLst>
        </p:spPr>
      </p:pic>
      <p:sp>
        <p:nvSpPr>
          <p:cNvPr id="6" name="TextBox 5"/>
          <p:cNvSpPr txBox="1"/>
          <p:nvPr/>
        </p:nvSpPr>
        <p:spPr>
          <a:xfrm>
            <a:off x="381000" y="685800"/>
            <a:ext cx="1143000" cy="1169988"/>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fontAlgn="auto">
              <a:spcBef>
                <a:spcPts val="0"/>
              </a:spcBef>
              <a:spcAft>
                <a:spcPts val="0"/>
              </a:spcAft>
              <a:defRPr/>
            </a:pPr>
            <a:r>
              <a:rPr lang="en-US" sz="1400" dirty="0"/>
              <a:t>Truck dumping: &lt;20% standard, no testing</a:t>
            </a:r>
          </a:p>
        </p:txBody>
      </p:sp>
      <p:sp>
        <p:nvSpPr>
          <p:cNvPr id="14" name="TextBox 13"/>
          <p:cNvSpPr txBox="1"/>
          <p:nvPr/>
        </p:nvSpPr>
        <p:spPr>
          <a:xfrm>
            <a:off x="3124200" y="457200"/>
            <a:ext cx="1600200" cy="73866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fontAlgn="auto">
              <a:spcBef>
                <a:spcPts val="0"/>
              </a:spcBef>
              <a:spcAft>
                <a:spcPts val="0"/>
              </a:spcAft>
              <a:defRPr/>
            </a:pPr>
            <a:r>
              <a:rPr lang="en-US" sz="1400" dirty="0"/>
              <a:t>Conveyor transfer</a:t>
            </a:r>
          </a:p>
          <a:p>
            <a:pPr fontAlgn="auto">
              <a:spcBef>
                <a:spcPts val="0"/>
              </a:spcBef>
              <a:spcAft>
                <a:spcPts val="0"/>
              </a:spcAft>
              <a:defRPr/>
            </a:pPr>
            <a:r>
              <a:rPr lang="en-US" sz="1400" dirty="0"/>
              <a:t>Point (underbelt to stacker): 10%</a:t>
            </a:r>
          </a:p>
        </p:txBody>
      </p:sp>
      <p:cxnSp>
        <p:nvCxnSpPr>
          <p:cNvPr id="16" name="Straight Arrow Connector 15"/>
          <p:cNvCxnSpPr/>
          <p:nvPr/>
        </p:nvCxnSpPr>
        <p:spPr>
          <a:xfrm flipH="1">
            <a:off x="3048000" y="1219200"/>
            <a:ext cx="762000" cy="9906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257800" y="762000"/>
            <a:ext cx="3733800" cy="53340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fontAlgn="auto">
              <a:spcBef>
                <a:spcPts val="0"/>
              </a:spcBef>
              <a:spcAft>
                <a:spcPts val="0"/>
              </a:spcAft>
              <a:defRPr/>
            </a:pPr>
            <a:r>
              <a:rPr lang="en-US" sz="1400" dirty="0"/>
              <a:t>Conveyor to stock pile: &lt;20% standard, no testing</a:t>
            </a:r>
          </a:p>
        </p:txBody>
      </p:sp>
      <p:cxnSp>
        <p:nvCxnSpPr>
          <p:cNvPr id="19" name="Straight Arrow Connector 18"/>
          <p:cNvCxnSpPr/>
          <p:nvPr/>
        </p:nvCxnSpPr>
        <p:spPr>
          <a:xfrm flipH="1">
            <a:off x="4953000" y="1143000"/>
            <a:ext cx="304800" cy="1524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057400" y="2590800"/>
            <a:ext cx="1219200" cy="73866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fontAlgn="auto">
              <a:spcBef>
                <a:spcPts val="0"/>
              </a:spcBef>
              <a:spcAft>
                <a:spcPts val="0"/>
              </a:spcAft>
              <a:defRPr/>
            </a:pPr>
            <a:r>
              <a:rPr lang="en-US" sz="1400" dirty="0"/>
              <a:t>Crusher (in &amp; out), 15% standard</a:t>
            </a:r>
          </a:p>
        </p:txBody>
      </p:sp>
      <p:sp>
        <p:nvSpPr>
          <p:cNvPr id="27" name="TextBox 26"/>
          <p:cNvSpPr txBox="1"/>
          <p:nvPr/>
        </p:nvSpPr>
        <p:spPr>
          <a:xfrm>
            <a:off x="4343400" y="2590800"/>
            <a:ext cx="1295400" cy="52322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fontAlgn="auto">
              <a:spcBef>
                <a:spcPts val="0"/>
              </a:spcBef>
              <a:spcAft>
                <a:spcPts val="0"/>
              </a:spcAft>
              <a:defRPr/>
            </a:pPr>
            <a:r>
              <a:rPr lang="en-US" sz="1400" dirty="0"/>
              <a:t>Screening: 10%</a:t>
            </a:r>
          </a:p>
        </p:txBody>
      </p:sp>
      <p:cxnSp>
        <p:nvCxnSpPr>
          <p:cNvPr id="29" name="Straight Arrow Connector 28"/>
          <p:cNvCxnSpPr/>
          <p:nvPr/>
        </p:nvCxnSpPr>
        <p:spPr>
          <a:xfrm flipH="1">
            <a:off x="2590800" y="3124200"/>
            <a:ext cx="1828800" cy="6096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495800" y="3124200"/>
            <a:ext cx="0" cy="3048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flipV="1">
            <a:off x="2667000" y="1981200"/>
            <a:ext cx="76200" cy="5334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2743200" y="2209800"/>
            <a:ext cx="76200" cy="3048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2286000" y="914400"/>
            <a:ext cx="0" cy="6096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524000" y="914400"/>
            <a:ext cx="762000" cy="0"/>
          </a:xfrm>
          <a:prstGeom prst="line">
            <a:avLst/>
          </a:prstGeom>
          <a:ln w="25400">
            <a:solidFill>
              <a:srgbClr val="C00000"/>
            </a:solidFill>
          </a:ln>
        </p:spPr>
        <p:style>
          <a:lnRef idx="1">
            <a:schemeClr val="accent4"/>
          </a:lnRef>
          <a:fillRef idx="0">
            <a:schemeClr val="accent4"/>
          </a:fillRef>
          <a:effectRef idx="0">
            <a:schemeClr val="accent4"/>
          </a:effectRef>
          <a:fontRef idx="minor">
            <a:schemeClr val="tx1"/>
          </a:fontRef>
        </p:style>
      </p:cxnSp>
      <p:sp>
        <p:nvSpPr>
          <p:cNvPr id="67" name="TextBox 66"/>
          <p:cNvSpPr txBox="1"/>
          <p:nvPr/>
        </p:nvSpPr>
        <p:spPr>
          <a:xfrm>
            <a:off x="609600" y="5486400"/>
            <a:ext cx="8001000" cy="307777"/>
          </a:xfrm>
          <a:prstGeom prst="rect">
            <a:avLst/>
          </a:prstGeom>
          <a:noFill/>
        </p:spPr>
        <p:txBody>
          <a:bodyPr wrap="square" rtlCol="0">
            <a:spAutoFit/>
          </a:bodyPr>
          <a:lstStyle/>
          <a:p>
            <a:r>
              <a:rPr lang="en-US" sz="1400" dirty="0" smtClean="0"/>
              <a:t>EPA Regulatory and Inspection Manual for Nonmetallic Minerals Processing Plants (305-B-97-008)</a:t>
            </a:r>
            <a:endParaRPr lang="en-US" sz="1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069848"/>
          </a:xfrm>
        </p:spPr>
        <p:txBody>
          <a:bodyPr/>
          <a:lstStyle/>
          <a:p>
            <a:r>
              <a:rPr lang="en-US" dirty="0" smtClean="0"/>
              <a:t>Initial Performance Tests</a:t>
            </a:r>
            <a:endParaRPr lang="en-US" dirty="0"/>
          </a:p>
        </p:txBody>
      </p:sp>
      <p:sp>
        <p:nvSpPr>
          <p:cNvPr id="3" name="Rectangle 2"/>
          <p:cNvSpPr/>
          <p:nvPr/>
        </p:nvSpPr>
        <p:spPr>
          <a:xfrm>
            <a:off x="533400" y="1905000"/>
            <a:ext cx="6934200" cy="646331"/>
          </a:xfrm>
          <a:prstGeom prst="rect">
            <a:avLst/>
          </a:prstGeom>
        </p:spPr>
        <p:txBody>
          <a:bodyPr wrap="square">
            <a:spAutoFit/>
          </a:bodyPr>
          <a:lstStyle/>
          <a:p>
            <a:r>
              <a:rPr lang="en-US" dirty="0" smtClean="0">
                <a:solidFill>
                  <a:srgbClr val="FF0000"/>
                </a:solidFill>
              </a:rPr>
              <a:t>As it applies to NMMPs operating under the Air General Permit in Rule 62-210.310(5)(e), F.A.C.</a:t>
            </a:r>
          </a:p>
        </p:txBody>
      </p:sp>
      <p:sp>
        <p:nvSpPr>
          <p:cNvPr id="4" name="TextBox 3"/>
          <p:cNvSpPr txBox="1"/>
          <p:nvPr/>
        </p:nvSpPr>
        <p:spPr>
          <a:xfrm>
            <a:off x="685800" y="2971800"/>
            <a:ext cx="6477000" cy="2123658"/>
          </a:xfrm>
          <a:prstGeom prst="rect">
            <a:avLst/>
          </a:prstGeom>
          <a:noFill/>
        </p:spPr>
        <p:txBody>
          <a:bodyPr wrap="square" rtlCol="0">
            <a:spAutoFit/>
          </a:bodyPr>
          <a:lstStyle/>
          <a:p>
            <a:pPr marL="117475" indent="-117475">
              <a:buFont typeface="Arial" pitchFamily="34" charset="0"/>
              <a:buChar char="•"/>
            </a:pPr>
            <a:r>
              <a:rPr lang="en-US" sz="2000" dirty="0" smtClean="0">
                <a:latin typeface="+mn-lt"/>
              </a:rPr>
              <a:t>Nonmetallic mineral processing plants subject to 40 CFR Part 60, 40 CFR 60 Subpart OOO shall conduct </a:t>
            </a:r>
            <a:r>
              <a:rPr lang="en-US" sz="2000" b="1" dirty="0" smtClean="0">
                <a:latin typeface="+mn-lt"/>
              </a:rPr>
              <a:t>initial</a:t>
            </a:r>
            <a:r>
              <a:rPr lang="en-US" sz="2000" dirty="0" smtClean="0">
                <a:latin typeface="+mn-lt"/>
              </a:rPr>
              <a:t> performance tests for particulate matter and visible emissions in accordance with all requirements of 40 CFR 60 Subpart OOO and Subpart A.  </a:t>
            </a:r>
          </a:p>
          <a:p>
            <a:endParaRPr lang="en-US" sz="3200" dirty="0">
              <a:latin typeface="+mn-l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p>
            <a:r>
              <a:rPr lang="en-US" dirty="0" smtClean="0"/>
              <a:t>Initial Performance Tests</a:t>
            </a:r>
            <a:endParaRPr lang="en-US" dirty="0"/>
          </a:p>
        </p:txBody>
      </p:sp>
      <p:sp>
        <p:nvSpPr>
          <p:cNvPr id="3" name="Content Placeholder 2"/>
          <p:cNvSpPr>
            <a:spLocks noGrp="1"/>
          </p:cNvSpPr>
          <p:nvPr>
            <p:ph idx="1"/>
          </p:nvPr>
        </p:nvSpPr>
        <p:spPr>
          <a:xfrm>
            <a:off x="457200" y="1828800"/>
            <a:ext cx="8229600" cy="2895600"/>
          </a:xfrm>
        </p:spPr>
        <p:txBody>
          <a:bodyPr>
            <a:normAutofit fontScale="25000" lnSpcReduction="20000"/>
          </a:bodyPr>
          <a:lstStyle/>
          <a:p>
            <a:pPr marL="342900" lvl="2" indent="-342900">
              <a:spcBef>
                <a:spcPts val="350"/>
              </a:spcBef>
              <a:buSzPct val="100000"/>
              <a:defRPr/>
            </a:pPr>
            <a:endParaRPr lang="en-US" sz="9600" dirty="0">
              <a:solidFill>
                <a:schemeClr val="tx1"/>
              </a:solidFill>
            </a:endParaRPr>
          </a:p>
          <a:p>
            <a:pPr marL="800100" lvl="3" indent="-342900">
              <a:spcBef>
                <a:spcPts val="350"/>
              </a:spcBef>
              <a:buFont typeface="Arial" pitchFamily="34" charset="0"/>
              <a:buChar char="•"/>
              <a:defRPr/>
            </a:pPr>
            <a:r>
              <a:rPr lang="en-US" sz="9600" dirty="0">
                <a:solidFill>
                  <a:schemeClr val="tx1"/>
                </a:solidFill>
              </a:rPr>
              <a:t>Within 60 days after achieving the maximum production rate at which the affected facility will be operated, but not later than 180 days after initial startup of such facility, the owner or operator shall conduct performance test(s) and furnish the Administrator a written report of the results of such performance test(s).</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762000"/>
            <a:ext cx="8229600" cy="1066800"/>
          </a:xfrm>
        </p:spPr>
        <p:txBody>
          <a:bodyPr/>
          <a:lstStyle/>
          <a:p>
            <a:r>
              <a:rPr lang="en-US" dirty="0" smtClean="0"/>
              <a:t>Annual Performance Test</a:t>
            </a:r>
          </a:p>
        </p:txBody>
      </p:sp>
      <p:sp>
        <p:nvSpPr>
          <p:cNvPr id="19459" name="Content Placeholder 2"/>
          <p:cNvSpPr>
            <a:spLocks noGrp="1"/>
          </p:cNvSpPr>
          <p:nvPr>
            <p:ph idx="1"/>
          </p:nvPr>
        </p:nvSpPr>
        <p:spPr>
          <a:xfrm>
            <a:off x="457200" y="2514600"/>
            <a:ext cx="8229600" cy="1981200"/>
          </a:xfrm>
        </p:spPr>
        <p:txBody>
          <a:bodyPr>
            <a:normAutofit fontScale="92500"/>
          </a:bodyPr>
          <a:lstStyle/>
          <a:p>
            <a:r>
              <a:rPr lang="en-US" sz="2400" dirty="0" smtClean="0"/>
              <a:t>For facilities subject to 40 CFR 60 Subpart OOO, performance tests for visible emissions shall be conducted </a:t>
            </a:r>
            <a:r>
              <a:rPr lang="en-US" sz="2400" b="1" dirty="0" smtClean="0"/>
              <a:t>annually</a:t>
            </a:r>
            <a:r>
              <a:rPr lang="en-US" sz="2400" dirty="0" smtClean="0"/>
              <a:t>.</a:t>
            </a:r>
          </a:p>
          <a:p>
            <a:endParaRPr lang="en-US" sz="2400" dirty="0" smtClean="0"/>
          </a:p>
          <a:p>
            <a:r>
              <a:rPr lang="en-US" sz="2400" dirty="0" smtClean="0"/>
              <a:t>VE tests in accordance with the test methods and procedures set forth at 40 CFR 60 Subpart OOO.</a:t>
            </a:r>
          </a:p>
          <a:p>
            <a:endParaRPr lang="en-US" dirty="0" smtClean="0"/>
          </a:p>
        </p:txBody>
      </p:sp>
      <p:sp>
        <p:nvSpPr>
          <p:cNvPr id="4" name="TextBox 3"/>
          <p:cNvSpPr txBox="1"/>
          <p:nvPr/>
        </p:nvSpPr>
        <p:spPr>
          <a:xfrm>
            <a:off x="533400" y="1600200"/>
            <a:ext cx="6934200" cy="923330"/>
          </a:xfrm>
          <a:prstGeom prst="rect">
            <a:avLst/>
          </a:prstGeom>
          <a:noFill/>
        </p:spPr>
        <p:txBody>
          <a:bodyPr wrap="square" rtlCol="0">
            <a:spAutoFit/>
          </a:bodyPr>
          <a:lstStyle/>
          <a:p>
            <a:r>
              <a:rPr lang="en-US" dirty="0" smtClean="0">
                <a:solidFill>
                  <a:srgbClr val="FF0000"/>
                </a:solidFill>
                <a:latin typeface="+mj-lt"/>
              </a:rPr>
              <a:t>As it applies to NMMPs operating under the Air General Permit in Rule 62-210.310(5)(e), F.A.C.</a:t>
            </a:r>
          </a:p>
          <a:p>
            <a:endParaRPr lang="en-US" dirty="0"/>
          </a:p>
        </p:txBody>
      </p:sp>
      <p:sp>
        <p:nvSpPr>
          <p:cNvPr id="5" name="Rectangle 4"/>
          <p:cNvSpPr/>
          <p:nvPr/>
        </p:nvSpPr>
        <p:spPr>
          <a:xfrm>
            <a:off x="304800" y="4724400"/>
            <a:ext cx="8458200" cy="1477328"/>
          </a:xfrm>
          <a:prstGeom prst="rect">
            <a:avLst/>
          </a:prstGeom>
        </p:spPr>
        <p:txBody>
          <a:bodyPr wrap="square">
            <a:spAutoFit/>
          </a:bodyPr>
          <a:lstStyle/>
          <a:p>
            <a:pPr marL="914400" lvl="1" indent="-796925"/>
            <a:r>
              <a:rPr lang="en-US" b="1" i="1" dirty="0" smtClean="0">
                <a:latin typeface="+mn-lt"/>
              </a:rPr>
              <a:t>Annual </a:t>
            </a:r>
            <a:r>
              <a:rPr lang="en-US" dirty="0" smtClean="0">
                <a:latin typeface="+mn-lt"/>
              </a:rPr>
              <a:t>is once within each calendar year (January 1- December 31)</a:t>
            </a:r>
          </a:p>
          <a:p>
            <a:pPr marL="914400" lvl="1" indent="-796925"/>
            <a:endParaRPr lang="en-US" dirty="0" smtClean="0"/>
          </a:p>
          <a:p>
            <a:pPr marL="914400" lvl="1" indent="-796925"/>
            <a:endParaRPr lang="en-US" dirty="0" smtClean="0"/>
          </a:p>
          <a:p>
            <a:pPr lvl="2" indent="-796925" algn="ctr"/>
            <a:r>
              <a:rPr lang="en-US" dirty="0" smtClean="0"/>
              <a:t>Guidance Document No. DARM-OGG-18</a:t>
            </a:r>
          </a:p>
          <a:p>
            <a:pPr lvl="2" indent="-796925" algn="ctr"/>
            <a:r>
              <a:rPr lang="en-US" u="sng" dirty="0" smtClean="0">
                <a:hlinkClick r:id="rId2"/>
              </a:rPr>
              <a:t>http://www.dep.state.fl.us/air/rules/guidance/ogg18.pdf</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838200"/>
            <a:ext cx="8229600" cy="1066800"/>
          </a:xfrm>
        </p:spPr>
        <p:txBody>
          <a:bodyPr/>
          <a:lstStyle/>
          <a:p>
            <a:r>
              <a:rPr lang="en-US" dirty="0" smtClean="0">
                <a:solidFill>
                  <a:schemeClr val="accent2"/>
                </a:solidFill>
              </a:rPr>
              <a:t>Test Method and Procedures</a:t>
            </a:r>
          </a:p>
        </p:txBody>
      </p:sp>
      <p:sp>
        <p:nvSpPr>
          <p:cNvPr id="20483" name="Content Placeholder 2"/>
          <p:cNvSpPr>
            <a:spLocks noGrp="1"/>
          </p:cNvSpPr>
          <p:nvPr>
            <p:ph idx="1"/>
          </p:nvPr>
        </p:nvSpPr>
        <p:spPr>
          <a:xfrm>
            <a:off x="533400" y="2286000"/>
            <a:ext cx="8229600" cy="4325112"/>
          </a:xfrm>
        </p:spPr>
        <p:txBody>
          <a:bodyPr>
            <a:normAutofit/>
          </a:bodyPr>
          <a:lstStyle/>
          <a:p>
            <a:r>
              <a:rPr lang="en-US" sz="2000" dirty="0" smtClean="0"/>
              <a:t>EPA Method 9 and the procedures in §60.11 shall be used to determine opacity with the following additions:</a:t>
            </a:r>
          </a:p>
          <a:p>
            <a:endParaRPr lang="en-US" sz="2000" dirty="0" smtClean="0"/>
          </a:p>
          <a:p>
            <a:endParaRPr lang="en-US" sz="2000" dirty="0" smtClean="0"/>
          </a:p>
          <a:p>
            <a:endParaRPr lang="en-US" sz="2000" dirty="0" smtClean="0"/>
          </a:p>
          <a:p>
            <a:pPr>
              <a:buNone/>
            </a:pPr>
            <a:endParaRPr lang="en-US" sz="2000" dirty="0" smtClean="0"/>
          </a:p>
        </p:txBody>
      </p:sp>
      <p:sp>
        <p:nvSpPr>
          <p:cNvPr id="4" name="TextBox 2"/>
          <p:cNvSpPr txBox="1">
            <a:spLocks noChangeArrowheads="1"/>
          </p:cNvSpPr>
          <p:nvPr/>
        </p:nvSpPr>
        <p:spPr bwMode="auto">
          <a:xfrm>
            <a:off x="1143000" y="3124200"/>
            <a:ext cx="5943600" cy="646113"/>
          </a:xfrm>
          <a:prstGeom prst="rect">
            <a:avLst/>
          </a:prstGeom>
          <a:noFill/>
          <a:ln w="9525">
            <a:noFill/>
            <a:miter lim="800000"/>
            <a:headEnd/>
            <a:tailEnd/>
          </a:ln>
        </p:spPr>
        <p:txBody>
          <a:bodyPr>
            <a:spAutoFit/>
          </a:bodyPr>
          <a:lstStyle/>
          <a:p>
            <a:pPr marL="344488" indent="-344488"/>
            <a:r>
              <a:rPr lang="en-US" dirty="0">
                <a:latin typeface="+mn-lt"/>
              </a:rPr>
              <a:t>(</a:t>
            </a:r>
            <a:r>
              <a:rPr lang="en-US" dirty="0">
                <a:latin typeface="+mn-lt"/>
              </a:rPr>
              <a:t>i</a:t>
            </a:r>
            <a:r>
              <a:rPr lang="en-US" dirty="0">
                <a:latin typeface="+mn-lt"/>
              </a:rPr>
              <a:t>) 	The minimum distance between the observer and the emission source shall be 4.57 meters (15 feet).</a:t>
            </a:r>
          </a:p>
        </p:txBody>
      </p:sp>
      <p:sp>
        <p:nvSpPr>
          <p:cNvPr id="5" name="TextBox 4"/>
          <p:cNvSpPr txBox="1"/>
          <p:nvPr/>
        </p:nvSpPr>
        <p:spPr>
          <a:xfrm>
            <a:off x="1219200" y="3886200"/>
            <a:ext cx="6324600" cy="1754188"/>
          </a:xfrm>
          <a:prstGeom prst="rect">
            <a:avLst/>
          </a:prstGeom>
          <a:noFill/>
        </p:spPr>
        <p:txBody>
          <a:bodyPr>
            <a:spAutoFit/>
          </a:bodyPr>
          <a:lstStyle/>
          <a:p>
            <a:pPr marL="344488" indent="-344488">
              <a:defRPr/>
            </a:pPr>
            <a:r>
              <a:rPr lang="en-US" dirty="0">
                <a:latin typeface="+mn-lt"/>
              </a:rPr>
              <a:t>(ii) </a:t>
            </a:r>
            <a:r>
              <a:rPr lang="en-US" dirty="0" smtClean="0">
                <a:latin typeface="+mn-lt"/>
              </a:rPr>
              <a:t>The </a:t>
            </a:r>
            <a:r>
              <a:rPr lang="en-US" dirty="0">
                <a:latin typeface="+mn-lt"/>
              </a:rPr>
              <a:t>observer shall, when possible, select a position that minimizes interference from other fugitive emission sources ( </a:t>
            </a:r>
            <a:r>
              <a:rPr lang="en-US" i="1" dirty="0">
                <a:latin typeface="+mn-lt"/>
              </a:rPr>
              <a:t>e.g., </a:t>
            </a:r>
            <a:r>
              <a:rPr lang="en-US" dirty="0">
                <a:latin typeface="+mn-lt"/>
              </a:rPr>
              <a:t>road dust). The required observer position relative to the sun (Method 9 of Appendix A–4 of this part, Section 2.1) must be followed.</a:t>
            </a:r>
          </a:p>
          <a:p>
            <a:pPr>
              <a:defRPr/>
            </a:pPr>
            <a:endParaRPr lang="en-US" dirty="0">
              <a:latin typeface="+mn-lt"/>
            </a:endParaRPr>
          </a:p>
        </p:txBody>
      </p:sp>
      <p:sp>
        <p:nvSpPr>
          <p:cNvPr id="6" name="TextBox 5"/>
          <p:cNvSpPr txBox="1"/>
          <p:nvPr/>
        </p:nvSpPr>
        <p:spPr>
          <a:xfrm>
            <a:off x="609600" y="1676400"/>
            <a:ext cx="2895600" cy="369332"/>
          </a:xfrm>
          <a:prstGeom prst="rect">
            <a:avLst/>
          </a:prstGeom>
          <a:noFill/>
        </p:spPr>
        <p:txBody>
          <a:bodyPr wrap="square" rtlCol="0">
            <a:spAutoFit/>
          </a:bodyPr>
          <a:lstStyle/>
          <a:p>
            <a:r>
              <a:rPr lang="en-US" dirty="0" smtClean="0">
                <a:solidFill>
                  <a:srgbClr val="FF0000"/>
                </a:solidFill>
              </a:rPr>
              <a:t>Visible Emissions</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685800"/>
            <a:ext cx="8229600" cy="1143000"/>
          </a:xfrm>
          <a:prstGeom prst="rect">
            <a:avLst/>
          </a:prstGeom>
        </p:spPr>
        <p:txBody>
          <a:bodyPr>
            <a:normAutofit fontScale="97500"/>
          </a:bodyPr>
          <a:lstStyle/>
          <a:p>
            <a:pPr>
              <a:lnSpc>
                <a:spcPct val="80000"/>
              </a:lnSpc>
              <a:defRPr/>
            </a:pPr>
            <a:r>
              <a:rPr lang="en-US" sz="4000" dirty="0" smtClean="0">
                <a:solidFill>
                  <a:schemeClr val="accent2"/>
                </a:solidFill>
                <a:latin typeface="+mj-lt"/>
                <a:ea typeface="+mj-ea"/>
                <a:cs typeface="+mj-cs"/>
              </a:rPr>
              <a:t>Test Method and Procedures</a:t>
            </a:r>
            <a:endParaRPr lang="en-US" sz="4000" dirty="0">
              <a:solidFill>
                <a:schemeClr val="accent2"/>
              </a:solidFill>
              <a:latin typeface="+mj-lt"/>
              <a:ea typeface="+mj-ea"/>
              <a:cs typeface="+mj-cs"/>
            </a:endParaRPr>
          </a:p>
        </p:txBody>
      </p:sp>
      <p:sp>
        <p:nvSpPr>
          <p:cNvPr id="5" name="TextBox 4"/>
          <p:cNvSpPr txBox="1"/>
          <p:nvPr/>
        </p:nvSpPr>
        <p:spPr>
          <a:xfrm>
            <a:off x="1219200" y="2133600"/>
            <a:ext cx="6477000" cy="2586038"/>
          </a:xfrm>
          <a:prstGeom prst="rect">
            <a:avLst/>
          </a:prstGeom>
          <a:noFill/>
        </p:spPr>
        <p:txBody>
          <a:bodyPr>
            <a:spAutoFit/>
          </a:bodyPr>
          <a:lstStyle/>
          <a:p>
            <a:pPr marL="398463" indent="-398463">
              <a:tabLst>
                <a:tab pos="398463" algn="l"/>
              </a:tabLst>
              <a:defRPr/>
            </a:pPr>
            <a:r>
              <a:rPr lang="en-US" dirty="0">
                <a:latin typeface="+mn-lt"/>
              </a:rPr>
              <a:t>(iii) </a:t>
            </a:r>
            <a:r>
              <a:rPr lang="en-US" dirty="0" smtClean="0">
                <a:latin typeface="+mn-lt"/>
              </a:rPr>
              <a:t>For </a:t>
            </a:r>
            <a:r>
              <a:rPr lang="en-US" dirty="0">
                <a:latin typeface="+mn-lt"/>
              </a:rPr>
              <a:t>affected facilities using wet dust suppression for particulate matter control, a visible mist is sometimes generated by the spray. The water mist must not be confused with particulate matter emissions and is not to be considered a visible emission. When a water mist of this nature is present, the observation of emissions is to be made at a point in the plume where the mist is no longer visible.</a:t>
            </a:r>
          </a:p>
          <a:p>
            <a:pPr>
              <a:defRPr/>
            </a:pPr>
            <a:endParaRPr lang="en-US" dirty="0">
              <a:latin typeface="Arial" charset="0"/>
            </a:endParaRPr>
          </a:p>
        </p:txBody>
      </p:sp>
      <p:sp>
        <p:nvSpPr>
          <p:cNvPr id="7" name="Rectangle 6"/>
          <p:cNvSpPr/>
          <p:nvPr/>
        </p:nvSpPr>
        <p:spPr>
          <a:xfrm>
            <a:off x="1143000" y="1371600"/>
            <a:ext cx="1975862" cy="369332"/>
          </a:xfrm>
          <a:prstGeom prst="rect">
            <a:avLst/>
          </a:prstGeom>
        </p:spPr>
        <p:txBody>
          <a:bodyPr wrap="none">
            <a:spAutoFit/>
          </a:bodyPr>
          <a:lstStyle/>
          <a:p>
            <a:r>
              <a:rPr lang="en-US" dirty="0" smtClean="0">
                <a:solidFill>
                  <a:srgbClr val="FF0000"/>
                </a:solidFill>
              </a:rPr>
              <a:t>Visible Emissions</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533400"/>
            <a:ext cx="8229600" cy="1143000"/>
          </a:xfrm>
          <a:prstGeom prst="rect">
            <a:avLst/>
          </a:prstGeom>
        </p:spPr>
        <p:txBody>
          <a:bodyPr>
            <a:normAutofit fontScale="52500" lnSpcReduction="20000"/>
          </a:bodyPr>
          <a:lstStyle/>
          <a:p>
            <a:pPr>
              <a:defRPr/>
            </a:pPr>
            <a:r>
              <a:rPr lang="en-US" sz="7600" dirty="0" smtClean="0">
                <a:solidFill>
                  <a:schemeClr val="accent2"/>
                </a:solidFill>
                <a:latin typeface="+mj-lt"/>
                <a:ea typeface="+mj-ea"/>
                <a:cs typeface="+mj-cs"/>
              </a:rPr>
              <a:t>Test Method and Procedures</a:t>
            </a:r>
          </a:p>
          <a:p>
            <a:pPr algn="ctr">
              <a:defRPr/>
            </a:pPr>
            <a:r>
              <a:rPr lang="en-US" sz="4400" dirty="0">
                <a:solidFill>
                  <a:srgbClr val="00B0F0"/>
                </a:solidFill>
                <a:latin typeface="+mj-lt"/>
                <a:ea typeface="+mj-ea"/>
                <a:cs typeface="+mj-cs"/>
              </a:rPr>
              <a:t/>
            </a:r>
            <a:br>
              <a:rPr lang="en-US" sz="4400" dirty="0">
                <a:solidFill>
                  <a:srgbClr val="00B0F0"/>
                </a:solidFill>
                <a:latin typeface="+mj-lt"/>
                <a:ea typeface="+mj-ea"/>
                <a:cs typeface="+mj-cs"/>
              </a:rPr>
            </a:br>
            <a:endParaRPr lang="en-US" sz="4400" dirty="0">
              <a:solidFill>
                <a:srgbClr val="FF0000"/>
              </a:solidFill>
              <a:latin typeface="+mj-lt"/>
              <a:ea typeface="+mj-ea"/>
              <a:cs typeface="+mj-cs"/>
            </a:endParaRPr>
          </a:p>
        </p:txBody>
      </p:sp>
      <p:sp>
        <p:nvSpPr>
          <p:cNvPr id="28675" name="TextBox 2"/>
          <p:cNvSpPr txBox="1">
            <a:spLocks noChangeArrowheads="1"/>
          </p:cNvSpPr>
          <p:nvPr/>
        </p:nvSpPr>
        <p:spPr bwMode="auto">
          <a:xfrm>
            <a:off x="1752600" y="2133600"/>
            <a:ext cx="5334000" cy="2308225"/>
          </a:xfrm>
          <a:prstGeom prst="rect">
            <a:avLst/>
          </a:prstGeom>
          <a:noFill/>
          <a:ln w="9525">
            <a:noFill/>
            <a:miter lim="800000"/>
            <a:headEnd/>
            <a:tailEnd/>
          </a:ln>
        </p:spPr>
        <p:txBody>
          <a:bodyPr>
            <a:spAutoFit/>
          </a:bodyPr>
          <a:lstStyle/>
          <a:p>
            <a:pPr marL="176213" indent="-176213">
              <a:buFont typeface="Arial" pitchFamily="34" charset="0"/>
              <a:buChar char="•"/>
            </a:pPr>
            <a:r>
              <a:rPr lang="en-US" dirty="0">
                <a:latin typeface="+mn-lt"/>
              </a:rPr>
              <a:t>The duration of the Method 9 (40 CFR part 60, Appendix A–4) observations must be </a:t>
            </a:r>
            <a:r>
              <a:rPr lang="en-US" b="1" dirty="0">
                <a:latin typeface="+mn-lt"/>
              </a:rPr>
              <a:t>30 minutes </a:t>
            </a:r>
            <a:r>
              <a:rPr lang="en-US" dirty="0">
                <a:latin typeface="+mn-lt"/>
              </a:rPr>
              <a:t>(five 6-minute averages). </a:t>
            </a:r>
          </a:p>
          <a:p>
            <a:pPr marL="176213" indent="-176213">
              <a:buFont typeface="Arial" pitchFamily="34" charset="0"/>
              <a:buChar char="•"/>
            </a:pPr>
            <a:endParaRPr lang="en-US" dirty="0">
              <a:latin typeface="+mn-lt"/>
            </a:endParaRPr>
          </a:p>
          <a:p>
            <a:pPr marL="176213" indent="-176213">
              <a:buFont typeface="Arial" pitchFamily="34" charset="0"/>
              <a:buChar char="•"/>
            </a:pPr>
            <a:r>
              <a:rPr lang="en-US" dirty="0">
                <a:latin typeface="+mn-lt"/>
              </a:rPr>
              <a:t>Compliance with the applicable fugitive emission limits must be based on the average of the five 6-minute averages.</a:t>
            </a:r>
          </a:p>
          <a:p>
            <a:endParaRPr lang="en-US" dirty="0"/>
          </a:p>
        </p:txBody>
      </p:sp>
      <p:sp>
        <p:nvSpPr>
          <p:cNvPr id="28676" name="TextBox 3"/>
          <p:cNvSpPr txBox="1">
            <a:spLocks noChangeArrowheads="1"/>
          </p:cNvSpPr>
          <p:nvPr/>
        </p:nvSpPr>
        <p:spPr bwMode="auto">
          <a:xfrm>
            <a:off x="533400" y="1066800"/>
            <a:ext cx="4572000" cy="369332"/>
          </a:xfrm>
          <a:prstGeom prst="rect">
            <a:avLst/>
          </a:prstGeom>
          <a:noFill/>
          <a:ln w="9525">
            <a:noFill/>
            <a:miter lim="800000"/>
            <a:headEnd/>
            <a:tailEnd/>
          </a:ln>
        </p:spPr>
        <p:txBody>
          <a:bodyPr wrap="square">
            <a:spAutoFit/>
          </a:bodyPr>
          <a:lstStyle/>
          <a:p>
            <a:r>
              <a:rPr lang="en-US" dirty="0" smtClean="0">
                <a:solidFill>
                  <a:srgbClr val="FF0000"/>
                </a:solidFill>
                <a:latin typeface="+mj-lt"/>
              </a:rPr>
              <a:t>Visible Emissions- Test Duration</a:t>
            </a:r>
            <a:endParaRPr lang="en-US" dirty="0">
              <a:solidFill>
                <a:srgbClr val="FF0000"/>
              </a:solidFill>
              <a:latin typeface="+mj-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533400"/>
            <a:ext cx="8229600" cy="1143000"/>
          </a:xfrm>
          <a:prstGeom prst="rect">
            <a:avLst/>
          </a:prstGeom>
        </p:spPr>
        <p:txBody>
          <a:bodyPr>
            <a:normAutofit fontScale="52500" lnSpcReduction="20000"/>
          </a:bodyPr>
          <a:lstStyle/>
          <a:p>
            <a:pPr>
              <a:defRPr/>
            </a:pPr>
            <a:r>
              <a:rPr lang="en-US" sz="7600" dirty="0" smtClean="0">
                <a:solidFill>
                  <a:schemeClr val="accent2"/>
                </a:solidFill>
                <a:latin typeface="+mj-lt"/>
                <a:ea typeface="+mj-ea"/>
                <a:cs typeface="+mj-cs"/>
              </a:rPr>
              <a:t>Test Method and Procedures</a:t>
            </a:r>
          </a:p>
          <a:p>
            <a:pPr algn="ctr">
              <a:defRPr/>
            </a:pPr>
            <a:r>
              <a:rPr lang="en-US" sz="4400" dirty="0">
                <a:solidFill>
                  <a:srgbClr val="00B0F0"/>
                </a:solidFill>
                <a:latin typeface="+mj-lt"/>
                <a:ea typeface="+mj-ea"/>
                <a:cs typeface="+mj-cs"/>
              </a:rPr>
              <a:t/>
            </a:r>
            <a:br>
              <a:rPr lang="en-US" sz="4400" dirty="0">
                <a:solidFill>
                  <a:srgbClr val="00B0F0"/>
                </a:solidFill>
                <a:latin typeface="+mj-lt"/>
                <a:ea typeface="+mj-ea"/>
                <a:cs typeface="+mj-cs"/>
              </a:rPr>
            </a:br>
            <a:endParaRPr lang="en-US" sz="4400" dirty="0">
              <a:solidFill>
                <a:srgbClr val="FF0000"/>
              </a:solidFill>
              <a:latin typeface="+mj-lt"/>
              <a:ea typeface="+mj-ea"/>
              <a:cs typeface="+mj-cs"/>
            </a:endParaRPr>
          </a:p>
        </p:txBody>
      </p:sp>
      <p:sp>
        <p:nvSpPr>
          <p:cNvPr id="3" name="TextBox 2"/>
          <p:cNvSpPr txBox="1"/>
          <p:nvPr/>
        </p:nvSpPr>
        <p:spPr>
          <a:xfrm>
            <a:off x="1371600" y="1676400"/>
            <a:ext cx="6172200" cy="3970338"/>
          </a:xfrm>
          <a:prstGeom prst="rect">
            <a:avLst/>
          </a:prstGeom>
          <a:noFill/>
        </p:spPr>
        <p:txBody>
          <a:bodyPr>
            <a:spAutoFit/>
          </a:bodyPr>
          <a:lstStyle/>
          <a:p>
            <a:pPr>
              <a:defRPr/>
            </a:pPr>
            <a:r>
              <a:rPr lang="en-US" dirty="0">
                <a:latin typeface="+mn-lt"/>
              </a:rPr>
              <a:t>If emissions from two or more facilities continuously interfere so that the opacity of fugitive emissions from an individual affected facility cannot be read, either of the following procedures may be used:</a:t>
            </a:r>
          </a:p>
          <a:p>
            <a:pPr marL="342900" indent="-342900">
              <a:buFontTx/>
              <a:buAutoNum type="arabicParenBoth"/>
              <a:defRPr/>
            </a:pPr>
            <a:endParaRPr lang="en-US" dirty="0">
              <a:latin typeface="+mn-lt"/>
            </a:endParaRPr>
          </a:p>
          <a:p>
            <a:pPr marL="342900" indent="-342900">
              <a:buFontTx/>
              <a:buAutoNum type="arabicParenBoth"/>
              <a:defRPr/>
            </a:pPr>
            <a:r>
              <a:rPr lang="en-US" dirty="0">
                <a:latin typeface="+mn-lt"/>
              </a:rPr>
              <a:t>Use for the combined emission stream the highest fugitive opacity standard applicable to any of the individual affected facilities contributing to the emissions stream.</a:t>
            </a:r>
          </a:p>
          <a:p>
            <a:pPr marL="342900" indent="-342900">
              <a:buFontTx/>
              <a:buAutoNum type="arabicParenBoth"/>
              <a:defRPr/>
            </a:pPr>
            <a:endParaRPr lang="en-US" dirty="0">
              <a:latin typeface="+mn-lt"/>
            </a:endParaRPr>
          </a:p>
          <a:p>
            <a:pPr marL="342900" indent="-342900">
              <a:defRPr/>
            </a:pPr>
            <a:r>
              <a:rPr lang="en-US" dirty="0">
                <a:latin typeface="+mn-lt"/>
              </a:rPr>
              <a:t>(2) Separate the emissions so that the opacity of emissions from each affected facility can be read</a:t>
            </a:r>
          </a:p>
          <a:p>
            <a:pPr>
              <a:defRPr/>
            </a:pPr>
            <a:endParaRPr lang="en-US" dirty="0">
              <a:latin typeface="Arial" charset="0"/>
            </a:endParaRPr>
          </a:p>
          <a:p>
            <a:pPr>
              <a:defRPr/>
            </a:pPr>
            <a:endParaRPr lang="en-US" dirty="0">
              <a:latin typeface="Arial" charset="0"/>
            </a:endParaRPr>
          </a:p>
        </p:txBody>
      </p:sp>
      <p:sp>
        <p:nvSpPr>
          <p:cNvPr id="29700" name="TextBox 3"/>
          <p:cNvSpPr txBox="1">
            <a:spLocks noChangeArrowheads="1"/>
          </p:cNvSpPr>
          <p:nvPr/>
        </p:nvSpPr>
        <p:spPr bwMode="auto">
          <a:xfrm>
            <a:off x="1219200" y="1066800"/>
            <a:ext cx="4343400" cy="369332"/>
          </a:xfrm>
          <a:prstGeom prst="rect">
            <a:avLst/>
          </a:prstGeom>
          <a:noFill/>
          <a:ln w="9525">
            <a:noFill/>
            <a:miter lim="800000"/>
            <a:headEnd/>
            <a:tailEnd/>
          </a:ln>
        </p:spPr>
        <p:txBody>
          <a:bodyPr>
            <a:spAutoFit/>
          </a:bodyPr>
          <a:lstStyle/>
          <a:p>
            <a:r>
              <a:rPr lang="en-US" dirty="0" smtClean="0">
                <a:solidFill>
                  <a:srgbClr val="FF0000"/>
                </a:solidFill>
              </a:rPr>
              <a:t>Visible Emissions - Alternative </a:t>
            </a:r>
            <a:r>
              <a:rPr lang="en-US" dirty="0">
                <a:solidFill>
                  <a:srgbClr val="FF0000"/>
                </a:solidFill>
              </a:rPr>
              <a:t>Methods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533400"/>
            <a:ext cx="8229600" cy="1143000"/>
          </a:xfrm>
          <a:prstGeom prst="rect">
            <a:avLst/>
          </a:prstGeom>
        </p:spPr>
        <p:txBody>
          <a:bodyPr>
            <a:normAutofit fontScale="52500" lnSpcReduction="20000"/>
          </a:bodyPr>
          <a:lstStyle/>
          <a:p>
            <a:pPr>
              <a:defRPr/>
            </a:pPr>
            <a:r>
              <a:rPr lang="en-US" sz="7600" dirty="0" smtClean="0">
                <a:solidFill>
                  <a:schemeClr val="accent2"/>
                </a:solidFill>
                <a:latin typeface="+mj-lt"/>
                <a:ea typeface="+mj-ea"/>
                <a:cs typeface="+mj-cs"/>
              </a:rPr>
              <a:t>Test Method and Procedures</a:t>
            </a:r>
          </a:p>
          <a:p>
            <a:pPr algn="ctr">
              <a:defRPr/>
            </a:pPr>
            <a:r>
              <a:rPr lang="en-US" sz="4400" dirty="0">
                <a:solidFill>
                  <a:srgbClr val="00B0F0"/>
                </a:solidFill>
                <a:latin typeface="+mj-lt"/>
                <a:ea typeface="+mj-ea"/>
                <a:cs typeface="+mj-cs"/>
              </a:rPr>
              <a:t/>
            </a:r>
            <a:br>
              <a:rPr lang="en-US" sz="4400" dirty="0">
                <a:solidFill>
                  <a:srgbClr val="00B0F0"/>
                </a:solidFill>
                <a:latin typeface="+mj-lt"/>
                <a:ea typeface="+mj-ea"/>
                <a:cs typeface="+mj-cs"/>
              </a:rPr>
            </a:br>
            <a:endParaRPr lang="en-US" sz="4400" dirty="0">
              <a:solidFill>
                <a:srgbClr val="FF0000"/>
              </a:solidFill>
              <a:latin typeface="+mj-lt"/>
              <a:ea typeface="+mj-ea"/>
              <a:cs typeface="+mj-cs"/>
            </a:endParaRPr>
          </a:p>
        </p:txBody>
      </p:sp>
      <p:sp>
        <p:nvSpPr>
          <p:cNvPr id="3" name="TextBox 2"/>
          <p:cNvSpPr txBox="1"/>
          <p:nvPr/>
        </p:nvSpPr>
        <p:spPr>
          <a:xfrm>
            <a:off x="1371600" y="1676400"/>
            <a:ext cx="6172200" cy="4800600"/>
          </a:xfrm>
          <a:prstGeom prst="rect">
            <a:avLst/>
          </a:prstGeom>
          <a:noFill/>
        </p:spPr>
        <p:txBody>
          <a:bodyPr>
            <a:spAutoFit/>
          </a:bodyPr>
          <a:lstStyle/>
          <a:p>
            <a:pPr>
              <a:defRPr/>
            </a:pPr>
            <a:r>
              <a:rPr lang="en-US" dirty="0">
                <a:latin typeface="+mn-lt"/>
              </a:rPr>
              <a:t>A single visible emission observer may conduct visible emission observations for </a:t>
            </a:r>
            <a:r>
              <a:rPr lang="en-US" b="1" dirty="0">
                <a:latin typeface="+mn-lt"/>
              </a:rPr>
              <a:t>up to three </a:t>
            </a:r>
            <a:r>
              <a:rPr lang="en-US" dirty="0">
                <a:latin typeface="+mn-lt"/>
              </a:rPr>
              <a:t>fugitive emission points within a 15-second interval if the following conditions are met:</a:t>
            </a:r>
          </a:p>
          <a:p>
            <a:pPr>
              <a:defRPr/>
            </a:pPr>
            <a:endParaRPr lang="en-US" dirty="0">
              <a:latin typeface="+mn-lt"/>
            </a:endParaRPr>
          </a:p>
          <a:p>
            <a:pPr marL="342900" indent="-342900">
              <a:defRPr/>
            </a:pPr>
            <a:r>
              <a:rPr lang="en-US" dirty="0">
                <a:latin typeface="+mn-lt"/>
              </a:rPr>
              <a:t>(1)	No more than three emission points may be read concurrently.</a:t>
            </a:r>
          </a:p>
          <a:p>
            <a:pPr marL="342900" indent="-342900">
              <a:buFontTx/>
              <a:buAutoNum type="romanLcParenBoth"/>
              <a:defRPr/>
            </a:pPr>
            <a:endParaRPr lang="en-US" dirty="0">
              <a:latin typeface="+mn-lt"/>
            </a:endParaRPr>
          </a:p>
          <a:p>
            <a:pPr marL="344488" indent="-344488">
              <a:defRPr/>
            </a:pPr>
            <a:r>
              <a:rPr lang="en-US" dirty="0">
                <a:latin typeface="+mn-lt"/>
              </a:rPr>
              <a:t>(2) </a:t>
            </a:r>
            <a:r>
              <a:rPr lang="en-US" dirty="0" smtClean="0">
                <a:latin typeface="+mn-lt"/>
              </a:rPr>
              <a:t>All </a:t>
            </a:r>
            <a:r>
              <a:rPr lang="en-US" dirty="0">
                <a:latin typeface="+mn-lt"/>
              </a:rPr>
              <a:t>three emission points must be within a 70 degree viewing sector or angle in front of the observer such that the proper sun position can be maintained for all three points.</a:t>
            </a:r>
          </a:p>
          <a:p>
            <a:pPr>
              <a:defRPr/>
            </a:pPr>
            <a:endParaRPr lang="en-US" dirty="0">
              <a:latin typeface="+mn-lt"/>
            </a:endParaRPr>
          </a:p>
          <a:p>
            <a:pPr marL="344488" indent="-344488">
              <a:defRPr/>
            </a:pPr>
            <a:r>
              <a:rPr lang="en-US" dirty="0">
                <a:latin typeface="+mn-lt"/>
              </a:rPr>
              <a:t>(3) If an opacity reading for any one of the three emission points equals or exceeds the applicable standard, then the observer must stop taking readings for the other two points and continue reading just that single point.</a:t>
            </a:r>
          </a:p>
        </p:txBody>
      </p:sp>
      <p:sp>
        <p:nvSpPr>
          <p:cNvPr id="30724" name="TextBox 3"/>
          <p:cNvSpPr txBox="1">
            <a:spLocks noChangeArrowheads="1"/>
          </p:cNvSpPr>
          <p:nvPr/>
        </p:nvSpPr>
        <p:spPr bwMode="auto">
          <a:xfrm>
            <a:off x="1219200" y="1066800"/>
            <a:ext cx="4343400" cy="369888"/>
          </a:xfrm>
          <a:prstGeom prst="rect">
            <a:avLst/>
          </a:prstGeom>
          <a:noFill/>
          <a:ln w="9525">
            <a:noFill/>
            <a:miter lim="800000"/>
            <a:headEnd/>
            <a:tailEnd/>
          </a:ln>
        </p:spPr>
        <p:txBody>
          <a:bodyPr>
            <a:spAutoFit/>
          </a:bodyPr>
          <a:lstStyle/>
          <a:p>
            <a:r>
              <a:rPr lang="en-US" dirty="0" smtClean="0">
                <a:solidFill>
                  <a:srgbClr val="FF0000"/>
                </a:solidFill>
              </a:rPr>
              <a:t>Visible Emissions - Alternative Methods</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5715001" y="1524000"/>
            <a:ext cx="3429000" cy="4220308"/>
          </a:xfrm>
          <a:prstGeom prst="rect">
            <a:avLst/>
          </a:prstGeom>
          <a:noFill/>
          <a:ln w="9525">
            <a:noFill/>
            <a:miter lim="800000"/>
            <a:headEnd/>
            <a:tailEnd/>
          </a:ln>
        </p:spPr>
      </p:pic>
      <p:sp>
        <p:nvSpPr>
          <p:cNvPr id="2" name="Title 1"/>
          <p:cNvSpPr txBox="1">
            <a:spLocks/>
          </p:cNvSpPr>
          <p:nvPr/>
        </p:nvSpPr>
        <p:spPr>
          <a:xfrm>
            <a:off x="457200" y="533400"/>
            <a:ext cx="8229600" cy="1143000"/>
          </a:xfrm>
          <a:prstGeom prst="rect">
            <a:avLst/>
          </a:prstGeom>
        </p:spPr>
        <p:txBody>
          <a:bodyPr>
            <a:normAutofit fontScale="90000" lnSpcReduction="20000"/>
          </a:bodyPr>
          <a:lstStyle/>
          <a:p>
            <a:pPr algn="ctr">
              <a:defRPr/>
            </a:pPr>
            <a:r>
              <a:rPr lang="en-US" sz="4400" dirty="0" smtClean="0">
                <a:solidFill>
                  <a:schemeClr val="accent3"/>
                </a:solidFill>
                <a:latin typeface="+mj-lt"/>
                <a:ea typeface="+mj-ea"/>
                <a:cs typeface="+mj-cs"/>
              </a:rPr>
              <a:t>Monitoring Requirements</a:t>
            </a:r>
            <a:r>
              <a:rPr lang="en-US" sz="4400" dirty="0">
                <a:solidFill>
                  <a:srgbClr val="00B0F0"/>
                </a:solidFill>
                <a:latin typeface="+mj-lt"/>
                <a:ea typeface="+mj-ea"/>
                <a:cs typeface="+mj-cs"/>
              </a:rPr>
              <a:t/>
            </a:r>
            <a:br>
              <a:rPr lang="en-US" sz="4400" dirty="0">
                <a:solidFill>
                  <a:srgbClr val="00B0F0"/>
                </a:solidFill>
                <a:latin typeface="+mj-lt"/>
                <a:ea typeface="+mj-ea"/>
                <a:cs typeface="+mj-cs"/>
              </a:rPr>
            </a:br>
            <a:endParaRPr lang="en-US" sz="4400" dirty="0">
              <a:solidFill>
                <a:srgbClr val="FF0000"/>
              </a:solidFill>
              <a:latin typeface="+mj-lt"/>
              <a:ea typeface="+mj-ea"/>
              <a:cs typeface="+mj-cs"/>
            </a:endParaRPr>
          </a:p>
        </p:txBody>
      </p:sp>
      <p:sp>
        <p:nvSpPr>
          <p:cNvPr id="33796" name="TextBox 2"/>
          <p:cNvSpPr txBox="1">
            <a:spLocks noChangeArrowheads="1"/>
          </p:cNvSpPr>
          <p:nvPr/>
        </p:nvSpPr>
        <p:spPr bwMode="auto">
          <a:xfrm>
            <a:off x="1143000" y="2590800"/>
            <a:ext cx="4800600" cy="369888"/>
          </a:xfrm>
          <a:prstGeom prst="rect">
            <a:avLst/>
          </a:prstGeom>
          <a:noFill/>
          <a:ln w="9525">
            <a:noFill/>
            <a:miter lim="800000"/>
            <a:headEnd/>
            <a:tailEnd/>
          </a:ln>
        </p:spPr>
        <p:txBody>
          <a:bodyPr>
            <a:spAutoFit/>
          </a:bodyPr>
          <a:lstStyle/>
          <a:p>
            <a:r>
              <a:rPr lang="en-US" dirty="0" smtClean="0"/>
              <a:t> </a:t>
            </a:r>
            <a:r>
              <a:rPr lang="en-US" b="1" dirty="0" smtClean="0">
                <a:latin typeface="+mn-lt"/>
              </a:rPr>
              <a:t>Wet </a:t>
            </a:r>
            <a:r>
              <a:rPr lang="en-US" b="1" dirty="0">
                <a:latin typeface="+mn-lt"/>
              </a:rPr>
              <a:t>suppression </a:t>
            </a:r>
            <a:r>
              <a:rPr lang="en-US" b="1" dirty="0" smtClean="0">
                <a:latin typeface="+mn-lt"/>
              </a:rPr>
              <a:t>systems</a:t>
            </a:r>
            <a:endParaRPr lang="en-US" b="1" dirty="0">
              <a:latin typeface="+mn-lt"/>
            </a:endParaRPr>
          </a:p>
        </p:txBody>
      </p:sp>
      <p:sp>
        <p:nvSpPr>
          <p:cNvPr id="33797" name="TextBox 5"/>
          <p:cNvSpPr txBox="1">
            <a:spLocks noChangeArrowheads="1"/>
          </p:cNvSpPr>
          <p:nvPr/>
        </p:nvSpPr>
        <p:spPr bwMode="auto">
          <a:xfrm>
            <a:off x="1295400" y="3505200"/>
            <a:ext cx="3657600" cy="1477328"/>
          </a:xfrm>
          <a:prstGeom prst="rect">
            <a:avLst/>
          </a:prstGeom>
          <a:noFill/>
          <a:ln w="9525">
            <a:noFill/>
            <a:miter lim="800000"/>
            <a:headEnd/>
            <a:tailEnd/>
          </a:ln>
        </p:spPr>
        <p:txBody>
          <a:bodyPr>
            <a:spAutoFit/>
          </a:bodyPr>
          <a:lstStyle/>
          <a:p>
            <a:pPr marL="282575" indent="-282575">
              <a:buFont typeface="Wingdings" pitchFamily="2" charset="2"/>
              <a:buChar char="ü"/>
            </a:pPr>
            <a:r>
              <a:rPr lang="en-US" dirty="0" smtClean="0">
                <a:latin typeface="+mn-lt"/>
              </a:rPr>
              <a:t>Owner or operator must </a:t>
            </a:r>
            <a:r>
              <a:rPr lang="en-US" dirty="0">
                <a:latin typeface="+mn-lt"/>
              </a:rPr>
              <a:t>perform monthly periodic inspections to check that water is flowing to discharge spray nozzles.</a:t>
            </a:r>
          </a:p>
        </p:txBody>
      </p:sp>
      <p:sp>
        <p:nvSpPr>
          <p:cNvPr id="33798" name="TextBox 6"/>
          <p:cNvSpPr txBox="1">
            <a:spLocks noChangeArrowheads="1"/>
          </p:cNvSpPr>
          <p:nvPr/>
        </p:nvSpPr>
        <p:spPr bwMode="auto">
          <a:xfrm>
            <a:off x="304800" y="1295400"/>
            <a:ext cx="8458200" cy="830997"/>
          </a:xfrm>
          <a:prstGeom prst="rect">
            <a:avLst/>
          </a:prstGeom>
          <a:noFill/>
          <a:ln w="9525">
            <a:noFill/>
            <a:miter lim="800000"/>
            <a:headEnd/>
            <a:tailEnd/>
          </a:ln>
        </p:spPr>
        <p:txBody>
          <a:bodyPr>
            <a:spAutoFit/>
          </a:bodyPr>
          <a:lstStyle/>
          <a:p>
            <a:r>
              <a:rPr lang="en-US" sz="2400" dirty="0">
                <a:solidFill>
                  <a:schemeClr val="accent4"/>
                </a:solidFill>
                <a:latin typeface="+mj-lt"/>
              </a:rPr>
              <a:t>For those affected facilities construction, modified, reconstructed </a:t>
            </a:r>
            <a:r>
              <a:rPr lang="en-US" sz="2400" b="1" dirty="0">
                <a:solidFill>
                  <a:schemeClr val="accent4"/>
                </a:solidFill>
                <a:latin typeface="+mj-lt"/>
              </a:rPr>
              <a:t>on or after April 22, 2008 </a:t>
            </a:r>
          </a:p>
        </p:txBody>
      </p:sp>
      <p:sp>
        <p:nvSpPr>
          <p:cNvPr id="33799" name="TextBox 8"/>
          <p:cNvSpPr txBox="1">
            <a:spLocks noChangeArrowheads="1"/>
          </p:cNvSpPr>
          <p:nvPr/>
        </p:nvSpPr>
        <p:spPr bwMode="auto">
          <a:xfrm>
            <a:off x="6096000" y="5638800"/>
            <a:ext cx="2895600" cy="1108075"/>
          </a:xfrm>
          <a:prstGeom prst="rect">
            <a:avLst/>
          </a:prstGeom>
          <a:noFill/>
          <a:ln w="9525">
            <a:noFill/>
            <a:miter lim="800000"/>
            <a:headEnd/>
            <a:tailEnd/>
          </a:ln>
        </p:spPr>
        <p:txBody>
          <a:bodyPr>
            <a:spAutoFit/>
          </a:bodyPr>
          <a:lstStyle/>
          <a:p>
            <a:pPr algn="ctr"/>
            <a:r>
              <a:rPr lang="en-US" sz="1100" b="1" dirty="0"/>
              <a:t>Water Suppression system</a:t>
            </a:r>
          </a:p>
          <a:p>
            <a:pPr algn="ctr"/>
            <a:endParaRPr lang="en-US" sz="1100" dirty="0"/>
          </a:p>
          <a:p>
            <a:r>
              <a:rPr lang="en-US" sz="1100" dirty="0"/>
              <a:t>Figure from EPA Regulatory and Inspection Manual for Nonmetallic Minerals Processing Plants</a:t>
            </a:r>
            <a:br>
              <a:rPr lang="en-US" sz="1100" dirty="0"/>
            </a:br>
            <a:r>
              <a:rPr lang="en-US" sz="1100" dirty="0"/>
              <a:t> (305-B-97-008)</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0" y="2514600"/>
            <a:ext cx="3276600" cy="3970318"/>
          </a:xfrm>
          <a:prstGeom prst="rect">
            <a:avLst/>
          </a:prstGeom>
          <a:noFill/>
        </p:spPr>
        <p:txBody>
          <a:bodyPr>
            <a:spAutoFit/>
          </a:bodyPr>
          <a:lstStyle/>
          <a:p>
            <a:pPr marL="119063" indent="-119063">
              <a:buFont typeface="Arial" pitchFamily="34" charset="0"/>
              <a:buChar char="•"/>
              <a:defRPr/>
            </a:pPr>
            <a:r>
              <a:rPr lang="en-US" dirty="0">
                <a:latin typeface="+mn-lt"/>
              </a:rPr>
              <a:t>The owner or operator must initiate </a:t>
            </a:r>
            <a:r>
              <a:rPr lang="en-US" b="1" dirty="0">
                <a:latin typeface="+mn-lt"/>
              </a:rPr>
              <a:t>corrective action </a:t>
            </a:r>
            <a:r>
              <a:rPr lang="en-US" dirty="0">
                <a:latin typeface="+mn-lt"/>
              </a:rPr>
              <a:t>within 24 hours and complete corrective action as expediently as practical. </a:t>
            </a:r>
          </a:p>
          <a:p>
            <a:pPr>
              <a:buFont typeface="Arial" pitchFamily="34" charset="0"/>
              <a:buChar char="•"/>
              <a:defRPr/>
            </a:pPr>
            <a:endParaRPr lang="en-US" dirty="0">
              <a:latin typeface="+mn-lt"/>
            </a:endParaRPr>
          </a:p>
          <a:p>
            <a:pPr marL="119063" indent="-119063">
              <a:buFont typeface="Arial" pitchFamily="34" charset="0"/>
              <a:buChar char="•"/>
              <a:defRPr/>
            </a:pPr>
            <a:r>
              <a:rPr lang="en-US" dirty="0">
                <a:latin typeface="+mn-lt"/>
              </a:rPr>
              <a:t>The owner or operator must </a:t>
            </a:r>
            <a:r>
              <a:rPr lang="en-US" b="1" dirty="0">
                <a:latin typeface="+mn-lt"/>
              </a:rPr>
              <a:t>record</a:t>
            </a:r>
            <a:r>
              <a:rPr lang="en-US" dirty="0">
                <a:latin typeface="+mn-lt"/>
              </a:rPr>
              <a:t> each inspection of the water spray nozzles, including the date of each inspection and any corrective actions taken, in the logbook required under §60.676(b).</a:t>
            </a:r>
          </a:p>
          <a:p>
            <a:pPr>
              <a:defRPr/>
            </a:pPr>
            <a:endParaRPr lang="en-US" dirty="0">
              <a:latin typeface="Arial" charset="0"/>
            </a:endParaRPr>
          </a:p>
        </p:txBody>
      </p:sp>
      <p:sp>
        <p:nvSpPr>
          <p:cNvPr id="3" name="Title 1"/>
          <p:cNvSpPr txBox="1">
            <a:spLocks/>
          </p:cNvSpPr>
          <p:nvPr/>
        </p:nvSpPr>
        <p:spPr>
          <a:xfrm>
            <a:off x="457200" y="533400"/>
            <a:ext cx="8229600" cy="1143000"/>
          </a:xfrm>
          <a:prstGeom prst="rect">
            <a:avLst/>
          </a:prstGeom>
        </p:spPr>
        <p:txBody>
          <a:bodyPr>
            <a:normAutofit fontScale="90000" lnSpcReduction="20000"/>
          </a:bodyPr>
          <a:lstStyle/>
          <a:p>
            <a:pPr algn="ctr">
              <a:defRPr/>
            </a:pPr>
            <a:r>
              <a:rPr lang="en-US" sz="4400" dirty="0">
                <a:solidFill>
                  <a:schemeClr val="accent3"/>
                </a:solidFill>
                <a:latin typeface="+mj-lt"/>
                <a:ea typeface="+mj-ea"/>
                <a:cs typeface="+mj-cs"/>
              </a:rPr>
              <a:t>Monitoring Requirements</a:t>
            </a:r>
            <a:r>
              <a:rPr lang="en-US" sz="4400" dirty="0">
                <a:solidFill>
                  <a:srgbClr val="00B0F0"/>
                </a:solidFill>
                <a:latin typeface="+mj-lt"/>
                <a:ea typeface="+mj-ea"/>
                <a:cs typeface="+mj-cs"/>
              </a:rPr>
              <a:t/>
            </a:r>
            <a:br>
              <a:rPr lang="en-US" sz="4400" dirty="0">
                <a:solidFill>
                  <a:srgbClr val="00B0F0"/>
                </a:solidFill>
                <a:latin typeface="+mj-lt"/>
                <a:ea typeface="+mj-ea"/>
                <a:cs typeface="+mj-cs"/>
              </a:rPr>
            </a:br>
            <a:endParaRPr lang="en-US" sz="4400" dirty="0">
              <a:solidFill>
                <a:srgbClr val="FF0000"/>
              </a:solidFill>
              <a:latin typeface="+mj-lt"/>
              <a:ea typeface="+mj-ea"/>
              <a:cs typeface="+mj-cs"/>
            </a:endParaRPr>
          </a:p>
        </p:txBody>
      </p:sp>
      <p:sp>
        <p:nvSpPr>
          <p:cNvPr id="34820" name="TextBox 3"/>
          <p:cNvSpPr txBox="1">
            <a:spLocks noChangeArrowheads="1"/>
          </p:cNvSpPr>
          <p:nvPr/>
        </p:nvSpPr>
        <p:spPr bwMode="auto">
          <a:xfrm>
            <a:off x="762000" y="1828800"/>
            <a:ext cx="4572000" cy="369888"/>
          </a:xfrm>
          <a:prstGeom prst="rect">
            <a:avLst/>
          </a:prstGeom>
          <a:noFill/>
          <a:ln w="9525">
            <a:noFill/>
            <a:miter lim="800000"/>
            <a:headEnd/>
            <a:tailEnd/>
          </a:ln>
        </p:spPr>
        <p:txBody>
          <a:bodyPr>
            <a:spAutoFit/>
          </a:bodyPr>
          <a:lstStyle/>
          <a:p>
            <a:r>
              <a:rPr lang="en-US" b="1" dirty="0">
                <a:latin typeface="+mn-lt"/>
              </a:rPr>
              <a:t>Wet suppression Systems</a:t>
            </a:r>
          </a:p>
        </p:txBody>
      </p:sp>
      <p:sp>
        <p:nvSpPr>
          <p:cNvPr id="34821" name="TextBox 4"/>
          <p:cNvSpPr txBox="1">
            <a:spLocks noChangeArrowheads="1"/>
          </p:cNvSpPr>
          <p:nvPr/>
        </p:nvSpPr>
        <p:spPr bwMode="auto">
          <a:xfrm>
            <a:off x="838200" y="2514600"/>
            <a:ext cx="2895600" cy="1200150"/>
          </a:xfrm>
          <a:prstGeom prst="rect">
            <a:avLst/>
          </a:prstGeom>
          <a:noFill/>
          <a:ln w="9525">
            <a:noFill/>
            <a:miter lim="800000"/>
            <a:headEnd/>
            <a:tailEnd/>
          </a:ln>
        </p:spPr>
        <p:txBody>
          <a:bodyPr>
            <a:spAutoFit/>
          </a:bodyPr>
          <a:lstStyle/>
          <a:p>
            <a:r>
              <a:rPr lang="en-US" dirty="0">
                <a:latin typeface="+mn-lt"/>
              </a:rPr>
              <a:t>If during the Inspection of water spray nozzles, the operator finds water not flowing properly</a:t>
            </a:r>
          </a:p>
        </p:txBody>
      </p:sp>
      <p:sp>
        <p:nvSpPr>
          <p:cNvPr id="6" name="Rectangle 5"/>
          <p:cNvSpPr/>
          <p:nvPr/>
        </p:nvSpPr>
        <p:spPr>
          <a:xfrm>
            <a:off x="381000" y="1066800"/>
            <a:ext cx="8001000" cy="646331"/>
          </a:xfrm>
          <a:prstGeom prst="rect">
            <a:avLst/>
          </a:prstGeom>
        </p:spPr>
        <p:txBody>
          <a:bodyPr wrap="square">
            <a:spAutoFit/>
          </a:bodyPr>
          <a:lstStyle/>
          <a:p>
            <a:r>
              <a:rPr lang="en-US" dirty="0" smtClean="0">
                <a:solidFill>
                  <a:schemeClr val="accent4"/>
                </a:solidFill>
              </a:rPr>
              <a:t>For those affected facilities construction, modified, reconstructed </a:t>
            </a:r>
            <a:r>
              <a:rPr lang="en-US" b="1" dirty="0" smtClean="0">
                <a:solidFill>
                  <a:schemeClr val="accent4"/>
                </a:solidFill>
              </a:rPr>
              <a:t>on or after April 22, 2008 </a:t>
            </a:r>
            <a:endParaRPr lang="en-US" b="1" dirty="0">
              <a:solidFill>
                <a:schemeClr val="accent4"/>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304800" y="533400"/>
            <a:ext cx="8229600" cy="1066800"/>
          </a:xfrm>
        </p:spPr>
        <p:txBody>
          <a:bodyPr/>
          <a:lstStyle/>
          <a:p>
            <a:r>
              <a:rPr lang="en-US" dirty="0" smtClean="0">
                <a:solidFill>
                  <a:schemeClr val="accent3"/>
                </a:solidFill>
              </a:rPr>
              <a:t>Monitoring Requirements</a:t>
            </a:r>
          </a:p>
        </p:txBody>
      </p:sp>
      <p:sp>
        <p:nvSpPr>
          <p:cNvPr id="3" name="Content Placeholder 2"/>
          <p:cNvSpPr>
            <a:spLocks noGrp="1"/>
          </p:cNvSpPr>
          <p:nvPr>
            <p:ph sz="quarter" idx="1"/>
          </p:nvPr>
        </p:nvSpPr>
        <p:spPr>
          <a:xfrm>
            <a:off x="1295400" y="2895600"/>
            <a:ext cx="6705600" cy="1981200"/>
          </a:xfrm>
        </p:spPr>
        <p:txBody>
          <a:bodyPr>
            <a:normAutofit fontScale="70000" lnSpcReduction="20000"/>
          </a:bodyPr>
          <a:lstStyle/>
          <a:p>
            <a:pPr marL="274320" indent="-274320" fontAlgn="auto">
              <a:spcBef>
                <a:spcPts val="580"/>
              </a:spcBef>
              <a:spcAft>
                <a:spcPts val="0"/>
              </a:spcAft>
              <a:buFont typeface="Wingdings 2"/>
              <a:buChar char=""/>
              <a:defRPr/>
            </a:pPr>
            <a:r>
              <a:rPr lang="en-US" sz="2600" dirty="0" smtClean="0"/>
              <a:t>If an affected facility that routinely uses wet suppression water sprays ceases operation of the water sprays or is using a control mechanism to reduce fugitive emissions other than water sprays during the monthly inspection (for example, water from recent rainfall), the logbook entry required under §60.676(b) must specify the control mechanism being used instead of the water sprays.</a:t>
            </a:r>
          </a:p>
          <a:p>
            <a:pPr marL="274320" indent="-274320" fontAlgn="auto">
              <a:spcBef>
                <a:spcPts val="580"/>
              </a:spcBef>
              <a:spcAft>
                <a:spcPts val="0"/>
              </a:spcAft>
              <a:buFont typeface="Wingdings 2"/>
              <a:buChar char=""/>
              <a:defRPr/>
            </a:pPr>
            <a:endParaRPr lang="en-US" sz="1400" dirty="0"/>
          </a:p>
        </p:txBody>
      </p:sp>
      <p:sp>
        <p:nvSpPr>
          <p:cNvPr id="5" name="Rectangle 4"/>
          <p:cNvSpPr/>
          <p:nvPr/>
        </p:nvSpPr>
        <p:spPr>
          <a:xfrm>
            <a:off x="914400" y="2133600"/>
            <a:ext cx="3053080" cy="369332"/>
          </a:xfrm>
          <a:prstGeom prst="rect">
            <a:avLst/>
          </a:prstGeom>
        </p:spPr>
        <p:txBody>
          <a:bodyPr wrap="none">
            <a:spAutoFit/>
          </a:bodyPr>
          <a:lstStyle/>
          <a:p>
            <a:r>
              <a:rPr lang="en-US" b="1" dirty="0" smtClean="0"/>
              <a:t>Wet suppression Systems</a:t>
            </a:r>
            <a:endParaRPr lang="en-US" b="1" dirty="0"/>
          </a:p>
        </p:txBody>
      </p:sp>
      <p:sp>
        <p:nvSpPr>
          <p:cNvPr id="6" name="Rectangle 5"/>
          <p:cNvSpPr/>
          <p:nvPr/>
        </p:nvSpPr>
        <p:spPr>
          <a:xfrm>
            <a:off x="304800" y="1371600"/>
            <a:ext cx="8458200" cy="646331"/>
          </a:xfrm>
          <a:prstGeom prst="rect">
            <a:avLst/>
          </a:prstGeom>
        </p:spPr>
        <p:txBody>
          <a:bodyPr wrap="square">
            <a:spAutoFit/>
          </a:bodyPr>
          <a:lstStyle/>
          <a:p>
            <a:r>
              <a:rPr lang="en-US" dirty="0" smtClean="0">
                <a:solidFill>
                  <a:schemeClr val="accent4"/>
                </a:solidFill>
              </a:rPr>
              <a:t>For those affected facilities construction, modified, reconstructed </a:t>
            </a:r>
            <a:r>
              <a:rPr lang="en-US" b="1" dirty="0" smtClean="0">
                <a:solidFill>
                  <a:schemeClr val="accent4"/>
                </a:solidFill>
              </a:rPr>
              <a:t>on or after April 22, 2008 </a:t>
            </a:r>
            <a:endParaRPr lang="en-US" b="1" dirty="0">
              <a:solidFill>
                <a:schemeClr val="accent4"/>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1066800"/>
          </a:xfrm>
        </p:spPr>
        <p:txBody>
          <a:bodyPr>
            <a:normAutofit fontScale="90000"/>
          </a:bodyPr>
          <a:lstStyle/>
          <a:p>
            <a:r>
              <a:rPr lang="en-US" dirty="0" smtClean="0">
                <a:solidFill>
                  <a:srgbClr val="00B0F0"/>
                </a:solidFill>
              </a:rPr>
              <a:t>Recordkeeping and Reporting Requirements</a:t>
            </a:r>
            <a:endParaRPr lang="en-US" dirty="0"/>
          </a:p>
        </p:txBody>
      </p:sp>
      <p:sp>
        <p:nvSpPr>
          <p:cNvPr id="3" name="Content Placeholder 2"/>
          <p:cNvSpPr>
            <a:spLocks noGrp="1"/>
          </p:cNvSpPr>
          <p:nvPr>
            <p:ph idx="1"/>
          </p:nvPr>
        </p:nvSpPr>
        <p:spPr>
          <a:xfrm>
            <a:off x="457200" y="3124200"/>
            <a:ext cx="8229600" cy="2551176"/>
          </a:xfrm>
        </p:spPr>
        <p:txBody>
          <a:bodyPr>
            <a:normAutofit/>
          </a:bodyPr>
          <a:lstStyle/>
          <a:p>
            <a:r>
              <a:rPr lang="en-US" sz="1800" dirty="0" smtClean="0"/>
              <a:t>Owners or operators of affected facilities must record each periodic inspection required wet suppression systems including dates and any corrective actions taken, in a logbook (in written or electronic format). </a:t>
            </a:r>
          </a:p>
          <a:p>
            <a:endParaRPr lang="en-US" sz="1800" dirty="0" smtClean="0"/>
          </a:p>
          <a:p>
            <a:r>
              <a:rPr lang="en-US" sz="1800" dirty="0" smtClean="0"/>
              <a:t>The owner or operator must keep the logbook onsite and make hard or electronic copies (whichever is requested) of the logbook available to the Administrator upon request.</a:t>
            </a:r>
            <a:endParaRPr lang="en-US" sz="1800" dirty="0"/>
          </a:p>
        </p:txBody>
      </p:sp>
      <p:sp>
        <p:nvSpPr>
          <p:cNvPr id="4" name="Rectangle 3"/>
          <p:cNvSpPr/>
          <p:nvPr/>
        </p:nvSpPr>
        <p:spPr>
          <a:xfrm>
            <a:off x="609600" y="2209800"/>
            <a:ext cx="6781800" cy="646331"/>
          </a:xfrm>
          <a:prstGeom prst="rect">
            <a:avLst/>
          </a:prstGeom>
        </p:spPr>
        <p:txBody>
          <a:bodyPr wrap="square">
            <a:spAutoFit/>
          </a:bodyPr>
          <a:lstStyle/>
          <a:p>
            <a:r>
              <a:rPr lang="en-US" dirty="0" smtClean="0">
                <a:solidFill>
                  <a:schemeClr val="accent4"/>
                </a:solidFill>
              </a:rPr>
              <a:t>For those affected facilities construction, modified, reconstructed </a:t>
            </a:r>
            <a:r>
              <a:rPr lang="en-US" b="1" dirty="0" smtClean="0">
                <a:solidFill>
                  <a:schemeClr val="accent4"/>
                </a:solidFill>
              </a:rPr>
              <a:t>on or after April 22, 2008 </a:t>
            </a:r>
            <a:endParaRPr lang="en-US" b="1" dirty="0">
              <a:solidFill>
                <a:schemeClr val="accent4"/>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1066800"/>
          </a:xfrm>
        </p:spPr>
        <p:txBody>
          <a:bodyPr>
            <a:normAutofit fontScale="90000"/>
          </a:bodyPr>
          <a:lstStyle/>
          <a:p>
            <a:r>
              <a:rPr lang="en-US" dirty="0" smtClean="0">
                <a:solidFill>
                  <a:srgbClr val="00B0F0"/>
                </a:solidFill>
              </a:rPr>
              <a:t>Recordkeeping and Reporting Requirements</a:t>
            </a:r>
            <a:endParaRPr lang="en-US" dirty="0"/>
          </a:p>
        </p:txBody>
      </p:sp>
      <p:sp>
        <p:nvSpPr>
          <p:cNvPr id="3" name="Content Placeholder 2"/>
          <p:cNvSpPr>
            <a:spLocks noGrp="1"/>
          </p:cNvSpPr>
          <p:nvPr>
            <p:ph idx="1"/>
          </p:nvPr>
        </p:nvSpPr>
        <p:spPr>
          <a:xfrm>
            <a:off x="457200" y="3124200"/>
            <a:ext cx="8229600" cy="3048000"/>
          </a:xfrm>
        </p:spPr>
        <p:txBody>
          <a:bodyPr>
            <a:normAutofit fontScale="92500" lnSpcReduction="20000"/>
          </a:bodyPr>
          <a:lstStyle/>
          <a:p>
            <a:pPr marL="117475" indent="-7938">
              <a:buNone/>
              <a:defRPr/>
            </a:pPr>
            <a:r>
              <a:rPr lang="en-US" sz="1800" dirty="0" smtClean="0"/>
              <a:t>A notification of the actual date of </a:t>
            </a:r>
            <a:r>
              <a:rPr lang="en-US" sz="1800" b="1" dirty="0" smtClean="0"/>
              <a:t>initial</a:t>
            </a:r>
            <a:r>
              <a:rPr lang="en-US" sz="1800" dirty="0" smtClean="0"/>
              <a:t> </a:t>
            </a:r>
            <a:r>
              <a:rPr lang="en-US" sz="1800" b="1" dirty="0" smtClean="0"/>
              <a:t>startup</a:t>
            </a:r>
            <a:r>
              <a:rPr lang="en-US" sz="1800" dirty="0" smtClean="0"/>
              <a:t> of each affected facility shall be submitted to the Administrator.</a:t>
            </a:r>
          </a:p>
          <a:p>
            <a:pPr>
              <a:defRPr/>
            </a:pPr>
            <a:endParaRPr lang="en-US" sz="1800" dirty="0" smtClean="0"/>
          </a:p>
          <a:p>
            <a:pPr marL="342900" indent="-342900">
              <a:defRPr/>
            </a:pPr>
            <a:r>
              <a:rPr lang="en-US" sz="1800" dirty="0" smtClean="0"/>
              <a:t>For a combination of affected facilities in a production line that begin actual initial startup on the same day, a single notification of startup may be submitted by the owner or operator to the Administrator. The notification shall be postmarked within 15 days after such date and shall include a description of each affected facility, equipment manufacturer, and serial number of the equipment, if available.</a:t>
            </a:r>
          </a:p>
          <a:p>
            <a:pPr marL="342900" indent="-342900">
              <a:buFontTx/>
              <a:buAutoNum type="arabicParenBoth"/>
              <a:defRPr/>
            </a:pPr>
            <a:endParaRPr lang="en-US" sz="1800" dirty="0" smtClean="0"/>
          </a:p>
          <a:p>
            <a:pPr marL="344488" indent="-344488">
              <a:defRPr/>
            </a:pPr>
            <a:r>
              <a:rPr lang="en-US" sz="1800" dirty="0" smtClean="0"/>
              <a:t>For portable aggregate processing plants, the notification of the actual date of initial startup shall include both the home office and the current address or location of the portable plant.</a:t>
            </a:r>
            <a:endParaRPr lang="en-US" sz="1800" dirty="0"/>
          </a:p>
        </p:txBody>
      </p:sp>
      <p:sp>
        <p:nvSpPr>
          <p:cNvPr id="4" name="Rectangle 3"/>
          <p:cNvSpPr/>
          <p:nvPr/>
        </p:nvSpPr>
        <p:spPr>
          <a:xfrm>
            <a:off x="609600" y="2209800"/>
            <a:ext cx="6781800" cy="646331"/>
          </a:xfrm>
          <a:prstGeom prst="rect">
            <a:avLst/>
          </a:prstGeom>
        </p:spPr>
        <p:txBody>
          <a:bodyPr wrap="square">
            <a:spAutoFit/>
          </a:bodyPr>
          <a:lstStyle/>
          <a:p>
            <a:r>
              <a:rPr lang="en-US" dirty="0" smtClean="0">
                <a:solidFill>
                  <a:schemeClr val="accent4"/>
                </a:solidFill>
              </a:rPr>
              <a:t>For those affected facilities construction, modified, reconstructed </a:t>
            </a:r>
            <a:r>
              <a:rPr lang="en-US" b="1" dirty="0" smtClean="0">
                <a:solidFill>
                  <a:schemeClr val="accent4"/>
                </a:solidFill>
              </a:rPr>
              <a:t>on or after April 22, 2008 </a:t>
            </a:r>
            <a:endParaRPr lang="en-US" b="1" dirty="0">
              <a:solidFill>
                <a:schemeClr val="accent4"/>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066800"/>
          </a:xfrm>
        </p:spPr>
        <p:txBody>
          <a:bodyPr/>
          <a:lstStyle/>
          <a:p>
            <a:r>
              <a:rPr lang="en-US" dirty="0" smtClean="0"/>
              <a:t>Summary</a:t>
            </a:r>
            <a:endParaRPr lang="en-US" dirty="0"/>
          </a:p>
        </p:txBody>
      </p:sp>
      <p:graphicFrame>
        <p:nvGraphicFramePr>
          <p:cNvPr id="4" name="Content Placeholder 3"/>
          <p:cNvGraphicFramePr>
            <a:graphicFrameLocks noGrp="1"/>
          </p:cNvGraphicFramePr>
          <p:nvPr>
            <p:ph idx="1"/>
          </p:nvPr>
        </p:nvGraphicFramePr>
        <p:xfrm>
          <a:off x="457200" y="1447800"/>
          <a:ext cx="8229600" cy="452120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endParaRPr lang="en-US" sz="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The owner or operator must meet the following fugitive emissions limit for grinding mills, screening operations, bucket elevators, transfer points on belt conveyors, bagging operations, storage bins, enclosed truck or railcar loading stations or from any other affected facility (as defined in §§ 60.670 and 60.671)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The owner or operator must meet the following fugitive emissions limit for crushers at which a capture system is not used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The owner or operator must demonstrate compliance with these limits by conducting 	</a:t>
                      </a:r>
                    </a:p>
                  </a:txBody>
                  <a:tcPr/>
                </a:tc>
                <a:tc>
                  <a:txBody>
                    <a:bodyPr/>
                    <a:lstStyle/>
                    <a:p>
                      <a:r>
                        <a:rPr lang="en-US" sz="800" dirty="0" smtClean="0"/>
                        <a:t>Regulation/Rule</a:t>
                      </a:r>
                      <a:endParaRPr lang="en-US" sz="800" dirty="0"/>
                    </a:p>
                  </a:txBody>
                  <a:tcPr/>
                </a:tc>
              </a:tr>
              <a:tr h="370840">
                <a:tc>
                  <a:txBody>
                    <a:bodyPr/>
                    <a:lstStyle/>
                    <a:p>
                      <a:r>
                        <a:rPr kumimoji="0" lang="en-US" sz="800" kern="1200" baseline="0" dirty="0" smtClean="0"/>
                        <a:t>Emission points not subject to 40 CFR 60 Subpart OOO</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20 percent opacity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20 percent opacity</a:t>
                      </a:r>
                    </a:p>
                  </a:txBody>
                  <a:tcPr/>
                </a:tc>
                <a:tc>
                  <a:txBody>
                    <a:bodyPr/>
                    <a:lstStyle/>
                    <a:p>
                      <a:r>
                        <a:rPr kumimoji="0" lang="en-US" sz="800" kern="1200" baseline="0" dirty="0" smtClean="0"/>
                        <a:t>No test required</a:t>
                      </a:r>
                    </a:p>
                  </a:txBody>
                  <a:tcPr/>
                </a:tc>
                <a:tc>
                  <a:txBody>
                    <a:bodyPr/>
                    <a:lstStyle/>
                    <a:p>
                      <a:r>
                        <a:rPr lang="en-US" sz="800" dirty="0" smtClean="0"/>
                        <a:t>Rule</a:t>
                      </a:r>
                      <a:r>
                        <a:rPr lang="en-US" sz="800" baseline="0" dirty="0" smtClean="0"/>
                        <a:t> 62-210.310(5)(e)d., F.A.C.</a:t>
                      </a:r>
                      <a:endParaRPr lang="en-US" sz="800" dirty="0"/>
                    </a:p>
                  </a:txBody>
                  <a:tcPr/>
                </a:tc>
              </a:tr>
              <a:tr h="370840">
                <a:tc>
                  <a:txBody>
                    <a:bodyPr/>
                    <a:lstStyle/>
                    <a:p>
                      <a:endParaRPr kumimoji="0" lang="en-US" sz="800" kern="1200" baseline="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800" kern="1200" baseline="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800" kern="1200" baseline="0" dirty="0" smtClean="0"/>
                    </a:p>
                  </a:txBody>
                  <a:tcPr/>
                </a:tc>
                <a:tc>
                  <a:txBody>
                    <a:bodyPr/>
                    <a:lstStyle/>
                    <a:p>
                      <a:endParaRPr kumimoji="0" lang="en-US" sz="800" kern="1200" baseline="0" dirty="0" smtClean="0"/>
                    </a:p>
                  </a:txBody>
                  <a:tcPr/>
                </a:tc>
                <a:tc>
                  <a:txBody>
                    <a:bodyPr/>
                    <a:lstStyle/>
                    <a:p>
                      <a:endParaRPr lang="en-US" sz="800" dirty="0"/>
                    </a:p>
                  </a:txBody>
                  <a:tcPr/>
                </a:tc>
              </a:tr>
              <a:tr h="370840">
                <a:tc rowSpan="3">
                  <a:txBody>
                    <a:bodyPr/>
                    <a:lstStyle/>
                    <a:p>
                      <a:r>
                        <a:rPr kumimoji="0" lang="en-US" sz="800" kern="1200" baseline="0" dirty="0" smtClean="0"/>
                        <a:t>Affected facilities (as defined in §§ 60.670 and 60.671) that commenced construction, modification, or reconstruction </a:t>
                      </a:r>
                      <a:r>
                        <a:rPr kumimoji="0" lang="en-US" sz="800" b="1" kern="1200" baseline="0" dirty="0" smtClean="0"/>
                        <a:t>after  August 31, 1983 but before April 22, 2008. 	</a:t>
                      </a:r>
                    </a:p>
                  </a:txBody>
                  <a:tcPr/>
                </a:tc>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10 percent opacity 	</a:t>
                      </a:r>
                    </a:p>
                  </a:txBody>
                  <a:tcPr/>
                </a:tc>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15 percent opacity 	</a:t>
                      </a:r>
                    </a:p>
                  </a:txBody>
                  <a:tcPr/>
                </a:tc>
                <a:tc>
                  <a:txBody>
                    <a:bodyPr/>
                    <a:lstStyle/>
                    <a:p>
                      <a:pPr marL="52388" indent="-52388">
                        <a:buFont typeface="Arial" pitchFamily="34" charset="0"/>
                        <a:buChar char="•"/>
                      </a:pPr>
                      <a:r>
                        <a:rPr kumimoji="0" lang="en-US" sz="800" kern="1200" baseline="0" dirty="0" smtClean="0"/>
                        <a:t>An initial performance test according to § 60.11 of this part and 60.675 of this subpart.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t>Rule</a:t>
                      </a:r>
                      <a:r>
                        <a:rPr lang="en-US" sz="800" baseline="0" dirty="0" smtClean="0"/>
                        <a:t> 62-210.310(5)(e)e., F.A.C.</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800" dirty="0" smtClean="0"/>
                    </a:p>
                    <a:p>
                      <a:r>
                        <a:rPr lang="en-US" sz="800" dirty="0" smtClean="0"/>
                        <a:t>40 CFR 60 Subpart OOO, 60.675(c)</a:t>
                      </a:r>
                      <a:endParaRPr lang="en-US" sz="800" dirty="0"/>
                    </a:p>
                  </a:txBody>
                  <a:tcPr/>
                </a:tc>
              </a:tr>
              <a:tr h="370840">
                <a:tc vMerge="1">
                  <a:txBody>
                    <a:bodyPr/>
                    <a:lstStyle/>
                    <a:p>
                      <a:endParaRPr kumimoji="0" lang="en-US" sz="1000" kern="1200" baseline="0" dirty="0" smtClean="0"/>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000" kern="1200" baseline="0" dirty="0" smtClean="0"/>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000" kern="1200" baseline="0" dirty="0" smtClean="0"/>
                    </a:p>
                  </a:txBody>
                  <a:tcPr/>
                </a:tc>
                <a:tc>
                  <a:txBody>
                    <a:bodyPr/>
                    <a:lstStyle/>
                    <a:p>
                      <a:pPr marL="52388" indent="-52388">
                        <a:buFont typeface="Arial" pitchFamily="34" charset="0"/>
                        <a:buChar char="•"/>
                      </a:pPr>
                      <a:r>
                        <a:rPr kumimoji="0" lang="en-US" sz="800" kern="1200" baseline="0" dirty="0" smtClean="0"/>
                        <a:t>Annual performance test  for visible emissions.</a:t>
                      </a:r>
                    </a:p>
                    <a:p>
                      <a:pPr marL="52388" indent="-52388">
                        <a:buFont typeface="Arial" pitchFamily="34" charset="0"/>
                        <a:buChar char="•"/>
                      </a:pPr>
                      <a:endParaRPr kumimoji="0" lang="en-US" sz="800" kern="1200" baseline="0" dirty="0" smtClean="0"/>
                    </a:p>
                    <a:p>
                      <a:pPr marL="52388" indent="-52388">
                        <a:buFont typeface="Arial" pitchFamily="34" charset="0"/>
                        <a:buChar char="•"/>
                      </a:pPr>
                      <a:r>
                        <a:rPr kumimoji="0" lang="en-US" sz="800" kern="1200" baseline="0" dirty="0" smtClean="0"/>
                        <a:t>Test methods and procedures pursuant to 40 CFR 60 Subpart OOO</a:t>
                      </a:r>
                    </a:p>
                  </a:txBody>
                  <a:tcPr/>
                </a:tc>
                <a:tc>
                  <a:txBody>
                    <a:bodyPr/>
                    <a:lstStyle/>
                    <a:p>
                      <a:r>
                        <a:rPr lang="en-US" sz="800" dirty="0" smtClean="0"/>
                        <a:t>Rule 62-210.310(5)(e)e., F.A.C.</a:t>
                      </a:r>
                      <a:endParaRPr lang="en-US" sz="800" dirty="0"/>
                    </a:p>
                  </a:txBody>
                  <a:tcPr/>
                </a:tc>
              </a:tr>
              <a:tr h="370840">
                <a:tc vMerge="1">
                  <a:txBody>
                    <a:bodyPr/>
                    <a:lstStyle/>
                    <a:p>
                      <a:endParaRPr kumimoji="0" lang="en-US" sz="1000" kern="1200" baseline="0" dirty="0" smtClean="0"/>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000" kern="1200" baseline="0" dirty="0" smtClean="0"/>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000" kern="1200" baseline="0" dirty="0" smtClean="0"/>
                    </a:p>
                  </a:txBody>
                  <a:tcPr/>
                </a:tc>
                <a:tc>
                  <a:txBody>
                    <a:bodyPr/>
                    <a:lstStyle/>
                    <a:p>
                      <a:pPr marL="52388" indent="-52388">
                        <a:buFont typeface="Arial" pitchFamily="34" charset="0"/>
                        <a:buChar char="•"/>
                      </a:pPr>
                      <a:r>
                        <a:rPr kumimoji="0" lang="en-US" sz="800" kern="1200" baseline="0" dirty="0" smtClean="0">
                          <a:solidFill>
                            <a:schemeClr val="dk1"/>
                          </a:solidFill>
                          <a:latin typeface="+mn-lt"/>
                          <a:ea typeface="+mn-ea"/>
                          <a:cs typeface="+mn-cs"/>
                        </a:rPr>
                        <a:t>Notifications of visible emissions tests and test results in accordance with the provisions of Rule 62-297.310, F.A.C.</a:t>
                      </a:r>
                      <a:endParaRPr kumimoji="0" lang="en-US" sz="800" kern="1200" baseline="0" dirty="0" smtClean="0"/>
                    </a:p>
                  </a:txBody>
                  <a:tcPr/>
                </a:tc>
                <a:tc>
                  <a:txBody>
                    <a:bodyPr/>
                    <a:lstStyle/>
                    <a:p>
                      <a:r>
                        <a:rPr lang="en-US" sz="800" dirty="0" smtClean="0"/>
                        <a:t>Rule 62-210.310(5)(e)e., F.A.C.</a:t>
                      </a:r>
                      <a:endParaRPr lang="en-US" sz="800" dirty="0"/>
                    </a:p>
                  </a:txBody>
                  <a:tcPr/>
                </a:tc>
              </a:tr>
            </a:tbl>
          </a:graphicData>
        </a:graphic>
      </p:graphicFrame>
      <p:cxnSp>
        <p:nvCxnSpPr>
          <p:cNvPr id="7" name="Straight Connector 6"/>
          <p:cNvCxnSpPr/>
          <p:nvPr/>
        </p:nvCxnSpPr>
        <p:spPr>
          <a:xfrm>
            <a:off x="381000" y="8077200"/>
            <a:ext cx="8229600" cy="0"/>
          </a:xfrm>
          <a:prstGeom prst="line">
            <a:avLst/>
          </a:prstGeom>
          <a:ln w="25400" cmpd="dbl"/>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667000" y="685800"/>
            <a:ext cx="5334000" cy="646331"/>
          </a:xfrm>
          <a:prstGeom prst="rect">
            <a:avLst/>
          </a:prstGeom>
        </p:spPr>
        <p:txBody>
          <a:bodyPr wrap="square">
            <a:spAutoFit/>
          </a:bodyPr>
          <a:lstStyle/>
          <a:p>
            <a:r>
              <a:rPr lang="en-US" dirty="0" smtClean="0">
                <a:solidFill>
                  <a:srgbClr val="FF0000"/>
                </a:solidFill>
              </a:rPr>
              <a:t>As it applies to NMMPs operating under the Air General Permit in Rule 62-210.310(5)(e), F.A.C</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066800"/>
          </a:xfrm>
        </p:spPr>
        <p:txBody>
          <a:bodyPr/>
          <a:lstStyle/>
          <a:p>
            <a:r>
              <a:rPr lang="en-US" dirty="0" smtClean="0"/>
              <a:t>Summary</a:t>
            </a:r>
            <a:endParaRPr lang="en-US" dirty="0"/>
          </a:p>
        </p:txBody>
      </p:sp>
      <p:graphicFrame>
        <p:nvGraphicFramePr>
          <p:cNvPr id="4" name="Content Placeholder 3"/>
          <p:cNvGraphicFramePr>
            <a:graphicFrameLocks noGrp="1"/>
          </p:cNvGraphicFramePr>
          <p:nvPr>
            <p:ph idx="1"/>
          </p:nvPr>
        </p:nvGraphicFramePr>
        <p:xfrm>
          <a:off x="381000" y="1447800"/>
          <a:ext cx="8229600" cy="5294312"/>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endParaRPr lang="en-US" sz="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The owner or operator must meet the following fugitive emissions limit for grinding mills, screening operations, bucket elevators, transfer points on belt conveyors, bagging operations, storage bins, enclosed truck or railcar loading stations or from any other affected facility (as defined in §§ 60.670 and 60.671)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The owner or operator must meet the following fugitive emissions limit for crushers at which a capture system is not used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The owner or operator must demonstrate compliance with these limits by conducting 	</a:t>
                      </a:r>
                    </a:p>
                  </a:txBody>
                  <a:tcPr/>
                </a:tc>
                <a:tc>
                  <a:txBody>
                    <a:bodyPr/>
                    <a:lstStyle/>
                    <a:p>
                      <a:r>
                        <a:rPr lang="en-US" sz="800" dirty="0" smtClean="0"/>
                        <a:t>Regulation/Rule</a:t>
                      </a:r>
                      <a:endParaRPr lang="en-US" sz="800" dirty="0"/>
                    </a:p>
                  </a:txBody>
                  <a:tcPr/>
                </a:tc>
              </a:tr>
              <a:tr h="533400">
                <a:tc rowSpan="4">
                  <a:txBody>
                    <a:bodyPr/>
                    <a:lstStyle/>
                    <a:p>
                      <a:r>
                        <a:rPr kumimoji="0" lang="en-US" sz="800" kern="1200" baseline="0" dirty="0" smtClean="0"/>
                        <a:t>Affected facilities (as defined in §§ 60.670 and 60.671)  that commence construction, modification, or reconstruction </a:t>
                      </a:r>
                      <a:r>
                        <a:rPr kumimoji="0" lang="en-US" sz="800" b="1" kern="1200" baseline="0" dirty="0" smtClean="0"/>
                        <a:t>on or after April 22, 2008. </a:t>
                      </a:r>
                      <a:r>
                        <a:rPr kumimoji="0" lang="en-US" sz="800" kern="1200" baseline="0" dirty="0" smtClean="0"/>
                        <a:t>	</a:t>
                      </a:r>
                    </a:p>
                  </a:txBody>
                  <a:tcPr/>
                </a:tc>
                <a:tc row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7 percent opacity 	</a:t>
                      </a:r>
                    </a:p>
                  </a:txBody>
                  <a:tcPr/>
                </a:tc>
                <a:tc row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12 percent opacity 	</a:t>
                      </a:r>
                    </a:p>
                  </a:txBody>
                  <a:tcPr/>
                </a:tc>
                <a:tc>
                  <a:txBody>
                    <a:bodyPr/>
                    <a:lstStyle/>
                    <a:p>
                      <a:pPr marL="52388" indent="-52388">
                        <a:buFont typeface="Arial" pitchFamily="34" charset="0"/>
                        <a:buChar char="•"/>
                      </a:pPr>
                      <a:r>
                        <a:rPr kumimoji="0" lang="en-US" sz="800" kern="1200" baseline="0" dirty="0" smtClean="0"/>
                        <a:t>An initial performance test according to § 60.11 of this part and §60.675 of this subpart; and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t>Rule</a:t>
                      </a:r>
                      <a:r>
                        <a:rPr lang="en-US" sz="800" baseline="0" dirty="0" smtClean="0"/>
                        <a:t> 62-210.310(5)(e)e., F.A.C.</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800" dirty="0" smtClean="0"/>
                    </a:p>
                    <a:p>
                      <a:r>
                        <a:rPr lang="en-US" sz="800" dirty="0" smtClean="0"/>
                        <a:t>40 CFR 60 Subpart OOO, 60.675(c)</a:t>
                      </a:r>
                    </a:p>
                    <a:p>
                      <a:endParaRPr lang="en-US" sz="800" dirty="0"/>
                    </a:p>
                  </a:txBody>
                  <a:tcPr/>
                </a:tc>
              </a:tr>
              <a:tr h="8899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52388" indent="-52388">
                        <a:buFont typeface="Arial" pitchFamily="34" charset="0"/>
                        <a:buChar char="•"/>
                      </a:pPr>
                      <a:r>
                        <a:rPr kumimoji="0" lang="en-US" sz="800" kern="1200" baseline="0" dirty="0" smtClean="0"/>
                        <a:t>Annual performance test  for visible emissions.</a:t>
                      </a:r>
                    </a:p>
                    <a:p>
                      <a:pPr marL="52388" indent="-52388">
                        <a:buFont typeface="Arial" pitchFamily="34" charset="0"/>
                        <a:buChar char="•"/>
                      </a:pPr>
                      <a:endParaRPr kumimoji="0" lang="en-US" sz="800" kern="1200" baseline="0" dirty="0" smtClean="0"/>
                    </a:p>
                    <a:p>
                      <a:pPr marL="52388" indent="-52388">
                        <a:buFont typeface="Arial" pitchFamily="34" charset="0"/>
                        <a:buChar char="•"/>
                      </a:pPr>
                      <a:r>
                        <a:rPr kumimoji="0" lang="en-US" sz="800" kern="1200" baseline="0" dirty="0" smtClean="0"/>
                        <a:t>Test methods and procedures pursuant to 40 CFR 60 Subpart OOO</a:t>
                      </a:r>
                    </a:p>
                  </a:txBody>
                  <a:tcPr/>
                </a:tc>
                <a:tc>
                  <a:txBody>
                    <a:bodyPr/>
                    <a:lstStyle/>
                    <a:p>
                      <a:r>
                        <a:rPr lang="en-US" sz="800" dirty="0" smtClean="0"/>
                        <a:t>Rule 62-210.310(5)(e)e., F.A.C.</a:t>
                      </a:r>
                      <a:endParaRPr lang="en-US" sz="800" dirty="0"/>
                    </a:p>
                  </a:txBody>
                  <a:tcPr/>
                </a:tc>
              </a:tr>
              <a:tr h="8382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52388" indent="-52388">
                        <a:buFont typeface="Arial" pitchFamily="34" charset="0"/>
                        <a:buChar char="•"/>
                      </a:pPr>
                      <a:r>
                        <a:rPr kumimoji="0" lang="en-US" sz="800" kern="1200" baseline="0" dirty="0" smtClean="0">
                          <a:solidFill>
                            <a:schemeClr val="dk1"/>
                          </a:solidFill>
                          <a:latin typeface="+mn-lt"/>
                          <a:ea typeface="+mn-ea"/>
                          <a:cs typeface="+mn-cs"/>
                        </a:rPr>
                        <a:t>Notifications of visible emissions tests and test results in accordance with the provisions of Rule 62-297.310, F.A.C.</a:t>
                      </a:r>
                      <a:endParaRPr kumimoji="0" lang="en-US" sz="800" kern="1200" baseline="0" dirty="0" smtClean="0"/>
                    </a:p>
                  </a:txBody>
                  <a:tcPr/>
                </a:tc>
                <a:tc>
                  <a:txBody>
                    <a:bodyPr/>
                    <a:lstStyle/>
                    <a:p>
                      <a:r>
                        <a:rPr lang="en-US" sz="800" dirty="0" smtClean="0"/>
                        <a:t>Rule 62-210.310(5)(e)e., F.A.C.</a:t>
                      </a:r>
                      <a:endParaRPr lang="en-US" sz="800" dirty="0"/>
                    </a:p>
                  </a:txBody>
                  <a:tcPr/>
                </a:tc>
              </a:tr>
              <a:tr h="905192">
                <a:tc vMerge="1">
                  <a:txBody>
                    <a:bodyPr/>
                    <a:lstStyle/>
                    <a:p>
                      <a:endParaRPr kumimoji="0" lang="en-US" sz="800" kern="1200" baseline="0" dirty="0" smtClean="0"/>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800" kern="1200" baseline="0" dirty="0" smtClean="0"/>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800" kern="1200" baseline="0" dirty="0" smtClean="0"/>
                    </a:p>
                  </a:txBody>
                  <a:tcPr/>
                </a:tc>
                <a:tc>
                  <a:txBody>
                    <a:bodyPr/>
                    <a:lstStyle/>
                    <a:p>
                      <a:pPr marL="52388" indent="-52388">
                        <a:buFont typeface="Arial" pitchFamily="34" charset="0"/>
                        <a:buChar char="•"/>
                      </a:pPr>
                      <a:r>
                        <a:rPr kumimoji="0" lang="en-US" sz="800" kern="1200" baseline="0" dirty="0" smtClean="0"/>
                        <a:t>Periodic inspections of water sprays</a:t>
                      </a:r>
                    </a:p>
                    <a:p>
                      <a:pPr marL="52388" marR="0" indent="-52388" algn="l" defTabSz="914400" rtl="0" eaLnBrk="1" fontAlgn="auto" latinLnBrk="0" hangingPunct="1">
                        <a:lnSpc>
                          <a:spcPct val="100000"/>
                        </a:lnSpc>
                        <a:spcBef>
                          <a:spcPts val="0"/>
                        </a:spcBef>
                        <a:spcAft>
                          <a:spcPts val="0"/>
                        </a:spcAft>
                        <a:buClrTx/>
                        <a:buSzTx/>
                        <a:buFontTx/>
                        <a:buNone/>
                        <a:tabLst/>
                        <a:defRPr/>
                      </a:pPr>
                      <a:endParaRPr lang="en-US" sz="800" dirty="0" smtClean="0">
                        <a:latin typeface="+mn-lt"/>
                      </a:endParaRPr>
                    </a:p>
                    <a:p>
                      <a:pPr marL="52388" marR="0" indent="-52388"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800" dirty="0" smtClean="0">
                          <a:latin typeface="+mn-lt"/>
                        </a:rPr>
                        <a:t>Water not flowing properly initiate </a:t>
                      </a:r>
                      <a:r>
                        <a:rPr lang="en-US" sz="800" b="0" dirty="0" smtClean="0">
                          <a:latin typeface="+mn-lt"/>
                        </a:rPr>
                        <a:t>corrective action </a:t>
                      </a:r>
                      <a:r>
                        <a:rPr lang="en-US" sz="800" dirty="0" smtClean="0">
                          <a:latin typeface="+mn-lt"/>
                        </a:rPr>
                        <a:t>within 24 hours and complete corrective action as expediently as practical. </a:t>
                      </a:r>
                    </a:p>
                    <a:p>
                      <a:pPr marL="52388" indent="-52388"/>
                      <a:endParaRPr kumimoji="0" lang="en-US" sz="800" kern="1200" baseline="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t>40 CFR 60 Subpart OOO, </a:t>
                      </a:r>
                    </a:p>
                    <a:p>
                      <a:r>
                        <a:rPr lang="en-US" sz="800" b="0" dirty="0" smtClean="0"/>
                        <a:t>60.674(b)</a:t>
                      </a:r>
                      <a:endParaRPr lang="en-US" sz="800" b="0" dirty="0"/>
                    </a:p>
                  </a:txBody>
                  <a:tcPr/>
                </a:tc>
              </a:tr>
            </a:tbl>
          </a:graphicData>
        </a:graphic>
      </p:graphicFrame>
      <p:cxnSp>
        <p:nvCxnSpPr>
          <p:cNvPr id="7" name="Straight Connector 6"/>
          <p:cNvCxnSpPr/>
          <p:nvPr/>
        </p:nvCxnSpPr>
        <p:spPr>
          <a:xfrm>
            <a:off x="381000" y="8077200"/>
            <a:ext cx="8229600" cy="0"/>
          </a:xfrm>
          <a:prstGeom prst="line">
            <a:avLst/>
          </a:prstGeom>
          <a:ln w="25400" cmpd="dbl"/>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667000" y="685800"/>
            <a:ext cx="5334000" cy="646331"/>
          </a:xfrm>
          <a:prstGeom prst="rect">
            <a:avLst/>
          </a:prstGeom>
        </p:spPr>
        <p:txBody>
          <a:bodyPr wrap="square">
            <a:spAutoFit/>
          </a:bodyPr>
          <a:lstStyle/>
          <a:p>
            <a:r>
              <a:rPr lang="en-US" dirty="0" smtClean="0">
                <a:solidFill>
                  <a:srgbClr val="FF0000"/>
                </a:solidFill>
              </a:rPr>
              <a:t>As it applies to NMMPs operating under the Air General Permit in Rule 62-210.310(5)(e), F.A.C</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066800"/>
          </a:xfrm>
        </p:spPr>
        <p:txBody>
          <a:bodyPr/>
          <a:lstStyle/>
          <a:p>
            <a:r>
              <a:rPr lang="en-US" dirty="0" smtClean="0"/>
              <a:t>Summary</a:t>
            </a:r>
            <a:endParaRPr lang="en-US" dirty="0"/>
          </a:p>
        </p:txBody>
      </p:sp>
      <p:graphicFrame>
        <p:nvGraphicFramePr>
          <p:cNvPr id="4" name="Content Placeholder 3"/>
          <p:cNvGraphicFramePr>
            <a:graphicFrameLocks noGrp="1"/>
          </p:cNvGraphicFramePr>
          <p:nvPr>
            <p:ph idx="1"/>
          </p:nvPr>
        </p:nvGraphicFramePr>
        <p:xfrm>
          <a:off x="381000" y="1447800"/>
          <a:ext cx="8229600" cy="396240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endParaRPr lang="en-US" sz="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The owner or operator must meet the following fugitive emissions limit for grinding mills, screening operations, bucket elevators, transfer points on belt conveyors, bagging operations, storage bins, enclosed truck or railcar loading stations or from any other affected facility (as defined in §§ 60.670 and 60.671)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The owner or operator must meet the following fugitive emissions limit for crushers at which a capture system is not used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The owner or operator must demonstrate compliance with these limits by conducting 	</a:t>
                      </a:r>
                    </a:p>
                  </a:txBody>
                  <a:tcPr/>
                </a:tc>
                <a:tc>
                  <a:txBody>
                    <a:bodyPr/>
                    <a:lstStyle/>
                    <a:p>
                      <a:r>
                        <a:rPr lang="en-US" sz="800" dirty="0" smtClean="0"/>
                        <a:t>Regulation/Rule</a:t>
                      </a:r>
                      <a:endParaRPr lang="en-US" sz="800" dirty="0"/>
                    </a:p>
                  </a:txBody>
                  <a:tcPr/>
                </a:tc>
              </a:tr>
              <a:tr h="9051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Affected facilities (as defined in §§ 60.670 and 60.671)  that commence construction, modification, or reconstruction </a:t>
                      </a:r>
                      <a:r>
                        <a:rPr kumimoji="0" lang="en-US" sz="800" b="1" kern="1200" baseline="0" dirty="0" smtClean="0"/>
                        <a:t>on or after April 22, 2008. </a:t>
                      </a:r>
                      <a:r>
                        <a:rPr kumimoji="0" lang="en-US" sz="800" kern="1200" baseline="0" dirty="0" smtClean="0"/>
                        <a:t>	</a:t>
                      </a:r>
                    </a:p>
                    <a:p>
                      <a:endParaRPr kumimoji="0" lang="en-US" sz="800" kern="1200" baseline="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7 percent opacity 	</a:t>
                      </a: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800" kern="1200" baseline="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800" kern="1200" baseline="0" dirty="0" smtClean="0"/>
                        <a:t>12 percent opacity 	</a:t>
                      </a: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800" kern="1200" baseline="0" dirty="0" smtClean="0"/>
                    </a:p>
                  </a:txBody>
                  <a:tcPr/>
                </a:tc>
                <a:tc>
                  <a:txBody>
                    <a:bodyPr/>
                    <a:lstStyle/>
                    <a:p>
                      <a:pPr marL="119063" indent="-119063">
                        <a:buFont typeface="Arial" pitchFamily="34" charset="0"/>
                        <a:buChar char="•"/>
                        <a:defRPr/>
                      </a:pPr>
                      <a:r>
                        <a:rPr lang="en-US" sz="800" b="0" dirty="0" smtClean="0">
                          <a:latin typeface="+mn-lt"/>
                        </a:rPr>
                        <a:t>Record</a:t>
                      </a:r>
                      <a:r>
                        <a:rPr lang="en-US" sz="800" dirty="0" smtClean="0">
                          <a:latin typeface="+mn-lt"/>
                        </a:rPr>
                        <a:t> each inspection of the water spray nozzles, including any corrective actions taken, in the logbook</a:t>
                      </a:r>
                    </a:p>
                    <a:p>
                      <a:pPr marL="119063" indent="-119063">
                        <a:buFont typeface="Arial" pitchFamily="34" charset="0"/>
                        <a:buNone/>
                        <a:defRPr/>
                      </a:pPr>
                      <a:endParaRPr lang="en-US" sz="800" dirty="0" smtClean="0">
                        <a:latin typeface="+mn-lt"/>
                      </a:endParaRPr>
                    </a:p>
                    <a:p>
                      <a:pPr marL="117475" indent="-117475">
                        <a:buFont typeface="Arial" pitchFamily="34" charset="0"/>
                        <a:buChar char="•"/>
                      </a:pPr>
                      <a:r>
                        <a:rPr lang="en-US" sz="800" dirty="0" smtClean="0"/>
                        <a:t>If an affected facility that routinely uses wet suppression water sprays ceases operation of the water sprays or is using a control mechanism other than water sprays during the monthly inspection (for example, water from recent rainfall), the logbook entry must specify the control mechanism being used instead of the water sprays.</a:t>
                      </a:r>
                      <a:endParaRPr kumimoji="0" lang="en-US" sz="800" kern="1200" baseline="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t>40 CFR 60 Subpart OOO, </a:t>
                      </a:r>
                    </a:p>
                    <a:p>
                      <a:r>
                        <a:rPr lang="en-US" sz="800" b="0" dirty="0" smtClean="0"/>
                        <a:t>60.674(b)</a:t>
                      </a:r>
                    </a:p>
                    <a:p>
                      <a:endParaRPr lang="en-US" sz="800" dirty="0" smtClean="0"/>
                    </a:p>
                    <a:p>
                      <a:endParaRPr lang="en-US" sz="800" dirty="0" smtClean="0"/>
                    </a:p>
                    <a:p>
                      <a:endParaRPr lang="en-US" sz="8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t>40 CFR 60 Subpart OOO, </a:t>
                      </a:r>
                    </a:p>
                    <a:p>
                      <a:r>
                        <a:rPr lang="en-US" sz="800" b="0" dirty="0" smtClean="0"/>
                        <a:t>60.674(b)(2)</a:t>
                      </a:r>
                    </a:p>
                    <a:p>
                      <a:endParaRPr lang="en-US" sz="800" dirty="0"/>
                    </a:p>
                  </a:txBody>
                  <a:tcPr/>
                </a:tc>
              </a:tr>
            </a:tbl>
          </a:graphicData>
        </a:graphic>
      </p:graphicFrame>
      <p:cxnSp>
        <p:nvCxnSpPr>
          <p:cNvPr id="7" name="Straight Connector 6"/>
          <p:cNvCxnSpPr/>
          <p:nvPr/>
        </p:nvCxnSpPr>
        <p:spPr>
          <a:xfrm>
            <a:off x="381000" y="8077200"/>
            <a:ext cx="8229600" cy="0"/>
          </a:xfrm>
          <a:prstGeom prst="line">
            <a:avLst/>
          </a:prstGeom>
          <a:ln w="25400" cmpd="dbl"/>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667000" y="685800"/>
            <a:ext cx="5334000" cy="646331"/>
          </a:xfrm>
          <a:prstGeom prst="rect">
            <a:avLst/>
          </a:prstGeom>
        </p:spPr>
        <p:txBody>
          <a:bodyPr wrap="square">
            <a:spAutoFit/>
          </a:bodyPr>
          <a:lstStyle/>
          <a:p>
            <a:r>
              <a:rPr lang="en-US" dirty="0" smtClean="0">
                <a:solidFill>
                  <a:srgbClr val="FF0000"/>
                </a:solidFill>
              </a:rPr>
              <a:t>As it applies to NMMPs operating under the Air General Permit in Rule 62-210.310(5)(e), F.A.C</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762000"/>
            <a:ext cx="8229600" cy="1066800"/>
          </a:xfrm>
        </p:spPr>
        <p:txBody>
          <a:bodyPr/>
          <a:lstStyle/>
          <a:p>
            <a:r>
              <a:rPr lang="en-US" dirty="0" smtClean="0"/>
              <a:t>Relocation Requirements</a:t>
            </a:r>
          </a:p>
        </p:txBody>
      </p:sp>
      <p:sp>
        <p:nvSpPr>
          <p:cNvPr id="22531" name="Content Placeholder 2"/>
          <p:cNvSpPr>
            <a:spLocks noGrp="1"/>
          </p:cNvSpPr>
          <p:nvPr>
            <p:ph idx="1"/>
          </p:nvPr>
        </p:nvSpPr>
        <p:spPr>
          <a:xfrm>
            <a:off x="457200" y="1752600"/>
            <a:ext cx="8229600" cy="3200400"/>
          </a:xfrm>
        </p:spPr>
        <p:txBody>
          <a:bodyPr>
            <a:normAutofit lnSpcReduction="10000"/>
          </a:bodyPr>
          <a:lstStyle/>
          <a:p>
            <a:r>
              <a:rPr lang="en-US" sz="3000" dirty="0" smtClean="0"/>
              <a:t>Relocation requires notification to the Department by telephone, e-mail, fax, or written communication at least one business day prior to moving and transmit by e-mail, fax, post or courier, a Facility Relocation Notification Form no later than five business days following relocation.</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lstStyle/>
          <a:p>
            <a:r>
              <a:rPr lang="en-US" dirty="0" smtClean="0"/>
              <a:t>Collocation Requirements</a:t>
            </a:r>
            <a:endParaRPr lang="en-US" dirty="0"/>
          </a:p>
        </p:txBody>
      </p:sp>
      <p:sp>
        <p:nvSpPr>
          <p:cNvPr id="3" name="Content Placeholder 2"/>
          <p:cNvSpPr>
            <a:spLocks noGrp="1"/>
          </p:cNvSpPr>
          <p:nvPr>
            <p:ph idx="1"/>
          </p:nvPr>
        </p:nvSpPr>
        <p:spPr>
          <a:xfrm>
            <a:off x="457200" y="2057400"/>
            <a:ext cx="8229600" cy="4325112"/>
          </a:xfrm>
        </p:spPr>
        <p:txBody>
          <a:bodyPr>
            <a:normAutofit lnSpcReduction="10000"/>
          </a:bodyPr>
          <a:lstStyle/>
          <a:p>
            <a:r>
              <a:rPr lang="en-US" dirty="0" smtClean="0">
                <a:latin typeface="+mn-lt"/>
              </a:rPr>
              <a:t>Site-wide fuel usage limitations apply to the collocation site.</a:t>
            </a:r>
          </a:p>
          <a:p>
            <a:r>
              <a:rPr lang="en-US" dirty="0" smtClean="0"/>
              <a:t>Recordkeeping requirements:</a:t>
            </a:r>
          </a:p>
          <a:p>
            <a:pPr>
              <a:buNone/>
            </a:pPr>
            <a:r>
              <a:rPr lang="en-US" dirty="0" smtClean="0"/>
              <a:t>    The owners or operators of all collocated concrete batching plants and NMMP plants shall maintain records to account for site-wide fuel consumption for each calendar month and each consecutive twelve months. The owners or operators shall retain these records, available for Department inspection, for at least five years.</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066800"/>
          </a:xfrm>
        </p:spPr>
        <p:txBody>
          <a:bodyPr>
            <a:normAutofit fontScale="90000"/>
          </a:bodyPr>
          <a:lstStyle/>
          <a:p>
            <a:r>
              <a:rPr lang="en-US" dirty="0" smtClean="0"/>
              <a:t>Non-routine Operation at Non-Title V Facilities</a:t>
            </a:r>
            <a:endParaRPr lang="en-US" dirty="0"/>
          </a:p>
        </p:txBody>
      </p:sp>
      <p:sp>
        <p:nvSpPr>
          <p:cNvPr id="3" name="Content Placeholder 2"/>
          <p:cNvSpPr>
            <a:spLocks noGrp="1"/>
          </p:cNvSpPr>
          <p:nvPr>
            <p:ph idx="1"/>
          </p:nvPr>
        </p:nvSpPr>
        <p:spPr>
          <a:xfrm>
            <a:off x="457200" y="2209800"/>
            <a:ext cx="8229600" cy="4325112"/>
          </a:xfrm>
        </p:spPr>
        <p:txBody>
          <a:bodyPr>
            <a:normAutofit fontScale="85000" lnSpcReduction="10000"/>
          </a:bodyPr>
          <a:lstStyle/>
          <a:p>
            <a:r>
              <a:rPr lang="en-US" dirty="0" smtClean="0"/>
              <a:t>Non-routine use at facilities with air construction or air operation permits is allowed as long as the following conditions are met:</a:t>
            </a:r>
          </a:p>
          <a:p>
            <a:endParaRPr lang="en-US" dirty="0" smtClean="0"/>
          </a:p>
          <a:p>
            <a:pPr lvl="1">
              <a:buFont typeface="Arial" pitchFamily="34" charset="0"/>
              <a:buChar char="•"/>
            </a:pPr>
            <a:r>
              <a:rPr lang="en-US" dirty="0" smtClean="0">
                <a:solidFill>
                  <a:schemeClr val="tx1"/>
                </a:solidFill>
              </a:rPr>
              <a:t>The NMMP plant must not be located at a single site for more than six months in any consecutive 12 months</a:t>
            </a:r>
          </a:p>
          <a:p>
            <a:pPr lvl="1">
              <a:buFont typeface="Arial" pitchFamily="34" charset="0"/>
              <a:buChar char="•"/>
            </a:pPr>
            <a:r>
              <a:rPr lang="en-US" dirty="0" smtClean="0">
                <a:solidFill>
                  <a:schemeClr val="tx1"/>
                </a:solidFill>
              </a:rPr>
              <a:t>Records must be kept that indicate how long the NMMP plant has been at the permitted facility</a:t>
            </a:r>
          </a:p>
          <a:p>
            <a:pPr lvl="1">
              <a:buFont typeface="Arial" pitchFamily="34" charset="0"/>
              <a:buChar char="•"/>
            </a:pPr>
            <a:r>
              <a:rPr lang="en-US" dirty="0" smtClean="0">
                <a:solidFill>
                  <a:schemeClr val="tx1"/>
                </a:solidFill>
              </a:rPr>
              <a:t>No NMMP plant using an air general permit shall perform a routine task at a permitted facility unless the NMMP plant operation is authorized by the permitted facility’s AC or AO permit.  RAP crushing at an asphalt plant is considered a routine task.</a:t>
            </a:r>
            <a:endParaRPr lang="en-US" dirty="0">
              <a:solidFill>
                <a:schemeClr val="tx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Object 6"/>
          <p:cNvGraphicFramePr>
            <a:graphicFrameLocks noChangeAspect="1"/>
          </p:cNvGraphicFramePr>
          <p:nvPr/>
        </p:nvGraphicFramePr>
        <p:xfrm>
          <a:off x="2209800" y="95131"/>
          <a:ext cx="4947989" cy="6762869"/>
        </p:xfrm>
        <a:graphic>
          <a:graphicData uri="http://schemas.openxmlformats.org/presentationml/2006/ole">
            <p:oleObj spid="_x0000_s1029" name="Document" r:id="rId3" imgW="6595658" imgH="9017581" progId="Word.Document.12">
              <p:link updateAutomatic="1"/>
            </p:oleObj>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normAutofit fontScale="90000"/>
          </a:bodyPr>
          <a:lstStyle/>
          <a:p>
            <a:r>
              <a:rPr lang="en-US" dirty="0" smtClean="0"/>
              <a:t>Questions? Comments? Insights?</a:t>
            </a:r>
            <a:br>
              <a:rPr lang="en-US" dirty="0" smtClean="0"/>
            </a:br>
            <a:r>
              <a:rPr lang="en-US" dirty="0" smtClean="0"/>
              <a:t>Advice?</a:t>
            </a:r>
            <a:endParaRPr lang="en-US" dirty="0"/>
          </a:p>
        </p:txBody>
      </p:sp>
      <p:sp>
        <p:nvSpPr>
          <p:cNvPr id="5" name="Content Placeholder 4"/>
          <p:cNvSpPr>
            <a:spLocks noGrp="1"/>
          </p:cNvSpPr>
          <p:nvPr>
            <p:ph idx="1"/>
          </p:nvPr>
        </p:nvSpPr>
        <p:spPr>
          <a:xfrm>
            <a:off x="457200" y="2057400"/>
            <a:ext cx="8229600" cy="4525963"/>
          </a:xfrm>
        </p:spPr>
        <p:txBody>
          <a:bodyPr/>
          <a:lstStyle/>
          <a:p>
            <a:r>
              <a:rPr lang="en-US" sz="2500" dirty="0" smtClean="0"/>
              <a:t>Missouri Department of Natural Resources Guide to 40 CFR Subpart OOO: </a:t>
            </a:r>
            <a:r>
              <a:rPr lang="en-US" sz="2500" dirty="0" smtClean="0">
                <a:hlinkClick r:id="rId2"/>
              </a:rPr>
              <a:t>http://www.dnr.mo.gov/pubs/pub2387.pdf</a:t>
            </a:r>
            <a:r>
              <a:rPr lang="en-US" sz="2500" dirty="0" smtClean="0"/>
              <a:t> </a:t>
            </a:r>
          </a:p>
          <a:p>
            <a:r>
              <a:rPr lang="en-US" sz="2500" dirty="0" smtClean="0"/>
              <a:t>E-CFR Page for Subpart OOO: </a:t>
            </a:r>
            <a:r>
              <a:rPr lang="en-US" sz="2500" dirty="0" smtClean="0">
                <a:hlinkClick r:id="rId3"/>
              </a:rPr>
              <a:t>http://ecfr.gpoaccess.gov/cgi/t/text/text-idx?c=ecfr&amp;rgn=div6&amp;view=text&amp;node=40:12.0.1.1.1.11&amp;idno=40</a:t>
            </a:r>
            <a:endParaRPr lang="en-US" sz="2500" dirty="0" smtClean="0"/>
          </a:p>
          <a:p>
            <a:r>
              <a:rPr lang="en-US" sz="2500" dirty="0" smtClean="0"/>
              <a:t>State Rule: </a:t>
            </a:r>
            <a:r>
              <a:rPr lang="en-US" sz="2500" dirty="0" smtClean="0">
                <a:hlinkClick r:id="rId4"/>
              </a:rPr>
              <a:t>http://www.dep.state.fl.us/air/rules/fac/62-210.pdf</a:t>
            </a:r>
            <a:endParaRPr lang="en-US" sz="2500" dirty="0" smtClean="0"/>
          </a:p>
          <a:p>
            <a:endParaRPr lang="en-US" sz="2500" dirty="0" smtClean="0"/>
          </a:p>
          <a:p>
            <a:endParaRPr lang="en-US" sz="2500" dirty="0" smtClean="0"/>
          </a:p>
          <a:p>
            <a:endParaRPr lang="en-US" sz="25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1560</TotalTime>
  <Words>3295</Words>
  <Application>Microsoft Office PowerPoint</Application>
  <PresentationFormat>On-screen Show (4:3)</PresentationFormat>
  <Paragraphs>294</Paragraphs>
  <Slides>47</Slides>
  <Notes>0</Notes>
  <HiddenSlides>0</HiddenSlides>
  <MMClips>0</MMClips>
  <ScaleCrop>false</ScaleCrop>
  <HeadingPairs>
    <vt:vector size="6" baseType="variant">
      <vt:variant>
        <vt:lpstr>Theme</vt:lpstr>
      </vt:variant>
      <vt:variant>
        <vt:i4>1</vt:i4>
      </vt:variant>
      <vt:variant>
        <vt:lpstr>Links</vt:lpstr>
      </vt:variant>
      <vt:variant>
        <vt:i4>1</vt:i4>
      </vt:variant>
      <vt:variant>
        <vt:lpstr>Slide Titles</vt:lpstr>
      </vt:variant>
      <vt:variant>
        <vt:i4>47</vt:i4>
      </vt:variant>
    </vt:vector>
  </HeadingPairs>
  <TitlesOfParts>
    <vt:vector size="49" baseType="lpstr">
      <vt:lpstr>Urban</vt:lpstr>
      <vt:lpstr>\\jaxres\air\compliance assistance presentations\Documents and Settings\Bartlett_S\My Documents\Crusher Outreach Checklist OOO (2).docx</vt:lpstr>
      <vt:lpstr>Air General Permit Non-Metallic Mineral Processing Plants</vt:lpstr>
      <vt:lpstr>Commonly known as Crushers</vt:lpstr>
      <vt:lpstr>Mobile Crusher</vt:lpstr>
      <vt:lpstr>NMMP Rule:  62-210.310(5)(e) F.A.C. Air General Permit for Facilities Comprising Nonmetallic Mineral Processing Plants </vt:lpstr>
      <vt:lpstr>Fuel Consumption Limits</vt:lpstr>
      <vt:lpstr>Slide 6</vt:lpstr>
      <vt:lpstr>Controlling Unconfined Particulate Matter</vt:lpstr>
      <vt:lpstr>Slide 8</vt:lpstr>
      <vt:lpstr>Slide 9</vt:lpstr>
      <vt:lpstr>General Visible Emissions Requirement</vt:lpstr>
      <vt:lpstr>40 CFR 60 Subpart OOO Requirements</vt:lpstr>
      <vt:lpstr>40 CFR 60 Subpart OOO Requirements</vt:lpstr>
      <vt:lpstr>40 CFR 60 Subpart OOO Requirements</vt:lpstr>
      <vt:lpstr>40 CFR 60 Subpart OOO Requirements</vt:lpstr>
      <vt:lpstr>40 CFR 60 Subpart OOO Requirements</vt:lpstr>
      <vt:lpstr>40 CFR 60 Subpart OOO Requirements</vt:lpstr>
      <vt:lpstr>Slide 17</vt:lpstr>
      <vt:lpstr>40 CFR 60 Subpart OOO Requirements</vt:lpstr>
      <vt:lpstr>Scope</vt:lpstr>
      <vt:lpstr>40 CFR 60 Subpart OOO Requirements</vt:lpstr>
      <vt:lpstr>After August 31, 1983, but prior to  April 22,2008</vt:lpstr>
      <vt:lpstr>On or After April 22,2008</vt:lpstr>
      <vt:lpstr>Transfer Point</vt:lpstr>
      <vt:lpstr>Transfer Point</vt:lpstr>
      <vt:lpstr>Exception to fugitive emissions standards</vt:lpstr>
      <vt:lpstr>Slide 26</vt:lpstr>
      <vt:lpstr>Initial Performance Tests</vt:lpstr>
      <vt:lpstr>Initial Performance Tests</vt:lpstr>
      <vt:lpstr>Annual Performance Test</vt:lpstr>
      <vt:lpstr>Test Method and Procedures</vt:lpstr>
      <vt:lpstr>Slide 31</vt:lpstr>
      <vt:lpstr>Slide 32</vt:lpstr>
      <vt:lpstr>Slide 33</vt:lpstr>
      <vt:lpstr>Slide 34</vt:lpstr>
      <vt:lpstr>Slide 35</vt:lpstr>
      <vt:lpstr>Slide 36</vt:lpstr>
      <vt:lpstr>Monitoring Requirements</vt:lpstr>
      <vt:lpstr>Recordkeeping and Reporting Requirements</vt:lpstr>
      <vt:lpstr>Recordkeeping and Reporting Requirements</vt:lpstr>
      <vt:lpstr>Summary</vt:lpstr>
      <vt:lpstr>Summary</vt:lpstr>
      <vt:lpstr>Summary</vt:lpstr>
      <vt:lpstr>Relocation Requirements</vt:lpstr>
      <vt:lpstr>Collocation Requirements</vt:lpstr>
      <vt:lpstr>Non-routine Operation at Non-Title V Facilities</vt:lpstr>
      <vt:lpstr>Slide 46</vt:lpstr>
      <vt:lpstr>Questions? Comments? Insights? Advice?</vt:lpstr>
    </vt:vector>
  </TitlesOfParts>
  <Company>Florida DEP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Non-Metallic Mineral Processing Plants: A look into the sordid world of crushing rock and dreams. </dc:title>
  <dc:creator>S Bartlett</dc:creator>
  <cp:lastModifiedBy>alnahdy_k</cp:lastModifiedBy>
  <cp:revision>207</cp:revision>
  <dcterms:created xsi:type="dcterms:W3CDTF">2012-10-01T12:04:09Z</dcterms:created>
  <dcterms:modified xsi:type="dcterms:W3CDTF">2012-10-11T12:07:48Z</dcterms:modified>
</cp:coreProperties>
</file>