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5"/>
  </p:notesMasterIdLst>
  <p:sldIdLst>
    <p:sldId id="256" r:id="rId2"/>
    <p:sldId id="258" r:id="rId3"/>
    <p:sldId id="278" r:id="rId4"/>
    <p:sldId id="259" r:id="rId5"/>
    <p:sldId id="260" r:id="rId6"/>
    <p:sldId id="272" r:id="rId7"/>
    <p:sldId id="262" r:id="rId8"/>
    <p:sldId id="264" r:id="rId9"/>
    <p:sldId id="265" r:id="rId10"/>
    <p:sldId id="266" r:id="rId11"/>
    <p:sldId id="267" r:id="rId12"/>
    <p:sldId id="268" r:id="rId13"/>
    <p:sldId id="269" r:id="rId14"/>
    <p:sldId id="270" r:id="rId15"/>
    <p:sldId id="326" r:id="rId16"/>
    <p:sldId id="328" r:id="rId17"/>
    <p:sldId id="329" r:id="rId18"/>
    <p:sldId id="330" r:id="rId19"/>
    <p:sldId id="331" r:id="rId20"/>
    <p:sldId id="332" r:id="rId21"/>
    <p:sldId id="333" r:id="rId22"/>
    <p:sldId id="289" r:id="rId23"/>
    <p:sldId id="288" r:id="rId24"/>
    <p:sldId id="290" r:id="rId25"/>
    <p:sldId id="291" r:id="rId26"/>
    <p:sldId id="292" r:id="rId27"/>
    <p:sldId id="286" r:id="rId28"/>
    <p:sldId id="297" r:id="rId29"/>
    <p:sldId id="298" r:id="rId30"/>
    <p:sldId id="299" r:id="rId31"/>
    <p:sldId id="300" r:id="rId32"/>
    <p:sldId id="301" r:id="rId33"/>
    <p:sldId id="302" r:id="rId34"/>
    <p:sldId id="303" r:id="rId35"/>
    <p:sldId id="304" r:id="rId36"/>
    <p:sldId id="305" r:id="rId37"/>
    <p:sldId id="306" r:id="rId38"/>
    <p:sldId id="327" r:id="rId39"/>
    <p:sldId id="307" r:id="rId40"/>
    <p:sldId id="308" r:id="rId41"/>
    <p:sldId id="309" r:id="rId42"/>
    <p:sldId id="310" r:id="rId43"/>
    <p:sldId id="311" r:id="rId44"/>
    <p:sldId id="312" r:id="rId45"/>
    <p:sldId id="313" r:id="rId46"/>
    <p:sldId id="315" r:id="rId47"/>
    <p:sldId id="316" r:id="rId48"/>
    <p:sldId id="318" r:id="rId49"/>
    <p:sldId id="319" r:id="rId50"/>
    <p:sldId id="320" r:id="rId51"/>
    <p:sldId id="321" r:id="rId52"/>
    <p:sldId id="322" r:id="rId53"/>
    <p:sldId id="323" r:id="rId54"/>
    <p:sldId id="324" r:id="rId55"/>
    <p:sldId id="325" r:id="rId56"/>
    <p:sldId id="276" r:id="rId57"/>
    <p:sldId id="277" r:id="rId58"/>
    <p:sldId id="337" r:id="rId59"/>
    <p:sldId id="275" r:id="rId60"/>
    <p:sldId id="274" r:id="rId61"/>
    <p:sldId id="336" r:id="rId62"/>
    <p:sldId id="334" r:id="rId63"/>
    <p:sldId id="279"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2" d="100"/>
          <a:sy n="102" d="100"/>
        </p:scale>
        <p:origin x="-234"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44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276910-1786-439F-A427-C2389471970D}" type="datetimeFigureOut">
              <a:rPr lang="en-US" smtClean="0"/>
              <a:pPr/>
              <a:t>5/22/2013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31B0246-348F-4278-9715-9D9338937F46}" type="slidenum">
              <a:rPr lang="en-US" smtClean="0"/>
              <a:pPr/>
              <a:t>‹#›</a:t>
            </a:fld>
            <a:endParaRPr lang="en-US" dirty="0"/>
          </a:p>
        </p:txBody>
      </p:sp>
    </p:spTree>
    <p:extLst>
      <p:ext uri="{BB962C8B-B14F-4D97-AF65-F5344CB8AC3E}">
        <p14:creationId xmlns:p14="http://schemas.microsoft.com/office/powerpoint/2010/main" xmlns="" val="3375095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includes</a:t>
            </a:r>
            <a:r>
              <a:rPr lang="en-US" baseline="0" dirty="0" smtClean="0"/>
              <a:t> spotting chemicals.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are an Small</a:t>
            </a:r>
            <a:r>
              <a:rPr lang="en-US" baseline="0" dirty="0" smtClean="0"/>
              <a:t> Quantity Generator, you need to do weekly inspections of your containers. I would suggest to keep track of that in this log; makes it easier- not required.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10</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you are considered</a:t>
            </a:r>
            <a:r>
              <a:rPr lang="en-US" baseline="0" dirty="0" smtClean="0"/>
              <a:t> a conditionally exempt small quantity generator, but you cannot produce receipts for proper disposal you are automatically considered a small quantity generator. 62-730 is our State rule and the 40 CFR are the federal rules. The State can be more stringent that the Federal rules.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Example of a more stringent state rule is the weekly container inspection</a:t>
            </a:r>
            <a:r>
              <a:rPr lang="en-US" baseline="0" dirty="0" smtClean="0"/>
              <a:t> logs, the Federal rule says you have to do them and the State of Florida has required elements that must be included.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Petroleum solvents</a:t>
            </a:r>
            <a:r>
              <a:rPr lang="en-US" baseline="0" dirty="0" smtClean="0"/>
              <a:t> would be characteristic for ignitability (flash point equal to or less than 140 F)</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19</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Remember, besides</a:t>
            </a:r>
            <a:r>
              <a:rPr lang="en-US" baseline="0" dirty="0" smtClean="0"/>
              <a:t> the Air General Permit registration fee every 5 years, there is an annual registration fee of $100.00 that is paid to the DCSCP. Once the fee is paid, the dry cleaning facility will receive registration by mail. This document should be displayed on the machine or any place product perc is stored.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21</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22</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Spotting chemicals still require secondary containment. </a:t>
            </a:r>
            <a:endParaRPr lang="en-US" baseline="0" dirty="0" smtClean="0"/>
          </a:p>
        </p:txBody>
      </p:sp>
      <p:sp>
        <p:nvSpPr>
          <p:cNvPr id="4" name="Slide Number Placeholder 3"/>
          <p:cNvSpPr>
            <a:spLocks noGrp="1"/>
          </p:cNvSpPr>
          <p:nvPr>
            <p:ph type="sldNum" sz="quarter" idx="10"/>
          </p:nvPr>
        </p:nvSpPr>
        <p:spPr/>
        <p:txBody>
          <a:bodyPr/>
          <a:lstStyle/>
          <a:p>
            <a:fld id="{BB0F9DEA-291C-4009-8BFB-8463937243CB}" type="slidenum">
              <a:rPr lang="en-US" smtClean="0"/>
              <a:pPr/>
              <a:t>23</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25</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376.3078(9)( a), FS</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26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might want to do a representative sample for waste determination to see if it is hazardous.  Then manage</a:t>
            </a:r>
            <a:r>
              <a:rPr lang="en-US" baseline="0" dirty="0" smtClean="0"/>
              <a:t> according to the results.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27</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Solvent is purified during the </a:t>
            </a:r>
            <a:r>
              <a:rPr lang="en-US" dirty="0" smtClean="0"/>
              <a:t>dry cleaning </a:t>
            </a:r>
            <a:r>
              <a:rPr lang="en-US" dirty="0" smtClean="0"/>
              <a:t>process by two methods, filtration and distillation.  These processes extract</a:t>
            </a:r>
            <a:r>
              <a:rPr lang="en-US" baseline="0" dirty="0" smtClean="0"/>
              <a:t> soils, grease, fats, dyes, and other non-volatile residues from the solvent so that they will not be re-deposited onto the garments.</a:t>
            </a:r>
          </a:p>
          <a:p>
            <a:endParaRPr lang="en-US" baseline="0" dirty="0" smtClean="0"/>
          </a:p>
          <a:p>
            <a:r>
              <a:rPr lang="en-US" baseline="0" dirty="0" smtClean="0"/>
              <a:t>There are two general types of filtration systems in use in </a:t>
            </a:r>
            <a:r>
              <a:rPr lang="en-US" baseline="0" dirty="0" smtClean="0"/>
              <a:t>dry cleaning </a:t>
            </a:r>
            <a:r>
              <a:rPr lang="en-US" baseline="0" dirty="0" smtClean="0"/>
              <a:t>today; cartridge filters and roto-disc or spin-disc filters.</a:t>
            </a:r>
          </a:p>
          <a:p>
            <a:endParaRPr lang="en-US" baseline="0" dirty="0" smtClean="0"/>
          </a:p>
          <a:p>
            <a:r>
              <a:rPr lang="en-US" dirty="0" smtClean="0"/>
              <a:t>Most cartridge</a:t>
            </a:r>
            <a:r>
              <a:rPr lang="en-US" baseline="0" dirty="0" smtClean="0"/>
              <a:t> filters consist of an outer perforated metal shell for lint trapping.  The core of the filter contains activated carbon to retain dissolved dyes by adsorption.  </a:t>
            </a:r>
          </a:p>
          <a:p>
            <a:endParaRPr lang="en-US" baseline="0" dirty="0" smtClean="0"/>
          </a:p>
          <a:p>
            <a:r>
              <a:rPr lang="en-US" baseline="0" dirty="0" smtClean="0"/>
              <a:t>Adsorptive  cartridge filters (also known as jumbo split or jumbo full-sized cartridge filters) contain activated carbon and activated clay or only activated clay in the filter core.  Activated clay adsorbs non-volatile residues from the solvent.  Activated clay can remove water, alcohol, acids, ketones, aromatic compounds, parrafins, and natural esters.  </a:t>
            </a:r>
          </a:p>
          <a:p>
            <a:endParaRPr lang="en-US" baseline="0" dirty="0" smtClean="0"/>
          </a:p>
          <a:p>
            <a:r>
              <a:rPr lang="en-US" baseline="0" dirty="0" smtClean="0"/>
              <a:t>Spin disk- use gravity to separate impurities as solvent flows through for solvent recovery.  The impurities are spun off and are fed by gravity into the distallation unit for solvent recovery.  Some spin-disk filtration systems utilize a filter powder (diaomite) which is deposited on the outside of the disks to aid in the filtration process.  Spin-disk filtration systems are becoming more common largely because they generate less waste (there are no cartridges to be disposed).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29</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Filters</a:t>
            </a:r>
            <a:r>
              <a:rPr lang="en-US" baseline="0" dirty="0" smtClean="0"/>
              <a:t> used in petroleum dry cleaning would not be considered hazardous if it was properly drained as it would lose its characteristic of ignitability. </a:t>
            </a:r>
          </a:p>
          <a:p>
            <a:r>
              <a:rPr lang="en-US" baseline="0" dirty="0" smtClean="0"/>
              <a:t>If using perc or spotting solvents with perc in it, the filters would be considered hazardous.    </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30</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31</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32</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Secondary</a:t>
            </a:r>
            <a:r>
              <a:rPr lang="en-US" baseline="0" dirty="0" smtClean="0"/>
              <a:t> containment is required for the machine, treatment system if you have one, and any containers of hazardous waste. It is also strongly suggested that you use a chemical resistant epoxy paint around the machine and the spotting board. (approx. 2 feet) This ensures less chance of perc permeating the floor.  Note that the containers are label. This is always a good idea. This is required for an SQG but not for CESQG. </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34</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gn="l"/>
            <a:r>
              <a:rPr lang="en-US" dirty="0" smtClean="0">
                <a:latin typeface="Arial" charset="0"/>
              </a:rPr>
              <a:t>Distillation is the most effective method to remove solvent-soluble soils and dyes from </a:t>
            </a:r>
            <a:r>
              <a:rPr lang="en-US" dirty="0" smtClean="0">
                <a:latin typeface="Arial" charset="0"/>
              </a:rPr>
              <a:t>dry cleaning </a:t>
            </a:r>
            <a:r>
              <a:rPr lang="en-US" dirty="0" smtClean="0">
                <a:latin typeface="Arial" charset="0"/>
              </a:rPr>
              <a:t>solvent.  The distillation unit can be a separate piece of equipment, but in most new </a:t>
            </a:r>
            <a:r>
              <a:rPr lang="en-US" dirty="0" smtClean="0">
                <a:latin typeface="Arial" charset="0"/>
              </a:rPr>
              <a:t>dry cleaning </a:t>
            </a:r>
            <a:r>
              <a:rPr lang="en-US" dirty="0" smtClean="0">
                <a:latin typeface="Arial" charset="0"/>
              </a:rPr>
              <a:t>machines, the distillation unit is contained in the machine.  In the distillation process, dirty solvent is routed to a distillation unit (still) where it is heated until it boils.  Pure </a:t>
            </a:r>
            <a:r>
              <a:rPr lang="en-US" b="1" dirty="0" smtClean="0">
                <a:latin typeface="Arial" charset="0"/>
              </a:rPr>
              <a:t>PCE</a:t>
            </a:r>
            <a:r>
              <a:rPr lang="en-US" dirty="0" smtClean="0">
                <a:latin typeface="Arial" charset="0"/>
              </a:rPr>
              <a:t> boils at 250</a:t>
            </a:r>
            <a:r>
              <a:rPr lang="en-US" baseline="30000" dirty="0" smtClean="0">
                <a:latin typeface="Arial" charset="0"/>
              </a:rPr>
              <a:t>°</a:t>
            </a:r>
            <a:r>
              <a:rPr lang="en-US" dirty="0" smtClean="0">
                <a:latin typeface="Arial" charset="0"/>
              </a:rPr>
              <a:t> Fahrenheit but the presence of water and other impurities effectively lowers the boiling point of the mixture.  The solvent and water (and any other substance whose boiling point is less than the solvent) are vaporized in the still.  The vapors are routed to a condenser where they are cooled and condense into liquid.  The residues left behind in the still are known as </a:t>
            </a:r>
            <a:r>
              <a:rPr lang="en-US" b="1" dirty="0" smtClean="0">
                <a:latin typeface="Arial" charset="0"/>
              </a:rPr>
              <a:t>still bottoms</a:t>
            </a:r>
            <a:r>
              <a:rPr lang="en-US" dirty="0" smtClean="0">
                <a:latin typeface="Arial" charset="0"/>
              </a:rPr>
              <a:t>.  These residues can contain up to seventy-five percent solvent, by weight.  Some drycleaners recover additional solvent from the still bottoms by steam sweeping, a process in which steam is added to the still bottoms and the resulting mixture is distilled.</a:t>
            </a:r>
          </a:p>
          <a:p>
            <a:pPr algn="l"/>
            <a:r>
              <a:rPr lang="en-US" dirty="0" smtClean="0">
                <a:latin typeface="Arial" charset="0"/>
              </a:rPr>
              <a:t> </a:t>
            </a:r>
          </a:p>
          <a:p>
            <a:pPr algn="l"/>
            <a:r>
              <a:rPr lang="en-US" dirty="0" smtClean="0">
                <a:latin typeface="Arial" charset="0"/>
              </a:rPr>
              <a:t>Drycleaning operations that use powder filtrate material generate what is known as </a:t>
            </a:r>
            <a:r>
              <a:rPr lang="en-US" b="1" dirty="0" smtClean="0">
                <a:latin typeface="Arial" charset="0"/>
              </a:rPr>
              <a:t>muck</a:t>
            </a:r>
            <a:r>
              <a:rPr lang="en-US" dirty="0" smtClean="0">
                <a:latin typeface="Arial" charset="0"/>
              </a:rPr>
              <a:t>, a mixture of powder filtrate material and dirty solvent.  Some drycleaners recover solvent from muck in a distillation unit known as a </a:t>
            </a:r>
            <a:r>
              <a:rPr lang="en-US" b="1" dirty="0" smtClean="0">
                <a:latin typeface="Arial" charset="0"/>
              </a:rPr>
              <a:t>muck cooker</a:t>
            </a:r>
            <a:r>
              <a:rPr lang="en-US" dirty="0" smtClean="0">
                <a:latin typeface="Arial" charset="0"/>
              </a:rPr>
              <a:t>.  The waste product generated by a muck cooker is known as </a:t>
            </a:r>
            <a:r>
              <a:rPr lang="en-US" b="1" dirty="0" smtClean="0">
                <a:latin typeface="Arial" charset="0"/>
              </a:rPr>
              <a:t>cooked powder residue</a:t>
            </a:r>
            <a:r>
              <a:rPr lang="en-US" dirty="0" smtClean="0">
                <a:latin typeface="Arial" charset="0"/>
              </a:rPr>
              <a:t>.  </a:t>
            </a:r>
          </a:p>
          <a:p>
            <a:pPr algn="l"/>
            <a:r>
              <a:rPr lang="en-US" dirty="0" smtClean="0">
                <a:latin typeface="Arial" charset="0"/>
              </a:rPr>
              <a:t> </a:t>
            </a:r>
          </a:p>
          <a:p>
            <a:pPr algn="l"/>
            <a:r>
              <a:rPr lang="en-US" dirty="0" smtClean="0">
                <a:latin typeface="Arial" charset="0"/>
              </a:rPr>
              <a:t>In general, since most of the compounds contained in </a:t>
            </a:r>
            <a:r>
              <a:rPr lang="en-US" b="1" dirty="0" smtClean="0">
                <a:latin typeface="Arial" charset="0"/>
              </a:rPr>
              <a:t>petroleum</a:t>
            </a:r>
            <a:r>
              <a:rPr lang="en-US" dirty="0" smtClean="0">
                <a:latin typeface="Arial" charset="0"/>
              </a:rPr>
              <a:t> </a:t>
            </a:r>
            <a:r>
              <a:rPr lang="en-US" dirty="0" smtClean="0">
                <a:latin typeface="Arial" charset="0"/>
              </a:rPr>
              <a:t>dry cleaning </a:t>
            </a:r>
            <a:r>
              <a:rPr lang="en-US" dirty="0" smtClean="0">
                <a:latin typeface="Arial" charset="0"/>
              </a:rPr>
              <a:t>solvent have high boiling points (over 300</a:t>
            </a:r>
            <a:r>
              <a:rPr lang="en-US" baseline="30000" dirty="0" smtClean="0">
                <a:latin typeface="Arial" charset="0"/>
              </a:rPr>
              <a:t>°</a:t>
            </a:r>
            <a:r>
              <a:rPr lang="en-US" dirty="0" smtClean="0">
                <a:latin typeface="Arial" charset="0"/>
              </a:rPr>
              <a:t> F), distillation of petroleum solvent is performed under a partial vacuum.  Because of this added complexity, many petroleum </a:t>
            </a:r>
            <a:r>
              <a:rPr lang="en-US" dirty="0" smtClean="0">
                <a:latin typeface="Arial" charset="0"/>
              </a:rPr>
              <a:t>dry cleaning </a:t>
            </a:r>
            <a:r>
              <a:rPr lang="en-US" dirty="0" smtClean="0">
                <a:latin typeface="Arial" charset="0"/>
              </a:rPr>
              <a:t>operations do not perform distillation but instead utilize adsorptive cartridge filters to purify dirty solvent.</a:t>
            </a:r>
          </a:p>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35</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40 CFR 261.5(g)(3)</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37</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38</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2"/>
            <a:r>
              <a:rPr lang="en-US" dirty="0" smtClean="0"/>
              <a:t>Perc is more dense than water (will sink)</a:t>
            </a:r>
          </a:p>
          <a:p>
            <a:endParaRPr lang="en-US" dirty="0" smtClean="0"/>
          </a:p>
          <a:p>
            <a:r>
              <a:rPr lang="en-US" dirty="0" smtClean="0"/>
              <a:t>Petroleum is less dense than water (will float)</a:t>
            </a:r>
          </a:p>
          <a:p>
            <a:endParaRPr lang="en-US" dirty="0" smtClean="0"/>
          </a:p>
          <a:p>
            <a:r>
              <a:rPr lang="en-US" dirty="0" smtClean="0"/>
              <a:t>Where it comes from:</a:t>
            </a:r>
          </a:p>
          <a:p>
            <a:pPr lvl="1"/>
            <a:r>
              <a:rPr lang="en-US" dirty="0" smtClean="0"/>
              <a:t>Distillation unit via condenser</a:t>
            </a:r>
          </a:p>
          <a:p>
            <a:pPr lvl="1"/>
            <a:r>
              <a:rPr lang="en-US" dirty="0" smtClean="0"/>
              <a:t>From dryer from warm solvent vapors</a:t>
            </a:r>
          </a:p>
          <a:p>
            <a:pPr lvl="1"/>
            <a:r>
              <a:rPr lang="en-US" dirty="0" smtClean="0"/>
              <a:t>From dryer via carbon adsorption during cooling</a:t>
            </a:r>
          </a:p>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40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40 CFR 261.5(g)(3)</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41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40 CFR 261.5(g)(3)</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42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Tight fit of hose to</a:t>
            </a:r>
            <a:r>
              <a:rPr lang="en-US" baseline="0" dirty="0" smtClean="0"/>
              <a:t> the cap. No space. </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44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r>
              <a:rPr lang="en-US" dirty="0" smtClean="0">
                <a:latin typeface="Arial" charset="0"/>
              </a:rPr>
              <a:t>Some drycleaners dispose of separator water through a hazardous waste disposal firm, but others have on-site capacity to treat the separator water and reclaim some of the solvent.  In on-site reclamation, the water is treated, often with either granular activated carbon or polymer filters, to remove most of the dissolved solvent before evaporating or misting (atomizing) the treated wastewater to the atmosphere or discharging it to the sanitary sewer.  Some operators evaporate the water without treatment or dispose of untreated water directly to the sanitary sewer, though both of these disposal methods are illegal in many parts of the country.</a:t>
            </a:r>
          </a:p>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45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376.3078(9)(a),</a:t>
            </a:r>
            <a:r>
              <a:rPr lang="en-US" baseline="0" dirty="0" smtClean="0"/>
              <a:t> FS</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46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mister is disconnected.</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47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Properly working</a:t>
            </a:r>
            <a:r>
              <a:rPr lang="en-US" baseline="0" dirty="0" smtClean="0"/>
              <a:t> mister</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48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94">
              <a:defRPr/>
            </a:pPr>
            <a:r>
              <a:rPr lang="en-US" b="1" dirty="0" smtClean="0">
                <a:latin typeface="Arial" charset="0"/>
              </a:rPr>
              <a:t>Lint</a:t>
            </a:r>
            <a:r>
              <a:rPr lang="en-US" dirty="0" smtClean="0">
                <a:latin typeface="Arial" charset="0"/>
              </a:rPr>
              <a:t>, constantly accumulates at a </a:t>
            </a:r>
            <a:r>
              <a:rPr lang="en-US" dirty="0" smtClean="0">
                <a:latin typeface="Arial" charset="0"/>
              </a:rPr>
              <a:t>dry cleaning </a:t>
            </a:r>
            <a:r>
              <a:rPr lang="en-US" dirty="0" smtClean="0">
                <a:latin typeface="Arial" charset="0"/>
              </a:rPr>
              <a:t>facility.  Lint is a hazardous waste and must be handled as such.  Above right, a clean lint bag is being installed into a machine lint filter, seen at right.  Lint is flammable and can therefore cause fire to spread rapidly.  Just like lint from your dryer at home, it can escape the machine and settle onto everything in the facility, thus it is critical to remove excess lint buildup from exposed surfaces, including the ceiling and machine parts, at regular intervals.</a:t>
            </a:r>
          </a:p>
          <a:p>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50</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Halogen Leak Detector</a:t>
            </a:r>
            <a:r>
              <a:rPr lang="en-US" baseline="0" dirty="0" smtClean="0"/>
              <a:t> responding to the presence of halogenated compounds in a dry cleaner vacuum</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52</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376.3078(9)a),</a:t>
            </a:r>
            <a:r>
              <a:rPr lang="en-US" baseline="0" dirty="0" smtClean="0"/>
              <a:t> FS </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53</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BB0F9DEA-291C-4009-8BFB-8463937243CB}" type="slidenum">
              <a:rPr lang="en-US" smtClean="0"/>
              <a:pPr/>
              <a:t>54</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97301">
              <a:defRPr/>
            </a:pPr>
            <a:r>
              <a:rPr lang="en-US" dirty="0" smtClean="0"/>
              <a:t>Land</a:t>
            </a:r>
            <a:r>
              <a:rPr lang="en-US" baseline="0" dirty="0" smtClean="0"/>
              <a:t> owner can be responsible for the management of abandoned or out or service wastes.  Co-generation.  Good idea to include something in your lease concerning disposal of Haz waste.</a:t>
            </a:r>
            <a:endParaRPr lang="en-US" dirty="0"/>
          </a:p>
        </p:txBody>
      </p:sp>
      <p:sp>
        <p:nvSpPr>
          <p:cNvPr id="4" name="Slide Number Placeholder 3"/>
          <p:cNvSpPr>
            <a:spLocks noGrp="1"/>
          </p:cNvSpPr>
          <p:nvPr>
            <p:ph type="sldNum" sz="quarter" idx="10"/>
          </p:nvPr>
        </p:nvSpPr>
        <p:spPr/>
        <p:txBody>
          <a:bodyPr/>
          <a:lstStyle/>
          <a:p>
            <a:fld id="{BB0F9DEA-291C-4009-8BFB-8463937243CB}" type="slidenum">
              <a:rPr lang="en-US" smtClean="0"/>
              <a:pPr/>
              <a:t>55</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average clean up costs for</a:t>
            </a:r>
            <a:r>
              <a:rPr lang="en-US" baseline="0" dirty="0" smtClean="0"/>
              <a:t> a contaminated property is $300,000-$400,000.  Depending on the extent of contamination, the costs can be much higher.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56</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Hanner’s Quality Cleaners is a former laundry and dry cleaning business covering a ¼ acre parcel in an area of mixed commercial and residential development at the intersection of West Atlantic Boulevard (SR 814) and Dixie Highway (SR 811), Pompano Beach, Broward County from 1966 until 1989</a:t>
            </a:r>
            <a:r>
              <a:rPr lang="en-US" sz="1200" kern="1200" dirty="0" smtClean="0">
                <a:solidFill>
                  <a:schemeClr val="tx1"/>
                </a:solidFill>
                <a:latin typeface="+mn-lt"/>
                <a:ea typeface="+mn-ea"/>
                <a:cs typeface="+mn-cs"/>
              </a:rPr>
              <a:t>.</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contaminated</a:t>
            </a:r>
            <a:r>
              <a:rPr lang="en-US" sz="1200" kern="1200" baseline="0" dirty="0" smtClean="0">
                <a:solidFill>
                  <a:schemeClr val="tx1"/>
                </a:solidFill>
                <a:latin typeface="+mn-lt"/>
                <a:ea typeface="+mn-ea"/>
                <a:cs typeface="+mn-cs"/>
              </a:rPr>
              <a:t> the public drinking water wells. </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Hanner’s and adjoining properties were unfenced with no restrictions to public access and vagrants were observed occupying the property.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Two underground tanks were removed in 1990 and reportedly held mineral spirits and chlorinated solvents, respectively, used in the dry cleaner operation. The tanks were visibly observed during the excavation and one tank was in poor condition with two holes in it.</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nearest private well is within ¼ mile from Hanner’s and the City of Pompano Beach Municipal Supply Well #8 is located between ½ mile and 1 mile NE of the site and had become contaminated with Perchloroethylene and 1,2-dichloroethene.</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site became eligible for Florida’s Drycleaning Solvent Cleanup Program and all further assessment and cleanup activities are being handled by the Bureau of Waste Cleanup.</a:t>
            </a:r>
          </a:p>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57</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Note the difference</a:t>
            </a:r>
            <a:r>
              <a:rPr lang="en-US" baseline="0" dirty="0" smtClean="0"/>
              <a:t> in the amounts of the constituent after the discharge.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58</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59</a:t>
            </a:fld>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 your own research and determine the pros and cons of an alternative and see what works for your business.</a:t>
            </a:r>
            <a:r>
              <a:rPr lang="en-US" baseline="0" dirty="0" smtClean="0"/>
              <a:t> What incentives would encourage you to transition to an alternative?? </a:t>
            </a:r>
            <a:endParaRPr lang="en-US" dirty="0"/>
          </a:p>
        </p:txBody>
      </p:sp>
      <p:sp>
        <p:nvSpPr>
          <p:cNvPr id="4" name="Slide Number Placeholder 3"/>
          <p:cNvSpPr>
            <a:spLocks noGrp="1"/>
          </p:cNvSpPr>
          <p:nvPr>
            <p:ph type="sldNum" sz="quarter" idx="10"/>
          </p:nvPr>
        </p:nvSpPr>
        <p:spPr/>
        <p:txBody>
          <a:bodyPr/>
          <a:lstStyle/>
          <a:p>
            <a:fld id="{331B0246-348F-4278-9715-9D9338937F46}" type="slidenum">
              <a:rPr lang="en-US" smtClean="0"/>
              <a:pPr/>
              <a:t>61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784B8C-DACF-4F2B-8D28-C842990D6600}" type="datetime1">
              <a:rPr lang="en-US" smtClean="0"/>
              <a:pPr/>
              <a:t>5/22/2013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vl2pPr>
              <a:defRPr sz="24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atin typeface="Arial" pitchFamily="34" charset="0"/>
                <a:cs typeface="Arial" pitchFamily="34" charset="0"/>
              </a:defRPr>
            </a:lvl1pPr>
          </a:lstStyle>
          <a:p>
            <a:fld id="{14F726AC-C531-4104-9AC0-EF1F1796CDDE}" type="datetime1">
              <a:rPr lang="en-US" smtClean="0"/>
              <a:pPr/>
              <a:t>5/22/2013</a:t>
            </a:fld>
            <a:endParaRPr lang="en-US" dirty="0"/>
          </a:p>
        </p:txBody>
      </p:sp>
      <p:sp>
        <p:nvSpPr>
          <p:cNvPr id="5" name="Footer Placeholder 4"/>
          <p:cNvSpPr>
            <a:spLocks noGrp="1"/>
          </p:cNvSpPr>
          <p:nvPr>
            <p:ph type="ftr" sz="quarter" idx="11"/>
          </p:nvPr>
        </p:nvSpPr>
        <p:spPr/>
        <p:txBody>
          <a:bodyPr/>
          <a:lstStyle>
            <a:lvl1pPr>
              <a:defRPr>
                <a:latin typeface="Arial" pitchFamily="34" charset="0"/>
                <a:cs typeface="Arial"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Arial" pitchFamily="34" charset="0"/>
                <a:cs typeface="Arial" pitchFamily="34" charset="0"/>
              </a:defRPr>
            </a:lvl1pPr>
          </a:lstStyle>
          <a:p>
            <a:fld id="{D9515C9C-B0D4-49C7-83C7-4BF66E55645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7E842A-1FE1-4CA5-923E-107341AF2F6C}" type="datetime1">
              <a:rPr lang="en-US" smtClean="0"/>
              <a:pPr/>
              <a:t>5/22/2013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95258E-26ED-43C7-9335-8ACFFF19205D}" type="datetime1">
              <a:rPr lang="en-US" smtClean="0"/>
              <a:pPr/>
              <a:t>5/22/2013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9C41FA-3A28-4366-BBEB-09A0349FF92A}" type="datetime1">
              <a:rPr lang="en-US" smtClean="0"/>
              <a:pPr/>
              <a:t>5/22/2013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62548816-D130-4322-9014-7C0DD26BF6DF}" type="datetime1">
              <a:rPr lang="en-US" smtClean="0"/>
              <a:pPr/>
              <a:t>5/22/2013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D75C51-19A9-47BA-B2C7-F346A27F91F4}" type="datetime1">
              <a:rPr lang="en-US" smtClean="0"/>
              <a:pPr/>
              <a:t>5/22/2013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D7E015-3BDF-4ABD-AFCB-A88695F82854}" type="datetime1">
              <a:rPr lang="en-US" smtClean="0"/>
              <a:pPr/>
              <a:t>5/22/2013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106E56-F10D-480F-B638-396D31FE1A55}" type="datetime1">
              <a:rPr lang="en-US" smtClean="0"/>
              <a:pPr/>
              <a:t>5/22/2013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150063-7F99-4F7D-BF4A-6277F663231D}" type="datetime1">
              <a:rPr lang="en-US" smtClean="0"/>
              <a:pPr/>
              <a:t>5/22/2013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21C946-1883-4C7A-9CA2-064ED2859763}" type="datetime1">
              <a:rPr lang="en-US" smtClean="0"/>
              <a:pPr/>
              <a:t>5/22/2013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9515C9C-B0D4-49C7-83C7-4BF66E55645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cstate="print"/>
          <a:stretch>
            <a:fillRect/>
          </a:stretch>
        </p:blipFill>
        <p:spPr>
          <a:xfrm>
            <a:off x="0" y="0"/>
            <a:ext cx="9144000" cy="6858000"/>
          </a:xfrm>
          <a:prstGeom prst="rect">
            <a:avLst/>
          </a:prstGeom>
        </p:spPr>
      </p:pic>
      <p:pic>
        <p:nvPicPr>
          <p:cNvPr id="8" name="Picture 7" descr="DEP_color_logo white text[Converted].png"/>
          <p:cNvPicPr>
            <a:picLocks noChangeAspect="1"/>
          </p:cNvPicPr>
          <p:nvPr userDrawn="1"/>
        </p:nvPicPr>
        <p:blipFill>
          <a:blip r:embed="rId14" cstate="print"/>
          <a:stretch>
            <a:fillRect/>
          </a:stretch>
        </p:blipFill>
        <p:spPr>
          <a:xfrm>
            <a:off x="228600" y="191379"/>
            <a:ext cx="990600" cy="646821"/>
          </a:xfrm>
          <a:prstGeom prst="rect">
            <a:avLst/>
          </a:prstGeom>
        </p:spPr>
      </p:pic>
      <p:sp>
        <p:nvSpPr>
          <p:cNvPr id="2" name="Title Placeholder 1"/>
          <p:cNvSpPr>
            <a:spLocks noGrp="1"/>
          </p:cNvSpPr>
          <p:nvPr>
            <p:ph type="title"/>
          </p:nvPr>
        </p:nvSpPr>
        <p:spPr>
          <a:xfrm>
            <a:off x="838200" y="0"/>
            <a:ext cx="7848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492875"/>
            <a:ext cx="2133600" cy="365125"/>
          </a:xfrm>
          <a:prstGeom prst="rect">
            <a:avLst/>
          </a:prstGeom>
        </p:spPr>
        <p:txBody>
          <a:bodyPr vert="horz" lIns="91440" tIns="45720" rIns="91440" bIns="45720" rtlCol="0" anchor="ctr"/>
          <a:lstStyle>
            <a:lvl1pPr algn="l">
              <a:defRPr sz="1200">
                <a:solidFill>
                  <a:schemeClr val="bg1"/>
                </a:solidFill>
              </a:defRPr>
            </a:lvl1pPr>
          </a:lstStyle>
          <a:p>
            <a:fld id="{4837F012-8573-46CD-B3C5-E2CC3D6E11C8}" type="datetime1">
              <a:rPr lang="en-US" smtClean="0"/>
              <a:pPr/>
              <a:t>5/22/2013</a:t>
            </a:fld>
            <a:endParaRPr lang="en-US" dirty="0"/>
          </a:p>
        </p:txBody>
      </p:sp>
      <p:sp>
        <p:nvSpPr>
          <p:cNvPr id="5" name="Footer Placeholder 4"/>
          <p:cNvSpPr>
            <a:spLocks noGrp="1"/>
          </p:cNvSpPr>
          <p:nvPr>
            <p:ph type="ftr" sz="quarter" idx="3"/>
          </p:nvPr>
        </p:nvSpPr>
        <p:spPr>
          <a:xfrm>
            <a:off x="3124200" y="6492875"/>
            <a:ext cx="2895600"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6553200" y="6492875"/>
            <a:ext cx="2133600" cy="365125"/>
          </a:xfrm>
          <a:prstGeom prst="rect">
            <a:avLst/>
          </a:prstGeom>
        </p:spPr>
        <p:txBody>
          <a:bodyPr vert="horz" lIns="91440" tIns="45720" rIns="91440" bIns="45720" rtlCol="0" anchor="ctr"/>
          <a:lstStyle>
            <a:lvl1pPr algn="r">
              <a:defRPr sz="1200">
                <a:solidFill>
                  <a:schemeClr val="bg1"/>
                </a:solidFill>
              </a:defRPr>
            </a:lvl1pPr>
          </a:lstStyle>
          <a:p>
            <a:fld id="{D9515C9C-B0D4-49C7-83C7-4BF66E55645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000" b="1"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dep.state.fl.us/Air/rules/fac/62-210.pdf" TargetMode="External"/><Relationship Id="rId2" Type="http://schemas.openxmlformats.org/officeDocument/2006/relationships/hyperlink" Target="https://www.flrules.org/gateway/ruleno.asp?id=62-213.300" TargetMode="External"/><Relationship Id="rId1" Type="http://schemas.openxmlformats.org/officeDocument/2006/relationships/slideLayout" Target="../slideLayouts/slideLayout2.xml"/><Relationship Id="rId4" Type="http://schemas.openxmlformats.org/officeDocument/2006/relationships/hyperlink" Target="http://www.gpo.gov/fdsys/pkg/CFR-2012-title40-vol10/xml/CFR-2012-title40-vol10-part63-subpartM.x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dep.state.fl.us/air/emission/sbeap/sbeap.htm" TargetMode="External"/><Relationship Id="rId2" Type="http://schemas.openxmlformats.org/officeDocument/2006/relationships/hyperlink" Target="http://www.dep.state.fl.us/air/emission/agpers.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dep.state.fl.us/waste/quick_topics/rules/documents/62-730.pdf"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labtrain.noaa.gov/labwaste/section2/262.htm" TargetMode="External"/><Relationship Id="rId4" Type="http://schemas.openxmlformats.org/officeDocument/2006/relationships/hyperlink" Target="http://cfr.vlex.com/vid/261-generated-conditionally-generators-19819564"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4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cid:image001.jpg@01CE4BDB.EAFBE1E0"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cid:image002.png@01CE5613.96F7E980"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mailto:William.Rueckert@dep.state.fl.us"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dep.state.fl.us/waste/default.htm"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www.dep.state.fl.us/waste/categories/vctc/default.htm" TargetMode="External"/><Relationship Id="rId2" Type="http://schemas.openxmlformats.org/officeDocument/2006/relationships/hyperlink" Target="mailto:William.Rueckert@dep.state.fl.us"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dep.state.fl.us/waste/quick_topics/publications/default.htm" TargetMode="External"/><Relationship Id="rId2" Type="http://schemas.openxmlformats.org/officeDocument/2006/relationships/hyperlink" Target="http://www.dep.state.fl.us/air/emission/drycleaners.htm" TargetMode="External"/><Relationship Id="rId1" Type="http://schemas.openxmlformats.org/officeDocument/2006/relationships/slideLayout" Target="../slideLayouts/slideLayout2.xml"/><Relationship Id="rId6" Type="http://schemas.openxmlformats.org/officeDocument/2006/relationships/hyperlink" Target="http://www.dep.state.fl.us/air/emission/sbeaplib/GUIDELINES_FOR_PROPER_MANAGEMENT_OF_DRYCLEANING_SEPARATOR_WATER.pdf" TargetMode="External"/><Relationship Id="rId5" Type="http://schemas.openxmlformats.org/officeDocument/2006/relationships/hyperlink" Target="http://www.dep.state.fl.us/waste/categories/drycleaning/" TargetMode="External"/><Relationship Id="rId4" Type="http://schemas.openxmlformats.org/officeDocument/2006/relationships/hyperlink" Target="http://www.dep.state.fl.us/waste/categories/hazardous/pages/DryCleanCompliance.htm"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mailto:Kathy.Winston@dep.state.fl.us" TargetMode="External"/><Relationship Id="rId2" Type="http://schemas.openxmlformats.org/officeDocument/2006/relationships/hyperlink" Target="mailto:Nicole.Stallings@dep.state.fl.us" TargetMode="External"/><Relationship Id="rId1" Type="http://schemas.openxmlformats.org/officeDocument/2006/relationships/slideLayout" Target="../slideLayouts/slideLayout2.xml"/><Relationship Id="rId4" Type="http://schemas.openxmlformats.org/officeDocument/2006/relationships/image" Target="../media/image50.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1981200" y="1519535"/>
            <a:ext cx="5181600" cy="523220"/>
          </a:xfrm>
          <a:prstGeom prst="rect">
            <a:avLst/>
          </a:prstGeom>
          <a:noFill/>
        </p:spPr>
        <p:txBody>
          <a:bodyPr wrap="square" rtlCol="0">
            <a:spAutoFit/>
          </a:bodyPr>
          <a:lstStyle/>
          <a:p>
            <a:pPr algn="ctr"/>
            <a:r>
              <a:rPr lang="en-US" sz="2800" b="1" dirty="0" smtClean="0">
                <a:solidFill>
                  <a:schemeClr val="bg1"/>
                </a:solidFill>
                <a:latin typeface="Arial" pitchFamily="34" charset="0"/>
                <a:cs typeface="Arial" pitchFamily="34" charset="0"/>
              </a:rPr>
              <a:t>Southeast District Office</a:t>
            </a:r>
            <a:endParaRPr lang="en-US" sz="2800" b="1" dirty="0">
              <a:solidFill>
                <a:schemeClr val="bg1"/>
              </a:solidFill>
              <a:latin typeface="Arial" pitchFamily="34" charset="0"/>
              <a:cs typeface="Arial" pitchFamily="34" charset="0"/>
            </a:endParaRPr>
          </a:p>
        </p:txBody>
      </p:sp>
      <p:sp>
        <p:nvSpPr>
          <p:cNvPr id="5" name="TextBox 4"/>
          <p:cNvSpPr txBox="1"/>
          <p:nvPr/>
        </p:nvSpPr>
        <p:spPr>
          <a:xfrm>
            <a:off x="1219200" y="2286000"/>
            <a:ext cx="7162800" cy="2308324"/>
          </a:xfrm>
          <a:prstGeom prst="rect">
            <a:avLst/>
          </a:prstGeom>
          <a:noFill/>
        </p:spPr>
        <p:txBody>
          <a:bodyPr wrap="square" rtlCol="0">
            <a:spAutoFit/>
          </a:bodyPr>
          <a:lstStyle/>
          <a:p>
            <a:pPr algn="ctr"/>
            <a:r>
              <a:rPr lang="en-US" sz="4800" b="1" dirty="0" smtClean="0">
                <a:latin typeface="Calibri" pitchFamily="34" charset="0"/>
              </a:rPr>
              <a:t>Dry </a:t>
            </a:r>
            <a:r>
              <a:rPr lang="en-US" sz="4800" b="1" dirty="0" smtClean="0">
                <a:latin typeface="Calibri" pitchFamily="34" charset="0"/>
              </a:rPr>
              <a:t>Cleaning Facility</a:t>
            </a:r>
            <a:endParaRPr lang="en-US" sz="4800" b="1" dirty="0" smtClean="0">
              <a:latin typeface="Calibri" pitchFamily="34" charset="0"/>
            </a:endParaRPr>
          </a:p>
          <a:p>
            <a:pPr algn="ctr"/>
            <a:r>
              <a:rPr lang="en-US" sz="4800" b="1" dirty="0" smtClean="0">
                <a:latin typeface="Calibri" pitchFamily="34" charset="0"/>
              </a:rPr>
              <a:t>Compliance Assistance Outreach</a:t>
            </a:r>
          </a:p>
        </p:txBody>
      </p:sp>
      <p:sp>
        <p:nvSpPr>
          <p:cNvPr id="6" name="TextBox 5"/>
          <p:cNvSpPr txBox="1"/>
          <p:nvPr/>
        </p:nvSpPr>
        <p:spPr>
          <a:xfrm>
            <a:off x="3390900" y="4724400"/>
            <a:ext cx="2362200" cy="523220"/>
          </a:xfrm>
          <a:prstGeom prst="rect">
            <a:avLst/>
          </a:prstGeom>
          <a:noFill/>
        </p:spPr>
        <p:txBody>
          <a:bodyPr wrap="square" rtlCol="0">
            <a:spAutoFit/>
          </a:bodyPr>
          <a:lstStyle/>
          <a:p>
            <a:pPr algn="ctr"/>
            <a:r>
              <a:rPr lang="en-US" sz="2800" b="1" dirty="0" smtClean="0">
                <a:latin typeface="Arial" pitchFamily="34" charset="0"/>
                <a:cs typeface="Arial" pitchFamily="34" charset="0"/>
              </a:rPr>
              <a:t> 2013</a:t>
            </a:r>
            <a:endParaRPr lang="en-US"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a:t>
            </a:r>
            <a:endParaRPr lang="en-US" dirty="0"/>
          </a:p>
        </p:txBody>
      </p:sp>
      <p:sp>
        <p:nvSpPr>
          <p:cNvPr id="4" name="Content Placeholder 2"/>
          <p:cNvSpPr>
            <a:spLocks noGrp="1"/>
          </p:cNvSpPr>
          <p:nvPr>
            <p:ph idx="1"/>
          </p:nvPr>
        </p:nvSpPr>
        <p:spPr>
          <a:xfrm>
            <a:off x="304800" y="1600200"/>
            <a:ext cx="8229600" cy="4525963"/>
          </a:xfrm>
        </p:spPr>
        <p:txBody>
          <a:bodyPr/>
          <a:lstStyle/>
          <a:p>
            <a:endParaRPr lang="en-US" sz="2000" dirty="0" smtClean="0"/>
          </a:p>
          <a:p>
            <a:pPr algn="just">
              <a:buNone/>
            </a:pPr>
            <a:r>
              <a:rPr lang="en-US" dirty="0" smtClean="0"/>
              <a:t>    	The Florida DEP regulates dry </a:t>
            </a:r>
            <a:r>
              <a:rPr lang="en-US" dirty="0" smtClean="0"/>
              <a:t>cleaning facilities </a:t>
            </a:r>
            <a:r>
              <a:rPr lang="en-US" dirty="0" smtClean="0"/>
              <a:t>that use Perchloroethylene (Perc</a:t>
            </a:r>
            <a:r>
              <a:rPr lang="en-US" dirty="0" smtClean="0"/>
              <a:t>) and other non aqueous solvents. These solvents are </a:t>
            </a:r>
            <a:r>
              <a:rPr lang="en-US" dirty="0" smtClean="0"/>
              <a:t>effective </a:t>
            </a:r>
            <a:r>
              <a:rPr lang="en-US" dirty="0" smtClean="0"/>
              <a:t>at cleaning and are used </a:t>
            </a:r>
            <a:r>
              <a:rPr lang="en-US" dirty="0" smtClean="0"/>
              <a:t>by many professional dry cleaners, but </a:t>
            </a:r>
            <a:r>
              <a:rPr lang="en-US" dirty="0" smtClean="0"/>
              <a:t>are</a:t>
            </a:r>
            <a:r>
              <a:rPr lang="en-US" dirty="0" smtClean="0"/>
              <a:t> </a:t>
            </a:r>
            <a:r>
              <a:rPr lang="en-US" dirty="0" smtClean="0"/>
              <a:t>also </a:t>
            </a:r>
            <a:r>
              <a:rPr lang="en-US" dirty="0" smtClean="0"/>
              <a:t>considered toxic chemicals </a:t>
            </a:r>
            <a:r>
              <a:rPr lang="en-US" dirty="0" smtClean="0"/>
              <a:t>with both environmental and human health concerns. This presentation will discuss how to stay in compliance across air and waste programs.</a:t>
            </a: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and Objectives</a:t>
            </a:r>
            <a:endParaRPr lang="en-US" dirty="0"/>
          </a:p>
        </p:txBody>
      </p:sp>
      <p:sp>
        <p:nvSpPr>
          <p:cNvPr id="3" name="Content Placeholder 2"/>
          <p:cNvSpPr>
            <a:spLocks noGrp="1"/>
          </p:cNvSpPr>
          <p:nvPr>
            <p:ph idx="1"/>
          </p:nvPr>
        </p:nvSpPr>
        <p:spPr>
          <a:xfrm>
            <a:off x="457200" y="1828800"/>
            <a:ext cx="8229600" cy="4297363"/>
          </a:xfrm>
        </p:spPr>
        <p:txBody>
          <a:bodyPr/>
          <a:lstStyle/>
          <a:p>
            <a:pPr marL="514350" indent="-514350">
              <a:buFont typeface="+mj-lt"/>
              <a:buAutoNum type="arabicPeriod"/>
            </a:pPr>
            <a:r>
              <a:rPr lang="en-US" dirty="0" smtClean="0"/>
              <a:t>Use Compliance Assistance to focus on common areas of noncompliance.</a:t>
            </a:r>
          </a:p>
          <a:p>
            <a:pPr marL="514350" indent="-514350">
              <a:buFont typeface="+mj-lt"/>
              <a:buAutoNum type="arabicPeriod"/>
            </a:pPr>
            <a:r>
              <a:rPr lang="en-US" dirty="0" smtClean="0"/>
              <a:t>Increase the number of electronic Air permit registrations using the FDEP business portal.</a:t>
            </a:r>
          </a:p>
          <a:p>
            <a:pPr marL="514350" indent="-514350">
              <a:buFont typeface="+mj-lt"/>
              <a:buAutoNum type="arabicPeriod"/>
            </a:pPr>
            <a:r>
              <a:rPr lang="en-US" dirty="0" smtClean="0"/>
              <a:t>Address multi-program topics (Air, Hazardous Waste, Waste Cleanup)</a:t>
            </a:r>
          </a:p>
          <a:p>
            <a:pPr marL="514350" indent="-514350">
              <a:buFont typeface="+mj-lt"/>
              <a:buAutoNum type="arabicPeriod"/>
            </a:pPr>
            <a:r>
              <a:rPr lang="en-US" dirty="0" smtClean="0"/>
              <a:t>Improve customer service with the industry.</a:t>
            </a: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Dry Cleaner Air Rules</a:t>
            </a:r>
            <a:endParaRPr lang="en-US" dirty="0"/>
          </a:p>
        </p:txBody>
      </p:sp>
      <p:sp>
        <p:nvSpPr>
          <p:cNvPr id="3" name="Content Placeholder 2"/>
          <p:cNvSpPr>
            <a:spLocks noGrp="1"/>
          </p:cNvSpPr>
          <p:nvPr>
            <p:ph idx="1"/>
          </p:nvPr>
        </p:nvSpPr>
        <p:spPr>
          <a:xfrm>
            <a:off x="457200" y="1600201"/>
            <a:ext cx="8229600" cy="4038600"/>
          </a:xfrm>
        </p:spPr>
        <p:txBody>
          <a:bodyPr>
            <a:normAutofit/>
          </a:bodyPr>
          <a:lstStyle/>
          <a:p>
            <a:pPr>
              <a:buNone/>
            </a:pPr>
            <a:endParaRPr lang="en-US" dirty="0" smtClean="0"/>
          </a:p>
          <a:p>
            <a:r>
              <a:rPr lang="en-US" dirty="0" smtClean="0">
                <a:hlinkClick r:id="rId2" tooltip="Rule 62-213.300 F.A.C."/>
              </a:rPr>
              <a:t>Rule 62-213.300 F.A.C</a:t>
            </a:r>
            <a:endParaRPr lang="en-US" dirty="0" smtClean="0"/>
          </a:p>
          <a:p>
            <a:pPr>
              <a:buNone/>
            </a:pPr>
            <a:endParaRPr lang="en-US" dirty="0" smtClean="0"/>
          </a:p>
          <a:p>
            <a:r>
              <a:rPr lang="en-US" dirty="0" smtClean="0">
                <a:hlinkClick r:id="rId3"/>
              </a:rPr>
              <a:t>Rule 62-210.310 (5) (f) F.A.C</a:t>
            </a:r>
            <a:endParaRPr lang="en-US" dirty="0" smtClean="0"/>
          </a:p>
          <a:p>
            <a:pPr>
              <a:buNone/>
            </a:pPr>
            <a:endParaRPr lang="en-US" dirty="0" smtClean="0"/>
          </a:p>
          <a:p>
            <a:r>
              <a:rPr lang="en-US" dirty="0" smtClean="0">
                <a:hlinkClick r:id="rId4"/>
              </a:rPr>
              <a:t>40 C.F.R Part 63 Subpart M</a:t>
            </a:r>
            <a:endParaRPr lang="en-US" dirty="0" smtClean="0"/>
          </a:p>
          <a:p>
            <a:pPr>
              <a:buNone/>
            </a:pPr>
            <a:endParaRPr lang="en-US" dirty="0" smtClean="0"/>
          </a:p>
          <a:p>
            <a:pPr>
              <a:buNone/>
            </a:pPr>
            <a:endParaRPr lang="en-US" dirty="0" smtClean="0"/>
          </a:p>
        </p:txBody>
      </p:sp>
      <p:sp>
        <p:nvSpPr>
          <p:cNvPr id="4" name="Slide Number Placeholder 3"/>
          <p:cNvSpPr>
            <a:spLocks noGrp="1"/>
          </p:cNvSpPr>
          <p:nvPr>
            <p:ph type="sldNum" sz="quarter" idx="12"/>
          </p:nvPr>
        </p:nvSpPr>
        <p:spPr/>
        <p:txBody>
          <a:bodyPr/>
          <a:lstStyle/>
          <a:p>
            <a:fld id="{D9515C9C-B0D4-49C7-83C7-4BF66E55645D}"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dirty="0" smtClean="0"/>
              <a:t>Air General Permit</a:t>
            </a:r>
            <a:endParaRPr lang="en-US" dirty="0"/>
          </a:p>
        </p:txBody>
      </p:sp>
      <p:sp>
        <p:nvSpPr>
          <p:cNvPr id="3" name="Content Placeholder 2"/>
          <p:cNvSpPr>
            <a:spLocks noGrp="1"/>
          </p:cNvSpPr>
          <p:nvPr>
            <p:ph idx="1"/>
          </p:nvPr>
        </p:nvSpPr>
        <p:spPr>
          <a:xfrm>
            <a:off x="533400" y="1371600"/>
            <a:ext cx="8077200" cy="5029200"/>
          </a:xfrm>
        </p:spPr>
        <p:txBody>
          <a:bodyPr>
            <a:noAutofit/>
          </a:bodyPr>
          <a:lstStyle/>
          <a:p>
            <a:r>
              <a:rPr lang="en-US" sz="1800" dirty="0" smtClean="0"/>
              <a:t>All dry cleaning facilities that use perc must operate under an Air General      Permit</a:t>
            </a:r>
            <a:r>
              <a:rPr lang="en-US" sz="1800" dirty="0" smtClean="0"/>
              <a:t>. </a:t>
            </a:r>
            <a:endParaRPr lang="en-US" sz="1800" dirty="0" smtClean="0"/>
          </a:p>
          <a:p>
            <a:r>
              <a:rPr lang="en-US" sz="1800" dirty="0" smtClean="0"/>
              <a:t>The </a:t>
            </a:r>
            <a:r>
              <a:rPr lang="en-US" sz="1800" dirty="0" smtClean="0"/>
              <a:t>responsible official must complete the registration form 30 days prior </a:t>
            </a:r>
            <a:r>
              <a:rPr lang="en-US" sz="1800" dirty="0" smtClean="0"/>
              <a:t>to beginning </a:t>
            </a:r>
            <a:r>
              <a:rPr lang="en-US" sz="1800" dirty="0" smtClean="0"/>
              <a:t>operations or 30 days prior to fifth anniversary for renewal</a:t>
            </a:r>
            <a:r>
              <a:rPr lang="en-US" sz="1800" dirty="0" smtClean="0"/>
              <a:t>.</a:t>
            </a:r>
          </a:p>
          <a:p>
            <a:r>
              <a:rPr lang="en-US" sz="1800" dirty="0" smtClean="0"/>
              <a:t> </a:t>
            </a:r>
            <a:r>
              <a:rPr lang="en-US" sz="1800" dirty="0" smtClean="0"/>
              <a:t>The duration of the general permit is 5 years and the registration fee is $</a:t>
            </a:r>
            <a:r>
              <a:rPr lang="en-US" sz="1800" dirty="0" smtClean="0"/>
              <a:t>100.00 (this is separate from the annual State Registration fee).</a:t>
            </a:r>
          </a:p>
          <a:p>
            <a:r>
              <a:rPr lang="en-US" sz="1800" dirty="0" smtClean="0"/>
              <a:t>The </a:t>
            </a:r>
            <a:r>
              <a:rPr lang="en-US" sz="1800" dirty="0" smtClean="0"/>
              <a:t>general permit is not transferable.</a:t>
            </a:r>
            <a:r>
              <a:rPr lang="en-US" sz="1800" b="1" dirty="0" smtClean="0"/>
              <a:t> </a:t>
            </a:r>
            <a:r>
              <a:rPr lang="en-US" sz="1800" dirty="0" smtClean="0"/>
              <a:t>Prior to sale, change of ownership</a:t>
            </a:r>
            <a:r>
              <a:rPr lang="en-US" sz="1800" b="1" dirty="0" smtClean="0"/>
              <a:t> </a:t>
            </a:r>
            <a:r>
              <a:rPr lang="en-US" sz="1800" dirty="0" smtClean="0"/>
              <a:t>or permanent shutdown of the facility, the responsible official should notify the Department</a:t>
            </a:r>
            <a:r>
              <a:rPr lang="en-US" sz="1800" dirty="0" smtClean="0"/>
              <a:t>.</a:t>
            </a:r>
          </a:p>
          <a:p>
            <a:r>
              <a:rPr lang="en-US" sz="1800" dirty="0" smtClean="0"/>
              <a:t>Register for air general permit online at: </a:t>
            </a:r>
            <a:r>
              <a:rPr lang="en-US" sz="1800" dirty="0" smtClean="0">
                <a:hlinkClick r:id="rId2"/>
              </a:rPr>
              <a:t>http</a:t>
            </a:r>
            <a:r>
              <a:rPr lang="en-US" sz="1800" dirty="0" smtClean="0">
                <a:hlinkClick r:id="rId2"/>
              </a:rPr>
              <a:t>://</a:t>
            </a:r>
            <a:r>
              <a:rPr lang="en-US" sz="1800" dirty="0" smtClean="0">
                <a:hlinkClick r:id="rId2"/>
              </a:rPr>
              <a:t>www.dep.state.fl.us/air/emission/agpers.htm</a:t>
            </a:r>
            <a:endParaRPr lang="en-US" sz="1800" dirty="0" smtClean="0"/>
          </a:p>
          <a:p>
            <a:r>
              <a:rPr lang="en-US" sz="1800" dirty="0" smtClean="0"/>
              <a:t>For more information, visit our Small Business Environmental </a:t>
            </a:r>
            <a:r>
              <a:rPr lang="en-US" sz="1800" dirty="0" smtClean="0"/>
              <a:t>Assistance </a:t>
            </a:r>
            <a:r>
              <a:rPr lang="en-US" sz="1800" dirty="0" smtClean="0"/>
              <a:t>Program page </a:t>
            </a:r>
            <a:r>
              <a:rPr lang="en-US" sz="1800" dirty="0" smtClean="0"/>
              <a:t>at </a:t>
            </a:r>
            <a:r>
              <a:rPr lang="en-US" sz="1800" dirty="0" smtClean="0">
                <a:hlinkClick r:id="rId3"/>
              </a:rPr>
              <a:t>http://</a:t>
            </a:r>
            <a:r>
              <a:rPr lang="en-US" sz="1800" dirty="0" smtClean="0">
                <a:hlinkClick r:id="rId3"/>
              </a:rPr>
              <a:t>www.dep.state.fl.us/air/emission/sbeap/sbeap.htm</a:t>
            </a:r>
            <a:endParaRPr lang="en-US" sz="1800" dirty="0" smtClean="0"/>
          </a:p>
          <a:p>
            <a:r>
              <a:rPr lang="en-US" sz="1800" dirty="0" smtClean="0"/>
              <a:t>Or call (850)</a:t>
            </a:r>
            <a:r>
              <a:rPr lang="en-US" sz="1800" dirty="0" smtClean="0"/>
              <a:t> </a:t>
            </a:r>
            <a:r>
              <a:rPr lang="en-US" sz="1800" dirty="0" smtClean="0"/>
              <a:t>717-9106 for more help.</a:t>
            </a:r>
          </a:p>
          <a:p>
            <a:pPr>
              <a:buNone/>
            </a:pPr>
            <a:r>
              <a:rPr lang="en-US" sz="1800" dirty="0" smtClean="0"/>
              <a:t> </a:t>
            </a:r>
          </a:p>
          <a:p>
            <a:endParaRPr lang="en-US" sz="1800" dirty="0" smtClean="0"/>
          </a:p>
          <a:p>
            <a:endParaRPr lang="en-US" sz="1800" dirty="0" smtClean="0"/>
          </a:p>
          <a:p>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endParaRPr lang="en-US" sz="1800" dirty="0" smtClean="0"/>
          </a:p>
          <a:p>
            <a:pPr>
              <a:buNone/>
            </a:pPr>
            <a:r>
              <a:rPr lang="en-US" sz="1800" dirty="0" smtClean="0"/>
              <a:t>	</a:t>
            </a:r>
          </a:p>
          <a:p>
            <a:pPr>
              <a:buNone/>
            </a:pPr>
            <a:endParaRPr lang="en-US" sz="1800" dirty="0" smtClean="0"/>
          </a:p>
          <a:p>
            <a:pPr>
              <a:buNone/>
            </a:pPr>
            <a:endParaRPr lang="en-US" sz="1800" dirty="0" smtClean="0"/>
          </a:p>
          <a:p>
            <a:pPr>
              <a:buNone/>
            </a:pPr>
            <a:endParaRPr lang="en-US" sz="1800" dirty="0" smtClean="0"/>
          </a:p>
          <a:p>
            <a:pPr>
              <a:buNone/>
            </a:pPr>
            <a:endParaRPr lang="en-US" sz="1800"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  Common Air Violations</a:t>
            </a:r>
            <a:endParaRPr lang="en-US" dirty="0"/>
          </a:p>
        </p:txBody>
      </p:sp>
      <p:sp>
        <p:nvSpPr>
          <p:cNvPr id="9" name="Content Placeholder 8"/>
          <p:cNvSpPr>
            <a:spLocks noGrp="1"/>
          </p:cNvSpPr>
          <p:nvPr>
            <p:ph idx="1"/>
          </p:nvPr>
        </p:nvSpPr>
        <p:spPr>
          <a:xfrm>
            <a:off x="457200" y="1600201"/>
            <a:ext cx="8229600" cy="4114800"/>
          </a:xfrm>
        </p:spPr>
        <p:txBody>
          <a:bodyPr>
            <a:normAutofit/>
          </a:bodyPr>
          <a:lstStyle/>
          <a:p>
            <a:endParaRPr lang="en-US" dirty="0" smtClean="0"/>
          </a:p>
          <a:p>
            <a:r>
              <a:rPr lang="en-US" dirty="0" smtClean="0"/>
              <a:t>Missing/Incomplete records</a:t>
            </a:r>
          </a:p>
          <a:p>
            <a:endParaRPr lang="en-US" dirty="0" smtClean="0"/>
          </a:p>
          <a:p>
            <a:r>
              <a:rPr lang="en-US" dirty="0" smtClean="0"/>
              <a:t>Operating without a permit</a:t>
            </a:r>
          </a:p>
          <a:p>
            <a:endParaRPr lang="en-US" dirty="0" smtClean="0"/>
          </a:p>
          <a:p>
            <a:r>
              <a:rPr lang="en-US" dirty="0" smtClean="0"/>
              <a:t>Missing equipment (leak detectors)</a:t>
            </a:r>
          </a:p>
          <a:p>
            <a:endParaRPr lang="en-US" dirty="0" smtClean="0"/>
          </a:p>
        </p:txBody>
      </p:sp>
      <p:sp>
        <p:nvSpPr>
          <p:cNvPr id="4" name="Slide Number Placeholder 3"/>
          <p:cNvSpPr>
            <a:spLocks noGrp="1"/>
          </p:cNvSpPr>
          <p:nvPr>
            <p:ph type="sldNum" sz="quarter" idx="12"/>
          </p:nvPr>
        </p:nvSpPr>
        <p:spPr/>
        <p:txBody>
          <a:bodyPr/>
          <a:lstStyle/>
          <a:p>
            <a:fld id="{D9515C9C-B0D4-49C7-83C7-4BF66E55645D}"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38200" y="304800"/>
            <a:ext cx="7848600" cy="838200"/>
          </a:xfrm>
        </p:spPr>
        <p:txBody>
          <a:bodyPr>
            <a:normAutofit fontScale="90000"/>
          </a:bodyPr>
          <a:lstStyle/>
          <a:p>
            <a:r>
              <a:rPr lang="en-US" dirty="0" smtClean="0"/>
              <a:t>Recordkeeping Requirements</a:t>
            </a:r>
            <a:br>
              <a:rPr lang="en-US" dirty="0" smtClean="0"/>
            </a:br>
            <a:endParaRPr lang="en-US" dirty="0"/>
          </a:p>
        </p:txBody>
      </p:sp>
      <p:sp>
        <p:nvSpPr>
          <p:cNvPr id="4" name="Title 1"/>
          <p:cNvSpPr>
            <a:spLocks noGrp="1"/>
          </p:cNvSpPr>
          <p:nvPr>
            <p:ph idx="1"/>
          </p:nvPr>
        </p:nvSpPr>
        <p:spPr>
          <a:xfrm>
            <a:off x="381000" y="1219200"/>
            <a:ext cx="8305800" cy="5303520"/>
          </a:xfrm>
        </p:spPr>
        <p:txBody>
          <a:bodyPr>
            <a:normAutofit/>
          </a:bodyPr>
          <a:lstStyle/>
          <a:p>
            <a:pPr>
              <a:buNone/>
            </a:pPr>
            <a:r>
              <a:rPr lang="en-US" sz="2000" dirty="0" smtClean="0"/>
              <a:t>     Dry Cleaners have to keep the following records on-site for a minimum of 5 years:</a:t>
            </a:r>
          </a:p>
          <a:p>
            <a:endParaRPr lang="en-US" sz="2000" dirty="0" smtClean="0"/>
          </a:p>
          <a:p>
            <a:pPr lvl="1">
              <a:buFont typeface="Arial" pitchFamily="34" charset="0"/>
              <a:buChar char="•"/>
            </a:pPr>
            <a:r>
              <a:rPr lang="en-US" sz="2000" dirty="0" smtClean="0"/>
              <a:t>Purchase receipts for perc and monthly consumption logs (including a 12- month rolling total of perc use).</a:t>
            </a:r>
          </a:p>
          <a:p>
            <a:endParaRPr lang="en-US" sz="2000" dirty="0" smtClean="0"/>
          </a:p>
          <a:p>
            <a:pPr lvl="1">
              <a:buFont typeface="Arial" pitchFamily="34" charset="0"/>
              <a:buChar char="•"/>
            </a:pPr>
            <a:r>
              <a:rPr lang="en-US" sz="2000" dirty="0" smtClean="0"/>
              <a:t>All leak detection and repair reports.</a:t>
            </a:r>
          </a:p>
          <a:p>
            <a:endParaRPr lang="en-US" sz="2000" dirty="0" smtClean="0"/>
          </a:p>
          <a:p>
            <a:pPr lvl="1">
              <a:buFont typeface="Arial" pitchFamily="34" charset="0"/>
              <a:buChar char="•"/>
            </a:pPr>
            <a:r>
              <a:rPr lang="en-US" sz="2000" dirty="0" smtClean="0"/>
              <a:t>The date and monitoring results on control equipment, such as the Carbon Adsorber, or temperature readings on the Refrigerated Condenser.  </a:t>
            </a:r>
          </a:p>
          <a:p>
            <a:endParaRPr lang="en-US" sz="2000" dirty="0" smtClean="0"/>
          </a:p>
          <a:p>
            <a:pPr lvl="1">
              <a:buFont typeface="Arial" pitchFamily="34" charset="0"/>
              <a:buChar char="•"/>
            </a:pPr>
            <a:r>
              <a:rPr lang="en-US" sz="2000" dirty="0" smtClean="0"/>
              <a:t>A startup, shutdown and malfunction plan as well as an on-site copy of the operating manuals for each dry-cleaning system and emission control device used at the facility.</a:t>
            </a:r>
          </a:p>
          <a:p>
            <a:pPr>
              <a:buNone/>
            </a:pPr>
            <a:endParaRPr lang="en-US" dirty="0"/>
          </a:p>
        </p:txBody>
      </p:sp>
      <p:sp>
        <p:nvSpPr>
          <p:cNvPr id="6" name="Slide Number Placeholder 5"/>
          <p:cNvSpPr>
            <a:spLocks noGrp="1"/>
          </p:cNvSpPr>
          <p:nvPr>
            <p:ph type="sldNum" sz="quarter" idx="12"/>
          </p:nvPr>
        </p:nvSpPr>
        <p:spPr/>
        <p:txBody>
          <a:bodyPr/>
          <a:lstStyle/>
          <a:p>
            <a:fld id="{D9515C9C-B0D4-49C7-83C7-4BF66E55645D}"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95400" y="0"/>
            <a:ext cx="7391400" cy="914400"/>
          </a:xfrm>
        </p:spPr>
        <p:txBody>
          <a:bodyPr>
            <a:normAutofit fontScale="90000"/>
          </a:bodyPr>
          <a:lstStyle/>
          <a:p>
            <a:r>
              <a:rPr lang="en-US" dirty="0" smtClean="0"/>
              <a:t>FDEP Air compliance calendar</a:t>
            </a:r>
            <a:endParaRPr lang="en-US" dirty="0"/>
          </a:p>
        </p:txBody>
      </p:sp>
      <p:pic>
        <p:nvPicPr>
          <p:cNvPr id="1026" name="Picture 2"/>
          <p:cNvPicPr>
            <a:picLocks noGrp="1" noChangeAspect="1" noChangeArrowheads="1"/>
          </p:cNvPicPr>
          <p:nvPr>
            <p:ph idx="1"/>
          </p:nvPr>
        </p:nvPicPr>
        <p:blipFill>
          <a:blip r:embed="rId2" cstate="print"/>
          <a:stretch>
            <a:fillRect/>
          </a:stretch>
        </p:blipFill>
        <p:spPr bwMode="auto">
          <a:xfrm>
            <a:off x="1981200" y="1143000"/>
            <a:ext cx="7162800" cy="5410200"/>
          </a:xfrm>
          <a:prstGeom prst="rect">
            <a:avLst/>
          </a:prstGeom>
          <a:noFill/>
          <a:ln w="9525">
            <a:noFill/>
            <a:miter lim="800000"/>
            <a:headEnd/>
            <a:tailEnd/>
          </a:ln>
        </p:spPr>
      </p:pic>
      <p:sp>
        <p:nvSpPr>
          <p:cNvPr id="6" name="Text Placeholder 5"/>
          <p:cNvSpPr>
            <a:spLocks noGrp="1"/>
          </p:cNvSpPr>
          <p:nvPr>
            <p:ph type="body" sz="half" idx="4294967295"/>
          </p:nvPr>
        </p:nvSpPr>
        <p:spPr>
          <a:xfrm>
            <a:off x="0" y="1524000"/>
            <a:ext cx="2133600" cy="4267200"/>
          </a:xfrm>
        </p:spPr>
        <p:txBody>
          <a:bodyPr>
            <a:normAutofit fontScale="85000" lnSpcReduction="20000"/>
          </a:bodyPr>
          <a:lstStyle/>
          <a:p>
            <a:endParaRPr lang="en-US" sz="1400" b="1" dirty="0" smtClean="0">
              <a:solidFill>
                <a:schemeClr val="tx2"/>
              </a:solidFill>
              <a:latin typeface="Calibri" pitchFamily="34" charset="0"/>
            </a:endParaRPr>
          </a:p>
          <a:p>
            <a:r>
              <a:rPr lang="en-US" sz="2100" b="1" dirty="0" smtClean="0">
                <a:solidFill>
                  <a:schemeClr val="tx2"/>
                </a:solidFill>
              </a:rPr>
              <a:t>Almost all dry cleaners use the FDEP Compliance calendar.</a:t>
            </a:r>
          </a:p>
          <a:p>
            <a:endParaRPr lang="en-US" sz="2100" b="1" dirty="0" smtClean="0">
              <a:solidFill>
                <a:schemeClr val="tx2"/>
              </a:solidFill>
            </a:endParaRPr>
          </a:p>
          <a:p>
            <a:r>
              <a:rPr lang="en-US" sz="2100" b="1" dirty="0" smtClean="0">
                <a:solidFill>
                  <a:schemeClr val="tx2"/>
                </a:solidFill>
              </a:rPr>
              <a:t>Follow instructions in calendar to get perc 12-month rolling totals.</a:t>
            </a:r>
          </a:p>
          <a:p>
            <a:endParaRPr lang="en-US" sz="2100" b="1" dirty="0" smtClean="0">
              <a:solidFill>
                <a:schemeClr val="tx2"/>
              </a:solidFill>
            </a:endParaRPr>
          </a:p>
          <a:p>
            <a:r>
              <a:rPr lang="en-US" sz="2100" b="1" dirty="0" smtClean="0">
                <a:solidFill>
                  <a:schemeClr val="tx2"/>
                </a:solidFill>
              </a:rPr>
              <a:t>Also record leak detection results in calendar.</a:t>
            </a:r>
          </a:p>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D9515C9C-B0D4-49C7-83C7-4BF66E55645D}"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D9515C9C-B0D4-49C7-83C7-4BF66E55645D}"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Recordkeeping</a:t>
            </a:r>
            <a:endParaRPr lang="en-US" dirty="0"/>
          </a:p>
        </p:txBody>
      </p:sp>
      <p:sp>
        <p:nvSpPr>
          <p:cNvPr id="6" name="Content Placeholder 5"/>
          <p:cNvSpPr>
            <a:spLocks noGrp="1"/>
          </p:cNvSpPr>
          <p:nvPr>
            <p:ph idx="1"/>
          </p:nvPr>
        </p:nvSpPr>
        <p:spPr/>
        <p:txBody>
          <a:bodyPr/>
          <a:lstStyle/>
          <a:p>
            <a:pPr>
              <a:buNone/>
            </a:pPr>
            <a:r>
              <a:rPr lang="en-US" dirty="0" smtClean="0"/>
              <a:t>   </a:t>
            </a:r>
          </a:p>
          <a:p>
            <a:pPr>
              <a:buNone/>
            </a:pPr>
            <a:r>
              <a:rPr lang="en-US" dirty="0" smtClean="0"/>
              <a:t>    All recordkeeping documents such as perc purchase receipts, waste manifests, Air calendar and maintenance reports should be filed neatly at the facility and be available for inspection at all times.</a:t>
            </a:r>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762000"/>
          </a:xfrm>
        </p:spPr>
        <p:txBody>
          <a:bodyPr>
            <a:normAutofit/>
          </a:bodyPr>
          <a:lstStyle/>
          <a:p>
            <a:r>
              <a:rPr lang="en-US" dirty="0" smtClean="0"/>
              <a:t>    Leak Detection Requirements</a:t>
            </a:r>
            <a:endParaRPr lang="en-US" dirty="0"/>
          </a:p>
        </p:txBody>
      </p:sp>
      <p:sp>
        <p:nvSpPr>
          <p:cNvPr id="5" name="Content Placeholder 4"/>
          <p:cNvSpPr>
            <a:spLocks noGrp="1"/>
          </p:cNvSpPr>
          <p:nvPr>
            <p:ph idx="1"/>
          </p:nvPr>
        </p:nvSpPr>
        <p:spPr>
          <a:xfrm>
            <a:off x="457200" y="1295400"/>
            <a:ext cx="8229600" cy="5029200"/>
          </a:xfrm>
        </p:spPr>
        <p:txBody>
          <a:bodyPr>
            <a:normAutofit fontScale="70000" lnSpcReduction="20000"/>
          </a:bodyPr>
          <a:lstStyle/>
          <a:p>
            <a:pPr>
              <a:buNone/>
            </a:pPr>
            <a:r>
              <a:rPr lang="en-US" dirty="0" smtClean="0"/>
              <a:t>    The following should be inspected for leaks:</a:t>
            </a:r>
          </a:p>
          <a:p>
            <a:pPr>
              <a:buFont typeface="Arial" pitchFamily="34" charset="0"/>
              <a:buChar char="•"/>
            </a:pPr>
            <a:endParaRPr lang="en-US" dirty="0" smtClean="0"/>
          </a:p>
          <a:p>
            <a:r>
              <a:rPr lang="en-US" dirty="0" smtClean="0"/>
              <a:t>Hoses, pipe connections, valves</a:t>
            </a:r>
          </a:p>
          <a:p>
            <a:r>
              <a:rPr lang="en-US" dirty="0" smtClean="0"/>
              <a:t>Doors</a:t>
            </a:r>
          </a:p>
          <a:p>
            <a:r>
              <a:rPr lang="en-US" dirty="0" smtClean="0"/>
              <a:t>Pumps</a:t>
            </a:r>
          </a:p>
          <a:p>
            <a:r>
              <a:rPr lang="en-US" dirty="0" smtClean="0"/>
              <a:t>Gaskets </a:t>
            </a:r>
          </a:p>
          <a:p>
            <a:r>
              <a:rPr lang="en-US" dirty="0" smtClean="0"/>
              <a:t>Solvent Tanks</a:t>
            </a:r>
          </a:p>
          <a:p>
            <a:r>
              <a:rPr lang="en-US" dirty="0" smtClean="0"/>
              <a:t>Still/Muck Cooker</a:t>
            </a:r>
          </a:p>
          <a:p>
            <a:r>
              <a:rPr lang="en-US" dirty="0" smtClean="0"/>
              <a:t>Water Separator</a:t>
            </a:r>
          </a:p>
          <a:p>
            <a:r>
              <a:rPr lang="en-US" dirty="0" smtClean="0"/>
              <a:t>Button Trap</a:t>
            </a:r>
          </a:p>
          <a:p>
            <a:r>
              <a:rPr lang="en-US" dirty="0" smtClean="0"/>
              <a:t>Waste Containers</a:t>
            </a:r>
          </a:p>
          <a:p>
            <a:r>
              <a:rPr lang="en-US" dirty="0" smtClean="0"/>
              <a:t>Filter Housings</a:t>
            </a:r>
          </a:p>
          <a:p>
            <a:endParaRPr lang="en-US" dirty="0" smtClean="0"/>
          </a:p>
          <a:p>
            <a:r>
              <a:rPr lang="en-US" dirty="0" smtClean="0"/>
              <a:t>If the facility buys 140 gallons or more of perc per year(large area source), leak checks are required every week.  Less than 140 gallons (small area source) leak checks are required every other week.</a:t>
            </a:r>
          </a:p>
          <a:p>
            <a:endParaRPr lang="en-US" dirty="0" smtClean="0"/>
          </a:p>
          <a:p>
            <a:endParaRPr lang="en-US" dirty="0"/>
          </a:p>
        </p:txBody>
      </p:sp>
      <p:sp>
        <p:nvSpPr>
          <p:cNvPr id="6" name="Slide Number Placeholder 5"/>
          <p:cNvSpPr>
            <a:spLocks noGrp="1"/>
          </p:cNvSpPr>
          <p:nvPr>
            <p:ph type="sldNum" sz="quarter" idx="12"/>
          </p:nvPr>
        </p:nvSpPr>
        <p:spPr/>
        <p:txBody>
          <a:bodyPr/>
          <a:lstStyle/>
          <a:p>
            <a:fld id="{D9515C9C-B0D4-49C7-83C7-4BF66E55645D}"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latin typeface="Arial" pitchFamily="34" charset="0"/>
                <a:cs typeface="Arial" pitchFamily="34" charset="0"/>
              </a:rPr>
              <a:t>Leak Detector</a:t>
            </a:r>
            <a:endParaRPr lang="en-US" dirty="0">
              <a:latin typeface="Arial" pitchFamily="34" charset="0"/>
              <a:cs typeface="Arial" pitchFamily="34" charset="0"/>
            </a:endParaRPr>
          </a:p>
        </p:txBody>
      </p:sp>
      <p:pic>
        <p:nvPicPr>
          <p:cNvPr id="7" name="Picture 7"/>
          <p:cNvPicPr>
            <a:picLocks noGrp="1" noChangeAspect="1" noChangeArrowheads="1"/>
          </p:cNvPicPr>
          <p:nvPr>
            <p:ph idx="1"/>
          </p:nvPr>
        </p:nvPicPr>
        <p:blipFill>
          <a:blip r:embed="rId2" cstate="print"/>
          <a:stretch>
            <a:fillRect/>
          </a:stretch>
        </p:blipFill>
        <p:spPr bwMode="auto">
          <a:xfrm>
            <a:off x="2362200" y="1371600"/>
            <a:ext cx="6248400" cy="4876800"/>
          </a:xfrm>
          <a:prstGeom prst="rect">
            <a:avLst/>
          </a:prstGeom>
          <a:noFill/>
          <a:ln w="9525">
            <a:noFill/>
            <a:miter lim="800000"/>
            <a:headEnd/>
            <a:tailEnd/>
          </a:ln>
        </p:spPr>
      </p:pic>
      <p:sp>
        <p:nvSpPr>
          <p:cNvPr id="6" name="Text Placeholder 5"/>
          <p:cNvSpPr>
            <a:spLocks noGrp="1"/>
          </p:cNvSpPr>
          <p:nvPr>
            <p:ph type="body" sz="half" idx="4294967295"/>
          </p:nvPr>
        </p:nvSpPr>
        <p:spPr>
          <a:xfrm>
            <a:off x="0" y="1066800"/>
            <a:ext cx="2209800" cy="5410200"/>
          </a:xfrm>
        </p:spPr>
        <p:txBody>
          <a:bodyPr>
            <a:normAutofit fontScale="25000" lnSpcReduction="20000"/>
          </a:bodyPr>
          <a:lstStyle/>
          <a:p>
            <a:endParaRPr lang="en-US" sz="2300" b="1" dirty="0" smtClean="0">
              <a:solidFill>
                <a:schemeClr val="tx2"/>
              </a:solidFill>
              <a:latin typeface="Arial" pitchFamily="34" charset="0"/>
              <a:cs typeface="Arial" pitchFamily="34" charset="0"/>
            </a:endParaRPr>
          </a:p>
          <a:p>
            <a:r>
              <a:rPr lang="en-US" sz="6400" b="1" dirty="0" smtClean="0">
                <a:solidFill>
                  <a:schemeClr val="tx2"/>
                </a:solidFill>
              </a:rPr>
              <a:t>A halogenated hydrocarbon detector should be used during leak detection.</a:t>
            </a:r>
          </a:p>
          <a:p>
            <a:endParaRPr lang="en-US" sz="6400" b="1" dirty="0" smtClean="0">
              <a:solidFill>
                <a:schemeClr val="tx2"/>
              </a:solidFill>
            </a:endParaRPr>
          </a:p>
          <a:p>
            <a:r>
              <a:rPr lang="en-US" sz="6400" b="1" dirty="0" smtClean="0">
                <a:solidFill>
                  <a:schemeClr val="tx2"/>
                </a:solidFill>
              </a:rPr>
              <a:t>The detector should be capable of detecting PCE vapor concentrations of 25 parts per million.</a:t>
            </a:r>
          </a:p>
          <a:p>
            <a:endParaRPr lang="en-US" sz="6400" b="1" dirty="0" smtClean="0">
              <a:solidFill>
                <a:schemeClr val="tx2"/>
              </a:solidFill>
            </a:endParaRPr>
          </a:p>
          <a:p>
            <a:r>
              <a:rPr lang="en-US" sz="6400" b="1" dirty="0" smtClean="0">
                <a:solidFill>
                  <a:schemeClr val="tx2"/>
                </a:solidFill>
              </a:rPr>
              <a:t>All leaks should be repaired within 24 hours, unless parts need to be ordered.  Repair parts should be installed within 5 days of receipt.</a:t>
            </a:r>
          </a:p>
          <a:p>
            <a:endParaRPr lang="en-US" sz="1800" b="1" dirty="0">
              <a:solidFill>
                <a:schemeClr val="tx2"/>
              </a:solidFill>
              <a:latin typeface="Calibri" pitchFamily="34" charset="0"/>
            </a:endParaRPr>
          </a:p>
        </p:txBody>
      </p:sp>
      <p:sp>
        <p:nvSpPr>
          <p:cNvPr id="5" name="Slide Number Placeholder 4"/>
          <p:cNvSpPr>
            <a:spLocks noGrp="1"/>
          </p:cNvSpPr>
          <p:nvPr>
            <p:ph type="sldNum" sz="quarter" idx="12"/>
          </p:nvPr>
        </p:nvSpPr>
        <p:spPr/>
        <p:txBody>
          <a:bodyPr/>
          <a:lstStyle/>
          <a:p>
            <a:fld id="{D9515C9C-B0D4-49C7-83C7-4BF66E55645D}"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8229600" cy="914400"/>
          </a:xfrm>
        </p:spPr>
        <p:txBody>
          <a:bodyPr>
            <a:normAutofit/>
          </a:bodyPr>
          <a:lstStyle/>
          <a:p>
            <a:r>
              <a:rPr lang="en-US" dirty="0" smtClean="0"/>
              <a:t>General Conditions</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Perc and perc wastes should be stored in tightly sealed and impervious containers.</a:t>
            </a:r>
          </a:p>
          <a:p>
            <a:endParaRPr lang="en-US" dirty="0" smtClean="0"/>
          </a:p>
          <a:p>
            <a:r>
              <a:rPr lang="en-US" dirty="0" smtClean="0"/>
              <a:t>All </a:t>
            </a:r>
            <a:r>
              <a:rPr lang="en-US" dirty="0" smtClean="0"/>
              <a:t>cartridge filters should be drained in their housing or other sealed container for a minimum of 24 hours prior to disposal.</a:t>
            </a:r>
          </a:p>
          <a:p>
            <a:endParaRPr lang="en-US" dirty="0" smtClean="0"/>
          </a:p>
          <a:p>
            <a:r>
              <a:rPr lang="en-US" dirty="0" smtClean="0"/>
              <a:t>Machine doors should be closed and secured except during loading and unloading.</a:t>
            </a:r>
          </a:p>
          <a:p>
            <a:endParaRPr lang="en-US" dirty="0" smtClean="0"/>
          </a:p>
          <a:p>
            <a:r>
              <a:rPr lang="en-US" dirty="0" smtClean="0"/>
              <a:t>Machine and surrounding area should be kept clean.</a:t>
            </a:r>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14</a:t>
            </a:fld>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stretch>
            <a:fillRect/>
          </a:stretch>
        </p:blipFill>
        <p:spPr>
          <a:xfrm>
            <a:off x="0" y="0"/>
            <a:ext cx="9144000" cy="6858000"/>
          </a:xfrm>
          <a:prstGeom prst="rect">
            <a:avLst/>
          </a:prstGeom>
        </p:spPr>
      </p:pic>
      <p:sp>
        <p:nvSpPr>
          <p:cNvPr id="4" name="TextBox 3"/>
          <p:cNvSpPr txBox="1"/>
          <p:nvPr/>
        </p:nvSpPr>
        <p:spPr>
          <a:xfrm>
            <a:off x="1981200" y="1519535"/>
            <a:ext cx="5181600" cy="954107"/>
          </a:xfrm>
          <a:prstGeom prst="rect">
            <a:avLst/>
          </a:prstGeom>
          <a:noFill/>
        </p:spPr>
        <p:txBody>
          <a:bodyPr wrap="square" rtlCol="0">
            <a:spAutoFit/>
          </a:bodyPr>
          <a:lstStyle/>
          <a:p>
            <a:pPr algn="ctr"/>
            <a:r>
              <a:rPr lang="en-US" sz="2800" b="1" dirty="0" smtClean="0">
                <a:solidFill>
                  <a:schemeClr val="bg1"/>
                </a:solidFill>
                <a:latin typeface="Arial" pitchFamily="34" charset="0"/>
                <a:cs typeface="Arial" pitchFamily="34" charset="0"/>
              </a:rPr>
              <a:t>Dry </a:t>
            </a:r>
            <a:r>
              <a:rPr lang="en-US" sz="2800" b="1" dirty="0" smtClean="0">
                <a:solidFill>
                  <a:schemeClr val="bg1"/>
                </a:solidFill>
                <a:latin typeface="Arial" pitchFamily="34" charset="0"/>
                <a:cs typeface="Arial" pitchFamily="34" charset="0"/>
              </a:rPr>
              <a:t>Cleaning Facility</a:t>
            </a:r>
            <a:endParaRPr lang="en-US" sz="2800" b="1" dirty="0" smtClean="0">
              <a:solidFill>
                <a:schemeClr val="bg1"/>
              </a:solidFill>
              <a:latin typeface="Arial" pitchFamily="34" charset="0"/>
              <a:cs typeface="Arial" pitchFamily="34" charset="0"/>
            </a:endParaRPr>
          </a:p>
          <a:p>
            <a:pPr algn="ctr"/>
            <a:endParaRPr lang="en-US" sz="2800" b="1" dirty="0">
              <a:solidFill>
                <a:schemeClr val="bg1"/>
              </a:solidFill>
              <a:latin typeface="Arial" pitchFamily="34" charset="0"/>
              <a:cs typeface="Arial" pitchFamily="34" charset="0"/>
            </a:endParaRPr>
          </a:p>
        </p:txBody>
      </p:sp>
      <p:sp>
        <p:nvSpPr>
          <p:cNvPr id="5" name="TextBox 4"/>
          <p:cNvSpPr txBox="1"/>
          <p:nvPr/>
        </p:nvSpPr>
        <p:spPr>
          <a:xfrm>
            <a:off x="2286000" y="2209800"/>
            <a:ext cx="4572000" cy="1569660"/>
          </a:xfrm>
          <a:prstGeom prst="rect">
            <a:avLst/>
          </a:prstGeom>
          <a:noFill/>
        </p:spPr>
        <p:txBody>
          <a:bodyPr wrap="square" rtlCol="0">
            <a:spAutoFit/>
          </a:bodyPr>
          <a:lstStyle/>
          <a:p>
            <a:pPr algn="ctr"/>
            <a:r>
              <a:rPr lang="en-US" sz="3200" b="1" dirty="0" smtClean="0">
                <a:latin typeface="Arial" pitchFamily="34" charset="0"/>
                <a:cs typeface="Arial" pitchFamily="34" charset="0"/>
              </a:rPr>
              <a:t>Hazardous</a:t>
            </a:r>
            <a:r>
              <a:rPr lang="en-US" sz="4800" b="1" dirty="0" smtClean="0">
                <a:latin typeface="Arial" pitchFamily="34" charset="0"/>
                <a:cs typeface="Arial" pitchFamily="34" charset="0"/>
              </a:rPr>
              <a:t> </a:t>
            </a:r>
            <a:r>
              <a:rPr lang="en-US" sz="3200" b="1" dirty="0" smtClean="0">
                <a:latin typeface="Arial" pitchFamily="34" charset="0"/>
                <a:cs typeface="Arial" pitchFamily="34" charset="0"/>
              </a:rPr>
              <a:t>Waste</a:t>
            </a:r>
          </a:p>
          <a:p>
            <a:pPr algn="ctr"/>
            <a:endParaRPr lang="en-US" sz="4800" b="1" dirty="0" smtClean="0">
              <a:latin typeface="Arial" pitchFamily="34" charset="0"/>
              <a:cs typeface="Arial" pitchFamily="34" charset="0"/>
            </a:endParaRPr>
          </a:p>
        </p:txBody>
      </p:sp>
      <p:sp>
        <p:nvSpPr>
          <p:cNvPr id="6" name="TextBox 5"/>
          <p:cNvSpPr txBox="1"/>
          <p:nvPr/>
        </p:nvSpPr>
        <p:spPr>
          <a:xfrm>
            <a:off x="3390900" y="4724400"/>
            <a:ext cx="2362200" cy="523220"/>
          </a:xfrm>
          <a:prstGeom prst="rect">
            <a:avLst/>
          </a:prstGeom>
          <a:noFill/>
        </p:spPr>
        <p:txBody>
          <a:bodyPr wrap="square" rtlCol="0">
            <a:spAutoFit/>
          </a:bodyPr>
          <a:lstStyle/>
          <a:p>
            <a:pPr algn="ctr"/>
            <a:endParaRPr lang="en-US" sz="2800" b="1" dirty="0">
              <a:latin typeface="Arial" pitchFamily="34" charset="0"/>
              <a:cs typeface="Arial" pitchFamily="34" charset="0"/>
            </a:endParaRPr>
          </a:p>
        </p:txBody>
      </p:sp>
      <p:pic>
        <p:nvPicPr>
          <p:cNvPr id="7" name="Picture 1" descr="Picture of Hangers"/>
          <p:cNvPicPr>
            <a:picLocks noChangeAspect="1" noChangeArrowheads="1"/>
          </p:cNvPicPr>
          <p:nvPr/>
        </p:nvPicPr>
        <p:blipFill>
          <a:blip r:embed="rId3" cstate="print"/>
          <a:srcRect/>
          <a:stretch>
            <a:fillRect/>
          </a:stretch>
        </p:blipFill>
        <p:spPr bwMode="auto">
          <a:xfrm>
            <a:off x="3352800" y="3048000"/>
            <a:ext cx="2514600" cy="25146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Facility Generator Status </a:t>
            </a:r>
            <a:endParaRPr lang="en-US" dirty="0"/>
          </a:p>
        </p:txBody>
      </p:sp>
      <p:sp>
        <p:nvSpPr>
          <p:cNvPr id="3" name="Content Placeholder 2"/>
          <p:cNvSpPr>
            <a:spLocks noGrp="1"/>
          </p:cNvSpPr>
          <p:nvPr>
            <p:ph idx="1"/>
          </p:nvPr>
        </p:nvSpPr>
        <p:spPr/>
        <p:txBody>
          <a:bodyPr/>
          <a:lstStyle/>
          <a:p>
            <a:pPr>
              <a:buSzPct val="50000"/>
              <a:buNone/>
            </a:pPr>
            <a:r>
              <a:rPr lang="en-US" dirty="0" smtClean="0"/>
              <a:t>Conditionally Exempt SQG (CESQG)</a:t>
            </a:r>
          </a:p>
          <a:p>
            <a:pPr lvl="1">
              <a:buSzPct val="50000"/>
              <a:buFont typeface="Arial" pitchFamily="34" charset="0"/>
              <a:buChar char="•"/>
            </a:pPr>
            <a:r>
              <a:rPr lang="en-US" dirty="0" smtClean="0"/>
              <a:t>Generates less than 100 kg/mo</a:t>
            </a:r>
          </a:p>
          <a:p>
            <a:pPr lvl="1">
              <a:buSzPct val="50000"/>
              <a:buFont typeface="Arial" pitchFamily="34" charset="0"/>
              <a:buChar char="•"/>
            </a:pPr>
            <a:r>
              <a:rPr lang="en-US" dirty="0" smtClean="0"/>
              <a:t>May not accumulate more than 1,000 kg</a:t>
            </a:r>
          </a:p>
          <a:p>
            <a:pPr>
              <a:buSzPct val="50000"/>
            </a:pPr>
            <a:endParaRPr lang="en-US" sz="2400" dirty="0" smtClean="0"/>
          </a:p>
          <a:p>
            <a:pPr>
              <a:buSzPct val="50000"/>
              <a:buNone/>
            </a:pPr>
            <a:r>
              <a:rPr lang="en-US" dirty="0" smtClean="0"/>
              <a:t>Small Quantity Generator (SQG)   </a:t>
            </a:r>
          </a:p>
          <a:p>
            <a:pPr lvl="1">
              <a:buSzPct val="50000"/>
              <a:buFont typeface="Arial" pitchFamily="34" charset="0"/>
              <a:buChar char="•"/>
            </a:pPr>
            <a:r>
              <a:rPr lang="en-US" dirty="0" smtClean="0"/>
              <a:t>Generates 100 kg/m to 1000 kg/mo</a:t>
            </a:r>
          </a:p>
          <a:p>
            <a:pPr lvl="1">
              <a:buSzPct val="50000"/>
              <a:buFont typeface="Arial" pitchFamily="34" charset="0"/>
              <a:buChar char="•"/>
            </a:pPr>
            <a:r>
              <a:rPr lang="en-US" dirty="0" smtClean="0"/>
              <a:t>May not accumulate more than 6,000 kg</a:t>
            </a:r>
          </a:p>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16</a:t>
            </a:fld>
            <a:endParaRPr lang="en-US" dirty="0"/>
          </a:p>
        </p:txBody>
      </p:sp>
      <p:pic>
        <p:nvPicPr>
          <p:cNvPr id="6" name="Picture 11"/>
          <p:cNvPicPr>
            <a:picLocks noChangeAspect="1" noChangeArrowheads="1"/>
          </p:cNvPicPr>
          <p:nvPr/>
        </p:nvPicPr>
        <p:blipFill>
          <a:blip r:embed="rId2" cstate="print"/>
          <a:srcRect/>
          <a:stretch>
            <a:fillRect/>
          </a:stretch>
        </p:blipFill>
        <p:spPr bwMode="auto">
          <a:xfrm>
            <a:off x="7010400" y="1752600"/>
            <a:ext cx="1655763" cy="979488"/>
          </a:xfrm>
          <a:prstGeom prst="rect">
            <a:avLst/>
          </a:prstGeom>
          <a:noFill/>
          <a:ln w="12700">
            <a:noFill/>
            <a:miter lim="800000"/>
            <a:headEnd/>
            <a:tailEnd/>
          </a:ln>
        </p:spPr>
      </p:pic>
      <p:pic>
        <p:nvPicPr>
          <p:cNvPr id="7" name="Picture 12"/>
          <p:cNvPicPr>
            <a:picLocks noChangeAspect="1" noChangeArrowheads="1"/>
          </p:cNvPicPr>
          <p:nvPr/>
        </p:nvPicPr>
        <p:blipFill>
          <a:blip r:embed="rId3" cstate="print"/>
          <a:srcRect/>
          <a:stretch>
            <a:fillRect/>
          </a:stretch>
        </p:blipFill>
        <p:spPr bwMode="auto">
          <a:xfrm>
            <a:off x="6781800" y="3581400"/>
            <a:ext cx="2232025" cy="1108075"/>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CESQG Requirements</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r>
              <a:rPr lang="en-US" dirty="0" smtClean="0"/>
              <a:t>Never generate &gt;100kg/mo (~1/2 drum)</a:t>
            </a:r>
          </a:p>
          <a:p>
            <a:r>
              <a:rPr lang="en-US" dirty="0" smtClean="0"/>
              <a:t>Never accumulate &gt;1,000kg on-site  (~ 5 drums)</a:t>
            </a:r>
          </a:p>
          <a:p>
            <a:r>
              <a:rPr lang="en-US" dirty="0" smtClean="0"/>
              <a:t>Ensure Proper Disposal &amp; Keep Records per </a:t>
            </a:r>
            <a:r>
              <a:rPr lang="en-US" dirty="0" smtClean="0">
                <a:hlinkClick r:id="rId3"/>
              </a:rPr>
              <a:t>Ch. 62-730, F. A. C.  </a:t>
            </a:r>
            <a:r>
              <a:rPr lang="en-US" dirty="0" smtClean="0"/>
              <a:t>(receipts for disposal)</a:t>
            </a:r>
          </a:p>
          <a:p>
            <a:r>
              <a:rPr lang="en-US" u="sng" dirty="0" smtClean="0"/>
              <a:t>Be advised</a:t>
            </a:r>
            <a:r>
              <a:rPr lang="en-US" dirty="0" smtClean="0"/>
              <a:t>, if a CESQG does not follow the reduced management standards in </a:t>
            </a:r>
            <a:r>
              <a:rPr lang="en-US" dirty="0" smtClean="0">
                <a:hlinkClick r:id="rId4"/>
              </a:rPr>
              <a:t>40 CFR 261.5</a:t>
            </a:r>
            <a:r>
              <a:rPr lang="en-US" dirty="0" smtClean="0"/>
              <a:t>, they are subject full regulation under </a:t>
            </a:r>
            <a:r>
              <a:rPr lang="en-US" dirty="0" smtClean="0">
                <a:hlinkClick r:id="rId5"/>
              </a:rPr>
              <a:t>40 CFR 262</a:t>
            </a:r>
            <a:endParaRPr lang="en-US" dirty="0" smtClean="0"/>
          </a:p>
          <a:p>
            <a:endParaRPr lang="en-US" dirty="0" smtClean="0"/>
          </a:p>
        </p:txBody>
      </p:sp>
      <p:sp>
        <p:nvSpPr>
          <p:cNvPr id="5" name="Slide Number Placeholder 4"/>
          <p:cNvSpPr>
            <a:spLocks noGrp="1"/>
          </p:cNvSpPr>
          <p:nvPr>
            <p:ph type="sldNum" sz="quarter" idx="12"/>
          </p:nvPr>
        </p:nvSpPr>
        <p:spPr/>
        <p:txBody>
          <a:bodyPr/>
          <a:lstStyle/>
          <a:p>
            <a:fld id="{D9515C9C-B0D4-49C7-83C7-4BF66E55645D}"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Small Quantity Generator Requirements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Obtain EPA identification number</a:t>
            </a:r>
          </a:p>
          <a:p>
            <a:r>
              <a:rPr lang="en-US" dirty="0" smtClean="0"/>
              <a:t>Ensure delivery to permitted TSDF</a:t>
            </a:r>
          </a:p>
          <a:p>
            <a:r>
              <a:rPr lang="en-US" dirty="0" smtClean="0"/>
              <a:t>Must use manifest</a:t>
            </a:r>
          </a:p>
          <a:p>
            <a:r>
              <a:rPr lang="en-US" dirty="0" smtClean="0"/>
              <a:t>Ship drum within 180 days of first drop</a:t>
            </a:r>
          </a:p>
          <a:p>
            <a:r>
              <a:rPr lang="en-US" dirty="0" smtClean="0"/>
              <a:t>Never accumulate &gt;6000kg on-site (~30 drums)</a:t>
            </a:r>
          </a:p>
          <a:p>
            <a:r>
              <a:rPr lang="en-US" dirty="0" smtClean="0"/>
              <a:t>Training (not documented)</a:t>
            </a:r>
          </a:p>
          <a:p>
            <a:r>
              <a:rPr lang="en-US" dirty="0" smtClean="0"/>
              <a:t>Emergency Planning – see handout</a:t>
            </a:r>
          </a:p>
          <a:p>
            <a:r>
              <a:rPr lang="en-US" dirty="0" smtClean="0"/>
              <a:t>Posting information near phones – see handout </a:t>
            </a:r>
          </a:p>
          <a:p>
            <a:r>
              <a:rPr lang="en-US" dirty="0" smtClean="0"/>
              <a:t>Weekly Container Inspection Logs –see handout</a:t>
            </a:r>
          </a:p>
          <a:p>
            <a:r>
              <a:rPr lang="en-US" dirty="0" smtClean="0"/>
              <a:t>60 day exception reports</a:t>
            </a:r>
          </a:p>
          <a:p>
            <a:endParaRPr lang="en-US" dirty="0" smtClean="0"/>
          </a:p>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Listed or Characteristic </a:t>
            </a:r>
            <a:br>
              <a:rPr lang="en-US" dirty="0" smtClean="0"/>
            </a:br>
            <a:r>
              <a:rPr lang="en-US" dirty="0" smtClean="0"/>
              <a:t>Hazardous Waste</a:t>
            </a:r>
            <a:endParaRPr lang="en-US" dirty="0"/>
          </a:p>
        </p:txBody>
      </p:sp>
      <p:sp>
        <p:nvSpPr>
          <p:cNvPr id="3" name="Content Placeholder 2"/>
          <p:cNvSpPr>
            <a:spLocks noGrp="1"/>
          </p:cNvSpPr>
          <p:nvPr>
            <p:ph idx="1"/>
          </p:nvPr>
        </p:nvSpPr>
        <p:spPr/>
        <p:txBody>
          <a:bodyPr>
            <a:normAutofit/>
          </a:bodyPr>
          <a:lstStyle/>
          <a:p>
            <a:pPr>
              <a:buNone/>
            </a:pPr>
            <a:r>
              <a:rPr lang="en-US" dirty="0" smtClean="0"/>
              <a:t>Listed -  </a:t>
            </a:r>
            <a:r>
              <a:rPr lang="en-US" dirty="0" smtClean="0"/>
              <a:t>F001 </a:t>
            </a:r>
            <a:r>
              <a:rPr lang="en-US" dirty="0" smtClean="0"/>
              <a:t>&amp; F002</a:t>
            </a:r>
          </a:p>
          <a:p>
            <a:pPr lvl="1">
              <a:buFont typeface="Arial" pitchFamily="34" charset="0"/>
              <a:buChar char="•"/>
            </a:pPr>
            <a:r>
              <a:rPr lang="en-US" dirty="0" smtClean="0"/>
              <a:t>No analysis needed</a:t>
            </a:r>
          </a:p>
          <a:p>
            <a:pPr lvl="1">
              <a:buFont typeface="Arial" pitchFamily="34" charset="0"/>
              <a:buChar char="•"/>
            </a:pPr>
            <a:r>
              <a:rPr lang="en-US" dirty="0" smtClean="0"/>
              <a:t>Hazardous based on the process it is generated from</a:t>
            </a:r>
          </a:p>
          <a:p>
            <a:pPr lvl="1">
              <a:buFont typeface="Arial" pitchFamily="34" charset="0"/>
              <a:buChar char="•"/>
            </a:pPr>
            <a:r>
              <a:rPr lang="en-US" dirty="0" smtClean="0"/>
              <a:t>Qualitative</a:t>
            </a:r>
          </a:p>
          <a:p>
            <a:pPr>
              <a:buNone/>
            </a:pPr>
            <a:r>
              <a:rPr lang="en-US" dirty="0" smtClean="0"/>
              <a:t>Characteristic – D001 to D043</a:t>
            </a:r>
          </a:p>
          <a:p>
            <a:pPr lvl="1">
              <a:buSzPct val="75000"/>
              <a:buFont typeface="Arial" pitchFamily="34" charset="0"/>
              <a:buChar char="•"/>
            </a:pPr>
            <a:r>
              <a:rPr lang="en-US" dirty="0" smtClean="0"/>
              <a:t>Ignitable, Corrosive, Reactive, Toxic (TCLP Analysis)</a:t>
            </a:r>
          </a:p>
          <a:p>
            <a:pPr lvl="1">
              <a:buFont typeface="Arial" pitchFamily="34" charset="0"/>
              <a:buChar char="•"/>
            </a:pPr>
            <a:r>
              <a:rPr lang="en-US" dirty="0" smtClean="0"/>
              <a:t>Analysis required</a:t>
            </a:r>
          </a:p>
          <a:p>
            <a:pPr lvl="1">
              <a:buFont typeface="Arial" pitchFamily="34" charset="0"/>
              <a:buChar char="•"/>
            </a:pPr>
            <a:r>
              <a:rPr lang="en-US" dirty="0" smtClean="0"/>
              <a:t>Hazardous based on concentration of constituent</a:t>
            </a:r>
          </a:p>
          <a:p>
            <a:pPr lvl="1">
              <a:buSzPct val="75000"/>
              <a:buFont typeface="Arial" pitchFamily="34" charset="0"/>
              <a:buChar char="•"/>
            </a:pPr>
            <a:r>
              <a:rPr lang="en-US" dirty="0" smtClean="0"/>
              <a:t>Quantitative</a:t>
            </a: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Perchloroethylene – D039</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TCLP limit for Perchloroethylene is 0.7 mg/L</a:t>
            </a:r>
          </a:p>
          <a:p>
            <a:endParaRPr lang="en-US" dirty="0" smtClean="0"/>
          </a:p>
          <a:p>
            <a:r>
              <a:rPr lang="en-US" dirty="0" smtClean="0"/>
              <a:t>mg/L  = to 1 part  per million (about 1 teaspoon of perc in 1,000 gallons of water)</a:t>
            </a:r>
          </a:p>
          <a:p>
            <a:endParaRPr lang="en-US" dirty="0" smtClean="0"/>
          </a:p>
          <a:p>
            <a:r>
              <a:rPr lang="en-US" dirty="0" smtClean="0"/>
              <a:t>Only need 0.7 parts per million of perc for it to be a hazardous waste and can be found in: separator </a:t>
            </a:r>
            <a:r>
              <a:rPr lang="en-US" dirty="0" smtClean="0"/>
              <a:t>water</a:t>
            </a:r>
            <a:r>
              <a:rPr lang="en-US" dirty="0" smtClean="0"/>
              <a:t> </a:t>
            </a:r>
            <a:r>
              <a:rPr lang="en-US" dirty="0" smtClean="0"/>
              <a:t>and</a:t>
            </a:r>
            <a:r>
              <a:rPr lang="en-US" dirty="0" smtClean="0"/>
              <a:t> </a:t>
            </a:r>
            <a:r>
              <a:rPr lang="en-US" dirty="0" smtClean="0"/>
              <a:t>mop water </a:t>
            </a:r>
          </a:p>
          <a:p>
            <a:endParaRPr lang="en-US" dirty="0" smtClean="0"/>
          </a:p>
          <a:p>
            <a:r>
              <a:rPr lang="en-US" dirty="0" smtClean="0"/>
              <a:t>Perc is also a  F001 &amp; F002 List Waste  - used for its’ solvent properties  (F001) and still bottoms  (muck) from recovery of spent halogenated solvents  (F002) , listed for ignitability and toxicity</a:t>
            </a: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smtClean="0">
                <a:latin typeface="Garamond" pitchFamily="18" charset="0"/>
              </a:rPr>
              <a:t>10 Most Common HW Violations</a:t>
            </a:r>
            <a:endParaRPr lang="en-US" dirty="0"/>
          </a:p>
        </p:txBody>
      </p:sp>
      <p:sp>
        <p:nvSpPr>
          <p:cNvPr id="7" name="Content Placeholder 6"/>
          <p:cNvSpPr>
            <a:spLocks noGrp="1"/>
          </p:cNvSpPr>
          <p:nvPr>
            <p:ph sz="half" idx="1"/>
          </p:nvPr>
        </p:nvSpPr>
        <p:spPr>
          <a:xfrm>
            <a:off x="457200" y="1219200"/>
            <a:ext cx="4038600" cy="4906963"/>
          </a:xfrm>
        </p:spPr>
        <p:txBody>
          <a:bodyPr>
            <a:normAutofit fontScale="92500" lnSpcReduction="20000"/>
          </a:bodyPr>
          <a:lstStyle/>
          <a:p>
            <a:r>
              <a:rPr lang="en-US" dirty="0" smtClean="0"/>
              <a:t>Labeling</a:t>
            </a:r>
          </a:p>
          <a:p>
            <a:endParaRPr lang="en-US" dirty="0" smtClean="0"/>
          </a:p>
          <a:p>
            <a:r>
              <a:rPr lang="en-US" dirty="0" smtClean="0"/>
              <a:t>Open containers</a:t>
            </a:r>
          </a:p>
          <a:p>
            <a:endParaRPr lang="en-US" dirty="0" smtClean="0"/>
          </a:p>
          <a:p>
            <a:r>
              <a:rPr lang="en-US" dirty="0" smtClean="0"/>
              <a:t>Contaminated rags improperly disposed of</a:t>
            </a:r>
          </a:p>
          <a:p>
            <a:endParaRPr lang="en-US" dirty="0" smtClean="0"/>
          </a:p>
          <a:p>
            <a:r>
              <a:rPr lang="en-US" dirty="0" smtClean="0"/>
              <a:t>Maintaining records </a:t>
            </a:r>
            <a:r>
              <a:rPr lang="en-US" u="sng" dirty="0" smtClean="0"/>
              <a:t>on site</a:t>
            </a:r>
          </a:p>
          <a:p>
            <a:endParaRPr lang="en-US" u="sng" dirty="0" smtClean="0"/>
          </a:p>
          <a:p>
            <a:r>
              <a:rPr lang="en-US" dirty="0" smtClean="0"/>
              <a:t>Mop Water*</a:t>
            </a:r>
            <a:endParaRPr lang="en-US" dirty="0"/>
          </a:p>
        </p:txBody>
      </p:sp>
      <p:sp>
        <p:nvSpPr>
          <p:cNvPr id="8" name="Content Placeholder 7"/>
          <p:cNvSpPr>
            <a:spLocks noGrp="1"/>
          </p:cNvSpPr>
          <p:nvPr>
            <p:ph sz="half" idx="2"/>
          </p:nvPr>
        </p:nvSpPr>
        <p:spPr>
          <a:xfrm>
            <a:off x="4648200" y="1143000"/>
            <a:ext cx="4038600" cy="4983163"/>
          </a:xfrm>
        </p:spPr>
        <p:txBody>
          <a:bodyPr>
            <a:normAutofit fontScale="92500" lnSpcReduction="20000"/>
          </a:bodyPr>
          <a:lstStyle/>
          <a:p>
            <a:r>
              <a:rPr lang="en-US" dirty="0" smtClean="0"/>
              <a:t>Modified contingency plan (SQGs)</a:t>
            </a:r>
          </a:p>
          <a:p>
            <a:pPr>
              <a:buNone/>
            </a:pPr>
            <a:endParaRPr lang="en-US" dirty="0" smtClean="0"/>
          </a:p>
          <a:p>
            <a:r>
              <a:rPr lang="en-US" dirty="0" smtClean="0"/>
              <a:t>Universal waste – fluorescent bulbs</a:t>
            </a:r>
          </a:p>
          <a:p>
            <a:endParaRPr lang="en-US" dirty="0" smtClean="0"/>
          </a:p>
          <a:p>
            <a:r>
              <a:rPr lang="en-US" dirty="0" smtClean="0"/>
              <a:t>Weekly container inspection logs</a:t>
            </a:r>
          </a:p>
          <a:p>
            <a:endParaRPr lang="en-US" dirty="0" smtClean="0"/>
          </a:p>
          <a:p>
            <a:r>
              <a:rPr lang="en-US" dirty="0" smtClean="0"/>
              <a:t>Training</a:t>
            </a:r>
          </a:p>
          <a:p>
            <a:endParaRPr lang="en-US" dirty="0" smtClean="0"/>
          </a:p>
          <a:p>
            <a:r>
              <a:rPr lang="en-US" dirty="0" smtClean="0"/>
              <a:t>Registration displayed</a:t>
            </a: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21</a:t>
            </a:fld>
            <a:endParaRPr lang="en-US" dirty="0"/>
          </a:p>
        </p:txBody>
      </p:sp>
      <p:sp>
        <p:nvSpPr>
          <p:cNvPr id="9" name="TextBox 8"/>
          <p:cNvSpPr txBox="1"/>
          <p:nvPr/>
        </p:nvSpPr>
        <p:spPr>
          <a:xfrm>
            <a:off x="152400" y="6096000"/>
            <a:ext cx="8991600" cy="338554"/>
          </a:xfrm>
          <a:prstGeom prst="rect">
            <a:avLst/>
          </a:prstGeom>
          <a:noFill/>
        </p:spPr>
        <p:txBody>
          <a:bodyPr wrap="square" rtlCol="0">
            <a:spAutoFit/>
          </a:bodyPr>
          <a:lstStyle/>
          <a:p>
            <a:r>
              <a:rPr lang="en-US" sz="1600" b="1" dirty="0" smtClean="0"/>
              <a:t>*</a:t>
            </a:r>
            <a:r>
              <a:rPr lang="en-US" sz="1600" dirty="0" smtClean="0"/>
              <a:t>Even if not Hazardous, should </a:t>
            </a:r>
            <a:r>
              <a:rPr lang="en-US" sz="1600" dirty="0" smtClean="0"/>
              <a:t>only go </a:t>
            </a:r>
            <a:r>
              <a:rPr lang="en-US" sz="1600" dirty="0" smtClean="0"/>
              <a:t>to POTW with permission or disposed as Industrial Wastewater.</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Secondary Containment (Good)</a:t>
            </a:r>
            <a:endParaRPr lang="en-US" dirty="0"/>
          </a:p>
        </p:txBody>
      </p:sp>
      <p:pic>
        <p:nvPicPr>
          <p:cNvPr id="3074" name="Picture 2" descr="O:\Current Inspectors\Stephany\Open Cases\Lexas Cleaners 1.18.12\Photos 5.3.12 Visit\100_2994.JPG"/>
          <p:cNvPicPr>
            <a:picLocks noGrp="1" noChangeAspect="1" noChangeArrowheads="1"/>
          </p:cNvPicPr>
          <p:nvPr>
            <p:ph idx="1"/>
          </p:nvPr>
        </p:nvPicPr>
        <p:blipFill>
          <a:blip r:embed="rId3" cstate="print"/>
          <a:srcRect/>
          <a:stretch>
            <a:fillRect/>
          </a:stretch>
        </p:blipFill>
        <p:spPr bwMode="auto">
          <a:xfrm>
            <a:off x="304800" y="1295400"/>
            <a:ext cx="8610600" cy="4900613"/>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22</a:t>
            </a:fld>
            <a:endParaRPr lang="en-US" dirty="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48600" cy="990600"/>
          </a:xfrm>
        </p:spPr>
        <p:txBody>
          <a:bodyPr>
            <a:normAutofit fontScale="90000"/>
          </a:bodyPr>
          <a:lstStyle/>
          <a:p>
            <a:r>
              <a:rPr lang="en-US" sz="3200" dirty="0" smtClean="0"/>
              <a:t>Spotting Chemicals: No </a:t>
            </a:r>
            <a:br>
              <a:rPr lang="en-US" sz="3200" dirty="0" smtClean="0"/>
            </a:br>
            <a:r>
              <a:rPr lang="en-US" sz="3200" dirty="0" smtClean="0"/>
              <a:t>Secondary Containment (Bad)</a:t>
            </a:r>
            <a:endParaRPr lang="en-US" sz="3200" dirty="0"/>
          </a:p>
        </p:txBody>
      </p:sp>
      <p:sp>
        <p:nvSpPr>
          <p:cNvPr id="3" name="Content Placeholder 2"/>
          <p:cNvSpPr>
            <a:spLocks noGrp="1"/>
          </p:cNvSpPr>
          <p:nvPr>
            <p:ph idx="1"/>
          </p:nvPr>
        </p:nvSpPr>
        <p:spPr>
          <a:xfrm>
            <a:off x="5334000" y="5943600"/>
            <a:ext cx="3581400" cy="914400"/>
          </a:xfrm>
        </p:spPr>
        <p:txBody>
          <a:bodyPr>
            <a:normAutofit/>
          </a:bodyPr>
          <a:lstStyle/>
          <a:p>
            <a:pPr>
              <a:buNone/>
            </a:pPr>
            <a:r>
              <a:rPr lang="en-US" dirty="0" smtClean="0"/>
              <a:t>376.3078(9)(a), F.S.</a:t>
            </a:r>
            <a:endParaRPr lang="en-US" dirty="0"/>
          </a:p>
        </p:txBody>
      </p:sp>
      <p:pic>
        <p:nvPicPr>
          <p:cNvPr id="6" name="Picture 2" descr="O:\CLOSED CASES\Dry Cleaners\Quality Craft 1 Hour Cleaners, Inc CAV 12.13.11 Steph-Pam\100_1885.JPG"/>
          <p:cNvPicPr>
            <a:picLocks noChangeAspect="1" noChangeArrowheads="1"/>
          </p:cNvPicPr>
          <p:nvPr/>
        </p:nvPicPr>
        <p:blipFill>
          <a:blip r:embed="rId3" cstate="print"/>
          <a:srcRect/>
          <a:stretch>
            <a:fillRect/>
          </a:stretch>
        </p:blipFill>
        <p:spPr bwMode="auto">
          <a:xfrm>
            <a:off x="4953000" y="1143000"/>
            <a:ext cx="4064000" cy="3733800"/>
          </a:xfrm>
          <a:prstGeom prst="rect">
            <a:avLst/>
          </a:prstGeom>
          <a:noFill/>
        </p:spPr>
      </p:pic>
      <p:pic>
        <p:nvPicPr>
          <p:cNvPr id="1026" name="Picture 2" descr="O:\Current Inspectors\Stephany\Open Cases\Quality Cleaners\Photos\Photo 17.jpg"/>
          <p:cNvPicPr>
            <a:picLocks noChangeAspect="1" noChangeArrowheads="1"/>
          </p:cNvPicPr>
          <p:nvPr/>
        </p:nvPicPr>
        <p:blipFill>
          <a:blip r:embed="rId4" cstate="print"/>
          <a:srcRect/>
          <a:stretch>
            <a:fillRect/>
          </a:stretch>
        </p:blipFill>
        <p:spPr bwMode="auto">
          <a:xfrm>
            <a:off x="0" y="1066800"/>
            <a:ext cx="4876800" cy="5486400"/>
          </a:xfrm>
          <a:prstGeom prst="rect">
            <a:avLst/>
          </a:prstGeom>
          <a:noFill/>
        </p:spPr>
      </p:pic>
      <p:sp>
        <p:nvSpPr>
          <p:cNvPr id="7" name="Slide Number Placeholder 6"/>
          <p:cNvSpPr>
            <a:spLocks noGrp="1"/>
          </p:cNvSpPr>
          <p:nvPr>
            <p:ph type="sldNum" sz="quarter" idx="12"/>
          </p:nvPr>
        </p:nvSpPr>
        <p:spPr/>
        <p:txBody>
          <a:bodyPr/>
          <a:lstStyle/>
          <a:p>
            <a:fld id="{D9515C9C-B0D4-49C7-83C7-4BF66E55645D}" type="slidenum">
              <a:rPr lang="en-US" smtClean="0"/>
              <a:pPr/>
              <a:t>23</a:t>
            </a:fld>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848600" cy="1143000"/>
          </a:xfrm>
        </p:spPr>
        <p:txBody>
          <a:bodyPr/>
          <a:lstStyle/>
          <a:p>
            <a:r>
              <a:rPr lang="en-US" dirty="0" smtClean="0"/>
              <a:t>Secondary Containment (Good)</a:t>
            </a:r>
            <a:endParaRPr lang="en-US" dirty="0"/>
          </a:p>
        </p:txBody>
      </p:sp>
      <p:sp>
        <p:nvSpPr>
          <p:cNvPr id="3" name="Content Placeholder 2"/>
          <p:cNvSpPr>
            <a:spLocks noGrp="1"/>
          </p:cNvSpPr>
          <p:nvPr>
            <p:ph idx="1"/>
          </p:nvPr>
        </p:nvSpPr>
        <p:spPr/>
        <p:txBody>
          <a:bodyPr/>
          <a:lstStyle/>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24</a:t>
            </a:fld>
            <a:endParaRPr lang="en-US" dirty="0"/>
          </a:p>
        </p:txBody>
      </p:sp>
      <p:pic>
        <p:nvPicPr>
          <p:cNvPr id="2050" name="Picture 2" descr="O:\Closed Cases\Dry Cleaners\Julington Cleaners CEI 5.16.12_Steph\100_3070.JPG"/>
          <p:cNvPicPr>
            <a:picLocks noChangeAspect="1" noChangeArrowheads="1"/>
          </p:cNvPicPr>
          <p:nvPr/>
        </p:nvPicPr>
        <p:blipFill>
          <a:blip r:embed="rId2" cstate="print"/>
          <a:srcRect/>
          <a:stretch>
            <a:fillRect/>
          </a:stretch>
        </p:blipFill>
        <p:spPr bwMode="auto">
          <a:xfrm>
            <a:off x="228600" y="1447800"/>
            <a:ext cx="8737600" cy="49149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Sealant Around the </a:t>
            </a:r>
            <a:br>
              <a:rPr lang="en-US" sz="3200" dirty="0" smtClean="0"/>
            </a:br>
            <a:r>
              <a:rPr lang="en-US" sz="3200" dirty="0" smtClean="0"/>
              <a:t>Spotting Board (Good)</a:t>
            </a:r>
            <a:endParaRPr lang="en-US" sz="3200" dirty="0"/>
          </a:p>
        </p:txBody>
      </p:sp>
      <p:sp>
        <p:nvSpPr>
          <p:cNvPr id="3" name="Content Placeholder 2"/>
          <p:cNvSpPr>
            <a:spLocks noGrp="1"/>
          </p:cNvSpPr>
          <p:nvPr>
            <p:ph idx="1"/>
          </p:nvPr>
        </p:nvSpPr>
        <p:spPr>
          <a:xfrm>
            <a:off x="304800" y="1371600"/>
            <a:ext cx="7772400" cy="5715000"/>
          </a:xfrm>
        </p:spPr>
        <p:txBody>
          <a:bodyPr/>
          <a:lstStyle/>
          <a:p>
            <a:pPr algn="ctr">
              <a:buNone/>
            </a:pPr>
            <a:r>
              <a:rPr lang="en-US" dirty="0" smtClean="0"/>
              <a:t>376.3078(9)(a), FS</a:t>
            </a:r>
          </a:p>
          <a:p>
            <a:pPr>
              <a:buNone/>
            </a:pPr>
            <a:r>
              <a:rPr lang="en-US" dirty="0" smtClean="0"/>
              <a:t>Impervious sealant around all sides of the </a:t>
            </a:r>
            <a:br>
              <a:rPr lang="en-US" dirty="0" smtClean="0"/>
            </a:br>
            <a:r>
              <a:rPr lang="en-US" dirty="0" smtClean="0"/>
              <a:t>spotting board. </a:t>
            </a:r>
          </a:p>
          <a:p>
            <a:pPr>
              <a:buNone/>
            </a:pPr>
            <a:endParaRPr lang="en-US" dirty="0" smtClean="0"/>
          </a:p>
          <a:p>
            <a:pPr>
              <a:buNone/>
            </a:pP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3657600" y="2438400"/>
            <a:ext cx="3733800" cy="3787806"/>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D9515C9C-B0D4-49C7-83C7-4BF66E55645D}" type="slidenum">
              <a:rPr lang="en-US" smtClean="0"/>
              <a:pPr/>
              <a:t>25</a:t>
            </a:fld>
            <a:endParaRPr lang="en-US" dirty="0"/>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48600" cy="990600"/>
          </a:xfrm>
        </p:spPr>
        <p:txBody>
          <a:bodyPr>
            <a:normAutofit fontScale="90000"/>
          </a:bodyPr>
          <a:lstStyle/>
          <a:p>
            <a:r>
              <a:rPr lang="en-US" dirty="0" smtClean="0"/>
              <a:t>Sealant Worn (Bad), </a:t>
            </a:r>
            <a:br>
              <a:rPr lang="en-US" dirty="0" smtClean="0"/>
            </a:br>
            <a:r>
              <a:rPr lang="en-US" dirty="0" smtClean="0"/>
              <a:t>376.3078(9)(a), FS</a:t>
            </a:r>
            <a:endParaRPr lang="en-US" dirty="0"/>
          </a:p>
        </p:txBody>
      </p:sp>
      <p:pic>
        <p:nvPicPr>
          <p:cNvPr id="2050" name="Picture 2" descr="O:\CLOSED CASES\Dry Cleaners\A 1 Cleaners 8.18.11 NCL Pam\A 1 Cleaners 8.18.11 photos\photos 027.jpg"/>
          <p:cNvPicPr>
            <a:picLocks noGrp="1" noChangeAspect="1" noChangeArrowheads="1"/>
          </p:cNvPicPr>
          <p:nvPr>
            <p:ph idx="1"/>
          </p:nvPr>
        </p:nvPicPr>
        <p:blipFill>
          <a:blip r:embed="rId3" cstate="print"/>
          <a:srcRect/>
          <a:stretch>
            <a:fillRect/>
          </a:stretch>
        </p:blipFill>
        <p:spPr bwMode="auto">
          <a:xfrm>
            <a:off x="457200" y="1219200"/>
            <a:ext cx="8229600" cy="5181600"/>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26</a:t>
            </a:fld>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Vacuum Press Return Water</a:t>
            </a:r>
            <a:endParaRPr lang="en-US" dirty="0"/>
          </a:p>
        </p:txBody>
      </p:sp>
      <p:sp>
        <p:nvSpPr>
          <p:cNvPr id="3" name="Content Placeholder 2"/>
          <p:cNvSpPr>
            <a:spLocks noGrp="1"/>
          </p:cNvSpPr>
          <p:nvPr>
            <p:ph idx="1"/>
          </p:nvPr>
        </p:nvSpPr>
        <p:spPr>
          <a:xfrm>
            <a:off x="381000" y="1295400"/>
            <a:ext cx="8229600" cy="4525963"/>
          </a:xfrm>
        </p:spPr>
        <p:txBody>
          <a:bodyPr/>
          <a:lstStyle/>
          <a:p>
            <a:pPr>
              <a:buNone/>
            </a:pPr>
            <a:r>
              <a:rPr lang="en-US" dirty="0" smtClean="0"/>
              <a:t>	Possibly a hazardous waste when </a:t>
            </a:r>
            <a:r>
              <a:rPr lang="en-US" dirty="0" smtClean="0"/>
              <a:t>spotting chemicals that contain chlorinated solvents are used at the spotting board.  </a:t>
            </a: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27</a:t>
            </a:fld>
            <a:endParaRPr lang="en-US" dirty="0"/>
          </a:p>
        </p:txBody>
      </p:sp>
      <p:pic>
        <p:nvPicPr>
          <p:cNvPr id="6" name="Picture 2" descr="O:\CLOSED CASES\Dry Cleaners\Blanding Dry Cleaners 1.26.12_IVR_Steph\Photos\100_2137.JPG"/>
          <p:cNvPicPr>
            <a:picLocks noChangeAspect="1" noChangeArrowheads="1"/>
          </p:cNvPicPr>
          <p:nvPr/>
        </p:nvPicPr>
        <p:blipFill>
          <a:blip r:embed="rId3" cstate="print"/>
          <a:srcRect/>
          <a:stretch>
            <a:fillRect/>
          </a:stretch>
        </p:blipFill>
        <p:spPr bwMode="auto">
          <a:xfrm>
            <a:off x="1524000" y="2895600"/>
            <a:ext cx="5960533" cy="33528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9144000" cy="762000"/>
          </a:xfrm>
        </p:spPr>
        <p:txBody>
          <a:bodyPr>
            <a:noAutofit/>
          </a:bodyPr>
          <a:lstStyle/>
          <a:p>
            <a:r>
              <a:rPr lang="en-US" sz="3000" kern="1200" dirty="0" smtClean="0"/>
              <a:t>Hazardous Waste Streams Generated:</a:t>
            </a:r>
            <a:endParaRPr lang="en-US" sz="3000" dirty="0"/>
          </a:p>
        </p:txBody>
      </p:sp>
      <p:sp>
        <p:nvSpPr>
          <p:cNvPr id="3" name="Content Placeholder 2"/>
          <p:cNvSpPr>
            <a:spLocks noGrp="1"/>
          </p:cNvSpPr>
          <p:nvPr>
            <p:ph idx="1"/>
          </p:nvPr>
        </p:nvSpPr>
        <p:spPr>
          <a:xfrm>
            <a:off x="304800" y="1447800"/>
            <a:ext cx="7772400" cy="5715000"/>
          </a:xfrm>
        </p:spPr>
        <p:txBody>
          <a:bodyPr/>
          <a:lstStyle/>
          <a:p>
            <a:r>
              <a:rPr lang="en-US" kern="1200" dirty="0" smtClean="0"/>
              <a:t>Spent cartridge filters that the solvent passes through </a:t>
            </a:r>
            <a:br>
              <a:rPr lang="en-US" kern="1200" dirty="0" smtClean="0"/>
            </a:br>
            <a:endParaRPr lang="en-US" kern="1200" dirty="0" smtClean="0"/>
          </a:p>
          <a:p>
            <a:r>
              <a:rPr lang="en-US" kern="1200" dirty="0" smtClean="0"/>
              <a:t>Waste perc sludge from the distillation tank </a:t>
            </a:r>
            <a:br>
              <a:rPr lang="en-US" kern="1200" dirty="0" smtClean="0"/>
            </a:br>
            <a:endParaRPr lang="en-US" kern="1200" dirty="0" smtClean="0"/>
          </a:p>
          <a:p>
            <a:r>
              <a:rPr lang="en-US" kern="1200" dirty="0" smtClean="0"/>
              <a:t>Perc-contaminated lint from the drying process</a:t>
            </a:r>
            <a:br>
              <a:rPr lang="en-US" kern="1200" dirty="0" smtClean="0"/>
            </a:br>
            <a:endParaRPr lang="en-US" kern="1200" dirty="0" smtClean="0"/>
          </a:p>
          <a:p>
            <a:r>
              <a:rPr lang="en-US" kern="1200" dirty="0" smtClean="0"/>
              <a:t>Perc-contaminated separator water from the condensation of the solvent</a:t>
            </a:r>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Filtration</a:t>
            </a:r>
            <a:endParaRPr lang="en-US" dirty="0"/>
          </a:p>
        </p:txBody>
      </p:sp>
      <p:sp>
        <p:nvSpPr>
          <p:cNvPr id="3" name="Content Placeholder 2"/>
          <p:cNvSpPr>
            <a:spLocks noGrp="1"/>
          </p:cNvSpPr>
          <p:nvPr>
            <p:ph idx="1"/>
          </p:nvPr>
        </p:nvSpPr>
        <p:spPr>
          <a:xfrm>
            <a:off x="533400" y="838200"/>
            <a:ext cx="8305800" cy="5715000"/>
          </a:xfrm>
        </p:spPr>
        <p:txBody>
          <a:bodyPr>
            <a:normAutofit/>
          </a:bodyPr>
          <a:lstStyle/>
          <a:p>
            <a:endParaRPr lang="en-US" dirty="0" smtClean="0"/>
          </a:p>
          <a:p>
            <a:pPr>
              <a:buNone/>
            </a:pPr>
            <a:r>
              <a:rPr lang="en-US" dirty="0" smtClean="0"/>
              <a:t>Cartridge Filters</a:t>
            </a:r>
          </a:p>
          <a:p>
            <a:pPr lvl="1">
              <a:buFont typeface="Arial" pitchFamily="34" charset="0"/>
              <a:buChar char="•"/>
            </a:pPr>
            <a:r>
              <a:rPr lang="en-US" dirty="0" smtClean="0"/>
              <a:t>Removed from the machine</a:t>
            </a:r>
          </a:p>
          <a:p>
            <a:pPr lvl="1">
              <a:buFont typeface="Arial" pitchFamily="34" charset="0"/>
              <a:buChar char="•"/>
            </a:pPr>
            <a:r>
              <a:rPr lang="en-US" dirty="0" smtClean="0"/>
              <a:t>Filters are hazardous</a:t>
            </a:r>
          </a:p>
          <a:p>
            <a:pPr lvl="1">
              <a:buFont typeface="Arial" pitchFamily="34" charset="0"/>
              <a:buChar char="•"/>
            </a:pPr>
            <a:r>
              <a:rPr lang="en-US" dirty="0" smtClean="0"/>
              <a:t>Contain activated carbon, paper, </a:t>
            </a:r>
          </a:p>
          <a:p>
            <a:pPr>
              <a:buNone/>
            </a:pPr>
            <a:r>
              <a:rPr lang="en-US" dirty="0" smtClean="0"/>
              <a:t>Spin-Disk or Roto-Disk</a:t>
            </a:r>
          </a:p>
          <a:p>
            <a:pPr lvl="1">
              <a:buFont typeface="Arial" pitchFamily="34" charset="0"/>
              <a:buChar char="•"/>
            </a:pPr>
            <a:r>
              <a:rPr lang="en-US" dirty="0" smtClean="0"/>
              <a:t>Not removed from the machine</a:t>
            </a:r>
          </a:p>
          <a:p>
            <a:pPr lvl="1">
              <a:buFont typeface="Arial" pitchFamily="34" charset="0"/>
              <a:buChar char="•"/>
            </a:pPr>
            <a:r>
              <a:rPr lang="en-US" dirty="0" smtClean="0"/>
              <a:t>Generate less waste</a:t>
            </a:r>
          </a:p>
          <a:p>
            <a:pPr marL="0" indent="0">
              <a:buNone/>
            </a:pPr>
            <a:r>
              <a:rPr lang="en-US" dirty="0" smtClean="0"/>
              <a:t>After the filters have been drained in the machine, the filters should be removed from the machine and placed into a container that is closed and sealed, and located within secondary containment.  </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29</a:t>
            </a:fld>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9144000" cy="838200"/>
          </a:xfrm>
        </p:spPr>
        <p:txBody>
          <a:bodyPr/>
          <a:lstStyle/>
          <a:p>
            <a:r>
              <a:rPr lang="en-US" dirty="0" smtClean="0"/>
              <a:t>Examples – Cartridge Filters</a:t>
            </a:r>
            <a:endParaRPr lang="en-US" dirty="0"/>
          </a:p>
        </p:txBody>
      </p:sp>
      <p:pic>
        <p:nvPicPr>
          <p:cNvPr id="4" name="Picture 5" descr="ImperialFIltersb"/>
          <p:cNvPicPr>
            <a:picLocks noGrp="1" noChangeAspect="1" noChangeArrowheads="1"/>
          </p:cNvPicPr>
          <p:nvPr>
            <p:ph idx="1"/>
          </p:nvPr>
        </p:nvPicPr>
        <p:blipFill>
          <a:blip r:embed="rId3" cstate="print"/>
          <a:srcRect/>
          <a:stretch>
            <a:fillRect/>
          </a:stretch>
        </p:blipFill>
        <p:spPr bwMode="auto">
          <a:xfrm>
            <a:off x="152400" y="1143000"/>
            <a:ext cx="6076189" cy="4648200"/>
          </a:xfrm>
          <a:prstGeom prst="rect">
            <a:avLst/>
          </a:prstGeom>
          <a:noFill/>
        </p:spPr>
      </p:pic>
      <p:pic>
        <p:nvPicPr>
          <p:cNvPr id="5" name="Picture 3" descr="image017"/>
          <p:cNvPicPr>
            <a:picLocks noChangeAspect="1" noChangeArrowheads="1"/>
          </p:cNvPicPr>
          <p:nvPr/>
        </p:nvPicPr>
        <p:blipFill>
          <a:blip r:embed="rId4" cstate="print"/>
          <a:srcRect l="1923" t="10042" r="7692" b="12134"/>
          <a:stretch>
            <a:fillRect/>
          </a:stretch>
        </p:blipFill>
        <p:spPr bwMode="auto">
          <a:xfrm>
            <a:off x="4638368" y="3886200"/>
            <a:ext cx="4505632" cy="266700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D9515C9C-B0D4-49C7-83C7-4BF66E55645D}" type="slidenum">
              <a:rPr lang="en-US" smtClean="0"/>
              <a:pPr/>
              <a:t>30</a:t>
            </a:fld>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a:t>
            </a:r>
            <a:r>
              <a:rPr lang="en-US" sz="3200" dirty="0" smtClean="0"/>
              <a:t>40 CFR 261.5(g)(3)</a:t>
            </a:r>
            <a:endParaRPr lang="en-US" sz="3200" dirty="0"/>
          </a:p>
        </p:txBody>
      </p:sp>
      <p:pic>
        <p:nvPicPr>
          <p:cNvPr id="2050" name="Picture 2" descr="O:\Current Inspectors\Stephany\Open Cases\Lexas Cleaners 1.18.12\Follow-up Photos 3.16.12\Pam's photos\100_4807.jpg"/>
          <p:cNvPicPr>
            <a:picLocks noGrp="1" noChangeAspect="1" noChangeArrowheads="1"/>
          </p:cNvPicPr>
          <p:nvPr>
            <p:ph idx="1"/>
          </p:nvPr>
        </p:nvPicPr>
        <p:blipFill>
          <a:blip r:embed="rId3" cstate="print"/>
          <a:srcRect/>
          <a:stretch>
            <a:fillRect/>
          </a:stretch>
        </p:blipFill>
        <p:spPr bwMode="auto">
          <a:xfrm>
            <a:off x="304800" y="1143001"/>
            <a:ext cx="8610600" cy="5257800"/>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31</a:t>
            </a:fld>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Bad </a:t>
            </a:r>
            <a:r>
              <a:rPr lang="en-US" sz="3200" dirty="0" smtClean="0"/>
              <a:t>40 CFR 261.5(g)(3), </a:t>
            </a:r>
            <a:br>
              <a:rPr lang="en-US" sz="3200" dirty="0" smtClean="0"/>
            </a:br>
            <a:r>
              <a:rPr lang="en-US" sz="3200" dirty="0" smtClean="0"/>
              <a:t>376.3078(9)(a), FS</a:t>
            </a:r>
            <a:endParaRPr lang="en-US" sz="3200" dirty="0"/>
          </a:p>
        </p:txBody>
      </p:sp>
      <p:sp>
        <p:nvSpPr>
          <p:cNvPr id="8" name="Content Placeholder 7"/>
          <p:cNvSpPr>
            <a:spLocks noGrp="1"/>
          </p:cNvSpPr>
          <p:nvPr>
            <p:ph idx="1"/>
          </p:nvPr>
        </p:nvSpPr>
        <p:spPr/>
        <p:txBody>
          <a:bodyPr/>
          <a:lstStyle/>
          <a:p>
            <a:endParaRPr lang="en-US" dirty="0"/>
          </a:p>
        </p:txBody>
      </p:sp>
      <p:pic>
        <p:nvPicPr>
          <p:cNvPr id="14339" name="Picture 3" descr="O:\Current Inspectors\Stephany\Open Cases\Sage Dry Cleaners 4.25.12_Steph\Photos\100_2898.JPG"/>
          <p:cNvPicPr>
            <a:picLocks noChangeAspect="1" noChangeArrowheads="1"/>
          </p:cNvPicPr>
          <p:nvPr/>
        </p:nvPicPr>
        <p:blipFill>
          <a:blip r:embed="rId3" cstate="print"/>
          <a:srcRect/>
          <a:stretch>
            <a:fillRect/>
          </a:stretch>
        </p:blipFill>
        <p:spPr bwMode="auto">
          <a:xfrm>
            <a:off x="0" y="1371600"/>
            <a:ext cx="4495800" cy="4800600"/>
          </a:xfrm>
          <a:prstGeom prst="rect">
            <a:avLst/>
          </a:prstGeom>
          <a:noFill/>
        </p:spPr>
      </p:pic>
      <p:pic>
        <p:nvPicPr>
          <p:cNvPr id="14340" name="Picture 4" descr="O:\Current Inspectors\Stephany\Open Cases\Sage Dry Cleaners 4.25.12_Steph\Photos\100_2890.JPG"/>
          <p:cNvPicPr>
            <a:picLocks noChangeAspect="1" noChangeArrowheads="1"/>
          </p:cNvPicPr>
          <p:nvPr/>
        </p:nvPicPr>
        <p:blipFill>
          <a:blip r:embed="rId4" cstate="print"/>
          <a:srcRect/>
          <a:stretch>
            <a:fillRect/>
          </a:stretch>
        </p:blipFill>
        <p:spPr bwMode="auto">
          <a:xfrm>
            <a:off x="4343400" y="1066800"/>
            <a:ext cx="4800600" cy="2624138"/>
          </a:xfrm>
          <a:prstGeom prst="rect">
            <a:avLst/>
          </a:prstGeom>
          <a:noFill/>
        </p:spPr>
      </p:pic>
      <p:pic>
        <p:nvPicPr>
          <p:cNvPr id="7" name="Picture 2" descr="O:\Current Inspectors\Stephany\Open Cases\Sage Dry Cleaners 4.25.12_Steph\Photos\100_2899.JPG"/>
          <p:cNvPicPr>
            <a:picLocks noChangeAspect="1" noChangeArrowheads="1"/>
          </p:cNvPicPr>
          <p:nvPr/>
        </p:nvPicPr>
        <p:blipFill>
          <a:blip r:embed="rId5" cstate="print"/>
          <a:srcRect/>
          <a:stretch>
            <a:fillRect/>
          </a:stretch>
        </p:blipFill>
        <p:spPr bwMode="auto">
          <a:xfrm>
            <a:off x="4114800" y="3657601"/>
            <a:ext cx="5029200" cy="2895600"/>
          </a:xfrm>
          <a:prstGeom prst="rect">
            <a:avLst/>
          </a:prstGeom>
          <a:noFill/>
        </p:spPr>
      </p:pic>
      <p:sp>
        <p:nvSpPr>
          <p:cNvPr id="9" name="Slide Number Placeholder 8"/>
          <p:cNvSpPr>
            <a:spLocks noGrp="1"/>
          </p:cNvSpPr>
          <p:nvPr>
            <p:ph type="sldNum" sz="quarter" idx="12"/>
          </p:nvPr>
        </p:nvSpPr>
        <p:spPr/>
        <p:txBody>
          <a:bodyPr/>
          <a:lstStyle/>
          <a:p>
            <a:fld id="{D9515C9C-B0D4-49C7-83C7-4BF66E55645D}" type="slidenum">
              <a:rPr lang="en-US" smtClean="0"/>
              <a:pPr/>
              <a:t>32</a:t>
            </a:fld>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Very Bad </a:t>
            </a:r>
            <a:r>
              <a:rPr lang="en-US" sz="3200" dirty="0" smtClean="0"/>
              <a:t>40 CFR 261.5(g)(3), 376.3078(9)(a) FS</a:t>
            </a:r>
            <a:endParaRPr lang="en-US" sz="3200" dirty="0"/>
          </a:p>
        </p:txBody>
      </p:sp>
      <p:pic>
        <p:nvPicPr>
          <p:cNvPr id="23554" name="Picture 2" descr="O:\Current Inspectors\Pam\Open Cases\Suburban Cleaners 9.20.11 NCL Pam\photos\100_4176.jpg"/>
          <p:cNvPicPr>
            <a:picLocks noGrp="1" noChangeAspect="1" noChangeArrowheads="1"/>
          </p:cNvPicPr>
          <p:nvPr>
            <p:ph idx="1"/>
          </p:nvPr>
        </p:nvPicPr>
        <p:blipFill>
          <a:blip r:embed="rId2" cstate="print"/>
          <a:srcRect/>
          <a:stretch>
            <a:fillRect/>
          </a:stretch>
        </p:blipFill>
        <p:spPr bwMode="auto">
          <a:xfrm>
            <a:off x="228600" y="1143000"/>
            <a:ext cx="8686800" cy="5333999"/>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33</a:t>
            </a:fld>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a:t>
            </a:r>
            <a:endParaRPr lang="en-US" dirty="0"/>
          </a:p>
        </p:txBody>
      </p:sp>
      <p:sp>
        <p:nvSpPr>
          <p:cNvPr id="3" name="Content Placeholder 2"/>
          <p:cNvSpPr>
            <a:spLocks noGrp="1"/>
          </p:cNvSpPr>
          <p:nvPr>
            <p:ph idx="1"/>
          </p:nvPr>
        </p:nvSpPr>
        <p:spPr>
          <a:xfrm>
            <a:off x="6705600" y="1905000"/>
            <a:ext cx="2438400" cy="3124200"/>
          </a:xfrm>
        </p:spPr>
        <p:txBody>
          <a:bodyPr>
            <a:normAutofit/>
          </a:bodyPr>
          <a:lstStyle/>
          <a:p>
            <a:pPr>
              <a:buNone/>
            </a:pPr>
            <a:r>
              <a:rPr lang="en-US" sz="2600" dirty="0" smtClean="0"/>
              <a:t>    Drums are closed and sealed, and within secondary containment.</a:t>
            </a:r>
            <a:endParaRPr lang="en-US" sz="2600" dirty="0"/>
          </a:p>
        </p:txBody>
      </p:sp>
      <p:pic>
        <p:nvPicPr>
          <p:cNvPr id="17410" name="Picture 2" descr="O:\CLOSED CASES\Dry Cleaners\Cranes Cleaners 9.20.11 NCL Pam\Cranes Photos Follow-up CEI 12.21.11\100_4609.JPG"/>
          <p:cNvPicPr>
            <a:picLocks noChangeAspect="1" noChangeArrowheads="1"/>
          </p:cNvPicPr>
          <p:nvPr/>
        </p:nvPicPr>
        <p:blipFill>
          <a:blip r:embed="rId3" cstate="print"/>
          <a:srcRect/>
          <a:stretch>
            <a:fillRect/>
          </a:stretch>
        </p:blipFill>
        <p:spPr bwMode="auto">
          <a:xfrm>
            <a:off x="152400" y="1295400"/>
            <a:ext cx="6629349" cy="5085888"/>
          </a:xfrm>
          <a:prstGeom prst="rect">
            <a:avLst/>
          </a:prstGeom>
          <a:noFill/>
        </p:spPr>
      </p:pic>
      <p:sp>
        <p:nvSpPr>
          <p:cNvPr id="5" name="Slide Number Placeholder 4"/>
          <p:cNvSpPr>
            <a:spLocks noGrp="1"/>
          </p:cNvSpPr>
          <p:nvPr>
            <p:ph type="sldNum" sz="quarter" idx="12"/>
          </p:nvPr>
        </p:nvSpPr>
        <p:spPr/>
        <p:txBody>
          <a:bodyPr/>
          <a:lstStyle/>
          <a:p>
            <a:fld id="{D9515C9C-B0D4-49C7-83C7-4BF66E55645D}" type="slidenum">
              <a:rPr lang="en-US" smtClean="0"/>
              <a:pPr/>
              <a:t>34</a:t>
            </a:fld>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Distillation</a:t>
            </a:r>
            <a:endParaRPr lang="en-US" dirty="0"/>
          </a:p>
        </p:txBody>
      </p:sp>
      <p:sp>
        <p:nvSpPr>
          <p:cNvPr id="3" name="Content Placeholder 2"/>
          <p:cNvSpPr>
            <a:spLocks noGrp="1"/>
          </p:cNvSpPr>
          <p:nvPr>
            <p:ph idx="1"/>
          </p:nvPr>
        </p:nvSpPr>
        <p:spPr>
          <a:xfrm>
            <a:off x="457200" y="1295400"/>
            <a:ext cx="7772400" cy="5715000"/>
          </a:xfrm>
        </p:spPr>
        <p:txBody>
          <a:bodyPr>
            <a:normAutofit fontScale="92500"/>
          </a:bodyPr>
          <a:lstStyle/>
          <a:p>
            <a:r>
              <a:rPr lang="en-US" dirty="0" smtClean="0"/>
              <a:t>Dirty solvent is “cooked”</a:t>
            </a:r>
            <a:br>
              <a:rPr lang="en-US" dirty="0" smtClean="0"/>
            </a:br>
            <a:endParaRPr lang="en-US" dirty="0" smtClean="0"/>
          </a:p>
          <a:p>
            <a:r>
              <a:rPr lang="en-US" dirty="0" smtClean="0"/>
              <a:t>In </a:t>
            </a:r>
            <a:r>
              <a:rPr lang="en-US" dirty="0" smtClean="0"/>
              <a:t>machines that “cook”, some solvent is </a:t>
            </a:r>
            <a:r>
              <a:rPr lang="en-US" dirty="0" smtClean="0"/>
              <a:t>recovered and returned to the process.</a:t>
            </a:r>
          </a:p>
          <a:p>
            <a:endParaRPr lang="en-US" dirty="0" smtClean="0"/>
          </a:p>
          <a:p>
            <a:r>
              <a:rPr lang="en-US" dirty="0" smtClean="0"/>
              <a:t>Vapors </a:t>
            </a:r>
            <a:r>
              <a:rPr lang="en-US" dirty="0" smtClean="0"/>
              <a:t>routed to condenser</a:t>
            </a:r>
            <a:br>
              <a:rPr lang="en-US" dirty="0" smtClean="0"/>
            </a:br>
            <a:endParaRPr lang="en-US" dirty="0" smtClean="0"/>
          </a:p>
          <a:p>
            <a:r>
              <a:rPr lang="en-US" dirty="0" smtClean="0"/>
              <a:t>Generates F002 hazardous waste perc “sludge”</a:t>
            </a:r>
            <a:br>
              <a:rPr lang="en-US" dirty="0" smtClean="0"/>
            </a:br>
            <a:endParaRPr lang="en-US" dirty="0" smtClean="0"/>
          </a:p>
          <a:p>
            <a:r>
              <a:rPr lang="en-US" dirty="0" smtClean="0"/>
              <a:t>Should be managed in a closed and sealed container, and located within secondary containment. </a:t>
            </a:r>
            <a:br>
              <a:rPr lang="en-US" dirty="0" smtClean="0"/>
            </a:br>
            <a:r>
              <a:rPr lang="en-US" dirty="0" smtClean="0"/>
              <a:t>  </a:t>
            </a:r>
          </a:p>
        </p:txBody>
      </p:sp>
      <p:sp>
        <p:nvSpPr>
          <p:cNvPr id="4" name="Slide Number Placeholder 3"/>
          <p:cNvSpPr>
            <a:spLocks noGrp="1"/>
          </p:cNvSpPr>
          <p:nvPr>
            <p:ph type="sldNum" sz="quarter" idx="12"/>
          </p:nvPr>
        </p:nvSpPr>
        <p:spPr/>
        <p:txBody>
          <a:bodyPr/>
          <a:lstStyle/>
          <a:p>
            <a:fld id="{D9515C9C-B0D4-49C7-83C7-4BF66E55645D}" type="slidenum">
              <a:rPr lang="en-US" smtClean="0"/>
              <a:pPr/>
              <a:t>35</a:t>
            </a:fld>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Bad, </a:t>
            </a:r>
            <a:r>
              <a:rPr lang="en-US" sz="3000" dirty="0" smtClean="0"/>
              <a:t>40 CFR 261.5(g)(3)</a:t>
            </a:r>
            <a:endParaRPr lang="en-US" sz="3000" dirty="0"/>
          </a:p>
        </p:txBody>
      </p:sp>
      <p:pic>
        <p:nvPicPr>
          <p:cNvPr id="4" name="Content Placeholder 3" descr="O:\Current Inspectors\Pam\Open Cases\Suburban Cleaners 9.20.11 NCL Pam\photos\100_4178.jpg"/>
          <p:cNvPicPr>
            <a:picLocks noGrp="1" noChangeAspect="1" noChangeArrowheads="1"/>
          </p:cNvPicPr>
          <p:nvPr>
            <p:ph idx="1"/>
          </p:nvPr>
        </p:nvPicPr>
        <p:blipFill>
          <a:blip r:embed="rId2" cstate="print"/>
          <a:srcRect/>
          <a:stretch>
            <a:fillRect/>
          </a:stretch>
        </p:blipFill>
        <p:spPr bwMode="auto">
          <a:xfrm>
            <a:off x="990600" y="1143000"/>
            <a:ext cx="7213600" cy="5410201"/>
          </a:xfrm>
          <a:prstGeom prst="rect">
            <a:avLst/>
          </a:prstGeom>
          <a:noFill/>
        </p:spPr>
      </p:pic>
      <p:sp>
        <p:nvSpPr>
          <p:cNvPr id="5" name="Slide Number Placeholder 4"/>
          <p:cNvSpPr>
            <a:spLocks noGrp="1"/>
          </p:cNvSpPr>
          <p:nvPr>
            <p:ph type="sldNum" sz="quarter" idx="12"/>
          </p:nvPr>
        </p:nvSpPr>
        <p:spPr/>
        <p:txBody>
          <a:bodyPr/>
          <a:lstStyle/>
          <a:p>
            <a:fld id="{D9515C9C-B0D4-49C7-83C7-4BF66E55645D}" type="slidenum">
              <a:rPr lang="en-US" smtClean="0"/>
              <a:pPr/>
              <a:t>36</a:t>
            </a:fld>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48600" cy="990600"/>
          </a:xfrm>
        </p:spPr>
        <p:txBody>
          <a:bodyPr>
            <a:normAutofit fontScale="90000"/>
          </a:bodyPr>
          <a:lstStyle/>
          <a:p>
            <a:r>
              <a:rPr lang="en-US" sz="4400" dirty="0" smtClean="0"/>
              <a:t>Bad</a:t>
            </a:r>
            <a:r>
              <a:rPr lang="en-US" dirty="0" smtClean="0"/>
              <a:t>, </a:t>
            </a:r>
            <a:r>
              <a:rPr lang="en-US" sz="2700" dirty="0" smtClean="0"/>
              <a:t>40 CFR 261.5(g)(3) &amp; </a:t>
            </a:r>
            <a:br>
              <a:rPr lang="en-US" sz="2700" dirty="0" smtClean="0"/>
            </a:br>
            <a:r>
              <a:rPr lang="en-US" sz="2700" dirty="0" smtClean="0"/>
              <a:t>376.3078(9)(a), FS</a:t>
            </a:r>
            <a:endParaRPr lang="en-US" sz="2700" dirty="0"/>
          </a:p>
        </p:txBody>
      </p:sp>
      <p:pic>
        <p:nvPicPr>
          <p:cNvPr id="4098" name="Picture 2" descr="O:\Current Inspectors\Stephany\Open Cases\Open CASV's pending FU\My Favorite Cleaners 2.29.12\Photos\100_2536.JPG"/>
          <p:cNvPicPr>
            <a:picLocks noGrp="1" noChangeAspect="1" noChangeArrowheads="1"/>
          </p:cNvPicPr>
          <p:nvPr>
            <p:ph idx="1"/>
          </p:nvPr>
        </p:nvPicPr>
        <p:blipFill>
          <a:blip r:embed="rId3" cstate="print"/>
          <a:srcRect/>
          <a:stretch>
            <a:fillRect/>
          </a:stretch>
        </p:blipFill>
        <p:spPr bwMode="auto">
          <a:xfrm>
            <a:off x="226198" y="1143000"/>
            <a:ext cx="8613002" cy="5257800"/>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37</a:t>
            </a:fld>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848600" cy="1143000"/>
          </a:xfrm>
        </p:spPr>
        <p:txBody>
          <a:bodyPr>
            <a:normAutofit fontScale="90000"/>
          </a:bodyPr>
          <a:lstStyle/>
          <a:p>
            <a:r>
              <a:rPr lang="en-US" dirty="0" smtClean="0"/>
              <a:t>Sludge Drum (Bad) </a:t>
            </a:r>
            <a:r>
              <a:rPr lang="en-US" sz="3000" dirty="0" smtClean="0"/>
              <a:t>376.3078(9)(a), FS</a:t>
            </a:r>
            <a:endParaRPr lang="en-US" sz="3000" dirty="0"/>
          </a:p>
        </p:txBody>
      </p:sp>
      <p:pic>
        <p:nvPicPr>
          <p:cNvPr id="5" name="Picture 2" descr="O:\CLOSED CASES\Dry Cleaners\Craft Cleaners 12.21.11 CASV Steph-Pam\Photos Craft Cleaners\100_4617.JPG"/>
          <p:cNvPicPr>
            <a:picLocks noGrp="1" noChangeAspect="1" noChangeArrowheads="1"/>
          </p:cNvPicPr>
          <p:nvPr>
            <p:ph idx="1"/>
          </p:nvPr>
        </p:nvPicPr>
        <p:blipFill>
          <a:blip r:embed="rId3" cstate="print"/>
          <a:srcRect/>
          <a:stretch>
            <a:fillRect/>
          </a:stretch>
        </p:blipFill>
        <p:spPr bwMode="auto">
          <a:xfrm>
            <a:off x="381000" y="1600200"/>
            <a:ext cx="6034616" cy="4525963"/>
          </a:xfrm>
          <a:prstGeom prst="rect">
            <a:avLst/>
          </a:prstGeom>
          <a:noFill/>
        </p:spPr>
      </p:pic>
      <p:sp>
        <p:nvSpPr>
          <p:cNvPr id="6" name="TextBox 5"/>
          <p:cNvSpPr txBox="1"/>
          <p:nvPr/>
        </p:nvSpPr>
        <p:spPr>
          <a:xfrm>
            <a:off x="6629400" y="1600200"/>
            <a:ext cx="2286000" cy="4154984"/>
          </a:xfrm>
          <a:prstGeom prst="rect">
            <a:avLst/>
          </a:prstGeom>
          <a:noFill/>
        </p:spPr>
        <p:txBody>
          <a:bodyPr wrap="square" rtlCol="0">
            <a:sp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drum is not fully on the pallet</a:t>
            </a:r>
            <a:r>
              <a:rPr lang="en-US" sz="2400" dirty="0" smtClean="0">
                <a:latin typeface="Arial" pitchFamily="34" charset="0"/>
                <a:cs typeface="Arial" pitchFamily="34" charset="0"/>
              </a:rPr>
              <a: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There is no sealant around the pallet.  </a:t>
            </a:r>
          </a:p>
          <a:p>
            <a:r>
              <a:rPr lang="en-US" sz="2400" dirty="0" smtClean="0">
                <a:latin typeface="Arial" pitchFamily="34" charset="0"/>
                <a:cs typeface="Arial" pitchFamily="34" charset="0"/>
              </a:rPr>
              <a:t>(suggested)</a:t>
            </a:r>
          </a:p>
          <a:p>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fld id="{D9515C9C-B0D4-49C7-83C7-4BF66E55645D}" type="slidenum">
              <a:rPr lang="en-US" smtClean="0"/>
              <a:pPr/>
              <a:t>38</a:t>
            </a:fld>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a:t>
            </a: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39</a:t>
            </a:fld>
            <a:endParaRPr lang="en-US" dirty="0"/>
          </a:p>
        </p:txBody>
      </p:sp>
      <p:pic>
        <p:nvPicPr>
          <p:cNvPr id="3074" name="Picture 2" descr="O:\Closed Cases\Dry Cleaners\Best in Town Cleaners CEI 9.11.12_Steph\Photos\Photo 1.jpg"/>
          <p:cNvPicPr>
            <a:picLocks noChangeAspect="1" noChangeArrowheads="1"/>
          </p:cNvPicPr>
          <p:nvPr/>
        </p:nvPicPr>
        <p:blipFill>
          <a:blip r:embed="rId2" cstate="print"/>
          <a:srcRect/>
          <a:stretch>
            <a:fillRect/>
          </a:stretch>
        </p:blipFill>
        <p:spPr bwMode="auto">
          <a:xfrm>
            <a:off x="457200" y="1219200"/>
            <a:ext cx="7132638" cy="5348029"/>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848600" cy="1143000"/>
          </a:xfrm>
        </p:spPr>
        <p:txBody>
          <a:bodyPr/>
          <a:lstStyle/>
          <a:p>
            <a:r>
              <a:rPr lang="en-US" dirty="0" smtClean="0"/>
              <a:t>Separator Water</a:t>
            </a:r>
            <a:endParaRPr lang="en-US" dirty="0"/>
          </a:p>
        </p:txBody>
      </p:sp>
      <p:pic>
        <p:nvPicPr>
          <p:cNvPr id="18434" name="Picture 2" descr="O:\Current Inspectors\Stephany\Open Cases\Lexas Cleaners 1.18.12\Photos 5.3.12 Visit\100_2989.JPG"/>
          <p:cNvPicPr>
            <a:picLocks noGrp="1" noChangeAspect="1" noChangeArrowheads="1"/>
          </p:cNvPicPr>
          <p:nvPr>
            <p:ph idx="1"/>
          </p:nvPr>
        </p:nvPicPr>
        <p:blipFill>
          <a:blip r:embed="rId3" cstate="print"/>
          <a:srcRect/>
          <a:stretch>
            <a:fillRect/>
          </a:stretch>
        </p:blipFill>
        <p:spPr bwMode="auto">
          <a:xfrm>
            <a:off x="3264795" y="3048000"/>
            <a:ext cx="5726806" cy="3505200"/>
          </a:xfrm>
          <a:prstGeom prst="rect">
            <a:avLst/>
          </a:prstGeom>
          <a:noFill/>
        </p:spPr>
      </p:pic>
      <p:sp>
        <p:nvSpPr>
          <p:cNvPr id="4" name="TextBox 3"/>
          <p:cNvSpPr txBox="1"/>
          <p:nvPr/>
        </p:nvSpPr>
        <p:spPr>
          <a:xfrm>
            <a:off x="304800" y="1295400"/>
            <a:ext cx="8305800" cy="2954655"/>
          </a:xfrm>
          <a:prstGeom prst="rect">
            <a:avLst/>
          </a:prstGeom>
          <a:noFill/>
        </p:spPr>
        <p:txBody>
          <a:bodyPr wrap="square" rtlCol="0">
            <a:spAutoFit/>
          </a:bodyPr>
          <a:lstStyle/>
          <a:p>
            <a:pPr>
              <a:buFont typeface="Arial" pitchFamily="34" charset="0"/>
              <a:buChar char="•"/>
            </a:pPr>
            <a:r>
              <a:rPr lang="en-US" sz="2400" dirty="0" smtClean="0">
                <a:latin typeface="Arial" pitchFamily="34" charset="0"/>
                <a:cs typeface="Arial" pitchFamily="34" charset="0"/>
              </a:rPr>
              <a:t>Separator water should be stored in closed and sealed containers, and located within secondary containment. </a:t>
            </a:r>
          </a:p>
          <a:p>
            <a:pPr>
              <a:buFont typeface="Arial" pitchFamily="34" charset="0"/>
              <a:buChar char="•"/>
            </a:pPr>
            <a:endParaRPr lang="en-US" sz="2400" dirty="0" smtClean="0">
              <a:latin typeface="Arial" pitchFamily="34" charset="0"/>
              <a:cs typeface="Arial" pitchFamily="34" charset="0"/>
            </a:endParaRPr>
          </a:p>
          <a:p>
            <a:pPr>
              <a:buFont typeface="Arial" pitchFamily="34" charset="0"/>
              <a:buChar char="•"/>
            </a:pPr>
            <a:r>
              <a:rPr lang="en-US" sz="2400" dirty="0" smtClean="0">
                <a:latin typeface="Arial" pitchFamily="34" charset="0"/>
                <a:cs typeface="Arial" pitchFamily="34" charset="0"/>
              </a:rPr>
              <a:t>Separator water can either be treated on-site or managed as </a:t>
            </a:r>
            <a:br>
              <a:rPr lang="en-US" sz="2400" dirty="0" smtClean="0">
                <a:latin typeface="Arial" pitchFamily="34" charset="0"/>
                <a:cs typeface="Arial" pitchFamily="34" charset="0"/>
              </a:rPr>
            </a:br>
            <a:r>
              <a:rPr lang="en-US" sz="2400" dirty="0" smtClean="0">
                <a:latin typeface="Arial" pitchFamily="34" charset="0"/>
                <a:cs typeface="Arial" pitchFamily="34" charset="0"/>
              </a:rPr>
              <a:t>D039 hazardous </a:t>
            </a:r>
            <a:br>
              <a:rPr lang="en-US" sz="2400" dirty="0" smtClean="0">
                <a:latin typeface="Arial" pitchFamily="34" charset="0"/>
                <a:cs typeface="Arial" pitchFamily="34" charset="0"/>
              </a:rPr>
            </a:br>
            <a:r>
              <a:rPr lang="en-US" sz="2400" dirty="0" smtClean="0">
                <a:latin typeface="Arial" pitchFamily="34" charset="0"/>
                <a:cs typeface="Arial" pitchFamily="34" charset="0"/>
              </a:rPr>
              <a:t>waste.</a:t>
            </a:r>
          </a:p>
          <a:p>
            <a:pPr>
              <a:buFontTx/>
              <a:buChar char="-"/>
            </a:pPr>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40</a:t>
            </a:fld>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O:\Current Inspectors\Stephany\Open Cases\Open CASV's pending FU\Julington Cleaners CASV 1.19.12\Photos\100_2055.JPG"/>
          <p:cNvPicPr>
            <a:picLocks noGrp="1" noChangeAspect="1" noChangeArrowheads="1"/>
          </p:cNvPicPr>
          <p:nvPr>
            <p:ph idx="1"/>
          </p:nvPr>
        </p:nvPicPr>
        <p:blipFill>
          <a:blip r:embed="rId3" cstate="print"/>
          <a:srcRect/>
          <a:stretch>
            <a:fillRect/>
          </a:stretch>
        </p:blipFill>
        <p:spPr bwMode="auto">
          <a:xfrm>
            <a:off x="228600" y="1295400"/>
            <a:ext cx="8610600" cy="5195888"/>
          </a:xfrm>
          <a:prstGeom prst="rect">
            <a:avLst/>
          </a:prstGeom>
          <a:noFill/>
        </p:spPr>
      </p:pic>
      <p:sp>
        <p:nvSpPr>
          <p:cNvPr id="4" name="Title 1"/>
          <p:cNvSpPr txBox="1">
            <a:spLocks/>
          </p:cNvSpPr>
          <p:nvPr/>
        </p:nvSpPr>
        <p:spPr>
          <a:xfrm>
            <a:off x="990600" y="0"/>
            <a:ext cx="7848600" cy="1143000"/>
          </a:xfrm>
          <a:prstGeom prst="rect">
            <a:avLst/>
          </a:prstGeom>
        </p:spPr>
        <p:txBody>
          <a:bodyPr vert="horz" lIns="91440" tIns="45720" rIns="91440" bIns="45720" rtlCol="0" anchor="ctr">
            <a:normAutofit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Bad, </a:t>
            </a:r>
            <a:r>
              <a:rPr kumimoji="0" lang="en-US" sz="30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40 CFR 261.5(g)(3) </a:t>
            </a:r>
            <a:br>
              <a:rPr kumimoji="0" lang="en-US" sz="30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br>
            <a:r>
              <a:rPr kumimoji="0" lang="en-US" sz="3000" b="1" i="0" u="none" strike="noStrike" kern="1200" cap="none" spc="0" normalizeH="0" baseline="0" noProof="0" dirty="0" smtClean="0">
                <a:ln>
                  <a:noFill/>
                </a:ln>
                <a:solidFill>
                  <a:schemeClr val="bg1"/>
                </a:solidFill>
                <a:effectLst/>
                <a:uLnTx/>
                <a:uFillTx/>
                <a:latin typeface="Arial" pitchFamily="34" charset="0"/>
                <a:ea typeface="+mj-ea"/>
                <a:cs typeface="Arial" pitchFamily="34" charset="0"/>
              </a:rPr>
              <a:t>376.3078(9)(a), FS</a:t>
            </a:r>
            <a:endParaRPr kumimoji="0" lang="en-US" sz="3000" b="1" i="0" u="none" strike="noStrike" kern="1200" cap="none" spc="0" normalizeH="0" baseline="0" noProof="0" dirty="0">
              <a:ln>
                <a:noFill/>
              </a:ln>
              <a:solidFill>
                <a:schemeClr val="bg1"/>
              </a:solidFill>
              <a:effectLst/>
              <a:uLnTx/>
              <a:uFillTx/>
              <a:latin typeface="Arial" pitchFamily="34" charset="0"/>
              <a:ea typeface="+mj-ea"/>
              <a:cs typeface="Arial" pitchFamily="34" charset="0"/>
            </a:endParaRPr>
          </a:p>
        </p:txBody>
      </p:sp>
      <p:sp>
        <p:nvSpPr>
          <p:cNvPr id="5" name="Slide Number Placeholder 4"/>
          <p:cNvSpPr>
            <a:spLocks noGrp="1"/>
          </p:cNvSpPr>
          <p:nvPr>
            <p:ph type="sldNum" sz="quarter" idx="12"/>
          </p:nvPr>
        </p:nvSpPr>
        <p:spPr/>
        <p:txBody>
          <a:bodyPr/>
          <a:lstStyle/>
          <a:p>
            <a:fld id="{D9515C9C-B0D4-49C7-83C7-4BF66E55645D}" type="slidenum">
              <a:rPr lang="en-US" smtClean="0"/>
              <a:pPr/>
              <a:t>41</a:t>
            </a:fld>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Bad, </a:t>
            </a:r>
            <a:r>
              <a:rPr lang="en-US" sz="3000" dirty="0" smtClean="0"/>
              <a:t>40 CFR 261.5(g)(3) </a:t>
            </a:r>
            <a:br>
              <a:rPr lang="en-US" sz="3000" dirty="0" smtClean="0"/>
            </a:br>
            <a:r>
              <a:rPr lang="en-US" sz="3000" dirty="0" smtClean="0"/>
              <a:t>376.3078(9)(a), FS</a:t>
            </a:r>
            <a:endParaRPr lang="en-US" sz="3000" dirty="0"/>
          </a:p>
        </p:txBody>
      </p:sp>
      <p:pic>
        <p:nvPicPr>
          <p:cNvPr id="8194" name="Picture 2" descr="O:\CLOSED CASES\Dry Cleaners\A 1 Cleaners 8.18.11 NCL Pam\A 1 Cleaners 8.18.11 photos\photos 023.jpg"/>
          <p:cNvPicPr>
            <a:picLocks noGrp="1" noChangeAspect="1" noChangeArrowheads="1"/>
          </p:cNvPicPr>
          <p:nvPr>
            <p:ph idx="1"/>
          </p:nvPr>
        </p:nvPicPr>
        <p:blipFill>
          <a:blip r:embed="rId3" cstate="print"/>
          <a:srcRect/>
          <a:stretch>
            <a:fillRect/>
          </a:stretch>
        </p:blipFill>
        <p:spPr bwMode="auto">
          <a:xfrm>
            <a:off x="1371600" y="1219200"/>
            <a:ext cx="6883400" cy="5162551"/>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42</a:t>
            </a:fld>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a:t>
            </a:r>
            <a:endParaRPr lang="en-US" dirty="0"/>
          </a:p>
        </p:txBody>
      </p:sp>
      <p:sp>
        <p:nvSpPr>
          <p:cNvPr id="6" name="Content Placeholder 5"/>
          <p:cNvSpPr>
            <a:spLocks noGrp="1"/>
          </p:cNvSpPr>
          <p:nvPr>
            <p:ph sz="half" idx="1"/>
          </p:nvPr>
        </p:nvSpPr>
        <p:spPr/>
        <p:txBody>
          <a:bodyPr/>
          <a:lstStyle/>
          <a:p>
            <a:endParaRPr lang="en-US" dirty="0"/>
          </a:p>
        </p:txBody>
      </p:sp>
      <p:sp>
        <p:nvSpPr>
          <p:cNvPr id="7" name="Content Placeholder 6"/>
          <p:cNvSpPr>
            <a:spLocks noGrp="1"/>
          </p:cNvSpPr>
          <p:nvPr>
            <p:ph sz="half" idx="2"/>
          </p:nvPr>
        </p:nvSpPr>
        <p:spPr/>
        <p:txBody>
          <a:bodyPr/>
          <a:lstStyle/>
          <a:p>
            <a:endParaRPr lang="en-US" dirty="0"/>
          </a:p>
        </p:txBody>
      </p:sp>
      <p:pic>
        <p:nvPicPr>
          <p:cNvPr id="34818" name="Picture 2" descr="O:\CLOSED CASES\Dry Cleaners\A 1 Cleaners IVR 1.5.12 Steph\Photos\Follow-up photos 3.5.12\100_2573.JPG"/>
          <p:cNvPicPr>
            <a:picLocks noChangeAspect="1" noChangeArrowheads="1"/>
          </p:cNvPicPr>
          <p:nvPr/>
        </p:nvPicPr>
        <p:blipFill>
          <a:blip r:embed="rId2" cstate="print"/>
          <a:srcRect/>
          <a:stretch>
            <a:fillRect/>
          </a:stretch>
        </p:blipFill>
        <p:spPr bwMode="auto">
          <a:xfrm>
            <a:off x="152400" y="1600200"/>
            <a:ext cx="4267200" cy="4344661"/>
          </a:xfrm>
          <a:prstGeom prst="rect">
            <a:avLst/>
          </a:prstGeom>
          <a:noFill/>
        </p:spPr>
      </p:pic>
      <p:pic>
        <p:nvPicPr>
          <p:cNvPr id="4098" name="Picture 2" descr="O:\Closed Cases\Dry Cleaners\Best in Town Cleaners CEI 9.11.12_Steph\Photos\Photo 3.jpg"/>
          <p:cNvPicPr>
            <a:picLocks noChangeAspect="1" noChangeArrowheads="1"/>
          </p:cNvPicPr>
          <p:nvPr/>
        </p:nvPicPr>
        <p:blipFill>
          <a:blip r:embed="rId3" cstate="print"/>
          <a:srcRect/>
          <a:stretch>
            <a:fillRect/>
          </a:stretch>
        </p:blipFill>
        <p:spPr bwMode="auto">
          <a:xfrm>
            <a:off x="4495800" y="1600200"/>
            <a:ext cx="4495800" cy="4343400"/>
          </a:xfrm>
          <a:prstGeom prst="rect">
            <a:avLst/>
          </a:prstGeom>
          <a:noFill/>
        </p:spPr>
      </p:pic>
      <p:sp>
        <p:nvSpPr>
          <p:cNvPr id="8" name="Slide Number Placeholder 7"/>
          <p:cNvSpPr>
            <a:spLocks noGrp="1"/>
          </p:cNvSpPr>
          <p:nvPr>
            <p:ph type="sldNum" sz="quarter" idx="12"/>
          </p:nvPr>
        </p:nvSpPr>
        <p:spPr/>
        <p:txBody>
          <a:bodyPr/>
          <a:lstStyle/>
          <a:p>
            <a:fld id="{D9515C9C-B0D4-49C7-83C7-4BF66E55645D}" type="slidenum">
              <a:rPr lang="en-US" smtClean="0"/>
              <a:pPr/>
              <a:t>43</a:t>
            </a:fld>
            <a:endParaRPr 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a:t>
            </a:r>
            <a:endParaRPr lang="en-US" dirty="0"/>
          </a:p>
        </p:txBody>
      </p:sp>
      <p:pic>
        <p:nvPicPr>
          <p:cNvPr id="26626" name="Picture 2" descr="O:\Current Inspectors\Stephany\Open Cases\Lexas Cleaners 1.18.12\Follow-up Photos 3.16.12\Pam's photos\100_4798.jpg"/>
          <p:cNvPicPr>
            <a:picLocks noChangeAspect="1" noChangeArrowheads="1"/>
          </p:cNvPicPr>
          <p:nvPr/>
        </p:nvPicPr>
        <p:blipFill>
          <a:blip r:embed="rId3" cstate="print"/>
          <a:srcRect/>
          <a:stretch>
            <a:fillRect/>
          </a:stretch>
        </p:blipFill>
        <p:spPr bwMode="auto">
          <a:xfrm>
            <a:off x="0" y="1066800"/>
            <a:ext cx="5385250" cy="4038600"/>
          </a:xfrm>
          <a:prstGeom prst="rect">
            <a:avLst/>
          </a:prstGeom>
          <a:noFill/>
        </p:spPr>
      </p:pic>
      <p:pic>
        <p:nvPicPr>
          <p:cNvPr id="6" name="Picture 4" descr="O:\Closed Cases\Dry Cleaners\Blanding Dry Cleaners 1.26.12_IVR_Steph\Photos\100_2142.JPG"/>
          <p:cNvPicPr>
            <a:picLocks noGrp="1" noChangeAspect="1" noChangeArrowheads="1"/>
          </p:cNvPicPr>
          <p:nvPr>
            <p:ph idx="1"/>
          </p:nvPr>
        </p:nvPicPr>
        <p:blipFill>
          <a:blip r:embed="rId4" cstate="print"/>
          <a:srcRect/>
          <a:stretch>
            <a:fillRect/>
          </a:stretch>
        </p:blipFill>
        <p:spPr bwMode="auto">
          <a:xfrm>
            <a:off x="3860800" y="3352800"/>
            <a:ext cx="5283200" cy="3200400"/>
          </a:xfrm>
          <a:prstGeom prst="rect">
            <a:avLst/>
          </a:prstGeom>
          <a:noFill/>
        </p:spPr>
      </p:pic>
      <p:sp>
        <p:nvSpPr>
          <p:cNvPr id="5" name="Slide Number Placeholder 4"/>
          <p:cNvSpPr>
            <a:spLocks noGrp="1"/>
          </p:cNvSpPr>
          <p:nvPr>
            <p:ph type="sldNum" sz="quarter" idx="12"/>
          </p:nvPr>
        </p:nvSpPr>
        <p:spPr/>
        <p:txBody>
          <a:bodyPr/>
          <a:lstStyle/>
          <a:p>
            <a:fld id="{D9515C9C-B0D4-49C7-83C7-4BF66E55645D}" type="slidenum">
              <a:rPr lang="en-US" smtClean="0"/>
              <a:pPr/>
              <a:t>44</a:t>
            </a:fld>
            <a:endParaRPr 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a:t>
            </a:r>
            <a:endParaRPr lang="en-US" dirty="0"/>
          </a:p>
        </p:txBody>
      </p:sp>
      <p:sp>
        <p:nvSpPr>
          <p:cNvPr id="3" name="Content Placeholder 2"/>
          <p:cNvSpPr>
            <a:spLocks noGrp="1"/>
          </p:cNvSpPr>
          <p:nvPr>
            <p:ph idx="1"/>
          </p:nvPr>
        </p:nvSpPr>
        <p:spPr>
          <a:xfrm>
            <a:off x="0" y="685800"/>
            <a:ext cx="7772400" cy="5715000"/>
          </a:xfrm>
        </p:spPr>
        <p:txBody>
          <a:bodyPr/>
          <a:lstStyle/>
          <a:p>
            <a:endParaRPr lang="en-US" dirty="0" smtClean="0"/>
          </a:p>
          <a:p>
            <a:r>
              <a:rPr lang="en-US" dirty="0" smtClean="0"/>
              <a:t>Dispose of as D039 hazardous waste</a:t>
            </a:r>
          </a:p>
          <a:p>
            <a:endParaRPr lang="en-US" dirty="0" smtClean="0"/>
          </a:p>
          <a:p>
            <a:r>
              <a:rPr lang="en-US" dirty="0" smtClean="0"/>
              <a:t>Treat in on-site mister</a:t>
            </a:r>
          </a:p>
          <a:p>
            <a:pPr lvl="1"/>
            <a:r>
              <a:rPr lang="en-US" dirty="0" smtClean="0"/>
              <a:t>Activated </a:t>
            </a:r>
            <a:r>
              <a:rPr lang="en-US" dirty="0" smtClean="0"/>
              <a:t>Carbon</a:t>
            </a:r>
          </a:p>
          <a:p>
            <a:pPr lvl="1"/>
            <a:r>
              <a:rPr lang="en-US" dirty="0" smtClean="0"/>
              <a:t>Polymer filters</a:t>
            </a:r>
            <a:endParaRPr lang="en-US" dirty="0" smtClean="0"/>
          </a:p>
          <a:p>
            <a:pPr lvl="1"/>
            <a:endParaRPr lang="en-US" dirty="0"/>
          </a:p>
        </p:txBody>
      </p:sp>
      <p:pic>
        <p:nvPicPr>
          <p:cNvPr id="4" name="Picture 2" descr="O:\CLOSED CASES\Dry Cleaners\San Jose Cleaners 9.28.11 CASV Pam\San Jose Square Cleaners FOLLOWUP NV 1.19.12_Steph\100_2046.JPG"/>
          <p:cNvPicPr>
            <a:picLocks noChangeAspect="1" noChangeArrowheads="1"/>
          </p:cNvPicPr>
          <p:nvPr/>
        </p:nvPicPr>
        <p:blipFill>
          <a:blip r:embed="rId3" cstate="print"/>
          <a:srcRect/>
          <a:stretch>
            <a:fillRect/>
          </a:stretch>
        </p:blipFill>
        <p:spPr bwMode="auto">
          <a:xfrm>
            <a:off x="3318933" y="3276600"/>
            <a:ext cx="5825067" cy="3276600"/>
          </a:xfrm>
          <a:prstGeom prst="rect">
            <a:avLst/>
          </a:prstGeom>
          <a:noFill/>
        </p:spPr>
      </p:pic>
      <p:sp>
        <p:nvSpPr>
          <p:cNvPr id="5" name="Slide Number Placeholder 4"/>
          <p:cNvSpPr>
            <a:spLocks noGrp="1"/>
          </p:cNvSpPr>
          <p:nvPr>
            <p:ph type="sldNum" sz="quarter" idx="12"/>
          </p:nvPr>
        </p:nvSpPr>
        <p:spPr/>
        <p:txBody>
          <a:bodyPr/>
          <a:lstStyle/>
          <a:p>
            <a:fld id="{D9515C9C-B0D4-49C7-83C7-4BF66E55645D}" type="slidenum">
              <a:rPr lang="en-US" smtClean="0"/>
              <a:pPr/>
              <a:t>45</a:t>
            </a:fld>
            <a:endParaRPr lang="en-US"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1400" y="-152400"/>
            <a:ext cx="1981200" cy="1143000"/>
          </a:xfrm>
        </p:spPr>
        <p:txBody>
          <a:bodyPr>
            <a:normAutofit/>
          </a:bodyPr>
          <a:lstStyle/>
          <a:p>
            <a:pPr algn="l"/>
            <a:r>
              <a:rPr lang="en-US" dirty="0" smtClean="0"/>
              <a:t>Mister</a:t>
            </a:r>
            <a:endParaRPr lang="en-US" sz="3000" dirty="0"/>
          </a:p>
        </p:txBody>
      </p:sp>
      <p:sp>
        <p:nvSpPr>
          <p:cNvPr id="5" name="Content Placeholder 4"/>
          <p:cNvSpPr>
            <a:spLocks noGrp="1"/>
          </p:cNvSpPr>
          <p:nvPr>
            <p:ph idx="1"/>
          </p:nvPr>
        </p:nvSpPr>
        <p:spPr>
          <a:xfrm>
            <a:off x="0" y="1066800"/>
            <a:ext cx="4572000" cy="609600"/>
          </a:xfrm>
        </p:spPr>
        <p:txBody>
          <a:bodyPr>
            <a:normAutofit/>
          </a:bodyPr>
          <a:lstStyle/>
          <a:p>
            <a:pPr>
              <a:buNone/>
            </a:pPr>
            <a:r>
              <a:rPr lang="en-US" sz="3200" dirty="0" smtClean="0"/>
              <a:t>Bad, 376.3078(9)(a), FS</a:t>
            </a:r>
            <a:endParaRPr lang="en-US" sz="3200" dirty="0"/>
          </a:p>
        </p:txBody>
      </p:sp>
      <p:pic>
        <p:nvPicPr>
          <p:cNvPr id="1026" name="Picture 2" descr="O:\Closed Cases\Dry Cleaners\Julington Cleaners CASV 1.19.12_Steph\Follow-up photos 3.8.12\100_2578.JPG"/>
          <p:cNvPicPr>
            <a:picLocks noChangeAspect="1" noChangeArrowheads="1"/>
          </p:cNvPicPr>
          <p:nvPr/>
        </p:nvPicPr>
        <p:blipFill>
          <a:blip r:embed="rId3" cstate="print"/>
          <a:srcRect/>
          <a:stretch>
            <a:fillRect/>
          </a:stretch>
        </p:blipFill>
        <p:spPr bwMode="auto">
          <a:xfrm>
            <a:off x="4267200" y="2209800"/>
            <a:ext cx="4507606" cy="3200400"/>
          </a:xfrm>
          <a:prstGeom prst="rect">
            <a:avLst/>
          </a:prstGeom>
          <a:noFill/>
        </p:spPr>
      </p:pic>
      <p:pic>
        <p:nvPicPr>
          <p:cNvPr id="7" name="Picture 2" descr="O:\Current Inspectors\Stephany\Open Cases\Open CASV's pending FU\Julington Cleaners CASV 1.19.12\Photos\100_2081.JPG"/>
          <p:cNvPicPr>
            <a:picLocks noChangeAspect="1" noChangeArrowheads="1"/>
          </p:cNvPicPr>
          <p:nvPr/>
        </p:nvPicPr>
        <p:blipFill>
          <a:blip r:embed="rId4" cstate="print"/>
          <a:srcRect/>
          <a:stretch>
            <a:fillRect/>
          </a:stretch>
        </p:blipFill>
        <p:spPr bwMode="auto">
          <a:xfrm>
            <a:off x="609600" y="1828800"/>
            <a:ext cx="3048000" cy="4419599"/>
          </a:xfrm>
          <a:prstGeom prst="rect">
            <a:avLst/>
          </a:prstGeom>
          <a:noFill/>
        </p:spPr>
      </p:pic>
      <p:sp>
        <p:nvSpPr>
          <p:cNvPr id="6" name="TextBox 5"/>
          <p:cNvSpPr txBox="1"/>
          <p:nvPr/>
        </p:nvSpPr>
        <p:spPr>
          <a:xfrm>
            <a:off x="5867400" y="1600200"/>
            <a:ext cx="1219200" cy="584775"/>
          </a:xfrm>
          <a:prstGeom prst="rect">
            <a:avLst/>
          </a:prstGeom>
          <a:noFill/>
        </p:spPr>
        <p:txBody>
          <a:bodyPr wrap="square" rtlCol="0">
            <a:spAutoFit/>
          </a:bodyPr>
          <a:lstStyle/>
          <a:p>
            <a:r>
              <a:rPr lang="en-US" sz="3200" dirty="0" smtClean="0"/>
              <a:t>Good</a:t>
            </a:r>
            <a:endParaRPr lang="en-US" sz="3200" dirty="0"/>
          </a:p>
        </p:txBody>
      </p:sp>
      <p:sp>
        <p:nvSpPr>
          <p:cNvPr id="8" name="Slide Number Placeholder 7"/>
          <p:cNvSpPr>
            <a:spLocks noGrp="1"/>
          </p:cNvSpPr>
          <p:nvPr>
            <p:ph type="sldNum" sz="quarter" idx="12"/>
          </p:nvPr>
        </p:nvSpPr>
        <p:spPr/>
        <p:txBody>
          <a:bodyPr/>
          <a:lstStyle/>
          <a:p>
            <a:fld id="{D9515C9C-B0D4-49C7-83C7-4BF66E55645D}" type="slidenum">
              <a:rPr lang="en-US" smtClean="0"/>
              <a:pPr/>
              <a:t>46</a:t>
            </a:fld>
            <a:endParaRPr 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Disconnected Mister, Bad</a:t>
            </a:r>
            <a:endParaRPr lang="en-US" dirty="0"/>
          </a:p>
        </p:txBody>
      </p:sp>
      <p:pic>
        <p:nvPicPr>
          <p:cNvPr id="10242" name="Picture 2" descr="O:\Current Inspectors\Stephany\Open Cases\Andrews Dry Cleaners 10.18.2011 Pam\Andrews Dry Cleaners 10.18.2011 Photos\100_4420.JPG"/>
          <p:cNvPicPr>
            <a:picLocks noGrp="1" noChangeAspect="1" noChangeArrowheads="1"/>
          </p:cNvPicPr>
          <p:nvPr>
            <p:ph idx="1"/>
          </p:nvPr>
        </p:nvPicPr>
        <p:blipFill>
          <a:blip r:embed="rId3" cstate="print"/>
          <a:srcRect/>
          <a:stretch>
            <a:fillRect/>
          </a:stretch>
        </p:blipFill>
        <p:spPr bwMode="auto">
          <a:xfrm>
            <a:off x="457200" y="1066800"/>
            <a:ext cx="8229600" cy="5503546"/>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47</a:t>
            </a:fld>
            <a:endParaRPr lang="en-US"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Aerosolizing</a:t>
            </a:r>
            <a:endParaRPr lang="en-US" dirty="0"/>
          </a:p>
        </p:txBody>
      </p:sp>
      <p:pic>
        <p:nvPicPr>
          <p:cNvPr id="5" name="Content Placeholder 4" descr="cid:image001.jpg@01CE4BDB.EAFBE1E0"/>
          <p:cNvPicPr>
            <a:picLocks noGrp="1"/>
          </p:cNvPicPr>
          <p:nvPr>
            <p:ph idx="1"/>
          </p:nvPr>
        </p:nvPicPr>
        <p:blipFill>
          <a:blip r:embed="rId3" r:link="rId4" cstate="print"/>
          <a:srcRect/>
          <a:stretch>
            <a:fillRect/>
          </a:stretch>
        </p:blipFill>
        <p:spPr bwMode="auto">
          <a:xfrm>
            <a:off x="1905000" y="1371600"/>
            <a:ext cx="4800600" cy="483076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D9515C9C-B0D4-49C7-83C7-4BF66E55645D}" type="slidenum">
              <a:rPr lang="en-US" smtClean="0"/>
              <a:pPr/>
              <a:t>48</a:t>
            </a:fld>
            <a:endParaRPr lang="en-US"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0"/>
            <a:ext cx="7848600" cy="1143000"/>
          </a:xfrm>
        </p:spPr>
        <p:txBody>
          <a:bodyPr>
            <a:normAutofit fontScale="90000"/>
          </a:bodyPr>
          <a:lstStyle/>
          <a:p>
            <a:r>
              <a:rPr lang="en-US" dirty="0" smtClean="0"/>
              <a:t>Bad, Direct discharge of separator water </a:t>
            </a:r>
            <a:r>
              <a:rPr lang="en-US" sz="3300" dirty="0" smtClean="0"/>
              <a:t>40 CFR 261.5(g)(3)</a:t>
            </a:r>
            <a:endParaRPr lang="en-US" sz="3300" dirty="0"/>
          </a:p>
        </p:txBody>
      </p:sp>
      <p:sp>
        <p:nvSpPr>
          <p:cNvPr id="3" name="Content Placeholder 2"/>
          <p:cNvSpPr>
            <a:spLocks noGrp="1"/>
          </p:cNvSpPr>
          <p:nvPr>
            <p:ph idx="1"/>
          </p:nvPr>
        </p:nvSpPr>
        <p:spPr/>
        <p:txBody>
          <a:bodyPr/>
          <a:lstStyle/>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49</a:t>
            </a:fld>
            <a:endParaRPr lang="en-US" dirty="0"/>
          </a:p>
        </p:txBody>
      </p:sp>
      <p:pic>
        <p:nvPicPr>
          <p:cNvPr id="6" name="Picture 2" descr="O:\Current Inspectors\Stephany\Open Cases\z. Open NCL's\South Beach Cleaners FFE 8.21.12_Steph\Photo 8.jpg"/>
          <p:cNvPicPr>
            <a:picLocks noChangeAspect="1" noChangeArrowheads="1"/>
          </p:cNvPicPr>
          <p:nvPr/>
        </p:nvPicPr>
        <p:blipFill>
          <a:blip r:embed="rId2" cstate="print"/>
          <a:srcRect/>
          <a:stretch>
            <a:fillRect/>
          </a:stretch>
        </p:blipFill>
        <p:spPr bwMode="auto">
          <a:xfrm>
            <a:off x="457200" y="1143000"/>
            <a:ext cx="8382000" cy="5408713"/>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Lint</a:t>
            </a:r>
            <a:endParaRPr lang="en-US" dirty="0"/>
          </a:p>
        </p:txBody>
      </p:sp>
      <p:sp>
        <p:nvSpPr>
          <p:cNvPr id="3" name="Content Placeholder 2"/>
          <p:cNvSpPr>
            <a:spLocks noGrp="1"/>
          </p:cNvSpPr>
          <p:nvPr>
            <p:ph idx="1"/>
          </p:nvPr>
        </p:nvSpPr>
        <p:spPr>
          <a:xfrm>
            <a:off x="304800" y="838200"/>
            <a:ext cx="7772400" cy="5715000"/>
          </a:xfrm>
        </p:spPr>
        <p:txBody>
          <a:bodyPr>
            <a:normAutofit/>
          </a:bodyPr>
          <a:lstStyle/>
          <a:p>
            <a:endParaRPr lang="en-US" dirty="0" smtClean="0"/>
          </a:p>
          <a:p>
            <a:r>
              <a:rPr lang="en-US" dirty="0" smtClean="0"/>
              <a:t>F002 Perc-contaminated lint from the </a:t>
            </a:r>
            <a:r>
              <a:rPr lang="en-US" dirty="0" smtClean="0"/>
              <a:t>dry cleaning </a:t>
            </a:r>
            <a:r>
              <a:rPr lang="en-US" dirty="0" smtClean="0"/>
              <a:t>machine</a:t>
            </a:r>
            <a:br>
              <a:rPr lang="en-US" dirty="0" smtClean="0"/>
            </a:br>
            <a:endParaRPr lang="en-US" dirty="0" smtClean="0"/>
          </a:p>
          <a:p>
            <a:r>
              <a:rPr lang="en-US" dirty="0" smtClean="0"/>
              <a:t>Sources:  Air filters, Button trap, Vacuum</a:t>
            </a:r>
            <a:br>
              <a:rPr lang="en-US" dirty="0" smtClean="0"/>
            </a:br>
            <a:endParaRPr lang="en-US" dirty="0" smtClean="0"/>
          </a:p>
          <a:p>
            <a:r>
              <a:rPr lang="en-US" dirty="0" smtClean="0"/>
              <a:t>Should be managed in closed and sealed containers, and located within secondary containment.</a:t>
            </a:r>
            <a:br>
              <a:rPr lang="en-US" dirty="0" smtClean="0"/>
            </a:br>
            <a:endParaRPr lang="en-US" dirty="0" smtClean="0"/>
          </a:p>
          <a:p>
            <a:r>
              <a:rPr lang="en-US" dirty="0" smtClean="0"/>
              <a:t>Typically stored in perc sludge drum or filter drum.</a:t>
            </a:r>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50</a:t>
            </a:fld>
            <a:endParaRPr lang="en-US"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Bad, allowing perc to evaporate </a:t>
            </a:r>
            <a:br>
              <a:rPr lang="en-US" sz="3600" dirty="0" smtClean="0"/>
            </a:br>
            <a:r>
              <a:rPr lang="en-US" sz="3000" dirty="0" smtClean="0"/>
              <a:t>40 CFR 261.5(g)(3)</a:t>
            </a:r>
            <a:endParaRPr lang="en-US" sz="3000"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51</a:t>
            </a:fld>
            <a:endParaRPr lang="en-US" dirty="0"/>
          </a:p>
        </p:txBody>
      </p:sp>
      <p:pic>
        <p:nvPicPr>
          <p:cNvPr id="5122" name="Picture 2" descr="O:\Current Inspectors\Stephany\Open Cases\Suburban Cleaners Inc dba Tropical Cleaners FFE CEI 9.7.12_Steph\100_4070.jpg"/>
          <p:cNvPicPr>
            <a:picLocks noGrp="1" noChangeAspect="1" noChangeArrowheads="1"/>
          </p:cNvPicPr>
          <p:nvPr>
            <p:ph idx="1"/>
          </p:nvPr>
        </p:nvPicPr>
        <p:blipFill>
          <a:blip r:embed="rId2" cstate="print"/>
          <a:srcRect/>
          <a:stretch>
            <a:fillRect/>
          </a:stretch>
        </p:blipFill>
        <p:spPr bwMode="auto">
          <a:xfrm>
            <a:off x="1219200" y="1219200"/>
            <a:ext cx="7101840" cy="5326380"/>
          </a:xfrm>
          <a:prstGeom prst="rect">
            <a:avLst/>
          </a:prstGeom>
          <a:noFill/>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7848600" cy="990600"/>
          </a:xfrm>
        </p:spPr>
        <p:txBody>
          <a:bodyPr>
            <a:normAutofit fontScale="90000"/>
          </a:bodyPr>
          <a:lstStyle/>
          <a:p>
            <a:r>
              <a:rPr lang="en-US" dirty="0" smtClean="0"/>
              <a:t>Testing with Halogen Leak Detector</a:t>
            </a:r>
            <a:endParaRPr lang="en-US" dirty="0"/>
          </a:p>
        </p:txBody>
      </p:sp>
      <p:pic>
        <p:nvPicPr>
          <p:cNvPr id="13314" name="Picture 2" descr="O:\Current Inspectors\Stephany\Open Cases\Lexas Cleaners 1.18.12\Follow-up Photos 3.16.12\100_2708.JPG"/>
          <p:cNvPicPr>
            <a:picLocks noGrp="1" noChangeAspect="1" noChangeArrowheads="1"/>
          </p:cNvPicPr>
          <p:nvPr>
            <p:ph idx="1"/>
          </p:nvPr>
        </p:nvPicPr>
        <p:blipFill>
          <a:blip r:embed="rId3" cstate="print"/>
          <a:srcRect/>
          <a:stretch>
            <a:fillRect/>
          </a:stretch>
        </p:blipFill>
        <p:spPr bwMode="auto">
          <a:xfrm>
            <a:off x="152400" y="1219200"/>
            <a:ext cx="8839200" cy="5143501"/>
          </a:xfrm>
          <a:prstGeom prst="rect">
            <a:avLst/>
          </a:prstGeom>
          <a:noFill/>
        </p:spPr>
      </p:pic>
      <p:sp>
        <p:nvSpPr>
          <p:cNvPr id="4" name="Slide Number Placeholder 3"/>
          <p:cNvSpPr>
            <a:spLocks noGrp="1"/>
          </p:cNvSpPr>
          <p:nvPr>
            <p:ph type="sldNum" sz="quarter" idx="12"/>
          </p:nvPr>
        </p:nvSpPr>
        <p:spPr/>
        <p:txBody>
          <a:bodyPr/>
          <a:lstStyle/>
          <a:p>
            <a:fld id="{D9515C9C-B0D4-49C7-83C7-4BF66E55645D}" type="slidenum">
              <a:rPr lang="en-US" smtClean="0"/>
              <a:pPr/>
              <a:t>52</a:t>
            </a:fld>
            <a:endParaRPr lang="en-US"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smtClean="0"/>
              <a:t>Vacuum storing hazardous waste lint, should be in secondary containment</a:t>
            </a:r>
            <a:endParaRPr lang="en-US" sz="3000" dirty="0"/>
          </a:p>
        </p:txBody>
      </p:sp>
      <p:pic>
        <p:nvPicPr>
          <p:cNvPr id="24578" name="Picture 2" descr="O:\CLOSED CASES\Dry Cleaners\F I Cleaners 04.26.2011 H_Hahn\04226_Photos 019.jpg"/>
          <p:cNvPicPr>
            <a:picLocks noGrp="1" noChangeAspect="1" noChangeArrowheads="1"/>
          </p:cNvPicPr>
          <p:nvPr>
            <p:ph idx="1"/>
          </p:nvPr>
        </p:nvPicPr>
        <p:blipFill>
          <a:blip r:embed="rId3" cstate="print"/>
          <a:srcRect/>
          <a:stretch>
            <a:fillRect/>
          </a:stretch>
        </p:blipFill>
        <p:spPr bwMode="auto">
          <a:xfrm>
            <a:off x="304800" y="1524000"/>
            <a:ext cx="8534400" cy="4800600"/>
          </a:xfrm>
          <a:prstGeom prst="rect">
            <a:avLst/>
          </a:prstGeom>
          <a:noFill/>
        </p:spPr>
      </p:pic>
      <p:sp>
        <p:nvSpPr>
          <p:cNvPr id="4" name="TextBox 3"/>
          <p:cNvSpPr txBox="1"/>
          <p:nvPr/>
        </p:nvSpPr>
        <p:spPr>
          <a:xfrm>
            <a:off x="2667000" y="1066800"/>
            <a:ext cx="3581400" cy="400110"/>
          </a:xfrm>
          <a:prstGeom prst="rect">
            <a:avLst/>
          </a:prstGeom>
          <a:noFill/>
        </p:spPr>
        <p:txBody>
          <a:bodyPr wrap="square" rtlCol="0">
            <a:spAutoFit/>
          </a:bodyPr>
          <a:lstStyle/>
          <a:p>
            <a:pPr algn="ctr"/>
            <a:r>
              <a:rPr lang="en-US" sz="2000" dirty="0" smtClean="0"/>
              <a:t>376.3078(9)(a), FS</a:t>
            </a:r>
            <a:endParaRPr lang="en-US" sz="2000"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53</a:t>
            </a:fld>
            <a:endParaRPr lang="en-US"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Mop Water</a:t>
            </a:r>
            <a:endParaRPr lang="en-US" dirty="0"/>
          </a:p>
        </p:txBody>
      </p:sp>
      <p:sp>
        <p:nvSpPr>
          <p:cNvPr id="3" name="Content Placeholder 2"/>
          <p:cNvSpPr>
            <a:spLocks noGrp="1"/>
          </p:cNvSpPr>
          <p:nvPr>
            <p:ph idx="1"/>
          </p:nvPr>
        </p:nvSpPr>
        <p:spPr>
          <a:xfrm>
            <a:off x="0" y="762000"/>
            <a:ext cx="7772400" cy="5715000"/>
          </a:xfrm>
        </p:spPr>
        <p:txBody>
          <a:bodyPr/>
          <a:lstStyle/>
          <a:p>
            <a:endParaRPr lang="en-US" dirty="0" smtClean="0"/>
          </a:p>
          <a:p>
            <a:r>
              <a:rPr lang="en-US" dirty="0" smtClean="0"/>
              <a:t>Recommend the facility not mop around machine.  If around machine is dirty, use a rag to clean, then run rag through machine.</a:t>
            </a:r>
          </a:p>
          <a:p>
            <a:r>
              <a:rPr lang="en-US" dirty="0" smtClean="0"/>
              <a:t>Mop water should be placed into hazardous waste drum </a:t>
            </a:r>
            <a:br>
              <a:rPr lang="en-US" dirty="0" smtClean="0"/>
            </a:br>
            <a:r>
              <a:rPr lang="en-US" dirty="0" smtClean="0"/>
              <a:t>if the facility</a:t>
            </a:r>
            <a:br>
              <a:rPr lang="en-US" dirty="0" smtClean="0"/>
            </a:br>
            <a:r>
              <a:rPr lang="en-US" dirty="0" smtClean="0"/>
              <a:t>mops around</a:t>
            </a:r>
            <a:br>
              <a:rPr lang="en-US" dirty="0" smtClean="0"/>
            </a:br>
            <a:r>
              <a:rPr lang="en-US" dirty="0" smtClean="0"/>
              <a:t>the machine.</a:t>
            </a:r>
          </a:p>
          <a:p>
            <a:pPr>
              <a:buNone/>
            </a:pPr>
            <a:endParaRPr lang="en-US" dirty="0" smtClean="0"/>
          </a:p>
          <a:p>
            <a:endParaRPr lang="en-US" dirty="0" smtClean="0"/>
          </a:p>
          <a:p>
            <a:pPr>
              <a:buNone/>
            </a:pPr>
            <a:endParaRPr lang="en-US" dirty="0" smtClean="0"/>
          </a:p>
        </p:txBody>
      </p:sp>
      <p:pic>
        <p:nvPicPr>
          <p:cNvPr id="25602" name="Picture 2" descr="O:\Current Inspectors\Stephany\Open Cases\Lexas Cleaners 1.18.12\Photos 5.3.12 Visit\100_2967.JPG"/>
          <p:cNvPicPr>
            <a:picLocks noChangeAspect="1" noChangeArrowheads="1"/>
          </p:cNvPicPr>
          <p:nvPr/>
        </p:nvPicPr>
        <p:blipFill>
          <a:blip r:embed="rId3" cstate="print"/>
          <a:srcRect/>
          <a:stretch>
            <a:fillRect/>
          </a:stretch>
        </p:blipFill>
        <p:spPr bwMode="auto">
          <a:xfrm>
            <a:off x="2667000" y="3128962"/>
            <a:ext cx="6324600" cy="3348038"/>
          </a:xfrm>
          <a:prstGeom prst="rect">
            <a:avLst/>
          </a:prstGeom>
          <a:noFill/>
        </p:spPr>
      </p:pic>
      <p:sp>
        <p:nvSpPr>
          <p:cNvPr id="5" name="Slide Number Placeholder 4"/>
          <p:cNvSpPr>
            <a:spLocks noGrp="1"/>
          </p:cNvSpPr>
          <p:nvPr>
            <p:ph type="sldNum" sz="quarter" idx="12"/>
          </p:nvPr>
        </p:nvSpPr>
        <p:spPr/>
        <p:txBody>
          <a:bodyPr/>
          <a:lstStyle/>
          <a:p>
            <a:fld id="{D9515C9C-B0D4-49C7-83C7-4BF66E55645D}" type="slidenum">
              <a:rPr lang="en-US" smtClean="0"/>
              <a:pPr/>
              <a:t>54</a:t>
            </a:fld>
            <a:endParaRPr 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0"/>
            <a:ext cx="8153400" cy="1066800"/>
          </a:xfrm>
        </p:spPr>
        <p:txBody>
          <a:bodyPr>
            <a:normAutofit/>
          </a:bodyPr>
          <a:lstStyle/>
          <a:p>
            <a:r>
              <a:rPr lang="en-US" sz="2800" dirty="0" smtClean="0"/>
              <a:t>Machines Taken out of Service or Abandoned</a:t>
            </a:r>
            <a:endParaRPr lang="en-US" sz="2800" dirty="0"/>
          </a:p>
        </p:txBody>
      </p:sp>
      <p:sp>
        <p:nvSpPr>
          <p:cNvPr id="3" name="Content Placeholder 2"/>
          <p:cNvSpPr>
            <a:spLocks noGrp="1"/>
          </p:cNvSpPr>
          <p:nvPr>
            <p:ph idx="1"/>
          </p:nvPr>
        </p:nvSpPr>
        <p:spPr>
          <a:xfrm>
            <a:off x="0" y="1219200"/>
            <a:ext cx="9144000" cy="5867400"/>
          </a:xfrm>
        </p:spPr>
        <p:txBody>
          <a:bodyPr/>
          <a:lstStyle/>
          <a:p>
            <a:r>
              <a:rPr lang="en-US" sz="2600" b="0" dirty="0" smtClean="0"/>
              <a:t>Due to economic hardships, sometimes property owner is left to deal with the machine and solvents.</a:t>
            </a:r>
          </a:p>
          <a:p>
            <a:r>
              <a:rPr lang="en-US" sz="2600" b="0" dirty="0" smtClean="0"/>
              <a:t>If Perc is not used in 90 days, it could be considered abandoned and would be regulated as hazardous waste.</a:t>
            </a:r>
          </a:p>
          <a:p>
            <a:r>
              <a:rPr lang="en-US" sz="2600" b="0" dirty="0" smtClean="0"/>
              <a:t>Facility owner should keep on file notice describing the sale and disposition of the old equipment (who, when, how and where of transfer).</a:t>
            </a:r>
          </a:p>
          <a:p>
            <a:r>
              <a:rPr lang="en-US" sz="2600" b="0" dirty="0" smtClean="0"/>
              <a:t>After all wastes are removed, machine can be recycled as scrap metal or sold. </a:t>
            </a:r>
          </a:p>
          <a:p>
            <a:r>
              <a:rPr lang="en-US" sz="2600" b="0" dirty="0" smtClean="0"/>
              <a:t>Wastes removed should either be reused or manifested for proper disposal as HW.</a:t>
            </a:r>
          </a:p>
          <a:p>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55</a:t>
            </a:fld>
            <a:endParaRPr lang="en-US"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Cleanup</a:t>
            </a:r>
            <a:endParaRPr lang="en-US" dirty="0"/>
          </a:p>
        </p:txBody>
      </p:sp>
      <p:pic>
        <p:nvPicPr>
          <p:cNvPr id="6" name="Content Placeholder 5" descr="2224303-thums-babcock-san-antonio-phii.png"/>
          <p:cNvPicPr>
            <a:picLocks noGrp="1" noChangeAspect="1"/>
          </p:cNvPicPr>
          <p:nvPr>
            <p:ph idx="1"/>
          </p:nvPr>
        </p:nvPicPr>
        <p:blipFill>
          <a:blip r:embed="rId3" cstate="print"/>
          <a:stretch>
            <a:fillRect/>
          </a:stretch>
        </p:blipFill>
        <p:spPr>
          <a:xfrm>
            <a:off x="2590800" y="1219200"/>
            <a:ext cx="6415617" cy="5257800"/>
          </a:xfrm>
        </p:spPr>
      </p:pic>
      <p:sp>
        <p:nvSpPr>
          <p:cNvPr id="5" name="Slide Number Placeholder 4"/>
          <p:cNvSpPr>
            <a:spLocks noGrp="1"/>
          </p:cNvSpPr>
          <p:nvPr>
            <p:ph type="sldNum" sz="quarter" idx="12"/>
          </p:nvPr>
        </p:nvSpPr>
        <p:spPr/>
        <p:txBody>
          <a:bodyPr/>
          <a:lstStyle/>
          <a:p>
            <a:fld id="{D9515C9C-B0D4-49C7-83C7-4BF66E55645D}" type="slidenum">
              <a:rPr lang="en-US" smtClean="0"/>
              <a:pPr/>
              <a:t>56</a:t>
            </a:fld>
            <a:endParaRPr lang="en-US" dirty="0"/>
          </a:p>
        </p:txBody>
      </p:sp>
      <p:sp>
        <p:nvSpPr>
          <p:cNvPr id="8" name="Text Placeholder 7"/>
          <p:cNvSpPr>
            <a:spLocks noGrp="1"/>
          </p:cNvSpPr>
          <p:nvPr>
            <p:ph type="body" sz="half" idx="4294967295"/>
          </p:nvPr>
        </p:nvSpPr>
        <p:spPr>
          <a:xfrm>
            <a:off x="0" y="1295400"/>
            <a:ext cx="2590800" cy="4648200"/>
          </a:xfrm>
        </p:spPr>
        <p:txBody>
          <a:bodyPr>
            <a:noAutofit/>
          </a:bodyPr>
          <a:lstStyle/>
          <a:p>
            <a:pPr marL="0" indent="0">
              <a:buNone/>
            </a:pPr>
            <a:r>
              <a:rPr lang="en-US" sz="2200" dirty="0" smtClean="0"/>
              <a:t>The average clean up costs for a </a:t>
            </a:r>
            <a:r>
              <a:rPr lang="en-US" sz="2200" dirty="0" smtClean="0"/>
              <a:t>dry cleaning contaminated </a:t>
            </a:r>
            <a:r>
              <a:rPr lang="en-US" sz="2200" dirty="0" smtClean="0"/>
              <a:t>property is </a:t>
            </a:r>
            <a:r>
              <a:rPr lang="en-US" sz="2400" dirty="0" smtClean="0">
                <a:solidFill>
                  <a:srgbClr val="FF0000"/>
                </a:solidFill>
              </a:rPr>
              <a:t>$300,000-$400,000. </a:t>
            </a:r>
            <a:endParaRPr lang="en-US" sz="2400" dirty="0" smtClean="0">
              <a:solidFill>
                <a:srgbClr val="FF0000"/>
              </a:solidFill>
            </a:endParaRPr>
          </a:p>
          <a:p>
            <a:pPr marL="0" indent="0">
              <a:buNone/>
            </a:pPr>
            <a:endParaRPr lang="en-US" sz="2200" dirty="0" smtClean="0"/>
          </a:p>
          <a:p>
            <a:pPr marL="0" indent="0">
              <a:buNone/>
            </a:pPr>
            <a:r>
              <a:rPr lang="en-US" sz="2200" dirty="0" smtClean="0"/>
              <a:t>Depending </a:t>
            </a:r>
            <a:r>
              <a:rPr lang="en-US" sz="2200" dirty="0" smtClean="0"/>
              <a:t>on the extent of contamination, the costs can be much higher. </a:t>
            </a:r>
          </a:p>
          <a:p>
            <a:pPr>
              <a:buNone/>
            </a:pPr>
            <a:endParaRPr lang="en-US" sz="20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838200" y="0"/>
            <a:ext cx="7848600" cy="914400"/>
          </a:xfrm>
        </p:spPr>
        <p:txBody>
          <a:bodyPr>
            <a:normAutofit fontScale="90000"/>
          </a:bodyPr>
          <a:lstStyle/>
          <a:p>
            <a:r>
              <a:rPr lang="en-US" sz="2800" dirty="0" smtClean="0"/>
              <a:t>   Groundwater Contamination From Dry Cleaner</a:t>
            </a:r>
            <a:endParaRPr lang="en-US" sz="2800" dirty="0"/>
          </a:p>
        </p:txBody>
      </p:sp>
      <p:sp>
        <p:nvSpPr>
          <p:cNvPr id="6" name="Slide Number Placeholder 5"/>
          <p:cNvSpPr>
            <a:spLocks noGrp="1"/>
          </p:cNvSpPr>
          <p:nvPr>
            <p:ph type="sldNum" sz="quarter" idx="12"/>
          </p:nvPr>
        </p:nvSpPr>
        <p:spPr/>
        <p:txBody>
          <a:bodyPr/>
          <a:lstStyle/>
          <a:p>
            <a:fld id="{D9515C9C-B0D4-49C7-83C7-4BF66E55645D}" type="slidenum">
              <a:rPr lang="en-US" smtClean="0"/>
              <a:pPr/>
              <a:t>57</a:t>
            </a:fld>
            <a:endParaRPr lang="en-US" dirty="0"/>
          </a:p>
        </p:txBody>
      </p:sp>
      <p:pic>
        <p:nvPicPr>
          <p:cNvPr id="10" name="Picture 9"/>
          <p:cNvPicPr/>
          <p:nvPr/>
        </p:nvPicPr>
        <p:blipFill>
          <a:blip r:embed="rId3" cstate="print"/>
          <a:stretch>
            <a:fillRect/>
          </a:stretch>
        </p:blipFill>
        <p:spPr bwMode="auto">
          <a:xfrm>
            <a:off x="0" y="106680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Mismanagement of Mop water</a:t>
            </a:r>
            <a:endParaRPr lang="en-US" dirty="0"/>
          </a:p>
        </p:txBody>
      </p:sp>
      <p:sp>
        <p:nvSpPr>
          <p:cNvPr id="4" name="Slide Number Placeholder 3"/>
          <p:cNvSpPr>
            <a:spLocks noGrp="1"/>
          </p:cNvSpPr>
          <p:nvPr>
            <p:ph type="sldNum" sz="quarter" idx="12"/>
          </p:nvPr>
        </p:nvSpPr>
        <p:spPr/>
        <p:txBody>
          <a:bodyPr/>
          <a:lstStyle/>
          <a:p>
            <a:fld id="{D9515C9C-B0D4-49C7-83C7-4BF66E55645D}" type="slidenum">
              <a:rPr lang="en-US" smtClean="0"/>
              <a:pPr/>
              <a:t>58</a:t>
            </a:fld>
            <a:endParaRPr lang="en-US" dirty="0"/>
          </a:p>
        </p:txBody>
      </p:sp>
      <p:pic>
        <p:nvPicPr>
          <p:cNvPr id="5" name="Content Placeholder 4" descr="cid:image002.png@01CE5613.96F7E980"/>
          <p:cNvPicPr>
            <a:picLocks noGrp="1"/>
          </p:cNvPicPr>
          <p:nvPr>
            <p:ph idx="1"/>
          </p:nvPr>
        </p:nvPicPr>
        <p:blipFill>
          <a:blip r:embed="rId3" r:link="rId4" cstate="print"/>
          <a:srcRect/>
          <a:stretch>
            <a:fillRect/>
          </a:stretch>
        </p:blipFill>
        <p:spPr bwMode="auto">
          <a:xfrm>
            <a:off x="457200" y="1143000"/>
            <a:ext cx="8000999" cy="525780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Due Diligence</a:t>
            </a:r>
            <a:endParaRPr lang="en-US" dirty="0"/>
          </a:p>
        </p:txBody>
      </p:sp>
      <p:sp>
        <p:nvSpPr>
          <p:cNvPr id="3" name="Content Placeholder 2"/>
          <p:cNvSpPr>
            <a:spLocks noGrp="1"/>
          </p:cNvSpPr>
          <p:nvPr>
            <p:ph idx="1"/>
          </p:nvPr>
        </p:nvSpPr>
        <p:spPr>
          <a:xfrm>
            <a:off x="457200" y="1219200"/>
            <a:ext cx="8229600" cy="4906963"/>
          </a:xfrm>
        </p:spPr>
        <p:txBody>
          <a:bodyPr>
            <a:normAutofit fontScale="85000" lnSpcReduction="10000"/>
          </a:bodyPr>
          <a:lstStyle/>
          <a:p>
            <a:pPr lvl="0"/>
            <a:r>
              <a:rPr lang="en-US" sz="2400" dirty="0" smtClean="0"/>
              <a:t>Prospective buyers should perform a due diligence study (environmental investigation of the property) before buying a dry cleaner location.  Buyers could become liable for soil/groundwater contamination they did not cause.</a:t>
            </a:r>
          </a:p>
          <a:p>
            <a:pPr lvl="0"/>
            <a:endParaRPr lang="en-US" dirty="0" smtClean="0"/>
          </a:p>
          <a:p>
            <a:r>
              <a:rPr lang="en-US" sz="2400" dirty="0" smtClean="0"/>
              <a:t>A Phase I ESA (Environmental Site Assessment) would look at compliance records for the dry cleaner at the FDEP and determine if any soil or groundwater contamination has been found on the property. It also includes a thorough site inspection to determine potential environmental impacts. </a:t>
            </a:r>
            <a:r>
              <a:rPr lang="en-US" sz="2400" dirty="0" smtClean="0"/>
              <a:t>Should investigation reveal possible impacts, a Phase II ESA with sampling may be warranted. </a:t>
            </a:r>
          </a:p>
          <a:p>
            <a:endParaRPr lang="en-US" sz="2400" dirty="0" smtClean="0"/>
          </a:p>
          <a:p>
            <a:pPr lvl="0"/>
            <a:r>
              <a:rPr lang="en-US" sz="2400" b="1" dirty="0" smtClean="0"/>
              <a:t>For more information contact William Rueckert at (561)681-6679 or </a:t>
            </a:r>
            <a:r>
              <a:rPr lang="en-US" sz="2400" b="1" dirty="0" smtClean="0">
                <a:hlinkClick r:id="rId3"/>
              </a:rPr>
              <a:t>William.Rueckert@dep.state.fl.us</a:t>
            </a:r>
            <a:r>
              <a:rPr lang="en-US" sz="2400" b="1" dirty="0" smtClean="0"/>
              <a:t>  and visit our contamination locater map website at: </a:t>
            </a:r>
            <a:r>
              <a:rPr lang="en-US" sz="2400" b="1" dirty="0" smtClean="0">
                <a:solidFill>
                  <a:srgbClr val="0070C0"/>
                </a:solidFill>
                <a:hlinkClick r:id="rId4"/>
              </a:rPr>
              <a:t>http://www.dep.state.fl.us/waste/default.htm</a:t>
            </a:r>
            <a:endParaRPr lang="en-US" sz="2400" b="1" dirty="0" smtClean="0">
              <a:solidFill>
                <a:srgbClr val="0070C0"/>
              </a:solidFill>
            </a:endParaRPr>
          </a:p>
          <a:p>
            <a:pPr lvl="0"/>
            <a:endParaRPr lang="en-US" sz="2400" b="1" dirty="0" smtClean="0"/>
          </a:p>
          <a:p>
            <a:endParaRPr lang="en-US" sz="2400" dirty="0" smtClean="0"/>
          </a:p>
          <a:p>
            <a:pPr lvl="0"/>
            <a:endParaRPr lang="en-US" dirty="0" smtClean="0"/>
          </a:p>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59</a:t>
            </a:fld>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   Voluntary Cleanup Tax Credit (VCTC)</a:t>
            </a:r>
            <a:endParaRPr lang="en-US" sz="3200" dirty="0"/>
          </a:p>
        </p:txBody>
      </p:sp>
      <p:sp>
        <p:nvSpPr>
          <p:cNvPr id="3" name="Content Placeholder 2"/>
          <p:cNvSpPr>
            <a:spLocks noGrp="1"/>
          </p:cNvSpPr>
          <p:nvPr>
            <p:ph idx="1"/>
          </p:nvPr>
        </p:nvSpPr>
        <p:spPr>
          <a:xfrm>
            <a:off x="457200" y="1219200"/>
            <a:ext cx="8229600" cy="5257800"/>
          </a:xfrm>
        </p:spPr>
        <p:txBody>
          <a:bodyPr>
            <a:normAutofit lnSpcReduction="10000"/>
          </a:bodyPr>
          <a:lstStyle/>
          <a:p>
            <a:r>
              <a:rPr lang="en-US" sz="2000" b="1" dirty="0" smtClean="0"/>
              <a:t>In 1998, the Florida Legislature created the VCTC program to encourage voluntary cleanup of certain dry-cleaning solvent contaminated sites and Brownfield sites.  </a:t>
            </a:r>
          </a:p>
          <a:p>
            <a:endParaRPr lang="en-US" sz="2000" b="1" dirty="0" smtClean="0"/>
          </a:p>
          <a:p>
            <a:r>
              <a:rPr lang="en-US" sz="2000" b="1" dirty="0" smtClean="0"/>
              <a:t>Participants may be private or public entities, but they must meet the eligibility criteria established under statute and must enter into a Voluntary Cleanup Agreement (VCA), for dry-cleaning solvent cleanup.</a:t>
            </a:r>
          </a:p>
          <a:p>
            <a:pPr>
              <a:buNone/>
            </a:pPr>
            <a:endParaRPr lang="en-US" sz="2000" b="1" dirty="0" smtClean="0"/>
          </a:p>
          <a:p>
            <a:r>
              <a:rPr lang="en-US" sz="2000" b="1" dirty="0" smtClean="0"/>
              <a:t>Tax credit certificates are awarded by the DEP from an annual $5 million authorization and are valid against Florida Corporate Income Tax.</a:t>
            </a:r>
          </a:p>
          <a:p>
            <a:endParaRPr lang="en-US" sz="2000" b="1" dirty="0" smtClean="0"/>
          </a:p>
          <a:p>
            <a:pPr lvl="0"/>
            <a:r>
              <a:rPr lang="en-US" sz="2000" b="1" dirty="0" smtClean="0"/>
              <a:t>For more information contact William Rueckert at (561)681-6679 or </a:t>
            </a:r>
            <a:r>
              <a:rPr lang="en-US" sz="2000" b="1" dirty="0" smtClean="0">
                <a:hlinkClick r:id="rId2"/>
              </a:rPr>
              <a:t>William.Rueckert@dep.state.fl.us</a:t>
            </a:r>
            <a:r>
              <a:rPr lang="en-US" sz="2000" b="1" dirty="0" smtClean="0"/>
              <a:t> and visit our website at: </a:t>
            </a:r>
            <a:r>
              <a:rPr lang="en-US" sz="2000" b="1" u="sng" dirty="0" smtClean="0">
                <a:hlinkClick r:id="rId3"/>
              </a:rPr>
              <a:t>http://www.dep.state.fl.us/waste/categories/vctc/default.htm</a:t>
            </a:r>
            <a:r>
              <a:rPr lang="en-US" sz="2000" b="1" dirty="0" smtClean="0"/>
              <a:t>.</a:t>
            </a:r>
          </a:p>
          <a:p>
            <a:endParaRPr lang="en-US" sz="2000" b="1" dirty="0" smtClean="0"/>
          </a:p>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60</a:t>
            </a:fld>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848600" cy="914400"/>
          </a:xfrm>
        </p:spPr>
        <p:txBody>
          <a:bodyPr>
            <a:normAutofit fontScale="90000"/>
          </a:bodyPr>
          <a:lstStyle/>
          <a:p>
            <a:r>
              <a:rPr lang="en-US" dirty="0" smtClean="0"/>
              <a:t>Alternatives to Perc</a:t>
            </a:r>
            <a:br>
              <a:rPr lang="en-US" dirty="0" smtClean="0"/>
            </a:br>
            <a:r>
              <a:rPr lang="en-US" dirty="0" smtClean="0"/>
              <a:t> Dry Cleaning</a:t>
            </a:r>
            <a:br>
              <a:rPr lang="en-US" dirty="0" smtClean="0"/>
            </a:br>
            <a:endParaRPr lang="en-US" dirty="0"/>
          </a:p>
        </p:txBody>
      </p:sp>
      <p:sp>
        <p:nvSpPr>
          <p:cNvPr id="3" name="Content Placeholder 2"/>
          <p:cNvSpPr>
            <a:spLocks noGrp="1"/>
          </p:cNvSpPr>
          <p:nvPr>
            <p:ph idx="1"/>
          </p:nvPr>
        </p:nvSpPr>
        <p:spPr/>
        <p:txBody>
          <a:bodyPr>
            <a:normAutofit lnSpcReduction="10000"/>
          </a:bodyPr>
          <a:lstStyle/>
          <a:p>
            <a:pPr marL="0" lvl="0" indent="0">
              <a:buNone/>
            </a:pPr>
            <a:r>
              <a:rPr lang="en-US" dirty="0" smtClean="0"/>
              <a:t>There are alternatives to using perc and petroleum dry cleaning which would result in: </a:t>
            </a:r>
          </a:p>
          <a:p>
            <a:r>
              <a:rPr lang="en-US" dirty="0" smtClean="0"/>
              <a:t>Less stringent regulation</a:t>
            </a:r>
          </a:p>
          <a:p>
            <a:r>
              <a:rPr lang="en-US" dirty="0" smtClean="0"/>
              <a:t>Reduction in disposal costs</a:t>
            </a:r>
          </a:p>
          <a:p>
            <a:r>
              <a:rPr lang="en-US" dirty="0" smtClean="0"/>
              <a:t>Reduction in energy use</a:t>
            </a:r>
          </a:p>
          <a:p>
            <a:r>
              <a:rPr lang="en-US" dirty="0" smtClean="0"/>
              <a:t>Less hazardous to environment</a:t>
            </a:r>
          </a:p>
          <a:p>
            <a:r>
              <a:rPr lang="en-US" dirty="0" smtClean="0"/>
              <a:t>Society moving towards “Green” and “Earth Friendly”, would appeal to customers</a:t>
            </a:r>
          </a:p>
          <a:p>
            <a:r>
              <a:rPr lang="en-US" dirty="0" smtClean="0"/>
              <a:t>Less potential for expensive clean up costs and risk of ground water/soil contamination</a:t>
            </a:r>
          </a:p>
          <a:p>
            <a:endParaRPr lang="en-US" dirty="0" smtClean="0"/>
          </a:p>
          <a:p>
            <a:pPr lvl="0">
              <a:buNone/>
            </a:pPr>
            <a:endParaRPr lang="en-US" dirty="0" smtClean="0"/>
          </a:p>
          <a:p>
            <a:pPr lvl="0">
              <a:buNone/>
            </a:pPr>
            <a:endParaRPr lang="en-US" dirty="0" smtClean="0"/>
          </a:p>
          <a:p>
            <a:endParaRPr lang="en-US" dirty="0"/>
          </a:p>
        </p:txBody>
      </p:sp>
      <p:sp>
        <p:nvSpPr>
          <p:cNvPr id="5" name="Slide Number Placeholder 4"/>
          <p:cNvSpPr>
            <a:spLocks noGrp="1"/>
          </p:cNvSpPr>
          <p:nvPr>
            <p:ph type="sldNum" sz="quarter" idx="12"/>
          </p:nvPr>
        </p:nvSpPr>
        <p:spPr/>
        <p:txBody>
          <a:bodyPr/>
          <a:lstStyle/>
          <a:p>
            <a:fld id="{D9515C9C-B0D4-49C7-83C7-4BF66E55645D}" type="slidenum">
              <a:rPr lang="en-US" smtClean="0"/>
              <a:pPr/>
              <a:t>61</a:t>
            </a:fld>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Good Resources</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sz="1600" dirty="0" smtClean="0"/>
              <a:t>Small Business Environmental Assistance Program:</a:t>
            </a:r>
          </a:p>
          <a:p>
            <a:pPr>
              <a:buNone/>
            </a:pPr>
            <a:r>
              <a:rPr lang="en-US" sz="1600" dirty="0" smtClean="0">
                <a:hlinkClick r:id="rId2"/>
              </a:rPr>
              <a:t>http://www.dep.state.fl.us/air/emission/drycleaners.htm</a:t>
            </a:r>
            <a:endParaRPr lang="en-US" sz="1600" dirty="0" smtClean="0"/>
          </a:p>
          <a:p>
            <a:pPr>
              <a:buNone/>
            </a:pPr>
            <a:endParaRPr lang="en-US" sz="1600" dirty="0" smtClean="0"/>
          </a:p>
          <a:p>
            <a:pPr>
              <a:buNone/>
            </a:pPr>
            <a:r>
              <a:rPr lang="en-US" sz="1600" dirty="0" smtClean="0"/>
              <a:t>Best management practices for dry cleaners publication</a:t>
            </a:r>
          </a:p>
          <a:p>
            <a:pPr>
              <a:buNone/>
            </a:pPr>
            <a:r>
              <a:rPr lang="en-US" sz="1600" u="sng" dirty="0" smtClean="0">
                <a:hlinkClick r:id="rId3"/>
              </a:rPr>
              <a:t>http://www.dep.state.fl.us/waste/quick_topics/publications/default.htm</a:t>
            </a:r>
            <a:endParaRPr lang="en-US" sz="1600" u="sng" dirty="0" smtClean="0"/>
          </a:p>
          <a:p>
            <a:pPr>
              <a:buNone/>
            </a:pPr>
            <a:endParaRPr lang="en-US" sz="1600" u="sng" dirty="0" smtClean="0"/>
          </a:p>
          <a:p>
            <a:pPr>
              <a:buNone/>
            </a:pPr>
            <a:r>
              <a:rPr lang="en-US" sz="1600" dirty="0" smtClean="0"/>
              <a:t>Hazardous Waste Dry Cleaner Compliance Assistance page:</a:t>
            </a:r>
          </a:p>
          <a:p>
            <a:pPr>
              <a:buNone/>
            </a:pPr>
            <a:r>
              <a:rPr lang="en-US" sz="1600" dirty="0" smtClean="0">
                <a:hlinkClick r:id="rId4"/>
              </a:rPr>
              <a:t>http://www.dep.state.fl.us/waste/categories/hazardous/pages/DryCleanCompliance.htm</a:t>
            </a:r>
            <a:endParaRPr lang="en-US" sz="1600" dirty="0" smtClean="0"/>
          </a:p>
          <a:p>
            <a:pPr>
              <a:buNone/>
            </a:pPr>
            <a:endParaRPr lang="en-US" sz="1600" dirty="0" smtClean="0"/>
          </a:p>
          <a:p>
            <a:pPr>
              <a:buNone/>
            </a:pPr>
            <a:r>
              <a:rPr lang="en-US" sz="1600" dirty="0" smtClean="0"/>
              <a:t>Dry Cleaner Solvent Clean Up Program main page:</a:t>
            </a:r>
          </a:p>
          <a:p>
            <a:pPr>
              <a:buNone/>
            </a:pPr>
            <a:r>
              <a:rPr lang="en-US" sz="1600" dirty="0" smtClean="0">
                <a:hlinkClick r:id="rId5"/>
              </a:rPr>
              <a:t>http://www.dep.state.fl.us/waste/categories/drycleaning/</a:t>
            </a:r>
            <a:endParaRPr lang="en-US" sz="1600" dirty="0" smtClean="0"/>
          </a:p>
          <a:p>
            <a:pPr>
              <a:buNone/>
            </a:pPr>
            <a:endParaRPr lang="en-US" sz="1600" dirty="0" smtClean="0"/>
          </a:p>
          <a:p>
            <a:pPr>
              <a:buNone/>
            </a:pPr>
            <a:r>
              <a:rPr lang="en-US" sz="1600" dirty="0" smtClean="0"/>
              <a:t>Separator Water Facts Sheet:</a:t>
            </a:r>
          </a:p>
          <a:p>
            <a:pPr>
              <a:buNone/>
            </a:pPr>
            <a:r>
              <a:rPr lang="en-US" sz="1200" dirty="0" smtClean="0">
                <a:hlinkClick r:id="rId6"/>
              </a:rPr>
              <a:t>http://www.dep.state.fl.us/air/emission/sbeaplib/GUIDELINES_FOR_PROPER_MANAGEMENT_OF_DRYCLEANING_SEPARATOR_WATER.pdf</a:t>
            </a:r>
            <a:endParaRPr lang="en-US" sz="1200" dirty="0" smtClean="0"/>
          </a:p>
          <a:p>
            <a:pPr>
              <a:buNone/>
            </a:pPr>
            <a:endParaRPr lang="en-US" sz="1600" dirty="0" smtClean="0"/>
          </a:p>
        </p:txBody>
      </p:sp>
      <p:sp>
        <p:nvSpPr>
          <p:cNvPr id="5" name="Slide Number Placeholder 4"/>
          <p:cNvSpPr>
            <a:spLocks noGrp="1"/>
          </p:cNvSpPr>
          <p:nvPr>
            <p:ph type="sldNum" sz="quarter" idx="12"/>
          </p:nvPr>
        </p:nvSpPr>
        <p:spPr/>
        <p:txBody>
          <a:bodyPr/>
          <a:lstStyle/>
          <a:p>
            <a:fld id="{D9515C9C-B0D4-49C7-83C7-4BF66E55645D}" type="slidenum">
              <a:rPr lang="en-US" smtClean="0"/>
              <a:pPr/>
              <a:t>62</a:t>
            </a:fld>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Contact Information</a:t>
            </a:r>
            <a:endParaRPr lang="en-US" sz="2800" dirty="0"/>
          </a:p>
        </p:txBody>
      </p:sp>
      <p:sp>
        <p:nvSpPr>
          <p:cNvPr id="3" name="Content Placeholder 2"/>
          <p:cNvSpPr>
            <a:spLocks noGrp="1"/>
          </p:cNvSpPr>
          <p:nvPr>
            <p:ph idx="1"/>
          </p:nvPr>
        </p:nvSpPr>
        <p:spPr>
          <a:xfrm>
            <a:off x="457200" y="1524000"/>
            <a:ext cx="8229600" cy="4525963"/>
          </a:xfrm>
        </p:spPr>
        <p:txBody>
          <a:bodyPr>
            <a:normAutofit/>
          </a:bodyPr>
          <a:lstStyle/>
          <a:p>
            <a:pPr lvl="2">
              <a:buNone/>
            </a:pPr>
            <a:r>
              <a:rPr lang="en-US" sz="2800" dirty="0" smtClean="0"/>
              <a:t>Nicole Stallings</a:t>
            </a:r>
          </a:p>
          <a:p>
            <a:pPr lvl="2">
              <a:buNone/>
            </a:pPr>
            <a:r>
              <a:rPr lang="en-US" dirty="0" smtClean="0"/>
              <a:t>	Phone – (561)681-6604</a:t>
            </a:r>
          </a:p>
          <a:p>
            <a:pPr lvl="2">
              <a:buNone/>
            </a:pPr>
            <a:r>
              <a:rPr lang="en-US" dirty="0" smtClean="0"/>
              <a:t>	Email –  </a:t>
            </a:r>
            <a:r>
              <a:rPr lang="en-US" dirty="0" smtClean="0">
                <a:hlinkClick r:id="rId2"/>
              </a:rPr>
              <a:t>Nicole.Stallings@dep.state.fl.us</a:t>
            </a:r>
            <a:endParaRPr lang="en-US" dirty="0" smtClean="0"/>
          </a:p>
          <a:p>
            <a:pPr lvl="2">
              <a:buNone/>
            </a:pPr>
            <a:endParaRPr lang="en-US" sz="2800" dirty="0" smtClean="0"/>
          </a:p>
          <a:p>
            <a:pPr lvl="2">
              <a:buNone/>
            </a:pPr>
            <a:r>
              <a:rPr lang="en-US" sz="2800" dirty="0" smtClean="0"/>
              <a:t>Kathy Winston</a:t>
            </a:r>
          </a:p>
          <a:p>
            <a:pPr lvl="2">
              <a:buNone/>
            </a:pPr>
            <a:r>
              <a:rPr lang="en-US" dirty="0" smtClean="0"/>
              <a:t>	Phone – (561)681-6756</a:t>
            </a:r>
          </a:p>
          <a:p>
            <a:pPr lvl="2">
              <a:buNone/>
            </a:pPr>
            <a:r>
              <a:rPr lang="en-US" dirty="0" smtClean="0"/>
              <a:t>	Email –  </a:t>
            </a:r>
            <a:r>
              <a:rPr lang="en-US" dirty="0" smtClean="0">
                <a:hlinkClick r:id="rId3"/>
              </a:rPr>
              <a:t>Kathy.Winston@dep.state.fl.us</a:t>
            </a:r>
            <a:endParaRPr lang="en-US" dirty="0" smtClean="0"/>
          </a:p>
          <a:p>
            <a:pPr lvl="2">
              <a:buNone/>
            </a:pPr>
            <a:endParaRPr lang="en-US" dirty="0" smtClean="0"/>
          </a:p>
          <a:p>
            <a:pPr>
              <a:buNone/>
            </a:pPr>
            <a:endParaRPr lang="en-US" u="sng" dirty="0" smtClean="0"/>
          </a:p>
        </p:txBody>
      </p:sp>
      <p:sp>
        <p:nvSpPr>
          <p:cNvPr id="5" name="Slide Number Placeholder 4"/>
          <p:cNvSpPr>
            <a:spLocks noGrp="1"/>
          </p:cNvSpPr>
          <p:nvPr>
            <p:ph type="sldNum" sz="quarter" idx="12"/>
          </p:nvPr>
        </p:nvSpPr>
        <p:spPr/>
        <p:txBody>
          <a:bodyPr/>
          <a:lstStyle/>
          <a:p>
            <a:fld id="{D9515C9C-B0D4-49C7-83C7-4BF66E55645D}" type="slidenum">
              <a:rPr lang="en-US" smtClean="0"/>
              <a:pPr/>
              <a:t>63</a:t>
            </a:fld>
            <a:endParaRPr lang="en-US" dirty="0"/>
          </a:p>
        </p:txBody>
      </p:sp>
      <p:pic>
        <p:nvPicPr>
          <p:cNvPr id="8" name="Picture 7" descr="dry-cleaner-cartoon.gif"/>
          <p:cNvPicPr>
            <a:picLocks noChangeAspect="1"/>
          </p:cNvPicPr>
          <p:nvPr/>
        </p:nvPicPr>
        <p:blipFill>
          <a:blip r:embed="rId4" cstate="print"/>
          <a:stretch>
            <a:fillRect/>
          </a:stretch>
        </p:blipFill>
        <p:spPr>
          <a:xfrm>
            <a:off x="6019800" y="1752600"/>
            <a:ext cx="3124200" cy="3124200"/>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State Lands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1604</TotalTime>
  <Words>3046</Words>
  <Application>Microsoft Office PowerPoint</Application>
  <PresentationFormat>On-screen Show (4:3)</PresentationFormat>
  <Paragraphs>464</Paragraphs>
  <Slides>63</Slides>
  <Notes>37</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State Lands Powerpoint Template</vt:lpstr>
      <vt:lpstr>Slide 1</vt:lpstr>
      <vt:lpstr>Purpose </vt:lpstr>
      <vt:lpstr>Scope and Objectives</vt:lpstr>
      <vt:lpstr>Dry Cleaner Air Rules</vt:lpstr>
      <vt:lpstr>Air General Permit</vt:lpstr>
      <vt:lpstr>  Common Air Violations</vt:lpstr>
      <vt:lpstr>Recordkeeping Requirements </vt:lpstr>
      <vt:lpstr>FDEP Air compliance calendar</vt:lpstr>
      <vt:lpstr>Slide 9</vt:lpstr>
      <vt:lpstr>Slide 10</vt:lpstr>
      <vt:lpstr>Recordkeeping</vt:lpstr>
      <vt:lpstr>    Leak Detection Requirements</vt:lpstr>
      <vt:lpstr>Leak Detector</vt:lpstr>
      <vt:lpstr>General Conditions</vt:lpstr>
      <vt:lpstr>Slide 15</vt:lpstr>
      <vt:lpstr>Facility Generator Status </vt:lpstr>
      <vt:lpstr>CESQG Requirements</vt:lpstr>
      <vt:lpstr>Small Quantity Generator Requirements</vt:lpstr>
      <vt:lpstr>Listed or Characteristic  Hazardous Waste</vt:lpstr>
      <vt:lpstr>Perchloroethylene – D039</vt:lpstr>
      <vt:lpstr>10 Most Common HW Violations</vt:lpstr>
      <vt:lpstr>  Secondary Containment (Good)</vt:lpstr>
      <vt:lpstr>Spotting Chemicals: No  Secondary Containment (Bad)</vt:lpstr>
      <vt:lpstr>Secondary Containment (Good)</vt:lpstr>
      <vt:lpstr>Sealant Around the  Spotting Board (Good)</vt:lpstr>
      <vt:lpstr>Sealant Worn (Bad),  376.3078(9)(a), FS</vt:lpstr>
      <vt:lpstr>Vacuum Press Return Water</vt:lpstr>
      <vt:lpstr>Hazardous Waste Streams Generated:</vt:lpstr>
      <vt:lpstr>Filtration</vt:lpstr>
      <vt:lpstr>Examples – Cartridge Filters</vt:lpstr>
      <vt:lpstr>Bad 40 CFR 261.5(g)(3)</vt:lpstr>
      <vt:lpstr>Bad 40 CFR 261.5(g)(3),  376.3078(9)(a), FS</vt:lpstr>
      <vt:lpstr>Very Bad 40 CFR 261.5(g)(3), 376.3078(9)(a) FS</vt:lpstr>
      <vt:lpstr>Good </vt:lpstr>
      <vt:lpstr>Distillation</vt:lpstr>
      <vt:lpstr>Bad, 40 CFR 261.5(g)(3)</vt:lpstr>
      <vt:lpstr>Bad, 40 CFR 261.5(g)(3) &amp;  376.3078(9)(a), FS</vt:lpstr>
      <vt:lpstr>Sludge Drum (Bad) 376.3078(9)(a), FS</vt:lpstr>
      <vt:lpstr>Good</vt:lpstr>
      <vt:lpstr>Separator Water</vt:lpstr>
      <vt:lpstr>Slide 41</vt:lpstr>
      <vt:lpstr>Bad, 40 CFR 261.5(g)(3)  376.3078(9)(a), FS</vt:lpstr>
      <vt:lpstr>Good</vt:lpstr>
      <vt:lpstr>Good</vt:lpstr>
      <vt:lpstr>Treatment</vt:lpstr>
      <vt:lpstr>Mister</vt:lpstr>
      <vt:lpstr>Disconnected Mister, Bad</vt:lpstr>
      <vt:lpstr>Good, Aerosolizing</vt:lpstr>
      <vt:lpstr>Bad, Direct discharge of separator water 40 CFR 261.5(g)(3)</vt:lpstr>
      <vt:lpstr>Lint</vt:lpstr>
      <vt:lpstr>Bad, allowing perc to evaporate  40 CFR 261.5(g)(3)</vt:lpstr>
      <vt:lpstr>Testing with Halogen Leak Detector</vt:lpstr>
      <vt:lpstr>Vacuum storing hazardous waste lint, should be in secondary containment</vt:lpstr>
      <vt:lpstr>Mop Water</vt:lpstr>
      <vt:lpstr>Machines Taken out of Service or Abandoned</vt:lpstr>
      <vt:lpstr>Cleanup</vt:lpstr>
      <vt:lpstr>   Groundwater Contamination From Dry Cleaner</vt:lpstr>
      <vt:lpstr>Mismanagement of Mop water</vt:lpstr>
      <vt:lpstr>Due Diligence</vt:lpstr>
      <vt:lpstr>   Voluntary Cleanup Tax Credit (VCTC)</vt:lpstr>
      <vt:lpstr>Alternatives to Perc  Dry Cleaning </vt:lpstr>
      <vt:lpstr>Good Resources </vt:lpstr>
      <vt:lpstr>Contact Information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Mike Titus</dc:creator>
  <cp:lastModifiedBy>Stallings_N</cp:lastModifiedBy>
  <cp:revision>202</cp:revision>
  <dcterms:created xsi:type="dcterms:W3CDTF">2011-08-01T18:44:53Z</dcterms:created>
  <dcterms:modified xsi:type="dcterms:W3CDTF">2013-05-22T18:31:41Z</dcterms:modified>
</cp:coreProperties>
</file>