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handoutMasterIdLst>
    <p:handoutMasterId r:id="rId27"/>
  </p:handoutMasterIdLst>
  <p:sldIdLst>
    <p:sldId id="438" r:id="rId2"/>
    <p:sldId id="439" r:id="rId3"/>
    <p:sldId id="448" r:id="rId4"/>
    <p:sldId id="449" r:id="rId5"/>
    <p:sldId id="452" r:id="rId6"/>
    <p:sldId id="453" r:id="rId7"/>
    <p:sldId id="454" r:id="rId8"/>
    <p:sldId id="455" r:id="rId9"/>
    <p:sldId id="456" r:id="rId10"/>
    <p:sldId id="458" r:id="rId11"/>
    <p:sldId id="459" r:id="rId12"/>
    <p:sldId id="460" r:id="rId13"/>
    <p:sldId id="461" r:id="rId14"/>
    <p:sldId id="462" r:id="rId15"/>
    <p:sldId id="457" r:id="rId16"/>
    <p:sldId id="472" r:id="rId17"/>
    <p:sldId id="464" r:id="rId18"/>
    <p:sldId id="465" r:id="rId19"/>
    <p:sldId id="466" r:id="rId20"/>
    <p:sldId id="468" r:id="rId21"/>
    <p:sldId id="467" r:id="rId22"/>
    <p:sldId id="470" r:id="rId23"/>
    <p:sldId id="469" r:id="rId24"/>
    <p:sldId id="471" r:id="rId25"/>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333300"/>
    <a:srgbClr val="006600"/>
    <a:srgbClr val="000066"/>
    <a:srgbClr val="99FFCC"/>
    <a:srgbClr val="CCCCFF"/>
    <a:srgbClr val="663300"/>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7" autoAdjust="0"/>
    <p:restoredTop sz="85240" autoAdjust="0"/>
  </p:normalViewPr>
  <p:slideViewPr>
    <p:cSldViewPr>
      <p:cViewPr varScale="1">
        <p:scale>
          <a:sx n="99" d="100"/>
          <a:sy n="99" d="100"/>
        </p:scale>
        <p:origin x="1908" y="72"/>
      </p:cViewPr>
      <p:guideLst>
        <p:guide orient="horz" pos="2160"/>
        <p:guide pos="2880"/>
      </p:guideLst>
    </p:cSldViewPr>
  </p:slideViewPr>
  <p:notesTextViewPr>
    <p:cViewPr>
      <p:scale>
        <a:sx n="100" d="100"/>
        <a:sy n="100" d="100"/>
      </p:scale>
      <p:origin x="0" y="0"/>
    </p:cViewPr>
  </p:notesTextViewPr>
  <p:notesViewPr>
    <p:cSldViewPr>
      <p:cViewPr varScale="1">
        <p:scale>
          <a:sx n="83" d="100"/>
          <a:sy n="83" d="100"/>
        </p:scale>
        <p:origin x="-199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2748E7-87E2-4D71-8337-ADA546B78D9B}"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A7AEBCA3-C1CF-47BC-AC67-D2BE990258B6}">
      <dgm:prSet phldrT="[Text]"/>
      <dgm:spPr/>
      <dgm:t>
        <a:bodyPr/>
        <a:lstStyle/>
        <a:p>
          <a:r>
            <a:rPr lang="en-US" dirty="0"/>
            <a:t>Discovery Action</a:t>
          </a:r>
        </a:p>
      </dgm:t>
    </dgm:pt>
    <dgm:pt modelId="{F1540341-F485-4A88-B6D4-5DC36CA56629}" type="parTrans" cxnId="{3452F365-5ACB-47F0-8C90-67FB13801328}">
      <dgm:prSet/>
      <dgm:spPr/>
      <dgm:t>
        <a:bodyPr/>
        <a:lstStyle/>
        <a:p>
          <a:endParaRPr lang="en-US"/>
        </a:p>
      </dgm:t>
    </dgm:pt>
    <dgm:pt modelId="{D0D5F83A-FC66-48D0-8BF4-908B25B10746}" type="sibTrans" cxnId="{3452F365-5ACB-47F0-8C90-67FB13801328}">
      <dgm:prSet/>
      <dgm:spPr/>
      <dgm:t>
        <a:bodyPr/>
        <a:lstStyle/>
        <a:p>
          <a:endParaRPr lang="en-US"/>
        </a:p>
      </dgm:t>
    </dgm:pt>
    <dgm:pt modelId="{459A3CF2-9896-4105-9236-0BFBA358129C}">
      <dgm:prSet phldrT="[Text]"/>
      <dgm:spPr/>
      <dgm:t>
        <a:bodyPr/>
        <a:lstStyle/>
        <a:p>
          <a:r>
            <a:rPr lang="en-US" dirty="0"/>
            <a:t>HPV Identification</a:t>
          </a:r>
        </a:p>
      </dgm:t>
    </dgm:pt>
    <dgm:pt modelId="{2A0CDDB0-2A33-4D88-A505-279286ABE0A7}" type="parTrans" cxnId="{F40F67B9-55B2-41C1-925B-3CBB758F0FE7}">
      <dgm:prSet/>
      <dgm:spPr/>
      <dgm:t>
        <a:bodyPr/>
        <a:lstStyle/>
        <a:p>
          <a:endParaRPr lang="en-US"/>
        </a:p>
      </dgm:t>
    </dgm:pt>
    <dgm:pt modelId="{7A1BA09D-A3BE-4DC4-BB0E-0227F8767507}" type="sibTrans" cxnId="{F40F67B9-55B2-41C1-925B-3CBB758F0FE7}">
      <dgm:prSet/>
      <dgm:spPr/>
      <dgm:t>
        <a:bodyPr/>
        <a:lstStyle/>
        <a:p>
          <a:endParaRPr lang="en-US"/>
        </a:p>
      </dgm:t>
    </dgm:pt>
    <dgm:pt modelId="{0DD46836-AA9D-400A-B80C-AFC20449499F}">
      <dgm:prSet phldrT="[Text]"/>
      <dgm:spPr/>
      <dgm:t>
        <a:bodyPr/>
        <a:lstStyle/>
        <a:p>
          <a:r>
            <a:rPr lang="en-US" dirty="0"/>
            <a:t>Advise Source Quickly</a:t>
          </a:r>
        </a:p>
      </dgm:t>
    </dgm:pt>
    <dgm:pt modelId="{1EAAC2FB-4669-4558-AD65-A3906A3F4885}" type="parTrans" cxnId="{61A11D45-DA2D-4D06-8598-8C2E93B42863}">
      <dgm:prSet/>
      <dgm:spPr/>
      <dgm:t>
        <a:bodyPr/>
        <a:lstStyle/>
        <a:p>
          <a:endParaRPr lang="en-US"/>
        </a:p>
      </dgm:t>
    </dgm:pt>
    <dgm:pt modelId="{7C4C1627-79F9-4B9F-B85D-4505FAC8CCC9}" type="sibTrans" cxnId="{61A11D45-DA2D-4D06-8598-8C2E93B42863}">
      <dgm:prSet/>
      <dgm:spPr/>
      <dgm:t>
        <a:bodyPr/>
        <a:lstStyle/>
        <a:p>
          <a:endParaRPr lang="en-US"/>
        </a:p>
      </dgm:t>
    </dgm:pt>
    <dgm:pt modelId="{7208247A-C638-4CBB-9C4F-CE86DDE02C26}">
      <dgm:prSet phldrT="[Text]"/>
      <dgm:spPr/>
      <dgm:t>
        <a:bodyPr/>
        <a:lstStyle/>
        <a:p>
          <a:r>
            <a:rPr lang="en-US" dirty="0"/>
            <a:t>HPV Addressed or Case Mgmt Plan  Needed</a:t>
          </a:r>
        </a:p>
      </dgm:t>
    </dgm:pt>
    <dgm:pt modelId="{4F8D9C8D-A63F-4C8F-8206-6171F78350C6}" type="parTrans" cxnId="{DC2214C7-C69F-4ABC-BBF0-D69B60A1F1B8}">
      <dgm:prSet/>
      <dgm:spPr/>
      <dgm:t>
        <a:bodyPr/>
        <a:lstStyle/>
        <a:p>
          <a:endParaRPr lang="en-US"/>
        </a:p>
      </dgm:t>
    </dgm:pt>
    <dgm:pt modelId="{4F0BCCC9-FE8F-408A-861C-4B6A2264F1AE}" type="sibTrans" cxnId="{DC2214C7-C69F-4ABC-BBF0-D69B60A1F1B8}">
      <dgm:prSet/>
      <dgm:spPr/>
      <dgm:t>
        <a:bodyPr/>
        <a:lstStyle/>
        <a:p>
          <a:endParaRPr lang="en-US"/>
        </a:p>
      </dgm:t>
    </dgm:pt>
    <dgm:pt modelId="{C3B10786-9BC2-496C-8277-AF58F970E1DB}">
      <dgm:prSet phldrT="[Text]"/>
      <dgm:spPr/>
      <dgm:t>
        <a:bodyPr/>
        <a:lstStyle/>
        <a:p>
          <a:r>
            <a:rPr lang="en-US" dirty="0"/>
            <a:t>Case Management Plan Due</a:t>
          </a:r>
        </a:p>
      </dgm:t>
    </dgm:pt>
    <dgm:pt modelId="{1970B325-CF9E-41EB-AB72-F1464B246AD8}" type="parTrans" cxnId="{B4873A49-3C37-4F41-88C4-57A3ACF86E1C}">
      <dgm:prSet/>
      <dgm:spPr/>
      <dgm:t>
        <a:bodyPr/>
        <a:lstStyle/>
        <a:p>
          <a:endParaRPr lang="en-US"/>
        </a:p>
      </dgm:t>
    </dgm:pt>
    <dgm:pt modelId="{FB450216-BC05-404B-A309-A55134EB953B}" type="sibTrans" cxnId="{B4873A49-3C37-4F41-88C4-57A3ACF86E1C}">
      <dgm:prSet/>
      <dgm:spPr/>
      <dgm:t>
        <a:bodyPr/>
        <a:lstStyle/>
        <a:p>
          <a:endParaRPr lang="en-US"/>
        </a:p>
      </dgm:t>
    </dgm:pt>
    <dgm:pt modelId="{4BF15016-EFE4-4A96-8410-389CC4A44798}">
      <dgm:prSet phldrT="[Text]"/>
      <dgm:spPr/>
      <dgm:t>
        <a:bodyPr/>
        <a:lstStyle/>
        <a:p>
          <a:r>
            <a:rPr lang="en-US" dirty="0"/>
            <a:t>Case-Specific Consultation until Addressed</a:t>
          </a:r>
        </a:p>
      </dgm:t>
    </dgm:pt>
    <dgm:pt modelId="{CB467354-2BB8-4452-B713-FDA4B2E91945}" type="parTrans" cxnId="{009B398A-9836-496A-B978-BA01CF8EF25E}">
      <dgm:prSet/>
      <dgm:spPr/>
      <dgm:t>
        <a:bodyPr/>
        <a:lstStyle/>
        <a:p>
          <a:endParaRPr lang="en-US"/>
        </a:p>
      </dgm:t>
    </dgm:pt>
    <dgm:pt modelId="{719B3AD6-3944-4628-A780-30425A7D14A0}" type="sibTrans" cxnId="{009B398A-9836-496A-B978-BA01CF8EF25E}">
      <dgm:prSet/>
      <dgm:spPr/>
      <dgm:t>
        <a:bodyPr/>
        <a:lstStyle/>
        <a:p>
          <a:endParaRPr lang="en-US"/>
        </a:p>
      </dgm:t>
    </dgm:pt>
    <dgm:pt modelId="{7079A3BD-DCA0-41A3-87B8-E0BE6B4FCFD0}" type="pres">
      <dgm:prSet presAssocID="{AB2748E7-87E2-4D71-8337-ADA546B78D9B}" presName="Name0" presStyleCnt="0">
        <dgm:presLayoutVars>
          <dgm:dir/>
          <dgm:animLvl val="lvl"/>
          <dgm:resizeHandles val="exact"/>
        </dgm:presLayoutVars>
      </dgm:prSet>
      <dgm:spPr/>
      <dgm:t>
        <a:bodyPr/>
        <a:lstStyle/>
        <a:p>
          <a:endParaRPr lang="en-US"/>
        </a:p>
      </dgm:t>
    </dgm:pt>
    <dgm:pt modelId="{F7296AFF-0CFA-42EB-8327-DE75F1AD6569}" type="pres">
      <dgm:prSet presAssocID="{A7AEBCA3-C1CF-47BC-AC67-D2BE990258B6}" presName="parTxOnly" presStyleLbl="node1" presStyleIdx="0" presStyleCnt="6" custScaleX="100547" custLinFactNeighborX="54796" custLinFactNeighborY="-3495">
        <dgm:presLayoutVars>
          <dgm:chMax val="0"/>
          <dgm:chPref val="0"/>
          <dgm:bulletEnabled val="1"/>
        </dgm:presLayoutVars>
      </dgm:prSet>
      <dgm:spPr/>
      <dgm:t>
        <a:bodyPr/>
        <a:lstStyle/>
        <a:p>
          <a:endParaRPr lang="en-US"/>
        </a:p>
      </dgm:t>
    </dgm:pt>
    <dgm:pt modelId="{4B37FB52-398B-482F-8499-DFE442EDDA40}" type="pres">
      <dgm:prSet presAssocID="{D0D5F83A-FC66-48D0-8BF4-908B25B10746}" presName="parTxOnlySpace" presStyleCnt="0"/>
      <dgm:spPr/>
    </dgm:pt>
    <dgm:pt modelId="{7D5AF8A9-E7EB-46FE-B138-062A74652879}" type="pres">
      <dgm:prSet presAssocID="{459A3CF2-9896-4105-9236-0BFBA358129C}" presName="parTxOnly" presStyleLbl="node1" presStyleIdx="1" presStyleCnt="6" custScaleX="92852" custLinFactNeighborX="-3122" custLinFactNeighborY="-5242">
        <dgm:presLayoutVars>
          <dgm:chMax val="0"/>
          <dgm:chPref val="0"/>
          <dgm:bulletEnabled val="1"/>
        </dgm:presLayoutVars>
      </dgm:prSet>
      <dgm:spPr/>
      <dgm:t>
        <a:bodyPr/>
        <a:lstStyle/>
        <a:p>
          <a:endParaRPr lang="en-US"/>
        </a:p>
      </dgm:t>
    </dgm:pt>
    <dgm:pt modelId="{5F66C5E4-A438-4030-BB85-143A742D1836}" type="pres">
      <dgm:prSet presAssocID="{7A1BA09D-A3BE-4DC4-BB0E-0227F8767507}" presName="parTxOnlySpace" presStyleCnt="0"/>
      <dgm:spPr/>
    </dgm:pt>
    <dgm:pt modelId="{3C651957-468E-48D9-AB00-089EADB5757C}" type="pres">
      <dgm:prSet presAssocID="{0DD46836-AA9D-400A-B80C-AFC20449499F}" presName="parTxOnly" presStyleLbl="node1" presStyleIdx="2" presStyleCnt="6" custLinFactNeighborX="-67862" custLinFactNeighborY="-5182">
        <dgm:presLayoutVars>
          <dgm:chMax val="0"/>
          <dgm:chPref val="0"/>
          <dgm:bulletEnabled val="1"/>
        </dgm:presLayoutVars>
      </dgm:prSet>
      <dgm:spPr/>
      <dgm:t>
        <a:bodyPr/>
        <a:lstStyle/>
        <a:p>
          <a:endParaRPr lang="en-US"/>
        </a:p>
      </dgm:t>
    </dgm:pt>
    <dgm:pt modelId="{6E75C89C-3258-4AD5-8441-C39E6D5FFF07}" type="pres">
      <dgm:prSet presAssocID="{7C4C1627-79F9-4B9F-B85D-4505FAC8CCC9}" presName="parTxOnlySpace" presStyleCnt="0"/>
      <dgm:spPr/>
    </dgm:pt>
    <dgm:pt modelId="{277B4FE9-A3F2-40E3-90C7-197959DD7CA7}" type="pres">
      <dgm:prSet presAssocID="{7208247A-C638-4CBB-9C4F-CE86DDE02C26}" presName="parTxOnly" presStyleLbl="node1" presStyleIdx="3" presStyleCnt="6" custScaleX="116753" custLinFactX="-1571" custLinFactNeighborX="-100000" custLinFactNeighborY="-5506">
        <dgm:presLayoutVars>
          <dgm:chMax val="0"/>
          <dgm:chPref val="0"/>
          <dgm:bulletEnabled val="1"/>
        </dgm:presLayoutVars>
      </dgm:prSet>
      <dgm:spPr/>
      <dgm:t>
        <a:bodyPr/>
        <a:lstStyle/>
        <a:p>
          <a:endParaRPr lang="en-US"/>
        </a:p>
      </dgm:t>
    </dgm:pt>
    <dgm:pt modelId="{0B6EBFE1-CAE4-4ED1-B77B-213E68B7278A}" type="pres">
      <dgm:prSet presAssocID="{4F0BCCC9-FE8F-408A-861C-4B6A2264F1AE}" presName="parTxOnlySpace" presStyleCnt="0"/>
      <dgm:spPr/>
    </dgm:pt>
    <dgm:pt modelId="{75A916D7-0F8A-4C68-8D88-97100E26177A}" type="pres">
      <dgm:prSet presAssocID="{C3B10786-9BC2-496C-8277-AF58F970E1DB}" presName="parTxOnly" presStyleLbl="node1" presStyleIdx="4" presStyleCnt="6" custLinFactX="-5992" custLinFactNeighborX="-100000" custLinFactNeighborY="-5350">
        <dgm:presLayoutVars>
          <dgm:chMax val="0"/>
          <dgm:chPref val="0"/>
          <dgm:bulletEnabled val="1"/>
        </dgm:presLayoutVars>
      </dgm:prSet>
      <dgm:spPr/>
      <dgm:t>
        <a:bodyPr/>
        <a:lstStyle/>
        <a:p>
          <a:endParaRPr lang="en-US"/>
        </a:p>
      </dgm:t>
    </dgm:pt>
    <dgm:pt modelId="{A36732E4-98FA-4040-9A56-59DD1F856786}" type="pres">
      <dgm:prSet presAssocID="{FB450216-BC05-404B-A309-A55134EB953B}" presName="parTxOnlySpace" presStyleCnt="0"/>
      <dgm:spPr/>
    </dgm:pt>
    <dgm:pt modelId="{58E6555C-0185-45A6-8C3D-0B2C8D004685}" type="pres">
      <dgm:prSet presAssocID="{4BF15016-EFE4-4A96-8410-389CC4A44798}" presName="parTxOnly" presStyleLbl="node1" presStyleIdx="5" presStyleCnt="6" custLinFactX="-11984" custLinFactNeighborX="-100000" custLinFactNeighborY="-5350">
        <dgm:presLayoutVars>
          <dgm:chMax val="0"/>
          <dgm:chPref val="0"/>
          <dgm:bulletEnabled val="1"/>
        </dgm:presLayoutVars>
      </dgm:prSet>
      <dgm:spPr/>
      <dgm:t>
        <a:bodyPr/>
        <a:lstStyle/>
        <a:p>
          <a:endParaRPr lang="en-US"/>
        </a:p>
      </dgm:t>
    </dgm:pt>
  </dgm:ptLst>
  <dgm:cxnLst>
    <dgm:cxn modelId="{3452F365-5ACB-47F0-8C90-67FB13801328}" srcId="{AB2748E7-87E2-4D71-8337-ADA546B78D9B}" destId="{A7AEBCA3-C1CF-47BC-AC67-D2BE990258B6}" srcOrd="0" destOrd="0" parTransId="{F1540341-F485-4A88-B6D4-5DC36CA56629}" sibTransId="{D0D5F83A-FC66-48D0-8BF4-908B25B10746}"/>
    <dgm:cxn modelId="{B4873A49-3C37-4F41-88C4-57A3ACF86E1C}" srcId="{AB2748E7-87E2-4D71-8337-ADA546B78D9B}" destId="{C3B10786-9BC2-496C-8277-AF58F970E1DB}" srcOrd="4" destOrd="0" parTransId="{1970B325-CF9E-41EB-AB72-F1464B246AD8}" sibTransId="{FB450216-BC05-404B-A309-A55134EB953B}"/>
    <dgm:cxn modelId="{61A11D45-DA2D-4D06-8598-8C2E93B42863}" srcId="{AB2748E7-87E2-4D71-8337-ADA546B78D9B}" destId="{0DD46836-AA9D-400A-B80C-AFC20449499F}" srcOrd="2" destOrd="0" parTransId="{1EAAC2FB-4669-4558-AD65-A3906A3F4885}" sibTransId="{7C4C1627-79F9-4B9F-B85D-4505FAC8CCC9}"/>
    <dgm:cxn modelId="{8BA58053-80F6-4F8B-9ACF-31B21654D48F}" type="presOf" srcId="{4BF15016-EFE4-4A96-8410-389CC4A44798}" destId="{58E6555C-0185-45A6-8C3D-0B2C8D004685}" srcOrd="0" destOrd="0" presId="urn:microsoft.com/office/officeart/2005/8/layout/chevron1"/>
    <dgm:cxn modelId="{F40F67B9-55B2-41C1-925B-3CBB758F0FE7}" srcId="{AB2748E7-87E2-4D71-8337-ADA546B78D9B}" destId="{459A3CF2-9896-4105-9236-0BFBA358129C}" srcOrd="1" destOrd="0" parTransId="{2A0CDDB0-2A33-4D88-A505-279286ABE0A7}" sibTransId="{7A1BA09D-A3BE-4DC4-BB0E-0227F8767507}"/>
    <dgm:cxn modelId="{F56C7441-BAAB-451C-B41C-9DE699D8B5D6}" type="presOf" srcId="{AB2748E7-87E2-4D71-8337-ADA546B78D9B}" destId="{7079A3BD-DCA0-41A3-87B8-E0BE6B4FCFD0}" srcOrd="0" destOrd="0" presId="urn:microsoft.com/office/officeart/2005/8/layout/chevron1"/>
    <dgm:cxn modelId="{A7C758B7-1615-413A-A758-92B91AB4F8E4}" type="presOf" srcId="{459A3CF2-9896-4105-9236-0BFBA358129C}" destId="{7D5AF8A9-E7EB-46FE-B138-062A74652879}" srcOrd="0" destOrd="0" presId="urn:microsoft.com/office/officeart/2005/8/layout/chevron1"/>
    <dgm:cxn modelId="{F9EE5E37-2060-444A-AB84-A4429865385D}" type="presOf" srcId="{0DD46836-AA9D-400A-B80C-AFC20449499F}" destId="{3C651957-468E-48D9-AB00-089EADB5757C}" srcOrd="0" destOrd="0" presId="urn:microsoft.com/office/officeart/2005/8/layout/chevron1"/>
    <dgm:cxn modelId="{131C9777-9D68-4367-8AB3-13EEB0D8C8EA}" type="presOf" srcId="{C3B10786-9BC2-496C-8277-AF58F970E1DB}" destId="{75A916D7-0F8A-4C68-8D88-97100E26177A}" srcOrd="0" destOrd="0" presId="urn:microsoft.com/office/officeart/2005/8/layout/chevron1"/>
    <dgm:cxn modelId="{AE6A5841-9B15-4471-A9D8-1AD888D7139E}" type="presOf" srcId="{7208247A-C638-4CBB-9C4F-CE86DDE02C26}" destId="{277B4FE9-A3F2-40E3-90C7-197959DD7CA7}" srcOrd="0" destOrd="0" presId="urn:microsoft.com/office/officeart/2005/8/layout/chevron1"/>
    <dgm:cxn modelId="{A8155B13-A1CB-4AF8-9621-AFB9D76BA378}" type="presOf" srcId="{A7AEBCA3-C1CF-47BC-AC67-D2BE990258B6}" destId="{F7296AFF-0CFA-42EB-8327-DE75F1AD6569}" srcOrd="0" destOrd="0" presId="urn:microsoft.com/office/officeart/2005/8/layout/chevron1"/>
    <dgm:cxn modelId="{DC2214C7-C69F-4ABC-BBF0-D69B60A1F1B8}" srcId="{AB2748E7-87E2-4D71-8337-ADA546B78D9B}" destId="{7208247A-C638-4CBB-9C4F-CE86DDE02C26}" srcOrd="3" destOrd="0" parTransId="{4F8D9C8D-A63F-4C8F-8206-6171F78350C6}" sibTransId="{4F0BCCC9-FE8F-408A-861C-4B6A2264F1AE}"/>
    <dgm:cxn modelId="{009B398A-9836-496A-B978-BA01CF8EF25E}" srcId="{AB2748E7-87E2-4D71-8337-ADA546B78D9B}" destId="{4BF15016-EFE4-4A96-8410-389CC4A44798}" srcOrd="5" destOrd="0" parTransId="{CB467354-2BB8-4452-B713-FDA4B2E91945}" sibTransId="{719B3AD6-3944-4628-A780-30425A7D14A0}"/>
    <dgm:cxn modelId="{91086E08-8AEE-4590-841F-96B8F14B248D}" type="presParOf" srcId="{7079A3BD-DCA0-41A3-87B8-E0BE6B4FCFD0}" destId="{F7296AFF-0CFA-42EB-8327-DE75F1AD6569}" srcOrd="0" destOrd="0" presId="urn:microsoft.com/office/officeart/2005/8/layout/chevron1"/>
    <dgm:cxn modelId="{003254B9-3737-4469-ACF0-3BE74C531E73}" type="presParOf" srcId="{7079A3BD-DCA0-41A3-87B8-E0BE6B4FCFD0}" destId="{4B37FB52-398B-482F-8499-DFE442EDDA40}" srcOrd="1" destOrd="0" presId="urn:microsoft.com/office/officeart/2005/8/layout/chevron1"/>
    <dgm:cxn modelId="{A0B1FABA-B207-44FF-AF1A-20C859F6A353}" type="presParOf" srcId="{7079A3BD-DCA0-41A3-87B8-E0BE6B4FCFD0}" destId="{7D5AF8A9-E7EB-46FE-B138-062A74652879}" srcOrd="2" destOrd="0" presId="urn:microsoft.com/office/officeart/2005/8/layout/chevron1"/>
    <dgm:cxn modelId="{59AF0CE0-4BE1-4A0E-ABB3-B25214E5EF6C}" type="presParOf" srcId="{7079A3BD-DCA0-41A3-87B8-E0BE6B4FCFD0}" destId="{5F66C5E4-A438-4030-BB85-143A742D1836}" srcOrd="3" destOrd="0" presId="urn:microsoft.com/office/officeart/2005/8/layout/chevron1"/>
    <dgm:cxn modelId="{FC34C094-2BA8-40D3-92DE-73B2975B1BE2}" type="presParOf" srcId="{7079A3BD-DCA0-41A3-87B8-E0BE6B4FCFD0}" destId="{3C651957-468E-48D9-AB00-089EADB5757C}" srcOrd="4" destOrd="0" presId="urn:microsoft.com/office/officeart/2005/8/layout/chevron1"/>
    <dgm:cxn modelId="{F9A8B57D-7548-4B14-8056-361E8AF7F435}" type="presParOf" srcId="{7079A3BD-DCA0-41A3-87B8-E0BE6B4FCFD0}" destId="{6E75C89C-3258-4AD5-8441-C39E6D5FFF07}" srcOrd="5" destOrd="0" presId="urn:microsoft.com/office/officeart/2005/8/layout/chevron1"/>
    <dgm:cxn modelId="{3A15DDDB-F49B-4BCF-9882-2049E27DFEFF}" type="presParOf" srcId="{7079A3BD-DCA0-41A3-87B8-E0BE6B4FCFD0}" destId="{277B4FE9-A3F2-40E3-90C7-197959DD7CA7}" srcOrd="6" destOrd="0" presId="urn:microsoft.com/office/officeart/2005/8/layout/chevron1"/>
    <dgm:cxn modelId="{A7069F0B-370E-489E-9F9C-228469DC9358}" type="presParOf" srcId="{7079A3BD-DCA0-41A3-87B8-E0BE6B4FCFD0}" destId="{0B6EBFE1-CAE4-4ED1-B77B-213E68B7278A}" srcOrd="7" destOrd="0" presId="urn:microsoft.com/office/officeart/2005/8/layout/chevron1"/>
    <dgm:cxn modelId="{984B8615-5603-4A60-B08F-D93524E5221A}" type="presParOf" srcId="{7079A3BD-DCA0-41A3-87B8-E0BE6B4FCFD0}" destId="{75A916D7-0F8A-4C68-8D88-97100E26177A}" srcOrd="8" destOrd="0" presId="urn:microsoft.com/office/officeart/2005/8/layout/chevron1"/>
    <dgm:cxn modelId="{9DE8A3C2-88F3-4E5B-9AC5-DDD61617F7D3}" type="presParOf" srcId="{7079A3BD-DCA0-41A3-87B8-E0BE6B4FCFD0}" destId="{A36732E4-98FA-4040-9A56-59DD1F856786}" srcOrd="9" destOrd="0" presId="urn:microsoft.com/office/officeart/2005/8/layout/chevron1"/>
    <dgm:cxn modelId="{A11FC3E0-813B-461D-9CC4-976704563410}" type="presParOf" srcId="{7079A3BD-DCA0-41A3-87B8-E0BE6B4FCFD0}" destId="{58E6555C-0185-45A6-8C3D-0B2C8D004685}" srcOrd="1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96AFF-0CFA-42EB-8327-DE75F1AD6569}">
      <dsp:nvSpPr>
        <dsp:cNvPr id="0" name=""/>
        <dsp:cNvSpPr/>
      </dsp:nvSpPr>
      <dsp:spPr>
        <a:xfrm>
          <a:off x="69558" y="258770"/>
          <a:ext cx="1256144" cy="49972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en-US" sz="800" kern="1200" dirty="0"/>
            <a:t>Discovery Action</a:t>
          </a:r>
        </a:p>
      </dsp:txBody>
      <dsp:txXfrm>
        <a:off x="319420" y="258770"/>
        <a:ext cx="756420" cy="499724"/>
      </dsp:txXfrm>
    </dsp:sp>
    <dsp:sp modelId="{7D5AF8A9-E7EB-46FE-B138-062A74652879}">
      <dsp:nvSpPr>
        <dsp:cNvPr id="0" name=""/>
        <dsp:cNvSpPr/>
      </dsp:nvSpPr>
      <dsp:spPr>
        <a:xfrm>
          <a:off x="1128414" y="250039"/>
          <a:ext cx="1160009" cy="49972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en-US" sz="800" kern="1200" dirty="0"/>
            <a:t>HPV Identification</a:t>
          </a:r>
        </a:p>
      </dsp:txBody>
      <dsp:txXfrm>
        <a:off x="1378276" y="250039"/>
        <a:ext cx="660285" cy="499724"/>
      </dsp:txXfrm>
    </dsp:sp>
    <dsp:sp modelId="{3C651957-468E-48D9-AB00-089EADB5757C}">
      <dsp:nvSpPr>
        <dsp:cNvPr id="0" name=""/>
        <dsp:cNvSpPr/>
      </dsp:nvSpPr>
      <dsp:spPr>
        <a:xfrm>
          <a:off x="2082612" y="250339"/>
          <a:ext cx="1249310" cy="49972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en-US" sz="800" kern="1200" dirty="0"/>
            <a:t>Advise Source Quickly</a:t>
          </a:r>
        </a:p>
      </dsp:txBody>
      <dsp:txXfrm>
        <a:off x="2332474" y="250339"/>
        <a:ext cx="749586" cy="499724"/>
      </dsp:txXfrm>
    </dsp:sp>
    <dsp:sp modelId="{277B4FE9-A3F2-40E3-90C7-197959DD7CA7}">
      <dsp:nvSpPr>
        <dsp:cNvPr id="0" name=""/>
        <dsp:cNvSpPr/>
      </dsp:nvSpPr>
      <dsp:spPr>
        <a:xfrm>
          <a:off x="3147214" y="248720"/>
          <a:ext cx="1458607" cy="49972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en-US" sz="800" kern="1200" dirty="0"/>
            <a:t>HPV Addressed or Case Mgmt Plan  Needed</a:t>
          </a:r>
        </a:p>
      </dsp:txBody>
      <dsp:txXfrm>
        <a:off x="3397076" y="248720"/>
        <a:ext cx="958883" cy="499724"/>
      </dsp:txXfrm>
    </dsp:sp>
    <dsp:sp modelId="{75A916D7-0F8A-4C68-8D88-97100E26177A}">
      <dsp:nvSpPr>
        <dsp:cNvPr id="0" name=""/>
        <dsp:cNvSpPr/>
      </dsp:nvSpPr>
      <dsp:spPr>
        <a:xfrm>
          <a:off x="4425659" y="249500"/>
          <a:ext cx="1249310" cy="49972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en-US" sz="800" kern="1200" dirty="0"/>
            <a:t>Case Management Plan Due</a:t>
          </a:r>
        </a:p>
      </dsp:txBody>
      <dsp:txXfrm>
        <a:off x="4675521" y="249500"/>
        <a:ext cx="749586" cy="499724"/>
      </dsp:txXfrm>
    </dsp:sp>
    <dsp:sp modelId="{58E6555C-0185-45A6-8C3D-0B2C8D004685}">
      <dsp:nvSpPr>
        <dsp:cNvPr id="0" name=""/>
        <dsp:cNvSpPr/>
      </dsp:nvSpPr>
      <dsp:spPr>
        <a:xfrm>
          <a:off x="5475179" y="249500"/>
          <a:ext cx="1249310" cy="49972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lvl="0" algn="ctr" defTabSz="355600">
            <a:lnSpc>
              <a:spcPct val="90000"/>
            </a:lnSpc>
            <a:spcBef>
              <a:spcPct val="0"/>
            </a:spcBef>
            <a:spcAft>
              <a:spcPct val="35000"/>
            </a:spcAft>
          </a:pPr>
          <a:r>
            <a:rPr lang="en-US" sz="800" kern="1200" dirty="0"/>
            <a:t>Case-Specific Consultation until Addressed</a:t>
          </a:r>
        </a:p>
      </dsp:txBody>
      <dsp:txXfrm>
        <a:off x="5725041" y="249500"/>
        <a:ext cx="749586" cy="49972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hdr" sz="quarter"/>
          </p:nvPr>
        </p:nvSpPr>
        <p:spPr bwMode="auto">
          <a:xfrm>
            <a:off x="0" y="0"/>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2" tIns="46586" rIns="93172" bIns="46586" numCol="1" anchor="t" anchorCtr="0" compatLnSpc="1">
            <a:prstTxWarp prst="textNoShape">
              <a:avLst/>
            </a:prstTxWarp>
          </a:bodyPr>
          <a:lstStyle>
            <a:lvl1pPr defTabSz="931887" eaLnBrk="0" hangingPunct="0">
              <a:defRPr sz="1300"/>
            </a:lvl1pPr>
          </a:lstStyle>
          <a:p>
            <a:pPr>
              <a:defRPr/>
            </a:pPr>
            <a:endParaRPr lang="en-US"/>
          </a:p>
        </p:txBody>
      </p:sp>
      <p:sp>
        <p:nvSpPr>
          <p:cNvPr id="111619" name="Rectangle 3"/>
          <p:cNvSpPr>
            <a:spLocks noGrp="1" noChangeArrowheads="1"/>
          </p:cNvSpPr>
          <p:nvPr>
            <p:ph type="dt" sz="quarter" idx="1"/>
          </p:nvPr>
        </p:nvSpPr>
        <p:spPr bwMode="auto">
          <a:xfrm>
            <a:off x="3970338" y="0"/>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2" tIns="46586" rIns="93172" bIns="46586" numCol="1" anchor="t" anchorCtr="0" compatLnSpc="1">
            <a:prstTxWarp prst="textNoShape">
              <a:avLst/>
            </a:prstTxWarp>
          </a:bodyPr>
          <a:lstStyle>
            <a:lvl1pPr algn="r" defTabSz="931887" eaLnBrk="0" hangingPunct="0">
              <a:defRPr sz="1300"/>
            </a:lvl1pPr>
          </a:lstStyle>
          <a:p>
            <a:pPr>
              <a:defRPr/>
            </a:pPr>
            <a:fld id="{02BCC584-238C-4AC5-9102-FEB5B27CBB69}" type="datetime1">
              <a:rPr lang="en-US"/>
              <a:pPr>
                <a:defRPr/>
              </a:pPr>
              <a:t>1/29/2015</a:t>
            </a:fld>
            <a:endParaRPr lang="en-US"/>
          </a:p>
        </p:txBody>
      </p:sp>
      <p:sp>
        <p:nvSpPr>
          <p:cNvPr id="111620" name="Rectangle 4"/>
          <p:cNvSpPr>
            <a:spLocks noGrp="1" noChangeArrowheads="1"/>
          </p:cNvSpPr>
          <p:nvPr>
            <p:ph type="ftr" sz="quarter" idx="2"/>
          </p:nvPr>
        </p:nvSpPr>
        <p:spPr bwMode="auto">
          <a:xfrm>
            <a:off x="0" y="8831263"/>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2" tIns="46586" rIns="93172" bIns="46586" numCol="1" anchor="b" anchorCtr="0" compatLnSpc="1">
            <a:prstTxWarp prst="textNoShape">
              <a:avLst/>
            </a:prstTxWarp>
          </a:bodyPr>
          <a:lstStyle>
            <a:lvl1pPr defTabSz="931887" eaLnBrk="0" hangingPunct="0">
              <a:defRPr sz="1300"/>
            </a:lvl1pPr>
          </a:lstStyle>
          <a:p>
            <a:pPr>
              <a:defRPr/>
            </a:pPr>
            <a:endParaRPr lang="en-US"/>
          </a:p>
        </p:txBody>
      </p:sp>
      <p:sp>
        <p:nvSpPr>
          <p:cNvPr id="111621" name="Rectangle 5"/>
          <p:cNvSpPr>
            <a:spLocks noGrp="1" noChangeArrowheads="1"/>
          </p:cNvSpPr>
          <p:nvPr>
            <p:ph type="sldNum" sz="quarter" idx="3"/>
          </p:nvPr>
        </p:nvSpPr>
        <p:spPr bwMode="auto">
          <a:xfrm>
            <a:off x="3970338" y="8831263"/>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2" tIns="46586" rIns="93172" bIns="46586" numCol="1" anchor="b" anchorCtr="0" compatLnSpc="1">
            <a:prstTxWarp prst="textNoShape">
              <a:avLst/>
            </a:prstTxWarp>
          </a:bodyPr>
          <a:lstStyle>
            <a:lvl1pPr algn="r" defTabSz="931887" eaLnBrk="0" hangingPunct="0">
              <a:defRPr sz="1300"/>
            </a:lvl1pPr>
          </a:lstStyle>
          <a:p>
            <a:pPr>
              <a:defRPr/>
            </a:pPr>
            <a:fld id="{91779485-9945-4505-A481-443649858528}" type="slidenum">
              <a:rPr lang="en-US"/>
              <a:pPr>
                <a:defRPr/>
              </a:pPr>
              <a:t>‹#›</a:t>
            </a:fld>
            <a:endParaRPr lang="en-US"/>
          </a:p>
        </p:txBody>
      </p:sp>
    </p:spTree>
    <p:extLst>
      <p:ext uri="{BB962C8B-B14F-4D97-AF65-F5344CB8AC3E}">
        <p14:creationId xmlns:p14="http://schemas.microsoft.com/office/powerpoint/2010/main" val="189272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72" tIns="46586" rIns="93172" bIns="46586" numCol="1" anchor="t" anchorCtr="0" compatLnSpc="1">
            <a:prstTxWarp prst="textNoShape">
              <a:avLst/>
            </a:prstTxWarp>
          </a:bodyPr>
          <a:lstStyle>
            <a:lvl1pPr defTabSz="931887" eaLnBrk="1" hangingPunct="1">
              <a:defRPr sz="1300"/>
            </a:lvl1pPr>
          </a:lstStyle>
          <a:p>
            <a:pPr>
              <a:defRPr/>
            </a:pPr>
            <a:endParaRPr lang="en-US"/>
          </a:p>
        </p:txBody>
      </p:sp>
      <p:sp>
        <p:nvSpPr>
          <p:cNvPr id="4099" name="Rectangle 3"/>
          <p:cNvSpPr>
            <a:spLocks noGrp="1" noChangeArrowheads="1"/>
          </p:cNvSpPr>
          <p:nvPr>
            <p:ph type="dt" idx="1"/>
          </p:nvPr>
        </p:nvSpPr>
        <p:spPr bwMode="auto">
          <a:xfrm>
            <a:off x="3970338" y="0"/>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72" tIns="46586" rIns="93172" bIns="46586" numCol="1" anchor="t" anchorCtr="0" compatLnSpc="1">
            <a:prstTxWarp prst="textNoShape">
              <a:avLst/>
            </a:prstTxWarp>
          </a:bodyPr>
          <a:lstStyle>
            <a:lvl1pPr algn="r" defTabSz="931887" eaLnBrk="1" hangingPunct="1">
              <a:defRPr sz="1300"/>
            </a:lvl1pPr>
          </a:lstStyle>
          <a:p>
            <a:pPr>
              <a:defRPr/>
            </a:pPr>
            <a:endParaRPr lang="en-US"/>
          </a:p>
        </p:txBody>
      </p:sp>
      <p:sp>
        <p:nvSpPr>
          <p:cNvPr id="2052" name="Rectangle 4"/>
          <p:cNvSpPr>
            <a:spLocks noRo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701675" y="4416425"/>
            <a:ext cx="5607050" cy="418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72" tIns="46586" rIns="93172" bIns="4658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72" tIns="46586" rIns="93172" bIns="46586" numCol="1" anchor="b" anchorCtr="0" compatLnSpc="1">
            <a:prstTxWarp prst="textNoShape">
              <a:avLst/>
            </a:prstTxWarp>
          </a:bodyPr>
          <a:lstStyle>
            <a:lvl1pPr defTabSz="931887" eaLnBrk="1" hangingPunct="1">
              <a:defRPr sz="1300"/>
            </a:lvl1pPr>
          </a:lstStyle>
          <a:p>
            <a:pPr>
              <a:defRPr/>
            </a:pPr>
            <a:endParaRPr lang="en-US"/>
          </a:p>
        </p:txBody>
      </p:sp>
      <p:sp>
        <p:nvSpPr>
          <p:cNvPr id="4103" name="Rectangle 7"/>
          <p:cNvSpPr>
            <a:spLocks noGrp="1" noChangeArrowheads="1"/>
          </p:cNvSpPr>
          <p:nvPr>
            <p:ph type="sldNum" sz="quarter" idx="5"/>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72" tIns="46586" rIns="93172" bIns="46586" numCol="1" anchor="b" anchorCtr="0" compatLnSpc="1">
            <a:prstTxWarp prst="textNoShape">
              <a:avLst/>
            </a:prstTxWarp>
          </a:bodyPr>
          <a:lstStyle>
            <a:lvl1pPr algn="r" defTabSz="931887" eaLnBrk="1" hangingPunct="1">
              <a:defRPr sz="1300"/>
            </a:lvl1pPr>
          </a:lstStyle>
          <a:p>
            <a:pPr>
              <a:defRPr/>
            </a:pPr>
            <a:fld id="{EFAAA2F2-89C4-427F-BF0A-EDA9B520C6D2}" type="slidenum">
              <a:rPr lang="en-US"/>
              <a:pPr>
                <a:defRPr/>
              </a:pPr>
              <a:t>‹#›</a:t>
            </a:fld>
            <a:endParaRPr lang="en-US"/>
          </a:p>
        </p:txBody>
      </p:sp>
    </p:spTree>
    <p:extLst>
      <p:ext uri="{BB962C8B-B14F-4D97-AF65-F5344CB8AC3E}">
        <p14:creationId xmlns:p14="http://schemas.microsoft.com/office/powerpoint/2010/main" val="13376989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07" charset="0"/>
        <a:ea typeface="ＭＳ Ｐゴシック"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Arial" pitchFamily="-107" charset="0"/>
        <a:ea typeface="ＭＳ Ｐゴシック" pitchFamily="-107" charset="-128"/>
        <a:cs typeface="+mn-cs"/>
      </a:defRPr>
    </a:lvl2pPr>
    <a:lvl3pPr marL="914400" algn="l" rtl="0" eaLnBrk="0" fontAlgn="base" hangingPunct="0">
      <a:spcBef>
        <a:spcPct val="30000"/>
      </a:spcBef>
      <a:spcAft>
        <a:spcPct val="0"/>
      </a:spcAft>
      <a:defRPr sz="1200" kern="1200">
        <a:solidFill>
          <a:schemeClr val="tx1"/>
        </a:solidFill>
        <a:latin typeface="Arial" pitchFamily="-107" charset="0"/>
        <a:ea typeface="ＭＳ Ｐゴシック" pitchFamily="-107" charset="-128"/>
        <a:cs typeface="+mn-cs"/>
      </a:defRPr>
    </a:lvl3pPr>
    <a:lvl4pPr marL="1371600" algn="l" rtl="0" eaLnBrk="0" fontAlgn="base" hangingPunct="0">
      <a:spcBef>
        <a:spcPct val="30000"/>
      </a:spcBef>
      <a:spcAft>
        <a:spcPct val="0"/>
      </a:spcAft>
      <a:defRPr sz="1200" kern="1200">
        <a:solidFill>
          <a:schemeClr val="tx1"/>
        </a:solidFill>
        <a:latin typeface="Arial" pitchFamily="-107" charset="0"/>
        <a:ea typeface="ＭＳ Ｐゴシック" pitchFamily="-107" charset="-128"/>
        <a:cs typeface="+mn-cs"/>
      </a:defRPr>
    </a:lvl4pPr>
    <a:lvl5pPr marL="1828800" algn="l" rtl="0" eaLnBrk="0" fontAlgn="base" hangingPunct="0">
      <a:spcBef>
        <a:spcPct val="30000"/>
      </a:spcBef>
      <a:spcAft>
        <a:spcPct val="0"/>
      </a:spcAft>
      <a:defRPr sz="1200" kern="1200">
        <a:solidFill>
          <a:schemeClr val="tx1"/>
        </a:solidFill>
        <a:latin typeface="Arial" pitchFamily="-107" charset="0"/>
        <a:ea typeface="ＭＳ Ｐゴシック" pitchFamily="-10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5124"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D5E9817-4667-49DB-8681-38361EA8BC9B}" type="slidenum">
              <a:rPr lang="en-US" altLang="en-US" smtClean="0"/>
              <a:pPr/>
              <a:t>1</a:t>
            </a:fld>
            <a:endParaRPr lang="en-US" altLang="en-US" smtClean="0"/>
          </a:p>
        </p:txBody>
      </p:sp>
    </p:spTree>
    <p:extLst>
      <p:ext uri="{BB962C8B-B14F-4D97-AF65-F5344CB8AC3E}">
        <p14:creationId xmlns:p14="http://schemas.microsoft.com/office/powerpoint/2010/main" val="1632587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7171"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7172"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C83613A-C81F-499E-BC4B-BDEE6AF1E709}" type="slidenum">
              <a:rPr lang="en-US" altLang="en-US" smtClean="0"/>
              <a:pPr/>
              <a:t>2</a:t>
            </a:fld>
            <a:endParaRPr lang="en-US" altLang="en-US" smtClean="0"/>
          </a:p>
        </p:txBody>
      </p:sp>
    </p:spTree>
    <p:extLst>
      <p:ext uri="{BB962C8B-B14F-4D97-AF65-F5344CB8AC3E}">
        <p14:creationId xmlns:p14="http://schemas.microsoft.com/office/powerpoint/2010/main" val="3043995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9220"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FC3AE84-23EA-406F-8F87-A1EE3071B728}" type="slidenum">
              <a:rPr lang="en-US" altLang="en-US" smtClean="0"/>
              <a:pPr/>
              <a:t>3</a:t>
            </a:fld>
            <a:endParaRPr lang="en-US" altLang="en-US" smtClean="0"/>
          </a:p>
        </p:txBody>
      </p:sp>
    </p:spTree>
    <p:extLst>
      <p:ext uri="{BB962C8B-B14F-4D97-AF65-F5344CB8AC3E}">
        <p14:creationId xmlns:p14="http://schemas.microsoft.com/office/powerpoint/2010/main" val="3879115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11268"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DDE3704-A5A2-4755-9941-A92BD9FA11B9}" type="slidenum">
              <a:rPr lang="en-US" altLang="en-US" smtClean="0"/>
              <a:pPr/>
              <a:t>4</a:t>
            </a:fld>
            <a:endParaRPr lang="en-US" altLang="en-US" smtClean="0"/>
          </a:p>
        </p:txBody>
      </p:sp>
    </p:spTree>
    <p:extLst>
      <p:ext uri="{BB962C8B-B14F-4D97-AF65-F5344CB8AC3E}">
        <p14:creationId xmlns:p14="http://schemas.microsoft.com/office/powerpoint/2010/main" val="3577185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13316"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527294DA-8DFC-4930-9F2F-03A6AAA9953D}" type="slidenum">
              <a:rPr lang="en-US" altLang="en-US" smtClean="0"/>
              <a:pPr/>
              <a:t>5</a:t>
            </a:fld>
            <a:endParaRPr lang="en-US" altLang="en-US" smtClean="0"/>
          </a:p>
        </p:txBody>
      </p:sp>
    </p:spTree>
    <p:extLst>
      <p:ext uri="{BB962C8B-B14F-4D97-AF65-F5344CB8AC3E}">
        <p14:creationId xmlns:p14="http://schemas.microsoft.com/office/powerpoint/2010/main" val="4273422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15364"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EC81956-E9CB-4D54-A4EF-69BDAC4869EB}" type="slidenum">
              <a:rPr lang="en-US" altLang="en-US" smtClean="0"/>
              <a:pPr/>
              <a:t>6</a:t>
            </a:fld>
            <a:endParaRPr lang="en-US" altLang="en-US" smtClean="0"/>
          </a:p>
        </p:txBody>
      </p:sp>
    </p:spTree>
    <p:extLst>
      <p:ext uri="{BB962C8B-B14F-4D97-AF65-F5344CB8AC3E}">
        <p14:creationId xmlns:p14="http://schemas.microsoft.com/office/powerpoint/2010/main" val="3427509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17412"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C4BBFDB-E05E-4E54-90D9-73E31B6B4133}" type="slidenum">
              <a:rPr lang="en-US" altLang="en-US" smtClean="0"/>
              <a:pPr/>
              <a:t>7</a:t>
            </a:fld>
            <a:endParaRPr lang="en-US" altLang="en-US" smtClean="0"/>
          </a:p>
        </p:txBody>
      </p:sp>
    </p:spTree>
    <p:extLst>
      <p:ext uri="{BB962C8B-B14F-4D97-AF65-F5344CB8AC3E}">
        <p14:creationId xmlns:p14="http://schemas.microsoft.com/office/powerpoint/2010/main" val="31440046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p:spPr>
        <p:txBody>
          <a:bodyPr/>
          <a:lstStyle/>
          <a:p>
            <a:r>
              <a:rPr lang="en-US" altLang="en-US" smtClean="0">
                <a:latin typeface="Arial" panose="020B0604020202020204" pitchFamily="34" charset="0"/>
              </a:rPr>
              <a:t>A source that has been considered a true minor source, but is later determined to emit at major source levels may not be an HPV if it is a grandfathered source- that is it was constructed before 1980, and has not made any modifications that would be subject to NSR. </a:t>
            </a:r>
          </a:p>
        </p:txBody>
      </p:sp>
      <p:sp>
        <p:nvSpPr>
          <p:cNvPr id="19460"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15963" indent="-274638" defTabSz="931863">
              <a:defRPr>
                <a:solidFill>
                  <a:schemeClr val="tx1"/>
                </a:solidFill>
                <a:latin typeface="Arial" panose="020B0604020202020204" pitchFamily="34" charset="0"/>
                <a:ea typeface="ＭＳ Ｐゴシック" panose="020B0600070205080204" pitchFamily="34" charset="-128"/>
              </a:defRPr>
            </a:lvl2pPr>
            <a:lvl3pPr marL="1101725" indent="-219075" defTabSz="931863">
              <a:defRPr>
                <a:solidFill>
                  <a:schemeClr val="tx1"/>
                </a:solidFill>
                <a:latin typeface="Arial" panose="020B0604020202020204" pitchFamily="34" charset="0"/>
                <a:ea typeface="ＭＳ Ｐゴシック" panose="020B0600070205080204" pitchFamily="34" charset="-128"/>
              </a:defRPr>
            </a:lvl3pPr>
            <a:lvl4pPr marL="1541463" indent="-219075" defTabSz="931863">
              <a:defRPr>
                <a:solidFill>
                  <a:schemeClr val="tx1"/>
                </a:solidFill>
                <a:latin typeface="Arial" panose="020B0604020202020204" pitchFamily="34" charset="0"/>
                <a:ea typeface="ＭＳ Ｐゴシック" panose="020B0600070205080204" pitchFamily="34" charset="-128"/>
              </a:defRPr>
            </a:lvl4pPr>
            <a:lvl5pPr marL="1982788" indent="-219075" defTabSz="931863">
              <a:defRPr>
                <a:solidFill>
                  <a:schemeClr val="tx1"/>
                </a:solidFill>
                <a:latin typeface="Arial" panose="020B0604020202020204" pitchFamily="34" charset="0"/>
                <a:ea typeface="ＭＳ Ｐゴシック" panose="020B0600070205080204" pitchFamily="34" charset="-128"/>
              </a:defRPr>
            </a:lvl5pPr>
            <a:lvl6pPr marL="24399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AFF8D91-12CA-4EBD-9A6E-897FC21187CB}" type="slidenum">
              <a:rPr lang="en-US" altLang="en-US" smtClean="0"/>
              <a:pPr/>
              <a:t>8</a:t>
            </a:fld>
            <a:endParaRPr lang="en-US" altLang="en-US" smtClean="0"/>
          </a:p>
        </p:txBody>
      </p:sp>
    </p:spTree>
    <p:extLst>
      <p:ext uri="{BB962C8B-B14F-4D97-AF65-F5344CB8AC3E}">
        <p14:creationId xmlns:p14="http://schemas.microsoft.com/office/powerpoint/2010/main" val="3059003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21508"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334A00F-E6EC-440B-9F2F-3B8968432CC0}" type="slidenum">
              <a:rPr lang="en-US" altLang="en-US" smtClean="0"/>
              <a:pPr/>
              <a:t>9</a:t>
            </a:fld>
            <a:endParaRPr lang="en-US" altLang="en-US" smtClean="0"/>
          </a:p>
        </p:txBody>
      </p:sp>
    </p:spTree>
    <p:extLst>
      <p:ext uri="{BB962C8B-B14F-4D97-AF65-F5344CB8AC3E}">
        <p14:creationId xmlns:p14="http://schemas.microsoft.com/office/powerpoint/2010/main" val="978858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p:spPr>
        <p:txBody>
          <a:bodyPr/>
          <a:lstStyle/>
          <a:p>
            <a:r>
              <a:rPr lang="en-US" altLang="en-US" smtClean="0">
                <a:latin typeface="Arial" panose="020B0604020202020204" pitchFamily="34" charset="0"/>
              </a:rPr>
              <a:t>Violation of an NSR limit. CEMS or COMS downtime should be included as periods of violations as long as the unit is operating.  This is different from the workbook for the 1998 HPV Policy.</a:t>
            </a:r>
          </a:p>
        </p:txBody>
      </p:sp>
      <p:sp>
        <p:nvSpPr>
          <p:cNvPr id="23556"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15963" indent="-274638" defTabSz="931863">
              <a:defRPr>
                <a:solidFill>
                  <a:schemeClr val="tx1"/>
                </a:solidFill>
                <a:latin typeface="Arial" panose="020B0604020202020204" pitchFamily="34" charset="0"/>
                <a:ea typeface="ＭＳ Ｐゴシック" panose="020B0600070205080204" pitchFamily="34" charset="-128"/>
              </a:defRPr>
            </a:lvl2pPr>
            <a:lvl3pPr marL="1101725" indent="-219075" defTabSz="931863">
              <a:defRPr>
                <a:solidFill>
                  <a:schemeClr val="tx1"/>
                </a:solidFill>
                <a:latin typeface="Arial" panose="020B0604020202020204" pitchFamily="34" charset="0"/>
                <a:ea typeface="ＭＳ Ｐゴシック" panose="020B0600070205080204" pitchFamily="34" charset="-128"/>
              </a:defRPr>
            </a:lvl3pPr>
            <a:lvl4pPr marL="1541463" indent="-219075" defTabSz="931863">
              <a:defRPr>
                <a:solidFill>
                  <a:schemeClr val="tx1"/>
                </a:solidFill>
                <a:latin typeface="Arial" panose="020B0604020202020204" pitchFamily="34" charset="0"/>
                <a:ea typeface="ＭＳ Ｐゴシック" panose="020B0600070205080204" pitchFamily="34" charset="-128"/>
              </a:defRPr>
            </a:lvl4pPr>
            <a:lvl5pPr marL="1982788" indent="-219075" defTabSz="931863">
              <a:defRPr>
                <a:solidFill>
                  <a:schemeClr val="tx1"/>
                </a:solidFill>
                <a:latin typeface="Arial" panose="020B0604020202020204" pitchFamily="34" charset="0"/>
                <a:ea typeface="ＭＳ Ｐゴシック" panose="020B0600070205080204" pitchFamily="34" charset="-128"/>
              </a:defRPr>
            </a:lvl5pPr>
            <a:lvl6pPr marL="24399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16C528E-A654-4EB6-AD90-03BAA52DCC5D}" type="slidenum">
              <a:rPr lang="en-US" altLang="en-US" smtClean="0"/>
              <a:pPr/>
              <a:t>10</a:t>
            </a:fld>
            <a:endParaRPr lang="en-US" altLang="en-US" smtClean="0"/>
          </a:p>
        </p:txBody>
      </p:sp>
    </p:spTree>
    <p:extLst>
      <p:ext uri="{BB962C8B-B14F-4D97-AF65-F5344CB8AC3E}">
        <p14:creationId xmlns:p14="http://schemas.microsoft.com/office/powerpoint/2010/main" val="11278982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p:spPr>
        <p:txBody>
          <a:bodyPr/>
          <a:lstStyle/>
          <a:p>
            <a:r>
              <a:rPr lang="en-US" altLang="en-US" smtClean="0">
                <a:latin typeface="Arial" panose="020B0604020202020204" pitchFamily="34" charset="0"/>
              </a:rPr>
              <a:t>- Any “restriction” related directly to the reduction of the applicable pollutant.  A violation of a “restriction” or the emission surrogate parameter is enough to deem the violation an HPV.  A enforcement agency does not need to also determine that the actual emissions exceeded any limit in the NESHAP. </a:t>
            </a:r>
          </a:p>
          <a:p>
            <a:endParaRPr lang="en-US" altLang="en-US" smtClean="0">
              <a:latin typeface="Arial" panose="020B0604020202020204" pitchFamily="34" charset="0"/>
            </a:endParaRPr>
          </a:p>
        </p:txBody>
      </p:sp>
      <p:sp>
        <p:nvSpPr>
          <p:cNvPr id="25604"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15963" indent="-274638" defTabSz="931863">
              <a:defRPr>
                <a:solidFill>
                  <a:schemeClr val="tx1"/>
                </a:solidFill>
                <a:latin typeface="Arial" panose="020B0604020202020204" pitchFamily="34" charset="0"/>
                <a:ea typeface="ＭＳ Ｐゴシック" panose="020B0600070205080204" pitchFamily="34" charset="-128"/>
              </a:defRPr>
            </a:lvl2pPr>
            <a:lvl3pPr marL="1101725" indent="-219075" defTabSz="931863">
              <a:defRPr>
                <a:solidFill>
                  <a:schemeClr val="tx1"/>
                </a:solidFill>
                <a:latin typeface="Arial" panose="020B0604020202020204" pitchFamily="34" charset="0"/>
                <a:ea typeface="ＭＳ Ｐゴシック" panose="020B0600070205080204" pitchFamily="34" charset="-128"/>
              </a:defRPr>
            </a:lvl3pPr>
            <a:lvl4pPr marL="1541463" indent="-219075" defTabSz="931863">
              <a:defRPr>
                <a:solidFill>
                  <a:schemeClr val="tx1"/>
                </a:solidFill>
                <a:latin typeface="Arial" panose="020B0604020202020204" pitchFamily="34" charset="0"/>
                <a:ea typeface="ＭＳ Ｐゴシック" panose="020B0600070205080204" pitchFamily="34" charset="-128"/>
              </a:defRPr>
            </a:lvl4pPr>
            <a:lvl5pPr marL="1982788" indent="-219075" defTabSz="931863">
              <a:defRPr>
                <a:solidFill>
                  <a:schemeClr val="tx1"/>
                </a:solidFill>
                <a:latin typeface="Arial" panose="020B0604020202020204" pitchFamily="34" charset="0"/>
                <a:ea typeface="ＭＳ Ｐゴシック" panose="020B0600070205080204" pitchFamily="34" charset="-128"/>
              </a:defRPr>
            </a:lvl5pPr>
            <a:lvl6pPr marL="24399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89ED5A66-2BA9-46EC-B59F-59BB64856C4C}" type="slidenum">
              <a:rPr lang="en-US" altLang="en-US" smtClean="0"/>
              <a:pPr/>
              <a:t>11</a:t>
            </a:fld>
            <a:endParaRPr lang="en-US" altLang="en-US" smtClean="0"/>
          </a:p>
        </p:txBody>
      </p:sp>
    </p:spTree>
    <p:extLst>
      <p:ext uri="{BB962C8B-B14F-4D97-AF65-F5344CB8AC3E}">
        <p14:creationId xmlns:p14="http://schemas.microsoft.com/office/powerpoint/2010/main" val="1936748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p:txBody>
          <a:bodyPr/>
          <a:lstStyle/>
          <a:p>
            <a:pPr marL="171450" indent="-171450">
              <a:buFont typeface="Arial" panose="020B0604020202020204" pitchFamily="34" charset="0"/>
              <a:buChar char="•"/>
              <a:defRPr/>
            </a:pPr>
            <a:r>
              <a:rPr lang="en-US" dirty="0" smtClean="0">
                <a:latin typeface="Arial" panose="020B0604020202020204" pitchFamily="34" charset="0"/>
              </a:rPr>
              <a:t>A violation of a prescribed emission surrogate parameter is enough to deem the violation an HPV.  A enforcement agency does not need to also determine that actual emissions exceeded any limit in the NESHAP. </a:t>
            </a:r>
          </a:p>
          <a:p>
            <a:pPr marL="171450" indent="-171450">
              <a:buFont typeface="Arial" panose="020B0604020202020204" pitchFamily="34" charset="0"/>
              <a:buChar char="•"/>
              <a:defRPr/>
            </a:pPr>
            <a:r>
              <a:rPr lang="en-US" dirty="0" smtClean="0">
                <a:latin typeface="Arial" panose="020B0604020202020204" pitchFamily="34" charset="0"/>
              </a:rPr>
              <a:t>What about Subparts that EPA has divested itself?  E.g., Part 61 Asbestos or CFCs? </a:t>
            </a:r>
          </a:p>
          <a:p>
            <a:pPr marL="171450" indent="-171450">
              <a:buFont typeface="Arial" panose="020B0604020202020204" pitchFamily="34" charset="0"/>
              <a:buChar char="•"/>
              <a:defRPr/>
            </a:pPr>
            <a:r>
              <a:rPr lang="en-US" dirty="0" smtClean="0"/>
              <a:t>Criterion 4 covers only violations of major source NESHAP.  A source can be a Major Source of HAPs at one point, and subject to one NESHAP that requires controls, such that subsequently the source’s HAP emissions are reduced to below the major source thresholds.  In this case, area source NESHAPs may apply, but violations of area source NESHAPs are not covered by Criterion 4.  In the same fashion, if an NSR Major Source is subject to an area source NESHAP, violations of the area source NESHAP is not covered by Criterion 4.  </a:t>
            </a:r>
          </a:p>
          <a:p>
            <a:pPr>
              <a:defRPr/>
            </a:pPr>
            <a:endParaRPr lang="en-US" dirty="0" smtClean="0">
              <a:latin typeface="Arial" panose="020B0604020202020204" pitchFamily="34" charset="0"/>
            </a:endParaRPr>
          </a:p>
        </p:txBody>
      </p:sp>
      <p:sp>
        <p:nvSpPr>
          <p:cNvPr id="27652"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15963" indent="-274638" defTabSz="931863">
              <a:defRPr>
                <a:solidFill>
                  <a:schemeClr val="tx1"/>
                </a:solidFill>
                <a:latin typeface="Arial" panose="020B0604020202020204" pitchFamily="34" charset="0"/>
                <a:ea typeface="ＭＳ Ｐゴシック" panose="020B0600070205080204" pitchFamily="34" charset="-128"/>
              </a:defRPr>
            </a:lvl2pPr>
            <a:lvl3pPr marL="1101725" indent="-219075" defTabSz="931863">
              <a:defRPr>
                <a:solidFill>
                  <a:schemeClr val="tx1"/>
                </a:solidFill>
                <a:latin typeface="Arial" panose="020B0604020202020204" pitchFamily="34" charset="0"/>
                <a:ea typeface="ＭＳ Ｐゴシック" panose="020B0600070205080204" pitchFamily="34" charset="-128"/>
              </a:defRPr>
            </a:lvl3pPr>
            <a:lvl4pPr marL="1541463" indent="-219075" defTabSz="931863">
              <a:defRPr>
                <a:solidFill>
                  <a:schemeClr val="tx1"/>
                </a:solidFill>
                <a:latin typeface="Arial" panose="020B0604020202020204" pitchFamily="34" charset="0"/>
                <a:ea typeface="ＭＳ Ｐゴシック" panose="020B0600070205080204" pitchFamily="34" charset="-128"/>
              </a:defRPr>
            </a:lvl4pPr>
            <a:lvl5pPr marL="1982788" indent="-219075" defTabSz="931863">
              <a:defRPr>
                <a:solidFill>
                  <a:schemeClr val="tx1"/>
                </a:solidFill>
                <a:latin typeface="Arial" panose="020B0604020202020204" pitchFamily="34" charset="0"/>
                <a:ea typeface="ＭＳ Ｐゴシック" panose="020B0600070205080204" pitchFamily="34" charset="-128"/>
              </a:defRPr>
            </a:lvl5pPr>
            <a:lvl6pPr marL="24399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9F676D8-F733-4C6D-869B-AB271D77ECE3}" type="slidenum">
              <a:rPr lang="en-US" altLang="en-US" smtClean="0"/>
              <a:pPr/>
              <a:t>12</a:t>
            </a:fld>
            <a:endParaRPr lang="en-US" altLang="en-US" smtClean="0"/>
          </a:p>
        </p:txBody>
      </p:sp>
    </p:spTree>
    <p:extLst>
      <p:ext uri="{BB962C8B-B14F-4D97-AF65-F5344CB8AC3E}">
        <p14:creationId xmlns:p14="http://schemas.microsoft.com/office/powerpoint/2010/main" val="967997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29700"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C94F896-217F-4052-8426-0885CE73B3EA}" type="slidenum">
              <a:rPr lang="en-US" altLang="en-US" smtClean="0"/>
              <a:pPr/>
              <a:t>13</a:t>
            </a:fld>
            <a:endParaRPr lang="en-US" altLang="en-US" smtClean="0"/>
          </a:p>
        </p:txBody>
      </p:sp>
    </p:spTree>
    <p:extLst>
      <p:ext uri="{BB962C8B-B14F-4D97-AF65-F5344CB8AC3E}">
        <p14:creationId xmlns:p14="http://schemas.microsoft.com/office/powerpoint/2010/main" val="35650254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p:spPr>
        <p:txBody>
          <a:bodyPr/>
          <a:lstStyle/>
          <a:p>
            <a:r>
              <a:rPr lang="en-US" altLang="en-US" smtClean="0">
                <a:latin typeface="Arial" panose="020B0604020202020204" pitchFamily="34" charset="0"/>
              </a:rPr>
              <a:t>Inclusion of this criterion recognizes that not every HPV will be covered by the first five criteria.  </a:t>
            </a:r>
          </a:p>
        </p:txBody>
      </p:sp>
      <p:sp>
        <p:nvSpPr>
          <p:cNvPr id="31748"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15963" indent="-274638" defTabSz="931863">
              <a:defRPr>
                <a:solidFill>
                  <a:schemeClr val="tx1"/>
                </a:solidFill>
                <a:latin typeface="Arial" panose="020B0604020202020204" pitchFamily="34" charset="0"/>
                <a:ea typeface="ＭＳ Ｐゴシック" panose="020B0600070205080204" pitchFamily="34" charset="-128"/>
              </a:defRPr>
            </a:lvl2pPr>
            <a:lvl3pPr marL="1101725" indent="-219075" defTabSz="931863">
              <a:defRPr>
                <a:solidFill>
                  <a:schemeClr val="tx1"/>
                </a:solidFill>
                <a:latin typeface="Arial" panose="020B0604020202020204" pitchFamily="34" charset="0"/>
                <a:ea typeface="ＭＳ Ｐゴシック" panose="020B0600070205080204" pitchFamily="34" charset="-128"/>
              </a:defRPr>
            </a:lvl3pPr>
            <a:lvl4pPr marL="1541463" indent="-219075" defTabSz="931863">
              <a:defRPr>
                <a:solidFill>
                  <a:schemeClr val="tx1"/>
                </a:solidFill>
                <a:latin typeface="Arial" panose="020B0604020202020204" pitchFamily="34" charset="0"/>
                <a:ea typeface="ＭＳ Ｐゴシック" panose="020B0600070205080204" pitchFamily="34" charset="-128"/>
              </a:defRPr>
            </a:lvl4pPr>
            <a:lvl5pPr marL="1982788" indent="-219075" defTabSz="931863">
              <a:defRPr>
                <a:solidFill>
                  <a:schemeClr val="tx1"/>
                </a:solidFill>
                <a:latin typeface="Arial" panose="020B0604020202020204" pitchFamily="34" charset="0"/>
                <a:ea typeface="ＭＳ Ｐゴシック" panose="020B0600070205080204" pitchFamily="34" charset="-128"/>
              </a:defRPr>
            </a:lvl5pPr>
            <a:lvl6pPr marL="24399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D16A8D3-DAD5-4B19-944C-0658C5F499C8}" type="slidenum">
              <a:rPr lang="en-US" altLang="en-US" smtClean="0"/>
              <a:pPr/>
              <a:t>14</a:t>
            </a:fld>
            <a:endParaRPr lang="en-US" altLang="en-US" smtClean="0"/>
          </a:p>
        </p:txBody>
      </p:sp>
    </p:spTree>
    <p:extLst>
      <p:ext uri="{BB962C8B-B14F-4D97-AF65-F5344CB8AC3E}">
        <p14:creationId xmlns:p14="http://schemas.microsoft.com/office/powerpoint/2010/main" val="136458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33796"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15963" indent="-274638" defTabSz="931863">
              <a:defRPr>
                <a:solidFill>
                  <a:schemeClr val="tx1"/>
                </a:solidFill>
                <a:latin typeface="Arial" panose="020B0604020202020204" pitchFamily="34" charset="0"/>
                <a:ea typeface="ＭＳ Ｐゴシック" panose="020B0600070205080204" pitchFamily="34" charset="-128"/>
              </a:defRPr>
            </a:lvl2pPr>
            <a:lvl3pPr marL="1101725" indent="-219075" defTabSz="931863">
              <a:defRPr>
                <a:solidFill>
                  <a:schemeClr val="tx1"/>
                </a:solidFill>
                <a:latin typeface="Arial" panose="020B0604020202020204" pitchFamily="34" charset="0"/>
                <a:ea typeface="ＭＳ Ｐゴシック" panose="020B0600070205080204" pitchFamily="34" charset="-128"/>
              </a:defRPr>
            </a:lvl3pPr>
            <a:lvl4pPr marL="1541463" indent="-219075" defTabSz="931863">
              <a:defRPr>
                <a:solidFill>
                  <a:schemeClr val="tx1"/>
                </a:solidFill>
                <a:latin typeface="Arial" panose="020B0604020202020204" pitchFamily="34" charset="0"/>
                <a:ea typeface="ＭＳ Ｐゴシック" panose="020B0600070205080204" pitchFamily="34" charset="-128"/>
              </a:defRPr>
            </a:lvl4pPr>
            <a:lvl5pPr marL="1982788" indent="-219075" defTabSz="931863">
              <a:defRPr>
                <a:solidFill>
                  <a:schemeClr val="tx1"/>
                </a:solidFill>
                <a:latin typeface="Arial" panose="020B0604020202020204" pitchFamily="34" charset="0"/>
                <a:ea typeface="ＭＳ Ｐゴシック" panose="020B0600070205080204" pitchFamily="34" charset="-128"/>
              </a:defRPr>
            </a:lvl5pPr>
            <a:lvl6pPr marL="24399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7A5DF55-0973-4081-BF88-345AE038C3DB}" type="slidenum">
              <a:rPr lang="en-US" altLang="en-US" smtClean="0"/>
              <a:pPr/>
              <a:t>15</a:t>
            </a:fld>
            <a:endParaRPr lang="en-US" altLang="en-US" smtClean="0"/>
          </a:p>
        </p:txBody>
      </p:sp>
    </p:spTree>
    <p:extLst>
      <p:ext uri="{BB962C8B-B14F-4D97-AF65-F5344CB8AC3E}">
        <p14:creationId xmlns:p14="http://schemas.microsoft.com/office/powerpoint/2010/main" val="28357594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p:spPr>
        <p:txBody>
          <a:bodyPr/>
          <a:lstStyle/>
          <a:p>
            <a:pPr lvl="1"/>
            <a:r>
              <a:rPr lang="en-US" altLang="en-US" sz="2300" smtClean="0">
                <a:latin typeface="Arial" panose="020B0604020202020204" pitchFamily="34" charset="0"/>
                <a:ea typeface="ＭＳ Ｐゴシック" panose="020B0600070205080204" pitchFamily="34" charset="-128"/>
              </a:rPr>
              <a:t>HPV Policy explicitly recognizes the reality of enforcement by allowing an enforcement agency to remove an HPV designation from a violation, thereby removing it from the heightened oversight of the HPV Policy.</a:t>
            </a:r>
          </a:p>
        </p:txBody>
      </p:sp>
      <p:sp>
        <p:nvSpPr>
          <p:cNvPr id="35844"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15963" indent="-274638" defTabSz="931863">
              <a:defRPr>
                <a:solidFill>
                  <a:schemeClr val="tx1"/>
                </a:solidFill>
                <a:latin typeface="Arial" panose="020B0604020202020204" pitchFamily="34" charset="0"/>
                <a:ea typeface="ＭＳ Ｐゴシック" panose="020B0600070205080204" pitchFamily="34" charset="-128"/>
              </a:defRPr>
            </a:lvl2pPr>
            <a:lvl3pPr marL="1101725" indent="-219075" defTabSz="931863">
              <a:defRPr>
                <a:solidFill>
                  <a:schemeClr val="tx1"/>
                </a:solidFill>
                <a:latin typeface="Arial" panose="020B0604020202020204" pitchFamily="34" charset="0"/>
                <a:ea typeface="ＭＳ Ｐゴシック" panose="020B0600070205080204" pitchFamily="34" charset="-128"/>
              </a:defRPr>
            </a:lvl3pPr>
            <a:lvl4pPr marL="1541463" indent="-219075" defTabSz="931863">
              <a:defRPr>
                <a:solidFill>
                  <a:schemeClr val="tx1"/>
                </a:solidFill>
                <a:latin typeface="Arial" panose="020B0604020202020204" pitchFamily="34" charset="0"/>
                <a:ea typeface="ＭＳ Ｐゴシック" panose="020B0600070205080204" pitchFamily="34" charset="-128"/>
              </a:defRPr>
            </a:lvl4pPr>
            <a:lvl5pPr marL="1982788" indent="-219075" defTabSz="931863">
              <a:defRPr>
                <a:solidFill>
                  <a:schemeClr val="tx1"/>
                </a:solidFill>
                <a:latin typeface="Arial" panose="020B0604020202020204" pitchFamily="34" charset="0"/>
                <a:ea typeface="ＭＳ Ｐゴシック" panose="020B0600070205080204" pitchFamily="34" charset="-128"/>
              </a:defRPr>
            </a:lvl5pPr>
            <a:lvl6pPr marL="24399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3718906-CB4B-4835-84B0-08C5193BEA9E}" type="slidenum">
              <a:rPr lang="en-US" altLang="en-US" smtClean="0"/>
              <a:pPr/>
              <a:t>16</a:t>
            </a:fld>
            <a:endParaRPr lang="en-US" altLang="en-US" smtClean="0"/>
          </a:p>
        </p:txBody>
      </p:sp>
    </p:spTree>
    <p:extLst>
      <p:ext uri="{BB962C8B-B14F-4D97-AF65-F5344CB8AC3E}">
        <p14:creationId xmlns:p14="http://schemas.microsoft.com/office/powerpoint/2010/main" val="784405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37892"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15963" indent="-274638" defTabSz="931863">
              <a:defRPr>
                <a:solidFill>
                  <a:schemeClr val="tx1"/>
                </a:solidFill>
                <a:latin typeface="Arial" panose="020B0604020202020204" pitchFamily="34" charset="0"/>
                <a:ea typeface="ＭＳ Ｐゴシック" panose="020B0600070205080204" pitchFamily="34" charset="-128"/>
              </a:defRPr>
            </a:lvl2pPr>
            <a:lvl3pPr marL="1101725" indent="-219075" defTabSz="931863">
              <a:defRPr>
                <a:solidFill>
                  <a:schemeClr val="tx1"/>
                </a:solidFill>
                <a:latin typeface="Arial" panose="020B0604020202020204" pitchFamily="34" charset="0"/>
                <a:ea typeface="ＭＳ Ｐゴシック" panose="020B0600070205080204" pitchFamily="34" charset="-128"/>
              </a:defRPr>
            </a:lvl3pPr>
            <a:lvl4pPr marL="1541463" indent="-219075" defTabSz="931863">
              <a:defRPr>
                <a:solidFill>
                  <a:schemeClr val="tx1"/>
                </a:solidFill>
                <a:latin typeface="Arial" panose="020B0604020202020204" pitchFamily="34" charset="0"/>
                <a:ea typeface="ＭＳ Ｐゴシック" panose="020B0600070205080204" pitchFamily="34" charset="-128"/>
              </a:defRPr>
            </a:lvl4pPr>
            <a:lvl5pPr marL="1982788" indent="-219075" defTabSz="931863">
              <a:defRPr>
                <a:solidFill>
                  <a:schemeClr val="tx1"/>
                </a:solidFill>
                <a:latin typeface="Arial" panose="020B0604020202020204" pitchFamily="34" charset="0"/>
                <a:ea typeface="ＭＳ Ｐゴシック" panose="020B0600070205080204" pitchFamily="34" charset="-128"/>
              </a:defRPr>
            </a:lvl5pPr>
            <a:lvl6pPr marL="24399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BDA4EE8-32B0-43DE-8966-E698795F9BFB}" type="slidenum">
              <a:rPr lang="en-US" altLang="en-US" smtClean="0"/>
              <a:pPr/>
              <a:t>17</a:t>
            </a:fld>
            <a:endParaRPr lang="en-US" altLang="en-US" smtClean="0"/>
          </a:p>
        </p:txBody>
      </p:sp>
    </p:spTree>
    <p:extLst>
      <p:ext uri="{BB962C8B-B14F-4D97-AF65-F5344CB8AC3E}">
        <p14:creationId xmlns:p14="http://schemas.microsoft.com/office/powerpoint/2010/main" val="32744148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p:spPr>
        <p:txBody>
          <a:bodyPr/>
          <a:lstStyle/>
          <a:p>
            <a:r>
              <a:rPr lang="en-US" altLang="en-US" smtClean="0">
                <a:latin typeface="Arial" panose="020B0604020202020204" pitchFamily="34" charset="0"/>
              </a:rPr>
              <a:t>For Global Settlements that do not have a discrete discovery action, the discovery date and day zero is the day of the addressing action. </a:t>
            </a:r>
          </a:p>
        </p:txBody>
      </p:sp>
      <p:sp>
        <p:nvSpPr>
          <p:cNvPr id="39940"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15963" indent="-274638" defTabSz="931863">
              <a:defRPr>
                <a:solidFill>
                  <a:schemeClr val="tx1"/>
                </a:solidFill>
                <a:latin typeface="Arial" panose="020B0604020202020204" pitchFamily="34" charset="0"/>
                <a:ea typeface="ＭＳ Ｐゴシック" panose="020B0600070205080204" pitchFamily="34" charset="-128"/>
              </a:defRPr>
            </a:lvl2pPr>
            <a:lvl3pPr marL="1101725" indent="-219075" defTabSz="931863">
              <a:defRPr>
                <a:solidFill>
                  <a:schemeClr val="tx1"/>
                </a:solidFill>
                <a:latin typeface="Arial" panose="020B0604020202020204" pitchFamily="34" charset="0"/>
                <a:ea typeface="ＭＳ Ｐゴシック" panose="020B0600070205080204" pitchFamily="34" charset="-128"/>
              </a:defRPr>
            </a:lvl3pPr>
            <a:lvl4pPr marL="1541463" indent="-219075" defTabSz="931863">
              <a:defRPr>
                <a:solidFill>
                  <a:schemeClr val="tx1"/>
                </a:solidFill>
                <a:latin typeface="Arial" panose="020B0604020202020204" pitchFamily="34" charset="0"/>
                <a:ea typeface="ＭＳ Ｐゴシック" panose="020B0600070205080204" pitchFamily="34" charset="-128"/>
              </a:defRPr>
            </a:lvl4pPr>
            <a:lvl5pPr marL="1982788" indent="-219075" defTabSz="931863">
              <a:defRPr>
                <a:solidFill>
                  <a:schemeClr val="tx1"/>
                </a:solidFill>
                <a:latin typeface="Arial" panose="020B0604020202020204" pitchFamily="34" charset="0"/>
                <a:ea typeface="ＭＳ Ｐゴシック" panose="020B0600070205080204" pitchFamily="34" charset="-128"/>
              </a:defRPr>
            </a:lvl5pPr>
            <a:lvl6pPr marL="24399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9D865C7-8993-43C4-A9EE-1BC874BED27B}" type="slidenum">
              <a:rPr lang="en-US" altLang="en-US" smtClean="0"/>
              <a:pPr/>
              <a:t>18</a:t>
            </a:fld>
            <a:endParaRPr lang="en-US" altLang="en-US" smtClean="0"/>
          </a:p>
        </p:txBody>
      </p:sp>
    </p:spTree>
    <p:extLst>
      <p:ext uri="{BB962C8B-B14F-4D97-AF65-F5344CB8AC3E}">
        <p14:creationId xmlns:p14="http://schemas.microsoft.com/office/powerpoint/2010/main" val="19717853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41988"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15963" indent="-274638" defTabSz="931863">
              <a:defRPr>
                <a:solidFill>
                  <a:schemeClr val="tx1"/>
                </a:solidFill>
                <a:latin typeface="Arial" panose="020B0604020202020204" pitchFamily="34" charset="0"/>
                <a:ea typeface="ＭＳ Ｐゴシック" panose="020B0600070205080204" pitchFamily="34" charset="-128"/>
              </a:defRPr>
            </a:lvl2pPr>
            <a:lvl3pPr marL="1101725" indent="-219075" defTabSz="931863">
              <a:defRPr>
                <a:solidFill>
                  <a:schemeClr val="tx1"/>
                </a:solidFill>
                <a:latin typeface="Arial" panose="020B0604020202020204" pitchFamily="34" charset="0"/>
                <a:ea typeface="ＭＳ Ｐゴシック" panose="020B0600070205080204" pitchFamily="34" charset="-128"/>
              </a:defRPr>
            </a:lvl3pPr>
            <a:lvl4pPr marL="1541463" indent="-219075" defTabSz="931863">
              <a:defRPr>
                <a:solidFill>
                  <a:schemeClr val="tx1"/>
                </a:solidFill>
                <a:latin typeface="Arial" panose="020B0604020202020204" pitchFamily="34" charset="0"/>
                <a:ea typeface="ＭＳ Ｐゴシック" panose="020B0600070205080204" pitchFamily="34" charset="-128"/>
              </a:defRPr>
            </a:lvl4pPr>
            <a:lvl5pPr marL="1982788" indent="-219075" defTabSz="931863">
              <a:defRPr>
                <a:solidFill>
                  <a:schemeClr val="tx1"/>
                </a:solidFill>
                <a:latin typeface="Arial" panose="020B0604020202020204" pitchFamily="34" charset="0"/>
                <a:ea typeface="ＭＳ Ｐゴシック" panose="020B0600070205080204" pitchFamily="34" charset="-128"/>
              </a:defRPr>
            </a:lvl5pPr>
            <a:lvl6pPr marL="24399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2B8062A-15EF-4F26-A830-02D9AB783EFB}" type="slidenum">
              <a:rPr lang="en-US" altLang="en-US" smtClean="0"/>
              <a:pPr/>
              <a:t>19</a:t>
            </a:fld>
            <a:endParaRPr lang="en-US" altLang="en-US" smtClean="0"/>
          </a:p>
        </p:txBody>
      </p:sp>
    </p:spTree>
    <p:extLst>
      <p:ext uri="{BB962C8B-B14F-4D97-AF65-F5344CB8AC3E}">
        <p14:creationId xmlns:p14="http://schemas.microsoft.com/office/powerpoint/2010/main" val="39522618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44036"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15963" indent="-274638" defTabSz="931863">
              <a:defRPr>
                <a:solidFill>
                  <a:schemeClr val="tx1"/>
                </a:solidFill>
                <a:latin typeface="Arial" panose="020B0604020202020204" pitchFamily="34" charset="0"/>
                <a:ea typeface="ＭＳ Ｐゴシック" panose="020B0600070205080204" pitchFamily="34" charset="-128"/>
              </a:defRPr>
            </a:lvl2pPr>
            <a:lvl3pPr marL="1101725" indent="-219075" defTabSz="931863">
              <a:defRPr>
                <a:solidFill>
                  <a:schemeClr val="tx1"/>
                </a:solidFill>
                <a:latin typeface="Arial" panose="020B0604020202020204" pitchFamily="34" charset="0"/>
                <a:ea typeface="ＭＳ Ｐゴシック" panose="020B0600070205080204" pitchFamily="34" charset="-128"/>
              </a:defRPr>
            </a:lvl3pPr>
            <a:lvl4pPr marL="1541463" indent="-219075" defTabSz="931863">
              <a:defRPr>
                <a:solidFill>
                  <a:schemeClr val="tx1"/>
                </a:solidFill>
                <a:latin typeface="Arial" panose="020B0604020202020204" pitchFamily="34" charset="0"/>
                <a:ea typeface="ＭＳ Ｐゴシック" panose="020B0600070205080204" pitchFamily="34" charset="-128"/>
              </a:defRPr>
            </a:lvl4pPr>
            <a:lvl5pPr marL="1982788" indent="-219075" defTabSz="931863">
              <a:defRPr>
                <a:solidFill>
                  <a:schemeClr val="tx1"/>
                </a:solidFill>
                <a:latin typeface="Arial" panose="020B0604020202020204" pitchFamily="34" charset="0"/>
                <a:ea typeface="ＭＳ Ｐゴシック" panose="020B0600070205080204" pitchFamily="34" charset="-128"/>
              </a:defRPr>
            </a:lvl5pPr>
            <a:lvl6pPr marL="24399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58C4889-9548-4EE6-8F5E-A547FE396622}" type="slidenum">
              <a:rPr lang="en-US" altLang="en-US" smtClean="0"/>
              <a:pPr/>
              <a:t>20</a:t>
            </a:fld>
            <a:endParaRPr lang="en-US" altLang="en-US" smtClean="0"/>
          </a:p>
        </p:txBody>
      </p:sp>
    </p:spTree>
    <p:extLst>
      <p:ext uri="{BB962C8B-B14F-4D97-AF65-F5344CB8AC3E}">
        <p14:creationId xmlns:p14="http://schemas.microsoft.com/office/powerpoint/2010/main" val="38667336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r>
              <a:rPr lang="en-US" altLang="en-US" smtClean="0">
                <a:latin typeface="Arial" panose="020B0604020202020204" pitchFamily="34" charset="0"/>
              </a:rPr>
              <a:t>Inclu</a:t>
            </a:r>
          </a:p>
          <a:p>
            <a:r>
              <a:rPr lang="en-US" altLang="en-US" smtClean="0">
                <a:latin typeface="Arial" panose="020B0604020202020204" pitchFamily="34" charset="0"/>
              </a:rPr>
              <a:t>(1) the pollutant(s) at issue; (2) an estimate of the type and amount of any on-going or recurring emissions in excess of the applicable standard; and (3) specific milestones for case resolution. Specific milestones for an enforcement agency’s timeline should include, but are not limited to:</a:t>
            </a:r>
          </a:p>
          <a:p>
            <a:r>
              <a:rPr lang="en-US" altLang="en-US" smtClean="0">
                <a:latin typeface="Arial" panose="020B0604020202020204" pitchFamily="34" charset="0"/>
              </a:rPr>
              <a:t>A.  A proposed date for the start of settlement negotiations and a proposed timeline for such negotiations;</a:t>
            </a:r>
          </a:p>
          <a:p>
            <a:r>
              <a:rPr lang="en-US" altLang="en-US" smtClean="0">
                <a:latin typeface="Arial" panose="020B0604020202020204" pitchFamily="34" charset="0"/>
              </a:rPr>
              <a:t>B.  A proposed a date for commencing an enforcement action (administrative or judicial); and</a:t>
            </a:r>
          </a:p>
          <a:p>
            <a:r>
              <a:rPr lang="en-US" altLang="en-US" smtClean="0">
                <a:latin typeface="Arial" panose="020B0604020202020204" pitchFamily="34" charset="0"/>
              </a:rPr>
              <a:t>C.  Other steps the enforcement agency chooses that are important for case resolution.sion of this criterion recognizes that not every HPV will be covered by the first five criteria.  </a:t>
            </a:r>
          </a:p>
        </p:txBody>
      </p:sp>
      <p:sp>
        <p:nvSpPr>
          <p:cNvPr id="46084"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15963" indent="-274638" defTabSz="931863">
              <a:defRPr>
                <a:solidFill>
                  <a:schemeClr val="tx1"/>
                </a:solidFill>
                <a:latin typeface="Arial" panose="020B0604020202020204" pitchFamily="34" charset="0"/>
                <a:ea typeface="ＭＳ Ｐゴシック" panose="020B0600070205080204" pitchFamily="34" charset="-128"/>
              </a:defRPr>
            </a:lvl2pPr>
            <a:lvl3pPr marL="1101725" indent="-219075" defTabSz="931863">
              <a:defRPr>
                <a:solidFill>
                  <a:schemeClr val="tx1"/>
                </a:solidFill>
                <a:latin typeface="Arial" panose="020B0604020202020204" pitchFamily="34" charset="0"/>
                <a:ea typeface="ＭＳ Ｐゴシック" panose="020B0600070205080204" pitchFamily="34" charset="-128"/>
              </a:defRPr>
            </a:lvl3pPr>
            <a:lvl4pPr marL="1541463" indent="-219075" defTabSz="931863">
              <a:defRPr>
                <a:solidFill>
                  <a:schemeClr val="tx1"/>
                </a:solidFill>
                <a:latin typeface="Arial" panose="020B0604020202020204" pitchFamily="34" charset="0"/>
                <a:ea typeface="ＭＳ Ｐゴシック" panose="020B0600070205080204" pitchFamily="34" charset="-128"/>
              </a:defRPr>
            </a:lvl4pPr>
            <a:lvl5pPr marL="1982788" indent="-219075" defTabSz="931863">
              <a:defRPr>
                <a:solidFill>
                  <a:schemeClr val="tx1"/>
                </a:solidFill>
                <a:latin typeface="Arial" panose="020B0604020202020204" pitchFamily="34" charset="0"/>
                <a:ea typeface="ＭＳ Ｐゴシック" panose="020B0600070205080204" pitchFamily="34" charset="-128"/>
              </a:defRPr>
            </a:lvl5pPr>
            <a:lvl6pPr marL="24399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D5514C8-DB11-46D7-872A-82CCD5FF4D21}" type="slidenum">
              <a:rPr lang="en-US" altLang="en-US" smtClean="0"/>
              <a:pPr/>
              <a:t>21</a:t>
            </a:fld>
            <a:endParaRPr lang="en-US" altLang="en-US" smtClean="0"/>
          </a:p>
        </p:txBody>
      </p:sp>
    </p:spTree>
    <p:extLst>
      <p:ext uri="{BB962C8B-B14F-4D97-AF65-F5344CB8AC3E}">
        <p14:creationId xmlns:p14="http://schemas.microsoft.com/office/powerpoint/2010/main" val="3204422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p:spPr>
        <p:txBody>
          <a:bodyPr/>
          <a:lstStyle/>
          <a:p>
            <a:r>
              <a:rPr lang="en-US" altLang="en-US" smtClean="0">
                <a:latin typeface="Arial" panose="020B0604020202020204" pitchFamily="34" charset="0"/>
              </a:rPr>
              <a:t>Inclu</a:t>
            </a:r>
          </a:p>
          <a:p>
            <a:r>
              <a:rPr lang="en-US" altLang="en-US" smtClean="0">
                <a:latin typeface="Arial" panose="020B0604020202020204" pitchFamily="34" charset="0"/>
              </a:rPr>
              <a:t>(1) the pollutant(s) at issue; (2) an estimate of the type and amount of any on-going or recurring emissions in excess of the applicable standard; and (3) specific milestones for case resolution. Specific milestones for an enforcement agency’s timeline should include, but are not limited to:</a:t>
            </a:r>
          </a:p>
          <a:p>
            <a:r>
              <a:rPr lang="en-US" altLang="en-US" smtClean="0">
                <a:latin typeface="Arial" panose="020B0604020202020204" pitchFamily="34" charset="0"/>
              </a:rPr>
              <a:t>A.  A proposed date for the start of settlement negotiations and a proposed timeline for such negotiations;</a:t>
            </a:r>
          </a:p>
          <a:p>
            <a:r>
              <a:rPr lang="en-US" altLang="en-US" smtClean="0">
                <a:latin typeface="Arial" panose="020B0604020202020204" pitchFamily="34" charset="0"/>
              </a:rPr>
              <a:t>B.  A proposed a date for commencing an enforcement action (administrative or judicial); and</a:t>
            </a:r>
          </a:p>
          <a:p>
            <a:r>
              <a:rPr lang="en-US" altLang="en-US" smtClean="0">
                <a:latin typeface="Arial" panose="020B0604020202020204" pitchFamily="34" charset="0"/>
              </a:rPr>
              <a:t>C.  Other steps the enforcement agency chooses that are important for case resolution.sion of this criterion recognizes that not every HPV will be covered by the first five criteria.  </a:t>
            </a:r>
          </a:p>
        </p:txBody>
      </p:sp>
      <p:sp>
        <p:nvSpPr>
          <p:cNvPr id="48132"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15963" indent="-274638" defTabSz="931863">
              <a:defRPr>
                <a:solidFill>
                  <a:schemeClr val="tx1"/>
                </a:solidFill>
                <a:latin typeface="Arial" panose="020B0604020202020204" pitchFamily="34" charset="0"/>
                <a:ea typeface="ＭＳ Ｐゴシック" panose="020B0600070205080204" pitchFamily="34" charset="-128"/>
              </a:defRPr>
            </a:lvl2pPr>
            <a:lvl3pPr marL="1101725" indent="-219075" defTabSz="931863">
              <a:defRPr>
                <a:solidFill>
                  <a:schemeClr val="tx1"/>
                </a:solidFill>
                <a:latin typeface="Arial" panose="020B0604020202020204" pitchFamily="34" charset="0"/>
                <a:ea typeface="ＭＳ Ｐゴシック" panose="020B0600070205080204" pitchFamily="34" charset="-128"/>
              </a:defRPr>
            </a:lvl3pPr>
            <a:lvl4pPr marL="1541463" indent="-219075" defTabSz="931863">
              <a:defRPr>
                <a:solidFill>
                  <a:schemeClr val="tx1"/>
                </a:solidFill>
                <a:latin typeface="Arial" panose="020B0604020202020204" pitchFamily="34" charset="0"/>
                <a:ea typeface="ＭＳ Ｐゴシック" panose="020B0600070205080204" pitchFamily="34" charset="-128"/>
              </a:defRPr>
            </a:lvl4pPr>
            <a:lvl5pPr marL="1982788" indent="-219075" defTabSz="931863">
              <a:defRPr>
                <a:solidFill>
                  <a:schemeClr val="tx1"/>
                </a:solidFill>
                <a:latin typeface="Arial" panose="020B0604020202020204" pitchFamily="34" charset="0"/>
                <a:ea typeface="ＭＳ Ｐゴシック" panose="020B0600070205080204" pitchFamily="34" charset="-128"/>
              </a:defRPr>
            </a:lvl5pPr>
            <a:lvl6pPr marL="24399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95E934C-BED5-4727-B604-1CB2EC322640}" type="slidenum">
              <a:rPr lang="en-US" altLang="en-US" smtClean="0"/>
              <a:pPr/>
              <a:t>22</a:t>
            </a:fld>
            <a:endParaRPr lang="en-US" altLang="en-US" smtClean="0"/>
          </a:p>
        </p:txBody>
      </p:sp>
    </p:spTree>
    <p:extLst>
      <p:ext uri="{BB962C8B-B14F-4D97-AF65-F5344CB8AC3E}">
        <p14:creationId xmlns:p14="http://schemas.microsoft.com/office/powerpoint/2010/main" val="42080462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p:spPr>
        <p:txBody>
          <a:bodyPr/>
          <a:lstStyle/>
          <a:p>
            <a:r>
              <a:rPr lang="en-US" altLang="en-US" smtClean="0">
                <a:latin typeface="Arial" panose="020B0604020202020204" pitchFamily="34" charset="0"/>
              </a:rPr>
              <a:t>Inclusion of this criterion recognizes that not every HPV will be covered by the first five criteria.  </a:t>
            </a:r>
          </a:p>
        </p:txBody>
      </p:sp>
      <p:sp>
        <p:nvSpPr>
          <p:cNvPr id="50180"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15963" indent="-274638" defTabSz="931863">
              <a:defRPr>
                <a:solidFill>
                  <a:schemeClr val="tx1"/>
                </a:solidFill>
                <a:latin typeface="Arial" panose="020B0604020202020204" pitchFamily="34" charset="0"/>
                <a:ea typeface="ＭＳ Ｐゴシック" panose="020B0600070205080204" pitchFamily="34" charset="-128"/>
              </a:defRPr>
            </a:lvl2pPr>
            <a:lvl3pPr marL="1101725" indent="-219075" defTabSz="931863">
              <a:defRPr>
                <a:solidFill>
                  <a:schemeClr val="tx1"/>
                </a:solidFill>
                <a:latin typeface="Arial" panose="020B0604020202020204" pitchFamily="34" charset="0"/>
                <a:ea typeface="ＭＳ Ｐゴシック" panose="020B0600070205080204" pitchFamily="34" charset="-128"/>
              </a:defRPr>
            </a:lvl3pPr>
            <a:lvl4pPr marL="1541463" indent="-219075" defTabSz="931863">
              <a:defRPr>
                <a:solidFill>
                  <a:schemeClr val="tx1"/>
                </a:solidFill>
                <a:latin typeface="Arial" panose="020B0604020202020204" pitchFamily="34" charset="0"/>
                <a:ea typeface="ＭＳ Ｐゴシック" panose="020B0600070205080204" pitchFamily="34" charset="-128"/>
              </a:defRPr>
            </a:lvl4pPr>
            <a:lvl5pPr marL="1982788" indent="-219075" defTabSz="931863">
              <a:defRPr>
                <a:solidFill>
                  <a:schemeClr val="tx1"/>
                </a:solidFill>
                <a:latin typeface="Arial" panose="020B0604020202020204" pitchFamily="34" charset="0"/>
                <a:ea typeface="ＭＳ Ｐゴシック" panose="020B0600070205080204" pitchFamily="34" charset="-128"/>
              </a:defRPr>
            </a:lvl5pPr>
            <a:lvl6pPr marL="24399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353CCDF-0E05-4803-9936-39854099F5B3}" type="slidenum">
              <a:rPr lang="en-US" altLang="en-US" smtClean="0"/>
              <a:pPr/>
              <a:t>23</a:t>
            </a:fld>
            <a:endParaRPr lang="en-US" altLang="en-US" smtClean="0"/>
          </a:p>
        </p:txBody>
      </p:sp>
    </p:spTree>
    <p:extLst>
      <p:ext uri="{BB962C8B-B14F-4D97-AF65-F5344CB8AC3E}">
        <p14:creationId xmlns:p14="http://schemas.microsoft.com/office/powerpoint/2010/main" val="16147634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52228" name="Slide Number Placeholder 3"/>
          <p:cNvSpPr>
            <a:spLocks noGrp="1"/>
          </p:cNvSpPr>
          <p:nvPr>
            <p:ph type="sldNum" sz="quarter" idx="5"/>
          </p:nvPr>
        </p:nvSpPr>
        <p:spPr>
          <a:noFill/>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15963" indent="-274638" defTabSz="931863">
              <a:defRPr>
                <a:solidFill>
                  <a:schemeClr val="tx1"/>
                </a:solidFill>
                <a:latin typeface="Arial" panose="020B0604020202020204" pitchFamily="34" charset="0"/>
                <a:ea typeface="ＭＳ Ｐゴシック" panose="020B0600070205080204" pitchFamily="34" charset="-128"/>
              </a:defRPr>
            </a:lvl2pPr>
            <a:lvl3pPr marL="1101725" indent="-219075" defTabSz="931863">
              <a:defRPr>
                <a:solidFill>
                  <a:schemeClr val="tx1"/>
                </a:solidFill>
                <a:latin typeface="Arial" panose="020B0604020202020204" pitchFamily="34" charset="0"/>
                <a:ea typeface="ＭＳ Ｐゴシック" panose="020B0600070205080204" pitchFamily="34" charset="-128"/>
              </a:defRPr>
            </a:lvl3pPr>
            <a:lvl4pPr marL="1541463" indent="-219075" defTabSz="931863">
              <a:defRPr>
                <a:solidFill>
                  <a:schemeClr val="tx1"/>
                </a:solidFill>
                <a:latin typeface="Arial" panose="020B0604020202020204" pitchFamily="34" charset="0"/>
                <a:ea typeface="ＭＳ Ｐゴシック" panose="020B0600070205080204" pitchFamily="34" charset="-128"/>
              </a:defRPr>
            </a:lvl4pPr>
            <a:lvl5pPr marL="1982788" indent="-219075" defTabSz="931863">
              <a:defRPr>
                <a:solidFill>
                  <a:schemeClr val="tx1"/>
                </a:solidFill>
                <a:latin typeface="Arial" panose="020B0604020202020204" pitchFamily="34" charset="0"/>
                <a:ea typeface="ＭＳ Ｐゴシック" panose="020B0600070205080204" pitchFamily="34" charset="-128"/>
              </a:defRPr>
            </a:lvl5pPr>
            <a:lvl6pPr marL="24399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2FB7F77A-CA67-4723-A6D3-4A584492CEE5}" type="slidenum">
              <a:rPr lang="en-US" altLang="en-US" smtClean="0"/>
              <a:pPr/>
              <a:t>24</a:t>
            </a:fld>
            <a:endParaRPr lang="en-US" altLang="en-US" smtClean="0"/>
          </a:p>
        </p:txBody>
      </p:sp>
    </p:spTree>
    <p:extLst>
      <p:ext uri="{BB962C8B-B14F-4D97-AF65-F5344CB8AC3E}">
        <p14:creationId xmlns:p14="http://schemas.microsoft.com/office/powerpoint/2010/main" val="4051166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094262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05961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929330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0013" y="1600200"/>
            <a:ext cx="3579812"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2225" y="1600200"/>
            <a:ext cx="35814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9283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42211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19801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2175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54469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600830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17038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188913"/>
            <a:ext cx="1827212" cy="63642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0013" y="188913"/>
            <a:ext cx="5334000" cy="63642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84988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1026" name="Picture 17" descr="Inside_background_revised"/>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1370013" y="188913"/>
            <a:ext cx="73136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Rectangle 3"/>
          <p:cNvSpPr>
            <a:spLocks noGrp="1" noChangeArrowheads="1"/>
          </p:cNvSpPr>
          <p:nvPr>
            <p:ph type="body" idx="1"/>
          </p:nvPr>
        </p:nvSpPr>
        <p:spPr bwMode="auto">
          <a:xfrm>
            <a:off x="1370013" y="1600200"/>
            <a:ext cx="7313612"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42" name="Rectangle 18"/>
          <p:cNvSpPr>
            <a:spLocks noChangeArrowheads="1"/>
          </p:cNvSpPr>
          <p:nvPr userDrawn="1"/>
        </p:nvSpPr>
        <p:spPr bwMode="auto">
          <a:xfrm>
            <a:off x="0" y="6457950"/>
            <a:ext cx="533400" cy="400050"/>
          </a:xfrm>
          <a:prstGeom prst="rect">
            <a:avLst/>
          </a:prstGeom>
          <a:noFill/>
          <a:ln w="9525">
            <a:noFill/>
            <a:miter lim="800000"/>
            <a:headEnd/>
            <a:tailEnd/>
          </a:ln>
          <a:effec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fld id="{E7181618-8332-4A77-AC50-6DF3AE26B771}" type="slidenum">
              <a:rPr lang="en-US" sz="2000" b="1" smtClean="0">
                <a:solidFill>
                  <a:schemeClr val="bg1"/>
                </a:solidFill>
                <a:latin typeface="Calibri" panose="020F0502020204030204" pitchFamily="34" charset="0"/>
              </a:rPr>
              <a:pPr algn="ctr" eaLnBrk="1" hangingPunct="1">
                <a:defRPr/>
              </a:pPr>
              <a:t>‹#›</a:t>
            </a:fld>
            <a:endParaRPr lang="en-US" sz="2000" b="1" smtClean="0">
              <a:solidFill>
                <a:schemeClr val="bg1"/>
              </a:solidFill>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85000"/>
        </a:lnSpc>
        <a:spcBef>
          <a:spcPct val="0"/>
        </a:spcBef>
        <a:spcAft>
          <a:spcPct val="0"/>
        </a:spcAft>
        <a:defRPr sz="4400">
          <a:solidFill>
            <a:srgbClr val="FF6600"/>
          </a:solidFill>
          <a:latin typeface="+mj-lt"/>
          <a:ea typeface="ＭＳ Ｐゴシック" panose="020B0600070205080204" pitchFamily="34" charset="-128"/>
          <a:cs typeface="+mj-cs"/>
        </a:defRPr>
      </a:lvl1pPr>
      <a:lvl2pPr algn="l" rtl="0" eaLnBrk="0" fontAlgn="base" hangingPunct="0">
        <a:lnSpc>
          <a:spcPct val="85000"/>
        </a:lnSpc>
        <a:spcBef>
          <a:spcPct val="0"/>
        </a:spcBef>
        <a:spcAft>
          <a:spcPct val="0"/>
        </a:spcAft>
        <a:defRPr sz="4400">
          <a:solidFill>
            <a:srgbClr val="FF6600"/>
          </a:solidFill>
          <a:latin typeface="Calibri" pitchFamily="-107" charset="0"/>
          <a:ea typeface="ＭＳ Ｐゴシック" panose="020B0600070205080204" pitchFamily="34" charset="-128"/>
        </a:defRPr>
      </a:lvl2pPr>
      <a:lvl3pPr algn="l" rtl="0" eaLnBrk="0" fontAlgn="base" hangingPunct="0">
        <a:lnSpc>
          <a:spcPct val="85000"/>
        </a:lnSpc>
        <a:spcBef>
          <a:spcPct val="0"/>
        </a:spcBef>
        <a:spcAft>
          <a:spcPct val="0"/>
        </a:spcAft>
        <a:defRPr sz="4400">
          <a:solidFill>
            <a:srgbClr val="FF6600"/>
          </a:solidFill>
          <a:latin typeface="Calibri" pitchFamily="-107" charset="0"/>
          <a:ea typeface="ＭＳ Ｐゴシック" panose="020B0600070205080204" pitchFamily="34" charset="-128"/>
        </a:defRPr>
      </a:lvl3pPr>
      <a:lvl4pPr algn="l" rtl="0" eaLnBrk="0" fontAlgn="base" hangingPunct="0">
        <a:lnSpc>
          <a:spcPct val="85000"/>
        </a:lnSpc>
        <a:spcBef>
          <a:spcPct val="0"/>
        </a:spcBef>
        <a:spcAft>
          <a:spcPct val="0"/>
        </a:spcAft>
        <a:defRPr sz="4400">
          <a:solidFill>
            <a:srgbClr val="FF6600"/>
          </a:solidFill>
          <a:latin typeface="Calibri" pitchFamily="-107" charset="0"/>
          <a:ea typeface="ＭＳ Ｐゴシック" panose="020B0600070205080204" pitchFamily="34" charset="-128"/>
        </a:defRPr>
      </a:lvl4pPr>
      <a:lvl5pPr algn="l" rtl="0" eaLnBrk="0" fontAlgn="base" hangingPunct="0">
        <a:lnSpc>
          <a:spcPct val="85000"/>
        </a:lnSpc>
        <a:spcBef>
          <a:spcPct val="0"/>
        </a:spcBef>
        <a:spcAft>
          <a:spcPct val="0"/>
        </a:spcAft>
        <a:defRPr sz="4400">
          <a:solidFill>
            <a:srgbClr val="FF6600"/>
          </a:solidFill>
          <a:latin typeface="Calibri" pitchFamily="-107" charset="0"/>
          <a:ea typeface="ＭＳ Ｐゴシック" panose="020B0600070205080204" pitchFamily="34" charset="-128"/>
        </a:defRPr>
      </a:lvl5pPr>
      <a:lvl6pPr marL="457200" algn="l" rtl="0" fontAlgn="base">
        <a:lnSpc>
          <a:spcPct val="85000"/>
        </a:lnSpc>
        <a:spcBef>
          <a:spcPct val="0"/>
        </a:spcBef>
        <a:spcAft>
          <a:spcPct val="0"/>
        </a:spcAft>
        <a:defRPr sz="4400">
          <a:solidFill>
            <a:srgbClr val="FF6600"/>
          </a:solidFill>
          <a:latin typeface="Calibri" pitchFamily="-107" charset="0"/>
        </a:defRPr>
      </a:lvl6pPr>
      <a:lvl7pPr marL="914400" algn="l" rtl="0" fontAlgn="base">
        <a:lnSpc>
          <a:spcPct val="85000"/>
        </a:lnSpc>
        <a:spcBef>
          <a:spcPct val="0"/>
        </a:spcBef>
        <a:spcAft>
          <a:spcPct val="0"/>
        </a:spcAft>
        <a:defRPr sz="4400">
          <a:solidFill>
            <a:srgbClr val="FF6600"/>
          </a:solidFill>
          <a:latin typeface="Calibri" pitchFamily="-107" charset="0"/>
        </a:defRPr>
      </a:lvl7pPr>
      <a:lvl8pPr marL="1371600" algn="l" rtl="0" fontAlgn="base">
        <a:lnSpc>
          <a:spcPct val="85000"/>
        </a:lnSpc>
        <a:spcBef>
          <a:spcPct val="0"/>
        </a:spcBef>
        <a:spcAft>
          <a:spcPct val="0"/>
        </a:spcAft>
        <a:defRPr sz="4400">
          <a:solidFill>
            <a:srgbClr val="FF6600"/>
          </a:solidFill>
          <a:latin typeface="Calibri" pitchFamily="-107" charset="0"/>
        </a:defRPr>
      </a:lvl8pPr>
      <a:lvl9pPr marL="1828800" algn="l" rtl="0" fontAlgn="base">
        <a:lnSpc>
          <a:spcPct val="85000"/>
        </a:lnSpc>
        <a:spcBef>
          <a:spcPct val="0"/>
        </a:spcBef>
        <a:spcAft>
          <a:spcPct val="0"/>
        </a:spcAft>
        <a:defRPr sz="4400">
          <a:solidFill>
            <a:srgbClr val="FF6600"/>
          </a:solidFill>
          <a:latin typeface="Calibri" pitchFamily="-107" charset="0"/>
        </a:defRPr>
      </a:lvl9pPr>
    </p:titleStyle>
    <p:bodyStyle>
      <a:lvl1pPr marL="342900" indent="-342900" algn="l" rtl="0" eaLnBrk="0" fontAlgn="base" hangingPunct="0">
        <a:lnSpc>
          <a:spcPct val="85000"/>
        </a:lnSpc>
        <a:spcBef>
          <a:spcPct val="20000"/>
        </a:spcBef>
        <a:spcAft>
          <a:spcPct val="0"/>
        </a:spcAft>
        <a:buClr>
          <a:srgbClr val="FF6600"/>
        </a:buClr>
        <a:buSzPct val="80000"/>
        <a:buFont typeface="Wingdings" panose="05000000000000000000" pitchFamily="2" charset="2"/>
        <a:buChar char="§"/>
        <a:defRPr sz="3200">
          <a:solidFill>
            <a:schemeClr val="tx1"/>
          </a:solidFill>
          <a:latin typeface="+mn-lt"/>
          <a:ea typeface="ＭＳ Ｐゴシック" panose="020B0600070205080204" pitchFamily="34" charset="-128"/>
          <a:cs typeface="+mn-cs"/>
        </a:defRPr>
      </a:lvl1pPr>
      <a:lvl2pPr marL="742950" indent="-285750" algn="l" rtl="0" eaLnBrk="0" fontAlgn="base" hangingPunct="0">
        <a:spcBef>
          <a:spcPct val="20000"/>
        </a:spcBef>
        <a:spcAft>
          <a:spcPct val="0"/>
        </a:spcAft>
        <a:buClr>
          <a:srgbClr val="FF9966"/>
        </a:buClr>
        <a:buFont typeface="Arial" panose="020B0604020202020204" pitchFamily="34" charset="0"/>
        <a:buChar char="–"/>
        <a:defRPr sz="2800">
          <a:solidFill>
            <a:schemeClr val="tx1"/>
          </a:solidFill>
          <a:latin typeface="+mn-lt"/>
          <a:ea typeface="ＭＳ Ｐゴシック" pitchFamily="-107" charset="-128"/>
        </a:defRPr>
      </a:lvl2pPr>
      <a:lvl3pPr marL="1143000" indent="-228600" algn="l" rtl="0" eaLnBrk="0" fontAlgn="base" hangingPunct="0">
        <a:spcBef>
          <a:spcPct val="20000"/>
        </a:spcBef>
        <a:spcAft>
          <a:spcPct val="0"/>
        </a:spcAft>
        <a:buClr>
          <a:srgbClr val="FF9966"/>
        </a:buClr>
        <a:buChar char="•"/>
        <a:defRPr sz="2400">
          <a:solidFill>
            <a:schemeClr val="tx1"/>
          </a:solidFill>
          <a:latin typeface="+mn-lt"/>
          <a:ea typeface="ＭＳ Ｐゴシック" pitchFamily="-107"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7"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7"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07"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7"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7"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dubose.dick@epa.gov"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mailto:amanulah.ahmed@epa.gov" TargetMode="External"/><Relationship Id="rId4" Type="http://schemas.openxmlformats.org/officeDocument/2006/relationships/hyperlink" Target="mailto:russo.todd@ep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143000" y="1981200"/>
            <a:ext cx="7772400" cy="1470025"/>
          </a:xfrm>
        </p:spPr>
        <p:txBody>
          <a:bodyPr/>
          <a:lstStyle/>
          <a:p>
            <a:r>
              <a:rPr lang="en-US" altLang="en-US" smtClean="0"/>
              <a:t>Timely and Appropriate Enforcement Response to High Priority Violations – Revised 2014</a:t>
            </a:r>
          </a:p>
        </p:txBody>
      </p:sp>
      <p:sp>
        <p:nvSpPr>
          <p:cNvPr id="4099" name="Rectangle 3"/>
          <p:cNvSpPr>
            <a:spLocks noGrp="1" noChangeArrowheads="1"/>
          </p:cNvSpPr>
          <p:nvPr>
            <p:ph type="subTitle" idx="1"/>
          </p:nvPr>
        </p:nvSpPr>
        <p:spPr>
          <a:xfrm>
            <a:off x="5257800" y="5638800"/>
            <a:ext cx="4648200" cy="914400"/>
          </a:xfrm>
        </p:spPr>
        <p:txBody>
          <a:bodyPr/>
          <a:lstStyle/>
          <a:p>
            <a:pPr algn="l"/>
            <a:r>
              <a:rPr lang="en-US" altLang="en-US" sz="1800" smtClean="0">
                <a:solidFill>
                  <a:srgbClr val="FF6600"/>
                </a:solidFill>
              </a:rPr>
              <a:t>Terri Dykes </a:t>
            </a:r>
          </a:p>
          <a:p>
            <a:pPr algn="l"/>
            <a:r>
              <a:rPr lang="en-US" altLang="en-US" sz="1800" smtClean="0">
                <a:solidFill>
                  <a:srgbClr val="FF6600"/>
                </a:solidFill>
              </a:rPr>
              <a:t>Air Enforcement Division, OECA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a:r>
              <a:rPr lang="en-US" altLang="en-US" sz="3200" smtClean="0"/>
              <a:t>Timely and Appropriate Enforcement Response to High Priority Violations - 2014</a:t>
            </a:r>
          </a:p>
        </p:txBody>
      </p:sp>
      <p:sp>
        <p:nvSpPr>
          <p:cNvPr id="232451" name="Rectangle 3"/>
          <p:cNvSpPr>
            <a:spLocks noGrp="1" noChangeArrowheads="1"/>
          </p:cNvSpPr>
          <p:nvPr>
            <p:ph type="body" idx="1"/>
          </p:nvPr>
        </p:nvSpPr>
        <p:spPr/>
        <p:txBody>
          <a:bodyPr/>
          <a:lstStyle/>
          <a:p>
            <a:pPr>
              <a:lnSpc>
                <a:spcPct val="75000"/>
              </a:lnSpc>
              <a:defRPr/>
            </a:pPr>
            <a:r>
              <a:rPr lang="en-US" sz="2800" dirty="0" smtClean="0"/>
              <a:t>The HPV Policy </a:t>
            </a:r>
          </a:p>
          <a:p>
            <a:pPr lvl="1">
              <a:defRPr/>
            </a:pPr>
            <a:r>
              <a:rPr lang="en-US" sz="2000" dirty="0" smtClean="0"/>
              <a:t>EPA’s enforcement response policy for certain violations of the Clean Air Act.</a:t>
            </a:r>
          </a:p>
          <a:p>
            <a:pPr lvl="1">
              <a:defRPr/>
            </a:pPr>
            <a:endParaRPr lang="en-US" sz="800" dirty="0" smtClean="0"/>
          </a:p>
          <a:p>
            <a:pPr lvl="1">
              <a:defRPr/>
            </a:pPr>
            <a:r>
              <a:rPr lang="en-US" sz="2000" dirty="0" smtClean="0"/>
              <a:t>P</a:t>
            </a:r>
            <a:r>
              <a:rPr lang="en-US" sz="2000" dirty="0" smtClean="0">
                <a:ea typeface="ＭＳ Ｐゴシック" panose="020B0600070205080204" pitchFamily="34" charset="-128"/>
              </a:rPr>
              <a:t>rovides a tool for enforcement agencies to prioritize enforcement activities.</a:t>
            </a:r>
          </a:p>
          <a:p>
            <a:pPr lvl="1">
              <a:defRPr/>
            </a:pPr>
            <a:endParaRPr lang="en-US" sz="800" dirty="0">
              <a:ea typeface="ＭＳ Ｐゴシック" panose="020B0600070205080204" pitchFamily="34" charset="-128"/>
            </a:endParaRPr>
          </a:p>
          <a:p>
            <a:pPr lvl="1">
              <a:defRPr/>
            </a:pPr>
            <a:r>
              <a:rPr lang="en-US" sz="2000" dirty="0" smtClean="0">
                <a:ea typeface="ＭＳ Ｐゴシック" panose="020B0600070205080204" pitchFamily="34" charset="-128"/>
              </a:rPr>
              <a:t>Establishes a process for enforcement agencies to interact with EPA regarding these violations and request assistance, if needed, to resolve the violations.</a:t>
            </a:r>
          </a:p>
          <a:p>
            <a:pPr lvl="1">
              <a:defRPr/>
            </a:pPr>
            <a:endParaRPr lang="en-US" sz="800" dirty="0" smtClean="0">
              <a:ea typeface="ＭＳ Ｐゴシック" panose="020B0600070205080204" pitchFamily="34" charset="-128"/>
            </a:endParaRPr>
          </a:p>
          <a:p>
            <a:pPr lvl="1">
              <a:defRPr/>
            </a:pPr>
            <a:r>
              <a:rPr lang="en-US" sz="2000" dirty="0" smtClean="0">
                <a:ea typeface="ＭＳ Ｐゴシック" panose="020B0600070205080204" pitchFamily="34" charset="-128"/>
              </a:rPr>
              <a:t>Outlines EPA’s expectations for appropriately responding to HPVs. </a:t>
            </a:r>
          </a:p>
          <a:p>
            <a:pPr lvl="1">
              <a:defRPr/>
            </a:pPr>
            <a:endParaRPr lang="en-US" sz="800" dirty="0" smtClean="0">
              <a:ea typeface="ＭＳ Ｐゴシック" panose="020B0600070205080204" pitchFamily="34" charset="-128"/>
            </a:endParaRPr>
          </a:p>
          <a:p>
            <a:pPr lvl="1">
              <a:defRPr/>
            </a:pPr>
            <a:r>
              <a:rPr lang="en-US" sz="2000" dirty="0" smtClean="0">
                <a:ea typeface="ＭＳ Ｐゴシック" panose="020B0600070205080204" pitchFamily="34" charset="-128"/>
              </a:rPr>
              <a:t>Enhances EPA’s ability to conduct oversight of enforcement activities in an effort to promote national consistency.</a:t>
            </a:r>
          </a:p>
          <a:p>
            <a:pPr marL="457200" lvl="1" indent="0">
              <a:lnSpc>
                <a:spcPct val="90000"/>
              </a:lnSpc>
              <a:buFont typeface="Arial" panose="020B0604020202020204" pitchFamily="34" charset="0"/>
              <a:buNone/>
              <a:defRPr/>
            </a:pPr>
            <a:endParaRPr lang="en-US" sz="2000" dirty="0" smtClean="0">
              <a:ea typeface="ＭＳ Ｐゴシック" panose="020B0600070205080204" pitchFamily="34" charset="-128"/>
            </a:endParaRPr>
          </a:p>
          <a:p>
            <a:pPr>
              <a:lnSpc>
                <a:spcPct val="75000"/>
              </a:lnSpc>
              <a:buFont typeface="Wingdings" panose="05000000000000000000" pitchFamily="2" charset="2"/>
              <a:buNone/>
              <a:defRPr/>
            </a:pPr>
            <a:endParaRPr lang="en-US" sz="2800" dirty="0" smtClean="0"/>
          </a:p>
          <a:p>
            <a:pPr>
              <a:lnSpc>
                <a:spcPct val="75000"/>
              </a:lnSpc>
              <a:buFont typeface="Wingdings" panose="05000000000000000000" pitchFamily="2" charset="2"/>
              <a:buNone/>
              <a:defRPr/>
            </a:pPr>
            <a:endParaRPr lang="en-US" sz="28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ctr"/>
            <a:r>
              <a:rPr lang="en-US" altLang="en-US" sz="4000" smtClean="0"/>
              <a:t>High Priority Violations or HPV Policy- 2014 Revisions</a:t>
            </a:r>
          </a:p>
        </p:txBody>
      </p:sp>
      <p:sp>
        <p:nvSpPr>
          <p:cNvPr id="8195" name="Rectangle 3"/>
          <p:cNvSpPr>
            <a:spLocks noGrp="1" noChangeArrowheads="1"/>
          </p:cNvSpPr>
          <p:nvPr>
            <p:ph type="body" idx="1"/>
          </p:nvPr>
        </p:nvSpPr>
        <p:spPr/>
        <p:txBody>
          <a:bodyPr/>
          <a:lstStyle/>
          <a:p>
            <a:pPr>
              <a:lnSpc>
                <a:spcPct val="75000"/>
              </a:lnSpc>
            </a:pPr>
            <a:r>
              <a:rPr lang="en-US" altLang="en-US" smtClean="0"/>
              <a:t>The Goals of 2014 Revision</a:t>
            </a:r>
          </a:p>
          <a:p>
            <a:pPr>
              <a:lnSpc>
                <a:spcPct val="75000"/>
              </a:lnSpc>
            </a:pPr>
            <a:endParaRPr lang="en-US" altLang="en-US" sz="1200" smtClean="0"/>
          </a:p>
          <a:p>
            <a:pPr lvl="1"/>
            <a:r>
              <a:rPr lang="en-US" altLang="en-US" sz="2200" smtClean="0">
                <a:ea typeface="ＭＳ Ｐゴシック" panose="020B0600070205080204" pitchFamily="34" charset="-128"/>
              </a:rPr>
              <a:t>Update the 1998 HPV Policy to reflect what EPA has learned and how enforcement decisions have changed over the past 15 years.</a:t>
            </a:r>
          </a:p>
          <a:p>
            <a:pPr lvl="1"/>
            <a:endParaRPr lang="en-US" altLang="en-US" sz="1000" smtClean="0">
              <a:ea typeface="ＭＳ Ｐゴシック" panose="020B0600070205080204" pitchFamily="34" charset="-128"/>
            </a:endParaRPr>
          </a:p>
          <a:p>
            <a:pPr lvl="1"/>
            <a:r>
              <a:rPr lang="en-US" altLang="en-US" sz="2200" smtClean="0">
                <a:ea typeface="ＭＳ Ｐゴシック" panose="020B0600070205080204" pitchFamily="34" charset="-128"/>
              </a:rPr>
              <a:t>Enhance EPA’s ability to </a:t>
            </a:r>
            <a:r>
              <a:rPr lang="en-US" altLang="en-US" sz="2200" i="1" smtClean="0">
                <a:ea typeface="ＭＳ Ｐゴシック" panose="020B0600070205080204" pitchFamily="34" charset="-128"/>
              </a:rPr>
              <a:t>meaningfully</a:t>
            </a:r>
            <a:r>
              <a:rPr lang="en-US" altLang="en-US" sz="2200" smtClean="0">
                <a:ea typeface="ＭＳ Ｐゴシック" panose="020B0600070205080204" pitchFamily="34" charset="-128"/>
              </a:rPr>
              <a:t> monitor actions regarding an important subset of CAA violations.</a:t>
            </a:r>
          </a:p>
          <a:p>
            <a:pPr lvl="1"/>
            <a:endParaRPr lang="en-US" altLang="en-US" sz="1000" smtClean="0">
              <a:ea typeface="ＭＳ Ｐゴシック" panose="020B0600070205080204" pitchFamily="34" charset="-128"/>
            </a:endParaRPr>
          </a:p>
          <a:p>
            <a:pPr lvl="1"/>
            <a:r>
              <a:rPr lang="en-US" altLang="en-US" sz="2200" smtClean="0">
                <a:ea typeface="ＭＳ Ｐゴシック" panose="020B0600070205080204" pitchFamily="34" charset="-128"/>
              </a:rPr>
              <a:t>Foster a cooperative approach to case management with a focus on protection of public health.</a:t>
            </a:r>
          </a:p>
          <a:p>
            <a:pPr lvl="1"/>
            <a:endParaRPr lang="en-US" altLang="en-US" sz="1000" smtClean="0">
              <a:ea typeface="ＭＳ Ｐゴシック" panose="020B0600070205080204" pitchFamily="34" charset="-128"/>
            </a:endParaRPr>
          </a:p>
          <a:p>
            <a:pPr lvl="1"/>
            <a:r>
              <a:rPr lang="en-US" altLang="en-US" sz="2200" smtClean="0">
                <a:ea typeface="ＭＳ Ｐゴシック" panose="020B0600070205080204" pitchFamily="34" charset="-128"/>
              </a:rPr>
              <a:t>Complement EPA’s enforcement response policy regarding Federally Reportable Violations, also revised in 2014.</a:t>
            </a:r>
          </a:p>
          <a:p>
            <a:pPr lvl="1">
              <a:lnSpc>
                <a:spcPct val="90000"/>
              </a:lnSpc>
            </a:pPr>
            <a:endParaRPr lang="en-US" altLang="en-US" sz="2000" smtClean="0">
              <a:ea typeface="ＭＳ Ｐゴシック" panose="020B0600070205080204" pitchFamily="34" charset="-128"/>
            </a:endParaRPr>
          </a:p>
          <a:p>
            <a:pPr>
              <a:lnSpc>
                <a:spcPct val="75000"/>
              </a:lnSpc>
              <a:buFont typeface="Wingdings" panose="05000000000000000000" pitchFamily="2" charset="2"/>
              <a:buNone/>
            </a:pPr>
            <a:endParaRPr lang="en-US" altLang="en-US" sz="2800" smtClean="0"/>
          </a:p>
          <a:p>
            <a:pPr>
              <a:lnSpc>
                <a:spcPct val="75000"/>
              </a:lnSpc>
              <a:buFont typeface="Wingdings" panose="05000000000000000000" pitchFamily="2" charset="2"/>
              <a:buNone/>
            </a:pPr>
            <a:endParaRPr lang="en-US" altLang="en-US" sz="28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ctr"/>
            <a:r>
              <a:rPr lang="en-US" altLang="en-US" sz="4000" smtClean="0"/>
              <a:t>High Priority Violations or HPV Policy- 2014 Revisions</a:t>
            </a:r>
          </a:p>
        </p:txBody>
      </p:sp>
      <p:sp>
        <p:nvSpPr>
          <p:cNvPr id="10243" name="Rectangle 3"/>
          <p:cNvSpPr>
            <a:spLocks noGrp="1" noChangeArrowheads="1"/>
          </p:cNvSpPr>
          <p:nvPr>
            <p:ph type="body" idx="1"/>
          </p:nvPr>
        </p:nvSpPr>
        <p:spPr/>
        <p:txBody>
          <a:bodyPr/>
          <a:lstStyle/>
          <a:p>
            <a:pPr>
              <a:lnSpc>
                <a:spcPct val="75000"/>
              </a:lnSpc>
            </a:pPr>
            <a:r>
              <a:rPr lang="en-US" altLang="en-US" sz="2800" smtClean="0"/>
              <a:t>Scope of the HPV Policy</a:t>
            </a:r>
          </a:p>
          <a:p>
            <a:pPr>
              <a:lnSpc>
                <a:spcPct val="75000"/>
              </a:lnSpc>
            </a:pPr>
            <a:endParaRPr lang="en-US" altLang="en-US" sz="1200" smtClean="0"/>
          </a:p>
          <a:p>
            <a:pPr lvl="1">
              <a:lnSpc>
                <a:spcPct val="90000"/>
              </a:lnSpc>
            </a:pPr>
            <a:r>
              <a:rPr lang="en-US" altLang="en-US" sz="2200" smtClean="0">
                <a:ea typeface="ＭＳ Ｐゴシック" panose="020B0600070205080204" pitchFamily="34" charset="-128"/>
              </a:rPr>
              <a:t>Applies to State, Local, Territorial, and Tribal agencies that enforce the Clean Air Act, collectively called “Enforcement Agencies.” </a:t>
            </a:r>
          </a:p>
          <a:p>
            <a:pPr lvl="1">
              <a:lnSpc>
                <a:spcPct val="90000"/>
              </a:lnSpc>
            </a:pPr>
            <a:endParaRPr lang="en-US" altLang="en-US" sz="800" smtClean="0">
              <a:ea typeface="ＭＳ Ｐゴシック" panose="020B0600070205080204" pitchFamily="34" charset="-128"/>
            </a:endParaRPr>
          </a:p>
          <a:p>
            <a:pPr lvl="1">
              <a:lnSpc>
                <a:spcPct val="90000"/>
              </a:lnSpc>
            </a:pPr>
            <a:r>
              <a:rPr lang="en-US" altLang="en-US" sz="2200" smtClean="0">
                <a:ea typeface="ＭＳ Ｐゴシック" panose="020B0600070205080204" pitchFamily="34" charset="-128"/>
              </a:rPr>
              <a:t>The affected universe is comprised of </a:t>
            </a:r>
          </a:p>
          <a:p>
            <a:pPr lvl="2">
              <a:lnSpc>
                <a:spcPct val="90000"/>
              </a:lnSpc>
            </a:pPr>
            <a:r>
              <a:rPr lang="en-US" altLang="en-US" sz="1800" smtClean="0">
                <a:ea typeface="ＭＳ Ｐゴシック" panose="020B0600070205080204" pitchFamily="34" charset="-128"/>
              </a:rPr>
              <a:t>Major sources as defined by the CAA Title V statute* or </a:t>
            </a:r>
          </a:p>
          <a:p>
            <a:pPr lvl="2">
              <a:lnSpc>
                <a:spcPct val="90000"/>
              </a:lnSpc>
            </a:pPr>
            <a:r>
              <a:rPr lang="en-US" altLang="en-US" sz="1800" smtClean="0">
                <a:ea typeface="ＭＳ Ｐゴシック" panose="020B0600070205080204" pitchFamily="34" charset="-128"/>
              </a:rPr>
              <a:t>Any other stationary source with a Compliance Monitoring Strategy Plan.</a:t>
            </a:r>
          </a:p>
          <a:p>
            <a:pPr lvl="1">
              <a:lnSpc>
                <a:spcPct val="90000"/>
              </a:lnSpc>
            </a:pPr>
            <a:endParaRPr lang="en-US" altLang="en-US" sz="800" smtClean="0">
              <a:ea typeface="ＭＳ Ｐゴシック" panose="020B0600070205080204" pitchFamily="34" charset="-128"/>
            </a:endParaRPr>
          </a:p>
          <a:p>
            <a:pPr lvl="1">
              <a:lnSpc>
                <a:spcPct val="90000"/>
              </a:lnSpc>
            </a:pPr>
            <a:r>
              <a:rPr lang="en-US" altLang="en-US" sz="2200" smtClean="0">
                <a:ea typeface="ＭＳ Ｐゴシック" panose="020B0600070205080204" pitchFamily="34" charset="-128"/>
              </a:rPr>
              <a:t>Only applies to a federally enforceable violation that also meets one of the six HPV criteria.</a:t>
            </a:r>
          </a:p>
          <a:p>
            <a:pPr lvl="1">
              <a:lnSpc>
                <a:spcPct val="90000"/>
              </a:lnSpc>
            </a:pPr>
            <a:endParaRPr lang="en-US" altLang="en-US" sz="800" smtClean="0">
              <a:ea typeface="ＭＳ Ｐゴシック" panose="020B0600070205080204" pitchFamily="34" charset="-128"/>
            </a:endParaRPr>
          </a:p>
          <a:p>
            <a:pPr lvl="1">
              <a:lnSpc>
                <a:spcPct val="90000"/>
              </a:lnSpc>
            </a:pPr>
            <a:r>
              <a:rPr lang="en-US" altLang="en-US" sz="2200" smtClean="0">
                <a:ea typeface="ＭＳ Ｐゴシック" panose="020B0600070205080204" pitchFamily="34" charset="-128"/>
              </a:rPr>
              <a:t>Covers from the time of the discovery of an HPV through the resolution of the enforcement process</a:t>
            </a:r>
            <a:r>
              <a:rPr lang="en-US" altLang="en-US" sz="2400" smtClean="0">
                <a:ea typeface="ＭＳ Ｐゴシック" panose="020B0600070205080204" pitchFamily="34" charset="-128"/>
              </a:rPr>
              <a:t>.</a:t>
            </a:r>
          </a:p>
          <a:p>
            <a:pPr lvl="1">
              <a:lnSpc>
                <a:spcPct val="90000"/>
              </a:lnSpc>
            </a:pPr>
            <a:endParaRPr lang="en-US" altLang="en-US" sz="2000" smtClean="0">
              <a:ea typeface="ＭＳ Ｐゴシック" panose="020B0600070205080204" pitchFamily="34" charset="-128"/>
            </a:endParaRPr>
          </a:p>
          <a:p>
            <a:pPr>
              <a:lnSpc>
                <a:spcPct val="75000"/>
              </a:lnSpc>
              <a:buFont typeface="Wingdings" panose="05000000000000000000" pitchFamily="2" charset="2"/>
              <a:buNone/>
            </a:pPr>
            <a:endParaRPr lang="en-US" altLang="en-US" sz="280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lgn="ctr"/>
            <a:r>
              <a:rPr lang="en-US" altLang="en-US" sz="4000" smtClean="0"/>
              <a:t>High Priority Violations or HPV Policy- 2014 Revisions</a:t>
            </a:r>
          </a:p>
        </p:txBody>
      </p:sp>
      <p:sp>
        <p:nvSpPr>
          <p:cNvPr id="11267" name="Rectangle 3"/>
          <p:cNvSpPr>
            <a:spLocks noGrp="1" noChangeArrowheads="1"/>
          </p:cNvSpPr>
          <p:nvPr>
            <p:ph type="body" idx="1"/>
          </p:nvPr>
        </p:nvSpPr>
        <p:spPr>
          <a:xfrm>
            <a:off x="1370013" y="1524000"/>
            <a:ext cx="7313612" cy="4953000"/>
          </a:xfrm>
        </p:spPr>
        <p:txBody>
          <a:bodyPr/>
          <a:lstStyle/>
          <a:p>
            <a:pPr>
              <a:lnSpc>
                <a:spcPct val="100000"/>
              </a:lnSpc>
              <a:defRPr/>
            </a:pPr>
            <a:r>
              <a:rPr lang="en-US" sz="2800" dirty="0" smtClean="0"/>
              <a:t>Implementation- October 1, 2014</a:t>
            </a:r>
            <a:endParaRPr lang="en-US" sz="2400" dirty="0" smtClean="0"/>
          </a:p>
          <a:p>
            <a:pPr lvl="1">
              <a:defRPr/>
            </a:pPr>
            <a:r>
              <a:rPr lang="en-US" sz="2400" dirty="0" smtClean="0"/>
              <a:t>2014 revised criteria applies to discovery of violations during compliance monitoring activities that occur after October 1, 2014</a:t>
            </a:r>
          </a:p>
          <a:p>
            <a:pPr lvl="1">
              <a:defRPr/>
            </a:pPr>
            <a:r>
              <a:rPr lang="en-US" sz="2400" dirty="0" smtClean="0"/>
              <a:t>EPA will work with enforcement agencies to ensure the accuracy of the list of HPVs </a:t>
            </a:r>
          </a:p>
          <a:p>
            <a:pPr lvl="1">
              <a:defRPr/>
            </a:pPr>
            <a:r>
              <a:rPr lang="en-US" sz="2400" dirty="0" smtClean="0"/>
              <a:t>Violations discovered before October 1, 2014, that are not addressed or resolved by October 1, 2014, should be reevaluated against the revised criteria and removed as an HPV, if necessary.</a:t>
            </a:r>
          </a:p>
          <a:p>
            <a:pPr marL="457200" lvl="1" indent="0">
              <a:buFont typeface="Arial" panose="020B0604020202020204" pitchFamily="34" charset="0"/>
              <a:buNone/>
              <a:defRPr/>
            </a:pPr>
            <a:r>
              <a:rPr lang="en-US" sz="2400" dirty="0" smtClean="0">
                <a:ea typeface="ＭＳ Ｐゴシック" panose="020B0600070205080204" pitchFamily="34" charset="-128"/>
              </a:rPr>
              <a:t>**</a:t>
            </a:r>
            <a:r>
              <a:rPr lang="en-US" sz="1800" dirty="0" smtClean="0">
                <a:ea typeface="ＭＳ Ｐゴシック" panose="020B0600070205080204" pitchFamily="34" charset="-128"/>
              </a:rPr>
              <a:t>Note that even though the violation no longer meets the revised criteria, it may still be a Federally Reportable Violation</a:t>
            </a:r>
            <a:endParaRPr lang="en-US" sz="1800" dirty="0">
              <a:ea typeface="ＭＳ Ｐゴシック" panose="020B0600070205080204" pitchFamily="34" charset="-128"/>
            </a:endParaRPr>
          </a:p>
          <a:p>
            <a:pPr lvl="2">
              <a:defRPr/>
            </a:pPr>
            <a:endParaRPr lang="en-US" sz="2000" dirty="0" smtClean="0"/>
          </a:p>
          <a:p>
            <a:pPr lvl="1">
              <a:defRPr/>
            </a:pPr>
            <a:endParaRPr lang="en-US" sz="24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lgn="ctr"/>
            <a:r>
              <a:rPr lang="en-US" altLang="en-US" smtClean="0"/>
              <a:t>Universe of Sources Subject to the HPV Policy  </a:t>
            </a:r>
          </a:p>
        </p:txBody>
      </p:sp>
      <p:sp>
        <p:nvSpPr>
          <p:cNvPr id="3" name="Content Placeholder 2"/>
          <p:cNvSpPr>
            <a:spLocks noGrp="1"/>
          </p:cNvSpPr>
          <p:nvPr>
            <p:ph idx="1"/>
          </p:nvPr>
        </p:nvSpPr>
        <p:spPr/>
        <p:txBody>
          <a:bodyPr/>
          <a:lstStyle/>
          <a:p>
            <a:pPr>
              <a:defRPr/>
            </a:pPr>
            <a:r>
              <a:rPr lang="en-US" dirty="0" smtClean="0"/>
              <a:t>Applies to only two categories of sources:</a:t>
            </a:r>
          </a:p>
          <a:p>
            <a:pPr lvl="1">
              <a:defRPr/>
            </a:pPr>
            <a:r>
              <a:rPr lang="en-US" dirty="0" smtClean="0"/>
              <a:t>Major source defined in CAA Sec. 501(2), called a Title V Major Source.</a:t>
            </a:r>
          </a:p>
          <a:p>
            <a:pPr lvl="1">
              <a:defRPr/>
            </a:pPr>
            <a:r>
              <a:rPr lang="en-US" dirty="0" smtClean="0"/>
              <a:t>Any other stationary source (i.e., that doesn’t meet the Sec. 501(2) definition for major source) that has a Compliance Monitoring Strategy or CMS plan. </a:t>
            </a:r>
          </a:p>
          <a:p>
            <a:pPr lvl="1">
              <a:defRPr/>
            </a:pPr>
            <a:endParaRPr lang="en-US" dirty="0" smtClean="0"/>
          </a:p>
          <a:p>
            <a:pPr marL="0" indent="0">
              <a:buFont typeface="Wingdings" panose="05000000000000000000" pitchFamily="2" charset="2"/>
              <a:buNone/>
              <a:defRPr/>
            </a:pPr>
            <a:endParaRPr 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algn="ctr"/>
            <a:r>
              <a:rPr lang="en-US" altLang="en-US" smtClean="0"/>
              <a:t>Universe of Sources Subject to the HPV Policy  </a:t>
            </a:r>
          </a:p>
        </p:txBody>
      </p:sp>
      <p:sp>
        <p:nvSpPr>
          <p:cNvPr id="3" name="Content Placeholder 2"/>
          <p:cNvSpPr>
            <a:spLocks noGrp="1"/>
          </p:cNvSpPr>
          <p:nvPr>
            <p:ph idx="1"/>
          </p:nvPr>
        </p:nvSpPr>
        <p:spPr/>
        <p:txBody>
          <a:bodyPr/>
          <a:lstStyle/>
          <a:p>
            <a:pPr>
              <a:defRPr/>
            </a:pPr>
            <a:r>
              <a:rPr lang="en-US" dirty="0" smtClean="0"/>
              <a:t>CAA Sec. 501(2)- </a:t>
            </a:r>
            <a:r>
              <a:rPr lang="en-US" sz="2800" dirty="0" smtClean="0"/>
              <a:t>Major Source is a stationary source that emits or has the potential to emit: </a:t>
            </a:r>
          </a:p>
          <a:p>
            <a:pPr lvl="1">
              <a:defRPr/>
            </a:pPr>
            <a:r>
              <a:rPr lang="en-US" sz="2400" dirty="0" smtClean="0"/>
              <a:t>10 tpy of any one hazardous air pollutant (HAP) or 25 tpy of all HAPs; </a:t>
            </a:r>
          </a:p>
          <a:p>
            <a:pPr lvl="1">
              <a:defRPr/>
            </a:pPr>
            <a:r>
              <a:rPr lang="en-US" sz="2400" b="1" i="1" dirty="0" smtClean="0"/>
              <a:t>100 TPY of any air pollutant*</a:t>
            </a:r>
            <a:r>
              <a:rPr lang="en-US" sz="2400" dirty="0" smtClean="0"/>
              <a:t>; or </a:t>
            </a:r>
          </a:p>
          <a:p>
            <a:pPr lvl="1">
              <a:defRPr/>
            </a:pPr>
            <a:r>
              <a:rPr lang="en-US" sz="2400" dirty="0" smtClean="0"/>
              <a:t>specific quantity of a nonattainment pollutant as defined in Nonattainment Provisions of the CAA, Part D (e.g., 25 tpy of VOC emissions in Severe Ozone Nonattainment areas).</a:t>
            </a:r>
            <a:endParaRPr lang="en-US" sz="2400" dirty="0"/>
          </a:p>
          <a:p>
            <a:pPr marL="457200" lvl="1" indent="0">
              <a:buFont typeface="Arial" panose="020B0604020202020204" pitchFamily="34" charset="0"/>
              <a:buNone/>
              <a:defRPr/>
            </a:pPr>
            <a:endParaRPr lang="en-US" sz="2000" dirty="0" smtClean="0"/>
          </a:p>
          <a:p>
            <a:pPr marL="457200" lvl="1" indent="0">
              <a:buFont typeface="Arial" panose="020B0604020202020204" pitchFamily="34" charset="0"/>
              <a:buNone/>
              <a:defRPr/>
            </a:pPr>
            <a:r>
              <a:rPr lang="en-US" sz="2000" dirty="0" smtClean="0"/>
              <a:t>* Note that the Title V definition does not distinguish between categories of sources like the New </a:t>
            </a:r>
            <a:r>
              <a:rPr lang="en-US" sz="2000" dirty="0"/>
              <a:t>S</a:t>
            </a:r>
            <a:r>
              <a:rPr lang="en-US" sz="2000" dirty="0" smtClean="0"/>
              <a:t>ource Review</a:t>
            </a:r>
          </a:p>
          <a:p>
            <a:pPr>
              <a:defRPr/>
            </a:pPr>
            <a:endParaRPr lang="en-US"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algn="ctr"/>
            <a:r>
              <a:rPr lang="en-US" altLang="en-US" smtClean="0"/>
              <a:t>Universe of Sources Subject to the HPV Policy  </a:t>
            </a:r>
          </a:p>
        </p:txBody>
      </p:sp>
      <p:sp>
        <p:nvSpPr>
          <p:cNvPr id="18435" name="Content Placeholder 2"/>
          <p:cNvSpPr>
            <a:spLocks noGrp="1"/>
          </p:cNvSpPr>
          <p:nvPr>
            <p:ph idx="1"/>
          </p:nvPr>
        </p:nvSpPr>
        <p:spPr/>
        <p:txBody>
          <a:bodyPr/>
          <a:lstStyle/>
          <a:p>
            <a:pPr>
              <a:defRPr/>
            </a:pPr>
            <a:r>
              <a:rPr lang="en-US" sz="2800" dirty="0" smtClean="0"/>
              <a:t>Any other stationary source (NESHAP area sources or NSR minor sources) with a CMS Plan</a:t>
            </a:r>
          </a:p>
          <a:p>
            <a:pPr marL="0" indent="0">
              <a:buFont typeface="Wingdings" panose="05000000000000000000" pitchFamily="2" charset="2"/>
              <a:buNone/>
              <a:defRPr/>
            </a:pPr>
            <a:endParaRPr lang="en-US" sz="2400" dirty="0" smtClean="0"/>
          </a:p>
          <a:p>
            <a:pPr marL="0" indent="0">
              <a:buFont typeface="Wingdings" panose="05000000000000000000" pitchFamily="2" charset="2"/>
              <a:buNone/>
              <a:defRPr/>
            </a:pPr>
            <a:r>
              <a:rPr lang="en-US" sz="2400" dirty="0" smtClean="0"/>
              <a:t>Note:  While a source must emit at least one pollutant in major amounts to be subject to the HPV policy, the HPV Criterion is not limited to violations of a pollutant for which the source is major. </a:t>
            </a:r>
            <a:r>
              <a:rPr lang="en-US" sz="2800" dirty="0" smtClean="0"/>
              <a:t> </a:t>
            </a:r>
          </a:p>
          <a:p>
            <a:pPr marL="0" indent="0">
              <a:buFont typeface="Wingdings" panose="05000000000000000000" pitchFamily="2" charset="2"/>
              <a:buNone/>
              <a:defRPr/>
            </a:pPr>
            <a:r>
              <a:rPr lang="en-US" sz="2800" dirty="0"/>
              <a:t>	</a:t>
            </a:r>
            <a:r>
              <a:rPr lang="en-US" sz="2400" dirty="0" smtClean="0"/>
              <a:t>For example: A source that is major for NSR because it emits &gt; 250 tpy of </a:t>
            </a:r>
            <a:r>
              <a:rPr lang="en-US" sz="2400" dirty="0" err="1" smtClean="0"/>
              <a:t>NOx</a:t>
            </a:r>
            <a:r>
              <a:rPr lang="en-US" sz="2400" dirty="0" smtClean="0"/>
              <a:t>, could have a BACT limit on its VOC emissions even though it only emitted 90 tpy VOC when built.  A violation of that BACT limit could be an HPV.</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algn="ctr"/>
            <a:r>
              <a:rPr lang="en-US" altLang="en-US" smtClean="0"/>
              <a:t>HPV Criteria</a:t>
            </a:r>
          </a:p>
        </p:txBody>
      </p:sp>
      <p:sp>
        <p:nvSpPr>
          <p:cNvPr id="3" name="Content Placeholder 2"/>
          <p:cNvSpPr>
            <a:spLocks noGrp="1"/>
          </p:cNvSpPr>
          <p:nvPr>
            <p:ph idx="1"/>
          </p:nvPr>
        </p:nvSpPr>
        <p:spPr/>
        <p:txBody>
          <a:bodyPr/>
          <a:lstStyle/>
          <a:p>
            <a:pPr>
              <a:defRPr/>
            </a:pPr>
            <a:r>
              <a:rPr lang="en-US" sz="2400" b="1" dirty="0" smtClean="0"/>
              <a:t>Criterion 1</a:t>
            </a:r>
            <a:r>
              <a:rPr lang="en-US" sz="2400" dirty="0" smtClean="0"/>
              <a:t>- Failure to obtain a New Source Review permit (for either attainment or non-attainment areas) and/or install BACT or LAER (including obtaining offsets) for any new major stationary source or major modification at a major stationary source. </a:t>
            </a:r>
          </a:p>
          <a:p>
            <a:pPr lvl="1">
              <a:defRPr/>
            </a:pPr>
            <a:r>
              <a:rPr lang="en-US" sz="2000" dirty="0" smtClean="0"/>
              <a:t>This includes a violation at a minor source of an emission limit or permit condition such that the source’s actual emission exceed (or are expected to exceed) the major stationary source threshold as defined in the applicable NSR regulations.  </a:t>
            </a:r>
          </a:p>
          <a:p>
            <a:pPr lvl="1">
              <a:defRPr/>
            </a:pPr>
            <a:r>
              <a:rPr lang="en-US" sz="2000" dirty="0" smtClean="0"/>
              <a:t>A year’s worth of data is not necessary to determine that the “actual” emissions are expected to exceed the major source thresholds. </a:t>
            </a:r>
          </a:p>
          <a:p>
            <a:pPr lvl="1">
              <a:defRPr/>
            </a:pPr>
            <a:endParaRPr lang="en-US" sz="2400" dirty="0" smtClean="0"/>
          </a:p>
          <a:p>
            <a:pPr marL="0" indent="0">
              <a:buFont typeface="Wingdings" panose="05000000000000000000" pitchFamily="2" charset="2"/>
              <a:buNone/>
              <a:defRPr/>
            </a:pPr>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algn="ctr"/>
            <a:r>
              <a:rPr lang="en-US" altLang="en-US" smtClean="0"/>
              <a:t>HPV Criteria</a:t>
            </a:r>
          </a:p>
        </p:txBody>
      </p:sp>
      <p:sp>
        <p:nvSpPr>
          <p:cNvPr id="3" name="Content Placeholder 2"/>
          <p:cNvSpPr>
            <a:spLocks noGrp="1"/>
          </p:cNvSpPr>
          <p:nvPr>
            <p:ph idx="1"/>
          </p:nvPr>
        </p:nvSpPr>
        <p:spPr>
          <a:xfrm>
            <a:off x="1370013" y="1600200"/>
            <a:ext cx="7545387" cy="4953000"/>
          </a:xfrm>
        </p:spPr>
        <p:txBody>
          <a:bodyPr/>
          <a:lstStyle/>
          <a:p>
            <a:pPr>
              <a:defRPr/>
            </a:pPr>
            <a:r>
              <a:rPr lang="en-US" sz="2200" b="1" dirty="0" smtClean="0"/>
              <a:t>Criterion 2</a:t>
            </a:r>
            <a:r>
              <a:rPr lang="en-US" sz="2200" dirty="0" smtClean="0"/>
              <a:t>- </a:t>
            </a:r>
            <a:r>
              <a:rPr lang="en-US" sz="2200" dirty="0"/>
              <a:t>A violation of any </a:t>
            </a:r>
            <a:r>
              <a:rPr lang="en-US" sz="2200" b="1" i="1" dirty="0"/>
              <a:t>federally enforceable </a:t>
            </a:r>
            <a:r>
              <a:rPr lang="en-US" sz="2200" dirty="0"/>
              <a:t>emission limitation, emission standard or operating parameter, which is a surrogate for emissions, that was issued pursuant to Title I, Part C or D, of the CAA and the implementing regulations, or the equivalent provision(s) in an EPA-approved implementation plan (state, local, territorial or tribal) where such violation continued (or is expected to continue) for at least seven </a:t>
            </a:r>
            <a:r>
              <a:rPr lang="en-US" sz="2200" dirty="0" smtClean="0"/>
              <a:t>days. </a:t>
            </a:r>
          </a:p>
          <a:p>
            <a:pPr lvl="1">
              <a:defRPr/>
            </a:pPr>
            <a:r>
              <a:rPr lang="en-US" sz="1800" dirty="0"/>
              <a:t>I</a:t>
            </a:r>
            <a:r>
              <a:rPr lang="en-US" sz="1800" dirty="0" smtClean="0"/>
              <a:t>ncludes </a:t>
            </a:r>
            <a:r>
              <a:rPr lang="en-US" sz="1800" dirty="0"/>
              <a:t>violations that, while not necessarily continuous for 168 hours, reoccur (or reoccurred) regularly or intermittently for at least seven </a:t>
            </a:r>
            <a:r>
              <a:rPr lang="en-US" sz="1800" dirty="0" smtClean="0"/>
              <a:t>days.</a:t>
            </a:r>
          </a:p>
          <a:p>
            <a:pPr lvl="1">
              <a:defRPr/>
            </a:pPr>
            <a:r>
              <a:rPr lang="en-US" sz="1800" dirty="0"/>
              <a:t>There is a presumption that the violation is continuing unless the enforcement agency can document sufficient evidence to conclude that the violation is no longer ongoing and is unlikely to </a:t>
            </a:r>
            <a:r>
              <a:rPr lang="en-US" sz="1800" dirty="0" smtClean="0"/>
              <a:t>recur. </a:t>
            </a:r>
          </a:p>
          <a:p>
            <a:pPr lvl="1">
              <a:defRPr/>
            </a:pPr>
            <a:r>
              <a:rPr lang="en-US" sz="1800" dirty="0" smtClean="0"/>
              <a:t>CEMS or COMs downtime should be included as periods of violations as long as the unit continues to operate.</a:t>
            </a:r>
          </a:p>
          <a:p>
            <a:pPr lvl="1">
              <a:defRPr/>
            </a:pPr>
            <a:endParaRPr lang="en-US" sz="2400" dirty="0" smtClean="0"/>
          </a:p>
          <a:p>
            <a:pPr marL="0" indent="0">
              <a:buFont typeface="Wingdings" panose="05000000000000000000" pitchFamily="2" charset="2"/>
              <a:buNone/>
              <a:defRPr/>
            </a:pPr>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lgn="ctr"/>
            <a:r>
              <a:rPr lang="en-US" altLang="en-US" smtClean="0"/>
              <a:t>HPV Criteria</a:t>
            </a:r>
          </a:p>
        </p:txBody>
      </p:sp>
      <p:sp>
        <p:nvSpPr>
          <p:cNvPr id="3" name="Content Placeholder 2"/>
          <p:cNvSpPr>
            <a:spLocks noGrp="1"/>
          </p:cNvSpPr>
          <p:nvPr>
            <p:ph idx="1"/>
          </p:nvPr>
        </p:nvSpPr>
        <p:spPr/>
        <p:txBody>
          <a:bodyPr/>
          <a:lstStyle/>
          <a:p>
            <a:pPr>
              <a:defRPr/>
            </a:pPr>
            <a:r>
              <a:rPr lang="en-US" sz="2200" b="1" dirty="0" smtClean="0"/>
              <a:t>Criterion 3</a:t>
            </a:r>
            <a:r>
              <a:rPr lang="en-US" sz="2200" dirty="0" smtClean="0"/>
              <a:t>- </a:t>
            </a:r>
            <a:r>
              <a:rPr lang="en-US" sz="2200" dirty="0"/>
              <a:t>A violation of any emission limitation, emission standard or operating parameter, which is a surrogate for emissions, in an applicable Standards of Performance for New Sources (NSPS) (Part 60) or in an analogous regulation adopted by state, local, tribal or territorial authorities and EPA has granted delegation to enforce such regulations in lieu of the NSPS where such violation continued (or is expected to continue) for at least seven </a:t>
            </a:r>
            <a:r>
              <a:rPr lang="en-US" sz="2200" dirty="0" smtClean="0"/>
              <a:t>days.</a:t>
            </a:r>
            <a:r>
              <a:rPr lang="en-US" sz="2800" dirty="0" smtClean="0"/>
              <a:t> </a:t>
            </a:r>
          </a:p>
          <a:p>
            <a:pPr lvl="1">
              <a:defRPr/>
            </a:pPr>
            <a:r>
              <a:rPr lang="en-US" sz="1800" dirty="0" smtClean="0"/>
              <a:t>Includes violations that, while not necessarily continuous for 168 hours, reoccur (or reoccurred) regularly or intermittently for at least seven days.</a:t>
            </a:r>
          </a:p>
          <a:p>
            <a:pPr lvl="1">
              <a:defRPr/>
            </a:pPr>
            <a:r>
              <a:rPr lang="en-US" sz="1800" dirty="0" smtClean="0"/>
              <a:t>There is a presumption that the violation is continuing unless the enforcement agency can document sufficient evidence to conclude that the violation is no longer ongoing and is unlikely to recur. </a:t>
            </a:r>
          </a:p>
          <a:p>
            <a:pPr lvl="1">
              <a:defRPr/>
            </a:pPr>
            <a:r>
              <a:rPr lang="en-US" sz="1800" dirty="0" smtClean="0"/>
              <a:t>CEMS or COMs downtime should be included as periods of violations as long as the unit continues to operate.</a:t>
            </a:r>
          </a:p>
          <a:p>
            <a:pPr lvl="1">
              <a:defRPr/>
            </a:pPr>
            <a:endParaRPr lang="en-US" sz="2000" dirty="0" smtClean="0"/>
          </a:p>
          <a:p>
            <a:pPr lvl="1">
              <a:defRPr/>
            </a:pPr>
            <a:endParaRPr lang="en-US" sz="2400" dirty="0" smtClean="0"/>
          </a:p>
          <a:p>
            <a:pPr marL="0" indent="0">
              <a:buFont typeface="Wingdings" panose="05000000000000000000" pitchFamily="2" charset="2"/>
              <a:buNone/>
              <a:defRPr/>
            </a:pPr>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algn="ctr"/>
            <a:r>
              <a:rPr lang="en-US" altLang="en-US" smtClean="0"/>
              <a:t>HPV Criteria</a:t>
            </a:r>
          </a:p>
        </p:txBody>
      </p:sp>
      <p:sp>
        <p:nvSpPr>
          <p:cNvPr id="3" name="Content Placeholder 2"/>
          <p:cNvSpPr>
            <a:spLocks noGrp="1"/>
          </p:cNvSpPr>
          <p:nvPr>
            <p:ph idx="1"/>
          </p:nvPr>
        </p:nvSpPr>
        <p:spPr/>
        <p:txBody>
          <a:bodyPr/>
          <a:lstStyle/>
          <a:p>
            <a:pPr>
              <a:defRPr/>
            </a:pPr>
            <a:r>
              <a:rPr lang="en-US" sz="2200" b="1" dirty="0" smtClean="0"/>
              <a:t>Criterion 4- </a:t>
            </a:r>
            <a:r>
              <a:rPr lang="en-US" sz="2200" dirty="0"/>
              <a:t>A violation of any emission limitation, standard or surrogate parameter (emission or operating) of an applicable National Emission Standards for Hazardous Air Pollutants (NESHAP) (Parts 61 and Parts 63) </a:t>
            </a:r>
            <a:r>
              <a:rPr lang="en-US" sz="2200" b="1" i="1" dirty="0" smtClean="0"/>
              <a:t>for major sources* </a:t>
            </a:r>
            <a:r>
              <a:rPr lang="en-US" sz="2200" dirty="0" smtClean="0"/>
              <a:t>or </a:t>
            </a:r>
            <a:r>
              <a:rPr lang="en-US" sz="2200" dirty="0"/>
              <a:t>in an analogous regulation adopted by state, local, tribal or territorial authorities and EPA has granted delegation to enforce such regulations in lieu of the NESHAP where such violation continued (or is expected to continue) for at least seven </a:t>
            </a:r>
            <a:r>
              <a:rPr lang="en-US" sz="2200" dirty="0" smtClean="0"/>
              <a:t>days.</a:t>
            </a:r>
            <a:r>
              <a:rPr lang="en-US" sz="2800" dirty="0" smtClean="0"/>
              <a:t> </a:t>
            </a:r>
          </a:p>
          <a:p>
            <a:pPr lvl="1">
              <a:defRPr/>
            </a:pPr>
            <a:r>
              <a:rPr lang="en-US" sz="1800" dirty="0" smtClean="0"/>
              <a:t>Includes violations that, while not necessarily continuous for 168 hours, reoccur (or reoccurred) regularly or intermittently for at least seven days.</a:t>
            </a:r>
          </a:p>
          <a:p>
            <a:pPr lvl="1">
              <a:defRPr/>
            </a:pPr>
            <a:r>
              <a:rPr lang="en-US" sz="1800" dirty="0" smtClean="0"/>
              <a:t>There is a presumption that the violation is continuing unless the enforcement agency can document sufficient evidence to conclude that the violation is no longer ongoing and is unlikely to recur. </a:t>
            </a:r>
            <a:r>
              <a:rPr lang="en-US" sz="2400" dirty="0" smtClean="0"/>
              <a:t> </a:t>
            </a:r>
          </a:p>
          <a:p>
            <a:pPr marL="457200" lvl="1" indent="0">
              <a:buFont typeface="Arial" panose="020B0604020202020204" pitchFamily="34" charset="0"/>
              <a:buNone/>
              <a:defRPr/>
            </a:pPr>
            <a:r>
              <a:rPr lang="en-US" sz="1800" b="1" dirty="0" smtClean="0"/>
              <a:t>* Major sources of HAPs- not included to cover area source NESHAPs.</a:t>
            </a:r>
          </a:p>
          <a:p>
            <a:pPr marL="0" indent="0">
              <a:buFont typeface="Wingdings" panose="05000000000000000000" pitchFamily="2" charset="2"/>
              <a:buNone/>
              <a:defRPr/>
            </a:pPr>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algn="ctr"/>
            <a:r>
              <a:rPr lang="en-US" altLang="en-US" smtClean="0"/>
              <a:t>HPV Criteria</a:t>
            </a:r>
          </a:p>
        </p:txBody>
      </p:sp>
      <p:sp>
        <p:nvSpPr>
          <p:cNvPr id="3" name="Content Placeholder 2"/>
          <p:cNvSpPr>
            <a:spLocks noGrp="1"/>
          </p:cNvSpPr>
          <p:nvPr>
            <p:ph idx="1"/>
          </p:nvPr>
        </p:nvSpPr>
        <p:spPr/>
        <p:txBody>
          <a:bodyPr/>
          <a:lstStyle/>
          <a:p>
            <a:pPr>
              <a:defRPr/>
            </a:pPr>
            <a:r>
              <a:rPr lang="en-US" sz="2400" b="1" dirty="0" smtClean="0"/>
              <a:t>Criterion 5</a:t>
            </a:r>
            <a:r>
              <a:rPr lang="en-US" sz="2400" dirty="0" smtClean="0"/>
              <a:t>- </a:t>
            </a:r>
            <a:r>
              <a:rPr lang="en-US" sz="2400" dirty="0"/>
              <a:t>A violation that involves federally enforceable work practices, testing requirements, monitoring requirements, recordkeeping or reporting that substantially interferes with enforcement of a requirement or a determination of the source’s compliance</a:t>
            </a:r>
            <a:r>
              <a:rPr lang="en-US" sz="2400" dirty="0" smtClean="0"/>
              <a:t>. </a:t>
            </a:r>
          </a:p>
          <a:p>
            <a:pPr lvl="1">
              <a:defRPr/>
            </a:pPr>
            <a:r>
              <a:rPr lang="en-US" sz="2200" dirty="0" smtClean="0"/>
              <a:t>As in the previous HPV policy, a determination </a:t>
            </a:r>
            <a:r>
              <a:rPr lang="en-US" sz="2200" dirty="0"/>
              <a:t>of what is substantial shall be part of a case-by-case analysis/discussion between the EPA Region and the enforcement </a:t>
            </a:r>
            <a:r>
              <a:rPr lang="en-US" sz="2200" dirty="0" smtClean="0"/>
              <a:t>agency.  </a:t>
            </a:r>
          </a:p>
          <a:p>
            <a:pPr lvl="1">
              <a:defRPr/>
            </a:pPr>
            <a:r>
              <a:rPr lang="en-US" sz="2200" dirty="0" smtClean="0"/>
              <a:t>This criterion should not be used for violations of emissions or violations of parameters that are surrogate for emissions.  </a:t>
            </a:r>
          </a:p>
          <a:p>
            <a:pPr lvl="1">
              <a:defRPr/>
            </a:pPr>
            <a:endParaRPr lang="en-US" sz="2400" dirty="0" smtClean="0"/>
          </a:p>
          <a:p>
            <a:pPr marL="0" indent="0">
              <a:buFont typeface="Wingdings" panose="05000000000000000000" pitchFamily="2" charset="2"/>
              <a:buNone/>
              <a:defRPr/>
            </a:pPr>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algn="ctr"/>
            <a:r>
              <a:rPr lang="en-US" altLang="en-US" smtClean="0"/>
              <a:t>HPV Criteria</a:t>
            </a:r>
          </a:p>
        </p:txBody>
      </p:sp>
      <p:sp>
        <p:nvSpPr>
          <p:cNvPr id="3" name="Content Placeholder 2"/>
          <p:cNvSpPr>
            <a:spLocks noGrp="1"/>
          </p:cNvSpPr>
          <p:nvPr>
            <p:ph idx="1"/>
          </p:nvPr>
        </p:nvSpPr>
        <p:spPr/>
        <p:txBody>
          <a:bodyPr/>
          <a:lstStyle/>
          <a:p>
            <a:pPr>
              <a:defRPr/>
            </a:pPr>
            <a:r>
              <a:rPr lang="en-US" sz="2400" b="1" dirty="0" smtClean="0"/>
              <a:t>Criterion 6</a:t>
            </a:r>
            <a:r>
              <a:rPr lang="en-US" sz="2400" dirty="0" smtClean="0"/>
              <a:t>- </a:t>
            </a:r>
            <a:r>
              <a:rPr lang="en-US" sz="2400" dirty="0"/>
              <a:t>Any other violations specifically identified and communicated to enforcement agencies from time to time by the Director, Air Enforcement Division, U.S. EPA (general applicability) or as mutually agreed upon between the enforcement agency and corresponding EPA Region (case-by-case</a:t>
            </a:r>
            <a:r>
              <a:rPr lang="en-US" sz="2400" dirty="0" smtClean="0"/>
              <a:t>).</a:t>
            </a:r>
            <a:r>
              <a:rPr lang="en-US" sz="2800" dirty="0" smtClean="0"/>
              <a:t> </a:t>
            </a:r>
          </a:p>
          <a:p>
            <a:pPr lvl="1">
              <a:defRPr/>
            </a:pPr>
            <a:r>
              <a:rPr lang="en-US" sz="2000" dirty="0" smtClean="0"/>
              <a:t>This criterion can include a violation at a minor or area source so long as both agencies agree that the violation warrants the oversight designated for HPVs.</a:t>
            </a:r>
          </a:p>
          <a:p>
            <a:pPr lvl="1">
              <a:defRPr/>
            </a:pPr>
            <a:r>
              <a:rPr lang="en-US" sz="2000" dirty="0" smtClean="0"/>
              <a:t>This criterion is also flexible enough to include any change in national enforcement priorities if needed in the future.</a:t>
            </a:r>
            <a:r>
              <a:rPr lang="en-US" sz="2400" dirty="0" smtClean="0"/>
              <a:t> </a:t>
            </a:r>
          </a:p>
          <a:p>
            <a:pPr lvl="1">
              <a:defRPr/>
            </a:pPr>
            <a:endParaRPr lang="en-US" sz="2400" dirty="0" smtClean="0"/>
          </a:p>
          <a:p>
            <a:pPr marL="0" indent="0">
              <a:buFont typeface="Wingdings" panose="05000000000000000000" pitchFamily="2" charset="2"/>
              <a:buNone/>
              <a:defRPr/>
            </a:pPr>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algn="ctr"/>
            <a:r>
              <a:rPr lang="en-US" altLang="en-US" smtClean="0"/>
              <a:t>How Do NSR Minor or NESHAP Area Sources Become Subject </a:t>
            </a:r>
          </a:p>
        </p:txBody>
      </p:sp>
      <p:sp>
        <p:nvSpPr>
          <p:cNvPr id="32771" name="Content Placeholder 2"/>
          <p:cNvSpPr>
            <a:spLocks noGrp="1"/>
          </p:cNvSpPr>
          <p:nvPr>
            <p:ph idx="1"/>
          </p:nvPr>
        </p:nvSpPr>
        <p:spPr/>
        <p:txBody>
          <a:bodyPr/>
          <a:lstStyle/>
          <a:p>
            <a:pPr marL="342900" lvl="1" indent="-342900">
              <a:lnSpc>
                <a:spcPct val="85000"/>
              </a:lnSpc>
              <a:buClr>
                <a:srgbClr val="FF6600"/>
              </a:buClr>
              <a:buSzPct val="80000"/>
              <a:buFont typeface="Wingdings" panose="05000000000000000000" pitchFamily="2" charset="2"/>
              <a:buChar char="§"/>
            </a:pPr>
            <a:r>
              <a:rPr lang="en-US" altLang="en-US" sz="2400" smtClean="0">
                <a:ea typeface="ＭＳ Ｐゴシック" panose="020B0600070205080204" pitchFamily="34" charset="-128"/>
              </a:rPr>
              <a:t>NSR Minor Sources (with or without a CMS plan) are subject to this policy if the </a:t>
            </a:r>
            <a:r>
              <a:rPr lang="en-US" altLang="en-US" sz="2400" i="1" smtClean="0">
                <a:ea typeface="ＭＳ Ｐゴシック" panose="020B0600070205080204" pitchFamily="34" charset="-128"/>
              </a:rPr>
              <a:t>source’s violation</a:t>
            </a:r>
            <a:r>
              <a:rPr lang="en-US" altLang="en-US" sz="2400" smtClean="0">
                <a:ea typeface="ＭＳ Ｐゴシック" panose="020B0600070205080204" pitchFamily="34" charset="-128"/>
              </a:rPr>
              <a:t> results in the actual emissions exceeding major source thresholds- HPV Criterion 1- Failure to obtain a NSR permit</a:t>
            </a:r>
          </a:p>
          <a:p>
            <a:r>
              <a:rPr lang="en-US" altLang="en-US" sz="2400" smtClean="0"/>
              <a:t>NESHAP Area source (with or without a CMS Plan) would be subject to this policy if it is determined that it did not have an enforceable limit prior to the applicability date or if it is determined that the source so regularly violates its limit such that could be seen as a sham limit- HPV Criterion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algn="ctr"/>
            <a:r>
              <a:rPr lang="en-US" altLang="en-US" smtClean="0"/>
              <a:t>Removing the HPV Designation</a:t>
            </a:r>
          </a:p>
        </p:txBody>
      </p:sp>
      <p:sp>
        <p:nvSpPr>
          <p:cNvPr id="3" name="Content Placeholder 2"/>
          <p:cNvSpPr>
            <a:spLocks noGrp="1"/>
          </p:cNvSpPr>
          <p:nvPr>
            <p:ph idx="1"/>
          </p:nvPr>
        </p:nvSpPr>
        <p:spPr/>
        <p:txBody>
          <a:bodyPr/>
          <a:lstStyle/>
          <a:p>
            <a:pPr marL="457200" lvl="1" indent="0">
              <a:buFont typeface="Arial" panose="020B0604020202020204" pitchFamily="34" charset="0"/>
              <a:buNone/>
              <a:defRPr/>
            </a:pPr>
            <a:r>
              <a:rPr lang="en-US" b="1" dirty="0" smtClean="0"/>
              <a:t>Two Bases for Removing the Designation:</a:t>
            </a:r>
          </a:p>
          <a:p>
            <a:pPr lvl="1">
              <a:defRPr/>
            </a:pPr>
            <a:r>
              <a:rPr lang="en-US" sz="2400" dirty="0" smtClean="0"/>
              <a:t>Further development of the evidence leads to a conclusion that even with additional efforts, it is unlikely that enough evidence can be developed to support or prevail on the claim.</a:t>
            </a:r>
          </a:p>
          <a:p>
            <a:pPr lvl="1">
              <a:defRPr/>
            </a:pPr>
            <a:endParaRPr lang="en-US" sz="800" dirty="0" smtClean="0"/>
          </a:p>
          <a:p>
            <a:pPr lvl="1">
              <a:defRPr/>
            </a:pPr>
            <a:r>
              <a:rPr lang="en-US" sz="2400" dirty="0" smtClean="0"/>
              <a:t>The HPV does not involve (1) ongoing violations or an identifiable threat to the public </a:t>
            </a:r>
            <a:r>
              <a:rPr lang="en-US" sz="2400" b="1" u="sng" dirty="0" smtClean="0"/>
              <a:t>AND</a:t>
            </a:r>
            <a:r>
              <a:rPr lang="en-US" sz="2400" dirty="0" smtClean="0"/>
              <a:t> (2) expenditure of resources on oversight of the enforcement agency’s handling of the violation is not in the public interest. </a:t>
            </a:r>
          </a:p>
          <a:p>
            <a:pPr marL="339725" lvl="1">
              <a:defRPr/>
            </a:pPr>
            <a:r>
              <a:rPr lang="en-US" sz="2000" dirty="0" smtClean="0"/>
              <a:t>** Do not uncheck the HPV “box”- rather entering this data will remove the HPV from any oversight reports.</a:t>
            </a:r>
          </a:p>
          <a:p>
            <a:pPr marL="0" indent="0">
              <a:buFont typeface="Wingdings" panose="05000000000000000000" pitchFamily="2" charset="2"/>
              <a:buNone/>
              <a:defRPr/>
            </a:pPr>
            <a:endParaRPr lang="en-US"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algn="ctr"/>
            <a:r>
              <a:rPr lang="en-US" altLang="en-US" sz="4000" smtClean="0"/>
              <a:t>Timeline for Addressing the HPV Policy- 2014 Revisions</a:t>
            </a:r>
          </a:p>
        </p:txBody>
      </p:sp>
      <p:sp>
        <p:nvSpPr>
          <p:cNvPr id="232451" name="Rectangle 3"/>
          <p:cNvSpPr>
            <a:spLocks noGrp="1" noChangeArrowheads="1"/>
          </p:cNvSpPr>
          <p:nvPr>
            <p:ph type="body" idx="1"/>
          </p:nvPr>
        </p:nvSpPr>
        <p:spPr>
          <a:xfrm>
            <a:off x="1447800" y="2887663"/>
            <a:ext cx="7313613" cy="2057400"/>
          </a:xfrm>
        </p:spPr>
        <p:txBody>
          <a:bodyPr/>
          <a:lstStyle/>
          <a:p>
            <a:pPr>
              <a:lnSpc>
                <a:spcPct val="75000"/>
              </a:lnSpc>
              <a:defRPr/>
            </a:pPr>
            <a:endParaRPr lang="en-US" sz="2400" dirty="0" smtClean="0"/>
          </a:p>
          <a:p>
            <a:pPr>
              <a:lnSpc>
                <a:spcPct val="75000"/>
              </a:lnSpc>
              <a:defRPr/>
            </a:pPr>
            <a:endParaRPr lang="en-US" sz="2400" dirty="0"/>
          </a:p>
          <a:p>
            <a:pPr marL="0" indent="0">
              <a:lnSpc>
                <a:spcPct val="75000"/>
              </a:lnSpc>
              <a:buFont typeface="Wingdings" panose="05000000000000000000" pitchFamily="2" charset="2"/>
              <a:buNone/>
              <a:defRPr/>
            </a:pPr>
            <a:endParaRPr lang="en-US" sz="2400" dirty="0" smtClean="0"/>
          </a:p>
        </p:txBody>
      </p:sp>
      <p:graphicFrame>
        <p:nvGraphicFramePr>
          <p:cNvPr id="4" name="Diagram 3"/>
          <p:cNvGraphicFramePr/>
          <p:nvPr/>
        </p:nvGraphicFramePr>
        <p:xfrm>
          <a:off x="1526699" y="3027158"/>
          <a:ext cx="7000240" cy="10521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36869" name="AutoShape 2"/>
          <p:cNvCxnSpPr>
            <a:cxnSpLocks noChangeShapeType="1"/>
          </p:cNvCxnSpPr>
          <p:nvPr/>
        </p:nvCxnSpPr>
        <p:spPr bwMode="auto">
          <a:xfrm>
            <a:off x="3198813" y="3851275"/>
            <a:ext cx="0" cy="2540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6870" name="AutoShape 6"/>
          <p:cNvCxnSpPr>
            <a:cxnSpLocks noChangeShapeType="1"/>
          </p:cNvCxnSpPr>
          <p:nvPr/>
        </p:nvCxnSpPr>
        <p:spPr bwMode="auto">
          <a:xfrm>
            <a:off x="6553200" y="3851275"/>
            <a:ext cx="0" cy="2540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6871" name="AutoShape 2"/>
          <p:cNvCxnSpPr>
            <a:cxnSpLocks noChangeShapeType="1"/>
          </p:cNvCxnSpPr>
          <p:nvPr/>
        </p:nvCxnSpPr>
        <p:spPr bwMode="auto">
          <a:xfrm>
            <a:off x="2286000" y="3916363"/>
            <a:ext cx="0" cy="2540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6872" name="AutoShape 2"/>
          <p:cNvCxnSpPr>
            <a:cxnSpLocks noChangeShapeType="1"/>
          </p:cNvCxnSpPr>
          <p:nvPr/>
        </p:nvCxnSpPr>
        <p:spPr bwMode="auto">
          <a:xfrm>
            <a:off x="4267200" y="3916363"/>
            <a:ext cx="0" cy="2540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6873" name="AutoShape 2"/>
          <p:cNvCxnSpPr>
            <a:cxnSpLocks noChangeShapeType="1"/>
          </p:cNvCxnSpPr>
          <p:nvPr/>
        </p:nvCxnSpPr>
        <p:spPr bwMode="auto">
          <a:xfrm>
            <a:off x="5410200" y="3851275"/>
            <a:ext cx="0" cy="2540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6874" name="AutoShape 2"/>
          <p:cNvCxnSpPr>
            <a:cxnSpLocks noChangeShapeType="1"/>
          </p:cNvCxnSpPr>
          <p:nvPr/>
        </p:nvCxnSpPr>
        <p:spPr bwMode="auto">
          <a:xfrm>
            <a:off x="7543800" y="3851275"/>
            <a:ext cx="0" cy="2540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 name="Rectangle 8"/>
          <p:cNvSpPr>
            <a:spLocks noChangeArrowheads="1"/>
          </p:cNvSpPr>
          <p:nvPr/>
        </p:nvSpPr>
        <p:spPr bwMode="auto">
          <a:xfrm>
            <a:off x="1190625" y="2646363"/>
            <a:ext cx="7827963" cy="304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a:defRPr/>
            </a:pPr>
            <a:r>
              <a:rPr lang="en-US" sz="2800" b="1" dirty="0">
                <a:latin typeface="+mj-lt"/>
                <a:cs typeface="Times New Roman" panose="02020603050405020304" pitchFamily="18" charset="0"/>
              </a:rPr>
              <a:t>APPROPRIATE ENFORCEMENT RESPONSE FOR HPVS</a:t>
            </a:r>
          </a:p>
          <a:p>
            <a:pPr>
              <a:defRPr/>
            </a:pPr>
            <a:endParaRPr lang="en-US" sz="2800" b="1" dirty="0">
              <a:solidFill>
                <a:schemeClr val="tx2"/>
              </a:solidFill>
              <a:latin typeface="+mj-lt"/>
              <a:cs typeface="Times New Roman" panose="02020603050405020304" pitchFamily="18" charset="0"/>
            </a:endParaRPr>
          </a:p>
          <a:p>
            <a:pPr>
              <a:defRPr/>
            </a:pPr>
            <a:endParaRPr lang="en-US" sz="2800" b="1" dirty="0">
              <a:latin typeface="+mj-lt"/>
              <a:cs typeface="Times New Roman" panose="02020603050405020304" pitchFamily="18" charset="0"/>
            </a:endParaRPr>
          </a:p>
          <a:p>
            <a:pPr>
              <a:defRPr/>
            </a:pPr>
            <a:endParaRPr lang="en-US" sz="2800" b="1" dirty="0">
              <a:latin typeface="+mj-lt"/>
              <a:cs typeface="Times New Roman" panose="02020603050405020304" pitchFamily="18" charset="0"/>
            </a:endParaRPr>
          </a:p>
          <a:p>
            <a:pPr>
              <a:defRPr/>
            </a:pPr>
            <a:endParaRPr lang="en-US" sz="2800" b="1" dirty="0">
              <a:latin typeface="+mj-lt"/>
              <a:cs typeface="Times New Roman" panose="02020603050405020304" pitchFamily="18" charset="0"/>
            </a:endParaRPr>
          </a:p>
          <a:p>
            <a:pPr>
              <a:defRPr/>
            </a:pPr>
            <a:endParaRPr lang="en-US" sz="2800" dirty="0">
              <a:latin typeface="+mj-lt"/>
            </a:endParaRPr>
          </a:p>
          <a:p>
            <a:pPr>
              <a:defRPr/>
            </a:pPr>
            <a:endParaRPr lang="en-US" sz="2400" dirty="0"/>
          </a:p>
        </p:txBody>
      </p:sp>
      <p:sp>
        <p:nvSpPr>
          <p:cNvPr id="36876" name="Rectangle 9"/>
          <p:cNvSpPr>
            <a:spLocks noChangeArrowheads="1"/>
          </p:cNvSpPr>
          <p:nvPr/>
        </p:nvSpPr>
        <p:spPr bwMode="auto">
          <a:xfrm>
            <a:off x="1828800" y="3648075"/>
            <a:ext cx="9144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lnSpc>
                <a:spcPct val="85000"/>
              </a:lnSpc>
              <a:spcBef>
                <a:spcPct val="20000"/>
              </a:spcBef>
              <a:buClr>
                <a:srgbClr val="FF6600"/>
              </a:buClr>
              <a:buSzPct val="80000"/>
              <a:buFont typeface="Wingdings" panose="05000000000000000000" pitchFamily="2" charset="2"/>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FF9966"/>
              </a:buClr>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FF9966"/>
              </a:buClr>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100000"/>
              </a:lnSpc>
              <a:spcBef>
                <a:spcPct val="0"/>
              </a:spcBef>
              <a:buClrTx/>
              <a:buSzTx/>
              <a:buFontTx/>
              <a:buNone/>
            </a:pPr>
            <a:endParaRPr lang="en-US" altLang="en-US" sz="1800">
              <a:latin typeface="Arial" panose="020B0604020202020204" pitchFamily="34" charset="0"/>
            </a:endParaRPr>
          </a:p>
        </p:txBody>
      </p:sp>
      <p:sp>
        <p:nvSpPr>
          <p:cNvPr id="36877" name="Rectangle 10"/>
          <p:cNvSpPr>
            <a:spLocks noChangeArrowheads="1"/>
          </p:cNvSpPr>
          <p:nvPr/>
        </p:nvSpPr>
        <p:spPr bwMode="auto">
          <a:xfrm>
            <a:off x="1828800" y="4105275"/>
            <a:ext cx="914400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lnSpc>
                <a:spcPct val="85000"/>
              </a:lnSpc>
              <a:spcBef>
                <a:spcPct val="20000"/>
              </a:spcBef>
              <a:buClr>
                <a:srgbClr val="FF6600"/>
              </a:buClr>
              <a:buSzPct val="80000"/>
              <a:buFont typeface="Wingdings" panose="05000000000000000000" pitchFamily="2" charset="2"/>
              <a:buChar char="§"/>
              <a:tabLst>
                <a:tab pos="971550" algn="l"/>
                <a:tab pos="2114550" algn="l"/>
                <a:tab pos="3200400" algn="l"/>
                <a:tab pos="4343400" algn="l"/>
                <a:tab pos="4914900" algn="l"/>
                <a:tab pos="5314950" algn="l"/>
                <a:tab pos="7543800" algn="l"/>
              </a:tabLst>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FF9966"/>
              </a:buClr>
              <a:buFont typeface="Arial" panose="020B0604020202020204" pitchFamily="34" charset="0"/>
              <a:buChar char="–"/>
              <a:tabLst>
                <a:tab pos="971550" algn="l"/>
                <a:tab pos="2114550" algn="l"/>
                <a:tab pos="3200400" algn="l"/>
                <a:tab pos="4343400" algn="l"/>
                <a:tab pos="4914900" algn="l"/>
                <a:tab pos="5314950" algn="l"/>
                <a:tab pos="7543800" algn="l"/>
              </a:tabLst>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FF9966"/>
              </a:buClr>
              <a:buChar char="•"/>
              <a:tabLst>
                <a:tab pos="971550" algn="l"/>
                <a:tab pos="2114550" algn="l"/>
                <a:tab pos="3200400" algn="l"/>
                <a:tab pos="4343400" algn="l"/>
                <a:tab pos="4914900" algn="l"/>
                <a:tab pos="5314950" algn="l"/>
                <a:tab pos="7543800" algn="l"/>
              </a:tabLst>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har char="–"/>
              <a:tabLst>
                <a:tab pos="971550" algn="l"/>
                <a:tab pos="2114550" algn="l"/>
                <a:tab pos="3200400" algn="l"/>
                <a:tab pos="4343400" algn="l"/>
                <a:tab pos="4914900" algn="l"/>
                <a:tab pos="5314950" algn="l"/>
                <a:tab pos="7543800" algn="l"/>
              </a:tabLst>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har char="»"/>
              <a:tabLst>
                <a:tab pos="971550" algn="l"/>
                <a:tab pos="2114550" algn="l"/>
                <a:tab pos="3200400" algn="l"/>
                <a:tab pos="4343400" algn="l"/>
                <a:tab pos="4914900" algn="l"/>
                <a:tab pos="5314950" algn="l"/>
                <a:tab pos="7543800" algn="l"/>
              </a:tabLst>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971550" algn="l"/>
                <a:tab pos="2114550" algn="l"/>
                <a:tab pos="3200400" algn="l"/>
                <a:tab pos="4343400" algn="l"/>
                <a:tab pos="4914900" algn="l"/>
                <a:tab pos="5314950" algn="l"/>
                <a:tab pos="7543800" algn="l"/>
              </a:tabLst>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971550" algn="l"/>
                <a:tab pos="2114550" algn="l"/>
                <a:tab pos="3200400" algn="l"/>
                <a:tab pos="4343400" algn="l"/>
                <a:tab pos="4914900" algn="l"/>
                <a:tab pos="5314950" algn="l"/>
                <a:tab pos="7543800" algn="l"/>
              </a:tabLst>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971550" algn="l"/>
                <a:tab pos="2114550" algn="l"/>
                <a:tab pos="3200400" algn="l"/>
                <a:tab pos="4343400" algn="l"/>
                <a:tab pos="4914900" algn="l"/>
                <a:tab pos="5314950" algn="l"/>
                <a:tab pos="7543800" algn="l"/>
              </a:tabLst>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971550" algn="l"/>
                <a:tab pos="2114550" algn="l"/>
                <a:tab pos="3200400" algn="l"/>
                <a:tab pos="4343400" algn="l"/>
                <a:tab pos="4914900" algn="l"/>
                <a:tab pos="5314950" algn="l"/>
                <a:tab pos="7543800" algn="l"/>
              </a:tabLst>
              <a:defRPr sz="2000">
                <a:solidFill>
                  <a:schemeClr val="tx1"/>
                </a:solidFill>
                <a:latin typeface="Calibri" panose="020F0502020204030204" pitchFamily="34" charset="0"/>
                <a:ea typeface="ＭＳ Ｐゴシック" panose="020B0600070205080204" pitchFamily="34" charset="-128"/>
              </a:defRPr>
            </a:lvl9pPr>
          </a:lstStyle>
          <a:p>
            <a:pPr>
              <a:lnSpc>
                <a:spcPct val="100000"/>
              </a:lnSpc>
              <a:spcBef>
                <a:spcPct val="0"/>
              </a:spcBef>
              <a:buClrTx/>
              <a:buSzTx/>
              <a:buFontTx/>
              <a:buNone/>
            </a:pPr>
            <a:r>
              <a:rPr lang="en-US" altLang="en-US" sz="1200">
                <a:latin typeface="Times New Roman" panose="02020603050405020304" pitchFamily="18" charset="0"/>
                <a:cs typeface="Times New Roman" panose="02020603050405020304" pitchFamily="18" charset="0"/>
              </a:rPr>
              <a:t>_____________________________________________________________________________</a:t>
            </a:r>
            <a:endParaRPr lang="en-US" altLang="en-US" sz="900">
              <a:latin typeface="Arial" panose="020B0604020202020204" pitchFamily="34" charset="0"/>
            </a:endParaRPr>
          </a:p>
          <a:p>
            <a:pPr>
              <a:lnSpc>
                <a:spcPct val="100000"/>
              </a:lnSpc>
              <a:spcBef>
                <a:spcPct val="0"/>
              </a:spcBef>
              <a:buClrTx/>
              <a:buSzTx/>
              <a:buFontTx/>
              <a:buNone/>
            </a:pPr>
            <a:r>
              <a:rPr lang="en-US" altLang="en-US" sz="1200">
                <a:latin typeface="Times New Roman" panose="02020603050405020304" pitchFamily="18" charset="0"/>
                <a:cs typeface="Times New Roman" panose="02020603050405020304" pitchFamily="18" charset="0"/>
              </a:rPr>
              <a:t>   -90 days	Day Zero	45 days	180 days	225 days		270+ days</a:t>
            </a:r>
            <a:endParaRPr lang="en-US" altLang="en-US" sz="2400">
              <a:latin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algn="ctr"/>
            <a:r>
              <a:rPr lang="en-US" altLang="en-US" smtClean="0"/>
              <a:t>Timeline for Addressing HPVs</a:t>
            </a:r>
          </a:p>
        </p:txBody>
      </p:sp>
      <p:sp>
        <p:nvSpPr>
          <p:cNvPr id="3" name="Content Placeholder 2"/>
          <p:cNvSpPr>
            <a:spLocks noGrp="1"/>
          </p:cNvSpPr>
          <p:nvPr>
            <p:ph idx="1"/>
          </p:nvPr>
        </p:nvSpPr>
        <p:spPr/>
        <p:txBody>
          <a:bodyPr/>
          <a:lstStyle/>
          <a:p>
            <a:pPr>
              <a:defRPr/>
            </a:pPr>
            <a:r>
              <a:rPr lang="en-US" sz="2400" b="1" dirty="0" smtClean="0"/>
              <a:t>Step 1 - Discover the violation thru any compliance monitoring activity</a:t>
            </a:r>
          </a:p>
          <a:p>
            <a:pPr lvl="1">
              <a:defRPr/>
            </a:pPr>
            <a:r>
              <a:rPr lang="en-US" sz="2000" dirty="0" smtClean="0"/>
              <a:t>Inspection, audit, permit review</a:t>
            </a:r>
          </a:p>
          <a:p>
            <a:pPr lvl="1">
              <a:defRPr/>
            </a:pPr>
            <a:endParaRPr lang="en-US" sz="2000" dirty="0" smtClean="0"/>
          </a:p>
          <a:p>
            <a:pPr>
              <a:defRPr/>
            </a:pPr>
            <a:r>
              <a:rPr lang="en-US" sz="2400" b="1" dirty="0" smtClean="0"/>
              <a:t>Step 2- Identify the HPV</a:t>
            </a:r>
          </a:p>
          <a:p>
            <a:pPr lvl="1">
              <a:defRPr/>
            </a:pPr>
            <a:r>
              <a:rPr lang="en-US" sz="2000" dirty="0" smtClean="0"/>
              <a:t>In addition to the criterion that is met, also identify the air program code</a:t>
            </a:r>
          </a:p>
          <a:p>
            <a:pPr lvl="1">
              <a:defRPr/>
            </a:pPr>
            <a:r>
              <a:rPr lang="en-US" sz="2000" dirty="0" smtClean="0"/>
              <a:t>Should occur within 90 days of the Discovery Action  </a:t>
            </a:r>
          </a:p>
          <a:p>
            <a:pPr lvl="1">
              <a:defRPr/>
            </a:pPr>
            <a:endParaRPr lang="en-US" sz="2000" dirty="0" smtClean="0"/>
          </a:p>
          <a:p>
            <a:pPr>
              <a:defRPr/>
            </a:pPr>
            <a:r>
              <a:rPr lang="en-US" sz="2400" b="1" dirty="0" smtClean="0"/>
              <a:t>Step 3- Advise the Company of the violation</a:t>
            </a:r>
          </a:p>
          <a:p>
            <a:pPr lvl="1">
              <a:defRPr/>
            </a:pPr>
            <a:r>
              <a:rPr lang="en-US" sz="2000" dirty="0" smtClean="0"/>
              <a:t>Can take many forms, e.g., conference, written letter</a:t>
            </a:r>
          </a:p>
          <a:p>
            <a:pPr lvl="1">
              <a:defRPr/>
            </a:pPr>
            <a:r>
              <a:rPr lang="en-US" sz="2000" dirty="0" smtClean="0"/>
              <a:t>Not intended to </a:t>
            </a:r>
            <a:r>
              <a:rPr lang="en-US" sz="2000" dirty="0"/>
              <a:t>s</a:t>
            </a:r>
            <a:r>
              <a:rPr lang="en-US" sz="2000" dirty="0" smtClean="0"/>
              <a:t>atisfy jurisdictional requirements</a:t>
            </a:r>
          </a:p>
          <a:p>
            <a:pPr lvl="1">
              <a:defRPr/>
            </a:pPr>
            <a:r>
              <a:rPr lang="en-US" sz="2000" dirty="0" smtClean="0"/>
              <a:t>Should occur within 135 days from the Discovery Action, 45 days from day zero</a:t>
            </a:r>
            <a:endParaRPr lang="en-US" sz="2400" dirty="0" smtClean="0"/>
          </a:p>
          <a:p>
            <a:pPr lvl="1">
              <a:defRPr/>
            </a:pPr>
            <a:endParaRPr lang="en-US" sz="2400" dirty="0" smtClean="0"/>
          </a:p>
          <a:p>
            <a:pPr marL="0" indent="0">
              <a:buFont typeface="Wingdings" panose="05000000000000000000" pitchFamily="2" charset="2"/>
              <a:buNone/>
              <a:defRPr/>
            </a:pPr>
            <a:endParaRPr 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algn="ctr"/>
            <a:r>
              <a:rPr lang="en-US" altLang="en-US" smtClean="0"/>
              <a:t>Timeline for Addressing HPVs</a:t>
            </a:r>
          </a:p>
        </p:txBody>
      </p:sp>
      <p:sp>
        <p:nvSpPr>
          <p:cNvPr id="3" name="Content Placeholder 2"/>
          <p:cNvSpPr>
            <a:spLocks noGrp="1"/>
          </p:cNvSpPr>
          <p:nvPr>
            <p:ph idx="1"/>
          </p:nvPr>
        </p:nvSpPr>
        <p:spPr/>
        <p:txBody>
          <a:bodyPr/>
          <a:lstStyle/>
          <a:p>
            <a:pPr>
              <a:defRPr/>
            </a:pPr>
            <a:r>
              <a:rPr lang="en-US" sz="2400" b="1" dirty="0" smtClean="0"/>
              <a:t>Step 4- Address the HPV Using One of the Following:</a:t>
            </a:r>
          </a:p>
          <a:p>
            <a:pPr lvl="1">
              <a:defRPr/>
            </a:pPr>
            <a:r>
              <a:rPr lang="en-US" sz="2000" dirty="0"/>
              <a:t>I</a:t>
            </a:r>
            <a:r>
              <a:rPr lang="en-US" sz="2000" dirty="0" smtClean="0"/>
              <a:t>ssue </a:t>
            </a:r>
            <a:r>
              <a:rPr lang="en-US" sz="2000" dirty="0"/>
              <a:t>a legally enforceable order that requires immediate action to come into compliance with the requirement violated; </a:t>
            </a:r>
            <a:endParaRPr lang="en-US" sz="2000" dirty="0" smtClean="0"/>
          </a:p>
          <a:p>
            <a:pPr lvl="1">
              <a:defRPr/>
            </a:pPr>
            <a:r>
              <a:rPr lang="en-US" sz="2000" dirty="0" smtClean="0"/>
              <a:t>Issue </a:t>
            </a:r>
            <a:r>
              <a:rPr lang="en-US" sz="2000" dirty="0"/>
              <a:t>a legally enforceable order that imposes penalties, where the source has demonstrated that it is currently complying with the requirement violated; </a:t>
            </a:r>
            <a:endParaRPr lang="en-US" sz="2000" dirty="0" smtClean="0"/>
          </a:p>
          <a:p>
            <a:pPr lvl="1">
              <a:defRPr/>
            </a:pPr>
            <a:r>
              <a:rPr lang="en-US" sz="2000" dirty="0" smtClean="0"/>
              <a:t>Issue </a:t>
            </a:r>
            <a:r>
              <a:rPr lang="en-US" sz="2000" dirty="0"/>
              <a:t>a legally enforceable order that imposes a schedule on the source to comply with the requirement violated and penalties for the violation; or </a:t>
            </a:r>
            <a:endParaRPr lang="en-US" sz="2000" dirty="0" smtClean="0"/>
          </a:p>
          <a:p>
            <a:pPr lvl="1">
              <a:defRPr/>
            </a:pPr>
            <a:r>
              <a:rPr lang="en-US" sz="2000" dirty="0" smtClean="0"/>
              <a:t>Transfer </a:t>
            </a:r>
            <a:r>
              <a:rPr lang="en-US" sz="2000" dirty="0"/>
              <a:t>the matter to an organization with authority to initiate a civil or criminal judicial action (also known as a referral). </a:t>
            </a:r>
            <a:endParaRPr lang="en-US" sz="2400" dirty="0" smtClean="0"/>
          </a:p>
          <a:p>
            <a:pPr lvl="1">
              <a:defRPr/>
            </a:pPr>
            <a:endParaRPr lang="en-US" sz="2400" dirty="0" smtClean="0"/>
          </a:p>
          <a:p>
            <a:pPr marL="0" indent="0">
              <a:buFont typeface="Wingdings" panose="05000000000000000000" pitchFamily="2" charset="2"/>
              <a:buNone/>
              <a:defRPr/>
            </a:pPr>
            <a:endParaRPr lang="en-US"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algn="ctr"/>
            <a:r>
              <a:rPr lang="en-US" altLang="en-US" smtClean="0"/>
              <a:t>Timeline for Addressing HPVs</a:t>
            </a:r>
          </a:p>
        </p:txBody>
      </p:sp>
      <p:sp>
        <p:nvSpPr>
          <p:cNvPr id="3" name="Content Placeholder 2"/>
          <p:cNvSpPr>
            <a:spLocks noGrp="1"/>
          </p:cNvSpPr>
          <p:nvPr>
            <p:ph idx="1"/>
          </p:nvPr>
        </p:nvSpPr>
        <p:spPr/>
        <p:txBody>
          <a:bodyPr/>
          <a:lstStyle/>
          <a:p>
            <a:pPr marL="0" indent="0">
              <a:buFont typeface="Wingdings" panose="05000000000000000000" pitchFamily="2" charset="2"/>
              <a:buNone/>
              <a:defRPr/>
            </a:pPr>
            <a:r>
              <a:rPr lang="en-US" sz="2400" b="1" dirty="0" smtClean="0"/>
              <a:t>Examples of Addressing Actions</a:t>
            </a:r>
          </a:p>
          <a:p>
            <a:pPr>
              <a:defRPr/>
            </a:pPr>
            <a:r>
              <a:rPr lang="en-US" sz="2000" dirty="0"/>
              <a:t>Filing a complaint and/or lodging a judicial consent decree; </a:t>
            </a:r>
          </a:p>
          <a:p>
            <a:pPr>
              <a:defRPr/>
            </a:pPr>
            <a:r>
              <a:rPr lang="en-US" sz="2000" dirty="0"/>
              <a:t>Consent Agreement and/or Final Order approved by a judicial officer;</a:t>
            </a:r>
          </a:p>
          <a:p>
            <a:pPr>
              <a:defRPr/>
            </a:pPr>
            <a:r>
              <a:rPr lang="en-US" sz="2000" dirty="0"/>
              <a:t>Referral to the Attorney General (or equivalent) for a state, territorial or tribal enforcement action;</a:t>
            </a:r>
          </a:p>
          <a:p>
            <a:pPr>
              <a:defRPr/>
            </a:pPr>
            <a:r>
              <a:rPr lang="en-US" sz="2000" dirty="0"/>
              <a:t>Order issued pursuant to state, local, territorial or tribal legal authority;</a:t>
            </a:r>
          </a:p>
          <a:p>
            <a:pPr>
              <a:defRPr/>
            </a:pPr>
            <a:r>
              <a:rPr lang="en-US" sz="2000" dirty="0"/>
              <a:t>Proposed SIP or FIP </a:t>
            </a:r>
            <a:r>
              <a:rPr lang="en-US" sz="2000" dirty="0" smtClean="0"/>
              <a:t>provision*; </a:t>
            </a:r>
            <a:endParaRPr lang="en-US" sz="2000" dirty="0"/>
          </a:p>
          <a:p>
            <a:pPr>
              <a:defRPr/>
            </a:pPr>
            <a:r>
              <a:rPr lang="en-US" sz="2000" dirty="0"/>
              <a:t>EPA referral for civil action to the Department of Justice (DOJ);</a:t>
            </a:r>
          </a:p>
          <a:p>
            <a:pPr>
              <a:defRPr/>
            </a:pPr>
            <a:r>
              <a:rPr lang="en-US" sz="2000" dirty="0"/>
              <a:t>EPA referral for criminal action to DOJ; </a:t>
            </a:r>
          </a:p>
          <a:p>
            <a:pPr>
              <a:defRPr/>
            </a:pPr>
            <a:r>
              <a:rPr lang="en-US" sz="2000" dirty="0"/>
              <a:t>CAA Sec. 113(a) order;</a:t>
            </a:r>
          </a:p>
          <a:p>
            <a:pPr>
              <a:defRPr/>
            </a:pPr>
            <a:r>
              <a:rPr lang="en-US" sz="2000" dirty="0"/>
              <a:t>CAA Sec. 167 order; </a:t>
            </a:r>
            <a:r>
              <a:rPr lang="en-US" sz="2000" dirty="0" smtClean="0"/>
              <a:t> </a:t>
            </a:r>
            <a:endParaRPr lang="en-US" sz="2000" dirty="0"/>
          </a:p>
          <a:p>
            <a:pPr>
              <a:defRPr/>
            </a:pPr>
            <a:r>
              <a:rPr lang="en-US" sz="2000" dirty="0"/>
              <a:t>CAA Sec. 113(d) </a:t>
            </a:r>
            <a:r>
              <a:rPr lang="en-US" sz="2000" dirty="0" smtClean="0"/>
              <a:t>order;</a:t>
            </a:r>
          </a:p>
          <a:p>
            <a:pPr marL="0" indent="0">
              <a:buFont typeface="Wingdings" panose="05000000000000000000" pitchFamily="2" charset="2"/>
              <a:buNone/>
              <a:defRPr/>
            </a:pPr>
            <a:endParaRPr lang="en-US" sz="2000" dirty="0"/>
          </a:p>
          <a:p>
            <a:pPr marL="0" indent="0">
              <a:buFont typeface="Wingdings" panose="05000000000000000000" pitchFamily="2" charset="2"/>
              <a:buNone/>
              <a:defRPr/>
            </a:pPr>
            <a:r>
              <a:rPr lang="en-US" sz="2000" dirty="0"/>
              <a:t> </a:t>
            </a:r>
            <a:r>
              <a:rPr lang="en-US" sz="2000" dirty="0" smtClean="0"/>
              <a:t>  * SIP or FIP Proposal also resolves the violation</a:t>
            </a:r>
            <a:endParaRPr lang="en-US" sz="2400" dirty="0" smtClean="0"/>
          </a:p>
          <a:p>
            <a:pPr marL="0" indent="0">
              <a:buFont typeface="Wingdings" panose="05000000000000000000" pitchFamily="2" charset="2"/>
              <a:buNone/>
              <a:defRPr/>
            </a:pPr>
            <a:endParaRPr 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algn="ctr"/>
            <a:r>
              <a:rPr lang="en-US" altLang="en-US" smtClean="0"/>
              <a:t>Timeline for Addressing HPVs</a:t>
            </a:r>
          </a:p>
        </p:txBody>
      </p:sp>
      <p:sp>
        <p:nvSpPr>
          <p:cNvPr id="3" name="Content Placeholder 2"/>
          <p:cNvSpPr>
            <a:spLocks noGrp="1"/>
          </p:cNvSpPr>
          <p:nvPr>
            <p:ph idx="1"/>
          </p:nvPr>
        </p:nvSpPr>
        <p:spPr/>
        <p:txBody>
          <a:bodyPr/>
          <a:lstStyle/>
          <a:p>
            <a:pPr>
              <a:defRPr/>
            </a:pPr>
            <a:r>
              <a:rPr lang="en-US" sz="2400" b="1" dirty="0" smtClean="0"/>
              <a:t>Step 5- If the HPV is not Addressed within 270 from Discovery, 180 days from Day Zero</a:t>
            </a:r>
          </a:p>
          <a:p>
            <a:pPr lvl="1">
              <a:defRPr/>
            </a:pPr>
            <a:r>
              <a:rPr lang="en-US" sz="2000" dirty="0" smtClean="0"/>
              <a:t>Develop Case-Specific Management Plan </a:t>
            </a:r>
          </a:p>
          <a:p>
            <a:pPr lvl="1">
              <a:defRPr/>
            </a:pPr>
            <a:r>
              <a:rPr lang="en-US" sz="2000" dirty="0" smtClean="0"/>
              <a:t>Enforcement action will be considered untimely unless this case management plan is developed and discussed with the region</a:t>
            </a:r>
          </a:p>
          <a:p>
            <a:pPr lvl="1">
              <a:defRPr/>
            </a:pPr>
            <a:r>
              <a:rPr lang="en-US" sz="2000" dirty="0" smtClean="0"/>
              <a:t>EPA expects that the case management plan be in effect 45 days from the 180 day period, or 225 days from Day Zero</a:t>
            </a:r>
          </a:p>
          <a:p>
            <a:pPr lvl="1">
              <a:defRPr/>
            </a:pPr>
            <a:r>
              <a:rPr lang="en-US" sz="2000" dirty="0" smtClean="0"/>
              <a:t>Discuss the plan with the Region </a:t>
            </a:r>
          </a:p>
          <a:p>
            <a:pPr lvl="2">
              <a:defRPr/>
            </a:pPr>
            <a:r>
              <a:rPr lang="en-US" sz="1800" dirty="0" smtClean="0"/>
              <a:t>Pollutant(s) at issue, including </a:t>
            </a:r>
            <a:r>
              <a:rPr lang="en-US" sz="1800" dirty="0"/>
              <a:t>a</a:t>
            </a:r>
            <a:r>
              <a:rPr lang="en-US" sz="1800" dirty="0" smtClean="0"/>
              <a:t>n estimate of type and amount of any on-going or recurring emissions</a:t>
            </a:r>
          </a:p>
          <a:p>
            <a:pPr lvl="2">
              <a:defRPr/>
            </a:pPr>
            <a:r>
              <a:rPr lang="en-US" sz="1800" dirty="0" smtClean="0"/>
              <a:t>Specific Milestones for case resolution, proposed dates for settlement negotiations, commencing enforcement action (administrative or judicial)</a:t>
            </a:r>
          </a:p>
          <a:p>
            <a:pPr lvl="2">
              <a:defRPr/>
            </a:pPr>
            <a:r>
              <a:rPr lang="en-US" sz="1800" dirty="0" smtClean="0"/>
              <a:t>Discussion of whether it may be appropriate for EPA to take the lead</a:t>
            </a:r>
          </a:p>
          <a:p>
            <a:pPr lvl="1">
              <a:defRPr/>
            </a:pPr>
            <a:endParaRPr lang="en-US" sz="2000" b="1" dirty="0" smtClean="0"/>
          </a:p>
          <a:p>
            <a:pPr lvl="2">
              <a:defRPr/>
            </a:pPr>
            <a:endParaRPr lang="en-US" sz="1600" dirty="0" smtClean="0"/>
          </a:p>
          <a:p>
            <a:pPr>
              <a:defRPr/>
            </a:pPr>
            <a:endParaRPr lang="en-US" sz="2400" dirty="0" smtClean="0"/>
          </a:p>
          <a:p>
            <a:pPr lvl="1">
              <a:defRPr/>
            </a:pPr>
            <a:endParaRPr lang="en-US" sz="2400" dirty="0" smtClean="0"/>
          </a:p>
          <a:p>
            <a:pPr marL="0" indent="0">
              <a:buFont typeface="Wingdings" panose="05000000000000000000" pitchFamily="2" charset="2"/>
              <a:buNone/>
              <a:defRPr/>
            </a:pPr>
            <a:endParaRPr lang="en-US"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algn="ctr"/>
            <a:r>
              <a:rPr lang="en-US" altLang="en-US" smtClean="0"/>
              <a:t>Timeline for Addressing HPVs</a:t>
            </a:r>
          </a:p>
        </p:txBody>
      </p:sp>
      <p:sp>
        <p:nvSpPr>
          <p:cNvPr id="3" name="Content Placeholder 2"/>
          <p:cNvSpPr>
            <a:spLocks noGrp="1"/>
          </p:cNvSpPr>
          <p:nvPr>
            <p:ph idx="1"/>
          </p:nvPr>
        </p:nvSpPr>
        <p:spPr/>
        <p:txBody>
          <a:bodyPr/>
          <a:lstStyle/>
          <a:p>
            <a:pPr>
              <a:defRPr/>
            </a:pPr>
            <a:r>
              <a:rPr lang="en-US" sz="2400" b="1" dirty="0" smtClean="0"/>
              <a:t>Step </a:t>
            </a:r>
            <a:r>
              <a:rPr lang="en-US" sz="2400" b="1" dirty="0"/>
              <a:t>6</a:t>
            </a:r>
            <a:r>
              <a:rPr lang="en-US" sz="2400" b="1" dirty="0" smtClean="0"/>
              <a:t>- Case-Specific Consultation</a:t>
            </a:r>
          </a:p>
          <a:p>
            <a:pPr lvl="1">
              <a:defRPr/>
            </a:pPr>
            <a:r>
              <a:rPr lang="en-US" sz="2200" dirty="0" smtClean="0"/>
              <a:t>Region is expected to have case-specific consultation at least every three months until the HPV is addressed.</a:t>
            </a:r>
          </a:p>
          <a:p>
            <a:pPr lvl="1">
              <a:defRPr/>
            </a:pPr>
            <a:r>
              <a:rPr lang="en-US" sz="2200" dirty="0" smtClean="0"/>
              <a:t>Can occur in the regularly scheduled quarterly conferences   </a:t>
            </a:r>
          </a:p>
          <a:p>
            <a:pPr lvl="1">
              <a:defRPr/>
            </a:pPr>
            <a:r>
              <a:rPr lang="en-US" sz="2200" dirty="0" smtClean="0"/>
              <a:t>Does not require a written plan to be submitted</a:t>
            </a:r>
          </a:p>
          <a:p>
            <a:pPr lvl="1">
              <a:defRPr/>
            </a:pPr>
            <a:endParaRPr lang="en-US" sz="1800" dirty="0" smtClean="0"/>
          </a:p>
          <a:p>
            <a:pPr lvl="1">
              <a:defRPr/>
            </a:pPr>
            <a:endParaRPr lang="en-US" sz="2000" b="1" dirty="0" smtClean="0"/>
          </a:p>
          <a:p>
            <a:pPr lvl="2">
              <a:defRPr/>
            </a:pPr>
            <a:endParaRPr lang="en-US" sz="1600" dirty="0" smtClean="0"/>
          </a:p>
          <a:p>
            <a:pPr>
              <a:defRPr/>
            </a:pPr>
            <a:endParaRPr lang="en-US" sz="2400" dirty="0" smtClean="0"/>
          </a:p>
          <a:p>
            <a:pPr lvl="1">
              <a:defRPr/>
            </a:pPr>
            <a:endParaRPr lang="en-US" sz="2400" dirty="0" smtClean="0"/>
          </a:p>
          <a:p>
            <a:pPr marL="0" indent="0">
              <a:buFont typeface="Wingdings" panose="05000000000000000000" pitchFamily="2" charset="2"/>
              <a:buNone/>
              <a:defRPr/>
            </a:pPr>
            <a:endParaRPr lang="en-US"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algn="ctr"/>
            <a:r>
              <a:rPr lang="en-US" altLang="en-US" smtClean="0"/>
              <a:t>Timeline for Addressing HPVs</a:t>
            </a:r>
          </a:p>
        </p:txBody>
      </p:sp>
      <p:sp>
        <p:nvSpPr>
          <p:cNvPr id="3" name="Content Placeholder 2"/>
          <p:cNvSpPr>
            <a:spLocks noGrp="1"/>
          </p:cNvSpPr>
          <p:nvPr>
            <p:ph idx="1"/>
          </p:nvPr>
        </p:nvSpPr>
        <p:spPr/>
        <p:txBody>
          <a:bodyPr/>
          <a:lstStyle/>
          <a:p>
            <a:pPr>
              <a:defRPr/>
            </a:pPr>
            <a:r>
              <a:rPr lang="en-US" sz="2400" b="1" dirty="0" smtClean="0"/>
              <a:t>Step 7- Resolving the HPV means:</a:t>
            </a:r>
          </a:p>
          <a:p>
            <a:pPr lvl="1">
              <a:defRPr/>
            </a:pPr>
            <a:r>
              <a:rPr lang="en-US" sz="2000" dirty="0" smtClean="0"/>
              <a:t>Entry of an </a:t>
            </a:r>
            <a:r>
              <a:rPr lang="en-US" sz="2000" dirty="0"/>
              <a:t>order adjudicating the case and the order is </a:t>
            </a:r>
            <a:r>
              <a:rPr lang="en-US" sz="2000" dirty="0" smtClean="0"/>
              <a:t>final; </a:t>
            </a:r>
          </a:p>
          <a:p>
            <a:pPr lvl="1">
              <a:defRPr/>
            </a:pPr>
            <a:r>
              <a:rPr lang="en-US" sz="2000" dirty="0"/>
              <a:t>F</a:t>
            </a:r>
            <a:r>
              <a:rPr lang="en-US" sz="2000" dirty="0" smtClean="0"/>
              <a:t>or </a:t>
            </a:r>
            <a:r>
              <a:rPr lang="en-US" sz="2000" dirty="0"/>
              <a:t>violations addressed administratively or through any non-judicial process, all penalties have been collected, all SEPs are completed, and the source is confirmed to be in compliance with respect to all </a:t>
            </a:r>
            <a:r>
              <a:rPr lang="en-US" sz="2000" dirty="0" smtClean="0"/>
              <a:t>HPVs; </a:t>
            </a:r>
            <a:r>
              <a:rPr lang="en-US" sz="2000" dirty="0"/>
              <a:t>or </a:t>
            </a:r>
            <a:endParaRPr lang="en-US" sz="2000" dirty="0" smtClean="0"/>
          </a:p>
          <a:p>
            <a:pPr lvl="1">
              <a:defRPr/>
            </a:pPr>
            <a:r>
              <a:rPr lang="en-US" sz="2000" dirty="0" smtClean="0"/>
              <a:t>Proposal to revise </a:t>
            </a:r>
            <a:r>
              <a:rPr lang="en-US" sz="2000" dirty="0"/>
              <a:t>to </a:t>
            </a:r>
            <a:r>
              <a:rPr lang="en-US" sz="2000" dirty="0" smtClean="0"/>
              <a:t>a </a:t>
            </a:r>
            <a:r>
              <a:rPr lang="en-US" sz="2000" dirty="0"/>
              <a:t>state implementation plan or tribal implementation </a:t>
            </a:r>
            <a:r>
              <a:rPr lang="en-US" sz="2000" dirty="0" smtClean="0"/>
              <a:t>plan </a:t>
            </a:r>
            <a:r>
              <a:rPr lang="en-US" sz="2000" dirty="0"/>
              <a:t>regarding the violation. </a:t>
            </a:r>
            <a:endParaRPr lang="en-US" sz="2400" dirty="0" smtClean="0"/>
          </a:p>
          <a:p>
            <a:pPr marL="0" indent="0">
              <a:buFont typeface="Wingdings" panose="05000000000000000000" pitchFamily="2" charset="2"/>
              <a:buNone/>
              <a:defRPr/>
            </a:pPr>
            <a:endParaRPr lang="en-US"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pPr algn="ctr"/>
            <a:r>
              <a:rPr lang="en-US" altLang="en-US" smtClean="0"/>
              <a:t>Resources</a:t>
            </a:r>
          </a:p>
        </p:txBody>
      </p:sp>
      <p:sp>
        <p:nvSpPr>
          <p:cNvPr id="16387" name="Content Placeholder 2"/>
          <p:cNvSpPr>
            <a:spLocks noGrp="1"/>
          </p:cNvSpPr>
          <p:nvPr>
            <p:ph idx="1"/>
          </p:nvPr>
        </p:nvSpPr>
        <p:spPr/>
        <p:txBody>
          <a:bodyPr/>
          <a:lstStyle/>
          <a:p>
            <a:pPr>
              <a:defRPr/>
            </a:pPr>
            <a:r>
              <a:rPr lang="en-US" sz="2800" dirty="0" smtClean="0"/>
              <a:t>Questions about HPV Policy Implementation</a:t>
            </a:r>
          </a:p>
          <a:p>
            <a:pPr lvl="1">
              <a:defRPr/>
            </a:pPr>
            <a:r>
              <a:rPr lang="en-US" sz="2400" dirty="0" smtClean="0"/>
              <a:t>Region </a:t>
            </a:r>
            <a:r>
              <a:rPr lang="en-US" sz="2400" dirty="0" smtClean="0"/>
              <a:t>4</a:t>
            </a:r>
            <a:r>
              <a:rPr lang="en-US" sz="2400" dirty="0" smtClean="0"/>
              <a:t>	</a:t>
            </a:r>
          </a:p>
          <a:p>
            <a:pPr lvl="2">
              <a:defRPr/>
            </a:pPr>
            <a:r>
              <a:rPr lang="en-US" dirty="0" smtClean="0"/>
              <a:t>Dick Dubose, </a:t>
            </a:r>
            <a:r>
              <a:rPr lang="en-US" dirty="0" smtClean="0">
                <a:hlinkClick r:id="rId3"/>
              </a:rPr>
              <a:t>dubose.dick@epa.gov</a:t>
            </a:r>
            <a:endParaRPr lang="en-US" dirty="0" smtClean="0"/>
          </a:p>
          <a:p>
            <a:pPr lvl="2">
              <a:defRPr/>
            </a:pPr>
            <a:r>
              <a:rPr lang="en-US" dirty="0" smtClean="0"/>
              <a:t>Todd Russo, </a:t>
            </a:r>
            <a:r>
              <a:rPr lang="en-US" dirty="0" smtClean="0">
                <a:hlinkClick r:id="rId4"/>
              </a:rPr>
              <a:t>russo.todd@epa.gov</a:t>
            </a:r>
            <a:endParaRPr lang="en-US" dirty="0" smtClean="0"/>
          </a:p>
          <a:p>
            <a:pPr lvl="2">
              <a:defRPr/>
            </a:pPr>
            <a:r>
              <a:rPr lang="en-US" dirty="0" smtClean="0"/>
              <a:t>Ahmed Amanulah, </a:t>
            </a:r>
            <a:r>
              <a:rPr lang="en-US" dirty="0" smtClean="0">
                <a:hlinkClick r:id="rId5"/>
              </a:rPr>
              <a:t>amanulah.ahmed@epa.gov</a:t>
            </a:r>
            <a:r>
              <a:rPr lang="en-US" dirty="0" smtClean="0"/>
              <a:t> (ICIS-Air related questions)</a:t>
            </a:r>
            <a:endParaRPr lang="en-US" dirty="0" smtClean="0"/>
          </a:p>
          <a:p>
            <a:pPr lvl="1">
              <a:defRPr/>
            </a:pPr>
            <a:r>
              <a:rPr lang="en-US" sz="2400" dirty="0" smtClean="0"/>
              <a:t>Air </a:t>
            </a:r>
            <a:r>
              <a:rPr lang="en-US" sz="2400" dirty="0" smtClean="0"/>
              <a:t>Enforcement Division- </a:t>
            </a:r>
          </a:p>
          <a:p>
            <a:pPr marL="914400" lvl="2" indent="0">
              <a:buFontTx/>
              <a:buNone/>
              <a:defRPr/>
            </a:pPr>
            <a:r>
              <a:rPr lang="en-US" dirty="0" smtClean="0"/>
              <a:t>Terri Dykes, </a:t>
            </a:r>
            <a:r>
              <a:rPr lang="en-US" dirty="0" smtClean="0"/>
              <a:t>dykes.teresa@epa.gov</a:t>
            </a:r>
            <a:endParaRPr lang="en-US" dirty="0" smtClean="0"/>
          </a:p>
          <a:p>
            <a:pPr marL="457200" lvl="1" indent="0">
              <a:buFont typeface="Arial" panose="020B0604020202020204" pitchFamily="34" charset="0"/>
              <a:buNone/>
              <a:defRPr/>
            </a:pPr>
            <a:endParaRPr lang="en-US" sz="2000" dirty="0" smtClean="0"/>
          </a:p>
          <a:p>
            <a:pPr>
              <a:defRPr/>
            </a:pPr>
            <a:r>
              <a:rPr lang="en-US" sz="2800" dirty="0" smtClean="0"/>
              <a:t>Questions about Federally Reportable Violations</a:t>
            </a:r>
          </a:p>
          <a:p>
            <a:pPr lvl="1">
              <a:defRPr/>
            </a:pPr>
            <a:r>
              <a:rPr lang="en-US" sz="2400" dirty="0" smtClean="0"/>
              <a:t>Rob Lischinsky, lischinsky.robert@epa.gov</a:t>
            </a:r>
          </a:p>
          <a:p>
            <a:pPr>
              <a:defRPr/>
            </a:pPr>
            <a:endParaRPr lang="en-US" sz="2400" dirty="0"/>
          </a:p>
          <a:p>
            <a:pPr>
              <a:defRPr/>
            </a:pPr>
            <a:endParaRPr lang="en-US" sz="2000" dirty="0" smtClean="0"/>
          </a:p>
          <a:p>
            <a:pPr lvl="1">
              <a:defRPr/>
            </a:pPr>
            <a:endParaRPr lang="en-US" sz="2000" dirty="0" smtClean="0"/>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3008</TotalTime>
  <Words>2902</Words>
  <Application>Microsoft Office PowerPoint</Application>
  <PresentationFormat>On-screen Show (4:3)</PresentationFormat>
  <Paragraphs>226</Paragraphs>
  <Slides>24</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ＭＳ Ｐゴシック</vt:lpstr>
      <vt:lpstr>Calibri</vt:lpstr>
      <vt:lpstr>Wingdings</vt:lpstr>
      <vt:lpstr>Times New Roman</vt:lpstr>
      <vt:lpstr>Default Design</vt:lpstr>
      <vt:lpstr>Timely and Appropriate Enforcement Response to High Priority Violations – Revised 2014</vt:lpstr>
      <vt:lpstr>Timely and Appropriate Enforcement Response to High Priority Violations - 2014</vt:lpstr>
      <vt:lpstr>High Priority Violations or HPV Policy- 2014 Revisions</vt:lpstr>
      <vt:lpstr>High Priority Violations or HPV Policy- 2014 Revisions</vt:lpstr>
      <vt:lpstr>High Priority Violations or HPV Policy- 2014 Revisions</vt:lpstr>
      <vt:lpstr>Universe of Sources Subject to the HPV Policy  </vt:lpstr>
      <vt:lpstr>Universe of Sources Subject to the HPV Policy  </vt:lpstr>
      <vt:lpstr>Universe of Sources Subject to the HPV Policy  </vt:lpstr>
      <vt:lpstr>HPV Criteria</vt:lpstr>
      <vt:lpstr>HPV Criteria</vt:lpstr>
      <vt:lpstr>HPV Criteria</vt:lpstr>
      <vt:lpstr>HPV Criteria</vt:lpstr>
      <vt:lpstr>HPV Criteria</vt:lpstr>
      <vt:lpstr>HPV Criteria</vt:lpstr>
      <vt:lpstr>How Do NSR Minor or NESHAP Area Sources Become Subject </vt:lpstr>
      <vt:lpstr>Removing the HPV Designation</vt:lpstr>
      <vt:lpstr>Timeline for Addressing the HPV Policy- 2014 Revisions</vt:lpstr>
      <vt:lpstr>Timeline for Addressing HPVs</vt:lpstr>
      <vt:lpstr>Timeline for Addressing HPVs</vt:lpstr>
      <vt:lpstr>Timeline for Addressing HPVs</vt:lpstr>
      <vt:lpstr>Timeline for Addressing HPVs</vt:lpstr>
      <vt:lpstr>Timeline for Addressing HPVs</vt:lpstr>
      <vt:lpstr>Timeline for Addressing HPVs</vt:lpstr>
      <vt:lpstr>Resources</vt:lpstr>
    </vt:vector>
  </TitlesOfParts>
  <Company>ERG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Estimating Emissions</dc:title>
  <dc:creator>JNordstrom</dc:creator>
  <cp:lastModifiedBy>Fite, Mark</cp:lastModifiedBy>
  <cp:revision>234</cp:revision>
  <cp:lastPrinted>2014-11-19T22:40:57Z</cp:lastPrinted>
  <dcterms:created xsi:type="dcterms:W3CDTF">2008-09-07T19:50:31Z</dcterms:created>
  <dcterms:modified xsi:type="dcterms:W3CDTF">2015-01-29T17:52:22Z</dcterms:modified>
</cp:coreProperties>
</file>