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88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276910-1786-439F-A427-C2389471970D}" type="datetimeFigureOut">
              <a:rPr lang="en-US" smtClean="0"/>
              <a:pPr/>
              <a:t>9/30/2014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1B0246-348F-4278-9715-9D9338937F46}" type="slidenum">
              <a:rPr lang="en-US" smtClean="0"/>
              <a:pPr/>
              <a:t>‹#›</a:t>
            </a:fld>
            <a:endParaRPr lang="en-US"/>
          </a:p>
        </p:txBody>
      </p:sp>
    </p:spTree>
    <p:extLst>
      <p:ext uri="{BB962C8B-B14F-4D97-AF65-F5344CB8AC3E}">
        <p14:creationId xmlns:p14="http://schemas.microsoft.com/office/powerpoint/2010/main" val="3375095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63A7E6-20F5-490B-B3DB-C1DE95491127}" type="datetime1">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fld id="{D9641B56-F1C1-4B9C-86AB-A9C4D2348069}" type="datetime1">
              <a:rPr lang="en-US" smtClean="0"/>
              <a:pPr/>
              <a:t>9/30/2014</a:t>
            </a:fld>
            <a:endParaRPr lang="en-US" dirty="0"/>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D9515C9C-B0D4-49C7-83C7-4BF66E55645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D23A0E-ADE9-485C-AFA2-8C195DFCC04A}" type="datetime1">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A60AB7-E2BD-4D27-A395-863AE9EFBE30}" type="datetime1">
              <a:rPr lang="en-US" smtClean="0"/>
              <a:pPr/>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3A23FF-FE1C-41AE-A1D4-3F7E67105448}" type="datetime1">
              <a:rPr lang="en-US" smtClean="0"/>
              <a:pPr/>
              <a:t>9/30/2014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641A963-0986-4E84-AE91-57E03B800C7E}" type="datetime1">
              <a:rPr lang="en-US" smtClean="0"/>
              <a:pPr/>
              <a:t>9/30/2014</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002710-F92E-4BB7-AAC7-AEC0FED14E57}" type="datetime1">
              <a:rPr lang="en-US" smtClean="0"/>
              <a:pPr/>
              <a:t>9/30/2014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D4BDE6-C580-49F4-8967-B64FD3048913}" type="datetime1">
              <a:rPr lang="en-US" smtClean="0"/>
              <a:pPr/>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4B4DA-8766-46BE-8F10-35EA21271E5A}" type="datetime1">
              <a:rPr lang="en-US" smtClean="0"/>
              <a:pPr/>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A46088-75BF-46A7-B331-6A2E81165F88}" type="datetime1">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AF2E32-1EA8-43D4-A3BF-1CDC53311F76}" type="datetime1">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B908D4-8876-4D00-A6E1-F6CF1DB3875A}" type="datetimeFigureOut">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AB8C62-DC19-4F22-B220-C15C14356F5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B908D4-8876-4D00-A6E1-F6CF1DB3875A}" type="datetimeFigureOut">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AB8C62-DC19-4F22-B220-C15C14356F5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B908D4-8876-4D00-A6E1-F6CF1DB3875A}" type="datetimeFigureOut">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AB8C62-DC19-4F22-B220-C15C14356F5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B908D4-8876-4D00-A6E1-F6CF1DB3875A}" type="datetimeFigureOut">
              <a:rPr lang="en-US" smtClean="0"/>
              <a:pPr/>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AB8C62-DC19-4F22-B220-C15C14356F5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B908D4-8876-4D00-A6E1-F6CF1DB3875A}" type="datetimeFigureOut">
              <a:rPr lang="en-US" smtClean="0"/>
              <a:pPr/>
              <a:t>9/30/2014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AB8C62-DC19-4F22-B220-C15C14356F5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B908D4-8876-4D00-A6E1-F6CF1DB3875A}" type="datetimeFigureOut">
              <a:rPr lang="en-US" smtClean="0"/>
              <a:pPr/>
              <a:t>9/30/2014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AB8C62-DC19-4F22-B220-C15C14356F5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B908D4-8876-4D00-A6E1-F6CF1DB3875A}" type="datetimeFigureOut">
              <a:rPr lang="en-US" smtClean="0"/>
              <a:pPr/>
              <a:t>9/30/2014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AB8C62-DC19-4F22-B220-C15C14356F5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B908D4-8876-4D00-A6E1-F6CF1DB3875A}" type="datetimeFigureOut">
              <a:rPr lang="en-US" smtClean="0"/>
              <a:pPr/>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AB8C62-DC19-4F22-B220-C15C14356F5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B908D4-8876-4D00-A6E1-F6CF1DB3875A}" type="datetimeFigureOut">
              <a:rPr lang="en-US" smtClean="0"/>
              <a:pPr/>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AB8C62-DC19-4F22-B220-C15C14356F5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B908D4-8876-4D00-A6E1-F6CF1DB3875A}" type="datetimeFigureOut">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AB8C62-DC19-4F22-B220-C15C14356F5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B908D4-8876-4D00-A6E1-F6CF1DB3875A}" type="datetimeFigureOut">
              <a:rPr lang="en-US" smtClean="0"/>
              <a:pPr/>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AB8C62-DC19-4F22-B220-C15C14356F5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13" cstate="print"/>
          <a:stretch>
            <a:fillRect/>
          </a:stretch>
        </p:blipFill>
        <p:spPr>
          <a:xfrm>
            <a:off x="0" y="0"/>
            <a:ext cx="9144000" cy="6858000"/>
          </a:xfrm>
          <a:prstGeom prst="rect">
            <a:avLst/>
          </a:prstGeom>
        </p:spPr>
      </p:pic>
      <p:pic>
        <p:nvPicPr>
          <p:cNvPr id="8" name="Picture 7" descr="DEP_color_logo white text[Converted].png"/>
          <p:cNvPicPr>
            <a:picLocks noChangeAspect="1"/>
          </p:cNvPicPr>
          <p:nvPr/>
        </p:nvPicPr>
        <p:blipFill>
          <a:blip r:embed="rId14" cstate="print"/>
          <a:stretch>
            <a:fillRect/>
          </a:stretch>
        </p:blipFill>
        <p:spPr>
          <a:xfrm>
            <a:off x="228600" y="191379"/>
            <a:ext cx="990600" cy="646821"/>
          </a:xfrm>
          <a:prstGeom prst="rect">
            <a:avLst/>
          </a:prstGeom>
        </p:spPr>
      </p:pic>
      <p:sp>
        <p:nvSpPr>
          <p:cNvPr id="2" name="Title Placeholder 1"/>
          <p:cNvSpPr>
            <a:spLocks noGrp="1"/>
          </p:cNvSpPr>
          <p:nvPr>
            <p:ph type="title"/>
          </p:nvPr>
        </p:nvSpPr>
        <p:spPr>
          <a:xfrm>
            <a:off x="838200" y="0"/>
            <a:ext cx="7848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92875"/>
            <a:ext cx="2133600" cy="365125"/>
          </a:xfrm>
          <a:prstGeom prst="rect">
            <a:avLst/>
          </a:prstGeom>
        </p:spPr>
        <p:txBody>
          <a:bodyPr vert="horz" lIns="91440" tIns="45720" rIns="91440" bIns="45720" rtlCol="0" anchor="ctr"/>
          <a:lstStyle>
            <a:lvl1pPr algn="l">
              <a:defRPr sz="1200">
                <a:solidFill>
                  <a:schemeClr val="bg1"/>
                </a:solidFill>
              </a:defRPr>
            </a:lvl1pPr>
          </a:lstStyle>
          <a:p>
            <a:fld id="{9E143E03-91FF-4BAF-9E2C-6D164A2D73C0}" type="datetime1">
              <a:rPr lang="en-US" smtClean="0"/>
              <a:pPr/>
              <a:t>9/30/2014</a:t>
            </a:fld>
            <a:endParaRPr lang="en-US" dirty="0"/>
          </a:p>
        </p:txBody>
      </p:sp>
      <p:sp>
        <p:nvSpPr>
          <p:cNvPr id="5" name="Footer Placeholder 4"/>
          <p:cNvSpPr>
            <a:spLocks noGrp="1"/>
          </p:cNvSpPr>
          <p:nvPr>
            <p:ph type="ftr" sz="quarter" idx="3"/>
          </p:nvPr>
        </p:nvSpPr>
        <p:spPr>
          <a:xfrm>
            <a:off x="3124200" y="6492875"/>
            <a:ext cx="28956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6553200" y="6492875"/>
            <a:ext cx="2133600" cy="365125"/>
          </a:xfrm>
          <a:prstGeom prst="rect">
            <a:avLst/>
          </a:prstGeom>
        </p:spPr>
        <p:txBody>
          <a:bodyPr vert="horz" lIns="91440" tIns="45720" rIns="91440" bIns="45720" rtlCol="0" anchor="ctr"/>
          <a:lstStyle>
            <a:lvl1pPr algn="r">
              <a:defRPr sz="1200">
                <a:solidFill>
                  <a:schemeClr val="bg1"/>
                </a:solidFill>
              </a:defRPr>
            </a:lvl1pPr>
          </a:lstStyle>
          <a:p>
            <a:fld id="{D9515C9C-B0D4-49C7-83C7-4BF66E55645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000" b="1"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1371600"/>
            <a:ext cx="7620000" cy="838200"/>
          </a:xfrm>
          <a:prstGeom prst="rect">
            <a:avLst/>
          </a:prstGeom>
        </p:spPr>
        <p:txBody>
          <a:bodyPr vert="horz" lIns="91440" tIns="45720" rIns="91440" bIns="45720" rtlCol="0" anchor="ctr">
            <a:normAutofit/>
          </a:bodyPr>
          <a:lstStyle/>
          <a:p>
            <a:r>
              <a:rPr lang="en-US" dirty="0" smtClean="0"/>
              <a:t>Office of Communications</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B908D4-8876-4D00-A6E1-F6CF1DB3875A}" type="datetimeFigureOut">
              <a:rPr lang="en-US" smtClean="0"/>
              <a:pPr/>
              <a:t>9/30/2014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AB8C62-DC19-4F22-B220-C15C14356F5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000" kern="1200" baseline="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mailto:Jim.Pennington@dep.state.fl.us"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81200" y="1519535"/>
            <a:ext cx="6553200" cy="523220"/>
          </a:xfrm>
          <a:prstGeom prst="rect">
            <a:avLst/>
          </a:prstGeom>
          <a:noFill/>
        </p:spPr>
        <p:txBody>
          <a:bodyPr wrap="square" rtlCol="0">
            <a:spAutoFit/>
          </a:bodyPr>
          <a:lstStyle/>
          <a:p>
            <a:pPr algn="ctr"/>
            <a:r>
              <a:rPr lang="en-US" sz="2800" b="1" dirty="0" smtClean="0">
                <a:solidFill>
                  <a:schemeClr val="bg1"/>
                </a:solidFill>
                <a:latin typeface="Arial" pitchFamily="34" charset="0"/>
                <a:cs typeface="Arial" pitchFamily="34" charset="0"/>
              </a:rPr>
              <a:t>Office of Permitting and Compliance</a:t>
            </a:r>
            <a:endParaRPr lang="en-US" sz="2800" b="1" dirty="0">
              <a:solidFill>
                <a:schemeClr val="bg1"/>
              </a:solidFill>
              <a:latin typeface="Arial" pitchFamily="34" charset="0"/>
              <a:cs typeface="Arial" pitchFamily="34" charset="0"/>
            </a:endParaRPr>
          </a:p>
        </p:txBody>
      </p:sp>
      <p:sp>
        <p:nvSpPr>
          <p:cNvPr id="5" name="TextBox 4"/>
          <p:cNvSpPr txBox="1"/>
          <p:nvPr/>
        </p:nvSpPr>
        <p:spPr>
          <a:xfrm>
            <a:off x="762000" y="2743200"/>
            <a:ext cx="7772400" cy="2308324"/>
          </a:xfrm>
          <a:prstGeom prst="rect">
            <a:avLst/>
          </a:prstGeom>
          <a:noFill/>
        </p:spPr>
        <p:txBody>
          <a:bodyPr wrap="square" rtlCol="0">
            <a:spAutoFit/>
          </a:bodyPr>
          <a:lstStyle/>
          <a:p>
            <a:pPr algn="ctr"/>
            <a:r>
              <a:rPr lang="en-US" sz="4800" b="1" dirty="0" smtClean="0">
                <a:solidFill>
                  <a:schemeClr val="bg1"/>
                </a:solidFill>
                <a:latin typeface="Arial" pitchFamily="34" charset="0"/>
                <a:cs typeface="Arial" pitchFamily="34" charset="0"/>
              </a:rPr>
              <a:t>Summary </a:t>
            </a:r>
            <a:r>
              <a:rPr lang="en-US" sz="4800" b="1" dirty="0">
                <a:solidFill>
                  <a:schemeClr val="bg1"/>
                </a:solidFill>
                <a:latin typeface="Arial" pitchFamily="34" charset="0"/>
                <a:cs typeface="Arial" pitchFamily="34" charset="0"/>
              </a:rPr>
              <a:t>of EPA’s Revised HPV Guidance</a:t>
            </a:r>
          </a:p>
          <a:p>
            <a:pPr algn="ctr"/>
            <a:endParaRPr lang="en-US" sz="4800" b="1" dirty="0">
              <a:solidFill>
                <a:schemeClr val="bg1"/>
              </a:solidFill>
              <a:latin typeface="Arial" pitchFamily="34" charset="0"/>
              <a:cs typeface="Arial" pitchFamily="34" charset="0"/>
            </a:endParaRPr>
          </a:p>
        </p:txBody>
      </p:sp>
      <p:sp>
        <p:nvSpPr>
          <p:cNvPr id="6" name="TextBox 5"/>
          <p:cNvSpPr txBox="1"/>
          <p:nvPr/>
        </p:nvSpPr>
        <p:spPr>
          <a:xfrm>
            <a:off x="2362200" y="4724400"/>
            <a:ext cx="4572000" cy="523220"/>
          </a:xfrm>
          <a:prstGeom prst="rect">
            <a:avLst/>
          </a:prstGeom>
          <a:noFill/>
        </p:spPr>
        <p:txBody>
          <a:bodyPr wrap="square" rtlCol="0">
            <a:spAutoFit/>
          </a:bodyPr>
          <a:lstStyle/>
          <a:p>
            <a:pPr algn="ctr"/>
            <a:r>
              <a:rPr lang="en-US" sz="2800" b="1" dirty="0" smtClean="0">
                <a:solidFill>
                  <a:schemeClr val="bg1"/>
                </a:solidFill>
                <a:latin typeface="Arial" pitchFamily="34" charset="0"/>
                <a:cs typeface="Arial" pitchFamily="34" charset="0"/>
              </a:rPr>
              <a:t>October 6, 2014</a:t>
            </a:r>
            <a:endParaRPr lang="en-US" sz="28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marL="0" lvl="0" indent="0">
              <a:lnSpc>
                <a:spcPct val="90000"/>
              </a:lnSpc>
              <a:spcBef>
                <a:spcPts val="1000"/>
              </a:spcBef>
              <a:buNone/>
            </a:pPr>
            <a:r>
              <a:rPr lang="en-US" dirty="0" smtClean="0">
                <a:solidFill>
                  <a:prstClr val="black"/>
                </a:solidFill>
                <a:latin typeface="Calibri" panose="020F0502020204030204"/>
                <a:cs typeface="+mn-cs"/>
              </a:rPr>
              <a:t>Effective 10/1/14</a:t>
            </a:r>
          </a:p>
          <a:p>
            <a:pPr marL="0" lvl="0" indent="0">
              <a:lnSpc>
                <a:spcPct val="90000"/>
              </a:lnSpc>
              <a:spcBef>
                <a:spcPts val="1000"/>
              </a:spcBef>
              <a:buNone/>
            </a:pPr>
            <a:r>
              <a:rPr lang="en-US" dirty="0" smtClean="0">
                <a:solidFill>
                  <a:prstClr val="black"/>
                </a:solidFill>
                <a:latin typeface="Calibri" panose="020F0502020204030204"/>
                <a:cs typeface="+mn-cs"/>
              </a:rPr>
              <a:t>Supersedes </a:t>
            </a:r>
            <a:r>
              <a:rPr lang="en-US" dirty="0">
                <a:solidFill>
                  <a:prstClr val="black"/>
                </a:solidFill>
                <a:latin typeface="Calibri" panose="020F0502020204030204"/>
                <a:cs typeface="+mn-cs"/>
              </a:rPr>
              <a:t>previous HPV </a:t>
            </a:r>
            <a:r>
              <a:rPr lang="en-US" dirty="0" smtClean="0">
                <a:solidFill>
                  <a:prstClr val="black"/>
                </a:solidFill>
                <a:latin typeface="Calibri" panose="020F0502020204030204"/>
                <a:cs typeface="+mn-cs"/>
              </a:rPr>
              <a:t>guidance</a:t>
            </a:r>
            <a:endParaRPr lang="en-US" dirty="0">
              <a:solidFill>
                <a:prstClr val="black"/>
              </a:solidFill>
              <a:latin typeface="Calibri" panose="020F0502020204030204"/>
            </a:endParaRPr>
          </a:p>
          <a:p>
            <a:pPr marL="0" lvl="0" indent="0">
              <a:lnSpc>
                <a:spcPct val="90000"/>
              </a:lnSpc>
              <a:spcBef>
                <a:spcPts val="1000"/>
              </a:spcBef>
              <a:buNone/>
            </a:pPr>
            <a:r>
              <a:rPr lang="en-US" dirty="0" smtClean="0">
                <a:solidFill>
                  <a:prstClr val="black"/>
                </a:solidFill>
                <a:latin typeface="Calibri" panose="020F0502020204030204"/>
                <a:cs typeface="+mn-cs"/>
              </a:rPr>
              <a:t>HPV </a:t>
            </a:r>
            <a:r>
              <a:rPr lang="en-US" dirty="0">
                <a:solidFill>
                  <a:prstClr val="black"/>
                </a:solidFill>
                <a:latin typeface="Calibri" panose="020F0502020204030204"/>
                <a:cs typeface="+mn-cs"/>
              </a:rPr>
              <a:t>is violation that:</a:t>
            </a:r>
          </a:p>
          <a:p>
            <a:pPr marL="457200" lvl="5" indent="0">
              <a:lnSpc>
                <a:spcPct val="90000"/>
              </a:lnSpc>
              <a:spcBef>
                <a:spcPts val="500"/>
              </a:spcBef>
              <a:buNone/>
            </a:pPr>
            <a:r>
              <a:rPr lang="en-US" dirty="0">
                <a:latin typeface="Calibri" panose="020F0502020204030204"/>
                <a:cs typeface="+mn-cs"/>
              </a:rPr>
              <a:t>(1) May pose an unacceptable risk to human health and/or the environment from direct or indirect release of air pollutants; or</a:t>
            </a:r>
          </a:p>
          <a:p>
            <a:pPr marL="457200" lvl="5" indent="0">
              <a:lnSpc>
                <a:spcPct val="90000"/>
              </a:lnSpc>
              <a:spcBef>
                <a:spcPts val="500"/>
              </a:spcBef>
              <a:buNone/>
            </a:pPr>
            <a:r>
              <a:rPr lang="en-US" dirty="0">
                <a:latin typeface="Calibri" panose="020F0502020204030204"/>
                <a:cs typeface="+mn-cs"/>
              </a:rPr>
              <a:t>(2) May harm the ability to implement CAA programs</a:t>
            </a:r>
            <a:r>
              <a:rPr lang="en-US" dirty="0" smtClean="0">
                <a:latin typeface="Calibri" panose="020F0502020204030204"/>
                <a:cs typeface="+mn-cs"/>
              </a:rPr>
              <a:t>.</a:t>
            </a:r>
          </a:p>
          <a:p>
            <a:pPr marL="0" lvl="0" indent="0">
              <a:buNone/>
            </a:pPr>
            <a:r>
              <a:rPr lang="en-US" dirty="0" smtClean="0"/>
              <a:t>Goals of the Revision</a:t>
            </a:r>
            <a:endParaRPr lang="en-US" dirty="0"/>
          </a:p>
          <a:p>
            <a:pPr marL="457200" lvl="1" indent="-457200">
              <a:buFont typeface="Arial" panose="020B0604020202020204" pitchFamily="34" charset="0"/>
              <a:buChar char="•"/>
            </a:pPr>
            <a:r>
              <a:rPr lang="en-US" dirty="0" smtClean="0"/>
              <a:t>Quick Identification</a:t>
            </a:r>
            <a:endParaRPr lang="en-US" dirty="0"/>
          </a:p>
          <a:p>
            <a:pPr marL="457200" lvl="1" indent="-457200">
              <a:buFont typeface="Arial" panose="020B0604020202020204" pitchFamily="34" charset="0"/>
              <a:buChar char="•"/>
            </a:pPr>
            <a:r>
              <a:rPr lang="en-US" dirty="0" smtClean="0"/>
              <a:t>Reporting </a:t>
            </a:r>
            <a:endParaRPr lang="en-US" dirty="0"/>
          </a:p>
          <a:p>
            <a:pPr marL="457200" lvl="1" indent="-457200">
              <a:buFont typeface="Arial" panose="020B0604020202020204" pitchFamily="34" charset="0"/>
              <a:buChar char="•"/>
            </a:pPr>
            <a:r>
              <a:rPr lang="en-US" dirty="0" smtClean="0"/>
              <a:t>Engaging </a:t>
            </a:r>
            <a:r>
              <a:rPr lang="en-US" dirty="0"/>
              <a:t>facilities</a:t>
            </a:r>
          </a:p>
          <a:p>
            <a:pPr marL="457200" lvl="1" indent="-457200">
              <a:buFont typeface="Arial" panose="020B0604020202020204" pitchFamily="34" charset="0"/>
              <a:buChar char="•"/>
            </a:pPr>
            <a:r>
              <a:rPr lang="en-US" dirty="0"/>
              <a:t>Cooperative enforcement approach</a:t>
            </a:r>
          </a:p>
          <a:p>
            <a:pPr marL="0" lvl="4" indent="0">
              <a:lnSpc>
                <a:spcPct val="90000"/>
              </a:lnSpc>
              <a:spcBef>
                <a:spcPts val="500"/>
              </a:spcBef>
              <a:buNone/>
            </a:pPr>
            <a:endParaRPr lang="en-US" dirty="0">
              <a:latin typeface="Calibri" panose="020F0502020204030204"/>
              <a:cs typeface="+mn-cs"/>
            </a:endParaRPr>
          </a:p>
          <a:p>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9/30/2014</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657600"/>
            <a:ext cx="8763000" cy="2667000"/>
          </a:xfrm>
        </p:spPr>
        <p:txBody>
          <a:bodyPr>
            <a:normAutofit fontScale="90000"/>
          </a:bodyPr>
          <a:lstStyle/>
          <a:p>
            <a:pPr lvl="0">
              <a:lnSpc>
                <a:spcPct val="90000"/>
              </a:lnSpc>
              <a:spcBef>
                <a:spcPts val="1000"/>
              </a:spcBef>
            </a:pPr>
            <a:r>
              <a:rPr lang="en-US" sz="2700" b="0" cap="none" dirty="0">
                <a:solidFill>
                  <a:prstClr val="black"/>
                </a:solidFill>
                <a:latin typeface="Calibri" panose="020F0502020204030204"/>
                <a:ea typeface="+mn-ea"/>
                <a:cs typeface="+mn-cs"/>
              </a:rPr>
              <a:t>The </a:t>
            </a:r>
            <a:r>
              <a:rPr lang="en-US" sz="2700" b="0" cap="none" dirty="0" smtClean="0">
                <a:solidFill>
                  <a:prstClr val="black"/>
                </a:solidFill>
                <a:latin typeface="Calibri" panose="020F0502020204030204"/>
                <a:ea typeface="+mn-ea"/>
                <a:cs typeface="+mn-cs"/>
              </a:rPr>
              <a:t>6 </a:t>
            </a:r>
            <a:r>
              <a:rPr lang="en-US" sz="2700" b="0" cap="none" dirty="0">
                <a:solidFill>
                  <a:prstClr val="black"/>
                </a:solidFill>
                <a:latin typeface="Calibri" panose="020F0502020204030204"/>
                <a:ea typeface="+mn-ea"/>
                <a:cs typeface="+mn-cs"/>
              </a:rPr>
              <a:t>Criteria are</a:t>
            </a:r>
            <a:r>
              <a:rPr lang="en-US" sz="2700" b="0" cap="none" dirty="0" smtClean="0">
                <a:solidFill>
                  <a:prstClr val="black"/>
                </a:solidFill>
                <a:latin typeface="Calibri" panose="020F0502020204030204"/>
                <a:ea typeface="+mn-ea"/>
                <a:cs typeface="+mn-cs"/>
              </a:rPr>
              <a:t>:</a:t>
            </a:r>
            <a:br>
              <a:rPr lang="en-US" sz="2700" b="0" cap="none" dirty="0" smtClean="0">
                <a:solidFill>
                  <a:prstClr val="black"/>
                </a:solidFill>
                <a:latin typeface="Calibri" panose="020F0502020204030204"/>
                <a:ea typeface="+mn-ea"/>
                <a:cs typeface="+mn-cs"/>
              </a:rPr>
            </a:br>
            <a:r>
              <a:rPr lang="en-US" sz="2800" b="0" cap="none" dirty="0">
                <a:solidFill>
                  <a:prstClr val="black"/>
                </a:solidFill>
                <a:latin typeface="Calibri" panose="020F0502020204030204"/>
                <a:ea typeface="+mn-ea"/>
                <a:cs typeface="+mn-cs"/>
              </a:rPr>
              <a:t/>
            </a:r>
            <a:br>
              <a:rPr lang="en-US" sz="2800" b="0" cap="none" dirty="0">
                <a:solidFill>
                  <a:prstClr val="black"/>
                </a:solidFill>
                <a:latin typeface="Calibri" panose="020F0502020204030204"/>
                <a:ea typeface="+mn-ea"/>
                <a:cs typeface="+mn-cs"/>
              </a:rPr>
            </a:br>
            <a:r>
              <a:rPr lang="en-US" sz="2000" b="0" cap="none" dirty="0" smtClean="0">
                <a:solidFill>
                  <a:schemeClr val="tx1"/>
                </a:solidFill>
                <a:latin typeface="Calibri" panose="020F0502020204030204"/>
                <a:ea typeface="+mn-ea"/>
                <a:cs typeface="+mn-cs"/>
              </a:rPr>
              <a:t>Failure to obtain NSR/PSD permit</a:t>
            </a:r>
            <a:br>
              <a:rPr lang="en-US" sz="2000" b="0" cap="none" dirty="0" smtClean="0">
                <a:solidFill>
                  <a:schemeClr val="tx1"/>
                </a:solidFill>
                <a:latin typeface="Calibri" panose="020F0502020204030204"/>
                <a:ea typeface="+mn-ea"/>
                <a:cs typeface="+mn-cs"/>
              </a:rPr>
            </a:br>
            <a:r>
              <a:rPr lang="en-US" sz="2000" b="0" cap="none" dirty="0" smtClean="0">
                <a:solidFill>
                  <a:schemeClr val="tx1"/>
                </a:solidFill>
                <a:latin typeface="Calibri" panose="020F0502020204030204"/>
                <a:ea typeface="+mn-ea"/>
                <a:cs typeface="+mn-cs"/>
              </a:rPr>
              <a:t>Federally Enforceable emissions limitation, standard or operating parameter violation</a:t>
            </a:r>
            <a:br>
              <a:rPr lang="en-US" sz="2000" b="0" cap="none" dirty="0" smtClean="0">
                <a:solidFill>
                  <a:schemeClr val="tx1"/>
                </a:solidFill>
                <a:latin typeface="Calibri" panose="020F0502020204030204"/>
                <a:ea typeface="+mn-ea"/>
                <a:cs typeface="+mn-cs"/>
              </a:rPr>
            </a:br>
            <a:r>
              <a:rPr lang="en-US" sz="2000" b="0" cap="none" dirty="0" smtClean="0">
                <a:solidFill>
                  <a:schemeClr val="tx1"/>
                </a:solidFill>
                <a:latin typeface="Calibri" panose="020F0502020204030204"/>
              </a:rPr>
              <a:t>NSPS emissions limitation, standard or operating parameter violation </a:t>
            </a:r>
            <a:br>
              <a:rPr lang="en-US" sz="2000" b="0" cap="none" dirty="0" smtClean="0">
                <a:solidFill>
                  <a:schemeClr val="tx1"/>
                </a:solidFill>
                <a:latin typeface="Calibri" panose="020F0502020204030204"/>
              </a:rPr>
            </a:br>
            <a:r>
              <a:rPr lang="en-US" sz="2000" b="0" cap="none" dirty="0" smtClean="0">
                <a:solidFill>
                  <a:schemeClr val="tx1"/>
                </a:solidFill>
                <a:latin typeface="Calibri" panose="020F0502020204030204"/>
                <a:ea typeface="+mn-ea"/>
                <a:cs typeface="+mn-cs"/>
              </a:rPr>
              <a:t>NESHAP </a:t>
            </a:r>
            <a:r>
              <a:rPr lang="en-US" sz="2000" b="0" cap="none" dirty="0" smtClean="0">
                <a:solidFill>
                  <a:schemeClr val="tx1"/>
                </a:solidFill>
                <a:latin typeface="Calibri" panose="020F0502020204030204"/>
              </a:rPr>
              <a:t>emissions limitation, standard or operating parameter </a:t>
            </a:r>
            <a:r>
              <a:rPr lang="en-US" sz="2000" b="0" cap="none" dirty="0" smtClean="0">
                <a:solidFill>
                  <a:schemeClr val="tx1"/>
                </a:solidFill>
                <a:latin typeface="Calibri" panose="020F0502020204030204"/>
                <a:ea typeface="+mn-ea"/>
                <a:cs typeface="+mn-cs"/>
              </a:rPr>
              <a:t>violation</a:t>
            </a:r>
            <a:br>
              <a:rPr lang="en-US" sz="2000" b="0" cap="none" dirty="0" smtClean="0">
                <a:solidFill>
                  <a:schemeClr val="tx1"/>
                </a:solidFill>
                <a:latin typeface="Calibri" panose="020F0502020204030204"/>
                <a:ea typeface="+mn-ea"/>
                <a:cs typeface="+mn-cs"/>
              </a:rPr>
            </a:br>
            <a:r>
              <a:rPr lang="en-US" sz="2000" b="0" cap="none" dirty="0" smtClean="0">
                <a:solidFill>
                  <a:schemeClr val="tx1"/>
                </a:solidFill>
                <a:latin typeface="Calibri" panose="020F0502020204030204"/>
                <a:ea typeface="+mn-ea"/>
                <a:cs typeface="+mn-cs"/>
              </a:rPr>
              <a:t>Work practice or recordkeeping that interferes with ability to determine compliance</a:t>
            </a:r>
            <a:br>
              <a:rPr lang="en-US" sz="2000" b="0" cap="none" dirty="0" smtClean="0">
                <a:solidFill>
                  <a:schemeClr val="tx1"/>
                </a:solidFill>
                <a:latin typeface="Calibri" panose="020F0502020204030204"/>
                <a:ea typeface="+mn-ea"/>
                <a:cs typeface="+mn-cs"/>
              </a:rPr>
            </a:br>
            <a:r>
              <a:rPr lang="en-US" sz="2000" b="0" cap="none" dirty="0" smtClean="0">
                <a:solidFill>
                  <a:schemeClr val="tx1"/>
                </a:solidFill>
                <a:latin typeface="Calibri" panose="020F0502020204030204"/>
                <a:ea typeface="+mn-ea"/>
                <a:cs typeface="+mn-cs"/>
              </a:rPr>
              <a:t>Discretionary/mutual agreement with EPA</a:t>
            </a:r>
            <a:endParaRPr lang="en-US" sz="2000" dirty="0">
              <a:solidFill>
                <a:schemeClr val="tx1"/>
              </a:solidFill>
            </a:endParaRPr>
          </a:p>
        </p:txBody>
      </p:sp>
      <p:sp>
        <p:nvSpPr>
          <p:cNvPr id="3" name="Text Placeholder 2"/>
          <p:cNvSpPr>
            <a:spLocks noGrp="1"/>
          </p:cNvSpPr>
          <p:nvPr>
            <p:ph type="body" idx="1"/>
          </p:nvPr>
        </p:nvSpPr>
        <p:spPr>
          <a:xfrm>
            <a:off x="152400" y="1371600"/>
            <a:ext cx="8763000" cy="2819400"/>
          </a:xfrm>
        </p:spPr>
        <p:txBody>
          <a:bodyPr>
            <a:normAutofit/>
          </a:bodyPr>
          <a:lstStyle/>
          <a:p>
            <a:pPr lvl="0"/>
            <a:r>
              <a:rPr lang="en-US" sz="2400" dirty="0">
                <a:solidFill>
                  <a:schemeClr val="tx1"/>
                </a:solidFill>
                <a:latin typeface="+mn-lt"/>
              </a:rPr>
              <a:t>Reduces criteria from 10 general criteria and five matrix criteria to </a:t>
            </a:r>
            <a:r>
              <a:rPr lang="en-US" sz="2400" dirty="0" smtClean="0">
                <a:solidFill>
                  <a:schemeClr val="tx1"/>
                </a:solidFill>
                <a:latin typeface="+mn-lt"/>
              </a:rPr>
              <a:t>6 </a:t>
            </a:r>
            <a:r>
              <a:rPr lang="en-US" sz="2400" dirty="0">
                <a:solidFill>
                  <a:schemeClr val="tx1"/>
                </a:solidFill>
                <a:latin typeface="+mn-lt"/>
              </a:rPr>
              <a:t>criteria</a:t>
            </a:r>
          </a:p>
          <a:p>
            <a:pPr lvl="1" indent="-457200">
              <a:buFont typeface="Arial" panose="020B0604020202020204" pitchFamily="34" charset="0"/>
              <a:buChar char="•"/>
            </a:pPr>
            <a:r>
              <a:rPr lang="en-US" dirty="0" smtClean="0">
                <a:solidFill>
                  <a:schemeClr val="tx1"/>
                </a:solidFill>
                <a:latin typeface="+mn-lt"/>
              </a:rPr>
              <a:t>Adds the 7 day/168 hour duration for Criteria 1 - </a:t>
            </a:r>
            <a:r>
              <a:rPr lang="en-US" dirty="0" smtClean="0">
                <a:solidFill>
                  <a:schemeClr val="tx1"/>
                </a:solidFill>
                <a:latin typeface="+mn-lt"/>
              </a:rPr>
              <a:t>5</a:t>
            </a:r>
            <a:endParaRPr lang="en-US" dirty="0">
              <a:solidFill>
                <a:schemeClr val="tx1"/>
              </a:solidFill>
              <a:latin typeface="+mn-lt"/>
            </a:endParaRPr>
          </a:p>
          <a:p>
            <a:pPr lvl="1" indent="-457200">
              <a:buFont typeface="Arial" panose="020B0604020202020204" pitchFamily="34" charset="0"/>
              <a:buChar char="•"/>
            </a:pPr>
            <a:r>
              <a:rPr lang="en-US" dirty="0">
                <a:solidFill>
                  <a:schemeClr val="tx1"/>
                </a:solidFill>
                <a:latin typeface="+mn-lt"/>
              </a:rPr>
              <a:t>Removed </a:t>
            </a:r>
            <a:endParaRPr lang="en-US" dirty="0" smtClean="0">
              <a:solidFill>
                <a:schemeClr val="tx1"/>
              </a:solidFill>
              <a:latin typeface="+mn-lt"/>
            </a:endParaRPr>
          </a:p>
          <a:p>
            <a:pPr marL="2514600" lvl="4" indent="-457200"/>
            <a:r>
              <a:rPr lang="en-US" dirty="0" smtClean="0">
                <a:solidFill>
                  <a:schemeClr val="tx1"/>
                </a:solidFill>
                <a:latin typeface="+mn-lt"/>
              </a:rPr>
              <a:t>Certification violations</a:t>
            </a:r>
          </a:p>
          <a:p>
            <a:pPr marL="2514600" lvl="4" indent="-457200"/>
            <a:r>
              <a:rPr lang="en-US" dirty="0" smtClean="0">
                <a:solidFill>
                  <a:schemeClr val="tx1"/>
                </a:solidFill>
                <a:latin typeface="+mn-lt"/>
              </a:rPr>
              <a:t>Permitting </a:t>
            </a:r>
            <a:r>
              <a:rPr lang="en-US" dirty="0">
                <a:solidFill>
                  <a:schemeClr val="tx1"/>
                </a:solidFill>
                <a:latin typeface="+mn-lt"/>
              </a:rPr>
              <a:t>violations (other than failure to get one)</a:t>
            </a:r>
          </a:p>
          <a:p>
            <a:pPr marL="2514600" lvl="4" indent="-457200"/>
            <a:r>
              <a:rPr lang="en-US" dirty="0">
                <a:solidFill>
                  <a:schemeClr val="tx1"/>
                </a:solidFill>
                <a:latin typeface="+mn-lt"/>
              </a:rPr>
              <a:t>Recalcitrant violators</a:t>
            </a:r>
          </a:p>
          <a:p>
            <a:pPr marL="2514600" lvl="4" indent="-457200"/>
            <a:r>
              <a:rPr lang="en-US" dirty="0">
                <a:solidFill>
                  <a:schemeClr val="tx1"/>
                </a:solidFill>
                <a:latin typeface="+mn-lt"/>
              </a:rPr>
              <a:t>Violation of order or </a:t>
            </a:r>
            <a:r>
              <a:rPr lang="en-US" dirty="0" smtClean="0">
                <a:solidFill>
                  <a:schemeClr val="tx1"/>
                </a:solidFill>
                <a:latin typeface="+mn-lt"/>
              </a:rPr>
              <a:t>decree</a:t>
            </a:r>
          </a:p>
          <a:p>
            <a:pPr marL="685800" indent="-457200"/>
            <a:endParaRPr lang="en-US" dirty="0">
              <a:solidFill>
                <a:schemeClr val="tx1"/>
              </a:solidFill>
            </a:endParaRPr>
          </a:p>
          <a:p>
            <a:endParaRPr lang="en-US" dirty="0"/>
          </a:p>
        </p:txBody>
      </p:sp>
      <p:sp>
        <p:nvSpPr>
          <p:cNvPr id="4" name="Date Placeholder 3"/>
          <p:cNvSpPr>
            <a:spLocks noGrp="1"/>
          </p:cNvSpPr>
          <p:nvPr>
            <p:ph type="dt" sz="half" idx="10"/>
          </p:nvPr>
        </p:nvSpPr>
        <p:spPr/>
        <p:txBody>
          <a:bodyPr/>
          <a:lstStyle/>
          <a:p>
            <a:fld id="{2BD23A0E-ADE9-485C-AFA2-8C195DFCC04A}" type="datetime1">
              <a:rPr lang="en-US" smtClean="0"/>
              <a:pPr/>
              <a:t>9/30/2014</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3</a:t>
            </a:fld>
            <a:endParaRPr lang="en-US"/>
          </a:p>
        </p:txBody>
      </p:sp>
    </p:spTree>
    <p:extLst>
      <p:ext uri="{BB962C8B-B14F-4D97-AF65-F5344CB8AC3E}">
        <p14:creationId xmlns:p14="http://schemas.microsoft.com/office/powerpoint/2010/main" val="34038815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28800"/>
            <a:ext cx="8686800" cy="4664075"/>
          </a:xfrm>
        </p:spPr>
        <p:txBody>
          <a:bodyPr>
            <a:normAutofit/>
          </a:bodyPr>
          <a:lstStyle/>
          <a:p>
            <a:pPr eaLnBrk="0" hangingPunct="0"/>
            <a:r>
              <a:rPr lang="en-US" sz="2000" b="0" cap="none" dirty="0" smtClean="0">
                <a:solidFill>
                  <a:schemeClr val="tx1"/>
                </a:solidFill>
                <a:latin typeface="+mn-lt"/>
              </a:rPr>
              <a:t>Failure to obtain a new source review (NSR) permit (for either attainment or non-attainment areas) and/or install best available control technology (BACT) or lowest available emission reductions (LAER) (and/or obtain offsets) for any new major stationary source or major modification at a major stationary source. This criterion includes a violation by a synthetic minor stationary source of an emission limit or permit condition such that the source's actual annual emissions exceed (or are expected to exceed) the major stationary source threshold as defined in the applicable NSR regulations.</a:t>
            </a:r>
            <a:endParaRPr lang="en-US" sz="2000" b="0" cap="none" dirty="0">
              <a:solidFill>
                <a:schemeClr val="tx1"/>
              </a:solidFill>
              <a:latin typeface="+mn-lt"/>
            </a:endParaRPr>
          </a:p>
        </p:txBody>
      </p:sp>
      <p:sp>
        <p:nvSpPr>
          <p:cNvPr id="3" name="Text Placeholder 2"/>
          <p:cNvSpPr>
            <a:spLocks noGrp="1"/>
          </p:cNvSpPr>
          <p:nvPr>
            <p:ph type="body" idx="1"/>
          </p:nvPr>
        </p:nvSpPr>
        <p:spPr>
          <a:xfrm>
            <a:off x="228600" y="1143001"/>
            <a:ext cx="8686800" cy="609599"/>
          </a:xfrm>
        </p:spPr>
        <p:txBody>
          <a:bodyPr>
            <a:normAutofit/>
          </a:bodyPr>
          <a:lstStyle/>
          <a:p>
            <a:pPr algn="ctr"/>
            <a:r>
              <a:rPr lang="en-US" sz="2400" b="1" dirty="0" smtClean="0">
                <a:solidFill>
                  <a:schemeClr val="tx1"/>
                </a:solidFill>
                <a:latin typeface="+mn-lt"/>
              </a:rPr>
              <a:t>Criteria 1</a:t>
            </a:r>
            <a:endParaRPr lang="en-US" sz="2400" b="1" dirty="0">
              <a:solidFill>
                <a:schemeClr val="tx1"/>
              </a:solidFill>
              <a:latin typeface="+mn-lt"/>
            </a:endParaRPr>
          </a:p>
        </p:txBody>
      </p:sp>
      <p:sp>
        <p:nvSpPr>
          <p:cNvPr id="4" name="Date Placeholder 3"/>
          <p:cNvSpPr>
            <a:spLocks noGrp="1"/>
          </p:cNvSpPr>
          <p:nvPr>
            <p:ph type="dt" sz="half" idx="10"/>
          </p:nvPr>
        </p:nvSpPr>
        <p:spPr/>
        <p:txBody>
          <a:bodyPr/>
          <a:lstStyle/>
          <a:p>
            <a:fld id="{2BD23A0E-ADE9-485C-AFA2-8C195DFCC04A}" type="datetime1">
              <a:rPr lang="en-US" smtClean="0"/>
              <a:pPr/>
              <a:t>9/30/2014</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4</a:t>
            </a:fld>
            <a:endParaRPr lang="en-US"/>
          </a:p>
        </p:txBody>
      </p:sp>
    </p:spTree>
    <p:extLst>
      <p:ext uri="{BB962C8B-B14F-4D97-AF65-F5344CB8AC3E}">
        <p14:creationId xmlns:p14="http://schemas.microsoft.com/office/powerpoint/2010/main" val="38930451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28800"/>
            <a:ext cx="8686800" cy="4664075"/>
          </a:xfrm>
        </p:spPr>
        <p:txBody>
          <a:bodyPr>
            <a:normAutofit/>
          </a:bodyPr>
          <a:lstStyle/>
          <a:p>
            <a:pPr eaLnBrk="0" hangingPunct="0"/>
            <a:r>
              <a:rPr lang="en-US" sz="2000" b="0" cap="none" dirty="0">
                <a:solidFill>
                  <a:schemeClr val="tx1"/>
                </a:solidFill>
                <a:latin typeface="+mn-lt"/>
              </a:rPr>
              <a:t>A violation of any federally enforceable emission limitation, emission standard or operating parameter, which is a surrogate for emissions, that was issued pursuant to Title I, Part C or D, of the CAA and the implementing regulations, or the equivalent provision(s) in an EPA­ approved implementation plan (state, local, territorial or tribal) where such violation continued (or is expected to continue) for at least seven days. This criterion includes violations that, while not necessarily continuous for 168 hours, recur (or recurred) regularly or intermittently for at least seven days. EPA presumes that the violation is continuing unless the enforcement agency can document sufficient evidence to conclude that the violation is no longer ongoing and </a:t>
            </a:r>
            <a:r>
              <a:rPr lang="en-US" sz="2000" b="0" cap="none" dirty="0" smtClean="0">
                <a:solidFill>
                  <a:schemeClr val="tx1"/>
                </a:solidFill>
                <a:latin typeface="+mn-lt"/>
              </a:rPr>
              <a:t>is unlikely </a:t>
            </a:r>
            <a:r>
              <a:rPr lang="en-US" sz="2000" b="0" cap="none" dirty="0">
                <a:solidFill>
                  <a:schemeClr val="tx1"/>
                </a:solidFill>
                <a:latin typeface="+mn-lt"/>
              </a:rPr>
              <a:t>to recur.</a:t>
            </a:r>
          </a:p>
        </p:txBody>
      </p:sp>
      <p:sp>
        <p:nvSpPr>
          <p:cNvPr id="3" name="Text Placeholder 2"/>
          <p:cNvSpPr>
            <a:spLocks noGrp="1"/>
          </p:cNvSpPr>
          <p:nvPr>
            <p:ph type="body" idx="1"/>
          </p:nvPr>
        </p:nvSpPr>
        <p:spPr>
          <a:xfrm>
            <a:off x="228600" y="1143001"/>
            <a:ext cx="8686800" cy="609599"/>
          </a:xfrm>
        </p:spPr>
        <p:txBody>
          <a:bodyPr>
            <a:normAutofit/>
          </a:bodyPr>
          <a:lstStyle/>
          <a:p>
            <a:pPr algn="ctr"/>
            <a:r>
              <a:rPr lang="en-US" sz="2400" b="1" dirty="0" smtClean="0">
                <a:solidFill>
                  <a:schemeClr val="tx1"/>
                </a:solidFill>
                <a:latin typeface="+mn-lt"/>
              </a:rPr>
              <a:t>Criteria 2</a:t>
            </a:r>
            <a:endParaRPr lang="en-US" sz="2400" b="1" dirty="0">
              <a:solidFill>
                <a:schemeClr val="tx1"/>
              </a:solidFill>
              <a:latin typeface="+mn-lt"/>
            </a:endParaRPr>
          </a:p>
        </p:txBody>
      </p:sp>
      <p:sp>
        <p:nvSpPr>
          <p:cNvPr id="4" name="Date Placeholder 3"/>
          <p:cNvSpPr>
            <a:spLocks noGrp="1"/>
          </p:cNvSpPr>
          <p:nvPr>
            <p:ph type="dt" sz="half" idx="10"/>
          </p:nvPr>
        </p:nvSpPr>
        <p:spPr/>
        <p:txBody>
          <a:bodyPr/>
          <a:lstStyle/>
          <a:p>
            <a:fld id="{2BD23A0E-ADE9-485C-AFA2-8C195DFCC04A}" type="datetime1">
              <a:rPr lang="en-US" smtClean="0"/>
              <a:pPr/>
              <a:t>9/30/2014</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5</a:t>
            </a:fld>
            <a:endParaRPr lang="en-US"/>
          </a:p>
        </p:txBody>
      </p:sp>
    </p:spTree>
    <p:extLst>
      <p:ext uri="{BB962C8B-B14F-4D97-AF65-F5344CB8AC3E}">
        <p14:creationId xmlns:p14="http://schemas.microsoft.com/office/powerpoint/2010/main" val="1108775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28800"/>
            <a:ext cx="8686800" cy="4664075"/>
          </a:xfrm>
        </p:spPr>
        <p:txBody>
          <a:bodyPr>
            <a:normAutofit/>
          </a:bodyPr>
          <a:lstStyle/>
          <a:p>
            <a:pPr eaLnBrk="0" hangingPunct="0"/>
            <a:r>
              <a:rPr lang="en-US" sz="2000" b="0" cap="none" dirty="0">
                <a:solidFill>
                  <a:schemeClr val="tx1"/>
                </a:solidFill>
                <a:latin typeface="+mn-lt"/>
              </a:rPr>
              <a:t>A violation of any emission limitation, emission standard or operating parameter, which is a surrogate for emissions, in an applicable Standards of Performance for New Sources (NSPS) (Part 60) or in an analogous regulation adopted by state, local, tribal or </a:t>
            </a:r>
            <a:r>
              <a:rPr lang="en-US" sz="2000" b="0" cap="none" dirty="0" smtClean="0">
                <a:solidFill>
                  <a:schemeClr val="tx1"/>
                </a:solidFill>
                <a:latin typeface="+mn-lt"/>
              </a:rPr>
              <a:t>territorial authorities </a:t>
            </a:r>
            <a:r>
              <a:rPr lang="en-US" sz="2000" b="0" cap="none" dirty="0">
                <a:solidFill>
                  <a:schemeClr val="tx1"/>
                </a:solidFill>
                <a:latin typeface="+mn-lt"/>
              </a:rPr>
              <a:t>and the EPA has granted delegation to enforce such regulations in lieu of the NSPS where such violation continued (or is expected to continue) for at least seven days. This criterion includes violations that, while not necessarily continuous for 168 hours, recur (or recurred) regularly or intermittently for at least seven days. The EPA presumes that the violation is</a:t>
            </a:r>
            <a:br>
              <a:rPr lang="en-US" sz="2000" b="0" cap="none" dirty="0">
                <a:solidFill>
                  <a:schemeClr val="tx1"/>
                </a:solidFill>
                <a:latin typeface="+mn-lt"/>
              </a:rPr>
            </a:br>
            <a:r>
              <a:rPr lang="en-US" sz="2000" b="0" cap="none" dirty="0" smtClean="0">
                <a:solidFill>
                  <a:schemeClr val="tx1"/>
                </a:solidFill>
                <a:latin typeface="+mn-lt"/>
              </a:rPr>
              <a:t>continuing </a:t>
            </a:r>
            <a:r>
              <a:rPr lang="en-US" sz="2000" b="0" cap="none" dirty="0">
                <a:solidFill>
                  <a:schemeClr val="tx1"/>
                </a:solidFill>
                <a:latin typeface="+mn-lt"/>
              </a:rPr>
              <a:t>unless the enforcement agency can document sufficient evidence to conclude that the violation is no longer ongoing and is unlikely to recur.</a:t>
            </a:r>
            <a:br>
              <a:rPr lang="en-US" sz="2000" b="0" cap="none" dirty="0">
                <a:solidFill>
                  <a:schemeClr val="tx1"/>
                </a:solidFill>
                <a:latin typeface="+mn-lt"/>
              </a:rPr>
            </a:br>
            <a:endParaRPr lang="en-US" sz="2000" b="0" cap="none" dirty="0">
              <a:solidFill>
                <a:schemeClr val="tx1"/>
              </a:solidFill>
              <a:latin typeface="+mn-lt"/>
            </a:endParaRPr>
          </a:p>
        </p:txBody>
      </p:sp>
      <p:sp>
        <p:nvSpPr>
          <p:cNvPr id="3" name="Text Placeholder 2"/>
          <p:cNvSpPr>
            <a:spLocks noGrp="1"/>
          </p:cNvSpPr>
          <p:nvPr>
            <p:ph type="body" idx="1"/>
          </p:nvPr>
        </p:nvSpPr>
        <p:spPr>
          <a:xfrm>
            <a:off x="228600" y="1143001"/>
            <a:ext cx="8686800" cy="609599"/>
          </a:xfrm>
        </p:spPr>
        <p:txBody>
          <a:bodyPr>
            <a:normAutofit/>
          </a:bodyPr>
          <a:lstStyle/>
          <a:p>
            <a:pPr algn="ctr"/>
            <a:r>
              <a:rPr lang="en-US" sz="2400" b="1" dirty="0" smtClean="0">
                <a:solidFill>
                  <a:schemeClr val="tx1"/>
                </a:solidFill>
                <a:latin typeface="+mn-lt"/>
              </a:rPr>
              <a:t>Criteria 3</a:t>
            </a:r>
            <a:endParaRPr lang="en-US" sz="2400" b="1" dirty="0">
              <a:solidFill>
                <a:schemeClr val="tx1"/>
              </a:solidFill>
              <a:latin typeface="+mn-lt"/>
            </a:endParaRPr>
          </a:p>
        </p:txBody>
      </p:sp>
      <p:sp>
        <p:nvSpPr>
          <p:cNvPr id="4" name="Date Placeholder 3"/>
          <p:cNvSpPr>
            <a:spLocks noGrp="1"/>
          </p:cNvSpPr>
          <p:nvPr>
            <p:ph type="dt" sz="half" idx="10"/>
          </p:nvPr>
        </p:nvSpPr>
        <p:spPr/>
        <p:txBody>
          <a:bodyPr/>
          <a:lstStyle/>
          <a:p>
            <a:fld id="{2BD23A0E-ADE9-485C-AFA2-8C195DFCC04A}" type="datetime1">
              <a:rPr lang="en-US" smtClean="0">
                <a:solidFill>
                  <a:prstClr val="white"/>
                </a:solidFill>
              </a:rPr>
              <a:pPr/>
              <a:t>9/30/2014</a:t>
            </a:fld>
            <a:endParaRPr lang="en-US">
              <a:solidFill>
                <a:prstClr val="white"/>
              </a:solidFill>
            </a:endParaRPr>
          </a:p>
        </p:txBody>
      </p:sp>
      <p:sp>
        <p:nvSpPr>
          <p:cNvPr id="5" name="Slide Number Placeholder 4"/>
          <p:cNvSpPr>
            <a:spLocks noGrp="1"/>
          </p:cNvSpPr>
          <p:nvPr>
            <p:ph type="sldNum" sz="quarter" idx="12"/>
          </p:nvPr>
        </p:nvSpPr>
        <p:spPr/>
        <p:txBody>
          <a:bodyPr/>
          <a:lstStyle/>
          <a:p>
            <a:fld id="{D9515C9C-B0D4-49C7-83C7-4BF66E55645D}" type="slidenum">
              <a:rPr lang="en-US" smtClean="0">
                <a:solidFill>
                  <a:prstClr val="white"/>
                </a:solidFill>
              </a:rPr>
              <a:pPr/>
              <a:t>6</a:t>
            </a:fld>
            <a:endParaRPr lang="en-US">
              <a:solidFill>
                <a:prstClr val="white"/>
              </a:solidFill>
            </a:endParaRPr>
          </a:p>
        </p:txBody>
      </p:sp>
    </p:spTree>
    <p:extLst>
      <p:ext uri="{BB962C8B-B14F-4D97-AF65-F5344CB8AC3E}">
        <p14:creationId xmlns:p14="http://schemas.microsoft.com/office/powerpoint/2010/main" val="948747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28800"/>
            <a:ext cx="8686800" cy="4664075"/>
          </a:xfrm>
        </p:spPr>
        <p:txBody>
          <a:bodyPr>
            <a:normAutofit/>
          </a:bodyPr>
          <a:lstStyle/>
          <a:p>
            <a:pPr eaLnBrk="0" hangingPunct="0"/>
            <a:r>
              <a:rPr lang="en-US" sz="2000" b="0" cap="none" dirty="0">
                <a:solidFill>
                  <a:schemeClr val="tx1"/>
                </a:solidFill>
                <a:latin typeface="+mn-lt"/>
              </a:rPr>
              <a:t>A violation of any emission limitation, standard or surrogate parameter (emission or operating) of an applicable National Emission Standards for Hazardous Air Pollutants (NESHAP) (Parts 61 and 63) or in an analogous regulation adopted by state, local, tribal or territorial authorities and EPA has granted delegation to enforce such regulations in lieu of the NESHAP where such violation continued (or is expected to continue) for at least seven days</a:t>
            </a:r>
            <a:r>
              <a:rPr lang="en-US" sz="2000" b="0" cap="none" dirty="0" smtClean="0">
                <a:solidFill>
                  <a:schemeClr val="tx1"/>
                </a:solidFill>
                <a:latin typeface="+mn-lt"/>
              </a:rPr>
              <a:t>.  This </a:t>
            </a:r>
            <a:r>
              <a:rPr lang="en-US" sz="2000" b="0" cap="none" dirty="0">
                <a:solidFill>
                  <a:schemeClr val="tx1"/>
                </a:solidFill>
                <a:latin typeface="+mn-lt"/>
              </a:rPr>
              <a:t>criterion includes violations that, while not necessarily continuous for 168 hours, recur (or recurred) regularly or intermittently for at least seven days. The EPA presumes that the violation is continuing unless the enforcement agency can document sufficient evidence to conclude that the violation is no longer ongoing and is unlikely to recur.</a:t>
            </a:r>
          </a:p>
        </p:txBody>
      </p:sp>
      <p:sp>
        <p:nvSpPr>
          <p:cNvPr id="3" name="Text Placeholder 2"/>
          <p:cNvSpPr>
            <a:spLocks noGrp="1"/>
          </p:cNvSpPr>
          <p:nvPr>
            <p:ph type="body" idx="1"/>
          </p:nvPr>
        </p:nvSpPr>
        <p:spPr>
          <a:xfrm>
            <a:off x="228600" y="1143001"/>
            <a:ext cx="8686800" cy="609599"/>
          </a:xfrm>
        </p:spPr>
        <p:txBody>
          <a:bodyPr>
            <a:normAutofit/>
          </a:bodyPr>
          <a:lstStyle/>
          <a:p>
            <a:pPr algn="ctr"/>
            <a:r>
              <a:rPr lang="en-US" sz="2400" b="1" dirty="0" smtClean="0">
                <a:solidFill>
                  <a:schemeClr val="tx1"/>
                </a:solidFill>
                <a:latin typeface="+mn-lt"/>
              </a:rPr>
              <a:t>Criteria 4</a:t>
            </a:r>
            <a:endParaRPr lang="en-US" sz="2400" b="1" dirty="0">
              <a:solidFill>
                <a:schemeClr val="tx1"/>
              </a:solidFill>
              <a:latin typeface="+mn-lt"/>
            </a:endParaRPr>
          </a:p>
        </p:txBody>
      </p:sp>
      <p:sp>
        <p:nvSpPr>
          <p:cNvPr id="4" name="Date Placeholder 3"/>
          <p:cNvSpPr>
            <a:spLocks noGrp="1"/>
          </p:cNvSpPr>
          <p:nvPr>
            <p:ph type="dt" sz="half" idx="10"/>
          </p:nvPr>
        </p:nvSpPr>
        <p:spPr/>
        <p:txBody>
          <a:bodyPr/>
          <a:lstStyle/>
          <a:p>
            <a:fld id="{2BD23A0E-ADE9-485C-AFA2-8C195DFCC04A}" type="datetime1">
              <a:rPr lang="en-US" smtClean="0">
                <a:solidFill>
                  <a:prstClr val="white"/>
                </a:solidFill>
              </a:rPr>
              <a:pPr/>
              <a:t>9/30/2014</a:t>
            </a:fld>
            <a:endParaRPr lang="en-US">
              <a:solidFill>
                <a:prstClr val="white"/>
              </a:solidFill>
            </a:endParaRPr>
          </a:p>
        </p:txBody>
      </p:sp>
      <p:sp>
        <p:nvSpPr>
          <p:cNvPr id="5" name="Slide Number Placeholder 4"/>
          <p:cNvSpPr>
            <a:spLocks noGrp="1"/>
          </p:cNvSpPr>
          <p:nvPr>
            <p:ph type="sldNum" sz="quarter" idx="12"/>
          </p:nvPr>
        </p:nvSpPr>
        <p:spPr/>
        <p:txBody>
          <a:bodyPr/>
          <a:lstStyle/>
          <a:p>
            <a:fld id="{D9515C9C-B0D4-49C7-83C7-4BF66E55645D}" type="slidenum">
              <a:rPr lang="en-US" smtClean="0">
                <a:solidFill>
                  <a:prstClr val="white"/>
                </a:solidFill>
              </a:rPr>
              <a:pPr/>
              <a:t>7</a:t>
            </a:fld>
            <a:endParaRPr lang="en-US">
              <a:solidFill>
                <a:prstClr val="white"/>
              </a:solidFill>
            </a:endParaRPr>
          </a:p>
        </p:txBody>
      </p:sp>
    </p:spTree>
    <p:extLst>
      <p:ext uri="{BB962C8B-B14F-4D97-AF65-F5344CB8AC3E}">
        <p14:creationId xmlns:p14="http://schemas.microsoft.com/office/powerpoint/2010/main" val="3444618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28800"/>
            <a:ext cx="8686800" cy="4664075"/>
          </a:xfrm>
        </p:spPr>
        <p:txBody>
          <a:bodyPr>
            <a:normAutofit/>
          </a:bodyPr>
          <a:lstStyle/>
          <a:p>
            <a:pPr eaLnBrk="0" hangingPunct="0"/>
            <a:r>
              <a:rPr lang="en-US" sz="2000" b="0" cap="none" dirty="0">
                <a:solidFill>
                  <a:schemeClr val="tx1"/>
                </a:solidFill>
                <a:latin typeface="+mn-lt"/>
              </a:rPr>
              <a:t>A violation that involves federally enforceable work practices, testing requirements , </a:t>
            </a:r>
            <a:r>
              <a:rPr lang="en-US" sz="2000" b="0" cap="none" dirty="0" smtClean="0">
                <a:solidFill>
                  <a:schemeClr val="tx1"/>
                </a:solidFill>
                <a:latin typeface="+mn-lt"/>
              </a:rPr>
              <a:t>monitoring </a:t>
            </a:r>
            <a:r>
              <a:rPr lang="en-US" sz="2000" b="0" cap="none" dirty="0">
                <a:solidFill>
                  <a:schemeClr val="tx1"/>
                </a:solidFill>
                <a:latin typeface="+mn-lt"/>
              </a:rPr>
              <a:t>requirements, recordkeeping or reporting that substantially interferes with enforcement of a requirement or a determination of the source's compliance. The determination of what is substantial shall be part of a case-by-case analysis/discussion between the EPA Region and the enforcement agency.</a:t>
            </a:r>
          </a:p>
        </p:txBody>
      </p:sp>
      <p:sp>
        <p:nvSpPr>
          <p:cNvPr id="3" name="Text Placeholder 2"/>
          <p:cNvSpPr>
            <a:spLocks noGrp="1"/>
          </p:cNvSpPr>
          <p:nvPr>
            <p:ph type="body" idx="1"/>
          </p:nvPr>
        </p:nvSpPr>
        <p:spPr>
          <a:xfrm>
            <a:off x="228600" y="1143001"/>
            <a:ext cx="8686800" cy="609599"/>
          </a:xfrm>
        </p:spPr>
        <p:txBody>
          <a:bodyPr>
            <a:normAutofit/>
          </a:bodyPr>
          <a:lstStyle/>
          <a:p>
            <a:pPr algn="ctr"/>
            <a:r>
              <a:rPr lang="en-US" sz="2400" b="1" dirty="0" smtClean="0">
                <a:solidFill>
                  <a:schemeClr val="tx1"/>
                </a:solidFill>
                <a:latin typeface="+mn-lt"/>
              </a:rPr>
              <a:t>Criteria 5</a:t>
            </a:r>
            <a:endParaRPr lang="en-US" sz="2400" b="1" dirty="0">
              <a:solidFill>
                <a:schemeClr val="tx1"/>
              </a:solidFill>
              <a:latin typeface="+mn-lt"/>
            </a:endParaRPr>
          </a:p>
        </p:txBody>
      </p:sp>
      <p:sp>
        <p:nvSpPr>
          <p:cNvPr id="4" name="Date Placeholder 3"/>
          <p:cNvSpPr>
            <a:spLocks noGrp="1"/>
          </p:cNvSpPr>
          <p:nvPr>
            <p:ph type="dt" sz="half" idx="10"/>
          </p:nvPr>
        </p:nvSpPr>
        <p:spPr/>
        <p:txBody>
          <a:bodyPr/>
          <a:lstStyle/>
          <a:p>
            <a:fld id="{2BD23A0E-ADE9-485C-AFA2-8C195DFCC04A}" type="datetime1">
              <a:rPr lang="en-US" smtClean="0">
                <a:solidFill>
                  <a:prstClr val="white"/>
                </a:solidFill>
              </a:rPr>
              <a:pPr/>
              <a:t>9/30/2014</a:t>
            </a:fld>
            <a:endParaRPr lang="en-US">
              <a:solidFill>
                <a:prstClr val="white"/>
              </a:solidFill>
            </a:endParaRPr>
          </a:p>
        </p:txBody>
      </p:sp>
      <p:sp>
        <p:nvSpPr>
          <p:cNvPr id="5" name="Slide Number Placeholder 4"/>
          <p:cNvSpPr>
            <a:spLocks noGrp="1"/>
          </p:cNvSpPr>
          <p:nvPr>
            <p:ph type="sldNum" sz="quarter" idx="12"/>
          </p:nvPr>
        </p:nvSpPr>
        <p:spPr/>
        <p:txBody>
          <a:bodyPr/>
          <a:lstStyle/>
          <a:p>
            <a:fld id="{D9515C9C-B0D4-49C7-83C7-4BF66E55645D}" type="slidenum">
              <a:rPr lang="en-US" smtClean="0">
                <a:solidFill>
                  <a:prstClr val="white"/>
                </a:solidFill>
              </a:rPr>
              <a:pPr/>
              <a:t>8</a:t>
            </a:fld>
            <a:endParaRPr lang="en-US">
              <a:solidFill>
                <a:prstClr val="white"/>
              </a:solidFill>
            </a:endParaRPr>
          </a:p>
        </p:txBody>
      </p:sp>
    </p:spTree>
    <p:extLst>
      <p:ext uri="{BB962C8B-B14F-4D97-AF65-F5344CB8AC3E}">
        <p14:creationId xmlns:p14="http://schemas.microsoft.com/office/powerpoint/2010/main" val="3796684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28800"/>
            <a:ext cx="8686800" cy="4664075"/>
          </a:xfrm>
        </p:spPr>
        <p:txBody>
          <a:bodyPr>
            <a:normAutofit/>
          </a:bodyPr>
          <a:lstStyle/>
          <a:p>
            <a:pPr eaLnBrk="0" hangingPunct="0"/>
            <a:r>
              <a:rPr lang="en-US" sz="2000" b="0" cap="none" dirty="0">
                <a:solidFill>
                  <a:schemeClr val="tx1"/>
                </a:solidFill>
                <a:latin typeface="+mn-lt"/>
              </a:rPr>
              <a:t>Any other violations specifically identified and communicated to enforcement agencies from time to time by the Director, Air Enforcement Division (AED), U.S. EPA (general </a:t>
            </a:r>
            <a:r>
              <a:rPr lang="en-US" sz="2000" b="0" cap="none" dirty="0" smtClean="0">
                <a:solidFill>
                  <a:schemeClr val="tx1"/>
                </a:solidFill>
                <a:latin typeface="+mn-lt"/>
              </a:rPr>
              <a:t>applicability</a:t>
            </a:r>
            <a:r>
              <a:rPr lang="en-US" sz="2000" b="0" cap="none" dirty="0">
                <a:solidFill>
                  <a:schemeClr val="tx1"/>
                </a:solidFill>
                <a:latin typeface="+mn-lt"/>
              </a:rPr>
              <a:t>) or as mutually agreed upon between the enforcement agency and corresponding EPA Region (case-by-case). For example, an enforcement agency believes an emission violation warrants designation as an HPV even though the violation lasted (or will last) for less than seven days.</a:t>
            </a:r>
          </a:p>
        </p:txBody>
      </p:sp>
      <p:sp>
        <p:nvSpPr>
          <p:cNvPr id="3" name="Text Placeholder 2"/>
          <p:cNvSpPr>
            <a:spLocks noGrp="1"/>
          </p:cNvSpPr>
          <p:nvPr>
            <p:ph type="body" idx="1"/>
          </p:nvPr>
        </p:nvSpPr>
        <p:spPr>
          <a:xfrm>
            <a:off x="228600" y="1143001"/>
            <a:ext cx="8686800" cy="609599"/>
          </a:xfrm>
        </p:spPr>
        <p:txBody>
          <a:bodyPr>
            <a:normAutofit/>
          </a:bodyPr>
          <a:lstStyle/>
          <a:p>
            <a:pPr algn="ctr"/>
            <a:r>
              <a:rPr lang="en-US" sz="2400" b="1" dirty="0" smtClean="0">
                <a:solidFill>
                  <a:schemeClr val="tx1"/>
                </a:solidFill>
                <a:latin typeface="+mn-lt"/>
              </a:rPr>
              <a:t>Criteria 6</a:t>
            </a:r>
            <a:endParaRPr lang="en-US" sz="2400" b="1" dirty="0">
              <a:solidFill>
                <a:schemeClr val="tx1"/>
              </a:solidFill>
              <a:latin typeface="+mn-lt"/>
            </a:endParaRPr>
          </a:p>
        </p:txBody>
      </p:sp>
      <p:sp>
        <p:nvSpPr>
          <p:cNvPr id="4" name="Date Placeholder 3"/>
          <p:cNvSpPr>
            <a:spLocks noGrp="1"/>
          </p:cNvSpPr>
          <p:nvPr>
            <p:ph type="dt" sz="half" idx="10"/>
          </p:nvPr>
        </p:nvSpPr>
        <p:spPr/>
        <p:txBody>
          <a:bodyPr/>
          <a:lstStyle/>
          <a:p>
            <a:fld id="{2BD23A0E-ADE9-485C-AFA2-8C195DFCC04A}" type="datetime1">
              <a:rPr lang="en-US" smtClean="0">
                <a:solidFill>
                  <a:prstClr val="white"/>
                </a:solidFill>
              </a:rPr>
              <a:pPr/>
              <a:t>9/30/2014</a:t>
            </a:fld>
            <a:endParaRPr lang="en-US">
              <a:solidFill>
                <a:prstClr val="white"/>
              </a:solidFill>
            </a:endParaRPr>
          </a:p>
        </p:txBody>
      </p:sp>
      <p:sp>
        <p:nvSpPr>
          <p:cNvPr id="5" name="Slide Number Placeholder 4"/>
          <p:cNvSpPr>
            <a:spLocks noGrp="1"/>
          </p:cNvSpPr>
          <p:nvPr>
            <p:ph type="sldNum" sz="quarter" idx="12"/>
          </p:nvPr>
        </p:nvSpPr>
        <p:spPr/>
        <p:txBody>
          <a:bodyPr/>
          <a:lstStyle/>
          <a:p>
            <a:fld id="{D9515C9C-B0D4-49C7-83C7-4BF66E55645D}" type="slidenum">
              <a:rPr lang="en-US" smtClean="0">
                <a:solidFill>
                  <a:prstClr val="white"/>
                </a:solidFill>
              </a:rPr>
              <a:pPr/>
              <a:t>9</a:t>
            </a:fld>
            <a:endParaRPr lang="en-US">
              <a:solidFill>
                <a:prstClr val="white"/>
              </a:solidFill>
            </a:endParaRPr>
          </a:p>
        </p:txBody>
      </p:sp>
    </p:spTree>
    <p:extLst>
      <p:ext uri="{BB962C8B-B14F-4D97-AF65-F5344CB8AC3E}">
        <p14:creationId xmlns:p14="http://schemas.microsoft.com/office/powerpoint/2010/main" val="2604298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124200"/>
            <a:ext cx="8534400" cy="2644775"/>
          </a:xfrm>
        </p:spPr>
        <p:txBody>
          <a:bodyPr>
            <a:normAutofit fontScale="90000"/>
          </a:bodyPr>
          <a:lstStyle/>
          <a:p>
            <a:r>
              <a:rPr lang="en-US" sz="1800" b="0" cap="none" dirty="0">
                <a:solidFill>
                  <a:schemeClr val="tx1"/>
                </a:solidFill>
                <a:latin typeface="+mn-lt"/>
              </a:rPr>
              <a:t>Must be “addressed” by day 180 (from day zero)</a:t>
            </a:r>
            <a:br>
              <a:rPr lang="en-US" sz="1800" b="0" cap="none" dirty="0">
                <a:solidFill>
                  <a:schemeClr val="tx1"/>
                </a:solidFill>
                <a:latin typeface="+mn-lt"/>
              </a:rPr>
            </a:br>
            <a:r>
              <a:rPr lang="en-US" sz="1800" b="0" cap="none" dirty="0">
                <a:solidFill>
                  <a:schemeClr val="tx1"/>
                </a:solidFill>
                <a:latin typeface="+mn-lt"/>
              </a:rPr>
              <a:t/>
            </a:r>
            <a:br>
              <a:rPr lang="en-US" sz="1800" b="0" cap="none" dirty="0">
                <a:solidFill>
                  <a:schemeClr val="tx1"/>
                </a:solidFill>
                <a:latin typeface="+mn-lt"/>
              </a:rPr>
            </a:br>
            <a:r>
              <a:rPr lang="en-US" sz="1800" b="0" cap="none" dirty="0">
                <a:solidFill>
                  <a:schemeClr val="tx1"/>
                </a:solidFill>
                <a:latin typeface="+mn-lt"/>
              </a:rPr>
              <a:t>Existing HPV Cases </a:t>
            </a:r>
            <a:r>
              <a:rPr lang="en-US" sz="1800" b="0" cap="none" dirty="0" smtClean="0">
                <a:solidFill>
                  <a:schemeClr val="tx1"/>
                </a:solidFill>
                <a:latin typeface="+mn-lt"/>
              </a:rPr>
              <a:t>Prior to 10/1/14 Should </a:t>
            </a:r>
            <a:r>
              <a:rPr lang="en-US" sz="1800" b="0" cap="none" dirty="0">
                <a:solidFill>
                  <a:schemeClr val="tx1"/>
                </a:solidFill>
                <a:latin typeface="+mn-lt"/>
              </a:rPr>
              <a:t>Be Resolved By Day 180</a:t>
            </a:r>
            <a:br>
              <a:rPr lang="en-US" sz="1800" b="0" cap="none" dirty="0">
                <a:solidFill>
                  <a:schemeClr val="tx1"/>
                </a:solidFill>
                <a:latin typeface="+mn-lt"/>
              </a:rPr>
            </a:br>
            <a:r>
              <a:rPr lang="en-US" sz="1800" b="0" cap="none" dirty="0">
                <a:solidFill>
                  <a:schemeClr val="tx1"/>
                </a:solidFill>
                <a:latin typeface="+mn-lt"/>
              </a:rPr>
              <a:t/>
            </a:r>
            <a:br>
              <a:rPr lang="en-US" sz="1800" b="0" cap="none" dirty="0">
                <a:solidFill>
                  <a:schemeClr val="tx1"/>
                </a:solidFill>
                <a:latin typeface="+mn-lt"/>
              </a:rPr>
            </a:br>
            <a:r>
              <a:rPr lang="en-US" sz="2400" b="0" cap="none" dirty="0" smtClean="0">
                <a:solidFill>
                  <a:schemeClr val="tx1"/>
                </a:solidFill>
                <a:latin typeface="+mn-lt"/>
              </a:rPr>
              <a:t>Addressing Actions:</a:t>
            </a:r>
            <a:br>
              <a:rPr lang="en-US" sz="2400" b="0" cap="none" dirty="0" smtClean="0">
                <a:solidFill>
                  <a:schemeClr val="tx1"/>
                </a:solidFill>
                <a:latin typeface="+mn-lt"/>
              </a:rPr>
            </a:br>
            <a:r>
              <a:rPr lang="en-US" sz="1800" b="0" cap="none" dirty="0" smtClean="0">
                <a:solidFill>
                  <a:schemeClr val="tx1"/>
                </a:solidFill>
                <a:latin typeface="+mn-lt"/>
              </a:rPr>
              <a:t>Require immediate action through an enforceable order such as Court Injunction</a:t>
            </a:r>
            <a:br>
              <a:rPr lang="en-US" sz="1800" b="0" cap="none" dirty="0" smtClean="0">
                <a:solidFill>
                  <a:schemeClr val="tx1"/>
                </a:solidFill>
                <a:latin typeface="+mn-lt"/>
              </a:rPr>
            </a:br>
            <a:r>
              <a:rPr lang="en-US" sz="1800" b="0" cap="none" dirty="0" smtClean="0">
                <a:solidFill>
                  <a:schemeClr val="tx1"/>
                </a:solidFill>
                <a:latin typeface="+mn-lt"/>
              </a:rPr>
              <a:t>Require penalties if now in compliance through </a:t>
            </a:r>
            <a:r>
              <a:rPr lang="en-US" sz="1800" b="0" cap="none" dirty="0" smtClean="0">
                <a:solidFill>
                  <a:prstClr val="black"/>
                </a:solidFill>
                <a:latin typeface="Calibri"/>
              </a:rPr>
              <a:t>an enforceable order such as Short Form Consent Order</a:t>
            </a:r>
            <a:r>
              <a:rPr lang="en-US" sz="1800" b="0" cap="none" dirty="0" smtClean="0">
                <a:solidFill>
                  <a:schemeClr val="tx1"/>
                </a:solidFill>
                <a:latin typeface="+mn-lt"/>
              </a:rPr>
              <a:t/>
            </a:r>
            <a:br>
              <a:rPr lang="en-US" sz="1800" b="0" cap="none" dirty="0" smtClean="0">
                <a:solidFill>
                  <a:schemeClr val="tx1"/>
                </a:solidFill>
                <a:latin typeface="+mn-lt"/>
              </a:rPr>
            </a:br>
            <a:r>
              <a:rPr lang="en-US" sz="1800" b="0" cap="none" dirty="0" smtClean="0">
                <a:solidFill>
                  <a:prstClr val="black"/>
                </a:solidFill>
                <a:latin typeface="Calibri"/>
              </a:rPr>
              <a:t>Require long term actions through an enforceable order such as Long Form Consent Order</a:t>
            </a:r>
            <a:br>
              <a:rPr lang="en-US" sz="1800" b="0" cap="none" dirty="0" smtClean="0">
                <a:solidFill>
                  <a:prstClr val="black"/>
                </a:solidFill>
                <a:latin typeface="Calibri"/>
              </a:rPr>
            </a:br>
            <a:r>
              <a:rPr lang="en-US" sz="1800" b="0" cap="none" dirty="0" smtClean="0">
                <a:solidFill>
                  <a:schemeClr val="tx1"/>
                </a:solidFill>
                <a:latin typeface="+mn-lt"/>
              </a:rPr>
              <a:t>Referred to OGC for filing in Court</a:t>
            </a:r>
            <a:endParaRPr lang="en-US" sz="1800" b="0" cap="none" dirty="0">
              <a:solidFill>
                <a:schemeClr val="tx1"/>
              </a:solidFill>
              <a:latin typeface="+mn-lt"/>
            </a:endParaRPr>
          </a:p>
        </p:txBody>
      </p:sp>
      <p:sp>
        <p:nvSpPr>
          <p:cNvPr id="3" name="Text Placeholder 2"/>
          <p:cNvSpPr>
            <a:spLocks noGrp="1"/>
          </p:cNvSpPr>
          <p:nvPr>
            <p:ph type="body" idx="1"/>
          </p:nvPr>
        </p:nvSpPr>
        <p:spPr>
          <a:xfrm>
            <a:off x="228600" y="1295401"/>
            <a:ext cx="8686800" cy="1447799"/>
          </a:xfrm>
        </p:spPr>
        <p:txBody>
          <a:bodyPr/>
          <a:lstStyle/>
          <a:p>
            <a:r>
              <a:rPr lang="en-US" b="1" dirty="0">
                <a:solidFill>
                  <a:schemeClr val="tx1"/>
                </a:solidFill>
                <a:latin typeface="+mn-lt"/>
              </a:rPr>
              <a:t>Day Zero</a:t>
            </a:r>
          </a:p>
          <a:p>
            <a:r>
              <a:rPr lang="en-US" dirty="0">
                <a:solidFill>
                  <a:schemeClr val="tx1"/>
                </a:solidFill>
                <a:latin typeface="+mn-lt"/>
              </a:rPr>
              <a:t>Day zero is whenever an agency has sufficient information to decide it’s an HPV, or 90 days from discovery</a:t>
            </a:r>
          </a:p>
        </p:txBody>
      </p:sp>
      <p:sp>
        <p:nvSpPr>
          <p:cNvPr id="4" name="Date Placeholder 3"/>
          <p:cNvSpPr>
            <a:spLocks noGrp="1"/>
          </p:cNvSpPr>
          <p:nvPr>
            <p:ph type="dt" sz="half" idx="10"/>
          </p:nvPr>
        </p:nvSpPr>
        <p:spPr/>
        <p:txBody>
          <a:bodyPr/>
          <a:lstStyle/>
          <a:p>
            <a:fld id="{2BD23A0E-ADE9-485C-AFA2-8C195DFCC04A}" type="datetime1">
              <a:rPr lang="en-US" smtClean="0"/>
              <a:pPr/>
              <a:t>9/30/2014</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10</a:t>
            </a:fld>
            <a:endParaRPr lang="en-US"/>
          </a:p>
        </p:txBody>
      </p:sp>
    </p:spTree>
    <p:extLst>
      <p:ext uri="{BB962C8B-B14F-4D97-AF65-F5344CB8AC3E}">
        <p14:creationId xmlns:p14="http://schemas.microsoft.com/office/powerpoint/2010/main" val="34239850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002710-F92E-4BB7-AAC7-AEC0FED14E57}" type="datetime1">
              <a:rPr lang="en-US" smtClean="0"/>
              <a:pPr/>
              <a:t>9/30/2014</a:t>
            </a:fld>
            <a:endParaRPr lang="en-US"/>
          </a:p>
        </p:txBody>
      </p:sp>
      <p:sp>
        <p:nvSpPr>
          <p:cNvPr id="3" name="Slide Number Placeholder 2"/>
          <p:cNvSpPr>
            <a:spLocks noGrp="1"/>
          </p:cNvSpPr>
          <p:nvPr>
            <p:ph type="sldNum" sz="quarter" idx="12"/>
          </p:nvPr>
        </p:nvSpPr>
        <p:spPr/>
        <p:txBody>
          <a:bodyPr/>
          <a:lstStyle/>
          <a:p>
            <a:fld id="{D9515C9C-B0D4-49C7-83C7-4BF66E55645D}" type="slidenum">
              <a:rPr lang="en-US" smtClean="0"/>
              <a:pPr/>
              <a:t>11</a:t>
            </a:fld>
            <a:endParaRPr lang="en-US"/>
          </a:p>
        </p:txBody>
      </p:sp>
      <p:pic>
        <p:nvPicPr>
          <p:cNvPr id="4" name="Picture 3"/>
          <p:cNvPicPr>
            <a:picLocks noChangeAspect="1"/>
          </p:cNvPicPr>
          <p:nvPr/>
        </p:nvPicPr>
        <p:blipFill>
          <a:blip r:embed="rId2"/>
          <a:stretch>
            <a:fillRect/>
          </a:stretch>
        </p:blipFill>
        <p:spPr>
          <a:xfrm>
            <a:off x="631184" y="1905000"/>
            <a:ext cx="7881631" cy="3429000"/>
          </a:xfrm>
          <a:prstGeom prst="rect">
            <a:avLst/>
          </a:prstGeom>
        </p:spPr>
      </p:pic>
    </p:spTree>
    <p:extLst>
      <p:ext uri="{BB962C8B-B14F-4D97-AF65-F5344CB8AC3E}">
        <p14:creationId xmlns:p14="http://schemas.microsoft.com/office/powerpoint/2010/main" val="36450707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38400"/>
            <a:ext cx="8610600" cy="3330575"/>
          </a:xfrm>
        </p:spPr>
        <p:txBody>
          <a:bodyPr/>
          <a:lstStyle/>
          <a:p>
            <a:pPr lvl="0">
              <a:lnSpc>
                <a:spcPct val="90000"/>
              </a:lnSpc>
              <a:spcBef>
                <a:spcPts val="1000"/>
              </a:spcBef>
            </a:pPr>
            <a:r>
              <a:rPr lang="en-US" sz="2800" cap="none" dirty="0">
                <a:solidFill>
                  <a:schemeClr val="tx1"/>
                </a:solidFill>
                <a:latin typeface="Calibri" panose="020F0502020204030204"/>
                <a:ea typeface="+mn-ea"/>
                <a:cs typeface="+mn-cs"/>
              </a:rPr>
              <a:t>DARM/OPC through the monthly </a:t>
            </a:r>
            <a:r>
              <a:rPr lang="en-US" sz="2800" cap="none" dirty="0" smtClean="0">
                <a:solidFill>
                  <a:schemeClr val="tx1"/>
                </a:solidFill>
                <a:latin typeface="Calibri" panose="020F0502020204030204"/>
                <a:ea typeface="+mn-ea"/>
                <a:cs typeface="+mn-cs"/>
              </a:rPr>
              <a:t>teleconferences</a:t>
            </a:r>
            <a:br>
              <a:rPr lang="en-US" sz="2800" cap="none" dirty="0" smtClean="0">
                <a:solidFill>
                  <a:schemeClr val="tx1"/>
                </a:solidFill>
                <a:latin typeface="Calibri" panose="020F0502020204030204"/>
                <a:ea typeface="+mn-ea"/>
                <a:cs typeface="+mn-cs"/>
              </a:rPr>
            </a:br>
            <a:r>
              <a:rPr lang="en-US" sz="2800" cap="none" dirty="0" smtClean="0">
                <a:solidFill>
                  <a:schemeClr val="tx1"/>
                </a:solidFill>
                <a:latin typeface="Calibri" panose="020F0502020204030204"/>
                <a:ea typeface="+mn-ea"/>
                <a:cs typeface="+mn-cs"/>
              </a:rPr>
              <a:t>Involves use of </a:t>
            </a:r>
            <a:r>
              <a:rPr lang="en-US" sz="2800" cap="none" dirty="0" err="1" smtClean="0">
                <a:solidFill>
                  <a:schemeClr val="tx1"/>
                </a:solidFill>
                <a:latin typeface="Calibri" panose="020F0502020204030204"/>
                <a:ea typeface="+mn-ea"/>
                <a:cs typeface="+mn-cs"/>
              </a:rPr>
              <a:t>AirCom</a:t>
            </a:r>
            <a:r>
              <a:rPr lang="en-US" sz="2800" cap="none" dirty="0" smtClean="0">
                <a:solidFill>
                  <a:schemeClr val="tx1"/>
                </a:solidFill>
                <a:latin typeface="Calibri" panose="020F0502020204030204"/>
                <a:ea typeface="+mn-ea"/>
                <a:cs typeface="+mn-cs"/>
              </a:rPr>
              <a:t> data</a:t>
            </a:r>
            <a:br>
              <a:rPr lang="en-US" sz="2800" cap="none" dirty="0" smtClean="0">
                <a:solidFill>
                  <a:schemeClr val="tx1"/>
                </a:solidFill>
                <a:latin typeface="Calibri" panose="020F0502020204030204"/>
                <a:ea typeface="+mn-ea"/>
                <a:cs typeface="+mn-cs"/>
              </a:rPr>
            </a:br>
            <a:r>
              <a:rPr lang="en-US" sz="2800" cap="none" dirty="0" smtClean="0">
                <a:solidFill>
                  <a:schemeClr val="tx1"/>
                </a:solidFill>
                <a:latin typeface="Calibri" panose="020F0502020204030204"/>
                <a:ea typeface="+mn-ea"/>
                <a:cs typeface="+mn-cs"/>
              </a:rPr>
              <a:t>Monthly </a:t>
            </a:r>
            <a:r>
              <a:rPr lang="en-US" sz="2800" cap="none" dirty="0" err="1" smtClean="0">
                <a:solidFill>
                  <a:schemeClr val="tx1"/>
                </a:solidFill>
                <a:latin typeface="Calibri" panose="020F0502020204030204"/>
                <a:ea typeface="+mn-ea"/>
                <a:cs typeface="+mn-cs"/>
              </a:rPr>
              <a:t>AirC+E</a:t>
            </a:r>
            <a:r>
              <a:rPr lang="en-US" sz="2800" cap="none" dirty="0" smtClean="0">
                <a:solidFill>
                  <a:schemeClr val="tx1"/>
                </a:solidFill>
                <a:latin typeface="Calibri" panose="020F0502020204030204"/>
                <a:ea typeface="+mn-ea"/>
                <a:cs typeface="+mn-cs"/>
              </a:rPr>
              <a:t> Teleconference</a:t>
            </a:r>
            <a:br>
              <a:rPr lang="en-US" sz="2800" cap="none" dirty="0" smtClean="0">
                <a:solidFill>
                  <a:schemeClr val="tx1"/>
                </a:solidFill>
                <a:latin typeface="Calibri" panose="020F0502020204030204"/>
                <a:ea typeface="+mn-ea"/>
                <a:cs typeface="+mn-cs"/>
              </a:rPr>
            </a:br>
            <a:r>
              <a:rPr lang="en-US" sz="2800" cap="none" dirty="0" smtClean="0">
                <a:solidFill>
                  <a:schemeClr val="tx1"/>
                </a:solidFill>
                <a:latin typeface="Calibri" panose="020F0502020204030204"/>
                <a:ea typeface="+mn-ea"/>
                <a:cs typeface="+mn-cs"/>
              </a:rPr>
              <a:t>Sometimes additional emails/calls are needed for details</a:t>
            </a:r>
            <a:r>
              <a:rPr lang="en-US" sz="2800" b="0" cap="none" dirty="0" smtClean="0">
                <a:solidFill>
                  <a:prstClr val="black"/>
                </a:solidFill>
                <a:latin typeface="Calibri" panose="020F0502020204030204"/>
                <a:ea typeface="+mn-ea"/>
                <a:cs typeface="+mn-cs"/>
              </a:rPr>
              <a:t/>
            </a:r>
            <a:br>
              <a:rPr lang="en-US" sz="2800" b="0" cap="none" dirty="0" smtClean="0">
                <a:solidFill>
                  <a:prstClr val="black"/>
                </a:solidFill>
                <a:latin typeface="Calibri" panose="020F0502020204030204"/>
                <a:ea typeface="+mn-ea"/>
                <a:cs typeface="+mn-cs"/>
              </a:rPr>
            </a:br>
            <a:endParaRPr lang="en-US" sz="2800" b="0" cap="none" dirty="0">
              <a:solidFill>
                <a:prstClr val="black"/>
              </a:solidFill>
              <a:latin typeface="Calibri" panose="020F0502020204030204"/>
              <a:ea typeface="+mn-ea"/>
              <a:cs typeface="+mn-cs"/>
            </a:endParaRPr>
          </a:p>
        </p:txBody>
      </p:sp>
      <p:sp>
        <p:nvSpPr>
          <p:cNvPr id="3" name="Text Placeholder 2"/>
          <p:cNvSpPr>
            <a:spLocks noGrp="1"/>
          </p:cNvSpPr>
          <p:nvPr>
            <p:ph type="body" idx="1"/>
          </p:nvPr>
        </p:nvSpPr>
        <p:spPr>
          <a:xfrm>
            <a:off x="152400" y="1447801"/>
            <a:ext cx="8763000" cy="838200"/>
          </a:xfrm>
        </p:spPr>
        <p:txBody>
          <a:bodyPr>
            <a:normAutofit fontScale="92500" lnSpcReduction="10000"/>
          </a:bodyPr>
          <a:lstStyle/>
          <a:p>
            <a:pPr lvl="0" algn="ctr"/>
            <a:r>
              <a:rPr lang="en-US" sz="2800" b="1" dirty="0" smtClean="0">
                <a:solidFill>
                  <a:schemeClr val="tx1"/>
                </a:solidFill>
                <a:latin typeface="+mn-lt"/>
              </a:rPr>
              <a:t>Requires, at a minimum, </a:t>
            </a:r>
            <a:r>
              <a:rPr lang="en-US" sz="2800" b="1" dirty="0" smtClean="0">
                <a:solidFill>
                  <a:schemeClr val="tx1"/>
                </a:solidFill>
                <a:latin typeface="+mn-lt"/>
              </a:rPr>
              <a:t>Quarterly </a:t>
            </a:r>
            <a:r>
              <a:rPr lang="en-US" sz="2800" b="1" dirty="0">
                <a:solidFill>
                  <a:schemeClr val="tx1"/>
                </a:solidFill>
                <a:latin typeface="+mn-lt"/>
              </a:rPr>
              <a:t>consultations with EPA </a:t>
            </a:r>
            <a:r>
              <a:rPr lang="en-US" sz="2800" b="1" dirty="0" smtClean="0">
                <a:solidFill>
                  <a:schemeClr val="tx1"/>
                </a:solidFill>
                <a:latin typeface="+mn-lt"/>
              </a:rPr>
              <a:t>(Region 4)</a:t>
            </a:r>
            <a:endParaRPr lang="en-US" sz="2800" b="1" dirty="0">
              <a:solidFill>
                <a:schemeClr val="tx1"/>
              </a:solidFill>
              <a:latin typeface="+mn-lt"/>
            </a:endParaRPr>
          </a:p>
        </p:txBody>
      </p:sp>
      <p:sp>
        <p:nvSpPr>
          <p:cNvPr id="4" name="Date Placeholder 3"/>
          <p:cNvSpPr>
            <a:spLocks noGrp="1"/>
          </p:cNvSpPr>
          <p:nvPr>
            <p:ph type="dt" sz="half" idx="10"/>
          </p:nvPr>
        </p:nvSpPr>
        <p:spPr/>
        <p:txBody>
          <a:bodyPr/>
          <a:lstStyle/>
          <a:p>
            <a:fld id="{2BD23A0E-ADE9-485C-AFA2-8C195DFCC04A}" type="datetime1">
              <a:rPr lang="en-US" smtClean="0"/>
              <a:pPr/>
              <a:t>9/30/2014</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12</a:t>
            </a:fld>
            <a:endParaRPr lang="en-US"/>
          </a:p>
        </p:txBody>
      </p:sp>
    </p:spTree>
    <p:extLst>
      <p:ext uri="{BB962C8B-B14F-4D97-AF65-F5344CB8AC3E}">
        <p14:creationId xmlns:p14="http://schemas.microsoft.com/office/powerpoint/2010/main" val="4471973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3787775"/>
          </a:xfrm>
        </p:spPr>
        <p:txBody>
          <a:bodyPr/>
          <a:lstStyle/>
          <a:p>
            <a:pPr lvl="1"/>
            <a:r>
              <a:rPr lang="en-US" b="1" dirty="0" smtClean="0">
                <a:solidFill>
                  <a:schemeClr val="tx1"/>
                </a:solidFill>
              </a:rPr>
              <a:t>1) No longer believe it is an HPV?</a:t>
            </a:r>
            <a:br>
              <a:rPr lang="en-US" b="1" dirty="0" smtClean="0">
                <a:solidFill>
                  <a:schemeClr val="tx1"/>
                </a:solidFill>
              </a:rPr>
            </a:br>
            <a:r>
              <a:rPr lang="en-US" b="1" dirty="0" smtClean="0">
                <a:solidFill>
                  <a:schemeClr val="tx1"/>
                </a:solidFill>
              </a:rPr>
              <a:t>Document in file</a:t>
            </a:r>
            <a:br>
              <a:rPr lang="en-US" b="1" dirty="0" smtClean="0">
                <a:solidFill>
                  <a:schemeClr val="tx1"/>
                </a:solidFill>
              </a:rPr>
            </a:br>
            <a:r>
              <a:rPr lang="en-US" b="1" dirty="0" smtClean="0">
                <a:solidFill>
                  <a:schemeClr val="tx1"/>
                </a:solidFill>
              </a:rPr>
              <a:t>Consult EPA through DARM/OPC</a:t>
            </a:r>
            <a:br>
              <a:rPr lang="en-US" b="1" dirty="0" smtClean="0">
                <a:solidFill>
                  <a:schemeClr val="tx1"/>
                </a:solidFill>
              </a:rPr>
            </a:br>
            <a:r>
              <a:rPr lang="en-US" b="1" dirty="0" smtClean="0">
                <a:solidFill>
                  <a:schemeClr val="tx1"/>
                </a:solidFill>
              </a:rPr>
              <a:t>2)Don’t believe it justifies tracking as HPV?</a:t>
            </a:r>
            <a:br>
              <a:rPr lang="en-US" b="1" dirty="0" smtClean="0">
                <a:solidFill>
                  <a:schemeClr val="tx1"/>
                </a:solidFill>
              </a:rPr>
            </a:br>
            <a:r>
              <a:rPr lang="en-US" b="1" dirty="0" smtClean="0">
                <a:solidFill>
                  <a:schemeClr val="tx1"/>
                </a:solidFill>
              </a:rPr>
              <a:t>No evidentiary support</a:t>
            </a:r>
            <a:br>
              <a:rPr lang="en-US" b="1" dirty="0" smtClean="0">
                <a:solidFill>
                  <a:schemeClr val="tx1"/>
                </a:solidFill>
              </a:rPr>
            </a:br>
            <a:r>
              <a:rPr lang="en-US" b="1" dirty="0" smtClean="0">
                <a:solidFill>
                  <a:schemeClr val="tx1"/>
                </a:solidFill>
              </a:rPr>
              <a:t>Nature:</a:t>
            </a:r>
            <a:br>
              <a:rPr lang="en-US" b="1" dirty="0" smtClean="0">
                <a:solidFill>
                  <a:schemeClr val="tx1"/>
                </a:solidFill>
              </a:rPr>
            </a:br>
            <a:r>
              <a:rPr lang="en-US" b="1" dirty="0" smtClean="0">
                <a:solidFill>
                  <a:schemeClr val="tx1"/>
                </a:solidFill>
              </a:rPr>
              <a:t>    Does not involve on-going violations</a:t>
            </a:r>
            <a:br>
              <a:rPr lang="en-US" b="1" dirty="0" smtClean="0">
                <a:solidFill>
                  <a:schemeClr val="tx1"/>
                </a:solidFill>
              </a:rPr>
            </a:br>
            <a:r>
              <a:rPr lang="en-US" b="1" dirty="0" smtClean="0">
                <a:solidFill>
                  <a:schemeClr val="tx1"/>
                </a:solidFill>
              </a:rPr>
              <a:t>    Not in public interest to invest resources pursuing</a:t>
            </a:r>
            <a:br>
              <a:rPr lang="en-US" b="1" dirty="0" smtClean="0">
                <a:solidFill>
                  <a:schemeClr val="tx1"/>
                </a:solidFill>
              </a:rPr>
            </a:br>
            <a:r>
              <a:rPr lang="en-US" b="1" dirty="0" smtClean="0">
                <a:solidFill>
                  <a:schemeClr val="tx1"/>
                </a:solidFill>
              </a:rPr>
              <a:t>Consult EPA through DARM/OPC</a:t>
            </a:r>
            <a:br>
              <a:rPr lang="en-US" b="1" dirty="0" smtClean="0">
                <a:solidFill>
                  <a:schemeClr val="tx1"/>
                </a:solidFill>
              </a:rPr>
            </a:br>
            <a:endParaRPr lang="en-US" b="1" dirty="0">
              <a:solidFill>
                <a:schemeClr val="tx1"/>
              </a:solidFill>
            </a:endParaRPr>
          </a:p>
        </p:txBody>
      </p:sp>
      <p:sp>
        <p:nvSpPr>
          <p:cNvPr id="3" name="Text Placeholder 2"/>
          <p:cNvSpPr>
            <a:spLocks noGrp="1"/>
          </p:cNvSpPr>
          <p:nvPr>
            <p:ph type="body" idx="1"/>
          </p:nvPr>
        </p:nvSpPr>
        <p:spPr>
          <a:xfrm>
            <a:off x="722313" y="1219201"/>
            <a:ext cx="7772400" cy="609599"/>
          </a:xfrm>
        </p:spPr>
        <p:txBody>
          <a:bodyPr/>
          <a:lstStyle/>
          <a:p>
            <a:pPr lvl="0" algn="ctr">
              <a:lnSpc>
                <a:spcPct val="90000"/>
              </a:lnSpc>
              <a:spcBef>
                <a:spcPts val="1000"/>
              </a:spcBef>
            </a:pPr>
            <a:r>
              <a:rPr lang="en-US" sz="2800" dirty="0" smtClean="0">
                <a:solidFill>
                  <a:prstClr val="black"/>
                </a:solidFill>
                <a:latin typeface="Calibri" panose="020F0502020204030204"/>
                <a:cs typeface="+mn-cs"/>
              </a:rPr>
              <a:t>Removing HPV Status</a:t>
            </a:r>
            <a:endParaRPr lang="en-US" sz="2800" dirty="0">
              <a:solidFill>
                <a:prstClr val="black"/>
              </a:solidFill>
              <a:latin typeface="Calibri" panose="020F0502020204030204"/>
              <a:cs typeface="+mn-cs"/>
            </a:endParaRPr>
          </a:p>
        </p:txBody>
      </p:sp>
      <p:sp>
        <p:nvSpPr>
          <p:cNvPr id="4" name="Date Placeholder 3"/>
          <p:cNvSpPr>
            <a:spLocks noGrp="1"/>
          </p:cNvSpPr>
          <p:nvPr>
            <p:ph type="dt" sz="half" idx="10"/>
          </p:nvPr>
        </p:nvSpPr>
        <p:spPr/>
        <p:txBody>
          <a:bodyPr/>
          <a:lstStyle/>
          <a:p>
            <a:fld id="{2BD23A0E-ADE9-485C-AFA2-8C195DFCC04A}" type="datetime1">
              <a:rPr lang="en-US" smtClean="0"/>
              <a:pPr/>
              <a:t>9/30/2014</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13</a:t>
            </a:fld>
            <a:endParaRPr lang="en-US"/>
          </a:p>
        </p:txBody>
      </p:sp>
    </p:spTree>
    <p:extLst>
      <p:ext uri="{BB962C8B-B14F-4D97-AF65-F5344CB8AC3E}">
        <p14:creationId xmlns:p14="http://schemas.microsoft.com/office/powerpoint/2010/main" val="36656797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362200"/>
            <a:ext cx="8534400" cy="3406775"/>
          </a:xfrm>
        </p:spPr>
        <p:txBody>
          <a:bodyPr>
            <a:normAutofit/>
          </a:bodyPr>
          <a:lstStyle/>
          <a:p>
            <a:r>
              <a:rPr lang="en-US" sz="1800" b="0" i="1" cap="none" spc="30" dirty="0" smtClean="0">
                <a:solidFill>
                  <a:schemeClr val="tx1"/>
                </a:solidFill>
                <a:latin typeface="Times New Roman" panose="02020603050405020304" pitchFamily="18" charset="0"/>
                <a:ea typeface="Times New Roman" panose="02020603050405020304" pitchFamily="18" charset="0"/>
              </a:rPr>
              <a:t>“All</a:t>
            </a:r>
            <a:r>
              <a:rPr lang="en-US" sz="1800" b="0" i="1" cap="none" spc="7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civil</a:t>
            </a:r>
            <a:r>
              <a:rPr lang="en-US" sz="1800" b="0" i="1" cap="none" spc="9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penalties</a:t>
            </a:r>
            <a:r>
              <a:rPr lang="en-US" sz="1800" b="0" i="1" cap="none" spc="16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for</a:t>
            </a:r>
            <a:r>
              <a:rPr lang="en-US" sz="1800" b="0" i="1" cap="none" spc="6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HPVs</a:t>
            </a:r>
            <a:r>
              <a:rPr lang="en-US" sz="1800" b="0" i="1" cap="none" spc="11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should</a:t>
            </a:r>
            <a:r>
              <a:rPr lang="en-US" sz="1800" b="0" i="1" cap="none" spc="9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be</a:t>
            </a:r>
            <a:r>
              <a:rPr lang="en-US" sz="1800" b="0" i="1" cap="none" spc="10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sufficient</a:t>
            </a:r>
            <a:r>
              <a:rPr lang="en-US" sz="1800" b="0" i="1" cap="none" spc="14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to</a:t>
            </a:r>
            <a:r>
              <a:rPr lang="en-US" sz="1800" b="0" i="1" cap="none" spc="80" dirty="0" smtClean="0">
                <a:solidFill>
                  <a:schemeClr val="tx1"/>
                </a:solidFill>
                <a:latin typeface="Times New Roman" panose="02020603050405020304" pitchFamily="18" charset="0"/>
                <a:ea typeface="Times New Roman" panose="02020603050405020304" pitchFamily="18" charset="0"/>
              </a:rPr>
              <a:t> </a:t>
            </a:r>
            <a:r>
              <a:rPr lang="en-US" sz="1800" b="0" i="1" cap="none" spc="5" dirty="0" smtClean="0">
                <a:solidFill>
                  <a:schemeClr val="tx1"/>
                </a:solidFill>
                <a:latin typeface="Times New Roman" panose="02020603050405020304" pitchFamily="18" charset="0"/>
                <a:ea typeface="Times New Roman" panose="02020603050405020304" pitchFamily="18" charset="0"/>
              </a:rPr>
              <a:t>achieve</a:t>
            </a:r>
            <a:r>
              <a:rPr lang="en-US" sz="1800" b="0" i="1" cap="none" spc="9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effective</a:t>
            </a:r>
            <a:r>
              <a:rPr lang="en-US" sz="1800" b="0" i="1" cap="none" spc="9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deterrence</a:t>
            </a:r>
            <a:r>
              <a:rPr lang="en-US" sz="1800" b="0" i="1" cap="none" spc="11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fo</a:t>
            </a:r>
            <a:r>
              <a:rPr lang="en-US" sz="1800" b="0" i="1" cap="none" spc="5" dirty="0" smtClean="0">
                <a:solidFill>
                  <a:schemeClr val="tx1"/>
                </a:solidFill>
                <a:latin typeface="Times New Roman" panose="02020603050405020304" pitchFamily="18" charset="0"/>
                <a:ea typeface="Times New Roman" panose="02020603050405020304" pitchFamily="18" charset="0"/>
              </a:rPr>
              <a:t>r</a:t>
            </a:r>
            <a:r>
              <a:rPr lang="en-US" sz="1800" b="0" i="1" cap="none" spc="7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the</a:t>
            </a:r>
            <a:r>
              <a:rPr lang="en-US" sz="1800" b="0" i="1" cap="none" spc="6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source</a:t>
            </a:r>
            <a:r>
              <a:rPr lang="en-US" sz="1800" b="0" i="1" cap="none" spc="140" dirty="0" smtClean="0">
                <a:solidFill>
                  <a:schemeClr val="tx1"/>
                </a:solidFill>
                <a:latin typeface="Times New Roman" panose="02020603050405020304" pitchFamily="18" charset="0"/>
                <a:ea typeface="Times New Roman" panose="02020603050405020304" pitchFamily="18" charset="0"/>
              </a:rPr>
              <a:t> </a:t>
            </a:r>
            <a:r>
              <a:rPr lang="en-US" sz="1800" b="0" i="1" cap="none" spc="-5" dirty="0" smtClean="0">
                <a:solidFill>
                  <a:schemeClr val="tx1"/>
                </a:solidFill>
                <a:latin typeface="Times New Roman" panose="02020603050405020304" pitchFamily="18" charset="0"/>
                <a:ea typeface="Times New Roman" panose="02020603050405020304" pitchFamily="18" charset="0"/>
              </a:rPr>
              <a:t>subject</a:t>
            </a:r>
            <a:r>
              <a:rPr lang="en-US" sz="1800" b="0" i="1" cap="none" spc="13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to</a:t>
            </a:r>
            <a:r>
              <a:rPr lang="en-US" sz="1800" b="0" i="1" cap="none" spc="9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enforcement</a:t>
            </a:r>
            <a:r>
              <a:rPr lang="en-US" sz="1800" b="0" i="1" cap="none" spc="14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and</a:t>
            </a:r>
            <a:r>
              <a:rPr lang="en-US" sz="1800" b="0" i="1" cap="none" spc="12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for</a:t>
            </a:r>
            <a:r>
              <a:rPr lang="en-US" sz="1800" b="0" i="1" cap="none" spc="6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the</a:t>
            </a:r>
            <a:r>
              <a:rPr lang="en-US" sz="1800" b="0" i="1" cap="none" spc="10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regulated</a:t>
            </a:r>
            <a:r>
              <a:rPr lang="en-US" sz="1800" b="0" i="1" cap="none" spc="16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community</a:t>
            </a:r>
            <a:r>
              <a:rPr lang="en-US" sz="1800" b="0" i="1" cap="none" spc="13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as</a:t>
            </a:r>
            <a:r>
              <a:rPr lang="en-US" sz="1800" b="0" i="1" cap="none" spc="-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a</a:t>
            </a:r>
            <a:r>
              <a:rPr lang="en-US" sz="1800" b="0" i="1" cap="none" spc="4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whole.</a:t>
            </a:r>
            <a:r>
              <a:rPr lang="en-US" sz="1800" b="0" i="1" cap="none" spc="8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The</a:t>
            </a:r>
            <a:r>
              <a:rPr lang="en-US" sz="1800" b="0" i="1" cap="none" spc="13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EPA</a:t>
            </a:r>
            <a:r>
              <a:rPr lang="en-US" sz="1800" b="0" i="1" cap="none" spc="8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expects</a:t>
            </a:r>
            <a:r>
              <a:rPr lang="en-US" sz="1800" b="0" i="1" cap="none" spc="11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all</a:t>
            </a:r>
            <a:r>
              <a:rPr lang="en-US" sz="1800" b="0" i="1" cap="none" spc="13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enforcement</a:t>
            </a:r>
            <a:r>
              <a:rPr lang="en-US" sz="1800" b="0" i="1" cap="none" spc="19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agencies</a:t>
            </a:r>
            <a:r>
              <a:rPr lang="en-US" sz="1800" b="0" i="1" cap="none" spc="50" dirty="0" smtClean="0">
                <a:solidFill>
                  <a:schemeClr val="tx1"/>
                </a:solidFill>
                <a:latin typeface="Times New Roman" panose="02020603050405020304" pitchFamily="18" charset="0"/>
                <a:ea typeface="Times New Roman" panose="02020603050405020304" pitchFamily="18" charset="0"/>
              </a:rPr>
              <a:t> </a:t>
            </a:r>
            <a:r>
              <a:rPr lang="en-US" sz="1800" b="0" i="1" cap="none" spc="5" dirty="0" smtClean="0">
                <a:solidFill>
                  <a:schemeClr val="tx1"/>
                </a:solidFill>
                <a:latin typeface="Times New Roman" panose="02020603050405020304" pitchFamily="18" charset="0"/>
                <a:ea typeface="Times New Roman" panose="02020603050405020304" pitchFamily="18" charset="0"/>
              </a:rPr>
              <a:t>r</a:t>
            </a:r>
            <a:r>
              <a:rPr lang="en-US" sz="1800" b="0" i="1" cap="none" dirty="0" smtClean="0">
                <a:solidFill>
                  <a:schemeClr val="tx1"/>
                </a:solidFill>
                <a:latin typeface="Times New Roman" panose="02020603050405020304" pitchFamily="18" charset="0"/>
                <a:ea typeface="Times New Roman" panose="02020603050405020304" pitchFamily="18" charset="0"/>
              </a:rPr>
              <a:t>esolving</a:t>
            </a:r>
            <a:r>
              <a:rPr lang="en-US" sz="1800" b="0" i="1" cap="none" spc="7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an</a:t>
            </a:r>
            <a:r>
              <a:rPr lang="en-US" sz="1800" b="0" i="1" cap="none" spc="7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HPV</a:t>
            </a:r>
            <a:r>
              <a:rPr lang="en-US" sz="1800" b="0" i="1" cap="none" spc="14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to</a:t>
            </a:r>
            <a:r>
              <a:rPr lang="en-US" sz="1800" b="0" i="1" cap="none" spc="6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assess</a:t>
            </a:r>
            <a:r>
              <a:rPr lang="en-US" sz="1800" b="0" i="1" cap="none" spc="7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penalties</a:t>
            </a:r>
            <a:r>
              <a:rPr lang="en-US" sz="1800" b="0" i="1" cap="none" spc="160" dirty="0" smtClean="0">
                <a:solidFill>
                  <a:schemeClr val="tx1"/>
                </a:solidFill>
                <a:latin typeface="Times New Roman" panose="02020603050405020304" pitchFamily="18" charset="0"/>
                <a:ea typeface="Times New Roman" panose="02020603050405020304" pitchFamily="18" charset="0"/>
              </a:rPr>
              <a:t> </a:t>
            </a:r>
            <a:r>
              <a:rPr lang="en-US" sz="1800" b="0" i="1" cap="none" spc="-5" dirty="0" smtClean="0">
                <a:solidFill>
                  <a:schemeClr val="tx1"/>
                </a:solidFill>
                <a:latin typeface="Times New Roman" panose="02020603050405020304" pitchFamily="18" charset="0"/>
                <a:ea typeface="Times New Roman" panose="02020603050405020304" pitchFamily="18" charset="0"/>
              </a:rPr>
              <a:t>that</a:t>
            </a:r>
            <a:r>
              <a:rPr lang="en-US" sz="1800" b="0" i="1" cap="none" spc="8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recover</a:t>
            </a:r>
            <a:r>
              <a:rPr lang="en-US" sz="1800" b="0" i="1" cap="none" spc="19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economic</a:t>
            </a:r>
            <a:r>
              <a:rPr lang="en-US" sz="1800" b="0" i="1" cap="none" spc="15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benefit</a:t>
            </a:r>
            <a:r>
              <a:rPr lang="en-US" sz="1800" b="0" i="1" cap="none" spc="18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and</a:t>
            </a:r>
            <a:r>
              <a:rPr lang="en-US" sz="1800" b="0" i="1" cap="none" spc="12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contain</a:t>
            </a:r>
            <a:r>
              <a:rPr lang="en-US" sz="1800" b="0" i="1" cap="none" spc="10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a</a:t>
            </a:r>
            <a:r>
              <a:rPr lang="en-US" sz="1800" b="0" i="1" cap="none" spc="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component</a:t>
            </a:r>
            <a:r>
              <a:rPr lang="en-US" sz="1800" b="0" i="1" cap="none" spc="17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reflecting</a:t>
            </a:r>
            <a:r>
              <a:rPr lang="en-US" sz="1800" b="0" i="1" cap="none" spc="16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the</a:t>
            </a:r>
            <a:r>
              <a:rPr lang="en-US" sz="1800" b="0" i="1" cap="none" spc="9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gravity</a:t>
            </a:r>
            <a:r>
              <a:rPr lang="en-US" sz="1800" b="0" i="1" cap="none" spc="13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(seriousness)</a:t>
            </a:r>
            <a:r>
              <a:rPr lang="en-US" sz="1800" b="0" i="1" cap="none" spc="14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of</a:t>
            </a:r>
            <a:r>
              <a:rPr lang="en-US" sz="1800" b="0" i="1" cap="none" spc="5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the</a:t>
            </a:r>
            <a:r>
              <a:rPr lang="en-US" sz="1800" b="0" i="1" cap="none" spc="95"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chemeClr val="tx1"/>
                </a:solidFill>
                <a:latin typeface="Times New Roman" panose="02020603050405020304" pitchFamily="18" charset="0"/>
                <a:ea typeface="Times New Roman" panose="02020603050405020304" pitchFamily="18" charset="0"/>
              </a:rPr>
              <a:t>violation.</a:t>
            </a:r>
            <a:r>
              <a:rPr lang="en-US" sz="1800" b="0" i="1" cap="none" spc="-80" dirty="0" smtClean="0">
                <a:solidFill>
                  <a:schemeClr val="tx1"/>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All</a:t>
            </a:r>
            <a:r>
              <a:rPr lang="en-US" sz="1800" b="0" i="1" cap="none" spc="22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penalty</a:t>
            </a:r>
            <a:r>
              <a:rPr lang="en-US" sz="1800" b="0" i="1" cap="none" spc="20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3A3A3A"/>
                </a:solidFill>
                <a:latin typeface="Times New Roman" panose="02020603050405020304" pitchFamily="18" charset="0"/>
                <a:ea typeface="Times New Roman" panose="02020603050405020304" pitchFamily="18" charset="0"/>
              </a:rPr>
              <a:t>calculations</a:t>
            </a:r>
            <a:r>
              <a:rPr lang="en-US" sz="1800" b="0" i="1" cap="none" spc="115" dirty="0" smtClean="0">
                <a:solidFill>
                  <a:srgbClr val="3A3A3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must</a:t>
            </a:r>
            <a:r>
              <a:rPr lang="en-US" sz="1800" b="0" i="1" cap="none" spc="14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be</a:t>
            </a:r>
            <a:r>
              <a:rPr lang="en-US" sz="1800" b="0" i="1" cap="none" spc="10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documented </a:t>
            </a:r>
            <a:r>
              <a:rPr lang="en-US" sz="1800" b="0" i="1" cap="none" spc="3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in</a:t>
            </a:r>
            <a:r>
              <a:rPr lang="en-US" sz="1800" b="0" i="1" cap="none" spc="3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the</a:t>
            </a:r>
            <a:r>
              <a:rPr lang="en-US" sz="1800" b="0" i="1" cap="none" spc="8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enforcement</a:t>
            </a:r>
            <a:r>
              <a:rPr lang="en-US" sz="1800" b="0" i="1" cap="none" spc="22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3A3A3A"/>
                </a:solidFill>
                <a:latin typeface="Times New Roman" panose="02020603050405020304" pitchFamily="18" charset="0"/>
                <a:ea typeface="Times New Roman" panose="02020603050405020304" pitchFamily="18" charset="0"/>
              </a:rPr>
              <a:t>agency's</a:t>
            </a:r>
            <a:r>
              <a:rPr lang="en-US" sz="1800" b="0" i="1" cap="none" spc="80" dirty="0" smtClean="0">
                <a:solidFill>
                  <a:srgbClr val="3A3A3A"/>
                </a:solidFill>
                <a:latin typeface="Times New Roman" panose="02020603050405020304" pitchFamily="18" charset="0"/>
                <a:ea typeface="Times New Roman" panose="02020603050405020304" pitchFamily="18" charset="0"/>
              </a:rPr>
              <a:t> </a:t>
            </a:r>
            <a:r>
              <a:rPr lang="en-US" sz="1800" b="0" i="1" cap="none" spc="5" dirty="0" smtClean="0">
                <a:solidFill>
                  <a:srgbClr val="2A2A2A"/>
                </a:solidFill>
                <a:latin typeface="Times New Roman" panose="02020603050405020304" pitchFamily="18" charset="0"/>
                <a:ea typeface="Times New Roman" panose="02020603050405020304" pitchFamily="18" charset="0"/>
              </a:rPr>
              <a:t>fi</a:t>
            </a:r>
            <a:r>
              <a:rPr lang="en-US" sz="1800" b="0" i="1" cap="none" spc="10" dirty="0" smtClean="0">
                <a:solidFill>
                  <a:srgbClr val="111111"/>
                </a:solidFill>
                <a:latin typeface="Times New Roman" panose="02020603050405020304" pitchFamily="18" charset="0"/>
                <a:ea typeface="Times New Roman" panose="02020603050405020304" pitchFamily="18" charset="0"/>
              </a:rPr>
              <a:t>l</a:t>
            </a:r>
            <a:r>
              <a:rPr lang="en-US" sz="1800" b="0" i="1" cap="none" spc="5" dirty="0" smtClean="0">
                <a:solidFill>
                  <a:srgbClr val="2A2A2A"/>
                </a:solidFill>
                <a:latin typeface="Times New Roman" panose="02020603050405020304" pitchFamily="18" charset="0"/>
                <a:ea typeface="Times New Roman" panose="02020603050405020304" pitchFamily="18" charset="0"/>
              </a:rPr>
              <a:t>e.</a:t>
            </a:r>
            <a:r>
              <a:rPr lang="en-US" sz="1800" b="0" i="1" cap="none" dirty="0" smtClean="0">
                <a:solidFill>
                  <a:srgbClr val="2A2A2A"/>
                </a:solidFill>
                <a:ea typeface="Times New Roman" panose="02020603050405020304" pitchFamily="18" charset="0"/>
              </a:rPr>
              <a:t> In</a:t>
            </a:r>
            <a:r>
              <a:rPr lang="en-US" sz="1800" b="0" i="1" cap="none" spc="-110" dirty="0" smtClean="0">
                <a:solidFill>
                  <a:srgbClr val="2A2A2A"/>
                </a:solidFill>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matters</a:t>
            </a:r>
            <a:r>
              <a:rPr lang="en-US" sz="1800" b="0" i="1" cap="none" spc="13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3A3A3A"/>
                </a:solidFill>
                <a:latin typeface="Times New Roman" panose="02020603050405020304" pitchFamily="18" charset="0"/>
                <a:ea typeface="Times New Roman" panose="02020603050405020304" pitchFamily="18" charset="0"/>
              </a:rPr>
              <a:t>where</a:t>
            </a:r>
            <a:r>
              <a:rPr lang="en-US" sz="1800" b="0" i="1" cap="none" spc="145" dirty="0" smtClean="0">
                <a:solidFill>
                  <a:srgbClr val="3A3A3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no</a:t>
            </a:r>
            <a:r>
              <a:rPr lang="en-US" sz="1800" b="0" i="1" cap="none" spc="10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penalty</a:t>
            </a:r>
            <a:r>
              <a:rPr lang="en-US" sz="1800" b="0" i="1" cap="none" spc="20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is</a:t>
            </a:r>
            <a:r>
              <a:rPr lang="en-US" sz="1800" b="0" i="1" cap="none" spc="11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assessed</a:t>
            </a:r>
            <a:r>
              <a:rPr lang="en-US" sz="1800" b="0" i="1" cap="none" spc="10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or</a:t>
            </a:r>
            <a:r>
              <a:rPr lang="en-US" sz="1800" b="0" i="1" cap="none" spc="6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3A3A3A"/>
                </a:solidFill>
                <a:latin typeface="Times New Roman" panose="02020603050405020304" pitchFamily="18" charset="0"/>
                <a:ea typeface="Times New Roman" panose="02020603050405020304" pitchFamily="18" charset="0"/>
              </a:rPr>
              <a:t>where</a:t>
            </a:r>
            <a:r>
              <a:rPr lang="en-US" sz="1800" b="0" i="1" cap="none" spc="95" dirty="0" smtClean="0">
                <a:solidFill>
                  <a:srgbClr val="3A3A3A"/>
                </a:solidFill>
                <a:latin typeface="Times New Roman" panose="02020603050405020304" pitchFamily="18" charset="0"/>
                <a:ea typeface="Times New Roman" panose="02020603050405020304" pitchFamily="18" charset="0"/>
              </a:rPr>
              <a:t> </a:t>
            </a:r>
            <a:r>
              <a:rPr lang="en-US" sz="1800" b="0" i="1" cap="none" dirty="0" smtClean="0">
                <a:solidFill>
                  <a:srgbClr val="3A3A3A"/>
                </a:solidFill>
                <a:latin typeface="Times New Roman" panose="02020603050405020304" pitchFamily="18" charset="0"/>
                <a:ea typeface="Times New Roman" panose="02020603050405020304" pitchFamily="18" charset="0"/>
              </a:rPr>
              <a:t>a</a:t>
            </a:r>
            <a:r>
              <a:rPr lang="en-US" sz="1800" b="0" i="1" cap="none" spc="35" dirty="0" smtClean="0">
                <a:solidFill>
                  <a:srgbClr val="3A3A3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difference</a:t>
            </a:r>
            <a:r>
              <a:rPr lang="en-US" sz="1800" b="0" i="1" cap="none" spc="13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exists</a:t>
            </a:r>
            <a:r>
              <a:rPr lang="en-US" sz="1800" b="0" i="1" cap="none" spc="90" dirty="0" smtClean="0">
                <a:solidFill>
                  <a:srgbClr val="2A2A2A"/>
                </a:solidFill>
                <a:latin typeface="Times New Roman" panose="02020603050405020304" pitchFamily="18" charset="0"/>
                <a:ea typeface="Times New Roman" panose="02020603050405020304" pitchFamily="18" charset="0"/>
              </a:rPr>
              <a:t> </a:t>
            </a:r>
            <a:r>
              <a:rPr lang="en-US" sz="1800" b="0" i="1" cap="none" spc="15" dirty="0" smtClean="0">
                <a:solidFill>
                  <a:srgbClr val="2A2A2A"/>
                </a:solidFill>
                <a:latin typeface="Times New Roman" panose="02020603050405020304" pitchFamily="18" charset="0"/>
                <a:ea typeface="Times New Roman" panose="02020603050405020304" pitchFamily="18" charset="0"/>
              </a:rPr>
              <a:t>be</a:t>
            </a:r>
            <a:r>
              <a:rPr lang="en-US" sz="1800" b="0" i="1" cap="none" spc="15" dirty="0" smtClean="0">
                <a:solidFill>
                  <a:srgbClr val="111111"/>
                </a:solidFill>
                <a:latin typeface="Times New Roman" panose="02020603050405020304" pitchFamily="18" charset="0"/>
                <a:ea typeface="Times New Roman" panose="02020603050405020304" pitchFamily="18" charset="0"/>
              </a:rPr>
              <a:t>t</a:t>
            </a:r>
            <a:r>
              <a:rPr lang="en-US" sz="1800" b="0" i="1" cap="none" spc="15" dirty="0" smtClean="0">
                <a:solidFill>
                  <a:srgbClr val="2A2A2A"/>
                </a:solidFill>
                <a:latin typeface="Times New Roman" panose="02020603050405020304" pitchFamily="18" charset="0"/>
                <a:ea typeface="Times New Roman" panose="02020603050405020304" pitchFamily="18" charset="0"/>
              </a:rPr>
              <a:t>wee</a:t>
            </a:r>
            <a:r>
              <a:rPr lang="en-US" sz="1800" b="0" i="1" cap="none" spc="15" dirty="0" smtClean="0">
                <a:solidFill>
                  <a:srgbClr val="111111"/>
                </a:solidFill>
                <a:latin typeface="Times New Roman" panose="02020603050405020304" pitchFamily="18" charset="0"/>
                <a:ea typeface="Times New Roman" panose="02020603050405020304" pitchFamily="18" charset="0"/>
              </a:rPr>
              <a:t>n</a:t>
            </a:r>
            <a:r>
              <a:rPr lang="en-US" sz="1800" b="0" i="1" cap="none" spc="75" dirty="0" smtClean="0">
                <a:solidFill>
                  <a:srgbClr val="111111"/>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the</a:t>
            </a:r>
            <a:r>
              <a:rPr lang="en-US" sz="1800" b="0" i="1" cap="none" spc="5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assessed</a:t>
            </a:r>
            <a:r>
              <a:rPr lang="en-US" sz="1800" b="0" i="1" cap="none" spc="15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and</a:t>
            </a:r>
            <a:r>
              <a:rPr lang="en-US" sz="1800" b="0" i="1" cap="none" spc="12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co</a:t>
            </a:r>
            <a:r>
              <a:rPr lang="en-US" sz="1800" b="0" i="1" cap="none" dirty="0" smtClean="0">
                <a:solidFill>
                  <a:srgbClr val="111111"/>
                </a:solidFill>
                <a:latin typeface="Times New Roman" panose="02020603050405020304" pitchFamily="18" charset="0"/>
                <a:ea typeface="Times New Roman" panose="02020603050405020304" pitchFamily="18" charset="0"/>
              </a:rPr>
              <a:t>ll</a:t>
            </a:r>
            <a:r>
              <a:rPr lang="en-US" sz="1800" b="0" i="1" cap="none" dirty="0" smtClean="0">
                <a:solidFill>
                  <a:srgbClr val="3A3A3A"/>
                </a:solidFill>
                <a:latin typeface="Times New Roman" panose="02020603050405020304" pitchFamily="18" charset="0"/>
                <a:ea typeface="Times New Roman" panose="02020603050405020304" pitchFamily="18" charset="0"/>
              </a:rPr>
              <a:t>ected</a:t>
            </a:r>
            <a:r>
              <a:rPr lang="en-US" sz="1800" b="0" i="1" cap="none" spc="120" dirty="0" smtClean="0">
                <a:solidFill>
                  <a:srgbClr val="3A3A3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penalty,</a:t>
            </a:r>
            <a:r>
              <a:rPr lang="en-US" sz="1800" b="0" i="1" cap="none" spc="17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3A3A3A"/>
                </a:solidFill>
                <a:latin typeface="Times New Roman" panose="02020603050405020304" pitchFamily="18" charset="0"/>
                <a:ea typeface="Times New Roman" panose="02020603050405020304" pitchFamily="18" charset="0"/>
              </a:rPr>
              <a:t>the</a:t>
            </a:r>
            <a:r>
              <a:rPr lang="en-US" sz="1800" b="0" i="1" cap="none" spc="85" dirty="0" smtClean="0">
                <a:solidFill>
                  <a:srgbClr val="3A3A3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enforceme</a:t>
            </a:r>
            <a:r>
              <a:rPr lang="en-US" sz="1800" b="0" i="1" cap="none" spc="120" dirty="0" smtClean="0">
                <a:solidFill>
                  <a:srgbClr val="2A2A2A"/>
                </a:solidFill>
                <a:latin typeface="Times New Roman" panose="02020603050405020304" pitchFamily="18" charset="0"/>
                <a:ea typeface="Times New Roman" panose="02020603050405020304" pitchFamily="18" charset="0"/>
              </a:rPr>
              <a:t>n</a:t>
            </a:r>
            <a:r>
              <a:rPr lang="en-US" sz="1800" b="0" i="1" cap="none" dirty="0" smtClean="0">
                <a:solidFill>
                  <a:srgbClr val="111111"/>
                </a:solidFill>
                <a:latin typeface="Times New Roman" panose="02020603050405020304" pitchFamily="18" charset="0"/>
                <a:ea typeface="Times New Roman" panose="02020603050405020304" pitchFamily="18" charset="0"/>
              </a:rPr>
              <a:t>t</a:t>
            </a:r>
            <a:r>
              <a:rPr lang="en-US" sz="1800" b="0" i="1" cap="none" spc="110" dirty="0" smtClean="0">
                <a:solidFill>
                  <a:srgbClr val="111111"/>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agency</a:t>
            </a:r>
            <a:r>
              <a:rPr lang="en-US" sz="1800" b="0" i="1" cap="none" spc="185" dirty="0" smtClean="0">
                <a:solidFill>
                  <a:srgbClr val="2A2A2A"/>
                </a:solidFill>
                <a:latin typeface="Times New Roman" panose="02020603050405020304" pitchFamily="18" charset="0"/>
                <a:ea typeface="Times New Roman" panose="02020603050405020304" pitchFamily="18" charset="0"/>
              </a:rPr>
              <a:t> </a:t>
            </a:r>
            <a:r>
              <a:rPr lang="en-US" sz="1800" b="0" i="1" cap="none" spc="5" dirty="0" smtClean="0">
                <a:solidFill>
                  <a:srgbClr val="3A3A3A"/>
                </a:solidFill>
                <a:latin typeface="Times New Roman" panose="02020603050405020304" pitchFamily="18" charset="0"/>
                <a:ea typeface="Times New Roman" panose="02020603050405020304" pitchFamily="18" charset="0"/>
              </a:rPr>
              <a:t>shou</a:t>
            </a:r>
            <a:r>
              <a:rPr lang="en-US" sz="1800" b="0" i="1" cap="none" spc="10" dirty="0" smtClean="0">
                <a:solidFill>
                  <a:srgbClr val="111111"/>
                </a:solidFill>
                <a:latin typeface="Times New Roman" panose="02020603050405020304" pitchFamily="18" charset="0"/>
                <a:ea typeface="Times New Roman" panose="02020603050405020304" pitchFamily="18" charset="0"/>
              </a:rPr>
              <a:t>l</a:t>
            </a:r>
            <a:r>
              <a:rPr lang="en-US" sz="1800" b="0" i="1" cap="none" spc="10" dirty="0" smtClean="0">
                <a:solidFill>
                  <a:srgbClr val="2A2A2A"/>
                </a:solidFill>
                <a:latin typeface="Times New Roman" panose="02020603050405020304" pitchFamily="18" charset="0"/>
                <a:ea typeface="Times New Roman" panose="02020603050405020304" pitchFamily="18" charset="0"/>
              </a:rPr>
              <a:t>d</a:t>
            </a:r>
            <a:r>
              <a:rPr lang="en-US" sz="1800" b="0" i="1" cap="none" spc="8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provide</a:t>
            </a:r>
            <a:r>
              <a:rPr lang="en-US" sz="1800" b="0" i="1" cap="none" spc="15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an</a:t>
            </a:r>
            <a:r>
              <a:rPr lang="en-US" sz="1800" b="0" i="1" cap="none" spc="80"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exp</a:t>
            </a:r>
            <a:r>
              <a:rPr lang="en-US" sz="1800" b="0" i="1" cap="none" spc="5" dirty="0" smtClean="0">
                <a:solidFill>
                  <a:srgbClr val="111111"/>
                </a:solidFill>
                <a:latin typeface="Times New Roman" panose="02020603050405020304" pitchFamily="18" charset="0"/>
                <a:ea typeface="Times New Roman" panose="02020603050405020304" pitchFamily="18" charset="0"/>
              </a:rPr>
              <a:t>l</a:t>
            </a:r>
            <a:r>
              <a:rPr lang="en-US" sz="1800" b="0" i="1" cap="none" dirty="0" smtClean="0">
                <a:solidFill>
                  <a:srgbClr val="2A2A2A"/>
                </a:solidFill>
                <a:latin typeface="Times New Roman" panose="02020603050405020304" pitchFamily="18" charset="0"/>
                <a:ea typeface="Times New Roman" panose="02020603050405020304" pitchFamily="18" charset="0"/>
              </a:rPr>
              <a:t>anation</a:t>
            </a:r>
            <a:r>
              <a:rPr lang="en-US" sz="1800" b="0" i="1" cap="none" spc="14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3A3A3A"/>
                </a:solidFill>
                <a:latin typeface="Times New Roman" panose="02020603050405020304" pitchFamily="18" charset="0"/>
                <a:ea typeface="Times New Roman" panose="02020603050405020304" pitchFamily="18" charset="0"/>
              </a:rPr>
              <a:t>in</a:t>
            </a:r>
            <a:r>
              <a:rPr lang="en-US" sz="1800" b="0" i="1" cap="none" spc="80" dirty="0" smtClean="0">
                <a:solidFill>
                  <a:srgbClr val="3A3A3A"/>
                </a:solidFill>
                <a:latin typeface="Times New Roman" panose="02020603050405020304" pitchFamily="18" charset="0"/>
                <a:ea typeface="Times New Roman" panose="02020603050405020304" pitchFamily="18" charset="0"/>
              </a:rPr>
              <a:t> </a:t>
            </a:r>
            <a:r>
              <a:rPr lang="en-US" sz="1800" b="0" i="1" cap="none" dirty="0" smtClean="0">
                <a:solidFill>
                  <a:srgbClr val="2A2A2A"/>
                </a:solidFill>
                <a:latin typeface="Times New Roman" panose="02020603050405020304" pitchFamily="18" charset="0"/>
                <a:ea typeface="Times New Roman" panose="02020603050405020304" pitchFamily="18" charset="0"/>
              </a:rPr>
              <a:t>its</a:t>
            </a:r>
            <a:r>
              <a:rPr lang="en-US" sz="1800" b="0" i="1" cap="none" spc="45" dirty="0" smtClean="0">
                <a:solidFill>
                  <a:srgbClr val="2A2A2A"/>
                </a:solidFill>
                <a:latin typeface="Times New Roman" panose="02020603050405020304" pitchFamily="18" charset="0"/>
                <a:ea typeface="Times New Roman" panose="02020603050405020304" pitchFamily="18" charset="0"/>
              </a:rPr>
              <a:t> </a:t>
            </a:r>
            <a:r>
              <a:rPr lang="en-US" sz="1800" b="0" i="1" cap="none" dirty="0" smtClean="0">
                <a:solidFill>
                  <a:srgbClr val="3A3A3A"/>
                </a:solidFill>
                <a:latin typeface="Times New Roman" panose="02020603050405020304" pitchFamily="18" charset="0"/>
                <a:ea typeface="Times New Roman" panose="02020603050405020304" pitchFamily="18" charset="0"/>
              </a:rPr>
              <a:t>file.”</a:t>
            </a:r>
            <a:endParaRPr lang="en-US" sz="1800" b="0" i="1" cap="none" dirty="0">
              <a:solidFill>
                <a:schemeClr val="tx1"/>
              </a:solidFill>
            </a:endParaRPr>
          </a:p>
        </p:txBody>
      </p:sp>
      <p:sp>
        <p:nvSpPr>
          <p:cNvPr id="3" name="Text Placeholder 2"/>
          <p:cNvSpPr>
            <a:spLocks noGrp="1"/>
          </p:cNvSpPr>
          <p:nvPr>
            <p:ph type="body" idx="1"/>
          </p:nvPr>
        </p:nvSpPr>
        <p:spPr>
          <a:xfrm>
            <a:off x="722313" y="1295401"/>
            <a:ext cx="7772400" cy="761999"/>
          </a:xfrm>
        </p:spPr>
        <p:txBody>
          <a:bodyPr/>
          <a:lstStyle/>
          <a:p>
            <a:pPr lvl="0" algn="ctr">
              <a:lnSpc>
                <a:spcPct val="90000"/>
              </a:lnSpc>
              <a:spcBef>
                <a:spcPts val="1000"/>
              </a:spcBef>
            </a:pPr>
            <a:r>
              <a:rPr lang="en-US" sz="2800" dirty="0">
                <a:solidFill>
                  <a:prstClr val="black"/>
                </a:solidFill>
                <a:latin typeface="Calibri" panose="020F0502020204030204"/>
                <a:cs typeface="+mn-cs"/>
              </a:rPr>
              <a:t>Penalties</a:t>
            </a:r>
          </a:p>
        </p:txBody>
      </p:sp>
      <p:sp>
        <p:nvSpPr>
          <p:cNvPr id="4" name="Date Placeholder 3"/>
          <p:cNvSpPr>
            <a:spLocks noGrp="1"/>
          </p:cNvSpPr>
          <p:nvPr>
            <p:ph type="dt" sz="half" idx="10"/>
          </p:nvPr>
        </p:nvSpPr>
        <p:spPr/>
        <p:txBody>
          <a:bodyPr/>
          <a:lstStyle/>
          <a:p>
            <a:fld id="{2BD23A0E-ADE9-485C-AFA2-8C195DFCC04A}" type="datetime1">
              <a:rPr lang="en-US" smtClean="0"/>
              <a:pPr/>
              <a:t>9/30/2014</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14</a:t>
            </a:fld>
            <a:endParaRPr lang="en-US"/>
          </a:p>
        </p:txBody>
      </p:sp>
    </p:spTree>
    <p:extLst>
      <p:ext uri="{BB962C8B-B14F-4D97-AF65-F5344CB8AC3E}">
        <p14:creationId xmlns:p14="http://schemas.microsoft.com/office/powerpoint/2010/main" val="39070167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a:xfrm>
            <a:off x="722313" y="1905001"/>
            <a:ext cx="7772400" cy="1981199"/>
          </a:xfrm>
        </p:spPr>
        <p:txBody>
          <a:bodyPr>
            <a:normAutofit/>
          </a:bodyPr>
          <a:lstStyle/>
          <a:p>
            <a:pPr algn="ctr"/>
            <a:r>
              <a:rPr lang="en-US" sz="4800" b="1" dirty="0" smtClean="0">
                <a:solidFill>
                  <a:schemeClr val="tx1"/>
                </a:solidFill>
              </a:rPr>
              <a:t>QUESTIONS?</a:t>
            </a:r>
            <a:endParaRPr lang="en-US" sz="4800" b="1" dirty="0">
              <a:solidFill>
                <a:schemeClr val="tx1"/>
              </a:solidFill>
            </a:endParaRPr>
          </a:p>
        </p:txBody>
      </p:sp>
      <p:sp>
        <p:nvSpPr>
          <p:cNvPr id="4" name="Date Placeholder 3"/>
          <p:cNvSpPr>
            <a:spLocks noGrp="1"/>
          </p:cNvSpPr>
          <p:nvPr>
            <p:ph type="dt" sz="half" idx="10"/>
          </p:nvPr>
        </p:nvSpPr>
        <p:spPr/>
        <p:txBody>
          <a:bodyPr/>
          <a:lstStyle/>
          <a:p>
            <a:fld id="{2BD23A0E-ADE9-485C-AFA2-8C195DFCC04A}" type="datetime1">
              <a:rPr lang="en-US" smtClean="0"/>
              <a:pPr/>
              <a:t>9/30/2014</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15</a:t>
            </a:fld>
            <a:endParaRPr lang="en-US"/>
          </a:p>
        </p:txBody>
      </p:sp>
    </p:spTree>
    <p:extLst>
      <p:ext uri="{BB962C8B-B14F-4D97-AF65-F5344CB8AC3E}">
        <p14:creationId xmlns:p14="http://schemas.microsoft.com/office/powerpoint/2010/main" val="32580885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pPr algn="ctr"/>
            <a:r>
              <a:rPr lang="en-US" b="1" dirty="0" smtClean="0">
                <a:solidFill>
                  <a:schemeClr val="tx1"/>
                </a:solidFill>
              </a:rPr>
              <a:t>Jim Pennington, Professional Engineer II</a:t>
            </a:r>
          </a:p>
          <a:p>
            <a:pPr algn="ctr"/>
            <a:r>
              <a:rPr lang="en-US" b="1" dirty="0" smtClean="0">
                <a:solidFill>
                  <a:schemeClr val="tx1"/>
                </a:solidFill>
                <a:hlinkClick r:id="rId2"/>
              </a:rPr>
              <a:t>Jim.Pennington@dep.state.fl.us</a:t>
            </a:r>
            <a:endParaRPr lang="en-US" b="1" dirty="0" smtClean="0">
              <a:solidFill>
                <a:schemeClr val="tx1"/>
              </a:solidFill>
            </a:endParaRPr>
          </a:p>
          <a:p>
            <a:pPr algn="ctr"/>
            <a:r>
              <a:rPr lang="en-US" b="1" dirty="0" smtClean="0">
                <a:solidFill>
                  <a:schemeClr val="tx1"/>
                </a:solidFill>
              </a:rPr>
              <a:t>850-717-9102</a:t>
            </a:r>
            <a:endParaRPr lang="en-US" b="1" dirty="0">
              <a:solidFill>
                <a:schemeClr val="tx1"/>
              </a:solidFill>
            </a:endParaRPr>
          </a:p>
        </p:txBody>
      </p:sp>
      <p:sp>
        <p:nvSpPr>
          <p:cNvPr id="4" name="Date Placeholder 3"/>
          <p:cNvSpPr>
            <a:spLocks noGrp="1"/>
          </p:cNvSpPr>
          <p:nvPr>
            <p:ph type="dt" sz="half" idx="10"/>
          </p:nvPr>
        </p:nvSpPr>
        <p:spPr/>
        <p:txBody>
          <a:bodyPr/>
          <a:lstStyle/>
          <a:p>
            <a:fld id="{2BD23A0E-ADE9-485C-AFA2-8C195DFCC04A}" type="datetime1">
              <a:rPr lang="en-US" smtClean="0"/>
              <a:pPr/>
              <a:t>9/30/2014</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16</a:t>
            </a:fld>
            <a:endParaRPr lang="en-US"/>
          </a:p>
        </p:txBody>
      </p:sp>
    </p:spTree>
    <p:extLst>
      <p:ext uri="{BB962C8B-B14F-4D97-AF65-F5344CB8AC3E}">
        <p14:creationId xmlns:p14="http://schemas.microsoft.com/office/powerpoint/2010/main" val="22488068"/>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_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powerpoint_blue</Template>
  <TotalTime>122</TotalTime>
  <Words>976</Words>
  <Application>Microsoft Office PowerPoint</Application>
  <PresentationFormat>On-screen Show (4:3)</PresentationFormat>
  <Paragraphs>76</Paragraphs>
  <Slides>16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Arial</vt:lpstr>
      <vt:lpstr>Calibri</vt:lpstr>
      <vt:lpstr>Times New Roman</vt:lpstr>
      <vt:lpstr>powerpoint_blue</vt:lpstr>
      <vt:lpstr>Custom Design</vt:lpstr>
      <vt:lpstr>PowerPoint Presentation</vt:lpstr>
      <vt:lpstr>PowerPoint Presentation</vt:lpstr>
      <vt:lpstr>The 6 Criteria are:  Failure to obtain NSR/PSD permit Federally Enforceable emissions limitation, standard or operating parameter violation NSPS emissions limitation, standard or operating parameter violation  NESHAP emissions limitation, standard or operating parameter violation Work practice or recordkeeping that interferes with ability to determine compliance Discretionary/mutual agreement with EPA</vt:lpstr>
      <vt:lpstr>Failure to obtain a new source review (NSR) permit (for either attainment or non-attainment areas) and/or install best available control technology (BACT) or lowest available emission reductions (LAER) (and/or obtain offsets) for any new major stationary source or major modification at a major stationary source. This criterion includes a violation by a synthetic minor stationary source of an emission limit or permit condition such that the source's actual annual emissions exceed (or are expected to exceed) the major stationary source threshold as defined in the applicable NSR regulations.</vt:lpstr>
      <vt:lpstr>A violation of any federally enforceable emission limitation, emission standard or operating parameter, which is a surrogate for emissions, that was issued pursuant to Title I, Part C or D, of the CAA and the implementing regulations, or the equivalent provision(s) in an EPA­ approved implementation plan (state, local, territorial or tribal) where such violation continued (or is expected to continue) for at least seven days. This criterion includes violations that, while not necessarily continuous for 168 hours, recur (or recurred) regularly or intermittently for at least seven days. EPA presumes that the violation is continuing unless the enforcement agency can document sufficient evidence to conclude that the violation is no longer ongoing and is unlikely to recur.</vt:lpstr>
      <vt:lpstr>A violation of any emission limitation, emission standard or operating parameter, which is a surrogate for emissions, in an applicable Standards of Performance for New Sources (NSPS) (Part 60) or in an analogous regulation adopted by state, local, tribal or territorial authorities and the EPA has granted delegation to enforce such regulations in lieu of the NSPS where such violation continued (or is expected to continue) for at least seven days. This criterion includes violations that, while not necessarily continuous for 168 hours, recur (or recurred) regularly or intermittently for at least seven days. The EPA presumes that the violation is continuing unless the enforcement agency can document sufficient evidence to conclude that the violation is no longer ongoing and is unlikely to recur. </vt:lpstr>
      <vt:lpstr>A violation of any emission limitation, standard or surrogate parameter (emission or operating) of an applicable National Emission Standards for Hazardous Air Pollutants (NESHAP) (Parts 61 and 63) or in an analogous regulation adopted by state, local, tribal or territorial authorities and EPA has granted delegation to enforce such regulations in lieu of the NESHAP where such violation continued (or is expected to continue) for at least seven days.  This criterion includes violations that, while not necessarily continuous for 168 hours, recur (or recurred) regularly or intermittently for at least seven days. The EPA presumes that the violation is continuing unless the enforcement agency can document sufficient evidence to conclude that the violation is no longer ongoing and is unlikely to recur.</vt:lpstr>
      <vt:lpstr>A violation that involves federally enforceable work practices, testing requirements , monitoring requirements, recordkeeping or reporting that substantially interferes with enforcement of a requirement or a determination of the source's compliance. The determination of what is substantial shall be part of a case-by-case analysis/discussion between the EPA Region and the enforcement agency.</vt:lpstr>
      <vt:lpstr>Any other violations specifically identified and communicated to enforcement agencies from time to time by the Director, Air Enforcement Division (AED), U.S. EPA (general applicability) or as mutually agreed upon between the enforcement agency and corresponding EPA Region (case-by-case). For example, an enforcement agency believes an emission violation warrants designation as an HPV even though the violation lasted (or will last) for less than seven days.</vt:lpstr>
      <vt:lpstr>Must be “addressed” by day 180 (from day zero)  Existing HPV Cases Prior to 10/1/14 Should Be Resolved By Day 180  Addressing Actions: Require immediate action through an enforceable order such as Court Injunction Require penalties if now in compliance through an enforceable order such as Short Form Consent Order Require long term actions through an enforceable order such as Long Form Consent Order Referred to OGC for filing in Court</vt:lpstr>
      <vt:lpstr>PowerPoint Presentation</vt:lpstr>
      <vt:lpstr>DARM/OPC through the monthly teleconferences Involves use of AirCom data Monthly AirC+E Teleconference Sometimes additional emails/calls are needed for details </vt:lpstr>
      <vt:lpstr>1) No longer believe it is an HPV? Document in file Consult EPA through DARM/OPC 2)Don’t believe it justifies tracking as HPV? No evidentiary support Nature:     Does not involve on-going violations     Not in public interest to invest resources pursuing Consult EPA through DARM/OPC </vt:lpstr>
      <vt:lpstr>“All civil penalties for HPVs should be sufficient to achieve effective deterrence for the source subject to enforcement and for the regulated community as a whole. The EPA expects all enforcement agencies resolving an HPV to assess penalties that recover economic benefit and contain a component reflecting the gravity (seriousness) of the violation.  All penalty calculations must be documented  in the enforcement agency's file. In matters where no penalty is assessed or where a difference exists between the assessed and collected penalty, the enforcement agency should provide an explanation in its file.”</vt:lpstr>
      <vt:lpstr>PowerPoint Presentation</vt:lpstr>
      <vt:lpstr>PowerPoint Presentation</vt:lpstr>
    </vt:vector>
  </TitlesOfParts>
  <Company>Florida Department of Environmental Protection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shuck_a</dc:creator>
  <cp:lastModifiedBy>Pennington, Jim</cp:lastModifiedBy>
  <cp:revision>19</cp:revision>
  <dcterms:created xsi:type="dcterms:W3CDTF">2014-04-22T20:02:56Z</dcterms:created>
  <dcterms:modified xsi:type="dcterms:W3CDTF">2014-09-30T18:43:38Z</dcterms:modified>
</cp:coreProperties>
</file>