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7" r:id="rId2"/>
    <p:sldMasterId id="2147483710" r:id="rId3"/>
  </p:sldMasterIdLst>
  <p:notesMasterIdLst>
    <p:notesMasterId r:id="rId40"/>
  </p:notesMasterIdLst>
  <p:sldIdLst>
    <p:sldId id="256" r:id="rId4"/>
    <p:sldId id="257" r:id="rId5"/>
    <p:sldId id="258" r:id="rId6"/>
    <p:sldId id="259" r:id="rId7"/>
    <p:sldId id="260" r:id="rId8"/>
    <p:sldId id="261" r:id="rId9"/>
    <p:sldId id="262" r:id="rId10"/>
    <p:sldId id="355" r:id="rId11"/>
    <p:sldId id="263" r:id="rId12"/>
    <p:sldId id="356" r:id="rId13"/>
    <p:sldId id="290" r:id="rId14"/>
    <p:sldId id="299" r:id="rId15"/>
    <p:sldId id="279" r:id="rId16"/>
    <p:sldId id="278" r:id="rId17"/>
    <p:sldId id="286" r:id="rId18"/>
    <p:sldId id="268" r:id="rId19"/>
    <p:sldId id="357" r:id="rId20"/>
    <p:sldId id="283" r:id="rId21"/>
    <p:sldId id="288" r:id="rId22"/>
    <p:sldId id="282" r:id="rId23"/>
    <p:sldId id="291" r:id="rId24"/>
    <p:sldId id="292" r:id="rId25"/>
    <p:sldId id="354" r:id="rId26"/>
    <p:sldId id="294" r:id="rId27"/>
    <p:sldId id="301" r:id="rId28"/>
    <p:sldId id="307" r:id="rId29"/>
    <p:sldId id="304" r:id="rId30"/>
    <p:sldId id="305" r:id="rId31"/>
    <p:sldId id="295" r:id="rId32"/>
    <p:sldId id="297" r:id="rId33"/>
    <p:sldId id="328" r:id="rId34"/>
    <p:sldId id="308" r:id="rId35"/>
    <p:sldId id="309" r:id="rId36"/>
    <p:sldId id="311" r:id="rId37"/>
    <p:sldId id="303" r:id="rId38"/>
    <p:sldId id="285"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B3BB"/>
    <a:srgbClr val="2E75B6"/>
    <a:srgbClr val="43503B"/>
    <a:srgbClr val="9ED5E6"/>
    <a:srgbClr val="B4A471"/>
    <a:srgbClr val="53B7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9" autoAdjust="0"/>
    <p:restoredTop sz="78092" autoAdjust="0"/>
  </p:normalViewPr>
  <p:slideViewPr>
    <p:cSldViewPr>
      <p:cViewPr varScale="1">
        <p:scale>
          <a:sx n="67" d="100"/>
          <a:sy n="67" d="100"/>
        </p:scale>
        <p:origin x="1704" y="53"/>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2FC149-D082-4356-9E11-5B70CB1A2099}" type="datetimeFigureOut">
              <a:rPr lang="en-US" smtClean="0"/>
              <a:t>1/28/2020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DD8ABF-6F44-4DB0-AF8E-1B2C6A292A6D}" type="slidenum">
              <a:rPr lang="en-US" smtClean="0"/>
              <a:t>‹#›</a:t>
            </a:fld>
            <a:endParaRPr lang="en-US"/>
          </a:p>
        </p:txBody>
      </p:sp>
    </p:spTree>
    <p:extLst>
      <p:ext uri="{BB962C8B-B14F-4D97-AF65-F5344CB8AC3E}">
        <p14:creationId xmlns:p14="http://schemas.microsoft.com/office/powerpoint/2010/main" val="1173609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Ongoing projects include street sweeping, BMP clean out, public education, and other activities that must continue each year to maintain the credit amount.</a:t>
            </a:r>
          </a:p>
        </p:txBody>
      </p:sp>
      <p:sp>
        <p:nvSpPr>
          <p:cNvPr id="4" name="Slide Number Placeholder 3"/>
          <p:cNvSpPr>
            <a:spLocks noGrp="1"/>
          </p:cNvSpPr>
          <p:nvPr>
            <p:ph type="sldNum" sz="quarter" idx="5"/>
          </p:nvPr>
        </p:nvSpPr>
        <p:spPr/>
        <p:txBody>
          <a:bodyPr/>
          <a:lstStyle/>
          <a:p>
            <a:fld id="{FFDD8ABF-6F44-4DB0-AF8E-1B2C6A292A6D}" type="slidenum">
              <a:rPr lang="en-US" smtClean="0"/>
              <a:t>3</a:t>
            </a:fld>
            <a:endParaRPr lang="en-US"/>
          </a:p>
        </p:txBody>
      </p:sp>
    </p:spTree>
    <p:extLst>
      <p:ext uri="{BB962C8B-B14F-4D97-AF65-F5344CB8AC3E}">
        <p14:creationId xmlns:p14="http://schemas.microsoft.com/office/powerpoint/2010/main" val="35697677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Summary of mean Chlorophyll-a concentration for last 5 years 2015-2019 (green); TMDL target concentrations (blue).   </a:t>
            </a:r>
            <a:r>
              <a:rPr lang="en-US" dirty="0"/>
              <a:t>Lake </a:t>
            </a:r>
            <a:r>
              <a:rPr lang="en-US" dirty="0" err="1"/>
              <a:t>Jesup</a:t>
            </a:r>
            <a:r>
              <a:rPr lang="en-US" dirty="0"/>
              <a:t> TMDL target </a:t>
            </a:r>
            <a:r>
              <a:rPr lang="en-US" dirty="0" err="1"/>
              <a:t>Chla</a:t>
            </a:r>
            <a:r>
              <a:rPr lang="en-US" dirty="0"/>
              <a:t> = 30.5 mg/L.  Mean concentrations ~ 66 at OW-2 (Grassy Point), ~ 83 at OW-4 (W of bridge) and ~ 78 at OW-6 (West arm) (Paired t-test O-2=O-4=O-6; Mann-Whitney U O-2=O-4=O-6).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Lake Harney </a:t>
            </a:r>
            <a:r>
              <a:rPr lang="en-US" dirty="0" err="1"/>
              <a:t>chl</a:t>
            </a:r>
            <a:r>
              <a:rPr lang="en-US" dirty="0"/>
              <a:t> target 10.75 ug/L in lake, 5.8 ug/L in outfall; actual mean concentrations slightly below those targets. Lake Monroe </a:t>
            </a:r>
            <a:r>
              <a:rPr lang="en-US" dirty="0" err="1"/>
              <a:t>chl</a:t>
            </a:r>
            <a:r>
              <a:rPr lang="en-US" dirty="0"/>
              <a:t> target 13.2 ug/L in lake, 9.1 ug/L in outfall; actual concentrations ~22 ug/L in lake and 15 ug/L in outfall.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8622B8-33F1-430F-99F3-58193DD716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6148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Summary of mean Secchi transparency for last 5 years 2015-2019.  No TMDL targets for Secchi depths. </a:t>
            </a:r>
            <a:r>
              <a:rPr lang="en-US" dirty="0"/>
              <a:t>Mean Secchi depths ~ 0.38 m at OW-2 (Grassy Point), ~ 0.41 m at OW-4 (W of bridge) and ~ 0.42 m  at OW-6 (West arm) (Paired t-test O-2&lt;O-4=O-6; Mann-Whitney U O-2=O-4=O-6). </a:t>
            </a:r>
          </a:p>
          <a:p>
            <a:r>
              <a:rPr lang="en-US" dirty="0"/>
              <a:t>Mean Secchi depths ~ 0.6 m in Harney and Monroe, about 0.8 m in the outfalls from both lakes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8622B8-33F1-430F-99F3-58193DD716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92059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Time series of TP in Lake </a:t>
            </a:r>
            <a:r>
              <a:rPr lang="en-US" dirty="0" err="1"/>
              <a:t>Jesup</a:t>
            </a:r>
            <a:r>
              <a:rPr lang="en-US" dirty="0"/>
              <a:t>.  Next 4 slides have a similar design.  Small points are individual measurements, larger, darker circles are annual averages, thick horizontal blue line is the TMDL target, and thin blue line is the time series of lake water levels.  District does </a:t>
            </a:r>
            <a:r>
              <a:rPr lang="en-US" sz="1200" kern="1200" dirty="0">
                <a:solidFill>
                  <a:schemeClr val="tx1"/>
                </a:solidFill>
                <a:effectLst/>
                <a:latin typeface="+mn-lt"/>
                <a:ea typeface="+mn-ea"/>
                <a:cs typeface="+mn-cs"/>
              </a:rPr>
              <a:t>an annual assessment of status and trends for ambient water quality stations </a:t>
            </a:r>
            <a:r>
              <a:rPr lang="en-US" dirty="0"/>
              <a:t>throughout the District, which includes our MSJ basin lake stations.  The 2019 Status and Trend report is available on our website  (https://www.sjrwmd.com/data/water-quality/#status-trends) – black arrows indicate time period for trend assessment (2004-2018) – decreasing trend in TP at all 3 Lake </a:t>
            </a:r>
            <a:r>
              <a:rPr lang="en-US" dirty="0" err="1"/>
              <a:t>Jesup</a:t>
            </a:r>
            <a:r>
              <a:rPr lang="en-US" dirty="0"/>
              <a:t> stations. But still recent concentrations average well above the TMDL target.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TP concentrations in Lake </a:t>
            </a:r>
            <a:r>
              <a:rPr lang="en-US" dirty="0" err="1"/>
              <a:t>Jesup</a:t>
            </a:r>
            <a:r>
              <a:rPr lang="en-US" dirty="0"/>
              <a:t> tend to be highest during periods of low water levels.  In fact, concentrations of TP, TN, and </a:t>
            </a:r>
            <a:r>
              <a:rPr lang="en-US" dirty="0" err="1"/>
              <a:t>Chla</a:t>
            </a:r>
            <a:r>
              <a:rPr lang="en-US" dirty="0"/>
              <a:t> are all negatively correlated with water levels – so water quality tends to deteriorate during periods of low water levels.  We see similar trends in the Ocklawaha Chain of Lakes.  Potential reasons: Nutrients become concentrated in a smaller volume of water, greater resuspension of bottom sediments when the water depth is shallower, release of nutrients from lake and wetland sediments that dry out during low-water periods.  Interestingly,  we see an opposite trend with phosphorus in Lakes Harney and Monroe.  In them, TP and particularly inorganic P are positively related to water levels – suggests that high river flows from the Upper St. Johns basin or other watershed runoff bring a lot of P into those lakes.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8622B8-33F1-430F-99F3-58193DD716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4949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Time series of TN in Lake </a:t>
            </a:r>
            <a:r>
              <a:rPr lang="en-US" sz="1200" kern="1200" dirty="0" err="1">
                <a:solidFill>
                  <a:schemeClr val="tx1"/>
                </a:solidFill>
                <a:effectLst/>
                <a:latin typeface="+mn-lt"/>
                <a:ea typeface="+mn-ea"/>
                <a:cs typeface="+mn-cs"/>
              </a:rPr>
              <a:t>Jesup</a:t>
            </a:r>
            <a:r>
              <a:rPr lang="en-US" sz="1200" kern="1200" dirty="0">
                <a:solidFill>
                  <a:schemeClr val="tx1"/>
                </a:solidFill>
                <a:effectLst/>
                <a:latin typeface="+mn-lt"/>
                <a:ea typeface="+mn-ea"/>
                <a:cs typeface="+mn-cs"/>
              </a:rPr>
              <a:t>.  </a:t>
            </a:r>
            <a:r>
              <a:rPr lang="en-US" dirty="0"/>
              <a:t>2019 Status and Trend report – decreasing trend in TN at stations OW-2 and OW-4, no significant trend at OW-6 (western arm) (2004-2018 – arrows indicate time period for trend assessment).  But still recent concentrations average well above the TMDL target.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8622B8-33F1-430F-99F3-58193DD716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19176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Time series of Chlorophyll-a in Lake </a:t>
            </a:r>
            <a:r>
              <a:rPr lang="en-US" sz="1200" kern="1200" dirty="0" err="1">
                <a:solidFill>
                  <a:schemeClr val="tx1"/>
                </a:solidFill>
                <a:effectLst/>
                <a:latin typeface="+mn-lt"/>
                <a:ea typeface="+mn-ea"/>
                <a:cs typeface="+mn-cs"/>
              </a:rPr>
              <a:t>Jesup</a:t>
            </a:r>
            <a:r>
              <a:rPr lang="en-US" sz="1200" kern="1200" dirty="0">
                <a:solidFill>
                  <a:schemeClr val="tx1"/>
                </a:solidFill>
                <a:effectLst/>
                <a:latin typeface="+mn-lt"/>
                <a:ea typeface="+mn-ea"/>
                <a:cs typeface="+mn-cs"/>
              </a:rPr>
              <a:t>.  </a:t>
            </a:r>
            <a:r>
              <a:rPr lang="en-US" dirty="0"/>
              <a:t>2019 Status and Trend report – increasing trend in </a:t>
            </a:r>
            <a:r>
              <a:rPr lang="en-US" dirty="0" err="1"/>
              <a:t>chla</a:t>
            </a:r>
            <a:r>
              <a:rPr lang="en-US" dirty="0"/>
              <a:t> at all 3 Lake </a:t>
            </a:r>
            <a:r>
              <a:rPr lang="en-US" dirty="0" err="1"/>
              <a:t>Jesup</a:t>
            </a:r>
            <a:r>
              <a:rPr lang="en-US" dirty="0"/>
              <a:t> stations – opposite from decreasing trends in nutrients.  Trend appears to be driven by low chlorophyll levels in first 3-4 years of assessment period.  Recent concentrations average well above the TMDL target.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8622B8-33F1-430F-99F3-58193DD716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94838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Time series of Secchi transparency in Lake </a:t>
            </a:r>
            <a:r>
              <a:rPr lang="en-US" sz="1200" kern="1200" dirty="0" err="1">
                <a:solidFill>
                  <a:schemeClr val="tx1"/>
                </a:solidFill>
                <a:effectLst/>
                <a:latin typeface="+mn-lt"/>
                <a:ea typeface="+mn-ea"/>
                <a:cs typeface="+mn-cs"/>
              </a:rPr>
              <a:t>Jesup</a:t>
            </a:r>
            <a:r>
              <a:rPr lang="en-US" sz="1200" kern="1200" dirty="0">
                <a:solidFill>
                  <a:schemeClr val="tx1"/>
                </a:solidFill>
                <a:effectLst/>
                <a:latin typeface="+mn-lt"/>
                <a:ea typeface="+mn-ea"/>
                <a:cs typeface="+mn-cs"/>
              </a:rPr>
              <a:t>. </a:t>
            </a:r>
            <a:r>
              <a:rPr lang="en-US" dirty="0"/>
              <a:t>2019 Status and Trend report – increasing trend in Secchi at all 3 Lake </a:t>
            </a:r>
            <a:r>
              <a:rPr lang="en-US" dirty="0" err="1"/>
              <a:t>Jesup</a:t>
            </a:r>
            <a:r>
              <a:rPr lang="en-US" dirty="0"/>
              <a:t> stations (2004-2018 – arrows indicate time period for trend assessment).  Consistent with decreasing trend in nutrients but opposite to increasing trend in chlorophyll.  Increasing trend seems driven by generally low Secchi from 2005-2008.</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8622B8-33F1-430F-99F3-58193DD716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1843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Average phytoplankton biovolumes 2014-17, divided into the major taxonomic groups.  We stopped monitoring phytoplankton after 2017 at most of these sites.  Phytoplankton biovolumes much higher in </a:t>
            </a:r>
            <a:r>
              <a:rPr lang="en-US" dirty="0" err="1"/>
              <a:t>Jesup</a:t>
            </a:r>
            <a:r>
              <a:rPr lang="en-US" dirty="0"/>
              <a:t> than other MB lakes – dominated by cyanobacteria </a:t>
            </a:r>
            <a:r>
              <a:rPr lang="en-US" sz="1200" kern="1200" dirty="0">
                <a:solidFill>
                  <a:schemeClr val="tx1"/>
                </a:solidFill>
                <a:effectLst/>
                <a:latin typeface="+mn-lt"/>
                <a:ea typeface="+mn-ea"/>
                <a:cs typeface="+mn-cs"/>
              </a:rPr>
              <a:t>(blue-green stippling)</a:t>
            </a:r>
            <a:r>
              <a:rPr lang="en-US" dirty="0"/>
              <a:t>.  Most prominent genus in Lake </a:t>
            </a:r>
            <a:r>
              <a:rPr lang="en-US" dirty="0" err="1"/>
              <a:t>Jesup</a:t>
            </a:r>
            <a:r>
              <a:rPr lang="en-US" dirty="0"/>
              <a:t> is generally </a:t>
            </a:r>
            <a:r>
              <a:rPr lang="en-US" i="1" dirty="0" err="1"/>
              <a:t>Cylindrospermopsis</a:t>
            </a:r>
            <a:r>
              <a:rPr lang="en-US" dirty="0"/>
              <a:t>.  Sometimes </a:t>
            </a:r>
            <a:r>
              <a:rPr lang="en-US" i="1" dirty="0"/>
              <a:t>Microcystis</a:t>
            </a:r>
            <a:r>
              <a:rPr lang="en-US" dirty="0"/>
              <a:t>, </a:t>
            </a:r>
            <a:r>
              <a:rPr lang="en-US" i="1" dirty="0"/>
              <a:t>Anabaena</a:t>
            </a:r>
            <a:r>
              <a:rPr lang="en-US" dirty="0"/>
              <a:t>, and </a:t>
            </a:r>
            <a:r>
              <a:rPr lang="en-US" i="1" dirty="0" err="1"/>
              <a:t>Planktolyngbya</a:t>
            </a:r>
            <a:r>
              <a:rPr lang="en-US" dirty="0"/>
              <a:t> prominent.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8622B8-33F1-430F-99F3-58193DD716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12681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Same phytoplankton data expressed as percent composition.  Again, clearly see dominance by Cyanobacteria in </a:t>
            </a:r>
            <a:r>
              <a:rPr lang="en-US" dirty="0" err="1"/>
              <a:t>Jesup</a:t>
            </a:r>
            <a:r>
              <a:rPr lang="en-US" dirty="0"/>
              <a:t>, as well as in downstream Lake Monroe.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8622B8-33F1-430F-99F3-58193DD716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69297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Rot="1" noChangeAspect="1" noChangeArrowheads="1" noTextEdit="1"/>
          </p:cNvSpPr>
          <p:nvPr>
            <p:ph type="sldImg"/>
          </p:nvPr>
        </p:nvSpPr>
        <p:spPr>
          <a:ln cap="flat"/>
        </p:spPr>
      </p:sp>
      <p:sp>
        <p:nvSpPr>
          <p:cNvPr id="36761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58238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FDD8ABF-6F44-4DB0-AF8E-1B2C6A292A6D}" type="slidenum">
              <a:rPr lang="en-US" smtClean="0"/>
              <a:t>4</a:t>
            </a:fld>
            <a:endParaRPr lang="en-US"/>
          </a:p>
        </p:txBody>
      </p:sp>
    </p:spTree>
    <p:extLst>
      <p:ext uri="{BB962C8B-B14F-4D97-AF65-F5344CB8AC3E}">
        <p14:creationId xmlns:p14="http://schemas.microsoft.com/office/powerpoint/2010/main" val="1548872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amendment sets a deadline for achieving load reductions no later than 2030, which is 20 years after the initial BMAP adoption. The reductions are split, with at least half of the required reductions occurring within the next 5 years and the remaining reductions occurring by 2030.</a:t>
            </a:r>
          </a:p>
          <a:p>
            <a:r>
              <a:rPr lang="en-US" sz="1200" kern="1200" dirty="0">
                <a:solidFill>
                  <a:schemeClr val="tx1"/>
                </a:solidFill>
                <a:effectLst/>
                <a:latin typeface="+mn-lt"/>
                <a:ea typeface="+mn-ea"/>
                <a:cs typeface="+mn-cs"/>
              </a:rPr>
              <a:t>The 2010 BMAP had reductions spread over a 15-year period. The additional 5 years were added to account for the time that was needed to update the modeling before preparing this BMAP Amendment and to allow time to design, test, and implement in-lake projects.</a:t>
            </a:r>
          </a:p>
          <a:p>
            <a:r>
              <a:rPr lang="en-US" dirty="0"/>
              <a:t> </a:t>
            </a:r>
          </a:p>
          <a:p>
            <a:r>
              <a:rPr lang="en-US" sz="1200" kern="1200" dirty="0">
                <a:solidFill>
                  <a:schemeClr val="tx1"/>
                </a:solidFill>
                <a:effectLst/>
                <a:latin typeface="+mn-lt"/>
                <a:ea typeface="+mn-ea"/>
                <a:cs typeface="+mn-cs"/>
              </a:rPr>
              <a:t>DEP is requiring each entity to achieve at least 50 % of its required TN and TP reductions within the next 5 years </a:t>
            </a:r>
          </a:p>
          <a:p>
            <a:endParaRPr lang="en-US" dirty="0"/>
          </a:p>
          <a:p>
            <a:r>
              <a:rPr lang="en-US" dirty="0"/>
              <a:t>Ongoing projects are added into the first year. TP reductions have been exceeded.</a:t>
            </a:r>
          </a:p>
        </p:txBody>
      </p:sp>
      <p:sp>
        <p:nvSpPr>
          <p:cNvPr id="4" name="Slide Number Placeholder 3"/>
          <p:cNvSpPr>
            <a:spLocks noGrp="1"/>
          </p:cNvSpPr>
          <p:nvPr>
            <p:ph type="sldNum" sz="quarter" idx="5"/>
          </p:nvPr>
        </p:nvSpPr>
        <p:spPr/>
        <p:txBody>
          <a:bodyPr/>
          <a:lstStyle/>
          <a:p>
            <a:fld id="{FFDD8ABF-6F44-4DB0-AF8E-1B2C6A292A6D}" type="slidenum">
              <a:rPr lang="en-US" smtClean="0"/>
              <a:t>5</a:t>
            </a:fld>
            <a:endParaRPr lang="en-US"/>
          </a:p>
        </p:txBody>
      </p:sp>
    </p:spTree>
    <p:extLst>
      <p:ext uri="{BB962C8B-B14F-4D97-AF65-F5344CB8AC3E}">
        <p14:creationId xmlns:p14="http://schemas.microsoft.com/office/powerpoint/2010/main" val="3505534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Ongoing projects are added into the first year. TN reductions have been exceeded.</a:t>
            </a:r>
          </a:p>
          <a:p>
            <a:endParaRPr lang="en-US" dirty="0"/>
          </a:p>
        </p:txBody>
      </p:sp>
      <p:sp>
        <p:nvSpPr>
          <p:cNvPr id="4" name="Slide Number Placeholder 3"/>
          <p:cNvSpPr>
            <a:spLocks noGrp="1"/>
          </p:cNvSpPr>
          <p:nvPr>
            <p:ph type="sldNum" sz="quarter" idx="5"/>
          </p:nvPr>
        </p:nvSpPr>
        <p:spPr/>
        <p:txBody>
          <a:bodyPr/>
          <a:lstStyle/>
          <a:p>
            <a:fld id="{FFDD8ABF-6F44-4DB0-AF8E-1B2C6A292A6D}" type="slidenum">
              <a:rPr lang="en-US" smtClean="0"/>
              <a:t>6</a:t>
            </a:fld>
            <a:endParaRPr lang="en-US"/>
          </a:p>
        </p:txBody>
      </p:sp>
    </p:spTree>
    <p:extLst>
      <p:ext uri="{BB962C8B-B14F-4D97-AF65-F5344CB8AC3E}">
        <p14:creationId xmlns:p14="http://schemas.microsoft.com/office/powerpoint/2010/main" val="1337253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 am not very familiar with this basin, so this presentation is limited to a summary of water quality data.  I am not prepared to try to relate water quality changes to pollutant sources or water quality improvement activities in the basin.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8622B8-33F1-430F-99F3-58193DD716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211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Have not reviewed data from watershed tributaries.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8622B8-33F1-430F-99F3-58193DD716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1877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SRN – Harney Inflow (twice monthly); CLH – center Lake Harney (monthly); SJR-OLH – Harney outfall (monthly);  3 sites in Lake </a:t>
            </a:r>
            <a:r>
              <a:rPr lang="en-US" dirty="0" err="1"/>
              <a:t>Jesup</a:t>
            </a:r>
            <a:r>
              <a:rPr lang="en-US" dirty="0"/>
              <a:t> (monthly): OW-2 E off Grassy Point; OW-4 W of Bridget; OW-6 West arm; LMAC – center Lake Monroe (monthly);  SJR-DPP Monroe outflow (twice monthly).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8622B8-33F1-430F-99F3-58193DD716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5684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Summary of mean TP concentration for last 5 years 2015-2019 (red); TMDL target concentrations (blue).  Lake </a:t>
            </a:r>
            <a:r>
              <a:rPr lang="en-US" dirty="0" err="1"/>
              <a:t>Jesup</a:t>
            </a:r>
            <a:r>
              <a:rPr lang="en-US" dirty="0"/>
              <a:t> TMDL target TP = 0.094 mg/L.  Mean concentrations ~ 0.15 at OW-2 (Grassy Point), ~ 0.13 at OW-4 (W of bridge) and OW-6 (West arm)</a:t>
            </a:r>
          </a:p>
          <a:p>
            <a:r>
              <a:rPr lang="en-US" dirty="0"/>
              <a:t>(Paired t-test O-2&gt;O-4=O-6; Mann-Whitney U O-2=O-4=O-6). </a:t>
            </a:r>
          </a:p>
          <a:p>
            <a:r>
              <a:rPr lang="en-US" dirty="0"/>
              <a:t>Lakes Harney and Monroe TP target = 0.07 mg/L.   Mean concentrations ~0.08-0.1 mg/L.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8622B8-33F1-430F-99F3-58193DD716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3307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Summary of mean TN concentration for last 5 years 2015-2019 (red); TMDL target concentrations (blue).  Lake </a:t>
            </a:r>
            <a:r>
              <a:rPr lang="en-US" dirty="0" err="1"/>
              <a:t>Jesup</a:t>
            </a:r>
            <a:r>
              <a:rPr lang="en-US" dirty="0"/>
              <a:t> TMDL target TN = 1.32 mg/L.  Mean concentrations ~ 2.4 at OW-2 (Grassy Point), ~ 2.2 at OW-4 (W of bridge) and ~ 2.3 at OW-6 (West arm) (Paired t-test O-2=O-4=O-6; Mann-Whitney U O-2=O-4=O-6).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Lakes Harney and Monroe TN target = 1.18 mg/L.   Mean concentrations ~1.3-1.5 mg/L.</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8622B8-33F1-430F-99F3-58193DD716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9767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8600" y="1600199"/>
            <a:ext cx="8686800" cy="2286001"/>
          </a:xfrm>
          <a:prstGeom prst="rect">
            <a:avLst/>
          </a:prstGeom>
        </p:spPr>
        <p:txBody>
          <a:bodyPr anchor="b">
            <a:normAutofit/>
          </a:bodyPr>
          <a:lstStyle>
            <a:lvl1pPr algn="ctr">
              <a:lnSpc>
                <a:spcPct val="100000"/>
              </a:lnSpc>
              <a:defRPr sz="4800" b="1">
                <a:ln>
                  <a:solidFill>
                    <a:schemeClr val="accent4"/>
                  </a:solidFill>
                </a:ln>
                <a:solidFill>
                  <a:schemeClr val="bg1"/>
                </a:solidFill>
                <a:latin typeface="Arial" panose="020B0604020202020204" pitchFamily="34" charset="0"/>
                <a:cs typeface="Arial" panose="020B0604020202020204" pitchFamily="34" charset="0"/>
              </a:defRPr>
            </a:lvl1pPr>
          </a:lstStyle>
          <a:p>
            <a:r>
              <a:rPr lang="en-US" dirty="0"/>
              <a:t>Add Presentation Title</a:t>
            </a:r>
          </a:p>
        </p:txBody>
      </p:sp>
      <p:sp>
        <p:nvSpPr>
          <p:cNvPr id="3" name="Subtitle 2"/>
          <p:cNvSpPr>
            <a:spLocks noGrp="1"/>
          </p:cNvSpPr>
          <p:nvPr>
            <p:ph type="subTitle" idx="1" hasCustomPrompt="1"/>
          </p:nvPr>
        </p:nvSpPr>
        <p:spPr>
          <a:xfrm>
            <a:off x="228600" y="4114800"/>
            <a:ext cx="8686800" cy="2057400"/>
          </a:xfrm>
          <a:prstGeom prst="rect">
            <a:avLst/>
          </a:prstGeom>
        </p:spPr>
        <p:txBody>
          <a:bodyPr>
            <a:normAutofit/>
          </a:bodyPr>
          <a:lstStyle>
            <a:lvl1pPr marL="0" indent="0" algn="ctr">
              <a:buNone/>
              <a:defRPr sz="2800">
                <a:ln>
                  <a:solidFill>
                    <a:schemeClr val="accent4"/>
                  </a:solidFill>
                </a:ln>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 Division / Date</a:t>
            </a:r>
          </a:p>
        </p:txBody>
      </p:sp>
      <p:sp>
        <p:nvSpPr>
          <p:cNvPr id="5" name="Footer Placeholder 4"/>
          <p:cNvSpPr>
            <a:spLocks noGrp="1"/>
          </p:cNvSpPr>
          <p:nvPr>
            <p:ph type="ftr" sz="quarter" idx="11"/>
          </p:nvPr>
        </p:nvSpPr>
        <p:spPr>
          <a:xfrm>
            <a:off x="2286000" y="6356351"/>
            <a:ext cx="4572000" cy="365125"/>
          </a:xfrm>
          <a:prstGeom prst="rect">
            <a:avLst/>
          </a:prstGeom>
        </p:spPr>
        <p:txBody>
          <a:bodyPr/>
          <a:lstStyle>
            <a:lvl1pPr algn="ctr">
              <a:defRPr>
                <a:ln>
                  <a:solidFill>
                    <a:schemeClr val="accent4"/>
                  </a:solidFill>
                </a:ln>
                <a:solidFill>
                  <a:schemeClr val="bg1"/>
                </a:solidFill>
                <a:latin typeface="Arial" panose="020B0604020202020204" pitchFamily="34" charset="0"/>
                <a:cs typeface="Arial" panose="020B0604020202020204" pitchFamily="34" charset="0"/>
              </a:defRPr>
            </a:lvl1pPr>
          </a:lstStyle>
          <a:p>
            <a:endParaRPr lang="en-US" dirty="0"/>
          </a:p>
        </p:txBody>
      </p:sp>
      <p:sp>
        <p:nvSpPr>
          <p:cNvPr id="7" name="Freeform 14">
            <a:extLst>
              <a:ext uri="{FF2B5EF4-FFF2-40B4-BE49-F238E27FC236}">
                <a16:creationId xmlns:a16="http://schemas.microsoft.com/office/drawing/2014/main" id="{72C52181-6425-4D6D-A86B-617529917815}"/>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0">
            <a:extLst>
              <a:ext uri="{FF2B5EF4-FFF2-40B4-BE49-F238E27FC236}">
                <a16:creationId xmlns:a16="http://schemas.microsoft.com/office/drawing/2014/main" id="{CE09C2C3-1778-49FF-8ED9-6F388C03337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26308473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1_Final Slide">
    <p:spTree>
      <p:nvGrpSpPr>
        <p:cNvPr id="1" name=""/>
        <p:cNvGrpSpPr/>
        <p:nvPr/>
      </p:nvGrpSpPr>
      <p:grpSpPr>
        <a:xfrm>
          <a:off x="0" y="0"/>
          <a:ext cx="0" cy="0"/>
          <a:chOff x="0" y="0"/>
          <a:chExt cx="0" cy="0"/>
        </a:xfrm>
      </p:grpSpPr>
      <p:pic>
        <p:nvPicPr>
          <p:cNvPr id="5" name="Picture 9">
            <a:extLst>
              <a:ext uri="{FF2B5EF4-FFF2-40B4-BE49-F238E27FC236}">
                <a16:creationId xmlns:a16="http://schemas.microsoft.com/office/drawing/2014/main" id="{36768880-7742-4E1D-BCB4-18B892801D5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t="7813" b="7813"/>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a:extLst>
              <a:ext uri="{FF2B5EF4-FFF2-40B4-BE49-F238E27FC236}">
                <a16:creationId xmlns:a16="http://schemas.microsoft.com/office/drawing/2014/main" id="{062E13CA-A00F-4666-BAE8-F7FCDB708E1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11388" y="1304131"/>
            <a:ext cx="4721225"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13741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2_Final Slide">
    <p:spTree>
      <p:nvGrpSpPr>
        <p:cNvPr id="1" name=""/>
        <p:cNvGrpSpPr/>
        <p:nvPr/>
      </p:nvGrpSpPr>
      <p:grpSpPr>
        <a:xfrm>
          <a:off x="0" y="0"/>
          <a:ext cx="0" cy="0"/>
          <a:chOff x="0" y="0"/>
          <a:chExt cx="0" cy="0"/>
        </a:xfrm>
      </p:grpSpPr>
      <p:pic>
        <p:nvPicPr>
          <p:cNvPr id="5" name="Picture 9">
            <a:extLst>
              <a:ext uri="{FF2B5EF4-FFF2-40B4-BE49-F238E27FC236}">
                <a16:creationId xmlns:a16="http://schemas.microsoft.com/office/drawing/2014/main" id="{36768880-7742-4E1D-BCB4-18B892801D5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a:extLst>
              <a:ext uri="{FF2B5EF4-FFF2-40B4-BE49-F238E27FC236}">
                <a16:creationId xmlns:a16="http://schemas.microsoft.com/office/drawing/2014/main" id="{062E13CA-A00F-4666-BAE8-F7FCDB708E1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11388" y="1304131"/>
            <a:ext cx="4721225"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33815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3_Final Slide">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8" name="Picture 14">
            <a:extLst>
              <a:ext uri="{FF2B5EF4-FFF2-40B4-BE49-F238E27FC236}">
                <a16:creationId xmlns:a16="http://schemas.microsoft.com/office/drawing/2014/main" id="{062E13CA-A00F-4666-BAE8-F7FCDB708E1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11388" y="1304131"/>
            <a:ext cx="4721225"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22667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8600" y="1600199"/>
            <a:ext cx="8686800" cy="2286001"/>
          </a:xfrm>
          <a:prstGeom prst="rect">
            <a:avLst/>
          </a:prstGeom>
        </p:spPr>
        <p:txBody>
          <a:bodyPr anchor="b">
            <a:normAutofit/>
          </a:bodyPr>
          <a:lstStyle>
            <a:lvl1pPr algn="ctr">
              <a:lnSpc>
                <a:spcPct val="100000"/>
              </a:lnSpc>
              <a:defRPr sz="4800" b="1">
                <a:ln>
                  <a:solidFill>
                    <a:schemeClr val="accent4"/>
                  </a:solidFill>
                </a:ln>
                <a:solidFill>
                  <a:schemeClr val="bg1"/>
                </a:solidFill>
                <a:latin typeface="Arial" panose="020B0604020202020204" pitchFamily="34" charset="0"/>
                <a:cs typeface="Arial" panose="020B0604020202020204" pitchFamily="34" charset="0"/>
              </a:defRPr>
            </a:lvl1pPr>
          </a:lstStyle>
          <a:p>
            <a:r>
              <a:rPr lang="en-US" dirty="0"/>
              <a:t>Add Presentation Title</a:t>
            </a:r>
          </a:p>
        </p:txBody>
      </p:sp>
      <p:sp>
        <p:nvSpPr>
          <p:cNvPr id="3" name="Subtitle 2"/>
          <p:cNvSpPr>
            <a:spLocks noGrp="1"/>
          </p:cNvSpPr>
          <p:nvPr>
            <p:ph type="subTitle" idx="1" hasCustomPrompt="1"/>
          </p:nvPr>
        </p:nvSpPr>
        <p:spPr>
          <a:xfrm>
            <a:off x="228600" y="4114800"/>
            <a:ext cx="8686800" cy="2057400"/>
          </a:xfrm>
          <a:prstGeom prst="rect">
            <a:avLst/>
          </a:prstGeom>
        </p:spPr>
        <p:txBody>
          <a:bodyPr>
            <a:normAutofit/>
          </a:bodyPr>
          <a:lstStyle>
            <a:lvl1pPr marL="0" indent="0" algn="ctr">
              <a:buNone/>
              <a:defRPr sz="2800">
                <a:ln>
                  <a:solidFill>
                    <a:schemeClr val="accent4"/>
                  </a:solidFill>
                </a:ln>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 Division / Date</a:t>
            </a:r>
          </a:p>
        </p:txBody>
      </p:sp>
      <p:sp>
        <p:nvSpPr>
          <p:cNvPr id="5" name="Footer Placeholder 4"/>
          <p:cNvSpPr>
            <a:spLocks noGrp="1"/>
          </p:cNvSpPr>
          <p:nvPr>
            <p:ph type="ftr" sz="quarter" idx="11"/>
          </p:nvPr>
        </p:nvSpPr>
        <p:spPr>
          <a:xfrm>
            <a:off x="2286000" y="6356351"/>
            <a:ext cx="4572000" cy="365125"/>
          </a:xfrm>
          <a:prstGeom prst="rect">
            <a:avLst/>
          </a:prstGeom>
        </p:spPr>
        <p:txBody>
          <a:bodyPr/>
          <a:lstStyle>
            <a:lvl1pPr algn="ctr">
              <a:defRPr>
                <a:ln>
                  <a:solidFill>
                    <a:schemeClr val="accent4"/>
                  </a:solidFill>
                </a:ln>
                <a:solidFill>
                  <a:schemeClr val="bg1"/>
                </a:solidFill>
                <a:latin typeface="Arial" panose="020B0604020202020204" pitchFamily="34" charset="0"/>
                <a:cs typeface="Arial" panose="020B0604020202020204" pitchFamily="34" charset="0"/>
              </a:defRPr>
            </a:lvl1pPr>
          </a:lstStyle>
          <a:p>
            <a:endParaRPr lang="en-US" dirty="0"/>
          </a:p>
        </p:txBody>
      </p:sp>
      <p:sp>
        <p:nvSpPr>
          <p:cNvPr id="7" name="Freeform 14">
            <a:extLst>
              <a:ext uri="{FF2B5EF4-FFF2-40B4-BE49-F238E27FC236}">
                <a16:creationId xmlns:a16="http://schemas.microsoft.com/office/drawing/2014/main" id="{72C52181-6425-4D6D-A86B-617529917815}"/>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1" name="Picture 10">
            <a:extLst>
              <a:ext uri="{FF2B5EF4-FFF2-40B4-BE49-F238E27FC236}">
                <a16:creationId xmlns:a16="http://schemas.microsoft.com/office/drawing/2014/main" id="{CE09C2C3-1778-49FF-8ED9-6F388C03337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1239568093"/>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8600" y="1600199"/>
            <a:ext cx="8686800" cy="2286001"/>
          </a:xfrm>
          <a:prstGeom prst="rect">
            <a:avLst/>
          </a:prstGeom>
          <a:ln>
            <a:solidFill>
              <a:schemeClr val="accent1"/>
            </a:solidFill>
          </a:ln>
          <a:effectLst>
            <a:outerShdw blurRad="50800" dist="38100" dir="2700000" algn="tl" rotWithShape="0">
              <a:prstClr val="black">
                <a:alpha val="40000"/>
              </a:prstClr>
            </a:outerShdw>
          </a:effectLst>
        </p:spPr>
        <p:txBody>
          <a:bodyPr anchor="b">
            <a:normAutofit/>
          </a:bodyPr>
          <a:lstStyle>
            <a:lvl1pPr algn="ctr">
              <a:lnSpc>
                <a:spcPct val="100000"/>
              </a:lnSpc>
              <a:defRPr sz="4800" b="1">
                <a:ln>
                  <a:solidFill>
                    <a:schemeClr val="accent4"/>
                  </a:solidFill>
                </a:ln>
                <a:solidFill>
                  <a:schemeClr val="bg1"/>
                </a:solidFill>
                <a:latin typeface="Arial" panose="020B0604020202020204" pitchFamily="34" charset="0"/>
                <a:cs typeface="Arial" panose="020B0604020202020204" pitchFamily="34" charset="0"/>
              </a:defRPr>
            </a:lvl1pPr>
          </a:lstStyle>
          <a:p>
            <a:r>
              <a:rPr lang="en-US" dirty="0"/>
              <a:t>Add Presentation Title</a:t>
            </a:r>
          </a:p>
        </p:txBody>
      </p:sp>
      <p:sp>
        <p:nvSpPr>
          <p:cNvPr id="3" name="Subtitle 2"/>
          <p:cNvSpPr>
            <a:spLocks noGrp="1"/>
          </p:cNvSpPr>
          <p:nvPr>
            <p:ph type="subTitle" idx="1" hasCustomPrompt="1"/>
          </p:nvPr>
        </p:nvSpPr>
        <p:spPr>
          <a:xfrm>
            <a:off x="228600" y="4114800"/>
            <a:ext cx="8686800" cy="2057400"/>
          </a:xfrm>
          <a:prstGeom prst="rect">
            <a:avLst/>
          </a:prstGeom>
          <a:effectLst>
            <a:outerShdw blurRad="50800" dist="38100" dir="2700000" algn="tl" rotWithShape="0">
              <a:prstClr val="black">
                <a:alpha val="40000"/>
              </a:prstClr>
            </a:outerShdw>
          </a:effectLst>
        </p:spPr>
        <p:txBody>
          <a:bodyPr>
            <a:normAutofit/>
          </a:bodyPr>
          <a:lstStyle>
            <a:lvl1pPr marL="0" indent="0" algn="ctr">
              <a:buNone/>
              <a:defRPr sz="2800">
                <a:ln>
                  <a:solidFill>
                    <a:schemeClr val="accent4"/>
                  </a:solidFill>
                </a:ln>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 Division / Date</a:t>
            </a:r>
          </a:p>
        </p:txBody>
      </p:sp>
      <p:sp>
        <p:nvSpPr>
          <p:cNvPr id="5" name="Footer Placeholder 4"/>
          <p:cNvSpPr>
            <a:spLocks noGrp="1"/>
          </p:cNvSpPr>
          <p:nvPr>
            <p:ph type="ftr" sz="quarter" idx="11"/>
          </p:nvPr>
        </p:nvSpPr>
        <p:spPr>
          <a:xfrm>
            <a:off x="2286000" y="6356351"/>
            <a:ext cx="4572000" cy="365125"/>
          </a:xfrm>
          <a:prstGeom prst="rect">
            <a:avLst/>
          </a:prstGeom>
        </p:spPr>
        <p:txBody>
          <a:bodyPr/>
          <a:lstStyle>
            <a:lvl1pPr algn="ctr">
              <a:defRPr>
                <a:ln>
                  <a:solidFill>
                    <a:schemeClr val="accent4"/>
                  </a:solidFill>
                </a:ln>
                <a:solidFill>
                  <a:schemeClr val="bg1"/>
                </a:solidFill>
                <a:latin typeface="Arial" panose="020B0604020202020204" pitchFamily="34" charset="0"/>
                <a:cs typeface="Arial" panose="020B0604020202020204" pitchFamily="34" charset="0"/>
              </a:defRPr>
            </a:lvl1pPr>
          </a:lstStyle>
          <a:p>
            <a:endParaRPr lang="en-US" dirty="0"/>
          </a:p>
        </p:txBody>
      </p:sp>
      <p:sp>
        <p:nvSpPr>
          <p:cNvPr id="7" name="Freeform 14">
            <a:extLst>
              <a:ext uri="{FF2B5EF4-FFF2-40B4-BE49-F238E27FC236}">
                <a16:creationId xmlns:a16="http://schemas.microsoft.com/office/drawing/2014/main" id="{72C52181-6425-4D6D-A86B-617529917815}"/>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rgbClr val="B4A4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1" name="Picture 10">
            <a:extLst>
              <a:ext uri="{FF2B5EF4-FFF2-40B4-BE49-F238E27FC236}">
                <a16:creationId xmlns:a16="http://schemas.microsoft.com/office/drawing/2014/main" id="{CE09C2C3-1778-49FF-8ED9-6F388C03337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330612993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3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8600" y="1600199"/>
            <a:ext cx="8686800" cy="2286001"/>
          </a:xfrm>
          <a:prstGeom prst="rect">
            <a:avLst/>
          </a:prstGeom>
          <a:ln>
            <a:noFill/>
          </a:ln>
        </p:spPr>
        <p:txBody>
          <a:bodyPr anchor="b">
            <a:normAutofit/>
          </a:bodyPr>
          <a:lstStyle>
            <a:lvl1pPr algn="ctr">
              <a:lnSpc>
                <a:spcPct val="100000"/>
              </a:lnSpc>
              <a:defRPr sz="4800" b="1">
                <a:ln>
                  <a:solidFill>
                    <a:schemeClr val="accent4"/>
                  </a:solidFill>
                </a:ln>
                <a:solidFill>
                  <a:schemeClr val="bg1"/>
                </a:solidFill>
                <a:latin typeface="Arial" panose="020B0604020202020204" pitchFamily="34" charset="0"/>
                <a:cs typeface="Arial" panose="020B0604020202020204" pitchFamily="34" charset="0"/>
              </a:defRPr>
            </a:lvl1pPr>
          </a:lstStyle>
          <a:p>
            <a:r>
              <a:rPr lang="en-US" dirty="0"/>
              <a:t>Add Presentation Title</a:t>
            </a:r>
          </a:p>
        </p:txBody>
      </p:sp>
      <p:sp>
        <p:nvSpPr>
          <p:cNvPr id="3" name="Subtitle 2"/>
          <p:cNvSpPr>
            <a:spLocks noGrp="1"/>
          </p:cNvSpPr>
          <p:nvPr>
            <p:ph type="subTitle" idx="1" hasCustomPrompt="1"/>
          </p:nvPr>
        </p:nvSpPr>
        <p:spPr>
          <a:xfrm>
            <a:off x="228600" y="4114800"/>
            <a:ext cx="8686800" cy="2057400"/>
          </a:xfrm>
          <a:prstGeom prst="rect">
            <a:avLst/>
          </a:prstGeom>
        </p:spPr>
        <p:txBody>
          <a:bodyPr>
            <a:normAutofit/>
          </a:bodyPr>
          <a:lstStyle>
            <a:lvl1pPr marL="0" indent="0" algn="ctr">
              <a:buNone/>
              <a:defRPr sz="2800">
                <a:ln>
                  <a:solidFill>
                    <a:schemeClr val="accent4"/>
                  </a:solidFill>
                </a:ln>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 Division / Date</a:t>
            </a:r>
          </a:p>
        </p:txBody>
      </p:sp>
      <p:sp>
        <p:nvSpPr>
          <p:cNvPr id="5" name="Footer Placeholder 4"/>
          <p:cNvSpPr>
            <a:spLocks noGrp="1"/>
          </p:cNvSpPr>
          <p:nvPr>
            <p:ph type="ftr" sz="quarter" idx="11"/>
          </p:nvPr>
        </p:nvSpPr>
        <p:spPr>
          <a:xfrm>
            <a:off x="2286000" y="6356351"/>
            <a:ext cx="4572000" cy="365125"/>
          </a:xfrm>
          <a:prstGeom prst="rect">
            <a:avLst/>
          </a:prstGeom>
        </p:spPr>
        <p:txBody>
          <a:bodyPr/>
          <a:lstStyle>
            <a:lvl1pPr algn="ctr">
              <a:defRPr>
                <a:ln>
                  <a:solidFill>
                    <a:schemeClr val="accent4"/>
                  </a:solidFill>
                </a:ln>
                <a:solidFill>
                  <a:schemeClr val="bg1"/>
                </a:solidFill>
                <a:latin typeface="Arial" panose="020B0604020202020204" pitchFamily="34" charset="0"/>
                <a:cs typeface="Arial" panose="020B0604020202020204" pitchFamily="34" charset="0"/>
              </a:defRPr>
            </a:lvl1pPr>
          </a:lstStyle>
          <a:p>
            <a:endParaRPr lang="en-US" dirty="0"/>
          </a:p>
        </p:txBody>
      </p:sp>
      <p:sp>
        <p:nvSpPr>
          <p:cNvPr id="7" name="Freeform 14">
            <a:extLst>
              <a:ext uri="{FF2B5EF4-FFF2-40B4-BE49-F238E27FC236}">
                <a16:creationId xmlns:a16="http://schemas.microsoft.com/office/drawing/2014/main" id="{72C52181-6425-4D6D-A86B-617529917815}"/>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1" name="Picture 10">
            <a:extLst>
              <a:ext uri="{FF2B5EF4-FFF2-40B4-BE49-F238E27FC236}">
                <a16:creationId xmlns:a16="http://schemas.microsoft.com/office/drawing/2014/main" id="{CE09C2C3-1778-49FF-8ED9-6F388C03337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1388852879"/>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28600" y="2895600"/>
            <a:ext cx="8686800" cy="3352800"/>
          </a:xfrm>
          <a:prstGeom prst="rect">
            <a:avLst/>
          </a:prstGeom>
        </p:spPr>
        <p:txBody>
          <a:bodyPr/>
          <a:lstStyle>
            <a:lvl1pPr marL="0" indent="0" algn="ctr">
              <a:buNone/>
              <a:defRPr sz="2800" i="1">
                <a:solidFill>
                  <a:schemeClr val="accent6"/>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Add Sub-Title, if needed</a:t>
            </a:r>
          </a:p>
        </p:txBody>
      </p:sp>
      <p:sp>
        <p:nvSpPr>
          <p:cNvPr id="4" name="Date Placeholder 3"/>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5" name="Footer Placeholder 4"/>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pic>
        <p:nvPicPr>
          <p:cNvPr id="7" name="Picture 16">
            <a:extLst>
              <a:ext uri="{FF2B5EF4-FFF2-40B4-BE49-F238E27FC236}">
                <a16:creationId xmlns:a16="http://schemas.microsoft.com/office/drawing/2014/main" id="{A2012DA4-7543-4B32-A921-DA4D708433F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4000" cy="1860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hasCustomPrompt="1"/>
          </p:nvPr>
        </p:nvSpPr>
        <p:spPr>
          <a:xfrm>
            <a:off x="0" y="1828800"/>
            <a:ext cx="9144000" cy="914400"/>
          </a:xfrm>
          <a:prstGeom prst="rect">
            <a:avLst/>
          </a:prstGeom>
          <a:solidFill>
            <a:schemeClr val="accent6"/>
          </a:solidFill>
        </p:spPr>
        <p:txBody>
          <a:bodyPr anchor="ctr"/>
          <a:lstStyle>
            <a:lvl1pPr algn="ctr">
              <a:defRPr sz="4800">
                <a:solidFill>
                  <a:schemeClr val="bg1"/>
                </a:solidFill>
                <a:latin typeface="Arial" panose="020B0604020202020204" pitchFamily="34" charset="0"/>
                <a:cs typeface="Arial" panose="020B0604020202020204" pitchFamily="34" charset="0"/>
              </a:defRPr>
            </a:lvl1pPr>
          </a:lstStyle>
          <a:p>
            <a:r>
              <a:rPr lang="en-US" dirty="0"/>
              <a:t>Add Section Header</a:t>
            </a:r>
          </a:p>
        </p:txBody>
      </p:sp>
      <p:sp>
        <p:nvSpPr>
          <p:cNvPr id="10" name="Freeform 14">
            <a:extLst>
              <a:ext uri="{FF2B5EF4-FFF2-40B4-BE49-F238E27FC236}">
                <a16:creationId xmlns:a16="http://schemas.microsoft.com/office/drawing/2014/main" id="{3D3E84A6-336A-4FFE-ABE1-775BAC96D39F}"/>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1" name="Picture 10">
            <a:extLst>
              <a:ext uri="{FF2B5EF4-FFF2-40B4-BE49-F238E27FC236}">
                <a16:creationId xmlns:a16="http://schemas.microsoft.com/office/drawing/2014/main" id="{9EFD5A7D-AAD9-41E8-AFD1-EF0E676A963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467561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3" name="Content Placeholder 2"/>
          <p:cNvSpPr>
            <a:spLocks noGrp="1"/>
          </p:cNvSpPr>
          <p:nvPr>
            <p:ph idx="1" hasCustomPrompt="1"/>
          </p:nvPr>
        </p:nvSpPr>
        <p:spPr>
          <a:xfrm>
            <a:off x="228600" y="1810858"/>
            <a:ext cx="8686800" cy="4437542"/>
          </a:xfrm>
          <a:prstGeom prst="rect">
            <a:avLst/>
          </a:prstGeom>
        </p:spPr>
        <p:txBody>
          <a:bodyPr/>
          <a:lstStyle>
            <a:lvl1pPr>
              <a:defRPr sz="3600">
                <a:solidFill>
                  <a:schemeClr val="accent4"/>
                </a:solidFill>
                <a:latin typeface="Arial" panose="020B0604020202020204" pitchFamily="34" charset="0"/>
                <a:cs typeface="Arial" panose="020B0604020202020204" pitchFamily="34" charset="0"/>
              </a:defRPr>
            </a:lvl1pPr>
            <a:lvl2pPr>
              <a:defRPr sz="3200">
                <a:solidFill>
                  <a:schemeClr val="accent4"/>
                </a:solidFill>
                <a:latin typeface="Arial" panose="020B0604020202020204" pitchFamily="34" charset="0"/>
                <a:cs typeface="Arial" panose="020B0604020202020204" pitchFamily="34" charset="0"/>
              </a:defRPr>
            </a:lvl2pPr>
            <a:lvl3pPr>
              <a:defRPr sz="2800">
                <a:solidFill>
                  <a:schemeClr val="accent4"/>
                </a:solidFill>
                <a:latin typeface="Arial" panose="020B0604020202020204" pitchFamily="34" charset="0"/>
                <a:cs typeface="Arial" panose="020B0604020202020204" pitchFamily="34" charset="0"/>
              </a:defRPr>
            </a:lvl3pPr>
            <a:lvl4pPr>
              <a:defRPr sz="2400">
                <a:solidFill>
                  <a:schemeClr val="accent4"/>
                </a:solidFill>
                <a:latin typeface="Arial" panose="020B0604020202020204" pitchFamily="34" charset="0"/>
                <a:cs typeface="Arial" panose="020B0604020202020204" pitchFamily="34" charset="0"/>
              </a:defRPr>
            </a:lvl4pPr>
            <a:lvl5pPr>
              <a:defRPr sz="2400">
                <a:solidFill>
                  <a:schemeClr val="accent4"/>
                </a:solidFill>
                <a:latin typeface="Arial" panose="020B0604020202020204" pitchFamily="34" charset="0"/>
                <a:cs typeface="Arial" panose="020B0604020202020204" pitchFamily="34"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itle 1">
            <a:extLst>
              <a:ext uri="{FF2B5EF4-FFF2-40B4-BE49-F238E27FC236}">
                <a16:creationId xmlns:a16="http://schemas.microsoft.com/office/drawing/2014/main" id="{118BF337-8518-41CD-98CE-77A2BBA0CAA3}"/>
              </a:ext>
            </a:extLst>
          </p:cNvPr>
          <p:cNvSpPr txBox="1">
            <a:spLocks/>
          </p:cNvSpPr>
          <p:nvPr userDrawn="1"/>
        </p:nvSpPr>
        <p:spPr>
          <a:xfrm>
            <a:off x="2107095" y="1437511"/>
            <a:ext cx="4929810" cy="457200"/>
          </a:xfrm>
          <a:prstGeom prst="rect">
            <a:avLst/>
          </a:prstGeom>
        </p:spPr>
        <p:txBody>
          <a:bodyPr>
            <a:noAutofit/>
          </a:bodyPr>
          <a:lstStyle>
            <a:lvl1pPr algn="l" defTabSz="914400" rtl="0" eaLnBrk="1" latinLnBrk="0" hangingPunct="1">
              <a:lnSpc>
                <a:spcPct val="100000"/>
              </a:lnSpc>
              <a:spcBef>
                <a:spcPct val="0"/>
              </a:spcBef>
              <a:buNone/>
              <a:defRPr sz="7200" kern="1200">
                <a:solidFill>
                  <a:schemeClr val="accent5">
                    <a:lumMod val="75000"/>
                  </a:schemeClr>
                </a:solidFill>
                <a:latin typeface="+mj-lt"/>
                <a:ea typeface="+mj-ea"/>
                <a:cs typeface="+mj-cs"/>
              </a:defRPr>
            </a:lvl1pPr>
          </a:lstStyle>
          <a:p>
            <a:endParaRPr lang="en-US" dirty="0"/>
          </a:p>
        </p:txBody>
      </p:sp>
      <p:sp>
        <p:nvSpPr>
          <p:cNvPr id="18" name="Text Placeholder 17">
            <a:extLst>
              <a:ext uri="{FF2B5EF4-FFF2-40B4-BE49-F238E27FC236}">
                <a16:creationId xmlns:a16="http://schemas.microsoft.com/office/drawing/2014/main" id="{09EFEC75-DFB7-4605-A89E-A95ECD671921}"/>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10" name="Freeform 14">
            <a:extLst>
              <a:ext uri="{FF2B5EF4-FFF2-40B4-BE49-F238E27FC236}">
                <a16:creationId xmlns:a16="http://schemas.microsoft.com/office/drawing/2014/main" id="{568C378B-952B-49F7-84AD-02065D3CA954}"/>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1" name="Picture 10">
            <a:extLst>
              <a:ext uri="{FF2B5EF4-FFF2-40B4-BE49-F238E27FC236}">
                <a16:creationId xmlns:a16="http://schemas.microsoft.com/office/drawing/2014/main" id="{5F56DEBB-4BA9-4B83-8A79-0C9FC965708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12" name="Date Placeholder 3">
            <a:extLst>
              <a:ext uri="{FF2B5EF4-FFF2-40B4-BE49-F238E27FC236}">
                <a16:creationId xmlns:a16="http://schemas.microsoft.com/office/drawing/2014/main" id="{BFC3DF87-7B5D-4257-8CE1-C82B3608068D}"/>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13" name="Footer Placeholder 4">
            <a:extLst>
              <a:ext uri="{FF2B5EF4-FFF2-40B4-BE49-F238E27FC236}">
                <a16:creationId xmlns:a16="http://schemas.microsoft.com/office/drawing/2014/main" id="{BF9C56A0-F921-4CAC-9F6E-21D1AE6DC319}"/>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3409419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228600" y="1810857"/>
            <a:ext cx="4286250" cy="4437543"/>
          </a:xfrm>
          <a:prstGeom prst="rect">
            <a:avLst/>
          </a:prstGeom>
        </p:spPr>
        <p:txBody>
          <a:bodyPr/>
          <a:lstStyle>
            <a:lvl1pPr>
              <a:defRPr sz="3600">
                <a:solidFill>
                  <a:srgbClr val="43503B"/>
                </a:solidFill>
                <a:latin typeface="Arial" panose="020B0604020202020204" pitchFamily="34" charset="0"/>
                <a:cs typeface="Arial" panose="020B0604020202020204" pitchFamily="34" charset="0"/>
              </a:defRPr>
            </a:lvl1pPr>
            <a:lvl2pPr>
              <a:defRPr sz="3200">
                <a:solidFill>
                  <a:srgbClr val="43503B"/>
                </a:solidFill>
                <a:latin typeface="Arial" panose="020B0604020202020204" pitchFamily="34" charset="0"/>
                <a:cs typeface="Arial" panose="020B0604020202020204" pitchFamily="34" charset="0"/>
              </a:defRPr>
            </a:lvl2pPr>
            <a:lvl3pPr>
              <a:defRPr sz="2800">
                <a:solidFill>
                  <a:srgbClr val="43503B"/>
                </a:solidFill>
                <a:latin typeface="Arial" panose="020B0604020202020204" pitchFamily="34" charset="0"/>
                <a:cs typeface="Arial" panose="020B0604020202020204" pitchFamily="34" charset="0"/>
              </a:defRPr>
            </a:lvl3pPr>
            <a:lvl4pPr>
              <a:defRPr sz="2400">
                <a:solidFill>
                  <a:srgbClr val="43503B"/>
                </a:solidFill>
                <a:latin typeface="Arial" panose="020B0604020202020204" pitchFamily="34" charset="0"/>
                <a:cs typeface="Arial" panose="020B0604020202020204" pitchFamily="34" charset="0"/>
              </a:defRPr>
            </a:lvl4pPr>
            <a:lvl5pPr>
              <a:defRPr sz="2400">
                <a:solidFill>
                  <a:srgbClr val="43503B"/>
                </a:solidFill>
                <a:latin typeface="Arial" panose="020B0604020202020204" pitchFamily="34" charset="0"/>
                <a:cs typeface="Arial" panose="020B0604020202020204" pitchFamily="34"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29150" y="1810857"/>
            <a:ext cx="4286250" cy="4437543"/>
          </a:xfrm>
          <a:prstGeom prst="rect">
            <a:avLst/>
          </a:prstGeom>
        </p:spPr>
        <p:txBody>
          <a:bodyPr/>
          <a:lstStyle>
            <a:lvl1pPr>
              <a:defRPr sz="3600">
                <a:solidFill>
                  <a:srgbClr val="43503B"/>
                </a:solidFill>
                <a:latin typeface="Arial" panose="020B0604020202020204" pitchFamily="34" charset="0"/>
                <a:cs typeface="Arial" panose="020B0604020202020204" pitchFamily="34" charset="0"/>
              </a:defRPr>
            </a:lvl1pPr>
            <a:lvl2pPr>
              <a:defRPr sz="3200">
                <a:solidFill>
                  <a:srgbClr val="43503B"/>
                </a:solidFill>
                <a:latin typeface="Arial" panose="020B0604020202020204" pitchFamily="34" charset="0"/>
                <a:cs typeface="Arial" panose="020B0604020202020204" pitchFamily="34" charset="0"/>
              </a:defRPr>
            </a:lvl2pPr>
            <a:lvl3pPr>
              <a:defRPr sz="2800">
                <a:solidFill>
                  <a:srgbClr val="43503B"/>
                </a:solidFill>
                <a:latin typeface="Arial" panose="020B0604020202020204" pitchFamily="34" charset="0"/>
                <a:cs typeface="Arial" panose="020B0604020202020204" pitchFamily="34" charset="0"/>
              </a:defRPr>
            </a:lvl3pPr>
            <a:lvl4pPr>
              <a:defRPr sz="2400">
                <a:solidFill>
                  <a:srgbClr val="43503B"/>
                </a:solidFill>
                <a:latin typeface="Arial" panose="020B0604020202020204" pitchFamily="34" charset="0"/>
                <a:cs typeface="Arial" panose="020B0604020202020204" pitchFamily="34" charset="0"/>
              </a:defRPr>
            </a:lvl4pPr>
            <a:lvl5pPr>
              <a:defRPr sz="2400">
                <a:solidFill>
                  <a:srgbClr val="43503B"/>
                </a:solidFill>
                <a:latin typeface="Arial" panose="020B0604020202020204" pitchFamily="34" charset="0"/>
                <a:cs typeface="Arial" panose="020B0604020202020204" pitchFamily="34"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Freeform 14">
            <a:extLst>
              <a:ext uri="{FF2B5EF4-FFF2-40B4-BE49-F238E27FC236}">
                <a16:creationId xmlns:a16="http://schemas.microsoft.com/office/drawing/2014/main" id="{56528880-39E8-463E-9903-8E136D23A0DF}"/>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5" name="Picture 14">
            <a:extLst>
              <a:ext uri="{FF2B5EF4-FFF2-40B4-BE49-F238E27FC236}">
                <a16:creationId xmlns:a16="http://schemas.microsoft.com/office/drawing/2014/main" id="{8DE3FD95-C5F4-4F48-8F23-E16682E6FF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10" name="Title 1">
            <a:extLst>
              <a:ext uri="{FF2B5EF4-FFF2-40B4-BE49-F238E27FC236}">
                <a16:creationId xmlns:a16="http://schemas.microsoft.com/office/drawing/2014/main" id="{454793C6-5C46-4BE1-82B3-FE6F4ED78CD1}"/>
              </a:ext>
            </a:extLst>
          </p:cNvPr>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13" name="Text Placeholder 17">
            <a:extLst>
              <a:ext uri="{FF2B5EF4-FFF2-40B4-BE49-F238E27FC236}">
                <a16:creationId xmlns:a16="http://schemas.microsoft.com/office/drawing/2014/main" id="{AF5A59F1-A43E-442B-9516-6ECAE260152A}"/>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16" name="Date Placeholder 3">
            <a:extLst>
              <a:ext uri="{FF2B5EF4-FFF2-40B4-BE49-F238E27FC236}">
                <a16:creationId xmlns:a16="http://schemas.microsoft.com/office/drawing/2014/main" id="{7671BB27-B7D2-4442-80C5-89274A804894}"/>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17" name="Footer Placeholder 4">
            <a:extLst>
              <a:ext uri="{FF2B5EF4-FFF2-40B4-BE49-F238E27FC236}">
                <a16:creationId xmlns:a16="http://schemas.microsoft.com/office/drawing/2014/main" id="{183F545D-D4D3-463E-B72E-90D0945DB519}"/>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5713163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2" name="Freeform 14">
            <a:extLst>
              <a:ext uri="{FF2B5EF4-FFF2-40B4-BE49-F238E27FC236}">
                <a16:creationId xmlns:a16="http://schemas.microsoft.com/office/drawing/2014/main" id="{AABED134-6393-4C5E-8E19-0C3DB04AABDF}"/>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3" name="Picture 12">
            <a:extLst>
              <a:ext uri="{FF2B5EF4-FFF2-40B4-BE49-F238E27FC236}">
                <a16:creationId xmlns:a16="http://schemas.microsoft.com/office/drawing/2014/main" id="{E045CADB-16A6-41DD-9876-62EF5C885E0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8" name="Title 1">
            <a:extLst>
              <a:ext uri="{FF2B5EF4-FFF2-40B4-BE49-F238E27FC236}">
                <a16:creationId xmlns:a16="http://schemas.microsoft.com/office/drawing/2014/main" id="{7BBF703B-C912-408A-9590-4F57ACABEA69}"/>
              </a:ext>
            </a:extLst>
          </p:cNvPr>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11" name="Text Placeholder 17">
            <a:extLst>
              <a:ext uri="{FF2B5EF4-FFF2-40B4-BE49-F238E27FC236}">
                <a16:creationId xmlns:a16="http://schemas.microsoft.com/office/drawing/2014/main" id="{14A16962-F2B7-4436-AE9E-00109FF33152}"/>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14" name="Date Placeholder 3">
            <a:extLst>
              <a:ext uri="{FF2B5EF4-FFF2-40B4-BE49-F238E27FC236}">
                <a16:creationId xmlns:a16="http://schemas.microsoft.com/office/drawing/2014/main" id="{DFB09B3D-51DA-45D3-A8C6-355C4C0202A4}"/>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15" name="Footer Placeholder 4">
            <a:extLst>
              <a:ext uri="{FF2B5EF4-FFF2-40B4-BE49-F238E27FC236}">
                <a16:creationId xmlns:a16="http://schemas.microsoft.com/office/drawing/2014/main" id="{6823D50E-3D22-42B2-92A8-925F235B48B4}"/>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69820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8600" y="1600199"/>
            <a:ext cx="8686800" cy="2286001"/>
          </a:xfrm>
          <a:prstGeom prst="rect">
            <a:avLst/>
          </a:prstGeom>
          <a:ln>
            <a:solidFill>
              <a:schemeClr val="accent1"/>
            </a:solidFill>
          </a:ln>
          <a:effectLst>
            <a:outerShdw blurRad="50800" dist="38100" dir="2700000" algn="tl" rotWithShape="0">
              <a:prstClr val="black">
                <a:alpha val="40000"/>
              </a:prstClr>
            </a:outerShdw>
          </a:effectLst>
        </p:spPr>
        <p:txBody>
          <a:bodyPr anchor="b">
            <a:normAutofit/>
          </a:bodyPr>
          <a:lstStyle>
            <a:lvl1pPr algn="ctr">
              <a:lnSpc>
                <a:spcPct val="100000"/>
              </a:lnSpc>
              <a:defRPr sz="4800" b="1">
                <a:ln>
                  <a:solidFill>
                    <a:schemeClr val="accent4"/>
                  </a:solidFill>
                </a:ln>
                <a:solidFill>
                  <a:schemeClr val="bg1"/>
                </a:solidFill>
                <a:latin typeface="Arial" panose="020B0604020202020204" pitchFamily="34" charset="0"/>
                <a:cs typeface="Arial" panose="020B0604020202020204" pitchFamily="34" charset="0"/>
              </a:defRPr>
            </a:lvl1pPr>
          </a:lstStyle>
          <a:p>
            <a:r>
              <a:rPr lang="en-US" dirty="0"/>
              <a:t>Add Presentation Title</a:t>
            </a:r>
          </a:p>
        </p:txBody>
      </p:sp>
      <p:sp>
        <p:nvSpPr>
          <p:cNvPr id="3" name="Subtitle 2"/>
          <p:cNvSpPr>
            <a:spLocks noGrp="1"/>
          </p:cNvSpPr>
          <p:nvPr>
            <p:ph type="subTitle" idx="1" hasCustomPrompt="1"/>
          </p:nvPr>
        </p:nvSpPr>
        <p:spPr>
          <a:xfrm>
            <a:off x="228600" y="4114800"/>
            <a:ext cx="8686800" cy="2057400"/>
          </a:xfrm>
          <a:prstGeom prst="rect">
            <a:avLst/>
          </a:prstGeom>
          <a:effectLst>
            <a:outerShdw blurRad="50800" dist="38100" dir="2700000" algn="tl" rotWithShape="0">
              <a:prstClr val="black">
                <a:alpha val="40000"/>
              </a:prstClr>
            </a:outerShdw>
          </a:effectLst>
        </p:spPr>
        <p:txBody>
          <a:bodyPr>
            <a:normAutofit/>
          </a:bodyPr>
          <a:lstStyle>
            <a:lvl1pPr marL="0" indent="0" algn="ctr">
              <a:buNone/>
              <a:defRPr sz="2800">
                <a:ln>
                  <a:solidFill>
                    <a:schemeClr val="accent4"/>
                  </a:solidFill>
                </a:ln>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 Division / Date</a:t>
            </a:r>
          </a:p>
        </p:txBody>
      </p:sp>
      <p:sp>
        <p:nvSpPr>
          <p:cNvPr id="5" name="Footer Placeholder 4"/>
          <p:cNvSpPr>
            <a:spLocks noGrp="1"/>
          </p:cNvSpPr>
          <p:nvPr>
            <p:ph type="ftr" sz="quarter" idx="11"/>
          </p:nvPr>
        </p:nvSpPr>
        <p:spPr>
          <a:xfrm>
            <a:off x="2286000" y="6356351"/>
            <a:ext cx="4572000" cy="365125"/>
          </a:xfrm>
          <a:prstGeom prst="rect">
            <a:avLst/>
          </a:prstGeom>
        </p:spPr>
        <p:txBody>
          <a:bodyPr/>
          <a:lstStyle>
            <a:lvl1pPr algn="ctr">
              <a:defRPr>
                <a:ln>
                  <a:solidFill>
                    <a:schemeClr val="accent4"/>
                  </a:solidFill>
                </a:ln>
                <a:solidFill>
                  <a:schemeClr val="bg1"/>
                </a:solidFill>
                <a:latin typeface="Arial" panose="020B0604020202020204" pitchFamily="34" charset="0"/>
                <a:cs typeface="Arial" panose="020B0604020202020204" pitchFamily="34" charset="0"/>
              </a:defRPr>
            </a:lvl1pPr>
          </a:lstStyle>
          <a:p>
            <a:endParaRPr lang="en-US" dirty="0"/>
          </a:p>
        </p:txBody>
      </p:sp>
      <p:sp>
        <p:nvSpPr>
          <p:cNvPr id="7" name="Freeform 14">
            <a:extLst>
              <a:ext uri="{FF2B5EF4-FFF2-40B4-BE49-F238E27FC236}">
                <a16:creationId xmlns:a16="http://schemas.microsoft.com/office/drawing/2014/main" id="{72C52181-6425-4D6D-A86B-617529917815}"/>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rgbClr val="B4A4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0">
            <a:extLst>
              <a:ext uri="{FF2B5EF4-FFF2-40B4-BE49-F238E27FC236}">
                <a16:creationId xmlns:a16="http://schemas.microsoft.com/office/drawing/2014/main" id="{CE09C2C3-1778-49FF-8ED9-6F388C03337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68468352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ix Boxes">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5FDAC740-D3B6-4AC2-A0C8-7C445E3D6781}"/>
              </a:ext>
            </a:extLst>
          </p:cNvPr>
          <p:cNvSpPr>
            <a:spLocks noGrp="1"/>
          </p:cNvSpPr>
          <p:nvPr>
            <p:ph sz="half" idx="1"/>
          </p:nvPr>
        </p:nvSpPr>
        <p:spPr>
          <a:xfrm>
            <a:off x="228600" y="1828801"/>
            <a:ext cx="2819400" cy="2165350"/>
          </a:xfrm>
          <a:prstGeom prst="rect">
            <a:avLst/>
          </a:prstGeom>
          <a:solidFill>
            <a:schemeClr val="accent1"/>
          </a:solidFill>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a:defRPr sz="3200">
                <a:solidFill>
                  <a:srgbClr val="48B3BB"/>
                </a:solidFill>
              </a:defRPr>
            </a:lvl2pPr>
            <a:lvl3pPr>
              <a:defRPr sz="2800">
                <a:solidFill>
                  <a:srgbClr val="48B3BB"/>
                </a:solidFill>
              </a:defRPr>
            </a:lvl3pPr>
            <a:lvl4pPr>
              <a:defRPr sz="2400">
                <a:solidFill>
                  <a:srgbClr val="48B3BB"/>
                </a:solidFill>
              </a:defRPr>
            </a:lvl4pPr>
            <a:lvl5pPr>
              <a:defRPr sz="2400">
                <a:solidFill>
                  <a:srgbClr val="48B3BB"/>
                </a:solidFill>
              </a:defRPr>
            </a:lvl5pPr>
          </a:lstStyle>
          <a:p>
            <a:pPr lvl="0"/>
            <a:r>
              <a:rPr lang="en-US"/>
              <a:t>Edit Master text styles</a:t>
            </a:r>
          </a:p>
        </p:txBody>
      </p:sp>
      <p:sp>
        <p:nvSpPr>
          <p:cNvPr id="8" name="Content Placeholder 2">
            <a:extLst>
              <a:ext uri="{FF2B5EF4-FFF2-40B4-BE49-F238E27FC236}">
                <a16:creationId xmlns:a16="http://schemas.microsoft.com/office/drawing/2014/main" id="{7021FDED-A0DA-4594-92AA-5AD2A9576420}"/>
              </a:ext>
            </a:extLst>
          </p:cNvPr>
          <p:cNvSpPr>
            <a:spLocks noGrp="1"/>
          </p:cNvSpPr>
          <p:nvPr>
            <p:ph sz="half" idx="10"/>
          </p:nvPr>
        </p:nvSpPr>
        <p:spPr>
          <a:xfrm>
            <a:off x="3124200" y="1828802"/>
            <a:ext cx="2895600" cy="2165350"/>
          </a:xfrm>
          <a:prstGeom prst="rect">
            <a:avLst/>
          </a:prstGeom>
          <a:solidFill>
            <a:schemeClr val="accent1"/>
          </a:solidFill>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a:defRPr sz="3200">
                <a:solidFill>
                  <a:srgbClr val="48B3BB"/>
                </a:solidFill>
              </a:defRPr>
            </a:lvl2pPr>
            <a:lvl3pPr>
              <a:defRPr sz="2800">
                <a:solidFill>
                  <a:srgbClr val="48B3BB"/>
                </a:solidFill>
              </a:defRPr>
            </a:lvl3pPr>
            <a:lvl4pPr>
              <a:defRPr sz="2400">
                <a:solidFill>
                  <a:srgbClr val="48B3BB"/>
                </a:solidFill>
              </a:defRPr>
            </a:lvl4pPr>
            <a:lvl5pPr>
              <a:defRPr sz="2400">
                <a:solidFill>
                  <a:srgbClr val="48B3BB"/>
                </a:solidFill>
              </a:defRPr>
            </a:lvl5pPr>
          </a:lstStyle>
          <a:p>
            <a:pPr lvl="0"/>
            <a:r>
              <a:rPr lang="en-US"/>
              <a:t>Edit Master text styles</a:t>
            </a:r>
          </a:p>
        </p:txBody>
      </p:sp>
      <p:sp>
        <p:nvSpPr>
          <p:cNvPr id="9" name="Content Placeholder 2">
            <a:extLst>
              <a:ext uri="{FF2B5EF4-FFF2-40B4-BE49-F238E27FC236}">
                <a16:creationId xmlns:a16="http://schemas.microsoft.com/office/drawing/2014/main" id="{B0CCA113-9768-4862-B2B6-9B1122D384A7}"/>
              </a:ext>
            </a:extLst>
          </p:cNvPr>
          <p:cNvSpPr>
            <a:spLocks noGrp="1"/>
          </p:cNvSpPr>
          <p:nvPr>
            <p:ph sz="half" idx="11"/>
          </p:nvPr>
        </p:nvSpPr>
        <p:spPr>
          <a:xfrm>
            <a:off x="6096000" y="1820386"/>
            <a:ext cx="2819400" cy="2173765"/>
          </a:xfrm>
          <a:prstGeom prst="rect">
            <a:avLst/>
          </a:prstGeom>
          <a:solidFill>
            <a:schemeClr val="accent1"/>
          </a:solidFill>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a:defRPr sz="3200">
                <a:solidFill>
                  <a:srgbClr val="48B3BB"/>
                </a:solidFill>
              </a:defRPr>
            </a:lvl2pPr>
            <a:lvl3pPr>
              <a:defRPr sz="2800">
                <a:solidFill>
                  <a:srgbClr val="48B3BB"/>
                </a:solidFill>
              </a:defRPr>
            </a:lvl3pPr>
            <a:lvl4pPr>
              <a:defRPr sz="2400">
                <a:solidFill>
                  <a:srgbClr val="48B3BB"/>
                </a:solidFill>
              </a:defRPr>
            </a:lvl4pPr>
            <a:lvl5pPr>
              <a:defRPr sz="2400">
                <a:solidFill>
                  <a:srgbClr val="48B3BB"/>
                </a:solidFill>
              </a:defRPr>
            </a:lvl5pPr>
          </a:lstStyle>
          <a:p>
            <a:pPr lvl="0"/>
            <a:r>
              <a:rPr lang="en-US"/>
              <a:t>Edit Master text styles</a:t>
            </a:r>
          </a:p>
        </p:txBody>
      </p:sp>
      <p:sp>
        <p:nvSpPr>
          <p:cNvPr id="16" name="Text Placeholder 15">
            <a:extLst>
              <a:ext uri="{FF2B5EF4-FFF2-40B4-BE49-F238E27FC236}">
                <a16:creationId xmlns:a16="http://schemas.microsoft.com/office/drawing/2014/main" id="{421C1FC3-47F2-4EE1-A6E5-00B6925233CD}"/>
              </a:ext>
            </a:extLst>
          </p:cNvPr>
          <p:cNvSpPr>
            <a:spLocks noGrp="1"/>
          </p:cNvSpPr>
          <p:nvPr>
            <p:ph type="body" sz="quarter" idx="15" hasCustomPrompt="1"/>
          </p:nvPr>
        </p:nvSpPr>
        <p:spPr>
          <a:xfrm>
            <a:off x="228600" y="3994151"/>
            <a:ext cx="2819400" cy="2178049"/>
          </a:xfrm>
          <a:prstGeom prst="rect">
            <a:avLst/>
          </a:prstGeom>
          <a:solidFill>
            <a:schemeClr val="accent2"/>
          </a:solidFill>
        </p:spPr>
        <p:txBody>
          <a:bodyPr/>
          <a:lstStyle>
            <a:lvl1pPr marL="0" indent="0" algn="ctr">
              <a:lnSpc>
                <a:spcPct val="100000"/>
              </a:lnSpc>
              <a:buNone/>
              <a:defRPr sz="2400">
                <a:solidFill>
                  <a:schemeClr val="accent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HEADER</a:t>
            </a:r>
          </a:p>
          <a:p>
            <a:pPr lvl="0"/>
            <a:r>
              <a:rPr lang="en-US" dirty="0"/>
              <a:t>Information</a:t>
            </a:r>
          </a:p>
        </p:txBody>
      </p:sp>
      <p:sp>
        <p:nvSpPr>
          <p:cNvPr id="17" name="Text Placeholder 15">
            <a:extLst>
              <a:ext uri="{FF2B5EF4-FFF2-40B4-BE49-F238E27FC236}">
                <a16:creationId xmlns:a16="http://schemas.microsoft.com/office/drawing/2014/main" id="{F271B766-4B0F-4657-BBE0-ABEE69910E69}"/>
              </a:ext>
            </a:extLst>
          </p:cNvPr>
          <p:cNvSpPr>
            <a:spLocks noGrp="1"/>
          </p:cNvSpPr>
          <p:nvPr>
            <p:ph type="body" sz="quarter" idx="16" hasCustomPrompt="1"/>
          </p:nvPr>
        </p:nvSpPr>
        <p:spPr>
          <a:xfrm>
            <a:off x="3124200" y="3994151"/>
            <a:ext cx="2895600" cy="2178049"/>
          </a:xfrm>
          <a:prstGeom prst="rect">
            <a:avLst/>
          </a:prstGeom>
          <a:solidFill>
            <a:schemeClr val="accent2"/>
          </a:solidFill>
        </p:spPr>
        <p:txBody>
          <a:bodyPr/>
          <a:lstStyle>
            <a:lvl1pPr marL="0" indent="0" algn="ctr">
              <a:lnSpc>
                <a:spcPct val="100000"/>
              </a:lnSpc>
              <a:buNone/>
              <a:defRPr sz="2400">
                <a:solidFill>
                  <a:schemeClr val="accent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HEADER</a:t>
            </a:r>
          </a:p>
          <a:p>
            <a:pPr lvl="0"/>
            <a:r>
              <a:rPr lang="en-US" dirty="0"/>
              <a:t>Information</a:t>
            </a:r>
          </a:p>
        </p:txBody>
      </p:sp>
      <p:sp>
        <p:nvSpPr>
          <p:cNvPr id="18" name="Text Placeholder 15">
            <a:extLst>
              <a:ext uri="{FF2B5EF4-FFF2-40B4-BE49-F238E27FC236}">
                <a16:creationId xmlns:a16="http://schemas.microsoft.com/office/drawing/2014/main" id="{4AFA5806-EB6E-4C44-82D9-7287C0BC860B}"/>
              </a:ext>
            </a:extLst>
          </p:cNvPr>
          <p:cNvSpPr>
            <a:spLocks noGrp="1"/>
          </p:cNvSpPr>
          <p:nvPr>
            <p:ph type="body" sz="quarter" idx="17" hasCustomPrompt="1"/>
          </p:nvPr>
        </p:nvSpPr>
        <p:spPr>
          <a:xfrm>
            <a:off x="6096000" y="3994151"/>
            <a:ext cx="2819400" cy="2178049"/>
          </a:xfrm>
          <a:prstGeom prst="rect">
            <a:avLst/>
          </a:prstGeom>
          <a:solidFill>
            <a:schemeClr val="accent2"/>
          </a:solidFill>
        </p:spPr>
        <p:txBody>
          <a:bodyPr/>
          <a:lstStyle>
            <a:lvl1pPr marL="0" indent="0" algn="ctr">
              <a:lnSpc>
                <a:spcPct val="100000"/>
              </a:lnSpc>
              <a:buNone/>
              <a:defRPr sz="2400">
                <a:solidFill>
                  <a:schemeClr val="accent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HEADER</a:t>
            </a:r>
          </a:p>
          <a:p>
            <a:pPr lvl="0"/>
            <a:r>
              <a:rPr lang="en-US" dirty="0"/>
              <a:t>Information</a:t>
            </a:r>
          </a:p>
        </p:txBody>
      </p:sp>
      <p:sp>
        <p:nvSpPr>
          <p:cNvPr id="20" name="Freeform 14">
            <a:extLst>
              <a:ext uri="{FF2B5EF4-FFF2-40B4-BE49-F238E27FC236}">
                <a16:creationId xmlns:a16="http://schemas.microsoft.com/office/drawing/2014/main" id="{E0B97A6D-0A70-4E38-BD21-80E1F17E3763}"/>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1" name="Picture 20">
            <a:extLst>
              <a:ext uri="{FF2B5EF4-FFF2-40B4-BE49-F238E27FC236}">
                <a16:creationId xmlns:a16="http://schemas.microsoft.com/office/drawing/2014/main" id="{EA47A2B9-E406-4199-90AD-260E83AC4CA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22" name="Title 1">
            <a:extLst>
              <a:ext uri="{FF2B5EF4-FFF2-40B4-BE49-F238E27FC236}">
                <a16:creationId xmlns:a16="http://schemas.microsoft.com/office/drawing/2014/main" id="{A823838F-A58C-48FD-9043-5A0CEB619EE5}"/>
              </a:ext>
            </a:extLst>
          </p:cNvPr>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23" name="Text Placeholder 17">
            <a:extLst>
              <a:ext uri="{FF2B5EF4-FFF2-40B4-BE49-F238E27FC236}">
                <a16:creationId xmlns:a16="http://schemas.microsoft.com/office/drawing/2014/main" id="{63266A4D-17F6-4B7B-9089-72FA33E1F306}"/>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24" name="Date Placeholder 3">
            <a:extLst>
              <a:ext uri="{FF2B5EF4-FFF2-40B4-BE49-F238E27FC236}">
                <a16:creationId xmlns:a16="http://schemas.microsoft.com/office/drawing/2014/main" id="{D2F66187-A66D-4C05-9071-36D789416ED6}"/>
              </a:ext>
            </a:extLst>
          </p:cNvPr>
          <p:cNvSpPr>
            <a:spLocks noGrp="1"/>
          </p:cNvSpPr>
          <p:nvPr>
            <p:ph type="dt" sz="half" idx="18"/>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25" name="Footer Placeholder 4">
            <a:extLst>
              <a:ext uri="{FF2B5EF4-FFF2-40B4-BE49-F238E27FC236}">
                <a16:creationId xmlns:a16="http://schemas.microsoft.com/office/drawing/2014/main" id="{284C6485-4737-4F31-B663-AC7645BB33E0}"/>
              </a:ext>
            </a:extLst>
          </p:cNvPr>
          <p:cNvSpPr>
            <a:spLocks noGrp="1"/>
          </p:cNvSpPr>
          <p:nvPr>
            <p:ph type="ftr" sz="quarter" idx="19"/>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17512958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Date Placeholder 3">
            <a:extLst>
              <a:ext uri="{FF2B5EF4-FFF2-40B4-BE49-F238E27FC236}">
                <a16:creationId xmlns:a16="http://schemas.microsoft.com/office/drawing/2014/main" id="{496DC2A0-DDF5-4D04-A7CF-092AD190F1BD}"/>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7" name="Footer Placeholder 4">
            <a:extLst>
              <a:ext uri="{FF2B5EF4-FFF2-40B4-BE49-F238E27FC236}">
                <a16:creationId xmlns:a16="http://schemas.microsoft.com/office/drawing/2014/main" id="{0292ACB9-0800-4A62-AB89-41424897B4F8}"/>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7986136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1_Final Slide">
    <p:spTree>
      <p:nvGrpSpPr>
        <p:cNvPr id="1" name=""/>
        <p:cNvGrpSpPr/>
        <p:nvPr/>
      </p:nvGrpSpPr>
      <p:grpSpPr>
        <a:xfrm>
          <a:off x="0" y="0"/>
          <a:ext cx="0" cy="0"/>
          <a:chOff x="0" y="0"/>
          <a:chExt cx="0" cy="0"/>
        </a:xfrm>
      </p:grpSpPr>
      <p:pic>
        <p:nvPicPr>
          <p:cNvPr id="5" name="Picture 9">
            <a:extLst>
              <a:ext uri="{FF2B5EF4-FFF2-40B4-BE49-F238E27FC236}">
                <a16:creationId xmlns:a16="http://schemas.microsoft.com/office/drawing/2014/main" id="{36768880-7742-4E1D-BCB4-18B892801D5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t="7813" b="7813"/>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a:extLst>
              <a:ext uri="{FF2B5EF4-FFF2-40B4-BE49-F238E27FC236}">
                <a16:creationId xmlns:a16="http://schemas.microsoft.com/office/drawing/2014/main" id="{062E13CA-A00F-4666-BAE8-F7FCDB708E1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11388" y="1304131"/>
            <a:ext cx="4721225"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57492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reserve="1">
  <p:cSld name="2_Final Slide">
    <p:spTree>
      <p:nvGrpSpPr>
        <p:cNvPr id="1" name=""/>
        <p:cNvGrpSpPr/>
        <p:nvPr/>
      </p:nvGrpSpPr>
      <p:grpSpPr>
        <a:xfrm>
          <a:off x="0" y="0"/>
          <a:ext cx="0" cy="0"/>
          <a:chOff x="0" y="0"/>
          <a:chExt cx="0" cy="0"/>
        </a:xfrm>
      </p:grpSpPr>
      <p:pic>
        <p:nvPicPr>
          <p:cNvPr id="5" name="Picture 9">
            <a:extLst>
              <a:ext uri="{FF2B5EF4-FFF2-40B4-BE49-F238E27FC236}">
                <a16:creationId xmlns:a16="http://schemas.microsoft.com/office/drawing/2014/main" id="{36768880-7742-4E1D-BCB4-18B892801D5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a:extLst>
              <a:ext uri="{FF2B5EF4-FFF2-40B4-BE49-F238E27FC236}">
                <a16:creationId xmlns:a16="http://schemas.microsoft.com/office/drawing/2014/main" id="{062E13CA-A00F-4666-BAE8-F7FCDB708E1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11388" y="1304131"/>
            <a:ext cx="4721225"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15216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3_Final Slide">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8" name="Picture 14">
            <a:extLst>
              <a:ext uri="{FF2B5EF4-FFF2-40B4-BE49-F238E27FC236}">
                <a16:creationId xmlns:a16="http://schemas.microsoft.com/office/drawing/2014/main" id="{062E13CA-A00F-4666-BAE8-F7FCDB708E1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11388" y="1304131"/>
            <a:ext cx="4721225"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377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noAutofit/>
          </a:bodyPr>
          <a:lstStyle>
            <a:lvl1pPr>
              <a:defRPr sz="4000">
                <a:solidFill>
                  <a:srgbClr val="FFFF00"/>
                </a:solidFill>
                <a:effectLst>
                  <a:outerShdw blurRad="38100" dist="38100" dir="2700000" algn="tl">
                    <a:srgbClr val="000000">
                      <a:alpha val="43137"/>
                    </a:srgbClr>
                  </a:outerShdw>
                </a:effectLst>
                <a:latin typeface="Arial Black"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8ED9CA-0E57-4FF6-AEED-0A6C1023732E}" type="slidenum">
              <a:rPr lang="en-US" smtClean="0"/>
              <a:t>‹#›</a:t>
            </a:fld>
            <a:endParaRPr lang="en-US"/>
          </a:p>
        </p:txBody>
      </p:sp>
    </p:spTree>
    <p:extLst>
      <p:ext uri="{BB962C8B-B14F-4D97-AF65-F5344CB8AC3E}">
        <p14:creationId xmlns:p14="http://schemas.microsoft.com/office/powerpoint/2010/main" val="20387285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8ED9CA-0E57-4FF6-AEED-0A6C1023732E}" type="slidenum">
              <a:rPr lang="en-US" smtClean="0"/>
              <a:t>‹#›</a:t>
            </a:fld>
            <a:endParaRPr lang="en-US"/>
          </a:p>
        </p:txBody>
      </p:sp>
    </p:spTree>
    <p:extLst>
      <p:ext uri="{BB962C8B-B14F-4D97-AF65-F5344CB8AC3E}">
        <p14:creationId xmlns:p14="http://schemas.microsoft.com/office/powerpoint/2010/main" val="38945136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8ED9CA-0E57-4FF6-AEED-0A6C1023732E}" type="slidenum">
              <a:rPr lang="en-US" smtClean="0"/>
              <a:t>‹#›</a:t>
            </a:fld>
            <a:endParaRPr lang="en-US"/>
          </a:p>
        </p:txBody>
      </p:sp>
    </p:spTree>
    <p:extLst>
      <p:ext uri="{BB962C8B-B14F-4D97-AF65-F5344CB8AC3E}">
        <p14:creationId xmlns:p14="http://schemas.microsoft.com/office/powerpoint/2010/main" val="2833294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8ED9CA-0E57-4FF6-AEED-0A6C1023732E}" type="slidenum">
              <a:rPr lang="en-US" smtClean="0"/>
              <a:t>‹#›</a:t>
            </a:fld>
            <a:endParaRPr lang="en-US"/>
          </a:p>
        </p:txBody>
      </p:sp>
    </p:spTree>
    <p:extLst>
      <p:ext uri="{BB962C8B-B14F-4D97-AF65-F5344CB8AC3E}">
        <p14:creationId xmlns:p14="http://schemas.microsoft.com/office/powerpoint/2010/main" val="22693443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8ED9CA-0E57-4FF6-AEED-0A6C1023732E}" type="slidenum">
              <a:rPr lang="en-US" smtClean="0"/>
              <a:t>‹#›</a:t>
            </a:fld>
            <a:endParaRPr lang="en-US"/>
          </a:p>
        </p:txBody>
      </p:sp>
    </p:spTree>
    <p:extLst>
      <p:ext uri="{BB962C8B-B14F-4D97-AF65-F5344CB8AC3E}">
        <p14:creationId xmlns:p14="http://schemas.microsoft.com/office/powerpoint/2010/main" val="710279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3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8600" y="1600199"/>
            <a:ext cx="8686800" cy="2286001"/>
          </a:xfrm>
          <a:prstGeom prst="rect">
            <a:avLst/>
          </a:prstGeom>
          <a:ln>
            <a:noFill/>
          </a:ln>
        </p:spPr>
        <p:txBody>
          <a:bodyPr anchor="b">
            <a:normAutofit/>
          </a:bodyPr>
          <a:lstStyle>
            <a:lvl1pPr algn="ctr">
              <a:lnSpc>
                <a:spcPct val="100000"/>
              </a:lnSpc>
              <a:defRPr sz="4800" b="1">
                <a:ln>
                  <a:solidFill>
                    <a:schemeClr val="accent4"/>
                  </a:solidFill>
                </a:ln>
                <a:solidFill>
                  <a:schemeClr val="bg1"/>
                </a:solidFill>
                <a:latin typeface="Arial" panose="020B0604020202020204" pitchFamily="34" charset="0"/>
                <a:cs typeface="Arial" panose="020B0604020202020204" pitchFamily="34" charset="0"/>
              </a:defRPr>
            </a:lvl1pPr>
          </a:lstStyle>
          <a:p>
            <a:r>
              <a:rPr lang="en-US" dirty="0"/>
              <a:t>Add Presentation Title</a:t>
            </a:r>
          </a:p>
        </p:txBody>
      </p:sp>
      <p:sp>
        <p:nvSpPr>
          <p:cNvPr id="3" name="Subtitle 2"/>
          <p:cNvSpPr>
            <a:spLocks noGrp="1"/>
          </p:cNvSpPr>
          <p:nvPr>
            <p:ph type="subTitle" idx="1" hasCustomPrompt="1"/>
          </p:nvPr>
        </p:nvSpPr>
        <p:spPr>
          <a:xfrm>
            <a:off x="228600" y="4114800"/>
            <a:ext cx="8686800" cy="2057400"/>
          </a:xfrm>
          <a:prstGeom prst="rect">
            <a:avLst/>
          </a:prstGeom>
        </p:spPr>
        <p:txBody>
          <a:bodyPr>
            <a:normAutofit/>
          </a:bodyPr>
          <a:lstStyle>
            <a:lvl1pPr marL="0" indent="0" algn="ctr">
              <a:buNone/>
              <a:defRPr sz="2800">
                <a:ln>
                  <a:solidFill>
                    <a:schemeClr val="accent4"/>
                  </a:solidFill>
                </a:ln>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 Division / Date</a:t>
            </a:r>
          </a:p>
        </p:txBody>
      </p:sp>
      <p:sp>
        <p:nvSpPr>
          <p:cNvPr id="5" name="Footer Placeholder 4"/>
          <p:cNvSpPr>
            <a:spLocks noGrp="1"/>
          </p:cNvSpPr>
          <p:nvPr>
            <p:ph type="ftr" sz="quarter" idx="11"/>
          </p:nvPr>
        </p:nvSpPr>
        <p:spPr>
          <a:xfrm>
            <a:off x="2286000" y="6356351"/>
            <a:ext cx="4572000" cy="365125"/>
          </a:xfrm>
          <a:prstGeom prst="rect">
            <a:avLst/>
          </a:prstGeom>
        </p:spPr>
        <p:txBody>
          <a:bodyPr/>
          <a:lstStyle>
            <a:lvl1pPr algn="ctr">
              <a:defRPr>
                <a:ln>
                  <a:solidFill>
                    <a:schemeClr val="accent4"/>
                  </a:solidFill>
                </a:ln>
                <a:solidFill>
                  <a:schemeClr val="bg1"/>
                </a:solidFill>
                <a:latin typeface="Arial" panose="020B0604020202020204" pitchFamily="34" charset="0"/>
                <a:cs typeface="Arial" panose="020B0604020202020204" pitchFamily="34" charset="0"/>
              </a:defRPr>
            </a:lvl1pPr>
          </a:lstStyle>
          <a:p>
            <a:endParaRPr lang="en-US" dirty="0"/>
          </a:p>
        </p:txBody>
      </p:sp>
      <p:sp>
        <p:nvSpPr>
          <p:cNvPr id="7" name="Freeform 14">
            <a:extLst>
              <a:ext uri="{FF2B5EF4-FFF2-40B4-BE49-F238E27FC236}">
                <a16:creationId xmlns:a16="http://schemas.microsoft.com/office/drawing/2014/main" id="{72C52181-6425-4D6D-A86B-617529917815}"/>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0">
            <a:extLst>
              <a:ext uri="{FF2B5EF4-FFF2-40B4-BE49-F238E27FC236}">
                <a16:creationId xmlns:a16="http://schemas.microsoft.com/office/drawing/2014/main" id="{CE09C2C3-1778-49FF-8ED9-6F388C03337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386985602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8ED9CA-0E57-4FF6-AEED-0A6C1023732E}" type="slidenum">
              <a:rPr lang="en-US" smtClean="0"/>
              <a:t>‹#›</a:t>
            </a:fld>
            <a:endParaRPr lang="en-US"/>
          </a:p>
        </p:txBody>
      </p:sp>
    </p:spTree>
    <p:extLst>
      <p:ext uri="{BB962C8B-B14F-4D97-AF65-F5344CB8AC3E}">
        <p14:creationId xmlns:p14="http://schemas.microsoft.com/office/powerpoint/2010/main" val="4522418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8ED9CA-0E57-4FF6-AEED-0A6C1023732E}" type="slidenum">
              <a:rPr lang="en-US" smtClean="0"/>
              <a:t>‹#›</a:t>
            </a:fld>
            <a:endParaRPr lang="en-US"/>
          </a:p>
        </p:txBody>
      </p:sp>
    </p:spTree>
    <p:extLst>
      <p:ext uri="{BB962C8B-B14F-4D97-AF65-F5344CB8AC3E}">
        <p14:creationId xmlns:p14="http://schemas.microsoft.com/office/powerpoint/2010/main" val="27110113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8ED9CA-0E57-4FF6-AEED-0A6C1023732E}" type="slidenum">
              <a:rPr lang="en-US" smtClean="0"/>
              <a:t>‹#›</a:t>
            </a:fld>
            <a:endParaRPr lang="en-US"/>
          </a:p>
        </p:txBody>
      </p:sp>
    </p:spTree>
    <p:extLst>
      <p:ext uri="{BB962C8B-B14F-4D97-AF65-F5344CB8AC3E}">
        <p14:creationId xmlns:p14="http://schemas.microsoft.com/office/powerpoint/2010/main" val="38998655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8ED9CA-0E57-4FF6-AEED-0A6C1023732E}" type="slidenum">
              <a:rPr lang="en-US" smtClean="0"/>
              <a:t>‹#›</a:t>
            </a:fld>
            <a:endParaRPr lang="en-US"/>
          </a:p>
        </p:txBody>
      </p:sp>
    </p:spTree>
    <p:extLst>
      <p:ext uri="{BB962C8B-B14F-4D97-AF65-F5344CB8AC3E}">
        <p14:creationId xmlns:p14="http://schemas.microsoft.com/office/powerpoint/2010/main" val="41778960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8ED9CA-0E57-4FF6-AEED-0A6C1023732E}" type="slidenum">
              <a:rPr lang="en-US" smtClean="0"/>
              <a:t>‹#›</a:t>
            </a:fld>
            <a:endParaRPr lang="en-US"/>
          </a:p>
        </p:txBody>
      </p:sp>
    </p:spTree>
    <p:extLst>
      <p:ext uri="{BB962C8B-B14F-4D97-AF65-F5344CB8AC3E}">
        <p14:creationId xmlns:p14="http://schemas.microsoft.com/office/powerpoint/2010/main" val="13484627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8ED9CA-0E57-4FF6-AEED-0A6C1023732E}" type="slidenum">
              <a:rPr lang="en-US" smtClean="0"/>
              <a:t>‹#›</a:t>
            </a:fld>
            <a:endParaRPr lang="en-US"/>
          </a:p>
        </p:txBody>
      </p:sp>
    </p:spTree>
    <p:extLst>
      <p:ext uri="{BB962C8B-B14F-4D97-AF65-F5344CB8AC3E}">
        <p14:creationId xmlns:p14="http://schemas.microsoft.com/office/powerpoint/2010/main" val="931957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28600" y="2895600"/>
            <a:ext cx="8686800" cy="3352800"/>
          </a:xfrm>
          <a:prstGeom prst="rect">
            <a:avLst/>
          </a:prstGeom>
        </p:spPr>
        <p:txBody>
          <a:bodyPr/>
          <a:lstStyle>
            <a:lvl1pPr marL="0" indent="0" algn="ctr">
              <a:buNone/>
              <a:defRPr sz="2800" i="1">
                <a:solidFill>
                  <a:schemeClr val="accent6"/>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Add Sub-Title, if needed</a:t>
            </a:r>
          </a:p>
        </p:txBody>
      </p:sp>
      <p:sp>
        <p:nvSpPr>
          <p:cNvPr id="4" name="Date Placeholder 3"/>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5" name="Footer Placeholder 4"/>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pic>
        <p:nvPicPr>
          <p:cNvPr id="7" name="Picture 16">
            <a:extLst>
              <a:ext uri="{FF2B5EF4-FFF2-40B4-BE49-F238E27FC236}">
                <a16:creationId xmlns:a16="http://schemas.microsoft.com/office/drawing/2014/main" id="{A2012DA4-7543-4B32-A921-DA4D708433F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4000" cy="1860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hasCustomPrompt="1"/>
          </p:nvPr>
        </p:nvSpPr>
        <p:spPr>
          <a:xfrm>
            <a:off x="0" y="1828800"/>
            <a:ext cx="9144000" cy="914400"/>
          </a:xfrm>
          <a:prstGeom prst="rect">
            <a:avLst/>
          </a:prstGeom>
          <a:solidFill>
            <a:schemeClr val="accent6"/>
          </a:solidFill>
        </p:spPr>
        <p:txBody>
          <a:bodyPr anchor="ctr"/>
          <a:lstStyle>
            <a:lvl1pPr algn="ctr">
              <a:defRPr sz="4800">
                <a:solidFill>
                  <a:schemeClr val="bg1"/>
                </a:solidFill>
                <a:latin typeface="Arial" panose="020B0604020202020204" pitchFamily="34" charset="0"/>
                <a:cs typeface="Arial" panose="020B0604020202020204" pitchFamily="34" charset="0"/>
              </a:defRPr>
            </a:lvl1pPr>
          </a:lstStyle>
          <a:p>
            <a:r>
              <a:rPr lang="en-US" dirty="0"/>
              <a:t>Add Section Header</a:t>
            </a:r>
          </a:p>
        </p:txBody>
      </p:sp>
      <p:sp>
        <p:nvSpPr>
          <p:cNvPr id="10" name="Freeform 14">
            <a:extLst>
              <a:ext uri="{FF2B5EF4-FFF2-40B4-BE49-F238E27FC236}">
                <a16:creationId xmlns:a16="http://schemas.microsoft.com/office/drawing/2014/main" id="{3D3E84A6-336A-4FFE-ABE1-775BAC96D39F}"/>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0">
            <a:extLst>
              <a:ext uri="{FF2B5EF4-FFF2-40B4-BE49-F238E27FC236}">
                <a16:creationId xmlns:a16="http://schemas.microsoft.com/office/drawing/2014/main" id="{9EFD5A7D-AAD9-41E8-AFD1-EF0E676A96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Tree>
    <p:extLst>
      <p:ext uri="{BB962C8B-B14F-4D97-AF65-F5344CB8AC3E}">
        <p14:creationId xmlns:p14="http://schemas.microsoft.com/office/powerpoint/2010/main" val="3940747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3" name="Content Placeholder 2"/>
          <p:cNvSpPr>
            <a:spLocks noGrp="1"/>
          </p:cNvSpPr>
          <p:nvPr>
            <p:ph idx="1" hasCustomPrompt="1"/>
          </p:nvPr>
        </p:nvSpPr>
        <p:spPr>
          <a:xfrm>
            <a:off x="228600" y="1810858"/>
            <a:ext cx="8686800" cy="4437542"/>
          </a:xfrm>
          <a:prstGeom prst="rect">
            <a:avLst/>
          </a:prstGeom>
        </p:spPr>
        <p:txBody>
          <a:bodyPr/>
          <a:lstStyle>
            <a:lvl1pPr>
              <a:defRPr sz="3600">
                <a:solidFill>
                  <a:schemeClr val="accent4"/>
                </a:solidFill>
                <a:latin typeface="Arial" panose="020B0604020202020204" pitchFamily="34" charset="0"/>
                <a:cs typeface="Arial" panose="020B0604020202020204" pitchFamily="34" charset="0"/>
              </a:defRPr>
            </a:lvl1pPr>
            <a:lvl2pPr>
              <a:defRPr sz="3200">
                <a:solidFill>
                  <a:schemeClr val="accent4"/>
                </a:solidFill>
                <a:latin typeface="Arial" panose="020B0604020202020204" pitchFamily="34" charset="0"/>
                <a:cs typeface="Arial" panose="020B0604020202020204" pitchFamily="34" charset="0"/>
              </a:defRPr>
            </a:lvl2pPr>
            <a:lvl3pPr>
              <a:defRPr sz="2800">
                <a:solidFill>
                  <a:schemeClr val="accent4"/>
                </a:solidFill>
                <a:latin typeface="Arial" panose="020B0604020202020204" pitchFamily="34" charset="0"/>
                <a:cs typeface="Arial" panose="020B0604020202020204" pitchFamily="34" charset="0"/>
              </a:defRPr>
            </a:lvl3pPr>
            <a:lvl4pPr>
              <a:defRPr sz="2400">
                <a:solidFill>
                  <a:schemeClr val="accent4"/>
                </a:solidFill>
                <a:latin typeface="Arial" panose="020B0604020202020204" pitchFamily="34" charset="0"/>
                <a:cs typeface="Arial" panose="020B0604020202020204" pitchFamily="34" charset="0"/>
              </a:defRPr>
            </a:lvl4pPr>
            <a:lvl5pPr>
              <a:defRPr sz="2400">
                <a:solidFill>
                  <a:schemeClr val="accent4"/>
                </a:solidFill>
                <a:latin typeface="Arial" panose="020B0604020202020204" pitchFamily="34" charset="0"/>
                <a:cs typeface="Arial" panose="020B0604020202020204" pitchFamily="34"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itle 1">
            <a:extLst>
              <a:ext uri="{FF2B5EF4-FFF2-40B4-BE49-F238E27FC236}">
                <a16:creationId xmlns:a16="http://schemas.microsoft.com/office/drawing/2014/main" id="{118BF337-8518-41CD-98CE-77A2BBA0CAA3}"/>
              </a:ext>
            </a:extLst>
          </p:cNvPr>
          <p:cNvSpPr txBox="1">
            <a:spLocks/>
          </p:cNvSpPr>
          <p:nvPr userDrawn="1"/>
        </p:nvSpPr>
        <p:spPr>
          <a:xfrm>
            <a:off x="2107095" y="1437511"/>
            <a:ext cx="4929810" cy="457200"/>
          </a:xfrm>
          <a:prstGeom prst="rect">
            <a:avLst/>
          </a:prstGeom>
        </p:spPr>
        <p:txBody>
          <a:bodyPr>
            <a:noAutofit/>
          </a:bodyPr>
          <a:lstStyle>
            <a:lvl1pPr algn="l" defTabSz="914400" rtl="0" eaLnBrk="1" latinLnBrk="0" hangingPunct="1">
              <a:lnSpc>
                <a:spcPct val="100000"/>
              </a:lnSpc>
              <a:spcBef>
                <a:spcPct val="0"/>
              </a:spcBef>
              <a:buNone/>
              <a:defRPr sz="7200" kern="1200">
                <a:solidFill>
                  <a:schemeClr val="accent5">
                    <a:lumMod val="75000"/>
                  </a:schemeClr>
                </a:solidFill>
                <a:latin typeface="+mj-lt"/>
                <a:ea typeface="+mj-ea"/>
                <a:cs typeface="+mj-cs"/>
              </a:defRPr>
            </a:lvl1pPr>
          </a:lstStyle>
          <a:p>
            <a:endParaRPr lang="en-US" dirty="0"/>
          </a:p>
        </p:txBody>
      </p:sp>
      <p:sp>
        <p:nvSpPr>
          <p:cNvPr id="18" name="Text Placeholder 17">
            <a:extLst>
              <a:ext uri="{FF2B5EF4-FFF2-40B4-BE49-F238E27FC236}">
                <a16:creationId xmlns:a16="http://schemas.microsoft.com/office/drawing/2014/main" id="{09EFEC75-DFB7-4605-A89E-A95ECD671921}"/>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10" name="Freeform 14">
            <a:extLst>
              <a:ext uri="{FF2B5EF4-FFF2-40B4-BE49-F238E27FC236}">
                <a16:creationId xmlns:a16="http://schemas.microsoft.com/office/drawing/2014/main" id="{568C378B-952B-49F7-84AD-02065D3CA954}"/>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0">
            <a:extLst>
              <a:ext uri="{FF2B5EF4-FFF2-40B4-BE49-F238E27FC236}">
                <a16:creationId xmlns:a16="http://schemas.microsoft.com/office/drawing/2014/main" id="{5F56DEBB-4BA9-4B83-8A79-0C9FC96570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12" name="Date Placeholder 3">
            <a:extLst>
              <a:ext uri="{FF2B5EF4-FFF2-40B4-BE49-F238E27FC236}">
                <a16:creationId xmlns:a16="http://schemas.microsoft.com/office/drawing/2014/main" id="{BFC3DF87-7B5D-4257-8CE1-C82B3608068D}"/>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13" name="Footer Placeholder 4">
            <a:extLst>
              <a:ext uri="{FF2B5EF4-FFF2-40B4-BE49-F238E27FC236}">
                <a16:creationId xmlns:a16="http://schemas.microsoft.com/office/drawing/2014/main" id="{BF9C56A0-F921-4CAC-9F6E-21D1AE6DC319}"/>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826712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228600" y="1810857"/>
            <a:ext cx="4286250" cy="4437543"/>
          </a:xfrm>
          <a:prstGeom prst="rect">
            <a:avLst/>
          </a:prstGeom>
        </p:spPr>
        <p:txBody>
          <a:bodyPr/>
          <a:lstStyle>
            <a:lvl1pPr>
              <a:defRPr sz="3600">
                <a:solidFill>
                  <a:srgbClr val="43503B"/>
                </a:solidFill>
                <a:latin typeface="Arial" panose="020B0604020202020204" pitchFamily="34" charset="0"/>
                <a:cs typeface="Arial" panose="020B0604020202020204" pitchFamily="34" charset="0"/>
              </a:defRPr>
            </a:lvl1pPr>
            <a:lvl2pPr>
              <a:defRPr sz="3200">
                <a:solidFill>
                  <a:srgbClr val="43503B"/>
                </a:solidFill>
                <a:latin typeface="Arial" panose="020B0604020202020204" pitchFamily="34" charset="0"/>
                <a:cs typeface="Arial" panose="020B0604020202020204" pitchFamily="34" charset="0"/>
              </a:defRPr>
            </a:lvl2pPr>
            <a:lvl3pPr>
              <a:defRPr sz="2800">
                <a:solidFill>
                  <a:srgbClr val="43503B"/>
                </a:solidFill>
                <a:latin typeface="Arial" panose="020B0604020202020204" pitchFamily="34" charset="0"/>
                <a:cs typeface="Arial" panose="020B0604020202020204" pitchFamily="34" charset="0"/>
              </a:defRPr>
            </a:lvl3pPr>
            <a:lvl4pPr>
              <a:defRPr sz="2400">
                <a:solidFill>
                  <a:srgbClr val="43503B"/>
                </a:solidFill>
                <a:latin typeface="Arial" panose="020B0604020202020204" pitchFamily="34" charset="0"/>
                <a:cs typeface="Arial" panose="020B0604020202020204" pitchFamily="34" charset="0"/>
              </a:defRPr>
            </a:lvl4pPr>
            <a:lvl5pPr>
              <a:defRPr sz="2400">
                <a:solidFill>
                  <a:srgbClr val="43503B"/>
                </a:solidFill>
                <a:latin typeface="Arial" panose="020B0604020202020204" pitchFamily="34" charset="0"/>
                <a:cs typeface="Arial" panose="020B0604020202020204" pitchFamily="34"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29150" y="1810857"/>
            <a:ext cx="4286250" cy="4437543"/>
          </a:xfrm>
          <a:prstGeom prst="rect">
            <a:avLst/>
          </a:prstGeom>
        </p:spPr>
        <p:txBody>
          <a:bodyPr/>
          <a:lstStyle>
            <a:lvl1pPr>
              <a:defRPr sz="3600">
                <a:solidFill>
                  <a:srgbClr val="43503B"/>
                </a:solidFill>
                <a:latin typeface="Arial" panose="020B0604020202020204" pitchFamily="34" charset="0"/>
                <a:cs typeface="Arial" panose="020B0604020202020204" pitchFamily="34" charset="0"/>
              </a:defRPr>
            </a:lvl1pPr>
            <a:lvl2pPr>
              <a:defRPr sz="3200">
                <a:solidFill>
                  <a:srgbClr val="43503B"/>
                </a:solidFill>
                <a:latin typeface="Arial" panose="020B0604020202020204" pitchFamily="34" charset="0"/>
                <a:cs typeface="Arial" panose="020B0604020202020204" pitchFamily="34" charset="0"/>
              </a:defRPr>
            </a:lvl2pPr>
            <a:lvl3pPr>
              <a:defRPr sz="2800">
                <a:solidFill>
                  <a:srgbClr val="43503B"/>
                </a:solidFill>
                <a:latin typeface="Arial" panose="020B0604020202020204" pitchFamily="34" charset="0"/>
                <a:cs typeface="Arial" panose="020B0604020202020204" pitchFamily="34" charset="0"/>
              </a:defRPr>
            </a:lvl3pPr>
            <a:lvl4pPr>
              <a:defRPr sz="2400">
                <a:solidFill>
                  <a:srgbClr val="43503B"/>
                </a:solidFill>
                <a:latin typeface="Arial" panose="020B0604020202020204" pitchFamily="34" charset="0"/>
                <a:cs typeface="Arial" panose="020B0604020202020204" pitchFamily="34" charset="0"/>
              </a:defRPr>
            </a:lvl4pPr>
            <a:lvl5pPr>
              <a:defRPr sz="2400">
                <a:solidFill>
                  <a:srgbClr val="43503B"/>
                </a:solidFill>
                <a:latin typeface="Arial" panose="020B0604020202020204" pitchFamily="34" charset="0"/>
                <a:cs typeface="Arial" panose="020B0604020202020204" pitchFamily="34"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Freeform 14">
            <a:extLst>
              <a:ext uri="{FF2B5EF4-FFF2-40B4-BE49-F238E27FC236}">
                <a16:creationId xmlns:a16="http://schemas.microsoft.com/office/drawing/2014/main" id="{56528880-39E8-463E-9903-8E136D23A0DF}"/>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 name="Picture 14">
            <a:extLst>
              <a:ext uri="{FF2B5EF4-FFF2-40B4-BE49-F238E27FC236}">
                <a16:creationId xmlns:a16="http://schemas.microsoft.com/office/drawing/2014/main" id="{8DE3FD95-C5F4-4F48-8F23-E16682E6FF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10" name="Title 1">
            <a:extLst>
              <a:ext uri="{FF2B5EF4-FFF2-40B4-BE49-F238E27FC236}">
                <a16:creationId xmlns:a16="http://schemas.microsoft.com/office/drawing/2014/main" id="{454793C6-5C46-4BE1-82B3-FE6F4ED78CD1}"/>
              </a:ext>
            </a:extLst>
          </p:cNvPr>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13" name="Text Placeholder 17">
            <a:extLst>
              <a:ext uri="{FF2B5EF4-FFF2-40B4-BE49-F238E27FC236}">
                <a16:creationId xmlns:a16="http://schemas.microsoft.com/office/drawing/2014/main" id="{AF5A59F1-A43E-442B-9516-6ECAE260152A}"/>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16" name="Date Placeholder 3">
            <a:extLst>
              <a:ext uri="{FF2B5EF4-FFF2-40B4-BE49-F238E27FC236}">
                <a16:creationId xmlns:a16="http://schemas.microsoft.com/office/drawing/2014/main" id="{7671BB27-B7D2-4442-80C5-89274A804894}"/>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17" name="Footer Placeholder 4">
            <a:extLst>
              <a:ext uri="{FF2B5EF4-FFF2-40B4-BE49-F238E27FC236}">
                <a16:creationId xmlns:a16="http://schemas.microsoft.com/office/drawing/2014/main" id="{183F545D-D4D3-463E-B72E-90D0945DB519}"/>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182166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2" name="Freeform 14">
            <a:extLst>
              <a:ext uri="{FF2B5EF4-FFF2-40B4-BE49-F238E27FC236}">
                <a16:creationId xmlns:a16="http://schemas.microsoft.com/office/drawing/2014/main" id="{AABED134-6393-4C5E-8E19-0C3DB04AABDF}"/>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 name="Picture 12">
            <a:extLst>
              <a:ext uri="{FF2B5EF4-FFF2-40B4-BE49-F238E27FC236}">
                <a16:creationId xmlns:a16="http://schemas.microsoft.com/office/drawing/2014/main" id="{E045CADB-16A6-41DD-9876-62EF5C885E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8" name="Title 1">
            <a:extLst>
              <a:ext uri="{FF2B5EF4-FFF2-40B4-BE49-F238E27FC236}">
                <a16:creationId xmlns:a16="http://schemas.microsoft.com/office/drawing/2014/main" id="{7BBF703B-C912-408A-9590-4F57ACABEA69}"/>
              </a:ext>
            </a:extLst>
          </p:cNvPr>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11" name="Text Placeholder 17">
            <a:extLst>
              <a:ext uri="{FF2B5EF4-FFF2-40B4-BE49-F238E27FC236}">
                <a16:creationId xmlns:a16="http://schemas.microsoft.com/office/drawing/2014/main" id="{14A16962-F2B7-4436-AE9E-00109FF33152}"/>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14" name="Date Placeholder 3">
            <a:extLst>
              <a:ext uri="{FF2B5EF4-FFF2-40B4-BE49-F238E27FC236}">
                <a16:creationId xmlns:a16="http://schemas.microsoft.com/office/drawing/2014/main" id="{DFB09B3D-51DA-45D3-A8C6-355C4C0202A4}"/>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15" name="Footer Placeholder 4">
            <a:extLst>
              <a:ext uri="{FF2B5EF4-FFF2-40B4-BE49-F238E27FC236}">
                <a16:creationId xmlns:a16="http://schemas.microsoft.com/office/drawing/2014/main" id="{6823D50E-3D22-42B2-92A8-925F235B48B4}"/>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049294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x Boxes">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5FDAC740-D3B6-4AC2-A0C8-7C445E3D6781}"/>
              </a:ext>
            </a:extLst>
          </p:cNvPr>
          <p:cNvSpPr>
            <a:spLocks noGrp="1"/>
          </p:cNvSpPr>
          <p:nvPr>
            <p:ph sz="half" idx="1"/>
          </p:nvPr>
        </p:nvSpPr>
        <p:spPr>
          <a:xfrm>
            <a:off x="228600" y="1828801"/>
            <a:ext cx="2819400" cy="2165350"/>
          </a:xfrm>
          <a:prstGeom prst="rect">
            <a:avLst/>
          </a:prstGeom>
          <a:solidFill>
            <a:schemeClr val="accent1"/>
          </a:solidFill>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a:defRPr sz="3200">
                <a:solidFill>
                  <a:srgbClr val="48B3BB"/>
                </a:solidFill>
              </a:defRPr>
            </a:lvl2pPr>
            <a:lvl3pPr>
              <a:defRPr sz="2800">
                <a:solidFill>
                  <a:srgbClr val="48B3BB"/>
                </a:solidFill>
              </a:defRPr>
            </a:lvl3pPr>
            <a:lvl4pPr>
              <a:defRPr sz="2400">
                <a:solidFill>
                  <a:srgbClr val="48B3BB"/>
                </a:solidFill>
              </a:defRPr>
            </a:lvl4pPr>
            <a:lvl5pPr>
              <a:defRPr sz="2400">
                <a:solidFill>
                  <a:srgbClr val="48B3BB"/>
                </a:solidFill>
              </a:defRPr>
            </a:lvl5pPr>
          </a:lstStyle>
          <a:p>
            <a:pPr lvl="0"/>
            <a:r>
              <a:rPr lang="en-US"/>
              <a:t>Click to edit Master text styles</a:t>
            </a:r>
          </a:p>
        </p:txBody>
      </p:sp>
      <p:sp>
        <p:nvSpPr>
          <p:cNvPr id="8" name="Content Placeholder 2">
            <a:extLst>
              <a:ext uri="{FF2B5EF4-FFF2-40B4-BE49-F238E27FC236}">
                <a16:creationId xmlns:a16="http://schemas.microsoft.com/office/drawing/2014/main" id="{7021FDED-A0DA-4594-92AA-5AD2A9576420}"/>
              </a:ext>
            </a:extLst>
          </p:cNvPr>
          <p:cNvSpPr>
            <a:spLocks noGrp="1"/>
          </p:cNvSpPr>
          <p:nvPr>
            <p:ph sz="half" idx="10"/>
          </p:nvPr>
        </p:nvSpPr>
        <p:spPr>
          <a:xfrm>
            <a:off x="3124200" y="1828802"/>
            <a:ext cx="2895600" cy="2165350"/>
          </a:xfrm>
          <a:prstGeom prst="rect">
            <a:avLst/>
          </a:prstGeom>
          <a:solidFill>
            <a:schemeClr val="accent1"/>
          </a:solidFill>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a:defRPr sz="3200">
                <a:solidFill>
                  <a:srgbClr val="48B3BB"/>
                </a:solidFill>
              </a:defRPr>
            </a:lvl2pPr>
            <a:lvl3pPr>
              <a:defRPr sz="2800">
                <a:solidFill>
                  <a:srgbClr val="48B3BB"/>
                </a:solidFill>
              </a:defRPr>
            </a:lvl3pPr>
            <a:lvl4pPr>
              <a:defRPr sz="2400">
                <a:solidFill>
                  <a:srgbClr val="48B3BB"/>
                </a:solidFill>
              </a:defRPr>
            </a:lvl4pPr>
            <a:lvl5pPr>
              <a:defRPr sz="2400">
                <a:solidFill>
                  <a:srgbClr val="48B3BB"/>
                </a:solidFill>
              </a:defRPr>
            </a:lvl5pPr>
          </a:lstStyle>
          <a:p>
            <a:pPr lvl="0"/>
            <a:r>
              <a:rPr lang="en-US"/>
              <a:t>Click to edit Master text styles</a:t>
            </a:r>
          </a:p>
        </p:txBody>
      </p:sp>
      <p:sp>
        <p:nvSpPr>
          <p:cNvPr id="9" name="Content Placeholder 2">
            <a:extLst>
              <a:ext uri="{FF2B5EF4-FFF2-40B4-BE49-F238E27FC236}">
                <a16:creationId xmlns:a16="http://schemas.microsoft.com/office/drawing/2014/main" id="{B0CCA113-9768-4862-B2B6-9B1122D384A7}"/>
              </a:ext>
            </a:extLst>
          </p:cNvPr>
          <p:cNvSpPr>
            <a:spLocks noGrp="1"/>
          </p:cNvSpPr>
          <p:nvPr>
            <p:ph sz="half" idx="11"/>
          </p:nvPr>
        </p:nvSpPr>
        <p:spPr>
          <a:xfrm>
            <a:off x="6096000" y="1820386"/>
            <a:ext cx="2819400" cy="2173765"/>
          </a:xfrm>
          <a:prstGeom prst="rect">
            <a:avLst/>
          </a:prstGeom>
          <a:solidFill>
            <a:schemeClr val="accent1"/>
          </a:solidFill>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a:defRPr sz="3200">
                <a:solidFill>
                  <a:srgbClr val="48B3BB"/>
                </a:solidFill>
              </a:defRPr>
            </a:lvl2pPr>
            <a:lvl3pPr>
              <a:defRPr sz="2800">
                <a:solidFill>
                  <a:srgbClr val="48B3BB"/>
                </a:solidFill>
              </a:defRPr>
            </a:lvl3pPr>
            <a:lvl4pPr>
              <a:defRPr sz="2400">
                <a:solidFill>
                  <a:srgbClr val="48B3BB"/>
                </a:solidFill>
              </a:defRPr>
            </a:lvl4pPr>
            <a:lvl5pPr>
              <a:defRPr sz="2400">
                <a:solidFill>
                  <a:srgbClr val="48B3BB"/>
                </a:solidFill>
              </a:defRPr>
            </a:lvl5pPr>
          </a:lstStyle>
          <a:p>
            <a:pPr lvl="0"/>
            <a:r>
              <a:rPr lang="en-US"/>
              <a:t>Click to edit Master text styles</a:t>
            </a:r>
          </a:p>
        </p:txBody>
      </p:sp>
      <p:sp>
        <p:nvSpPr>
          <p:cNvPr id="16" name="Text Placeholder 15">
            <a:extLst>
              <a:ext uri="{FF2B5EF4-FFF2-40B4-BE49-F238E27FC236}">
                <a16:creationId xmlns:a16="http://schemas.microsoft.com/office/drawing/2014/main" id="{421C1FC3-47F2-4EE1-A6E5-00B6925233CD}"/>
              </a:ext>
            </a:extLst>
          </p:cNvPr>
          <p:cNvSpPr>
            <a:spLocks noGrp="1"/>
          </p:cNvSpPr>
          <p:nvPr>
            <p:ph type="body" sz="quarter" idx="15" hasCustomPrompt="1"/>
          </p:nvPr>
        </p:nvSpPr>
        <p:spPr>
          <a:xfrm>
            <a:off x="228600" y="3994151"/>
            <a:ext cx="2819400" cy="2178049"/>
          </a:xfrm>
          <a:prstGeom prst="rect">
            <a:avLst/>
          </a:prstGeom>
          <a:solidFill>
            <a:schemeClr val="accent2"/>
          </a:solidFill>
        </p:spPr>
        <p:txBody>
          <a:bodyPr/>
          <a:lstStyle>
            <a:lvl1pPr marL="0" indent="0" algn="ctr">
              <a:lnSpc>
                <a:spcPct val="100000"/>
              </a:lnSpc>
              <a:buNone/>
              <a:defRPr sz="2400">
                <a:solidFill>
                  <a:schemeClr val="accent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HEADER</a:t>
            </a:r>
          </a:p>
          <a:p>
            <a:pPr lvl="0"/>
            <a:r>
              <a:rPr lang="en-US" dirty="0"/>
              <a:t>Information</a:t>
            </a:r>
          </a:p>
        </p:txBody>
      </p:sp>
      <p:sp>
        <p:nvSpPr>
          <p:cNvPr id="17" name="Text Placeholder 15">
            <a:extLst>
              <a:ext uri="{FF2B5EF4-FFF2-40B4-BE49-F238E27FC236}">
                <a16:creationId xmlns:a16="http://schemas.microsoft.com/office/drawing/2014/main" id="{F271B766-4B0F-4657-BBE0-ABEE69910E69}"/>
              </a:ext>
            </a:extLst>
          </p:cNvPr>
          <p:cNvSpPr>
            <a:spLocks noGrp="1"/>
          </p:cNvSpPr>
          <p:nvPr>
            <p:ph type="body" sz="quarter" idx="16" hasCustomPrompt="1"/>
          </p:nvPr>
        </p:nvSpPr>
        <p:spPr>
          <a:xfrm>
            <a:off x="3124200" y="3994151"/>
            <a:ext cx="2895600" cy="2178049"/>
          </a:xfrm>
          <a:prstGeom prst="rect">
            <a:avLst/>
          </a:prstGeom>
          <a:solidFill>
            <a:schemeClr val="accent2"/>
          </a:solidFill>
        </p:spPr>
        <p:txBody>
          <a:bodyPr/>
          <a:lstStyle>
            <a:lvl1pPr marL="0" indent="0" algn="ctr">
              <a:lnSpc>
                <a:spcPct val="100000"/>
              </a:lnSpc>
              <a:buNone/>
              <a:defRPr sz="2400">
                <a:solidFill>
                  <a:schemeClr val="accent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HEADER</a:t>
            </a:r>
          </a:p>
          <a:p>
            <a:pPr lvl="0"/>
            <a:r>
              <a:rPr lang="en-US" dirty="0"/>
              <a:t>Information</a:t>
            </a:r>
          </a:p>
        </p:txBody>
      </p:sp>
      <p:sp>
        <p:nvSpPr>
          <p:cNvPr id="18" name="Text Placeholder 15">
            <a:extLst>
              <a:ext uri="{FF2B5EF4-FFF2-40B4-BE49-F238E27FC236}">
                <a16:creationId xmlns:a16="http://schemas.microsoft.com/office/drawing/2014/main" id="{4AFA5806-EB6E-4C44-82D9-7287C0BC860B}"/>
              </a:ext>
            </a:extLst>
          </p:cNvPr>
          <p:cNvSpPr>
            <a:spLocks noGrp="1"/>
          </p:cNvSpPr>
          <p:nvPr>
            <p:ph type="body" sz="quarter" idx="17" hasCustomPrompt="1"/>
          </p:nvPr>
        </p:nvSpPr>
        <p:spPr>
          <a:xfrm>
            <a:off x="6096000" y="3994151"/>
            <a:ext cx="2819400" cy="2178049"/>
          </a:xfrm>
          <a:prstGeom prst="rect">
            <a:avLst/>
          </a:prstGeom>
          <a:solidFill>
            <a:schemeClr val="accent2"/>
          </a:solidFill>
        </p:spPr>
        <p:txBody>
          <a:bodyPr/>
          <a:lstStyle>
            <a:lvl1pPr marL="0" indent="0" algn="ctr">
              <a:lnSpc>
                <a:spcPct val="100000"/>
              </a:lnSpc>
              <a:buNone/>
              <a:defRPr sz="2400">
                <a:solidFill>
                  <a:schemeClr val="accent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HEADER</a:t>
            </a:r>
          </a:p>
          <a:p>
            <a:pPr lvl="0"/>
            <a:r>
              <a:rPr lang="en-US" dirty="0"/>
              <a:t>Information</a:t>
            </a:r>
          </a:p>
        </p:txBody>
      </p:sp>
      <p:sp>
        <p:nvSpPr>
          <p:cNvPr id="20" name="Freeform 14">
            <a:extLst>
              <a:ext uri="{FF2B5EF4-FFF2-40B4-BE49-F238E27FC236}">
                <a16:creationId xmlns:a16="http://schemas.microsoft.com/office/drawing/2014/main" id="{E0B97A6D-0A70-4E38-BD21-80E1F17E3763}"/>
              </a:ext>
            </a:extLst>
          </p:cNvPr>
          <p:cNvSpPr/>
          <p:nvPr userDrawn="1"/>
        </p:nvSpPr>
        <p:spPr>
          <a:xfrm>
            <a:off x="914400" y="0"/>
            <a:ext cx="935038" cy="1536701"/>
          </a:xfrm>
          <a:custGeom>
            <a:avLst/>
            <a:gdLst>
              <a:gd name="connsiteX0" fmla="*/ 0 w 862148"/>
              <a:gd name="connsiteY0" fmla="*/ 0 h 1489165"/>
              <a:gd name="connsiteX1" fmla="*/ 0 w 862148"/>
              <a:gd name="connsiteY1" fmla="*/ 1463040 h 1489165"/>
              <a:gd name="connsiteX2" fmla="*/ 435428 w 862148"/>
              <a:gd name="connsiteY2" fmla="*/ 1323703 h 1489165"/>
              <a:gd name="connsiteX3" fmla="*/ 862148 w 862148"/>
              <a:gd name="connsiteY3" fmla="*/ 1489165 h 1489165"/>
              <a:gd name="connsiteX4" fmla="*/ 862148 w 862148"/>
              <a:gd name="connsiteY4" fmla="*/ 0 h 1489165"/>
              <a:gd name="connsiteX5" fmla="*/ 0 w 862148"/>
              <a:gd name="connsiteY5" fmla="*/ 0 h 1489165"/>
              <a:gd name="connsiteX0" fmla="*/ 0 w 862148"/>
              <a:gd name="connsiteY0" fmla="*/ 0 h 1466726"/>
              <a:gd name="connsiteX1" fmla="*/ 0 w 862148"/>
              <a:gd name="connsiteY1" fmla="*/ 1463040 h 1466726"/>
              <a:gd name="connsiteX2" fmla="*/ 435428 w 862148"/>
              <a:gd name="connsiteY2" fmla="*/ 1323703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466726"/>
              <a:gd name="connsiteX1" fmla="*/ 0 w 862148"/>
              <a:gd name="connsiteY1" fmla="*/ 1463040 h 1466726"/>
              <a:gd name="connsiteX2" fmla="*/ 441037 w 862148"/>
              <a:gd name="connsiteY2" fmla="*/ 1374191 h 1466726"/>
              <a:gd name="connsiteX3" fmla="*/ 856538 w 862148"/>
              <a:gd name="connsiteY3" fmla="*/ 1466726 h 1466726"/>
              <a:gd name="connsiteX4" fmla="*/ 862148 w 862148"/>
              <a:gd name="connsiteY4" fmla="*/ 0 h 1466726"/>
              <a:gd name="connsiteX5" fmla="*/ 0 w 862148"/>
              <a:gd name="connsiteY5" fmla="*/ 0 h 1466726"/>
              <a:gd name="connsiteX0" fmla="*/ 0 w 862148"/>
              <a:gd name="connsiteY0" fmla="*/ 0 h 1536751"/>
              <a:gd name="connsiteX1" fmla="*/ 0 w 862148"/>
              <a:gd name="connsiteY1" fmla="*/ 1463040 h 1536751"/>
              <a:gd name="connsiteX2" fmla="*/ 431666 w 862148"/>
              <a:gd name="connsiteY2" fmla="*/ 1536751 h 1536751"/>
              <a:gd name="connsiteX3" fmla="*/ 856538 w 862148"/>
              <a:gd name="connsiteY3" fmla="*/ 1466726 h 1536751"/>
              <a:gd name="connsiteX4" fmla="*/ 862148 w 862148"/>
              <a:gd name="connsiteY4" fmla="*/ 0 h 1536751"/>
              <a:gd name="connsiteX5" fmla="*/ 0 w 862148"/>
              <a:gd name="connsiteY5" fmla="*/ 0 h 153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48" h="1536751">
                <a:moveTo>
                  <a:pt x="0" y="0"/>
                </a:moveTo>
                <a:lnTo>
                  <a:pt x="0" y="1463040"/>
                </a:lnTo>
                <a:lnTo>
                  <a:pt x="431666" y="1536751"/>
                </a:lnTo>
                <a:lnTo>
                  <a:pt x="856538" y="1466726"/>
                </a:lnTo>
                <a:lnTo>
                  <a:pt x="862148" y="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1" name="Picture 20">
            <a:extLst>
              <a:ext uri="{FF2B5EF4-FFF2-40B4-BE49-F238E27FC236}">
                <a16:creationId xmlns:a16="http://schemas.microsoft.com/office/drawing/2014/main" id="{EA47A2B9-E406-4199-90AD-260E83AC4C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5023" y="457200"/>
            <a:ext cx="1013791" cy="914400"/>
          </a:xfrm>
          <a:prstGeom prst="rect">
            <a:avLst/>
          </a:prstGeom>
        </p:spPr>
      </p:pic>
      <p:sp>
        <p:nvSpPr>
          <p:cNvPr id="22" name="Title 1">
            <a:extLst>
              <a:ext uri="{FF2B5EF4-FFF2-40B4-BE49-F238E27FC236}">
                <a16:creationId xmlns:a16="http://schemas.microsoft.com/office/drawing/2014/main" id="{A823838F-A58C-48FD-9043-5A0CEB619EE5}"/>
              </a:ext>
            </a:extLst>
          </p:cNvPr>
          <p:cNvSpPr>
            <a:spLocks noGrp="1"/>
          </p:cNvSpPr>
          <p:nvPr>
            <p:ph type="title" hasCustomPrompt="1"/>
          </p:nvPr>
        </p:nvSpPr>
        <p:spPr>
          <a:xfrm>
            <a:off x="1928190" y="75084"/>
            <a:ext cx="6987210" cy="914401"/>
          </a:xfrm>
          <a:prstGeom prst="rect">
            <a:avLst/>
          </a:prstGeom>
        </p:spPr>
        <p:txBody>
          <a:bodyPr tIns="0" bIns="0" anchor="b" anchorCtr="0">
            <a:normAutofit/>
          </a:bodyPr>
          <a:lstStyle>
            <a:lvl1pPr>
              <a:lnSpc>
                <a:spcPct val="100000"/>
              </a:lnSpc>
              <a:defRPr sz="4800">
                <a:solidFill>
                  <a:schemeClr val="accent6"/>
                </a:solidFill>
                <a:latin typeface="Arial" panose="020B0604020202020204" pitchFamily="34" charset="0"/>
                <a:cs typeface="Arial" panose="020B0604020202020204" pitchFamily="34" charset="0"/>
              </a:defRPr>
            </a:lvl1pPr>
          </a:lstStyle>
          <a:p>
            <a:r>
              <a:rPr lang="en-US" dirty="0"/>
              <a:t>Add Title</a:t>
            </a:r>
          </a:p>
        </p:txBody>
      </p:sp>
      <p:sp>
        <p:nvSpPr>
          <p:cNvPr id="23" name="Text Placeholder 17">
            <a:extLst>
              <a:ext uri="{FF2B5EF4-FFF2-40B4-BE49-F238E27FC236}">
                <a16:creationId xmlns:a16="http://schemas.microsoft.com/office/drawing/2014/main" id="{63266A4D-17F6-4B7B-9089-72FA33E1F306}"/>
              </a:ext>
            </a:extLst>
          </p:cNvPr>
          <p:cNvSpPr>
            <a:spLocks noGrp="1"/>
          </p:cNvSpPr>
          <p:nvPr>
            <p:ph type="body" sz="quarter" idx="13" hasCustomPrompt="1"/>
          </p:nvPr>
        </p:nvSpPr>
        <p:spPr>
          <a:xfrm>
            <a:off x="1928191" y="989485"/>
            <a:ext cx="6987209" cy="753586"/>
          </a:xfrm>
          <a:prstGeom prst="rect">
            <a:avLst/>
          </a:prstGeom>
        </p:spPr>
        <p:txBody>
          <a:bodyPr tIns="0" bIns="0" anchor="t"/>
          <a:lstStyle>
            <a:lvl1pPr marL="0" indent="0" algn="l">
              <a:lnSpc>
                <a:spcPct val="100000"/>
              </a:lnSpc>
              <a:buNone/>
              <a:defRPr sz="2800" i="1">
                <a:solidFill>
                  <a:schemeClr val="accent4"/>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Sub-Title, if needed</a:t>
            </a:r>
          </a:p>
        </p:txBody>
      </p:sp>
      <p:sp>
        <p:nvSpPr>
          <p:cNvPr id="24" name="Date Placeholder 3">
            <a:extLst>
              <a:ext uri="{FF2B5EF4-FFF2-40B4-BE49-F238E27FC236}">
                <a16:creationId xmlns:a16="http://schemas.microsoft.com/office/drawing/2014/main" id="{D2F66187-A66D-4C05-9071-36D789416ED6}"/>
              </a:ext>
            </a:extLst>
          </p:cNvPr>
          <p:cNvSpPr>
            <a:spLocks noGrp="1"/>
          </p:cNvSpPr>
          <p:nvPr>
            <p:ph type="dt" sz="half" idx="18"/>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25" name="Footer Placeholder 4">
            <a:extLst>
              <a:ext uri="{FF2B5EF4-FFF2-40B4-BE49-F238E27FC236}">
                <a16:creationId xmlns:a16="http://schemas.microsoft.com/office/drawing/2014/main" id="{284C6485-4737-4F31-B663-AC7645BB33E0}"/>
              </a:ext>
            </a:extLst>
          </p:cNvPr>
          <p:cNvSpPr>
            <a:spLocks noGrp="1"/>
          </p:cNvSpPr>
          <p:nvPr>
            <p:ph type="ftr" sz="quarter" idx="19"/>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58721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Date Placeholder 3">
            <a:extLst>
              <a:ext uri="{FF2B5EF4-FFF2-40B4-BE49-F238E27FC236}">
                <a16:creationId xmlns:a16="http://schemas.microsoft.com/office/drawing/2014/main" id="{496DC2A0-DDF5-4D04-A7CF-092AD190F1BD}"/>
              </a:ext>
            </a:extLst>
          </p:cNvPr>
          <p:cNvSpPr>
            <a:spLocks noGrp="1"/>
          </p:cNvSpPr>
          <p:nvPr>
            <p:ph type="dt" sz="half" idx="10"/>
          </p:nvPr>
        </p:nvSpPr>
        <p:spPr>
          <a:xfrm>
            <a:off x="228600" y="6356351"/>
            <a:ext cx="2057400"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r>
              <a:rPr lang="en-US"/>
              <a:t>1/30/2020</a:t>
            </a:r>
            <a:endParaRPr lang="en-US" dirty="0"/>
          </a:p>
        </p:txBody>
      </p:sp>
      <p:sp>
        <p:nvSpPr>
          <p:cNvPr id="7" name="Footer Placeholder 4">
            <a:extLst>
              <a:ext uri="{FF2B5EF4-FFF2-40B4-BE49-F238E27FC236}">
                <a16:creationId xmlns:a16="http://schemas.microsoft.com/office/drawing/2014/main" id="{0292ACB9-0800-4A62-AB89-41424897B4F8}"/>
              </a:ext>
            </a:extLst>
          </p:cNvPr>
          <p:cNvSpPr>
            <a:spLocks noGrp="1"/>
          </p:cNvSpPr>
          <p:nvPr>
            <p:ph type="ftr" sz="quarter" idx="11"/>
          </p:nvPr>
        </p:nvSpPr>
        <p:spPr>
          <a:xfrm>
            <a:off x="2514600" y="6356351"/>
            <a:ext cx="4114800" cy="365125"/>
          </a:xfrm>
          <a:prstGeom prst="rect">
            <a:avLst/>
          </a:prstGeom>
        </p:spPr>
        <p:txBody>
          <a:bodyPr/>
          <a:lstStyle>
            <a:lvl1pPr algn="ctr">
              <a:defRPr>
                <a:solidFill>
                  <a:schemeClr val="accent4"/>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537048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11.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3208065-6A17-48A2-A83C-71BA4C68E7B1}"/>
              </a:ext>
            </a:extLst>
          </p:cNvPr>
          <p:cNvSpPr txBox="1"/>
          <p:nvPr userDrawn="1"/>
        </p:nvSpPr>
        <p:spPr>
          <a:xfrm>
            <a:off x="6858000" y="6356350"/>
            <a:ext cx="2057400" cy="365125"/>
          </a:xfrm>
          <a:prstGeom prst="rect">
            <a:avLst/>
          </a:prstGeom>
          <a:noFill/>
        </p:spPr>
        <p:txBody>
          <a:bodyPr wrap="square" rtlCol="0" anchor="ctr">
            <a:noAutofit/>
          </a:bodyPr>
          <a:lstStyle/>
          <a:p>
            <a:pPr algn="r"/>
            <a:fld id="{C0D148B1-2D98-45E8-A7D2-E88121981E67}" type="slidenum">
              <a:rPr lang="en-US" sz="1800" b="0" smtClean="0">
                <a:solidFill>
                  <a:schemeClr val="accent4"/>
                </a:solidFill>
                <a:latin typeface="Arial" panose="020B0604020202020204" pitchFamily="34" charset="0"/>
                <a:cs typeface="Arial" panose="020B0604020202020204" pitchFamily="34" charset="0"/>
              </a:rPr>
              <a:pPr algn="r"/>
              <a:t>‹#›</a:t>
            </a:fld>
            <a:r>
              <a:rPr lang="en-US" sz="1800" dirty="0">
                <a:solidFill>
                  <a:srgbClr val="43503B"/>
                </a:solidFill>
              </a:rPr>
              <a:t> </a:t>
            </a:r>
          </a:p>
        </p:txBody>
      </p:sp>
    </p:spTree>
    <p:extLst>
      <p:ext uri="{BB962C8B-B14F-4D97-AF65-F5344CB8AC3E}">
        <p14:creationId xmlns:p14="http://schemas.microsoft.com/office/powerpoint/2010/main" val="729608033"/>
      </p:ext>
    </p:extLst>
  </p:cSld>
  <p:clrMap bg1="lt1" tx1="dk1" bg2="lt2" tx2="dk2" accent1="accent1" accent2="accent2" accent3="accent3" accent4="accent4" accent5="accent5" accent6="accent6" hlink="hlink" folHlink="folHlink"/>
  <p:sldLayoutIdLst>
    <p:sldLayoutId id="2147483661" r:id="rId1"/>
    <p:sldLayoutId id="2147483675" r:id="rId2"/>
    <p:sldLayoutId id="2147483686" r:id="rId3"/>
    <p:sldLayoutId id="2147483663" r:id="rId4"/>
    <p:sldLayoutId id="2147483662" r:id="rId5"/>
    <p:sldLayoutId id="2147483664" r:id="rId6"/>
    <p:sldLayoutId id="2147483666" r:id="rId7"/>
    <p:sldLayoutId id="2147483672" r:id="rId8"/>
    <p:sldLayoutId id="2147483667" r:id="rId9"/>
    <p:sldLayoutId id="2147483673" r:id="rId10"/>
    <p:sldLayoutId id="2147483684" r:id="rId11"/>
    <p:sldLayoutId id="2147483696" r:id="rId12"/>
  </p:sldLayoutIdLst>
  <p:hf sldNum="0" hdr="0" ftr="0"/>
  <p:txStyles>
    <p:titleStyle>
      <a:lvl1pPr algn="l" defTabSz="914400" rtl="0" eaLnBrk="1" latinLnBrk="0" hangingPunct="1">
        <a:lnSpc>
          <a:spcPct val="90000"/>
        </a:lnSpc>
        <a:spcBef>
          <a:spcPct val="0"/>
        </a:spcBef>
        <a:buNone/>
        <a:defRPr sz="7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3208065-6A17-48A2-A83C-71BA4C68E7B1}"/>
              </a:ext>
            </a:extLst>
          </p:cNvPr>
          <p:cNvSpPr txBox="1"/>
          <p:nvPr userDrawn="1"/>
        </p:nvSpPr>
        <p:spPr>
          <a:xfrm>
            <a:off x="6858000" y="6356350"/>
            <a:ext cx="2057400" cy="365125"/>
          </a:xfrm>
          <a:prstGeom prst="rect">
            <a:avLst/>
          </a:prstGeom>
          <a:noFill/>
        </p:spPr>
        <p:txBody>
          <a:bodyPr wrap="square" rtlCol="0" anchor="ctr">
            <a:noAutofit/>
          </a:bodyPr>
          <a:lstStyle/>
          <a:p>
            <a:pPr algn="r"/>
            <a:fld id="{C0D148B1-2D98-45E8-A7D2-E88121981E67}" type="slidenum">
              <a:rPr lang="en-US" sz="1800" b="0" smtClean="0">
                <a:solidFill>
                  <a:schemeClr val="accent4"/>
                </a:solidFill>
                <a:latin typeface="Arial" panose="020B0604020202020204" pitchFamily="34" charset="0"/>
                <a:cs typeface="Arial" panose="020B0604020202020204" pitchFamily="34" charset="0"/>
              </a:rPr>
              <a:pPr algn="r"/>
              <a:t>‹#›</a:t>
            </a:fld>
            <a:r>
              <a:rPr lang="en-US" sz="1800" dirty="0">
                <a:solidFill>
                  <a:srgbClr val="43503B"/>
                </a:solidFill>
              </a:rPr>
              <a:t> </a:t>
            </a:r>
          </a:p>
        </p:txBody>
      </p:sp>
    </p:spTree>
    <p:extLst>
      <p:ext uri="{BB962C8B-B14F-4D97-AF65-F5344CB8AC3E}">
        <p14:creationId xmlns:p14="http://schemas.microsoft.com/office/powerpoint/2010/main" val="171965631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hf sldNum="0" hdr="0" ftr="0"/>
  <p:txStyles>
    <p:titleStyle>
      <a:lvl1pPr algn="l" defTabSz="914400" rtl="0" eaLnBrk="1" latinLnBrk="0" hangingPunct="1">
        <a:lnSpc>
          <a:spcPct val="90000"/>
        </a:lnSpc>
        <a:spcBef>
          <a:spcPct val="0"/>
        </a:spcBef>
        <a:buNone/>
        <a:defRPr sz="7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146EB8">
            <a:alpha val="91000"/>
          </a:srgbClr>
        </a:solidFill>
        <a:effectLst/>
      </p:bgPr>
    </p:bg>
    <p:spTree>
      <p:nvGrpSpPr>
        <p:cNvPr id="1" name=""/>
        <p:cNvGrpSpPr/>
        <p:nvPr/>
      </p:nvGrpSpPr>
      <p:grpSpPr>
        <a:xfrm>
          <a:off x="0" y="0"/>
          <a:ext cx="0" cy="0"/>
          <a:chOff x="0" y="0"/>
          <a:chExt cx="0" cy="0"/>
        </a:xfrm>
      </p:grpSpPr>
      <p:pic>
        <p:nvPicPr>
          <p:cNvPr id="7" name="Picture 6" descr="Test background drop strip.png"/>
          <p:cNvPicPr>
            <a:picLocks noChangeAspect="1"/>
          </p:cNvPicPr>
          <p:nvPr/>
        </p:nvPicPr>
        <p:blipFill>
          <a:blip r:embed="rId13" cstate="print"/>
          <a:srcRect t="14814" b="25926"/>
          <a:stretch>
            <a:fillRect/>
          </a:stretch>
        </p:blipFill>
        <p:spPr>
          <a:xfrm>
            <a:off x="0" y="6248400"/>
            <a:ext cx="9144000" cy="609600"/>
          </a:xfrm>
          <a:prstGeom prst="rect">
            <a:avLst/>
          </a:prstGeom>
        </p:spPr>
      </p:pic>
      <p:pic>
        <p:nvPicPr>
          <p:cNvPr id="8" name="Picture 7" descr="SJRWMD logo with support.png"/>
          <p:cNvPicPr>
            <a:picLocks noChangeAspect="1"/>
          </p:cNvPicPr>
          <p:nvPr/>
        </p:nvPicPr>
        <p:blipFill>
          <a:blip r:embed="rId14" cstate="print"/>
          <a:stretch>
            <a:fillRect/>
          </a:stretch>
        </p:blipFill>
        <p:spPr>
          <a:xfrm>
            <a:off x="65529" y="6377941"/>
            <a:ext cx="2068072" cy="4038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bg1"/>
                </a:solidFill>
                <a:latin typeface="Arial" pitchFamily="34" charset="0"/>
                <a:cs typeface="Arial" pitchFamily="34" charset="0"/>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bg1"/>
                </a:solidFill>
                <a:latin typeface="Arial" pitchFamily="34" charset="0"/>
                <a:cs typeface="Arial" pitchFamily="34" charset="0"/>
              </a:defRPr>
            </a:lvl1pPr>
          </a:lstStyle>
          <a:p>
            <a:fld id="{348ED9CA-0E57-4FF6-AEED-0A6C1023732E}" type="slidenum">
              <a:rPr lang="en-US" smtClean="0"/>
              <a:t>‹#›</a:t>
            </a:fld>
            <a:endParaRPr lang="en-US"/>
          </a:p>
        </p:txBody>
      </p:sp>
    </p:spTree>
    <p:extLst>
      <p:ext uri="{BB962C8B-B14F-4D97-AF65-F5344CB8AC3E}">
        <p14:creationId xmlns:p14="http://schemas.microsoft.com/office/powerpoint/2010/main" val="1873538049"/>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ctr" defTabSz="914400" rtl="0" eaLnBrk="1" latinLnBrk="0" hangingPunct="1">
        <a:spcBef>
          <a:spcPct val="0"/>
        </a:spcBef>
        <a:buNone/>
        <a:defRPr sz="4000" kern="1200">
          <a:solidFill>
            <a:srgbClr val="FFFF00"/>
          </a:solidFill>
          <a:effectLst>
            <a:outerShdw blurRad="38100" dist="38100" dir="2700000" algn="tl">
              <a:srgbClr val="000000">
                <a:alpha val="43137"/>
              </a:srgbClr>
            </a:outerShdw>
          </a:effectLst>
          <a:latin typeface="Arial Black" pitchFamily="34" charset="0"/>
          <a:ea typeface="+mj-ea"/>
          <a:cs typeface="+mj-cs"/>
        </a:defRPr>
      </a:lvl1pPr>
    </p:titleStyle>
    <p:bodyStyle>
      <a:lvl1pPr marL="233363" indent="-233363" algn="l" defTabSz="914400" rtl="0" eaLnBrk="1" latinLnBrk="0" hangingPunct="1">
        <a:spcBef>
          <a:spcPts val="500"/>
        </a:spcBef>
        <a:buClr>
          <a:srgbClr val="FFFF00"/>
        </a:buClr>
        <a:buFont typeface="Arial" pitchFamily="34" charset="0"/>
        <a:buChar char="•"/>
        <a:defRPr sz="3200" b="1" kern="1200">
          <a:solidFill>
            <a:schemeClr val="bg1"/>
          </a:solidFill>
          <a:effectLst>
            <a:outerShdw blurRad="38100" dist="38100" dir="2700000" algn="tl">
              <a:srgbClr val="000000">
                <a:alpha val="43137"/>
              </a:srgbClr>
            </a:outerShdw>
          </a:effectLst>
          <a:latin typeface="Arial" pitchFamily="34" charset="0"/>
          <a:ea typeface="+mn-ea"/>
          <a:cs typeface="Arial" pitchFamily="34" charset="0"/>
        </a:defRPr>
      </a:lvl1pPr>
      <a:lvl2pPr marL="569913" indent="-336550" algn="l" defTabSz="914400" rtl="0" eaLnBrk="1" latinLnBrk="0" hangingPunct="1">
        <a:spcBef>
          <a:spcPts val="500"/>
        </a:spcBef>
        <a:buClr>
          <a:srgbClr val="FFFF00"/>
        </a:buClr>
        <a:buFont typeface="Arial" pitchFamily="34" charset="0"/>
        <a:buChar char="–"/>
        <a:defRPr sz="2800" b="1" kern="1200">
          <a:solidFill>
            <a:schemeClr val="bg1"/>
          </a:solidFill>
          <a:effectLst>
            <a:outerShdw blurRad="38100" dist="38100" dir="2700000" algn="tl">
              <a:srgbClr val="000000">
                <a:alpha val="43137"/>
              </a:srgbClr>
            </a:outerShdw>
          </a:effectLst>
          <a:latin typeface="Arial" pitchFamily="34" charset="0"/>
          <a:ea typeface="+mn-ea"/>
          <a:cs typeface="Arial" pitchFamily="34" charset="0"/>
        </a:defRPr>
      </a:lvl2pPr>
      <a:lvl3pPr marL="801688" indent="-231775" algn="l" defTabSz="914400" rtl="0" eaLnBrk="1" latinLnBrk="0" hangingPunct="1">
        <a:spcBef>
          <a:spcPts val="500"/>
        </a:spcBef>
        <a:buClr>
          <a:srgbClr val="FFFF00"/>
        </a:buClr>
        <a:buFont typeface="Courier New" pitchFamily="49" charset="0"/>
        <a:buChar char="o"/>
        <a:defRPr sz="2400" b="1" kern="1200">
          <a:solidFill>
            <a:schemeClr val="bg1"/>
          </a:solidFill>
          <a:effectLst>
            <a:outerShdw blurRad="38100" dist="38100" dir="2700000" algn="tl">
              <a:srgbClr val="000000">
                <a:alpha val="43137"/>
              </a:srgbClr>
            </a:outerShdw>
          </a:effectLst>
          <a:latin typeface="Arial" pitchFamily="34" charset="0"/>
          <a:ea typeface="+mn-ea"/>
          <a:cs typeface="Arial" pitchFamily="34" charset="0"/>
        </a:defRPr>
      </a:lvl3pPr>
      <a:lvl4pPr marL="1147763" indent="-233363" algn="l" defTabSz="914400" rtl="0" eaLnBrk="1" latinLnBrk="0" hangingPunct="1">
        <a:spcBef>
          <a:spcPts val="500"/>
        </a:spcBef>
        <a:buClr>
          <a:srgbClr val="FFFF00"/>
        </a:buClr>
        <a:buFont typeface="Wingdings" pitchFamily="2" charset="2"/>
        <a:buChar char="§"/>
        <a:defRPr sz="2000" b="1" kern="1200">
          <a:solidFill>
            <a:schemeClr val="bg1"/>
          </a:solidFill>
          <a:effectLst>
            <a:outerShdw blurRad="38100" dist="38100" dir="2700000" algn="tl">
              <a:srgbClr val="000000">
                <a:alpha val="43137"/>
              </a:srgbClr>
            </a:outerShdw>
          </a:effectLst>
          <a:latin typeface="Arial" pitchFamily="34" charset="0"/>
          <a:ea typeface="+mn-ea"/>
          <a:cs typeface="Arial" pitchFamily="34" charset="0"/>
        </a:defRPr>
      </a:lvl4pPr>
      <a:lvl5pPr marL="1484313" indent="-225425" algn="l" defTabSz="914400" rtl="0" eaLnBrk="1" latinLnBrk="0" hangingPunct="1">
        <a:spcBef>
          <a:spcPts val="500"/>
        </a:spcBef>
        <a:buClr>
          <a:srgbClr val="FFFF00"/>
        </a:buClr>
        <a:buFont typeface="Wingdings" pitchFamily="2" charset="2"/>
        <a:buChar char="Ø"/>
        <a:defRPr sz="2000" b="1" kern="1200">
          <a:solidFill>
            <a:schemeClr val="bg1"/>
          </a:solidFill>
          <a:effectLst>
            <a:outerShdw blurRad="38100" dist="38100" dir="2700000" algn="tl">
              <a:srgbClr val="000000">
                <a:alpha val="43137"/>
              </a:srgbClr>
            </a:outerShdw>
          </a:effectLst>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31.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hyperlink" Target="https://floridadep.gov/dear/alternative-restoration-plans/content/reasonable-assurance-plans-raps-category-4b-assessments" TargetMode="External"/><Relationship Id="rId2" Type="http://schemas.openxmlformats.org/officeDocument/2006/relationships/image" Target="../media/image31.png"/><Relationship Id="rId1" Type="http://schemas.openxmlformats.org/officeDocument/2006/relationships/slideLayout" Target="../slideLayouts/slideLayout18.xml"/><Relationship Id="rId5" Type="http://schemas.openxmlformats.org/officeDocument/2006/relationships/hyperlink" Target="https://floridadep.gov/dear/alternative-restoration-plans" TargetMode="External"/><Relationship Id="rId4" Type="http://schemas.openxmlformats.org/officeDocument/2006/relationships/hyperlink" Target="https://floridadep.gov/dear/alternative-restoration-plans/content/category-4e-assessments-and-documentation"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hyperlink" Target="https://floridadep.gov/wra/319-tmdl-fund" TargetMode="Externa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2CF30-5839-46BF-BB27-1DE609E5BE7A}"/>
              </a:ext>
            </a:extLst>
          </p:cNvPr>
          <p:cNvSpPr>
            <a:spLocks noGrp="1"/>
          </p:cNvSpPr>
          <p:nvPr>
            <p:ph type="ctrTitle"/>
          </p:nvPr>
        </p:nvSpPr>
        <p:spPr/>
        <p:txBody>
          <a:bodyPr>
            <a:normAutofit fontScale="90000"/>
          </a:bodyPr>
          <a:lstStyle/>
          <a:p>
            <a:r>
              <a:rPr lang="en-US" dirty="0"/>
              <a:t>Lake Jesup Basin Management Action Plan (BMAP)</a:t>
            </a:r>
            <a:br>
              <a:rPr lang="en-US" dirty="0"/>
            </a:br>
            <a:r>
              <a:rPr lang="en-US" dirty="0"/>
              <a:t>2019 Progress Report</a:t>
            </a:r>
          </a:p>
        </p:txBody>
      </p:sp>
      <p:sp>
        <p:nvSpPr>
          <p:cNvPr id="3" name="Subtitle 2">
            <a:extLst>
              <a:ext uri="{FF2B5EF4-FFF2-40B4-BE49-F238E27FC236}">
                <a16:creationId xmlns:a16="http://schemas.microsoft.com/office/drawing/2014/main" id="{ECDB46FA-C02A-4F95-B648-A67E4ABE18FA}"/>
              </a:ext>
            </a:extLst>
          </p:cNvPr>
          <p:cNvSpPr>
            <a:spLocks noGrp="1"/>
          </p:cNvSpPr>
          <p:nvPr>
            <p:ph type="subTitle" idx="1"/>
          </p:nvPr>
        </p:nvSpPr>
        <p:spPr/>
        <p:txBody>
          <a:bodyPr>
            <a:normAutofit fontScale="85000" lnSpcReduction="10000"/>
          </a:bodyPr>
          <a:lstStyle/>
          <a:p>
            <a:r>
              <a:rPr lang="en-US" b="1" dirty="0"/>
              <a:t>Moira Homann</a:t>
            </a:r>
          </a:p>
          <a:p>
            <a:r>
              <a:rPr lang="en-US" b="1" dirty="0"/>
              <a:t>Florida Department of Environmental Protection (DEP) </a:t>
            </a:r>
          </a:p>
          <a:p>
            <a:r>
              <a:rPr lang="en-US" b="1" dirty="0"/>
              <a:t>Division of Environmental Assessment and Restoration</a:t>
            </a:r>
          </a:p>
          <a:p>
            <a:r>
              <a:rPr lang="en-US" b="1" dirty="0"/>
              <a:t>January 30, 2020</a:t>
            </a:r>
          </a:p>
        </p:txBody>
      </p:sp>
    </p:spTree>
    <p:extLst>
      <p:ext uri="{BB962C8B-B14F-4D97-AF65-F5344CB8AC3E}">
        <p14:creationId xmlns:p14="http://schemas.microsoft.com/office/powerpoint/2010/main" val="6132841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561D3-EF05-465A-9CEE-C14C147E0C03}"/>
              </a:ext>
            </a:extLst>
          </p:cNvPr>
          <p:cNvSpPr>
            <a:spLocks noGrp="1"/>
          </p:cNvSpPr>
          <p:nvPr>
            <p:ph type="ctrTitle"/>
          </p:nvPr>
        </p:nvSpPr>
        <p:spPr/>
        <p:txBody>
          <a:bodyPr/>
          <a:lstStyle/>
          <a:p>
            <a:r>
              <a:rPr lang="en-US" b="1" dirty="0"/>
              <a:t>Lake </a:t>
            </a:r>
            <a:r>
              <a:rPr lang="en-US" b="1" dirty="0" err="1"/>
              <a:t>Jesup</a:t>
            </a:r>
            <a:r>
              <a:rPr lang="en-US" b="1" dirty="0"/>
              <a:t> water quality summary</a:t>
            </a:r>
          </a:p>
        </p:txBody>
      </p:sp>
      <p:sp>
        <p:nvSpPr>
          <p:cNvPr id="3" name="Subtitle 2">
            <a:extLst>
              <a:ext uri="{FF2B5EF4-FFF2-40B4-BE49-F238E27FC236}">
                <a16:creationId xmlns:a16="http://schemas.microsoft.com/office/drawing/2014/main" id="{B09AC072-D334-4063-838A-86BFE08932A4}"/>
              </a:ext>
            </a:extLst>
          </p:cNvPr>
          <p:cNvSpPr>
            <a:spLocks noGrp="1"/>
          </p:cNvSpPr>
          <p:nvPr>
            <p:ph type="subTitle" idx="1"/>
          </p:nvPr>
        </p:nvSpPr>
        <p:spPr/>
        <p:txBody>
          <a:bodyPr/>
          <a:lstStyle/>
          <a:p>
            <a:r>
              <a:rPr lang="en-US" dirty="0"/>
              <a:t>Rolland Fulton</a:t>
            </a:r>
          </a:p>
          <a:p>
            <a:r>
              <a:rPr lang="en-US" dirty="0"/>
              <a:t>rfulton@sjrwmd.com</a:t>
            </a:r>
          </a:p>
          <a:p>
            <a:r>
              <a:rPr lang="en-US" dirty="0"/>
              <a:t>January 30, 2020</a:t>
            </a:r>
          </a:p>
        </p:txBody>
      </p:sp>
    </p:spTree>
    <p:extLst>
      <p:ext uri="{BB962C8B-B14F-4D97-AF65-F5344CB8AC3E}">
        <p14:creationId xmlns:p14="http://schemas.microsoft.com/office/powerpoint/2010/main" val="440906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851EE-5699-47FF-B552-6A5E5F478C54}"/>
              </a:ext>
            </a:extLst>
          </p:cNvPr>
          <p:cNvSpPr>
            <a:spLocks noGrp="1"/>
          </p:cNvSpPr>
          <p:nvPr>
            <p:ph type="title"/>
          </p:nvPr>
        </p:nvSpPr>
        <p:spPr/>
        <p:txBody>
          <a:bodyPr/>
          <a:lstStyle/>
          <a:p>
            <a:r>
              <a:rPr lang="en-US" dirty="0"/>
              <a:t>Water quality assessment</a:t>
            </a:r>
          </a:p>
        </p:txBody>
      </p:sp>
      <p:sp>
        <p:nvSpPr>
          <p:cNvPr id="3" name="Content Placeholder 2">
            <a:extLst>
              <a:ext uri="{FF2B5EF4-FFF2-40B4-BE49-F238E27FC236}">
                <a16:creationId xmlns:a16="http://schemas.microsoft.com/office/drawing/2014/main" id="{E4918639-6E79-4AB4-BCDF-8151F569F0E1}"/>
              </a:ext>
            </a:extLst>
          </p:cNvPr>
          <p:cNvSpPr>
            <a:spLocks noGrp="1"/>
          </p:cNvSpPr>
          <p:nvPr>
            <p:ph idx="1"/>
          </p:nvPr>
        </p:nvSpPr>
        <p:spPr>
          <a:xfrm>
            <a:off x="537587" y="1417638"/>
            <a:ext cx="8229600" cy="4822388"/>
          </a:xfrm>
        </p:spPr>
        <p:txBody>
          <a:bodyPr/>
          <a:lstStyle/>
          <a:p>
            <a:r>
              <a:rPr lang="en-US" dirty="0"/>
              <a:t>Limited to SJRWMD stations from Middle Basin lakes and mainstem St. Johns River</a:t>
            </a:r>
          </a:p>
          <a:p>
            <a:r>
              <a:rPr lang="en-US" dirty="0"/>
              <a:t>Nutrients:  </a:t>
            </a:r>
          </a:p>
          <a:p>
            <a:pPr lvl="1"/>
            <a:r>
              <a:rPr lang="en-US" dirty="0"/>
              <a:t>Total Phosphorus</a:t>
            </a:r>
          </a:p>
          <a:p>
            <a:pPr lvl="1"/>
            <a:r>
              <a:rPr lang="en-US" dirty="0"/>
              <a:t>Total Nitrogen</a:t>
            </a:r>
          </a:p>
          <a:p>
            <a:r>
              <a:rPr lang="en-US" dirty="0"/>
              <a:t>Chlorophyll-</a:t>
            </a:r>
            <a:r>
              <a:rPr lang="en-US" i="1" dirty="0"/>
              <a:t>a</a:t>
            </a:r>
          </a:p>
          <a:p>
            <a:r>
              <a:rPr lang="en-US" dirty="0"/>
              <a:t>Secchi transparency</a:t>
            </a:r>
          </a:p>
          <a:p>
            <a:r>
              <a:rPr lang="en-US" dirty="0"/>
              <a:t>Phytoplankton biovolumes</a:t>
            </a:r>
          </a:p>
          <a:p>
            <a:endParaRPr lang="en-US" dirty="0"/>
          </a:p>
        </p:txBody>
      </p:sp>
    </p:spTree>
    <p:extLst>
      <p:ext uri="{BB962C8B-B14F-4D97-AF65-F5344CB8AC3E}">
        <p14:creationId xmlns:p14="http://schemas.microsoft.com/office/powerpoint/2010/main" val="19795100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A2F0F319-AFBE-4B25-B8A5-11BAE2D3BB6E}"/>
              </a:ext>
            </a:extLst>
          </p:cNvPr>
          <p:cNvGrpSpPr/>
          <p:nvPr/>
        </p:nvGrpSpPr>
        <p:grpSpPr>
          <a:xfrm>
            <a:off x="101991" y="872129"/>
            <a:ext cx="8214236" cy="5913683"/>
            <a:chOff x="4789617" y="1318973"/>
            <a:chExt cx="7180628" cy="4949385"/>
          </a:xfrm>
        </p:grpSpPr>
        <p:pic>
          <p:nvPicPr>
            <p:cNvPr id="4" name="Picture 3" descr="A picture containing text, map&#10;&#10;Description automatically generated">
              <a:extLst>
                <a:ext uri="{FF2B5EF4-FFF2-40B4-BE49-F238E27FC236}">
                  <a16:creationId xmlns:a16="http://schemas.microsoft.com/office/drawing/2014/main" id="{3532C233-BF78-40BB-8467-3B30EE81ADFD}"/>
                </a:ext>
              </a:extLst>
            </p:cNvPr>
            <p:cNvPicPr>
              <a:picLocks noChangeAspect="1"/>
            </p:cNvPicPr>
            <p:nvPr/>
          </p:nvPicPr>
          <p:blipFill rotWithShape="1">
            <a:blip r:embed="rId3">
              <a:extLst>
                <a:ext uri="{28A0092B-C50C-407E-A947-70E740481C1C}">
                  <a14:useLocalDpi xmlns:a14="http://schemas.microsoft.com/office/drawing/2010/main" val="0"/>
                </a:ext>
              </a:extLst>
            </a:blip>
            <a:srcRect l="18789" r="22315"/>
            <a:stretch/>
          </p:blipFill>
          <p:spPr>
            <a:xfrm>
              <a:off x="4789617" y="1318973"/>
              <a:ext cx="7180628" cy="4949385"/>
            </a:xfrm>
            <a:prstGeom prst="rect">
              <a:avLst/>
            </a:prstGeom>
          </p:spPr>
        </p:pic>
        <p:sp>
          <p:nvSpPr>
            <p:cNvPr id="9" name="Oval 8">
              <a:extLst>
                <a:ext uri="{FF2B5EF4-FFF2-40B4-BE49-F238E27FC236}">
                  <a16:creationId xmlns:a16="http://schemas.microsoft.com/office/drawing/2014/main" id="{BB409C97-94A1-478A-960C-AF3B2D91CF65}"/>
                </a:ext>
              </a:extLst>
            </p:cNvPr>
            <p:cNvSpPr/>
            <p:nvPr/>
          </p:nvSpPr>
          <p:spPr>
            <a:xfrm>
              <a:off x="6949440" y="5064793"/>
              <a:ext cx="144526" cy="152100"/>
            </a:xfrm>
            <a:prstGeom prst="ellipse">
              <a:avLst/>
            </a:prstGeom>
            <a:solidFill>
              <a:srgbClr val="99FF3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1" name="Oval 10">
              <a:extLst>
                <a:ext uri="{FF2B5EF4-FFF2-40B4-BE49-F238E27FC236}">
                  <a16:creationId xmlns:a16="http://schemas.microsoft.com/office/drawing/2014/main" id="{BD017D71-1ECA-476F-965A-18652E6FD624}"/>
                </a:ext>
              </a:extLst>
            </p:cNvPr>
            <p:cNvSpPr/>
            <p:nvPr/>
          </p:nvSpPr>
          <p:spPr>
            <a:xfrm>
              <a:off x="7403353" y="5207370"/>
              <a:ext cx="144526" cy="152100"/>
            </a:xfrm>
            <a:prstGeom prst="ellipse">
              <a:avLst/>
            </a:prstGeom>
            <a:solidFill>
              <a:srgbClr val="99FF3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2" name="Oval 11">
              <a:extLst>
                <a:ext uri="{FF2B5EF4-FFF2-40B4-BE49-F238E27FC236}">
                  <a16:creationId xmlns:a16="http://schemas.microsoft.com/office/drawing/2014/main" id="{01784E11-9C0D-48E4-86B4-3793D1CE8AB6}"/>
                </a:ext>
              </a:extLst>
            </p:cNvPr>
            <p:cNvSpPr/>
            <p:nvPr/>
          </p:nvSpPr>
          <p:spPr>
            <a:xfrm>
              <a:off x="5627571" y="2347260"/>
              <a:ext cx="144526" cy="152100"/>
            </a:xfrm>
            <a:prstGeom prst="ellipse">
              <a:avLst/>
            </a:prstGeom>
            <a:solidFill>
              <a:srgbClr val="99FF3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3" name="Oval 12">
              <a:extLst>
                <a:ext uri="{FF2B5EF4-FFF2-40B4-BE49-F238E27FC236}">
                  <a16:creationId xmlns:a16="http://schemas.microsoft.com/office/drawing/2014/main" id="{E1D193BC-C3F3-4F72-B5B6-577F79D85C93}"/>
                </a:ext>
              </a:extLst>
            </p:cNvPr>
            <p:cNvSpPr/>
            <p:nvPr/>
          </p:nvSpPr>
          <p:spPr>
            <a:xfrm>
              <a:off x="7093966" y="2605538"/>
              <a:ext cx="144526" cy="152100"/>
            </a:xfrm>
            <a:prstGeom prst="ellipse">
              <a:avLst/>
            </a:prstGeom>
            <a:solidFill>
              <a:srgbClr val="99FF3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4" name="Oval 13">
              <a:extLst>
                <a:ext uri="{FF2B5EF4-FFF2-40B4-BE49-F238E27FC236}">
                  <a16:creationId xmlns:a16="http://schemas.microsoft.com/office/drawing/2014/main" id="{8D930366-F92A-4F34-81A7-5F454D54895D}"/>
                </a:ext>
              </a:extLst>
            </p:cNvPr>
            <p:cNvSpPr/>
            <p:nvPr/>
          </p:nvSpPr>
          <p:spPr>
            <a:xfrm>
              <a:off x="8783790" y="4045572"/>
              <a:ext cx="144526" cy="152100"/>
            </a:xfrm>
            <a:prstGeom prst="ellipse">
              <a:avLst/>
            </a:prstGeom>
            <a:solidFill>
              <a:srgbClr val="99FF3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5" name="Oval 14">
              <a:extLst>
                <a:ext uri="{FF2B5EF4-FFF2-40B4-BE49-F238E27FC236}">
                  <a16:creationId xmlns:a16="http://schemas.microsoft.com/office/drawing/2014/main" id="{C82711DE-DB4E-43BB-80DA-5AE8CCADD5A3}"/>
                </a:ext>
              </a:extLst>
            </p:cNvPr>
            <p:cNvSpPr/>
            <p:nvPr/>
          </p:nvSpPr>
          <p:spPr>
            <a:xfrm>
              <a:off x="10859196" y="4238162"/>
              <a:ext cx="144526" cy="152100"/>
            </a:xfrm>
            <a:prstGeom prst="ellipse">
              <a:avLst/>
            </a:prstGeom>
            <a:solidFill>
              <a:srgbClr val="99FF3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6" name="Oval 15">
              <a:extLst>
                <a:ext uri="{FF2B5EF4-FFF2-40B4-BE49-F238E27FC236}">
                  <a16:creationId xmlns:a16="http://schemas.microsoft.com/office/drawing/2014/main" id="{D6B2752D-011F-4DCA-8155-42E15C2BDB10}"/>
                </a:ext>
              </a:extLst>
            </p:cNvPr>
            <p:cNvSpPr/>
            <p:nvPr/>
          </p:nvSpPr>
          <p:spPr>
            <a:xfrm>
              <a:off x="11285712" y="5064957"/>
              <a:ext cx="144526" cy="152100"/>
            </a:xfrm>
            <a:prstGeom prst="ellipse">
              <a:avLst/>
            </a:prstGeom>
            <a:solidFill>
              <a:srgbClr val="99FF3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7" name="Oval 16">
              <a:extLst>
                <a:ext uri="{FF2B5EF4-FFF2-40B4-BE49-F238E27FC236}">
                  <a16:creationId xmlns:a16="http://schemas.microsoft.com/office/drawing/2014/main" id="{A73C107D-1561-415E-87D3-EAA20FB29546}"/>
                </a:ext>
              </a:extLst>
            </p:cNvPr>
            <p:cNvSpPr/>
            <p:nvPr/>
          </p:nvSpPr>
          <p:spPr>
            <a:xfrm>
              <a:off x="10866645" y="3459095"/>
              <a:ext cx="144526" cy="152100"/>
            </a:xfrm>
            <a:prstGeom prst="ellipse">
              <a:avLst/>
            </a:prstGeom>
            <a:solidFill>
              <a:srgbClr val="99FF3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6418D1F1-5104-40A6-A5BC-FD80A7FE6F88}"/>
                </a:ext>
              </a:extLst>
            </p:cNvPr>
            <p:cNvSpPr txBox="1"/>
            <p:nvPr/>
          </p:nvSpPr>
          <p:spPr>
            <a:xfrm>
              <a:off x="7519077" y="5140843"/>
              <a:ext cx="789271" cy="3006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OW-4</a:t>
              </a:r>
            </a:p>
          </p:txBody>
        </p:sp>
        <p:sp>
          <p:nvSpPr>
            <p:cNvPr id="21" name="TextBox 20">
              <a:extLst>
                <a:ext uri="{FF2B5EF4-FFF2-40B4-BE49-F238E27FC236}">
                  <a16:creationId xmlns:a16="http://schemas.microsoft.com/office/drawing/2014/main" id="{5D29B409-EAC9-478F-8689-E4BAB19E3036}"/>
                </a:ext>
              </a:extLst>
            </p:cNvPr>
            <p:cNvSpPr txBox="1"/>
            <p:nvPr/>
          </p:nvSpPr>
          <p:spPr>
            <a:xfrm>
              <a:off x="5786205" y="2320266"/>
              <a:ext cx="1066982" cy="3006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SJR-DPP</a:t>
              </a:r>
            </a:p>
          </p:txBody>
        </p:sp>
        <p:sp>
          <p:nvSpPr>
            <p:cNvPr id="22" name="TextBox 21">
              <a:extLst>
                <a:ext uri="{FF2B5EF4-FFF2-40B4-BE49-F238E27FC236}">
                  <a16:creationId xmlns:a16="http://schemas.microsoft.com/office/drawing/2014/main" id="{BE164913-E159-4B5C-9A52-FA525407FB9A}"/>
                </a:ext>
              </a:extLst>
            </p:cNvPr>
            <p:cNvSpPr txBox="1"/>
            <p:nvPr/>
          </p:nvSpPr>
          <p:spPr>
            <a:xfrm>
              <a:off x="7200941" y="2499359"/>
              <a:ext cx="789271" cy="3006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LMAC</a:t>
              </a:r>
            </a:p>
          </p:txBody>
        </p:sp>
        <p:sp>
          <p:nvSpPr>
            <p:cNvPr id="23" name="TextBox 22">
              <a:extLst>
                <a:ext uri="{FF2B5EF4-FFF2-40B4-BE49-F238E27FC236}">
                  <a16:creationId xmlns:a16="http://schemas.microsoft.com/office/drawing/2014/main" id="{5B7EAA93-3AD7-468E-B625-CEF69E977DB6}"/>
                </a:ext>
              </a:extLst>
            </p:cNvPr>
            <p:cNvSpPr txBox="1"/>
            <p:nvPr/>
          </p:nvSpPr>
          <p:spPr>
            <a:xfrm>
              <a:off x="6467085" y="4809768"/>
              <a:ext cx="789271" cy="3006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OW-6</a:t>
              </a:r>
            </a:p>
          </p:txBody>
        </p:sp>
        <p:sp>
          <p:nvSpPr>
            <p:cNvPr id="24" name="TextBox 23">
              <a:extLst>
                <a:ext uri="{FF2B5EF4-FFF2-40B4-BE49-F238E27FC236}">
                  <a16:creationId xmlns:a16="http://schemas.microsoft.com/office/drawing/2014/main" id="{FCE9AF9D-B284-4104-B78C-7EB8961D1916}"/>
                </a:ext>
              </a:extLst>
            </p:cNvPr>
            <p:cNvSpPr txBox="1"/>
            <p:nvPr/>
          </p:nvSpPr>
          <p:spPr>
            <a:xfrm>
              <a:off x="8878803" y="4034307"/>
              <a:ext cx="789271" cy="3006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OW-2</a:t>
              </a:r>
            </a:p>
          </p:txBody>
        </p:sp>
        <p:sp>
          <p:nvSpPr>
            <p:cNvPr id="25" name="TextBox 24">
              <a:extLst>
                <a:ext uri="{FF2B5EF4-FFF2-40B4-BE49-F238E27FC236}">
                  <a16:creationId xmlns:a16="http://schemas.microsoft.com/office/drawing/2014/main" id="{3F529F8E-103C-4D9A-8653-601811890251}"/>
                </a:ext>
              </a:extLst>
            </p:cNvPr>
            <p:cNvSpPr txBox="1"/>
            <p:nvPr/>
          </p:nvSpPr>
          <p:spPr>
            <a:xfrm>
              <a:off x="9826803" y="3545003"/>
              <a:ext cx="1112105" cy="30066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SJR-OLH</a:t>
              </a:r>
            </a:p>
          </p:txBody>
        </p:sp>
        <p:sp>
          <p:nvSpPr>
            <p:cNvPr id="26" name="TextBox 25">
              <a:extLst>
                <a:ext uri="{FF2B5EF4-FFF2-40B4-BE49-F238E27FC236}">
                  <a16:creationId xmlns:a16="http://schemas.microsoft.com/office/drawing/2014/main" id="{CC6118A3-926F-429F-B301-BFC4391B2C51}"/>
                </a:ext>
              </a:extLst>
            </p:cNvPr>
            <p:cNvSpPr txBox="1"/>
            <p:nvPr/>
          </p:nvSpPr>
          <p:spPr>
            <a:xfrm>
              <a:off x="10142188" y="4289060"/>
              <a:ext cx="789271" cy="30066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CLH</a:t>
              </a:r>
            </a:p>
          </p:txBody>
        </p:sp>
        <p:sp>
          <p:nvSpPr>
            <p:cNvPr id="27" name="TextBox 26">
              <a:extLst>
                <a:ext uri="{FF2B5EF4-FFF2-40B4-BE49-F238E27FC236}">
                  <a16:creationId xmlns:a16="http://schemas.microsoft.com/office/drawing/2014/main" id="{E07F8D18-1B30-496E-A0B8-8B7F8EDD7D7C}"/>
                </a:ext>
              </a:extLst>
            </p:cNvPr>
            <p:cNvSpPr txBox="1"/>
            <p:nvPr/>
          </p:nvSpPr>
          <p:spPr>
            <a:xfrm>
              <a:off x="10568704" y="5103370"/>
              <a:ext cx="789271" cy="30066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SRN</a:t>
              </a:r>
            </a:p>
          </p:txBody>
        </p:sp>
      </p:grpSp>
      <p:pic>
        <p:nvPicPr>
          <p:cNvPr id="8" name="Content Placeholder 5" descr="Figure 7. Water quality sampling sites">
            <a:extLst>
              <a:ext uri="{FF2B5EF4-FFF2-40B4-BE49-F238E27FC236}">
                <a16:creationId xmlns:a16="http://schemas.microsoft.com/office/drawing/2014/main" id="{7B8535BB-8C83-4D76-8728-344308D9E640}"/>
              </a:ext>
            </a:extLst>
          </p:cNvPr>
          <p:cNvPicPr>
            <a:picLocks/>
          </p:cNvPicPr>
          <p:nvPr/>
        </p:nvPicPr>
        <p:blipFill rotWithShape="1">
          <a:blip r:embed="rId4">
            <a:extLst>
              <a:ext uri="{28A0092B-C50C-407E-A947-70E740481C1C}">
                <a14:useLocalDpi xmlns:a14="http://schemas.microsoft.com/office/drawing/2010/main" val="0"/>
              </a:ext>
            </a:extLst>
          </a:blip>
          <a:srcRect l="4826" t="79946" r="59268" b="2579"/>
          <a:stretch/>
        </p:blipFill>
        <p:spPr bwMode="auto">
          <a:xfrm>
            <a:off x="133597" y="5541687"/>
            <a:ext cx="1765875" cy="1185582"/>
          </a:xfrm>
          <a:prstGeom prst="rect">
            <a:avLst/>
          </a:prstGeom>
          <a:noFill/>
          <a:ln w="12700">
            <a:solidFill>
              <a:schemeClr val="tx1">
                <a:lumMod val="50000"/>
                <a:lumOff val="50000"/>
              </a:schemeClr>
            </a:solidFill>
          </a:ln>
        </p:spPr>
      </p:pic>
      <p:graphicFrame>
        <p:nvGraphicFramePr>
          <p:cNvPr id="7" name="Table 6">
            <a:extLst>
              <a:ext uri="{FF2B5EF4-FFF2-40B4-BE49-F238E27FC236}">
                <a16:creationId xmlns:a16="http://schemas.microsoft.com/office/drawing/2014/main" id="{7EA4A4DF-1374-4268-9597-FE96ADDA85F1}"/>
              </a:ext>
            </a:extLst>
          </p:cNvPr>
          <p:cNvGraphicFramePr>
            <a:graphicFrameLocks noGrp="1"/>
          </p:cNvGraphicFramePr>
          <p:nvPr/>
        </p:nvGraphicFramePr>
        <p:xfrm>
          <a:off x="3763292" y="1059551"/>
          <a:ext cx="5278715" cy="1904007"/>
        </p:xfrm>
        <a:graphic>
          <a:graphicData uri="http://schemas.openxmlformats.org/drawingml/2006/table">
            <a:tbl>
              <a:tblPr>
                <a:effectLst>
                  <a:outerShdw blurRad="50800" dist="38100" dir="8100000" algn="tr" rotWithShape="0">
                    <a:prstClr val="black">
                      <a:alpha val="40000"/>
                    </a:prstClr>
                  </a:outerShdw>
                </a:effectLst>
              </a:tblPr>
              <a:tblGrid>
                <a:gridCol w="3307053">
                  <a:extLst>
                    <a:ext uri="{9D8B030D-6E8A-4147-A177-3AD203B41FA5}">
                      <a16:colId xmlns:a16="http://schemas.microsoft.com/office/drawing/2014/main" val="196519575"/>
                    </a:ext>
                  </a:extLst>
                </a:gridCol>
                <a:gridCol w="1971662">
                  <a:extLst>
                    <a:ext uri="{9D8B030D-6E8A-4147-A177-3AD203B41FA5}">
                      <a16:colId xmlns:a16="http://schemas.microsoft.com/office/drawing/2014/main" val="298004076"/>
                    </a:ext>
                  </a:extLst>
                </a:gridCol>
              </a:tblGrid>
              <a:tr h="277412">
                <a:tc>
                  <a:txBody>
                    <a:bodyPr/>
                    <a:lstStyle/>
                    <a:p>
                      <a:pPr algn="ctr" fontAlgn="ctr"/>
                      <a:r>
                        <a:rPr lang="en-US" sz="1500" b="1" i="0" u="none" strike="noStrike" dirty="0">
                          <a:solidFill>
                            <a:srgbClr val="000000"/>
                          </a:solidFill>
                          <a:effectLst/>
                          <a:latin typeface="Calibri" panose="020F0502020204030204" pitchFamily="34" charset="0"/>
                        </a:rPr>
                        <a:t>Location</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b"/>
                      <a:r>
                        <a:rPr lang="en-US" sz="1500" b="1" i="0" u="none" strike="noStrike" dirty="0">
                          <a:solidFill>
                            <a:srgbClr val="000000"/>
                          </a:solidFill>
                          <a:effectLst/>
                          <a:latin typeface="Calibri" panose="020F0502020204030204" pitchFamily="34" charset="0"/>
                        </a:rPr>
                        <a:t>Station IDs</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extLst>
                  <a:ext uri="{0D108BD9-81ED-4DB2-BD59-A6C34878D82A}">
                    <a16:rowId xmlns:a16="http://schemas.microsoft.com/office/drawing/2014/main" val="754316920"/>
                  </a:ext>
                </a:extLst>
              </a:tr>
              <a:tr h="446395">
                <a:tc>
                  <a:txBody>
                    <a:bodyPr/>
                    <a:lstStyle/>
                    <a:p>
                      <a:pPr algn="ctr" fontAlgn="ctr"/>
                      <a:r>
                        <a:rPr lang="en-US" sz="1500" b="0" i="0" u="none" strike="noStrike" dirty="0">
                          <a:solidFill>
                            <a:srgbClr val="000000"/>
                          </a:solidFill>
                          <a:effectLst/>
                          <a:latin typeface="Calibri" panose="020F0502020204030204" pitchFamily="34" charset="0"/>
                        </a:rPr>
                        <a:t>St. Johns River Inflow to Lake Harney</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500" b="0" i="0" u="none" strike="noStrike" dirty="0">
                          <a:solidFill>
                            <a:srgbClr val="000000"/>
                          </a:solidFill>
                          <a:effectLst/>
                          <a:latin typeface="Calibri" panose="020F0502020204030204" pitchFamily="34" charset="0"/>
                        </a:rPr>
                        <a:t>SRN</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20436392"/>
                  </a:ext>
                </a:extLst>
              </a:tr>
              <a:tr h="451394">
                <a:tc>
                  <a:txBody>
                    <a:bodyPr/>
                    <a:lstStyle/>
                    <a:p>
                      <a:pPr algn="ctr" fontAlgn="ctr"/>
                      <a:r>
                        <a:rPr lang="en-US" sz="1500" b="0" i="0" u="none" strike="noStrike" dirty="0">
                          <a:solidFill>
                            <a:srgbClr val="000000"/>
                          </a:solidFill>
                          <a:effectLst/>
                          <a:latin typeface="Calibri" panose="020F0502020204030204" pitchFamily="34" charset="0"/>
                        </a:rPr>
                        <a:t>Lake Harney</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500" b="0" i="0" u="none" strike="noStrike" dirty="0">
                          <a:solidFill>
                            <a:srgbClr val="000000"/>
                          </a:solidFill>
                          <a:effectLst/>
                          <a:latin typeface="Calibri" panose="020F0502020204030204" pitchFamily="34" charset="0"/>
                        </a:rPr>
                        <a:t>CLH, SJR-OLH</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96289247"/>
                  </a:ext>
                </a:extLst>
              </a:tr>
              <a:tr h="277412">
                <a:tc>
                  <a:txBody>
                    <a:bodyPr/>
                    <a:lstStyle/>
                    <a:p>
                      <a:pPr algn="ctr" fontAlgn="ctr"/>
                      <a:r>
                        <a:rPr lang="en-US" sz="1500" b="0" i="0" u="none" strike="noStrike" dirty="0">
                          <a:solidFill>
                            <a:srgbClr val="000000"/>
                          </a:solidFill>
                          <a:effectLst/>
                          <a:latin typeface="Calibri" panose="020F0502020204030204" pitchFamily="34" charset="0"/>
                        </a:rPr>
                        <a:t>Lake </a:t>
                      </a:r>
                      <a:r>
                        <a:rPr lang="en-US" sz="1500" b="0" i="0" u="none" strike="noStrike" dirty="0" err="1">
                          <a:solidFill>
                            <a:srgbClr val="000000"/>
                          </a:solidFill>
                          <a:effectLst/>
                          <a:latin typeface="Calibri" panose="020F0502020204030204" pitchFamily="34" charset="0"/>
                        </a:rPr>
                        <a:t>Jesup</a:t>
                      </a:r>
                      <a:endParaRPr lang="en-US" sz="1500" b="0" i="0" u="none" strike="noStrike" dirty="0">
                        <a:solidFill>
                          <a:srgbClr val="000000"/>
                        </a:solidFill>
                        <a:effectLst/>
                        <a:latin typeface="Calibri" panose="020F0502020204030204" pitchFamily="34" charset="0"/>
                      </a:endParaRP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500" b="0" i="0" u="none" strike="noStrike" dirty="0">
                          <a:solidFill>
                            <a:srgbClr val="000000"/>
                          </a:solidFill>
                          <a:effectLst/>
                          <a:latin typeface="Calibri" panose="020F0502020204030204" pitchFamily="34" charset="0"/>
                        </a:rPr>
                        <a:t>OW-6, OW-4, OW-2</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21386635"/>
                  </a:ext>
                </a:extLst>
              </a:tr>
              <a:tr h="451394">
                <a:tc>
                  <a:txBody>
                    <a:bodyPr/>
                    <a:lstStyle/>
                    <a:p>
                      <a:pPr algn="ctr" fontAlgn="ctr"/>
                      <a:r>
                        <a:rPr lang="en-US" sz="1500" b="0" i="0" u="none" strike="noStrike" dirty="0">
                          <a:solidFill>
                            <a:srgbClr val="000000"/>
                          </a:solidFill>
                          <a:effectLst/>
                          <a:latin typeface="Calibri" panose="020F0502020204030204" pitchFamily="34" charset="0"/>
                        </a:rPr>
                        <a:t>Lake Monroe</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500" b="0" i="0" u="none" strike="noStrike" dirty="0">
                          <a:solidFill>
                            <a:srgbClr val="000000"/>
                          </a:solidFill>
                          <a:effectLst/>
                          <a:latin typeface="Calibri" panose="020F0502020204030204" pitchFamily="34" charset="0"/>
                        </a:rPr>
                        <a:t>LMAC, SJR-DPP</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35708485"/>
                  </a:ext>
                </a:extLst>
              </a:tr>
            </a:tbl>
          </a:graphicData>
        </a:graphic>
      </p:graphicFrame>
      <p:sp>
        <p:nvSpPr>
          <p:cNvPr id="29" name="Title 1">
            <a:extLst>
              <a:ext uri="{FF2B5EF4-FFF2-40B4-BE49-F238E27FC236}">
                <a16:creationId xmlns:a16="http://schemas.microsoft.com/office/drawing/2014/main" id="{8356DC86-2682-49D9-97AB-72A921069EE5}"/>
              </a:ext>
            </a:extLst>
          </p:cNvPr>
          <p:cNvSpPr txBox="1">
            <a:spLocks/>
          </p:cNvSpPr>
          <p:nvPr/>
        </p:nvSpPr>
        <p:spPr>
          <a:xfrm>
            <a:off x="2684805" y="152713"/>
            <a:ext cx="4303252" cy="660737"/>
          </a:xfrm>
          <a:prstGeom prst="rect">
            <a:avLst/>
          </a:prstGeom>
        </p:spPr>
        <p:txBody>
          <a:bodyPr/>
          <a:lstStyle>
            <a:lvl1pPr algn="ctr" defTabSz="914400" rtl="0" eaLnBrk="1" latinLnBrk="0" hangingPunct="1">
              <a:spcBef>
                <a:spcPct val="0"/>
              </a:spcBef>
              <a:buNone/>
              <a:defRPr sz="4000" kern="1200">
                <a:solidFill>
                  <a:srgbClr val="FFFF00"/>
                </a:solidFill>
                <a:effectLst>
                  <a:outerShdw blurRad="38100" dist="38100" dir="2700000" algn="tl">
                    <a:srgbClr val="000000">
                      <a:alpha val="43137"/>
                    </a:srgbClr>
                  </a:outerShdw>
                </a:effectLst>
                <a:latin typeface="Arial Black"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Arial Black" pitchFamily="34" charset="0"/>
                <a:ea typeface="+mj-ea"/>
                <a:cs typeface="+mj-cs"/>
              </a:rPr>
              <a:t>Station Locations</a:t>
            </a:r>
          </a:p>
        </p:txBody>
      </p:sp>
    </p:spTree>
    <p:extLst>
      <p:ext uri="{BB962C8B-B14F-4D97-AF65-F5344CB8AC3E}">
        <p14:creationId xmlns:p14="http://schemas.microsoft.com/office/powerpoint/2010/main" val="41418563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090B6CC-B442-4489-AC02-EB454B5F670E}"/>
              </a:ext>
            </a:extLst>
          </p:cNvPr>
          <p:cNvPicPr>
            <a:picLocks noChangeAspect="1"/>
          </p:cNvPicPr>
          <p:nvPr/>
        </p:nvPicPr>
        <p:blipFill>
          <a:blip r:embed="rId3"/>
          <a:stretch>
            <a:fillRect/>
          </a:stretch>
        </p:blipFill>
        <p:spPr>
          <a:xfrm>
            <a:off x="511239" y="285751"/>
            <a:ext cx="8149828" cy="5910864"/>
          </a:xfrm>
          <a:prstGeom prst="rect">
            <a:avLst/>
          </a:prstGeom>
        </p:spPr>
      </p:pic>
    </p:spTree>
    <p:extLst>
      <p:ext uri="{BB962C8B-B14F-4D97-AF65-F5344CB8AC3E}">
        <p14:creationId xmlns:p14="http://schemas.microsoft.com/office/powerpoint/2010/main" val="7545655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2BB4F21-1C9A-4A62-995D-BEDDC6E4678C}"/>
              </a:ext>
            </a:extLst>
          </p:cNvPr>
          <p:cNvPicPr>
            <a:picLocks noChangeAspect="1"/>
          </p:cNvPicPr>
          <p:nvPr/>
        </p:nvPicPr>
        <p:blipFill>
          <a:blip r:embed="rId3"/>
          <a:stretch>
            <a:fillRect/>
          </a:stretch>
        </p:blipFill>
        <p:spPr>
          <a:xfrm>
            <a:off x="455720" y="285750"/>
            <a:ext cx="8211029" cy="5955252"/>
          </a:xfrm>
          <a:prstGeom prst="rect">
            <a:avLst/>
          </a:prstGeom>
        </p:spPr>
      </p:pic>
    </p:spTree>
    <p:extLst>
      <p:ext uri="{BB962C8B-B14F-4D97-AF65-F5344CB8AC3E}">
        <p14:creationId xmlns:p14="http://schemas.microsoft.com/office/powerpoint/2010/main" val="1825446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AE67E00-DCCD-40A3-B53F-8197ED264253}"/>
              </a:ext>
            </a:extLst>
          </p:cNvPr>
          <p:cNvPicPr>
            <a:picLocks noChangeAspect="1"/>
          </p:cNvPicPr>
          <p:nvPr/>
        </p:nvPicPr>
        <p:blipFill>
          <a:blip r:embed="rId3"/>
          <a:stretch>
            <a:fillRect/>
          </a:stretch>
        </p:blipFill>
        <p:spPr>
          <a:xfrm>
            <a:off x="464598" y="285751"/>
            <a:ext cx="8131946" cy="5900489"/>
          </a:xfrm>
          <a:prstGeom prst="rect">
            <a:avLst/>
          </a:prstGeom>
        </p:spPr>
      </p:pic>
    </p:spTree>
    <p:extLst>
      <p:ext uri="{BB962C8B-B14F-4D97-AF65-F5344CB8AC3E}">
        <p14:creationId xmlns:p14="http://schemas.microsoft.com/office/powerpoint/2010/main" val="3860192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72A1E30-F998-4952-9487-72A96A26BB0D}"/>
              </a:ext>
            </a:extLst>
          </p:cNvPr>
          <p:cNvPicPr>
            <a:picLocks noChangeAspect="1"/>
          </p:cNvPicPr>
          <p:nvPr/>
        </p:nvPicPr>
        <p:blipFill>
          <a:blip r:embed="rId3"/>
          <a:stretch>
            <a:fillRect/>
          </a:stretch>
        </p:blipFill>
        <p:spPr>
          <a:xfrm>
            <a:off x="695417" y="285750"/>
            <a:ext cx="8210458" cy="5954838"/>
          </a:xfrm>
          <a:prstGeom prst="rect">
            <a:avLst/>
          </a:prstGeom>
        </p:spPr>
      </p:pic>
    </p:spTree>
    <p:extLst>
      <p:ext uri="{BB962C8B-B14F-4D97-AF65-F5344CB8AC3E}">
        <p14:creationId xmlns:p14="http://schemas.microsoft.com/office/powerpoint/2010/main" val="1422517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FFEF55-7305-4029-8A38-6469AFFD8D97}"/>
              </a:ext>
            </a:extLst>
          </p:cNvPr>
          <p:cNvPicPr>
            <a:picLocks noChangeAspect="1"/>
          </p:cNvPicPr>
          <p:nvPr/>
        </p:nvPicPr>
        <p:blipFill>
          <a:blip r:embed="rId3"/>
          <a:stretch>
            <a:fillRect/>
          </a:stretch>
        </p:blipFill>
        <p:spPr>
          <a:xfrm>
            <a:off x="505767" y="285750"/>
            <a:ext cx="8159262" cy="5917706"/>
          </a:xfrm>
          <a:prstGeom prst="rect">
            <a:avLst/>
          </a:prstGeom>
        </p:spPr>
      </p:pic>
      <p:cxnSp>
        <p:nvCxnSpPr>
          <p:cNvPr id="5" name="Straight Arrow Connector 4">
            <a:extLst>
              <a:ext uri="{FF2B5EF4-FFF2-40B4-BE49-F238E27FC236}">
                <a16:creationId xmlns:a16="http://schemas.microsoft.com/office/drawing/2014/main" id="{071D4EAC-9DAE-4DC5-8FC1-179F01A37B0F}"/>
              </a:ext>
            </a:extLst>
          </p:cNvPr>
          <p:cNvCxnSpPr/>
          <p:nvPr/>
        </p:nvCxnSpPr>
        <p:spPr>
          <a:xfrm flipV="1">
            <a:off x="3700896" y="883228"/>
            <a:ext cx="0" cy="44958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95E514AC-001C-4489-92E2-5B8434817608}"/>
              </a:ext>
            </a:extLst>
          </p:cNvPr>
          <p:cNvCxnSpPr/>
          <p:nvPr/>
        </p:nvCxnSpPr>
        <p:spPr>
          <a:xfrm flipV="1">
            <a:off x="7731029" y="950962"/>
            <a:ext cx="0" cy="44958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8080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3F92769-B86E-4296-B824-1879555DF7AE}"/>
              </a:ext>
            </a:extLst>
          </p:cNvPr>
          <p:cNvPicPr>
            <a:picLocks noChangeAspect="1"/>
          </p:cNvPicPr>
          <p:nvPr/>
        </p:nvPicPr>
        <p:blipFill>
          <a:blip r:embed="rId3"/>
          <a:stretch>
            <a:fillRect/>
          </a:stretch>
        </p:blipFill>
        <p:spPr>
          <a:xfrm>
            <a:off x="494867" y="285751"/>
            <a:ext cx="8154266" cy="5914083"/>
          </a:xfrm>
          <a:prstGeom prst="rect">
            <a:avLst/>
          </a:prstGeom>
        </p:spPr>
      </p:pic>
      <p:cxnSp>
        <p:nvCxnSpPr>
          <p:cNvPr id="6" name="Straight Arrow Connector 5">
            <a:extLst>
              <a:ext uri="{FF2B5EF4-FFF2-40B4-BE49-F238E27FC236}">
                <a16:creationId xmlns:a16="http://schemas.microsoft.com/office/drawing/2014/main" id="{F806918A-0444-4C86-BB35-F10DE0042509}"/>
              </a:ext>
            </a:extLst>
          </p:cNvPr>
          <p:cNvCxnSpPr/>
          <p:nvPr/>
        </p:nvCxnSpPr>
        <p:spPr>
          <a:xfrm flipV="1">
            <a:off x="3610461" y="893277"/>
            <a:ext cx="0" cy="44958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34D8CC98-D478-498F-A37E-3C933BF59500}"/>
              </a:ext>
            </a:extLst>
          </p:cNvPr>
          <p:cNvCxnSpPr/>
          <p:nvPr/>
        </p:nvCxnSpPr>
        <p:spPr>
          <a:xfrm flipV="1">
            <a:off x="7700140" y="893277"/>
            <a:ext cx="0" cy="44958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12524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B7BAFDB-804A-4643-B9D8-691D3EDB8366}"/>
              </a:ext>
            </a:extLst>
          </p:cNvPr>
          <p:cNvPicPr>
            <a:picLocks noChangeAspect="1"/>
          </p:cNvPicPr>
          <p:nvPr/>
        </p:nvPicPr>
        <p:blipFill>
          <a:blip r:embed="rId3"/>
          <a:stretch>
            <a:fillRect/>
          </a:stretch>
        </p:blipFill>
        <p:spPr>
          <a:xfrm>
            <a:off x="535913" y="285751"/>
            <a:ext cx="8159143" cy="5924131"/>
          </a:xfrm>
          <a:prstGeom prst="rect">
            <a:avLst/>
          </a:prstGeom>
        </p:spPr>
      </p:pic>
      <p:cxnSp>
        <p:nvCxnSpPr>
          <p:cNvPr id="6" name="Straight Arrow Connector 5">
            <a:extLst>
              <a:ext uri="{FF2B5EF4-FFF2-40B4-BE49-F238E27FC236}">
                <a16:creationId xmlns:a16="http://schemas.microsoft.com/office/drawing/2014/main" id="{9F947221-6CD8-44F2-9B0A-B09937C25F24}"/>
              </a:ext>
            </a:extLst>
          </p:cNvPr>
          <p:cNvCxnSpPr/>
          <p:nvPr/>
        </p:nvCxnSpPr>
        <p:spPr>
          <a:xfrm flipV="1">
            <a:off x="3771235" y="913374"/>
            <a:ext cx="0" cy="44958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249247F2-2D2A-433D-A7B8-4BB8128A17B0}"/>
              </a:ext>
            </a:extLst>
          </p:cNvPr>
          <p:cNvCxnSpPr/>
          <p:nvPr/>
        </p:nvCxnSpPr>
        <p:spPr>
          <a:xfrm flipV="1">
            <a:off x="7772154" y="913374"/>
            <a:ext cx="0" cy="44958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1912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7C28DF-B35C-4F50-B4F4-335B924224C4}"/>
              </a:ext>
            </a:extLst>
          </p:cNvPr>
          <p:cNvSpPr>
            <a:spLocks noGrp="1"/>
          </p:cNvSpPr>
          <p:nvPr>
            <p:ph type="title"/>
          </p:nvPr>
        </p:nvSpPr>
        <p:spPr/>
        <p:txBody>
          <a:bodyPr/>
          <a:lstStyle/>
          <a:p>
            <a:r>
              <a:rPr lang="en-US" dirty="0"/>
              <a:t>Agenda</a:t>
            </a:r>
          </a:p>
        </p:txBody>
      </p:sp>
      <p:sp>
        <p:nvSpPr>
          <p:cNvPr id="2" name="Text Placeholder 1">
            <a:extLst>
              <a:ext uri="{FF2B5EF4-FFF2-40B4-BE49-F238E27FC236}">
                <a16:creationId xmlns:a16="http://schemas.microsoft.com/office/drawing/2014/main" id="{96B23B40-1BF6-47A6-9D50-7688D82E61A1}"/>
              </a:ext>
            </a:extLst>
          </p:cNvPr>
          <p:cNvSpPr>
            <a:spLocks noGrp="1"/>
          </p:cNvSpPr>
          <p:nvPr>
            <p:ph type="body" sz="quarter" idx="13"/>
          </p:nvPr>
        </p:nvSpPr>
        <p:spPr>
          <a:xfrm>
            <a:off x="1249680" y="1600200"/>
            <a:ext cx="7361568" cy="5574981"/>
          </a:xfrm>
        </p:spPr>
        <p:txBody>
          <a:bodyPr/>
          <a:lstStyle/>
          <a:p>
            <a:pPr marL="457200" indent="-457200" algn="l">
              <a:buFont typeface="Arial" panose="020B0604020202020204" pitchFamily="34" charset="0"/>
              <a:buChar char="•"/>
            </a:pPr>
            <a:r>
              <a:rPr lang="en-US" sz="2400" dirty="0"/>
              <a:t>BMAP Annual Progress Report</a:t>
            </a:r>
          </a:p>
          <a:p>
            <a:pPr marL="914400" lvl="1" indent="-457200">
              <a:buFont typeface="Arial" panose="020B0604020202020204" pitchFamily="34" charset="0"/>
              <a:buChar char="•"/>
            </a:pPr>
            <a:r>
              <a:rPr lang="en-US" dirty="0"/>
              <a:t>Summary of project status and reductions</a:t>
            </a:r>
          </a:p>
          <a:p>
            <a:pPr marL="914400" lvl="1" indent="-457200">
              <a:buFont typeface="Arial" panose="020B0604020202020204" pitchFamily="34" charset="0"/>
              <a:buChar char="•"/>
            </a:pPr>
            <a:r>
              <a:rPr lang="en-US" dirty="0"/>
              <a:t>Monitoring activities</a:t>
            </a:r>
          </a:p>
          <a:p>
            <a:pPr marL="457200" indent="-457200" algn="l">
              <a:buFont typeface="Arial" panose="020B0604020202020204" pitchFamily="34" charset="0"/>
              <a:buChar char="•"/>
            </a:pPr>
            <a:r>
              <a:rPr lang="en-US" sz="2400" dirty="0"/>
              <a:t>Updates</a:t>
            </a:r>
          </a:p>
          <a:p>
            <a:pPr marL="914400" lvl="1" indent="-457200">
              <a:buFont typeface="Arial" panose="020B0604020202020204" pitchFamily="34" charset="0"/>
              <a:buChar char="•"/>
            </a:pPr>
            <a:r>
              <a:rPr lang="en-US" dirty="0"/>
              <a:t>Seminole County</a:t>
            </a:r>
          </a:p>
          <a:p>
            <a:pPr marL="914400" lvl="1" indent="-457200">
              <a:buFont typeface="Arial" panose="020B0604020202020204" pitchFamily="34" charset="0"/>
              <a:buChar char="•"/>
            </a:pPr>
            <a:r>
              <a:rPr lang="en-US" dirty="0"/>
              <a:t>Orange County</a:t>
            </a:r>
          </a:p>
          <a:p>
            <a:pPr marL="914400" lvl="1" indent="-457200">
              <a:buFont typeface="Arial" panose="020B0604020202020204" pitchFamily="34" charset="0"/>
              <a:buChar char="•"/>
            </a:pPr>
            <a:r>
              <a:rPr lang="en-US" sz="2400" dirty="0"/>
              <a:t>Water Management District Updates</a:t>
            </a:r>
          </a:p>
          <a:p>
            <a:pPr marL="1371600" lvl="2" indent="-457200">
              <a:buFont typeface="Arial" panose="020B0604020202020204" pitchFamily="34" charset="0"/>
              <a:buChar char="•"/>
            </a:pPr>
            <a:r>
              <a:rPr lang="en-US" dirty="0"/>
              <a:t>Cameron Flow Way and Channel C Update</a:t>
            </a:r>
          </a:p>
          <a:p>
            <a:pPr marL="1371600" lvl="2" indent="-457200">
              <a:buFont typeface="Arial" panose="020B0604020202020204" pitchFamily="34" charset="0"/>
              <a:buChar char="•"/>
            </a:pPr>
            <a:r>
              <a:rPr lang="en-US" dirty="0"/>
              <a:t>Phosphorus Technology Request for Information (RFI)</a:t>
            </a:r>
          </a:p>
          <a:p>
            <a:pPr marL="1371600" lvl="2" indent="-457200">
              <a:buFont typeface="Arial" panose="020B0604020202020204" pitchFamily="34" charset="0"/>
              <a:buChar char="•"/>
            </a:pPr>
            <a:r>
              <a:rPr lang="en-US" dirty="0"/>
              <a:t>Bench Scale Efficiency Testing of Phosphorus</a:t>
            </a:r>
          </a:p>
          <a:p>
            <a:pPr marL="1371600" lvl="2" indent="-457200">
              <a:buFont typeface="Arial" panose="020B0604020202020204" pitchFamily="34" charset="0"/>
              <a:buChar char="•"/>
            </a:pPr>
            <a:r>
              <a:rPr lang="en-US" dirty="0"/>
              <a:t>Water Quality Update</a:t>
            </a:r>
          </a:p>
          <a:p>
            <a:pPr marL="457200" indent="-457200">
              <a:buFont typeface="Arial" panose="020B0604020202020204" pitchFamily="34" charset="0"/>
              <a:buChar char="•"/>
            </a:pPr>
            <a:r>
              <a:rPr lang="en-US" sz="2400" dirty="0"/>
              <a:t>Alternative Restoration Plan Information</a:t>
            </a:r>
          </a:p>
        </p:txBody>
      </p:sp>
      <p:sp>
        <p:nvSpPr>
          <p:cNvPr id="3" name="Date Placeholder 2">
            <a:extLst>
              <a:ext uri="{FF2B5EF4-FFF2-40B4-BE49-F238E27FC236}">
                <a16:creationId xmlns:a16="http://schemas.microsoft.com/office/drawing/2014/main" id="{D568E391-C86E-4EA2-B3D2-F2E71CBAB29E}"/>
              </a:ext>
            </a:extLst>
          </p:cNvPr>
          <p:cNvSpPr>
            <a:spLocks noGrp="1"/>
          </p:cNvSpPr>
          <p:nvPr>
            <p:ph type="dt" sz="half" idx="10"/>
          </p:nvPr>
        </p:nvSpPr>
        <p:spPr/>
        <p:txBody>
          <a:bodyPr/>
          <a:lstStyle/>
          <a:p>
            <a:r>
              <a:rPr lang="en-US" dirty="0"/>
              <a:t>1/30/2020</a:t>
            </a:r>
          </a:p>
        </p:txBody>
      </p:sp>
    </p:spTree>
    <p:extLst>
      <p:ext uri="{BB962C8B-B14F-4D97-AF65-F5344CB8AC3E}">
        <p14:creationId xmlns:p14="http://schemas.microsoft.com/office/powerpoint/2010/main" val="37670605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CBA9C19-E626-4927-BC75-7F76E48A566D}"/>
              </a:ext>
            </a:extLst>
          </p:cNvPr>
          <p:cNvPicPr>
            <a:picLocks noChangeAspect="1"/>
          </p:cNvPicPr>
          <p:nvPr/>
        </p:nvPicPr>
        <p:blipFill>
          <a:blip r:embed="rId3"/>
          <a:stretch>
            <a:fillRect/>
          </a:stretch>
        </p:blipFill>
        <p:spPr>
          <a:xfrm>
            <a:off x="502551" y="265654"/>
            <a:ext cx="8138899" cy="5902938"/>
          </a:xfrm>
          <a:prstGeom prst="rect">
            <a:avLst/>
          </a:prstGeom>
        </p:spPr>
      </p:pic>
      <p:cxnSp>
        <p:nvCxnSpPr>
          <p:cNvPr id="5" name="Straight Arrow Connector 4">
            <a:extLst>
              <a:ext uri="{FF2B5EF4-FFF2-40B4-BE49-F238E27FC236}">
                <a16:creationId xmlns:a16="http://schemas.microsoft.com/office/drawing/2014/main" id="{8D701A40-E5EE-460B-893C-BD6F1BCC9800}"/>
              </a:ext>
            </a:extLst>
          </p:cNvPr>
          <p:cNvCxnSpPr/>
          <p:nvPr/>
        </p:nvCxnSpPr>
        <p:spPr>
          <a:xfrm flipV="1">
            <a:off x="3700896" y="883228"/>
            <a:ext cx="0" cy="44958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C56343FF-5E51-485E-B3B2-C6426CEE9D8D}"/>
              </a:ext>
            </a:extLst>
          </p:cNvPr>
          <p:cNvCxnSpPr/>
          <p:nvPr/>
        </p:nvCxnSpPr>
        <p:spPr>
          <a:xfrm flipV="1">
            <a:off x="7711787" y="883228"/>
            <a:ext cx="0" cy="44958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31372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8616E54-E68B-413A-A859-278702B80C0A}"/>
              </a:ext>
            </a:extLst>
          </p:cNvPr>
          <p:cNvPicPr>
            <a:picLocks noChangeAspect="1"/>
          </p:cNvPicPr>
          <p:nvPr/>
        </p:nvPicPr>
        <p:blipFill>
          <a:blip r:embed="rId3"/>
          <a:stretch>
            <a:fillRect/>
          </a:stretch>
        </p:blipFill>
        <p:spPr>
          <a:xfrm>
            <a:off x="322311" y="1402551"/>
            <a:ext cx="8499378" cy="3129256"/>
          </a:xfrm>
          <a:prstGeom prst="rect">
            <a:avLst/>
          </a:prstGeom>
        </p:spPr>
      </p:pic>
    </p:spTree>
    <p:extLst>
      <p:ext uri="{BB962C8B-B14F-4D97-AF65-F5344CB8AC3E}">
        <p14:creationId xmlns:p14="http://schemas.microsoft.com/office/powerpoint/2010/main" val="39839881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734A9A-87FC-40D3-99E6-782CAFD5C88A}"/>
              </a:ext>
            </a:extLst>
          </p:cNvPr>
          <p:cNvPicPr>
            <a:picLocks noChangeAspect="1"/>
          </p:cNvPicPr>
          <p:nvPr/>
        </p:nvPicPr>
        <p:blipFill>
          <a:blip r:embed="rId3"/>
          <a:stretch>
            <a:fillRect/>
          </a:stretch>
        </p:blipFill>
        <p:spPr>
          <a:xfrm>
            <a:off x="296610" y="1413771"/>
            <a:ext cx="8550779" cy="3148181"/>
          </a:xfrm>
          <a:prstGeom prst="rect">
            <a:avLst/>
          </a:prstGeom>
        </p:spPr>
      </p:pic>
    </p:spTree>
    <p:extLst>
      <p:ext uri="{BB962C8B-B14F-4D97-AF65-F5344CB8AC3E}">
        <p14:creationId xmlns:p14="http://schemas.microsoft.com/office/powerpoint/2010/main" val="24551244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BC13C94-EFCB-4E8A-A2CE-B1DA238238C6}"/>
              </a:ext>
            </a:extLst>
          </p:cNvPr>
          <p:cNvSpPr>
            <a:spLocks noGrp="1"/>
          </p:cNvSpPr>
          <p:nvPr>
            <p:ph type="body" idx="1"/>
          </p:nvPr>
        </p:nvSpPr>
        <p:spPr/>
        <p:txBody>
          <a:bodyPr/>
          <a:lstStyle/>
          <a:p>
            <a:r>
              <a:rPr lang="en-US" dirty="0"/>
              <a:t>Ben Ralys</a:t>
            </a:r>
          </a:p>
          <a:p>
            <a:r>
              <a:rPr lang="en-US" dirty="0"/>
              <a:t>Moira Homann</a:t>
            </a:r>
          </a:p>
        </p:txBody>
      </p:sp>
      <p:sp>
        <p:nvSpPr>
          <p:cNvPr id="3" name="Date Placeholder 2">
            <a:extLst>
              <a:ext uri="{FF2B5EF4-FFF2-40B4-BE49-F238E27FC236}">
                <a16:creationId xmlns:a16="http://schemas.microsoft.com/office/drawing/2014/main" id="{5A356C94-EC07-4C67-A9CA-DE1F5F2AF396}"/>
              </a:ext>
            </a:extLst>
          </p:cNvPr>
          <p:cNvSpPr>
            <a:spLocks noGrp="1"/>
          </p:cNvSpPr>
          <p:nvPr>
            <p:ph type="dt" sz="half" idx="10"/>
          </p:nvPr>
        </p:nvSpPr>
        <p:spPr/>
        <p:txBody>
          <a:bodyPr/>
          <a:lstStyle/>
          <a:p>
            <a:r>
              <a:rPr lang="en-US"/>
              <a:t>1/30/2020</a:t>
            </a:r>
            <a:endParaRPr lang="en-US" dirty="0"/>
          </a:p>
        </p:txBody>
      </p:sp>
      <p:sp>
        <p:nvSpPr>
          <p:cNvPr id="4" name="Title 3">
            <a:extLst>
              <a:ext uri="{FF2B5EF4-FFF2-40B4-BE49-F238E27FC236}">
                <a16:creationId xmlns:a16="http://schemas.microsoft.com/office/drawing/2014/main" id="{FB38FCED-0AF4-40D9-87D4-A063953E5CC2}"/>
              </a:ext>
            </a:extLst>
          </p:cNvPr>
          <p:cNvSpPr>
            <a:spLocks noGrp="1"/>
          </p:cNvSpPr>
          <p:nvPr>
            <p:ph type="title"/>
          </p:nvPr>
        </p:nvSpPr>
        <p:spPr/>
        <p:txBody>
          <a:bodyPr/>
          <a:lstStyle/>
          <a:p>
            <a:r>
              <a:rPr lang="en-US" sz="3600" dirty="0"/>
              <a:t>Water Quality Restoration Alternatives to TMDLs</a:t>
            </a:r>
          </a:p>
        </p:txBody>
      </p:sp>
    </p:spTree>
    <p:extLst>
      <p:ext uri="{BB962C8B-B14F-4D97-AF65-F5344CB8AC3E}">
        <p14:creationId xmlns:p14="http://schemas.microsoft.com/office/powerpoint/2010/main" val="828241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374096"/>
            <a:ext cx="6987210" cy="914401"/>
          </a:xfrm>
        </p:spPr>
        <p:txBody>
          <a:bodyPr>
            <a:noAutofit/>
          </a:bodyPr>
          <a:lstStyle/>
          <a:p>
            <a:r>
              <a:rPr lang="en-US" sz="3200" b="1" dirty="0"/>
              <a:t>Restoration Alternatives </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533400" y="1828800"/>
            <a:ext cx="8686800" cy="1694342"/>
          </a:xfrm>
        </p:spPr>
        <p:txBody>
          <a:bodyPr/>
          <a:lstStyle/>
          <a:p>
            <a:pPr marL="0" indent="0">
              <a:buNone/>
            </a:pPr>
            <a:r>
              <a:rPr lang="en-US" sz="3200" dirty="0"/>
              <a:t>Two types of Restoration Alternative Plans </a:t>
            </a:r>
          </a:p>
          <a:p>
            <a:pPr marL="971550" lvl="1" indent="-514350">
              <a:buFont typeface="+mj-lt"/>
              <a:buAutoNum type="arabicParenR"/>
            </a:pPr>
            <a:r>
              <a:rPr lang="en-US" sz="2800" dirty="0"/>
              <a:t>Reasonable Assurance Plan</a:t>
            </a:r>
          </a:p>
          <a:p>
            <a:pPr lvl="2"/>
            <a:r>
              <a:rPr lang="en-US" sz="2400" dirty="0"/>
              <a:t>Assessment Category 4b</a:t>
            </a:r>
          </a:p>
          <a:p>
            <a:pPr lvl="2"/>
            <a:r>
              <a:rPr lang="en-US" sz="2400" dirty="0"/>
              <a:t>Not Placed on the 303(d) List</a:t>
            </a:r>
          </a:p>
          <a:p>
            <a:pPr marL="971550" lvl="1" indent="-514350">
              <a:buFont typeface="+mj-lt"/>
              <a:buAutoNum type="arabicParenR"/>
            </a:pPr>
            <a:r>
              <a:rPr lang="en-US" sz="2800" dirty="0"/>
              <a:t>Pollutant Reduction Plans</a:t>
            </a:r>
          </a:p>
          <a:p>
            <a:pPr lvl="2"/>
            <a:r>
              <a:rPr lang="en-US" sz="2400" dirty="0"/>
              <a:t>Assessment Category 4e</a:t>
            </a:r>
          </a:p>
          <a:p>
            <a:pPr lvl="2"/>
            <a:r>
              <a:rPr lang="en-US" sz="2400" dirty="0"/>
              <a:t>Included on the 303(d) List</a:t>
            </a:r>
          </a:p>
          <a:p>
            <a:pPr lvl="2"/>
            <a:endParaRPr lang="en-US" sz="2400" dirty="0"/>
          </a:p>
          <a:p>
            <a:pPr marL="0" indent="0" algn="ctr">
              <a:buNone/>
            </a:pPr>
            <a:r>
              <a:rPr lang="en-US" sz="2400" dirty="0">
                <a:solidFill>
                  <a:schemeClr val="tx1"/>
                </a:solidFill>
              </a:rPr>
              <a:t>These plans are addressed in the Impaired Waters Rule in Section 62-303.600, F.A.C.</a:t>
            </a:r>
          </a:p>
          <a:p>
            <a:pPr marL="457200" lvl="1" indent="0">
              <a:buNone/>
            </a:pPr>
            <a:endParaRPr lang="en-US" dirty="0"/>
          </a:p>
          <a:p>
            <a:endParaRPr lang="en-US" dirty="0"/>
          </a:p>
          <a:p>
            <a:endParaRPr lang="en-US"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129886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374096"/>
            <a:ext cx="6987210" cy="914401"/>
          </a:xfrm>
        </p:spPr>
        <p:txBody>
          <a:bodyPr>
            <a:noAutofit/>
          </a:bodyPr>
          <a:lstStyle/>
          <a:p>
            <a:r>
              <a:rPr lang="en-US" sz="2800" b="1" dirty="0"/>
              <a:t>Benefits of an Alternative Restoration Plan</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492369" y="1722935"/>
            <a:ext cx="8686800" cy="1694342"/>
          </a:xfrm>
        </p:spPr>
        <p:txBody>
          <a:bodyPr/>
          <a:lstStyle/>
          <a:p>
            <a:r>
              <a:rPr lang="en-US" sz="2400" dirty="0"/>
              <a:t>Provides a faster path to restoration</a:t>
            </a:r>
          </a:p>
          <a:p>
            <a:r>
              <a:rPr lang="en-US" sz="2400" dirty="0"/>
              <a:t>Allows stakeholders to control the path to restoration for their waterbody</a:t>
            </a:r>
          </a:p>
          <a:p>
            <a:pPr lvl="1"/>
            <a:r>
              <a:rPr lang="en-US" sz="2400" dirty="0"/>
              <a:t>Developing a plan prior to state or federal action provides the best way for stakeholders to plan for efficient and effective management</a:t>
            </a:r>
          </a:p>
          <a:p>
            <a:pPr lvl="1"/>
            <a:r>
              <a:rPr lang="en-US" sz="2400" dirty="0"/>
              <a:t>Avoid TMDL-related regulatory requirements</a:t>
            </a:r>
          </a:p>
          <a:p>
            <a:r>
              <a:rPr lang="en-US" sz="2400" dirty="0"/>
              <a:t>Acknowledges proactive efforts</a:t>
            </a:r>
          </a:p>
          <a:p>
            <a:pPr lvl="1"/>
            <a:r>
              <a:rPr lang="en-US" sz="2400" dirty="0"/>
              <a:t>Stakeholders receive credit for pollutant reductions</a:t>
            </a:r>
          </a:p>
          <a:p>
            <a:pPr lvl="1"/>
            <a:r>
              <a:rPr lang="en-US" sz="2400" dirty="0">
                <a:solidFill>
                  <a:schemeClr val="tx1">
                    <a:lumMod val="75000"/>
                    <a:lumOff val="25000"/>
                  </a:schemeClr>
                </a:solidFill>
              </a:rPr>
              <a:t>Benefits to downstream impaired waters</a:t>
            </a:r>
          </a:p>
          <a:p>
            <a:r>
              <a:rPr lang="en-US" sz="2400" dirty="0">
                <a:solidFill>
                  <a:schemeClr val="tx1">
                    <a:lumMod val="75000"/>
                    <a:lumOff val="25000"/>
                  </a:schemeClr>
                </a:solidFill>
              </a:rPr>
              <a:t>Provides time for good targets to be developed</a:t>
            </a:r>
          </a:p>
          <a:p>
            <a:r>
              <a:rPr lang="en-US" sz="2400" dirty="0">
                <a:solidFill>
                  <a:schemeClr val="tx1">
                    <a:lumMod val="75000"/>
                    <a:lumOff val="25000"/>
                  </a:schemeClr>
                </a:solidFill>
              </a:rPr>
              <a:t>Enhances public relations</a:t>
            </a:r>
          </a:p>
          <a:p>
            <a:pPr marL="457200" lvl="1" indent="0">
              <a:buNone/>
            </a:pPr>
            <a:endParaRPr lang="en-US" dirty="0"/>
          </a:p>
          <a:p>
            <a:endParaRPr lang="en-US" dirty="0"/>
          </a:p>
          <a:p>
            <a:endParaRPr lang="en-US"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2629500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9B1A57-1AB7-4C1A-B781-460FA1ACE5D6}"/>
              </a:ext>
            </a:extLst>
          </p:cNvPr>
          <p:cNvSpPr>
            <a:spLocks noGrp="1"/>
          </p:cNvSpPr>
          <p:nvPr>
            <p:ph type="title"/>
          </p:nvPr>
        </p:nvSpPr>
        <p:spPr>
          <a:xfrm>
            <a:off x="1919398" y="381000"/>
            <a:ext cx="6987210" cy="914401"/>
          </a:xfrm>
        </p:spPr>
        <p:txBody>
          <a:bodyPr>
            <a:normAutofit/>
          </a:bodyPr>
          <a:lstStyle/>
          <a:p>
            <a:r>
              <a:rPr lang="en-US" sz="4000" b="1" dirty="0"/>
              <a:t>Restoration Alternatives</a:t>
            </a:r>
          </a:p>
        </p:txBody>
      </p:sp>
      <p:sp>
        <p:nvSpPr>
          <p:cNvPr id="5" name="Date Placeholder 4">
            <a:extLst>
              <a:ext uri="{FF2B5EF4-FFF2-40B4-BE49-F238E27FC236}">
                <a16:creationId xmlns:a16="http://schemas.microsoft.com/office/drawing/2014/main" id="{E58A444F-E830-49ED-BAE9-ED1D06BB9B50}"/>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grpSp>
        <p:nvGrpSpPr>
          <p:cNvPr id="4" name="Group 3">
            <a:extLst>
              <a:ext uri="{FF2B5EF4-FFF2-40B4-BE49-F238E27FC236}">
                <a16:creationId xmlns:a16="http://schemas.microsoft.com/office/drawing/2014/main" id="{BC063F67-8958-4394-8194-BC03949E84EF}"/>
              </a:ext>
            </a:extLst>
          </p:cNvPr>
          <p:cNvGrpSpPr/>
          <p:nvPr/>
        </p:nvGrpSpPr>
        <p:grpSpPr>
          <a:xfrm>
            <a:off x="79168" y="2359563"/>
            <a:ext cx="9144000" cy="3870894"/>
            <a:chOff x="0" y="2514600"/>
            <a:chExt cx="9144000" cy="3870894"/>
          </a:xfrm>
        </p:grpSpPr>
        <p:pic>
          <p:nvPicPr>
            <p:cNvPr id="1026" name="Picture 2" descr="C:\Users\ralys_b\AppData\Local\Temp\SNAGHTML5be5861e.PNG">
              <a:extLst>
                <a:ext uri="{FF2B5EF4-FFF2-40B4-BE49-F238E27FC236}">
                  <a16:creationId xmlns:a16="http://schemas.microsoft.com/office/drawing/2014/main" id="{ECDCAA98-2C51-48E5-B72E-3361C04547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14600"/>
              <a:ext cx="9144000" cy="387089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02BA8E2-CBFD-41BC-9A7E-37C6BE4B0C8E}"/>
                </a:ext>
              </a:extLst>
            </p:cNvPr>
            <p:cNvSpPr txBox="1"/>
            <p:nvPr/>
          </p:nvSpPr>
          <p:spPr>
            <a:xfrm>
              <a:off x="76200" y="2819400"/>
              <a:ext cx="4038600" cy="338554"/>
            </a:xfrm>
            <a:prstGeom prst="rect">
              <a:avLst/>
            </a:prstGeom>
            <a:solidFill>
              <a:schemeClr val="bg1"/>
            </a:solidFill>
            <a:ln>
              <a:noFill/>
            </a:ln>
          </p:spPr>
          <p:txBody>
            <a:bodyPr wrap="square" rtlCol="0">
              <a:spAutoFit/>
            </a:bodyPr>
            <a:lstStyle/>
            <a:p>
              <a:r>
                <a:rPr lang="en-US" sz="1600" b="1" dirty="0">
                  <a:hlinkClick r:id="rId3"/>
                </a:rPr>
                <a:t>Category 4b Assessments and Documentation</a:t>
              </a:r>
              <a:endParaRPr lang="en-US" sz="1600" b="1" dirty="0"/>
            </a:p>
          </p:txBody>
        </p:sp>
        <p:sp>
          <p:nvSpPr>
            <p:cNvPr id="8" name="TextBox 7">
              <a:extLst>
                <a:ext uri="{FF2B5EF4-FFF2-40B4-BE49-F238E27FC236}">
                  <a16:creationId xmlns:a16="http://schemas.microsoft.com/office/drawing/2014/main" id="{918693AF-7A80-4B85-86A8-DFB1E832F05E}"/>
                </a:ext>
              </a:extLst>
            </p:cNvPr>
            <p:cNvSpPr txBox="1"/>
            <p:nvPr/>
          </p:nvSpPr>
          <p:spPr>
            <a:xfrm>
              <a:off x="76200" y="4800600"/>
              <a:ext cx="4038600" cy="338554"/>
            </a:xfrm>
            <a:prstGeom prst="rect">
              <a:avLst/>
            </a:prstGeom>
            <a:solidFill>
              <a:schemeClr val="bg1"/>
            </a:solidFill>
            <a:ln>
              <a:noFill/>
            </a:ln>
          </p:spPr>
          <p:txBody>
            <a:bodyPr wrap="square" rtlCol="0">
              <a:spAutoFit/>
            </a:bodyPr>
            <a:lstStyle/>
            <a:p>
              <a:r>
                <a:rPr lang="en-US" sz="1600" b="1" dirty="0">
                  <a:hlinkClick r:id="rId4"/>
                </a:rPr>
                <a:t>Category 4e Assessments and Documentation</a:t>
              </a:r>
              <a:endParaRPr lang="en-US" sz="1600" b="1" dirty="0"/>
            </a:p>
          </p:txBody>
        </p:sp>
      </p:grpSp>
      <p:sp>
        <p:nvSpPr>
          <p:cNvPr id="10" name="Content Placeholder 6">
            <a:extLst>
              <a:ext uri="{FF2B5EF4-FFF2-40B4-BE49-F238E27FC236}">
                <a16:creationId xmlns:a16="http://schemas.microsoft.com/office/drawing/2014/main" id="{4DDD2548-B065-468E-81ED-1619B250336B}"/>
              </a:ext>
            </a:extLst>
          </p:cNvPr>
          <p:cNvSpPr>
            <a:spLocks noGrp="1"/>
          </p:cNvSpPr>
          <p:nvPr>
            <p:ph sz="half" idx="1"/>
          </p:nvPr>
        </p:nvSpPr>
        <p:spPr>
          <a:xfrm>
            <a:off x="307768" y="1682326"/>
            <a:ext cx="8686800" cy="551343"/>
          </a:xfrm>
        </p:spPr>
        <p:txBody>
          <a:bodyPr/>
          <a:lstStyle/>
          <a:p>
            <a:pPr marL="0" indent="0">
              <a:buNone/>
            </a:pPr>
            <a:r>
              <a:rPr lang="en-US" sz="2600" dirty="0">
                <a:hlinkClick r:id="rId5"/>
              </a:rPr>
              <a:t>https://floridadep.gov/dear/alternative-restoration-plans</a:t>
            </a:r>
            <a:r>
              <a:rPr lang="en-US" sz="2600" dirty="0"/>
              <a:t> </a:t>
            </a:r>
          </a:p>
        </p:txBody>
      </p:sp>
    </p:spTree>
    <p:extLst>
      <p:ext uri="{BB962C8B-B14F-4D97-AF65-F5344CB8AC3E}">
        <p14:creationId xmlns:p14="http://schemas.microsoft.com/office/powerpoint/2010/main" val="7187246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374096"/>
            <a:ext cx="6987210" cy="914401"/>
          </a:xfrm>
        </p:spPr>
        <p:txBody>
          <a:bodyPr>
            <a:noAutofit/>
          </a:bodyPr>
          <a:lstStyle/>
          <a:p>
            <a:r>
              <a:rPr lang="en-US" sz="3200" b="1" dirty="0"/>
              <a:t>Reasonable Assurance (4b) Plans</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381000" y="1761035"/>
            <a:ext cx="8686800" cy="1694342"/>
          </a:xfrm>
        </p:spPr>
        <p:txBody>
          <a:bodyPr/>
          <a:lstStyle/>
          <a:p>
            <a:r>
              <a:rPr lang="en-US" sz="2200" b="1" dirty="0"/>
              <a:t>Basic Requirements:</a:t>
            </a:r>
          </a:p>
          <a:p>
            <a:pPr lvl="1"/>
            <a:r>
              <a:rPr lang="en-US" sz="2200" dirty="0"/>
              <a:t>Description of Impaired Waterbody</a:t>
            </a:r>
          </a:p>
          <a:p>
            <a:pPr lvl="1"/>
            <a:r>
              <a:rPr lang="en-US" sz="2200" dirty="0"/>
              <a:t>Description of Water Quality or Aquatic Ecological Goals</a:t>
            </a:r>
          </a:p>
          <a:p>
            <a:pPr lvl="2"/>
            <a:r>
              <a:rPr lang="en-US" sz="2200" dirty="0"/>
              <a:t>The water quality – based targets or aquatic ecological goals (both interim and final) that have been established for the pollutant(s) of concern.</a:t>
            </a:r>
          </a:p>
          <a:p>
            <a:pPr lvl="1"/>
            <a:r>
              <a:rPr lang="en-US" sz="2200" dirty="0"/>
              <a:t>Description of Proposed Management Actions To Be Undertaken</a:t>
            </a:r>
          </a:p>
          <a:p>
            <a:pPr lvl="2"/>
            <a:r>
              <a:rPr lang="en-US" sz="2200" dirty="0"/>
              <a:t>Schedule for restoration projects, including funding sources</a:t>
            </a:r>
          </a:p>
          <a:p>
            <a:pPr lvl="1"/>
            <a:r>
              <a:rPr lang="en-US" sz="2200" dirty="0"/>
              <a:t>Description of Procedures for Monitoring and Reporting Results</a:t>
            </a:r>
          </a:p>
          <a:p>
            <a:pPr lvl="1"/>
            <a:r>
              <a:rPr lang="en-US" sz="2200" dirty="0"/>
              <a:t>Description of and Commitment to Proposed Corrective Actions</a:t>
            </a:r>
          </a:p>
          <a:p>
            <a:endParaRPr lang="en-US" dirty="0"/>
          </a:p>
          <a:p>
            <a:endParaRPr lang="en-US"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154562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374096"/>
            <a:ext cx="6987210" cy="914401"/>
          </a:xfrm>
        </p:spPr>
        <p:txBody>
          <a:bodyPr>
            <a:noAutofit/>
          </a:bodyPr>
          <a:lstStyle/>
          <a:p>
            <a:r>
              <a:rPr lang="en-US" sz="4400" b="1" dirty="0"/>
              <a:t>Course of Action</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533400" y="1828800"/>
            <a:ext cx="8686800" cy="1694342"/>
          </a:xfrm>
        </p:spPr>
        <p:txBody>
          <a:bodyPr/>
          <a:lstStyle/>
          <a:p>
            <a:r>
              <a:rPr lang="en-US" sz="2600" dirty="0"/>
              <a:t>Develop a RA Plan</a:t>
            </a:r>
          </a:p>
          <a:p>
            <a:r>
              <a:rPr lang="en-US" sz="2600" dirty="0"/>
              <a:t>Submit to the Department for Approval</a:t>
            </a:r>
          </a:p>
          <a:p>
            <a:r>
              <a:rPr lang="en-US" sz="2600" dirty="0"/>
              <a:t>RA Plan is approved by the Department and adopted by the Secretary</a:t>
            </a:r>
          </a:p>
          <a:p>
            <a:r>
              <a:rPr lang="en-US" sz="2600" dirty="0"/>
              <a:t>Updates are provided to the Department based on the schedule established in the plan</a:t>
            </a:r>
          </a:p>
          <a:p>
            <a:r>
              <a:rPr lang="en-US" sz="2600" dirty="0"/>
              <a:t>Updates are reviewed for confirmation of reasonable progress</a:t>
            </a:r>
          </a:p>
          <a:p>
            <a:r>
              <a:rPr lang="en-US" sz="2600" dirty="0"/>
              <a:t>Implementation of plan continues until targets are achieved</a:t>
            </a:r>
          </a:p>
          <a:p>
            <a:endParaRPr lang="en-US"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720318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4695" y="380999"/>
            <a:ext cx="6987210" cy="533401"/>
          </a:xfrm>
        </p:spPr>
        <p:txBody>
          <a:bodyPr>
            <a:noAutofit/>
          </a:bodyPr>
          <a:lstStyle/>
          <a:p>
            <a:r>
              <a:rPr lang="en-US" sz="3200" b="1" dirty="0"/>
              <a:t>Reasonable Assurance Plans</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1981200" y="1676400"/>
            <a:ext cx="6477000" cy="2151543"/>
          </a:xfrm>
        </p:spPr>
        <p:txBody>
          <a:bodyPr/>
          <a:lstStyle/>
          <a:p>
            <a:pPr marL="0" indent="0">
              <a:buNone/>
            </a:pPr>
            <a:endParaRPr lang="en-US" dirty="0"/>
          </a:p>
          <a:p>
            <a:pPr marL="0" indent="0">
              <a:buNone/>
            </a:pPr>
            <a:endParaRPr lang="en-US" dirty="0"/>
          </a:p>
          <a:p>
            <a:pPr marL="0" indent="0">
              <a:buNone/>
            </a:pPr>
            <a:endParaRPr lang="en-US"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
        <p:nvSpPr>
          <p:cNvPr id="7" name="Content Placeholder 2">
            <a:extLst>
              <a:ext uri="{FF2B5EF4-FFF2-40B4-BE49-F238E27FC236}">
                <a16:creationId xmlns:a16="http://schemas.microsoft.com/office/drawing/2014/main" id="{56EDD308-1FDC-4D80-97B3-70A3EA33D4D8}"/>
              </a:ext>
            </a:extLst>
          </p:cNvPr>
          <p:cNvSpPr txBox="1">
            <a:spLocks/>
          </p:cNvSpPr>
          <p:nvPr/>
        </p:nvSpPr>
        <p:spPr>
          <a:xfrm>
            <a:off x="1924695" y="1600200"/>
            <a:ext cx="6248400" cy="7169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accent4"/>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accent4"/>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accent4"/>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rPr>
              <a:t>We currently have 5 Reasonable Assurance (or 4b plans) that have been adopted.</a:t>
            </a:r>
            <a:endParaRPr kumimoji="0" lang="en-US" sz="36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pic>
        <p:nvPicPr>
          <p:cNvPr id="8" name="Picture 7">
            <a:extLst>
              <a:ext uri="{FF2B5EF4-FFF2-40B4-BE49-F238E27FC236}">
                <a16:creationId xmlns:a16="http://schemas.microsoft.com/office/drawing/2014/main" id="{A5E67AAC-8F2C-4100-92FD-B0CB71A44CC3}"/>
              </a:ext>
            </a:extLst>
          </p:cNvPr>
          <p:cNvPicPr>
            <a:picLocks noChangeAspect="1"/>
          </p:cNvPicPr>
          <p:nvPr/>
        </p:nvPicPr>
        <p:blipFill>
          <a:blip r:embed="rId2"/>
          <a:stretch>
            <a:fillRect/>
          </a:stretch>
        </p:blipFill>
        <p:spPr>
          <a:xfrm>
            <a:off x="2796" y="2514599"/>
            <a:ext cx="9144000" cy="3765552"/>
          </a:xfrm>
          <a:prstGeom prst="rect">
            <a:avLst/>
          </a:prstGeom>
        </p:spPr>
      </p:pic>
    </p:spTree>
    <p:extLst>
      <p:ext uri="{BB962C8B-B14F-4D97-AF65-F5344CB8AC3E}">
        <p14:creationId xmlns:p14="http://schemas.microsoft.com/office/powerpoint/2010/main" val="7827225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D9DC2-EBC9-4E86-AA28-E64D24414976}"/>
              </a:ext>
            </a:extLst>
          </p:cNvPr>
          <p:cNvSpPr>
            <a:spLocks noGrp="1"/>
          </p:cNvSpPr>
          <p:nvPr>
            <p:ph type="title"/>
          </p:nvPr>
        </p:nvSpPr>
        <p:spPr/>
        <p:txBody>
          <a:bodyPr/>
          <a:lstStyle/>
          <a:p>
            <a:r>
              <a:rPr lang="en-US" dirty="0"/>
              <a:t>BMAP Annual Progress</a:t>
            </a:r>
          </a:p>
        </p:txBody>
      </p:sp>
      <p:sp>
        <p:nvSpPr>
          <p:cNvPr id="3" name="Content Placeholder 2">
            <a:extLst>
              <a:ext uri="{FF2B5EF4-FFF2-40B4-BE49-F238E27FC236}">
                <a16:creationId xmlns:a16="http://schemas.microsoft.com/office/drawing/2014/main" id="{55DAD5C6-BB08-40E9-BA61-54F6CE89C668}"/>
              </a:ext>
            </a:extLst>
          </p:cNvPr>
          <p:cNvSpPr>
            <a:spLocks noGrp="1"/>
          </p:cNvSpPr>
          <p:nvPr>
            <p:ph idx="1"/>
          </p:nvPr>
        </p:nvSpPr>
        <p:spPr/>
        <p:txBody>
          <a:bodyPr/>
          <a:lstStyle/>
          <a:p>
            <a:r>
              <a:rPr lang="en-US" dirty="0"/>
              <a:t>9 projects completed in 2019</a:t>
            </a:r>
          </a:p>
          <a:p>
            <a:r>
              <a:rPr lang="en-US" dirty="0"/>
              <a:t>54 projects added in 2019</a:t>
            </a:r>
          </a:p>
          <a:p>
            <a:r>
              <a:rPr lang="en-US" dirty="0"/>
              <a:t>62 ongoing projects</a:t>
            </a:r>
          </a:p>
          <a:p>
            <a:endParaRPr lang="en-US" dirty="0"/>
          </a:p>
        </p:txBody>
      </p:sp>
      <p:sp>
        <p:nvSpPr>
          <p:cNvPr id="4" name="Text Placeholder 3">
            <a:extLst>
              <a:ext uri="{FF2B5EF4-FFF2-40B4-BE49-F238E27FC236}">
                <a16:creationId xmlns:a16="http://schemas.microsoft.com/office/drawing/2014/main" id="{790EA1AA-3D20-4950-8238-7DCCC39EE253}"/>
              </a:ext>
            </a:extLst>
          </p:cNvPr>
          <p:cNvSpPr>
            <a:spLocks noGrp="1"/>
          </p:cNvSpPr>
          <p:nvPr>
            <p:ph type="body" sz="quarter" idx="13"/>
          </p:nvPr>
        </p:nvSpPr>
        <p:spPr/>
        <p:txBody>
          <a:bodyPr/>
          <a:lstStyle/>
          <a:p>
            <a:r>
              <a:rPr lang="en-US" dirty="0"/>
              <a:t>Project Status</a:t>
            </a:r>
          </a:p>
        </p:txBody>
      </p:sp>
      <p:sp>
        <p:nvSpPr>
          <p:cNvPr id="5" name="Date Placeholder 4">
            <a:extLst>
              <a:ext uri="{FF2B5EF4-FFF2-40B4-BE49-F238E27FC236}">
                <a16:creationId xmlns:a16="http://schemas.microsoft.com/office/drawing/2014/main" id="{53B4CA75-E3AA-4437-BA44-A83B0EB75D3B}"/>
              </a:ext>
            </a:extLst>
          </p:cNvPr>
          <p:cNvSpPr>
            <a:spLocks noGrp="1"/>
          </p:cNvSpPr>
          <p:nvPr>
            <p:ph type="dt" sz="half" idx="10"/>
          </p:nvPr>
        </p:nvSpPr>
        <p:spPr/>
        <p:txBody>
          <a:bodyPr/>
          <a:lstStyle/>
          <a:p>
            <a:r>
              <a:rPr lang="en-US"/>
              <a:t>1/30/2020</a:t>
            </a:r>
            <a:endParaRPr lang="en-US" dirty="0"/>
          </a:p>
        </p:txBody>
      </p:sp>
      <p:pic>
        <p:nvPicPr>
          <p:cNvPr id="1026" name="Picture 2" descr="Image result for LID tree box">
            <a:extLst>
              <a:ext uri="{FF2B5EF4-FFF2-40B4-BE49-F238E27FC236}">
                <a16:creationId xmlns:a16="http://schemas.microsoft.com/office/drawing/2014/main" id="{61C550CD-41CA-4D8E-91B3-DD792B603F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6487" y="3708099"/>
            <a:ext cx="4391025" cy="3038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6139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457200"/>
            <a:ext cx="6987210" cy="914401"/>
          </a:xfrm>
        </p:spPr>
        <p:txBody>
          <a:bodyPr>
            <a:noAutofit/>
          </a:bodyPr>
          <a:lstStyle/>
          <a:p>
            <a:r>
              <a:rPr lang="en-US" sz="3200" b="1" dirty="0"/>
              <a:t>Reasonable Assurance Plans</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685800" y="3272392"/>
            <a:ext cx="8686800" cy="2469595"/>
          </a:xfrm>
        </p:spPr>
        <p:txBody>
          <a:bodyPr/>
          <a:lstStyle/>
          <a:p>
            <a:pPr marL="0" indent="0">
              <a:buNone/>
            </a:pPr>
            <a:r>
              <a:rPr lang="en-US" sz="2800" u="sng" dirty="0">
                <a:solidFill>
                  <a:schemeClr val="tx1"/>
                </a:solidFill>
              </a:rPr>
              <a:t>Main inclusions in a Reasonable Assurance Plan:</a:t>
            </a:r>
          </a:p>
          <a:p>
            <a:r>
              <a:rPr lang="en-US" sz="2200" dirty="0">
                <a:solidFill>
                  <a:schemeClr val="tx1"/>
                </a:solidFill>
              </a:rPr>
              <a:t>A restoration target (e.g. water quality, pollutant load)</a:t>
            </a:r>
          </a:p>
          <a:p>
            <a:r>
              <a:rPr lang="en-US" sz="2200" dirty="0">
                <a:solidFill>
                  <a:schemeClr val="tx1"/>
                </a:solidFill>
              </a:rPr>
              <a:t>A list of projects and/or activities that will achieve the restoration target</a:t>
            </a:r>
          </a:p>
          <a:p>
            <a:r>
              <a:rPr lang="en-US" sz="2200" dirty="0">
                <a:solidFill>
                  <a:schemeClr val="tx1"/>
                </a:solidFill>
              </a:rPr>
              <a:t>An implementation schedule that can span multiple years </a:t>
            </a:r>
          </a:p>
          <a:p>
            <a:r>
              <a:rPr lang="en-US" sz="2200" dirty="0">
                <a:solidFill>
                  <a:schemeClr val="tx1"/>
                </a:solidFill>
              </a:rPr>
              <a:t>Funding commitments</a:t>
            </a:r>
          </a:p>
          <a:p>
            <a:r>
              <a:rPr lang="en-US" sz="2200" dirty="0">
                <a:solidFill>
                  <a:schemeClr val="tx1"/>
                </a:solidFill>
              </a:rPr>
              <a:t>Requires U.S. Environmental Protection Agency (EPA) approval</a:t>
            </a:r>
          </a:p>
          <a:p>
            <a:endParaRPr lang="en-US" dirty="0">
              <a:solidFill>
                <a:schemeClr val="tx1"/>
              </a:solidFill>
            </a:endParaRPr>
          </a:p>
          <a:p>
            <a:endParaRPr lang="en-US" dirty="0">
              <a:solidFill>
                <a:schemeClr val="tx1"/>
              </a:solidFill>
            </a:endParaRPr>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
        <p:nvSpPr>
          <p:cNvPr id="6" name="TextBox 4">
            <a:extLst>
              <a:ext uri="{FF2B5EF4-FFF2-40B4-BE49-F238E27FC236}">
                <a16:creationId xmlns:a16="http://schemas.microsoft.com/office/drawing/2014/main" id="{1DB39FBA-7C96-44FC-A0D9-2C41D535D208}"/>
              </a:ext>
            </a:extLst>
          </p:cNvPr>
          <p:cNvSpPr txBox="1">
            <a:spLocks noChangeArrowheads="1"/>
          </p:cNvSpPr>
          <p:nvPr/>
        </p:nvSpPr>
        <p:spPr bwMode="auto">
          <a:xfrm>
            <a:off x="228600" y="1771471"/>
            <a:ext cx="8686799" cy="1323439"/>
          </a:xfrm>
          <a:prstGeom prst="rect">
            <a:avLst/>
          </a:prstGeom>
          <a:solidFill>
            <a:schemeClr val="accent1">
              <a:lumMod val="40000"/>
              <a:lumOff val="60000"/>
            </a:schemeClr>
          </a:solidFill>
          <a:ln w="9525">
            <a:noFill/>
            <a:miter lim="800000"/>
            <a:headEnd/>
            <a:tailEnd/>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Reasonable Assurance plans (4b) </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provide an implementation schedule and resource commitments that there are, or will be, pollutant loading reductions that will result in the waterbody achieving water quality targets to attain and maintain the designated use.</a:t>
            </a:r>
          </a:p>
        </p:txBody>
      </p:sp>
      <p:sp>
        <p:nvSpPr>
          <p:cNvPr id="7" name="Content Placeholder 2">
            <a:extLst>
              <a:ext uri="{FF2B5EF4-FFF2-40B4-BE49-F238E27FC236}">
                <a16:creationId xmlns:a16="http://schemas.microsoft.com/office/drawing/2014/main" id="{774797B7-280D-4257-8FD5-FB547D581574}"/>
              </a:ext>
            </a:extLst>
          </p:cNvPr>
          <p:cNvSpPr txBox="1">
            <a:spLocks/>
          </p:cNvSpPr>
          <p:nvPr/>
        </p:nvSpPr>
        <p:spPr>
          <a:xfrm>
            <a:off x="-76200" y="1837449"/>
            <a:ext cx="8686800" cy="169434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accent4"/>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accent4"/>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accent4"/>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7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403679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2"/>
          <p:cNvSpPr>
            <a:spLocks noGrp="1" noChangeArrowheads="1"/>
          </p:cNvSpPr>
          <p:nvPr>
            <p:ph type="title"/>
          </p:nvPr>
        </p:nvSpPr>
        <p:spPr>
          <a:xfrm>
            <a:off x="2209800" y="609600"/>
            <a:ext cx="6987210" cy="914401"/>
          </a:xfrm>
        </p:spPr>
        <p:txBody>
          <a:bodyPr>
            <a:normAutofit fontScale="90000"/>
          </a:bodyPr>
          <a:lstStyle/>
          <a:p>
            <a:r>
              <a:rPr lang="en-US" dirty="0"/>
              <a:t>Watershed Restoration</a:t>
            </a:r>
            <a:br>
              <a:rPr lang="en-US" dirty="0"/>
            </a:br>
            <a:endParaRPr lang="en-US" dirty="0"/>
          </a:p>
        </p:txBody>
      </p:sp>
      <p:pic>
        <p:nvPicPr>
          <p:cNvPr id="7" name="Picture 6">
            <a:extLst>
              <a:ext uri="{FF2B5EF4-FFF2-40B4-BE49-F238E27FC236}">
                <a16:creationId xmlns:a16="http://schemas.microsoft.com/office/drawing/2014/main" id="{E1FAA494-606F-4313-89AB-2698B1E4BE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1371600"/>
            <a:ext cx="5750874" cy="478472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 name="Rectangle: Rounded Corners 2">
            <a:extLst>
              <a:ext uri="{FF2B5EF4-FFF2-40B4-BE49-F238E27FC236}">
                <a16:creationId xmlns:a16="http://schemas.microsoft.com/office/drawing/2014/main" id="{10825051-108B-424E-8311-F3196AAEE2D4}"/>
              </a:ext>
            </a:extLst>
          </p:cNvPr>
          <p:cNvSpPr/>
          <p:nvPr/>
        </p:nvSpPr>
        <p:spPr>
          <a:xfrm>
            <a:off x="1981200" y="2514600"/>
            <a:ext cx="3581400" cy="364172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League Gothic"/>
              <a:ea typeface="+mn-ea"/>
              <a:cs typeface="+mn-cs"/>
            </a:endParaRPr>
          </a:p>
        </p:txBody>
      </p:sp>
      <p:sp>
        <p:nvSpPr>
          <p:cNvPr id="4" name="TextBox 3">
            <a:extLst>
              <a:ext uri="{FF2B5EF4-FFF2-40B4-BE49-F238E27FC236}">
                <a16:creationId xmlns:a16="http://schemas.microsoft.com/office/drawing/2014/main" id="{3A9922FE-A28B-47F4-B4CF-8537D6572563}"/>
              </a:ext>
            </a:extLst>
          </p:cNvPr>
          <p:cNvSpPr txBox="1"/>
          <p:nvPr/>
        </p:nvSpPr>
        <p:spPr>
          <a:xfrm>
            <a:off x="211464" y="2774595"/>
            <a:ext cx="1693536"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Done altogether in an RA Plan.</a:t>
            </a:r>
          </a:p>
        </p:txBody>
      </p:sp>
      <p:cxnSp>
        <p:nvCxnSpPr>
          <p:cNvPr id="6" name="Straight Arrow Connector 5">
            <a:extLst>
              <a:ext uri="{FF2B5EF4-FFF2-40B4-BE49-F238E27FC236}">
                <a16:creationId xmlns:a16="http://schemas.microsoft.com/office/drawing/2014/main" id="{DC4E6D6A-4D34-4E13-9957-267F687EF65E}"/>
              </a:ext>
            </a:extLst>
          </p:cNvPr>
          <p:cNvCxnSpPr/>
          <p:nvPr/>
        </p:nvCxnSpPr>
        <p:spPr>
          <a:xfrm>
            <a:off x="211464" y="4344255"/>
            <a:ext cx="154113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Date Placeholder 1">
            <a:extLst>
              <a:ext uri="{FF2B5EF4-FFF2-40B4-BE49-F238E27FC236}">
                <a16:creationId xmlns:a16="http://schemas.microsoft.com/office/drawing/2014/main" id="{2872ADD2-E2B0-4ABD-98AC-7E1BF209E58F}"/>
              </a:ext>
            </a:extLst>
          </p:cNvPr>
          <p:cNvSpPr>
            <a:spLocks noGrp="1"/>
          </p:cNvSpPr>
          <p:nvPr>
            <p:ph type="dt" sz="half" idx="10"/>
          </p:nvPr>
        </p:nvSpPr>
        <p:spPr/>
        <p:txBody>
          <a:bodyPr/>
          <a:lstStyle/>
          <a:p>
            <a:r>
              <a:rPr lang="en-US"/>
              <a:t>1/30/2020</a:t>
            </a:r>
            <a:endParaRPr lang="en-US" dirty="0"/>
          </a:p>
        </p:txBody>
      </p:sp>
    </p:spTree>
    <p:extLst>
      <p:ext uri="{BB962C8B-B14F-4D97-AF65-F5344CB8AC3E}">
        <p14:creationId xmlns:p14="http://schemas.microsoft.com/office/powerpoint/2010/main" val="133462721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4695" y="380999"/>
            <a:ext cx="6987210" cy="533401"/>
          </a:xfrm>
        </p:spPr>
        <p:txBody>
          <a:bodyPr>
            <a:noAutofit/>
          </a:bodyPr>
          <a:lstStyle/>
          <a:p>
            <a:r>
              <a:rPr lang="en-US" sz="3200" b="1" dirty="0"/>
              <a:t>Category 4e Plans</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1981200" y="1676400"/>
            <a:ext cx="6477000" cy="2151543"/>
          </a:xfrm>
        </p:spPr>
        <p:txBody>
          <a:bodyPr/>
          <a:lstStyle/>
          <a:p>
            <a:pPr marL="0" indent="0">
              <a:buNone/>
            </a:pPr>
            <a:endParaRPr lang="en-US" dirty="0"/>
          </a:p>
          <a:p>
            <a:pPr marL="0" indent="0">
              <a:buNone/>
            </a:pPr>
            <a:endParaRPr lang="en-US" dirty="0"/>
          </a:p>
          <a:p>
            <a:pPr marL="0" indent="0">
              <a:buNone/>
            </a:pPr>
            <a:endParaRPr lang="en-US"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pic>
        <p:nvPicPr>
          <p:cNvPr id="6" name="Picture 5">
            <a:extLst>
              <a:ext uri="{FF2B5EF4-FFF2-40B4-BE49-F238E27FC236}">
                <a16:creationId xmlns:a16="http://schemas.microsoft.com/office/drawing/2014/main" id="{BAEBCA69-9B68-4154-87B2-7CEDBFDAF1D9}"/>
              </a:ext>
            </a:extLst>
          </p:cNvPr>
          <p:cNvPicPr>
            <a:picLocks noChangeAspect="1"/>
          </p:cNvPicPr>
          <p:nvPr/>
        </p:nvPicPr>
        <p:blipFill>
          <a:blip r:embed="rId2"/>
          <a:stretch>
            <a:fillRect/>
          </a:stretch>
        </p:blipFill>
        <p:spPr>
          <a:xfrm>
            <a:off x="151024" y="1828800"/>
            <a:ext cx="8841952" cy="4310857"/>
          </a:xfrm>
          <a:prstGeom prst="rect">
            <a:avLst/>
          </a:prstGeom>
        </p:spPr>
      </p:pic>
    </p:spTree>
    <p:extLst>
      <p:ext uri="{BB962C8B-B14F-4D97-AF65-F5344CB8AC3E}">
        <p14:creationId xmlns:p14="http://schemas.microsoft.com/office/powerpoint/2010/main" val="33126540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2156790" y="241912"/>
            <a:ext cx="6987210" cy="914401"/>
          </a:xfrm>
        </p:spPr>
        <p:txBody>
          <a:bodyPr>
            <a:noAutofit/>
          </a:bodyPr>
          <a:lstStyle/>
          <a:p>
            <a:r>
              <a:rPr lang="en-US" sz="3200" b="1" dirty="0"/>
              <a:t>Pollutant Reduction Plans</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533400" y="3160888"/>
            <a:ext cx="8686800" cy="2603045"/>
          </a:xfrm>
        </p:spPr>
        <p:txBody>
          <a:bodyPr/>
          <a:lstStyle/>
          <a:p>
            <a:pPr marL="0" indent="0">
              <a:buNone/>
            </a:pPr>
            <a:r>
              <a:rPr lang="en-US" sz="2800" u="sng" dirty="0">
                <a:solidFill>
                  <a:schemeClr val="tx1"/>
                </a:solidFill>
              </a:rPr>
              <a:t>Main points of a Pollutant Reduction Plan:</a:t>
            </a:r>
          </a:p>
          <a:p>
            <a:r>
              <a:rPr lang="en-US" sz="2000" dirty="0">
                <a:solidFill>
                  <a:schemeClr val="tx1"/>
                </a:solidFill>
              </a:rPr>
              <a:t>A restoration target is typically the water quality criterion</a:t>
            </a:r>
          </a:p>
          <a:p>
            <a:r>
              <a:rPr lang="en-US" sz="2000" dirty="0">
                <a:solidFill>
                  <a:schemeClr val="tx1"/>
                </a:solidFill>
              </a:rPr>
              <a:t>Planned or on-going restoration activities</a:t>
            </a:r>
          </a:p>
          <a:p>
            <a:r>
              <a:rPr lang="en-US" sz="2000" dirty="0">
                <a:solidFill>
                  <a:schemeClr val="tx1"/>
                </a:solidFill>
              </a:rPr>
              <a:t>A list of projects and/or activities that will achieve the restoration target</a:t>
            </a:r>
          </a:p>
          <a:p>
            <a:r>
              <a:rPr lang="en-US" sz="2000" dirty="0">
                <a:solidFill>
                  <a:schemeClr val="tx1"/>
                </a:solidFill>
              </a:rPr>
              <a:t>An implementation schedule</a:t>
            </a:r>
          </a:p>
          <a:p>
            <a:r>
              <a:rPr lang="en-US" sz="2000" dirty="0">
                <a:solidFill>
                  <a:schemeClr val="tx1"/>
                </a:solidFill>
              </a:rPr>
              <a:t>Expected to attain water quality standards by the next time the waterbody is assessed by DEP (e.g. 5 years)</a:t>
            </a:r>
          </a:p>
          <a:p>
            <a:r>
              <a:rPr lang="en-US" sz="2000" dirty="0">
                <a:solidFill>
                  <a:schemeClr val="tx1"/>
                </a:solidFill>
              </a:rPr>
              <a:t>Does not require EPA approval</a:t>
            </a:r>
          </a:p>
          <a:p>
            <a:endParaRPr lang="en-US" dirty="0">
              <a:solidFill>
                <a:schemeClr val="tx1"/>
              </a:solidFill>
            </a:endParaRPr>
          </a:p>
          <a:p>
            <a:endParaRPr lang="en-US" dirty="0">
              <a:solidFill>
                <a:schemeClr val="tx1"/>
              </a:solidFill>
            </a:endParaRPr>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
        <p:nvSpPr>
          <p:cNvPr id="7" name="Content Placeholder 2">
            <a:extLst>
              <a:ext uri="{FF2B5EF4-FFF2-40B4-BE49-F238E27FC236}">
                <a16:creationId xmlns:a16="http://schemas.microsoft.com/office/drawing/2014/main" id="{774797B7-280D-4257-8FD5-FB547D581574}"/>
              </a:ext>
            </a:extLst>
          </p:cNvPr>
          <p:cNvSpPr txBox="1">
            <a:spLocks/>
          </p:cNvSpPr>
          <p:nvPr/>
        </p:nvSpPr>
        <p:spPr>
          <a:xfrm>
            <a:off x="-76200" y="1837449"/>
            <a:ext cx="8686800" cy="169434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accent4"/>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accent4"/>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accent4"/>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7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
        <p:nvSpPr>
          <p:cNvPr id="8" name="TextBox 4">
            <a:extLst>
              <a:ext uri="{FF2B5EF4-FFF2-40B4-BE49-F238E27FC236}">
                <a16:creationId xmlns:a16="http://schemas.microsoft.com/office/drawing/2014/main" id="{D236D465-6038-433C-AC2F-26272569D009}"/>
              </a:ext>
            </a:extLst>
          </p:cNvPr>
          <p:cNvSpPr txBox="1">
            <a:spLocks noChangeArrowheads="1"/>
          </p:cNvSpPr>
          <p:nvPr/>
        </p:nvSpPr>
        <p:spPr bwMode="auto">
          <a:xfrm>
            <a:off x="228600" y="1676400"/>
            <a:ext cx="8686800" cy="1323439"/>
          </a:xfrm>
          <a:prstGeom prst="rect">
            <a:avLst/>
          </a:prstGeom>
          <a:solidFill>
            <a:schemeClr val="accent1">
              <a:lumMod val="40000"/>
              <a:lumOff val="60000"/>
            </a:schemeClr>
          </a:solidFill>
          <a:ln w="9525">
            <a:noFill/>
            <a:miter lim="800000"/>
            <a:headEnd/>
            <a:tailEnd/>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Pollutant reduction plans (4e) </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provide a demonstration that there are, or will be, management actions in place that will result in the waterbody achieving water quality targets (e.g. assessment thresholds or water quality standards) to attain the designated use before the next assessment cycle.</a:t>
            </a:r>
          </a:p>
        </p:txBody>
      </p:sp>
    </p:spTree>
    <p:extLst>
      <p:ext uri="{BB962C8B-B14F-4D97-AF65-F5344CB8AC3E}">
        <p14:creationId xmlns:p14="http://schemas.microsoft.com/office/powerpoint/2010/main" val="5325750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374096"/>
            <a:ext cx="6987210" cy="914401"/>
          </a:xfrm>
        </p:spPr>
        <p:txBody>
          <a:bodyPr>
            <a:noAutofit/>
          </a:bodyPr>
          <a:lstStyle/>
          <a:p>
            <a:r>
              <a:rPr lang="en-US" sz="4400" b="1" dirty="0"/>
              <a:t>Plan Development</a:t>
            </a:r>
          </a:p>
        </p:txBody>
      </p:sp>
      <p:sp>
        <p:nvSpPr>
          <p:cNvPr id="3" name="Content Placeholder 2">
            <a:extLst>
              <a:ext uri="{FF2B5EF4-FFF2-40B4-BE49-F238E27FC236}">
                <a16:creationId xmlns:a16="http://schemas.microsoft.com/office/drawing/2014/main" id="{A2398DB4-4131-404A-A59D-242DDF1E91A5}"/>
              </a:ext>
            </a:extLst>
          </p:cNvPr>
          <p:cNvSpPr>
            <a:spLocks noGrp="1"/>
          </p:cNvSpPr>
          <p:nvPr>
            <p:ph idx="1"/>
          </p:nvPr>
        </p:nvSpPr>
        <p:spPr>
          <a:xfrm>
            <a:off x="228600" y="1810858"/>
            <a:ext cx="8686800" cy="1694342"/>
          </a:xfrm>
        </p:spPr>
        <p:txBody>
          <a:bodyPr/>
          <a:lstStyle/>
          <a:p>
            <a:r>
              <a:rPr lang="en-US" sz="2600" dirty="0">
                <a:solidFill>
                  <a:schemeClr val="tx1"/>
                </a:solidFill>
              </a:rPr>
              <a:t>Development of these plans is stakeholder driven</a:t>
            </a:r>
          </a:p>
          <a:p>
            <a:r>
              <a:rPr lang="en-US" sz="2600" dirty="0">
                <a:solidFill>
                  <a:schemeClr val="tx1"/>
                </a:solidFill>
              </a:rPr>
              <a:t>DEP has resources to assist stakeholders</a:t>
            </a:r>
          </a:p>
          <a:p>
            <a:pPr lvl="1"/>
            <a:r>
              <a:rPr lang="en-US" sz="2200" dirty="0">
                <a:solidFill>
                  <a:schemeClr val="tx1"/>
                </a:solidFill>
              </a:rPr>
              <a:t>Facilitation</a:t>
            </a:r>
          </a:p>
          <a:p>
            <a:pPr lvl="1"/>
            <a:r>
              <a:rPr lang="en-US" sz="2200" dirty="0">
                <a:solidFill>
                  <a:schemeClr val="tx1"/>
                </a:solidFill>
              </a:rPr>
              <a:t>Technical Analysis</a:t>
            </a:r>
          </a:p>
          <a:p>
            <a:pPr lvl="1"/>
            <a:r>
              <a:rPr lang="en-US" sz="2200" dirty="0">
                <a:solidFill>
                  <a:schemeClr val="tx1"/>
                </a:solidFill>
              </a:rPr>
              <a:t>Review and Feedback</a:t>
            </a:r>
          </a:p>
          <a:p>
            <a:endParaRPr lang="en-US" dirty="0">
              <a:solidFill>
                <a:schemeClr val="tx1"/>
              </a:solidFill>
            </a:endParaRPr>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pic>
        <p:nvPicPr>
          <p:cNvPr id="6" name="Picture 5">
            <a:extLst>
              <a:ext uri="{FF2B5EF4-FFF2-40B4-BE49-F238E27FC236}">
                <a16:creationId xmlns:a16="http://schemas.microsoft.com/office/drawing/2014/main" id="{5963E4D7-0794-4F22-B97C-26951BD24C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1863" y="3377288"/>
            <a:ext cx="3302130" cy="2473410"/>
          </a:xfrm>
          <a:prstGeom prst="rect">
            <a:avLst/>
          </a:prstGeom>
        </p:spPr>
      </p:pic>
    </p:spTree>
    <p:extLst>
      <p:ext uri="{BB962C8B-B14F-4D97-AF65-F5344CB8AC3E}">
        <p14:creationId xmlns:p14="http://schemas.microsoft.com/office/powerpoint/2010/main" val="3393096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9FB74-ABA6-4026-889C-2BBA958545C5}"/>
              </a:ext>
            </a:extLst>
          </p:cNvPr>
          <p:cNvSpPr>
            <a:spLocks noGrp="1"/>
          </p:cNvSpPr>
          <p:nvPr>
            <p:ph type="title"/>
          </p:nvPr>
        </p:nvSpPr>
        <p:spPr>
          <a:xfrm>
            <a:off x="1928190" y="586154"/>
            <a:ext cx="6987210" cy="914401"/>
          </a:xfrm>
        </p:spPr>
        <p:txBody>
          <a:bodyPr>
            <a:noAutofit/>
          </a:bodyPr>
          <a:lstStyle/>
          <a:p>
            <a:r>
              <a:rPr lang="en-US" sz="4000" dirty="0"/>
              <a:t>Surface Water Grant (SWAG) Considerations</a:t>
            </a:r>
            <a:br>
              <a:rPr lang="en-US" sz="4000" dirty="0"/>
            </a:br>
            <a:r>
              <a:rPr lang="en-US" sz="1600" dirty="0">
                <a:hlinkClick r:id="rId2"/>
              </a:rPr>
              <a:t>https://floridadep.gov/wra/319-tmdl-fund</a:t>
            </a:r>
            <a:endParaRPr lang="en-US" sz="1600" dirty="0"/>
          </a:p>
        </p:txBody>
      </p:sp>
      <p:sp>
        <p:nvSpPr>
          <p:cNvPr id="5" name="Date Placeholder 4">
            <a:extLst>
              <a:ext uri="{FF2B5EF4-FFF2-40B4-BE49-F238E27FC236}">
                <a16:creationId xmlns:a16="http://schemas.microsoft.com/office/drawing/2014/main" id="{3734583C-84C2-4B53-9094-EF8DD2F11323}"/>
              </a:ext>
            </a:extLst>
          </p:cNvPr>
          <p:cNvSpPr>
            <a:spLocks noGrp="1"/>
          </p:cNvSpPr>
          <p:nvPr>
            <p:ph type="dt" sz="half" idx="10"/>
          </p:nvPr>
        </p:nvSpPr>
        <p:spPr>
          <a:xfrm>
            <a:off x="228600" y="6356351"/>
            <a:ext cx="20574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1453B"/>
                </a:solidFill>
                <a:effectLst/>
                <a:uLnTx/>
                <a:uFillTx/>
                <a:latin typeface="Arial" panose="020B0604020202020204" pitchFamily="34" charset="0"/>
                <a:ea typeface="+mn-ea"/>
                <a:cs typeface="Arial" panose="020B0604020202020204" pitchFamily="34" charset="0"/>
              </a:rPr>
              <a:t>1/30/2020</a:t>
            </a:r>
            <a:endParaRPr kumimoji="0" lang="en-US" sz="1800" b="0" i="0" u="none" strike="noStrike" kern="1200" cap="none" spc="0" normalizeH="0" baseline="0" noProof="0" dirty="0">
              <a:ln>
                <a:noFill/>
              </a:ln>
              <a:solidFill>
                <a:srgbClr val="41453B"/>
              </a:solidFill>
              <a:effectLst/>
              <a:uLnTx/>
              <a:uFillTx/>
              <a:latin typeface="Arial" panose="020B0604020202020204" pitchFamily="34" charset="0"/>
              <a:ea typeface="+mn-ea"/>
              <a:cs typeface="Arial" panose="020B0604020202020204" pitchFamily="34" charset="0"/>
            </a:endParaRPr>
          </a:p>
        </p:txBody>
      </p:sp>
      <p:sp>
        <p:nvSpPr>
          <p:cNvPr id="6" name="Content Placeholder 5">
            <a:extLst>
              <a:ext uri="{FF2B5EF4-FFF2-40B4-BE49-F238E27FC236}">
                <a16:creationId xmlns:a16="http://schemas.microsoft.com/office/drawing/2014/main" id="{20D7975D-BBBC-4D74-983C-3AFEAEC6AACA}"/>
              </a:ext>
            </a:extLst>
          </p:cNvPr>
          <p:cNvSpPr>
            <a:spLocks noGrp="1"/>
          </p:cNvSpPr>
          <p:nvPr>
            <p:ph idx="1"/>
          </p:nvPr>
        </p:nvSpPr>
        <p:spPr>
          <a:xfrm>
            <a:off x="762000" y="1802066"/>
            <a:ext cx="8153400" cy="4437542"/>
          </a:xfrm>
        </p:spPr>
        <p:txBody>
          <a:bodyPr/>
          <a:lstStyle/>
          <a:p>
            <a:pPr marL="0" indent="0">
              <a:buNone/>
            </a:pPr>
            <a:r>
              <a:rPr lang="en-US" sz="1800" b="1" dirty="0">
                <a:solidFill>
                  <a:schemeClr val="tx1"/>
                </a:solidFill>
              </a:rPr>
              <a:t>State grant for projects that reduce stormwater pollutant loadings in impaired waterbodies</a:t>
            </a:r>
          </a:p>
          <a:p>
            <a:r>
              <a:rPr lang="en-US" sz="2000" dirty="0">
                <a:solidFill>
                  <a:schemeClr val="tx1"/>
                </a:solidFill>
              </a:rPr>
              <a:t>~$5 million total is appropriated annually to DEP through the Florida legislature </a:t>
            </a:r>
          </a:p>
          <a:p>
            <a:r>
              <a:rPr lang="en-US" sz="2000" dirty="0">
                <a:solidFill>
                  <a:schemeClr val="tx1"/>
                </a:solidFill>
              </a:rPr>
              <a:t>“Shovel ready” capital improvement projects for treating waters not attaining standards (i.e., impaired)</a:t>
            </a:r>
          </a:p>
          <a:p>
            <a:r>
              <a:rPr lang="en-US" sz="2000" dirty="0">
                <a:solidFill>
                  <a:schemeClr val="tx1"/>
                </a:solidFill>
              </a:rPr>
              <a:t>New combined project proposals for all NPS grants, will be accepted year-round</a:t>
            </a:r>
          </a:p>
          <a:p>
            <a:r>
              <a:rPr lang="en-US" sz="2000" dirty="0">
                <a:solidFill>
                  <a:schemeClr val="tx1"/>
                </a:solidFill>
              </a:rPr>
              <a:t>Project selection expected twice per year</a:t>
            </a:r>
          </a:p>
          <a:p>
            <a:pPr lvl="1"/>
            <a:r>
              <a:rPr lang="en-US" sz="1600" dirty="0">
                <a:solidFill>
                  <a:schemeClr val="tx1"/>
                </a:solidFill>
              </a:rPr>
              <a:t>Generally March-April and October-November </a:t>
            </a:r>
            <a:endParaRPr lang="en-US" sz="2000" dirty="0">
              <a:solidFill>
                <a:schemeClr val="tx1"/>
              </a:solidFill>
            </a:endParaRPr>
          </a:p>
          <a:p>
            <a:r>
              <a:rPr lang="en-US" sz="2000" dirty="0">
                <a:solidFill>
                  <a:schemeClr val="tx1"/>
                </a:solidFill>
              </a:rPr>
              <a:t>No set maximum or minimum funding request caps</a:t>
            </a:r>
          </a:p>
          <a:p>
            <a:r>
              <a:rPr lang="en-US" sz="2000" dirty="0">
                <a:solidFill>
                  <a:schemeClr val="tx1"/>
                </a:solidFill>
              </a:rPr>
              <a:t>No match required </a:t>
            </a:r>
          </a:p>
          <a:p>
            <a:pPr lvl="1"/>
            <a:r>
              <a:rPr lang="en-US" sz="1600" dirty="0">
                <a:solidFill>
                  <a:schemeClr val="tx1"/>
                </a:solidFill>
              </a:rPr>
              <a:t>Cost sharing encouraged for project prioritization</a:t>
            </a:r>
          </a:p>
        </p:txBody>
      </p:sp>
    </p:spTree>
    <p:extLst>
      <p:ext uri="{BB962C8B-B14F-4D97-AF65-F5344CB8AC3E}">
        <p14:creationId xmlns:p14="http://schemas.microsoft.com/office/powerpoint/2010/main" val="10169032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5385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B6F30-EC57-48A6-B49F-020772B4D07A}"/>
              </a:ext>
            </a:extLst>
          </p:cNvPr>
          <p:cNvSpPr>
            <a:spLocks noGrp="1"/>
          </p:cNvSpPr>
          <p:nvPr>
            <p:ph type="title"/>
          </p:nvPr>
        </p:nvSpPr>
        <p:spPr/>
        <p:txBody>
          <a:bodyPr/>
          <a:lstStyle/>
          <a:p>
            <a:r>
              <a:rPr lang="en-US" dirty="0"/>
              <a:t>BMAP Annual Progress	</a:t>
            </a:r>
          </a:p>
        </p:txBody>
      </p:sp>
      <p:sp>
        <p:nvSpPr>
          <p:cNvPr id="4" name="Text Placeholder 3">
            <a:extLst>
              <a:ext uri="{FF2B5EF4-FFF2-40B4-BE49-F238E27FC236}">
                <a16:creationId xmlns:a16="http://schemas.microsoft.com/office/drawing/2014/main" id="{1BFD5EE0-6B46-4968-981E-2DBCEEC5A874}"/>
              </a:ext>
            </a:extLst>
          </p:cNvPr>
          <p:cNvSpPr>
            <a:spLocks noGrp="1"/>
          </p:cNvSpPr>
          <p:nvPr>
            <p:ph type="body" sz="quarter" idx="13"/>
          </p:nvPr>
        </p:nvSpPr>
        <p:spPr/>
        <p:txBody>
          <a:bodyPr/>
          <a:lstStyle/>
          <a:p>
            <a:r>
              <a:rPr lang="en-US" dirty="0"/>
              <a:t>Project Types</a:t>
            </a:r>
          </a:p>
        </p:txBody>
      </p:sp>
      <p:sp>
        <p:nvSpPr>
          <p:cNvPr id="5" name="Date Placeholder 4">
            <a:extLst>
              <a:ext uri="{FF2B5EF4-FFF2-40B4-BE49-F238E27FC236}">
                <a16:creationId xmlns:a16="http://schemas.microsoft.com/office/drawing/2014/main" id="{B104B812-1873-43F8-80AF-E9FBA5268FCE}"/>
              </a:ext>
            </a:extLst>
          </p:cNvPr>
          <p:cNvSpPr>
            <a:spLocks noGrp="1"/>
          </p:cNvSpPr>
          <p:nvPr>
            <p:ph type="dt" sz="half" idx="10"/>
          </p:nvPr>
        </p:nvSpPr>
        <p:spPr/>
        <p:txBody>
          <a:bodyPr/>
          <a:lstStyle/>
          <a:p>
            <a:r>
              <a:rPr lang="en-US"/>
              <a:t>1/30/2020</a:t>
            </a:r>
            <a:endParaRPr lang="en-US" dirty="0"/>
          </a:p>
        </p:txBody>
      </p:sp>
      <p:graphicFrame>
        <p:nvGraphicFramePr>
          <p:cNvPr id="9" name="Table 8">
            <a:extLst>
              <a:ext uri="{FF2B5EF4-FFF2-40B4-BE49-F238E27FC236}">
                <a16:creationId xmlns:a16="http://schemas.microsoft.com/office/drawing/2014/main" id="{D03C0638-1BE8-4A1F-AC47-1A9625A3591C}"/>
              </a:ext>
            </a:extLst>
          </p:cNvPr>
          <p:cNvGraphicFramePr>
            <a:graphicFrameLocks noGrp="1"/>
          </p:cNvGraphicFramePr>
          <p:nvPr>
            <p:extLst>
              <p:ext uri="{D42A27DB-BD31-4B8C-83A1-F6EECF244321}">
                <p14:modId xmlns:p14="http://schemas.microsoft.com/office/powerpoint/2010/main" val="3344529272"/>
              </p:ext>
            </p:extLst>
          </p:nvPr>
        </p:nvGraphicFramePr>
        <p:xfrm>
          <a:off x="350241" y="1794051"/>
          <a:ext cx="3810000" cy="4290060"/>
        </p:xfrm>
        <a:graphic>
          <a:graphicData uri="http://schemas.openxmlformats.org/drawingml/2006/table">
            <a:tbl>
              <a:tblPr/>
              <a:tblGrid>
                <a:gridCol w="2351314">
                  <a:extLst>
                    <a:ext uri="{9D8B030D-6E8A-4147-A177-3AD203B41FA5}">
                      <a16:colId xmlns:a16="http://schemas.microsoft.com/office/drawing/2014/main" val="2201362668"/>
                    </a:ext>
                  </a:extLst>
                </a:gridCol>
                <a:gridCol w="1458686">
                  <a:extLst>
                    <a:ext uri="{9D8B030D-6E8A-4147-A177-3AD203B41FA5}">
                      <a16:colId xmlns:a16="http://schemas.microsoft.com/office/drawing/2014/main" val="2536361414"/>
                    </a:ext>
                  </a:extLst>
                </a:gridCol>
              </a:tblGrid>
              <a:tr h="190500">
                <a:tc>
                  <a:txBody>
                    <a:bodyPr/>
                    <a:lstStyle/>
                    <a:p>
                      <a:pPr algn="l" fontAlgn="b"/>
                      <a:r>
                        <a:rPr lang="en-US" sz="1100" b="1" i="0" u="none" strike="noStrike" dirty="0">
                          <a:solidFill>
                            <a:srgbClr val="000000"/>
                          </a:solidFill>
                          <a:effectLst/>
                          <a:latin typeface="Calibri" panose="020F0502020204030204" pitchFamily="34" charset="0"/>
                        </a:rPr>
                        <a:t>Project Type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100" b="1" i="0" u="none" strike="noStrike" dirty="0">
                          <a:solidFill>
                            <a:srgbClr val="000000"/>
                          </a:solidFill>
                          <a:effectLst/>
                          <a:latin typeface="Calibri" panose="020F0502020204030204" pitchFamily="34" charset="0"/>
                        </a:rPr>
                        <a:t>Count of Project Type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4210808100"/>
                  </a:ext>
                </a:extLst>
              </a:tr>
              <a:tr h="190500">
                <a:tc>
                  <a:txBody>
                    <a:bodyPr/>
                    <a:lstStyle/>
                    <a:p>
                      <a:pPr algn="l" fontAlgn="b"/>
                      <a:r>
                        <a:rPr lang="en-US" sz="1100" b="0" i="0" u="none" strike="noStrike" dirty="0">
                          <a:solidFill>
                            <a:srgbClr val="000000"/>
                          </a:solidFill>
                          <a:effectLst/>
                          <a:latin typeface="Calibri" panose="020F0502020204030204" pitchFamily="34" charset="0"/>
                        </a:rPr>
                        <a:t>100% On-site Retention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1191908"/>
                  </a:ext>
                </a:extLst>
              </a:tr>
              <a:tr h="190500">
                <a:tc>
                  <a:txBody>
                    <a:bodyPr/>
                    <a:lstStyle/>
                    <a:p>
                      <a:pPr algn="l" fontAlgn="b"/>
                      <a:r>
                        <a:rPr lang="en-US" sz="1100" b="0" i="0" u="none" strike="noStrike">
                          <a:solidFill>
                            <a:srgbClr val="000000"/>
                          </a:solidFill>
                          <a:effectLst/>
                          <a:latin typeface="Calibri" panose="020F0502020204030204" pitchFamily="34" charset="0"/>
                        </a:rPr>
                        <a:t>Agricultural BMPs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9232622"/>
                  </a:ext>
                </a:extLst>
              </a:tr>
              <a:tr h="190500">
                <a:tc>
                  <a:txBody>
                    <a:bodyPr/>
                    <a:lstStyle/>
                    <a:p>
                      <a:pPr algn="l" fontAlgn="b"/>
                      <a:r>
                        <a:rPr lang="en-US" sz="1100" b="0" i="0" u="none" strike="noStrike">
                          <a:solidFill>
                            <a:srgbClr val="000000"/>
                          </a:solidFill>
                          <a:effectLst/>
                          <a:latin typeface="Calibri" panose="020F0502020204030204" pitchFamily="34" charset="0"/>
                        </a:rPr>
                        <a:t>Alum Injection Systems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9989827"/>
                  </a:ext>
                </a:extLst>
              </a:tr>
              <a:tr h="190500">
                <a:tc>
                  <a:txBody>
                    <a:bodyPr/>
                    <a:lstStyle/>
                    <a:p>
                      <a:pPr algn="l" fontAlgn="b"/>
                      <a:r>
                        <a:rPr lang="en-US" sz="1100" b="0" i="0" u="none" strike="noStrike">
                          <a:solidFill>
                            <a:srgbClr val="000000"/>
                          </a:solidFill>
                          <a:effectLst/>
                          <a:latin typeface="Calibri" panose="020F0502020204030204" pitchFamily="34" charset="0"/>
                        </a:rPr>
                        <a:t>Aquatic Vegetation Harvesting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1782979"/>
                  </a:ext>
                </a:extLst>
              </a:tr>
              <a:tr h="190500">
                <a:tc>
                  <a:txBody>
                    <a:bodyPr/>
                    <a:lstStyle/>
                    <a:p>
                      <a:pPr algn="l" fontAlgn="b"/>
                      <a:r>
                        <a:rPr lang="en-US" sz="1100" b="0" i="0" u="none" strike="noStrike">
                          <a:solidFill>
                            <a:srgbClr val="000000"/>
                          </a:solidFill>
                          <a:effectLst/>
                          <a:latin typeface="Calibri" panose="020F0502020204030204" pitchFamily="34" charset="0"/>
                        </a:rPr>
                        <a:t>Baffle Boxes- Second Generation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8459338"/>
                  </a:ext>
                </a:extLst>
              </a:tr>
              <a:tr h="190500">
                <a:tc>
                  <a:txBody>
                    <a:bodyPr/>
                    <a:lstStyle/>
                    <a:p>
                      <a:pPr algn="l" fontAlgn="b"/>
                      <a:r>
                        <a:rPr lang="en-US" sz="1100" b="0" i="0" u="none" strike="noStrike">
                          <a:solidFill>
                            <a:srgbClr val="000000"/>
                          </a:solidFill>
                          <a:effectLst/>
                          <a:latin typeface="Calibri" panose="020F0502020204030204" pitchFamily="34" charset="0"/>
                        </a:rPr>
                        <a:t>Baffle Boxes- Second Generation with Media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651907"/>
                  </a:ext>
                </a:extLst>
              </a:tr>
              <a:tr h="190500">
                <a:tc>
                  <a:txBody>
                    <a:bodyPr/>
                    <a:lstStyle/>
                    <a:p>
                      <a:pPr algn="l" fontAlgn="b"/>
                      <a:r>
                        <a:rPr lang="en-US" sz="1100" b="0" i="0" u="none" strike="noStrike">
                          <a:solidFill>
                            <a:srgbClr val="000000"/>
                          </a:solidFill>
                          <a:effectLst/>
                          <a:latin typeface="Calibri" panose="020F0502020204030204" pitchFamily="34" charset="0"/>
                        </a:rPr>
                        <a:t>Bioswales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4278102"/>
                  </a:ext>
                </a:extLst>
              </a:tr>
              <a:tr h="190500">
                <a:tc>
                  <a:txBody>
                    <a:bodyPr/>
                    <a:lstStyle/>
                    <a:p>
                      <a:pPr algn="l" fontAlgn="b"/>
                      <a:r>
                        <a:rPr lang="en-US" sz="1100" b="0" i="0" u="none" strike="noStrike">
                          <a:solidFill>
                            <a:srgbClr val="000000"/>
                          </a:solidFill>
                          <a:effectLst/>
                          <a:latin typeface="Calibri" panose="020F0502020204030204" pitchFamily="34" charset="0"/>
                        </a:rPr>
                        <a:t>BMP Cleanout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7198721"/>
                  </a:ext>
                </a:extLst>
              </a:tr>
              <a:tr h="190500">
                <a:tc>
                  <a:txBody>
                    <a:bodyPr/>
                    <a:lstStyle/>
                    <a:p>
                      <a:pPr algn="l" fontAlgn="b"/>
                      <a:r>
                        <a:rPr lang="en-US" sz="1100" b="0" i="0" u="none" strike="noStrike">
                          <a:solidFill>
                            <a:srgbClr val="000000"/>
                          </a:solidFill>
                          <a:effectLst/>
                          <a:latin typeface="Calibri" panose="020F0502020204030204" pitchFamily="34" charset="0"/>
                        </a:rPr>
                        <a:t>BMP Treatment Train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6814970"/>
                  </a:ext>
                </a:extLst>
              </a:tr>
              <a:tr h="190500">
                <a:tc>
                  <a:txBody>
                    <a:bodyPr/>
                    <a:lstStyle/>
                    <a:p>
                      <a:pPr algn="l" fontAlgn="b"/>
                      <a:r>
                        <a:rPr lang="en-US" sz="1100" b="0" i="0" u="none" strike="noStrike">
                          <a:solidFill>
                            <a:srgbClr val="000000"/>
                          </a:solidFill>
                          <a:effectLst/>
                          <a:latin typeface="Calibri" panose="020F0502020204030204" pitchFamily="34" charset="0"/>
                        </a:rPr>
                        <a:t>Catch Basin Inserts/Inlet Filter Cleanout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5528976"/>
                  </a:ext>
                </a:extLst>
              </a:tr>
              <a:tr h="190500">
                <a:tc>
                  <a:txBody>
                    <a:bodyPr/>
                    <a:lstStyle/>
                    <a:p>
                      <a:pPr algn="l" fontAlgn="b"/>
                      <a:r>
                        <a:rPr lang="en-US" sz="1100" b="0" i="0" u="none" strike="noStrike">
                          <a:solidFill>
                            <a:srgbClr val="000000"/>
                          </a:solidFill>
                          <a:effectLst/>
                          <a:latin typeface="Calibri" panose="020F0502020204030204" pitchFamily="34" charset="0"/>
                        </a:rPr>
                        <a:t>Control Structure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8833099"/>
                  </a:ext>
                </a:extLst>
              </a:tr>
              <a:tr h="190500">
                <a:tc>
                  <a:txBody>
                    <a:bodyPr/>
                    <a:lstStyle/>
                    <a:p>
                      <a:pPr algn="l" fontAlgn="b"/>
                      <a:r>
                        <a:rPr lang="en-US" sz="1100" b="0" i="0" u="none" strike="noStrike">
                          <a:solidFill>
                            <a:srgbClr val="000000"/>
                          </a:solidFill>
                          <a:effectLst/>
                          <a:latin typeface="Calibri" panose="020F0502020204030204" pitchFamily="34" charset="0"/>
                        </a:rPr>
                        <a:t>Dry detention pond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8218479"/>
                  </a:ext>
                </a:extLst>
              </a:tr>
              <a:tr h="190500">
                <a:tc>
                  <a:txBody>
                    <a:bodyPr/>
                    <a:lstStyle/>
                    <a:p>
                      <a:pPr algn="l" fontAlgn="b"/>
                      <a:r>
                        <a:rPr lang="en-US" sz="1100" b="0" i="0" u="none" strike="noStrike">
                          <a:solidFill>
                            <a:srgbClr val="000000"/>
                          </a:solidFill>
                          <a:effectLst/>
                          <a:latin typeface="Calibri" panose="020F0502020204030204" pitchFamily="34" charset="0"/>
                        </a:rPr>
                        <a:t>Education Efforts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3767731"/>
                  </a:ext>
                </a:extLst>
              </a:tr>
              <a:tr h="190500">
                <a:tc>
                  <a:txBody>
                    <a:bodyPr/>
                    <a:lstStyle/>
                    <a:p>
                      <a:pPr algn="l" fontAlgn="b"/>
                      <a:r>
                        <a:rPr lang="en-US" sz="1100" b="0" i="0" u="none" strike="noStrike">
                          <a:solidFill>
                            <a:srgbClr val="000000"/>
                          </a:solidFill>
                          <a:effectLst/>
                          <a:latin typeface="Calibri" panose="020F0502020204030204" pitchFamily="34" charset="0"/>
                        </a:rPr>
                        <a:t>Enhanced Public Education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4492125"/>
                  </a:ext>
                </a:extLst>
              </a:tr>
              <a:tr h="190500">
                <a:tc>
                  <a:txBody>
                    <a:bodyPr/>
                    <a:lstStyle/>
                    <a:p>
                      <a:pPr algn="l" fontAlgn="b"/>
                      <a:r>
                        <a:rPr lang="en-US" sz="1100" b="0" i="0" u="none" strike="noStrike">
                          <a:solidFill>
                            <a:srgbClr val="000000"/>
                          </a:solidFill>
                          <a:effectLst/>
                          <a:latin typeface="Calibri" panose="020F0502020204030204" pitchFamily="34" charset="0"/>
                        </a:rPr>
                        <a:t>Exfiltration trench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7115685"/>
                  </a:ext>
                </a:extLst>
              </a:tr>
              <a:tr h="190500">
                <a:tc>
                  <a:txBody>
                    <a:bodyPr/>
                    <a:lstStyle/>
                    <a:p>
                      <a:pPr algn="l" fontAlgn="b"/>
                      <a:r>
                        <a:rPr lang="en-US" sz="1100" b="0" i="0" u="none" strike="noStrike">
                          <a:solidFill>
                            <a:srgbClr val="000000"/>
                          </a:solidFill>
                          <a:effectLst/>
                          <a:latin typeface="Calibri" panose="020F0502020204030204" pitchFamily="34" charset="0"/>
                        </a:rPr>
                        <a:t>Exotic Vegetation Removal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7005630"/>
                  </a:ext>
                </a:extLst>
              </a:tr>
              <a:tr h="189706">
                <a:tc>
                  <a:txBody>
                    <a:bodyPr/>
                    <a:lstStyle/>
                    <a:p>
                      <a:pPr algn="l" fontAlgn="b"/>
                      <a:r>
                        <a:rPr lang="en-US" sz="1100" b="0" i="0" u="none" strike="noStrike">
                          <a:solidFill>
                            <a:srgbClr val="000000"/>
                          </a:solidFill>
                          <a:effectLst/>
                          <a:latin typeface="Calibri" panose="020F0502020204030204" pitchFamily="34" charset="0"/>
                        </a:rPr>
                        <a:t>Grass swales without swale blocks or raised culverts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3344509"/>
                  </a:ext>
                </a:extLst>
              </a:tr>
              <a:tr h="190500">
                <a:tc>
                  <a:txBody>
                    <a:bodyPr/>
                    <a:lstStyle/>
                    <a:p>
                      <a:pPr algn="l" fontAlgn="b"/>
                      <a:r>
                        <a:rPr lang="en-US" sz="1100" b="0" i="0" u="none" strike="noStrike">
                          <a:solidFill>
                            <a:srgbClr val="000000"/>
                          </a:solidFill>
                          <a:effectLst/>
                          <a:latin typeface="Calibri" panose="020F0502020204030204" pitchFamily="34" charset="0"/>
                        </a:rPr>
                        <a:t>Hydrodynamic Separators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9796321"/>
                  </a:ext>
                </a:extLst>
              </a:tr>
              <a:tr h="190500">
                <a:tc>
                  <a:txBody>
                    <a:bodyPr/>
                    <a:lstStyle/>
                    <a:p>
                      <a:pPr algn="l" fontAlgn="b"/>
                      <a:r>
                        <a:rPr lang="en-US" sz="1100" b="0" i="0" u="none" strike="noStrike">
                          <a:solidFill>
                            <a:srgbClr val="000000"/>
                          </a:solidFill>
                          <a:effectLst/>
                          <a:latin typeface="Calibri" panose="020F0502020204030204" pitchFamily="34" charset="0"/>
                        </a:rPr>
                        <a:t>Hydrologic Restoration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7145574"/>
                  </a:ext>
                </a:extLst>
              </a:tr>
              <a:tr h="190500">
                <a:tc>
                  <a:txBody>
                    <a:bodyPr/>
                    <a:lstStyle/>
                    <a:p>
                      <a:pPr algn="l" fontAlgn="b"/>
                      <a:r>
                        <a:rPr lang="en-US" sz="1100" b="0" i="0" u="none" strike="noStrike" dirty="0">
                          <a:solidFill>
                            <a:srgbClr val="000000"/>
                          </a:solidFill>
                          <a:effectLst/>
                          <a:latin typeface="Calibri" panose="020F0502020204030204" pitchFamily="34" charset="0"/>
                        </a:rPr>
                        <a:t>Land Use Change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7204156"/>
                  </a:ext>
                </a:extLst>
              </a:tr>
            </a:tbl>
          </a:graphicData>
        </a:graphic>
      </p:graphicFrame>
      <p:graphicFrame>
        <p:nvGraphicFramePr>
          <p:cNvPr id="11" name="Table 10">
            <a:extLst>
              <a:ext uri="{FF2B5EF4-FFF2-40B4-BE49-F238E27FC236}">
                <a16:creationId xmlns:a16="http://schemas.microsoft.com/office/drawing/2014/main" id="{C1DFE417-01DA-4675-BBAC-8377D3AF34E7}"/>
              </a:ext>
            </a:extLst>
          </p:cNvPr>
          <p:cNvGraphicFramePr>
            <a:graphicFrameLocks noGrp="1"/>
          </p:cNvGraphicFramePr>
          <p:nvPr>
            <p:extLst>
              <p:ext uri="{D42A27DB-BD31-4B8C-83A1-F6EECF244321}">
                <p14:modId xmlns:p14="http://schemas.microsoft.com/office/powerpoint/2010/main" val="576367926"/>
              </p:ext>
            </p:extLst>
          </p:nvPr>
        </p:nvGraphicFramePr>
        <p:xfrm>
          <a:off x="4648200" y="1794051"/>
          <a:ext cx="3810000" cy="4381500"/>
        </p:xfrm>
        <a:graphic>
          <a:graphicData uri="http://schemas.openxmlformats.org/drawingml/2006/table">
            <a:tbl>
              <a:tblPr/>
              <a:tblGrid>
                <a:gridCol w="2481943">
                  <a:extLst>
                    <a:ext uri="{9D8B030D-6E8A-4147-A177-3AD203B41FA5}">
                      <a16:colId xmlns:a16="http://schemas.microsoft.com/office/drawing/2014/main" val="2925494366"/>
                    </a:ext>
                  </a:extLst>
                </a:gridCol>
                <a:gridCol w="1328057">
                  <a:extLst>
                    <a:ext uri="{9D8B030D-6E8A-4147-A177-3AD203B41FA5}">
                      <a16:colId xmlns:a16="http://schemas.microsoft.com/office/drawing/2014/main" val="685807804"/>
                    </a:ext>
                  </a:extLst>
                </a:gridCol>
              </a:tblGrid>
              <a:tr h="190500">
                <a:tc>
                  <a:txBody>
                    <a:bodyPr/>
                    <a:lstStyle/>
                    <a:p>
                      <a:pPr algn="l" fontAlgn="b"/>
                      <a:r>
                        <a:rPr lang="en-US" sz="1100" b="1" i="0" u="none" strike="noStrike" dirty="0">
                          <a:solidFill>
                            <a:srgbClr val="000000"/>
                          </a:solidFill>
                          <a:effectLst/>
                          <a:latin typeface="Calibri" panose="020F0502020204030204" pitchFamily="34" charset="0"/>
                        </a:rPr>
                        <a:t>Project Type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b"/>
                      <a:r>
                        <a:rPr lang="en-US" sz="1100" b="1" i="0" u="none" strike="noStrike" dirty="0">
                          <a:solidFill>
                            <a:srgbClr val="000000"/>
                          </a:solidFill>
                          <a:effectLst/>
                          <a:latin typeface="Calibri" panose="020F0502020204030204" pitchFamily="34" charset="0"/>
                        </a:rPr>
                        <a:t>Count of Project Type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013873705"/>
                  </a:ext>
                </a:extLst>
              </a:tr>
              <a:tr h="190500">
                <a:tc>
                  <a:txBody>
                    <a:bodyPr/>
                    <a:lstStyle/>
                    <a:p>
                      <a:pPr algn="l" fontAlgn="b"/>
                      <a:r>
                        <a:rPr lang="en-US" sz="1100" b="0" i="0" u="none" strike="noStrike" dirty="0">
                          <a:solidFill>
                            <a:srgbClr val="000000"/>
                          </a:solidFill>
                          <a:effectLst/>
                          <a:latin typeface="Calibri" panose="020F0502020204030204" pitchFamily="34" charset="0"/>
                        </a:rPr>
                        <a:t>LID- Tree Boxes/Tree Wells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0873354"/>
                  </a:ext>
                </a:extLst>
              </a:tr>
              <a:tr h="190500">
                <a:tc>
                  <a:txBody>
                    <a:bodyPr/>
                    <a:lstStyle/>
                    <a:p>
                      <a:pPr algn="l" fontAlgn="b"/>
                      <a:r>
                        <a:rPr lang="en-US" sz="1100" b="0" i="0" u="none" strike="noStrike" dirty="0">
                          <a:solidFill>
                            <a:srgbClr val="000000"/>
                          </a:solidFill>
                          <a:effectLst/>
                          <a:latin typeface="Calibri" panose="020F0502020204030204" pitchFamily="34" charset="0"/>
                        </a:rPr>
                        <a:t>Muck Removal/Restoration Dredging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8605901"/>
                  </a:ext>
                </a:extLst>
              </a:tr>
              <a:tr h="190500">
                <a:tc>
                  <a:txBody>
                    <a:bodyPr/>
                    <a:lstStyle/>
                    <a:p>
                      <a:pPr algn="l" fontAlgn="b"/>
                      <a:r>
                        <a:rPr lang="en-US" sz="1100" b="0" i="0" u="none" strike="noStrike">
                          <a:solidFill>
                            <a:srgbClr val="000000"/>
                          </a:solidFill>
                          <a:effectLst/>
                          <a:latin typeface="Calibri" panose="020F0502020204030204" pitchFamily="34" charset="0"/>
                        </a:rPr>
                        <a:t>On-line Retention BMPs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2357473"/>
                  </a:ext>
                </a:extLst>
              </a:tr>
              <a:tr h="190500">
                <a:tc>
                  <a:txBody>
                    <a:bodyPr/>
                    <a:lstStyle/>
                    <a:p>
                      <a:pPr algn="l" fontAlgn="b"/>
                      <a:r>
                        <a:rPr lang="en-US" sz="1100" b="0" i="0" u="none" strike="noStrike">
                          <a:solidFill>
                            <a:srgbClr val="000000"/>
                          </a:solidFill>
                          <a:effectLst/>
                          <a:latin typeface="Calibri" panose="020F0502020204030204" pitchFamily="34" charset="0"/>
                        </a:rPr>
                        <a:t>OSTDS Phase Out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812986"/>
                  </a:ext>
                </a:extLst>
              </a:tr>
              <a:tr h="190500">
                <a:tc>
                  <a:txBody>
                    <a:bodyPr/>
                    <a:lstStyle/>
                    <a:p>
                      <a:pPr algn="l" fontAlgn="b"/>
                      <a:r>
                        <a:rPr lang="en-US" sz="1100" b="0" i="0" u="none" strike="noStrike">
                          <a:solidFill>
                            <a:srgbClr val="000000"/>
                          </a:solidFill>
                          <a:effectLst/>
                          <a:latin typeface="Calibri" panose="020F0502020204030204" pitchFamily="34" charset="0"/>
                        </a:rPr>
                        <a:t>Regional Stormwater Treatment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382574"/>
                  </a:ext>
                </a:extLst>
              </a:tr>
              <a:tr h="190500">
                <a:tc>
                  <a:txBody>
                    <a:bodyPr/>
                    <a:lstStyle/>
                    <a:p>
                      <a:pPr algn="l" fontAlgn="b"/>
                      <a:r>
                        <a:rPr lang="en-US" sz="1100" b="0" i="0" u="none" strike="noStrike">
                          <a:solidFill>
                            <a:srgbClr val="000000"/>
                          </a:solidFill>
                          <a:effectLst/>
                          <a:latin typeface="Calibri" panose="020F0502020204030204" pitchFamily="34" charset="0"/>
                        </a:rPr>
                        <a:t>Regulations, Ordinances, and Guidelines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7320885"/>
                  </a:ext>
                </a:extLst>
              </a:tr>
              <a:tr h="381000">
                <a:tc>
                  <a:txBody>
                    <a:bodyPr/>
                    <a:lstStyle/>
                    <a:p>
                      <a:pPr algn="l" fontAlgn="b"/>
                      <a:r>
                        <a:rPr lang="en-US" sz="1100" b="0" i="0" u="none" strike="noStrike">
                          <a:solidFill>
                            <a:srgbClr val="000000"/>
                          </a:solidFill>
                          <a:effectLst/>
                          <a:latin typeface="Calibri" panose="020F0502020204030204" pitchFamily="34" charset="0"/>
                        </a:rPr>
                        <a:t>Sanitary Sewer and Wastewater Treatment Facility (WWTF) Maintenance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1070867"/>
                  </a:ext>
                </a:extLst>
              </a:tr>
              <a:tr h="190500">
                <a:tc>
                  <a:txBody>
                    <a:bodyPr/>
                    <a:lstStyle/>
                    <a:p>
                      <a:pPr algn="l" fontAlgn="b"/>
                      <a:r>
                        <a:rPr lang="en-US" sz="1100" b="0" i="0" u="none" strike="noStrike">
                          <a:solidFill>
                            <a:srgbClr val="000000"/>
                          </a:solidFill>
                          <a:effectLst/>
                          <a:latin typeface="Calibri" panose="020F0502020204030204" pitchFamily="34" charset="0"/>
                        </a:rPr>
                        <a:t>Sanitary Sewer Inspections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0075446"/>
                  </a:ext>
                </a:extLst>
              </a:tr>
              <a:tr h="190500">
                <a:tc>
                  <a:txBody>
                    <a:bodyPr/>
                    <a:lstStyle/>
                    <a:p>
                      <a:pPr algn="l" fontAlgn="b"/>
                      <a:r>
                        <a:rPr lang="en-US" sz="1100" b="0" i="0" u="none" strike="noStrike">
                          <a:solidFill>
                            <a:srgbClr val="000000"/>
                          </a:solidFill>
                          <a:effectLst/>
                          <a:latin typeface="Calibri" panose="020F0502020204030204" pitchFamily="34" charset="0"/>
                        </a:rPr>
                        <a:t>Shoreline Stabilization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4845041"/>
                  </a:ext>
                </a:extLst>
              </a:tr>
              <a:tr h="190500">
                <a:tc>
                  <a:txBody>
                    <a:bodyPr/>
                    <a:lstStyle/>
                    <a:p>
                      <a:pPr algn="l" fontAlgn="b"/>
                      <a:r>
                        <a:rPr lang="en-US" sz="1100" b="0" i="0" u="none" strike="noStrike">
                          <a:solidFill>
                            <a:srgbClr val="000000"/>
                          </a:solidFill>
                          <a:effectLst/>
                          <a:latin typeface="Calibri" panose="020F0502020204030204" pitchFamily="34" charset="0"/>
                        </a:rPr>
                        <a:t>Stormwater System Rehabilitation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5021915"/>
                  </a:ext>
                </a:extLst>
              </a:tr>
              <a:tr h="190500">
                <a:tc>
                  <a:txBody>
                    <a:bodyPr/>
                    <a:lstStyle/>
                    <a:p>
                      <a:pPr algn="l" fontAlgn="b"/>
                      <a:r>
                        <a:rPr lang="en-US" sz="1100" b="0" i="0" u="none" strike="noStrike">
                          <a:solidFill>
                            <a:srgbClr val="000000"/>
                          </a:solidFill>
                          <a:effectLst/>
                          <a:latin typeface="Calibri" panose="020F0502020204030204" pitchFamily="34" charset="0"/>
                        </a:rPr>
                        <a:t>Street Sweeping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5555762"/>
                  </a:ext>
                </a:extLst>
              </a:tr>
              <a:tr h="190500">
                <a:tc>
                  <a:txBody>
                    <a:bodyPr/>
                    <a:lstStyle/>
                    <a:p>
                      <a:pPr algn="l" fontAlgn="b"/>
                      <a:r>
                        <a:rPr lang="en-US" sz="1100" b="0" i="0" u="none" strike="noStrike">
                          <a:solidFill>
                            <a:srgbClr val="000000"/>
                          </a:solidFill>
                          <a:effectLst/>
                          <a:latin typeface="Calibri" panose="020F0502020204030204" pitchFamily="34" charset="0"/>
                        </a:rPr>
                        <a:t>Study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5473458"/>
                  </a:ext>
                </a:extLst>
              </a:tr>
              <a:tr h="190500">
                <a:tc>
                  <a:txBody>
                    <a:bodyPr/>
                    <a:lstStyle/>
                    <a:p>
                      <a:pPr algn="l" fontAlgn="b"/>
                      <a:r>
                        <a:rPr lang="en-US" sz="1100" b="0" i="0" u="none" strike="noStrike">
                          <a:solidFill>
                            <a:srgbClr val="000000"/>
                          </a:solidFill>
                          <a:effectLst/>
                          <a:latin typeface="Calibri" panose="020F0502020204030204" pitchFamily="34" charset="0"/>
                        </a:rPr>
                        <a:t>TBD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4535934"/>
                  </a:ext>
                </a:extLst>
              </a:tr>
              <a:tr h="190500">
                <a:tc>
                  <a:txBody>
                    <a:bodyPr/>
                    <a:lstStyle/>
                    <a:p>
                      <a:pPr algn="l" fontAlgn="b"/>
                      <a:r>
                        <a:rPr lang="en-US" sz="1100" b="0" i="0" u="none" strike="noStrike">
                          <a:solidFill>
                            <a:srgbClr val="000000"/>
                          </a:solidFill>
                          <a:effectLst/>
                          <a:latin typeface="Calibri" panose="020F0502020204030204" pitchFamily="34" charset="0"/>
                        </a:rPr>
                        <a:t>Wastewater Service Area Expansion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1323060"/>
                  </a:ext>
                </a:extLst>
              </a:tr>
              <a:tr h="190500">
                <a:tc>
                  <a:txBody>
                    <a:bodyPr/>
                    <a:lstStyle/>
                    <a:p>
                      <a:pPr algn="l" fontAlgn="b"/>
                      <a:r>
                        <a:rPr lang="en-US" sz="1100" b="0" i="0" u="none" strike="noStrike">
                          <a:solidFill>
                            <a:srgbClr val="000000"/>
                          </a:solidFill>
                          <a:effectLst/>
                          <a:latin typeface="Calibri" panose="020F0502020204030204" pitchFamily="34" charset="0"/>
                        </a:rPr>
                        <a:t>Wet Detention Pond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8401271"/>
                  </a:ext>
                </a:extLst>
              </a:tr>
              <a:tr h="190500">
                <a:tc>
                  <a:txBody>
                    <a:bodyPr/>
                    <a:lstStyle/>
                    <a:p>
                      <a:pPr algn="l" fontAlgn="b"/>
                      <a:r>
                        <a:rPr lang="en-US" sz="1100" b="0" i="0" u="none" strike="noStrike">
                          <a:solidFill>
                            <a:srgbClr val="000000"/>
                          </a:solidFill>
                          <a:effectLst/>
                          <a:latin typeface="Calibri" panose="020F0502020204030204" pitchFamily="34" charset="0"/>
                        </a:rPr>
                        <a:t>Wetland Treatment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9655505"/>
                  </a:ext>
                </a:extLst>
              </a:tr>
              <a:tr h="190500">
                <a:tc>
                  <a:txBody>
                    <a:bodyPr/>
                    <a:lstStyle/>
                    <a:p>
                      <a:pPr algn="l" fontAlgn="b"/>
                      <a:r>
                        <a:rPr lang="en-US" sz="1100" b="0" i="0" u="none" strike="noStrike">
                          <a:solidFill>
                            <a:srgbClr val="000000"/>
                          </a:solidFill>
                          <a:effectLst/>
                          <a:latin typeface="Calibri" panose="020F0502020204030204" pitchFamily="34" charset="0"/>
                        </a:rPr>
                        <a:t>WWTF Diversion to Reuse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3808486"/>
                  </a:ext>
                </a:extLst>
              </a:tr>
              <a:tr h="190500">
                <a:tc>
                  <a:txBody>
                    <a:bodyPr/>
                    <a:lstStyle/>
                    <a:p>
                      <a:pPr algn="l" fontAlgn="b"/>
                      <a:r>
                        <a:rPr lang="en-US" sz="1100" b="0" i="0" u="none" strike="noStrike">
                          <a:solidFill>
                            <a:srgbClr val="000000"/>
                          </a:solidFill>
                          <a:effectLst/>
                          <a:latin typeface="Calibri" panose="020F0502020204030204" pitchFamily="34" charset="0"/>
                        </a:rPr>
                        <a:t>WWTF Nutrient Reduction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8620115"/>
                  </a:ext>
                </a:extLst>
              </a:tr>
              <a:tr h="190500">
                <a:tc>
                  <a:txBody>
                    <a:bodyPr/>
                    <a:lstStyle/>
                    <a:p>
                      <a:pPr algn="l" fontAlgn="b"/>
                      <a:r>
                        <a:rPr lang="en-US" sz="1100" b="0" i="0" u="none" strike="noStrike">
                          <a:solidFill>
                            <a:srgbClr val="000000"/>
                          </a:solidFill>
                          <a:effectLst/>
                          <a:latin typeface="Calibri" panose="020F0502020204030204" pitchFamily="34" charset="0"/>
                        </a:rPr>
                        <a:t>WWTF Upgrade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1712323"/>
                  </a:ext>
                </a:extLst>
              </a:tr>
              <a:tr h="190500">
                <a:tc>
                  <a:txBody>
                    <a:bodyPr/>
                    <a:lstStyle/>
                    <a:p>
                      <a:pPr algn="l" fontAlgn="b"/>
                      <a:r>
                        <a:rPr lang="en-US" sz="1100" b="0" i="0" u="none" strike="noStrike">
                          <a:solidFill>
                            <a:srgbClr val="000000"/>
                          </a:solidFill>
                          <a:effectLst/>
                          <a:latin typeface="Calibri" panose="020F0502020204030204" pitchFamily="34" charset="0"/>
                        </a:rPr>
                        <a:t>WWTF Upgrade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3396827"/>
                  </a:ext>
                </a:extLst>
              </a:tr>
              <a:tr h="190500">
                <a:tc>
                  <a:txBody>
                    <a:bodyPr/>
                    <a:lstStyle/>
                    <a:p>
                      <a:pPr algn="l" fontAlgn="b"/>
                      <a:r>
                        <a:rPr lang="en-US" sz="1100" b="1" i="0" u="none" strike="noStrike" dirty="0">
                          <a:solidFill>
                            <a:srgbClr val="000000"/>
                          </a:solidFill>
                          <a:effectLst/>
                          <a:latin typeface="Calibri" panose="020F0502020204030204" pitchFamily="34" charset="0"/>
                        </a:rPr>
                        <a:t>Grand 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100" b="1" i="0" u="none" strike="noStrike" dirty="0">
                          <a:solidFill>
                            <a:srgbClr val="000000"/>
                          </a:solidFill>
                          <a:effectLst/>
                          <a:latin typeface="Calibri" panose="020F0502020204030204" pitchFamily="34" charset="0"/>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920712680"/>
                  </a:ext>
                </a:extLst>
              </a:tr>
            </a:tbl>
          </a:graphicData>
        </a:graphic>
      </p:graphicFrame>
    </p:spTree>
    <p:extLst>
      <p:ext uri="{BB962C8B-B14F-4D97-AF65-F5344CB8AC3E}">
        <p14:creationId xmlns:p14="http://schemas.microsoft.com/office/powerpoint/2010/main" val="2062685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1A442-C6D0-4BFC-A382-EBD3A068DE50}"/>
              </a:ext>
            </a:extLst>
          </p:cNvPr>
          <p:cNvSpPr>
            <a:spLocks noGrp="1"/>
          </p:cNvSpPr>
          <p:nvPr>
            <p:ph type="title"/>
          </p:nvPr>
        </p:nvSpPr>
        <p:spPr/>
        <p:txBody>
          <a:bodyPr/>
          <a:lstStyle/>
          <a:p>
            <a:r>
              <a:rPr lang="en-US" dirty="0"/>
              <a:t>BMAP Annual Progress</a:t>
            </a:r>
          </a:p>
        </p:txBody>
      </p:sp>
      <p:sp>
        <p:nvSpPr>
          <p:cNvPr id="4" name="Text Placeholder 3">
            <a:extLst>
              <a:ext uri="{FF2B5EF4-FFF2-40B4-BE49-F238E27FC236}">
                <a16:creationId xmlns:a16="http://schemas.microsoft.com/office/drawing/2014/main" id="{0005FF83-096B-4117-A103-B9E85EF56E23}"/>
              </a:ext>
            </a:extLst>
          </p:cNvPr>
          <p:cNvSpPr>
            <a:spLocks noGrp="1"/>
          </p:cNvSpPr>
          <p:nvPr>
            <p:ph type="body" sz="quarter" idx="13"/>
          </p:nvPr>
        </p:nvSpPr>
        <p:spPr>
          <a:xfrm>
            <a:off x="1953591" y="949249"/>
            <a:ext cx="6987209" cy="753586"/>
          </a:xfrm>
        </p:spPr>
        <p:txBody>
          <a:bodyPr/>
          <a:lstStyle/>
          <a:p>
            <a:r>
              <a:rPr lang="en-US" dirty="0"/>
              <a:t>Total Phosphorus (TP) Load Reductions Achieved</a:t>
            </a:r>
          </a:p>
        </p:txBody>
      </p:sp>
      <p:sp>
        <p:nvSpPr>
          <p:cNvPr id="5" name="Date Placeholder 4">
            <a:extLst>
              <a:ext uri="{FF2B5EF4-FFF2-40B4-BE49-F238E27FC236}">
                <a16:creationId xmlns:a16="http://schemas.microsoft.com/office/drawing/2014/main" id="{9C054C91-4E7F-434A-AF63-48335955ADE6}"/>
              </a:ext>
            </a:extLst>
          </p:cNvPr>
          <p:cNvSpPr>
            <a:spLocks noGrp="1"/>
          </p:cNvSpPr>
          <p:nvPr>
            <p:ph type="dt" sz="half" idx="10"/>
          </p:nvPr>
        </p:nvSpPr>
        <p:spPr/>
        <p:txBody>
          <a:bodyPr/>
          <a:lstStyle/>
          <a:p>
            <a:r>
              <a:rPr lang="en-US"/>
              <a:t>1/30/2020</a:t>
            </a:r>
            <a:endParaRPr lang="en-US" dirty="0"/>
          </a:p>
        </p:txBody>
      </p:sp>
      <p:pic>
        <p:nvPicPr>
          <p:cNvPr id="9" name="Picture 8">
            <a:extLst>
              <a:ext uri="{FF2B5EF4-FFF2-40B4-BE49-F238E27FC236}">
                <a16:creationId xmlns:a16="http://schemas.microsoft.com/office/drawing/2014/main" id="{54BAAA8F-6586-435A-9CD9-649864550DF2}"/>
              </a:ext>
            </a:extLst>
          </p:cNvPr>
          <p:cNvPicPr>
            <a:picLocks noChangeAspect="1"/>
          </p:cNvPicPr>
          <p:nvPr/>
        </p:nvPicPr>
        <p:blipFill>
          <a:blip r:embed="rId3"/>
          <a:stretch>
            <a:fillRect/>
          </a:stretch>
        </p:blipFill>
        <p:spPr>
          <a:xfrm>
            <a:off x="990600" y="1743071"/>
            <a:ext cx="7328027" cy="4584589"/>
          </a:xfrm>
          <a:prstGeom prst="rect">
            <a:avLst/>
          </a:prstGeom>
        </p:spPr>
      </p:pic>
    </p:spTree>
    <p:extLst>
      <p:ext uri="{BB962C8B-B14F-4D97-AF65-F5344CB8AC3E}">
        <p14:creationId xmlns:p14="http://schemas.microsoft.com/office/powerpoint/2010/main" val="1706748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1A442-C6D0-4BFC-A382-EBD3A068DE50}"/>
              </a:ext>
            </a:extLst>
          </p:cNvPr>
          <p:cNvSpPr>
            <a:spLocks noGrp="1"/>
          </p:cNvSpPr>
          <p:nvPr>
            <p:ph type="title"/>
          </p:nvPr>
        </p:nvSpPr>
        <p:spPr/>
        <p:txBody>
          <a:bodyPr/>
          <a:lstStyle/>
          <a:p>
            <a:r>
              <a:rPr lang="en-US" dirty="0"/>
              <a:t>BMAP Annual Progress</a:t>
            </a:r>
          </a:p>
        </p:txBody>
      </p:sp>
      <p:sp>
        <p:nvSpPr>
          <p:cNvPr id="4" name="Text Placeholder 3">
            <a:extLst>
              <a:ext uri="{FF2B5EF4-FFF2-40B4-BE49-F238E27FC236}">
                <a16:creationId xmlns:a16="http://schemas.microsoft.com/office/drawing/2014/main" id="{0005FF83-096B-4117-A103-B9E85EF56E23}"/>
              </a:ext>
            </a:extLst>
          </p:cNvPr>
          <p:cNvSpPr>
            <a:spLocks noGrp="1"/>
          </p:cNvSpPr>
          <p:nvPr>
            <p:ph type="body" sz="quarter" idx="13"/>
          </p:nvPr>
        </p:nvSpPr>
        <p:spPr/>
        <p:txBody>
          <a:bodyPr/>
          <a:lstStyle/>
          <a:p>
            <a:r>
              <a:rPr lang="en-US" dirty="0"/>
              <a:t>TN Load Reductions Achieved</a:t>
            </a:r>
          </a:p>
        </p:txBody>
      </p:sp>
      <p:sp>
        <p:nvSpPr>
          <p:cNvPr id="5" name="Date Placeholder 4">
            <a:extLst>
              <a:ext uri="{FF2B5EF4-FFF2-40B4-BE49-F238E27FC236}">
                <a16:creationId xmlns:a16="http://schemas.microsoft.com/office/drawing/2014/main" id="{9C054C91-4E7F-434A-AF63-48335955ADE6}"/>
              </a:ext>
            </a:extLst>
          </p:cNvPr>
          <p:cNvSpPr>
            <a:spLocks noGrp="1"/>
          </p:cNvSpPr>
          <p:nvPr>
            <p:ph type="dt" sz="half" idx="10"/>
          </p:nvPr>
        </p:nvSpPr>
        <p:spPr/>
        <p:txBody>
          <a:bodyPr/>
          <a:lstStyle/>
          <a:p>
            <a:r>
              <a:rPr lang="en-US"/>
              <a:t>1/30/2020</a:t>
            </a:r>
            <a:endParaRPr lang="en-US" dirty="0"/>
          </a:p>
        </p:txBody>
      </p:sp>
      <p:pic>
        <p:nvPicPr>
          <p:cNvPr id="3" name="Picture 2">
            <a:extLst>
              <a:ext uri="{FF2B5EF4-FFF2-40B4-BE49-F238E27FC236}">
                <a16:creationId xmlns:a16="http://schemas.microsoft.com/office/drawing/2014/main" id="{AA069ECC-5F22-4890-8BCC-EC8C7F85939F}"/>
              </a:ext>
            </a:extLst>
          </p:cNvPr>
          <p:cNvPicPr>
            <a:picLocks noChangeAspect="1"/>
          </p:cNvPicPr>
          <p:nvPr/>
        </p:nvPicPr>
        <p:blipFill>
          <a:blip r:embed="rId3"/>
          <a:stretch>
            <a:fillRect/>
          </a:stretch>
        </p:blipFill>
        <p:spPr>
          <a:xfrm>
            <a:off x="907986" y="1717918"/>
            <a:ext cx="7328027" cy="4584589"/>
          </a:xfrm>
          <a:prstGeom prst="rect">
            <a:avLst/>
          </a:prstGeom>
        </p:spPr>
      </p:pic>
    </p:spTree>
    <p:extLst>
      <p:ext uri="{BB962C8B-B14F-4D97-AF65-F5344CB8AC3E}">
        <p14:creationId xmlns:p14="http://schemas.microsoft.com/office/powerpoint/2010/main" val="886734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BF162-5B54-473D-8BC3-447875C50D1E}"/>
              </a:ext>
            </a:extLst>
          </p:cNvPr>
          <p:cNvSpPr>
            <a:spLocks noGrp="1"/>
          </p:cNvSpPr>
          <p:nvPr>
            <p:ph type="title"/>
          </p:nvPr>
        </p:nvSpPr>
        <p:spPr/>
        <p:txBody>
          <a:bodyPr/>
          <a:lstStyle/>
          <a:p>
            <a:r>
              <a:rPr lang="en-US" dirty="0"/>
              <a:t>Monitoring Activities	</a:t>
            </a:r>
          </a:p>
        </p:txBody>
      </p:sp>
      <p:sp>
        <p:nvSpPr>
          <p:cNvPr id="3" name="Content Placeholder 2">
            <a:extLst>
              <a:ext uri="{FF2B5EF4-FFF2-40B4-BE49-F238E27FC236}">
                <a16:creationId xmlns:a16="http://schemas.microsoft.com/office/drawing/2014/main" id="{EAA61B28-8889-4393-9A50-6C1E1B317436}"/>
              </a:ext>
            </a:extLst>
          </p:cNvPr>
          <p:cNvSpPr>
            <a:spLocks noGrp="1"/>
          </p:cNvSpPr>
          <p:nvPr>
            <p:ph idx="1"/>
          </p:nvPr>
        </p:nvSpPr>
        <p:spPr>
          <a:xfrm>
            <a:off x="280856" y="1756426"/>
            <a:ext cx="8686800" cy="4720574"/>
          </a:xfrm>
        </p:spPr>
        <p:txBody>
          <a:bodyPr/>
          <a:lstStyle/>
          <a:p>
            <a:pPr marL="514350" indent="-514350">
              <a:lnSpc>
                <a:spcPct val="100000"/>
              </a:lnSpc>
              <a:spcBef>
                <a:spcPct val="0"/>
              </a:spcBef>
              <a:spcAft>
                <a:spcPts val="600"/>
              </a:spcAft>
              <a:defRPr/>
            </a:pPr>
            <a:r>
              <a:rPr lang="en-US" altLang="en-US" sz="2000" dirty="0">
                <a:ea typeface="League Gothic" pitchFamily="2" charset="77"/>
                <a:cs typeface="League Gothic" pitchFamily="2" charset="77"/>
              </a:rPr>
              <a:t>Through both the WIN and Florida STORET (</a:t>
            </a:r>
            <a:r>
              <a:rPr lang="en-US" altLang="en-US" sz="2000" dirty="0" err="1">
                <a:ea typeface="League Gothic" pitchFamily="2" charset="77"/>
                <a:cs typeface="League Gothic" pitchFamily="2" charset="77"/>
              </a:rPr>
              <a:t>STOrage</a:t>
            </a:r>
            <a:r>
              <a:rPr lang="en-US" altLang="en-US" sz="2000" dirty="0">
                <a:ea typeface="League Gothic" pitchFamily="2" charset="77"/>
                <a:cs typeface="League Gothic" pitchFamily="2" charset="77"/>
              </a:rPr>
              <a:t> and </a:t>
            </a:r>
            <a:r>
              <a:rPr lang="en-US" altLang="en-US" sz="2000" dirty="0" err="1">
                <a:ea typeface="League Gothic" pitchFamily="2" charset="77"/>
                <a:cs typeface="League Gothic" pitchFamily="2" charset="77"/>
              </a:rPr>
              <a:t>RETrieval</a:t>
            </a:r>
            <a:r>
              <a:rPr lang="en-US" altLang="en-US" sz="2000" dirty="0">
                <a:ea typeface="League Gothic" pitchFamily="2" charset="77"/>
                <a:cs typeface="League Gothic" pitchFamily="2" charset="77"/>
              </a:rPr>
              <a:t>). databases, the Division of Environmental Assessment and Restoration (DEAR) implements Florida statutory requirements, DEP rule requirements and U.S. EPA funding requirements for management of environmental (non-regulatory) data for the state</a:t>
            </a:r>
          </a:p>
          <a:p>
            <a:pPr marL="514350" indent="-514350">
              <a:lnSpc>
                <a:spcPct val="100000"/>
              </a:lnSpc>
              <a:spcBef>
                <a:spcPct val="0"/>
              </a:spcBef>
              <a:defRPr/>
            </a:pPr>
            <a:r>
              <a:rPr lang="en-US" altLang="en-US" sz="2000" dirty="0">
                <a:ea typeface="League Gothic" pitchFamily="2" charset="77"/>
                <a:cs typeface="League Gothic" pitchFamily="2" charset="77"/>
              </a:rPr>
              <a:t>DEAR uses of water quality data include but are not limited to:</a:t>
            </a:r>
          </a:p>
          <a:p>
            <a:pPr marL="971550" lvl="1" indent="-514350">
              <a:lnSpc>
                <a:spcPct val="100000"/>
              </a:lnSpc>
              <a:spcBef>
                <a:spcPct val="0"/>
              </a:spcBef>
              <a:defRPr/>
            </a:pPr>
            <a:r>
              <a:rPr lang="en-US" altLang="en-US" sz="2000" dirty="0">
                <a:ea typeface="League Gothic" pitchFamily="2" charset="77"/>
                <a:cs typeface="League Gothic" pitchFamily="2" charset="77"/>
              </a:rPr>
              <a:t>Assessment of waters for purposes of the Impaired Waters Rule (IWR)</a:t>
            </a:r>
          </a:p>
          <a:p>
            <a:pPr marL="971550" lvl="1" indent="-514350">
              <a:lnSpc>
                <a:spcPct val="100000"/>
              </a:lnSpc>
              <a:spcBef>
                <a:spcPct val="0"/>
              </a:spcBef>
              <a:defRPr/>
            </a:pPr>
            <a:r>
              <a:rPr lang="en-US" altLang="en-US" sz="2000" dirty="0">
                <a:ea typeface="League Gothic" pitchFamily="2" charset="77"/>
                <a:cs typeface="League Gothic" pitchFamily="2" charset="77"/>
              </a:rPr>
              <a:t>Development of:</a:t>
            </a:r>
          </a:p>
          <a:p>
            <a:pPr marL="1428750" lvl="2" indent="-514350">
              <a:lnSpc>
                <a:spcPct val="100000"/>
              </a:lnSpc>
              <a:spcBef>
                <a:spcPct val="0"/>
              </a:spcBef>
              <a:defRPr/>
            </a:pPr>
            <a:r>
              <a:rPr lang="en-US" altLang="en-US" sz="2000" dirty="0">
                <a:ea typeface="League Gothic" pitchFamily="2" charset="77"/>
                <a:cs typeface="League Gothic" pitchFamily="2" charset="77"/>
              </a:rPr>
              <a:t>Water Quality Criteria</a:t>
            </a:r>
          </a:p>
          <a:p>
            <a:pPr marL="1428750" lvl="2" indent="-514350">
              <a:lnSpc>
                <a:spcPct val="100000"/>
              </a:lnSpc>
              <a:spcBef>
                <a:spcPct val="0"/>
              </a:spcBef>
              <a:defRPr/>
            </a:pPr>
            <a:r>
              <a:rPr lang="en-US" altLang="en-US" sz="2000" dirty="0">
                <a:ea typeface="League Gothic" pitchFamily="2" charset="77"/>
                <a:cs typeface="League Gothic" pitchFamily="2" charset="77"/>
              </a:rPr>
              <a:t>Total Maximum Daily Loads (TMDL)</a:t>
            </a:r>
          </a:p>
          <a:p>
            <a:pPr marL="1428750" lvl="2" indent="-514350">
              <a:lnSpc>
                <a:spcPct val="100000"/>
              </a:lnSpc>
              <a:spcBef>
                <a:spcPct val="0"/>
              </a:spcBef>
              <a:spcAft>
                <a:spcPts val="600"/>
              </a:spcAft>
              <a:defRPr/>
            </a:pPr>
            <a:r>
              <a:rPr lang="en-US" altLang="en-US" sz="2000" dirty="0">
                <a:ea typeface="League Gothic" pitchFamily="2" charset="77"/>
                <a:cs typeface="League Gothic" pitchFamily="2" charset="77"/>
              </a:rPr>
              <a:t>Basin Management Action Plans (BMAP)</a:t>
            </a:r>
          </a:p>
          <a:p>
            <a:pPr marL="514350" indent="-514350">
              <a:lnSpc>
                <a:spcPct val="100000"/>
              </a:lnSpc>
              <a:spcBef>
                <a:spcPct val="0"/>
              </a:spcBef>
              <a:spcAft>
                <a:spcPts val="600"/>
              </a:spcAft>
              <a:defRPr/>
            </a:pPr>
            <a:r>
              <a:rPr lang="en-US" altLang="en-US" sz="2000" dirty="0">
                <a:ea typeface="League Gothic" pitchFamily="2" charset="77"/>
                <a:cs typeface="League Gothic" pitchFamily="2" charset="77"/>
              </a:rPr>
              <a:t>Providing data as required to U.S. EPA and to the public</a:t>
            </a:r>
          </a:p>
          <a:p>
            <a:pPr marL="514350" indent="-514350">
              <a:lnSpc>
                <a:spcPct val="100000"/>
              </a:lnSpc>
              <a:spcBef>
                <a:spcPct val="0"/>
              </a:spcBef>
              <a:spcAft>
                <a:spcPts val="300"/>
              </a:spcAft>
              <a:defRPr/>
            </a:pPr>
            <a:r>
              <a:rPr lang="en-US" altLang="en-US" sz="2000" dirty="0">
                <a:ea typeface="League Gothic" pitchFamily="2" charset="77"/>
                <a:cs typeface="League Gothic" pitchFamily="2" charset="77"/>
              </a:rPr>
              <a:t>Currently 85 Organizations actively providing Activity and Result data</a:t>
            </a:r>
          </a:p>
          <a:p>
            <a:endParaRPr lang="en-US" sz="2400" dirty="0"/>
          </a:p>
        </p:txBody>
      </p:sp>
      <p:sp>
        <p:nvSpPr>
          <p:cNvPr id="4" name="Text Placeholder 3">
            <a:extLst>
              <a:ext uri="{FF2B5EF4-FFF2-40B4-BE49-F238E27FC236}">
                <a16:creationId xmlns:a16="http://schemas.microsoft.com/office/drawing/2014/main" id="{32625B04-F38C-4F2D-972B-45029118A4C2}"/>
              </a:ext>
            </a:extLst>
          </p:cNvPr>
          <p:cNvSpPr>
            <a:spLocks noGrp="1"/>
          </p:cNvSpPr>
          <p:nvPr>
            <p:ph type="body" sz="quarter" idx="13"/>
          </p:nvPr>
        </p:nvSpPr>
        <p:spPr/>
        <p:txBody>
          <a:bodyPr/>
          <a:lstStyle/>
          <a:p>
            <a:r>
              <a:rPr lang="en-US" dirty="0"/>
              <a:t>Watershed Information Network (WIN)</a:t>
            </a:r>
          </a:p>
        </p:txBody>
      </p:sp>
      <p:sp>
        <p:nvSpPr>
          <p:cNvPr id="5" name="Date Placeholder 4">
            <a:extLst>
              <a:ext uri="{FF2B5EF4-FFF2-40B4-BE49-F238E27FC236}">
                <a16:creationId xmlns:a16="http://schemas.microsoft.com/office/drawing/2014/main" id="{6D1F4457-A2C2-4168-BF84-53A12D5E05F1}"/>
              </a:ext>
            </a:extLst>
          </p:cNvPr>
          <p:cNvSpPr>
            <a:spLocks noGrp="1"/>
          </p:cNvSpPr>
          <p:nvPr>
            <p:ph type="dt" sz="half" idx="10"/>
          </p:nvPr>
        </p:nvSpPr>
        <p:spPr/>
        <p:txBody>
          <a:bodyPr/>
          <a:lstStyle/>
          <a:p>
            <a:r>
              <a:rPr lang="en-US" dirty="0"/>
              <a:t>1/30/2020</a:t>
            </a:r>
          </a:p>
        </p:txBody>
      </p:sp>
    </p:spTree>
    <p:extLst>
      <p:ext uri="{BB962C8B-B14F-4D97-AF65-F5344CB8AC3E}">
        <p14:creationId xmlns:p14="http://schemas.microsoft.com/office/powerpoint/2010/main" val="4033610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BF162-5B54-473D-8BC3-447875C50D1E}"/>
              </a:ext>
            </a:extLst>
          </p:cNvPr>
          <p:cNvSpPr>
            <a:spLocks noGrp="1"/>
          </p:cNvSpPr>
          <p:nvPr>
            <p:ph type="title"/>
          </p:nvPr>
        </p:nvSpPr>
        <p:spPr/>
        <p:txBody>
          <a:bodyPr/>
          <a:lstStyle/>
          <a:p>
            <a:r>
              <a:rPr lang="en-US" dirty="0"/>
              <a:t>Monitoring Activities	</a:t>
            </a:r>
          </a:p>
        </p:txBody>
      </p:sp>
      <p:sp>
        <p:nvSpPr>
          <p:cNvPr id="3" name="Content Placeholder 2">
            <a:extLst>
              <a:ext uri="{FF2B5EF4-FFF2-40B4-BE49-F238E27FC236}">
                <a16:creationId xmlns:a16="http://schemas.microsoft.com/office/drawing/2014/main" id="{EAA61B28-8889-4393-9A50-6C1E1B317436}"/>
              </a:ext>
            </a:extLst>
          </p:cNvPr>
          <p:cNvSpPr>
            <a:spLocks noGrp="1"/>
          </p:cNvSpPr>
          <p:nvPr>
            <p:ph idx="1"/>
          </p:nvPr>
        </p:nvSpPr>
        <p:spPr>
          <a:xfrm>
            <a:off x="304800" y="1818339"/>
            <a:ext cx="8686800" cy="4720574"/>
          </a:xfrm>
        </p:spPr>
        <p:txBody>
          <a:bodyPr/>
          <a:lstStyle/>
          <a:p>
            <a:pPr marL="514350" indent="-514350">
              <a:lnSpc>
                <a:spcPct val="100000"/>
              </a:lnSpc>
              <a:spcBef>
                <a:spcPct val="0"/>
              </a:spcBef>
              <a:defRPr/>
            </a:pPr>
            <a:r>
              <a:rPr lang="en-US" altLang="en-US" sz="1800" b="1" dirty="0">
                <a:ea typeface="League Gothic" pitchFamily="2" charset="77"/>
                <a:cs typeface="League Gothic" pitchFamily="2" charset="77"/>
              </a:rPr>
              <a:t>373.026(2), Florida Statutes (F.S.): </a:t>
            </a:r>
            <a:r>
              <a:rPr lang="en-US" altLang="en-US" sz="1600" dirty="0">
                <a:ea typeface="League Gothic" pitchFamily="2" charset="77"/>
                <a:cs typeface="League Gothic" pitchFamily="2" charset="77"/>
              </a:rPr>
              <a:t>Statutory authority and responsibility for central data repository. </a:t>
            </a:r>
            <a:r>
              <a:rPr lang="en-US" sz="1600" dirty="0"/>
              <a:t>All local governments, water management districts, and state agencies are directed to cooperate with the department or its agents in making available to it for this purpose such scientific and factual data as they may have, generate, or possess, as the department deems necessary. The department is authorized to prescribe the format and ensure quality control for all data collected or submitted.</a:t>
            </a:r>
            <a:endParaRPr lang="en-US" altLang="en-US" sz="1600" dirty="0">
              <a:ea typeface="League Gothic" pitchFamily="2" charset="77"/>
              <a:cs typeface="League Gothic" pitchFamily="2" charset="77"/>
            </a:endParaRPr>
          </a:p>
          <a:p>
            <a:pPr marL="514350" indent="-514350">
              <a:lnSpc>
                <a:spcPct val="100000"/>
              </a:lnSpc>
              <a:spcBef>
                <a:spcPct val="0"/>
              </a:spcBef>
              <a:defRPr/>
            </a:pPr>
            <a:r>
              <a:rPr lang="en-US" sz="1600" b="1" dirty="0"/>
              <a:t>Chapter 62-40.540(3), Florida Administrative Code (F.A.C.), Water Resource Implementation Rule</a:t>
            </a:r>
            <a:r>
              <a:rPr lang="en-US" sz="1600" dirty="0"/>
              <a:t>: Rule authority for central data repository. All appropriate water quality data collected by the Department, Districts, local governments, and state agencies shall be placed in the FLORIDA STORET system within one year of collection.</a:t>
            </a:r>
          </a:p>
          <a:p>
            <a:pPr marL="514350" indent="-514350">
              <a:lnSpc>
                <a:spcPct val="100000"/>
              </a:lnSpc>
              <a:spcBef>
                <a:spcPct val="0"/>
              </a:spcBef>
              <a:defRPr/>
            </a:pPr>
            <a:r>
              <a:rPr lang="en-US" altLang="en-US" sz="1600" b="1" dirty="0">
                <a:ea typeface="League Gothic" pitchFamily="2" charset="77"/>
                <a:cs typeface="League Gothic" pitchFamily="2" charset="77"/>
              </a:rPr>
              <a:t>Chapter 62-303, F.A.C., Identification of Impaired Surface Waters: </a:t>
            </a:r>
            <a:r>
              <a:rPr lang="en-US" sz="1600" dirty="0"/>
              <a:t>Rule authority for STORET and successors to be primary source of data used for determining whether samples do not meet water quality criteria. As required by subsection 62-40.540(3), F.A.C., the Department, other state agencies, the Water Management Districts, and local governments collecting surface water quality data in Florida shall enter the data into FLASTORET within one year of collection. Other sampling entities that want to ensure their data will be considered for evaluation should ensure their data are entered into FLASTORET. </a:t>
            </a:r>
            <a:endParaRPr lang="en-US" altLang="en-US" sz="1600" b="1" dirty="0">
              <a:ea typeface="League Gothic" pitchFamily="2" charset="77"/>
              <a:cs typeface="League Gothic" pitchFamily="2" charset="77"/>
            </a:endParaRPr>
          </a:p>
          <a:p>
            <a:endParaRPr lang="en-US" sz="1600" dirty="0"/>
          </a:p>
        </p:txBody>
      </p:sp>
      <p:sp>
        <p:nvSpPr>
          <p:cNvPr id="4" name="Text Placeholder 3">
            <a:extLst>
              <a:ext uri="{FF2B5EF4-FFF2-40B4-BE49-F238E27FC236}">
                <a16:creationId xmlns:a16="http://schemas.microsoft.com/office/drawing/2014/main" id="{32625B04-F38C-4F2D-972B-45029118A4C2}"/>
              </a:ext>
            </a:extLst>
          </p:cNvPr>
          <p:cNvSpPr>
            <a:spLocks noGrp="1"/>
          </p:cNvSpPr>
          <p:nvPr>
            <p:ph type="body" sz="quarter" idx="13"/>
          </p:nvPr>
        </p:nvSpPr>
        <p:spPr/>
        <p:txBody>
          <a:bodyPr/>
          <a:lstStyle/>
          <a:p>
            <a:r>
              <a:rPr lang="en-US" dirty="0"/>
              <a:t>Central Data Repository Statute and Rules</a:t>
            </a:r>
          </a:p>
        </p:txBody>
      </p:sp>
      <p:sp>
        <p:nvSpPr>
          <p:cNvPr id="5" name="Date Placeholder 4">
            <a:extLst>
              <a:ext uri="{FF2B5EF4-FFF2-40B4-BE49-F238E27FC236}">
                <a16:creationId xmlns:a16="http://schemas.microsoft.com/office/drawing/2014/main" id="{6D1F4457-A2C2-4168-BF84-53A12D5E05F1}"/>
              </a:ext>
            </a:extLst>
          </p:cNvPr>
          <p:cNvSpPr>
            <a:spLocks noGrp="1"/>
          </p:cNvSpPr>
          <p:nvPr>
            <p:ph type="dt" sz="half" idx="10"/>
          </p:nvPr>
        </p:nvSpPr>
        <p:spPr/>
        <p:txBody>
          <a:bodyPr/>
          <a:lstStyle/>
          <a:p>
            <a:r>
              <a:rPr lang="en-US" dirty="0"/>
              <a:t>1/30/2020</a:t>
            </a:r>
          </a:p>
        </p:txBody>
      </p:sp>
    </p:spTree>
    <p:extLst>
      <p:ext uri="{BB962C8B-B14F-4D97-AF65-F5344CB8AC3E}">
        <p14:creationId xmlns:p14="http://schemas.microsoft.com/office/powerpoint/2010/main" val="2028648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2AD9C-E8CE-4063-90FF-C50A4F40E087}"/>
              </a:ext>
            </a:extLst>
          </p:cNvPr>
          <p:cNvSpPr>
            <a:spLocks noGrp="1"/>
          </p:cNvSpPr>
          <p:nvPr>
            <p:ph type="title"/>
          </p:nvPr>
        </p:nvSpPr>
        <p:spPr/>
        <p:txBody>
          <a:bodyPr/>
          <a:lstStyle/>
          <a:p>
            <a:r>
              <a:rPr lang="en-US" dirty="0"/>
              <a:t>Local Updates</a:t>
            </a:r>
          </a:p>
        </p:txBody>
      </p:sp>
      <p:sp>
        <p:nvSpPr>
          <p:cNvPr id="3" name="Content Placeholder 2">
            <a:extLst>
              <a:ext uri="{FF2B5EF4-FFF2-40B4-BE49-F238E27FC236}">
                <a16:creationId xmlns:a16="http://schemas.microsoft.com/office/drawing/2014/main" id="{D0D51443-7EA4-4DB8-B24F-74534C4FF182}"/>
              </a:ext>
            </a:extLst>
          </p:cNvPr>
          <p:cNvSpPr>
            <a:spLocks noGrp="1"/>
          </p:cNvSpPr>
          <p:nvPr>
            <p:ph idx="1"/>
          </p:nvPr>
        </p:nvSpPr>
        <p:spPr/>
        <p:txBody>
          <a:bodyPr/>
          <a:lstStyle/>
          <a:p>
            <a:r>
              <a:rPr lang="en-US" dirty="0"/>
              <a:t>Seminole County</a:t>
            </a:r>
          </a:p>
          <a:p>
            <a:r>
              <a:rPr lang="en-US" dirty="0"/>
              <a:t>Orange County</a:t>
            </a:r>
          </a:p>
          <a:p>
            <a:r>
              <a:rPr lang="en-US" dirty="0"/>
              <a:t>St. Johns River Water Management District </a:t>
            </a:r>
          </a:p>
          <a:p>
            <a:endParaRPr lang="en-US" dirty="0"/>
          </a:p>
        </p:txBody>
      </p:sp>
      <p:sp>
        <p:nvSpPr>
          <p:cNvPr id="4" name="Text Placeholder 3">
            <a:extLst>
              <a:ext uri="{FF2B5EF4-FFF2-40B4-BE49-F238E27FC236}">
                <a16:creationId xmlns:a16="http://schemas.microsoft.com/office/drawing/2014/main" id="{E89FBF0D-ABB0-4CCA-840D-255AE81F569C}"/>
              </a:ext>
            </a:extLst>
          </p:cNvPr>
          <p:cNvSpPr>
            <a:spLocks noGrp="1"/>
          </p:cNvSpPr>
          <p:nvPr>
            <p:ph type="body" sz="quarter" idx="13"/>
          </p:nvPr>
        </p:nvSpPr>
        <p:spPr/>
        <p:txBody>
          <a:bodyPr/>
          <a:lstStyle/>
          <a:p>
            <a:endParaRPr lang="en-US" dirty="0"/>
          </a:p>
        </p:txBody>
      </p:sp>
      <p:sp>
        <p:nvSpPr>
          <p:cNvPr id="5" name="Date Placeholder 4">
            <a:extLst>
              <a:ext uri="{FF2B5EF4-FFF2-40B4-BE49-F238E27FC236}">
                <a16:creationId xmlns:a16="http://schemas.microsoft.com/office/drawing/2014/main" id="{BFF8BBC9-1AAA-4631-A41A-4B70160BE9AC}"/>
              </a:ext>
            </a:extLst>
          </p:cNvPr>
          <p:cNvSpPr>
            <a:spLocks noGrp="1"/>
          </p:cNvSpPr>
          <p:nvPr>
            <p:ph type="dt" sz="half" idx="10"/>
          </p:nvPr>
        </p:nvSpPr>
        <p:spPr/>
        <p:txBody>
          <a:bodyPr/>
          <a:lstStyle/>
          <a:p>
            <a:r>
              <a:rPr lang="en-US"/>
              <a:t>1/30/2020</a:t>
            </a:r>
            <a:endParaRPr lang="en-US" dirty="0"/>
          </a:p>
        </p:txBody>
      </p:sp>
      <p:pic>
        <p:nvPicPr>
          <p:cNvPr id="6" name="Picture 5">
            <a:extLst>
              <a:ext uri="{FF2B5EF4-FFF2-40B4-BE49-F238E27FC236}">
                <a16:creationId xmlns:a16="http://schemas.microsoft.com/office/drawing/2014/main" id="{08D0E005-26FD-492A-BA08-58899FE3C4A7}"/>
              </a:ext>
            </a:extLst>
          </p:cNvPr>
          <p:cNvPicPr>
            <a:picLocks noChangeAspect="1"/>
          </p:cNvPicPr>
          <p:nvPr/>
        </p:nvPicPr>
        <p:blipFill>
          <a:blip r:embed="rId2"/>
          <a:stretch>
            <a:fillRect/>
          </a:stretch>
        </p:blipFill>
        <p:spPr>
          <a:xfrm>
            <a:off x="323227" y="4808220"/>
            <a:ext cx="3209925" cy="1428750"/>
          </a:xfrm>
          <a:prstGeom prst="rect">
            <a:avLst/>
          </a:prstGeom>
        </p:spPr>
      </p:pic>
      <p:pic>
        <p:nvPicPr>
          <p:cNvPr id="7" name="Picture 6">
            <a:extLst>
              <a:ext uri="{FF2B5EF4-FFF2-40B4-BE49-F238E27FC236}">
                <a16:creationId xmlns:a16="http://schemas.microsoft.com/office/drawing/2014/main" id="{9BAAFAF9-60FA-417D-9FCC-497361873737}"/>
              </a:ext>
            </a:extLst>
          </p:cNvPr>
          <p:cNvPicPr>
            <a:picLocks noChangeAspect="1"/>
          </p:cNvPicPr>
          <p:nvPr/>
        </p:nvPicPr>
        <p:blipFill>
          <a:blip r:embed="rId3"/>
          <a:stretch>
            <a:fillRect/>
          </a:stretch>
        </p:blipFill>
        <p:spPr>
          <a:xfrm>
            <a:off x="5629275" y="4724400"/>
            <a:ext cx="3209925" cy="1590675"/>
          </a:xfrm>
          <a:prstGeom prst="rect">
            <a:avLst/>
          </a:prstGeom>
        </p:spPr>
      </p:pic>
      <p:pic>
        <p:nvPicPr>
          <p:cNvPr id="8" name="Picture 7">
            <a:extLst>
              <a:ext uri="{FF2B5EF4-FFF2-40B4-BE49-F238E27FC236}">
                <a16:creationId xmlns:a16="http://schemas.microsoft.com/office/drawing/2014/main" id="{62ED3DD9-E12D-4B96-9EDE-6818AA099856}"/>
              </a:ext>
            </a:extLst>
          </p:cNvPr>
          <p:cNvPicPr>
            <a:picLocks noChangeAspect="1"/>
          </p:cNvPicPr>
          <p:nvPr/>
        </p:nvPicPr>
        <p:blipFill>
          <a:blip r:embed="rId4"/>
          <a:stretch>
            <a:fillRect/>
          </a:stretch>
        </p:blipFill>
        <p:spPr>
          <a:xfrm>
            <a:off x="3581400" y="3801762"/>
            <a:ext cx="1945130" cy="1945130"/>
          </a:xfrm>
          <a:prstGeom prst="rect">
            <a:avLst/>
          </a:prstGeom>
        </p:spPr>
      </p:pic>
    </p:spTree>
    <p:extLst>
      <p:ext uri="{BB962C8B-B14F-4D97-AF65-F5344CB8AC3E}">
        <p14:creationId xmlns:p14="http://schemas.microsoft.com/office/powerpoint/2010/main" val="1068226272"/>
      </p:ext>
    </p:extLst>
  </p:cSld>
  <p:clrMapOvr>
    <a:masterClrMapping/>
  </p:clrMapOvr>
</p:sld>
</file>

<file path=ppt/theme/theme1.xml><?xml version="1.0" encoding="utf-8"?>
<a:theme xmlns:a="http://schemas.openxmlformats.org/drawingml/2006/main" name="Office Theme">
  <a:themeElements>
    <a:clrScheme name="DEP Color Palette">
      <a:dk1>
        <a:sysClr val="windowText" lastClr="000000"/>
      </a:dk1>
      <a:lt1>
        <a:sysClr val="window" lastClr="FFFFFF"/>
      </a:lt1>
      <a:dk2>
        <a:srgbClr val="44546A"/>
      </a:dk2>
      <a:lt2>
        <a:srgbClr val="E7E6E6"/>
      </a:lt2>
      <a:accent1>
        <a:srgbClr val="435132"/>
      </a:accent1>
      <a:accent2>
        <a:srgbClr val="F4D23B"/>
      </a:accent2>
      <a:accent3>
        <a:srgbClr val="53B7E8"/>
      </a:accent3>
      <a:accent4>
        <a:srgbClr val="41453B"/>
      </a:accent4>
      <a:accent5>
        <a:srgbClr val="ABE1FA"/>
      </a:accent5>
      <a:accent6>
        <a:srgbClr val="0075AC"/>
      </a:accent6>
      <a:hlink>
        <a:srgbClr val="0563C1"/>
      </a:hlink>
      <a:folHlink>
        <a:srgbClr val="954F72"/>
      </a:folHlink>
    </a:clrScheme>
    <a:fontScheme name="DEP Refreshed">
      <a:majorFont>
        <a:latin typeface="League Gothic"/>
        <a:ea typeface=""/>
        <a:cs typeface=""/>
      </a:majorFont>
      <a:minorFont>
        <a:latin typeface="League Gothi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AR_PowerPoint_Template.Dec2018.Standard.potx" id="{674CAC8B-3B6A-40F1-AF7B-DF4CEB2CE5E9}" vid="{73C3E615-B77B-4EA6-9BFF-88C1BE50A8BD}"/>
    </a:ext>
  </a:extLst>
</a:theme>
</file>

<file path=ppt/theme/theme2.xml><?xml version="1.0" encoding="utf-8"?>
<a:theme xmlns:a="http://schemas.openxmlformats.org/drawingml/2006/main" name="1_Office Theme">
  <a:themeElements>
    <a:clrScheme name="DEP Color Palette">
      <a:dk1>
        <a:sysClr val="windowText" lastClr="000000"/>
      </a:dk1>
      <a:lt1>
        <a:sysClr val="window" lastClr="FFFFFF"/>
      </a:lt1>
      <a:dk2>
        <a:srgbClr val="44546A"/>
      </a:dk2>
      <a:lt2>
        <a:srgbClr val="E7E6E6"/>
      </a:lt2>
      <a:accent1>
        <a:srgbClr val="435132"/>
      </a:accent1>
      <a:accent2>
        <a:srgbClr val="F4D23B"/>
      </a:accent2>
      <a:accent3>
        <a:srgbClr val="53B7E8"/>
      </a:accent3>
      <a:accent4>
        <a:srgbClr val="41453B"/>
      </a:accent4>
      <a:accent5>
        <a:srgbClr val="ABE1FA"/>
      </a:accent5>
      <a:accent6>
        <a:srgbClr val="0075AC"/>
      </a:accent6>
      <a:hlink>
        <a:srgbClr val="0563C1"/>
      </a:hlink>
      <a:folHlink>
        <a:srgbClr val="954F72"/>
      </a:folHlink>
    </a:clrScheme>
    <a:fontScheme name="DEP Refreshed">
      <a:majorFont>
        <a:latin typeface="League Gothic"/>
        <a:ea typeface=""/>
        <a:cs typeface=""/>
      </a:majorFont>
      <a:minorFont>
        <a:latin typeface="League Gothi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AR_PowerPoint_Template.Dec2018.Standard.potx" id="{674CAC8B-3B6A-40F1-AF7B-DF4CEB2CE5E9}" vid="{73C3E615-B77B-4EA6-9BFF-88C1BE50A8BD}"/>
    </a:ext>
  </a:extLst>
</a:theme>
</file>

<file path=ppt/theme/theme3.xml><?xml version="1.0" encoding="utf-8"?>
<a:theme xmlns:a="http://schemas.openxmlformats.org/drawingml/2006/main" name="SJRWMD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DEAR_PowerPoint_Template.Dec2018.Standard-1</Template>
  <TotalTime>8433</TotalTime>
  <Words>2758</Words>
  <Application>Microsoft Office PowerPoint</Application>
  <PresentationFormat>On-screen Show (4:3)</PresentationFormat>
  <Paragraphs>316</Paragraphs>
  <Slides>36</Slides>
  <Notes>18</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36</vt:i4>
      </vt:variant>
    </vt:vector>
  </HeadingPairs>
  <TitlesOfParts>
    <vt:vector size="45" baseType="lpstr">
      <vt:lpstr>Arial</vt:lpstr>
      <vt:lpstr>Arial Black</vt:lpstr>
      <vt:lpstr>Calibri</vt:lpstr>
      <vt:lpstr>Courier New</vt:lpstr>
      <vt:lpstr>League Gothic</vt:lpstr>
      <vt:lpstr>Wingdings</vt:lpstr>
      <vt:lpstr>Office Theme</vt:lpstr>
      <vt:lpstr>1_Office Theme</vt:lpstr>
      <vt:lpstr>SJRWMD presentation template</vt:lpstr>
      <vt:lpstr>Lake Jesup Basin Management Action Plan (BMAP) 2019 Progress Report</vt:lpstr>
      <vt:lpstr>Agenda</vt:lpstr>
      <vt:lpstr>BMAP Annual Progress</vt:lpstr>
      <vt:lpstr>BMAP Annual Progress </vt:lpstr>
      <vt:lpstr>BMAP Annual Progress</vt:lpstr>
      <vt:lpstr>BMAP Annual Progress</vt:lpstr>
      <vt:lpstr>Monitoring Activities </vt:lpstr>
      <vt:lpstr>Monitoring Activities </vt:lpstr>
      <vt:lpstr>Local Updates</vt:lpstr>
      <vt:lpstr>Lake Jesup water quality summary</vt:lpstr>
      <vt:lpstr>Water quality assessment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Water Quality Restoration Alternatives to TMDLs</vt:lpstr>
      <vt:lpstr>Restoration Alternatives </vt:lpstr>
      <vt:lpstr>Benefits of an Alternative Restoration Plan</vt:lpstr>
      <vt:lpstr>Restoration Alternatives</vt:lpstr>
      <vt:lpstr>Reasonable Assurance (4b) Plans</vt:lpstr>
      <vt:lpstr>Course of Action</vt:lpstr>
      <vt:lpstr>Reasonable Assurance Plans</vt:lpstr>
      <vt:lpstr>Reasonable Assurance Plans</vt:lpstr>
      <vt:lpstr>Watershed Restoration </vt:lpstr>
      <vt:lpstr>Category 4e Plans</vt:lpstr>
      <vt:lpstr>Pollutant Reduction Plans</vt:lpstr>
      <vt:lpstr>Plan Development</vt:lpstr>
      <vt:lpstr>Surface Water Grant (SWAG) Considerations https://floridadep.gov/wra/319-tmdl-fund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Homann, Moira</dc:creator>
  <cp:lastModifiedBy>Homann, Moira</cp:lastModifiedBy>
  <cp:revision>31</cp:revision>
  <dcterms:created xsi:type="dcterms:W3CDTF">2020-01-24T17:16:43Z</dcterms:created>
  <dcterms:modified xsi:type="dcterms:W3CDTF">2020-02-03T16:20:37Z</dcterms:modified>
</cp:coreProperties>
</file>