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 id="2147483744" r:id="rId2"/>
    <p:sldMasterId id="2147483749" r:id="rId3"/>
    <p:sldMasterId id="2147483762" r:id="rId4"/>
    <p:sldMasterId id="2147483780" r:id="rId5"/>
  </p:sldMasterIdLst>
  <p:notesMasterIdLst>
    <p:notesMasterId r:id="rId21"/>
  </p:notesMasterIdLst>
  <p:handoutMasterIdLst>
    <p:handoutMasterId r:id="rId22"/>
  </p:handoutMasterIdLst>
  <p:sldIdLst>
    <p:sldId id="330" r:id="rId6"/>
    <p:sldId id="290" r:id="rId7"/>
    <p:sldId id="291" r:id="rId8"/>
    <p:sldId id="310" r:id="rId9"/>
    <p:sldId id="293" r:id="rId10"/>
    <p:sldId id="324" r:id="rId11"/>
    <p:sldId id="325" r:id="rId12"/>
    <p:sldId id="321" r:id="rId13"/>
    <p:sldId id="312" r:id="rId14"/>
    <p:sldId id="328" r:id="rId15"/>
    <p:sldId id="304" r:id="rId16"/>
    <p:sldId id="308" r:id="rId17"/>
    <p:sldId id="322" r:id="rId18"/>
    <p:sldId id="319" r:id="rId19"/>
    <p:sldId id="302" r:id="rId2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669900"/>
    <a:srgbClr val="663300"/>
    <a:srgbClr val="66FF33"/>
    <a:srgbClr val="FFFF00"/>
    <a:srgbClr val="336600"/>
    <a:srgbClr val="000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7" autoAdjust="0"/>
    <p:restoredTop sz="87234" autoAdjust="0"/>
  </p:normalViewPr>
  <p:slideViewPr>
    <p:cSldViewPr>
      <p:cViewPr varScale="1">
        <p:scale>
          <a:sx n="68" d="100"/>
          <a:sy n="68" d="100"/>
        </p:scale>
        <p:origin x="1386" y="6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endParaRPr lang="en-US"/>
          </a:p>
        </p:txBody>
      </p:sp>
      <p:sp>
        <p:nvSpPr>
          <p:cNvPr id="86019"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endParaRPr lang="en-US"/>
          </a:p>
        </p:txBody>
      </p:sp>
      <p:sp>
        <p:nvSpPr>
          <p:cNvPr id="86020"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endParaRPr lang="en-US"/>
          </a:p>
        </p:txBody>
      </p:sp>
      <p:sp>
        <p:nvSpPr>
          <p:cNvPr id="86021"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fld id="{C3676990-DE48-483E-88A0-614EEDC07C8B}" type="slidenum">
              <a:rPr lang="en-US"/>
              <a:pPr/>
              <a:t>‹#›</a:t>
            </a:fld>
            <a:endParaRPr lang="en-US"/>
          </a:p>
        </p:txBody>
      </p:sp>
    </p:spTree>
    <p:extLst>
      <p:ext uri="{BB962C8B-B14F-4D97-AF65-F5344CB8AC3E}">
        <p14:creationId xmlns:p14="http://schemas.microsoft.com/office/powerpoint/2010/main" val="2118297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endParaRPr lang="en-US"/>
          </a:p>
        </p:txBody>
      </p:sp>
      <p:sp>
        <p:nvSpPr>
          <p:cNvPr id="9216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endParaRPr lang="en-US"/>
          </a:p>
        </p:txBody>
      </p:sp>
      <p:sp>
        <p:nvSpPr>
          <p:cNvPr id="921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9216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16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endParaRPr lang="en-US"/>
          </a:p>
        </p:txBody>
      </p:sp>
      <p:sp>
        <p:nvSpPr>
          <p:cNvPr id="9216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fld id="{D3A279C8-A4F7-45C0-8F72-AD5F1BEE72BB}" type="slidenum">
              <a:rPr lang="en-US"/>
              <a:pPr/>
              <a:t>‹#›</a:t>
            </a:fld>
            <a:endParaRPr lang="en-US"/>
          </a:p>
        </p:txBody>
      </p:sp>
    </p:spTree>
    <p:extLst>
      <p:ext uri="{BB962C8B-B14F-4D97-AF65-F5344CB8AC3E}">
        <p14:creationId xmlns:p14="http://schemas.microsoft.com/office/powerpoint/2010/main" val="10133423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9 observations every 10m (11 transects, including 0m and 100m) for a total of 99 points</a:t>
            </a:r>
            <a:endParaRPr lang="en-US" dirty="0"/>
          </a:p>
        </p:txBody>
      </p:sp>
      <p:sp>
        <p:nvSpPr>
          <p:cNvPr id="4" name="Slide Number Placeholder 3"/>
          <p:cNvSpPr>
            <a:spLocks noGrp="1"/>
          </p:cNvSpPr>
          <p:nvPr>
            <p:ph type="sldNum" sz="quarter" idx="10"/>
          </p:nvPr>
        </p:nvSpPr>
        <p:spPr/>
        <p:txBody>
          <a:bodyPr/>
          <a:lstStyle/>
          <a:p>
            <a:fld id="{D3A279C8-A4F7-45C0-8F72-AD5F1BEE72BB}" type="slidenum">
              <a:rPr lang="en-US" smtClean="0"/>
              <a:pPr/>
              <a:t>3</a:t>
            </a:fld>
            <a:endParaRPr lang="en-US"/>
          </a:p>
        </p:txBody>
      </p:sp>
    </p:spTree>
    <p:extLst>
      <p:ext uri="{BB962C8B-B14F-4D97-AF65-F5344CB8AC3E}">
        <p14:creationId xmlns:p14="http://schemas.microsoft.com/office/powerpoint/2010/main" val="207051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00018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96793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0231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03704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extLst>
      <p:ext uri="{BB962C8B-B14F-4D97-AF65-F5344CB8AC3E}">
        <p14:creationId xmlns:p14="http://schemas.microsoft.com/office/powerpoint/2010/main" val="3690938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3664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solidFill>
                <a:srgbClr val="000000"/>
              </a:solidFill>
            </a:endParaRPr>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solidFill>
                <a:srgbClr val="000000"/>
              </a:solidFill>
            </a:endParaRPr>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rgbClr val="006666"/>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a:t>Click to edit Master title style</a:t>
            </a:r>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a:t>Click to edit Master subtitle style</a:t>
            </a:r>
          </a:p>
        </p:txBody>
      </p:sp>
    </p:spTree>
    <p:extLst>
      <p:ext uri="{BB962C8B-B14F-4D97-AF65-F5344CB8AC3E}">
        <p14:creationId xmlns:p14="http://schemas.microsoft.com/office/powerpoint/2010/main" val="1654804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1971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62050" y="6243638"/>
            <a:ext cx="1905000" cy="457200"/>
          </a:xfrm>
          <a:prstGeom prst="rect">
            <a:avLst/>
          </a:prstGeom>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a:xfrm>
            <a:off x="7042150" y="6243638"/>
            <a:ext cx="1905000" cy="457200"/>
          </a:xfrm>
          <a:prstGeom prst="rect">
            <a:avLst/>
          </a:prstGeom>
        </p:spPr>
        <p:txBody>
          <a:bodyPr/>
          <a:lstStyle>
            <a:lvl1pPr>
              <a:defRPr/>
            </a:lvl1pPr>
          </a:lstStyle>
          <a:p>
            <a:fld id="{CA12E001-F2AB-49F5-80FA-97397A3D028F}" type="slidenum">
              <a:rPr lang="en-US"/>
              <a:pPr/>
              <a:t>‹#›</a:t>
            </a:fld>
            <a:endParaRPr lang="en-US"/>
          </a:p>
        </p:txBody>
      </p:sp>
    </p:spTree>
    <p:extLst>
      <p:ext uri="{BB962C8B-B14F-4D97-AF65-F5344CB8AC3E}">
        <p14:creationId xmlns:p14="http://schemas.microsoft.com/office/powerpoint/2010/main" val="707246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162050" y="6243638"/>
            <a:ext cx="1905000"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a:xfrm>
            <a:off x="7042150" y="6243638"/>
            <a:ext cx="1905000" cy="457200"/>
          </a:xfrm>
          <a:prstGeom prst="rect">
            <a:avLst/>
          </a:prstGeom>
        </p:spPr>
        <p:txBody>
          <a:bodyPr/>
          <a:lstStyle>
            <a:lvl1pPr>
              <a:defRPr/>
            </a:lvl1pPr>
          </a:lstStyle>
          <a:p>
            <a:fld id="{BC45D5DE-A10F-45FB-929B-50C0143674B4}" type="slidenum">
              <a:rPr lang="en-US"/>
              <a:pPr/>
              <a:t>‹#›</a:t>
            </a:fld>
            <a:endParaRPr lang="en-US"/>
          </a:p>
        </p:txBody>
      </p:sp>
    </p:spTree>
    <p:extLst>
      <p:ext uri="{BB962C8B-B14F-4D97-AF65-F5344CB8AC3E}">
        <p14:creationId xmlns:p14="http://schemas.microsoft.com/office/powerpoint/2010/main" val="2448583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extLst>
      <p:ext uri="{BB962C8B-B14F-4D97-AF65-F5344CB8AC3E}">
        <p14:creationId xmlns:p14="http://schemas.microsoft.com/office/powerpoint/2010/main" val="1421307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74210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8129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29014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1324596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97331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254375882"/>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130107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7096281"/>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80655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6773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70972902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65963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34785499"/>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73239380"/>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6912293"/>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6/6/2018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472087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6/6/2018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389241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6/6/2018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190274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6/6/2018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2279757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6/6/2018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12267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6/6/2018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709923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6/6/2018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50668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87855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6/6/2018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507618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6/6/2018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7033137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6/6/2018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2439403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6/6/2018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7028117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extLst>
      <p:ext uri="{BB962C8B-B14F-4D97-AF65-F5344CB8AC3E}">
        <p14:creationId xmlns:p14="http://schemas.microsoft.com/office/powerpoint/2010/main" val="2490127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39147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9776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894565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57437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87316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36596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01204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845505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960205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46045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42861386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6349531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44629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2343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a:t>Click to edit Master title style</a:t>
            </a:r>
          </a:p>
        </p:txBody>
      </p:sp>
      <p:sp>
        <p:nvSpPr>
          <p:cNvPr id="3" name="Text Placeholder 2"/>
          <p:cNvSpPr>
            <a:spLocks noGrp="1"/>
          </p:cNvSpPr>
          <p:nvPr>
            <p:ph type="body" sz="half" idx="1"/>
          </p:nvPr>
        </p:nvSpPr>
        <p:spPr>
          <a:xfrm>
            <a:off x="1370013" y="1905000"/>
            <a:ext cx="35798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905000"/>
            <a:ext cx="3581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r>
              <a:rPr lang="en-US"/>
              <a:t> House Committee – November 4th, 2009</a:t>
            </a:r>
          </a:p>
        </p:txBody>
      </p:sp>
    </p:spTree>
    <p:extLst>
      <p:ext uri="{BB962C8B-B14F-4D97-AF65-F5344CB8AC3E}">
        <p14:creationId xmlns:p14="http://schemas.microsoft.com/office/powerpoint/2010/main" val="35605489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43001" y="914400"/>
            <a:ext cx="7540625"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414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805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11688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2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9678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3.png"/><Relationship Id="rId4" Type="http://schemas.openxmlformats.org/officeDocument/2006/relationships/slideLayout" Target="../slideLayouts/slideLayout18.xml"/><Relationship Id="rId9"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image" Target="../media/image4.jp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5.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942625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76" r:id="rId13"/>
    <p:sldLayoutId id="2147483777" r:id="rId14"/>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solidFill>
                <a:srgbClr val="006666"/>
              </a:solidFill>
            </a:endParaRPr>
          </a:p>
        </p:txBody>
      </p:sp>
      <p:pic>
        <p:nvPicPr>
          <p:cNvPr id="1029" name="Picture 18" descr="bottom"/>
          <p:cNvPicPr>
            <a:picLocks noChangeAspect="1" noChangeArrowheads="1"/>
          </p:cNvPicPr>
          <p:nvPr/>
        </p:nvPicPr>
        <p:blipFill>
          <a:blip r:embed="rId8" cstate="print"/>
          <a:srcRect/>
          <a:stretch>
            <a:fillRect/>
          </a:stretch>
        </p:blipFill>
        <p:spPr bwMode="auto">
          <a:xfrm>
            <a:off x="0" y="6581775"/>
            <a:ext cx="9144000" cy="276225"/>
          </a:xfrm>
          <a:prstGeom prst="rect">
            <a:avLst/>
          </a:prstGeom>
          <a:noFill/>
          <a:ln w="9525">
            <a:noFill/>
            <a:miter lim="800000"/>
            <a:headEnd/>
            <a:tailEnd/>
          </a:ln>
        </p:spPr>
      </p:pic>
      <p:pic>
        <p:nvPicPr>
          <p:cNvPr id="1031" name="Picture 24" descr="header"/>
          <p:cNvPicPr>
            <a:picLocks noChangeAspect="1" noChangeArrowheads="1"/>
          </p:cNvPicPr>
          <p:nvPr/>
        </p:nvPicPr>
        <p:blipFill>
          <a:blip r:embed="rId9"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0" cstate="print"/>
          <a:srcRect/>
          <a:stretch>
            <a:fillRect/>
          </a:stretch>
        </p:blipFill>
        <p:spPr bwMode="auto">
          <a:xfrm>
            <a:off x="228600" y="5943600"/>
            <a:ext cx="1143000" cy="749300"/>
          </a:xfrm>
          <a:prstGeom prst="rect">
            <a:avLst/>
          </a:prstGeom>
          <a:noFill/>
          <a:ln w="9525">
            <a:noFill/>
            <a:miter lim="800000"/>
            <a:headEnd/>
            <a:tailEnd/>
          </a:ln>
        </p:spPr>
      </p:pic>
      <p:sp>
        <p:nvSpPr>
          <p:cNvPr id="9" name="Text Placeholder 4"/>
          <p:cNvSpPr txBox="1">
            <a:spLocks/>
          </p:cNvSpPr>
          <p:nvPr/>
        </p:nvSpPr>
        <p:spPr>
          <a:xfrm>
            <a:off x="4267200" y="6565900"/>
            <a:ext cx="990600" cy="304800"/>
          </a:xfrm>
          <a:prstGeom prst="rect">
            <a:avLst/>
          </a:prstGeom>
        </p:spPr>
        <p:txBody>
          <a:bodyPr/>
          <a:lstStyle/>
          <a:p>
            <a:pPr marL="342900" indent="-342900">
              <a:spcBef>
                <a:spcPct val="40000"/>
              </a:spcBef>
              <a:buClr>
                <a:srgbClr val="006666"/>
              </a:buClr>
              <a:defRPr/>
            </a:pPr>
            <a:r>
              <a:rPr lang="en-US" kern="0" dirty="0">
                <a:ln w="18415" cmpd="sng">
                  <a:noFill/>
                  <a:prstDash val="solid"/>
                </a:ln>
                <a:solidFill>
                  <a:srgbClr val="FFFFFF"/>
                </a:solidFill>
                <a:effectLst>
                  <a:outerShdw blurRad="63500" dir="3600000" algn="tl" rotWithShape="0">
                    <a:srgbClr val="000000">
                      <a:alpha val="70000"/>
                    </a:srgbClr>
                  </a:outerShdw>
                </a:effectLst>
                <a:latin typeface="Book Antiqua"/>
              </a:rPr>
              <a:t>Page </a:t>
            </a:r>
            <a:fld id="{33FF68FD-C477-4007-9667-71CF913462A1}" type="slidenum">
              <a:rPr lang="en-US" kern="0">
                <a:ln w="18415" cmpd="sng">
                  <a:noFill/>
                  <a:prstDash val="solid"/>
                </a:ln>
                <a:solidFill>
                  <a:srgbClr val="FFFFFF"/>
                </a:solidFill>
                <a:effectLst>
                  <a:outerShdw blurRad="63500" dir="3600000" algn="tl" rotWithShape="0">
                    <a:srgbClr val="000000">
                      <a:alpha val="70000"/>
                    </a:srgbClr>
                  </a:outerShdw>
                </a:effectLst>
                <a:latin typeface="Book Antiqua"/>
              </a:rPr>
              <a:pPr marL="342900" indent="-342900">
                <a:spcBef>
                  <a:spcPct val="40000"/>
                </a:spcBef>
                <a:buClr>
                  <a:srgbClr val="006666"/>
                </a:buClr>
                <a:defRPr/>
              </a:pPr>
              <a:t>‹#›</a:t>
            </a:fld>
            <a:endParaRPr lang="en-US" kern="0" dirty="0">
              <a:ln w="18415" cmpd="sng">
                <a:noFill/>
                <a:prstDash val="solid"/>
              </a:ln>
              <a:solidFill>
                <a:srgbClr val="FFFFFF"/>
              </a:solidFill>
              <a:effectLst>
                <a:outerShdw blurRad="63500" dir="3600000" algn="tl" rotWithShape="0">
                  <a:srgbClr val="000000">
                    <a:alpha val="70000"/>
                  </a:srgbClr>
                </a:outerShdw>
              </a:effectLst>
              <a:latin typeface="Book Antiqua"/>
            </a:endParaRPr>
          </a:p>
        </p:txBody>
      </p:sp>
    </p:spTree>
    <p:extLst>
      <p:ext uri="{BB962C8B-B14F-4D97-AF65-F5344CB8AC3E}">
        <p14:creationId xmlns:p14="http://schemas.microsoft.com/office/powerpoint/2010/main" val="259259568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74" r:id="rId5"/>
    <p:sldLayoutId id="2147483775" r:id="rId6"/>
  </p:sldLayoutIdLst>
  <p:hf hdr="0" ftr="0" dt="0"/>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8775975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6/6/2018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802500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8" r:id="rId12"/>
    <p:sldLayoutId id="2147483779" r:id="rId13"/>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8753936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9.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hyperlink" Target="https://floridadep.gov/dear/water-quality-standards/documents/nnc-implementation" TargetMode="External"/><Relationship Id="rId2" Type="http://schemas.openxmlformats.org/officeDocument/2006/relationships/hyperlink" Target="https://floridadep.gov/dear/quality-assurance/content/dep-sops" TargetMode="External"/><Relationship Id="rId1" Type="http://schemas.openxmlformats.org/officeDocument/2006/relationships/slideLayout" Target="../slideLayouts/slideLayout34.xml"/><Relationship Id="rId4" Type="http://schemas.openxmlformats.org/officeDocument/2006/relationships/hyperlink" Target="https://floridadep.gov/dear/quality-assurance/content/sop-form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4.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1447800"/>
            <a:ext cx="7010400"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Aquatic Ecology and Quality Assurance</a:t>
            </a:r>
            <a:r>
              <a:rPr kumimoji="0" lang="en-US" sz="2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p>
        </p:txBody>
      </p:sp>
      <p:sp>
        <p:nvSpPr>
          <p:cNvPr id="5" name="TextBox 4"/>
          <p:cNvSpPr txBox="1"/>
          <p:nvPr/>
        </p:nvSpPr>
        <p:spPr>
          <a:xfrm>
            <a:off x="152400" y="2362200"/>
            <a:ext cx="8458200" cy="310854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effectLst/>
                <a:uLnTx/>
                <a:uFillTx/>
                <a:latin typeface="Arial" pitchFamily="34" charset="0"/>
                <a:ea typeface="+mn-ea"/>
                <a:cs typeface="Arial" pitchFamily="34" charset="0"/>
              </a:rPr>
              <a:t>Rapid Periphyton Survey (RPS) Procedure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effectLst/>
              <a:uLnTx/>
              <a:uFillTx/>
              <a:latin typeface="Arial" pitchFamily="34" charset="0"/>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effectLst/>
                <a:uLnTx/>
                <a:uFillTx/>
                <a:latin typeface="Arial" pitchFamily="34" charset="0"/>
                <a:ea typeface="+mn-ea"/>
                <a:cs typeface="Arial" pitchFamily="34" charset="0"/>
              </a:rPr>
              <a:t>2018</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effectLst/>
              <a:uLnTx/>
              <a:uFillTx/>
              <a:latin typeface="Arial" pitchFamily="34" charset="0"/>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effectLst/>
                <a:uLnTx/>
                <a:uFillTx/>
                <a:latin typeface="Arial" pitchFamily="34" charset="0"/>
                <a:ea typeface="+mn-ea"/>
                <a:cs typeface="Arial" pitchFamily="34" charset="0"/>
              </a:rPr>
              <a:t>Aquatic Ecology and Quality Assurance </a:t>
            </a:r>
          </a:p>
        </p:txBody>
      </p:sp>
    </p:spTree>
    <p:extLst>
      <p:ext uri="{BB962C8B-B14F-4D97-AF65-F5344CB8AC3E}">
        <p14:creationId xmlns:p14="http://schemas.microsoft.com/office/powerpoint/2010/main" val="568780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ortion of RPS datasheet showing thickness rank descriptions"/>
          <p:cNvPicPr>
            <a:picLocks noChangeAspect="1" noChangeArrowheads="1"/>
          </p:cNvPicPr>
          <p:nvPr/>
        </p:nvPicPr>
        <p:blipFill>
          <a:blip r:embed="rId2" cstate="print"/>
          <a:srcRect l="81746" t="44790" r="3867" b="19888"/>
          <a:stretch>
            <a:fillRect/>
          </a:stretch>
        </p:blipFill>
        <p:spPr bwMode="auto">
          <a:xfrm>
            <a:off x="6553200" y="1219200"/>
            <a:ext cx="2362200" cy="4572000"/>
          </a:xfrm>
          <a:prstGeom prst="rect">
            <a:avLst/>
          </a:prstGeom>
          <a:noFill/>
          <a:ln w="9525">
            <a:noFill/>
            <a:miter lim="800000"/>
            <a:headEnd/>
            <a:tailEnd/>
          </a:ln>
          <a:effectLst/>
        </p:spPr>
      </p:pic>
      <p:sp>
        <p:nvSpPr>
          <p:cNvPr id="4" name="TextBox 3"/>
          <p:cNvSpPr txBox="1"/>
          <p:nvPr/>
        </p:nvSpPr>
        <p:spPr>
          <a:xfrm>
            <a:off x="1066800" y="228600"/>
            <a:ext cx="7162800" cy="1323439"/>
          </a:xfrm>
          <a:prstGeom prst="rect">
            <a:avLst/>
          </a:prstGeom>
          <a:noFill/>
        </p:spPr>
        <p:txBody>
          <a:bodyPr wrap="square" rtlCol="0">
            <a:spAutoFit/>
          </a:bodyPr>
          <a:lstStyle/>
          <a:p>
            <a:pPr algn="ctr"/>
            <a:r>
              <a:rPr lang="en-US" sz="4000" b="1" dirty="0">
                <a:latin typeface="Arial" panose="020B0604020202020204" pitchFamily="34" charset="0"/>
                <a:cs typeface="Arial" panose="020B0604020202020204" pitchFamily="34" charset="0"/>
              </a:rPr>
              <a:t>RPS Datasheet FD 9000-25 </a:t>
            </a:r>
          </a:p>
          <a:p>
            <a:endParaRPr lang="en-US" sz="4000" b="1" dirty="0">
              <a:solidFill>
                <a:schemeClr val="bg1"/>
              </a:solidFill>
              <a:latin typeface="Arial" panose="020B0604020202020204" pitchFamily="34" charset="0"/>
              <a:cs typeface="Arial" panose="020B0604020202020204" pitchFamily="34" charset="0"/>
            </a:endParaRPr>
          </a:p>
        </p:txBody>
      </p:sp>
      <p:pic>
        <p:nvPicPr>
          <p:cNvPr id="6" name="Picture 2" descr="portion of RPS datasheet showing instructions"/>
          <p:cNvPicPr>
            <a:picLocks noChangeAspect="1" noChangeArrowheads="1"/>
          </p:cNvPicPr>
          <p:nvPr/>
        </p:nvPicPr>
        <p:blipFill>
          <a:blip r:embed="rId2" cstate="print"/>
          <a:srcRect l="52176" t="79430" b="9494"/>
          <a:stretch>
            <a:fillRect/>
          </a:stretch>
        </p:blipFill>
        <p:spPr bwMode="auto">
          <a:xfrm>
            <a:off x="152400" y="5334000"/>
            <a:ext cx="6311695" cy="1216429"/>
          </a:xfrm>
          <a:prstGeom prst="rect">
            <a:avLst/>
          </a:prstGeom>
          <a:noFill/>
          <a:ln w="9525">
            <a:noFill/>
            <a:miter lim="800000"/>
            <a:headEnd/>
            <a:tailEnd/>
          </a:ln>
          <a:effectLst/>
        </p:spPr>
      </p:pic>
      <p:pic>
        <p:nvPicPr>
          <p:cNvPr id="7" name="Picture 6">
            <a:extLst>
              <a:ext uri="{FF2B5EF4-FFF2-40B4-BE49-F238E27FC236}">
                <a16:creationId xmlns:a16="http://schemas.microsoft.com/office/drawing/2014/main" id="{9F34202E-04B1-417A-8C0E-58DF67382615}"/>
              </a:ext>
            </a:extLst>
          </p:cNvPr>
          <p:cNvPicPr>
            <a:picLocks noChangeAspect="1"/>
          </p:cNvPicPr>
          <p:nvPr/>
        </p:nvPicPr>
        <p:blipFill rotWithShape="1">
          <a:blip r:embed="rId3"/>
          <a:srcRect b="42634"/>
          <a:stretch/>
        </p:blipFill>
        <p:spPr>
          <a:xfrm>
            <a:off x="457200" y="914400"/>
            <a:ext cx="5842038" cy="4267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067593" y="307975"/>
            <a:ext cx="7313613" cy="682625"/>
          </a:xfrm>
        </p:spPr>
        <p:txBody>
          <a:bodyPr>
            <a:noAutofit/>
          </a:bodyPr>
          <a:lstStyle/>
          <a:p>
            <a:r>
              <a:rPr lang="en-US" dirty="0">
                <a:solidFill>
                  <a:schemeClr val="tx1"/>
                </a:solidFill>
              </a:rPr>
              <a:t>Estimating Canopy Cover</a:t>
            </a:r>
          </a:p>
        </p:txBody>
      </p:sp>
      <p:sp>
        <p:nvSpPr>
          <p:cNvPr id="98307" name="Rectangle 3"/>
          <p:cNvSpPr>
            <a:spLocks noGrp="1" noChangeArrowheads="1"/>
          </p:cNvSpPr>
          <p:nvPr>
            <p:ph idx="1"/>
          </p:nvPr>
        </p:nvSpPr>
        <p:spPr>
          <a:xfrm>
            <a:off x="304800" y="1143000"/>
            <a:ext cx="8839200" cy="2819400"/>
          </a:xfrm>
        </p:spPr>
        <p:txBody>
          <a:bodyPr>
            <a:noAutofit/>
          </a:bodyPr>
          <a:lstStyle/>
          <a:p>
            <a:pPr>
              <a:lnSpc>
                <a:spcPct val="80000"/>
              </a:lnSpc>
            </a:pPr>
            <a:r>
              <a:rPr lang="en-US" sz="2500" dirty="0"/>
              <a:t>Use a spherical </a:t>
            </a:r>
            <a:r>
              <a:rPr lang="en-US" sz="2500" dirty="0" err="1"/>
              <a:t>densiometer</a:t>
            </a:r>
            <a:r>
              <a:rPr lang="en-US" sz="2500" dirty="0"/>
              <a:t> </a:t>
            </a:r>
          </a:p>
          <a:p>
            <a:pPr>
              <a:lnSpc>
                <a:spcPct val="80000"/>
              </a:lnSpc>
            </a:pPr>
            <a:r>
              <a:rPr lang="en-US" sz="2500" dirty="0"/>
              <a:t>Hold instrument level and away from body so that observer’s head is just outside the grid</a:t>
            </a:r>
          </a:p>
          <a:p>
            <a:pPr>
              <a:lnSpc>
                <a:spcPct val="80000"/>
              </a:lnSpc>
            </a:pPr>
            <a:r>
              <a:rPr lang="en-US" sz="2500" dirty="0"/>
              <a:t>Divide each of the 24 etched boxes into 4 imaginary boxes. Imagine a “point” in the center of each of the 96 smaller boxes</a:t>
            </a:r>
          </a:p>
          <a:p>
            <a:pPr>
              <a:lnSpc>
                <a:spcPct val="80000"/>
              </a:lnSpc>
            </a:pPr>
            <a:r>
              <a:rPr lang="en-US" sz="2500" dirty="0"/>
              <a:t>Count the small squares or points that ARE COVERED with vegetation. Record this number on the datasheet</a:t>
            </a:r>
          </a:p>
          <a:p>
            <a:pPr>
              <a:lnSpc>
                <a:spcPct val="80000"/>
              </a:lnSpc>
            </a:pPr>
            <a:endParaRPr lang="en-US" sz="1800" dirty="0">
              <a:solidFill>
                <a:schemeClr val="tx2">
                  <a:lumMod val="50000"/>
                </a:schemeClr>
              </a:solidFill>
            </a:endParaRPr>
          </a:p>
          <a:p>
            <a:pPr>
              <a:lnSpc>
                <a:spcPct val="80000"/>
              </a:lnSpc>
            </a:pPr>
            <a:endParaRPr lang="en-US" sz="1800" dirty="0">
              <a:solidFill>
                <a:schemeClr val="tx2">
                  <a:lumMod val="50000"/>
                </a:schemeClr>
              </a:solidFill>
            </a:endParaRPr>
          </a:p>
          <a:p>
            <a:pPr>
              <a:lnSpc>
                <a:spcPct val="80000"/>
              </a:lnSpc>
            </a:pPr>
            <a:endParaRPr lang="en-US" sz="1800" dirty="0">
              <a:solidFill>
                <a:schemeClr val="tx2">
                  <a:lumMod val="50000"/>
                </a:schemeClr>
              </a:solidFill>
            </a:endParaRPr>
          </a:p>
        </p:txBody>
      </p:sp>
      <p:pic>
        <p:nvPicPr>
          <p:cNvPr id="98309" name="Picture 5" descr="example of canopy covering portion of densiometer area"/>
          <p:cNvPicPr>
            <a:picLocks noChangeAspect="1" noChangeArrowheads="1"/>
          </p:cNvPicPr>
          <p:nvPr/>
        </p:nvPicPr>
        <p:blipFill>
          <a:blip r:embed="rId2" cstate="print"/>
          <a:srcRect/>
          <a:stretch>
            <a:fillRect/>
          </a:stretch>
        </p:blipFill>
        <p:spPr bwMode="auto">
          <a:xfrm>
            <a:off x="5715000" y="3962400"/>
            <a:ext cx="2514600" cy="2514600"/>
          </a:xfrm>
          <a:prstGeom prst="rect">
            <a:avLst/>
          </a:prstGeom>
          <a:noFill/>
        </p:spPr>
      </p:pic>
      <p:sp>
        <p:nvSpPr>
          <p:cNvPr id="98316" name="AutoShape 12"/>
          <p:cNvSpPr>
            <a:spLocks noChangeArrowheads="1"/>
          </p:cNvSpPr>
          <p:nvPr/>
        </p:nvSpPr>
        <p:spPr bwMode="auto">
          <a:xfrm rot="930384">
            <a:off x="4854164" y="4358060"/>
            <a:ext cx="1493072" cy="275482"/>
          </a:xfrm>
          <a:prstGeom prst="leftArrow">
            <a:avLst>
              <a:gd name="adj1" fmla="val 50000"/>
              <a:gd name="adj2" fmla="val 164167"/>
            </a:avLst>
          </a:prstGeom>
          <a:solidFill>
            <a:schemeClr val="accent1"/>
          </a:solidFill>
          <a:ln w="12700" cap="sq">
            <a:solidFill>
              <a:srgbClr val="66FF33"/>
            </a:solidFill>
            <a:miter lim="800000"/>
            <a:headEnd type="none" w="sm" len="sm"/>
            <a:tailEnd type="none" w="sm" len="sm"/>
          </a:ln>
          <a:effectLst/>
        </p:spPr>
        <p:txBody>
          <a:bodyPr wrap="none" anchor="ctr"/>
          <a:lstStyle/>
          <a:p>
            <a:endParaRPr lang="en-US"/>
          </a:p>
        </p:txBody>
      </p:sp>
      <p:grpSp>
        <p:nvGrpSpPr>
          <p:cNvPr id="21" name="Group 20" descr="schematic of densiometer square showing 2 of 4 dots covered"/>
          <p:cNvGrpSpPr/>
          <p:nvPr/>
        </p:nvGrpSpPr>
        <p:grpSpPr>
          <a:xfrm>
            <a:off x="4038600" y="4038600"/>
            <a:ext cx="838200" cy="914400"/>
            <a:chOff x="3962400" y="3124200"/>
            <a:chExt cx="838200" cy="914400"/>
          </a:xfrm>
        </p:grpSpPr>
        <p:sp>
          <p:nvSpPr>
            <p:cNvPr id="98324" name="AutoShape 20"/>
            <p:cNvSpPr>
              <a:spLocks noChangeArrowheads="1"/>
            </p:cNvSpPr>
            <p:nvPr/>
          </p:nvSpPr>
          <p:spPr bwMode="auto">
            <a:xfrm>
              <a:off x="4495800" y="3657600"/>
              <a:ext cx="152400" cy="152400"/>
            </a:xfrm>
            <a:prstGeom prst="flowChartConnector">
              <a:avLst/>
            </a:prstGeom>
            <a:solidFill>
              <a:schemeClr val="accent1"/>
            </a:solidFill>
            <a:ln w="12700" cap="sq">
              <a:solidFill>
                <a:srgbClr val="66FF33"/>
              </a:solidFill>
              <a:round/>
              <a:headEnd type="none" w="sm" len="sm"/>
              <a:tailEnd type="none" w="sm" len="sm"/>
            </a:ln>
            <a:effectLst/>
          </p:spPr>
          <p:txBody>
            <a:bodyPr wrap="none" anchor="ctr"/>
            <a:lstStyle/>
            <a:p>
              <a:endParaRPr lang="en-US"/>
            </a:p>
          </p:txBody>
        </p:sp>
        <p:sp>
          <p:nvSpPr>
            <p:cNvPr id="98328" name="AutoShape 24"/>
            <p:cNvSpPr>
              <a:spLocks noChangeArrowheads="1"/>
            </p:cNvSpPr>
            <p:nvPr/>
          </p:nvSpPr>
          <p:spPr bwMode="auto">
            <a:xfrm>
              <a:off x="4114800" y="3657600"/>
              <a:ext cx="152400" cy="152400"/>
            </a:xfrm>
            <a:prstGeom prst="flowChartConnector">
              <a:avLst/>
            </a:prstGeom>
            <a:solidFill>
              <a:schemeClr val="accent1"/>
            </a:solidFill>
            <a:ln w="12700" cap="sq">
              <a:solidFill>
                <a:srgbClr val="66FF33"/>
              </a:solidFill>
              <a:round/>
              <a:headEnd type="none" w="sm" len="sm"/>
              <a:tailEnd type="none" w="sm" len="sm"/>
            </a:ln>
            <a:effectLst/>
          </p:spPr>
          <p:txBody>
            <a:bodyPr wrap="none" anchor="ctr"/>
            <a:lstStyle/>
            <a:p>
              <a:endParaRPr lang="en-US"/>
            </a:p>
          </p:txBody>
        </p:sp>
        <p:sp>
          <p:nvSpPr>
            <p:cNvPr id="98327" name="AutoShape 23"/>
            <p:cNvSpPr>
              <a:spLocks noChangeArrowheads="1"/>
            </p:cNvSpPr>
            <p:nvPr/>
          </p:nvSpPr>
          <p:spPr bwMode="auto">
            <a:xfrm>
              <a:off x="4114800" y="3276600"/>
              <a:ext cx="152400" cy="152400"/>
            </a:xfrm>
            <a:prstGeom prst="flowChartConnector">
              <a:avLst/>
            </a:prstGeom>
            <a:solidFill>
              <a:schemeClr val="accent1"/>
            </a:solidFill>
            <a:ln w="12700" cap="sq">
              <a:solidFill>
                <a:srgbClr val="66FF33"/>
              </a:solidFill>
              <a:round/>
              <a:headEnd type="none" w="sm" len="sm"/>
              <a:tailEnd type="none" w="sm" len="sm"/>
            </a:ln>
            <a:effectLst/>
          </p:spPr>
          <p:txBody>
            <a:bodyPr wrap="none" anchor="ctr"/>
            <a:lstStyle/>
            <a:p>
              <a:endParaRPr lang="en-US"/>
            </a:p>
          </p:txBody>
        </p:sp>
        <p:sp>
          <p:nvSpPr>
            <p:cNvPr id="98317" name="Rectangle 13"/>
            <p:cNvSpPr>
              <a:spLocks noChangeArrowheads="1"/>
            </p:cNvSpPr>
            <p:nvPr/>
          </p:nvSpPr>
          <p:spPr bwMode="auto">
            <a:xfrm>
              <a:off x="3962400" y="3124200"/>
              <a:ext cx="838200" cy="838200"/>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98318" name="AutoShape 14"/>
            <p:cNvSpPr>
              <a:spLocks noChangeArrowheads="1"/>
            </p:cNvSpPr>
            <p:nvPr/>
          </p:nvSpPr>
          <p:spPr bwMode="auto">
            <a:xfrm>
              <a:off x="3962400" y="3505200"/>
              <a:ext cx="381000" cy="533400"/>
            </a:xfrm>
            <a:prstGeom prst="irregularSeal1">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98319" name="AutoShape 15"/>
            <p:cNvSpPr>
              <a:spLocks noChangeArrowheads="1"/>
            </p:cNvSpPr>
            <p:nvPr/>
          </p:nvSpPr>
          <p:spPr bwMode="auto">
            <a:xfrm>
              <a:off x="4419600" y="3505200"/>
              <a:ext cx="304800" cy="533400"/>
            </a:xfrm>
            <a:prstGeom prst="irregularSeal1">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98320" name="AutoShape 16"/>
            <p:cNvSpPr>
              <a:spLocks noChangeArrowheads="1"/>
            </p:cNvSpPr>
            <p:nvPr/>
          </p:nvSpPr>
          <p:spPr bwMode="auto">
            <a:xfrm>
              <a:off x="4267200" y="3429000"/>
              <a:ext cx="228600" cy="533400"/>
            </a:xfrm>
            <a:prstGeom prst="irregularSeal1">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98326" name="AutoShape 22"/>
            <p:cNvSpPr>
              <a:spLocks noChangeArrowheads="1"/>
            </p:cNvSpPr>
            <p:nvPr/>
          </p:nvSpPr>
          <p:spPr bwMode="auto">
            <a:xfrm>
              <a:off x="4495800" y="3276600"/>
              <a:ext cx="152400" cy="152400"/>
            </a:xfrm>
            <a:prstGeom prst="flowChartConnector">
              <a:avLst/>
            </a:prstGeom>
            <a:solidFill>
              <a:schemeClr val="accent1"/>
            </a:solidFill>
            <a:ln w="12700" cap="sq">
              <a:solidFill>
                <a:srgbClr val="66FF33"/>
              </a:solidFill>
              <a:round/>
              <a:headEnd type="none" w="sm" len="sm"/>
              <a:tailEnd type="none" w="sm" len="sm"/>
            </a:ln>
            <a:effectLst/>
          </p:spPr>
          <p:txBody>
            <a:bodyPr wrap="none" anchor="ctr"/>
            <a:lstStyle/>
            <a:p>
              <a:endParaRPr lang="en-US"/>
            </a:p>
          </p:txBody>
        </p:sp>
        <p:sp>
          <p:nvSpPr>
            <p:cNvPr id="98329" name="AutoShape 25"/>
            <p:cNvSpPr>
              <a:spLocks noChangeArrowheads="1"/>
            </p:cNvSpPr>
            <p:nvPr/>
          </p:nvSpPr>
          <p:spPr bwMode="auto">
            <a:xfrm>
              <a:off x="4648200" y="3505200"/>
              <a:ext cx="152400" cy="533400"/>
            </a:xfrm>
            <a:prstGeom prst="irregularSeal1">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98330" name="Rectangle 26"/>
            <p:cNvSpPr>
              <a:spLocks noChangeArrowheads="1"/>
            </p:cNvSpPr>
            <p:nvPr/>
          </p:nvSpPr>
          <p:spPr bwMode="auto">
            <a:xfrm>
              <a:off x="3962400" y="3124200"/>
              <a:ext cx="457200" cy="838200"/>
            </a:xfrm>
            <a:prstGeom prst="rect">
              <a:avLst/>
            </a:prstGeom>
            <a:noFill/>
            <a:ln w="12700">
              <a:solidFill>
                <a:schemeClr val="tx1"/>
              </a:solidFill>
              <a:prstDash val="lgDashDotDot"/>
              <a:miter lim="800000"/>
              <a:headEnd type="none" w="sm" len="sm"/>
              <a:tailEnd type="none" w="sm" len="sm"/>
            </a:ln>
            <a:effectLst/>
          </p:spPr>
          <p:txBody>
            <a:bodyPr wrap="none" anchor="ctr"/>
            <a:lstStyle/>
            <a:p>
              <a:endParaRPr lang="en-US"/>
            </a:p>
          </p:txBody>
        </p:sp>
        <p:sp>
          <p:nvSpPr>
            <p:cNvPr id="98331" name="Rectangle 27"/>
            <p:cNvSpPr>
              <a:spLocks noChangeArrowheads="1"/>
            </p:cNvSpPr>
            <p:nvPr/>
          </p:nvSpPr>
          <p:spPr bwMode="auto">
            <a:xfrm rot="16200000">
              <a:off x="4152900" y="3314700"/>
              <a:ext cx="457200" cy="838200"/>
            </a:xfrm>
            <a:prstGeom prst="rect">
              <a:avLst/>
            </a:prstGeom>
            <a:noFill/>
            <a:ln w="12700">
              <a:solidFill>
                <a:schemeClr val="tx1"/>
              </a:solidFill>
              <a:prstDash val="lgDashDotDot"/>
              <a:miter lim="800000"/>
              <a:headEnd type="none" w="sm" len="sm"/>
              <a:tailEnd type="none" w="sm" len="sm"/>
            </a:ln>
            <a:effectLst/>
          </p:spPr>
          <p:txBody>
            <a:bodyPr wrap="none" anchor="ctr"/>
            <a:lstStyle/>
            <a:p>
              <a:endParaRPr lang="en-US"/>
            </a:p>
          </p:txBody>
        </p:sp>
      </p:grpSp>
      <p:sp>
        <p:nvSpPr>
          <p:cNvPr id="98334" name="Text Box 30"/>
          <p:cNvSpPr txBox="1">
            <a:spLocks noChangeArrowheads="1"/>
          </p:cNvSpPr>
          <p:nvPr/>
        </p:nvSpPr>
        <p:spPr bwMode="auto">
          <a:xfrm flipH="1">
            <a:off x="3733800" y="5638800"/>
            <a:ext cx="845690" cy="369332"/>
          </a:xfrm>
          <a:prstGeom prst="rect">
            <a:avLst/>
          </a:prstGeom>
          <a:noFill/>
          <a:ln w="12700" cap="sq">
            <a:noFill/>
            <a:miter lim="800000"/>
            <a:headEnd type="none" w="sm" len="sm"/>
            <a:tailEnd type="none" w="sm" len="sm"/>
          </a:ln>
          <a:effectLst/>
        </p:spPr>
        <p:txBody>
          <a:bodyPr wrap="square">
            <a:spAutoFit/>
          </a:bodyPr>
          <a:lstStyle/>
          <a:p>
            <a:r>
              <a:rPr lang="en-US" dirty="0">
                <a:latin typeface="Book Antiqua" pitchFamily="18" charset="0"/>
              </a:rPr>
              <a:t>level</a:t>
            </a:r>
          </a:p>
        </p:txBody>
      </p:sp>
      <p:pic>
        <p:nvPicPr>
          <p:cNvPr id="98335" name="Picture 31" descr="photo of spherical densiometer"/>
          <p:cNvPicPr>
            <a:picLocks noChangeAspect="1" noChangeArrowheads="1"/>
          </p:cNvPicPr>
          <p:nvPr/>
        </p:nvPicPr>
        <p:blipFill>
          <a:blip r:embed="rId3" cstate="print"/>
          <a:srcRect/>
          <a:stretch>
            <a:fillRect/>
          </a:stretch>
        </p:blipFill>
        <p:spPr bwMode="auto">
          <a:xfrm>
            <a:off x="533400" y="3829050"/>
            <a:ext cx="2582863" cy="2647950"/>
          </a:xfrm>
          <a:prstGeom prst="rect">
            <a:avLst/>
          </a:prstGeom>
          <a:noFill/>
        </p:spPr>
      </p:pic>
      <p:sp>
        <p:nvSpPr>
          <p:cNvPr id="98333" name="Line 29"/>
          <p:cNvSpPr>
            <a:spLocks noChangeShapeType="1"/>
          </p:cNvSpPr>
          <p:nvPr/>
        </p:nvSpPr>
        <p:spPr bwMode="auto">
          <a:xfrm flipH="1" flipV="1">
            <a:off x="2438400" y="5867400"/>
            <a:ext cx="1295400" cy="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wrap="none"/>
          <a:lstStyle/>
          <a:p>
            <a:endParaRPr lang="en-US">
              <a:ln>
                <a:solidFill>
                  <a:schemeClr val="tx2">
                    <a:lumMod val="40000"/>
                    <a:lumOff val="60000"/>
                  </a:schemeClr>
                </a:solidFill>
              </a:ln>
            </a:endParaRPr>
          </a:p>
        </p:txBody>
      </p:sp>
      <p:sp>
        <p:nvSpPr>
          <p:cNvPr id="98343" name="Oval 39"/>
          <p:cNvSpPr>
            <a:spLocks noChangeArrowheads="1"/>
          </p:cNvSpPr>
          <p:nvPr/>
        </p:nvSpPr>
        <p:spPr bwMode="auto">
          <a:xfrm>
            <a:off x="6400800" y="4648200"/>
            <a:ext cx="381000" cy="381000"/>
          </a:xfrm>
          <a:prstGeom prst="ellipse">
            <a:avLst/>
          </a:prstGeom>
          <a:solidFill>
            <a:schemeClr val="accent1">
              <a:alpha val="0"/>
            </a:schemeClr>
          </a:solidFill>
          <a:ln w="28575" cap="sq">
            <a:solidFill>
              <a:srgbClr val="00FFFF"/>
            </a:solidFill>
            <a:round/>
            <a:headEnd type="none" w="sm" len="sm"/>
            <a:tailEnd type="none" w="sm" len="sm"/>
          </a:ln>
          <a:effectLst/>
        </p:spPr>
        <p:txBody>
          <a:bodyPr wrap="none" anchor="ct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914400" y="990600"/>
            <a:ext cx="7313613" cy="682625"/>
          </a:xfrm>
        </p:spPr>
        <p:txBody>
          <a:bodyPr>
            <a:normAutofit/>
          </a:bodyPr>
          <a:lstStyle/>
          <a:p>
            <a:pPr algn="ctr"/>
            <a:r>
              <a:rPr lang="en-US" sz="3600" dirty="0">
                <a:solidFill>
                  <a:schemeClr val="tx1"/>
                </a:solidFill>
              </a:rPr>
              <a:t>71 squares with canopy cover</a:t>
            </a:r>
          </a:p>
        </p:txBody>
      </p:sp>
      <p:pic>
        <p:nvPicPr>
          <p:cNvPr id="102404" name="Picture 4" descr="photo of densiometer with grid and dots drawn on for easy counting"/>
          <p:cNvPicPr>
            <a:picLocks noGrp="1" noChangeAspect="1" noChangeArrowheads="1"/>
          </p:cNvPicPr>
          <p:nvPr>
            <p:ph idx="1"/>
          </p:nvPr>
        </p:nvPicPr>
        <p:blipFill>
          <a:blip r:embed="rId2" cstate="print"/>
          <a:srcRect/>
          <a:stretch>
            <a:fillRect/>
          </a:stretch>
        </p:blipFill>
        <p:spPr>
          <a:xfrm>
            <a:off x="2362201" y="1679576"/>
            <a:ext cx="4111625" cy="4111625"/>
          </a:xfrm>
          <a:noFill/>
          <a:ln/>
        </p:spPr>
      </p:pic>
      <p:grpSp>
        <p:nvGrpSpPr>
          <p:cNvPr id="102405" name="Group 5"/>
          <p:cNvGrpSpPr>
            <a:grpSpLocks/>
          </p:cNvGrpSpPr>
          <p:nvPr/>
        </p:nvGrpSpPr>
        <p:grpSpPr bwMode="auto">
          <a:xfrm>
            <a:off x="3048000" y="2365375"/>
            <a:ext cx="2819400" cy="2895600"/>
            <a:chOff x="3840" y="720"/>
            <a:chExt cx="1728" cy="1728"/>
          </a:xfrm>
        </p:grpSpPr>
        <p:grpSp>
          <p:nvGrpSpPr>
            <p:cNvPr id="102406" name="Group 6"/>
            <p:cNvGrpSpPr>
              <a:grpSpLocks/>
            </p:cNvGrpSpPr>
            <p:nvPr/>
          </p:nvGrpSpPr>
          <p:grpSpPr bwMode="auto">
            <a:xfrm>
              <a:off x="4704" y="1584"/>
              <a:ext cx="288" cy="288"/>
              <a:chOff x="528" y="1200"/>
              <a:chExt cx="576" cy="576"/>
            </a:xfrm>
          </p:grpSpPr>
          <p:grpSp>
            <p:nvGrpSpPr>
              <p:cNvPr id="102407" name="Group 7"/>
              <p:cNvGrpSpPr>
                <a:grpSpLocks/>
              </p:cNvGrpSpPr>
              <p:nvPr/>
            </p:nvGrpSpPr>
            <p:grpSpPr bwMode="auto">
              <a:xfrm>
                <a:off x="528" y="1200"/>
                <a:ext cx="576" cy="576"/>
                <a:chOff x="528" y="1200"/>
                <a:chExt cx="576" cy="576"/>
              </a:xfrm>
            </p:grpSpPr>
            <p:sp>
              <p:nvSpPr>
                <p:cNvPr id="102408" name="Rectangle 8"/>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09" name="Rectangle 9"/>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10" name="Rectangle 10"/>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11" name="Rectangle 11"/>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12" name="AutoShape 12"/>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13" name="AutoShape 13"/>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14" name="AutoShape 14"/>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15" name="AutoShape 15"/>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16" name="Group 16"/>
            <p:cNvGrpSpPr>
              <a:grpSpLocks/>
            </p:cNvGrpSpPr>
            <p:nvPr/>
          </p:nvGrpSpPr>
          <p:grpSpPr bwMode="auto">
            <a:xfrm>
              <a:off x="3840" y="720"/>
              <a:ext cx="1728" cy="1728"/>
              <a:chOff x="0" y="432"/>
              <a:chExt cx="1728" cy="1728"/>
            </a:xfrm>
          </p:grpSpPr>
          <p:grpSp>
            <p:nvGrpSpPr>
              <p:cNvPr id="102417" name="Group 17"/>
              <p:cNvGrpSpPr>
                <a:grpSpLocks/>
              </p:cNvGrpSpPr>
              <p:nvPr/>
            </p:nvGrpSpPr>
            <p:grpSpPr bwMode="auto">
              <a:xfrm>
                <a:off x="1152" y="1008"/>
                <a:ext cx="288" cy="288"/>
                <a:chOff x="528" y="1200"/>
                <a:chExt cx="576" cy="576"/>
              </a:xfrm>
            </p:grpSpPr>
            <p:grpSp>
              <p:nvGrpSpPr>
                <p:cNvPr id="102418" name="Group 18"/>
                <p:cNvGrpSpPr>
                  <a:grpSpLocks/>
                </p:cNvGrpSpPr>
                <p:nvPr/>
              </p:nvGrpSpPr>
              <p:grpSpPr bwMode="auto">
                <a:xfrm>
                  <a:off x="528" y="1200"/>
                  <a:ext cx="576" cy="576"/>
                  <a:chOff x="528" y="1200"/>
                  <a:chExt cx="576" cy="576"/>
                </a:xfrm>
              </p:grpSpPr>
              <p:sp>
                <p:nvSpPr>
                  <p:cNvPr id="102419" name="Rectangle 1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20" name="Rectangle 2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21" name="Rectangle 2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22" name="Rectangle 2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23" name="AutoShape 2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24" name="AutoShape 2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25" name="AutoShape 2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26" name="AutoShape 2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27" name="Group 27"/>
              <p:cNvGrpSpPr>
                <a:grpSpLocks/>
              </p:cNvGrpSpPr>
              <p:nvPr/>
            </p:nvGrpSpPr>
            <p:grpSpPr bwMode="auto">
              <a:xfrm>
                <a:off x="288" y="720"/>
                <a:ext cx="288" cy="288"/>
                <a:chOff x="528" y="1200"/>
                <a:chExt cx="576" cy="576"/>
              </a:xfrm>
            </p:grpSpPr>
            <p:grpSp>
              <p:nvGrpSpPr>
                <p:cNvPr id="102428" name="Group 28"/>
                <p:cNvGrpSpPr>
                  <a:grpSpLocks/>
                </p:cNvGrpSpPr>
                <p:nvPr/>
              </p:nvGrpSpPr>
              <p:grpSpPr bwMode="auto">
                <a:xfrm>
                  <a:off x="528" y="1200"/>
                  <a:ext cx="576" cy="576"/>
                  <a:chOff x="528" y="1200"/>
                  <a:chExt cx="576" cy="576"/>
                </a:xfrm>
              </p:grpSpPr>
              <p:sp>
                <p:nvSpPr>
                  <p:cNvPr id="102429" name="Rectangle 2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30" name="Rectangle 3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31" name="Rectangle 3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32" name="Rectangle 3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33" name="AutoShape 3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34" name="AutoShape 3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35" name="AutoShape 3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36" name="AutoShape 3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37" name="Group 37"/>
              <p:cNvGrpSpPr>
                <a:grpSpLocks/>
              </p:cNvGrpSpPr>
              <p:nvPr/>
            </p:nvGrpSpPr>
            <p:grpSpPr bwMode="auto">
              <a:xfrm>
                <a:off x="576" y="720"/>
                <a:ext cx="288" cy="288"/>
                <a:chOff x="528" y="1200"/>
                <a:chExt cx="576" cy="576"/>
              </a:xfrm>
            </p:grpSpPr>
            <p:grpSp>
              <p:nvGrpSpPr>
                <p:cNvPr id="102438" name="Group 38"/>
                <p:cNvGrpSpPr>
                  <a:grpSpLocks/>
                </p:cNvGrpSpPr>
                <p:nvPr/>
              </p:nvGrpSpPr>
              <p:grpSpPr bwMode="auto">
                <a:xfrm>
                  <a:off x="528" y="1200"/>
                  <a:ext cx="576" cy="576"/>
                  <a:chOff x="528" y="1200"/>
                  <a:chExt cx="576" cy="576"/>
                </a:xfrm>
              </p:grpSpPr>
              <p:sp>
                <p:nvSpPr>
                  <p:cNvPr id="102439" name="Rectangle 3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40" name="Rectangle 4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41" name="Rectangle 4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42" name="Rectangle 4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43" name="AutoShape 4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44" name="AutoShape 4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45" name="AutoShape 4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46" name="AutoShape 4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47" name="Group 47"/>
              <p:cNvGrpSpPr>
                <a:grpSpLocks/>
              </p:cNvGrpSpPr>
              <p:nvPr/>
            </p:nvGrpSpPr>
            <p:grpSpPr bwMode="auto">
              <a:xfrm>
                <a:off x="864" y="720"/>
                <a:ext cx="288" cy="288"/>
                <a:chOff x="528" y="1200"/>
                <a:chExt cx="576" cy="576"/>
              </a:xfrm>
            </p:grpSpPr>
            <p:grpSp>
              <p:nvGrpSpPr>
                <p:cNvPr id="102448" name="Group 48"/>
                <p:cNvGrpSpPr>
                  <a:grpSpLocks/>
                </p:cNvGrpSpPr>
                <p:nvPr/>
              </p:nvGrpSpPr>
              <p:grpSpPr bwMode="auto">
                <a:xfrm>
                  <a:off x="528" y="1200"/>
                  <a:ext cx="576" cy="576"/>
                  <a:chOff x="528" y="1200"/>
                  <a:chExt cx="576" cy="576"/>
                </a:xfrm>
              </p:grpSpPr>
              <p:sp>
                <p:nvSpPr>
                  <p:cNvPr id="102449" name="Rectangle 4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50" name="Rectangle 5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51" name="Rectangle 5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52" name="Rectangle 5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53" name="AutoShape 5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54" name="AutoShape 5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55" name="AutoShape 5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56" name="AutoShape 5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57" name="Group 57"/>
              <p:cNvGrpSpPr>
                <a:grpSpLocks/>
              </p:cNvGrpSpPr>
              <p:nvPr/>
            </p:nvGrpSpPr>
            <p:grpSpPr bwMode="auto">
              <a:xfrm>
                <a:off x="576" y="432"/>
                <a:ext cx="288" cy="288"/>
                <a:chOff x="528" y="1200"/>
                <a:chExt cx="576" cy="576"/>
              </a:xfrm>
            </p:grpSpPr>
            <p:grpSp>
              <p:nvGrpSpPr>
                <p:cNvPr id="102458" name="Group 58"/>
                <p:cNvGrpSpPr>
                  <a:grpSpLocks/>
                </p:cNvGrpSpPr>
                <p:nvPr/>
              </p:nvGrpSpPr>
              <p:grpSpPr bwMode="auto">
                <a:xfrm>
                  <a:off x="528" y="1200"/>
                  <a:ext cx="576" cy="576"/>
                  <a:chOff x="528" y="1200"/>
                  <a:chExt cx="576" cy="576"/>
                </a:xfrm>
              </p:grpSpPr>
              <p:sp>
                <p:nvSpPr>
                  <p:cNvPr id="102459" name="Rectangle 5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60" name="Rectangle 6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61" name="Rectangle 6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62" name="Rectangle 6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63" name="AutoShape 6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64" name="AutoShape 6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65" name="AutoShape 6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66" name="AutoShape 6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67" name="Group 67"/>
              <p:cNvGrpSpPr>
                <a:grpSpLocks/>
              </p:cNvGrpSpPr>
              <p:nvPr/>
            </p:nvGrpSpPr>
            <p:grpSpPr bwMode="auto">
              <a:xfrm>
                <a:off x="864" y="432"/>
                <a:ext cx="288" cy="288"/>
                <a:chOff x="528" y="1200"/>
                <a:chExt cx="576" cy="576"/>
              </a:xfrm>
            </p:grpSpPr>
            <p:grpSp>
              <p:nvGrpSpPr>
                <p:cNvPr id="102468" name="Group 68"/>
                <p:cNvGrpSpPr>
                  <a:grpSpLocks/>
                </p:cNvGrpSpPr>
                <p:nvPr/>
              </p:nvGrpSpPr>
              <p:grpSpPr bwMode="auto">
                <a:xfrm>
                  <a:off x="528" y="1200"/>
                  <a:ext cx="576" cy="576"/>
                  <a:chOff x="528" y="1200"/>
                  <a:chExt cx="576" cy="576"/>
                </a:xfrm>
              </p:grpSpPr>
              <p:sp>
                <p:nvSpPr>
                  <p:cNvPr id="102469" name="Rectangle 6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70" name="Rectangle 7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71" name="Rectangle 7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72" name="Rectangle 7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73" name="AutoShape 7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74" name="AutoShape 7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75" name="AutoShape 7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76" name="AutoShape 7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77" name="Group 77"/>
              <p:cNvGrpSpPr>
                <a:grpSpLocks/>
              </p:cNvGrpSpPr>
              <p:nvPr/>
            </p:nvGrpSpPr>
            <p:grpSpPr bwMode="auto">
              <a:xfrm>
                <a:off x="0" y="1008"/>
                <a:ext cx="288" cy="288"/>
                <a:chOff x="528" y="1200"/>
                <a:chExt cx="576" cy="576"/>
              </a:xfrm>
            </p:grpSpPr>
            <p:grpSp>
              <p:nvGrpSpPr>
                <p:cNvPr id="102478" name="Group 78"/>
                <p:cNvGrpSpPr>
                  <a:grpSpLocks/>
                </p:cNvGrpSpPr>
                <p:nvPr/>
              </p:nvGrpSpPr>
              <p:grpSpPr bwMode="auto">
                <a:xfrm>
                  <a:off x="528" y="1200"/>
                  <a:ext cx="576" cy="576"/>
                  <a:chOff x="528" y="1200"/>
                  <a:chExt cx="576" cy="576"/>
                </a:xfrm>
              </p:grpSpPr>
              <p:sp>
                <p:nvSpPr>
                  <p:cNvPr id="102479" name="Rectangle 7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80" name="Rectangle 8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81" name="Rectangle 8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82" name="Rectangle 8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83" name="AutoShape 8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84" name="AutoShape 8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85" name="AutoShape 8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86" name="AutoShape 8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87" name="Group 87"/>
              <p:cNvGrpSpPr>
                <a:grpSpLocks/>
              </p:cNvGrpSpPr>
              <p:nvPr/>
            </p:nvGrpSpPr>
            <p:grpSpPr bwMode="auto">
              <a:xfrm>
                <a:off x="288" y="1008"/>
                <a:ext cx="288" cy="288"/>
                <a:chOff x="528" y="1200"/>
                <a:chExt cx="576" cy="576"/>
              </a:xfrm>
            </p:grpSpPr>
            <p:grpSp>
              <p:nvGrpSpPr>
                <p:cNvPr id="102488" name="Group 88"/>
                <p:cNvGrpSpPr>
                  <a:grpSpLocks/>
                </p:cNvGrpSpPr>
                <p:nvPr/>
              </p:nvGrpSpPr>
              <p:grpSpPr bwMode="auto">
                <a:xfrm>
                  <a:off x="528" y="1200"/>
                  <a:ext cx="576" cy="576"/>
                  <a:chOff x="528" y="1200"/>
                  <a:chExt cx="576" cy="576"/>
                </a:xfrm>
              </p:grpSpPr>
              <p:sp>
                <p:nvSpPr>
                  <p:cNvPr id="102489" name="Rectangle 8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90" name="Rectangle 9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91" name="Rectangle 9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492" name="Rectangle 9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493" name="AutoShape 9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94" name="AutoShape 9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95" name="AutoShape 9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496" name="AutoShape 9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497" name="Group 97"/>
              <p:cNvGrpSpPr>
                <a:grpSpLocks/>
              </p:cNvGrpSpPr>
              <p:nvPr/>
            </p:nvGrpSpPr>
            <p:grpSpPr bwMode="auto">
              <a:xfrm>
                <a:off x="576" y="1008"/>
                <a:ext cx="288" cy="288"/>
                <a:chOff x="528" y="1200"/>
                <a:chExt cx="576" cy="576"/>
              </a:xfrm>
            </p:grpSpPr>
            <p:grpSp>
              <p:nvGrpSpPr>
                <p:cNvPr id="102498" name="Group 98"/>
                <p:cNvGrpSpPr>
                  <a:grpSpLocks/>
                </p:cNvGrpSpPr>
                <p:nvPr/>
              </p:nvGrpSpPr>
              <p:grpSpPr bwMode="auto">
                <a:xfrm>
                  <a:off x="528" y="1200"/>
                  <a:ext cx="576" cy="576"/>
                  <a:chOff x="528" y="1200"/>
                  <a:chExt cx="576" cy="576"/>
                </a:xfrm>
              </p:grpSpPr>
              <p:sp>
                <p:nvSpPr>
                  <p:cNvPr id="102499" name="Rectangle 9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00" name="Rectangle 10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01" name="Rectangle 10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02" name="Rectangle 10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03" name="AutoShape 10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04" name="AutoShape 10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05" name="AutoShape 10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06" name="AutoShape 10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07" name="Group 107"/>
              <p:cNvGrpSpPr>
                <a:grpSpLocks/>
              </p:cNvGrpSpPr>
              <p:nvPr/>
            </p:nvGrpSpPr>
            <p:grpSpPr bwMode="auto">
              <a:xfrm>
                <a:off x="864" y="1008"/>
                <a:ext cx="288" cy="288"/>
                <a:chOff x="528" y="1200"/>
                <a:chExt cx="576" cy="576"/>
              </a:xfrm>
            </p:grpSpPr>
            <p:grpSp>
              <p:nvGrpSpPr>
                <p:cNvPr id="102508" name="Group 108"/>
                <p:cNvGrpSpPr>
                  <a:grpSpLocks/>
                </p:cNvGrpSpPr>
                <p:nvPr/>
              </p:nvGrpSpPr>
              <p:grpSpPr bwMode="auto">
                <a:xfrm>
                  <a:off x="528" y="1200"/>
                  <a:ext cx="576" cy="576"/>
                  <a:chOff x="528" y="1200"/>
                  <a:chExt cx="576" cy="576"/>
                </a:xfrm>
              </p:grpSpPr>
              <p:sp>
                <p:nvSpPr>
                  <p:cNvPr id="102509" name="Rectangle 10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10" name="Rectangle 11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11" name="Rectangle 11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12" name="Rectangle 11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13" name="AutoShape 11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14" name="AutoShape 11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15" name="AutoShape 11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16" name="AutoShape 11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17" name="Group 117"/>
              <p:cNvGrpSpPr>
                <a:grpSpLocks/>
              </p:cNvGrpSpPr>
              <p:nvPr/>
            </p:nvGrpSpPr>
            <p:grpSpPr bwMode="auto">
              <a:xfrm>
                <a:off x="1152" y="720"/>
                <a:ext cx="288" cy="288"/>
                <a:chOff x="528" y="1200"/>
                <a:chExt cx="576" cy="576"/>
              </a:xfrm>
            </p:grpSpPr>
            <p:grpSp>
              <p:nvGrpSpPr>
                <p:cNvPr id="102518" name="Group 118"/>
                <p:cNvGrpSpPr>
                  <a:grpSpLocks/>
                </p:cNvGrpSpPr>
                <p:nvPr/>
              </p:nvGrpSpPr>
              <p:grpSpPr bwMode="auto">
                <a:xfrm>
                  <a:off x="528" y="1200"/>
                  <a:ext cx="576" cy="576"/>
                  <a:chOff x="528" y="1200"/>
                  <a:chExt cx="576" cy="576"/>
                </a:xfrm>
              </p:grpSpPr>
              <p:sp>
                <p:nvSpPr>
                  <p:cNvPr id="102519" name="Rectangle 11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20" name="Rectangle 12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21" name="Rectangle 12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22" name="Rectangle 12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23" name="AutoShape 12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24" name="AutoShape 12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25" name="AutoShape 12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26" name="AutoShape 12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27" name="Group 127"/>
              <p:cNvGrpSpPr>
                <a:grpSpLocks/>
              </p:cNvGrpSpPr>
              <p:nvPr/>
            </p:nvGrpSpPr>
            <p:grpSpPr bwMode="auto">
              <a:xfrm>
                <a:off x="1440" y="1008"/>
                <a:ext cx="288" cy="288"/>
                <a:chOff x="528" y="1200"/>
                <a:chExt cx="576" cy="576"/>
              </a:xfrm>
            </p:grpSpPr>
            <p:grpSp>
              <p:nvGrpSpPr>
                <p:cNvPr id="102528" name="Group 128"/>
                <p:cNvGrpSpPr>
                  <a:grpSpLocks/>
                </p:cNvGrpSpPr>
                <p:nvPr/>
              </p:nvGrpSpPr>
              <p:grpSpPr bwMode="auto">
                <a:xfrm>
                  <a:off x="528" y="1200"/>
                  <a:ext cx="576" cy="576"/>
                  <a:chOff x="528" y="1200"/>
                  <a:chExt cx="576" cy="576"/>
                </a:xfrm>
              </p:grpSpPr>
              <p:sp>
                <p:nvSpPr>
                  <p:cNvPr id="102529" name="Rectangle 12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30" name="Rectangle 13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31" name="Rectangle 13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32" name="Rectangle 13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33" name="AutoShape 13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34" name="AutoShape 13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35" name="AutoShape 13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36" name="AutoShape 13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37" name="Group 137"/>
              <p:cNvGrpSpPr>
                <a:grpSpLocks/>
              </p:cNvGrpSpPr>
              <p:nvPr/>
            </p:nvGrpSpPr>
            <p:grpSpPr bwMode="auto">
              <a:xfrm>
                <a:off x="0" y="1296"/>
                <a:ext cx="288" cy="288"/>
                <a:chOff x="528" y="1200"/>
                <a:chExt cx="576" cy="576"/>
              </a:xfrm>
            </p:grpSpPr>
            <p:grpSp>
              <p:nvGrpSpPr>
                <p:cNvPr id="102538" name="Group 138"/>
                <p:cNvGrpSpPr>
                  <a:grpSpLocks/>
                </p:cNvGrpSpPr>
                <p:nvPr/>
              </p:nvGrpSpPr>
              <p:grpSpPr bwMode="auto">
                <a:xfrm>
                  <a:off x="528" y="1200"/>
                  <a:ext cx="576" cy="576"/>
                  <a:chOff x="528" y="1200"/>
                  <a:chExt cx="576" cy="576"/>
                </a:xfrm>
              </p:grpSpPr>
              <p:sp>
                <p:nvSpPr>
                  <p:cNvPr id="102539" name="Rectangle 13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40" name="Rectangle 14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41" name="Rectangle 14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42" name="Rectangle 14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43" name="AutoShape 14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44" name="AutoShape 14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45" name="AutoShape 14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46" name="AutoShape 14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47" name="Group 147"/>
              <p:cNvGrpSpPr>
                <a:grpSpLocks/>
              </p:cNvGrpSpPr>
              <p:nvPr/>
            </p:nvGrpSpPr>
            <p:grpSpPr bwMode="auto">
              <a:xfrm>
                <a:off x="288" y="1296"/>
                <a:ext cx="288" cy="288"/>
                <a:chOff x="528" y="1200"/>
                <a:chExt cx="576" cy="576"/>
              </a:xfrm>
            </p:grpSpPr>
            <p:grpSp>
              <p:nvGrpSpPr>
                <p:cNvPr id="102548" name="Group 148"/>
                <p:cNvGrpSpPr>
                  <a:grpSpLocks/>
                </p:cNvGrpSpPr>
                <p:nvPr/>
              </p:nvGrpSpPr>
              <p:grpSpPr bwMode="auto">
                <a:xfrm>
                  <a:off x="528" y="1200"/>
                  <a:ext cx="576" cy="576"/>
                  <a:chOff x="528" y="1200"/>
                  <a:chExt cx="576" cy="576"/>
                </a:xfrm>
              </p:grpSpPr>
              <p:sp>
                <p:nvSpPr>
                  <p:cNvPr id="102549" name="Rectangle 14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50" name="Rectangle 15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51" name="Rectangle 15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52" name="Rectangle 15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53" name="AutoShape 15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54" name="AutoShape 15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55" name="AutoShape 15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56" name="AutoShape 15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57" name="Group 157"/>
              <p:cNvGrpSpPr>
                <a:grpSpLocks/>
              </p:cNvGrpSpPr>
              <p:nvPr/>
            </p:nvGrpSpPr>
            <p:grpSpPr bwMode="auto">
              <a:xfrm>
                <a:off x="576" y="1296"/>
                <a:ext cx="288" cy="288"/>
                <a:chOff x="528" y="1200"/>
                <a:chExt cx="576" cy="576"/>
              </a:xfrm>
            </p:grpSpPr>
            <p:grpSp>
              <p:nvGrpSpPr>
                <p:cNvPr id="102558" name="Group 158"/>
                <p:cNvGrpSpPr>
                  <a:grpSpLocks/>
                </p:cNvGrpSpPr>
                <p:nvPr/>
              </p:nvGrpSpPr>
              <p:grpSpPr bwMode="auto">
                <a:xfrm>
                  <a:off x="528" y="1200"/>
                  <a:ext cx="576" cy="576"/>
                  <a:chOff x="528" y="1200"/>
                  <a:chExt cx="576" cy="576"/>
                </a:xfrm>
              </p:grpSpPr>
              <p:sp>
                <p:nvSpPr>
                  <p:cNvPr id="102559" name="Rectangle 15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60" name="Rectangle 16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61" name="Rectangle 16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62" name="Rectangle 16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63" name="AutoShape 16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64" name="AutoShape 16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65" name="AutoShape 16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66" name="AutoShape 16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67" name="Group 167"/>
              <p:cNvGrpSpPr>
                <a:grpSpLocks/>
              </p:cNvGrpSpPr>
              <p:nvPr/>
            </p:nvGrpSpPr>
            <p:grpSpPr bwMode="auto">
              <a:xfrm>
                <a:off x="1152" y="1296"/>
                <a:ext cx="288" cy="288"/>
                <a:chOff x="528" y="1200"/>
                <a:chExt cx="576" cy="576"/>
              </a:xfrm>
            </p:grpSpPr>
            <p:grpSp>
              <p:nvGrpSpPr>
                <p:cNvPr id="102568" name="Group 168"/>
                <p:cNvGrpSpPr>
                  <a:grpSpLocks/>
                </p:cNvGrpSpPr>
                <p:nvPr/>
              </p:nvGrpSpPr>
              <p:grpSpPr bwMode="auto">
                <a:xfrm>
                  <a:off x="528" y="1200"/>
                  <a:ext cx="576" cy="576"/>
                  <a:chOff x="528" y="1200"/>
                  <a:chExt cx="576" cy="576"/>
                </a:xfrm>
              </p:grpSpPr>
              <p:sp>
                <p:nvSpPr>
                  <p:cNvPr id="102569" name="Rectangle 16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70" name="Rectangle 17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71" name="Rectangle 17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72" name="Rectangle 17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73" name="AutoShape 17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74" name="AutoShape 17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75" name="AutoShape 17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76" name="AutoShape 17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77" name="Group 177"/>
              <p:cNvGrpSpPr>
                <a:grpSpLocks/>
              </p:cNvGrpSpPr>
              <p:nvPr/>
            </p:nvGrpSpPr>
            <p:grpSpPr bwMode="auto">
              <a:xfrm>
                <a:off x="1440" y="1296"/>
                <a:ext cx="288" cy="288"/>
                <a:chOff x="528" y="1200"/>
                <a:chExt cx="576" cy="576"/>
              </a:xfrm>
            </p:grpSpPr>
            <p:grpSp>
              <p:nvGrpSpPr>
                <p:cNvPr id="102578" name="Group 178"/>
                <p:cNvGrpSpPr>
                  <a:grpSpLocks/>
                </p:cNvGrpSpPr>
                <p:nvPr/>
              </p:nvGrpSpPr>
              <p:grpSpPr bwMode="auto">
                <a:xfrm>
                  <a:off x="528" y="1200"/>
                  <a:ext cx="576" cy="576"/>
                  <a:chOff x="528" y="1200"/>
                  <a:chExt cx="576" cy="576"/>
                </a:xfrm>
              </p:grpSpPr>
              <p:sp>
                <p:nvSpPr>
                  <p:cNvPr id="102579" name="Rectangle 17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80" name="Rectangle 18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81" name="Rectangle 18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82" name="Rectangle 18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83" name="AutoShape 18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84" name="AutoShape 18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85" name="AutoShape 18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86" name="AutoShape 18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87" name="Group 187"/>
              <p:cNvGrpSpPr>
                <a:grpSpLocks/>
              </p:cNvGrpSpPr>
              <p:nvPr/>
            </p:nvGrpSpPr>
            <p:grpSpPr bwMode="auto">
              <a:xfrm>
                <a:off x="288" y="1584"/>
                <a:ext cx="288" cy="288"/>
                <a:chOff x="528" y="1200"/>
                <a:chExt cx="576" cy="576"/>
              </a:xfrm>
            </p:grpSpPr>
            <p:grpSp>
              <p:nvGrpSpPr>
                <p:cNvPr id="102588" name="Group 188"/>
                <p:cNvGrpSpPr>
                  <a:grpSpLocks/>
                </p:cNvGrpSpPr>
                <p:nvPr/>
              </p:nvGrpSpPr>
              <p:grpSpPr bwMode="auto">
                <a:xfrm>
                  <a:off x="528" y="1200"/>
                  <a:ext cx="576" cy="576"/>
                  <a:chOff x="528" y="1200"/>
                  <a:chExt cx="576" cy="576"/>
                </a:xfrm>
              </p:grpSpPr>
              <p:sp>
                <p:nvSpPr>
                  <p:cNvPr id="102589" name="Rectangle 18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90" name="Rectangle 19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91" name="Rectangle 19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592" name="Rectangle 19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593" name="AutoShape 19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94" name="AutoShape 19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95" name="AutoShape 19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596" name="AutoShape 19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597" name="Group 197"/>
              <p:cNvGrpSpPr>
                <a:grpSpLocks/>
              </p:cNvGrpSpPr>
              <p:nvPr/>
            </p:nvGrpSpPr>
            <p:grpSpPr bwMode="auto">
              <a:xfrm>
                <a:off x="576" y="1584"/>
                <a:ext cx="288" cy="288"/>
                <a:chOff x="528" y="1200"/>
                <a:chExt cx="576" cy="576"/>
              </a:xfrm>
            </p:grpSpPr>
            <p:grpSp>
              <p:nvGrpSpPr>
                <p:cNvPr id="102598" name="Group 198"/>
                <p:cNvGrpSpPr>
                  <a:grpSpLocks/>
                </p:cNvGrpSpPr>
                <p:nvPr/>
              </p:nvGrpSpPr>
              <p:grpSpPr bwMode="auto">
                <a:xfrm>
                  <a:off x="528" y="1200"/>
                  <a:ext cx="576" cy="576"/>
                  <a:chOff x="528" y="1200"/>
                  <a:chExt cx="576" cy="576"/>
                </a:xfrm>
              </p:grpSpPr>
              <p:sp>
                <p:nvSpPr>
                  <p:cNvPr id="102599" name="Rectangle 19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00" name="Rectangle 20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01" name="Rectangle 20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02" name="Rectangle 20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603" name="AutoShape 20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04" name="AutoShape 20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05" name="AutoShape 20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06" name="AutoShape 20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607" name="Group 207"/>
              <p:cNvGrpSpPr>
                <a:grpSpLocks/>
              </p:cNvGrpSpPr>
              <p:nvPr/>
            </p:nvGrpSpPr>
            <p:grpSpPr bwMode="auto">
              <a:xfrm>
                <a:off x="864" y="1584"/>
                <a:ext cx="288" cy="288"/>
                <a:chOff x="528" y="1200"/>
                <a:chExt cx="576" cy="576"/>
              </a:xfrm>
            </p:grpSpPr>
            <p:grpSp>
              <p:nvGrpSpPr>
                <p:cNvPr id="102608" name="Group 208"/>
                <p:cNvGrpSpPr>
                  <a:grpSpLocks/>
                </p:cNvGrpSpPr>
                <p:nvPr/>
              </p:nvGrpSpPr>
              <p:grpSpPr bwMode="auto">
                <a:xfrm>
                  <a:off x="528" y="1200"/>
                  <a:ext cx="576" cy="576"/>
                  <a:chOff x="528" y="1200"/>
                  <a:chExt cx="576" cy="576"/>
                </a:xfrm>
              </p:grpSpPr>
              <p:sp>
                <p:nvSpPr>
                  <p:cNvPr id="102609" name="Rectangle 20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10" name="Rectangle 21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11" name="Rectangle 21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12" name="Rectangle 21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613" name="AutoShape 21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14" name="AutoShape 21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15" name="AutoShape 21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16" name="AutoShape 21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617" name="Group 217"/>
              <p:cNvGrpSpPr>
                <a:grpSpLocks/>
              </p:cNvGrpSpPr>
              <p:nvPr/>
            </p:nvGrpSpPr>
            <p:grpSpPr bwMode="auto">
              <a:xfrm>
                <a:off x="1152" y="1584"/>
                <a:ext cx="288" cy="288"/>
                <a:chOff x="528" y="1200"/>
                <a:chExt cx="576" cy="576"/>
              </a:xfrm>
            </p:grpSpPr>
            <p:grpSp>
              <p:nvGrpSpPr>
                <p:cNvPr id="102618" name="Group 218"/>
                <p:cNvGrpSpPr>
                  <a:grpSpLocks/>
                </p:cNvGrpSpPr>
                <p:nvPr/>
              </p:nvGrpSpPr>
              <p:grpSpPr bwMode="auto">
                <a:xfrm>
                  <a:off x="528" y="1200"/>
                  <a:ext cx="576" cy="576"/>
                  <a:chOff x="528" y="1200"/>
                  <a:chExt cx="576" cy="576"/>
                </a:xfrm>
              </p:grpSpPr>
              <p:sp>
                <p:nvSpPr>
                  <p:cNvPr id="102619" name="Rectangle 21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20" name="Rectangle 22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21" name="Rectangle 22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22" name="Rectangle 22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623" name="AutoShape 22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24" name="AutoShape 22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25" name="AutoShape 22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26" name="AutoShape 22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627" name="Group 227"/>
              <p:cNvGrpSpPr>
                <a:grpSpLocks/>
              </p:cNvGrpSpPr>
              <p:nvPr/>
            </p:nvGrpSpPr>
            <p:grpSpPr bwMode="auto">
              <a:xfrm>
                <a:off x="576" y="1872"/>
                <a:ext cx="288" cy="288"/>
                <a:chOff x="528" y="1200"/>
                <a:chExt cx="576" cy="576"/>
              </a:xfrm>
            </p:grpSpPr>
            <p:grpSp>
              <p:nvGrpSpPr>
                <p:cNvPr id="102628" name="Group 228"/>
                <p:cNvGrpSpPr>
                  <a:grpSpLocks/>
                </p:cNvGrpSpPr>
                <p:nvPr/>
              </p:nvGrpSpPr>
              <p:grpSpPr bwMode="auto">
                <a:xfrm>
                  <a:off x="528" y="1200"/>
                  <a:ext cx="576" cy="576"/>
                  <a:chOff x="528" y="1200"/>
                  <a:chExt cx="576" cy="576"/>
                </a:xfrm>
              </p:grpSpPr>
              <p:sp>
                <p:nvSpPr>
                  <p:cNvPr id="102629" name="Rectangle 22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30" name="Rectangle 23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31" name="Rectangle 23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32" name="Rectangle 23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633" name="AutoShape 23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34" name="AutoShape 23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35" name="AutoShape 23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36" name="AutoShape 23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nvGrpSpPr>
              <p:cNvPr id="102637" name="Group 237"/>
              <p:cNvGrpSpPr>
                <a:grpSpLocks/>
              </p:cNvGrpSpPr>
              <p:nvPr/>
            </p:nvGrpSpPr>
            <p:grpSpPr bwMode="auto">
              <a:xfrm>
                <a:off x="864" y="1872"/>
                <a:ext cx="288" cy="288"/>
                <a:chOff x="528" y="1200"/>
                <a:chExt cx="576" cy="576"/>
              </a:xfrm>
            </p:grpSpPr>
            <p:grpSp>
              <p:nvGrpSpPr>
                <p:cNvPr id="102638" name="Group 238"/>
                <p:cNvGrpSpPr>
                  <a:grpSpLocks/>
                </p:cNvGrpSpPr>
                <p:nvPr/>
              </p:nvGrpSpPr>
              <p:grpSpPr bwMode="auto">
                <a:xfrm>
                  <a:off x="528" y="1200"/>
                  <a:ext cx="576" cy="576"/>
                  <a:chOff x="528" y="1200"/>
                  <a:chExt cx="576" cy="576"/>
                </a:xfrm>
              </p:grpSpPr>
              <p:sp>
                <p:nvSpPr>
                  <p:cNvPr id="102639" name="Rectangle 239"/>
                  <p:cNvSpPr>
                    <a:spLocks noChangeArrowheads="1"/>
                  </p:cNvSpPr>
                  <p:nvPr/>
                </p:nvSpPr>
                <p:spPr bwMode="auto">
                  <a:xfrm>
                    <a:off x="528" y="1200"/>
                    <a:ext cx="576" cy="576"/>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40" name="Rectangle 240"/>
                  <p:cNvSpPr>
                    <a:spLocks noChangeArrowheads="1"/>
                  </p:cNvSpPr>
                  <p:nvPr/>
                </p:nvSpPr>
                <p:spPr bwMode="auto">
                  <a:xfrm>
                    <a:off x="528"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41" name="Rectangle 241"/>
                  <p:cNvSpPr>
                    <a:spLocks noChangeArrowheads="1"/>
                  </p:cNvSpPr>
                  <p:nvPr/>
                </p:nvSpPr>
                <p:spPr bwMode="auto">
                  <a:xfrm>
                    <a:off x="816" y="1200"/>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sp>
                <p:nvSpPr>
                  <p:cNvPr id="102642" name="Rectangle 242"/>
                  <p:cNvSpPr>
                    <a:spLocks noChangeArrowheads="1"/>
                  </p:cNvSpPr>
                  <p:nvPr/>
                </p:nvSpPr>
                <p:spPr bwMode="auto">
                  <a:xfrm>
                    <a:off x="528" y="1488"/>
                    <a:ext cx="288" cy="288"/>
                  </a:xfrm>
                  <a:prstGeom prst="rect">
                    <a:avLst/>
                  </a:prstGeom>
                  <a:noFill/>
                  <a:ln w="12700" cap="sq">
                    <a:solidFill>
                      <a:schemeClr val="tx1"/>
                    </a:solidFill>
                    <a:miter lim="800000"/>
                    <a:headEnd type="none" w="sm" len="sm"/>
                    <a:tailEnd type="none" w="sm" len="sm"/>
                  </a:ln>
                  <a:effectLst/>
                </p:spPr>
                <p:txBody>
                  <a:bodyPr wrap="none" anchor="ctr"/>
                  <a:lstStyle/>
                  <a:p>
                    <a:endParaRPr lang="en-US"/>
                  </a:p>
                </p:txBody>
              </p:sp>
            </p:grpSp>
            <p:sp>
              <p:nvSpPr>
                <p:cNvPr id="102643" name="AutoShape 243"/>
                <p:cNvSpPr>
                  <a:spLocks noChangeArrowheads="1"/>
                </p:cNvSpPr>
                <p:nvPr/>
              </p:nvSpPr>
              <p:spPr bwMode="auto">
                <a:xfrm>
                  <a:off x="624"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44" name="AutoShape 244"/>
                <p:cNvSpPr>
                  <a:spLocks noChangeArrowheads="1"/>
                </p:cNvSpPr>
                <p:nvPr/>
              </p:nvSpPr>
              <p:spPr bwMode="auto">
                <a:xfrm>
                  <a:off x="912" y="1296"/>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45" name="AutoShape 245"/>
                <p:cNvSpPr>
                  <a:spLocks noChangeArrowheads="1"/>
                </p:cNvSpPr>
                <p:nvPr/>
              </p:nvSpPr>
              <p:spPr bwMode="auto">
                <a:xfrm>
                  <a:off x="624"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sp>
              <p:nvSpPr>
                <p:cNvPr id="102646" name="AutoShape 246"/>
                <p:cNvSpPr>
                  <a:spLocks noChangeArrowheads="1"/>
                </p:cNvSpPr>
                <p:nvPr/>
              </p:nvSpPr>
              <p:spPr bwMode="auto">
                <a:xfrm>
                  <a:off x="912" y="1584"/>
                  <a:ext cx="96" cy="96"/>
                </a:xfrm>
                <a:prstGeom prst="flowChartConnector">
                  <a:avLst/>
                </a:prstGeom>
                <a:solidFill>
                  <a:schemeClr val="accent1"/>
                </a:solidFill>
                <a:ln w="12700" cap="sq">
                  <a:solidFill>
                    <a:schemeClr val="tx1"/>
                  </a:solidFill>
                  <a:round/>
                  <a:headEnd type="none" w="sm" len="sm"/>
                  <a:tailEnd type="none" w="sm" len="sm"/>
                </a:ln>
                <a:effectLst/>
              </p:spPr>
              <p:txBody>
                <a:bodyPr wrap="none" anchor="ctr"/>
                <a:lstStyle/>
                <a:p>
                  <a:endParaRPr lang="en-US"/>
                </a:p>
              </p:txBody>
            </p:sp>
          </p:grpSp>
        </p:grpSp>
      </p:grpSp>
      <p:sp>
        <p:nvSpPr>
          <p:cNvPr id="102647" name="Rectangle 247"/>
          <p:cNvSpPr>
            <a:spLocks noChangeArrowheads="1"/>
          </p:cNvSpPr>
          <p:nvPr/>
        </p:nvSpPr>
        <p:spPr bwMode="auto">
          <a:xfrm>
            <a:off x="762000" y="5715000"/>
            <a:ext cx="8153400" cy="682625"/>
          </a:xfrm>
          <a:prstGeom prst="rect">
            <a:avLst/>
          </a:prstGeom>
          <a:noFill/>
          <a:ln w="9525">
            <a:noFill/>
            <a:miter lim="800000"/>
            <a:headEnd/>
            <a:tailEnd/>
          </a:ln>
          <a:effectLst/>
        </p:spPr>
        <p:txBody>
          <a:bodyPr anchor="b"/>
          <a:lstStyle/>
          <a:p>
            <a:pPr algn="ctr" eaLnBrk="1" hangingPunct="1"/>
            <a:r>
              <a:rPr lang="en-US" sz="2800" b="1" i="1" dirty="0">
                <a:latin typeface="Calibri" panose="020F0502020204030204" pitchFamily="34" charset="0"/>
              </a:rPr>
              <a:t>Record “71” for canopy cover on RPS field sheet</a:t>
            </a:r>
          </a:p>
        </p:txBody>
      </p:sp>
      <p:sp>
        <p:nvSpPr>
          <p:cNvPr id="247" name="Rectangle 2"/>
          <p:cNvSpPr txBox="1">
            <a:spLocks noChangeArrowheads="1"/>
          </p:cNvSpPr>
          <p:nvPr/>
        </p:nvSpPr>
        <p:spPr>
          <a:xfrm>
            <a:off x="957527" y="244475"/>
            <a:ext cx="7313613" cy="6826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Estimating Canopy Cover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60281"/>
            <a:ext cx="8229600" cy="792162"/>
          </a:xfrm>
        </p:spPr>
        <p:txBody>
          <a:bodyPr>
            <a:noAutofit/>
          </a:bodyPr>
          <a:lstStyle/>
          <a:p>
            <a:r>
              <a:rPr lang="en-US" dirty="0">
                <a:solidFill>
                  <a:schemeClr val="tx1"/>
                </a:solidFill>
              </a:rPr>
              <a:t>Estimating Canopy Cover</a:t>
            </a:r>
          </a:p>
        </p:txBody>
      </p:sp>
      <p:grpSp>
        <p:nvGrpSpPr>
          <p:cNvPr id="5" name="Content Placeholder 4" descr="Hypothetical view of one (of 24) box of the densiometer when branches are bare (winter) and full of leaves (summer).  Although there is something in each box in both cases, the “point” is covered for 2 in Winter and 4 in Summer."/>
          <p:cNvGrpSpPr>
            <a:grpSpLocks noGrp="1"/>
          </p:cNvGrpSpPr>
          <p:nvPr/>
        </p:nvGrpSpPr>
        <p:grpSpPr>
          <a:xfrm>
            <a:off x="533400" y="2362200"/>
            <a:ext cx="8229600" cy="4496111"/>
            <a:chOff x="1219200" y="1981200"/>
            <a:chExt cx="4572000" cy="2143686"/>
          </a:xfrm>
        </p:grpSpPr>
        <p:grpSp>
          <p:nvGrpSpPr>
            <p:cNvPr id="6" name="Group 22"/>
            <p:cNvGrpSpPr/>
            <p:nvPr/>
          </p:nvGrpSpPr>
          <p:grpSpPr>
            <a:xfrm>
              <a:off x="2057400" y="1981200"/>
              <a:ext cx="939722" cy="914401"/>
              <a:chOff x="2057400" y="1981200"/>
              <a:chExt cx="939722" cy="914401"/>
            </a:xfrm>
          </p:grpSpPr>
          <p:sp>
            <p:nvSpPr>
              <p:cNvPr id="22" name="Rectangle 3"/>
              <p:cNvSpPr>
                <a:spLocks noChangeAspect="1"/>
              </p:cNvSpPr>
              <p:nvPr/>
            </p:nvSpPr>
            <p:spPr>
              <a:xfrm>
                <a:off x="2057400" y="1981200"/>
                <a:ext cx="914400" cy="914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2514600" y="1981200"/>
                <a:ext cx="0" cy="91440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057400" y="2438400"/>
                <a:ext cx="91440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25" name="Freeform 24"/>
              <p:cNvSpPr/>
              <p:nvPr/>
            </p:nvSpPr>
            <p:spPr>
              <a:xfrm>
                <a:off x="2081448" y="1981200"/>
                <a:ext cx="433152" cy="679938"/>
              </a:xfrm>
              <a:custGeom>
                <a:avLst/>
                <a:gdLst>
                  <a:gd name="connsiteX0" fmla="*/ 5260 w 270259"/>
                  <a:gd name="connsiteY0" fmla="*/ 633046 h 633046"/>
                  <a:gd name="connsiteX1" fmla="*/ 63875 w 270259"/>
                  <a:gd name="connsiteY1" fmla="*/ 562708 h 633046"/>
                  <a:gd name="connsiteX2" fmla="*/ 87321 w 270259"/>
                  <a:gd name="connsiteY2" fmla="*/ 527539 h 633046"/>
                  <a:gd name="connsiteX3" fmla="*/ 157660 w 270259"/>
                  <a:gd name="connsiteY3" fmla="*/ 468923 h 633046"/>
                  <a:gd name="connsiteX4" fmla="*/ 227998 w 270259"/>
                  <a:gd name="connsiteY4" fmla="*/ 422031 h 633046"/>
                  <a:gd name="connsiteX5" fmla="*/ 239721 w 270259"/>
                  <a:gd name="connsiteY5" fmla="*/ 386862 h 633046"/>
                  <a:gd name="connsiteX6" fmla="*/ 263167 w 270259"/>
                  <a:gd name="connsiteY6" fmla="*/ 351693 h 633046"/>
                  <a:gd name="connsiteX7" fmla="*/ 263167 w 270259"/>
                  <a:gd name="connsiteY7" fmla="*/ 0 h 633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0259" h="633046">
                    <a:moveTo>
                      <a:pt x="5260" y="633046"/>
                    </a:moveTo>
                    <a:cubicBezTo>
                      <a:pt x="27650" y="565875"/>
                      <a:pt x="0" y="626583"/>
                      <a:pt x="63875" y="562708"/>
                    </a:cubicBezTo>
                    <a:cubicBezTo>
                      <a:pt x="73838" y="552745"/>
                      <a:pt x="78301" y="538363"/>
                      <a:pt x="87321" y="527539"/>
                    </a:cubicBezTo>
                    <a:cubicBezTo>
                      <a:pt x="134023" y="471497"/>
                      <a:pt x="107362" y="510839"/>
                      <a:pt x="157660" y="468923"/>
                    </a:cubicBezTo>
                    <a:cubicBezTo>
                      <a:pt x="216202" y="420138"/>
                      <a:pt x="166192" y="442633"/>
                      <a:pt x="227998" y="422031"/>
                    </a:cubicBezTo>
                    <a:cubicBezTo>
                      <a:pt x="231906" y="410308"/>
                      <a:pt x="234195" y="397915"/>
                      <a:pt x="239721" y="386862"/>
                    </a:cubicBezTo>
                    <a:cubicBezTo>
                      <a:pt x="246022" y="374260"/>
                      <a:pt x="262315" y="365756"/>
                      <a:pt x="263167" y="351693"/>
                    </a:cubicBezTo>
                    <a:cubicBezTo>
                      <a:pt x="270259" y="234677"/>
                      <a:pt x="263167" y="117231"/>
                      <a:pt x="26316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6" name="Freeform 25"/>
              <p:cNvSpPr/>
              <p:nvPr/>
            </p:nvSpPr>
            <p:spPr>
              <a:xfrm>
                <a:off x="2074985" y="2362201"/>
                <a:ext cx="820615" cy="533400"/>
              </a:xfrm>
              <a:custGeom>
                <a:avLst/>
                <a:gdLst>
                  <a:gd name="connsiteX0" fmla="*/ 0 w 914400"/>
                  <a:gd name="connsiteY0" fmla="*/ 389451 h 389451"/>
                  <a:gd name="connsiteX1" fmla="*/ 11723 w 914400"/>
                  <a:gd name="connsiteY1" fmla="*/ 354282 h 389451"/>
                  <a:gd name="connsiteX2" fmla="*/ 164123 w 914400"/>
                  <a:gd name="connsiteY2" fmla="*/ 248774 h 389451"/>
                  <a:gd name="connsiteX3" fmla="*/ 246184 w 914400"/>
                  <a:gd name="connsiteY3" fmla="*/ 213605 h 389451"/>
                  <a:gd name="connsiteX4" fmla="*/ 339969 w 914400"/>
                  <a:gd name="connsiteY4" fmla="*/ 178435 h 389451"/>
                  <a:gd name="connsiteX5" fmla="*/ 375138 w 914400"/>
                  <a:gd name="connsiteY5" fmla="*/ 154989 h 389451"/>
                  <a:gd name="connsiteX6" fmla="*/ 445477 w 914400"/>
                  <a:gd name="connsiteY6" fmla="*/ 143266 h 389451"/>
                  <a:gd name="connsiteX7" fmla="*/ 539261 w 914400"/>
                  <a:gd name="connsiteY7" fmla="*/ 119820 h 389451"/>
                  <a:gd name="connsiteX8" fmla="*/ 574430 w 914400"/>
                  <a:gd name="connsiteY8" fmla="*/ 108097 h 389451"/>
                  <a:gd name="connsiteX9" fmla="*/ 633046 w 914400"/>
                  <a:gd name="connsiteY9" fmla="*/ 84651 h 389451"/>
                  <a:gd name="connsiteX10" fmla="*/ 679938 w 914400"/>
                  <a:gd name="connsiteY10" fmla="*/ 72928 h 389451"/>
                  <a:gd name="connsiteX11" fmla="*/ 762000 w 914400"/>
                  <a:gd name="connsiteY11" fmla="*/ 37759 h 389451"/>
                  <a:gd name="connsiteX12" fmla="*/ 844061 w 914400"/>
                  <a:gd name="connsiteY12" fmla="*/ 2589 h 389451"/>
                  <a:gd name="connsiteX13" fmla="*/ 914400 w 914400"/>
                  <a:gd name="connsiteY13" fmla="*/ 2589 h 38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389451">
                    <a:moveTo>
                      <a:pt x="0" y="389451"/>
                    </a:moveTo>
                    <a:cubicBezTo>
                      <a:pt x="3908" y="377728"/>
                      <a:pt x="2985" y="363020"/>
                      <a:pt x="11723" y="354282"/>
                    </a:cubicBezTo>
                    <a:cubicBezTo>
                      <a:pt x="63996" y="302009"/>
                      <a:pt x="103670" y="276252"/>
                      <a:pt x="164123" y="248774"/>
                    </a:cubicBezTo>
                    <a:cubicBezTo>
                      <a:pt x="191215" y="236459"/>
                      <a:pt x="219092" y="225920"/>
                      <a:pt x="246184" y="213605"/>
                    </a:cubicBezTo>
                    <a:cubicBezTo>
                      <a:pt x="321111" y="179548"/>
                      <a:pt x="263564" y="197538"/>
                      <a:pt x="339969" y="178435"/>
                    </a:cubicBezTo>
                    <a:cubicBezTo>
                      <a:pt x="351692" y="170620"/>
                      <a:pt x="361772" y="159444"/>
                      <a:pt x="375138" y="154989"/>
                    </a:cubicBezTo>
                    <a:cubicBezTo>
                      <a:pt x="397688" y="147472"/>
                      <a:pt x="422235" y="148246"/>
                      <a:pt x="445477" y="143266"/>
                    </a:cubicBezTo>
                    <a:cubicBezTo>
                      <a:pt x="476985" y="136514"/>
                      <a:pt x="508691" y="130010"/>
                      <a:pt x="539261" y="119820"/>
                    </a:cubicBezTo>
                    <a:cubicBezTo>
                      <a:pt x="550984" y="115912"/>
                      <a:pt x="562860" y="112436"/>
                      <a:pt x="574430" y="108097"/>
                    </a:cubicBezTo>
                    <a:cubicBezTo>
                      <a:pt x="594134" y="100708"/>
                      <a:pt x="613082" y="91306"/>
                      <a:pt x="633046" y="84651"/>
                    </a:cubicBezTo>
                    <a:cubicBezTo>
                      <a:pt x="648331" y="79556"/>
                      <a:pt x="664307" y="76836"/>
                      <a:pt x="679938" y="72928"/>
                    </a:cubicBezTo>
                    <a:cubicBezTo>
                      <a:pt x="751212" y="25412"/>
                      <a:pt x="675480" y="70204"/>
                      <a:pt x="762000" y="37759"/>
                    </a:cubicBezTo>
                    <a:cubicBezTo>
                      <a:pt x="785768" y="28846"/>
                      <a:pt x="816479" y="5654"/>
                      <a:pt x="844061" y="2589"/>
                    </a:cubicBezTo>
                    <a:cubicBezTo>
                      <a:pt x="867364" y="0"/>
                      <a:pt x="890954" y="2589"/>
                      <a:pt x="914400" y="2589"/>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7" name="Freeform 26"/>
              <p:cNvSpPr/>
              <p:nvPr/>
            </p:nvSpPr>
            <p:spPr>
              <a:xfrm>
                <a:off x="2074985" y="2016369"/>
                <a:ext cx="717937" cy="715108"/>
              </a:xfrm>
              <a:custGeom>
                <a:avLst/>
                <a:gdLst>
                  <a:gd name="connsiteX0" fmla="*/ 0 w 717937"/>
                  <a:gd name="connsiteY0" fmla="*/ 715108 h 715108"/>
                  <a:gd name="connsiteX1" fmla="*/ 35169 w 717937"/>
                  <a:gd name="connsiteY1" fmla="*/ 691662 h 715108"/>
                  <a:gd name="connsiteX2" fmla="*/ 105507 w 717937"/>
                  <a:gd name="connsiteY2" fmla="*/ 633046 h 715108"/>
                  <a:gd name="connsiteX3" fmla="*/ 187569 w 717937"/>
                  <a:gd name="connsiteY3" fmla="*/ 597877 h 715108"/>
                  <a:gd name="connsiteX4" fmla="*/ 234461 w 717937"/>
                  <a:gd name="connsiteY4" fmla="*/ 550985 h 715108"/>
                  <a:gd name="connsiteX5" fmla="*/ 339969 w 717937"/>
                  <a:gd name="connsiteY5" fmla="*/ 492369 h 715108"/>
                  <a:gd name="connsiteX6" fmla="*/ 433753 w 717937"/>
                  <a:gd name="connsiteY6" fmla="*/ 398585 h 715108"/>
                  <a:gd name="connsiteX7" fmla="*/ 480646 w 717937"/>
                  <a:gd name="connsiteY7" fmla="*/ 351693 h 715108"/>
                  <a:gd name="connsiteX8" fmla="*/ 504092 w 717937"/>
                  <a:gd name="connsiteY8" fmla="*/ 328246 h 715108"/>
                  <a:gd name="connsiteX9" fmla="*/ 539261 w 717937"/>
                  <a:gd name="connsiteY9" fmla="*/ 281354 h 715108"/>
                  <a:gd name="connsiteX10" fmla="*/ 597877 w 717937"/>
                  <a:gd name="connsiteY10" fmla="*/ 246185 h 715108"/>
                  <a:gd name="connsiteX11" fmla="*/ 633046 w 717937"/>
                  <a:gd name="connsiteY11" fmla="*/ 211016 h 715108"/>
                  <a:gd name="connsiteX12" fmla="*/ 679938 w 717937"/>
                  <a:gd name="connsiteY12" fmla="*/ 175846 h 715108"/>
                  <a:gd name="connsiteX13" fmla="*/ 715107 w 717937"/>
                  <a:gd name="connsiteY13" fmla="*/ 93785 h 715108"/>
                  <a:gd name="connsiteX14" fmla="*/ 715107 w 717937"/>
                  <a:gd name="connsiteY14" fmla="*/ 0 h 7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7937" h="715108">
                    <a:moveTo>
                      <a:pt x="0" y="715108"/>
                    </a:moveTo>
                    <a:cubicBezTo>
                      <a:pt x="11723" y="707293"/>
                      <a:pt x="24048" y="700312"/>
                      <a:pt x="35169" y="691662"/>
                    </a:cubicBezTo>
                    <a:cubicBezTo>
                      <a:pt x="59260" y="672924"/>
                      <a:pt x="80504" y="650548"/>
                      <a:pt x="105507" y="633046"/>
                    </a:cubicBezTo>
                    <a:cubicBezTo>
                      <a:pt x="131844" y="614610"/>
                      <a:pt x="158171" y="607676"/>
                      <a:pt x="187569" y="597877"/>
                    </a:cubicBezTo>
                    <a:cubicBezTo>
                      <a:pt x="203200" y="582246"/>
                      <a:pt x="216068" y="563247"/>
                      <a:pt x="234461" y="550985"/>
                    </a:cubicBezTo>
                    <a:cubicBezTo>
                      <a:pt x="347337" y="475735"/>
                      <a:pt x="242707" y="581527"/>
                      <a:pt x="339969" y="492369"/>
                    </a:cubicBezTo>
                    <a:cubicBezTo>
                      <a:pt x="372559" y="462495"/>
                      <a:pt x="402492" y="429846"/>
                      <a:pt x="433753" y="398585"/>
                    </a:cubicBezTo>
                    <a:lnTo>
                      <a:pt x="480646" y="351693"/>
                    </a:lnTo>
                    <a:cubicBezTo>
                      <a:pt x="488462" y="343877"/>
                      <a:pt x="497460" y="337088"/>
                      <a:pt x="504092" y="328246"/>
                    </a:cubicBezTo>
                    <a:cubicBezTo>
                      <a:pt x="515815" y="312615"/>
                      <a:pt x="524557" y="294220"/>
                      <a:pt x="539261" y="281354"/>
                    </a:cubicBezTo>
                    <a:cubicBezTo>
                      <a:pt x="556409" y="266350"/>
                      <a:pt x="579648" y="259856"/>
                      <a:pt x="597877" y="246185"/>
                    </a:cubicBezTo>
                    <a:cubicBezTo>
                      <a:pt x="611140" y="236238"/>
                      <a:pt x="620458" y="221805"/>
                      <a:pt x="633046" y="211016"/>
                    </a:cubicBezTo>
                    <a:cubicBezTo>
                      <a:pt x="647881" y="198300"/>
                      <a:pt x="664307" y="187569"/>
                      <a:pt x="679938" y="175846"/>
                    </a:cubicBezTo>
                    <a:cubicBezTo>
                      <a:pt x="687227" y="161269"/>
                      <a:pt x="713190" y="114867"/>
                      <a:pt x="715107" y="93785"/>
                    </a:cubicBezTo>
                    <a:cubicBezTo>
                      <a:pt x="717937" y="62652"/>
                      <a:pt x="715107" y="31262"/>
                      <a:pt x="7151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8" name="Freeform 27"/>
              <p:cNvSpPr/>
              <p:nvPr/>
            </p:nvSpPr>
            <p:spPr>
              <a:xfrm>
                <a:off x="2625704" y="1992923"/>
                <a:ext cx="340234" cy="299779"/>
              </a:xfrm>
              <a:custGeom>
                <a:avLst/>
                <a:gdLst>
                  <a:gd name="connsiteX0" fmla="*/ 340234 w 340234"/>
                  <a:gd name="connsiteY0" fmla="*/ 269631 h 299779"/>
                  <a:gd name="connsiteX1" fmla="*/ 94050 w 340234"/>
                  <a:gd name="connsiteY1" fmla="*/ 281354 h 299779"/>
                  <a:gd name="connsiteX2" fmla="*/ 11988 w 340234"/>
                  <a:gd name="connsiteY2" fmla="*/ 293077 h 299779"/>
                  <a:gd name="connsiteX3" fmla="*/ 265 w 340234"/>
                  <a:gd name="connsiteY3" fmla="*/ 257908 h 299779"/>
                  <a:gd name="connsiteX4" fmla="*/ 58881 w 340234"/>
                  <a:gd name="connsiteY4" fmla="*/ 187569 h 299779"/>
                  <a:gd name="connsiteX5" fmla="*/ 47158 w 340234"/>
                  <a:gd name="connsiteY5" fmla="*/ 82062 h 299779"/>
                  <a:gd name="connsiteX6" fmla="*/ 47158 w 340234"/>
                  <a:gd name="connsiteY6" fmla="*/ 0 h 29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234" h="299779">
                    <a:moveTo>
                      <a:pt x="340234" y="269631"/>
                    </a:moveTo>
                    <a:cubicBezTo>
                      <a:pt x="258173" y="273539"/>
                      <a:pt x="175996" y="275501"/>
                      <a:pt x="94050" y="281354"/>
                    </a:cubicBezTo>
                    <a:cubicBezTo>
                      <a:pt x="66489" y="283323"/>
                      <a:pt x="38795" y="299779"/>
                      <a:pt x="11988" y="293077"/>
                    </a:cubicBezTo>
                    <a:cubicBezTo>
                      <a:pt x="0" y="290080"/>
                      <a:pt x="4173" y="269631"/>
                      <a:pt x="265" y="257908"/>
                    </a:cubicBezTo>
                    <a:cubicBezTo>
                      <a:pt x="8733" y="249440"/>
                      <a:pt x="57397" y="205374"/>
                      <a:pt x="58881" y="187569"/>
                    </a:cubicBezTo>
                    <a:cubicBezTo>
                      <a:pt x="61820" y="152306"/>
                      <a:pt x="49365" y="117379"/>
                      <a:pt x="47158" y="82062"/>
                    </a:cubicBezTo>
                    <a:cubicBezTo>
                      <a:pt x="45452" y="54761"/>
                      <a:pt x="47158" y="27354"/>
                      <a:pt x="47158" y="0"/>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2286000" y="1981200"/>
                <a:ext cx="205154" cy="219045"/>
              </a:xfrm>
              <a:custGeom>
                <a:avLst/>
                <a:gdLst>
                  <a:gd name="connsiteX0" fmla="*/ 281354 w 281354"/>
                  <a:gd name="connsiteY0" fmla="*/ 295245 h 295245"/>
                  <a:gd name="connsiteX1" fmla="*/ 234462 w 281354"/>
                  <a:gd name="connsiteY1" fmla="*/ 213184 h 295245"/>
                  <a:gd name="connsiteX2" fmla="*/ 211016 w 281354"/>
                  <a:gd name="connsiteY2" fmla="*/ 178015 h 295245"/>
                  <a:gd name="connsiteX3" fmla="*/ 175847 w 281354"/>
                  <a:gd name="connsiteY3" fmla="*/ 142845 h 295245"/>
                  <a:gd name="connsiteX4" fmla="*/ 152400 w 281354"/>
                  <a:gd name="connsiteY4" fmla="*/ 107676 h 295245"/>
                  <a:gd name="connsiteX5" fmla="*/ 82062 w 281354"/>
                  <a:gd name="connsiteY5" fmla="*/ 60784 h 295245"/>
                  <a:gd name="connsiteX6" fmla="*/ 35170 w 281354"/>
                  <a:gd name="connsiteY6" fmla="*/ 25615 h 295245"/>
                  <a:gd name="connsiteX7" fmla="*/ 11724 w 281354"/>
                  <a:gd name="connsiteY7" fmla="*/ 2168 h 295245"/>
                  <a:gd name="connsiteX8" fmla="*/ 0 w 281354"/>
                  <a:gd name="connsiteY8" fmla="*/ 2168 h 295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354" h="295245">
                    <a:moveTo>
                      <a:pt x="281354" y="295245"/>
                    </a:moveTo>
                    <a:cubicBezTo>
                      <a:pt x="262330" y="238174"/>
                      <a:pt x="278820" y="275285"/>
                      <a:pt x="234462" y="213184"/>
                    </a:cubicBezTo>
                    <a:cubicBezTo>
                      <a:pt x="226273" y="201719"/>
                      <a:pt x="220036" y="188839"/>
                      <a:pt x="211016" y="178015"/>
                    </a:cubicBezTo>
                    <a:cubicBezTo>
                      <a:pt x="200402" y="165279"/>
                      <a:pt x="186461" y="155581"/>
                      <a:pt x="175847" y="142845"/>
                    </a:cubicBezTo>
                    <a:cubicBezTo>
                      <a:pt x="166827" y="132021"/>
                      <a:pt x="163003" y="116954"/>
                      <a:pt x="152400" y="107676"/>
                    </a:cubicBezTo>
                    <a:cubicBezTo>
                      <a:pt x="131193" y="89120"/>
                      <a:pt x="104605" y="77691"/>
                      <a:pt x="82062" y="60784"/>
                    </a:cubicBezTo>
                    <a:cubicBezTo>
                      <a:pt x="66431" y="49061"/>
                      <a:pt x="50180" y="38123"/>
                      <a:pt x="35170" y="25615"/>
                    </a:cubicBezTo>
                    <a:cubicBezTo>
                      <a:pt x="26679" y="18539"/>
                      <a:pt x="20920" y="8299"/>
                      <a:pt x="11724" y="2168"/>
                    </a:cubicBezTo>
                    <a:cubicBezTo>
                      <a:pt x="8472" y="0"/>
                      <a:pt x="3908" y="2168"/>
                      <a:pt x="0" y="2168"/>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0" name="Freeform 29"/>
              <p:cNvSpPr/>
              <p:nvPr/>
            </p:nvSpPr>
            <p:spPr>
              <a:xfrm>
                <a:off x="2590800" y="2016369"/>
                <a:ext cx="406322" cy="650631"/>
              </a:xfrm>
              <a:custGeom>
                <a:avLst/>
                <a:gdLst>
                  <a:gd name="connsiteX0" fmla="*/ 281354 w 406322"/>
                  <a:gd name="connsiteY0" fmla="*/ 0 h 844062"/>
                  <a:gd name="connsiteX1" fmla="*/ 269631 w 406322"/>
                  <a:gd name="connsiteY1" fmla="*/ 269631 h 844062"/>
                  <a:gd name="connsiteX2" fmla="*/ 257908 w 406322"/>
                  <a:gd name="connsiteY2" fmla="*/ 304800 h 844062"/>
                  <a:gd name="connsiteX3" fmla="*/ 234462 w 406322"/>
                  <a:gd name="connsiteY3" fmla="*/ 339969 h 844062"/>
                  <a:gd name="connsiteX4" fmla="*/ 164123 w 406322"/>
                  <a:gd name="connsiteY4" fmla="*/ 375139 h 844062"/>
                  <a:gd name="connsiteX5" fmla="*/ 140677 w 406322"/>
                  <a:gd name="connsiteY5" fmla="*/ 410308 h 844062"/>
                  <a:gd name="connsiteX6" fmla="*/ 105508 w 406322"/>
                  <a:gd name="connsiteY6" fmla="*/ 433754 h 844062"/>
                  <a:gd name="connsiteX7" fmla="*/ 58615 w 406322"/>
                  <a:gd name="connsiteY7" fmla="*/ 468923 h 844062"/>
                  <a:gd name="connsiteX8" fmla="*/ 11723 w 406322"/>
                  <a:gd name="connsiteY8" fmla="*/ 574431 h 844062"/>
                  <a:gd name="connsiteX9" fmla="*/ 0 w 406322"/>
                  <a:gd name="connsiteY9" fmla="*/ 609600 h 844062"/>
                  <a:gd name="connsiteX10" fmla="*/ 93785 w 406322"/>
                  <a:gd name="connsiteY10" fmla="*/ 644769 h 844062"/>
                  <a:gd name="connsiteX11" fmla="*/ 175846 w 406322"/>
                  <a:gd name="connsiteY11" fmla="*/ 679939 h 844062"/>
                  <a:gd name="connsiteX12" fmla="*/ 199292 w 406322"/>
                  <a:gd name="connsiteY12" fmla="*/ 715108 h 844062"/>
                  <a:gd name="connsiteX13" fmla="*/ 269631 w 406322"/>
                  <a:gd name="connsiteY13" fmla="*/ 750277 h 844062"/>
                  <a:gd name="connsiteX14" fmla="*/ 316523 w 406322"/>
                  <a:gd name="connsiteY14" fmla="*/ 808893 h 844062"/>
                  <a:gd name="connsiteX15" fmla="*/ 398585 w 406322"/>
                  <a:gd name="connsiteY15" fmla="*/ 844062 h 84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322" h="844062">
                    <a:moveTo>
                      <a:pt x="281354" y="0"/>
                    </a:moveTo>
                    <a:cubicBezTo>
                      <a:pt x="277446" y="89877"/>
                      <a:pt x="276531" y="179934"/>
                      <a:pt x="269631" y="269631"/>
                    </a:cubicBezTo>
                    <a:cubicBezTo>
                      <a:pt x="268683" y="281952"/>
                      <a:pt x="263434" y="293747"/>
                      <a:pt x="257908" y="304800"/>
                    </a:cubicBezTo>
                    <a:cubicBezTo>
                      <a:pt x="251607" y="317402"/>
                      <a:pt x="244425" y="330006"/>
                      <a:pt x="234462" y="339969"/>
                    </a:cubicBezTo>
                    <a:cubicBezTo>
                      <a:pt x="211736" y="362695"/>
                      <a:pt x="192728" y="365604"/>
                      <a:pt x="164123" y="375139"/>
                    </a:cubicBezTo>
                    <a:cubicBezTo>
                      <a:pt x="156308" y="386862"/>
                      <a:pt x="150640" y="400345"/>
                      <a:pt x="140677" y="410308"/>
                    </a:cubicBezTo>
                    <a:cubicBezTo>
                      <a:pt x="130714" y="420271"/>
                      <a:pt x="116973" y="425565"/>
                      <a:pt x="105508" y="433754"/>
                    </a:cubicBezTo>
                    <a:cubicBezTo>
                      <a:pt x="89609" y="445110"/>
                      <a:pt x="74246" y="457200"/>
                      <a:pt x="58615" y="468923"/>
                    </a:cubicBezTo>
                    <a:cubicBezTo>
                      <a:pt x="21460" y="524657"/>
                      <a:pt x="39625" y="490726"/>
                      <a:pt x="11723" y="574431"/>
                    </a:cubicBezTo>
                    <a:lnTo>
                      <a:pt x="0" y="609600"/>
                    </a:lnTo>
                    <a:cubicBezTo>
                      <a:pt x="86447" y="631212"/>
                      <a:pt x="7967" y="607989"/>
                      <a:pt x="93785" y="644769"/>
                    </a:cubicBezTo>
                    <a:cubicBezTo>
                      <a:pt x="214521" y="696514"/>
                      <a:pt x="20338" y="602185"/>
                      <a:pt x="175846" y="679939"/>
                    </a:cubicBezTo>
                    <a:cubicBezTo>
                      <a:pt x="183661" y="691662"/>
                      <a:pt x="189329" y="705145"/>
                      <a:pt x="199292" y="715108"/>
                    </a:cubicBezTo>
                    <a:cubicBezTo>
                      <a:pt x="222017" y="737833"/>
                      <a:pt x="241028" y="740743"/>
                      <a:pt x="269631" y="750277"/>
                    </a:cubicBezTo>
                    <a:cubicBezTo>
                      <a:pt x="274871" y="758137"/>
                      <a:pt x="302206" y="804121"/>
                      <a:pt x="316523" y="808893"/>
                    </a:cubicBezTo>
                    <a:cubicBezTo>
                      <a:pt x="406322" y="838826"/>
                      <a:pt x="398585" y="788146"/>
                      <a:pt x="398585" y="844062"/>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7" name="Group 34"/>
            <p:cNvGrpSpPr/>
            <p:nvPr/>
          </p:nvGrpSpPr>
          <p:grpSpPr>
            <a:xfrm>
              <a:off x="3505200" y="1981200"/>
              <a:ext cx="945584" cy="925909"/>
              <a:chOff x="3505200" y="2057400"/>
              <a:chExt cx="945584" cy="925909"/>
            </a:xfrm>
          </p:grpSpPr>
          <p:grpSp>
            <p:nvGrpSpPr>
              <p:cNvPr id="11" name="Group 23"/>
              <p:cNvGrpSpPr/>
              <p:nvPr/>
            </p:nvGrpSpPr>
            <p:grpSpPr>
              <a:xfrm>
                <a:off x="3505200" y="2057400"/>
                <a:ext cx="945584" cy="914400"/>
                <a:chOff x="2051538" y="1981200"/>
                <a:chExt cx="945584" cy="914400"/>
              </a:xfrm>
            </p:grpSpPr>
            <p:sp>
              <p:nvSpPr>
                <p:cNvPr id="13" name="Rectangle 12"/>
                <p:cNvSpPr>
                  <a:spLocks noChangeAspect="1"/>
                </p:cNvSpPr>
                <p:nvPr/>
              </p:nvSpPr>
              <p:spPr>
                <a:xfrm>
                  <a:off x="2057400" y="1981200"/>
                  <a:ext cx="914400" cy="9144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a:stCxn id="13" idx="0"/>
                  <a:endCxn id="13" idx="2"/>
                </p:cNvCxnSpPr>
                <p:nvPr/>
              </p:nvCxnSpPr>
              <p:spPr>
                <a:xfrm>
                  <a:off x="2514600" y="1981200"/>
                  <a:ext cx="0" cy="91440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3" idx="1"/>
                  <a:endCxn id="13" idx="3"/>
                </p:cNvCxnSpPr>
                <p:nvPr/>
              </p:nvCxnSpPr>
              <p:spPr>
                <a:xfrm>
                  <a:off x="2057400" y="2438400"/>
                  <a:ext cx="914400"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2081448" y="2028092"/>
                  <a:ext cx="270259" cy="633046"/>
                </a:xfrm>
                <a:custGeom>
                  <a:avLst/>
                  <a:gdLst>
                    <a:gd name="connsiteX0" fmla="*/ 5260 w 270259"/>
                    <a:gd name="connsiteY0" fmla="*/ 633046 h 633046"/>
                    <a:gd name="connsiteX1" fmla="*/ 63875 w 270259"/>
                    <a:gd name="connsiteY1" fmla="*/ 562708 h 633046"/>
                    <a:gd name="connsiteX2" fmla="*/ 87321 w 270259"/>
                    <a:gd name="connsiteY2" fmla="*/ 527539 h 633046"/>
                    <a:gd name="connsiteX3" fmla="*/ 157660 w 270259"/>
                    <a:gd name="connsiteY3" fmla="*/ 468923 h 633046"/>
                    <a:gd name="connsiteX4" fmla="*/ 227998 w 270259"/>
                    <a:gd name="connsiteY4" fmla="*/ 422031 h 633046"/>
                    <a:gd name="connsiteX5" fmla="*/ 239721 w 270259"/>
                    <a:gd name="connsiteY5" fmla="*/ 386862 h 633046"/>
                    <a:gd name="connsiteX6" fmla="*/ 263167 w 270259"/>
                    <a:gd name="connsiteY6" fmla="*/ 351693 h 633046"/>
                    <a:gd name="connsiteX7" fmla="*/ 263167 w 270259"/>
                    <a:gd name="connsiteY7" fmla="*/ 0 h 633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0259" h="633046">
                      <a:moveTo>
                        <a:pt x="5260" y="633046"/>
                      </a:moveTo>
                      <a:cubicBezTo>
                        <a:pt x="27650" y="565875"/>
                        <a:pt x="0" y="626583"/>
                        <a:pt x="63875" y="562708"/>
                      </a:cubicBezTo>
                      <a:cubicBezTo>
                        <a:pt x="73838" y="552745"/>
                        <a:pt x="78301" y="538363"/>
                        <a:pt x="87321" y="527539"/>
                      </a:cubicBezTo>
                      <a:cubicBezTo>
                        <a:pt x="134023" y="471497"/>
                        <a:pt x="107362" y="510839"/>
                        <a:pt x="157660" y="468923"/>
                      </a:cubicBezTo>
                      <a:cubicBezTo>
                        <a:pt x="216202" y="420138"/>
                        <a:pt x="166192" y="442633"/>
                        <a:pt x="227998" y="422031"/>
                      </a:cubicBezTo>
                      <a:cubicBezTo>
                        <a:pt x="231906" y="410308"/>
                        <a:pt x="234195" y="397915"/>
                        <a:pt x="239721" y="386862"/>
                      </a:cubicBezTo>
                      <a:cubicBezTo>
                        <a:pt x="246022" y="374260"/>
                        <a:pt x="262315" y="365756"/>
                        <a:pt x="263167" y="351693"/>
                      </a:cubicBezTo>
                      <a:cubicBezTo>
                        <a:pt x="270259" y="234677"/>
                        <a:pt x="263167" y="117231"/>
                        <a:pt x="26316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7" name="Freeform 16"/>
                <p:cNvSpPr/>
                <p:nvPr/>
              </p:nvSpPr>
              <p:spPr>
                <a:xfrm>
                  <a:off x="2074985" y="2362201"/>
                  <a:ext cx="890953" cy="509954"/>
                </a:xfrm>
                <a:custGeom>
                  <a:avLst/>
                  <a:gdLst>
                    <a:gd name="connsiteX0" fmla="*/ 0 w 914400"/>
                    <a:gd name="connsiteY0" fmla="*/ 389451 h 389451"/>
                    <a:gd name="connsiteX1" fmla="*/ 11723 w 914400"/>
                    <a:gd name="connsiteY1" fmla="*/ 354282 h 389451"/>
                    <a:gd name="connsiteX2" fmla="*/ 164123 w 914400"/>
                    <a:gd name="connsiteY2" fmla="*/ 248774 h 389451"/>
                    <a:gd name="connsiteX3" fmla="*/ 246184 w 914400"/>
                    <a:gd name="connsiteY3" fmla="*/ 213605 h 389451"/>
                    <a:gd name="connsiteX4" fmla="*/ 339969 w 914400"/>
                    <a:gd name="connsiteY4" fmla="*/ 178435 h 389451"/>
                    <a:gd name="connsiteX5" fmla="*/ 375138 w 914400"/>
                    <a:gd name="connsiteY5" fmla="*/ 154989 h 389451"/>
                    <a:gd name="connsiteX6" fmla="*/ 445477 w 914400"/>
                    <a:gd name="connsiteY6" fmla="*/ 143266 h 389451"/>
                    <a:gd name="connsiteX7" fmla="*/ 539261 w 914400"/>
                    <a:gd name="connsiteY7" fmla="*/ 119820 h 389451"/>
                    <a:gd name="connsiteX8" fmla="*/ 574430 w 914400"/>
                    <a:gd name="connsiteY8" fmla="*/ 108097 h 389451"/>
                    <a:gd name="connsiteX9" fmla="*/ 633046 w 914400"/>
                    <a:gd name="connsiteY9" fmla="*/ 84651 h 389451"/>
                    <a:gd name="connsiteX10" fmla="*/ 679938 w 914400"/>
                    <a:gd name="connsiteY10" fmla="*/ 72928 h 389451"/>
                    <a:gd name="connsiteX11" fmla="*/ 762000 w 914400"/>
                    <a:gd name="connsiteY11" fmla="*/ 37759 h 389451"/>
                    <a:gd name="connsiteX12" fmla="*/ 844061 w 914400"/>
                    <a:gd name="connsiteY12" fmla="*/ 2589 h 389451"/>
                    <a:gd name="connsiteX13" fmla="*/ 914400 w 914400"/>
                    <a:gd name="connsiteY13" fmla="*/ 2589 h 38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 h="389451">
                      <a:moveTo>
                        <a:pt x="0" y="389451"/>
                      </a:moveTo>
                      <a:cubicBezTo>
                        <a:pt x="3908" y="377728"/>
                        <a:pt x="2985" y="363020"/>
                        <a:pt x="11723" y="354282"/>
                      </a:cubicBezTo>
                      <a:cubicBezTo>
                        <a:pt x="63996" y="302009"/>
                        <a:pt x="103670" y="276252"/>
                        <a:pt x="164123" y="248774"/>
                      </a:cubicBezTo>
                      <a:cubicBezTo>
                        <a:pt x="191215" y="236459"/>
                        <a:pt x="219092" y="225920"/>
                        <a:pt x="246184" y="213605"/>
                      </a:cubicBezTo>
                      <a:cubicBezTo>
                        <a:pt x="321111" y="179548"/>
                        <a:pt x="263564" y="197538"/>
                        <a:pt x="339969" y="178435"/>
                      </a:cubicBezTo>
                      <a:cubicBezTo>
                        <a:pt x="351692" y="170620"/>
                        <a:pt x="361772" y="159444"/>
                        <a:pt x="375138" y="154989"/>
                      </a:cubicBezTo>
                      <a:cubicBezTo>
                        <a:pt x="397688" y="147472"/>
                        <a:pt x="422235" y="148246"/>
                        <a:pt x="445477" y="143266"/>
                      </a:cubicBezTo>
                      <a:cubicBezTo>
                        <a:pt x="476985" y="136514"/>
                        <a:pt x="508691" y="130010"/>
                        <a:pt x="539261" y="119820"/>
                      </a:cubicBezTo>
                      <a:cubicBezTo>
                        <a:pt x="550984" y="115912"/>
                        <a:pt x="562860" y="112436"/>
                        <a:pt x="574430" y="108097"/>
                      </a:cubicBezTo>
                      <a:cubicBezTo>
                        <a:pt x="594134" y="100708"/>
                        <a:pt x="613082" y="91306"/>
                        <a:pt x="633046" y="84651"/>
                      </a:cubicBezTo>
                      <a:cubicBezTo>
                        <a:pt x="648331" y="79556"/>
                        <a:pt x="664307" y="76836"/>
                        <a:pt x="679938" y="72928"/>
                      </a:cubicBezTo>
                      <a:cubicBezTo>
                        <a:pt x="751212" y="25412"/>
                        <a:pt x="675480" y="70204"/>
                        <a:pt x="762000" y="37759"/>
                      </a:cubicBezTo>
                      <a:cubicBezTo>
                        <a:pt x="785768" y="28846"/>
                        <a:pt x="816479" y="5654"/>
                        <a:pt x="844061" y="2589"/>
                      </a:cubicBezTo>
                      <a:cubicBezTo>
                        <a:pt x="867364" y="0"/>
                        <a:pt x="890954" y="2589"/>
                        <a:pt x="914400" y="2589"/>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8" name="Freeform 17"/>
                <p:cNvSpPr/>
                <p:nvPr/>
              </p:nvSpPr>
              <p:spPr>
                <a:xfrm>
                  <a:off x="2074985" y="2016369"/>
                  <a:ext cx="717937" cy="715108"/>
                </a:xfrm>
                <a:custGeom>
                  <a:avLst/>
                  <a:gdLst>
                    <a:gd name="connsiteX0" fmla="*/ 0 w 717937"/>
                    <a:gd name="connsiteY0" fmla="*/ 715108 h 715108"/>
                    <a:gd name="connsiteX1" fmla="*/ 35169 w 717937"/>
                    <a:gd name="connsiteY1" fmla="*/ 691662 h 715108"/>
                    <a:gd name="connsiteX2" fmla="*/ 105507 w 717937"/>
                    <a:gd name="connsiteY2" fmla="*/ 633046 h 715108"/>
                    <a:gd name="connsiteX3" fmla="*/ 187569 w 717937"/>
                    <a:gd name="connsiteY3" fmla="*/ 597877 h 715108"/>
                    <a:gd name="connsiteX4" fmla="*/ 234461 w 717937"/>
                    <a:gd name="connsiteY4" fmla="*/ 550985 h 715108"/>
                    <a:gd name="connsiteX5" fmla="*/ 339969 w 717937"/>
                    <a:gd name="connsiteY5" fmla="*/ 492369 h 715108"/>
                    <a:gd name="connsiteX6" fmla="*/ 433753 w 717937"/>
                    <a:gd name="connsiteY6" fmla="*/ 398585 h 715108"/>
                    <a:gd name="connsiteX7" fmla="*/ 480646 w 717937"/>
                    <a:gd name="connsiteY7" fmla="*/ 351693 h 715108"/>
                    <a:gd name="connsiteX8" fmla="*/ 504092 w 717937"/>
                    <a:gd name="connsiteY8" fmla="*/ 328246 h 715108"/>
                    <a:gd name="connsiteX9" fmla="*/ 539261 w 717937"/>
                    <a:gd name="connsiteY9" fmla="*/ 281354 h 715108"/>
                    <a:gd name="connsiteX10" fmla="*/ 597877 w 717937"/>
                    <a:gd name="connsiteY10" fmla="*/ 246185 h 715108"/>
                    <a:gd name="connsiteX11" fmla="*/ 633046 w 717937"/>
                    <a:gd name="connsiteY11" fmla="*/ 211016 h 715108"/>
                    <a:gd name="connsiteX12" fmla="*/ 679938 w 717937"/>
                    <a:gd name="connsiteY12" fmla="*/ 175846 h 715108"/>
                    <a:gd name="connsiteX13" fmla="*/ 715107 w 717937"/>
                    <a:gd name="connsiteY13" fmla="*/ 93785 h 715108"/>
                    <a:gd name="connsiteX14" fmla="*/ 715107 w 717937"/>
                    <a:gd name="connsiteY14" fmla="*/ 0 h 7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7937" h="715108">
                      <a:moveTo>
                        <a:pt x="0" y="715108"/>
                      </a:moveTo>
                      <a:cubicBezTo>
                        <a:pt x="11723" y="707293"/>
                        <a:pt x="24048" y="700312"/>
                        <a:pt x="35169" y="691662"/>
                      </a:cubicBezTo>
                      <a:cubicBezTo>
                        <a:pt x="59260" y="672924"/>
                        <a:pt x="80504" y="650548"/>
                        <a:pt x="105507" y="633046"/>
                      </a:cubicBezTo>
                      <a:cubicBezTo>
                        <a:pt x="131844" y="614610"/>
                        <a:pt x="158171" y="607676"/>
                        <a:pt x="187569" y="597877"/>
                      </a:cubicBezTo>
                      <a:cubicBezTo>
                        <a:pt x="203200" y="582246"/>
                        <a:pt x="216068" y="563247"/>
                        <a:pt x="234461" y="550985"/>
                      </a:cubicBezTo>
                      <a:cubicBezTo>
                        <a:pt x="347337" y="475735"/>
                        <a:pt x="242707" y="581527"/>
                        <a:pt x="339969" y="492369"/>
                      </a:cubicBezTo>
                      <a:cubicBezTo>
                        <a:pt x="372559" y="462495"/>
                        <a:pt x="402492" y="429846"/>
                        <a:pt x="433753" y="398585"/>
                      </a:cubicBezTo>
                      <a:lnTo>
                        <a:pt x="480646" y="351693"/>
                      </a:lnTo>
                      <a:cubicBezTo>
                        <a:pt x="488462" y="343877"/>
                        <a:pt x="497460" y="337088"/>
                        <a:pt x="504092" y="328246"/>
                      </a:cubicBezTo>
                      <a:cubicBezTo>
                        <a:pt x="515815" y="312615"/>
                        <a:pt x="524557" y="294220"/>
                        <a:pt x="539261" y="281354"/>
                      </a:cubicBezTo>
                      <a:cubicBezTo>
                        <a:pt x="556409" y="266350"/>
                        <a:pt x="579648" y="259856"/>
                        <a:pt x="597877" y="246185"/>
                      </a:cubicBezTo>
                      <a:cubicBezTo>
                        <a:pt x="611140" y="236238"/>
                        <a:pt x="620458" y="221805"/>
                        <a:pt x="633046" y="211016"/>
                      </a:cubicBezTo>
                      <a:cubicBezTo>
                        <a:pt x="647881" y="198300"/>
                        <a:pt x="664307" y="187569"/>
                        <a:pt x="679938" y="175846"/>
                      </a:cubicBezTo>
                      <a:cubicBezTo>
                        <a:pt x="687227" y="161269"/>
                        <a:pt x="713190" y="114867"/>
                        <a:pt x="715107" y="93785"/>
                      </a:cubicBezTo>
                      <a:cubicBezTo>
                        <a:pt x="717937" y="62652"/>
                        <a:pt x="715107" y="31262"/>
                        <a:pt x="7151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 name="Freeform 18"/>
                <p:cNvSpPr/>
                <p:nvPr/>
              </p:nvSpPr>
              <p:spPr>
                <a:xfrm>
                  <a:off x="2625704" y="1992923"/>
                  <a:ext cx="340234" cy="299779"/>
                </a:xfrm>
                <a:custGeom>
                  <a:avLst/>
                  <a:gdLst>
                    <a:gd name="connsiteX0" fmla="*/ 340234 w 340234"/>
                    <a:gd name="connsiteY0" fmla="*/ 269631 h 299779"/>
                    <a:gd name="connsiteX1" fmla="*/ 94050 w 340234"/>
                    <a:gd name="connsiteY1" fmla="*/ 281354 h 299779"/>
                    <a:gd name="connsiteX2" fmla="*/ 11988 w 340234"/>
                    <a:gd name="connsiteY2" fmla="*/ 293077 h 299779"/>
                    <a:gd name="connsiteX3" fmla="*/ 265 w 340234"/>
                    <a:gd name="connsiteY3" fmla="*/ 257908 h 299779"/>
                    <a:gd name="connsiteX4" fmla="*/ 58881 w 340234"/>
                    <a:gd name="connsiteY4" fmla="*/ 187569 h 299779"/>
                    <a:gd name="connsiteX5" fmla="*/ 47158 w 340234"/>
                    <a:gd name="connsiteY5" fmla="*/ 82062 h 299779"/>
                    <a:gd name="connsiteX6" fmla="*/ 47158 w 340234"/>
                    <a:gd name="connsiteY6" fmla="*/ 0 h 29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234" h="299779">
                      <a:moveTo>
                        <a:pt x="340234" y="269631"/>
                      </a:moveTo>
                      <a:cubicBezTo>
                        <a:pt x="258173" y="273539"/>
                        <a:pt x="175996" y="275501"/>
                        <a:pt x="94050" y="281354"/>
                      </a:cubicBezTo>
                      <a:cubicBezTo>
                        <a:pt x="66489" y="283323"/>
                        <a:pt x="38795" y="299779"/>
                        <a:pt x="11988" y="293077"/>
                      </a:cubicBezTo>
                      <a:cubicBezTo>
                        <a:pt x="0" y="290080"/>
                        <a:pt x="4173" y="269631"/>
                        <a:pt x="265" y="257908"/>
                      </a:cubicBezTo>
                      <a:cubicBezTo>
                        <a:pt x="8733" y="249440"/>
                        <a:pt x="57397" y="205374"/>
                        <a:pt x="58881" y="187569"/>
                      </a:cubicBezTo>
                      <a:cubicBezTo>
                        <a:pt x="61820" y="152306"/>
                        <a:pt x="49365" y="117379"/>
                        <a:pt x="47158" y="82062"/>
                      </a:cubicBezTo>
                      <a:cubicBezTo>
                        <a:pt x="45452" y="54761"/>
                        <a:pt x="47158" y="27354"/>
                        <a:pt x="47158" y="0"/>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2051538" y="2049370"/>
                  <a:ext cx="281354" cy="295245"/>
                </a:xfrm>
                <a:custGeom>
                  <a:avLst/>
                  <a:gdLst>
                    <a:gd name="connsiteX0" fmla="*/ 281354 w 281354"/>
                    <a:gd name="connsiteY0" fmla="*/ 295245 h 295245"/>
                    <a:gd name="connsiteX1" fmla="*/ 234462 w 281354"/>
                    <a:gd name="connsiteY1" fmla="*/ 213184 h 295245"/>
                    <a:gd name="connsiteX2" fmla="*/ 211016 w 281354"/>
                    <a:gd name="connsiteY2" fmla="*/ 178015 h 295245"/>
                    <a:gd name="connsiteX3" fmla="*/ 175847 w 281354"/>
                    <a:gd name="connsiteY3" fmla="*/ 142845 h 295245"/>
                    <a:gd name="connsiteX4" fmla="*/ 152400 w 281354"/>
                    <a:gd name="connsiteY4" fmla="*/ 107676 h 295245"/>
                    <a:gd name="connsiteX5" fmla="*/ 82062 w 281354"/>
                    <a:gd name="connsiteY5" fmla="*/ 60784 h 295245"/>
                    <a:gd name="connsiteX6" fmla="*/ 35170 w 281354"/>
                    <a:gd name="connsiteY6" fmla="*/ 25615 h 295245"/>
                    <a:gd name="connsiteX7" fmla="*/ 11724 w 281354"/>
                    <a:gd name="connsiteY7" fmla="*/ 2168 h 295245"/>
                    <a:gd name="connsiteX8" fmla="*/ 0 w 281354"/>
                    <a:gd name="connsiteY8" fmla="*/ 2168 h 295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354" h="295245">
                      <a:moveTo>
                        <a:pt x="281354" y="295245"/>
                      </a:moveTo>
                      <a:cubicBezTo>
                        <a:pt x="262330" y="238174"/>
                        <a:pt x="278820" y="275285"/>
                        <a:pt x="234462" y="213184"/>
                      </a:cubicBezTo>
                      <a:cubicBezTo>
                        <a:pt x="226273" y="201719"/>
                        <a:pt x="220036" y="188839"/>
                        <a:pt x="211016" y="178015"/>
                      </a:cubicBezTo>
                      <a:cubicBezTo>
                        <a:pt x="200402" y="165279"/>
                        <a:pt x="186461" y="155581"/>
                        <a:pt x="175847" y="142845"/>
                      </a:cubicBezTo>
                      <a:cubicBezTo>
                        <a:pt x="166827" y="132021"/>
                        <a:pt x="163003" y="116954"/>
                        <a:pt x="152400" y="107676"/>
                      </a:cubicBezTo>
                      <a:cubicBezTo>
                        <a:pt x="131193" y="89120"/>
                        <a:pt x="104605" y="77691"/>
                        <a:pt x="82062" y="60784"/>
                      </a:cubicBezTo>
                      <a:cubicBezTo>
                        <a:pt x="66431" y="49061"/>
                        <a:pt x="50180" y="38123"/>
                        <a:pt x="35170" y="25615"/>
                      </a:cubicBezTo>
                      <a:cubicBezTo>
                        <a:pt x="26679" y="18539"/>
                        <a:pt x="20920" y="8299"/>
                        <a:pt x="11724" y="2168"/>
                      </a:cubicBezTo>
                      <a:cubicBezTo>
                        <a:pt x="8472" y="0"/>
                        <a:pt x="3908" y="2168"/>
                        <a:pt x="0" y="2168"/>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 name="Freeform 20"/>
                <p:cNvSpPr/>
                <p:nvPr/>
              </p:nvSpPr>
              <p:spPr>
                <a:xfrm>
                  <a:off x="2590800" y="2016369"/>
                  <a:ext cx="406322" cy="844062"/>
                </a:xfrm>
                <a:custGeom>
                  <a:avLst/>
                  <a:gdLst>
                    <a:gd name="connsiteX0" fmla="*/ 281354 w 406322"/>
                    <a:gd name="connsiteY0" fmla="*/ 0 h 844062"/>
                    <a:gd name="connsiteX1" fmla="*/ 269631 w 406322"/>
                    <a:gd name="connsiteY1" fmla="*/ 269631 h 844062"/>
                    <a:gd name="connsiteX2" fmla="*/ 257908 w 406322"/>
                    <a:gd name="connsiteY2" fmla="*/ 304800 h 844062"/>
                    <a:gd name="connsiteX3" fmla="*/ 234462 w 406322"/>
                    <a:gd name="connsiteY3" fmla="*/ 339969 h 844062"/>
                    <a:gd name="connsiteX4" fmla="*/ 164123 w 406322"/>
                    <a:gd name="connsiteY4" fmla="*/ 375139 h 844062"/>
                    <a:gd name="connsiteX5" fmla="*/ 140677 w 406322"/>
                    <a:gd name="connsiteY5" fmla="*/ 410308 h 844062"/>
                    <a:gd name="connsiteX6" fmla="*/ 105508 w 406322"/>
                    <a:gd name="connsiteY6" fmla="*/ 433754 h 844062"/>
                    <a:gd name="connsiteX7" fmla="*/ 58615 w 406322"/>
                    <a:gd name="connsiteY7" fmla="*/ 468923 h 844062"/>
                    <a:gd name="connsiteX8" fmla="*/ 11723 w 406322"/>
                    <a:gd name="connsiteY8" fmla="*/ 574431 h 844062"/>
                    <a:gd name="connsiteX9" fmla="*/ 0 w 406322"/>
                    <a:gd name="connsiteY9" fmla="*/ 609600 h 844062"/>
                    <a:gd name="connsiteX10" fmla="*/ 93785 w 406322"/>
                    <a:gd name="connsiteY10" fmla="*/ 644769 h 844062"/>
                    <a:gd name="connsiteX11" fmla="*/ 175846 w 406322"/>
                    <a:gd name="connsiteY11" fmla="*/ 679939 h 844062"/>
                    <a:gd name="connsiteX12" fmla="*/ 199292 w 406322"/>
                    <a:gd name="connsiteY12" fmla="*/ 715108 h 844062"/>
                    <a:gd name="connsiteX13" fmla="*/ 269631 w 406322"/>
                    <a:gd name="connsiteY13" fmla="*/ 750277 h 844062"/>
                    <a:gd name="connsiteX14" fmla="*/ 316523 w 406322"/>
                    <a:gd name="connsiteY14" fmla="*/ 808893 h 844062"/>
                    <a:gd name="connsiteX15" fmla="*/ 398585 w 406322"/>
                    <a:gd name="connsiteY15" fmla="*/ 844062 h 84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322" h="844062">
                      <a:moveTo>
                        <a:pt x="281354" y="0"/>
                      </a:moveTo>
                      <a:cubicBezTo>
                        <a:pt x="277446" y="89877"/>
                        <a:pt x="276531" y="179934"/>
                        <a:pt x="269631" y="269631"/>
                      </a:cubicBezTo>
                      <a:cubicBezTo>
                        <a:pt x="268683" y="281952"/>
                        <a:pt x="263434" y="293747"/>
                        <a:pt x="257908" y="304800"/>
                      </a:cubicBezTo>
                      <a:cubicBezTo>
                        <a:pt x="251607" y="317402"/>
                        <a:pt x="244425" y="330006"/>
                        <a:pt x="234462" y="339969"/>
                      </a:cubicBezTo>
                      <a:cubicBezTo>
                        <a:pt x="211736" y="362695"/>
                        <a:pt x="192728" y="365604"/>
                        <a:pt x="164123" y="375139"/>
                      </a:cubicBezTo>
                      <a:cubicBezTo>
                        <a:pt x="156308" y="386862"/>
                        <a:pt x="150640" y="400345"/>
                        <a:pt x="140677" y="410308"/>
                      </a:cubicBezTo>
                      <a:cubicBezTo>
                        <a:pt x="130714" y="420271"/>
                        <a:pt x="116973" y="425565"/>
                        <a:pt x="105508" y="433754"/>
                      </a:cubicBezTo>
                      <a:cubicBezTo>
                        <a:pt x="89609" y="445110"/>
                        <a:pt x="74246" y="457200"/>
                        <a:pt x="58615" y="468923"/>
                      </a:cubicBezTo>
                      <a:cubicBezTo>
                        <a:pt x="21460" y="524657"/>
                        <a:pt x="39625" y="490726"/>
                        <a:pt x="11723" y="574431"/>
                      </a:cubicBezTo>
                      <a:lnTo>
                        <a:pt x="0" y="609600"/>
                      </a:lnTo>
                      <a:cubicBezTo>
                        <a:pt x="86447" y="631212"/>
                        <a:pt x="7967" y="607989"/>
                        <a:pt x="93785" y="644769"/>
                      </a:cubicBezTo>
                      <a:cubicBezTo>
                        <a:pt x="214521" y="696514"/>
                        <a:pt x="20338" y="602185"/>
                        <a:pt x="175846" y="679939"/>
                      </a:cubicBezTo>
                      <a:cubicBezTo>
                        <a:pt x="183661" y="691662"/>
                        <a:pt x="189329" y="705145"/>
                        <a:pt x="199292" y="715108"/>
                      </a:cubicBezTo>
                      <a:cubicBezTo>
                        <a:pt x="222017" y="737833"/>
                        <a:pt x="241028" y="740743"/>
                        <a:pt x="269631" y="750277"/>
                      </a:cubicBezTo>
                      <a:cubicBezTo>
                        <a:pt x="274871" y="758137"/>
                        <a:pt x="302206" y="804121"/>
                        <a:pt x="316523" y="808893"/>
                      </a:cubicBezTo>
                      <a:cubicBezTo>
                        <a:pt x="406322" y="838826"/>
                        <a:pt x="398585" y="788146"/>
                        <a:pt x="398585" y="844062"/>
                      </a:cubicBez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12" name="Freeform 11"/>
              <p:cNvSpPr/>
              <p:nvPr/>
            </p:nvSpPr>
            <p:spPr>
              <a:xfrm rot="21259927">
                <a:off x="3547262" y="2088336"/>
                <a:ext cx="872301" cy="894973"/>
              </a:xfrm>
              <a:custGeom>
                <a:avLst/>
                <a:gdLst>
                  <a:gd name="connsiteX0" fmla="*/ 129464 w 938750"/>
                  <a:gd name="connsiteY0" fmla="*/ 553752 h 917168"/>
                  <a:gd name="connsiteX1" fmla="*/ 129464 w 938750"/>
                  <a:gd name="connsiteY1" fmla="*/ 553752 h 917168"/>
                  <a:gd name="connsiteX2" fmla="*/ 59125 w 938750"/>
                  <a:gd name="connsiteY2" fmla="*/ 377906 h 917168"/>
                  <a:gd name="connsiteX3" fmla="*/ 23956 w 938750"/>
                  <a:gd name="connsiteY3" fmla="*/ 307568 h 917168"/>
                  <a:gd name="connsiteX4" fmla="*/ 35679 w 938750"/>
                  <a:gd name="connsiteY4" fmla="*/ 248952 h 917168"/>
                  <a:gd name="connsiteX5" fmla="*/ 59125 w 938750"/>
                  <a:gd name="connsiteY5" fmla="*/ 213783 h 917168"/>
                  <a:gd name="connsiteX6" fmla="*/ 47402 w 938750"/>
                  <a:gd name="connsiteY6" fmla="*/ 131722 h 917168"/>
                  <a:gd name="connsiteX7" fmla="*/ 23956 w 938750"/>
                  <a:gd name="connsiteY7" fmla="*/ 61383 h 917168"/>
                  <a:gd name="connsiteX8" fmla="*/ 94295 w 938750"/>
                  <a:gd name="connsiteY8" fmla="*/ 37937 h 917168"/>
                  <a:gd name="connsiteX9" fmla="*/ 117741 w 938750"/>
                  <a:gd name="connsiteY9" fmla="*/ 73106 h 917168"/>
                  <a:gd name="connsiteX10" fmla="*/ 223249 w 938750"/>
                  <a:gd name="connsiteY10" fmla="*/ 49660 h 917168"/>
                  <a:gd name="connsiteX11" fmla="*/ 258418 w 938750"/>
                  <a:gd name="connsiteY11" fmla="*/ 26214 h 917168"/>
                  <a:gd name="connsiteX12" fmla="*/ 293587 w 938750"/>
                  <a:gd name="connsiteY12" fmla="*/ 37937 h 917168"/>
                  <a:gd name="connsiteX13" fmla="*/ 422541 w 938750"/>
                  <a:gd name="connsiteY13" fmla="*/ 49660 h 917168"/>
                  <a:gd name="connsiteX14" fmla="*/ 410818 w 938750"/>
                  <a:gd name="connsiteY14" fmla="*/ 108276 h 917168"/>
                  <a:gd name="connsiteX15" fmla="*/ 399095 w 938750"/>
                  <a:gd name="connsiteY15" fmla="*/ 143445 h 917168"/>
                  <a:gd name="connsiteX16" fmla="*/ 434264 w 938750"/>
                  <a:gd name="connsiteY16" fmla="*/ 155168 h 917168"/>
                  <a:gd name="connsiteX17" fmla="*/ 492879 w 938750"/>
                  <a:gd name="connsiteY17" fmla="*/ 166891 h 917168"/>
                  <a:gd name="connsiteX18" fmla="*/ 481156 w 938750"/>
                  <a:gd name="connsiteY18" fmla="*/ 237229 h 917168"/>
                  <a:gd name="connsiteX19" fmla="*/ 598387 w 938750"/>
                  <a:gd name="connsiteY19" fmla="*/ 260676 h 917168"/>
                  <a:gd name="connsiteX20" fmla="*/ 563218 w 938750"/>
                  <a:gd name="connsiteY20" fmla="*/ 284122 h 917168"/>
                  <a:gd name="connsiteX21" fmla="*/ 492879 w 938750"/>
                  <a:gd name="connsiteY21" fmla="*/ 295845 h 917168"/>
                  <a:gd name="connsiteX22" fmla="*/ 481156 w 938750"/>
                  <a:gd name="connsiteY22" fmla="*/ 366183 h 917168"/>
                  <a:gd name="connsiteX23" fmla="*/ 270141 w 938750"/>
                  <a:gd name="connsiteY23" fmla="*/ 377906 h 917168"/>
                  <a:gd name="connsiteX24" fmla="*/ 281864 w 938750"/>
                  <a:gd name="connsiteY24" fmla="*/ 413076 h 917168"/>
                  <a:gd name="connsiteX25" fmla="*/ 375649 w 938750"/>
                  <a:gd name="connsiteY25" fmla="*/ 483414 h 917168"/>
                  <a:gd name="connsiteX26" fmla="*/ 129464 w 938750"/>
                  <a:gd name="connsiteY26" fmla="*/ 565476 h 917168"/>
                  <a:gd name="connsiteX27" fmla="*/ 141187 w 938750"/>
                  <a:gd name="connsiteY27" fmla="*/ 600645 h 917168"/>
                  <a:gd name="connsiteX28" fmla="*/ 176356 w 938750"/>
                  <a:gd name="connsiteY28" fmla="*/ 588922 h 917168"/>
                  <a:gd name="connsiteX29" fmla="*/ 211525 w 938750"/>
                  <a:gd name="connsiteY29" fmla="*/ 518583 h 917168"/>
                  <a:gd name="connsiteX30" fmla="*/ 234972 w 938750"/>
                  <a:gd name="connsiteY30" fmla="*/ 495137 h 917168"/>
                  <a:gd name="connsiteX31" fmla="*/ 340479 w 938750"/>
                  <a:gd name="connsiteY31" fmla="*/ 459968 h 917168"/>
                  <a:gd name="connsiteX32" fmla="*/ 387372 w 938750"/>
                  <a:gd name="connsiteY32" fmla="*/ 436522 h 917168"/>
                  <a:gd name="connsiteX33" fmla="*/ 445987 w 938750"/>
                  <a:gd name="connsiteY33" fmla="*/ 366183 h 917168"/>
                  <a:gd name="connsiteX34" fmla="*/ 457710 w 938750"/>
                  <a:gd name="connsiteY34" fmla="*/ 248952 h 917168"/>
                  <a:gd name="connsiteX35" fmla="*/ 469433 w 938750"/>
                  <a:gd name="connsiteY35" fmla="*/ 213783 h 917168"/>
                  <a:gd name="connsiteX36" fmla="*/ 445987 w 938750"/>
                  <a:gd name="connsiteY36" fmla="*/ 178614 h 917168"/>
                  <a:gd name="connsiteX37" fmla="*/ 434264 w 938750"/>
                  <a:gd name="connsiteY37" fmla="*/ 143445 h 917168"/>
                  <a:gd name="connsiteX38" fmla="*/ 457710 w 938750"/>
                  <a:gd name="connsiteY38" fmla="*/ 108276 h 917168"/>
                  <a:gd name="connsiteX39" fmla="*/ 481156 w 938750"/>
                  <a:gd name="connsiteY39" fmla="*/ 37937 h 917168"/>
                  <a:gd name="connsiteX40" fmla="*/ 516325 w 938750"/>
                  <a:gd name="connsiteY40" fmla="*/ 14491 h 917168"/>
                  <a:gd name="connsiteX41" fmla="*/ 633556 w 938750"/>
                  <a:gd name="connsiteY41" fmla="*/ 26214 h 917168"/>
                  <a:gd name="connsiteX42" fmla="*/ 668725 w 938750"/>
                  <a:gd name="connsiteY42" fmla="*/ 37937 h 917168"/>
                  <a:gd name="connsiteX43" fmla="*/ 856295 w 938750"/>
                  <a:gd name="connsiteY43" fmla="*/ 49660 h 917168"/>
                  <a:gd name="connsiteX44" fmla="*/ 914910 w 938750"/>
                  <a:gd name="connsiteY44" fmla="*/ 108276 h 917168"/>
                  <a:gd name="connsiteX45" fmla="*/ 879741 w 938750"/>
                  <a:gd name="connsiteY45" fmla="*/ 131722 h 917168"/>
                  <a:gd name="connsiteX46" fmla="*/ 844572 w 938750"/>
                  <a:gd name="connsiteY46" fmla="*/ 166891 h 917168"/>
                  <a:gd name="connsiteX47" fmla="*/ 879741 w 938750"/>
                  <a:gd name="connsiteY47" fmla="*/ 237229 h 917168"/>
                  <a:gd name="connsiteX48" fmla="*/ 914910 w 938750"/>
                  <a:gd name="connsiteY48" fmla="*/ 248952 h 917168"/>
                  <a:gd name="connsiteX49" fmla="*/ 926633 w 938750"/>
                  <a:gd name="connsiteY49" fmla="*/ 284122 h 917168"/>
                  <a:gd name="connsiteX50" fmla="*/ 774233 w 938750"/>
                  <a:gd name="connsiteY50" fmla="*/ 248952 h 917168"/>
                  <a:gd name="connsiteX51" fmla="*/ 715618 w 938750"/>
                  <a:gd name="connsiteY51" fmla="*/ 295845 h 917168"/>
                  <a:gd name="connsiteX52" fmla="*/ 727341 w 938750"/>
                  <a:gd name="connsiteY52" fmla="*/ 342737 h 917168"/>
                  <a:gd name="connsiteX53" fmla="*/ 504602 w 938750"/>
                  <a:gd name="connsiteY53" fmla="*/ 366183 h 917168"/>
                  <a:gd name="connsiteX54" fmla="*/ 434264 w 938750"/>
                  <a:gd name="connsiteY54" fmla="*/ 377906 h 917168"/>
                  <a:gd name="connsiteX55" fmla="*/ 445987 w 938750"/>
                  <a:gd name="connsiteY55" fmla="*/ 424799 h 917168"/>
                  <a:gd name="connsiteX56" fmla="*/ 492879 w 938750"/>
                  <a:gd name="connsiteY56" fmla="*/ 413076 h 917168"/>
                  <a:gd name="connsiteX57" fmla="*/ 539772 w 938750"/>
                  <a:gd name="connsiteY57" fmla="*/ 366183 h 917168"/>
                  <a:gd name="connsiteX58" fmla="*/ 563218 w 938750"/>
                  <a:gd name="connsiteY58" fmla="*/ 331014 h 917168"/>
                  <a:gd name="connsiteX59" fmla="*/ 598387 w 938750"/>
                  <a:gd name="connsiteY59" fmla="*/ 319291 h 917168"/>
                  <a:gd name="connsiteX60" fmla="*/ 703895 w 938750"/>
                  <a:gd name="connsiteY60" fmla="*/ 307568 h 917168"/>
                  <a:gd name="connsiteX61" fmla="*/ 856295 w 938750"/>
                  <a:gd name="connsiteY61" fmla="*/ 354460 h 917168"/>
                  <a:gd name="connsiteX62" fmla="*/ 879741 w 938750"/>
                  <a:gd name="connsiteY62" fmla="*/ 389629 h 917168"/>
                  <a:gd name="connsiteX63" fmla="*/ 903187 w 938750"/>
                  <a:gd name="connsiteY63" fmla="*/ 413076 h 917168"/>
                  <a:gd name="connsiteX64" fmla="*/ 914910 w 938750"/>
                  <a:gd name="connsiteY64" fmla="*/ 448245 h 917168"/>
                  <a:gd name="connsiteX65" fmla="*/ 903187 w 938750"/>
                  <a:gd name="connsiteY65" fmla="*/ 518583 h 917168"/>
                  <a:gd name="connsiteX66" fmla="*/ 938356 w 938750"/>
                  <a:gd name="connsiteY66" fmla="*/ 530306 h 917168"/>
                  <a:gd name="connsiteX67" fmla="*/ 926633 w 938750"/>
                  <a:gd name="connsiteY67" fmla="*/ 600645 h 917168"/>
                  <a:gd name="connsiteX68" fmla="*/ 903187 w 938750"/>
                  <a:gd name="connsiteY68" fmla="*/ 670983 h 917168"/>
                  <a:gd name="connsiteX69" fmla="*/ 903187 w 938750"/>
                  <a:gd name="connsiteY69" fmla="*/ 835106 h 917168"/>
                  <a:gd name="connsiteX70" fmla="*/ 891464 w 938750"/>
                  <a:gd name="connsiteY70" fmla="*/ 905445 h 917168"/>
                  <a:gd name="connsiteX71" fmla="*/ 856295 w 938750"/>
                  <a:gd name="connsiteY71" fmla="*/ 917168 h 917168"/>
                  <a:gd name="connsiteX72" fmla="*/ 692172 w 938750"/>
                  <a:gd name="connsiteY72" fmla="*/ 905445 h 917168"/>
                  <a:gd name="connsiteX73" fmla="*/ 668725 w 938750"/>
                  <a:gd name="connsiteY73" fmla="*/ 881999 h 917168"/>
                  <a:gd name="connsiteX74" fmla="*/ 598387 w 938750"/>
                  <a:gd name="connsiteY74" fmla="*/ 846829 h 917168"/>
                  <a:gd name="connsiteX75" fmla="*/ 563218 w 938750"/>
                  <a:gd name="connsiteY75" fmla="*/ 823383 h 917168"/>
                  <a:gd name="connsiteX76" fmla="*/ 539772 w 938750"/>
                  <a:gd name="connsiteY76" fmla="*/ 788214 h 917168"/>
                  <a:gd name="connsiteX77" fmla="*/ 422541 w 938750"/>
                  <a:gd name="connsiteY77" fmla="*/ 823383 h 917168"/>
                  <a:gd name="connsiteX78" fmla="*/ 410818 w 938750"/>
                  <a:gd name="connsiteY78" fmla="*/ 612368 h 917168"/>
                  <a:gd name="connsiteX79" fmla="*/ 457710 w 938750"/>
                  <a:gd name="connsiteY79" fmla="*/ 624091 h 917168"/>
                  <a:gd name="connsiteX80" fmla="*/ 422541 w 938750"/>
                  <a:gd name="connsiteY80" fmla="*/ 612368 h 917168"/>
                  <a:gd name="connsiteX81" fmla="*/ 399095 w 938750"/>
                  <a:gd name="connsiteY81" fmla="*/ 542029 h 917168"/>
                  <a:gd name="connsiteX82" fmla="*/ 410818 w 938750"/>
                  <a:gd name="connsiteY82" fmla="*/ 459968 h 917168"/>
                  <a:gd name="connsiteX83" fmla="*/ 445987 w 938750"/>
                  <a:gd name="connsiteY83" fmla="*/ 448245 h 917168"/>
                  <a:gd name="connsiteX84" fmla="*/ 410818 w 938750"/>
                  <a:gd name="connsiteY84" fmla="*/ 389629 h 917168"/>
                  <a:gd name="connsiteX85" fmla="*/ 363925 w 938750"/>
                  <a:gd name="connsiteY85" fmla="*/ 413076 h 917168"/>
                  <a:gd name="connsiteX86" fmla="*/ 387372 w 938750"/>
                  <a:gd name="connsiteY86" fmla="*/ 413076 h 91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38750" h="917168">
                    <a:moveTo>
                      <a:pt x="129464" y="553752"/>
                    </a:moveTo>
                    <a:lnTo>
                      <a:pt x="129464" y="553752"/>
                    </a:lnTo>
                    <a:cubicBezTo>
                      <a:pt x="35975" y="420198"/>
                      <a:pt x="38048" y="483295"/>
                      <a:pt x="59125" y="377906"/>
                    </a:cubicBezTo>
                    <a:cubicBezTo>
                      <a:pt x="47271" y="360125"/>
                      <a:pt x="23956" y="331836"/>
                      <a:pt x="23956" y="307568"/>
                    </a:cubicBezTo>
                    <a:cubicBezTo>
                      <a:pt x="23956" y="287642"/>
                      <a:pt x="28683" y="267609"/>
                      <a:pt x="35679" y="248952"/>
                    </a:cubicBezTo>
                    <a:cubicBezTo>
                      <a:pt x="40626" y="235760"/>
                      <a:pt x="51310" y="225506"/>
                      <a:pt x="59125" y="213783"/>
                    </a:cubicBezTo>
                    <a:cubicBezTo>
                      <a:pt x="55217" y="186429"/>
                      <a:pt x="53615" y="158646"/>
                      <a:pt x="47402" y="131722"/>
                    </a:cubicBezTo>
                    <a:cubicBezTo>
                      <a:pt x="41845" y="107640"/>
                      <a:pt x="31771" y="84829"/>
                      <a:pt x="23956" y="61383"/>
                    </a:cubicBezTo>
                    <a:cubicBezTo>
                      <a:pt x="3495" y="0"/>
                      <a:pt x="0" y="24466"/>
                      <a:pt x="94295" y="37937"/>
                    </a:cubicBezTo>
                    <a:cubicBezTo>
                      <a:pt x="102110" y="49660"/>
                      <a:pt x="104072" y="69689"/>
                      <a:pt x="117741" y="73106"/>
                    </a:cubicBezTo>
                    <a:cubicBezTo>
                      <a:pt x="141319" y="79001"/>
                      <a:pt x="196176" y="58684"/>
                      <a:pt x="223249" y="49660"/>
                    </a:cubicBezTo>
                    <a:cubicBezTo>
                      <a:pt x="234972" y="41845"/>
                      <a:pt x="244520" y="28530"/>
                      <a:pt x="258418" y="26214"/>
                    </a:cubicBezTo>
                    <a:cubicBezTo>
                      <a:pt x="270607" y="24183"/>
                      <a:pt x="281354" y="36189"/>
                      <a:pt x="293587" y="37937"/>
                    </a:cubicBezTo>
                    <a:cubicBezTo>
                      <a:pt x="336315" y="44041"/>
                      <a:pt x="379556" y="45752"/>
                      <a:pt x="422541" y="49660"/>
                    </a:cubicBezTo>
                    <a:cubicBezTo>
                      <a:pt x="418633" y="69199"/>
                      <a:pt x="415651" y="88945"/>
                      <a:pt x="410818" y="108276"/>
                    </a:cubicBezTo>
                    <a:cubicBezTo>
                      <a:pt x="407821" y="120264"/>
                      <a:pt x="393569" y="132392"/>
                      <a:pt x="399095" y="143445"/>
                    </a:cubicBezTo>
                    <a:cubicBezTo>
                      <a:pt x="404621" y="154498"/>
                      <a:pt x="422276" y="152171"/>
                      <a:pt x="434264" y="155168"/>
                    </a:cubicBezTo>
                    <a:cubicBezTo>
                      <a:pt x="453594" y="160001"/>
                      <a:pt x="473341" y="162983"/>
                      <a:pt x="492879" y="166891"/>
                    </a:cubicBezTo>
                    <a:cubicBezTo>
                      <a:pt x="488971" y="190337"/>
                      <a:pt x="463391" y="221437"/>
                      <a:pt x="481156" y="237229"/>
                    </a:cubicBezTo>
                    <a:cubicBezTo>
                      <a:pt x="510941" y="263705"/>
                      <a:pt x="598387" y="260676"/>
                      <a:pt x="598387" y="260676"/>
                    </a:cubicBezTo>
                    <a:cubicBezTo>
                      <a:pt x="586664" y="268491"/>
                      <a:pt x="576584" y="279667"/>
                      <a:pt x="563218" y="284122"/>
                    </a:cubicBezTo>
                    <a:cubicBezTo>
                      <a:pt x="540668" y="291639"/>
                      <a:pt x="509687" y="279037"/>
                      <a:pt x="492879" y="295845"/>
                    </a:cubicBezTo>
                    <a:cubicBezTo>
                      <a:pt x="476071" y="312652"/>
                      <a:pt x="503460" y="357966"/>
                      <a:pt x="481156" y="366183"/>
                    </a:cubicBezTo>
                    <a:cubicBezTo>
                      <a:pt x="415053" y="390537"/>
                      <a:pt x="340479" y="373998"/>
                      <a:pt x="270141" y="377906"/>
                    </a:cubicBezTo>
                    <a:cubicBezTo>
                      <a:pt x="274049" y="389629"/>
                      <a:pt x="273822" y="403693"/>
                      <a:pt x="281864" y="413076"/>
                    </a:cubicBezTo>
                    <a:cubicBezTo>
                      <a:pt x="300430" y="434737"/>
                      <a:pt x="348407" y="465253"/>
                      <a:pt x="375649" y="483414"/>
                    </a:cubicBezTo>
                    <a:cubicBezTo>
                      <a:pt x="328690" y="624285"/>
                      <a:pt x="376882" y="552453"/>
                      <a:pt x="129464" y="565476"/>
                    </a:cubicBezTo>
                    <a:cubicBezTo>
                      <a:pt x="133372" y="577199"/>
                      <a:pt x="130134" y="595119"/>
                      <a:pt x="141187" y="600645"/>
                    </a:cubicBezTo>
                    <a:cubicBezTo>
                      <a:pt x="152240" y="606171"/>
                      <a:pt x="166707" y="596642"/>
                      <a:pt x="176356" y="588922"/>
                    </a:cubicBezTo>
                    <a:cubicBezTo>
                      <a:pt x="210563" y="561556"/>
                      <a:pt x="191920" y="551257"/>
                      <a:pt x="211525" y="518583"/>
                    </a:cubicBezTo>
                    <a:cubicBezTo>
                      <a:pt x="217212" y="509105"/>
                      <a:pt x="226341" y="502042"/>
                      <a:pt x="234972" y="495137"/>
                    </a:cubicBezTo>
                    <a:cubicBezTo>
                      <a:pt x="278352" y="460434"/>
                      <a:pt x="275757" y="470755"/>
                      <a:pt x="340479" y="459968"/>
                    </a:cubicBezTo>
                    <a:cubicBezTo>
                      <a:pt x="356110" y="452153"/>
                      <a:pt x="373151" y="446680"/>
                      <a:pt x="387372" y="436522"/>
                    </a:cubicBezTo>
                    <a:cubicBezTo>
                      <a:pt x="416091" y="416009"/>
                      <a:pt x="427293" y="394224"/>
                      <a:pt x="445987" y="366183"/>
                    </a:cubicBezTo>
                    <a:cubicBezTo>
                      <a:pt x="449895" y="327106"/>
                      <a:pt x="451738" y="287767"/>
                      <a:pt x="457710" y="248952"/>
                    </a:cubicBezTo>
                    <a:cubicBezTo>
                      <a:pt x="459589" y="236739"/>
                      <a:pt x="471464" y="225972"/>
                      <a:pt x="469433" y="213783"/>
                    </a:cubicBezTo>
                    <a:cubicBezTo>
                      <a:pt x="467117" y="199885"/>
                      <a:pt x="452288" y="191216"/>
                      <a:pt x="445987" y="178614"/>
                    </a:cubicBezTo>
                    <a:cubicBezTo>
                      <a:pt x="440461" y="167561"/>
                      <a:pt x="438172" y="155168"/>
                      <a:pt x="434264" y="143445"/>
                    </a:cubicBezTo>
                    <a:cubicBezTo>
                      <a:pt x="442079" y="131722"/>
                      <a:pt x="451988" y="121151"/>
                      <a:pt x="457710" y="108276"/>
                    </a:cubicBezTo>
                    <a:cubicBezTo>
                      <a:pt x="467747" y="85692"/>
                      <a:pt x="460592" y="51646"/>
                      <a:pt x="481156" y="37937"/>
                    </a:cubicBezTo>
                    <a:lnTo>
                      <a:pt x="516325" y="14491"/>
                    </a:lnTo>
                    <a:cubicBezTo>
                      <a:pt x="555402" y="18399"/>
                      <a:pt x="594741" y="20242"/>
                      <a:pt x="633556" y="26214"/>
                    </a:cubicBezTo>
                    <a:cubicBezTo>
                      <a:pt x="645769" y="28093"/>
                      <a:pt x="656436" y="36643"/>
                      <a:pt x="668725" y="37937"/>
                    </a:cubicBezTo>
                    <a:cubicBezTo>
                      <a:pt x="731026" y="44495"/>
                      <a:pt x="793772" y="45752"/>
                      <a:pt x="856295" y="49660"/>
                    </a:cubicBezTo>
                    <a:cubicBezTo>
                      <a:pt x="867329" y="57016"/>
                      <a:pt x="919507" y="85289"/>
                      <a:pt x="914910" y="108276"/>
                    </a:cubicBezTo>
                    <a:cubicBezTo>
                      <a:pt x="912147" y="122092"/>
                      <a:pt x="890565" y="122702"/>
                      <a:pt x="879741" y="131722"/>
                    </a:cubicBezTo>
                    <a:cubicBezTo>
                      <a:pt x="867005" y="142336"/>
                      <a:pt x="856295" y="155168"/>
                      <a:pt x="844572" y="166891"/>
                    </a:cubicBezTo>
                    <a:cubicBezTo>
                      <a:pt x="852295" y="190059"/>
                      <a:pt x="859082" y="220701"/>
                      <a:pt x="879741" y="237229"/>
                    </a:cubicBezTo>
                    <a:cubicBezTo>
                      <a:pt x="889390" y="244948"/>
                      <a:pt x="903187" y="245044"/>
                      <a:pt x="914910" y="248952"/>
                    </a:cubicBezTo>
                    <a:cubicBezTo>
                      <a:pt x="918818" y="260675"/>
                      <a:pt x="938750" y="281698"/>
                      <a:pt x="926633" y="284122"/>
                    </a:cubicBezTo>
                    <a:cubicBezTo>
                      <a:pt x="820601" y="305329"/>
                      <a:pt x="819510" y="294231"/>
                      <a:pt x="774233" y="248952"/>
                    </a:cubicBezTo>
                    <a:cubicBezTo>
                      <a:pt x="747623" y="257823"/>
                      <a:pt x="720920" y="258728"/>
                      <a:pt x="715618" y="295845"/>
                    </a:cubicBezTo>
                    <a:cubicBezTo>
                      <a:pt x="713339" y="311795"/>
                      <a:pt x="723433" y="327106"/>
                      <a:pt x="727341" y="342737"/>
                    </a:cubicBezTo>
                    <a:cubicBezTo>
                      <a:pt x="628121" y="375810"/>
                      <a:pt x="727931" y="345881"/>
                      <a:pt x="504602" y="366183"/>
                    </a:cubicBezTo>
                    <a:cubicBezTo>
                      <a:pt x="480930" y="368335"/>
                      <a:pt x="457710" y="373998"/>
                      <a:pt x="434264" y="377906"/>
                    </a:cubicBezTo>
                    <a:cubicBezTo>
                      <a:pt x="438172" y="393537"/>
                      <a:pt x="432171" y="416509"/>
                      <a:pt x="445987" y="424799"/>
                    </a:cubicBezTo>
                    <a:cubicBezTo>
                      <a:pt x="459803" y="433089"/>
                      <a:pt x="479216" y="421615"/>
                      <a:pt x="492879" y="413076"/>
                    </a:cubicBezTo>
                    <a:cubicBezTo>
                      <a:pt x="511624" y="401360"/>
                      <a:pt x="527510" y="384576"/>
                      <a:pt x="539772" y="366183"/>
                    </a:cubicBezTo>
                    <a:cubicBezTo>
                      <a:pt x="547587" y="354460"/>
                      <a:pt x="552216" y="339816"/>
                      <a:pt x="563218" y="331014"/>
                    </a:cubicBezTo>
                    <a:cubicBezTo>
                      <a:pt x="572867" y="323295"/>
                      <a:pt x="586198" y="321322"/>
                      <a:pt x="598387" y="319291"/>
                    </a:cubicBezTo>
                    <a:cubicBezTo>
                      <a:pt x="633291" y="313474"/>
                      <a:pt x="668726" y="311476"/>
                      <a:pt x="703895" y="307568"/>
                    </a:cubicBezTo>
                    <a:cubicBezTo>
                      <a:pt x="801222" y="340010"/>
                      <a:pt x="750470" y="324225"/>
                      <a:pt x="856295" y="354460"/>
                    </a:cubicBezTo>
                    <a:cubicBezTo>
                      <a:pt x="864110" y="366183"/>
                      <a:pt x="870940" y="378627"/>
                      <a:pt x="879741" y="389629"/>
                    </a:cubicBezTo>
                    <a:cubicBezTo>
                      <a:pt x="886646" y="398260"/>
                      <a:pt x="897500" y="403598"/>
                      <a:pt x="903187" y="413076"/>
                    </a:cubicBezTo>
                    <a:cubicBezTo>
                      <a:pt x="909545" y="423672"/>
                      <a:pt x="911002" y="436522"/>
                      <a:pt x="914910" y="448245"/>
                    </a:cubicBezTo>
                    <a:cubicBezTo>
                      <a:pt x="899366" y="471560"/>
                      <a:pt x="874066" y="489462"/>
                      <a:pt x="903187" y="518583"/>
                    </a:cubicBezTo>
                    <a:cubicBezTo>
                      <a:pt x="911925" y="527321"/>
                      <a:pt x="926633" y="526398"/>
                      <a:pt x="938356" y="530306"/>
                    </a:cubicBezTo>
                    <a:cubicBezTo>
                      <a:pt x="934448" y="553752"/>
                      <a:pt x="932398" y="577585"/>
                      <a:pt x="926633" y="600645"/>
                    </a:cubicBezTo>
                    <a:cubicBezTo>
                      <a:pt x="920639" y="624621"/>
                      <a:pt x="903187" y="670983"/>
                      <a:pt x="903187" y="670983"/>
                    </a:cubicBezTo>
                    <a:cubicBezTo>
                      <a:pt x="927760" y="744701"/>
                      <a:pt x="918820" y="702221"/>
                      <a:pt x="903187" y="835106"/>
                    </a:cubicBezTo>
                    <a:cubicBezTo>
                      <a:pt x="900410" y="858713"/>
                      <a:pt x="903257" y="884807"/>
                      <a:pt x="891464" y="905445"/>
                    </a:cubicBezTo>
                    <a:cubicBezTo>
                      <a:pt x="885333" y="916174"/>
                      <a:pt x="868018" y="913260"/>
                      <a:pt x="856295" y="917168"/>
                    </a:cubicBezTo>
                    <a:cubicBezTo>
                      <a:pt x="801587" y="913260"/>
                      <a:pt x="746080" y="915553"/>
                      <a:pt x="692172" y="905445"/>
                    </a:cubicBezTo>
                    <a:cubicBezTo>
                      <a:pt x="681309" y="903408"/>
                      <a:pt x="678098" y="887857"/>
                      <a:pt x="668725" y="881999"/>
                    </a:cubicBezTo>
                    <a:cubicBezTo>
                      <a:pt x="646496" y="868106"/>
                      <a:pt x="621302" y="859560"/>
                      <a:pt x="598387" y="846829"/>
                    </a:cubicBezTo>
                    <a:cubicBezTo>
                      <a:pt x="586071" y="839987"/>
                      <a:pt x="574941" y="831198"/>
                      <a:pt x="563218" y="823383"/>
                    </a:cubicBezTo>
                    <a:cubicBezTo>
                      <a:pt x="555403" y="811660"/>
                      <a:pt x="553319" y="792085"/>
                      <a:pt x="539772" y="788214"/>
                    </a:cubicBezTo>
                    <a:cubicBezTo>
                      <a:pt x="516657" y="781610"/>
                      <a:pt x="440372" y="816251"/>
                      <a:pt x="422541" y="823383"/>
                    </a:cubicBezTo>
                    <a:cubicBezTo>
                      <a:pt x="384215" y="708405"/>
                      <a:pt x="397043" y="777674"/>
                      <a:pt x="410818" y="612368"/>
                    </a:cubicBezTo>
                    <a:cubicBezTo>
                      <a:pt x="426449" y="616276"/>
                      <a:pt x="441598" y="624091"/>
                      <a:pt x="457710" y="624091"/>
                    </a:cubicBezTo>
                    <a:cubicBezTo>
                      <a:pt x="470067" y="624091"/>
                      <a:pt x="429723" y="622423"/>
                      <a:pt x="422541" y="612368"/>
                    </a:cubicBezTo>
                    <a:cubicBezTo>
                      <a:pt x="408176" y="592257"/>
                      <a:pt x="399095" y="542029"/>
                      <a:pt x="399095" y="542029"/>
                    </a:cubicBezTo>
                    <a:cubicBezTo>
                      <a:pt x="403003" y="514675"/>
                      <a:pt x="398461" y="484682"/>
                      <a:pt x="410818" y="459968"/>
                    </a:cubicBezTo>
                    <a:cubicBezTo>
                      <a:pt x="416344" y="448915"/>
                      <a:pt x="440461" y="459298"/>
                      <a:pt x="445987" y="448245"/>
                    </a:cubicBezTo>
                    <a:cubicBezTo>
                      <a:pt x="456132" y="427955"/>
                      <a:pt x="420316" y="399127"/>
                      <a:pt x="410818" y="389629"/>
                    </a:cubicBezTo>
                    <a:cubicBezTo>
                      <a:pt x="381846" y="418603"/>
                      <a:pt x="398425" y="413076"/>
                      <a:pt x="363925" y="413076"/>
                    </a:cubicBezTo>
                    <a:lnTo>
                      <a:pt x="387372" y="413076"/>
                    </a:lnTo>
                  </a:path>
                </a:pathLst>
              </a:custGeom>
              <a:solidFill>
                <a:srgbClr val="6699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8" name="TextBox 7"/>
            <p:cNvSpPr txBox="1"/>
            <p:nvPr/>
          </p:nvSpPr>
          <p:spPr>
            <a:xfrm>
              <a:off x="2159615" y="2895600"/>
              <a:ext cx="760849" cy="338554"/>
            </a:xfrm>
            <a:prstGeom prst="rect">
              <a:avLst/>
            </a:prstGeom>
            <a:noFill/>
          </p:spPr>
          <p:txBody>
            <a:bodyPr wrap="none" rtlCol="0">
              <a:spAutoFit/>
            </a:bodyPr>
            <a:lstStyle/>
            <a:p>
              <a:r>
                <a:rPr lang="en-US" sz="1600" dirty="0"/>
                <a:t>Winter</a:t>
              </a:r>
            </a:p>
          </p:txBody>
        </p:sp>
        <p:sp>
          <p:nvSpPr>
            <p:cNvPr id="9" name="TextBox 8"/>
            <p:cNvSpPr txBox="1"/>
            <p:nvPr/>
          </p:nvSpPr>
          <p:spPr>
            <a:xfrm>
              <a:off x="3607415" y="2895600"/>
              <a:ext cx="888385" cy="338554"/>
            </a:xfrm>
            <a:prstGeom prst="rect">
              <a:avLst/>
            </a:prstGeom>
            <a:noFill/>
          </p:spPr>
          <p:txBody>
            <a:bodyPr wrap="none" rtlCol="0">
              <a:spAutoFit/>
            </a:bodyPr>
            <a:lstStyle/>
            <a:p>
              <a:r>
                <a:rPr lang="en-US" sz="1600" dirty="0"/>
                <a:t>Summer</a:t>
              </a:r>
            </a:p>
          </p:txBody>
        </p:sp>
        <p:sp>
          <p:nvSpPr>
            <p:cNvPr id="10" name="TextBox 9"/>
            <p:cNvSpPr txBox="1"/>
            <p:nvPr/>
          </p:nvSpPr>
          <p:spPr>
            <a:xfrm>
              <a:off x="1219200" y="3200400"/>
              <a:ext cx="4572000" cy="924486"/>
            </a:xfrm>
            <a:prstGeom prst="rect">
              <a:avLst/>
            </a:prstGeom>
            <a:noFill/>
          </p:spPr>
          <p:txBody>
            <a:bodyPr wrap="square" rtlCol="0">
              <a:spAutoFit/>
            </a:bodyPr>
            <a:lstStyle/>
            <a:p>
              <a:r>
                <a:rPr lang="en-US" sz="2400" dirty="0">
                  <a:latin typeface="+mn-lt"/>
                </a:rPr>
                <a:t>Hypothetical view of one (of 24) box of the </a:t>
              </a:r>
              <a:r>
                <a:rPr lang="en-US" sz="2400" dirty="0" err="1">
                  <a:latin typeface="+mn-lt"/>
                </a:rPr>
                <a:t>densiometer</a:t>
              </a:r>
              <a:r>
                <a:rPr lang="en-US" sz="2400" dirty="0">
                  <a:latin typeface="+mn-lt"/>
                </a:rPr>
                <a:t> when branches are bare (winter) and full of leaves (summer)</a:t>
              </a:r>
            </a:p>
            <a:p>
              <a:endParaRPr lang="en-US" sz="2400" dirty="0">
                <a:latin typeface="+mn-lt"/>
              </a:endParaRPr>
            </a:p>
            <a:p>
              <a:r>
                <a:rPr lang="en-US" sz="2400" dirty="0">
                  <a:latin typeface="+mn-lt"/>
                </a:rPr>
                <a:t> Although there is something in each box in both cases, the “point” is covered for 2 in Winter and 4 in Summer. </a:t>
              </a:r>
            </a:p>
          </p:txBody>
        </p:sp>
      </p:grpSp>
      <p:sp>
        <p:nvSpPr>
          <p:cNvPr id="32" name="TextBox 31"/>
          <p:cNvSpPr txBox="1"/>
          <p:nvPr/>
        </p:nvSpPr>
        <p:spPr>
          <a:xfrm>
            <a:off x="609600" y="1219200"/>
            <a:ext cx="7620000" cy="830997"/>
          </a:xfrm>
          <a:prstGeom prst="rect">
            <a:avLst/>
          </a:prstGeom>
          <a:noFill/>
        </p:spPr>
        <p:txBody>
          <a:bodyPr wrap="square" rtlCol="0">
            <a:spAutoFit/>
          </a:bodyPr>
          <a:lstStyle/>
          <a:p>
            <a:r>
              <a:rPr lang="en-US" sz="2400" dirty="0" err="1">
                <a:latin typeface="+mn-lt"/>
              </a:rPr>
              <a:t>Densiometer</a:t>
            </a:r>
            <a:r>
              <a:rPr lang="en-US" sz="2400" dirty="0">
                <a:latin typeface="+mn-lt"/>
              </a:rPr>
              <a:t> measurement should indicate available light on the sampling date</a:t>
            </a:r>
          </a:p>
        </p:txBody>
      </p:sp>
      <p:sp>
        <p:nvSpPr>
          <p:cNvPr id="2" name="Oval 1">
            <a:extLst>
              <a:ext uri="{FF2B5EF4-FFF2-40B4-BE49-F238E27FC236}">
                <a16:creationId xmlns:a16="http://schemas.microsoft.com/office/drawing/2014/main" id="{4B40C793-80E4-419D-A22F-6F3E69D2A871}"/>
              </a:ext>
            </a:extLst>
          </p:cNvPr>
          <p:cNvSpPr/>
          <p:nvPr/>
        </p:nvSpPr>
        <p:spPr>
          <a:xfrm>
            <a:off x="2381160" y="2781648"/>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135C52C0-5AE7-4AA5-999A-46261724481B}"/>
              </a:ext>
            </a:extLst>
          </p:cNvPr>
          <p:cNvSpPr/>
          <p:nvPr/>
        </p:nvSpPr>
        <p:spPr>
          <a:xfrm>
            <a:off x="2414429" y="3682887"/>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F347F6D-09CD-4A9F-98BE-48459447E9B2}"/>
              </a:ext>
            </a:extLst>
          </p:cNvPr>
          <p:cNvSpPr/>
          <p:nvPr/>
        </p:nvSpPr>
        <p:spPr>
          <a:xfrm>
            <a:off x="3215442" y="2764752"/>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67935ADC-0123-4092-8CE4-63846F441B52}"/>
              </a:ext>
            </a:extLst>
          </p:cNvPr>
          <p:cNvSpPr/>
          <p:nvPr/>
        </p:nvSpPr>
        <p:spPr>
          <a:xfrm>
            <a:off x="3211927" y="3674550"/>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8BADAE7-9D30-42F8-9A61-78FC05B19B15}"/>
              </a:ext>
            </a:extLst>
          </p:cNvPr>
          <p:cNvSpPr/>
          <p:nvPr/>
        </p:nvSpPr>
        <p:spPr>
          <a:xfrm>
            <a:off x="4970605" y="2813705"/>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1A8A88B-7D20-4092-8088-3FF470247219}"/>
              </a:ext>
            </a:extLst>
          </p:cNvPr>
          <p:cNvSpPr/>
          <p:nvPr/>
        </p:nvSpPr>
        <p:spPr>
          <a:xfrm>
            <a:off x="5003874" y="3714944"/>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3304D921-B7A2-43F1-BB8D-1A2DB61F0531}"/>
              </a:ext>
            </a:extLst>
          </p:cNvPr>
          <p:cNvSpPr/>
          <p:nvPr/>
        </p:nvSpPr>
        <p:spPr>
          <a:xfrm>
            <a:off x="5804887" y="2796809"/>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265B146E-701D-4C6A-9BFD-78CEA549DCA0}"/>
              </a:ext>
            </a:extLst>
          </p:cNvPr>
          <p:cNvSpPr/>
          <p:nvPr/>
        </p:nvSpPr>
        <p:spPr>
          <a:xfrm>
            <a:off x="5801372" y="3706607"/>
            <a:ext cx="91435" cy="11373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Text Box 5"/>
          <p:cNvSpPr txBox="1">
            <a:spLocks noChangeArrowheads="1"/>
          </p:cNvSpPr>
          <p:nvPr/>
        </p:nvSpPr>
        <p:spPr bwMode="auto">
          <a:xfrm>
            <a:off x="888206" y="-39982"/>
            <a:ext cx="7443787" cy="1569660"/>
          </a:xfrm>
          <a:prstGeom prst="rect">
            <a:avLst/>
          </a:prstGeom>
          <a:noFill/>
          <a:ln w="12700" cap="sq">
            <a:noFill/>
            <a:miter lim="800000"/>
            <a:headEnd type="none" w="sm" len="sm"/>
            <a:tailEnd type="none" w="sm" len="sm"/>
          </a:ln>
          <a:effectLst/>
        </p:spPr>
        <p:txBody>
          <a:bodyPr wrap="square">
            <a:spAutoFit/>
          </a:bodyPr>
          <a:lstStyle/>
          <a:p>
            <a:pPr algn="ctr"/>
            <a:r>
              <a:rPr lang="en-US" sz="3200" b="1" dirty="0">
                <a:latin typeface="Arial" panose="020B0604020202020204" pitchFamily="34" charset="0"/>
                <a:cs typeface="Arial" panose="020B0604020202020204" pitchFamily="34" charset="0"/>
              </a:rPr>
              <a:t>Things you might confuse with periphyton – DO NOT include in RPS  </a:t>
            </a:r>
          </a:p>
          <a:p>
            <a:pPr algn="ctr"/>
            <a:endParaRPr lang="en-US" sz="3200" dirty="0">
              <a:solidFill>
                <a:schemeClr val="bg1"/>
              </a:solidFill>
            </a:endParaRPr>
          </a:p>
        </p:txBody>
      </p:sp>
      <p:sp>
        <p:nvSpPr>
          <p:cNvPr id="3" name="TextBox 2"/>
          <p:cNvSpPr txBox="1"/>
          <p:nvPr/>
        </p:nvSpPr>
        <p:spPr>
          <a:xfrm>
            <a:off x="0" y="1581090"/>
            <a:ext cx="1828800" cy="400110"/>
          </a:xfrm>
          <a:prstGeom prst="rect">
            <a:avLst/>
          </a:prstGeom>
          <a:noFill/>
        </p:spPr>
        <p:txBody>
          <a:bodyPr wrap="square" rtlCol="0">
            <a:spAutoFit/>
          </a:bodyPr>
          <a:lstStyle/>
          <a:p>
            <a:pPr marL="342900" indent="-342900"/>
            <a:r>
              <a:rPr lang="en-US" sz="2000" dirty="0" err="1">
                <a:solidFill>
                  <a:schemeClr val="accent6">
                    <a:lumMod val="50000"/>
                  </a:schemeClr>
                </a:solidFill>
              </a:rPr>
              <a:t>Macroalgae</a:t>
            </a:r>
            <a:r>
              <a:rPr lang="en-US" sz="2000" dirty="0">
                <a:solidFill>
                  <a:schemeClr val="accent6">
                    <a:lumMod val="50000"/>
                  </a:schemeClr>
                </a:solidFill>
              </a:rPr>
              <a:t>:</a:t>
            </a:r>
          </a:p>
        </p:txBody>
      </p:sp>
      <p:pic>
        <p:nvPicPr>
          <p:cNvPr id="1026" name="Picture 2" descr="photo of moss"/>
          <p:cNvPicPr>
            <a:picLocks noChangeAspect="1" noChangeArrowheads="1"/>
          </p:cNvPicPr>
          <p:nvPr/>
        </p:nvPicPr>
        <p:blipFill>
          <a:blip r:embed="rId2" cstate="print"/>
          <a:srcRect/>
          <a:stretch>
            <a:fillRect/>
          </a:stretch>
        </p:blipFill>
        <p:spPr bwMode="auto">
          <a:xfrm>
            <a:off x="3200400" y="3943290"/>
            <a:ext cx="2819400" cy="2114550"/>
          </a:xfrm>
          <a:prstGeom prst="rect">
            <a:avLst/>
          </a:prstGeom>
          <a:noFill/>
          <a:ln w="9525">
            <a:noFill/>
            <a:miter lim="800000"/>
            <a:headEnd/>
            <a:tailEnd/>
          </a:ln>
          <a:effectLst/>
        </p:spPr>
      </p:pic>
      <p:pic>
        <p:nvPicPr>
          <p:cNvPr id="1027" name="Picture 3" descr="photo of liverworts"/>
          <p:cNvPicPr>
            <a:picLocks noChangeAspect="1" noChangeArrowheads="1"/>
          </p:cNvPicPr>
          <p:nvPr/>
        </p:nvPicPr>
        <p:blipFill>
          <a:blip r:embed="rId3" cstate="print"/>
          <a:srcRect/>
          <a:stretch>
            <a:fillRect/>
          </a:stretch>
        </p:blipFill>
        <p:spPr bwMode="auto">
          <a:xfrm>
            <a:off x="152400" y="4095690"/>
            <a:ext cx="2874611" cy="1600200"/>
          </a:xfrm>
          <a:prstGeom prst="rect">
            <a:avLst/>
          </a:prstGeom>
          <a:noFill/>
          <a:ln w="9525">
            <a:noFill/>
            <a:miter lim="800000"/>
            <a:headEnd/>
            <a:tailEnd/>
          </a:ln>
          <a:effectLst/>
        </p:spPr>
      </p:pic>
      <p:pic>
        <p:nvPicPr>
          <p:cNvPr id="1028" name="Picture 4" descr="photo of Fontinalis"/>
          <p:cNvPicPr>
            <a:picLocks noChangeAspect="1" noChangeArrowheads="1"/>
          </p:cNvPicPr>
          <p:nvPr/>
        </p:nvPicPr>
        <p:blipFill>
          <a:blip r:embed="rId4" cstate="print"/>
          <a:srcRect/>
          <a:stretch>
            <a:fillRect/>
          </a:stretch>
        </p:blipFill>
        <p:spPr bwMode="auto">
          <a:xfrm>
            <a:off x="6172200" y="4095690"/>
            <a:ext cx="2815421" cy="1752600"/>
          </a:xfrm>
          <a:prstGeom prst="rect">
            <a:avLst/>
          </a:prstGeom>
          <a:noFill/>
          <a:ln w="9525">
            <a:noFill/>
            <a:miter lim="800000"/>
            <a:headEnd/>
            <a:tailEnd/>
          </a:ln>
          <a:effectLst/>
        </p:spPr>
      </p:pic>
      <p:pic>
        <p:nvPicPr>
          <p:cNvPr id="1029" name="Picture 5" descr="photo of Chara"/>
          <p:cNvPicPr>
            <a:picLocks noChangeAspect="1" noChangeArrowheads="1"/>
          </p:cNvPicPr>
          <p:nvPr/>
        </p:nvPicPr>
        <p:blipFill>
          <a:blip r:embed="rId5" cstate="print"/>
          <a:srcRect/>
          <a:stretch>
            <a:fillRect/>
          </a:stretch>
        </p:blipFill>
        <p:spPr bwMode="auto">
          <a:xfrm>
            <a:off x="6248400" y="1066800"/>
            <a:ext cx="1571911" cy="1828800"/>
          </a:xfrm>
          <a:prstGeom prst="rect">
            <a:avLst/>
          </a:prstGeom>
          <a:noFill/>
          <a:ln w="9525">
            <a:noFill/>
            <a:miter lim="800000"/>
            <a:headEnd/>
            <a:tailEnd/>
          </a:ln>
          <a:effectLst/>
        </p:spPr>
      </p:pic>
      <p:pic>
        <p:nvPicPr>
          <p:cNvPr id="1030" name="Picture 6" descr="photo of Nitella"/>
          <p:cNvPicPr>
            <a:picLocks noChangeAspect="1" noChangeArrowheads="1"/>
          </p:cNvPicPr>
          <p:nvPr/>
        </p:nvPicPr>
        <p:blipFill>
          <a:blip r:embed="rId6" cstate="print"/>
          <a:srcRect/>
          <a:stretch>
            <a:fillRect/>
          </a:stretch>
        </p:blipFill>
        <p:spPr bwMode="auto">
          <a:xfrm>
            <a:off x="1828800" y="1066800"/>
            <a:ext cx="2438400" cy="1828800"/>
          </a:xfrm>
          <a:prstGeom prst="rect">
            <a:avLst/>
          </a:prstGeom>
          <a:noFill/>
          <a:ln w="9525">
            <a:noFill/>
            <a:miter lim="800000"/>
            <a:headEnd/>
            <a:tailEnd/>
          </a:ln>
          <a:effectLst/>
        </p:spPr>
      </p:pic>
      <p:sp>
        <p:nvSpPr>
          <p:cNvPr id="9" name="TextBox 8"/>
          <p:cNvSpPr txBox="1"/>
          <p:nvPr/>
        </p:nvSpPr>
        <p:spPr>
          <a:xfrm>
            <a:off x="7924800" y="2495490"/>
            <a:ext cx="1143000" cy="400110"/>
          </a:xfrm>
          <a:prstGeom prst="rect">
            <a:avLst/>
          </a:prstGeom>
          <a:noFill/>
        </p:spPr>
        <p:txBody>
          <a:bodyPr wrap="square" rtlCol="0">
            <a:spAutoFit/>
          </a:bodyPr>
          <a:lstStyle/>
          <a:p>
            <a:pPr marL="342900" indent="-342900"/>
            <a:r>
              <a:rPr lang="en-US" sz="2000" i="1" dirty="0" err="1">
                <a:solidFill>
                  <a:srgbClr val="FF0000"/>
                </a:solidFill>
              </a:rPr>
              <a:t>Chara</a:t>
            </a:r>
            <a:endParaRPr lang="en-US" sz="2000" i="1" dirty="0"/>
          </a:p>
        </p:txBody>
      </p:sp>
      <p:sp>
        <p:nvSpPr>
          <p:cNvPr id="10" name="TextBox 9"/>
          <p:cNvSpPr txBox="1"/>
          <p:nvPr/>
        </p:nvSpPr>
        <p:spPr>
          <a:xfrm>
            <a:off x="4419600" y="2495490"/>
            <a:ext cx="1143000" cy="400110"/>
          </a:xfrm>
          <a:prstGeom prst="rect">
            <a:avLst/>
          </a:prstGeom>
          <a:noFill/>
        </p:spPr>
        <p:txBody>
          <a:bodyPr wrap="square" rtlCol="0">
            <a:spAutoFit/>
          </a:bodyPr>
          <a:lstStyle/>
          <a:p>
            <a:pPr marL="342900" indent="-342900"/>
            <a:r>
              <a:rPr lang="en-US" sz="2000" i="1" dirty="0" err="1">
                <a:solidFill>
                  <a:srgbClr val="FF0000"/>
                </a:solidFill>
              </a:rPr>
              <a:t>Nitella</a:t>
            </a:r>
            <a:endParaRPr lang="en-US" sz="2000" i="1" dirty="0"/>
          </a:p>
        </p:txBody>
      </p:sp>
      <p:sp>
        <p:nvSpPr>
          <p:cNvPr id="11" name="TextBox 10"/>
          <p:cNvSpPr txBox="1"/>
          <p:nvPr/>
        </p:nvSpPr>
        <p:spPr>
          <a:xfrm>
            <a:off x="0" y="3409890"/>
            <a:ext cx="5334000" cy="400110"/>
          </a:xfrm>
          <a:prstGeom prst="rect">
            <a:avLst/>
          </a:prstGeom>
          <a:noFill/>
        </p:spPr>
        <p:txBody>
          <a:bodyPr wrap="square" rtlCol="0">
            <a:spAutoFit/>
          </a:bodyPr>
          <a:lstStyle/>
          <a:p>
            <a:pPr marL="342900" indent="-342900"/>
            <a:r>
              <a:rPr lang="en-US" sz="2000" dirty="0">
                <a:solidFill>
                  <a:schemeClr val="accent6">
                    <a:lumMod val="50000"/>
                  </a:schemeClr>
                </a:solidFill>
              </a:rPr>
              <a:t>Bryophytes: mosses and liverworts:</a:t>
            </a:r>
          </a:p>
        </p:txBody>
      </p:sp>
      <p:sp>
        <p:nvSpPr>
          <p:cNvPr id="12" name="TextBox 11"/>
          <p:cNvSpPr txBox="1"/>
          <p:nvPr/>
        </p:nvSpPr>
        <p:spPr>
          <a:xfrm>
            <a:off x="914400" y="6096000"/>
            <a:ext cx="1600200" cy="400110"/>
          </a:xfrm>
          <a:prstGeom prst="rect">
            <a:avLst/>
          </a:prstGeom>
          <a:noFill/>
        </p:spPr>
        <p:txBody>
          <a:bodyPr wrap="square" rtlCol="0">
            <a:spAutoFit/>
          </a:bodyPr>
          <a:lstStyle/>
          <a:p>
            <a:pPr marL="342900" indent="-342900"/>
            <a:r>
              <a:rPr lang="en-US" sz="2000" dirty="0">
                <a:solidFill>
                  <a:srgbClr val="FF0000"/>
                </a:solidFill>
              </a:rPr>
              <a:t>Liverworts</a:t>
            </a:r>
            <a:endParaRPr lang="en-US" sz="2000" dirty="0"/>
          </a:p>
        </p:txBody>
      </p:sp>
      <p:sp>
        <p:nvSpPr>
          <p:cNvPr id="13" name="TextBox 12"/>
          <p:cNvSpPr txBox="1"/>
          <p:nvPr/>
        </p:nvSpPr>
        <p:spPr>
          <a:xfrm>
            <a:off x="6934200" y="6115110"/>
            <a:ext cx="1600200" cy="400110"/>
          </a:xfrm>
          <a:prstGeom prst="rect">
            <a:avLst/>
          </a:prstGeom>
          <a:noFill/>
        </p:spPr>
        <p:txBody>
          <a:bodyPr wrap="square" rtlCol="0">
            <a:spAutoFit/>
          </a:bodyPr>
          <a:lstStyle/>
          <a:p>
            <a:pPr marL="342900" indent="-342900"/>
            <a:r>
              <a:rPr lang="en-US" sz="2000" i="1" dirty="0" err="1">
                <a:solidFill>
                  <a:srgbClr val="FF0000"/>
                </a:solidFill>
              </a:rPr>
              <a:t>Fontinalis</a:t>
            </a:r>
            <a:endParaRPr lang="en-US" sz="2000" i="1" dirty="0"/>
          </a:p>
        </p:txBody>
      </p:sp>
      <p:sp>
        <p:nvSpPr>
          <p:cNvPr id="14" name="TextBox 13"/>
          <p:cNvSpPr txBox="1"/>
          <p:nvPr/>
        </p:nvSpPr>
        <p:spPr>
          <a:xfrm>
            <a:off x="3429000" y="6096000"/>
            <a:ext cx="2590800" cy="400110"/>
          </a:xfrm>
          <a:prstGeom prst="rect">
            <a:avLst/>
          </a:prstGeom>
          <a:noFill/>
        </p:spPr>
        <p:txBody>
          <a:bodyPr wrap="square" rtlCol="0">
            <a:spAutoFit/>
          </a:bodyPr>
          <a:lstStyle/>
          <a:p>
            <a:pPr marL="342900" indent="-342900"/>
            <a:r>
              <a:rPr lang="en-US" sz="2000" i="1" dirty="0">
                <a:solidFill>
                  <a:srgbClr val="FF0000"/>
                </a:solidFill>
              </a:rPr>
              <a:t>Sphagnum</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92097" y="152400"/>
            <a:ext cx="8229600" cy="1143000"/>
          </a:xfrm>
        </p:spPr>
        <p:txBody>
          <a:bodyPr/>
          <a:lstStyle/>
          <a:p>
            <a:r>
              <a:rPr lang="en-US" dirty="0">
                <a:solidFill>
                  <a:schemeClr val="tx1"/>
                </a:solidFill>
              </a:rPr>
              <a:t>Resources</a:t>
            </a:r>
          </a:p>
        </p:txBody>
      </p:sp>
      <p:sp>
        <p:nvSpPr>
          <p:cNvPr id="10" name="Content Placeholder 9"/>
          <p:cNvSpPr>
            <a:spLocks noGrp="1"/>
          </p:cNvSpPr>
          <p:nvPr>
            <p:ph idx="1"/>
          </p:nvPr>
        </p:nvSpPr>
        <p:spPr>
          <a:xfrm>
            <a:off x="381000" y="1295400"/>
            <a:ext cx="8229600" cy="5029200"/>
          </a:xfrm>
        </p:spPr>
        <p:txBody>
          <a:bodyPr>
            <a:normAutofit/>
          </a:bodyPr>
          <a:lstStyle/>
          <a:p>
            <a:pPr>
              <a:spcBef>
                <a:spcPts val="0"/>
              </a:spcBef>
            </a:pPr>
            <a:r>
              <a:rPr lang="en-US" sz="2400" dirty="0">
                <a:solidFill>
                  <a:schemeClr val="tx2">
                    <a:lumMod val="50000"/>
                  </a:schemeClr>
                </a:solidFill>
              </a:rPr>
              <a:t>SOP FS 7230</a:t>
            </a:r>
          </a:p>
          <a:p>
            <a:pPr lvl="1">
              <a:spcBef>
                <a:spcPts val="0"/>
              </a:spcBef>
            </a:pPr>
            <a:r>
              <a:rPr lang="en-US" sz="2400" dirty="0">
                <a:solidFill>
                  <a:schemeClr val="tx2">
                    <a:lumMod val="50000"/>
                  </a:schemeClr>
                </a:solidFill>
              </a:rPr>
              <a:t>Posted here: </a:t>
            </a:r>
            <a:r>
              <a:rPr lang="en-US" sz="2400" dirty="0">
                <a:solidFill>
                  <a:schemeClr val="tx2">
                    <a:lumMod val="50000"/>
                  </a:schemeClr>
                </a:solidFill>
                <a:hlinkClick r:id="rId2"/>
              </a:rPr>
              <a:t>https://floridadep.gov/dear/quality-assurance/content/dep-sops</a:t>
            </a:r>
            <a:endParaRPr lang="en-US" sz="2400" dirty="0">
              <a:solidFill>
                <a:schemeClr val="tx2">
                  <a:lumMod val="50000"/>
                </a:schemeClr>
              </a:solidFill>
            </a:endParaRPr>
          </a:p>
          <a:p>
            <a:pPr marL="457200" lvl="1" indent="0">
              <a:spcBef>
                <a:spcPts val="0"/>
              </a:spcBef>
              <a:buNone/>
            </a:pPr>
            <a:endParaRPr lang="en-US" dirty="0">
              <a:solidFill>
                <a:schemeClr val="tx2">
                  <a:lumMod val="50000"/>
                </a:schemeClr>
              </a:solidFill>
            </a:endParaRPr>
          </a:p>
          <a:p>
            <a:r>
              <a:rPr lang="en-US" sz="2400" dirty="0">
                <a:solidFill>
                  <a:schemeClr val="tx2">
                    <a:lumMod val="50000"/>
                  </a:schemeClr>
                </a:solidFill>
              </a:rPr>
              <a:t>Use in support of numeric nutrient criteria implementation described in “Implementation of Florida’s Numeric Nutrient Standard.”   </a:t>
            </a:r>
            <a:r>
              <a:rPr lang="en-US" sz="2400" dirty="0">
                <a:solidFill>
                  <a:schemeClr val="tx2">
                    <a:lumMod val="50000"/>
                  </a:schemeClr>
                </a:solidFill>
                <a:hlinkClick r:id="rId3"/>
              </a:rPr>
              <a:t>https://floridadep.gov/dear/water-quality-standards/documents/nnc-implementation</a:t>
            </a:r>
            <a:endParaRPr lang="en-US" sz="2400" dirty="0">
              <a:solidFill>
                <a:schemeClr val="tx2">
                  <a:lumMod val="50000"/>
                </a:schemeClr>
              </a:solidFill>
            </a:endParaRPr>
          </a:p>
          <a:p>
            <a:pPr>
              <a:spcBef>
                <a:spcPts val="0"/>
              </a:spcBef>
              <a:buNone/>
            </a:pPr>
            <a:endParaRPr lang="en-US" sz="2400" dirty="0">
              <a:solidFill>
                <a:schemeClr val="tx2">
                  <a:lumMod val="50000"/>
                </a:schemeClr>
              </a:solidFill>
            </a:endParaRPr>
          </a:p>
          <a:p>
            <a:pPr>
              <a:spcBef>
                <a:spcPts val="0"/>
              </a:spcBef>
            </a:pPr>
            <a:r>
              <a:rPr lang="en-US" sz="2400" dirty="0">
                <a:solidFill>
                  <a:schemeClr val="tx2">
                    <a:lumMod val="50000"/>
                  </a:schemeClr>
                </a:solidFill>
              </a:rPr>
              <a:t>Field form (</a:t>
            </a:r>
            <a:r>
              <a:rPr lang="en-US" sz="2400" b="1" dirty="0">
                <a:solidFill>
                  <a:schemeClr val="tx2">
                    <a:lumMod val="50000"/>
                  </a:schemeClr>
                </a:solidFill>
              </a:rPr>
              <a:t>FD 9000-25</a:t>
            </a:r>
            <a:r>
              <a:rPr lang="en-US" sz="2400" dirty="0">
                <a:solidFill>
                  <a:schemeClr val="tx2">
                    <a:lumMod val="50000"/>
                  </a:schemeClr>
                </a:solidFill>
              </a:rPr>
              <a:t>) available on DEP website here:  </a:t>
            </a:r>
            <a:r>
              <a:rPr lang="en-US" sz="2400" dirty="0">
                <a:solidFill>
                  <a:schemeClr val="tx2">
                    <a:lumMod val="50000"/>
                  </a:schemeClr>
                </a:solidFill>
                <a:hlinkClick r:id="rId4"/>
              </a:rPr>
              <a:t>https://floridadep.gov/dear/quality-assurance/content/sop-forms</a:t>
            </a:r>
            <a:endParaRPr lang="en-US" sz="2400" dirty="0">
              <a:solidFill>
                <a:schemeClr val="tx2">
                  <a:lumMod val="50000"/>
                </a:schemeClr>
              </a:solidFill>
            </a:endParaRPr>
          </a:p>
          <a:p>
            <a:pPr marL="0" indent="0">
              <a:spcBef>
                <a:spcPts val="0"/>
              </a:spcBef>
              <a:buNone/>
            </a:pPr>
            <a:endParaRPr lang="en-US" dirty="0">
              <a:solidFill>
                <a:schemeClr val="tx2">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381000"/>
            <a:ext cx="7313613" cy="682625"/>
          </a:xfrm>
        </p:spPr>
        <p:txBody>
          <a:bodyPr>
            <a:noAutofit/>
          </a:bodyPr>
          <a:lstStyle/>
          <a:p>
            <a:pPr algn="ctr"/>
            <a:r>
              <a:rPr lang="en-US" dirty="0">
                <a:solidFill>
                  <a:schemeClr val="tx1"/>
                </a:solidFill>
              </a:rPr>
              <a:t> Rapid </a:t>
            </a:r>
            <a:r>
              <a:rPr lang="en-US" dirty="0" err="1">
                <a:solidFill>
                  <a:schemeClr val="tx1"/>
                </a:solidFill>
              </a:rPr>
              <a:t>Periphyton</a:t>
            </a:r>
            <a:r>
              <a:rPr lang="en-US" dirty="0">
                <a:solidFill>
                  <a:schemeClr val="tx1"/>
                </a:solidFill>
              </a:rPr>
              <a:t> Survey (RPS) </a:t>
            </a:r>
          </a:p>
        </p:txBody>
      </p:sp>
      <p:sp>
        <p:nvSpPr>
          <p:cNvPr id="54275" name="Rectangle 3"/>
          <p:cNvSpPr>
            <a:spLocks noGrp="1" noChangeArrowheads="1"/>
          </p:cNvSpPr>
          <p:nvPr>
            <p:ph idx="1"/>
          </p:nvPr>
        </p:nvSpPr>
        <p:spPr>
          <a:xfrm>
            <a:off x="381000" y="1600200"/>
            <a:ext cx="8153400" cy="5257800"/>
          </a:xfrm>
        </p:spPr>
        <p:txBody>
          <a:bodyPr>
            <a:noAutofit/>
          </a:bodyPr>
          <a:lstStyle/>
          <a:p>
            <a:pPr>
              <a:spcBef>
                <a:spcPts val="0"/>
              </a:spcBef>
            </a:pPr>
            <a:r>
              <a:rPr lang="en-US" dirty="0">
                <a:latin typeface="+mn-lt"/>
                <a:ea typeface="+mn-ea"/>
                <a:cs typeface="+mn-cs"/>
              </a:rPr>
              <a:t>The RPS </a:t>
            </a:r>
            <a:r>
              <a:rPr lang="en-US" dirty="0"/>
              <a:t>quantifies the extent (coverage) and abundance (thickness) of attached algae in a 100m stream segment</a:t>
            </a:r>
          </a:p>
          <a:p>
            <a:pPr>
              <a:spcBef>
                <a:spcPts val="0"/>
              </a:spcBef>
              <a:buNone/>
            </a:pPr>
            <a:endParaRPr lang="en-US" dirty="0"/>
          </a:p>
          <a:p>
            <a:pPr>
              <a:spcBef>
                <a:spcPts val="0"/>
              </a:spcBef>
            </a:pPr>
            <a:r>
              <a:rPr lang="en-US" dirty="0"/>
              <a:t>Follow DEP SOP FS 7230 </a:t>
            </a:r>
          </a:p>
          <a:p>
            <a:pPr>
              <a:spcBef>
                <a:spcPts val="0"/>
              </a:spcBef>
              <a:buNone/>
            </a:pPr>
            <a:endParaRPr lang="en-US" dirty="0"/>
          </a:p>
          <a:p>
            <a:pPr>
              <a:spcBef>
                <a:spcPts val="0"/>
              </a:spcBef>
            </a:pPr>
            <a:r>
              <a:rPr lang="en-US" dirty="0"/>
              <a:t>Conduct in conjunction with Habitat Assessment (SOP FT 3100) Linear Vegetation Survey (LVS; SOP FS 7320), and Stream Condition Index (SCI; SOP SCI 1000)</a:t>
            </a:r>
          </a:p>
          <a:p>
            <a:endParaRPr lang="en-US" dirty="0">
              <a:solidFill>
                <a:schemeClr val="tx2">
                  <a:lumMod val="50000"/>
                </a:schemeClr>
              </a:solidFill>
            </a:endParaRPr>
          </a:p>
          <a:p>
            <a:pPr>
              <a:buNone/>
            </a:pPr>
            <a:endParaRPr lang="en-US" dirty="0">
              <a:solidFill>
                <a:schemeClr val="tx2">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748150" y="29305"/>
            <a:ext cx="7772400" cy="838200"/>
          </a:xfrm>
        </p:spPr>
        <p:txBody>
          <a:bodyPr/>
          <a:lstStyle/>
          <a:p>
            <a:pPr algn="ctr"/>
            <a:r>
              <a:rPr lang="en-US" dirty="0">
                <a:solidFill>
                  <a:schemeClr val="tx1"/>
                </a:solidFill>
              </a:rPr>
              <a:t>RPS Conceptual Layout</a:t>
            </a:r>
          </a:p>
        </p:txBody>
      </p:sp>
      <p:sp>
        <p:nvSpPr>
          <p:cNvPr id="55299" name="Text Box 3"/>
          <p:cNvSpPr txBox="1">
            <a:spLocks noChangeArrowheads="1"/>
          </p:cNvSpPr>
          <p:nvPr/>
        </p:nvSpPr>
        <p:spPr bwMode="auto">
          <a:xfrm>
            <a:off x="457201" y="4555038"/>
            <a:ext cx="8229600" cy="1754326"/>
          </a:xfrm>
          <a:prstGeom prst="rect">
            <a:avLst/>
          </a:prstGeom>
          <a:noFill/>
          <a:ln w="9525">
            <a:noFill/>
            <a:miter lim="800000"/>
            <a:headEnd/>
            <a:tailEnd/>
          </a:ln>
          <a:effectLst/>
        </p:spPr>
        <p:txBody>
          <a:bodyPr wrap="square">
            <a:spAutoFit/>
          </a:bodyPr>
          <a:lstStyle/>
          <a:p>
            <a:pPr eaLnBrk="1" hangingPunct="1">
              <a:buFont typeface="Arial" pitchFamily="34" charset="0"/>
              <a:buChar char="•"/>
            </a:pPr>
            <a:r>
              <a:rPr lang="en-US" dirty="0">
                <a:latin typeface="Arial" charset="0"/>
              </a:rPr>
              <a:t>100m reach; place flags every 10 m to create 11 cross-stream transects</a:t>
            </a:r>
          </a:p>
          <a:p>
            <a:pPr eaLnBrk="1" hangingPunct="1">
              <a:buFont typeface="Arial" pitchFamily="34" charset="0"/>
              <a:buChar char="•"/>
            </a:pPr>
            <a:r>
              <a:rPr lang="en-US" dirty="0">
                <a:latin typeface="Arial" charset="0"/>
              </a:rPr>
              <a:t>Beginning at “0” transect, evaluate 9 roughly equidistant points across the stream</a:t>
            </a:r>
          </a:p>
          <a:p>
            <a:pPr eaLnBrk="1" hangingPunct="1">
              <a:buFont typeface="Arial" pitchFamily="34" charset="0"/>
              <a:buChar char="•"/>
            </a:pPr>
            <a:r>
              <a:rPr lang="en-US" dirty="0">
                <a:latin typeface="Arial" charset="0"/>
              </a:rPr>
              <a:t>Point 1 is ~0.1 m from right bank and point 9 is ~ 0.1 m from left bank</a:t>
            </a:r>
          </a:p>
          <a:p>
            <a:pPr eaLnBrk="1" hangingPunct="1">
              <a:buFont typeface="Arial" pitchFamily="34" charset="0"/>
              <a:buChar char="•"/>
            </a:pPr>
            <a:r>
              <a:rPr lang="en-US" dirty="0">
                <a:latin typeface="Arial" charset="0"/>
              </a:rPr>
              <a:t>Canopy measurement, face upstream, take between points 4 and 6, ideally at point 5 </a:t>
            </a:r>
          </a:p>
        </p:txBody>
      </p:sp>
      <p:grpSp>
        <p:nvGrpSpPr>
          <p:cNvPr id="55300" name="Group 4" descr="Schematic of 100 m stretch showing 11 RPS transects with 9 points each"/>
          <p:cNvGrpSpPr>
            <a:grpSpLocks/>
          </p:cNvGrpSpPr>
          <p:nvPr/>
        </p:nvGrpSpPr>
        <p:grpSpPr bwMode="auto">
          <a:xfrm>
            <a:off x="1030375" y="905325"/>
            <a:ext cx="6858000" cy="3526123"/>
            <a:chOff x="576" y="968"/>
            <a:chExt cx="4464" cy="2311"/>
          </a:xfrm>
        </p:grpSpPr>
        <p:grpSp>
          <p:nvGrpSpPr>
            <p:cNvPr id="55302" name="Group 6"/>
            <p:cNvGrpSpPr>
              <a:grpSpLocks/>
            </p:cNvGrpSpPr>
            <p:nvPr/>
          </p:nvGrpSpPr>
          <p:grpSpPr bwMode="auto">
            <a:xfrm>
              <a:off x="864" y="1488"/>
              <a:ext cx="211" cy="1237"/>
              <a:chOff x="864" y="1488"/>
              <a:chExt cx="211" cy="1237"/>
            </a:xfrm>
          </p:grpSpPr>
          <p:sp>
            <p:nvSpPr>
              <p:cNvPr id="55303" name="AutoShape 7"/>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04" name="AutoShape 8"/>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05" name="AutoShape 9"/>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06" name="AutoShape 10"/>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07" name="AutoShape 11"/>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08" name="AutoShape 12"/>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dirty="0">
                  <a:solidFill>
                    <a:srgbClr val="FF0000"/>
                  </a:solidFill>
                </a:endParaRPr>
              </a:p>
            </p:txBody>
          </p:sp>
          <p:sp>
            <p:nvSpPr>
              <p:cNvPr id="55309" name="AutoShape 13"/>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10" name="AutoShape 14"/>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11" name="AutoShape 15"/>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13" name="Group 17"/>
            <p:cNvGrpSpPr>
              <a:grpSpLocks/>
            </p:cNvGrpSpPr>
            <p:nvPr/>
          </p:nvGrpSpPr>
          <p:grpSpPr bwMode="auto">
            <a:xfrm>
              <a:off x="1229" y="1536"/>
              <a:ext cx="211" cy="1237"/>
              <a:chOff x="864" y="1488"/>
              <a:chExt cx="211" cy="1237"/>
            </a:xfrm>
          </p:grpSpPr>
          <p:sp>
            <p:nvSpPr>
              <p:cNvPr id="55314" name="AutoShape 1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15" name="AutoShape 1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16" name="AutoShape 2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17" name="AutoShape 2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18" name="AutoShape 2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19" name="AutoShape 2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20" name="AutoShape 2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21" name="AutoShape 2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22" name="AutoShape 2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23" name="Group 27"/>
            <p:cNvGrpSpPr>
              <a:grpSpLocks/>
            </p:cNvGrpSpPr>
            <p:nvPr/>
          </p:nvGrpSpPr>
          <p:grpSpPr bwMode="auto">
            <a:xfrm>
              <a:off x="1594" y="1584"/>
              <a:ext cx="211" cy="1237"/>
              <a:chOff x="864" y="1488"/>
              <a:chExt cx="211" cy="1237"/>
            </a:xfrm>
          </p:grpSpPr>
          <p:sp>
            <p:nvSpPr>
              <p:cNvPr id="55324" name="AutoShape 2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25" name="AutoShape 2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26" name="AutoShape 3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27" name="AutoShape 3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28" name="AutoShape 3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29" name="AutoShape 3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30" name="AutoShape 3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31" name="AutoShape 3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32" name="AutoShape 3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33" name="Group 37"/>
            <p:cNvGrpSpPr>
              <a:grpSpLocks/>
            </p:cNvGrpSpPr>
            <p:nvPr/>
          </p:nvGrpSpPr>
          <p:grpSpPr bwMode="auto">
            <a:xfrm>
              <a:off x="1959" y="1632"/>
              <a:ext cx="211" cy="1237"/>
              <a:chOff x="864" y="1488"/>
              <a:chExt cx="211" cy="1237"/>
            </a:xfrm>
          </p:grpSpPr>
          <p:sp>
            <p:nvSpPr>
              <p:cNvPr id="55334" name="AutoShape 3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35" name="AutoShape 3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36" name="AutoShape 4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37" name="AutoShape 4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38" name="AutoShape 4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39" name="AutoShape 4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40" name="AutoShape 4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41" name="AutoShape 4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42" name="AutoShape 4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43" name="Group 47"/>
            <p:cNvGrpSpPr>
              <a:grpSpLocks/>
            </p:cNvGrpSpPr>
            <p:nvPr/>
          </p:nvGrpSpPr>
          <p:grpSpPr bwMode="auto">
            <a:xfrm>
              <a:off x="2324" y="1680"/>
              <a:ext cx="211" cy="1237"/>
              <a:chOff x="864" y="1488"/>
              <a:chExt cx="211" cy="1237"/>
            </a:xfrm>
          </p:grpSpPr>
          <p:sp>
            <p:nvSpPr>
              <p:cNvPr id="55344" name="AutoShape 4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45" name="AutoShape 4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46" name="AutoShape 5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47" name="AutoShape 5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48" name="AutoShape 5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49" name="AutoShape 5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50" name="AutoShape 5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51" name="AutoShape 5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52" name="AutoShape 5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53" name="Group 57"/>
            <p:cNvGrpSpPr>
              <a:grpSpLocks/>
            </p:cNvGrpSpPr>
            <p:nvPr/>
          </p:nvGrpSpPr>
          <p:grpSpPr bwMode="auto">
            <a:xfrm>
              <a:off x="2689" y="1728"/>
              <a:ext cx="211" cy="1237"/>
              <a:chOff x="864" y="1488"/>
              <a:chExt cx="211" cy="1237"/>
            </a:xfrm>
          </p:grpSpPr>
          <p:sp>
            <p:nvSpPr>
              <p:cNvPr id="55354" name="AutoShape 5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55" name="AutoShape 5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56" name="AutoShape 6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57" name="AutoShape 6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58" name="AutoShape 6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59" name="AutoShape 6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60" name="AutoShape 6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61" name="AutoShape 6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62" name="AutoShape 6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63" name="Group 67"/>
            <p:cNvGrpSpPr>
              <a:grpSpLocks/>
            </p:cNvGrpSpPr>
            <p:nvPr/>
          </p:nvGrpSpPr>
          <p:grpSpPr bwMode="auto">
            <a:xfrm>
              <a:off x="3054" y="1776"/>
              <a:ext cx="211" cy="1237"/>
              <a:chOff x="864" y="1488"/>
              <a:chExt cx="211" cy="1237"/>
            </a:xfrm>
          </p:grpSpPr>
          <p:sp>
            <p:nvSpPr>
              <p:cNvPr id="55364" name="AutoShape 6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65" name="AutoShape 6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66" name="AutoShape 7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67" name="AutoShape 7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68" name="AutoShape 7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69" name="AutoShape 7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70" name="AutoShape 7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71" name="AutoShape 7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72" name="AutoShape 7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73" name="Group 77"/>
            <p:cNvGrpSpPr>
              <a:grpSpLocks/>
            </p:cNvGrpSpPr>
            <p:nvPr/>
          </p:nvGrpSpPr>
          <p:grpSpPr bwMode="auto">
            <a:xfrm>
              <a:off x="3419" y="1824"/>
              <a:ext cx="211" cy="1237"/>
              <a:chOff x="864" y="1488"/>
              <a:chExt cx="211" cy="1237"/>
            </a:xfrm>
          </p:grpSpPr>
          <p:sp>
            <p:nvSpPr>
              <p:cNvPr id="55374" name="AutoShape 7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75" name="AutoShape 7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76" name="AutoShape 8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77" name="AutoShape 8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78" name="AutoShape 8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79" name="AutoShape 8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80" name="AutoShape 8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81" name="AutoShape 8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82" name="AutoShape 8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83" name="Group 87"/>
            <p:cNvGrpSpPr>
              <a:grpSpLocks/>
            </p:cNvGrpSpPr>
            <p:nvPr/>
          </p:nvGrpSpPr>
          <p:grpSpPr bwMode="auto">
            <a:xfrm>
              <a:off x="3784" y="1872"/>
              <a:ext cx="211" cy="1237"/>
              <a:chOff x="864" y="1488"/>
              <a:chExt cx="211" cy="1237"/>
            </a:xfrm>
          </p:grpSpPr>
          <p:sp>
            <p:nvSpPr>
              <p:cNvPr id="55384" name="AutoShape 8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85" name="AutoShape 8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86" name="AutoShape 9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87" name="AutoShape 9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88" name="AutoShape 9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89" name="AutoShape 9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90" name="AutoShape 9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91" name="AutoShape 9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92" name="AutoShape 9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393" name="Group 97"/>
            <p:cNvGrpSpPr>
              <a:grpSpLocks/>
            </p:cNvGrpSpPr>
            <p:nvPr/>
          </p:nvGrpSpPr>
          <p:grpSpPr bwMode="auto">
            <a:xfrm>
              <a:off x="4149" y="1920"/>
              <a:ext cx="211" cy="1237"/>
              <a:chOff x="864" y="1488"/>
              <a:chExt cx="211" cy="1237"/>
            </a:xfrm>
          </p:grpSpPr>
          <p:sp>
            <p:nvSpPr>
              <p:cNvPr id="55394" name="AutoShape 9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95" name="AutoShape 9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96" name="AutoShape 10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397" name="AutoShape 10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98" name="AutoShape 10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399" name="AutoShape 10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400" name="AutoShape 10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01" name="AutoShape 10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02" name="AutoShape 10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grpSp>
          <p:nvGrpSpPr>
            <p:cNvPr id="55403" name="Group 107"/>
            <p:cNvGrpSpPr>
              <a:grpSpLocks/>
            </p:cNvGrpSpPr>
            <p:nvPr/>
          </p:nvGrpSpPr>
          <p:grpSpPr bwMode="auto">
            <a:xfrm>
              <a:off x="4514" y="1968"/>
              <a:ext cx="211" cy="1237"/>
              <a:chOff x="864" y="1488"/>
              <a:chExt cx="211" cy="1237"/>
            </a:xfrm>
          </p:grpSpPr>
          <p:sp>
            <p:nvSpPr>
              <p:cNvPr id="55404" name="AutoShape 108"/>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05" name="AutoShape 109"/>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06" name="AutoShape 110"/>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07" name="AutoShape 111"/>
              <p:cNvSpPr>
                <a:spLocks noChangeArrowheads="1"/>
              </p:cNvSpPr>
              <p:nvPr/>
            </p:nvSpPr>
            <p:spPr bwMode="auto">
              <a:xfrm rot="605650">
                <a:off x="925" y="2231"/>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408" name="AutoShape 112"/>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409" name="AutoShape 113"/>
              <p:cNvSpPr>
                <a:spLocks noChangeArrowheads="1"/>
              </p:cNvSpPr>
              <p:nvPr/>
            </p:nvSpPr>
            <p:spPr bwMode="auto">
              <a:xfrm rot="605650">
                <a:off x="966" y="1934"/>
                <a:ext cx="48" cy="48"/>
              </a:xfrm>
              <a:prstGeom prst="diamond">
                <a:avLst/>
              </a:prstGeom>
              <a:solidFill>
                <a:srgbClr val="FF0000"/>
              </a:solidFill>
              <a:ln w="9525">
                <a:solidFill>
                  <a:schemeClr val="tx1"/>
                </a:solidFill>
                <a:miter lim="800000"/>
                <a:headEnd/>
                <a:tailEnd/>
              </a:ln>
              <a:effectLst/>
            </p:spPr>
            <p:txBody>
              <a:bodyPr wrap="none" anchor="ctr"/>
              <a:lstStyle/>
              <a:p>
                <a:endParaRPr lang="en-US"/>
              </a:p>
            </p:txBody>
          </p:sp>
          <p:sp>
            <p:nvSpPr>
              <p:cNvPr id="55410" name="AutoShape 114"/>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11" name="AutoShape 115"/>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sp>
            <p:nvSpPr>
              <p:cNvPr id="55412" name="AutoShape 116"/>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p:spPr>
            <p:txBody>
              <a:bodyPr wrap="none" anchor="ctr"/>
              <a:lstStyle/>
              <a:p>
                <a:endParaRPr lang="en-US"/>
              </a:p>
            </p:txBody>
          </p:sp>
        </p:grpSp>
        <p:sp>
          <p:nvSpPr>
            <p:cNvPr id="55413" name="Freeform 117"/>
            <p:cNvSpPr>
              <a:spLocks/>
            </p:cNvSpPr>
            <p:nvPr/>
          </p:nvSpPr>
          <p:spPr bwMode="auto">
            <a:xfrm>
              <a:off x="576" y="2703"/>
              <a:ext cx="4128" cy="576"/>
            </a:xfrm>
            <a:custGeom>
              <a:avLst/>
              <a:gdLst/>
              <a:ahLst/>
              <a:cxnLst>
                <a:cxn ang="0">
                  <a:pos x="0" y="0"/>
                </a:cxn>
                <a:cxn ang="0">
                  <a:pos x="1008" y="192"/>
                </a:cxn>
                <a:cxn ang="0">
                  <a:pos x="1680" y="288"/>
                </a:cxn>
                <a:cxn ang="0">
                  <a:pos x="2640" y="384"/>
                </a:cxn>
                <a:cxn ang="0">
                  <a:pos x="3168" y="480"/>
                </a:cxn>
                <a:cxn ang="0">
                  <a:pos x="4128" y="576"/>
                </a:cxn>
              </a:cxnLst>
              <a:rect l="0" t="0" r="r" b="b"/>
              <a:pathLst>
                <a:path w="4128" h="576">
                  <a:moveTo>
                    <a:pt x="0" y="0"/>
                  </a:moveTo>
                  <a:cubicBezTo>
                    <a:pt x="364" y="72"/>
                    <a:pt x="728" y="144"/>
                    <a:pt x="1008" y="192"/>
                  </a:cubicBezTo>
                  <a:cubicBezTo>
                    <a:pt x="1288" y="240"/>
                    <a:pt x="1408" y="256"/>
                    <a:pt x="1680" y="288"/>
                  </a:cubicBezTo>
                  <a:cubicBezTo>
                    <a:pt x="1952" y="320"/>
                    <a:pt x="2392" y="352"/>
                    <a:pt x="2640" y="384"/>
                  </a:cubicBezTo>
                  <a:cubicBezTo>
                    <a:pt x="2888" y="416"/>
                    <a:pt x="2920" y="448"/>
                    <a:pt x="3168" y="480"/>
                  </a:cubicBezTo>
                  <a:cubicBezTo>
                    <a:pt x="3416" y="512"/>
                    <a:pt x="3968" y="560"/>
                    <a:pt x="4128" y="576"/>
                  </a:cubicBezTo>
                </a:path>
              </a:pathLst>
            </a:custGeom>
            <a:noFill/>
            <a:ln w="9525">
              <a:solidFill>
                <a:schemeClr val="tx1"/>
              </a:solidFill>
              <a:round/>
              <a:headEnd/>
              <a:tailEnd/>
            </a:ln>
            <a:effectLst/>
          </p:spPr>
          <p:txBody>
            <a:bodyPr wrap="none"/>
            <a:lstStyle/>
            <a:p>
              <a:endParaRPr lang="en-US"/>
            </a:p>
          </p:txBody>
        </p:sp>
        <p:sp>
          <p:nvSpPr>
            <p:cNvPr id="55414" name="Freeform 118"/>
            <p:cNvSpPr>
              <a:spLocks/>
            </p:cNvSpPr>
            <p:nvPr/>
          </p:nvSpPr>
          <p:spPr bwMode="auto">
            <a:xfrm>
              <a:off x="912" y="1332"/>
              <a:ext cx="4128" cy="576"/>
            </a:xfrm>
            <a:custGeom>
              <a:avLst/>
              <a:gdLst/>
              <a:ahLst/>
              <a:cxnLst>
                <a:cxn ang="0">
                  <a:pos x="0" y="0"/>
                </a:cxn>
                <a:cxn ang="0">
                  <a:pos x="1008" y="192"/>
                </a:cxn>
                <a:cxn ang="0">
                  <a:pos x="1680" y="288"/>
                </a:cxn>
                <a:cxn ang="0">
                  <a:pos x="2640" y="384"/>
                </a:cxn>
                <a:cxn ang="0">
                  <a:pos x="3168" y="480"/>
                </a:cxn>
                <a:cxn ang="0">
                  <a:pos x="4128" y="576"/>
                </a:cxn>
              </a:cxnLst>
              <a:rect l="0" t="0" r="r" b="b"/>
              <a:pathLst>
                <a:path w="4128" h="576">
                  <a:moveTo>
                    <a:pt x="0" y="0"/>
                  </a:moveTo>
                  <a:cubicBezTo>
                    <a:pt x="364" y="72"/>
                    <a:pt x="728" y="144"/>
                    <a:pt x="1008" y="192"/>
                  </a:cubicBezTo>
                  <a:cubicBezTo>
                    <a:pt x="1288" y="240"/>
                    <a:pt x="1408" y="256"/>
                    <a:pt x="1680" y="288"/>
                  </a:cubicBezTo>
                  <a:cubicBezTo>
                    <a:pt x="1952" y="320"/>
                    <a:pt x="2392" y="352"/>
                    <a:pt x="2640" y="384"/>
                  </a:cubicBezTo>
                  <a:cubicBezTo>
                    <a:pt x="2888" y="416"/>
                    <a:pt x="2920" y="448"/>
                    <a:pt x="3168" y="480"/>
                  </a:cubicBezTo>
                  <a:cubicBezTo>
                    <a:pt x="3416" y="512"/>
                    <a:pt x="3968" y="560"/>
                    <a:pt x="4128" y="576"/>
                  </a:cubicBezTo>
                </a:path>
              </a:pathLst>
            </a:custGeom>
            <a:noFill/>
            <a:ln w="9525">
              <a:solidFill>
                <a:schemeClr val="tx1"/>
              </a:solidFill>
              <a:round/>
              <a:headEnd/>
              <a:tailEnd/>
            </a:ln>
            <a:effectLst/>
          </p:spPr>
          <p:txBody>
            <a:bodyPr wrap="none"/>
            <a:lstStyle/>
            <a:p>
              <a:endParaRPr lang="en-US"/>
            </a:p>
          </p:txBody>
        </p:sp>
        <p:sp>
          <p:nvSpPr>
            <p:cNvPr id="55415" name="Text Box 119"/>
            <p:cNvSpPr txBox="1">
              <a:spLocks noChangeArrowheads="1"/>
            </p:cNvSpPr>
            <p:nvPr/>
          </p:nvSpPr>
          <p:spPr bwMode="auto">
            <a:xfrm>
              <a:off x="4646" y="1610"/>
              <a:ext cx="220"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0</a:t>
              </a:r>
            </a:p>
          </p:txBody>
        </p:sp>
        <p:sp>
          <p:nvSpPr>
            <p:cNvPr id="55416" name="Text Box 120"/>
            <p:cNvSpPr txBox="1">
              <a:spLocks noChangeArrowheads="1"/>
            </p:cNvSpPr>
            <p:nvPr/>
          </p:nvSpPr>
          <p:spPr bwMode="auto">
            <a:xfrm>
              <a:off x="4214" y="1562"/>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10</a:t>
              </a:r>
            </a:p>
          </p:txBody>
        </p:sp>
        <p:sp>
          <p:nvSpPr>
            <p:cNvPr id="55417" name="Text Box 121"/>
            <p:cNvSpPr txBox="1">
              <a:spLocks noChangeArrowheads="1"/>
            </p:cNvSpPr>
            <p:nvPr/>
          </p:nvSpPr>
          <p:spPr bwMode="auto">
            <a:xfrm>
              <a:off x="3878" y="1562"/>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20</a:t>
              </a:r>
            </a:p>
          </p:txBody>
        </p:sp>
        <p:sp>
          <p:nvSpPr>
            <p:cNvPr id="55418" name="Text Box 122"/>
            <p:cNvSpPr txBox="1">
              <a:spLocks noChangeArrowheads="1"/>
            </p:cNvSpPr>
            <p:nvPr/>
          </p:nvSpPr>
          <p:spPr bwMode="auto">
            <a:xfrm>
              <a:off x="3494" y="1466"/>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30</a:t>
              </a:r>
            </a:p>
          </p:txBody>
        </p:sp>
        <p:sp>
          <p:nvSpPr>
            <p:cNvPr id="55419" name="Text Box 123"/>
            <p:cNvSpPr txBox="1">
              <a:spLocks noChangeArrowheads="1"/>
            </p:cNvSpPr>
            <p:nvPr/>
          </p:nvSpPr>
          <p:spPr bwMode="auto">
            <a:xfrm>
              <a:off x="3110" y="1370"/>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40</a:t>
              </a:r>
            </a:p>
          </p:txBody>
        </p:sp>
        <p:sp>
          <p:nvSpPr>
            <p:cNvPr id="55420" name="Text Box 124"/>
            <p:cNvSpPr txBox="1">
              <a:spLocks noChangeArrowheads="1"/>
            </p:cNvSpPr>
            <p:nvPr/>
          </p:nvSpPr>
          <p:spPr bwMode="auto">
            <a:xfrm>
              <a:off x="2774" y="1392"/>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50</a:t>
              </a:r>
            </a:p>
          </p:txBody>
        </p:sp>
        <p:sp>
          <p:nvSpPr>
            <p:cNvPr id="55421" name="Text Box 125"/>
            <p:cNvSpPr txBox="1">
              <a:spLocks noChangeArrowheads="1"/>
            </p:cNvSpPr>
            <p:nvPr/>
          </p:nvSpPr>
          <p:spPr bwMode="auto">
            <a:xfrm>
              <a:off x="2390" y="1322"/>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60</a:t>
              </a:r>
            </a:p>
          </p:txBody>
        </p:sp>
        <p:sp>
          <p:nvSpPr>
            <p:cNvPr id="55422" name="Text Box 126"/>
            <p:cNvSpPr txBox="1">
              <a:spLocks noChangeArrowheads="1"/>
            </p:cNvSpPr>
            <p:nvPr/>
          </p:nvSpPr>
          <p:spPr bwMode="auto">
            <a:xfrm>
              <a:off x="2006" y="1274"/>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70</a:t>
              </a:r>
            </a:p>
          </p:txBody>
        </p:sp>
        <p:sp>
          <p:nvSpPr>
            <p:cNvPr id="55423" name="Text Box 127"/>
            <p:cNvSpPr txBox="1">
              <a:spLocks noChangeArrowheads="1"/>
            </p:cNvSpPr>
            <p:nvPr/>
          </p:nvSpPr>
          <p:spPr bwMode="auto">
            <a:xfrm>
              <a:off x="1622" y="1248"/>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80</a:t>
              </a:r>
            </a:p>
          </p:txBody>
        </p:sp>
        <p:sp>
          <p:nvSpPr>
            <p:cNvPr id="55424" name="Text Box 128"/>
            <p:cNvSpPr txBox="1">
              <a:spLocks noChangeArrowheads="1"/>
            </p:cNvSpPr>
            <p:nvPr/>
          </p:nvSpPr>
          <p:spPr bwMode="auto">
            <a:xfrm>
              <a:off x="1286" y="1178"/>
              <a:ext cx="3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90</a:t>
              </a:r>
            </a:p>
          </p:txBody>
        </p:sp>
        <p:sp>
          <p:nvSpPr>
            <p:cNvPr id="55425" name="Text Box 129"/>
            <p:cNvSpPr txBox="1">
              <a:spLocks noChangeArrowheads="1"/>
            </p:cNvSpPr>
            <p:nvPr/>
          </p:nvSpPr>
          <p:spPr bwMode="auto">
            <a:xfrm>
              <a:off x="806" y="1082"/>
              <a:ext cx="421" cy="303"/>
            </a:xfrm>
            <a:prstGeom prst="rect">
              <a:avLst/>
            </a:prstGeom>
            <a:noFill/>
            <a:ln w="9525">
              <a:noFill/>
              <a:miter lim="800000"/>
              <a:headEnd/>
              <a:tailEnd/>
            </a:ln>
            <a:effectLst/>
          </p:spPr>
          <p:txBody>
            <a:bodyPr wrap="none">
              <a:spAutoFit/>
            </a:bodyPr>
            <a:lstStyle/>
            <a:p>
              <a:pPr eaLnBrk="1" hangingPunct="1"/>
              <a:r>
                <a:rPr lang="en-US" sz="2400">
                  <a:latin typeface="Times New Roman" pitchFamily="18" charset="0"/>
                </a:rPr>
                <a:t>100</a:t>
              </a:r>
            </a:p>
          </p:txBody>
        </p:sp>
        <p:sp>
          <p:nvSpPr>
            <p:cNvPr id="55312" name="Text Box 16"/>
            <p:cNvSpPr txBox="1">
              <a:spLocks noChangeArrowheads="1"/>
            </p:cNvSpPr>
            <p:nvPr/>
          </p:nvSpPr>
          <p:spPr bwMode="auto">
            <a:xfrm>
              <a:off x="3321" y="968"/>
              <a:ext cx="496" cy="242"/>
            </a:xfrm>
            <a:prstGeom prst="rect">
              <a:avLst/>
            </a:prstGeom>
            <a:solidFill>
              <a:schemeClr val="bg1"/>
            </a:solidFill>
            <a:ln w="9525">
              <a:noFill/>
              <a:miter lim="800000"/>
              <a:headEnd/>
              <a:tailEnd/>
            </a:ln>
            <a:effectLst/>
          </p:spPr>
          <p:txBody>
            <a:bodyPr wrap="none">
              <a:spAutoFit/>
            </a:bodyPr>
            <a:lstStyle/>
            <a:p>
              <a:pPr eaLnBrk="1" hangingPunct="1"/>
              <a:r>
                <a:rPr lang="en-US" dirty="0">
                  <a:latin typeface="Arial" charset="0"/>
                </a:rPr>
                <a:t>100m</a:t>
              </a:r>
            </a:p>
          </p:txBody>
        </p:sp>
      </p:grpSp>
      <p:sp>
        <p:nvSpPr>
          <p:cNvPr id="131" name="TextBox 130"/>
          <p:cNvSpPr txBox="1"/>
          <p:nvPr/>
        </p:nvSpPr>
        <p:spPr>
          <a:xfrm rot="16636276">
            <a:off x="7557023" y="2374959"/>
            <a:ext cx="282450" cy="276999"/>
          </a:xfrm>
          <a:prstGeom prst="rect">
            <a:avLst/>
          </a:prstGeom>
          <a:noFill/>
        </p:spPr>
        <p:txBody>
          <a:bodyPr wrap="none" rtlCol="0">
            <a:spAutoFit/>
          </a:bodyPr>
          <a:lstStyle/>
          <a:p>
            <a:r>
              <a:rPr lang="en-US" sz="1200" dirty="0"/>
              <a:t>1</a:t>
            </a:r>
          </a:p>
        </p:txBody>
      </p:sp>
      <p:sp>
        <p:nvSpPr>
          <p:cNvPr id="132" name="TextBox 131"/>
          <p:cNvSpPr txBox="1"/>
          <p:nvPr/>
        </p:nvSpPr>
        <p:spPr>
          <a:xfrm rot="16636276">
            <a:off x="7480823" y="2832159"/>
            <a:ext cx="282450" cy="276999"/>
          </a:xfrm>
          <a:prstGeom prst="rect">
            <a:avLst/>
          </a:prstGeom>
          <a:noFill/>
        </p:spPr>
        <p:txBody>
          <a:bodyPr wrap="none" rtlCol="0">
            <a:spAutoFit/>
          </a:bodyPr>
          <a:lstStyle/>
          <a:p>
            <a:r>
              <a:rPr lang="en-US" sz="1200" dirty="0"/>
              <a:t>3</a:t>
            </a:r>
          </a:p>
        </p:txBody>
      </p:sp>
      <p:sp>
        <p:nvSpPr>
          <p:cNvPr id="133" name="TextBox 132"/>
          <p:cNvSpPr txBox="1"/>
          <p:nvPr/>
        </p:nvSpPr>
        <p:spPr>
          <a:xfrm rot="16636276">
            <a:off x="7480823" y="2603559"/>
            <a:ext cx="282450" cy="276999"/>
          </a:xfrm>
          <a:prstGeom prst="rect">
            <a:avLst/>
          </a:prstGeom>
          <a:noFill/>
        </p:spPr>
        <p:txBody>
          <a:bodyPr wrap="none" rtlCol="0">
            <a:spAutoFit/>
          </a:bodyPr>
          <a:lstStyle/>
          <a:p>
            <a:r>
              <a:rPr lang="en-US" sz="1200" dirty="0"/>
              <a:t>2</a:t>
            </a:r>
          </a:p>
        </p:txBody>
      </p:sp>
      <p:sp>
        <p:nvSpPr>
          <p:cNvPr id="134" name="TextBox 133"/>
          <p:cNvSpPr txBox="1"/>
          <p:nvPr/>
        </p:nvSpPr>
        <p:spPr>
          <a:xfrm rot="16636276">
            <a:off x="7476726" y="3060759"/>
            <a:ext cx="282450" cy="276999"/>
          </a:xfrm>
          <a:prstGeom prst="rect">
            <a:avLst/>
          </a:prstGeom>
          <a:noFill/>
        </p:spPr>
        <p:txBody>
          <a:bodyPr wrap="none" rtlCol="0">
            <a:spAutoFit/>
          </a:bodyPr>
          <a:lstStyle/>
          <a:p>
            <a:r>
              <a:rPr lang="en-US" sz="1200" dirty="0"/>
              <a:t>4</a:t>
            </a:r>
          </a:p>
        </p:txBody>
      </p:sp>
      <p:sp>
        <p:nvSpPr>
          <p:cNvPr id="135" name="TextBox 134"/>
          <p:cNvSpPr txBox="1"/>
          <p:nvPr/>
        </p:nvSpPr>
        <p:spPr>
          <a:xfrm rot="16636276">
            <a:off x="7476726" y="3289359"/>
            <a:ext cx="282450" cy="276999"/>
          </a:xfrm>
          <a:prstGeom prst="rect">
            <a:avLst/>
          </a:prstGeom>
          <a:noFill/>
        </p:spPr>
        <p:txBody>
          <a:bodyPr wrap="none" rtlCol="0">
            <a:spAutoFit/>
          </a:bodyPr>
          <a:lstStyle/>
          <a:p>
            <a:r>
              <a:rPr lang="en-US" sz="1200" dirty="0"/>
              <a:t>5</a:t>
            </a:r>
          </a:p>
        </p:txBody>
      </p:sp>
      <p:sp>
        <p:nvSpPr>
          <p:cNvPr id="136" name="TextBox 135"/>
          <p:cNvSpPr txBox="1"/>
          <p:nvPr/>
        </p:nvSpPr>
        <p:spPr>
          <a:xfrm rot="16636276">
            <a:off x="7404623" y="3520242"/>
            <a:ext cx="282450" cy="276999"/>
          </a:xfrm>
          <a:prstGeom prst="rect">
            <a:avLst/>
          </a:prstGeom>
          <a:noFill/>
        </p:spPr>
        <p:txBody>
          <a:bodyPr wrap="none" rtlCol="0">
            <a:spAutoFit/>
          </a:bodyPr>
          <a:lstStyle/>
          <a:p>
            <a:r>
              <a:rPr lang="en-US" sz="1200" dirty="0"/>
              <a:t>6</a:t>
            </a:r>
          </a:p>
        </p:txBody>
      </p:sp>
      <p:sp>
        <p:nvSpPr>
          <p:cNvPr id="137" name="TextBox 136"/>
          <p:cNvSpPr txBox="1"/>
          <p:nvPr/>
        </p:nvSpPr>
        <p:spPr>
          <a:xfrm rot="16636276">
            <a:off x="7400526" y="3670359"/>
            <a:ext cx="282450" cy="276999"/>
          </a:xfrm>
          <a:prstGeom prst="rect">
            <a:avLst/>
          </a:prstGeom>
          <a:noFill/>
        </p:spPr>
        <p:txBody>
          <a:bodyPr wrap="none" rtlCol="0">
            <a:spAutoFit/>
          </a:bodyPr>
          <a:lstStyle/>
          <a:p>
            <a:r>
              <a:rPr lang="en-US" sz="1200" dirty="0"/>
              <a:t>7</a:t>
            </a:r>
          </a:p>
        </p:txBody>
      </p:sp>
      <p:sp>
        <p:nvSpPr>
          <p:cNvPr id="138" name="TextBox 137"/>
          <p:cNvSpPr txBox="1"/>
          <p:nvPr/>
        </p:nvSpPr>
        <p:spPr>
          <a:xfrm rot="16636276">
            <a:off x="7328423" y="3901242"/>
            <a:ext cx="282450" cy="276999"/>
          </a:xfrm>
          <a:prstGeom prst="rect">
            <a:avLst/>
          </a:prstGeom>
          <a:noFill/>
        </p:spPr>
        <p:txBody>
          <a:bodyPr wrap="none" rtlCol="0">
            <a:spAutoFit/>
          </a:bodyPr>
          <a:lstStyle/>
          <a:p>
            <a:r>
              <a:rPr lang="en-US" sz="1200" dirty="0"/>
              <a:t>8</a:t>
            </a:r>
          </a:p>
        </p:txBody>
      </p:sp>
      <p:sp>
        <p:nvSpPr>
          <p:cNvPr id="139" name="TextBox 138"/>
          <p:cNvSpPr txBox="1"/>
          <p:nvPr/>
        </p:nvSpPr>
        <p:spPr>
          <a:xfrm rot="16636276">
            <a:off x="7328423" y="4129842"/>
            <a:ext cx="282450" cy="276999"/>
          </a:xfrm>
          <a:prstGeom prst="rect">
            <a:avLst/>
          </a:prstGeom>
          <a:noFill/>
        </p:spPr>
        <p:txBody>
          <a:bodyPr wrap="none" rtlCol="0">
            <a:spAutoFit/>
          </a:bodyPr>
          <a:lstStyle/>
          <a:p>
            <a:r>
              <a:rPr lang="en-US" sz="1200" dirty="0"/>
              <a:t>9</a:t>
            </a:r>
          </a:p>
        </p:txBody>
      </p:sp>
      <p:sp>
        <p:nvSpPr>
          <p:cNvPr id="140" name="TextBox 139"/>
          <p:cNvSpPr txBox="1"/>
          <p:nvPr/>
        </p:nvSpPr>
        <p:spPr>
          <a:xfrm rot="16478716">
            <a:off x="386848" y="2286000"/>
            <a:ext cx="1306768" cy="369332"/>
          </a:xfrm>
          <a:prstGeom prst="rect">
            <a:avLst/>
          </a:prstGeom>
          <a:noFill/>
        </p:spPr>
        <p:txBody>
          <a:bodyPr wrap="none" rtlCol="0">
            <a:spAutoFit/>
          </a:bodyPr>
          <a:lstStyle/>
          <a:p>
            <a:r>
              <a:rPr lang="en-US" dirty="0"/>
              <a:t>Upstream</a:t>
            </a:r>
          </a:p>
        </p:txBody>
      </p:sp>
      <p:sp>
        <p:nvSpPr>
          <p:cNvPr id="141" name="TextBox 140"/>
          <p:cNvSpPr txBox="1"/>
          <p:nvPr/>
        </p:nvSpPr>
        <p:spPr>
          <a:xfrm rot="16478716">
            <a:off x="7350675" y="3298715"/>
            <a:ext cx="1646605" cy="369332"/>
          </a:xfrm>
          <a:prstGeom prst="rect">
            <a:avLst/>
          </a:prstGeom>
          <a:noFill/>
        </p:spPr>
        <p:txBody>
          <a:bodyPr wrap="none" rtlCol="0">
            <a:spAutoFit/>
          </a:bodyPr>
          <a:lstStyle/>
          <a:p>
            <a:r>
              <a:rPr lang="en-US" dirty="0"/>
              <a:t>Downstream</a:t>
            </a:r>
          </a:p>
        </p:txBody>
      </p:sp>
      <p:cxnSp>
        <p:nvCxnSpPr>
          <p:cNvPr id="142" name="Straight Arrow Connector 141">
            <a:extLst>
              <a:ext uri="{FF2B5EF4-FFF2-40B4-BE49-F238E27FC236}">
                <a16:creationId xmlns:a16="http://schemas.microsoft.com/office/drawing/2014/main" id="{EDF3F297-BB97-4DB7-A6F3-C3D57B3EE40E}"/>
              </a:ext>
            </a:extLst>
          </p:cNvPr>
          <p:cNvCxnSpPr/>
          <p:nvPr/>
        </p:nvCxnSpPr>
        <p:spPr bwMode="auto">
          <a:xfrm rot="10800000">
            <a:off x="1776850" y="870611"/>
            <a:ext cx="5715000" cy="762000"/>
          </a:xfrm>
          <a:prstGeom prst="straightConnector1">
            <a:avLst/>
          </a:prstGeom>
          <a:solidFill>
            <a:schemeClr val="accent1"/>
          </a:solidFill>
          <a:ln w="12700" cap="sq" cmpd="sng" algn="ctr">
            <a:solidFill>
              <a:schemeClr val="tx1"/>
            </a:solidFill>
            <a:prstDash val="solid"/>
            <a:round/>
            <a:headEnd type="none" w="sm" len="sm"/>
            <a:tailEnd type="arrow"/>
          </a:ln>
          <a:effec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914400" y="457200"/>
            <a:ext cx="7313613" cy="682625"/>
          </a:xfrm>
        </p:spPr>
        <p:txBody>
          <a:bodyPr>
            <a:noAutofit/>
          </a:bodyPr>
          <a:lstStyle/>
          <a:p>
            <a:pPr algn="ctr"/>
            <a:r>
              <a:rPr lang="en-US" dirty="0">
                <a:solidFill>
                  <a:schemeClr val="tx1"/>
                </a:solidFill>
              </a:rPr>
              <a:t>Assessing Algal Occurrence</a:t>
            </a:r>
          </a:p>
        </p:txBody>
      </p:sp>
      <p:sp>
        <p:nvSpPr>
          <p:cNvPr id="4" name="Content Placeholder 3"/>
          <p:cNvSpPr>
            <a:spLocks noGrp="1"/>
          </p:cNvSpPr>
          <p:nvPr>
            <p:ph sz="half" idx="2"/>
          </p:nvPr>
        </p:nvSpPr>
        <p:spPr>
          <a:xfrm>
            <a:off x="762000" y="1600200"/>
            <a:ext cx="7997825" cy="4038600"/>
          </a:xfrm>
        </p:spPr>
        <p:txBody>
          <a:bodyPr>
            <a:noAutofit/>
          </a:bodyPr>
          <a:lstStyle/>
          <a:p>
            <a:pPr>
              <a:lnSpc>
                <a:spcPct val="90000"/>
              </a:lnSpc>
            </a:pPr>
            <a:r>
              <a:rPr lang="en-US" dirty="0"/>
              <a:t>After scanning the area for safety, choose points 1-9 haphazardly – that is, choose the actual point without looking (and potentially biasing your selection)</a:t>
            </a:r>
          </a:p>
          <a:p>
            <a:pPr>
              <a:lnSpc>
                <a:spcPct val="90000"/>
              </a:lnSpc>
            </a:pPr>
            <a:r>
              <a:rPr lang="en-US" dirty="0"/>
              <a:t>Measure average algae thickness, perpendicular to substrate, at each point</a:t>
            </a:r>
          </a:p>
          <a:p>
            <a:pPr>
              <a:buNone/>
            </a:pPr>
            <a:endParaRPr lang="en-US" dirty="0">
              <a:solidFill>
                <a:schemeClr val="tx2">
                  <a:lumMod val="50000"/>
                </a:schemeClr>
              </a:solidFill>
            </a:endParaRPr>
          </a:p>
        </p:txBody>
      </p:sp>
      <p:pic>
        <p:nvPicPr>
          <p:cNvPr id="8" name="Picture 7">
            <a:extLst>
              <a:ext uri="{FF2B5EF4-FFF2-40B4-BE49-F238E27FC236}">
                <a16:creationId xmlns:a16="http://schemas.microsoft.com/office/drawing/2014/main" id="{DBCCE6B1-494C-4671-A26A-176182FD2B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4147566"/>
            <a:ext cx="3352800" cy="2514600"/>
          </a:xfrm>
          <a:prstGeom prst="rect">
            <a:avLst/>
          </a:prstGeom>
        </p:spPr>
      </p:pic>
      <p:pic>
        <p:nvPicPr>
          <p:cNvPr id="9" name="Content Placeholder 6">
            <a:extLst>
              <a:ext uri="{FF2B5EF4-FFF2-40B4-BE49-F238E27FC236}">
                <a16:creationId xmlns:a16="http://schemas.microsoft.com/office/drawing/2014/main" id="{A8349340-E870-4FCB-A7B7-D9B7F6A31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9680" y="4147566"/>
            <a:ext cx="3352800" cy="2514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title"/>
          </p:nvPr>
        </p:nvSpPr>
        <p:spPr>
          <a:xfrm>
            <a:off x="914400" y="345527"/>
            <a:ext cx="7313613" cy="682625"/>
          </a:xfrm>
        </p:spPr>
        <p:txBody>
          <a:bodyPr>
            <a:noAutofit/>
          </a:bodyPr>
          <a:lstStyle/>
          <a:p>
            <a:pPr algn="ctr"/>
            <a:r>
              <a:rPr lang="en-US" dirty="0">
                <a:solidFill>
                  <a:schemeClr val="tx1"/>
                </a:solidFill>
              </a:rPr>
              <a:t>Thickness Ranks</a:t>
            </a:r>
          </a:p>
        </p:txBody>
      </p:sp>
      <p:graphicFrame>
        <p:nvGraphicFramePr>
          <p:cNvPr id="57457" name="Group 113" descr="RPS thickness ranks and descriptions. "/>
          <p:cNvGraphicFramePr>
            <a:graphicFrameLocks noGrp="1"/>
          </p:cNvGraphicFramePr>
          <p:nvPr>
            <p:ph sz="half" idx="2"/>
          </p:nvPr>
        </p:nvGraphicFramePr>
        <p:xfrm>
          <a:off x="228600" y="1524000"/>
          <a:ext cx="3810000" cy="4632960"/>
        </p:xfrm>
        <a:graphic>
          <a:graphicData uri="http://schemas.openxmlformats.org/drawingml/2006/table">
            <a:tbl>
              <a:tblPr/>
              <a:tblGrid>
                <a:gridCol w="934528">
                  <a:extLst>
                    <a:ext uri="{9D8B030D-6E8A-4147-A177-3AD203B41FA5}">
                      <a16:colId xmlns:a16="http://schemas.microsoft.com/office/drawing/2014/main" val="20000"/>
                    </a:ext>
                  </a:extLst>
                </a:gridCol>
                <a:gridCol w="2875472">
                  <a:extLst>
                    <a:ext uri="{9D8B030D-6E8A-4147-A177-3AD203B41FA5}">
                      <a16:colId xmlns:a16="http://schemas.microsoft.com/office/drawing/2014/main" val="20001"/>
                    </a:ext>
                  </a:extLst>
                </a:gridCol>
              </a:tblGrid>
              <a:tr h="506896">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2800" b="1" i="0" u="none" strike="noStrike" cap="none" normalizeH="0" baseline="0" dirty="0">
                          <a:ln>
                            <a:noFill/>
                          </a:ln>
                          <a:solidFill>
                            <a:schemeClr val="tx2">
                              <a:lumMod val="50000"/>
                            </a:schemeClr>
                          </a:solidFill>
                          <a:effectLst/>
                          <a:latin typeface="+mn-lt"/>
                        </a:rPr>
                        <a:t>Rank</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2800" b="1" i="0" u="none" strike="noStrike" cap="none" normalizeH="0" baseline="0" dirty="0">
                          <a:ln>
                            <a:noFill/>
                          </a:ln>
                          <a:solidFill>
                            <a:schemeClr val="tx2">
                              <a:lumMod val="50000"/>
                            </a:schemeClr>
                          </a:solidFill>
                          <a:effectLst/>
                          <a:latin typeface="+mn-lt"/>
                        </a:rPr>
                        <a:t>Algae Thickness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1341783">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3200" b="0" i="0" u="none" strike="noStrike" cap="none" normalizeH="0" baseline="0" dirty="0">
                          <a:ln>
                            <a:noFill/>
                          </a:ln>
                          <a:solidFill>
                            <a:schemeClr val="tx2">
                              <a:lumMod val="50000"/>
                            </a:schemeClr>
                          </a:solidFill>
                          <a:effectLst/>
                          <a:latin typeface="+mn-lt"/>
                        </a:rPr>
                        <a:t>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pPr>
                      <a:r>
                        <a:rPr kumimoji="0" lang="en-US" sz="2800" b="0" i="0" u="none" strike="noStrike" cap="none" normalizeH="0" baseline="0" dirty="0">
                          <a:ln>
                            <a:noFill/>
                          </a:ln>
                          <a:solidFill>
                            <a:schemeClr val="tx2">
                              <a:lumMod val="50000"/>
                            </a:schemeClr>
                          </a:solidFill>
                          <a:effectLst/>
                          <a:latin typeface="+mn-lt"/>
                        </a:rPr>
                        <a:t>rough surface with no algae, slimy, or algae up to 1 mm</a:t>
                      </a:r>
                      <a:endParaRPr kumimoji="0" lang="en-US" sz="3200" b="0" i="0" u="none" strike="noStrike" cap="none" normalizeH="0" baseline="0" dirty="0">
                        <a:ln>
                          <a:noFill/>
                        </a:ln>
                        <a:solidFill>
                          <a:schemeClr val="tx2">
                            <a:lumMod val="50000"/>
                          </a:schemeClr>
                        </a:solidFill>
                        <a:effectLst/>
                        <a:latin typeface="+mn-lt"/>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566530">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3200" b="0" i="0" u="none" strike="noStrike" cap="none" normalizeH="0" baseline="0" dirty="0">
                          <a:ln>
                            <a:noFill/>
                          </a:ln>
                          <a:solidFill>
                            <a:schemeClr val="tx2">
                              <a:lumMod val="50000"/>
                            </a:schemeClr>
                          </a:solidFill>
                          <a:effectLst/>
                          <a:latin typeface="+mn-lt"/>
                        </a:rPr>
                        <a:t>3</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pPr>
                      <a:r>
                        <a:rPr kumimoji="0" lang="en-US" sz="2800" b="0" i="0" u="none" strike="noStrike" cap="none" normalizeH="0" baseline="0" dirty="0">
                          <a:ln>
                            <a:noFill/>
                          </a:ln>
                          <a:solidFill>
                            <a:schemeClr val="tx2">
                              <a:lumMod val="50000"/>
                            </a:schemeClr>
                          </a:solidFill>
                          <a:effectLst/>
                          <a:latin typeface="+mn-lt"/>
                        </a:rPr>
                        <a:t>&gt;1 mm to 6 mm</a:t>
                      </a:r>
                      <a:endParaRPr kumimoji="0" lang="en-US" sz="3200" b="0" i="0" u="none" strike="noStrike" cap="none" normalizeH="0" baseline="0" dirty="0">
                        <a:ln>
                          <a:noFill/>
                        </a:ln>
                        <a:solidFill>
                          <a:schemeClr val="tx2">
                            <a:lumMod val="50000"/>
                          </a:schemeClr>
                        </a:solidFill>
                        <a:effectLst/>
                        <a:latin typeface="+mn-lt"/>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566530">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3200" b="0" i="0" u="none" strike="noStrike" cap="none" normalizeH="0" baseline="0">
                          <a:ln>
                            <a:noFill/>
                          </a:ln>
                          <a:solidFill>
                            <a:schemeClr val="tx2">
                              <a:lumMod val="50000"/>
                            </a:schemeClr>
                          </a:solidFill>
                          <a:effectLst/>
                          <a:latin typeface="+mn-lt"/>
                        </a:rPr>
                        <a:t>4</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pPr>
                      <a:r>
                        <a:rPr kumimoji="0" lang="en-US" sz="2800" b="0" i="0" u="none" strike="noStrike" cap="none" normalizeH="0" baseline="0" dirty="0">
                          <a:ln>
                            <a:noFill/>
                          </a:ln>
                          <a:solidFill>
                            <a:schemeClr val="tx2">
                              <a:lumMod val="50000"/>
                            </a:schemeClr>
                          </a:solidFill>
                          <a:effectLst/>
                          <a:latin typeface="+mn-lt"/>
                        </a:rPr>
                        <a:t>6 mm  to 20 mm</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566530">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3200" b="0" i="0" u="none" strike="noStrike" cap="none" normalizeH="0" baseline="0">
                          <a:ln>
                            <a:noFill/>
                          </a:ln>
                          <a:solidFill>
                            <a:schemeClr val="tx2">
                              <a:lumMod val="50000"/>
                            </a:schemeClr>
                          </a:solidFill>
                          <a:effectLst/>
                          <a:latin typeface="+mn-lt"/>
                        </a:rPr>
                        <a:t>5</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pPr>
                      <a:r>
                        <a:rPr kumimoji="0" lang="en-US" sz="2800" b="0" i="0" u="none" strike="noStrike" cap="none" normalizeH="0" baseline="0" dirty="0">
                          <a:ln>
                            <a:noFill/>
                          </a:ln>
                          <a:solidFill>
                            <a:schemeClr val="tx2">
                              <a:lumMod val="50000"/>
                            </a:schemeClr>
                          </a:solidFill>
                          <a:effectLst/>
                          <a:latin typeface="+mn-lt"/>
                        </a:rPr>
                        <a:t>20 mm to 10 cm</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566530">
                <a:tc>
                  <a:txBody>
                    <a:bodyPr/>
                    <a:lstStyle/>
                    <a:p>
                      <a:pPr marL="0" marR="0" lvl="0" indent="0" algn="ctr" defTabSz="914400" rtl="0" eaLnBrk="1" fontAlgn="base" latinLnBrk="0" hangingPunct="1">
                        <a:lnSpc>
                          <a:spcPct val="100000"/>
                        </a:lnSpc>
                        <a:spcBef>
                          <a:spcPct val="40000"/>
                        </a:spcBef>
                        <a:spcAft>
                          <a:spcPct val="0"/>
                        </a:spcAft>
                        <a:buClr>
                          <a:schemeClr val="tx2"/>
                        </a:buClr>
                        <a:buSzTx/>
                        <a:buFontTx/>
                        <a:buNone/>
                        <a:tabLst/>
                      </a:pPr>
                      <a:r>
                        <a:rPr kumimoji="0" lang="en-US" sz="3200" b="0" i="0" u="none" strike="noStrike" cap="none" normalizeH="0" baseline="0" dirty="0">
                          <a:ln>
                            <a:noFill/>
                          </a:ln>
                          <a:solidFill>
                            <a:schemeClr val="tx2">
                              <a:lumMod val="50000"/>
                            </a:schemeClr>
                          </a:solidFill>
                          <a:effectLst/>
                          <a:latin typeface="+mn-lt"/>
                        </a:rPr>
                        <a:t>6</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
                          <a:schemeClr val="tx2"/>
                        </a:buClr>
                        <a:buSzTx/>
                        <a:buFontTx/>
                        <a:buNone/>
                        <a:tabLst/>
                      </a:pPr>
                      <a:r>
                        <a:rPr kumimoji="0" lang="en-US" sz="2800" b="0" i="0" u="none" strike="noStrike" cap="none" normalizeH="0" baseline="0" dirty="0">
                          <a:ln>
                            <a:noFill/>
                          </a:ln>
                          <a:solidFill>
                            <a:schemeClr val="tx2">
                              <a:lumMod val="50000"/>
                            </a:schemeClr>
                          </a:solidFill>
                          <a:effectLst/>
                          <a:latin typeface="+mn-lt"/>
                        </a:rPr>
                        <a:t>&gt;10 cm</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57350" name="Picture 6" descr="ruler"/>
          <p:cNvPicPr>
            <a:picLocks noChangeAspect="1" noChangeArrowheads="1"/>
          </p:cNvPicPr>
          <p:nvPr/>
        </p:nvPicPr>
        <p:blipFill>
          <a:blip r:embed="rId2" cstate="print"/>
          <a:srcRect/>
          <a:stretch>
            <a:fillRect/>
          </a:stretch>
        </p:blipFill>
        <p:spPr bwMode="auto">
          <a:xfrm>
            <a:off x="4343400" y="1905000"/>
            <a:ext cx="2133600" cy="3200400"/>
          </a:xfrm>
          <a:prstGeom prst="rect">
            <a:avLst/>
          </a:prstGeom>
          <a:noFill/>
        </p:spPr>
      </p:pic>
      <p:sp>
        <p:nvSpPr>
          <p:cNvPr id="57356" name="AutoShape 12"/>
          <p:cNvSpPr>
            <a:spLocks noChangeArrowheads="1"/>
          </p:cNvSpPr>
          <p:nvPr/>
        </p:nvSpPr>
        <p:spPr bwMode="auto">
          <a:xfrm>
            <a:off x="6705600" y="1676400"/>
            <a:ext cx="76200" cy="6096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57357" name="Text Box 13"/>
          <p:cNvSpPr txBox="1">
            <a:spLocks noChangeArrowheads="1"/>
          </p:cNvSpPr>
          <p:nvPr/>
        </p:nvSpPr>
        <p:spPr bwMode="auto">
          <a:xfrm>
            <a:off x="6553200" y="2362201"/>
            <a:ext cx="2590800" cy="923330"/>
          </a:xfrm>
          <a:prstGeom prst="rect">
            <a:avLst/>
          </a:prstGeom>
          <a:noFill/>
          <a:ln w="12700" cap="sq">
            <a:noFill/>
            <a:miter lim="800000"/>
            <a:headEnd type="none" w="sm" len="sm"/>
            <a:tailEnd type="none" w="sm" len="sm"/>
          </a:ln>
          <a:effectLst/>
        </p:spPr>
        <p:txBody>
          <a:bodyPr wrap="square">
            <a:spAutoFit/>
          </a:bodyPr>
          <a:lstStyle/>
          <a:p>
            <a:r>
              <a:rPr lang="en-US" i="1" u="sng" dirty="0">
                <a:solidFill>
                  <a:srgbClr val="FF0000"/>
                </a:solidFill>
              </a:rPr>
              <a:t>Average</a:t>
            </a:r>
            <a:r>
              <a:rPr lang="en-US" dirty="0">
                <a:solidFill>
                  <a:schemeClr val="tx2">
                    <a:lumMod val="50000"/>
                  </a:schemeClr>
                </a:solidFill>
              </a:rPr>
              <a:t> thickness is</a:t>
            </a:r>
          </a:p>
          <a:p>
            <a:r>
              <a:rPr lang="en-US" dirty="0">
                <a:solidFill>
                  <a:schemeClr val="tx2">
                    <a:lumMod val="50000"/>
                  </a:schemeClr>
                </a:solidFill>
              </a:rPr>
              <a:t>&gt;1mm to &lt;6  =  Rank 3</a:t>
            </a:r>
          </a:p>
        </p:txBody>
      </p:sp>
      <p:sp>
        <p:nvSpPr>
          <p:cNvPr id="57438" name="Text Box 94"/>
          <p:cNvSpPr txBox="1">
            <a:spLocks noChangeArrowheads="1"/>
          </p:cNvSpPr>
          <p:nvPr/>
        </p:nvSpPr>
        <p:spPr bwMode="auto">
          <a:xfrm>
            <a:off x="7315200" y="1066800"/>
            <a:ext cx="1462260" cy="369332"/>
          </a:xfrm>
          <a:prstGeom prst="rect">
            <a:avLst/>
          </a:prstGeom>
          <a:noFill/>
          <a:ln w="12700" cap="sq">
            <a:noFill/>
            <a:miter lim="800000"/>
            <a:headEnd type="none" w="sm" len="sm"/>
            <a:tailEnd type="none" w="sm" len="sm"/>
          </a:ln>
          <a:effectLst/>
        </p:spPr>
        <p:txBody>
          <a:bodyPr wrap="none">
            <a:spAutoFit/>
          </a:bodyPr>
          <a:lstStyle/>
          <a:p>
            <a:r>
              <a:rPr lang="en-US" dirty="0"/>
              <a:t>Small snag</a:t>
            </a:r>
          </a:p>
        </p:txBody>
      </p:sp>
      <p:grpSp>
        <p:nvGrpSpPr>
          <p:cNvPr id="15" name="Group 14" descr="cartoon of stick with algae growing from it."/>
          <p:cNvGrpSpPr/>
          <p:nvPr/>
        </p:nvGrpSpPr>
        <p:grpSpPr>
          <a:xfrm>
            <a:off x="5257801" y="1447800"/>
            <a:ext cx="2819400" cy="698500"/>
            <a:chOff x="5257801" y="1447800"/>
            <a:chExt cx="2819400" cy="698500"/>
          </a:xfrm>
        </p:grpSpPr>
        <p:sp>
          <p:nvSpPr>
            <p:cNvPr id="57352" name="AutoShape 8" descr="Walnut"/>
            <p:cNvSpPr>
              <a:spLocks noChangeArrowheads="1"/>
            </p:cNvSpPr>
            <p:nvPr/>
          </p:nvSpPr>
          <p:spPr bwMode="auto">
            <a:xfrm rot="5400000">
              <a:off x="6569076" y="396875"/>
              <a:ext cx="196850" cy="2819400"/>
            </a:xfrm>
            <a:prstGeom prst="can">
              <a:avLst>
                <a:gd name="adj" fmla="val 358065"/>
              </a:avLst>
            </a:prstGeom>
            <a:blipFill dpi="0" rotWithShape="1">
              <a:blip r:embed="rId3" cstate="print"/>
              <a:srcRect/>
              <a:tile tx="0" ty="0" sx="100000" sy="100000" flip="none" algn="tl"/>
            </a:blipFill>
            <a:ln w="12700" cap="sq">
              <a:solidFill>
                <a:schemeClr val="tx1"/>
              </a:solidFill>
              <a:round/>
              <a:headEnd type="none" w="sm" len="sm"/>
              <a:tailEnd type="none" w="sm" len="sm"/>
            </a:ln>
            <a:effectLst/>
          </p:spPr>
          <p:txBody>
            <a:bodyPr wrap="none" anchor="ctr"/>
            <a:lstStyle/>
            <a:p>
              <a:endParaRPr lang="en-US"/>
            </a:p>
          </p:txBody>
        </p:sp>
        <p:sp>
          <p:nvSpPr>
            <p:cNvPr id="57353" name="AutoShape 9"/>
            <p:cNvSpPr>
              <a:spLocks noChangeArrowheads="1"/>
            </p:cNvSpPr>
            <p:nvPr/>
          </p:nvSpPr>
          <p:spPr bwMode="auto">
            <a:xfrm>
              <a:off x="6740525" y="1739901"/>
              <a:ext cx="117475" cy="3175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57354" name="AutoShape 10"/>
            <p:cNvSpPr>
              <a:spLocks noChangeArrowheads="1"/>
            </p:cNvSpPr>
            <p:nvPr/>
          </p:nvSpPr>
          <p:spPr bwMode="auto">
            <a:xfrm>
              <a:off x="6934200" y="1739901"/>
              <a:ext cx="76200" cy="3175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57355" name="AutoShape 11"/>
            <p:cNvSpPr>
              <a:spLocks noChangeArrowheads="1"/>
            </p:cNvSpPr>
            <p:nvPr/>
          </p:nvSpPr>
          <p:spPr bwMode="auto">
            <a:xfrm>
              <a:off x="6629400" y="1739901"/>
              <a:ext cx="152400" cy="3937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57437" name="Line 93"/>
            <p:cNvSpPr>
              <a:spLocks noChangeShapeType="1"/>
            </p:cNvSpPr>
            <p:nvPr/>
          </p:nvSpPr>
          <p:spPr bwMode="auto">
            <a:xfrm flipV="1">
              <a:off x="7162800" y="1447800"/>
              <a:ext cx="533400" cy="228600"/>
            </a:xfrm>
            <a:prstGeom prst="line">
              <a:avLst/>
            </a:prstGeom>
            <a:noFill/>
            <a:ln w="12700" cap="sq">
              <a:solidFill>
                <a:schemeClr val="tx1"/>
              </a:solidFill>
              <a:round/>
              <a:headEnd type="triangle" w="med" len="med"/>
              <a:tailEnd type="none" w="sm" len="sm"/>
            </a:ln>
            <a:effectLst/>
          </p:spPr>
          <p:txBody>
            <a:bodyPr wrap="none"/>
            <a:lstStyle/>
            <a:p>
              <a:endParaRPr lang="en-US"/>
            </a:p>
          </p:txBody>
        </p:sp>
        <p:sp>
          <p:nvSpPr>
            <p:cNvPr id="57451" name="AutoShape 107"/>
            <p:cNvSpPr>
              <a:spLocks noChangeArrowheads="1"/>
            </p:cNvSpPr>
            <p:nvPr/>
          </p:nvSpPr>
          <p:spPr bwMode="auto">
            <a:xfrm>
              <a:off x="6816725" y="1828800"/>
              <a:ext cx="117475" cy="3175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sp>
          <p:nvSpPr>
            <p:cNvPr id="57452" name="AutoShape 108"/>
            <p:cNvSpPr>
              <a:spLocks noChangeArrowheads="1"/>
            </p:cNvSpPr>
            <p:nvPr/>
          </p:nvSpPr>
          <p:spPr bwMode="auto">
            <a:xfrm>
              <a:off x="6553201" y="1752600"/>
              <a:ext cx="117475" cy="317500"/>
            </a:xfrm>
            <a:prstGeom prst="irregularSeal2">
              <a:avLst/>
            </a:prstGeom>
            <a:solidFill>
              <a:srgbClr val="669900"/>
            </a:solidFill>
            <a:ln w="12700" cap="sq">
              <a:solidFill>
                <a:schemeClr val="tx1"/>
              </a:solidFill>
              <a:miter lim="800000"/>
              <a:headEnd type="none" w="sm" len="sm"/>
              <a:tailEnd type="none" w="sm" len="sm"/>
            </a:ln>
            <a:effectLst/>
          </p:spPr>
          <p:txBody>
            <a:bodyPr wrap="none" anchor="ctr"/>
            <a:lstStyle/>
            <a:p>
              <a:endParaRPr lang="en-US"/>
            </a:p>
          </p:txBody>
        </p:sp>
      </p:grpSp>
      <p:pic>
        <p:nvPicPr>
          <p:cNvPr id="5" name="Picture 4">
            <a:extLst>
              <a:ext uri="{FF2B5EF4-FFF2-40B4-BE49-F238E27FC236}">
                <a16:creationId xmlns:a16="http://schemas.microsoft.com/office/drawing/2014/main" id="{F4C2D6AF-C53E-499E-850A-4E6FA54468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4083705"/>
            <a:ext cx="3230366" cy="24227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Grp="1" noChangeArrowheads="1"/>
          </p:cNvSpPr>
          <p:nvPr>
            <p:ph type="title"/>
          </p:nvPr>
        </p:nvSpPr>
        <p:spPr>
          <a:xfrm>
            <a:off x="914400" y="304800"/>
            <a:ext cx="7313613" cy="682625"/>
          </a:xfrm>
        </p:spPr>
        <p:txBody>
          <a:bodyPr>
            <a:noAutofit/>
          </a:bodyPr>
          <a:lstStyle/>
          <a:p>
            <a:pPr algn="ctr"/>
            <a:r>
              <a:rPr lang="en-US" dirty="0">
                <a:solidFill>
                  <a:schemeClr val="tx1"/>
                </a:solidFill>
              </a:rPr>
              <a:t>Thickness Ranks 4 or 5</a:t>
            </a:r>
          </a:p>
        </p:txBody>
      </p:sp>
      <p:pic>
        <p:nvPicPr>
          <p:cNvPr id="7" name="Content Placeholder 6" descr="photo of periphyton that would be rank 4 or 5"/>
          <p:cNvPicPr>
            <a:picLocks noGrp="1" noChangeAspect="1"/>
          </p:cNvPicPr>
          <p:nvPr>
            <p:ph idx="1"/>
          </p:nvPr>
        </p:nvPicPr>
        <p:blipFill>
          <a:blip r:embed="rId2" cstate="print"/>
          <a:srcRect r="31602"/>
          <a:stretch>
            <a:fillRect/>
          </a:stretch>
        </p:blipFill>
        <p:spPr>
          <a:xfrm rot="16200000">
            <a:off x="1851724" y="1043875"/>
            <a:ext cx="5211950" cy="5715001"/>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hoto of periphyton that would be rank 6"/>
          <p:cNvPicPr>
            <a:picLocks noGrp="1" noChangeAspect="1"/>
          </p:cNvPicPr>
          <p:nvPr>
            <p:ph idx="1"/>
          </p:nvPr>
        </p:nvPicPr>
        <p:blipFill>
          <a:blip r:embed="rId2" cstate="print"/>
          <a:stretch>
            <a:fillRect/>
          </a:stretch>
        </p:blipFill>
        <p:spPr>
          <a:xfrm>
            <a:off x="990600" y="1066801"/>
            <a:ext cx="7315199" cy="5486399"/>
          </a:xfrm>
        </p:spPr>
      </p:pic>
      <p:sp>
        <p:nvSpPr>
          <p:cNvPr id="5" name="Rectangle 3"/>
          <p:cNvSpPr txBox="1">
            <a:spLocks noChangeArrowheads="1"/>
          </p:cNvSpPr>
          <p:nvPr/>
        </p:nvSpPr>
        <p:spPr>
          <a:xfrm>
            <a:off x="1143000" y="228600"/>
            <a:ext cx="7313613" cy="6826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Thickness Rank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152400"/>
            <a:ext cx="8229600" cy="1143000"/>
          </a:xfrm>
        </p:spPr>
        <p:txBody>
          <a:bodyPr/>
          <a:lstStyle/>
          <a:p>
            <a:r>
              <a:rPr lang="en-US" dirty="0">
                <a:solidFill>
                  <a:schemeClr val="tx1"/>
                </a:solidFill>
              </a:rPr>
              <a:t>Assessing Algal Occurrence</a:t>
            </a:r>
          </a:p>
        </p:txBody>
      </p:sp>
      <p:sp>
        <p:nvSpPr>
          <p:cNvPr id="6" name="Content Placeholder 5"/>
          <p:cNvSpPr>
            <a:spLocks noGrp="1"/>
          </p:cNvSpPr>
          <p:nvPr>
            <p:ph idx="1"/>
          </p:nvPr>
        </p:nvSpPr>
        <p:spPr>
          <a:xfrm>
            <a:off x="457200" y="1447800"/>
            <a:ext cx="8382000" cy="4678363"/>
          </a:xfrm>
        </p:spPr>
        <p:txBody>
          <a:bodyPr>
            <a:normAutofit lnSpcReduction="10000"/>
          </a:bodyPr>
          <a:lstStyle/>
          <a:p>
            <a:pPr>
              <a:spcBef>
                <a:spcPts val="0"/>
              </a:spcBef>
            </a:pPr>
            <a:r>
              <a:rPr lang="en-US" dirty="0"/>
              <a:t>If substrate cannot be reached and substrate depth is greater than </a:t>
            </a:r>
            <a:r>
              <a:rPr lang="en-US" dirty="0" err="1"/>
              <a:t>Secchi</a:t>
            </a:r>
            <a:r>
              <a:rPr lang="en-US" dirty="0"/>
              <a:t> depth (photic zone), record “N.” DEP study showed that no algae occurred below </a:t>
            </a:r>
            <a:r>
              <a:rPr lang="en-US" dirty="0" err="1"/>
              <a:t>Secchi</a:t>
            </a:r>
            <a:r>
              <a:rPr lang="en-US" dirty="0"/>
              <a:t> (photic) depth</a:t>
            </a:r>
          </a:p>
          <a:p>
            <a:pPr>
              <a:spcBef>
                <a:spcPts val="0"/>
              </a:spcBef>
              <a:buNone/>
            </a:pPr>
            <a:endParaRPr lang="en-US" dirty="0"/>
          </a:p>
          <a:p>
            <a:pPr>
              <a:spcBef>
                <a:spcPts val="0"/>
              </a:spcBef>
            </a:pPr>
            <a:r>
              <a:rPr lang="en-US" dirty="0"/>
              <a:t>If substrate cannot be reached or seen but depth is less than </a:t>
            </a:r>
            <a:r>
              <a:rPr lang="en-US" dirty="0" err="1"/>
              <a:t>Secchi</a:t>
            </a:r>
            <a:r>
              <a:rPr lang="en-US" dirty="0"/>
              <a:t> depth, record “X”</a:t>
            </a:r>
          </a:p>
          <a:p>
            <a:pPr>
              <a:spcBef>
                <a:spcPts val="0"/>
              </a:spcBef>
              <a:buNone/>
            </a:pPr>
            <a:endParaRPr lang="en-US" dirty="0"/>
          </a:p>
          <a:p>
            <a:pPr>
              <a:spcBef>
                <a:spcPts val="0"/>
              </a:spcBef>
            </a:pPr>
            <a:r>
              <a:rPr lang="en-US" dirty="0"/>
              <a:t>If you can see but not reach substrate, estimate rank based on similar reachable areas</a:t>
            </a:r>
          </a:p>
          <a:p>
            <a:pPr>
              <a:spcBef>
                <a:spcPts val="0"/>
              </a:spcBef>
              <a:buNone/>
            </a:pPr>
            <a:endParaRPr lang="en-US" dirty="0"/>
          </a:p>
          <a:p>
            <a:pPr>
              <a:spcBef>
                <a:spcPts val="0"/>
              </a:spcBef>
            </a:pPr>
            <a:r>
              <a:rPr lang="en-US" dirty="0"/>
              <a:t>Do NOT leave any box blank</a:t>
            </a:r>
          </a:p>
          <a:p>
            <a:endParaRPr lang="en-US" dirty="0">
              <a:solidFill>
                <a:schemeClr val="tx2">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143000" y="457200"/>
            <a:ext cx="7313613" cy="682625"/>
          </a:xfrm>
        </p:spPr>
        <p:txBody>
          <a:bodyPr>
            <a:noAutofit/>
          </a:bodyPr>
          <a:lstStyle/>
          <a:p>
            <a:r>
              <a:rPr lang="en-US" dirty="0">
                <a:solidFill>
                  <a:schemeClr val="tx1"/>
                </a:solidFill>
              </a:rPr>
              <a:t>Assessing Algal Occurrence</a:t>
            </a:r>
          </a:p>
        </p:txBody>
      </p:sp>
      <p:sp>
        <p:nvSpPr>
          <p:cNvPr id="4" name="Content Placeholder 3"/>
          <p:cNvSpPr>
            <a:spLocks noGrp="1"/>
          </p:cNvSpPr>
          <p:nvPr>
            <p:ph sz="half" idx="2"/>
          </p:nvPr>
        </p:nvSpPr>
        <p:spPr>
          <a:xfrm>
            <a:off x="685800" y="1371600"/>
            <a:ext cx="7997825" cy="4800600"/>
          </a:xfrm>
        </p:spPr>
        <p:txBody>
          <a:bodyPr>
            <a:normAutofit/>
          </a:bodyPr>
          <a:lstStyle/>
          <a:p>
            <a:pPr>
              <a:lnSpc>
                <a:spcPct val="90000"/>
              </a:lnSpc>
              <a:spcBef>
                <a:spcPts val="0"/>
              </a:spcBef>
            </a:pPr>
            <a:r>
              <a:rPr lang="en-US" dirty="0"/>
              <a:t>After completing the survey, count the points with ranks 4, 5, or 6. If &gt;20% of the total points evaluated (include “N” points but not “X”), collect a sample of the dominant type of algae for taxonomic identification </a:t>
            </a:r>
          </a:p>
          <a:p>
            <a:pPr>
              <a:lnSpc>
                <a:spcPct val="90000"/>
              </a:lnSpc>
              <a:spcBef>
                <a:spcPts val="0"/>
              </a:spcBef>
              <a:buNone/>
            </a:pPr>
            <a:endParaRPr lang="en-US" dirty="0"/>
          </a:p>
          <a:p>
            <a:pPr>
              <a:lnSpc>
                <a:spcPct val="90000"/>
              </a:lnSpc>
              <a:spcBef>
                <a:spcPts val="0"/>
              </a:spcBef>
            </a:pPr>
            <a:r>
              <a:rPr lang="en-US" dirty="0"/>
              <a:t>Follow SOP FS 7240 for algal mat collection</a:t>
            </a:r>
          </a:p>
          <a:p>
            <a:pPr>
              <a:lnSpc>
                <a:spcPct val="90000"/>
              </a:lnSpc>
              <a:spcBef>
                <a:spcPts val="0"/>
              </a:spcBef>
              <a:buNone/>
            </a:pPr>
            <a:endParaRPr lang="en-US" dirty="0"/>
          </a:p>
          <a:p>
            <a:pPr>
              <a:lnSpc>
                <a:spcPct val="90000"/>
              </a:lnSpc>
              <a:spcBef>
                <a:spcPts val="0"/>
              </a:spcBef>
            </a:pPr>
            <a:r>
              <a:rPr lang="en-US" dirty="0"/>
              <a:t>Keep sample on ice until it is delivered to the lab (no chemical preservation)  </a:t>
            </a:r>
          </a:p>
          <a:p>
            <a:pPr>
              <a:lnSpc>
                <a:spcPct val="90000"/>
              </a:lnSpc>
              <a:buNone/>
            </a:pPr>
            <a:endParaRPr lang="en-US" sz="2400" dirty="0">
              <a:solidFill>
                <a:schemeClr val="tx2">
                  <a:lumMod val="50000"/>
                </a:schemeClr>
              </a:solidFill>
            </a:endParaRPr>
          </a:p>
          <a:p>
            <a:pPr>
              <a:buNone/>
            </a:pPr>
            <a:endParaRPr lang="en-US" dirty="0">
              <a:solidFill>
                <a:schemeClr val="tx2">
                  <a:lumMod val="50000"/>
                </a:schemeClr>
              </a:solidFill>
            </a:endParaRPr>
          </a:p>
        </p:txBody>
      </p:sp>
    </p:spTree>
  </p:cSld>
  <p:clrMapOvr>
    <a:masterClrMapping/>
  </p:clrMapOvr>
</p:sld>
</file>

<file path=ppt/theme/theme1.xml><?xml version="1.0" encoding="utf-8"?>
<a:theme xmlns:a="http://schemas.openxmlformats.org/drawingml/2006/main" name="1_DE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 template" id="{D16913C4-BED6-4BFF-B97A-7D592DEAFCD3}" vid="{AC6F2D3A-3AB5-491D-9A87-A72F1CE97059}"/>
    </a:ext>
  </a:extLst>
</a:theme>
</file>

<file path=ppt/theme/theme2.xml><?xml version="1.0" encoding="utf-8"?>
<a:theme xmlns:a="http://schemas.openxmlformats.org/drawingml/2006/main" name="4_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 template" id="{D16913C4-BED6-4BFF-B97A-7D592DEAFCD3}" vid="{AC6F2D3A-3AB5-491D-9A87-A72F1CE9705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DEP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 template" id="{D16913C4-BED6-4BFF-B97A-7D592DEAFCD3}" vid="{AC6F2D3A-3AB5-491D-9A87-A72F1CE97059}"/>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3404</TotalTime>
  <Words>715</Words>
  <Application>Microsoft Office PowerPoint</Application>
  <PresentationFormat>On-screen Show (4:3)</PresentationFormat>
  <Paragraphs>110</Paragraphs>
  <Slides>15</Slides>
  <Notes>1</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15</vt:i4>
      </vt:variant>
    </vt:vector>
  </HeadingPairs>
  <TitlesOfParts>
    <vt:vector size="25" baseType="lpstr">
      <vt:lpstr>Arial</vt:lpstr>
      <vt:lpstr>Book Antiqua</vt:lpstr>
      <vt:lpstr>Calibri</vt:lpstr>
      <vt:lpstr>Times New Roman</vt:lpstr>
      <vt:lpstr>Verdana</vt:lpstr>
      <vt:lpstr>1_DEP template</vt:lpstr>
      <vt:lpstr>4_Eclipse</vt:lpstr>
      <vt:lpstr>DEP template</vt:lpstr>
      <vt:lpstr>Custom Design</vt:lpstr>
      <vt:lpstr>2_DEP template</vt:lpstr>
      <vt:lpstr>PowerPoint Presentation</vt:lpstr>
      <vt:lpstr> Rapid Periphyton Survey (RPS) </vt:lpstr>
      <vt:lpstr>RPS Conceptual Layout</vt:lpstr>
      <vt:lpstr>Assessing Algal Occurrence</vt:lpstr>
      <vt:lpstr>Thickness Ranks</vt:lpstr>
      <vt:lpstr>Thickness Ranks 4 or 5</vt:lpstr>
      <vt:lpstr>PowerPoint Presentation</vt:lpstr>
      <vt:lpstr>Assessing Algal Occurrence</vt:lpstr>
      <vt:lpstr>Assessing Algal Occurrence</vt:lpstr>
      <vt:lpstr>PowerPoint Presentation</vt:lpstr>
      <vt:lpstr>Estimating Canopy Cover</vt:lpstr>
      <vt:lpstr>71 squares with canopy cover</vt:lpstr>
      <vt:lpstr>Estimating Canopy Cover</vt:lpstr>
      <vt:lpstr>PowerPoint Presentation</vt:lpstr>
      <vt:lpstr>Resources</vt:lpstr>
    </vt:vector>
  </TitlesOfParts>
  <Company>FDEP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Frydenborg_R</dc:creator>
  <cp:lastModifiedBy>Jackson, Joy</cp:lastModifiedBy>
  <cp:revision>245</cp:revision>
  <dcterms:created xsi:type="dcterms:W3CDTF">2005-03-29T20:19:51Z</dcterms:created>
  <dcterms:modified xsi:type="dcterms:W3CDTF">2018-06-06T19:28:43Z</dcterms:modified>
</cp:coreProperties>
</file>