
<file path=[Content_Types].xml><?xml version="1.0" encoding="utf-8"?>
<Types xmlns="http://schemas.openxmlformats.org/package/2006/content-types">
  <Default Extension="png" ContentType="image/png"/>
  <Default Extension="jpg&amp;ehk=FBf" ContentType="image/jpe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&amp;ehk=DlQAwuRGBOZI6XnF7lvNVQ&amp;r=0&amp;pid=OfficeInsert" ContentType="image/jpe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316" r:id="rId21"/>
    <p:sldId id="318" r:id="rId22"/>
    <p:sldId id="319" r:id="rId23"/>
    <p:sldId id="320" r:id="rId24"/>
    <p:sldId id="321" r:id="rId25"/>
    <p:sldId id="323" r:id="rId26"/>
    <p:sldId id="324" r:id="rId27"/>
    <p:sldId id="317" r:id="rId28"/>
    <p:sldId id="325" r:id="rId29"/>
    <p:sldId id="275" r:id="rId30"/>
    <p:sldId id="276" r:id="rId31"/>
    <p:sldId id="277" r:id="rId32"/>
    <p:sldId id="278" r:id="rId33"/>
    <p:sldId id="338" r:id="rId34"/>
    <p:sldId id="339" r:id="rId35"/>
    <p:sldId id="340" r:id="rId36"/>
    <p:sldId id="341" r:id="rId37"/>
    <p:sldId id="342" r:id="rId38"/>
    <p:sldId id="343" r:id="rId39"/>
    <p:sldId id="344" r:id="rId40"/>
    <p:sldId id="345" r:id="rId41"/>
    <p:sldId id="326" r:id="rId42"/>
    <p:sldId id="327" r:id="rId43"/>
    <p:sldId id="279" r:id="rId44"/>
    <p:sldId id="284" r:id="rId45"/>
    <p:sldId id="299" r:id="rId46"/>
    <p:sldId id="305" r:id="rId47"/>
    <p:sldId id="285" r:id="rId48"/>
    <p:sldId id="286" r:id="rId49"/>
    <p:sldId id="288" r:id="rId50"/>
    <p:sldId id="289" r:id="rId51"/>
    <p:sldId id="281" r:id="rId52"/>
    <p:sldId id="282" r:id="rId53"/>
    <p:sldId id="290" r:id="rId54"/>
    <p:sldId id="291" r:id="rId55"/>
    <p:sldId id="292" r:id="rId56"/>
    <p:sldId id="293" r:id="rId57"/>
    <p:sldId id="294" r:id="rId58"/>
    <p:sldId id="295" r:id="rId59"/>
    <p:sldId id="296" r:id="rId60"/>
    <p:sldId id="297" r:id="rId61"/>
    <p:sldId id="301" r:id="rId62"/>
    <p:sldId id="303" r:id="rId63"/>
    <p:sldId id="304" r:id="rId64"/>
    <p:sldId id="302" r:id="rId65"/>
    <p:sldId id="283" r:id="rId66"/>
    <p:sldId id="280" r:id="rId67"/>
    <p:sldId id="346" r:id="rId68"/>
    <p:sldId id="347" r:id="rId69"/>
    <p:sldId id="348" r:id="rId70"/>
    <p:sldId id="349" r:id="rId71"/>
    <p:sldId id="350" r:id="rId72"/>
    <p:sldId id="351" r:id="rId73"/>
    <p:sldId id="352" r:id="rId74"/>
    <p:sldId id="353" r:id="rId75"/>
    <p:sldId id="354" r:id="rId76"/>
    <p:sldId id="355" r:id="rId77"/>
    <p:sldId id="356" r:id="rId78"/>
    <p:sldId id="357" r:id="rId79"/>
    <p:sldId id="358" r:id="rId80"/>
    <p:sldId id="359" r:id="rId81"/>
    <p:sldId id="360" r:id="rId82"/>
    <p:sldId id="361" r:id="rId83"/>
    <p:sldId id="362" r:id="rId84"/>
    <p:sldId id="315" r:id="rId85"/>
    <p:sldId id="306" r:id="rId86"/>
    <p:sldId id="307" r:id="rId87"/>
    <p:sldId id="308" r:id="rId88"/>
    <p:sldId id="309" r:id="rId89"/>
    <p:sldId id="310" r:id="rId90"/>
    <p:sldId id="312" r:id="rId91"/>
    <p:sldId id="313" r:id="rId92"/>
    <p:sldId id="314" r:id="rId93"/>
    <p:sldId id="311" r:id="rId94"/>
    <p:sldId id="328" r:id="rId95"/>
    <p:sldId id="330" r:id="rId96"/>
    <p:sldId id="331" r:id="rId97"/>
    <p:sldId id="332" r:id="rId98"/>
    <p:sldId id="333" r:id="rId99"/>
    <p:sldId id="329" r:id="rId100"/>
    <p:sldId id="334" r:id="rId101"/>
    <p:sldId id="335" r:id="rId102"/>
    <p:sldId id="336" r:id="rId103"/>
    <p:sldId id="337" r:id="rId10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4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microsoft.com/office/2015/10/relationships/revisionInfo" Target="revisionInfo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060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276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8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04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335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72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53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14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16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51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29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CCAF7-5821-4B7E-907F-34E74A3232AE}" type="datetimeFigureOut">
              <a:rPr lang="en-US" smtClean="0"/>
              <a:t>5/1/2017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144DD-E5BE-4FCB-92EB-E851080D0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01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&amp;ehk=FBf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&amp;ehk=DlQAwuRGBOZI6XnF7lvNVQ&amp;r=0&amp;pid=OfficeInsert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Berlin Sans FB Demi" panose="020E0802020502020306" pitchFamily="34" charset="0"/>
              </a:rPr>
              <a:t>Emerging Substances of Concern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Berlin Sans FB Demi" panose="020E0802020502020306" pitchFamily="34" charset="0"/>
              </a:rPr>
              <a:t>A Pilot Study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394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1" b="1077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66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2" b="1821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201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61" b="3885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99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418" y="643467"/>
            <a:ext cx="561316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96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23" y="0"/>
            <a:ext cx="10254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9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46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10467" y="1339850"/>
            <a:ext cx="5571066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67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71" b="2874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72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65" r="-2" b="19469"/>
          <a:stretch/>
        </p:blipFill>
        <p:spPr>
          <a:xfrm>
            <a:off x="20" y="10"/>
            <a:ext cx="7534636" cy="685799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153399" y="365125"/>
            <a:ext cx="3430605" cy="5530319"/>
          </a:xfrm>
        </p:spPr>
        <p:txBody>
          <a:bodyPr>
            <a:normAutofit/>
          </a:bodyPr>
          <a:lstStyle/>
          <a:p>
            <a:r>
              <a:rPr lang="en-US">
                <a:latin typeface="Berlin Sans FB Demi" panose="020E0802020502020306" pitchFamily="34" charset="0"/>
              </a:rPr>
              <a:t>POCIS</a:t>
            </a:r>
            <a:endParaRPr lang="en-US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85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73" b="294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97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45" r="-1" b="34839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48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34" b="3737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42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45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0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42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73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06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6" b="8734"/>
          <a:stretch/>
        </p:blipFill>
        <p:spPr>
          <a:xfrm>
            <a:off x="4818888" y="10"/>
            <a:ext cx="7373112" cy="6857989"/>
          </a:xfrm>
          <a:prstGeom prst="rect">
            <a:avLst/>
          </a:prstGeom>
        </p:spPr>
      </p:pic>
      <p:sp>
        <p:nvSpPr>
          <p:cNvPr id="11" name="Freeform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1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52" y="-479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04671" y="2600325"/>
            <a:ext cx="4948429" cy="2651200"/>
          </a:xfrm>
        </p:spPr>
        <p:txBody>
          <a:bodyPr anchor="t">
            <a:normAutofit/>
          </a:bodyPr>
          <a:lstStyle/>
          <a:p>
            <a:r>
              <a:rPr lang="en-US" sz="5400" dirty="0">
                <a:latin typeface="Berlin Sans FB Demi" panose="020E0802020502020306" pitchFamily="34" charset="0"/>
              </a:rPr>
              <a:t>Day 1 – Deploy Withlacoochee &amp; Ochlockonee</a:t>
            </a: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040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52975"/>
            <a:ext cx="4610100" cy="13239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83336" y="4857750"/>
            <a:ext cx="3721989" cy="1066800"/>
          </a:xfrm>
          <a:prstGeom prst="rect">
            <a:avLst/>
          </a:prstGeom>
          <a:noFill/>
          <a:ln w="174625" cap="sq" cmpd="thinThick">
            <a:noFill/>
            <a:miter lim="800000"/>
          </a:ln>
        </p:spPr>
        <p:txBody>
          <a:bodyPr>
            <a:norm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Berlin Sans FB Demi" panose="020E0802020502020306" pitchFamily="34" charset="0"/>
              </a:rPr>
              <a:t>Withlacoochee – Device Retrieval Day</a:t>
            </a:r>
          </a:p>
        </p:txBody>
      </p:sp>
    </p:spTree>
    <p:extLst>
      <p:ext uri="{BB962C8B-B14F-4D97-AF65-F5344CB8AC3E}">
        <p14:creationId xmlns:p14="http://schemas.microsoft.com/office/powerpoint/2010/main" val="3956106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5" b="12915"/>
          <a:stretch/>
        </p:blipFill>
        <p:spPr>
          <a:xfrm rot="10800000"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1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315" y="0"/>
            <a:ext cx="32113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26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9" b="3901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630875"/>
            <a:ext cx="10515600" cy="794064"/>
          </a:xfrm>
          <a:solidFill>
            <a:schemeClr val="tx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Berlin Sans FB Demi" panose="020E0802020502020306" pitchFamily="34" charset="0"/>
              </a:rPr>
              <a:t>POCIS</a:t>
            </a:r>
          </a:p>
        </p:txBody>
      </p:sp>
    </p:spTree>
    <p:extLst>
      <p:ext uri="{BB962C8B-B14F-4D97-AF65-F5344CB8AC3E}">
        <p14:creationId xmlns:p14="http://schemas.microsoft.com/office/powerpoint/2010/main" val="2624286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35" b="2927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85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51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31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39" b="269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1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622650" y="5181600"/>
            <a:ext cx="9165010" cy="1174750"/>
          </a:xfrm>
          <a:custGeom>
            <a:avLst/>
            <a:gdLst>
              <a:gd name="connsiteX0" fmla="*/ 0 w 9165010"/>
              <a:gd name="connsiteY0" fmla="*/ 1073384 h 1073384"/>
              <a:gd name="connsiteX1" fmla="*/ 9165010 w 9165010"/>
              <a:gd name="connsiteY1" fmla="*/ 1073384 h 1073384"/>
              <a:gd name="connsiteX2" fmla="*/ 9165010 w 9165010"/>
              <a:gd name="connsiteY2" fmla="*/ 266817 h 1073384"/>
              <a:gd name="connsiteX3" fmla="*/ 4757604 w 9165010"/>
              <a:gd name="connsiteY3" fmla="*/ 266817 h 1073384"/>
              <a:gd name="connsiteX4" fmla="*/ 4582505 w 9165010"/>
              <a:gd name="connsiteY4" fmla="*/ 0 h 1073384"/>
              <a:gd name="connsiteX5" fmla="*/ 4407407 w 9165010"/>
              <a:gd name="connsiteY5" fmla="*/ 266817 h 1073384"/>
              <a:gd name="connsiteX6" fmla="*/ 0 w 9165010"/>
              <a:gd name="connsiteY6" fmla="*/ 266817 h 1073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5010" h="1073384">
                <a:moveTo>
                  <a:pt x="0" y="1073384"/>
                </a:moveTo>
                <a:lnTo>
                  <a:pt x="9165010" y="1073384"/>
                </a:lnTo>
                <a:lnTo>
                  <a:pt x="9165010" y="266817"/>
                </a:lnTo>
                <a:lnTo>
                  <a:pt x="4757604" y="266817"/>
                </a:lnTo>
                <a:lnTo>
                  <a:pt x="4582505" y="0"/>
                </a:lnTo>
                <a:lnTo>
                  <a:pt x="4407407" y="266817"/>
                </a:lnTo>
                <a:lnTo>
                  <a:pt x="0" y="26681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71650" y="5254391"/>
            <a:ext cx="8867012" cy="774934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4000">
                <a:solidFill>
                  <a:schemeClr val="bg1"/>
                </a:solidFill>
                <a:latin typeface="Berlin Sans FB Demi" panose="020E0802020502020306" pitchFamily="34" charset="0"/>
              </a:rPr>
              <a:t>Closing the Can - SPMDs</a:t>
            </a:r>
          </a:p>
        </p:txBody>
      </p:sp>
    </p:spTree>
    <p:extLst>
      <p:ext uri="{BB962C8B-B14F-4D97-AF65-F5344CB8AC3E}">
        <p14:creationId xmlns:p14="http://schemas.microsoft.com/office/powerpoint/2010/main" val="1003492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5" r="1" b="17098"/>
          <a:stretch/>
        </p:blipFill>
        <p:spPr>
          <a:xfrm>
            <a:off x="20" y="10"/>
            <a:ext cx="7534636" cy="685799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153399" y="365125"/>
            <a:ext cx="3430605" cy="5530319"/>
          </a:xfrm>
        </p:spPr>
        <p:txBody>
          <a:bodyPr>
            <a:normAutofit/>
          </a:bodyPr>
          <a:lstStyle/>
          <a:p>
            <a:r>
              <a:rPr lang="en-US" dirty="0">
                <a:latin typeface="Berlin Sans FB Demi" panose="020E0802020502020306" pitchFamily="34" charset="0"/>
              </a:rPr>
              <a:t>Block Retrieval Day</a:t>
            </a:r>
          </a:p>
        </p:txBody>
      </p:sp>
    </p:spTree>
    <p:extLst>
      <p:ext uri="{BB962C8B-B14F-4D97-AF65-F5344CB8AC3E}">
        <p14:creationId xmlns:p14="http://schemas.microsoft.com/office/powerpoint/2010/main" val="1154166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9" b="4335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Down Arrow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100" y="-4763"/>
            <a:ext cx="3333749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28700" y="190501"/>
            <a:ext cx="2886075" cy="2486024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Berlin Sans FB Demi" panose="020E0802020502020306" pitchFamily="34" charset="0"/>
              </a:rPr>
              <a:t>Ochlockonee – Day 1 Deploy</a:t>
            </a:r>
          </a:p>
        </p:txBody>
      </p:sp>
    </p:spTree>
    <p:extLst>
      <p:ext uri="{BB962C8B-B14F-4D97-AF65-F5344CB8AC3E}">
        <p14:creationId xmlns:p14="http://schemas.microsoft.com/office/powerpoint/2010/main" val="2583177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C9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chemeClr val="bg2"/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laqu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14866" y="2490788"/>
            <a:ext cx="3062785" cy="1876425"/>
          </a:xfrm>
          <a:prstGeom prst="plaque">
            <a:avLst>
              <a:gd name="adj" fmla="val 11524"/>
            </a:avLst>
          </a:prstGeom>
          <a:gradFill>
            <a:gsLst>
              <a:gs pos="0">
                <a:schemeClr val="bg1">
                  <a:alpha val="64000"/>
                </a:schemeClr>
              </a:gs>
              <a:gs pos="85000">
                <a:schemeClr val="bg1"/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</a:gradFill>
          <a:ln w="127000" cmpd="thickThin">
            <a:solidFill>
              <a:schemeClr val="bg1">
                <a:lumMod val="75000"/>
              </a:schemeClr>
            </a:solidFill>
            <a:miter lim="800000"/>
          </a:ln>
          <a:effectLst>
            <a:outerShdw blurRad="114300" sx="101000" sy="101000" algn="ctr" rotWithShape="0">
              <a:schemeClr val="tx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6" r="2" b="18779"/>
          <a:stretch/>
        </p:blipFill>
        <p:spPr>
          <a:xfrm>
            <a:off x="-1" y="10"/>
            <a:ext cx="8129873" cy="685799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789335" y="2759242"/>
            <a:ext cx="2728897" cy="1331495"/>
          </a:xfrm>
        </p:spPr>
        <p:txBody>
          <a:bodyPr>
            <a:normAutofit/>
          </a:bodyPr>
          <a:lstStyle/>
          <a:p>
            <a:pPr algn="ctr"/>
            <a:r>
              <a:rPr lang="en-US" sz="2800">
                <a:latin typeface="Berlin Sans FB Demi" panose="020E0802020502020306" pitchFamily="34" charset="0"/>
              </a:rPr>
              <a:t>Withlacoochee – Crane Set Up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8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86" b="2582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09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22" b="2749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2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4" b="3258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516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5" r="1" b="7027"/>
          <a:stretch/>
        </p:blipFill>
        <p:spPr>
          <a:xfrm>
            <a:off x="20" y="10"/>
            <a:ext cx="4637226" cy="6857990"/>
          </a:xfrm>
          <a:prstGeom prst="rect">
            <a:avLst/>
          </a:prstGeom>
        </p:spPr>
      </p:pic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9733" y="0"/>
            <a:ext cx="7552267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77328" y="640082"/>
            <a:ext cx="6274591" cy="33516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Ochlockonee – Retrieval Day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277327" y="4156276"/>
            <a:ext cx="6274592" cy="206164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Whole water sampling</a:t>
            </a:r>
          </a:p>
        </p:txBody>
      </p:sp>
    </p:spTree>
    <p:extLst>
      <p:ext uri="{BB962C8B-B14F-4D97-AF65-F5344CB8AC3E}">
        <p14:creationId xmlns:p14="http://schemas.microsoft.com/office/powerpoint/2010/main" val="2010173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75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643467"/>
            <a:ext cx="313372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73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157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580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204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1500187"/>
            <a:ext cx="6858000" cy="385762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 Demi" panose="020E0802020502020306" pitchFamily="34" charset="0"/>
              </a:rPr>
              <a:t>SPMDs</a:t>
            </a:r>
          </a:p>
        </p:txBody>
      </p:sp>
    </p:spTree>
    <p:extLst>
      <p:ext uri="{BB962C8B-B14F-4D97-AF65-F5344CB8AC3E}">
        <p14:creationId xmlns:p14="http://schemas.microsoft.com/office/powerpoint/2010/main" val="3584942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315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16" b="252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47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84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" r="1" b="1"/>
          <a:stretch/>
        </p:blipFill>
        <p:spPr>
          <a:xfrm>
            <a:off x="20" y="10"/>
            <a:ext cx="7534636" cy="685799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53399" y="365125"/>
            <a:ext cx="3430605" cy="5530319"/>
          </a:xfrm>
        </p:spPr>
        <p:txBody>
          <a:bodyPr>
            <a:normAutofit/>
          </a:bodyPr>
          <a:lstStyle/>
          <a:p>
            <a:r>
              <a:rPr lang="en-US" dirty="0">
                <a:latin typeface="Berlin Sans FB Demi" panose="020E0802020502020306" pitchFamily="34" charset="0"/>
              </a:rPr>
              <a:t>Block Retrieval Day</a:t>
            </a:r>
          </a:p>
        </p:txBody>
      </p:sp>
    </p:spTree>
    <p:extLst>
      <p:ext uri="{BB962C8B-B14F-4D97-AF65-F5344CB8AC3E}">
        <p14:creationId xmlns:p14="http://schemas.microsoft.com/office/powerpoint/2010/main" val="4179127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00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C9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chemeClr val="bg2"/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laqu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14866" y="2490788"/>
            <a:ext cx="3062785" cy="1876425"/>
          </a:xfrm>
          <a:prstGeom prst="plaque">
            <a:avLst>
              <a:gd name="adj" fmla="val 11524"/>
            </a:avLst>
          </a:prstGeom>
          <a:gradFill>
            <a:gsLst>
              <a:gs pos="0">
                <a:schemeClr val="bg1">
                  <a:alpha val="64000"/>
                </a:schemeClr>
              </a:gs>
              <a:gs pos="85000">
                <a:schemeClr val="bg1"/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</a:gradFill>
          <a:ln w="127000" cmpd="thickThin">
            <a:solidFill>
              <a:schemeClr val="bg1">
                <a:lumMod val="75000"/>
              </a:schemeClr>
            </a:solidFill>
            <a:miter lim="800000"/>
          </a:ln>
          <a:effectLst>
            <a:outerShdw blurRad="114300" sx="101000" sy="101000" algn="ctr" rotWithShape="0">
              <a:schemeClr val="tx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3" r="2" b="22811"/>
          <a:stretch/>
        </p:blipFill>
        <p:spPr>
          <a:xfrm>
            <a:off x="-1" y="10"/>
            <a:ext cx="8129873" cy="685799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789335" y="2759242"/>
            <a:ext cx="2728897" cy="1331495"/>
          </a:xfrm>
        </p:spPr>
        <p:txBody>
          <a:bodyPr>
            <a:normAutofit/>
          </a:bodyPr>
          <a:lstStyle/>
          <a:p>
            <a:pPr algn="ctr"/>
            <a:r>
              <a:rPr lang="en-US" sz="2800">
                <a:latin typeface="Berlin Sans FB Demi" panose="020E0802020502020306" pitchFamily="34" charset="0"/>
              </a:rPr>
              <a:t>Apalachicola – Day 2 Deploy</a:t>
            </a:r>
          </a:p>
        </p:txBody>
      </p:sp>
    </p:spTree>
    <p:extLst>
      <p:ext uri="{BB962C8B-B14F-4D97-AF65-F5344CB8AC3E}">
        <p14:creationId xmlns:p14="http://schemas.microsoft.com/office/powerpoint/2010/main" val="600703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Down Arrow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100" y="-4763"/>
            <a:ext cx="3333749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28700" y="190501"/>
            <a:ext cx="2886075" cy="2486024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Berlin Sans FB Demi" panose="020E0802020502020306" pitchFamily="34" charset="0"/>
              </a:rPr>
              <a:t>Float Attachment</a:t>
            </a:r>
          </a:p>
        </p:txBody>
      </p:sp>
    </p:spTree>
    <p:extLst>
      <p:ext uri="{BB962C8B-B14F-4D97-AF65-F5344CB8AC3E}">
        <p14:creationId xmlns:p14="http://schemas.microsoft.com/office/powerpoint/2010/main" val="2644056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52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74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81" b="511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36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0" b="1889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888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9" b="23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 Demi" panose="020E0802020502020306" pitchFamily="34" charset="0"/>
              </a:rPr>
              <a:t>Crane Set Up</a:t>
            </a:r>
          </a:p>
        </p:txBody>
      </p:sp>
    </p:spTree>
    <p:extLst>
      <p:ext uri="{BB962C8B-B14F-4D97-AF65-F5344CB8AC3E}">
        <p14:creationId xmlns:p14="http://schemas.microsoft.com/office/powerpoint/2010/main" val="1696606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D5E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0" y="643467"/>
            <a:ext cx="4178299" cy="5571066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79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6" b="150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486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83" r="13830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62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3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10467" y="1339850"/>
            <a:ext cx="5571066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36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3" b="2716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64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51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8982"/>
          <a:stretch/>
        </p:blipFill>
        <p:spPr>
          <a:xfrm>
            <a:off x="20" y="10"/>
            <a:ext cx="7534636" cy="685799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53399" y="365125"/>
            <a:ext cx="3430605" cy="5530319"/>
          </a:xfrm>
        </p:spPr>
        <p:txBody>
          <a:bodyPr>
            <a:normAutofit/>
          </a:bodyPr>
          <a:lstStyle/>
          <a:p>
            <a:r>
              <a:rPr lang="en-US" dirty="0">
                <a:latin typeface="Berlin Sans FB Demi" panose="020E0802020502020306" pitchFamily="34" charset="0"/>
              </a:rPr>
              <a:t>POCIS</a:t>
            </a:r>
          </a:p>
        </p:txBody>
      </p:sp>
    </p:spTree>
    <p:extLst>
      <p:ext uri="{BB962C8B-B14F-4D97-AF65-F5344CB8AC3E}">
        <p14:creationId xmlns:p14="http://schemas.microsoft.com/office/powerpoint/2010/main" val="944516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1" b="304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11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54" b="203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86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0" b="2672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Down Arrow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100" y="-4763"/>
            <a:ext cx="3333749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28700" y="190501"/>
            <a:ext cx="2886075" cy="2486024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erlin Sans FB Demi" panose="020E0802020502020306" pitchFamily="34" charset="0"/>
              </a:rPr>
              <a:t>SPMD</a:t>
            </a:r>
          </a:p>
        </p:txBody>
      </p:sp>
    </p:spTree>
    <p:extLst>
      <p:ext uri="{BB962C8B-B14F-4D97-AF65-F5344CB8AC3E}">
        <p14:creationId xmlns:p14="http://schemas.microsoft.com/office/powerpoint/2010/main" val="3931060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76" b="172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82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69" b="202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716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73" b="1087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70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96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69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2" b="405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93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35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976" y="0"/>
            <a:ext cx="5594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39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4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0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54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5" r="1" b="14787"/>
          <a:stretch/>
        </p:blipFill>
        <p:spPr>
          <a:xfrm>
            <a:off x="20" y="10"/>
            <a:ext cx="4637226" cy="6857990"/>
          </a:xfrm>
          <a:prstGeom prst="rect">
            <a:avLst/>
          </a:prstGeom>
        </p:spPr>
      </p:pic>
      <p:sp>
        <p:nvSpPr>
          <p:cNvPr id="17" name="Rectangle 1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9733" y="0"/>
            <a:ext cx="7552267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277328" y="640082"/>
            <a:ext cx="6274591" cy="33516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Berlin Sans FB Demi" panose="020E0802020502020306" pitchFamily="34" charset="0"/>
              </a:rPr>
              <a:t>Apalachicola - Retrieval Day</a:t>
            </a:r>
          </a:p>
        </p:txBody>
      </p:sp>
    </p:spTree>
    <p:extLst>
      <p:ext uri="{BB962C8B-B14F-4D97-AF65-F5344CB8AC3E}">
        <p14:creationId xmlns:p14="http://schemas.microsoft.com/office/powerpoint/2010/main" val="267493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15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643467"/>
            <a:ext cx="313372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33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05" r="1" b="3645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Berlin Sans FB Demi" panose="020E0802020502020306" pitchFamily="34" charset="0"/>
              </a:rPr>
              <a:t>Whole Water Sampling</a:t>
            </a:r>
          </a:p>
        </p:txBody>
      </p:sp>
    </p:spTree>
    <p:extLst>
      <p:ext uri="{BB962C8B-B14F-4D97-AF65-F5344CB8AC3E}">
        <p14:creationId xmlns:p14="http://schemas.microsoft.com/office/powerpoint/2010/main" val="755455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" r="5147"/>
          <a:stretch/>
        </p:blipFill>
        <p:spPr>
          <a:xfrm>
            <a:off x="20" y="10"/>
            <a:ext cx="4637226" cy="6857990"/>
          </a:xfrm>
          <a:prstGeom prst="rect">
            <a:avLst/>
          </a:prstGeom>
        </p:spPr>
      </p:pic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9733" y="0"/>
            <a:ext cx="7552267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77328" y="640082"/>
            <a:ext cx="6274591" cy="33516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Berlin Sans FB Demi" panose="020E0802020502020306" pitchFamily="34" charset="0"/>
              </a:rPr>
              <a:t>Withlacoochee – Sampling Device Set Up</a:t>
            </a:r>
          </a:p>
        </p:txBody>
      </p:sp>
    </p:spTree>
    <p:extLst>
      <p:ext uri="{BB962C8B-B14F-4D97-AF65-F5344CB8AC3E}">
        <p14:creationId xmlns:p14="http://schemas.microsoft.com/office/powerpoint/2010/main" val="525033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B3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643467"/>
            <a:ext cx="313372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03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C3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643467"/>
            <a:ext cx="313372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72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31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58" r="1" b="5020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55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 Demi" panose="020E0802020502020306" pitchFamily="34" charset="0"/>
              </a:rPr>
              <a:t>Device Retrieval</a:t>
            </a:r>
          </a:p>
        </p:txBody>
      </p:sp>
    </p:spTree>
    <p:extLst>
      <p:ext uri="{BB962C8B-B14F-4D97-AF65-F5344CB8AC3E}">
        <p14:creationId xmlns:p14="http://schemas.microsoft.com/office/powerpoint/2010/main" val="2582979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88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585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634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2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1500187"/>
            <a:ext cx="68580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53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Down Arrow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100" y="-4763"/>
            <a:ext cx="3333749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28700" y="190501"/>
            <a:ext cx="2886075" cy="2486024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erlin Sans FB Demi" panose="020E0802020502020306" pitchFamily="34" charset="0"/>
              </a:rPr>
              <a:t>SPMD </a:t>
            </a:r>
          </a:p>
        </p:txBody>
      </p:sp>
    </p:spTree>
    <p:extLst>
      <p:ext uri="{BB962C8B-B14F-4D97-AF65-F5344CB8AC3E}">
        <p14:creationId xmlns:p14="http://schemas.microsoft.com/office/powerpoint/2010/main" val="3731130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1500187"/>
            <a:ext cx="6858000" cy="385762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 Demi" panose="020E0802020502020306" pitchFamily="34" charset="0"/>
              </a:rPr>
              <a:t>SPMD</a:t>
            </a:r>
          </a:p>
        </p:txBody>
      </p:sp>
    </p:spTree>
    <p:extLst>
      <p:ext uri="{BB962C8B-B14F-4D97-AF65-F5344CB8AC3E}">
        <p14:creationId xmlns:p14="http://schemas.microsoft.com/office/powerpoint/2010/main" val="593264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35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49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erlin Sans FB Demi" panose="020E0802020502020306" pitchFamily="34" charset="0"/>
              </a:rPr>
              <a:t>POCIS</a:t>
            </a:r>
          </a:p>
        </p:txBody>
      </p:sp>
    </p:spTree>
    <p:extLst>
      <p:ext uri="{BB962C8B-B14F-4D97-AF65-F5344CB8AC3E}">
        <p14:creationId xmlns:p14="http://schemas.microsoft.com/office/powerpoint/2010/main" val="657779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4" b="2052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72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" b="234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Down Arrow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100" y="-4763"/>
            <a:ext cx="3333749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28700" y="190501"/>
            <a:ext cx="2886075" cy="2486024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erlin Sans FB Demi" panose="020E0802020502020306" pitchFamily="34" charset="0"/>
              </a:rPr>
              <a:t>Alafia River – Day 3 Deploy</a:t>
            </a:r>
          </a:p>
        </p:txBody>
      </p:sp>
    </p:spTree>
    <p:extLst>
      <p:ext uri="{BB962C8B-B14F-4D97-AF65-F5344CB8AC3E}">
        <p14:creationId xmlns:p14="http://schemas.microsoft.com/office/powerpoint/2010/main" val="826135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Down Arrow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100" y="-4763"/>
            <a:ext cx="3333749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8700" y="190501"/>
            <a:ext cx="2886075" cy="2486024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erlin Sans FB Demi" panose="020E0802020502020306" pitchFamily="34" charset="0"/>
              </a:rPr>
              <a:t>Deployment Set Up</a:t>
            </a:r>
          </a:p>
        </p:txBody>
      </p:sp>
    </p:spTree>
    <p:extLst>
      <p:ext uri="{BB962C8B-B14F-4D97-AF65-F5344CB8AC3E}">
        <p14:creationId xmlns:p14="http://schemas.microsoft.com/office/powerpoint/2010/main" val="2103821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384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13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7" y="643467"/>
            <a:ext cx="313372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675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47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3" b="782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84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Berlin Sans FB Demi" panose="020E0802020502020306" pitchFamily="34" charset="0"/>
              </a:rPr>
              <a:t>Devices Deployed</a:t>
            </a:r>
          </a:p>
        </p:txBody>
      </p:sp>
    </p:spTree>
    <p:extLst>
      <p:ext uri="{BB962C8B-B14F-4D97-AF65-F5344CB8AC3E}">
        <p14:creationId xmlns:p14="http://schemas.microsoft.com/office/powerpoint/2010/main" val="1311877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70" r="1" b="3939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44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60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57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37" r="-2" b="7997"/>
          <a:stretch/>
        </p:blipFill>
        <p:spPr>
          <a:xfrm>
            <a:off x="20" y="10"/>
            <a:ext cx="7534636" cy="685799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53399" y="365125"/>
            <a:ext cx="3430605" cy="5530319"/>
          </a:xfrm>
        </p:spPr>
        <p:txBody>
          <a:bodyPr>
            <a:normAutofit/>
          </a:bodyPr>
          <a:lstStyle/>
          <a:p>
            <a:r>
              <a:rPr lang="en-US" dirty="0">
                <a:latin typeface="Berlin Sans FB Demi" panose="020E0802020502020306" pitchFamily="34" charset="0"/>
              </a:rPr>
              <a:t>Device Retrieval Day</a:t>
            </a:r>
          </a:p>
        </p:txBody>
      </p:sp>
    </p:spTree>
    <p:extLst>
      <p:ext uri="{BB962C8B-B14F-4D97-AF65-F5344CB8AC3E}">
        <p14:creationId xmlns:p14="http://schemas.microsoft.com/office/powerpoint/2010/main" val="2698415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25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28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55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37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19" b="1389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08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94</Words>
  <Application>Microsoft Office PowerPoint</Application>
  <PresentationFormat>Widescreen</PresentationFormat>
  <Paragraphs>30</Paragraphs>
  <Slides>103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103</vt:i4>
      </vt:variant>
    </vt:vector>
  </HeadingPairs>
  <TitlesOfParts>
    <vt:vector size="108" baseType="lpstr">
      <vt:lpstr>Arial</vt:lpstr>
      <vt:lpstr>Berlin Sans FB Demi</vt:lpstr>
      <vt:lpstr>Calibri</vt:lpstr>
      <vt:lpstr>Calibri Light</vt:lpstr>
      <vt:lpstr>Office Theme</vt:lpstr>
      <vt:lpstr>Emerging Substances of Concern</vt:lpstr>
      <vt:lpstr>Day 1 – Deploy Withlacoochee &amp; Ochlockonee</vt:lpstr>
      <vt:lpstr>Withlacoochee – Crane Set Up</vt:lpstr>
      <vt:lpstr>PowerPoint Presentation</vt:lpstr>
      <vt:lpstr>PowerPoint Presentation</vt:lpstr>
      <vt:lpstr>PowerPoint Presentation</vt:lpstr>
      <vt:lpstr>Withlacoochee – Sampling Device Set Up</vt:lpstr>
      <vt:lpstr>SPMD </vt:lpstr>
      <vt:lpstr>PowerPoint Presentation</vt:lpstr>
      <vt:lpstr>PowerPoint Presentation</vt:lpstr>
      <vt:lpstr>PowerPoint Presentation</vt:lpstr>
      <vt:lpstr>PowerPoint Presentation</vt:lpstr>
      <vt:lpstr>POCIS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Withlacoochee – Device Retrieval Day</vt:lpstr>
      <vt:lpstr>PowerPoint Presentation</vt:lpstr>
      <vt:lpstr>PowerPoint Presentation</vt:lpstr>
      <vt:lpstr>POCIS</vt:lpstr>
      <vt:lpstr>PowerPoint Presentation</vt:lpstr>
      <vt:lpstr>PowerPoint Presentation</vt:lpstr>
      <vt:lpstr>PowerPoint Presentation</vt:lpstr>
      <vt:lpstr>Closing the Can - SPMDs</vt:lpstr>
      <vt:lpstr>Block Retrieval Day</vt:lpstr>
      <vt:lpstr>Ochlockonee – Day 1 Deploy</vt:lpstr>
      <vt:lpstr>PowerPoint Presentation</vt:lpstr>
      <vt:lpstr>PowerPoint Presentation</vt:lpstr>
      <vt:lpstr>PowerPoint Presentation</vt:lpstr>
      <vt:lpstr>Ochlockonee – Retrieval Day</vt:lpstr>
      <vt:lpstr>PowerPoint Presentation</vt:lpstr>
      <vt:lpstr>PowerPoint Presentation</vt:lpstr>
      <vt:lpstr>PowerPoint Presentation</vt:lpstr>
      <vt:lpstr>PowerPoint Presentation</vt:lpstr>
      <vt:lpstr>SPMDs</vt:lpstr>
      <vt:lpstr>PowerPoint Presentation</vt:lpstr>
      <vt:lpstr>PowerPoint Presentation</vt:lpstr>
      <vt:lpstr>Block Retrieval Day</vt:lpstr>
      <vt:lpstr>PowerPoint Presentation</vt:lpstr>
      <vt:lpstr>Apalachicola – Day 2 Deploy</vt:lpstr>
      <vt:lpstr>Float Attachment</vt:lpstr>
      <vt:lpstr>PowerPoint Presentation</vt:lpstr>
      <vt:lpstr>PowerPoint Presentation</vt:lpstr>
      <vt:lpstr>PowerPoint Presentation</vt:lpstr>
      <vt:lpstr>PowerPoint Presentation</vt:lpstr>
      <vt:lpstr>Crane Set 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POCIS</vt:lpstr>
      <vt:lpstr>PowerPoint Presentation</vt:lpstr>
      <vt:lpstr>PowerPoint Presentation</vt:lpstr>
      <vt:lpstr>SPMD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Apalachicola - Retrieval Day</vt:lpstr>
      <vt:lpstr>PowerPoint Presentation</vt:lpstr>
      <vt:lpstr>Whole Water Sampling</vt:lpstr>
      <vt:lpstr>PowerPoint Presentation</vt:lpstr>
      <vt:lpstr>PowerPoint Presentation</vt:lpstr>
      <vt:lpstr>PowerPoint Presentation</vt:lpstr>
      <vt:lpstr>PowerPoint Presentation</vt:lpstr>
      <vt:lpstr>Device Retrieval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SPMD</vt:lpstr>
      <vt:lpstr>PowerPoint Presentation</vt:lpstr>
      <vt:lpstr>PowerPoint Presentation</vt:lpstr>
      <vt:lpstr>POCIS</vt:lpstr>
      <vt:lpstr>PowerPoint Presentation</vt:lpstr>
      <vt:lpstr>Alafia River – Day 3 Deploy</vt:lpstr>
      <vt:lpstr>Deployment Set Up</vt:lpstr>
      <vt:lpstr>PowerPoint Presentation</vt:lpstr>
      <vt:lpstr>PowerPoint Presentation</vt:lpstr>
      <vt:lpstr>PowerPoint Presentation</vt:lpstr>
      <vt:lpstr>Devices Deployed</vt:lpstr>
      <vt:lpstr>PowerPoint Presentation</vt:lpstr>
      <vt:lpstr>PowerPoint Presentation</vt:lpstr>
      <vt:lpstr>PowerPoint Presentation</vt:lpstr>
      <vt:lpstr>Device Retrieval 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Emerging Substances of Concern</dc:title>
  <dc:creator>Hogue, Alicia</dc:creator>
  <cp:lastModifiedBy>Hogue, Alicia</cp:lastModifiedBy>
  <cp:revision>22</cp:revision>
  <dcterms:created xsi:type="dcterms:W3CDTF">2017-04-28T17:47:55Z</dcterms:created>
  <dcterms:modified xsi:type="dcterms:W3CDTF">2017-05-01T16:20:02Z</dcterms:modified>
</cp:coreProperties>
</file>