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jpg&amp;ehk=" ContentType="image/jpeg"/>
  <Default Extension="jpg&amp;ehk=3wxGPSSeLiziJkV1" ContentType="image/jpeg"/>
  <Default Extension="jpg&amp;ehk=7OTEZAoKKKgUhY9LQqcYzA&amp;r=0&amp;pid=OfficeInsert" ContentType="image/jpeg"/>
  <Default Extension="jpg&amp;ehk=h2D8Cb4UaKqisEF0ertBSQ&amp;r=0&amp;pid=OfficeInsert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  <p:sldMasterId id="2147483685" r:id="rId2"/>
  </p:sldMasterIdLst>
  <p:notesMasterIdLst>
    <p:notesMasterId r:id="rId70"/>
  </p:notesMasterIdLst>
  <p:sldIdLst>
    <p:sldId id="262" r:id="rId3"/>
    <p:sldId id="264" r:id="rId4"/>
    <p:sldId id="265" r:id="rId5"/>
    <p:sldId id="360" r:id="rId6"/>
    <p:sldId id="267" r:id="rId7"/>
    <p:sldId id="361" r:id="rId8"/>
    <p:sldId id="362" r:id="rId9"/>
    <p:sldId id="268" r:id="rId10"/>
    <p:sldId id="269" r:id="rId11"/>
    <p:sldId id="270" r:id="rId12"/>
    <p:sldId id="271" r:id="rId13"/>
    <p:sldId id="272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326" r:id="rId32"/>
    <p:sldId id="292" r:id="rId33"/>
    <p:sldId id="324" r:id="rId34"/>
    <p:sldId id="325" r:id="rId35"/>
    <p:sldId id="327" r:id="rId36"/>
    <p:sldId id="293" r:id="rId37"/>
    <p:sldId id="328" r:id="rId38"/>
    <p:sldId id="294" r:id="rId39"/>
    <p:sldId id="329" r:id="rId40"/>
    <p:sldId id="330" r:id="rId41"/>
    <p:sldId id="331" r:id="rId42"/>
    <p:sldId id="334" r:id="rId43"/>
    <p:sldId id="335" r:id="rId44"/>
    <p:sldId id="336" r:id="rId45"/>
    <p:sldId id="337" r:id="rId46"/>
    <p:sldId id="340" r:id="rId47"/>
    <p:sldId id="338" r:id="rId48"/>
    <p:sldId id="339" r:id="rId49"/>
    <p:sldId id="342" r:id="rId50"/>
    <p:sldId id="343" r:id="rId51"/>
    <p:sldId id="349" r:id="rId52"/>
    <p:sldId id="333" r:id="rId53"/>
    <p:sldId id="295" r:id="rId54"/>
    <p:sldId id="332" r:id="rId55"/>
    <p:sldId id="345" r:id="rId56"/>
    <p:sldId id="346" r:id="rId57"/>
    <p:sldId id="347" r:id="rId58"/>
    <p:sldId id="350" r:id="rId59"/>
    <p:sldId id="296" r:id="rId60"/>
    <p:sldId id="297" r:id="rId61"/>
    <p:sldId id="348" r:id="rId62"/>
    <p:sldId id="351" r:id="rId63"/>
    <p:sldId id="352" r:id="rId64"/>
    <p:sldId id="353" r:id="rId65"/>
    <p:sldId id="359" r:id="rId66"/>
    <p:sldId id="299" r:id="rId67"/>
    <p:sldId id="355" r:id="rId68"/>
    <p:sldId id="356" r:id="rId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938" autoAdjust="0"/>
    <p:restoredTop sz="94701"/>
  </p:normalViewPr>
  <p:slideViewPr>
    <p:cSldViewPr snapToGrid="0">
      <p:cViewPr varScale="1">
        <p:scale>
          <a:sx n="73" d="100"/>
          <a:sy n="73" d="100"/>
        </p:scale>
        <p:origin x="6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3425C-C401-4E6B-AFC2-0EB0FDB85D12}" type="datetimeFigureOut">
              <a:rPr lang="en-US" smtClean="0"/>
              <a:t>5/17/2023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CF350-82AE-4204-B09B-A7DFAED0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11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57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706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9217E1-CC21-FA4D-A15D-1D550201515D}"/>
              </a:ext>
            </a:extLst>
          </p:cNvPr>
          <p:cNvSpPr/>
          <p:nvPr userDrawn="1"/>
        </p:nvSpPr>
        <p:spPr>
          <a:xfrm>
            <a:off x="137459" y="1370438"/>
            <a:ext cx="11893176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3968604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7769C0-3006-DC48-B84B-7DC6B10DA2FA}"/>
              </a:ext>
            </a:extLst>
          </p:cNvPr>
          <p:cNvSpPr/>
          <p:nvPr userDrawn="1"/>
        </p:nvSpPr>
        <p:spPr>
          <a:xfrm>
            <a:off x="173319" y="3341930"/>
            <a:ext cx="11803528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3721212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30B274-329C-EF4D-868F-4623C6BA847F}"/>
              </a:ext>
            </a:extLst>
          </p:cNvPr>
          <p:cNvSpPr/>
          <p:nvPr userDrawn="1"/>
        </p:nvSpPr>
        <p:spPr>
          <a:xfrm>
            <a:off x="153713" y="3381192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37B701-CFD9-CB44-93C6-4F6A73F0DB4F}"/>
              </a:ext>
            </a:extLst>
          </p:cNvPr>
          <p:cNvSpPr/>
          <p:nvPr userDrawn="1"/>
        </p:nvSpPr>
        <p:spPr>
          <a:xfrm>
            <a:off x="4171397" y="3381192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3D802A-46C2-B14C-91A0-E4ABBD36FB87}"/>
              </a:ext>
            </a:extLst>
          </p:cNvPr>
          <p:cNvSpPr/>
          <p:nvPr userDrawn="1"/>
        </p:nvSpPr>
        <p:spPr>
          <a:xfrm>
            <a:off x="8189081" y="3381192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1818800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FE8B0C-6BEC-4B4C-8217-B267D4F6CF29}"/>
              </a:ext>
            </a:extLst>
          </p:cNvPr>
          <p:cNvSpPr/>
          <p:nvPr userDrawn="1"/>
        </p:nvSpPr>
        <p:spPr>
          <a:xfrm>
            <a:off x="153057" y="1385051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FF991A-5033-4C41-8B46-C03CBDE58012}"/>
              </a:ext>
            </a:extLst>
          </p:cNvPr>
          <p:cNvSpPr/>
          <p:nvPr userDrawn="1"/>
        </p:nvSpPr>
        <p:spPr>
          <a:xfrm>
            <a:off x="4170741" y="1385051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6BBC39-2CAC-6B48-98F0-23F0863D4E6C}"/>
              </a:ext>
            </a:extLst>
          </p:cNvPr>
          <p:cNvSpPr/>
          <p:nvPr userDrawn="1"/>
        </p:nvSpPr>
        <p:spPr>
          <a:xfrm>
            <a:off x="8188425" y="1385051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2816201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027388-62EA-DE48-A209-EF7CA10057E9}"/>
              </a:ext>
            </a:extLst>
          </p:cNvPr>
          <p:cNvSpPr/>
          <p:nvPr userDrawn="1"/>
        </p:nvSpPr>
        <p:spPr>
          <a:xfrm>
            <a:off x="135780" y="1386292"/>
            <a:ext cx="3652269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BA2B29-94DF-0649-9733-289A181C212E}"/>
              </a:ext>
            </a:extLst>
          </p:cNvPr>
          <p:cNvSpPr/>
          <p:nvPr userDrawn="1"/>
        </p:nvSpPr>
        <p:spPr>
          <a:xfrm>
            <a:off x="3947140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830527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608DD6-E8B7-4A47-ACD0-151608AB1471}"/>
              </a:ext>
            </a:extLst>
          </p:cNvPr>
          <p:cNvSpPr/>
          <p:nvPr userDrawn="1"/>
        </p:nvSpPr>
        <p:spPr>
          <a:xfrm>
            <a:off x="4580636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CCD815-AA26-3049-BBF7-DF2314AA9440}"/>
              </a:ext>
            </a:extLst>
          </p:cNvPr>
          <p:cNvSpPr/>
          <p:nvPr userDrawn="1"/>
        </p:nvSpPr>
        <p:spPr>
          <a:xfrm>
            <a:off x="8380044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1178838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FB1289-BA35-A548-8B04-B96C2C2C4B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31449A-2FA3-CD40-AC84-157BCEA8956B}"/>
              </a:ext>
            </a:extLst>
          </p:cNvPr>
          <p:cNvSpPr/>
          <p:nvPr userDrawn="1"/>
        </p:nvSpPr>
        <p:spPr>
          <a:xfrm>
            <a:off x="4269868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2180D1-075E-7A48-B05C-8F132026964C}"/>
              </a:ext>
            </a:extLst>
          </p:cNvPr>
          <p:cNvSpPr/>
          <p:nvPr userDrawn="1"/>
        </p:nvSpPr>
        <p:spPr>
          <a:xfrm>
            <a:off x="4273824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27B1F9-9792-E348-8054-5F3B10DB3A02}"/>
              </a:ext>
            </a:extLst>
          </p:cNvPr>
          <p:cNvSpPr/>
          <p:nvPr userDrawn="1"/>
        </p:nvSpPr>
        <p:spPr>
          <a:xfrm>
            <a:off x="8176848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B97E83-2A90-6240-B51D-82E521BCBA1B}"/>
              </a:ext>
            </a:extLst>
          </p:cNvPr>
          <p:cNvSpPr/>
          <p:nvPr userDrawn="1"/>
        </p:nvSpPr>
        <p:spPr>
          <a:xfrm>
            <a:off x="8176848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64971B-C0DF-7B41-99FA-6ADC4367C5AA}"/>
              </a:ext>
            </a:extLst>
          </p:cNvPr>
          <p:cNvSpPr/>
          <p:nvPr userDrawn="1"/>
        </p:nvSpPr>
        <p:spPr>
          <a:xfrm>
            <a:off x="362884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ED10D5-9907-3244-8DCD-B29754C4C87E}"/>
              </a:ext>
            </a:extLst>
          </p:cNvPr>
          <p:cNvSpPr/>
          <p:nvPr userDrawn="1"/>
        </p:nvSpPr>
        <p:spPr>
          <a:xfrm>
            <a:off x="362884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3407701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881758-5C54-FE44-8BBD-BE9F14090D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D74B4F-0AF2-544C-BBE1-F3D728C735D5}"/>
              </a:ext>
            </a:extLst>
          </p:cNvPr>
          <p:cNvSpPr/>
          <p:nvPr userDrawn="1"/>
        </p:nvSpPr>
        <p:spPr>
          <a:xfrm>
            <a:off x="488392" y="1386292"/>
            <a:ext cx="3652269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5DC2A0-26E5-0843-A769-6B80E0A77EE6}"/>
              </a:ext>
            </a:extLst>
          </p:cNvPr>
          <p:cNvSpPr/>
          <p:nvPr userDrawn="1"/>
        </p:nvSpPr>
        <p:spPr>
          <a:xfrm>
            <a:off x="4239988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EF594A-E21A-AD4C-AF4E-1185D7D4E338}"/>
              </a:ext>
            </a:extLst>
          </p:cNvPr>
          <p:cNvSpPr/>
          <p:nvPr userDrawn="1"/>
        </p:nvSpPr>
        <p:spPr>
          <a:xfrm>
            <a:off x="7991584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439080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134CDB-79F6-264B-B31E-ADB4278679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AF781C-C56E-5848-A911-7076A563E0C5}"/>
              </a:ext>
            </a:extLst>
          </p:cNvPr>
          <p:cNvSpPr/>
          <p:nvPr userDrawn="1"/>
        </p:nvSpPr>
        <p:spPr>
          <a:xfrm>
            <a:off x="271157" y="1368440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A333A5-F13A-054D-9DCD-F98B9C2CCC17}"/>
              </a:ext>
            </a:extLst>
          </p:cNvPr>
          <p:cNvSpPr/>
          <p:nvPr userDrawn="1"/>
        </p:nvSpPr>
        <p:spPr>
          <a:xfrm>
            <a:off x="6220693" y="1368440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22202365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CC75B1-A472-5D4A-BC6C-3A99D9C5C1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757DCF-EDBE-7047-8355-609423C64C97}"/>
              </a:ext>
            </a:extLst>
          </p:cNvPr>
          <p:cNvSpPr/>
          <p:nvPr userDrawn="1"/>
        </p:nvSpPr>
        <p:spPr>
          <a:xfrm>
            <a:off x="187493" y="1386368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2650160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C7FCA2-E9A9-D94A-9D50-3B3CB6BED9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Florida Department of Environmental Protection Logo">
            <a:extLst>
              <a:ext uri="{FF2B5EF4-FFF2-40B4-BE49-F238E27FC236}">
                <a16:creationId xmlns:a16="http://schemas.microsoft.com/office/drawing/2014/main" id="{5FC63135-B980-654F-A16F-804BC1727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569" y="93449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444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99103D-61AB-D74C-9D35-085D46F58C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FA6816-B517-DA4F-9915-A0A632A2BF9B}"/>
              </a:ext>
            </a:extLst>
          </p:cNvPr>
          <p:cNvSpPr/>
          <p:nvPr userDrawn="1"/>
        </p:nvSpPr>
        <p:spPr>
          <a:xfrm>
            <a:off x="6346197" y="1392344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18690988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27BB61-D36D-C444-BC6B-3E64FB27D7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F38FBE-460A-D441-9EDF-7C42DA61129B}"/>
              </a:ext>
            </a:extLst>
          </p:cNvPr>
          <p:cNvSpPr/>
          <p:nvPr userDrawn="1"/>
        </p:nvSpPr>
        <p:spPr>
          <a:xfrm>
            <a:off x="1203369" y="1580868"/>
            <a:ext cx="9785267" cy="494310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26400078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4662EA-E746-2C4F-8011-A6AACEDFF6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A8D1B6-4D7F-6849-92E4-BF2EC945BD09}"/>
              </a:ext>
            </a:extLst>
          </p:cNvPr>
          <p:cNvSpPr/>
          <p:nvPr userDrawn="1"/>
        </p:nvSpPr>
        <p:spPr>
          <a:xfrm>
            <a:off x="210794" y="1386368"/>
            <a:ext cx="1177042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2303892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9839EF-4580-2840-A5B6-58037EE5BF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789B56-ECF3-C341-899C-8E67056D85D1}"/>
              </a:ext>
            </a:extLst>
          </p:cNvPr>
          <p:cNvSpPr/>
          <p:nvPr userDrawn="1"/>
        </p:nvSpPr>
        <p:spPr>
          <a:xfrm>
            <a:off x="152400" y="5597819"/>
            <a:ext cx="11887200" cy="111825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24377035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DE35CD-2123-EF49-AD6E-714D48C8ED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A76C35-9906-6847-91E5-371C9621D034}"/>
              </a:ext>
            </a:extLst>
          </p:cNvPr>
          <p:cNvSpPr txBox="1"/>
          <p:nvPr userDrawn="1"/>
        </p:nvSpPr>
        <p:spPr>
          <a:xfrm>
            <a:off x="477085" y="1719476"/>
            <a:ext cx="5695121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7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</a:t>
            </a:r>
          </a:p>
          <a:p>
            <a:endParaRPr lang="en-US" sz="57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57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FLORIDA DEPARTMENT OF ENVIRONMENTAL PROTECTION </a:t>
            </a:r>
            <a:endParaRPr lang="en-US" sz="57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57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57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Florida Department of Environmental Protection is the state’s lead agency for environmental management and stewardship – protecting our air, water and land. The vision of the Florida Department of Environmental Protection is to create strong community partnerships, safeguard Florida’s natural resources and enhance its ecosystems.</a:t>
            </a:r>
          </a:p>
          <a:p>
            <a:endParaRPr lang="en-US" sz="57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57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HEADER FONT SIZE: 24 - 40</a:t>
            </a:r>
          </a:p>
          <a:p>
            <a:r>
              <a:rPr lang="en-US" sz="57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BODY FONT SIZE: 18 - 24</a:t>
            </a:r>
          </a:p>
          <a:p>
            <a:endParaRPr lang="en-US" sz="57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57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BEF3BF-0BE4-074F-916E-7B9B876234A6}"/>
              </a:ext>
            </a:extLst>
          </p:cNvPr>
          <p:cNvSpPr txBox="1"/>
          <p:nvPr userDrawn="1"/>
        </p:nvSpPr>
        <p:spPr>
          <a:xfrm>
            <a:off x="6281537" y="1719475"/>
            <a:ext cx="5695121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7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Arial</a:t>
            </a:r>
          </a:p>
          <a:p>
            <a:endParaRPr lang="en-US" sz="57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57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 FLORIDA DEPARTMENT OF ENVIRONMENTAL PROTECTION </a:t>
            </a:r>
            <a:endParaRPr lang="en-US" sz="57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57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57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 Florida Department of Environmental Protection is the state’s lead agency for environmental management and stewardship – protecting our air, water and land. The vision of the Florida Department of Environmental Protection is to create strong community partnerships, safeguard Florida’s natural resources and enhance its ecosystems.</a:t>
            </a:r>
          </a:p>
          <a:p>
            <a:endParaRPr lang="en-US" sz="57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57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HEADER FONT SIZE: 24 - 40</a:t>
            </a:r>
          </a:p>
          <a:p>
            <a:r>
              <a:rPr lang="en-US" sz="57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BODY FONT SIZE: 18 - 24</a:t>
            </a:r>
          </a:p>
          <a:p>
            <a:endParaRPr lang="en-US" sz="57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57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57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086F57-53FE-5244-B48B-B699CFE01A5C}"/>
              </a:ext>
            </a:extLst>
          </p:cNvPr>
          <p:cNvSpPr txBox="1"/>
          <p:nvPr userDrawn="1"/>
        </p:nvSpPr>
        <p:spPr>
          <a:xfrm>
            <a:off x="2050476" y="397747"/>
            <a:ext cx="756458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949"/>
              </a:lnSpc>
            </a:pPr>
            <a:r>
              <a:rPr lang="en-US" sz="949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 POWER POINT FONTS</a:t>
            </a:r>
            <a:endParaRPr lang="en-US" sz="949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221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16DA57-B086-3E4C-A3AD-8618FEF86E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FEB3078-62F2-A449-BEF5-45F93CC51BAD}"/>
              </a:ext>
            </a:extLst>
          </p:cNvPr>
          <p:cNvGrpSpPr/>
          <p:nvPr userDrawn="1"/>
        </p:nvGrpSpPr>
        <p:grpSpPr>
          <a:xfrm>
            <a:off x="1842657" y="1915393"/>
            <a:ext cx="8506691" cy="4024746"/>
            <a:chOff x="2202874" y="2057400"/>
            <a:chExt cx="8506691" cy="402474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36DF451-4AFD-994B-A821-3D48C86E8E1E}"/>
                </a:ext>
              </a:extLst>
            </p:cNvPr>
            <p:cNvSpPr/>
            <p:nvPr userDrawn="1"/>
          </p:nvSpPr>
          <p:spPr>
            <a:xfrm>
              <a:off x="2202874" y="2057400"/>
              <a:ext cx="1828800" cy="1828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7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62C6837-E0FE-494C-8418-07DDBC9FF09A}"/>
                </a:ext>
              </a:extLst>
            </p:cNvPr>
            <p:cNvSpPr/>
            <p:nvPr userDrawn="1"/>
          </p:nvSpPr>
          <p:spPr>
            <a:xfrm>
              <a:off x="4428838" y="2057400"/>
              <a:ext cx="1828800" cy="1828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7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1D379AE-02FA-A04C-AE69-C6E2D2263846}"/>
                </a:ext>
              </a:extLst>
            </p:cNvPr>
            <p:cNvSpPr/>
            <p:nvPr userDrawn="1"/>
          </p:nvSpPr>
          <p:spPr>
            <a:xfrm>
              <a:off x="6654802" y="2057400"/>
              <a:ext cx="1828800" cy="1828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7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DFB65FB-ADAE-694A-98A8-219BD99274AA}"/>
                </a:ext>
              </a:extLst>
            </p:cNvPr>
            <p:cNvSpPr/>
            <p:nvPr userDrawn="1"/>
          </p:nvSpPr>
          <p:spPr>
            <a:xfrm>
              <a:off x="8880765" y="2057400"/>
              <a:ext cx="1828800" cy="18288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7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73DD18D-4B05-5345-9566-5F6E3F070C93}"/>
                </a:ext>
              </a:extLst>
            </p:cNvPr>
            <p:cNvSpPr/>
            <p:nvPr userDrawn="1"/>
          </p:nvSpPr>
          <p:spPr>
            <a:xfrm>
              <a:off x="4428838" y="423949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7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FD36C4D-49CB-8144-AD92-06C464D4CFDF}"/>
                </a:ext>
              </a:extLst>
            </p:cNvPr>
            <p:cNvSpPr/>
            <p:nvPr userDrawn="1"/>
          </p:nvSpPr>
          <p:spPr>
            <a:xfrm>
              <a:off x="2202874" y="4239491"/>
              <a:ext cx="18288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7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E397E1C-CA99-2649-B4F8-4CC4C1085271}"/>
                </a:ext>
              </a:extLst>
            </p:cNvPr>
            <p:cNvSpPr/>
            <p:nvPr userDrawn="1"/>
          </p:nvSpPr>
          <p:spPr>
            <a:xfrm>
              <a:off x="8880765" y="4253346"/>
              <a:ext cx="1828800" cy="1828800"/>
            </a:xfrm>
            <a:prstGeom prst="rect">
              <a:avLst/>
            </a:prstGeom>
            <a:solidFill>
              <a:srgbClr val="B0BE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7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E3E6921-3023-5144-BE6B-CC7937CAB0BF}"/>
                </a:ext>
              </a:extLst>
            </p:cNvPr>
            <p:cNvSpPr/>
            <p:nvPr userDrawn="1"/>
          </p:nvSpPr>
          <p:spPr>
            <a:xfrm>
              <a:off x="6654802" y="4239491"/>
              <a:ext cx="1828800" cy="1828800"/>
            </a:xfrm>
            <a:prstGeom prst="rect">
              <a:avLst/>
            </a:prstGeom>
            <a:solidFill>
              <a:srgbClr val="6E86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7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A24E9DF-6AC1-3241-A316-1D6D032CEA0B}"/>
              </a:ext>
            </a:extLst>
          </p:cNvPr>
          <p:cNvSpPr txBox="1"/>
          <p:nvPr userDrawn="1"/>
        </p:nvSpPr>
        <p:spPr>
          <a:xfrm>
            <a:off x="2092046" y="134507"/>
            <a:ext cx="885332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949"/>
              </a:lnSpc>
            </a:pPr>
            <a:r>
              <a:rPr lang="en-US" sz="949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 PPT BLUE THEME </a:t>
            </a:r>
          </a:p>
          <a:p>
            <a:pPr>
              <a:lnSpc>
                <a:spcPts val="949"/>
              </a:lnSpc>
            </a:pPr>
            <a:r>
              <a:rPr lang="en-US" sz="949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COLOR PALETTE</a:t>
            </a:r>
            <a:endParaRPr lang="en-US" sz="949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6332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600200"/>
            <a:ext cx="11582400" cy="22860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114800"/>
            <a:ext cx="115824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56352"/>
            <a:ext cx="6096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ln>
                <a:solidFill>
                  <a:srgbClr val="41453B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16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600200"/>
            <a:ext cx="11582400" cy="228600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114800"/>
            <a:ext cx="11582400" cy="2057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56352"/>
            <a:ext cx="6096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ln>
                <a:solidFill>
                  <a:srgbClr val="41453B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B4A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116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600200"/>
            <a:ext cx="115824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114800"/>
            <a:ext cx="115824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56352"/>
            <a:ext cx="6096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ln>
                <a:solidFill>
                  <a:srgbClr val="41453B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566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4800" y="2895600"/>
            <a:ext cx="11582400" cy="3352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i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5/17/2023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1860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12192000" cy="914400"/>
          </a:xfrm>
          <a:prstGeom prst="rect">
            <a:avLst/>
          </a:prstGeom>
          <a:solidFill>
            <a:schemeClr val="accent6"/>
          </a:solidFill>
        </p:spPr>
        <p:txBody>
          <a:bodyPr anchor="ctr"/>
          <a:lstStyle>
            <a:lvl1pPr algn="ctr"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Section Header</a:t>
            </a:r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3D3E84A6-336A-4FFE-ABE1-775BAC96D39F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FD5A7D-AAD9-41E8-AFD1-EF0E676A96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258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B258A93-78EB-A241-82FA-4365C9EEF40C}"/>
              </a:ext>
            </a:extLst>
          </p:cNvPr>
          <p:cNvSpPr/>
          <p:nvPr userDrawn="1"/>
        </p:nvSpPr>
        <p:spPr>
          <a:xfrm>
            <a:off x="1" y="0"/>
            <a:ext cx="1469571" cy="1249314"/>
          </a:xfrm>
          <a:prstGeom prst="rect">
            <a:avLst/>
          </a:prstGeom>
          <a:solidFill>
            <a:schemeClr val="accent6">
              <a:alpha val="6977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8D8CAB-51FF-BF49-9097-35CC33F1964E}"/>
              </a:ext>
            </a:extLst>
          </p:cNvPr>
          <p:cNvSpPr/>
          <p:nvPr userDrawn="1"/>
        </p:nvSpPr>
        <p:spPr>
          <a:xfrm>
            <a:off x="1" y="1249315"/>
            <a:ext cx="1469571" cy="56086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C7FCA2-E9A9-D94A-9D50-3B3CB6BED9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Florida Department of Environmental Protection Logo">
            <a:extLst>
              <a:ext uri="{FF2B5EF4-FFF2-40B4-BE49-F238E27FC236}">
                <a16:creationId xmlns:a16="http://schemas.microsoft.com/office/drawing/2014/main" id="{5FC63135-B980-654F-A16F-804BC1727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569" y="93449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5843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70920" y="75085"/>
            <a:ext cx="931628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4800" y="1810858"/>
            <a:ext cx="11582400" cy="443754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809460" y="1437511"/>
            <a:ext cx="657308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ABE1FA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+mj-cs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9EFEC75-DFB7-4605-A89E-A95ECD6719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922" y="989485"/>
            <a:ext cx="931627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568C378B-952B-49F7-84AD-02065D3CA954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56DEBB-4BA9-4B83-8A79-0C9FC96570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BFC3DF87-7B5D-4257-8CE1-C82B360806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5/17/2023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F9C56A0-F921-4CAC-9F6E-21D1AE6DC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73397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04800" y="1810858"/>
            <a:ext cx="5715000" cy="443754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10858"/>
            <a:ext cx="5715000" cy="443754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56528880-39E8-463E-9903-8E136D23A0DF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DE3FD95-C5F4-4F48-8F23-E16682E6FF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54793C6-5C46-4BE1-82B3-FE6F4ED78C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0920" y="75085"/>
            <a:ext cx="931628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AF5A59F1-A43E-442B-9516-6ECAE26015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922" y="989485"/>
            <a:ext cx="931627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7671BB27-B7D2-4442-80C5-89274A8048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5/17/2023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183F545D-D4D3-463E-B72E-90D0945DB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43714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4">
            <a:extLst>
              <a:ext uri="{FF2B5EF4-FFF2-40B4-BE49-F238E27FC236}">
                <a16:creationId xmlns:a16="http://schemas.microsoft.com/office/drawing/2014/main" id="{AABED134-6393-4C5E-8E19-0C3DB04AABDF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45CADB-16A6-41DD-9876-62EF5C885E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DFB09B3D-51DA-45D3-A8C6-355C4C0202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5/17/2023</a:t>
            </a:fld>
            <a:endParaRPr lang="en-US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6589A35-0F67-4300-B6C2-F5B351544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5917" y="10160"/>
            <a:ext cx="7531523" cy="768350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 algn="ctr">
              <a:lnSpc>
                <a:spcPct val="100000"/>
              </a:lnSpc>
              <a:defRPr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5187057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FDAC740-D3B6-4AC2-A0C8-7C445E3D67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828801"/>
            <a:ext cx="3759200" cy="216535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021FDED-A0DA-4594-92AA-5AD2A957642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65600" y="1828802"/>
            <a:ext cx="3860800" cy="216535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CCA113-9768-4862-B2B6-9B1122D384A7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128000" y="1820387"/>
            <a:ext cx="3759200" cy="2173765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21C1FC3-47F2-4EE1-A6E5-00B6925233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3994152"/>
            <a:ext cx="37592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271B766-4B0F-4657-BBE0-ABEE69910E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65600" y="3994152"/>
            <a:ext cx="38608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4AFA5806-EB6E-4C44-82D9-7287C0BC86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8000" y="3994152"/>
            <a:ext cx="37592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E0B97A6D-0A70-4E38-BD21-80E1F17E3763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A47A2B9-E406-4199-90AD-260E83AC4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A823838F-A58C-48FD-9043-5A0CEB619E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0920" y="75085"/>
            <a:ext cx="931628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63266A4D-17F6-4B7B-9089-72FA33E1F3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922" y="989485"/>
            <a:ext cx="931627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D2F66187-A66D-4C05-9071-36D789416ED6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5/17/2023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284C6485-4737-4F31-B663-AC7645BB33E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97589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496DC2A0-DDF5-4D04-A7CF-092AD190F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5/17/2023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292ACB9-0800-4A62-AB89-41424897B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79519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18" y="1304131"/>
            <a:ext cx="6294967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66055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18" y="1304131"/>
            <a:ext cx="6294967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56477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18" y="1304131"/>
            <a:ext cx="6294967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81889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>
            <a:extLst>
              <a:ext uri="{FF2B5EF4-FFF2-40B4-BE49-F238E27FC236}">
                <a16:creationId xmlns:a16="http://schemas.microsoft.com/office/drawing/2014/main" id="{E15F2A88-A340-4293-B290-7A28FD91AE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2192000" cy="24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09A5D292-4E04-46BF-AAF4-062270B52B3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782639" y="-144463"/>
            <a:ext cx="1016000" cy="1536701"/>
            <a:chOff x="782638" y="-144463"/>
            <a:chExt cx="1016000" cy="1536701"/>
          </a:xfrm>
        </p:grpSpPr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3D7FCAEF-6176-4233-AB15-1EF9A68F0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15975" y="-144463"/>
              <a:ext cx="935038" cy="1536701"/>
            </a:xfrm>
            <a:custGeom>
              <a:avLst/>
              <a:gdLst>
                <a:gd name="connsiteX0" fmla="*/ 0 w 862148"/>
                <a:gd name="connsiteY0" fmla="*/ 0 h 1489165"/>
                <a:gd name="connsiteX1" fmla="*/ 0 w 862148"/>
                <a:gd name="connsiteY1" fmla="*/ 1463040 h 1489165"/>
                <a:gd name="connsiteX2" fmla="*/ 435428 w 862148"/>
                <a:gd name="connsiteY2" fmla="*/ 1323703 h 1489165"/>
                <a:gd name="connsiteX3" fmla="*/ 862148 w 862148"/>
                <a:gd name="connsiteY3" fmla="*/ 1489165 h 1489165"/>
                <a:gd name="connsiteX4" fmla="*/ 862148 w 862148"/>
                <a:gd name="connsiteY4" fmla="*/ 0 h 1489165"/>
                <a:gd name="connsiteX5" fmla="*/ 0 w 862148"/>
                <a:gd name="connsiteY5" fmla="*/ 0 h 1489165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35428 w 862148"/>
                <a:gd name="connsiteY2" fmla="*/ 1323703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41037 w 862148"/>
                <a:gd name="connsiteY2" fmla="*/ 1374191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536751"/>
                <a:gd name="connsiteX1" fmla="*/ 0 w 862148"/>
                <a:gd name="connsiteY1" fmla="*/ 1463040 h 1536751"/>
                <a:gd name="connsiteX2" fmla="*/ 431666 w 862148"/>
                <a:gd name="connsiteY2" fmla="*/ 1536751 h 1536751"/>
                <a:gd name="connsiteX3" fmla="*/ 856538 w 862148"/>
                <a:gd name="connsiteY3" fmla="*/ 1466726 h 1536751"/>
                <a:gd name="connsiteX4" fmla="*/ 862148 w 862148"/>
                <a:gd name="connsiteY4" fmla="*/ 0 h 1536751"/>
                <a:gd name="connsiteX5" fmla="*/ 0 w 862148"/>
                <a:gd name="connsiteY5" fmla="*/ 0 h 153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2148" h="1536751">
                  <a:moveTo>
                    <a:pt x="0" y="0"/>
                  </a:moveTo>
                  <a:lnTo>
                    <a:pt x="0" y="1463040"/>
                  </a:lnTo>
                  <a:lnTo>
                    <a:pt x="431666" y="1536751"/>
                  </a:lnTo>
                  <a:lnTo>
                    <a:pt x="856538" y="1466726"/>
                  </a:lnTo>
                  <a:lnTo>
                    <a:pt x="862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Picture 14" descr="Florida Department of Environmental Protection Logo">
              <a:extLst>
                <a:ext uri="{FF2B5EF4-FFF2-40B4-BE49-F238E27FC236}">
                  <a16:creationId xmlns:a16="http://schemas.microsoft.com/office/drawing/2014/main" id="{31A43057-49E7-42DF-B9FC-ED7DD796D5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638" y="304800"/>
              <a:ext cx="1016000" cy="915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6CDB77F-B982-324E-961F-B62F9D99A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74723"/>
            <a:ext cx="10515600" cy="330224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95094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9512932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ag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76B21E-CC99-4F45-9A02-1727C6693C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329034-9E48-D04D-A24C-AE33E1A9FF84}"/>
              </a:ext>
            </a:extLst>
          </p:cNvPr>
          <p:cNvSpPr/>
          <p:nvPr userDrawn="1"/>
        </p:nvSpPr>
        <p:spPr>
          <a:xfrm>
            <a:off x="4490995" y="1398242"/>
            <a:ext cx="7559252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1697273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ag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F33A08-088B-5C48-9D02-E853FC869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F1A6B3-0D65-3447-9204-8EF6F5D3E7D5}"/>
              </a:ext>
            </a:extLst>
          </p:cNvPr>
          <p:cNvSpPr/>
          <p:nvPr userDrawn="1"/>
        </p:nvSpPr>
        <p:spPr>
          <a:xfrm>
            <a:off x="123829" y="1392265"/>
            <a:ext cx="7559251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 dirty="0"/>
          </a:p>
        </p:txBody>
      </p:sp>
    </p:spTree>
    <p:extLst>
      <p:ext uri="{BB962C8B-B14F-4D97-AF65-F5344CB8AC3E}">
        <p14:creationId xmlns:p14="http://schemas.microsoft.com/office/powerpoint/2010/main" val="2383130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5DE420-F4C4-DD42-ABE2-594CA0366399}"/>
              </a:ext>
            </a:extLst>
          </p:cNvPr>
          <p:cNvSpPr/>
          <p:nvPr userDrawn="1"/>
        </p:nvSpPr>
        <p:spPr>
          <a:xfrm>
            <a:off x="152406" y="1371603"/>
            <a:ext cx="5509847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385644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466596-7514-A943-9CAB-C5E8E11DE13D}"/>
              </a:ext>
            </a:extLst>
          </p:cNvPr>
          <p:cNvSpPr/>
          <p:nvPr userDrawn="1"/>
        </p:nvSpPr>
        <p:spPr>
          <a:xfrm>
            <a:off x="6529759" y="1371603"/>
            <a:ext cx="5509847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3188256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CB55B8-A939-234E-A3DC-A602B9B18A45}"/>
              </a:ext>
            </a:extLst>
          </p:cNvPr>
          <p:cNvSpPr/>
          <p:nvPr userDrawn="1"/>
        </p:nvSpPr>
        <p:spPr>
          <a:xfrm>
            <a:off x="8824128" y="1373128"/>
            <a:ext cx="3215472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2950820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F669CB-6F84-9C40-9F8F-01BF42FAF9BB}"/>
              </a:ext>
            </a:extLst>
          </p:cNvPr>
          <p:cNvSpPr/>
          <p:nvPr userDrawn="1"/>
        </p:nvSpPr>
        <p:spPr>
          <a:xfrm>
            <a:off x="147267" y="1373128"/>
            <a:ext cx="3215472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</p:spTree>
    <p:extLst>
      <p:ext uri="{BB962C8B-B14F-4D97-AF65-F5344CB8AC3E}">
        <p14:creationId xmlns:p14="http://schemas.microsoft.com/office/powerpoint/2010/main" val="1839932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37431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7552AF-DB28-6C46-9779-D99F67C813A4}"/>
              </a:ext>
            </a:extLst>
          </p:cNvPr>
          <p:cNvSpPr/>
          <p:nvPr userDrawn="1"/>
        </p:nvSpPr>
        <p:spPr>
          <a:xfrm>
            <a:off x="1469572" y="0"/>
            <a:ext cx="10722429" cy="12493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5C0050-FD7D-734A-87F6-0D9536EEA196}"/>
              </a:ext>
            </a:extLst>
          </p:cNvPr>
          <p:cNvSpPr/>
          <p:nvPr userDrawn="1"/>
        </p:nvSpPr>
        <p:spPr>
          <a:xfrm>
            <a:off x="1" y="0"/>
            <a:ext cx="1469571" cy="1249314"/>
          </a:xfrm>
          <a:prstGeom prst="rect">
            <a:avLst/>
          </a:prstGeom>
          <a:solidFill>
            <a:schemeClr val="accent6">
              <a:alpha val="6977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70"/>
          </a:p>
        </p:txBody>
      </p:sp>
      <p:pic>
        <p:nvPicPr>
          <p:cNvPr id="9" name="Picture 8" descr="Florida Department of Environmental Protection Logo">
            <a:extLst>
              <a:ext uri="{FF2B5EF4-FFF2-40B4-BE49-F238E27FC236}">
                <a16:creationId xmlns:a16="http://schemas.microsoft.com/office/drawing/2014/main" id="{40582B00-DE96-5D4B-85DA-208F756EA2D2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203569" y="93449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795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  <p:sldLayoutId id="2147483720" r:id="rId20"/>
    <p:sldLayoutId id="2147483721" r:id="rId21"/>
    <p:sldLayoutId id="2147483722" r:id="rId22"/>
    <p:sldLayoutId id="2147483723" r:id="rId23"/>
    <p:sldLayoutId id="2147483724" r:id="rId24"/>
    <p:sldLayoutId id="2147483725" r:id="rId25"/>
  </p:sldLayoutIdLst>
  <p:txStyles>
    <p:titleStyle>
      <a:lvl1pPr algn="l" defTabSz="216992" rtl="0" eaLnBrk="1" latinLnBrk="0" hangingPunct="1">
        <a:lnSpc>
          <a:spcPct val="90000"/>
        </a:lnSpc>
        <a:spcBef>
          <a:spcPct val="0"/>
        </a:spcBef>
        <a:buNone/>
        <a:defRPr sz="104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248" indent="-54248" algn="l" defTabSz="216992" rtl="0" eaLnBrk="1" latinLnBrk="0" hangingPunct="1">
        <a:lnSpc>
          <a:spcPct val="90000"/>
        </a:lnSpc>
        <a:spcBef>
          <a:spcPts val="237"/>
        </a:spcBef>
        <a:buFont typeface="Arial" panose="020B0604020202020204" pitchFamily="34" charset="0"/>
        <a:buChar char="•"/>
        <a:defRPr sz="665" kern="1200">
          <a:solidFill>
            <a:schemeClr val="tx1"/>
          </a:solidFill>
          <a:latin typeface="+mn-lt"/>
          <a:ea typeface="+mn-ea"/>
          <a:cs typeface="+mn-cs"/>
        </a:defRPr>
      </a:lvl1pPr>
      <a:lvl2pPr marL="162744" indent="-54248" algn="l" defTabSz="216992" rtl="0" eaLnBrk="1" latinLnBrk="0" hangingPunct="1">
        <a:lnSpc>
          <a:spcPct val="90000"/>
        </a:lnSpc>
        <a:spcBef>
          <a:spcPts val="119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2pPr>
      <a:lvl3pPr marL="271240" indent="-54248" algn="l" defTabSz="216992" rtl="0" eaLnBrk="1" latinLnBrk="0" hangingPunct="1">
        <a:lnSpc>
          <a:spcPct val="90000"/>
        </a:lnSpc>
        <a:spcBef>
          <a:spcPts val="119"/>
        </a:spcBef>
        <a:buFont typeface="Arial" panose="020B0604020202020204" pitchFamily="34" charset="0"/>
        <a:buChar char="•"/>
        <a:defRPr sz="475" kern="1200">
          <a:solidFill>
            <a:schemeClr val="tx1"/>
          </a:solidFill>
          <a:latin typeface="+mn-lt"/>
          <a:ea typeface="+mn-ea"/>
          <a:cs typeface="+mn-cs"/>
        </a:defRPr>
      </a:lvl3pPr>
      <a:lvl4pPr marL="379736" indent="-54248" algn="l" defTabSz="216992" rtl="0" eaLnBrk="1" latinLnBrk="0" hangingPunct="1">
        <a:lnSpc>
          <a:spcPct val="90000"/>
        </a:lnSpc>
        <a:spcBef>
          <a:spcPts val="119"/>
        </a:spcBef>
        <a:buFont typeface="Arial" panose="020B0604020202020204" pitchFamily="34" charset="0"/>
        <a:buChar char="•"/>
        <a:defRPr sz="428" kern="1200">
          <a:solidFill>
            <a:schemeClr val="tx1"/>
          </a:solidFill>
          <a:latin typeface="+mn-lt"/>
          <a:ea typeface="+mn-ea"/>
          <a:cs typeface="+mn-cs"/>
        </a:defRPr>
      </a:lvl4pPr>
      <a:lvl5pPr marL="488231" indent="-54248" algn="l" defTabSz="216992" rtl="0" eaLnBrk="1" latinLnBrk="0" hangingPunct="1">
        <a:lnSpc>
          <a:spcPct val="90000"/>
        </a:lnSpc>
        <a:spcBef>
          <a:spcPts val="119"/>
        </a:spcBef>
        <a:buFont typeface="Arial" panose="020B0604020202020204" pitchFamily="34" charset="0"/>
        <a:buChar char="•"/>
        <a:defRPr sz="428" kern="1200">
          <a:solidFill>
            <a:schemeClr val="tx1"/>
          </a:solidFill>
          <a:latin typeface="+mn-lt"/>
          <a:ea typeface="+mn-ea"/>
          <a:cs typeface="+mn-cs"/>
        </a:defRPr>
      </a:lvl5pPr>
      <a:lvl6pPr marL="596726" indent="-54248" algn="l" defTabSz="216992" rtl="0" eaLnBrk="1" latinLnBrk="0" hangingPunct="1">
        <a:lnSpc>
          <a:spcPct val="90000"/>
        </a:lnSpc>
        <a:spcBef>
          <a:spcPts val="119"/>
        </a:spcBef>
        <a:buFont typeface="Arial" panose="020B0604020202020204" pitchFamily="34" charset="0"/>
        <a:buChar char="•"/>
        <a:defRPr sz="428" kern="1200">
          <a:solidFill>
            <a:schemeClr val="tx1"/>
          </a:solidFill>
          <a:latin typeface="+mn-lt"/>
          <a:ea typeface="+mn-ea"/>
          <a:cs typeface="+mn-cs"/>
        </a:defRPr>
      </a:lvl6pPr>
      <a:lvl7pPr marL="705223" indent="-54248" algn="l" defTabSz="216992" rtl="0" eaLnBrk="1" latinLnBrk="0" hangingPunct="1">
        <a:lnSpc>
          <a:spcPct val="90000"/>
        </a:lnSpc>
        <a:spcBef>
          <a:spcPts val="119"/>
        </a:spcBef>
        <a:buFont typeface="Arial" panose="020B0604020202020204" pitchFamily="34" charset="0"/>
        <a:buChar char="•"/>
        <a:defRPr sz="428" kern="1200">
          <a:solidFill>
            <a:schemeClr val="tx1"/>
          </a:solidFill>
          <a:latin typeface="+mn-lt"/>
          <a:ea typeface="+mn-ea"/>
          <a:cs typeface="+mn-cs"/>
        </a:defRPr>
      </a:lvl7pPr>
      <a:lvl8pPr marL="813719" indent="-54248" algn="l" defTabSz="216992" rtl="0" eaLnBrk="1" latinLnBrk="0" hangingPunct="1">
        <a:lnSpc>
          <a:spcPct val="90000"/>
        </a:lnSpc>
        <a:spcBef>
          <a:spcPts val="119"/>
        </a:spcBef>
        <a:buFont typeface="Arial" panose="020B0604020202020204" pitchFamily="34" charset="0"/>
        <a:buChar char="•"/>
        <a:defRPr sz="428" kern="1200">
          <a:solidFill>
            <a:schemeClr val="tx1"/>
          </a:solidFill>
          <a:latin typeface="+mn-lt"/>
          <a:ea typeface="+mn-ea"/>
          <a:cs typeface="+mn-cs"/>
        </a:defRPr>
      </a:lvl8pPr>
      <a:lvl9pPr marL="922214" indent="-54248" algn="l" defTabSz="216992" rtl="0" eaLnBrk="1" latinLnBrk="0" hangingPunct="1">
        <a:lnSpc>
          <a:spcPct val="90000"/>
        </a:lnSpc>
        <a:spcBef>
          <a:spcPts val="119"/>
        </a:spcBef>
        <a:buFont typeface="Arial" panose="020B0604020202020204" pitchFamily="34" charset="0"/>
        <a:buChar char="•"/>
        <a:defRPr sz="4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1pPr>
      <a:lvl2pPr marL="108496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2pPr>
      <a:lvl3pPr marL="216992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3pPr>
      <a:lvl4pPr marL="325487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4pPr>
      <a:lvl5pPr marL="433983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5pPr>
      <a:lvl6pPr marL="542479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6pPr>
      <a:lvl7pPr marL="650975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7pPr>
      <a:lvl8pPr marL="759470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8pPr>
      <a:lvl9pPr marL="867966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05" userDrawn="1">
          <p15:clr>
            <a:srgbClr val="F26B43"/>
          </p15:clr>
        </p15:guide>
        <p15:guide id="2" orient="horz" pos="48" userDrawn="1">
          <p15:clr>
            <a:srgbClr val="F26B43"/>
          </p15:clr>
        </p15:guide>
        <p15:guide id="3" orient="horz" pos="4272" userDrawn="1">
          <p15:clr>
            <a:srgbClr val="F26B43"/>
          </p15:clr>
        </p15:guide>
        <p15:guide id="4" pos="3195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08065-6A17-48A2-A83C-71BA4C68E7B1}"/>
              </a:ext>
            </a:extLst>
          </p:cNvPr>
          <p:cNvSpPr txBox="1"/>
          <p:nvPr userDrawn="1"/>
        </p:nvSpPr>
        <p:spPr>
          <a:xfrm>
            <a:off x="9144000" y="6356351"/>
            <a:ext cx="2743200" cy="3651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D148B1-2D98-45E8-A7D2-E88121981E67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350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7196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opalandtheidiot/2227145976/" TargetMode="External"/><Relationship Id="rId2" Type="http://schemas.openxmlformats.org/officeDocument/2006/relationships/image" Target="../media/image36.jpg&amp;ehk=h2D8Cb4UaKqisEF0ertBSQ&amp;r=0&amp;pid=OfficeInsert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mechanics.stackexchange.com/questions/24620/how-is-this-pavement-optimized-to-suppress-water-splashing/24633" TargetMode="External"/><Relationship Id="rId2" Type="http://schemas.openxmlformats.org/officeDocument/2006/relationships/image" Target="../media/image41.jpg&amp;ehk=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&amp;ehk=7OTEZAoKKKgUhY9LQqcYzA&amp;r=0&amp;pid=OfficeInsert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commons.wikimedia.org/wiki/File:Johnston_3000_street_sweeper,_front_view.jpg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tif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tif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tif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png"/><Relationship Id="rId4" Type="http://schemas.microsoft.com/office/2007/relationships/hdphoto" Target="../media/hdphoto2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sustainabletechnologies.ca/wiki/Enhanced_swales" TargetMode="External"/><Relationship Id="rId2" Type="http://schemas.openxmlformats.org/officeDocument/2006/relationships/image" Target="../media/image85.jpg&amp;ehk=3wxGPSSeLiziJkV1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jpg"/><Relationship Id="rId5" Type="http://schemas.openxmlformats.org/officeDocument/2006/relationships/image" Target="../media/image92.jpg"/><Relationship Id="rId4" Type="http://schemas.openxmlformats.org/officeDocument/2006/relationships/image" Target="../media/image91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9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5.JPG"/><Relationship Id="rId4" Type="http://schemas.openxmlformats.org/officeDocument/2006/relationships/image" Target="../media/image10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97B24E8-1521-4E0D-9027-6E4A68D80EC1}"/>
              </a:ext>
            </a:extLst>
          </p:cNvPr>
          <p:cNvSpPr/>
          <p:nvPr/>
        </p:nvSpPr>
        <p:spPr>
          <a:xfrm>
            <a:off x="0" y="2151727"/>
            <a:ext cx="12192000" cy="2800767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8</a:t>
            </a:r>
          </a:p>
          <a:p>
            <a:pPr algn="ctr"/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 Management Practices for 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 Management</a:t>
            </a:r>
          </a:p>
        </p:txBody>
      </p:sp>
    </p:spTree>
    <p:extLst>
      <p:ext uri="{BB962C8B-B14F-4D97-AF65-F5344CB8AC3E}">
        <p14:creationId xmlns:p14="http://schemas.microsoft.com/office/powerpoint/2010/main" val="332179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DB0B12-5F38-43C4-BB4A-22221B536516}"/>
              </a:ext>
            </a:extLst>
          </p:cNvPr>
          <p:cNvSpPr/>
          <p:nvPr/>
        </p:nvSpPr>
        <p:spPr>
          <a:xfrm>
            <a:off x="0" y="1560145"/>
            <a:ext cx="7564188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Specifications: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Subgrade Preparation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Smooth &amp; compact if no fill required – both subgrade and fill should be largely free of organic material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Muck must be removed – but check first! – muck means wetlands and impacts require ACOE/DEP/local permits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Scarify to make bond between native soil and imported fill – otherwise fill and sod can “slide” off  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Check all permits for specific fill restrictions or conditions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</a:rPr>
              <a:t>Florida DOT may have additional specifications for Road and Bridge fill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28F0F0E-3647-436A-8667-D96BE5246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5679" y="1644590"/>
            <a:ext cx="4626321" cy="500915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F3989D3-855F-42FE-A612-3DD1E50A6D83}"/>
              </a:ext>
            </a:extLst>
          </p:cNvPr>
          <p:cNvSpPr/>
          <p:nvPr/>
        </p:nvSpPr>
        <p:spPr>
          <a:xfrm>
            <a:off x="7564934" y="1644589"/>
            <a:ext cx="4626320" cy="400110"/>
          </a:xfrm>
          <a:prstGeom prst="rect">
            <a:avLst/>
          </a:prstGeom>
          <a:solidFill>
            <a:srgbClr val="000000">
              <a:alpha val="3098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of roots, rocks, demolition debris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561E873-5F63-4870-95F5-81907A426813}"/>
              </a:ext>
            </a:extLst>
          </p:cNvPr>
          <p:cNvSpPr txBox="1">
            <a:spLocks/>
          </p:cNvSpPr>
          <p:nvPr/>
        </p:nvSpPr>
        <p:spPr>
          <a:xfrm>
            <a:off x="1956651" y="329049"/>
            <a:ext cx="906365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8.2 Earthwork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3064074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99032A-092F-4F70-AB0E-CE23BA89E0E1}"/>
              </a:ext>
            </a:extLst>
          </p:cNvPr>
          <p:cNvSpPr/>
          <p:nvPr/>
        </p:nvSpPr>
        <p:spPr>
          <a:xfrm>
            <a:off x="0" y="1371225"/>
            <a:ext cx="675070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</a:rPr>
              <a:t>Specifications:</a:t>
            </a:r>
            <a:r>
              <a:rPr lang="en-US" sz="2000" dirty="0">
                <a:latin typeface="Arial" panose="020B0604020202020204" pitchFamily="34" charset="0"/>
              </a:rPr>
              <a:t> Fill, Backfill, &amp; Compaction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Fill should be clean and free of roots, rocks, demolition debris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Fill introduced and compacted in “lifts”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Large areas: 10 - 12” lifts of soil, heavy equipment packs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Around pipes: 4 - 6” lifts, small rollers, tampers – delicate!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Natural compaction: several wet months, sediment control required, not advised without other stabilization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Compaction w/ sprinkler; takes several days, only very sandy soils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64577A-91B6-4F52-820A-BFD8B3B5D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0705" y="1624384"/>
            <a:ext cx="5441295" cy="470898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6E7A80F-1CD9-4B57-B395-47DA0FC5A638}"/>
              </a:ext>
            </a:extLst>
          </p:cNvPr>
          <p:cNvSpPr/>
          <p:nvPr/>
        </p:nvSpPr>
        <p:spPr>
          <a:xfrm>
            <a:off x="6750705" y="5719499"/>
            <a:ext cx="54649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Large areas: 10 - 12” lifts, heavy equipment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8218CD-16B8-4AF3-AC4A-FD45AF4A3065}"/>
              </a:ext>
            </a:extLst>
          </p:cNvPr>
          <p:cNvSpPr txBox="1">
            <a:spLocks/>
          </p:cNvSpPr>
          <p:nvPr/>
        </p:nvSpPr>
        <p:spPr>
          <a:xfrm>
            <a:off x="1956651" y="329049"/>
            <a:ext cx="906365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8.2 Earthwork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1912783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C7DA38-F462-4827-8A07-B87DEB3F0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4002" y="1278540"/>
            <a:ext cx="3432345" cy="35055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6B6214-026A-407B-A6E8-A9BB90E13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400" y="1417274"/>
            <a:ext cx="3076636" cy="33626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59DBB6-EDE0-4AAB-B71A-8BFC992DF4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653" y="1382411"/>
            <a:ext cx="3553794" cy="339216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B08260B-78C1-4E59-A017-82EF8FD10CD5}"/>
              </a:ext>
            </a:extLst>
          </p:cNvPr>
          <p:cNvSpPr/>
          <p:nvPr/>
        </p:nvSpPr>
        <p:spPr>
          <a:xfrm>
            <a:off x="204954" y="5067428"/>
            <a:ext cx="86689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Plate Compactor: used around pipes, inlets,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4 - 6” lifts of soil at a time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Smaller machines = finer control around delicate structures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22A017-2A19-4883-921D-32DD867590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4781" y="4774571"/>
            <a:ext cx="1704677" cy="2063797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78C7924-EA78-476F-A777-9BD5F04A1788}"/>
              </a:ext>
            </a:extLst>
          </p:cNvPr>
          <p:cNvSpPr txBox="1">
            <a:spLocks/>
          </p:cNvSpPr>
          <p:nvPr/>
        </p:nvSpPr>
        <p:spPr>
          <a:xfrm>
            <a:off x="1956651" y="329049"/>
            <a:ext cx="906365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8.2 Earthwork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1993916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963854-4D48-4187-8B5B-90D33ED12579}"/>
              </a:ext>
            </a:extLst>
          </p:cNvPr>
          <p:cNvSpPr/>
          <p:nvPr/>
        </p:nvSpPr>
        <p:spPr>
          <a:xfrm>
            <a:off x="0" y="1282579"/>
            <a:ext cx="6804561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 surface area used to store runoff for a selected treatment volume that is retained onsite with storage volume recovered when runoff percolates into the soil or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evapotransporates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to combine flood control, pollution control, and ground water recharge in the design of a stormwater storage basin</a:t>
            </a:r>
          </a:p>
          <a:p>
            <a:endParaRPr lang="en-US" sz="2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where practice applies: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where space is available, and soil and ground water conditions allow recovery within 72 hours 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Retention basins are designed to stay dry most of the time – standing water only from poor maintenance or design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D85568-7BB0-441B-8F0B-A3C9DFD17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561" y="1282579"/>
            <a:ext cx="5387439" cy="5596203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DA7592F-204B-44CA-AB47-6F0C41E50A38}"/>
              </a:ext>
            </a:extLst>
          </p:cNvPr>
          <p:cNvSpPr txBox="1">
            <a:spLocks/>
          </p:cNvSpPr>
          <p:nvPr/>
        </p:nvSpPr>
        <p:spPr>
          <a:xfrm>
            <a:off x="1956651" y="329049"/>
            <a:ext cx="906365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8.3 Stormwater Retention Basin </a:t>
            </a:r>
          </a:p>
        </p:txBody>
      </p:sp>
    </p:spTree>
    <p:extLst>
      <p:ext uri="{BB962C8B-B14F-4D97-AF65-F5344CB8AC3E}">
        <p14:creationId xmlns:p14="http://schemas.microsoft.com/office/powerpoint/2010/main" val="2558727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76F032-BCDF-4961-A7F4-186425B618DC}"/>
              </a:ext>
            </a:extLst>
          </p:cNvPr>
          <p:cNvSpPr/>
          <p:nvPr/>
        </p:nvSpPr>
        <p:spPr>
          <a:xfrm>
            <a:off x="0" y="1241627"/>
            <a:ext cx="8134596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Construction: </a:t>
            </a:r>
          </a:p>
          <a:p>
            <a:endParaRPr lang="en-US" sz="2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Initial basin excavation within 1 foot of final elevation of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basin floor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Interior side slopes vegetated as per specifications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Light equipment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should be used  to  remove any accumulated sediments and to achieve final grade without compacting the basin floor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Scarify with rotary tillers or disc harrows to promote infiltration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All structural elements shall be designed by FL Registered P.E.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Prevent sediment-laden runoff from entering a finished basin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60D0F3-5B93-4135-916D-FC502F064F67}"/>
              </a:ext>
            </a:extLst>
          </p:cNvPr>
          <p:cNvSpPr txBox="1"/>
          <p:nvPr/>
        </p:nvSpPr>
        <p:spPr>
          <a:xfrm>
            <a:off x="7645105" y="3925001"/>
            <a:ext cx="4533615" cy="29300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Final inspection:</a:t>
            </a:r>
          </a:p>
          <a:p>
            <a:endParaRPr lang="en-US" sz="1600" dirty="0">
              <a:latin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</a:rPr>
              <a:t>Correct location, dimensions, material</a:t>
            </a:r>
          </a:p>
          <a:p>
            <a:endParaRPr lang="en-US" sz="1600" dirty="0">
              <a:latin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</a:rPr>
              <a:t>Control structures - location, type, functioning correctly</a:t>
            </a:r>
          </a:p>
          <a:p>
            <a:endParaRPr lang="en-US" sz="1600" dirty="0">
              <a:latin typeface="Arial" panose="020B0604020202020204" pitchFamily="34" charset="0"/>
            </a:endParaRPr>
          </a:p>
          <a:p>
            <a:r>
              <a:rPr lang="en-US" sz="1600" dirty="0">
                <a:highlight>
                  <a:srgbClr val="FFFF00"/>
                </a:highlight>
                <a:latin typeface="Arial" panose="020B0604020202020204" pitchFamily="34" charset="0"/>
              </a:rPr>
              <a:t>Bottom - free of sediments, scour, excess compaction</a:t>
            </a:r>
          </a:p>
          <a:p>
            <a:r>
              <a:rPr lang="en-US" sz="1600" dirty="0"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0" name="Picture 9" descr="A yellow and black truck sitting on top of a dirt field&#10;&#10;Description generated with very high confidence">
            <a:extLst>
              <a:ext uri="{FF2B5EF4-FFF2-40B4-BE49-F238E27FC236}">
                <a16:creationId xmlns:a16="http://schemas.microsoft.com/office/drawing/2014/main" id="{E73C98D9-CDB3-4A0F-A96C-F13F082B7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645105" y="1298035"/>
            <a:ext cx="4546895" cy="262972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1C60CF8-9C38-4E82-8788-9B5EE0C5BF79}"/>
              </a:ext>
            </a:extLst>
          </p:cNvPr>
          <p:cNvSpPr txBox="1">
            <a:spLocks/>
          </p:cNvSpPr>
          <p:nvPr/>
        </p:nvSpPr>
        <p:spPr>
          <a:xfrm>
            <a:off x="1956651" y="329049"/>
            <a:ext cx="906365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8.3 Stormwater Retention Basin </a:t>
            </a:r>
          </a:p>
        </p:txBody>
      </p:sp>
    </p:spTree>
    <p:extLst>
      <p:ext uri="{BB962C8B-B14F-4D97-AF65-F5344CB8AC3E}">
        <p14:creationId xmlns:p14="http://schemas.microsoft.com/office/powerpoint/2010/main" val="2062318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F6C404-C36D-4DB2-8697-FD8BE4975084}"/>
              </a:ext>
            </a:extLst>
          </p:cNvPr>
          <p:cNvSpPr/>
          <p:nvPr/>
        </p:nvSpPr>
        <p:spPr>
          <a:xfrm>
            <a:off x="1" y="1363830"/>
            <a:ext cx="12192000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</a:rPr>
              <a:t>Definition: </a:t>
            </a:r>
            <a:r>
              <a:rPr lang="en-US" sz="2000" dirty="0">
                <a:latin typeface="Arial" panose="020B0604020202020204" pitchFamily="34" charset="0"/>
              </a:rPr>
              <a:t>on-site retention accomplished below the ground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</a:rPr>
              <a:t>Purpose: </a:t>
            </a:r>
            <a:r>
              <a:rPr lang="en-US" sz="2000" dirty="0">
                <a:latin typeface="Arial" panose="020B0604020202020204" pitchFamily="34" charset="0"/>
              </a:rPr>
              <a:t>to combine flood control, pollution control, and ground water recharge in the design of an underground stormwater storage facility</a:t>
            </a:r>
          </a:p>
          <a:p>
            <a:endParaRPr lang="en-US" sz="2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</a:rPr>
              <a:t>Condition where practice applies: </a:t>
            </a:r>
            <a:r>
              <a:rPr lang="en-US" sz="2000" dirty="0">
                <a:latin typeface="Arial" panose="020B0604020202020204" pitchFamily="34" charset="0"/>
              </a:rPr>
              <a:t>where space is limited, yet soil type and ground water level will allow percolation of excess runoff – offline system usually for “first flush”</a:t>
            </a:r>
          </a:p>
        </p:txBody>
      </p:sp>
      <p:pic>
        <p:nvPicPr>
          <p:cNvPr id="12" name="Picture 11" descr="A close up of a gun&#10;&#10;Description generated with high confidence">
            <a:extLst>
              <a:ext uri="{FF2B5EF4-FFF2-40B4-BE49-F238E27FC236}">
                <a16:creationId xmlns:a16="http://schemas.microsoft.com/office/drawing/2014/main" id="{DDFFF357-F87F-45CB-8347-AE8C2FE62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763" y="3850640"/>
            <a:ext cx="4299621" cy="3026611"/>
          </a:xfrm>
          <a:prstGeom prst="rect">
            <a:avLst/>
          </a:prstGeom>
        </p:spPr>
      </p:pic>
      <p:pic>
        <p:nvPicPr>
          <p:cNvPr id="16" name="Picture 15" descr="A picture containing outdoor, yellow, ground, grass&#10;&#10;Description generated with very high confidence">
            <a:extLst>
              <a:ext uri="{FF2B5EF4-FFF2-40B4-BE49-F238E27FC236}">
                <a16:creationId xmlns:a16="http://schemas.microsoft.com/office/drawing/2014/main" id="{3B3407D4-1D67-4E13-8C33-503930ACEF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593" y="3850640"/>
            <a:ext cx="4263407" cy="30073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65E1649-0205-4F47-8200-4445889AE6C3}"/>
              </a:ext>
            </a:extLst>
          </p:cNvPr>
          <p:cNvSpPr txBox="1"/>
          <p:nvPr/>
        </p:nvSpPr>
        <p:spPr>
          <a:xfrm>
            <a:off x="7941011" y="5881965"/>
            <a:ext cx="4250987" cy="369332"/>
          </a:xfrm>
          <a:prstGeom prst="rect">
            <a:avLst/>
          </a:prstGeom>
          <a:solidFill>
            <a:srgbClr val="000000">
              <a:alpha val="4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Installed beneath a parking lot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9236457-3D32-47AD-9EC8-40199C23BAAA}"/>
              </a:ext>
            </a:extLst>
          </p:cNvPr>
          <p:cNvSpPr txBox="1">
            <a:spLocks/>
          </p:cNvSpPr>
          <p:nvPr/>
        </p:nvSpPr>
        <p:spPr>
          <a:xfrm>
            <a:off x="2573578" y="329049"/>
            <a:ext cx="7044845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8.4 Exfiltration Trench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1DC049-07DC-4A4E-A996-633201503C95}"/>
              </a:ext>
            </a:extLst>
          </p:cNvPr>
          <p:cNvSpPr txBox="1"/>
          <p:nvPr/>
        </p:nvSpPr>
        <p:spPr>
          <a:xfrm>
            <a:off x="3105" y="4540918"/>
            <a:ext cx="36165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Can take the form of tanks, perforated pipes or aggregate stone</a:t>
            </a:r>
          </a:p>
        </p:txBody>
      </p:sp>
    </p:spTree>
    <p:extLst>
      <p:ext uri="{BB962C8B-B14F-4D97-AF65-F5344CB8AC3E}">
        <p14:creationId xmlns:p14="http://schemas.microsoft.com/office/powerpoint/2010/main" val="2340316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82B47BA-8D5D-4B70-AB14-C4C5A44415EB}"/>
              </a:ext>
            </a:extLst>
          </p:cNvPr>
          <p:cNvSpPr/>
          <p:nvPr/>
        </p:nvSpPr>
        <p:spPr>
          <a:xfrm>
            <a:off x="0" y="1298641"/>
            <a:ext cx="877900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</a:rPr>
              <a:t>Construction: </a:t>
            </a:r>
          </a:p>
          <a:p>
            <a:endParaRPr lang="en-US" sz="2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</a:rPr>
              <a:t>Safety First!!  </a:t>
            </a:r>
            <a:r>
              <a:rPr lang="en-US" sz="2000" dirty="0">
                <a:latin typeface="Arial" panose="020B0604020202020204" pitchFamily="34" charset="0"/>
              </a:rPr>
              <a:t>*****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</a:rPr>
              <a:t>Trenches are dangerous! </a:t>
            </a:r>
            <a:r>
              <a:rPr lang="en-US" sz="2000" dirty="0">
                <a:latin typeface="Arial" panose="020B0604020202020204" pitchFamily="34" charset="0"/>
              </a:rPr>
              <a:t>*****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If there is water in trench or loose soils use a </a:t>
            </a:r>
            <a:r>
              <a:rPr lang="en-US" sz="2000" u="sng" dirty="0">
                <a:latin typeface="Arial" panose="020B0604020202020204" pitchFamily="34" charset="0"/>
              </a:rPr>
              <a:t>trench box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Place escape </a:t>
            </a:r>
            <a:r>
              <a:rPr lang="en-US" sz="2000" u="sng" dirty="0">
                <a:latin typeface="Arial" panose="020B0604020202020204" pitchFamily="34" charset="0"/>
              </a:rPr>
              <a:t>ladders</a:t>
            </a:r>
            <a:r>
              <a:rPr lang="en-US" sz="2000" dirty="0">
                <a:latin typeface="Arial" panose="020B0604020202020204" pitchFamily="34" charset="0"/>
              </a:rPr>
              <a:t> every 25 feet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Excavate to proper dimensions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Stockpile spoils &amp; materials at </a:t>
            </a:r>
            <a:r>
              <a:rPr lang="en-US" sz="2000" u="sng" dirty="0">
                <a:latin typeface="Arial" panose="020B0604020202020204" pitchFamily="34" charset="0"/>
              </a:rPr>
              <a:t>least 10’ from edge of trench</a:t>
            </a:r>
            <a:r>
              <a:rPr lang="en-US" sz="2000" dirty="0">
                <a:latin typeface="Arial" panose="020B0604020202020204" pitchFamily="34" charset="0"/>
              </a:rPr>
              <a:t> – inspect all elements carefully after storms</a:t>
            </a:r>
            <a:endParaRPr lang="en-US" sz="2000" u="sng" dirty="0">
              <a:latin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All materials per specs., material quality important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Good fittings &amp; connections, monitoring well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Backfill, compact, restore area</a:t>
            </a:r>
          </a:p>
        </p:txBody>
      </p:sp>
      <p:pic>
        <p:nvPicPr>
          <p:cNvPr id="10" name="Picture 9" descr="A close up of a cage&#10;&#10;Description generated with high confidence">
            <a:extLst>
              <a:ext uri="{FF2B5EF4-FFF2-40B4-BE49-F238E27FC236}">
                <a16:creationId xmlns:a16="http://schemas.microsoft.com/office/drawing/2014/main" id="{E43E1AC6-ECF9-4341-86C9-72D553998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226" y="1557368"/>
            <a:ext cx="3926774" cy="2806648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6B96A8-B02E-4626-86CF-81516C0E989B}"/>
              </a:ext>
            </a:extLst>
          </p:cNvPr>
          <p:cNvSpPr txBox="1">
            <a:spLocks/>
          </p:cNvSpPr>
          <p:nvPr/>
        </p:nvSpPr>
        <p:spPr>
          <a:xfrm>
            <a:off x="2573578" y="329049"/>
            <a:ext cx="7044845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8.4 Exfiltration Trench</a:t>
            </a:r>
          </a:p>
        </p:txBody>
      </p:sp>
    </p:spTree>
    <p:extLst>
      <p:ext uri="{BB962C8B-B14F-4D97-AF65-F5344CB8AC3E}">
        <p14:creationId xmlns:p14="http://schemas.microsoft.com/office/powerpoint/2010/main" val="4079973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A0ABD8-D3E0-4154-8A60-9C001209220A}"/>
              </a:ext>
            </a:extLst>
          </p:cNvPr>
          <p:cNvSpPr/>
          <p:nvPr/>
        </p:nvSpPr>
        <p:spPr>
          <a:xfrm>
            <a:off x="0" y="1601122"/>
            <a:ext cx="941713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</a:rPr>
              <a:t>Final inspection: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</a:rPr>
              <a:t>Adequate access to inspect &amp; maintain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</a:rPr>
              <a:t>Location, dimensions, materials per plan &amp; specifications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</a:rPr>
              <a:t>No sediments inside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</a:rPr>
              <a:t>No settlement on surface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</a:rPr>
              <a:t>*If going into an access-way to inspect on the inside, practice </a:t>
            </a:r>
            <a:r>
              <a:rPr lang="en-US" sz="2400" u="sng" dirty="0">
                <a:solidFill>
                  <a:srgbClr val="FF0000"/>
                </a:solidFill>
                <a:latin typeface="Arial" panose="020B0604020202020204" pitchFamily="34" charset="0"/>
              </a:rPr>
              <a:t>confined space safety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</a:rPr>
              <a:t>including gas detection (H</a:t>
            </a:r>
            <a:r>
              <a:rPr lang="en-US" sz="2400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</a:rPr>
              <a:t>S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</a:rPr>
              <a:t>).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1E8CBF-B085-4AE4-A606-A739DCC76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089" y="1318090"/>
            <a:ext cx="2275911" cy="2680336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6720E72-5913-418D-834B-51EAB308EECE}"/>
              </a:ext>
            </a:extLst>
          </p:cNvPr>
          <p:cNvSpPr txBox="1">
            <a:spLocks/>
          </p:cNvSpPr>
          <p:nvPr/>
        </p:nvSpPr>
        <p:spPr>
          <a:xfrm>
            <a:off x="2573578" y="329049"/>
            <a:ext cx="7044845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8.4 Exfiltration Trench</a:t>
            </a:r>
          </a:p>
        </p:txBody>
      </p:sp>
    </p:spTree>
    <p:extLst>
      <p:ext uri="{BB962C8B-B14F-4D97-AF65-F5344CB8AC3E}">
        <p14:creationId xmlns:p14="http://schemas.microsoft.com/office/powerpoint/2010/main" val="3038709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40E271-0A82-45D8-87B4-9B7D5C3BD9EC}"/>
              </a:ext>
            </a:extLst>
          </p:cNvPr>
          <p:cNvSpPr/>
          <p:nvPr/>
        </p:nvSpPr>
        <p:spPr>
          <a:xfrm>
            <a:off x="-1" y="1879275"/>
            <a:ext cx="761208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</a:rPr>
              <a:t>Definition: </a:t>
            </a:r>
            <a:r>
              <a:rPr lang="en-US" sz="2400" dirty="0">
                <a:latin typeface="Arial" panose="020B0604020202020204" pitchFamily="34" charset="0"/>
              </a:rPr>
              <a:t>a concrete or asphalt pavement with a high percentage of void spaces which allows percolation of runoff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</a:rPr>
              <a:t>Purpose: </a:t>
            </a:r>
            <a:r>
              <a:rPr lang="en-US" sz="2400" dirty="0">
                <a:latin typeface="Arial" panose="020B0604020202020204" pitchFamily="34" charset="0"/>
              </a:rPr>
              <a:t>to reduce the volume and peak flow of runoff, and to reduce the concentration and loading of pollutants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</a:rPr>
              <a:t>Condition where practice applies: </a:t>
            </a:r>
            <a:r>
              <a:rPr lang="en-US" sz="2400" dirty="0">
                <a:latin typeface="Arial" panose="020B0604020202020204" pitchFamily="34" charset="0"/>
              </a:rPr>
              <a:t>low volume traffic, parking, pedestrian areas</a:t>
            </a:r>
          </a:p>
        </p:txBody>
      </p:sp>
      <p:pic>
        <p:nvPicPr>
          <p:cNvPr id="11" name="Picture 10" descr="A picture containing person, holding, man&#10;&#10;Description generated with high confidence">
            <a:extLst>
              <a:ext uri="{FF2B5EF4-FFF2-40B4-BE49-F238E27FC236}">
                <a16:creationId xmlns:a16="http://schemas.microsoft.com/office/drawing/2014/main" id="{9BFC3BFB-DE8D-4A3F-BEB0-A58272E057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711442" y="1879274"/>
            <a:ext cx="4480558" cy="497872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2C8FA8-6B43-47B6-B09B-20971EBF1BBD}"/>
              </a:ext>
            </a:extLst>
          </p:cNvPr>
          <p:cNvSpPr txBox="1">
            <a:spLocks/>
          </p:cNvSpPr>
          <p:nvPr/>
        </p:nvSpPr>
        <p:spPr>
          <a:xfrm>
            <a:off x="1389412" y="340924"/>
            <a:ext cx="10295908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</a:rPr>
              <a:t>8.5 Permeable Surfaces -Porous Pavement</a:t>
            </a:r>
          </a:p>
        </p:txBody>
      </p:sp>
    </p:spTree>
    <p:extLst>
      <p:ext uri="{BB962C8B-B14F-4D97-AF65-F5344CB8AC3E}">
        <p14:creationId xmlns:p14="http://schemas.microsoft.com/office/powerpoint/2010/main" val="3928188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B1EDB4-2AE3-445E-9E09-481A1861F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2" y="1274884"/>
            <a:ext cx="6020835" cy="45116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2412E36-AB83-431B-8CD7-D9237DCD5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723" y="2615994"/>
            <a:ext cx="6029277" cy="425511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D33EEF9-E691-47A9-A153-8CAC99E46A6A}"/>
              </a:ext>
            </a:extLst>
          </p:cNvPr>
          <p:cNvSpPr/>
          <p:nvPr/>
        </p:nvSpPr>
        <p:spPr>
          <a:xfrm>
            <a:off x="7712324" y="5258129"/>
            <a:ext cx="24977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Close-up View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B1240A-4B9A-46AB-8287-33DD29528B43}"/>
              </a:ext>
            </a:extLst>
          </p:cNvPr>
          <p:cNvSpPr/>
          <p:nvPr/>
        </p:nvSpPr>
        <p:spPr>
          <a:xfrm>
            <a:off x="1389412" y="4712774"/>
            <a:ext cx="3159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</a:rPr>
              <a:t>Florida Aquarium Parking Lot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DBA10B6-CFE7-4B8F-831F-D24227E03736}"/>
              </a:ext>
            </a:extLst>
          </p:cNvPr>
          <p:cNvSpPr txBox="1">
            <a:spLocks/>
          </p:cNvSpPr>
          <p:nvPr/>
        </p:nvSpPr>
        <p:spPr>
          <a:xfrm>
            <a:off x="1389412" y="340924"/>
            <a:ext cx="10295908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</a:rPr>
              <a:t>8.5 Permeable Surfaces -Porous Pavement</a:t>
            </a:r>
          </a:p>
        </p:txBody>
      </p:sp>
    </p:spTree>
    <p:extLst>
      <p:ext uri="{BB962C8B-B14F-4D97-AF65-F5344CB8AC3E}">
        <p14:creationId xmlns:p14="http://schemas.microsoft.com/office/powerpoint/2010/main" val="1728654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24000" y="323408"/>
            <a:ext cx="10191135" cy="760505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8.1.1 Nonstructural vs. Structural BMPs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442AF1-048E-4340-9D65-9F99E2C34F13}"/>
              </a:ext>
            </a:extLst>
          </p:cNvPr>
          <p:cNvSpPr txBox="1"/>
          <p:nvPr/>
        </p:nvSpPr>
        <p:spPr>
          <a:xfrm>
            <a:off x="0" y="1203469"/>
            <a:ext cx="91439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Nonstructural BMPs are the first line of defense!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Prevention oriented, very cost effective, and aesthetically acceptable to the public and other inspecting agencies.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Improve water quality by reducing the generation and accumulation of pollutants near their sources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Includes: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Planning and management (Basin Management Action Planning or BMAP)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Wetland and floodplain protection (ERP)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Public education (319 Grants and MS4s)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Proper fertilizer and pesticide application control (GI-BMP Program and Fertilizer Ordinances)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Solid waste collection and disposal (Waste Management Program)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Street cleaning (MS4s)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“Good Housekeeping” techniques on construction sites (CGP)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E0A762C-91CF-40B4-ACDB-5960821E40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818" y="2856533"/>
            <a:ext cx="3407182" cy="194413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FFE7B71-A773-45A3-A954-689AC2304CA7}"/>
              </a:ext>
            </a:extLst>
          </p:cNvPr>
          <p:cNvSpPr txBox="1"/>
          <p:nvPr/>
        </p:nvSpPr>
        <p:spPr>
          <a:xfrm>
            <a:off x="9245597" y="4410602"/>
            <a:ext cx="2844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</a:rPr>
              <a:t>http://gibmp.ifas.ufl.edu</a:t>
            </a:r>
          </a:p>
        </p:txBody>
      </p:sp>
      <p:pic>
        <p:nvPicPr>
          <p:cNvPr id="19" name="Picture 18" descr="A truck is parked on the side of a road&#10;&#10;Description generated with very high confidence">
            <a:extLst>
              <a:ext uri="{FF2B5EF4-FFF2-40B4-BE49-F238E27FC236}">
                <a16:creationId xmlns:a16="http://schemas.microsoft.com/office/drawing/2014/main" id="{0CD4CC69-559F-4B48-B568-70BC8C2DA2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784818" y="4800671"/>
            <a:ext cx="3407182" cy="205732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80A8DE9-4038-431D-BFEA-7B4F37874082}"/>
              </a:ext>
            </a:extLst>
          </p:cNvPr>
          <p:cNvSpPr txBox="1"/>
          <p:nvPr/>
        </p:nvSpPr>
        <p:spPr>
          <a:xfrm>
            <a:off x="8973935" y="6442381"/>
            <a:ext cx="3028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hlinkClick r:id="rId4" tooltip="https://commons.wikimedia.org/wiki/File:Johnston_3000_street_sweeper,_front_view.jpg"/>
              </a:rPr>
              <a:t>This Photo</a:t>
            </a:r>
            <a:r>
              <a:rPr lang="en-US" sz="900" dirty="0">
                <a:latin typeface="Arial" panose="020B0604020202020204" pitchFamily="34" charset="0"/>
              </a:rPr>
              <a:t> by Unknown Author is licensed under </a:t>
            </a:r>
            <a:r>
              <a:rPr lang="en-US" sz="900" dirty="0">
                <a:latin typeface="Arial" panose="020B0604020202020204" pitchFamily="34" charset="0"/>
                <a:hlinkClick r:id="rId5" tooltip="https://creativecommons.org/licenses/by-sa/3.0/"/>
              </a:rPr>
              <a:t>CC BY-SA</a:t>
            </a:r>
            <a:endParaRPr lang="en-US" sz="900" dirty="0">
              <a:latin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2AE98DA-8491-4D59-A65F-91A562A9F4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818" y="1203469"/>
            <a:ext cx="3407184" cy="175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663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AF5D22-A93F-4661-A1F7-9966EEDB9A56}"/>
              </a:ext>
            </a:extLst>
          </p:cNvPr>
          <p:cNvSpPr/>
          <p:nvPr/>
        </p:nvSpPr>
        <p:spPr>
          <a:xfrm>
            <a:off x="47672" y="1496644"/>
            <a:ext cx="853835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Subgrade prep. (no excess compaction)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Used as part of the “treatment train” with other infrastructure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P.E. on site during mixing and placement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A4A0E2-5C86-4C80-A694-FB94A74C6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8629" y="4120656"/>
            <a:ext cx="4795699" cy="27373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25FD10-A8F3-461A-974B-CD4C3DBC98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2689" y="4763217"/>
            <a:ext cx="1311715" cy="1415693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0EF0B85-B2AF-4253-95AB-37D8705525EC}"/>
              </a:ext>
            </a:extLst>
          </p:cNvPr>
          <p:cNvSpPr txBox="1">
            <a:spLocks/>
          </p:cNvSpPr>
          <p:nvPr/>
        </p:nvSpPr>
        <p:spPr>
          <a:xfrm>
            <a:off x="1389412" y="340924"/>
            <a:ext cx="10295908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</a:rPr>
              <a:t>8.5 Permeable Surfaces -Porous Pavement</a:t>
            </a:r>
          </a:p>
        </p:txBody>
      </p:sp>
    </p:spTree>
    <p:extLst>
      <p:ext uri="{BB962C8B-B14F-4D97-AF65-F5344CB8AC3E}">
        <p14:creationId xmlns:p14="http://schemas.microsoft.com/office/powerpoint/2010/main" val="2292503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799EBA3-73E9-47E9-8B53-93ADA66C4AC1}"/>
              </a:ext>
            </a:extLst>
          </p:cNvPr>
          <p:cNvSpPr/>
          <p:nvPr/>
        </p:nvSpPr>
        <p:spPr>
          <a:xfrm>
            <a:off x="0" y="1656615"/>
            <a:ext cx="1181594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inspection: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Correct location, dimensions, grading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Perimeter: stable contributing area, stable outlet, no sediment sources nearby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Materials, mix must be sampled at placement time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Performance test w/ water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DD7CEE6-C6F9-47B3-9DAA-EDFFDEECC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2977" y="4143080"/>
            <a:ext cx="3571383" cy="271492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5BA6C5B-29DF-4B59-B29A-5EB43DC466DB}"/>
              </a:ext>
            </a:extLst>
          </p:cNvPr>
          <p:cNvSpPr txBox="1">
            <a:spLocks/>
          </p:cNvSpPr>
          <p:nvPr/>
        </p:nvSpPr>
        <p:spPr>
          <a:xfrm>
            <a:off x="1389412" y="340924"/>
            <a:ext cx="10295908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</a:rPr>
              <a:t>8.5 Permeable Surfaces -Porous Pavement</a:t>
            </a:r>
          </a:p>
        </p:txBody>
      </p:sp>
    </p:spTree>
    <p:extLst>
      <p:ext uri="{BB962C8B-B14F-4D97-AF65-F5344CB8AC3E}">
        <p14:creationId xmlns:p14="http://schemas.microsoft.com/office/powerpoint/2010/main" val="810724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5842B9-2B86-413F-AD2B-005A948036DF}"/>
              </a:ext>
            </a:extLst>
          </p:cNvPr>
          <p:cNvSpPr/>
          <p:nvPr/>
        </p:nvSpPr>
        <p:spPr>
          <a:xfrm>
            <a:off x="0" y="1883542"/>
            <a:ext cx="693918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pavement consisting of strong structural units having regularly interspersed voids filled with pervious material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reduce the volume and peak flow of runoff; and to reduce loading and concentration of pollutants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Conditions where practice applies: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low volume traffic areas, parking, pedestrian areas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Not where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pollutants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will infiltrate into the </a:t>
            </a:r>
            <a:r>
              <a:rPr lang="en-US" sz="20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ground water</a:t>
            </a:r>
          </a:p>
          <a:p>
            <a:endParaRPr lang="en-US" sz="20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 descr="A picture containing outdoor, ground, building, sidewalk&#10;&#10;Description generated with very high confidence">
            <a:extLst>
              <a:ext uri="{FF2B5EF4-FFF2-40B4-BE49-F238E27FC236}">
                <a16:creationId xmlns:a16="http://schemas.microsoft.com/office/drawing/2014/main" id="{CCE434FA-F6E8-4D81-AE1A-7FFE578FB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186" y="3800217"/>
            <a:ext cx="5252816" cy="305778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D889E25-9F3B-478D-ABA7-E100D30DAF02}"/>
              </a:ext>
            </a:extLst>
          </p:cNvPr>
          <p:cNvSpPr txBox="1">
            <a:spLocks/>
          </p:cNvSpPr>
          <p:nvPr/>
        </p:nvSpPr>
        <p:spPr>
          <a:xfrm>
            <a:off x="1389412" y="340924"/>
            <a:ext cx="10295908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8.6 Concrete Grid &amp; Modular Pavement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417A0E-52EA-4969-96D2-B2D68AA2C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185" y="1272339"/>
            <a:ext cx="5252816" cy="266381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278A310-61E5-432F-943D-1A4F4BD86995}"/>
              </a:ext>
            </a:extLst>
          </p:cNvPr>
          <p:cNvSpPr/>
          <p:nvPr/>
        </p:nvSpPr>
        <p:spPr>
          <a:xfrm>
            <a:off x="6939184" y="1295068"/>
            <a:ext cx="5252818" cy="461665"/>
          </a:xfrm>
          <a:prstGeom prst="rect">
            <a:avLst/>
          </a:prstGeom>
          <a:solidFill>
            <a:srgbClr val="000000">
              <a:alpha val="4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Paver Stones (Concrete Grid)</a:t>
            </a:r>
          </a:p>
        </p:txBody>
      </p:sp>
    </p:spTree>
    <p:extLst>
      <p:ext uri="{BB962C8B-B14F-4D97-AF65-F5344CB8AC3E}">
        <p14:creationId xmlns:p14="http://schemas.microsoft.com/office/powerpoint/2010/main" val="3553980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9" name="Picture 8" descr="A close up of a street&#10;&#10;Description generated with high confidence">
            <a:extLst>
              <a:ext uri="{FF2B5EF4-FFF2-40B4-BE49-F238E27FC236}">
                <a16:creationId xmlns:a16="http://schemas.microsoft.com/office/drawing/2014/main" id="{806792E1-CF21-4CF4-87D2-C65B4B126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33" y="1364243"/>
            <a:ext cx="10121734" cy="54937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145B398-653E-40F2-9529-EB631413ABEE}"/>
              </a:ext>
            </a:extLst>
          </p:cNvPr>
          <p:cNvSpPr txBox="1"/>
          <p:nvPr/>
        </p:nvSpPr>
        <p:spPr>
          <a:xfrm>
            <a:off x="2278380" y="4345708"/>
            <a:ext cx="7635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Brick Pavers used for park at Kissimmee, FL </a:t>
            </a:r>
          </a:p>
          <a:p>
            <a:pPr algn="ctr"/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 choice for pedestrian focused areas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BE89789-CB2F-453D-B211-D3D44D47BD85}"/>
              </a:ext>
            </a:extLst>
          </p:cNvPr>
          <p:cNvSpPr txBox="1">
            <a:spLocks/>
          </p:cNvSpPr>
          <p:nvPr/>
        </p:nvSpPr>
        <p:spPr>
          <a:xfrm>
            <a:off x="1389412" y="340924"/>
            <a:ext cx="10295908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8.6 Concrete Grid &amp; Modular Pavement </a:t>
            </a:r>
          </a:p>
        </p:txBody>
      </p:sp>
    </p:spTree>
    <p:extLst>
      <p:ext uri="{BB962C8B-B14F-4D97-AF65-F5344CB8AC3E}">
        <p14:creationId xmlns:p14="http://schemas.microsoft.com/office/powerpoint/2010/main" val="17114461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3D5BC3-C42F-42E4-8E3A-876206CCB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942" y="1251440"/>
            <a:ext cx="10346117" cy="560656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795F469-F6DE-42C2-A792-170D452B1841}"/>
              </a:ext>
            </a:extLst>
          </p:cNvPr>
          <p:cNvSpPr/>
          <p:nvPr/>
        </p:nvSpPr>
        <p:spPr>
          <a:xfrm>
            <a:off x="4687009" y="4048079"/>
            <a:ext cx="27703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Modular Pavement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8D76F2D-84B5-4EE0-BA3C-E72C2270DE35}"/>
              </a:ext>
            </a:extLst>
          </p:cNvPr>
          <p:cNvSpPr txBox="1">
            <a:spLocks/>
          </p:cNvSpPr>
          <p:nvPr/>
        </p:nvSpPr>
        <p:spPr>
          <a:xfrm>
            <a:off x="1389412" y="340924"/>
            <a:ext cx="10295908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8.6 Concrete Grid &amp; Modular Pavement </a:t>
            </a:r>
          </a:p>
        </p:txBody>
      </p:sp>
    </p:spTree>
    <p:extLst>
      <p:ext uri="{BB962C8B-B14F-4D97-AF65-F5344CB8AC3E}">
        <p14:creationId xmlns:p14="http://schemas.microsoft.com/office/powerpoint/2010/main" val="36648202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B255665-E3FD-4F5F-B9FA-A63DF9139038}"/>
              </a:ext>
            </a:extLst>
          </p:cNvPr>
          <p:cNvSpPr/>
          <p:nvPr/>
        </p:nvSpPr>
        <p:spPr>
          <a:xfrm>
            <a:off x="3046021" y="1291174"/>
            <a:ext cx="6099958" cy="2240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Subgrade prep.(no excess compaction)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Geotextile underlay for strength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Install per manufacturer’s instructions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52244A-6F37-4765-B343-EDFC2C062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049" y="3531724"/>
            <a:ext cx="10625902" cy="3316116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B6D24DF-CCF3-41E1-8DB3-3E11234FD855}"/>
              </a:ext>
            </a:extLst>
          </p:cNvPr>
          <p:cNvSpPr txBox="1">
            <a:spLocks/>
          </p:cNvSpPr>
          <p:nvPr/>
        </p:nvSpPr>
        <p:spPr>
          <a:xfrm>
            <a:off x="1389412" y="340924"/>
            <a:ext cx="10295908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8.6 Concrete Grid &amp; Modular Pavement </a:t>
            </a:r>
          </a:p>
        </p:txBody>
      </p:sp>
    </p:spTree>
    <p:extLst>
      <p:ext uri="{BB962C8B-B14F-4D97-AF65-F5344CB8AC3E}">
        <p14:creationId xmlns:p14="http://schemas.microsoft.com/office/powerpoint/2010/main" val="2819382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929E48C-A13D-4DF2-AD19-208A60DDE9E7}"/>
              </a:ext>
            </a:extLst>
          </p:cNvPr>
          <p:cNvSpPr/>
          <p:nvPr/>
        </p:nvSpPr>
        <p:spPr>
          <a:xfrm>
            <a:off x="200308" y="1978466"/>
            <a:ext cx="589569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inspection: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Location, dimensions, grading per plan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 materials per spec., no defects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Check perimeter, outlets; test with water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99D85F-ED36-4847-97DE-0F6414597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78466"/>
            <a:ext cx="6096000" cy="3429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9BBAEEB-FA17-4245-BB5E-02154647D88F}"/>
              </a:ext>
            </a:extLst>
          </p:cNvPr>
          <p:cNvSpPr txBox="1">
            <a:spLocks/>
          </p:cNvSpPr>
          <p:nvPr/>
        </p:nvSpPr>
        <p:spPr>
          <a:xfrm>
            <a:off x="1389412" y="340924"/>
            <a:ext cx="10295908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8.6 Concrete Grid &amp; Modular Pavement </a:t>
            </a:r>
          </a:p>
        </p:txBody>
      </p:sp>
    </p:spTree>
    <p:extLst>
      <p:ext uri="{BB962C8B-B14F-4D97-AF65-F5344CB8AC3E}">
        <p14:creationId xmlns:p14="http://schemas.microsoft.com/office/powerpoint/2010/main" val="8721652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D409E0-C8E7-4BD5-8F62-2C3462E8DC77}"/>
              </a:ext>
            </a:extLst>
          </p:cNvPr>
          <p:cNvSpPr/>
          <p:nvPr/>
        </p:nvSpPr>
        <p:spPr>
          <a:xfrm>
            <a:off x="0" y="1665679"/>
            <a:ext cx="7422078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Definition: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 basin designed to temporarily store excess runoff prior to gradual release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to reduce the impact of peak flows by redistributing the volume at a slower rate over a longer time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where practice applies: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where soil and/or ground water conditions do not allow percolation of excess runoff, yet pollution reduction and flood attenuation are desired or required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8765BD-6D78-4462-80EF-01530B153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6780" y="1665679"/>
            <a:ext cx="4795220" cy="51923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5AFD28B-8576-4192-A46D-9B3D6893428E}"/>
              </a:ext>
            </a:extLst>
          </p:cNvPr>
          <p:cNvSpPr/>
          <p:nvPr/>
        </p:nvSpPr>
        <p:spPr>
          <a:xfrm>
            <a:off x="490678" y="6189853"/>
            <a:ext cx="5340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Note: detention and retention structure definitions can be found in 62-331 F.A.C. and Applicants Handbook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32A6AB-DB35-424D-AE63-78BB3872E0BA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8.7 Detention Basins</a:t>
            </a:r>
          </a:p>
        </p:txBody>
      </p:sp>
    </p:spTree>
    <p:extLst>
      <p:ext uri="{BB962C8B-B14F-4D97-AF65-F5344CB8AC3E}">
        <p14:creationId xmlns:p14="http://schemas.microsoft.com/office/powerpoint/2010/main" val="34122706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0BEC4A-6A9B-400C-8BF5-C09C574CB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881" y="1299973"/>
            <a:ext cx="10264238" cy="55608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8607F0-8CC3-4523-9258-DA78ED0F2464}"/>
              </a:ext>
            </a:extLst>
          </p:cNvPr>
          <p:cNvSpPr txBox="1"/>
          <p:nvPr/>
        </p:nvSpPr>
        <p:spPr>
          <a:xfrm>
            <a:off x="1554678" y="4590113"/>
            <a:ext cx="9082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Detention Basins have a designed overflow control structure – such as this Engineered Weir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5FB831D-588D-4795-9528-20399DD21961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8.7 Detention Basins</a:t>
            </a:r>
          </a:p>
        </p:txBody>
      </p:sp>
    </p:spTree>
    <p:extLst>
      <p:ext uri="{BB962C8B-B14F-4D97-AF65-F5344CB8AC3E}">
        <p14:creationId xmlns:p14="http://schemas.microsoft.com/office/powerpoint/2010/main" val="42262983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2E7334-B60F-4A33-9BCD-0E7FE33C3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082" y="1365521"/>
            <a:ext cx="10111837" cy="549248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C43B12F-C26D-4F20-97DB-CF3ED35E3C12}"/>
              </a:ext>
            </a:extLst>
          </p:cNvPr>
          <p:cNvSpPr/>
          <p:nvPr/>
        </p:nvSpPr>
        <p:spPr>
          <a:xfrm>
            <a:off x="1040081" y="6163133"/>
            <a:ext cx="10111837" cy="707886"/>
          </a:xfrm>
          <a:prstGeom prst="rect">
            <a:avLst/>
          </a:prstGeom>
          <a:solidFill>
            <a:srgbClr val="000000">
              <a:alpha val="40000"/>
            </a:srgbClr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Littoral plants bio-absorb nutrients (nitrogen, phosphorus), and other pollutants either from the water in basin or before the water reaches it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4C2287-3ED7-41BA-B4F3-22FF8F990D10}"/>
              </a:ext>
            </a:extLst>
          </p:cNvPr>
          <p:cNvSpPr txBox="1"/>
          <p:nvPr/>
        </p:nvSpPr>
        <p:spPr>
          <a:xfrm>
            <a:off x="1040081" y="1380215"/>
            <a:ext cx="10111837" cy="400110"/>
          </a:xfrm>
          <a:prstGeom prst="rect">
            <a:avLst/>
          </a:prstGeom>
          <a:solidFill>
            <a:srgbClr val="000000">
              <a:alpha val="4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Aquascaping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plants for aesthetic enhancement and water quality improvement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A01B4EB-B19B-4E14-B87C-8FB5B419116D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8.7 Detention Basins</a:t>
            </a:r>
          </a:p>
        </p:txBody>
      </p:sp>
    </p:spTree>
    <p:extLst>
      <p:ext uri="{BB962C8B-B14F-4D97-AF65-F5344CB8AC3E}">
        <p14:creationId xmlns:p14="http://schemas.microsoft.com/office/powerpoint/2010/main" val="1578074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899535-F88E-4DED-929A-74C64BD0D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5624" y="1625357"/>
            <a:ext cx="2942374" cy="16216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600D4F-22E6-4279-8E6C-57A79DC388B4}"/>
              </a:ext>
            </a:extLst>
          </p:cNvPr>
          <p:cNvSpPr txBox="1"/>
          <p:nvPr/>
        </p:nvSpPr>
        <p:spPr>
          <a:xfrm>
            <a:off x="1615599" y="1514483"/>
            <a:ext cx="618747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Structural BMPs: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Control volume and discharge rate through physical containment and structural design and reduce pollutants through: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Settling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Filtration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Percolation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Chemical Treatments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Biological Uptakes of Nutrients; such as, N, P, K and many other pollutants impairing our waterbodies.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practices are typically land intensive, require proper long-term maintenance, and can be costly in urbanized areas.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C535CA-095F-4939-86C8-614DF5C74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5624" y="3247033"/>
            <a:ext cx="2942374" cy="17323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14656C-1823-4632-94DC-82CF725E58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5625" y="4995246"/>
            <a:ext cx="2942373" cy="1553439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268943A-9AA2-43B3-B7F8-414686BF49FD}"/>
              </a:ext>
            </a:extLst>
          </p:cNvPr>
          <p:cNvSpPr txBox="1">
            <a:spLocks/>
          </p:cNvSpPr>
          <p:nvPr/>
        </p:nvSpPr>
        <p:spPr>
          <a:xfrm>
            <a:off x="1524000" y="323408"/>
            <a:ext cx="10191135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>
                <a:solidFill>
                  <a:schemeClr val="bg1"/>
                </a:solidFill>
                <a:latin typeface="Arial" panose="020B0604020202020204" pitchFamily="34" charset="0"/>
              </a:rPr>
              <a:t>8.1.1 Nonstructural vs. Structural BMPs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1426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F9CE805-F167-4D66-9D17-A64CC6AA1DF9}"/>
              </a:ext>
            </a:extLst>
          </p:cNvPr>
          <p:cNvSpPr/>
          <p:nvPr/>
        </p:nvSpPr>
        <p:spPr>
          <a:xfrm>
            <a:off x="158337" y="1930671"/>
            <a:ext cx="914399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Subgrade preparation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Excavation, embankment, anti-seep collars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Inlets, outlets, control structures, filters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May require a littoral planting schedule</a:t>
            </a:r>
            <a:endParaRPr lang="en-US" sz="240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3C2AD5-D8A7-4E56-9D40-5BEDA0B80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8956" y="1714443"/>
            <a:ext cx="4504707" cy="479966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0591FBB-90EC-4FC1-A9B5-E4E26258DE1E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8.7 Detention Basins</a:t>
            </a:r>
          </a:p>
        </p:txBody>
      </p:sp>
    </p:spTree>
    <p:extLst>
      <p:ext uri="{BB962C8B-B14F-4D97-AF65-F5344CB8AC3E}">
        <p14:creationId xmlns:p14="http://schemas.microsoft.com/office/powerpoint/2010/main" val="34538135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93EC15-831C-4218-9B14-2FB0931070B8}"/>
              </a:ext>
            </a:extLst>
          </p:cNvPr>
          <p:cNvSpPr/>
          <p:nvPr/>
        </p:nvSpPr>
        <p:spPr>
          <a:xfrm>
            <a:off x="95003" y="1785489"/>
            <a:ext cx="1209699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inspection: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Basin location, dimensions, slopes, volume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Structures: location &amp; type; backfill, compaction, stabilization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Vegetation per spec., good install, viable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Elevations: basin floor, structures, freeboard correct w/ respect to each other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Basin &amp; structures </a:t>
            </a:r>
            <a:r>
              <a:rPr lang="en-US" sz="24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free of sediments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debris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DE8F17E-9211-49D1-8377-A92C7AF157E0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8.7 Detention Basins</a:t>
            </a:r>
          </a:p>
        </p:txBody>
      </p:sp>
    </p:spTree>
    <p:extLst>
      <p:ext uri="{BB962C8B-B14F-4D97-AF65-F5344CB8AC3E}">
        <p14:creationId xmlns:p14="http://schemas.microsoft.com/office/powerpoint/2010/main" val="5057217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1FE9F9-CBB6-421E-9F2A-AC2A431774BA}"/>
              </a:ext>
            </a:extLst>
          </p:cNvPr>
          <p:cNvSpPr/>
          <p:nvPr/>
        </p:nvSpPr>
        <p:spPr>
          <a:xfrm>
            <a:off x="0" y="1905506"/>
            <a:ext cx="662643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system of conduits which collect and convey stormwater after it has infiltrated and been percolated through soil, suitable aggregate and/or filter fabric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allow infiltration and percolation in stormwater basins where permeability is restricted due to high water table or soil texture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E6E6B84-E33A-44AA-A0BF-1A697214B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5932" y="1295489"/>
            <a:ext cx="4846319" cy="556251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185503B-0187-4B87-9E8B-9887CF0E3A1D}"/>
              </a:ext>
            </a:extLst>
          </p:cNvPr>
          <p:cNvSpPr/>
          <p:nvPr/>
        </p:nvSpPr>
        <p:spPr>
          <a:xfrm>
            <a:off x="8312386" y="6072490"/>
            <a:ext cx="18998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UNDERDRAIN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5AD75D6-BEB8-4C85-AF4E-B5428EF9030A}"/>
              </a:ext>
            </a:extLst>
          </p:cNvPr>
          <p:cNvSpPr txBox="1">
            <a:spLocks/>
          </p:cNvSpPr>
          <p:nvPr/>
        </p:nvSpPr>
        <p:spPr>
          <a:xfrm>
            <a:off x="1524000" y="360343"/>
            <a:ext cx="1052153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</a:rPr>
              <a:t>8.8 Underdrains &amp; Stormwater Filter Systems</a:t>
            </a:r>
          </a:p>
        </p:txBody>
      </p:sp>
    </p:spTree>
    <p:extLst>
      <p:ext uri="{BB962C8B-B14F-4D97-AF65-F5344CB8AC3E}">
        <p14:creationId xmlns:p14="http://schemas.microsoft.com/office/powerpoint/2010/main" val="5566844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9" name="Picture 8" descr="A picture containing building, indoor, ground&#10;&#10;Description generated with high confidence">
            <a:extLst>
              <a:ext uri="{FF2B5EF4-FFF2-40B4-BE49-F238E27FC236}">
                <a16:creationId xmlns:a16="http://schemas.microsoft.com/office/drawing/2014/main" id="{839D97DA-5C5A-4874-A20A-3D06A59DF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80" y="1267416"/>
            <a:ext cx="3469726" cy="2550292"/>
          </a:xfrm>
          <a:prstGeom prst="rect">
            <a:avLst/>
          </a:prstGeom>
        </p:spPr>
      </p:pic>
      <p:pic>
        <p:nvPicPr>
          <p:cNvPr id="13" name="Picture 12" descr="A picture containing grass, outdoor, furniture, ground&#10;&#10;Description generated with very high confidence">
            <a:extLst>
              <a:ext uri="{FF2B5EF4-FFF2-40B4-BE49-F238E27FC236}">
                <a16:creationId xmlns:a16="http://schemas.microsoft.com/office/drawing/2014/main" id="{E9D69C29-6567-465E-94F9-D86BF04BDD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79" y="3774631"/>
            <a:ext cx="3469725" cy="30833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2F1FF0A-6C8C-41D4-9DD2-531B72D07026}"/>
              </a:ext>
            </a:extLst>
          </p:cNvPr>
          <p:cNvSpPr txBox="1"/>
          <p:nvPr/>
        </p:nvSpPr>
        <p:spPr>
          <a:xfrm>
            <a:off x="4571403" y="5893744"/>
            <a:ext cx="609659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Nutrient Removal Baffle Box</a:t>
            </a:r>
          </a:p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511033-6BA3-4D48-AE68-F392C3AA6EAD}"/>
              </a:ext>
            </a:extLst>
          </p:cNvPr>
          <p:cNvSpPr txBox="1"/>
          <p:nvPr/>
        </p:nvSpPr>
        <p:spPr>
          <a:xfrm>
            <a:off x="425377" y="6274627"/>
            <a:ext cx="3469724" cy="584775"/>
          </a:xfrm>
          <a:prstGeom prst="rect">
            <a:avLst/>
          </a:prstGeom>
          <a:solidFill>
            <a:srgbClr val="000000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</a:rPr>
              <a:t>Baffle Box Vault Cover  </a:t>
            </a:r>
          </a:p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</a:rPr>
              <a:t>At Kissimmee Lakefront Park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68E103-D5C7-6741-AB1A-A179E08EA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1" y="1449902"/>
            <a:ext cx="5943598" cy="4457699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ADFC730-B29D-4A7A-B2A4-CC5290FA4DE9}"/>
              </a:ext>
            </a:extLst>
          </p:cNvPr>
          <p:cNvSpPr txBox="1">
            <a:spLocks/>
          </p:cNvSpPr>
          <p:nvPr/>
        </p:nvSpPr>
        <p:spPr>
          <a:xfrm>
            <a:off x="1524000" y="360343"/>
            <a:ext cx="1052153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</a:rPr>
              <a:t>8.8 Underdrains &amp; Stormwater Filter Systems</a:t>
            </a:r>
          </a:p>
        </p:txBody>
      </p:sp>
    </p:spTree>
    <p:extLst>
      <p:ext uri="{BB962C8B-B14F-4D97-AF65-F5344CB8AC3E}">
        <p14:creationId xmlns:p14="http://schemas.microsoft.com/office/powerpoint/2010/main" val="33862129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42FFF8-9989-4C2D-8144-41A507495A3D}"/>
              </a:ext>
            </a:extLst>
          </p:cNvPr>
          <p:cNvSpPr/>
          <p:nvPr/>
        </p:nvSpPr>
        <p:spPr>
          <a:xfrm>
            <a:off x="0" y="2138860"/>
            <a:ext cx="819397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Subgrade preparation, excavation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Location, dimensions per plan; materials per specs.; fittings, connections per details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Backfill, compact, vegetate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1A346A-13A1-2644-84EA-4952B2309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3975" y="1324650"/>
            <a:ext cx="3950354" cy="537920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B2AA0EB-E450-41EA-8FF5-AB28C723AE3A}"/>
              </a:ext>
            </a:extLst>
          </p:cNvPr>
          <p:cNvSpPr txBox="1">
            <a:spLocks/>
          </p:cNvSpPr>
          <p:nvPr/>
        </p:nvSpPr>
        <p:spPr>
          <a:xfrm>
            <a:off x="1524000" y="360343"/>
            <a:ext cx="1052153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</a:rPr>
              <a:t>8.8 Underdrains &amp; Stormwater Filter Systems</a:t>
            </a:r>
          </a:p>
        </p:txBody>
      </p:sp>
    </p:spTree>
    <p:extLst>
      <p:ext uri="{BB962C8B-B14F-4D97-AF65-F5344CB8AC3E}">
        <p14:creationId xmlns:p14="http://schemas.microsoft.com/office/powerpoint/2010/main" val="18162882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2FA99D4-9C68-4C3F-94B8-F8B50D904F50}"/>
              </a:ext>
            </a:extLst>
          </p:cNvPr>
          <p:cNvSpPr/>
          <p:nvPr/>
        </p:nvSpPr>
        <p:spPr>
          <a:xfrm>
            <a:off x="0" y="2263171"/>
            <a:ext cx="844335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Final inspection: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Inspect during installation because there is little to see after completion, use shovel to verify materials &amp; installation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Vegetation per specs., viable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CA70A7A-17A7-4A15-93D2-51764A504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3357" y="1422141"/>
            <a:ext cx="3748644" cy="5410491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9724388-E8C9-460C-9FE7-7C2978A714C1}"/>
              </a:ext>
            </a:extLst>
          </p:cNvPr>
          <p:cNvSpPr txBox="1">
            <a:spLocks/>
          </p:cNvSpPr>
          <p:nvPr/>
        </p:nvSpPr>
        <p:spPr>
          <a:xfrm>
            <a:off x="1524000" y="360343"/>
            <a:ext cx="1052153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</a:rPr>
              <a:t>8.8 Underdrains &amp; Stormwater Filter Systems</a:t>
            </a:r>
          </a:p>
        </p:txBody>
      </p:sp>
    </p:spTree>
    <p:extLst>
      <p:ext uri="{BB962C8B-B14F-4D97-AF65-F5344CB8AC3E}">
        <p14:creationId xmlns:p14="http://schemas.microsoft.com/office/powerpoint/2010/main" val="17210104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E2D753-44E7-437A-818A-9B9AEC586F74}"/>
              </a:ext>
            </a:extLst>
          </p:cNvPr>
          <p:cNvSpPr/>
          <p:nvPr/>
        </p:nvSpPr>
        <p:spPr>
          <a:xfrm>
            <a:off x="0" y="1536174"/>
            <a:ext cx="581890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natural or constructed vegetated waterways designed for the treatment and disposal of runoff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allow removal of sediments and pollutants in flowing conditions and infiltration in standing conditions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where practice applies: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where space is available for natural, low cost, low maintenance stormwater conveyance &amp; treatment</a:t>
            </a:r>
            <a:endParaRPr lang="en-US" sz="2000" dirty="0">
              <a:latin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13E906-8D21-4CAF-92CE-E208B4C41F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909" y="1304955"/>
            <a:ext cx="6373091" cy="555304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7EFF480-5CD7-439F-86CD-027978354ADC}"/>
              </a:ext>
            </a:extLst>
          </p:cNvPr>
          <p:cNvSpPr/>
          <p:nvPr/>
        </p:nvSpPr>
        <p:spPr>
          <a:xfrm>
            <a:off x="6382728" y="5863609"/>
            <a:ext cx="533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GRASSED WATERWAYS AND SWALES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72DF61-B3F0-4B49-A3B5-A19B5FBE0E27}"/>
              </a:ext>
            </a:extLst>
          </p:cNvPr>
          <p:cNvSpPr txBox="1"/>
          <p:nvPr/>
        </p:nvSpPr>
        <p:spPr>
          <a:xfrm rot="18983639">
            <a:off x="6923344" y="4070294"/>
            <a:ext cx="2159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Swale Block 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166B31A2-FE99-490F-A83E-57781D2D64D1}"/>
              </a:ext>
            </a:extLst>
          </p:cNvPr>
          <p:cNvSpPr/>
          <p:nvPr/>
        </p:nvSpPr>
        <p:spPr>
          <a:xfrm rot="18894676">
            <a:off x="8746988" y="3209442"/>
            <a:ext cx="576311" cy="200196"/>
          </a:xfrm>
          <a:prstGeom prst="rightArrow">
            <a:avLst>
              <a:gd name="adj1" fmla="val 75979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D54D47C-A7B7-4DC6-981F-D54B3B84F1B1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8.9 Swales</a:t>
            </a:r>
          </a:p>
        </p:txBody>
      </p:sp>
    </p:spTree>
    <p:extLst>
      <p:ext uri="{BB962C8B-B14F-4D97-AF65-F5344CB8AC3E}">
        <p14:creationId xmlns:p14="http://schemas.microsoft.com/office/powerpoint/2010/main" val="7942965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0DE87A-960D-4BB6-82B9-13F213CA4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872" y="1318160"/>
            <a:ext cx="10206257" cy="55398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1125B6-52C1-4619-8864-A5B72A199DF2}"/>
              </a:ext>
            </a:extLst>
          </p:cNvPr>
          <p:cNvSpPr txBox="1"/>
          <p:nvPr/>
        </p:nvSpPr>
        <p:spPr>
          <a:xfrm>
            <a:off x="2648197" y="5990733"/>
            <a:ext cx="214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Mitered End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449056F5-CE0B-4009-A5C5-5524E64F6104}"/>
              </a:ext>
            </a:extLst>
          </p:cNvPr>
          <p:cNvSpPr/>
          <p:nvPr/>
        </p:nvSpPr>
        <p:spPr>
          <a:xfrm rot="16200000">
            <a:off x="4665000" y="5976637"/>
            <a:ext cx="265760" cy="4898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A9B8F1A-CBD9-411A-905D-D9ABF8E38F0D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8.9 Swales</a:t>
            </a:r>
          </a:p>
        </p:txBody>
      </p:sp>
    </p:spTree>
    <p:extLst>
      <p:ext uri="{BB962C8B-B14F-4D97-AF65-F5344CB8AC3E}">
        <p14:creationId xmlns:p14="http://schemas.microsoft.com/office/powerpoint/2010/main" val="34110899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3DB130-2066-4DBA-8609-16CB3F181AB1}"/>
              </a:ext>
            </a:extLst>
          </p:cNvPr>
          <p:cNvSpPr/>
          <p:nvPr/>
        </p:nvSpPr>
        <p:spPr>
          <a:xfrm>
            <a:off x="308588" y="1393455"/>
            <a:ext cx="7625690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Construction: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Excavate to proper grade &amp; cross-section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Slope is 3:1 or less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Subgrade preparation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Vegetation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Hydroseeding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Bermuda grass sprigging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Seed w/ straw &amp; mulch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Sod (establishes fastest)</a:t>
            </a:r>
          </a:p>
          <a:p>
            <a:pPr lvl="1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Swale blocks used to slow energy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Especially over long distance or steep grade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2F8782-C353-3545-9935-E546DD48B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652" y="2495917"/>
            <a:ext cx="6278088" cy="2965722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2A9B6-55E8-4D1B-AC29-7BBD13E0F038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8.9 Swales</a:t>
            </a:r>
          </a:p>
        </p:txBody>
      </p:sp>
    </p:spTree>
    <p:extLst>
      <p:ext uri="{BB962C8B-B14F-4D97-AF65-F5344CB8AC3E}">
        <p14:creationId xmlns:p14="http://schemas.microsoft.com/office/powerpoint/2010/main" val="33445010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9CBB4A-437C-4632-8DA0-E888C14D9C01}"/>
              </a:ext>
            </a:extLst>
          </p:cNvPr>
          <p:cNvSpPr/>
          <p:nvPr/>
        </p:nvSpPr>
        <p:spPr>
          <a:xfrm>
            <a:off x="237507" y="1783939"/>
            <a:ext cx="679386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Final inspection: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Correct location,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dimensions, cross-section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Swale blocks per plan &amp; specifications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Vegetation viable &amp; per specifications</a:t>
            </a:r>
            <a:endParaRPr lang="en-US" sz="2800" dirty="0">
              <a:latin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308FB0-C2CC-7A4E-984C-76AED29D80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91"/>
          <a:stretch/>
        </p:blipFill>
        <p:spPr>
          <a:xfrm>
            <a:off x="6828312" y="1783939"/>
            <a:ext cx="5363688" cy="466067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6997C65-1F82-454D-A8B6-CE102901CE06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8.9 Swales</a:t>
            </a:r>
          </a:p>
        </p:txBody>
      </p:sp>
    </p:spTree>
    <p:extLst>
      <p:ext uri="{BB962C8B-B14F-4D97-AF65-F5344CB8AC3E}">
        <p14:creationId xmlns:p14="http://schemas.microsoft.com/office/powerpoint/2010/main" val="2614656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1A0DF53-4E7C-4A3D-B6C4-2AF75EE48DC3}"/>
              </a:ext>
            </a:extLst>
          </p:cNvPr>
          <p:cNvGrpSpPr/>
          <p:nvPr/>
        </p:nvGrpSpPr>
        <p:grpSpPr>
          <a:xfrm>
            <a:off x="643790" y="2802194"/>
            <a:ext cx="10904421" cy="2168754"/>
            <a:chOff x="0" y="2712378"/>
            <a:chExt cx="9144000" cy="146944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4300214-602D-4E56-B842-413247E0273F}"/>
                </a:ext>
              </a:extLst>
            </p:cNvPr>
            <p:cNvGrpSpPr/>
            <p:nvPr/>
          </p:nvGrpSpPr>
          <p:grpSpPr>
            <a:xfrm>
              <a:off x="0" y="2712378"/>
              <a:ext cx="9144000" cy="1469447"/>
              <a:chOff x="980355" y="2814605"/>
              <a:chExt cx="7983188" cy="1228789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B51B2DE-A2FE-4159-B661-56738CA7EEF2}"/>
                  </a:ext>
                </a:extLst>
              </p:cNvPr>
              <p:cNvGrpSpPr/>
              <p:nvPr/>
            </p:nvGrpSpPr>
            <p:grpSpPr>
              <a:xfrm>
                <a:off x="2414427" y="2814606"/>
                <a:ext cx="6549116" cy="1228788"/>
                <a:chOff x="228600" y="2814606"/>
                <a:chExt cx="8734943" cy="1228788"/>
              </a:xfrm>
            </p:grpSpPr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DB1A0C71-484C-415F-B2BC-13774861D9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9782" y="2814607"/>
                  <a:ext cx="5273761" cy="1228787"/>
                </a:xfrm>
                <a:prstGeom prst="rect">
                  <a:avLst/>
                </a:prstGeom>
              </p:spPr>
            </p:pic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DFDA55BC-EE9D-4320-B127-99927A3955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141306" y="2814606"/>
                  <a:ext cx="1990265" cy="1228787"/>
                </a:xfrm>
                <a:prstGeom prst="rect">
                  <a:avLst/>
                </a:prstGeom>
              </p:spPr>
            </p:pic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01E3CBB5-8547-4CB5-B53D-E4FCBC67F7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28600" y="2814606"/>
                  <a:ext cx="1990265" cy="1228787"/>
                </a:xfrm>
                <a:prstGeom prst="rect">
                  <a:avLst/>
                </a:prstGeom>
              </p:spPr>
            </p:pic>
          </p:grp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DDF3DD2D-65C6-49A7-9BE4-E16C609157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0355" y="2814605"/>
                <a:ext cx="1492222" cy="1228787"/>
              </a:xfrm>
              <a:prstGeom prst="rect">
                <a:avLst/>
              </a:prstGeom>
            </p:spPr>
          </p:pic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4096140-3937-4148-9929-CE7C2A2A2506}"/>
                </a:ext>
              </a:extLst>
            </p:cNvPr>
            <p:cNvSpPr txBox="1"/>
            <p:nvPr/>
          </p:nvSpPr>
          <p:spPr>
            <a:xfrm>
              <a:off x="390372" y="2989780"/>
              <a:ext cx="92845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</a:t>
              </a:r>
            </a:p>
            <a:p>
              <a:r>
                <a:rPr lang="en-U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C6D8E99-124B-4DE6-B647-C5207E6DEB51}"/>
                </a:ext>
              </a:extLst>
            </p:cNvPr>
            <p:cNvSpPr txBox="1"/>
            <p:nvPr/>
          </p:nvSpPr>
          <p:spPr>
            <a:xfrm>
              <a:off x="2066270" y="2989779"/>
              <a:ext cx="928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Swales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DC8B339-100A-409C-89F3-480C50647EE8}"/>
                </a:ext>
              </a:extLst>
            </p:cNvPr>
            <p:cNvSpPr txBox="1"/>
            <p:nvPr/>
          </p:nvSpPr>
          <p:spPr>
            <a:xfrm>
              <a:off x="3715964" y="2989779"/>
              <a:ext cx="8130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Filters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B29759-248B-4800-8BF6-DCCBAD2CE066}"/>
                </a:ext>
              </a:extLst>
            </p:cNvPr>
            <p:cNvSpPr txBox="1"/>
            <p:nvPr/>
          </p:nvSpPr>
          <p:spPr>
            <a:xfrm>
              <a:off x="5511153" y="2989779"/>
              <a:ext cx="8386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Ponds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59D8E71E-3600-47AA-ABDE-618CC5808CC2}"/>
              </a:ext>
            </a:extLst>
          </p:cNvPr>
          <p:cNvSpPr txBox="1"/>
          <p:nvPr/>
        </p:nvSpPr>
        <p:spPr>
          <a:xfrm>
            <a:off x="2432402" y="1740769"/>
            <a:ext cx="732719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Use multiple BMPs in sequence to create a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Treatment Train! 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9D7A9FD-8B5D-48E0-B24D-6DB723F39A36}"/>
              </a:ext>
            </a:extLst>
          </p:cNvPr>
          <p:cNvSpPr txBox="1">
            <a:spLocks/>
          </p:cNvSpPr>
          <p:nvPr/>
        </p:nvSpPr>
        <p:spPr>
          <a:xfrm>
            <a:off x="2027903" y="323408"/>
            <a:ext cx="8136194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8.1.2 BMP Treatment Train</a:t>
            </a:r>
          </a:p>
        </p:txBody>
      </p:sp>
    </p:spTree>
    <p:extLst>
      <p:ext uri="{BB962C8B-B14F-4D97-AF65-F5344CB8AC3E}">
        <p14:creationId xmlns:p14="http://schemas.microsoft.com/office/powerpoint/2010/main" val="35545878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68346D-3DB5-4C16-BCE7-175DCD3D2312}"/>
              </a:ext>
            </a:extLst>
          </p:cNvPr>
          <p:cNvSpPr/>
          <p:nvPr/>
        </p:nvSpPr>
        <p:spPr>
          <a:xfrm>
            <a:off x="73017" y="1626554"/>
            <a:ext cx="698092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</a:rPr>
              <a:t>Definition: </a:t>
            </a:r>
            <a:r>
              <a:rPr lang="en-US" sz="2000" dirty="0">
                <a:latin typeface="Arial" panose="020B0604020202020204" pitchFamily="34" charset="0"/>
              </a:rPr>
              <a:t>a permanent waterway designed to safely convey stormwater away from developed areas – steeper than swales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</a:rPr>
              <a:t>Purpose: </a:t>
            </a:r>
            <a:r>
              <a:rPr lang="en-US" sz="2000" dirty="0">
                <a:latin typeface="Arial" panose="020B0604020202020204" pitchFamily="34" charset="0"/>
              </a:rPr>
              <a:t>to provide for the conveyance of stormwater without damage from erosion or flooding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</a:rPr>
              <a:t>Condition where practice applies: </a:t>
            </a:r>
            <a:r>
              <a:rPr lang="en-US" sz="2000" dirty="0">
                <a:latin typeface="Arial" panose="020B0604020202020204" pitchFamily="34" charset="0"/>
              </a:rPr>
              <a:t>constructed channels (ditches) &amp; modified natural channels with intermittent flows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highlight>
                  <a:srgbClr val="FFFF00"/>
                </a:highlight>
                <a:latin typeface="Arial" panose="020B0604020202020204" pitchFamily="34" charset="0"/>
              </a:rPr>
              <a:t>Not designed for constant flows!!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E0E07B-9490-4A3B-9C6F-16B78EAB9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4720" y="3729689"/>
            <a:ext cx="2830685" cy="3128311"/>
          </a:xfrm>
          <a:prstGeom prst="rect">
            <a:avLst/>
          </a:prstGeom>
        </p:spPr>
      </p:pic>
      <p:pic>
        <p:nvPicPr>
          <p:cNvPr id="10" name="Picture 4" descr="Dyer Blvd 034">
            <a:extLst>
              <a:ext uri="{FF2B5EF4-FFF2-40B4-BE49-F238E27FC236}">
                <a16:creationId xmlns:a16="http://schemas.microsoft.com/office/drawing/2014/main" id="{F85E12BF-6C2C-5B41-A695-6DF0BFED2BE3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>
            <a:lum bright="2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7" r="6981"/>
          <a:stretch/>
        </p:blipFill>
        <p:spPr bwMode="auto">
          <a:xfrm>
            <a:off x="9013371" y="1240489"/>
            <a:ext cx="3178629" cy="3331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1F4558A-9714-4C73-AADC-F1260052956E}"/>
              </a:ext>
            </a:extLst>
          </p:cNvPr>
          <p:cNvSpPr txBox="1">
            <a:spLocks/>
          </p:cNvSpPr>
          <p:nvPr/>
        </p:nvSpPr>
        <p:spPr>
          <a:xfrm>
            <a:off x="1422967" y="366178"/>
            <a:ext cx="1079863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</a:rPr>
              <a:t>8.10 STORMWATER CONVEYANCE CHANNEL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54A538-FBF6-408A-81BB-6C24EBE017AE}"/>
              </a:ext>
            </a:extLst>
          </p:cNvPr>
          <p:cNvSpPr txBox="1"/>
          <p:nvPr/>
        </p:nvSpPr>
        <p:spPr>
          <a:xfrm>
            <a:off x="0" y="5380672"/>
            <a:ext cx="6353299" cy="92333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Vegetated channel w/ inlets leading to below ground system</a:t>
            </a: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(example of BMPs used in sequence - treatment train)</a:t>
            </a: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F2420C6B-B7AB-4FC1-882C-81248EC3FCA9}"/>
              </a:ext>
            </a:extLst>
          </p:cNvPr>
          <p:cNvSpPr/>
          <p:nvPr/>
        </p:nvSpPr>
        <p:spPr>
          <a:xfrm>
            <a:off x="6437466" y="5506779"/>
            <a:ext cx="769632" cy="671115"/>
          </a:xfrm>
          <a:prstGeom prst="striped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72EFF4-C7D2-4955-81D6-3CCFBA25AF01}"/>
              </a:ext>
            </a:extLst>
          </p:cNvPr>
          <p:cNvSpPr txBox="1"/>
          <p:nvPr/>
        </p:nvSpPr>
        <p:spPr>
          <a:xfrm>
            <a:off x="9013371" y="1240489"/>
            <a:ext cx="3178629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Riprap armored channel</a:t>
            </a:r>
          </a:p>
        </p:txBody>
      </p:sp>
    </p:spTree>
    <p:extLst>
      <p:ext uri="{BB962C8B-B14F-4D97-AF65-F5344CB8AC3E}">
        <p14:creationId xmlns:p14="http://schemas.microsoft.com/office/powerpoint/2010/main" val="30318786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0484BD-4368-41D2-A6D7-61E7E094A849}"/>
              </a:ext>
            </a:extLst>
          </p:cNvPr>
          <p:cNvSpPr/>
          <p:nvPr/>
        </p:nvSpPr>
        <p:spPr>
          <a:xfrm>
            <a:off x="0" y="1309825"/>
            <a:ext cx="6828311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</a:rPr>
              <a:t>Construction: </a:t>
            </a:r>
          </a:p>
          <a:p>
            <a:r>
              <a:rPr lang="en-US" sz="2200" dirty="0">
                <a:latin typeface="Arial" panose="020B0604020202020204" pitchFamily="34" charset="0"/>
              </a:rPr>
              <a:t>Excavate to proper grade &amp; cross-section</a:t>
            </a:r>
          </a:p>
          <a:p>
            <a:r>
              <a:rPr lang="en-US" sz="2200" dirty="0">
                <a:latin typeface="Arial" panose="020B0604020202020204" pitchFamily="34" charset="0"/>
              </a:rPr>
              <a:t>Subgrade preparation</a:t>
            </a:r>
          </a:p>
          <a:p>
            <a:endParaRPr lang="en-US" sz="2200" dirty="0">
              <a:latin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</a:rPr>
              <a:t>Vegetated: stapled sod or blanket &amp; seed</a:t>
            </a:r>
          </a:p>
          <a:p>
            <a:endParaRPr lang="en-US" sz="2200" dirty="0">
              <a:latin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</a:rPr>
              <a:t>Concrete: mix, rebar, joints, hydrostatic relief holes per specs.</a:t>
            </a:r>
          </a:p>
          <a:p>
            <a:endParaRPr lang="en-US" sz="2200" dirty="0">
              <a:latin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</a:rPr>
              <a:t>Riprap: hand placed to avoid damage to geotextile underlay</a:t>
            </a:r>
          </a:p>
          <a:p>
            <a:endParaRPr lang="en-US" sz="2200" dirty="0">
              <a:latin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</a:rPr>
              <a:t>Gabions: per manufacturer’s instructions</a:t>
            </a:r>
          </a:p>
        </p:txBody>
      </p:sp>
      <p:pic>
        <p:nvPicPr>
          <p:cNvPr id="12" name="Picture 11" descr="A path with trees on the side of a dirt field&#10;&#10;Description generated with very high confidence">
            <a:extLst>
              <a:ext uri="{FF2B5EF4-FFF2-40B4-BE49-F238E27FC236}">
                <a16:creationId xmlns:a16="http://schemas.microsoft.com/office/drawing/2014/main" id="{7AB4CBB0-E6E5-4585-AC41-6871810709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313" y="1266222"/>
            <a:ext cx="5363688" cy="56002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F88E39E-540C-4734-B4FB-4D3C12E21496}"/>
              </a:ext>
            </a:extLst>
          </p:cNvPr>
          <p:cNvSpPr txBox="1"/>
          <p:nvPr/>
        </p:nvSpPr>
        <p:spPr>
          <a:xfrm>
            <a:off x="6828312" y="1309825"/>
            <a:ext cx="5363690" cy="646331"/>
          </a:xfrm>
          <a:prstGeom prst="rect">
            <a:avLst/>
          </a:prstGeom>
          <a:solidFill>
            <a:srgbClr val="000000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Gabion Mattress – I-10 Walton County, DeFuniak Springs, Florida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5280D09-725F-4FF3-AE5A-8D54032A0946}"/>
              </a:ext>
            </a:extLst>
          </p:cNvPr>
          <p:cNvSpPr txBox="1">
            <a:spLocks/>
          </p:cNvSpPr>
          <p:nvPr/>
        </p:nvSpPr>
        <p:spPr>
          <a:xfrm>
            <a:off x="1422967" y="366178"/>
            <a:ext cx="1079863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</a:rPr>
              <a:t>8.10 STORMWATER CONVEYANCE CHANNEL</a:t>
            </a:r>
          </a:p>
        </p:txBody>
      </p:sp>
    </p:spTree>
    <p:extLst>
      <p:ext uri="{BB962C8B-B14F-4D97-AF65-F5344CB8AC3E}">
        <p14:creationId xmlns:p14="http://schemas.microsoft.com/office/powerpoint/2010/main" val="34793340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41BD5A4-28A7-024F-B8E2-318E7B2B8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652" y="1290897"/>
            <a:ext cx="5231647" cy="555197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C939F1B-C92B-408B-8C8D-B4BFB58FA15B}"/>
              </a:ext>
            </a:extLst>
          </p:cNvPr>
          <p:cNvSpPr/>
          <p:nvPr/>
        </p:nvSpPr>
        <p:spPr>
          <a:xfrm>
            <a:off x="2308603" y="5869641"/>
            <a:ext cx="28200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GRASS CHANNEL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5E1B79-4B2A-4F9F-80BE-E6161E971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299" y="1290897"/>
            <a:ext cx="5006312" cy="555197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CACD081-26BE-4664-813E-1912EEBF804A}"/>
              </a:ext>
            </a:extLst>
          </p:cNvPr>
          <p:cNvSpPr/>
          <p:nvPr/>
        </p:nvSpPr>
        <p:spPr>
          <a:xfrm>
            <a:off x="7091607" y="5869641"/>
            <a:ext cx="34708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CONCRETE CHANNEL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A8423AF-1A35-42E0-B321-3C30428F7FE4}"/>
              </a:ext>
            </a:extLst>
          </p:cNvPr>
          <p:cNvSpPr txBox="1">
            <a:spLocks/>
          </p:cNvSpPr>
          <p:nvPr/>
        </p:nvSpPr>
        <p:spPr>
          <a:xfrm>
            <a:off x="1422967" y="366178"/>
            <a:ext cx="1079863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</a:rPr>
              <a:t>8.10 STORMWATER CONVEYANCE CHANNEL</a:t>
            </a:r>
          </a:p>
        </p:txBody>
      </p:sp>
    </p:spTree>
    <p:extLst>
      <p:ext uri="{BB962C8B-B14F-4D97-AF65-F5344CB8AC3E}">
        <p14:creationId xmlns:p14="http://schemas.microsoft.com/office/powerpoint/2010/main" val="30218847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CDD8CC-8B7C-4FE8-B75E-5C745D61F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535" y="4030204"/>
            <a:ext cx="6224577" cy="28436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BCE85E-4648-4353-8A12-BB035880DB96}"/>
              </a:ext>
            </a:extLst>
          </p:cNvPr>
          <p:cNvSpPr txBox="1"/>
          <p:nvPr/>
        </p:nvSpPr>
        <p:spPr>
          <a:xfrm>
            <a:off x="7517821" y="1614158"/>
            <a:ext cx="316088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latin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</a:rPr>
              <a:t>     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GABIONS</a:t>
            </a:r>
          </a:p>
          <a:p>
            <a:endParaRPr lang="en-US" sz="2800" dirty="0">
              <a:latin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RENOMATS</a:t>
            </a:r>
          </a:p>
          <a:p>
            <a:endParaRPr lang="en-US" sz="2800" dirty="0">
              <a:latin typeface="Arial" panose="020B0604020202020204" pitchFamily="34" charset="0"/>
            </a:endParaRPr>
          </a:p>
        </p:txBody>
      </p:sp>
      <p:pic>
        <p:nvPicPr>
          <p:cNvPr id="12" name="Content Placeholder 4" descr="Sharkey Road 004.jpg">
            <a:extLst>
              <a:ext uri="{FF2B5EF4-FFF2-40B4-BE49-F238E27FC236}">
                <a16:creationId xmlns:a16="http://schemas.microsoft.com/office/drawing/2014/main" id="{F752710C-2A46-E649-8BDE-A0EE2000C1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074" b="20074"/>
          <a:stretch>
            <a:fillRect/>
          </a:stretch>
        </p:blipFill>
        <p:spPr>
          <a:xfrm>
            <a:off x="1282535" y="1287336"/>
            <a:ext cx="6235286" cy="2594578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52A7800-8E77-4B3E-84D8-EB50F80BA92E}"/>
              </a:ext>
            </a:extLst>
          </p:cNvPr>
          <p:cNvSpPr txBox="1">
            <a:spLocks/>
          </p:cNvSpPr>
          <p:nvPr/>
        </p:nvSpPr>
        <p:spPr>
          <a:xfrm>
            <a:off x="1422967" y="366178"/>
            <a:ext cx="1079863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</a:rPr>
              <a:t>8.10 STORMWATER CONVEYANCE CHANNEL</a:t>
            </a:r>
          </a:p>
        </p:txBody>
      </p:sp>
    </p:spTree>
    <p:extLst>
      <p:ext uri="{BB962C8B-B14F-4D97-AF65-F5344CB8AC3E}">
        <p14:creationId xmlns:p14="http://schemas.microsoft.com/office/powerpoint/2010/main" val="39885787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P:\Luncheons &amp; Seminars\Case Studies for RHMA Presentation\Case Study Pictures\Opa-Locka Canal\Opa Locka 2-25-04 018 (cropped 2).jpg">
            <a:extLst>
              <a:ext uri="{FF2B5EF4-FFF2-40B4-BE49-F238E27FC236}">
                <a16:creationId xmlns:a16="http://schemas.microsoft.com/office/drawing/2014/main" id="{93A2F850-D2C3-2E47-BCDC-E0CC5516AC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195"/>
          <a:stretch/>
        </p:blipFill>
        <p:spPr bwMode="auto">
          <a:xfrm>
            <a:off x="6181502" y="1296371"/>
            <a:ext cx="5127710" cy="5561629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BF68A5-7E18-4B06-BB54-37B148D2C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774" y="1317972"/>
            <a:ext cx="5302728" cy="55400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7858BB0-7167-4145-82C7-2CD9F49D0434}"/>
              </a:ext>
            </a:extLst>
          </p:cNvPr>
          <p:cNvSpPr txBox="1"/>
          <p:nvPr/>
        </p:nvSpPr>
        <p:spPr>
          <a:xfrm>
            <a:off x="7972047" y="5561629"/>
            <a:ext cx="1546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56E4507-16FF-40EF-8D86-6734679CE686}"/>
              </a:ext>
            </a:extLst>
          </p:cNvPr>
          <p:cNvSpPr txBox="1">
            <a:spLocks/>
          </p:cNvSpPr>
          <p:nvPr/>
        </p:nvSpPr>
        <p:spPr>
          <a:xfrm>
            <a:off x="1422967" y="366178"/>
            <a:ext cx="1079863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</a:rPr>
              <a:t>8.10 STORMWATER CONVEYANCE CHANNEL</a:t>
            </a:r>
          </a:p>
        </p:txBody>
      </p:sp>
    </p:spTree>
    <p:extLst>
      <p:ext uri="{BB962C8B-B14F-4D97-AF65-F5344CB8AC3E}">
        <p14:creationId xmlns:p14="http://schemas.microsoft.com/office/powerpoint/2010/main" val="39756266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8D0594-BCCA-45FC-BC63-C8EAB7EC4131}"/>
              </a:ext>
            </a:extLst>
          </p:cNvPr>
          <p:cNvSpPr/>
          <p:nvPr/>
        </p:nvSpPr>
        <p:spPr>
          <a:xfrm>
            <a:off x="0" y="1823847"/>
            <a:ext cx="666205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inspection: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Correct location, dimensions, cross-section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settling, piping, bypassing, overtopping, erosion or sedimentation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Adjacent vegetation viable &amp; per specs.</a:t>
            </a:r>
            <a:endParaRPr lang="en-US" sz="2400" dirty="0">
              <a:latin typeface="Arial" panose="020B0604020202020204" pitchFamily="34" charset="0"/>
            </a:endParaRPr>
          </a:p>
        </p:txBody>
      </p:sp>
      <p:pic>
        <p:nvPicPr>
          <p:cNvPr id="10" name="Picture 9" descr="A close up of a green field&#10;&#10;Description generated with very high confidence">
            <a:extLst>
              <a:ext uri="{FF2B5EF4-FFF2-40B4-BE49-F238E27FC236}">
                <a16:creationId xmlns:a16="http://schemas.microsoft.com/office/drawing/2014/main" id="{64FEFC52-53E5-4A65-823A-3FE2CE3EA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76" y="1823847"/>
            <a:ext cx="5700421" cy="5034154"/>
          </a:xfrm>
          <a:prstGeom prst="rect">
            <a:avLst/>
          </a:prstGeom>
        </p:spPr>
      </p:pic>
      <p:pic>
        <p:nvPicPr>
          <p:cNvPr id="14" name="Picture 13" descr="A close up of a map&#10;&#10;Description generated with high confidence">
            <a:extLst>
              <a:ext uri="{FF2B5EF4-FFF2-40B4-BE49-F238E27FC236}">
                <a16:creationId xmlns:a16="http://schemas.microsoft.com/office/drawing/2014/main" id="{A00AE886-4E73-4AA0-8D22-118BE95E0D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77" y="5186897"/>
            <a:ext cx="5700420" cy="130492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D163394-363B-4702-988E-835E2B93E044}"/>
              </a:ext>
            </a:extLst>
          </p:cNvPr>
          <p:cNvSpPr txBox="1">
            <a:spLocks/>
          </p:cNvSpPr>
          <p:nvPr/>
        </p:nvSpPr>
        <p:spPr>
          <a:xfrm>
            <a:off x="1422967" y="366178"/>
            <a:ext cx="1079863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</a:rPr>
              <a:t>8.10 STORMWATER CONVEYANCE CHANNEL</a:t>
            </a:r>
          </a:p>
        </p:txBody>
      </p:sp>
    </p:spTree>
    <p:extLst>
      <p:ext uri="{BB962C8B-B14F-4D97-AF65-F5344CB8AC3E}">
        <p14:creationId xmlns:p14="http://schemas.microsoft.com/office/powerpoint/2010/main" val="6076401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CAEFAA1-D193-4F2C-A819-71A7B6FD2B3F}"/>
              </a:ext>
            </a:extLst>
          </p:cNvPr>
          <p:cNvSpPr/>
          <p:nvPr/>
        </p:nvSpPr>
        <p:spPr>
          <a:xfrm>
            <a:off x="100359" y="1718132"/>
            <a:ext cx="701831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permanent concrete-lined channel constructed on a slope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conduct runoff safely down the face of a slope without causing erosion on or below the slope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where practice applies: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wherever concentrated runoff must be conveyed down a slope on a permanent basis</a:t>
            </a:r>
            <a:endParaRPr lang="en-US" sz="2400" dirty="0">
              <a:latin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8E1E085-4596-42DB-B8CA-92A117F32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589" y="1295371"/>
            <a:ext cx="4948052" cy="556262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96F29F-939B-4615-A082-A33C2652D419}"/>
              </a:ext>
            </a:extLst>
          </p:cNvPr>
          <p:cNvSpPr/>
          <p:nvPr/>
        </p:nvSpPr>
        <p:spPr>
          <a:xfrm>
            <a:off x="8366747" y="4922256"/>
            <a:ext cx="28055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hydrostatic relief holes 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F9AFE941-2E8B-4FDF-AD57-C31404521534}"/>
              </a:ext>
            </a:extLst>
          </p:cNvPr>
          <p:cNvSpPr/>
          <p:nvPr/>
        </p:nvSpPr>
        <p:spPr>
          <a:xfrm rot="16200000">
            <a:off x="9395221" y="4654681"/>
            <a:ext cx="419877" cy="18661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DEE0A2-94FF-4C96-BEFD-A48BBCFE0218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8.11 Paved Flume</a:t>
            </a:r>
          </a:p>
        </p:txBody>
      </p:sp>
    </p:spTree>
    <p:extLst>
      <p:ext uri="{BB962C8B-B14F-4D97-AF65-F5344CB8AC3E}">
        <p14:creationId xmlns:p14="http://schemas.microsoft.com/office/powerpoint/2010/main" val="26230551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227078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D17905-A445-4C2E-ABC1-8513762A1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3" y="1432861"/>
            <a:ext cx="5085183" cy="49620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87B7BE-0EBE-4E3F-A482-D7350FF5784A}"/>
              </a:ext>
            </a:extLst>
          </p:cNvPr>
          <p:cNvSpPr/>
          <p:nvPr/>
        </p:nvSpPr>
        <p:spPr>
          <a:xfrm>
            <a:off x="5371991" y="1432861"/>
            <a:ext cx="624800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Construction: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Subgrade preparation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Excavate to proper grade and cross-section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Excavate for headwall, anchor lugs, curtain wall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Concrete, rebar, joints, hydrostatic relief holes per specs.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Compact and vegetate any backfill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CF42C1-C1FA-48D1-B81F-F128117E2388}"/>
              </a:ext>
            </a:extLst>
          </p:cNvPr>
          <p:cNvSpPr/>
          <p:nvPr/>
        </p:nvSpPr>
        <p:spPr>
          <a:xfrm>
            <a:off x="617134" y="4218142"/>
            <a:ext cx="26640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</a:rPr>
              <a:t>PAVED FLUME</a:t>
            </a:r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642054E6-CF57-494C-BE24-40F162B4AE2A}"/>
              </a:ext>
            </a:extLst>
          </p:cNvPr>
          <p:cNvSpPr/>
          <p:nvPr/>
        </p:nvSpPr>
        <p:spPr>
          <a:xfrm>
            <a:off x="1310073" y="2106661"/>
            <a:ext cx="3735355" cy="1145872"/>
          </a:xfrm>
          <a:prstGeom prst="wedgeEllipseCallout">
            <a:avLst>
              <a:gd name="adj1" fmla="val 46730"/>
              <a:gd name="adj2" fmla="val 154365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</a:rPr>
              <a:t>Needs Rip-Rap Energy Dissipater installed at the end to stop erosion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DEB83EA-EFF2-46A2-9320-76028E60EA32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8.11 Paved Flume</a:t>
            </a:r>
          </a:p>
        </p:txBody>
      </p:sp>
    </p:spTree>
    <p:extLst>
      <p:ext uri="{BB962C8B-B14F-4D97-AF65-F5344CB8AC3E}">
        <p14:creationId xmlns:p14="http://schemas.microsoft.com/office/powerpoint/2010/main" val="16184982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84469C-7B15-4BD0-BA01-0B34126AD72F}"/>
              </a:ext>
            </a:extLst>
          </p:cNvPr>
          <p:cNvSpPr/>
          <p:nvPr/>
        </p:nvSpPr>
        <p:spPr>
          <a:xfrm>
            <a:off x="0" y="1989250"/>
            <a:ext cx="662970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inspection: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Correct location, dimensions, cross-section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settling, piping, bypassing, overtopping, erosion or sedimentation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Adjacent vegetation viable &amp; per specs.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1FF21D-F95F-CE41-940C-002AD54967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708" y="1641100"/>
            <a:ext cx="5562292" cy="417171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B316C35-2D19-4CB5-A0EF-E896261BEF95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8.11 Paved Flume</a:t>
            </a:r>
          </a:p>
        </p:txBody>
      </p:sp>
    </p:spTree>
    <p:extLst>
      <p:ext uri="{BB962C8B-B14F-4D97-AF65-F5344CB8AC3E}">
        <p14:creationId xmlns:p14="http://schemas.microsoft.com/office/powerpoint/2010/main" val="4558989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2970FE-5764-476E-B408-A930DD19884E}"/>
              </a:ext>
            </a:extLst>
          </p:cNvPr>
          <p:cNvSpPr/>
          <p:nvPr/>
        </p:nvSpPr>
        <p:spPr>
          <a:xfrm>
            <a:off x="0" y="1769527"/>
            <a:ext cx="862035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A channel constructed across a slope with a </a:t>
            </a:r>
            <a:r>
              <a:rPr lang="en-US" sz="20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ridge on the lower side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Purposes: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reduce slope length and to intercept and divert stormwater runoff to stabilized outlets at nonerosive velocities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Conditions Where Practice Applies: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Where runoff from higher areas may damage property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Where surface and/or shallow subsurface flow are damaging upland slopes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Where the slope length needs to be reduced to minimize soil loss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Diversions are applicable only below stabilized or protected areas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Diversions should not be placed on slopes &gt; 15 %</a:t>
            </a:r>
            <a:endParaRPr lang="en-US" sz="2000" dirty="0">
              <a:latin typeface="Arial" panose="020B0604020202020204" pitchFamily="34" charset="0"/>
            </a:endParaRPr>
          </a:p>
        </p:txBody>
      </p:sp>
      <p:pic>
        <p:nvPicPr>
          <p:cNvPr id="11" name="Picture 10" descr="A close up of a green field&#10;&#10;Description generated with very high confidence">
            <a:extLst>
              <a:ext uri="{FF2B5EF4-FFF2-40B4-BE49-F238E27FC236}">
                <a16:creationId xmlns:a16="http://schemas.microsoft.com/office/drawing/2014/main" id="{A87A4F0D-6FE2-4DAB-AB81-9453B43E1D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354" y="1263655"/>
            <a:ext cx="3433099" cy="5594345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3389752-914F-4379-886B-8E5F698A373D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8.12 Diversion</a:t>
            </a:r>
          </a:p>
        </p:txBody>
      </p:sp>
    </p:spTree>
    <p:extLst>
      <p:ext uri="{BB962C8B-B14F-4D97-AF65-F5344CB8AC3E}">
        <p14:creationId xmlns:p14="http://schemas.microsoft.com/office/powerpoint/2010/main" val="992539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3F970B-9638-469A-933B-F3A3441F6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9001" y="1251555"/>
            <a:ext cx="2739801" cy="20529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22A242-23E8-41B4-9B4F-19F12A4E8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9001" y="3166431"/>
            <a:ext cx="2739801" cy="19814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EE7CC1F-762C-43E9-97D9-114D65233065}"/>
              </a:ext>
            </a:extLst>
          </p:cNvPr>
          <p:cNvSpPr txBox="1"/>
          <p:nvPr/>
        </p:nvSpPr>
        <p:spPr>
          <a:xfrm>
            <a:off x="0" y="1510605"/>
            <a:ext cx="941451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</a:rPr>
              <a:t>The more elements incorporated into the system, the better the performance of the “TREATMENT TRAIN” 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Different BMPs explored in this chapter should be used together – finding the right sequence is key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Many BMPs in this chapter are susceptible to clogging, especially filtration techniques – long term maintenance essential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Treatment swales, sediment forebays, and stilling basins intercept sediments before reaching the filtration BMPs. 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rPr>
              <a:t>Grey Infrastructure: </a:t>
            </a:r>
            <a:r>
              <a:rPr lang="en-US" sz="2000" dirty="0">
                <a:latin typeface="Arial" panose="020B0604020202020204" pitchFamily="34" charset="0"/>
              </a:rPr>
              <a:t>older control structures in existence for years already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</a:rPr>
              <a:t>Green Infrastructure: </a:t>
            </a:r>
            <a:r>
              <a:rPr lang="en-US" sz="2000" dirty="0">
                <a:latin typeface="Arial" panose="020B0604020202020204" pitchFamily="34" charset="0"/>
              </a:rPr>
              <a:t>new technologies in the treatment train that remove nutrients like Nitrogen and Phosphorus + other pollutants</a:t>
            </a:r>
          </a:p>
        </p:txBody>
      </p:sp>
      <p:pic>
        <p:nvPicPr>
          <p:cNvPr id="16" name="Picture 15" descr="A path with trees on the side of a dirt field&#10;&#10;Description generated with very high confidence">
            <a:extLst>
              <a:ext uri="{FF2B5EF4-FFF2-40B4-BE49-F238E27FC236}">
                <a16:creationId xmlns:a16="http://schemas.microsoft.com/office/drawing/2014/main" id="{6515BF4E-DE03-43FC-9340-56B801E328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001" y="5046460"/>
            <a:ext cx="2774285" cy="183654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A84051D-65D3-4464-8D89-2306D61EEF1F}"/>
              </a:ext>
            </a:extLst>
          </p:cNvPr>
          <p:cNvSpPr txBox="1"/>
          <p:nvPr/>
        </p:nvSpPr>
        <p:spPr>
          <a:xfrm>
            <a:off x="9942349" y="2809875"/>
            <a:ext cx="1787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Grassed Swale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20B5EC-2E0A-455D-A286-F4AB7695D606}"/>
              </a:ext>
            </a:extLst>
          </p:cNvPr>
          <p:cNvSpPr txBox="1"/>
          <p:nvPr/>
        </p:nvSpPr>
        <p:spPr>
          <a:xfrm>
            <a:off x="9690879" y="4419052"/>
            <a:ext cx="2290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Wet detention with littoral plants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007634-7390-4224-BF6C-0D12B97FA567}"/>
              </a:ext>
            </a:extLst>
          </p:cNvPr>
          <p:cNvSpPr txBox="1"/>
          <p:nvPr/>
        </p:nvSpPr>
        <p:spPr>
          <a:xfrm>
            <a:off x="9955693" y="6437961"/>
            <a:ext cx="1760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Bio-Swale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948B7B6-145A-4E17-81F9-732E70518D62}"/>
              </a:ext>
            </a:extLst>
          </p:cNvPr>
          <p:cNvSpPr txBox="1">
            <a:spLocks/>
          </p:cNvSpPr>
          <p:nvPr/>
        </p:nvSpPr>
        <p:spPr>
          <a:xfrm>
            <a:off x="2027903" y="323408"/>
            <a:ext cx="8136194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8.1.2 BMP Treatment Train</a:t>
            </a:r>
          </a:p>
        </p:txBody>
      </p:sp>
    </p:spTree>
    <p:extLst>
      <p:ext uri="{BB962C8B-B14F-4D97-AF65-F5344CB8AC3E}">
        <p14:creationId xmlns:p14="http://schemas.microsoft.com/office/powerpoint/2010/main" val="37614951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B43A334-5CC3-422A-8D40-426EEC2C6219}"/>
              </a:ext>
            </a:extLst>
          </p:cNvPr>
          <p:cNvSpPr/>
          <p:nvPr/>
        </p:nvSpPr>
        <p:spPr>
          <a:xfrm>
            <a:off x="0" y="1861861"/>
            <a:ext cx="6650181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small dams constructed across a swale or drainage ditch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reduce the velocity and erosive force of concentrated  flows in stormwater conveyance systems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where practice applies: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constructed waterways to allow the use of vegetative lining by reducing velocity; and in natural channels which will receive increased flows due to development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13" name="Picture 12" descr="A close up of a card&#10;&#10;Description generated with high confidence">
            <a:extLst>
              <a:ext uri="{FF2B5EF4-FFF2-40B4-BE49-F238E27FC236}">
                <a16:creationId xmlns:a16="http://schemas.microsoft.com/office/drawing/2014/main" id="{33A86023-4DD4-4D9A-B267-0F71065F0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82" y="1271467"/>
            <a:ext cx="5541817" cy="5586533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FA2C491-8A41-4C26-8352-D706D30E53A3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8.13 Check Dams </a:t>
            </a:r>
          </a:p>
        </p:txBody>
      </p:sp>
    </p:spTree>
    <p:extLst>
      <p:ext uri="{BB962C8B-B14F-4D97-AF65-F5344CB8AC3E}">
        <p14:creationId xmlns:p14="http://schemas.microsoft.com/office/powerpoint/2010/main" val="17092793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A58869-0F2E-4ADB-A9FD-732D2529AB03}"/>
              </a:ext>
            </a:extLst>
          </p:cNvPr>
          <p:cNvSpPr/>
          <p:nvPr/>
        </p:nvSpPr>
        <p:spPr>
          <a:xfrm>
            <a:off x="0" y="1617934"/>
            <a:ext cx="701831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Subgrade preparation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Location &amp; spacing per plan, materials per specs.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Key-in, backfill, compact, revegetate</a:t>
            </a:r>
          </a:p>
          <a:p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inspection: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Correct location, spacing, materials</a:t>
            </a:r>
          </a:p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 lower than ends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no end-around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rolling stones, no rapid silting-in</a:t>
            </a:r>
            <a:endParaRPr lang="en-US" sz="2400" dirty="0">
              <a:latin typeface="Arial" panose="020B0604020202020204" pitchFamily="34" charset="0"/>
            </a:endParaRPr>
          </a:p>
        </p:txBody>
      </p:sp>
      <p:pic>
        <p:nvPicPr>
          <p:cNvPr id="17" name="Picture 16" descr="A grassy field with trees in the background&#10;&#10;Description generated with very high confidence">
            <a:extLst>
              <a:ext uri="{FF2B5EF4-FFF2-40B4-BE49-F238E27FC236}">
                <a16:creationId xmlns:a16="http://schemas.microsoft.com/office/drawing/2014/main" id="{B9644155-7D50-4262-B208-F75F80EE70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515" y="1365661"/>
            <a:ext cx="5059485" cy="548354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76A4812-B8ED-4FA8-88CC-020D9455A965}"/>
              </a:ext>
            </a:extLst>
          </p:cNvPr>
          <p:cNvSpPr/>
          <p:nvPr/>
        </p:nvSpPr>
        <p:spPr>
          <a:xfrm>
            <a:off x="8052855" y="5085799"/>
            <a:ext cx="32155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CONCRETE CHECK DAM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2463AF0-1E69-4605-AAF6-EE6631A983FA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8.13 Check Dams </a:t>
            </a:r>
          </a:p>
        </p:txBody>
      </p:sp>
    </p:spTree>
    <p:extLst>
      <p:ext uri="{BB962C8B-B14F-4D97-AF65-F5344CB8AC3E}">
        <p14:creationId xmlns:p14="http://schemas.microsoft.com/office/powerpoint/2010/main" val="42103534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DE1909-5578-4218-9E76-CA0D8D699EE0}"/>
              </a:ext>
            </a:extLst>
          </p:cNvPr>
          <p:cNvSpPr/>
          <p:nvPr/>
        </p:nvSpPr>
        <p:spPr>
          <a:xfrm>
            <a:off x="83127" y="1831082"/>
            <a:ext cx="703019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structurally lined aprons or other acceptable energy dissipating devices placed at the ends of pipes or paved channels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prevent scour at stormwater outlets and to minimize the potential for erosion by reducing the velocity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Conditions where practice applies: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applicable to the outlets of all pipes and paved channels where the velocity will exceed the permissible velocity of the receiving channel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4300A6-F50B-4591-AE64-7495E165A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8323" y="1396945"/>
            <a:ext cx="4983678" cy="546105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FA2E6CA-02DF-4539-885B-7343A188A143}"/>
              </a:ext>
            </a:extLst>
          </p:cNvPr>
          <p:cNvSpPr/>
          <p:nvPr/>
        </p:nvSpPr>
        <p:spPr>
          <a:xfrm>
            <a:off x="8730645" y="5720770"/>
            <a:ext cx="24893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 FORM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40313E6-17AA-4EF7-ADD7-196E6C42DFFD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8.14 Outlet Protection</a:t>
            </a:r>
          </a:p>
        </p:txBody>
      </p:sp>
    </p:spTree>
    <p:extLst>
      <p:ext uri="{BB962C8B-B14F-4D97-AF65-F5344CB8AC3E}">
        <p14:creationId xmlns:p14="http://schemas.microsoft.com/office/powerpoint/2010/main" val="16058031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8B4EE1-FA4C-499F-BB1B-09FEF81C55E5}"/>
              </a:ext>
            </a:extLst>
          </p:cNvPr>
          <p:cNvSpPr/>
          <p:nvPr/>
        </p:nvSpPr>
        <p:spPr>
          <a:xfrm>
            <a:off x="130628" y="1575590"/>
            <a:ext cx="6806721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Construction: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Subgrade preparation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Excavate to proper grade &amp; cross-section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Geotextile per specs.; trenched &amp; pinned per details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Granular filter material per specs.; placed uniform &amp; compacted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Stone placement: </a:t>
            </a:r>
            <a:r>
              <a:rPr lang="en-US" sz="22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hand-placed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uniform, compact; no damage to underlay </a:t>
            </a:r>
          </a:p>
        </p:txBody>
      </p:sp>
      <p:pic>
        <p:nvPicPr>
          <p:cNvPr id="11" name="Picture 10" descr="A close up of a street&#10;&#10;Description generated with high confidence">
            <a:extLst>
              <a:ext uri="{FF2B5EF4-FFF2-40B4-BE49-F238E27FC236}">
                <a16:creationId xmlns:a16="http://schemas.microsoft.com/office/drawing/2014/main" id="{73FFADF0-488E-4359-9E84-384AE8FC55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37350" y="3927644"/>
            <a:ext cx="5006574" cy="2930356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7D03CF6-3622-4484-BA82-AA71035D4E69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8.15 Rip-Rap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1E35C5-8305-4220-A9B9-115B114F7A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8360" y="1288068"/>
            <a:ext cx="5005564" cy="283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0456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2B8273-017D-4402-904C-A33F221280B7}"/>
              </a:ext>
            </a:extLst>
          </p:cNvPr>
          <p:cNvSpPr/>
          <p:nvPr/>
        </p:nvSpPr>
        <p:spPr>
          <a:xfrm>
            <a:off x="0" y="1582340"/>
            <a:ext cx="597328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inspection:</a:t>
            </a:r>
          </a:p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Correct location, dimensions, materials</a:t>
            </a:r>
          </a:p>
          <a:p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Good placement - uniform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density</a:t>
            </a:r>
          </a:p>
          <a:p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No damage to underlay fabric</a:t>
            </a:r>
          </a:p>
          <a:p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Toe of slope entrenched, not eroding</a:t>
            </a:r>
          </a:p>
          <a:p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Design cross-sectional area not diminished by riprap liner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CFEE289-F211-41C7-8EC4-A9A23DC37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1253049"/>
            <a:ext cx="5973288" cy="560495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61122C7-A2BA-4B86-B181-7F66170DFAF6}"/>
              </a:ext>
            </a:extLst>
          </p:cNvPr>
          <p:cNvSpPr txBox="1">
            <a:spLocks/>
          </p:cNvSpPr>
          <p:nvPr/>
        </p:nvSpPr>
        <p:spPr>
          <a:xfrm>
            <a:off x="3156857" y="340924"/>
            <a:ext cx="5878287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8.15 Rip-Rap</a:t>
            </a:r>
          </a:p>
        </p:txBody>
      </p:sp>
    </p:spTree>
    <p:extLst>
      <p:ext uri="{BB962C8B-B14F-4D97-AF65-F5344CB8AC3E}">
        <p14:creationId xmlns:p14="http://schemas.microsoft.com/office/powerpoint/2010/main" val="29468657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FC7EA7F-82FF-4536-BCE2-91AF233F702D}"/>
              </a:ext>
            </a:extLst>
          </p:cNvPr>
          <p:cNvSpPr/>
          <p:nvPr/>
        </p:nvSpPr>
        <p:spPr>
          <a:xfrm>
            <a:off x="-1" y="1704986"/>
            <a:ext cx="7232073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Definition: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high-density polyethylene (HDPE) grid of open cells which are filled with pervious material along slopes or stream banks allowing the establishment of vegetation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Purpose: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prevent erosion by stabilization of the soil surface to reduce the volume and peak flow of runoff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reduce the concentration and loading of pollutants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where practice applies:</a:t>
            </a: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vegetated slopes, parking and low traffic areas, stream bank stabilization, gravity wall fills</a:t>
            </a:r>
          </a:p>
        </p:txBody>
      </p:sp>
      <p:pic>
        <p:nvPicPr>
          <p:cNvPr id="14" name="Picture 13" descr="A picture containing outdoor, ground&#10;&#10;Description generated with very high confidence">
            <a:extLst>
              <a:ext uri="{FF2B5EF4-FFF2-40B4-BE49-F238E27FC236}">
                <a16:creationId xmlns:a16="http://schemas.microsoft.com/office/drawing/2014/main" id="{B7EEC136-12C2-4750-B31D-B181F4CD3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073" y="1310206"/>
            <a:ext cx="4959927" cy="550919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49BBFB3-3957-4874-B8A1-FE50E5C030A8}"/>
              </a:ext>
            </a:extLst>
          </p:cNvPr>
          <p:cNvSpPr txBox="1">
            <a:spLocks/>
          </p:cNvSpPr>
          <p:nvPr/>
        </p:nvSpPr>
        <p:spPr>
          <a:xfrm>
            <a:off x="1903020" y="340924"/>
            <a:ext cx="838596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8.16 Grid Confinement Systems </a:t>
            </a:r>
          </a:p>
        </p:txBody>
      </p:sp>
    </p:spTree>
    <p:extLst>
      <p:ext uri="{BB962C8B-B14F-4D97-AF65-F5344CB8AC3E}">
        <p14:creationId xmlns:p14="http://schemas.microsoft.com/office/powerpoint/2010/main" val="14389099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9" name="Picture 8" descr="A train traveling down a dirt track&#10;&#10;Description generated with high confidence">
            <a:extLst>
              <a:ext uri="{FF2B5EF4-FFF2-40B4-BE49-F238E27FC236}">
                <a16:creationId xmlns:a16="http://schemas.microsoft.com/office/drawing/2014/main" id="{852B71F5-7CAF-46D6-BDC9-E77DDF770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973" y="1921207"/>
            <a:ext cx="3400471" cy="2186284"/>
          </a:xfrm>
          <a:prstGeom prst="rect">
            <a:avLst/>
          </a:prstGeom>
        </p:spPr>
      </p:pic>
      <p:pic>
        <p:nvPicPr>
          <p:cNvPr id="11" name="Picture 10" descr="The roof of a building&#10;&#10;Description generated with high confidence">
            <a:extLst>
              <a:ext uri="{FF2B5EF4-FFF2-40B4-BE49-F238E27FC236}">
                <a16:creationId xmlns:a16="http://schemas.microsoft.com/office/drawing/2014/main" id="{6493A21A-5A25-44D8-B940-2C24D447C3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972" y="4085980"/>
            <a:ext cx="3331029" cy="2761861"/>
          </a:xfrm>
          <a:prstGeom prst="rect">
            <a:avLst/>
          </a:prstGeom>
        </p:spPr>
      </p:pic>
      <p:pic>
        <p:nvPicPr>
          <p:cNvPr id="15" name="Picture 14" descr="A picture containing outdoor, ground, person, man&#10;&#10;Description generated with very high confidence">
            <a:extLst>
              <a:ext uri="{FF2B5EF4-FFF2-40B4-BE49-F238E27FC236}">
                <a16:creationId xmlns:a16="http://schemas.microsoft.com/office/drawing/2014/main" id="{E086931C-2406-4B2E-8F5D-E764758A78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339" y="1921207"/>
            <a:ext cx="2976466" cy="2186284"/>
          </a:xfrm>
          <a:prstGeom prst="rect">
            <a:avLst/>
          </a:prstGeom>
        </p:spPr>
      </p:pic>
      <p:pic>
        <p:nvPicPr>
          <p:cNvPr id="17" name="Picture 16" descr="A picture containing ground, outdoor, fence&#10;&#10;Description generated with very high confidence">
            <a:extLst>
              <a:ext uri="{FF2B5EF4-FFF2-40B4-BE49-F238E27FC236}">
                <a16:creationId xmlns:a16="http://schemas.microsoft.com/office/drawing/2014/main" id="{058DE69F-8161-4D59-A1CB-53DC97E919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806" y="1921208"/>
            <a:ext cx="2951317" cy="2194483"/>
          </a:xfrm>
          <a:prstGeom prst="rect">
            <a:avLst/>
          </a:prstGeom>
        </p:spPr>
      </p:pic>
      <p:pic>
        <p:nvPicPr>
          <p:cNvPr id="19" name="Picture 18" descr="A picture containing sky, outdoor, road, building&#10;&#10;Description generated with very high confidence">
            <a:extLst>
              <a:ext uri="{FF2B5EF4-FFF2-40B4-BE49-F238E27FC236}">
                <a16:creationId xmlns:a16="http://schemas.microsoft.com/office/drawing/2014/main" id="{FBE0EE6D-9237-4669-ADC8-1C27DC32E9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340" y="4085980"/>
            <a:ext cx="5847963" cy="2761861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D31319-E1F4-450D-B5B2-7E7152C5E5CF}"/>
              </a:ext>
            </a:extLst>
          </p:cNvPr>
          <p:cNvSpPr txBox="1">
            <a:spLocks/>
          </p:cNvSpPr>
          <p:nvPr/>
        </p:nvSpPr>
        <p:spPr>
          <a:xfrm>
            <a:off x="1903020" y="340924"/>
            <a:ext cx="838596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8.16 Grid Confinement Systems </a:t>
            </a:r>
          </a:p>
        </p:txBody>
      </p:sp>
    </p:spTree>
    <p:extLst>
      <p:ext uri="{BB962C8B-B14F-4D97-AF65-F5344CB8AC3E}">
        <p14:creationId xmlns:p14="http://schemas.microsoft.com/office/powerpoint/2010/main" val="18057382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61E910-A863-4AD0-86AE-EBAEE147F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8840" y="1843712"/>
            <a:ext cx="4711063" cy="5004129"/>
          </a:xfrm>
          <a:prstGeom prst="rect">
            <a:avLst/>
          </a:prstGeom>
        </p:spPr>
      </p:pic>
      <p:pic>
        <p:nvPicPr>
          <p:cNvPr id="11" name="Picture 10" descr="A picture containing ground, outdoor, sitting&#10;&#10;Description generated with very high confidence">
            <a:extLst>
              <a:ext uri="{FF2B5EF4-FFF2-40B4-BE49-F238E27FC236}">
                <a16:creationId xmlns:a16="http://schemas.microsoft.com/office/drawing/2014/main" id="{4F8D2CE7-A2DF-4494-81AD-14EF579C3D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834034"/>
            <a:ext cx="4434838" cy="5013806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9808641-B31E-4253-9C8F-DAC745564592}"/>
              </a:ext>
            </a:extLst>
          </p:cNvPr>
          <p:cNvSpPr txBox="1">
            <a:spLocks/>
          </p:cNvSpPr>
          <p:nvPr/>
        </p:nvSpPr>
        <p:spPr>
          <a:xfrm>
            <a:off x="1903020" y="340924"/>
            <a:ext cx="838596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8.16 Grid Confinement Systems </a:t>
            </a:r>
          </a:p>
        </p:txBody>
      </p:sp>
    </p:spTree>
    <p:extLst>
      <p:ext uri="{BB962C8B-B14F-4D97-AF65-F5344CB8AC3E}">
        <p14:creationId xmlns:p14="http://schemas.microsoft.com/office/powerpoint/2010/main" val="4739224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0AD524-C4C3-4EE4-BD4B-85D84093D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1876426"/>
            <a:ext cx="9124950" cy="49815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198409-7F1D-4740-9694-2D93BD22A759}"/>
              </a:ext>
            </a:extLst>
          </p:cNvPr>
          <p:cNvSpPr txBox="1"/>
          <p:nvPr/>
        </p:nvSpPr>
        <p:spPr>
          <a:xfrm>
            <a:off x="1656606" y="1800106"/>
            <a:ext cx="43276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 Infrastructure: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Decrease impervious area and need for stormwater ponds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CA5A57A-3C08-4FF9-8F36-0B72B3214ADF}"/>
              </a:ext>
            </a:extLst>
          </p:cNvPr>
          <p:cNvSpPr txBox="1">
            <a:spLocks/>
          </p:cNvSpPr>
          <p:nvPr/>
        </p:nvSpPr>
        <p:spPr>
          <a:xfrm>
            <a:off x="1903020" y="340924"/>
            <a:ext cx="838596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8.16 Grid Confinement Systems </a:t>
            </a:r>
          </a:p>
        </p:txBody>
      </p:sp>
    </p:spTree>
    <p:extLst>
      <p:ext uri="{BB962C8B-B14F-4D97-AF65-F5344CB8AC3E}">
        <p14:creationId xmlns:p14="http://schemas.microsoft.com/office/powerpoint/2010/main" val="14285175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06AE714-A1EB-458A-AEAA-FC708E4F4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1134" y="4019431"/>
            <a:ext cx="4531659" cy="2838569"/>
          </a:xfrm>
          <a:prstGeom prst="rect">
            <a:avLst/>
          </a:prstGeom>
        </p:spPr>
      </p:pic>
      <p:pic>
        <p:nvPicPr>
          <p:cNvPr id="13" name="Picture 12" descr="A close up of a device&#10;&#10;Description generated with high confidence">
            <a:extLst>
              <a:ext uri="{FF2B5EF4-FFF2-40B4-BE49-F238E27FC236}">
                <a16:creationId xmlns:a16="http://schemas.microsoft.com/office/drawing/2014/main" id="{1FD2F284-9AF1-4F33-BC05-4E86F30E34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059" y="4508867"/>
            <a:ext cx="2749075" cy="234913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56035B2-0D59-46DF-8C24-178B5E7DA89F}"/>
              </a:ext>
            </a:extLst>
          </p:cNvPr>
          <p:cNvSpPr/>
          <p:nvPr/>
        </p:nvSpPr>
        <p:spPr>
          <a:xfrm>
            <a:off x="0" y="1479032"/>
            <a:ext cx="765113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inspection: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Location, dimensions, grading per plan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 materials per specs.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Grid well secured, edge conditions okay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Can be difficult to spot once vegetation becomes fully grown</a:t>
            </a:r>
          </a:p>
        </p:txBody>
      </p:sp>
      <p:pic>
        <p:nvPicPr>
          <p:cNvPr id="8" name="Picture 2" descr="Q:\Ginelle\Geoblock Fire Access 017.jpg">
            <a:extLst>
              <a:ext uri="{FF2B5EF4-FFF2-40B4-BE49-F238E27FC236}">
                <a16:creationId xmlns:a16="http://schemas.microsoft.com/office/drawing/2014/main" id="{7EBC466A-6DEB-3A4F-9B2C-60A1BD2749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5038"/>
          <a:stretch/>
        </p:blipFill>
        <p:spPr bwMode="auto">
          <a:xfrm>
            <a:off x="7651134" y="1315493"/>
            <a:ext cx="4531659" cy="2815771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E7FDF2-E2E2-2F4E-8F85-27F9A2E2370B}"/>
              </a:ext>
            </a:extLst>
          </p:cNvPr>
          <p:cNvSpPr txBox="1"/>
          <p:nvPr/>
        </p:nvSpPr>
        <p:spPr>
          <a:xfrm>
            <a:off x="4902059" y="6558203"/>
            <a:ext cx="4416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</a:rPr>
              <a:t>Photo Credit:  R.H. Moore &amp; Associates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03AE482-015F-4A8E-97BB-559B2F1224AC}"/>
              </a:ext>
            </a:extLst>
          </p:cNvPr>
          <p:cNvSpPr txBox="1">
            <a:spLocks/>
          </p:cNvSpPr>
          <p:nvPr/>
        </p:nvSpPr>
        <p:spPr>
          <a:xfrm>
            <a:off x="1903020" y="340924"/>
            <a:ext cx="838596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8.16 Grid Confinement Systems </a:t>
            </a:r>
          </a:p>
        </p:txBody>
      </p:sp>
    </p:spTree>
    <p:extLst>
      <p:ext uri="{BB962C8B-B14F-4D97-AF65-F5344CB8AC3E}">
        <p14:creationId xmlns:p14="http://schemas.microsoft.com/office/powerpoint/2010/main" val="3421770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9EB8F0-68BA-01BE-F296-01524262F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714" y="1240971"/>
            <a:ext cx="8172285" cy="5617028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948B7B6-145A-4E17-81F9-732E70518D62}"/>
              </a:ext>
            </a:extLst>
          </p:cNvPr>
          <p:cNvSpPr txBox="1">
            <a:spLocks/>
          </p:cNvSpPr>
          <p:nvPr/>
        </p:nvSpPr>
        <p:spPr>
          <a:xfrm>
            <a:off x="2027903" y="323408"/>
            <a:ext cx="8136194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8.1.2 BMP Treatment Train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3F9ECD-03A1-8A17-DD92-2BEBA3E8CC0D}"/>
              </a:ext>
            </a:extLst>
          </p:cNvPr>
          <p:cNvSpPr txBox="1"/>
          <p:nvPr/>
        </p:nvSpPr>
        <p:spPr>
          <a:xfrm>
            <a:off x="18046" y="2495213"/>
            <a:ext cx="401971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Find out more about </a:t>
            </a:r>
            <a:r>
              <a:rPr 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 Stormwater Infrastructure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(GSI) in Florida</a:t>
            </a:r>
          </a:p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</a:p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gsi.floridadep.gov</a:t>
            </a:r>
          </a:p>
        </p:txBody>
      </p:sp>
    </p:spTree>
    <p:extLst>
      <p:ext uri="{BB962C8B-B14F-4D97-AF65-F5344CB8AC3E}">
        <p14:creationId xmlns:p14="http://schemas.microsoft.com/office/powerpoint/2010/main" val="19612348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B9C2E23-C3A1-448D-8E25-4E0051689FDB}"/>
              </a:ext>
            </a:extLst>
          </p:cNvPr>
          <p:cNvSpPr/>
          <p:nvPr/>
        </p:nvSpPr>
        <p:spPr>
          <a:xfrm>
            <a:off x="0" y="1802071"/>
            <a:ext cx="712709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Precast perforated concrete blocks that stabilize slopes or stream banks, but also allow vegetation. 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to prevent erosion by stabilization of the soil surface, to protect the banks of streams, lakes, estuaries, and excavated channels. 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where practice applies: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areas in need of erosion protection, sloping areas, areas requiring stabilization due to traffic or maintenance activities, and low water interfaces</a:t>
            </a:r>
            <a:endParaRPr lang="en-US" sz="2200" dirty="0">
              <a:latin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20809F-EE3D-4A37-AFA7-C155EA906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7091" y="3966358"/>
            <a:ext cx="5064910" cy="28788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C4DF19-807B-4AA1-84E1-5D870EB8B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090" y="1250446"/>
            <a:ext cx="5064910" cy="270798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1B53DB6-C449-45ED-92DA-2B617B21113A}"/>
              </a:ext>
            </a:extLst>
          </p:cNvPr>
          <p:cNvSpPr txBox="1">
            <a:spLocks/>
          </p:cNvSpPr>
          <p:nvPr/>
        </p:nvSpPr>
        <p:spPr>
          <a:xfrm>
            <a:off x="1903020" y="340924"/>
            <a:ext cx="838596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8.17 Cellular Concrete Block </a:t>
            </a:r>
          </a:p>
        </p:txBody>
      </p:sp>
    </p:spTree>
    <p:extLst>
      <p:ext uri="{BB962C8B-B14F-4D97-AF65-F5344CB8AC3E}">
        <p14:creationId xmlns:p14="http://schemas.microsoft.com/office/powerpoint/2010/main" val="30171786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BCFA64-9691-4459-8675-6C6B1EA47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1320624"/>
            <a:ext cx="4450700" cy="26752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B65B9D-BF83-4D94-A3F4-AE5332D2D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4703" y="1320624"/>
            <a:ext cx="4693296" cy="26824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8C3F09-6A0E-470E-B2D7-C5767110DC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2281" y="3995892"/>
            <a:ext cx="4462420" cy="2743200"/>
          </a:xfrm>
          <a:prstGeom prst="rect">
            <a:avLst/>
          </a:prstGeom>
        </p:spPr>
      </p:pic>
      <p:pic>
        <p:nvPicPr>
          <p:cNvPr id="13" name="Picture 12" descr="A truck parked next to a body of water&#10;&#10;Description generated with high confidence">
            <a:extLst>
              <a:ext uri="{FF2B5EF4-FFF2-40B4-BE49-F238E27FC236}">
                <a16:creationId xmlns:a16="http://schemas.microsoft.com/office/drawing/2014/main" id="{89612B76-C17F-4FDD-8FD2-DBDF6BB38B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700" y="4003096"/>
            <a:ext cx="4693299" cy="2735996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8497E24-34EA-4799-A9FD-8BAFC405C25C}"/>
              </a:ext>
            </a:extLst>
          </p:cNvPr>
          <p:cNvSpPr txBox="1">
            <a:spLocks/>
          </p:cNvSpPr>
          <p:nvPr/>
        </p:nvSpPr>
        <p:spPr>
          <a:xfrm>
            <a:off x="1903020" y="340924"/>
            <a:ext cx="838596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8.17 Cellular Concrete Block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94E8A8-EBFC-42EF-8627-61C3F8864F19}"/>
              </a:ext>
            </a:extLst>
          </p:cNvPr>
          <p:cNvSpPr txBox="1"/>
          <p:nvPr/>
        </p:nvSpPr>
        <p:spPr>
          <a:xfrm>
            <a:off x="4052010" y="3753422"/>
            <a:ext cx="4087979" cy="461665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Ideal for low-water crossings</a:t>
            </a:r>
          </a:p>
        </p:txBody>
      </p:sp>
    </p:spTree>
    <p:extLst>
      <p:ext uri="{BB962C8B-B14F-4D97-AF65-F5344CB8AC3E}">
        <p14:creationId xmlns:p14="http://schemas.microsoft.com/office/powerpoint/2010/main" val="325084885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270AEE5-A117-4A21-8073-DD8A9D38D5AD}"/>
              </a:ext>
            </a:extLst>
          </p:cNvPr>
          <p:cNvSpPr/>
          <p:nvPr/>
        </p:nvSpPr>
        <p:spPr>
          <a:xfrm>
            <a:off x="0" y="1536174"/>
            <a:ext cx="701831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Subgrade preparation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Geotextile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Proper anchors, cables, connectors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Pervious backfill, vegetation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inspection: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Location, dimensions, grading per plan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 materials per specs.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Well secured, edge conditions OK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060A1CF-2609-4A78-B229-A377DEB0F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305" y="1256873"/>
            <a:ext cx="5648696" cy="56011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D317CF-ECAD-4B94-BF57-5B63741FB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286" y="5321827"/>
            <a:ext cx="4951019" cy="153617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342C749-B9A9-4B84-BB97-1B8067B72A18}"/>
              </a:ext>
            </a:extLst>
          </p:cNvPr>
          <p:cNvSpPr txBox="1">
            <a:spLocks/>
          </p:cNvSpPr>
          <p:nvPr/>
        </p:nvSpPr>
        <p:spPr>
          <a:xfrm>
            <a:off x="1903020" y="340924"/>
            <a:ext cx="838596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8.17 Cellular Concrete Block </a:t>
            </a:r>
          </a:p>
        </p:txBody>
      </p:sp>
    </p:spTree>
    <p:extLst>
      <p:ext uri="{BB962C8B-B14F-4D97-AF65-F5344CB8AC3E}">
        <p14:creationId xmlns:p14="http://schemas.microsoft.com/office/powerpoint/2010/main" val="14845496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4751D-7C26-4D16-ADC1-3E8E1F8667B1}"/>
              </a:ext>
            </a:extLst>
          </p:cNvPr>
          <p:cNvSpPr/>
          <p:nvPr/>
        </p:nvSpPr>
        <p:spPr>
          <a:xfrm>
            <a:off x="4162378" y="1950372"/>
            <a:ext cx="3819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38C950-C20D-46B6-B750-610339AB1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821" y="1361670"/>
            <a:ext cx="10062359" cy="548617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43E13CC-919B-4FB6-9895-0224938453C5}"/>
              </a:ext>
            </a:extLst>
          </p:cNvPr>
          <p:cNvSpPr txBox="1">
            <a:spLocks/>
          </p:cNvSpPr>
          <p:nvPr/>
        </p:nvSpPr>
        <p:spPr>
          <a:xfrm>
            <a:off x="1903020" y="340924"/>
            <a:ext cx="838596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Chapter 8 Review</a:t>
            </a:r>
          </a:p>
        </p:txBody>
      </p:sp>
    </p:spTree>
    <p:extLst>
      <p:ext uri="{BB962C8B-B14F-4D97-AF65-F5344CB8AC3E}">
        <p14:creationId xmlns:p14="http://schemas.microsoft.com/office/powerpoint/2010/main" val="16647222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D49736E-DDE4-4234-8A4D-58F1BCEE3579}"/>
              </a:ext>
            </a:extLst>
          </p:cNvPr>
          <p:cNvSpPr/>
          <p:nvPr/>
        </p:nvSpPr>
        <p:spPr>
          <a:xfrm>
            <a:off x="168444" y="1841647"/>
            <a:ext cx="1185511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When clearing a site and preparing for fill, tree and root debris should be (burned and buried under fill / removed from the fill area) 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</a:rPr>
              <a:t>Pipes and structures can be damaged by heavy compactors and should be backfilled and compacted in small lifts with small compactors (T / F) 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</a:rPr>
              <a:t>A ______________ is designed to retain stormwater on site and allow time for percolation into the ground.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A6D8EDD-12DB-4CFE-A5ED-67EDFBB67144}"/>
              </a:ext>
            </a:extLst>
          </p:cNvPr>
          <p:cNvSpPr/>
          <p:nvPr/>
        </p:nvSpPr>
        <p:spPr>
          <a:xfrm>
            <a:off x="2482789" y="2226791"/>
            <a:ext cx="3787382" cy="4458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E77AED0-1AA9-4BFF-BD24-A95DD06558BF}"/>
              </a:ext>
            </a:extLst>
          </p:cNvPr>
          <p:cNvSpPr/>
          <p:nvPr/>
        </p:nvSpPr>
        <p:spPr>
          <a:xfrm>
            <a:off x="7235417" y="3365141"/>
            <a:ext cx="305413" cy="3518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E49169-C01F-4515-9A0D-CE230D554377}"/>
              </a:ext>
            </a:extLst>
          </p:cNvPr>
          <p:cNvSpPr/>
          <p:nvPr/>
        </p:nvSpPr>
        <p:spPr>
          <a:xfrm>
            <a:off x="641843" y="4060418"/>
            <a:ext cx="22060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retention basin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0BEBC51-BA02-4459-9EBB-803E2640021B}"/>
              </a:ext>
            </a:extLst>
          </p:cNvPr>
          <p:cNvSpPr txBox="1">
            <a:spLocks/>
          </p:cNvSpPr>
          <p:nvPr/>
        </p:nvSpPr>
        <p:spPr>
          <a:xfrm>
            <a:off x="1903020" y="340924"/>
            <a:ext cx="838596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Chapter 8 Review</a:t>
            </a:r>
          </a:p>
        </p:txBody>
      </p:sp>
    </p:spTree>
    <p:extLst>
      <p:ext uri="{BB962C8B-B14F-4D97-AF65-F5344CB8AC3E}">
        <p14:creationId xmlns:p14="http://schemas.microsoft.com/office/powerpoint/2010/main" val="32849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9033032-3CA4-4433-9F04-FF57C7C98CF0}"/>
              </a:ext>
            </a:extLst>
          </p:cNvPr>
          <p:cNvSpPr/>
          <p:nvPr/>
        </p:nvSpPr>
        <p:spPr>
          <a:xfrm>
            <a:off x="83127" y="1428039"/>
            <a:ext cx="1210887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When constructing a retention basin with heavy equipment, special care must be taken to avoid excessive ____________ of surface soils, especially in the basin floor. 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</a:rPr>
              <a:t>Retention basin storage volume must be recovered within ___ hrs.    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</a:rPr>
              <a:t>The purpose of a _______________ is to temporarily store runoff and release it at a controlled rate.           </a:t>
            </a:r>
          </a:p>
          <a:p>
            <a:r>
              <a:rPr lang="en-US" sz="2400" dirty="0">
                <a:latin typeface="Arial" panose="020B0604020202020204" pitchFamily="34" charset="0"/>
              </a:rPr>
              <a:t>            </a:t>
            </a:r>
          </a:p>
          <a:p>
            <a:r>
              <a:rPr lang="en-US" sz="2400" dirty="0">
                <a:latin typeface="Arial" panose="020B0604020202020204" pitchFamily="34" charset="0"/>
              </a:rPr>
              <a:t>All inlets, outlets, and other control structures should be inspected when?</a:t>
            </a: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</a:rPr>
              <a:t>Weekly and after each major storm event</a:t>
            </a:r>
            <a:r>
              <a:rPr lang="en-US" sz="2400" dirty="0">
                <a:latin typeface="Arial" panose="020B0604020202020204" pitchFamily="34" charset="0"/>
              </a:rPr>
              <a:t>  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</a:rPr>
              <a:t>By definition a swale should have side slopes no steeper than ___ horizontal to vertical. </a:t>
            </a:r>
          </a:p>
          <a:p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E1F31A-ECE5-4C4B-A9A9-CA0CFC0E2DA2}"/>
              </a:ext>
            </a:extLst>
          </p:cNvPr>
          <p:cNvSpPr/>
          <p:nvPr/>
        </p:nvSpPr>
        <p:spPr>
          <a:xfrm>
            <a:off x="2864157" y="1750254"/>
            <a:ext cx="17604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compaction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72CBBD-CB70-43EA-BC48-065A59E41F47}"/>
              </a:ext>
            </a:extLst>
          </p:cNvPr>
          <p:cNvSpPr/>
          <p:nvPr/>
        </p:nvSpPr>
        <p:spPr>
          <a:xfrm>
            <a:off x="8046893" y="2520874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72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362DF8-2963-4037-BA98-C65974D05785}"/>
              </a:ext>
            </a:extLst>
          </p:cNvPr>
          <p:cNvSpPr/>
          <p:nvPr/>
        </p:nvSpPr>
        <p:spPr>
          <a:xfrm>
            <a:off x="2727063" y="3198167"/>
            <a:ext cx="22749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detention basin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1EF628-574E-4070-9C75-C9851F8FA4A8}"/>
              </a:ext>
            </a:extLst>
          </p:cNvPr>
          <p:cNvSpPr/>
          <p:nvPr/>
        </p:nvSpPr>
        <p:spPr>
          <a:xfrm>
            <a:off x="8560746" y="5429961"/>
            <a:ext cx="612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3:1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7936E88-DC4F-4259-A716-D54FD2F2BA1B}"/>
              </a:ext>
            </a:extLst>
          </p:cNvPr>
          <p:cNvSpPr txBox="1">
            <a:spLocks/>
          </p:cNvSpPr>
          <p:nvPr/>
        </p:nvSpPr>
        <p:spPr>
          <a:xfrm>
            <a:off x="1903020" y="340924"/>
            <a:ext cx="838596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Chapter 8 Review</a:t>
            </a:r>
          </a:p>
        </p:txBody>
      </p:sp>
    </p:spTree>
    <p:extLst>
      <p:ext uri="{BB962C8B-B14F-4D97-AF65-F5344CB8AC3E}">
        <p14:creationId xmlns:p14="http://schemas.microsoft.com/office/powerpoint/2010/main" val="235782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A37A3D4-7A50-4393-A198-C9E0AD4CC4DD}"/>
              </a:ext>
            </a:extLst>
          </p:cNvPr>
          <p:cNvSpPr/>
          <p:nvPr/>
        </p:nvSpPr>
        <p:spPr>
          <a:xfrm>
            <a:off x="95003" y="1380603"/>
            <a:ext cx="1209699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</a:rPr>
              <a:t>A swale is a good place to recycle yard debris since it's organic. (True / False).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A _____________________________ is a permanent, designed waterway; shaped and lined with appropriate material (erosion resistant): to safely conduct (convey) runoff away from a developing area.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The purpose of a paved flume is to safely conduct runoff down the face of a slope. (T / F)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The purpose of a diversion is to direct stormwater to a stabilized area. (T / F)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The maximum spacing between check dams should be such that the bottom(toe) of the upstream dam is at _____ elevation as the top of the downstream dam.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Sediments should be removed before they reach ________ of the original height of the dam.</a:t>
            </a:r>
          </a:p>
          <a:p>
            <a:endParaRPr lang="en-US" sz="2000" dirty="0"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1A4599-BE74-4738-8373-8B292A998FAC}"/>
              </a:ext>
            </a:extLst>
          </p:cNvPr>
          <p:cNvSpPr txBox="1"/>
          <p:nvPr/>
        </p:nvSpPr>
        <p:spPr>
          <a:xfrm>
            <a:off x="468625" y="1910967"/>
            <a:ext cx="3860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</a:rPr>
              <a:t>stormwater conveyance channel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9D34E4F-6139-4C14-A8E1-76D61A8BB2E8}"/>
              </a:ext>
            </a:extLst>
          </p:cNvPr>
          <p:cNvSpPr/>
          <p:nvPr/>
        </p:nvSpPr>
        <p:spPr>
          <a:xfrm>
            <a:off x="8133358" y="1380603"/>
            <a:ext cx="772954" cy="4051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DF9A15-110E-44DD-93CE-54C9E32C61DC}"/>
              </a:ext>
            </a:extLst>
          </p:cNvPr>
          <p:cNvSpPr/>
          <p:nvPr/>
        </p:nvSpPr>
        <p:spPr>
          <a:xfrm>
            <a:off x="9471154" y="2943598"/>
            <a:ext cx="349776" cy="3208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EC38E1-D2DE-4E24-A1A4-E7787A37AFD0}"/>
              </a:ext>
            </a:extLst>
          </p:cNvPr>
          <p:cNvSpPr/>
          <p:nvPr/>
        </p:nvSpPr>
        <p:spPr>
          <a:xfrm>
            <a:off x="8047339" y="3552834"/>
            <a:ext cx="349776" cy="3208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26F4E6-0BDA-4DAE-BED8-3867F4EBFFE8}"/>
              </a:ext>
            </a:extLst>
          </p:cNvPr>
          <p:cNvSpPr/>
          <p:nvPr/>
        </p:nvSpPr>
        <p:spPr>
          <a:xfrm>
            <a:off x="385497" y="4429996"/>
            <a:ext cx="8114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</a:rPr>
              <a:t>same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CBE314-85CA-4956-A50C-11157665DD35}"/>
              </a:ext>
            </a:extLst>
          </p:cNvPr>
          <p:cNvSpPr/>
          <p:nvPr/>
        </p:nvSpPr>
        <p:spPr>
          <a:xfrm>
            <a:off x="5745384" y="4990116"/>
            <a:ext cx="11512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</a:rPr>
              <a:t>½ (50%)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72E9C47-DF25-4755-B3AA-A0C6AC8CC6CF}"/>
              </a:ext>
            </a:extLst>
          </p:cNvPr>
          <p:cNvSpPr txBox="1">
            <a:spLocks/>
          </p:cNvSpPr>
          <p:nvPr/>
        </p:nvSpPr>
        <p:spPr>
          <a:xfrm>
            <a:off x="1903020" y="340924"/>
            <a:ext cx="838596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Chapter 8 Review</a:t>
            </a:r>
          </a:p>
        </p:txBody>
      </p:sp>
    </p:spTree>
    <p:extLst>
      <p:ext uri="{BB962C8B-B14F-4D97-AF65-F5344CB8AC3E}">
        <p14:creationId xmlns:p14="http://schemas.microsoft.com/office/powerpoint/2010/main" val="285207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 animBg="1"/>
      <p:bldP spid="10" grpId="0" animBg="1"/>
      <p:bldP spid="12" grpId="0"/>
      <p:bldP spid="1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9F7E37-3C06-4971-BD40-741CA11DB2D6}"/>
              </a:ext>
            </a:extLst>
          </p:cNvPr>
          <p:cNvSpPr/>
          <p:nvPr/>
        </p:nvSpPr>
        <p:spPr>
          <a:xfrm>
            <a:off x="225631" y="1650360"/>
            <a:ext cx="1144781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A(n) </a:t>
            </a:r>
            <a:r>
              <a:rPr lang="en-US" sz="2400" u="sng" dirty="0">
                <a:latin typeface="Arial" panose="020B0604020202020204" pitchFamily="34" charset="0"/>
              </a:rPr>
              <a:t>________________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</a:rPr>
              <a:t>device is designed to prevent scour at outlets and minimize erosion downstream by reducing the velocity of concentrated stormwater flows. 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</a:rPr>
              <a:t>The three functions of riprap are: 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</a:rPr>
              <a:t>protect soil surface from erosion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</a:rPr>
              <a:t>slow the velocity of flow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</a:rPr>
              <a:t>stabilize slopes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</a:rPr>
              <a:t>When placing ______ over geotextile great care must be taken to avoid damaging the geotextile while placing the stone.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47E0EF-3FFA-4CC2-B546-F56692B27D37}"/>
              </a:ext>
            </a:extLst>
          </p:cNvPr>
          <p:cNvSpPr txBox="1"/>
          <p:nvPr/>
        </p:nvSpPr>
        <p:spPr>
          <a:xfrm>
            <a:off x="1086377" y="1640301"/>
            <a:ext cx="23759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outlet protection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307CA8-E592-4163-B07B-4F33A10802CE}"/>
              </a:ext>
            </a:extLst>
          </p:cNvPr>
          <p:cNvSpPr txBox="1"/>
          <p:nvPr/>
        </p:nvSpPr>
        <p:spPr>
          <a:xfrm>
            <a:off x="2274362" y="5217699"/>
            <a:ext cx="973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riprap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6814E4-46C7-4229-894C-FE411B6F87D9}"/>
              </a:ext>
            </a:extLst>
          </p:cNvPr>
          <p:cNvSpPr txBox="1">
            <a:spLocks/>
          </p:cNvSpPr>
          <p:nvPr/>
        </p:nvSpPr>
        <p:spPr>
          <a:xfrm>
            <a:off x="1903020" y="340924"/>
            <a:ext cx="838596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Chapter 8 Review</a:t>
            </a:r>
          </a:p>
        </p:txBody>
      </p:sp>
    </p:spTree>
    <p:extLst>
      <p:ext uri="{BB962C8B-B14F-4D97-AF65-F5344CB8AC3E}">
        <p14:creationId xmlns:p14="http://schemas.microsoft.com/office/powerpoint/2010/main" val="47900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948B7B6-145A-4E17-81F9-732E70518D62}"/>
              </a:ext>
            </a:extLst>
          </p:cNvPr>
          <p:cNvSpPr txBox="1">
            <a:spLocks/>
          </p:cNvSpPr>
          <p:nvPr/>
        </p:nvSpPr>
        <p:spPr>
          <a:xfrm>
            <a:off x="2027903" y="323408"/>
            <a:ext cx="8136194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8.1.2 BMP Treatment Train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3F9ECD-03A1-8A17-DD92-2BEBA3E8CC0D}"/>
              </a:ext>
            </a:extLst>
          </p:cNvPr>
          <p:cNvSpPr txBox="1"/>
          <p:nvPr/>
        </p:nvSpPr>
        <p:spPr>
          <a:xfrm>
            <a:off x="18046" y="2495213"/>
            <a:ext cx="387468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Educational materials, technical resources and more</a:t>
            </a:r>
          </a:p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</a:p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gsi.floridadep.gov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4C2D28-7E54-5B83-AD4F-FC150E82D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725" y="1238318"/>
            <a:ext cx="8433275" cy="561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034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CD26BBE-0950-407B-B9FF-786303A4B63C}"/>
              </a:ext>
            </a:extLst>
          </p:cNvPr>
          <p:cNvSpPr/>
          <p:nvPr/>
        </p:nvSpPr>
        <p:spPr>
          <a:xfrm>
            <a:off x="-1" y="1265774"/>
            <a:ext cx="6649547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200" dirty="0">
              <a:latin typeface="Arial" panose="020B0604020202020204" pitchFamily="34" charset="0"/>
            </a:endParaRPr>
          </a:p>
          <a:p>
            <a:endParaRPr lang="en-US" sz="2200" dirty="0">
              <a:latin typeface="Arial" panose="020B0604020202020204" pitchFamily="34" charset="0"/>
            </a:endParaRPr>
          </a:p>
          <a:p>
            <a:endParaRPr lang="en-US" sz="2200" dirty="0">
              <a:latin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</a:rPr>
              <a:t>On-line BMPs capture all the runoff, temporarily storing it before discharge</a:t>
            </a:r>
          </a:p>
          <a:p>
            <a:endParaRPr lang="en-US" sz="2200" dirty="0">
              <a:latin typeface="Arial" panose="020B0604020202020204" pitchFamily="34" charset="0"/>
            </a:endParaRPr>
          </a:p>
          <a:p>
            <a:endParaRPr lang="en-US" sz="2200" dirty="0">
              <a:latin typeface="Arial" panose="020B0604020202020204" pitchFamily="34" charset="0"/>
            </a:endParaRPr>
          </a:p>
          <a:p>
            <a:endParaRPr lang="en-US" sz="2200" dirty="0">
              <a:latin typeface="Arial" panose="020B0604020202020204" pitchFamily="34" charset="0"/>
            </a:endParaRPr>
          </a:p>
          <a:p>
            <a:endParaRPr lang="en-US" sz="2200" dirty="0">
              <a:latin typeface="Arial" panose="020B0604020202020204" pitchFamily="34" charset="0"/>
            </a:endParaRPr>
          </a:p>
          <a:p>
            <a:endParaRPr lang="en-US" sz="2200" dirty="0">
              <a:latin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</a:rPr>
              <a:t>Off-line BMPs divert a portion, or “treatment volume,” of the runoff and isolate from the remaining discharge.</a:t>
            </a:r>
          </a:p>
          <a:p>
            <a:endParaRPr lang="en-US" sz="2200" dirty="0">
              <a:latin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</a:rPr>
              <a:t>Also called a “first flush” system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17EFF38-74BF-44C3-9128-9B1D70FC2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3225" y="1265774"/>
            <a:ext cx="2648331" cy="2241407"/>
          </a:xfrm>
          <a:prstGeom prst="rect">
            <a:avLst/>
          </a:prstGeom>
          <a:noFill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74E28C-02B8-4920-8F65-57C2B6247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0580" y="1265776"/>
            <a:ext cx="2648331" cy="2241405"/>
          </a:xfrm>
          <a:prstGeom prst="rect">
            <a:avLst/>
          </a:prstGeom>
          <a:noFill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842425E-2922-467B-8D70-59C2B92EFC38}"/>
              </a:ext>
            </a:extLst>
          </p:cNvPr>
          <p:cNvSpPr/>
          <p:nvPr/>
        </p:nvSpPr>
        <p:spPr>
          <a:xfrm>
            <a:off x="6671505" y="3450568"/>
            <a:ext cx="47601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Detention Pond 		Retention Pond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5860882-9120-4F40-9724-9B0BB3239B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3225" y="3874072"/>
            <a:ext cx="2637357" cy="2648119"/>
          </a:xfrm>
          <a:prstGeom prst="rect">
            <a:avLst/>
          </a:prstGeom>
          <a:noFill/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6D8AE16-804F-4BC3-A089-8307BF0786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0580" y="3874074"/>
            <a:ext cx="2637357" cy="2648117"/>
          </a:xfrm>
          <a:prstGeom prst="rect">
            <a:avLst/>
          </a:prstGeom>
          <a:noFill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7DF1050-1B22-4FE0-B78D-71B2258A5F1B}"/>
              </a:ext>
            </a:extLst>
          </p:cNvPr>
          <p:cNvSpPr txBox="1"/>
          <p:nvPr/>
        </p:nvSpPr>
        <p:spPr>
          <a:xfrm>
            <a:off x="6859615" y="6530770"/>
            <a:ext cx="2180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Inlet Filters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D67BC18-5409-47D4-BC74-C76A8E46AD2C}"/>
              </a:ext>
            </a:extLst>
          </p:cNvPr>
          <p:cNvSpPr/>
          <p:nvPr/>
        </p:nvSpPr>
        <p:spPr>
          <a:xfrm>
            <a:off x="9156592" y="6530770"/>
            <a:ext cx="201850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“First Flush” Pond</a:t>
            </a:r>
          </a:p>
        </p:txBody>
      </p:sp>
      <p:sp>
        <p:nvSpPr>
          <p:cNvPr id="22" name="Arrow: Striped Right 21">
            <a:extLst>
              <a:ext uri="{FF2B5EF4-FFF2-40B4-BE49-F238E27FC236}">
                <a16:creationId xmlns:a16="http://schemas.microsoft.com/office/drawing/2014/main" id="{0B900214-52CC-4CB2-AF79-C406AEB60CEA}"/>
              </a:ext>
            </a:extLst>
          </p:cNvPr>
          <p:cNvSpPr/>
          <p:nvPr/>
        </p:nvSpPr>
        <p:spPr>
          <a:xfrm>
            <a:off x="5326368" y="2654942"/>
            <a:ext cx="769632" cy="671115"/>
          </a:xfrm>
          <a:prstGeom prst="striped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3" name="Arrow: Striped Right 22">
            <a:extLst>
              <a:ext uri="{FF2B5EF4-FFF2-40B4-BE49-F238E27FC236}">
                <a16:creationId xmlns:a16="http://schemas.microsoft.com/office/drawing/2014/main" id="{0A6FD1B2-70E9-4DE7-BB3E-0DA52B4EFC73}"/>
              </a:ext>
            </a:extLst>
          </p:cNvPr>
          <p:cNvSpPr/>
          <p:nvPr/>
        </p:nvSpPr>
        <p:spPr>
          <a:xfrm>
            <a:off x="5392443" y="4921111"/>
            <a:ext cx="769632" cy="671115"/>
          </a:xfrm>
          <a:prstGeom prst="striped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80474938-C3FC-4BE6-9534-5754FC527B11}"/>
              </a:ext>
            </a:extLst>
          </p:cNvPr>
          <p:cNvSpPr txBox="1">
            <a:spLocks/>
          </p:cNvSpPr>
          <p:nvPr/>
        </p:nvSpPr>
        <p:spPr>
          <a:xfrm>
            <a:off x="1956651" y="329049"/>
            <a:ext cx="906365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8.1.3 On-Line versus Offline BMPs </a:t>
            </a:r>
          </a:p>
        </p:txBody>
      </p:sp>
    </p:spTree>
    <p:extLst>
      <p:ext uri="{BB962C8B-B14F-4D97-AF65-F5344CB8AC3E}">
        <p14:creationId xmlns:p14="http://schemas.microsoft.com/office/powerpoint/2010/main" val="589831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6C54B5C-DEE7-44B2-9BF5-31BCFDEFE1FA}"/>
              </a:ext>
            </a:extLst>
          </p:cNvPr>
          <p:cNvSpPr/>
          <p:nvPr/>
        </p:nvSpPr>
        <p:spPr>
          <a:xfrm>
            <a:off x="-1" y="1341889"/>
            <a:ext cx="711331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Earthwork specifications help maximize the desirable physical properties of soil and compensate for deficiencies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ensure that inadequate earthwork does not cause premature failure of constructed improvements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where practice applies: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this practice applies on all construction sites and where maintenance is necessary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5A87D0E-E53A-48A3-BF82-3E8496FF3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319" y="3884574"/>
            <a:ext cx="5078681" cy="297342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71AC3E-B214-4578-9F04-918715B9B9FB}"/>
              </a:ext>
            </a:extLst>
          </p:cNvPr>
          <p:cNvSpPr txBox="1"/>
          <p:nvPr/>
        </p:nvSpPr>
        <p:spPr>
          <a:xfrm>
            <a:off x="7113319" y="4069798"/>
            <a:ext cx="50786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Nuclear Densometer – 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Used to Determine Compaction and a Quality Control for FDOT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C25081E-D750-4004-A680-78DE6155129C}"/>
              </a:ext>
            </a:extLst>
          </p:cNvPr>
          <p:cNvSpPr txBox="1">
            <a:spLocks/>
          </p:cNvSpPr>
          <p:nvPr/>
        </p:nvSpPr>
        <p:spPr>
          <a:xfrm>
            <a:off x="1956651" y="329049"/>
            <a:ext cx="9063650" cy="760505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54248" indent="-54248" algn="l" defTabSz="216992" rtl="0" eaLnBrk="1" latinLnBrk="0" hangingPunct="1">
              <a:lnSpc>
                <a:spcPct val="90000"/>
              </a:lnSpc>
              <a:spcBef>
                <a:spcPts val="237"/>
              </a:spcBef>
              <a:buFont typeface="Arial" panose="020B0604020202020204" pitchFamily="34" charset="0"/>
              <a:buChar char="•"/>
              <a:defRPr sz="6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274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5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240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73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8231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726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5223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719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2214" indent="-54248" algn="l" defTabSz="216992" rtl="0" eaLnBrk="1" latinLnBrk="0" hangingPunct="1">
              <a:lnSpc>
                <a:spcPct val="90000"/>
              </a:lnSpc>
              <a:spcBef>
                <a:spcPts val="119"/>
              </a:spcBef>
              <a:buFont typeface="Arial" panose="020B0604020202020204" pitchFamily="34" charset="0"/>
              <a:buChar char="•"/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8.2 Earthwork Specifications</a:t>
            </a:r>
          </a:p>
        </p:txBody>
      </p:sp>
      <p:pic>
        <p:nvPicPr>
          <p:cNvPr id="10" name="Picture 9" descr="A yellow truck is parked on the side of a mountain&#10;&#10;Description generated with high confidence">
            <a:extLst>
              <a:ext uri="{FF2B5EF4-FFF2-40B4-BE49-F238E27FC236}">
                <a16:creationId xmlns:a16="http://schemas.microsoft.com/office/drawing/2014/main" id="{EA848BEF-3164-48FF-A8E3-CEEB4834A0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318" y="1274778"/>
            <a:ext cx="5078681" cy="27460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9413ADD-20B5-4F16-8042-CB7FE549A3E5}"/>
              </a:ext>
            </a:extLst>
          </p:cNvPr>
          <p:cNvSpPr txBox="1"/>
          <p:nvPr/>
        </p:nvSpPr>
        <p:spPr>
          <a:xfrm>
            <a:off x="7426082" y="3419382"/>
            <a:ext cx="2465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Stockpile of Topsoil</a:t>
            </a:r>
          </a:p>
        </p:txBody>
      </p:sp>
    </p:spTree>
    <p:extLst>
      <p:ext uri="{BB962C8B-B14F-4D97-AF65-F5344CB8AC3E}">
        <p14:creationId xmlns:p14="http://schemas.microsoft.com/office/powerpoint/2010/main" val="2685980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EP BLU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2B5E8"/>
      </a:accent1>
      <a:accent2>
        <a:srgbClr val="C7E9FA"/>
      </a:accent2>
      <a:accent3>
        <a:srgbClr val="117AC0"/>
      </a:accent3>
      <a:accent4>
        <a:srgbClr val="0153A0"/>
      </a:accent4>
      <a:accent5>
        <a:srgbClr val="243F78"/>
      </a:accent5>
      <a:accent6>
        <a:srgbClr val="2E5270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G-DEP MasterSlides Template_v11022021-" id="{2B5C3F11-2D1C-0346-A05B-D8DF9C08BE0F}" vid="{58A7D8D1-8D2E-114E-82D1-FACBD2697E5E}"/>
    </a:ext>
  </a:extLst>
</a:theme>
</file>

<file path=ppt/theme/theme2.xml><?xml version="1.0" encoding="utf-8"?>
<a:theme xmlns:a="http://schemas.openxmlformats.org/drawingml/2006/main" name="2_Office Theme">
  <a:themeElements>
    <a:clrScheme name="DEP Color Palet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35132"/>
      </a:accent1>
      <a:accent2>
        <a:srgbClr val="F4D23B"/>
      </a:accent2>
      <a:accent3>
        <a:srgbClr val="53B7E8"/>
      </a:accent3>
      <a:accent4>
        <a:srgbClr val="41453B"/>
      </a:accent4>
      <a:accent5>
        <a:srgbClr val="ABE1FA"/>
      </a:accent5>
      <a:accent6>
        <a:srgbClr val="0075AC"/>
      </a:accent6>
      <a:hlink>
        <a:srgbClr val="0563C1"/>
      </a:hlink>
      <a:folHlink>
        <a:srgbClr val="954F72"/>
      </a:folHlink>
    </a:clrScheme>
    <a:fontScheme name="Custom 1">
      <a:majorFont>
        <a:latin typeface="Franklin Gothic Demi"/>
        <a:ea typeface=""/>
        <a:cs typeface=""/>
      </a:majorFont>
      <a:minorFont>
        <a:latin typeface="Franklin Gothic Dem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AR_PowerPoint_Template.Dec2018.Standard.potx" id="{674CAC8B-3B6A-40F1-AF7B-DF4CEB2CE5E9}" vid="{73C3E615-B77B-4EA6-9BFF-88C1BE50A8B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2518</TotalTime>
  <Words>3374</Words>
  <Application>Microsoft Office PowerPoint</Application>
  <PresentationFormat>Widescreen</PresentationFormat>
  <Paragraphs>626</Paragraphs>
  <Slides>67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67</vt:i4>
      </vt:variant>
    </vt:vector>
  </HeadingPairs>
  <TitlesOfParts>
    <vt:vector size="72" baseType="lpstr">
      <vt:lpstr>Arial</vt:lpstr>
      <vt:lpstr>Calibri</vt:lpstr>
      <vt:lpstr>Verdana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Rakestraw, Charlotte</dc:creator>
  <cp:lastModifiedBy>Searcy, Jared</cp:lastModifiedBy>
  <cp:revision>190</cp:revision>
  <dcterms:created xsi:type="dcterms:W3CDTF">2015-05-19T17:22:51Z</dcterms:created>
  <dcterms:modified xsi:type="dcterms:W3CDTF">2023-05-17T14:47:21Z</dcterms:modified>
</cp:coreProperties>
</file>