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handoutMasterIdLst>
    <p:handoutMasterId r:id="rId13"/>
  </p:handoutMasterIdLst>
  <p:sldIdLst>
    <p:sldId id="392" r:id="rId3"/>
    <p:sldId id="467" r:id="rId4"/>
    <p:sldId id="466" r:id="rId5"/>
    <p:sldId id="258" r:id="rId6"/>
    <p:sldId id="454" r:id="rId7"/>
    <p:sldId id="468" r:id="rId8"/>
    <p:sldId id="470" r:id="rId9"/>
    <p:sldId id="261" r:id="rId10"/>
    <p:sldId id="464" r:id="rId1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llas, Katie" initials="HK" lastIdx="5" clrIdx="0">
    <p:extLst>
      <p:ext uri="{19B8F6BF-5375-455C-9EA6-DF929625EA0E}">
        <p15:presenceInfo xmlns:p15="http://schemas.microsoft.com/office/powerpoint/2012/main" userId="S-1-5-21-663885992-1660713925-965413785-102212" providerId="AD"/>
      </p:ext>
    </p:extLst>
  </p:cmAuthor>
  <p:cmAuthor id="2" name="Mealo, Mark" initials="MM" lastIdx="11" clrIdx="1">
    <p:extLst>
      <p:ext uri="{19B8F6BF-5375-455C-9EA6-DF929625EA0E}">
        <p15:presenceInfo xmlns:p15="http://schemas.microsoft.com/office/powerpoint/2012/main" userId="S-1-5-21-663885992-1660713925-965413785-67347" providerId="AD"/>
      </p:ext>
    </p:extLst>
  </p:cmAuthor>
  <p:cmAuthor id="3" name="Posey, Stanley" initials="swp" lastIdx="1" clrIdx="2">
    <p:extLst>
      <p:ext uri="{19B8F6BF-5375-455C-9EA6-DF929625EA0E}">
        <p15:presenceInfo xmlns:p15="http://schemas.microsoft.com/office/powerpoint/2012/main" userId="Posey, Stanle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538E"/>
    <a:srgbClr val="EFF4FB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3" autoAdjust="0"/>
    <p:restoredTop sz="82585" autoAdjust="0"/>
  </p:normalViewPr>
  <p:slideViewPr>
    <p:cSldViewPr>
      <p:cViewPr varScale="1">
        <p:scale>
          <a:sx n="76" d="100"/>
          <a:sy n="76" d="100"/>
        </p:scale>
        <p:origin x="1536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38475" cy="466725"/>
          </a:xfrm>
          <a:prstGeom prst="rect">
            <a:avLst/>
          </a:prstGeom>
        </p:spPr>
        <p:txBody>
          <a:bodyPr vert="horz" lIns="91394" tIns="45696" rIns="91394" bIns="4569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41" y="3"/>
            <a:ext cx="3038475" cy="466725"/>
          </a:xfrm>
          <a:prstGeom prst="rect">
            <a:avLst/>
          </a:prstGeom>
        </p:spPr>
        <p:txBody>
          <a:bodyPr vert="horz" lIns="91394" tIns="45696" rIns="91394" bIns="45696" rtlCol="0"/>
          <a:lstStyle>
            <a:lvl1pPr algn="r">
              <a:defRPr sz="1200"/>
            </a:lvl1pPr>
          </a:lstStyle>
          <a:p>
            <a:fld id="{1CD5CDEB-2CDF-4DB1-AA1F-84485FC4D866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394" tIns="45696" rIns="91394" bIns="4569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41" y="8829675"/>
            <a:ext cx="3038475" cy="466725"/>
          </a:xfrm>
          <a:prstGeom prst="rect">
            <a:avLst/>
          </a:prstGeom>
        </p:spPr>
        <p:txBody>
          <a:bodyPr vert="horz" lIns="91394" tIns="45696" rIns="91394" bIns="45696" rtlCol="0" anchor="b"/>
          <a:lstStyle>
            <a:lvl1pPr algn="r">
              <a:defRPr sz="1200"/>
            </a:lvl1pPr>
          </a:lstStyle>
          <a:p>
            <a:fld id="{2A502153-AEC9-44B8-950C-EFF2C162A9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9665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38475" cy="466725"/>
          </a:xfrm>
          <a:prstGeom prst="rect">
            <a:avLst/>
          </a:prstGeom>
        </p:spPr>
        <p:txBody>
          <a:bodyPr vert="horz" lIns="91394" tIns="45696" rIns="91394" bIns="4569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41" y="3"/>
            <a:ext cx="3038475" cy="466725"/>
          </a:xfrm>
          <a:prstGeom prst="rect">
            <a:avLst/>
          </a:prstGeom>
        </p:spPr>
        <p:txBody>
          <a:bodyPr vert="horz" lIns="91394" tIns="45696" rIns="91394" bIns="45696" rtlCol="0"/>
          <a:lstStyle>
            <a:lvl1pPr algn="r">
              <a:defRPr sz="1200"/>
            </a:lvl1pPr>
          </a:lstStyle>
          <a:p>
            <a:fld id="{F2CD8AE7-5A15-4FB4-B473-5D64695D76AD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94" tIns="45696" rIns="91394" bIns="4569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8"/>
            <a:ext cx="5607050" cy="3660775"/>
          </a:xfrm>
          <a:prstGeom prst="rect">
            <a:avLst/>
          </a:prstGeom>
        </p:spPr>
        <p:txBody>
          <a:bodyPr vert="horz" lIns="91394" tIns="45696" rIns="91394" bIns="4569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394" tIns="45696" rIns="91394" bIns="4569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41" y="8829675"/>
            <a:ext cx="3038475" cy="466725"/>
          </a:xfrm>
          <a:prstGeom prst="rect">
            <a:avLst/>
          </a:prstGeom>
        </p:spPr>
        <p:txBody>
          <a:bodyPr vert="horz" lIns="91394" tIns="45696" rIns="91394" bIns="45696" rtlCol="0" anchor="b"/>
          <a:lstStyle>
            <a:lvl1pPr algn="r">
              <a:defRPr sz="1200"/>
            </a:lvl1pPr>
          </a:lstStyle>
          <a:p>
            <a:fld id="{880E7C2B-499E-4E07-A89B-49174795A0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925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0E7C2B-499E-4E07-A89B-49174795A03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623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06751">
              <a:defRPr/>
            </a:pPr>
            <a:fld id="{DA95ADB8-7D9F-454D-A313-18724EE199D7}" type="slidenum">
              <a:rPr lang="en-US" sz="1800" kern="0">
                <a:solidFill>
                  <a:prstClr val="black"/>
                </a:solidFill>
              </a:rPr>
              <a:pPr defTabSz="906751">
                <a:defRPr/>
              </a:pPr>
              <a:t>2</a:t>
            </a:fld>
            <a:endParaRPr lang="en-US" sz="18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519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095">
              <a:defRPr/>
            </a:pPr>
            <a:fld id="{880E7C2B-499E-4E07-A89B-49174795A03D}" type="slidenum">
              <a:rPr lang="en-US" sz="1800" kern="0">
                <a:solidFill>
                  <a:sysClr val="windowText" lastClr="000000"/>
                </a:solidFill>
              </a:rPr>
              <a:pPr defTabSz="914095">
                <a:defRPr/>
              </a:pPr>
              <a:t>3</a:t>
            </a:fld>
            <a:endParaRPr lang="en-US" sz="1800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976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1E2ED-26B6-436E-A046-7FD43354BA5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0031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1E2ED-26B6-436E-A046-7FD43354BA5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3056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1E2ED-26B6-436E-A046-7FD43354BA5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4743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1E2ED-26B6-436E-A046-7FD43354BA5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1009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1E2ED-26B6-436E-A046-7FD43354BA5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448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C9FCD-3C0C-4BBE-BB39-608D9F9E28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5011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 rot="19708497">
            <a:off x="685800" y="2130425"/>
            <a:ext cx="7772400" cy="1470025"/>
          </a:xfrm>
        </p:spPr>
        <p:txBody>
          <a:bodyPr>
            <a:noAutofit/>
          </a:bodyPr>
          <a:lstStyle>
            <a:lvl1pPr>
              <a:defRPr sz="9600">
                <a:solidFill>
                  <a:schemeClr val="bg1">
                    <a:lumMod val="75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DRAFT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FA4F-822C-4568-9C36-EDD69CA38E53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ABDF-0C78-44F4-BBF1-DCE0CB674A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FA4F-822C-4568-9C36-EDD69CA38E53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ABDF-0C78-44F4-BBF1-DCE0CB674A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FA4F-822C-4568-9C36-EDD69CA38E53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ABDF-0C78-44F4-BBF1-DCE0CB674A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27BC6-6106-4865-90D1-8B48B4BD21EB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9A294-E6AB-43CA-A4B2-8F67018EB9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8201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27BC6-6106-4865-90D1-8B48B4BD21EB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9A294-E6AB-43CA-A4B2-8F67018EB9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2472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27BC6-6106-4865-90D1-8B48B4BD21EB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9A294-E6AB-43CA-A4B2-8F67018EB9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4311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27BC6-6106-4865-90D1-8B48B4BD21EB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9A294-E6AB-43CA-A4B2-8F67018EB9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1278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27BC6-6106-4865-90D1-8B48B4BD21EB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9A294-E6AB-43CA-A4B2-8F67018EB9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374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27BC6-6106-4865-90D1-8B48B4BD21EB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9A294-E6AB-43CA-A4B2-8F67018EB9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8770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27BC6-6106-4865-90D1-8B48B4BD21EB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9A294-E6AB-43CA-A4B2-8F67018EB9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2188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27BC6-6106-4865-90D1-8B48B4BD21EB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9A294-E6AB-43CA-A4B2-8F67018EB9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03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FA4F-822C-4568-9C36-EDD69CA38E53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ABDF-0C78-44F4-BBF1-DCE0CB674A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27BC6-6106-4865-90D1-8B48B4BD21EB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9A294-E6AB-43CA-A4B2-8F67018EB9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0471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27BC6-6106-4865-90D1-8B48B4BD21EB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9A294-E6AB-43CA-A4B2-8F67018EB9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4950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27BC6-6106-4865-90D1-8B48B4BD21EB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9A294-E6AB-43CA-A4B2-8F67018EB9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505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FA4F-822C-4568-9C36-EDD69CA38E53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ABDF-0C78-44F4-BBF1-DCE0CB674A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FA4F-822C-4568-9C36-EDD69CA38E53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ABDF-0C78-44F4-BBF1-DCE0CB674A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FA4F-822C-4568-9C36-EDD69CA38E53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ABDF-0C78-44F4-BBF1-DCE0CB674A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FA4F-822C-4568-9C36-EDD69CA38E53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ABDF-0C78-44F4-BBF1-DCE0CB674A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FA4F-822C-4568-9C36-EDD69CA38E53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ABDF-0C78-44F4-BBF1-DCE0CB674A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FA4F-822C-4568-9C36-EDD69CA38E53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ABDF-0C78-44F4-BBF1-DCE0CB674A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FA4F-822C-4568-9C36-EDD69CA38E53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ABDF-0C78-44F4-BBF1-DCE0CB674A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7FA4F-822C-4568-9C36-EDD69CA38E53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CABDF-0C78-44F4-BBF1-DCE0CB674A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27BC6-6106-4865-90D1-8B48B4BD21EB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A294-E6AB-43CA-A4B2-8F67018EB9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123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tiff"/><Relationship Id="rId7" Type="http://schemas.openxmlformats.org/officeDocument/2006/relationships/image" Target="../media/image5.pn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emf"/><Relationship Id="rId5" Type="http://schemas.openxmlformats.org/officeDocument/2006/relationships/image" Target="../media/image3.png"/><Relationship Id="rId10" Type="http://schemas.openxmlformats.org/officeDocument/2006/relationships/image" Target="../media/image8.emf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gif"/><Relationship Id="rId4" Type="http://schemas.openxmlformats.org/officeDocument/2006/relationships/hyperlink" Target="http://horttech.ashspublications.org/content/20/1/34/F7.large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0wide_CLR_N_clearbg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553456"/>
            <a:ext cx="9144000" cy="13045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883069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Best Management Practices</a:t>
            </a:r>
          </a:p>
          <a:p>
            <a:pPr algn="ctr"/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(BMP) Program</a:t>
            </a:r>
            <a:endParaRPr lang="en-US" sz="40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304800"/>
            <a:ext cx="9144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90600" y="2971800"/>
            <a:ext cx="75438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400" b="1" dirty="0">
                <a:latin typeface="+mj-lt"/>
              </a:rPr>
              <a:t>Florida Department of Agriculture and Consumer Services </a:t>
            </a:r>
          </a:p>
          <a:p>
            <a:pPr algn="ctr"/>
            <a:r>
              <a:rPr lang="en-US" sz="2400" b="1" dirty="0">
                <a:latin typeface="+mj-lt"/>
              </a:rPr>
              <a:t>Office of Agricultural Water Policy</a:t>
            </a:r>
          </a:p>
          <a:p>
            <a:pPr algn="ctr"/>
            <a:endParaRPr lang="en-US" sz="2400" b="1" dirty="0">
              <a:latin typeface="+mj-lt"/>
            </a:endParaRPr>
          </a:p>
          <a:p>
            <a:pPr algn="ctr"/>
            <a:r>
              <a:rPr lang="en-US" sz="2400" b="1" dirty="0">
                <a:latin typeface="+mj-lt"/>
              </a:rPr>
              <a:t>Vanessa Bessey</a:t>
            </a:r>
          </a:p>
          <a:p>
            <a:pPr algn="ctr"/>
            <a:r>
              <a:rPr lang="en-US" sz="2400" b="1">
                <a:latin typeface="+mj-lt"/>
              </a:rPr>
              <a:t>Environmental Administrator</a:t>
            </a:r>
            <a:endParaRPr lang="en-US" sz="2400" b="1" dirty="0">
              <a:latin typeface="+mj-lt"/>
            </a:endParaRPr>
          </a:p>
          <a:p>
            <a:pPr algn="ctr"/>
            <a:endParaRPr lang="en-US" sz="2400" b="1" dirty="0">
              <a:latin typeface="+mj-lt"/>
            </a:endParaRPr>
          </a:p>
          <a:p>
            <a:pPr algn="ctr"/>
            <a:endParaRPr lang="en-US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9643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5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4582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tx2"/>
                </a:solidFill>
                <a:latin typeface="Calibri" panose="020F0502020204030204" pitchFamily="34" charset="0"/>
              </a:rPr>
              <a:t>BMP Manuals</a:t>
            </a:r>
          </a:p>
        </p:txBody>
      </p:sp>
      <p:pic>
        <p:nvPicPr>
          <p:cNvPr id="4" name="Picture 3" descr="10wide_CLR_N_clearbg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553456"/>
            <a:ext cx="9144000" cy="1304544"/>
          </a:xfrm>
          <a:prstGeom prst="rect">
            <a:avLst/>
          </a:prstGeom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410" y="1026949"/>
            <a:ext cx="1470660" cy="1901714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" y="1034752"/>
            <a:ext cx="1470660" cy="1901714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" y="3123847"/>
            <a:ext cx="1470660" cy="193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140" y="1026949"/>
            <a:ext cx="1470660" cy="1901714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340" y="1020464"/>
            <a:ext cx="1470660" cy="1901714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959958" y="3124200"/>
            <a:ext cx="1469042" cy="1933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63340" y="1022637"/>
            <a:ext cx="1470660" cy="187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63340" y="3120716"/>
            <a:ext cx="1470660" cy="1967354"/>
          </a:xfrm>
          <a:prstGeom prst="rect">
            <a:avLst/>
          </a:prstGeom>
        </p:spPr>
      </p:pic>
      <p:pic>
        <p:nvPicPr>
          <p:cNvPr id="17" name="Picture 16" descr="C:\Users\bartnib\AppData\Local\Microsoft\Windows\Temporary Internet Files\Content.Outlook\U4BG74QA\BMP Poultry Cover (00000003)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140" y="3111841"/>
            <a:ext cx="1470660" cy="194631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12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0" y="304800"/>
            <a:ext cx="9144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006884" y="5088070"/>
            <a:ext cx="63450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Practice Categories: 	</a:t>
            </a:r>
            <a:r>
              <a:rPr lang="en-US" sz="2400" kern="0" dirty="0">
                <a:solidFill>
                  <a:sysClr val="windowText" lastClr="000000"/>
                </a:solidFill>
              </a:rPr>
              <a:t>Nutrient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Management</a:t>
            </a:r>
          </a:p>
          <a:p>
            <a:pPr lvl="0"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	  	</a:t>
            </a:r>
            <a:r>
              <a:rPr lang="en-US" sz="2400" kern="0" dirty="0">
                <a:solidFill>
                  <a:sysClr val="windowText" lastClr="000000"/>
                </a:solidFill>
              </a:rPr>
              <a:t>Irrigation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Management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	 	Water Resource Protection</a:t>
            </a:r>
          </a:p>
        </p:txBody>
      </p:sp>
    </p:spTree>
    <p:extLst>
      <p:ext uri="{BB962C8B-B14F-4D97-AF65-F5344CB8AC3E}">
        <p14:creationId xmlns:p14="http://schemas.microsoft.com/office/powerpoint/2010/main" val="240522268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3716" y="1448082"/>
            <a:ext cx="78044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tabLst/>
              <a:defRPr/>
            </a:pPr>
            <a:endParaRPr kumimoji="0" lang="en-US" sz="20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Picture 4" descr="10wide_CLR_N_clearbg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6042" y="5519786"/>
            <a:ext cx="9144000" cy="130454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304800"/>
            <a:ext cx="9144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381001"/>
            <a:ext cx="91279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</a:rPr>
              <a:t>Lake Okeechobee Protection </a:t>
            </a:r>
            <a:r>
              <a:rPr lang="en-US" sz="3200" b="1" kern="0" dirty="0">
                <a:solidFill>
                  <a:schemeClr val="accent5">
                    <a:lumMod val="50000"/>
                  </a:schemeClr>
                </a:solidFill>
              </a:rPr>
              <a:t>Area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9914216-9C89-4440-8CB1-6E617DC8A8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965776"/>
            <a:ext cx="6567355" cy="507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88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74E9A-99A3-4B36-9C30-07475B699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044" y="707179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How Do BMPs Work/Help The Environment?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9410C8-1244-4566-AB42-19AC173295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044" y="2533114"/>
            <a:ext cx="7886700" cy="2582602"/>
          </a:xfrm>
        </p:spPr>
        <p:txBody>
          <a:bodyPr>
            <a:normAutofit fontScale="85000" lnSpcReduction="10000"/>
          </a:bodyPr>
          <a:lstStyle/>
          <a:p>
            <a:r>
              <a:rPr lang="en-US" u="sng" dirty="0">
                <a:solidFill>
                  <a:schemeClr val="accent5">
                    <a:lumMod val="50000"/>
                  </a:schemeClr>
                </a:solidFill>
              </a:rPr>
              <a:t>Improve Water Quality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 by reducing nutrients – 	specifically N and P</a:t>
            </a:r>
          </a:p>
          <a:p>
            <a:r>
              <a:rPr lang="en-US" u="sng" dirty="0">
                <a:solidFill>
                  <a:schemeClr val="accent5">
                    <a:lumMod val="50000"/>
                  </a:schemeClr>
                </a:solidFill>
              </a:rPr>
              <a:t>Conserve Water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 by improving irrigation efficiencies 	and/or reducing groundwater usage</a:t>
            </a:r>
          </a:p>
          <a:p>
            <a:r>
              <a:rPr lang="en-US" u="sng" dirty="0">
                <a:solidFill>
                  <a:schemeClr val="accent5">
                    <a:lumMod val="50000"/>
                  </a:schemeClr>
                </a:solidFill>
              </a:rPr>
              <a:t>Protect Water Resources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 by reducing or preventing 	discharges of water and sediments</a:t>
            </a:r>
          </a:p>
        </p:txBody>
      </p:sp>
      <p:pic>
        <p:nvPicPr>
          <p:cNvPr id="4" name="Picture 3" descr="10wide_CLR_N_clearbg.tif">
            <a:extLst>
              <a:ext uri="{FF2B5EF4-FFF2-40B4-BE49-F238E27FC236}">
                <a16:creationId xmlns:a16="http://schemas.microsoft.com/office/drawing/2014/main" id="{5F60B1AC-E97F-47F4-855F-A3ADF1978AD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553456"/>
            <a:ext cx="9144000" cy="130454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F04B06B-498F-45B3-B4B7-FFFC4F3845C4}"/>
              </a:ext>
            </a:extLst>
          </p:cNvPr>
          <p:cNvSpPr/>
          <p:nvPr/>
        </p:nvSpPr>
        <p:spPr>
          <a:xfrm>
            <a:off x="0" y="13678"/>
            <a:ext cx="9144000" cy="2286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9364820-2631-45AB-A7BE-526EB7E5D610}"/>
              </a:ext>
            </a:extLst>
          </p:cNvPr>
          <p:cNvCxnSpPr/>
          <p:nvPr/>
        </p:nvCxnSpPr>
        <p:spPr>
          <a:xfrm>
            <a:off x="0" y="332465"/>
            <a:ext cx="9144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4952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81BCB-9979-4E1B-8D39-1B3909430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10174"/>
            <a:ext cx="7886700" cy="1514696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Examples of BMPs and Impacts</a:t>
            </a:r>
            <a:br>
              <a:rPr lang="en-US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Nutrient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A036E-BC06-46AB-AD76-75B3A282F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086" y="1813532"/>
            <a:ext cx="8596313" cy="4511009"/>
          </a:xfrm>
        </p:spPr>
        <p:txBody>
          <a:bodyPr>
            <a:noAutofit/>
          </a:bodyPr>
          <a:lstStyle/>
          <a:p>
            <a:r>
              <a:rPr lang="en-US" sz="2000" u="sng" dirty="0">
                <a:solidFill>
                  <a:schemeClr val="accent5">
                    <a:lumMod val="50000"/>
                  </a:schemeClr>
                </a:solidFill>
              </a:rPr>
              <a:t>Precision Fertilization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– Multiple technologies such as soil sampling on a grid or precision application equipment – reduces fertilizer inputs as much as 35%</a:t>
            </a:r>
          </a:p>
          <a:p>
            <a:r>
              <a:rPr lang="en-US" sz="2000" u="sng" dirty="0">
                <a:solidFill>
                  <a:schemeClr val="accent5">
                    <a:lumMod val="50000"/>
                  </a:schemeClr>
                </a:solidFill>
              </a:rPr>
              <a:t>Variable Rate Technology –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Allows precise placement of nutrients to 	roots and leaf tissue</a:t>
            </a:r>
          </a:p>
          <a:p>
            <a:endParaRPr lang="en-US" sz="2000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Picture 3" descr="10wide_CLR_N_clearbg.tif">
            <a:extLst>
              <a:ext uri="{FF2B5EF4-FFF2-40B4-BE49-F238E27FC236}">
                <a16:creationId xmlns:a16="http://schemas.microsoft.com/office/drawing/2014/main" id="{039065A9-676B-48DE-8F5B-97ACE2535B6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577869"/>
            <a:ext cx="9144000" cy="130454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F30F215-C05B-4CAF-B705-FFA0A1A3D9E2}"/>
              </a:ext>
            </a:extLst>
          </p:cNvPr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49D44EC-1A84-4FB5-A397-D7055FAEC2AD}"/>
              </a:ext>
            </a:extLst>
          </p:cNvPr>
          <p:cNvCxnSpPr>
            <a:cxnSpLocks/>
          </p:cNvCxnSpPr>
          <p:nvPr/>
        </p:nvCxnSpPr>
        <p:spPr>
          <a:xfrm>
            <a:off x="0" y="310173"/>
            <a:ext cx="9144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Fig. 7.">
            <a:hlinkClick r:id="rId4"/>
            <a:extLst>
              <a:ext uri="{FF2B5EF4-FFF2-40B4-BE49-F238E27FC236}">
                <a16:creationId xmlns:a16="http://schemas.microsoft.com/office/drawing/2014/main" id="{DA2A2D58-3CDF-4688-B16B-90186BBFC4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3119845"/>
            <a:ext cx="3363836" cy="2469362"/>
          </a:xfrm>
          <a:prstGeom prst="rect">
            <a:avLst/>
          </a:prstGeom>
          <a:noFill/>
        </p:spPr>
      </p:pic>
      <p:pic>
        <p:nvPicPr>
          <p:cNvPr id="1026" name="Picture 2" descr="Image result for fertilizer banding pictures">
            <a:extLst>
              <a:ext uri="{FF2B5EF4-FFF2-40B4-BE49-F238E27FC236}">
                <a16:creationId xmlns:a16="http://schemas.microsoft.com/office/drawing/2014/main" id="{C2D8A527-D819-4AEB-A572-B4C34C7F36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885" y="2855323"/>
            <a:ext cx="3249527" cy="1680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5" descr="image002">
            <a:extLst>
              <a:ext uri="{FF2B5EF4-FFF2-40B4-BE49-F238E27FC236}">
                <a16:creationId xmlns:a16="http://schemas.microsoft.com/office/drawing/2014/main" id="{04FB7243-568A-4A59-924B-497986E5E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837" y="4536078"/>
            <a:ext cx="2542690" cy="191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5777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81BCB-9979-4E1B-8D39-1B3909430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99306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Examples of BMPs and Impacts</a:t>
            </a:r>
            <a:br>
              <a:rPr lang="en-US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Irrigation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A036E-BC06-46AB-AD76-75B3A282F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04913"/>
            <a:ext cx="7886700" cy="3958467"/>
          </a:xfrm>
        </p:spPr>
        <p:txBody>
          <a:bodyPr>
            <a:noAutofit/>
          </a:bodyPr>
          <a:lstStyle/>
          <a:p>
            <a:r>
              <a:rPr lang="en-US" sz="2000" u="sng" dirty="0">
                <a:solidFill>
                  <a:schemeClr val="accent5">
                    <a:lumMod val="50000"/>
                  </a:schemeClr>
                </a:solidFill>
              </a:rPr>
              <a:t>Soil Moisture Probes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– Reduces fertilizer and water usage by up to 	50%, provides tracking of fertilizer through soil column</a:t>
            </a:r>
          </a:p>
          <a:p>
            <a:r>
              <a:rPr lang="en-US" sz="2000" u="sng" dirty="0">
                <a:solidFill>
                  <a:schemeClr val="accent5">
                    <a:lumMod val="50000"/>
                  </a:schemeClr>
                </a:solidFill>
              </a:rPr>
              <a:t>Precision Irrigation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– Allows placement of water close to the plant, reduces evaporation, individual valves may be guided by soil moisture probes – reduces groundwater withdrawals up to 40%</a:t>
            </a:r>
          </a:p>
        </p:txBody>
      </p:sp>
      <p:pic>
        <p:nvPicPr>
          <p:cNvPr id="4" name="Picture 3" descr="10wide_CLR_N_clearbg.tif">
            <a:extLst>
              <a:ext uri="{FF2B5EF4-FFF2-40B4-BE49-F238E27FC236}">
                <a16:creationId xmlns:a16="http://schemas.microsoft.com/office/drawing/2014/main" id="{039065A9-676B-48DE-8F5B-97ACE2535B6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553456"/>
            <a:ext cx="9144000" cy="130454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F30F215-C05B-4CAF-B705-FFA0A1A3D9E2}"/>
              </a:ext>
            </a:extLst>
          </p:cNvPr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49D44EC-1A84-4FB5-A397-D7055FAEC2AD}"/>
              </a:ext>
            </a:extLst>
          </p:cNvPr>
          <p:cNvCxnSpPr>
            <a:cxnSpLocks/>
          </p:cNvCxnSpPr>
          <p:nvPr/>
        </p:nvCxnSpPr>
        <p:spPr>
          <a:xfrm>
            <a:off x="0" y="310173"/>
            <a:ext cx="9144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63D07DB5-BC35-427B-B09D-1502BF1080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8137" y="3268130"/>
            <a:ext cx="4074538" cy="27138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535E00-A8D6-47E5-8F0A-35A467BB920B}"/>
              </a:ext>
            </a:extLst>
          </p:cNvPr>
          <p:cNvPicPr/>
          <p:nvPr/>
        </p:nvPicPr>
        <p:blipFill rotWithShape="1">
          <a:blip r:embed="rId5"/>
          <a:srcRect r="63462"/>
          <a:stretch/>
        </p:blipFill>
        <p:spPr bwMode="auto">
          <a:xfrm>
            <a:off x="245834" y="3268130"/>
            <a:ext cx="2171700" cy="17811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0535E00-A8D6-47E5-8F0A-35A467BB920B}"/>
              </a:ext>
            </a:extLst>
          </p:cNvPr>
          <p:cNvPicPr/>
          <p:nvPr/>
        </p:nvPicPr>
        <p:blipFill rotWithShape="1">
          <a:blip r:embed="rId5"/>
          <a:srcRect l="50641"/>
          <a:stretch/>
        </p:blipFill>
        <p:spPr bwMode="auto">
          <a:xfrm>
            <a:off x="2303141" y="3957187"/>
            <a:ext cx="2933700" cy="17811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03223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81BCB-9979-4E1B-8D39-1B3909430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623685"/>
            <a:ext cx="7886700" cy="45439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Examples of BMPs and Impacts</a:t>
            </a:r>
            <a:br>
              <a:rPr lang="en-US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Water Resource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A036E-BC06-46AB-AD76-75B3A282F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806" y="1141159"/>
            <a:ext cx="7886700" cy="3958467"/>
          </a:xfrm>
        </p:spPr>
        <p:txBody>
          <a:bodyPr>
            <a:noAutofit/>
          </a:bodyPr>
          <a:lstStyle/>
          <a:p>
            <a:endParaRPr lang="en-US" sz="2000" u="sng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sz="2000" u="sng" dirty="0">
                <a:solidFill>
                  <a:schemeClr val="accent5">
                    <a:lumMod val="50000"/>
                  </a:schemeClr>
                </a:solidFill>
              </a:rPr>
              <a:t>Surface Water Control Structures</a:t>
            </a:r>
          </a:p>
          <a:p>
            <a:pPr marL="0" indent="0">
              <a:buNone/>
            </a:pPr>
            <a:endParaRPr lang="en-US" sz="2000" u="sng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2000" u="sng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Picture 3" descr="10wide_CLR_N_clearbg.tif">
            <a:extLst>
              <a:ext uri="{FF2B5EF4-FFF2-40B4-BE49-F238E27FC236}">
                <a16:creationId xmlns:a16="http://schemas.microsoft.com/office/drawing/2014/main" id="{039065A9-676B-48DE-8F5B-97ACE2535B6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553456"/>
            <a:ext cx="9144000" cy="130454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F30F215-C05B-4CAF-B705-FFA0A1A3D9E2}"/>
              </a:ext>
            </a:extLst>
          </p:cNvPr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49D44EC-1A84-4FB5-A397-D7055FAEC2AD}"/>
              </a:ext>
            </a:extLst>
          </p:cNvPr>
          <p:cNvCxnSpPr>
            <a:cxnSpLocks/>
          </p:cNvCxnSpPr>
          <p:nvPr/>
        </p:nvCxnSpPr>
        <p:spPr>
          <a:xfrm>
            <a:off x="0" y="310173"/>
            <a:ext cx="9144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\\okeawpsrv01\oke_awp_shared\PHOTOS\2013_Rich_Photos\SWC\Willaway 6-18-13 2.JPG">
            <a:extLst>
              <a:ext uri="{FF2B5EF4-FFF2-40B4-BE49-F238E27FC236}">
                <a16:creationId xmlns:a16="http://schemas.microsoft.com/office/drawing/2014/main" id="{3EAFC33C-7CBA-4F01-B51F-1AB4DFBF20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9458" y="1900251"/>
            <a:ext cx="4424833" cy="3318625"/>
          </a:xfrm>
          <a:prstGeom prst="rect">
            <a:avLst/>
          </a:prstGeom>
          <a:noFill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93450B-BE2C-4595-88C2-653C004BD3A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373" y="1391590"/>
            <a:ext cx="3373036" cy="252977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79D806F-3437-4A3D-A633-2530935E87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739" y="3879580"/>
            <a:ext cx="3253455" cy="2440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296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6CEE0-64B0-43F4-B0D3-71EC5B9C0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006" y="643478"/>
            <a:ext cx="8833011" cy="1325563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How Do We Know That Agricultural Producers Are Following BMPs?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815D11-9D41-4EDC-A846-F0ACD38EB2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06" y="2168200"/>
            <a:ext cx="8735536" cy="3299587"/>
          </a:xfrm>
        </p:spPr>
        <p:txBody>
          <a:bodyPr>
            <a:normAutofit fontScale="92500" lnSpcReduction="20000"/>
          </a:bodyPr>
          <a:lstStyle/>
          <a:p>
            <a:r>
              <a:rPr lang="en-US" sz="2400" u="sng" dirty="0">
                <a:solidFill>
                  <a:schemeClr val="accent5">
                    <a:lumMod val="50000"/>
                  </a:schemeClr>
                </a:solidFill>
              </a:rPr>
              <a:t>Required by Rule 5M-1 F.A.C.</a:t>
            </a:r>
          </a:p>
          <a:p>
            <a:r>
              <a:rPr lang="en-US" sz="2400" u="sng" dirty="0">
                <a:solidFill>
                  <a:schemeClr val="accent5">
                    <a:lumMod val="50000"/>
                  </a:schemeClr>
                </a:solidFill>
              </a:rPr>
              <a:t>Annual Certification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 –electronic and/or staff assisted</a:t>
            </a:r>
          </a:p>
          <a:p>
            <a:r>
              <a:rPr lang="en-US" sz="2400" u="sng" dirty="0">
                <a:solidFill>
                  <a:schemeClr val="accent5">
                    <a:lumMod val="50000"/>
                  </a:schemeClr>
                </a:solidFill>
              </a:rPr>
              <a:t>Implementation Verification Site Visit 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– Performed year round through field staff site visits</a:t>
            </a:r>
          </a:p>
          <a:p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In the NEEPA and in any other adopted BMAP, agricultural producers must either implement appropriate BMPs or monitor their water quality to prove that they meet state water quality standards.</a:t>
            </a:r>
          </a:p>
          <a:p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FDACS has referred landowners to the FDEP for enforcement of the water quality monitoring provision.</a:t>
            </a:r>
          </a:p>
        </p:txBody>
      </p:sp>
      <p:pic>
        <p:nvPicPr>
          <p:cNvPr id="4" name="Picture 3" descr="10wide_CLR_N_clearbg.tif">
            <a:extLst>
              <a:ext uri="{FF2B5EF4-FFF2-40B4-BE49-F238E27FC236}">
                <a16:creationId xmlns:a16="http://schemas.microsoft.com/office/drawing/2014/main" id="{A6BFF0BC-9708-41D4-A650-A5EEE7B4ED4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553456"/>
            <a:ext cx="9144000" cy="130454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6B8237-A256-45C3-A7B3-7270C9A52E98}"/>
              </a:ext>
            </a:extLst>
          </p:cNvPr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D40D689-AA66-4986-87DC-02973FA4B977}"/>
              </a:ext>
            </a:extLst>
          </p:cNvPr>
          <p:cNvCxnSpPr>
            <a:cxnSpLocks/>
          </p:cNvCxnSpPr>
          <p:nvPr/>
        </p:nvCxnSpPr>
        <p:spPr>
          <a:xfrm>
            <a:off x="0" y="314268"/>
            <a:ext cx="9144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500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09700" y="753324"/>
            <a:ext cx="632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tx2"/>
                </a:solidFill>
                <a:latin typeface="Franklin Gothic Medium Cond" pitchFamily="34" charset="0"/>
              </a:rPr>
              <a:t>Contact us at…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304800"/>
            <a:ext cx="9144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57200" y="1827944"/>
            <a:ext cx="82296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solidFill>
                  <a:schemeClr val="tx2"/>
                </a:solidFill>
                <a:latin typeface="Franklin Gothic Medium Cond" pitchFamily="34" charset="0"/>
              </a:rPr>
              <a:t>www.freshfromflorida.com/Divisions-Offices/Agricultural-Water-Policy</a:t>
            </a:r>
            <a:r>
              <a:rPr lang="en-US" sz="2800" dirty="0">
                <a:solidFill>
                  <a:schemeClr val="tx2"/>
                </a:solidFill>
                <a:latin typeface="Franklin Gothic Medium Cond" pitchFamily="34" charset="0"/>
              </a:rPr>
              <a:t> </a:t>
            </a:r>
          </a:p>
          <a:p>
            <a:pPr algn="ctr"/>
            <a:r>
              <a:rPr lang="en-US" sz="2800" dirty="0">
                <a:solidFill>
                  <a:schemeClr val="tx2"/>
                </a:solidFill>
                <a:latin typeface="Franklin Gothic Medium Cond" pitchFamily="34" charset="0"/>
              </a:rPr>
              <a:t>or</a:t>
            </a:r>
          </a:p>
          <a:p>
            <a:pPr algn="ctr"/>
            <a:r>
              <a:rPr lang="en-US" sz="2800" u="sng" dirty="0">
                <a:solidFill>
                  <a:schemeClr val="tx2"/>
                </a:solidFill>
                <a:latin typeface="Franklin Gothic Medium Cond" pitchFamily="34" charset="0"/>
              </a:rPr>
              <a:t>www.floridaagwaterpolicy.com</a:t>
            </a:r>
          </a:p>
          <a:p>
            <a:pPr algn="ctr"/>
            <a:endParaRPr lang="en-US" sz="2000" dirty="0">
              <a:solidFill>
                <a:schemeClr val="tx2"/>
              </a:solidFill>
              <a:latin typeface="Franklin Gothic Medium Cond" pitchFamily="34" charset="0"/>
            </a:endParaRPr>
          </a:p>
          <a:p>
            <a:pPr algn="ctr"/>
            <a:endParaRPr lang="en-US" sz="2000" dirty="0">
              <a:solidFill>
                <a:schemeClr val="tx2"/>
              </a:solidFill>
              <a:latin typeface="Franklin Gothic Medium Cond" pitchFamily="34" charset="0"/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19701D63-1D2C-4B20-B9F5-EA9A64C0B4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57803"/>
            <a:ext cx="9144000" cy="160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Swamp.jpg"/>
          <p:cNvPicPr>
            <a:picLocks noChangeAspect="1"/>
          </p:cNvPicPr>
          <p:nvPr/>
        </p:nvPicPr>
        <p:blipFill>
          <a:blip r:embed="rId4" cstate="print"/>
          <a:srcRect t="47482" b="40023"/>
          <a:stretch>
            <a:fillRect/>
          </a:stretch>
        </p:blipFill>
        <p:spPr>
          <a:xfrm>
            <a:off x="1447800" y="4953000"/>
            <a:ext cx="67056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488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AWP">
      <a:dk1>
        <a:sysClr val="windowText" lastClr="000000"/>
      </a:dk1>
      <a:lt1>
        <a:sysClr val="window" lastClr="FFFFFF"/>
      </a:lt1>
      <a:dk2>
        <a:srgbClr val="00437A"/>
      </a:dk2>
      <a:lt2>
        <a:srgbClr val="F8F7F2"/>
      </a:lt2>
      <a:accent1>
        <a:srgbClr val="00854B"/>
      </a:accent1>
      <a:accent2>
        <a:srgbClr val="92D050"/>
      </a:accent2>
      <a:accent3>
        <a:srgbClr val="FFEC68"/>
      </a:accent3>
      <a:accent4>
        <a:srgbClr val="97DCF3"/>
      </a:accent4>
      <a:accent5>
        <a:srgbClr val="548DD4"/>
      </a:accent5>
      <a:accent6>
        <a:srgbClr val="743E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15421</TotalTime>
  <Words>233</Words>
  <Application>Microsoft Office PowerPoint</Application>
  <PresentationFormat>On-screen Show (4:3)</PresentationFormat>
  <Paragraphs>47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Franklin Gothic Medium Cond</vt:lpstr>
      <vt:lpstr>Office Theme</vt:lpstr>
      <vt:lpstr>Custom Design</vt:lpstr>
      <vt:lpstr>PowerPoint Presentation</vt:lpstr>
      <vt:lpstr>BMP Manuals</vt:lpstr>
      <vt:lpstr>PowerPoint Presentation</vt:lpstr>
      <vt:lpstr>How Do BMPs Work/Help The Environment?</vt:lpstr>
      <vt:lpstr>Examples of BMPs and Impacts Nutrient Management</vt:lpstr>
      <vt:lpstr>Examples of BMPs and Impacts Irrigation Management</vt:lpstr>
      <vt:lpstr>Examples of BMPs and Impacts Water Resource Protection</vt:lpstr>
      <vt:lpstr>How Do We Know That Agricultural Producers Are Following BMPs?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Carly Barnes</dc:creator>
  <cp:lastModifiedBy>Bessey, Vanessa</cp:lastModifiedBy>
  <cp:revision>484</cp:revision>
  <cp:lastPrinted>2019-04-30T17:42:11Z</cp:lastPrinted>
  <dcterms:created xsi:type="dcterms:W3CDTF">2013-04-17T19:22:56Z</dcterms:created>
  <dcterms:modified xsi:type="dcterms:W3CDTF">2019-05-01T11:11:59Z</dcterms:modified>
</cp:coreProperties>
</file>