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4" r:id="rId1"/>
  </p:sldMasterIdLst>
  <p:sldIdLst>
    <p:sldId id="290" r:id="rId2"/>
    <p:sldId id="284" r:id="rId3"/>
    <p:sldId id="327" r:id="rId4"/>
    <p:sldId id="328" r:id="rId5"/>
    <p:sldId id="329" r:id="rId6"/>
    <p:sldId id="330" r:id="rId7"/>
    <p:sldId id="331" r:id="rId8"/>
    <p:sldId id="333" r:id="rId9"/>
    <p:sldId id="298"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03231"/>
    <a:srgbClr val="435030"/>
    <a:srgbClr val="4E5D38"/>
    <a:srgbClr val="596A40"/>
    <a:srgbClr val="42463A"/>
    <a:srgbClr val="DBEAC6"/>
    <a:srgbClr val="BCCAA9"/>
    <a:srgbClr val="A5B092"/>
    <a:srgbClr val="C8EAFB"/>
    <a:srgbClr val="243F7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EC36882-754B-A6D3-DC90-4EA27620DC0C}" v="2" dt="2022-06-29T16:10:20.4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555"/>
    <p:restoredTop sz="96327"/>
  </p:normalViewPr>
  <p:slideViewPr>
    <p:cSldViewPr snapToGrid="0" snapToObjects="1">
      <p:cViewPr varScale="1">
        <p:scale>
          <a:sx n="114" d="100"/>
          <a:sy n="114" d="100"/>
        </p:scale>
        <p:origin x="900"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9817412"/>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05">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99217E1-CC21-FA4D-A15D-1D550201515D}"/>
              </a:ext>
            </a:extLst>
          </p:cNvPr>
          <p:cNvSpPr/>
          <p:nvPr userDrawn="1"/>
        </p:nvSpPr>
        <p:spPr>
          <a:xfrm>
            <a:off x="137459" y="1370438"/>
            <a:ext cx="11893176" cy="3325166"/>
          </a:xfrm>
          <a:prstGeom prst="rect">
            <a:avLst/>
          </a:prstGeom>
          <a:solidFill>
            <a:srgbClr val="3032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3192258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Slide - 06">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57769C0-3006-DC48-B84B-7DC6B10DA2FA}"/>
              </a:ext>
            </a:extLst>
          </p:cNvPr>
          <p:cNvSpPr/>
          <p:nvPr userDrawn="1"/>
        </p:nvSpPr>
        <p:spPr>
          <a:xfrm>
            <a:off x="173319" y="3341930"/>
            <a:ext cx="11803528" cy="3325166"/>
          </a:xfrm>
          <a:prstGeom prst="rect">
            <a:avLst/>
          </a:prstGeom>
          <a:solidFill>
            <a:srgbClr val="3032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8792649"/>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07">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B30B274-329C-EF4D-868F-4623C6BA847F}"/>
              </a:ext>
            </a:extLst>
          </p:cNvPr>
          <p:cNvSpPr/>
          <p:nvPr userDrawn="1"/>
        </p:nvSpPr>
        <p:spPr>
          <a:xfrm>
            <a:off x="153712" y="3381192"/>
            <a:ext cx="3850522" cy="3325166"/>
          </a:xfrm>
          <a:prstGeom prst="rect">
            <a:avLst/>
          </a:prstGeom>
          <a:solidFill>
            <a:srgbClr val="3032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D37B701-CFD9-CB44-93C6-4F6A73F0DB4F}"/>
              </a:ext>
            </a:extLst>
          </p:cNvPr>
          <p:cNvSpPr/>
          <p:nvPr userDrawn="1"/>
        </p:nvSpPr>
        <p:spPr>
          <a:xfrm>
            <a:off x="4171395" y="3381192"/>
            <a:ext cx="3850522" cy="3325166"/>
          </a:xfrm>
          <a:prstGeom prst="rect">
            <a:avLst/>
          </a:prstGeom>
          <a:solidFill>
            <a:srgbClr val="3032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E3D802A-46C2-B14C-91A0-E4ABBD36FB87}"/>
              </a:ext>
            </a:extLst>
          </p:cNvPr>
          <p:cNvSpPr/>
          <p:nvPr userDrawn="1"/>
        </p:nvSpPr>
        <p:spPr>
          <a:xfrm>
            <a:off x="8189079" y="3381192"/>
            <a:ext cx="3850522" cy="3325166"/>
          </a:xfrm>
          <a:prstGeom prst="rect">
            <a:avLst/>
          </a:prstGeom>
          <a:solidFill>
            <a:srgbClr val="3032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1784189"/>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08">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9FE8B0C-6BEC-4B4C-8217-B267D4F6CF29}"/>
              </a:ext>
            </a:extLst>
          </p:cNvPr>
          <p:cNvSpPr/>
          <p:nvPr userDrawn="1"/>
        </p:nvSpPr>
        <p:spPr>
          <a:xfrm>
            <a:off x="153056" y="1385051"/>
            <a:ext cx="3850522" cy="3325166"/>
          </a:xfrm>
          <a:prstGeom prst="rect">
            <a:avLst/>
          </a:prstGeom>
          <a:solidFill>
            <a:srgbClr val="3032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AFF991A-5033-4C41-8B46-C03CBDE58012}"/>
              </a:ext>
            </a:extLst>
          </p:cNvPr>
          <p:cNvSpPr/>
          <p:nvPr userDrawn="1"/>
        </p:nvSpPr>
        <p:spPr>
          <a:xfrm>
            <a:off x="4170739" y="1385051"/>
            <a:ext cx="3850522" cy="3325166"/>
          </a:xfrm>
          <a:prstGeom prst="rect">
            <a:avLst/>
          </a:prstGeom>
          <a:solidFill>
            <a:srgbClr val="3032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F6BBC39-2CAC-6B48-98F0-23F0863D4E6C}"/>
              </a:ext>
            </a:extLst>
          </p:cNvPr>
          <p:cNvSpPr/>
          <p:nvPr userDrawn="1"/>
        </p:nvSpPr>
        <p:spPr>
          <a:xfrm>
            <a:off x="8188423" y="1385051"/>
            <a:ext cx="3850522" cy="3325166"/>
          </a:xfrm>
          <a:prstGeom prst="rect">
            <a:avLst/>
          </a:prstGeom>
          <a:solidFill>
            <a:srgbClr val="3032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7711386"/>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Slide - 09">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027388-62EA-DE48-A209-EF7CA10057E9}"/>
              </a:ext>
            </a:extLst>
          </p:cNvPr>
          <p:cNvSpPr/>
          <p:nvPr userDrawn="1"/>
        </p:nvSpPr>
        <p:spPr>
          <a:xfrm>
            <a:off x="135778" y="1449703"/>
            <a:ext cx="3652269" cy="5332097"/>
          </a:xfrm>
          <a:prstGeom prst="rect">
            <a:avLst/>
          </a:prstGeom>
          <a:solidFill>
            <a:srgbClr val="3032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A4BA2B29-94DF-0649-9733-289A181C212E}"/>
              </a:ext>
            </a:extLst>
          </p:cNvPr>
          <p:cNvSpPr/>
          <p:nvPr userDrawn="1"/>
        </p:nvSpPr>
        <p:spPr>
          <a:xfrm>
            <a:off x="3947139" y="1449704"/>
            <a:ext cx="3652269" cy="5332096"/>
          </a:xfrm>
          <a:prstGeom prst="rect">
            <a:avLst/>
          </a:prstGeom>
          <a:solidFill>
            <a:srgbClr val="3032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6639506"/>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Slide - 10">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6608DD6-E8B7-4A47-ACD0-151608AB1471}"/>
              </a:ext>
            </a:extLst>
          </p:cNvPr>
          <p:cNvSpPr/>
          <p:nvPr userDrawn="1"/>
        </p:nvSpPr>
        <p:spPr>
          <a:xfrm>
            <a:off x="4580635" y="1386290"/>
            <a:ext cx="3652269" cy="5332096"/>
          </a:xfrm>
          <a:prstGeom prst="rect">
            <a:avLst/>
          </a:prstGeom>
          <a:solidFill>
            <a:srgbClr val="3032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2CCD815-AA26-3049-BBF7-DF2314AA9440}"/>
              </a:ext>
            </a:extLst>
          </p:cNvPr>
          <p:cNvSpPr/>
          <p:nvPr userDrawn="1"/>
        </p:nvSpPr>
        <p:spPr>
          <a:xfrm>
            <a:off x="8380044" y="1386290"/>
            <a:ext cx="3652269" cy="5332096"/>
          </a:xfrm>
          <a:prstGeom prst="rect">
            <a:avLst/>
          </a:prstGeom>
          <a:solidFill>
            <a:srgbClr val="3032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27623204"/>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Slide - 11">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A31449A-2FA3-CD40-AC84-157BCEA8956B}"/>
              </a:ext>
            </a:extLst>
          </p:cNvPr>
          <p:cNvSpPr/>
          <p:nvPr userDrawn="1"/>
        </p:nvSpPr>
        <p:spPr>
          <a:xfrm>
            <a:off x="4269866" y="4143948"/>
            <a:ext cx="3652269" cy="2514674"/>
          </a:xfrm>
          <a:prstGeom prst="rect">
            <a:avLst/>
          </a:prstGeom>
          <a:solidFill>
            <a:srgbClr val="3032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F2180D1-075E-7A48-B05C-8F132026964C}"/>
              </a:ext>
            </a:extLst>
          </p:cNvPr>
          <p:cNvSpPr/>
          <p:nvPr userDrawn="1"/>
        </p:nvSpPr>
        <p:spPr>
          <a:xfrm>
            <a:off x="4273824" y="1434097"/>
            <a:ext cx="3652269" cy="2514674"/>
          </a:xfrm>
          <a:prstGeom prst="rect">
            <a:avLst/>
          </a:prstGeom>
          <a:solidFill>
            <a:srgbClr val="3032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027B1F9-9792-E348-8054-5F3B10DB3A02}"/>
              </a:ext>
            </a:extLst>
          </p:cNvPr>
          <p:cNvSpPr/>
          <p:nvPr userDrawn="1"/>
        </p:nvSpPr>
        <p:spPr>
          <a:xfrm>
            <a:off x="8176848" y="4143948"/>
            <a:ext cx="3652269" cy="2514674"/>
          </a:xfrm>
          <a:prstGeom prst="rect">
            <a:avLst/>
          </a:prstGeom>
          <a:solidFill>
            <a:srgbClr val="3032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5B97E83-2A90-6240-B51D-82E521BCBA1B}"/>
              </a:ext>
            </a:extLst>
          </p:cNvPr>
          <p:cNvSpPr/>
          <p:nvPr userDrawn="1"/>
        </p:nvSpPr>
        <p:spPr>
          <a:xfrm>
            <a:off x="8176848" y="1434097"/>
            <a:ext cx="3652269" cy="2514674"/>
          </a:xfrm>
          <a:prstGeom prst="rect">
            <a:avLst/>
          </a:prstGeom>
          <a:solidFill>
            <a:srgbClr val="3032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364971B-C0DF-7B41-99FA-6ADC4367C5AA}"/>
              </a:ext>
            </a:extLst>
          </p:cNvPr>
          <p:cNvSpPr/>
          <p:nvPr userDrawn="1"/>
        </p:nvSpPr>
        <p:spPr>
          <a:xfrm>
            <a:off x="362884" y="4143948"/>
            <a:ext cx="3652269" cy="2514674"/>
          </a:xfrm>
          <a:prstGeom prst="rect">
            <a:avLst/>
          </a:prstGeom>
          <a:solidFill>
            <a:srgbClr val="3032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2ED10D5-9907-3244-8DCD-B29754C4C87E}"/>
              </a:ext>
            </a:extLst>
          </p:cNvPr>
          <p:cNvSpPr/>
          <p:nvPr userDrawn="1"/>
        </p:nvSpPr>
        <p:spPr>
          <a:xfrm>
            <a:off x="362884" y="1434097"/>
            <a:ext cx="3652269" cy="2514674"/>
          </a:xfrm>
          <a:prstGeom prst="rect">
            <a:avLst/>
          </a:prstGeom>
          <a:solidFill>
            <a:srgbClr val="3032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39419666"/>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Slide - 1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5D74B4F-0AF2-544C-BBE1-F3D728C735D5}"/>
              </a:ext>
            </a:extLst>
          </p:cNvPr>
          <p:cNvSpPr/>
          <p:nvPr userDrawn="1"/>
        </p:nvSpPr>
        <p:spPr>
          <a:xfrm>
            <a:off x="488389" y="1386289"/>
            <a:ext cx="3652269" cy="5332097"/>
          </a:xfrm>
          <a:prstGeom prst="rect">
            <a:avLst/>
          </a:prstGeom>
          <a:solidFill>
            <a:srgbClr val="3032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335DC2A0-26E5-0843-A769-6B80E0A77EE6}"/>
              </a:ext>
            </a:extLst>
          </p:cNvPr>
          <p:cNvSpPr/>
          <p:nvPr userDrawn="1"/>
        </p:nvSpPr>
        <p:spPr>
          <a:xfrm>
            <a:off x="4239986" y="1386290"/>
            <a:ext cx="3652269" cy="5332096"/>
          </a:xfrm>
          <a:prstGeom prst="rect">
            <a:avLst/>
          </a:prstGeom>
          <a:solidFill>
            <a:srgbClr val="3032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2EF594A-E21A-AD4C-AF4E-1185D7D4E338}"/>
              </a:ext>
            </a:extLst>
          </p:cNvPr>
          <p:cNvSpPr/>
          <p:nvPr userDrawn="1"/>
        </p:nvSpPr>
        <p:spPr>
          <a:xfrm>
            <a:off x="7991583" y="1386290"/>
            <a:ext cx="3652269" cy="5332096"/>
          </a:xfrm>
          <a:prstGeom prst="rect">
            <a:avLst/>
          </a:prstGeom>
          <a:solidFill>
            <a:srgbClr val="3032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70406430"/>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Slide - 1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EAF781C-C56E-5848-A911-7076A563E0C5}"/>
              </a:ext>
            </a:extLst>
          </p:cNvPr>
          <p:cNvSpPr/>
          <p:nvPr userDrawn="1"/>
        </p:nvSpPr>
        <p:spPr>
          <a:xfrm>
            <a:off x="271154" y="1368440"/>
            <a:ext cx="5700155" cy="5332096"/>
          </a:xfrm>
          <a:prstGeom prst="rect">
            <a:avLst/>
          </a:prstGeom>
          <a:solidFill>
            <a:srgbClr val="3032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6A333A5-F13A-054D-9DCD-F98B9C2CCC17}"/>
              </a:ext>
            </a:extLst>
          </p:cNvPr>
          <p:cNvSpPr/>
          <p:nvPr userDrawn="1"/>
        </p:nvSpPr>
        <p:spPr>
          <a:xfrm>
            <a:off x="6220692" y="1368440"/>
            <a:ext cx="5700155" cy="5332096"/>
          </a:xfrm>
          <a:prstGeom prst="rect">
            <a:avLst/>
          </a:prstGeom>
          <a:solidFill>
            <a:srgbClr val="3032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1172229"/>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Slide - 14">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9757DCF-EDBE-7047-8355-609423C64C97}"/>
              </a:ext>
            </a:extLst>
          </p:cNvPr>
          <p:cNvSpPr/>
          <p:nvPr userDrawn="1"/>
        </p:nvSpPr>
        <p:spPr>
          <a:xfrm>
            <a:off x="187490" y="1386368"/>
            <a:ext cx="5700155" cy="5332096"/>
          </a:xfrm>
          <a:prstGeom prst="rect">
            <a:avLst/>
          </a:prstGeom>
          <a:solidFill>
            <a:srgbClr val="3032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53425849"/>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Blank Slide - A">
    <p:spTree>
      <p:nvGrpSpPr>
        <p:cNvPr id="1" name=""/>
        <p:cNvGrpSpPr/>
        <p:nvPr/>
      </p:nvGrpSpPr>
      <p:grpSpPr>
        <a:xfrm>
          <a:off x="0" y="0"/>
          <a:ext cx="0" cy="0"/>
          <a:chOff x="0" y="0"/>
          <a:chExt cx="0" cy="0"/>
        </a:xfrm>
      </p:grpSpPr>
      <p:pic>
        <p:nvPicPr>
          <p:cNvPr id="4" name="Picture 3" descr="Florida Department of Environmental Protection Logo">
            <a:extLst>
              <a:ext uri="{FF2B5EF4-FFF2-40B4-BE49-F238E27FC236}">
                <a16:creationId xmlns:a16="http://schemas.microsoft.com/office/drawing/2014/main" id="{5FC63135-B980-654F-A16F-804BC17273BB}"/>
              </a:ext>
            </a:extLst>
          </p:cNvPr>
          <p:cNvPicPr>
            <a:picLocks noChangeAspect="1"/>
          </p:cNvPicPr>
          <p:nvPr userDrawn="1"/>
        </p:nvPicPr>
        <p:blipFill>
          <a:blip r:embed="rId2"/>
          <a:stretch>
            <a:fillRect/>
          </a:stretch>
        </p:blipFill>
        <p:spPr>
          <a:xfrm>
            <a:off x="203568" y="93439"/>
            <a:ext cx="1062435" cy="1062435"/>
          </a:xfrm>
          <a:prstGeom prst="rect">
            <a:avLst/>
          </a:prstGeom>
        </p:spPr>
      </p:pic>
    </p:spTree>
    <p:extLst>
      <p:ext uri="{BB962C8B-B14F-4D97-AF65-F5344CB8AC3E}">
        <p14:creationId xmlns:p14="http://schemas.microsoft.com/office/powerpoint/2010/main" val="4202830524"/>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Slide - 15">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2FA6816-B517-DA4F-9915-A0A632A2BF9B}"/>
              </a:ext>
            </a:extLst>
          </p:cNvPr>
          <p:cNvSpPr/>
          <p:nvPr userDrawn="1"/>
        </p:nvSpPr>
        <p:spPr>
          <a:xfrm>
            <a:off x="6346194" y="1392344"/>
            <a:ext cx="5700155" cy="5332096"/>
          </a:xfrm>
          <a:prstGeom prst="rect">
            <a:avLst/>
          </a:prstGeom>
          <a:solidFill>
            <a:srgbClr val="3032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90050823"/>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Slide - 16">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7F38FBE-460A-D441-9EDF-7C42DA61129B}"/>
              </a:ext>
            </a:extLst>
          </p:cNvPr>
          <p:cNvSpPr/>
          <p:nvPr userDrawn="1"/>
        </p:nvSpPr>
        <p:spPr>
          <a:xfrm>
            <a:off x="1203366" y="1580865"/>
            <a:ext cx="9785267" cy="4943103"/>
          </a:xfrm>
          <a:prstGeom prst="rect">
            <a:avLst/>
          </a:prstGeom>
          <a:solidFill>
            <a:srgbClr val="3032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83289295"/>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Slide - 17">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0A8D1B6-4D7F-6849-92E4-BF2EC945BD09}"/>
              </a:ext>
            </a:extLst>
          </p:cNvPr>
          <p:cNvSpPr/>
          <p:nvPr userDrawn="1"/>
        </p:nvSpPr>
        <p:spPr>
          <a:xfrm>
            <a:off x="210788" y="1386368"/>
            <a:ext cx="11770425" cy="5332096"/>
          </a:xfrm>
          <a:prstGeom prst="rect">
            <a:avLst/>
          </a:prstGeom>
          <a:solidFill>
            <a:srgbClr val="3032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12874480"/>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Slide - 18">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C789B56-ECF3-C341-899C-8E67056D85D1}"/>
              </a:ext>
            </a:extLst>
          </p:cNvPr>
          <p:cNvSpPr/>
          <p:nvPr userDrawn="1"/>
        </p:nvSpPr>
        <p:spPr>
          <a:xfrm>
            <a:off x="152400" y="5597809"/>
            <a:ext cx="11887200" cy="1118255"/>
          </a:xfrm>
          <a:prstGeom prst="rect">
            <a:avLst/>
          </a:prstGeom>
          <a:solidFill>
            <a:srgbClr val="3032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73136452"/>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5A76C35-9906-6847-91E5-371C9621D034}"/>
              </a:ext>
            </a:extLst>
          </p:cNvPr>
          <p:cNvSpPr txBox="1"/>
          <p:nvPr userDrawn="1"/>
        </p:nvSpPr>
        <p:spPr>
          <a:xfrm>
            <a:off x="477078" y="1719469"/>
            <a:ext cx="5695121" cy="5078313"/>
          </a:xfrm>
          <a:prstGeom prst="rect">
            <a:avLst/>
          </a:prstGeom>
          <a:noFill/>
        </p:spPr>
        <p:txBody>
          <a:bodyPr wrap="square" rtlCol="0">
            <a:spAutoFit/>
          </a:bodyPr>
          <a:lstStyle/>
          <a:p>
            <a:r>
              <a:rPr lang="en-US" b="1" dirty="0">
                <a:latin typeface="Verdana" panose="020B0604030504040204" pitchFamily="34" charset="0"/>
                <a:ea typeface="Verdana" panose="020B0604030504040204" pitchFamily="34" charset="0"/>
                <a:cs typeface="Verdana" panose="020B0604030504040204" pitchFamily="34" charset="0"/>
              </a:rPr>
              <a:t>VERDANA</a:t>
            </a:r>
          </a:p>
          <a:p>
            <a:endParaRPr lang="en-US" b="1" dirty="0">
              <a:latin typeface="Verdana" panose="020B0604030504040204" pitchFamily="34" charset="0"/>
              <a:ea typeface="Verdana" panose="020B0604030504040204" pitchFamily="34" charset="0"/>
              <a:cs typeface="Verdana" panose="020B0604030504040204" pitchFamily="34" charset="0"/>
            </a:endParaRPr>
          </a:p>
          <a:p>
            <a:r>
              <a:rPr lang="en-US" b="1" dirty="0">
                <a:latin typeface="Verdana" panose="020B0604030504040204" pitchFamily="34" charset="0"/>
                <a:ea typeface="Verdana" panose="020B0604030504040204" pitchFamily="34" charset="0"/>
                <a:cs typeface="Verdana" panose="020B0604030504040204" pitchFamily="34" charset="0"/>
              </a:rPr>
              <a:t>The Florida Department </a:t>
            </a:r>
          </a:p>
          <a:p>
            <a:r>
              <a:rPr lang="en-US" b="1" dirty="0">
                <a:latin typeface="Verdana" panose="020B0604030504040204" pitchFamily="34" charset="0"/>
                <a:ea typeface="Verdana" panose="020B0604030504040204" pitchFamily="34" charset="0"/>
                <a:cs typeface="Verdana" panose="020B0604030504040204" pitchFamily="34" charset="0"/>
              </a:rPr>
              <a:t>of Environmental Protection </a:t>
            </a:r>
            <a:endParaRPr lang="en-US" dirty="0">
              <a:latin typeface="Verdana" panose="020B0604030504040204" pitchFamily="34" charset="0"/>
              <a:ea typeface="Verdana" panose="020B0604030504040204" pitchFamily="34" charset="0"/>
              <a:cs typeface="Verdana" panose="020B0604030504040204" pitchFamily="34" charset="0"/>
            </a:endParaRPr>
          </a:p>
          <a:p>
            <a:endParaRPr lang="en-US" dirty="0">
              <a:latin typeface="Verdana" panose="020B0604030504040204" pitchFamily="34" charset="0"/>
              <a:ea typeface="Verdana" panose="020B0604030504040204" pitchFamily="34" charset="0"/>
              <a:cs typeface="Verdana" panose="020B0604030504040204" pitchFamily="34" charset="0"/>
            </a:endParaRPr>
          </a:p>
          <a:p>
            <a:r>
              <a:rPr lang="en-US" dirty="0">
                <a:latin typeface="Verdana" panose="020B0604030504040204" pitchFamily="34" charset="0"/>
                <a:ea typeface="Verdana" panose="020B0604030504040204" pitchFamily="34" charset="0"/>
                <a:cs typeface="Verdana" panose="020B0604030504040204" pitchFamily="34" charset="0"/>
              </a:rPr>
              <a:t>The Florida Department of Environmental Protection is the state’s lead agency for environmental management and stewardship – protecting our air, water and land. The vision of the Florida Department of Environmental Protection is to create strong community partnerships, safeguard Florida’s natural resources and enhance its ecosystems.</a:t>
            </a:r>
          </a:p>
          <a:p>
            <a:endParaRPr lang="en-US" dirty="0">
              <a:latin typeface="Verdana" panose="020B0604030504040204" pitchFamily="34" charset="0"/>
              <a:ea typeface="Verdana" panose="020B0604030504040204" pitchFamily="34" charset="0"/>
              <a:cs typeface="Verdana" panose="020B0604030504040204" pitchFamily="34" charset="0"/>
            </a:endParaRPr>
          </a:p>
          <a:p>
            <a:r>
              <a:rPr lang="en-US" dirty="0">
                <a:latin typeface="Verdana" panose="020B0604030504040204" pitchFamily="34" charset="0"/>
                <a:ea typeface="Verdana" panose="020B0604030504040204" pitchFamily="34" charset="0"/>
                <a:cs typeface="Verdana" panose="020B0604030504040204" pitchFamily="34" charset="0"/>
              </a:rPr>
              <a:t>Header Font Size: 24 - 40</a:t>
            </a:r>
          </a:p>
          <a:p>
            <a:r>
              <a:rPr lang="en-US" dirty="0">
                <a:latin typeface="Verdana" panose="020B0604030504040204" pitchFamily="34" charset="0"/>
                <a:ea typeface="Verdana" panose="020B0604030504040204" pitchFamily="34" charset="0"/>
                <a:cs typeface="Verdana" panose="020B0604030504040204" pitchFamily="34" charset="0"/>
              </a:rPr>
              <a:t>Body Font Size: 18 - 24</a:t>
            </a:r>
          </a:p>
          <a:p>
            <a:endParaRPr lang="en-US" dirty="0">
              <a:latin typeface="Verdana" panose="020B0604030504040204" pitchFamily="34" charset="0"/>
              <a:ea typeface="Verdana" panose="020B0604030504040204" pitchFamily="34" charset="0"/>
              <a:cs typeface="Verdana" panose="020B0604030504040204" pitchFamily="34" charset="0"/>
            </a:endParaRPr>
          </a:p>
          <a:p>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5" name="TextBox 4">
            <a:extLst>
              <a:ext uri="{FF2B5EF4-FFF2-40B4-BE49-F238E27FC236}">
                <a16:creationId xmlns:a16="http://schemas.microsoft.com/office/drawing/2014/main" id="{80BEF3BF-0BE4-074F-916E-7B9B876234A6}"/>
              </a:ext>
            </a:extLst>
          </p:cNvPr>
          <p:cNvSpPr txBox="1"/>
          <p:nvPr userDrawn="1"/>
        </p:nvSpPr>
        <p:spPr>
          <a:xfrm>
            <a:off x="6281530" y="1719469"/>
            <a:ext cx="5695121" cy="5078313"/>
          </a:xfrm>
          <a:prstGeom prst="rect">
            <a:avLst/>
          </a:prstGeom>
          <a:noFill/>
        </p:spPr>
        <p:txBody>
          <a:bodyPr wrap="square" rtlCol="0">
            <a:spAutoFit/>
          </a:bodyPr>
          <a:lstStyle/>
          <a:p>
            <a:r>
              <a:rPr lang="en-US" b="1" dirty="0">
                <a:latin typeface="Arial" panose="020B0604020202020204" pitchFamily="34" charset="0"/>
                <a:ea typeface="Verdana" panose="020B0604030504040204" pitchFamily="34" charset="0"/>
                <a:cs typeface="Arial" panose="020B0604020202020204" pitchFamily="34" charset="0"/>
              </a:rPr>
              <a:t>ARIAL</a:t>
            </a:r>
          </a:p>
          <a:p>
            <a:endParaRPr lang="en-US" b="1" dirty="0">
              <a:latin typeface="Arial" panose="020B0604020202020204" pitchFamily="34" charset="0"/>
              <a:ea typeface="Verdana" panose="020B0604030504040204" pitchFamily="34" charset="0"/>
              <a:cs typeface="Arial" panose="020B0604020202020204" pitchFamily="34" charset="0"/>
            </a:endParaRPr>
          </a:p>
          <a:p>
            <a:r>
              <a:rPr lang="en-US" b="1" dirty="0">
                <a:latin typeface="Arial" panose="020B0604020202020204" pitchFamily="34" charset="0"/>
                <a:ea typeface="Verdana" panose="020B0604030504040204" pitchFamily="34" charset="0"/>
                <a:cs typeface="Arial" panose="020B0604020202020204" pitchFamily="34" charset="0"/>
              </a:rPr>
              <a:t>The Florida Department </a:t>
            </a:r>
          </a:p>
          <a:p>
            <a:r>
              <a:rPr lang="en-US" b="1" dirty="0">
                <a:latin typeface="Arial" panose="020B0604020202020204" pitchFamily="34" charset="0"/>
                <a:ea typeface="Verdana" panose="020B0604030504040204" pitchFamily="34" charset="0"/>
                <a:cs typeface="Arial" panose="020B0604020202020204" pitchFamily="34" charset="0"/>
              </a:rPr>
              <a:t>of Environmental Protection </a:t>
            </a:r>
            <a:endParaRPr lang="en-US" dirty="0">
              <a:latin typeface="Arial" panose="020B0604020202020204" pitchFamily="34" charset="0"/>
              <a:ea typeface="Verdana" panose="020B0604030504040204" pitchFamily="34" charset="0"/>
              <a:cs typeface="Arial" panose="020B0604020202020204" pitchFamily="34" charset="0"/>
            </a:endParaRPr>
          </a:p>
          <a:p>
            <a:endParaRPr lang="en-US" dirty="0">
              <a:latin typeface="Arial" panose="020B0604020202020204" pitchFamily="34" charset="0"/>
              <a:ea typeface="Verdana" panose="020B0604030504040204" pitchFamily="34" charset="0"/>
              <a:cs typeface="Arial" panose="020B0604020202020204" pitchFamily="34" charset="0"/>
            </a:endParaRPr>
          </a:p>
          <a:p>
            <a:r>
              <a:rPr lang="en-US" dirty="0">
                <a:latin typeface="Arial" panose="020B0604020202020204" pitchFamily="34" charset="0"/>
                <a:ea typeface="Verdana" panose="020B0604030504040204" pitchFamily="34" charset="0"/>
                <a:cs typeface="Arial" panose="020B0604020202020204" pitchFamily="34" charset="0"/>
              </a:rPr>
              <a:t>The Florida Department of Environmental Protection is the state’s lead agency for environmental management and stewardship – protecting our air, water and land. The vision of the Florida Department of Environmental Protection is to create strong community partnerships, safeguard Florida’s natural resources and enhance its ecosystems.</a:t>
            </a:r>
          </a:p>
          <a:p>
            <a:endParaRPr lang="en-US" dirty="0">
              <a:latin typeface="Arial" panose="020B0604020202020204" pitchFamily="34" charset="0"/>
              <a:ea typeface="Verdana" panose="020B0604030504040204" pitchFamily="34" charset="0"/>
              <a:cs typeface="Arial" panose="020B0604020202020204" pitchFamily="34" charset="0"/>
            </a:endParaRPr>
          </a:p>
          <a:p>
            <a:r>
              <a:rPr lang="en-US" dirty="0">
                <a:latin typeface="Arial" panose="020B0604020202020204" pitchFamily="34" charset="0"/>
                <a:ea typeface="Verdana" panose="020B0604030504040204" pitchFamily="34" charset="0"/>
                <a:cs typeface="Arial" panose="020B0604020202020204" pitchFamily="34" charset="0"/>
              </a:rPr>
              <a:t>Header Font Size: 24 - 40</a:t>
            </a:r>
          </a:p>
          <a:p>
            <a:r>
              <a:rPr lang="en-US" dirty="0">
                <a:latin typeface="Arial" panose="020B0604020202020204" pitchFamily="34" charset="0"/>
                <a:ea typeface="Verdana" panose="020B0604030504040204" pitchFamily="34" charset="0"/>
                <a:cs typeface="Arial" panose="020B0604020202020204" pitchFamily="34" charset="0"/>
              </a:rPr>
              <a:t>Body Font Size: 18 - 24</a:t>
            </a:r>
          </a:p>
          <a:p>
            <a:endParaRPr lang="en-US" dirty="0">
              <a:latin typeface="Arial" panose="020B0604020202020204" pitchFamily="34" charset="0"/>
              <a:ea typeface="Verdana" panose="020B0604030504040204" pitchFamily="34" charset="0"/>
              <a:cs typeface="Arial" panose="020B0604020202020204" pitchFamily="34" charset="0"/>
            </a:endParaRPr>
          </a:p>
          <a:p>
            <a:endParaRPr lang="en-US" dirty="0">
              <a:latin typeface="Arial" panose="020B0604020202020204" pitchFamily="34" charset="0"/>
              <a:ea typeface="Verdana" panose="020B0604030504040204" pitchFamily="34" charset="0"/>
              <a:cs typeface="Arial" panose="020B0604020202020204" pitchFamily="34" charset="0"/>
            </a:endParaRPr>
          </a:p>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6" name="TextBox 5">
            <a:extLst>
              <a:ext uri="{FF2B5EF4-FFF2-40B4-BE49-F238E27FC236}">
                <a16:creationId xmlns:a16="http://schemas.microsoft.com/office/drawing/2014/main" id="{AD086F57-53FE-5244-B48B-B699CFE01A5C}"/>
              </a:ext>
            </a:extLst>
          </p:cNvPr>
          <p:cNvSpPr txBox="1"/>
          <p:nvPr userDrawn="1"/>
        </p:nvSpPr>
        <p:spPr>
          <a:xfrm>
            <a:off x="2050475" y="397741"/>
            <a:ext cx="7564581" cy="605294"/>
          </a:xfrm>
          <a:prstGeom prst="rect">
            <a:avLst/>
          </a:prstGeom>
          <a:noFill/>
        </p:spPr>
        <p:txBody>
          <a:bodyPr wrap="square" rtlCol="0">
            <a:spAutoFit/>
          </a:bodyPr>
          <a:lstStyle/>
          <a:p>
            <a:pPr>
              <a:lnSpc>
                <a:spcPts val="4000"/>
              </a:lnSpc>
            </a:pPr>
            <a:r>
              <a:rPr lang="en-US" sz="3500" b="1" dirty="0">
                <a:solidFill>
                  <a:schemeClr val="bg1"/>
                </a:solidFill>
                <a:latin typeface="Arial" panose="020B0604020202020204" pitchFamily="34" charset="0"/>
                <a:ea typeface="Verdana" panose="020B0604030504040204" pitchFamily="34" charset="0"/>
                <a:cs typeface="Arial" panose="020B0604020202020204" pitchFamily="34" charset="0"/>
              </a:rPr>
              <a:t>DEP POWER POINT FONTS</a:t>
            </a:r>
            <a:endParaRPr lang="en-US" sz="3500"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75649530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Blank Slide - B">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B258A93-78EB-A241-82FA-4365C9EEF40C}"/>
              </a:ext>
            </a:extLst>
          </p:cNvPr>
          <p:cNvSpPr/>
          <p:nvPr userDrawn="1"/>
        </p:nvSpPr>
        <p:spPr>
          <a:xfrm>
            <a:off x="0" y="5080"/>
            <a:ext cx="1469571" cy="1249314"/>
          </a:xfrm>
          <a:prstGeom prst="rect">
            <a:avLst/>
          </a:prstGeom>
          <a:solidFill>
            <a:srgbClr val="303231">
              <a:alpha val="6977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A8D8CAB-51FF-BF49-9097-35CC33F1964E}"/>
              </a:ext>
            </a:extLst>
          </p:cNvPr>
          <p:cNvSpPr/>
          <p:nvPr userDrawn="1"/>
        </p:nvSpPr>
        <p:spPr>
          <a:xfrm>
            <a:off x="0" y="1249312"/>
            <a:ext cx="1469571" cy="5608688"/>
          </a:xfrm>
          <a:prstGeom prst="rect">
            <a:avLst/>
          </a:prstGeom>
          <a:solidFill>
            <a:srgbClr val="3032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Florida Department of Environmental Protection Logo">
            <a:extLst>
              <a:ext uri="{FF2B5EF4-FFF2-40B4-BE49-F238E27FC236}">
                <a16:creationId xmlns:a16="http://schemas.microsoft.com/office/drawing/2014/main" id="{5FC63135-B980-654F-A16F-804BC17273BB}"/>
              </a:ext>
            </a:extLst>
          </p:cNvPr>
          <p:cNvPicPr>
            <a:picLocks noChangeAspect="1"/>
          </p:cNvPicPr>
          <p:nvPr userDrawn="1"/>
        </p:nvPicPr>
        <p:blipFill>
          <a:blip r:embed="rId2"/>
          <a:stretch>
            <a:fillRect/>
          </a:stretch>
        </p:blipFill>
        <p:spPr>
          <a:xfrm>
            <a:off x="203568" y="93439"/>
            <a:ext cx="1062435" cy="1062435"/>
          </a:xfrm>
          <a:prstGeom prst="rect">
            <a:avLst/>
          </a:prstGeom>
        </p:spPr>
      </p:pic>
    </p:spTree>
    <p:extLst>
      <p:ext uri="{BB962C8B-B14F-4D97-AF65-F5344CB8AC3E}">
        <p14:creationId xmlns:p14="http://schemas.microsoft.com/office/powerpoint/2010/main" val="2900210615"/>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age - Lef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D329034-9E48-D04D-A24C-AE33E1A9FF84}"/>
              </a:ext>
            </a:extLst>
          </p:cNvPr>
          <p:cNvSpPr/>
          <p:nvPr userDrawn="1"/>
        </p:nvSpPr>
        <p:spPr>
          <a:xfrm>
            <a:off x="4490992" y="1398242"/>
            <a:ext cx="7559252" cy="5332096"/>
          </a:xfrm>
          <a:prstGeom prst="rect">
            <a:avLst/>
          </a:prstGeom>
          <a:solidFill>
            <a:srgbClr val="3032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95174674"/>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age - Righ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0F1A6B3-0D65-3447-9204-8EF6F5D3E7D5}"/>
              </a:ext>
            </a:extLst>
          </p:cNvPr>
          <p:cNvSpPr/>
          <p:nvPr userDrawn="1"/>
        </p:nvSpPr>
        <p:spPr>
          <a:xfrm>
            <a:off x="123828" y="1392265"/>
            <a:ext cx="7559251" cy="5332097"/>
          </a:xfrm>
          <a:prstGeom prst="rect">
            <a:avLst/>
          </a:prstGeom>
          <a:solidFill>
            <a:srgbClr val="3032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17526106"/>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45DE420-F4C4-DD42-ABE2-594CA0366399}"/>
              </a:ext>
            </a:extLst>
          </p:cNvPr>
          <p:cNvSpPr/>
          <p:nvPr userDrawn="1"/>
        </p:nvSpPr>
        <p:spPr>
          <a:xfrm>
            <a:off x="152400" y="1371600"/>
            <a:ext cx="5509846" cy="5369169"/>
          </a:xfrm>
          <a:prstGeom prst="rect">
            <a:avLst/>
          </a:prstGeom>
          <a:solidFill>
            <a:srgbClr val="3032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2134256"/>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0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B466596-7514-A943-9CAB-C5E8E11DE13D}"/>
              </a:ext>
            </a:extLst>
          </p:cNvPr>
          <p:cNvSpPr/>
          <p:nvPr userDrawn="1"/>
        </p:nvSpPr>
        <p:spPr>
          <a:xfrm>
            <a:off x="6529754" y="1371600"/>
            <a:ext cx="5509846" cy="5369169"/>
          </a:xfrm>
          <a:prstGeom prst="rect">
            <a:avLst/>
          </a:prstGeom>
          <a:solidFill>
            <a:srgbClr val="3032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06404"/>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0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0CB55B8-A939-234E-A3DC-A602B9B18A45}"/>
              </a:ext>
            </a:extLst>
          </p:cNvPr>
          <p:cNvSpPr/>
          <p:nvPr userDrawn="1"/>
        </p:nvSpPr>
        <p:spPr>
          <a:xfrm>
            <a:off x="8824128" y="1373122"/>
            <a:ext cx="3215472" cy="5369169"/>
          </a:xfrm>
          <a:prstGeom prst="rect">
            <a:avLst/>
          </a:prstGeom>
          <a:solidFill>
            <a:srgbClr val="3032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60743458"/>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04">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AF669CB-6F84-9C40-9F8F-01BF42FAF9BB}"/>
              </a:ext>
            </a:extLst>
          </p:cNvPr>
          <p:cNvSpPr/>
          <p:nvPr userDrawn="1"/>
        </p:nvSpPr>
        <p:spPr>
          <a:xfrm>
            <a:off x="147267" y="1373122"/>
            <a:ext cx="3215472" cy="5369169"/>
          </a:xfrm>
          <a:prstGeom prst="rect">
            <a:avLst/>
          </a:prstGeom>
          <a:solidFill>
            <a:srgbClr val="3032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39157154"/>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9337431"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C112DA-B6CA-4C49-8993-1E516C45863D}" type="slidenum">
              <a:rPr lang="en-US" smtClean="0"/>
              <a:t>‹#›</a:t>
            </a:fld>
            <a:endParaRPr lang="en-US"/>
          </a:p>
        </p:txBody>
      </p:sp>
      <p:sp>
        <p:nvSpPr>
          <p:cNvPr id="7" name="Rectangle 6">
            <a:extLst>
              <a:ext uri="{FF2B5EF4-FFF2-40B4-BE49-F238E27FC236}">
                <a16:creationId xmlns:a16="http://schemas.microsoft.com/office/drawing/2014/main" id="{677552AF-DB28-6C46-9779-D99F67C813A4}"/>
              </a:ext>
            </a:extLst>
          </p:cNvPr>
          <p:cNvSpPr/>
          <p:nvPr userDrawn="1"/>
        </p:nvSpPr>
        <p:spPr>
          <a:xfrm>
            <a:off x="1469570" y="0"/>
            <a:ext cx="10722429" cy="1249314"/>
          </a:xfrm>
          <a:prstGeom prst="rect">
            <a:avLst/>
          </a:prstGeom>
          <a:solidFill>
            <a:srgbClr val="3032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A25C0050-FD7D-734A-87F6-0D9536EEA196}"/>
              </a:ext>
            </a:extLst>
          </p:cNvPr>
          <p:cNvSpPr/>
          <p:nvPr userDrawn="1"/>
        </p:nvSpPr>
        <p:spPr>
          <a:xfrm>
            <a:off x="0" y="0"/>
            <a:ext cx="1469571" cy="1249314"/>
          </a:xfrm>
          <a:prstGeom prst="rect">
            <a:avLst/>
          </a:prstGeom>
          <a:solidFill>
            <a:srgbClr val="303231">
              <a:alpha val="6977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Florida Department of Environmental Protection Logo">
            <a:extLst>
              <a:ext uri="{FF2B5EF4-FFF2-40B4-BE49-F238E27FC236}">
                <a16:creationId xmlns:a16="http://schemas.microsoft.com/office/drawing/2014/main" id="{40582B00-DE96-5D4B-85DA-208F756EA2D2}"/>
              </a:ext>
            </a:extLst>
          </p:cNvPr>
          <p:cNvPicPr>
            <a:picLocks noChangeAspect="1"/>
          </p:cNvPicPr>
          <p:nvPr userDrawn="1"/>
        </p:nvPicPr>
        <p:blipFill>
          <a:blip r:embed="rId26"/>
          <a:stretch>
            <a:fillRect/>
          </a:stretch>
        </p:blipFill>
        <p:spPr>
          <a:xfrm>
            <a:off x="203568" y="93439"/>
            <a:ext cx="1062435" cy="1062435"/>
          </a:xfrm>
          <a:prstGeom prst="rect">
            <a:avLst/>
          </a:prstGeom>
        </p:spPr>
      </p:pic>
    </p:spTree>
    <p:extLst>
      <p:ext uri="{BB962C8B-B14F-4D97-AF65-F5344CB8AC3E}">
        <p14:creationId xmlns:p14="http://schemas.microsoft.com/office/powerpoint/2010/main" val="1166723968"/>
      </p:ext>
    </p:extLst>
  </p:cSld>
  <p:clrMap bg1="lt1" tx1="dk1" bg2="lt2" tx2="dk2" accent1="accent1" accent2="accent2" accent3="accent3" accent4="accent4" accent5="accent5" accent6="accent6" hlink="hlink" folHlink="folHlink"/>
  <p:sldLayoutIdLst>
    <p:sldLayoutId id="2147483751" r:id="rId1"/>
    <p:sldLayoutId id="2147483758" r:id="rId2"/>
    <p:sldLayoutId id="2147483756" r:id="rId3"/>
    <p:sldLayoutId id="2147483759" r:id="rId4"/>
    <p:sldLayoutId id="2147483760" r:id="rId5"/>
    <p:sldLayoutId id="2147483745" r:id="rId6"/>
    <p:sldLayoutId id="2147483746" r:id="rId7"/>
    <p:sldLayoutId id="2147483747" r:id="rId8"/>
    <p:sldLayoutId id="2147483748" r:id="rId9"/>
    <p:sldLayoutId id="2147483749" r:id="rId10"/>
    <p:sldLayoutId id="2147483750" r:id="rId11"/>
    <p:sldLayoutId id="2147483752" r:id="rId12"/>
    <p:sldLayoutId id="2147483753" r:id="rId13"/>
    <p:sldLayoutId id="2147483754" r:id="rId14"/>
    <p:sldLayoutId id="2147483755" r:id="rId15"/>
    <p:sldLayoutId id="2147483761" r:id="rId16"/>
    <p:sldLayoutId id="2147483762" r:id="rId17"/>
    <p:sldLayoutId id="2147483763" r:id="rId18"/>
    <p:sldLayoutId id="2147483764" r:id="rId19"/>
    <p:sldLayoutId id="2147483765" r:id="rId20"/>
    <p:sldLayoutId id="2147483766" r:id="rId21"/>
    <p:sldLayoutId id="2147483768" r:id="rId22"/>
    <p:sldLayoutId id="2147483769" r:id="rId23"/>
    <p:sldLayoutId id="2147483771" r:id="rId24"/>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96" userDrawn="1">
          <p15:clr>
            <a:srgbClr val="F26B43"/>
          </p15:clr>
        </p15:guide>
        <p15:guide id="2" orient="horz" pos="48" userDrawn="1">
          <p15:clr>
            <a:srgbClr val="F26B43"/>
          </p15:clr>
        </p15:guide>
        <p15:guide id="3" orient="horz" pos="4272" userDrawn="1">
          <p15:clr>
            <a:srgbClr val="F26B43"/>
          </p15:clr>
        </p15:guide>
        <p15:guide id="4" pos="758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www.flickr.com/photos/1stpix_diecast_dioramas/8357277976/" TargetMode="External"/><Relationship Id="rId2" Type="http://schemas.openxmlformats.org/officeDocument/2006/relationships/image" Target="../media/image2.jpg"/><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hyperlink" Target="https://creativecommons.org/licenses/by-nc-sa/3.0/"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hyperlink" Target="http://publicfiles.dep.state.fl.us/DEAR/WIN/MDQS/" TargetMode="Externa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prodenv.dep.state.fl.us/DearSpa/public/welcome" TargetMode="External"/><Relationship Id="rId2" Type="http://schemas.openxmlformats.org/officeDocument/2006/relationships/hyperlink" Target="http://prodenv.dep.state.fl.us/DearWin/public/winBasicPublicReports?calledBy=menu"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mailto:Julie.m.zimmerman@floridadep.gov" TargetMode="External"/><Relationship Id="rId2" Type="http://schemas.openxmlformats.org/officeDocument/2006/relationships/hyperlink" Target="mailto:denise.miller@floridadep.gov" TargetMode="External"/><Relationship Id="rId1" Type="http://schemas.openxmlformats.org/officeDocument/2006/relationships/slideLayout" Target="../slideLayouts/slideLayout1.xml"/><Relationship Id="rId4" Type="http://schemas.openxmlformats.org/officeDocument/2006/relationships/hyperlink" Target="https://publicfiles.dep.state.fl.us/DEAR/WIN/WIN_Contacts.pdf"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www.flickr.com/photos/1stpix_diecast_dioramas/8357277976/" TargetMode="External"/><Relationship Id="rId2" Type="http://schemas.openxmlformats.org/officeDocument/2006/relationships/image" Target="../media/image2.jpg"/><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hyperlink" Target="https://creativecommons.org/licenses/by-nc-sa/3.0/" TargetMode="Externa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F427468-296C-441D-BC18-4CD746317F82}"/>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t="1621" b="23393"/>
          <a:stretch/>
        </p:blipFill>
        <p:spPr>
          <a:xfrm>
            <a:off x="20" y="1282"/>
            <a:ext cx="12191980" cy="6856718"/>
          </a:xfrm>
          <a:prstGeom prst="rect">
            <a:avLst/>
          </a:prstGeom>
        </p:spPr>
      </p:pic>
      <p:sp>
        <p:nvSpPr>
          <p:cNvPr id="10" name="TextBox 9">
            <a:extLst>
              <a:ext uri="{FF2B5EF4-FFF2-40B4-BE49-F238E27FC236}">
                <a16:creationId xmlns:a16="http://schemas.microsoft.com/office/drawing/2014/main" id="{934A4AF3-5129-4A7C-90CF-72E819F8F7E1}"/>
              </a:ext>
            </a:extLst>
          </p:cNvPr>
          <p:cNvSpPr txBox="1"/>
          <p:nvPr/>
        </p:nvSpPr>
        <p:spPr>
          <a:xfrm>
            <a:off x="9751909" y="6657945"/>
            <a:ext cx="2440091"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www.flickr.com/photos/1stpix_diecast_dioramas/8357277976/">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nc-sa/3.0/">
                  <a:extLst>
                    <a:ext uri="{A12FA001-AC4F-418D-AE19-62706E023703}">
                      <ahyp:hlinkClr xmlns:ahyp="http://schemas.microsoft.com/office/drawing/2018/hyperlinkcolor" val="tx"/>
                    </a:ext>
                  </a:extLst>
                </a:hlinkClick>
              </a:rPr>
              <a:t>CC BY-SA-NC</a:t>
            </a:r>
            <a:endParaRPr lang="en-US" sz="700">
              <a:solidFill>
                <a:srgbClr val="FFFFFF"/>
              </a:solidFill>
            </a:endParaRPr>
          </a:p>
        </p:txBody>
      </p:sp>
      <p:pic>
        <p:nvPicPr>
          <p:cNvPr id="9" name="Picture 8" descr="Florida Department of Environmental Protection Logo">
            <a:extLst>
              <a:ext uri="{FF2B5EF4-FFF2-40B4-BE49-F238E27FC236}">
                <a16:creationId xmlns:a16="http://schemas.microsoft.com/office/drawing/2014/main" id="{E9D1D223-4680-F04C-9547-D1CF7F89DAED}"/>
              </a:ext>
            </a:extLst>
          </p:cNvPr>
          <p:cNvPicPr>
            <a:picLocks noChangeAspect="1"/>
          </p:cNvPicPr>
          <p:nvPr/>
        </p:nvPicPr>
        <p:blipFill>
          <a:blip r:embed="rId5"/>
          <a:stretch>
            <a:fillRect/>
          </a:stretch>
        </p:blipFill>
        <p:spPr>
          <a:xfrm>
            <a:off x="203568" y="93439"/>
            <a:ext cx="1062435" cy="1062435"/>
          </a:xfrm>
          <a:prstGeom prst="rect">
            <a:avLst/>
          </a:prstGeom>
        </p:spPr>
      </p:pic>
      <p:sp>
        <p:nvSpPr>
          <p:cNvPr id="5" name="Rectangle 4">
            <a:extLst>
              <a:ext uri="{FF2B5EF4-FFF2-40B4-BE49-F238E27FC236}">
                <a16:creationId xmlns:a16="http://schemas.microsoft.com/office/drawing/2014/main" id="{AE0D918F-3901-054C-9503-02A920894221}"/>
              </a:ext>
            </a:extLst>
          </p:cNvPr>
          <p:cNvSpPr/>
          <p:nvPr/>
        </p:nvSpPr>
        <p:spPr>
          <a:xfrm>
            <a:off x="485139" y="3338623"/>
            <a:ext cx="6733242" cy="3319322"/>
          </a:xfrm>
          <a:prstGeom prst="rect">
            <a:avLst/>
          </a:prstGeom>
          <a:solidFill>
            <a:srgbClr val="303231">
              <a:alpha val="7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endParaRPr>
          </a:p>
        </p:txBody>
      </p:sp>
      <p:sp>
        <p:nvSpPr>
          <p:cNvPr id="6" name="TextBox 5">
            <a:extLst>
              <a:ext uri="{FF2B5EF4-FFF2-40B4-BE49-F238E27FC236}">
                <a16:creationId xmlns:a16="http://schemas.microsoft.com/office/drawing/2014/main" id="{7C4D0BEB-9780-2B44-AF34-EFD958577018}"/>
              </a:ext>
            </a:extLst>
          </p:cNvPr>
          <p:cNvSpPr txBox="1"/>
          <p:nvPr/>
        </p:nvSpPr>
        <p:spPr>
          <a:xfrm>
            <a:off x="652386" y="3654794"/>
            <a:ext cx="6398748" cy="1246495"/>
          </a:xfrm>
          <a:prstGeom prst="rect">
            <a:avLst/>
          </a:prstGeom>
          <a:noFill/>
        </p:spPr>
        <p:txBody>
          <a:bodyPr wrap="square" rtlCol="0">
            <a:spAutoFit/>
          </a:bodyPr>
          <a:lstStyle/>
          <a:p>
            <a:pPr algn="ctr">
              <a:lnSpc>
                <a:spcPts val="4500"/>
              </a:lnSpc>
            </a:pPr>
            <a:r>
              <a:rPr lang="en-US" sz="4000" b="1" dirty="0">
                <a:solidFill>
                  <a:schemeClr val="bg1"/>
                </a:solidFill>
                <a:latin typeface="Arial" panose="020B0604020202020204" pitchFamily="34" charset="0"/>
                <a:ea typeface="Verdana" panose="020B0604030504040204" pitchFamily="34" charset="0"/>
                <a:cs typeface="Arial" panose="020B0604020202020204" pitchFamily="34" charset="0"/>
              </a:rPr>
              <a:t>Watershed Information Network (WIN)</a:t>
            </a:r>
          </a:p>
        </p:txBody>
      </p:sp>
      <p:sp>
        <p:nvSpPr>
          <p:cNvPr id="2" name="Rectangle 1">
            <a:extLst>
              <a:ext uri="{FF2B5EF4-FFF2-40B4-BE49-F238E27FC236}">
                <a16:creationId xmlns:a16="http://schemas.microsoft.com/office/drawing/2014/main" id="{77B6CC31-0E72-4341-B6F8-90BD143E20D6}"/>
              </a:ext>
            </a:extLst>
          </p:cNvPr>
          <p:cNvSpPr/>
          <p:nvPr/>
        </p:nvSpPr>
        <p:spPr>
          <a:xfrm>
            <a:off x="679784" y="5095331"/>
            <a:ext cx="6398748" cy="1477328"/>
          </a:xfrm>
          <a:prstGeom prst="rect">
            <a:avLst/>
          </a:prstGeom>
        </p:spPr>
        <p:txBody>
          <a:bodyPr wrap="square">
            <a:spAutoFit/>
          </a:bodyPr>
          <a:lstStyle/>
          <a:p>
            <a:pPr algn="r"/>
            <a:r>
              <a:rPr lang="en-US" b="1" dirty="0">
                <a:solidFill>
                  <a:schemeClr val="bg1">
                    <a:lumMod val="95000"/>
                  </a:schemeClr>
                </a:solidFill>
                <a:latin typeface="Arial" panose="020B0604020202020204" pitchFamily="34" charset="0"/>
                <a:cs typeface="Arial" panose="020B0604020202020204" pitchFamily="34" charset="0"/>
              </a:rPr>
              <a:t>WIN Section</a:t>
            </a:r>
          </a:p>
          <a:p>
            <a:pPr algn="r"/>
            <a:r>
              <a:rPr lang="en-US" b="1" dirty="0">
                <a:solidFill>
                  <a:schemeClr val="bg1">
                    <a:lumMod val="95000"/>
                  </a:schemeClr>
                </a:solidFill>
                <a:latin typeface="Arial" panose="020B0604020202020204" pitchFamily="34" charset="0"/>
                <a:cs typeface="Arial" panose="020B0604020202020204" pitchFamily="34" charset="0"/>
              </a:rPr>
              <a:t>Watershed Services Program</a:t>
            </a:r>
          </a:p>
          <a:p>
            <a:pPr algn="r"/>
            <a:r>
              <a:rPr lang="en-US" b="1" dirty="0">
                <a:solidFill>
                  <a:schemeClr val="bg1">
                    <a:lumMod val="95000"/>
                  </a:schemeClr>
                </a:solidFill>
                <a:latin typeface="Arial" panose="020B0604020202020204" pitchFamily="34" charset="0"/>
                <a:cs typeface="Arial" panose="020B0604020202020204" pitchFamily="34" charset="0"/>
              </a:rPr>
              <a:t>Division of Environmental Assessment and Restoration</a:t>
            </a:r>
          </a:p>
          <a:p>
            <a:pPr algn="r"/>
            <a:endParaRPr lang="en-US" b="1" dirty="0">
              <a:solidFill>
                <a:schemeClr val="bg1">
                  <a:lumMod val="95000"/>
                </a:schemeClr>
              </a:solidFill>
              <a:latin typeface="Arial" panose="020B0604020202020204" pitchFamily="34" charset="0"/>
              <a:cs typeface="Arial" panose="020B0604020202020204" pitchFamily="34" charset="0"/>
            </a:endParaRPr>
          </a:p>
          <a:p>
            <a:pPr algn="r"/>
            <a:r>
              <a:rPr lang="en-US" b="1" dirty="0">
                <a:solidFill>
                  <a:schemeClr val="bg1">
                    <a:lumMod val="95000"/>
                  </a:schemeClr>
                </a:solidFill>
                <a:latin typeface="Arial" panose="020B0604020202020204" pitchFamily="34" charset="0"/>
                <a:cs typeface="Arial" panose="020B0604020202020204" pitchFamily="34" charset="0"/>
              </a:rPr>
              <a:t>August 2022 </a:t>
            </a:r>
          </a:p>
        </p:txBody>
      </p:sp>
    </p:spTree>
    <p:extLst>
      <p:ext uri="{BB962C8B-B14F-4D97-AF65-F5344CB8AC3E}">
        <p14:creationId xmlns:p14="http://schemas.microsoft.com/office/powerpoint/2010/main" val="37968146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E46BB1A-E78A-F240-8548-0FFE0DFE061C}"/>
              </a:ext>
            </a:extLst>
          </p:cNvPr>
          <p:cNvSpPr txBox="1"/>
          <p:nvPr/>
        </p:nvSpPr>
        <p:spPr>
          <a:xfrm>
            <a:off x="272143" y="1667105"/>
            <a:ext cx="11647714" cy="4616648"/>
          </a:xfrm>
          <a:prstGeom prst="rect">
            <a:avLst/>
          </a:prstGeom>
          <a:noFill/>
        </p:spPr>
        <p:txBody>
          <a:bodyPr wrap="square">
            <a:spAutoFit/>
          </a:bodyPr>
          <a:lstStyle/>
          <a:p>
            <a:pPr>
              <a:spcAft>
                <a:spcPts val="1200"/>
              </a:spcAft>
            </a:pPr>
            <a:r>
              <a:rPr lang="en-US" altLang="en-US" sz="2400" b="1" dirty="0">
                <a:solidFill>
                  <a:schemeClr val="accent6">
                    <a:lumMod val="50000"/>
                  </a:schemeClr>
                </a:solidFill>
                <a:latin typeface="Arial" panose="020B0604020202020204" pitchFamily="34" charset="0"/>
                <a:ea typeface="Verdana" panose="020B0604030504040204" pitchFamily="34" charset="0"/>
                <a:cs typeface="Arial" panose="020B0604020202020204" pitchFamily="34" charset="0"/>
              </a:rPr>
              <a:t>WIN, the Watershed Information Network</a:t>
            </a:r>
            <a:r>
              <a:rPr lang="en-US" altLang="en-US" sz="2400" dirty="0">
                <a:solidFill>
                  <a:schemeClr val="accent6">
                    <a:lumMod val="50000"/>
                  </a:schemeClr>
                </a:solidFill>
                <a:latin typeface="Arial" panose="020B0604020202020204" pitchFamily="34" charset="0"/>
                <a:ea typeface="Verdana" panose="020B0604030504040204" pitchFamily="34" charset="0"/>
                <a:cs typeface="Arial" panose="020B0604020202020204" pitchFamily="34" charset="0"/>
              </a:rPr>
              <a:t>, provides a modernized centralized environmental data management platform (excluding regulatory databases) as a successor to Florida STORET (</a:t>
            </a:r>
            <a:r>
              <a:rPr lang="en-US" altLang="en-US" sz="2400" dirty="0" err="1">
                <a:solidFill>
                  <a:schemeClr val="accent6">
                    <a:lumMod val="50000"/>
                  </a:schemeClr>
                </a:solidFill>
                <a:latin typeface="Arial" panose="020B0604020202020204" pitchFamily="34" charset="0"/>
                <a:ea typeface="Verdana" panose="020B0604030504040204" pitchFamily="34" charset="0"/>
                <a:cs typeface="Arial" panose="020B0604020202020204" pitchFamily="34" charset="0"/>
              </a:rPr>
              <a:t>STOrage</a:t>
            </a:r>
            <a:r>
              <a:rPr lang="en-US" altLang="en-US" sz="2400" dirty="0">
                <a:solidFill>
                  <a:schemeClr val="accent6">
                    <a:lumMod val="50000"/>
                  </a:schemeClr>
                </a:solidFill>
                <a:latin typeface="Arial" panose="020B0604020202020204" pitchFamily="34" charset="0"/>
                <a:ea typeface="Verdana" panose="020B0604030504040204" pitchFamily="34" charset="0"/>
                <a:cs typeface="Arial" panose="020B0604020202020204" pitchFamily="34" charset="0"/>
              </a:rPr>
              <a:t> and </a:t>
            </a:r>
            <a:r>
              <a:rPr lang="en-US" altLang="en-US" sz="2400" dirty="0" err="1">
                <a:solidFill>
                  <a:schemeClr val="accent6">
                    <a:lumMod val="50000"/>
                  </a:schemeClr>
                </a:solidFill>
                <a:latin typeface="Arial" panose="020B0604020202020204" pitchFamily="34" charset="0"/>
                <a:ea typeface="Verdana" panose="020B0604030504040204" pitchFamily="34" charset="0"/>
                <a:cs typeface="Arial" panose="020B0604020202020204" pitchFamily="34" charset="0"/>
              </a:rPr>
              <a:t>RETrieval</a:t>
            </a:r>
            <a:r>
              <a:rPr lang="en-US" altLang="en-US" sz="2400" dirty="0">
                <a:solidFill>
                  <a:schemeClr val="accent6">
                    <a:lumMod val="50000"/>
                  </a:schemeClr>
                </a:solidFill>
                <a:latin typeface="Arial" panose="020B0604020202020204" pitchFamily="34" charset="0"/>
                <a:ea typeface="Verdana" panose="020B0604030504040204" pitchFamily="34" charset="0"/>
                <a:cs typeface="Arial" panose="020B0604020202020204" pitchFamily="34" charset="0"/>
              </a:rPr>
              <a:t>).</a:t>
            </a:r>
          </a:p>
          <a:p>
            <a:pPr>
              <a:spcAft>
                <a:spcPts val="1200"/>
              </a:spcAft>
            </a:pPr>
            <a:r>
              <a:rPr lang="en-US" altLang="en-US" sz="2400" b="1" dirty="0">
                <a:solidFill>
                  <a:schemeClr val="accent6">
                    <a:lumMod val="50000"/>
                  </a:schemeClr>
                </a:solidFill>
                <a:latin typeface="Arial" panose="020B0604020202020204" pitchFamily="34" charset="0"/>
                <a:ea typeface="League Gothic" pitchFamily="2" charset="77"/>
                <a:cs typeface="Arial" panose="020B0604020202020204" pitchFamily="34" charset="0"/>
              </a:rPr>
              <a:t>WIN </a:t>
            </a:r>
            <a:r>
              <a:rPr lang="en-US" altLang="en-US" sz="2400" dirty="0">
                <a:solidFill>
                  <a:schemeClr val="accent6">
                    <a:lumMod val="50000"/>
                  </a:schemeClr>
                </a:solidFill>
                <a:latin typeface="Arial" panose="020B0604020202020204" pitchFamily="34" charset="0"/>
                <a:ea typeface="League Gothic" pitchFamily="2" charset="77"/>
                <a:cs typeface="Arial" panose="020B0604020202020204" pitchFamily="34" charset="0"/>
              </a:rPr>
              <a:t>provides</a:t>
            </a:r>
            <a:r>
              <a:rPr lang="en-US" altLang="en-US" sz="2400" b="1" dirty="0">
                <a:solidFill>
                  <a:schemeClr val="accent6">
                    <a:lumMod val="50000"/>
                  </a:schemeClr>
                </a:solidFill>
                <a:latin typeface="Arial" panose="020B0604020202020204" pitchFamily="34" charset="0"/>
                <a:ea typeface="League Gothic" pitchFamily="2" charset="77"/>
                <a:cs typeface="Arial" panose="020B0604020202020204" pitchFamily="34" charset="0"/>
              </a:rPr>
              <a:t> </a:t>
            </a:r>
            <a:r>
              <a:rPr lang="en-US" altLang="en-US" sz="2400" dirty="0">
                <a:solidFill>
                  <a:schemeClr val="accent6">
                    <a:lumMod val="50000"/>
                  </a:schemeClr>
                </a:solidFill>
                <a:latin typeface="Arial" panose="020B0604020202020204" pitchFamily="34" charset="0"/>
                <a:ea typeface="League Gothic" pitchFamily="2" charset="77"/>
                <a:cs typeface="Arial" panose="020B0604020202020204" pitchFamily="34" charset="0"/>
              </a:rPr>
              <a:t>front-end quality assurance, data input, storage, and reporting of discrete surface water (and including sediment and fish tissue) and ground water data.</a:t>
            </a:r>
          </a:p>
          <a:p>
            <a:pPr>
              <a:spcAft>
                <a:spcPts val="1200"/>
              </a:spcAft>
            </a:pPr>
            <a:r>
              <a:rPr lang="en-US" altLang="en-US" sz="2400" b="1" dirty="0">
                <a:solidFill>
                  <a:schemeClr val="accent6">
                    <a:lumMod val="50000"/>
                  </a:schemeClr>
                </a:solidFill>
                <a:latin typeface="Arial" panose="020B0604020202020204" pitchFamily="34" charset="0"/>
                <a:ea typeface="League Gothic" pitchFamily="2" charset="77"/>
                <a:cs typeface="Arial" panose="020B0604020202020204" pitchFamily="34" charset="0"/>
              </a:rPr>
              <a:t>WIN </a:t>
            </a:r>
            <a:r>
              <a:rPr lang="en-US" altLang="en-US" sz="2400" dirty="0">
                <a:solidFill>
                  <a:schemeClr val="accent6">
                    <a:lumMod val="50000"/>
                  </a:schemeClr>
                </a:solidFill>
                <a:latin typeface="Arial" panose="020B0604020202020204" pitchFamily="34" charset="0"/>
                <a:ea typeface="League Gothic" pitchFamily="2" charset="77"/>
                <a:cs typeface="Arial" panose="020B0604020202020204" pitchFamily="34" charset="0"/>
              </a:rPr>
              <a:t>provides</a:t>
            </a:r>
            <a:r>
              <a:rPr lang="en-US" altLang="en-US" sz="2400" b="1" dirty="0">
                <a:solidFill>
                  <a:schemeClr val="accent6">
                    <a:lumMod val="50000"/>
                  </a:schemeClr>
                </a:solidFill>
                <a:latin typeface="Arial" panose="020B0604020202020204" pitchFamily="34" charset="0"/>
                <a:ea typeface="League Gothic" pitchFamily="2" charset="77"/>
                <a:cs typeface="Arial" panose="020B0604020202020204" pitchFamily="34" charset="0"/>
              </a:rPr>
              <a:t> </a:t>
            </a:r>
            <a:r>
              <a:rPr lang="en-US" altLang="en-US" sz="2400" dirty="0">
                <a:solidFill>
                  <a:schemeClr val="accent6">
                    <a:lumMod val="50000"/>
                  </a:schemeClr>
                </a:solidFill>
                <a:latin typeface="Arial" panose="020B0604020202020204" pitchFamily="34" charset="0"/>
                <a:ea typeface="League Gothic" pitchFamily="2" charset="77"/>
                <a:cs typeface="Arial" panose="020B0604020202020204" pitchFamily="34" charset="0"/>
              </a:rPr>
              <a:t>a platform for data providers to submit their data and perform data quality checking interactively prior to allowing the data to be migrated into the published WIN environment.</a:t>
            </a:r>
          </a:p>
          <a:p>
            <a:pPr>
              <a:spcAft>
                <a:spcPts val="1200"/>
              </a:spcAft>
            </a:pPr>
            <a:r>
              <a:rPr lang="en-US" altLang="en-US" sz="2400" b="1" dirty="0">
                <a:solidFill>
                  <a:schemeClr val="accent6">
                    <a:lumMod val="50000"/>
                  </a:schemeClr>
                </a:solidFill>
                <a:latin typeface="Arial" panose="020B0604020202020204" pitchFamily="34" charset="0"/>
                <a:ea typeface="League Gothic" pitchFamily="2" charset="77"/>
                <a:cs typeface="Arial" panose="020B0604020202020204" pitchFamily="34" charset="0"/>
              </a:rPr>
              <a:t>WIN</a:t>
            </a:r>
            <a:r>
              <a:rPr lang="en-US" altLang="en-US" sz="2400" dirty="0">
                <a:solidFill>
                  <a:schemeClr val="accent6">
                    <a:lumMod val="50000"/>
                  </a:schemeClr>
                </a:solidFill>
                <a:latin typeface="Arial" panose="020B0604020202020204" pitchFamily="34" charset="0"/>
                <a:ea typeface="League Gothic" pitchFamily="2" charset="77"/>
                <a:cs typeface="Arial" panose="020B0604020202020204" pitchFamily="34" charset="0"/>
              </a:rPr>
              <a:t> is used to store and manage data, and to report data to interested users and the U.S. Environmental Protection Agency (U.S. EPA).</a:t>
            </a:r>
          </a:p>
        </p:txBody>
      </p:sp>
      <p:sp>
        <p:nvSpPr>
          <p:cNvPr id="4" name="TextBox 3">
            <a:extLst>
              <a:ext uri="{FF2B5EF4-FFF2-40B4-BE49-F238E27FC236}">
                <a16:creationId xmlns:a16="http://schemas.microsoft.com/office/drawing/2014/main" id="{12A95704-8232-85C6-8E95-2B33FF6A175E}"/>
              </a:ext>
            </a:extLst>
          </p:cNvPr>
          <p:cNvSpPr txBox="1"/>
          <p:nvPr/>
        </p:nvSpPr>
        <p:spPr>
          <a:xfrm>
            <a:off x="1755569" y="314260"/>
            <a:ext cx="10164288" cy="579646"/>
          </a:xfrm>
          <a:prstGeom prst="rect">
            <a:avLst/>
          </a:prstGeom>
          <a:noFill/>
        </p:spPr>
        <p:txBody>
          <a:bodyPr wrap="square" rtlCol="0">
            <a:spAutoFit/>
          </a:bodyPr>
          <a:lstStyle/>
          <a:p>
            <a:pPr algn="ctr">
              <a:lnSpc>
                <a:spcPts val="3800"/>
              </a:lnSpc>
            </a:pPr>
            <a:r>
              <a:rPr lang="en-US" sz="4000" b="1" dirty="0">
                <a:solidFill>
                  <a:schemeClr val="bg1"/>
                </a:solidFill>
                <a:latin typeface="Arial" panose="020B0604020202020204" pitchFamily="34" charset="0"/>
                <a:ea typeface="Verdana" panose="020B0604030504040204" pitchFamily="34" charset="0"/>
                <a:cs typeface="Arial" panose="020B0604020202020204" pitchFamily="34" charset="0"/>
              </a:rPr>
              <a:t>WHAT is WIN?</a:t>
            </a:r>
          </a:p>
        </p:txBody>
      </p:sp>
    </p:spTree>
    <p:extLst>
      <p:ext uri="{BB962C8B-B14F-4D97-AF65-F5344CB8AC3E}">
        <p14:creationId xmlns:p14="http://schemas.microsoft.com/office/powerpoint/2010/main" val="5297626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E46BB1A-E78A-F240-8548-0FFE0DFE061C}"/>
              </a:ext>
            </a:extLst>
          </p:cNvPr>
          <p:cNvSpPr txBox="1"/>
          <p:nvPr/>
        </p:nvSpPr>
        <p:spPr>
          <a:xfrm>
            <a:off x="272143" y="1667105"/>
            <a:ext cx="11647714" cy="4801314"/>
          </a:xfrm>
          <a:prstGeom prst="rect">
            <a:avLst/>
          </a:prstGeom>
          <a:noFill/>
        </p:spPr>
        <p:txBody>
          <a:bodyPr wrap="square">
            <a:spAutoFit/>
          </a:bodyPr>
          <a:lstStyle/>
          <a:p>
            <a:pPr>
              <a:spcAft>
                <a:spcPts val="1200"/>
              </a:spcAft>
            </a:pPr>
            <a:r>
              <a:rPr lang="en-US" altLang="en-US" sz="2200" b="1" dirty="0">
                <a:solidFill>
                  <a:schemeClr val="accent6">
                    <a:lumMod val="50000"/>
                  </a:schemeClr>
                </a:solidFill>
                <a:latin typeface="Arial" panose="020B0604020202020204" pitchFamily="34" charset="0"/>
                <a:ea typeface="League Gothic" pitchFamily="2" charset="77"/>
                <a:cs typeface="Arial" panose="020B0604020202020204" pitchFamily="34" charset="0"/>
              </a:rPr>
              <a:t>Through both the WIN and Florida STORET databases</a:t>
            </a:r>
            <a:r>
              <a:rPr lang="en-US" altLang="en-US" sz="2200" dirty="0">
                <a:solidFill>
                  <a:schemeClr val="accent6">
                    <a:lumMod val="50000"/>
                  </a:schemeClr>
                </a:solidFill>
                <a:latin typeface="Arial" panose="020B0604020202020204" pitchFamily="34" charset="0"/>
                <a:ea typeface="League Gothic" pitchFamily="2" charset="77"/>
                <a:cs typeface="Arial" panose="020B0604020202020204" pitchFamily="34" charset="0"/>
              </a:rPr>
              <a:t>, the WIN section in the DEP Division of Environmental Assessment and Restoration (DEAR) Watershed Services Program implements Florida statutory requirements, DEP rule requirements and U.S. EPA funding requirements for management of environmental (non-regulatory) data for the state</a:t>
            </a:r>
            <a:r>
              <a:rPr lang="en-US" altLang="en-US" sz="2200" dirty="0">
                <a:solidFill>
                  <a:schemeClr val="accent6">
                    <a:lumMod val="50000"/>
                  </a:schemeClr>
                </a:solidFill>
                <a:latin typeface="Arial" panose="020B0604020202020204" pitchFamily="34" charset="0"/>
                <a:ea typeface="Verdana" panose="020B0604030504040204" pitchFamily="34" charset="0"/>
                <a:cs typeface="Arial" panose="020B0604020202020204" pitchFamily="34" charset="0"/>
              </a:rPr>
              <a:t>.</a:t>
            </a:r>
          </a:p>
          <a:p>
            <a:pPr marL="514350" indent="-514350">
              <a:lnSpc>
                <a:spcPct val="100000"/>
              </a:lnSpc>
              <a:spcBef>
                <a:spcPct val="0"/>
              </a:spcBef>
              <a:defRPr/>
            </a:pPr>
            <a:r>
              <a:rPr lang="en-US" altLang="en-US" sz="2200" b="1" dirty="0">
                <a:solidFill>
                  <a:schemeClr val="accent6">
                    <a:lumMod val="50000"/>
                  </a:schemeClr>
                </a:solidFill>
                <a:latin typeface="Arial" panose="020B0604020202020204" pitchFamily="34" charset="0"/>
                <a:ea typeface="League Gothic" pitchFamily="2" charset="77"/>
                <a:cs typeface="Arial" panose="020B0604020202020204" pitchFamily="34" charset="0"/>
              </a:rPr>
              <a:t>DEP DEAR uses of water quality data </a:t>
            </a:r>
            <a:r>
              <a:rPr lang="en-US" altLang="en-US" sz="2200" dirty="0">
                <a:solidFill>
                  <a:schemeClr val="accent6">
                    <a:lumMod val="50000"/>
                  </a:schemeClr>
                </a:solidFill>
                <a:latin typeface="Arial" panose="020B0604020202020204" pitchFamily="34" charset="0"/>
                <a:ea typeface="League Gothic" pitchFamily="2" charset="77"/>
                <a:cs typeface="Arial" panose="020B0604020202020204" pitchFamily="34" charset="0"/>
              </a:rPr>
              <a:t>include but are not limited to:</a:t>
            </a:r>
          </a:p>
          <a:p>
            <a:pPr marL="685800" indent="-274320">
              <a:spcBef>
                <a:spcPct val="0"/>
              </a:spcBef>
              <a:buFont typeface="Arial" panose="020B0604020202020204" pitchFamily="34" charset="0"/>
              <a:buChar char="•"/>
              <a:defRPr/>
            </a:pPr>
            <a:r>
              <a:rPr lang="en-US" altLang="en-US" sz="2200" dirty="0">
                <a:solidFill>
                  <a:schemeClr val="accent6">
                    <a:lumMod val="50000"/>
                  </a:schemeClr>
                </a:solidFill>
                <a:latin typeface="Arial" panose="020B0604020202020204" pitchFamily="34" charset="0"/>
                <a:ea typeface="League Gothic" pitchFamily="2" charset="77"/>
                <a:cs typeface="Arial" panose="020B0604020202020204" pitchFamily="34" charset="0"/>
              </a:rPr>
              <a:t>Assessment of waters for purposes of the Impaired Waters Rule (IWR)</a:t>
            </a:r>
          </a:p>
          <a:p>
            <a:pPr marL="685800" indent="-274320">
              <a:spcBef>
                <a:spcPct val="0"/>
              </a:spcBef>
              <a:buFont typeface="Arial" panose="020B0604020202020204" pitchFamily="34" charset="0"/>
              <a:buChar char="•"/>
              <a:defRPr/>
            </a:pPr>
            <a:r>
              <a:rPr lang="en-US" altLang="en-US" sz="2200" dirty="0">
                <a:solidFill>
                  <a:schemeClr val="accent6">
                    <a:lumMod val="50000"/>
                  </a:schemeClr>
                </a:solidFill>
                <a:latin typeface="Arial" panose="020B0604020202020204" pitchFamily="34" charset="0"/>
                <a:ea typeface="League Gothic" pitchFamily="2" charset="77"/>
                <a:cs typeface="Arial" panose="020B0604020202020204" pitchFamily="34" charset="0"/>
              </a:rPr>
              <a:t>Development of:</a:t>
            </a:r>
          </a:p>
          <a:p>
            <a:pPr marL="1371600" lvl="1" indent="-274320">
              <a:spcBef>
                <a:spcPct val="0"/>
              </a:spcBef>
              <a:buFont typeface="Wingdings" panose="05000000000000000000" pitchFamily="2" charset="2"/>
              <a:buChar char="§"/>
              <a:defRPr/>
            </a:pPr>
            <a:r>
              <a:rPr lang="en-US" altLang="en-US" sz="2200" dirty="0">
                <a:solidFill>
                  <a:schemeClr val="accent6">
                    <a:lumMod val="50000"/>
                  </a:schemeClr>
                </a:solidFill>
                <a:latin typeface="Arial" panose="020B0604020202020204" pitchFamily="34" charset="0"/>
                <a:ea typeface="League Gothic" pitchFamily="2" charset="77"/>
                <a:cs typeface="Arial" panose="020B0604020202020204" pitchFamily="34" charset="0"/>
              </a:rPr>
              <a:t>Water Quality Criteria</a:t>
            </a:r>
          </a:p>
          <a:p>
            <a:pPr marL="1371600" lvl="1" indent="-274320">
              <a:spcBef>
                <a:spcPct val="0"/>
              </a:spcBef>
              <a:buFont typeface="Wingdings" panose="05000000000000000000" pitchFamily="2" charset="2"/>
              <a:buChar char="§"/>
              <a:defRPr/>
            </a:pPr>
            <a:r>
              <a:rPr lang="en-US" altLang="en-US" sz="2200" dirty="0">
                <a:solidFill>
                  <a:schemeClr val="accent6">
                    <a:lumMod val="50000"/>
                  </a:schemeClr>
                </a:solidFill>
                <a:latin typeface="Arial" panose="020B0604020202020204" pitchFamily="34" charset="0"/>
                <a:ea typeface="League Gothic" pitchFamily="2" charset="77"/>
                <a:cs typeface="Arial" panose="020B0604020202020204" pitchFamily="34" charset="0"/>
              </a:rPr>
              <a:t>Total Maximum Daily Loads (TMDL)</a:t>
            </a:r>
          </a:p>
          <a:p>
            <a:pPr marL="1371600" lvl="1" indent="-274320">
              <a:spcBef>
                <a:spcPct val="0"/>
              </a:spcBef>
              <a:buFont typeface="Wingdings" panose="05000000000000000000" pitchFamily="2" charset="2"/>
              <a:buChar char="§"/>
              <a:defRPr/>
            </a:pPr>
            <a:r>
              <a:rPr lang="en-US" altLang="en-US" sz="2200" dirty="0">
                <a:solidFill>
                  <a:schemeClr val="accent6">
                    <a:lumMod val="50000"/>
                  </a:schemeClr>
                </a:solidFill>
                <a:latin typeface="Arial" panose="020B0604020202020204" pitchFamily="34" charset="0"/>
                <a:ea typeface="League Gothic" pitchFamily="2" charset="77"/>
                <a:cs typeface="Arial" panose="020B0604020202020204" pitchFamily="34" charset="0"/>
              </a:rPr>
              <a:t>Basin Management Action Plans (BMAP) </a:t>
            </a:r>
          </a:p>
          <a:p>
            <a:pPr marL="685800" indent="-274320">
              <a:spcBef>
                <a:spcPct val="0"/>
              </a:spcBef>
              <a:buFont typeface="Arial" panose="020B0604020202020204" pitchFamily="34" charset="0"/>
              <a:buChar char="•"/>
              <a:defRPr/>
            </a:pPr>
            <a:r>
              <a:rPr lang="en-US" altLang="en-US" sz="2200" dirty="0">
                <a:solidFill>
                  <a:schemeClr val="accent6">
                    <a:lumMod val="50000"/>
                  </a:schemeClr>
                </a:solidFill>
                <a:latin typeface="Arial" panose="020B0604020202020204" pitchFamily="34" charset="0"/>
                <a:ea typeface="League Gothic" pitchFamily="2" charset="77"/>
                <a:cs typeface="Arial" panose="020B0604020202020204" pitchFamily="34" charset="0"/>
              </a:rPr>
              <a:t>Providing data as required to U.S. EPA and to the public</a:t>
            </a:r>
          </a:p>
          <a:p>
            <a:pPr marL="1657350" lvl="2" indent="-514350">
              <a:spcBef>
                <a:spcPct val="0"/>
              </a:spcBef>
              <a:defRPr/>
            </a:pPr>
            <a:endParaRPr lang="en-US" dirty="0">
              <a:latin typeface="Franklin Gothic Medium" panose="020B0603020102020204" pitchFamily="34" charset="0"/>
              <a:cs typeface="Arial" panose="020B0604020202020204" pitchFamily="34" charset="0"/>
            </a:endParaRPr>
          </a:p>
          <a:p>
            <a:pPr marL="0" lvl="2" indent="-514350" algn="ctr">
              <a:spcBef>
                <a:spcPct val="0"/>
              </a:spcBef>
              <a:defRPr/>
            </a:pPr>
            <a:r>
              <a:rPr lang="en-US" dirty="0">
                <a:latin typeface="Arial" panose="020B0604020202020204" pitchFamily="34" charset="0"/>
                <a:cs typeface="Arial" panose="020B0604020202020204" pitchFamily="34" charset="0"/>
              </a:rPr>
              <a:t>There are currently over 6.2 million results in WIN</a:t>
            </a:r>
          </a:p>
          <a:p>
            <a:pPr marL="1657350" lvl="2" indent="-514350">
              <a:lnSpc>
                <a:spcPct val="100000"/>
              </a:lnSpc>
              <a:spcBef>
                <a:spcPct val="0"/>
              </a:spcBef>
              <a:defRPr/>
            </a:pPr>
            <a:endParaRPr lang="en-US" altLang="en-US" dirty="0">
              <a:solidFill>
                <a:schemeClr val="accent6">
                  <a:lumMod val="50000"/>
                </a:schemeClr>
              </a:solidFill>
              <a:latin typeface="Arial" panose="020B0604020202020204" pitchFamily="34" charset="0"/>
              <a:ea typeface="League Gothic" pitchFamily="2" charset="77"/>
              <a:cs typeface="Arial" panose="020B0604020202020204" pitchFamily="34" charset="0"/>
            </a:endParaRPr>
          </a:p>
        </p:txBody>
      </p:sp>
      <p:sp>
        <p:nvSpPr>
          <p:cNvPr id="4" name="TextBox 3">
            <a:extLst>
              <a:ext uri="{FF2B5EF4-FFF2-40B4-BE49-F238E27FC236}">
                <a16:creationId xmlns:a16="http://schemas.microsoft.com/office/drawing/2014/main" id="{12A95704-8232-85C6-8E95-2B33FF6A175E}"/>
              </a:ext>
            </a:extLst>
          </p:cNvPr>
          <p:cNvSpPr txBox="1"/>
          <p:nvPr/>
        </p:nvSpPr>
        <p:spPr>
          <a:xfrm>
            <a:off x="0" y="314260"/>
            <a:ext cx="11919857" cy="579646"/>
          </a:xfrm>
          <a:prstGeom prst="rect">
            <a:avLst/>
          </a:prstGeom>
          <a:noFill/>
        </p:spPr>
        <p:txBody>
          <a:bodyPr wrap="square" rtlCol="0">
            <a:spAutoFit/>
          </a:bodyPr>
          <a:lstStyle/>
          <a:p>
            <a:pPr algn="ctr">
              <a:lnSpc>
                <a:spcPts val="3800"/>
              </a:lnSpc>
            </a:pPr>
            <a:r>
              <a:rPr lang="en-US" sz="4000" b="1" dirty="0">
                <a:solidFill>
                  <a:schemeClr val="bg1"/>
                </a:solidFill>
                <a:latin typeface="Arial" panose="020B0604020202020204" pitchFamily="34" charset="0"/>
                <a:ea typeface="Verdana" panose="020B0604030504040204" pitchFamily="34" charset="0"/>
                <a:cs typeface="Arial" panose="020B0604020202020204" pitchFamily="34" charset="0"/>
              </a:rPr>
              <a:t>WIN Data Uses</a:t>
            </a:r>
          </a:p>
        </p:txBody>
      </p:sp>
    </p:spTree>
    <p:extLst>
      <p:ext uri="{BB962C8B-B14F-4D97-AF65-F5344CB8AC3E}">
        <p14:creationId xmlns:p14="http://schemas.microsoft.com/office/powerpoint/2010/main" val="7910850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E46BB1A-E78A-F240-8548-0FFE0DFE061C}"/>
              </a:ext>
            </a:extLst>
          </p:cNvPr>
          <p:cNvSpPr txBox="1"/>
          <p:nvPr/>
        </p:nvSpPr>
        <p:spPr>
          <a:xfrm>
            <a:off x="272143" y="1443821"/>
            <a:ext cx="11647714" cy="5539978"/>
          </a:xfrm>
          <a:prstGeom prst="rect">
            <a:avLst/>
          </a:prstGeom>
          <a:noFill/>
        </p:spPr>
        <p:txBody>
          <a:bodyPr wrap="square">
            <a:spAutoFit/>
          </a:bodyPr>
          <a:lstStyle/>
          <a:p>
            <a:pPr marL="685800" indent="-274320">
              <a:lnSpc>
                <a:spcPct val="100000"/>
              </a:lnSpc>
              <a:spcBef>
                <a:spcPct val="0"/>
              </a:spcBef>
              <a:buFont typeface="Arial" panose="020B0604020202020204" pitchFamily="34" charset="0"/>
              <a:buChar char="•"/>
              <a:defRPr/>
            </a:pPr>
            <a:r>
              <a:rPr lang="en-US" altLang="en-US" sz="2000" b="1" dirty="0">
                <a:solidFill>
                  <a:schemeClr val="accent6">
                    <a:lumMod val="50000"/>
                  </a:schemeClr>
                </a:solidFill>
                <a:latin typeface="Arial" panose="020B0604020202020204" pitchFamily="34" charset="0"/>
                <a:ea typeface="League Gothic" pitchFamily="2" charset="77"/>
                <a:cs typeface="Arial" panose="020B0604020202020204" pitchFamily="34" charset="0"/>
              </a:rPr>
              <a:t>DEAR Programs and Regional Operations Centers</a:t>
            </a:r>
          </a:p>
          <a:p>
            <a:pPr marL="685800" indent="-274320">
              <a:lnSpc>
                <a:spcPct val="100000"/>
              </a:lnSpc>
              <a:spcBef>
                <a:spcPct val="0"/>
              </a:spcBef>
              <a:buFont typeface="Arial" panose="020B0604020202020204" pitchFamily="34" charset="0"/>
              <a:buChar char="•"/>
              <a:defRPr/>
            </a:pPr>
            <a:r>
              <a:rPr lang="en-US" altLang="en-US" sz="2000" b="1" dirty="0">
                <a:solidFill>
                  <a:schemeClr val="accent6">
                    <a:lumMod val="50000"/>
                  </a:schemeClr>
                </a:solidFill>
                <a:latin typeface="Arial" panose="020B0604020202020204" pitchFamily="34" charset="0"/>
                <a:ea typeface="League Gothic" pitchFamily="2" charset="77"/>
                <a:cs typeface="Arial" panose="020B0604020202020204" pitchFamily="34" charset="0"/>
              </a:rPr>
              <a:t>Other DEP entities </a:t>
            </a:r>
            <a:r>
              <a:rPr lang="en-US" altLang="en-US" sz="2000" dirty="0">
                <a:solidFill>
                  <a:schemeClr val="accent6">
                    <a:lumMod val="50000"/>
                  </a:schemeClr>
                </a:solidFill>
                <a:latin typeface="Arial" panose="020B0604020202020204" pitchFamily="34" charset="0"/>
                <a:ea typeface="League Gothic" pitchFamily="2" charset="77"/>
                <a:cs typeface="Arial" panose="020B0604020202020204" pitchFamily="34" charset="0"/>
              </a:rPr>
              <a:t>such as:</a:t>
            </a:r>
          </a:p>
          <a:p>
            <a:pPr marL="1371600" lvl="2" indent="-274320">
              <a:spcBef>
                <a:spcPct val="0"/>
              </a:spcBef>
              <a:buFont typeface="Wingdings" panose="05000000000000000000" pitchFamily="2" charset="2"/>
              <a:buChar char="§"/>
              <a:defRPr/>
            </a:pPr>
            <a:r>
              <a:rPr lang="en-US" altLang="en-US" sz="2000" dirty="0">
                <a:solidFill>
                  <a:schemeClr val="accent6">
                    <a:lumMod val="50000"/>
                  </a:schemeClr>
                </a:solidFill>
                <a:latin typeface="Arial" panose="020B0604020202020204" pitchFamily="34" charset="0"/>
                <a:ea typeface="League Gothic" pitchFamily="2" charset="77"/>
                <a:cs typeface="Arial" panose="020B0604020202020204" pitchFamily="34" charset="0"/>
              </a:rPr>
              <a:t>Office of Resilience and Coastal Protection Aquatic Preserves and National Estuarine Research Reserves </a:t>
            </a:r>
          </a:p>
          <a:p>
            <a:pPr marL="1371600" lvl="2" indent="-274320">
              <a:spcBef>
                <a:spcPct val="0"/>
              </a:spcBef>
              <a:buFont typeface="Wingdings" panose="05000000000000000000" pitchFamily="2" charset="2"/>
              <a:buChar char="§"/>
              <a:defRPr/>
            </a:pPr>
            <a:r>
              <a:rPr lang="en-US" altLang="en-US" sz="2000" dirty="0">
                <a:solidFill>
                  <a:schemeClr val="accent6">
                    <a:lumMod val="50000"/>
                  </a:schemeClr>
                </a:solidFill>
                <a:latin typeface="Arial" panose="020B0604020202020204" pitchFamily="34" charset="0"/>
                <a:ea typeface="League Gothic" pitchFamily="2" charset="77"/>
                <a:cs typeface="Arial" panose="020B0604020202020204" pitchFamily="34" charset="0"/>
              </a:rPr>
              <a:t>Coral Reef Conservation Program</a:t>
            </a:r>
          </a:p>
          <a:p>
            <a:pPr marL="1371600" lvl="2" indent="-274320">
              <a:spcBef>
                <a:spcPct val="0"/>
              </a:spcBef>
              <a:buFont typeface="Wingdings" panose="05000000000000000000" pitchFamily="2" charset="2"/>
              <a:buChar char="§"/>
              <a:defRPr/>
            </a:pPr>
            <a:r>
              <a:rPr lang="en-US" altLang="en-US" sz="2000" dirty="0">
                <a:solidFill>
                  <a:schemeClr val="accent6">
                    <a:lumMod val="50000"/>
                  </a:schemeClr>
                </a:solidFill>
                <a:latin typeface="Arial" panose="020B0604020202020204" pitchFamily="34" charset="0"/>
                <a:ea typeface="League Gothic" pitchFamily="2" charset="77"/>
                <a:cs typeface="Arial" panose="020B0604020202020204" pitchFamily="34" charset="0"/>
              </a:rPr>
              <a:t>Florida Keys National Marine Sanctuary</a:t>
            </a:r>
          </a:p>
          <a:p>
            <a:pPr marL="685800" indent="-274320">
              <a:lnSpc>
                <a:spcPct val="100000"/>
              </a:lnSpc>
              <a:spcBef>
                <a:spcPct val="0"/>
              </a:spcBef>
              <a:buFont typeface="Arial" panose="020B0604020202020204" pitchFamily="34" charset="0"/>
              <a:buChar char="•"/>
              <a:defRPr/>
            </a:pPr>
            <a:r>
              <a:rPr lang="en-US" altLang="en-US" sz="2000" b="1" dirty="0">
                <a:solidFill>
                  <a:schemeClr val="accent6">
                    <a:lumMod val="50000"/>
                  </a:schemeClr>
                </a:solidFill>
                <a:latin typeface="Arial" panose="020B0604020202020204" pitchFamily="34" charset="0"/>
                <a:ea typeface="League Gothic" pitchFamily="2" charset="77"/>
                <a:cs typeface="Arial" panose="020B0604020202020204" pitchFamily="34" charset="0"/>
              </a:rPr>
              <a:t>Water Management Districts</a:t>
            </a:r>
          </a:p>
          <a:p>
            <a:pPr marL="685800" indent="-274320">
              <a:lnSpc>
                <a:spcPct val="100000"/>
              </a:lnSpc>
              <a:spcBef>
                <a:spcPct val="0"/>
              </a:spcBef>
              <a:buFont typeface="Arial" panose="020B0604020202020204" pitchFamily="34" charset="0"/>
              <a:buChar char="•"/>
              <a:defRPr/>
            </a:pPr>
            <a:r>
              <a:rPr lang="en-US" altLang="en-US" sz="2000" b="1" dirty="0">
                <a:solidFill>
                  <a:schemeClr val="accent6">
                    <a:lumMod val="50000"/>
                  </a:schemeClr>
                </a:solidFill>
                <a:latin typeface="Arial" panose="020B0604020202020204" pitchFamily="34" charset="0"/>
                <a:ea typeface="League Gothic" pitchFamily="2" charset="77"/>
                <a:cs typeface="Arial" panose="020B0604020202020204" pitchFamily="34" charset="0"/>
              </a:rPr>
              <a:t>Cities</a:t>
            </a:r>
          </a:p>
          <a:p>
            <a:pPr marL="685800" indent="-274320">
              <a:lnSpc>
                <a:spcPct val="100000"/>
              </a:lnSpc>
              <a:spcBef>
                <a:spcPct val="0"/>
              </a:spcBef>
              <a:buFont typeface="Arial" panose="020B0604020202020204" pitchFamily="34" charset="0"/>
              <a:buChar char="•"/>
              <a:defRPr/>
            </a:pPr>
            <a:r>
              <a:rPr lang="en-US" altLang="en-US" sz="2000" b="1" dirty="0">
                <a:solidFill>
                  <a:schemeClr val="accent6">
                    <a:lumMod val="50000"/>
                  </a:schemeClr>
                </a:solidFill>
                <a:latin typeface="Arial" panose="020B0604020202020204" pitchFamily="34" charset="0"/>
                <a:ea typeface="League Gothic" pitchFamily="2" charset="77"/>
                <a:cs typeface="Arial" panose="020B0604020202020204" pitchFamily="34" charset="0"/>
              </a:rPr>
              <a:t>Counties</a:t>
            </a:r>
          </a:p>
          <a:p>
            <a:pPr marL="685800" indent="-274320">
              <a:lnSpc>
                <a:spcPct val="100000"/>
              </a:lnSpc>
              <a:spcBef>
                <a:spcPct val="0"/>
              </a:spcBef>
              <a:buFont typeface="Arial" panose="020B0604020202020204" pitchFamily="34" charset="0"/>
              <a:buChar char="•"/>
              <a:defRPr/>
            </a:pPr>
            <a:r>
              <a:rPr lang="en-US" altLang="en-US" sz="2000" b="1" dirty="0">
                <a:solidFill>
                  <a:schemeClr val="accent6">
                    <a:lumMod val="50000"/>
                  </a:schemeClr>
                </a:solidFill>
                <a:latin typeface="Arial" panose="020B0604020202020204" pitchFamily="34" charset="0"/>
                <a:ea typeface="League Gothic" pitchFamily="2" charset="77"/>
                <a:cs typeface="Arial" panose="020B0604020202020204" pitchFamily="34" charset="0"/>
              </a:rPr>
              <a:t>State entities </a:t>
            </a:r>
            <a:r>
              <a:rPr lang="en-US" altLang="en-US" sz="2000" dirty="0">
                <a:solidFill>
                  <a:schemeClr val="accent6">
                    <a:lumMod val="50000"/>
                  </a:schemeClr>
                </a:solidFill>
                <a:latin typeface="Arial" panose="020B0604020202020204" pitchFamily="34" charset="0"/>
                <a:ea typeface="League Gothic" pitchFamily="2" charset="77"/>
                <a:cs typeface="Arial" panose="020B0604020202020204" pitchFamily="34" charset="0"/>
              </a:rPr>
              <a:t>such as:</a:t>
            </a:r>
          </a:p>
          <a:p>
            <a:pPr marL="1371600" lvl="2" indent="-274320">
              <a:spcBef>
                <a:spcPct val="0"/>
              </a:spcBef>
              <a:buFont typeface="Wingdings" panose="05000000000000000000" pitchFamily="2" charset="2"/>
              <a:buChar char="§"/>
              <a:defRPr/>
            </a:pPr>
            <a:r>
              <a:rPr lang="en-US" altLang="en-US" sz="2000" dirty="0">
                <a:solidFill>
                  <a:schemeClr val="accent6">
                    <a:lumMod val="50000"/>
                  </a:schemeClr>
                </a:solidFill>
                <a:latin typeface="Arial" panose="020B0604020202020204" pitchFamily="34" charset="0"/>
                <a:ea typeface="League Gothic" pitchFamily="2" charset="77"/>
                <a:cs typeface="Arial" panose="020B0604020202020204" pitchFamily="34" charset="0"/>
              </a:rPr>
              <a:t>Florida Department of Health</a:t>
            </a:r>
          </a:p>
          <a:p>
            <a:pPr marL="1371600" lvl="2" indent="-274320">
              <a:spcBef>
                <a:spcPct val="0"/>
              </a:spcBef>
              <a:buFont typeface="Wingdings" panose="05000000000000000000" pitchFamily="2" charset="2"/>
              <a:buChar char="§"/>
              <a:defRPr/>
            </a:pPr>
            <a:r>
              <a:rPr lang="en-US" altLang="en-US" sz="2000" dirty="0">
                <a:solidFill>
                  <a:schemeClr val="accent6">
                    <a:lumMod val="50000"/>
                  </a:schemeClr>
                </a:solidFill>
                <a:latin typeface="Arial" panose="020B0604020202020204" pitchFamily="34" charset="0"/>
                <a:ea typeface="League Gothic" pitchFamily="2" charset="77"/>
                <a:cs typeface="Arial" panose="020B0604020202020204" pitchFamily="34" charset="0"/>
              </a:rPr>
              <a:t>Florida Fish and Wildlife Conservation Commission</a:t>
            </a:r>
          </a:p>
          <a:p>
            <a:pPr marL="685800" indent="-274320">
              <a:lnSpc>
                <a:spcPct val="100000"/>
              </a:lnSpc>
              <a:spcBef>
                <a:spcPct val="0"/>
              </a:spcBef>
              <a:buFont typeface="Arial" panose="020B0604020202020204" pitchFamily="34" charset="0"/>
              <a:buChar char="•"/>
              <a:defRPr/>
            </a:pPr>
            <a:r>
              <a:rPr lang="en-US" altLang="en-US" sz="2000" b="1" dirty="0">
                <a:solidFill>
                  <a:schemeClr val="accent6">
                    <a:lumMod val="50000"/>
                  </a:schemeClr>
                </a:solidFill>
                <a:latin typeface="Arial" panose="020B0604020202020204" pitchFamily="34" charset="0"/>
                <a:ea typeface="League Gothic" pitchFamily="2" charset="77"/>
                <a:cs typeface="Arial" panose="020B0604020202020204" pitchFamily="34" charset="0"/>
              </a:rPr>
              <a:t>Universities</a:t>
            </a:r>
          </a:p>
          <a:p>
            <a:pPr marL="685800" indent="-274320">
              <a:lnSpc>
                <a:spcPct val="100000"/>
              </a:lnSpc>
              <a:spcBef>
                <a:spcPct val="0"/>
              </a:spcBef>
              <a:buFont typeface="Arial" panose="020B0604020202020204" pitchFamily="34" charset="0"/>
              <a:buChar char="•"/>
              <a:defRPr/>
            </a:pPr>
            <a:r>
              <a:rPr lang="en-US" altLang="en-US" sz="2000" b="1" dirty="0">
                <a:solidFill>
                  <a:schemeClr val="accent6">
                    <a:lumMod val="50000"/>
                  </a:schemeClr>
                </a:solidFill>
                <a:latin typeface="Arial" panose="020B0604020202020204" pitchFamily="34" charset="0"/>
                <a:ea typeface="League Gothic" pitchFamily="2" charset="77"/>
                <a:cs typeface="Arial" panose="020B0604020202020204" pitchFamily="34" charset="0"/>
              </a:rPr>
              <a:t>Private entities</a:t>
            </a:r>
          </a:p>
          <a:p>
            <a:pPr marL="685800" indent="-274320">
              <a:lnSpc>
                <a:spcPct val="100000"/>
              </a:lnSpc>
              <a:spcBef>
                <a:spcPct val="0"/>
              </a:spcBef>
              <a:buFont typeface="Arial" panose="020B0604020202020204" pitchFamily="34" charset="0"/>
              <a:buChar char="•"/>
              <a:defRPr/>
            </a:pPr>
            <a:r>
              <a:rPr lang="en-US" altLang="en-US" sz="2000" b="1" dirty="0">
                <a:solidFill>
                  <a:schemeClr val="accent6">
                    <a:lumMod val="50000"/>
                  </a:schemeClr>
                </a:solidFill>
                <a:latin typeface="Arial" panose="020B0604020202020204" pitchFamily="34" charset="0"/>
                <a:ea typeface="League Gothic" pitchFamily="2" charset="77"/>
                <a:cs typeface="Arial" panose="020B0604020202020204" pitchFamily="34" charset="0"/>
              </a:rPr>
              <a:t>Volunteer organizations</a:t>
            </a:r>
          </a:p>
          <a:p>
            <a:pPr marL="685800" lvl="2" indent="-274320">
              <a:spcBef>
                <a:spcPct val="0"/>
              </a:spcBef>
              <a:buFont typeface="Arial" panose="020B0604020202020204" pitchFamily="34" charset="0"/>
              <a:buChar char="•"/>
              <a:defRPr/>
            </a:pPr>
            <a:endParaRPr lang="en-US" dirty="0">
              <a:latin typeface="Franklin Gothic Medium" panose="020B0603020102020204" pitchFamily="34" charset="0"/>
              <a:cs typeface="Arial" panose="020B0604020202020204" pitchFamily="34" charset="0"/>
            </a:endParaRPr>
          </a:p>
          <a:p>
            <a:pPr algn="ctr"/>
            <a:r>
              <a:rPr lang="en-US" dirty="0">
                <a:latin typeface="Arial" panose="020B0604020202020204" pitchFamily="34" charset="0"/>
                <a:cs typeface="Arial" panose="020B0604020202020204" pitchFamily="34" charset="0"/>
              </a:rPr>
              <a:t>There are currently 89 Data Providers actively providing Activity and Result data to WIN</a:t>
            </a:r>
          </a:p>
          <a:p>
            <a:pPr marL="1657350" lvl="2" indent="-514350">
              <a:lnSpc>
                <a:spcPct val="100000"/>
              </a:lnSpc>
              <a:spcBef>
                <a:spcPct val="0"/>
              </a:spcBef>
              <a:defRPr/>
            </a:pPr>
            <a:endParaRPr lang="en-US" altLang="en-US" dirty="0">
              <a:solidFill>
                <a:schemeClr val="accent6">
                  <a:lumMod val="50000"/>
                </a:schemeClr>
              </a:solidFill>
              <a:latin typeface="Arial" panose="020B0604020202020204" pitchFamily="34" charset="0"/>
              <a:ea typeface="League Gothic" pitchFamily="2" charset="77"/>
              <a:cs typeface="Arial" panose="020B0604020202020204" pitchFamily="34" charset="0"/>
            </a:endParaRPr>
          </a:p>
        </p:txBody>
      </p:sp>
      <p:sp>
        <p:nvSpPr>
          <p:cNvPr id="4" name="TextBox 3">
            <a:extLst>
              <a:ext uri="{FF2B5EF4-FFF2-40B4-BE49-F238E27FC236}">
                <a16:creationId xmlns:a16="http://schemas.microsoft.com/office/drawing/2014/main" id="{12A95704-8232-85C6-8E95-2B33FF6A175E}"/>
              </a:ext>
            </a:extLst>
          </p:cNvPr>
          <p:cNvSpPr txBox="1"/>
          <p:nvPr/>
        </p:nvSpPr>
        <p:spPr>
          <a:xfrm>
            <a:off x="0" y="314260"/>
            <a:ext cx="11919857" cy="579646"/>
          </a:xfrm>
          <a:prstGeom prst="rect">
            <a:avLst/>
          </a:prstGeom>
          <a:noFill/>
        </p:spPr>
        <p:txBody>
          <a:bodyPr wrap="square" rtlCol="0">
            <a:spAutoFit/>
          </a:bodyPr>
          <a:lstStyle/>
          <a:p>
            <a:pPr algn="ctr">
              <a:lnSpc>
                <a:spcPts val="3800"/>
              </a:lnSpc>
            </a:pPr>
            <a:r>
              <a:rPr lang="en-US" sz="4000" b="1" dirty="0">
                <a:solidFill>
                  <a:schemeClr val="bg1"/>
                </a:solidFill>
                <a:latin typeface="Arial" panose="020B0604020202020204" pitchFamily="34" charset="0"/>
                <a:ea typeface="Verdana" panose="020B0604030504040204" pitchFamily="34" charset="0"/>
                <a:cs typeface="Arial" panose="020B0604020202020204" pitchFamily="34" charset="0"/>
              </a:rPr>
              <a:t>Types of Data Providers</a:t>
            </a:r>
          </a:p>
        </p:txBody>
      </p:sp>
    </p:spTree>
    <p:extLst>
      <p:ext uri="{BB962C8B-B14F-4D97-AF65-F5344CB8AC3E}">
        <p14:creationId xmlns:p14="http://schemas.microsoft.com/office/powerpoint/2010/main" val="40322183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E46BB1A-E78A-F240-8548-0FFE0DFE061C}"/>
              </a:ext>
            </a:extLst>
          </p:cNvPr>
          <p:cNvSpPr txBox="1"/>
          <p:nvPr/>
        </p:nvSpPr>
        <p:spPr>
          <a:xfrm>
            <a:off x="272143" y="1443821"/>
            <a:ext cx="11647714" cy="5047536"/>
          </a:xfrm>
          <a:prstGeom prst="rect">
            <a:avLst/>
          </a:prstGeom>
          <a:noFill/>
        </p:spPr>
        <p:txBody>
          <a:bodyPr wrap="square">
            <a:spAutoFit/>
          </a:bodyPr>
          <a:lstStyle/>
          <a:p>
            <a:pPr marL="514350" indent="-514350">
              <a:lnSpc>
                <a:spcPct val="100000"/>
              </a:lnSpc>
              <a:spcBef>
                <a:spcPct val="0"/>
              </a:spcBef>
              <a:spcAft>
                <a:spcPts val="1200"/>
              </a:spcAft>
              <a:defRPr/>
            </a:pPr>
            <a:r>
              <a:rPr lang="en-US" altLang="en-US" sz="2200" b="1" dirty="0">
                <a:solidFill>
                  <a:schemeClr val="accent6">
                    <a:lumMod val="50000"/>
                  </a:schemeClr>
                </a:solidFill>
                <a:latin typeface="Arial" panose="020B0604020202020204" pitchFamily="34" charset="0"/>
                <a:ea typeface="League Gothic" pitchFamily="2" charset="77"/>
                <a:cs typeface="Arial" panose="020B0604020202020204" pitchFamily="34" charset="0"/>
              </a:rPr>
              <a:t>All Monitoring Locations </a:t>
            </a:r>
            <a:r>
              <a:rPr lang="en-US" altLang="en-US" sz="2200" dirty="0">
                <a:solidFill>
                  <a:schemeClr val="accent6">
                    <a:lumMod val="50000"/>
                  </a:schemeClr>
                </a:solidFill>
                <a:latin typeface="Arial" panose="020B0604020202020204" pitchFamily="34" charset="0"/>
                <a:ea typeface="League Gothic" pitchFamily="2" charset="77"/>
                <a:cs typeface="Arial" panose="020B0604020202020204" pitchFamily="34" charset="0"/>
              </a:rPr>
              <a:t>must be visually verified using an interactive map </a:t>
            </a:r>
          </a:p>
          <a:p>
            <a:pPr>
              <a:lnSpc>
                <a:spcPct val="100000"/>
              </a:lnSpc>
              <a:spcBef>
                <a:spcPct val="0"/>
              </a:spcBef>
              <a:defRPr/>
            </a:pPr>
            <a:r>
              <a:rPr lang="en-US" altLang="en-US" sz="2200" b="1" dirty="0">
                <a:solidFill>
                  <a:schemeClr val="accent6">
                    <a:lumMod val="50000"/>
                  </a:schemeClr>
                </a:solidFill>
                <a:latin typeface="Arial" panose="020B0604020202020204" pitchFamily="34" charset="0"/>
                <a:ea typeface="League Gothic" pitchFamily="2" charset="77"/>
                <a:cs typeface="Arial" panose="020B0604020202020204" pitchFamily="34" charset="0"/>
              </a:rPr>
              <a:t>After data are loaded </a:t>
            </a:r>
            <a:r>
              <a:rPr lang="en-US" altLang="en-US" sz="2200" dirty="0">
                <a:solidFill>
                  <a:schemeClr val="accent6">
                    <a:lumMod val="50000"/>
                  </a:schemeClr>
                </a:solidFill>
                <a:latin typeface="Arial" panose="020B0604020202020204" pitchFamily="34" charset="0"/>
                <a:ea typeface="League Gothic" pitchFamily="2" charset="77"/>
                <a:cs typeface="Arial" panose="020B0604020202020204" pitchFamily="34" charset="0"/>
              </a:rPr>
              <a:t>into staging tables, data are checked using a robust rule engine containing over 200 quality checks, such as:</a:t>
            </a:r>
          </a:p>
          <a:p>
            <a:pPr marL="685800" lvl="1" indent="-274320">
              <a:lnSpc>
                <a:spcPct val="100000"/>
              </a:lnSpc>
              <a:spcBef>
                <a:spcPct val="0"/>
              </a:spcBef>
              <a:buFont typeface="Arial" panose="020B0604020202020204" pitchFamily="34" charset="0"/>
              <a:buChar char="•"/>
              <a:defRPr/>
            </a:pPr>
            <a:r>
              <a:rPr lang="en-US" altLang="en-US" sz="2200" dirty="0">
                <a:solidFill>
                  <a:schemeClr val="accent6">
                    <a:lumMod val="50000"/>
                  </a:schemeClr>
                </a:solidFill>
                <a:latin typeface="Arial" panose="020B0604020202020204" pitchFamily="34" charset="0"/>
                <a:ea typeface="League Gothic" pitchFamily="2" charset="77"/>
                <a:cs typeface="Arial" panose="020B0604020202020204" pitchFamily="34" charset="0"/>
              </a:rPr>
              <a:t>Data element combinations are valid (e.g., Analyte/Analysis Method combination must be valid)</a:t>
            </a:r>
          </a:p>
          <a:p>
            <a:pPr marL="685800" lvl="1" indent="-274320">
              <a:lnSpc>
                <a:spcPct val="100000"/>
              </a:lnSpc>
              <a:spcBef>
                <a:spcPct val="0"/>
              </a:spcBef>
              <a:buFont typeface="Arial" panose="020B0604020202020204" pitchFamily="34" charset="0"/>
              <a:buChar char="•"/>
              <a:defRPr/>
            </a:pPr>
            <a:r>
              <a:rPr lang="en-US" altLang="en-US" sz="2200" dirty="0">
                <a:solidFill>
                  <a:schemeClr val="accent6">
                    <a:lumMod val="50000"/>
                  </a:schemeClr>
                </a:solidFill>
                <a:latin typeface="Arial" panose="020B0604020202020204" pitchFamily="34" charset="0"/>
                <a:ea typeface="League Gothic" pitchFamily="2" charset="77"/>
                <a:cs typeface="Arial" panose="020B0604020202020204" pitchFamily="34" charset="0"/>
              </a:rPr>
              <a:t>Meets Holding Time Requirements</a:t>
            </a:r>
          </a:p>
          <a:p>
            <a:pPr marL="685800" lvl="1" indent="-274320">
              <a:lnSpc>
                <a:spcPct val="100000"/>
              </a:lnSpc>
              <a:spcBef>
                <a:spcPct val="0"/>
              </a:spcBef>
              <a:spcAft>
                <a:spcPts val="1200"/>
              </a:spcAft>
              <a:buFont typeface="Arial" panose="020B0604020202020204" pitchFamily="34" charset="0"/>
              <a:buChar char="•"/>
              <a:defRPr/>
            </a:pPr>
            <a:r>
              <a:rPr lang="en-US" altLang="en-US" sz="2200" dirty="0">
                <a:solidFill>
                  <a:schemeClr val="accent6">
                    <a:lumMod val="50000"/>
                  </a:schemeClr>
                </a:solidFill>
                <a:latin typeface="Arial" panose="020B0604020202020204" pitchFamily="34" charset="0"/>
                <a:ea typeface="League Gothic" pitchFamily="2" charset="77"/>
                <a:cs typeface="Arial" panose="020B0604020202020204" pitchFamily="34" charset="0"/>
              </a:rPr>
              <a:t>Florida DEP Qualifiers per Chapter 62-160, F.A.C. are properly used</a:t>
            </a:r>
          </a:p>
          <a:p>
            <a:pPr marL="514350" indent="-514350">
              <a:lnSpc>
                <a:spcPct val="100000"/>
              </a:lnSpc>
              <a:spcBef>
                <a:spcPct val="0"/>
              </a:spcBef>
              <a:spcAft>
                <a:spcPts val="1200"/>
              </a:spcAft>
              <a:defRPr/>
            </a:pPr>
            <a:r>
              <a:rPr lang="en-US" altLang="en-US" sz="2200" b="1" dirty="0">
                <a:solidFill>
                  <a:schemeClr val="accent6">
                    <a:lumMod val="50000"/>
                  </a:schemeClr>
                </a:solidFill>
                <a:latin typeface="Arial" panose="020B0604020202020204" pitchFamily="34" charset="0"/>
                <a:ea typeface="League Gothic" pitchFamily="2" charset="77"/>
                <a:cs typeface="Arial" panose="020B0604020202020204" pitchFamily="34" charset="0"/>
              </a:rPr>
              <a:t>Corrections</a:t>
            </a:r>
            <a:r>
              <a:rPr lang="en-US" altLang="en-US" sz="2200" dirty="0">
                <a:solidFill>
                  <a:schemeClr val="accent6">
                    <a:lumMod val="50000"/>
                  </a:schemeClr>
                </a:solidFill>
                <a:latin typeface="Arial" panose="020B0604020202020204" pitchFamily="34" charset="0"/>
                <a:ea typeface="League Gothic" pitchFamily="2" charset="77"/>
                <a:cs typeface="Arial" panose="020B0604020202020204" pitchFamily="34" charset="0"/>
              </a:rPr>
              <a:t> can be made interactively, or a corrected file can be reloaded</a:t>
            </a:r>
          </a:p>
          <a:p>
            <a:pPr>
              <a:lnSpc>
                <a:spcPct val="100000"/>
              </a:lnSpc>
              <a:spcBef>
                <a:spcPct val="0"/>
              </a:spcBef>
              <a:spcAft>
                <a:spcPts val="1200"/>
              </a:spcAft>
              <a:defRPr/>
            </a:pPr>
            <a:r>
              <a:rPr lang="en-US" altLang="en-US" sz="2200" b="1" dirty="0">
                <a:solidFill>
                  <a:schemeClr val="accent6">
                    <a:lumMod val="50000"/>
                  </a:schemeClr>
                </a:solidFill>
                <a:latin typeface="Arial" panose="020B0604020202020204" pitchFamily="34" charset="0"/>
                <a:ea typeface="League Gothic" pitchFamily="2" charset="77"/>
                <a:cs typeface="Arial" panose="020B0604020202020204" pitchFamily="34" charset="0"/>
              </a:rPr>
              <a:t>All data must pass </a:t>
            </a:r>
            <a:r>
              <a:rPr lang="en-US" sz="2200" dirty="0">
                <a:solidFill>
                  <a:schemeClr val="accent6">
                    <a:lumMod val="50000"/>
                  </a:schemeClr>
                </a:solidFill>
                <a:latin typeface="Arial" panose="020B0604020202020204" pitchFamily="34" charset="0"/>
                <a:cs typeface="Arial" panose="020B0604020202020204" pitchFamily="34" charset="0"/>
              </a:rPr>
              <a:t>WIN Minimum Data Quality Standards (MDQS) before they can be migrated from staging to published tables</a:t>
            </a:r>
            <a:endParaRPr lang="en-US" altLang="en-US" sz="2200" dirty="0">
              <a:solidFill>
                <a:schemeClr val="accent6">
                  <a:lumMod val="50000"/>
                </a:schemeClr>
              </a:solidFill>
              <a:latin typeface="Arial" panose="020B0604020202020204" pitchFamily="34" charset="0"/>
              <a:ea typeface="League Gothic" pitchFamily="2" charset="77"/>
              <a:cs typeface="Arial" panose="020B0604020202020204" pitchFamily="34" charset="0"/>
            </a:endParaRPr>
          </a:p>
          <a:p>
            <a:pPr marL="571500" indent="-571500"/>
            <a:r>
              <a:rPr lang="en-US" sz="2200" b="1" dirty="0">
                <a:solidFill>
                  <a:schemeClr val="accent6">
                    <a:lumMod val="50000"/>
                  </a:schemeClr>
                </a:solidFill>
                <a:latin typeface="Arial" panose="020B0604020202020204" pitchFamily="34" charset="0"/>
                <a:cs typeface="Arial" panose="020B0604020202020204" pitchFamily="34" charset="0"/>
              </a:rPr>
              <a:t>Full list of WIN MDQS</a:t>
            </a:r>
            <a:r>
              <a:rPr lang="en-US" sz="2200" dirty="0">
                <a:solidFill>
                  <a:schemeClr val="accent6">
                    <a:lumMod val="50000"/>
                  </a:schemeClr>
                </a:solidFill>
                <a:latin typeface="Arial" panose="020B0604020202020204" pitchFamily="34" charset="0"/>
                <a:cs typeface="Arial" panose="020B0604020202020204" pitchFamily="34" charset="0"/>
              </a:rPr>
              <a:t> can be found at:</a:t>
            </a:r>
          </a:p>
          <a:p>
            <a:pPr lvl="1"/>
            <a:r>
              <a:rPr lang="en-US" sz="2200" u="sng" dirty="0">
                <a:latin typeface="Arial" panose="020B0604020202020204" pitchFamily="34" charset="0"/>
                <a:cs typeface="Arial" panose="020B0604020202020204" pitchFamily="34" charset="0"/>
                <a:hlinkClick r:id="rId2"/>
              </a:rPr>
              <a:t>http://publicfiles.dep.state.fl.us/DEAR/WIN/MDQS/</a:t>
            </a:r>
            <a:endParaRPr lang="en-US" sz="2200" dirty="0">
              <a:latin typeface="Arial" panose="020B0604020202020204" pitchFamily="34" charset="0"/>
              <a:cs typeface="Arial" panose="020B0604020202020204" pitchFamily="34" charset="0"/>
            </a:endParaRPr>
          </a:p>
          <a:p>
            <a:pPr marL="1657350" lvl="2" indent="-514350">
              <a:lnSpc>
                <a:spcPct val="100000"/>
              </a:lnSpc>
              <a:spcBef>
                <a:spcPct val="0"/>
              </a:spcBef>
              <a:defRPr/>
            </a:pPr>
            <a:endParaRPr lang="en-US" altLang="en-US" dirty="0">
              <a:solidFill>
                <a:schemeClr val="accent6">
                  <a:lumMod val="50000"/>
                </a:schemeClr>
              </a:solidFill>
              <a:latin typeface="Arial" panose="020B0604020202020204" pitchFamily="34" charset="0"/>
              <a:ea typeface="League Gothic" pitchFamily="2" charset="77"/>
              <a:cs typeface="Arial" panose="020B0604020202020204" pitchFamily="34" charset="0"/>
            </a:endParaRPr>
          </a:p>
        </p:txBody>
      </p:sp>
      <p:sp>
        <p:nvSpPr>
          <p:cNvPr id="4" name="TextBox 3">
            <a:extLst>
              <a:ext uri="{FF2B5EF4-FFF2-40B4-BE49-F238E27FC236}">
                <a16:creationId xmlns:a16="http://schemas.microsoft.com/office/drawing/2014/main" id="{12A95704-8232-85C6-8E95-2B33FF6A175E}"/>
              </a:ext>
            </a:extLst>
          </p:cNvPr>
          <p:cNvSpPr txBox="1"/>
          <p:nvPr/>
        </p:nvSpPr>
        <p:spPr>
          <a:xfrm>
            <a:off x="0" y="314260"/>
            <a:ext cx="11919857" cy="579646"/>
          </a:xfrm>
          <a:prstGeom prst="rect">
            <a:avLst/>
          </a:prstGeom>
          <a:noFill/>
        </p:spPr>
        <p:txBody>
          <a:bodyPr wrap="square" rtlCol="0">
            <a:spAutoFit/>
          </a:bodyPr>
          <a:lstStyle/>
          <a:p>
            <a:pPr algn="ctr">
              <a:lnSpc>
                <a:spcPts val="3800"/>
              </a:lnSpc>
            </a:pPr>
            <a:r>
              <a:rPr lang="en-US" sz="4000" b="1" dirty="0">
                <a:solidFill>
                  <a:schemeClr val="bg1"/>
                </a:solidFill>
                <a:latin typeface="Arial" panose="020B0604020202020204" pitchFamily="34" charset="0"/>
                <a:ea typeface="Verdana" panose="020B0604030504040204" pitchFamily="34" charset="0"/>
                <a:cs typeface="Arial" panose="020B0604020202020204" pitchFamily="34" charset="0"/>
              </a:rPr>
              <a:t>WIN Data Quality</a:t>
            </a:r>
          </a:p>
        </p:txBody>
      </p:sp>
    </p:spTree>
    <p:extLst>
      <p:ext uri="{BB962C8B-B14F-4D97-AF65-F5344CB8AC3E}">
        <p14:creationId xmlns:p14="http://schemas.microsoft.com/office/powerpoint/2010/main" val="2116139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E46BB1A-E78A-F240-8548-0FFE0DFE061C}"/>
              </a:ext>
            </a:extLst>
          </p:cNvPr>
          <p:cNvSpPr txBox="1"/>
          <p:nvPr/>
        </p:nvSpPr>
        <p:spPr>
          <a:xfrm>
            <a:off x="272143" y="2561955"/>
            <a:ext cx="11647714" cy="2923877"/>
          </a:xfrm>
          <a:prstGeom prst="rect">
            <a:avLst/>
          </a:prstGeom>
          <a:noFill/>
        </p:spPr>
        <p:txBody>
          <a:bodyPr wrap="square">
            <a:spAutoFit/>
          </a:bodyPr>
          <a:lstStyle/>
          <a:p>
            <a:pPr marL="514350" indent="-514350">
              <a:lnSpc>
                <a:spcPct val="100000"/>
              </a:lnSpc>
              <a:spcBef>
                <a:spcPct val="0"/>
              </a:spcBef>
              <a:spcAft>
                <a:spcPts val="3600"/>
              </a:spcAft>
              <a:defRPr/>
            </a:pPr>
            <a:r>
              <a:rPr lang="en-US" altLang="en-US" sz="2400" b="1" dirty="0">
                <a:solidFill>
                  <a:schemeClr val="accent6">
                    <a:lumMod val="50000"/>
                  </a:schemeClr>
                </a:solidFill>
                <a:latin typeface="Arial" panose="020B0604020202020204" pitchFamily="34" charset="0"/>
                <a:ea typeface="League Gothic" pitchFamily="2" charset="77"/>
                <a:cs typeface="Arial" panose="020B0604020202020204" pitchFamily="34" charset="0"/>
              </a:rPr>
              <a:t>Florida STORET </a:t>
            </a:r>
            <a:r>
              <a:rPr lang="en-US" altLang="en-US" sz="2400" dirty="0">
                <a:solidFill>
                  <a:schemeClr val="accent6">
                    <a:lumMod val="50000"/>
                  </a:schemeClr>
                </a:solidFill>
                <a:latin typeface="Arial" panose="020B0604020202020204" pitchFamily="34" charset="0"/>
                <a:ea typeface="League Gothic" pitchFamily="2" charset="77"/>
                <a:cs typeface="Arial" panose="020B0604020202020204" pitchFamily="34" charset="0"/>
              </a:rPr>
              <a:t>was closed to data loading in 2018 </a:t>
            </a:r>
          </a:p>
          <a:p>
            <a:pPr>
              <a:lnSpc>
                <a:spcPct val="100000"/>
              </a:lnSpc>
              <a:spcBef>
                <a:spcPct val="0"/>
              </a:spcBef>
              <a:defRPr/>
            </a:pPr>
            <a:r>
              <a:rPr lang="en-US" altLang="en-US" sz="2400" b="1" dirty="0">
                <a:solidFill>
                  <a:schemeClr val="accent6">
                    <a:lumMod val="50000"/>
                  </a:schemeClr>
                </a:solidFill>
                <a:latin typeface="Arial" panose="020B0604020202020204" pitchFamily="34" charset="0"/>
                <a:ea typeface="League Gothic" pitchFamily="2" charset="77"/>
                <a:cs typeface="Arial" panose="020B0604020202020204" pitchFamily="34" charset="0"/>
              </a:rPr>
              <a:t>Data in Florida STORET </a:t>
            </a:r>
            <a:r>
              <a:rPr lang="en-US" altLang="en-US" sz="2400" dirty="0">
                <a:solidFill>
                  <a:schemeClr val="accent6">
                    <a:lumMod val="50000"/>
                  </a:schemeClr>
                </a:solidFill>
                <a:latin typeface="Arial" panose="020B0604020202020204" pitchFamily="34" charset="0"/>
                <a:ea typeface="League Gothic" pitchFamily="2" charset="77"/>
                <a:cs typeface="Arial" panose="020B0604020202020204" pitchFamily="34" charset="0"/>
              </a:rPr>
              <a:t>will remain there:</a:t>
            </a:r>
          </a:p>
          <a:p>
            <a:pPr marL="685800" lvl="1" indent="-274320">
              <a:lnSpc>
                <a:spcPct val="100000"/>
              </a:lnSpc>
              <a:spcBef>
                <a:spcPct val="0"/>
              </a:spcBef>
              <a:spcAft>
                <a:spcPts val="3600"/>
              </a:spcAft>
              <a:buFont typeface="Arial" panose="020B0604020202020204" pitchFamily="34" charset="0"/>
              <a:buChar char="•"/>
              <a:defRPr/>
            </a:pPr>
            <a:r>
              <a:rPr lang="en-US" altLang="en-US" sz="2400" dirty="0">
                <a:solidFill>
                  <a:schemeClr val="accent6">
                    <a:lumMod val="50000"/>
                  </a:schemeClr>
                </a:solidFill>
                <a:latin typeface="Arial" panose="020B0604020202020204" pitchFamily="34" charset="0"/>
                <a:ea typeface="League Gothic" pitchFamily="2" charset="77"/>
                <a:cs typeface="Arial" panose="020B0604020202020204" pitchFamily="34" charset="0"/>
              </a:rPr>
              <a:t>Not migrated to WIN because they don’t meet WIN MDQS</a:t>
            </a:r>
          </a:p>
          <a:p>
            <a:pPr marL="514350" indent="-514350">
              <a:lnSpc>
                <a:spcPct val="100000"/>
              </a:lnSpc>
              <a:spcBef>
                <a:spcPct val="0"/>
              </a:spcBef>
              <a:spcAft>
                <a:spcPts val="1200"/>
              </a:spcAft>
              <a:defRPr/>
            </a:pPr>
            <a:r>
              <a:rPr lang="en-US" altLang="en-US" sz="2400" b="1" dirty="0">
                <a:solidFill>
                  <a:schemeClr val="accent6">
                    <a:lumMod val="50000"/>
                  </a:schemeClr>
                </a:solidFill>
                <a:latin typeface="Arial" panose="020B0604020202020204" pitchFamily="34" charset="0"/>
                <a:ea typeface="League Gothic" pitchFamily="2" charset="77"/>
                <a:cs typeface="Arial" panose="020B0604020202020204" pitchFamily="34" charset="0"/>
              </a:rPr>
              <a:t>STORET Public Access (SPA)</a:t>
            </a:r>
            <a:r>
              <a:rPr lang="en-US" altLang="en-US" sz="2400" dirty="0">
                <a:solidFill>
                  <a:schemeClr val="accent6">
                    <a:lumMod val="50000"/>
                  </a:schemeClr>
                </a:solidFill>
                <a:latin typeface="Arial" panose="020B0604020202020204" pitchFamily="34" charset="0"/>
                <a:ea typeface="League Gothic" pitchFamily="2" charset="77"/>
                <a:cs typeface="Arial" panose="020B0604020202020204" pitchFamily="34" charset="0"/>
              </a:rPr>
              <a:t> will be available for data retrievals for years to come</a:t>
            </a:r>
          </a:p>
          <a:p>
            <a:pPr marL="1657350" lvl="2" indent="-514350">
              <a:lnSpc>
                <a:spcPct val="100000"/>
              </a:lnSpc>
              <a:spcBef>
                <a:spcPct val="0"/>
              </a:spcBef>
              <a:defRPr/>
            </a:pPr>
            <a:endParaRPr lang="en-US" altLang="en-US" dirty="0">
              <a:solidFill>
                <a:schemeClr val="accent6">
                  <a:lumMod val="50000"/>
                </a:schemeClr>
              </a:solidFill>
              <a:latin typeface="Arial" panose="020B0604020202020204" pitchFamily="34" charset="0"/>
              <a:ea typeface="League Gothic" pitchFamily="2" charset="77"/>
              <a:cs typeface="Arial" panose="020B0604020202020204" pitchFamily="34" charset="0"/>
            </a:endParaRPr>
          </a:p>
        </p:txBody>
      </p:sp>
      <p:sp>
        <p:nvSpPr>
          <p:cNvPr id="4" name="TextBox 3">
            <a:extLst>
              <a:ext uri="{FF2B5EF4-FFF2-40B4-BE49-F238E27FC236}">
                <a16:creationId xmlns:a16="http://schemas.microsoft.com/office/drawing/2014/main" id="{12A95704-8232-85C6-8E95-2B33FF6A175E}"/>
              </a:ext>
            </a:extLst>
          </p:cNvPr>
          <p:cNvSpPr txBox="1"/>
          <p:nvPr/>
        </p:nvSpPr>
        <p:spPr>
          <a:xfrm>
            <a:off x="0" y="314260"/>
            <a:ext cx="11919857" cy="579646"/>
          </a:xfrm>
          <a:prstGeom prst="rect">
            <a:avLst/>
          </a:prstGeom>
          <a:noFill/>
        </p:spPr>
        <p:txBody>
          <a:bodyPr wrap="square" rtlCol="0">
            <a:spAutoFit/>
          </a:bodyPr>
          <a:lstStyle/>
          <a:p>
            <a:pPr algn="ctr">
              <a:lnSpc>
                <a:spcPts val="3800"/>
              </a:lnSpc>
            </a:pPr>
            <a:r>
              <a:rPr lang="en-US" sz="4000" b="1" dirty="0">
                <a:solidFill>
                  <a:schemeClr val="bg1"/>
                </a:solidFill>
                <a:latin typeface="Arial" panose="020B0604020202020204" pitchFamily="34" charset="0"/>
                <a:ea typeface="Verdana" panose="020B0604030504040204" pitchFamily="34" charset="0"/>
                <a:cs typeface="Arial" panose="020B0604020202020204" pitchFamily="34" charset="0"/>
              </a:rPr>
              <a:t>STORET</a:t>
            </a:r>
          </a:p>
        </p:txBody>
      </p:sp>
    </p:spTree>
    <p:extLst>
      <p:ext uri="{BB962C8B-B14F-4D97-AF65-F5344CB8AC3E}">
        <p14:creationId xmlns:p14="http://schemas.microsoft.com/office/powerpoint/2010/main" val="41655873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E46BB1A-E78A-F240-8548-0FFE0DFE061C}"/>
              </a:ext>
            </a:extLst>
          </p:cNvPr>
          <p:cNvSpPr txBox="1"/>
          <p:nvPr/>
        </p:nvSpPr>
        <p:spPr>
          <a:xfrm>
            <a:off x="272143" y="2561955"/>
            <a:ext cx="11647714" cy="2554545"/>
          </a:xfrm>
          <a:prstGeom prst="rect">
            <a:avLst/>
          </a:prstGeom>
          <a:noFill/>
        </p:spPr>
        <p:txBody>
          <a:bodyPr wrap="square">
            <a:spAutoFit/>
          </a:bodyPr>
          <a:lstStyle/>
          <a:p>
            <a:pPr marL="571500" indent="-571500"/>
            <a:r>
              <a:rPr lang="en-US" sz="2400" b="1" dirty="0">
                <a:solidFill>
                  <a:schemeClr val="accent6">
                    <a:lumMod val="50000"/>
                  </a:schemeClr>
                </a:solidFill>
                <a:latin typeface="Arial" panose="020B0604020202020204" pitchFamily="34" charset="0"/>
                <a:cs typeface="Arial" panose="020B0604020202020204" pitchFamily="34" charset="0"/>
              </a:rPr>
              <a:t>WIN Data Retrieval</a:t>
            </a:r>
            <a:r>
              <a:rPr lang="en-US" sz="2400" dirty="0">
                <a:solidFill>
                  <a:schemeClr val="accent6">
                    <a:lumMod val="50000"/>
                  </a:schemeClr>
                </a:solidFill>
                <a:latin typeface="Arial" panose="020B0604020202020204" pitchFamily="34" charset="0"/>
                <a:cs typeface="Arial" panose="020B0604020202020204" pitchFamily="34" charset="0"/>
              </a:rPr>
              <a:t>:</a:t>
            </a:r>
          </a:p>
          <a:p>
            <a:pPr lvl="1">
              <a:spcAft>
                <a:spcPts val="3600"/>
              </a:spcAft>
            </a:pPr>
            <a:r>
              <a:rPr lang="en-US" sz="2000" dirty="0">
                <a:latin typeface="Arial" panose="020B0604020202020204" pitchFamily="34" charset="0"/>
                <a:cs typeface="Arial" panose="020B0604020202020204" pitchFamily="34" charset="0"/>
                <a:hlinkClick r:id="rId2"/>
              </a:rPr>
              <a:t>http://prodenv.dep.state.fl.us/DearWin/public/winBasicPublicReports?calledBy=menu</a:t>
            </a:r>
            <a:endParaRPr lang="en-US" sz="2000" dirty="0">
              <a:latin typeface="Arial" panose="020B0604020202020204" pitchFamily="34" charset="0"/>
              <a:cs typeface="Arial" panose="020B0604020202020204" pitchFamily="34" charset="0"/>
            </a:endParaRPr>
          </a:p>
          <a:p>
            <a:pPr marL="342900" lvl="1"/>
            <a:endParaRPr lang="en-US" sz="2400" dirty="0">
              <a:latin typeface="Arial" panose="020B0604020202020204" pitchFamily="34" charset="0"/>
              <a:cs typeface="Arial" panose="020B0604020202020204" pitchFamily="34" charset="0"/>
            </a:endParaRPr>
          </a:p>
          <a:p>
            <a:pPr marL="571500" indent="-571500"/>
            <a:r>
              <a:rPr lang="en-US" sz="2400" b="1" dirty="0">
                <a:solidFill>
                  <a:schemeClr val="accent6">
                    <a:lumMod val="50000"/>
                  </a:schemeClr>
                </a:solidFill>
                <a:latin typeface="Arial" panose="020B0604020202020204" pitchFamily="34" charset="0"/>
                <a:cs typeface="Arial" panose="020B0604020202020204" pitchFamily="34" charset="0"/>
              </a:rPr>
              <a:t>STORET Data Retrieval</a:t>
            </a:r>
            <a:r>
              <a:rPr lang="en-US" sz="2400" dirty="0">
                <a:solidFill>
                  <a:schemeClr val="accent6">
                    <a:lumMod val="50000"/>
                  </a:schemeClr>
                </a:solidFill>
                <a:latin typeface="Arial" panose="020B0604020202020204" pitchFamily="34" charset="0"/>
                <a:cs typeface="Arial" panose="020B0604020202020204" pitchFamily="34" charset="0"/>
              </a:rPr>
              <a:t>:</a:t>
            </a:r>
          </a:p>
          <a:p>
            <a:pPr lvl="1"/>
            <a:r>
              <a:rPr lang="en-US" sz="2000" dirty="0">
                <a:latin typeface="Arial" panose="020B0604020202020204" pitchFamily="34" charset="0"/>
                <a:cs typeface="Arial" panose="020B0604020202020204" pitchFamily="34" charset="0"/>
                <a:hlinkClick r:id="rId3"/>
              </a:rPr>
              <a:t>http://prodenv.dep.state.fl.us/DearSpa/public/welcome</a:t>
            </a:r>
            <a:endParaRPr lang="en-US" sz="2000" dirty="0">
              <a:latin typeface="Arial" panose="020B0604020202020204" pitchFamily="34" charset="0"/>
              <a:cs typeface="Arial" panose="020B0604020202020204" pitchFamily="34" charset="0"/>
            </a:endParaRPr>
          </a:p>
          <a:p>
            <a:pPr marL="1657350" lvl="2" indent="-514350">
              <a:lnSpc>
                <a:spcPct val="100000"/>
              </a:lnSpc>
              <a:spcBef>
                <a:spcPct val="0"/>
              </a:spcBef>
              <a:defRPr/>
            </a:pPr>
            <a:endParaRPr lang="en-US" altLang="en-US" dirty="0">
              <a:solidFill>
                <a:schemeClr val="accent6">
                  <a:lumMod val="50000"/>
                </a:schemeClr>
              </a:solidFill>
              <a:latin typeface="Arial" panose="020B0604020202020204" pitchFamily="34" charset="0"/>
              <a:ea typeface="League Gothic" pitchFamily="2" charset="77"/>
              <a:cs typeface="Arial" panose="020B0604020202020204" pitchFamily="34" charset="0"/>
            </a:endParaRPr>
          </a:p>
        </p:txBody>
      </p:sp>
      <p:sp>
        <p:nvSpPr>
          <p:cNvPr id="4" name="TextBox 3">
            <a:extLst>
              <a:ext uri="{FF2B5EF4-FFF2-40B4-BE49-F238E27FC236}">
                <a16:creationId xmlns:a16="http://schemas.microsoft.com/office/drawing/2014/main" id="{12A95704-8232-85C6-8E95-2B33FF6A175E}"/>
              </a:ext>
            </a:extLst>
          </p:cNvPr>
          <p:cNvSpPr txBox="1"/>
          <p:nvPr/>
        </p:nvSpPr>
        <p:spPr>
          <a:xfrm>
            <a:off x="0" y="314260"/>
            <a:ext cx="11919857" cy="579646"/>
          </a:xfrm>
          <a:prstGeom prst="rect">
            <a:avLst/>
          </a:prstGeom>
          <a:noFill/>
        </p:spPr>
        <p:txBody>
          <a:bodyPr wrap="square" rtlCol="0">
            <a:spAutoFit/>
          </a:bodyPr>
          <a:lstStyle/>
          <a:p>
            <a:pPr algn="ctr">
              <a:lnSpc>
                <a:spcPts val="3800"/>
              </a:lnSpc>
            </a:pPr>
            <a:r>
              <a:rPr lang="en-US" sz="4000" b="1" dirty="0">
                <a:solidFill>
                  <a:schemeClr val="bg1"/>
                </a:solidFill>
                <a:latin typeface="Arial" panose="020B0604020202020204" pitchFamily="34" charset="0"/>
                <a:ea typeface="Verdana" panose="020B0604030504040204" pitchFamily="34" charset="0"/>
                <a:cs typeface="Arial" panose="020B0604020202020204" pitchFamily="34" charset="0"/>
              </a:rPr>
              <a:t>Reporting and Extraction</a:t>
            </a:r>
          </a:p>
        </p:txBody>
      </p:sp>
    </p:spTree>
    <p:extLst>
      <p:ext uri="{BB962C8B-B14F-4D97-AF65-F5344CB8AC3E}">
        <p14:creationId xmlns:p14="http://schemas.microsoft.com/office/powerpoint/2010/main" val="38333466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2A95704-8232-85C6-8E95-2B33FF6A175E}"/>
              </a:ext>
            </a:extLst>
          </p:cNvPr>
          <p:cNvSpPr txBox="1"/>
          <p:nvPr/>
        </p:nvSpPr>
        <p:spPr>
          <a:xfrm>
            <a:off x="0" y="314260"/>
            <a:ext cx="11919857" cy="579646"/>
          </a:xfrm>
          <a:prstGeom prst="rect">
            <a:avLst/>
          </a:prstGeom>
          <a:noFill/>
        </p:spPr>
        <p:txBody>
          <a:bodyPr wrap="square" rtlCol="0">
            <a:spAutoFit/>
          </a:bodyPr>
          <a:lstStyle/>
          <a:p>
            <a:pPr algn="ctr">
              <a:lnSpc>
                <a:spcPts val="3800"/>
              </a:lnSpc>
            </a:pPr>
            <a:r>
              <a:rPr lang="en-US" sz="4000" b="1" dirty="0">
                <a:solidFill>
                  <a:schemeClr val="bg1"/>
                </a:solidFill>
                <a:latin typeface="Arial" panose="020B0604020202020204" pitchFamily="34" charset="0"/>
                <a:ea typeface="Verdana" panose="020B0604030504040204" pitchFamily="34" charset="0"/>
                <a:cs typeface="Arial" panose="020B0604020202020204" pitchFamily="34" charset="0"/>
              </a:rPr>
              <a:t>Contacts</a:t>
            </a:r>
          </a:p>
        </p:txBody>
      </p:sp>
      <p:sp>
        <p:nvSpPr>
          <p:cNvPr id="5" name="Content Placeholder 1">
            <a:extLst>
              <a:ext uri="{FF2B5EF4-FFF2-40B4-BE49-F238E27FC236}">
                <a16:creationId xmlns:a16="http://schemas.microsoft.com/office/drawing/2014/main" id="{D96114E1-56CB-40C4-BB4F-7C008F08B60A}"/>
              </a:ext>
            </a:extLst>
          </p:cNvPr>
          <p:cNvSpPr txBox="1">
            <a:spLocks/>
          </p:cNvSpPr>
          <p:nvPr/>
        </p:nvSpPr>
        <p:spPr>
          <a:xfrm>
            <a:off x="839333" y="1707318"/>
            <a:ext cx="4579602" cy="2555709"/>
          </a:xfrm>
          <a:prstGeom prst="rect">
            <a:avLst/>
          </a:prstGeom>
        </p:spPr>
        <p:txBody>
          <a:bodyPr vert="horz" lIns="91440" tIns="45720" rIns="91440" bIns="45720" rtlCol="0">
            <a:normAutofit fontScale="4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buFont typeface="Arial" panose="020B0604020202020204" pitchFamily="34" charset="0"/>
              <a:buNone/>
            </a:pPr>
            <a:r>
              <a:rPr lang="en-US" sz="6000" b="1" dirty="0">
                <a:latin typeface="Arial" panose="020B0604020202020204" pitchFamily="34" charset="0"/>
                <a:cs typeface="Arial" panose="020B0604020202020204" pitchFamily="34" charset="0"/>
              </a:rPr>
              <a:t>Denise Miller </a:t>
            </a:r>
            <a:br>
              <a:rPr lang="en-US" sz="5100" dirty="0">
                <a:latin typeface="Arial" panose="020B0604020202020204" pitchFamily="34" charset="0"/>
                <a:cs typeface="Arial" panose="020B0604020202020204" pitchFamily="34" charset="0"/>
              </a:rPr>
            </a:br>
            <a:r>
              <a:rPr lang="en-US" sz="5100" dirty="0">
                <a:latin typeface="Arial" panose="020B0604020202020204" pitchFamily="34" charset="0"/>
                <a:cs typeface="Arial" panose="020B0604020202020204" pitchFamily="34" charset="0"/>
              </a:rPr>
              <a:t>Program Administrator</a:t>
            </a:r>
            <a:br>
              <a:rPr lang="en-US" sz="5100" dirty="0">
                <a:latin typeface="Arial" panose="020B0604020202020204" pitchFamily="34" charset="0"/>
                <a:cs typeface="Arial" panose="020B0604020202020204" pitchFamily="34" charset="0"/>
              </a:rPr>
            </a:br>
            <a:r>
              <a:rPr lang="en-US" sz="5100" dirty="0">
                <a:latin typeface="Arial" panose="020B0604020202020204" pitchFamily="34" charset="0"/>
                <a:cs typeface="Arial" panose="020B0604020202020204" pitchFamily="34" charset="0"/>
              </a:rPr>
              <a:t>Watershed Services Program (WSP)</a:t>
            </a:r>
          </a:p>
          <a:p>
            <a:pPr marL="0" indent="0">
              <a:lnSpc>
                <a:spcPct val="120000"/>
              </a:lnSpc>
              <a:spcBef>
                <a:spcPts val="0"/>
              </a:spcBef>
              <a:buFont typeface="Arial" panose="020B0604020202020204" pitchFamily="34" charset="0"/>
              <a:buNone/>
            </a:pPr>
            <a:r>
              <a:rPr lang="en-US" sz="5100" dirty="0">
                <a:latin typeface="Arial" panose="020B0604020202020204" pitchFamily="34" charset="0"/>
                <a:cs typeface="Arial" panose="020B0604020202020204" pitchFamily="34" charset="0"/>
              </a:rPr>
              <a:t>DEAR</a:t>
            </a:r>
            <a:br>
              <a:rPr lang="en-US" sz="5100" dirty="0">
                <a:latin typeface="Arial" panose="020B0604020202020204" pitchFamily="34" charset="0"/>
                <a:cs typeface="Arial" panose="020B0604020202020204" pitchFamily="34" charset="0"/>
              </a:rPr>
            </a:br>
            <a:r>
              <a:rPr lang="en-US" sz="5100" dirty="0">
                <a:latin typeface="Arial" panose="020B0604020202020204" pitchFamily="34" charset="0"/>
                <a:cs typeface="Arial" panose="020B0604020202020204" pitchFamily="34" charset="0"/>
              </a:rPr>
              <a:t>850-245-8516</a:t>
            </a:r>
            <a:br>
              <a:rPr lang="en-US" sz="5100" dirty="0">
                <a:latin typeface="Arial" panose="020B0604020202020204" pitchFamily="34" charset="0"/>
                <a:cs typeface="Arial" panose="020B0604020202020204" pitchFamily="34" charset="0"/>
              </a:rPr>
            </a:br>
            <a:r>
              <a:rPr lang="en-US" sz="5100" u="sng" dirty="0">
                <a:latin typeface="Arial" panose="020B0604020202020204" pitchFamily="34" charset="0"/>
                <a:cs typeface="Arial" panose="020B0604020202020204" pitchFamily="34" charset="0"/>
                <a:hlinkClick r:id="rId2"/>
              </a:rPr>
              <a:t>denise.miller@floridadep.gov</a:t>
            </a:r>
            <a:r>
              <a:rPr lang="en-US" sz="5100" dirty="0">
                <a:latin typeface="Arial" panose="020B0604020202020204" pitchFamily="34" charset="0"/>
                <a:cs typeface="Arial" panose="020B0604020202020204" pitchFamily="34" charset="0"/>
              </a:rPr>
              <a:t> </a:t>
            </a:r>
          </a:p>
          <a:p>
            <a:pPr marL="0" indent="0">
              <a:buFont typeface="Arial" panose="020B0604020202020204" pitchFamily="34" charset="0"/>
              <a:buNone/>
            </a:pPr>
            <a:endParaRPr lang="en-US" dirty="0"/>
          </a:p>
          <a:p>
            <a:endParaRPr lang="en-US" dirty="0">
              <a:latin typeface="Arial" panose="020B0604020202020204" pitchFamily="34" charset="0"/>
              <a:cs typeface="Arial" panose="020B0604020202020204" pitchFamily="34" charset="0"/>
            </a:endParaRPr>
          </a:p>
        </p:txBody>
      </p:sp>
      <p:sp>
        <p:nvSpPr>
          <p:cNvPr id="6" name="Content Placeholder 1">
            <a:extLst>
              <a:ext uri="{FF2B5EF4-FFF2-40B4-BE49-F238E27FC236}">
                <a16:creationId xmlns:a16="http://schemas.microsoft.com/office/drawing/2014/main" id="{C40747A6-0A78-4B78-A61F-A7A0E0670C88}"/>
              </a:ext>
            </a:extLst>
          </p:cNvPr>
          <p:cNvSpPr txBox="1">
            <a:spLocks/>
          </p:cNvSpPr>
          <p:nvPr/>
        </p:nvSpPr>
        <p:spPr>
          <a:xfrm>
            <a:off x="6852686" y="1707318"/>
            <a:ext cx="4400618" cy="2326319"/>
          </a:xfrm>
          <a:prstGeom prst="rect">
            <a:avLst/>
          </a:prstGeom>
        </p:spPr>
        <p:txBody>
          <a:bodyPr>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dirty="0"/>
          </a:p>
          <a:p>
            <a:pPr marL="0" indent="0">
              <a:lnSpc>
                <a:spcPct val="120000"/>
              </a:lnSpc>
              <a:spcBef>
                <a:spcPts val="0"/>
              </a:spcBef>
              <a:buFont typeface="Arial" panose="020B0604020202020204" pitchFamily="34" charset="0"/>
              <a:buNone/>
            </a:pPr>
            <a:r>
              <a:rPr lang="en-US" sz="9600" b="1" dirty="0">
                <a:latin typeface="Arial" panose="020B0604020202020204" pitchFamily="34" charset="0"/>
                <a:cs typeface="Arial" panose="020B0604020202020204" pitchFamily="34" charset="0"/>
              </a:rPr>
              <a:t>Julie Zimmerman</a:t>
            </a:r>
            <a:br>
              <a:rPr lang="en-US" sz="7400" dirty="0">
                <a:latin typeface="Arial" panose="020B0604020202020204" pitchFamily="34" charset="0"/>
                <a:cs typeface="Arial" panose="020B0604020202020204" pitchFamily="34" charset="0"/>
              </a:rPr>
            </a:br>
            <a:r>
              <a:rPr lang="en-US" sz="7400" dirty="0">
                <a:latin typeface="Arial" panose="020B0604020202020204" pitchFamily="34" charset="0"/>
                <a:cs typeface="Arial" panose="020B0604020202020204" pitchFamily="34" charset="0"/>
              </a:rPr>
              <a:t>Environmental Administrator</a:t>
            </a:r>
            <a:br>
              <a:rPr lang="en-US" sz="7400" dirty="0">
                <a:latin typeface="Arial" panose="020B0604020202020204" pitchFamily="34" charset="0"/>
                <a:cs typeface="Arial" panose="020B0604020202020204" pitchFamily="34" charset="0"/>
              </a:rPr>
            </a:br>
            <a:r>
              <a:rPr lang="en-US" sz="7400" dirty="0">
                <a:latin typeface="Arial" panose="020B0604020202020204" pitchFamily="34" charset="0"/>
                <a:cs typeface="Arial" panose="020B0604020202020204" pitchFamily="34" charset="0"/>
              </a:rPr>
              <a:t>WIN Section</a:t>
            </a:r>
          </a:p>
          <a:p>
            <a:pPr marL="0" indent="0">
              <a:lnSpc>
                <a:spcPct val="120000"/>
              </a:lnSpc>
              <a:spcBef>
                <a:spcPts val="0"/>
              </a:spcBef>
              <a:buFont typeface="Arial" panose="020B0604020202020204" pitchFamily="34" charset="0"/>
              <a:buNone/>
            </a:pPr>
            <a:r>
              <a:rPr lang="en-US" sz="7400" dirty="0">
                <a:latin typeface="Arial" panose="020B0604020202020204" pitchFamily="34" charset="0"/>
                <a:cs typeface="Arial" panose="020B0604020202020204" pitchFamily="34" charset="0"/>
              </a:rPr>
              <a:t>WSP, DEAR</a:t>
            </a:r>
            <a:br>
              <a:rPr lang="en-US" sz="7400" dirty="0">
                <a:latin typeface="Arial" panose="020B0604020202020204" pitchFamily="34" charset="0"/>
                <a:cs typeface="Arial" panose="020B0604020202020204" pitchFamily="34" charset="0"/>
              </a:rPr>
            </a:br>
            <a:r>
              <a:rPr lang="en-US" sz="7400" dirty="0">
                <a:latin typeface="Arial" panose="020B0604020202020204" pitchFamily="34" charset="0"/>
                <a:cs typeface="Arial" panose="020B0604020202020204" pitchFamily="34" charset="0"/>
              </a:rPr>
              <a:t>850-245-8508</a:t>
            </a:r>
            <a:br>
              <a:rPr lang="en-US" sz="7400" dirty="0">
                <a:latin typeface="Arial" panose="020B0604020202020204" pitchFamily="34" charset="0"/>
                <a:cs typeface="Arial" panose="020B0604020202020204" pitchFamily="34" charset="0"/>
              </a:rPr>
            </a:br>
            <a:r>
              <a:rPr lang="en-US" sz="7400" u="sng" dirty="0">
                <a:latin typeface="Arial" panose="020B0604020202020204" pitchFamily="34" charset="0"/>
                <a:cs typeface="Arial" panose="020B0604020202020204" pitchFamily="34" charset="0"/>
                <a:hlinkClick r:id="rId3"/>
              </a:rPr>
              <a:t>julie.m.zimmerman@floridadep.gov</a:t>
            </a:r>
            <a:endParaRPr lang="en-US" sz="7400" dirty="0">
              <a:latin typeface="Arial" panose="020B0604020202020204" pitchFamily="34" charset="0"/>
              <a:cs typeface="Arial" panose="020B0604020202020204" pitchFamily="34" charset="0"/>
            </a:endParaRPr>
          </a:p>
          <a:p>
            <a:endParaRPr lang="en-US" sz="3300" dirty="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7" name="Content Placeholder 1">
            <a:extLst>
              <a:ext uri="{FF2B5EF4-FFF2-40B4-BE49-F238E27FC236}">
                <a16:creationId xmlns:a16="http://schemas.microsoft.com/office/drawing/2014/main" id="{EBF8A883-9880-44FC-A651-921FA2124A4D}"/>
              </a:ext>
            </a:extLst>
          </p:cNvPr>
          <p:cNvSpPr txBox="1">
            <a:spLocks/>
          </p:cNvSpPr>
          <p:nvPr/>
        </p:nvSpPr>
        <p:spPr>
          <a:xfrm>
            <a:off x="3985182" y="4734878"/>
            <a:ext cx="3160685" cy="1439419"/>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US" dirty="0"/>
          </a:p>
          <a:p>
            <a:pPr marL="0" indent="0" algn="ctr">
              <a:lnSpc>
                <a:spcPct val="120000"/>
              </a:lnSpc>
              <a:spcBef>
                <a:spcPts val="0"/>
              </a:spcBef>
              <a:buFont typeface="Arial" panose="020B0604020202020204" pitchFamily="34" charset="0"/>
              <a:buNone/>
            </a:pPr>
            <a:r>
              <a:rPr lang="en-US" sz="2600" b="1" dirty="0">
                <a:latin typeface="Arial" panose="020B0604020202020204" pitchFamily="34" charset="0"/>
                <a:cs typeface="Arial" panose="020B0604020202020204" pitchFamily="34" charset="0"/>
                <a:hlinkClick r:id="rId4"/>
              </a:rPr>
              <a:t>WIN Coordinators</a:t>
            </a:r>
            <a:br>
              <a:rPr lang="en-US" sz="7400" dirty="0">
                <a:latin typeface="Arial" panose="020B0604020202020204" pitchFamily="34" charset="0"/>
                <a:cs typeface="Arial" panose="020B0604020202020204" pitchFamily="34" charset="0"/>
              </a:rPr>
            </a:br>
            <a:endParaRPr lang="en-US" sz="3300" dirty="0">
              <a:cs typeface="Arial" panose="020B0604020202020204" pitchFamily="34" charset="0"/>
            </a:endParaRPr>
          </a:p>
          <a:p>
            <a:pPr algn="ct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905386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0A861E8-68D0-4E72-A951-201B2EEDE956}"/>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t="1621" b="23393"/>
          <a:stretch/>
        </p:blipFill>
        <p:spPr>
          <a:xfrm>
            <a:off x="20" y="1282"/>
            <a:ext cx="12191980" cy="6856718"/>
          </a:xfrm>
          <a:prstGeom prst="rect">
            <a:avLst/>
          </a:prstGeom>
        </p:spPr>
      </p:pic>
      <p:sp>
        <p:nvSpPr>
          <p:cNvPr id="6" name="TextBox 5">
            <a:extLst>
              <a:ext uri="{FF2B5EF4-FFF2-40B4-BE49-F238E27FC236}">
                <a16:creationId xmlns:a16="http://schemas.microsoft.com/office/drawing/2014/main" id="{E1AA1DD9-33CF-45CD-BC5B-0EC1B880A24D}"/>
              </a:ext>
            </a:extLst>
          </p:cNvPr>
          <p:cNvSpPr txBox="1"/>
          <p:nvPr/>
        </p:nvSpPr>
        <p:spPr>
          <a:xfrm>
            <a:off x="9751909" y="6657945"/>
            <a:ext cx="2440091"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www.flickr.com/photos/1stpix_diecast_dioramas/8357277976/">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nc-sa/3.0/">
                  <a:extLst>
                    <a:ext uri="{A12FA001-AC4F-418D-AE19-62706E023703}">
                      <ahyp:hlinkClr xmlns:ahyp="http://schemas.microsoft.com/office/drawing/2018/hyperlinkcolor" val="tx"/>
                    </a:ext>
                  </a:extLst>
                </a:hlinkClick>
              </a:rPr>
              <a:t>CC BY-SA-NC</a:t>
            </a:r>
            <a:endParaRPr lang="en-US" sz="700">
              <a:solidFill>
                <a:srgbClr val="FFFFFF"/>
              </a:solidFill>
            </a:endParaRPr>
          </a:p>
        </p:txBody>
      </p:sp>
      <p:pic>
        <p:nvPicPr>
          <p:cNvPr id="10" name="Picture 9" descr="Florida Department of Environmental Protection Logo">
            <a:extLst>
              <a:ext uri="{FF2B5EF4-FFF2-40B4-BE49-F238E27FC236}">
                <a16:creationId xmlns:a16="http://schemas.microsoft.com/office/drawing/2014/main" id="{E3162F9E-12DC-1D42-983F-5C41312E0474}"/>
              </a:ext>
            </a:extLst>
          </p:cNvPr>
          <p:cNvPicPr>
            <a:picLocks noChangeAspect="1"/>
          </p:cNvPicPr>
          <p:nvPr/>
        </p:nvPicPr>
        <p:blipFill>
          <a:blip r:embed="rId5"/>
          <a:stretch>
            <a:fillRect/>
          </a:stretch>
        </p:blipFill>
        <p:spPr>
          <a:xfrm>
            <a:off x="4937936" y="2235311"/>
            <a:ext cx="2316129" cy="2316129"/>
          </a:xfrm>
          <a:prstGeom prst="rect">
            <a:avLst/>
          </a:prstGeom>
        </p:spPr>
      </p:pic>
    </p:spTree>
    <p:extLst>
      <p:ext uri="{BB962C8B-B14F-4D97-AF65-F5344CB8AC3E}">
        <p14:creationId xmlns:p14="http://schemas.microsoft.com/office/powerpoint/2010/main" val="2817297032"/>
      </p:ext>
    </p:extLst>
  </p:cSld>
  <p:clrMapOvr>
    <a:masterClrMapping/>
  </p:clrMapOvr>
</p:sld>
</file>

<file path=ppt/theme/theme1.xml><?xml version="1.0" encoding="utf-8"?>
<a:theme xmlns:a="http://schemas.openxmlformats.org/drawingml/2006/main" name="Office Theme">
  <a:themeElements>
    <a:clrScheme name="DEP BLUE">
      <a:dk1>
        <a:srgbClr val="000000"/>
      </a:dk1>
      <a:lt1>
        <a:srgbClr val="FFFFFF"/>
      </a:lt1>
      <a:dk2>
        <a:srgbClr val="44546A"/>
      </a:dk2>
      <a:lt2>
        <a:srgbClr val="E7E6E6"/>
      </a:lt2>
      <a:accent1>
        <a:srgbClr val="52B5E8"/>
      </a:accent1>
      <a:accent2>
        <a:srgbClr val="C7E9FA"/>
      </a:accent2>
      <a:accent3>
        <a:srgbClr val="117AC0"/>
      </a:accent3>
      <a:accent4>
        <a:srgbClr val="0153A0"/>
      </a:accent4>
      <a:accent5>
        <a:srgbClr val="243F78"/>
      </a:accent5>
      <a:accent6>
        <a:srgbClr val="2E5270"/>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G-DEP MasterSlides Template_v11022021-" id="{2B5C3F11-2D1C-0346-A05B-D8DF9C08BE0F}" vid="{58A7D8D1-8D2E-114E-82D1-FACBD2697E5E}"/>
    </a:ext>
  </a:extLst>
</a:theme>
</file>

<file path=docProps/app.xml><?xml version="1.0" encoding="utf-8"?>
<Properties xmlns="http://schemas.openxmlformats.org/officeDocument/2006/extended-properties" xmlns:vt="http://schemas.openxmlformats.org/officeDocument/2006/docPropsVTypes">
  <Template/>
  <TotalTime>8300</TotalTime>
  <Words>656</Words>
  <Application>Microsoft Office PowerPoint</Application>
  <PresentationFormat>Widescreen</PresentationFormat>
  <Paragraphs>70</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Franklin Gothic Medium</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Galoso, Franko</dc:creator>
  <cp:lastModifiedBy>Zimmerman, Julie M.</cp:lastModifiedBy>
  <cp:revision>61</cp:revision>
  <dcterms:created xsi:type="dcterms:W3CDTF">2021-11-02T20:05:09Z</dcterms:created>
  <dcterms:modified xsi:type="dcterms:W3CDTF">2023-08-24T19:16:36Z</dcterms:modified>
</cp:coreProperties>
</file>