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56"/>
  </p:notesMasterIdLst>
  <p:handoutMasterIdLst>
    <p:handoutMasterId r:id="rId57"/>
  </p:handoutMasterIdLst>
  <p:sldIdLst>
    <p:sldId id="1040" r:id="rId2"/>
    <p:sldId id="1296" r:id="rId3"/>
    <p:sldId id="1297" r:id="rId4"/>
    <p:sldId id="1339" r:id="rId5"/>
    <p:sldId id="1340" r:id="rId6"/>
    <p:sldId id="1298" r:id="rId7"/>
    <p:sldId id="1351" r:id="rId8"/>
    <p:sldId id="1352" r:id="rId9"/>
    <p:sldId id="1353" r:id="rId10"/>
    <p:sldId id="1354" r:id="rId11"/>
    <p:sldId id="1355" r:id="rId12"/>
    <p:sldId id="1356" r:id="rId13"/>
    <p:sldId id="1357" r:id="rId14"/>
    <p:sldId id="1358" r:id="rId15"/>
    <p:sldId id="1359" r:id="rId16"/>
    <p:sldId id="1360" r:id="rId17"/>
    <p:sldId id="1361" r:id="rId18"/>
    <p:sldId id="1362" r:id="rId19"/>
    <p:sldId id="1363" r:id="rId20"/>
    <p:sldId id="1364" r:id="rId21"/>
    <p:sldId id="1365" r:id="rId22"/>
    <p:sldId id="1366" r:id="rId23"/>
    <p:sldId id="1367" r:id="rId24"/>
    <p:sldId id="1368" r:id="rId25"/>
    <p:sldId id="1369" r:id="rId26"/>
    <p:sldId id="1371" r:id="rId27"/>
    <p:sldId id="1399" r:id="rId28"/>
    <p:sldId id="1375" r:id="rId29"/>
    <p:sldId id="1379" r:id="rId30"/>
    <p:sldId id="1380" r:id="rId31"/>
    <p:sldId id="1381" r:id="rId32"/>
    <p:sldId id="1392" r:id="rId33"/>
    <p:sldId id="1264" r:id="rId34"/>
    <p:sldId id="1265" r:id="rId35"/>
    <p:sldId id="1266" r:id="rId36"/>
    <p:sldId id="1272" r:id="rId37"/>
    <p:sldId id="1274" r:id="rId38"/>
    <p:sldId id="1275" r:id="rId39"/>
    <p:sldId id="1276" r:id="rId40"/>
    <p:sldId id="1277" r:id="rId41"/>
    <p:sldId id="1278" r:id="rId42"/>
    <p:sldId id="1279" r:id="rId43"/>
    <p:sldId id="1280" r:id="rId44"/>
    <p:sldId id="1281" r:id="rId45"/>
    <p:sldId id="1382" r:id="rId46"/>
    <p:sldId id="1383" r:id="rId47"/>
    <p:sldId id="1384" r:id="rId48"/>
    <p:sldId id="1385" r:id="rId49"/>
    <p:sldId id="1386" r:id="rId50"/>
    <p:sldId id="1387" r:id="rId51"/>
    <p:sldId id="1222" r:id="rId52"/>
    <p:sldId id="1224" r:id="rId53"/>
    <p:sldId id="1226" r:id="rId54"/>
    <p:sldId id="1228" r:id="rId55"/>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a:ea typeface="+mn-ea"/>
        <a:cs typeface="+mn-cs"/>
      </a:defRPr>
    </a:lvl1pPr>
    <a:lvl2pPr marL="457200" algn="l" rtl="0" fontAlgn="base">
      <a:spcBef>
        <a:spcPct val="0"/>
      </a:spcBef>
      <a:spcAft>
        <a:spcPct val="0"/>
      </a:spcAft>
      <a:defRPr sz="2400" kern="1200">
        <a:solidFill>
          <a:schemeClr val="tx1"/>
        </a:solidFill>
        <a:latin typeface="Times"/>
        <a:ea typeface="+mn-ea"/>
        <a:cs typeface="+mn-cs"/>
      </a:defRPr>
    </a:lvl2pPr>
    <a:lvl3pPr marL="914400" algn="l" rtl="0" fontAlgn="base">
      <a:spcBef>
        <a:spcPct val="0"/>
      </a:spcBef>
      <a:spcAft>
        <a:spcPct val="0"/>
      </a:spcAft>
      <a:defRPr sz="2400" kern="1200">
        <a:solidFill>
          <a:schemeClr val="tx1"/>
        </a:solidFill>
        <a:latin typeface="Times"/>
        <a:ea typeface="+mn-ea"/>
        <a:cs typeface="+mn-cs"/>
      </a:defRPr>
    </a:lvl3pPr>
    <a:lvl4pPr marL="1371600" algn="l" rtl="0" fontAlgn="base">
      <a:spcBef>
        <a:spcPct val="0"/>
      </a:spcBef>
      <a:spcAft>
        <a:spcPct val="0"/>
      </a:spcAft>
      <a:defRPr sz="2400" kern="1200">
        <a:solidFill>
          <a:schemeClr val="tx1"/>
        </a:solidFill>
        <a:latin typeface="Times"/>
        <a:ea typeface="+mn-ea"/>
        <a:cs typeface="+mn-cs"/>
      </a:defRPr>
    </a:lvl4pPr>
    <a:lvl5pPr marL="1828800" algn="l" rtl="0" fontAlgn="base">
      <a:spcBef>
        <a:spcPct val="0"/>
      </a:spcBef>
      <a:spcAft>
        <a:spcPct val="0"/>
      </a:spcAft>
      <a:defRPr sz="2400" kern="1200">
        <a:solidFill>
          <a:schemeClr val="tx1"/>
        </a:solidFill>
        <a:latin typeface="Times"/>
        <a:ea typeface="+mn-ea"/>
        <a:cs typeface="+mn-cs"/>
      </a:defRPr>
    </a:lvl5pPr>
    <a:lvl6pPr marL="2286000" algn="l" defTabSz="914400" rtl="0" eaLnBrk="1" latinLnBrk="0" hangingPunct="1">
      <a:defRPr sz="2400" kern="1200">
        <a:solidFill>
          <a:schemeClr val="tx1"/>
        </a:solidFill>
        <a:latin typeface="Times"/>
        <a:ea typeface="+mn-ea"/>
        <a:cs typeface="+mn-cs"/>
      </a:defRPr>
    </a:lvl6pPr>
    <a:lvl7pPr marL="2743200" algn="l" defTabSz="914400" rtl="0" eaLnBrk="1" latinLnBrk="0" hangingPunct="1">
      <a:defRPr sz="2400" kern="1200">
        <a:solidFill>
          <a:schemeClr val="tx1"/>
        </a:solidFill>
        <a:latin typeface="Times"/>
        <a:ea typeface="+mn-ea"/>
        <a:cs typeface="+mn-cs"/>
      </a:defRPr>
    </a:lvl7pPr>
    <a:lvl8pPr marL="3200400" algn="l" defTabSz="914400" rtl="0" eaLnBrk="1" latinLnBrk="0" hangingPunct="1">
      <a:defRPr sz="2400" kern="1200">
        <a:solidFill>
          <a:schemeClr val="tx1"/>
        </a:solidFill>
        <a:latin typeface="Times"/>
        <a:ea typeface="+mn-ea"/>
        <a:cs typeface="+mn-cs"/>
      </a:defRPr>
    </a:lvl8pPr>
    <a:lvl9pPr marL="3657600" algn="l" defTabSz="914400" rtl="0" eaLnBrk="1" latinLnBrk="0" hangingPunct="1">
      <a:defRPr sz="2400" kern="1200">
        <a:solidFill>
          <a:schemeClr val="tx1"/>
        </a:solidFill>
        <a:latin typeface="Times"/>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Hornsby" initials="" lastIdx="2" clrIdx="0"/>
  <p:cmAuthor id="1" name="bvergara" initials="b"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FF00"/>
    <a:srgbClr val="FFFF00"/>
    <a:srgbClr val="58C70D"/>
    <a:srgbClr val="66CCFF"/>
    <a:srgbClr val="66FF66"/>
    <a:srgbClr val="66FF99"/>
    <a:srgbClr val="0099FF"/>
    <a:srgbClr val="4FB20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972" autoAdjust="0"/>
    <p:restoredTop sz="99042" autoAdjust="0"/>
  </p:normalViewPr>
  <p:slideViewPr>
    <p:cSldViewPr>
      <p:cViewPr>
        <p:scale>
          <a:sx n="50" d="100"/>
          <a:sy n="50" d="100"/>
        </p:scale>
        <p:origin x="-1716" y="-384"/>
      </p:cViewPr>
      <p:guideLst>
        <p:guide orient="horz" pos="2160"/>
        <p:guide pos="2880"/>
      </p:guideLst>
    </p:cSldViewPr>
  </p:slideViewPr>
  <p:outlineViewPr>
    <p:cViewPr>
      <p:scale>
        <a:sx n="33" d="100"/>
        <a:sy n="33" d="100"/>
      </p:scale>
      <p:origin x="258" y="9832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1722"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bwMode="auto">
          <a:xfrm>
            <a:off x="1" y="1"/>
            <a:ext cx="3130826" cy="477109"/>
          </a:xfrm>
          <a:prstGeom prst="rect">
            <a:avLst/>
          </a:prstGeom>
          <a:noFill/>
          <a:ln w="9525">
            <a:noFill/>
            <a:miter lim="800000"/>
            <a:headEnd/>
            <a:tailEnd/>
          </a:ln>
          <a:effectLst/>
        </p:spPr>
        <p:txBody>
          <a:bodyPr vert="horz" wrap="square" lIns="95854" tIns="47927" rIns="95854" bIns="47927" numCol="1" anchor="t" anchorCtr="0" compatLnSpc="1">
            <a:prstTxWarp prst="textNoShape">
              <a:avLst/>
            </a:prstTxWarp>
          </a:bodyPr>
          <a:lstStyle>
            <a:lvl1pPr defTabSz="958710" eaLnBrk="0" hangingPunct="0">
              <a:defRPr sz="1200">
                <a:latin typeface="Times New Roman" charset="0"/>
              </a:defRPr>
            </a:lvl1pPr>
          </a:lstStyle>
          <a:p>
            <a:pPr>
              <a:defRPr/>
            </a:pPr>
            <a:endParaRPr lang="en-US"/>
          </a:p>
        </p:txBody>
      </p:sp>
      <p:sp>
        <p:nvSpPr>
          <p:cNvPr id="82947" name="Rectangle 3"/>
          <p:cNvSpPr>
            <a:spLocks noGrp="1" noChangeArrowheads="1"/>
          </p:cNvSpPr>
          <p:nvPr>
            <p:ph type="dt" idx="1"/>
          </p:nvPr>
        </p:nvSpPr>
        <p:spPr bwMode="auto">
          <a:xfrm>
            <a:off x="4176092" y="1"/>
            <a:ext cx="3130826" cy="477109"/>
          </a:xfrm>
          <a:prstGeom prst="rect">
            <a:avLst/>
          </a:prstGeom>
          <a:noFill/>
          <a:ln w="9525">
            <a:noFill/>
            <a:miter lim="800000"/>
            <a:headEnd/>
            <a:tailEnd/>
          </a:ln>
          <a:effectLst/>
        </p:spPr>
        <p:txBody>
          <a:bodyPr vert="horz" wrap="square" lIns="95854" tIns="47927" rIns="95854" bIns="47927" numCol="1" anchor="t" anchorCtr="0" compatLnSpc="1">
            <a:prstTxWarp prst="textNoShape">
              <a:avLst/>
            </a:prstTxWarp>
          </a:bodyPr>
          <a:lstStyle>
            <a:lvl1pPr algn="r" defTabSz="958710" eaLnBrk="0" hangingPunct="0">
              <a:defRPr sz="1200">
                <a:latin typeface="Times New Roman"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266825" y="719138"/>
            <a:ext cx="4775200" cy="3581400"/>
          </a:xfrm>
          <a:prstGeom prst="rect">
            <a:avLst/>
          </a:prstGeom>
          <a:noFill/>
          <a:ln w="9525">
            <a:solidFill>
              <a:srgbClr val="000000"/>
            </a:solidFill>
            <a:miter lim="800000"/>
            <a:headEnd/>
            <a:tailEnd/>
          </a:ln>
        </p:spPr>
      </p:sp>
      <p:sp>
        <p:nvSpPr>
          <p:cNvPr id="82949" name="Rectangle 5"/>
          <p:cNvSpPr>
            <a:spLocks noGrp="1" noChangeArrowheads="1"/>
          </p:cNvSpPr>
          <p:nvPr>
            <p:ph type="body" sz="quarter" idx="3"/>
          </p:nvPr>
        </p:nvSpPr>
        <p:spPr bwMode="auto">
          <a:xfrm>
            <a:off x="962439" y="4538272"/>
            <a:ext cx="5380383" cy="4384155"/>
          </a:xfrm>
          <a:prstGeom prst="rect">
            <a:avLst/>
          </a:prstGeom>
          <a:noFill/>
          <a:ln w="9525">
            <a:noFill/>
            <a:miter lim="800000"/>
            <a:headEnd/>
            <a:tailEnd/>
          </a:ln>
          <a:effectLst/>
        </p:spPr>
        <p:txBody>
          <a:bodyPr vert="horz" wrap="square" lIns="95854" tIns="47927" rIns="95854" bIns="479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2950" name="Rectangle 6"/>
          <p:cNvSpPr>
            <a:spLocks noGrp="1" noChangeArrowheads="1"/>
          </p:cNvSpPr>
          <p:nvPr>
            <p:ph type="ftr" sz="quarter" idx="4"/>
          </p:nvPr>
        </p:nvSpPr>
        <p:spPr bwMode="auto">
          <a:xfrm>
            <a:off x="1" y="9161801"/>
            <a:ext cx="3130826" cy="473830"/>
          </a:xfrm>
          <a:prstGeom prst="rect">
            <a:avLst/>
          </a:prstGeom>
          <a:noFill/>
          <a:ln w="9525">
            <a:noFill/>
            <a:miter lim="800000"/>
            <a:headEnd/>
            <a:tailEnd/>
          </a:ln>
          <a:effectLst/>
        </p:spPr>
        <p:txBody>
          <a:bodyPr vert="horz" wrap="square" lIns="95854" tIns="47927" rIns="95854" bIns="47927" numCol="1" anchor="b" anchorCtr="0" compatLnSpc="1">
            <a:prstTxWarp prst="textNoShape">
              <a:avLst/>
            </a:prstTxWarp>
          </a:bodyPr>
          <a:lstStyle>
            <a:lvl1pPr defTabSz="958710" eaLnBrk="0" hangingPunct="0">
              <a:defRPr sz="1200">
                <a:latin typeface="Times New Roman" charset="0"/>
              </a:defRPr>
            </a:lvl1pPr>
          </a:lstStyle>
          <a:p>
            <a:pPr>
              <a:defRPr/>
            </a:pPr>
            <a:r>
              <a:rPr lang="en-US"/>
              <a:t>Putnam WSP Mtg. July 20, 2007</a:t>
            </a:r>
          </a:p>
        </p:txBody>
      </p:sp>
      <p:sp>
        <p:nvSpPr>
          <p:cNvPr id="82951" name="Rectangle 7"/>
          <p:cNvSpPr>
            <a:spLocks noGrp="1" noChangeArrowheads="1"/>
          </p:cNvSpPr>
          <p:nvPr>
            <p:ph type="sldNum" sz="quarter" idx="5"/>
          </p:nvPr>
        </p:nvSpPr>
        <p:spPr bwMode="auto">
          <a:xfrm>
            <a:off x="4176092" y="9161801"/>
            <a:ext cx="3130826" cy="473830"/>
          </a:xfrm>
          <a:prstGeom prst="rect">
            <a:avLst/>
          </a:prstGeom>
          <a:noFill/>
          <a:ln w="9525">
            <a:noFill/>
            <a:miter lim="800000"/>
            <a:headEnd/>
            <a:tailEnd/>
          </a:ln>
          <a:effectLst/>
        </p:spPr>
        <p:txBody>
          <a:bodyPr vert="horz" wrap="square" lIns="95854" tIns="47927" rIns="95854" bIns="47927" numCol="1" anchor="b" anchorCtr="0" compatLnSpc="1">
            <a:prstTxWarp prst="textNoShape">
              <a:avLst/>
            </a:prstTxWarp>
          </a:bodyPr>
          <a:lstStyle>
            <a:lvl1pPr algn="r" defTabSz="958710" eaLnBrk="0" hangingPunct="0">
              <a:defRPr sz="1200">
                <a:latin typeface="Times New Roman" charset="0"/>
              </a:defRPr>
            </a:lvl1pPr>
          </a:lstStyle>
          <a:p>
            <a:pPr>
              <a:defRPr/>
            </a:pPr>
            <a:fld id="{81BD0379-E7EC-426B-ABB2-5D8291579B8F}"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17410" name="Rectangle 7"/>
          <p:cNvSpPr>
            <a:spLocks noGrp="1" noChangeArrowheads="1"/>
          </p:cNvSpPr>
          <p:nvPr>
            <p:ph type="sldNum" sz="quarter" idx="5"/>
          </p:nvPr>
        </p:nvSpPr>
        <p:spPr>
          <a:noFill/>
        </p:spPr>
        <p:txBody>
          <a:bodyPr/>
          <a:lstStyle/>
          <a:p>
            <a:pPr defTabSz="958387"/>
            <a:fld id="{66DFDD23-9E07-4B44-8E1B-4FFD3F126377}" type="slidenum">
              <a:rPr lang="en-US" smtClean="0">
                <a:latin typeface="Times New Roman" pitchFamily="18" charset="0"/>
              </a:rPr>
              <a:pPr defTabSz="958387"/>
              <a:t>1</a:t>
            </a:fld>
            <a:endParaRPr lang="en-US" dirty="0" smtClean="0">
              <a:latin typeface="Times New Roman" pitchFamily="18"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smtClean="0">
              <a:latin typeface="Time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Total water use for the nine</a:t>
            </a:r>
            <a:r>
              <a:rPr lang="en-US" baseline="0" dirty="0" smtClean="0"/>
              <a:t>-county area is projected to increase by 45% with the greatest quantity in 2030 projected for Duval County and the greatest percentage increase projected for Flagler County. </a:t>
            </a:r>
          </a:p>
          <a:p>
            <a:pPr marL="228567" indent="-228567">
              <a:buFont typeface="+mj-lt"/>
              <a:buAutoNum type="arabicPeriod"/>
            </a:pPr>
            <a:r>
              <a:rPr lang="en-US" baseline="0" dirty="0" smtClean="0"/>
              <a:t>Putnam County is projected to experience a decrease of 34% largely due to significant reductions in withdrawals of water from the Floridan aquifer at Georgia Pacific’s Palatka Pulp and Paper Mill. These reductions have already occurred.</a:t>
            </a:r>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The public supply population for the nine-county area is projected to increase by 143% for the projection period. The greatest county-level population projected for 2030 is for Duval County, with about</a:t>
            </a:r>
            <a:r>
              <a:rPr lang="en-US" baseline="0" dirty="0" smtClean="0"/>
              <a:t> 1.12 million people projected. This represents more than half of the projected 2030 public supply population in the nine-county area. </a:t>
            </a:r>
            <a:r>
              <a:rPr lang="en-US" dirty="0" smtClean="0"/>
              <a:t> The greatest </a:t>
            </a:r>
            <a:r>
              <a:rPr lang="en-US" baseline="0" dirty="0" smtClean="0"/>
              <a:t>percentage increase by county is projected for St. Johns County with 808%.  </a:t>
            </a:r>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Public supply water use for the nine-county area is projected to increase by 125% for the planning period. The greatest projected county-level quantity for 2030 is for Duval County, with about 175 million gallons per day projected. This represents approximately half of the projected 2030 public supply water use in the nine-county area. The greatest projected percentage increase by county is for Flagler County, with 737%.</a:t>
            </a:r>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a:ln/>
        </p:spPr>
      </p:sp>
      <p:sp>
        <p:nvSpPr>
          <p:cNvPr id="71682"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slide on the screen shows the groundwater flow model boundaries used in the 2008 water supply assessment process. The green lined area represents the area covered by the District’s Indian River/Vero Beach local-scale groundwater flow model. The dashed line represents the area covered by USGS Peninsular Florida Groundwater Flow Model. The pink line represents the area covered by the East-Central Florida Regional Groundwater Flow Model. These three models were used to project water level changes from 1995-2030 for the three-county area. </a:t>
            </a:r>
          </a:p>
        </p:txBody>
      </p:sp>
      <p:sp>
        <p:nvSpPr>
          <p:cNvPr id="71683"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1684" name="Slide Number Placeholder 4"/>
          <p:cNvSpPr>
            <a:spLocks noGrp="1"/>
          </p:cNvSpPr>
          <p:nvPr>
            <p:ph type="sldNum" sz="quarter" idx="5"/>
          </p:nvPr>
        </p:nvSpPr>
        <p:spPr>
          <a:noFill/>
        </p:spPr>
        <p:txBody>
          <a:bodyPr/>
          <a:lstStyle/>
          <a:p>
            <a:pPr defTabSz="958387"/>
            <a:fld id="{DBC69CA2-C4E9-40BE-A608-F9627040B6E6}" type="slidenum">
              <a:rPr lang="en-US" smtClean="0">
                <a:latin typeface="Times New Roman" pitchFamily="18" charset="0"/>
              </a:rPr>
              <a:pPr defTabSz="958387"/>
              <a:t>13</a:t>
            </a:fld>
            <a:endParaRPr lang="en-US" dirty="0"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a:ln/>
        </p:spPr>
      </p:sp>
      <p:sp>
        <p:nvSpPr>
          <p:cNvPr id="73730"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map on the screen shows projected changes in Floridan aquifer water levels from 1995-2030. These projected changes were generated using the flow models and water use projections. </a:t>
            </a:r>
          </a:p>
          <a:p>
            <a:pPr marL="227246" indent="-227246">
              <a:buFont typeface="Calibri" pitchFamily="34" charset="0"/>
              <a:buAutoNum type="arabicPeriod"/>
            </a:pPr>
            <a:r>
              <a:rPr lang="en-US" dirty="0" smtClean="0">
                <a:latin typeface="Times"/>
              </a:rPr>
              <a:t>Water level declines are projected for the Indian River County. These declines are the result of numerous projected increases in groundwater withdrawals throughout the area. The declines create a cone of depression in the pressure of water, known as potentiometric pressure, in the Floridan aquifer. </a:t>
            </a:r>
          </a:p>
          <a:p>
            <a:pPr marL="227246" indent="-227246">
              <a:buFont typeface="Calibri" pitchFamily="34" charset="0"/>
              <a:buAutoNum type="arabicPeriod"/>
            </a:pPr>
            <a:r>
              <a:rPr lang="en-US" dirty="0" smtClean="0">
                <a:latin typeface="Times"/>
              </a:rPr>
              <a:t>These declines are greatest in the red areas on the map, where declines are projected to be in excess of 10 feet while the yellow areas are projected to be between 5 and 10 feet.</a:t>
            </a:r>
          </a:p>
          <a:p>
            <a:pPr marL="227246" indent="-227246">
              <a:buFont typeface="Calibri" pitchFamily="34" charset="0"/>
              <a:buAutoNum type="arabicPeriod"/>
            </a:pPr>
            <a:r>
              <a:rPr lang="en-US" dirty="0" smtClean="0">
                <a:latin typeface="Times"/>
              </a:rPr>
              <a:t>These declines decrease with distance away from the center of the cone of depression, in the areas that are shaded with various tones of purple on the map. The lightest tone represents the lowest projected decline. </a:t>
            </a:r>
          </a:p>
          <a:p>
            <a:pPr marL="227246" indent="-227246">
              <a:buFont typeface="Calibri" pitchFamily="34" charset="0"/>
              <a:buAutoNum type="arabicPeriod"/>
            </a:pPr>
            <a:r>
              <a:rPr lang="en-US" dirty="0" smtClean="0">
                <a:latin typeface="Times"/>
              </a:rPr>
              <a:t>Declines of up to 5 feet are projected for Indian River County.</a:t>
            </a:r>
          </a:p>
        </p:txBody>
      </p:sp>
      <p:sp>
        <p:nvSpPr>
          <p:cNvPr id="73731"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3732" name="Slide Number Placeholder 4"/>
          <p:cNvSpPr>
            <a:spLocks noGrp="1"/>
          </p:cNvSpPr>
          <p:nvPr>
            <p:ph type="sldNum" sz="quarter" idx="5"/>
          </p:nvPr>
        </p:nvSpPr>
        <p:spPr>
          <a:noFill/>
        </p:spPr>
        <p:txBody>
          <a:bodyPr/>
          <a:lstStyle/>
          <a:p>
            <a:pPr defTabSz="958387"/>
            <a:fld id="{FAD6339F-AA9E-4D79-A528-E0E1C9C21E31}" type="slidenum">
              <a:rPr lang="en-US" smtClean="0">
                <a:latin typeface="Times New Roman" pitchFamily="18" charset="0"/>
              </a:rPr>
              <a:pPr defTabSz="958387"/>
              <a:t>14</a:t>
            </a:fld>
            <a:endParaRPr lang="en-US" dirty="0"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a:ln/>
        </p:spPr>
      </p:sp>
      <p:sp>
        <p:nvSpPr>
          <p:cNvPr id="75778"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surficial aquifer overlies the Floridan aquifer in most of SJRWMD. </a:t>
            </a:r>
          </a:p>
          <a:p>
            <a:pPr marL="227246" indent="-227246">
              <a:buFont typeface="Calibri" pitchFamily="34" charset="0"/>
              <a:buAutoNum type="arabicPeriod"/>
            </a:pPr>
            <a:r>
              <a:rPr lang="en-US" dirty="0" smtClean="0">
                <a:latin typeface="Times"/>
              </a:rPr>
              <a:t>Declines in Floridan aquifer water levels generally cause declines in water levels in the overlying surficial aquifer. These declines are important to consider because surficial aquifer water levels support the health of lakes and wetlands. </a:t>
            </a:r>
          </a:p>
          <a:p>
            <a:pPr marL="227246" indent="-227246"/>
            <a:r>
              <a:rPr lang="en-US" dirty="0" smtClean="0">
                <a:latin typeface="Times"/>
              </a:rPr>
              <a:t> </a:t>
            </a:r>
          </a:p>
        </p:txBody>
      </p:sp>
      <p:sp>
        <p:nvSpPr>
          <p:cNvPr id="75779"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5780" name="Slide Number Placeholder 4"/>
          <p:cNvSpPr>
            <a:spLocks noGrp="1"/>
          </p:cNvSpPr>
          <p:nvPr>
            <p:ph type="sldNum" sz="quarter" idx="5"/>
          </p:nvPr>
        </p:nvSpPr>
        <p:spPr>
          <a:noFill/>
        </p:spPr>
        <p:txBody>
          <a:bodyPr/>
          <a:lstStyle/>
          <a:p>
            <a:pPr defTabSz="958387"/>
            <a:fld id="{427B2579-A6B4-431F-AD12-BCCF7644624F}" type="slidenum">
              <a:rPr lang="en-US" smtClean="0">
                <a:latin typeface="Times New Roman" pitchFamily="18" charset="0"/>
              </a:rPr>
              <a:pPr defTabSz="958387"/>
              <a:t>15</a:t>
            </a:fld>
            <a:endParaRPr lang="en-US" dirty="0"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a:ln/>
        </p:spPr>
      </p:sp>
      <p:sp>
        <p:nvSpPr>
          <p:cNvPr id="77826"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Projected Floridan and surficial aquifer water level declines are not automatic indicators that water resource problems will occur.  What is important is whether projected declines would cause unacceptable impacts to water resources and related natural systems. </a:t>
            </a:r>
          </a:p>
          <a:p>
            <a:pPr marL="227246" indent="-227246">
              <a:buFont typeface="Calibri" pitchFamily="34" charset="0"/>
              <a:buAutoNum type="arabicPeriod"/>
            </a:pPr>
            <a:r>
              <a:rPr lang="en-US" dirty="0" smtClean="0">
                <a:latin typeface="Times"/>
              </a:rPr>
              <a:t>The District uses several water resource constraints to determine where projected unacceptable impacts are likely to occur as a result of projected water level declines.</a:t>
            </a:r>
          </a:p>
          <a:p>
            <a:pPr marL="227246" indent="-227246">
              <a:buFont typeface="Calibri" pitchFamily="34" charset="0"/>
              <a:buAutoNum type="arabicPeriod"/>
            </a:pPr>
            <a:r>
              <a:rPr lang="en-US" dirty="0" smtClean="0">
                <a:latin typeface="Times"/>
              </a:rPr>
              <a:t>These water resource constraints represent levels of water level change at which unacceptable impacts are likely to occur.</a:t>
            </a:r>
          </a:p>
          <a:p>
            <a:pPr marL="227246" indent="-227246">
              <a:buFont typeface="Calibri" pitchFamily="34" charset="0"/>
              <a:buAutoNum type="arabicPeriod"/>
            </a:pPr>
            <a:r>
              <a:rPr lang="en-US" dirty="0" smtClean="0">
                <a:latin typeface="Times"/>
              </a:rPr>
              <a:t>The constraint categories are shown on the screen. </a:t>
            </a:r>
          </a:p>
        </p:txBody>
      </p:sp>
      <p:sp>
        <p:nvSpPr>
          <p:cNvPr id="77827"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7828" name="Slide Number Placeholder 4"/>
          <p:cNvSpPr>
            <a:spLocks noGrp="1"/>
          </p:cNvSpPr>
          <p:nvPr>
            <p:ph type="sldNum" sz="quarter" idx="5"/>
          </p:nvPr>
        </p:nvSpPr>
        <p:spPr>
          <a:noFill/>
        </p:spPr>
        <p:txBody>
          <a:bodyPr/>
          <a:lstStyle/>
          <a:p>
            <a:pPr defTabSz="958387"/>
            <a:fld id="{7A0163BA-E2F7-475B-A76E-82DE1D44ADB8}" type="slidenum">
              <a:rPr lang="en-US" smtClean="0">
                <a:latin typeface="Times New Roman" pitchFamily="18" charset="0"/>
              </a:rPr>
              <a:pPr defTabSz="958387"/>
              <a:t>16</a:t>
            </a:fld>
            <a:endParaRPr lang="en-US" dirty="0"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This slide identifies counties in </a:t>
            </a:r>
            <a:r>
              <a:rPr lang="en-US" dirty="0" smtClean="0">
                <a:latin typeface="Arial" pitchFamily="34" charset="0"/>
                <a:cs typeface="Arial" pitchFamily="34" charset="0"/>
              </a:rPr>
              <a:t>Northern Planning Area (</a:t>
            </a:r>
            <a:r>
              <a:rPr lang="en-US" dirty="0" smtClean="0"/>
              <a:t>northeast Florida) within which unacceptable impacts would occur and counties</a:t>
            </a:r>
            <a:r>
              <a:rPr lang="en-US" baseline="0" dirty="0" smtClean="0"/>
              <a:t> within which groundwater withdrawals would contribute to the unacceptable conditions. </a:t>
            </a:r>
          </a:p>
          <a:p>
            <a:pPr marL="228567" indent="-228567">
              <a:buFont typeface="+mj-lt"/>
              <a:buAutoNum type="arabicPeriod"/>
            </a:pPr>
            <a:r>
              <a:rPr lang="en-US" baseline="0" dirty="0" smtClean="0"/>
              <a:t>All of the counties in </a:t>
            </a:r>
            <a:r>
              <a:rPr lang="en-US" dirty="0" smtClean="0">
                <a:latin typeface="Arial" pitchFamily="34" charset="0"/>
                <a:cs typeface="Arial" pitchFamily="34" charset="0"/>
              </a:rPr>
              <a:t>Northern Planning Area </a:t>
            </a:r>
            <a:r>
              <a:rPr lang="en-US" baseline="0" dirty="0" smtClean="0"/>
              <a:t>experience or contribute to projections that at least four of the six constraints would not be met by 2030. </a:t>
            </a:r>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noTextEdit="1"/>
          </p:cNvSpPr>
          <p:nvPr>
            <p:ph type="sldImg"/>
          </p:nvPr>
        </p:nvSpPr>
        <p:spPr>
          <a:ln/>
        </p:spPr>
      </p:sp>
      <p:sp>
        <p:nvSpPr>
          <p:cNvPr id="83970" name="Notes Placeholder 2"/>
          <p:cNvSpPr>
            <a:spLocks noGrp="1"/>
          </p:cNvSpPr>
          <p:nvPr>
            <p:ph type="body" idx="1"/>
          </p:nvPr>
        </p:nvSpPr>
        <p:spPr>
          <a:noFill/>
          <a:ln/>
        </p:spPr>
        <p:txBody>
          <a:bodyPr/>
          <a:lstStyle/>
          <a:p>
            <a:endParaRPr lang="en-US" smtClean="0">
              <a:latin typeface="Times"/>
            </a:endParaRPr>
          </a:p>
        </p:txBody>
      </p:sp>
      <p:sp>
        <p:nvSpPr>
          <p:cNvPr id="83971"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83972" name="Slide Number Placeholder 4"/>
          <p:cNvSpPr>
            <a:spLocks noGrp="1"/>
          </p:cNvSpPr>
          <p:nvPr>
            <p:ph type="sldNum" sz="quarter" idx="5"/>
          </p:nvPr>
        </p:nvSpPr>
        <p:spPr>
          <a:noFill/>
        </p:spPr>
        <p:txBody>
          <a:bodyPr/>
          <a:lstStyle/>
          <a:p>
            <a:pPr defTabSz="958387"/>
            <a:fld id="{1A815CEC-93C4-4324-958B-7B0564EB6C59}" type="slidenum">
              <a:rPr lang="en-US" smtClean="0">
                <a:latin typeface="Times New Roman" pitchFamily="18" charset="0"/>
              </a:rPr>
              <a:pPr defTabSz="958387"/>
              <a:t>18</a:t>
            </a:fld>
            <a:endParaRPr lang="en-US" dirty="0" smtClean="0">
              <a:latin typeface="Times New Roman"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a:ln/>
        </p:spPr>
      </p:sp>
      <p:sp>
        <p:nvSpPr>
          <p:cNvPr id="88066" name="Notes Placeholder 2"/>
          <p:cNvSpPr>
            <a:spLocks noGrp="1"/>
          </p:cNvSpPr>
          <p:nvPr>
            <p:ph type="body" idx="1"/>
          </p:nvPr>
        </p:nvSpPr>
        <p:spPr>
          <a:noFill/>
          <a:ln/>
        </p:spPr>
        <p:txBody>
          <a:bodyPr/>
          <a:lstStyle/>
          <a:p>
            <a:endParaRPr lang="en-US" smtClean="0">
              <a:latin typeface="Times"/>
            </a:endParaRPr>
          </a:p>
        </p:txBody>
      </p:sp>
      <p:sp>
        <p:nvSpPr>
          <p:cNvPr id="88067"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88068" name="Slide Number Placeholder 4"/>
          <p:cNvSpPr>
            <a:spLocks noGrp="1"/>
          </p:cNvSpPr>
          <p:nvPr>
            <p:ph type="sldNum" sz="quarter" idx="5"/>
          </p:nvPr>
        </p:nvSpPr>
        <p:spPr>
          <a:noFill/>
        </p:spPr>
        <p:txBody>
          <a:bodyPr/>
          <a:lstStyle/>
          <a:p>
            <a:pPr defTabSz="958387"/>
            <a:fld id="{DDE26AB4-037F-4E61-91B1-1CBA4D038B42}" type="slidenum">
              <a:rPr lang="en-US" smtClean="0">
                <a:latin typeface="Times New Roman" pitchFamily="18" charset="0"/>
              </a:rPr>
              <a:pPr defTabSz="958387"/>
              <a:t>19</a:t>
            </a:fld>
            <a:endParaRPr lang="en-US" dirty="0"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ln/>
        </p:spPr>
      </p:sp>
      <p:sp>
        <p:nvSpPr>
          <p:cNvPr id="50178" name="Notes Placeholder 2"/>
          <p:cNvSpPr>
            <a:spLocks noGrp="1"/>
          </p:cNvSpPr>
          <p:nvPr>
            <p:ph type="body" idx="1"/>
          </p:nvPr>
        </p:nvSpPr>
        <p:spPr>
          <a:noFill/>
          <a:ln/>
        </p:spPr>
        <p:txBody>
          <a:bodyPr/>
          <a:lstStyle/>
          <a:p>
            <a:endParaRPr lang="en-US" smtClean="0">
              <a:latin typeface="Times"/>
            </a:endParaRPr>
          </a:p>
        </p:txBody>
      </p:sp>
      <p:sp>
        <p:nvSpPr>
          <p:cNvPr id="50179" name="Slide Number Placeholder 3"/>
          <p:cNvSpPr>
            <a:spLocks noGrp="1"/>
          </p:cNvSpPr>
          <p:nvPr>
            <p:ph type="sldNum" sz="quarter" idx="5"/>
          </p:nvPr>
        </p:nvSpPr>
        <p:spPr>
          <a:noFill/>
        </p:spPr>
        <p:txBody>
          <a:bodyPr/>
          <a:lstStyle/>
          <a:p>
            <a:pPr defTabSz="958387"/>
            <a:fld id="{72506905-184C-4BA9-BCDF-B115E457B297}" type="slidenum">
              <a:rPr lang="en-US" smtClean="0">
                <a:latin typeface="Times New Roman" pitchFamily="18" charset="0"/>
              </a:rPr>
              <a:pPr defTabSz="958387"/>
              <a:t>2</a:t>
            </a:fld>
            <a:endParaRPr lang="en-US" dirty="0" smtClean="0">
              <a:latin typeface="Times New Roman" pitchFamily="18" charset="0"/>
            </a:endParaRPr>
          </a:p>
        </p:txBody>
      </p:sp>
      <p:sp>
        <p:nvSpPr>
          <p:cNvPr id="50180" name="Footer Placeholder 4"/>
          <p:cNvSpPr>
            <a:spLocks noGrp="1"/>
          </p:cNvSpPr>
          <p:nvPr>
            <p:ph type="ftr" sz="quarter" idx="4"/>
          </p:nvPr>
        </p:nvSpPr>
        <p:spPr>
          <a:noFill/>
        </p:spPr>
        <p:txBody>
          <a:bodyPr/>
          <a:lstStyle/>
          <a:p>
            <a:pPr defTabSz="958387"/>
            <a:endParaRPr lang="en-US" dirty="0" smtClean="0">
              <a:latin typeface="Times New Roman"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81BD0379-E7EC-426B-ABB2-5D8291579B8F}"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81BD0379-E7EC-426B-ABB2-5D8291579B8F}"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noTextEdit="1"/>
          </p:cNvSpPr>
          <p:nvPr>
            <p:ph type="sldImg"/>
          </p:nvPr>
        </p:nvSpPr>
        <p:spPr>
          <a:ln/>
        </p:spPr>
      </p:sp>
      <p:sp>
        <p:nvSpPr>
          <p:cNvPr id="96258" name="Notes Placeholder 2"/>
          <p:cNvSpPr>
            <a:spLocks noGrp="1"/>
          </p:cNvSpPr>
          <p:nvPr>
            <p:ph type="body" idx="1"/>
          </p:nvPr>
        </p:nvSpPr>
        <p:spPr>
          <a:noFill/>
          <a:ln/>
        </p:spPr>
        <p:txBody>
          <a:bodyPr/>
          <a:lstStyle/>
          <a:p>
            <a:endParaRPr lang="en-US" smtClean="0">
              <a:latin typeface="Times"/>
            </a:endParaRPr>
          </a:p>
        </p:txBody>
      </p:sp>
      <p:sp>
        <p:nvSpPr>
          <p:cNvPr id="96259"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96260" name="Slide Number Placeholder 4"/>
          <p:cNvSpPr>
            <a:spLocks noGrp="1"/>
          </p:cNvSpPr>
          <p:nvPr>
            <p:ph type="sldNum" sz="quarter" idx="5"/>
          </p:nvPr>
        </p:nvSpPr>
        <p:spPr>
          <a:noFill/>
        </p:spPr>
        <p:txBody>
          <a:bodyPr/>
          <a:lstStyle/>
          <a:p>
            <a:pPr defTabSz="958387"/>
            <a:fld id="{94C8F35E-A42A-425A-AEE1-D25DCFAB4456}" type="slidenum">
              <a:rPr lang="en-US" smtClean="0">
                <a:latin typeface="Times New Roman" pitchFamily="18" charset="0"/>
              </a:rPr>
              <a:pPr defTabSz="958387"/>
              <a:t>22</a:t>
            </a:fld>
            <a:endParaRPr lang="en-US" dirty="0"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noTextEdit="1"/>
          </p:cNvSpPr>
          <p:nvPr>
            <p:ph type="sldImg"/>
          </p:nvPr>
        </p:nvSpPr>
        <p:spPr>
          <a:ln/>
        </p:spPr>
      </p:sp>
      <p:sp>
        <p:nvSpPr>
          <p:cNvPr id="100354" name="Notes Placeholder 2"/>
          <p:cNvSpPr>
            <a:spLocks noGrp="1"/>
          </p:cNvSpPr>
          <p:nvPr>
            <p:ph type="body" idx="1"/>
          </p:nvPr>
        </p:nvSpPr>
        <p:spPr>
          <a:noFill/>
          <a:ln/>
        </p:spPr>
        <p:txBody>
          <a:bodyPr/>
          <a:lstStyle/>
          <a:p>
            <a:endParaRPr lang="en-US" smtClean="0">
              <a:latin typeface="Times"/>
            </a:endParaRPr>
          </a:p>
        </p:txBody>
      </p:sp>
      <p:sp>
        <p:nvSpPr>
          <p:cNvPr id="100355"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100356" name="Slide Number Placeholder 4"/>
          <p:cNvSpPr>
            <a:spLocks noGrp="1"/>
          </p:cNvSpPr>
          <p:nvPr>
            <p:ph type="sldNum" sz="quarter" idx="5"/>
          </p:nvPr>
        </p:nvSpPr>
        <p:spPr>
          <a:noFill/>
        </p:spPr>
        <p:txBody>
          <a:bodyPr/>
          <a:lstStyle/>
          <a:p>
            <a:pPr defTabSz="958387"/>
            <a:fld id="{382CBB01-77AB-4FFA-8050-97A3278451BC}" type="slidenum">
              <a:rPr lang="en-US" smtClean="0">
                <a:latin typeface="Times New Roman" pitchFamily="18" charset="0"/>
              </a:rPr>
              <a:pPr defTabSz="958387"/>
              <a:t>23</a:t>
            </a:fld>
            <a:endParaRPr lang="en-US" dirty="0" smtClean="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a:ln/>
        </p:spPr>
      </p:sp>
      <p:sp>
        <p:nvSpPr>
          <p:cNvPr id="102402"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Areas within which one or more water resource constraints would not be met by 2030 or where groundwater withdrawals contribute to that condition are typically identified by the St. Johns River Water Management District as priority water resource caution areas. </a:t>
            </a:r>
          </a:p>
          <a:p>
            <a:pPr marL="227246" indent="-227246">
              <a:buFont typeface="Calibri" pitchFamily="34" charset="0"/>
              <a:buAutoNum type="arabicPeriod"/>
            </a:pPr>
            <a:r>
              <a:rPr lang="en-US" dirty="0" smtClean="0">
                <a:latin typeface="Times"/>
              </a:rPr>
              <a:t>The central Florida area, which is shaded with a solid color on the map, is planned for identification as a priority water resource caution area in the District’s 2008 water supply assessment. Almost all of this area has previously been identified as a priority water resource caution area in the District’s 2003 water supply assessment. Much work has been done in this area to identify and evaluate alternative sources of water.  Many small scale reclaimed water and conservation projects have been or are planed to be implemented, but no formal commitments for larger-scale projects have been made.  Therefore, this area remains a priority water resource caution area. </a:t>
            </a:r>
          </a:p>
          <a:p>
            <a:pPr marL="227246" indent="-227246">
              <a:buFont typeface="Calibri" pitchFamily="34" charset="0"/>
              <a:buAutoNum type="arabicPeriod"/>
            </a:pPr>
            <a:r>
              <a:rPr lang="en-US" dirty="0" smtClean="0">
                <a:latin typeface="Times"/>
              </a:rPr>
              <a:t>The remaining areas of the District, which are shaded pale yellow with diagonal lines, are identified as potential priority water resource caution areas. </a:t>
            </a:r>
          </a:p>
        </p:txBody>
      </p:sp>
      <p:sp>
        <p:nvSpPr>
          <p:cNvPr id="102403"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102404" name="Slide Number Placeholder 4"/>
          <p:cNvSpPr>
            <a:spLocks noGrp="1"/>
          </p:cNvSpPr>
          <p:nvPr>
            <p:ph type="sldNum" sz="quarter" idx="5"/>
          </p:nvPr>
        </p:nvSpPr>
        <p:spPr>
          <a:noFill/>
        </p:spPr>
        <p:txBody>
          <a:bodyPr/>
          <a:lstStyle/>
          <a:p>
            <a:pPr defTabSz="958387"/>
            <a:fld id="{C44DA966-0B67-4165-A5D7-A76369A861EB}" type="slidenum">
              <a:rPr lang="en-US" smtClean="0">
                <a:latin typeface="Times New Roman" pitchFamily="18" charset="0"/>
              </a:rPr>
              <a:pPr defTabSz="958387"/>
              <a:t>24</a:t>
            </a:fld>
            <a:endParaRPr lang="en-US" dirty="0" smtClean="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a:ln/>
        </p:spPr>
      </p:sp>
      <p:sp>
        <p:nvSpPr>
          <p:cNvPr id="73730"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map on the screen shows projected changes in Floridan aquifer water levels from 1995-2030. These projected changes were generated using the flow models and water use projections. </a:t>
            </a:r>
          </a:p>
          <a:p>
            <a:pPr marL="227246" indent="-227246">
              <a:buFont typeface="Calibri" pitchFamily="34" charset="0"/>
              <a:buAutoNum type="arabicPeriod"/>
            </a:pPr>
            <a:r>
              <a:rPr lang="en-US" dirty="0" smtClean="0">
                <a:latin typeface="Times"/>
              </a:rPr>
              <a:t>Water level declines are projected for the Indian River County. These declines are the result of numerous projected increases in groundwater withdrawals throughout the area. The declines create a cone of depression in the pressure of water, known as potentiometric pressure, in the Floridan aquifer. </a:t>
            </a:r>
          </a:p>
          <a:p>
            <a:pPr marL="227246" indent="-227246">
              <a:buFont typeface="Calibri" pitchFamily="34" charset="0"/>
              <a:buAutoNum type="arabicPeriod"/>
            </a:pPr>
            <a:r>
              <a:rPr lang="en-US" dirty="0" smtClean="0">
                <a:latin typeface="Times"/>
              </a:rPr>
              <a:t>These declines are greatest in the red areas on the map, where declines are projected to be in excess of 10 feet while the yellow areas are projected to be between 5 and 10 feet.</a:t>
            </a:r>
          </a:p>
          <a:p>
            <a:pPr marL="227246" indent="-227246">
              <a:buFont typeface="Calibri" pitchFamily="34" charset="0"/>
              <a:buAutoNum type="arabicPeriod"/>
            </a:pPr>
            <a:r>
              <a:rPr lang="en-US" dirty="0" smtClean="0">
                <a:latin typeface="Times"/>
              </a:rPr>
              <a:t>These declines decrease with distance away from the center of the cone of depression, in the areas that are shaded with various tones of purple on the map. The lightest tone represents the lowest projected decline. </a:t>
            </a:r>
          </a:p>
          <a:p>
            <a:pPr marL="227246" indent="-227246">
              <a:buFont typeface="Calibri" pitchFamily="34" charset="0"/>
              <a:buAutoNum type="arabicPeriod"/>
            </a:pPr>
            <a:r>
              <a:rPr lang="en-US" dirty="0" smtClean="0">
                <a:latin typeface="Times"/>
              </a:rPr>
              <a:t>Declines of up to 5 feet are projected for Indian River County.</a:t>
            </a:r>
          </a:p>
        </p:txBody>
      </p:sp>
      <p:sp>
        <p:nvSpPr>
          <p:cNvPr id="73731"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3732" name="Slide Number Placeholder 4"/>
          <p:cNvSpPr>
            <a:spLocks noGrp="1"/>
          </p:cNvSpPr>
          <p:nvPr>
            <p:ph type="sldNum" sz="quarter" idx="5"/>
          </p:nvPr>
        </p:nvSpPr>
        <p:spPr>
          <a:noFill/>
        </p:spPr>
        <p:txBody>
          <a:bodyPr/>
          <a:lstStyle/>
          <a:p>
            <a:pPr defTabSz="958387"/>
            <a:fld id="{FAD6339F-AA9E-4D79-A528-E0E1C9C21E31}" type="slidenum">
              <a:rPr lang="en-US" smtClean="0">
                <a:latin typeface="Times New Roman" pitchFamily="18" charset="0"/>
              </a:rPr>
              <a:pPr defTabSz="958387"/>
              <a:t>25</a:t>
            </a:fld>
            <a:endParaRPr lang="en-US" dirty="0" smtClean="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DFC8FB-0557-45E2-ABE7-F18D8AF0BD54}" type="slidenum">
              <a:rPr lang="en-US"/>
              <a:pPr/>
              <a:t>26</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The Northeast Florida Water Supply Planning Process will be performed in the</a:t>
            </a:r>
            <a:r>
              <a:rPr lang="en-US" baseline="0" dirty="0" smtClean="0"/>
              <a:t> eleven-county area outlined in red on the screen. Several of the counties included in this area span water management district boundaries. These counties are Alachua, Baker, Columbia and Bradford.</a:t>
            </a:r>
            <a:endParaRPr lang="en-US" dirty="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B6BDB-8D1A-43CE-9778-F57D7E658EE2}" type="slidenum">
              <a:rPr lang="en-US"/>
              <a:pPr/>
              <a:t>28</a:t>
            </a:fld>
            <a:endParaRPr lang="en-US"/>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BDF13B-F203-408D-8A9D-5C419277C78C}" type="slidenum">
              <a:rPr lang="en-US"/>
              <a:pPr/>
              <a:t>29</a:t>
            </a:fld>
            <a:endParaRPr lang="en-US"/>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a:ln/>
        </p:spPr>
      </p:sp>
      <p:sp>
        <p:nvSpPr>
          <p:cNvPr id="52226"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District typically performs districtwide water supply assessments every five years. Based on statutory requirements, these assessments identify existing and projected water use, existing and proposed sources of water, and priority water resource caution areas.</a:t>
            </a:r>
          </a:p>
          <a:p>
            <a:pPr marL="227246" indent="-227246">
              <a:buFont typeface="Calibri" pitchFamily="34" charset="0"/>
              <a:buAutoNum type="arabicPeriod"/>
            </a:pPr>
            <a:r>
              <a:rPr lang="en-US" dirty="0" smtClean="0">
                <a:latin typeface="Times"/>
              </a:rPr>
              <a:t>Priority water resource caution areas are areas where projected water uses cannot be sustained with proposed water sources without unacceptable impacts to water resources or related natural systems.</a:t>
            </a:r>
          </a:p>
        </p:txBody>
      </p:sp>
      <p:sp>
        <p:nvSpPr>
          <p:cNvPr id="52227"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52228" name="Slide Number Placeholder 4"/>
          <p:cNvSpPr>
            <a:spLocks noGrp="1"/>
          </p:cNvSpPr>
          <p:nvPr>
            <p:ph type="sldNum" sz="quarter" idx="5"/>
          </p:nvPr>
        </p:nvSpPr>
        <p:spPr>
          <a:noFill/>
        </p:spPr>
        <p:txBody>
          <a:bodyPr/>
          <a:lstStyle/>
          <a:p>
            <a:pPr defTabSz="958387"/>
            <a:fld id="{6F986538-094C-4314-A115-658B226613E2}" type="slidenum">
              <a:rPr lang="en-US" smtClean="0">
                <a:latin typeface="Times New Roman" pitchFamily="18" charset="0"/>
              </a:rPr>
              <a:pPr defTabSz="958387"/>
              <a:t>3</a:t>
            </a:fld>
            <a:endParaRPr lang="en-US" dirty="0" smtClean="0">
              <a:latin typeface="Times New Roman"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8CA508-04B5-45B4-BD93-12A600B821AA}" type="slidenum">
              <a:rPr lang="en-US"/>
              <a:pPr/>
              <a:t>30</a:t>
            </a:fld>
            <a:endParaRPr lang="en-US"/>
          </a:p>
        </p:txBody>
      </p:sp>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6AA4FA-A9C8-4615-BF4E-78C2146DFDC8}" type="slidenum">
              <a:rPr lang="en-US"/>
              <a:pPr/>
              <a:t>31</a:t>
            </a:fld>
            <a:endParaRPr lang="en-US"/>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a:ln/>
        </p:spPr>
      </p:sp>
      <p:sp>
        <p:nvSpPr>
          <p:cNvPr id="71682"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slide on the screen shows the groundwater flow model boundaries used in the 2008 water supply assessment process. The green lined area represents the area covered by the District’s Indian River/Vero Beach local-scale groundwater flow model. The dashed line represents the area covered by USGS Peninsular Florida Groundwater Flow Model. The pink line represents the area covered by the East-Central Florida Regional Groundwater Flow Model. These three models were used to project water level changes from 1995-2030 for the three-county area. </a:t>
            </a:r>
          </a:p>
        </p:txBody>
      </p:sp>
      <p:sp>
        <p:nvSpPr>
          <p:cNvPr id="71683"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71684" name="Slide Number Placeholder 4"/>
          <p:cNvSpPr>
            <a:spLocks noGrp="1"/>
          </p:cNvSpPr>
          <p:nvPr>
            <p:ph type="sldNum" sz="quarter" idx="5"/>
          </p:nvPr>
        </p:nvSpPr>
        <p:spPr>
          <a:noFill/>
        </p:spPr>
        <p:txBody>
          <a:bodyPr/>
          <a:lstStyle/>
          <a:p>
            <a:pPr defTabSz="958387"/>
            <a:fld id="{DBC69CA2-C4E9-40BE-A608-F9627040B6E6}" type="slidenum">
              <a:rPr lang="en-US" smtClean="0">
                <a:latin typeface="Times New Roman" pitchFamily="18" charset="0"/>
              </a:rPr>
              <a:pPr defTabSz="958387"/>
              <a:t>32</a:t>
            </a:fld>
            <a:endParaRPr lang="en-US" dirty="0" smtClean="0">
              <a:latin typeface="Times New Roman" pitchFamily="18"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ln/>
        </p:spPr>
      </p:sp>
      <p:sp>
        <p:nvSpPr>
          <p:cNvPr id="23554"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The upcoming water supply planning process will be performed in accordance requirements included in Chapter 373, </a:t>
            </a:r>
            <a:r>
              <a:rPr lang="en-US" i="1" dirty="0" smtClean="0">
                <a:latin typeface="Times"/>
              </a:rPr>
              <a:t>Florida Statutes</a:t>
            </a:r>
            <a:r>
              <a:rPr lang="en-US" dirty="0" smtClean="0">
                <a:latin typeface="Times"/>
              </a:rPr>
              <a:t>. </a:t>
            </a:r>
          </a:p>
          <a:p>
            <a:pPr marL="227246" indent="-227246">
              <a:buFont typeface="Calibri" pitchFamily="34" charset="0"/>
              <a:buAutoNum type="arabicPeriod"/>
            </a:pPr>
            <a:r>
              <a:rPr lang="en-US" dirty="0" smtClean="0">
                <a:latin typeface="Times"/>
              </a:rPr>
              <a:t>These requirements are shown on the screen.</a:t>
            </a:r>
          </a:p>
          <a:p>
            <a:pPr marL="227246" indent="-227246">
              <a:buFont typeface="Calibri" pitchFamily="34" charset="0"/>
              <a:buAutoNum type="arabicPeriod"/>
            </a:pPr>
            <a:r>
              <a:rPr lang="en-US" dirty="0" smtClean="0">
                <a:latin typeface="Times"/>
              </a:rPr>
              <a:t>The District has already been through two rounds of water supply planning, first in association with the 2000 plan and again in association with the 2005 plan. </a:t>
            </a:r>
          </a:p>
          <a:p>
            <a:pPr marL="227246" indent="-227246"/>
            <a:endParaRPr lang="en-US" dirty="0" smtClean="0">
              <a:latin typeface="Times"/>
            </a:endParaRPr>
          </a:p>
        </p:txBody>
      </p:sp>
      <p:sp>
        <p:nvSpPr>
          <p:cNvPr id="23555"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23556" name="Slide Number Placeholder 4"/>
          <p:cNvSpPr>
            <a:spLocks noGrp="1"/>
          </p:cNvSpPr>
          <p:nvPr>
            <p:ph type="sldNum" sz="quarter" idx="5"/>
          </p:nvPr>
        </p:nvSpPr>
        <p:spPr>
          <a:noFill/>
        </p:spPr>
        <p:txBody>
          <a:bodyPr/>
          <a:lstStyle/>
          <a:p>
            <a:pPr defTabSz="958387"/>
            <a:fld id="{4A56769B-AD43-490D-86A9-0D8AD6F4E1DB}" type="slidenum">
              <a:rPr lang="en-US" smtClean="0">
                <a:latin typeface="Times New Roman" pitchFamily="18" charset="0"/>
              </a:rPr>
              <a:pPr defTabSz="958387"/>
              <a:t>4</a:t>
            </a:fld>
            <a:endParaRPr lang="en-US" dirty="0" smtClean="0">
              <a:latin typeface="Times New Roman" pitchFamily="18"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44422C-05D1-4244-B279-00FFECF71F99}"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44422C-05D1-4244-B279-00FFECF71F99}"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p:spPr>
        <p:txBody>
          <a:bodyPr/>
          <a:lstStyle/>
          <a:p>
            <a:endParaRPr lang="en-US" smtClean="0">
              <a:latin typeface="Times"/>
            </a:endParaRPr>
          </a:p>
        </p:txBody>
      </p:sp>
      <p:sp>
        <p:nvSpPr>
          <p:cNvPr id="39939"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39940" name="Slide Number Placeholder 4"/>
          <p:cNvSpPr>
            <a:spLocks noGrp="1"/>
          </p:cNvSpPr>
          <p:nvPr>
            <p:ph type="sldNum" sz="quarter" idx="5"/>
          </p:nvPr>
        </p:nvSpPr>
        <p:spPr>
          <a:noFill/>
        </p:spPr>
        <p:txBody>
          <a:bodyPr/>
          <a:lstStyle/>
          <a:p>
            <a:pPr defTabSz="958387"/>
            <a:fld id="{3257E3BD-6E40-4C37-8D74-09D3E19FB88B}" type="slidenum">
              <a:rPr lang="en-US" smtClean="0">
                <a:latin typeface="Times New Roman" pitchFamily="18" charset="0"/>
              </a:rPr>
              <a:pPr defTabSz="958387"/>
              <a:t>45</a:t>
            </a:fld>
            <a:endParaRPr lang="en-US" dirty="0" smtClean="0">
              <a:latin typeface="Times New Roman" pitchFamily="18"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This planning process is designed to be an open public process in which the Districts along with local governments, public supply utilities, multijurisdictional water supply entities, self-suppliers, other governments, and other affected and interested parties will be involved. </a:t>
            </a:r>
          </a:p>
        </p:txBody>
      </p:sp>
      <p:sp>
        <p:nvSpPr>
          <p:cNvPr id="37891"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37892" name="Slide Number Placeholder 4"/>
          <p:cNvSpPr>
            <a:spLocks noGrp="1"/>
          </p:cNvSpPr>
          <p:nvPr>
            <p:ph type="sldNum" sz="quarter" idx="5"/>
          </p:nvPr>
        </p:nvSpPr>
        <p:spPr>
          <a:noFill/>
        </p:spPr>
        <p:txBody>
          <a:bodyPr/>
          <a:lstStyle/>
          <a:p>
            <a:pPr defTabSz="958387"/>
            <a:fld id="{9609DEFD-9D10-4973-B263-B0313C7EF330}" type="slidenum">
              <a:rPr lang="en-US" smtClean="0">
                <a:latin typeface="Times New Roman" pitchFamily="18" charset="0"/>
              </a:rPr>
              <a:pPr defTabSz="958387"/>
              <a:t>46</a:t>
            </a:fld>
            <a:endParaRPr lang="en-US" dirty="0" smtClean="0">
              <a:latin typeface="Times New Roman" pitchFamily="18"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ln/>
        </p:spPr>
      </p:sp>
      <p:sp>
        <p:nvSpPr>
          <p:cNvPr id="41986"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Primary objectives of the planning process are</a:t>
            </a:r>
          </a:p>
          <a:p>
            <a:pPr marL="685033" lvl="1" indent="-227246">
              <a:buFont typeface="Calibri" pitchFamily="34" charset="0"/>
              <a:buAutoNum type="arabicPeriod"/>
            </a:pPr>
            <a:r>
              <a:rPr lang="en-US" dirty="0" smtClean="0">
                <a:latin typeface="Times"/>
              </a:rPr>
              <a:t>To review and further evaluate projected water resource impacts</a:t>
            </a:r>
          </a:p>
          <a:p>
            <a:pPr marL="685033" lvl="1" indent="-227246">
              <a:buFont typeface="Calibri" pitchFamily="34" charset="0"/>
              <a:buAutoNum type="arabicPeriod"/>
            </a:pPr>
            <a:r>
              <a:rPr lang="en-US" dirty="0" smtClean="0">
                <a:latin typeface="Times"/>
              </a:rPr>
              <a:t>To make decisions concerning the finalization of priority water resource caution areas in those areas that are currently identified as potential priority water resource caution areas in the St. Johns River Water Management District.</a:t>
            </a:r>
          </a:p>
          <a:p>
            <a:pPr marL="685033" lvl="1" indent="-227246">
              <a:buFont typeface="Calibri" pitchFamily="34" charset="0"/>
              <a:buAutoNum type="arabicPeriod"/>
            </a:pPr>
            <a:r>
              <a:rPr lang="en-US" dirty="0" smtClean="0">
                <a:latin typeface="Times"/>
              </a:rPr>
              <a:t>To complete the 2008 District Water Supply Assessment and include it as an appendix in the 2010 District Water Supply Plan</a:t>
            </a:r>
          </a:p>
          <a:p>
            <a:pPr marL="685033" lvl="1" indent="-227246">
              <a:buFont typeface="Calibri" pitchFamily="34" charset="0"/>
              <a:buAutoNum type="arabicPeriod"/>
            </a:pPr>
            <a:r>
              <a:rPr lang="en-US" dirty="0" smtClean="0">
                <a:latin typeface="Times"/>
              </a:rPr>
              <a:t>To identify strategies, which will likely include alternative water supply projects, to prevent the projected unacceptable impacts and to incorporate these strategies in the 2010 District Water Supply Plan </a:t>
            </a:r>
          </a:p>
          <a:p>
            <a:pPr marL="685033" lvl="1" indent="-227246">
              <a:buFont typeface="Calibri" pitchFamily="34" charset="0"/>
              <a:buAutoNum type="arabicPeriod"/>
            </a:pPr>
            <a:endParaRPr lang="en-US" dirty="0" smtClean="0">
              <a:latin typeface="Times"/>
            </a:endParaRPr>
          </a:p>
        </p:txBody>
      </p:sp>
      <p:sp>
        <p:nvSpPr>
          <p:cNvPr id="41987"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41988" name="Slide Number Placeholder 4"/>
          <p:cNvSpPr>
            <a:spLocks noGrp="1"/>
          </p:cNvSpPr>
          <p:nvPr>
            <p:ph type="sldNum" sz="quarter" idx="5"/>
          </p:nvPr>
        </p:nvSpPr>
        <p:spPr>
          <a:noFill/>
        </p:spPr>
        <p:txBody>
          <a:bodyPr/>
          <a:lstStyle/>
          <a:p>
            <a:pPr defTabSz="958387"/>
            <a:fld id="{9CD103B3-0565-4632-9918-5361C4C9AB17}" type="slidenum">
              <a:rPr lang="en-US" smtClean="0">
                <a:latin typeface="Times New Roman" pitchFamily="18" charset="0"/>
              </a:rPr>
              <a:pPr defTabSz="958387"/>
              <a:t>47</a:t>
            </a:fld>
            <a:endParaRPr lang="en-US" dirty="0" smtClean="0">
              <a:latin typeface="Times New Roman" pitchFamily="18"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ln/>
        </p:spPr>
      </p:sp>
      <p:sp>
        <p:nvSpPr>
          <p:cNvPr id="44034" name="Notes Placeholder 2"/>
          <p:cNvSpPr>
            <a:spLocks noGrp="1"/>
          </p:cNvSpPr>
          <p:nvPr>
            <p:ph type="body" idx="1"/>
          </p:nvPr>
        </p:nvSpPr>
        <p:spPr>
          <a:noFill/>
          <a:ln/>
        </p:spPr>
        <p:txBody>
          <a:bodyPr/>
          <a:lstStyle/>
          <a:p>
            <a:endParaRPr lang="en-US" smtClean="0">
              <a:latin typeface="Times"/>
            </a:endParaRPr>
          </a:p>
        </p:txBody>
      </p:sp>
      <p:sp>
        <p:nvSpPr>
          <p:cNvPr id="44035"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44036" name="Slide Number Placeholder 4"/>
          <p:cNvSpPr>
            <a:spLocks noGrp="1"/>
          </p:cNvSpPr>
          <p:nvPr>
            <p:ph type="sldNum" sz="quarter" idx="5"/>
          </p:nvPr>
        </p:nvSpPr>
        <p:spPr>
          <a:noFill/>
        </p:spPr>
        <p:txBody>
          <a:bodyPr/>
          <a:lstStyle/>
          <a:p>
            <a:pPr defTabSz="958387"/>
            <a:fld id="{0CFBF760-691B-4B3C-B1D7-8DA3FD30FE9A}" type="slidenum">
              <a:rPr lang="en-US" smtClean="0">
                <a:latin typeface="Times New Roman" pitchFamily="18" charset="0"/>
              </a:rPr>
              <a:pPr defTabSz="958387"/>
              <a:t>48</a:t>
            </a:fld>
            <a:endParaRPr lang="en-US" dirty="0" smtClean="0">
              <a:latin typeface="Times New Roman"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a:ln/>
        </p:spPr>
        <p:txBody>
          <a:bodyPr/>
          <a:lstStyle/>
          <a:p>
            <a:endParaRPr lang="en-US" smtClean="0">
              <a:latin typeface="Times"/>
            </a:endParaRPr>
          </a:p>
        </p:txBody>
      </p:sp>
      <p:sp>
        <p:nvSpPr>
          <p:cNvPr id="48131"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48132" name="Slide Number Placeholder 4"/>
          <p:cNvSpPr>
            <a:spLocks noGrp="1"/>
          </p:cNvSpPr>
          <p:nvPr>
            <p:ph type="sldNum" sz="quarter" idx="5"/>
          </p:nvPr>
        </p:nvSpPr>
        <p:spPr>
          <a:noFill/>
        </p:spPr>
        <p:txBody>
          <a:bodyPr/>
          <a:lstStyle/>
          <a:p>
            <a:pPr defTabSz="958387"/>
            <a:fld id="{D3890168-05F6-4CC6-9D97-8942EC2C86A7}" type="slidenum">
              <a:rPr lang="en-US" smtClean="0">
                <a:latin typeface="Times New Roman" pitchFamily="18" charset="0"/>
              </a:rPr>
              <a:pPr defTabSz="958387"/>
              <a:t>49</a:t>
            </a:fld>
            <a:endParaRPr lang="en-US" dirty="0"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ln/>
        </p:spPr>
      </p:sp>
      <p:sp>
        <p:nvSpPr>
          <p:cNvPr id="25602"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In 1997, the Florida Legislature required the development of water supply assessments and plans on 5-year recurring schedules. </a:t>
            </a:r>
          </a:p>
          <a:p>
            <a:pPr marL="227246" indent="-227246">
              <a:buFont typeface="Calibri" pitchFamily="34" charset="0"/>
              <a:buAutoNum type="arabicPeriod"/>
            </a:pPr>
            <a:r>
              <a:rPr lang="en-US" dirty="0" smtClean="0">
                <a:latin typeface="Times"/>
              </a:rPr>
              <a:t>Typically, a water supply assessment identifies the areas that will be the focus of the following  two-year water supply planning process. </a:t>
            </a:r>
          </a:p>
          <a:p>
            <a:pPr marL="227246" indent="-227246">
              <a:buFont typeface="Calibri" pitchFamily="34" charset="0"/>
              <a:buAutoNum type="arabicPeriod"/>
            </a:pPr>
            <a:r>
              <a:rPr lang="en-US" dirty="0" smtClean="0">
                <a:latin typeface="Times"/>
              </a:rPr>
              <a:t>The current District Water Supply Plan was prepared in 2005 and has been amended several times.</a:t>
            </a:r>
          </a:p>
          <a:p>
            <a:pPr marL="227246" indent="-227246">
              <a:buFont typeface="Calibri" pitchFamily="34" charset="0"/>
              <a:buAutoNum type="arabicPeriod"/>
            </a:pPr>
            <a:r>
              <a:rPr lang="en-US" dirty="0" smtClean="0">
                <a:latin typeface="Times"/>
              </a:rPr>
              <a:t>The 2008 Water Supply Assessment is available on the District’s website.</a:t>
            </a:r>
          </a:p>
          <a:p>
            <a:pPr marL="227246" indent="-227246">
              <a:buFont typeface="Calibri" pitchFamily="34" charset="0"/>
              <a:buAutoNum type="arabicPeriod"/>
            </a:pPr>
            <a:r>
              <a:rPr lang="en-US" dirty="0" smtClean="0">
                <a:latin typeface="Times"/>
              </a:rPr>
              <a:t>This water supply assessment will remain in draft form until completion of the water supply planning process.  This will allow an opportunity for additional evaluations and local inputs.</a:t>
            </a:r>
          </a:p>
          <a:p>
            <a:pPr marL="227246" indent="-227246">
              <a:buFont typeface="Calibri" pitchFamily="34" charset="0"/>
              <a:buAutoNum type="arabicPeriod"/>
            </a:pPr>
            <a:r>
              <a:rPr lang="en-US" dirty="0" smtClean="0">
                <a:latin typeface="Times"/>
              </a:rPr>
              <a:t>The 2010 water supply planning process is scheduled to begin in May 2009. </a:t>
            </a:r>
          </a:p>
        </p:txBody>
      </p:sp>
      <p:sp>
        <p:nvSpPr>
          <p:cNvPr id="25603"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25604" name="Slide Number Placeholder 4"/>
          <p:cNvSpPr>
            <a:spLocks noGrp="1"/>
          </p:cNvSpPr>
          <p:nvPr>
            <p:ph type="sldNum" sz="quarter" idx="5"/>
          </p:nvPr>
        </p:nvSpPr>
        <p:spPr>
          <a:noFill/>
        </p:spPr>
        <p:txBody>
          <a:bodyPr/>
          <a:lstStyle/>
          <a:p>
            <a:pPr defTabSz="958387"/>
            <a:fld id="{F4C883F4-C635-4F8A-AAB5-41F80DA12FBD}" type="slidenum">
              <a:rPr lang="en-US" smtClean="0">
                <a:latin typeface="Times New Roman" pitchFamily="18" charset="0"/>
              </a:rPr>
              <a:pPr defTabSz="958387"/>
              <a:t>5</a:t>
            </a:fld>
            <a:endParaRPr lang="en-US" dirty="0" smtClean="0">
              <a:latin typeface="Times New Roman" pitchFamily="18"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81BD0379-E7EC-426B-ABB2-5D8291579B8F}"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p:cNvSpPr>
          <p:nvPr>
            <p:ph type="sldImg"/>
          </p:nvPr>
        </p:nvSpPr>
        <p:spPr>
          <a:ln/>
        </p:spPr>
      </p:sp>
      <p:sp>
        <p:nvSpPr>
          <p:cNvPr id="172034" name="Notes Placeholder 2"/>
          <p:cNvSpPr>
            <a:spLocks noGrp="1"/>
          </p:cNvSpPr>
          <p:nvPr>
            <p:ph type="body" idx="1"/>
          </p:nvPr>
        </p:nvSpPr>
        <p:spPr>
          <a:noFill/>
          <a:ln/>
        </p:spPr>
        <p:txBody>
          <a:bodyPr/>
          <a:lstStyle/>
          <a:p>
            <a:endParaRPr lang="en-US" smtClean="0">
              <a:latin typeface="Times"/>
            </a:endParaRPr>
          </a:p>
        </p:txBody>
      </p:sp>
      <p:sp>
        <p:nvSpPr>
          <p:cNvPr id="172035" name="Slide Number Placeholder 3"/>
          <p:cNvSpPr>
            <a:spLocks noGrp="1"/>
          </p:cNvSpPr>
          <p:nvPr>
            <p:ph type="sldNum" sz="quarter" idx="5"/>
          </p:nvPr>
        </p:nvSpPr>
        <p:spPr>
          <a:noFill/>
        </p:spPr>
        <p:txBody>
          <a:bodyPr/>
          <a:lstStyle/>
          <a:p>
            <a:pPr defTabSz="958387"/>
            <a:fld id="{AC4AF160-84B1-4962-9192-856F098490C6}" type="slidenum">
              <a:rPr lang="en-US" smtClean="0">
                <a:latin typeface="Times New Roman" pitchFamily="18" charset="0"/>
              </a:rPr>
              <a:pPr defTabSz="958387"/>
              <a:t>51</a:t>
            </a:fld>
            <a:endParaRPr lang="en-US" dirty="0" smtClean="0">
              <a:latin typeface="Times New Roman" pitchFamily="18" charset="0"/>
            </a:endParaRPr>
          </a:p>
        </p:txBody>
      </p:sp>
      <p:sp>
        <p:nvSpPr>
          <p:cNvPr id="172036" name="Footer Placeholder 4"/>
          <p:cNvSpPr>
            <a:spLocks noGrp="1"/>
          </p:cNvSpPr>
          <p:nvPr>
            <p:ph type="ftr" sz="quarter" idx="4"/>
          </p:nvPr>
        </p:nvSpPr>
        <p:spPr>
          <a:noFill/>
        </p:spPr>
        <p:txBody>
          <a:bodyPr/>
          <a:lstStyle/>
          <a:p>
            <a:pPr defTabSz="958387"/>
            <a:endParaRPr lang="en-US" dirty="0" smtClean="0">
              <a:latin typeface="Times New Roman" pitchFamily="18"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Slide Image Placeholder 1"/>
          <p:cNvSpPr>
            <a:spLocks noGrp="1" noRot="1" noChangeAspect="1"/>
          </p:cNvSpPr>
          <p:nvPr>
            <p:ph type="sldImg"/>
          </p:nvPr>
        </p:nvSpPr>
        <p:spPr>
          <a:ln/>
        </p:spPr>
      </p:sp>
      <p:sp>
        <p:nvSpPr>
          <p:cNvPr id="174082" name="Notes Placeholder 2"/>
          <p:cNvSpPr>
            <a:spLocks noGrp="1"/>
          </p:cNvSpPr>
          <p:nvPr>
            <p:ph type="body" idx="1"/>
          </p:nvPr>
        </p:nvSpPr>
        <p:spPr>
          <a:noFill/>
          <a:ln/>
        </p:spPr>
        <p:txBody>
          <a:bodyPr/>
          <a:lstStyle/>
          <a:p>
            <a:endParaRPr lang="en-US" smtClean="0">
              <a:latin typeface="Times"/>
            </a:endParaRPr>
          </a:p>
        </p:txBody>
      </p:sp>
      <p:sp>
        <p:nvSpPr>
          <p:cNvPr id="174083" name="Slide Number Placeholder 3"/>
          <p:cNvSpPr>
            <a:spLocks noGrp="1"/>
          </p:cNvSpPr>
          <p:nvPr>
            <p:ph type="sldNum" sz="quarter" idx="5"/>
          </p:nvPr>
        </p:nvSpPr>
        <p:spPr>
          <a:noFill/>
        </p:spPr>
        <p:txBody>
          <a:bodyPr/>
          <a:lstStyle/>
          <a:p>
            <a:pPr defTabSz="958387"/>
            <a:fld id="{3B12F0AE-B1AF-4FE6-AA2C-5621710F2C01}" type="slidenum">
              <a:rPr lang="en-US" smtClean="0">
                <a:latin typeface="Times New Roman" pitchFamily="18" charset="0"/>
              </a:rPr>
              <a:pPr defTabSz="958387"/>
              <a:t>52</a:t>
            </a:fld>
            <a:endParaRPr lang="en-US" dirty="0" smtClean="0">
              <a:latin typeface="Times New Roman" pitchFamily="18" charset="0"/>
            </a:endParaRPr>
          </a:p>
        </p:txBody>
      </p:sp>
      <p:sp>
        <p:nvSpPr>
          <p:cNvPr id="174084" name="Footer Placeholder 4"/>
          <p:cNvSpPr>
            <a:spLocks noGrp="1"/>
          </p:cNvSpPr>
          <p:nvPr>
            <p:ph type="ftr" sz="quarter" idx="4"/>
          </p:nvPr>
        </p:nvSpPr>
        <p:spPr>
          <a:noFill/>
        </p:spPr>
        <p:txBody>
          <a:bodyPr/>
          <a:lstStyle/>
          <a:p>
            <a:pPr defTabSz="958387"/>
            <a:endParaRPr lang="en-US" dirty="0" smtClean="0">
              <a:latin typeface="Times New Roman"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81BD0379-E7EC-426B-ABB2-5D8291579B8F}"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Slide Image Placeholder 1"/>
          <p:cNvSpPr>
            <a:spLocks noGrp="1" noRot="1" noChangeAspect="1"/>
          </p:cNvSpPr>
          <p:nvPr>
            <p:ph type="sldImg"/>
          </p:nvPr>
        </p:nvSpPr>
        <p:spPr>
          <a:ln/>
        </p:spPr>
      </p:sp>
      <p:sp>
        <p:nvSpPr>
          <p:cNvPr id="178178" name="Notes Placeholder 2"/>
          <p:cNvSpPr>
            <a:spLocks noGrp="1"/>
          </p:cNvSpPr>
          <p:nvPr>
            <p:ph type="body" idx="1"/>
          </p:nvPr>
        </p:nvSpPr>
        <p:spPr>
          <a:noFill/>
          <a:ln/>
        </p:spPr>
        <p:txBody>
          <a:bodyPr/>
          <a:lstStyle/>
          <a:p>
            <a:endParaRPr lang="en-US" smtClean="0">
              <a:latin typeface="Times"/>
            </a:endParaRPr>
          </a:p>
        </p:txBody>
      </p:sp>
      <p:sp>
        <p:nvSpPr>
          <p:cNvPr id="178179"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178180" name="Slide Number Placeholder 4"/>
          <p:cNvSpPr>
            <a:spLocks noGrp="1"/>
          </p:cNvSpPr>
          <p:nvPr>
            <p:ph type="sldNum" sz="quarter" idx="5"/>
          </p:nvPr>
        </p:nvSpPr>
        <p:spPr>
          <a:noFill/>
        </p:spPr>
        <p:txBody>
          <a:bodyPr/>
          <a:lstStyle/>
          <a:p>
            <a:pPr defTabSz="958387"/>
            <a:fld id="{5A1B3BC7-1808-4306-B401-249513BEB344}" type="slidenum">
              <a:rPr lang="en-US" smtClean="0">
                <a:latin typeface="Times New Roman" pitchFamily="18" charset="0"/>
              </a:rPr>
              <a:pPr defTabSz="958387"/>
              <a:t>54</a:t>
            </a:fld>
            <a:endParaRPr lang="en-US" dirty="0" smtClean="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a:ln/>
        </p:spPr>
      </p:sp>
      <p:sp>
        <p:nvSpPr>
          <p:cNvPr id="55298" name="Notes Placeholder 2"/>
          <p:cNvSpPr>
            <a:spLocks noGrp="1"/>
          </p:cNvSpPr>
          <p:nvPr>
            <p:ph type="body" idx="1"/>
          </p:nvPr>
        </p:nvSpPr>
        <p:spPr>
          <a:noFill/>
          <a:ln/>
        </p:spPr>
        <p:txBody>
          <a:bodyPr/>
          <a:lstStyle/>
          <a:p>
            <a:pPr marL="227246" indent="-227246">
              <a:buFont typeface="Calibri" pitchFamily="34" charset="0"/>
              <a:buAutoNum type="arabicPeriod"/>
            </a:pPr>
            <a:endParaRPr lang="en-US" dirty="0" smtClean="0">
              <a:latin typeface="Times"/>
            </a:endParaRPr>
          </a:p>
          <a:p>
            <a:pPr marL="227246" indent="-227246">
              <a:buFont typeface="Calibri" pitchFamily="34" charset="0"/>
              <a:buAutoNum type="arabicPeriod"/>
            </a:pPr>
            <a:r>
              <a:rPr lang="en-US" dirty="0" smtClean="0">
                <a:latin typeface="Times"/>
              </a:rPr>
              <a:t>Priority water resource caution areas can change over time based on projected demands and actions taken to prevent impacts.</a:t>
            </a:r>
          </a:p>
          <a:p>
            <a:pPr marL="227246" indent="-227246">
              <a:buFont typeface="Calibri" pitchFamily="34" charset="0"/>
              <a:buAutoNum type="arabicPeriod"/>
            </a:pPr>
            <a:r>
              <a:rPr lang="en-US" dirty="0" smtClean="0">
                <a:latin typeface="Times"/>
              </a:rPr>
              <a:t>Priority water resource caution areas identified in the 1998 and 2003 assessments are shown on the screen.</a:t>
            </a:r>
          </a:p>
          <a:p>
            <a:pPr marL="227246" indent="-227246">
              <a:buFont typeface="Calibri" pitchFamily="34" charset="0"/>
              <a:buAutoNum type="arabicPeriod"/>
            </a:pPr>
            <a:r>
              <a:rPr lang="en-US" dirty="0" smtClean="0">
                <a:latin typeface="Times"/>
              </a:rPr>
              <a:t>Extreme southern Brevard County and Indian River County have not previously been identified as priority water resource caution areas.</a:t>
            </a:r>
          </a:p>
        </p:txBody>
      </p:sp>
      <p:sp>
        <p:nvSpPr>
          <p:cNvPr id="55299"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55300" name="Slide Number Placeholder 4"/>
          <p:cNvSpPr>
            <a:spLocks noGrp="1"/>
          </p:cNvSpPr>
          <p:nvPr>
            <p:ph type="sldNum" sz="quarter" idx="5"/>
          </p:nvPr>
        </p:nvSpPr>
        <p:spPr>
          <a:noFill/>
        </p:spPr>
        <p:txBody>
          <a:bodyPr/>
          <a:lstStyle/>
          <a:p>
            <a:pPr defTabSz="958387"/>
            <a:fld id="{9E9801E3-BB39-4A97-958D-2C36C22CF5E1}" type="slidenum">
              <a:rPr lang="en-US" smtClean="0">
                <a:latin typeface="Times New Roman" pitchFamily="18" charset="0"/>
              </a:rPr>
              <a:pPr defTabSz="958387"/>
              <a:t>6</a:t>
            </a:fld>
            <a:endParaRPr lang="en-US" dirty="0"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a:ln/>
        </p:spPr>
      </p:sp>
      <p:sp>
        <p:nvSpPr>
          <p:cNvPr id="57346"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Water use data, groundwater flow models, and water resource constraints are the primary tools being used in the 2008 water supply assessment process. </a:t>
            </a:r>
          </a:p>
          <a:p>
            <a:pPr marL="227246" indent="-227246">
              <a:buFont typeface="Calibri" pitchFamily="34" charset="0"/>
              <a:buAutoNum type="arabicPeriod"/>
            </a:pPr>
            <a:r>
              <a:rPr lang="en-US" dirty="0" smtClean="0">
                <a:latin typeface="Times"/>
              </a:rPr>
              <a:t>The District has projected water use needs to the 2030 planning horizon largely based on population projections provided by the Bureau of Economic and Business Research at the University of Florida. These projections have been reviewed with public supply utilities throughout the District and generally reflect values that are agreed to by these utilities. </a:t>
            </a:r>
          </a:p>
          <a:p>
            <a:pPr marL="227246" indent="-227246">
              <a:buFont typeface="Calibri" pitchFamily="34" charset="0"/>
              <a:buAutoNum type="arabicPeriod"/>
            </a:pPr>
            <a:r>
              <a:rPr lang="en-US" dirty="0" smtClean="0">
                <a:latin typeface="Times"/>
              </a:rPr>
              <a:t>If the water conservation efforts of the District and water users are effective in reducing demand, then 2030 water use should be less than projected, under average climatic conditions.</a:t>
            </a:r>
          </a:p>
          <a:p>
            <a:pPr marL="227246" indent="-227246">
              <a:buFont typeface="Calibri" pitchFamily="34" charset="0"/>
              <a:buAutoNum type="arabicPeriod"/>
            </a:pPr>
            <a:r>
              <a:rPr lang="en-US" dirty="0" smtClean="0">
                <a:latin typeface="Times"/>
              </a:rPr>
              <a:t>This water use data is incorporated into computer-based groundwater flow models that are based on the characteristics of the aquifers present in the District.  These models are used to predict the change in Floridan aquifer and overlying surficial aquifer water levels from 1995 to 2030.</a:t>
            </a:r>
          </a:p>
          <a:p>
            <a:pPr marL="227246" indent="-227246">
              <a:buFont typeface="Calibri" pitchFamily="34" charset="0"/>
              <a:buAutoNum type="arabicPeriod"/>
            </a:pPr>
            <a:r>
              <a:rPr lang="en-US" dirty="0" smtClean="0">
                <a:latin typeface="Times"/>
              </a:rPr>
              <a:t>These predicted changes in water levels are used in association with the District’s water resource constraints to determine if unacceptable impacts are likely to occur. These water resource constraints describe the limits beyond which unacceptable impacts to water resources are likely to occur.</a:t>
            </a:r>
          </a:p>
        </p:txBody>
      </p:sp>
      <p:sp>
        <p:nvSpPr>
          <p:cNvPr id="57347"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57348" name="Slide Number Placeholder 4"/>
          <p:cNvSpPr>
            <a:spLocks noGrp="1"/>
          </p:cNvSpPr>
          <p:nvPr>
            <p:ph type="sldNum" sz="quarter" idx="5"/>
          </p:nvPr>
        </p:nvSpPr>
        <p:spPr>
          <a:noFill/>
        </p:spPr>
        <p:txBody>
          <a:bodyPr/>
          <a:lstStyle/>
          <a:p>
            <a:pPr defTabSz="958387"/>
            <a:fld id="{F8B4F2D2-569D-4565-A422-97E09C100F7B}" type="slidenum">
              <a:rPr lang="en-US" smtClean="0">
                <a:latin typeface="Times New Roman" pitchFamily="18" charset="0"/>
              </a:rPr>
              <a:pPr defTabSz="958387"/>
              <a:t>7</a:t>
            </a:fld>
            <a:endParaRPr lang="en-US" dirty="0" smtClean="0">
              <a:latin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a:ln/>
        </p:spPr>
      </p:sp>
      <p:sp>
        <p:nvSpPr>
          <p:cNvPr id="59394" name="Notes Placeholder 2"/>
          <p:cNvSpPr>
            <a:spLocks noGrp="1"/>
          </p:cNvSpPr>
          <p:nvPr>
            <p:ph type="body" idx="1"/>
          </p:nvPr>
        </p:nvSpPr>
        <p:spPr>
          <a:noFill/>
          <a:ln/>
        </p:spPr>
        <p:txBody>
          <a:bodyPr/>
          <a:lstStyle/>
          <a:p>
            <a:pPr marL="227246" indent="-227246">
              <a:buFont typeface="Calibri" pitchFamily="34" charset="0"/>
              <a:buAutoNum type="arabicPeriod"/>
            </a:pPr>
            <a:r>
              <a:rPr lang="en-US" dirty="0" smtClean="0">
                <a:latin typeface="Times"/>
              </a:rPr>
              <a:t>1995 is the base year for the water resource impacts evaluation part of the assessment and 2030 is the projection and planning horizon. </a:t>
            </a:r>
          </a:p>
          <a:p>
            <a:pPr marL="227246" indent="-227246">
              <a:buFont typeface="Calibri" pitchFamily="34" charset="0"/>
              <a:buAutoNum type="arabicPeriod"/>
            </a:pPr>
            <a:r>
              <a:rPr lang="en-US" dirty="0" smtClean="0">
                <a:latin typeface="Times"/>
              </a:rPr>
              <a:t>Districtwide population is projected to increase by 106% between 1995 and 2030. </a:t>
            </a:r>
          </a:p>
          <a:p>
            <a:pPr marL="227246" indent="-227246">
              <a:buFont typeface="Calibri" pitchFamily="34" charset="0"/>
              <a:buAutoNum type="arabicPeriod"/>
            </a:pPr>
            <a:r>
              <a:rPr lang="en-US" dirty="0" smtClean="0">
                <a:latin typeface="Times"/>
              </a:rPr>
              <a:t>Total water use is projected to increase by 29%.</a:t>
            </a:r>
          </a:p>
          <a:p>
            <a:pPr marL="227246" indent="-227246">
              <a:buFont typeface="Calibri" pitchFamily="34" charset="0"/>
              <a:buAutoNum type="arabicPeriod"/>
            </a:pPr>
            <a:r>
              <a:rPr lang="en-US" dirty="0" smtClean="0">
                <a:latin typeface="Times"/>
              </a:rPr>
              <a:t>Public supply water use is projected to increase by 118%. This projected increase is the largest of all the water use categories. </a:t>
            </a:r>
          </a:p>
        </p:txBody>
      </p:sp>
      <p:sp>
        <p:nvSpPr>
          <p:cNvPr id="59395" name="Footer Placeholder 3"/>
          <p:cNvSpPr>
            <a:spLocks noGrp="1"/>
          </p:cNvSpPr>
          <p:nvPr>
            <p:ph type="ftr" sz="quarter" idx="4"/>
          </p:nvPr>
        </p:nvSpPr>
        <p:spPr>
          <a:noFill/>
        </p:spPr>
        <p:txBody>
          <a:bodyPr/>
          <a:lstStyle/>
          <a:p>
            <a:pPr defTabSz="958387"/>
            <a:r>
              <a:rPr lang="en-US" dirty="0" smtClean="0">
                <a:latin typeface="Times New Roman" pitchFamily="18" charset="0"/>
              </a:rPr>
              <a:t>Putnam WSP Mtg. July 20, 2007</a:t>
            </a:r>
          </a:p>
        </p:txBody>
      </p:sp>
      <p:sp>
        <p:nvSpPr>
          <p:cNvPr id="59396" name="Slide Number Placeholder 4"/>
          <p:cNvSpPr>
            <a:spLocks noGrp="1"/>
          </p:cNvSpPr>
          <p:nvPr>
            <p:ph type="sldNum" sz="quarter" idx="5"/>
          </p:nvPr>
        </p:nvSpPr>
        <p:spPr>
          <a:noFill/>
        </p:spPr>
        <p:txBody>
          <a:bodyPr/>
          <a:lstStyle/>
          <a:p>
            <a:pPr defTabSz="958387"/>
            <a:fld id="{F9CBC539-4285-48FA-8F68-97FA129C1130}" type="slidenum">
              <a:rPr lang="en-US" smtClean="0">
                <a:latin typeface="Times New Roman" pitchFamily="18" charset="0"/>
              </a:rPr>
              <a:pPr defTabSz="958387"/>
              <a:t>8</a:t>
            </a:fld>
            <a:endParaRPr lang="en-US" dirty="0" smtClean="0">
              <a:latin typeface="Times New Roman"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67" indent="-228567">
              <a:buFont typeface="+mj-lt"/>
              <a:buAutoNum type="arabicPeriod"/>
            </a:pPr>
            <a:r>
              <a:rPr lang="en-US" dirty="0" smtClean="0"/>
              <a:t>For the counties in Northern</a:t>
            </a:r>
            <a:r>
              <a:rPr lang="en-US" baseline="0" dirty="0" smtClean="0"/>
              <a:t> Planning Area (</a:t>
            </a:r>
            <a:r>
              <a:rPr lang="en-US" dirty="0" smtClean="0"/>
              <a:t>northeast Florida), the county with the greatest projected population is Duval</a:t>
            </a:r>
            <a:r>
              <a:rPr lang="en-US" baseline="0" dirty="0" smtClean="0"/>
              <a:t> County with 1.2 million people; while, the greatest projected</a:t>
            </a:r>
            <a:r>
              <a:rPr lang="en-US" dirty="0" smtClean="0"/>
              <a:t> percent increase by county is 646% for Flagler County.</a:t>
            </a:r>
          </a:p>
          <a:p>
            <a:pPr marL="228567" indent="-228567">
              <a:buFont typeface="+mj-lt"/>
              <a:buAutoNum type="arabicPeriod"/>
            </a:pPr>
            <a:r>
              <a:rPr lang="en-US" dirty="0" smtClean="0"/>
              <a:t>Total population for the nine–county area is projected to increase by 111%.</a:t>
            </a:r>
          </a:p>
          <a:p>
            <a:pPr marL="228567" indent="-228567" defTabSz="914266">
              <a:buFont typeface="+mj-lt"/>
              <a:buAutoNum type="arabicPeriod"/>
              <a:defRPr/>
            </a:pPr>
            <a:r>
              <a:rPr lang="en-US" baseline="0" dirty="0" smtClean="0"/>
              <a:t>Flagler County and governments within the county have recently completed a county-level water supply plan and are working toward development of the Coquina Coast Seawater Desalination Project to address the projected water supply shortfalls in the area. That effort is an outstanding example of what can be accomplished when governments work together proactively to avoid problems. The participants in that effort deserve a great deal of credit for their forward thinking and actions. St. Johns County is also involved in this project.</a:t>
            </a:r>
            <a:endParaRPr lang="en-US" dirty="0" smtClean="0"/>
          </a:p>
        </p:txBody>
      </p:sp>
      <p:sp>
        <p:nvSpPr>
          <p:cNvPr id="4" name="Footer Placeholder 3"/>
          <p:cNvSpPr>
            <a:spLocks noGrp="1"/>
          </p:cNvSpPr>
          <p:nvPr>
            <p:ph type="ftr" sz="quarter" idx="10"/>
          </p:nvPr>
        </p:nvSpPr>
        <p:spPr/>
        <p:txBody>
          <a:bodyPr/>
          <a:lstStyle/>
          <a:p>
            <a:pPr>
              <a:defRPr/>
            </a:pPr>
            <a:r>
              <a:rPr lang="en-US" smtClean="0"/>
              <a:t>Putnam WSP Mtg. July 20, 2007</a:t>
            </a:r>
            <a:endParaRPr lang="en-US"/>
          </a:p>
        </p:txBody>
      </p:sp>
      <p:sp>
        <p:nvSpPr>
          <p:cNvPr id="5" name="Slide Number Placeholder 4"/>
          <p:cNvSpPr>
            <a:spLocks noGrp="1"/>
          </p:cNvSpPr>
          <p:nvPr>
            <p:ph type="sldNum" sz="quarter" idx="11"/>
          </p:nvPr>
        </p:nvSpPr>
        <p:spPr/>
        <p:txBody>
          <a:bodyPr/>
          <a:lstStyle/>
          <a:p>
            <a:pPr>
              <a:defRPr/>
            </a:pPr>
            <a:fld id="{02EBB317-AC0C-4E44-AB6E-9A395C21BE8A}"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Arial" pitchFamily="34" charset="0"/>
                <a:cs typeface="Arial"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
        <p:nvSpPr>
          <p:cNvPr id="5" name="Rectangle 33"/>
          <p:cNvSpPr>
            <a:spLocks noGrp="1" noChangeArrowheads="1"/>
          </p:cNvSpPr>
          <p:nvPr>
            <p:ph type="sldNum" sz="quarter" idx="11"/>
          </p:nvPr>
        </p:nvSpPr>
        <p:spPr>
          <a:ln/>
        </p:spPr>
        <p:txBody>
          <a:bodyPr/>
          <a:lstStyle>
            <a:lvl1pPr>
              <a:defRPr/>
            </a:lvl1pPr>
          </a:lstStyle>
          <a:p>
            <a:pPr>
              <a:defRPr/>
            </a:pPr>
            <a:fld id="{968747F4-E155-4D6D-8B0C-5C541508DF1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3"/>
          <p:cNvSpPr>
            <a:spLocks noGrp="1" noChangeArrowheads="1"/>
          </p:cNvSpPr>
          <p:nvPr>
            <p:ph type="sldNum" sz="quarter" idx="11"/>
          </p:nvPr>
        </p:nvSpPr>
        <p:spPr>
          <a:ln/>
        </p:spPr>
        <p:txBody>
          <a:bodyPr/>
          <a:lstStyle>
            <a:lvl1pPr>
              <a:defRPr/>
            </a:lvl1pPr>
          </a:lstStyle>
          <a:p>
            <a:pPr>
              <a:defRPr/>
            </a:pPr>
            <a:fld id="{42ED062D-902A-44F8-91C1-961AAF6DF369}" type="slidenum">
              <a:rPr lang="en-US"/>
              <a:pPr>
                <a:defRPr/>
              </a:pPr>
              <a:t>‹#›</a:t>
            </a:fld>
            <a:endParaRPr lang="en-US"/>
          </a:p>
        </p:txBody>
      </p:sp>
      <p:sp>
        <p:nvSpPr>
          <p:cNvPr id="6"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61200" y="304800"/>
            <a:ext cx="17780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727200" y="304800"/>
            <a:ext cx="51816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3"/>
          <p:cNvSpPr>
            <a:spLocks noGrp="1" noChangeArrowheads="1"/>
          </p:cNvSpPr>
          <p:nvPr>
            <p:ph type="sldNum" sz="quarter" idx="11"/>
          </p:nvPr>
        </p:nvSpPr>
        <p:spPr>
          <a:ln/>
        </p:spPr>
        <p:txBody>
          <a:bodyPr/>
          <a:lstStyle>
            <a:lvl1pPr>
              <a:defRPr/>
            </a:lvl1pPr>
          </a:lstStyle>
          <a:p>
            <a:pPr>
              <a:defRPr/>
            </a:pPr>
            <a:fld id="{B658919B-4ED9-4C38-B1BE-8A6F212B7D66}" type="slidenum">
              <a:rPr lang="en-US"/>
              <a:pPr>
                <a:defRPr/>
              </a:pPr>
              <a:t>‹#›</a:t>
            </a:fld>
            <a:endParaRPr lang="en-US"/>
          </a:p>
        </p:txBody>
      </p:sp>
      <p:sp>
        <p:nvSpPr>
          <p:cNvPr id="6"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727200" y="304800"/>
            <a:ext cx="71120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057400" y="1676400"/>
            <a:ext cx="6578600" cy="4724400"/>
          </a:xfrm>
        </p:spPr>
        <p:txBody>
          <a:bodyPr/>
          <a:lstStyle/>
          <a:p>
            <a:pPr lvl="0"/>
            <a:endParaRPr lang="en-US" noProof="0" smtClean="0"/>
          </a:p>
        </p:txBody>
      </p:sp>
      <p:sp>
        <p:nvSpPr>
          <p:cNvPr id="5" name="Rectangle 33"/>
          <p:cNvSpPr>
            <a:spLocks noGrp="1" noChangeArrowheads="1"/>
          </p:cNvSpPr>
          <p:nvPr>
            <p:ph type="sldNum" sz="quarter" idx="11"/>
          </p:nvPr>
        </p:nvSpPr>
        <p:spPr>
          <a:ln/>
        </p:spPr>
        <p:txBody>
          <a:bodyPr/>
          <a:lstStyle>
            <a:lvl1pPr>
              <a:defRPr/>
            </a:lvl1pPr>
          </a:lstStyle>
          <a:p>
            <a:pPr>
              <a:defRPr/>
            </a:pPr>
            <a:fld id="{95DB2BF4-BF0F-4766-9198-B0C477DF9B91}" type="slidenum">
              <a:rPr lang="en-US"/>
              <a:pPr>
                <a:defRPr/>
              </a:pPr>
              <a:t>‹#›</a:t>
            </a:fld>
            <a:endParaRPr lang="en-US"/>
          </a:p>
        </p:txBody>
      </p:sp>
      <p:sp>
        <p:nvSpPr>
          <p:cNvPr id="6"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8001000" cy="1143000"/>
          </a:xfr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676400"/>
            <a:ext cx="7797800" cy="4724400"/>
          </a:xfrm>
        </p:spPr>
        <p:txBody>
          <a:bodyPr/>
          <a:lstStyle>
            <a:lvl1pPr>
              <a:defRPr>
                <a:latin typeface="Arial" pitchFamily="34" charset="0"/>
                <a:cs typeface="Arial" pitchFamily="34" charset="0"/>
              </a:defRPr>
            </a:lvl1pPr>
            <a:lvl2pPr>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33"/>
          <p:cNvSpPr>
            <a:spLocks noGrp="1" noChangeArrowheads="1"/>
          </p:cNvSpPr>
          <p:nvPr>
            <p:ph type="sldNum" sz="quarter" idx="11"/>
          </p:nvPr>
        </p:nvSpPr>
        <p:spPr>
          <a:xfrm>
            <a:off x="7848600" y="6527800"/>
            <a:ext cx="914400" cy="330200"/>
          </a:xfrm>
        </p:spPr>
        <p:txBody>
          <a:bodyPr/>
          <a:lstStyle>
            <a:lvl1pPr>
              <a:defRPr sz="1000" smtClean="0">
                <a:latin typeface="Arial" pitchFamily="34" charset="0"/>
                <a:cs typeface="Arial" pitchFamily="34" charset="0"/>
              </a:defRPr>
            </a:lvl1pPr>
          </a:lstStyle>
          <a:p>
            <a:pPr>
              <a:defRPr/>
            </a:pPr>
            <a:fld id="{BE73A16C-DC1E-4957-8B19-2522ACC829D7}" type="slidenum">
              <a:rPr lang="en-US"/>
              <a:pPr>
                <a:defRPr/>
              </a:pPr>
              <a:t>‹#›</a:t>
            </a:fld>
            <a:endParaRPr lang="en-US" dirty="0"/>
          </a:p>
        </p:txBody>
      </p:sp>
      <p:sp>
        <p:nvSpPr>
          <p:cNvPr id="8" name="Line 5"/>
          <p:cNvSpPr>
            <a:spLocks noChangeShapeType="1"/>
          </p:cNvSpPr>
          <p:nvPr userDrawn="1"/>
        </p:nvSpPr>
        <p:spPr bwMode="auto">
          <a:xfrm>
            <a:off x="0" y="6477000"/>
            <a:ext cx="9024937" cy="0"/>
          </a:xfrm>
          <a:prstGeom prst="line">
            <a:avLst/>
          </a:prstGeom>
          <a:noFill/>
          <a:ln w="76200" cmpd="dbl">
            <a:solidFill>
              <a:srgbClr val="00FF00"/>
            </a:solidFill>
            <a:round/>
            <a:headEnd/>
            <a:tailEnd/>
          </a:ln>
          <a:effectLst/>
        </p:spPr>
        <p:txBody>
          <a:bodyPr wrap="none" anchor="ctr"/>
          <a:lstStyle/>
          <a:p>
            <a:pPr eaLnBrk="0" hangingPunct="0">
              <a:defRPr/>
            </a:pPr>
            <a:endParaRPr lang="en-US">
              <a:latin typeface="Times" pitchFamily="18" charset="0"/>
            </a:endParaRPr>
          </a:p>
        </p:txBody>
      </p:sp>
      <p:sp>
        <p:nvSpPr>
          <p:cNvPr id="7"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Rectangle 33"/>
          <p:cNvSpPr>
            <a:spLocks noGrp="1" noChangeArrowheads="1"/>
          </p:cNvSpPr>
          <p:nvPr>
            <p:ph type="sldNum" sz="quarter" idx="11"/>
          </p:nvPr>
        </p:nvSpPr>
        <p:spPr>
          <a:ln/>
        </p:spPr>
        <p:txBody>
          <a:bodyPr/>
          <a:lstStyle>
            <a:lvl1pPr>
              <a:defRPr/>
            </a:lvl1pPr>
          </a:lstStyle>
          <a:p>
            <a:pPr>
              <a:defRPr/>
            </a:pPr>
            <a:fld id="{0130F3CC-D313-445E-9609-7DC5E31131CA}" type="slidenum">
              <a:rPr lang="en-US"/>
              <a:pPr>
                <a:defRPr/>
              </a:pPr>
              <a:t>‹#›</a:t>
            </a:fld>
            <a:endParaRPr lang="en-US"/>
          </a:p>
        </p:txBody>
      </p:sp>
      <p:sp>
        <p:nvSpPr>
          <p:cNvPr id="6"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57400" y="1676400"/>
            <a:ext cx="3213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22900" y="1676400"/>
            <a:ext cx="32131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33"/>
          <p:cNvSpPr>
            <a:spLocks noGrp="1" noChangeArrowheads="1"/>
          </p:cNvSpPr>
          <p:nvPr>
            <p:ph type="sldNum" sz="quarter" idx="11"/>
          </p:nvPr>
        </p:nvSpPr>
        <p:spPr>
          <a:ln/>
        </p:spPr>
        <p:txBody>
          <a:bodyPr/>
          <a:lstStyle>
            <a:lvl1pPr>
              <a:defRPr/>
            </a:lvl1pPr>
          </a:lstStyle>
          <a:p>
            <a:pPr>
              <a:defRPr/>
            </a:pPr>
            <a:fld id="{93612DCA-462D-4DE1-81A4-AA69F3F32273}" type="slidenum">
              <a:rPr lang="en-US"/>
              <a:pPr>
                <a:defRPr/>
              </a:pPr>
              <a:t>‹#›</a:t>
            </a:fld>
            <a:endParaRPr lang="en-US"/>
          </a:p>
        </p:txBody>
      </p:sp>
      <p:sp>
        <p:nvSpPr>
          <p:cNvPr id="7"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Rectangle 33"/>
          <p:cNvSpPr>
            <a:spLocks noGrp="1" noChangeArrowheads="1"/>
          </p:cNvSpPr>
          <p:nvPr>
            <p:ph type="sldNum" sz="quarter" idx="11"/>
          </p:nvPr>
        </p:nvSpPr>
        <p:spPr>
          <a:ln/>
        </p:spPr>
        <p:txBody>
          <a:bodyPr/>
          <a:lstStyle>
            <a:lvl1pPr>
              <a:defRPr/>
            </a:lvl1pPr>
          </a:lstStyle>
          <a:p>
            <a:pPr>
              <a:defRPr/>
            </a:pPr>
            <a:fld id="{5341EAA5-87AD-4101-8BD1-CDB10BA70B20}" type="slidenum">
              <a:rPr lang="en-US"/>
              <a:pPr>
                <a:defRPr/>
              </a:pPr>
              <a:t>‹#›</a:t>
            </a:fld>
            <a:endParaRPr lang="en-US"/>
          </a:p>
        </p:txBody>
      </p:sp>
      <p:sp>
        <p:nvSpPr>
          <p:cNvPr id="9"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4" name="Rectangle 33"/>
          <p:cNvSpPr>
            <a:spLocks noGrp="1" noChangeArrowheads="1"/>
          </p:cNvSpPr>
          <p:nvPr>
            <p:ph type="sldNum" sz="quarter" idx="11"/>
          </p:nvPr>
        </p:nvSpPr>
        <p:spPr>
          <a:ln/>
        </p:spPr>
        <p:txBody>
          <a:bodyPr/>
          <a:lstStyle>
            <a:lvl1pPr>
              <a:defRPr/>
            </a:lvl1pPr>
          </a:lstStyle>
          <a:p>
            <a:pPr>
              <a:defRPr/>
            </a:pPr>
            <a:fld id="{0F1164BF-3CB2-471B-B718-8C30EAA8F89E}" type="slidenum">
              <a:rPr lang="en-US"/>
              <a:pPr>
                <a:defRPr/>
              </a:pPr>
              <a:t>‹#›</a:t>
            </a:fld>
            <a:endParaRPr lang="en-US"/>
          </a:p>
        </p:txBody>
      </p:sp>
      <p:sp>
        <p:nvSpPr>
          <p:cNvPr id="5"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33"/>
          <p:cNvSpPr>
            <a:spLocks noGrp="1" noChangeArrowheads="1"/>
          </p:cNvSpPr>
          <p:nvPr>
            <p:ph type="sldNum" sz="quarter" idx="11"/>
          </p:nvPr>
        </p:nvSpPr>
        <p:spPr>
          <a:ln/>
        </p:spPr>
        <p:txBody>
          <a:bodyPr/>
          <a:lstStyle>
            <a:lvl1pPr>
              <a:defRPr/>
            </a:lvl1pPr>
          </a:lstStyle>
          <a:p>
            <a:pPr>
              <a:defRPr/>
            </a:pPr>
            <a:fld id="{3A418D34-90F5-47F4-9E0D-1728E871A697}" type="slidenum">
              <a:rPr lang="en-US"/>
              <a:pPr>
                <a:defRPr/>
              </a:pPr>
              <a:t>‹#›</a:t>
            </a:fld>
            <a:endParaRPr lang="en-US"/>
          </a:p>
        </p:txBody>
      </p:sp>
      <p:sp>
        <p:nvSpPr>
          <p:cNvPr id="4"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33"/>
          <p:cNvSpPr>
            <a:spLocks noGrp="1" noChangeArrowheads="1"/>
          </p:cNvSpPr>
          <p:nvPr>
            <p:ph type="sldNum" sz="quarter" idx="11"/>
          </p:nvPr>
        </p:nvSpPr>
        <p:spPr>
          <a:ln/>
        </p:spPr>
        <p:txBody>
          <a:bodyPr/>
          <a:lstStyle>
            <a:lvl1pPr>
              <a:defRPr/>
            </a:lvl1pPr>
          </a:lstStyle>
          <a:p>
            <a:pPr>
              <a:defRPr/>
            </a:pPr>
            <a:fld id="{F9B10A7D-85C0-45DD-9969-18A02B5234D8}" type="slidenum">
              <a:rPr lang="en-US"/>
              <a:pPr>
                <a:defRPr/>
              </a:pPr>
              <a:t>‹#›</a:t>
            </a:fld>
            <a:endParaRPr lang="en-US"/>
          </a:p>
        </p:txBody>
      </p:sp>
      <p:sp>
        <p:nvSpPr>
          <p:cNvPr id="7"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33"/>
          <p:cNvSpPr>
            <a:spLocks noGrp="1" noChangeArrowheads="1"/>
          </p:cNvSpPr>
          <p:nvPr>
            <p:ph type="sldNum" sz="quarter" idx="11"/>
          </p:nvPr>
        </p:nvSpPr>
        <p:spPr>
          <a:ln/>
        </p:spPr>
        <p:txBody>
          <a:bodyPr/>
          <a:lstStyle>
            <a:lvl1pPr>
              <a:defRPr/>
            </a:lvl1pPr>
          </a:lstStyle>
          <a:p>
            <a:pPr>
              <a:defRPr/>
            </a:pPr>
            <a:fld id="{85E2044A-E9A9-45C8-995D-7E96352F2959}" type="slidenum">
              <a:rPr lang="en-US"/>
              <a:pPr>
                <a:defRPr/>
              </a:pPr>
              <a:t>‹#›</a:t>
            </a:fld>
            <a:endParaRPr lang="en-US"/>
          </a:p>
        </p:txBody>
      </p:sp>
      <p:sp>
        <p:nvSpPr>
          <p:cNvPr id="7" name="Rectangle 32"/>
          <p:cNvSpPr>
            <a:spLocks noGrp="1" noChangeArrowheads="1"/>
          </p:cNvSpPr>
          <p:nvPr>
            <p:ph type="ftr" sz="quarter" idx="10"/>
          </p:nvPr>
        </p:nvSpPr>
        <p:spPr>
          <a:xfrm>
            <a:off x="0" y="6553200"/>
            <a:ext cx="6019800" cy="304800"/>
          </a:xfrm>
          <a:prstGeom prst="rect">
            <a:avLst/>
          </a:prstGeo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0"/>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73733" name="Line 5"/>
          <p:cNvSpPr>
            <a:spLocks noChangeShapeType="1"/>
          </p:cNvSpPr>
          <p:nvPr/>
        </p:nvSpPr>
        <p:spPr bwMode="auto">
          <a:xfrm>
            <a:off x="119063" y="6540500"/>
            <a:ext cx="9024937" cy="0"/>
          </a:xfrm>
          <a:prstGeom prst="line">
            <a:avLst/>
          </a:prstGeom>
          <a:noFill/>
          <a:ln w="76200" cmpd="dbl">
            <a:solidFill>
              <a:srgbClr val="00FF00"/>
            </a:solidFill>
            <a:round/>
            <a:headEnd/>
            <a:tailEnd/>
          </a:ln>
          <a:effectLst/>
        </p:spPr>
        <p:txBody>
          <a:bodyPr wrap="none" anchor="ctr"/>
          <a:lstStyle/>
          <a:p>
            <a:pPr eaLnBrk="0" hangingPunct="0">
              <a:defRPr/>
            </a:pPr>
            <a:endParaRPr lang="en-US">
              <a:latin typeface="Times" pitchFamily="18" charset="0"/>
            </a:endParaRPr>
          </a:p>
        </p:txBody>
      </p:sp>
      <p:sp>
        <p:nvSpPr>
          <p:cNvPr id="73730" name="Rectangle 2"/>
          <p:cNvSpPr>
            <a:spLocks noGrp="1" noChangeArrowheads="1"/>
          </p:cNvSpPr>
          <p:nvPr>
            <p:ph type="title"/>
          </p:nvPr>
        </p:nvSpPr>
        <p:spPr bwMode="auto">
          <a:xfrm>
            <a:off x="990600" y="304800"/>
            <a:ext cx="78486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dirty="0" smtClean="0"/>
              <a:t>Click to edit Master title style</a:t>
            </a:r>
          </a:p>
        </p:txBody>
      </p:sp>
      <p:sp>
        <p:nvSpPr>
          <p:cNvPr id="73731" name="Rectangle 3"/>
          <p:cNvSpPr>
            <a:spLocks noGrp="1" noChangeArrowheads="1"/>
          </p:cNvSpPr>
          <p:nvPr>
            <p:ph type="body" idx="1"/>
          </p:nvPr>
        </p:nvSpPr>
        <p:spPr bwMode="auto">
          <a:xfrm>
            <a:off x="990600" y="1676400"/>
            <a:ext cx="7645400" cy="472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3761" name="Rectangle 33"/>
          <p:cNvSpPr>
            <a:spLocks noGrp="1" noChangeArrowheads="1"/>
          </p:cNvSpPr>
          <p:nvPr>
            <p:ph type="sldNum" sz="quarter" idx="4"/>
          </p:nvPr>
        </p:nvSpPr>
        <p:spPr bwMode="auto">
          <a:xfrm>
            <a:off x="7696200" y="6527800"/>
            <a:ext cx="914400" cy="33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mn-lt"/>
              </a:defRPr>
            </a:lvl1pPr>
          </a:lstStyle>
          <a:p>
            <a:pPr>
              <a:defRPr/>
            </a:pPr>
            <a:fld id="{B497523F-EE0C-4A3F-AB05-3ED754CC422A}" type="slidenum">
              <a:rPr lang="en-US"/>
              <a:pPr>
                <a:defRPr/>
              </a:pPr>
              <a:t>‹#›</a:t>
            </a:fld>
            <a:endParaRPr lang="en-US"/>
          </a:p>
        </p:txBody>
      </p:sp>
      <p:sp>
        <p:nvSpPr>
          <p:cNvPr id="7" name="Rectangle 32"/>
          <p:cNvSpPr>
            <a:spLocks noGrp="1" noChangeArrowheads="1"/>
          </p:cNvSpPr>
          <p:nvPr>
            <p:ph type="ftr" sz="quarter" idx="3"/>
          </p:nvPr>
        </p:nvSpPr>
        <p:spPr>
          <a:xfrm>
            <a:off x="0" y="6553200"/>
            <a:ext cx="6019800" cy="304800"/>
          </a:xfrm>
          <a:prstGeom prst="rect">
            <a:avLst/>
          </a:prstGeom>
          <a:ln/>
        </p:spPr>
        <p:txBody>
          <a:bodyPr/>
          <a:lstStyle>
            <a:lvl1pPr>
              <a:defRPr sz="1000">
                <a:latin typeface="Arial" pitchFamily="34" charset="0"/>
                <a:cs typeface="Arial" pitchFamily="34" charset="0"/>
              </a:defRPr>
            </a:lvl1pPr>
          </a:lstStyle>
          <a:p>
            <a:pPr>
              <a:defRPr/>
            </a:pPr>
            <a:r>
              <a:rPr lang="en-US" smtClean="0"/>
              <a:t>Ichetucknee Springs Work Group meeting – October 6, 2009</a:t>
            </a:r>
            <a:endParaRPr lang="en-US" dirty="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hf hdr="0" dt="0"/>
  <p:txStyles>
    <p:titleStyle>
      <a:lvl1pPr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2pPr>
      <a:lvl3pPr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3pPr>
      <a:lvl4pPr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4pPr>
      <a:lvl5pPr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5pPr>
      <a:lvl6pPr marL="457200"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6pPr>
      <a:lvl7pPr marL="914400"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7pPr>
      <a:lvl8pPr marL="1371600"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8pPr>
      <a:lvl9pPr marL="1828800" algn="l" rtl="0" eaLnBrk="0" fontAlgn="base" hangingPunct="0">
        <a:spcBef>
          <a:spcPct val="0"/>
        </a:spcBef>
        <a:spcAft>
          <a:spcPct val="0"/>
        </a:spcAft>
        <a:defRPr sz="4000" b="1">
          <a:solidFill>
            <a:srgbClr val="00FF00"/>
          </a:solidFill>
          <a:effectLst>
            <a:outerShdw blurRad="38100" dist="38100" dir="2700000" algn="tl">
              <a:srgbClr val="000000"/>
            </a:outerShdw>
          </a:effectLst>
          <a:latin typeface="Times New Roman" charset="0"/>
        </a:defRPr>
      </a:lvl9pPr>
    </p:titleStyle>
    <p:bodyStyle>
      <a:lvl1pPr marL="342900" indent="-342900" algn="l" rtl="0" eaLnBrk="0" fontAlgn="base" hangingPunct="0">
        <a:spcBef>
          <a:spcPct val="20000"/>
        </a:spcBef>
        <a:spcAft>
          <a:spcPct val="0"/>
        </a:spcAft>
        <a:buClr>
          <a:srgbClr val="00FF00"/>
        </a:buClr>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rgbClr val="00FF00"/>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rgbClr val="00FF00"/>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rgbClr val="00FF00"/>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1010" name="Rectangle 2"/>
          <p:cNvSpPr>
            <a:spLocks noGrp="1" noChangeArrowheads="1"/>
          </p:cNvSpPr>
          <p:nvPr>
            <p:ph type="ctrTitle"/>
          </p:nvPr>
        </p:nvSpPr>
        <p:spPr>
          <a:xfrm>
            <a:off x="685800" y="304800"/>
            <a:ext cx="8001000" cy="5638800"/>
          </a:xfrm>
        </p:spPr>
        <p:txBody>
          <a:bodyPr/>
          <a:lstStyle/>
          <a:p>
            <a:pPr algn="ctr">
              <a:defRPr/>
            </a:pPr>
            <a:r>
              <a:rPr lang="en-US" sz="3200" dirty="0" smtClean="0"/>
              <a:t/>
            </a:r>
            <a:br>
              <a:rPr lang="en-US" sz="3200" dirty="0" smtClean="0"/>
            </a:br>
            <a:r>
              <a:rPr lang="en-US" sz="3200" dirty="0" smtClean="0"/>
              <a:t/>
            </a:r>
            <a:br>
              <a:rPr lang="en-US" sz="3200" dirty="0" smtClean="0"/>
            </a:br>
            <a:r>
              <a:rPr lang="en-US" sz="3200" dirty="0" smtClean="0"/>
              <a:t>District Water Supply Plan 2010</a:t>
            </a:r>
            <a:br>
              <a:rPr lang="en-US" sz="3200" dirty="0" smtClean="0"/>
            </a:br>
            <a:r>
              <a:rPr lang="en-US" sz="3200" dirty="0" smtClean="0"/>
              <a:t>Northeast Florida Water Supply Planning Area</a:t>
            </a:r>
            <a:br>
              <a:rPr lang="en-US" sz="3200" dirty="0" smtClean="0"/>
            </a:br>
            <a:r>
              <a:rPr lang="en-US" sz="3200" dirty="0" smtClean="0"/>
              <a:t/>
            </a:r>
            <a:br>
              <a:rPr lang="en-US" sz="3200" dirty="0" smtClean="0"/>
            </a:br>
            <a:r>
              <a:rPr lang="en-US" sz="3200" dirty="0" smtClean="0"/>
              <a:t/>
            </a:r>
            <a:br>
              <a:rPr lang="en-US" sz="3200" dirty="0" smtClean="0"/>
            </a:br>
            <a:r>
              <a:rPr lang="en-US" sz="2800" dirty="0" smtClean="0">
                <a:solidFill>
                  <a:schemeClr val="tx1"/>
                </a:solidFill>
              </a:rPr>
              <a:t>October 6, 2009</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 St. Johns River Water Management District</a:t>
            </a:r>
            <a:br>
              <a:rPr lang="en-US" sz="2800" dirty="0" smtClean="0">
                <a:solidFill>
                  <a:schemeClr val="tx1"/>
                </a:solidFill>
              </a:rPr>
            </a:br>
            <a:r>
              <a:rPr lang="en-US" sz="2800" dirty="0" smtClean="0">
                <a:solidFill>
                  <a:schemeClr val="tx1"/>
                </a:solidFill>
              </a:rPr>
              <a:t>Suwannee River Water Management District</a:t>
            </a:r>
            <a:br>
              <a:rPr lang="en-US" sz="2800" dirty="0" smtClean="0">
                <a:solidFill>
                  <a:schemeClr val="tx1"/>
                </a:solidFill>
              </a:rPr>
            </a:br>
            <a:r>
              <a:rPr lang="en-US" sz="2800" dirty="0" smtClean="0">
                <a:solidFill>
                  <a:schemeClr val="tx1"/>
                </a:solidFill>
              </a:rPr>
              <a:t/>
            </a:r>
            <a:br>
              <a:rPr lang="en-US" sz="2800" dirty="0" smtClean="0">
                <a:solidFill>
                  <a:schemeClr val="tx1"/>
                </a:solidFill>
              </a:rPr>
            </a:br>
            <a:r>
              <a:rPr lang="en-US" sz="2800" dirty="0" smtClean="0">
                <a:solidFill>
                  <a:schemeClr val="tx1"/>
                </a:solidFill>
              </a:rPr>
              <a:t>www.sjrwmd.com</a:t>
            </a:r>
            <a:endParaRPr lang="en-US" sz="3200" dirty="0" smtClean="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112000" cy="1143000"/>
          </a:xfrm>
        </p:spPr>
        <p:txBody>
          <a:bodyPr/>
          <a:lstStyle/>
          <a:p>
            <a:r>
              <a:rPr lang="en-US" sz="3200" dirty="0" smtClean="0">
                <a:latin typeface="Arial" pitchFamily="34" charset="0"/>
                <a:cs typeface="Arial" pitchFamily="34" charset="0"/>
              </a:rPr>
              <a:t>Northeast Florida Planning Area </a:t>
            </a:r>
            <a:br>
              <a:rPr lang="en-US" sz="3200" dirty="0" smtClean="0">
                <a:latin typeface="Arial" pitchFamily="34" charset="0"/>
                <a:cs typeface="Arial" pitchFamily="34" charset="0"/>
              </a:rPr>
            </a:br>
            <a:r>
              <a:rPr lang="en-US" sz="3200" dirty="0" smtClean="0">
                <a:latin typeface="Arial" pitchFamily="34" charset="0"/>
                <a:cs typeface="Arial" pitchFamily="34" charset="0"/>
              </a:rPr>
              <a:t>Total Water Use - SJRWMD</a:t>
            </a:r>
            <a:endParaRPr lang="en-US" sz="3200" dirty="0">
              <a:latin typeface="Arial" pitchFamily="34" charset="0"/>
              <a:cs typeface="Arial" pitchFamily="34" charset="0"/>
            </a:endParaRPr>
          </a:p>
        </p:txBody>
      </p:sp>
      <p:graphicFrame>
        <p:nvGraphicFramePr>
          <p:cNvPr id="6" name="Content Placeholder 5"/>
          <p:cNvGraphicFramePr>
            <a:graphicFrameLocks noGrp="1"/>
          </p:cNvGraphicFramePr>
          <p:nvPr>
            <p:ph idx="1"/>
          </p:nvPr>
        </p:nvGraphicFramePr>
        <p:xfrm>
          <a:off x="457200" y="914400"/>
          <a:ext cx="8077200" cy="5486408"/>
        </p:xfrm>
        <a:graphic>
          <a:graphicData uri="http://schemas.openxmlformats.org/drawingml/2006/table">
            <a:tbl>
              <a:tblPr/>
              <a:tblGrid>
                <a:gridCol w="2003647"/>
                <a:gridCol w="1815805"/>
                <a:gridCol w="1972340"/>
                <a:gridCol w="2285408"/>
              </a:tblGrid>
              <a:tr h="1408698">
                <a:tc>
                  <a:txBody>
                    <a:bodyPr/>
                    <a:lstStyle/>
                    <a:p>
                      <a:pPr algn="ctr" fontAlgn="b"/>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County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1995 Water </a:t>
                      </a:r>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Use</a:t>
                      </a:r>
                    </a:p>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r>
                        <a:rPr lang="en-US" sz="2700" b="1" i="0" u="none" strike="noStrike" dirty="0" err="1" smtClean="0">
                          <a:solidFill>
                            <a:schemeClr val="tx2"/>
                          </a:solidFill>
                          <a:effectLst>
                            <a:outerShdw blurRad="38100" dist="38100" dir="2700000" algn="tl">
                              <a:srgbClr val="000000">
                                <a:alpha val="43137"/>
                              </a:srgbClr>
                            </a:outerShdw>
                          </a:effectLst>
                          <a:latin typeface="Arial" pitchFamily="34" charset="0"/>
                          <a:cs typeface="Arial" pitchFamily="34" charset="0"/>
                        </a:rPr>
                        <a:t>mgd</a:t>
                      </a:r>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endPar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2030</a:t>
                      </a:r>
                    </a:p>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 </a:t>
                      </a:r>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Water </a:t>
                      </a:r>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Use</a:t>
                      </a:r>
                    </a:p>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r>
                        <a:rPr lang="en-US" sz="2700" b="1" i="0" u="none" strike="noStrike" dirty="0" err="1" smtClean="0">
                          <a:solidFill>
                            <a:schemeClr val="tx2"/>
                          </a:solidFill>
                          <a:effectLst>
                            <a:outerShdw blurRad="38100" dist="38100" dir="2700000" algn="tl">
                              <a:srgbClr val="000000">
                                <a:alpha val="43137"/>
                              </a:srgbClr>
                            </a:outerShdw>
                          </a:effectLst>
                          <a:latin typeface="Arial" pitchFamily="34" charset="0"/>
                          <a:cs typeface="Arial" pitchFamily="34" charset="0"/>
                        </a:rPr>
                        <a:t>mgd</a:t>
                      </a:r>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endPar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Percent Change 1995–2030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smtClean="0">
                          <a:solidFill>
                            <a:schemeClr val="tx1"/>
                          </a:solidFill>
                          <a:latin typeface="Arial" pitchFamily="34" charset="0"/>
                          <a:cs typeface="Arial" pitchFamily="34" charset="0"/>
                        </a:rPr>
                        <a:t>Alachua</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30.59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43.65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smtClean="0">
                          <a:solidFill>
                            <a:schemeClr val="tx1"/>
                          </a:solidFill>
                          <a:latin typeface="Arial" pitchFamily="34" charset="0"/>
                          <a:cs typeface="Arial" pitchFamily="34" charset="0"/>
                        </a:rPr>
                        <a:t>Baker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4.67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9.25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smtClean="0">
                          <a:solidFill>
                            <a:schemeClr val="tx1"/>
                          </a:solidFill>
                          <a:latin typeface="Arial" pitchFamily="34" charset="0"/>
                          <a:cs typeface="Arial" pitchFamily="34" charset="0"/>
                        </a:rPr>
                        <a:t>Bradford</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0.42</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0.49</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a:solidFill>
                            <a:schemeClr val="tx1"/>
                          </a:solidFill>
                          <a:latin typeface="Arial" pitchFamily="34" charset="0"/>
                          <a:cs typeface="Arial" pitchFamily="34" charset="0"/>
                        </a:rPr>
                        <a:t>Clay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27.48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60.89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122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a:solidFill>
                            <a:schemeClr val="tx1"/>
                          </a:solidFill>
                          <a:latin typeface="Arial" pitchFamily="34" charset="0"/>
                          <a:cs typeface="Arial" pitchFamily="34" charset="0"/>
                        </a:rPr>
                        <a:t>Duval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162.04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238.44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smtClean="0">
                          <a:solidFill>
                            <a:schemeClr val="tx1"/>
                          </a:solidFill>
                          <a:latin typeface="Arial" pitchFamily="34" charset="0"/>
                          <a:cs typeface="Arial" pitchFamily="34" charset="0"/>
                        </a:rPr>
                        <a:t>Flagler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15.75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52.36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232</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a:solidFill>
                            <a:schemeClr val="tx1"/>
                          </a:solidFill>
                          <a:latin typeface="Arial" pitchFamily="34" charset="0"/>
                          <a:cs typeface="Arial" pitchFamily="34" charset="0"/>
                        </a:rPr>
                        <a:t>Nassau</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44.28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70.26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smtClean="0">
                          <a:solidFill>
                            <a:schemeClr val="tx1"/>
                          </a:solidFill>
                          <a:latin typeface="Arial" pitchFamily="34" charset="0"/>
                          <a:cs typeface="Arial" pitchFamily="34" charset="0"/>
                        </a:rPr>
                        <a:t>Putnam</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83.15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54.77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-34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0" u="none" strike="noStrike" dirty="0">
                          <a:solidFill>
                            <a:schemeClr val="tx1"/>
                          </a:solidFill>
                          <a:latin typeface="Arial" pitchFamily="34" charset="0"/>
                          <a:cs typeface="Arial" pitchFamily="34" charset="0"/>
                        </a:rPr>
                        <a:t>St. Johns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53.98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80.27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07771">
                <a:tc>
                  <a:txBody>
                    <a:bodyPr/>
                    <a:lstStyle/>
                    <a:p>
                      <a:pPr algn="ctr" fontAlgn="b"/>
                      <a:r>
                        <a:rPr lang="en-US" sz="2400" b="1" i="1" u="none" strike="noStrike" dirty="0" smtClean="0">
                          <a:solidFill>
                            <a:schemeClr val="tx1"/>
                          </a:solidFill>
                          <a:latin typeface="Arial" pitchFamily="34" charset="0"/>
                          <a:cs typeface="Arial" pitchFamily="34" charset="0"/>
                        </a:rPr>
                        <a:t>TOTAL</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422.36 </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610.38</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45</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bl>
          </a:graphicData>
        </a:graphic>
      </p:graphicFrame>
      <p:sp>
        <p:nvSpPr>
          <p:cNvPr id="5" name="Slide Number Placeholder 4"/>
          <p:cNvSpPr>
            <a:spLocks noGrp="1"/>
          </p:cNvSpPr>
          <p:nvPr>
            <p:ph type="sldNum" sz="quarter" idx="11"/>
          </p:nvPr>
        </p:nvSpPr>
        <p:spPr/>
        <p:txBody>
          <a:bodyPr/>
          <a:lstStyle/>
          <a:p>
            <a:pPr>
              <a:defRPr/>
            </a:pPr>
            <a:fld id="{A276459F-AB71-4E99-9105-A84BB1BAA5EF}" type="slidenum">
              <a:rPr lang="en-US" smtClean="0"/>
              <a:pPr>
                <a:defRPr/>
              </a:pPr>
              <a:t>10</a:t>
            </a:fld>
            <a:endParaRPr lang="en-US"/>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7772400" cy="914400"/>
          </a:xfrm>
        </p:spPr>
        <p:txBody>
          <a:bodyPr/>
          <a:lstStyle/>
          <a:p>
            <a:r>
              <a:rPr lang="en-US" sz="3200" dirty="0" smtClean="0">
                <a:latin typeface="Arial" pitchFamily="34" charset="0"/>
                <a:cs typeface="Arial" pitchFamily="34" charset="0"/>
              </a:rPr>
              <a:t/>
            </a:r>
            <a:br>
              <a:rPr lang="en-US" sz="3200" dirty="0" smtClean="0">
                <a:latin typeface="Arial" pitchFamily="34" charset="0"/>
                <a:cs typeface="Arial" pitchFamily="34" charset="0"/>
              </a:rPr>
            </a:br>
            <a:r>
              <a:rPr lang="en-US" sz="3200" dirty="0" smtClean="0">
                <a:latin typeface="Arial" pitchFamily="34" charset="0"/>
                <a:cs typeface="Arial" pitchFamily="34" charset="0"/>
              </a:rPr>
              <a:t> Northeast Florida Planning Area </a:t>
            </a:r>
            <a:br>
              <a:rPr lang="en-US" sz="3200" dirty="0" smtClean="0">
                <a:latin typeface="Arial" pitchFamily="34" charset="0"/>
                <a:cs typeface="Arial" pitchFamily="34" charset="0"/>
              </a:rPr>
            </a:br>
            <a:r>
              <a:rPr lang="en-US" sz="3200" dirty="0" smtClean="0">
                <a:latin typeface="Arial" pitchFamily="34" charset="0"/>
                <a:cs typeface="Arial" pitchFamily="34" charset="0"/>
              </a:rPr>
              <a:t>Public Supply Population - SJRWMD</a:t>
            </a:r>
            <a:endParaRPr lang="en-US" sz="2400" dirty="0">
              <a:latin typeface="Arial" pitchFamily="34" charset="0"/>
              <a:cs typeface="Arial" pitchFamily="34" charset="0"/>
            </a:endParaRPr>
          </a:p>
        </p:txBody>
      </p:sp>
      <p:graphicFrame>
        <p:nvGraphicFramePr>
          <p:cNvPr id="6" name="Content Placeholder 5"/>
          <p:cNvGraphicFramePr>
            <a:graphicFrameLocks noGrp="1"/>
          </p:cNvGraphicFramePr>
          <p:nvPr>
            <p:ph idx="1"/>
          </p:nvPr>
        </p:nvGraphicFramePr>
        <p:xfrm>
          <a:off x="304800" y="914400"/>
          <a:ext cx="8382000" cy="5504976"/>
        </p:xfrm>
        <a:graphic>
          <a:graphicData uri="http://schemas.openxmlformats.org/drawingml/2006/table">
            <a:tbl>
              <a:tblPr/>
              <a:tblGrid>
                <a:gridCol w="2038486"/>
                <a:gridCol w="2155938"/>
                <a:gridCol w="2140012"/>
                <a:gridCol w="2047564"/>
              </a:tblGrid>
              <a:tr h="1234566">
                <a:tc>
                  <a:txBody>
                    <a:bodyPr/>
                    <a:lstStyle/>
                    <a:p>
                      <a:pPr algn="ctr" fontAlgn="b"/>
                      <a:r>
                        <a:rPr lang="en-US" sz="24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County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1995 </a:t>
                      </a:r>
                    </a:p>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Public Supply</a:t>
                      </a:r>
                    </a:p>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Population</a:t>
                      </a:r>
                      <a:endParaRPr lang="en-US" sz="24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2030 </a:t>
                      </a:r>
                    </a:p>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Public Supply</a:t>
                      </a:r>
                    </a:p>
                    <a:p>
                      <a:pPr algn="ctr" fontAlgn="b"/>
                      <a:r>
                        <a:rPr lang="en-US" sz="24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Population</a:t>
                      </a:r>
                      <a:endParaRPr lang="en-US" sz="24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Percent Change 1995–2030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smtClean="0">
                          <a:solidFill>
                            <a:schemeClr val="tx1"/>
                          </a:solidFill>
                          <a:latin typeface="Arial" pitchFamily="34" charset="0"/>
                          <a:cs typeface="Arial" pitchFamily="34" charset="0"/>
                        </a:rPr>
                        <a:t>Alachua</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137,441</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224,765</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64</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smtClean="0">
                          <a:solidFill>
                            <a:schemeClr val="tx1"/>
                          </a:solidFill>
                          <a:latin typeface="Arial" pitchFamily="34" charset="0"/>
                          <a:cs typeface="Arial" pitchFamily="34" charset="0"/>
                        </a:rPr>
                        <a:t>Baker</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3,786</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5,082</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34</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smtClean="0">
                          <a:solidFill>
                            <a:schemeClr val="tx1"/>
                          </a:solidFill>
                          <a:latin typeface="Arial" pitchFamily="34" charset="0"/>
                          <a:cs typeface="Arial" pitchFamily="34" charset="0"/>
                        </a:rPr>
                        <a:t>Bradford</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0</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400</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400</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a:solidFill>
                            <a:schemeClr val="tx1"/>
                          </a:solidFill>
                          <a:latin typeface="Arial" pitchFamily="34" charset="0"/>
                          <a:cs typeface="Arial" pitchFamily="34" charset="0"/>
                        </a:rPr>
                        <a:t>Clay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55,863</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231,186</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314</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a:solidFill>
                            <a:schemeClr val="tx1"/>
                          </a:solidFill>
                          <a:latin typeface="Arial" pitchFamily="34" charset="0"/>
                          <a:cs typeface="Arial" pitchFamily="34" charset="0"/>
                        </a:rPr>
                        <a:t>Duval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633,716</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1,116,251</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76</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400" b="1" i="0" u="none" strike="noStrike" dirty="0" smtClean="0">
                          <a:solidFill>
                            <a:schemeClr val="tx1"/>
                          </a:solidFill>
                          <a:latin typeface="Arial" pitchFamily="34" charset="0"/>
                          <a:cs typeface="Arial" pitchFamily="34" charset="0"/>
                        </a:rPr>
                        <a:t>Flagler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30,867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239,524</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676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a:solidFill>
                            <a:schemeClr val="tx1"/>
                          </a:solidFill>
                          <a:latin typeface="Arial" pitchFamily="34" charset="0"/>
                          <a:cs typeface="Arial" pitchFamily="34" charset="0"/>
                        </a:rPr>
                        <a:t>Nassau</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23,642</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57,290</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142</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smtClean="0">
                          <a:solidFill>
                            <a:schemeClr val="tx1"/>
                          </a:solidFill>
                          <a:latin typeface="Arial" pitchFamily="34" charset="0"/>
                          <a:cs typeface="Arial" pitchFamily="34" charset="0"/>
                        </a:rPr>
                        <a:t>Putnam</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11,503</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26,887</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134</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0" u="none" strike="noStrike" dirty="0">
                          <a:solidFill>
                            <a:schemeClr val="tx1"/>
                          </a:solidFill>
                          <a:latin typeface="Arial" pitchFamily="34" charset="0"/>
                          <a:cs typeface="Arial" pitchFamily="34" charset="0"/>
                        </a:rPr>
                        <a:t>St. Johns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42,474</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385,505</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0" u="none" strike="noStrike" dirty="0" smtClean="0">
                          <a:solidFill>
                            <a:schemeClr val="tx1"/>
                          </a:solidFill>
                          <a:latin typeface="Arial" pitchFamily="34" charset="0"/>
                          <a:cs typeface="Arial" pitchFamily="34" charset="0"/>
                        </a:rPr>
                        <a:t>808</a:t>
                      </a:r>
                      <a:endParaRPr lang="en-US" sz="22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7041">
                <a:tc>
                  <a:txBody>
                    <a:bodyPr/>
                    <a:lstStyle/>
                    <a:p>
                      <a:pPr algn="ctr" fontAlgn="b"/>
                      <a:r>
                        <a:rPr lang="en-US" sz="2200" b="1" i="1" u="none" strike="noStrike" dirty="0" smtClean="0">
                          <a:solidFill>
                            <a:schemeClr val="tx1"/>
                          </a:solidFill>
                          <a:latin typeface="Arial" pitchFamily="34" charset="0"/>
                          <a:cs typeface="Arial" pitchFamily="34" charset="0"/>
                        </a:rPr>
                        <a:t>TOTAL</a:t>
                      </a:r>
                      <a:endParaRPr lang="en-US" sz="22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1" u="none" strike="noStrike" dirty="0" smtClean="0">
                          <a:solidFill>
                            <a:schemeClr val="tx1"/>
                          </a:solidFill>
                          <a:latin typeface="Arial" pitchFamily="34" charset="0"/>
                          <a:cs typeface="Arial" pitchFamily="34" charset="0"/>
                        </a:rPr>
                        <a:t> 939,292</a:t>
                      </a:r>
                      <a:endParaRPr lang="en-US" sz="22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1" u="none" strike="noStrike" dirty="0" smtClean="0">
                          <a:solidFill>
                            <a:schemeClr val="tx1"/>
                          </a:solidFill>
                          <a:latin typeface="Arial" pitchFamily="34" charset="0"/>
                          <a:cs typeface="Arial" pitchFamily="34" charset="0"/>
                        </a:rPr>
                        <a:t>2,286,890</a:t>
                      </a:r>
                      <a:endParaRPr lang="en-US" sz="22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200" b="1" i="1" u="none" strike="noStrike" dirty="0" smtClean="0">
                          <a:solidFill>
                            <a:schemeClr val="tx1"/>
                          </a:solidFill>
                          <a:latin typeface="Arial" pitchFamily="34" charset="0"/>
                          <a:cs typeface="Arial" pitchFamily="34" charset="0"/>
                        </a:rPr>
                        <a:t>143</a:t>
                      </a:r>
                      <a:endParaRPr lang="en-US" sz="22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bl>
          </a:graphicData>
        </a:graphic>
      </p:graphicFrame>
      <p:sp>
        <p:nvSpPr>
          <p:cNvPr id="5" name="Slide Number Placeholder 4"/>
          <p:cNvSpPr>
            <a:spLocks noGrp="1"/>
          </p:cNvSpPr>
          <p:nvPr>
            <p:ph type="sldNum" sz="quarter" idx="11"/>
          </p:nvPr>
        </p:nvSpPr>
        <p:spPr/>
        <p:txBody>
          <a:bodyPr/>
          <a:lstStyle/>
          <a:p>
            <a:pPr>
              <a:defRPr/>
            </a:pPr>
            <a:fld id="{A276459F-AB71-4E99-9105-A84BB1BAA5EF}" type="slidenum">
              <a:rPr lang="en-US" smtClean="0"/>
              <a:pPr>
                <a:defRPr/>
              </a:pPr>
              <a:t>11</a:t>
            </a:fld>
            <a:endParaRPr lang="en-US"/>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7772400" cy="1143000"/>
          </a:xfrm>
        </p:spPr>
        <p:txBody>
          <a:bodyPr/>
          <a:lstStyle/>
          <a:p>
            <a:r>
              <a:rPr lang="en-US" sz="3200" dirty="0" smtClean="0">
                <a:latin typeface="Arial" pitchFamily="34" charset="0"/>
                <a:cs typeface="Arial" pitchFamily="34" charset="0"/>
              </a:rPr>
              <a:t>Northeast Florida Planning Area </a:t>
            </a:r>
            <a:br>
              <a:rPr lang="en-US" sz="3200" dirty="0" smtClean="0">
                <a:latin typeface="Arial" pitchFamily="34" charset="0"/>
                <a:cs typeface="Arial" pitchFamily="34" charset="0"/>
              </a:rPr>
            </a:br>
            <a:r>
              <a:rPr lang="en-US" sz="3200" dirty="0" smtClean="0">
                <a:latin typeface="Arial" pitchFamily="34" charset="0"/>
                <a:cs typeface="Arial" pitchFamily="34" charset="0"/>
              </a:rPr>
              <a:t>Public Supply Water Use - SJRWMD</a:t>
            </a:r>
            <a:endParaRPr lang="en-US" sz="3200" dirty="0">
              <a:latin typeface="Arial" pitchFamily="34" charset="0"/>
              <a:cs typeface="Arial" pitchFamily="34" charset="0"/>
            </a:endParaRPr>
          </a:p>
        </p:txBody>
      </p:sp>
      <p:graphicFrame>
        <p:nvGraphicFramePr>
          <p:cNvPr id="6" name="Content Placeholder 5"/>
          <p:cNvGraphicFramePr>
            <a:graphicFrameLocks noGrp="1"/>
          </p:cNvGraphicFramePr>
          <p:nvPr>
            <p:ph idx="1"/>
          </p:nvPr>
        </p:nvGraphicFramePr>
        <p:xfrm>
          <a:off x="533400" y="914400"/>
          <a:ext cx="8077202" cy="5531065"/>
        </p:xfrm>
        <a:graphic>
          <a:graphicData uri="http://schemas.openxmlformats.org/drawingml/2006/table">
            <a:tbl>
              <a:tblPr/>
              <a:tblGrid>
                <a:gridCol w="2003647"/>
                <a:gridCol w="1815804"/>
                <a:gridCol w="1972340"/>
                <a:gridCol w="2285411"/>
              </a:tblGrid>
              <a:tr h="1245022">
                <a:tc>
                  <a:txBody>
                    <a:bodyPr/>
                    <a:lstStyle/>
                    <a:p>
                      <a:pPr algn="ctr" fontAlgn="b"/>
                      <a:r>
                        <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County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1995 Water </a:t>
                      </a:r>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Use</a:t>
                      </a:r>
                    </a:p>
                    <a:p>
                      <a:pPr algn="ctr" fontAlgn="b"/>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r>
                        <a:rPr lang="en-US" sz="2800" b="1" i="0" u="none" strike="noStrike" dirty="0" err="1" smtClean="0">
                          <a:solidFill>
                            <a:schemeClr val="tx2"/>
                          </a:solidFill>
                          <a:effectLst>
                            <a:outerShdw blurRad="38100" dist="38100" dir="2700000" algn="tl">
                              <a:srgbClr val="000000">
                                <a:alpha val="43137"/>
                              </a:srgbClr>
                            </a:outerShdw>
                          </a:effectLst>
                          <a:latin typeface="Arial" pitchFamily="34" charset="0"/>
                          <a:cs typeface="Arial" pitchFamily="34" charset="0"/>
                        </a:rPr>
                        <a:t>mgd</a:t>
                      </a:r>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endPar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2030 </a:t>
                      </a:r>
                      <a:endPar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endParaRPr>
                    </a:p>
                    <a:p>
                      <a:pPr algn="ctr" fontAlgn="b"/>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Water Use</a:t>
                      </a:r>
                    </a:p>
                    <a:p>
                      <a:pPr algn="ctr" fontAlgn="b"/>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r>
                        <a:rPr lang="en-US" sz="2800" b="1" i="0" u="none" strike="noStrike" dirty="0" err="1" smtClean="0">
                          <a:solidFill>
                            <a:schemeClr val="tx2"/>
                          </a:solidFill>
                          <a:effectLst>
                            <a:outerShdw blurRad="38100" dist="38100" dir="2700000" algn="tl">
                              <a:srgbClr val="000000">
                                <a:alpha val="43137"/>
                              </a:srgbClr>
                            </a:outerShdw>
                          </a:effectLst>
                          <a:latin typeface="Arial" pitchFamily="34" charset="0"/>
                          <a:cs typeface="Arial" pitchFamily="34" charset="0"/>
                        </a:rPr>
                        <a:t>mgd</a:t>
                      </a:r>
                      <a:r>
                        <a:rPr lang="en-US" sz="28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a:t>
                      </a:r>
                      <a:endPar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8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Percent Change 1995–2030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smtClean="0">
                          <a:solidFill>
                            <a:schemeClr val="tx1"/>
                          </a:solidFill>
                          <a:latin typeface="Arial" pitchFamily="34" charset="0"/>
                          <a:cs typeface="Arial" pitchFamily="34" charset="0"/>
                        </a:rPr>
                        <a:t>Alachua</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20.18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33.21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smtClean="0">
                          <a:solidFill>
                            <a:schemeClr val="tx1"/>
                          </a:solidFill>
                          <a:latin typeface="Arial" pitchFamily="34" charset="0"/>
                          <a:cs typeface="Arial" pitchFamily="34" charset="0"/>
                        </a:rPr>
                        <a:t>Baker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0.65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0.98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smtClean="0">
                          <a:solidFill>
                            <a:schemeClr val="tx1"/>
                          </a:solidFill>
                          <a:latin typeface="Arial" pitchFamily="34" charset="0"/>
                          <a:cs typeface="Arial" pitchFamily="34" charset="0"/>
                        </a:rPr>
                        <a:t>Bradford</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0.04</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0.09</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125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a:solidFill>
                            <a:schemeClr val="tx1"/>
                          </a:solidFill>
                          <a:latin typeface="Arial" pitchFamily="34" charset="0"/>
                          <a:cs typeface="Arial" pitchFamily="34" charset="0"/>
                        </a:rPr>
                        <a:t>Clay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11.83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39.38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233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a:solidFill>
                            <a:schemeClr val="tx1"/>
                          </a:solidFill>
                          <a:latin typeface="Arial" pitchFamily="34" charset="0"/>
                          <a:cs typeface="Arial" pitchFamily="34" charset="0"/>
                        </a:rPr>
                        <a:t>Duval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106.73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174.74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smtClean="0">
                          <a:solidFill>
                            <a:schemeClr val="tx1"/>
                          </a:solidFill>
                          <a:latin typeface="Arial" pitchFamily="34" charset="0"/>
                          <a:cs typeface="Arial" pitchFamily="34" charset="0"/>
                        </a:rPr>
                        <a:t>Flagler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4.57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38.24</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737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a:solidFill>
                            <a:schemeClr val="tx1"/>
                          </a:solidFill>
                          <a:latin typeface="Arial" pitchFamily="34" charset="0"/>
                          <a:cs typeface="Arial" pitchFamily="34" charset="0"/>
                        </a:rPr>
                        <a:t>Nassau</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4.82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12.42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157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smtClean="0">
                          <a:solidFill>
                            <a:schemeClr val="tx1"/>
                          </a:solidFill>
                          <a:latin typeface="Arial" pitchFamily="34" charset="0"/>
                          <a:cs typeface="Arial" pitchFamily="34" charset="0"/>
                        </a:rPr>
                        <a:t>Putnam</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3.32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5.38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62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0" u="none" strike="noStrike" dirty="0">
                          <a:solidFill>
                            <a:schemeClr val="tx1"/>
                          </a:solidFill>
                          <a:latin typeface="Arial" pitchFamily="34" charset="0"/>
                          <a:cs typeface="Arial" pitchFamily="34" charset="0"/>
                        </a:rPr>
                        <a:t>St. Johns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a:solidFill>
                            <a:schemeClr val="tx1"/>
                          </a:solidFill>
                          <a:latin typeface="Arial" pitchFamily="34" charset="0"/>
                          <a:cs typeface="Arial" pitchFamily="34" charset="0"/>
                        </a:rPr>
                        <a:t>7.94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55.57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a:solidFill>
                            <a:schemeClr val="tx1"/>
                          </a:solidFill>
                          <a:latin typeface="Arial" pitchFamily="34" charset="0"/>
                          <a:cs typeface="Arial" pitchFamily="34" charset="0"/>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24138">
                <a:tc>
                  <a:txBody>
                    <a:bodyPr/>
                    <a:lstStyle/>
                    <a:p>
                      <a:pPr algn="ctr" fontAlgn="b"/>
                      <a:r>
                        <a:rPr lang="en-US" sz="2400" b="1" i="1" u="none" strike="noStrike" dirty="0" smtClean="0">
                          <a:solidFill>
                            <a:schemeClr val="tx1"/>
                          </a:solidFill>
                          <a:latin typeface="Arial" pitchFamily="34" charset="0"/>
                          <a:cs typeface="Arial" pitchFamily="34" charset="0"/>
                        </a:rPr>
                        <a:t>TOTAL</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 160.08</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360.01</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125</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bl>
          </a:graphicData>
        </a:graphic>
      </p:graphicFrame>
      <p:sp>
        <p:nvSpPr>
          <p:cNvPr id="5" name="Slide Number Placeholder 4"/>
          <p:cNvSpPr>
            <a:spLocks noGrp="1"/>
          </p:cNvSpPr>
          <p:nvPr>
            <p:ph type="sldNum" sz="quarter" idx="11"/>
          </p:nvPr>
        </p:nvSpPr>
        <p:spPr/>
        <p:txBody>
          <a:bodyPr/>
          <a:lstStyle/>
          <a:p>
            <a:pPr>
              <a:defRPr/>
            </a:pPr>
            <a:fld id="{A276459F-AB71-4E99-9105-A84BB1BAA5EF}" type="slidenum">
              <a:rPr lang="en-US" smtClean="0"/>
              <a:pPr>
                <a:defRPr/>
              </a:pPr>
              <a:t>12</a:t>
            </a:fld>
            <a:endParaRPr lang="en-US"/>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Content Placeholder 5" descr="Grndwatermodbnds081203.jpg"/>
          <p:cNvPicPr>
            <a:picLocks noGrp="1" noChangeAspect="1"/>
          </p:cNvPicPr>
          <p:nvPr>
            <p:ph idx="1"/>
          </p:nvPr>
        </p:nvPicPr>
        <p:blipFill>
          <a:blip r:embed="rId3"/>
          <a:srcRect/>
          <a:stretch>
            <a:fillRect/>
          </a:stretch>
        </p:blipFill>
        <p:spPr>
          <a:xfrm>
            <a:off x="4038600" y="0"/>
            <a:ext cx="4495800" cy="6454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0658" name="Slide Number Placeholder 4"/>
          <p:cNvSpPr>
            <a:spLocks noGrp="1"/>
          </p:cNvSpPr>
          <p:nvPr>
            <p:ph type="sldNum" sz="quarter" idx="11"/>
          </p:nvPr>
        </p:nvSpPr>
        <p:spPr>
          <a:noFill/>
        </p:spPr>
        <p:txBody>
          <a:bodyPr/>
          <a:lstStyle/>
          <a:p>
            <a:fld id="{FE97B86D-0105-4C53-BE0A-1133ADE9EC7B}" type="slidenum">
              <a:rPr lang="en-US">
                <a:latin typeface="Arial" charset="0"/>
                <a:cs typeface="Arial" charset="0"/>
              </a:rPr>
              <a:pPr/>
              <a:t>13</a:t>
            </a:fld>
            <a:endParaRPr lang="en-US">
              <a:latin typeface="Arial" charset="0"/>
              <a:cs typeface="Arial" charset="0"/>
            </a:endParaRPr>
          </a:p>
        </p:txBody>
      </p:sp>
      <p:sp>
        <p:nvSpPr>
          <p:cNvPr id="70659" name="TextBox 6"/>
          <p:cNvSpPr txBox="1">
            <a:spLocks noChangeArrowheads="1"/>
          </p:cNvSpPr>
          <p:nvPr/>
        </p:nvSpPr>
        <p:spPr bwMode="auto">
          <a:xfrm>
            <a:off x="533400" y="1752600"/>
            <a:ext cx="3276600" cy="1815882"/>
          </a:xfrm>
          <a:prstGeom prst="rect">
            <a:avLst/>
          </a:prstGeom>
          <a:noFill/>
          <a:ln w="9525">
            <a:noFill/>
            <a:miter lim="800000"/>
            <a:headEnd/>
            <a:tailEnd/>
          </a:ln>
        </p:spPr>
        <p:txBody>
          <a:bodyPr>
            <a:spAutoFit/>
          </a:bodyPr>
          <a:lstStyle/>
          <a:p>
            <a:pPr algn="ctr" eaLnBrk="0" hangingPunct="0"/>
            <a:r>
              <a:rPr lang="en-US" sz="2800" b="1" dirty="0">
                <a:solidFill>
                  <a:srgbClr val="00FF00"/>
                </a:solidFill>
                <a:latin typeface="Arial" charset="0"/>
                <a:cs typeface="Arial" charset="0"/>
              </a:rPr>
              <a:t>Regional Groundwater Flow Model Domains</a:t>
            </a: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Number Placeholder 4"/>
          <p:cNvSpPr>
            <a:spLocks noGrp="1"/>
          </p:cNvSpPr>
          <p:nvPr>
            <p:ph type="sldNum" sz="quarter" idx="11"/>
          </p:nvPr>
        </p:nvSpPr>
        <p:spPr>
          <a:noFill/>
        </p:spPr>
        <p:txBody>
          <a:bodyPr/>
          <a:lstStyle/>
          <a:p>
            <a:fld id="{32FA7E86-08FD-42EA-9420-36E81D1A57BE}" type="slidenum">
              <a:rPr lang="en-US">
                <a:latin typeface="Arial" charset="0"/>
                <a:cs typeface="Arial" charset="0"/>
              </a:rPr>
              <a:pPr/>
              <a:t>14</a:t>
            </a:fld>
            <a:endParaRPr lang="en-US">
              <a:latin typeface="Arial" charset="0"/>
              <a:cs typeface="Arial" charset="0"/>
            </a:endParaRPr>
          </a:p>
        </p:txBody>
      </p:sp>
      <p:sp>
        <p:nvSpPr>
          <p:cNvPr id="7" name="TextBox 6"/>
          <p:cNvSpPr txBox="1"/>
          <p:nvPr/>
        </p:nvSpPr>
        <p:spPr>
          <a:xfrm>
            <a:off x="381000" y="2035175"/>
            <a:ext cx="3124200" cy="3108543"/>
          </a:xfrm>
          <a:prstGeom prst="rect">
            <a:avLst/>
          </a:prstGeom>
          <a:noFill/>
        </p:spPr>
        <p:txBody>
          <a:bodyPr wrap="square">
            <a:spAutoFit/>
          </a:bodyPr>
          <a:lstStyle/>
          <a:p>
            <a:pPr eaLnBrk="0" hangingPunct="0">
              <a:defRPr/>
            </a:pPr>
            <a:r>
              <a:rPr lang="en-US" sz="28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changes in the elevation of the potentiometric surface of the Floridan aquifer system</a:t>
            </a:r>
          </a:p>
        </p:txBody>
      </p:sp>
      <p:pic>
        <p:nvPicPr>
          <p:cNvPr id="72707" name="Content Placeholder 8" descr="ufdd_figure7.jpg"/>
          <p:cNvPicPr>
            <a:picLocks noGrp="1" noChangeAspect="1"/>
          </p:cNvPicPr>
          <p:nvPr>
            <p:ph idx="1"/>
          </p:nvPr>
        </p:nvPicPr>
        <p:blipFill>
          <a:blip r:embed="rId3"/>
          <a:srcRect/>
          <a:stretch>
            <a:fillRect/>
          </a:stretch>
        </p:blipFill>
        <p:spPr>
          <a:xfrm>
            <a:off x="3733801" y="0"/>
            <a:ext cx="5068228" cy="640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Number Placeholder 4"/>
          <p:cNvSpPr>
            <a:spLocks noGrp="1"/>
          </p:cNvSpPr>
          <p:nvPr>
            <p:ph type="sldNum" sz="quarter" idx="11"/>
          </p:nvPr>
        </p:nvSpPr>
        <p:spPr>
          <a:noFill/>
        </p:spPr>
        <p:txBody>
          <a:bodyPr/>
          <a:lstStyle/>
          <a:p>
            <a:fld id="{FBC48507-5291-47FE-9733-B5E68994465B}" type="slidenum">
              <a:rPr lang="en-US">
                <a:latin typeface="Arial" charset="0"/>
                <a:cs typeface="Arial" charset="0"/>
              </a:rPr>
              <a:pPr/>
              <a:t>15</a:t>
            </a:fld>
            <a:endParaRPr lang="en-US">
              <a:latin typeface="Arial" charset="0"/>
              <a:cs typeface="Arial" charset="0"/>
            </a:endParaRPr>
          </a:p>
        </p:txBody>
      </p:sp>
      <p:sp>
        <p:nvSpPr>
          <p:cNvPr id="8" name="TextBox 7"/>
          <p:cNvSpPr txBox="1"/>
          <p:nvPr/>
        </p:nvSpPr>
        <p:spPr>
          <a:xfrm>
            <a:off x="609600" y="2100263"/>
            <a:ext cx="2895600" cy="2246769"/>
          </a:xfrm>
          <a:prstGeom prst="rect">
            <a:avLst/>
          </a:prstGeom>
          <a:noFill/>
        </p:spPr>
        <p:txBody>
          <a:bodyPr wrap="square">
            <a:spAutoFit/>
          </a:bodyPr>
          <a:lstStyle/>
          <a:p>
            <a:pPr algn="ctr" eaLnBrk="0" hangingPunct="0">
              <a:defRPr/>
            </a:pPr>
            <a:r>
              <a:rPr lang="en-US" sz="28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changes in surficial aquifer  system water levels</a:t>
            </a:r>
          </a:p>
        </p:txBody>
      </p:sp>
      <p:pic>
        <p:nvPicPr>
          <p:cNvPr id="74755" name="Content Placeholder 9" descr="sdd_figure 8.jpg"/>
          <p:cNvPicPr>
            <a:picLocks noGrp="1" noChangeAspect="1"/>
          </p:cNvPicPr>
          <p:nvPr>
            <p:ph idx="1"/>
          </p:nvPr>
        </p:nvPicPr>
        <p:blipFill>
          <a:blip r:embed="rId3"/>
          <a:srcRect/>
          <a:stretch>
            <a:fillRect/>
          </a:stretch>
        </p:blipFill>
        <p:spPr>
          <a:xfrm>
            <a:off x="3962400" y="76200"/>
            <a:ext cx="4953000" cy="6327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543800" cy="1752600"/>
          </a:xfrm>
        </p:spPr>
        <p:txBody>
          <a:bodyPr/>
          <a:lstStyle/>
          <a:p>
            <a:pPr>
              <a:defRPr/>
            </a:pPr>
            <a:r>
              <a:rPr lang="en-US" dirty="0" smtClean="0"/>
              <a:t>Water Resource Constraints</a:t>
            </a:r>
            <a:br>
              <a:rPr lang="en-US" dirty="0" smtClean="0"/>
            </a:br>
            <a:r>
              <a:rPr lang="en-US" sz="2800" b="0" i="1" dirty="0" smtClean="0">
                <a:solidFill>
                  <a:schemeClr val="tx2"/>
                </a:solidFill>
              </a:rPr>
              <a:t>Identify limits of water level change at which   unacceptable impacts are likely to occur</a:t>
            </a:r>
            <a:endParaRPr lang="en-US" dirty="0"/>
          </a:p>
        </p:txBody>
      </p:sp>
      <p:sp>
        <p:nvSpPr>
          <p:cNvPr id="3" name="Content Placeholder 2"/>
          <p:cNvSpPr>
            <a:spLocks noGrp="1"/>
          </p:cNvSpPr>
          <p:nvPr>
            <p:ph idx="1"/>
          </p:nvPr>
        </p:nvSpPr>
        <p:spPr>
          <a:xfrm>
            <a:off x="1219200" y="2286000"/>
            <a:ext cx="6553200" cy="3352800"/>
          </a:xfrm>
        </p:spPr>
        <p:txBody>
          <a:bodyPr/>
          <a:lstStyle/>
          <a:p>
            <a:pPr>
              <a:lnSpc>
                <a:spcPct val="90000"/>
              </a:lnSpc>
              <a:buFont typeface="Wingdings" pitchFamily="2" charset="2"/>
              <a:buNone/>
              <a:defRPr/>
            </a:pPr>
            <a:endParaRPr lang="en-US" sz="1000" b="1" dirty="0" smtClean="0"/>
          </a:p>
          <a:p>
            <a:pPr>
              <a:lnSpc>
                <a:spcPct val="90000"/>
              </a:lnSpc>
              <a:defRPr/>
            </a:pPr>
            <a:r>
              <a:rPr lang="en-US" sz="2800" b="1" dirty="0" smtClean="0"/>
              <a:t>Natural systems constraints</a:t>
            </a:r>
          </a:p>
          <a:p>
            <a:pPr lvl="1">
              <a:lnSpc>
                <a:spcPct val="90000"/>
              </a:lnSpc>
              <a:defRPr/>
            </a:pPr>
            <a:r>
              <a:rPr lang="en-US" sz="2400" b="1" dirty="0" smtClean="0"/>
              <a:t>Native vegetation (wetlands) </a:t>
            </a:r>
          </a:p>
          <a:p>
            <a:pPr lvl="1">
              <a:lnSpc>
                <a:spcPct val="90000"/>
              </a:lnSpc>
              <a:defRPr/>
            </a:pPr>
            <a:r>
              <a:rPr lang="en-US" sz="2400" b="1" dirty="0" smtClean="0"/>
              <a:t>Lakes</a:t>
            </a:r>
          </a:p>
          <a:p>
            <a:pPr lvl="1">
              <a:lnSpc>
                <a:spcPct val="90000"/>
              </a:lnSpc>
              <a:defRPr/>
            </a:pPr>
            <a:r>
              <a:rPr lang="en-US" sz="2400" b="1" dirty="0" smtClean="0"/>
              <a:t>Springs</a:t>
            </a:r>
          </a:p>
          <a:p>
            <a:pPr lvl="1">
              <a:lnSpc>
                <a:spcPct val="90000"/>
              </a:lnSpc>
              <a:defRPr/>
            </a:pPr>
            <a:r>
              <a:rPr lang="en-US" sz="2400" b="1" dirty="0" smtClean="0"/>
              <a:t>Minimum flows and levels (MFLs)</a:t>
            </a:r>
            <a:endParaRPr lang="en-US" sz="1000" b="1" dirty="0" smtClean="0"/>
          </a:p>
          <a:p>
            <a:pPr>
              <a:lnSpc>
                <a:spcPct val="90000"/>
              </a:lnSpc>
              <a:defRPr/>
            </a:pPr>
            <a:r>
              <a:rPr lang="en-US" sz="2800" b="1" dirty="0" smtClean="0"/>
              <a:t>Groundwater quality constraint </a:t>
            </a:r>
          </a:p>
          <a:p>
            <a:pPr lvl="1">
              <a:lnSpc>
                <a:spcPct val="90000"/>
              </a:lnSpc>
              <a:defRPr/>
            </a:pPr>
            <a:r>
              <a:rPr lang="en-US" sz="2400" b="1" dirty="0" smtClean="0"/>
              <a:t>Salt water intrusion</a:t>
            </a:r>
            <a:endParaRPr lang="en-US" sz="2400" b="1" dirty="0"/>
          </a:p>
        </p:txBody>
      </p:sp>
      <p:sp>
        <p:nvSpPr>
          <p:cNvPr id="76803" name="Slide Number Placeholder 4"/>
          <p:cNvSpPr>
            <a:spLocks noGrp="1"/>
          </p:cNvSpPr>
          <p:nvPr>
            <p:ph type="sldNum" sz="quarter" idx="11"/>
          </p:nvPr>
        </p:nvSpPr>
        <p:spPr>
          <a:noFill/>
        </p:spPr>
        <p:txBody>
          <a:bodyPr/>
          <a:lstStyle/>
          <a:p>
            <a:fld id="{A710C58F-598A-4DD4-A295-B5A7C46F868A}" type="slidenum">
              <a:rPr lang="en-US">
                <a:latin typeface="Arial" charset="0"/>
                <a:cs typeface="Arial" charset="0"/>
              </a:rPr>
              <a:pPr/>
              <a:t>16</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7645400" cy="1143000"/>
          </a:xfrm>
        </p:spPr>
        <p:txBody>
          <a:bodyPr/>
          <a:lstStyle/>
          <a:p>
            <a:r>
              <a:rPr lang="en-US" dirty="0" smtClean="0">
                <a:latin typeface="Arial" pitchFamily="34" charset="0"/>
                <a:cs typeface="Arial" pitchFamily="34" charset="0"/>
              </a:rPr>
              <a:t>Northern Planning Area </a:t>
            </a:r>
            <a:br>
              <a:rPr lang="en-US" dirty="0" smtClean="0">
                <a:latin typeface="Arial" pitchFamily="34" charset="0"/>
                <a:cs typeface="Arial" pitchFamily="34" charset="0"/>
              </a:rPr>
            </a:br>
            <a:r>
              <a:rPr lang="en-US" dirty="0" smtClean="0">
                <a:latin typeface="Arial" pitchFamily="34" charset="0"/>
                <a:cs typeface="Arial" pitchFamily="34" charset="0"/>
              </a:rPr>
              <a:t>Water Resource Constraints</a:t>
            </a:r>
            <a:br>
              <a:rPr lang="en-US" dirty="0" smtClean="0">
                <a:latin typeface="Arial" pitchFamily="34" charset="0"/>
                <a:cs typeface="Arial" pitchFamily="34" charset="0"/>
              </a:rPr>
            </a:br>
            <a:r>
              <a:rPr lang="en-US" sz="2800" dirty="0" smtClean="0">
                <a:latin typeface="Arial" pitchFamily="34" charset="0"/>
                <a:cs typeface="Arial" pitchFamily="34" charset="0"/>
              </a:rPr>
              <a:t>1995-2030</a:t>
            </a:r>
            <a:endParaRPr lang="en-US" sz="2800" dirty="0">
              <a:latin typeface="Arial" pitchFamily="34" charset="0"/>
              <a:cs typeface="Arial" pitchFamily="34" charset="0"/>
            </a:endParaRPr>
          </a:p>
        </p:txBody>
      </p:sp>
      <p:graphicFrame>
        <p:nvGraphicFramePr>
          <p:cNvPr id="6" name="Content Placeholder 5"/>
          <p:cNvGraphicFramePr>
            <a:graphicFrameLocks noGrp="1"/>
          </p:cNvGraphicFramePr>
          <p:nvPr>
            <p:ph sz="half" idx="2"/>
          </p:nvPr>
        </p:nvGraphicFramePr>
        <p:xfrm>
          <a:off x="381000" y="1524000"/>
          <a:ext cx="8382001" cy="4936232"/>
        </p:xfrm>
        <a:graphic>
          <a:graphicData uri="http://schemas.openxmlformats.org/drawingml/2006/table">
            <a:tbl>
              <a:tblPr/>
              <a:tblGrid>
                <a:gridCol w="1078871"/>
                <a:gridCol w="1161862"/>
                <a:gridCol w="912891"/>
                <a:gridCol w="1161862"/>
                <a:gridCol w="1327842"/>
                <a:gridCol w="1244851"/>
                <a:gridCol w="1493822"/>
              </a:tblGrid>
              <a:tr h="1643888">
                <a:tc>
                  <a:txBody>
                    <a:bodyPr/>
                    <a:lstStyle/>
                    <a:p>
                      <a:pPr marL="0" marR="0" indent="-457200" algn="ctr" hangingPunct="0">
                        <a:spcBef>
                          <a:spcPts val="0"/>
                        </a:spcBef>
                        <a:spcAft>
                          <a:spcPts val="0"/>
                        </a:spcAft>
                      </a:pPr>
                      <a:r>
                        <a:rPr lang="en-US" sz="1400" b="1" dirty="0" smtClean="0">
                          <a:solidFill>
                            <a:schemeClr val="tx2"/>
                          </a:solidFill>
                          <a:latin typeface="Arial"/>
                          <a:ea typeface="Times New Roman"/>
                          <a:cs typeface="Times New Roman"/>
                        </a:rPr>
                        <a:t>County</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Native Vegetation</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Lakes</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Springs (15% Reduction in Flow)</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Springs with Established MFLs</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Lakes with Established MFLs</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400" b="1" dirty="0">
                          <a:solidFill>
                            <a:schemeClr val="tx2"/>
                          </a:solidFill>
                          <a:latin typeface="Arial"/>
                          <a:ea typeface="Times New Roman"/>
                          <a:cs typeface="Times New Roman"/>
                        </a:rPr>
                        <a:t>Impacts to Groundwater Quality</a:t>
                      </a:r>
                      <a:endParaRPr lang="en-US" sz="1400" b="1" dirty="0">
                        <a:solidFill>
                          <a:schemeClr val="tx2"/>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Alachua</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a:solidFill>
                            <a:schemeClr val="tx1"/>
                          </a:solidFill>
                          <a:latin typeface="Arial"/>
                          <a:ea typeface="Times New Roman"/>
                          <a:cs typeface="Times New Roman"/>
                        </a:rPr>
                        <a:t> </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Baker</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a:solidFill>
                            <a:schemeClr val="tx1"/>
                          </a:solidFill>
                          <a:latin typeface="Arial"/>
                          <a:ea typeface="Times New Roman"/>
                          <a:cs typeface="Times New Roman"/>
                        </a:rPr>
                        <a:t> </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smtClean="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rPr>
                        <a:t>Bradford</a:t>
                      </a:r>
                      <a:endParaRPr lang="en-US" sz="1400" b="1" dirty="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Clay</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a:solidFill>
                            <a:schemeClr val="tx1"/>
                          </a:solidFill>
                          <a:latin typeface="Arial"/>
                          <a:ea typeface="Times New Roman"/>
                          <a:cs typeface="Times New Roman"/>
                        </a:rPr>
                        <a:t> </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Duval</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smtClean="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rPr>
                        <a:t>Flagler</a:t>
                      </a:r>
                      <a:endParaRPr lang="en-US" sz="1400" b="1" dirty="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smtClean="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rPr>
                        <a:t>Nassau</a:t>
                      </a:r>
                      <a:endParaRPr lang="en-US" sz="1400" b="1" dirty="0">
                        <a:solidFill>
                          <a:schemeClr val="tx1"/>
                        </a:solidFill>
                        <a:effectLst>
                          <a:outerShdw blurRad="38100" dist="38100" dir="2700000" algn="tl">
                            <a:srgbClr val="000000">
                              <a:alpha val="43137"/>
                            </a:srgbClr>
                          </a:outerShdw>
                        </a:effectLst>
                        <a:latin typeface="Arial" pitchFamily="34" charset="0"/>
                        <a:ea typeface="Times New Roman"/>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defTabSz="914400" rtl="0" eaLnBrk="1" fontAlgn="auto" latinLnBrk="0" hangingPunct="0">
                        <a:lnSpc>
                          <a:spcPct val="100000"/>
                        </a:lnSpc>
                        <a:spcBef>
                          <a:spcPts val="0"/>
                        </a:spcBef>
                        <a:spcAft>
                          <a:spcPts val="0"/>
                        </a:spcAft>
                        <a:buClrTx/>
                        <a:buSzTx/>
                        <a:buFontTx/>
                        <a:buNone/>
                        <a:tabLst/>
                        <a:defRPr/>
                      </a:pPr>
                      <a:r>
                        <a:rPr lang="en-US" sz="1600" dirty="0" smtClean="0">
                          <a:solidFill>
                            <a:schemeClr val="tx1"/>
                          </a:solidFill>
                          <a:latin typeface="Arial"/>
                          <a:ea typeface="Times New Roman"/>
                          <a:cs typeface="Times New Roman"/>
                        </a:rPr>
                        <a:t>●</a:t>
                      </a:r>
                      <a:endParaRPr lang="en-US" sz="1600" dirty="0" smtClean="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64167">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Putnam</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a:solidFill>
                            <a:schemeClr val="tx1"/>
                          </a:solidFill>
                          <a:latin typeface="Arial"/>
                          <a:ea typeface="Times New Roman"/>
                          <a:cs typeface="Times New Roman"/>
                        </a:rPr>
                        <a:t> </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r h="379008">
                <a:tc>
                  <a:txBody>
                    <a:bodyPr/>
                    <a:lstStyle/>
                    <a:p>
                      <a:pPr marL="0" marR="0" indent="-457200" hangingPunct="0">
                        <a:spcBef>
                          <a:spcPts val="0"/>
                        </a:spcBef>
                        <a:spcAft>
                          <a:spcPts val="0"/>
                        </a:spcAft>
                      </a:pPr>
                      <a:r>
                        <a:rPr lang="en-US" sz="1400" b="1" dirty="0">
                          <a:solidFill>
                            <a:schemeClr val="tx1"/>
                          </a:solidFill>
                          <a:effectLst>
                            <a:outerShdw blurRad="38100" dist="38100" dir="2700000" algn="tl">
                              <a:srgbClr val="000000">
                                <a:alpha val="43137"/>
                              </a:srgbClr>
                            </a:outerShdw>
                          </a:effectLst>
                          <a:latin typeface="Arial"/>
                          <a:ea typeface="Times New Roman"/>
                          <a:cs typeface="Times New Roman"/>
                        </a:rPr>
                        <a:t>St. Johns</a:t>
                      </a:r>
                      <a:endParaRPr lang="en-US" sz="1400" b="1" dirty="0">
                        <a:solidFill>
                          <a:schemeClr val="tx1"/>
                        </a:solidFill>
                        <a:effectLst>
                          <a:outerShdw blurRad="38100" dist="38100" dir="2700000" algn="tl">
                            <a:srgbClr val="000000">
                              <a:alpha val="43137"/>
                            </a:srgbClr>
                          </a:outerShdw>
                        </a:effectLst>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dirty="0">
                          <a:solidFill>
                            <a:schemeClr val="tx1"/>
                          </a:solidFill>
                          <a:latin typeface="Arial"/>
                          <a:ea typeface="Times New Roman"/>
                          <a:cs typeface="Times New Roman"/>
                        </a:rPr>
                        <a:t>●</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a:solidFill>
                            <a:schemeClr val="tx1"/>
                          </a:solidFill>
                          <a:latin typeface="Arial"/>
                          <a:ea typeface="Times New Roman"/>
                          <a:cs typeface="Times New Roman"/>
                        </a:rPr>
                        <a:t> </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algn="ctr" hangingPunct="0">
                        <a:spcBef>
                          <a:spcPts val="0"/>
                        </a:spcBef>
                        <a:spcAft>
                          <a:spcPts val="0"/>
                        </a:spcAft>
                      </a:pPr>
                      <a:r>
                        <a:rPr lang="en-US" sz="1600">
                          <a:solidFill>
                            <a:schemeClr val="tx1"/>
                          </a:solidFill>
                          <a:latin typeface="Arial"/>
                          <a:ea typeface="Times New Roman"/>
                          <a:cs typeface="Times New Roman"/>
                        </a:rPr>
                        <a:t>●</a:t>
                      </a:r>
                      <a:endParaRPr lang="en-US" sz="160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marL="0" marR="0" indent="-457200" hangingPunct="0">
                        <a:spcBef>
                          <a:spcPts val="0"/>
                        </a:spcBef>
                        <a:spcAft>
                          <a:spcPts val="0"/>
                        </a:spcAft>
                      </a:pPr>
                      <a:r>
                        <a:rPr lang="en-US" sz="1600" dirty="0">
                          <a:solidFill>
                            <a:schemeClr val="tx1"/>
                          </a:solidFill>
                          <a:latin typeface="Arial"/>
                          <a:ea typeface="Times New Roman"/>
                          <a:cs typeface="Times New Roman"/>
                        </a:rPr>
                        <a:t> </a:t>
                      </a:r>
                      <a:endParaRPr lang="en-US" sz="1600" dirty="0">
                        <a:solidFill>
                          <a:schemeClr val="tx1"/>
                        </a:solidFill>
                        <a:latin typeface="Palatino"/>
                        <a:ea typeface="Times New Roman"/>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60000"/>
                        <a:lumOff val="40000"/>
                      </a:schemeClr>
                    </a:solidFill>
                  </a:tcPr>
                </a:tc>
              </a:tr>
            </a:tbl>
          </a:graphicData>
        </a:graphic>
      </p:graphicFrame>
      <p:sp>
        <p:nvSpPr>
          <p:cNvPr id="5" name="Slide Number Placeholder 4"/>
          <p:cNvSpPr>
            <a:spLocks noGrp="1"/>
          </p:cNvSpPr>
          <p:nvPr>
            <p:ph type="sldNum" sz="quarter" idx="11"/>
          </p:nvPr>
        </p:nvSpPr>
        <p:spPr/>
        <p:txBody>
          <a:bodyPr/>
          <a:lstStyle/>
          <a:p>
            <a:pPr>
              <a:defRPr/>
            </a:pPr>
            <a:fld id="{9DC4E386-D8A3-4F1E-8407-A7611F73F24E}" type="slidenum">
              <a:rPr lang="en-US" sz="1000" smtClean="0">
                <a:latin typeface="Arial" pitchFamily="34" charset="0"/>
                <a:cs typeface="Arial" pitchFamily="34" charset="0"/>
              </a:rPr>
              <a:pPr>
                <a:defRPr/>
              </a:pPr>
              <a:t>17</a:t>
            </a:fld>
            <a:endParaRPr lang="en-US" sz="1000" dirty="0">
              <a:latin typeface="Arial" pitchFamily="34" charset="0"/>
              <a:cs typeface="Arial" pitchFamily="34" charset="0"/>
            </a:endParaRPr>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229600" y="6604000"/>
            <a:ext cx="914400" cy="330200"/>
          </a:xfrm>
        </p:spPr>
        <p:txBody>
          <a:bodyPr/>
          <a:lstStyle/>
          <a:p>
            <a:pPr>
              <a:defRPr/>
            </a:pPr>
            <a:fld id="{E40D3887-A16C-4667-A792-1AD9260A6FDD}" type="slidenum">
              <a:rPr lang="en-US" sz="1000" smtClean="0">
                <a:latin typeface="Arial" pitchFamily="34" charset="0"/>
                <a:cs typeface="Arial" pitchFamily="34" charset="0"/>
              </a:rPr>
              <a:pPr>
                <a:defRPr/>
              </a:pPr>
              <a:t>18</a:t>
            </a:fld>
            <a:endParaRPr lang="en-US" sz="1000" dirty="0">
              <a:latin typeface="Arial" pitchFamily="34" charset="0"/>
              <a:cs typeface="Arial" pitchFamily="34" charset="0"/>
            </a:endParaRPr>
          </a:p>
        </p:txBody>
      </p:sp>
      <p:sp>
        <p:nvSpPr>
          <p:cNvPr id="24580" name="TextBox 5"/>
          <p:cNvSpPr txBox="1">
            <a:spLocks noChangeArrowheads="1"/>
          </p:cNvSpPr>
          <p:nvPr/>
        </p:nvSpPr>
        <p:spPr bwMode="auto">
          <a:xfrm>
            <a:off x="228600" y="1828800"/>
            <a:ext cx="2971800" cy="2554545"/>
          </a:xfrm>
          <a:prstGeom prst="rect">
            <a:avLst/>
          </a:prstGeom>
          <a:noFill/>
          <a:ln w="9525">
            <a:noFill/>
            <a:miter lim="800000"/>
            <a:headEnd/>
            <a:tailEnd/>
          </a:ln>
        </p:spPr>
        <p:txBody>
          <a:bodyPr wrap="square">
            <a:spAutoFit/>
          </a:bodyPr>
          <a:lstStyle/>
          <a:p>
            <a:pP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Unacceptable Impacts to Native Vegetation</a:t>
            </a:r>
          </a:p>
        </p:txBody>
      </p:sp>
      <p:pic>
        <p:nvPicPr>
          <p:cNvPr id="9" name="Picture 8" descr="NWSPAvegharm_fig8-4.jpg"/>
          <p:cNvPicPr>
            <a:picLocks noChangeAspect="1"/>
          </p:cNvPicPr>
          <p:nvPr/>
        </p:nvPicPr>
        <p:blipFill>
          <a:blip r:embed="rId3" cstate="print"/>
          <a:stretch>
            <a:fillRect/>
          </a:stretch>
        </p:blipFill>
        <p:spPr>
          <a:xfrm>
            <a:off x="3644406" y="0"/>
            <a:ext cx="4957302" cy="647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229600" y="6604000"/>
            <a:ext cx="914400" cy="330200"/>
          </a:xfrm>
        </p:spPr>
        <p:txBody>
          <a:bodyPr/>
          <a:lstStyle/>
          <a:p>
            <a:pPr>
              <a:defRPr/>
            </a:pPr>
            <a:fld id="{0A935F46-D4A8-4609-9C9B-ED33D17584C4}" type="slidenum">
              <a:rPr lang="en-US" sz="1000" smtClean="0">
                <a:latin typeface="Arial" pitchFamily="34" charset="0"/>
                <a:cs typeface="Arial" pitchFamily="34" charset="0"/>
              </a:rPr>
              <a:pPr>
                <a:defRPr/>
              </a:pPr>
              <a:t>19</a:t>
            </a:fld>
            <a:endParaRPr lang="en-US" sz="1000" dirty="0">
              <a:latin typeface="Arial" pitchFamily="34" charset="0"/>
              <a:cs typeface="Arial" pitchFamily="34" charset="0"/>
            </a:endParaRPr>
          </a:p>
        </p:txBody>
      </p:sp>
      <p:sp>
        <p:nvSpPr>
          <p:cNvPr id="25604" name="TextBox 5"/>
          <p:cNvSpPr txBox="1">
            <a:spLocks noChangeArrowheads="1"/>
          </p:cNvSpPr>
          <p:nvPr/>
        </p:nvSpPr>
        <p:spPr bwMode="auto">
          <a:xfrm>
            <a:off x="381000" y="1689100"/>
            <a:ext cx="2971800" cy="2062103"/>
          </a:xfrm>
          <a:prstGeom prst="rect">
            <a:avLst/>
          </a:prstGeom>
          <a:noFill/>
          <a:ln w="9525">
            <a:noFill/>
            <a:miter lim="800000"/>
            <a:headEnd/>
            <a:tailEnd/>
          </a:ln>
        </p:spPr>
        <p:txBody>
          <a:bodyPr wrap="square">
            <a:spAutoFit/>
          </a:bodyPr>
          <a:lstStyle/>
          <a:p>
            <a:pP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Unacceptable Impacts to Lakes</a:t>
            </a:r>
          </a:p>
        </p:txBody>
      </p:sp>
      <p:pic>
        <p:nvPicPr>
          <p:cNvPr id="7" name="Picture 6" descr="NWSPAlakeharm_fig9-4.jpg"/>
          <p:cNvPicPr>
            <a:picLocks noChangeAspect="1"/>
          </p:cNvPicPr>
          <p:nvPr/>
        </p:nvPicPr>
        <p:blipFill>
          <a:blip r:embed="rId3" cstate="print"/>
          <a:stretch>
            <a:fillRect/>
          </a:stretch>
        </p:blipFill>
        <p:spPr>
          <a:xfrm>
            <a:off x="3588327" y="76200"/>
            <a:ext cx="4946073" cy="640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33400"/>
            <a:ext cx="7112000" cy="1143000"/>
          </a:xfrm>
        </p:spPr>
        <p:txBody>
          <a:bodyPr/>
          <a:lstStyle/>
          <a:p>
            <a:pPr>
              <a:defRPr/>
            </a:pPr>
            <a:r>
              <a:rPr lang="en-US" sz="3600" dirty="0" smtClean="0"/>
              <a:t>District Water Supply Plan 2010 </a:t>
            </a:r>
            <a:endParaRPr lang="en-US" sz="3600" dirty="0"/>
          </a:p>
        </p:txBody>
      </p:sp>
      <p:sp>
        <p:nvSpPr>
          <p:cNvPr id="3" name="Content Placeholder 2"/>
          <p:cNvSpPr>
            <a:spLocks noGrp="1"/>
          </p:cNvSpPr>
          <p:nvPr>
            <p:ph idx="1"/>
          </p:nvPr>
        </p:nvSpPr>
        <p:spPr>
          <a:xfrm>
            <a:off x="914400" y="2667000"/>
            <a:ext cx="7620000" cy="3810000"/>
          </a:xfrm>
        </p:spPr>
        <p:txBody>
          <a:bodyPr/>
          <a:lstStyle/>
          <a:p>
            <a:pPr algn="ctr">
              <a:buFontTx/>
              <a:buNone/>
              <a:defRPr/>
            </a:pPr>
            <a:r>
              <a:rPr lang="en-US" sz="2400" b="1" dirty="0" smtClean="0"/>
              <a:t>David Hornsby, Ph.D., Technical Program Manager</a:t>
            </a:r>
          </a:p>
          <a:p>
            <a:pPr algn="ctr">
              <a:buFontTx/>
              <a:buNone/>
              <a:defRPr/>
            </a:pPr>
            <a:r>
              <a:rPr lang="en-US" sz="2400" b="1" dirty="0" smtClean="0"/>
              <a:t>St. Johns River Water Management District</a:t>
            </a:r>
          </a:p>
          <a:p>
            <a:pPr algn="ctr">
              <a:buFontTx/>
              <a:buNone/>
              <a:defRPr/>
            </a:pPr>
            <a:r>
              <a:rPr lang="en-US" sz="2400" b="1" dirty="0" smtClean="0"/>
              <a:t>dhornsby@sjrwmd.com</a:t>
            </a:r>
          </a:p>
          <a:p>
            <a:pPr algn="ctr">
              <a:buFontTx/>
              <a:buNone/>
              <a:defRPr/>
            </a:pPr>
            <a:endParaRPr lang="en-US" sz="2400" b="1" dirty="0" smtClean="0"/>
          </a:p>
          <a:p>
            <a:pPr algn="ctr">
              <a:buFontTx/>
              <a:buNone/>
              <a:defRPr/>
            </a:pPr>
            <a:r>
              <a:rPr lang="en-US" sz="2400" b="1" dirty="0" smtClean="0"/>
              <a:t>Carlos Herd, P.G., Senior </a:t>
            </a:r>
            <a:r>
              <a:rPr lang="en-US" sz="2400" b="1" dirty="0" err="1" smtClean="0"/>
              <a:t>Hydrogeologist</a:t>
            </a:r>
            <a:endParaRPr lang="en-US" sz="2400" b="1" dirty="0" smtClean="0"/>
          </a:p>
          <a:p>
            <a:pPr algn="ctr">
              <a:buFontTx/>
              <a:buNone/>
              <a:defRPr/>
            </a:pPr>
            <a:r>
              <a:rPr lang="en-US" sz="2400" b="1" dirty="0" smtClean="0"/>
              <a:t>Suwannee River Water Management District</a:t>
            </a:r>
          </a:p>
          <a:p>
            <a:pPr algn="ctr">
              <a:buFontTx/>
              <a:buNone/>
              <a:defRPr/>
            </a:pPr>
            <a:r>
              <a:rPr lang="en-US" sz="2400" b="1" dirty="0" smtClean="0"/>
              <a:t>cdh@srwmd.org</a:t>
            </a:r>
          </a:p>
          <a:p>
            <a:pPr algn="ctr">
              <a:buFontTx/>
              <a:buNone/>
              <a:defRPr/>
            </a:pPr>
            <a:endParaRPr lang="en-US" sz="2400" b="1" dirty="0" smtClean="0"/>
          </a:p>
        </p:txBody>
      </p:sp>
      <p:sp>
        <p:nvSpPr>
          <p:cNvPr id="49155" name="Slide Number Placeholder 3"/>
          <p:cNvSpPr>
            <a:spLocks noGrp="1"/>
          </p:cNvSpPr>
          <p:nvPr>
            <p:ph type="sldNum" sz="quarter" idx="11"/>
          </p:nvPr>
        </p:nvSpPr>
        <p:spPr>
          <a:noFill/>
        </p:spPr>
        <p:txBody>
          <a:bodyPr/>
          <a:lstStyle/>
          <a:p>
            <a:fld id="{2D0126E6-0000-4BC9-A0A0-D3EEB25C31DF}" type="slidenum">
              <a:rPr lang="en-US">
                <a:latin typeface="Arial" charset="0"/>
                <a:cs typeface="Arial" charset="0"/>
              </a:rPr>
              <a:pPr/>
              <a:t>2</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p:cNvSpPr>
            <a:spLocks noGrp="1"/>
          </p:cNvSpPr>
          <p:nvPr>
            <p:ph type="title"/>
          </p:nvPr>
        </p:nvSpPr>
        <p:spPr>
          <a:xfrm>
            <a:off x="304800" y="1295400"/>
            <a:ext cx="3048000" cy="2438400"/>
          </a:xfrm>
        </p:spPr>
        <p:txBody>
          <a:bodyPr/>
          <a:lstStyle/>
          <a:p>
            <a:pPr>
              <a:defRPr/>
            </a:pPr>
            <a:r>
              <a:rPr lang="en-US" sz="3200" dirty="0" smtClean="0">
                <a:effectLst>
                  <a:outerShdw blurRad="38100" dist="38100" dir="2700000" algn="tl">
                    <a:srgbClr val="000000">
                      <a:alpha val="43137"/>
                    </a:srgbClr>
                  </a:outerShdw>
                </a:effectLst>
              </a:rPr>
              <a:t>Impacts to Springs (15% Reduction in Flow)</a:t>
            </a:r>
          </a:p>
        </p:txBody>
      </p:sp>
      <p:sp>
        <p:nvSpPr>
          <p:cNvPr id="90114" name="Slide Number Placeholder 1"/>
          <p:cNvSpPr>
            <a:spLocks noGrp="1"/>
          </p:cNvSpPr>
          <p:nvPr>
            <p:ph type="sldNum" sz="quarter" idx="11"/>
          </p:nvPr>
        </p:nvSpPr>
        <p:spPr>
          <a:xfrm>
            <a:off x="8229600" y="6604000"/>
            <a:ext cx="914400" cy="330200"/>
          </a:xfrm>
          <a:noFill/>
        </p:spPr>
        <p:txBody>
          <a:bodyPr/>
          <a:lstStyle/>
          <a:p>
            <a:fld id="{8F15FC3F-FF0C-4EAE-815C-2BAFCD17850A}" type="slidenum">
              <a:rPr lang="en-US">
                <a:latin typeface="Arial" charset="0"/>
                <a:cs typeface="Arial" charset="0"/>
              </a:rPr>
              <a:pPr/>
              <a:t>20</a:t>
            </a:fld>
            <a:endParaRPr lang="en-US">
              <a:latin typeface="Arial" charset="0"/>
              <a:cs typeface="Arial" charset="0"/>
            </a:endParaRPr>
          </a:p>
        </p:txBody>
      </p:sp>
      <p:pic>
        <p:nvPicPr>
          <p:cNvPr id="7" name="Picture 6" descr="NWSPA 15% Springs fig10-4.jpg"/>
          <p:cNvPicPr>
            <a:picLocks noChangeAspect="1"/>
          </p:cNvPicPr>
          <p:nvPr/>
        </p:nvPicPr>
        <p:blipFill>
          <a:blip r:embed="rId3" cstate="print"/>
          <a:stretch>
            <a:fillRect/>
          </a:stretch>
        </p:blipFill>
        <p:spPr>
          <a:xfrm>
            <a:off x="3445343" y="76200"/>
            <a:ext cx="4860457" cy="640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85800" y="2819400"/>
            <a:ext cx="2844800" cy="1143000"/>
          </a:xfrm>
        </p:spPr>
        <p:txBody>
          <a:bodyPr/>
          <a:lstStyle/>
          <a:p>
            <a:pPr>
              <a:defRPr/>
            </a:pPr>
            <a:r>
              <a:rPr lang="en-US" sz="3200" dirty="0" smtClean="0">
                <a:effectLst>
                  <a:outerShdw blurRad="38100" dist="38100" dir="2700000" algn="tl">
                    <a:srgbClr val="000000">
                      <a:alpha val="43137"/>
                    </a:srgbClr>
                  </a:outerShdw>
                </a:effectLst>
              </a:rPr>
              <a:t>Impacts to Springs with Established MFLs</a:t>
            </a:r>
          </a:p>
        </p:txBody>
      </p:sp>
      <p:sp>
        <p:nvSpPr>
          <p:cNvPr id="92162" name="Slide Number Placeholder 3"/>
          <p:cNvSpPr>
            <a:spLocks noGrp="1"/>
          </p:cNvSpPr>
          <p:nvPr>
            <p:ph type="sldNum" sz="quarter" idx="11"/>
          </p:nvPr>
        </p:nvSpPr>
        <p:spPr>
          <a:xfrm>
            <a:off x="8229600" y="6604000"/>
            <a:ext cx="914400" cy="330200"/>
          </a:xfrm>
          <a:noFill/>
        </p:spPr>
        <p:txBody>
          <a:bodyPr/>
          <a:lstStyle/>
          <a:p>
            <a:fld id="{C02C604C-ABD9-43F4-A957-2894FEA1AB40}" type="slidenum">
              <a:rPr lang="en-US">
                <a:latin typeface="Arial" charset="0"/>
                <a:cs typeface="Arial" charset="0"/>
              </a:rPr>
              <a:pPr/>
              <a:t>21</a:t>
            </a:fld>
            <a:endParaRPr lang="en-US">
              <a:latin typeface="Arial" charset="0"/>
              <a:cs typeface="Arial" charset="0"/>
            </a:endParaRPr>
          </a:p>
        </p:txBody>
      </p:sp>
      <p:pic>
        <p:nvPicPr>
          <p:cNvPr id="7" name="Picture 6" descr="NWSPA ImpactsToMFLSprings fig11-4.jpg"/>
          <p:cNvPicPr>
            <a:picLocks noChangeAspect="1"/>
          </p:cNvPicPr>
          <p:nvPr/>
        </p:nvPicPr>
        <p:blipFill>
          <a:blip r:embed="rId3" cstate="print"/>
          <a:stretch>
            <a:fillRect/>
          </a:stretch>
        </p:blipFill>
        <p:spPr>
          <a:xfrm>
            <a:off x="3723583" y="76200"/>
            <a:ext cx="4810817" cy="632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229600" y="6604000"/>
            <a:ext cx="914400" cy="330200"/>
          </a:xfrm>
        </p:spPr>
        <p:txBody>
          <a:bodyPr/>
          <a:lstStyle/>
          <a:p>
            <a:pPr>
              <a:defRPr/>
            </a:pPr>
            <a:fld id="{0AE1635E-EBAD-4771-ADD6-DCD221FC69EF}" type="slidenum">
              <a:rPr lang="en-US" sz="1000" smtClean="0">
                <a:latin typeface="Arial" pitchFamily="34" charset="0"/>
                <a:cs typeface="Arial" pitchFamily="34" charset="0"/>
              </a:rPr>
              <a:pPr>
                <a:defRPr/>
              </a:pPr>
              <a:t>22</a:t>
            </a:fld>
            <a:endParaRPr lang="en-US" sz="1000" dirty="0">
              <a:latin typeface="Arial" pitchFamily="34" charset="0"/>
              <a:cs typeface="Arial" pitchFamily="34" charset="0"/>
            </a:endParaRPr>
          </a:p>
        </p:txBody>
      </p:sp>
      <p:sp>
        <p:nvSpPr>
          <p:cNvPr id="26627" name="TextBox 5"/>
          <p:cNvSpPr txBox="1">
            <a:spLocks noChangeArrowheads="1"/>
          </p:cNvSpPr>
          <p:nvPr/>
        </p:nvSpPr>
        <p:spPr bwMode="auto">
          <a:xfrm>
            <a:off x="457200" y="1620838"/>
            <a:ext cx="2667000" cy="3046988"/>
          </a:xfrm>
          <a:prstGeom prst="rect">
            <a:avLst/>
          </a:prstGeom>
          <a:noFill/>
          <a:ln w="9525">
            <a:noFill/>
            <a:miter lim="800000"/>
            <a:headEnd/>
            <a:tailEnd/>
          </a:ln>
        </p:spPr>
        <p:txBody>
          <a:bodyPr wrap="square">
            <a:spAutoFit/>
          </a:bodyPr>
          <a:lstStyle/>
          <a:p>
            <a:pP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Lakes with Levels Projected to Fall Below Established MFLs </a:t>
            </a:r>
          </a:p>
        </p:txBody>
      </p:sp>
      <p:pic>
        <p:nvPicPr>
          <p:cNvPr id="8" name="Picture 7" descr="NWSPA ImpactsToMFL Lakes fig12-4.jpg"/>
          <p:cNvPicPr>
            <a:picLocks noChangeAspect="1"/>
          </p:cNvPicPr>
          <p:nvPr/>
        </p:nvPicPr>
        <p:blipFill>
          <a:blip r:embed="rId3" cstate="print"/>
          <a:stretch>
            <a:fillRect/>
          </a:stretch>
        </p:blipFill>
        <p:spPr>
          <a:xfrm>
            <a:off x="3657600" y="152400"/>
            <a:ext cx="4841150" cy="632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a:xfrm>
            <a:off x="8153400" y="6604000"/>
            <a:ext cx="914400" cy="330200"/>
          </a:xfrm>
        </p:spPr>
        <p:txBody>
          <a:bodyPr/>
          <a:lstStyle/>
          <a:p>
            <a:pPr>
              <a:defRPr/>
            </a:pPr>
            <a:fld id="{11FC3B0B-4FE2-4082-856D-35368DB075DB}" type="slidenum">
              <a:rPr lang="en-US" sz="1000" smtClean="0">
                <a:latin typeface="Arial" pitchFamily="34" charset="0"/>
                <a:cs typeface="Arial" pitchFamily="34" charset="0"/>
              </a:rPr>
              <a:pPr>
                <a:defRPr/>
              </a:pPr>
              <a:t>23</a:t>
            </a:fld>
            <a:endParaRPr lang="en-US" sz="1000" dirty="0">
              <a:latin typeface="Arial" pitchFamily="34" charset="0"/>
              <a:cs typeface="Arial" pitchFamily="34" charset="0"/>
            </a:endParaRPr>
          </a:p>
        </p:txBody>
      </p:sp>
      <p:sp>
        <p:nvSpPr>
          <p:cNvPr id="27651" name="TextBox 4"/>
          <p:cNvSpPr txBox="1">
            <a:spLocks noChangeArrowheads="1"/>
          </p:cNvSpPr>
          <p:nvPr/>
        </p:nvSpPr>
        <p:spPr bwMode="auto">
          <a:xfrm>
            <a:off x="304800" y="2022475"/>
            <a:ext cx="3048000" cy="2554545"/>
          </a:xfrm>
          <a:prstGeom prst="rect">
            <a:avLst/>
          </a:prstGeom>
          <a:noFill/>
          <a:ln w="9525">
            <a:noFill/>
            <a:miter lim="800000"/>
            <a:headEnd/>
            <a:tailEnd/>
          </a:ln>
        </p:spPr>
        <p:txBody>
          <a:bodyPr wrap="square">
            <a:spAutoFit/>
          </a:bodyPr>
          <a:lstStyle/>
          <a:p>
            <a:pP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Unacceptable</a:t>
            </a:r>
          </a:p>
          <a:p>
            <a:pP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Impacts to Groundwater Quality</a:t>
            </a:r>
          </a:p>
        </p:txBody>
      </p:sp>
      <p:pic>
        <p:nvPicPr>
          <p:cNvPr id="8" name="Picture 7" descr="NWSPA ImpactsToGroundwaterQuality fig13-4.jpg"/>
          <p:cNvPicPr>
            <a:picLocks noChangeAspect="1"/>
          </p:cNvPicPr>
          <p:nvPr/>
        </p:nvPicPr>
        <p:blipFill>
          <a:blip r:embed="rId3" cstate="print"/>
          <a:stretch>
            <a:fillRect/>
          </a:stretch>
        </p:blipFill>
        <p:spPr>
          <a:xfrm>
            <a:off x="3561874" y="45045"/>
            <a:ext cx="4896326" cy="64319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Number Placeholder 5"/>
          <p:cNvSpPr>
            <a:spLocks noGrp="1"/>
          </p:cNvSpPr>
          <p:nvPr>
            <p:ph type="sldNum" sz="quarter" idx="11"/>
          </p:nvPr>
        </p:nvSpPr>
        <p:spPr>
          <a:noFill/>
        </p:spPr>
        <p:txBody>
          <a:bodyPr/>
          <a:lstStyle/>
          <a:p>
            <a:fld id="{07AEA327-DBC8-41D4-A6DC-1D76EBA4189C}" type="slidenum">
              <a:rPr lang="en-US" sz="1000" smtClean="0">
                <a:latin typeface="Arial" charset="0"/>
                <a:cs typeface="Arial" charset="0"/>
              </a:rPr>
              <a:pPr/>
              <a:t>24</a:t>
            </a:fld>
            <a:endParaRPr lang="en-US" sz="1000" smtClean="0">
              <a:latin typeface="Arial" charset="0"/>
              <a:cs typeface="Arial" charset="0"/>
            </a:endParaRPr>
          </a:p>
        </p:txBody>
      </p:sp>
      <p:sp>
        <p:nvSpPr>
          <p:cNvPr id="8" name="TextBox 7"/>
          <p:cNvSpPr txBox="1"/>
          <p:nvPr/>
        </p:nvSpPr>
        <p:spPr>
          <a:xfrm>
            <a:off x="304800" y="1905000"/>
            <a:ext cx="3276600" cy="2554545"/>
          </a:xfrm>
          <a:prstGeom prst="rect">
            <a:avLst/>
          </a:prstGeom>
          <a:noFill/>
        </p:spPr>
        <p:txBody>
          <a:bodyPr wrap="square">
            <a:spAutoFit/>
          </a:bodyPr>
          <a:lstStyle/>
          <a:p>
            <a:pPr algn="ctr" eaLnBrk="0" hangingPunct="0">
              <a:defRPr/>
            </a:pPr>
            <a:r>
              <a:rPr lang="en-US" sz="3200" b="1" dirty="0">
                <a:solidFill>
                  <a:srgbClr val="00FF00"/>
                </a:solidFill>
                <a:effectLst>
                  <a:outerShdw blurRad="38100" dist="38100" dir="2700000" algn="tl">
                    <a:srgbClr val="000000">
                      <a:alpha val="43137"/>
                    </a:srgbClr>
                  </a:outerShdw>
                </a:effectLst>
                <a:latin typeface="Arial" pitchFamily="34" charset="0"/>
                <a:cs typeface="Arial" pitchFamily="34" charset="0"/>
              </a:rPr>
              <a:t>Priority Water Resource Caution Areas and Potential Caution Areas</a:t>
            </a:r>
          </a:p>
        </p:txBody>
      </p:sp>
      <p:pic>
        <p:nvPicPr>
          <p:cNvPr id="11" name="Content Placeholder 10" descr="wsa2008_figes1.jpg"/>
          <p:cNvPicPr>
            <a:picLocks noGrp="1" noChangeAspect="1"/>
          </p:cNvPicPr>
          <p:nvPr>
            <p:ph sz="half" idx="2"/>
          </p:nvPr>
        </p:nvPicPr>
        <p:blipFill>
          <a:blip r:embed="rId3"/>
          <a:stretch>
            <a:fillRect/>
          </a:stretch>
        </p:blipFill>
        <p:spPr>
          <a:xfrm>
            <a:off x="4038600" y="33338"/>
            <a:ext cx="5041900" cy="6443662"/>
          </a:xfrm>
          <a:ln w="38100" cap="sq">
            <a:solidFill>
              <a:srgbClr val="000000"/>
            </a:solidFill>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Number Placeholder 4"/>
          <p:cNvSpPr>
            <a:spLocks noGrp="1"/>
          </p:cNvSpPr>
          <p:nvPr>
            <p:ph type="sldNum" sz="quarter" idx="11"/>
          </p:nvPr>
        </p:nvSpPr>
        <p:spPr>
          <a:noFill/>
        </p:spPr>
        <p:txBody>
          <a:bodyPr/>
          <a:lstStyle/>
          <a:p>
            <a:fld id="{32FA7E86-08FD-42EA-9420-36E81D1A57BE}" type="slidenum">
              <a:rPr lang="en-US">
                <a:latin typeface="Arial" charset="0"/>
                <a:cs typeface="Arial" charset="0"/>
              </a:rPr>
              <a:pPr/>
              <a:t>25</a:t>
            </a:fld>
            <a:endParaRPr lang="en-US">
              <a:latin typeface="Arial" charset="0"/>
              <a:cs typeface="Arial" charset="0"/>
            </a:endParaRPr>
          </a:p>
        </p:txBody>
      </p:sp>
      <p:sp>
        <p:nvSpPr>
          <p:cNvPr id="7" name="TextBox 6"/>
          <p:cNvSpPr txBox="1"/>
          <p:nvPr/>
        </p:nvSpPr>
        <p:spPr>
          <a:xfrm>
            <a:off x="381000" y="2035175"/>
            <a:ext cx="3124200" cy="3108543"/>
          </a:xfrm>
          <a:prstGeom prst="rect">
            <a:avLst/>
          </a:prstGeom>
          <a:noFill/>
        </p:spPr>
        <p:txBody>
          <a:bodyPr wrap="square">
            <a:spAutoFit/>
          </a:bodyPr>
          <a:lstStyle/>
          <a:p>
            <a:pPr eaLnBrk="0" hangingPunct="0">
              <a:defRPr/>
            </a:pPr>
            <a:r>
              <a:rPr lang="en-US" sz="2800" b="1" dirty="0">
                <a:solidFill>
                  <a:srgbClr val="00FF00"/>
                </a:solidFill>
                <a:effectLst>
                  <a:outerShdw blurRad="38100" dist="38100" dir="2700000" algn="tl">
                    <a:srgbClr val="000000">
                      <a:alpha val="43137"/>
                    </a:srgbClr>
                  </a:outerShdw>
                </a:effectLst>
                <a:latin typeface="Arial" pitchFamily="34" charset="0"/>
                <a:cs typeface="Arial" pitchFamily="34" charset="0"/>
              </a:rPr>
              <a:t>Projected changes in the elevation of the potentiometric surface of the Floridan aquifer system</a:t>
            </a:r>
          </a:p>
        </p:txBody>
      </p:sp>
      <p:pic>
        <p:nvPicPr>
          <p:cNvPr id="72707" name="Content Placeholder 8" descr="ufdd_figure7.jpg"/>
          <p:cNvPicPr>
            <a:picLocks noGrp="1" noChangeAspect="1"/>
          </p:cNvPicPr>
          <p:nvPr>
            <p:ph idx="1"/>
          </p:nvPr>
        </p:nvPicPr>
        <p:blipFill>
          <a:blip r:embed="rId3"/>
          <a:srcRect/>
          <a:stretch>
            <a:fillRect/>
          </a:stretch>
        </p:blipFill>
        <p:spPr>
          <a:xfrm>
            <a:off x="3733801" y="0"/>
            <a:ext cx="5068228" cy="6400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2" descr="Upper SantaFe LocMap"/>
          <p:cNvPicPr>
            <a:picLocks noChangeAspect="1" noChangeArrowheads="1"/>
          </p:cNvPicPr>
          <p:nvPr/>
        </p:nvPicPr>
        <p:blipFill>
          <a:blip r:embed="rId3" cstate="print"/>
          <a:srcRect/>
          <a:stretch>
            <a:fillRect/>
          </a:stretch>
        </p:blipFill>
        <p:spPr bwMode="auto">
          <a:xfrm>
            <a:off x="-457200" y="-457200"/>
            <a:ext cx="10058400" cy="7772400"/>
          </a:xfrm>
          <a:prstGeom prst="rect">
            <a:avLst/>
          </a:prstGeom>
          <a:noFill/>
        </p:spPr>
      </p:pic>
      <p:sp>
        <p:nvSpPr>
          <p:cNvPr id="242691" name="Rectangle 3"/>
          <p:cNvSpPr>
            <a:spLocks noGrp="1" noChangeArrowheads="1"/>
          </p:cNvSpPr>
          <p:nvPr>
            <p:ph type="ctrTitle"/>
          </p:nvPr>
        </p:nvSpPr>
        <p:spPr>
          <a:xfrm>
            <a:off x="0" y="5387975"/>
            <a:ext cx="3886200" cy="1470025"/>
          </a:xfrm>
          <a:effectLst/>
        </p:spPr>
        <p:txBody>
          <a:bodyPr/>
          <a:lstStyle/>
          <a:p>
            <a:r>
              <a:rPr lang="en-US" sz="2400" dirty="0">
                <a:solidFill>
                  <a:schemeClr val="bg2"/>
                </a:solidFill>
              </a:rPr>
              <a:t>Adoption Date:</a:t>
            </a:r>
            <a:br>
              <a:rPr lang="en-US" sz="2400" dirty="0">
                <a:solidFill>
                  <a:schemeClr val="bg2"/>
                </a:solidFill>
              </a:rPr>
            </a:br>
            <a:r>
              <a:rPr lang="en-US" sz="2400" dirty="0">
                <a:solidFill>
                  <a:schemeClr val="bg2"/>
                </a:solidFill>
              </a:rPr>
              <a:t>December 10, 2007</a:t>
            </a:r>
          </a:p>
        </p:txBody>
      </p:sp>
      <p:sp>
        <p:nvSpPr>
          <p:cNvPr id="242692" name="Oval 4"/>
          <p:cNvSpPr>
            <a:spLocks noChangeArrowheads="1"/>
          </p:cNvSpPr>
          <p:nvPr/>
        </p:nvSpPr>
        <p:spPr bwMode="auto">
          <a:xfrm>
            <a:off x="4648200" y="3292475"/>
            <a:ext cx="136525" cy="136525"/>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242693" name="AutoShape 5"/>
          <p:cNvSpPr>
            <a:spLocks/>
          </p:cNvSpPr>
          <p:nvPr/>
        </p:nvSpPr>
        <p:spPr bwMode="auto">
          <a:xfrm>
            <a:off x="2667000" y="2286000"/>
            <a:ext cx="1600200" cy="609600"/>
          </a:xfrm>
          <a:prstGeom prst="borderCallout2">
            <a:avLst>
              <a:gd name="adj1" fmla="val 18750"/>
              <a:gd name="adj2" fmla="val 104764"/>
              <a:gd name="adj3" fmla="val 18750"/>
              <a:gd name="adj4" fmla="val 116468"/>
              <a:gd name="adj5" fmla="val 170051"/>
              <a:gd name="adj6" fmla="val 128569"/>
            </a:avLst>
          </a:prstGeom>
          <a:noFill/>
          <a:ln w="9525">
            <a:solidFill>
              <a:schemeClr val="bg2"/>
            </a:solidFill>
            <a:miter lim="800000"/>
            <a:headEnd/>
            <a:tailEnd type="stealth" w="lg" len="lg"/>
          </a:ln>
          <a:effectLst/>
        </p:spPr>
        <p:txBody>
          <a:bodyPr/>
          <a:lstStyle/>
          <a:p>
            <a:pPr algn="ctr">
              <a:spcBef>
                <a:spcPct val="0"/>
              </a:spcBef>
              <a:buFontTx/>
              <a:buNone/>
            </a:pPr>
            <a:r>
              <a:rPr lang="en-US" sz="1800">
                <a:ln>
                  <a:solidFill>
                    <a:schemeClr val="bg2"/>
                  </a:solidFill>
                </a:ln>
                <a:solidFill>
                  <a:schemeClr val="bg2"/>
                </a:solidFill>
                <a:latin typeface="Arial Unicode MS" pitchFamily="34" charset="-128"/>
              </a:rPr>
              <a:t>Worthington Springs</a:t>
            </a:r>
          </a:p>
        </p:txBody>
      </p:sp>
      <p:sp>
        <p:nvSpPr>
          <p:cNvPr id="242694" name="Oval 6"/>
          <p:cNvSpPr>
            <a:spLocks noChangeArrowheads="1"/>
          </p:cNvSpPr>
          <p:nvPr/>
        </p:nvSpPr>
        <p:spPr bwMode="auto">
          <a:xfrm>
            <a:off x="6705600" y="4191000"/>
            <a:ext cx="136525" cy="136525"/>
          </a:xfrm>
          <a:prstGeom prst="ellipse">
            <a:avLst/>
          </a:prstGeom>
          <a:solidFill>
            <a:srgbClr val="FF0000"/>
          </a:solidFill>
          <a:ln w="9525">
            <a:solidFill>
              <a:schemeClr val="tx1"/>
            </a:solidFill>
            <a:round/>
            <a:headEnd/>
            <a:tailEnd/>
          </a:ln>
          <a:effectLst/>
        </p:spPr>
        <p:txBody>
          <a:bodyPr wrap="none" anchor="ctr"/>
          <a:lstStyle/>
          <a:p>
            <a:endParaRPr lang="en-US"/>
          </a:p>
        </p:txBody>
      </p:sp>
      <p:sp>
        <p:nvSpPr>
          <p:cNvPr id="242695" name="AutoShape 7"/>
          <p:cNvSpPr>
            <a:spLocks/>
          </p:cNvSpPr>
          <p:nvPr/>
        </p:nvSpPr>
        <p:spPr bwMode="auto">
          <a:xfrm>
            <a:off x="7010400" y="3352800"/>
            <a:ext cx="1143000" cy="381000"/>
          </a:xfrm>
          <a:prstGeom prst="borderCallout2">
            <a:avLst>
              <a:gd name="adj1" fmla="val 30000"/>
              <a:gd name="adj2" fmla="val -6667"/>
              <a:gd name="adj3" fmla="val 30000"/>
              <a:gd name="adj4" fmla="val -13889"/>
              <a:gd name="adj5" fmla="val 224167"/>
              <a:gd name="adj6" fmla="val -21250"/>
            </a:avLst>
          </a:prstGeom>
          <a:noFill/>
          <a:ln w="9525">
            <a:solidFill>
              <a:schemeClr val="bg2"/>
            </a:solidFill>
            <a:miter lim="800000"/>
            <a:headEnd/>
            <a:tailEnd type="stealth" w="lg" len="lg"/>
          </a:ln>
          <a:effectLst/>
        </p:spPr>
        <p:txBody>
          <a:bodyPr/>
          <a:lstStyle/>
          <a:p>
            <a:pPr algn="ctr">
              <a:spcBef>
                <a:spcPct val="0"/>
              </a:spcBef>
              <a:buFontTx/>
              <a:buNone/>
            </a:pPr>
            <a:r>
              <a:rPr lang="en-US" sz="1800">
                <a:ln>
                  <a:solidFill>
                    <a:schemeClr val="bg2"/>
                  </a:solidFill>
                </a:ln>
                <a:solidFill>
                  <a:schemeClr val="bg2"/>
                </a:solidFill>
                <a:latin typeface="Arial Unicode MS" pitchFamily="34" charset="-128"/>
              </a:rPr>
              <a:t>Graham</a:t>
            </a:r>
          </a:p>
        </p:txBody>
      </p:sp>
      <p:sp>
        <p:nvSpPr>
          <p:cNvPr id="9" name="Slide Number Placeholder 4"/>
          <p:cNvSpPr>
            <a:spLocks noGrp="1"/>
          </p:cNvSpPr>
          <p:nvPr>
            <p:ph type="sldNum" sz="quarter" idx="11"/>
          </p:nvPr>
        </p:nvSpPr>
        <p:spPr>
          <a:xfrm>
            <a:off x="7315200" y="6527800"/>
            <a:ext cx="914400" cy="330200"/>
          </a:xfrm>
        </p:spPr>
        <p:txBody>
          <a:bodyPr/>
          <a:lstStyle/>
          <a:p>
            <a:pPr>
              <a:defRPr/>
            </a:pPr>
            <a:fld id="{BE73A16C-DC1E-4957-8B19-2522ACC829D7}" type="slidenum">
              <a:rPr lang="en-US" sz="1000" smtClean="0">
                <a:solidFill>
                  <a:schemeClr val="bg1"/>
                </a:solidFill>
                <a:latin typeface="Arial" pitchFamily="34" charset="0"/>
                <a:cs typeface="Arial" pitchFamily="34" charset="0"/>
              </a:rPr>
              <a:pPr>
                <a:defRPr/>
              </a:pPr>
              <a:t>26</a:t>
            </a:fld>
            <a:endParaRPr lang="en-US" sz="1000" dirty="0">
              <a:solidFill>
                <a:schemeClr val="bg1"/>
              </a:solidFill>
              <a:latin typeface="Arial" pitchFamily="34" charset="0"/>
              <a:cs typeface="Arial" pitchFamily="34" charset="0"/>
            </a:endParaRPr>
          </a:p>
        </p:txBody>
      </p:sp>
      <p:sp>
        <p:nvSpPr>
          <p:cNvPr id="10" name="Rectangle 32"/>
          <p:cNvSpPr>
            <a:spLocks noGrp="1" noChangeArrowheads="1"/>
          </p:cNvSpPr>
          <p:nvPr>
            <p:ph type="ftr" sz="quarter" idx="10"/>
          </p:nvPr>
        </p:nvSpPr>
        <p:spPr>
          <a:xfrm>
            <a:off x="-152400" y="70104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1C04651-0686-4094-84B1-FB053174883A}" type="slidenum">
              <a:rPr lang="en-US" smtClean="0"/>
              <a:pPr>
                <a:defRPr/>
              </a:pPr>
              <a:t>27</a:t>
            </a:fld>
            <a:endParaRPr lang="en-US"/>
          </a:p>
        </p:txBody>
      </p:sp>
      <p:sp>
        <p:nvSpPr>
          <p:cNvPr id="4" name="TextBox 3"/>
          <p:cNvSpPr txBox="1"/>
          <p:nvPr/>
        </p:nvSpPr>
        <p:spPr>
          <a:xfrm>
            <a:off x="381000" y="304800"/>
            <a:ext cx="2971800" cy="5847755"/>
          </a:xfrm>
          <a:prstGeom prst="rect">
            <a:avLst/>
          </a:prstGeom>
          <a:noFill/>
        </p:spPr>
        <p:txBody>
          <a:bodyPr wrap="square" rtlCol="0">
            <a:spAutoFit/>
          </a:bodyPr>
          <a:lstStyle/>
          <a:p>
            <a:r>
              <a:rPr lang="en-US" sz="2800" b="1" dirty="0" smtClean="0">
                <a:solidFill>
                  <a:srgbClr val="00FF00"/>
                </a:solidFill>
                <a:effectLst>
                  <a:outerShdw blurRad="38100" dist="38100" dir="2700000" algn="tl">
                    <a:srgbClr val="000000">
                      <a:alpha val="43137"/>
                    </a:srgbClr>
                  </a:outerShdw>
                </a:effectLst>
                <a:latin typeface="Arial" pitchFamily="34" charset="0"/>
                <a:cs typeface="Arial" pitchFamily="34" charset="0"/>
              </a:rPr>
              <a:t>Northeast Florida</a:t>
            </a:r>
          </a:p>
          <a:p>
            <a:r>
              <a:rPr lang="en-US" sz="2800" b="1" dirty="0" smtClean="0">
                <a:solidFill>
                  <a:srgbClr val="00FF00"/>
                </a:solidFill>
                <a:effectLst>
                  <a:outerShdw blurRad="38100" dist="38100" dir="2700000" algn="tl">
                    <a:srgbClr val="000000">
                      <a:alpha val="43137"/>
                    </a:srgbClr>
                  </a:outerShdw>
                </a:effectLst>
                <a:latin typeface="Arial" pitchFamily="34" charset="0"/>
                <a:cs typeface="Arial" pitchFamily="34" charset="0"/>
              </a:rPr>
              <a:t>Planning Area</a:t>
            </a:r>
          </a:p>
          <a:p>
            <a:endParaRPr lang="en-US" b="1" dirty="0" smtClean="0">
              <a:solidFill>
                <a:srgbClr val="00FF00"/>
              </a:solidFill>
              <a:effectLst>
                <a:outerShdw blurRad="38100" dist="38100" dir="2700000" algn="tl">
                  <a:srgbClr val="000000">
                    <a:alpha val="43137"/>
                  </a:srgbClr>
                </a:outerShdw>
              </a:effectLst>
              <a:latin typeface="Arial" pitchFamily="34" charset="0"/>
              <a:cs typeface="Arial" pitchFamily="34" charset="0"/>
            </a:endParaRPr>
          </a:p>
          <a:p>
            <a:r>
              <a:rPr lang="en-US" b="1" dirty="0" smtClean="0">
                <a:effectLst>
                  <a:outerShdw blurRad="38100" dist="38100" dir="2700000" algn="tl">
                    <a:srgbClr val="000000">
                      <a:alpha val="43137"/>
                    </a:srgbClr>
                  </a:outerShdw>
                </a:effectLst>
                <a:latin typeface="Arial" pitchFamily="34" charset="0"/>
                <a:cs typeface="Arial" pitchFamily="34" charset="0"/>
              </a:rPr>
              <a:t>Counties</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Alachua</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Baker</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Bradford</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Clay</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Columbia</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Duval</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Flagler</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Nassau</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Putnam </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St. Johns</a:t>
            </a:r>
          </a:p>
          <a:p>
            <a:pPr lvl="1"/>
            <a:r>
              <a:rPr lang="en-US" sz="2200" b="1" dirty="0" smtClean="0">
                <a:effectLst>
                  <a:outerShdw blurRad="38100" dist="38100" dir="2700000" algn="tl">
                    <a:srgbClr val="000000">
                      <a:alpha val="43137"/>
                    </a:srgbClr>
                  </a:outerShdw>
                </a:effectLst>
                <a:latin typeface="Arial" pitchFamily="34" charset="0"/>
                <a:cs typeface="Arial" pitchFamily="34" charset="0"/>
              </a:rPr>
              <a:t>Union</a:t>
            </a:r>
            <a:endParaRPr lang="en-US" sz="2200" b="1" dirty="0">
              <a:effectLst>
                <a:outerShdw blurRad="38100" dist="38100" dir="2700000" algn="tl">
                  <a:srgbClr val="000000">
                    <a:alpha val="43137"/>
                  </a:srgbClr>
                </a:outerShdw>
              </a:effectLst>
              <a:latin typeface="Arial" pitchFamily="34" charset="0"/>
              <a:cs typeface="Arial" pitchFamily="34" charset="0"/>
            </a:endParaRPr>
          </a:p>
        </p:txBody>
      </p:sp>
      <p:pic>
        <p:nvPicPr>
          <p:cNvPr id="6" name="Picture 5" descr="NE_FL_JPA.png"/>
          <p:cNvPicPr>
            <a:picLocks noChangeAspect="1"/>
          </p:cNvPicPr>
          <p:nvPr/>
        </p:nvPicPr>
        <p:blipFill>
          <a:blip r:embed="rId3" cstate="print"/>
          <a:stretch>
            <a:fillRect/>
          </a:stretch>
        </p:blipFill>
        <p:spPr>
          <a:xfrm>
            <a:off x="3200400" y="67235"/>
            <a:ext cx="5070764" cy="65621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32"/>
          <p:cNvSpPr>
            <a:spLocks noGrp="1" noChangeArrowheads="1"/>
          </p:cNvSpPr>
          <p:nvPr>
            <p:ph type="ftr" sz="quarter" idx="10"/>
          </p:nvPr>
        </p:nvSpPr>
        <p:spPr>
          <a:xfrm>
            <a:off x="0" y="66294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a:xfrm>
            <a:off x="457200" y="685800"/>
            <a:ext cx="8229600" cy="1143000"/>
          </a:xfrm>
        </p:spPr>
        <p:txBody>
          <a:bodyPr/>
          <a:lstStyle/>
          <a:p>
            <a:r>
              <a:rPr lang="en-US"/>
              <a:t>Chapter 373.042, F.S.</a:t>
            </a:r>
          </a:p>
        </p:txBody>
      </p:sp>
      <p:sp>
        <p:nvSpPr>
          <p:cNvPr id="234499" name="Rectangle 3"/>
          <p:cNvSpPr>
            <a:spLocks noGrp="1" noChangeArrowheads="1"/>
          </p:cNvSpPr>
          <p:nvPr>
            <p:ph type="body" idx="1"/>
          </p:nvPr>
        </p:nvSpPr>
        <p:spPr>
          <a:xfrm>
            <a:off x="914400" y="2027238"/>
            <a:ext cx="7315200" cy="4525962"/>
          </a:xfrm>
        </p:spPr>
        <p:txBody>
          <a:bodyPr/>
          <a:lstStyle/>
          <a:p>
            <a:pPr>
              <a:buFontTx/>
              <a:buNone/>
            </a:pPr>
            <a:r>
              <a:rPr lang="en-US" b="1" dirty="0"/>
              <a:t>   (1) Minimum flow...shall be the limit at which further withdrawals would be significantly harmful to the water resources or ecology of the area.</a:t>
            </a:r>
          </a:p>
        </p:txBody>
      </p:sp>
      <p:sp>
        <p:nvSpPr>
          <p:cNvPr id="5" name="Slide Number Placeholder 4"/>
          <p:cNvSpPr>
            <a:spLocks noGrp="1"/>
          </p:cNvSpPr>
          <p:nvPr>
            <p:ph type="sldNum" sz="quarter" idx="11"/>
          </p:nvPr>
        </p:nvSpPr>
        <p:spPr>
          <a:xfrm>
            <a:off x="7848600" y="6527800"/>
            <a:ext cx="914400" cy="330200"/>
          </a:xfrm>
        </p:spPr>
        <p:txBody>
          <a:bodyPr/>
          <a:lstStyle/>
          <a:p>
            <a:pPr>
              <a:defRPr/>
            </a:pPr>
            <a:fld id="{BE73A16C-DC1E-4957-8B19-2522ACC829D7}" type="slidenum">
              <a:rPr lang="en-US" smtClean="0"/>
              <a:pPr>
                <a:defRPr/>
              </a:pPr>
              <a:t>28</a:t>
            </a:fld>
            <a:endParaRPr lang="en-US" dirty="0"/>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p:cNvPicPr>
            <a:picLocks noChangeAspect="1" noChangeArrowheads="1"/>
          </p:cNvPicPr>
          <p:nvPr/>
        </p:nvPicPr>
        <p:blipFill>
          <a:blip r:embed="rId3" cstate="print"/>
          <a:srcRect/>
          <a:stretch>
            <a:fillRect/>
          </a:stretch>
        </p:blipFill>
        <p:spPr bwMode="auto">
          <a:xfrm>
            <a:off x="246063" y="488950"/>
            <a:ext cx="8650287" cy="58880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4739" name="Rectangle 3"/>
          <p:cNvSpPr>
            <a:spLocks noGrp="1" noChangeArrowheads="1"/>
          </p:cNvSpPr>
          <p:nvPr>
            <p:ph type="title" idx="4294967295"/>
          </p:nvPr>
        </p:nvSpPr>
        <p:spPr>
          <a:xfrm>
            <a:off x="1447800" y="3856038"/>
            <a:ext cx="3733800" cy="1249362"/>
          </a:xfrm>
          <a:effectLst/>
        </p:spPr>
        <p:txBody>
          <a:bodyPr/>
          <a:lstStyle/>
          <a:p>
            <a:r>
              <a:rPr lang="en-US" sz="2800" dirty="0">
                <a:solidFill>
                  <a:schemeClr val="bg2"/>
                </a:solidFill>
              </a:rPr>
              <a:t>SFR at Worthington Springs</a:t>
            </a:r>
          </a:p>
        </p:txBody>
      </p:sp>
      <p:sp>
        <p:nvSpPr>
          <p:cNvPr id="5" name="Slide Number Placeholder 4"/>
          <p:cNvSpPr>
            <a:spLocks noGrp="1"/>
          </p:cNvSpPr>
          <p:nvPr>
            <p:ph type="sldNum" sz="quarter" idx="11"/>
          </p:nvPr>
        </p:nvSpPr>
        <p:spPr>
          <a:xfrm>
            <a:off x="7848600" y="6527800"/>
            <a:ext cx="914400" cy="330200"/>
          </a:xfrm>
        </p:spPr>
        <p:txBody>
          <a:bodyPr/>
          <a:lstStyle/>
          <a:p>
            <a:pPr>
              <a:defRPr/>
            </a:pPr>
            <a:fld id="{BE73A16C-DC1E-4957-8B19-2522ACC829D7}" type="slidenum">
              <a:rPr lang="en-US" sz="1000" smtClean="0">
                <a:latin typeface="Arial" pitchFamily="34" charset="0"/>
                <a:cs typeface="Arial" pitchFamily="34" charset="0"/>
              </a:rPr>
              <a:pPr>
                <a:defRPr/>
              </a:pPr>
              <a:t>29</a:t>
            </a:fld>
            <a:endParaRPr lang="en-US" sz="1000" dirty="0">
              <a:latin typeface="Arial" pitchFamily="34" charset="0"/>
              <a:cs typeface="Arial" pitchFamily="34"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7112000" cy="1219200"/>
          </a:xfrm>
        </p:spPr>
        <p:txBody>
          <a:bodyPr/>
          <a:lstStyle/>
          <a:p>
            <a:pPr algn="ctr">
              <a:defRPr/>
            </a:pPr>
            <a:r>
              <a:rPr lang="en-US" dirty="0" smtClean="0"/>
              <a:t/>
            </a:r>
            <a:br>
              <a:rPr lang="en-US" dirty="0" smtClean="0"/>
            </a:br>
            <a:r>
              <a:rPr lang="en-US" dirty="0" smtClean="0"/>
              <a:t/>
            </a:r>
            <a:br>
              <a:rPr lang="en-US" dirty="0" smtClean="0"/>
            </a:br>
            <a:r>
              <a:rPr lang="en-US" dirty="0" smtClean="0"/>
              <a:t/>
            </a:r>
            <a:br>
              <a:rPr lang="en-US" dirty="0" smtClean="0"/>
            </a:br>
            <a:r>
              <a:rPr lang="en-US" dirty="0" smtClean="0"/>
              <a:t>Statutory Requirements</a:t>
            </a:r>
            <a:br>
              <a:rPr lang="en-US" dirty="0" smtClean="0"/>
            </a:br>
            <a:r>
              <a:rPr lang="en-US" sz="2400" dirty="0" smtClean="0">
                <a:solidFill>
                  <a:srgbClr val="FFFF00"/>
                </a:solidFill>
              </a:rPr>
              <a:t>Subparagraph 373.036(2) (b) 4, </a:t>
            </a:r>
            <a:r>
              <a:rPr lang="en-US" sz="2400" i="1" dirty="0" smtClean="0">
                <a:solidFill>
                  <a:srgbClr val="FFFF00"/>
                </a:solidFill>
              </a:rPr>
              <a:t>Florida Statutes</a:t>
            </a:r>
            <a:endParaRPr lang="en-US" dirty="0"/>
          </a:p>
        </p:txBody>
      </p:sp>
      <p:sp>
        <p:nvSpPr>
          <p:cNvPr id="3" name="Content Placeholder 2"/>
          <p:cNvSpPr>
            <a:spLocks noGrp="1"/>
          </p:cNvSpPr>
          <p:nvPr>
            <p:ph idx="1"/>
          </p:nvPr>
        </p:nvSpPr>
        <p:spPr>
          <a:xfrm>
            <a:off x="533400" y="1676400"/>
            <a:ext cx="7797800" cy="4724400"/>
          </a:xfrm>
        </p:spPr>
        <p:txBody>
          <a:bodyPr/>
          <a:lstStyle/>
          <a:p>
            <a:pPr>
              <a:defRPr/>
            </a:pPr>
            <a:r>
              <a:rPr lang="en-US" sz="2800" b="1" dirty="0" smtClean="0"/>
              <a:t>Districtwide assessment which determines</a:t>
            </a:r>
          </a:p>
          <a:p>
            <a:pPr lvl="1">
              <a:defRPr/>
            </a:pPr>
            <a:r>
              <a:rPr lang="en-US" sz="2000" b="1" dirty="0" smtClean="0"/>
              <a:t>Existing and projected water use (through 2030)</a:t>
            </a:r>
          </a:p>
          <a:p>
            <a:pPr lvl="1">
              <a:defRPr/>
            </a:pPr>
            <a:r>
              <a:rPr lang="en-US" sz="2000" b="1" dirty="0" smtClean="0"/>
              <a:t>Existing and proposed sources of water and conservation efforts</a:t>
            </a:r>
          </a:p>
          <a:p>
            <a:pPr lvl="1">
              <a:defRPr/>
            </a:pPr>
            <a:r>
              <a:rPr lang="en-US" sz="2000" b="1" dirty="0" smtClean="0"/>
              <a:t>Areas where projected uses cannot be sustained with proposed sources without unacceptable impacts to water resources and related natural systems – </a:t>
            </a:r>
            <a:r>
              <a:rPr lang="en-US" sz="2000" b="1" i="1" u="sng" dirty="0" smtClean="0"/>
              <a:t>priority water resource caution areas</a:t>
            </a:r>
            <a:r>
              <a:rPr lang="en-US" sz="2000" b="1" i="1" dirty="0" smtClean="0"/>
              <a:t> (PWRCAs)</a:t>
            </a:r>
          </a:p>
          <a:p>
            <a:pPr>
              <a:defRPr/>
            </a:pPr>
            <a:endParaRPr lang="en-US" dirty="0"/>
          </a:p>
        </p:txBody>
      </p:sp>
      <p:sp>
        <p:nvSpPr>
          <p:cNvPr id="51203" name="Slide Number Placeholder 4"/>
          <p:cNvSpPr>
            <a:spLocks noGrp="1"/>
          </p:cNvSpPr>
          <p:nvPr>
            <p:ph type="sldNum" sz="quarter" idx="11"/>
          </p:nvPr>
        </p:nvSpPr>
        <p:spPr>
          <a:noFill/>
        </p:spPr>
        <p:txBody>
          <a:bodyPr/>
          <a:lstStyle/>
          <a:p>
            <a:fld id="{DFBC6BF8-6130-4C96-AABC-CA08D47724EF}" type="slidenum">
              <a:rPr lang="en-US">
                <a:latin typeface="Arial" charset="0"/>
                <a:cs typeface="Arial" charset="0"/>
              </a:rPr>
              <a:pPr/>
              <a:t>3</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6" name="Picture 2"/>
          <p:cNvPicPr>
            <a:picLocks noChangeAspect="1" noChangeArrowheads="1"/>
          </p:cNvPicPr>
          <p:nvPr/>
        </p:nvPicPr>
        <p:blipFill>
          <a:blip r:embed="rId3" cstate="print"/>
          <a:srcRect/>
          <a:stretch>
            <a:fillRect/>
          </a:stretch>
        </p:blipFill>
        <p:spPr bwMode="auto">
          <a:xfrm>
            <a:off x="246063" y="488950"/>
            <a:ext cx="8650287" cy="58880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46787" name="Rectangle 3"/>
          <p:cNvSpPr>
            <a:spLocks noGrp="1" noChangeArrowheads="1"/>
          </p:cNvSpPr>
          <p:nvPr>
            <p:ph type="title" idx="4294967295"/>
          </p:nvPr>
        </p:nvSpPr>
        <p:spPr>
          <a:xfrm>
            <a:off x="1600200" y="4038601"/>
            <a:ext cx="3505200" cy="1143000"/>
          </a:xfrm>
          <a:effectLst/>
        </p:spPr>
        <p:txBody>
          <a:bodyPr/>
          <a:lstStyle/>
          <a:p>
            <a:r>
              <a:rPr lang="en-US" sz="2800" dirty="0">
                <a:solidFill>
                  <a:schemeClr val="bg2"/>
                </a:solidFill>
              </a:rPr>
              <a:t>SFR at Graham</a:t>
            </a:r>
          </a:p>
        </p:txBody>
      </p:sp>
      <p:sp>
        <p:nvSpPr>
          <p:cNvPr id="5" name="Slide Number Placeholder 4"/>
          <p:cNvSpPr>
            <a:spLocks noGrp="1"/>
          </p:cNvSpPr>
          <p:nvPr>
            <p:ph type="sldNum" sz="quarter" idx="11"/>
          </p:nvPr>
        </p:nvSpPr>
        <p:spPr>
          <a:xfrm>
            <a:off x="7848600" y="6527800"/>
            <a:ext cx="914400" cy="330200"/>
          </a:xfrm>
        </p:spPr>
        <p:txBody>
          <a:bodyPr/>
          <a:lstStyle/>
          <a:p>
            <a:pPr>
              <a:defRPr/>
            </a:pPr>
            <a:fld id="{BE73A16C-DC1E-4957-8B19-2522ACC829D7}" type="slidenum">
              <a:rPr lang="en-US" sz="1000" smtClean="0">
                <a:latin typeface="Arial" pitchFamily="34" charset="0"/>
                <a:cs typeface="Arial" pitchFamily="34" charset="0"/>
              </a:rPr>
              <a:pPr>
                <a:defRPr/>
              </a:pPr>
              <a:t>30</a:t>
            </a:fld>
            <a:endParaRPr lang="en-US" sz="1000" dirty="0">
              <a:latin typeface="Arial" pitchFamily="34" charset="0"/>
              <a:cs typeface="Arial" pitchFamily="34"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ChangeArrowheads="1"/>
          </p:cNvSpPr>
          <p:nvPr>
            <p:ph type="title"/>
          </p:nvPr>
        </p:nvSpPr>
        <p:spPr/>
        <p:txBody>
          <a:bodyPr/>
          <a:lstStyle/>
          <a:p>
            <a:r>
              <a:rPr lang="en-US" dirty="0" smtClean="0"/>
              <a:t>SRWMD MFL Implementation</a:t>
            </a:r>
            <a:endParaRPr lang="en-US" dirty="0"/>
          </a:p>
        </p:txBody>
      </p:sp>
      <p:sp>
        <p:nvSpPr>
          <p:cNvPr id="238595" name="Rectangle 3"/>
          <p:cNvSpPr>
            <a:spLocks noGrp="1" noChangeArrowheads="1"/>
          </p:cNvSpPr>
          <p:nvPr>
            <p:ph type="body" idx="1"/>
          </p:nvPr>
        </p:nvSpPr>
        <p:spPr>
          <a:xfrm>
            <a:off x="609600" y="1447800"/>
            <a:ext cx="7797800" cy="4724400"/>
          </a:xfrm>
        </p:spPr>
        <p:txBody>
          <a:bodyPr/>
          <a:lstStyle/>
          <a:p>
            <a:r>
              <a:rPr lang="en-US" b="1" dirty="0"/>
              <a:t>Regulatory </a:t>
            </a:r>
            <a:r>
              <a:rPr lang="en-US" b="1" dirty="0" smtClean="0"/>
              <a:t>program will evaluate the predicted </a:t>
            </a:r>
            <a:r>
              <a:rPr lang="en-US" b="1" dirty="0"/>
              <a:t>change in </a:t>
            </a:r>
            <a:r>
              <a:rPr lang="en-US" b="1" dirty="0" smtClean="0"/>
              <a:t>surface water/groundwater interaction</a:t>
            </a:r>
            <a:endParaRPr lang="en-US" b="1" dirty="0"/>
          </a:p>
          <a:p>
            <a:endParaRPr lang="en-US" sz="2400" b="1" dirty="0"/>
          </a:p>
          <a:p>
            <a:r>
              <a:rPr lang="en-US" b="1" dirty="0"/>
              <a:t>Thru:</a:t>
            </a:r>
          </a:p>
          <a:p>
            <a:pPr lvl="1"/>
            <a:r>
              <a:rPr lang="en-US" b="1" dirty="0"/>
              <a:t>Groundwater </a:t>
            </a:r>
            <a:r>
              <a:rPr lang="en-US" b="1" dirty="0" smtClean="0"/>
              <a:t>Modeling (SRWMD North Florida Model)</a:t>
            </a:r>
            <a:endParaRPr lang="en-US" b="1" dirty="0"/>
          </a:p>
          <a:p>
            <a:pPr lvl="1"/>
            <a:r>
              <a:rPr lang="en-US" b="1" dirty="0"/>
              <a:t>Tracking of Cumulative Impacts</a:t>
            </a:r>
          </a:p>
        </p:txBody>
      </p:sp>
      <p:sp>
        <p:nvSpPr>
          <p:cNvPr id="5" name="Slide Number Placeholder 4"/>
          <p:cNvSpPr>
            <a:spLocks noGrp="1"/>
          </p:cNvSpPr>
          <p:nvPr>
            <p:ph type="sldNum" sz="quarter" idx="11"/>
          </p:nvPr>
        </p:nvSpPr>
        <p:spPr>
          <a:xfrm>
            <a:off x="7848600" y="6527800"/>
            <a:ext cx="914400" cy="330200"/>
          </a:xfrm>
        </p:spPr>
        <p:txBody>
          <a:bodyPr/>
          <a:lstStyle/>
          <a:p>
            <a:pPr>
              <a:defRPr/>
            </a:pPr>
            <a:fld id="{BE73A16C-DC1E-4957-8B19-2522ACC829D7}" type="slidenum">
              <a:rPr lang="en-US" smtClean="0"/>
              <a:pPr>
                <a:defRPr/>
              </a:pPr>
              <a:t>31</a:t>
            </a:fld>
            <a:endParaRPr lang="en-US" dirty="0"/>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Content Placeholder 5" descr="Grndwatermodbnds081203.jpg"/>
          <p:cNvPicPr>
            <a:picLocks noGrp="1" noChangeAspect="1"/>
          </p:cNvPicPr>
          <p:nvPr>
            <p:ph idx="1"/>
          </p:nvPr>
        </p:nvPicPr>
        <p:blipFill>
          <a:blip r:embed="rId3"/>
          <a:srcRect/>
          <a:stretch>
            <a:fillRect/>
          </a:stretch>
        </p:blipFill>
        <p:spPr>
          <a:xfrm>
            <a:off x="4038600" y="0"/>
            <a:ext cx="4495800" cy="64547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0658" name="Slide Number Placeholder 4"/>
          <p:cNvSpPr>
            <a:spLocks noGrp="1"/>
          </p:cNvSpPr>
          <p:nvPr>
            <p:ph type="sldNum" sz="quarter" idx="11"/>
          </p:nvPr>
        </p:nvSpPr>
        <p:spPr>
          <a:noFill/>
        </p:spPr>
        <p:txBody>
          <a:bodyPr/>
          <a:lstStyle/>
          <a:p>
            <a:fld id="{FE97B86D-0105-4C53-BE0A-1133ADE9EC7B}" type="slidenum">
              <a:rPr lang="en-US">
                <a:latin typeface="Arial" charset="0"/>
                <a:cs typeface="Arial" charset="0"/>
              </a:rPr>
              <a:pPr/>
              <a:t>32</a:t>
            </a:fld>
            <a:endParaRPr lang="en-US">
              <a:latin typeface="Arial" charset="0"/>
              <a:cs typeface="Arial" charset="0"/>
            </a:endParaRPr>
          </a:p>
        </p:txBody>
      </p:sp>
      <p:sp>
        <p:nvSpPr>
          <p:cNvPr id="70659" name="TextBox 6"/>
          <p:cNvSpPr txBox="1">
            <a:spLocks noChangeArrowheads="1"/>
          </p:cNvSpPr>
          <p:nvPr/>
        </p:nvSpPr>
        <p:spPr bwMode="auto">
          <a:xfrm>
            <a:off x="533400" y="1752600"/>
            <a:ext cx="3276600" cy="1815882"/>
          </a:xfrm>
          <a:prstGeom prst="rect">
            <a:avLst/>
          </a:prstGeom>
          <a:noFill/>
          <a:ln w="9525">
            <a:noFill/>
            <a:miter lim="800000"/>
            <a:headEnd/>
            <a:tailEnd/>
          </a:ln>
        </p:spPr>
        <p:txBody>
          <a:bodyPr>
            <a:spAutoFit/>
          </a:bodyPr>
          <a:lstStyle/>
          <a:p>
            <a:pPr algn="ctr" eaLnBrk="0" hangingPunct="0"/>
            <a:r>
              <a:rPr lang="en-US" sz="2800" b="1" dirty="0">
                <a:solidFill>
                  <a:srgbClr val="00FF00"/>
                </a:solidFill>
                <a:latin typeface="Arial" charset="0"/>
                <a:cs typeface="Arial" charset="0"/>
              </a:rPr>
              <a:t>Regional Groundwater Flow Model Domains</a:t>
            </a: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srcRect l="4355" t="4021" r="4355" b="6636"/>
          <a:stretch>
            <a:fillRect/>
          </a:stretch>
        </p:blipFill>
        <p:spPr bwMode="auto">
          <a:xfrm>
            <a:off x="1524001" y="0"/>
            <a:ext cx="7620000" cy="6477000"/>
          </a:xfrm>
          <a:prstGeom prst="rect">
            <a:avLst/>
          </a:prstGeom>
          <a:noFill/>
          <a:ln w="6350">
            <a:solidFill>
              <a:srgbClr val="000000"/>
            </a:solidFill>
            <a:miter lim="800000"/>
            <a:headEnd/>
            <a:tailEnd/>
          </a:ln>
        </p:spPr>
      </p:pic>
      <p:sp>
        <p:nvSpPr>
          <p:cNvPr id="3" name="Slide Number Placeholder 2"/>
          <p:cNvSpPr>
            <a:spLocks noGrp="1"/>
          </p:cNvSpPr>
          <p:nvPr>
            <p:ph type="sldNum" sz="quarter" idx="11"/>
          </p:nvPr>
        </p:nvSpPr>
        <p:spPr/>
        <p:txBody>
          <a:bodyPr/>
          <a:lstStyle/>
          <a:p>
            <a:pPr>
              <a:defRPr/>
            </a:pPr>
            <a:fld id="{3A418D34-90F5-47F4-9E0D-1728E871A697}" type="slidenum">
              <a:rPr lang="en-US" smtClean="0"/>
              <a:pPr>
                <a:defRPr/>
              </a:pPr>
              <a:t>33</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2895600" cy="2590800"/>
          </a:xfrm>
        </p:spPr>
        <p:txBody>
          <a:bodyPr>
            <a:normAutofit/>
          </a:bodyPr>
          <a:lstStyle/>
          <a:p>
            <a:r>
              <a:rPr lang="en-US" sz="3600" dirty="0" smtClean="0"/>
              <a:t>NEF 2030</a:t>
            </a:r>
            <a:br>
              <a:rPr lang="en-US" sz="3600" dirty="0" smtClean="0"/>
            </a:br>
            <a:r>
              <a:rPr lang="en-US" sz="3600" dirty="0" smtClean="0"/>
              <a:t>Upper Floridan Drawdown</a:t>
            </a:r>
            <a:endParaRPr lang="en-US" sz="3600" dirty="0"/>
          </a:p>
        </p:txBody>
      </p:sp>
      <p:pic>
        <p:nvPicPr>
          <p:cNvPr id="5" name="Picture 4" descr="NEF2030UpFlorDD_Feb09.jpg"/>
          <p:cNvPicPr>
            <a:picLocks noChangeAspect="1"/>
          </p:cNvPicPr>
          <p:nvPr/>
        </p:nvPicPr>
        <p:blipFill>
          <a:blip r:embed="rId3"/>
          <a:stretch>
            <a:fillRect/>
          </a:stretch>
        </p:blipFill>
        <p:spPr>
          <a:xfrm>
            <a:off x="3844636" y="0"/>
            <a:ext cx="5299364" cy="6553200"/>
          </a:xfrm>
          <a:prstGeom prst="rect">
            <a:avLst/>
          </a:prstGeom>
        </p:spPr>
      </p:pic>
      <p:sp>
        <p:nvSpPr>
          <p:cNvPr id="6" name="Slide Number Placeholder 5"/>
          <p:cNvSpPr>
            <a:spLocks noGrp="1"/>
          </p:cNvSpPr>
          <p:nvPr>
            <p:ph type="sldNum" sz="quarter" idx="11"/>
          </p:nvPr>
        </p:nvSpPr>
        <p:spPr/>
        <p:txBody>
          <a:bodyPr/>
          <a:lstStyle/>
          <a:p>
            <a:pPr>
              <a:defRPr/>
            </a:pPr>
            <a:fld id="{0F1164BF-3CB2-471B-B718-8C30EAA8F89E}" type="slidenum">
              <a:rPr lang="en-US" smtClean="0"/>
              <a:pPr>
                <a:defRPr/>
              </a:pPr>
              <a:t>34</a:t>
            </a:fld>
            <a:endParaRPr lang="en-US"/>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2971800" cy="2819400"/>
          </a:xfrm>
        </p:spPr>
        <p:txBody>
          <a:bodyPr/>
          <a:lstStyle/>
          <a:p>
            <a:r>
              <a:rPr lang="en-US" sz="3600" dirty="0" smtClean="0"/>
              <a:t>NEF 2030</a:t>
            </a:r>
            <a:br>
              <a:rPr lang="en-US" sz="3600" dirty="0" smtClean="0"/>
            </a:br>
            <a:r>
              <a:rPr lang="en-US" sz="3600" dirty="0" smtClean="0"/>
              <a:t>Surficial Drawdown</a:t>
            </a:r>
            <a:endParaRPr lang="en-US" sz="3600" dirty="0"/>
          </a:p>
        </p:txBody>
      </p:sp>
      <p:pic>
        <p:nvPicPr>
          <p:cNvPr id="3" name="Picture 2" descr="NEF2030SurfAqDD_Jan09.jpg"/>
          <p:cNvPicPr>
            <a:picLocks noChangeAspect="1"/>
          </p:cNvPicPr>
          <p:nvPr/>
        </p:nvPicPr>
        <p:blipFill>
          <a:blip r:embed="rId3"/>
          <a:stretch>
            <a:fillRect/>
          </a:stretch>
        </p:blipFill>
        <p:spPr>
          <a:xfrm>
            <a:off x="3844636" y="0"/>
            <a:ext cx="5299364" cy="6553200"/>
          </a:xfrm>
          <a:prstGeom prst="rect">
            <a:avLst/>
          </a:prstGeom>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35</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228600" y="457200"/>
            <a:ext cx="8534400" cy="2514600"/>
          </a:xfrm>
        </p:spPr>
        <p:txBody>
          <a:bodyPr/>
          <a:lstStyle/>
          <a:p>
            <a:r>
              <a:rPr lang="en-US" sz="2800" dirty="0"/>
              <a:t>Evaluation of Projected 2030 Groundwater Withdrawals in the SJRWMD and the SRWMD – Adaptation of USGS Mega Model </a:t>
            </a:r>
            <a:r>
              <a:rPr lang="en-US" sz="2800" dirty="0">
                <a:solidFill>
                  <a:schemeClr val="tx1"/>
                </a:solidFill>
              </a:rPr>
              <a:t/>
            </a:r>
            <a:br>
              <a:rPr lang="en-US" sz="2800" dirty="0">
                <a:solidFill>
                  <a:schemeClr val="tx1"/>
                </a:solidFill>
              </a:rPr>
            </a:br>
            <a:r>
              <a:rPr lang="en-US" sz="2800" dirty="0">
                <a:solidFill>
                  <a:schemeClr val="tx1"/>
                </a:solidFill>
              </a:rPr>
              <a:t/>
            </a:r>
            <a:br>
              <a:rPr lang="en-US" sz="2800" dirty="0">
                <a:solidFill>
                  <a:schemeClr val="tx1"/>
                </a:solidFill>
              </a:rPr>
            </a:br>
            <a:r>
              <a:rPr lang="en-US" sz="2800" dirty="0">
                <a:solidFill>
                  <a:schemeClr val="tx1"/>
                </a:solidFill>
              </a:rPr>
              <a:t>Project Status and Overview</a:t>
            </a:r>
          </a:p>
        </p:txBody>
      </p:sp>
      <p:pic>
        <p:nvPicPr>
          <p:cNvPr id="13315" name="Picture 3" descr="INTERA"/>
          <p:cNvPicPr>
            <a:picLocks noChangeAspect="1" noChangeArrowheads="1"/>
          </p:cNvPicPr>
          <p:nvPr/>
        </p:nvPicPr>
        <p:blipFill>
          <a:blip r:embed="rId3"/>
          <a:srcRect/>
          <a:stretch>
            <a:fillRect/>
          </a:stretch>
        </p:blipFill>
        <p:spPr bwMode="auto">
          <a:xfrm>
            <a:off x="5791200" y="5181600"/>
            <a:ext cx="2514600" cy="1209675"/>
          </a:xfrm>
          <a:prstGeom prst="rect">
            <a:avLst/>
          </a:prstGeom>
          <a:noFill/>
        </p:spPr>
      </p:pic>
      <p:sp>
        <p:nvSpPr>
          <p:cNvPr id="6" name="Slide Number Placeholder 3"/>
          <p:cNvSpPr>
            <a:spLocks noGrp="1"/>
          </p:cNvSpPr>
          <p:nvPr>
            <p:ph type="sldNum" sz="quarter" idx="11"/>
          </p:nvPr>
        </p:nvSpPr>
        <p:spPr>
          <a:xfrm>
            <a:off x="7848600" y="6527800"/>
            <a:ext cx="914400" cy="330200"/>
          </a:xfrm>
        </p:spPr>
        <p:txBody>
          <a:bodyPr/>
          <a:lstStyle/>
          <a:p>
            <a:pPr>
              <a:defRPr/>
            </a:pPr>
            <a:fld id="{BE73A16C-DC1E-4957-8B19-2522ACC829D7}" type="slidenum">
              <a:rPr lang="en-US" smtClean="0"/>
              <a:pPr>
                <a:defRPr/>
              </a:pPr>
              <a:t>36</a:t>
            </a:fld>
            <a:endParaRPr lang="en-US" dirty="0"/>
          </a:p>
        </p:txBody>
      </p:sp>
      <p:sp>
        <p:nvSpPr>
          <p:cNvPr id="7" name="Rectangle 32"/>
          <p:cNvSpPr txBox="1">
            <a:spLocks noChangeArrowheads="1"/>
          </p:cNvSpPr>
          <p:nvPr/>
        </p:nvSpPr>
        <p:spPr>
          <a:xfrm>
            <a:off x="0" y="6553200"/>
            <a:ext cx="6019800" cy="304800"/>
          </a:xfrm>
          <a:prstGeom prst="rect">
            <a:avLst/>
          </a:prstGeom>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t>Ichetucknee Springs Work Group meeting – October 6, 2009</a:t>
            </a:r>
            <a:endParaRPr kumimoji="0" lang="en-US" sz="10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38200" y="152400"/>
            <a:ext cx="7543800" cy="944563"/>
          </a:xfrm>
        </p:spPr>
        <p:txBody>
          <a:bodyPr/>
          <a:lstStyle/>
          <a:p>
            <a:r>
              <a:rPr lang="en-US" sz="3200" dirty="0">
                <a:latin typeface="Arial" pitchFamily="34" charset="0"/>
                <a:cs typeface="Arial" pitchFamily="34" charset="0"/>
              </a:rPr>
              <a:t>Well Comparison- Average Pumping</a:t>
            </a:r>
          </a:p>
        </p:txBody>
      </p:sp>
      <p:graphicFrame>
        <p:nvGraphicFramePr>
          <p:cNvPr id="8195" name="Group 3"/>
          <p:cNvGraphicFramePr>
            <a:graphicFrameLocks noGrp="1"/>
          </p:cNvGraphicFramePr>
          <p:nvPr>
            <p:ph type="tbl" idx="1"/>
          </p:nvPr>
        </p:nvGraphicFramePr>
        <p:xfrm>
          <a:off x="1066800" y="1676400"/>
          <a:ext cx="7162800" cy="3913998"/>
        </p:xfrm>
        <a:graphic>
          <a:graphicData uri="http://schemas.openxmlformats.org/drawingml/2006/table">
            <a:tbl>
              <a:tblPr/>
              <a:tblGrid>
                <a:gridCol w="2387600"/>
                <a:gridCol w="2387600"/>
                <a:gridCol w="2387600"/>
              </a:tblGrid>
              <a:tr h="605715">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District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1993/94 (mgd)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2030 (mgd)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7195">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St. Johns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642.51(~420)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1,283.83(654.1)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5890">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Suwannee River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149.68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160.43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7576">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Georgia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57.61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53.75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5715">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Southwest FL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1,005.67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1,261.32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01907">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South FL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301.92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439.17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Slide Number Placeholder 3"/>
          <p:cNvSpPr>
            <a:spLocks noGrp="1"/>
          </p:cNvSpPr>
          <p:nvPr>
            <p:ph type="sldNum" sz="quarter" idx="11"/>
          </p:nvPr>
        </p:nvSpPr>
        <p:spPr/>
        <p:txBody>
          <a:bodyPr/>
          <a:lstStyle/>
          <a:p>
            <a:pPr>
              <a:defRPr/>
            </a:pPr>
            <a:fld id="{95DB2BF4-BF0F-4766-9198-B0C477DF9B91}" type="slidenum">
              <a:rPr lang="en-US" smtClean="0"/>
              <a:pPr>
                <a:defRPr/>
              </a:pPr>
              <a:t>37</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6" name="Rectangle 70"/>
          <p:cNvSpPr>
            <a:spLocks noGrp="1" noChangeArrowheads="1"/>
          </p:cNvSpPr>
          <p:nvPr>
            <p:ph type="title"/>
          </p:nvPr>
        </p:nvSpPr>
        <p:spPr>
          <a:xfrm>
            <a:off x="1219200" y="0"/>
            <a:ext cx="6096000" cy="793750"/>
          </a:xfrm>
        </p:spPr>
        <p:txBody>
          <a:bodyPr/>
          <a:lstStyle/>
          <a:p>
            <a:r>
              <a:rPr lang="en-US" sz="3200" dirty="0">
                <a:latin typeface="Arial" pitchFamily="34" charset="0"/>
                <a:cs typeface="Arial" pitchFamily="34" charset="0"/>
              </a:rPr>
              <a:t>Predictive Simulations</a:t>
            </a:r>
          </a:p>
        </p:txBody>
      </p:sp>
      <p:graphicFrame>
        <p:nvGraphicFramePr>
          <p:cNvPr id="9310" name="Group 94"/>
          <p:cNvGraphicFramePr>
            <a:graphicFrameLocks noGrp="1"/>
          </p:cNvGraphicFramePr>
          <p:nvPr>
            <p:ph type="tbl" idx="1"/>
          </p:nvPr>
        </p:nvGraphicFramePr>
        <p:xfrm>
          <a:off x="1600200" y="1066801"/>
          <a:ext cx="6400800" cy="4401134"/>
        </p:xfrm>
        <a:graphic>
          <a:graphicData uri="http://schemas.openxmlformats.org/drawingml/2006/table">
            <a:tbl>
              <a:tblPr/>
              <a:tblGrid>
                <a:gridCol w="2133600"/>
                <a:gridCol w="1600200"/>
                <a:gridCol w="1219200"/>
                <a:gridCol w="1447800"/>
              </a:tblGrid>
              <a:tr h="678650">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Simulation Number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smtClean="0">
                          <a:ln>
                            <a:noFill/>
                          </a:ln>
                          <a:solidFill>
                            <a:schemeClr val="tx1"/>
                          </a:solidFill>
                          <a:effectLst/>
                          <a:latin typeface="Arial Narrow" pitchFamily="34" charset="0"/>
                          <a:ea typeface="+mn-ea"/>
                          <a:cs typeface="+mn-cs"/>
                        </a:rPr>
                        <a:t>SJRWMD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SRWMD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smtClean="0">
                          <a:ln>
                            <a:noFill/>
                          </a:ln>
                          <a:solidFill>
                            <a:schemeClr val="tx1"/>
                          </a:solidFill>
                          <a:effectLst/>
                          <a:latin typeface="Arial Narrow" pitchFamily="34" charset="0"/>
                          <a:ea typeface="+mn-ea"/>
                          <a:cs typeface="+mn-cs"/>
                        </a:rPr>
                        <a:t>GA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438">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0 (base 2030)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5187">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438">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438">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438">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4974">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2030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6438">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r>
                        <a:rPr kumimoji="0" lang="en-US" sz="2400" b="1" i="0" u="none" strike="noStrike" kern="1200" cap="none" normalizeH="0" baseline="0" dirty="0" smtClean="0">
                          <a:ln>
                            <a:noFill/>
                          </a:ln>
                          <a:solidFill>
                            <a:schemeClr val="tx1"/>
                          </a:solidFill>
                          <a:effectLst/>
                          <a:latin typeface="Arial Narrow" pitchFamily="34" charset="0"/>
                          <a:ea typeface="+mn-ea"/>
                          <a:cs typeface="+mn-cs"/>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4B667D"/>
                        </a:buClr>
                        <a:buSzTx/>
                        <a:buFont typeface="Wingdings 2" pitchFamily="18" charset="2"/>
                        <a:buNone/>
                        <a:tabLst/>
                      </a:pPr>
                      <a:endParaRPr kumimoji="0" lang="en-US" sz="2400" b="1" i="0" u="none" strike="noStrike" kern="1200" cap="none" normalizeH="0" baseline="0" dirty="0" smtClean="0">
                        <a:ln>
                          <a:noFill/>
                        </a:ln>
                        <a:solidFill>
                          <a:schemeClr val="tx1"/>
                        </a:solidFill>
                        <a:effectLst/>
                        <a:latin typeface="Arial Narrow" pitchFamily="34"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308" name="Text Box 92"/>
          <p:cNvSpPr txBox="1">
            <a:spLocks noChangeArrowheads="1"/>
          </p:cNvSpPr>
          <p:nvPr/>
        </p:nvSpPr>
        <p:spPr bwMode="auto">
          <a:xfrm>
            <a:off x="990600" y="5715000"/>
            <a:ext cx="6934200" cy="461665"/>
          </a:xfrm>
          <a:prstGeom prst="rect">
            <a:avLst/>
          </a:prstGeom>
          <a:noFill/>
          <a:ln w="9525">
            <a:noFill/>
            <a:miter lim="800000"/>
            <a:headEnd/>
            <a:tailEnd/>
          </a:ln>
          <a:effectLst/>
        </p:spPr>
        <p:txBody>
          <a:bodyPr wrap="square">
            <a:spAutoFit/>
          </a:bodyPr>
          <a:lstStyle/>
          <a:p>
            <a:pPr>
              <a:spcBef>
                <a:spcPct val="50000"/>
              </a:spcBef>
            </a:pPr>
            <a:r>
              <a:rPr lang="en-US" b="1" dirty="0">
                <a:latin typeface="Arial Narrow" pitchFamily="34" charset="0"/>
              </a:rPr>
              <a:t>Blank indicates that pumping remained at 93/94 rates</a:t>
            </a:r>
          </a:p>
        </p:txBody>
      </p:sp>
      <p:sp>
        <p:nvSpPr>
          <p:cNvPr id="5" name="Slide Number Placeholder 4"/>
          <p:cNvSpPr>
            <a:spLocks noGrp="1"/>
          </p:cNvSpPr>
          <p:nvPr>
            <p:ph type="sldNum" sz="quarter" idx="11"/>
          </p:nvPr>
        </p:nvSpPr>
        <p:spPr/>
        <p:txBody>
          <a:bodyPr/>
          <a:lstStyle/>
          <a:p>
            <a:pPr>
              <a:defRPr/>
            </a:pPr>
            <a:fld id="{95DB2BF4-BF0F-4766-9198-B0C477DF9B91}" type="slidenum">
              <a:rPr lang="en-US" smtClean="0"/>
              <a:pPr>
                <a:defRPr/>
              </a:pPr>
              <a:t>38</a:t>
            </a:fld>
            <a:endParaRPr lang="en-US"/>
          </a:p>
        </p:txBody>
      </p:sp>
      <p:sp>
        <p:nvSpPr>
          <p:cNvPr id="7"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685800"/>
            <a:ext cx="2362200" cy="1524000"/>
          </a:xfrm>
        </p:spPr>
        <p:txBody>
          <a:bodyPr/>
          <a:lstStyle/>
          <a:p>
            <a:r>
              <a:rPr lang="en-US" sz="2800" dirty="0"/>
              <a:t>2030 Scenario </a:t>
            </a:r>
            <a:r>
              <a:rPr lang="en-US" sz="2800" dirty="0" smtClean="0"/>
              <a:t>0 Floridan -All</a:t>
            </a:r>
            <a:endParaRPr lang="en-US" sz="2800" dirty="0"/>
          </a:p>
        </p:txBody>
      </p:sp>
      <p:pic>
        <p:nvPicPr>
          <p:cNvPr id="41987" name="Picture 3" descr="Scenario0"/>
          <p:cNvPicPr>
            <a:picLocks noChangeAspect="1" noChangeArrowheads="1"/>
          </p:cNvPicPr>
          <p:nvPr/>
        </p:nvPicPr>
        <p:blipFill>
          <a:blip r:embed="rId3"/>
          <a:srcRect/>
          <a:stretch>
            <a:fillRect/>
          </a:stretch>
        </p:blipFill>
        <p:spPr bwMode="auto">
          <a:xfrm>
            <a:off x="2235201" y="0"/>
            <a:ext cx="6908799" cy="6400800"/>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39</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ChangeArrowheads="1"/>
          </p:cNvSpPr>
          <p:nvPr/>
        </p:nvSpPr>
        <p:spPr bwMode="auto">
          <a:xfrm>
            <a:off x="990600" y="152400"/>
            <a:ext cx="8382000" cy="1295400"/>
          </a:xfrm>
          <a:prstGeom prst="rect">
            <a:avLst/>
          </a:prstGeom>
          <a:noFill/>
          <a:ln w="9525">
            <a:noFill/>
            <a:miter lim="800000"/>
            <a:headEnd/>
            <a:tailEnd/>
          </a:ln>
        </p:spPr>
        <p:txBody>
          <a:bodyPr/>
          <a:lstStyle/>
          <a:p>
            <a:pPr eaLnBrk="0" hangingPunct="0">
              <a:defRPr/>
            </a:pPr>
            <a:r>
              <a:rPr lang="en-US" sz="3200" b="1" dirty="0">
                <a:solidFill>
                  <a:srgbClr val="00FF00"/>
                </a:solidFill>
                <a:latin typeface="Arial" pitchFamily="34" charset="0"/>
                <a:cs typeface="Arial" pitchFamily="34" charset="0"/>
              </a:rPr>
              <a:t>Regional Water Supply</a:t>
            </a:r>
            <a:br>
              <a:rPr lang="en-US" sz="3200" b="1" dirty="0">
                <a:solidFill>
                  <a:srgbClr val="00FF00"/>
                </a:solidFill>
                <a:latin typeface="Arial" pitchFamily="34" charset="0"/>
                <a:cs typeface="Arial" pitchFamily="34" charset="0"/>
              </a:rPr>
            </a:br>
            <a:r>
              <a:rPr lang="en-US" sz="3200" b="1" dirty="0">
                <a:solidFill>
                  <a:srgbClr val="00FF00"/>
                </a:solidFill>
                <a:latin typeface="Arial" pitchFamily="34" charset="0"/>
                <a:cs typeface="Arial" pitchFamily="34" charset="0"/>
              </a:rPr>
              <a:t>Planning</a:t>
            </a:r>
            <a:r>
              <a:rPr lang="en-US" sz="3200" dirty="0">
                <a:solidFill>
                  <a:srgbClr val="00FF00"/>
                </a:solidFill>
                <a:latin typeface="Arial" pitchFamily="34" charset="0"/>
                <a:cs typeface="Arial" pitchFamily="34" charset="0"/>
              </a:rPr>
              <a:t> </a:t>
            </a:r>
            <a:r>
              <a:rPr lang="en-US" sz="3200" b="1" dirty="0">
                <a:solidFill>
                  <a:srgbClr val="00FF00"/>
                </a:solidFill>
                <a:latin typeface="Arial" pitchFamily="34" charset="0"/>
                <a:cs typeface="Arial" pitchFamily="34" charset="0"/>
              </a:rPr>
              <a:t>Requirements</a:t>
            </a:r>
          </a:p>
          <a:p>
            <a:pPr eaLnBrk="0" hangingPunct="0">
              <a:defRPr/>
            </a:pPr>
            <a:r>
              <a:rPr lang="en-US" b="1" dirty="0">
                <a:solidFill>
                  <a:srgbClr val="FFFF00"/>
                </a:solidFill>
                <a:latin typeface="Arial" pitchFamily="34" charset="0"/>
                <a:cs typeface="Arial" pitchFamily="34" charset="0"/>
              </a:rPr>
              <a:t>Chapter 373, </a:t>
            </a:r>
            <a:r>
              <a:rPr lang="en-US" b="1" i="1" dirty="0">
                <a:solidFill>
                  <a:srgbClr val="FFFF00"/>
                </a:solidFill>
                <a:latin typeface="Arial" pitchFamily="34" charset="0"/>
                <a:cs typeface="Arial" pitchFamily="34" charset="0"/>
              </a:rPr>
              <a:t>Florida Statutes</a:t>
            </a:r>
            <a:r>
              <a:rPr lang="en-US" b="1" i="1" dirty="0">
                <a:solidFill>
                  <a:srgbClr val="00FF00"/>
                </a:solidFill>
                <a:latin typeface="Arial" pitchFamily="34" charset="0"/>
                <a:cs typeface="Arial" pitchFamily="34" charset="0"/>
              </a:rPr>
              <a:t> </a:t>
            </a:r>
            <a:r>
              <a:rPr lang="en-US" i="1" dirty="0">
                <a:solidFill>
                  <a:srgbClr val="00FF00"/>
                </a:solidFill>
                <a:latin typeface="Arial" pitchFamily="34" charset="0"/>
                <a:cs typeface="Arial" pitchFamily="34" charset="0"/>
              </a:rPr>
              <a:t> </a:t>
            </a:r>
            <a:r>
              <a:rPr lang="en-US" sz="4400" dirty="0">
                <a:solidFill>
                  <a:srgbClr val="00FF00"/>
                </a:solidFill>
                <a:latin typeface="+mj-lt"/>
              </a:rPr>
              <a:t/>
            </a:r>
            <a:br>
              <a:rPr lang="en-US" sz="4400" dirty="0">
                <a:solidFill>
                  <a:srgbClr val="00FF00"/>
                </a:solidFill>
                <a:latin typeface="+mj-lt"/>
              </a:rPr>
            </a:br>
            <a:endParaRPr lang="en-US" sz="4000" dirty="0">
              <a:solidFill>
                <a:srgbClr val="00FF00"/>
              </a:solidFill>
              <a:latin typeface="+mj-lt"/>
              <a:cs typeface="Times New Roman" pitchFamily="18" charset="0"/>
            </a:endParaRPr>
          </a:p>
        </p:txBody>
      </p:sp>
      <p:sp>
        <p:nvSpPr>
          <p:cNvPr id="22530" name="Rectangle 3"/>
          <p:cNvSpPr>
            <a:spLocks noChangeArrowheads="1"/>
          </p:cNvSpPr>
          <p:nvPr/>
        </p:nvSpPr>
        <p:spPr bwMode="auto">
          <a:xfrm>
            <a:off x="990600" y="1981200"/>
            <a:ext cx="8001000" cy="4267200"/>
          </a:xfrm>
          <a:prstGeom prst="rect">
            <a:avLst/>
          </a:prstGeom>
          <a:noFill/>
          <a:ln w="9525">
            <a:noFill/>
            <a:miter lim="800000"/>
            <a:headEnd/>
            <a:tailEnd/>
          </a:ln>
        </p:spPr>
        <p:txBody>
          <a:bodyPr/>
          <a:lstStyle/>
          <a:p>
            <a:pPr marL="342900" indent="-342900" eaLnBrk="0" hangingPunct="0">
              <a:spcBef>
                <a:spcPct val="20000"/>
              </a:spcBef>
              <a:buClr>
                <a:srgbClr val="00FF00"/>
              </a:buClr>
              <a:buFont typeface="Arial" pitchFamily="34" charset="0"/>
              <a:buChar char="•"/>
              <a:defRPr/>
            </a:pPr>
            <a:r>
              <a:rPr lang="en-US" b="1" dirty="0">
                <a:effectLst>
                  <a:outerShdw blurRad="38100" dist="38100" dir="2700000" algn="tl">
                    <a:srgbClr val="000000">
                      <a:alpha val="43137"/>
                    </a:srgbClr>
                  </a:outerShdw>
                </a:effectLst>
                <a:latin typeface="Arial" pitchFamily="34" charset="0"/>
                <a:cs typeface="Arial" pitchFamily="34" charset="0"/>
              </a:rPr>
              <a:t>20-year planning horizon (2030)</a:t>
            </a:r>
          </a:p>
          <a:p>
            <a:pPr marL="342900" indent="-342900" eaLnBrk="0" hangingPunct="0">
              <a:spcBef>
                <a:spcPct val="20000"/>
              </a:spcBef>
              <a:buClr>
                <a:srgbClr val="00FF00"/>
              </a:buClr>
              <a:buFont typeface="Arial" pitchFamily="34" charset="0"/>
              <a:buChar char="•"/>
              <a:defRPr/>
            </a:pPr>
            <a:r>
              <a:rPr lang="en-US" b="1" dirty="0">
                <a:effectLst>
                  <a:outerShdw blurRad="38100" dist="38100" dir="2700000" algn="tl">
                    <a:srgbClr val="000000">
                      <a:alpha val="43137"/>
                    </a:srgbClr>
                  </a:outerShdw>
                </a:effectLst>
                <a:latin typeface="Arial" pitchFamily="34" charset="0"/>
                <a:cs typeface="Arial" pitchFamily="34" charset="0"/>
              </a:rPr>
              <a:t>Public process</a:t>
            </a:r>
          </a:p>
          <a:p>
            <a:pPr marL="342900" indent="-342900" eaLnBrk="0" hangingPunct="0">
              <a:spcBef>
                <a:spcPct val="20000"/>
              </a:spcBef>
              <a:buClr>
                <a:srgbClr val="00FF00"/>
              </a:buClr>
              <a:buFont typeface="Arial" pitchFamily="34" charset="0"/>
              <a:buChar char="•"/>
              <a:defRPr/>
            </a:pPr>
            <a:r>
              <a:rPr lang="en-US" b="1" dirty="0">
                <a:effectLst>
                  <a:outerShdw blurRad="38100" dist="38100" dir="2700000" algn="tl">
                    <a:srgbClr val="000000">
                      <a:alpha val="43137"/>
                    </a:srgbClr>
                  </a:outerShdw>
                </a:effectLst>
                <a:latin typeface="Arial" pitchFamily="34" charset="0"/>
                <a:cs typeface="Arial" pitchFamily="34" charset="0"/>
              </a:rPr>
              <a:t>Coordination with water supply entities, local governments, and other affected parties</a:t>
            </a:r>
          </a:p>
          <a:p>
            <a:pPr marL="342900" indent="-342900" eaLnBrk="0" hangingPunct="0">
              <a:spcBef>
                <a:spcPct val="20000"/>
              </a:spcBef>
              <a:buClr>
                <a:srgbClr val="00FF00"/>
              </a:buClr>
              <a:buFont typeface="Arial" pitchFamily="34" charset="0"/>
              <a:buChar char="•"/>
              <a:defRPr/>
            </a:pPr>
            <a:r>
              <a:rPr lang="en-US" b="1" dirty="0">
                <a:effectLst>
                  <a:outerShdw blurRad="38100" dist="38100" dir="2700000" algn="tl">
                    <a:srgbClr val="000000">
                      <a:alpha val="43137"/>
                    </a:srgbClr>
                  </a:outerShdw>
                </a:effectLst>
                <a:latin typeface="Arial" pitchFamily="34" charset="0"/>
                <a:cs typeface="Arial" pitchFamily="34" charset="0"/>
              </a:rPr>
              <a:t>Identifies: </a:t>
            </a:r>
          </a:p>
          <a:p>
            <a:pPr marL="800100" lvl="2" indent="-342900" eaLnBrk="0" hangingPunct="0">
              <a:spcBef>
                <a:spcPct val="20000"/>
              </a:spcBef>
              <a:buClr>
                <a:srgbClr val="00FF00"/>
              </a:buClr>
              <a:buFont typeface="Wingdings" pitchFamily="2" charset="2"/>
              <a:buChar char="§"/>
              <a:defRPr/>
            </a:pPr>
            <a:r>
              <a:rPr lang="en-US" sz="2000" b="1" dirty="0">
                <a:effectLst>
                  <a:outerShdw blurRad="38100" dist="38100" dir="2700000" algn="tl">
                    <a:srgbClr val="000000">
                      <a:alpha val="43137"/>
                    </a:srgbClr>
                  </a:outerShdw>
                </a:effectLst>
                <a:latin typeface="Arial" pitchFamily="34" charset="0"/>
                <a:cs typeface="Arial" pitchFamily="34" charset="0"/>
              </a:rPr>
              <a:t>Water supply development projects adequate to meet projected water supply needs</a:t>
            </a:r>
          </a:p>
          <a:p>
            <a:pPr marL="800100" lvl="2" indent="-342900" eaLnBrk="0" hangingPunct="0">
              <a:spcBef>
                <a:spcPct val="20000"/>
              </a:spcBef>
              <a:buClr>
                <a:srgbClr val="00FF00"/>
              </a:buClr>
              <a:buFont typeface="Wingdings" pitchFamily="2" charset="2"/>
              <a:buChar char="§"/>
              <a:defRPr/>
            </a:pPr>
            <a:r>
              <a:rPr lang="en-US" sz="2000" b="1" dirty="0">
                <a:effectLst>
                  <a:outerShdw blurRad="38100" dist="38100" dir="2700000" algn="tl">
                    <a:srgbClr val="000000">
                      <a:alpha val="43137"/>
                    </a:srgbClr>
                  </a:outerShdw>
                </a:effectLst>
                <a:latin typeface="Arial" pitchFamily="34" charset="0"/>
                <a:cs typeface="Arial" pitchFamily="34" charset="0"/>
              </a:rPr>
              <a:t>Water resource development projects</a:t>
            </a:r>
          </a:p>
          <a:p>
            <a:pPr marL="800100" lvl="2" indent="-342900" eaLnBrk="0" hangingPunct="0">
              <a:spcBef>
                <a:spcPct val="20000"/>
              </a:spcBef>
              <a:buClr>
                <a:srgbClr val="00FF00"/>
              </a:buClr>
              <a:buFont typeface="Wingdings" pitchFamily="2" charset="2"/>
              <a:buChar char="§"/>
              <a:defRPr/>
            </a:pPr>
            <a:r>
              <a:rPr lang="en-US" sz="2000" b="1" dirty="0">
                <a:effectLst>
                  <a:outerShdw blurRad="38100" dist="38100" dir="2700000" algn="tl">
                    <a:srgbClr val="000000">
                      <a:alpha val="43137"/>
                    </a:srgbClr>
                  </a:outerShdw>
                </a:effectLst>
                <a:latin typeface="Arial" pitchFamily="34" charset="0"/>
                <a:cs typeface="Arial" pitchFamily="34" charset="0"/>
              </a:rPr>
              <a:t>Sources of project fund</a:t>
            </a:r>
            <a:r>
              <a:rPr lang="en-US" sz="2000" dirty="0">
                <a:latin typeface="Arial" pitchFamily="34" charset="0"/>
                <a:cs typeface="Arial" pitchFamily="34" charset="0"/>
              </a:rPr>
              <a:t>ing</a:t>
            </a:r>
          </a:p>
        </p:txBody>
      </p:sp>
      <p:sp>
        <p:nvSpPr>
          <p:cNvPr id="22531" name="Slide Number Placeholder 3"/>
          <p:cNvSpPr>
            <a:spLocks noGrp="1"/>
          </p:cNvSpPr>
          <p:nvPr>
            <p:ph type="sldNum" sz="quarter" idx="11"/>
          </p:nvPr>
        </p:nvSpPr>
        <p:spPr>
          <a:noFill/>
        </p:spPr>
        <p:txBody>
          <a:bodyPr/>
          <a:lstStyle/>
          <a:p>
            <a:fld id="{2B6D9586-12F4-4B79-8179-029100095E74}" type="slidenum">
              <a:rPr lang="en-US">
                <a:latin typeface="Arial" charset="0"/>
                <a:cs typeface="Arial" charset="0"/>
              </a:rPr>
              <a:pPr/>
              <a:t>4</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Grp="1" noChangeArrowheads="1"/>
          </p:cNvSpPr>
          <p:nvPr>
            <p:ph type="title"/>
          </p:nvPr>
        </p:nvSpPr>
        <p:spPr>
          <a:xfrm>
            <a:off x="0" y="228600"/>
            <a:ext cx="2057400" cy="2133600"/>
          </a:xfrm>
        </p:spPr>
        <p:txBody>
          <a:bodyPr/>
          <a:lstStyle/>
          <a:p>
            <a:r>
              <a:rPr lang="en-US" sz="2800" dirty="0"/>
              <a:t>2030 Scenario </a:t>
            </a:r>
            <a:r>
              <a:rPr lang="en-US" sz="2800" dirty="0" smtClean="0"/>
              <a:t>0 Surficial - All</a:t>
            </a:r>
            <a:endParaRPr lang="en-US" sz="2800" dirty="0"/>
          </a:p>
        </p:txBody>
      </p:sp>
      <p:pic>
        <p:nvPicPr>
          <p:cNvPr id="29707" name="Picture 11" descr="SurfScenario0"/>
          <p:cNvPicPr>
            <a:picLocks noChangeAspect="1" noChangeArrowheads="1"/>
          </p:cNvPicPr>
          <p:nvPr/>
        </p:nvPicPr>
        <p:blipFill>
          <a:blip r:embed="rId3"/>
          <a:srcRect/>
          <a:stretch>
            <a:fillRect/>
          </a:stretch>
        </p:blipFill>
        <p:spPr bwMode="auto">
          <a:xfrm>
            <a:off x="2133600" y="-14288"/>
            <a:ext cx="7010400" cy="6415088"/>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40</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0" y="228600"/>
            <a:ext cx="2057400" cy="2362200"/>
          </a:xfrm>
        </p:spPr>
        <p:txBody>
          <a:bodyPr/>
          <a:lstStyle/>
          <a:p>
            <a:r>
              <a:rPr lang="en-US" sz="2800" dirty="0" smtClean="0"/>
              <a:t>2030 Scenario </a:t>
            </a:r>
            <a:r>
              <a:rPr lang="en-US" sz="2800" dirty="0"/>
              <a:t>1 </a:t>
            </a:r>
            <a:r>
              <a:rPr lang="en-US" sz="2800" dirty="0" smtClean="0"/>
              <a:t>Floridan– SJRWMD only</a:t>
            </a:r>
            <a:endParaRPr lang="en-US" sz="2800" dirty="0"/>
          </a:p>
        </p:txBody>
      </p:sp>
      <p:pic>
        <p:nvPicPr>
          <p:cNvPr id="44035" name="Picture 3" descr="Scenario1"/>
          <p:cNvPicPr>
            <a:picLocks noChangeAspect="1" noChangeArrowheads="1"/>
          </p:cNvPicPr>
          <p:nvPr/>
        </p:nvPicPr>
        <p:blipFill>
          <a:blip r:embed="rId3"/>
          <a:srcRect/>
          <a:stretch>
            <a:fillRect/>
          </a:stretch>
        </p:blipFill>
        <p:spPr bwMode="auto">
          <a:xfrm>
            <a:off x="2057400" y="0"/>
            <a:ext cx="7086600" cy="6477000"/>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41</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457200"/>
            <a:ext cx="2133600" cy="2133600"/>
          </a:xfrm>
        </p:spPr>
        <p:txBody>
          <a:bodyPr/>
          <a:lstStyle/>
          <a:p>
            <a:r>
              <a:rPr lang="en-US" sz="2800" dirty="0" smtClean="0"/>
              <a:t>2030 Scenario 1 Surficial – SJRWMD only</a:t>
            </a:r>
            <a:endParaRPr lang="en-US" sz="2800" dirty="0"/>
          </a:p>
        </p:txBody>
      </p:sp>
      <p:pic>
        <p:nvPicPr>
          <p:cNvPr id="45059" name="Picture 3" descr="SurfScenario1"/>
          <p:cNvPicPr>
            <a:picLocks noChangeAspect="1" noChangeArrowheads="1"/>
          </p:cNvPicPr>
          <p:nvPr/>
        </p:nvPicPr>
        <p:blipFill>
          <a:blip r:embed="rId3"/>
          <a:srcRect/>
          <a:stretch>
            <a:fillRect/>
          </a:stretch>
        </p:blipFill>
        <p:spPr bwMode="auto">
          <a:xfrm>
            <a:off x="2026812" y="0"/>
            <a:ext cx="7062510" cy="6400800"/>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42</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4"/>
          <p:cNvSpPr>
            <a:spLocks noGrp="1" noChangeArrowheads="1"/>
          </p:cNvSpPr>
          <p:nvPr>
            <p:ph type="title"/>
          </p:nvPr>
        </p:nvSpPr>
        <p:spPr>
          <a:xfrm>
            <a:off x="0" y="304800"/>
            <a:ext cx="2133600" cy="2438400"/>
          </a:xfrm>
        </p:spPr>
        <p:txBody>
          <a:bodyPr/>
          <a:lstStyle/>
          <a:p>
            <a:r>
              <a:rPr lang="en-US" sz="2800" dirty="0" smtClean="0"/>
              <a:t>2030 Scenario </a:t>
            </a:r>
            <a:r>
              <a:rPr lang="en-US" sz="2800" dirty="0"/>
              <a:t>3 </a:t>
            </a:r>
            <a:r>
              <a:rPr lang="en-US" sz="2800" dirty="0" smtClean="0"/>
              <a:t>Floridan– Georgia only</a:t>
            </a:r>
            <a:endParaRPr lang="en-US" sz="2800" dirty="0"/>
          </a:p>
        </p:txBody>
      </p:sp>
      <p:pic>
        <p:nvPicPr>
          <p:cNvPr id="35848" name="Picture 8" descr="Scenario3"/>
          <p:cNvPicPr>
            <a:picLocks noChangeAspect="1" noChangeArrowheads="1"/>
          </p:cNvPicPr>
          <p:nvPr/>
        </p:nvPicPr>
        <p:blipFill>
          <a:blip r:embed="rId3"/>
          <a:srcRect/>
          <a:stretch>
            <a:fillRect/>
          </a:stretch>
        </p:blipFill>
        <p:spPr bwMode="auto">
          <a:xfrm>
            <a:off x="2057400" y="0"/>
            <a:ext cx="7086600" cy="6477000"/>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43</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381000"/>
            <a:ext cx="2133600" cy="1905000"/>
          </a:xfrm>
        </p:spPr>
        <p:txBody>
          <a:bodyPr/>
          <a:lstStyle/>
          <a:p>
            <a:r>
              <a:rPr lang="en-US" sz="2800" dirty="0" smtClean="0"/>
              <a:t>2030 Scenario </a:t>
            </a:r>
            <a:r>
              <a:rPr lang="en-US" sz="2800" dirty="0"/>
              <a:t>5 </a:t>
            </a:r>
            <a:r>
              <a:rPr lang="en-US" sz="2800" dirty="0" smtClean="0"/>
              <a:t>Floridan – SRWMD only</a:t>
            </a:r>
            <a:endParaRPr lang="en-US" sz="2800" dirty="0"/>
          </a:p>
        </p:txBody>
      </p:sp>
      <p:pic>
        <p:nvPicPr>
          <p:cNvPr id="47107" name="Picture 3" descr="Scenario5"/>
          <p:cNvPicPr>
            <a:picLocks noChangeAspect="1" noChangeArrowheads="1"/>
          </p:cNvPicPr>
          <p:nvPr/>
        </p:nvPicPr>
        <p:blipFill>
          <a:blip r:embed="rId3"/>
          <a:srcRect/>
          <a:stretch>
            <a:fillRect/>
          </a:stretch>
        </p:blipFill>
        <p:spPr bwMode="auto">
          <a:xfrm>
            <a:off x="2057400" y="0"/>
            <a:ext cx="7086600" cy="6400800"/>
          </a:xfrm>
          <a:prstGeom prst="rect">
            <a:avLst/>
          </a:prstGeom>
          <a:noFill/>
        </p:spPr>
      </p:pic>
      <p:sp>
        <p:nvSpPr>
          <p:cNvPr id="4" name="Slide Number Placeholder 3"/>
          <p:cNvSpPr>
            <a:spLocks noGrp="1"/>
          </p:cNvSpPr>
          <p:nvPr>
            <p:ph type="sldNum" sz="quarter" idx="11"/>
          </p:nvPr>
        </p:nvSpPr>
        <p:spPr/>
        <p:txBody>
          <a:bodyPr/>
          <a:lstStyle/>
          <a:p>
            <a:pPr>
              <a:defRPr/>
            </a:pPr>
            <a:fld id="{0F1164BF-3CB2-471B-B718-8C30EAA8F89E}" type="slidenum">
              <a:rPr lang="en-US" smtClean="0"/>
              <a:pPr>
                <a:defRPr/>
              </a:pPr>
              <a:t>44</a:t>
            </a:fld>
            <a:endParaRPr lang="en-US"/>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
        <p:nvSpPr>
          <p:cNvPr id="7" name="TextBox 6"/>
          <p:cNvSpPr txBox="1"/>
          <p:nvPr/>
        </p:nvSpPr>
        <p:spPr>
          <a:xfrm>
            <a:off x="0" y="3886200"/>
            <a:ext cx="2057400" cy="461665"/>
          </a:xfrm>
          <a:prstGeom prst="rect">
            <a:avLst/>
          </a:prstGeom>
          <a:noFill/>
        </p:spPr>
        <p:txBody>
          <a:bodyPr wrap="square" rtlCol="0">
            <a:spAutoFit/>
          </a:bodyPr>
          <a:lstStyle/>
          <a:p>
            <a:pPr algn="ctr"/>
            <a:r>
              <a:rPr lang="en-US" b="1" i="1" dirty="0" smtClean="0">
                <a:latin typeface="+mn-lt"/>
              </a:rPr>
              <a:t>DRAFT</a:t>
            </a:r>
            <a:endParaRPr lang="en-US" b="1" i="1" dirty="0">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7696200" cy="1066800"/>
          </a:xfrm>
        </p:spPr>
        <p:txBody>
          <a:bodyPr/>
          <a:lstStyle/>
          <a:p>
            <a:pPr>
              <a:defRPr/>
            </a:pPr>
            <a:r>
              <a:rPr lang="en-US" sz="3600" dirty="0" smtClean="0"/>
              <a:t>District Water Supply Plan 2010</a:t>
            </a:r>
            <a:br>
              <a:rPr lang="en-US" sz="3600" dirty="0" smtClean="0"/>
            </a:br>
            <a:r>
              <a:rPr lang="en-US" sz="2800" dirty="0" smtClean="0"/>
              <a:t>SJRWMD</a:t>
            </a:r>
            <a:endParaRPr lang="en-US" sz="2800" dirty="0"/>
          </a:p>
        </p:txBody>
      </p:sp>
      <p:sp>
        <p:nvSpPr>
          <p:cNvPr id="3" name="Content Placeholder 2"/>
          <p:cNvSpPr>
            <a:spLocks noGrp="1"/>
          </p:cNvSpPr>
          <p:nvPr>
            <p:ph idx="1"/>
          </p:nvPr>
        </p:nvSpPr>
        <p:spPr>
          <a:xfrm>
            <a:off x="1143000" y="1447800"/>
            <a:ext cx="7264400" cy="4724400"/>
          </a:xfrm>
        </p:spPr>
        <p:txBody>
          <a:bodyPr/>
          <a:lstStyle/>
          <a:p>
            <a:pPr>
              <a:defRPr/>
            </a:pPr>
            <a:r>
              <a:rPr lang="en-US" sz="2400" b="1" dirty="0" smtClean="0"/>
              <a:t>Purpose: identify projects and actions to meet future water demands while sustaining the water resources and related natural systems</a:t>
            </a:r>
          </a:p>
          <a:p>
            <a:pPr>
              <a:defRPr/>
            </a:pPr>
            <a:r>
              <a:rPr lang="en-US" sz="2400" b="1" dirty="0" smtClean="0"/>
              <a:t>Designed to meet water supply planning provisions of Section 373, Florida Statutes</a:t>
            </a:r>
          </a:p>
          <a:p>
            <a:pPr lvl="1">
              <a:defRPr/>
            </a:pPr>
            <a:r>
              <a:rPr lang="en-US" sz="2000" b="1" dirty="0" smtClean="0"/>
              <a:t>Water supply development component</a:t>
            </a:r>
          </a:p>
          <a:p>
            <a:pPr lvl="1">
              <a:defRPr/>
            </a:pPr>
            <a:r>
              <a:rPr lang="en-US" sz="2000" b="1" dirty="0" smtClean="0"/>
              <a:t>Water resource development component</a:t>
            </a:r>
          </a:p>
          <a:p>
            <a:pPr lvl="1">
              <a:defRPr/>
            </a:pPr>
            <a:r>
              <a:rPr lang="en-US" sz="2000" b="1" dirty="0" smtClean="0"/>
              <a:t>Minimum flows and levels component</a:t>
            </a:r>
          </a:p>
          <a:p>
            <a:pPr>
              <a:defRPr/>
            </a:pPr>
            <a:r>
              <a:rPr lang="en-US" sz="2400" b="1" dirty="0" smtClean="0"/>
              <a:t>Based on draft District Water Supply Assessment 2008 </a:t>
            </a:r>
          </a:p>
          <a:p>
            <a:pPr>
              <a:defRPr/>
            </a:pPr>
            <a:r>
              <a:rPr lang="en-US" sz="2400" b="1" dirty="0" smtClean="0"/>
              <a:t>Planning horizon of 2030</a:t>
            </a:r>
            <a:endParaRPr lang="en-US" sz="2800" b="1" dirty="0"/>
          </a:p>
        </p:txBody>
      </p:sp>
      <p:sp>
        <p:nvSpPr>
          <p:cNvPr id="38916" name="Slide Number Placeholder 4"/>
          <p:cNvSpPr>
            <a:spLocks noGrp="1"/>
          </p:cNvSpPr>
          <p:nvPr>
            <p:ph type="sldNum" sz="quarter" idx="11"/>
          </p:nvPr>
        </p:nvSpPr>
        <p:spPr>
          <a:noFill/>
        </p:spPr>
        <p:txBody>
          <a:bodyPr/>
          <a:lstStyle/>
          <a:p>
            <a:fld id="{916964C3-AACA-4C0B-B2CD-2DC6D2FBD33F}" type="slidenum">
              <a:rPr lang="en-US">
                <a:latin typeface="Arial" charset="0"/>
                <a:cs typeface="Arial" charset="0"/>
              </a:rPr>
              <a:pPr/>
              <a:t>45</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066800" y="304800"/>
            <a:ext cx="7772400" cy="1143000"/>
          </a:xfrm>
        </p:spPr>
        <p:txBody>
          <a:bodyPr/>
          <a:lstStyle/>
          <a:p>
            <a:r>
              <a:rPr lang="en-US" sz="3600" dirty="0" smtClean="0">
                <a:effectLst/>
                <a:latin typeface="Arial" charset="0"/>
                <a:cs typeface="Arial" charset="0"/>
              </a:rPr>
              <a:t>Planning Process Participants</a:t>
            </a:r>
          </a:p>
        </p:txBody>
      </p:sp>
      <p:sp>
        <p:nvSpPr>
          <p:cNvPr id="65538" name="Content Placeholder 2"/>
          <p:cNvSpPr>
            <a:spLocks noGrp="1"/>
          </p:cNvSpPr>
          <p:nvPr>
            <p:ph idx="1"/>
          </p:nvPr>
        </p:nvSpPr>
        <p:spPr>
          <a:xfrm>
            <a:off x="1143000" y="1524000"/>
            <a:ext cx="7924800" cy="4114800"/>
          </a:xfrm>
        </p:spPr>
        <p:txBody>
          <a:bodyPr/>
          <a:lstStyle/>
          <a:p>
            <a:pPr>
              <a:defRPr/>
            </a:pPr>
            <a:r>
              <a:rPr lang="en-US" b="1" dirty="0" smtClean="0">
                <a:effectLst>
                  <a:outerShdw blurRad="38100" dist="38100" dir="2700000" algn="tl">
                    <a:srgbClr val="000000">
                      <a:alpha val="43137"/>
                    </a:srgbClr>
                  </a:outerShdw>
                </a:effectLst>
              </a:rPr>
              <a:t>Local governments</a:t>
            </a:r>
            <a:endParaRPr lang="en-US" sz="1000" b="1" dirty="0" smtClean="0">
              <a:effectLst>
                <a:outerShdw blurRad="38100" dist="38100" dir="2700000" algn="tl">
                  <a:srgbClr val="000000">
                    <a:alpha val="43137"/>
                  </a:srgbClr>
                </a:outerShdw>
              </a:effectLst>
            </a:endParaRPr>
          </a:p>
          <a:p>
            <a:pPr>
              <a:defRPr/>
            </a:pPr>
            <a:r>
              <a:rPr lang="en-US" b="1" dirty="0" smtClean="0">
                <a:effectLst>
                  <a:outerShdw blurRad="38100" dist="38100" dir="2700000" algn="tl">
                    <a:srgbClr val="000000">
                      <a:alpha val="43137"/>
                    </a:srgbClr>
                  </a:outerShdw>
                </a:effectLst>
              </a:rPr>
              <a:t>Public supply utilities</a:t>
            </a:r>
            <a:endParaRPr lang="en-US" sz="1000" b="1" dirty="0" smtClean="0">
              <a:effectLst>
                <a:outerShdw blurRad="38100" dist="38100" dir="2700000" algn="tl">
                  <a:srgbClr val="000000">
                    <a:alpha val="43137"/>
                  </a:srgbClr>
                </a:outerShdw>
              </a:effectLst>
            </a:endParaRPr>
          </a:p>
          <a:p>
            <a:pPr>
              <a:defRPr/>
            </a:pPr>
            <a:r>
              <a:rPr lang="en-US" b="1" dirty="0" smtClean="0">
                <a:effectLst>
                  <a:outerShdw blurRad="38100" dist="38100" dir="2700000" algn="tl">
                    <a:srgbClr val="000000">
                      <a:alpha val="43137"/>
                    </a:srgbClr>
                  </a:outerShdw>
                </a:effectLst>
              </a:rPr>
              <a:t>Multijurisdictional entities</a:t>
            </a:r>
          </a:p>
          <a:p>
            <a:pPr>
              <a:defRPr/>
            </a:pPr>
            <a:r>
              <a:rPr lang="en-US" b="1" dirty="0" smtClean="0">
                <a:effectLst>
                  <a:outerShdw blurRad="38100" dist="38100" dir="2700000" algn="tl">
                    <a:srgbClr val="000000">
                      <a:alpha val="43137"/>
                    </a:srgbClr>
                  </a:outerShdw>
                </a:effectLst>
              </a:rPr>
              <a:t>Self-suppliers</a:t>
            </a:r>
          </a:p>
          <a:p>
            <a:pPr>
              <a:defRPr/>
            </a:pPr>
            <a:r>
              <a:rPr lang="en-US" b="1" dirty="0" smtClean="0">
                <a:effectLst>
                  <a:outerShdw blurRad="38100" dist="38100" dir="2700000" algn="tl">
                    <a:srgbClr val="000000">
                      <a:alpha val="43137"/>
                    </a:srgbClr>
                  </a:outerShdw>
                </a:effectLst>
              </a:rPr>
              <a:t>Other affected/interested parties</a:t>
            </a:r>
          </a:p>
        </p:txBody>
      </p:sp>
      <p:sp>
        <p:nvSpPr>
          <p:cNvPr id="36867" name="Slide Number Placeholder 4"/>
          <p:cNvSpPr>
            <a:spLocks noGrp="1"/>
          </p:cNvSpPr>
          <p:nvPr>
            <p:ph type="sldNum" sz="quarter" idx="11"/>
          </p:nvPr>
        </p:nvSpPr>
        <p:spPr>
          <a:noFill/>
        </p:spPr>
        <p:txBody>
          <a:bodyPr/>
          <a:lstStyle/>
          <a:p>
            <a:fld id="{A530FDCE-87DE-4284-91D1-2BBC8733BE4F}" type="slidenum">
              <a:rPr lang="en-US">
                <a:latin typeface="Arial" charset="0"/>
                <a:cs typeface="Arial" charset="0"/>
              </a:rPr>
              <a:pPr/>
              <a:t>46</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991600" cy="914400"/>
          </a:xfrm>
        </p:spPr>
        <p:txBody>
          <a:bodyPr/>
          <a:lstStyle/>
          <a:p>
            <a:pPr algn="ctr">
              <a:defRPr/>
            </a:pPr>
            <a:r>
              <a:rPr lang="en-US" sz="3600" dirty="0" smtClean="0"/>
              <a:t>SJRWMD Planning Process Objectives</a:t>
            </a:r>
            <a:endParaRPr lang="en-US" sz="3600" dirty="0"/>
          </a:p>
        </p:txBody>
      </p:sp>
      <p:sp>
        <p:nvSpPr>
          <p:cNvPr id="3" name="Content Placeholder 2"/>
          <p:cNvSpPr>
            <a:spLocks noGrp="1"/>
          </p:cNvSpPr>
          <p:nvPr>
            <p:ph idx="1"/>
          </p:nvPr>
        </p:nvSpPr>
        <p:spPr>
          <a:xfrm>
            <a:off x="457200" y="1219200"/>
            <a:ext cx="8534400" cy="5029200"/>
          </a:xfrm>
        </p:spPr>
        <p:txBody>
          <a:bodyPr/>
          <a:lstStyle/>
          <a:p>
            <a:pPr>
              <a:defRPr/>
            </a:pPr>
            <a:r>
              <a:rPr lang="en-US" sz="2800" b="1" dirty="0" smtClean="0"/>
              <a:t>Review projected water resource impacts</a:t>
            </a:r>
          </a:p>
          <a:p>
            <a:pPr>
              <a:defRPr/>
            </a:pPr>
            <a:r>
              <a:rPr lang="en-US" sz="2800" b="1" dirty="0" smtClean="0"/>
              <a:t>Finalize priority water resource caution areas in SJRWMD</a:t>
            </a:r>
          </a:p>
          <a:p>
            <a:pPr>
              <a:defRPr/>
            </a:pPr>
            <a:r>
              <a:rPr lang="en-US" sz="2800" b="1" dirty="0" smtClean="0"/>
              <a:t>Complete 2008 water supply assessment (WSA) as appendix to 2010 District Water Supply Plan</a:t>
            </a:r>
          </a:p>
          <a:p>
            <a:pPr>
              <a:defRPr/>
            </a:pPr>
            <a:r>
              <a:rPr lang="en-US" sz="2800" b="1" dirty="0" smtClean="0"/>
              <a:t>Identify strategies to prevent projected unacceptable impacts</a:t>
            </a:r>
          </a:p>
          <a:p>
            <a:pPr>
              <a:defRPr/>
            </a:pPr>
            <a:r>
              <a:rPr lang="en-US" sz="2800" b="1" dirty="0" smtClean="0"/>
              <a:t>Develop 2010 District Water Supply Plan</a:t>
            </a:r>
          </a:p>
        </p:txBody>
      </p:sp>
      <p:sp>
        <p:nvSpPr>
          <p:cNvPr id="40963" name="Slide Number Placeholder 4"/>
          <p:cNvSpPr>
            <a:spLocks noGrp="1"/>
          </p:cNvSpPr>
          <p:nvPr>
            <p:ph type="sldNum" sz="quarter" idx="11"/>
          </p:nvPr>
        </p:nvSpPr>
        <p:spPr>
          <a:noFill/>
        </p:spPr>
        <p:txBody>
          <a:bodyPr/>
          <a:lstStyle/>
          <a:p>
            <a:fld id="{ACAC13A2-24C0-4071-8718-1E19D940B89C}" type="slidenum">
              <a:rPr lang="en-US">
                <a:latin typeface="Arial" charset="0"/>
                <a:cs typeface="Arial" charset="0"/>
              </a:rPr>
              <a:pPr/>
              <a:t>47</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1143000"/>
          </a:xfrm>
        </p:spPr>
        <p:txBody>
          <a:bodyPr/>
          <a:lstStyle/>
          <a:p>
            <a:pPr>
              <a:defRPr/>
            </a:pPr>
            <a:r>
              <a:rPr lang="en-US" sz="3600" dirty="0" smtClean="0"/>
              <a:t>District Water Supply Plan 2010</a:t>
            </a:r>
            <a:endParaRPr lang="en-US" sz="3600" dirty="0"/>
          </a:p>
        </p:txBody>
      </p:sp>
      <p:sp>
        <p:nvSpPr>
          <p:cNvPr id="3" name="Content Placeholder 2"/>
          <p:cNvSpPr>
            <a:spLocks noGrp="1"/>
          </p:cNvSpPr>
          <p:nvPr>
            <p:ph idx="1"/>
          </p:nvPr>
        </p:nvSpPr>
        <p:spPr>
          <a:xfrm>
            <a:off x="1143000" y="1828800"/>
            <a:ext cx="7391400" cy="3962400"/>
          </a:xfrm>
        </p:spPr>
        <p:txBody>
          <a:bodyPr anchor="t"/>
          <a:lstStyle/>
          <a:p>
            <a:pPr>
              <a:buFontTx/>
              <a:buNone/>
              <a:defRPr/>
            </a:pPr>
            <a:r>
              <a:rPr lang="en-US" sz="2800" b="1" dirty="0" smtClean="0"/>
              <a:t>Public input opportunities</a:t>
            </a:r>
          </a:p>
          <a:p>
            <a:pPr lvl="1">
              <a:defRPr/>
            </a:pPr>
            <a:r>
              <a:rPr lang="en-US" sz="2400" b="1" dirty="0" smtClean="0"/>
              <a:t>Work group and subgroup meetings for each of the three planning areas </a:t>
            </a:r>
          </a:p>
          <a:p>
            <a:pPr lvl="1">
              <a:defRPr/>
            </a:pPr>
            <a:r>
              <a:rPr lang="en-US" sz="2400" b="1" dirty="0" smtClean="0"/>
              <a:t>Review and comment</a:t>
            </a:r>
          </a:p>
          <a:p>
            <a:pPr lvl="2">
              <a:defRPr/>
            </a:pPr>
            <a:r>
              <a:rPr lang="en-US" sz="2000" b="1" dirty="0" smtClean="0"/>
              <a:t>Draft 2008 District Water Supply Assessment</a:t>
            </a:r>
          </a:p>
          <a:p>
            <a:pPr lvl="2">
              <a:defRPr/>
            </a:pPr>
            <a:r>
              <a:rPr lang="en-US" sz="2000" b="1" dirty="0" smtClean="0"/>
              <a:t>Draft 2010 District Water Supply Plan</a:t>
            </a:r>
          </a:p>
        </p:txBody>
      </p:sp>
      <p:sp>
        <p:nvSpPr>
          <p:cNvPr id="43012" name="Slide Number Placeholder 4"/>
          <p:cNvSpPr>
            <a:spLocks noGrp="1"/>
          </p:cNvSpPr>
          <p:nvPr>
            <p:ph type="sldNum" sz="quarter" idx="11"/>
          </p:nvPr>
        </p:nvSpPr>
        <p:spPr>
          <a:noFill/>
        </p:spPr>
        <p:txBody>
          <a:bodyPr/>
          <a:lstStyle/>
          <a:p>
            <a:fld id="{4BB28599-9135-4A54-ACCA-6C798A2836DE}" type="slidenum">
              <a:rPr lang="en-US">
                <a:latin typeface="Arial" charset="0"/>
                <a:cs typeface="Arial" charset="0"/>
              </a:rPr>
              <a:pPr/>
              <a:t>48</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smtClean="0"/>
              <a:t>SJRWMD District Water Supply Plan 2010</a:t>
            </a:r>
            <a:endParaRPr lang="en-US" sz="3600" dirty="0"/>
          </a:p>
        </p:txBody>
      </p:sp>
      <p:sp>
        <p:nvSpPr>
          <p:cNvPr id="3" name="Content Placeholder 2"/>
          <p:cNvSpPr>
            <a:spLocks noGrp="1"/>
          </p:cNvSpPr>
          <p:nvPr>
            <p:ph idx="1"/>
          </p:nvPr>
        </p:nvSpPr>
        <p:spPr>
          <a:xfrm>
            <a:off x="838200" y="1371600"/>
            <a:ext cx="7797800" cy="4724400"/>
          </a:xfrm>
        </p:spPr>
        <p:txBody>
          <a:bodyPr/>
          <a:lstStyle/>
          <a:p>
            <a:pPr>
              <a:defRPr/>
            </a:pPr>
            <a:r>
              <a:rPr lang="en-US" b="1" dirty="0" smtClean="0"/>
              <a:t>Final plan will include:</a:t>
            </a:r>
          </a:p>
          <a:p>
            <a:pPr lvl="1">
              <a:defRPr/>
            </a:pPr>
            <a:r>
              <a:rPr lang="en-US" b="1" dirty="0" smtClean="0"/>
              <a:t>Recommendations for each of the three planning areas</a:t>
            </a:r>
          </a:p>
          <a:p>
            <a:pPr lvl="1">
              <a:defRPr/>
            </a:pPr>
            <a:r>
              <a:rPr lang="en-US" b="1" dirty="0" smtClean="0"/>
              <a:t>District Water Supply Assessment 2008 as an appendix </a:t>
            </a:r>
          </a:p>
        </p:txBody>
      </p:sp>
      <p:sp>
        <p:nvSpPr>
          <p:cNvPr id="47108" name="Slide Number Placeholder 4"/>
          <p:cNvSpPr>
            <a:spLocks noGrp="1"/>
          </p:cNvSpPr>
          <p:nvPr>
            <p:ph type="sldNum" sz="quarter" idx="11"/>
          </p:nvPr>
        </p:nvSpPr>
        <p:spPr>
          <a:noFill/>
        </p:spPr>
        <p:txBody>
          <a:bodyPr/>
          <a:lstStyle/>
          <a:p>
            <a:fld id="{6D252AA8-8678-4A0F-9276-42FBCF49C6DC}" type="slidenum">
              <a:rPr lang="en-US">
                <a:latin typeface="Arial" charset="0"/>
                <a:cs typeface="Arial" charset="0"/>
              </a:rPr>
              <a:pPr/>
              <a:t>49</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914400"/>
          </a:xfrm>
        </p:spPr>
        <p:txBody>
          <a:bodyPr/>
          <a:lstStyle/>
          <a:p>
            <a:pPr algn="ctr">
              <a:defRPr/>
            </a:pPr>
            <a:r>
              <a:rPr lang="en-US" sz="3200" dirty="0" smtClean="0"/>
              <a:t>SJRWMD Water Supply Planning History</a:t>
            </a:r>
            <a:endParaRPr lang="en-US" sz="3200" dirty="0"/>
          </a:p>
        </p:txBody>
      </p:sp>
      <p:sp>
        <p:nvSpPr>
          <p:cNvPr id="3" name="Content Placeholder 2"/>
          <p:cNvSpPr>
            <a:spLocks noGrp="1"/>
          </p:cNvSpPr>
          <p:nvPr>
            <p:ph idx="1"/>
          </p:nvPr>
        </p:nvSpPr>
        <p:spPr>
          <a:xfrm>
            <a:off x="1066800" y="1143000"/>
            <a:ext cx="7924800" cy="4724400"/>
          </a:xfrm>
        </p:spPr>
        <p:txBody>
          <a:bodyPr/>
          <a:lstStyle/>
          <a:p>
            <a:pPr>
              <a:defRPr/>
            </a:pPr>
            <a:r>
              <a:rPr lang="en-US" sz="2400" b="1" dirty="0" smtClean="0"/>
              <a:t>1997 legislation requiring water supply planning</a:t>
            </a:r>
          </a:p>
          <a:p>
            <a:pPr>
              <a:defRPr/>
            </a:pPr>
            <a:r>
              <a:rPr lang="en-US" sz="2400" b="1" dirty="0" smtClean="0">
                <a:solidFill>
                  <a:schemeClr val="tx2"/>
                </a:solidFill>
              </a:rPr>
              <a:t>1998 Water Supply Assessment</a:t>
            </a:r>
          </a:p>
          <a:p>
            <a:pPr>
              <a:defRPr/>
            </a:pPr>
            <a:r>
              <a:rPr lang="en-US" sz="2400" b="1" dirty="0" smtClean="0"/>
              <a:t>2000 District Water Supply Plan</a:t>
            </a:r>
          </a:p>
          <a:p>
            <a:pPr>
              <a:defRPr/>
            </a:pPr>
            <a:r>
              <a:rPr lang="en-US" sz="2400" b="1" dirty="0" smtClean="0">
                <a:solidFill>
                  <a:schemeClr val="tx2"/>
                </a:solidFill>
              </a:rPr>
              <a:t>2003 Water Supply Assessment</a:t>
            </a:r>
          </a:p>
          <a:p>
            <a:pPr>
              <a:defRPr/>
            </a:pPr>
            <a:r>
              <a:rPr lang="en-US" sz="2400" b="1" dirty="0" smtClean="0"/>
              <a:t>2005 District Water Supply Plan</a:t>
            </a:r>
          </a:p>
          <a:p>
            <a:pPr>
              <a:defRPr/>
            </a:pPr>
            <a:r>
              <a:rPr lang="en-US" sz="2400" b="1" dirty="0" smtClean="0">
                <a:solidFill>
                  <a:schemeClr val="tx2"/>
                </a:solidFill>
              </a:rPr>
              <a:t>2008 Water Supply Assessment </a:t>
            </a:r>
          </a:p>
          <a:p>
            <a:pPr>
              <a:defRPr/>
            </a:pPr>
            <a:r>
              <a:rPr lang="en-US" sz="2400" b="1" dirty="0" smtClean="0"/>
              <a:t>2010 District Water Supply Plan</a:t>
            </a:r>
            <a:endParaRPr lang="en-US" sz="2400" b="1" dirty="0"/>
          </a:p>
        </p:txBody>
      </p:sp>
      <p:sp>
        <p:nvSpPr>
          <p:cNvPr id="24579" name="Slide Number Placeholder 4"/>
          <p:cNvSpPr>
            <a:spLocks noGrp="1"/>
          </p:cNvSpPr>
          <p:nvPr>
            <p:ph type="sldNum" sz="quarter" idx="11"/>
          </p:nvPr>
        </p:nvSpPr>
        <p:spPr>
          <a:noFill/>
        </p:spPr>
        <p:txBody>
          <a:bodyPr/>
          <a:lstStyle/>
          <a:p>
            <a:fld id="{A585AECF-9566-4B4B-AA7C-2BE8B4DD51D6}" type="slidenum">
              <a:rPr lang="en-US">
                <a:latin typeface="Arial" charset="0"/>
                <a:cs typeface="Arial" charset="0"/>
              </a:rPr>
              <a:pPr/>
              <a:t>5</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8915400" cy="1143000"/>
          </a:xfrm>
        </p:spPr>
        <p:txBody>
          <a:bodyPr/>
          <a:lstStyle/>
          <a:p>
            <a:pPr algn="ctr"/>
            <a:r>
              <a:rPr lang="en-US" sz="3400" dirty="0" smtClean="0"/>
              <a:t>SRWMD District Water Supply Plan 2010</a:t>
            </a:r>
            <a:endParaRPr lang="en-US" sz="3400" dirty="0"/>
          </a:p>
        </p:txBody>
      </p:sp>
      <p:sp>
        <p:nvSpPr>
          <p:cNvPr id="3" name="Content Placeholder 2"/>
          <p:cNvSpPr>
            <a:spLocks noGrp="1"/>
          </p:cNvSpPr>
          <p:nvPr>
            <p:ph idx="1"/>
          </p:nvPr>
        </p:nvSpPr>
        <p:spPr/>
        <p:txBody>
          <a:bodyPr/>
          <a:lstStyle/>
          <a:p>
            <a:r>
              <a:rPr lang="en-US" b="1" dirty="0" smtClean="0"/>
              <a:t>Will address Upper Santa Fe River Basin</a:t>
            </a:r>
          </a:p>
          <a:p>
            <a:endParaRPr lang="en-US" b="1" dirty="0" smtClean="0"/>
          </a:p>
          <a:p>
            <a:r>
              <a:rPr lang="en-US" b="1" dirty="0" smtClean="0"/>
              <a:t>Scheduled for approval by SRWMD Governing Board in December 2010</a:t>
            </a:r>
          </a:p>
          <a:p>
            <a:endParaRPr lang="en-US" b="1" dirty="0"/>
          </a:p>
        </p:txBody>
      </p:sp>
      <p:sp>
        <p:nvSpPr>
          <p:cNvPr id="5" name="Slide Number Placeholder 4"/>
          <p:cNvSpPr>
            <a:spLocks noGrp="1"/>
          </p:cNvSpPr>
          <p:nvPr>
            <p:ph type="sldNum" sz="quarter" idx="11"/>
          </p:nvPr>
        </p:nvSpPr>
        <p:spPr/>
        <p:txBody>
          <a:bodyPr/>
          <a:lstStyle/>
          <a:p>
            <a:pPr>
              <a:defRPr/>
            </a:pPr>
            <a:fld id="{BE73A16C-DC1E-4957-8B19-2522ACC829D7}" type="slidenum">
              <a:rPr lang="en-US" smtClean="0"/>
              <a:pPr>
                <a:defRPr/>
              </a:pPr>
              <a:t>50</a:t>
            </a:fld>
            <a:endParaRPr lang="en-US" dirty="0"/>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3600" dirty="0" smtClean="0">
                <a:effectLst/>
              </a:rPr>
              <a:t>Next Steps </a:t>
            </a:r>
            <a:endParaRPr lang="en-US" sz="3600" dirty="0">
              <a:effectLst/>
            </a:endParaRPr>
          </a:p>
        </p:txBody>
      </p:sp>
      <p:sp>
        <p:nvSpPr>
          <p:cNvPr id="3" name="Content Placeholder 2"/>
          <p:cNvSpPr>
            <a:spLocks noGrp="1"/>
          </p:cNvSpPr>
          <p:nvPr>
            <p:ph idx="1"/>
          </p:nvPr>
        </p:nvSpPr>
        <p:spPr>
          <a:xfrm>
            <a:off x="838200" y="1676400"/>
            <a:ext cx="7797800" cy="3962400"/>
          </a:xfrm>
        </p:spPr>
        <p:txBody>
          <a:bodyPr/>
          <a:lstStyle/>
          <a:p>
            <a:pPr marL="342900" lvl="1" indent="-342900">
              <a:buFontTx/>
              <a:buChar char="•"/>
              <a:defRPr/>
            </a:pPr>
            <a:r>
              <a:rPr lang="en-US" b="1" dirty="0" smtClean="0"/>
              <a:t>Ongoing coordination between SJRWMD and SRWMD</a:t>
            </a:r>
          </a:p>
          <a:p>
            <a:pPr marL="342900" lvl="1" indent="-342900">
              <a:buFontTx/>
              <a:buChar char="•"/>
              <a:defRPr/>
            </a:pPr>
            <a:r>
              <a:rPr lang="en-US" b="1" dirty="0" smtClean="0"/>
              <a:t>Re-assessment of priority water resource caution areas (PWRCAs)</a:t>
            </a:r>
          </a:p>
        </p:txBody>
      </p:sp>
      <p:sp>
        <p:nvSpPr>
          <p:cNvPr id="171011" name="Slide Number Placeholder 3"/>
          <p:cNvSpPr>
            <a:spLocks noGrp="1"/>
          </p:cNvSpPr>
          <p:nvPr>
            <p:ph type="sldNum" sz="quarter" idx="11"/>
          </p:nvPr>
        </p:nvSpPr>
        <p:spPr>
          <a:noFill/>
        </p:spPr>
        <p:txBody>
          <a:bodyPr/>
          <a:lstStyle/>
          <a:p>
            <a:fld id="{85E4919B-4000-4BF3-AF19-81593B1F8A33}" type="slidenum">
              <a:rPr lang="en-US">
                <a:latin typeface="Arial" charset="0"/>
                <a:cs typeface="Arial" charset="0"/>
              </a:rPr>
              <a:pPr/>
              <a:t>51</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8001000" cy="762000"/>
          </a:xfrm>
        </p:spPr>
        <p:txBody>
          <a:bodyPr/>
          <a:lstStyle/>
          <a:p>
            <a:pPr algn="ctr">
              <a:defRPr/>
            </a:pPr>
            <a:r>
              <a:rPr lang="en-US" dirty="0" smtClean="0"/>
              <a:t>Future Meetings</a:t>
            </a:r>
            <a:endParaRPr lang="en-US" dirty="0"/>
          </a:p>
        </p:txBody>
      </p:sp>
      <p:sp>
        <p:nvSpPr>
          <p:cNvPr id="3" name="Content Placeholder 2"/>
          <p:cNvSpPr>
            <a:spLocks noGrp="1"/>
          </p:cNvSpPr>
          <p:nvPr>
            <p:ph idx="1"/>
          </p:nvPr>
        </p:nvSpPr>
        <p:spPr>
          <a:xfrm>
            <a:off x="304800" y="1371600"/>
            <a:ext cx="8686800" cy="5257800"/>
          </a:xfrm>
        </p:spPr>
        <p:txBody>
          <a:bodyPr/>
          <a:lstStyle/>
          <a:p>
            <a:pPr>
              <a:defRPr/>
            </a:pPr>
            <a:r>
              <a:rPr lang="en-US" sz="2400" b="1" dirty="0" smtClean="0"/>
              <a:t>Northeast Florida Water Supply Planning Area Work Group #3</a:t>
            </a:r>
          </a:p>
          <a:p>
            <a:pPr lvl="1">
              <a:defRPr/>
            </a:pPr>
            <a:r>
              <a:rPr lang="en-US" sz="1600" b="1" dirty="0" smtClean="0"/>
              <a:t>Thursday, October 15, 2009; 10:00 a.m. – noon</a:t>
            </a:r>
          </a:p>
          <a:p>
            <a:pPr lvl="1">
              <a:defRPr/>
            </a:pPr>
            <a:r>
              <a:rPr lang="en-US" sz="1600" b="1" dirty="0" smtClean="0"/>
              <a:t>Andrews Center, 209 W. Call Street, Starke, FL  32091</a:t>
            </a:r>
          </a:p>
          <a:p>
            <a:pPr>
              <a:defRPr/>
            </a:pPr>
            <a:r>
              <a:rPr lang="en-US" sz="2400" b="1" dirty="0" smtClean="0"/>
              <a:t>Northeast Florida MFL Subgroup</a:t>
            </a:r>
          </a:p>
          <a:p>
            <a:pPr lvl="1">
              <a:defRPr/>
            </a:pPr>
            <a:r>
              <a:rPr lang="en-US" sz="1600" b="1" dirty="0" smtClean="0"/>
              <a:t>Friday, October 30, 2009; 9:00 a.m. – noon</a:t>
            </a:r>
          </a:p>
          <a:p>
            <a:pPr lvl="1">
              <a:defRPr/>
            </a:pPr>
            <a:r>
              <a:rPr lang="en-US" sz="1600" b="1" dirty="0" smtClean="0"/>
              <a:t>SJRWMD Governing Board Chambers, 4049 Reid St., Palatka, FL 32177</a:t>
            </a:r>
          </a:p>
          <a:p>
            <a:pPr>
              <a:defRPr/>
            </a:pPr>
            <a:r>
              <a:rPr lang="en-US" sz="2000" b="1" dirty="0" smtClean="0"/>
              <a:t>Northeast Florida Modeling Subgroup</a:t>
            </a:r>
          </a:p>
          <a:p>
            <a:pPr lvl="1">
              <a:defRPr/>
            </a:pPr>
            <a:r>
              <a:rPr lang="en-US" sz="1600" b="1" dirty="0" smtClean="0"/>
              <a:t>Thursday, October 22, 2009; 9:00 a.m. – 5:00 p.m.</a:t>
            </a:r>
          </a:p>
          <a:p>
            <a:pPr lvl="1">
              <a:defRPr/>
            </a:pPr>
            <a:r>
              <a:rPr lang="en-US" sz="1600" b="1" dirty="0" smtClean="0"/>
              <a:t>SJRWMD Governing Board Chambers, 4049 Reid St., Palatka, FL 32177</a:t>
            </a:r>
          </a:p>
          <a:p>
            <a:pPr>
              <a:defRPr/>
            </a:pPr>
            <a:r>
              <a:rPr lang="en-US" sz="2400" b="1" dirty="0" smtClean="0"/>
              <a:t>Northeast Florida AWS Subgroup</a:t>
            </a:r>
          </a:p>
          <a:p>
            <a:pPr lvl="1">
              <a:defRPr/>
            </a:pPr>
            <a:r>
              <a:rPr lang="en-US" sz="1600" b="1" dirty="0" smtClean="0"/>
              <a:t>Tuesday, November 10, 2009; 9:00 a.m. – 3:00 p.m.</a:t>
            </a:r>
          </a:p>
          <a:p>
            <a:pPr lvl="1">
              <a:defRPr/>
            </a:pPr>
            <a:r>
              <a:rPr lang="en-US" sz="1600" b="1" dirty="0" smtClean="0"/>
              <a:t>City of Green Cove Springs City Hall, 321 Walnut Street, Green Cove Springs, FL  32043</a:t>
            </a:r>
            <a:endParaRPr lang="en-US" sz="2400" b="1" dirty="0" smtClean="0"/>
          </a:p>
          <a:p>
            <a:pPr>
              <a:defRPr/>
            </a:pPr>
            <a:r>
              <a:rPr lang="en-US" sz="2400" b="1" dirty="0" smtClean="0"/>
              <a:t>Meetings posted on District website</a:t>
            </a:r>
          </a:p>
          <a:p>
            <a:pPr lvl="1">
              <a:defRPr/>
            </a:pPr>
            <a:r>
              <a:rPr lang="en-US" sz="1600" b="1" dirty="0" smtClean="0"/>
              <a:t>www.sjrwmd.com/watersupplyplanning/upcomingmeetings.html</a:t>
            </a:r>
          </a:p>
          <a:p>
            <a:pPr>
              <a:defRPr/>
            </a:pPr>
            <a:endParaRPr lang="en-US" b="1" dirty="0" smtClean="0"/>
          </a:p>
        </p:txBody>
      </p:sp>
      <p:sp>
        <p:nvSpPr>
          <p:cNvPr id="173059" name="Slide Number Placeholder 3"/>
          <p:cNvSpPr>
            <a:spLocks noGrp="1"/>
          </p:cNvSpPr>
          <p:nvPr>
            <p:ph type="sldNum" sz="quarter" idx="11"/>
          </p:nvPr>
        </p:nvSpPr>
        <p:spPr>
          <a:noFill/>
        </p:spPr>
        <p:txBody>
          <a:bodyPr/>
          <a:lstStyle/>
          <a:p>
            <a:fld id="{DF808755-B777-4A73-A32E-C1E74FD2F8F4}" type="slidenum">
              <a:rPr lang="en-US">
                <a:latin typeface="Arial" charset="0"/>
                <a:cs typeface="Arial" charset="0"/>
              </a:rPr>
              <a:pPr/>
              <a:t>52</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8001000" cy="838200"/>
          </a:xfrm>
        </p:spPr>
        <p:txBody>
          <a:bodyPr/>
          <a:lstStyle/>
          <a:p>
            <a:r>
              <a:rPr lang="en-US" dirty="0" smtClean="0"/>
              <a:t>Public Access to Information</a:t>
            </a:r>
            <a:endParaRPr lang="en-US" dirty="0"/>
          </a:p>
        </p:txBody>
      </p:sp>
      <p:sp>
        <p:nvSpPr>
          <p:cNvPr id="3" name="Content Placeholder 2"/>
          <p:cNvSpPr>
            <a:spLocks noGrp="1"/>
          </p:cNvSpPr>
          <p:nvPr>
            <p:ph idx="1"/>
          </p:nvPr>
        </p:nvSpPr>
        <p:spPr>
          <a:xfrm>
            <a:off x="457200" y="1676400"/>
            <a:ext cx="8178800" cy="4724400"/>
          </a:xfrm>
        </p:spPr>
        <p:txBody>
          <a:bodyPr/>
          <a:lstStyle/>
          <a:p>
            <a:r>
              <a:rPr lang="en-US" sz="2400" b="1" dirty="0" smtClean="0"/>
              <a:t>SJRWMD file transfer site</a:t>
            </a:r>
          </a:p>
          <a:p>
            <a:pPr lvl="1"/>
            <a:r>
              <a:rPr lang="en-US" sz="2000" b="1" dirty="0" smtClean="0"/>
              <a:t>Meeting materials (summaries, presentations, sign-in sheets, etc.) available for four weeks after meetings</a:t>
            </a:r>
          </a:p>
          <a:p>
            <a:r>
              <a:rPr lang="en-US" sz="2400" b="1" dirty="0" smtClean="0"/>
              <a:t>Meeting summaries distributed after meetings</a:t>
            </a:r>
          </a:p>
          <a:p>
            <a:pPr lvl="1"/>
            <a:r>
              <a:rPr lang="en-US" sz="2000" b="1" dirty="0" smtClean="0"/>
              <a:t>Meeting summaries will be emailed to everyone that signs in with an email</a:t>
            </a:r>
          </a:p>
          <a:p>
            <a:r>
              <a:rPr lang="en-US" sz="2400" b="1" dirty="0" smtClean="0"/>
              <a:t>Audio recordings - contact Dina Hutchens</a:t>
            </a:r>
          </a:p>
          <a:p>
            <a:pPr lvl="1"/>
            <a:r>
              <a:rPr lang="en-US" sz="2000" b="1" dirty="0" smtClean="0"/>
              <a:t>Email: dhutchens@sjrwmd.com </a:t>
            </a:r>
          </a:p>
          <a:p>
            <a:pPr lvl="1"/>
            <a:r>
              <a:rPr lang="en-US" sz="2000" b="1" dirty="0" smtClean="0"/>
              <a:t>Phone: 386-329-4239</a:t>
            </a:r>
            <a:endParaRPr lang="en-US" sz="2400" b="1" dirty="0"/>
          </a:p>
        </p:txBody>
      </p:sp>
      <p:sp>
        <p:nvSpPr>
          <p:cNvPr id="5" name="Slide Number Placeholder 4"/>
          <p:cNvSpPr>
            <a:spLocks noGrp="1"/>
          </p:cNvSpPr>
          <p:nvPr>
            <p:ph type="sldNum" sz="quarter" idx="11"/>
          </p:nvPr>
        </p:nvSpPr>
        <p:spPr/>
        <p:txBody>
          <a:bodyPr/>
          <a:lstStyle/>
          <a:p>
            <a:pPr>
              <a:defRPr/>
            </a:pPr>
            <a:fld id="{BE73A16C-DC1E-4957-8B19-2522ACC829D7}" type="slidenum">
              <a:rPr lang="en-US" smtClean="0"/>
              <a:pPr>
                <a:defRPr/>
              </a:pPr>
              <a:t>53</a:t>
            </a:fld>
            <a:endParaRPr lang="en-US" dirty="0"/>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52400"/>
            <a:ext cx="7112000" cy="990600"/>
          </a:xfrm>
        </p:spPr>
        <p:txBody>
          <a:bodyPr/>
          <a:lstStyle/>
          <a:p>
            <a:pPr algn="ctr">
              <a:defRPr/>
            </a:pPr>
            <a:r>
              <a:rPr lang="en-US" dirty="0" smtClean="0"/>
              <a:t>Questions?</a:t>
            </a:r>
            <a:endParaRPr lang="en-US" dirty="0"/>
          </a:p>
        </p:txBody>
      </p:sp>
      <p:sp>
        <p:nvSpPr>
          <p:cNvPr id="177154" name="Slide Number Placeholder 4"/>
          <p:cNvSpPr>
            <a:spLocks noGrp="1"/>
          </p:cNvSpPr>
          <p:nvPr>
            <p:ph type="sldNum" sz="quarter" idx="11"/>
          </p:nvPr>
        </p:nvSpPr>
        <p:spPr>
          <a:noFill/>
        </p:spPr>
        <p:txBody>
          <a:bodyPr/>
          <a:lstStyle/>
          <a:p>
            <a:fld id="{5590CB7A-3D6C-407A-9EC5-904F989C14FB}" type="slidenum">
              <a:rPr lang="en-US">
                <a:latin typeface="Arial" charset="0"/>
                <a:cs typeface="Arial" charset="0"/>
              </a:rPr>
              <a:pPr/>
              <a:t>54</a:t>
            </a:fld>
            <a:endParaRPr lang="en-US">
              <a:latin typeface="Arial" charset="0"/>
              <a:cs typeface="Arial" charset="0"/>
            </a:endParaRPr>
          </a:p>
        </p:txBody>
      </p:sp>
      <p:pic>
        <p:nvPicPr>
          <p:cNvPr id="6" name="Picture 5" descr="Water drop 4.jpg"/>
          <p:cNvPicPr>
            <a:picLocks noChangeAspect="1"/>
          </p:cNvPicPr>
          <p:nvPr/>
        </p:nvPicPr>
        <p:blipFill>
          <a:blip r:embed="rId3"/>
          <a:stretch>
            <a:fillRect/>
          </a:stretch>
        </p:blipFill>
        <p:spPr>
          <a:xfrm>
            <a:off x="1981200" y="1219200"/>
            <a:ext cx="5295900" cy="4343400"/>
          </a:xfrm>
          <a:prstGeom prst="rect">
            <a:avLst/>
          </a:prstGeom>
          <a:ln>
            <a:noFill/>
          </a:ln>
          <a:effectLst>
            <a:softEdge rad="112500"/>
          </a:effectLst>
        </p:spPr>
      </p:pic>
      <p:sp>
        <p:nvSpPr>
          <p:cNvPr id="8" name="TextBox 7"/>
          <p:cNvSpPr txBox="1"/>
          <p:nvPr/>
        </p:nvSpPr>
        <p:spPr>
          <a:xfrm>
            <a:off x="1752600" y="5862935"/>
            <a:ext cx="5638800" cy="461665"/>
          </a:xfrm>
          <a:prstGeom prst="rect">
            <a:avLst/>
          </a:prstGeom>
          <a:noFill/>
        </p:spPr>
        <p:txBody>
          <a:bodyPr>
            <a:spAutoFit/>
          </a:bodyPr>
          <a:lstStyle/>
          <a:p>
            <a:pPr algn="ctr" eaLnBrk="0" hangingPunct="0">
              <a:defRPr/>
            </a:pPr>
            <a:r>
              <a:rPr lang="en-US" b="1" dirty="0" smtClean="0">
                <a:effectLst>
                  <a:outerShdw blurRad="38100" dist="38100" dir="2700000" algn="tl">
                    <a:srgbClr val="000000">
                      <a:alpha val="43137"/>
                    </a:srgbClr>
                  </a:outerShdw>
                </a:effectLst>
                <a:latin typeface="Arial" pitchFamily="34" charset="0"/>
                <a:cs typeface="Arial" pitchFamily="34" charset="0"/>
              </a:rPr>
              <a:t>www.sjrwmd.com</a:t>
            </a:r>
            <a:endParaRPr lang="en-US" b="1" dirty="0">
              <a:effectLst>
                <a:outerShdw blurRad="38100" dist="38100" dir="2700000" algn="tl">
                  <a:srgbClr val="000000">
                    <a:alpha val="43137"/>
                  </a:srgbClr>
                </a:outerShdw>
              </a:effectLst>
              <a:latin typeface="Arial" pitchFamily="34" charset="0"/>
              <a:cs typeface="Arial" pitchFamily="34" charset="0"/>
            </a:endParaRPr>
          </a:p>
        </p:txBody>
      </p:sp>
      <p:sp>
        <p:nvSpPr>
          <p:cNvPr id="7"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87437" y="152400"/>
            <a:ext cx="7315200" cy="838200"/>
          </a:xfrm>
        </p:spPr>
        <p:txBody>
          <a:bodyPr/>
          <a:lstStyle/>
          <a:p>
            <a:pPr>
              <a:defRPr/>
            </a:pPr>
            <a:r>
              <a:rPr lang="en-US" sz="2800" dirty="0" smtClean="0"/>
              <a:t>Priority Water Resource Caution Areas</a:t>
            </a:r>
            <a:r>
              <a:rPr lang="en-US" sz="3600" dirty="0" smtClean="0"/>
              <a:t/>
            </a:r>
            <a:br>
              <a:rPr lang="en-US" sz="3600" dirty="0" smtClean="0"/>
            </a:br>
            <a:r>
              <a:rPr lang="en-US" sz="2000" dirty="0" smtClean="0"/>
              <a:t>1998 and 2003</a:t>
            </a:r>
            <a:endParaRPr lang="en-US" sz="2000" dirty="0"/>
          </a:p>
        </p:txBody>
      </p:sp>
      <p:sp>
        <p:nvSpPr>
          <p:cNvPr id="28676" name="Slide Number Placeholder 2"/>
          <p:cNvSpPr>
            <a:spLocks noGrp="1"/>
          </p:cNvSpPr>
          <p:nvPr>
            <p:ph type="sldNum" sz="quarter" idx="11"/>
          </p:nvPr>
        </p:nvSpPr>
        <p:spPr>
          <a:noFill/>
        </p:spPr>
        <p:txBody>
          <a:bodyPr/>
          <a:lstStyle/>
          <a:p>
            <a:fld id="{10073859-8EC7-4253-9A5E-D896EFBC0C0A}" type="slidenum">
              <a:rPr lang="en-US" sz="1000" smtClean="0">
                <a:latin typeface="Arial" charset="0"/>
                <a:cs typeface="Arial" charset="0"/>
              </a:rPr>
              <a:pPr/>
              <a:t>6</a:t>
            </a:fld>
            <a:endParaRPr lang="en-US" sz="1000" dirty="0" smtClean="0">
              <a:latin typeface="Arial" charset="0"/>
              <a:cs typeface="Arial" charset="0"/>
            </a:endParaRPr>
          </a:p>
        </p:txBody>
      </p:sp>
      <p:graphicFrame>
        <p:nvGraphicFramePr>
          <p:cNvPr id="28674" name="Object 2"/>
          <p:cNvGraphicFramePr>
            <a:graphicFrameLocks noChangeAspect="1"/>
          </p:cNvGraphicFramePr>
          <p:nvPr/>
        </p:nvGraphicFramePr>
        <p:xfrm>
          <a:off x="858837" y="1143000"/>
          <a:ext cx="3957638" cy="5105400"/>
        </p:xfrm>
        <a:graphic>
          <a:graphicData uri="http://schemas.openxmlformats.org/presentationml/2006/ole">
            <p:oleObj spid="_x0000_s166914" name="Photo Editor Photo" r:id="rId4" imgW="21342857" imgH="26895238" progId="">
              <p:embed/>
            </p:oleObj>
          </a:graphicData>
        </a:graphic>
      </p:graphicFrame>
      <p:pic>
        <p:nvPicPr>
          <p:cNvPr id="28677" name="Picture 14" descr="V:\wsm\library\wsa2003\wsafigures2003_final\pwrca_fig3.jpg"/>
          <p:cNvPicPr>
            <a:picLocks noChangeAspect="1" noChangeArrowheads="1"/>
          </p:cNvPicPr>
          <p:nvPr/>
        </p:nvPicPr>
        <p:blipFill>
          <a:blip r:embed="rId5"/>
          <a:srcRect/>
          <a:stretch>
            <a:fillRect/>
          </a:stretch>
        </p:blipFill>
        <p:spPr bwMode="auto">
          <a:xfrm>
            <a:off x="4592637" y="1143000"/>
            <a:ext cx="3865563" cy="5108575"/>
          </a:xfrm>
          <a:prstGeom prst="rect">
            <a:avLst/>
          </a:prstGeom>
          <a:noFill/>
          <a:ln w="9525">
            <a:noFill/>
            <a:miter lim="800000"/>
            <a:headEnd/>
            <a:tailEnd/>
          </a:ln>
        </p:spPr>
      </p:pic>
      <p:sp>
        <p:nvSpPr>
          <p:cNvPr id="7"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8991600" cy="1143000"/>
          </a:xfrm>
        </p:spPr>
        <p:txBody>
          <a:bodyPr/>
          <a:lstStyle/>
          <a:p>
            <a:pPr algn="ctr">
              <a:defRPr/>
            </a:pPr>
            <a:r>
              <a:rPr lang="en-US" sz="3600" dirty="0" smtClean="0"/>
              <a:t>Water Supply Assessment 2008 Tools</a:t>
            </a:r>
            <a:endParaRPr lang="en-US" sz="3600" dirty="0"/>
          </a:p>
        </p:txBody>
      </p:sp>
      <p:sp>
        <p:nvSpPr>
          <p:cNvPr id="3" name="Content Placeholder 2"/>
          <p:cNvSpPr>
            <a:spLocks noGrp="1"/>
          </p:cNvSpPr>
          <p:nvPr>
            <p:ph idx="1"/>
          </p:nvPr>
        </p:nvSpPr>
        <p:spPr/>
        <p:txBody>
          <a:bodyPr/>
          <a:lstStyle/>
          <a:p>
            <a:pPr>
              <a:defRPr/>
            </a:pPr>
            <a:r>
              <a:rPr lang="en-US" b="1" dirty="0" smtClean="0"/>
              <a:t>Water use data (1995-2030)</a:t>
            </a:r>
          </a:p>
          <a:p>
            <a:pPr>
              <a:defRPr/>
            </a:pPr>
            <a:endParaRPr lang="en-US" b="1" dirty="0" smtClean="0"/>
          </a:p>
          <a:p>
            <a:pPr>
              <a:defRPr/>
            </a:pPr>
            <a:r>
              <a:rPr lang="en-US" b="1" dirty="0" smtClean="0"/>
              <a:t>Groundwater flow models</a:t>
            </a:r>
          </a:p>
          <a:p>
            <a:pPr>
              <a:buFont typeface="Wingdings" pitchFamily="2" charset="2"/>
              <a:buNone/>
              <a:defRPr/>
            </a:pPr>
            <a:endParaRPr lang="en-US" b="1" dirty="0" smtClean="0"/>
          </a:p>
          <a:p>
            <a:pPr>
              <a:defRPr/>
            </a:pPr>
            <a:r>
              <a:rPr lang="en-US" b="1" dirty="0" smtClean="0"/>
              <a:t>Water resource constraints</a:t>
            </a:r>
          </a:p>
          <a:p>
            <a:pPr>
              <a:defRPr/>
            </a:pPr>
            <a:endParaRPr lang="en-US" dirty="0"/>
          </a:p>
        </p:txBody>
      </p:sp>
      <p:sp>
        <p:nvSpPr>
          <p:cNvPr id="56323" name="Slide Number Placeholder 4"/>
          <p:cNvSpPr>
            <a:spLocks noGrp="1"/>
          </p:cNvSpPr>
          <p:nvPr>
            <p:ph type="sldNum" sz="quarter" idx="11"/>
          </p:nvPr>
        </p:nvSpPr>
        <p:spPr>
          <a:noFill/>
        </p:spPr>
        <p:txBody>
          <a:bodyPr/>
          <a:lstStyle/>
          <a:p>
            <a:fld id="{762D8247-869A-4172-B776-62280DDBD9CA}" type="slidenum">
              <a:rPr lang="en-US">
                <a:latin typeface="Arial" charset="0"/>
                <a:cs typeface="Arial" charset="0"/>
              </a:rPr>
              <a:pPr/>
              <a:t>7</a:t>
            </a:fld>
            <a:endParaRPr lang="en-US" dirty="0">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7696200" cy="1143000"/>
          </a:xfrm>
        </p:spPr>
        <p:txBody>
          <a:bodyPr/>
          <a:lstStyle/>
          <a:p>
            <a:pPr>
              <a:defRPr/>
            </a:pPr>
            <a:r>
              <a:rPr lang="en-US" sz="3600" dirty="0" smtClean="0"/>
              <a:t>District Population and Water Use </a:t>
            </a:r>
            <a:r>
              <a:rPr lang="en-US" sz="2800" dirty="0" smtClean="0"/>
              <a:t>1995 to 2030</a:t>
            </a:r>
            <a:endParaRPr lang="en-US" sz="2800" dirty="0"/>
          </a:p>
        </p:txBody>
      </p:sp>
      <p:graphicFrame>
        <p:nvGraphicFramePr>
          <p:cNvPr id="5" name="Content Placeholder 4"/>
          <p:cNvGraphicFramePr>
            <a:graphicFrameLocks noGrp="1"/>
          </p:cNvGraphicFramePr>
          <p:nvPr>
            <p:ph idx="1"/>
          </p:nvPr>
        </p:nvGraphicFramePr>
        <p:xfrm>
          <a:off x="1066800" y="1676400"/>
          <a:ext cx="7391400" cy="4603187"/>
        </p:xfrm>
        <a:graphic>
          <a:graphicData uri="http://schemas.openxmlformats.org/drawingml/2006/table">
            <a:tbl>
              <a:tblPr firstRow="1" bandRow="1">
                <a:tableStyleId>{5C22544A-7EE6-4342-B048-85BDC9FD1C3A}</a:tableStyleId>
              </a:tblPr>
              <a:tblGrid>
                <a:gridCol w="2463800"/>
                <a:gridCol w="2164460"/>
                <a:gridCol w="2763140"/>
              </a:tblGrid>
              <a:tr h="905511">
                <a:tc>
                  <a:txBody>
                    <a:bodyPr/>
                    <a:lstStyle/>
                    <a:p>
                      <a:pPr algn="ctr"/>
                      <a:r>
                        <a:rPr lang="en-US" sz="2800" b="1" dirty="0" smtClean="0">
                          <a:solidFill>
                            <a:schemeClr val="tx2"/>
                          </a:solidFill>
                          <a:effectLst>
                            <a:outerShdw blurRad="38100" dist="38100" dir="2700000" algn="tl">
                              <a:srgbClr val="000000">
                                <a:alpha val="43137"/>
                              </a:srgbClr>
                            </a:outerShdw>
                          </a:effectLst>
                          <a:latin typeface="Arial" pitchFamily="34" charset="0"/>
                          <a:cs typeface="Arial" pitchFamily="34" charset="0"/>
                        </a:rPr>
                        <a:t>1995</a:t>
                      </a:r>
                      <a:endParaRPr lang="en-US" sz="2800" b="1"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2"/>
                          </a:solidFill>
                          <a:effectLst>
                            <a:outerShdw blurRad="38100" dist="38100" dir="2700000" algn="tl">
                              <a:srgbClr val="000000">
                                <a:alpha val="43137"/>
                              </a:srgbClr>
                            </a:outerShdw>
                          </a:effectLst>
                          <a:latin typeface="Arial" pitchFamily="34" charset="0"/>
                          <a:cs typeface="Arial" pitchFamily="34" charset="0"/>
                        </a:rPr>
                        <a:t>2030</a:t>
                      </a:r>
                      <a:endParaRPr lang="en-US" sz="2800" b="1"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Percent Change</a:t>
                      </a:r>
                    </a:p>
                  </a:txBody>
                  <a:tcPr>
                    <a:solidFill>
                      <a:schemeClr val="bg1">
                        <a:lumMod val="60000"/>
                        <a:lumOff val="40000"/>
                      </a:schemeClr>
                    </a:solidFill>
                  </a:tcPr>
                </a:tc>
              </a:tr>
              <a:tr h="477716">
                <a:tc gridSpan="3">
                  <a:txBody>
                    <a:bodyPr/>
                    <a:lstStyle/>
                    <a:p>
                      <a:pPr algn="ctr"/>
                      <a:r>
                        <a:rPr lang="en-US" sz="2400" b="1"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Population</a:t>
                      </a:r>
                      <a:endParaRPr lang="en-US" sz="2400" b="1"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pPr algn="ctr"/>
                      <a:endParaRPr lang="en-US" sz="2800" b="1"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endParaRPr lang="en-US"/>
                    </a:p>
                  </a:txBody>
                  <a:tcPr/>
                </a:tc>
              </a:tr>
              <a:tr h="663299">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3,516,494</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7,247,602</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106</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r>
              <a:tr h="484225">
                <a:tc gridSpan="3">
                  <a:txBody>
                    <a:bodyPr/>
                    <a:lstStyle/>
                    <a:p>
                      <a:pPr algn="ctr"/>
                      <a:r>
                        <a:rPr lang="en-U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Total</a:t>
                      </a:r>
                      <a:r>
                        <a:rPr lang="en-US" sz="2400" b="1" baseline="0"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 </a:t>
                      </a:r>
                      <a:r>
                        <a:rPr lang="en-U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Water Use (mgd)</a:t>
                      </a:r>
                      <a:endParaRPr lang="en-US" sz="24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pPr algn="ct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endParaRPr lang="en-US"/>
                    </a:p>
                  </a:txBody>
                  <a:tcPr/>
                </a:tc>
              </a:tr>
              <a:tr h="655666">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1,346.00</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1,742.37</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29</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r>
              <a:tr h="540994">
                <a:tc gridSpan="3">
                  <a:txBody>
                    <a:bodyPr/>
                    <a:lstStyle/>
                    <a:p>
                      <a:pPr algn="ctr"/>
                      <a:r>
                        <a:rPr lang="en-US" sz="2400" b="1" dirty="0" smtClean="0">
                          <a:solidFill>
                            <a:srgbClr val="FFFF00"/>
                          </a:solidFill>
                          <a:effectLst>
                            <a:outerShdw blurRad="38100" dist="38100" dir="2700000" algn="tl">
                              <a:srgbClr val="000000">
                                <a:alpha val="43137"/>
                              </a:srgbClr>
                            </a:outerShdw>
                          </a:effectLst>
                          <a:latin typeface="Arial" pitchFamily="34" charset="0"/>
                          <a:cs typeface="Arial" pitchFamily="34" charset="0"/>
                        </a:rPr>
                        <a:t>Public Supply Water Use (mgd)</a:t>
                      </a:r>
                      <a:endParaRPr lang="en-US" sz="2400" b="1" dirty="0">
                        <a:solidFill>
                          <a:srgbClr val="FFFF00"/>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pPr algn="ct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hMerge="1">
                  <a:txBody>
                    <a:bodyPr/>
                    <a:lstStyle/>
                    <a:p>
                      <a:endParaRPr lang="en-US" dirty="0"/>
                    </a:p>
                  </a:txBody>
                  <a:tcPr>
                    <a:solidFill>
                      <a:schemeClr val="bg1">
                        <a:lumMod val="60000"/>
                        <a:lumOff val="40000"/>
                      </a:schemeClr>
                    </a:solidFill>
                  </a:tcPr>
                </a:tc>
              </a:tr>
              <a:tr h="836407">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467.48</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algn="ct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1,018.85</a:t>
                      </a:r>
                      <a:endParaRPr lang="en-US" sz="2800" b="1" dirty="0">
                        <a:solidFill>
                          <a:schemeClr val="tx1"/>
                        </a:solidFill>
                        <a:effectLst>
                          <a:outerShdw blurRad="38100" dist="38100" dir="2700000" algn="tl">
                            <a:srgbClr val="000000">
                              <a:alpha val="43137"/>
                            </a:srgbClr>
                          </a:outerShdw>
                        </a:effectLst>
                        <a:latin typeface="Arial" pitchFamily="34" charset="0"/>
                        <a:cs typeface="Arial" pitchFamily="34" charset="0"/>
                      </a:endParaRPr>
                    </a:p>
                  </a:txBody>
                  <a:tcPr>
                    <a:solidFill>
                      <a:schemeClr val="bg1">
                        <a:lumMod val="60000"/>
                        <a:lumOff val="4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b="1" dirty="0" smtClean="0">
                          <a:solidFill>
                            <a:schemeClr val="tx1"/>
                          </a:solidFill>
                          <a:effectLst>
                            <a:outerShdw blurRad="38100" dist="38100" dir="2700000" algn="tl">
                              <a:srgbClr val="000000">
                                <a:alpha val="43137"/>
                              </a:srgbClr>
                            </a:outerShdw>
                          </a:effectLst>
                          <a:latin typeface="Arial" pitchFamily="34" charset="0"/>
                          <a:cs typeface="Arial" pitchFamily="34" charset="0"/>
                        </a:rPr>
                        <a:t>118</a:t>
                      </a:r>
                    </a:p>
                  </a:txBody>
                  <a:tcPr>
                    <a:solidFill>
                      <a:schemeClr val="bg1">
                        <a:lumMod val="60000"/>
                        <a:lumOff val="40000"/>
                      </a:schemeClr>
                    </a:solidFill>
                  </a:tcPr>
                </a:tc>
              </a:tr>
            </a:tbl>
          </a:graphicData>
        </a:graphic>
      </p:graphicFrame>
      <p:sp>
        <p:nvSpPr>
          <p:cNvPr id="58404" name="Slide Number Placeholder 3"/>
          <p:cNvSpPr>
            <a:spLocks noGrp="1"/>
          </p:cNvSpPr>
          <p:nvPr>
            <p:ph type="sldNum" sz="quarter" idx="11"/>
          </p:nvPr>
        </p:nvSpPr>
        <p:spPr>
          <a:noFill/>
        </p:spPr>
        <p:txBody>
          <a:bodyPr/>
          <a:lstStyle/>
          <a:p>
            <a:fld id="{6C22EE65-C8F6-442A-9CF3-9D2415F25C23}" type="slidenum">
              <a:rPr lang="en-US">
                <a:latin typeface="Arial" charset="0"/>
                <a:cs typeface="Arial" charset="0"/>
              </a:rPr>
              <a:pPr/>
              <a:t>8</a:t>
            </a:fld>
            <a:endParaRPr lang="en-US">
              <a:latin typeface="Arial" charset="0"/>
              <a:cs typeface="Arial" charset="0"/>
            </a:endParaRPr>
          </a:p>
        </p:txBody>
      </p:sp>
      <p:sp>
        <p:nvSpPr>
          <p:cNvPr id="6"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9372600" cy="1143000"/>
          </a:xfrm>
        </p:spPr>
        <p:txBody>
          <a:bodyPr/>
          <a:lstStyle/>
          <a:p>
            <a:r>
              <a:rPr lang="en-US" sz="2800" dirty="0" smtClean="0">
                <a:latin typeface="Arial" pitchFamily="34" charset="0"/>
                <a:cs typeface="Arial" pitchFamily="34" charset="0"/>
              </a:rPr>
              <a:t>Northeast Florida Planning Area Population-SJRWMD </a:t>
            </a:r>
            <a:br>
              <a:rPr lang="en-US" sz="2800" dirty="0" smtClean="0">
                <a:latin typeface="Arial" pitchFamily="34" charset="0"/>
                <a:cs typeface="Arial" pitchFamily="34" charset="0"/>
              </a:rPr>
            </a:br>
            <a:endParaRPr lang="en-US" sz="2800" dirty="0">
              <a:latin typeface="Arial" pitchFamily="34" charset="0"/>
              <a:cs typeface="Arial" pitchFamily="34" charset="0"/>
            </a:endParaRPr>
          </a:p>
        </p:txBody>
      </p:sp>
      <p:graphicFrame>
        <p:nvGraphicFramePr>
          <p:cNvPr id="6" name="Content Placeholder 5"/>
          <p:cNvGraphicFramePr>
            <a:graphicFrameLocks noGrp="1"/>
          </p:cNvGraphicFramePr>
          <p:nvPr>
            <p:ph idx="1"/>
          </p:nvPr>
        </p:nvGraphicFramePr>
        <p:xfrm>
          <a:off x="380999" y="685800"/>
          <a:ext cx="8382000" cy="5714996"/>
        </p:xfrm>
        <a:graphic>
          <a:graphicData uri="http://schemas.openxmlformats.org/drawingml/2006/table">
            <a:tbl>
              <a:tblPr/>
              <a:tblGrid>
                <a:gridCol w="2038486"/>
                <a:gridCol w="2155938"/>
                <a:gridCol w="2140012"/>
                <a:gridCol w="2047564"/>
              </a:tblGrid>
              <a:tr h="1292639">
                <a:tc>
                  <a:txBody>
                    <a:bodyPr/>
                    <a:lstStyle/>
                    <a:p>
                      <a:pPr algn="ctr" fontAlgn="b"/>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County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1995 </a:t>
                      </a:r>
                    </a:p>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Population</a:t>
                      </a:r>
                      <a:endPar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2030 </a:t>
                      </a:r>
                    </a:p>
                    <a:p>
                      <a:pPr algn="ctr" fontAlgn="b"/>
                      <a:r>
                        <a:rPr lang="en-US" sz="2700" b="1" i="0" u="none" strike="noStrike" dirty="0" smtClean="0">
                          <a:solidFill>
                            <a:schemeClr val="tx2"/>
                          </a:solidFill>
                          <a:effectLst>
                            <a:outerShdw blurRad="38100" dist="38100" dir="2700000" algn="tl">
                              <a:srgbClr val="000000">
                                <a:alpha val="43137"/>
                              </a:srgbClr>
                            </a:outerShdw>
                          </a:effectLst>
                          <a:latin typeface="Arial" pitchFamily="34" charset="0"/>
                          <a:cs typeface="Arial" pitchFamily="34" charset="0"/>
                        </a:rPr>
                        <a:t>Population</a:t>
                      </a:r>
                      <a:endPar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700" b="1" i="0" u="none" strike="noStrike" dirty="0">
                          <a:solidFill>
                            <a:schemeClr val="tx2"/>
                          </a:solidFill>
                          <a:effectLst>
                            <a:outerShdw blurRad="38100" dist="38100" dir="2700000" algn="tl">
                              <a:srgbClr val="000000">
                                <a:alpha val="43137"/>
                              </a:srgbClr>
                            </a:outerShdw>
                          </a:effectLst>
                          <a:latin typeface="Arial" pitchFamily="34" charset="0"/>
                          <a:cs typeface="Arial" pitchFamily="34" charset="0"/>
                        </a:rPr>
                        <a:t>Percent Change 1995–2030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398214">
                <a:tc>
                  <a:txBody>
                    <a:bodyPr/>
                    <a:lstStyle/>
                    <a:p>
                      <a:pPr algn="ctr" fontAlgn="b"/>
                      <a:r>
                        <a:rPr lang="en-US" sz="2400" b="1" i="0" u="none" strike="noStrike" dirty="0" smtClean="0">
                          <a:solidFill>
                            <a:schemeClr val="tx1"/>
                          </a:solidFill>
                          <a:latin typeface="Arial" pitchFamily="34" charset="0"/>
                          <a:cs typeface="Arial" pitchFamily="34" charset="0"/>
                        </a:rPr>
                        <a:t>Alachua</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153,696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243,097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58</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dirty="0" smtClean="0">
                          <a:solidFill>
                            <a:schemeClr val="tx1"/>
                          </a:solidFill>
                          <a:latin typeface="Arial" pitchFamily="34" charset="0"/>
                          <a:cs typeface="Arial" pitchFamily="34" charset="0"/>
                        </a:rPr>
                        <a:t>Baker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19,020</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37,086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95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dirty="0" smtClean="0">
                          <a:solidFill>
                            <a:schemeClr val="tx1"/>
                          </a:solidFill>
                          <a:latin typeface="Arial" pitchFamily="34" charset="0"/>
                          <a:cs typeface="Arial" pitchFamily="34" charset="0"/>
                        </a:rPr>
                        <a:t>Bradford</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1,031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1,481</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44</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a:solidFill>
                            <a:schemeClr val="tx1"/>
                          </a:solidFill>
                          <a:latin typeface="Arial" pitchFamily="34" charset="0"/>
                          <a:cs typeface="Arial" pitchFamily="34" charset="0"/>
                        </a:rPr>
                        <a:t>Clay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123,400</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301,999</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145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a:solidFill>
                            <a:schemeClr val="tx1"/>
                          </a:solidFill>
                          <a:latin typeface="Arial" pitchFamily="34" charset="0"/>
                          <a:cs typeface="Arial" pitchFamily="34" charset="0"/>
                        </a:rPr>
                        <a:t>Duval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725,925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1,200,256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65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dirty="0" smtClean="0">
                          <a:solidFill>
                            <a:schemeClr val="tx1"/>
                          </a:solidFill>
                          <a:latin typeface="Arial" pitchFamily="34" charset="0"/>
                          <a:cs typeface="Arial" pitchFamily="34" charset="0"/>
                        </a:rPr>
                        <a:t>Flagler</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39,267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293,074</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646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a:solidFill>
                            <a:schemeClr val="tx1"/>
                          </a:solidFill>
                          <a:latin typeface="Arial" pitchFamily="34" charset="0"/>
                          <a:cs typeface="Arial" pitchFamily="34" charset="0"/>
                        </a:rPr>
                        <a:t>Nassau</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50,802</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122,051</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140</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dirty="0" smtClean="0">
                          <a:solidFill>
                            <a:schemeClr val="tx1"/>
                          </a:solidFill>
                          <a:latin typeface="Arial" pitchFamily="34" charset="0"/>
                          <a:cs typeface="Arial" pitchFamily="34" charset="0"/>
                        </a:rPr>
                        <a:t>Putnam</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67,747</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93,518</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38</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0" u="none" strike="noStrike" dirty="0">
                          <a:solidFill>
                            <a:schemeClr val="tx1"/>
                          </a:solidFill>
                          <a:latin typeface="Arial" pitchFamily="34" charset="0"/>
                          <a:cs typeface="Arial" pitchFamily="34" charset="0"/>
                        </a:rPr>
                        <a:t>St. Johns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103,482</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418,596</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0" u="none" strike="noStrike" dirty="0" smtClean="0">
                          <a:solidFill>
                            <a:schemeClr val="tx1"/>
                          </a:solidFill>
                          <a:latin typeface="Arial" pitchFamily="34" charset="0"/>
                          <a:cs typeface="Arial" pitchFamily="34" charset="0"/>
                        </a:rPr>
                        <a:t>305</a:t>
                      </a:r>
                      <a:endParaRPr lang="en-US" sz="2400" b="1" i="0"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r h="447127">
                <a:tc>
                  <a:txBody>
                    <a:bodyPr/>
                    <a:lstStyle/>
                    <a:p>
                      <a:pPr algn="ctr" fontAlgn="b"/>
                      <a:r>
                        <a:rPr lang="en-US" sz="2400" b="1" i="1" u="none" strike="noStrike" dirty="0" smtClean="0">
                          <a:solidFill>
                            <a:schemeClr val="tx1"/>
                          </a:solidFill>
                          <a:latin typeface="Arial" pitchFamily="34" charset="0"/>
                          <a:cs typeface="Arial" pitchFamily="34" charset="0"/>
                        </a:rPr>
                        <a:t>TOTAL</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1,284,370 </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2,711,158</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c>
                  <a:txBody>
                    <a:bodyPr/>
                    <a:lstStyle/>
                    <a:p>
                      <a:pPr algn="ctr" fontAlgn="b"/>
                      <a:r>
                        <a:rPr lang="en-US" sz="2400" b="1" i="1" u="none" strike="noStrike" dirty="0" smtClean="0">
                          <a:solidFill>
                            <a:schemeClr val="tx1"/>
                          </a:solidFill>
                          <a:latin typeface="Arial" pitchFamily="34" charset="0"/>
                          <a:cs typeface="Arial" pitchFamily="34" charset="0"/>
                        </a:rPr>
                        <a:t>111 </a:t>
                      </a:r>
                      <a:endParaRPr lang="en-US" sz="2400" b="1" i="1" u="none" strike="noStrike" dirty="0">
                        <a:solidFill>
                          <a:schemeClr val="tx1"/>
                        </a:solidFill>
                        <a:latin typeface="Arial" pitchFamily="34" charset="0"/>
                        <a:cs typeface="Arial"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0000"/>
                        <a:lumOff val="40000"/>
                      </a:schemeClr>
                    </a:solidFill>
                  </a:tcPr>
                </a:tc>
              </a:tr>
            </a:tbl>
          </a:graphicData>
        </a:graphic>
      </p:graphicFrame>
      <p:sp>
        <p:nvSpPr>
          <p:cNvPr id="5" name="Slide Number Placeholder 4"/>
          <p:cNvSpPr>
            <a:spLocks noGrp="1"/>
          </p:cNvSpPr>
          <p:nvPr>
            <p:ph type="sldNum" sz="quarter" idx="11"/>
          </p:nvPr>
        </p:nvSpPr>
        <p:spPr/>
        <p:txBody>
          <a:bodyPr/>
          <a:lstStyle/>
          <a:p>
            <a:pPr>
              <a:defRPr/>
            </a:pPr>
            <a:fld id="{A276459F-AB71-4E99-9105-A84BB1BAA5EF}" type="slidenum">
              <a:rPr lang="en-US" smtClean="0"/>
              <a:pPr>
                <a:defRPr/>
              </a:pPr>
              <a:t>9</a:t>
            </a:fld>
            <a:endParaRPr lang="en-US"/>
          </a:p>
        </p:txBody>
      </p:sp>
      <p:sp>
        <p:nvSpPr>
          <p:cNvPr id="8" name="Rectangle 32"/>
          <p:cNvSpPr>
            <a:spLocks noGrp="1" noChangeArrowheads="1"/>
          </p:cNvSpPr>
          <p:nvPr>
            <p:ph type="ftr" sz="quarter" idx="10"/>
          </p:nvPr>
        </p:nvSpPr>
        <p:spPr>
          <a:xfrm>
            <a:off x="0" y="6553200"/>
            <a:ext cx="6019800" cy="304800"/>
          </a:xfrm>
          <a:ln/>
        </p:spPr>
        <p:txBody>
          <a:bodyPr/>
          <a:lstStyle>
            <a:lvl1pPr>
              <a:defRPr/>
            </a:lvl1pPr>
          </a:lstStyle>
          <a:p>
            <a:pPr>
              <a:defRPr/>
            </a:pPr>
            <a:r>
              <a:rPr lang="en-US" dirty="0" smtClean="0"/>
              <a:t>Ichetucknee Springs Work Group meeting – October 6, 2009</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8">
      <a:dk1>
        <a:srgbClr val="000000"/>
      </a:dk1>
      <a:lt1>
        <a:srgbClr val="FFFFFF"/>
      </a:lt1>
      <a:dk2>
        <a:srgbClr val="000099"/>
      </a:dk2>
      <a:lt2>
        <a:srgbClr val="FFFF00"/>
      </a:lt2>
      <a:accent1>
        <a:srgbClr val="FF9900"/>
      </a:accent1>
      <a:accent2>
        <a:srgbClr val="00FFFF"/>
      </a:accent2>
      <a:accent3>
        <a:srgbClr val="AAAACA"/>
      </a:accent3>
      <a:accent4>
        <a:srgbClr val="DADADA"/>
      </a:accent4>
      <a:accent5>
        <a:srgbClr val="FFCAAA"/>
      </a:accent5>
      <a:accent6>
        <a:srgbClr val="00E7E7"/>
      </a:accent6>
      <a:hlink>
        <a:srgbClr val="FF0000"/>
      </a:hlink>
      <a:folHlink>
        <a:srgbClr val="969696"/>
      </a:folHlink>
    </a:clrScheme>
    <a:fontScheme name="Blank">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ank 8">
        <a:dk1>
          <a:srgbClr val="000000"/>
        </a:dk1>
        <a:lt1>
          <a:srgbClr val="FFFFFF"/>
        </a:lt1>
        <a:dk2>
          <a:srgbClr val="000099"/>
        </a:dk2>
        <a:lt2>
          <a:srgbClr val="FFFF00"/>
        </a:lt2>
        <a:accent1>
          <a:srgbClr val="FF9900"/>
        </a:accent1>
        <a:accent2>
          <a:srgbClr val="00FFFF"/>
        </a:accent2>
        <a:accent3>
          <a:srgbClr val="AAAACA"/>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 Template</Template>
  <TotalTime>21397</TotalTime>
  <Words>4260</Words>
  <Application>Microsoft Office PowerPoint</Application>
  <PresentationFormat>On-screen Show (4:3)</PresentationFormat>
  <Paragraphs>731</Paragraphs>
  <Slides>54</Slides>
  <Notes>54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Blank</vt:lpstr>
      <vt:lpstr>Photo Editor Photo</vt:lpstr>
      <vt:lpstr>  District Water Supply Plan 2010 Northeast Florida Water Supply Planning Area   October 6, 2009   St. Johns River Water Management District Suwannee River Water Management District  www.sjrwmd.com</vt:lpstr>
      <vt:lpstr>District Water Supply Plan 2010 </vt:lpstr>
      <vt:lpstr>   Statutory Requirements Subparagraph 373.036(2) (b) 4, Florida Statutes</vt:lpstr>
      <vt:lpstr>Slide 4</vt:lpstr>
      <vt:lpstr>SJRWMD Water Supply Planning History</vt:lpstr>
      <vt:lpstr>Priority Water Resource Caution Areas 1998 and 2003</vt:lpstr>
      <vt:lpstr>Water Supply Assessment 2008 Tools</vt:lpstr>
      <vt:lpstr>District Population and Water Use 1995 to 2030</vt:lpstr>
      <vt:lpstr>Northeast Florida Planning Area Population-SJRWMD  </vt:lpstr>
      <vt:lpstr>Northeast Florida Planning Area  Total Water Use - SJRWMD</vt:lpstr>
      <vt:lpstr>  Northeast Florida Planning Area  Public Supply Population - SJRWMD</vt:lpstr>
      <vt:lpstr>Northeast Florida Planning Area  Public Supply Water Use - SJRWMD</vt:lpstr>
      <vt:lpstr>Slide 13</vt:lpstr>
      <vt:lpstr>Slide 14</vt:lpstr>
      <vt:lpstr>Slide 15</vt:lpstr>
      <vt:lpstr>Water Resource Constraints Identify limits of water level change at which   unacceptable impacts are likely to occur</vt:lpstr>
      <vt:lpstr>Northern Planning Area  Water Resource Constraints 1995-2030</vt:lpstr>
      <vt:lpstr>Slide 18</vt:lpstr>
      <vt:lpstr>Slide 19</vt:lpstr>
      <vt:lpstr>Impacts to Springs (15% Reduction in Flow)</vt:lpstr>
      <vt:lpstr>Impacts to Springs with Established MFLs</vt:lpstr>
      <vt:lpstr>Slide 22</vt:lpstr>
      <vt:lpstr>Slide 23</vt:lpstr>
      <vt:lpstr>Slide 24</vt:lpstr>
      <vt:lpstr>Slide 25</vt:lpstr>
      <vt:lpstr>Adoption Date: December 10, 2007</vt:lpstr>
      <vt:lpstr>Slide 27</vt:lpstr>
      <vt:lpstr>Chapter 373.042, F.S.</vt:lpstr>
      <vt:lpstr>SFR at Worthington Springs</vt:lpstr>
      <vt:lpstr>SFR at Graham</vt:lpstr>
      <vt:lpstr>SRWMD MFL Implementation</vt:lpstr>
      <vt:lpstr>Slide 32</vt:lpstr>
      <vt:lpstr>Slide 33</vt:lpstr>
      <vt:lpstr>NEF 2030 Upper Floridan Drawdown</vt:lpstr>
      <vt:lpstr>NEF 2030 Surficial Drawdown</vt:lpstr>
      <vt:lpstr>Evaluation of Projected 2030 Groundwater Withdrawals in the SJRWMD and the SRWMD – Adaptation of USGS Mega Model   Project Status and Overview</vt:lpstr>
      <vt:lpstr>Well Comparison- Average Pumping</vt:lpstr>
      <vt:lpstr>Predictive Simulations</vt:lpstr>
      <vt:lpstr>2030 Scenario 0 Floridan -All</vt:lpstr>
      <vt:lpstr>2030 Scenario 0 Surficial - All</vt:lpstr>
      <vt:lpstr>2030 Scenario 1 Floridan– SJRWMD only</vt:lpstr>
      <vt:lpstr>2030 Scenario 1 Surficial – SJRWMD only</vt:lpstr>
      <vt:lpstr>2030 Scenario 3 Floridan– Georgia only</vt:lpstr>
      <vt:lpstr>2030 Scenario 5 Floridan – SRWMD only</vt:lpstr>
      <vt:lpstr>District Water Supply Plan 2010 SJRWMD</vt:lpstr>
      <vt:lpstr>Planning Process Participants</vt:lpstr>
      <vt:lpstr>SJRWMD Planning Process Objectives</vt:lpstr>
      <vt:lpstr>District Water Supply Plan 2010</vt:lpstr>
      <vt:lpstr>SJRWMD District Water Supply Plan 2010</vt:lpstr>
      <vt:lpstr>SRWMD District Water Supply Plan 2010</vt:lpstr>
      <vt:lpstr>Next Steps </vt:lpstr>
      <vt:lpstr>Future Meetings</vt:lpstr>
      <vt:lpstr>Public Access to Information</vt:lpstr>
      <vt:lpstr>Questions?</vt:lpstr>
    </vt:vector>
  </TitlesOfParts>
  <Company>OOC/SJRWMD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Dave Webb</dc:creator>
  <cp:lastModifiedBy>David Hornsby</cp:lastModifiedBy>
  <cp:revision>1268</cp:revision>
  <cp:lastPrinted>2000-03-07T22:27:58Z</cp:lastPrinted>
  <dcterms:created xsi:type="dcterms:W3CDTF">2000-02-02T14:34:39Z</dcterms:created>
  <dcterms:modified xsi:type="dcterms:W3CDTF">2009-10-06T12:50:02Z</dcterms:modified>
</cp:coreProperties>
</file>