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8" r:id="rId3"/>
    <p:sldId id="264" r:id="rId4"/>
    <p:sldId id="265" r:id="rId5"/>
    <p:sldId id="269" r:id="rId6"/>
    <p:sldId id="267" r:id="rId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78" y="-2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45F32F2-DC2C-4980-B8D2-38CE656C34C3}" type="datetimeFigureOut">
              <a:rPr lang="en-US"/>
              <a:pPr>
                <a:defRPr/>
              </a:pPr>
              <a:t>2/27/2013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4EDC29E-EAFB-4C23-ABAE-B6533DC0A40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MS PGothic" pitchFamily="34" charset="-128"/>
              </a:rPr>
              <a:t>Gateway page – look and feel of the new VISITFLORIDA.com</a:t>
            </a:r>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303A36-EE9B-4E2B-B4CC-74194F59F869}" type="slidenum">
              <a:rPr lang="en-US" smtClean="0">
                <a:latin typeface="Arial" charset="0"/>
                <a:ea typeface="MS PGothic" pitchFamily="34" charset="-128"/>
                <a:cs typeface="Arial" charset="0"/>
              </a:rPr>
              <a:pPr fontAlgn="base">
                <a:spcBef>
                  <a:spcPct val="0"/>
                </a:spcBef>
                <a:spcAft>
                  <a:spcPct val="0"/>
                </a:spcAft>
              </a:pPr>
              <a:t>2</a:t>
            </a:fld>
            <a:endParaRPr lang="en-US" smtClean="0">
              <a:latin typeface="Arial" charset="0"/>
              <a:ea typeface="MS PGothic" pitchFamily="34" charset="-128"/>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This is a mock up for concept only. These tiles would be more likely to resemble the Epic horizontal tile.  Inclusion of  logos is a TBD for this level. </a:t>
            </a:r>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B9B149-3DC9-48F6-8F49-091BC637BCF1}" type="slidenum">
              <a:rPr lang="en-US">
                <a:cs typeface="Arial" charset="0"/>
              </a:rPr>
              <a:pPr fontAlgn="base">
                <a:spcBef>
                  <a:spcPct val="0"/>
                </a:spcBef>
                <a:spcAft>
                  <a:spcPct val="0"/>
                </a:spcAft>
                <a:defRPr/>
              </a:pPr>
              <a:t>5</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443A0E9-EBDE-4D01-AD0E-72D272E70B91}" type="datetimeFigureOut">
              <a:rPr lang="en-US"/>
              <a:pPr>
                <a:defRPr/>
              </a:pPr>
              <a:t>2/27/2013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39D018-8474-4F26-8843-99710A9BBF3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9F45BCD-F6DE-457A-9E13-2AE044285B54}" type="datetimeFigureOut">
              <a:rPr lang="en-US"/>
              <a:pPr>
                <a:defRPr/>
              </a:pPr>
              <a:t>2/27/2013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12C5B54-AD3D-4A07-A2A4-9EAFA8417BF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988AD1C-5386-4CF3-8DED-53A99B805B7F}" type="datetimeFigureOut">
              <a:rPr lang="en-US"/>
              <a:pPr>
                <a:defRPr/>
              </a:pPr>
              <a:t>2/27/2013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89114D-C470-437E-89F4-282F6FACD10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05F2F63-B712-4ED8-A7B2-82BB3ADE106E}" type="datetimeFigureOut">
              <a:rPr lang="en-US"/>
              <a:pPr>
                <a:defRPr/>
              </a:pPr>
              <a:t>2/27/2013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733890E-69A2-47D9-ABE0-D77542B6546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E02CF17-0AAF-45A3-9B88-A0914BD84326}" type="datetimeFigureOut">
              <a:rPr lang="en-US"/>
              <a:pPr>
                <a:defRPr/>
              </a:pPr>
              <a:t>2/27/2013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DBA7048-CD55-423E-8EA3-2863D7819FE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F0C031C-E29F-4466-93B0-F2B47F886624}" type="datetimeFigureOut">
              <a:rPr lang="en-US"/>
              <a:pPr>
                <a:defRPr/>
              </a:pPr>
              <a:t>2/27/2013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FFF1869-8FE2-4A7F-BB5F-2E25ECB81FD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6707B32-2FDD-49ED-896B-E0A39ECDDD8A}" type="datetimeFigureOut">
              <a:rPr lang="en-US"/>
              <a:pPr>
                <a:defRPr/>
              </a:pPr>
              <a:t>2/27/2013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F1C0423-3F8D-4DF2-8F66-A3D51D3A0BB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073D388-D97E-405B-A754-F82B58789661}" type="datetimeFigureOut">
              <a:rPr lang="en-US"/>
              <a:pPr>
                <a:defRPr/>
              </a:pPr>
              <a:t>2/27/2013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8144B8-2E0B-46B3-815C-3EAB7C9E689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1C750B0-65B1-410D-A56A-7810ACD7A031}" type="datetimeFigureOut">
              <a:rPr lang="en-US"/>
              <a:pPr>
                <a:defRPr/>
              </a:pPr>
              <a:t>2/27/2013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A70E068-4979-40EE-A913-0498558274A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14F7AF6-BE39-4D67-A48F-6F6085006893}" type="datetimeFigureOut">
              <a:rPr lang="en-US"/>
              <a:pPr>
                <a:defRPr/>
              </a:pPr>
              <a:t>2/27/2013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E6F133-77DF-4C5F-994E-DE7D3AEB1F6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05EC0F-BB7C-434C-A794-D5E99A55D89E}" type="datetimeFigureOut">
              <a:rPr lang="en-US"/>
              <a:pPr>
                <a:defRPr/>
              </a:pPr>
              <a:t>2/27/2013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A049D7-51C1-492B-9280-1F70D9B8D3C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2" name="Picture 1028" descr="PP-MarketingRetreat_pg2b"/>
          <p:cNvPicPr>
            <a:picLocks noChangeAspect="1" noChangeArrowheads="1"/>
          </p:cNvPicPr>
          <p:nvPr userDrawn="1"/>
        </p:nvPicPr>
        <p:blipFill>
          <a:blip r:embed="rId2"/>
          <a:srcRect/>
          <a:stretch>
            <a:fillRect/>
          </a:stretch>
        </p:blipFill>
        <p:spPr bwMode="auto">
          <a:xfrm>
            <a:off x="0" y="0"/>
            <a:ext cx="9144000" cy="6856413"/>
          </a:xfrm>
          <a:prstGeom prst="rect">
            <a:avLst/>
          </a:prstGeom>
          <a:noFill/>
          <a:ln w="9525">
            <a:noFill/>
            <a:miter lim="800000"/>
            <a:headEnd/>
            <a:tailEnd/>
          </a:ln>
        </p:spPr>
      </p:pic>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16FBA8BB-85AB-4F07-94B0-572CA48EC3B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31817EB-5B13-4118-BE66-C6F2C2CBE7C1}" type="datetimeFigureOut">
              <a:rPr lang="en-US"/>
              <a:pPr>
                <a:defRPr/>
              </a:pPr>
              <a:t>2/27/2013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1CF9896-C2DC-4429-8F59-B5686EFC8DD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61"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6.png"/><Relationship Id="rId18" Type="http://schemas.openxmlformats.org/officeDocument/2006/relationships/image" Target="../media/image22.jpe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png"/><Relationship Id="rId17"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20.png"/><Relationship Id="rId20" Type="http://schemas.openxmlformats.org/officeDocument/2006/relationships/image" Target="../media/image24.jpeg"/><Relationship Id="rId1" Type="http://schemas.openxmlformats.org/officeDocument/2006/relationships/slideLayout" Target="../slideLayouts/slideLayout12.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jpeg"/><Relationship Id="rId15" Type="http://schemas.openxmlformats.org/officeDocument/2006/relationships/image" Target="../media/image19.jpeg"/><Relationship Id="rId10" Type="http://schemas.openxmlformats.org/officeDocument/2006/relationships/image" Target="../media/image15.png"/><Relationship Id="rId19" Type="http://schemas.openxmlformats.org/officeDocument/2006/relationships/image" Target="../media/image23.png"/><Relationship Id="rId4" Type="http://schemas.openxmlformats.org/officeDocument/2006/relationships/image" Target="../media/image9.tiff"/><Relationship Id="rId9" Type="http://schemas.openxmlformats.org/officeDocument/2006/relationships/image" Target="../media/image14.gif"/><Relationship Id="rId1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4" descr="PP-MarketingRetreat_pg1b_resize"/>
          <p:cNvPicPr>
            <a:picLocks noChangeAspect="1" noChangeArrowheads="1"/>
          </p:cNvPicPr>
          <p:nvPr/>
        </p:nvPicPr>
        <p:blipFill>
          <a:blip r:embed="rId3"/>
          <a:srcRect/>
          <a:stretch>
            <a:fillRect/>
          </a:stretch>
        </p:blipFill>
        <p:spPr bwMode="auto">
          <a:xfrm>
            <a:off x="0" y="-4763"/>
            <a:ext cx="9144000" cy="6862763"/>
          </a:xfrm>
          <a:prstGeom prst="rect">
            <a:avLst/>
          </a:prstGeom>
          <a:noFill/>
          <a:ln w="9525">
            <a:noFill/>
            <a:miter lim="800000"/>
            <a:headEnd/>
            <a:tailEnd/>
          </a:ln>
        </p:spPr>
      </p:pic>
      <p:sp>
        <p:nvSpPr>
          <p:cNvPr id="18434" name="Rectangle 2"/>
          <p:cNvSpPr>
            <a:spLocks noGrp="1" noChangeArrowheads="1"/>
          </p:cNvSpPr>
          <p:nvPr>
            <p:ph type="title"/>
          </p:nvPr>
        </p:nvSpPr>
        <p:spPr>
          <a:xfrm>
            <a:off x="3048000" y="77788"/>
            <a:ext cx="5334000" cy="812800"/>
          </a:xfrm>
        </p:spPr>
        <p:txBody>
          <a:bodyPr/>
          <a:lstStyle/>
          <a:p>
            <a:pPr algn="l" eaLnBrk="1" hangingPunct="1"/>
            <a:r>
              <a:rPr lang="en-US" sz="3600" smtClean="0">
                <a:solidFill>
                  <a:schemeClr val="bg1"/>
                </a:solidFill>
                <a:latin typeface="Harabara"/>
              </a:rPr>
              <a:t>Visitor Journey Cycle</a:t>
            </a:r>
            <a:endParaRPr lang="en-US" sz="3600" smtClean="0">
              <a:latin typeface="Harabara"/>
            </a:endParaRPr>
          </a:p>
        </p:txBody>
      </p:sp>
      <p:pic>
        <p:nvPicPr>
          <p:cNvPr id="18435" name="Picture 5"/>
          <p:cNvPicPr>
            <a:picLocks noChangeAspect="1" noChangeArrowheads="1"/>
          </p:cNvPicPr>
          <p:nvPr/>
        </p:nvPicPr>
        <p:blipFill>
          <a:blip r:embed="rId4"/>
          <a:srcRect/>
          <a:stretch>
            <a:fillRect/>
          </a:stretch>
        </p:blipFill>
        <p:spPr bwMode="auto">
          <a:xfrm>
            <a:off x="0" y="-4763"/>
            <a:ext cx="9144000" cy="6888163"/>
          </a:xfrm>
          <a:prstGeom prst="rect">
            <a:avLst/>
          </a:prstGeom>
          <a:noFill/>
          <a:ln w="9525">
            <a:noFill/>
            <a:miter lim="800000"/>
            <a:headEnd/>
            <a:tailEnd/>
          </a:ln>
        </p:spPr>
      </p:pic>
      <p:sp>
        <p:nvSpPr>
          <p:cNvPr id="5" name="TextBox 4"/>
          <p:cNvSpPr txBox="1"/>
          <p:nvPr/>
        </p:nvSpPr>
        <p:spPr>
          <a:xfrm>
            <a:off x="4953000" y="5029200"/>
            <a:ext cx="901700" cy="254000"/>
          </a:xfrm>
          <a:prstGeom prst="rect">
            <a:avLst/>
          </a:prstGeom>
          <a:noFill/>
          <a:ln w="3175">
            <a:solidFill>
              <a:schemeClr val="bg1">
                <a:lumMod val="95000"/>
              </a:schemeClr>
            </a:solidFill>
          </a:ln>
        </p:spPr>
        <p:txBody>
          <a:bodyPr wrap="none">
            <a:spAutoFit/>
          </a:bodyPr>
          <a:lstStyle/>
          <a:p>
            <a:pPr fontAlgn="auto">
              <a:spcBef>
                <a:spcPts val="0"/>
              </a:spcBef>
              <a:spcAft>
                <a:spcPts val="0"/>
              </a:spcAft>
              <a:defRPr/>
            </a:pPr>
            <a:r>
              <a:rPr lang="en-US" sz="1050" dirty="0">
                <a:solidFill>
                  <a:srgbClr val="0000FF"/>
                </a:solidFill>
                <a:latin typeface="Georgia" pitchFamily="18" charset="0"/>
                <a:cs typeface="+mn-cs"/>
              </a:rPr>
              <a:t>FloridaWild</a:t>
            </a:r>
          </a:p>
        </p:txBody>
      </p:sp>
      <p:grpSp>
        <p:nvGrpSpPr>
          <p:cNvPr id="9" name="Group 8"/>
          <p:cNvGrpSpPr>
            <a:grpSpLocks/>
          </p:cNvGrpSpPr>
          <p:nvPr/>
        </p:nvGrpSpPr>
        <p:grpSpPr bwMode="auto">
          <a:xfrm>
            <a:off x="609600" y="2209800"/>
            <a:ext cx="4419600" cy="2743200"/>
            <a:chOff x="609600" y="2209800"/>
            <a:chExt cx="4419600" cy="2743200"/>
          </a:xfrm>
        </p:grpSpPr>
        <p:cxnSp>
          <p:nvCxnSpPr>
            <p:cNvPr id="8" name="Straight Arrow Connector 7"/>
            <p:cNvCxnSpPr/>
            <p:nvPr/>
          </p:nvCxnSpPr>
          <p:spPr>
            <a:xfrm flipH="1" flipV="1">
              <a:off x="1828800" y="2209800"/>
              <a:ext cx="457200" cy="1295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810000" y="4267200"/>
              <a:ext cx="1219200" cy="6858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609600" y="2819400"/>
              <a:ext cx="3505200" cy="1981200"/>
            </a:xfrm>
            <a:prstGeom prst="roundRect">
              <a:avLst/>
            </a:prstGeom>
            <a:solidFill>
              <a:schemeClr val="accent5">
                <a:lumMod val="75000"/>
              </a:schemeClr>
            </a:solidFill>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lang="en-US" b="1" dirty="0"/>
                <a:t>VisitFlorida.com</a:t>
              </a:r>
            </a:p>
            <a:p>
              <a:pPr algn="ctr" fontAlgn="auto">
                <a:spcBef>
                  <a:spcPts val="0"/>
                </a:spcBef>
                <a:spcAft>
                  <a:spcPts val="0"/>
                </a:spcAft>
                <a:defRPr/>
              </a:pPr>
              <a:r>
                <a:rPr lang="en-US" b="1" dirty="0"/>
                <a:t>Consumer enters search for activity here </a:t>
              </a:r>
            </a:p>
            <a:p>
              <a:pPr algn="ctr" fontAlgn="auto">
                <a:spcBef>
                  <a:spcPts val="0"/>
                </a:spcBef>
                <a:spcAft>
                  <a:spcPts val="0"/>
                </a:spcAft>
                <a:defRPr/>
              </a:pPr>
              <a:r>
                <a:rPr lang="en-US" b="1" dirty="0"/>
                <a:t>OR </a:t>
              </a:r>
            </a:p>
            <a:p>
              <a:pPr algn="ctr" fontAlgn="auto">
                <a:spcBef>
                  <a:spcPts val="0"/>
                </a:spcBef>
                <a:spcAft>
                  <a:spcPts val="0"/>
                </a:spcAft>
                <a:defRPr/>
              </a:pPr>
              <a:r>
                <a:rPr lang="en-US" b="1" dirty="0"/>
                <a:t>Clicks “</a:t>
              </a:r>
              <a:r>
                <a:rPr lang="en-US" b="1" i="1" dirty="0"/>
                <a:t>FloridaWild</a:t>
              </a:r>
              <a:r>
                <a:rPr lang="en-US" b="1" dirty="0"/>
                <a:t>” link on text bar beneath gateway photo</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endParaRPr lang="en-US" smtClean="0"/>
          </a:p>
        </p:txBody>
      </p:sp>
      <p:pic>
        <p:nvPicPr>
          <p:cNvPr id="20482" name="Content Placeholder 3"/>
          <p:cNvPicPr>
            <a:picLocks noGrp="1" noChangeAspect="1"/>
          </p:cNvPicPr>
          <p:nvPr>
            <p:ph idx="1"/>
          </p:nvPr>
        </p:nvPicPr>
        <p:blipFill>
          <a:blip r:embed="rId2"/>
          <a:srcRect/>
          <a:stretch>
            <a:fillRect/>
          </a:stretch>
        </p:blipFill>
        <p:spPr>
          <a:xfrm>
            <a:off x="0" y="0"/>
            <a:ext cx="9144000" cy="6945313"/>
          </a:xfrm>
        </p:spPr>
      </p:pic>
      <p:pic>
        <p:nvPicPr>
          <p:cNvPr id="20483" name="Picture 4"/>
          <p:cNvPicPr>
            <a:picLocks noChangeAspect="1"/>
          </p:cNvPicPr>
          <p:nvPr/>
        </p:nvPicPr>
        <p:blipFill>
          <a:blip r:embed="rId3"/>
          <a:srcRect/>
          <a:stretch>
            <a:fillRect/>
          </a:stretch>
        </p:blipFill>
        <p:spPr bwMode="auto">
          <a:xfrm>
            <a:off x="1295400" y="1981200"/>
            <a:ext cx="514350" cy="381000"/>
          </a:xfrm>
          <a:prstGeom prst="rect">
            <a:avLst/>
          </a:prstGeom>
          <a:noFill/>
          <a:ln w="9525">
            <a:noFill/>
            <a:miter lim="800000"/>
            <a:headEnd/>
            <a:tailEnd/>
          </a:ln>
        </p:spPr>
      </p:pic>
      <p:pic>
        <p:nvPicPr>
          <p:cNvPr id="20484" name="Picture 5"/>
          <p:cNvPicPr>
            <a:picLocks noChangeAspect="1"/>
          </p:cNvPicPr>
          <p:nvPr/>
        </p:nvPicPr>
        <p:blipFill>
          <a:blip r:embed="rId3"/>
          <a:srcRect/>
          <a:stretch>
            <a:fillRect/>
          </a:stretch>
        </p:blipFill>
        <p:spPr bwMode="auto">
          <a:xfrm>
            <a:off x="8229600" y="1981200"/>
            <a:ext cx="514350" cy="381000"/>
          </a:xfrm>
          <a:prstGeom prst="rect">
            <a:avLst/>
          </a:prstGeom>
          <a:noFill/>
          <a:ln w="9525">
            <a:noFill/>
            <a:miter lim="800000"/>
            <a:headEnd/>
            <a:tailEnd/>
          </a:ln>
        </p:spPr>
      </p:pic>
      <p:pic>
        <p:nvPicPr>
          <p:cNvPr id="20485" name="Picture 6"/>
          <p:cNvPicPr>
            <a:picLocks noChangeAspect="1"/>
          </p:cNvPicPr>
          <p:nvPr/>
        </p:nvPicPr>
        <p:blipFill>
          <a:blip r:embed="rId3"/>
          <a:srcRect/>
          <a:stretch>
            <a:fillRect/>
          </a:stretch>
        </p:blipFill>
        <p:spPr bwMode="auto">
          <a:xfrm>
            <a:off x="1295400" y="6400800"/>
            <a:ext cx="514350" cy="381000"/>
          </a:xfrm>
          <a:prstGeom prst="rect">
            <a:avLst/>
          </a:prstGeom>
          <a:noFill/>
          <a:ln w="9525">
            <a:noFill/>
            <a:miter lim="800000"/>
            <a:headEnd/>
            <a:tailEnd/>
          </a:ln>
        </p:spPr>
      </p:pic>
      <p:pic>
        <p:nvPicPr>
          <p:cNvPr id="20486" name="Picture 7"/>
          <p:cNvPicPr>
            <a:picLocks noChangeAspect="1"/>
          </p:cNvPicPr>
          <p:nvPr/>
        </p:nvPicPr>
        <p:blipFill>
          <a:blip r:embed="rId3"/>
          <a:srcRect/>
          <a:stretch>
            <a:fillRect/>
          </a:stretch>
        </p:blipFill>
        <p:spPr bwMode="auto">
          <a:xfrm>
            <a:off x="6477000" y="6400800"/>
            <a:ext cx="514350" cy="381000"/>
          </a:xfrm>
          <a:prstGeom prst="rect">
            <a:avLst/>
          </a:prstGeom>
          <a:noFill/>
          <a:ln w="9525">
            <a:noFill/>
            <a:miter lim="800000"/>
            <a:headEnd/>
            <a:tailEnd/>
          </a:ln>
        </p:spPr>
      </p:pic>
      <p:pic>
        <p:nvPicPr>
          <p:cNvPr id="20487" name="Picture 8"/>
          <p:cNvPicPr>
            <a:picLocks noChangeAspect="1"/>
          </p:cNvPicPr>
          <p:nvPr/>
        </p:nvPicPr>
        <p:blipFill>
          <a:blip r:embed="rId3"/>
          <a:srcRect/>
          <a:stretch>
            <a:fillRect/>
          </a:stretch>
        </p:blipFill>
        <p:spPr bwMode="auto">
          <a:xfrm>
            <a:off x="6496050" y="4191000"/>
            <a:ext cx="514350" cy="381000"/>
          </a:xfrm>
          <a:prstGeom prst="rect">
            <a:avLst/>
          </a:prstGeom>
          <a:noFill/>
          <a:ln w="9525">
            <a:noFill/>
            <a:miter lim="800000"/>
            <a:headEnd/>
            <a:tailEnd/>
          </a:ln>
        </p:spPr>
      </p:pic>
      <p:grpSp>
        <p:nvGrpSpPr>
          <p:cNvPr id="13" name="Group 12"/>
          <p:cNvGrpSpPr>
            <a:grpSpLocks/>
          </p:cNvGrpSpPr>
          <p:nvPr/>
        </p:nvGrpSpPr>
        <p:grpSpPr bwMode="auto">
          <a:xfrm>
            <a:off x="2438400" y="2590800"/>
            <a:ext cx="4191000" cy="2286000"/>
            <a:chOff x="2438400" y="2590800"/>
            <a:chExt cx="4191000" cy="2286000"/>
          </a:xfrm>
        </p:grpSpPr>
        <p:sp>
          <p:nvSpPr>
            <p:cNvPr id="10" name="Rounded Rectangle 9"/>
            <p:cNvSpPr/>
            <p:nvPr/>
          </p:nvSpPr>
          <p:spPr>
            <a:xfrm>
              <a:off x="2971800" y="2590800"/>
              <a:ext cx="2819400" cy="2286000"/>
            </a:xfrm>
            <a:prstGeom prst="roundRect">
              <a:avLst/>
            </a:prstGeom>
            <a:solidFill>
              <a:schemeClr val="accent5">
                <a:lumMod val="75000"/>
              </a:schemeClr>
            </a:solidFill>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lang="en-US" b="1" dirty="0"/>
                <a:t>Search Results – clicking on tiles leads to an individual listing</a:t>
              </a:r>
            </a:p>
            <a:p>
              <a:pPr algn="ctr" fontAlgn="auto">
                <a:spcBef>
                  <a:spcPts val="0"/>
                </a:spcBef>
                <a:spcAft>
                  <a:spcPts val="0"/>
                </a:spcAft>
                <a:defRPr/>
              </a:pPr>
              <a:r>
                <a:rPr lang="en-US" b="1" dirty="0"/>
                <a:t>OR </a:t>
              </a:r>
            </a:p>
            <a:p>
              <a:pPr algn="ctr" fontAlgn="auto">
                <a:spcBef>
                  <a:spcPts val="0"/>
                </a:spcBef>
                <a:spcAft>
                  <a:spcPts val="0"/>
                </a:spcAft>
                <a:defRPr/>
              </a:pPr>
              <a:r>
                <a:rPr lang="en-US" b="1" dirty="0"/>
                <a:t>clicking on </a:t>
              </a:r>
              <a:r>
                <a:rPr lang="en-US" b="1" i="1" dirty="0"/>
                <a:t>FloridaWild </a:t>
              </a:r>
              <a:r>
                <a:rPr lang="en-US" b="1" dirty="0"/>
                <a:t>logo leads to </a:t>
              </a:r>
              <a:r>
                <a:rPr lang="en-US" b="1" i="1" dirty="0"/>
                <a:t>FloridaWild</a:t>
              </a:r>
              <a:r>
                <a:rPr lang="en-US" b="1" dirty="0"/>
                <a:t> landing page</a:t>
              </a:r>
            </a:p>
          </p:txBody>
        </p:sp>
        <p:cxnSp>
          <p:nvCxnSpPr>
            <p:cNvPr id="11" name="Straight Arrow Connector 10"/>
            <p:cNvCxnSpPr/>
            <p:nvPr/>
          </p:nvCxnSpPr>
          <p:spPr>
            <a:xfrm>
              <a:off x="5791200" y="3962400"/>
              <a:ext cx="838200" cy="533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438400" y="3657600"/>
              <a:ext cx="533400" cy="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1506" name="TextBox 2"/>
          <p:cNvSpPr txBox="1">
            <a:spLocks noChangeArrowheads="1"/>
          </p:cNvSpPr>
          <p:nvPr/>
        </p:nvSpPr>
        <p:spPr bwMode="auto">
          <a:xfrm>
            <a:off x="6324600" y="4953000"/>
            <a:ext cx="2514600" cy="604838"/>
          </a:xfrm>
          <a:prstGeom prst="rect">
            <a:avLst/>
          </a:prstGeom>
          <a:noFill/>
          <a:ln w="9525">
            <a:noFill/>
            <a:miter lim="800000"/>
            <a:headEnd/>
            <a:tailEnd/>
          </a:ln>
        </p:spPr>
        <p:txBody>
          <a:bodyPr>
            <a:spAutoFit/>
          </a:bodyPr>
          <a:lstStyle/>
          <a:p>
            <a:pPr algn="just">
              <a:lnSpc>
                <a:spcPts val="800"/>
              </a:lnSpc>
            </a:pPr>
            <a:r>
              <a:rPr lang="en-US" sz="1000">
                <a:solidFill>
                  <a:srgbClr val="777777"/>
                </a:solidFill>
                <a:latin typeface="Calibri" pitchFamily="34" charset="0"/>
              </a:rPr>
              <a:t>This location is managed by a state agency that participates in the Florida Wild initiative. For more information about this coalition of Florida land management and wildlife agencies, </a:t>
            </a:r>
            <a:r>
              <a:rPr lang="en-US" sz="1000" u="sng">
                <a:solidFill>
                  <a:srgbClr val="0070C0"/>
                </a:solidFill>
                <a:latin typeface="Calibri" pitchFamily="34" charset="0"/>
              </a:rPr>
              <a:t>click here</a:t>
            </a:r>
            <a:r>
              <a:rPr lang="en-US" sz="1000">
                <a:solidFill>
                  <a:srgbClr val="0070C0"/>
                </a:solidFill>
                <a:latin typeface="Calibri" pitchFamily="34" charset="0"/>
              </a:rPr>
              <a:t>.</a:t>
            </a:r>
          </a:p>
        </p:txBody>
      </p:sp>
      <p:pic>
        <p:nvPicPr>
          <p:cNvPr id="21507" name="Picture 4"/>
          <p:cNvPicPr>
            <a:picLocks noChangeAspect="1"/>
          </p:cNvPicPr>
          <p:nvPr/>
        </p:nvPicPr>
        <p:blipFill>
          <a:blip r:embed="rId3"/>
          <a:srcRect/>
          <a:stretch>
            <a:fillRect/>
          </a:stretch>
        </p:blipFill>
        <p:spPr bwMode="auto">
          <a:xfrm>
            <a:off x="8153400" y="5218113"/>
            <a:ext cx="793750" cy="587375"/>
          </a:xfrm>
          <a:prstGeom prst="rect">
            <a:avLst/>
          </a:prstGeom>
          <a:noFill/>
          <a:ln w="9525">
            <a:noFill/>
            <a:miter lim="800000"/>
            <a:headEnd/>
            <a:tailEnd/>
          </a:ln>
        </p:spPr>
      </p:pic>
      <p:cxnSp>
        <p:nvCxnSpPr>
          <p:cNvPr id="7" name="Straight Arrow Connector 6"/>
          <p:cNvCxnSpPr>
            <a:cxnSpLocks noChangeShapeType="1"/>
          </p:cNvCxnSpPr>
          <p:nvPr/>
        </p:nvCxnSpPr>
        <p:spPr bwMode="auto">
          <a:xfrm>
            <a:off x="4800600" y="5424488"/>
            <a:ext cx="1524000" cy="0"/>
          </a:xfrm>
          <a:prstGeom prst="straightConnector1">
            <a:avLst/>
          </a:prstGeom>
          <a:noFill/>
          <a:ln w="57150" algn="ctr">
            <a:solidFill>
              <a:srgbClr val="ED008C"/>
            </a:solidFill>
            <a:round/>
            <a:headEnd/>
            <a:tailEnd type="arrow" w="med" len="med"/>
          </a:ln>
        </p:spPr>
      </p:cxnSp>
      <p:sp>
        <p:nvSpPr>
          <p:cNvPr id="6" name="Rounded Rectangle 5"/>
          <p:cNvSpPr/>
          <p:nvPr/>
        </p:nvSpPr>
        <p:spPr>
          <a:xfrm>
            <a:off x="3276600" y="1143000"/>
            <a:ext cx="2971800" cy="1066800"/>
          </a:xfrm>
          <a:prstGeom prst="roundRect">
            <a:avLst/>
          </a:prstGeom>
          <a:solidFill>
            <a:schemeClr val="accent5">
              <a:lumMod val="75000"/>
            </a:schemeClr>
          </a:solidFill>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lang="en-US" b="1" dirty="0"/>
              <a:t>Individual site listing – will contain </a:t>
            </a:r>
            <a:r>
              <a:rPr lang="en-US" b="1" i="1" dirty="0"/>
              <a:t>FloridaWild</a:t>
            </a:r>
            <a:r>
              <a:rPr lang="en-US" b="1" dirty="0"/>
              <a:t> link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p:cNvPicPr>
          <p:nvPr/>
        </p:nvPicPr>
        <p:blipFill>
          <a:blip r:embed="rId3"/>
          <a:srcRect/>
          <a:stretch>
            <a:fillRect/>
          </a:stretch>
        </p:blipFill>
        <p:spPr bwMode="auto">
          <a:xfrm>
            <a:off x="0" y="14288"/>
            <a:ext cx="9175750" cy="6858000"/>
          </a:xfrm>
          <a:prstGeom prst="rect">
            <a:avLst/>
          </a:prstGeom>
          <a:noFill/>
          <a:ln w="9525">
            <a:noFill/>
            <a:miter lim="800000"/>
            <a:headEnd/>
            <a:tailEnd/>
          </a:ln>
        </p:spPr>
      </p:pic>
      <p:pic>
        <p:nvPicPr>
          <p:cNvPr id="22530" name="Picture 24"/>
          <p:cNvPicPr>
            <a:picLocks noChangeAspect="1"/>
          </p:cNvPicPr>
          <p:nvPr/>
        </p:nvPicPr>
        <p:blipFill>
          <a:blip r:embed="rId4"/>
          <a:srcRect/>
          <a:stretch>
            <a:fillRect/>
          </a:stretch>
        </p:blipFill>
        <p:spPr bwMode="auto">
          <a:xfrm>
            <a:off x="0" y="706438"/>
            <a:ext cx="9175750" cy="6227762"/>
          </a:xfrm>
          <a:prstGeom prst="rect">
            <a:avLst/>
          </a:prstGeom>
          <a:noFill/>
          <a:ln w="9525">
            <a:noFill/>
            <a:miter lim="800000"/>
            <a:headEnd/>
            <a:tailEnd/>
          </a:ln>
        </p:spPr>
      </p:pic>
      <p:sp>
        <p:nvSpPr>
          <p:cNvPr id="22531" name="Rectangle 6"/>
          <p:cNvSpPr>
            <a:spLocks noChangeArrowheads="1"/>
          </p:cNvSpPr>
          <p:nvPr/>
        </p:nvSpPr>
        <p:spPr bwMode="auto">
          <a:xfrm rot="5400000">
            <a:off x="-744537" y="4016375"/>
            <a:ext cx="3355975" cy="1571625"/>
          </a:xfrm>
          <a:prstGeom prst="rect">
            <a:avLst/>
          </a:prstGeom>
          <a:solidFill>
            <a:schemeClr val="bg1"/>
          </a:solidFill>
          <a:ln w="9525" algn="ctr">
            <a:solidFill>
              <a:schemeClr val="bg1"/>
            </a:solidFill>
            <a:round/>
            <a:headEnd/>
            <a:tailEnd/>
          </a:ln>
        </p:spPr>
        <p:txBody>
          <a:bodyPr/>
          <a:lstStyle/>
          <a:p>
            <a:pPr eaLnBrk="0" hangingPunct="0"/>
            <a:endParaRPr lang="en-US" sz="2400">
              <a:ea typeface="MS PGothic" pitchFamily="34" charset="-128"/>
            </a:endParaRPr>
          </a:p>
        </p:txBody>
      </p:sp>
      <p:pic>
        <p:nvPicPr>
          <p:cNvPr id="22532" name="Picture 7"/>
          <p:cNvPicPr>
            <a:picLocks/>
          </p:cNvPicPr>
          <p:nvPr/>
        </p:nvPicPr>
        <p:blipFill>
          <a:blip r:embed="rId5"/>
          <a:srcRect/>
          <a:stretch>
            <a:fillRect/>
          </a:stretch>
        </p:blipFill>
        <p:spPr bwMode="auto">
          <a:xfrm>
            <a:off x="217488" y="3214688"/>
            <a:ext cx="1398587" cy="1901825"/>
          </a:xfrm>
          <a:prstGeom prst="rect">
            <a:avLst/>
          </a:prstGeom>
          <a:noFill/>
          <a:ln w="9525">
            <a:noFill/>
            <a:miter lim="800000"/>
            <a:headEnd/>
            <a:tailEnd/>
          </a:ln>
        </p:spPr>
      </p:pic>
      <p:sp>
        <p:nvSpPr>
          <p:cNvPr id="22533" name="Rectangle 8"/>
          <p:cNvSpPr>
            <a:spLocks noChangeArrowheads="1"/>
          </p:cNvSpPr>
          <p:nvPr/>
        </p:nvSpPr>
        <p:spPr bwMode="auto">
          <a:xfrm rot="5400000">
            <a:off x="2878138" y="4013200"/>
            <a:ext cx="3352800" cy="1574800"/>
          </a:xfrm>
          <a:prstGeom prst="rect">
            <a:avLst/>
          </a:prstGeom>
          <a:solidFill>
            <a:schemeClr val="bg1"/>
          </a:solidFill>
          <a:ln w="9525" algn="ctr">
            <a:solidFill>
              <a:schemeClr val="bg1"/>
            </a:solidFill>
            <a:round/>
            <a:headEnd/>
            <a:tailEnd/>
          </a:ln>
        </p:spPr>
        <p:txBody>
          <a:bodyPr/>
          <a:lstStyle/>
          <a:p>
            <a:pPr eaLnBrk="0" hangingPunct="0"/>
            <a:endParaRPr lang="en-US" sz="2400">
              <a:ea typeface="MS PGothic" pitchFamily="34" charset="-128"/>
            </a:endParaRPr>
          </a:p>
        </p:txBody>
      </p:sp>
      <p:pic>
        <p:nvPicPr>
          <p:cNvPr id="22534" name="Picture 9"/>
          <p:cNvPicPr>
            <a:picLocks noChangeAspect="1"/>
          </p:cNvPicPr>
          <p:nvPr/>
        </p:nvPicPr>
        <p:blipFill>
          <a:blip r:embed="rId6"/>
          <a:srcRect/>
          <a:stretch>
            <a:fillRect/>
          </a:stretch>
        </p:blipFill>
        <p:spPr bwMode="auto">
          <a:xfrm>
            <a:off x="3868738" y="3200400"/>
            <a:ext cx="1397000" cy="1905000"/>
          </a:xfrm>
          <a:prstGeom prst="rect">
            <a:avLst/>
          </a:prstGeom>
          <a:noFill/>
          <a:ln w="9525">
            <a:noFill/>
            <a:miter lim="800000"/>
            <a:headEnd/>
            <a:tailEnd/>
          </a:ln>
        </p:spPr>
      </p:pic>
      <p:sp>
        <p:nvSpPr>
          <p:cNvPr id="22535" name="Rectangle 13"/>
          <p:cNvSpPr>
            <a:spLocks noChangeArrowheads="1"/>
          </p:cNvSpPr>
          <p:nvPr/>
        </p:nvSpPr>
        <p:spPr bwMode="auto">
          <a:xfrm rot="5400000">
            <a:off x="4747419" y="4004469"/>
            <a:ext cx="3355975" cy="1573213"/>
          </a:xfrm>
          <a:prstGeom prst="rect">
            <a:avLst/>
          </a:prstGeom>
          <a:solidFill>
            <a:schemeClr val="bg1"/>
          </a:solidFill>
          <a:ln w="9525" algn="ctr">
            <a:solidFill>
              <a:schemeClr val="bg1"/>
            </a:solidFill>
            <a:round/>
            <a:headEnd/>
            <a:tailEnd/>
          </a:ln>
        </p:spPr>
        <p:txBody>
          <a:bodyPr/>
          <a:lstStyle/>
          <a:p>
            <a:pPr eaLnBrk="0" hangingPunct="0"/>
            <a:endParaRPr lang="en-US" sz="2400">
              <a:ea typeface="MS PGothic" pitchFamily="34" charset="-128"/>
            </a:endParaRPr>
          </a:p>
        </p:txBody>
      </p:sp>
      <p:pic>
        <p:nvPicPr>
          <p:cNvPr id="22536" name="Picture 12"/>
          <p:cNvPicPr>
            <a:picLocks/>
          </p:cNvPicPr>
          <p:nvPr/>
        </p:nvPicPr>
        <p:blipFill>
          <a:blip r:embed="rId7"/>
          <a:srcRect/>
          <a:stretch>
            <a:fillRect/>
          </a:stretch>
        </p:blipFill>
        <p:spPr bwMode="auto">
          <a:xfrm>
            <a:off x="5729288" y="3214688"/>
            <a:ext cx="1398587" cy="1901825"/>
          </a:xfrm>
          <a:prstGeom prst="rect">
            <a:avLst/>
          </a:prstGeom>
          <a:noFill/>
          <a:ln w="9525">
            <a:noFill/>
            <a:miter lim="800000"/>
            <a:headEnd/>
            <a:tailEnd/>
          </a:ln>
        </p:spPr>
      </p:pic>
      <p:sp>
        <p:nvSpPr>
          <p:cNvPr id="22537" name="Rectangle 15"/>
          <p:cNvSpPr>
            <a:spLocks noChangeArrowheads="1"/>
          </p:cNvSpPr>
          <p:nvPr/>
        </p:nvSpPr>
        <p:spPr bwMode="auto">
          <a:xfrm rot="5400000">
            <a:off x="1012825" y="4003675"/>
            <a:ext cx="3357563" cy="1573213"/>
          </a:xfrm>
          <a:prstGeom prst="rect">
            <a:avLst/>
          </a:prstGeom>
          <a:solidFill>
            <a:schemeClr val="bg1"/>
          </a:solidFill>
          <a:ln w="9525" algn="ctr">
            <a:solidFill>
              <a:schemeClr val="bg1"/>
            </a:solidFill>
            <a:round/>
            <a:headEnd/>
            <a:tailEnd/>
          </a:ln>
        </p:spPr>
        <p:txBody>
          <a:bodyPr/>
          <a:lstStyle/>
          <a:p>
            <a:pPr eaLnBrk="0" hangingPunct="0"/>
            <a:endParaRPr lang="en-US" sz="2400">
              <a:ea typeface="MS PGothic" pitchFamily="34" charset="-128"/>
            </a:endParaRPr>
          </a:p>
        </p:txBody>
      </p:sp>
      <p:pic>
        <p:nvPicPr>
          <p:cNvPr id="22538" name="Picture 2" descr="H:\FL Wild Landing Page\Florida Park Service\Grayton Beach_0003.JPG"/>
          <p:cNvPicPr>
            <a:picLocks noChangeArrowheads="1"/>
          </p:cNvPicPr>
          <p:nvPr/>
        </p:nvPicPr>
        <p:blipFill>
          <a:blip r:embed="rId8"/>
          <a:srcRect/>
          <a:stretch>
            <a:fillRect/>
          </a:stretch>
        </p:blipFill>
        <p:spPr bwMode="auto">
          <a:xfrm>
            <a:off x="2001838" y="3200400"/>
            <a:ext cx="1400175" cy="1901825"/>
          </a:xfrm>
          <a:prstGeom prst="rect">
            <a:avLst/>
          </a:prstGeom>
          <a:noFill/>
          <a:ln w="9525">
            <a:noFill/>
            <a:miter lim="800000"/>
            <a:headEnd/>
            <a:tailEnd/>
          </a:ln>
        </p:spPr>
      </p:pic>
      <p:sp>
        <p:nvSpPr>
          <p:cNvPr id="19" name="TextBox 18"/>
          <p:cNvSpPr txBox="1"/>
          <p:nvPr/>
        </p:nvSpPr>
        <p:spPr>
          <a:xfrm>
            <a:off x="1949450" y="5270500"/>
            <a:ext cx="1708150" cy="585788"/>
          </a:xfrm>
          <a:prstGeom prst="rect">
            <a:avLst/>
          </a:prstGeom>
          <a:noFill/>
        </p:spPr>
        <p:txBody>
          <a:bodyPr>
            <a:spAutoFit/>
          </a:bodyPr>
          <a:lstStyle/>
          <a:p>
            <a:pPr fontAlgn="auto">
              <a:spcBef>
                <a:spcPts val="0"/>
              </a:spcBef>
              <a:spcAft>
                <a:spcPts val="0"/>
              </a:spcAft>
              <a:defRPr/>
            </a:pPr>
            <a:r>
              <a:rPr lang="en-US" sz="1600" dirty="0">
                <a:solidFill>
                  <a:schemeClr val="bg2">
                    <a:lumMod val="75000"/>
                  </a:schemeClr>
                </a:solidFill>
                <a:latin typeface="Harabara" pitchFamily="34" charset="0"/>
                <a:cs typeface="+mn-cs"/>
              </a:rPr>
              <a:t>Florida Park Service</a:t>
            </a:r>
          </a:p>
        </p:txBody>
      </p:sp>
      <p:sp>
        <p:nvSpPr>
          <p:cNvPr id="22540" name="Rectangle 22"/>
          <p:cNvSpPr>
            <a:spLocks noChangeArrowheads="1"/>
          </p:cNvSpPr>
          <p:nvPr/>
        </p:nvSpPr>
        <p:spPr bwMode="auto">
          <a:xfrm>
            <a:off x="147638" y="1014413"/>
            <a:ext cx="7091362" cy="1881187"/>
          </a:xfrm>
          <a:prstGeom prst="rect">
            <a:avLst/>
          </a:prstGeom>
          <a:solidFill>
            <a:srgbClr val="FFFFFF">
              <a:alpha val="61176"/>
            </a:srgbClr>
          </a:solidFill>
          <a:ln w="9525" algn="ctr">
            <a:solidFill>
              <a:schemeClr val="bg1"/>
            </a:solidFill>
            <a:round/>
            <a:headEnd/>
            <a:tailEnd/>
          </a:ln>
        </p:spPr>
        <p:txBody>
          <a:bodyPr/>
          <a:lstStyle/>
          <a:p>
            <a:pPr eaLnBrk="0" hangingPunct="0"/>
            <a:endParaRPr lang="en-US" sz="2400">
              <a:ea typeface="MS PGothic" pitchFamily="34" charset="-128"/>
            </a:endParaRPr>
          </a:p>
        </p:txBody>
      </p:sp>
      <p:sp>
        <p:nvSpPr>
          <p:cNvPr id="24" name="TextBox 23"/>
          <p:cNvSpPr txBox="1"/>
          <p:nvPr/>
        </p:nvSpPr>
        <p:spPr>
          <a:xfrm>
            <a:off x="152400" y="1066800"/>
            <a:ext cx="7026275" cy="2100263"/>
          </a:xfrm>
          <a:prstGeom prst="rect">
            <a:avLst/>
          </a:prstGeom>
          <a:noFill/>
        </p:spPr>
        <p:txBody>
          <a:bodyPr>
            <a:spAutoFit/>
          </a:bodyPr>
          <a:lstStyle/>
          <a:p>
            <a:pPr fontAlgn="auto">
              <a:spcBef>
                <a:spcPts val="0"/>
              </a:spcBef>
              <a:spcAft>
                <a:spcPts val="0"/>
              </a:spcAft>
              <a:defRPr/>
            </a:pPr>
            <a:r>
              <a:rPr lang="en-US" sz="1600" dirty="0">
                <a:latin typeface="Harabara" pitchFamily="34" charset="0"/>
                <a:cs typeface="+mn-cs"/>
              </a:rPr>
              <a:t>About Florida Wild</a:t>
            </a:r>
          </a:p>
          <a:p>
            <a:pPr fontAlgn="auto">
              <a:spcBef>
                <a:spcPts val="0"/>
              </a:spcBef>
              <a:spcAft>
                <a:spcPts val="0"/>
              </a:spcAft>
              <a:defRPr/>
            </a:pPr>
            <a:r>
              <a:rPr lang="en-US" sz="1600" dirty="0">
                <a:latin typeface="Harabara" pitchFamily="34" charset="0"/>
                <a:cs typeface="+mn-cs"/>
              </a:rPr>
              <a:t>Florida is known for its sunshine, endless beaches and opportunities to play in the great outdoors. From fishing and boating to canoeing, hiking and hunting, Florida offers abundant natural areas to satisfy your need for family-friendly recreation. Florida’s land and wildlife managers have joined forces to help you discover FloridaWild.</a:t>
            </a:r>
          </a:p>
          <a:p>
            <a:pPr fontAlgn="auto">
              <a:spcBef>
                <a:spcPts val="0"/>
              </a:spcBef>
              <a:spcAft>
                <a:spcPts val="0"/>
              </a:spcAft>
              <a:defRPr/>
            </a:pPr>
            <a:endParaRPr lang="en-US" sz="1150" i="1" dirty="0">
              <a:latin typeface="+mj-lt"/>
              <a:cs typeface="+mn-cs"/>
            </a:endParaRPr>
          </a:p>
          <a:p>
            <a:pPr fontAlgn="auto">
              <a:spcBef>
                <a:spcPts val="0"/>
              </a:spcBef>
              <a:spcAft>
                <a:spcPts val="0"/>
              </a:spcAft>
              <a:defRPr/>
            </a:pPr>
            <a:endParaRPr lang="en-US" sz="1150" i="1" dirty="0">
              <a:latin typeface="+mj-lt"/>
              <a:cs typeface="+mn-cs"/>
            </a:endParaRPr>
          </a:p>
          <a:p>
            <a:pPr fontAlgn="auto">
              <a:spcBef>
                <a:spcPts val="0"/>
              </a:spcBef>
              <a:spcAft>
                <a:spcPts val="0"/>
              </a:spcAft>
              <a:defRPr/>
            </a:pPr>
            <a:r>
              <a:rPr lang="en-US" sz="1150" i="1" dirty="0">
                <a:latin typeface="+mj-lt"/>
                <a:cs typeface="+mn-cs"/>
              </a:rPr>
              <a:t>To learn more about the Florida Wild experience, please click on any of the agencies below.</a:t>
            </a:r>
          </a:p>
        </p:txBody>
      </p:sp>
      <p:sp>
        <p:nvSpPr>
          <p:cNvPr id="31" name="TextBox 30"/>
          <p:cNvSpPr txBox="1"/>
          <p:nvPr/>
        </p:nvSpPr>
        <p:spPr>
          <a:xfrm>
            <a:off x="3733800" y="5257800"/>
            <a:ext cx="1608138" cy="584200"/>
          </a:xfrm>
          <a:prstGeom prst="rect">
            <a:avLst/>
          </a:prstGeom>
          <a:noFill/>
        </p:spPr>
        <p:txBody>
          <a:bodyPr>
            <a:spAutoFit/>
          </a:bodyPr>
          <a:lstStyle/>
          <a:p>
            <a:pPr fontAlgn="auto">
              <a:spcBef>
                <a:spcPts val="0"/>
              </a:spcBef>
              <a:spcAft>
                <a:spcPts val="0"/>
              </a:spcAft>
              <a:defRPr/>
            </a:pPr>
            <a:r>
              <a:rPr lang="en-US" sz="1600" dirty="0">
                <a:solidFill>
                  <a:schemeClr val="bg2">
                    <a:lumMod val="75000"/>
                  </a:schemeClr>
                </a:solidFill>
                <a:latin typeface="Harabara" pitchFamily="34" charset="0"/>
                <a:cs typeface="+mn-cs"/>
              </a:rPr>
              <a:t>Florida Forest Service</a:t>
            </a:r>
          </a:p>
        </p:txBody>
      </p:sp>
      <p:sp>
        <p:nvSpPr>
          <p:cNvPr id="36" name="TextBox 35"/>
          <p:cNvSpPr txBox="1"/>
          <p:nvPr/>
        </p:nvSpPr>
        <p:spPr>
          <a:xfrm>
            <a:off x="5638800" y="5230813"/>
            <a:ext cx="1489075" cy="954087"/>
          </a:xfrm>
          <a:prstGeom prst="rect">
            <a:avLst/>
          </a:prstGeom>
          <a:noFill/>
        </p:spPr>
        <p:txBody>
          <a:bodyPr>
            <a:spAutoFit/>
          </a:bodyPr>
          <a:lstStyle/>
          <a:p>
            <a:pPr fontAlgn="auto">
              <a:spcBef>
                <a:spcPts val="0"/>
              </a:spcBef>
              <a:spcAft>
                <a:spcPts val="0"/>
              </a:spcAft>
              <a:defRPr/>
            </a:pPr>
            <a:r>
              <a:rPr lang="en-US" sz="1400" dirty="0">
                <a:solidFill>
                  <a:schemeClr val="bg2">
                    <a:lumMod val="75000"/>
                  </a:schemeClr>
                </a:solidFill>
                <a:latin typeface="Harabara" pitchFamily="34" charset="0"/>
                <a:cs typeface="+mn-cs"/>
              </a:rPr>
              <a:t>Florida Fish and Wildlife Conservation Commission</a:t>
            </a:r>
          </a:p>
        </p:txBody>
      </p:sp>
      <p:pic>
        <p:nvPicPr>
          <p:cNvPr id="22544" name="Picture 29"/>
          <p:cNvPicPr>
            <a:picLocks noChangeAspect="1"/>
          </p:cNvPicPr>
          <p:nvPr/>
        </p:nvPicPr>
        <p:blipFill>
          <a:blip r:embed="rId9"/>
          <a:srcRect/>
          <a:stretch>
            <a:fillRect/>
          </a:stretch>
        </p:blipFill>
        <p:spPr bwMode="auto">
          <a:xfrm>
            <a:off x="6694488" y="5780088"/>
            <a:ext cx="484187" cy="588962"/>
          </a:xfrm>
          <a:prstGeom prst="rect">
            <a:avLst/>
          </a:prstGeom>
          <a:noFill/>
          <a:ln w="9525">
            <a:noFill/>
            <a:miter lim="800000"/>
            <a:headEnd/>
            <a:tailEnd/>
          </a:ln>
        </p:spPr>
      </p:pic>
      <p:pic>
        <p:nvPicPr>
          <p:cNvPr id="22545" name="Picture 31"/>
          <p:cNvPicPr>
            <a:picLocks noChangeAspect="1"/>
          </p:cNvPicPr>
          <p:nvPr/>
        </p:nvPicPr>
        <p:blipFill>
          <a:blip r:embed="rId10"/>
          <a:srcRect/>
          <a:stretch>
            <a:fillRect/>
          </a:stretch>
        </p:blipFill>
        <p:spPr bwMode="auto">
          <a:xfrm>
            <a:off x="4673600" y="5745163"/>
            <a:ext cx="592138" cy="623887"/>
          </a:xfrm>
          <a:prstGeom prst="rect">
            <a:avLst/>
          </a:prstGeom>
          <a:noFill/>
          <a:ln w="9525">
            <a:noFill/>
            <a:miter lim="800000"/>
            <a:headEnd/>
            <a:tailEnd/>
          </a:ln>
        </p:spPr>
      </p:pic>
      <p:pic>
        <p:nvPicPr>
          <p:cNvPr id="22546" name="Picture 32"/>
          <p:cNvPicPr>
            <a:picLocks noChangeAspect="1"/>
          </p:cNvPicPr>
          <p:nvPr/>
        </p:nvPicPr>
        <p:blipFill>
          <a:blip r:embed="rId11"/>
          <a:srcRect/>
          <a:stretch>
            <a:fillRect/>
          </a:stretch>
        </p:blipFill>
        <p:spPr bwMode="auto">
          <a:xfrm>
            <a:off x="2789238" y="5919788"/>
            <a:ext cx="593725" cy="450850"/>
          </a:xfrm>
          <a:prstGeom prst="rect">
            <a:avLst/>
          </a:prstGeom>
          <a:noFill/>
          <a:ln w="9525">
            <a:noFill/>
            <a:miter lim="800000"/>
            <a:headEnd/>
            <a:tailEnd/>
          </a:ln>
        </p:spPr>
      </p:pic>
      <p:sp>
        <p:nvSpPr>
          <p:cNvPr id="11" name="TextBox 10"/>
          <p:cNvSpPr txBox="1"/>
          <p:nvPr/>
        </p:nvSpPr>
        <p:spPr>
          <a:xfrm>
            <a:off x="152400" y="5191125"/>
            <a:ext cx="1398588" cy="1077913"/>
          </a:xfrm>
          <a:prstGeom prst="rect">
            <a:avLst/>
          </a:prstGeom>
          <a:noFill/>
        </p:spPr>
        <p:txBody>
          <a:bodyPr>
            <a:spAutoFit/>
          </a:bodyPr>
          <a:lstStyle/>
          <a:p>
            <a:pPr fontAlgn="auto">
              <a:spcBef>
                <a:spcPts val="0"/>
              </a:spcBef>
              <a:spcAft>
                <a:spcPts val="0"/>
              </a:spcAft>
              <a:defRPr/>
            </a:pPr>
            <a:r>
              <a:rPr lang="en-US" sz="1600" dirty="0">
                <a:solidFill>
                  <a:schemeClr val="bg2">
                    <a:lumMod val="75000"/>
                  </a:schemeClr>
                </a:solidFill>
                <a:latin typeface="Harabara" pitchFamily="34" charset="0"/>
                <a:cs typeface="+mn-cs"/>
              </a:rPr>
              <a:t>Coastal and Aquatic Managed Areas</a:t>
            </a:r>
          </a:p>
        </p:txBody>
      </p:sp>
      <p:sp>
        <p:nvSpPr>
          <p:cNvPr id="37" name="Text Box 1"/>
          <p:cNvSpPr txBox="1"/>
          <p:nvPr/>
        </p:nvSpPr>
        <p:spPr>
          <a:xfrm>
            <a:off x="0" y="0"/>
            <a:ext cx="1457325" cy="457200"/>
          </a:xfrm>
          <a:prstGeom prst="rect">
            <a:avLst/>
          </a:prstGeom>
          <a:gradFill flip="none" rotWithShape="1">
            <a:gsLst>
              <a:gs pos="0">
                <a:srgbClr val="006CA8">
                  <a:shade val="30000"/>
                  <a:satMod val="115000"/>
                </a:srgbClr>
              </a:gs>
              <a:gs pos="50000">
                <a:srgbClr val="006CA8">
                  <a:shade val="67500"/>
                  <a:satMod val="115000"/>
                </a:srgbClr>
              </a:gs>
              <a:gs pos="100000">
                <a:srgbClr val="006CA8">
                  <a:shade val="100000"/>
                  <a:satMod val="115000"/>
                </a:srgbClr>
              </a:gs>
            </a:gsLst>
            <a:lin ang="16200000" scaled="1"/>
            <a:tileRect/>
          </a:gradFill>
          <a:ln w="6350">
            <a:noFill/>
          </a:ln>
          <a:effectLst/>
        </p:spPr>
        <p:style>
          <a:lnRef idx="0">
            <a:schemeClr val="accent1"/>
          </a:lnRef>
          <a:fillRef idx="0">
            <a:schemeClr val="accent1"/>
          </a:fillRef>
          <a:effectRef idx="0">
            <a:schemeClr val="accent1"/>
          </a:effectRef>
          <a:fontRef idx="minor">
            <a:schemeClr val="dk1"/>
          </a:fontRef>
        </p:style>
        <p:txBody>
          <a:bodyPr/>
          <a:lstStyle/>
          <a:p>
            <a:pPr fontAlgn="auto">
              <a:lnSpc>
                <a:spcPct val="115000"/>
              </a:lnSpc>
              <a:spcBef>
                <a:spcPts val="1200"/>
              </a:spcBef>
              <a:spcAft>
                <a:spcPts val="1000"/>
              </a:spcAft>
              <a:defRPr/>
            </a:pPr>
            <a:endParaRPr lang="en-US" sz="900" b="1" dirty="0">
              <a:latin typeface="Candara" pitchFamily="34" charset="0"/>
              <a:ea typeface="Calibri"/>
              <a:cs typeface="Calibri" pitchFamily="34" charset="0"/>
            </a:endParaRPr>
          </a:p>
        </p:txBody>
      </p:sp>
      <p:pic>
        <p:nvPicPr>
          <p:cNvPr id="22549" name="Picture 41"/>
          <p:cNvPicPr>
            <a:picLocks noChangeAspect="1" noChangeArrowheads="1"/>
          </p:cNvPicPr>
          <p:nvPr/>
        </p:nvPicPr>
        <p:blipFill>
          <a:blip r:embed="rId12"/>
          <a:srcRect/>
          <a:stretch>
            <a:fillRect/>
          </a:stretch>
        </p:blipFill>
        <p:spPr bwMode="auto">
          <a:xfrm>
            <a:off x="0" y="63500"/>
            <a:ext cx="1457325" cy="330200"/>
          </a:xfrm>
          <a:prstGeom prst="rect">
            <a:avLst/>
          </a:prstGeom>
          <a:noFill/>
          <a:ln w="9525">
            <a:noFill/>
            <a:miter lim="800000"/>
            <a:headEnd/>
            <a:tailEnd/>
          </a:ln>
        </p:spPr>
      </p:pic>
      <p:pic>
        <p:nvPicPr>
          <p:cNvPr id="22550" name="Picture 34"/>
          <p:cNvPicPr>
            <a:picLocks noChangeAspect="1"/>
          </p:cNvPicPr>
          <p:nvPr/>
        </p:nvPicPr>
        <p:blipFill>
          <a:blip r:embed="rId13"/>
          <a:srcRect/>
          <a:stretch>
            <a:fillRect/>
          </a:stretch>
        </p:blipFill>
        <p:spPr bwMode="auto">
          <a:xfrm>
            <a:off x="6324600" y="2219325"/>
            <a:ext cx="914400" cy="676275"/>
          </a:xfrm>
          <a:prstGeom prst="rect">
            <a:avLst/>
          </a:prstGeom>
          <a:noFill/>
          <a:ln w="9525">
            <a:noFill/>
            <a:miter lim="800000"/>
            <a:headEnd/>
            <a:tailEnd/>
          </a:ln>
        </p:spPr>
      </p:pic>
      <p:pic>
        <p:nvPicPr>
          <p:cNvPr id="22551" name="Picture 2"/>
          <p:cNvPicPr>
            <a:picLocks noChangeAspect="1"/>
          </p:cNvPicPr>
          <p:nvPr/>
        </p:nvPicPr>
        <p:blipFill>
          <a:blip r:embed="rId14"/>
          <a:srcRect/>
          <a:stretch>
            <a:fillRect/>
          </a:stretch>
        </p:blipFill>
        <p:spPr bwMode="auto">
          <a:xfrm>
            <a:off x="798513" y="5988050"/>
            <a:ext cx="915987" cy="500063"/>
          </a:xfrm>
          <a:prstGeom prst="rect">
            <a:avLst/>
          </a:prstGeom>
          <a:noFill/>
          <a:ln w="9525">
            <a:noFill/>
            <a:miter lim="800000"/>
            <a:headEnd/>
            <a:tailEnd/>
          </a:ln>
        </p:spPr>
      </p:pic>
      <p:grpSp>
        <p:nvGrpSpPr>
          <p:cNvPr id="2" name="Group 45"/>
          <p:cNvGrpSpPr>
            <a:grpSpLocks/>
          </p:cNvGrpSpPr>
          <p:nvPr/>
        </p:nvGrpSpPr>
        <p:grpSpPr bwMode="auto">
          <a:xfrm>
            <a:off x="1981200" y="2590800"/>
            <a:ext cx="4800600" cy="2286000"/>
            <a:chOff x="1981200" y="2590800"/>
            <a:chExt cx="4800600" cy="2286000"/>
          </a:xfrm>
        </p:grpSpPr>
        <p:sp>
          <p:nvSpPr>
            <p:cNvPr id="34" name="Rounded Rectangle 33"/>
            <p:cNvSpPr/>
            <p:nvPr/>
          </p:nvSpPr>
          <p:spPr>
            <a:xfrm>
              <a:off x="1981200" y="2590800"/>
              <a:ext cx="3886200" cy="2286000"/>
            </a:xfrm>
            <a:prstGeom prst="roundRect">
              <a:avLst/>
            </a:prstGeom>
            <a:solidFill>
              <a:schemeClr val="accent5">
                <a:lumMod val="75000"/>
              </a:schemeClr>
            </a:solidFill>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lang="en-US" b="1" dirty="0"/>
                <a:t>FloridaWild Landing Page – clicking on agencies takes you to agency specific properties which are part of the </a:t>
              </a:r>
              <a:r>
                <a:rPr lang="en-US" b="1" i="1" dirty="0"/>
                <a:t>FloridaWild</a:t>
              </a:r>
              <a:r>
                <a:rPr lang="en-US" b="1" dirty="0"/>
                <a:t> initiative</a:t>
              </a:r>
            </a:p>
            <a:p>
              <a:pPr algn="ctr" fontAlgn="auto">
                <a:spcBef>
                  <a:spcPts val="0"/>
                </a:spcBef>
                <a:spcAft>
                  <a:spcPts val="0"/>
                </a:spcAft>
                <a:defRPr/>
              </a:pPr>
              <a:r>
                <a:rPr lang="en-US" b="1" dirty="0"/>
                <a:t>OR</a:t>
              </a:r>
            </a:p>
            <a:p>
              <a:pPr algn="ctr" fontAlgn="auto">
                <a:spcBef>
                  <a:spcPts val="0"/>
                </a:spcBef>
                <a:spcAft>
                  <a:spcPts val="0"/>
                </a:spcAft>
                <a:defRPr/>
              </a:pPr>
              <a:r>
                <a:rPr lang="en-US" b="1" dirty="0"/>
                <a:t>Clicking the </a:t>
              </a:r>
              <a:r>
                <a:rPr lang="en-US" b="1" i="1" dirty="0"/>
                <a:t>FloridaWild</a:t>
              </a:r>
              <a:r>
                <a:rPr lang="en-US" b="1" dirty="0"/>
                <a:t> link leads to tiles for all properties affiliated with the </a:t>
              </a:r>
              <a:r>
                <a:rPr lang="en-US" b="1" i="1" dirty="0"/>
                <a:t>FloridaWild</a:t>
              </a:r>
              <a:r>
                <a:rPr lang="en-US" b="1" dirty="0"/>
                <a:t> initiative</a:t>
              </a:r>
            </a:p>
          </p:txBody>
        </p:sp>
        <p:cxnSp>
          <p:nvCxnSpPr>
            <p:cNvPr id="43" name="Straight Arrow Connector 42"/>
            <p:cNvCxnSpPr/>
            <p:nvPr/>
          </p:nvCxnSpPr>
          <p:spPr>
            <a:xfrm>
              <a:off x="5867400" y="4267200"/>
              <a:ext cx="609600" cy="3048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35" idx="2"/>
            </p:cNvCxnSpPr>
            <p:nvPr/>
          </p:nvCxnSpPr>
          <p:spPr>
            <a:xfrm flipV="1">
              <a:off x="5867400" y="2895600"/>
              <a:ext cx="914400" cy="1524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22553" name="Group 47"/>
          <p:cNvGrpSpPr>
            <a:grpSpLocks/>
          </p:cNvGrpSpPr>
          <p:nvPr/>
        </p:nvGrpSpPr>
        <p:grpSpPr bwMode="auto">
          <a:xfrm>
            <a:off x="7467600" y="3124200"/>
            <a:ext cx="1597025" cy="3355975"/>
            <a:chOff x="4800600" y="3276600"/>
            <a:chExt cx="1597152" cy="3355848"/>
          </a:xfrm>
        </p:grpSpPr>
        <p:grpSp>
          <p:nvGrpSpPr>
            <p:cNvPr id="22554" name="Group 44"/>
            <p:cNvGrpSpPr>
              <a:grpSpLocks/>
            </p:cNvGrpSpPr>
            <p:nvPr/>
          </p:nvGrpSpPr>
          <p:grpSpPr bwMode="auto">
            <a:xfrm>
              <a:off x="4800600" y="3276600"/>
              <a:ext cx="1572768" cy="3355848"/>
              <a:chOff x="3810000" y="3124200"/>
              <a:chExt cx="1572768" cy="3355848"/>
            </a:xfrm>
          </p:grpSpPr>
          <p:sp>
            <p:nvSpPr>
              <p:cNvPr id="22556" name="Rectangle 16"/>
              <p:cNvSpPr>
                <a:spLocks noChangeArrowheads="1"/>
              </p:cNvSpPr>
              <p:nvPr/>
            </p:nvSpPr>
            <p:spPr bwMode="auto">
              <a:xfrm rot="5400000">
                <a:off x="2918460" y="4015740"/>
                <a:ext cx="3355848" cy="1572768"/>
              </a:xfrm>
              <a:prstGeom prst="rect">
                <a:avLst/>
              </a:prstGeom>
              <a:solidFill>
                <a:schemeClr val="bg1"/>
              </a:solidFill>
              <a:ln w="9525" algn="ctr">
                <a:solidFill>
                  <a:schemeClr val="bg1"/>
                </a:solidFill>
                <a:round/>
                <a:headEnd/>
                <a:tailEnd/>
              </a:ln>
            </p:spPr>
            <p:txBody>
              <a:bodyPr/>
              <a:lstStyle/>
              <a:p>
                <a:pPr eaLnBrk="0" hangingPunct="0"/>
                <a:endParaRPr lang="en-US" sz="2400">
                  <a:ea typeface="MS PGothic" pitchFamily="34" charset="-128"/>
                </a:endParaRPr>
              </a:p>
            </p:txBody>
          </p:sp>
          <p:pic>
            <p:nvPicPr>
              <p:cNvPr id="22557" name="Picture 3" descr="H:\FL Wild Landing Page\St Johns River Water Management District\sjr-Moses-Creek.jpg"/>
              <p:cNvPicPr>
                <a:picLocks noChangeArrowheads="1"/>
              </p:cNvPicPr>
              <p:nvPr/>
            </p:nvPicPr>
            <p:blipFill>
              <a:blip r:embed="rId15"/>
              <a:srcRect/>
              <a:stretch>
                <a:fillRect/>
              </a:stretch>
            </p:blipFill>
            <p:spPr bwMode="auto">
              <a:xfrm>
                <a:off x="3896868" y="3214634"/>
                <a:ext cx="1399032" cy="1901952"/>
              </a:xfrm>
              <a:prstGeom prst="rect">
                <a:avLst/>
              </a:prstGeom>
              <a:noFill/>
              <a:ln w="9525">
                <a:noFill/>
                <a:miter lim="800000"/>
                <a:headEnd/>
                <a:tailEnd/>
              </a:ln>
            </p:spPr>
          </p:pic>
          <p:pic>
            <p:nvPicPr>
              <p:cNvPr id="22558" name="Picture 38"/>
              <p:cNvPicPr>
                <a:picLocks noChangeAspect="1"/>
              </p:cNvPicPr>
              <p:nvPr/>
            </p:nvPicPr>
            <p:blipFill>
              <a:blip r:embed="rId16"/>
              <a:srcRect/>
              <a:stretch>
                <a:fillRect/>
              </a:stretch>
            </p:blipFill>
            <p:spPr bwMode="auto">
              <a:xfrm>
                <a:off x="4392169" y="5638800"/>
                <a:ext cx="889595" cy="342665"/>
              </a:xfrm>
              <a:prstGeom prst="rect">
                <a:avLst/>
              </a:prstGeom>
              <a:noFill/>
              <a:ln w="9525">
                <a:noFill/>
                <a:miter lim="800000"/>
                <a:headEnd/>
                <a:tailEnd/>
              </a:ln>
            </p:spPr>
          </p:pic>
          <p:pic>
            <p:nvPicPr>
              <p:cNvPr id="22559" name="Picture 40"/>
              <p:cNvPicPr>
                <a:picLocks noChangeAspect="1"/>
              </p:cNvPicPr>
              <p:nvPr/>
            </p:nvPicPr>
            <p:blipFill>
              <a:blip r:embed="rId17"/>
              <a:srcRect/>
              <a:stretch>
                <a:fillRect/>
              </a:stretch>
            </p:blipFill>
            <p:spPr bwMode="auto">
              <a:xfrm>
                <a:off x="4939704" y="6102086"/>
                <a:ext cx="356196" cy="356196"/>
              </a:xfrm>
              <a:prstGeom prst="rect">
                <a:avLst/>
              </a:prstGeom>
              <a:noFill/>
              <a:ln w="9525">
                <a:noFill/>
                <a:miter lim="800000"/>
                <a:headEnd/>
                <a:tailEnd/>
              </a:ln>
            </p:spPr>
          </p:pic>
          <p:pic>
            <p:nvPicPr>
              <p:cNvPr id="22560" name="Picture 37"/>
              <p:cNvPicPr>
                <a:picLocks noChangeAspect="1"/>
              </p:cNvPicPr>
              <p:nvPr/>
            </p:nvPicPr>
            <p:blipFill>
              <a:blip r:embed="rId18"/>
              <a:srcRect/>
              <a:stretch>
                <a:fillRect/>
              </a:stretch>
            </p:blipFill>
            <p:spPr bwMode="auto">
              <a:xfrm>
                <a:off x="3896868" y="6074064"/>
                <a:ext cx="413435" cy="402935"/>
              </a:xfrm>
              <a:prstGeom prst="rect">
                <a:avLst/>
              </a:prstGeom>
              <a:noFill/>
              <a:ln w="9525">
                <a:noFill/>
                <a:miter lim="800000"/>
                <a:headEnd/>
                <a:tailEnd/>
              </a:ln>
            </p:spPr>
          </p:pic>
          <p:pic>
            <p:nvPicPr>
              <p:cNvPr id="22561" name="Picture 39"/>
              <p:cNvPicPr>
                <a:picLocks noChangeAspect="1"/>
              </p:cNvPicPr>
              <p:nvPr/>
            </p:nvPicPr>
            <p:blipFill>
              <a:blip r:embed="rId19"/>
              <a:srcRect/>
              <a:stretch>
                <a:fillRect/>
              </a:stretch>
            </p:blipFill>
            <p:spPr bwMode="auto">
              <a:xfrm>
                <a:off x="4442460" y="6114068"/>
                <a:ext cx="332232" cy="332232"/>
              </a:xfrm>
              <a:prstGeom prst="rect">
                <a:avLst/>
              </a:prstGeom>
              <a:noFill/>
              <a:ln w="9525">
                <a:noFill/>
                <a:miter lim="800000"/>
                <a:headEnd/>
                <a:tailEnd/>
              </a:ln>
            </p:spPr>
          </p:pic>
          <p:pic>
            <p:nvPicPr>
              <p:cNvPr id="22562" name="Picture 3"/>
              <p:cNvPicPr>
                <a:picLocks noChangeAspect="1"/>
              </p:cNvPicPr>
              <p:nvPr/>
            </p:nvPicPr>
            <p:blipFill>
              <a:blip r:embed="rId20"/>
              <a:srcRect/>
              <a:stretch>
                <a:fillRect/>
              </a:stretch>
            </p:blipFill>
            <p:spPr bwMode="auto">
              <a:xfrm>
                <a:off x="3863967" y="5623256"/>
                <a:ext cx="446336" cy="361221"/>
              </a:xfrm>
              <a:prstGeom prst="rect">
                <a:avLst/>
              </a:prstGeom>
              <a:noFill/>
              <a:ln w="9525">
                <a:noFill/>
                <a:miter lim="800000"/>
                <a:headEnd/>
                <a:tailEnd/>
              </a:ln>
            </p:spPr>
          </p:pic>
        </p:grpSp>
        <p:sp>
          <p:nvSpPr>
            <p:cNvPr id="21" name="TextBox 20"/>
            <p:cNvSpPr txBox="1"/>
            <p:nvPr/>
          </p:nvSpPr>
          <p:spPr>
            <a:xfrm>
              <a:off x="4800600" y="5257725"/>
              <a:ext cx="1597152" cy="492106"/>
            </a:xfrm>
            <a:prstGeom prst="rect">
              <a:avLst/>
            </a:prstGeom>
            <a:noFill/>
          </p:spPr>
          <p:txBody>
            <a:bodyPr>
              <a:spAutoFit/>
            </a:bodyPr>
            <a:lstStyle/>
            <a:p>
              <a:pPr fontAlgn="auto">
                <a:spcBef>
                  <a:spcPts val="0"/>
                </a:spcBef>
                <a:spcAft>
                  <a:spcPts val="0"/>
                </a:spcAft>
                <a:defRPr/>
              </a:pPr>
              <a:r>
                <a:rPr lang="en-US" sz="1300" dirty="0">
                  <a:solidFill>
                    <a:schemeClr val="bg2">
                      <a:lumMod val="75000"/>
                    </a:schemeClr>
                  </a:solidFill>
                  <a:latin typeface="Harabara" pitchFamily="34" charset="0"/>
                  <a:cs typeface="+mn-cs"/>
                </a:rPr>
                <a:t>Florida Water Management Districts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p:cNvPicPr>
            <a:picLocks noChangeAspect="1"/>
          </p:cNvPicPr>
          <p:nvPr/>
        </p:nvPicPr>
        <p:blipFill>
          <a:blip r:embed="rId2"/>
          <a:srcRect/>
          <a:stretch>
            <a:fillRect/>
          </a:stretch>
        </p:blipFill>
        <p:spPr bwMode="auto">
          <a:xfrm>
            <a:off x="0" y="14288"/>
            <a:ext cx="9144000" cy="6858000"/>
          </a:xfrm>
          <a:prstGeom prst="rect">
            <a:avLst/>
          </a:prstGeom>
          <a:noFill/>
          <a:ln w="9525">
            <a:noFill/>
            <a:miter lim="800000"/>
            <a:headEnd/>
            <a:tailEnd/>
          </a:ln>
        </p:spPr>
      </p:pic>
      <p:pic>
        <p:nvPicPr>
          <p:cNvPr id="24578" name="Picture 2"/>
          <p:cNvPicPr>
            <a:picLocks noChangeAspect="1" noChangeArrowheads="1"/>
          </p:cNvPicPr>
          <p:nvPr/>
        </p:nvPicPr>
        <p:blipFill>
          <a:blip r:embed="rId3"/>
          <a:srcRect/>
          <a:stretch>
            <a:fillRect/>
          </a:stretch>
        </p:blipFill>
        <p:spPr bwMode="auto">
          <a:xfrm>
            <a:off x="0" y="752475"/>
            <a:ext cx="9144000" cy="6096000"/>
          </a:xfrm>
          <a:prstGeom prst="rect">
            <a:avLst/>
          </a:prstGeom>
          <a:noFill/>
          <a:ln w="9525">
            <a:solidFill>
              <a:schemeClr val="accent1"/>
            </a:solidFill>
            <a:miter lim="800000"/>
            <a:headEnd/>
            <a:tailEnd/>
          </a:ln>
        </p:spPr>
      </p:pic>
      <p:sp>
        <p:nvSpPr>
          <p:cNvPr id="4" name="Rounded Rectangle 3"/>
          <p:cNvSpPr/>
          <p:nvPr/>
        </p:nvSpPr>
        <p:spPr>
          <a:xfrm>
            <a:off x="4724400" y="1600200"/>
            <a:ext cx="4267200" cy="1981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a:t>What’s next:</a:t>
            </a:r>
          </a:p>
          <a:p>
            <a:pPr fontAlgn="auto">
              <a:spcBef>
                <a:spcPts val="0"/>
              </a:spcBef>
              <a:spcAft>
                <a:spcPts val="0"/>
              </a:spcAft>
              <a:buFont typeface="Wingdings" pitchFamily="2" charset="2"/>
              <a:buChar char="Ø"/>
              <a:defRPr/>
            </a:pPr>
            <a:r>
              <a:rPr lang="en-US" dirty="0"/>
              <a:t> Naming rights</a:t>
            </a:r>
          </a:p>
          <a:p>
            <a:pPr fontAlgn="auto">
              <a:spcBef>
                <a:spcPts val="0"/>
              </a:spcBef>
              <a:spcAft>
                <a:spcPts val="0"/>
              </a:spcAft>
              <a:buFont typeface="Wingdings" pitchFamily="2" charset="2"/>
              <a:buChar char="Ø"/>
              <a:defRPr/>
            </a:pPr>
            <a:r>
              <a:rPr lang="en-US" dirty="0"/>
              <a:t> Logo development</a:t>
            </a:r>
          </a:p>
          <a:p>
            <a:pPr fontAlgn="auto">
              <a:spcBef>
                <a:spcPts val="0"/>
              </a:spcBef>
              <a:spcAft>
                <a:spcPts val="0"/>
              </a:spcAft>
              <a:buFont typeface="Wingdings" pitchFamily="2" charset="2"/>
              <a:buChar char="Ø"/>
              <a:defRPr/>
            </a:pPr>
            <a:r>
              <a:rPr lang="en-US" dirty="0"/>
              <a:t> VisitFlorida memberships</a:t>
            </a:r>
          </a:p>
          <a:p>
            <a:pPr fontAlgn="auto">
              <a:spcBef>
                <a:spcPts val="0"/>
              </a:spcBef>
              <a:spcAft>
                <a:spcPts val="0"/>
              </a:spcAft>
              <a:buFont typeface="Wingdings" pitchFamily="2" charset="2"/>
              <a:buChar char="Ø"/>
              <a:defRPr/>
            </a:pPr>
            <a:r>
              <a:rPr lang="en-US" dirty="0"/>
              <a:t> Individual site listing (tile) needs</a:t>
            </a:r>
          </a:p>
          <a:p>
            <a:pPr fontAlgn="auto">
              <a:spcBef>
                <a:spcPts val="0"/>
              </a:spcBef>
              <a:spcAft>
                <a:spcPts val="0"/>
              </a:spcAft>
              <a:buFont typeface="Wingdings" pitchFamily="2" charset="2"/>
              <a:buChar char="Ø"/>
              <a:defRPr/>
            </a:pPr>
            <a:r>
              <a:rPr lang="en-US" dirty="0"/>
              <a:t> Phase II</a:t>
            </a:r>
          </a:p>
          <a:p>
            <a:pPr algn="ctr" fontAlgn="auto">
              <a:spcBef>
                <a:spcPts val="0"/>
              </a:spcBef>
              <a:spcAft>
                <a:spcPts val="0"/>
              </a:spcAft>
              <a:buFont typeface="Arial" pitchFamily="34" charset="0"/>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additive="base">
                                        <p:cTn id="3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 calcmode="lin" valueType="num">
                                      <p:cBhvr additive="base">
                                        <p:cTn id="4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TotalTime>
  <Words>258</Words>
  <Application>Microsoft Office PowerPoint</Application>
  <PresentationFormat>On-screen Show (4:3)</PresentationFormat>
  <Paragraphs>34</Paragraphs>
  <Slides>6</Slides>
  <Notes>2</Notes>
  <HiddenSlides>0</HiddenSlides>
  <MMClips>0</MMClips>
  <ScaleCrop>false</ScaleCrop>
  <HeadingPairs>
    <vt:vector size="6" baseType="variant">
      <vt:variant>
        <vt:lpstr>Fonts Used</vt:lpstr>
      </vt:variant>
      <vt:variant>
        <vt:i4>7</vt:i4>
      </vt:variant>
      <vt:variant>
        <vt:lpstr>Design Template</vt:lpstr>
      </vt:variant>
      <vt:variant>
        <vt:i4>2</vt:i4>
      </vt:variant>
      <vt:variant>
        <vt:lpstr>Slide Titles</vt:lpstr>
      </vt:variant>
      <vt:variant>
        <vt:i4>6</vt:i4>
      </vt:variant>
    </vt:vector>
  </HeadingPairs>
  <TitlesOfParts>
    <vt:vector size="15" baseType="lpstr">
      <vt:lpstr>Arial</vt:lpstr>
      <vt:lpstr>Calibri</vt:lpstr>
      <vt:lpstr>Harabara</vt:lpstr>
      <vt:lpstr>Georgia</vt:lpstr>
      <vt:lpstr>MS PGothic</vt:lpstr>
      <vt:lpstr>Candara</vt:lpstr>
      <vt:lpstr>Wingdings</vt:lpstr>
      <vt:lpstr>Office Theme</vt:lpstr>
      <vt:lpstr>Office Theme</vt:lpstr>
      <vt:lpstr>Slide 1</vt:lpstr>
      <vt:lpstr>Visitor Journey Cycle</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madden_pj</dc:creator>
  <cp:lastModifiedBy>Mitchell_MM</cp:lastModifiedBy>
  <cp:revision>23</cp:revision>
  <dcterms:created xsi:type="dcterms:W3CDTF">2013-02-25T19:33:34Z</dcterms:created>
  <dcterms:modified xsi:type="dcterms:W3CDTF">2013-02-27T17:07:05Z</dcterms:modified>
</cp:coreProperties>
</file>