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96" r:id="rId4"/>
    <p:sldId id="299" r:id="rId5"/>
    <p:sldId id="268" r:id="rId6"/>
    <p:sldId id="278" r:id="rId7"/>
    <p:sldId id="279" r:id="rId8"/>
    <p:sldId id="280" r:id="rId9"/>
    <p:sldId id="304" r:id="rId10"/>
    <p:sldId id="300" r:id="rId11"/>
    <p:sldId id="301" r:id="rId12"/>
    <p:sldId id="302" r:id="rId13"/>
    <p:sldId id="303" r:id="rId14"/>
    <p:sldId id="290" r:id="rId15"/>
    <p:sldId id="298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FE5"/>
    <a:srgbClr val="BBC8D3"/>
    <a:srgbClr val="9FB2C1"/>
    <a:srgbClr val="D3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1465-A3A5-4854-BED3-437B75F2382D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F1EB2-367C-452B-B6F2-D3687BC61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2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84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1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35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6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7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6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3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7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86CF069-D490-400D-A73E-3D6838F50A29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4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Adam.Neuse@dep.state.fl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BC8D3"/>
            </a:gs>
            <a:gs pos="100000">
              <a:srgbClr val="9FB2C1"/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115B8-D5C4-4DDC-8D25-0C35A90A3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90180"/>
          </a:xfrm>
        </p:spPr>
        <p:txBody>
          <a:bodyPr/>
          <a:lstStyle/>
          <a:p>
            <a:r>
              <a:rPr lang="en-US" b="1" dirty="0"/>
              <a:t>Facility Assessment APP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DDAFC-D124-4FD2-BDEB-7114667F08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2"/>
            <a:ext cx="9144000" cy="3054740"/>
          </a:xfrm>
        </p:spPr>
        <p:txBody>
          <a:bodyPr>
            <a:normAutofit/>
          </a:bodyPr>
          <a:lstStyle/>
          <a:p>
            <a:r>
              <a:rPr lang="en-US" b="1" dirty="0"/>
              <a:t>Walkthrough using Collector for ArcGIS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700" dirty="0"/>
              <a:t>Adam Neuse</a:t>
            </a:r>
          </a:p>
          <a:p>
            <a:r>
              <a:rPr lang="en-US" sz="1300" dirty="0"/>
              <a:t>02/09/2019</a:t>
            </a:r>
          </a:p>
        </p:txBody>
      </p:sp>
    </p:spTree>
    <p:extLst>
      <p:ext uri="{BB962C8B-B14F-4D97-AF65-F5344CB8AC3E}">
        <p14:creationId xmlns:p14="http://schemas.microsoft.com/office/powerpoint/2010/main" val="649405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40682-ACFA-481A-B68C-A939DBC9A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655" y="1232034"/>
            <a:ext cx="8989994" cy="55537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Map-based data collection app</a:t>
            </a:r>
          </a:p>
          <a:p>
            <a:pPr lvl="1"/>
            <a:r>
              <a:rPr lang="en-US" sz="2000" dirty="0"/>
              <a:t>View, create, &amp; edit shapes with attributes on a map using a mobile device</a:t>
            </a:r>
          </a:p>
          <a:p>
            <a:pPr lvl="1"/>
            <a:r>
              <a:rPr lang="en-US" sz="2000" dirty="0"/>
              <a:t>Data can be exported to ArcMap, Google Earth, and/or Excel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400" dirty="0"/>
              <a:t>Inherently Spatial</a:t>
            </a:r>
          </a:p>
          <a:p>
            <a:pPr lvl="1"/>
            <a:r>
              <a:rPr lang="en-US" sz="2000" dirty="0"/>
              <a:t>All data must be associated with a shape (point, line, or polygon)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Cloud-hosted</a:t>
            </a:r>
          </a:p>
          <a:p>
            <a:pPr lvl="1"/>
            <a:r>
              <a:rPr lang="en-US" sz="2000" dirty="0"/>
              <a:t>Collector maps are initially created in ArcGIS Online</a:t>
            </a:r>
          </a:p>
          <a:p>
            <a:pPr lvl="1"/>
            <a:r>
              <a:rPr lang="en-US" sz="2000" dirty="0"/>
              <a:t>Data included in these maps are stored on an online database</a:t>
            </a:r>
          </a:p>
          <a:p>
            <a:pPr lvl="1"/>
            <a:r>
              <a:rPr lang="en-US" sz="2000" dirty="0"/>
              <a:t>Synchronized data is updated on the web map automatically</a:t>
            </a:r>
          </a:p>
          <a:p>
            <a:pPr lvl="1"/>
            <a:r>
              <a:rPr lang="en-US" sz="2000" dirty="0"/>
              <a:t>Wi-fi is required to work online or to download data for offline use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D7B5FC-1A6F-46B5-AE1C-7672E92BF00D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What is collector?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04C790-99DE-4293-A135-66481B8D161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1963053"/>
            <a:ext cx="5776521" cy="4261536"/>
          </a:xfrm>
        </p:spPr>
        <p:txBody>
          <a:bodyPr>
            <a:normAutofit/>
          </a:bodyPr>
          <a:lstStyle/>
          <a:p>
            <a:r>
              <a:rPr lang="en-US" sz="2400" dirty="0"/>
              <a:t>Search the app store for “Collector”</a:t>
            </a:r>
          </a:p>
          <a:p>
            <a:pPr lvl="1"/>
            <a:r>
              <a:rPr lang="en-US" sz="2200" dirty="0"/>
              <a:t>If given a choice, choose “Collector Classic”</a:t>
            </a:r>
          </a:p>
          <a:p>
            <a:pPr marL="228600" lvl="1" indent="0">
              <a:buNone/>
            </a:pPr>
            <a:endParaRPr lang="en-US" sz="2200" dirty="0"/>
          </a:p>
          <a:p>
            <a:r>
              <a:rPr lang="en-US" sz="2400" dirty="0"/>
              <a:t>The app is free</a:t>
            </a:r>
          </a:p>
          <a:p>
            <a:endParaRPr lang="en-US" sz="2400" dirty="0"/>
          </a:p>
          <a:p>
            <a:r>
              <a:rPr lang="en-US" sz="2400" dirty="0"/>
              <a:t>If you do not already have the app, download and install to begin</a:t>
            </a:r>
          </a:p>
          <a:p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01" y="1690688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45E7BB4-7C0B-46A9-AB9D-4FA83FFA3D8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COLLECTOR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D8183D-5464-40CE-9286-3C0CC81DC452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8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B94C-7804-4E5D-98E0-F44F2E6B5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8" y="233172"/>
            <a:ext cx="11902002" cy="719729"/>
          </a:xfrm>
          <a:solidFill>
            <a:srgbClr val="D7DFE5"/>
          </a:solidFill>
        </p:spPr>
        <p:txBody>
          <a:bodyPr>
            <a:noAutofit/>
          </a:bodyPr>
          <a:lstStyle/>
          <a:p>
            <a:r>
              <a:rPr lang="en-US" sz="2700" dirty="0"/>
              <a:t>Sign in With Your ArcGIS Online Account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92F06A-CED8-4950-8690-C7A6F7D9A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8" y="1690687"/>
            <a:ext cx="2111494" cy="3753768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34AAA4A-D179-4E2B-B96C-67F84A603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85" y="1690688"/>
            <a:ext cx="2111494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F530687-4927-4C82-B7FB-BD28FDBBA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312" y="1690688"/>
            <a:ext cx="2111494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9070BC2E-9ECE-4633-9C4A-A7714E12E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566" y="1690688"/>
            <a:ext cx="2111493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242032-7A40-4F66-8654-A6ACD7B4BB0B}"/>
              </a:ext>
            </a:extLst>
          </p:cNvPr>
          <p:cNvSpPr txBox="1"/>
          <p:nvPr/>
        </p:nvSpPr>
        <p:spPr>
          <a:xfrm>
            <a:off x="1966823" y="5909094"/>
            <a:ext cx="8100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* This is currently the most common way to log into your FDEP account. Please * follow directions given to you by OTIS when you created your account.</a:t>
            </a:r>
          </a:p>
          <a:p>
            <a:pPr algn="ctr"/>
            <a:r>
              <a:rPr lang="en-US" b="1" dirty="0"/>
              <a:t>If you need an account made, send an email letting us know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97AFE-2BD8-4FF2-A61E-3AB6B12604E6}"/>
              </a:ext>
            </a:extLst>
          </p:cNvPr>
          <p:cNvSpPr txBox="1"/>
          <p:nvPr/>
        </p:nvSpPr>
        <p:spPr>
          <a:xfrm>
            <a:off x="109058" y="1373795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05110-8FDE-45A8-87B1-3D8B41E60ED5}"/>
              </a:ext>
            </a:extLst>
          </p:cNvPr>
          <p:cNvSpPr txBox="1"/>
          <p:nvPr/>
        </p:nvSpPr>
        <p:spPr>
          <a:xfrm>
            <a:off x="2556685" y="1378352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139E6-D84C-4CDE-BDAD-4BD70B9B78BD}"/>
              </a:ext>
            </a:extLst>
          </p:cNvPr>
          <p:cNvSpPr txBox="1"/>
          <p:nvPr/>
        </p:nvSpPr>
        <p:spPr>
          <a:xfrm>
            <a:off x="4961177" y="1382910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62F32B-1F22-406E-840C-E651BDBBDCF9}"/>
              </a:ext>
            </a:extLst>
          </p:cNvPr>
          <p:cNvSpPr txBox="1"/>
          <p:nvPr/>
        </p:nvSpPr>
        <p:spPr>
          <a:xfrm>
            <a:off x="7430371" y="1382909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C0D782-CF97-41D5-B04A-EE3DE46AE487}"/>
              </a:ext>
            </a:extLst>
          </p:cNvPr>
          <p:cNvSpPr txBox="1"/>
          <p:nvPr/>
        </p:nvSpPr>
        <p:spPr>
          <a:xfrm>
            <a:off x="9899565" y="1382908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7C1B370F-903F-4AEA-B8F3-411107CD7EF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F94E450B-FB5A-456C-8175-DFB4A86692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939" y="1690688"/>
            <a:ext cx="2111493" cy="37537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51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0E80966E-B05C-4344-84E8-AD9B37A8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01" y="1690689"/>
            <a:ext cx="2447623" cy="4351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90" y="2059806"/>
            <a:ext cx="4270829" cy="333034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To start, scroll to the map you want to download</a:t>
            </a:r>
          </a:p>
          <a:p>
            <a:endParaRPr lang="en-US" sz="2400" dirty="0"/>
          </a:p>
          <a:p>
            <a:r>
              <a:rPr lang="en-US" sz="2400" dirty="0"/>
              <a:t>Click “Download”</a:t>
            </a:r>
          </a:p>
          <a:p>
            <a:endParaRPr lang="en-US" sz="2400" dirty="0"/>
          </a:p>
          <a:p>
            <a:r>
              <a:rPr lang="en-US" sz="2400" dirty="0"/>
              <a:t>If promoted to choose a </a:t>
            </a:r>
            <a:r>
              <a:rPr lang="en-US" sz="2400" dirty="0" err="1"/>
              <a:t>basemap</a:t>
            </a:r>
            <a:r>
              <a:rPr lang="en-US" sz="2400" dirty="0"/>
              <a:t>, click “Download a new </a:t>
            </a:r>
            <a:r>
              <a:rPr lang="en-US" sz="2400" dirty="0" err="1"/>
              <a:t>basemap</a:t>
            </a:r>
            <a:r>
              <a:rPr lang="en-US" dirty="0"/>
              <a:t>”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7C2F11-9488-49F7-9A92-80065FA8CDFA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a Map for Offline Use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233B1AE0-2925-45D5-998D-4C05BA4C765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665020-2ABA-4A31-8D33-0CA7BABC9B20}"/>
              </a:ext>
            </a:extLst>
          </p:cNvPr>
          <p:cNvSpPr/>
          <p:nvPr/>
        </p:nvSpPr>
        <p:spPr>
          <a:xfrm>
            <a:off x="9679968" y="3234549"/>
            <a:ext cx="583359" cy="340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62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150" y="1520792"/>
            <a:ext cx="4504623" cy="48126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600" dirty="0"/>
              <a:t>Select the download area</a:t>
            </a:r>
          </a:p>
          <a:p>
            <a:pPr lvl="1"/>
            <a:r>
              <a:rPr lang="en-US" sz="1900" dirty="0"/>
              <a:t>Move the map to cover the area you want to download</a:t>
            </a:r>
            <a:r>
              <a:rPr lang="en-US" sz="1900"/>
              <a:t>; think </a:t>
            </a:r>
            <a:r>
              <a:rPr lang="en-US" sz="1900" dirty="0"/>
              <a:t>of this as the park boundaries</a:t>
            </a:r>
          </a:p>
          <a:p>
            <a:pPr lvl="1"/>
            <a:r>
              <a:rPr lang="en-US" sz="1900" dirty="0"/>
              <a:t>When the boundary is set, click “Choose Map Detail” at the bottom of the screen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600" dirty="0"/>
              <a:t>Select the </a:t>
            </a:r>
            <a:r>
              <a:rPr lang="en-US" sz="2600" dirty="0" err="1"/>
              <a:t>basemap’s</a:t>
            </a:r>
            <a:r>
              <a:rPr lang="en-US" sz="2600" dirty="0"/>
              <a:t> detail</a:t>
            </a:r>
          </a:p>
          <a:p>
            <a:pPr lvl="1"/>
            <a:r>
              <a:rPr lang="en-US" sz="1900" dirty="0"/>
              <a:t>Higher detail lets you see more clearly when zoomed in </a:t>
            </a:r>
          </a:p>
          <a:p>
            <a:pPr lvl="1"/>
            <a:r>
              <a:rPr lang="en-US" sz="1900" dirty="0"/>
              <a:t>Download file size increases significantly with more detail</a:t>
            </a:r>
          </a:p>
          <a:p>
            <a:pPr lvl="1"/>
            <a:r>
              <a:rPr lang="en-US" sz="1900" dirty="0"/>
              <a:t>GPS accuracy stays the same regardless of size or quality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600" dirty="0"/>
              <a:t>Click “Download” in the bottom-right</a:t>
            </a:r>
          </a:p>
          <a:p>
            <a:pPr lvl="1"/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0F4E33B-AF43-4CEF-BE6F-22E2D998A73E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a Map for Offline Use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68C5CC36-E007-4A67-B0FB-497D23496897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03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9"/>
            <a:ext cx="2447625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DF0F33-1D8D-4A17-BF52-428CB57CFE80}"/>
              </a:ext>
            </a:extLst>
          </p:cNvPr>
          <p:cNvSpPr/>
          <p:nvPr/>
        </p:nvSpPr>
        <p:spPr>
          <a:xfrm>
            <a:off x="10856067" y="3277101"/>
            <a:ext cx="569119" cy="340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2B6CCF-7DF4-45DA-812B-845E24EA81AA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Downloading a Map for Offline Use</a:t>
            </a:r>
          </a:p>
        </p:txBody>
      </p:sp>
      <p:sp>
        <p:nvSpPr>
          <p:cNvPr id="10" name="Slide Number Placeholder 7">
            <a:extLst>
              <a:ext uri="{FF2B5EF4-FFF2-40B4-BE49-F238E27FC236}">
                <a16:creationId xmlns:a16="http://schemas.microsoft.com/office/drawing/2014/main" id="{FD1414AC-0E6C-4760-8422-7BDD17165BB8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7</a:t>
            </a:fld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FD960FA-0A62-456B-997B-9FF605F6ABCA}"/>
              </a:ext>
            </a:extLst>
          </p:cNvPr>
          <p:cNvSpPr txBox="1">
            <a:spLocks/>
          </p:cNvSpPr>
          <p:nvPr/>
        </p:nvSpPr>
        <p:spPr>
          <a:xfrm>
            <a:off x="779646" y="2002054"/>
            <a:ext cx="4716379" cy="403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The blue bar will show the progress of your download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When the download is complete, you will be able to “Sync” your data</a:t>
            </a:r>
          </a:p>
          <a:p>
            <a:pPr lvl="1"/>
            <a:endParaRPr lang="en-US" sz="2000" dirty="0"/>
          </a:p>
          <a:p>
            <a:pPr lvl="1"/>
            <a:r>
              <a:rPr lang="en-US" sz="2000" b="1" dirty="0"/>
              <a:t>At this point, you are able to work offline</a:t>
            </a:r>
          </a:p>
        </p:txBody>
      </p:sp>
    </p:spTree>
    <p:extLst>
      <p:ext uri="{BB962C8B-B14F-4D97-AF65-F5344CB8AC3E}">
        <p14:creationId xmlns:p14="http://schemas.microsoft.com/office/powerpoint/2010/main" val="3220050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DF0F33-1D8D-4A17-BF52-428CB57CFE80}"/>
              </a:ext>
            </a:extLst>
          </p:cNvPr>
          <p:cNvSpPr/>
          <p:nvPr/>
        </p:nvSpPr>
        <p:spPr>
          <a:xfrm>
            <a:off x="5995309" y="5611528"/>
            <a:ext cx="569119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6C4168-ED0D-4CD6-872A-93C82AF520A2}"/>
              </a:ext>
            </a:extLst>
          </p:cNvPr>
          <p:cNvSpPr/>
          <p:nvPr/>
        </p:nvSpPr>
        <p:spPr>
          <a:xfrm>
            <a:off x="8826367" y="5176787"/>
            <a:ext cx="648926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C70363-1DCB-42F3-8CE4-FFBF0AE97792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Finding your location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0B99C613-826C-4E83-9B27-FA6198583776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8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03C878-AFF0-47D9-9BF5-CBA8E8268335}"/>
              </a:ext>
            </a:extLst>
          </p:cNvPr>
          <p:cNvSpPr txBox="1">
            <a:spLocks/>
          </p:cNvSpPr>
          <p:nvPr/>
        </p:nvSpPr>
        <p:spPr>
          <a:xfrm>
            <a:off x="779646" y="2002054"/>
            <a:ext cx="4716379" cy="403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If your location does not appear on the map, click the empty target button in the bottom-left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This should focus on your location, shown in the map as a blue dot</a:t>
            </a:r>
          </a:p>
        </p:txBody>
      </p:sp>
    </p:spTree>
    <p:extLst>
      <p:ext uri="{BB962C8B-B14F-4D97-AF65-F5344CB8AC3E}">
        <p14:creationId xmlns:p14="http://schemas.microsoft.com/office/powerpoint/2010/main" val="766078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view existing building data, select a point on the map then click the feature window at the bottom of the screen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Scroll down to access more information about this building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2EF3D6-BDAC-4823-8459-7202985A5B89}"/>
              </a:ext>
            </a:extLst>
          </p:cNvPr>
          <p:cNvSpPr/>
          <p:nvPr/>
        </p:nvSpPr>
        <p:spPr>
          <a:xfrm>
            <a:off x="6119800" y="5209266"/>
            <a:ext cx="2428575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Viewing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6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edit the building’s data click on the pencil icon in the bottom left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Scroll down to access more questions about this building</a:t>
            </a:r>
          </a:p>
          <a:p>
            <a:pPr lvl="1"/>
            <a:endParaRPr lang="en-US" sz="2000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5958920" y="570015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03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574915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Many questions have drop-downs that enable quick filling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Many questions are required; you may receive an error if certain questions are not answered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Please enter any additional information in the comments fields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Comments are not required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9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7" y="2002054"/>
            <a:ext cx="4589308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attach a photo of the structure, click the paper clip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Select the camera to take a new picture or select a picture you have already taken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7035245" y="570015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071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When finished, select the check-mark in the top left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If you changed “Assessment Status” to “Complete”, the building is now green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This should help in tracking which buildings have already been completed!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5968445" y="187110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Finishing Edits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58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1690689"/>
            <a:ext cx="4486735" cy="5167311"/>
          </a:xfrm>
        </p:spPr>
        <p:txBody>
          <a:bodyPr>
            <a:normAutofit/>
          </a:bodyPr>
          <a:lstStyle/>
          <a:p>
            <a:r>
              <a:rPr lang="en-US" sz="2000" b="1" dirty="0"/>
              <a:t>Make sure your mobile device is connected to Wi-Fi</a:t>
            </a:r>
          </a:p>
          <a:p>
            <a:pPr lvl="2"/>
            <a:r>
              <a:rPr lang="en-US" dirty="0"/>
              <a:t>A strong internet connection is sometimes necessary to upload successfully, especially with pictures</a:t>
            </a:r>
            <a:endParaRPr lang="en-US" sz="1800" dirty="0"/>
          </a:p>
          <a:p>
            <a:endParaRPr lang="en-US" sz="1000" dirty="0"/>
          </a:p>
          <a:p>
            <a:r>
              <a:rPr lang="en-US" sz="2000" dirty="0"/>
              <a:t>Click the back button at the top left of the map to return to the list of maps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The “Sync” button should now include a number representing the amount of changes you have made to the map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Click Sync (#) to upload your data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2EF3D6-BDAC-4823-8459-7202985A5B89}"/>
              </a:ext>
            </a:extLst>
          </p:cNvPr>
          <p:cNvSpPr/>
          <p:nvPr/>
        </p:nvSpPr>
        <p:spPr>
          <a:xfrm>
            <a:off x="5996539" y="1830799"/>
            <a:ext cx="529389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10718531" y="3255338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7741B8-8B04-4494-AB9B-62DCF3CDF0C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Uploading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EACCD9EB-9F37-4884-8A77-F2CDE4ABED39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8B94C-7804-4E5D-98E0-F44F2E6B5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58" y="233172"/>
            <a:ext cx="11902002" cy="719729"/>
          </a:xfrm>
          <a:solidFill>
            <a:srgbClr val="D7DFE5"/>
          </a:solidFill>
        </p:spPr>
        <p:txBody>
          <a:bodyPr>
            <a:noAutofit/>
          </a:bodyPr>
          <a:lstStyle/>
          <a:p>
            <a:r>
              <a:rPr lang="en-US" sz="2400" dirty="0"/>
              <a:t>Removing maps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92F06A-CED8-4950-8690-C7A6F7D9A7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733" y="1578956"/>
            <a:ext cx="2111493" cy="3753765"/>
          </a:xfr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34AAA4A-D179-4E2B-B96C-67F84A603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360" y="1578956"/>
            <a:ext cx="2111492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F530687-4927-4C82-B7FB-BD28FDBBA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987" y="1578956"/>
            <a:ext cx="2111492" cy="37537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242032-7A40-4F66-8654-A6ACD7B4BB0B}"/>
              </a:ext>
            </a:extLst>
          </p:cNvPr>
          <p:cNvSpPr txBox="1"/>
          <p:nvPr/>
        </p:nvSpPr>
        <p:spPr>
          <a:xfrm>
            <a:off x="1966823" y="5741314"/>
            <a:ext cx="8100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need to remove a map to download the same map with a new area.</a:t>
            </a:r>
          </a:p>
          <a:p>
            <a:pPr algn="ctr"/>
            <a:r>
              <a:rPr lang="en-US" dirty="0"/>
              <a:t>Ensure you have synced all changes before removing.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97AFE-2BD8-4FF2-A61E-3AB6B12604E6}"/>
              </a:ext>
            </a:extLst>
          </p:cNvPr>
          <p:cNvSpPr txBox="1"/>
          <p:nvPr/>
        </p:nvSpPr>
        <p:spPr>
          <a:xfrm>
            <a:off x="2461733" y="1262063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05110-8FDE-45A8-87B1-3D8B41E60ED5}"/>
              </a:ext>
            </a:extLst>
          </p:cNvPr>
          <p:cNvSpPr txBox="1"/>
          <p:nvPr/>
        </p:nvSpPr>
        <p:spPr>
          <a:xfrm>
            <a:off x="4909360" y="1266620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6139E6-D84C-4CDE-BDAD-4BD70B9B78BD}"/>
              </a:ext>
            </a:extLst>
          </p:cNvPr>
          <p:cNvSpPr txBox="1"/>
          <p:nvPr/>
        </p:nvSpPr>
        <p:spPr>
          <a:xfrm>
            <a:off x="7313852" y="1271178"/>
            <a:ext cx="2111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7C1B370F-903F-4AEA-B8F3-411107CD7EF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15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9FF65D-8610-44B2-9F23-ECDE1262A900}"/>
              </a:ext>
            </a:extLst>
          </p:cNvPr>
          <p:cNvSpPr/>
          <p:nvPr/>
        </p:nvSpPr>
        <p:spPr>
          <a:xfrm>
            <a:off x="4200524" y="5010150"/>
            <a:ext cx="431077" cy="4290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9E2834A-767F-463B-8524-2C1236CB345D}"/>
              </a:ext>
            </a:extLst>
          </p:cNvPr>
          <p:cNvSpPr/>
          <p:nvPr/>
        </p:nvSpPr>
        <p:spPr>
          <a:xfrm>
            <a:off x="3305547" y="4187751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2FE882-DB28-46B8-BF6E-68E8603E1D89}"/>
              </a:ext>
            </a:extLst>
          </p:cNvPr>
          <p:cNvSpPr/>
          <p:nvPr/>
        </p:nvSpPr>
        <p:spPr>
          <a:xfrm>
            <a:off x="6431821" y="2607449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C87065-8B24-4237-A54A-04459F2DF4B8}"/>
              </a:ext>
            </a:extLst>
          </p:cNvPr>
          <p:cNvSpPr/>
          <p:nvPr/>
        </p:nvSpPr>
        <p:spPr>
          <a:xfrm>
            <a:off x="7435725" y="3284904"/>
            <a:ext cx="1884443" cy="473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56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Please feel free to contact us with any questions that you may have: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Adam Neuse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Adam.Neuse@dep.state.fl.us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850-245-3058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C36322-8F74-463C-ABD3-A6984EB7B7B7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Troubleshooting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F6F084CE-E697-48A8-A5D3-751616552A8C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49803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576</TotalTime>
  <Words>714</Words>
  <Application>Microsoft Office PowerPoint</Application>
  <PresentationFormat>Widescreen</PresentationFormat>
  <Paragraphs>126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MT</vt:lpstr>
      <vt:lpstr>Parcel</vt:lpstr>
      <vt:lpstr>Facility Assessment APP</vt:lpstr>
      <vt:lpstr>PowerPoint Presentation</vt:lpstr>
      <vt:lpstr>PowerPoint Presentation</vt:lpstr>
      <vt:lpstr>Sign in With Your ArcGIS Online Account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Removing maps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Collector</dc:title>
  <dc:creator>Neuse, Adam</dc:creator>
  <cp:lastModifiedBy>Neuse, Adam</cp:lastModifiedBy>
  <cp:revision>75</cp:revision>
  <dcterms:created xsi:type="dcterms:W3CDTF">2018-07-11T16:37:08Z</dcterms:created>
  <dcterms:modified xsi:type="dcterms:W3CDTF">2019-02-14T18:30:04Z</dcterms:modified>
</cp:coreProperties>
</file>