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9" r:id="rId1"/>
  </p:sldMasterIdLst>
  <p:sldIdLst>
    <p:sldId id="256" r:id="rId2"/>
    <p:sldId id="263" r:id="rId3"/>
    <p:sldId id="257" r:id="rId4"/>
    <p:sldId id="258" r:id="rId5"/>
    <p:sldId id="271" r:id="rId6"/>
    <p:sldId id="260" r:id="rId7"/>
    <p:sldId id="261" r:id="rId8"/>
    <p:sldId id="265" r:id="rId9"/>
    <p:sldId id="266" r:id="rId10"/>
    <p:sldId id="267" r:id="rId11"/>
    <p:sldId id="268" r:id="rId12"/>
    <p:sldId id="269" r:id="rId13"/>
    <p:sldId id="270" r:id="rId14"/>
    <p:sldId id="264" r:id="rId1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3202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112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91439" cy="91439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71316" cy="6874935"/>
            <a:chOff x="-8466" y="-8468"/>
            <a:chExt cx="9171316" cy="6874935"/>
          </a:xfrm>
        </p:grpSpPr>
        <p:cxnSp>
          <p:nvCxnSpPr>
            <p:cNvPr id="28" name="Straight Connector 2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Freeform 2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Freeform 3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Freeform 3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Freeform 3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4" name="Freeform 3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5" name="Freeform 3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6" name="Freeform 3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1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36245-A0C5-4330-8350-016371ABCF4A}" type="datetimeFigureOut">
              <a:rPr lang="en-US" smtClean="0"/>
              <a:t>2/14/2019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287486-17F5-45AF-9459-EA14EE9C46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58691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36245-A0C5-4330-8350-016371ABCF4A}" type="datetimeFigureOut">
              <a:rPr lang="en-US" smtClean="0"/>
              <a:t>2/14/2019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287486-17F5-45AF-9459-EA14EE9C46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86340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36245-A0C5-4330-8350-016371ABCF4A}" type="datetimeFigureOut">
              <a:rPr lang="en-US" smtClean="0"/>
              <a:t>2/14/2019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287486-17F5-45AF-9459-EA14EE9C46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653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36245-A0C5-4330-8350-016371ABCF4A}" type="datetimeFigureOut">
              <a:rPr lang="en-US" smtClean="0"/>
              <a:t>2/14/2019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287486-17F5-45AF-9459-EA14EE9C46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33668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36245-A0C5-4330-8350-016371ABCF4A}" type="datetimeFigureOut">
              <a:rPr lang="en-US" smtClean="0"/>
              <a:t>2/14/2019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287486-17F5-45AF-9459-EA14EE9C46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04823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36245-A0C5-4330-8350-016371ABCF4A}" type="datetimeFigureOut">
              <a:rPr lang="en-US" smtClean="0"/>
              <a:t>2/14/2019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287486-17F5-45AF-9459-EA14EE9C46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26583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36245-A0C5-4330-8350-016371ABCF4A}" type="datetimeFigureOut">
              <a:rPr lang="en-US" smtClean="0"/>
              <a:t>2/14/2019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287486-17F5-45AF-9459-EA14EE9C46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61809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36245-A0C5-4330-8350-016371ABCF4A}" type="datetimeFigureOut">
              <a:rPr lang="en-US" smtClean="0"/>
              <a:t>2/14/2019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287486-17F5-45AF-9459-EA14EE9C46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06985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36245-A0C5-4330-8350-016371ABCF4A}" type="datetimeFigureOut">
              <a:rPr lang="en-US" smtClean="0"/>
              <a:t>2/14/2019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287486-17F5-45AF-9459-EA14EE9C46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28785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36245-A0C5-4330-8350-016371ABCF4A}" type="datetimeFigureOut">
              <a:rPr lang="en-US" smtClean="0"/>
              <a:t>2/14/2019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287486-17F5-45AF-9459-EA14EE9C46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31440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36245-A0C5-4330-8350-016371ABCF4A}" type="datetimeFigureOut">
              <a:rPr lang="en-US" smtClean="0"/>
              <a:t>2/14/2019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287486-17F5-45AF-9459-EA14EE9C4648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572781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36245-A0C5-4330-8350-016371ABCF4A}" type="datetimeFigureOut">
              <a:rPr lang="en-US" smtClean="0"/>
              <a:t>2/14/2019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287486-17F5-45AF-9459-EA14EE9C46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022540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36245-A0C5-4330-8350-016371ABCF4A}" type="datetimeFigureOut">
              <a:rPr lang="en-US" smtClean="0"/>
              <a:t>2/14/2019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287486-17F5-45AF-9459-EA14EE9C4648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9076441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36245-A0C5-4330-8350-016371ABCF4A}" type="datetimeFigureOut">
              <a:rPr lang="en-US" smtClean="0"/>
              <a:t>2/14/2019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287486-17F5-45AF-9459-EA14EE9C46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67394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36245-A0C5-4330-8350-016371ABCF4A}" type="datetimeFigureOut">
              <a:rPr lang="en-US" smtClean="0"/>
              <a:t>2/14/2019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287486-17F5-45AF-9459-EA14EE9C46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671512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36245-A0C5-4330-8350-016371ABCF4A}" type="datetimeFigureOut">
              <a:rPr lang="en-US" smtClean="0"/>
              <a:t>2/14/2019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287486-17F5-45AF-9459-EA14EE9C46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21446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71317" cy="6874935"/>
            <a:chOff x="-8467" y="-8468"/>
            <a:chExt cx="9171317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136245-A0C5-4330-8350-016371ABCF4A}" type="datetimeFigureOut">
              <a:rPr lang="en-US" smtClean="0"/>
              <a:t>2/14/2019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F7287486-17F5-45AF-9459-EA14EE9C46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84335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0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729" r:id="rId10"/>
    <p:sldLayoutId id="2147483730" r:id="rId11"/>
    <p:sldLayoutId id="2147483731" r:id="rId12"/>
    <p:sldLayoutId id="2147483732" r:id="rId13"/>
    <p:sldLayoutId id="2147483733" r:id="rId14"/>
    <p:sldLayoutId id="2147483734" r:id="rId15"/>
    <p:sldLayoutId id="2147483735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7D9D21-B08C-449E-B07B-2A579C82503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Facility Assessment App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E0D2255-FAB4-4689-AD3D-2915EE68430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D1 Park Manager Training</a:t>
            </a:r>
          </a:p>
          <a:p>
            <a:r>
              <a:rPr lang="en-US" dirty="0"/>
              <a:t>2/13/19</a:t>
            </a:r>
          </a:p>
        </p:txBody>
      </p:sp>
    </p:spTree>
    <p:extLst>
      <p:ext uri="{BB962C8B-B14F-4D97-AF65-F5344CB8AC3E}">
        <p14:creationId xmlns:p14="http://schemas.microsoft.com/office/powerpoint/2010/main" val="4086090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F5CB37-779B-4FDE-A2E2-7BFB0B9367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9E42F3-CE0C-4837-92F5-66B61CAE09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203"/>
            <a:ext cx="7886700" cy="5110094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sz="2800" dirty="0"/>
              <a:t>9:00</a:t>
            </a:r>
            <a:r>
              <a:rPr lang="en-US" sz="2800" b="1" dirty="0"/>
              <a:t>	</a:t>
            </a:r>
            <a:r>
              <a:rPr lang="en-US" sz="2800" dirty="0"/>
              <a:t>– 10:00 	– Classroom hour</a:t>
            </a:r>
          </a:p>
          <a:p>
            <a:pPr marL="0" indent="0">
              <a:buNone/>
            </a:pPr>
            <a:r>
              <a:rPr lang="en-US" sz="2800" dirty="0"/>
              <a:t>10:00 – 10:30 	– Map downloads</a:t>
            </a:r>
            <a:endParaRPr lang="en-US" sz="2800" dirty="0">
              <a:cs typeface="Calibri"/>
            </a:endParaRPr>
          </a:p>
          <a:p>
            <a:pPr marL="0" indent="0">
              <a:buNone/>
            </a:pPr>
            <a:r>
              <a:rPr lang="en-US" sz="2800" dirty="0">
                <a:cs typeface="Calibri"/>
              </a:rPr>
              <a:t>10:30 – 12:00 	– Large group assessments</a:t>
            </a:r>
          </a:p>
          <a:p>
            <a:pPr marL="0" indent="0">
              <a:buNone/>
            </a:pPr>
            <a:endParaRPr lang="en-US" sz="800" dirty="0">
              <a:cs typeface="Calibri"/>
            </a:endParaRPr>
          </a:p>
          <a:p>
            <a:pPr marL="0" indent="0">
              <a:buNone/>
            </a:pPr>
            <a:r>
              <a:rPr lang="en-US" sz="2800" dirty="0"/>
              <a:t>12:00 – 1:00 	– Lunch</a:t>
            </a:r>
            <a:endParaRPr lang="en-US" sz="2800" dirty="0">
              <a:cs typeface="Calibri"/>
            </a:endParaRPr>
          </a:p>
          <a:p>
            <a:pPr marL="0" indent="0">
              <a:buNone/>
            </a:pPr>
            <a:endParaRPr lang="en-US" sz="800" dirty="0"/>
          </a:p>
          <a:p>
            <a:pPr marL="0" indent="0">
              <a:buNone/>
            </a:pPr>
            <a:r>
              <a:rPr lang="en-US" sz="2800" dirty="0"/>
              <a:t>1:00 	– 3:00 	– Small group assessments</a:t>
            </a:r>
            <a:endParaRPr lang="en-US" sz="2800" dirty="0">
              <a:cs typeface="Calibri"/>
            </a:endParaRPr>
          </a:p>
          <a:p>
            <a:pPr marL="0" indent="0">
              <a:buNone/>
            </a:pPr>
            <a:r>
              <a:rPr lang="en-US" sz="2800" dirty="0"/>
              <a:t>3:00 	– 3:30 	– Regroup for discussion</a:t>
            </a:r>
            <a:endParaRPr lang="en-US" sz="2800" dirty="0">
              <a:cs typeface="Calibri"/>
            </a:endParaRPr>
          </a:p>
          <a:p>
            <a:pPr marL="0" indent="0">
              <a:buNone/>
            </a:pPr>
            <a:r>
              <a:rPr lang="en-US" sz="2800" dirty="0">
                <a:cs typeface="Calibri"/>
              </a:rPr>
              <a:t>3:30 	– 4:00 	– Park map downloads</a:t>
            </a:r>
            <a:endParaRPr lang="en-US" sz="2800" dirty="0"/>
          </a:p>
          <a:p>
            <a:pPr marL="0" indent="0">
              <a:buNone/>
            </a:pPr>
            <a:r>
              <a:rPr lang="en-US" sz="2800" dirty="0"/>
              <a:t>4:00 				– Release/optional assistance</a:t>
            </a:r>
            <a:endParaRPr lang="en-US" sz="2800" dirty="0">
              <a:cs typeface="Calibri"/>
            </a:endParaRPr>
          </a:p>
          <a:p>
            <a:endParaRPr lang="en-US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669878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594391-6A3D-46CA-BE6D-93FB92C6FE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Concept and Pilot Testing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A3A4F-9E9B-4B74-BB9D-A267F3221BD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ln>
            <a:solidFill>
              <a:schemeClr val="accent1"/>
            </a:solidFill>
          </a:ln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Follows a federal model used by NASA, USACE, and NPS</a:t>
            </a:r>
            <a:endParaRPr lang="en-US" dirty="0">
              <a:cs typeface="Calibri"/>
            </a:endParaRPr>
          </a:p>
          <a:p>
            <a:r>
              <a:rPr lang="en-US" dirty="0">
                <a:cs typeface="Calibri"/>
              </a:rPr>
              <a:t>Rapid assessments replaced year-long inspections</a:t>
            </a:r>
          </a:p>
          <a:p>
            <a:r>
              <a:rPr lang="en-US" dirty="0"/>
              <a:t>Breaks a building into its systems</a:t>
            </a:r>
            <a:endParaRPr lang="en-US" dirty="0">
              <a:cs typeface="Calibri"/>
            </a:endParaRPr>
          </a:p>
          <a:p>
            <a:r>
              <a:rPr lang="en-US" dirty="0"/>
              <a:t>Scores each system 1-5</a:t>
            </a:r>
          </a:p>
          <a:p>
            <a:r>
              <a:rPr lang="en-US" dirty="0">
                <a:cs typeface="Calibri"/>
              </a:rPr>
              <a:t>Scores feed cost estimates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EAA1551-FB8A-413B-BFC9-2C595955D6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ln>
            <a:solidFill>
              <a:schemeClr val="accent1"/>
            </a:solidFill>
          </a:ln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Piloted in 5 parks, including Maclay Gardens</a:t>
            </a:r>
          </a:p>
          <a:p>
            <a:r>
              <a:rPr lang="en-US" dirty="0"/>
              <a:t>Most parks completed assessments within 1-2 work days</a:t>
            </a:r>
            <a:endParaRPr lang="en-US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979115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9C320E-2762-44FE-91EF-891CB4C7ED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Systems defined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C5E694-1BE2-4876-A9EB-865F65A37D7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ln>
            <a:solidFill>
              <a:schemeClr val="accent1"/>
            </a:solidFill>
          </a:ln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Structure</a:t>
            </a:r>
          </a:p>
          <a:p>
            <a:r>
              <a:rPr lang="en-US" dirty="0">
                <a:cs typeface="Calibri"/>
              </a:rPr>
              <a:t>Roof</a:t>
            </a:r>
          </a:p>
          <a:p>
            <a:r>
              <a:rPr lang="en-US" dirty="0">
                <a:cs typeface="Calibri"/>
              </a:rPr>
              <a:t>Exterior finishes</a:t>
            </a:r>
          </a:p>
          <a:p>
            <a:r>
              <a:rPr lang="en-US" dirty="0">
                <a:cs typeface="Calibri"/>
              </a:rPr>
              <a:t>HVAC</a:t>
            </a:r>
          </a:p>
          <a:p>
            <a:r>
              <a:rPr lang="en-US" dirty="0">
                <a:cs typeface="Calibri"/>
              </a:rPr>
              <a:t>Plumbing</a:t>
            </a:r>
          </a:p>
          <a:p>
            <a:r>
              <a:rPr lang="en-US" dirty="0">
                <a:cs typeface="Calibri"/>
              </a:rPr>
              <a:t>Electrical</a:t>
            </a:r>
          </a:p>
          <a:p>
            <a:r>
              <a:rPr lang="en-US" dirty="0">
                <a:cs typeface="Calibri"/>
              </a:rPr>
              <a:t>Interior finishes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E963A07-A4A9-4B60-9073-FAA3CD386D0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ln>
            <a:solidFill>
              <a:schemeClr val="accent1"/>
            </a:solidFill>
          </a:ln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cs typeface="Calibri"/>
              </a:rPr>
              <a:t>Key notes:</a:t>
            </a:r>
          </a:p>
          <a:p>
            <a:pPr lvl="1"/>
            <a:r>
              <a:rPr lang="en-US" dirty="0">
                <a:cs typeface="Calibri"/>
              </a:rPr>
              <a:t>For </a:t>
            </a:r>
            <a:r>
              <a:rPr lang="en-US" u="sng" dirty="0">
                <a:cs typeface="Calibri"/>
              </a:rPr>
              <a:t>roofs</a:t>
            </a:r>
            <a:r>
              <a:rPr lang="en-US" dirty="0">
                <a:cs typeface="Calibri"/>
              </a:rPr>
              <a:t>, really focus on the difference between 3 and 4</a:t>
            </a:r>
          </a:p>
          <a:p>
            <a:pPr lvl="1"/>
            <a:r>
              <a:rPr lang="en-US" dirty="0">
                <a:cs typeface="Calibri"/>
              </a:rPr>
              <a:t>For </a:t>
            </a:r>
            <a:r>
              <a:rPr lang="en-US" u="sng" dirty="0">
                <a:cs typeface="Calibri"/>
              </a:rPr>
              <a:t>all other systems</a:t>
            </a:r>
            <a:r>
              <a:rPr lang="en-US" dirty="0">
                <a:cs typeface="Calibri"/>
              </a:rPr>
              <a:t>, focus on differences between 2 and 3</a:t>
            </a:r>
          </a:p>
          <a:p>
            <a:pPr lvl="1"/>
            <a:endParaRPr lang="en-US" dirty="0">
              <a:cs typeface="Calibri"/>
            </a:endParaRPr>
          </a:p>
          <a:p>
            <a:pPr marL="0" indent="0">
              <a:buNone/>
            </a:pPr>
            <a:r>
              <a:rPr lang="en-US" dirty="0">
                <a:cs typeface="Calibri"/>
              </a:rPr>
              <a:t>These are the scores which affect the cost estimates the most!</a:t>
            </a:r>
          </a:p>
        </p:txBody>
      </p:sp>
    </p:spTree>
    <p:extLst>
      <p:ext uri="{BB962C8B-B14F-4D97-AF65-F5344CB8AC3E}">
        <p14:creationId xmlns:p14="http://schemas.microsoft.com/office/powerpoint/2010/main" val="12911149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9C320E-2762-44FE-91EF-891CB4C7ED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Scoring defined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C5E694-1BE2-4876-A9EB-865F65A37D7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00" y="1510748"/>
            <a:ext cx="6467061" cy="5141843"/>
          </a:xfrm>
          <a:ln>
            <a:noFill/>
          </a:ln>
        </p:spPr>
        <p:txBody>
          <a:bodyPr vert="horz" lIns="91440" tIns="45720" rIns="91440" bIns="45720" rtlCol="0" anchor="t">
            <a:normAutofit/>
          </a:bodyPr>
          <a:lstStyle/>
          <a:p>
            <a:pPr>
              <a:spcAft>
                <a:spcPts val="600"/>
              </a:spcAft>
            </a:pPr>
            <a:r>
              <a:rPr lang="en-US" sz="2000" b="1" dirty="0">
                <a:cs typeface="Calibri"/>
              </a:rPr>
              <a:t>5 : Excellent</a:t>
            </a:r>
            <a:r>
              <a:rPr lang="en-US" sz="2000" dirty="0">
                <a:cs typeface="Calibri"/>
              </a:rPr>
              <a:t> – </a:t>
            </a:r>
            <a:r>
              <a:rPr lang="en-US" dirty="0">
                <a:cs typeface="Calibri"/>
              </a:rPr>
              <a:t>Only normal scheduled maintenance required.</a:t>
            </a:r>
          </a:p>
          <a:p>
            <a:pPr>
              <a:spcAft>
                <a:spcPts val="600"/>
              </a:spcAft>
            </a:pPr>
            <a:r>
              <a:rPr lang="en-US" sz="2000" b="1" dirty="0">
                <a:cs typeface="Calibri"/>
              </a:rPr>
              <a:t>4 : Good</a:t>
            </a:r>
            <a:r>
              <a:rPr lang="en-US" sz="2000" dirty="0">
                <a:cs typeface="Calibri"/>
              </a:rPr>
              <a:t> – </a:t>
            </a:r>
            <a:r>
              <a:rPr lang="en-US" dirty="0">
                <a:cs typeface="Calibri"/>
              </a:rPr>
              <a:t>Some minor repairs needed. Normally functions as intended.</a:t>
            </a:r>
          </a:p>
          <a:p>
            <a:pPr>
              <a:spcAft>
                <a:spcPts val="600"/>
              </a:spcAft>
            </a:pPr>
            <a:r>
              <a:rPr lang="en-US" sz="2000" b="1" dirty="0">
                <a:cs typeface="Calibri"/>
              </a:rPr>
              <a:t>3 : Fair</a:t>
            </a:r>
            <a:r>
              <a:rPr lang="en-US" sz="2000" dirty="0">
                <a:cs typeface="Calibri"/>
              </a:rPr>
              <a:t> – </a:t>
            </a:r>
            <a:r>
              <a:rPr lang="en-US" dirty="0">
                <a:cs typeface="Calibri"/>
              </a:rPr>
              <a:t>Several minor repairs and some larger repairs required. System occasionally does not function as intended.</a:t>
            </a:r>
          </a:p>
          <a:p>
            <a:pPr>
              <a:spcAft>
                <a:spcPts val="600"/>
              </a:spcAft>
            </a:pPr>
            <a:r>
              <a:rPr lang="en-US" sz="2000" b="1" dirty="0">
                <a:cs typeface="Calibri"/>
              </a:rPr>
              <a:t>2 : Poor</a:t>
            </a:r>
            <a:r>
              <a:rPr lang="en-US" sz="2000" dirty="0">
                <a:cs typeface="Calibri"/>
              </a:rPr>
              <a:t> – </a:t>
            </a:r>
            <a:r>
              <a:rPr lang="en-US" dirty="0">
                <a:cs typeface="Calibri"/>
              </a:rPr>
              <a:t>Significant repairs required. Excessive wear and tear clearly visible. Not fully functional as intended.</a:t>
            </a:r>
          </a:p>
          <a:p>
            <a:pPr>
              <a:spcAft>
                <a:spcPts val="600"/>
              </a:spcAft>
            </a:pPr>
            <a:r>
              <a:rPr lang="en-US" sz="2000" b="1" dirty="0">
                <a:cs typeface="Calibri"/>
              </a:rPr>
              <a:t>1 : Non-functional</a:t>
            </a:r>
            <a:r>
              <a:rPr lang="en-US" sz="2000" dirty="0">
                <a:cs typeface="Calibri"/>
              </a:rPr>
              <a:t> – </a:t>
            </a:r>
            <a:r>
              <a:rPr lang="en-US" dirty="0">
                <a:cs typeface="Calibri"/>
              </a:rPr>
              <a:t>Major repair or replacement required to restore function.</a:t>
            </a:r>
          </a:p>
          <a:p>
            <a:pPr>
              <a:spcAft>
                <a:spcPts val="600"/>
              </a:spcAft>
            </a:pPr>
            <a:r>
              <a:rPr lang="en-US" sz="2000" b="1" dirty="0">
                <a:cs typeface="Calibri"/>
              </a:rPr>
              <a:t>N/A : Non-applicable </a:t>
            </a:r>
            <a:r>
              <a:rPr lang="en-US" sz="2000" dirty="0">
                <a:cs typeface="Calibri"/>
              </a:rPr>
              <a:t>– </a:t>
            </a:r>
            <a:r>
              <a:rPr lang="en-US" dirty="0">
                <a:cs typeface="Calibri"/>
              </a:rPr>
              <a:t>This system is not present in this facility.</a:t>
            </a:r>
          </a:p>
        </p:txBody>
      </p:sp>
    </p:spTree>
    <p:extLst>
      <p:ext uri="{BB962C8B-B14F-4D97-AF65-F5344CB8AC3E}">
        <p14:creationId xmlns:p14="http://schemas.microsoft.com/office/powerpoint/2010/main" val="6245637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26AFAA-7E31-4BF4-90B7-A53D2F1AD7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collection – required vs voluntary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A195E6-2F5D-43D3-BF61-3DFAFDA1EE5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Required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CCC4237-C640-420C-8202-FA4542A908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ln>
            <a:solidFill>
              <a:schemeClr val="accent1"/>
            </a:solidFill>
          </a:ln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cs typeface="Calibri"/>
              </a:rPr>
              <a:t>Scoring of each system present in the building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7876490-3C63-4202-8426-4FCB8A66BF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Voluntary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993C5D7-BD22-4895-9045-48FE7FCB5E2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ln>
            <a:solidFill>
              <a:schemeClr val="accent1"/>
            </a:solidFill>
          </a:ln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cs typeface="Calibri"/>
              </a:rPr>
              <a:t>Corrections</a:t>
            </a:r>
          </a:p>
          <a:p>
            <a:pPr lvl="1"/>
            <a:r>
              <a:rPr lang="en-US" dirty="0">
                <a:cs typeface="Calibri"/>
              </a:rPr>
              <a:t>Building number</a:t>
            </a:r>
          </a:p>
          <a:p>
            <a:pPr lvl="1"/>
            <a:r>
              <a:rPr lang="en-US" dirty="0">
                <a:cs typeface="Calibri"/>
              </a:rPr>
              <a:t>Square footage</a:t>
            </a:r>
          </a:p>
          <a:p>
            <a:pPr lvl="1"/>
            <a:r>
              <a:rPr lang="en-US" dirty="0">
                <a:cs typeface="Calibri"/>
              </a:rPr>
              <a:t>Etc.</a:t>
            </a:r>
          </a:p>
          <a:p>
            <a:r>
              <a:rPr lang="en-US" dirty="0">
                <a:cs typeface="Calibri"/>
              </a:rPr>
              <a:t>Recommendations for deletion</a:t>
            </a:r>
          </a:p>
          <a:p>
            <a:r>
              <a:rPr lang="en-US" dirty="0">
                <a:cs typeface="Calibri"/>
              </a:rPr>
              <a:t>Additions to the database</a:t>
            </a:r>
          </a:p>
        </p:txBody>
      </p:sp>
    </p:spTree>
    <p:extLst>
      <p:ext uri="{BB962C8B-B14F-4D97-AF65-F5344CB8AC3E}">
        <p14:creationId xmlns:p14="http://schemas.microsoft.com/office/powerpoint/2010/main" val="21035375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18352E-A792-4AD6-BCD1-57E95D6411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collection – excluded buildings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5233EF-F5E4-49BE-912C-73D59F114B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Any building which is not state-owned</a:t>
            </a:r>
          </a:p>
          <a:p>
            <a:r>
              <a:rPr lang="en-US" sz="2400" dirty="0"/>
              <a:t>Any building the park is not responsible for maintaining</a:t>
            </a:r>
          </a:p>
        </p:txBody>
      </p:sp>
    </p:spTree>
    <p:extLst>
      <p:ext uri="{BB962C8B-B14F-4D97-AF65-F5344CB8AC3E}">
        <p14:creationId xmlns:p14="http://schemas.microsoft.com/office/powerpoint/2010/main" val="6146508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561191-51EB-4BAF-9A9F-5F2BBE61B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 Familiarity – Location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62209E-854A-406B-A8F2-D885BDD170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2928282" cy="4351338"/>
          </a:xfrm>
        </p:spPr>
        <p:txBody>
          <a:bodyPr/>
          <a:lstStyle/>
          <a:p>
            <a:r>
              <a:rPr lang="en-US" sz="2400" dirty="0"/>
              <a:t>If your location does not appear on the map, click the empty target button in the bottom-left</a:t>
            </a:r>
          </a:p>
          <a:p>
            <a:pPr lvl="1"/>
            <a:endParaRPr lang="en-US" dirty="0"/>
          </a:p>
          <a:p>
            <a:r>
              <a:rPr lang="en-US" sz="2400" dirty="0"/>
              <a:t>Your location is shown as a blue dot</a:t>
            </a:r>
          </a:p>
          <a:p>
            <a:endParaRPr lang="en-US" dirty="0"/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CBCF17DE-C822-4089-8FB7-B87CB0B71A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8613" y="1690689"/>
            <a:ext cx="2447624" cy="4351333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54F3B00-B3AC-4BC0-86A2-BE6F0E6EA5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4034" y="1690689"/>
            <a:ext cx="2447624" cy="4351333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5452469-349D-48C1-BDA0-212AD64EE794}"/>
              </a:ext>
            </a:extLst>
          </p:cNvPr>
          <p:cNvSpPr/>
          <p:nvPr/>
        </p:nvSpPr>
        <p:spPr>
          <a:xfrm>
            <a:off x="3663169" y="5611528"/>
            <a:ext cx="569119" cy="565435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3B33E37-EC1A-4CDD-B48E-7C7F56323539}"/>
              </a:ext>
            </a:extLst>
          </p:cNvPr>
          <p:cNvSpPr/>
          <p:nvPr/>
        </p:nvSpPr>
        <p:spPr>
          <a:xfrm>
            <a:off x="6494227" y="5176787"/>
            <a:ext cx="648926" cy="565435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32830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561191-51EB-4BAF-9A9F-5F2BBE61B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 Familiarity – Details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62209E-854A-406B-A8F2-D885BDD170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2928282" cy="4351338"/>
          </a:xfrm>
        </p:spPr>
        <p:txBody>
          <a:bodyPr>
            <a:normAutofit lnSpcReduction="10000"/>
          </a:bodyPr>
          <a:lstStyle/>
          <a:p>
            <a:r>
              <a:rPr lang="en-US" sz="2400" dirty="0"/>
              <a:t>Select a point on the map</a:t>
            </a:r>
          </a:p>
          <a:p>
            <a:endParaRPr lang="en-US" sz="2400" dirty="0"/>
          </a:p>
          <a:p>
            <a:r>
              <a:rPr lang="en-US" sz="2400" dirty="0"/>
              <a:t>Click the feature window at the bottom of the screen</a:t>
            </a:r>
          </a:p>
          <a:p>
            <a:pPr lvl="1"/>
            <a:endParaRPr lang="en-US" dirty="0"/>
          </a:p>
          <a:p>
            <a:r>
              <a:rPr lang="en-US" sz="2400" dirty="0"/>
              <a:t>Scroll down to see more information</a:t>
            </a:r>
          </a:p>
        </p:txBody>
      </p:sp>
      <p:pic>
        <p:nvPicPr>
          <p:cNvPr id="8" name="Content Placeholder 4">
            <a:extLst>
              <a:ext uri="{FF2B5EF4-FFF2-40B4-BE49-F238E27FC236}">
                <a16:creationId xmlns:a16="http://schemas.microsoft.com/office/drawing/2014/main" id="{DEBB9D8C-B3F7-422A-A146-C8E28B0653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7003" y="1690689"/>
            <a:ext cx="2447622" cy="4351329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Content Placeholder 4">
            <a:extLst>
              <a:ext uri="{FF2B5EF4-FFF2-40B4-BE49-F238E27FC236}">
                <a16:creationId xmlns:a16="http://schemas.microsoft.com/office/drawing/2014/main" id="{D6853368-A04A-420B-87CA-72D0066814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2424" y="1690689"/>
            <a:ext cx="2447622" cy="4351329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A59F49CF-F289-4A17-987D-7E64BADF4E1C}"/>
              </a:ext>
            </a:extLst>
          </p:cNvPr>
          <p:cNvSpPr/>
          <p:nvPr/>
        </p:nvSpPr>
        <p:spPr>
          <a:xfrm>
            <a:off x="3796050" y="5209264"/>
            <a:ext cx="2428575" cy="490889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84148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561191-51EB-4BAF-9A9F-5F2BBE61B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 Familiarity – Edits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62209E-854A-406B-A8F2-D885BDD170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2928282" cy="4351338"/>
          </a:xfrm>
        </p:spPr>
        <p:txBody>
          <a:bodyPr/>
          <a:lstStyle/>
          <a:p>
            <a:r>
              <a:rPr lang="en-US" sz="2400" dirty="0"/>
              <a:t>Pencil icon to edit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sz="2400" dirty="0"/>
              <a:t>Scroll down to see more questions</a:t>
            </a:r>
          </a:p>
          <a:p>
            <a:endParaRPr lang="en-US" dirty="0"/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793463CD-374F-4C0E-A0BB-DA5AF1B6C0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8613" y="1690689"/>
            <a:ext cx="2447622" cy="4351328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C09EFA3-5C19-4C60-AA34-F50FE0983D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4034" y="1690689"/>
            <a:ext cx="2447622" cy="4351328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21A9596-AF98-480D-B9B7-705EC074A1FE}"/>
              </a:ext>
            </a:extLst>
          </p:cNvPr>
          <p:cNvSpPr/>
          <p:nvPr/>
        </p:nvSpPr>
        <p:spPr>
          <a:xfrm>
            <a:off x="3626780" y="5700153"/>
            <a:ext cx="635268" cy="341867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96217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561191-51EB-4BAF-9A9F-5F2BBE61B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 Familiarity – Pick List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62209E-854A-406B-A8F2-D885BDD170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2928282" cy="4351338"/>
          </a:xfrm>
        </p:spPr>
        <p:txBody>
          <a:bodyPr/>
          <a:lstStyle/>
          <a:p>
            <a:r>
              <a:rPr lang="en-US" sz="2400" dirty="0"/>
              <a:t>Many questions have drop-downs for quick response</a:t>
            </a:r>
          </a:p>
          <a:p>
            <a:endParaRPr lang="en-US" sz="2400" dirty="0"/>
          </a:p>
          <a:p>
            <a:r>
              <a:rPr lang="en-US" sz="2400" dirty="0"/>
              <a:t>Comments fields for additional notes</a:t>
            </a:r>
          </a:p>
          <a:p>
            <a:endParaRPr lang="en-US" dirty="0"/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9748BB55-2970-4A15-93DB-3D667D56D3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7002" y="1690689"/>
            <a:ext cx="2447622" cy="4351328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55A361A-476A-4E16-BAF4-4FF46CE240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2423" y="1690689"/>
            <a:ext cx="2447622" cy="4351328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054853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561191-51EB-4BAF-9A9F-5F2BBE61B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 Familiarity - Complete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62209E-854A-406B-A8F2-D885BDD170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3014088" cy="4351338"/>
          </a:xfrm>
        </p:spPr>
        <p:txBody>
          <a:bodyPr>
            <a:normAutofit lnSpcReduction="10000"/>
          </a:bodyPr>
          <a:lstStyle/>
          <a:p>
            <a:r>
              <a:rPr lang="en-US" sz="2400" dirty="0"/>
              <a:t>When finished, select the check-mark in the top left</a:t>
            </a:r>
          </a:p>
          <a:p>
            <a:endParaRPr lang="en-US" sz="2400" dirty="0"/>
          </a:p>
          <a:p>
            <a:r>
              <a:rPr lang="en-US" sz="2400" dirty="0"/>
              <a:t>If you changed “Assessment Status” to “Complete”, the building is now green</a:t>
            </a:r>
          </a:p>
          <a:p>
            <a:endParaRPr lang="en-US" dirty="0"/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754F405C-E697-4A1B-B654-9B25E21AA2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5046" y="1690689"/>
            <a:ext cx="2447622" cy="4351328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5979DFF-DFFE-4632-B1DF-A517D6BF40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0467" y="1690689"/>
            <a:ext cx="2447622" cy="4351328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596FDAB2-B1C0-4143-AF62-E80B99CF5BA7}"/>
              </a:ext>
            </a:extLst>
          </p:cNvPr>
          <p:cNvSpPr/>
          <p:nvPr/>
        </p:nvSpPr>
        <p:spPr>
          <a:xfrm>
            <a:off x="3642738" y="1871103"/>
            <a:ext cx="635268" cy="341867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50697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561191-51EB-4BAF-9A9F-5F2BBE61B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 Familiarity – Sync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62209E-854A-406B-A8F2-D885BDD170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2928282" cy="4351338"/>
          </a:xfrm>
        </p:spPr>
        <p:txBody>
          <a:bodyPr>
            <a:normAutofit/>
          </a:bodyPr>
          <a:lstStyle/>
          <a:p>
            <a:r>
              <a:rPr lang="en-US" sz="2400" dirty="0"/>
              <a:t>When done, click the back button at the top left</a:t>
            </a:r>
          </a:p>
          <a:p>
            <a:endParaRPr lang="en-US" sz="2400" dirty="0"/>
          </a:p>
          <a:p>
            <a:r>
              <a:rPr lang="en-US" sz="2400" dirty="0"/>
              <a:t>Click Sync (#) to upload your data</a:t>
            </a:r>
          </a:p>
          <a:p>
            <a:pPr marL="0" indent="0">
              <a:buNone/>
            </a:pPr>
            <a:endParaRPr lang="en-US" sz="2400" dirty="0"/>
          </a:p>
          <a:p>
            <a:endParaRPr lang="en-US" dirty="0"/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2B21B016-D3E9-4864-8D39-7AA9C9509A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3912" y="1690689"/>
            <a:ext cx="2447622" cy="4351329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04523EA-9C70-4F44-80FE-8C554F398A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9333" y="1690689"/>
            <a:ext cx="2447622" cy="4351328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8CDC96B9-B06F-4FD0-BFF9-A35A8193772C}"/>
              </a:ext>
            </a:extLst>
          </p:cNvPr>
          <p:cNvSpPr/>
          <p:nvPr/>
        </p:nvSpPr>
        <p:spPr>
          <a:xfrm>
            <a:off x="3669698" y="1830797"/>
            <a:ext cx="529389" cy="490889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719BA6F-A825-4786-992D-6B0FD624F361}"/>
              </a:ext>
            </a:extLst>
          </p:cNvPr>
          <p:cNvSpPr/>
          <p:nvPr/>
        </p:nvSpPr>
        <p:spPr>
          <a:xfrm>
            <a:off x="8464492" y="3255336"/>
            <a:ext cx="511728" cy="341867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15088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B20DB2-882D-45B0-890F-CFCDC965A2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FCEC58-C848-478A-BA8E-17E5195D013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800" dirty="0">
                <a:cs typeface="Calibri"/>
              </a:rPr>
              <a:t>Technical (app) Support</a:t>
            </a:r>
            <a:endParaRPr lang="en-US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BA5ECD-6CAD-4D0A-BA4F-5FD5AA39F2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ln>
            <a:solidFill>
              <a:schemeClr val="accent1"/>
            </a:solidFill>
          </a:ln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sz="2400" dirty="0">
                <a:cs typeface="Calibri" panose="020F0502020204030204"/>
              </a:rPr>
              <a:t>Contact info:</a:t>
            </a:r>
            <a:endParaRPr lang="en-US" sz="2400" dirty="0"/>
          </a:p>
          <a:p>
            <a:r>
              <a:rPr lang="en-US" sz="2400" dirty="0">
                <a:cs typeface="Calibri" panose="020F0502020204030204"/>
              </a:rPr>
              <a:t>Adam Neuse</a:t>
            </a:r>
          </a:p>
          <a:p>
            <a:r>
              <a:rPr lang="en-US" sz="2400" dirty="0">
                <a:cs typeface="Calibri" panose="020F0502020204030204"/>
              </a:rPr>
              <a:t>Brady Harrison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923AA63-443D-4E5C-B93E-2426F87486F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sz="2800" dirty="0">
                <a:cs typeface="Calibri"/>
              </a:rPr>
              <a:t>Scoring and Systems Support</a:t>
            </a:r>
            <a:endParaRPr lang="en-US" sz="2800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10192F1-355B-47C6-A47A-BD756F5A24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ln>
            <a:solidFill>
              <a:schemeClr val="accent1"/>
            </a:solidFill>
          </a:ln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sz="2400" dirty="0">
                <a:cs typeface="Calibri"/>
              </a:rPr>
              <a:t>Contact info:</a:t>
            </a:r>
            <a:endParaRPr lang="en-US" sz="2400" dirty="0"/>
          </a:p>
          <a:p>
            <a:r>
              <a:rPr lang="en-US" sz="2400" dirty="0">
                <a:cs typeface="Calibri" panose="020F0502020204030204"/>
              </a:rPr>
              <a:t>David Matson</a:t>
            </a:r>
          </a:p>
          <a:p>
            <a:r>
              <a:rPr lang="en-US" sz="2400" dirty="0">
                <a:cs typeface="Calibri" panose="020F0502020204030204"/>
              </a:rPr>
              <a:t>Philip Madden</a:t>
            </a:r>
          </a:p>
          <a:p>
            <a:r>
              <a:rPr lang="en-US" sz="2400" dirty="0">
                <a:cs typeface="Calibri" panose="020F0502020204030204"/>
              </a:rPr>
              <a:t>Michael Foster</a:t>
            </a:r>
          </a:p>
        </p:txBody>
      </p:sp>
    </p:spTree>
    <p:extLst>
      <p:ext uri="{BB962C8B-B14F-4D97-AF65-F5344CB8AC3E}">
        <p14:creationId xmlns:p14="http://schemas.microsoft.com/office/powerpoint/2010/main" val="4006733173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Blue Green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2683C6"/>
      </a:accent6>
      <a:hlink>
        <a:srgbClr val="6B9F25"/>
      </a:hlink>
      <a:folHlink>
        <a:srgbClr val="9F6715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213</TotalTime>
  <Words>423</Words>
  <Application>Microsoft Office PowerPoint</Application>
  <PresentationFormat>On-screen Show (4:3)</PresentationFormat>
  <Paragraphs>91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Calibri</vt:lpstr>
      <vt:lpstr>Trebuchet MS</vt:lpstr>
      <vt:lpstr>Wingdings 3</vt:lpstr>
      <vt:lpstr>Facet</vt:lpstr>
      <vt:lpstr>Facility Assessment App</vt:lpstr>
      <vt:lpstr>Agenda</vt:lpstr>
      <vt:lpstr>Concept and Pilot Testing</vt:lpstr>
      <vt:lpstr>Systems defined</vt:lpstr>
      <vt:lpstr>Scoring defined</vt:lpstr>
      <vt:lpstr>Data collection – required vs voluntary</vt:lpstr>
      <vt:lpstr>Data collection – excluded buildings</vt:lpstr>
      <vt:lpstr>App Familiarity – Location</vt:lpstr>
      <vt:lpstr>App Familiarity – Details</vt:lpstr>
      <vt:lpstr>App Familiarity – Edits</vt:lpstr>
      <vt:lpstr>App Familiarity – Pick List</vt:lpstr>
      <vt:lpstr>App Familiarity - Complete</vt:lpstr>
      <vt:lpstr>App Familiarity – Sync</vt:lpstr>
      <vt:lpstr>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Madden, Philip J.</dc:creator>
  <cp:lastModifiedBy>Neuse, Adam</cp:lastModifiedBy>
  <cp:revision>101</cp:revision>
  <dcterms:created xsi:type="dcterms:W3CDTF">2019-02-07T14:02:22Z</dcterms:created>
  <dcterms:modified xsi:type="dcterms:W3CDTF">2019-02-14T17:45:50Z</dcterms:modified>
</cp:coreProperties>
</file>