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5"/>
  </p:sldMasterIdLst>
  <p:notesMasterIdLst>
    <p:notesMasterId r:id="rId37"/>
  </p:notesMasterIdLst>
  <p:sldIdLst>
    <p:sldId id="256" r:id="rId6"/>
    <p:sldId id="275" r:id="rId7"/>
    <p:sldId id="313" r:id="rId8"/>
    <p:sldId id="315" r:id="rId9"/>
    <p:sldId id="264" r:id="rId10"/>
    <p:sldId id="276" r:id="rId11"/>
    <p:sldId id="277" r:id="rId12"/>
    <p:sldId id="278" r:id="rId13"/>
    <p:sldId id="298" r:id="rId14"/>
    <p:sldId id="296" r:id="rId15"/>
    <p:sldId id="301" r:id="rId16"/>
    <p:sldId id="262" r:id="rId17"/>
    <p:sldId id="316" r:id="rId18"/>
    <p:sldId id="299" r:id="rId19"/>
    <p:sldId id="300" r:id="rId20"/>
    <p:sldId id="310" r:id="rId21"/>
    <p:sldId id="289" r:id="rId22"/>
    <p:sldId id="284" r:id="rId23"/>
    <p:sldId id="269" r:id="rId24"/>
    <p:sldId id="268" r:id="rId25"/>
    <p:sldId id="271" r:id="rId26"/>
    <p:sldId id="291" r:id="rId27"/>
    <p:sldId id="292" r:id="rId28"/>
    <p:sldId id="317" r:id="rId29"/>
    <p:sldId id="302" r:id="rId30"/>
    <p:sldId id="312" r:id="rId31"/>
    <p:sldId id="306" r:id="rId32"/>
    <p:sldId id="307" r:id="rId33"/>
    <p:sldId id="272" r:id="rId34"/>
    <p:sldId id="308" r:id="rId35"/>
    <p:sldId id="274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EAEE"/>
    <a:srgbClr val="FFFF00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7" autoAdjust="0"/>
    <p:restoredTop sz="95342" autoAdjust="0"/>
  </p:normalViewPr>
  <p:slideViewPr>
    <p:cSldViewPr snapToGrid="0">
      <p:cViewPr varScale="1">
        <p:scale>
          <a:sx n="103" d="100"/>
          <a:sy n="103" d="100"/>
        </p:scale>
        <p:origin x="126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2592" y="5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DC9AE-B0DC-4E17-8638-C622E4CD654A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56E33F-AFF9-4380-8667-434B672D70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483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56E33F-AFF9-4380-8667-434B672D70E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23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977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157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459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820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47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23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930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38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61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49282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6111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839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1201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3375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129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88F1B19E-9CD6-4694-A018-5D23F5AF55E0}" type="datetimeFigureOut">
              <a:rPr lang="en-US" smtClean="0"/>
              <a:t>2/27/2023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DA8F6-4BDD-45C9-89BD-61B820B260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1743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  <p:sldLayoutId id="2147483780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mailto:Leah.Gerlock@dep.state.fl.us" TargetMode="Externa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www.esri.com/en-us/arcgis/products/arcgis-survey123/download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clicktime.symantec.com/38qhSYwoCsEWs6nnhqgE5U67Vc?u=https%3A%2F%2Farcg.is%2F1e4Cue" TargetMode="External"/><Relationship Id="rId7" Type="http://schemas.openxmlformats.org/officeDocument/2006/relationships/image" Target="../media/image25.png"/><Relationship Id="rId2" Type="http://schemas.openxmlformats.org/officeDocument/2006/relationships/hyperlink" Target="https://clicktime.symantec.com/3Q7LsvnhSBXfj5sgvppuX9d7Vc?u=https%3A%2F%2Farcg.is%2Fmmfb8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hyperlink" Target="https://clicktime.symantec.com/3NVwhdiLCGgmnHsEXERarEM7Vc?u=https%3A%2F%2Farcg.is%2F1T54Hu" TargetMode="External"/><Relationship Id="rId4" Type="http://schemas.openxmlformats.org/officeDocument/2006/relationships/hyperlink" Target="https://arcg.is/0ya4nS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microsoft.com/office/2007/relationships/hdphoto" Target="../media/hdphoto3.wdp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floridadep.sharepoint.com/:f:/g/RecreationAndParks/BNCR/EhD3E2Ph5sBHiAa7TZgTwKYBYhuZ5xleEhu-SJJCRyLYzw?e=GczlT9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DEP%20Sea%20Turtle%20Qlik%20Site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Leah.Gerlock@dep.state.fl.us" TargetMode="External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0.xml"/><Relationship Id="rId4" Type="http://schemas.openxmlformats.org/officeDocument/2006/relationships/hyperlink" Target="mailto:Jessica.L.Richards@dep.state.fl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F57A3D4-4BD9-407B-9750-0BA87CF9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5" y="4459075"/>
            <a:ext cx="8825657" cy="566738"/>
          </a:xfrm>
        </p:spPr>
        <p:txBody>
          <a:bodyPr/>
          <a:lstStyle/>
          <a:p>
            <a:pPr algn="ctr"/>
            <a:r>
              <a:rPr lang="en-US" dirty="0"/>
              <a:t>Sea Turtle Data Collection App Training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A2E927-415E-4BF1-B944-65044C6EC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972165" y="4279455"/>
            <a:ext cx="2709758" cy="1492716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/>
              <a:t>GIS Team:</a:t>
            </a:r>
          </a:p>
          <a:p>
            <a:pPr algn="ctr"/>
            <a:r>
              <a:rPr lang="en-US" sz="1400" dirty="0"/>
              <a:t>Brady Harrison</a:t>
            </a:r>
          </a:p>
          <a:p>
            <a:pPr algn="ctr"/>
            <a:r>
              <a:rPr lang="en-US" sz="1400" dirty="0"/>
              <a:t>Jessica Richards</a:t>
            </a:r>
          </a:p>
          <a:p>
            <a:pPr algn="ctr"/>
            <a:r>
              <a:rPr lang="en-US" sz="1400" dirty="0"/>
              <a:t>Allison Jones</a:t>
            </a:r>
          </a:p>
          <a:p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9A71523-FD28-4055-B0EB-780CAEF8ECFB}"/>
              </a:ext>
            </a:extLst>
          </p:cNvPr>
          <p:cNvSpPr txBox="1"/>
          <p:nvPr/>
        </p:nvSpPr>
        <p:spPr>
          <a:xfrm>
            <a:off x="8972165" y="2043650"/>
            <a:ext cx="2709757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1000"/>
              </a:spcBef>
              <a:buClr>
                <a:srgbClr val="ACD433"/>
              </a:buClr>
              <a:buSzPct val="80000"/>
            </a:pPr>
            <a:r>
              <a:rPr lang="en-US" sz="1400" b="1" dirty="0">
                <a:solidFill>
                  <a:prstClr val="white"/>
                </a:solidFill>
                <a:ea typeface="+mj-ea"/>
                <a:cs typeface="+mj-cs"/>
              </a:rPr>
              <a:t>Leah </a:t>
            </a:r>
            <a:r>
              <a:rPr lang="en-US" sz="1400" b="1" dirty="0" err="1">
                <a:solidFill>
                  <a:prstClr val="white"/>
                </a:solidFill>
                <a:ea typeface="+mj-ea"/>
                <a:cs typeface="+mj-cs"/>
              </a:rPr>
              <a:t>Gerlock</a:t>
            </a:r>
            <a:endParaRPr lang="en-US" sz="1400" b="1" dirty="0">
              <a:solidFill>
                <a:prstClr val="white"/>
              </a:solidFill>
              <a:ea typeface="+mj-ea"/>
              <a:cs typeface="+mj-cs"/>
            </a:endParaRPr>
          </a:p>
          <a:p>
            <a:pPr lvl="0" algn="ctr">
              <a:spcBef>
                <a:spcPts val="1000"/>
              </a:spcBef>
              <a:buClr>
                <a:srgbClr val="ACD433"/>
              </a:buClr>
              <a:buSzPct val="80000"/>
            </a:pPr>
            <a:r>
              <a:rPr lang="en-US" sz="1400" dirty="0">
                <a:solidFill>
                  <a:prstClr val="white"/>
                </a:solidFill>
                <a:ea typeface="+mj-ea"/>
                <a:cs typeface="+mj-cs"/>
              </a:rPr>
              <a:t>Natural Resource Specialist</a:t>
            </a:r>
          </a:p>
          <a:p>
            <a:pPr lvl="0" algn="ctr">
              <a:spcBef>
                <a:spcPts val="1000"/>
              </a:spcBef>
              <a:buClr>
                <a:srgbClr val="ACD433"/>
              </a:buClr>
              <a:buSzPct val="80000"/>
            </a:pPr>
            <a:r>
              <a:rPr lang="en-US" sz="1400" dirty="0">
                <a:solidFill>
                  <a:schemeClr val="accent1">
                    <a:lumMod val="60000"/>
                    <a:lumOff val="40000"/>
                  </a:schemeClr>
                </a:solidFill>
                <a:ea typeface="+mj-ea"/>
                <a:cs typeface="+mj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Leah.Gerlock@dep.state.fl.us</a:t>
            </a:r>
            <a:endParaRPr lang="en-US" sz="1400" dirty="0">
              <a:solidFill>
                <a:schemeClr val="accent1">
                  <a:lumMod val="60000"/>
                  <a:lumOff val="40000"/>
                </a:schemeClr>
              </a:solidFill>
              <a:ea typeface="+mj-ea"/>
              <a:cs typeface="+mj-cs"/>
            </a:endParaRPr>
          </a:p>
          <a:p>
            <a:pPr lvl="0" algn="ctr">
              <a:spcBef>
                <a:spcPts val="1000"/>
              </a:spcBef>
              <a:buClr>
                <a:srgbClr val="ACD433"/>
              </a:buClr>
              <a:buSzPct val="80000"/>
            </a:pPr>
            <a:r>
              <a:rPr lang="en-US" sz="1400" dirty="0">
                <a:solidFill>
                  <a:prstClr val="white"/>
                </a:solidFill>
                <a:ea typeface="+mj-ea"/>
                <a:cs typeface="+mj-cs"/>
              </a:rPr>
              <a:t>(850) 245-2079</a:t>
            </a:r>
            <a:endParaRPr lang="en-US" sz="1400" b="1" dirty="0">
              <a:solidFill>
                <a:prstClr val="white"/>
              </a:solidFill>
              <a:ea typeface="+mj-ea"/>
              <a:cs typeface="+mj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58DF36-E38E-4F51-BC93-DA9D0DCEC5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6964"/>
            <a:ext cx="8825656" cy="60040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BABE8B-DDF8-4D17-A83A-7060D0FA2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476" y="5205433"/>
            <a:ext cx="715972" cy="896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133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B75BAAA-5AE7-43C9-9B80-379BFDB5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10515"/>
            <a:ext cx="9404723" cy="700833"/>
          </a:xfrm>
        </p:spPr>
        <p:txBody>
          <a:bodyPr/>
          <a:lstStyle/>
          <a:p>
            <a:r>
              <a:rPr lang="en-US" sz="5600" dirty="0"/>
              <a:t>Introduction</a:t>
            </a:r>
            <a:br>
              <a:rPr lang="en-US" dirty="0"/>
            </a:b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5389A3-6D61-4758-9B0B-DC84C543D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32093" y="2327384"/>
            <a:ext cx="6607541" cy="434862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2400" b="1" dirty="0"/>
              <a:t>Here, we’ll discuss:</a:t>
            </a:r>
          </a:p>
          <a:p>
            <a:pPr marL="0" indent="0">
              <a:spcBef>
                <a:spcPts val="0"/>
              </a:spcBef>
              <a:buNone/>
            </a:pPr>
            <a:endParaRPr lang="en-US" sz="2400" b="1" dirty="0"/>
          </a:p>
          <a:p>
            <a:pPr marL="0" indent="0">
              <a:spcBef>
                <a:spcPts val="0"/>
              </a:spcBef>
              <a:buNone/>
            </a:pPr>
            <a:r>
              <a:rPr lang="en-US" sz="2000" b="1" dirty="0"/>
              <a:t>	Project Background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000" b="1" dirty="0"/>
              <a:t>	Downloading Survey123 Software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000" b="1" dirty="0"/>
              <a:t>	User accounts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000" b="1" dirty="0"/>
              <a:t>	Collecting data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000" b="1" dirty="0"/>
              <a:t>	Auto-generated reports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2000" b="1" dirty="0"/>
              <a:t>	QA / QC of data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6D53FE-6806-4B95-81E6-4B82A09A0AA5}"/>
              </a:ext>
            </a:extLst>
          </p:cNvPr>
          <p:cNvSpPr txBox="1"/>
          <p:nvPr/>
        </p:nvSpPr>
        <p:spPr>
          <a:xfrm>
            <a:off x="646110" y="1273090"/>
            <a:ext cx="660754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Welcome to Survey123 for Sea Turtle Data Collection!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DCF241-8CFC-4E36-8EDF-E7B167004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15" y="-1"/>
            <a:ext cx="3787781" cy="68579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CEA536-8F09-42F8-8B2E-EAC42F7C0AF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51942" y="3146208"/>
            <a:ext cx="538755" cy="3185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F6023B-0299-49FC-8F4B-C5462F4193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46111" y="5473868"/>
            <a:ext cx="538755" cy="3185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D0C1FA-DB1C-41BF-8E03-3205FD45F29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46110" y="6074938"/>
            <a:ext cx="538755" cy="3185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C6DFD82-3B92-4D0B-A706-1C397DB809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46111" y="4854672"/>
            <a:ext cx="538755" cy="3185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B1072E-1A05-43CA-AECE-65083122A1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46111" y="4253392"/>
            <a:ext cx="538755" cy="31857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CFED516-AF91-46D9-B4FA-77E2006D98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287" b="70274" l="16211" r="59180">
                        <a14:foregroundMark x1="54102" y1="45372" x2="54102" y2="45372"/>
                        <a14:foregroundMark x1="57129" y1="42243" x2="57129" y2="42243"/>
                        <a14:foregroundMark x1="59180" y1="43677" x2="59180" y2="43677"/>
                        <a14:foregroundMark x1="31738" y1="44068" x2="31738" y2="44068"/>
                        <a14:foregroundMark x1="39941" y1="44198" x2="39941" y2="44198"/>
                        <a14:foregroundMark x1="45605" y1="45241" x2="45605" y2="45241"/>
                        <a14:foregroundMark x1="50000" y1="50456" x2="50000" y2="50456"/>
                        <a14:foregroundMark x1="44824" y1="51369" x2="44824" y2="51369"/>
                        <a14:foregroundMark x1="35742" y1="53455" x2="35742" y2="53455"/>
                        <a14:foregroundMark x1="28027" y1="57888" x2="28027" y2="57888"/>
                        <a14:foregroundMark x1="23926" y1="49283" x2="23926" y2="49283"/>
                        <a14:foregroundMark x1="18262" y1="54107" x2="18262" y2="54107"/>
                        <a14:foregroundMark x1="20605" y1="58149" x2="20605" y2="58149"/>
                        <a14:foregroundMark x1="19922" y1="66754" x2="19922" y2="66754"/>
                        <a14:foregroundMark x1="16211" y1="60887" x2="16211" y2="60887"/>
                      </a14:backgroundRemoval>
                    </a14:imgEffect>
                  </a14:imgLayer>
                </a14:imgProps>
              </a:ext>
            </a:extLst>
          </a:blip>
          <a:srcRect l="13963" t="36591" r="38429" b="25825"/>
          <a:stretch/>
        </p:blipFill>
        <p:spPr>
          <a:xfrm>
            <a:off x="646112" y="3643364"/>
            <a:ext cx="538755" cy="31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09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AE6356B0-892F-4628-AC07-7641694743CC}"/>
              </a:ext>
            </a:extLst>
          </p:cNvPr>
          <p:cNvSpPr txBox="1"/>
          <p:nvPr/>
        </p:nvSpPr>
        <p:spPr>
          <a:xfrm>
            <a:off x="646111" y="1370865"/>
            <a:ext cx="1033556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600"/>
            </a:lvl1pPr>
          </a:lstStyle>
          <a:p>
            <a:r>
              <a:rPr lang="en-US" dirty="0"/>
              <a:t>The Florida State Park Service (FPS) has been the largest single collector of data in the state, and collects data at 40 State Parks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8DADC32-A82A-4D18-85ED-18BBCAB7FD23}"/>
              </a:ext>
            </a:extLst>
          </p:cNvPr>
          <p:cNvSpPr/>
          <p:nvPr/>
        </p:nvSpPr>
        <p:spPr>
          <a:xfrm>
            <a:off x="646112" y="2923044"/>
            <a:ext cx="51042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Statewide Nesting Beach Survey (SNBS): </a:t>
            </a:r>
          </a:p>
          <a:p>
            <a:r>
              <a:rPr lang="en-US" dirty="0">
                <a:solidFill>
                  <a:srgbClr val="92D050"/>
                </a:solidFill>
                <a:latin typeface="Century Gothic" panose="020B0502020202020204" pitchFamily="34" charset="0"/>
              </a:rPr>
              <a:t>General nesting data collected by all beaches in Florida surveyed.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F2224E-4359-48E0-98D6-1AD0B5BD36D8}"/>
              </a:ext>
            </a:extLst>
          </p:cNvPr>
          <p:cNvSpPr/>
          <p:nvPr/>
        </p:nvSpPr>
        <p:spPr>
          <a:xfrm>
            <a:off x="646111" y="4183984"/>
            <a:ext cx="5168763" cy="1456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Summary Report and Daily Crawl report at the end of the season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40 state parks in this program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108 miles of beach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D9FC43-037E-4FC7-A28D-7AD60C67651D}"/>
              </a:ext>
            </a:extLst>
          </p:cNvPr>
          <p:cNvSpPr/>
          <p:nvPr/>
        </p:nvSpPr>
        <p:spPr>
          <a:xfrm>
            <a:off x="6096001" y="2923044"/>
            <a:ext cx="510421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Index Nesting Beach Survey </a:t>
            </a:r>
          </a:p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(INBS): </a:t>
            </a:r>
          </a:p>
          <a:p>
            <a:r>
              <a:rPr lang="en-US" dirty="0">
                <a:solidFill>
                  <a:srgbClr val="92D050"/>
                </a:solidFill>
                <a:latin typeface="Century Gothic" panose="020B0502020202020204" pitchFamily="34" charset="0"/>
              </a:rPr>
              <a:t>Includes all SNBS data collected plus nest inventory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F94B3B8-83DC-4644-A620-8694C2623B22}"/>
              </a:ext>
            </a:extLst>
          </p:cNvPr>
          <p:cNvSpPr/>
          <p:nvPr/>
        </p:nvSpPr>
        <p:spPr>
          <a:xfrm>
            <a:off x="6096000" y="4183984"/>
            <a:ext cx="5168763" cy="11798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Index Report monthly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13 state parks in this program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45 miles of beach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45B6C815-CAD7-41BF-B55E-EEEE495B1A74}"/>
              </a:ext>
            </a:extLst>
          </p:cNvPr>
          <p:cNvSpPr txBox="1">
            <a:spLocks/>
          </p:cNvSpPr>
          <p:nvPr/>
        </p:nvSpPr>
        <p:spPr>
          <a:xfrm>
            <a:off x="646111" y="410515"/>
            <a:ext cx="9404723" cy="70083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600" dirty="0"/>
              <a:t>Project Background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967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9BBDFD4-477A-435F-AA93-E25C257DE5C1}"/>
              </a:ext>
            </a:extLst>
          </p:cNvPr>
          <p:cNvSpPr txBox="1">
            <a:spLocks/>
          </p:cNvSpPr>
          <p:nvPr/>
        </p:nvSpPr>
        <p:spPr>
          <a:xfrm>
            <a:off x="646111" y="410515"/>
            <a:ext cx="9404723" cy="70083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600" dirty="0"/>
              <a:t>Survey Effort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B4C7AAF-777C-4AB2-BC25-7A68E0B554DA}"/>
              </a:ext>
            </a:extLst>
          </p:cNvPr>
          <p:cNvSpPr/>
          <p:nvPr/>
        </p:nvSpPr>
        <p:spPr>
          <a:xfrm>
            <a:off x="646111" y="1424817"/>
            <a:ext cx="5054686" cy="48628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Surveys are conducted daily</a:t>
            </a:r>
            <a:endParaRPr lang="en-US" dirty="0"/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March 1st to Oct 31st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exact dates differ by region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Average 6,366 effort-days/season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The FPS surveys ~108 miles of beach</a:t>
            </a:r>
            <a:endParaRPr lang="en-US" dirty="0"/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13% of Fl nesting beaches</a:t>
            </a:r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sz="2000" b="1" dirty="0">
                <a:solidFill>
                  <a:srgbClr val="92D050"/>
                </a:solidFill>
                <a:latin typeface="Century Gothic" panose="020B0502020202020204" pitchFamily="34" charset="0"/>
              </a:rPr>
              <a:t>Staff and volunteers usually work in pairs</a:t>
            </a:r>
            <a:endParaRPr lang="en-US" dirty="0"/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Dozens of FPS staff and many volunteers</a:t>
            </a:r>
          </a:p>
          <a:p>
            <a:pPr marL="2857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Ø"/>
            </a:pPr>
            <a:r>
              <a:rPr lang="en-US" dirty="0">
                <a:latin typeface="+mj-lt"/>
                <a:ea typeface="+mj-ea"/>
                <a:cs typeface="+mj-cs"/>
              </a:rPr>
              <a:t>25,000 effort hours per year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23A650-5B73-41CE-A81F-EDDB5E4DB1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152" y="2154171"/>
            <a:ext cx="5380228" cy="3881818"/>
          </a:xfrm>
          <a:prstGeom prst="rect">
            <a:avLst/>
          </a:prstGeom>
          <a:ln w="63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38602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8F8174-C6B0-4118-A5A8-4C3993E2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107" y="301841"/>
            <a:ext cx="9897666" cy="1107184"/>
          </a:xfrm>
        </p:spPr>
        <p:txBody>
          <a:bodyPr/>
          <a:lstStyle/>
          <a:p>
            <a:r>
              <a:rPr lang="en-US" sz="5600" dirty="0"/>
              <a:t>Why develop the app?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87F4FA-D419-417F-9CA9-41B6C28F20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74"/>
          <a:stretch/>
        </p:blipFill>
        <p:spPr>
          <a:xfrm>
            <a:off x="7581529" y="1601930"/>
            <a:ext cx="3527395" cy="5060761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5A652D0-5E61-4CC2-92C6-AD6DF0B5ED56}"/>
              </a:ext>
            </a:extLst>
          </p:cNvPr>
          <p:cNvSpPr/>
          <p:nvPr/>
        </p:nvSpPr>
        <p:spPr>
          <a:xfrm>
            <a:off x="569107" y="1584378"/>
            <a:ext cx="6746093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Standardization!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Every park using the same form.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600" dirty="0">
              <a:latin typeface="open_sansregular"/>
            </a:endParaRPr>
          </a:p>
          <a:p>
            <a:r>
              <a:rPr 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Centralization!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Not stored in desktops or file cabinets at parks.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Available online to authorized users.</a:t>
            </a:r>
          </a:p>
          <a:p>
            <a:r>
              <a:rPr lang="en-US" sz="1600" dirty="0">
                <a:latin typeface="open_sansregular"/>
              </a:rPr>
              <a:t> </a:t>
            </a:r>
          </a:p>
          <a:p>
            <a:r>
              <a:rPr 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Less Transcription!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FWC reports, County reports, and Nourishment – all</a:t>
            </a:r>
          </a:p>
          <a:p>
            <a:r>
              <a:rPr lang="en-US" sz="2000" dirty="0">
                <a:latin typeface="open_sansregular"/>
              </a:rPr>
              <a:t>   from one database.</a:t>
            </a:r>
          </a:p>
          <a:p>
            <a:r>
              <a:rPr lang="en-US" sz="1600" dirty="0">
                <a:latin typeface="open_sansregular"/>
              </a:rPr>
              <a:t> </a:t>
            </a:r>
          </a:p>
          <a:p>
            <a:r>
              <a:rPr 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Quicker, Easier Reporting!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No more spreadsheets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>
                <a:latin typeface="open_sansregular"/>
              </a:rPr>
              <a:t> No more datasheets.</a:t>
            </a:r>
          </a:p>
          <a:p>
            <a:endParaRPr lang="en-US" sz="1600" dirty="0">
              <a:latin typeface="open_sansregular"/>
            </a:endParaRPr>
          </a:p>
          <a:p>
            <a:r>
              <a:rPr lang="en-US" sz="24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Spatial Data, In Real-Time! </a:t>
            </a:r>
          </a:p>
        </p:txBody>
      </p:sp>
    </p:spTree>
    <p:extLst>
      <p:ext uri="{BB962C8B-B14F-4D97-AF65-F5344CB8AC3E}">
        <p14:creationId xmlns:p14="http://schemas.microsoft.com/office/powerpoint/2010/main" val="5938619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2000"/>
                <a:hueMod val="108000"/>
                <a:satMod val="164000"/>
                <a:lumMod val="69000"/>
              </a:schemeClr>
              <a:schemeClr val="bg2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230889D3-A94D-4077-B90C-7780625ADF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232" y="299466"/>
            <a:ext cx="10892041" cy="1544905"/>
          </a:xfrm>
        </p:spPr>
        <p:txBody>
          <a:bodyPr>
            <a:noAutofit/>
          </a:bodyPr>
          <a:lstStyle/>
          <a:p>
            <a:r>
              <a:rPr lang="en-US" sz="5600" dirty="0"/>
              <a:t>Downloading the Survey123 App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0F9CF-7E10-4C08-94D3-BCDFC25E4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405066"/>
            <a:ext cx="5787039" cy="424658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92D050"/>
                </a:solidFill>
              </a:rPr>
              <a:t>This is a data collection app –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Used to fill out a form or “survey” built for your park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Compatible with Desktop Computers, and Tablets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app looks and functions the same on the computer and the TDC devices!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Must be connected to the internet to download Survey123.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5CA2037-FD12-4C22-B31C-CA47F25D27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44" t="3422" r="11665" b="3422"/>
          <a:stretch/>
        </p:blipFill>
        <p:spPr>
          <a:xfrm>
            <a:off x="6871982" y="2570242"/>
            <a:ext cx="4331638" cy="408141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4A57CA-03FD-47D9-AF5C-5F0C3742D4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60812" y="5943459"/>
            <a:ext cx="536276" cy="535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39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5E8B8C-554E-48C3-871C-ED2273C1F0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29" y="2110154"/>
            <a:ext cx="6541983" cy="454562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92D050"/>
                </a:solidFill>
              </a:rPr>
              <a:t>Download the Desktop version </a:t>
            </a:r>
            <a:r>
              <a:rPr lang="en-US" sz="2600" b="1" dirty="0">
                <a:solidFill>
                  <a:srgbClr val="92D05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 lang="en-US" sz="2600" b="1" dirty="0">
                <a:solidFill>
                  <a:srgbClr val="92D050"/>
                </a:solidFill>
              </a:rPr>
              <a:t>:</a:t>
            </a:r>
          </a:p>
          <a:p>
            <a:pPr marL="400050" lvl="1" indent="0">
              <a:buNone/>
            </a:pPr>
            <a:r>
              <a:rPr lang="en-US" dirty="0"/>
              <a:t>https://www.esri.com/en-us/arcgis/products/arcgis-survey123/downloads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700" dirty="0"/>
              <a:t>This page will have several different types of software available for download.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You want “</a:t>
            </a:r>
            <a:r>
              <a:rPr lang="en-US" sz="2400" b="1" dirty="0"/>
              <a:t>Survey123 Field App</a:t>
            </a:r>
            <a:r>
              <a:rPr lang="en-US" sz="2400" dirty="0"/>
              <a:t>” </a:t>
            </a:r>
            <a:r>
              <a:rPr lang="en-US" dirty="0"/>
              <a:t>(despite its name) </a:t>
            </a:r>
            <a:r>
              <a:rPr lang="en-US" sz="2400" dirty="0"/>
              <a:t>for Windows x64. 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/>
              <a:t>If you are unable to install software onto your work computer, you may need to request installation from OTIS. 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92D050"/>
                </a:solidFill>
              </a:rPr>
              <a:t>DO NOT </a:t>
            </a:r>
            <a:r>
              <a:rPr lang="en-US" sz="2400" dirty="0"/>
              <a:t>download “Survey123 Connect” software</a:t>
            </a:r>
          </a:p>
        </p:txBody>
      </p:sp>
      <p:sp>
        <p:nvSpPr>
          <p:cNvPr id="4" name="Title 4">
            <a:extLst>
              <a:ext uri="{FF2B5EF4-FFF2-40B4-BE49-F238E27FC236}">
                <a16:creationId xmlns:a16="http://schemas.microsoft.com/office/drawing/2014/main" id="{DD9B71BD-935C-4F71-A321-E3712F98D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08344"/>
            <a:ext cx="9302938" cy="1544905"/>
          </a:xfrm>
        </p:spPr>
        <p:txBody>
          <a:bodyPr>
            <a:noAutofit/>
          </a:bodyPr>
          <a:lstStyle/>
          <a:p>
            <a:r>
              <a:rPr lang="en-US" sz="5600" dirty="0"/>
              <a:t>Downloading Survey123 on Desktop</a:t>
            </a:r>
            <a:endParaRPr lang="en-US" sz="30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64EBC5-28F9-4ED9-8480-156972FBD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3593" y="3331673"/>
            <a:ext cx="3221567" cy="327794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61DA3479-02BA-418D-A636-B7568D106C24}"/>
              </a:ext>
            </a:extLst>
          </p:cNvPr>
          <p:cNvSpPr/>
          <p:nvPr/>
        </p:nvSpPr>
        <p:spPr>
          <a:xfrm>
            <a:off x="7891558" y="4867143"/>
            <a:ext cx="890445" cy="394920"/>
          </a:xfrm>
          <a:prstGeom prst="ellipse">
            <a:avLst/>
          </a:prstGeom>
          <a:noFill/>
          <a:ln w="28575"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32FAB1-5F0D-4C60-8F6B-231E00E541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3593" y="1534381"/>
            <a:ext cx="3221569" cy="208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3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FAEB007-31C0-4E76-BA8E-B33AC91DA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525" y="1853249"/>
            <a:ext cx="3269942" cy="484037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87DEC2E-63A1-4EC0-B45A-E078F8C42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1573" y="4543113"/>
            <a:ext cx="1652911" cy="16768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0B7EA6A-56AA-4DA6-BAED-E64FD0527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0" y="2266081"/>
            <a:ext cx="6194303" cy="1864200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92D050"/>
                </a:solidFill>
              </a:rPr>
              <a:t>To download Survey123 field app on TDC or tablet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Go to Play Store on device.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Search for “Survey123 for ArcGIS” for FREE app.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FBE05BCF-1A73-4D53-A0BF-B74D1B7F2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308344"/>
            <a:ext cx="9871109" cy="1544905"/>
          </a:xfrm>
        </p:spPr>
        <p:txBody>
          <a:bodyPr>
            <a:noAutofit/>
          </a:bodyPr>
          <a:lstStyle/>
          <a:p>
            <a:r>
              <a:rPr lang="en-US" sz="5600" dirty="0"/>
              <a:t>Downloading Survey123 on TDC/Tablet</a:t>
            </a:r>
            <a:endParaRPr lang="en-US" sz="3000" dirty="0"/>
          </a:p>
        </p:txBody>
      </p:sp>
      <p:pic>
        <p:nvPicPr>
          <p:cNvPr id="3074" name="Picture 2" descr="These apps with 1B+ downloads on Google Play Store are hot targets for  cybercriminals - PhoneArena">
            <a:extLst>
              <a:ext uri="{FF2B5EF4-FFF2-40B4-BE49-F238E27FC236}">
                <a16:creationId xmlns:a16="http://schemas.microsoft.com/office/drawing/2014/main" id="{7264AE26-CD6F-416C-865F-D9A2F50D83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28" t="7696" r="26191" b="7841"/>
          <a:stretch/>
        </p:blipFill>
        <p:spPr bwMode="auto">
          <a:xfrm>
            <a:off x="1189532" y="4543113"/>
            <a:ext cx="1538406" cy="16580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75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490A59-43CF-47EF-8A47-C45BBA578E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01" b="5641"/>
          <a:stretch/>
        </p:blipFill>
        <p:spPr>
          <a:xfrm>
            <a:off x="322663" y="2405759"/>
            <a:ext cx="2059221" cy="37146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D75140A-C6DE-4BF7-889D-24407873C6B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382" b="6601"/>
          <a:stretch/>
        </p:blipFill>
        <p:spPr>
          <a:xfrm>
            <a:off x="2635640" y="2404828"/>
            <a:ext cx="2076771" cy="3714644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D6B2F75-5488-4037-AD8F-70E2353F9A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719" b="5719"/>
          <a:stretch/>
        </p:blipFill>
        <p:spPr>
          <a:xfrm>
            <a:off x="4987201" y="2404826"/>
            <a:ext cx="2059221" cy="371464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596B607-3BC5-4276-8132-026CE34617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601" b="5648"/>
          <a:stretch/>
        </p:blipFill>
        <p:spPr>
          <a:xfrm>
            <a:off x="7302424" y="2404826"/>
            <a:ext cx="2060663" cy="37169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105671-41E0-451E-A1CA-AAFCA099DB9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602" b="5647"/>
          <a:stretch/>
        </p:blipFill>
        <p:spPr>
          <a:xfrm>
            <a:off x="9635462" y="2402501"/>
            <a:ext cx="2060663" cy="3716971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ED88DD0E-01F8-476B-960C-AC0D9FF67EA6}"/>
              </a:ext>
            </a:extLst>
          </p:cNvPr>
          <p:cNvSpPr/>
          <p:nvPr/>
        </p:nvSpPr>
        <p:spPr>
          <a:xfrm>
            <a:off x="322663" y="6221031"/>
            <a:ext cx="235345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1. Open Survey123 App and sign into your park’s AGO account.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69D3B2E-2159-460E-AEDB-B89C3D099832}"/>
              </a:ext>
            </a:extLst>
          </p:cNvPr>
          <p:cNvSpPr/>
          <p:nvPr/>
        </p:nvSpPr>
        <p:spPr>
          <a:xfrm>
            <a:off x="2620484" y="6205227"/>
            <a:ext cx="22321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2. In My Surveys, click the Menu button (top right).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88A288D-9B15-455A-BBEC-CE14206D5B65}"/>
              </a:ext>
            </a:extLst>
          </p:cNvPr>
          <p:cNvSpPr/>
          <p:nvPr/>
        </p:nvSpPr>
        <p:spPr>
          <a:xfrm>
            <a:off x="4920378" y="6178730"/>
            <a:ext cx="223008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3. Select Download Surveys.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E580226-4B9F-4028-BD08-DA4C645443A5}"/>
              </a:ext>
            </a:extLst>
          </p:cNvPr>
          <p:cNvSpPr txBox="1">
            <a:spLocks/>
          </p:cNvSpPr>
          <p:nvPr/>
        </p:nvSpPr>
        <p:spPr>
          <a:xfrm>
            <a:off x="322663" y="439711"/>
            <a:ext cx="10294791" cy="70786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5300" dirty="0"/>
              <a:t>Download Your Beach’s Survey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C5042F7-3810-4F9D-BA4D-4DA5DC496E5D}"/>
              </a:ext>
            </a:extLst>
          </p:cNvPr>
          <p:cNvSpPr/>
          <p:nvPr/>
        </p:nvSpPr>
        <p:spPr>
          <a:xfrm>
            <a:off x="7287092" y="6158493"/>
            <a:ext cx="22318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4. Search for your survey and hit the download arrow.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AF55886-7EB7-4387-B224-9A01B5BF7EC5}"/>
              </a:ext>
            </a:extLst>
          </p:cNvPr>
          <p:cNvSpPr/>
          <p:nvPr/>
        </p:nvSpPr>
        <p:spPr>
          <a:xfrm>
            <a:off x="9655521" y="6156011"/>
            <a:ext cx="221346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b="1" dirty="0"/>
              <a:t>5. Survey will appear in the “My Surveys” page.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F84657B-E126-4483-B148-BD2918E9CA75}"/>
              </a:ext>
            </a:extLst>
          </p:cNvPr>
          <p:cNvSpPr/>
          <p:nvPr/>
        </p:nvSpPr>
        <p:spPr>
          <a:xfrm>
            <a:off x="5451529" y="3280496"/>
            <a:ext cx="1266092" cy="272561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accent3"/>
                </a:solidFill>
              </a:ln>
              <a:noFill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269ABD25-6CCF-421E-AF05-00DA8337BDBC}"/>
              </a:ext>
            </a:extLst>
          </p:cNvPr>
          <p:cNvSpPr/>
          <p:nvPr/>
        </p:nvSpPr>
        <p:spPr>
          <a:xfrm>
            <a:off x="9006279" y="2884500"/>
            <a:ext cx="388609" cy="360484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77F49E55-423B-4DBD-8C36-E7C6E3CE25AB}"/>
              </a:ext>
            </a:extLst>
          </p:cNvPr>
          <p:cNvSpPr/>
          <p:nvPr/>
        </p:nvSpPr>
        <p:spPr>
          <a:xfrm>
            <a:off x="10184641" y="3178207"/>
            <a:ext cx="940736" cy="888897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7D2E450-3385-4FFE-B57A-EF12FF7D5A10}"/>
              </a:ext>
            </a:extLst>
          </p:cNvPr>
          <p:cNvSpPr/>
          <p:nvPr/>
        </p:nvSpPr>
        <p:spPr>
          <a:xfrm>
            <a:off x="322663" y="3786613"/>
            <a:ext cx="756139" cy="253857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FB60CA42-0139-4751-9BD4-DD13F4E196FD}"/>
              </a:ext>
            </a:extLst>
          </p:cNvPr>
          <p:cNvSpPr/>
          <p:nvPr/>
        </p:nvSpPr>
        <p:spPr>
          <a:xfrm>
            <a:off x="4462119" y="2349876"/>
            <a:ext cx="328971" cy="289622"/>
          </a:xfrm>
          <a:prstGeom prst="ellipse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72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3CDE7-6623-4ADB-934D-91F6B469B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581101" cy="71490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FWC’s Apps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B0E81-1DD9-4C66-866C-8561261FBF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4266" y="2070319"/>
            <a:ext cx="4396339" cy="4195763"/>
          </a:xfrm>
        </p:spPr>
        <p:txBody>
          <a:bodyPr/>
          <a:lstStyle/>
          <a:p>
            <a:r>
              <a:rPr lang="en-US" dirty="0"/>
              <a:t>Disorientation Report: </a:t>
            </a:r>
            <a:r>
              <a:rPr lang="en-US" u="sng" dirty="0">
                <a:hlinkClick r:id="rId2"/>
              </a:rPr>
              <a:t>https://arcg.is/mmfb8</a:t>
            </a:r>
            <a:r>
              <a:rPr lang="en-US" dirty="0"/>
              <a:t>         </a:t>
            </a:r>
          </a:p>
          <a:p>
            <a:r>
              <a:rPr lang="en-US" dirty="0"/>
              <a:t>Disorientation Report Tutorial: </a:t>
            </a:r>
            <a:r>
              <a:rPr lang="en-US" u="sng" dirty="0">
                <a:hlinkClick r:id="rId3"/>
              </a:rPr>
              <a:t>https://arcg.is/1e4Cue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C57CB-BB12-4658-AAFF-54CF427C5F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10105" y="2065837"/>
            <a:ext cx="4396341" cy="4200245"/>
          </a:xfrm>
        </p:spPr>
        <p:txBody>
          <a:bodyPr/>
          <a:lstStyle/>
          <a:p>
            <a:r>
              <a:rPr lang="en-US" dirty="0"/>
              <a:t> ONA Report: </a:t>
            </a:r>
            <a:r>
              <a:rPr lang="en-US" u="sng" dirty="0">
                <a:hlinkClick r:id="rId4"/>
              </a:rPr>
              <a:t>https://arcg.is/0ya4nS</a:t>
            </a:r>
            <a:endParaRPr lang="en-US" u="sng" dirty="0"/>
          </a:p>
          <a:p>
            <a:r>
              <a:rPr lang="en-US" dirty="0"/>
              <a:t>ONA Report Tutorial: </a:t>
            </a:r>
            <a:r>
              <a:rPr lang="en-US" u="sng" dirty="0">
                <a:hlinkClick r:id="rId5"/>
              </a:rPr>
              <a:t>https://arcg.is/1T54Hu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D30AC-09C7-441F-BC82-3FF255EB80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19646" y="6401765"/>
            <a:ext cx="1894618" cy="327074"/>
          </a:xfrm>
        </p:spPr>
        <p:txBody>
          <a:bodyPr/>
          <a:lstStyle/>
          <a:p>
            <a:r>
              <a:rPr lang="en-US" dirty="0"/>
              <a:t>Updated 2/25/2023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C0706A-40B8-45C6-9270-A0A9AADDB455}"/>
              </a:ext>
            </a:extLst>
          </p:cNvPr>
          <p:cNvSpPr txBox="1"/>
          <p:nvPr/>
        </p:nvSpPr>
        <p:spPr>
          <a:xfrm>
            <a:off x="646111" y="1286448"/>
            <a:ext cx="8018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Download to your device by entering the web address in internet browser on device. Open in Survey123 Field App.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3344D5-A6D1-40C6-AD6B-0375DBF93D6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2077" t="1413" r="36307" b="34762"/>
          <a:stretch/>
        </p:blipFill>
        <p:spPr>
          <a:xfrm>
            <a:off x="1075993" y="3593782"/>
            <a:ext cx="2546731" cy="2893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87D5326-E0E1-49A8-83CB-577D8BC8543B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2424" t="1860" r="38183" b="36929"/>
          <a:stretch/>
        </p:blipFill>
        <p:spPr>
          <a:xfrm>
            <a:off x="6022547" y="3593782"/>
            <a:ext cx="2546731" cy="2893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675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8BB39D35-2CE0-4467-AE45-31EC04323635}"/>
              </a:ext>
            </a:extLst>
          </p:cNvPr>
          <p:cNvSpPr txBox="1">
            <a:spLocks/>
          </p:cNvSpPr>
          <p:nvPr/>
        </p:nvSpPr>
        <p:spPr>
          <a:xfrm>
            <a:off x="401110" y="195410"/>
            <a:ext cx="8955045" cy="10165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Devices and Hardware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CD760C-15F0-4285-97C0-4DD6F14F1EB1}"/>
              </a:ext>
            </a:extLst>
          </p:cNvPr>
          <p:cNvSpPr txBox="1"/>
          <p:nvPr/>
        </p:nvSpPr>
        <p:spPr>
          <a:xfrm>
            <a:off x="495299" y="1202943"/>
            <a:ext cx="75438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/>
            </a:lvl1pPr>
          </a:lstStyle>
          <a:p>
            <a:r>
              <a:rPr lang="en-US" dirty="0"/>
              <a:t>Recommended Devices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66D6C9-3FD9-41C7-9BC6-768DB2BE4A9A}"/>
              </a:ext>
            </a:extLst>
          </p:cNvPr>
          <p:cNvSpPr/>
          <p:nvPr/>
        </p:nvSpPr>
        <p:spPr>
          <a:xfrm>
            <a:off x="493448" y="1726163"/>
            <a:ext cx="4849058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92D050"/>
                </a:solidFill>
                <a:latin typeface="open_sansregular"/>
              </a:rPr>
              <a:t>Trimble TDC 600</a:t>
            </a:r>
          </a:p>
          <a:p>
            <a:pPr marL="457200" indent="-45720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92D050"/>
                </a:solidFill>
                <a:latin typeface="open_sansregular"/>
              </a:rPr>
              <a:t>Cedar CT8 Tablet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Durable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Great GPS chip, sub-meter accuracy.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Screen is easier to read in the sun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Water resistant – can be used in the rain</a:t>
            </a:r>
          </a:p>
        </p:txBody>
      </p:sp>
      <p:pic>
        <p:nvPicPr>
          <p:cNvPr id="17" name="Picture 2" descr="Cedar CT8 Rugged Tablet">
            <a:extLst>
              <a:ext uri="{FF2B5EF4-FFF2-40B4-BE49-F238E27FC236}">
                <a16:creationId xmlns:a16="http://schemas.microsoft.com/office/drawing/2014/main" id="{6A19608D-1E5F-4C2A-8001-E49D629475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967" b="90448" l="9931" r="89954">
                        <a14:foregroundMark x1="32217" y1="7407" x2="37644" y2="12476"/>
                        <a14:foregroundMark x1="37644" y1="12476" x2="44226" y2="13060"/>
                        <a14:foregroundMark x1="44226" y1="13060" x2="49654" y2="9747"/>
                        <a14:foregroundMark x1="49654" y1="9747" x2="50462" y2="8967"/>
                        <a14:foregroundMark x1="50577" y1="90448" x2="50577" y2="904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559" r="22337" b="3815"/>
          <a:stretch/>
        </p:blipFill>
        <p:spPr bwMode="auto">
          <a:xfrm>
            <a:off x="5428710" y="2538060"/>
            <a:ext cx="3490122" cy="3608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08557BB-57D4-4CEF-A719-AF4981C14EA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750" b="92875" l="10000" r="90000">
                        <a14:foregroundMark x1="30875" y1="7250" x2="40250" y2="5875"/>
                        <a14:foregroundMark x1="40250" y1="5875" x2="51000" y2="6250"/>
                        <a14:foregroundMark x1="51000" y1="6250" x2="62125" y2="5750"/>
                        <a14:foregroundMark x1="62125" y1="5750" x2="68250" y2="6250"/>
                        <a14:foregroundMark x1="46875" y1="5625" x2="47875" y2="14500"/>
                        <a14:foregroundMark x1="47875" y1="14500" x2="53500" y2="28125"/>
                        <a14:foregroundMark x1="27625" y1="8250" x2="27625" y2="8250"/>
                        <a14:foregroundMark x1="35375" y1="2750" x2="35375" y2="2750"/>
                        <a14:foregroundMark x1="49000" y1="50750" x2="49000" y2="50750"/>
                        <a14:foregroundMark x1="64875" y1="18500" x2="65625" y2="22375"/>
                        <a14:foregroundMark x1="63125" y1="28250" x2="59875" y2="28125"/>
                        <a14:foregroundMark x1="40000" y1="28625" x2="33375" y2="28625"/>
                        <a14:foregroundMark x1="29875" y1="44500" x2="29875" y2="48500"/>
                        <a14:foregroundMark x1="49750" y1="48500" x2="48750" y2="54250"/>
                        <a14:foregroundMark x1="10575" y1="72625" x2="10624" y2="72900"/>
                        <a14:foregroundMark x1="10375" y1="71500" x2="10575" y2="72625"/>
                        <a14:foregroundMark x1="16750" y1="87750" x2="18250" y2="90000"/>
                        <a14:foregroundMark x1="89750" y1="71500" x2="83000" y2="89250"/>
                        <a14:foregroundMark x1="83000" y1="89250" x2="78375" y2="91875"/>
                        <a14:foregroundMark x1="80625" y1="92875" x2="80625" y2="92875"/>
                        <a14:foregroundMark x1="54000" y1="50000" x2="73125" y2="57750"/>
                        <a14:foregroundMark x1="73125" y1="57750" x2="73000" y2="57875"/>
                        <a14:foregroundMark x1="59875" y1="43375" x2="62250" y2="52500"/>
                        <a14:foregroundMark x1="46500" y1="46250" x2="48000" y2="70250"/>
                        <a14:foregroundMark x1="50375" y1="21750" x2="49125" y2="55625"/>
                        <a14:foregroundMark x1="57000" y1="85000" x2="57000" y2="85000"/>
                        <a14:foregroundMark x1="57625" y1="75000" x2="57625" y2="75000"/>
                        <a14:foregroundMark x1="58250" y1="61000" x2="58250" y2="61000"/>
                        <a14:foregroundMark x1="57000" y1="58625" x2="64375" y2="61875"/>
                        <a14:foregroundMark x1="51500" y1="56250" x2="50875" y2="77625"/>
                        <a14:foregroundMark x1="44750" y1="52375" x2="44750" y2="75625"/>
                        <a14:foregroundMark x1="47625" y1="77125" x2="50250" y2="82750"/>
                        <a14:foregroundMark x1="48125" y1="83875" x2="51000" y2="90000"/>
                        <a14:foregroundMark x1="42750" y1="89000" x2="51250" y2="92375"/>
                        <a14:foregroundMark x1="51250" y1="92375" x2="59125" y2="88750"/>
                        <a14:foregroundMark x1="59125" y1="88750" x2="59125" y2="87250"/>
                        <a14:foregroundMark x1="57125" y1="84375" x2="64250" y2="87500"/>
                        <a14:foregroundMark x1="37375" y1="89250" x2="41625" y2="91375"/>
                        <a14:foregroundMark x1="35000" y1="89250" x2="35000" y2="89250"/>
                        <a14:foregroundMark x1="34375" y1="89750" x2="34375" y2="89750"/>
                        <a14:foregroundMark x1="33125" y1="89750" x2="33125" y2="89750"/>
                        <a14:foregroundMark x1="64875" y1="89625" x2="64875" y2="89625"/>
                        <a14:foregroundMark x1="66125" y1="89625" x2="66125" y2="89625"/>
                        <a14:foregroundMark x1="67250" y1="89500" x2="67250" y2="89500"/>
                        <a14:foregroundMark x1="37875" y1="19000" x2="37125" y2="18500"/>
                        <a14:foregroundMark x1="43000" y1="16875" x2="43875" y2="22375"/>
                        <a14:backgroundMark x1="14875" y1="16875" x2="14875" y2="16875"/>
                        <a14:backgroundMark x1="11750" y1="8375" x2="18000" y2="28750"/>
                        <a14:backgroundMark x1="7375" y1="80125" x2="7375" y2="80125"/>
                        <a14:backgroundMark x1="7125" y1="75375" x2="7125" y2="75375"/>
                        <a14:backgroundMark x1="7375" y1="72750" x2="7375" y2="72750"/>
                        <a14:backgroundMark x1="7125" y1="70000" x2="7125" y2="70000"/>
                        <a14:backgroundMark x1="7250" y1="68750" x2="7250" y2="68750"/>
                        <a14:backgroundMark x1="8875" y1="68750" x2="8875" y2="68750"/>
                        <a14:backgroundMark x1="10125" y1="68875" x2="10125" y2="68875"/>
                        <a14:backgroundMark x1="10875" y1="73875" x2="10875" y2="73875"/>
                        <a14:backgroundMark x1="11750" y1="75625" x2="11750" y2="75625"/>
                        <a14:backgroundMark x1="11375" y1="75125" x2="13375" y2="81000"/>
                        <a14:backgroundMark x1="11375" y1="74250" x2="11375" y2="74250"/>
                        <a14:backgroundMark x1="10125" y1="72625" x2="10125" y2="72625"/>
                        <a14:backgroundMark x1="11375" y1="74875" x2="11375" y2="74875"/>
                        <a14:backgroundMark x1="10000" y1="73875" x2="10000" y2="73875"/>
                        <a14:backgroundMark x1="10125" y1="73250" x2="11500" y2="74875"/>
                        <a14:backgroundMark x1="13625" y1="81125" x2="16000" y2="85250"/>
                        <a14:backgroundMark x1="16375" y1="87000" x2="16375" y2="87000"/>
                        <a14:backgroundMark x1="12875" y1="81000" x2="12625" y2="81625"/>
                        <a14:backgroundMark x1="15375" y1="86750" x2="15375" y2="86750"/>
                        <a14:backgroundMark x1="16500" y1="86875" x2="16500" y2="86875"/>
                        <a14:backgroundMark x1="16375" y1="85250" x2="16375" y2="85250"/>
                        <a14:backgroundMark x1="16000" y1="86750" x2="16000" y2="86750"/>
                        <a14:backgroundMark x1="15125" y1="85125" x2="15125" y2="85125"/>
                        <a14:backgroundMark x1="15750" y1="86250" x2="15750" y2="86250"/>
                        <a14:backgroundMark x1="15875" y1="85500" x2="15875" y2="87750"/>
                        <a14:backgroundMark x1="30625" y1="625" x2="30625" y2="625"/>
                        <a14:backgroundMark x1="38250" y1="500" x2="38250" y2="500"/>
                        <a14:backgroundMark x1="47875" y1="1375" x2="47875" y2="1375"/>
                        <a14:backgroundMark x1="52000" y1="500" x2="52000" y2="500"/>
                        <a14:backgroundMark x1="57750" y1="625" x2="57750" y2="625"/>
                        <a14:backgroundMark x1="66625" y1="1000" x2="66625" y2="1000"/>
                        <a14:backgroundMark x1="68875" y1="1000" x2="68875" y2="1000"/>
                        <a14:backgroundMark x1="70000" y1="1000" x2="70000" y2="1000"/>
                      </a14:backgroundRemoval>
                    </a14:imgEffect>
                  </a14:imgLayer>
                </a14:imgProps>
              </a:ext>
            </a:extLst>
          </a:blip>
          <a:srcRect l="19165" r="15498" b="4414"/>
          <a:stretch/>
        </p:blipFill>
        <p:spPr>
          <a:xfrm>
            <a:off x="10426360" y="2538060"/>
            <a:ext cx="1765639" cy="2583059"/>
          </a:xfrm>
          <a:prstGeom prst="rect">
            <a:avLst/>
          </a:prstGeom>
        </p:spPr>
      </p:pic>
      <p:pic>
        <p:nvPicPr>
          <p:cNvPr id="2052" name="Picture 4" descr="NEW Trimble TDC600 Handheld Data Collector - No Software">
            <a:extLst>
              <a:ext uri="{FF2B5EF4-FFF2-40B4-BE49-F238E27FC236}">
                <a16:creationId xmlns:a16="http://schemas.microsoft.com/office/drawing/2014/main" id="{7D8471AB-63F2-4A64-82F0-8C1C61549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036" y="3369117"/>
            <a:ext cx="1694379" cy="315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CA413D1-FDA0-4D4D-AFB5-DF486225E616}"/>
              </a:ext>
            </a:extLst>
          </p:cNvPr>
          <p:cNvSpPr txBox="1"/>
          <p:nvPr/>
        </p:nvSpPr>
        <p:spPr>
          <a:xfrm>
            <a:off x="493448" y="4130724"/>
            <a:ext cx="5282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92D050"/>
                </a:solidFill>
              </a:rPr>
              <a:t>To use the mobile devices, must have:</a:t>
            </a:r>
            <a:endParaRPr lang="en-US" sz="2000" b="1" u="sng" dirty="0"/>
          </a:p>
          <a:p>
            <a:pPr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/>
              <a:t> AGO account – each park has its own</a:t>
            </a:r>
          </a:p>
          <a:p>
            <a:pPr>
              <a:buClr>
                <a:srgbClr val="92D050"/>
              </a:buClr>
            </a:pPr>
            <a:r>
              <a:rPr lang="en-US" dirty="0"/>
              <a:t>    account</a:t>
            </a:r>
          </a:p>
          <a:p>
            <a:pPr marL="742950" lvl="1" indent="-28575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1600" dirty="0"/>
              <a:t>Username and Password will be provided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28A210-F87F-4B54-B66F-2FC019052FE7}"/>
              </a:ext>
            </a:extLst>
          </p:cNvPr>
          <p:cNvSpPr txBox="1"/>
          <p:nvPr/>
        </p:nvSpPr>
        <p:spPr>
          <a:xfrm>
            <a:off x="493448" y="5331053"/>
            <a:ext cx="49352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/>
              <a:t>Access to </a:t>
            </a:r>
            <a:r>
              <a:rPr lang="en-US" b="1" dirty="0"/>
              <a:t>Wi-Fi</a:t>
            </a:r>
            <a:r>
              <a:rPr lang="en-US" dirty="0"/>
              <a:t> – to download surveys and to sync data </a:t>
            </a:r>
          </a:p>
        </p:txBody>
      </p:sp>
    </p:spTree>
    <p:extLst>
      <p:ext uri="{BB962C8B-B14F-4D97-AF65-F5344CB8AC3E}">
        <p14:creationId xmlns:p14="http://schemas.microsoft.com/office/powerpoint/2010/main" val="14931360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92DFF-50B7-4A1A-968F-5E30B8A99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781" y="410515"/>
            <a:ext cx="6676795" cy="1400530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Device Settings You Should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DF839B-80AA-4180-BC92-58827D28B9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679" y="2175028"/>
            <a:ext cx="6676795" cy="45720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en-US" sz="2800" dirty="0">
                <a:latin typeface="+mn-lt"/>
                <a:ea typeface="+mn-ea"/>
                <a:cs typeface="+mn-cs"/>
              </a:rPr>
              <a:t>Location Setting</a:t>
            </a:r>
          </a:p>
          <a:p>
            <a:pPr marL="0" lv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H</a:t>
            </a:r>
            <a:r>
              <a:rPr lang="en-US" sz="2000" b="1" dirty="0">
                <a:solidFill>
                  <a:srgbClr val="92D050"/>
                </a:solidFill>
              </a:rPr>
              <a:t>ow the survey gets your </a:t>
            </a:r>
            <a:r>
              <a:rPr lang="en-US" sz="2000" b="1" dirty="0" err="1">
                <a:solidFill>
                  <a:srgbClr val="92D050"/>
                </a:solidFill>
              </a:rPr>
              <a:t>lat</a:t>
            </a:r>
            <a:r>
              <a:rPr lang="en-US" sz="2000" b="1" dirty="0">
                <a:solidFill>
                  <a:srgbClr val="92D050"/>
                </a:solidFill>
              </a:rPr>
              <a:t>/long?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n-US" sz="1800" dirty="0">
                <a:sym typeface="Wingdings" panose="05000000000000000000" pitchFamily="2" charset="2"/>
              </a:rPr>
              <a:t>Device GPS Only – must use this for TDC/Tablet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This will keep your device from connecting to wi-fi sources like condos or offices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Connecting to other nearby systems will cause your GPS locations to end up off the beach.</a:t>
            </a:r>
            <a:endParaRPr lang="en-US" dirty="0"/>
          </a:p>
          <a:p>
            <a:pPr marL="0" indent="0">
              <a:buNone/>
            </a:pPr>
            <a:r>
              <a:rPr lang="en-US" sz="2800" dirty="0">
                <a:latin typeface="+mn-lt"/>
                <a:ea typeface="+mn-ea"/>
                <a:cs typeface="+mn-cs"/>
              </a:rPr>
              <a:t>Location accuracy</a:t>
            </a:r>
          </a:p>
          <a:p>
            <a:pPr marL="0" indent="0">
              <a:buNone/>
            </a:pPr>
            <a:r>
              <a:rPr lang="en-US" sz="2100" b="1" dirty="0">
                <a:solidFill>
                  <a:srgbClr val="92D050"/>
                </a:solidFill>
              </a:rPr>
              <a:t>How good is your </a:t>
            </a:r>
            <a:r>
              <a:rPr lang="en-US" sz="2100" b="1" dirty="0" err="1">
                <a:solidFill>
                  <a:srgbClr val="92D050"/>
                </a:solidFill>
              </a:rPr>
              <a:t>lat</a:t>
            </a:r>
            <a:r>
              <a:rPr lang="en-US" sz="2100" b="1" dirty="0">
                <a:solidFill>
                  <a:srgbClr val="92D050"/>
                </a:solidFill>
              </a:rPr>
              <a:t>/long?</a:t>
            </a:r>
          </a:p>
          <a:p>
            <a:pPr>
              <a:buClr>
                <a:srgbClr val="92D05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800" dirty="0"/>
              <a:t>Location displayed in the map on the survey form</a:t>
            </a:r>
          </a:p>
          <a:p>
            <a:pPr lvl="1">
              <a:buClr>
                <a:schemeClr val="tx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1600" dirty="0"/>
              <a:t>Is the dot on the beach?</a:t>
            </a:r>
          </a:p>
          <a:p>
            <a:pPr>
              <a:buClr>
                <a:srgbClr val="92D05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800" dirty="0"/>
              <a:t>Horizontal Accuracy displayed – we want &lt; +/- 5m</a:t>
            </a:r>
          </a:p>
          <a:p>
            <a:pPr>
              <a:buClr>
                <a:srgbClr val="92D050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800" dirty="0"/>
              <a:t>Satellite Map in Survery123</a:t>
            </a:r>
          </a:p>
          <a:p>
            <a:pPr marL="457200" lvl="1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459DD-8D26-46EC-997E-36ABDCD80A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59" r="4189"/>
          <a:stretch/>
        </p:blipFill>
        <p:spPr>
          <a:xfrm>
            <a:off x="7751298" y="-1"/>
            <a:ext cx="4440702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7243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51B845-61F3-4077-808B-B1BA7A9970E8}"/>
              </a:ext>
            </a:extLst>
          </p:cNvPr>
          <p:cNvSpPr/>
          <p:nvPr/>
        </p:nvSpPr>
        <p:spPr>
          <a:xfrm>
            <a:off x="389011" y="280772"/>
            <a:ext cx="55114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>
                <a:solidFill>
                  <a:srgbClr val="EBEBEB"/>
                </a:solidFill>
                <a:ea typeface="+mj-ea"/>
                <a:cs typeface="+mj-cs"/>
              </a:rPr>
              <a:t>Device Settings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A082A7-8D36-45DA-9747-6B1B66075575}"/>
              </a:ext>
            </a:extLst>
          </p:cNvPr>
          <p:cNvSpPr/>
          <p:nvPr/>
        </p:nvSpPr>
        <p:spPr>
          <a:xfrm>
            <a:off x="389011" y="1149203"/>
            <a:ext cx="61670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en-US" sz="2400" b="1" dirty="0">
                <a:solidFill>
                  <a:srgbClr val="92D050"/>
                </a:solidFill>
              </a:rPr>
              <a:t>Location Setting – </a:t>
            </a:r>
            <a:r>
              <a:rPr lang="en-US" sz="2400" dirty="0">
                <a:solidFill>
                  <a:srgbClr val="92D050"/>
                </a:solidFill>
              </a:rPr>
              <a:t>turn off Wi-Fi Scanning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710F431-8AA3-4BEF-A9F1-20E73F60E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313" y="1908697"/>
            <a:ext cx="2394474" cy="425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C794D2C0-150F-4A9B-A247-BBB4B3F22A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426" y="1937550"/>
            <a:ext cx="2394474" cy="4256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ED025B0-AEE2-4432-8C88-2733785DAAFF}"/>
              </a:ext>
            </a:extLst>
          </p:cNvPr>
          <p:cNvSpPr txBox="1"/>
          <p:nvPr/>
        </p:nvSpPr>
        <p:spPr>
          <a:xfrm>
            <a:off x="522199" y="6174418"/>
            <a:ext cx="2247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1. Drag menu down from top of Home Screen, 2. Go to Settings.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1D12FB8-4B0C-457F-A52A-A02C0246B7F6}"/>
              </a:ext>
            </a:extLst>
          </p:cNvPr>
          <p:cNvSpPr/>
          <p:nvPr/>
        </p:nvSpPr>
        <p:spPr>
          <a:xfrm>
            <a:off x="2165593" y="2431643"/>
            <a:ext cx="248575" cy="23081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FF6F316-6275-466E-A256-610D05ACD86A}"/>
              </a:ext>
            </a:extLst>
          </p:cNvPr>
          <p:cNvSpPr txBox="1"/>
          <p:nvPr/>
        </p:nvSpPr>
        <p:spPr>
          <a:xfrm>
            <a:off x="3237537" y="6178855"/>
            <a:ext cx="2319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3. Go to Location </a:t>
            </a:r>
            <a:r>
              <a:rPr lang="en-US" sz="1200" b="1" dirty="0">
                <a:sym typeface="Wingdings" panose="05000000000000000000" pitchFamily="2" charset="2"/>
              </a:rPr>
              <a:t> Wi-Fi Scanning</a:t>
            </a:r>
            <a:endParaRPr lang="en-US" sz="1200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30F79F5-5547-47E1-87C2-2CBA5CC4FA57}"/>
              </a:ext>
            </a:extLst>
          </p:cNvPr>
          <p:cNvSpPr txBox="1"/>
          <p:nvPr/>
        </p:nvSpPr>
        <p:spPr>
          <a:xfrm>
            <a:off x="6096000" y="6194393"/>
            <a:ext cx="23198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4. Turn Wi-Fi scanning off</a:t>
            </a:r>
          </a:p>
        </p:txBody>
      </p:sp>
      <p:pic>
        <p:nvPicPr>
          <p:cNvPr id="16" name="Picture 4" descr="NEW Trimble TDC600 Handheld Data Collector - No Software">
            <a:extLst>
              <a:ext uri="{FF2B5EF4-FFF2-40B4-BE49-F238E27FC236}">
                <a16:creationId xmlns:a16="http://schemas.microsoft.com/office/drawing/2014/main" id="{13AF8C22-74C1-4A74-A6CA-FAB80C27D9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1976" r="8149" b="3083"/>
          <a:stretch/>
        </p:blipFill>
        <p:spPr bwMode="auto">
          <a:xfrm>
            <a:off x="477138" y="1561612"/>
            <a:ext cx="2160204" cy="460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DAA5B22F-FF7D-447C-95BE-F898429BE5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79" y="2278518"/>
            <a:ext cx="1713390" cy="3083682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4C46CD6D-8E5D-4393-8214-15A745830199}"/>
              </a:ext>
            </a:extLst>
          </p:cNvPr>
          <p:cNvSpPr/>
          <p:nvPr/>
        </p:nvSpPr>
        <p:spPr>
          <a:xfrm>
            <a:off x="1876437" y="2653584"/>
            <a:ext cx="221941" cy="21795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9101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3BF3D6-F5E0-462B-AAF9-55BC8A1E8A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1249" y="1493227"/>
            <a:ext cx="2664725" cy="4827401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1E7743FB-CD31-4536-AA21-4E963381AF8F}"/>
              </a:ext>
            </a:extLst>
          </p:cNvPr>
          <p:cNvSpPr/>
          <p:nvPr/>
        </p:nvSpPr>
        <p:spPr>
          <a:xfrm rot="16200000">
            <a:off x="6578066" y="3285174"/>
            <a:ext cx="307731" cy="2637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9F4584-5543-473D-953F-DC46B9ED5CC5}"/>
              </a:ext>
            </a:extLst>
          </p:cNvPr>
          <p:cNvSpPr txBox="1"/>
          <p:nvPr/>
        </p:nvSpPr>
        <p:spPr>
          <a:xfrm>
            <a:off x="1438184" y="3218030"/>
            <a:ext cx="2380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Displayed next to the Lat/Long on survey form.</a:t>
            </a:r>
          </a:p>
          <a:p>
            <a:endParaRPr lang="en-US" sz="1200" b="1" dirty="0"/>
          </a:p>
          <a:p>
            <a:r>
              <a:rPr lang="en-US" sz="1200" b="1" dirty="0"/>
              <a:t>If device is using enough satellites, the accuracy should be ≤ +/- 5m.</a:t>
            </a:r>
          </a:p>
          <a:p>
            <a:endParaRPr lang="en-US" sz="1200" b="1" dirty="0"/>
          </a:p>
          <a:p>
            <a:r>
              <a:rPr lang="en-US" sz="1200" b="1" dirty="0"/>
              <a:t>Can be improved by hitting the bullseye. TDC will recalculate your location.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5619441-78B7-473A-9A1E-312160CE7064}"/>
              </a:ext>
            </a:extLst>
          </p:cNvPr>
          <p:cNvSpPr/>
          <p:nvPr/>
        </p:nvSpPr>
        <p:spPr>
          <a:xfrm>
            <a:off x="2211342" y="2694812"/>
            <a:ext cx="116414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Horizontal Accuracy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05F06224-7ACE-41A4-B9E3-E6011FB802FF}"/>
              </a:ext>
            </a:extLst>
          </p:cNvPr>
          <p:cNvSpPr/>
          <p:nvPr/>
        </p:nvSpPr>
        <p:spPr>
          <a:xfrm rot="5400000">
            <a:off x="3353508" y="2824536"/>
            <a:ext cx="307731" cy="2637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74EA351-9549-4981-BFB7-7D076EAD7A5C}"/>
              </a:ext>
            </a:extLst>
          </p:cNvPr>
          <p:cNvSpPr txBox="1"/>
          <p:nvPr/>
        </p:nvSpPr>
        <p:spPr>
          <a:xfrm>
            <a:off x="6707963" y="3714906"/>
            <a:ext cx="2524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Your location is shown on the map as a red pin.</a:t>
            </a:r>
          </a:p>
          <a:p>
            <a:endParaRPr lang="en-US" sz="1200" b="1" dirty="0"/>
          </a:p>
          <a:p>
            <a:r>
              <a:rPr lang="en-US" sz="1200" b="1" dirty="0"/>
              <a:t>Make sure that it shows you on the beach.</a:t>
            </a:r>
          </a:p>
          <a:p>
            <a:endParaRPr lang="en-US" sz="1200" b="1" dirty="0"/>
          </a:p>
          <a:p>
            <a:r>
              <a:rPr lang="en-US" sz="1200" b="1" dirty="0"/>
              <a:t>If no map is showing, you are not connected to satellites. Try hitting the bullseye. TDC will recalculate your location.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544AE5E-31E4-4576-AD45-8E658FFB2C43}"/>
              </a:ext>
            </a:extLst>
          </p:cNvPr>
          <p:cNvSpPr/>
          <p:nvPr/>
        </p:nvSpPr>
        <p:spPr>
          <a:xfrm>
            <a:off x="7025665" y="3155449"/>
            <a:ext cx="9804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Location Map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80567B3E-17F7-460D-9E84-C329A06A4193}"/>
              </a:ext>
            </a:extLst>
          </p:cNvPr>
          <p:cNvSpPr/>
          <p:nvPr/>
        </p:nvSpPr>
        <p:spPr>
          <a:xfrm>
            <a:off x="5360007" y="2714275"/>
            <a:ext cx="572849" cy="44220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8DF5001-E088-47B9-A891-99A70182E01A}"/>
              </a:ext>
            </a:extLst>
          </p:cNvPr>
          <p:cNvSpPr/>
          <p:nvPr/>
        </p:nvSpPr>
        <p:spPr>
          <a:xfrm>
            <a:off x="389011" y="280772"/>
            <a:ext cx="55114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>
                <a:solidFill>
                  <a:srgbClr val="EBEBEB"/>
                </a:solidFill>
                <a:ea typeface="+mj-ea"/>
                <a:cs typeface="+mj-cs"/>
              </a:rPr>
              <a:t>Device Settings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8840973-5D58-4CE8-8694-247BB6A765A7}"/>
              </a:ext>
            </a:extLst>
          </p:cNvPr>
          <p:cNvSpPr txBox="1"/>
          <p:nvPr/>
        </p:nvSpPr>
        <p:spPr>
          <a:xfrm>
            <a:off x="458261" y="1131595"/>
            <a:ext cx="4107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Location Accuracy</a:t>
            </a:r>
          </a:p>
        </p:txBody>
      </p:sp>
    </p:spTree>
    <p:extLst>
      <p:ext uri="{BB962C8B-B14F-4D97-AF65-F5344CB8AC3E}">
        <p14:creationId xmlns:p14="http://schemas.microsoft.com/office/powerpoint/2010/main" val="8470884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51AAEC4-EFAD-4FF2-80A9-4159BA8E95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11"/>
          <a:stretch/>
        </p:blipFill>
        <p:spPr bwMode="auto">
          <a:xfrm>
            <a:off x="4461327" y="1810071"/>
            <a:ext cx="2820298" cy="483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BEA0D1E5-FA94-405D-92AA-BE3AD2EDAB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9"/>
          <a:stretch/>
        </p:blipFill>
        <p:spPr bwMode="auto">
          <a:xfrm>
            <a:off x="7524987" y="1810071"/>
            <a:ext cx="2826128" cy="4832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E25CCE5-5F2B-456D-BC5F-CECCD7C48A0F}"/>
              </a:ext>
            </a:extLst>
          </p:cNvPr>
          <p:cNvSpPr/>
          <p:nvPr/>
        </p:nvSpPr>
        <p:spPr>
          <a:xfrm>
            <a:off x="4659825" y="6172599"/>
            <a:ext cx="317847" cy="4562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40306A-9DFA-4F87-AF8B-9EC52E6D4C3A}"/>
              </a:ext>
            </a:extLst>
          </p:cNvPr>
          <p:cNvSpPr/>
          <p:nvPr/>
        </p:nvSpPr>
        <p:spPr>
          <a:xfrm>
            <a:off x="8730953" y="6193054"/>
            <a:ext cx="414196" cy="45621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239AEB8-38B3-4BBE-8B4D-94D6E2E7A2DE}"/>
              </a:ext>
            </a:extLst>
          </p:cNvPr>
          <p:cNvSpPr/>
          <p:nvPr/>
        </p:nvSpPr>
        <p:spPr>
          <a:xfrm>
            <a:off x="8986113" y="3406983"/>
            <a:ext cx="62446" cy="67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37E9FD5-330C-43A4-A736-711937908563}"/>
              </a:ext>
            </a:extLst>
          </p:cNvPr>
          <p:cNvSpPr/>
          <p:nvPr/>
        </p:nvSpPr>
        <p:spPr>
          <a:xfrm>
            <a:off x="9048559" y="3605794"/>
            <a:ext cx="62446" cy="67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1F8AAF-22E8-4BCC-B2C1-E1C864AF625F}"/>
              </a:ext>
            </a:extLst>
          </p:cNvPr>
          <p:cNvSpPr/>
          <p:nvPr/>
        </p:nvSpPr>
        <p:spPr>
          <a:xfrm>
            <a:off x="8774274" y="3592013"/>
            <a:ext cx="62446" cy="67401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6205AE-37E5-4575-B5D7-AC8A9B5D5584}"/>
              </a:ext>
            </a:extLst>
          </p:cNvPr>
          <p:cNvSpPr/>
          <p:nvPr/>
        </p:nvSpPr>
        <p:spPr>
          <a:xfrm>
            <a:off x="9291621" y="3406982"/>
            <a:ext cx="62446" cy="67401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75855C2-9223-4116-BEF8-CC0E47C14559}"/>
              </a:ext>
            </a:extLst>
          </p:cNvPr>
          <p:cNvSpPr/>
          <p:nvPr/>
        </p:nvSpPr>
        <p:spPr>
          <a:xfrm>
            <a:off x="8711828" y="4329930"/>
            <a:ext cx="62446" cy="67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FA2DE02-AFEE-422E-9D11-CD8781873937}"/>
              </a:ext>
            </a:extLst>
          </p:cNvPr>
          <p:cNvSpPr/>
          <p:nvPr/>
        </p:nvSpPr>
        <p:spPr>
          <a:xfrm>
            <a:off x="9699837" y="3673195"/>
            <a:ext cx="62446" cy="67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0212385-0B2C-4EA5-9612-550DD62A4E10}"/>
              </a:ext>
            </a:extLst>
          </p:cNvPr>
          <p:cNvSpPr/>
          <p:nvPr/>
        </p:nvSpPr>
        <p:spPr>
          <a:xfrm>
            <a:off x="8123289" y="3190998"/>
            <a:ext cx="62446" cy="6740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665BF9-173B-4589-8160-A7EFD8905282}"/>
              </a:ext>
            </a:extLst>
          </p:cNvPr>
          <p:cNvSpPr/>
          <p:nvPr/>
        </p:nvSpPr>
        <p:spPr>
          <a:xfrm>
            <a:off x="8131105" y="4774127"/>
            <a:ext cx="109261" cy="1243169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4C52051-CF9B-4BAB-8886-C4877BECFF88}"/>
              </a:ext>
            </a:extLst>
          </p:cNvPr>
          <p:cNvSpPr/>
          <p:nvPr/>
        </p:nvSpPr>
        <p:spPr>
          <a:xfrm>
            <a:off x="8477334" y="5822583"/>
            <a:ext cx="109261" cy="19471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17C57507-6A49-47F2-BEEF-9A711A907AB4}"/>
              </a:ext>
            </a:extLst>
          </p:cNvPr>
          <p:cNvSpPr/>
          <p:nvPr/>
        </p:nvSpPr>
        <p:spPr>
          <a:xfrm rot="5400000">
            <a:off x="1091644" y="2012250"/>
            <a:ext cx="307731" cy="26377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AD767D-B949-40B7-84C5-7B606812187F}"/>
              </a:ext>
            </a:extLst>
          </p:cNvPr>
          <p:cNvSpPr txBox="1"/>
          <p:nvPr/>
        </p:nvSpPr>
        <p:spPr>
          <a:xfrm>
            <a:off x="111301" y="2584743"/>
            <a:ext cx="126609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Satellite tracking in Survey123 that shows a visual representation of the satellites your TDC is using. </a:t>
            </a:r>
          </a:p>
          <a:p>
            <a:endParaRPr lang="en-US" sz="1200" b="1" dirty="0"/>
          </a:p>
          <a:p>
            <a:r>
              <a:rPr lang="en-US" sz="1200" b="1" dirty="0"/>
              <a:t>The more satellites it’s using the more accurate your location.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FE8261B-51E1-4553-B185-1C79D6231B98}"/>
              </a:ext>
            </a:extLst>
          </p:cNvPr>
          <p:cNvSpPr/>
          <p:nvPr/>
        </p:nvSpPr>
        <p:spPr>
          <a:xfrm>
            <a:off x="156493" y="1957864"/>
            <a:ext cx="9227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/>
              <a:t>Satellite Map</a:t>
            </a: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9B7575C5-3A04-4ECE-88D0-2C3B017FC4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" t="3808" r="-599" b="97"/>
          <a:stretch/>
        </p:blipFill>
        <p:spPr bwMode="auto">
          <a:xfrm>
            <a:off x="1553239" y="1815499"/>
            <a:ext cx="2664726" cy="4827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A46EDE6-C1F5-45A9-A152-6B38F5B5CC11}"/>
              </a:ext>
            </a:extLst>
          </p:cNvPr>
          <p:cNvSpPr/>
          <p:nvPr/>
        </p:nvSpPr>
        <p:spPr>
          <a:xfrm>
            <a:off x="3545868" y="1810071"/>
            <a:ext cx="408373" cy="388719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A80496-FCB5-48BC-86CB-11A5C4FABEF8}"/>
              </a:ext>
            </a:extLst>
          </p:cNvPr>
          <p:cNvSpPr/>
          <p:nvPr/>
        </p:nvSpPr>
        <p:spPr>
          <a:xfrm>
            <a:off x="322570" y="243771"/>
            <a:ext cx="5511445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>
                <a:solidFill>
                  <a:srgbClr val="EBEBEB"/>
                </a:solidFill>
                <a:ea typeface="+mj-ea"/>
                <a:cs typeface="+mj-cs"/>
              </a:rPr>
              <a:t>Device Settings</a:t>
            </a:r>
            <a:endParaRPr lang="en-US" dirty="0"/>
          </a:p>
        </p:txBody>
      </p:sp>
      <p:sp>
        <p:nvSpPr>
          <p:cNvPr id="13" name="Right Brace 12">
            <a:extLst>
              <a:ext uri="{FF2B5EF4-FFF2-40B4-BE49-F238E27FC236}">
                <a16:creationId xmlns:a16="http://schemas.microsoft.com/office/drawing/2014/main" id="{75FB1105-9C5B-4B2B-B132-0659A66E2344}"/>
              </a:ext>
            </a:extLst>
          </p:cNvPr>
          <p:cNvSpPr/>
          <p:nvPr/>
        </p:nvSpPr>
        <p:spPr>
          <a:xfrm>
            <a:off x="10424058" y="4855541"/>
            <a:ext cx="204556" cy="1259894"/>
          </a:xfrm>
          <a:prstGeom prst="rightBrac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D7AED8-2AAF-489E-B978-FDF7DA4C1D7F}"/>
              </a:ext>
            </a:extLst>
          </p:cNvPr>
          <p:cNvSpPr txBox="1"/>
          <p:nvPr/>
        </p:nvSpPr>
        <p:spPr>
          <a:xfrm>
            <a:off x="10701557" y="5252460"/>
            <a:ext cx="11097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92D050"/>
                </a:solidFill>
              </a:rPr>
              <a:t>Signal Strength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05EE6B-7F20-41FE-8384-9AB613D7F955}"/>
              </a:ext>
            </a:extLst>
          </p:cNvPr>
          <p:cNvSpPr txBox="1"/>
          <p:nvPr/>
        </p:nvSpPr>
        <p:spPr>
          <a:xfrm>
            <a:off x="9572753" y="4774127"/>
            <a:ext cx="8483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92D050"/>
                </a:solidFill>
              </a:rPr>
              <a:t>Good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12892A-FABA-40E6-931D-C77D0B27BEAB}"/>
              </a:ext>
            </a:extLst>
          </p:cNvPr>
          <p:cNvSpPr txBox="1"/>
          <p:nvPr/>
        </p:nvSpPr>
        <p:spPr>
          <a:xfrm>
            <a:off x="9633905" y="5863407"/>
            <a:ext cx="7260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Poor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49B5743-170D-4D34-ADD3-FEEF094263BA}"/>
              </a:ext>
            </a:extLst>
          </p:cNvPr>
          <p:cNvSpPr txBox="1"/>
          <p:nvPr/>
        </p:nvSpPr>
        <p:spPr>
          <a:xfrm>
            <a:off x="458261" y="1131595"/>
            <a:ext cx="41071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92D050"/>
                </a:solidFill>
              </a:rPr>
              <a:t>Location Accuracy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167B44-111A-416C-B6E2-BE7A08A9CD47}"/>
              </a:ext>
            </a:extLst>
          </p:cNvPr>
          <p:cNvSpPr txBox="1"/>
          <p:nvPr/>
        </p:nvSpPr>
        <p:spPr>
          <a:xfrm>
            <a:off x="8810911" y="2310117"/>
            <a:ext cx="109384" cy="230832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9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8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F49642A-A2EF-4E1E-AD8A-E1F68B2E3D36}"/>
              </a:ext>
            </a:extLst>
          </p:cNvPr>
          <p:cNvSpPr txBox="1"/>
          <p:nvPr/>
        </p:nvSpPr>
        <p:spPr>
          <a:xfrm>
            <a:off x="9302624" y="2294728"/>
            <a:ext cx="170536" cy="24622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000" b="1" dirty="0">
                <a:solidFill>
                  <a:schemeClr val="bg1">
                    <a:lumMod val="50000"/>
                    <a:lumOff val="50000"/>
                  </a:schemeClr>
                </a:solidFill>
              </a:rPr>
              <a:t>5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A7BE0F-1E9D-4CA9-ACB1-99A80C98CB95}"/>
              </a:ext>
            </a:extLst>
          </p:cNvPr>
          <p:cNvSpPr txBox="1"/>
          <p:nvPr/>
        </p:nvSpPr>
        <p:spPr>
          <a:xfrm>
            <a:off x="10474926" y="2236891"/>
            <a:ext cx="13791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Tip: We want the GPS using at least 8 satellites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3D28D5D-3793-4A84-8EB5-6BD777486FE1}"/>
              </a:ext>
            </a:extLst>
          </p:cNvPr>
          <p:cNvCxnSpPr>
            <a:cxnSpLocks/>
          </p:cNvCxnSpPr>
          <p:nvPr/>
        </p:nvCxnSpPr>
        <p:spPr>
          <a:xfrm flipH="1">
            <a:off x="9572754" y="2425533"/>
            <a:ext cx="902172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9230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88C0AB-27F3-440D-BDF3-754674636132}"/>
              </a:ext>
            </a:extLst>
          </p:cNvPr>
          <p:cNvSpPr txBox="1">
            <a:spLocks/>
          </p:cNvSpPr>
          <p:nvPr/>
        </p:nvSpPr>
        <p:spPr>
          <a:xfrm>
            <a:off x="370494" y="1127924"/>
            <a:ext cx="3171287" cy="683624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/>
              <a:t>With great power…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ED22A7-8F8B-499B-B50E-8E1F890BFA5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4" r="7981" b="48015"/>
          <a:stretch/>
        </p:blipFill>
        <p:spPr>
          <a:xfrm>
            <a:off x="7816561" y="1534730"/>
            <a:ext cx="3920248" cy="29886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F744AF7-A006-4517-B945-E3A9044BD5E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638"/>
          <a:stretch/>
        </p:blipFill>
        <p:spPr>
          <a:xfrm>
            <a:off x="5153652" y="3910519"/>
            <a:ext cx="4413887" cy="266536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4AEC373-7E59-44A0-8C01-41F538C1F69D}"/>
              </a:ext>
            </a:extLst>
          </p:cNvPr>
          <p:cNvSpPr/>
          <p:nvPr/>
        </p:nvSpPr>
        <p:spPr>
          <a:xfrm>
            <a:off x="451774" y="1693973"/>
            <a:ext cx="4613764" cy="3470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400" b="1" u="sng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 TDC battery plugged in constantly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 the battery to drain down before charging in a cool place.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Overcharged or overheated batteries will expand/explode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 </a:t>
            </a:r>
            <a:r>
              <a:rPr lang="en-US" sz="2400" b="1" u="sng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</a:t>
            </a:r>
            <a:r>
              <a:rPr lang="en-US" sz="2400" b="1" dirty="0">
                <a:solidFill>
                  <a:schemeClr val="accent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Leave in extreme temperatures (heat or cold) like direct sunlight or outside shed</a:t>
            </a:r>
            <a:endParaRPr lang="en-US" sz="2000" dirty="0">
              <a:latin typeface="Century Gothic" panose="020B0502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5574F1B-44E7-4B22-A05A-51BA3531298A}"/>
              </a:ext>
            </a:extLst>
          </p:cNvPr>
          <p:cNvSpPr/>
          <p:nvPr/>
        </p:nvSpPr>
        <p:spPr>
          <a:xfrm>
            <a:off x="451774" y="5424044"/>
            <a:ext cx="4277036" cy="736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Run time of fully charged battery is up to </a:t>
            </a:r>
            <a:r>
              <a:rPr lang="en-US" sz="2000" b="1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 hours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6A234D-0C4C-4A32-B79C-5BFF5485816D}"/>
              </a:ext>
            </a:extLst>
          </p:cNvPr>
          <p:cNvSpPr/>
          <p:nvPr/>
        </p:nvSpPr>
        <p:spPr>
          <a:xfrm>
            <a:off x="451774" y="6144229"/>
            <a:ext cx="4280453" cy="407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Full charging takes </a:t>
            </a:r>
            <a:r>
              <a:rPr lang="en-US" sz="2000" b="1" u="sng" dirty="0">
                <a:solidFill>
                  <a:schemeClr val="accent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four hours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822F75C-9D0D-4C7A-AD80-408A3E84BB36}"/>
              </a:ext>
            </a:extLst>
          </p:cNvPr>
          <p:cNvSpPr/>
          <p:nvPr/>
        </p:nvSpPr>
        <p:spPr>
          <a:xfrm>
            <a:off x="322570" y="243771"/>
            <a:ext cx="461376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600" dirty="0">
                <a:solidFill>
                  <a:srgbClr val="EBEBEB"/>
                </a:solidFill>
                <a:ea typeface="+mj-ea"/>
                <a:cs typeface="+mj-cs"/>
              </a:rPr>
              <a:t>Device Care</a:t>
            </a:r>
            <a:endParaRPr lang="en-US" dirty="0"/>
          </a:p>
        </p:txBody>
      </p:sp>
      <p:pic>
        <p:nvPicPr>
          <p:cNvPr id="13" name="Picture 4" descr="NEW Trimble TDC600 Handheld Data Collector - No Software">
            <a:extLst>
              <a:ext uri="{FF2B5EF4-FFF2-40B4-BE49-F238E27FC236}">
                <a16:creationId xmlns:a16="http://schemas.microsoft.com/office/drawing/2014/main" id="{E25E2DBD-C331-4061-AACE-76510C93DF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2" t="1976" r="8149" b="3083"/>
          <a:stretch/>
        </p:blipFill>
        <p:spPr bwMode="auto">
          <a:xfrm>
            <a:off x="5568243" y="282113"/>
            <a:ext cx="2160204" cy="460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A3AEC8-2645-4E86-AC83-CAB73F5FE2A4}"/>
              </a:ext>
            </a:extLst>
          </p:cNvPr>
          <p:cNvSpPr/>
          <p:nvPr/>
        </p:nvSpPr>
        <p:spPr>
          <a:xfrm>
            <a:off x="5785857" y="975988"/>
            <a:ext cx="1748901" cy="3125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w to get Android 8.0 update after Dead Android screen | Nokiamob">
            <a:extLst>
              <a:ext uri="{FF2B5EF4-FFF2-40B4-BE49-F238E27FC236}">
                <a16:creationId xmlns:a16="http://schemas.microsoft.com/office/drawing/2014/main" id="{B11573EB-C15D-48CE-99C3-FB84D27A8C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02" r="24908"/>
          <a:stretch/>
        </p:blipFill>
        <p:spPr bwMode="auto">
          <a:xfrm>
            <a:off x="6049396" y="1718174"/>
            <a:ext cx="1311199" cy="1517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46513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5A5FAE4-BB7A-424B-9807-5AF8F923D1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07" t="2256" r="3635" b="2758"/>
          <a:stretch/>
        </p:blipFill>
        <p:spPr>
          <a:xfrm>
            <a:off x="6654018" y="682283"/>
            <a:ext cx="4009292" cy="55436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00C91F-26BF-46C1-9D00-28C7B494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122864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Data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880B2-3ECB-4952-8D98-60E6E04AF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31259"/>
            <a:ext cx="5578843" cy="484445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u="sng" dirty="0"/>
              <a:t>Two options </a:t>
            </a:r>
            <a:r>
              <a:rPr lang="en-US" sz="2400" dirty="0"/>
              <a:t>for collecting data and syncing to database: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Collect data on paper datasheets and</a:t>
            </a:r>
          </a:p>
          <a:p>
            <a:pPr marL="0" indent="0">
              <a:buNone/>
            </a:pPr>
            <a:r>
              <a:rPr lang="en-US" dirty="0"/>
              <a:t>       desktop app to enter data.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	Collect data on the beach with a mobile device and use wi-fi to sync data.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1200" dirty="0"/>
              <a:t>* Paper datasheet can be found on BNCR </a:t>
            </a:r>
            <a:r>
              <a:rPr lang="en-US" sz="1200" dirty="0" err="1"/>
              <a:t>Sharepoint</a:t>
            </a:r>
            <a:r>
              <a:rPr lang="en-US" sz="1200" dirty="0"/>
              <a:t> site </a:t>
            </a:r>
            <a:r>
              <a:rPr lang="en-US" sz="1200" dirty="0">
                <a:hlinkClick r:id="rId3"/>
              </a:rPr>
              <a:t>Turtle App Training Materials</a:t>
            </a:r>
            <a:r>
              <a:rPr lang="en-US" sz="1200" dirty="0"/>
              <a:t>.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025728-3C74-4ADB-AB3E-593D3C2843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14" y="3953022"/>
            <a:ext cx="3635991" cy="27158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16445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242BF-4576-4686-9C64-A6CB5DCF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Syncing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6EBF2-D722-464E-916F-EA44EB511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371795"/>
            <a:ext cx="8946541" cy="47980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Syncing data from the mobile device to database</a:t>
            </a:r>
          </a:p>
          <a:p>
            <a:pPr marL="0" indent="0">
              <a:buNone/>
            </a:pPr>
            <a:r>
              <a:rPr lang="en-US" sz="2400" dirty="0"/>
              <a:t>(same for desktop)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As often as you have access to wi-fi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	High density beaches – at least once a week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	Low density beaches – as often as you feel comfortable that you</a:t>
            </a:r>
          </a:p>
          <a:p>
            <a:pPr marL="0" indent="0">
              <a:buSzPct val="100000"/>
              <a:buNone/>
            </a:pPr>
            <a:r>
              <a:rPr lang="en-US" dirty="0"/>
              <a:t>	will not miss any data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u="sng" dirty="0"/>
              <a:t>Caution</a:t>
            </a:r>
            <a:r>
              <a:rPr lang="en-US" b="1" dirty="0"/>
              <a:t>: </a:t>
            </a:r>
            <a:r>
              <a:rPr lang="en-US" dirty="0"/>
              <a:t>if your device has a catastrophic error and cannot be turned on, you may lose any data that has not been synced.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Catch data collection errors before they become troublesome to fix.</a:t>
            </a:r>
          </a:p>
        </p:txBody>
      </p:sp>
    </p:spTree>
    <p:extLst>
      <p:ext uri="{BB962C8B-B14F-4D97-AF65-F5344CB8AC3E}">
        <p14:creationId xmlns:p14="http://schemas.microsoft.com/office/powerpoint/2010/main" val="29614363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9BFD0-B053-47B7-886B-A8FFE3FF7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637" y="452718"/>
            <a:ext cx="5686609" cy="706964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5600" dirty="0"/>
              <a:t>Syncing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184E1-22AE-41F4-B560-9639F5E7F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638" y="1412524"/>
            <a:ext cx="3563186" cy="553445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b="1" dirty="0">
                <a:solidFill>
                  <a:srgbClr val="92D050"/>
                </a:solidFill>
              </a:rPr>
              <a:t>Must be connected to Wi-Fi</a:t>
            </a:r>
            <a:endParaRPr lang="en-US" dirty="0"/>
          </a:p>
          <a:p>
            <a:pPr marL="0" lvl="0" indent="0">
              <a:buNone/>
            </a:pPr>
            <a:r>
              <a:rPr lang="en-US" sz="1600" dirty="0"/>
              <a:t>1. Go to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b="1" u="sng" dirty="0"/>
              <a:t>Outbox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en-US" sz="1600" dirty="0"/>
              <a:t>- data saved to device but not yet synced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/>
              <a:t>2. </a:t>
            </a:r>
            <a:r>
              <a:rPr lang="en-US" sz="1600" b="1" dirty="0"/>
              <a:t>Sync</a:t>
            </a:r>
            <a:r>
              <a:rPr lang="en-US" sz="1600" dirty="0"/>
              <a:t> (Send) all the records – sends to database</a:t>
            </a:r>
          </a:p>
          <a:p>
            <a:pPr marL="0" lvl="0" indent="0">
              <a:buNone/>
            </a:pPr>
            <a:endParaRPr lang="en-US" sz="1600" dirty="0"/>
          </a:p>
          <a:p>
            <a:pPr marL="0" lvl="0" indent="0">
              <a:buNone/>
            </a:pPr>
            <a:r>
              <a:rPr lang="en-US" sz="1600" dirty="0"/>
              <a:t>3. Refresh Inbox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600" b="1" dirty="0"/>
              <a:t>Inbox </a:t>
            </a:r>
            <a:r>
              <a:rPr lang="en-US" sz="1600" dirty="0"/>
              <a:t>contains all the records collected with the </a:t>
            </a:r>
            <a:r>
              <a:rPr lang="en-US" sz="1600" u="sng" dirty="0"/>
              <a:t>park’s app</a:t>
            </a:r>
            <a:r>
              <a:rPr lang="en-US" sz="1600" dirty="0"/>
              <a:t> (by any users or device)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600" b="1" dirty="0"/>
              <a:t>Sent box </a:t>
            </a:r>
            <a:r>
              <a:rPr lang="en-US" sz="1600" dirty="0"/>
              <a:t>contains all the records collected with </a:t>
            </a:r>
            <a:r>
              <a:rPr lang="en-US" sz="1600" u="sng" dirty="0"/>
              <a:t>your device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600" b="1" dirty="0"/>
              <a:t>Overview </a:t>
            </a:r>
            <a:r>
              <a:rPr lang="en-US" sz="1600" dirty="0"/>
              <a:t>contains all records, Sent and Outbox combined</a:t>
            </a:r>
            <a:endParaRPr lang="en-US" sz="1600" b="1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194F9C-A371-470F-A1D5-3883DF6D14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838" r="559" b="5708"/>
          <a:stretch/>
        </p:blipFill>
        <p:spPr>
          <a:xfrm>
            <a:off x="7136233" y="1611745"/>
            <a:ext cx="2308574" cy="49574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BB6DE89-6063-41DE-BCBA-C1766574B0C6}"/>
              </a:ext>
            </a:extLst>
          </p:cNvPr>
          <p:cNvSpPr/>
          <p:nvPr/>
        </p:nvSpPr>
        <p:spPr>
          <a:xfrm rot="4107803">
            <a:off x="8798822" y="5953688"/>
            <a:ext cx="492910" cy="223619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775C5B4-6233-443B-AB09-F9C6AC31567A}"/>
              </a:ext>
            </a:extLst>
          </p:cNvPr>
          <p:cNvSpPr txBox="1"/>
          <p:nvPr/>
        </p:nvSpPr>
        <p:spPr>
          <a:xfrm>
            <a:off x="8649398" y="5490064"/>
            <a:ext cx="687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Sync</a:t>
            </a:r>
          </a:p>
        </p:txBody>
      </p:sp>
      <p:pic>
        <p:nvPicPr>
          <p:cNvPr id="8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8491BA06-9B04-43D8-B0F6-E3B8404289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5"/>
          <a:stretch/>
        </p:blipFill>
        <p:spPr>
          <a:xfrm>
            <a:off x="4590059" y="1606857"/>
            <a:ext cx="2310849" cy="496238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0F77E0E-89BE-4177-8799-474467E4E77E}"/>
              </a:ext>
            </a:extLst>
          </p:cNvPr>
          <p:cNvSpPr/>
          <p:nvPr/>
        </p:nvSpPr>
        <p:spPr>
          <a:xfrm>
            <a:off x="4723097" y="4857065"/>
            <a:ext cx="2044771" cy="47631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1BCE409-D90F-49A6-B2AD-C141BC94E4A8}"/>
              </a:ext>
            </a:extLst>
          </p:cNvPr>
          <p:cNvSpPr txBox="1"/>
          <p:nvPr/>
        </p:nvSpPr>
        <p:spPr>
          <a:xfrm>
            <a:off x="4312033" y="4888138"/>
            <a:ext cx="3908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n>
                  <a:solidFill>
                    <a:schemeClr val="bg2">
                      <a:lumMod val="20000"/>
                      <a:lumOff val="80000"/>
                    </a:schemeClr>
                  </a:solidFill>
                </a:ln>
                <a:solidFill>
                  <a:srgbClr val="FF0000"/>
                </a:solidFill>
              </a:rPr>
              <a:t>1.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B86739E-367A-40D8-8A6A-523801D86BE7}"/>
              </a:ext>
            </a:extLst>
          </p:cNvPr>
          <p:cNvSpPr txBox="1"/>
          <p:nvPr/>
        </p:nvSpPr>
        <p:spPr>
          <a:xfrm>
            <a:off x="8437189" y="5490064"/>
            <a:ext cx="357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n>
                  <a:solidFill>
                    <a:schemeClr val="bg2">
                      <a:lumMod val="20000"/>
                      <a:lumOff val="80000"/>
                    </a:schemeClr>
                  </a:solidFill>
                </a:ln>
                <a:solidFill>
                  <a:srgbClr val="FF0000"/>
                </a:solidFill>
              </a:rPr>
              <a:t>2.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7BE1D0C-214E-4B97-8B9A-04064F0495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25" b="145"/>
          <a:stretch/>
        </p:blipFill>
        <p:spPr>
          <a:xfrm>
            <a:off x="9657016" y="1606857"/>
            <a:ext cx="2308574" cy="4957498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71751D4-10D0-4029-9EEE-8E5E1FD9B7D7}"/>
              </a:ext>
            </a:extLst>
          </p:cNvPr>
          <p:cNvSpPr/>
          <p:nvPr/>
        </p:nvSpPr>
        <p:spPr>
          <a:xfrm>
            <a:off x="11366659" y="5818972"/>
            <a:ext cx="421471" cy="475038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FBC1761-6D10-41D5-8E28-334E3F269E8E}"/>
              </a:ext>
            </a:extLst>
          </p:cNvPr>
          <p:cNvSpPr txBox="1"/>
          <p:nvPr/>
        </p:nvSpPr>
        <p:spPr>
          <a:xfrm>
            <a:off x="11046751" y="5548627"/>
            <a:ext cx="3574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n>
                  <a:solidFill>
                    <a:schemeClr val="bg2">
                      <a:lumMod val="20000"/>
                      <a:lumOff val="80000"/>
                    </a:schemeClr>
                  </a:solidFill>
                </a:ln>
                <a:solidFill>
                  <a:srgbClr val="FF0000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9904447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AD367-8341-4F5E-8E51-371F60BB3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8678" y="420630"/>
            <a:ext cx="8761413" cy="842432"/>
          </a:xfrm>
        </p:spPr>
        <p:txBody>
          <a:bodyPr>
            <a:normAutofit fontScale="90000"/>
          </a:bodyPr>
          <a:lstStyle/>
          <a:p>
            <a:r>
              <a:rPr lang="en-US" sz="6200" dirty="0"/>
              <a:t>Revisiting Nest Forms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70F36-118E-4315-A30E-D273292BD0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832" y="1378472"/>
            <a:ext cx="6848726" cy="51377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To update nest info/fate/or inventory data </a:t>
            </a:r>
          </a:p>
          <a:p>
            <a:pPr marL="0" indent="0">
              <a:buSzPct val="100000"/>
              <a:buNone/>
            </a:pPr>
            <a:r>
              <a:rPr lang="en-US" sz="1600" b="1" dirty="0">
                <a:solidFill>
                  <a:srgbClr val="92D050"/>
                </a:solidFill>
              </a:rPr>
              <a:t>Can be done as many times throughout the season as you need</a:t>
            </a:r>
          </a:p>
          <a:p>
            <a:pPr marL="0" indent="0">
              <a:buSzPct val="100000"/>
              <a:buNone/>
            </a:pPr>
            <a:r>
              <a:rPr lang="en-US" sz="1600" b="1" dirty="0">
                <a:solidFill>
                  <a:srgbClr val="92D050"/>
                </a:solidFill>
              </a:rPr>
              <a:t>Important to sync after every time form is edited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1. </a:t>
            </a:r>
            <a:r>
              <a:rPr lang="en-US" sz="1600" b="1" u="sng" dirty="0"/>
              <a:t>Refresh Inbox </a:t>
            </a:r>
            <a:r>
              <a:rPr lang="en-US" sz="1600" dirty="0"/>
              <a:t>– now you have all the nests collected for your</a:t>
            </a:r>
          </a:p>
          <a:p>
            <a:pPr marL="0" indent="0">
              <a:buNone/>
            </a:pPr>
            <a:r>
              <a:rPr lang="en-US" sz="1600" dirty="0"/>
              <a:t>       beach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lang="en-US" sz="1600" dirty="0"/>
              <a:t>Search for the nest ID and reopen the form</a:t>
            </a:r>
          </a:p>
          <a:p>
            <a:pPr marL="0" indent="0">
              <a:buNone/>
            </a:pPr>
            <a:r>
              <a:rPr lang="en-US" sz="1600" dirty="0"/>
              <a:t>2. This will not change the </a:t>
            </a:r>
            <a:r>
              <a:rPr lang="en-US" sz="1600" dirty="0" err="1"/>
              <a:t>lat</a:t>
            </a:r>
            <a:r>
              <a:rPr lang="en-US" sz="1600" dirty="0"/>
              <a:t>/long or date/time</a:t>
            </a:r>
          </a:p>
          <a:p>
            <a:pPr lvl="1">
              <a:buSzPct val="100000"/>
              <a:buFont typeface="Wingdings" panose="05000000000000000000" pitchFamily="2" charset="2"/>
              <a:buChar char="Ø"/>
            </a:pPr>
            <a:r>
              <a:rPr lang="en-US" sz="1600" dirty="0"/>
              <a:t>Just adding more info and updating the form</a:t>
            </a:r>
          </a:p>
          <a:p>
            <a:pPr marL="0" indent="0">
              <a:buNone/>
            </a:pPr>
            <a:r>
              <a:rPr lang="en-US" sz="1600" dirty="0"/>
              <a:t>3. Enter new information</a:t>
            </a:r>
          </a:p>
          <a:p>
            <a:pPr marL="0" indent="0">
              <a:buNone/>
            </a:pPr>
            <a:r>
              <a:rPr lang="en-US" sz="1600" dirty="0"/>
              <a:t>4. Hit the green “check”        at the bottom of the form</a:t>
            </a:r>
          </a:p>
          <a:p>
            <a:pPr marL="0" indent="0">
              <a:buNone/>
            </a:pPr>
            <a:r>
              <a:rPr lang="en-US" sz="1600" dirty="0"/>
              <a:t>5. Return to office, connect to wi-fi and sync.</a:t>
            </a:r>
          </a:p>
          <a:p>
            <a:pPr marL="0" indent="0">
              <a:buNone/>
            </a:pPr>
            <a:r>
              <a:rPr lang="en-US" sz="1600" dirty="0"/>
              <a:t>6. </a:t>
            </a:r>
            <a:r>
              <a:rPr lang="en-US" sz="1600" b="1" u="sng" dirty="0"/>
              <a:t>Refresh the Inbox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304A6D-891F-44A6-8145-E8E91D4998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227" y="5191497"/>
            <a:ext cx="345432" cy="3856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961C5EF-469C-47BF-9593-6E17640FDC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02"/>
          <a:stretch/>
        </p:blipFill>
        <p:spPr>
          <a:xfrm>
            <a:off x="7779433" y="2082020"/>
            <a:ext cx="4145500" cy="45257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410613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DC928-BF3F-40CB-9AF9-22B2C5489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642156"/>
          </a:xfrm>
        </p:spPr>
        <p:txBody>
          <a:bodyPr/>
          <a:lstStyle/>
          <a:p>
            <a:r>
              <a:rPr lang="en-US" sz="5600" dirty="0"/>
              <a:t>Data Management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146781-0933-43AB-BF26-D1C525836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450475"/>
            <a:ext cx="8946541" cy="519097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600" dirty="0"/>
              <a:t>Use the web map link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Do this on your desktop computer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Link for your park’s data map will be </a:t>
            </a:r>
            <a:r>
              <a:rPr lang="en-US" b="1" dirty="0"/>
              <a:t>emailed by BNCR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Log-in using your park’s AGO account info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600" dirty="0"/>
              <a:t>Check data often to catch errors, especially at the start of the season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Lat/long issues – happens when GPS is not given time to get a good fix.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Unanswered questions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Data not syncing from TDC</a:t>
            </a:r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dirty="0"/>
              <a:t>Duplicate entries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2400" b="1" dirty="0">
                <a:solidFill>
                  <a:srgbClr val="92D050"/>
                </a:solidFill>
              </a:rPr>
              <a:t>Can use filter tools to sort data</a:t>
            </a:r>
          </a:p>
        </p:txBody>
      </p:sp>
    </p:spTree>
    <p:extLst>
      <p:ext uri="{BB962C8B-B14F-4D97-AF65-F5344CB8AC3E}">
        <p14:creationId xmlns:p14="http://schemas.microsoft.com/office/powerpoint/2010/main" val="23335348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40444B-1623-4570-AE31-60C28D32B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1897053"/>
            <a:ext cx="3526394" cy="4339239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Open the link for your map on the desktop 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May need to login to AGO with park account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Can “Zoom to” your park in the Contents tab</a:t>
            </a:r>
          </a:p>
          <a:p>
            <a:pPr marL="857250" lvl="1" indent="-457200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600" dirty="0"/>
              <a:t>Hit the                 icon under the park layer.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Two options for looking at data:</a:t>
            </a:r>
          </a:p>
          <a:p>
            <a:pPr marL="857250" lvl="1" indent="-457200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600" dirty="0"/>
              <a:t>Data Table</a:t>
            </a:r>
          </a:p>
          <a:p>
            <a:pPr marL="857250" lvl="1" indent="-457200">
              <a:buClr>
                <a:schemeClr val="tx1"/>
              </a:buClr>
              <a:buSzPct val="100000"/>
              <a:buFont typeface="Wingdings" panose="05000000000000000000" pitchFamily="2" charset="2"/>
              <a:buChar char="Ø"/>
            </a:pPr>
            <a:r>
              <a:rPr lang="en-US" sz="1600" dirty="0"/>
              <a:t>Clicking on a point</a:t>
            </a:r>
          </a:p>
          <a:p>
            <a:pPr marL="457200" indent="-457200">
              <a:buClr>
                <a:schemeClr val="tx1"/>
              </a:buClr>
              <a:buFont typeface="+mj-lt"/>
              <a:buAutoNum type="arabicPeriod"/>
            </a:pPr>
            <a:r>
              <a:rPr lang="en-US" dirty="0"/>
              <a:t>Can use filter tools to sort data</a:t>
            </a:r>
          </a:p>
          <a:p>
            <a:pPr marL="4572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00EFF31-5631-41CD-AF5E-010C19D60F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143" b="36482"/>
          <a:stretch/>
        </p:blipFill>
        <p:spPr>
          <a:xfrm>
            <a:off x="4371476" y="2224504"/>
            <a:ext cx="7652084" cy="449359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22F942-FD1E-4D3D-81C6-D4A62FD741E8}"/>
              </a:ext>
            </a:extLst>
          </p:cNvPr>
          <p:cNvSpPr/>
          <p:nvPr/>
        </p:nvSpPr>
        <p:spPr>
          <a:xfrm>
            <a:off x="4848728" y="3266573"/>
            <a:ext cx="451414" cy="3248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251D879-4E27-43A5-8FA4-4221ACD43B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2068" b="68143" l="2532" r="98101">
                        <a14:foregroundMark x1="9494" y1="47890" x2="12658" y2="58439"/>
                        <a14:foregroundMark x1="12658" y1="58439" x2="17932" y2="48101"/>
                        <a14:foregroundMark x1="17932" y1="48101" x2="10759" y2="39451"/>
                        <a14:foregroundMark x1="10759" y1="39451" x2="6118" y2="50000"/>
                        <a14:foregroundMark x1="6118" y1="50000" x2="10759" y2="55907"/>
                        <a14:foregroundMark x1="2532" y1="54852" x2="2743" y2="47046"/>
                        <a14:foregroundMark x1="84599" y1="41983" x2="94726" y2="45781"/>
                        <a14:foregroundMark x1="94726" y1="45781" x2="92405" y2="56118"/>
                        <a14:foregroundMark x1="92405" y1="56118" x2="83333" y2="50633"/>
                        <a14:foregroundMark x1="83333" y1="50633" x2="89030" y2="53165"/>
                        <a14:foregroundMark x1="94937" y1="56962" x2="98101" y2="46203"/>
                        <a14:foregroundMark x1="98101" y1="46203" x2="95992" y2="42616"/>
                      </a14:backgroundRemoval>
                    </a14:imgEffect>
                  </a14:imgLayer>
                </a14:imgProps>
              </a:ext>
            </a:extLst>
          </a:blip>
          <a:srcRect t="27615" b="26549"/>
          <a:stretch/>
        </p:blipFill>
        <p:spPr>
          <a:xfrm>
            <a:off x="2486119" y="6236292"/>
            <a:ext cx="833896" cy="382226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6624BB9-6C8A-4ACA-9C6B-27DF6908AC3F}"/>
              </a:ext>
            </a:extLst>
          </p:cNvPr>
          <p:cNvSpPr/>
          <p:nvPr/>
        </p:nvSpPr>
        <p:spPr>
          <a:xfrm>
            <a:off x="5300141" y="3862136"/>
            <a:ext cx="282511" cy="204537"/>
          </a:xfrm>
          <a:prstGeom prst="ellipse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9C79EF-4840-48B9-AA3C-7D79EF54C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068" y="382385"/>
            <a:ext cx="9404723" cy="828319"/>
          </a:xfrm>
        </p:spPr>
        <p:txBody>
          <a:bodyPr/>
          <a:lstStyle/>
          <a:p>
            <a:r>
              <a:rPr lang="en-US" sz="5600" dirty="0"/>
              <a:t>Reviewing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3D450D-45D9-42F0-9D96-DF464EA4871C}"/>
              </a:ext>
            </a:extLst>
          </p:cNvPr>
          <p:cNvSpPr txBox="1"/>
          <p:nvPr/>
        </p:nvSpPr>
        <p:spPr>
          <a:xfrm>
            <a:off x="504068" y="1230852"/>
            <a:ext cx="6457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Using the Web Map to view and edit data</a:t>
            </a:r>
          </a:p>
        </p:txBody>
      </p:sp>
    </p:spTree>
    <p:extLst>
      <p:ext uri="{BB962C8B-B14F-4D97-AF65-F5344CB8AC3E}">
        <p14:creationId xmlns:p14="http://schemas.microsoft.com/office/powerpoint/2010/main" val="2274587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862A555-DD32-4BBB-A502-C130635CEA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923" y="3444241"/>
            <a:ext cx="347502" cy="29263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0988634-26D2-4DA3-99DF-574FD997B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9274" y="5081472"/>
            <a:ext cx="347502" cy="3959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263CE4C-F911-4065-A12A-4F43BBB02C06}"/>
              </a:ext>
            </a:extLst>
          </p:cNvPr>
          <p:cNvSpPr txBox="1"/>
          <p:nvPr/>
        </p:nvSpPr>
        <p:spPr>
          <a:xfrm>
            <a:off x="348916" y="285698"/>
            <a:ext cx="334419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Web Map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12C36C-F55A-4F9E-9A56-40351D17C9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7301" y="438209"/>
            <a:ext cx="8320848" cy="613409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59C19D7-04AC-4433-849F-122554CFF329}"/>
              </a:ext>
            </a:extLst>
          </p:cNvPr>
          <p:cNvSpPr txBox="1"/>
          <p:nvPr/>
        </p:nvSpPr>
        <p:spPr>
          <a:xfrm>
            <a:off x="348916" y="2104108"/>
            <a:ext cx="310042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View records in database</a:t>
            </a:r>
          </a:p>
          <a:p>
            <a:pPr>
              <a:buClr>
                <a:srgbClr val="92D050"/>
              </a:buClr>
            </a:pPr>
            <a:endParaRPr lang="en-US" sz="2000" dirty="0"/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Edit/Delete Records</a:t>
            </a:r>
          </a:p>
          <a:p>
            <a:pPr>
              <a:buClr>
                <a:srgbClr val="92D050"/>
              </a:buClr>
            </a:pPr>
            <a:endParaRPr lang="en-US" sz="2000" dirty="0"/>
          </a:p>
          <a:p>
            <a:pPr marL="342900" indent="-34290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sz="2000" dirty="0"/>
              <a:t>Export data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B70CAB6-C9CC-4307-B17C-CCF41DFFDA8D}"/>
              </a:ext>
            </a:extLst>
          </p:cNvPr>
          <p:cNvSpPr txBox="1"/>
          <p:nvPr/>
        </p:nvSpPr>
        <p:spPr>
          <a:xfrm>
            <a:off x="442897" y="1044958"/>
            <a:ext cx="3100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Online database allows user to:</a:t>
            </a:r>
          </a:p>
        </p:txBody>
      </p:sp>
    </p:spTree>
    <p:extLst>
      <p:ext uri="{BB962C8B-B14F-4D97-AF65-F5344CB8AC3E}">
        <p14:creationId xmlns:p14="http://schemas.microsoft.com/office/powerpoint/2010/main" val="1274663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CB3BF7-9D12-47E5-9771-AADDC7CED93C}"/>
              </a:ext>
            </a:extLst>
          </p:cNvPr>
          <p:cNvSpPr txBox="1"/>
          <p:nvPr/>
        </p:nvSpPr>
        <p:spPr>
          <a:xfrm>
            <a:off x="488453" y="1331207"/>
            <a:ext cx="320465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Open the data table at the bottom of the map. 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Make sure you are in the right “crawl type” tab.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Find the record you want to edit and click on it. 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Find it in the table or click on the dot on the map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You may have to zoom in to the beach on the map. 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E89FB894-C895-47E5-AF77-17A44347B3C1}"/>
              </a:ext>
            </a:extLst>
          </p:cNvPr>
          <p:cNvSpPr/>
          <p:nvPr/>
        </p:nvSpPr>
        <p:spPr>
          <a:xfrm>
            <a:off x="5095631" y="5267569"/>
            <a:ext cx="789354" cy="250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1372CBC-C301-414E-ADC1-974870B3303E}"/>
              </a:ext>
            </a:extLst>
          </p:cNvPr>
          <p:cNvSpPr/>
          <p:nvPr/>
        </p:nvSpPr>
        <p:spPr>
          <a:xfrm>
            <a:off x="5822462" y="4536831"/>
            <a:ext cx="273538" cy="25009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C6971B2-A199-47CB-A197-D44822672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53" y="360054"/>
            <a:ext cx="8761413" cy="842432"/>
          </a:xfrm>
        </p:spPr>
        <p:txBody>
          <a:bodyPr>
            <a:noAutofit/>
          </a:bodyPr>
          <a:lstStyle/>
          <a:p>
            <a:r>
              <a:rPr lang="en-US" sz="4800" dirty="0"/>
              <a:t>Editing Point Information</a:t>
            </a:r>
            <a:br>
              <a:rPr lang="en-US" sz="4800" b="1" dirty="0"/>
            </a:br>
            <a:endParaRPr lang="en-US" sz="4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884DD42-9D35-42EE-AFA2-1B50902EF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87" y="1326453"/>
            <a:ext cx="7919376" cy="5326247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C5FABA64-B1F8-44C8-AED2-0E9F42E27AC9}"/>
              </a:ext>
            </a:extLst>
          </p:cNvPr>
          <p:cNvSpPr/>
          <p:nvPr/>
        </p:nvSpPr>
        <p:spPr>
          <a:xfrm>
            <a:off x="3760273" y="5670857"/>
            <a:ext cx="310718" cy="23969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4271753-90EB-43E1-9449-5A7F5B9FD8E0}"/>
              </a:ext>
            </a:extLst>
          </p:cNvPr>
          <p:cNvSpPr/>
          <p:nvPr/>
        </p:nvSpPr>
        <p:spPr>
          <a:xfrm>
            <a:off x="7990731" y="2601193"/>
            <a:ext cx="106532" cy="97619"/>
          </a:xfrm>
          <a:prstGeom prst="ellipse">
            <a:avLst/>
          </a:prstGeom>
          <a:solidFill>
            <a:srgbClr val="3EEAEE"/>
          </a:solidFill>
          <a:ln>
            <a:solidFill>
              <a:srgbClr val="3EEA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64B6ABA-85D2-4A48-91A7-C1772E3DDB9C}"/>
              </a:ext>
            </a:extLst>
          </p:cNvPr>
          <p:cNvSpPr/>
          <p:nvPr/>
        </p:nvSpPr>
        <p:spPr>
          <a:xfrm>
            <a:off x="7553506" y="2530153"/>
            <a:ext cx="310718" cy="23969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093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CE20534-128E-4E4A-A987-C119FC29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3287" y="1326453"/>
            <a:ext cx="7919376" cy="53262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EEE9D31-89F3-4B96-8876-3BF40ED46A45}"/>
              </a:ext>
            </a:extLst>
          </p:cNvPr>
          <p:cNvSpPr txBox="1"/>
          <p:nvPr/>
        </p:nvSpPr>
        <p:spPr>
          <a:xfrm>
            <a:off x="488453" y="1468496"/>
            <a:ext cx="31649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4"/>
            </a:pPr>
            <a:r>
              <a:rPr lang="en-US" dirty="0"/>
              <a:t>Once you have selected the point, the form will appear in the Smart Editor.</a:t>
            </a:r>
          </a:p>
          <a:p>
            <a:pPr marL="342900" indent="-342900">
              <a:buFont typeface="+mj-lt"/>
              <a:buAutoNum type="arabicPeriod" startAt="4"/>
            </a:pPr>
            <a:endParaRPr lang="en-US" dirty="0"/>
          </a:p>
          <a:p>
            <a:pPr marL="342900" indent="-342900">
              <a:buFont typeface="+mj-lt"/>
              <a:buAutoNum type="arabicPeriod" startAt="4"/>
            </a:pPr>
            <a:r>
              <a:rPr lang="en-US" dirty="0"/>
              <a:t>Make any edits or updates.</a:t>
            </a:r>
          </a:p>
          <a:p>
            <a:pPr marL="342900" indent="-342900">
              <a:buFont typeface="+mj-lt"/>
              <a:buAutoNum type="arabicPeriod" startAt="4"/>
            </a:pPr>
            <a:endParaRPr lang="en-US" dirty="0"/>
          </a:p>
          <a:p>
            <a:pPr marL="342900" indent="-342900">
              <a:buFont typeface="+mj-lt"/>
              <a:buAutoNum type="arabicPeriod" startAt="4"/>
            </a:pPr>
            <a:r>
              <a:rPr lang="en-US" dirty="0"/>
              <a:t>Then hit save.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08E1D7-771E-4C3E-B850-A38814821BBA}"/>
              </a:ext>
            </a:extLst>
          </p:cNvPr>
          <p:cNvSpPr/>
          <p:nvPr/>
        </p:nvSpPr>
        <p:spPr>
          <a:xfrm>
            <a:off x="9948019" y="1987562"/>
            <a:ext cx="1957577" cy="279750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68CCF1B-0637-4244-9480-A96C82140141}"/>
              </a:ext>
            </a:extLst>
          </p:cNvPr>
          <p:cNvSpPr/>
          <p:nvPr/>
        </p:nvSpPr>
        <p:spPr>
          <a:xfrm>
            <a:off x="11426062" y="4438836"/>
            <a:ext cx="407874" cy="29688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491C31E-FF5D-42C0-9664-D9D35E26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453" y="360054"/>
            <a:ext cx="8761413" cy="842432"/>
          </a:xfrm>
        </p:spPr>
        <p:txBody>
          <a:bodyPr>
            <a:noAutofit/>
          </a:bodyPr>
          <a:lstStyle/>
          <a:p>
            <a:r>
              <a:rPr lang="en-US" sz="4800" dirty="0"/>
              <a:t>Editing Point Information</a:t>
            </a:r>
            <a:br>
              <a:rPr lang="en-US" sz="4800" b="1" dirty="0"/>
            </a:br>
            <a:endParaRPr lang="en-US" sz="4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E192A35-F1BA-4819-8EBF-87813D7A8986}"/>
              </a:ext>
            </a:extLst>
          </p:cNvPr>
          <p:cNvSpPr txBox="1"/>
          <p:nvPr/>
        </p:nvSpPr>
        <p:spPr>
          <a:xfrm>
            <a:off x="488453" y="4168909"/>
            <a:ext cx="327567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Delete a point, just hit “Delete”</a:t>
            </a:r>
          </a:p>
          <a:p>
            <a:endParaRPr lang="en-US" dirty="0"/>
          </a:p>
          <a:p>
            <a:pPr marL="285750" indent="-285750">
              <a:buClr>
                <a:srgbClr val="92D050"/>
              </a:buClr>
              <a:buFont typeface="Wingdings" panose="05000000000000000000" pitchFamily="2" charset="2"/>
              <a:buChar char="Ø"/>
            </a:pPr>
            <a:r>
              <a:rPr lang="en-US" dirty="0"/>
              <a:t>It will ask if you are sure, hit “Yes”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1"/>
                </a:solidFill>
              </a:rPr>
              <a:t>Caution: </a:t>
            </a:r>
            <a:r>
              <a:rPr lang="en-US" dirty="0"/>
              <a:t>Deleting a point in the database cannot be undone.</a:t>
            </a:r>
          </a:p>
        </p:txBody>
      </p:sp>
    </p:spTree>
    <p:extLst>
      <p:ext uri="{BB962C8B-B14F-4D97-AF65-F5344CB8AC3E}">
        <p14:creationId xmlns:p14="http://schemas.microsoft.com/office/powerpoint/2010/main" val="24379114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EBE749B-1AD9-4F3B-B409-67E43CA22C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79" y="1497522"/>
            <a:ext cx="9728538" cy="5103412"/>
          </a:xfrm>
          <a:prstGeom prst="rect">
            <a:avLst/>
          </a:prstGeom>
        </p:spPr>
      </p:pic>
      <p:sp>
        <p:nvSpPr>
          <p:cNvPr id="3" name="Title 4">
            <a:extLst>
              <a:ext uri="{FF2B5EF4-FFF2-40B4-BE49-F238E27FC236}">
                <a16:creationId xmlns:a16="http://schemas.microsoft.com/office/drawing/2014/main" id="{DAC9D88C-C767-4C32-A0C7-F114B596F4C6}"/>
              </a:ext>
            </a:extLst>
          </p:cNvPr>
          <p:cNvSpPr txBox="1">
            <a:spLocks/>
          </p:cNvSpPr>
          <p:nvPr/>
        </p:nvSpPr>
        <p:spPr>
          <a:xfrm>
            <a:off x="600179" y="386862"/>
            <a:ext cx="10763238" cy="8257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/>
              <a:t>DEP Sea Turtle Tracking Dashboard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4E50B3-B054-4E7C-B77F-4F121BDD2B6C}"/>
              </a:ext>
            </a:extLst>
          </p:cNvPr>
          <p:cNvSpPr/>
          <p:nvPr/>
        </p:nvSpPr>
        <p:spPr>
          <a:xfrm>
            <a:off x="4071311" y="1031898"/>
            <a:ext cx="337705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n-NO" sz="2000" b="1" dirty="0">
                <a:hlinkClick r:id="rId3" action="ppaction://hlinkfile"/>
              </a:rPr>
              <a:t>DEP Sea Turtle Qlik Site</a:t>
            </a:r>
            <a:endParaRPr lang="en-US" sz="2000" b="1" dirty="0"/>
          </a:p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61025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4">
            <a:extLst>
              <a:ext uri="{FF2B5EF4-FFF2-40B4-BE49-F238E27FC236}">
                <a16:creationId xmlns:a16="http://schemas.microsoft.com/office/drawing/2014/main" id="{4DCF1FE4-FB47-43DE-A87A-2DD4AF0740CC}"/>
              </a:ext>
            </a:extLst>
          </p:cNvPr>
          <p:cNvSpPr txBox="1">
            <a:spLocks/>
          </p:cNvSpPr>
          <p:nvPr/>
        </p:nvSpPr>
        <p:spPr>
          <a:xfrm>
            <a:off x="600179" y="386862"/>
            <a:ext cx="8543821" cy="8257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/>
              <a:t>2022 – Nests by District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61BC94-4EB4-4678-AE29-0FD2A4C5E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78" y="1724876"/>
            <a:ext cx="10531241" cy="379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7016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15840FA3-65CD-45C3-A55B-8943D2AC013E}"/>
              </a:ext>
            </a:extLst>
          </p:cNvPr>
          <p:cNvSpPr txBox="1">
            <a:spLocks/>
          </p:cNvSpPr>
          <p:nvPr/>
        </p:nvSpPr>
        <p:spPr>
          <a:xfrm>
            <a:off x="600179" y="386862"/>
            <a:ext cx="8543821" cy="825743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dirty="0"/>
              <a:t>2022 – False Crawls by District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5A9454-D50B-47B9-849A-E5A5AFFDB6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179" y="1735494"/>
            <a:ext cx="10549903" cy="384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1687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B1CA-9578-4029-A0AA-A977012B5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600" dirty="0"/>
              <a:t>Reporting Data to FWC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81F4-D7F5-4A57-BAB8-5B90855CD1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111" y="2068497"/>
            <a:ext cx="9749914" cy="459590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BNCR will automatically generate all of the reports required by FWC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Survey app is based on FWC’s </a:t>
            </a:r>
            <a:r>
              <a:rPr lang="en-US" b="1" dirty="0">
                <a:solidFill>
                  <a:schemeClr val="accent1"/>
                </a:solidFill>
              </a:rPr>
              <a:t>NPA</a:t>
            </a:r>
            <a:r>
              <a:rPr lang="en-US" dirty="0"/>
              <a:t> spreadsheet, </a:t>
            </a:r>
            <a:r>
              <a:rPr lang="en-US" b="1" dirty="0">
                <a:solidFill>
                  <a:schemeClr val="accent1"/>
                </a:solidFill>
              </a:rPr>
              <a:t>SNBS</a:t>
            </a:r>
            <a:r>
              <a:rPr lang="en-US" dirty="0"/>
              <a:t> summary report, </a:t>
            </a:r>
            <a:r>
              <a:rPr lang="en-US" b="1" dirty="0">
                <a:solidFill>
                  <a:schemeClr val="accent1"/>
                </a:solidFill>
              </a:rPr>
              <a:t>Beach Nourishment </a:t>
            </a:r>
            <a:r>
              <a:rPr lang="en-US" dirty="0"/>
              <a:t>and </a:t>
            </a:r>
            <a:r>
              <a:rPr lang="en-US" b="1" dirty="0">
                <a:solidFill>
                  <a:schemeClr val="accent1"/>
                </a:solidFill>
              </a:rPr>
              <a:t>Daily Crawl </a:t>
            </a:r>
            <a:r>
              <a:rPr lang="en-US" dirty="0"/>
              <a:t>reporting forms.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Reports will be auto-generated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Parks must get ALL their data into Survey123.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BNCR will send reports to parks for review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Park permit holder is still responsible for submitting reports to FWC.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1800" dirty="0"/>
          </a:p>
          <a:p>
            <a:pPr>
              <a:buSzPct val="100000"/>
              <a:buFont typeface="Wingdings" panose="05000000000000000000" pitchFamily="2" charset="2"/>
              <a:buChar char="Ø"/>
            </a:pPr>
            <a:r>
              <a:rPr lang="en-US" sz="1800" dirty="0"/>
              <a:t>If you have any questions about the reports or if data does not look correct, LET US KNOW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100B6A-3D46-4098-9927-66AA2EF4265C}"/>
              </a:ext>
            </a:extLst>
          </p:cNvPr>
          <p:cNvSpPr txBox="1"/>
          <p:nvPr/>
        </p:nvSpPr>
        <p:spPr>
          <a:xfrm>
            <a:off x="646111" y="1402672"/>
            <a:ext cx="81940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accent1"/>
                </a:solidFill>
              </a:rPr>
              <a:t>PAPERLESS!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602ADF-D04D-4622-A3C3-FE7E5F53AF9B}"/>
              </a:ext>
            </a:extLst>
          </p:cNvPr>
          <p:cNvSpPr txBox="1"/>
          <p:nvPr/>
        </p:nvSpPr>
        <p:spPr>
          <a:xfrm>
            <a:off x="8434062" y="3429000"/>
            <a:ext cx="1819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n>
                  <a:solidFill>
                    <a:schemeClr val="accent3">
                      <a:lumMod val="40000"/>
                      <a:lumOff val="60000"/>
                    </a:schemeClr>
                  </a:solidFill>
                </a:ln>
                <a:solidFill>
                  <a:srgbClr val="FF0000"/>
                </a:solidFill>
              </a:rPr>
              <a:t>New NPA questions in 2023!</a:t>
            </a:r>
          </a:p>
        </p:txBody>
      </p:sp>
    </p:spTree>
    <p:extLst>
      <p:ext uri="{BB962C8B-B14F-4D97-AF65-F5344CB8AC3E}">
        <p14:creationId xmlns:p14="http://schemas.microsoft.com/office/powerpoint/2010/main" val="6275794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9E7F-C901-4746-B15A-1C43CBF21D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1913" y="133156"/>
            <a:ext cx="6719619" cy="1641986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4000" dirty="0"/>
              <a:t>Beach Nourishment Monitoring Reporting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186419-659E-468F-83FB-7F3920540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039" b="9540"/>
          <a:stretch/>
        </p:blipFill>
        <p:spPr>
          <a:xfrm>
            <a:off x="0" y="54726"/>
            <a:ext cx="4688733" cy="680327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869866-A65D-4963-9E18-404AF1D033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1913" y="2180716"/>
            <a:ext cx="3314064" cy="311793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Parks for 2023: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Amelia Island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Anastasia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St. Joe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St. Andrews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 err="1"/>
              <a:t>Mizzell-Eulla</a:t>
            </a: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Camp Helen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Gasparilla Island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Lovers Key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5B1139-C0DA-4C42-AD40-2EE3F5DC04D4}"/>
              </a:ext>
            </a:extLst>
          </p:cNvPr>
          <p:cNvSpPr/>
          <p:nvPr/>
        </p:nvSpPr>
        <p:spPr>
          <a:xfrm>
            <a:off x="4941913" y="1325517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dirty="0"/>
              <a:t>Additional nest monitoring required when a beach receives sand placement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0AF90E-042C-43C8-B7AC-2D7CDA5ECB2E}"/>
              </a:ext>
            </a:extLst>
          </p:cNvPr>
          <p:cNvSpPr/>
          <p:nvPr/>
        </p:nvSpPr>
        <p:spPr>
          <a:xfrm>
            <a:off x="4941913" y="5298648"/>
            <a:ext cx="6096000" cy="1113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342900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</a:pPr>
            <a:r>
              <a:rPr lang="en-US" sz="2000" dirty="0">
                <a:latin typeface="+mj-lt"/>
                <a:ea typeface="+mj-ea"/>
                <a:cs typeface="+mj-cs"/>
              </a:rPr>
              <a:t>Question, “Is your park carrying out a beach nourishment” will default “Yes”</a:t>
            </a:r>
          </a:p>
          <a:p>
            <a:pPr marL="742950" lvl="1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§"/>
            </a:pPr>
            <a:r>
              <a:rPr lang="en-US" dirty="0">
                <a:latin typeface="+mj-lt"/>
                <a:ea typeface="+mj-ea"/>
                <a:cs typeface="+mj-cs"/>
              </a:rPr>
              <a:t>Requires additional info for each crawl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7807135-15AE-4654-87C7-483A3BDF7092}"/>
              </a:ext>
            </a:extLst>
          </p:cNvPr>
          <p:cNvSpPr txBox="1">
            <a:spLocks/>
          </p:cNvSpPr>
          <p:nvPr/>
        </p:nvSpPr>
        <p:spPr>
          <a:xfrm>
            <a:off x="7503269" y="2464657"/>
            <a:ext cx="3314064" cy="28339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lvl="1">
              <a:buFont typeface="Wingdings" panose="05000000000000000000" pitchFamily="2" charset="2"/>
              <a:buChar char="§"/>
            </a:pPr>
            <a:r>
              <a:rPr lang="en-US" sz="1700" dirty="0"/>
              <a:t>South Sebastian Inlet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700" dirty="0" err="1"/>
              <a:t>Delnor</a:t>
            </a:r>
            <a:r>
              <a:rPr lang="en-US" sz="1700" dirty="0"/>
              <a:t> Wiggins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700" dirty="0"/>
              <a:t>Fort Clinch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700" dirty="0" err="1"/>
              <a:t>Grayton</a:t>
            </a:r>
            <a:r>
              <a:rPr lang="en-US" sz="1700" dirty="0"/>
              <a:t>/Deer Lake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700" dirty="0"/>
              <a:t>Honeymoon Island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700" dirty="0"/>
              <a:t>Stump Pass</a:t>
            </a:r>
          </a:p>
          <a:p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41793132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F57A3D4-4BD9-407B-9750-0BA87CF96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4625852"/>
            <a:ext cx="8825657" cy="566738"/>
          </a:xfrm>
        </p:spPr>
        <p:txBody>
          <a:bodyPr/>
          <a:lstStyle/>
          <a:p>
            <a:pPr algn="ctr"/>
            <a:r>
              <a:rPr lang="en-US" dirty="0"/>
              <a:t>Sea Turtle Data Collection App Training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A0199D7-2009-4528-AB4D-0474C9A232E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829" b="20829"/>
          <a:stretch>
            <a:fillRect/>
          </a:stretch>
        </p:blipFill>
        <p:spPr>
          <a:xfrm>
            <a:off x="1429873" y="628996"/>
            <a:ext cx="8825658" cy="3429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DA2E927-415E-4BF1-B944-65044C6EC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36105" y="5385759"/>
            <a:ext cx="8825656" cy="932022"/>
          </a:xfrm>
        </p:spPr>
        <p:txBody>
          <a:bodyPr numCol="2">
            <a:normAutofit/>
          </a:bodyPr>
          <a:lstStyle/>
          <a:p>
            <a:r>
              <a:rPr lang="en-US" b="1" dirty="0"/>
              <a:t>Leah Gerlock, Natural Resource Specialist</a:t>
            </a:r>
          </a:p>
          <a:p>
            <a:r>
              <a:rPr lang="en-US" dirty="0"/>
              <a:t>(850) 245-2079 </a:t>
            </a:r>
            <a:r>
              <a:rPr lang="en-US" b="1" dirty="0"/>
              <a:t>		</a:t>
            </a:r>
          </a:p>
          <a:p>
            <a:r>
              <a:rPr lang="en-US" dirty="0">
                <a:hlinkClick r:id="rId3"/>
              </a:rPr>
              <a:t>Leah.Gerlock@dep.state.fl.us </a:t>
            </a:r>
            <a:r>
              <a:rPr lang="en-US" dirty="0"/>
              <a:t> 			</a:t>
            </a:r>
          </a:p>
          <a:p>
            <a:r>
              <a:rPr lang="en-US" b="1" dirty="0"/>
              <a:t>Jess Richardson, GIS Technician</a:t>
            </a:r>
          </a:p>
          <a:p>
            <a:r>
              <a:rPr lang="en-US" dirty="0"/>
              <a:t>(850) 245-3058 		</a:t>
            </a:r>
          </a:p>
          <a:p>
            <a:r>
              <a:rPr lang="en-US" dirty="0">
                <a:hlinkClick r:id="rId4"/>
              </a:rPr>
              <a:t>Jessica.L.Richards@dep.state.fl.us</a:t>
            </a:r>
            <a:r>
              <a:rPr lang="en-US" dirty="0"/>
              <a:t> 		</a:t>
            </a:r>
          </a:p>
        </p:txBody>
      </p:sp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44520218-0C2F-421F-9305-95DE6C74EF79}"/>
              </a:ext>
            </a:extLst>
          </p:cNvPr>
          <p:cNvSpPr/>
          <p:nvPr/>
        </p:nvSpPr>
        <p:spPr>
          <a:xfrm flipH="1">
            <a:off x="1709270" y="1171388"/>
            <a:ext cx="2259106" cy="1541929"/>
          </a:xfrm>
          <a:prstGeom prst="wedgeEllipseCallout">
            <a:avLst>
              <a:gd name="adj1" fmla="val -47553"/>
              <a:gd name="adj2" fmla="val 505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FA373F-9654-423B-A181-459B8DF25313}"/>
              </a:ext>
            </a:extLst>
          </p:cNvPr>
          <p:cNvSpPr txBox="1"/>
          <p:nvPr/>
        </p:nvSpPr>
        <p:spPr>
          <a:xfrm>
            <a:off x="1897575" y="1703825"/>
            <a:ext cx="18824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>
                <a:solidFill>
                  <a:schemeClr val="bg2">
                    <a:lumMod val="25000"/>
                  </a:schemeClr>
                </a:solidFill>
              </a:rPr>
              <a:t>Questions?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612833-B21C-4C40-8085-4D864F36547E}"/>
              </a:ext>
            </a:extLst>
          </p:cNvPr>
          <p:cNvSpPr txBox="1"/>
          <p:nvPr/>
        </p:nvSpPr>
        <p:spPr>
          <a:xfrm>
            <a:off x="1263748" y="4248953"/>
            <a:ext cx="9664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Feel free to give us a call and we will do our best to help with any issues you have!</a:t>
            </a:r>
          </a:p>
        </p:txBody>
      </p:sp>
    </p:spTree>
    <p:extLst>
      <p:ext uri="{BB962C8B-B14F-4D97-AF65-F5344CB8AC3E}">
        <p14:creationId xmlns:p14="http://schemas.microsoft.com/office/powerpoint/2010/main" val="10456099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Type xmlns="0A01F4FA-FD46-4C3B-A589-45461FADBDB2">Enter Choice #1</DocType>
    <_dlc_DocId xmlns="ed83551b-1c74-4eb0-a689-e3b00317a30f">NPVFY6KNS3ZM-1736037323-274</_dlc_DocId>
    <_dlc_DocIdUrl xmlns="ed83551b-1c74-4eb0-a689-e3b00317a30f">
      <Url>https://floridadep.sharepoint.com/RecreationAndParks/BNCR/_layouts/15/DocIdRedir.aspx?ID=NPVFY6KNS3ZM-1736037323-274</Url>
      <Description>NPVFY6KNS3ZM-1736037323-274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E025816AF86441A6E9A40211E80CE1" ma:contentTypeVersion="5" ma:contentTypeDescription="Create a new document." ma:contentTypeScope="" ma:versionID="e0b0fdbe965d0c5a02177d4d77e685c3">
  <xsd:schema xmlns:xsd="http://www.w3.org/2001/XMLSchema" xmlns:xs="http://www.w3.org/2001/XMLSchema" xmlns:p="http://schemas.microsoft.com/office/2006/metadata/properties" xmlns:ns2="ed83551b-1c74-4eb0-a689-e3b00317a30f" xmlns:ns3="0A01F4FA-FD46-4C3B-A589-45461FADBDB2" xmlns:ns4="0a01f4fa-fd46-4c3b-a589-45461fadbdb2" targetNamespace="http://schemas.microsoft.com/office/2006/metadata/properties" ma:root="true" ma:fieldsID="6784573a5b294e6e138462ee7d090c84" ns2:_="" ns3:_="" ns4:_="">
    <xsd:import namespace="ed83551b-1c74-4eb0-a689-e3b00317a30f"/>
    <xsd:import namespace="0A01F4FA-FD46-4C3B-A589-45461FADBDB2"/>
    <xsd:import namespace="0a01f4fa-fd46-4c3b-a589-45461fadbdb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DocType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83551b-1c74-4eb0-a689-e3b00317a30f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1F4FA-FD46-4C3B-A589-45461FADBDB2" elementFormDefault="qualified">
    <xsd:import namespace="http://schemas.microsoft.com/office/2006/documentManagement/types"/>
    <xsd:import namespace="http://schemas.microsoft.com/office/infopath/2007/PartnerControls"/>
    <xsd:element name="DocType" ma:index="11" nillable="true" ma:displayName="DocType" ma:default="Enter Choice #1" ma:format="Dropdown" ma:internalName="DocType">
      <xsd:simpleType>
        <xsd:restriction base="dms:Choice">
          <xsd:enumeration value="Enter Choice #1"/>
          <xsd:enumeration value="Enter Choice #2"/>
          <xsd:enumeration value="Enter Choice #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01f4fa-fd46-4c3b-a589-45461fadbd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A4889E-D865-40DC-9D40-9A3034A442C2}">
  <ds:schemaRefs>
    <ds:schemaRef ds:uri="http://purl.org/dc/elements/1.1/"/>
    <ds:schemaRef ds:uri="http://purl.org/dc/dcmitype/"/>
    <ds:schemaRef ds:uri="http://schemas.microsoft.com/office/2006/metadata/properties"/>
    <ds:schemaRef ds:uri="http://purl.org/dc/terms/"/>
    <ds:schemaRef ds:uri="ed83551b-1c74-4eb0-a689-e3b00317a30f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0a01f4fa-fd46-4c3b-a589-45461fadbdb2"/>
    <ds:schemaRef ds:uri="0A01F4FA-FD46-4C3B-A589-45461FADBDB2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072D868-A735-48D6-A943-7FBD3B3B3F3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3EF7BC-3DBD-4716-BAA0-2BD852AE3B92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63D0899A-2ACB-4E68-9655-8AE405AC71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d83551b-1c74-4eb0-a689-e3b00317a30f"/>
    <ds:schemaRef ds:uri="0A01F4FA-FD46-4C3B-A589-45461FADBDB2"/>
    <ds:schemaRef ds:uri="0a01f4fa-fd46-4c3b-a589-45461fadbd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8288</TotalTime>
  <Words>1947</Words>
  <Application>Microsoft Office PowerPoint</Application>
  <PresentationFormat>Widescreen</PresentationFormat>
  <Paragraphs>309</Paragraphs>
  <Slides>31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Ion</vt:lpstr>
      <vt:lpstr>Sea Turtle Data Collection App Training</vt:lpstr>
      <vt:lpstr>Introduction </vt:lpstr>
      <vt:lpstr>PowerPoint Presentation</vt:lpstr>
      <vt:lpstr>PowerPoint Presentation</vt:lpstr>
      <vt:lpstr>Why develop the app?</vt:lpstr>
      <vt:lpstr>Downloading the Survey123 App</vt:lpstr>
      <vt:lpstr>Downloading Survey123 on Desktop</vt:lpstr>
      <vt:lpstr>Downloading Survey123 on TDC/Tablet</vt:lpstr>
      <vt:lpstr>PowerPoint Presentation</vt:lpstr>
      <vt:lpstr>FWC’s Apps</vt:lpstr>
      <vt:lpstr>PowerPoint Presentation</vt:lpstr>
      <vt:lpstr>Device Settings You Should Know</vt:lpstr>
      <vt:lpstr>PowerPoint Presentation</vt:lpstr>
      <vt:lpstr>PowerPoint Presentation</vt:lpstr>
      <vt:lpstr>PowerPoint Presentation</vt:lpstr>
      <vt:lpstr>PowerPoint Presentation</vt:lpstr>
      <vt:lpstr>Data Collection</vt:lpstr>
      <vt:lpstr>Syncing Data</vt:lpstr>
      <vt:lpstr>Syncing Data</vt:lpstr>
      <vt:lpstr>Revisiting Nest Forms </vt:lpstr>
      <vt:lpstr>Data Management</vt:lpstr>
      <vt:lpstr>Reviewing Data</vt:lpstr>
      <vt:lpstr>PowerPoint Presentation</vt:lpstr>
      <vt:lpstr>Editing Point Information </vt:lpstr>
      <vt:lpstr>Editing Point Information </vt:lpstr>
      <vt:lpstr>PowerPoint Presentation</vt:lpstr>
      <vt:lpstr>PowerPoint Presentation</vt:lpstr>
      <vt:lpstr>PowerPoint Presentation</vt:lpstr>
      <vt:lpstr>Reporting Data to FWC </vt:lpstr>
      <vt:lpstr>Beach Nourishment Monitoring Reporting</vt:lpstr>
      <vt:lpstr>Sea Turtle Data Collection App Training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Turtle Data Collection App Training</dc:title>
  <dc:creator>Gerlock, Leah</dc:creator>
  <cp:lastModifiedBy>Gerlock, Leah</cp:lastModifiedBy>
  <cp:revision>154</cp:revision>
  <cp:lastPrinted>2020-05-07T18:08:33Z</cp:lastPrinted>
  <dcterms:created xsi:type="dcterms:W3CDTF">2019-04-18T00:16:38Z</dcterms:created>
  <dcterms:modified xsi:type="dcterms:W3CDTF">2023-02-27T15:25:52Z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0x01010036E025816AF86441A6E9A40211E80CE1</vt:lpwstr>
  </property>
  <property fmtid="{D5CDD505-2E9C-101B-9397-08002B2CF9AE}" pid="3" name="_dlc_DocIdItemGuid">
    <vt:lpwstr>0b2853e1-c1ce-4781-a46a-cc415363c9c7</vt:lpwstr>
  </property>
</Properties>
</file>