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theme/theme7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  <p:sldMasterId id="2147483720" r:id="rId2"/>
    <p:sldMasterId id="2147483744" r:id="rId3"/>
    <p:sldMasterId id="2147483758" r:id="rId4"/>
    <p:sldMasterId id="2147483794" r:id="rId5"/>
  </p:sldMasterIdLst>
  <p:notesMasterIdLst>
    <p:notesMasterId r:id="rId20"/>
  </p:notesMasterIdLst>
  <p:handoutMasterIdLst>
    <p:handoutMasterId r:id="rId21"/>
  </p:handoutMasterIdLst>
  <p:sldIdLst>
    <p:sldId id="439" r:id="rId6"/>
    <p:sldId id="441" r:id="rId7"/>
    <p:sldId id="499" r:id="rId8"/>
    <p:sldId id="496" r:id="rId9"/>
    <p:sldId id="497" r:id="rId10"/>
    <p:sldId id="495" r:id="rId11"/>
    <p:sldId id="498" r:id="rId12"/>
    <p:sldId id="500" r:id="rId13"/>
    <p:sldId id="457" r:id="rId14"/>
    <p:sldId id="492" r:id="rId15"/>
    <p:sldId id="446" r:id="rId16"/>
    <p:sldId id="481" r:id="rId17"/>
    <p:sldId id="489" r:id="rId18"/>
    <p:sldId id="486" r:id="rId19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463"/>
    <a:srgbClr val="009900"/>
    <a:srgbClr val="FFFF99"/>
    <a:srgbClr val="99FFCC"/>
    <a:srgbClr val="FFD889"/>
    <a:srgbClr val="5B7CC6"/>
    <a:srgbClr val="FBB46D"/>
    <a:srgbClr val="C0C0C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98" autoAdjust="0"/>
    <p:restoredTop sz="93967" autoAdjust="0"/>
  </p:normalViewPr>
  <p:slideViewPr>
    <p:cSldViewPr snapToGrid="0">
      <p:cViewPr>
        <p:scale>
          <a:sx n="70" d="100"/>
          <a:sy n="70" d="100"/>
        </p:scale>
        <p:origin x="-810" y="-7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058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16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3149" cy="466412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3296" y="0"/>
            <a:ext cx="2973149" cy="466412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B316164-6214-49BD-BCD8-0C93D8BB6E6A}" type="datetimeFigureOut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8396"/>
            <a:ext cx="2973149" cy="466412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3296" y="8828396"/>
            <a:ext cx="2973149" cy="466412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060F038-EDD9-44F9-AD0F-7EA1B094AD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593" cy="464820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852" y="0"/>
            <a:ext cx="2971593" cy="464820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A6CBC41-4DF1-4A5F-BC06-FC10805E3698}" type="datetimeFigureOut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696913"/>
            <a:ext cx="4646612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4" rIns="91429" bIns="45714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6112" y="4415790"/>
            <a:ext cx="5485778" cy="4183380"/>
          </a:xfrm>
          <a:prstGeom prst="rect">
            <a:avLst/>
          </a:prstGeom>
        </p:spPr>
        <p:txBody>
          <a:bodyPr vert="horz" lIns="91429" tIns="45714" rIns="91429" bIns="45714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89"/>
            <a:ext cx="2971593" cy="464820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852" y="8829989"/>
            <a:ext cx="2971593" cy="464820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C2E4A32-1C1F-4CFE-BAE5-A53EDB6D87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BMAP</a:t>
            </a:r>
            <a:r>
              <a:rPr lang="en-US" baseline="0" dirty="0" smtClean="0"/>
              <a:t> has a 0.35 nitrate concentration target, but it is loadings of nitrogen that must be reduced to achieve lower concentrations of nitrate.  BMAPs are a partnership between state and local communities to address impaired waterbodies.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2E4A32-1C1F-4CFE-BAE5-A53EDB6D87A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BMAP</a:t>
            </a:r>
            <a:r>
              <a:rPr lang="en-US" baseline="0" dirty="0" smtClean="0"/>
              <a:t> has a 0.35 nitrate concentration target, but it is loadings of nitrogen that must be reduced to achieve lower concentrations of nitrate.  BMAPs are a partnership between state and local communities to address impaired waterbodies.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2E4A32-1C1F-4CFE-BAE5-A53EDB6D87A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E7B7C0-370A-4762-AF2D-5C8A5003BA8E}" type="datetimeFigureOut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58FAA-3E67-417A-8769-4DC4E0A6F2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A0C5FF-74A6-44BF-B310-9CFF50F8C7B7}" type="datetimeFigureOut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F776D-7C86-4DC3-81CE-F94BCB7FE2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5CC6FE-3F1E-4094-A248-5CDD958B9CAF}" type="datetimeFigureOut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37865C-12F8-4D09-9FC5-9DFF672638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07A41E-0B8C-4914-B515-EFBB6B61ECD7}" type="datetimeFigureOut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80892A-C6C6-4881-9D1A-24AD87AD18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002C32-B4FF-4878-8EF5-EDA9DF25326B}" type="datetimeFigureOut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C3CD1D-F8A9-47BC-9B4A-06180326E8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6ADA09-882A-4A46-B1C5-810580958B86}" type="datetimeFigureOut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23938-A20B-4D4D-87AD-EB5B69DFE3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A3E55-5811-495E-8A83-548C03B247ED}" type="datetimeFigureOut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22AFF4-65D5-4B68-B74D-E6A92693E7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023E29-792E-43A0-9E2B-2528E44F66DE}" type="datetimeFigureOut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525D17-3174-4E29-ADA3-01F338EFD5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8AB78-3881-4856-9CE0-060F5B695198}" type="datetimeFigureOut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096928-C98A-47D4-B37E-0D2CDACAB8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43607-E7BD-4276-8768-7C55700B0C2A}" type="datetimeFigureOut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14569-ABC9-4BD7-A77F-414B9E95A0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9340E2-B886-4C8A-A894-40F4D505C088}" type="datetimeFigureOut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D08501-B258-42EC-8AA9-8A4C6CBAD7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E88920-C2D6-404F-A7DD-727AD9D2E134}" type="datetimeFigureOut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4A5084-9C1B-4A25-805C-124C4C93EF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24CA48-95D1-45D4-A913-22F37C4EEA6F}" type="datetimeFigureOut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0BF393-BA06-4836-B1EB-07B59B5633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157FFE-CCAE-4862-9E3F-36E6B531AAA5}" type="datetimeFigureOut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3F1241-4D3C-4628-A2A7-B1AD7F615B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7FDB79-723F-4570-8773-E23D426EC037}" type="datetimeFigureOut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C20C4C-8120-49FD-9A0B-3EBE302EF2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0C38F9-2213-4541-AE6D-FBCDA1BA50E6}" type="datetimeFigureOut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E88BA7-F2F3-44EE-BDE7-079DE2E4FD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577A04-7DE4-41C4-ACE5-FFE0E9BF957F}" type="datetimeFigureOut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49592-C16F-4ACE-A5C7-9562206757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D3A9E-5650-4894-A0DA-E2320D22EB89}" type="datetimeFigureOut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7BEF10-0307-4C39-AA01-FC392C9E27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023549-3648-408B-9522-3D1B275C769F}" type="datetimeFigureOut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6A3D8D-12EE-40AB-AD1F-D96ADDCF8A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3ACA2B-827D-442F-8CA0-50D4841B4AEB}" type="datetimeFigureOut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0C9AF1-69D6-49EA-B6C8-8ADACB7611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D60689-B378-40D6-9546-95E27F247D47}" type="datetimeFigureOut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65F879-ED53-4DE1-916F-493D74D921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963BB7-FEF8-41E2-8950-989ECD56B9F8}" type="datetimeFigureOut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B4A2D2-E11D-481C-B9B8-D1C8490DCF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B7201-B0E4-4C46-96F1-5ABB1259EC29}" type="datetime1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EFD217-AAD8-4ED3-B2E1-0FAB7F8F81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B7201-B0E4-4C46-96F1-5ABB1259EC29}" type="datetime1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F11D9-3F82-4AE5-9902-4BA7D1F45A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B7201-B0E4-4C46-96F1-5ABB1259EC29}" type="datetime1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062E10-F8AC-4ABC-AF02-CBAC512351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B7201-B0E4-4C46-96F1-5ABB1259EC29}" type="datetime1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C53429-F491-4CAF-B45B-AA54B307A2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B7201-B0E4-4C46-96F1-5ABB1259EC29}" type="datetime1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FDB200-AA0D-4307-BE55-A8DA71C70B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B7201-B0E4-4C46-96F1-5ABB1259EC29}" type="datetime1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7B0BA2-104E-45E9-A4FA-826892D138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B7201-B0E4-4C46-96F1-5ABB1259EC29}" type="datetime1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B8E99-CD65-40F5-8F7F-70EBE08F17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B7201-B0E4-4C46-96F1-5ABB1259EC29}" type="datetime1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A44EBB-E376-436A-A1C3-972718D93C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B7201-B0E4-4C46-96F1-5ABB1259EC29}" type="datetime1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702411-D503-475F-BF9F-6C744C81DF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B7201-B0E4-4C46-96F1-5ABB1259EC29}" type="datetime1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49510C-03E0-426C-AF34-ABE2EF1B7B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B7201-B0E4-4C46-96F1-5ABB1259EC29}" type="datetime1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DB7421-A011-4AAA-AFB0-D2274CE29B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143E03-91FF-4BAF-9E2C-6D164A2D73C0}" type="datetime1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9D9F9-614F-4446-8A01-0BCA1EFB94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143E03-91FF-4BAF-9E2C-6D164A2D73C0}" type="datetime1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09590C-BAA6-4120-9FD0-910389A4ED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143E03-91FF-4BAF-9E2C-6D164A2D73C0}" type="datetime1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BA47F9-61BF-41BA-AA9A-E601C2AD56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143E03-91FF-4BAF-9E2C-6D164A2D73C0}" type="datetime1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2846E1-326A-461F-A49E-C1309A8259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143E03-91FF-4BAF-9E2C-6D164A2D73C0}" type="datetime1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359026-7680-498E-AF47-B927BDFB40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143E03-91FF-4BAF-9E2C-6D164A2D73C0}" type="datetime1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98BFB0-C953-479D-B83D-DEEE214EF2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143E03-91FF-4BAF-9E2C-6D164A2D73C0}" type="datetime1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83871D-D723-47A0-98F0-5168B267B2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143E03-91FF-4BAF-9E2C-6D164A2D73C0}" type="datetime1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CD046F-C863-468F-9554-75D9BEE8B8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143E03-91FF-4BAF-9E2C-6D164A2D73C0}" type="datetime1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EA4E55-D168-4443-BE72-C3E91A395F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143E03-91FF-4BAF-9E2C-6D164A2D73C0}" type="datetime1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5E3A59-1F0E-4FE7-941E-3618C0E0C0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143E03-91FF-4BAF-9E2C-6D164A2D73C0}" type="datetime1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0FE096-390A-49D4-B90A-CEB4588A77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B7201-B0E4-4C46-96F1-5ABB1259EC29}" type="datetime1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678EE9-09F4-4FE9-8494-C4836B65F6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B7201-B0E4-4C46-96F1-5ABB1259EC29}" type="datetime1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5A7164-1703-46B5-8263-A6058F3E2B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B7201-B0E4-4C46-96F1-5ABB1259EC29}" type="datetime1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867500-BAAB-4A58-B990-5730ECC990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B7201-B0E4-4C46-96F1-5ABB1259EC29}" type="datetime1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CCBB6C-2072-4E7F-8BAD-5DB43B48D6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B7201-B0E4-4C46-96F1-5ABB1259EC29}" type="datetime1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80093A-4CAA-4789-97AB-EAC1BBB2F0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B7201-B0E4-4C46-96F1-5ABB1259EC29}" type="datetime1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E33451-49FF-430B-908E-392EBB5B34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B7201-B0E4-4C46-96F1-5ABB1259EC29}" type="datetime1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0C070-19B3-4364-8E0E-03E44C641A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B7201-B0E4-4C46-96F1-5ABB1259EC29}" type="datetime1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68F780-C340-49C6-B484-D3638DC886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B7201-B0E4-4C46-96F1-5ABB1259EC29}" type="datetime1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54F2AF-743E-4213-A0EE-DCC99479E5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B7201-B0E4-4C46-96F1-5ABB1259EC29}" type="datetime1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2120C9-887B-4927-B059-3802989FF5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B7201-B0E4-4C46-96F1-5ABB1259EC29}" type="datetime1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D41CF-658A-42A6-88CD-084A2A7343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990600" y="4572000"/>
            <a:ext cx="2667000" cy="16764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4572000" y="4572000"/>
            <a:ext cx="2667000" cy="16764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prstClr val="white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0D959F5A-C726-4C26-8E1D-5306B97B96DA}" type="datetime1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prstClr val="white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prstClr val="white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AF54CB09-EBE5-4754-B5F6-8CF5DB8460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99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578AE22-7C7A-46C9-83F4-4727AAD98A8C}" type="datetimeFigureOut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38D9718-288E-48FD-9583-AE25C7A2A6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99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331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8164E8F-69EC-4593-962F-F67D6DCDB2F4}" type="datetimeFigureOut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8BBCD71-125B-461F-BD82-BA6969EC34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560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08B7201-B0E4-4C46-96F1-5ABB1259EC29}" type="datetime1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6DE39DD-AAE1-4070-9C50-7F4243FF29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789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9E143E03-91FF-4BAF-9E2C-6D164A2D73C0}" type="datetime1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F9027EBD-EED3-4D3B-B52F-27D77D2F6C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017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208B7201-B0E4-4C46-96F1-5ABB1259EC29}" type="datetime1">
              <a:rPr lang="en-US"/>
              <a:pPr>
                <a:defRPr/>
              </a:pPr>
              <a:t>8/7/2013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18A22871-15A2-4148-9163-998BFE2151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2.jpeg"/><Relationship Id="rId7" Type="http://schemas.openxmlformats.org/officeDocument/2006/relationships/image" Target="../media/image10.w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9.wmf"/><Relationship Id="rId11" Type="http://schemas.openxmlformats.org/officeDocument/2006/relationships/image" Target="../media/image13.jpeg"/><Relationship Id="rId5" Type="http://schemas.openxmlformats.org/officeDocument/2006/relationships/image" Target="../media/image8.wmf"/><Relationship Id="rId10" Type="http://schemas.openxmlformats.org/officeDocument/2006/relationships/hyperlink" Target="http://images.google.com/imgres?imgurl=http://www.plummersseptictank.com/wp-content/uploads/2013/01/septic-tank-location.jpg&amp;imgrefurl=http://www.plummersseptictank.com/index.php/archives/754&amp;usg=__bZOc2l-n1HmWGg9Xv5dY4AcEXAg=&amp;h=455&amp;w=720&amp;sz=47&amp;hl=en&amp;start=4&amp;zoom=1&amp;tbnid=Q3PNt8NpHtdSeM:&amp;tbnh=88&amp;tbnw=140&amp;ei=4GNDUbGUENSz4APn64GACg&amp;prev=/search?q=septic+tanks&amp;hl=en&amp;safe=strict&amp;gbv=2&amp;tbm=isch&amp;itbs=1&amp;sa=X&amp;ved=0CDAQrQMwAw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12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8.w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7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981200" y="1519238"/>
            <a:ext cx="51816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90000"/>
              <a:defRPr/>
            </a:pPr>
            <a:r>
              <a:rPr lang="en-US" sz="2000" dirty="0" smtClean="0">
                <a:solidFill>
                  <a:srgbClr val="FFD88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Water Quality Restoration Program</a:t>
            </a:r>
            <a:endParaRPr lang="en-US" sz="2000" dirty="0">
              <a:solidFill>
                <a:srgbClr val="FFD88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65539" name="TextBox 1"/>
          <p:cNvSpPr txBox="1">
            <a:spLocks noChangeArrowheads="1"/>
          </p:cNvSpPr>
          <p:nvPr/>
        </p:nvSpPr>
        <p:spPr bwMode="auto">
          <a:xfrm>
            <a:off x="2397125" y="4519613"/>
            <a:ext cx="434975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 smtClean="0">
                <a:latin typeface="Calibri" pitchFamily="34" charset="0"/>
              </a:rPr>
              <a:t>August 7, </a:t>
            </a:r>
            <a:r>
              <a:rPr lang="en-US" sz="2400" dirty="0">
                <a:latin typeface="Calibri" pitchFamily="34" charset="0"/>
              </a:rPr>
              <a:t>2013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3523" y="2702257"/>
            <a:ext cx="883697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002463"/>
                </a:solidFill>
                <a:latin typeface="+mj-lt"/>
              </a:rPr>
              <a:t>Silver Springs Basin Management Action Plan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Mary 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Paulic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m</a:t>
            </a: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ary.paulic@dep.state.fl.us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1" name="Picture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2" name="TextBox 7"/>
          <p:cNvSpPr txBox="1">
            <a:spLocks noChangeArrowheads="1"/>
          </p:cNvSpPr>
          <p:nvPr/>
        </p:nvSpPr>
        <p:spPr bwMode="auto">
          <a:xfrm>
            <a:off x="801688" y="192088"/>
            <a:ext cx="7540625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US" sz="3200" b="1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66564" name="Slide Number Placeholder 12"/>
          <p:cNvSpPr>
            <a:spLocks noGrp="1"/>
          </p:cNvSpPr>
          <p:nvPr>
            <p:ph type="sldNum" sz="quarter" idx="12"/>
          </p:nvPr>
        </p:nvSpPr>
        <p:spPr bwMode="auto">
          <a:xfrm>
            <a:off x="8305800" y="6553200"/>
            <a:ext cx="838200" cy="304800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FE1FB99-2ECC-4FA7-B513-642292B7515B}" type="slidenum">
              <a:rPr lang="en-US" sz="1400" b="1" smtClean="0">
                <a:solidFill>
                  <a:schemeClr val="bg1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sz="1400" b="1" smtClean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pic>
        <p:nvPicPr>
          <p:cNvPr id="66565" name="Picture 9" descr="DEP_color_logo white text[Converted]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92088"/>
            <a:ext cx="9906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 bwMode="auto">
          <a:xfrm>
            <a:off x="1282890" y="177421"/>
            <a:ext cx="7670041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Why There is a Silver Springs BMAP</a:t>
            </a:r>
          </a:p>
        </p:txBody>
      </p:sp>
      <p:sp>
        <p:nvSpPr>
          <p:cNvPr id="8" name="TextBox 3"/>
          <p:cNvSpPr txBox="1">
            <a:spLocks noChangeArrowheads="1"/>
          </p:cNvSpPr>
          <p:nvPr/>
        </p:nvSpPr>
        <p:spPr bwMode="auto">
          <a:xfrm>
            <a:off x="593677" y="1719618"/>
            <a:ext cx="8550323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2800" b="0" dirty="0" smtClean="0">
                <a:solidFill>
                  <a:srgbClr val="002463"/>
                </a:solidFill>
              </a:rPr>
              <a:t>Silver Springs listed as </a:t>
            </a:r>
            <a:r>
              <a:rPr lang="en-US" sz="2800" b="0" dirty="0">
                <a:solidFill>
                  <a:srgbClr val="002463"/>
                </a:solidFill>
              </a:rPr>
              <a:t>impaired in </a:t>
            </a:r>
            <a:r>
              <a:rPr lang="en-US" sz="2800" b="0" dirty="0" smtClean="0">
                <a:solidFill>
                  <a:srgbClr val="002463"/>
                </a:solidFill>
              </a:rPr>
              <a:t>2009:</a:t>
            </a:r>
            <a:endParaRPr lang="en-US" sz="2800" b="0" dirty="0">
              <a:solidFill>
                <a:srgbClr val="002463"/>
              </a:solidFill>
            </a:endParaRPr>
          </a:p>
          <a:p>
            <a:pPr lvl="1">
              <a:buClr>
                <a:schemeClr val="tx2">
                  <a:lumMod val="50000"/>
                </a:schemeClr>
              </a:buClr>
              <a:buFont typeface="Arial" pitchFamily="34" charset="0"/>
              <a:buChar char="–"/>
            </a:pPr>
            <a:r>
              <a:rPr lang="en-US" sz="2800" dirty="0" smtClean="0">
                <a:solidFill>
                  <a:srgbClr val="002463"/>
                </a:solidFill>
              </a:rPr>
              <a:t>Due to presence of algal mats; and </a:t>
            </a:r>
          </a:p>
          <a:p>
            <a:pPr lvl="1">
              <a:buClr>
                <a:schemeClr val="tx2">
                  <a:lumMod val="50000"/>
                </a:schemeClr>
              </a:buClr>
              <a:buFont typeface="Arial" pitchFamily="34" charset="0"/>
              <a:buChar char="–"/>
            </a:pPr>
            <a:r>
              <a:rPr lang="en-US" sz="2800" dirty="0" smtClean="0">
                <a:solidFill>
                  <a:srgbClr val="002463"/>
                </a:solidFill>
              </a:rPr>
              <a:t>Mats linked to high nitrate level.</a:t>
            </a:r>
          </a:p>
          <a:p>
            <a:pPr lvl="1">
              <a:buClr>
                <a:schemeClr val="tx2">
                  <a:lumMod val="50000"/>
                </a:schemeClr>
              </a:buClr>
            </a:pPr>
            <a:endParaRPr lang="en-US" sz="2800" dirty="0" smtClean="0">
              <a:solidFill>
                <a:srgbClr val="002463"/>
              </a:solidFill>
            </a:endParaRPr>
          </a:p>
          <a:p>
            <a:pPr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2800" b="0" dirty="0" smtClean="0">
                <a:solidFill>
                  <a:srgbClr val="002463"/>
                </a:solidFill>
              </a:rPr>
              <a:t>Total Maximum Daily Load required:</a:t>
            </a:r>
          </a:p>
          <a:p>
            <a:pPr lvl="1">
              <a:buClr>
                <a:schemeClr val="tx2">
                  <a:lumMod val="50000"/>
                </a:schemeClr>
              </a:buClr>
              <a:buFont typeface="Arial" pitchFamily="34" charset="0"/>
              <a:buChar char="–"/>
            </a:pPr>
            <a:r>
              <a:rPr lang="en-US" sz="2800" b="0" dirty="0" smtClean="0">
                <a:solidFill>
                  <a:srgbClr val="002463"/>
                </a:solidFill>
              </a:rPr>
              <a:t>TMDL </a:t>
            </a:r>
            <a:r>
              <a:rPr lang="en-US" sz="2800" b="0" dirty="0">
                <a:solidFill>
                  <a:srgbClr val="002463"/>
                </a:solidFill>
              </a:rPr>
              <a:t>adopted in </a:t>
            </a:r>
            <a:r>
              <a:rPr lang="en-US" sz="2800" b="0" dirty="0" smtClean="0">
                <a:solidFill>
                  <a:srgbClr val="002463"/>
                </a:solidFill>
              </a:rPr>
              <a:t>2012</a:t>
            </a:r>
            <a:r>
              <a:rPr lang="en-US" sz="2800" dirty="0" smtClean="0">
                <a:solidFill>
                  <a:srgbClr val="002463"/>
                </a:solidFill>
              </a:rPr>
              <a:t>; </a:t>
            </a:r>
            <a:endParaRPr lang="en-US" sz="2800" b="0" dirty="0" smtClean="0">
              <a:solidFill>
                <a:srgbClr val="002463"/>
              </a:solidFill>
            </a:endParaRPr>
          </a:p>
          <a:p>
            <a:pPr lvl="1">
              <a:buClr>
                <a:schemeClr val="tx2">
                  <a:lumMod val="50000"/>
                </a:schemeClr>
              </a:buClr>
              <a:buFont typeface="Arial" pitchFamily="34" charset="0"/>
              <a:buChar char="–"/>
            </a:pPr>
            <a:r>
              <a:rPr lang="en-US" sz="2800" b="0" dirty="0" smtClean="0">
                <a:solidFill>
                  <a:srgbClr val="002463"/>
                </a:solidFill>
              </a:rPr>
              <a:t>Sets a nitrate </a:t>
            </a:r>
            <a:r>
              <a:rPr lang="en-US" sz="2800" b="0" dirty="0">
                <a:solidFill>
                  <a:srgbClr val="002463"/>
                </a:solidFill>
              </a:rPr>
              <a:t>target </a:t>
            </a:r>
            <a:r>
              <a:rPr lang="en-US" sz="2800" dirty="0" smtClean="0">
                <a:solidFill>
                  <a:srgbClr val="002463"/>
                </a:solidFill>
              </a:rPr>
              <a:t>of</a:t>
            </a:r>
            <a:r>
              <a:rPr lang="en-US" sz="2800" b="0" dirty="0" smtClean="0">
                <a:solidFill>
                  <a:srgbClr val="002463"/>
                </a:solidFill>
              </a:rPr>
              <a:t> </a:t>
            </a:r>
            <a:r>
              <a:rPr lang="en-US" sz="2800" b="0" dirty="0">
                <a:solidFill>
                  <a:srgbClr val="002463"/>
                </a:solidFill>
              </a:rPr>
              <a:t>0.35 </a:t>
            </a:r>
            <a:r>
              <a:rPr lang="en-US" sz="2800" b="0" dirty="0" smtClean="0">
                <a:solidFill>
                  <a:srgbClr val="002463"/>
                </a:solidFill>
              </a:rPr>
              <a:t>mg/L; and</a:t>
            </a:r>
          </a:p>
          <a:p>
            <a:pPr lvl="1">
              <a:buClr>
                <a:schemeClr val="tx2">
                  <a:lumMod val="50000"/>
                </a:schemeClr>
              </a:buClr>
              <a:buFont typeface="Arial" pitchFamily="34" charset="0"/>
              <a:buChar char="–"/>
            </a:pPr>
            <a:r>
              <a:rPr lang="en-US" sz="2800" dirty="0" smtClean="0">
                <a:solidFill>
                  <a:srgbClr val="002463"/>
                </a:solidFill>
              </a:rPr>
              <a:t>79% Reduction of Nitrogen Loading from    Nonpoint Sources is required.</a:t>
            </a:r>
            <a:endParaRPr lang="en-US" sz="2800" b="0" dirty="0" smtClean="0">
              <a:solidFill>
                <a:srgbClr val="00246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1" name="Picture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2" name="TextBox 7"/>
          <p:cNvSpPr txBox="1">
            <a:spLocks noChangeArrowheads="1"/>
          </p:cNvSpPr>
          <p:nvPr/>
        </p:nvSpPr>
        <p:spPr bwMode="auto">
          <a:xfrm>
            <a:off x="801688" y="192088"/>
            <a:ext cx="7540625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US" sz="3200" b="1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66564" name="Slide Number Placeholder 12"/>
          <p:cNvSpPr>
            <a:spLocks noGrp="1"/>
          </p:cNvSpPr>
          <p:nvPr>
            <p:ph type="sldNum" sz="quarter" idx="12"/>
          </p:nvPr>
        </p:nvSpPr>
        <p:spPr bwMode="auto">
          <a:xfrm>
            <a:off x="8305800" y="6553200"/>
            <a:ext cx="838200" cy="304800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FE1FB99-2ECC-4FA7-B513-642292B7515B}" type="slidenum">
              <a:rPr lang="en-US" sz="1400" b="1" smtClean="0">
                <a:solidFill>
                  <a:schemeClr val="bg1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sz="1400" b="1" smtClean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pic>
        <p:nvPicPr>
          <p:cNvPr id="66565" name="Picture 9" descr="DEP_color_logo white text[Converted]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92088"/>
            <a:ext cx="9906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 bwMode="auto">
          <a:xfrm>
            <a:off x="736979" y="218364"/>
            <a:ext cx="7670041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Silver Springs BMAP</a:t>
            </a:r>
          </a:p>
        </p:txBody>
      </p:sp>
      <p:sp>
        <p:nvSpPr>
          <p:cNvPr id="8" name="TextBox 3"/>
          <p:cNvSpPr txBox="1">
            <a:spLocks noChangeArrowheads="1"/>
          </p:cNvSpPr>
          <p:nvPr/>
        </p:nvSpPr>
        <p:spPr bwMode="auto">
          <a:xfrm>
            <a:off x="593677" y="1719618"/>
            <a:ext cx="8550323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002463"/>
                </a:solidFill>
              </a:rPr>
              <a:t>Basin Management Action Plan (BMAP):</a:t>
            </a:r>
          </a:p>
          <a:p>
            <a:pPr lvl="1">
              <a:buClr>
                <a:schemeClr val="tx2">
                  <a:lumMod val="50000"/>
                </a:schemeClr>
              </a:buClr>
              <a:buFont typeface="Arial" pitchFamily="34" charset="0"/>
              <a:buChar char="–"/>
            </a:pPr>
            <a:r>
              <a:rPr lang="en-US" sz="2800" b="0" dirty="0" smtClean="0">
                <a:solidFill>
                  <a:srgbClr val="002463"/>
                </a:solidFill>
              </a:rPr>
              <a:t>Initiated in March 2013</a:t>
            </a:r>
            <a:r>
              <a:rPr lang="en-US" sz="2800" dirty="0" smtClean="0">
                <a:solidFill>
                  <a:srgbClr val="002463"/>
                </a:solidFill>
              </a:rPr>
              <a:t>; and</a:t>
            </a:r>
            <a:endParaRPr lang="en-US" sz="2800" b="0" dirty="0" smtClean="0">
              <a:solidFill>
                <a:srgbClr val="002463"/>
              </a:solidFill>
            </a:endParaRPr>
          </a:p>
          <a:p>
            <a:pPr lvl="1">
              <a:buClr>
                <a:schemeClr val="tx2">
                  <a:lumMod val="50000"/>
                </a:schemeClr>
              </a:buClr>
              <a:buFont typeface="Arial" pitchFamily="34" charset="0"/>
              <a:buChar char="–"/>
            </a:pPr>
            <a:r>
              <a:rPr lang="en-US" sz="2800" dirty="0" smtClean="0">
                <a:solidFill>
                  <a:srgbClr val="002463"/>
                </a:solidFill>
              </a:rPr>
              <a:t>Work on 5 year cycles.</a:t>
            </a:r>
            <a:endParaRPr lang="en-US" sz="2800" b="0" dirty="0" smtClean="0">
              <a:solidFill>
                <a:srgbClr val="002463"/>
              </a:solidFill>
            </a:endParaRPr>
          </a:p>
          <a:p>
            <a:pPr lvl="1">
              <a:buClr>
                <a:schemeClr val="tx2">
                  <a:lumMod val="50000"/>
                </a:schemeClr>
              </a:buClr>
            </a:pPr>
            <a:endParaRPr lang="en-US" sz="2800" b="0" dirty="0" smtClean="0">
              <a:solidFill>
                <a:srgbClr val="002463"/>
              </a:solidFill>
            </a:endParaRPr>
          </a:p>
          <a:p>
            <a:pPr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002463"/>
                </a:solidFill>
              </a:rPr>
              <a:t>Purpose of a BMAP:</a:t>
            </a:r>
          </a:p>
          <a:p>
            <a:pPr lvl="1">
              <a:buClr>
                <a:schemeClr val="tx2">
                  <a:lumMod val="50000"/>
                </a:schemeClr>
              </a:buClr>
              <a:buFont typeface="Arial" pitchFamily="34" charset="0"/>
              <a:buChar char="–"/>
            </a:pPr>
            <a:r>
              <a:rPr lang="en-US" sz="2800" b="0" dirty="0" smtClean="0">
                <a:solidFill>
                  <a:srgbClr val="002463"/>
                </a:solidFill>
              </a:rPr>
              <a:t>Identify actions or best management practices (projects) that will reduce nitrate level and loads;</a:t>
            </a:r>
          </a:p>
          <a:p>
            <a:pPr lvl="1">
              <a:buClr>
                <a:schemeClr val="tx2">
                  <a:lumMod val="50000"/>
                </a:schemeClr>
              </a:buClr>
              <a:buFont typeface="Arial" pitchFamily="34" charset="0"/>
              <a:buChar char="–"/>
            </a:pPr>
            <a:r>
              <a:rPr lang="en-US" sz="2800" dirty="0" smtClean="0">
                <a:solidFill>
                  <a:srgbClr val="002463"/>
                </a:solidFill>
              </a:rPr>
              <a:t>Identify partnerships for projects; and</a:t>
            </a:r>
          </a:p>
          <a:p>
            <a:pPr lvl="1">
              <a:buClr>
                <a:schemeClr val="tx2">
                  <a:lumMod val="50000"/>
                </a:schemeClr>
              </a:buClr>
              <a:buFont typeface="Arial" pitchFamily="34" charset="0"/>
              <a:buChar char="–"/>
            </a:pPr>
            <a:r>
              <a:rPr lang="en-US" sz="2800" dirty="0" smtClean="0">
                <a:solidFill>
                  <a:srgbClr val="002463"/>
                </a:solidFill>
              </a:rPr>
              <a:t>Focus is water quality.</a:t>
            </a:r>
            <a:endParaRPr lang="en-US" sz="2800" b="0" dirty="0">
              <a:solidFill>
                <a:srgbClr val="00246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1" name="Picture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Content Placeholder 3" descr="SAV with epiphytes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937982"/>
            <a:ext cx="4572000" cy="4576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2" name="TextBox 7"/>
          <p:cNvSpPr txBox="1">
            <a:spLocks noChangeArrowheads="1"/>
          </p:cNvSpPr>
          <p:nvPr/>
        </p:nvSpPr>
        <p:spPr bwMode="auto">
          <a:xfrm>
            <a:off x="801688" y="192088"/>
            <a:ext cx="75406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cs typeface="Arial" charset="0"/>
              </a:rPr>
              <a:t>Impaired Waterbodies</a:t>
            </a:r>
            <a:endParaRPr lang="en-US" sz="3600" b="1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66564" name="Slide Number Placeholder 12"/>
          <p:cNvSpPr>
            <a:spLocks noGrp="1"/>
          </p:cNvSpPr>
          <p:nvPr>
            <p:ph type="sldNum" sz="quarter" idx="12"/>
          </p:nvPr>
        </p:nvSpPr>
        <p:spPr bwMode="auto">
          <a:xfrm>
            <a:off x="8305800" y="6553200"/>
            <a:ext cx="838200" cy="304800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FE1FB99-2ECC-4FA7-B513-642292B7515B}" type="slidenum">
              <a:rPr lang="en-US" sz="1400" b="1" smtClean="0">
                <a:solidFill>
                  <a:schemeClr val="bg1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sz="1400" b="1" smtClean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pic>
        <p:nvPicPr>
          <p:cNvPr id="66565" name="Picture 9" descr="DEP_color_logo white text[Converted]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92088"/>
            <a:ext cx="9906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Content Placeholder 3" descr="Figure 1.2.  Location of the Three Impaired WBIDs in Marion County"/>
          <p:cNvPicPr>
            <a:picLocks/>
          </p:cNvPicPr>
          <p:nvPr/>
        </p:nvPicPr>
        <p:blipFill>
          <a:blip r:embed="rId5" cstate="print"/>
          <a:srcRect l="2061" t="1228" r="1804" b="18080"/>
          <a:stretch>
            <a:fillRect/>
          </a:stretch>
        </p:blipFill>
        <p:spPr bwMode="auto">
          <a:xfrm>
            <a:off x="0" y="1078173"/>
            <a:ext cx="5486400" cy="5588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784746" y="1015623"/>
            <a:ext cx="4633416" cy="1384995"/>
          </a:xfrm>
          <a:prstGeom prst="rect">
            <a:avLst/>
          </a:prstGeom>
          <a:solidFill>
            <a:srgbClr val="002463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Silver Springs Main 2772A</a:t>
            </a:r>
          </a:p>
          <a:p>
            <a:pPr>
              <a:defRPr/>
            </a:pPr>
            <a:r>
              <a:rPr lang="en-U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Silver Springs Group 2772C</a:t>
            </a:r>
          </a:p>
          <a:p>
            <a:pPr>
              <a:defRPr/>
            </a:pPr>
            <a:r>
              <a:rPr lang="en-U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Upper Silver River 2772E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1" name="Picture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2" name="TextBox 7"/>
          <p:cNvSpPr txBox="1">
            <a:spLocks noChangeArrowheads="1"/>
          </p:cNvSpPr>
          <p:nvPr/>
        </p:nvSpPr>
        <p:spPr bwMode="auto">
          <a:xfrm>
            <a:off x="801688" y="192088"/>
            <a:ext cx="75406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cs typeface="Arial" charset="0"/>
              </a:rPr>
              <a:t>BMAP Management Area</a:t>
            </a:r>
            <a:endParaRPr lang="en-US" sz="3600" b="1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66563" name="TextBox 8"/>
          <p:cNvSpPr txBox="1">
            <a:spLocks noChangeArrowheads="1"/>
          </p:cNvSpPr>
          <p:nvPr/>
        </p:nvSpPr>
        <p:spPr bwMode="auto">
          <a:xfrm>
            <a:off x="682318" y="1659744"/>
            <a:ext cx="8139112" cy="319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31775" indent="-231775">
              <a:lnSpc>
                <a:spcPct val="90000"/>
              </a:lnSpc>
              <a:buFont typeface="Arial" pitchFamily="34" charset="0"/>
              <a:buChar char="•"/>
            </a:pPr>
            <a:r>
              <a:rPr lang="en-US" sz="3200" dirty="0">
                <a:solidFill>
                  <a:srgbClr val="17375E"/>
                </a:solidFill>
                <a:cs typeface="Arial" charset="0"/>
              </a:rPr>
              <a:t>Provisional management area </a:t>
            </a:r>
            <a:r>
              <a:rPr lang="en-US" sz="3200" dirty="0" smtClean="0">
                <a:solidFill>
                  <a:srgbClr val="17375E"/>
                </a:solidFill>
                <a:cs typeface="Arial" charset="0"/>
              </a:rPr>
              <a:t>defined.</a:t>
            </a:r>
          </a:p>
          <a:p>
            <a:pPr marL="231775" indent="-231775">
              <a:lnSpc>
                <a:spcPct val="90000"/>
              </a:lnSpc>
            </a:pPr>
            <a:endParaRPr lang="en-US" sz="3200" dirty="0">
              <a:solidFill>
                <a:srgbClr val="17375E"/>
              </a:solidFill>
              <a:cs typeface="Arial" charset="0"/>
            </a:endParaRPr>
          </a:p>
          <a:p>
            <a:pPr marL="231775" indent="-231775">
              <a:lnSpc>
                <a:spcPct val="90000"/>
              </a:lnSpc>
              <a:buFont typeface="Arial" pitchFamily="34" charset="0"/>
              <a:buChar char="•"/>
            </a:pPr>
            <a:r>
              <a:rPr lang="en-US" sz="3200" dirty="0" smtClean="0">
                <a:solidFill>
                  <a:srgbClr val="17375E"/>
                </a:solidFill>
                <a:cs typeface="Arial" charset="0"/>
              </a:rPr>
              <a:t>Role </a:t>
            </a:r>
            <a:r>
              <a:rPr lang="en-US" sz="3200" dirty="0">
                <a:solidFill>
                  <a:srgbClr val="17375E"/>
                </a:solidFill>
                <a:cs typeface="Arial" charset="0"/>
              </a:rPr>
              <a:t>of management area:</a:t>
            </a:r>
          </a:p>
          <a:p>
            <a:pPr marL="971550" lvl="1" indent="-514350">
              <a:lnSpc>
                <a:spcPct val="90000"/>
              </a:lnSpc>
              <a:buFont typeface="Arial" pitchFamily="34" charset="0"/>
              <a:buChar char="–"/>
            </a:pPr>
            <a:r>
              <a:rPr lang="en-US" sz="3200" dirty="0" smtClean="0">
                <a:solidFill>
                  <a:srgbClr val="17375E"/>
                </a:solidFill>
                <a:cs typeface="Arial" charset="0"/>
              </a:rPr>
              <a:t>Helps </a:t>
            </a:r>
            <a:r>
              <a:rPr lang="en-US" sz="3200" dirty="0">
                <a:solidFill>
                  <a:srgbClr val="17375E"/>
                </a:solidFill>
                <a:cs typeface="Arial" charset="0"/>
              </a:rPr>
              <a:t>identify </a:t>
            </a:r>
            <a:r>
              <a:rPr lang="en-US" sz="3200" dirty="0" smtClean="0">
                <a:solidFill>
                  <a:srgbClr val="17375E"/>
                </a:solidFill>
                <a:cs typeface="Arial" charset="0"/>
              </a:rPr>
              <a:t>stakeholders </a:t>
            </a:r>
            <a:r>
              <a:rPr lang="en-US" sz="3200" dirty="0">
                <a:solidFill>
                  <a:srgbClr val="17375E"/>
                </a:solidFill>
                <a:cs typeface="Arial" charset="0"/>
              </a:rPr>
              <a:t>– at a minimum for communication </a:t>
            </a:r>
            <a:r>
              <a:rPr lang="en-US" sz="3200" dirty="0" smtClean="0">
                <a:solidFill>
                  <a:srgbClr val="17375E"/>
                </a:solidFill>
                <a:cs typeface="Arial" charset="0"/>
              </a:rPr>
              <a:t>purposes;</a:t>
            </a:r>
            <a:endParaRPr lang="en-US" sz="3200" dirty="0">
              <a:solidFill>
                <a:srgbClr val="17375E"/>
              </a:solidFill>
              <a:cs typeface="Arial" charset="0"/>
            </a:endParaRPr>
          </a:p>
          <a:p>
            <a:pPr marL="971550" lvl="1" indent="-514350">
              <a:lnSpc>
                <a:spcPct val="90000"/>
              </a:lnSpc>
              <a:buFont typeface="Arial" pitchFamily="34" charset="0"/>
              <a:buChar char="–"/>
            </a:pPr>
            <a:r>
              <a:rPr lang="en-US" sz="3200" dirty="0">
                <a:solidFill>
                  <a:srgbClr val="17375E"/>
                </a:solidFill>
                <a:cs typeface="Arial" charset="0"/>
              </a:rPr>
              <a:t>Define area for </a:t>
            </a:r>
            <a:r>
              <a:rPr lang="en-US" sz="3200" dirty="0" smtClean="0">
                <a:solidFill>
                  <a:srgbClr val="17375E"/>
                </a:solidFill>
                <a:cs typeface="Arial" charset="0"/>
              </a:rPr>
              <a:t>nitrogen inventory; and</a:t>
            </a:r>
            <a:endParaRPr lang="en-US" sz="3200" dirty="0">
              <a:solidFill>
                <a:srgbClr val="17375E"/>
              </a:solidFill>
              <a:cs typeface="Arial" charset="0"/>
            </a:endParaRPr>
          </a:p>
          <a:p>
            <a:pPr marL="971550" lvl="1" indent="-514350">
              <a:lnSpc>
                <a:spcPct val="90000"/>
              </a:lnSpc>
              <a:buFont typeface="Arial" pitchFamily="34" charset="0"/>
              <a:buChar char="–"/>
            </a:pPr>
            <a:r>
              <a:rPr lang="en-US" sz="3200" dirty="0">
                <a:solidFill>
                  <a:srgbClr val="17375E"/>
                </a:solidFill>
                <a:cs typeface="Arial" charset="0"/>
              </a:rPr>
              <a:t>Define area for project data </a:t>
            </a:r>
            <a:r>
              <a:rPr lang="en-US" sz="3200" dirty="0" smtClean="0">
                <a:solidFill>
                  <a:srgbClr val="17375E"/>
                </a:solidFill>
                <a:cs typeface="Arial" charset="0"/>
              </a:rPr>
              <a:t>collection.</a:t>
            </a:r>
            <a:endParaRPr lang="en-US" sz="3200" dirty="0">
              <a:solidFill>
                <a:srgbClr val="17375E"/>
              </a:solidFill>
              <a:cs typeface="Arial" charset="0"/>
            </a:endParaRPr>
          </a:p>
        </p:txBody>
      </p:sp>
      <p:sp>
        <p:nvSpPr>
          <p:cNvPr id="66564" name="Slide Number Placeholder 12"/>
          <p:cNvSpPr>
            <a:spLocks noGrp="1"/>
          </p:cNvSpPr>
          <p:nvPr>
            <p:ph type="sldNum" sz="quarter" idx="12"/>
          </p:nvPr>
        </p:nvSpPr>
        <p:spPr bwMode="auto">
          <a:xfrm>
            <a:off x="8305800" y="6553200"/>
            <a:ext cx="838200" cy="304800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FE1FB99-2ECC-4FA7-B513-642292B7515B}" type="slidenum">
              <a:rPr lang="en-US" sz="1400" b="1" smtClean="0">
                <a:solidFill>
                  <a:schemeClr val="bg1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sz="1400" b="1" smtClean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pic>
        <p:nvPicPr>
          <p:cNvPr id="66565" name="Picture 9" descr="DEP_color_logo white text[Converted]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92088"/>
            <a:ext cx="9906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2F11D9-3F82-4AE5-9902-4BA7D1F45A52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5" name="Picture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Content Placeholder 3" descr="stakeholders.jpg"/>
          <p:cNvPicPr>
            <a:picLocks noChangeAspect="1"/>
          </p:cNvPicPr>
          <p:nvPr/>
        </p:nvPicPr>
        <p:blipFill>
          <a:blip r:embed="rId3" cstate="print"/>
          <a:srcRect l="6651" r="8076" b="11163"/>
          <a:stretch>
            <a:fillRect/>
          </a:stretch>
        </p:blipFill>
        <p:spPr bwMode="auto">
          <a:xfrm>
            <a:off x="0" y="0"/>
            <a:ext cx="5090615" cy="686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554639" y="177421"/>
            <a:ext cx="31258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DEP Partners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0" y="856357"/>
            <a:ext cx="4572000" cy="600164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9900"/>
                </a:solidFill>
              </a:rPr>
              <a:t>County:</a:t>
            </a:r>
          </a:p>
          <a:p>
            <a:r>
              <a:rPr lang="en-US" sz="2400" dirty="0" smtClean="0">
                <a:solidFill>
                  <a:srgbClr val="002463"/>
                </a:solidFill>
              </a:rPr>
              <a:t>Marion, Alachua, Lake counties.</a:t>
            </a:r>
          </a:p>
          <a:p>
            <a:r>
              <a:rPr lang="en-US" sz="2400" dirty="0" smtClean="0">
                <a:solidFill>
                  <a:srgbClr val="009900"/>
                </a:solidFill>
              </a:rPr>
              <a:t>City:</a:t>
            </a:r>
          </a:p>
          <a:p>
            <a:r>
              <a:rPr lang="en-US" sz="2400" dirty="0" smtClean="0">
                <a:solidFill>
                  <a:srgbClr val="002463"/>
                </a:solidFill>
              </a:rPr>
              <a:t>Ocala, Belleview, The Villages,</a:t>
            </a:r>
          </a:p>
          <a:p>
            <a:r>
              <a:rPr lang="en-US" sz="2400" dirty="0" err="1" smtClean="0">
                <a:solidFill>
                  <a:srgbClr val="002463"/>
                </a:solidFill>
              </a:rPr>
              <a:t>Reddick</a:t>
            </a:r>
            <a:r>
              <a:rPr lang="en-US" sz="2400" dirty="0" smtClean="0">
                <a:solidFill>
                  <a:srgbClr val="002463"/>
                </a:solidFill>
              </a:rPr>
              <a:t>, McIntosh, Micanopy,</a:t>
            </a:r>
          </a:p>
          <a:p>
            <a:r>
              <a:rPr lang="en-US" sz="2400" dirty="0" smtClean="0">
                <a:solidFill>
                  <a:srgbClr val="002463"/>
                </a:solidFill>
              </a:rPr>
              <a:t>Hawthorne, Fruitland Park, Lady</a:t>
            </a:r>
          </a:p>
          <a:p>
            <a:r>
              <a:rPr lang="en-US" sz="2400" dirty="0" smtClean="0">
                <a:solidFill>
                  <a:srgbClr val="002463"/>
                </a:solidFill>
              </a:rPr>
              <a:t>Lake Silver Springs Shores. </a:t>
            </a:r>
          </a:p>
          <a:p>
            <a:r>
              <a:rPr lang="en-US" sz="2400" dirty="0" smtClean="0">
                <a:solidFill>
                  <a:srgbClr val="009900"/>
                </a:solidFill>
              </a:rPr>
              <a:t>State and Regional</a:t>
            </a:r>
            <a:r>
              <a:rPr lang="en-US" sz="2400" dirty="0" smtClean="0"/>
              <a:t>:</a:t>
            </a:r>
          </a:p>
          <a:p>
            <a:r>
              <a:rPr lang="en-US" sz="2400" dirty="0" smtClean="0">
                <a:solidFill>
                  <a:srgbClr val="002463"/>
                </a:solidFill>
              </a:rPr>
              <a:t>SJRWMD, SWFWMD, DEP,</a:t>
            </a:r>
          </a:p>
          <a:p>
            <a:r>
              <a:rPr lang="en-US" sz="2400" dirty="0" smtClean="0">
                <a:solidFill>
                  <a:srgbClr val="002463"/>
                </a:solidFill>
              </a:rPr>
              <a:t>DOT, DACS, Silver Springs SP, FWC, DOH.</a:t>
            </a:r>
          </a:p>
          <a:p>
            <a:r>
              <a:rPr lang="en-US" sz="2400" dirty="0" smtClean="0">
                <a:solidFill>
                  <a:srgbClr val="009900"/>
                </a:solidFill>
              </a:rPr>
              <a:t>Community:</a:t>
            </a:r>
          </a:p>
          <a:p>
            <a:r>
              <a:rPr lang="en-US" sz="2400" dirty="0" smtClean="0">
                <a:solidFill>
                  <a:srgbClr val="002463"/>
                </a:solidFill>
              </a:rPr>
              <a:t>Silver Springs Alliance, Florida Springs Institute, Florida Farm Bureau, IFAS, business and </a:t>
            </a:r>
            <a:r>
              <a:rPr lang="en-US" sz="2400" smtClean="0">
                <a:solidFill>
                  <a:srgbClr val="002463"/>
                </a:solidFill>
              </a:rPr>
              <a:t>community members.</a:t>
            </a:r>
            <a:endParaRPr lang="en-US" sz="2400" dirty="0">
              <a:solidFill>
                <a:srgbClr val="002463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2828835"/>
            <a:ext cx="2074459" cy="193899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2463"/>
                </a:solidFill>
              </a:rPr>
              <a:t>Major roads define boundary of management area.</a:t>
            </a:r>
            <a:endParaRPr lang="en-US" sz="2400" dirty="0">
              <a:solidFill>
                <a:srgbClr val="002463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Documents and Settings\Paulic_M\Local Settings\Temporary Internet Files\Content.IE5\9U93NZ2L\MP900227746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575702"/>
            <a:ext cx="1937982" cy="128229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2F11D9-3F82-4AE5-9902-4BA7D1F45A52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5" name="Picture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DEP_color_logo white text[Converted]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92088"/>
            <a:ext cx="9906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617320" y="204717"/>
            <a:ext cx="7061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 BMAP Activity –Nitrogen Inventory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2263" y="1228298"/>
            <a:ext cx="8338781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200" dirty="0" smtClean="0">
                <a:solidFill>
                  <a:srgbClr val="002060"/>
                </a:solidFill>
              </a:rPr>
              <a:t>Nitrogen loading inventory in progress:</a:t>
            </a:r>
          </a:p>
          <a:p>
            <a:pPr lvl="1">
              <a:buClr>
                <a:schemeClr val="tx2">
                  <a:lumMod val="50000"/>
                </a:schemeClr>
              </a:buClr>
              <a:buFont typeface="Arial" pitchFamily="34" charset="0"/>
              <a:buChar char="−"/>
            </a:pPr>
            <a:r>
              <a:rPr lang="en-US" sz="2800" dirty="0" smtClean="0">
                <a:solidFill>
                  <a:srgbClr val="002060"/>
                </a:solidFill>
              </a:rPr>
              <a:t>Purpose is to identify sources of nitrogen; and </a:t>
            </a:r>
          </a:p>
          <a:p>
            <a:pPr lvl="1">
              <a:buClr>
                <a:schemeClr val="tx2">
                  <a:lumMod val="50000"/>
                </a:schemeClr>
              </a:buClr>
              <a:buFont typeface="Arial" pitchFamily="34" charset="0"/>
              <a:buChar char="−"/>
            </a:pPr>
            <a:r>
              <a:rPr lang="en-US" sz="2800" dirty="0" smtClean="0">
                <a:solidFill>
                  <a:srgbClr val="002060"/>
                </a:solidFill>
              </a:rPr>
              <a:t>Identify locations with high loadings to aquifer.</a:t>
            </a:r>
          </a:p>
          <a:p>
            <a:pPr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endParaRPr lang="en-US" sz="3200" dirty="0" smtClean="0">
              <a:solidFill>
                <a:srgbClr val="002060"/>
              </a:solidFill>
            </a:endParaRPr>
          </a:p>
          <a:p>
            <a:pPr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3200" dirty="0" smtClean="0">
                <a:solidFill>
                  <a:srgbClr val="002060"/>
                </a:solidFill>
              </a:rPr>
              <a:t>Potential Nitrogen Sources</a:t>
            </a:r>
            <a:r>
              <a:rPr lang="en-US" sz="2800" dirty="0" smtClean="0">
                <a:solidFill>
                  <a:srgbClr val="002060"/>
                </a:solidFill>
              </a:rPr>
              <a:t>:</a:t>
            </a:r>
          </a:p>
        </p:txBody>
      </p:sp>
      <p:pic>
        <p:nvPicPr>
          <p:cNvPr id="1026" name="Picture 2" descr="C:\Program Files\Microsoft Office\MEDIA\CAGCAT10\j0293828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85454" y="3429000"/>
            <a:ext cx="966355" cy="1017003"/>
          </a:xfrm>
          <a:prstGeom prst="rect">
            <a:avLst/>
          </a:prstGeom>
          <a:noFill/>
        </p:spPr>
      </p:pic>
      <p:pic>
        <p:nvPicPr>
          <p:cNvPr id="1027" name="Picture 3" descr="C:\Documents and Settings\Paulic_M\Local Settings\Temporary Internet Files\Content.IE5\50CGZO1G\MC900298021[1]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217157"/>
            <a:ext cx="1251000" cy="708375"/>
          </a:xfrm>
          <a:prstGeom prst="rect">
            <a:avLst/>
          </a:prstGeom>
          <a:noFill/>
        </p:spPr>
      </p:pic>
      <p:pic>
        <p:nvPicPr>
          <p:cNvPr id="1028" name="Picture 4" descr="C:\Documents and Settings\Paulic_M\Local Settings\Temporary Internet Files\Content.IE5\9U93NZ2L\MC900241325[1]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07473" y="4982677"/>
            <a:ext cx="1485777" cy="1234922"/>
          </a:xfrm>
          <a:prstGeom prst="rect">
            <a:avLst/>
          </a:prstGeom>
          <a:noFill/>
        </p:spPr>
      </p:pic>
      <p:pic>
        <p:nvPicPr>
          <p:cNvPr id="19" name="Picture 18" descr="D:\My Documents 2\powerpoint\slides\Dunedinstencil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917114" y="5185095"/>
            <a:ext cx="1226886" cy="1672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395785" y="3804314"/>
            <a:ext cx="8352430" cy="2419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2" anchor="t" anchorCtr="0" compatLnSpc="1">
            <a:prstTxWarp prst="textNoShape">
              <a:avLst/>
            </a:prstTxWarp>
          </a:bodyPr>
          <a:lstStyle/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Wastewater;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lang="en-US" sz="2600" dirty="0" smtClean="0">
                <a:solidFill>
                  <a:srgbClr val="002060"/>
                </a:solidFill>
                <a:latin typeface="+mn-lt"/>
              </a:rPr>
              <a:t>OS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TDS (septic system);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Agricultural fertilizer;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Urban fertilizer;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Animal waste;</a:t>
            </a:r>
          </a:p>
          <a:p>
            <a:pPr marL="742950" lvl="1" indent="-285750" eaLnBrk="0" hangingPunct="0">
              <a:spcBef>
                <a:spcPct val="20000"/>
              </a:spcBef>
              <a:buFont typeface="Arial" charset="0"/>
              <a:buChar char="–"/>
            </a:pPr>
            <a:r>
              <a:rPr lang="en-US" sz="2600" dirty="0" smtClean="0">
                <a:solidFill>
                  <a:srgbClr val="002060"/>
                </a:solidFill>
              </a:rPr>
              <a:t>Lake seepage;</a:t>
            </a:r>
          </a:p>
          <a:p>
            <a:pPr marL="742950" lvl="1" indent="-285750" eaLnBrk="0" hangingPunct="0">
              <a:spcBef>
                <a:spcPct val="20000"/>
              </a:spcBef>
              <a:buFont typeface="Arial" charset="0"/>
              <a:buChar char="–"/>
            </a:pPr>
            <a:r>
              <a:rPr lang="en-US" sz="2600" dirty="0" smtClean="0">
                <a:solidFill>
                  <a:srgbClr val="002060"/>
                </a:solidFill>
              </a:rPr>
              <a:t>Atmospheric deposition;</a:t>
            </a:r>
          </a:p>
          <a:p>
            <a:pPr marL="742950" lvl="1" indent="-285750" eaLnBrk="0" hangingPunct="0">
              <a:spcBef>
                <a:spcPct val="20000"/>
              </a:spcBef>
              <a:buFont typeface="Arial" charset="0"/>
              <a:buChar char="–"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Stormwater via drainage wells; and</a:t>
            </a:r>
          </a:p>
          <a:p>
            <a:pPr marL="742950" lvl="1" indent="-285750" eaLnBrk="0" hangingPunct="0">
              <a:spcBef>
                <a:spcPct val="20000"/>
              </a:spcBef>
              <a:buFont typeface="Arial" charset="0"/>
              <a:buChar char="–"/>
            </a:pPr>
            <a:r>
              <a:rPr lang="en-US" sz="2600" dirty="0" smtClean="0">
                <a:solidFill>
                  <a:srgbClr val="002060"/>
                </a:solidFill>
                <a:latin typeface="+mn-lt"/>
              </a:rPr>
              <a:t>Direct stormwater.</a:t>
            </a: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30" name="Picture 6" descr="C:\Documents and Settings\Paulic_M\Local Settings\Temporary Internet Files\Content.IE5\9U93NZ2L\MC900036353[1].wm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5404514"/>
            <a:ext cx="1241814" cy="898888"/>
          </a:xfrm>
          <a:prstGeom prst="rect">
            <a:avLst/>
          </a:prstGeom>
          <a:noFill/>
        </p:spPr>
      </p:pic>
      <p:pic>
        <p:nvPicPr>
          <p:cNvPr id="16" name="Picture 8" descr="http://t1.gstatic.com/images?q=tbn:ANd9GcR069gfLowuWCKmEuHqV01Cz61rcmpc_LHjv8U4NloTCpbvpfh1UdqWsFpI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505200" y="3626892"/>
            <a:ext cx="1066800" cy="728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2F11D9-3F82-4AE5-9902-4BA7D1F45A52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l="65625" t="21237" r="7262" b="26057"/>
          <a:stretch>
            <a:fillRect/>
          </a:stretch>
        </p:blipFill>
        <p:spPr bwMode="auto">
          <a:xfrm>
            <a:off x="329196" y="1"/>
            <a:ext cx="848560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796607" y="163773"/>
            <a:ext cx="65630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2060"/>
                </a:solidFill>
              </a:rPr>
              <a:t>Nitrogen Cycle is fairly complicated</a:t>
            </a:r>
            <a:endParaRPr lang="en-US"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7" name="Picture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59" name="Slide Number Placeholder 12"/>
          <p:cNvSpPr>
            <a:spLocks noGrp="1"/>
          </p:cNvSpPr>
          <p:nvPr>
            <p:ph type="sldNum" sz="quarter" idx="12"/>
          </p:nvPr>
        </p:nvSpPr>
        <p:spPr bwMode="auto">
          <a:xfrm>
            <a:off x="8305800" y="6553200"/>
            <a:ext cx="838200" cy="304800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FB2D68E-88ED-4A93-AEA2-1B1FA792AFB1}" type="slidenum">
              <a:rPr lang="en-US" sz="1400" b="1" smtClean="0">
                <a:solidFill>
                  <a:srgbClr val="FFFFFF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sz="1400" b="1" smtClean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pic>
        <p:nvPicPr>
          <p:cNvPr id="70660" name="Picture 9" descr="DEP_color_logo white text[Converted]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92088"/>
            <a:ext cx="9906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156345" y="286603"/>
            <a:ext cx="57047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Geological Influences</a:t>
            </a:r>
            <a:endParaRPr lang="en-US" sz="3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555844"/>
            <a:ext cx="43524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2463"/>
                </a:solidFill>
              </a:rPr>
              <a:t>Aquifer Recharge Rate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 l="42133" t="11250" r="10064" b="6250"/>
          <a:stretch>
            <a:fillRect/>
          </a:stretch>
        </p:blipFill>
        <p:spPr bwMode="auto">
          <a:xfrm>
            <a:off x="4258101" y="955343"/>
            <a:ext cx="4667534" cy="5902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0" y="2313970"/>
            <a:ext cx="4339987" cy="1384995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Calibri" pitchFamily="34" charset="0"/>
              </a:rPr>
              <a:t>Low 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(green, discharge </a:t>
            </a:r>
            <a:r>
              <a:rPr lang="en-US" sz="2800" b="1" dirty="0">
                <a:solidFill>
                  <a:schemeClr val="bg1"/>
                </a:solidFill>
                <a:latin typeface="Calibri" pitchFamily="34" charset="0"/>
              </a:rPr>
              <a:t>-4 in)</a:t>
            </a:r>
          </a:p>
          <a:p>
            <a:r>
              <a:rPr lang="en-US" sz="2800" b="1" dirty="0">
                <a:solidFill>
                  <a:schemeClr val="bg1"/>
                </a:solidFill>
                <a:latin typeface="Calibri" pitchFamily="34" charset="0"/>
              </a:rPr>
              <a:t>Medium 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(yellow, 4-12 </a:t>
            </a:r>
            <a:r>
              <a:rPr lang="en-US" sz="2800" b="1" dirty="0">
                <a:solidFill>
                  <a:schemeClr val="bg1"/>
                </a:solidFill>
                <a:latin typeface="Calibri" pitchFamily="34" charset="0"/>
              </a:rPr>
              <a:t>in)</a:t>
            </a:r>
          </a:p>
          <a:p>
            <a:r>
              <a:rPr lang="en-US" sz="2800" b="1" dirty="0">
                <a:solidFill>
                  <a:schemeClr val="bg1"/>
                </a:solidFill>
                <a:latin typeface="Calibri" pitchFamily="34" charset="0"/>
              </a:rPr>
              <a:t>High 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(red, 12-</a:t>
            </a:r>
            <a:r>
              <a:rPr lang="en-US" sz="2800" b="1" dirty="0">
                <a:solidFill>
                  <a:schemeClr val="bg1"/>
                </a:solidFill>
                <a:latin typeface="Calibri" pitchFamily="34" charset="0"/>
              </a:rPr>
              <a:t>&gt;25 in)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5" name="Picture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06" name="Slide Number Placeholder 12"/>
          <p:cNvSpPr txBox="1">
            <a:spLocks noGrp="1"/>
          </p:cNvSpPr>
          <p:nvPr/>
        </p:nvSpPr>
        <p:spPr bwMode="auto">
          <a:xfrm>
            <a:off x="8305800" y="6553200"/>
            <a:ext cx="838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5264F6F1-3112-4836-86B5-CAB02345AB50}" type="slidenum">
              <a:rPr lang="en-US" sz="1400" b="1">
                <a:solidFill>
                  <a:srgbClr val="FFFFFF"/>
                </a:solidFill>
                <a:cs typeface="Arial" charset="0"/>
              </a:rPr>
              <a:pPr algn="r"/>
              <a:t>10</a:t>
            </a:fld>
            <a:endParaRPr lang="en-US" sz="1400" b="1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72707" name="Picture 9" descr="DEP_color_logo white text[Converted]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92088"/>
            <a:ext cx="9906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08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1641" y="1597688"/>
            <a:ext cx="6616700" cy="4703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09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6496" y="1583140"/>
            <a:ext cx="2823050" cy="2129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10" name="Rectangle 2"/>
          <p:cNvSpPr>
            <a:spLocks noChangeArrowheads="1"/>
          </p:cNvSpPr>
          <p:nvPr/>
        </p:nvSpPr>
        <p:spPr bwMode="auto">
          <a:xfrm>
            <a:off x="1054100" y="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200" b="1">
                <a:solidFill>
                  <a:schemeClr val="bg1"/>
                </a:solidFill>
              </a:rPr>
              <a:t>Marion County Aquifer Vulnerability Assessment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3" name="Picture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35" name="Slide Number Placeholder 12"/>
          <p:cNvSpPr>
            <a:spLocks noGrp="1"/>
          </p:cNvSpPr>
          <p:nvPr>
            <p:ph type="sldNum" sz="quarter" idx="12"/>
          </p:nvPr>
        </p:nvSpPr>
        <p:spPr bwMode="auto">
          <a:xfrm>
            <a:off x="8305800" y="6553200"/>
            <a:ext cx="838200" cy="304800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1C104FF-3D7B-44BE-9493-6ACA4F0C9578}" type="slidenum">
              <a:rPr lang="en-US" sz="1400" b="1" smtClean="0">
                <a:solidFill>
                  <a:srgbClr val="FFFFFF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sz="1400" b="1" smtClean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pic>
        <p:nvPicPr>
          <p:cNvPr id="69636" name="Picture 9" descr="DEP_color_logo white text[Converted]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92088"/>
            <a:ext cx="9906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337481" y="232013"/>
            <a:ext cx="76427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BMAP </a:t>
            </a:r>
            <a:r>
              <a:rPr lang="en-US" sz="3200" b="1" dirty="0" smtClean="0">
                <a:solidFill>
                  <a:schemeClr val="bg1"/>
                </a:solidFill>
              </a:rPr>
              <a:t>Activity</a:t>
            </a:r>
            <a:r>
              <a:rPr lang="en-US" sz="3200" dirty="0" smtClean="0">
                <a:solidFill>
                  <a:schemeClr val="bg1"/>
                </a:solidFill>
              </a:rPr>
              <a:t> – Project Data Collection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4150" y="1146412"/>
            <a:ext cx="6946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9900"/>
                </a:solidFill>
              </a:rPr>
              <a:t>Collect information about local projects:</a:t>
            </a:r>
            <a:endParaRPr lang="en-US" sz="2800" dirty="0">
              <a:solidFill>
                <a:srgbClr val="009900"/>
              </a:solidFill>
            </a:endParaRP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740166" y="1646129"/>
            <a:ext cx="8154987" cy="449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463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Urban structural BMPs – stormwater ponds, swales;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463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Street sweeping;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463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Public education and outreach;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463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Planning: Spring protection zone;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463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Maintenance and operation of BMPs;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463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Land purchases for conservation and preservation;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463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Florida Friendly Landscaping;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463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Agriculture BMPs – type</a:t>
            </a:r>
            <a:r>
              <a:rPr kumimoji="0" lang="en-US" sz="2600" b="0" i="0" u="none" strike="noStrike" kern="1200" cap="none" spc="0" normalizeH="0" noProof="0" dirty="0" smtClean="0">
                <a:ln>
                  <a:noFill/>
                </a:ln>
                <a:solidFill>
                  <a:srgbClr val="002463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and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463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acreage covered under a notice of intent;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2600" dirty="0" smtClean="0">
                <a:solidFill>
                  <a:srgbClr val="002463"/>
                </a:solidFill>
                <a:latin typeface="Arial" pitchFamily="34" charset="0"/>
                <a:cs typeface="Arial" pitchFamily="34" charset="0"/>
              </a:rPr>
              <a:t>Upgrades to wastewater treatment plants; and</a:t>
            </a:r>
          </a:p>
          <a:p>
            <a:pPr>
              <a:buFont typeface="Arial" charset="0"/>
              <a:buChar char="•"/>
            </a:pPr>
            <a:r>
              <a:rPr lang="en-US" sz="2600" dirty="0" err="1" smtClean="0">
                <a:solidFill>
                  <a:srgbClr val="002463"/>
                </a:solidFill>
                <a:latin typeface="Arial" pitchFamily="34" charset="0"/>
                <a:cs typeface="Arial" pitchFamily="34" charset="0"/>
              </a:rPr>
              <a:t>Sewering</a:t>
            </a:r>
            <a:r>
              <a:rPr lang="en-US" sz="2600" dirty="0" smtClean="0">
                <a:solidFill>
                  <a:srgbClr val="002463"/>
                </a:solidFill>
                <a:latin typeface="Arial" pitchFamily="34" charset="0"/>
                <a:cs typeface="Arial" pitchFamily="34" charset="0"/>
              </a:rPr>
              <a:t> of areas served by septic tanks.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5" name="Picture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7" name="Slide Number Placeholder 12"/>
          <p:cNvSpPr>
            <a:spLocks noGrp="1"/>
          </p:cNvSpPr>
          <p:nvPr>
            <p:ph type="sldNum" sz="quarter" idx="12"/>
          </p:nvPr>
        </p:nvSpPr>
        <p:spPr bwMode="auto">
          <a:xfrm>
            <a:off x="8305800" y="6553200"/>
            <a:ext cx="838200" cy="304800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0DF1E99-4A9B-4D27-B4E7-450190EB3873}" type="slidenum">
              <a:rPr lang="en-US" sz="1400" b="1" smtClean="0">
                <a:solidFill>
                  <a:srgbClr val="FFFFFF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sz="1400" b="1" smtClean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pic>
        <p:nvPicPr>
          <p:cNvPr id="67588" name="Picture 9" descr="DEP_color_logo white text[Converted]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92088"/>
            <a:ext cx="9906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9" name="TextBox 10"/>
          <p:cNvSpPr txBox="1">
            <a:spLocks noChangeArrowheads="1"/>
          </p:cNvSpPr>
          <p:nvPr/>
        </p:nvSpPr>
        <p:spPr bwMode="auto">
          <a:xfrm>
            <a:off x="806450" y="258763"/>
            <a:ext cx="753110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b="1">
                <a:solidFill>
                  <a:schemeClr val="bg1"/>
                </a:solidFill>
                <a:cs typeface="Arial" charset="0"/>
              </a:rPr>
              <a:t>Focus Areas</a:t>
            </a:r>
            <a:endParaRPr lang="en-US" sz="3200" b="1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09684" y="1349925"/>
            <a:ext cx="805217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>
              <a:lnSpc>
                <a:spcPct val="90000"/>
              </a:lnSpc>
              <a:buFont typeface="Arial" pitchFamily="34" charset="0"/>
              <a:buChar char="•"/>
            </a:pPr>
            <a:r>
              <a:rPr lang="en-US" sz="3200" dirty="0" smtClean="0">
                <a:solidFill>
                  <a:srgbClr val="17375E"/>
                </a:solidFill>
                <a:cs typeface="Arial" charset="0"/>
              </a:rPr>
              <a:t>Next step is to delineate where to </a:t>
            </a:r>
            <a:r>
              <a:rPr lang="en-US" sz="3200" dirty="0" smtClean="0">
                <a:solidFill>
                  <a:srgbClr val="009900"/>
                </a:solidFill>
                <a:cs typeface="Arial" charset="0"/>
              </a:rPr>
              <a:t>“focus” </a:t>
            </a:r>
            <a:r>
              <a:rPr lang="en-US" sz="3200" dirty="0" smtClean="0">
                <a:solidFill>
                  <a:srgbClr val="17375E"/>
                </a:solidFill>
                <a:cs typeface="Arial" charset="0"/>
              </a:rPr>
              <a:t>restoration efforts.</a:t>
            </a:r>
          </a:p>
          <a:p>
            <a:pPr marL="971550" lvl="1" indent="-514350">
              <a:lnSpc>
                <a:spcPct val="90000"/>
              </a:lnSpc>
              <a:buFont typeface="Arial" pitchFamily="34" charset="0"/>
              <a:buChar char="–"/>
            </a:pPr>
            <a:r>
              <a:rPr lang="en-US" sz="2800" dirty="0" smtClean="0">
                <a:solidFill>
                  <a:srgbClr val="17375E"/>
                </a:solidFill>
                <a:cs typeface="Arial" charset="0"/>
              </a:rPr>
              <a:t>Purpose of </a:t>
            </a:r>
            <a:r>
              <a:rPr lang="en-US" sz="2800" dirty="0" smtClean="0">
                <a:solidFill>
                  <a:srgbClr val="009900"/>
                </a:solidFill>
                <a:cs typeface="Arial" charset="0"/>
              </a:rPr>
              <a:t>focus areas </a:t>
            </a:r>
            <a:r>
              <a:rPr lang="en-US" sz="2800" dirty="0" smtClean="0">
                <a:solidFill>
                  <a:srgbClr val="17375E"/>
                </a:solidFill>
                <a:cs typeface="Arial" charset="0"/>
              </a:rPr>
              <a:t>is to concentrate remediation efforts where they will do the most good; and </a:t>
            </a:r>
          </a:p>
          <a:p>
            <a:pPr marL="971550" lvl="1" indent="-514350">
              <a:lnSpc>
                <a:spcPct val="90000"/>
              </a:lnSpc>
              <a:buFont typeface="Arial" pitchFamily="34" charset="0"/>
              <a:buChar char="–"/>
            </a:pPr>
            <a:r>
              <a:rPr lang="en-US" sz="2800" dirty="0" smtClean="0">
                <a:solidFill>
                  <a:srgbClr val="17375E"/>
                </a:solidFill>
                <a:cs typeface="Arial" charset="0"/>
              </a:rPr>
              <a:t>Most effective use of dollars.</a:t>
            </a:r>
          </a:p>
          <a:p>
            <a:pPr marL="971550" lvl="1" indent="-514350">
              <a:lnSpc>
                <a:spcPct val="90000"/>
              </a:lnSpc>
              <a:buFont typeface="Arial" pitchFamily="34" charset="0"/>
              <a:buChar char="–"/>
            </a:pPr>
            <a:endParaRPr lang="en-US" sz="2800" dirty="0" smtClean="0">
              <a:solidFill>
                <a:srgbClr val="17375E"/>
              </a:solidFill>
              <a:cs typeface="Arial" charset="0"/>
            </a:endParaRPr>
          </a:p>
          <a:p>
            <a:pPr marL="53975" indent="-53975">
              <a:lnSpc>
                <a:spcPct val="90000"/>
              </a:lnSpc>
              <a:buFont typeface="Arial" pitchFamily="34" charset="0"/>
              <a:buChar char="•"/>
            </a:pPr>
            <a:endParaRPr lang="en-US" sz="2800" dirty="0" smtClean="0">
              <a:solidFill>
                <a:srgbClr val="002463"/>
              </a:solidFill>
              <a:cs typeface="Arial" charset="0"/>
            </a:endParaRPr>
          </a:p>
          <a:p>
            <a:pPr marL="53975" indent="-53975">
              <a:lnSpc>
                <a:spcPct val="90000"/>
              </a:lnSpc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002463"/>
                </a:solidFill>
                <a:cs typeface="Arial" charset="0"/>
              </a:rPr>
              <a:t>Next BMAP meeting is August 21 at 1 p.m. at:</a:t>
            </a:r>
          </a:p>
          <a:p>
            <a:pPr marL="53975" indent="-53975">
              <a:lnSpc>
                <a:spcPct val="90000"/>
              </a:lnSpc>
              <a:buFont typeface="Arial" pitchFamily="34" charset="0"/>
              <a:buChar char="•"/>
            </a:pPr>
            <a:endParaRPr lang="en-US" sz="2800" dirty="0" smtClean="0">
              <a:solidFill>
                <a:srgbClr val="002463"/>
              </a:solidFill>
              <a:cs typeface="Arial" charset="0"/>
            </a:endParaRPr>
          </a:p>
          <a:p>
            <a:pPr marL="511175" lvl="1" indent="-53975" algn="ctr">
              <a:lnSpc>
                <a:spcPct val="90000"/>
              </a:lnSpc>
            </a:pPr>
            <a:r>
              <a:rPr lang="en-US" sz="2800" b="1" dirty="0" smtClean="0">
                <a:solidFill>
                  <a:srgbClr val="002463"/>
                </a:solidFill>
                <a:cs typeface="Arial" charset="0"/>
              </a:rPr>
              <a:t>Marion County Growth Management Office</a:t>
            </a:r>
          </a:p>
          <a:p>
            <a:pPr marL="511175" lvl="1" indent="-53975" algn="ctr">
              <a:lnSpc>
                <a:spcPct val="90000"/>
              </a:lnSpc>
            </a:pPr>
            <a:r>
              <a:rPr lang="en-US" sz="2800" b="1" dirty="0" smtClean="0">
                <a:solidFill>
                  <a:srgbClr val="002463"/>
                </a:solidFill>
              </a:rPr>
              <a:t>2710 East Silver Springs Blvd</a:t>
            </a:r>
          </a:p>
          <a:p>
            <a:pPr marL="511175" lvl="1" indent="-53975" algn="ctr">
              <a:lnSpc>
                <a:spcPct val="90000"/>
              </a:lnSpc>
            </a:pPr>
            <a:r>
              <a:rPr lang="en-US" sz="2800" b="1" dirty="0" smtClean="0">
                <a:solidFill>
                  <a:srgbClr val="002463"/>
                </a:solidFill>
              </a:rPr>
              <a:t> Ocala, Florida </a:t>
            </a:r>
            <a:endParaRPr lang="en-US" sz="2800" dirty="0" smtClean="0">
              <a:solidFill>
                <a:srgbClr val="002463"/>
              </a:solidFill>
              <a:cs typeface="Arial" charset="0"/>
            </a:endParaRPr>
          </a:p>
          <a:p>
            <a:pPr marL="53975" indent="-53975">
              <a:lnSpc>
                <a:spcPct val="90000"/>
              </a:lnSpc>
              <a:buFont typeface="Arial" pitchFamily="34" charset="0"/>
              <a:buChar char="•"/>
            </a:pPr>
            <a:endParaRPr lang="en-US" sz="2800" dirty="0" smtClean="0">
              <a:solidFill>
                <a:srgbClr val="17375E"/>
              </a:solidFill>
              <a:cs typeface="Arial" charset="0"/>
            </a:endParaRPr>
          </a:p>
        </p:txBody>
      </p:sp>
      <p:pic>
        <p:nvPicPr>
          <p:cNvPr id="1026" name="Picture 2" descr="C:\Documents and Settings\Paulic_M\Local Settings\Temporary Internet Files\Content.IE5\ZYXGG9BJ\MC910217213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72032" y="3158318"/>
            <a:ext cx="1823314" cy="11896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80898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80899" name="Content Placeholder 3" descr="SilverSpring_may08_9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712526" y="472152"/>
            <a:ext cx="3155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FFFF99"/>
                </a:solidFill>
              </a:rPr>
              <a:t>QUESTIONS?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1922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81923" name="Picture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24" name="Picture 9" descr="DEP_color_logo white text[Converted]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92088"/>
            <a:ext cx="9906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914400" y="204788"/>
            <a:ext cx="7313613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3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Website and FTP Addresses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721908" y="1479550"/>
            <a:ext cx="7971715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3200" dirty="0">
                <a:solidFill>
                  <a:srgbClr val="002463"/>
                </a:solidFill>
                <a:latin typeface="+mn-lt"/>
              </a:rPr>
              <a:t>http://www.dep.state.fl.us/water/watersheds/bmap.htm </a:t>
            </a:r>
            <a:r>
              <a:rPr lang="en-US" sz="3200" dirty="0">
                <a:latin typeface="+mn-lt"/>
              </a:rPr>
              <a:t>- </a:t>
            </a:r>
            <a:r>
              <a:rPr lang="en-US" sz="3200" dirty="0">
                <a:solidFill>
                  <a:schemeClr val="tx1">
                    <a:lumMod val="75000"/>
                  </a:schemeClr>
                </a:solidFill>
                <a:latin typeface="+mn-lt"/>
              </a:rPr>
              <a:t>website for meeting announcements.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3200" dirty="0">
                <a:solidFill>
                  <a:srgbClr val="002463"/>
                </a:solidFill>
                <a:latin typeface="+mn-lt"/>
              </a:rPr>
              <a:t>http://www.dep.state.fl.us/water/tmdl/final_tmdl.htm </a:t>
            </a:r>
            <a:r>
              <a:rPr lang="en-US" sz="3200" dirty="0">
                <a:latin typeface="+mn-lt"/>
              </a:rPr>
              <a:t>- </a:t>
            </a:r>
            <a:r>
              <a:rPr lang="en-US" sz="3200" dirty="0">
                <a:solidFill>
                  <a:schemeClr val="tx1">
                    <a:lumMod val="75000"/>
                  </a:schemeClr>
                </a:solidFill>
                <a:latin typeface="+mn-lt"/>
              </a:rPr>
              <a:t>website for TMDL documents, under Ocklawaha Basin.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3200" dirty="0">
                <a:solidFill>
                  <a:srgbClr val="002463"/>
                </a:solidFill>
                <a:latin typeface="+mn-lt"/>
              </a:rPr>
              <a:t>http://publicfiles.dep.state.fl.us/DEAR/BMAP/Silver_springs</a:t>
            </a:r>
            <a:r>
              <a:rPr lang="en-US" sz="3200" dirty="0">
                <a:solidFill>
                  <a:schemeClr val="tx2"/>
                </a:solidFill>
                <a:latin typeface="+mn-lt"/>
              </a:rPr>
              <a:t>/ </a:t>
            </a:r>
            <a:r>
              <a:rPr lang="en-US" sz="3200" dirty="0">
                <a:latin typeface="+mn-lt"/>
              </a:rPr>
              <a:t>- </a:t>
            </a:r>
            <a:r>
              <a:rPr lang="en-US" sz="3200" dirty="0">
                <a:solidFill>
                  <a:schemeClr val="tx1">
                    <a:lumMod val="75000"/>
                  </a:schemeClr>
                </a:solidFill>
                <a:latin typeface="+mn-lt"/>
              </a:rPr>
              <a:t>FTP site for meeting notes and presentations.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endParaRPr lang="en-US" sz="3200" dirty="0">
              <a:latin typeface="+mn-l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DEP Blu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powerpoint_blu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DEP Blu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13950</TotalTime>
  <Words>655</Words>
  <Application>Microsoft Office PowerPoint</Application>
  <PresentationFormat>On-screen Show (4:3)</PresentationFormat>
  <Paragraphs>113</Paragraphs>
  <Slides>14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1_Custom Design</vt:lpstr>
      <vt:lpstr>Custom Design</vt:lpstr>
      <vt:lpstr>DEP Blue</vt:lpstr>
      <vt:lpstr>powerpoint_blue</vt:lpstr>
      <vt:lpstr>1_DEP Blue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gilbert_d</dc:creator>
  <cp:lastModifiedBy>Mary Paulic</cp:lastModifiedBy>
  <cp:revision>1102</cp:revision>
  <cp:lastPrinted>2012-07-28T01:52:38Z</cp:lastPrinted>
  <dcterms:created xsi:type="dcterms:W3CDTF">2010-03-22T11:33:54Z</dcterms:created>
  <dcterms:modified xsi:type="dcterms:W3CDTF">2013-08-07T14:31:48Z</dcterms:modified>
</cp:coreProperties>
</file>