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58" r:id="rId4"/>
    <p:sldId id="261" r:id="rId5"/>
    <p:sldId id="259" r:id="rId6"/>
    <p:sldId id="292" r:id="rId7"/>
    <p:sldId id="262" r:id="rId8"/>
    <p:sldId id="270" r:id="rId9"/>
    <p:sldId id="269" r:id="rId10"/>
    <p:sldId id="271" r:id="rId11"/>
    <p:sldId id="272" r:id="rId12"/>
    <p:sldId id="273" r:id="rId13"/>
    <p:sldId id="280" r:id="rId14"/>
    <p:sldId id="274" r:id="rId15"/>
    <p:sldId id="276" r:id="rId16"/>
    <p:sldId id="277" r:id="rId17"/>
    <p:sldId id="278" r:id="rId18"/>
    <p:sldId id="284" r:id="rId19"/>
    <p:sldId id="265" r:id="rId20"/>
    <p:sldId id="281" r:id="rId21"/>
    <p:sldId id="282" r:id="rId22"/>
    <p:sldId id="283" r:id="rId23"/>
    <p:sldId id="293" r:id="rId24"/>
    <p:sldId id="286" r:id="rId25"/>
    <p:sldId id="285" r:id="rId26"/>
    <p:sldId id="288" r:id="rId27"/>
    <p:sldId id="289" r:id="rId28"/>
    <p:sldId id="290" r:id="rId29"/>
    <p:sldId id="268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69BD4-A0C8-26F9-7335-77E67FE9B1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CE3EB1-C8D7-7E04-2F27-95A1B6549D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4805A-137A-191B-1A3D-2D11FAC63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25933-40A1-4BC2-527E-99842773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D8344-1274-C506-09BA-99A2308A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82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A02C5-1188-56A1-15D6-E34668D48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EFC47-83A4-7265-BBC3-88BD630A3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ACB90-B1D0-7D98-5064-F9840E295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05188-66A3-8555-A649-7949CAF1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D02D7-94E7-4C9F-9F4F-506752DA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78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1DEFA-6F72-B523-3556-625E714D5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9E32C9-C022-879F-03FA-36E695A31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E84C6-724E-8CD7-40CC-634D3F3F6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3832E-5008-8FDF-4065-DBC6BA178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8F875-6365-20BD-4F1E-5636809AE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20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FC76C-CC33-867C-C1EB-93E7480C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3428-E634-951B-46A3-81BFF4B3D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1DF6F-41FB-3587-1F00-6E9940E36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BA31D1-C26F-1D02-97B2-C7EC17A39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0C041-D8F3-FE0A-4DB8-79B1FECEC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EAF60A-CE71-8853-EBE6-2FBDEA5D1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8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24A5A-AAA4-5E82-A521-3666293D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D46D5-E206-DAAA-A03B-3FB9E9051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0D278-0E35-2A99-62A7-DB9E267EF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C37C74-2B7E-BC87-56C0-3610820240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94F598-C6E9-3EF4-B450-5067A70503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A73E1-115E-C208-02B7-0C7CF7E80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257FD3-7C08-A226-8429-0AA45588B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7E1C77-C821-B8CB-C99A-A7E4B22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0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AB0D9-60B2-B744-2810-8AFAFA8E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1D3C47-F39E-326E-15E5-1C9E87AA6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D15C9A-540A-56EF-9EF3-93455D9A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54EB6-1E0F-2077-43BA-5F473930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1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CA351D-9295-3801-C1BA-44133B219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A1A32-3115-3DE8-1233-3993A5373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FF050-DE91-5E5D-6CFF-3C1D0D1E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86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ADB6D-D052-D56D-4FC6-651A41ADE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61F3A-CC85-48CA-2B3F-EAA746B14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A3FD6-AA57-EF94-5AAE-17AF97A912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E3024-9DFF-753B-2B48-90331B57D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09734-F235-3BCF-E8F3-0EBBDAA95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528F6B-7171-5B8C-CE92-CE5AA4601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6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B63F-1B39-B945-C0FD-DEE2561FD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EB3B12-96E6-D28D-AE08-6B5A34D516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DFA7E-BE00-7D6B-A48D-099B3380C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B36AE-592C-C3FF-777D-313775B62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45C82-EDF7-A77D-BD76-61184B202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D9CDF-C22F-7525-9341-89A5D52F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98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C89C-2370-4DDD-B6C7-738087BC8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923608-27DE-3234-7883-3637CA8F7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6209D-461B-78EF-8EE0-2D207EE09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4220E-0A34-D3CE-C063-EBF6DDA1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EC46F-5B2A-F072-08E1-BEED4A70C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35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27A81A-9556-1BF6-F79B-C895232F8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197CE3-02D4-7704-02F5-83B8C85B6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55881-2A9F-A7BF-67C3-5EEEC42B9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2DEF8-978C-44C6-2228-858E97D9E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A5560-9A7A-49B3-7DAB-543F3BC82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9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1EAA80-3F83-755D-04B5-AB89E9CA9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C080D-31FC-37E2-1D4C-08F184A0B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4F1EF-BFB7-6EC4-B46E-DA16642A75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C23CE-E39F-43F6-A37E-C7279F69AD43}" type="datetimeFigureOut">
              <a:rPr lang="en-US" smtClean="0"/>
              <a:t>10/28/2024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62CE7-F48E-8E54-7E04-62F6F3B2E6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49F2D-E0A2-CD49-289E-65326228A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C3FBD-64BA-43B4-93DB-A637B6D3D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3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ore.avenza.com/pages/app-feature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tree next to a dirt road&#10;&#10;Description automatically generated">
            <a:extLst>
              <a:ext uri="{FF2B5EF4-FFF2-40B4-BE49-F238E27FC236}">
                <a16:creationId xmlns:a16="http://schemas.microsoft.com/office/drawing/2014/main" id="{E434F465-BD9E-6F8A-3A31-791AE0B948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34" y="-1"/>
            <a:ext cx="12192000" cy="44245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CF1A23B-EC86-6094-D470-112E83158152}"/>
              </a:ext>
            </a:extLst>
          </p:cNvPr>
          <p:cNvSpPr/>
          <p:nvPr/>
        </p:nvSpPr>
        <p:spPr>
          <a:xfrm>
            <a:off x="9834" y="-1"/>
            <a:ext cx="12192000" cy="1126308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1318131" y="399731"/>
                </a:moveTo>
                <a:lnTo>
                  <a:pt x="11319996" y="399731"/>
                </a:lnTo>
                <a:lnTo>
                  <a:pt x="11661292" y="1425482"/>
                </a:lnTo>
                <a:lnTo>
                  <a:pt x="10976836" y="1425482"/>
                </a:lnTo>
                <a:close/>
                <a:moveTo>
                  <a:pt x="764432" y="399731"/>
                </a:moveTo>
                <a:lnTo>
                  <a:pt x="766297" y="399731"/>
                </a:lnTo>
                <a:lnTo>
                  <a:pt x="1107592" y="1425482"/>
                </a:lnTo>
                <a:lnTo>
                  <a:pt x="423136" y="1425482"/>
                </a:lnTo>
                <a:close/>
                <a:moveTo>
                  <a:pt x="11667084" y="0"/>
                </a:moveTo>
                <a:lnTo>
                  <a:pt x="12192000" y="0"/>
                </a:lnTo>
                <a:lnTo>
                  <a:pt x="12192000" y="1493439"/>
                </a:lnTo>
                <a:lnTo>
                  <a:pt x="11681807" y="30460"/>
                </a:lnTo>
                <a:close/>
                <a:moveTo>
                  <a:pt x="6791983" y="0"/>
                </a:moveTo>
                <a:lnTo>
                  <a:pt x="7687969" y="0"/>
                </a:lnTo>
                <a:lnTo>
                  <a:pt x="7684032" y="11810"/>
                </a:lnTo>
                <a:lnTo>
                  <a:pt x="7684032" y="1143867"/>
                </a:lnTo>
                <a:cubicBezTo>
                  <a:pt x="7684032" y="1229657"/>
                  <a:pt x="7684965" y="1319798"/>
                  <a:pt x="7686830" y="1414292"/>
                </a:cubicBezTo>
                <a:cubicBezTo>
                  <a:pt x="7688695" y="1508785"/>
                  <a:pt x="7691492" y="1599549"/>
                  <a:pt x="7695222" y="1686582"/>
                </a:cubicBezTo>
                <a:lnTo>
                  <a:pt x="7693357" y="1686582"/>
                </a:lnTo>
                <a:cubicBezTo>
                  <a:pt x="7670977" y="1636849"/>
                  <a:pt x="7647975" y="1587116"/>
                  <a:pt x="7624352" y="1537382"/>
                </a:cubicBezTo>
                <a:cubicBezTo>
                  <a:pt x="7600729" y="1487649"/>
                  <a:pt x="7576484" y="1436983"/>
                  <a:pt x="7551617" y="1385384"/>
                </a:cubicBezTo>
                <a:cubicBezTo>
                  <a:pt x="7526751" y="1333786"/>
                  <a:pt x="7500952" y="1282188"/>
                  <a:pt x="7474220" y="1230589"/>
                </a:cubicBezTo>
                <a:cubicBezTo>
                  <a:pt x="7447488" y="1178991"/>
                  <a:pt x="7420445" y="1126460"/>
                  <a:pt x="7393092" y="1072996"/>
                </a:cubicBezTo>
                <a:lnTo>
                  <a:pt x="6923111" y="190850"/>
                </a:lnTo>
                <a:cubicBezTo>
                  <a:pt x="6899488" y="142360"/>
                  <a:pt x="6876486" y="101641"/>
                  <a:pt x="6854106" y="68693"/>
                </a:cubicBezTo>
                <a:cubicBezTo>
                  <a:pt x="6842916" y="52218"/>
                  <a:pt x="6831338" y="37532"/>
                  <a:pt x="6819371" y="24632"/>
                </a:cubicBezTo>
                <a:close/>
                <a:moveTo>
                  <a:pt x="2305793" y="0"/>
                </a:moveTo>
                <a:lnTo>
                  <a:pt x="3489911" y="0"/>
                </a:lnTo>
                <a:lnTo>
                  <a:pt x="3479513" y="28595"/>
                </a:lnTo>
                <a:lnTo>
                  <a:pt x="2903227" y="1880542"/>
                </a:lnTo>
                <a:lnTo>
                  <a:pt x="2901362" y="1880542"/>
                </a:lnTo>
                <a:lnTo>
                  <a:pt x="2313886" y="19270"/>
                </a:lnTo>
                <a:close/>
                <a:moveTo>
                  <a:pt x="1113385" y="0"/>
                </a:moveTo>
                <a:lnTo>
                  <a:pt x="1795540" y="0"/>
                </a:lnTo>
                <a:lnTo>
                  <a:pt x="1794483" y="15540"/>
                </a:lnTo>
                <a:cubicBezTo>
                  <a:pt x="1797591" y="41650"/>
                  <a:pt x="1806606" y="77085"/>
                  <a:pt x="1821526" y="121845"/>
                </a:cubicBezTo>
                <a:lnTo>
                  <a:pt x="2539552" y="2261003"/>
                </a:lnTo>
                <a:cubicBezTo>
                  <a:pt x="2544525" y="2277166"/>
                  <a:pt x="2549809" y="2290532"/>
                  <a:pt x="2555404" y="2301101"/>
                </a:cubicBezTo>
                <a:cubicBezTo>
                  <a:pt x="2560999" y="2311669"/>
                  <a:pt x="2569081" y="2320683"/>
                  <a:pt x="2579649" y="2328143"/>
                </a:cubicBezTo>
                <a:cubicBezTo>
                  <a:pt x="2590217" y="2335603"/>
                  <a:pt x="2603273" y="2341820"/>
                  <a:pt x="2618814" y="2346793"/>
                </a:cubicBezTo>
                <a:cubicBezTo>
                  <a:pt x="2634356" y="2351767"/>
                  <a:pt x="2654560" y="2355497"/>
                  <a:pt x="2679427" y="2357983"/>
                </a:cubicBezTo>
                <a:cubicBezTo>
                  <a:pt x="2704293" y="2360470"/>
                  <a:pt x="2734444" y="2362024"/>
                  <a:pt x="2769880" y="2362646"/>
                </a:cubicBezTo>
                <a:cubicBezTo>
                  <a:pt x="2805314" y="2363268"/>
                  <a:pt x="2847899" y="2363578"/>
                  <a:pt x="2897632" y="2363578"/>
                </a:cubicBezTo>
                <a:cubicBezTo>
                  <a:pt x="2959799" y="2363578"/>
                  <a:pt x="3010154" y="2362646"/>
                  <a:pt x="3048697" y="2360781"/>
                </a:cubicBezTo>
                <a:cubicBezTo>
                  <a:pt x="3087240" y="2358916"/>
                  <a:pt x="3117703" y="2354564"/>
                  <a:pt x="3140083" y="2347726"/>
                </a:cubicBezTo>
                <a:cubicBezTo>
                  <a:pt x="3162463" y="2340887"/>
                  <a:pt x="3178626" y="2330940"/>
                  <a:pt x="3188572" y="2317886"/>
                </a:cubicBezTo>
                <a:cubicBezTo>
                  <a:pt x="3198519" y="2304831"/>
                  <a:pt x="3206600" y="2287735"/>
                  <a:pt x="3212818" y="2266598"/>
                </a:cubicBezTo>
                <a:lnTo>
                  <a:pt x="3932708" y="125575"/>
                </a:lnTo>
                <a:cubicBezTo>
                  <a:pt x="3947628" y="82058"/>
                  <a:pt x="3957264" y="47245"/>
                  <a:pt x="3961616" y="21135"/>
                </a:cubicBezTo>
                <a:lnTo>
                  <a:pt x="3961900" y="0"/>
                </a:lnTo>
                <a:lnTo>
                  <a:pt x="4294971" y="0"/>
                </a:lnTo>
                <a:lnTo>
                  <a:pt x="4279671" y="23233"/>
                </a:lnTo>
                <a:cubicBezTo>
                  <a:pt x="4272678" y="42971"/>
                  <a:pt x="4269181" y="66517"/>
                  <a:pt x="4269181" y="93870"/>
                </a:cubicBezTo>
                <a:lnTo>
                  <a:pt x="4269181" y="2197593"/>
                </a:lnTo>
                <a:cubicBezTo>
                  <a:pt x="4269181" y="2252300"/>
                  <a:pt x="4283168" y="2291775"/>
                  <a:pt x="4311144" y="2316021"/>
                </a:cubicBezTo>
                <a:cubicBezTo>
                  <a:pt x="4339119" y="2340265"/>
                  <a:pt x="4373621" y="2352388"/>
                  <a:pt x="4414651" y="2352388"/>
                </a:cubicBezTo>
                <a:lnTo>
                  <a:pt x="5626902" y="2352388"/>
                </a:lnTo>
                <a:cubicBezTo>
                  <a:pt x="5638092" y="2352388"/>
                  <a:pt x="5648350" y="2348969"/>
                  <a:pt x="5657675" y="2342130"/>
                </a:cubicBezTo>
                <a:cubicBezTo>
                  <a:pt x="5667000" y="2335292"/>
                  <a:pt x="5674771" y="2324413"/>
                  <a:pt x="5680987" y="2309493"/>
                </a:cubicBezTo>
                <a:cubicBezTo>
                  <a:pt x="5687204" y="2294573"/>
                  <a:pt x="5691867" y="2274990"/>
                  <a:pt x="5694975" y="2250745"/>
                </a:cubicBezTo>
                <a:cubicBezTo>
                  <a:pt x="5698083" y="2226501"/>
                  <a:pt x="5699637" y="2196350"/>
                  <a:pt x="5699637" y="2160293"/>
                </a:cubicBezTo>
                <a:cubicBezTo>
                  <a:pt x="5699637" y="2124236"/>
                  <a:pt x="5698083" y="2094085"/>
                  <a:pt x="5694975" y="2069840"/>
                </a:cubicBezTo>
                <a:cubicBezTo>
                  <a:pt x="5691867" y="2045595"/>
                  <a:pt x="5687204" y="2026013"/>
                  <a:pt x="5680987" y="2011093"/>
                </a:cubicBezTo>
                <a:cubicBezTo>
                  <a:pt x="5674771" y="1996173"/>
                  <a:pt x="5667000" y="1985294"/>
                  <a:pt x="5657675" y="1978455"/>
                </a:cubicBezTo>
                <a:cubicBezTo>
                  <a:pt x="5648350" y="1971617"/>
                  <a:pt x="5638092" y="1968198"/>
                  <a:pt x="5626902" y="1968198"/>
                </a:cubicBezTo>
                <a:lnTo>
                  <a:pt x="4757811" y="1968198"/>
                </a:lnTo>
                <a:lnTo>
                  <a:pt x="4757811" y="1287472"/>
                </a:lnTo>
                <a:lnTo>
                  <a:pt x="5487027" y="1287472"/>
                </a:lnTo>
                <a:cubicBezTo>
                  <a:pt x="5498217" y="1287472"/>
                  <a:pt x="5508474" y="1284363"/>
                  <a:pt x="5517799" y="1278147"/>
                </a:cubicBezTo>
                <a:cubicBezTo>
                  <a:pt x="5527125" y="1271930"/>
                  <a:pt x="5534896" y="1261673"/>
                  <a:pt x="5541112" y="1247374"/>
                </a:cubicBezTo>
                <a:cubicBezTo>
                  <a:pt x="5547329" y="1233076"/>
                  <a:pt x="5551991" y="1214115"/>
                  <a:pt x="5555100" y="1190491"/>
                </a:cubicBezTo>
                <a:cubicBezTo>
                  <a:pt x="5558208" y="1166868"/>
                  <a:pt x="5559762" y="1137028"/>
                  <a:pt x="5559762" y="1100972"/>
                </a:cubicBezTo>
                <a:cubicBezTo>
                  <a:pt x="5559762" y="1066158"/>
                  <a:pt x="5558208" y="1036629"/>
                  <a:pt x="5555100" y="1012384"/>
                </a:cubicBezTo>
                <a:cubicBezTo>
                  <a:pt x="5551991" y="988139"/>
                  <a:pt x="5547329" y="968867"/>
                  <a:pt x="5541112" y="954569"/>
                </a:cubicBezTo>
                <a:cubicBezTo>
                  <a:pt x="5534896" y="940270"/>
                  <a:pt x="5527125" y="929702"/>
                  <a:pt x="5517799" y="922864"/>
                </a:cubicBezTo>
                <a:cubicBezTo>
                  <a:pt x="5508474" y="916025"/>
                  <a:pt x="5498217" y="912606"/>
                  <a:pt x="5487027" y="912606"/>
                </a:cubicBezTo>
                <a:lnTo>
                  <a:pt x="4757811" y="912606"/>
                </a:lnTo>
                <a:lnTo>
                  <a:pt x="4757811" y="323265"/>
                </a:lnTo>
                <a:lnTo>
                  <a:pt x="5619442" y="323265"/>
                </a:lnTo>
                <a:cubicBezTo>
                  <a:pt x="5630633" y="323265"/>
                  <a:pt x="5640579" y="319846"/>
                  <a:pt x="5649282" y="313008"/>
                </a:cubicBezTo>
                <a:cubicBezTo>
                  <a:pt x="5657986" y="306170"/>
                  <a:pt x="5665446" y="295290"/>
                  <a:pt x="5671663" y="280371"/>
                </a:cubicBezTo>
                <a:cubicBezTo>
                  <a:pt x="5677879" y="265450"/>
                  <a:pt x="5682541" y="245868"/>
                  <a:pt x="5685650" y="221623"/>
                </a:cubicBezTo>
                <a:cubicBezTo>
                  <a:pt x="5688759" y="197378"/>
                  <a:pt x="5690313" y="167848"/>
                  <a:pt x="5690313" y="133035"/>
                </a:cubicBezTo>
                <a:cubicBezTo>
                  <a:pt x="5690313" y="95735"/>
                  <a:pt x="5688759" y="64963"/>
                  <a:pt x="5685650" y="40718"/>
                </a:cubicBezTo>
                <a:lnTo>
                  <a:pt x="5676107" y="0"/>
                </a:lnTo>
                <a:lnTo>
                  <a:pt x="6175363" y="0"/>
                </a:lnTo>
                <a:lnTo>
                  <a:pt x="6148902" y="37687"/>
                </a:lnTo>
                <a:cubicBezTo>
                  <a:pt x="6140354" y="59601"/>
                  <a:pt x="6136080" y="85167"/>
                  <a:pt x="6136080" y="114385"/>
                </a:cubicBezTo>
                <a:lnTo>
                  <a:pt x="6136080" y="2283383"/>
                </a:lnTo>
                <a:cubicBezTo>
                  <a:pt x="6136080" y="2295816"/>
                  <a:pt x="6139189" y="2307006"/>
                  <a:pt x="6145405" y="2316953"/>
                </a:cubicBezTo>
                <a:cubicBezTo>
                  <a:pt x="6151622" y="2326900"/>
                  <a:pt x="6162812" y="2335292"/>
                  <a:pt x="6178975" y="2342130"/>
                </a:cubicBezTo>
                <a:cubicBezTo>
                  <a:pt x="6195139" y="2348969"/>
                  <a:pt x="6217519" y="2354253"/>
                  <a:pt x="6246116" y="2357983"/>
                </a:cubicBezTo>
                <a:cubicBezTo>
                  <a:pt x="6274713" y="2361713"/>
                  <a:pt x="6310769" y="2363578"/>
                  <a:pt x="6354286" y="2363578"/>
                </a:cubicBezTo>
                <a:cubicBezTo>
                  <a:pt x="6399046" y="2363578"/>
                  <a:pt x="6435724" y="2361713"/>
                  <a:pt x="6464321" y="2357983"/>
                </a:cubicBezTo>
                <a:cubicBezTo>
                  <a:pt x="6492918" y="2354253"/>
                  <a:pt x="6515608" y="2348969"/>
                  <a:pt x="6532393" y="2342130"/>
                </a:cubicBezTo>
                <a:cubicBezTo>
                  <a:pt x="6549178" y="2335292"/>
                  <a:pt x="6560990" y="2326900"/>
                  <a:pt x="6567828" y="2316953"/>
                </a:cubicBezTo>
                <a:cubicBezTo>
                  <a:pt x="6574667" y="2307006"/>
                  <a:pt x="6578086" y="2295816"/>
                  <a:pt x="6578086" y="2283383"/>
                </a:cubicBezTo>
                <a:lnTo>
                  <a:pt x="6578086" y="1020776"/>
                </a:lnTo>
                <a:cubicBezTo>
                  <a:pt x="6578086" y="926283"/>
                  <a:pt x="6576843" y="834587"/>
                  <a:pt x="6574356" y="745688"/>
                </a:cubicBezTo>
                <a:cubicBezTo>
                  <a:pt x="6571869" y="656790"/>
                  <a:pt x="6568139" y="567581"/>
                  <a:pt x="6563166" y="478061"/>
                </a:cubicBezTo>
                <a:lnTo>
                  <a:pt x="6566896" y="478061"/>
                </a:lnTo>
                <a:cubicBezTo>
                  <a:pt x="6595493" y="551417"/>
                  <a:pt x="6627820" y="626950"/>
                  <a:pt x="6663876" y="704659"/>
                </a:cubicBezTo>
                <a:cubicBezTo>
                  <a:pt x="6699933" y="782367"/>
                  <a:pt x="6735368" y="854791"/>
                  <a:pt x="6770181" y="921931"/>
                </a:cubicBezTo>
                <a:lnTo>
                  <a:pt x="7370712" y="2050258"/>
                </a:lnTo>
                <a:cubicBezTo>
                  <a:pt x="7401796" y="2112425"/>
                  <a:pt x="7429770" y="2163090"/>
                  <a:pt x="7454637" y="2202255"/>
                </a:cubicBezTo>
                <a:cubicBezTo>
                  <a:pt x="7479504" y="2241420"/>
                  <a:pt x="7505303" y="2272504"/>
                  <a:pt x="7532035" y="2295506"/>
                </a:cubicBezTo>
                <a:cubicBezTo>
                  <a:pt x="7558767" y="2318507"/>
                  <a:pt x="7587985" y="2334360"/>
                  <a:pt x="7619690" y="2343063"/>
                </a:cubicBezTo>
                <a:cubicBezTo>
                  <a:pt x="7651395" y="2351767"/>
                  <a:pt x="7689005" y="2356118"/>
                  <a:pt x="7732522" y="2356118"/>
                </a:cubicBezTo>
                <a:lnTo>
                  <a:pt x="7941402" y="2356118"/>
                </a:lnTo>
                <a:cubicBezTo>
                  <a:pt x="7965026" y="2356118"/>
                  <a:pt x="7988338" y="2352699"/>
                  <a:pt x="8011340" y="2345861"/>
                </a:cubicBezTo>
                <a:cubicBezTo>
                  <a:pt x="8034342" y="2339022"/>
                  <a:pt x="8054235" y="2328143"/>
                  <a:pt x="8071020" y="2313223"/>
                </a:cubicBezTo>
                <a:cubicBezTo>
                  <a:pt x="8087805" y="2298303"/>
                  <a:pt x="8101171" y="2279653"/>
                  <a:pt x="8111118" y="2257273"/>
                </a:cubicBezTo>
                <a:cubicBezTo>
                  <a:pt x="8121065" y="2234893"/>
                  <a:pt x="8126038" y="2209405"/>
                  <a:pt x="8126038" y="2180808"/>
                </a:cubicBezTo>
                <a:lnTo>
                  <a:pt x="8126038" y="11810"/>
                </a:lnTo>
                <a:lnTo>
                  <a:pt x="8122758" y="0"/>
                </a:lnTo>
                <a:lnTo>
                  <a:pt x="8527655" y="0"/>
                </a:lnTo>
                <a:lnTo>
                  <a:pt x="8517332" y="42583"/>
                </a:lnTo>
                <a:cubicBezTo>
                  <a:pt x="8514224" y="68071"/>
                  <a:pt x="8512669" y="99465"/>
                  <a:pt x="8512669" y="136765"/>
                </a:cubicBezTo>
                <a:cubicBezTo>
                  <a:pt x="8512669" y="171578"/>
                  <a:pt x="8514224" y="201419"/>
                  <a:pt x="8517332" y="226285"/>
                </a:cubicBezTo>
                <a:cubicBezTo>
                  <a:pt x="8520441" y="251152"/>
                  <a:pt x="8525414" y="271045"/>
                  <a:pt x="8532252" y="285966"/>
                </a:cubicBezTo>
                <a:cubicBezTo>
                  <a:pt x="8539091" y="300885"/>
                  <a:pt x="8547794" y="311765"/>
                  <a:pt x="8558362" y="318603"/>
                </a:cubicBezTo>
                <a:cubicBezTo>
                  <a:pt x="8568931" y="325441"/>
                  <a:pt x="8581674" y="328860"/>
                  <a:pt x="8596594" y="328860"/>
                </a:cubicBezTo>
                <a:lnTo>
                  <a:pt x="9525366" y="328860"/>
                </a:lnTo>
                <a:lnTo>
                  <a:pt x="8589134" y="1813402"/>
                </a:lnTo>
                <a:cubicBezTo>
                  <a:pt x="8567999" y="1848216"/>
                  <a:pt x="8550281" y="1878056"/>
                  <a:pt x="8535982" y="1902922"/>
                </a:cubicBezTo>
                <a:cubicBezTo>
                  <a:pt x="8521684" y="1927789"/>
                  <a:pt x="8510804" y="1950791"/>
                  <a:pt x="8503344" y="1971928"/>
                </a:cubicBezTo>
                <a:cubicBezTo>
                  <a:pt x="8495884" y="1993064"/>
                  <a:pt x="8490601" y="2013890"/>
                  <a:pt x="8487492" y="2034405"/>
                </a:cubicBezTo>
                <a:cubicBezTo>
                  <a:pt x="8484384" y="2054920"/>
                  <a:pt x="8482829" y="2077611"/>
                  <a:pt x="8482829" y="2102478"/>
                </a:cubicBezTo>
                <a:lnTo>
                  <a:pt x="8482829" y="2184538"/>
                </a:lnTo>
                <a:cubicBezTo>
                  <a:pt x="8482829" y="2239245"/>
                  <a:pt x="8496196" y="2280896"/>
                  <a:pt x="8522927" y="2309493"/>
                </a:cubicBezTo>
                <a:cubicBezTo>
                  <a:pt x="8549659" y="2338090"/>
                  <a:pt x="8587892" y="2352388"/>
                  <a:pt x="8637625" y="2352388"/>
                </a:cubicBezTo>
                <a:lnTo>
                  <a:pt x="10060622" y="2352388"/>
                </a:lnTo>
                <a:cubicBezTo>
                  <a:pt x="10071812" y="2352388"/>
                  <a:pt x="10082069" y="2349280"/>
                  <a:pt x="10091394" y="2343063"/>
                </a:cubicBezTo>
                <a:cubicBezTo>
                  <a:pt x="10100720" y="2336847"/>
                  <a:pt x="10108490" y="2325967"/>
                  <a:pt x="10114707" y="2310426"/>
                </a:cubicBezTo>
                <a:cubicBezTo>
                  <a:pt x="10120924" y="2294884"/>
                  <a:pt x="10125587" y="2274680"/>
                  <a:pt x="10128695" y="2249813"/>
                </a:cubicBezTo>
                <a:cubicBezTo>
                  <a:pt x="10131802" y="2224946"/>
                  <a:pt x="10133357" y="2194485"/>
                  <a:pt x="10133357" y="2158428"/>
                </a:cubicBezTo>
                <a:cubicBezTo>
                  <a:pt x="10133357" y="2085071"/>
                  <a:pt x="10127140" y="2033473"/>
                  <a:pt x="10114707" y="2003633"/>
                </a:cubicBezTo>
                <a:cubicBezTo>
                  <a:pt x="10102274" y="1973793"/>
                  <a:pt x="10084245" y="1958872"/>
                  <a:pt x="10060622" y="1958872"/>
                </a:cubicBezTo>
                <a:lnTo>
                  <a:pt x="9051655" y="1958872"/>
                </a:lnTo>
                <a:lnTo>
                  <a:pt x="9972967" y="494846"/>
                </a:lnTo>
                <a:cubicBezTo>
                  <a:pt x="9994104" y="461276"/>
                  <a:pt x="10011510" y="432368"/>
                  <a:pt x="10025187" y="408123"/>
                </a:cubicBezTo>
                <a:cubicBezTo>
                  <a:pt x="10038864" y="383878"/>
                  <a:pt x="10049742" y="360255"/>
                  <a:pt x="10057824" y="337253"/>
                </a:cubicBezTo>
                <a:cubicBezTo>
                  <a:pt x="10065907" y="314251"/>
                  <a:pt x="10071502" y="290628"/>
                  <a:pt x="10074609" y="266383"/>
                </a:cubicBezTo>
                <a:cubicBezTo>
                  <a:pt x="10077717" y="242138"/>
                  <a:pt x="10079272" y="213230"/>
                  <a:pt x="10079272" y="179660"/>
                </a:cubicBezTo>
                <a:lnTo>
                  <a:pt x="10079272" y="88275"/>
                </a:lnTo>
                <a:cubicBezTo>
                  <a:pt x="10079272" y="64652"/>
                  <a:pt x="10076241" y="43671"/>
                  <a:pt x="10070180" y="25331"/>
                </a:cubicBezTo>
                <a:lnTo>
                  <a:pt x="10055508" y="0"/>
                </a:lnTo>
                <a:lnTo>
                  <a:pt x="11021200" y="0"/>
                </a:lnTo>
                <a:lnTo>
                  <a:pt x="11008541" y="24865"/>
                </a:lnTo>
                <a:lnTo>
                  <a:pt x="10264405" y="2165888"/>
                </a:lnTo>
                <a:cubicBezTo>
                  <a:pt x="10249485" y="2209405"/>
                  <a:pt x="10240160" y="2244218"/>
                  <a:pt x="10236430" y="2270328"/>
                </a:cubicBezTo>
                <a:cubicBezTo>
                  <a:pt x="10232700" y="2296438"/>
                  <a:pt x="10237052" y="2316642"/>
                  <a:pt x="10249485" y="2330940"/>
                </a:cubicBezTo>
                <a:cubicBezTo>
                  <a:pt x="10261918" y="2345239"/>
                  <a:pt x="10284298" y="2354253"/>
                  <a:pt x="10316625" y="2357983"/>
                </a:cubicBezTo>
                <a:cubicBezTo>
                  <a:pt x="10348952" y="2361713"/>
                  <a:pt x="10393712" y="2363578"/>
                  <a:pt x="10450905" y="2363578"/>
                </a:cubicBezTo>
                <a:cubicBezTo>
                  <a:pt x="10504368" y="2363578"/>
                  <a:pt x="10547575" y="2362335"/>
                  <a:pt x="10580523" y="2359848"/>
                </a:cubicBezTo>
                <a:cubicBezTo>
                  <a:pt x="10613471" y="2357362"/>
                  <a:pt x="10638960" y="2352699"/>
                  <a:pt x="10656988" y="2345861"/>
                </a:cubicBezTo>
                <a:cubicBezTo>
                  <a:pt x="10675016" y="2339022"/>
                  <a:pt x="10688071" y="2329697"/>
                  <a:pt x="10696153" y="2317886"/>
                </a:cubicBezTo>
                <a:cubicBezTo>
                  <a:pt x="10704235" y="2306074"/>
                  <a:pt x="10710763" y="2291465"/>
                  <a:pt x="10715735" y="2274058"/>
                </a:cubicBezTo>
                <a:lnTo>
                  <a:pt x="10868666" y="1802212"/>
                </a:lnTo>
                <a:lnTo>
                  <a:pt x="11775057" y="1802212"/>
                </a:lnTo>
                <a:lnTo>
                  <a:pt x="11937312" y="2287113"/>
                </a:lnTo>
                <a:cubicBezTo>
                  <a:pt x="11942285" y="2303276"/>
                  <a:pt x="11948502" y="2316331"/>
                  <a:pt x="11955962" y="2326278"/>
                </a:cubicBezTo>
                <a:cubicBezTo>
                  <a:pt x="11963422" y="2336225"/>
                  <a:pt x="11976477" y="2343995"/>
                  <a:pt x="11995127" y="2349591"/>
                </a:cubicBezTo>
                <a:cubicBezTo>
                  <a:pt x="12013777" y="2355186"/>
                  <a:pt x="12040820" y="2358916"/>
                  <a:pt x="12076255" y="2360781"/>
                </a:cubicBezTo>
                <a:cubicBezTo>
                  <a:pt x="12093973" y="2361713"/>
                  <a:pt x="12115187" y="2362413"/>
                  <a:pt x="12139898" y="2362879"/>
                </a:cubicBezTo>
                <a:lnTo>
                  <a:pt x="12192000" y="2363309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2361162"/>
                </a:lnTo>
                <a:lnTo>
                  <a:pt x="26823" y="2359848"/>
                </a:lnTo>
                <a:cubicBezTo>
                  <a:pt x="59772" y="2357362"/>
                  <a:pt x="85260" y="2352699"/>
                  <a:pt x="103289" y="2345861"/>
                </a:cubicBezTo>
                <a:cubicBezTo>
                  <a:pt x="121317" y="2339022"/>
                  <a:pt x="134372" y="2329697"/>
                  <a:pt x="142453" y="2317886"/>
                </a:cubicBezTo>
                <a:cubicBezTo>
                  <a:pt x="150535" y="2306074"/>
                  <a:pt x="157063" y="2291465"/>
                  <a:pt x="162036" y="2274058"/>
                </a:cubicBezTo>
                <a:lnTo>
                  <a:pt x="314966" y="1802212"/>
                </a:lnTo>
                <a:lnTo>
                  <a:pt x="1221357" y="1802212"/>
                </a:lnTo>
                <a:lnTo>
                  <a:pt x="1383613" y="2287113"/>
                </a:lnTo>
                <a:cubicBezTo>
                  <a:pt x="1388586" y="2303276"/>
                  <a:pt x="1394803" y="2316331"/>
                  <a:pt x="1402263" y="2326278"/>
                </a:cubicBezTo>
                <a:cubicBezTo>
                  <a:pt x="1409723" y="2336225"/>
                  <a:pt x="1422778" y="2343995"/>
                  <a:pt x="1441428" y="2349591"/>
                </a:cubicBezTo>
                <a:cubicBezTo>
                  <a:pt x="1460078" y="2355186"/>
                  <a:pt x="1487120" y="2358916"/>
                  <a:pt x="1522555" y="2360781"/>
                </a:cubicBezTo>
                <a:cubicBezTo>
                  <a:pt x="1557991" y="2362646"/>
                  <a:pt x="1607413" y="2363578"/>
                  <a:pt x="1670823" y="2363578"/>
                </a:cubicBezTo>
                <a:cubicBezTo>
                  <a:pt x="1731747" y="2363578"/>
                  <a:pt x="1779615" y="2362024"/>
                  <a:pt x="1814428" y="2358916"/>
                </a:cubicBezTo>
                <a:cubicBezTo>
                  <a:pt x="1849242" y="2355807"/>
                  <a:pt x="1873487" y="2347726"/>
                  <a:pt x="1887164" y="2334670"/>
                </a:cubicBezTo>
                <a:cubicBezTo>
                  <a:pt x="1900840" y="2321615"/>
                  <a:pt x="1905813" y="2302033"/>
                  <a:pt x="1902083" y="2275923"/>
                </a:cubicBezTo>
                <a:cubicBezTo>
                  <a:pt x="1898354" y="2249813"/>
                  <a:pt x="1889028" y="2214378"/>
                  <a:pt x="1874109" y="2169618"/>
                </a:cubicBezTo>
                <a:lnTo>
                  <a:pt x="1128108" y="30460"/>
                </a:lnTo>
                <a:close/>
                <a:moveTo>
                  <a:pt x="0" y="0"/>
                </a:moveTo>
                <a:lnTo>
                  <a:pt x="467500" y="0"/>
                </a:lnTo>
                <a:lnTo>
                  <a:pt x="454841" y="24865"/>
                </a:lnTo>
                <a:lnTo>
                  <a:pt x="0" y="1333531"/>
                </a:lnTo>
                <a:close/>
              </a:path>
            </a:pathLst>
          </a:custGeom>
          <a:gradFill>
            <a:gsLst>
              <a:gs pos="26000">
                <a:schemeClr val="accent4">
                  <a:lumMod val="20000"/>
                  <a:lumOff val="80000"/>
                </a:schemeClr>
              </a:gs>
              <a:gs pos="78000">
                <a:schemeClr val="bg1"/>
              </a:gs>
              <a:gs pos="83000">
                <a:schemeClr val="bg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02FE9F-A8B2-660F-9AF6-8CF58D4D2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30462"/>
            <a:ext cx="12191999" cy="2387600"/>
          </a:xfrm>
        </p:spPr>
        <p:txBody>
          <a:bodyPr>
            <a:normAutofit fontScale="90000"/>
          </a:bodyPr>
          <a:lstStyle/>
          <a:p>
            <a:r>
              <a:rPr lang="en-US" sz="6600" b="1" dirty="0"/>
              <a:t>Introduction to the Use of Avenza Maps for Invasive Plant Data Collection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9D4D5-F5E6-06CB-E73E-AE88F1CC80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929086"/>
            <a:ext cx="12192000" cy="928914"/>
          </a:xfrm>
        </p:spPr>
        <p:txBody>
          <a:bodyPr>
            <a:normAutofit/>
          </a:bodyPr>
          <a:lstStyle/>
          <a:p>
            <a:r>
              <a:rPr lang="en-US" sz="3200" b="1" dirty="0"/>
              <a:t>Padraic Elliott</a:t>
            </a:r>
          </a:p>
        </p:txBody>
      </p:sp>
    </p:spTree>
    <p:extLst>
      <p:ext uri="{BB962C8B-B14F-4D97-AF65-F5344CB8AC3E}">
        <p14:creationId xmlns:p14="http://schemas.microsoft.com/office/powerpoint/2010/main" val="72356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2E914-0457-A335-32A5-F9124D059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What is </a:t>
            </a:r>
            <a:r>
              <a:rPr lang="en-US" sz="4400" b="1" dirty="0" err="1"/>
              <a:t>Avenza</a:t>
            </a:r>
            <a:r>
              <a:rPr lang="en-US" sz="4400" b="1" dirty="0"/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1A2D1-B0EC-8188-0185-AC8FEB11B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sz="3200" dirty="0"/>
              <a:t>Geolocation and Navigation without internet</a:t>
            </a:r>
          </a:p>
          <a:p>
            <a:r>
              <a:rPr lang="en-US" sz="3200" dirty="0"/>
              <a:t>GPS and Compass only as good as your phone</a:t>
            </a:r>
          </a:p>
          <a:p>
            <a:r>
              <a:rPr lang="en-US" sz="3200" dirty="0"/>
              <a:t>Tools</a:t>
            </a:r>
          </a:p>
          <a:p>
            <a:pPr lvl="1"/>
            <a:r>
              <a:rPr lang="en-US" sz="2800" dirty="0"/>
              <a:t>Measuring distance</a:t>
            </a:r>
          </a:p>
          <a:p>
            <a:pPr lvl="1"/>
            <a:r>
              <a:rPr lang="en-US" sz="2800" dirty="0"/>
              <a:t>Record your tracks</a:t>
            </a:r>
          </a:p>
          <a:p>
            <a:pPr lvl="1"/>
            <a:r>
              <a:rPr lang="en-US" sz="2800" dirty="0"/>
              <a:t>Record location and take data</a:t>
            </a:r>
          </a:p>
          <a:p>
            <a:endParaRPr lang="en-US" dirty="0"/>
          </a:p>
        </p:txBody>
      </p:sp>
      <p:pic>
        <p:nvPicPr>
          <p:cNvPr id="4" name="Picture 3" descr="A person in a forest looking at a paper&#10;&#10;Description automatically generated">
            <a:extLst>
              <a:ext uri="{FF2B5EF4-FFF2-40B4-BE49-F238E27FC236}">
                <a16:creationId xmlns:a16="http://schemas.microsoft.com/office/drawing/2014/main" id="{57BCE7C3-643C-83B5-7A4B-91BB9DCAA7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251699" y="-276987"/>
            <a:ext cx="6076371" cy="7134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ell phone displaying a map of Banff National Park within the Avenza Maps App">
            <a:extLst>
              <a:ext uri="{FF2B5EF4-FFF2-40B4-BE49-F238E27FC236}">
                <a16:creationId xmlns:a16="http://schemas.microsoft.com/office/drawing/2014/main" id="{EF0362F4-F2BF-8AA5-A258-2A74CF8D9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430" y="681037"/>
            <a:ext cx="5637602" cy="555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F70E80-72BE-8DCB-5138-5839327748DC}"/>
              </a:ext>
            </a:extLst>
          </p:cNvPr>
          <p:cNvSpPr txBox="1"/>
          <p:nvPr/>
        </p:nvSpPr>
        <p:spPr>
          <a:xfrm>
            <a:off x="0" y="6569075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Photo credit: </a:t>
            </a:r>
            <a:r>
              <a:rPr lang="en-US" sz="1400" dirty="0">
                <a:hlinkClick r:id="rId4"/>
              </a:rPr>
              <a:t>https://store.avenza.com/pages/app-features</a:t>
            </a:r>
            <a:r>
              <a:rPr lang="en-US" sz="1400" dirty="0"/>
              <a:t>, Pete diamond</a:t>
            </a:r>
          </a:p>
        </p:txBody>
      </p:sp>
    </p:spTree>
    <p:extLst>
      <p:ext uri="{BB962C8B-B14F-4D97-AF65-F5344CB8AC3E}">
        <p14:creationId xmlns:p14="http://schemas.microsoft.com/office/powerpoint/2010/main" val="8793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C0B39-F26F-8B2D-E5FB-702D8368A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59718" cy="4351338"/>
          </a:xfrm>
        </p:spPr>
        <p:txBody>
          <a:bodyPr>
            <a:normAutofit/>
          </a:bodyPr>
          <a:lstStyle/>
          <a:p>
            <a:r>
              <a:rPr lang="en-US" dirty="0"/>
              <a:t>Navigation</a:t>
            </a:r>
          </a:p>
          <a:p>
            <a:r>
              <a:rPr lang="en-US" dirty="0"/>
              <a:t>Tracking bobwhite quail populations</a:t>
            </a:r>
          </a:p>
          <a:p>
            <a:r>
              <a:rPr lang="en-US" dirty="0"/>
              <a:t>Prescribed fire application </a:t>
            </a:r>
          </a:p>
          <a:p>
            <a:pPr marL="457200" lvl="1" indent="0">
              <a:buNone/>
            </a:pPr>
            <a:r>
              <a:rPr lang="en-US" i="1" dirty="0"/>
              <a:t>“Are we really staying 2 chains apart?”</a:t>
            </a:r>
            <a:endParaRPr lang="en-US" dirty="0"/>
          </a:p>
          <a:p>
            <a:r>
              <a:rPr lang="en-US" dirty="0"/>
              <a:t>Recording microhabitat info for Texas horned lizards</a:t>
            </a:r>
          </a:p>
          <a:p>
            <a:r>
              <a:rPr lang="en-US" dirty="0"/>
              <a:t>Recording locations of cool plants seen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4DD226-C6CA-AD4C-7D4A-0261421A8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I have used it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868A498-F0F1-8877-CA06-1757AF5B73C1}"/>
              </a:ext>
            </a:extLst>
          </p:cNvPr>
          <p:cNvGrpSpPr/>
          <p:nvPr/>
        </p:nvGrpSpPr>
        <p:grpSpPr>
          <a:xfrm>
            <a:off x="6009445" y="509632"/>
            <a:ext cx="8056977" cy="6298724"/>
            <a:chOff x="6009445" y="509632"/>
            <a:chExt cx="8056977" cy="6298724"/>
          </a:xfr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grpSpPr>
        <p:sp>
          <p:nvSpPr>
            <p:cNvPr id="13" name="Rectangle: Diagonal Corners Snipped 12">
              <a:extLst>
                <a:ext uri="{FF2B5EF4-FFF2-40B4-BE49-F238E27FC236}">
                  <a16:creationId xmlns:a16="http://schemas.microsoft.com/office/drawing/2014/main" id="{CC18CD1C-B410-E3A1-EAB4-9E5AC4BCD081}"/>
                </a:ext>
              </a:extLst>
            </p:cNvPr>
            <p:cNvSpPr/>
            <p:nvPr/>
          </p:nvSpPr>
          <p:spPr>
            <a:xfrm rot="2707615">
              <a:off x="7914002" y="-1394925"/>
              <a:ext cx="1286204" cy="5095317"/>
            </a:xfrm>
            <a:prstGeom prst="snip2Diag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Diagonal Corners Snipped 13">
              <a:extLst>
                <a:ext uri="{FF2B5EF4-FFF2-40B4-BE49-F238E27FC236}">
                  <a16:creationId xmlns:a16="http://schemas.microsoft.com/office/drawing/2014/main" id="{4EAE5C4D-5A4D-C32B-2CBF-E025843F167C}"/>
                </a:ext>
              </a:extLst>
            </p:cNvPr>
            <p:cNvSpPr/>
            <p:nvPr/>
          </p:nvSpPr>
          <p:spPr>
            <a:xfrm rot="2707615">
              <a:off x="8942314" y="-1166084"/>
              <a:ext cx="1286204" cy="6516198"/>
            </a:xfrm>
            <a:prstGeom prst="snip2Diag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5770C464-6512-E259-8D79-8F2962FC1B9D}"/>
                </a:ext>
              </a:extLst>
            </p:cNvPr>
            <p:cNvSpPr/>
            <p:nvPr/>
          </p:nvSpPr>
          <p:spPr>
            <a:xfrm rot="2707615">
              <a:off x="9616077" y="-470179"/>
              <a:ext cx="1286204" cy="7614486"/>
            </a:xfrm>
            <a:prstGeom prst="snip2Diag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Diagonal Corners Snipped 15">
              <a:extLst>
                <a:ext uri="{FF2B5EF4-FFF2-40B4-BE49-F238E27FC236}">
                  <a16:creationId xmlns:a16="http://schemas.microsoft.com/office/drawing/2014/main" id="{FA0E5397-B9FB-5842-4933-0F4E44C0FD61}"/>
                </a:ext>
              </a:extLst>
            </p:cNvPr>
            <p:cNvSpPr/>
            <p:nvPr/>
          </p:nvSpPr>
          <p:spPr>
            <a:xfrm rot="2707615">
              <a:off x="10698643" y="4129832"/>
              <a:ext cx="1355407" cy="4001641"/>
            </a:xfrm>
            <a:prstGeom prst="snip2Diag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7" name="Rectangle: Diagonal Corners Snipped 16">
              <a:extLst>
                <a:ext uri="{FF2B5EF4-FFF2-40B4-BE49-F238E27FC236}">
                  <a16:creationId xmlns:a16="http://schemas.microsoft.com/office/drawing/2014/main" id="{EB24EC9E-8E1F-58CC-431E-47A38C85BACE}"/>
                </a:ext>
              </a:extLst>
            </p:cNvPr>
            <p:cNvSpPr/>
            <p:nvPr/>
          </p:nvSpPr>
          <p:spPr>
            <a:xfrm rot="2707615">
              <a:off x="9716078" y="1751976"/>
              <a:ext cx="1286204" cy="6812309"/>
            </a:xfrm>
            <a:prstGeom prst="snip2Diag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5588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BEB1-1E27-77EA-D93A-BB604FF16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Uses for Invasive Species Management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4AAB6BEF-DA2B-0963-4F38-F360A53AE6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-914400"/>
            <a:ext cx="4495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15AE1BB-8680-4877-1278-6FB141353F46}"/>
              </a:ext>
            </a:extLst>
          </p:cNvPr>
          <p:cNvSpPr/>
          <p:nvPr/>
        </p:nvSpPr>
        <p:spPr>
          <a:xfrm>
            <a:off x="1506072" y="2061882"/>
            <a:ext cx="3935506" cy="411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770E1A3-5D15-C73C-DAF2-1FBD3E4504C8}"/>
              </a:ext>
            </a:extLst>
          </p:cNvPr>
          <p:cNvSpPr/>
          <p:nvPr/>
        </p:nvSpPr>
        <p:spPr>
          <a:xfrm>
            <a:off x="6750422" y="2061882"/>
            <a:ext cx="3935506" cy="411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465AC0-7F8A-7835-A20D-AD7DD0C57D83}"/>
              </a:ext>
            </a:extLst>
          </p:cNvPr>
          <p:cNvSpPr txBox="1">
            <a:spLocks/>
          </p:cNvSpPr>
          <p:nvPr/>
        </p:nvSpPr>
        <p:spPr>
          <a:xfrm>
            <a:off x="7255178" y="2984665"/>
            <a:ext cx="3093944" cy="3018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Conduct baseline surveys, compliance inspections, and maintenance treatment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1CA8D-A1C4-D2AA-239F-6534676C5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890" y="3074893"/>
            <a:ext cx="2953870" cy="311971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Track the spread of invasive species on managed land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36E7EE-DCBA-6B13-FCFF-2CAF3F182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9347">
            <a:off x="9500729" y="1530791"/>
            <a:ext cx="1605330" cy="16053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A25CFF-3822-8AF6-8283-F2B773CC7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0792">
            <a:off x="4020830" y="1427018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21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81579-369F-6141-672D-97AC9101D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24D37-D48B-5B46-7819-3057D4712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985294" cy="4724741"/>
          </a:xfrm>
        </p:spPr>
        <p:txBody>
          <a:bodyPr>
            <a:normAutofit/>
          </a:bodyPr>
          <a:lstStyle/>
          <a:p>
            <a:r>
              <a:rPr lang="en-US" dirty="0"/>
              <a:t>Uses Georeferenced PDFs</a:t>
            </a:r>
          </a:p>
          <a:p>
            <a:r>
              <a:rPr lang="en-US" dirty="0"/>
              <a:t>Make your own!</a:t>
            </a:r>
          </a:p>
          <a:p>
            <a:pPr lvl="1"/>
            <a:r>
              <a:rPr lang="en-US" dirty="0" err="1"/>
              <a:t>ArcPro</a:t>
            </a:r>
            <a:r>
              <a:rPr lang="en-US" dirty="0"/>
              <a:t> - $100 a year</a:t>
            </a:r>
          </a:p>
          <a:p>
            <a:pPr lvl="1"/>
            <a:r>
              <a:rPr lang="en-US" dirty="0"/>
              <a:t>QGIS – free</a:t>
            </a:r>
          </a:p>
          <a:p>
            <a:pPr lvl="1"/>
            <a:r>
              <a:rPr lang="en-US" dirty="0"/>
              <a:t>Sentinel Browser EO- free, most up to date satellite imagery</a:t>
            </a:r>
          </a:p>
          <a:p>
            <a:r>
              <a:rPr lang="en-US" dirty="0"/>
              <a:t>Can download from the app</a:t>
            </a:r>
          </a:p>
          <a:p>
            <a:pPr lvl="1"/>
            <a:r>
              <a:rPr lang="en-US" dirty="0"/>
              <a:t>FWC WMAs are free!</a:t>
            </a:r>
          </a:p>
          <a:p>
            <a:pPr lvl="1"/>
            <a:r>
              <a:rPr lang="en-US" dirty="0"/>
              <a:t>State parks and federal lands cost $$$</a:t>
            </a:r>
          </a:p>
          <a:p>
            <a:pPr lvl="1"/>
            <a:endParaRPr lang="en-US" dirty="0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41E87CBD-E2EB-F2D7-D209-366F84318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486" y="6072529"/>
            <a:ext cx="714103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DF1F12-6619-B824-99B3-FEA227919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750" y="6072529"/>
            <a:ext cx="685800" cy="685800"/>
          </a:xfrm>
          <a:prstGeom prst="rect">
            <a:avLst/>
          </a:prstGeom>
        </p:spPr>
      </p:pic>
      <p:pic>
        <p:nvPicPr>
          <p:cNvPr id="2060" name="Picture 12" descr="adobe-pdf-icon-logo-png-transparent - BioChek, A Hygiena® Company">
            <a:extLst>
              <a:ext uri="{FF2B5EF4-FFF2-40B4-BE49-F238E27FC236}">
                <a16:creationId xmlns:a16="http://schemas.microsoft.com/office/drawing/2014/main" id="{F30B44A7-DA34-6DA4-64DB-E7543EA01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04" y="6072644"/>
            <a:ext cx="652304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3FE89EC7-854D-8B3B-B47B-9E05CE21D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676" y="6072529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5E8D48-D179-14A4-AAB8-67F2EEF3BC8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43006" y="0"/>
            <a:ext cx="5548994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76AD46A-90CF-D9C5-C88A-D205FD3AA8F4}"/>
              </a:ext>
            </a:extLst>
          </p:cNvPr>
          <p:cNvSpPr txBox="1"/>
          <p:nvPr/>
        </p:nvSpPr>
        <p:spPr>
          <a:xfrm>
            <a:off x="4504770" y="6567829"/>
            <a:ext cx="29907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https://store.avenza.com/pages/cycling</a:t>
            </a:r>
          </a:p>
        </p:txBody>
      </p:sp>
    </p:spTree>
    <p:extLst>
      <p:ext uri="{BB962C8B-B14F-4D97-AF65-F5344CB8AC3E}">
        <p14:creationId xmlns:p14="http://schemas.microsoft.com/office/powerpoint/2010/main" val="1310867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2AF62-F75B-5A31-20D6-0CAC23B7A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6C371-B428-4E28-BC65-A667E0543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lose up of a flower&#10;&#10;Description automatically generated">
            <a:extLst>
              <a:ext uri="{FF2B5EF4-FFF2-40B4-BE49-F238E27FC236}">
                <a16:creationId xmlns:a16="http://schemas.microsoft.com/office/drawing/2014/main" id="{CE6E92ED-C3C4-1B4D-13A4-D1D33B1991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gradFill>
            <a:gsLst>
              <a:gs pos="26000">
                <a:schemeClr val="accent6">
                  <a:lumMod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2C0286-2755-D6C7-0F82-2C2FC5A43235}"/>
              </a:ext>
            </a:extLst>
          </p:cNvPr>
          <p:cNvSpPr/>
          <p:nvPr/>
        </p:nvSpPr>
        <p:spPr>
          <a:xfrm>
            <a:off x="6096000" y="3439325"/>
            <a:ext cx="6096000" cy="17858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AAD2B2-A539-5EE4-8A24-02FA1C54700E}"/>
              </a:ext>
            </a:extLst>
          </p:cNvPr>
          <p:cNvSpPr txBox="1"/>
          <p:nvPr/>
        </p:nvSpPr>
        <p:spPr>
          <a:xfrm>
            <a:off x="6620329" y="3916735"/>
            <a:ext cx="5152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How to get Started</a:t>
            </a:r>
          </a:p>
        </p:txBody>
      </p:sp>
    </p:spTree>
    <p:extLst>
      <p:ext uri="{BB962C8B-B14F-4D97-AF65-F5344CB8AC3E}">
        <p14:creationId xmlns:p14="http://schemas.microsoft.com/office/powerpoint/2010/main" val="3973344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26743-4334-3562-99AE-7F61A27AF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to get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F11BB-3FD3-29F0-AA4B-6CE51B65F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72054" cy="4351338"/>
          </a:xfrm>
        </p:spPr>
        <p:txBody>
          <a:bodyPr>
            <a:normAutofit/>
          </a:bodyPr>
          <a:lstStyle/>
          <a:p>
            <a:r>
              <a:rPr lang="en-US" dirty="0"/>
              <a:t>Make sure that the app is downloaded onto your phone!!!</a:t>
            </a:r>
          </a:p>
          <a:p>
            <a:r>
              <a:rPr lang="en-US" dirty="0"/>
              <a:t>Download the map from the email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SC-999_project_overview_map</a:t>
            </a:r>
          </a:p>
          <a:p>
            <a:r>
              <a:rPr lang="en-US"/>
              <a:t>Download </a:t>
            </a:r>
            <a:r>
              <a:rPr lang="en-US" dirty="0"/>
              <a:t>the schema from the email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Avenza_invasive_inspection_schema_2024.10.17.kml</a:t>
            </a:r>
          </a:p>
          <a:p>
            <a:r>
              <a:rPr lang="en-US" dirty="0"/>
              <a:t>PDF </a:t>
            </a:r>
            <a:r>
              <a:rPr lang="en-US" dirty="0" err="1"/>
              <a:t>Avenza</a:t>
            </a:r>
            <a:r>
              <a:rPr lang="en-US" dirty="0"/>
              <a:t> instructions not needed today</a:t>
            </a:r>
          </a:p>
          <a:p>
            <a:r>
              <a:rPr lang="en-US" dirty="0"/>
              <a:t>Open the app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Before your next visit to the Arnold Rim Trail Download the Avenza Maps app  – Arnold Rim Trail">
            <a:extLst>
              <a:ext uri="{FF2B5EF4-FFF2-40B4-BE49-F238E27FC236}">
                <a16:creationId xmlns:a16="http://schemas.microsoft.com/office/drawing/2014/main" id="{D3DBAD2B-AF4F-BD65-8110-A5E36B51E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54" y="1396529"/>
            <a:ext cx="2926398" cy="4064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7954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the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A40A5-BDBA-CC9D-4557-6060FFA87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/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opening the app, tap the ‘+’ icon at the bottom right corner of your screen.</a:t>
            </a:r>
          </a:p>
          <a:p>
            <a:r>
              <a:rPr lang="en-US" sz="1800" dirty="0">
                <a:solidFill>
                  <a:schemeClr val="bg1"/>
                </a:solidFill>
              </a:rPr>
              <a:t>Tap ‘Download or import a map”.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Choose a location on your phone to import the map.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‘Cloud storage or device’ will navigate through folders stored on your phone.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“Dropbox” will redirect you to Dropbox login.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Once you choose a map you will be brought back to the ‘My Maps’ page of the app while the map is imported. This may take a few minutes.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F3BB66-9E78-464A-C22C-770507AE8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045" y="1124656"/>
            <a:ext cx="2073910" cy="4608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AD753A64-5D0F-B37A-9FA3-BCE642650FE1}"/>
              </a:ext>
            </a:extLst>
          </p:cNvPr>
          <p:cNvSpPr/>
          <p:nvPr/>
        </p:nvSpPr>
        <p:spPr>
          <a:xfrm rot="10800000">
            <a:off x="7222837" y="4461163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50F4B1-73F3-3DBF-A725-FA1BDD4F44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82" t="80003" r="5293" b="14004"/>
          <a:stretch/>
        </p:blipFill>
        <p:spPr bwMode="auto">
          <a:xfrm>
            <a:off x="9367976" y="3000924"/>
            <a:ext cx="914968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7982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Right 5">
            <a:extLst>
              <a:ext uri="{FF2B5EF4-FFF2-40B4-BE49-F238E27FC236}">
                <a16:creationId xmlns:a16="http://schemas.microsoft.com/office/drawing/2014/main" id="{AD753A64-5D0F-B37A-9FA3-BCE642650FE1}"/>
              </a:ext>
            </a:extLst>
          </p:cNvPr>
          <p:cNvSpPr/>
          <p:nvPr/>
        </p:nvSpPr>
        <p:spPr>
          <a:xfrm rot="10800000">
            <a:off x="7222837" y="4461163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0161D5-5987-6835-720B-C16E31340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713" y="1126140"/>
            <a:ext cx="2072574" cy="4605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AF147B9-201D-0C9E-F253-90A8045C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Opening the map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2F962A8-6AE5-C084-3C59-83E75A43F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/>
          <a:lstStyle/>
          <a:p>
            <a:r>
              <a:rPr 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opening the app, tap the ‘+’ icon at the bottom right corner of your screen.</a:t>
            </a:r>
          </a:p>
          <a:p>
            <a:r>
              <a:rPr lang="en-US" sz="1800" dirty="0"/>
              <a:t>Tap ‘Download or import a map”.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Choose a location on your phone to import the map.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‘Cloud storage or device’ will navigate through folders stored on your phone.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“Dropbox” will redirect you to Dropbox login.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Once you choose a map you will be brought back to the ‘My Maps’ page of the app while the map is imported. This may take a few minutes.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  <a:p>
            <a:endParaRPr lang="en-US" dirty="0"/>
          </a:p>
        </p:txBody>
      </p:sp>
      <p:pic>
        <p:nvPicPr>
          <p:cNvPr id="2" name="Picture 1" descr="A black and white screen with white text&#10;&#10;Description automatically generated">
            <a:extLst>
              <a:ext uri="{FF2B5EF4-FFF2-40B4-BE49-F238E27FC236}">
                <a16:creationId xmlns:a16="http://schemas.microsoft.com/office/drawing/2014/main" id="{0CB289E1-99CD-337C-F91E-120AD76F91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196" y="2971800"/>
            <a:ext cx="907056" cy="9144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0317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the map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D753A64-5D0F-B37A-9FA3-BCE642650FE1}"/>
              </a:ext>
            </a:extLst>
          </p:cNvPr>
          <p:cNvSpPr/>
          <p:nvPr/>
        </p:nvSpPr>
        <p:spPr>
          <a:xfrm rot="10800000">
            <a:off x="7196958" y="3425456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6402C09E-3D3F-E224-DE3C-4EF9E6897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57" y="1121168"/>
            <a:ext cx="2072501" cy="46085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/>
          <a:lstStyle/>
          <a:p>
            <a:r>
              <a:rPr 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opening the app, tap the ‘+’ icon at the bottom right corner of your screen.</a:t>
            </a:r>
          </a:p>
          <a:p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Tap ‘Download or import a map”.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Choose a location on your phone to import the map.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‘Cloud storage or device’ will navigate through folders stored on your phone.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“Dropbox” will redirect you to Dropbox login.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Once you choose a map you will be brought back to the ‘My Maps’ page of the app while the map is imported. This may take a few minutes.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  <a:p>
            <a:endParaRPr lang="en-US" dirty="0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4E1A27AA-D63E-F0D6-107D-B682552138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00018" y="2411272"/>
            <a:ext cx="932825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1229D433-19E6-3830-FE75-2E31D44E3C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00018" y="3532329"/>
            <a:ext cx="932825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5413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the map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/>
          <a:lstStyle/>
          <a:p>
            <a:r>
              <a:rPr 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opening the app, tap the ‘+’ icon at the bottom right corner of your screen.</a:t>
            </a:r>
          </a:p>
          <a:p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Tap ‘Download or import a map”.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Choose a location on your phone to import the map.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‘Cloud storage or device’ will navigate through folders stored on your phone.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“Dropbox” will redirect you to Dropbox login.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Once you choose a map you will be brought back to the ‘My Maps’ page of the app while the map is imported. This may take a few minutes.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A2C997-329B-EC73-1FDD-AD88B4AB8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7928" y="1122172"/>
            <a:ext cx="2073412" cy="4607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Picture 10" descr="A black and white circular symbol&#10;&#10;Description automatically generated with medium confidence">
            <a:extLst>
              <a:ext uri="{FF2B5EF4-FFF2-40B4-BE49-F238E27FC236}">
                <a16:creationId xmlns:a16="http://schemas.microsoft.com/office/drawing/2014/main" id="{5EB5DA05-12FE-599D-CD7C-5EE846C2E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507" y="2968763"/>
            <a:ext cx="9048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63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the map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/>
          <a:lstStyle/>
          <a:p>
            <a:r>
              <a:rPr 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opening the app, tap the ‘+’ icon at the bottom right corner of your screen.</a:t>
            </a:r>
          </a:p>
          <a:p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Tap ‘Download or import a map”.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Choose a location on your phone to import the map.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‘Cloud storage or device’ will navigate through folders stored on your phone.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“Dropbox” will redirect you to Dropbox login.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Once you choose a map you will be brought back to the ‘My Maps’ page of the app while the map is imported. This may take a few minutes.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0732F-099D-7027-BBF0-6E172BFEC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294" y="1125209"/>
            <a:ext cx="2073412" cy="4607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050041-8A10-A80A-5B2B-BD7EE984DE45}"/>
              </a:ext>
            </a:extLst>
          </p:cNvPr>
          <p:cNvSpPr txBox="1"/>
          <p:nvPr/>
        </p:nvSpPr>
        <p:spPr>
          <a:xfrm>
            <a:off x="8171583" y="3136612"/>
            <a:ext cx="30968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Map uploaded!!!</a:t>
            </a:r>
          </a:p>
        </p:txBody>
      </p:sp>
    </p:spTree>
    <p:extLst>
      <p:ext uri="{BB962C8B-B14F-4D97-AF65-F5344CB8AC3E}">
        <p14:creationId xmlns:p14="http://schemas.microsoft.com/office/powerpoint/2010/main" val="2268318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4ED61B-6C89-EF24-1F46-762BC27DCC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24088F-D900-824F-4AC3-7F1401147B73}"/>
              </a:ext>
            </a:extLst>
          </p:cNvPr>
          <p:cNvSpPr/>
          <p:nvPr/>
        </p:nvSpPr>
        <p:spPr>
          <a:xfrm>
            <a:off x="6096000" y="3439325"/>
            <a:ext cx="6096000" cy="17858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18733F-4371-7714-6A64-EF9C359C32BD}"/>
              </a:ext>
            </a:extLst>
          </p:cNvPr>
          <p:cNvSpPr txBox="1"/>
          <p:nvPr/>
        </p:nvSpPr>
        <p:spPr>
          <a:xfrm>
            <a:off x="6620329" y="3916735"/>
            <a:ext cx="5152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Opening Schemas</a:t>
            </a:r>
          </a:p>
        </p:txBody>
      </p:sp>
    </p:spTree>
    <p:extLst>
      <p:ext uri="{BB962C8B-B14F-4D97-AF65-F5344CB8AC3E}">
        <p14:creationId xmlns:p14="http://schemas.microsoft.com/office/powerpoint/2010/main" val="79269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87D108-DC4B-019B-0869-7D5B6EDBE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78" t="89673" r="716" b="5902"/>
          <a:stretch/>
        </p:blipFill>
        <p:spPr bwMode="auto">
          <a:xfrm>
            <a:off x="9352688" y="2990850"/>
            <a:ext cx="930477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Schemas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Layers’ icon on the bottom right of the screen.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three lines at the bottom of the page, then tap the ‘Import Layers’ icon. The ‘Import Layers’ page will open. </a:t>
            </a:r>
            <a:r>
              <a:rPr lang="en-US" sz="1400" dirty="0">
                <a:solidFill>
                  <a:schemeClr val="bg1"/>
                </a:solidFill>
                <a:effectLst/>
              </a:rPr>
              <a:t> 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‘Import Schema Only’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Scroll down and choose ‘Dropbox’ or ‘Cloud storage or device’, </a:t>
            </a:r>
            <a:endParaRPr lang="en-US" sz="1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E941F8-F699-195F-1F8E-232D0E164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294" y="1125209"/>
            <a:ext cx="2073412" cy="4607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265FCA7B-943A-D8C6-353C-AC5C1DD93A50}"/>
              </a:ext>
            </a:extLst>
          </p:cNvPr>
          <p:cNvSpPr/>
          <p:nvPr/>
        </p:nvSpPr>
        <p:spPr>
          <a:xfrm rot="10800000">
            <a:off x="7213312" y="4889788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51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Schemas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Layers’ icon on the bottom right of the screen.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three lines at the bottom of the page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then tap the ‘Import Layers’ icon. The ‘Import Layers’ page will open. </a:t>
            </a:r>
            <a:r>
              <a:rPr lang="en-US" sz="1400" dirty="0">
                <a:solidFill>
                  <a:schemeClr val="bg1"/>
                </a:solidFill>
                <a:effectLst/>
              </a:rPr>
              <a:t> 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‘Import Schema Only’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Scroll down and choose ‘Dropbox’ or ‘Cloud storage or device’, </a:t>
            </a:r>
            <a:endParaRPr lang="en-US" sz="1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37DBD70-48D6-3EB0-70D0-09CB7546FA47}"/>
              </a:ext>
            </a:extLst>
          </p:cNvPr>
          <p:cNvSpPr/>
          <p:nvPr/>
        </p:nvSpPr>
        <p:spPr>
          <a:xfrm rot="10800000">
            <a:off x="7203787" y="4741100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4AEB5C-2992-2B86-0716-4B1B0F63D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070" y="1124712"/>
            <a:ext cx="2073859" cy="460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313DB4-2BF5-B809-60C2-59170C8BA3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82" t="80003" r="5293" b="14004"/>
          <a:stretch/>
        </p:blipFill>
        <p:spPr bwMode="auto">
          <a:xfrm>
            <a:off x="9367976" y="3000924"/>
            <a:ext cx="914968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0235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B5B52C-C743-7D06-AE6F-89568E74C5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41" t="86037" r="4967" b="7765"/>
          <a:stretch/>
        </p:blipFill>
        <p:spPr bwMode="auto">
          <a:xfrm>
            <a:off x="9355728" y="2993230"/>
            <a:ext cx="915819" cy="914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Schemas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Layers’ icon on the bottom right of the screen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three lines at the bottom of the page,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tap the ‘Import Layers’ icon.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‘Import Schema Only’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Scroll down and choose ‘Dropbox’ or ‘Cloud storage or device’, </a:t>
            </a:r>
            <a:endParaRPr lang="en-US" sz="1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37DBD70-48D6-3EB0-70D0-09CB7546FA47}"/>
              </a:ext>
            </a:extLst>
          </p:cNvPr>
          <p:cNvSpPr/>
          <p:nvPr/>
        </p:nvSpPr>
        <p:spPr>
          <a:xfrm rot="10800000">
            <a:off x="7203520" y="4741100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0446B0-41E0-A775-5788-57BE15A35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070" y="1124712"/>
            <a:ext cx="2073859" cy="4608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919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0DF80B-A714-668F-CB3B-33ABF1CDA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73638" y="1132840"/>
            <a:ext cx="2066544" cy="4592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Schemas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Layers’ icon on the bottom right of the screen.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three lines at the bottom of the page, then tap the ‘Import Layers’ icon.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‘Import Schema Only’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Scroll down and choose ‘Dropbox’ or ‘Cloud storage or device’, </a:t>
            </a:r>
            <a:endParaRPr lang="en-US" sz="1800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4FDD41-9091-573E-7433-F726510B3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05120" y="1132840"/>
            <a:ext cx="2066544" cy="4592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69A3B58D-AF1C-BA63-CAE2-103945EC40AD}"/>
              </a:ext>
            </a:extLst>
          </p:cNvPr>
          <p:cNvSpPr/>
          <p:nvPr/>
        </p:nvSpPr>
        <p:spPr>
          <a:xfrm rot="10800000">
            <a:off x="10577267" y="4037013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37DBD70-48D6-3EB0-70D0-09CB7546FA47}"/>
              </a:ext>
            </a:extLst>
          </p:cNvPr>
          <p:cNvSpPr/>
          <p:nvPr/>
        </p:nvSpPr>
        <p:spPr>
          <a:xfrm rot="10800000">
            <a:off x="7242187" y="2932906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7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Schemas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512AC4-359C-F3FC-7664-4E6B69C5D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070" y="1124712"/>
            <a:ext cx="2073859" cy="46085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874619-CCBC-E802-BB01-10584CA998D4}"/>
              </a:ext>
            </a:extLst>
          </p:cNvPr>
          <p:cNvSpPr txBox="1"/>
          <p:nvPr/>
        </p:nvSpPr>
        <p:spPr>
          <a:xfrm>
            <a:off x="7718612" y="3136612"/>
            <a:ext cx="3926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Schema’s Uploaded!!!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C8AEA4-DCEA-0CC2-AA0A-2D01DB12D63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38286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Layers’ icon on the bottom right of the screen.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three lines at the bottom of the page, then tap the ‘Import Layers’ icon. 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‘Import Schema Only’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Scroll down and choose ‘Dropbox’ or ‘Cloud storage or device’, </a:t>
            </a:r>
            <a:endParaRPr lang="en-US" sz="1800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244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plant&#10;&#10;Description automatically generated">
            <a:extLst>
              <a:ext uri="{FF2B5EF4-FFF2-40B4-BE49-F238E27FC236}">
                <a16:creationId xmlns:a16="http://schemas.microsoft.com/office/drawing/2014/main" id="{79DEB052-3CB9-531F-2B73-7CC469993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7FFECFE-C1DE-0902-AEFF-35162B9F92F2}"/>
              </a:ext>
            </a:extLst>
          </p:cNvPr>
          <p:cNvSpPr/>
          <p:nvPr/>
        </p:nvSpPr>
        <p:spPr>
          <a:xfrm>
            <a:off x="6096000" y="3439325"/>
            <a:ext cx="6096000" cy="17858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7E8F2D-847C-400F-D413-1215E20E05DD}"/>
              </a:ext>
            </a:extLst>
          </p:cNvPr>
          <p:cNvSpPr txBox="1"/>
          <p:nvPr/>
        </p:nvSpPr>
        <p:spPr>
          <a:xfrm>
            <a:off x="6620329" y="3916735"/>
            <a:ext cx="5152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Locking Schemas</a:t>
            </a:r>
          </a:p>
        </p:txBody>
      </p:sp>
    </p:spTree>
    <p:extLst>
      <p:ext uri="{BB962C8B-B14F-4D97-AF65-F5344CB8AC3E}">
        <p14:creationId xmlns:p14="http://schemas.microsoft.com/office/powerpoint/2010/main" val="2336801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Locking Schemas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‘Avenza invasive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inspection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2024.01.01’ once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on the three dots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three dots to the right of ‘FWC Invasive Species Inspection’. </a:t>
            </a:r>
          </a:p>
          <a:p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drop-down menu will appear. Select ‘Set as active’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797EAA-E580-F489-5CFD-94BE0AEEB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070" y="1124712"/>
            <a:ext cx="2073859" cy="46085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B4E5534C-580A-6081-13A6-AD2367D122F1}"/>
              </a:ext>
            </a:extLst>
          </p:cNvPr>
          <p:cNvSpPr/>
          <p:nvPr/>
        </p:nvSpPr>
        <p:spPr>
          <a:xfrm rot="10800000">
            <a:off x="6748575" y="1570270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507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Locking Schemas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51EA30-2423-5903-C328-B278F8BDB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070" y="1124712"/>
            <a:ext cx="2073859" cy="46085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B4E5534C-580A-6081-13A6-AD2367D122F1}"/>
              </a:ext>
            </a:extLst>
          </p:cNvPr>
          <p:cNvSpPr/>
          <p:nvPr/>
        </p:nvSpPr>
        <p:spPr>
          <a:xfrm rot="10800000">
            <a:off x="7199604" y="1541695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6DA5E4D-B298-C967-7B61-8908DD49E079}"/>
              </a:ext>
            </a:extLst>
          </p:cNvPr>
          <p:cNvSpPr/>
          <p:nvPr/>
        </p:nvSpPr>
        <p:spPr>
          <a:xfrm rot="10800000">
            <a:off x="6913765" y="2867258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0B866E-53CC-2C8C-3E19-17E11CD86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‘Avenza invasive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inspection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2024.01.01’ once</a:t>
            </a:r>
          </a:p>
          <a:p>
            <a:pPr lvl="1"/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on the three dots</a:t>
            </a:r>
            <a:endParaRPr lang="en-US" sz="2000" dirty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three dots to the right of ‘FWC Invasive Species Inspection’. 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drop-down menu will appear. Select ‘Set as active’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87740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Locking Schemas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A17850-FA34-E783-D7AE-DF80CF03CE7B}"/>
              </a:ext>
            </a:extLst>
          </p:cNvPr>
          <p:cNvSpPr txBox="1"/>
          <p:nvPr/>
        </p:nvSpPr>
        <p:spPr>
          <a:xfrm>
            <a:off x="7611036" y="3136612"/>
            <a:ext cx="4329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Schema’s ready to go!!!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BECB82-2D9C-ECFB-8529-6C7655C74A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070" y="1124712"/>
            <a:ext cx="2073859" cy="460857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7233357-CEC5-B7E5-5417-FB0993A76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‘Avenza invasive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inspection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schema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2024.01.01’ once</a:t>
            </a:r>
          </a:p>
          <a:p>
            <a:pPr lvl="1"/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on the three dots</a:t>
            </a:r>
            <a:endParaRPr lang="en-US" sz="2000" dirty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three dots to the right of ‘FWC Invasive Species Inspection’. 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drop-down menu will appear. Select ‘Set as active’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62374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AACB879-C8A0-22CF-1BE6-A74AA2B2B2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7FFECFE-C1DE-0902-AEFF-35162B9F92F2}"/>
              </a:ext>
            </a:extLst>
          </p:cNvPr>
          <p:cNvSpPr/>
          <p:nvPr/>
        </p:nvSpPr>
        <p:spPr>
          <a:xfrm>
            <a:off x="6096000" y="3439325"/>
            <a:ext cx="6096000" cy="17858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7E8F2D-847C-400F-D413-1215E20E05DD}"/>
              </a:ext>
            </a:extLst>
          </p:cNvPr>
          <p:cNvSpPr txBox="1"/>
          <p:nvPr/>
        </p:nvSpPr>
        <p:spPr>
          <a:xfrm>
            <a:off x="6620329" y="3916735"/>
            <a:ext cx="5152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Exporting Schemas</a:t>
            </a:r>
          </a:p>
        </p:txBody>
      </p:sp>
    </p:spTree>
    <p:extLst>
      <p:ext uri="{BB962C8B-B14F-4D97-AF65-F5344CB8AC3E}">
        <p14:creationId xmlns:p14="http://schemas.microsoft.com/office/powerpoint/2010/main" val="978317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Exporting Data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Features’ icon on the bottom righthand side of the screen</a:t>
            </a:r>
          </a:p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‘Export’ button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 export format to CSV to export data</a:t>
            </a:r>
          </a:p>
          <a:p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 the export ‘Export’ button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mail, WhatsApp, or another messaging system to export the data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6BFB53-D4CD-3255-E2B3-243C0F08C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9294" y="1125209"/>
            <a:ext cx="2073412" cy="4607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9BBCEE6B-1912-F7D5-ED3B-ABF696293445}"/>
              </a:ext>
            </a:extLst>
          </p:cNvPr>
          <p:cNvSpPr/>
          <p:nvPr/>
        </p:nvSpPr>
        <p:spPr>
          <a:xfrm rot="10800000">
            <a:off x="7208906" y="4871104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EE2846-EF1C-3CAF-BAF9-6F67AB9739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78" t="89673" r="716" b="5902"/>
          <a:stretch/>
        </p:blipFill>
        <p:spPr bwMode="auto">
          <a:xfrm>
            <a:off x="9352688" y="2990850"/>
            <a:ext cx="930477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7099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Exporting Data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Features’ icon on the bottom righthand side of the screen</a:t>
            </a: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‘Export’ button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 export format to CSV to export data</a:t>
            </a:r>
          </a:p>
          <a:p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 the export ‘Export’ button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mail, WhatsApp, or another messaging system to export the data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D95057-44F9-2F9F-A8BD-2FC3C71BC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6304" y="1124712"/>
            <a:ext cx="2073859" cy="4608575"/>
          </a:xfrm>
          <a:prstGeom prst="rect">
            <a:avLst/>
          </a:prstGeom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27874E13-70B6-289C-60C9-4CECF5332731}"/>
              </a:ext>
            </a:extLst>
          </p:cNvPr>
          <p:cNvSpPr/>
          <p:nvPr/>
        </p:nvSpPr>
        <p:spPr>
          <a:xfrm rot="10800000">
            <a:off x="6917382" y="955806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373D84-AD23-66E1-892D-184A0727C4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2" t="3896" r="9185" b="90297"/>
          <a:stretch/>
        </p:blipFill>
        <p:spPr>
          <a:xfrm>
            <a:off x="9362249" y="2971799"/>
            <a:ext cx="915043" cy="914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954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Exporting Data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Features’ icon on the bottom righthand side of the screen</a:t>
            </a: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‘Export’ button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 export format to CSV to export data</a:t>
            </a:r>
          </a:p>
          <a:p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 the export ‘Export’ button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mail, WhatsApp, or another messaging system to export the data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3AAFDF-7EBF-EA63-4142-66ECD4D9F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61476" y="1132840"/>
            <a:ext cx="2066544" cy="4592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4BDD8F-6814-2936-9B70-280D21AFF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62728" y="1132840"/>
            <a:ext cx="2066544" cy="45923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Arrow: Right 16">
            <a:extLst>
              <a:ext uri="{FF2B5EF4-FFF2-40B4-BE49-F238E27FC236}">
                <a16:creationId xmlns:a16="http://schemas.microsoft.com/office/drawing/2014/main" id="{27874E13-70B6-289C-60C9-4CECF5332731}"/>
              </a:ext>
            </a:extLst>
          </p:cNvPr>
          <p:cNvSpPr/>
          <p:nvPr/>
        </p:nvSpPr>
        <p:spPr>
          <a:xfrm rot="10800000">
            <a:off x="6615629" y="2094167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04E140F-6560-6218-881B-4D97264AC867}"/>
              </a:ext>
            </a:extLst>
          </p:cNvPr>
          <p:cNvSpPr/>
          <p:nvPr/>
        </p:nvSpPr>
        <p:spPr>
          <a:xfrm>
            <a:off x="7497622" y="2689320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55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01C814-0392-A9D3-9B6D-29CAB1F2CA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27" t="86106" r="5208" b="7805"/>
          <a:stretch/>
        </p:blipFill>
        <p:spPr bwMode="auto">
          <a:xfrm>
            <a:off x="9356868" y="3005138"/>
            <a:ext cx="916737" cy="914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Exporting Data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Features’ icon on the bottom righthand side of the screen</a:t>
            </a: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‘Export’ button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 export format to CSV to export data</a:t>
            </a:r>
          </a:p>
          <a:p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 the export ‘Export’ button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mail, WhatsApp, or another messaging system to export the data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27874E13-70B6-289C-60C9-4CECF5332731}"/>
              </a:ext>
            </a:extLst>
          </p:cNvPr>
          <p:cNvSpPr/>
          <p:nvPr/>
        </p:nvSpPr>
        <p:spPr>
          <a:xfrm rot="10800000">
            <a:off x="7190232" y="4741101"/>
            <a:ext cx="1553066" cy="992187"/>
          </a:xfrm>
          <a:prstGeom prst="rightArrow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97B0DB-6D85-4AD0-3759-FCF3D7E2F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62728" y="1132840"/>
            <a:ext cx="2066544" cy="4592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8215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29C4-EE98-0D3A-BA71-1EEB4D14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Exporting Data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11A7A15-E82E-1136-61CF-D8947ADF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28691" cy="435133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‘Map Features’ icon on the bottom righthand side of the screen</a:t>
            </a: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Tap the ‘Export’ button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 export format to CSV to export data</a:t>
            </a: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 the export ‘Export’ button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mail, WhatsApp, or another messaging system to export the data</a:t>
            </a:r>
            <a:endParaRPr lang="en-US" sz="32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D95057-44F9-2F9F-A8BD-2FC3C71BC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6304" y="1124712"/>
            <a:ext cx="2073859" cy="460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39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E0C60-82BE-78DE-05EA-7B1D334B5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data: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DC6D6-F401-50E8-27E8-6DCD11CE8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exported the Data</a:t>
            </a:r>
          </a:p>
          <a:p>
            <a:pPr lvl="1"/>
            <a:r>
              <a:rPr lang="en-US" dirty="0"/>
              <a:t>Now what?</a:t>
            </a:r>
          </a:p>
          <a:p>
            <a:r>
              <a:rPr lang="en-US" dirty="0"/>
              <a:t>We emailed you the excel calculator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Avenza_invasives_tool_beta_20241017.xlsx</a:t>
            </a:r>
          </a:p>
          <a:p>
            <a:r>
              <a:rPr lang="en-US" dirty="0"/>
              <a:t>Do not need to open it now</a:t>
            </a:r>
          </a:p>
        </p:txBody>
      </p:sp>
      <p:pic>
        <p:nvPicPr>
          <p:cNvPr id="1026" name="Picture 2" descr="microsoft excel mobile apps logo 17396828 PNG">
            <a:extLst>
              <a:ext uri="{FF2B5EF4-FFF2-40B4-BE49-F238E27FC236}">
                <a16:creationId xmlns:a16="http://schemas.microsoft.com/office/drawing/2014/main" id="{D0479C07-C509-2E22-CDD3-F3CF6DE0F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399" y="681037"/>
            <a:ext cx="3820886" cy="382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838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1459</Words>
  <Application>Microsoft Office PowerPoint</Application>
  <PresentationFormat>Widescreen</PresentationFormat>
  <Paragraphs>161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Introduction to the Use of Avenza Maps for Invasive Plant Data Collection</vt:lpstr>
      <vt:lpstr>What is Avenza?</vt:lpstr>
      <vt:lpstr>How I have used it</vt:lpstr>
      <vt:lpstr>Uses for Invasive Species Management</vt:lpstr>
      <vt:lpstr>Maps</vt:lpstr>
      <vt:lpstr>PowerPoint Presentation</vt:lpstr>
      <vt:lpstr>How to get started</vt:lpstr>
      <vt:lpstr>Opening the map</vt:lpstr>
      <vt:lpstr>Opening the map</vt:lpstr>
      <vt:lpstr>Opening the map</vt:lpstr>
      <vt:lpstr>Opening the map</vt:lpstr>
      <vt:lpstr>Opening the map</vt:lpstr>
      <vt:lpstr>PowerPoint Presentation</vt:lpstr>
      <vt:lpstr>Opening Schemas</vt:lpstr>
      <vt:lpstr>Opening Schemas</vt:lpstr>
      <vt:lpstr>Opening Schemas</vt:lpstr>
      <vt:lpstr>Opening Schemas</vt:lpstr>
      <vt:lpstr>Opening Schemas</vt:lpstr>
      <vt:lpstr>PowerPoint Presentation</vt:lpstr>
      <vt:lpstr>Locking Schemas</vt:lpstr>
      <vt:lpstr>Locking Schemas</vt:lpstr>
      <vt:lpstr>Locking Schemas</vt:lpstr>
      <vt:lpstr>PowerPoint Presentation</vt:lpstr>
      <vt:lpstr>Exporting Data</vt:lpstr>
      <vt:lpstr>Exporting Data</vt:lpstr>
      <vt:lpstr>Exporting Data</vt:lpstr>
      <vt:lpstr>Exporting Data</vt:lpstr>
      <vt:lpstr>Exporting Data</vt:lpstr>
      <vt:lpstr>Analyzing the data: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Use of Avenza Maps for Invasive Plant Data Collection</dc:title>
  <dc:creator>Padraic Elliott</dc:creator>
  <cp:lastModifiedBy>Padraic Elliott</cp:lastModifiedBy>
  <cp:revision>27</cp:revision>
  <cp:lastPrinted>2024-10-21T17:11:22Z</cp:lastPrinted>
  <dcterms:created xsi:type="dcterms:W3CDTF">2024-02-08T15:45:38Z</dcterms:created>
  <dcterms:modified xsi:type="dcterms:W3CDTF">2024-10-28T19:57:50Z</dcterms:modified>
</cp:coreProperties>
</file>