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74" r:id="rId4"/>
    <p:sldId id="289" r:id="rId5"/>
    <p:sldId id="278" r:id="rId6"/>
    <p:sldId id="281" r:id="rId7"/>
    <p:sldId id="282" r:id="rId8"/>
    <p:sldId id="283" r:id="rId9"/>
    <p:sldId id="284" r:id="rId10"/>
    <p:sldId id="290" r:id="rId11"/>
    <p:sldId id="285" r:id="rId12"/>
    <p:sldId id="286" r:id="rId13"/>
    <p:sldId id="291" r:id="rId14"/>
    <p:sldId id="287" r:id="rId15"/>
    <p:sldId id="293" r:id="rId16"/>
    <p:sldId id="292" r:id="rId17"/>
    <p:sldId id="29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3/30/2021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pixabay.com/en/coding-computer-computer-user-pc-1294361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slide" Target="slide5.xm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slide" Target="slide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hyperlink" Target="https://pixabay.com/en/coding-computer-computer-user-pc-1294361/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hyperlink" Target="https://pixabay.com/en/coding-computer-computer-user-pc-129436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ixabay.com/en/coding-computer-computer-user-pc-1294361/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pixabay.com/en/coding-computer-computer-user-pc-1294361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slide" Target="slide5.xm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B9AA06-7DC8-48AA-BA1C-65F95E7B6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381" y="88307"/>
            <a:ext cx="9042798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Repository for Electronic Data Deliverables (REDD)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8C0D92-D17C-4F99-84D8-F07D5AB9466B}"/>
              </a:ext>
            </a:extLst>
          </p:cNvPr>
          <p:cNvSpPr/>
          <p:nvPr/>
        </p:nvSpPr>
        <p:spPr>
          <a:xfrm>
            <a:off x="1965820" y="1247592"/>
            <a:ext cx="87049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Lab analytical results for samples collected while monitoring the cleanup at the following sites are stored in various tables in REDD database schema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36655B-BEA1-4321-A627-6DFB10075995}"/>
              </a:ext>
            </a:extLst>
          </p:cNvPr>
          <p:cNvSpPr/>
          <p:nvPr/>
        </p:nvSpPr>
        <p:spPr>
          <a:xfrm>
            <a:off x="2930554" y="2131610"/>
            <a:ext cx="6842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Solid Waste (Mostly landfills)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Hazardous Waste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Petroleum Restoration (Mostly cleanup at gas stations)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Waste Cleanup</a:t>
            </a:r>
          </a:p>
        </p:txBody>
      </p:sp>
    </p:spTree>
    <p:extLst>
      <p:ext uri="{BB962C8B-B14F-4D97-AF65-F5344CB8AC3E}">
        <p14:creationId xmlns:p14="http://schemas.microsoft.com/office/powerpoint/2010/main" val="3793890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B9AA06-7DC8-48AA-BA1C-65F95E7B6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381" y="88307"/>
            <a:ext cx="9042798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Repository for Electronic Data Deliverables (REDD)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8C0D92-D17C-4F99-84D8-F07D5AB9466B}"/>
              </a:ext>
            </a:extLst>
          </p:cNvPr>
          <p:cNvSpPr/>
          <p:nvPr/>
        </p:nvSpPr>
        <p:spPr>
          <a:xfrm>
            <a:off x="1965820" y="1247592"/>
            <a:ext cx="870497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Who is responsible for submitting the lab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Why are the lab results being submitted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How often are the lab results submitted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How are the lab samples submitted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Who is analyzing the lab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Who is validating the lab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Who is reviewing the lab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Who is responsible for enforcing the missing/high-value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What reporting tools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How can we improve the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398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E126F72-94CC-45EB-868A-F7CF43CEE3C1}"/>
              </a:ext>
            </a:extLst>
          </p:cNvPr>
          <p:cNvSpPr/>
          <p:nvPr/>
        </p:nvSpPr>
        <p:spPr>
          <a:xfrm>
            <a:off x="2898171" y="1969450"/>
            <a:ext cx="2548569" cy="459223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4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6111AA-08EC-4018-B362-C28C163B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5657855" y="3418001"/>
            <a:ext cx="830535" cy="8142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3873B1-B5B8-4449-9107-A794F8CF9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343" y="2993931"/>
            <a:ext cx="1039186" cy="1101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2ED070-42F8-4675-8A26-4D41D1321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419" y="5105025"/>
            <a:ext cx="1419033" cy="1456659"/>
          </a:xfrm>
          <a:prstGeom prst="rect">
            <a:avLst/>
          </a:prstGeom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619D7278-3F53-4FE0-B35C-45D61B3750B3}"/>
              </a:ext>
            </a:extLst>
          </p:cNvPr>
          <p:cNvSpPr/>
          <p:nvPr/>
        </p:nvSpPr>
        <p:spPr>
          <a:xfrm rot="13441444" flipH="1">
            <a:off x="2391806" y="1610612"/>
            <a:ext cx="92526" cy="12422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7AE255-929A-4F16-B564-50C8A3581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955266">
            <a:off x="1973903" y="1897170"/>
            <a:ext cx="419137" cy="331499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AC9EAFA-A5A8-487A-9DF3-C02D0CFFD18E}"/>
              </a:ext>
            </a:extLst>
          </p:cNvPr>
          <p:cNvSpPr/>
          <p:nvPr/>
        </p:nvSpPr>
        <p:spPr>
          <a:xfrm>
            <a:off x="3071080" y="1395203"/>
            <a:ext cx="659605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DepEssa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3774975-C45B-4C73-8FFA-5D5E0B093F29}"/>
              </a:ext>
            </a:extLst>
          </p:cNvPr>
          <p:cNvSpPr/>
          <p:nvPr/>
        </p:nvSpPr>
        <p:spPr>
          <a:xfrm>
            <a:off x="5479061" y="2384888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DocLog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B342DFD8-20F8-450E-8084-1D41AAAD3CA2}"/>
              </a:ext>
            </a:extLst>
          </p:cNvPr>
          <p:cNvSpPr/>
          <p:nvPr/>
        </p:nvSpPr>
        <p:spPr>
          <a:xfrm>
            <a:off x="5890616" y="2938287"/>
            <a:ext cx="131936" cy="410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136F2D4-F0B0-4E9B-9C4B-05C53113701F}"/>
              </a:ext>
            </a:extLst>
          </p:cNvPr>
          <p:cNvSpPr/>
          <p:nvPr/>
        </p:nvSpPr>
        <p:spPr>
          <a:xfrm>
            <a:off x="5603024" y="5090597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AdaPT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AFED623-A3B6-4DD6-8B85-5D1286E38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7001" y="2961939"/>
            <a:ext cx="241106" cy="312169"/>
          </a:xfrm>
          <a:prstGeom prst="rect">
            <a:avLst/>
          </a:prstGeom>
        </p:spPr>
      </p:pic>
      <p:sp>
        <p:nvSpPr>
          <p:cNvPr id="33" name="Arrow: Down 32">
            <a:extLst>
              <a:ext uri="{FF2B5EF4-FFF2-40B4-BE49-F238E27FC236}">
                <a16:creationId xmlns:a16="http://schemas.microsoft.com/office/drawing/2014/main" id="{6D0AD90F-D779-44E2-84FA-A279D92E53CD}"/>
              </a:ext>
            </a:extLst>
          </p:cNvPr>
          <p:cNvSpPr/>
          <p:nvPr/>
        </p:nvSpPr>
        <p:spPr>
          <a:xfrm>
            <a:off x="5944722" y="4286084"/>
            <a:ext cx="162155" cy="7196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FE8CF76-B550-4DB9-830F-ACD5662F16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6089" y="4489843"/>
            <a:ext cx="241106" cy="312169"/>
          </a:xfrm>
          <a:prstGeom prst="rect">
            <a:avLst/>
          </a:prstGeom>
        </p:spPr>
      </p:pic>
      <p:sp>
        <p:nvSpPr>
          <p:cNvPr id="36" name="Arrow: Down 35">
            <a:extLst>
              <a:ext uri="{FF2B5EF4-FFF2-40B4-BE49-F238E27FC236}">
                <a16:creationId xmlns:a16="http://schemas.microsoft.com/office/drawing/2014/main" id="{D15021BE-B427-492E-935D-D73E321AB19B}"/>
              </a:ext>
            </a:extLst>
          </p:cNvPr>
          <p:cNvSpPr/>
          <p:nvPr/>
        </p:nvSpPr>
        <p:spPr>
          <a:xfrm rot="5400000">
            <a:off x="4039208" y="4141124"/>
            <a:ext cx="185456" cy="2471541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E663457E-951C-4291-BC4B-4A2742D2994E}"/>
              </a:ext>
            </a:extLst>
          </p:cNvPr>
          <p:cNvSpPr/>
          <p:nvPr/>
        </p:nvSpPr>
        <p:spPr>
          <a:xfrm rot="14467371">
            <a:off x="4033387" y="3035993"/>
            <a:ext cx="154289" cy="2860297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12BE72-E042-475B-B1BE-E9C4346C484C}"/>
              </a:ext>
            </a:extLst>
          </p:cNvPr>
          <p:cNvSpPr txBox="1"/>
          <p:nvPr/>
        </p:nvSpPr>
        <p:spPr>
          <a:xfrm>
            <a:off x="4017187" y="5003371"/>
            <a:ext cx="1166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 file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40DE57-1FAB-44DE-AA64-09221134CEB4}"/>
              </a:ext>
            </a:extLst>
          </p:cNvPr>
          <p:cNvSpPr txBox="1"/>
          <p:nvPr/>
        </p:nvSpPr>
        <p:spPr>
          <a:xfrm rot="19879750">
            <a:off x="3302600" y="4066808"/>
            <a:ext cx="157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Validated file</a:t>
            </a: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201B3CDF-3CE1-4DD2-AD2C-D33154E8A64C}"/>
              </a:ext>
            </a:extLst>
          </p:cNvPr>
          <p:cNvSpPr/>
          <p:nvPr/>
        </p:nvSpPr>
        <p:spPr>
          <a:xfrm rot="10001769">
            <a:off x="5072652" y="1940156"/>
            <a:ext cx="174577" cy="1750223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DA49805E-3AB9-4F43-BFD6-0B6821193A21}"/>
              </a:ext>
            </a:extLst>
          </p:cNvPr>
          <p:cNvSpPr/>
          <p:nvPr/>
        </p:nvSpPr>
        <p:spPr>
          <a:xfrm rot="16200000">
            <a:off x="7149523" y="4796070"/>
            <a:ext cx="179620" cy="1072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4E31243-A954-4061-B43E-F3BD4BAB70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5948" y="4984448"/>
            <a:ext cx="241106" cy="31216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409E5E5-8146-44C6-AC32-ADA099A380F2}"/>
              </a:ext>
            </a:extLst>
          </p:cNvPr>
          <p:cNvSpPr txBox="1"/>
          <p:nvPr/>
        </p:nvSpPr>
        <p:spPr>
          <a:xfrm>
            <a:off x="6655006" y="5034149"/>
            <a:ext cx="832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Valid file</a:t>
            </a:r>
          </a:p>
        </p:txBody>
      </p:sp>
      <p:pic>
        <p:nvPicPr>
          <p:cNvPr id="48" name="Picture 6" descr="Image result for database">
            <a:extLst>
              <a:ext uri="{FF2B5EF4-FFF2-40B4-BE49-F238E27FC236}">
                <a16:creationId xmlns:a16="http://schemas.microsoft.com/office/drawing/2014/main" id="{A681F0B8-5538-4235-BA3A-9EE3E1C63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729" y="4977898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8029E60-C21E-42E1-B71A-5EE2635EC23E}"/>
              </a:ext>
            </a:extLst>
          </p:cNvPr>
          <p:cNvSpPr/>
          <p:nvPr/>
        </p:nvSpPr>
        <p:spPr>
          <a:xfrm>
            <a:off x="4543560" y="1382311"/>
            <a:ext cx="2067170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Oculus</a:t>
            </a: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9DE3997E-3BCA-4FF3-BCAC-A33EF6455A2E}"/>
              </a:ext>
            </a:extLst>
          </p:cNvPr>
          <p:cNvSpPr/>
          <p:nvPr/>
        </p:nvSpPr>
        <p:spPr>
          <a:xfrm rot="16200000" flipH="1">
            <a:off x="4039981" y="1326030"/>
            <a:ext cx="194283" cy="659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203D659-756D-4230-AEDA-887C455BA4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1247" y="4973847"/>
            <a:ext cx="834499" cy="625874"/>
          </a:xfrm>
          <a:prstGeom prst="rect">
            <a:avLst/>
          </a:prstGeom>
        </p:spPr>
      </p:pic>
      <p:sp>
        <p:nvSpPr>
          <p:cNvPr id="61" name="Arrow: Down 60">
            <a:extLst>
              <a:ext uri="{FF2B5EF4-FFF2-40B4-BE49-F238E27FC236}">
                <a16:creationId xmlns:a16="http://schemas.microsoft.com/office/drawing/2014/main" id="{62E4C196-569E-4707-B22A-3D0F973E1FBE}"/>
              </a:ext>
            </a:extLst>
          </p:cNvPr>
          <p:cNvSpPr/>
          <p:nvPr/>
        </p:nvSpPr>
        <p:spPr>
          <a:xfrm rot="16200000">
            <a:off x="8725586" y="4963342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96C05C-0A2D-4688-B4E2-5B2FB87C4818}"/>
              </a:ext>
            </a:extLst>
          </p:cNvPr>
          <p:cNvSpPr txBox="1"/>
          <p:nvPr/>
        </p:nvSpPr>
        <p:spPr>
          <a:xfrm>
            <a:off x="7772327" y="5519691"/>
            <a:ext cx="961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DEP FTP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355B57-BE42-4421-81CD-8EA0BDC33BA7}"/>
              </a:ext>
            </a:extLst>
          </p:cNvPr>
          <p:cNvSpPr txBox="1"/>
          <p:nvPr/>
        </p:nvSpPr>
        <p:spPr>
          <a:xfrm>
            <a:off x="9197532" y="5557155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REDD Batch Job</a:t>
            </a:r>
          </a:p>
        </p:txBody>
      </p:sp>
      <p:pic>
        <p:nvPicPr>
          <p:cNvPr id="64" name="Picture 6" descr="Image result for database">
            <a:extLst>
              <a:ext uri="{FF2B5EF4-FFF2-40B4-BE49-F238E27FC236}">
                <a16:creationId xmlns:a16="http://schemas.microsoft.com/office/drawing/2014/main" id="{B27E1BF2-FD64-4FF9-A47B-9B971EA06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166" y="5557155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Arrow: Down 64">
            <a:extLst>
              <a:ext uri="{FF2B5EF4-FFF2-40B4-BE49-F238E27FC236}">
                <a16:creationId xmlns:a16="http://schemas.microsoft.com/office/drawing/2014/main" id="{9E9D1F71-0D16-438C-AACD-6BF646EA8FA6}"/>
              </a:ext>
            </a:extLst>
          </p:cNvPr>
          <p:cNvSpPr/>
          <p:nvPr/>
        </p:nvSpPr>
        <p:spPr>
          <a:xfrm rot="17979317">
            <a:off x="10289622" y="5219728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FFB42E8-D192-4716-82FF-DF80980DE060}"/>
              </a:ext>
            </a:extLst>
          </p:cNvPr>
          <p:cNvSpPr txBox="1"/>
          <p:nvPr/>
        </p:nvSpPr>
        <p:spPr>
          <a:xfrm>
            <a:off x="10689166" y="6085718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REDD Database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8C7654D0-8F11-4B1D-85E9-F9E050CB49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8352" y="3922754"/>
            <a:ext cx="701101" cy="823031"/>
          </a:xfrm>
          <a:prstGeom prst="rect">
            <a:avLst/>
          </a:prstGeom>
        </p:spPr>
      </p:pic>
      <p:sp>
        <p:nvSpPr>
          <p:cNvPr id="68" name="Arrow: Down 67">
            <a:extLst>
              <a:ext uri="{FF2B5EF4-FFF2-40B4-BE49-F238E27FC236}">
                <a16:creationId xmlns:a16="http://schemas.microsoft.com/office/drawing/2014/main" id="{B80B83C4-772F-4D7F-A3EA-6AD39A03E0A5}"/>
              </a:ext>
            </a:extLst>
          </p:cNvPr>
          <p:cNvSpPr/>
          <p:nvPr/>
        </p:nvSpPr>
        <p:spPr>
          <a:xfrm rot="14786540">
            <a:off x="10289621" y="4487871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2843682-0F44-4C3A-A370-3D58261E4093}"/>
              </a:ext>
            </a:extLst>
          </p:cNvPr>
          <p:cNvSpPr txBox="1"/>
          <p:nvPr/>
        </p:nvSpPr>
        <p:spPr>
          <a:xfrm>
            <a:off x="10689165" y="4740616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Staging Server</a:t>
            </a: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67ED689E-4198-4EB8-9A10-0233584D76D7}"/>
              </a:ext>
            </a:extLst>
          </p:cNvPr>
          <p:cNvSpPr/>
          <p:nvPr/>
        </p:nvSpPr>
        <p:spPr>
          <a:xfrm rot="7110432">
            <a:off x="8662981" y="683540"/>
            <a:ext cx="172737" cy="4508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F808C64E-BE9F-4812-895C-5B713EDE16D4}"/>
              </a:ext>
            </a:extLst>
          </p:cNvPr>
          <p:cNvSpPr/>
          <p:nvPr/>
        </p:nvSpPr>
        <p:spPr>
          <a:xfrm>
            <a:off x="1371599" y="4334270"/>
            <a:ext cx="139960" cy="531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6ED2EC70-36A6-4BD2-B96C-60BF9F539FAE}"/>
              </a:ext>
            </a:extLst>
          </p:cNvPr>
          <p:cNvSpPr/>
          <p:nvPr/>
        </p:nvSpPr>
        <p:spPr>
          <a:xfrm rot="10800000">
            <a:off x="1962161" y="4334270"/>
            <a:ext cx="139960" cy="531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456300-E499-45F4-A64D-23A5D40F705B}"/>
              </a:ext>
            </a:extLst>
          </p:cNvPr>
          <p:cNvSpPr/>
          <p:nvPr/>
        </p:nvSpPr>
        <p:spPr>
          <a:xfrm>
            <a:off x="1525530" y="4521127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</a:t>
            </a:r>
          </a:p>
        </p:txBody>
      </p:sp>
      <p:sp>
        <p:nvSpPr>
          <p:cNvPr id="72" name="Oval 71">
            <a:hlinkClick r:id="rId11" action="ppaction://hlinksldjump"/>
            <a:extLst>
              <a:ext uri="{FF2B5EF4-FFF2-40B4-BE49-F238E27FC236}">
                <a16:creationId xmlns:a16="http://schemas.microsoft.com/office/drawing/2014/main" id="{8D60F8C5-EA29-415B-AECA-9DDA895DE15C}"/>
              </a:ext>
            </a:extLst>
          </p:cNvPr>
          <p:cNvSpPr/>
          <p:nvPr/>
        </p:nvSpPr>
        <p:spPr>
          <a:xfrm>
            <a:off x="2396136" y="224624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2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E2D1F76-8147-4E93-958A-859343EC1D1E}"/>
              </a:ext>
            </a:extLst>
          </p:cNvPr>
          <p:cNvSpPr/>
          <p:nvPr/>
        </p:nvSpPr>
        <p:spPr>
          <a:xfrm>
            <a:off x="3898757" y="1370193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3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A640202-BF39-4675-ACC8-885D8F351EBE}"/>
              </a:ext>
            </a:extLst>
          </p:cNvPr>
          <p:cNvSpPr/>
          <p:nvPr/>
        </p:nvSpPr>
        <p:spPr>
          <a:xfrm>
            <a:off x="5494351" y="3018637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4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62B6750-7918-4C5A-9CE4-B5A429068720}"/>
              </a:ext>
            </a:extLst>
          </p:cNvPr>
          <p:cNvSpPr/>
          <p:nvPr/>
        </p:nvSpPr>
        <p:spPr>
          <a:xfrm>
            <a:off x="5569111" y="4519636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5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2813290-B9E2-4991-B9E6-DA945644F11D}"/>
              </a:ext>
            </a:extLst>
          </p:cNvPr>
          <p:cNvSpPr/>
          <p:nvPr/>
        </p:nvSpPr>
        <p:spPr>
          <a:xfrm>
            <a:off x="6923860" y="5364266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6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BC59425-E1B8-4D37-B555-45A2B5617DC2}"/>
              </a:ext>
            </a:extLst>
          </p:cNvPr>
          <p:cNvSpPr/>
          <p:nvPr/>
        </p:nvSpPr>
        <p:spPr>
          <a:xfrm>
            <a:off x="8601110" y="5398153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7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90EC5CE-E949-4989-84EE-056B6BE02B8D}"/>
              </a:ext>
            </a:extLst>
          </p:cNvPr>
          <p:cNvSpPr/>
          <p:nvPr/>
        </p:nvSpPr>
        <p:spPr>
          <a:xfrm rot="1818620">
            <a:off x="10062098" y="5560210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8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B6EAF9F-4298-4FD8-9E46-C025C8E20681}"/>
              </a:ext>
            </a:extLst>
          </p:cNvPr>
          <p:cNvSpPr/>
          <p:nvPr/>
        </p:nvSpPr>
        <p:spPr>
          <a:xfrm rot="20490269">
            <a:off x="10113214" y="458035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7CA561F-79DD-4F1E-B423-3DEF87DA6B8D}"/>
              </a:ext>
            </a:extLst>
          </p:cNvPr>
          <p:cNvSpPr/>
          <p:nvPr/>
        </p:nvSpPr>
        <p:spPr>
          <a:xfrm rot="1385565">
            <a:off x="8612504" y="2636217"/>
            <a:ext cx="572089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10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5C61E17-708C-4CC2-8160-EE51BA91A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2869" y="5014783"/>
            <a:ext cx="241106" cy="31216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C85EEA4-16DE-4CD3-BCD9-A725A3C3C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3473355" y="5002253"/>
            <a:ext cx="366178" cy="359001"/>
          </a:xfrm>
          <a:prstGeom prst="rect">
            <a:avLst/>
          </a:prstGeom>
        </p:spPr>
      </p:pic>
      <p:sp>
        <p:nvSpPr>
          <p:cNvPr id="55" name="Arrow: Down 54">
            <a:extLst>
              <a:ext uri="{FF2B5EF4-FFF2-40B4-BE49-F238E27FC236}">
                <a16:creationId xmlns:a16="http://schemas.microsoft.com/office/drawing/2014/main" id="{E50769AB-75ED-4296-BD97-FF8FFEF87294}"/>
              </a:ext>
            </a:extLst>
          </p:cNvPr>
          <p:cNvSpPr/>
          <p:nvPr/>
        </p:nvSpPr>
        <p:spPr>
          <a:xfrm flipH="1">
            <a:off x="5902400" y="1854433"/>
            <a:ext cx="193599" cy="502658"/>
          </a:xfrm>
          <a:prstGeom prst="downArrow">
            <a:avLst/>
          </a:prstGeom>
          <a:solidFill>
            <a:srgbClr val="FFFF0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itle 3">
            <a:extLst>
              <a:ext uri="{FF2B5EF4-FFF2-40B4-BE49-F238E27FC236}">
                <a16:creationId xmlns:a16="http://schemas.microsoft.com/office/drawing/2014/main" id="{E9C4FBFE-3A85-45CE-836D-EBD1AF52E256}"/>
              </a:ext>
            </a:extLst>
          </p:cNvPr>
          <p:cNvSpPr txBox="1">
            <a:spLocks/>
          </p:cNvSpPr>
          <p:nvPr/>
        </p:nvSpPr>
        <p:spPr>
          <a:xfrm>
            <a:off x="3656444" y="125563"/>
            <a:ext cx="6126195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Data Collection Process into REDD</a:t>
            </a:r>
          </a:p>
        </p:txBody>
      </p:sp>
    </p:spTree>
    <p:extLst>
      <p:ext uri="{BB962C8B-B14F-4D97-AF65-F5344CB8AC3E}">
        <p14:creationId xmlns:p14="http://schemas.microsoft.com/office/powerpoint/2010/main" val="805089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08DE805-D5D2-4AC6-A904-62C71AEEA2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423223" y="1105438"/>
            <a:ext cx="9534286" cy="5752562"/>
          </a:xfrm>
          <a:prstGeom prst="rect">
            <a:avLst/>
          </a:prstGeom>
          <a:effectLst>
            <a:glow rad="127000">
              <a:schemeClr val="accent1">
                <a:alpha val="10000"/>
              </a:schemeClr>
            </a:glow>
            <a:outerShdw dist="50800" dir="5400000" algn="ctr" rotWithShape="0">
              <a:srgbClr val="000000"/>
            </a:outerShdw>
          </a:effectLst>
        </p:spPr>
      </p:pic>
      <p:sp>
        <p:nvSpPr>
          <p:cNvPr id="17" name="Arrow: Down 16">
            <a:extLst>
              <a:ext uri="{FF2B5EF4-FFF2-40B4-BE49-F238E27FC236}">
                <a16:creationId xmlns:a16="http://schemas.microsoft.com/office/drawing/2014/main" id="{F808C64E-BE9F-4812-895C-5B713EDE16D4}"/>
              </a:ext>
            </a:extLst>
          </p:cNvPr>
          <p:cNvSpPr/>
          <p:nvPr/>
        </p:nvSpPr>
        <p:spPr>
          <a:xfrm>
            <a:off x="2107851" y="4100446"/>
            <a:ext cx="139960" cy="531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6ED2EC70-36A6-4BD2-B96C-60BF9F539FAE}"/>
              </a:ext>
            </a:extLst>
          </p:cNvPr>
          <p:cNvSpPr/>
          <p:nvPr/>
        </p:nvSpPr>
        <p:spPr>
          <a:xfrm rot="10800000">
            <a:off x="2698413" y="4100446"/>
            <a:ext cx="139960" cy="531845"/>
          </a:xfrm>
          <a:prstGeom prst="downArrow">
            <a:avLst/>
          </a:prstGeom>
          <a:effectLst>
            <a:reflection stA="98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456300-E499-45F4-A64D-23A5D40F705B}"/>
              </a:ext>
            </a:extLst>
          </p:cNvPr>
          <p:cNvSpPr/>
          <p:nvPr/>
        </p:nvSpPr>
        <p:spPr>
          <a:xfrm>
            <a:off x="2261782" y="4287303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6364F0E-B6EB-4989-B39D-6B6429670D2B}"/>
              </a:ext>
            </a:extLst>
          </p:cNvPr>
          <p:cNvSpPr txBox="1"/>
          <p:nvPr/>
        </p:nvSpPr>
        <p:spPr>
          <a:xfrm>
            <a:off x="3996629" y="2600966"/>
            <a:ext cx="81953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Samples are collected by contractors and sent to Labs for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Collection frequency varies on program type, cleanup/monitoring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Labs could be private/state/county or city owned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Orange county has the largest county operated lab in the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lab receiving the samples from field  staff (primary lab) could sub-contract samples to other labs, but it is ultimately responsible for reporting the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Primary lab send results back to the field staff who submitted the samples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3873B1-B5B8-4449-9107-A794F8CF9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595" y="2760107"/>
            <a:ext cx="1039186" cy="1101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2ED070-42F8-4675-8A26-4D41D1321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207" y="4812835"/>
            <a:ext cx="1289533" cy="1323725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1BEB0EBE-C30E-4C39-B3E7-469D371D0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63" y="52091"/>
            <a:ext cx="6079541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Sample Collection and Analysis</a:t>
            </a:r>
          </a:p>
        </p:txBody>
      </p:sp>
    </p:spTree>
    <p:extLst>
      <p:ext uri="{BB962C8B-B14F-4D97-AF65-F5344CB8AC3E}">
        <p14:creationId xmlns:p14="http://schemas.microsoft.com/office/powerpoint/2010/main" val="310781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0166EE-4C29-4813-BA37-E78DFDE060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98500" y="728844"/>
            <a:ext cx="10729325" cy="5621156"/>
          </a:xfrm>
          <a:prstGeom prst="rect">
            <a:avLst/>
          </a:prstGeom>
          <a:effectLst>
            <a:glow rad="127000">
              <a:schemeClr val="accent1">
                <a:alpha val="14000"/>
              </a:schemeClr>
            </a:glo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333C9B-BFE1-4194-88B7-644AAFADC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43" y="2327571"/>
            <a:ext cx="1039186" cy="1101429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294D8983-FB97-4027-900D-C68F086205E1}"/>
              </a:ext>
            </a:extLst>
          </p:cNvPr>
          <p:cNvSpPr/>
          <p:nvPr/>
        </p:nvSpPr>
        <p:spPr>
          <a:xfrm rot="13441444" flipH="1">
            <a:off x="1972706" y="944252"/>
            <a:ext cx="92526" cy="12422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A502B62-E662-4B96-ADFD-B23FB6DE7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955266">
            <a:off x="1554803" y="1230810"/>
            <a:ext cx="419137" cy="331499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5E7E3FA-2D08-4B62-A348-3FBE1608A278}"/>
              </a:ext>
            </a:extLst>
          </p:cNvPr>
          <p:cNvSpPr/>
          <p:nvPr/>
        </p:nvSpPr>
        <p:spPr>
          <a:xfrm>
            <a:off x="2651980" y="728843"/>
            <a:ext cx="659605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DepEssa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hlinkClick r:id="rId5" action="ppaction://hlinksldjump"/>
            <a:extLst>
              <a:ext uri="{FF2B5EF4-FFF2-40B4-BE49-F238E27FC236}">
                <a16:creationId xmlns:a16="http://schemas.microsoft.com/office/drawing/2014/main" id="{97C842F9-ABF6-4406-B15F-1B9BC66CB488}"/>
              </a:ext>
            </a:extLst>
          </p:cNvPr>
          <p:cNvSpPr/>
          <p:nvPr/>
        </p:nvSpPr>
        <p:spPr>
          <a:xfrm>
            <a:off x="1977036" y="157988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83C08E-8838-44D9-AF71-BB1BC2B7DF59}"/>
              </a:ext>
            </a:extLst>
          </p:cNvPr>
          <p:cNvSpPr txBox="1"/>
          <p:nvPr/>
        </p:nvSpPr>
        <p:spPr>
          <a:xfrm>
            <a:off x="3651658" y="1231501"/>
            <a:ext cx="84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</a:t>
            </a:r>
            <a:r>
              <a:rPr lang="en-US" dirty="0" err="1"/>
              <a:t>DepEssa</a:t>
            </a:r>
            <a:r>
              <a:rPr lang="en-US" dirty="0"/>
              <a:t> application, results are uploaded to DEP by contractors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Results are formatted in comma delimited format that is pre-defined by DEP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DDA59EF-69DE-4471-92D7-FE1F2F38E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658" y="2293193"/>
            <a:ext cx="7594459" cy="3641446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3F31C029-A5B6-4E09-9436-26A7EE61F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010" y="54324"/>
            <a:ext cx="4511999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Reporting Results to DEP</a:t>
            </a:r>
          </a:p>
        </p:txBody>
      </p:sp>
    </p:spTree>
    <p:extLst>
      <p:ext uri="{BB962C8B-B14F-4D97-AF65-F5344CB8AC3E}">
        <p14:creationId xmlns:p14="http://schemas.microsoft.com/office/powerpoint/2010/main" val="102162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BB522C-127A-43EF-A003-4A515C4B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492668" y="1458251"/>
            <a:ext cx="10198405" cy="4675038"/>
          </a:xfrm>
          <a:prstGeom prst="rect">
            <a:avLst/>
          </a:prstGeom>
          <a:effectLst>
            <a:glow rad="127000">
              <a:schemeClr val="accent1">
                <a:alpha val="10000"/>
              </a:schemeClr>
            </a:glo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2C3B7-5C8C-4DE2-A275-090DCFAA93FA}"/>
              </a:ext>
            </a:extLst>
          </p:cNvPr>
          <p:cNvSpPr txBox="1"/>
          <p:nvPr/>
        </p:nvSpPr>
        <p:spPr>
          <a:xfrm>
            <a:off x="3307320" y="2143601"/>
            <a:ext cx="847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Upon submission, </a:t>
            </a:r>
            <a:r>
              <a:rPr lang="en-US" dirty="0" err="1"/>
              <a:t>DepEssa</a:t>
            </a:r>
            <a:r>
              <a:rPr lang="en-US" dirty="0"/>
              <a:t> sends a confirmation email to submitters.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Submitted files are uploaded Oculus.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170819E-AA85-4913-8DD3-F945A2342E95}"/>
              </a:ext>
            </a:extLst>
          </p:cNvPr>
          <p:cNvSpPr/>
          <p:nvPr/>
        </p:nvSpPr>
        <p:spPr>
          <a:xfrm>
            <a:off x="3440731" y="876752"/>
            <a:ext cx="659605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DepEssa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E23BF3-26D5-4725-A574-A74B5B946197}"/>
              </a:ext>
            </a:extLst>
          </p:cNvPr>
          <p:cNvSpPr/>
          <p:nvPr/>
        </p:nvSpPr>
        <p:spPr>
          <a:xfrm>
            <a:off x="4913211" y="863860"/>
            <a:ext cx="2067170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Oculus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35CE4E28-B2A0-48D8-B6BE-8FED7EA63828}"/>
              </a:ext>
            </a:extLst>
          </p:cNvPr>
          <p:cNvSpPr/>
          <p:nvPr/>
        </p:nvSpPr>
        <p:spPr>
          <a:xfrm rot="16200000" flipH="1">
            <a:off x="4409632" y="807579"/>
            <a:ext cx="194283" cy="659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AC0C1BE-594F-443F-B45A-0D2FCB72BE1C}"/>
              </a:ext>
            </a:extLst>
          </p:cNvPr>
          <p:cNvSpPr/>
          <p:nvPr/>
        </p:nvSpPr>
        <p:spPr>
          <a:xfrm>
            <a:off x="4268408" y="851742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3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779969E6-24DC-4B0F-BD91-A657CF028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7560" y="37981"/>
            <a:ext cx="3908619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Saving Files in Oculus</a:t>
            </a:r>
          </a:p>
        </p:txBody>
      </p:sp>
    </p:spTree>
    <p:extLst>
      <p:ext uri="{BB962C8B-B14F-4D97-AF65-F5344CB8AC3E}">
        <p14:creationId xmlns:p14="http://schemas.microsoft.com/office/powerpoint/2010/main" val="368856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F8E3C-B25C-453C-861D-44E44A13A5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68932" y="1540301"/>
            <a:ext cx="10173767" cy="50592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2C3B7-5C8C-4DE2-A275-090DCFAA93FA}"/>
              </a:ext>
            </a:extLst>
          </p:cNvPr>
          <p:cNvSpPr txBox="1"/>
          <p:nvPr/>
        </p:nvSpPr>
        <p:spPr>
          <a:xfrm>
            <a:off x="3180861" y="562134"/>
            <a:ext cx="8696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DocLog</a:t>
            </a:r>
            <a:r>
              <a:rPr lang="en-US" dirty="0"/>
              <a:t> application provides an interface to access the submitted files from Oculus.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</a:t>
            </a:r>
            <a:r>
              <a:rPr lang="en-US" dirty="0" err="1"/>
              <a:t>DocLog</a:t>
            </a:r>
            <a:r>
              <a:rPr lang="en-US" dirty="0"/>
              <a:t> application, DEP staff periodically downloads the submitted files to their local computer for review.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3BD7E3-3797-47EF-87FE-7864FEFDA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178" y="1540301"/>
            <a:ext cx="4976485" cy="24131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719E4C-71F2-422F-BD57-BB7F308B9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5687038" y="3575991"/>
            <a:ext cx="830535" cy="814256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417CE6F-71D5-4DCF-98E4-35EA26B337A8}"/>
              </a:ext>
            </a:extLst>
          </p:cNvPr>
          <p:cNvSpPr/>
          <p:nvPr/>
        </p:nvSpPr>
        <p:spPr>
          <a:xfrm>
            <a:off x="5508244" y="2542878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DocLog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9714CED1-FB49-4D29-A8AF-24593D37F5F0}"/>
              </a:ext>
            </a:extLst>
          </p:cNvPr>
          <p:cNvSpPr/>
          <p:nvPr/>
        </p:nvSpPr>
        <p:spPr>
          <a:xfrm>
            <a:off x="5919799" y="3096277"/>
            <a:ext cx="131936" cy="410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5CC603-0CDE-4112-8CD5-13D1C1B7D9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184" y="3119929"/>
            <a:ext cx="241106" cy="312169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049A4AD-77CC-4552-897A-0CF93A51AEE5}"/>
              </a:ext>
            </a:extLst>
          </p:cNvPr>
          <p:cNvSpPr/>
          <p:nvPr/>
        </p:nvSpPr>
        <p:spPr>
          <a:xfrm>
            <a:off x="4572743" y="1540301"/>
            <a:ext cx="2067170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Oculus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F26EE33-CA01-492D-9923-BE52EC535CA8}"/>
              </a:ext>
            </a:extLst>
          </p:cNvPr>
          <p:cNvSpPr/>
          <p:nvPr/>
        </p:nvSpPr>
        <p:spPr>
          <a:xfrm>
            <a:off x="5523534" y="3176627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4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F8DD871C-93F1-4D5C-B115-80015183E852}"/>
              </a:ext>
            </a:extLst>
          </p:cNvPr>
          <p:cNvSpPr/>
          <p:nvPr/>
        </p:nvSpPr>
        <p:spPr>
          <a:xfrm flipH="1">
            <a:off x="5931583" y="2012423"/>
            <a:ext cx="193599" cy="502658"/>
          </a:xfrm>
          <a:prstGeom prst="downArrow">
            <a:avLst/>
          </a:prstGeom>
          <a:solidFill>
            <a:srgbClr val="FFFF0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B812532A-8D7B-4AC2-93B4-BFF927813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381" y="88307"/>
            <a:ext cx="9825282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DEP Staff Accessing the Files for Review and Processing</a:t>
            </a:r>
          </a:p>
        </p:txBody>
      </p:sp>
    </p:spTree>
    <p:extLst>
      <p:ext uri="{BB962C8B-B14F-4D97-AF65-F5344CB8AC3E}">
        <p14:creationId xmlns:p14="http://schemas.microsoft.com/office/powerpoint/2010/main" val="1262074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DA64EC-8C14-4C68-B33F-24420A1D42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112990" y="983312"/>
            <a:ext cx="10777089" cy="53593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2C3B7-5C8C-4DE2-A275-090DCFAA93FA}"/>
              </a:ext>
            </a:extLst>
          </p:cNvPr>
          <p:cNvSpPr txBox="1"/>
          <p:nvPr/>
        </p:nvSpPr>
        <p:spPr>
          <a:xfrm>
            <a:off x="2791755" y="591277"/>
            <a:ext cx="8696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Reviewed files are processed using  Automated Data Processing Tool (ADaPT) for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the pre-defined rules for analytes, ADaPT can output the results as success or failure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076AED-BB00-4C9F-B4FD-856ECF321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5578663" y="3255840"/>
            <a:ext cx="830535" cy="814256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6598262-45BC-461C-B3F5-2CD5C20A7FA3}"/>
              </a:ext>
            </a:extLst>
          </p:cNvPr>
          <p:cNvSpPr/>
          <p:nvPr/>
        </p:nvSpPr>
        <p:spPr>
          <a:xfrm>
            <a:off x="5493829" y="4936539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AdaPT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FB79952D-EBE6-48D3-94FB-82CCAEA4148C}"/>
              </a:ext>
            </a:extLst>
          </p:cNvPr>
          <p:cNvSpPr/>
          <p:nvPr/>
        </p:nvSpPr>
        <p:spPr>
          <a:xfrm>
            <a:off x="5852496" y="4159791"/>
            <a:ext cx="162155" cy="7196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82A3ED-2173-47AF-8CB4-D1DF60A64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6210" y="4335785"/>
            <a:ext cx="241106" cy="312169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6F2718ED-16E3-4751-8691-60224AF24B2E}"/>
              </a:ext>
            </a:extLst>
          </p:cNvPr>
          <p:cNvSpPr/>
          <p:nvPr/>
        </p:nvSpPr>
        <p:spPr>
          <a:xfrm>
            <a:off x="5499290" y="435868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5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11659DF-0483-411A-948E-DB28D261C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A22E76-D60A-4ECF-8153-D583686B78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0164" y="1492889"/>
            <a:ext cx="4378169" cy="3573506"/>
          </a:xfrm>
          <a:prstGeom prst="rect">
            <a:avLst/>
          </a:prstGeom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0809A74B-31FA-4D6C-AED3-25CA5507179A}"/>
              </a:ext>
            </a:extLst>
          </p:cNvPr>
          <p:cNvSpPr txBox="1">
            <a:spLocks/>
          </p:cNvSpPr>
          <p:nvPr/>
        </p:nvSpPr>
        <p:spPr>
          <a:xfrm>
            <a:off x="4111697" y="89667"/>
            <a:ext cx="4969199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Validating the Sample Files</a:t>
            </a:r>
          </a:p>
        </p:txBody>
      </p:sp>
    </p:spTree>
    <p:extLst>
      <p:ext uri="{BB962C8B-B14F-4D97-AF65-F5344CB8AC3E}">
        <p14:creationId xmlns:p14="http://schemas.microsoft.com/office/powerpoint/2010/main" val="95849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2E3DA0-0E91-4C04-9BC6-DBD8966F5E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78706" y="1400904"/>
            <a:ext cx="10376123" cy="516078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FEF4C6-59D0-46F2-87BE-08578DAB9A1C}"/>
              </a:ext>
            </a:extLst>
          </p:cNvPr>
          <p:cNvSpPr txBox="1"/>
          <p:nvPr/>
        </p:nvSpPr>
        <p:spPr>
          <a:xfrm>
            <a:off x="3288530" y="503424"/>
            <a:ext cx="8696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Invalid sample files are submitted back to the primary lab via e-mail with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 responds back to DEP staff with corrections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a file is deemed valid, it is published into Oculus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D8FE531-8097-4BA7-9497-DD07C95DAAB9}"/>
              </a:ext>
            </a:extLst>
          </p:cNvPr>
          <p:cNvSpPr/>
          <p:nvPr/>
        </p:nvSpPr>
        <p:spPr>
          <a:xfrm>
            <a:off x="2898171" y="1969450"/>
            <a:ext cx="2548569" cy="459223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4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9930140-CB11-442B-9908-749BDFF4D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706" y="5002253"/>
            <a:ext cx="1419033" cy="1456659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62D5419-64FB-434F-AF5E-B10AF066F69A}"/>
              </a:ext>
            </a:extLst>
          </p:cNvPr>
          <p:cNvSpPr/>
          <p:nvPr/>
        </p:nvSpPr>
        <p:spPr>
          <a:xfrm>
            <a:off x="5603024" y="5090597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AdaPT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91381822-1E81-4868-A1EF-A248DE3403C8}"/>
              </a:ext>
            </a:extLst>
          </p:cNvPr>
          <p:cNvSpPr/>
          <p:nvPr/>
        </p:nvSpPr>
        <p:spPr>
          <a:xfrm rot="5400000">
            <a:off x="4079726" y="4380127"/>
            <a:ext cx="185456" cy="2471541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4E4C30-F257-4E67-A3B7-5E3D2B6BE8FF}"/>
              </a:ext>
            </a:extLst>
          </p:cNvPr>
          <p:cNvSpPr txBox="1"/>
          <p:nvPr/>
        </p:nvSpPr>
        <p:spPr>
          <a:xfrm>
            <a:off x="4106385" y="5129409"/>
            <a:ext cx="1166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 file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BEF3F97-644A-4F77-8192-F40F97428662}"/>
              </a:ext>
            </a:extLst>
          </p:cNvPr>
          <p:cNvSpPr txBox="1"/>
          <p:nvPr/>
        </p:nvSpPr>
        <p:spPr>
          <a:xfrm rot="19879750">
            <a:off x="3306033" y="4182071"/>
            <a:ext cx="157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Corrected file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30C76B27-50B3-4309-872E-E15B24E7DE49}"/>
              </a:ext>
            </a:extLst>
          </p:cNvPr>
          <p:cNvSpPr/>
          <p:nvPr/>
        </p:nvSpPr>
        <p:spPr>
          <a:xfrm rot="10001769">
            <a:off x="5072652" y="1940156"/>
            <a:ext cx="174577" cy="1750223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A72B540-AD96-47DD-9C3E-19B6ABAACB0C}"/>
              </a:ext>
            </a:extLst>
          </p:cNvPr>
          <p:cNvSpPr/>
          <p:nvPr/>
        </p:nvSpPr>
        <p:spPr>
          <a:xfrm>
            <a:off x="4543560" y="1382311"/>
            <a:ext cx="2067170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Oculus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693483F3-68B2-483B-8191-FD5167FDA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441" y="5178072"/>
            <a:ext cx="241106" cy="31216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221261F-CEC5-4641-93A1-25D76A19E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3500700" y="5234254"/>
            <a:ext cx="366178" cy="359001"/>
          </a:xfrm>
          <a:prstGeom prst="rect">
            <a:avLst/>
          </a:prstGeom>
        </p:spPr>
      </p:pic>
      <p:sp>
        <p:nvSpPr>
          <p:cNvPr id="49" name="Arrow: Down 48">
            <a:extLst>
              <a:ext uri="{FF2B5EF4-FFF2-40B4-BE49-F238E27FC236}">
                <a16:creationId xmlns:a16="http://schemas.microsoft.com/office/drawing/2014/main" id="{D93BC384-2413-45DC-BA1B-DF2D0F6F053A}"/>
              </a:ext>
            </a:extLst>
          </p:cNvPr>
          <p:cNvSpPr/>
          <p:nvPr/>
        </p:nvSpPr>
        <p:spPr>
          <a:xfrm rot="14467371">
            <a:off x="4102999" y="3328595"/>
            <a:ext cx="212257" cy="2705438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F9FE94B-2DF5-4559-81E7-E30945907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5657855" y="3418001"/>
            <a:ext cx="830535" cy="814256"/>
          </a:xfrm>
          <a:prstGeom prst="rect">
            <a:avLst/>
          </a:prstGeom>
        </p:spPr>
      </p:pic>
      <p:sp>
        <p:nvSpPr>
          <p:cNvPr id="52" name="Arrow: Down 51">
            <a:extLst>
              <a:ext uri="{FF2B5EF4-FFF2-40B4-BE49-F238E27FC236}">
                <a16:creationId xmlns:a16="http://schemas.microsoft.com/office/drawing/2014/main" id="{8ED74C22-78BA-4871-82F4-D583A41884E6}"/>
              </a:ext>
            </a:extLst>
          </p:cNvPr>
          <p:cNvSpPr/>
          <p:nvPr/>
        </p:nvSpPr>
        <p:spPr>
          <a:xfrm>
            <a:off x="5944722" y="4286084"/>
            <a:ext cx="162155" cy="7196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11EF30E4-54CA-45F0-AB1E-983818E17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089" y="4489843"/>
            <a:ext cx="241106" cy="312169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6CF73918-BE30-4244-86E9-CD03BED344A7}"/>
              </a:ext>
            </a:extLst>
          </p:cNvPr>
          <p:cNvSpPr/>
          <p:nvPr/>
        </p:nvSpPr>
        <p:spPr>
          <a:xfrm>
            <a:off x="5569111" y="4519636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5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805270FA-4B4B-451E-95AF-D52F112E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700" y="35966"/>
            <a:ext cx="6396782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Processing the Invalid Sample Files</a:t>
            </a:r>
          </a:p>
        </p:txBody>
      </p:sp>
    </p:spTree>
    <p:extLst>
      <p:ext uri="{BB962C8B-B14F-4D97-AF65-F5344CB8AC3E}">
        <p14:creationId xmlns:p14="http://schemas.microsoft.com/office/powerpoint/2010/main" val="2610991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CCBC90-8178-42B9-B475-9BD3BB9927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tretch>
            <a:fillRect/>
          </a:stretch>
        </p:blipFill>
        <p:spPr>
          <a:xfrm>
            <a:off x="1502396" y="1543245"/>
            <a:ext cx="9917876" cy="49320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22C3B7-5C8C-4DE2-A275-090DCFAA93FA}"/>
              </a:ext>
            </a:extLst>
          </p:cNvPr>
          <p:cNvSpPr txBox="1"/>
          <p:nvPr/>
        </p:nvSpPr>
        <p:spPr>
          <a:xfrm>
            <a:off x="3430925" y="723138"/>
            <a:ext cx="8696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 sample files are moved to DEP FTP server for further processing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7B1CD5E-08D1-412C-91DD-CDE37AEAF42B}"/>
              </a:ext>
            </a:extLst>
          </p:cNvPr>
          <p:cNvSpPr/>
          <p:nvPr/>
        </p:nvSpPr>
        <p:spPr>
          <a:xfrm>
            <a:off x="5603024" y="5090597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AdaPT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55882F2E-1332-4A06-B3F5-5284C4C8B303}"/>
              </a:ext>
            </a:extLst>
          </p:cNvPr>
          <p:cNvSpPr/>
          <p:nvPr/>
        </p:nvSpPr>
        <p:spPr>
          <a:xfrm rot="16200000">
            <a:off x="7149523" y="4796070"/>
            <a:ext cx="179620" cy="1072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DDCD740-1668-4782-BFA5-ABBCE2C52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948" y="4984448"/>
            <a:ext cx="241106" cy="31216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6F83BA8-8BF4-43C3-BE06-FA4CFEA005FB}"/>
              </a:ext>
            </a:extLst>
          </p:cNvPr>
          <p:cNvSpPr txBox="1"/>
          <p:nvPr/>
        </p:nvSpPr>
        <p:spPr>
          <a:xfrm>
            <a:off x="6655006" y="5034149"/>
            <a:ext cx="832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Valid file</a:t>
            </a:r>
          </a:p>
        </p:txBody>
      </p:sp>
      <p:pic>
        <p:nvPicPr>
          <p:cNvPr id="35" name="Picture 6" descr="Image result for database">
            <a:extLst>
              <a:ext uri="{FF2B5EF4-FFF2-40B4-BE49-F238E27FC236}">
                <a16:creationId xmlns:a16="http://schemas.microsoft.com/office/drawing/2014/main" id="{DBA53CF2-F12A-4DA5-A219-31817C71F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729" y="4977898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F070E61-2F43-4BA1-BAA1-2E1A23AFADE2}"/>
              </a:ext>
            </a:extLst>
          </p:cNvPr>
          <p:cNvSpPr/>
          <p:nvPr/>
        </p:nvSpPr>
        <p:spPr>
          <a:xfrm>
            <a:off x="6923860" y="5364266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6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AE7682FA-A97F-4571-A9B4-081D70E86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724" y="86724"/>
            <a:ext cx="6088872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Processing the Valid Sample Files</a:t>
            </a:r>
          </a:p>
        </p:txBody>
      </p:sp>
    </p:spTree>
    <p:extLst>
      <p:ext uri="{BB962C8B-B14F-4D97-AF65-F5344CB8AC3E}">
        <p14:creationId xmlns:p14="http://schemas.microsoft.com/office/powerpoint/2010/main" val="587221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7D4D2D-2932-4E0E-9A14-3D37135089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33629" y="1447709"/>
            <a:ext cx="8433848" cy="46380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FEF4C6-59D0-46F2-87BE-08578DAB9A1C}"/>
              </a:ext>
            </a:extLst>
          </p:cNvPr>
          <p:cNvSpPr txBox="1"/>
          <p:nvPr/>
        </p:nvSpPr>
        <p:spPr>
          <a:xfrm>
            <a:off x="1137261" y="807365"/>
            <a:ext cx="8696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REDD batch job executes twice daily and performs the following functions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/>
              <a:t>Read pending files from FTP server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/>
              <a:t>Parse the results and insert into REDD tables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/>
              <a:t>Generate and broadcast e-mails to program users with sample results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dirty="0"/>
              <a:t>Copy the e-mail content to DEP Staging server</a:t>
            </a:r>
          </a:p>
        </p:txBody>
      </p:sp>
      <p:pic>
        <p:nvPicPr>
          <p:cNvPr id="21" name="Picture 6" descr="Image result for database">
            <a:extLst>
              <a:ext uri="{FF2B5EF4-FFF2-40B4-BE49-F238E27FC236}">
                <a16:creationId xmlns:a16="http://schemas.microsoft.com/office/drawing/2014/main" id="{7CCFEF5F-C886-49DF-8EF4-04AA903CE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007" y="4542259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C058629-B449-4F90-878D-327C1F665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8525" y="4538208"/>
            <a:ext cx="834499" cy="625874"/>
          </a:xfrm>
          <a:prstGeom prst="rect">
            <a:avLst/>
          </a:prstGeom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8A2EAFA7-B317-4BD0-843F-0D829D70D86B}"/>
              </a:ext>
            </a:extLst>
          </p:cNvPr>
          <p:cNvSpPr/>
          <p:nvPr/>
        </p:nvSpPr>
        <p:spPr>
          <a:xfrm rot="16200000">
            <a:off x="8032864" y="4527703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84CB4D-54F3-469D-889D-90BA044387EC}"/>
              </a:ext>
            </a:extLst>
          </p:cNvPr>
          <p:cNvSpPr txBox="1"/>
          <p:nvPr/>
        </p:nvSpPr>
        <p:spPr>
          <a:xfrm>
            <a:off x="7079605" y="5084052"/>
            <a:ext cx="961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DEP FTP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A51607-2474-4D91-83EF-B9C8F11F4E25}"/>
              </a:ext>
            </a:extLst>
          </p:cNvPr>
          <p:cNvSpPr txBox="1"/>
          <p:nvPr/>
        </p:nvSpPr>
        <p:spPr>
          <a:xfrm>
            <a:off x="8504810" y="5121516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REDD Batch Job</a:t>
            </a:r>
          </a:p>
        </p:txBody>
      </p:sp>
      <p:pic>
        <p:nvPicPr>
          <p:cNvPr id="30" name="Picture 6" descr="Image result for database">
            <a:extLst>
              <a:ext uri="{FF2B5EF4-FFF2-40B4-BE49-F238E27FC236}">
                <a16:creationId xmlns:a16="http://schemas.microsoft.com/office/drawing/2014/main" id="{FFC17749-10A3-410F-B36A-DCB287298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444" y="5121516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Arrow: Down 31">
            <a:extLst>
              <a:ext uri="{FF2B5EF4-FFF2-40B4-BE49-F238E27FC236}">
                <a16:creationId xmlns:a16="http://schemas.microsoft.com/office/drawing/2014/main" id="{DC4B598C-874D-4985-9E14-91E507C80FBD}"/>
              </a:ext>
            </a:extLst>
          </p:cNvPr>
          <p:cNvSpPr/>
          <p:nvPr/>
        </p:nvSpPr>
        <p:spPr>
          <a:xfrm rot="17979317">
            <a:off x="9596900" y="4784089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F6DBFCF-AE80-4CFF-9721-348A246022C0}"/>
              </a:ext>
            </a:extLst>
          </p:cNvPr>
          <p:cNvSpPr txBox="1"/>
          <p:nvPr/>
        </p:nvSpPr>
        <p:spPr>
          <a:xfrm>
            <a:off x="9996444" y="5650079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REDD Database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01D08E4-49FC-4767-8455-229F6E8AC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5630" y="3487115"/>
            <a:ext cx="701101" cy="823031"/>
          </a:xfrm>
          <a:prstGeom prst="rect">
            <a:avLst/>
          </a:prstGeom>
        </p:spPr>
      </p:pic>
      <p:sp>
        <p:nvSpPr>
          <p:cNvPr id="47" name="Arrow: Down 46">
            <a:extLst>
              <a:ext uri="{FF2B5EF4-FFF2-40B4-BE49-F238E27FC236}">
                <a16:creationId xmlns:a16="http://schemas.microsoft.com/office/drawing/2014/main" id="{0D0EBC76-079B-4E44-86FC-86C75CC6F0F1}"/>
              </a:ext>
            </a:extLst>
          </p:cNvPr>
          <p:cNvSpPr/>
          <p:nvPr/>
        </p:nvSpPr>
        <p:spPr>
          <a:xfrm rot="14786540">
            <a:off x="9596899" y="4052232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615EF7-6578-4D72-AA71-C7040437BFDB}"/>
              </a:ext>
            </a:extLst>
          </p:cNvPr>
          <p:cNvSpPr txBox="1"/>
          <p:nvPr/>
        </p:nvSpPr>
        <p:spPr>
          <a:xfrm>
            <a:off x="9996443" y="4304977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Staging Server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5FD9A89-0254-4701-8BB6-AFD179BD3717}"/>
              </a:ext>
            </a:extLst>
          </p:cNvPr>
          <p:cNvSpPr/>
          <p:nvPr/>
        </p:nvSpPr>
        <p:spPr>
          <a:xfrm>
            <a:off x="7908388" y="4962514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7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D79997E-35A5-43E2-92F2-B8B94C1A98FA}"/>
              </a:ext>
            </a:extLst>
          </p:cNvPr>
          <p:cNvSpPr/>
          <p:nvPr/>
        </p:nvSpPr>
        <p:spPr>
          <a:xfrm rot="1818620">
            <a:off x="9369376" y="512457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8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F817CB5-1462-49F4-B8F7-E349F330CF93}"/>
              </a:ext>
            </a:extLst>
          </p:cNvPr>
          <p:cNvSpPr/>
          <p:nvPr/>
        </p:nvSpPr>
        <p:spPr>
          <a:xfrm rot="20490269">
            <a:off x="9420492" y="4144712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B61DE28E-A293-4362-BCB1-88895C162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870" y="189106"/>
            <a:ext cx="3327011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REDD Batch Job</a:t>
            </a:r>
          </a:p>
        </p:txBody>
      </p:sp>
    </p:spTree>
    <p:extLst>
      <p:ext uri="{BB962C8B-B14F-4D97-AF65-F5344CB8AC3E}">
        <p14:creationId xmlns:p14="http://schemas.microsoft.com/office/powerpoint/2010/main" val="196379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2C3B7-5C8C-4DE2-A275-090DCFAA93FA}"/>
              </a:ext>
            </a:extLst>
          </p:cNvPr>
          <p:cNvSpPr txBox="1"/>
          <p:nvPr/>
        </p:nvSpPr>
        <p:spPr>
          <a:xfrm>
            <a:off x="2068724" y="820179"/>
            <a:ext cx="847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REDD invokes the Oculus API to copy the content from Staging Server to Oculus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0EBA01-F6B7-440A-8AFF-A0D4C081AA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910957" y="1446052"/>
            <a:ext cx="10014193" cy="4979933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9CBC278-8EFD-420C-9091-8905B174E8EB}"/>
              </a:ext>
            </a:extLst>
          </p:cNvPr>
          <p:cNvSpPr/>
          <p:nvPr/>
        </p:nvSpPr>
        <p:spPr>
          <a:xfrm>
            <a:off x="5224496" y="1333318"/>
            <a:ext cx="2067170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Oculus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36AE3A-BFD4-40B4-9D22-A634448A7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9963" y="3769275"/>
            <a:ext cx="701101" cy="8230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2BF0662-E1C1-4130-B7CD-1275E8BE48D5}"/>
              </a:ext>
            </a:extLst>
          </p:cNvPr>
          <p:cNvSpPr txBox="1"/>
          <p:nvPr/>
        </p:nvSpPr>
        <p:spPr>
          <a:xfrm>
            <a:off x="11019549" y="4610257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Staging Server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45C74410-E494-42D6-B2BD-2A0864F0B3D8}"/>
              </a:ext>
            </a:extLst>
          </p:cNvPr>
          <p:cNvSpPr/>
          <p:nvPr/>
        </p:nvSpPr>
        <p:spPr>
          <a:xfrm rot="7110432">
            <a:off x="9231479" y="689531"/>
            <a:ext cx="192742" cy="42646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D6F9108-63F8-4E2C-B61D-63480B6ADCEA}"/>
              </a:ext>
            </a:extLst>
          </p:cNvPr>
          <p:cNvSpPr/>
          <p:nvPr/>
        </p:nvSpPr>
        <p:spPr>
          <a:xfrm rot="1385565">
            <a:off x="9293440" y="2587224"/>
            <a:ext cx="572089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10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8768896-B561-491C-B7B6-5F5E9B43D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900" y="131665"/>
            <a:ext cx="4689280" cy="646331"/>
          </a:xfrm>
        </p:spPr>
        <p:txBody>
          <a:bodyPr>
            <a:noAutofit/>
          </a:bodyPr>
          <a:lstStyle/>
          <a:p>
            <a:r>
              <a:rPr lang="en-US" sz="3200" dirty="0">
                <a:highlight>
                  <a:srgbClr val="C0C0C0"/>
                </a:highlight>
              </a:rPr>
              <a:t>Saving the Files in Oculus</a:t>
            </a:r>
          </a:p>
        </p:txBody>
      </p:sp>
    </p:spTree>
    <p:extLst>
      <p:ext uri="{BB962C8B-B14F-4D97-AF65-F5344CB8AC3E}">
        <p14:creationId xmlns:p14="http://schemas.microsoft.com/office/powerpoint/2010/main" val="761139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E126F72-94CC-45EB-868A-F7CF43CEE3C1}"/>
              </a:ext>
            </a:extLst>
          </p:cNvPr>
          <p:cNvSpPr/>
          <p:nvPr/>
        </p:nvSpPr>
        <p:spPr>
          <a:xfrm>
            <a:off x="2898171" y="1969450"/>
            <a:ext cx="2548569" cy="459223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  <a:alpha val="46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6111AA-08EC-4018-B362-C28C163B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5657855" y="3418001"/>
            <a:ext cx="830535" cy="8142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3873B1-B5B8-4449-9107-A794F8CF9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343" y="2993931"/>
            <a:ext cx="1039186" cy="1101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2ED070-42F8-4675-8A26-4D41D1321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419" y="5105025"/>
            <a:ext cx="1419033" cy="1456659"/>
          </a:xfrm>
          <a:prstGeom prst="rect">
            <a:avLst/>
          </a:prstGeom>
        </p:spPr>
      </p:pic>
      <p:sp>
        <p:nvSpPr>
          <p:cNvPr id="24" name="Arrow: Down 23">
            <a:extLst>
              <a:ext uri="{FF2B5EF4-FFF2-40B4-BE49-F238E27FC236}">
                <a16:creationId xmlns:a16="http://schemas.microsoft.com/office/drawing/2014/main" id="{619D7278-3F53-4FE0-B35C-45D61B3750B3}"/>
              </a:ext>
            </a:extLst>
          </p:cNvPr>
          <p:cNvSpPr/>
          <p:nvPr/>
        </p:nvSpPr>
        <p:spPr>
          <a:xfrm rot="13441444" flipH="1">
            <a:off x="2391806" y="1610612"/>
            <a:ext cx="92526" cy="12422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7AE255-929A-4F16-B564-50C8A3581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955266">
            <a:off x="1973903" y="1897170"/>
            <a:ext cx="419137" cy="331499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AC9EAFA-A5A8-487A-9DF3-C02D0CFFD18E}"/>
              </a:ext>
            </a:extLst>
          </p:cNvPr>
          <p:cNvSpPr/>
          <p:nvPr/>
        </p:nvSpPr>
        <p:spPr>
          <a:xfrm>
            <a:off x="3071080" y="1395203"/>
            <a:ext cx="659605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DepEssa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3774975-C45B-4C73-8FFA-5D5E0B093F29}"/>
              </a:ext>
            </a:extLst>
          </p:cNvPr>
          <p:cNvSpPr/>
          <p:nvPr/>
        </p:nvSpPr>
        <p:spPr>
          <a:xfrm>
            <a:off x="5479061" y="2384888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DocLog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B342DFD8-20F8-450E-8084-1D41AAAD3CA2}"/>
              </a:ext>
            </a:extLst>
          </p:cNvPr>
          <p:cNvSpPr/>
          <p:nvPr/>
        </p:nvSpPr>
        <p:spPr>
          <a:xfrm>
            <a:off x="5890616" y="2938287"/>
            <a:ext cx="131936" cy="410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136F2D4-F0B0-4E9B-9C4B-05C53113701F}"/>
              </a:ext>
            </a:extLst>
          </p:cNvPr>
          <p:cNvSpPr/>
          <p:nvPr/>
        </p:nvSpPr>
        <p:spPr>
          <a:xfrm>
            <a:off x="5603024" y="5090597"/>
            <a:ext cx="1007706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AdaPT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AFED623-A3B6-4DD6-8B85-5D1286E38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7001" y="2961939"/>
            <a:ext cx="241106" cy="312169"/>
          </a:xfrm>
          <a:prstGeom prst="rect">
            <a:avLst/>
          </a:prstGeom>
        </p:spPr>
      </p:pic>
      <p:sp>
        <p:nvSpPr>
          <p:cNvPr id="33" name="Arrow: Down 32">
            <a:extLst>
              <a:ext uri="{FF2B5EF4-FFF2-40B4-BE49-F238E27FC236}">
                <a16:creationId xmlns:a16="http://schemas.microsoft.com/office/drawing/2014/main" id="{6D0AD90F-D779-44E2-84FA-A279D92E53CD}"/>
              </a:ext>
            </a:extLst>
          </p:cNvPr>
          <p:cNvSpPr/>
          <p:nvPr/>
        </p:nvSpPr>
        <p:spPr>
          <a:xfrm>
            <a:off x="5944722" y="4286084"/>
            <a:ext cx="162155" cy="7196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FE8CF76-B550-4DB9-830F-ACD5662F16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6089" y="4489843"/>
            <a:ext cx="241106" cy="312169"/>
          </a:xfrm>
          <a:prstGeom prst="rect">
            <a:avLst/>
          </a:prstGeom>
        </p:spPr>
      </p:pic>
      <p:sp>
        <p:nvSpPr>
          <p:cNvPr id="36" name="Arrow: Down 35">
            <a:extLst>
              <a:ext uri="{FF2B5EF4-FFF2-40B4-BE49-F238E27FC236}">
                <a16:creationId xmlns:a16="http://schemas.microsoft.com/office/drawing/2014/main" id="{D15021BE-B427-492E-935D-D73E321AB19B}"/>
              </a:ext>
            </a:extLst>
          </p:cNvPr>
          <p:cNvSpPr/>
          <p:nvPr/>
        </p:nvSpPr>
        <p:spPr>
          <a:xfrm rot="5400000">
            <a:off x="4039208" y="4141124"/>
            <a:ext cx="185456" cy="2471541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E663457E-951C-4291-BC4B-4A2742D2994E}"/>
              </a:ext>
            </a:extLst>
          </p:cNvPr>
          <p:cNvSpPr/>
          <p:nvPr/>
        </p:nvSpPr>
        <p:spPr>
          <a:xfrm rot="14467371">
            <a:off x="4033387" y="3035993"/>
            <a:ext cx="154289" cy="2860297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12BE72-E042-475B-B1BE-E9C4346C484C}"/>
              </a:ext>
            </a:extLst>
          </p:cNvPr>
          <p:cNvSpPr txBox="1"/>
          <p:nvPr/>
        </p:nvSpPr>
        <p:spPr>
          <a:xfrm>
            <a:off x="4017187" y="5003371"/>
            <a:ext cx="1166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 file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40DE57-1FAB-44DE-AA64-09221134CEB4}"/>
              </a:ext>
            </a:extLst>
          </p:cNvPr>
          <p:cNvSpPr txBox="1"/>
          <p:nvPr/>
        </p:nvSpPr>
        <p:spPr>
          <a:xfrm rot="19879750">
            <a:off x="3302600" y="4066808"/>
            <a:ext cx="157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Validated file</a:t>
            </a: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201B3CDF-3CE1-4DD2-AD2C-D33154E8A64C}"/>
              </a:ext>
            </a:extLst>
          </p:cNvPr>
          <p:cNvSpPr/>
          <p:nvPr/>
        </p:nvSpPr>
        <p:spPr>
          <a:xfrm rot="10001769">
            <a:off x="5072652" y="1940156"/>
            <a:ext cx="174577" cy="1750223"/>
          </a:xfrm>
          <a:prstGeom prst="downArrow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5" name="Arrow: Down 44">
            <a:extLst>
              <a:ext uri="{FF2B5EF4-FFF2-40B4-BE49-F238E27FC236}">
                <a16:creationId xmlns:a16="http://schemas.microsoft.com/office/drawing/2014/main" id="{DA49805E-3AB9-4F43-BFD6-0B6821193A21}"/>
              </a:ext>
            </a:extLst>
          </p:cNvPr>
          <p:cNvSpPr/>
          <p:nvPr/>
        </p:nvSpPr>
        <p:spPr>
          <a:xfrm rot="16200000">
            <a:off x="7149523" y="4796070"/>
            <a:ext cx="179620" cy="1072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4E31243-A954-4061-B43E-F3BD4BAB70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5948" y="4984448"/>
            <a:ext cx="241106" cy="31216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409E5E5-8146-44C6-AC32-ADA099A380F2}"/>
              </a:ext>
            </a:extLst>
          </p:cNvPr>
          <p:cNvSpPr txBox="1"/>
          <p:nvPr/>
        </p:nvSpPr>
        <p:spPr>
          <a:xfrm>
            <a:off x="6655006" y="5034149"/>
            <a:ext cx="832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Valid file</a:t>
            </a:r>
          </a:p>
        </p:txBody>
      </p:sp>
      <p:pic>
        <p:nvPicPr>
          <p:cNvPr id="48" name="Picture 6" descr="Image result for database">
            <a:extLst>
              <a:ext uri="{FF2B5EF4-FFF2-40B4-BE49-F238E27FC236}">
                <a16:creationId xmlns:a16="http://schemas.microsoft.com/office/drawing/2014/main" id="{A681F0B8-5538-4235-BA3A-9EE3E1C63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729" y="4977898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8029E60-C21E-42E1-B71A-5EE2635EC23E}"/>
              </a:ext>
            </a:extLst>
          </p:cNvPr>
          <p:cNvSpPr/>
          <p:nvPr/>
        </p:nvSpPr>
        <p:spPr>
          <a:xfrm>
            <a:off x="4543560" y="1382311"/>
            <a:ext cx="2067170" cy="5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Oculus</a:t>
            </a: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9DE3997E-3BCA-4FF3-BCAC-A33EF6455A2E}"/>
              </a:ext>
            </a:extLst>
          </p:cNvPr>
          <p:cNvSpPr/>
          <p:nvPr/>
        </p:nvSpPr>
        <p:spPr>
          <a:xfrm rot="16200000" flipH="1">
            <a:off x="4039981" y="1326030"/>
            <a:ext cx="194283" cy="659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4203D659-756D-4230-AEDA-887C455BA4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1247" y="4973847"/>
            <a:ext cx="834499" cy="625874"/>
          </a:xfrm>
          <a:prstGeom prst="rect">
            <a:avLst/>
          </a:prstGeom>
        </p:spPr>
      </p:pic>
      <p:sp>
        <p:nvSpPr>
          <p:cNvPr id="61" name="Arrow: Down 60">
            <a:extLst>
              <a:ext uri="{FF2B5EF4-FFF2-40B4-BE49-F238E27FC236}">
                <a16:creationId xmlns:a16="http://schemas.microsoft.com/office/drawing/2014/main" id="{62E4C196-569E-4707-B22A-3D0F973E1FBE}"/>
              </a:ext>
            </a:extLst>
          </p:cNvPr>
          <p:cNvSpPr/>
          <p:nvPr/>
        </p:nvSpPr>
        <p:spPr>
          <a:xfrm rot="16200000">
            <a:off x="8725586" y="4963342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96C05C-0A2D-4688-B4E2-5B2FB87C4818}"/>
              </a:ext>
            </a:extLst>
          </p:cNvPr>
          <p:cNvSpPr txBox="1"/>
          <p:nvPr/>
        </p:nvSpPr>
        <p:spPr>
          <a:xfrm>
            <a:off x="7772327" y="5519691"/>
            <a:ext cx="961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DEP FTP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355B57-BE42-4421-81CD-8EA0BDC33BA7}"/>
              </a:ext>
            </a:extLst>
          </p:cNvPr>
          <p:cNvSpPr txBox="1"/>
          <p:nvPr/>
        </p:nvSpPr>
        <p:spPr>
          <a:xfrm>
            <a:off x="9197532" y="5557155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REDD Batch Job</a:t>
            </a:r>
          </a:p>
        </p:txBody>
      </p:sp>
      <p:pic>
        <p:nvPicPr>
          <p:cNvPr id="64" name="Picture 6" descr="Image result for database">
            <a:extLst>
              <a:ext uri="{FF2B5EF4-FFF2-40B4-BE49-F238E27FC236}">
                <a16:creationId xmlns:a16="http://schemas.microsoft.com/office/drawing/2014/main" id="{B27E1BF2-FD64-4FF9-A47B-9B971EA06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166" y="5557155"/>
            <a:ext cx="625874" cy="6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Arrow: Down 64">
            <a:extLst>
              <a:ext uri="{FF2B5EF4-FFF2-40B4-BE49-F238E27FC236}">
                <a16:creationId xmlns:a16="http://schemas.microsoft.com/office/drawing/2014/main" id="{9E9D1F71-0D16-438C-AACD-6BF646EA8FA6}"/>
              </a:ext>
            </a:extLst>
          </p:cNvPr>
          <p:cNvSpPr/>
          <p:nvPr/>
        </p:nvSpPr>
        <p:spPr>
          <a:xfrm rot="17979317">
            <a:off x="10289622" y="5219728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FFB42E8-D192-4716-82FF-DF80980DE060}"/>
              </a:ext>
            </a:extLst>
          </p:cNvPr>
          <p:cNvSpPr txBox="1"/>
          <p:nvPr/>
        </p:nvSpPr>
        <p:spPr>
          <a:xfrm>
            <a:off x="10689166" y="6085718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REDD Database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8C7654D0-8F11-4B1D-85E9-F9E050CB49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8352" y="3922754"/>
            <a:ext cx="701101" cy="823031"/>
          </a:xfrm>
          <a:prstGeom prst="rect">
            <a:avLst/>
          </a:prstGeom>
        </p:spPr>
      </p:pic>
      <p:sp>
        <p:nvSpPr>
          <p:cNvPr id="68" name="Arrow: Down 67">
            <a:extLst>
              <a:ext uri="{FF2B5EF4-FFF2-40B4-BE49-F238E27FC236}">
                <a16:creationId xmlns:a16="http://schemas.microsoft.com/office/drawing/2014/main" id="{B80B83C4-772F-4D7F-A3EA-6AD39A03E0A5}"/>
              </a:ext>
            </a:extLst>
          </p:cNvPr>
          <p:cNvSpPr/>
          <p:nvPr/>
        </p:nvSpPr>
        <p:spPr>
          <a:xfrm rot="14786540">
            <a:off x="10289621" y="4487871"/>
            <a:ext cx="198659" cy="7193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2843682-0F44-4C3A-A370-3D58261E4093}"/>
              </a:ext>
            </a:extLst>
          </p:cNvPr>
          <p:cNvSpPr txBox="1"/>
          <p:nvPr/>
        </p:nvSpPr>
        <p:spPr>
          <a:xfrm>
            <a:off x="10689165" y="4740616"/>
            <a:ext cx="961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Staging Server</a:t>
            </a:r>
          </a:p>
        </p:txBody>
      </p:sp>
      <p:sp>
        <p:nvSpPr>
          <p:cNvPr id="70" name="Arrow: Down 69">
            <a:extLst>
              <a:ext uri="{FF2B5EF4-FFF2-40B4-BE49-F238E27FC236}">
                <a16:creationId xmlns:a16="http://schemas.microsoft.com/office/drawing/2014/main" id="{67ED689E-4198-4EB8-9A10-0233584D76D7}"/>
              </a:ext>
            </a:extLst>
          </p:cNvPr>
          <p:cNvSpPr/>
          <p:nvPr/>
        </p:nvSpPr>
        <p:spPr>
          <a:xfrm rot="7110432">
            <a:off x="8662981" y="683540"/>
            <a:ext cx="172737" cy="4508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F808C64E-BE9F-4812-895C-5B713EDE16D4}"/>
              </a:ext>
            </a:extLst>
          </p:cNvPr>
          <p:cNvSpPr/>
          <p:nvPr/>
        </p:nvSpPr>
        <p:spPr>
          <a:xfrm>
            <a:off x="1371599" y="4334270"/>
            <a:ext cx="139960" cy="531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6ED2EC70-36A6-4BD2-B96C-60BF9F539FAE}"/>
              </a:ext>
            </a:extLst>
          </p:cNvPr>
          <p:cNvSpPr/>
          <p:nvPr/>
        </p:nvSpPr>
        <p:spPr>
          <a:xfrm rot="10800000">
            <a:off x="1962161" y="4334270"/>
            <a:ext cx="139960" cy="5318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3456300-E499-45F4-A64D-23A5D40F705B}"/>
              </a:ext>
            </a:extLst>
          </p:cNvPr>
          <p:cNvSpPr/>
          <p:nvPr/>
        </p:nvSpPr>
        <p:spPr>
          <a:xfrm>
            <a:off x="1525530" y="4521127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</a:t>
            </a:r>
          </a:p>
        </p:txBody>
      </p:sp>
      <p:sp>
        <p:nvSpPr>
          <p:cNvPr id="72" name="Oval 71">
            <a:hlinkClick r:id="rId11" action="ppaction://hlinksldjump"/>
            <a:extLst>
              <a:ext uri="{FF2B5EF4-FFF2-40B4-BE49-F238E27FC236}">
                <a16:creationId xmlns:a16="http://schemas.microsoft.com/office/drawing/2014/main" id="{8D60F8C5-EA29-415B-AECA-9DDA895DE15C}"/>
              </a:ext>
            </a:extLst>
          </p:cNvPr>
          <p:cNvSpPr/>
          <p:nvPr/>
        </p:nvSpPr>
        <p:spPr>
          <a:xfrm>
            <a:off x="2396136" y="224624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2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CE2D1F76-8147-4E93-958A-859343EC1D1E}"/>
              </a:ext>
            </a:extLst>
          </p:cNvPr>
          <p:cNvSpPr/>
          <p:nvPr/>
        </p:nvSpPr>
        <p:spPr>
          <a:xfrm>
            <a:off x="3898757" y="1370193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3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A640202-BF39-4675-ACC8-885D8F351EBE}"/>
              </a:ext>
            </a:extLst>
          </p:cNvPr>
          <p:cNvSpPr/>
          <p:nvPr/>
        </p:nvSpPr>
        <p:spPr>
          <a:xfrm>
            <a:off x="5494351" y="3018637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4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62B6750-7918-4C5A-9CE4-B5A429068720}"/>
              </a:ext>
            </a:extLst>
          </p:cNvPr>
          <p:cNvSpPr/>
          <p:nvPr/>
        </p:nvSpPr>
        <p:spPr>
          <a:xfrm>
            <a:off x="5569111" y="4519636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5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2813290-B9E2-4991-B9E6-DA945644F11D}"/>
              </a:ext>
            </a:extLst>
          </p:cNvPr>
          <p:cNvSpPr/>
          <p:nvPr/>
        </p:nvSpPr>
        <p:spPr>
          <a:xfrm>
            <a:off x="6923860" y="5364266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6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6BC59425-E1B8-4D37-B555-45A2B5617DC2}"/>
              </a:ext>
            </a:extLst>
          </p:cNvPr>
          <p:cNvSpPr/>
          <p:nvPr/>
        </p:nvSpPr>
        <p:spPr>
          <a:xfrm>
            <a:off x="8601110" y="5398153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7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90EC5CE-E949-4989-84EE-056B6BE02B8D}"/>
              </a:ext>
            </a:extLst>
          </p:cNvPr>
          <p:cNvSpPr/>
          <p:nvPr/>
        </p:nvSpPr>
        <p:spPr>
          <a:xfrm rot="1818620">
            <a:off x="10062098" y="5560210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8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B6EAF9F-4298-4FD8-9E46-C025C8E20681}"/>
              </a:ext>
            </a:extLst>
          </p:cNvPr>
          <p:cNvSpPr/>
          <p:nvPr/>
        </p:nvSpPr>
        <p:spPr>
          <a:xfrm rot="20490269">
            <a:off x="10113214" y="4580351"/>
            <a:ext cx="424820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9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7CA561F-79DD-4F1E-B423-3DEF87DA6B8D}"/>
              </a:ext>
            </a:extLst>
          </p:cNvPr>
          <p:cNvSpPr/>
          <p:nvPr/>
        </p:nvSpPr>
        <p:spPr>
          <a:xfrm rot="1385565">
            <a:off x="8612504" y="2636217"/>
            <a:ext cx="572089" cy="243076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10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75C61E17-708C-4CC2-8160-EE51BA91A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2869" y="5014783"/>
            <a:ext cx="241106" cy="31216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C85EEA4-16DE-4CD3-BCD9-A725A3C3C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3473355" y="5002253"/>
            <a:ext cx="366178" cy="359001"/>
          </a:xfrm>
          <a:prstGeom prst="rect">
            <a:avLst/>
          </a:prstGeom>
        </p:spPr>
      </p:pic>
      <p:sp>
        <p:nvSpPr>
          <p:cNvPr id="55" name="Arrow: Down 54">
            <a:extLst>
              <a:ext uri="{FF2B5EF4-FFF2-40B4-BE49-F238E27FC236}">
                <a16:creationId xmlns:a16="http://schemas.microsoft.com/office/drawing/2014/main" id="{E50769AB-75ED-4296-BD97-FF8FFEF87294}"/>
              </a:ext>
            </a:extLst>
          </p:cNvPr>
          <p:cNvSpPr/>
          <p:nvPr/>
        </p:nvSpPr>
        <p:spPr>
          <a:xfrm flipH="1">
            <a:off x="5902400" y="1854433"/>
            <a:ext cx="193599" cy="502658"/>
          </a:xfrm>
          <a:prstGeom prst="downArrow">
            <a:avLst/>
          </a:prstGeom>
          <a:solidFill>
            <a:srgbClr val="FFFF00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A6ACD7-F59B-4B97-9B5D-7EB569CFC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itle 3">
            <a:extLst>
              <a:ext uri="{FF2B5EF4-FFF2-40B4-BE49-F238E27FC236}">
                <a16:creationId xmlns:a16="http://schemas.microsoft.com/office/drawing/2014/main" id="{C884B2C9-EA7D-4D7B-A773-1ACF34D87721}"/>
              </a:ext>
            </a:extLst>
          </p:cNvPr>
          <p:cNvSpPr txBox="1">
            <a:spLocks/>
          </p:cNvSpPr>
          <p:nvPr/>
        </p:nvSpPr>
        <p:spPr>
          <a:xfrm>
            <a:off x="3656444" y="125563"/>
            <a:ext cx="6126195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Data Collection Process into REDD</a:t>
            </a:r>
          </a:p>
        </p:txBody>
      </p:sp>
    </p:spTree>
    <p:extLst>
      <p:ext uri="{BB962C8B-B14F-4D97-AF65-F5344CB8AC3E}">
        <p14:creationId xmlns:p14="http://schemas.microsoft.com/office/powerpoint/2010/main" val="1649963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79C9A3-311C-4BAD-8499-30A1BF46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815" y="662794"/>
            <a:ext cx="9175275" cy="5784081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AB375A41-4901-43AA-ABB1-FA7CE1EBA558}"/>
              </a:ext>
            </a:extLst>
          </p:cNvPr>
          <p:cNvSpPr txBox="1">
            <a:spLocks/>
          </p:cNvSpPr>
          <p:nvPr/>
        </p:nvSpPr>
        <p:spPr>
          <a:xfrm>
            <a:off x="5765162" y="87959"/>
            <a:ext cx="1689997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Reports</a:t>
            </a:r>
          </a:p>
        </p:txBody>
      </p:sp>
    </p:spTree>
    <p:extLst>
      <p:ext uri="{BB962C8B-B14F-4D97-AF65-F5344CB8AC3E}">
        <p14:creationId xmlns:p14="http://schemas.microsoft.com/office/powerpoint/2010/main" val="2247098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EF0CD8-6970-4A6A-AFEB-9F717EDA5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326" y="1193507"/>
            <a:ext cx="3747967" cy="22354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8F999A-163B-48C3-9C25-EFDCDD016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81" y="1193507"/>
            <a:ext cx="6025702" cy="4008309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5DAD42ED-07C1-4B3A-BDA9-F229088FDE5F}"/>
              </a:ext>
            </a:extLst>
          </p:cNvPr>
          <p:cNvSpPr txBox="1">
            <a:spLocks/>
          </p:cNvSpPr>
          <p:nvPr/>
        </p:nvSpPr>
        <p:spPr>
          <a:xfrm>
            <a:off x="4706293" y="162603"/>
            <a:ext cx="4330560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Trend Analysis Report</a:t>
            </a:r>
          </a:p>
        </p:txBody>
      </p:sp>
    </p:spTree>
    <p:extLst>
      <p:ext uri="{BB962C8B-B14F-4D97-AF65-F5344CB8AC3E}">
        <p14:creationId xmlns:p14="http://schemas.microsoft.com/office/powerpoint/2010/main" val="188613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F594CF8-1151-4C25-BCE7-7F5BB82F01B0}"/>
              </a:ext>
            </a:extLst>
          </p:cNvPr>
          <p:cNvSpPr/>
          <p:nvPr/>
        </p:nvSpPr>
        <p:spPr>
          <a:xfrm>
            <a:off x="1965820" y="1247592"/>
            <a:ext cx="870497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ADaPT could be updated to use current technologies and also perform the batch job tasks which would eliminate the need for FTP server and a separate batch job execution.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</a:rPr>
              <a:t>DocLog</a:t>
            </a:r>
            <a:r>
              <a:rPr lang="en-US" dirty="0">
                <a:latin typeface="Arial" panose="020B0604020202020204" pitchFamily="34" charset="0"/>
              </a:rPr>
              <a:t> could be modified to list all the files for a sample 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No mechanism for detecting missing samples or analytes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Reporting interface could be made more intuitive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ED152108-AA33-44EF-BE3C-55FB721981C9}"/>
              </a:ext>
            </a:extLst>
          </p:cNvPr>
          <p:cNvSpPr txBox="1">
            <a:spLocks/>
          </p:cNvSpPr>
          <p:nvPr/>
        </p:nvSpPr>
        <p:spPr>
          <a:xfrm>
            <a:off x="4402893" y="39469"/>
            <a:ext cx="4367883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Possible Improvements</a:t>
            </a:r>
          </a:p>
        </p:txBody>
      </p:sp>
    </p:spTree>
    <p:extLst>
      <p:ext uri="{BB962C8B-B14F-4D97-AF65-F5344CB8AC3E}">
        <p14:creationId xmlns:p14="http://schemas.microsoft.com/office/powerpoint/2010/main" val="447706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ED152108-AA33-44EF-BE3C-55FB721981C9}"/>
              </a:ext>
            </a:extLst>
          </p:cNvPr>
          <p:cNvSpPr txBox="1">
            <a:spLocks/>
          </p:cNvSpPr>
          <p:nvPr/>
        </p:nvSpPr>
        <p:spPr>
          <a:xfrm>
            <a:off x="5177336" y="3006603"/>
            <a:ext cx="2333808" cy="646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highlight>
                  <a:srgbClr val="C0C0C0"/>
                </a:highlight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77565155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12792</TotalTime>
  <Words>632</Words>
  <Application>Microsoft Office PowerPoint</Application>
  <PresentationFormat>Widescreen</PresentationFormat>
  <Paragraphs>137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Franklin Gothic Book</vt:lpstr>
      <vt:lpstr>Wingdings</vt:lpstr>
      <vt:lpstr>Crop</vt:lpstr>
      <vt:lpstr>Repository for Electronic Data Deliverables (REDD)</vt:lpstr>
      <vt:lpstr>Repository for Electronic Data Deliverables (REDD)</vt:lpstr>
      <vt:lpstr>PowerPoint Presentation</vt:lpstr>
      <vt:lpstr>Sample Collection and Analysis</vt:lpstr>
      <vt:lpstr>Reporting Results to DEP</vt:lpstr>
      <vt:lpstr>Saving Files in Oculus</vt:lpstr>
      <vt:lpstr>DEP Staff Accessing the Files for Review and Processing</vt:lpstr>
      <vt:lpstr>PowerPoint Presentation</vt:lpstr>
      <vt:lpstr>Processing the Invalid Sample Files</vt:lpstr>
      <vt:lpstr>Processing the Valid Sample Files</vt:lpstr>
      <vt:lpstr>REDD Batch Job</vt:lpstr>
      <vt:lpstr>Saving the Files in Oculus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CHAZ Knowledge Transfer</dc:title>
  <dc:creator>Ojili, Reddy</dc:creator>
  <cp:lastModifiedBy>Ojili, Reddy</cp:lastModifiedBy>
  <cp:revision>123</cp:revision>
  <dcterms:created xsi:type="dcterms:W3CDTF">2020-01-21T16:21:53Z</dcterms:created>
  <dcterms:modified xsi:type="dcterms:W3CDTF">2021-03-31T12:35:08Z</dcterms:modified>
</cp:coreProperties>
</file>