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34"/>
  </p:notesMasterIdLst>
  <p:sldIdLst>
    <p:sldId id="256" r:id="rId2"/>
    <p:sldId id="259" r:id="rId3"/>
    <p:sldId id="258" r:id="rId4"/>
    <p:sldId id="262" r:id="rId5"/>
    <p:sldId id="263" r:id="rId6"/>
    <p:sldId id="264" r:id="rId7"/>
    <p:sldId id="265" r:id="rId8"/>
    <p:sldId id="266" r:id="rId9"/>
    <p:sldId id="277" r:id="rId10"/>
    <p:sldId id="276" r:id="rId11"/>
    <p:sldId id="267" r:id="rId12"/>
    <p:sldId id="270" r:id="rId13"/>
    <p:sldId id="268" r:id="rId14"/>
    <p:sldId id="269" r:id="rId15"/>
    <p:sldId id="271" r:id="rId16"/>
    <p:sldId id="272" r:id="rId17"/>
    <p:sldId id="273" r:id="rId18"/>
    <p:sldId id="274" r:id="rId19"/>
    <p:sldId id="275" r:id="rId20"/>
    <p:sldId id="260" r:id="rId21"/>
    <p:sldId id="261" r:id="rId22"/>
    <p:sldId id="278" r:id="rId23"/>
    <p:sldId id="279" r:id="rId24"/>
    <p:sldId id="280" r:id="rId25"/>
    <p:sldId id="281" r:id="rId26"/>
    <p:sldId id="282" r:id="rId27"/>
    <p:sldId id="283" r:id="rId28"/>
    <p:sldId id="284" r:id="rId29"/>
    <p:sldId id="285" r:id="rId30"/>
    <p:sldId id="286" r:id="rId31"/>
    <p:sldId id="287" r:id="rId32"/>
    <p:sldId id="288" r:id="rId3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p:cViewPr varScale="1">
        <p:scale>
          <a:sx n="94" d="100"/>
          <a:sy n="94" d="100"/>
        </p:scale>
        <p:origin x="1123" y="91"/>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6276910-1786-439F-A427-C2389471970D}" type="datetimeFigureOut">
              <a:rPr lang="en-US" smtClean="0"/>
              <a:pPr/>
              <a:t>5/5/2014</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31B0246-348F-4278-9715-9D9338937F46}" type="slidenum">
              <a:rPr lang="en-US" smtClean="0"/>
              <a:pPr/>
              <a:t>‹#›</a:t>
            </a:fld>
            <a:endParaRPr lang="en-US" dirty="0"/>
          </a:p>
        </p:txBody>
      </p:sp>
    </p:spTree>
    <p:extLst>
      <p:ext uri="{BB962C8B-B14F-4D97-AF65-F5344CB8AC3E}">
        <p14:creationId xmlns:p14="http://schemas.microsoft.com/office/powerpoint/2010/main" val="33750954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263A7E6-20F5-490B-B3DB-C1DE95491127}" type="datetime1">
              <a:rPr lang="en-US" smtClean="0"/>
              <a:pPr/>
              <a:t>5/5/2014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9515C9C-B0D4-49C7-83C7-4BF66E55645D}"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AA46088-75BF-46A7-B331-6A2E81165F88}" type="datetime1">
              <a:rPr lang="en-US" smtClean="0"/>
              <a:pPr/>
              <a:t>5/5/2014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9515C9C-B0D4-49C7-83C7-4BF66E55645D}"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CAF2E32-1EA8-43D4-A3BF-1CDC53311F76}" type="datetime1">
              <a:rPr lang="en-US" smtClean="0"/>
              <a:pPr/>
              <a:t>5/5/2014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9515C9C-B0D4-49C7-83C7-4BF66E55645D}"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7848600" cy="1143000"/>
          </a:xfrm>
        </p:spPr>
        <p:txBody>
          <a:bodyPr/>
          <a:lstStyle>
            <a:lvl1pPr>
              <a:defRPr b="1"/>
            </a:lvl1pPr>
          </a:lstStyle>
          <a:p>
            <a:r>
              <a:rPr lang="en-US" smtClean="0"/>
              <a:t>Click to edit Master title style</a:t>
            </a:r>
            <a:endParaRPr lang="en-US" dirty="0"/>
          </a:p>
        </p:txBody>
      </p:sp>
      <p:sp>
        <p:nvSpPr>
          <p:cNvPr id="3" name="Content Placeholder 2"/>
          <p:cNvSpPr>
            <a:spLocks noGrp="1"/>
          </p:cNvSpPr>
          <p:nvPr>
            <p:ph idx="1"/>
          </p:nvPr>
        </p:nvSpPr>
        <p:spPr/>
        <p:txBody>
          <a:bodyPr/>
          <a:lstStyle>
            <a:lvl1pPr>
              <a:defRPr sz="2800">
                <a:latin typeface="Arial" pitchFamily="34" charset="0"/>
                <a:cs typeface="Arial" pitchFamily="34" charset="0"/>
              </a:defRPr>
            </a:lvl1pPr>
            <a:lvl2pPr>
              <a:defRPr sz="2400">
                <a:latin typeface="Arial" pitchFamily="34" charset="0"/>
                <a:cs typeface="Arial" pitchFamily="34" charset="0"/>
              </a:defRPr>
            </a:lvl2pPr>
            <a:lvl3pPr>
              <a:defRPr sz="2000">
                <a:latin typeface="Arial" pitchFamily="34" charset="0"/>
                <a:cs typeface="Arial" pitchFamily="34" charset="0"/>
              </a:defRPr>
            </a:lvl3pPr>
            <a:lvl4pPr>
              <a:defRPr sz="1800">
                <a:latin typeface="Arial" pitchFamily="34" charset="0"/>
                <a:cs typeface="Arial" pitchFamily="34" charset="0"/>
              </a:defRPr>
            </a:lvl4pPr>
            <a:lvl5pPr>
              <a:defRPr sz="1800">
                <a:latin typeface="Arial" pitchFamily="34" charset="0"/>
                <a:cs typeface="Arial"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457200" y="6492875"/>
            <a:ext cx="2133600" cy="365125"/>
          </a:xfrm>
        </p:spPr>
        <p:txBody>
          <a:bodyPr/>
          <a:lstStyle>
            <a:lvl1pPr>
              <a:defRPr>
                <a:solidFill>
                  <a:schemeClr val="bg1"/>
                </a:solidFill>
                <a:latin typeface="Arial" pitchFamily="34" charset="0"/>
                <a:cs typeface="Arial" pitchFamily="34" charset="0"/>
              </a:defRPr>
            </a:lvl1pPr>
          </a:lstStyle>
          <a:p>
            <a:fld id="{D9641B56-F1C1-4B9C-86AB-A9C4D2348069}" type="datetime1">
              <a:rPr lang="en-US" smtClean="0"/>
              <a:pPr/>
              <a:t>5/5/2014</a:t>
            </a:fld>
            <a:endParaRPr lang="en-US" dirty="0"/>
          </a:p>
        </p:txBody>
      </p:sp>
      <p:sp>
        <p:nvSpPr>
          <p:cNvPr id="5" name="Footer Placeholder 4"/>
          <p:cNvSpPr>
            <a:spLocks noGrp="1"/>
          </p:cNvSpPr>
          <p:nvPr>
            <p:ph type="ftr" sz="quarter" idx="11"/>
          </p:nvPr>
        </p:nvSpPr>
        <p:spPr>
          <a:xfrm>
            <a:off x="3124200" y="6492875"/>
            <a:ext cx="2895600" cy="365125"/>
          </a:xfrm>
        </p:spPr>
        <p:txBody>
          <a:bodyPr/>
          <a:lstStyle>
            <a:lvl1pPr>
              <a:defRPr>
                <a:solidFill>
                  <a:schemeClr val="bg1"/>
                </a:solidFill>
                <a:latin typeface="Arial" pitchFamily="34" charset="0"/>
                <a:cs typeface="Arial" pitchFamily="34" charset="0"/>
              </a:defRPr>
            </a:lvl1pPr>
          </a:lstStyle>
          <a:p>
            <a:endParaRPr lang="en-US" dirty="0"/>
          </a:p>
        </p:txBody>
      </p:sp>
      <p:sp>
        <p:nvSpPr>
          <p:cNvPr id="6" name="Slide Number Placeholder 5"/>
          <p:cNvSpPr>
            <a:spLocks noGrp="1"/>
          </p:cNvSpPr>
          <p:nvPr>
            <p:ph type="sldNum" sz="quarter" idx="12"/>
          </p:nvPr>
        </p:nvSpPr>
        <p:spPr>
          <a:xfrm>
            <a:off x="6553200" y="6492875"/>
            <a:ext cx="2133600" cy="365125"/>
          </a:xfrm>
        </p:spPr>
        <p:txBody>
          <a:bodyPr/>
          <a:lstStyle>
            <a:lvl1pPr>
              <a:defRPr>
                <a:solidFill>
                  <a:schemeClr val="bg1"/>
                </a:solidFill>
                <a:latin typeface="Arial" pitchFamily="34" charset="0"/>
                <a:cs typeface="Arial" pitchFamily="34" charset="0"/>
              </a:defRPr>
            </a:lvl1pPr>
          </a:lstStyle>
          <a:p>
            <a:fld id="{D9515C9C-B0D4-49C7-83C7-4BF66E55645D}"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BD23A0E-ADE9-485C-AFA2-8C195DFCC04A}" type="datetime1">
              <a:rPr lang="en-US" smtClean="0"/>
              <a:pPr/>
              <a:t>5/5/2014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9515C9C-B0D4-49C7-83C7-4BF66E55645D}"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0A60AB7-E2BD-4D27-A395-863AE9EFBE30}" type="datetime1">
              <a:rPr lang="en-US" smtClean="0"/>
              <a:pPr/>
              <a:t>5/5/2014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9515C9C-B0D4-49C7-83C7-4BF66E55645D}"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A3A23FF-FE1C-41AE-A1D4-3F7E67105448}" type="datetime1">
              <a:rPr lang="en-US" smtClean="0"/>
              <a:pPr/>
              <a:t>5/5/2014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9515C9C-B0D4-49C7-83C7-4BF66E55645D}"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641A963-0986-4E84-AE91-57E03B800C7E}" type="datetime1">
              <a:rPr lang="en-US" smtClean="0"/>
              <a:pPr/>
              <a:t>5/5/2014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F002710-F92E-4BB7-AAC7-AEC0FED14E57}" type="datetime1">
              <a:rPr lang="en-US" smtClean="0"/>
              <a:pPr/>
              <a:t>5/5/2014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9515C9C-B0D4-49C7-83C7-4BF66E55645D}"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9D4BDE6-C580-49F4-8967-B64FD3048913}" type="datetime1">
              <a:rPr lang="en-US" smtClean="0"/>
              <a:pPr/>
              <a:t>5/5/2014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9515C9C-B0D4-49C7-83C7-4BF66E55645D}"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4E4B4DA-8766-46BE-8F10-35EA21271E5A}" type="datetime1">
              <a:rPr lang="en-US" smtClean="0"/>
              <a:pPr/>
              <a:t>5/5/2014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9515C9C-B0D4-49C7-83C7-4BF66E55645D}"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13" cstate="print"/>
          <a:stretch>
            <a:fillRect/>
          </a:stretch>
        </p:blipFill>
        <p:spPr>
          <a:xfrm>
            <a:off x="0" y="0"/>
            <a:ext cx="9144000" cy="6858000"/>
          </a:xfrm>
          <a:prstGeom prst="rect">
            <a:avLst/>
          </a:prstGeom>
        </p:spPr>
      </p:pic>
      <p:pic>
        <p:nvPicPr>
          <p:cNvPr id="9" name="Picture 8" descr="DEP_color_logo white text[Converted].png"/>
          <p:cNvPicPr>
            <a:picLocks noChangeAspect="1"/>
          </p:cNvPicPr>
          <p:nvPr userDrawn="1"/>
        </p:nvPicPr>
        <p:blipFill>
          <a:blip r:embed="rId14" cstate="print"/>
          <a:stretch>
            <a:fillRect/>
          </a:stretch>
        </p:blipFill>
        <p:spPr>
          <a:xfrm>
            <a:off x="228600" y="191379"/>
            <a:ext cx="990600" cy="646821"/>
          </a:xfrm>
          <a:prstGeom prst="rect">
            <a:avLst/>
          </a:prstGeom>
        </p:spPr>
      </p:pic>
      <p:sp>
        <p:nvSpPr>
          <p:cNvPr id="2" name="Title Placeholder 1"/>
          <p:cNvSpPr>
            <a:spLocks noGrp="1"/>
          </p:cNvSpPr>
          <p:nvPr>
            <p:ph type="title"/>
          </p:nvPr>
        </p:nvSpPr>
        <p:spPr>
          <a:xfrm>
            <a:off x="762000" y="0"/>
            <a:ext cx="7924800" cy="11430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E143E03-91FF-4BAF-9E2C-6D164A2D73C0}" type="datetime1">
              <a:rPr lang="en-US" smtClean="0"/>
              <a:pPr/>
              <a:t>5/5/2014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9515C9C-B0D4-49C7-83C7-4BF66E55645D}"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p:txStyles>
    <p:titleStyle>
      <a:lvl1pPr algn="ctr" defTabSz="914400" rtl="0" eaLnBrk="1" latinLnBrk="0" hangingPunct="1">
        <a:spcBef>
          <a:spcPct val="0"/>
        </a:spcBef>
        <a:buNone/>
        <a:defRPr sz="4000" kern="1200">
          <a:solidFill>
            <a:schemeClr val="bg1"/>
          </a:solidFill>
          <a:latin typeface="Arial" pitchFamily="34" charset="0"/>
          <a:ea typeface="+mj-ea"/>
          <a:cs typeface="Arial" pitchFamily="34" charset="0"/>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2.png"/><Relationship Id="rId1" Type="http://schemas.openxmlformats.org/officeDocument/2006/relationships/slideLayout" Target="../slideLayouts/slideLayout4.xml"/><Relationship Id="rId4" Type="http://schemas.openxmlformats.org/officeDocument/2006/relationships/image" Target="../media/image23.png"/></Relationships>
</file>

<file path=ppt/slides/_rels/slide1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4.xml"/><Relationship Id="rId4" Type="http://schemas.openxmlformats.org/officeDocument/2006/relationships/image" Target="../media/image6.jpeg"/></Relationships>
</file>

<file path=ppt/slides/_rels/slide2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stretch>
            <a:fillRect/>
          </a:stretch>
        </p:blipFill>
        <p:spPr>
          <a:xfrm>
            <a:off x="0" y="-8164"/>
            <a:ext cx="9144000" cy="6858000"/>
          </a:xfrm>
          <a:prstGeom prst="rect">
            <a:avLst/>
          </a:prstGeom>
        </p:spPr>
      </p:pic>
      <p:sp>
        <p:nvSpPr>
          <p:cNvPr id="4" name="TextBox 3"/>
          <p:cNvSpPr txBox="1"/>
          <p:nvPr/>
        </p:nvSpPr>
        <p:spPr>
          <a:xfrm>
            <a:off x="1981200" y="1519535"/>
            <a:ext cx="5181600" cy="523220"/>
          </a:xfrm>
          <a:prstGeom prst="rect">
            <a:avLst/>
          </a:prstGeom>
          <a:noFill/>
        </p:spPr>
        <p:txBody>
          <a:bodyPr wrap="square" rtlCol="0">
            <a:spAutoFit/>
          </a:bodyPr>
          <a:lstStyle/>
          <a:p>
            <a:pPr algn="ctr"/>
            <a:r>
              <a:rPr lang="en-US" sz="2800" b="1" dirty="0" smtClean="0">
                <a:solidFill>
                  <a:schemeClr val="bg1"/>
                </a:solidFill>
                <a:latin typeface="Arial" pitchFamily="34" charset="0"/>
                <a:cs typeface="Arial" pitchFamily="34" charset="0"/>
              </a:rPr>
              <a:t>Office of Communications</a:t>
            </a:r>
            <a:endParaRPr lang="en-US" sz="2800" b="1" dirty="0">
              <a:solidFill>
                <a:schemeClr val="bg1"/>
              </a:solidFill>
              <a:latin typeface="Arial" pitchFamily="34" charset="0"/>
              <a:cs typeface="Arial" pitchFamily="34" charset="0"/>
            </a:endParaRPr>
          </a:p>
        </p:txBody>
      </p:sp>
      <p:sp>
        <p:nvSpPr>
          <p:cNvPr id="5" name="TextBox 4"/>
          <p:cNvSpPr txBox="1"/>
          <p:nvPr/>
        </p:nvSpPr>
        <p:spPr>
          <a:xfrm>
            <a:off x="2286000" y="2743200"/>
            <a:ext cx="4572000" cy="2308324"/>
          </a:xfrm>
          <a:prstGeom prst="rect">
            <a:avLst/>
          </a:prstGeom>
          <a:noFill/>
        </p:spPr>
        <p:txBody>
          <a:bodyPr wrap="square" rtlCol="0">
            <a:spAutoFit/>
          </a:bodyPr>
          <a:lstStyle/>
          <a:p>
            <a:pPr algn="ctr"/>
            <a:r>
              <a:rPr lang="en-US" sz="4800" b="1" dirty="0" smtClean="0">
                <a:latin typeface="Arial" pitchFamily="34" charset="0"/>
                <a:cs typeface="Arial" pitchFamily="34" charset="0"/>
              </a:rPr>
              <a:t>Art Sengupta Mining Presentation</a:t>
            </a:r>
            <a:endParaRPr lang="en-US" sz="4800" b="1" dirty="0">
              <a:latin typeface="Arial" pitchFamily="34" charset="0"/>
              <a:cs typeface="Arial" pitchFamily="34" charset="0"/>
            </a:endParaRPr>
          </a:p>
        </p:txBody>
      </p:sp>
      <p:sp>
        <p:nvSpPr>
          <p:cNvPr id="6" name="TextBox 5"/>
          <p:cNvSpPr txBox="1"/>
          <p:nvPr/>
        </p:nvSpPr>
        <p:spPr>
          <a:xfrm>
            <a:off x="3390900" y="4724400"/>
            <a:ext cx="2362200" cy="523220"/>
          </a:xfrm>
          <a:prstGeom prst="rect">
            <a:avLst/>
          </a:prstGeom>
          <a:noFill/>
        </p:spPr>
        <p:txBody>
          <a:bodyPr wrap="square" rtlCol="0">
            <a:spAutoFit/>
          </a:bodyPr>
          <a:lstStyle/>
          <a:p>
            <a:pPr algn="ctr"/>
            <a:endParaRPr lang="en-US" sz="2800" b="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Surface Water/Seepage Collection Ditch</a:t>
            </a:r>
            <a:endParaRPr lang="en-US" sz="3200" dirty="0"/>
          </a:p>
        </p:txBody>
      </p:sp>
      <p:sp>
        <p:nvSpPr>
          <p:cNvPr id="4" name="Date Placeholder 3"/>
          <p:cNvSpPr>
            <a:spLocks noGrp="1"/>
          </p:cNvSpPr>
          <p:nvPr>
            <p:ph type="dt" sz="half" idx="10"/>
          </p:nvPr>
        </p:nvSpPr>
        <p:spPr/>
        <p:txBody>
          <a:bodyPr/>
          <a:lstStyle/>
          <a:p>
            <a:fld id="{D9641B56-F1C1-4B9C-86AB-A9C4D2348069}" type="datetime1">
              <a:rPr lang="en-US" smtClean="0"/>
              <a:pPr/>
              <a:t>5/5/2014</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10</a:t>
            </a:fld>
            <a:endParaRPr lang="en-US" dirty="0"/>
          </a:p>
        </p:txBody>
      </p:sp>
      <p:pic>
        <p:nvPicPr>
          <p:cNvPr id="9" name="Picture 4" descr="100_1539"/>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04800" y="1143000"/>
            <a:ext cx="8534400" cy="5257800"/>
          </a:xfrm>
        </p:spPr>
      </p:pic>
    </p:spTree>
    <p:extLst>
      <p:ext uri="{BB962C8B-B14F-4D97-AF65-F5344CB8AC3E}">
        <p14:creationId xmlns:p14="http://schemas.microsoft.com/office/powerpoint/2010/main" val="324144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CSA Outlet Spillways</a:t>
            </a:r>
            <a:endParaRPr lang="en-US" dirty="0"/>
          </a:p>
        </p:txBody>
      </p:sp>
      <p:sp>
        <p:nvSpPr>
          <p:cNvPr id="4" name="Date Placeholder 3"/>
          <p:cNvSpPr>
            <a:spLocks noGrp="1"/>
          </p:cNvSpPr>
          <p:nvPr>
            <p:ph type="dt" sz="half" idx="10"/>
          </p:nvPr>
        </p:nvSpPr>
        <p:spPr/>
        <p:txBody>
          <a:bodyPr/>
          <a:lstStyle/>
          <a:p>
            <a:fld id="{D9641B56-F1C1-4B9C-86AB-A9C4D2348069}" type="datetime1">
              <a:rPr lang="en-US" smtClean="0"/>
              <a:pPr/>
              <a:t>5/5/2014</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11</a:t>
            </a:fld>
            <a:endParaRPr lang="en-US" dirty="0"/>
          </a:p>
        </p:txBody>
      </p:sp>
      <p:pic>
        <p:nvPicPr>
          <p:cNvPr id="6" name="Picture 4" descr="100_153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579418" y="1614589"/>
            <a:ext cx="5985164" cy="4497185"/>
          </a:xfrm>
        </p:spPr>
      </p:pic>
    </p:spTree>
    <p:extLst>
      <p:ext uri="{BB962C8B-B14F-4D97-AF65-F5344CB8AC3E}">
        <p14:creationId xmlns:p14="http://schemas.microsoft.com/office/powerpoint/2010/main" val="15914191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CSA Outlet Pipe w/Seepage Collar</a:t>
            </a:r>
            <a:endParaRPr lang="en-US" sz="3200" dirty="0"/>
          </a:p>
        </p:txBody>
      </p:sp>
      <p:sp>
        <p:nvSpPr>
          <p:cNvPr id="4" name="Date Placeholder 3"/>
          <p:cNvSpPr>
            <a:spLocks noGrp="1"/>
          </p:cNvSpPr>
          <p:nvPr>
            <p:ph type="dt" sz="half" idx="10"/>
          </p:nvPr>
        </p:nvSpPr>
        <p:spPr/>
        <p:txBody>
          <a:bodyPr/>
          <a:lstStyle/>
          <a:p>
            <a:fld id="{D9641B56-F1C1-4B9C-86AB-A9C4D2348069}" type="datetime1">
              <a:rPr lang="en-US" smtClean="0"/>
              <a:pPr/>
              <a:t>5/5/2014</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12</a:t>
            </a:fld>
            <a:endParaRPr lang="en-US" dirty="0"/>
          </a:p>
        </p:txBody>
      </p:sp>
      <p:pic>
        <p:nvPicPr>
          <p:cNvPr id="6" name="Picture 6" descr="DSCF1245"/>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575262" y="1614589"/>
            <a:ext cx="5993476" cy="4497185"/>
          </a:xfrm>
        </p:spPr>
      </p:pic>
    </p:spTree>
    <p:extLst>
      <p:ext uri="{BB962C8B-B14F-4D97-AF65-F5344CB8AC3E}">
        <p14:creationId xmlns:p14="http://schemas.microsoft.com/office/powerpoint/2010/main" val="10925536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CSA Outlet Pipe Cradle and Drain</a:t>
            </a:r>
            <a:endParaRPr lang="en-US" sz="3200" dirty="0"/>
          </a:p>
        </p:txBody>
      </p:sp>
      <p:sp>
        <p:nvSpPr>
          <p:cNvPr id="4" name="Date Placeholder 3"/>
          <p:cNvSpPr>
            <a:spLocks noGrp="1"/>
          </p:cNvSpPr>
          <p:nvPr>
            <p:ph type="dt" sz="half" idx="10"/>
          </p:nvPr>
        </p:nvSpPr>
        <p:spPr/>
        <p:txBody>
          <a:bodyPr/>
          <a:lstStyle/>
          <a:p>
            <a:fld id="{D9641B56-F1C1-4B9C-86AB-A9C4D2348069}" type="datetime1">
              <a:rPr lang="en-US" smtClean="0"/>
              <a:pPr/>
              <a:t>5/5/2014</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13</a:t>
            </a:fld>
            <a:endParaRPr lang="en-US" dirty="0"/>
          </a:p>
        </p:txBody>
      </p:sp>
      <p:pic>
        <p:nvPicPr>
          <p:cNvPr id="6" name="Picture 6" descr="IMG_0170"/>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575262" y="1614589"/>
            <a:ext cx="5993476" cy="4497185"/>
          </a:xfrm>
        </p:spPr>
      </p:pic>
    </p:spTree>
    <p:extLst>
      <p:ext uri="{BB962C8B-B14F-4D97-AF65-F5344CB8AC3E}">
        <p14:creationId xmlns:p14="http://schemas.microsoft.com/office/powerpoint/2010/main" val="6619625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CFI--South Pasture Mine</a:t>
            </a:r>
            <a:endParaRPr lang="en-US" dirty="0"/>
          </a:p>
        </p:txBody>
      </p:sp>
      <p:sp>
        <p:nvSpPr>
          <p:cNvPr id="9" name="Content Placeholder 8"/>
          <p:cNvSpPr>
            <a:spLocks noGrp="1"/>
          </p:cNvSpPr>
          <p:nvPr>
            <p:ph sz="half" idx="1"/>
          </p:nvPr>
        </p:nvSpPr>
        <p:spPr/>
        <p:txBody>
          <a:bodyPr>
            <a:normAutofit fontScale="92500" lnSpcReduction="20000"/>
          </a:bodyPr>
          <a:lstStyle/>
          <a:p>
            <a:pPr>
              <a:lnSpc>
                <a:spcPct val="90000"/>
              </a:lnSpc>
              <a:spcBef>
                <a:spcPct val="40000"/>
              </a:spcBef>
            </a:pPr>
            <a:r>
              <a:rPr lang="en-US" dirty="0">
                <a:latin typeface="Arial "/>
              </a:rPr>
              <a:t>Waste disposal planning, integrated hydrologic modeling, and dam break analysis </a:t>
            </a:r>
          </a:p>
          <a:p>
            <a:pPr>
              <a:lnSpc>
                <a:spcPct val="90000"/>
              </a:lnSpc>
              <a:spcBef>
                <a:spcPct val="40000"/>
              </a:spcBef>
            </a:pPr>
            <a:r>
              <a:rPr lang="en-US" dirty="0">
                <a:latin typeface="Arial "/>
              </a:rPr>
              <a:t>Applied MIKE SHE model to characterize groundwater and surface water interactions in a rebuilt surficial aquifer</a:t>
            </a:r>
          </a:p>
          <a:p>
            <a:pPr>
              <a:lnSpc>
                <a:spcPct val="90000"/>
              </a:lnSpc>
              <a:spcBef>
                <a:spcPct val="40000"/>
              </a:spcBef>
            </a:pPr>
            <a:r>
              <a:rPr lang="en-US" dirty="0">
                <a:latin typeface="Arial "/>
              </a:rPr>
              <a:t>Dam breach and flood hazard analysis using a combination of 2-D and 1-D models</a:t>
            </a:r>
          </a:p>
          <a:p>
            <a:endParaRPr lang="en-US" dirty="0"/>
          </a:p>
        </p:txBody>
      </p:sp>
      <p:pic>
        <p:nvPicPr>
          <p:cNvPr id="11" name="Content Placeholder 10"/>
          <p:cNvPicPr>
            <a:picLocks noGrp="1" noChangeAspect="1"/>
          </p:cNvPicPr>
          <p:nvPr>
            <p:ph sz="half" idx="2"/>
          </p:nvPr>
        </p:nvPicPr>
        <p:blipFill>
          <a:blip r:embed="rId2"/>
          <a:stretch>
            <a:fillRect/>
          </a:stretch>
        </p:blipFill>
        <p:spPr>
          <a:xfrm>
            <a:off x="5002778" y="1600200"/>
            <a:ext cx="3329444" cy="4525963"/>
          </a:xfrm>
          <a:prstGeom prst="rect">
            <a:avLst/>
          </a:prstGeom>
        </p:spPr>
      </p:pic>
      <p:sp>
        <p:nvSpPr>
          <p:cNvPr id="4" name="Date Placeholder 3"/>
          <p:cNvSpPr>
            <a:spLocks noGrp="1"/>
          </p:cNvSpPr>
          <p:nvPr>
            <p:ph type="dt" sz="half" idx="10"/>
          </p:nvPr>
        </p:nvSpPr>
        <p:spPr/>
        <p:txBody>
          <a:bodyPr/>
          <a:lstStyle/>
          <a:p>
            <a:fld id="{D9641B56-F1C1-4B9C-86AB-A9C4D2348069}" type="datetime1">
              <a:rPr lang="en-US" smtClean="0"/>
              <a:pPr/>
              <a:t>5/5/2014</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14</a:t>
            </a:fld>
            <a:endParaRPr lang="en-US" dirty="0"/>
          </a:p>
        </p:txBody>
      </p:sp>
    </p:spTree>
    <p:extLst>
      <p:ext uri="{BB962C8B-B14F-4D97-AF65-F5344CB8AC3E}">
        <p14:creationId xmlns:p14="http://schemas.microsoft.com/office/powerpoint/2010/main" val="13641905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Reclamation Cost Model</a:t>
            </a:r>
            <a:endParaRPr lang="en-US" dirty="0"/>
          </a:p>
        </p:txBody>
      </p:sp>
      <p:sp>
        <p:nvSpPr>
          <p:cNvPr id="7" name="Content Placeholder 6"/>
          <p:cNvSpPr>
            <a:spLocks noGrp="1"/>
          </p:cNvSpPr>
          <p:nvPr>
            <p:ph sz="half" idx="1"/>
          </p:nvPr>
        </p:nvSpPr>
        <p:spPr/>
        <p:txBody>
          <a:bodyPr>
            <a:normAutofit fontScale="62500" lnSpcReduction="20000"/>
          </a:bodyPr>
          <a:lstStyle/>
          <a:p>
            <a:pPr fontAlgn="auto">
              <a:lnSpc>
                <a:spcPct val="90000"/>
              </a:lnSpc>
              <a:spcBef>
                <a:spcPct val="40000"/>
              </a:spcBef>
              <a:spcAft>
                <a:spcPts val="0"/>
              </a:spcAft>
              <a:defRPr/>
            </a:pPr>
            <a:r>
              <a:rPr lang="en-US" dirty="0"/>
              <a:t>Developed to aid in preparation of corporate budgets and regulatory financial assurance</a:t>
            </a:r>
          </a:p>
          <a:p>
            <a:pPr fontAlgn="auto">
              <a:lnSpc>
                <a:spcPct val="90000"/>
              </a:lnSpc>
              <a:spcBef>
                <a:spcPct val="40000"/>
              </a:spcBef>
              <a:spcAft>
                <a:spcPts val="0"/>
              </a:spcAft>
              <a:defRPr/>
            </a:pPr>
            <a:r>
              <a:rPr lang="en-US" dirty="0"/>
              <a:t>Incorporates earthmoving, planting, maintenance, and monitoring</a:t>
            </a:r>
          </a:p>
          <a:p>
            <a:pPr fontAlgn="auto">
              <a:lnSpc>
                <a:spcPct val="90000"/>
              </a:lnSpc>
              <a:spcBef>
                <a:spcPct val="40000"/>
              </a:spcBef>
              <a:spcAft>
                <a:spcPts val="0"/>
              </a:spcAft>
              <a:defRPr/>
            </a:pPr>
            <a:r>
              <a:rPr lang="en-US" dirty="0"/>
              <a:t>Multiple source unit cost estimates including RSMeans, NRCS, FDOT, and direct vendor quotes</a:t>
            </a:r>
          </a:p>
          <a:p>
            <a:pPr fontAlgn="auto">
              <a:lnSpc>
                <a:spcPct val="90000"/>
              </a:lnSpc>
              <a:spcBef>
                <a:spcPct val="40000"/>
              </a:spcBef>
              <a:spcAft>
                <a:spcPts val="0"/>
              </a:spcAft>
              <a:defRPr/>
            </a:pPr>
            <a:r>
              <a:rPr lang="en-US" dirty="0"/>
              <a:t>Programmed custom GIS functions to automate updates</a:t>
            </a:r>
          </a:p>
          <a:p>
            <a:pPr fontAlgn="auto">
              <a:lnSpc>
                <a:spcPct val="90000"/>
              </a:lnSpc>
              <a:spcBef>
                <a:spcPct val="40000"/>
              </a:spcBef>
              <a:spcAft>
                <a:spcPts val="0"/>
              </a:spcAft>
              <a:defRPr/>
            </a:pPr>
            <a:r>
              <a:rPr lang="en-US" dirty="0"/>
              <a:t>Incorporates mine plan, reclamation program boundaries, FLUCCS designations, and backfill type as GIS inputs</a:t>
            </a:r>
          </a:p>
          <a:p>
            <a:pPr fontAlgn="auto">
              <a:lnSpc>
                <a:spcPct val="90000"/>
              </a:lnSpc>
              <a:spcBef>
                <a:spcPct val="40000"/>
              </a:spcBef>
              <a:spcAft>
                <a:spcPts val="0"/>
              </a:spcAft>
              <a:defRPr/>
            </a:pPr>
            <a:r>
              <a:rPr lang="en-US" dirty="0"/>
              <a:t>LOM budgets can be generated in minutes and grouped by reclamation program, mining year, etc.</a:t>
            </a:r>
          </a:p>
          <a:p>
            <a:endParaRPr lang="en-US" dirty="0"/>
          </a:p>
        </p:txBody>
      </p:sp>
      <p:sp>
        <p:nvSpPr>
          <p:cNvPr id="4" name="Date Placeholder 3"/>
          <p:cNvSpPr>
            <a:spLocks noGrp="1"/>
          </p:cNvSpPr>
          <p:nvPr>
            <p:ph type="dt" sz="half" idx="10"/>
          </p:nvPr>
        </p:nvSpPr>
        <p:spPr/>
        <p:txBody>
          <a:bodyPr/>
          <a:lstStyle/>
          <a:p>
            <a:fld id="{D9641B56-F1C1-4B9C-86AB-A9C4D2348069}" type="datetime1">
              <a:rPr lang="en-US" smtClean="0"/>
              <a:pPr/>
              <a:t>5/5/2014</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15</a:t>
            </a:fld>
            <a:endParaRPr lang="en-US" dirty="0"/>
          </a:p>
        </p:txBody>
      </p:sp>
      <p:pic>
        <p:nvPicPr>
          <p:cNvPr id="9" name="Picture 4" descr="RECCOST"/>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031971" y="2634976"/>
            <a:ext cx="3271058" cy="2456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spTree>
    <p:extLst>
      <p:ext uri="{BB962C8B-B14F-4D97-AF65-F5344CB8AC3E}">
        <p14:creationId xmlns:p14="http://schemas.microsoft.com/office/powerpoint/2010/main" val="33938183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PCS Mine with Hydrologic Modeling</a:t>
            </a:r>
            <a:endParaRPr lang="en-US" sz="3200" dirty="0"/>
          </a:p>
        </p:txBody>
      </p:sp>
      <p:sp>
        <p:nvSpPr>
          <p:cNvPr id="3" name="Content Placeholder 2"/>
          <p:cNvSpPr>
            <a:spLocks noGrp="1"/>
          </p:cNvSpPr>
          <p:nvPr>
            <p:ph sz="half" idx="1"/>
          </p:nvPr>
        </p:nvSpPr>
        <p:spPr/>
        <p:txBody>
          <a:bodyPr>
            <a:normAutofit fontScale="77500" lnSpcReduction="20000"/>
          </a:bodyPr>
          <a:lstStyle/>
          <a:p>
            <a:pPr fontAlgn="auto">
              <a:spcBef>
                <a:spcPct val="40000"/>
              </a:spcBef>
              <a:spcAft>
                <a:spcPts val="0"/>
              </a:spcAft>
              <a:defRPr/>
            </a:pPr>
            <a:r>
              <a:rPr lang="en-US" dirty="0"/>
              <a:t>Developed reclamation plan</a:t>
            </a:r>
          </a:p>
          <a:p>
            <a:pPr fontAlgn="auto">
              <a:spcBef>
                <a:spcPct val="40000"/>
              </a:spcBef>
              <a:spcAft>
                <a:spcPts val="0"/>
              </a:spcAft>
              <a:defRPr/>
            </a:pPr>
            <a:r>
              <a:rPr lang="en-US" dirty="0"/>
              <a:t>Obtained FDEP and USACE Life of Mine permit approval</a:t>
            </a:r>
          </a:p>
          <a:p>
            <a:pPr fontAlgn="auto">
              <a:spcBef>
                <a:spcPct val="40000"/>
              </a:spcBef>
              <a:spcAft>
                <a:spcPts val="0"/>
              </a:spcAft>
              <a:defRPr/>
            </a:pPr>
            <a:r>
              <a:rPr lang="en-US" dirty="0"/>
              <a:t>Mine-wide hydrologic model developed (HSPF) – full integrated modeling of select basins</a:t>
            </a:r>
          </a:p>
          <a:p>
            <a:pPr fontAlgn="auto">
              <a:spcBef>
                <a:spcPct val="40000"/>
              </a:spcBef>
              <a:spcAft>
                <a:spcPts val="0"/>
              </a:spcAft>
              <a:defRPr/>
            </a:pPr>
            <a:r>
              <a:rPr lang="en-US" dirty="0"/>
              <a:t>Developed detailed map set of all hydrologic related thematic maps, mining sequencing, reclamation plans, and wetland locations</a:t>
            </a:r>
          </a:p>
          <a:p>
            <a:pPr fontAlgn="auto">
              <a:spcBef>
                <a:spcPct val="40000"/>
              </a:spcBef>
              <a:spcAft>
                <a:spcPts val="0"/>
              </a:spcAft>
              <a:defRPr/>
            </a:pPr>
            <a:r>
              <a:rPr lang="en-US" dirty="0"/>
              <a:t>Completed life-of-mine clay disposal plan</a:t>
            </a:r>
          </a:p>
          <a:p>
            <a:endParaRPr lang="en-US" dirty="0"/>
          </a:p>
        </p:txBody>
      </p:sp>
      <p:pic>
        <p:nvPicPr>
          <p:cNvPr id="7" name="Content Placeholder 6"/>
          <p:cNvPicPr>
            <a:picLocks noGrp="1" noChangeAspect="1"/>
          </p:cNvPicPr>
          <p:nvPr>
            <p:ph sz="half" idx="2"/>
          </p:nvPr>
        </p:nvPicPr>
        <p:blipFill>
          <a:blip r:embed="rId2"/>
          <a:stretch>
            <a:fillRect/>
          </a:stretch>
        </p:blipFill>
        <p:spPr>
          <a:xfrm>
            <a:off x="4648200" y="1938665"/>
            <a:ext cx="4038600" cy="3849033"/>
          </a:xfrm>
          <a:prstGeom prst="rect">
            <a:avLst/>
          </a:prstGeom>
        </p:spPr>
      </p:pic>
      <p:sp>
        <p:nvSpPr>
          <p:cNvPr id="4" name="Date Placeholder 3"/>
          <p:cNvSpPr>
            <a:spLocks noGrp="1"/>
          </p:cNvSpPr>
          <p:nvPr>
            <p:ph type="dt" sz="half" idx="10"/>
          </p:nvPr>
        </p:nvSpPr>
        <p:spPr/>
        <p:txBody>
          <a:bodyPr/>
          <a:lstStyle/>
          <a:p>
            <a:fld id="{D9641B56-F1C1-4B9C-86AB-A9C4D2348069}" type="datetime1">
              <a:rPr lang="en-US" smtClean="0"/>
              <a:pPr/>
              <a:t>5/5/2014</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16</a:t>
            </a:fld>
            <a:endParaRPr lang="en-US" dirty="0"/>
          </a:p>
        </p:txBody>
      </p:sp>
    </p:spTree>
    <p:extLst>
      <p:ext uri="{BB962C8B-B14F-4D97-AF65-F5344CB8AC3E}">
        <p14:creationId xmlns:p14="http://schemas.microsoft.com/office/powerpoint/2010/main" val="38320773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en-US" sz="2800" dirty="0" smtClean="0"/>
              <a:t>Reclamation Design—Multiple Clients</a:t>
            </a:r>
            <a:endParaRPr lang="en-US" sz="2800" dirty="0"/>
          </a:p>
        </p:txBody>
      </p:sp>
      <p:sp>
        <p:nvSpPr>
          <p:cNvPr id="7" name="Content Placeholder 6"/>
          <p:cNvSpPr>
            <a:spLocks noGrp="1"/>
          </p:cNvSpPr>
          <p:nvPr>
            <p:ph sz="half" idx="1"/>
          </p:nvPr>
        </p:nvSpPr>
        <p:spPr/>
        <p:txBody>
          <a:bodyPr>
            <a:normAutofit fontScale="77500" lnSpcReduction="20000"/>
          </a:bodyPr>
          <a:lstStyle/>
          <a:p>
            <a:pPr>
              <a:lnSpc>
                <a:spcPct val="80000"/>
              </a:lnSpc>
              <a:spcBef>
                <a:spcPct val="30000"/>
              </a:spcBef>
            </a:pPr>
            <a:r>
              <a:rPr lang="en-US" dirty="0"/>
              <a:t>Worked for numerous clients for more than 30 years primarily in sand, aggregate, and phosphate industries</a:t>
            </a:r>
          </a:p>
          <a:p>
            <a:pPr>
              <a:lnSpc>
                <a:spcPct val="80000"/>
              </a:lnSpc>
              <a:spcBef>
                <a:spcPct val="30000"/>
              </a:spcBef>
            </a:pPr>
            <a:r>
              <a:rPr lang="en-US" dirty="0"/>
              <a:t>Reclamation design tasks include:</a:t>
            </a:r>
          </a:p>
          <a:p>
            <a:pPr lvl="1">
              <a:lnSpc>
                <a:spcPct val="80000"/>
              </a:lnSpc>
              <a:spcBef>
                <a:spcPct val="30000"/>
              </a:spcBef>
            </a:pPr>
            <a:r>
              <a:rPr lang="en-US" dirty="0"/>
              <a:t>State application submittal process</a:t>
            </a:r>
          </a:p>
          <a:p>
            <a:pPr lvl="1">
              <a:lnSpc>
                <a:spcPct val="80000"/>
              </a:lnSpc>
              <a:spcBef>
                <a:spcPct val="30000"/>
              </a:spcBef>
            </a:pPr>
            <a:r>
              <a:rPr lang="en-US" dirty="0"/>
              <a:t>Earthmoving and grading plans</a:t>
            </a:r>
          </a:p>
          <a:p>
            <a:pPr lvl="1">
              <a:lnSpc>
                <a:spcPct val="80000"/>
              </a:lnSpc>
              <a:spcBef>
                <a:spcPct val="30000"/>
              </a:spcBef>
            </a:pPr>
            <a:r>
              <a:rPr lang="en-US" dirty="0"/>
              <a:t>Hydrologic modeling and clay consolidation prediction</a:t>
            </a:r>
          </a:p>
          <a:p>
            <a:pPr lvl="1">
              <a:lnSpc>
                <a:spcPct val="80000"/>
              </a:lnSpc>
              <a:spcBef>
                <a:spcPct val="30000"/>
              </a:spcBef>
            </a:pPr>
            <a:r>
              <a:rPr lang="en-US" dirty="0"/>
              <a:t>Revegetation plans</a:t>
            </a:r>
          </a:p>
          <a:p>
            <a:pPr lvl="1">
              <a:lnSpc>
                <a:spcPct val="80000"/>
              </a:lnSpc>
              <a:spcBef>
                <a:spcPct val="30000"/>
              </a:spcBef>
            </a:pPr>
            <a:r>
              <a:rPr lang="en-US" dirty="0"/>
              <a:t>Drainage and stormwater management plans</a:t>
            </a:r>
          </a:p>
          <a:p>
            <a:pPr lvl="1">
              <a:lnSpc>
                <a:spcPct val="80000"/>
              </a:lnSpc>
              <a:spcBef>
                <a:spcPct val="30000"/>
              </a:spcBef>
            </a:pPr>
            <a:r>
              <a:rPr lang="en-US" dirty="0"/>
              <a:t>Bid document development and reclamation specifications</a:t>
            </a:r>
          </a:p>
          <a:p>
            <a:pPr lvl="1">
              <a:lnSpc>
                <a:spcPct val="80000"/>
              </a:lnSpc>
              <a:spcBef>
                <a:spcPct val="30000"/>
              </a:spcBef>
            </a:pPr>
            <a:r>
              <a:rPr lang="en-US" dirty="0"/>
              <a:t>Construction administration and as-built documentation</a:t>
            </a:r>
          </a:p>
          <a:p>
            <a:endParaRPr lang="en-US" dirty="0"/>
          </a:p>
        </p:txBody>
      </p:sp>
      <p:sp>
        <p:nvSpPr>
          <p:cNvPr id="4" name="Date Placeholder 3"/>
          <p:cNvSpPr>
            <a:spLocks noGrp="1"/>
          </p:cNvSpPr>
          <p:nvPr>
            <p:ph type="dt" sz="half" idx="10"/>
          </p:nvPr>
        </p:nvSpPr>
        <p:spPr/>
        <p:txBody>
          <a:bodyPr/>
          <a:lstStyle/>
          <a:p>
            <a:fld id="{D9641B56-F1C1-4B9C-86AB-A9C4D2348069}" type="datetime1">
              <a:rPr lang="en-US" smtClean="0"/>
              <a:pPr/>
              <a:t>5/5/2014</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17</a:t>
            </a:fld>
            <a:endParaRPr lang="en-US" dirty="0"/>
          </a:p>
        </p:txBody>
      </p:sp>
      <p:pic>
        <p:nvPicPr>
          <p:cNvPr id="9" name="Picture 4" descr="mining 06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246023" y="2661992"/>
            <a:ext cx="2842953" cy="2402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spTree>
    <p:extLst>
      <p:ext uri="{BB962C8B-B14F-4D97-AF65-F5344CB8AC3E}">
        <p14:creationId xmlns:p14="http://schemas.microsoft.com/office/powerpoint/2010/main" val="38355443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dirty="0" smtClean="0"/>
              <a:t>CF Industries Aquifer Recharge and Recovery Project</a:t>
            </a:r>
            <a:endParaRPr lang="en-US" sz="3600" dirty="0"/>
          </a:p>
        </p:txBody>
      </p:sp>
      <p:sp>
        <p:nvSpPr>
          <p:cNvPr id="3" name="Content Placeholder 2"/>
          <p:cNvSpPr>
            <a:spLocks noGrp="1"/>
          </p:cNvSpPr>
          <p:nvPr>
            <p:ph sz="half" idx="1"/>
          </p:nvPr>
        </p:nvSpPr>
        <p:spPr>
          <a:xfrm>
            <a:off x="1371600" y="1143000"/>
            <a:ext cx="4038600" cy="3886200"/>
          </a:xfrm>
        </p:spPr>
        <p:txBody>
          <a:bodyPr>
            <a:noAutofit/>
          </a:bodyPr>
          <a:lstStyle/>
          <a:p>
            <a:pPr fontAlgn="auto">
              <a:spcBef>
                <a:spcPct val="30000"/>
              </a:spcBef>
              <a:spcAft>
                <a:spcPts val="0"/>
              </a:spcAft>
              <a:buFont typeface="Wingdings" panose="05000000000000000000" pitchFamily="2" charset="2"/>
              <a:buChar char="§"/>
              <a:defRPr/>
            </a:pPr>
            <a:r>
              <a:rPr lang="en-US" sz="1800" dirty="0"/>
              <a:t>Redesigned reclamation plan in support of project permitting</a:t>
            </a:r>
          </a:p>
          <a:p>
            <a:pPr fontAlgn="auto">
              <a:spcBef>
                <a:spcPct val="30000"/>
              </a:spcBef>
              <a:spcAft>
                <a:spcPts val="0"/>
              </a:spcAft>
              <a:buFont typeface="Wingdings" panose="05000000000000000000" pitchFamily="2" charset="2"/>
              <a:buChar char="§"/>
              <a:defRPr/>
            </a:pPr>
            <a:r>
              <a:rPr lang="en-US" sz="1800" dirty="0"/>
              <a:t>Conducted integrated modeling in support of modifications and project</a:t>
            </a:r>
          </a:p>
          <a:p>
            <a:pPr fontAlgn="auto">
              <a:spcBef>
                <a:spcPct val="30000"/>
              </a:spcBef>
              <a:spcAft>
                <a:spcPts val="0"/>
              </a:spcAft>
              <a:buFont typeface="Wingdings" panose="05000000000000000000" pitchFamily="2" charset="2"/>
              <a:buChar char="§"/>
              <a:defRPr/>
            </a:pPr>
            <a:r>
              <a:rPr lang="en-US" sz="1800" dirty="0"/>
              <a:t>Assessed project impacts with regard to Peace River MFLs and PRMRWSA operations</a:t>
            </a:r>
          </a:p>
          <a:p>
            <a:pPr fontAlgn="auto">
              <a:spcBef>
                <a:spcPct val="30000"/>
              </a:spcBef>
              <a:spcAft>
                <a:spcPts val="0"/>
              </a:spcAft>
              <a:buFont typeface="Wingdings" panose="05000000000000000000" pitchFamily="2" charset="2"/>
              <a:buChar char="§"/>
              <a:defRPr/>
            </a:pPr>
            <a:r>
              <a:rPr lang="en-US" sz="1800" dirty="0"/>
              <a:t>Performed detailed 3-dimensional consolidation analyses of s/c mix areas to aid in project design and layout</a:t>
            </a:r>
          </a:p>
        </p:txBody>
      </p:sp>
      <p:sp>
        <p:nvSpPr>
          <p:cNvPr id="4" name="Date Placeholder 3"/>
          <p:cNvSpPr>
            <a:spLocks noGrp="1"/>
          </p:cNvSpPr>
          <p:nvPr>
            <p:ph type="dt" sz="half" idx="10"/>
          </p:nvPr>
        </p:nvSpPr>
        <p:spPr/>
        <p:txBody>
          <a:bodyPr/>
          <a:lstStyle/>
          <a:p>
            <a:fld id="{D9641B56-F1C1-4B9C-86AB-A9C4D2348069}" type="datetime1">
              <a:rPr lang="en-US" smtClean="0"/>
              <a:pPr/>
              <a:t>5/5/2014</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18</a:t>
            </a:fld>
            <a:endParaRPr lang="en-US" dirty="0"/>
          </a:p>
        </p:txBody>
      </p:sp>
      <p:pic>
        <p:nvPicPr>
          <p:cNvPr id="7" name="Picture 5" descr="ARRP3"/>
          <p:cNvPicPr>
            <a:picLocks noGrp="1" noChangeAspect="1" noChangeArrowheads="1"/>
          </p:cNvPicPr>
          <p:nvPr>
            <p:ph sz="half" idx="2"/>
          </p:nvPr>
        </p:nvPicPr>
        <p:blipFill>
          <a:blip r:embed="rId2">
            <a:extLst>
              <a:ext uri="{BEBA8EAE-BF5A-486C-A8C5-ECC9F3942E4B}">
                <a14:imgProps xmlns:a14="http://schemas.microsoft.com/office/drawing/2010/main">
                  <a14:imgLayer r:embed="rId3">
                    <a14:imgEffect>
                      <a14:backgroundRemoval t="11476" b="88524" l="11729" r="88271"/>
                    </a14:imgEffect>
                  </a14:imgLayer>
                </a14:imgProps>
              </a:ext>
              <a:ext uri="{28A0092B-C50C-407E-A947-70E740481C1C}">
                <a14:useLocalDpi xmlns:a14="http://schemas.microsoft.com/office/drawing/2010/main" val="0"/>
              </a:ext>
            </a:extLst>
          </a:blip>
          <a:srcRect l="2162" t="1845" r="2162" b="1845"/>
          <a:stretch>
            <a:fillRect/>
          </a:stretch>
        </p:blipFill>
        <p:spPr bwMode="auto">
          <a:xfrm>
            <a:off x="6334125" y="762000"/>
            <a:ext cx="2784449"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pic>
        <p:nvPicPr>
          <p:cNvPr id="8" name="Picture 7"/>
          <p:cNvPicPr>
            <a:picLocks noChangeAspect="1"/>
          </p:cNvPicPr>
          <p:nvPr/>
        </p:nvPicPr>
        <p:blipFill>
          <a:blip r:embed="rId4"/>
          <a:stretch>
            <a:fillRect/>
          </a:stretch>
        </p:blipFill>
        <p:spPr>
          <a:xfrm>
            <a:off x="1676400" y="4883061"/>
            <a:ext cx="5267325" cy="1590675"/>
          </a:xfrm>
          <a:prstGeom prst="rect">
            <a:avLst/>
          </a:prstGeom>
        </p:spPr>
      </p:pic>
    </p:spTree>
    <p:extLst>
      <p:ext uri="{BB962C8B-B14F-4D97-AF65-F5344CB8AC3E}">
        <p14:creationId xmlns:p14="http://schemas.microsoft.com/office/powerpoint/2010/main" val="10473844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en-US" sz="3200" dirty="0" smtClean="0"/>
              <a:t>Mosaic—Litigation Support and Reclamation Design</a:t>
            </a:r>
            <a:endParaRPr lang="en-US" sz="3200" dirty="0"/>
          </a:p>
        </p:txBody>
      </p:sp>
      <p:sp>
        <p:nvSpPr>
          <p:cNvPr id="7" name="Content Placeholder 6"/>
          <p:cNvSpPr>
            <a:spLocks noGrp="1"/>
          </p:cNvSpPr>
          <p:nvPr>
            <p:ph sz="half" idx="1"/>
          </p:nvPr>
        </p:nvSpPr>
        <p:spPr/>
        <p:txBody>
          <a:bodyPr>
            <a:normAutofit fontScale="55000" lnSpcReduction="20000"/>
          </a:bodyPr>
          <a:lstStyle/>
          <a:p>
            <a:pPr>
              <a:spcBef>
                <a:spcPct val="30000"/>
              </a:spcBef>
              <a:buFont typeface="Wingdings" panose="05000000000000000000" pitchFamily="2" charset="2"/>
              <a:buChar char="§"/>
            </a:pPr>
            <a:r>
              <a:rPr lang="en-US" dirty="0"/>
              <a:t>Provided testimony on the sufficiency of 100 acres of bay swamps and wet prairies mitigation plans in an Administrative Law Hearing related to Mosaic’s demonstrated capabilities in bay swamp and wet prairie restoration </a:t>
            </a:r>
          </a:p>
          <a:p>
            <a:pPr>
              <a:spcBef>
                <a:spcPct val="30000"/>
              </a:spcBef>
              <a:buFont typeface="Wingdings" panose="05000000000000000000" pitchFamily="2" charset="2"/>
              <a:buChar char="§"/>
            </a:pPr>
            <a:r>
              <a:rPr lang="en-US" dirty="0"/>
              <a:t>Administrative Law Judge issued findings of fact in complete agreement with this testimony and recommended approval of the permit</a:t>
            </a:r>
          </a:p>
          <a:p>
            <a:pPr>
              <a:spcBef>
                <a:spcPct val="30000"/>
              </a:spcBef>
              <a:buFont typeface="Wingdings" panose="05000000000000000000" pitchFamily="2" charset="2"/>
              <a:buChar char="§"/>
            </a:pPr>
            <a:r>
              <a:rPr lang="en-US" dirty="0"/>
              <a:t>Dispute resolution concerning the conservation, mining, and restoration of more than 20 stream corridors in southwest Florida</a:t>
            </a:r>
          </a:p>
          <a:p>
            <a:pPr>
              <a:spcBef>
                <a:spcPct val="30000"/>
              </a:spcBef>
              <a:buFont typeface="Wingdings" panose="05000000000000000000" pitchFamily="2" charset="2"/>
              <a:buChar char="§"/>
            </a:pPr>
            <a:r>
              <a:rPr lang="en-US" dirty="0"/>
              <a:t>Established a scientific basis that helped resolve the components of what stream corridors would be protected, the extent of protection, and the restoration goals and approaches of the company </a:t>
            </a:r>
          </a:p>
          <a:p>
            <a:endParaRPr lang="en-US" dirty="0"/>
          </a:p>
        </p:txBody>
      </p:sp>
      <p:sp>
        <p:nvSpPr>
          <p:cNvPr id="4" name="Date Placeholder 3"/>
          <p:cNvSpPr>
            <a:spLocks noGrp="1"/>
          </p:cNvSpPr>
          <p:nvPr>
            <p:ph type="dt" sz="half" idx="10"/>
          </p:nvPr>
        </p:nvSpPr>
        <p:spPr/>
        <p:txBody>
          <a:bodyPr/>
          <a:lstStyle/>
          <a:p>
            <a:fld id="{D9641B56-F1C1-4B9C-86AB-A9C4D2348069}" type="datetime1">
              <a:rPr lang="en-US" smtClean="0"/>
              <a:pPr/>
              <a:t>5/5/2014</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19</a:t>
            </a:fld>
            <a:endParaRPr lang="en-US" dirty="0"/>
          </a:p>
        </p:txBody>
      </p:sp>
      <p:pic>
        <p:nvPicPr>
          <p:cNvPr id="9" name="Picture 4" descr="Picture1"/>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258425" y="2674404"/>
            <a:ext cx="2818150" cy="23775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spTree>
    <p:extLst>
      <p:ext uri="{BB962C8B-B14F-4D97-AF65-F5344CB8AC3E}">
        <p14:creationId xmlns:p14="http://schemas.microsoft.com/office/powerpoint/2010/main" val="20831113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5" name="Date Placeholder 4"/>
          <p:cNvSpPr>
            <a:spLocks noGrp="1"/>
          </p:cNvSpPr>
          <p:nvPr>
            <p:ph type="dt" sz="half" idx="10"/>
          </p:nvPr>
        </p:nvSpPr>
        <p:spPr/>
        <p:txBody>
          <a:bodyPr/>
          <a:lstStyle/>
          <a:p>
            <a:fld id="{C0A60AB7-E2BD-4D27-A395-863AE9EFBE30}" type="datetime1">
              <a:rPr lang="en-US" smtClean="0"/>
              <a:pPr/>
              <a:t>5/5/2014</a:t>
            </a:fld>
            <a:endParaRPr lang="en-US" dirty="0"/>
          </a:p>
        </p:txBody>
      </p:sp>
      <p:sp>
        <p:nvSpPr>
          <p:cNvPr id="6" name="Slide Number Placeholder 5"/>
          <p:cNvSpPr>
            <a:spLocks noGrp="1"/>
          </p:cNvSpPr>
          <p:nvPr>
            <p:ph type="sldNum" sz="quarter" idx="12"/>
          </p:nvPr>
        </p:nvSpPr>
        <p:spPr/>
        <p:txBody>
          <a:bodyPr/>
          <a:lstStyle/>
          <a:p>
            <a:fld id="{D9515C9C-B0D4-49C7-83C7-4BF66E55645D}" type="slidenum">
              <a:rPr lang="en-US" smtClean="0"/>
              <a:pPr/>
              <a:t>2</a:t>
            </a:fld>
            <a:endParaRPr lang="en-US" dirty="0"/>
          </a:p>
        </p:txBody>
      </p:sp>
      <p:pic>
        <p:nvPicPr>
          <p:cNvPr id="7" name="Picture 8" descr="P5310032"/>
          <p:cNvPicPr>
            <a:picLocks noGrp="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743309" y="1630393"/>
            <a:ext cx="2660073" cy="1658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pic>
        <p:nvPicPr>
          <p:cNvPr id="8" name="Picture 4" descr="brewsterphosphremediation"/>
          <p:cNvPicPr>
            <a:picLocks noChangeArrowheads="1"/>
          </p:cNvPicPr>
          <p:nvPr/>
        </p:nvPicPr>
        <p:blipFill>
          <a:blip r:embed="rId3">
            <a:extLst>
              <a:ext uri="{28A0092B-C50C-407E-A947-70E740481C1C}">
                <a14:useLocalDpi xmlns:a14="http://schemas.microsoft.com/office/drawing/2010/main" val="0"/>
              </a:ext>
            </a:extLst>
          </a:blip>
          <a:srcRect l="14795"/>
          <a:stretch>
            <a:fillRect/>
          </a:stretch>
        </p:blipFill>
        <p:spPr bwMode="auto">
          <a:xfrm>
            <a:off x="722604" y="3505200"/>
            <a:ext cx="2660650" cy="1728788"/>
          </a:xfrm>
          <a:prstGeom prst="rect">
            <a:avLst/>
          </a:prstGeom>
          <a:noFill/>
          <a:ln w="2540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9" name="Picture 7" descr="Lox Res 13"/>
          <p:cNvPicPr>
            <a:picLocks noGrp="1" noChangeAspect="1" noChangeArrowheads="1"/>
          </p:cNvPicPr>
          <p:nvPr>
            <p:ph sz="half" idx="2"/>
          </p:nvPr>
        </p:nvPicPr>
        <p:blipFill>
          <a:blip r:embed="rId4">
            <a:extLst>
              <a:ext uri="{28A0092B-C50C-407E-A947-70E740481C1C}">
                <a14:useLocalDpi xmlns:a14="http://schemas.microsoft.com/office/drawing/2010/main" val="0"/>
              </a:ext>
            </a:extLst>
          </a:blip>
          <a:srcRect/>
          <a:stretch>
            <a:fillRect/>
          </a:stretch>
        </p:blipFill>
        <p:spPr bwMode="auto">
          <a:xfrm>
            <a:off x="3810000" y="1630393"/>
            <a:ext cx="4876800" cy="366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spTree>
    <p:extLst>
      <p:ext uri="{BB962C8B-B14F-4D97-AF65-F5344CB8AC3E}">
        <p14:creationId xmlns:p14="http://schemas.microsoft.com/office/powerpoint/2010/main" val="14930066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fontScale="90000"/>
          </a:bodyPr>
          <a:lstStyle/>
          <a:p>
            <a:r>
              <a:rPr lang="en-US" sz="3600" dirty="0" smtClean="0"/>
              <a:t>Typical Chemical Processing Facility</a:t>
            </a:r>
            <a:endParaRPr lang="en-US" sz="3600" dirty="0"/>
          </a:p>
        </p:txBody>
      </p:sp>
      <p:sp>
        <p:nvSpPr>
          <p:cNvPr id="5" name="Date Placeholder 4"/>
          <p:cNvSpPr>
            <a:spLocks noGrp="1"/>
          </p:cNvSpPr>
          <p:nvPr>
            <p:ph type="dt" sz="half" idx="10"/>
          </p:nvPr>
        </p:nvSpPr>
        <p:spPr/>
        <p:txBody>
          <a:bodyPr/>
          <a:lstStyle/>
          <a:p>
            <a:fld id="{C0A60AB7-E2BD-4D27-A395-863AE9EFBE30}" type="datetime1">
              <a:rPr lang="en-US" smtClean="0"/>
              <a:pPr/>
              <a:t>5/5/2014</a:t>
            </a:fld>
            <a:endParaRPr lang="en-US" dirty="0"/>
          </a:p>
        </p:txBody>
      </p:sp>
      <p:sp>
        <p:nvSpPr>
          <p:cNvPr id="6" name="Slide Number Placeholder 5"/>
          <p:cNvSpPr>
            <a:spLocks noGrp="1"/>
          </p:cNvSpPr>
          <p:nvPr>
            <p:ph type="sldNum" sz="quarter" idx="12"/>
          </p:nvPr>
        </p:nvSpPr>
        <p:spPr/>
        <p:txBody>
          <a:bodyPr/>
          <a:lstStyle/>
          <a:p>
            <a:fld id="{D9515C9C-B0D4-49C7-83C7-4BF66E55645D}" type="slidenum">
              <a:rPr lang="en-US" smtClean="0"/>
              <a:pPr/>
              <a:t>20</a:t>
            </a:fld>
            <a:endParaRPr lang="en-US" dirty="0"/>
          </a:p>
        </p:txBody>
      </p:sp>
      <p:pic>
        <p:nvPicPr>
          <p:cNvPr id="9"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l="42261" t="9288" r="5913" b="3096"/>
          <a:stretch>
            <a:fillRect/>
          </a:stretch>
        </p:blipFill>
        <p:spPr bwMode="auto">
          <a:xfrm>
            <a:off x="2191135" y="1600200"/>
            <a:ext cx="4761729"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604817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en-US" sz="3200" dirty="0" smtClean="0"/>
              <a:t>Typical Chemical Processing Facility Cont.</a:t>
            </a:r>
            <a:endParaRPr lang="en-US" sz="3200" dirty="0"/>
          </a:p>
        </p:txBody>
      </p:sp>
      <p:sp>
        <p:nvSpPr>
          <p:cNvPr id="5" name="Date Placeholder 4"/>
          <p:cNvSpPr>
            <a:spLocks noGrp="1"/>
          </p:cNvSpPr>
          <p:nvPr>
            <p:ph type="dt" sz="half" idx="10"/>
          </p:nvPr>
        </p:nvSpPr>
        <p:spPr/>
        <p:txBody>
          <a:bodyPr/>
          <a:lstStyle/>
          <a:p>
            <a:fld id="{C0A60AB7-E2BD-4D27-A395-863AE9EFBE30}" type="datetime1">
              <a:rPr lang="en-US" smtClean="0"/>
              <a:pPr/>
              <a:t>5/5/2014</a:t>
            </a:fld>
            <a:endParaRPr lang="en-US" dirty="0"/>
          </a:p>
        </p:txBody>
      </p:sp>
      <p:sp>
        <p:nvSpPr>
          <p:cNvPr id="6" name="Slide Number Placeholder 5"/>
          <p:cNvSpPr>
            <a:spLocks noGrp="1"/>
          </p:cNvSpPr>
          <p:nvPr>
            <p:ph type="sldNum" sz="quarter" idx="12"/>
          </p:nvPr>
        </p:nvSpPr>
        <p:spPr/>
        <p:txBody>
          <a:bodyPr/>
          <a:lstStyle/>
          <a:p>
            <a:fld id="{D9515C9C-B0D4-49C7-83C7-4BF66E55645D}" type="slidenum">
              <a:rPr lang="en-US" smtClean="0"/>
              <a:pPr/>
              <a:t>21</a:t>
            </a:fld>
            <a:endParaRPr lang="en-US" dirty="0"/>
          </a:p>
        </p:txBody>
      </p:sp>
      <p:pic>
        <p:nvPicPr>
          <p:cNvPr id="9"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l="18434" t="8669" b="3096"/>
          <a:stretch>
            <a:fillRect/>
          </a:stretch>
        </p:blipFill>
        <p:spPr bwMode="auto">
          <a:xfrm>
            <a:off x="851179" y="1600200"/>
            <a:ext cx="7441641"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489237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en-US" sz="3200" dirty="0" smtClean="0"/>
              <a:t>Nu-West Industries Phosphogypsum Stack Design</a:t>
            </a:r>
            <a:endParaRPr lang="en-US" sz="3200" dirty="0"/>
          </a:p>
        </p:txBody>
      </p:sp>
      <p:sp>
        <p:nvSpPr>
          <p:cNvPr id="7" name="Content Placeholder 6"/>
          <p:cNvSpPr>
            <a:spLocks noGrp="1"/>
          </p:cNvSpPr>
          <p:nvPr>
            <p:ph sz="half" idx="1"/>
          </p:nvPr>
        </p:nvSpPr>
        <p:spPr/>
        <p:txBody>
          <a:bodyPr>
            <a:normAutofit fontScale="92500" lnSpcReduction="10000"/>
          </a:bodyPr>
          <a:lstStyle/>
          <a:p>
            <a:pPr>
              <a:lnSpc>
                <a:spcPct val="90000"/>
              </a:lnSpc>
            </a:pPr>
            <a:r>
              <a:rPr lang="en-US" dirty="0"/>
              <a:t>Design, permitting, and construction oversight of the first phase (125-acre-cell) of a new gypsum disposal stack to manage the 1,800-acre-feet of gypsum slurry produced yearly at the site</a:t>
            </a:r>
          </a:p>
          <a:p>
            <a:pPr>
              <a:lnSpc>
                <a:spcPct val="90000"/>
              </a:lnSpc>
            </a:pPr>
            <a:r>
              <a:rPr lang="en-US" dirty="0"/>
              <a:t>Currently working on the design of the second phase of the stack, which will ultimately encompass approximately 300 acres</a:t>
            </a:r>
          </a:p>
          <a:p>
            <a:endParaRPr lang="en-US" dirty="0"/>
          </a:p>
        </p:txBody>
      </p:sp>
      <p:pic>
        <p:nvPicPr>
          <p:cNvPr id="9" name="Content Placeholder 8"/>
          <p:cNvPicPr>
            <a:picLocks noGrp="1" noChangeAspect="1"/>
          </p:cNvPicPr>
          <p:nvPr>
            <p:ph sz="half" idx="2"/>
          </p:nvPr>
        </p:nvPicPr>
        <p:blipFill>
          <a:blip r:embed="rId2"/>
          <a:stretch>
            <a:fillRect/>
          </a:stretch>
        </p:blipFill>
        <p:spPr>
          <a:xfrm>
            <a:off x="5348287" y="1772444"/>
            <a:ext cx="2638425" cy="4181475"/>
          </a:xfrm>
          <a:prstGeom prst="rect">
            <a:avLst/>
          </a:prstGeom>
        </p:spPr>
      </p:pic>
      <p:sp>
        <p:nvSpPr>
          <p:cNvPr id="4" name="Date Placeholder 3"/>
          <p:cNvSpPr>
            <a:spLocks noGrp="1"/>
          </p:cNvSpPr>
          <p:nvPr>
            <p:ph type="dt" sz="half" idx="10"/>
          </p:nvPr>
        </p:nvSpPr>
        <p:spPr/>
        <p:txBody>
          <a:bodyPr/>
          <a:lstStyle/>
          <a:p>
            <a:fld id="{D9641B56-F1C1-4B9C-86AB-A9C4D2348069}" type="datetime1">
              <a:rPr lang="en-US" smtClean="0"/>
              <a:pPr/>
              <a:t>5/5/2014</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22</a:t>
            </a:fld>
            <a:endParaRPr lang="en-US" dirty="0"/>
          </a:p>
        </p:txBody>
      </p:sp>
    </p:spTree>
    <p:extLst>
      <p:ext uri="{BB962C8B-B14F-4D97-AF65-F5344CB8AC3E}">
        <p14:creationId xmlns:p14="http://schemas.microsoft.com/office/powerpoint/2010/main" val="18742990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smtClean="0"/>
              <a:t>Royster Phosphogypsum Stack Expansion and Site Closure</a:t>
            </a:r>
            <a:endParaRPr lang="en-US" sz="2400" dirty="0"/>
          </a:p>
        </p:txBody>
      </p:sp>
      <p:sp>
        <p:nvSpPr>
          <p:cNvPr id="3" name="Content Placeholder 2"/>
          <p:cNvSpPr>
            <a:spLocks noGrp="1"/>
          </p:cNvSpPr>
          <p:nvPr>
            <p:ph sz="half" idx="1"/>
          </p:nvPr>
        </p:nvSpPr>
        <p:spPr/>
        <p:txBody>
          <a:bodyPr>
            <a:normAutofit fontScale="62500" lnSpcReduction="20000"/>
          </a:bodyPr>
          <a:lstStyle/>
          <a:p>
            <a:r>
              <a:rPr lang="en-US" dirty="0"/>
              <a:t>Extensive subsurface exploration consisting of geotechnical borings and electromagnetic studies to characterize the site conditions for the expansion of an existing phosphogypsum stack</a:t>
            </a:r>
          </a:p>
          <a:p>
            <a:r>
              <a:rPr lang="en-US" dirty="0"/>
              <a:t>Provided recommendations to improve the processing efficiency</a:t>
            </a:r>
          </a:p>
          <a:p>
            <a:r>
              <a:rPr lang="en-US" dirty="0"/>
              <a:t>Expansion design included the need for foundation stabilization, construction of containment dikes, an under drain system, and associated cooling ponds</a:t>
            </a:r>
          </a:p>
          <a:p>
            <a:r>
              <a:rPr lang="en-US" dirty="0"/>
              <a:t>Installation of a 12,000-linear-foot slurry wall to reduce seepage from the existing stack</a:t>
            </a:r>
          </a:p>
          <a:p>
            <a:r>
              <a:rPr lang="en-US" dirty="0"/>
              <a:t>Groundwater monitoring to ensure permit compliance</a:t>
            </a:r>
          </a:p>
          <a:p>
            <a:endParaRPr lang="en-US" dirty="0"/>
          </a:p>
        </p:txBody>
      </p:sp>
      <p:pic>
        <p:nvPicPr>
          <p:cNvPr id="7" name="Content Placeholder 6"/>
          <p:cNvPicPr>
            <a:picLocks noGrp="1" noChangeAspect="1"/>
          </p:cNvPicPr>
          <p:nvPr>
            <p:ph sz="half" idx="2"/>
          </p:nvPr>
        </p:nvPicPr>
        <p:blipFill>
          <a:blip r:embed="rId2"/>
          <a:stretch>
            <a:fillRect/>
          </a:stretch>
        </p:blipFill>
        <p:spPr>
          <a:xfrm>
            <a:off x="5376862" y="1781969"/>
            <a:ext cx="2581275" cy="4162425"/>
          </a:xfrm>
          <a:prstGeom prst="rect">
            <a:avLst/>
          </a:prstGeom>
        </p:spPr>
      </p:pic>
      <p:sp>
        <p:nvSpPr>
          <p:cNvPr id="5" name="Date Placeholder 4"/>
          <p:cNvSpPr>
            <a:spLocks noGrp="1"/>
          </p:cNvSpPr>
          <p:nvPr>
            <p:ph type="dt" sz="half" idx="10"/>
          </p:nvPr>
        </p:nvSpPr>
        <p:spPr/>
        <p:txBody>
          <a:bodyPr/>
          <a:lstStyle/>
          <a:p>
            <a:fld id="{C0A60AB7-E2BD-4D27-A395-863AE9EFBE30}" type="datetime1">
              <a:rPr lang="en-US" smtClean="0"/>
              <a:pPr/>
              <a:t>5/5/2014</a:t>
            </a:fld>
            <a:endParaRPr lang="en-US" dirty="0"/>
          </a:p>
        </p:txBody>
      </p:sp>
      <p:sp>
        <p:nvSpPr>
          <p:cNvPr id="6" name="Slide Number Placeholder 5"/>
          <p:cNvSpPr>
            <a:spLocks noGrp="1"/>
          </p:cNvSpPr>
          <p:nvPr>
            <p:ph type="sldNum" sz="quarter" idx="12"/>
          </p:nvPr>
        </p:nvSpPr>
        <p:spPr/>
        <p:txBody>
          <a:bodyPr/>
          <a:lstStyle/>
          <a:p>
            <a:fld id="{D9515C9C-B0D4-49C7-83C7-4BF66E55645D}" type="slidenum">
              <a:rPr lang="en-US" smtClean="0"/>
              <a:pPr/>
              <a:t>23</a:t>
            </a:fld>
            <a:endParaRPr lang="en-US" dirty="0"/>
          </a:p>
        </p:txBody>
      </p:sp>
    </p:spTree>
    <p:extLst>
      <p:ext uri="{BB962C8B-B14F-4D97-AF65-F5344CB8AC3E}">
        <p14:creationId xmlns:p14="http://schemas.microsoft.com/office/powerpoint/2010/main" val="25796352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t>Conda Phosphate Tailing and Cooling Pond</a:t>
            </a:r>
            <a:endParaRPr lang="en-US" sz="2800" dirty="0"/>
          </a:p>
        </p:txBody>
      </p:sp>
      <p:sp>
        <p:nvSpPr>
          <p:cNvPr id="3" name="Content Placeholder 2"/>
          <p:cNvSpPr>
            <a:spLocks noGrp="1"/>
          </p:cNvSpPr>
          <p:nvPr>
            <p:ph sz="half" idx="1"/>
          </p:nvPr>
        </p:nvSpPr>
        <p:spPr/>
        <p:txBody>
          <a:bodyPr>
            <a:normAutofit fontScale="92500" lnSpcReduction="10000"/>
          </a:bodyPr>
          <a:lstStyle/>
          <a:p>
            <a:pPr fontAlgn="auto">
              <a:spcAft>
                <a:spcPts val="0"/>
              </a:spcAft>
              <a:defRPr/>
            </a:pPr>
            <a:r>
              <a:rPr lang="en-US" sz="1800" dirty="0"/>
              <a:t>AMEC has provided comprehensive professional services to Agrium US, Inc’s Conda Phosphate Operations for more than fifteen years. </a:t>
            </a:r>
          </a:p>
          <a:p>
            <a:pPr fontAlgn="auto">
              <a:spcAft>
                <a:spcPts val="0"/>
              </a:spcAft>
              <a:defRPr/>
            </a:pPr>
            <a:r>
              <a:rPr lang="en-US" sz="1800" dirty="0"/>
              <a:t>A key project at the site has been the ongoing expansion of Talings Pond 4 which covers approximately 300 acres. </a:t>
            </a:r>
          </a:p>
          <a:p>
            <a:pPr fontAlgn="auto">
              <a:spcAft>
                <a:spcPts val="0"/>
              </a:spcAft>
              <a:defRPr/>
            </a:pPr>
            <a:r>
              <a:rPr lang="en-US" sz="1800" dirty="0"/>
              <a:t>Services include:</a:t>
            </a:r>
          </a:p>
          <a:p>
            <a:pPr lvl="1" fontAlgn="auto">
              <a:spcAft>
                <a:spcPts val="0"/>
              </a:spcAft>
              <a:defRPr/>
            </a:pPr>
            <a:r>
              <a:rPr lang="en-US" sz="1600" dirty="0"/>
              <a:t>Ground investigation to asses foundation soils</a:t>
            </a:r>
          </a:p>
          <a:p>
            <a:pPr lvl="1" fontAlgn="auto">
              <a:spcAft>
                <a:spcPts val="0"/>
              </a:spcAft>
              <a:defRPr/>
            </a:pPr>
            <a:r>
              <a:rPr lang="en-US" sz="1600" dirty="0"/>
              <a:t>Characterization of potential borrow pit areas</a:t>
            </a:r>
          </a:p>
          <a:p>
            <a:pPr lvl="1" fontAlgn="auto">
              <a:spcAft>
                <a:spcPts val="0"/>
              </a:spcAft>
              <a:defRPr/>
            </a:pPr>
            <a:r>
              <a:rPr lang="en-US" sz="1600" dirty="0"/>
              <a:t>Slope stability and seepage analyses</a:t>
            </a:r>
          </a:p>
          <a:p>
            <a:pPr lvl="1" fontAlgn="auto">
              <a:spcAft>
                <a:spcPts val="0"/>
              </a:spcAft>
              <a:defRPr/>
            </a:pPr>
            <a:r>
              <a:rPr lang="en-US" sz="1600" dirty="0"/>
              <a:t>Design of seepage control measures</a:t>
            </a:r>
          </a:p>
          <a:p>
            <a:pPr lvl="1" fontAlgn="auto">
              <a:spcAft>
                <a:spcPts val="0"/>
              </a:spcAft>
              <a:defRPr/>
            </a:pPr>
            <a:r>
              <a:rPr lang="en-US" sz="1600" dirty="0"/>
              <a:t>Assessment of tailings storage capacity </a:t>
            </a:r>
          </a:p>
          <a:p>
            <a:pPr lvl="1" fontAlgn="auto">
              <a:spcAft>
                <a:spcPts val="0"/>
              </a:spcAft>
              <a:defRPr/>
            </a:pPr>
            <a:r>
              <a:rPr lang="en-US" sz="1600" dirty="0"/>
              <a:t>On-going monitoring of soil instrumentation </a:t>
            </a:r>
          </a:p>
          <a:p>
            <a:endParaRPr lang="en-US" dirty="0"/>
          </a:p>
        </p:txBody>
      </p:sp>
      <p:pic>
        <p:nvPicPr>
          <p:cNvPr id="7" name="Content Placeholder 6"/>
          <p:cNvPicPr>
            <a:picLocks noGrp="1" noChangeAspect="1"/>
          </p:cNvPicPr>
          <p:nvPr>
            <p:ph sz="half" idx="2"/>
          </p:nvPr>
        </p:nvPicPr>
        <p:blipFill>
          <a:blip r:embed="rId2"/>
          <a:stretch>
            <a:fillRect/>
          </a:stretch>
        </p:blipFill>
        <p:spPr>
          <a:xfrm>
            <a:off x="5262562" y="1905794"/>
            <a:ext cx="2809875" cy="3914775"/>
          </a:xfrm>
          <a:prstGeom prst="rect">
            <a:avLst/>
          </a:prstGeom>
        </p:spPr>
      </p:pic>
      <p:sp>
        <p:nvSpPr>
          <p:cNvPr id="5" name="Date Placeholder 4"/>
          <p:cNvSpPr>
            <a:spLocks noGrp="1"/>
          </p:cNvSpPr>
          <p:nvPr>
            <p:ph type="dt" sz="half" idx="10"/>
          </p:nvPr>
        </p:nvSpPr>
        <p:spPr/>
        <p:txBody>
          <a:bodyPr/>
          <a:lstStyle/>
          <a:p>
            <a:fld id="{C0A60AB7-E2BD-4D27-A395-863AE9EFBE30}" type="datetime1">
              <a:rPr lang="en-US" smtClean="0"/>
              <a:pPr/>
              <a:t>5/5/2014</a:t>
            </a:fld>
            <a:endParaRPr lang="en-US" dirty="0"/>
          </a:p>
        </p:txBody>
      </p:sp>
      <p:sp>
        <p:nvSpPr>
          <p:cNvPr id="6" name="Slide Number Placeholder 5"/>
          <p:cNvSpPr>
            <a:spLocks noGrp="1"/>
          </p:cNvSpPr>
          <p:nvPr>
            <p:ph type="sldNum" sz="quarter" idx="12"/>
          </p:nvPr>
        </p:nvSpPr>
        <p:spPr/>
        <p:txBody>
          <a:bodyPr/>
          <a:lstStyle/>
          <a:p>
            <a:fld id="{D9515C9C-B0D4-49C7-83C7-4BF66E55645D}" type="slidenum">
              <a:rPr lang="en-US" smtClean="0"/>
              <a:pPr/>
              <a:t>24</a:t>
            </a:fld>
            <a:endParaRPr lang="en-US" dirty="0"/>
          </a:p>
        </p:txBody>
      </p:sp>
    </p:spTree>
    <p:extLst>
      <p:ext uri="{BB962C8B-B14F-4D97-AF65-F5344CB8AC3E}">
        <p14:creationId xmlns:p14="http://schemas.microsoft.com/office/powerpoint/2010/main" val="21172658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t>Agrium U.S. Inc. Gypsum Stack Evaluation</a:t>
            </a:r>
            <a:endParaRPr lang="en-US" sz="2800" dirty="0"/>
          </a:p>
        </p:txBody>
      </p:sp>
      <p:sp>
        <p:nvSpPr>
          <p:cNvPr id="3" name="Content Placeholder 2"/>
          <p:cNvSpPr>
            <a:spLocks noGrp="1"/>
          </p:cNvSpPr>
          <p:nvPr>
            <p:ph sz="half" idx="1"/>
          </p:nvPr>
        </p:nvSpPr>
        <p:spPr/>
        <p:txBody>
          <a:bodyPr>
            <a:normAutofit fontScale="62500" lnSpcReduction="20000"/>
          </a:bodyPr>
          <a:lstStyle/>
          <a:p>
            <a:r>
              <a:rPr lang="en-US" dirty="0"/>
              <a:t>Provided emergency response to evaluate the cause of gypsum stack instability </a:t>
            </a:r>
          </a:p>
          <a:p>
            <a:r>
              <a:rPr lang="en-US" dirty="0"/>
              <a:t>Completed standard penetration test (SPT) borings and sampling of gypsum stack</a:t>
            </a:r>
          </a:p>
          <a:p>
            <a:r>
              <a:rPr lang="en-US" dirty="0"/>
              <a:t>Installed slope indicator instrumentation and provided recommendations to stability</a:t>
            </a:r>
          </a:p>
          <a:p>
            <a:r>
              <a:rPr lang="en-US" dirty="0"/>
              <a:t>Completed test borings in gypsum and foundation materials</a:t>
            </a:r>
          </a:p>
          <a:p>
            <a:r>
              <a:rPr lang="en-US" dirty="0"/>
              <a:t>Reviewed historical information and plans</a:t>
            </a:r>
          </a:p>
          <a:p>
            <a:r>
              <a:rPr lang="en-US" dirty="0"/>
              <a:t>Prepared design drawings and specifications for owner to install acid water seepage collection system</a:t>
            </a:r>
          </a:p>
          <a:p>
            <a:endParaRPr lang="en-US" dirty="0"/>
          </a:p>
        </p:txBody>
      </p:sp>
      <p:sp>
        <p:nvSpPr>
          <p:cNvPr id="5" name="Date Placeholder 4"/>
          <p:cNvSpPr>
            <a:spLocks noGrp="1"/>
          </p:cNvSpPr>
          <p:nvPr>
            <p:ph type="dt" sz="half" idx="10"/>
          </p:nvPr>
        </p:nvSpPr>
        <p:spPr/>
        <p:txBody>
          <a:bodyPr/>
          <a:lstStyle/>
          <a:p>
            <a:fld id="{C0A60AB7-E2BD-4D27-A395-863AE9EFBE30}" type="datetime1">
              <a:rPr lang="en-US" smtClean="0"/>
              <a:pPr/>
              <a:t>5/5/2014</a:t>
            </a:fld>
            <a:endParaRPr lang="en-US" dirty="0"/>
          </a:p>
        </p:txBody>
      </p:sp>
      <p:sp>
        <p:nvSpPr>
          <p:cNvPr id="6" name="Slide Number Placeholder 5"/>
          <p:cNvSpPr>
            <a:spLocks noGrp="1"/>
          </p:cNvSpPr>
          <p:nvPr>
            <p:ph type="sldNum" sz="quarter" idx="12"/>
          </p:nvPr>
        </p:nvSpPr>
        <p:spPr/>
        <p:txBody>
          <a:bodyPr/>
          <a:lstStyle/>
          <a:p>
            <a:fld id="{D9515C9C-B0D4-49C7-83C7-4BF66E55645D}" type="slidenum">
              <a:rPr lang="en-US" smtClean="0"/>
              <a:pPr/>
              <a:t>25</a:t>
            </a:fld>
            <a:endParaRPr lang="en-US" dirty="0"/>
          </a:p>
        </p:txBody>
      </p:sp>
      <p:pic>
        <p:nvPicPr>
          <p:cNvPr id="7" name="Picture 4" descr="Agrium Gypsum Stack Closure"/>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l="6000"/>
          <a:stretch>
            <a:fillRect/>
          </a:stretch>
        </p:blipFill>
        <p:spPr bwMode="auto">
          <a:xfrm>
            <a:off x="5334000" y="1447800"/>
            <a:ext cx="3072384"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spTree>
    <p:extLst>
      <p:ext uri="{BB962C8B-B14F-4D97-AF65-F5344CB8AC3E}">
        <p14:creationId xmlns:p14="http://schemas.microsoft.com/office/powerpoint/2010/main" val="9144452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ER Jahna Sand Mine Development</a:t>
            </a:r>
            <a:endParaRPr lang="en-US" sz="3200" dirty="0"/>
          </a:p>
        </p:txBody>
      </p:sp>
      <p:sp>
        <p:nvSpPr>
          <p:cNvPr id="3" name="Content Placeholder 2"/>
          <p:cNvSpPr>
            <a:spLocks noGrp="1"/>
          </p:cNvSpPr>
          <p:nvPr>
            <p:ph sz="half" idx="1"/>
          </p:nvPr>
        </p:nvSpPr>
        <p:spPr/>
        <p:txBody>
          <a:bodyPr>
            <a:normAutofit fontScale="77500" lnSpcReduction="20000"/>
          </a:bodyPr>
          <a:lstStyle/>
          <a:p>
            <a:pPr>
              <a:lnSpc>
                <a:spcPct val="90000"/>
              </a:lnSpc>
              <a:spcBef>
                <a:spcPct val="30000"/>
              </a:spcBef>
            </a:pPr>
            <a:r>
              <a:rPr lang="en-US" dirty="0">
                <a:latin typeface="Arial "/>
              </a:rPr>
              <a:t>Prepared 400-year (life of mine) Environmental Resource Permit</a:t>
            </a:r>
          </a:p>
          <a:p>
            <a:pPr>
              <a:lnSpc>
                <a:spcPct val="90000"/>
              </a:lnSpc>
              <a:spcBef>
                <a:spcPct val="30000"/>
              </a:spcBef>
            </a:pPr>
            <a:r>
              <a:rPr lang="en-US" dirty="0">
                <a:latin typeface="Arial "/>
              </a:rPr>
              <a:t>Development of a new 15,000-acre sand mine in the green swamp</a:t>
            </a:r>
          </a:p>
          <a:p>
            <a:pPr>
              <a:lnSpc>
                <a:spcPct val="90000"/>
              </a:lnSpc>
              <a:spcBef>
                <a:spcPct val="30000"/>
              </a:spcBef>
            </a:pPr>
            <a:r>
              <a:rPr lang="en-US" dirty="0">
                <a:latin typeface="Arial "/>
              </a:rPr>
              <a:t>Developed detailed thematic GIS coverage of site</a:t>
            </a:r>
          </a:p>
          <a:p>
            <a:pPr>
              <a:lnSpc>
                <a:spcPct val="90000"/>
              </a:lnSpc>
              <a:spcBef>
                <a:spcPct val="30000"/>
              </a:spcBef>
            </a:pPr>
            <a:r>
              <a:rPr lang="en-US" dirty="0">
                <a:latin typeface="Arial "/>
              </a:rPr>
              <a:t>Conducted detailed SWMM modeling of 140-square-mile contributing basin </a:t>
            </a:r>
          </a:p>
          <a:p>
            <a:pPr>
              <a:lnSpc>
                <a:spcPct val="90000"/>
              </a:lnSpc>
              <a:spcBef>
                <a:spcPct val="30000"/>
              </a:spcBef>
            </a:pPr>
            <a:r>
              <a:rPr lang="en-US" dirty="0">
                <a:latin typeface="Arial "/>
              </a:rPr>
              <a:t>Utilized MODFLOW to assess long-term regional groundwater impacts</a:t>
            </a:r>
          </a:p>
          <a:p>
            <a:endParaRPr lang="en-US" dirty="0"/>
          </a:p>
        </p:txBody>
      </p:sp>
      <p:sp>
        <p:nvSpPr>
          <p:cNvPr id="5" name="Date Placeholder 4"/>
          <p:cNvSpPr>
            <a:spLocks noGrp="1"/>
          </p:cNvSpPr>
          <p:nvPr>
            <p:ph type="dt" sz="half" idx="10"/>
          </p:nvPr>
        </p:nvSpPr>
        <p:spPr/>
        <p:txBody>
          <a:bodyPr/>
          <a:lstStyle/>
          <a:p>
            <a:fld id="{C0A60AB7-E2BD-4D27-A395-863AE9EFBE30}" type="datetime1">
              <a:rPr lang="en-US" smtClean="0"/>
              <a:pPr/>
              <a:t>5/5/2014</a:t>
            </a:fld>
            <a:endParaRPr lang="en-US" dirty="0"/>
          </a:p>
        </p:txBody>
      </p:sp>
      <p:sp>
        <p:nvSpPr>
          <p:cNvPr id="6" name="Slide Number Placeholder 5"/>
          <p:cNvSpPr>
            <a:spLocks noGrp="1"/>
          </p:cNvSpPr>
          <p:nvPr>
            <p:ph type="sldNum" sz="quarter" idx="12"/>
          </p:nvPr>
        </p:nvSpPr>
        <p:spPr/>
        <p:txBody>
          <a:bodyPr/>
          <a:lstStyle/>
          <a:p>
            <a:fld id="{D9515C9C-B0D4-49C7-83C7-4BF66E55645D}" type="slidenum">
              <a:rPr lang="en-US" smtClean="0"/>
              <a:pPr/>
              <a:t>26</a:t>
            </a:fld>
            <a:endParaRPr lang="en-US" dirty="0"/>
          </a:p>
        </p:txBody>
      </p:sp>
      <p:pic>
        <p:nvPicPr>
          <p:cNvPr id="7" name="Picture 4" descr="S001I006"/>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t="11067" b="19560"/>
          <a:stretch>
            <a:fillRect/>
          </a:stretch>
        </p:blipFill>
        <p:spPr>
          <a:xfrm>
            <a:off x="4648200" y="1600200"/>
            <a:ext cx="4038600" cy="2119742"/>
          </a:xfrm>
        </p:spPr>
      </p:pic>
      <p:pic>
        <p:nvPicPr>
          <p:cNvPr id="8" name="Picture 5" descr="S001I002"/>
          <p:cNvPicPr>
            <a:picLocks noChangeAspect="1" noChangeArrowheads="1"/>
          </p:cNvPicPr>
          <p:nvPr/>
        </p:nvPicPr>
        <p:blipFill>
          <a:blip r:embed="rId3">
            <a:extLst>
              <a:ext uri="{28A0092B-C50C-407E-A947-70E740481C1C}">
                <a14:useLocalDpi xmlns:a14="http://schemas.microsoft.com/office/drawing/2010/main" val="0"/>
              </a:ext>
            </a:extLst>
          </a:blip>
          <a:srcRect t="18016" b="12097"/>
          <a:stretch>
            <a:fillRect/>
          </a:stretch>
        </p:blipFill>
        <p:spPr bwMode="auto">
          <a:xfrm>
            <a:off x="4648200" y="3851679"/>
            <a:ext cx="4038600" cy="1903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spTree>
    <p:extLst>
      <p:ext uri="{BB962C8B-B14F-4D97-AF65-F5344CB8AC3E}">
        <p14:creationId xmlns:p14="http://schemas.microsoft.com/office/powerpoint/2010/main" val="33551929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t>DAM &amp; LEVEE PROJECT EXPANSION</a:t>
            </a:r>
            <a:endParaRPr lang="en-US" sz="2800" dirty="0"/>
          </a:p>
        </p:txBody>
      </p:sp>
      <p:sp>
        <p:nvSpPr>
          <p:cNvPr id="3" name="Content Placeholder 2"/>
          <p:cNvSpPr>
            <a:spLocks noGrp="1"/>
          </p:cNvSpPr>
          <p:nvPr>
            <p:ph sz="half" idx="1"/>
          </p:nvPr>
        </p:nvSpPr>
        <p:spPr>
          <a:xfrm>
            <a:off x="457200" y="1643332"/>
            <a:ext cx="4038600" cy="4525963"/>
          </a:xfrm>
        </p:spPr>
        <p:txBody>
          <a:bodyPr>
            <a:normAutofit fontScale="92500" lnSpcReduction="20000"/>
          </a:bodyPr>
          <a:lstStyle/>
          <a:p>
            <a:pPr marL="0" indent="0">
              <a:buNone/>
            </a:pPr>
            <a:r>
              <a:rPr lang="en-US" sz="2000" b="1" dirty="0" smtClean="0"/>
              <a:t>Cemex Tailings Dams-Ongoing</a:t>
            </a:r>
          </a:p>
          <a:p>
            <a:r>
              <a:rPr lang="en-US" sz="2000" dirty="0"/>
              <a:t>Engineering Cost: $750,000</a:t>
            </a:r>
          </a:p>
          <a:p>
            <a:r>
              <a:rPr lang="en-US" sz="2000" dirty="0"/>
              <a:t>Client: Cemex Construction Materials, LLC</a:t>
            </a:r>
          </a:p>
          <a:p>
            <a:r>
              <a:rPr lang="en-US" sz="2000" dirty="0"/>
              <a:t>Since 1978, we have provided comprehensive services for the design and construction of more than 15 miles of tailings dams water reservoirs ranging in height from 30 feet to 110 feet and enclosing several thousand acres. Currently providing annual dam inspection services and design of repairs and maintenance to address potential sinkhole activity, seepage, and slope stability issues for the active reservoirs and tailings storage areas.</a:t>
            </a:r>
          </a:p>
          <a:p>
            <a:pPr>
              <a:buFont typeface="Wingdings" panose="05000000000000000000" pitchFamily="2" charset="2"/>
              <a:buChar char="§"/>
            </a:pPr>
            <a:endParaRPr lang="en-US" sz="2000" dirty="0" smtClean="0"/>
          </a:p>
          <a:p>
            <a:endParaRPr lang="en-US" sz="2000" dirty="0"/>
          </a:p>
        </p:txBody>
      </p:sp>
      <p:sp>
        <p:nvSpPr>
          <p:cNvPr id="5" name="Date Placeholder 4"/>
          <p:cNvSpPr>
            <a:spLocks noGrp="1"/>
          </p:cNvSpPr>
          <p:nvPr>
            <p:ph type="dt" sz="half" idx="10"/>
          </p:nvPr>
        </p:nvSpPr>
        <p:spPr/>
        <p:txBody>
          <a:bodyPr/>
          <a:lstStyle/>
          <a:p>
            <a:fld id="{C0A60AB7-E2BD-4D27-A395-863AE9EFBE30}" type="datetime1">
              <a:rPr lang="en-US" smtClean="0"/>
              <a:pPr/>
              <a:t>5/5/2014</a:t>
            </a:fld>
            <a:endParaRPr lang="en-US" dirty="0"/>
          </a:p>
        </p:txBody>
      </p:sp>
      <p:sp>
        <p:nvSpPr>
          <p:cNvPr id="6" name="Slide Number Placeholder 5"/>
          <p:cNvSpPr>
            <a:spLocks noGrp="1"/>
          </p:cNvSpPr>
          <p:nvPr>
            <p:ph type="sldNum" sz="quarter" idx="12"/>
          </p:nvPr>
        </p:nvSpPr>
        <p:spPr/>
        <p:txBody>
          <a:bodyPr/>
          <a:lstStyle/>
          <a:p>
            <a:fld id="{D9515C9C-B0D4-49C7-83C7-4BF66E55645D}" type="slidenum">
              <a:rPr lang="en-US" smtClean="0"/>
              <a:pPr/>
              <a:t>27</a:t>
            </a:fld>
            <a:endParaRPr lang="en-US" dirty="0"/>
          </a:p>
        </p:txBody>
      </p:sp>
      <p:pic>
        <p:nvPicPr>
          <p:cNvPr id="7" name="Picture 4" descr="BCI007"/>
          <p:cNvPicPr>
            <a:picLocks noGrp="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8200" y="2516981"/>
            <a:ext cx="4038600" cy="269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372706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t>Soil-Bentonite Cut-Off Wall</a:t>
            </a:r>
            <a:endParaRPr lang="en-US" sz="2800" dirty="0"/>
          </a:p>
        </p:txBody>
      </p:sp>
      <p:sp>
        <p:nvSpPr>
          <p:cNvPr id="9" name="Text Placeholder 8"/>
          <p:cNvSpPr>
            <a:spLocks noGrp="1"/>
          </p:cNvSpPr>
          <p:nvPr>
            <p:ph type="body" idx="1"/>
          </p:nvPr>
        </p:nvSpPr>
        <p:spPr/>
        <p:txBody>
          <a:bodyPr/>
          <a:lstStyle/>
          <a:p>
            <a:r>
              <a:rPr lang="en-US" dirty="0" smtClean="0"/>
              <a:t>Excavating Trench	</a:t>
            </a:r>
            <a:endParaRPr lang="en-US" dirty="0"/>
          </a:p>
        </p:txBody>
      </p:sp>
      <p:pic>
        <p:nvPicPr>
          <p:cNvPr id="7" name="Picture 4" descr="016_010"/>
          <p:cNvPicPr>
            <a:picLocks noGrp="1" noChangeAspect="1" noChangeArrowheads="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457200" y="2635346"/>
            <a:ext cx="4040188" cy="3030346"/>
          </a:xfrm>
          <a:noFill/>
          <a:ln w="15875">
            <a:solidFill>
              <a:schemeClr val="bg2"/>
            </a:solidFill>
            <a:miter lim="800000"/>
            <a:headEnd/>
            <a:tailEnd/>
          </a:ln>
        </p:spPr>
      </p:pic>
      <p:sp>
        <p:nvSpPr>
          <p:cNvPr id="10" name="Text Placeholder 9"/>
          <p:cNvSpPr>
            <a:spLocks noGrp="1"/>
          </p:cNvSpPr>
          <p:nvPr>
            <p:ph type="body" sz="quarter" idx="3"/>
          </p:nvPr>
        </p:nvSpPr>
        <p:spPr/>
        <p:txBody>
          <a:bodyPr/>
          <a:lstStyle/>
          <a:p>
            <a:r>
              <a:rPr lang="en-US" dirty="0" smtClean="0"/>
              <a:t>Backfilling Trench</a:t>
            </a:r>
            <a:endParaRPr lang="en-US" dirty="0"/>
          </a:p>
        </p:txBody>
      </p:sp>
      <p:pic>
        <p:nvPicPr>
          <p:cNvPr id="8" name="Picture 4" descr="P3250041"/>
          <p:cNvPicPr>
            <a:picLocks noGrp="1" noChangeAspect="1" noChangeArrowheads="1"/>
          </p:cNvPicPr>
          <p:nvPr>
            <p:ph sz="quarter" idx="4"/>
          </p:nvPr>
        </p:nvPicPr>
        <p:blipFill>
          <a:blip r:embed="rId3" cstate="print">
            <a:extLst>
              <a:ext uri="{28A0092B-C50C-407E-A947-70E740481C1C}">
                <a14:useLocalDpi xmlns:a14="http://schemas.microsoft.com/office/drawing/2010/main" val="0"/>
              </a:ext>
            </a:extLst>
          </a:blip>
          <a:stretch>
            <a:fillRect/>
          </a:stretch>
        </p:blipFill>
        <p:spPr bwMode="auto">
          <a:xfrm>
            <a:off x="4645025" y="2635345"/>
            <a:ext cx="4041775" cy="30303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Date Placeholder 4"/>
          <p:cNvSpPr>
            <a:spLocks noGrp="1"/>
          </p:cNvSpPr>
          <p:nvPr>
            <p:ph type="dt" sz="half" idx="10"/>
          </p:nvPr>
        </p:nvSpPr>
        <p:spPr/>
        <p:txBody>
          <a:bodyPr/>
          <a:lstStyle/>
          <a:p>
            <a:fld id="{C0A60AB7-E2BD-4D27-A395-863AE9EFBE30}" type="datetime1">
              <a:rPr lang="en-US" smtClean="0"/>
              <a:pPr/>
              <a:t>5/5/2014</a:t>
            </a:fld>
            <a:endParaRPr lang="en-US" dirty="0"/>
          </a:p>
        </p:txBody>
      </p:sp>
      <p:sp>
        <p:nvSpPr>
          <p:cNvPr id="6" name="Slide Number Placeholder 5"/>
          <p:cNvSpPr>
            <a:spLocks noGrp="1"/>
          </p:cNvSpPr>
          <p:nvPr>
            <p:ph type="sldNum" sz="quarter" idx="12"/>
          </p:nvPr>
        </p:nvSpPr>
        <p:spPr/>
        <p:txBody>
          <a:bodyPr/>
          <a:lstStyle/>
          <a:p>
            <a:fld id="{D9515C9C-B0D4-49C7-83C7-4BF66E55645D}" type="slidenum">
              <a:rPr lang="en-US" smtClean="0"/>
              <a:pPr/>
              <a:t>28</a:t>
            </a:fld>
            <a:endParaRPr lang="en-US" dirty="0"/>
          </a:p>
        </p:txBody>
      </p:sp>
    </p:spTree>
    <p:extLst>
      <p:ext uri="{BB962C8B-B14F-4D97-AF65-F5344CB8AC3E}">
        <p14:creationId xmlns:p14="http://schemas.microsoft.com/office/powerpoint/2010/main" val="14325372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en-US" sz="2800" dirty="0" smtClean="0"/>
              <a:t>WSR Soil-Cement Placement</a:t>
            </a:r>
            <a:endParaRPr lang="en-US" sz="2800" dirty="0"/>
          </a:p>
        </p:txBody>
      </p:sp>
      <p:sp>
        <p:nvSpPr>
          <p:cNvPr id="8" name="Text Placeholder 7"/>
          <p:cNvSpPr>
            <a:spLocks noGrp="1"/>
          </p:cNvSpPr>
          <p:nvPr>
            <p:ph type="body" idx="1"/>
          </p:nvPr>
        </p:nvSpPr>
        <p:spPr/>
        <p:txBody>
          <a:bodyPr/>
          <a:lstStyle/>
          <a:p>
            <a:r>
              <a:rPr lang="en-US" dirty="0" smtClean="0"/>
              <a:t>Flat Plate Soil-Cement</a:t>
            </a:r>
            <a:endParaRPr lang="en-US" dirty="0"/>
          </a:p>
        </p:txBody>
      </p:sp>
      <p:sp>
        <p:nvSpPr>
          <p:cNvPr id="10" name="Text Placeholder 9"/>
          <p:cNvSpPr>
            <a:spLocks noGrp="1"/>
          </p:cNvSpPr>
          <p:nvPr>
            <p:ph type="body" sz="quarter" idx="3"/>
          </p:nvPr>
        </p:nvSpPr>
        <p:spPr/>
        <p:txBody>
          <a:bodyPr/>
          <a:lstStyle/>
          <a:p>
            <a:r>
              <a:rPr lang="en-US" dirty="0" smtClean="0"/>
              <a:t>Stair-Step Soil-Cement</a:t>
            </a:r>
            <a:endParaRPr lang="en-US" dirty="0"/>
          </a:p>
        </p:txBody>
      </p:sp>
      <p:sp>
        <p:nvSpPr>
          <p:cNvPr id="5" name="Date Placeholder 4"/>
          <p:cNvSpPr>
            <a:spLocks noGrp="1"/>
          </p:cNvSpPr>
          <p:nvPr>
            <p:ph type="dt" sz="half" idx="10"/>
          </p:nvPr>
        </p:nvSpPr>
        <p:spPr/>
        <p:txBody>
          <a:bodyPr/>
          <a:lstStyle/>
          <a:p>
            <a:fld id="{C0A60AB7-E2BD-4D27-A395-863AE9EFBE30}" type="datetime1">
              <a:rPr lang="en-US" smtClean="0"/>
              <a:pPr/>
              <a:t>5/5/2014</a:t>
            </a:fld>
            <a:endParaRPr lang="en-US" dirty="0"/>
          </a:p>
        </p:txBody>
      </p:sp>
      <p:sp>
        <p:nvSpPr>
          <p:cNvPr id="6" name="Slide Number Placeholder 5"/>
          <p:cNvSpPr>
            <a:spLocks noGrp="1"/>
          </p:cNvSpPr>
          <p:nvPr>
            <p:ph type="sldNum" sz="quarter" idx="12"/>
          </p:nvPr>
        </p:nvSpPr>
        <p:spPr/>
        <p:txBody>
          <a:bodyPr/>
          <a:lstStyle/>
          <a:p>
            <a:fld id="{D9515C9C-B0D4-49C7-83C7-4BF66E55645D}" type="slidenum">
              <a:rPr lang="en-US" smtClean="0"/>
              <a:pPr/>
              <a:t>29</a:t>
            </a:fld>
            <a:endParaRPr lang="en-US" dirty="0"/>
          </a:p>
        </p:txBody>
      </p:sp>
      <p:pic>
        <p:nvPicPr>
          <p:cNvPr id="12" name="Picture 4" descr="Peace river 5-21-09 003"/>
          <p:cNvPicPr>
            <a:picLocks noGrp="1" noChangeAspect="1" noChangeArrowheads="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a:xfrm>
            <a:off x="457200" y="2636441"/>
            <a:ext cx="4040188" cy="3028156"/>
          </a:xfrm>
        </p:spPr>
      </p:pic>
      <p:pic>
        <p:nvPicPr>
          <p:cNvPr id="13" name="Picture 6" descr="Copy of IMG_0115"/>
          <p:cNvPicPr>
            <a:picLocks noGrp="1" noChangeAspect="1" noChangeArrowheads="1"/>
          </p:cNvPicPr>
          <p:nvPr>
            <p:ph sz="quarter" idx="4"/>
          </p:nvPr>
        </p:nvPicPr>
        <p:blipFill>
          <a:blip r:embed="rId3" cstate="print">
            <a:extLst>
              <a:ext uri="{28A0092B-C50C-407E-A947-70E740481C1C}">
                <a14:useLocalDpi xmlns:a14="http://schemas.microsoft.com/office/drawing/2010/main" val="0"/>
              </a:ext>
            </a:extLst>
          </a:blip>
          <a:srcRect/>
          <a:stretch>
            <a:fillRect/>
          </a:stretch>
        </p:blipFill>
        <p:spPr>
          <a:xfrm>
            <a:off x="4645025" y="2635846"/>
            <a:ext cx="4041775" cy="3029345"/>
          </a:xfrm>
        </p:spPr>
      </p:pic>
    </p:spTree>
    <p:extLst>
      <p:ext uri="{BB962C8B-B14F-4D97-AF65-F5344CB8AC3E}">
        <p14:creationId xmlns:p14="http://schemas.microsoft.com/office/powerpoint/2010/main" val="26779670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a:t>Reservoir Experience</a:t>
            </a:r>
            <a:br>
              <a:rPr lang="en-US" sz="3600" dirty="0"/>
            </a:br>
            <a:r>
              <a:rPr lang="en-US" sz="3600" dirty="0"/>
              <a:t>Central &amp; South Florida</a:t>
            </a:r>
          </a:p>
        </p:txBody>
      </p:sp>
      <p:sp>
        <p:nvSpPr>
          <p:cNvPr id="4" name="Date Placeholder 3"/>
          <p:cNvSpPr>
            <a:spLocks noGrp="1"/>
          </p:cNvSpPr>
          <p:nvPr>
            <p:ph type="dt" sz="half" idx="10"/>
          </p:nvPr>
        </p:nvSpPr>
        <p:spPr/>
        <p:txBody>
          <a:bodyPr/>
          <a:lstStyle/>
          <a:p>
            <a:fld id="{D9641B56-F1C1-4B9C-86AB-A9C4D2348069}" type="datetime1">
              <a:rPr lang="en-US" smtClean="0"/>
              <a:pPr/>
              <a:t>5/5/2014</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3</a:t>
            </a:fld>
            <a:endParaRPr lang="en-US" dirty="0"/>
          </a:p>
        </p:txBody>
      </p:sp>
      <p:pic>
        <p:nvPicPr>
          <p:cNvPr id="12" name="Content Placeholder 11"/>
          <p:cNvPicPr>
            <a:picLocks noGrp="1" noChangeAspect="1"/>
          </p:cNvPicPr>
          <p:nvPr>
            <p:ph idx="1"/>
          </p:nvPr>
        </p:nvPicPr>
        <p:blipFill>
          <a:blip r:embed="rId2"/>
          <a:stretch>
            <a:fillRect/>
          </a:stretch>
        </p:blipFill>
        <p:spPr>
          <a:xfrm>
            <a:off x="152400" y="1143000"/>
            <a:ext cx="8839200" cy="5410200"/>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en-US" sz="2800" dirty="0" smtClean="0"/>
              <a:t>Completed Soil-Cement Slope</a:t>
            </a:r>
            <a:endParaRPr lang="en-US" sz="2800" dirty="0"/>
          </a:p>
        </p:txBody>
      </p:sp>
      <p:sp>
        <p:nvSpPr>
          <p:cNvPr id="5" name="Date Placeholder 4"/>
          <p:cNvSpPr>
            <a:spLocks noGrp="1"/>
          </p:cNvSpPr>
          <p:nvPr>
            <p:ph type="dt" sz="half" idx="10"/>
          </p:nvPr>
        </p:nvSpPr>
        <p:spPr/>
        <p:txBody>
          <a:bodyPr/>
          <a:lstStyle/>
          <a:p>
            <a:fld id="{C0A60AB7-E2BD-4D27-A395-863AE9EFBE30}" type="datetime1">
              <a:rPr lang="en-US" smtClean="0"/>
              <a:pPr/>
              <a:t>5/5/2014</a:t>
            </a:fld>
            <a:endParaRPr lang="en-US" dirty="0"/>
          </a:p>
        </p:txBody>
      </p:sp>
      <p:sp>
        <p:nvSpPr>
          <p:cNvPr id="6" name="Slide Number Placeholder 5"/>
          <p:cNvSpPr>
            <a:spLocks noGrp="1"/>
          </p:cNvSpPr>
          <p:nvPr>
            <p:ph type="sldNum" sz="quarter" idx="12"/>
          </p:nvPr>
        </p:nvSpPr>
        <p:spPr/>
        <p:txBody>
          <a:bodyPr/>
          <a:lstStyle/>
          <a:p>
            <a:fld id="{D9515C9C-B0D4-49C7-83C7-4BF66E55645D}" type="slidenum">
              <a:rPr lang="en-US" smtClean="0"/>
              <a:pPr/>
              <a:t>30</a:t>
            </a:fld>
            <a:endParaRPr lang="en-US" dirty="0"/>
          </a:p>
        </p:txBody>
      </p:sp>
      <p:pic>
        <p:nvPicPr>
          <p:cNvPr id="9" name="Picture 6" descr="IMG_0258"/>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575262" y="1614589"/>
            <a:ext cx="5993476" cy="4497185"/>
          </a:xfrm>
        </p:spPr>
      </p:pic>
    </p:spTree>
    <p:extLst>
      <p:ext uri="{BB962C8B-B14F-4D97-AF65-F5344CB8AC3E}">
        <p14:creationId xmlns:p14="http://schemas.microsoft.com/office/powerpoint/2010/main" val="423020094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D9641B56-F1C1-4B9C-86AB-A9C4D2348069}" type="datetime1">
              <a:rPr lang="en-US" smtClean="0"/>
              <a:pPr/>
              <a:t>5/5/2014</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31</a:t>
            </a:fld>
            <a:endParaRPr lang="en-US" dirty="0"/>
          </a:p>
        </p:txBody>
      </p:sp>
      <p:pic>
        <p:nvPicPr>
          <p:cNvPr id="6" name="Picture 5"/>
          <p:cNvPicPr>
            <a:picLocks noChangeAspect="1"/>
          </p:cNvPicPr>
          <p:nvPr/>
        </p:nvPicPr>
        <p:blipFill>
          <a:blip r:embed="rId2"/>
          <a:stretch>
            <a:fillRect/>
          </a:stretch>
        </p:blipFill>
        <p:spPr>
          <a:xfrm>
            <a:off x="1575556" y="1179381"/>
            <a:ext cx="5992887" cy="4499238"/>
          </a:xfrm>
          <a:prstGeom prst="rect">
            <a:avLst/>
          </a:prstGeom>
        </p:spPr>
      </p:pic>
    </p:spTree>
    <p:extLst>
      <p:ext uri="{BB962C8B-B14F-4D97-AF65-F5344CB8AC3E}">
        <p14:creationId xmlns:p14="http://schemas.microsoft.com/office/powerpoint/2010/main" val="399022647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US" dirty="0"/>
          </a:p>
        </p:txBody>
      </p:sp>
      <p:sp>
        <p:nvSpPr>
          <p:cNvPr id="5" name="Text Placeholder 4"/>
          <p:cNvSpPr>
            <a:spLocks noGrp="1"/>
          </p:cNvSpPr>
          <p:nvPr>
            <p:ph type="body" idx="1"/>
          </p:nvPr>
        </p:nvSpPr>
        <p:spPr/>
        <p:txBody>
          <a:bodyPr>
            <a:normAutofit/>
          </a:bodyPr>
          <a:lstStyle/>
          <a:p>
            <a:r>
              <a:rPr lang="en-US" sz="8000" b="1" dirty="0" smtClean="0">
                <a:solidFill>
                  <a:schemeClr val="tx1"/>
                </a:solidFill>
              </a:rPr>
              <a:t>QUESTIONS????</a:t>
            </a:r>
            <a:endParaRPr lang="en-US" sz="8000" b="1" dirty="0">
              <a:solidFill>
                <a:schemeClr val="tx1"/>
              </a:solidFill>
            </a:endParaRPr>
          </a:p>
        </p:txBody>
      </p:sp>
      <p:sp>
        <p:nvSpPr>
          <p:cNvPr id="2" name="Date Placeholder 1"/>
          <p:cNvSpPr>
            <a:spLocks noGrp="1"/>
          </p:cNvSpPr>
          <p:nvPr>
            <p:ph type="dt" sz="half" idx="10"/>
          </p:nvPr>
        </p:nvSpPr>
        <p:spPr/>
        <p:txBody>
          <a:bodyPr/>
          <a:lstStyle/>
          <a:p>
            <a:fld id="{3F002710-F92E-4BB7-AAC7-AEC0FED14E57}" type="datetime1">
              <a:rPr lang="en-US" smtClean="0"/>
              <a:pPr/>
              <a:t>5/5/2014</a:t>
            </a:fld>
            <a:endParaRPr lang="en-US" dirty="0"/>
          </a:p>
        </p:txBody>
      </p:sp>
      <p:sp>
        <p:nvSpPr>
          <p:cNvPr id="3" name="Slide Number Placeholder 2"/>
          <p:cNvSpPr>
            <a:spLocks noGrp="1"/>
          </p:cNvSpPr>
          <p:nvPr>
            <p:ph type="sldNum" sz="quarter" idx="12"/>
          </p:nvPr>
        </p:nvSpPr>
        <p:spPr/>
        <p:txBody>
          <a:bodyPr/>
          <a:lstStyle/>
          <a:p>
            <a:fld id="{D9515C9C-B0D4-49C7-83C7-4BF66E55645D}" type="slidenum">
              <a:rPr lang="en-US" smtClean="0"/>
              <a:pPr/>
              <a:t>32</a:t>
            </a:fld>
            <a:endParaRPr lang="en-US" dirty="0"/>
          </a:p>
        </p:txBody>
      </p:sp>
    </p:spTree>
    <p:extLst>
      <p:ext uri="{BB962C8B-B14F-4D97-AF65-F5344CB8AC3E}">
        <p14:creationId xmlns:p14="http://schemas.microsoft.com/office/powerpoint/2010/main" val="19631604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Mining Services</a:t>
            </a:r>
            <a:endParaRPr lang="en-US" dirty="0"/>
          </a:p>
        </p:txBody>
      </p:sp>
      <p:sp>
        <p:nvSpPr>
          <p:cNvPr id="3" name="Content Placeholder 2"/>
          <p:cNvSpPr>
            <a:spLocks noGrp="1"/>
          </p:cNvSpPr>
          <p:nvPr>
            <p:ph sz="half" idx="1"/>
          </p:nvPr>
        </p:nvSpPr>
        <p:spPr/>
        <p:txBody>
          <a:bodyPr/>
          <a:lstStyle/>
          <a:p>
            <a:pPr>
              <a:lnSpc>
                <a:spcPct val="95000"/>
              </a:lnSpc>
            </a:pPr>
            <a:r>
              <a:rPr lang="en-US" sz="1600" dirty="0"/>
              <a:t>Mining and Waste Disposal Planning</a:t>
            </a:r>
          </a:p>
          <a:p>
            <a:pPr lvl="1">
              <a:lnSpc>
                <a:spcPct val="95000"/>
              </a:lnSpc>
            </a:pPr>
            <a:r>
              <a:rPr lang="en-US" sz="1600" dirty="0"/>
              <a:t>Phosphate</a:t>
            </a:r>
          </a:p>
          <a:p>
            <a:pPr lvl="1">
              <a:lnSpc>
                <a:spcPct val="95000"/>
              </a:lnSpc>
            </a:pPr>
            <a:r>
              <a:rPr lang="en-US" sz="1600" dirty="0"/>
              <a:t>Uranium</a:t>
            </a:r>
          </a:p>
          <a:p>
            <a:pPr lvl="1">
              <a:lnSpc>
                <a:spcPct val="95000"/>
              </a:lnSpc>
            </a:pPr>
            <a:r>
              <a:rPr lang="en-US" sz="1600" dirty="0"/>
              <a:t>Sand</a:t>
            </a:r>
          </a:p>
          <a:p>
            <a:pPr lvl="1">
              <a:lnSpc>
                <a:spcPct val="95000"/>
              </a:lnSpc>
            </a:pPr>
            <a:r>
              <a:rPr lang="en-US" sz="1600" dirty="0"/>
              <a:t>Aggregate</a:t>
            </a:r>
          </a:p>
          <a:p>
            <a:pPr lvl="1">
              <a:lnSpc>
                <a:spcPct val="95000"/>
              </a:lnSpc>
            </a:pPr>
            <a:r>
              <a:rPr lang="en-US" sz="1600" dirty="0"/>
              <a:t>Limerock</a:t>
            </a:r>
          </a:p>
          <a:p>
            <a:pPr lvl="1">
              <a:lnSpc>
                <a:spcPct val="95000"/>
              </a:lnSpc>
            </a:pPr>
            <a:r>
              <a:rPr lang="en-US" sz="1600" dirty="0"/>
              <a:t>Alumina</a:t>
            </a:r>
          </a:p>
          <a:p>
            <a:pPr lvl="1">
              <a:lnSpc>
                <a:spcPct val="95000"/>
              </a:lnSpc>
            </a:pPr>
            <a:r>
              <a:rPr lang="en-US" sz="1600" dirty="0"/>
              <a:t>Vermiculite</a:t>
            </a:r>
          </a:p>
          <a:p>
            <a:pPr lvl="1">
              <a:lnSpc>
                <a:spcPct val="95000"/>
              </a:lnSpc>
            </a:pPr>
            <a:r>
              <a:rPr lang="en-US" sz="1600" dirty="0"/>
              <a:t>Metals</a:t>
            </a:r>
          </a:p>
          <a:p>
            <a:pPr>
              <a:lnSpc>
                <a:spcPct val="95000"/>
              </a:lnSpc>
            </a:pPr>
            <a:r>
              <a:rPr lang="en-US" sz="1600" dirty="0"/>
              <a:t>Mine Development and Design</a:t>
            </a:r>
          </a:p>
          <a:p>
            <a:pPr>
              <a:lnSpc>
                <a:spcPct val="95000"/>
              </a:lnSpc>
            </a:pPr>
            <a:r>
              <a:rPr lang="en-US" sz="1600" dirty="0"/>
              <a:t>Land Reclamation</a:t>
            </a:r>
          </a:p>
          <a:p>
            <a:pPr>
              <a:lnSpc>
                <a:spcPct val="95000"/>
              </a:lnSpc>
            </a:pPr>
            <a:r>
              <a:rPr lang="en-US" sz="1600" dirty="0"/>
              <a:t>Gypsum Stack Design</a:t>
            </a:r>
          </a:p>
          <a:p>
            <a:pPr>
              <a:lnSpc>
                <a:spcPct val="95000"/>
              </a:lnSpc>
            </a:pPr>
            <a:r>
              <a:rPr lang="en-US" sz="1600" dirty="0"/>
              <a:t>Regulatory Permitting and Compliance Monitoring</a:t>
            </a:r>
          </a:p>
          <a:p>
            <a:pPr>
              <a:lnSpc>
                <a:spcPct val="95000"/>
              </a:lnSpc>
            </a:pPr>
            <a:r>
              <a:rPr lang="en-US" sz="1600" dirty="0"/>
              <a:t>Reserves Analysis</a:t>
            </a:r>
          </a:p>
          <a:p>
            <a:endParaRPr lang="en-US" dirty="0"/>
          </a:p>
        </p:txBody>
      </p:sp>
      <p:sp>
        <p:nvSpPr>
          <p:cNvPr id="5" name="Date Placeholder 4"/>
          <p:cNvSpPr>
            <a:spLocks noGrp="1"/>
          </p:cNvSpPr>
          <p:nvPr>
            <p:ph type="dt" sz="half" idx="10"/>
          </p:nvPr>
        </p:nvSpPr>
        <p:spPr/>
        <p:txBody>
          <a:bodyPr/>
          <a:lstStyle/>
          <a:p>
            <a:fld id="{C0A60AB7-E2BD-4D27-A395-863AE9EFBE30}" type="datetime1">
              <a:rPr lang="en-US" smtClean="0"/>
              <a:pPr/>
              <a:t>5/5/2014</a:t>
            </a:fld>
            <a:endParaRPr lang="en-US" dirty="0"/>
          </a:p>
        </p:txBody>
      </p:sp>
      <p:sp>
        <p:nvSpPr>
          <p:cNvPr id="6" name="Slide Number Placeholder 5"/>
          <p:cNvSpPr>
            <a:spLocks noGrp="1"/>
          </p:cNvSpPr>
          <p:nvPr>
            <p:ph type="sldNum" sz="quarter" idx="12"/>
          </p:nvPr>
        </p:nvSpPr>
        <p:spPr/>
        <p:txBody>
          <a:bodyPr/>
          <a:lstStyle/>
          <a:p>
            <a:fld id="{D9515C9C-B0D4-49C7-83C7-4BF66E55645D}" type="slidenum">
              <a:rPr lang="en-US" smtClean="0"/>
              <a:pPr/>
              <a:t>4</a:t>
            </a:fld>
            <a:endParaRPr lang="en-US" dirty="0"/>
          </a:p>
        </p:txBody>
      </p:sp>
      <p:pic>
        <p:nvPicPr>
          <p:cNvPr id="7" name="Picture 4" descr="mining 067"/>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853247" y="2333639"/>
            <a:ext cx="3628505" cy="30590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spTree>
    <p:extLst>
      <p:ext uri="{BB962C8B-B14F-4D97-AF65-F5344CB8AC3E}">
        <p14:creationId xmlns:p14="http://schemas.microsoft.com/office/powerpoint/2010/main" val="4916470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t>Phosphate Mining in Central Florida</a:t>
            </a:r>
            <a:endParaRPr lang="en-US" sz="2800" dirty="0"/>
          </a:p>
        </p:txBody>
      </p:sp>
      <p:sp>
        <p:nvSpPr>
          <p:cNvPr id="4" name="Date Placeholder 3"/>
          <p:cNvSpPr>
            <a:spLocks noGrp="1"/>
          </p:cNvSpPr>
          <p:nvPr>
            <p:ph type="dt" sz="half" idx="10"/>
          </p:nvPr>
        </p:nvSpPr>
        <p:spPr/>
        <p:txBody>
          <a:bodyPr/>
          <a:lstStyle/>
          <a:p>
            <a:fld id="{D9641B56-F1C1-4B9C-86AB-A9C4D2348069}" type="datetime1">
              <a:rPr lang="en-US" smtClean="0"/>
              <a:pPr/>
              <a:t>5/5/2014</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5</a:t>
            </a:fld>
            <a:endParaRPr lang="en-US" dirty="0"/>
          </a:p>
        </p:txBody>
      </p:sp>
      <p:pic>
        <p:nvPicPr>
          <p:cNvPr id="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l="18405" t="8359" b="3096"/>
          <a:stretch>
            <a:fillRect/>
          </a:stretch>
        </p:blipFill>
        <p:spPr bwMode="auto">
          <a:xfrm>
            <a:off x="862888" y="1600200"/>
            <a:ext cx="7418224"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014482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Typical Phosphate Mine</a:t>
            </a:r>
            <a:endParaRPr lang="en-US" sz="3600" dirty="0"/>
          </a:p>
        </p:txBody>
      </p:sp>
      <p:sp>
        <p:nvSpPr>
          <p:cNvPr id="4" name="Date Placeholder 3"/>
          <p:cNvSpPr>
            <a:spLocks noGrp="1"/>
          </p:cNvSpPr>
          <p:nvPr>
            <p:ph type="dt" sz="half" idx="10"/>
          </p:nvPr>
        </p:nvSpPr>
        <p:spPr/>
        <p:txBody>
          <a:bodyPr/>
          <a:lstStyle/>
          <a:p>
            <a:fld id="{D9641B56-F1C1-4B9C-86AB-A9C4D2348069}" type="datetime1">
              <a:rPr lang="en-US" smtClean="0"/>
              <a:pPr/>
              <a:t>5/5/2014</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6</a:t>
            </a:fld>
            <a:endParaRPr lang="en-US" dirty="0"/>
          </a:p>
        </p:txBody>
      </p:sp>
      <p:pic>
        <p:nvPicPr>
          <p:cNvPr id="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l="18434" t="9288" b="3716"/>
          <a:stretch>
            <a:fillRect/>
          </a:stretch>
        </p:blipFill>
        <p:spPr bwMode="auto">
          <a:xfrm>
            <a:off x="798187" y="1600200"/>
            <a:ext cx="7547626"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26070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Typical Phosphate Mine</a:t>
            </a:r>
            <a:endParaRPr lang="en-US" dirty="0"/>
          </a:p>
        </p:txBody>
      </p:sp>
      <p:sp>
        <p:nvSpPr>
          <p:cNvPr id="4" name="Date Placeholder 3"/>
          <p:cNvSpPr>
            <a:spLocks noGrp="1"/>
          </p:cNvSpPr>
          <p:nvPr>
            <p:ph type="dt" sz="half" idx="10"/>
          </p:nvPr>
        </p:nvSpPr>
        <p:spPr/>
        <p:txBody>
          <a:bodyPr/>
          <a:lstStyle/>
          <a:p>
            <a:fld id="{D9641B56-F1C1-4B9C-86AB-A9C4D2348069}" type="datetime1">
              <a:rPr lang="en-US" smtClean="0"/>
              <a:pPr/>
              <a:t>5/5/2014</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7</a:t>
            </a:fld>
            <a:endParaRPr lang="en-US" dirty="0"/>
          </a:p>
        </p:txBody>
      </p:sp>
      <p:pic>
        <p:nvPicPr>
          <p:cNvPr id="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l="18608" t="9598" b="4025"/>
          <a:stretch>
            <a:fillRect/>
          </a:stretch>
        </p:blipFill>
        <p:spPr bwMode="auto">
          <a:xfrm>
            <a:off x="779251" y="1600200"/>
            <a:ext cx="7585497"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57135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a:t>Typical Clay Settling Area Embankment</a:t>
            </a:r>
          </a:p>
        </p:txBody>
      </p:sp>
      <p:sp>
        <p:nvSpPr>
          <p:cNvPr id="3" name="Content Placeholder 2"/>
          <p:cNvSpPr>
            <a:spLocks noGrp="1"/>
          </p:cNvSpPr>
          <p:nvPr>
            <p:ph idx="1"/>
          </p:nvPr>
        </p:nvSpPr>
        <p:spPr/>
        <p:txBody>
          <a:bodyPr/>
          <a:lstStyle/>
          <a:p>
            <a:endParaRPr lang="en-US" dirty="0"/>
          </a:p>
        </p:txBody>
      </p:sp>
      <p:sp>
        <p:nvSpPr>
          <p:cNvPr id="4" name="Date Placeholder 3"/>
          <p:cNvSpPr>
            <a:spLocks noGrp="1"/>
          </p:cNvSpPr>
          <p:nvPr>
            <p:ph type="dt" sz="half" idx="10"/>
          </p:nvPr>
        </p:nvSpPr>
        <p:spPr/>
        <p:txBody>
          <a:bodyPr/>
          <a:lstStyle/>
          <a:p>
            <a:fld id="{D9641B56-F1C1-4B9C-86AB-A9C4D2348069}" type="datetime1">
              <a:rPr lang="en-US" smtClean="0"/>
              <a:pPr/>
              <a:t>5/5/2014</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8</a:t>
            </a:fld>
            <a:endParaRPr lang="en-US" dirty="0"/>
          </a:p>
        </p:txBody>
      </p:sp>
      <p:sp>
        <p:nvSpPr>
          <p:cNvPr id="8" name="Rectangle 4"/>
          <p:cNvSpPr txBox="1">
            <a:spLocks noChangeArrowheads="1"/>
          </p:cNvSpPr>
          <p:nvPr/>
        </p:nvSpPr>
        <p:spPr>
          <a:xfrm>
            <a:off x="468313" y="219075"/>
            <a:ext cx="5627687" cy="906463"/>
          </a:xfrm>
          <a:prstGeom prst="rect">
            <a:avLst/>
          </a:prstGeom>
        </p:spPr>
        <p:txBody>
          <a:bodyPr vert="horz" lIns="91440" tIns="45720" rIns="91440" bIns="45720" rtlCol="0" anchor="ctr">
            <a:normAutofit fontScale="77500" lnSpcReduction="20000"/>
          </a:bodyPr>
          <a:lstStyle>
            <a:lvl1pPr algn="ctr" defTabSz="914400" rtl="0" eaLnBrk="1" latinLnBrk="0" hangingPunct="1">
              <a:spcBef>
                <a:spcPct val="0"/>
              </a:spcBef>
              <a:buNone/>
              <a:defRPr sz="4000" b="1" kern="1200">
                <a:solidFill>
                  <a:schemeClr val="bg1"/>
                </a:solidFill>
                <a:latin typeface="Arial" pitchFamily="34" charset="0"/>
                <a:ea typeface="+mj-ea"/>
                <a:cs typeface="Arial" pitchFamily="34" charset="0"/>
              </a:defRPr>
            </a:lvl1pPr>
          </a:lstStyle>
          <a:p>
            <a:r>
              <a:rPr lang="en-US" dirty="0" smtClean="0"/>
              <a:t>Typical Clay Settling Area Embankment</a:t>
            </a:r>
          </a:p>
        </p:txBody>
      </p:sp>
      <p:pic>
        <p:nvPicPr>
          <p:cNvPr id="9" name="Picture 7" descr="100_153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228600" y="1341438"/>
            <a:ext cx="8763000" cy="4924425"/>
          </a:xfrm>
          <a:prstGeom prst="rect">
            <a:avLst/>
          </a:prstGeom>
        </p:spPr>
      </p:pic>
    </p:spTree>
    <p:extLst>
      <p:ext uri="{BB962C8B-B14F-4D97-AF65-F5344CB8AC3E}">
        <p14:creationId xmlns:p14="http://schemas.microsoft.com/office/powerpoint/2010/main" val="41784315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rmAutofit/>
          </a:bodyPr>
          <a:lstStyle/>
          <a:p>
            <a:r>
              <a:rPr lang="en-US" sz="3200" dirty="0" smtClean="0"/>
              <a:t>CSA Typical Embankment Section</a:t>
            </a:r>
            <a:endParaRPr lang="en-US" sz="3200" dirty="0"/>
          </a:p>
        </p:txBody>
      </p:sp>
      <p:sp>
        <p:nvSpPr>
          <p:cNvPr id="5" name="Date Placeholder 4"/>
          <p:cNvSpPr>
            <a:spLocks noGrp="1"/>
          </p:cNvSpPr>
          <p:nvPr>
            <p:ph type="dt" sz="half" idx="10"/>
          </p:nvPr>
        </p:nvSpPr>
        <p:spPr/>
        <p:txBody>
          <a:bodyPr/>
          <a:lstStyle/>
          <a:p>
            <a:fld id="{84E4B4DA-8766-46BE-8F10-35EA21271E5A}" type="datetime1">
              <a:rPr lang="en-US" smtClean="0"/>
              <a:pPr/>
              <a:t>5/5/2014</a:t>
            </a:fld>
            <a:endParaRPr lang="en-US" dirty="0"/>
          </a:p>
        </p:txBody>
      </p:sp>
      <p:sp>
        <p:nvSpPr>
          <p:cNvPr id="6" name="Slide Number Placeholder 5"/>
          <p:cNvSpPr>
            <a:spLocks noGrp="1"/>
          </p:cNvSpPr>
          <p:nvPr>
            <p:ph type="sldNum" sz="quarter" idx="12"/>
          </p:nvPr>
        </p:nvSpPr>
        <p:spPr/>
        <p:txBody>
          <a:bodyPr/>
          <a:lstStyle/>
          <a:p>
            <a:fld id="{D9515C9C-B0D4-49C7-83C7-4BF66E55645D}" type="slidenum">
              <a:rPr lang="en-US" smtClean="0"/>
              <a:pPr/>
              <a:t>9</a:t>
            </a:fld>
            <a:endParaRPr lang="en-US" dirty="0"/>
          </a:p>
        </p:txBody>
      </p:sp>
      <p:sp>
        <p:nvSpPr>
          <p:cNvPr id="4" name="Text Placeholder 3"/>
          <p:cNvSpPr>
            <a:spLocks noGrp="1"/>
          </p:cNvSpPr>
          <p:nvPr>
            <p:ph type="body" sz="half" idx="4294967295"/>
          </p:nvPr>
        </p:nvSpPr>
        <p:spPr>
          <a:xfrm>
            <a:off x="0" y="4768850"/>
            <a:ext cx="5486400" cy="1371600"/>
          </a:xfrm>
        </p:spPr>
        <p:txBody>
          <a:bodyPr>
            <a:noAutofit/>
          </a:bodyPr>
          <a:lstStyle/>
          <a:p>
            <a:pPr marL="971550" indent="-285750">
              <a:lnSpc>
                <a:spcPct val="90000"/>
              </a:lnSpc>
              <a:buFont typeface="Wingdings" panose="05000000000000000000" pitchFamily="2" charset="2"/>
              <a:buChar char="§"/>
            </a:pPr>
            <a:r>
              <a:rPr lang="en-US" sz="2400" dirty="0"/>
              <a:t>2.5H:1V to 3H:1V Outside Slopes</a:t>
            </a:r>
          </a:p>
          <a:p>
            <a:pPr marL="971550" indent="-285750">
              <a:lnSpc>
                <a:spcPct val="90000"/>
              </a:lnSpc>
              <a:buFont typeface="Wingdings" panose="05000000000000000000" pitchFamily="2" charset="2"/>
              <a:buChar char="§"/>
            </a:pPr>
            <a:r>
              <a:rPr lang="en-US" sz="2400" dirty="0"/>
              <a:t>2H:1V to 2.5H:1V Inside Slopes</a:t>
            </a:r>
          </a:p>
          <a:p>
            <a:pPr marL="971550" indent="-285750">
              <a:lnSpc>
                <a:spcPct val="90000"/>
              </a:lnSpc>
              <a:buFont typeface="Wingdings" panose="05000000000000000000" pitchFamily="2" charset="2"/>
              <a:buChar char="§"/>
            </a:pPr>
            <a:r>
              <a:rPr lang="en-US" sz="2400" dirty="0"/>
              <a:t>Clay Seal of Foundation Soils</a:t>
            </a:r>
          </a:p>
          <a:p>
            <a:pPr marL="971550" indent="-285750">
              <a:lnSpc>
                <a:spcPct val="90000"/>
              </a:lnSpc>
              <a:buFont typeface="Wingdings" panose="05000000000000000000" pitchFamily="2" charset="2"/>
              <a:buChar char="§"/>
            </a:pPr>
            <a:r>
              <a:rPr lang="en-US" sz="2400" dirty="0"/>
              <a:t>Blanket Drain using Sand Tailings</a:t>
            </a:r>
          </a:p>
          <a:p>
            <a:pPr marL="285750" indent="-285750">
              <a:buFont typeface="Wingdings" panose="05000000000000000000" pitchFamily="2" charset="2"/>
              <a:buChar char="§"/>
            </a:pPr>
            <a:endParaRPr lang="en-US" sz="2400" dirty="0"/>
          </a:p>
        </p:txBody>
      </p:sp>
      <p:pic>
        <p:nvPicPr>
          <p:cNvPr id="7" name="Picture 5"/>
          <p:cNvPicPr>
            <a:picLocks noGrp="1" noChangeAspect="1" noChangeArrowheads="1"/>
          </p:cNvPicPr>
          <p:nvPr>
            <p:ph type="pic" idx="4294967295"/>
          </p:nvPr>
        </p:nvPicPr>
        <p:blipFill>
          <a:blip r:embed="rId2">
            <a:extLst>
              <a:ext uri="{28A0092B-C50C-407E-A947-70E740481C1C}">
                <a14:useLocalDpi xmlns:a14="http://schemas.microsoft.com/office/drawing/2010/main" val="0"/>
              </a:ext>
            </a:extLst>
          </a:blip>
          <a:srcRect l="21850" r="21850"/>
          <a:stretch>
            <a:fillRect/>
          </a:stretch>
        </p:blipFill>
        <p:spPr>
          <a:xfrm>
            <a:off x="0" y="1184275"/>
            <a:ext cx="8991600" cy="3584575"/>
          </a:xfrm>
        </p:spPr>
      </p:pic>
    </p:spTree>
    <p:extLst>
      <p:ext uri="{BB962C8B-B14F-4D97-AF65-F5344CB8AC3E}">
        <p14:creationId xmlns:p14="http://schemas.microsoft.com/office/powerpoint/2010/main" val="1073378892"/>
      </p:ext>
    </p:extLst>
  </p:cSld>
  <p:clrMapOvr>
    <a:masterClrMapping/>
  </p:clrMapOvr>
</p:sld>
</file>

<file path=ppt/theme/theme1.xml><?xml version="1.0" encoding="utf-8"?>
<a:theme xmlns:a="http://schemas.openxmlformats.org/drawingml/2006/main" name="State Lands Powerpoint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owerpoint_brown.potx [Read-Only]" id="{42A888B7-ABEE-4693-8836-D26FBA0DCDD2}" vid="{968CA0C3-C857-4E09-AB0C-46D50CDCB57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Art_Mining Presentation DEP Logo</Template>
  <TotalTime>1</TotalTime>
  <Words>1023</Words>
  <Application>Microsoft Office PowerPoint</Application>
  <PresentationFormat>On-screen Show (4:3)</PresentationFormat>
  <Paragraphs>178</Paragraphs>
  <Slides>32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32</vt:i4>
      </vt:variant>
    </vt:vector>
  </HeadingPairs>
  <TitlesOfParts>
    <vt:vector size="37" baseType="lpstr">
      <vt:lpstr>Arial</vt:lpstr>
      <vt:lpstr>Arial </vt:lpstr>
      <vt:lpstr>Calibri</vt:lpstr>
      <vt:lpstr>Wingdings</vt:lpstr>
      <vt:lpstr>State Lands Powerpoint Template</vt:lpstr>
      <vt:lpstr>PowerPoint Presentation</vt:lpstr>
      <vt:lpstr>PowerPoint Presentation</vt:lpstr>
      <vt:lpstr>Reservoir Experience Central &amp; South Florida</vt:lpstr>
      <vt:lpstr>Mining Services</vt:lpstr>
      <vt:lpstr>Phosphate Mining in Central Florida</vt:lpstr>
      <vt:lpstr>Typical Phosphate Mine</vt:lpstr>
      <vt:lpstr>Typical Phosphate Mine</vt:lpstr>
      <vt:lpstr>Typical Clay Settling Area Embankment</vt:lpstr>
      <vt:lpstr>CSA Typical Embankment Section</vt:lpstr>
      <vt:lpstr>Surface Water/Seepage Collection Ditch</vt:lpstr>
      <vt:lpstr>CSA Outlet Spillways</vt:lpstr>
      <vt:lpstr>CSA Outlet Pipe w/Seepage Collar</vt:lpstr>
      <vt:lpstr>CSA Outlet Pipe Cradle and Drain</vt:lpstr>
      <vt:lpstr>CFI--South Pasture Mine</vt:lpstr>
      <vt:lpstr>Reclamation Cost Model</vt:lpstr>
      <vt:lpstr>PCS Mine with Hydrologic Modeling</vt:lpstr>
      <vt:lpstr>Reclamation Design—Multiple Clients</vt:lpstr>
      <vt:lpstr>CF Industries Aquifer Recharge and Recovery Project</vt:lpstr>
      <vt:lpstr>Mosaic—Litigation Support and Reclamation Design</vt:lpstr>
      <vt:lpstr>Typical Chemical Processing Facility</vt:lpstr>
      <vt:lpstr>Typical Chemical Processing Facility Cont.</vt:lpstr>
      <vt:lpstr>Nu-West Industries Phosphogypsum Stack Design</vt:lpstr>
      <vt:lpstr>Royster Phosphogypsum Stack Expansion and Site Closure</vt:lpstr>
      <vt:lpstr>Conda Phosphate Tailing and Cooling Pond</vt:lpstr>
      <vt:lpstr>Agrium U.S. Inc. Gypsum Stack Evaluation</vt:lpstr>
      <vt:lpstr>ER Jahna Sand Mine Development</vt:lpstr>
      <vt:lpstr>DAM &amp; LEVEE PROJECT EXPANSION</vt:lpstr>
      <vt:lpstr>Soil-Bentonite Cut-Off Wall</vt:lpstr>
      <vt:lpstr>WSR Soil-Cement Placement</vt:lpstr>
      <vt:lpstr>Completed Soil-Cement Slope</vt:lpstr>
      <vt:lpstr>PowerPoint Presentation</vt:lpstr>
      <vt:lpstr>PowerPoint Presentation</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vantassel_m</dc:creator>
  <cp:lastModifiedBy>vantassel_m</cp:lastModifiedBy>
  <cp:revision>1</cp:revision>
  <dcterms:created xsi:type="dcterms:W3CDTF">2014-05-05T19:03:39Z</dcterms:created>
  <dcterms:modified xsi:type="dcterms:W3CDTF">2014-05-05T19:05:14Z</dcterms:modified>
</cp:coreProperties>
</file>