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0"/>
  </p:notesMasterIdLst>
  <p:sldIdLst>
    <p:sldId id="256" r:id="rId2"/>
    <p:sldId id="258" r:id="rId3"/>
    <p:sldId id="259" r:id="rId4"/>
    <p:sldId id="260" r:id="rId5"/>
    <p:sldId id="266" r:id="rId6"/>
    <p:sldId id="261" r:id="rId7"/>
    <p:sldId id="267" r:id="rId8"/>
    <p:sldId id="268" r:id="rId9"/>
    <p:sldId id="262" r:id="rId10"/>
    <p:sldId id="269" r:id="rId11"/>
    <p:sldId id="263" r:id="rId12"/>
    <p:sldId id="264" r:id="rId13"/>
    <p:sldId id="265" r:id="rId14"/>
    <p:sldId id="270" r:id="rId15"/>
    <p:sldId id="271" r:id="rId16"/>
    <p:sldId id="272" r:id="rId17"/>
    <p:sldId id="277" r:id="rId18"/>
    <p:sldId id="273" r:id="rId19"/>
    <p:sldId id="274" r:id="rId20"/>
    <p:sldId id="275" r:id="rId21"/>
    <p:sldId id="276" r:id="rId22"/>
    <p:sldId id="281" r:id="rId23"/>
    <p:sldId id="278" r:id="rId24"/>
    <p:sldId id="279" r:id="rId25"/>
    <p:sldId id="280" r:id="rId26"/>
    <p:sldId id="286" r:id="rId27"/>
    <p:sldId id="282" r:id="rId28"/>
    <p:sldId id="283" r:id="rId29"/>
    <p:sldId id="284" r:id="rId30"/>
    <p:sldId id="285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1282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276910-1786-439F-A427-C2389471970D}" type="datetimeFigureOut">
              <a:rPr lang="en-US" smtClean="0"/>
              <a:pPr/>
              <a:t>5/5/2014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1B0246-348F-4278-9715-9D9338937F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095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A7E6-20F5-490B-B3DB-C1DE95491127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7848600" cy="11430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92875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D9515C9C-B0D4-49C7-83C7-4BF66E5564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23A0E-ADE9-485C-AFA2-8C195DFCC04A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60AB7-E2BD-4D27-A395-863AE9EFBE30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A23FF-FE1C-41AE-A1D4-3F7E67105448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A963-0986-4E84-AE91-57E03B800C7E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2710-F92E-4BB7-AAC7-AEC0FED14E57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4BDE6-C580-49F4-8967-B64FD3048913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B4DA-8766-46BE-8F10-35EA21271E5A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46088-75BF-46A7-B331-6A2E81165F88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2E32-1EA8-43D4-A3BF-1CDC53311F76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8" descr="DEP_color_logo white text[Converted].pn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228600" y="191379"/>
            <a:ext cx="990600" cy="64682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0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43E03-91FF-4BAF-9E2C-6D164A2D73C0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15C9C-B0D4-49C7-83C7-4BF66E55645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7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30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ipet.wes.army.mil/" TargetMode="External"/><Relationship Id="rId2" Type="http://schemas.openxmlformats.org/officeDocument/2006/relationships/hyperlink" Target="http://www.asce.org/files/pdf/katrina/teamdatareport1121.pdf" TargetMode="Externa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38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81200" y="1519535"/>
            <a:ext cx="518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 of Communications</a:t>
            </a:r>
            <a:endParaRPr lang="en-U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2671365"/>
            <a:ext cx="8193734" cy="16704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Inventory of Dams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dirty="0"/>
              <a:t>In the U.S.A.: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79,000 Dams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57,000 Dams have inadequate protection against overtopping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3,500 Structurally Unsafe Dams (Actual Number Considered to be much Higher)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ASCE 2005 Report Card on US Infrastructure:</a:t>
            </a:r>
          </a:p>
          <a:p>
            <a:pPr lvl="2">
              <a:lnSpc>
                <a:spcPct val="90000"/>
              </a:lnSpc>
            </a:pPr>
            <a:r>
              <a:rPr lang="en-US" altLang="en-US" dirty="0"/>
              <a:t>Dams received a “D”</a:t>
            </a:r>
          </a:p>
          <a:p>
            <a:pPr lvl="2">
              <a:lnSpc>
                <a:spcPct val="90000"/>
              </a:lnSpc>
            </a:pPr>
            <a:r>
              <a:rPr lang="en-US" altLang="en-US" dirty="0"/>
              <a:t>More than ¼ older than 50 years</a:t>
            </a:r>
          </a:p>
          <a:p>
            <a:pPr lvl="2">
              <a:lnSpc>
                <a:spcPct val="90000"/>
              </a:lnSpc>
            </a:pPr>
            <a:r>
              <a:rPr lang="en-US" altLang="en-US" dirty="0"/>
              <a:t>$10.1 Billion needed to rehab critical non-federal dams that pose a direct risk to human life.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Inventory of Dams Continued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In Florida:</a:t>
            </a:r>
          </a:p>
          <a:p>
            <a:pPr lvl="1"/>
            <a:r>
              <a:rPr lang="en-US" altLang="en-US" dirty="0"/>
              <a:t>National Inventory shows 796 entries</a:t>
            </a:r>
          </a:p>
          <a:p>
            <a:pPr lvl="1"/>
            <a:r>
              <a:rPr lang="en-US" altLang="en-US" dirty="0"/>
              <a:t>FDEP preliminary count shows &gt;4000</a:t>
            </a:r>
          </a:p>
          <a:p>
            <a:pPr lvl="1"/>
            <a:r>
              <a:rPr lang="en-US" altLang="en-US" dirty="0"/>
              <a:t>Much of infrastructure associated with dams, levees, and reservoirs is 50 years or older</a:t>
            </a:r>
          </a:p>
          <a:p>
            <a:pPr lvl="1"/>
            <a:r>
              <a:rPr lang="en-US" altLang="en-US" dirty="0"/>
              <a:t>Comprehensive inventory and assessment needed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110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Causes of Dam Failures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dirty="0"/>
              <a:t>Seepage and soil piping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Overtopping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Spillways and other outlets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Slope instability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Steep Slopes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Poor Selection of Materials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Inadequate Placement and Compaction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Lack of Positive Seepage Control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Weak Foundation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750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Dams in Florida—Geologic Considerations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altLang="en-US" dirty="0"/>
              <a:t>Relatively flat topography</a:t>
            </a:r>
          </a:p>
          <a:p>
            <a:pPr lvl="1"/>
            <a:r>
              <a:rPr lang="en-US" altLang="en-US" dirty="0"/>
              <a:t>Maximum height for “natural” dams approximately 50 feet</a:t>
            </a:r>
          </a:p>
          <a:p>
            <a:pPr lvl="1"/>
            <a:r>
              <a:rPr lang="en-US" altLang="en-US" dirty="0"/>
              <a:t>Maximum height for “impoundments” exceeds 100 feet (tailings dams, gypsum stacks)</a:t>
            </a:r>
          </a:p>
          <a:p>
            <a:r>
              <a:rPr lang="en-US" altLang="en-US" dirty="0"/>
              <a:t>Unique geologic setting</a:t>
            </a:r>
          </a:p>
          <a:p>
            <a:pPr lvl="1"/>
            <a:r>
              <a:rPr lang="en-US" altLang="en-US" dirty="0"/>
              <a:t>Relief created by sand ridges and wave-carved escarpments</a:t>
            </a:r>
          </a:p>
          <a:p>
            <a:pPr lvl="1"/>
            <a:r>
              <a:rPr lang="en-US" altLang="en-US" dirty="0"/>
              <a:t>Primary construction material is sand</a:t>
            </a:r>
          </a:p>
          <a:p>
            <a:pPr lvl="1"/>
            <a:r>
              <a:rPr lang="en-US" altLang="en-US" dirty="0"/>
              <a:t>Lots of unsuitable materials (organic soils, soft clay, uniform fine sands)</a:t>
            </a:r>
          </a:p>
          <a:p>
            <a:pPr lvl="1"/>
            <a:r>
              <a:rPr lang="en-US" altLang="en-US" dirty="0"/>
              <a:t>Rock exposures uncommon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546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Topics to Discuss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1928 Hurricane and Lake O Dike Failure</a:t>
            </a:r>
          </a:p>
          <a:p>
            <a:r>
              <a:rPr lang="en-US" altLang="en-US" dirty="0"/>
              <a:t>Current Condition of Herbert Hoover Dike</a:t>
            </a:r>
          </a:p>
          <a:p>
            <a:r>
              <a:rPr lang="en-US" altLang="en-US" dirty="0"/>
              <a:t>Hurricane Katrina—Levee Failures</a:t>
            </a:r>
          </a:p>
          <a:p>
            <a:r>
              <a:rPr lang="en-US" altLang="en-US" dirty="0"/>
              <a:t>Independent Review of HHD</a:t>
            </a:r>
          </a:p>
          <a:p>
            <a:r>
              <a:rPr lang="en-US" altLang="en-US" dirty="0"/>
              <a:t>CERP Reservoirs</a:t>
            </a:r>
          </a:p>
          <a:p>
            <a:r>
              <a:rPr lang="en-US" altLang="en-US" dirty="0"/>
              <a:t>C&amp;SFP Aging Infrastructure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23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Lake Okeechobee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en-US" dirty="0"/>
              <a:t>970 square miles in natural state</a:t>
            </a:r>
          </a:p>
          <a:p>
            <a:r>
              <a:rPr lang="en-US" altLang="zh-CN" dirty="0">
                <a:ea typeface="SimSun" panose="02010600030101010101" pitchFamily="2" charset="-122"/>
              </a:rPr>
              <a:t>Before drainage projects, when lake reached ~Elev. 21 ft. water overflowed a low natural levee at South end into the Everglades</a:t>
            </a:r>
            <a:endParaRPr lang="en-US" altLang="en-US" dirty="0">
              <a:ea typeface="SimSun" panose="02010600030101010101" pitchFamily="2" charset="-122"/>
            </a:endParaRP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60AB7-E2BD-4D27-A395-863AE9EFBE30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7" name="Picture 1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2152336"/>
            <a:ext cx="4038600" cy="3421691"/>
          </a:xfrm>
          <a:noFill/>
        </p:spPr>
      </p:pic>
    </p:spTree>
    <p:extLst>
      <p:ext uri="{BB962C8B-B14F-4D97-AF65-F5344CB8AC3E}">
        <p14:creationId xmlns:p14="http://schemas.microsoft.com/office/powerpoint/2010/main" val="2396776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Lake Okeechobee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altLang="zh-CN" dirty="0">
                <a:ea typeface="SimSun" panose="02010600030101010101" pitchFamily="2" charset="-122"/>
              </a:rPr>
              <a:t>Drainage and reclamation projects began with Hamilton </a:t>
            </a:r>
            <a:r>
              <a:rPr lang="en-US" altLang="zh-CN" dirty="0" err="1">
                <a:ea typeface="SimSun" panose="02010600030101010101" pitchFamily="2" charset="-122"/>
              </a:rPr>
              <a:t>Disston</a:t>
            </a:r>
            <a:r>
              <a:rPr lang="en-US" altLang="zh-CN" dirty="0">
                <a:ea typeface="SimSun" panose="02010600030101010101" pitchFamily="2" charset="-122"/>
              </a:rPr>
              <a:t> in 1860</a:t>
            </a:r>
            <a:r>
              <a:rPr lang="en-US" altLang="zh-CN" dirty="0">
                <a:latin typeface="Times New Roman" panose="02020603050405020304" pitchFamily="18" charset="0"/>
                <a:ea typeface="SimSun" panose="02010600030101010101" pitchFamily="2" charset="-122"/>
              </a:rPr>
              <a:t>’</a:t>
            </a:r>
            <a:r>
              <a:rPr lang="en-US" altLang="zh-CN" dirty="0">
                <a:ea typeface="SimSun" panose="02010600030101010101" pitchFamily="2" charset="-122"/>
              </a:rPr>
              <a:t>s.</a:t>
            </a:r>
            <a:r>
              <a:rPr lang="en-US" altLang="zh-CN" dirty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endParaRPr lang="en-US" altLang="zh-CN" dirty="0">
              <a:ea typeface="SimSun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dirty="0">
                <a:ea typeface="SimSun" panose="02010600030101010101" pitchFamily="2" charset="-122"/>
              </a:rPr>
              <a:t>In early 1900</a:t>
            </a:r>
            <a:r>
              <a:rPr lang="en-US" altLang="zh-CN" dirty="0">
                <a:latin typeface="Times New Roman" panose="02020603050405020304" pitchFamily="18" charset="0"/>
                <a:ea typeface="SimSun" panose="02010600030101010101" pitchFamily="2" charset="-122"/>
              </a:rPr>
              <a:t>’</a:t>
            </a:r>
            <a:r>
              <a:rPr lang="en-US" altLang="zh-CN" dirty="0">
                <a:ea typeface="SimSun" panose="02010600030101010101" pitchFamily="2" charset="-122"/>
              </a:rPr>
              <a:t>s, Governor Napoleon Bonaparte Broward was elected on platform to aggressively drain the Everglades.</a:t>
            </a:r>
          </a:p>
          <a:p>
            <a:pPr>
              <a:lnSpc>
                <a:spcPct val="90000"/>
              </a:lnSpc>
            </a:pPr>
            <a:r>
              <a:rPr lang="en-US" altLang="zh-CN" dirty="0">
                <a:ea typeface="SimSun" panose="02010600030101010101" pitchFamily="2" charset="-122"/>
              </a:rPr>
              <a:t>By 1920, six canals dug that lowered the Lake by 6 feet and reduced its area by 250 sq. miles.</a:t>
            </a:r>
            <a:r>
              <a:rPr lang="en-US" altLang="zh-CN" dirty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endParaRPr lang="en-US" altLang="zh-CN" dirty="0">
              <a:ea typeface="SimSun" panose="02010600030101010101" pitchFamily="2" charset="-122"/>
            </a:endParaRP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60AB7-E2BD-4D27-A395-863AE9EFBE30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7" name="Picture 4" descr="SCAN0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27735" y="1730864"/>
            <a:ext cx="3279529" cy="4264635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236712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Pahokee – Before the Dike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4796" y="1600200"/>
            <a:ext cx="7494408" cy="4525963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391995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Lake Okeechobee Muck Dike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altLang="en-US" sz="2400" dirty="0"/>
              <a:t>Beginning in 1923, EDD build earthen dike 57 miles long from Moore Haven to Pahokee using hopper dredges.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Dike ranged in height </a:t>
            </a:r>
            <a:br>
              <a:rPr lang="en-US" altLang="en-US" dirty="0"/>
            </a:br>
            <a:r>
              <a:rPr lang="en-US" altLang="en-US" dirty="0"/>
              <a:t>from 5 to 9 feet</a:t>
            </a:r>
          </a:p>
          <a:p>
            <a:pPr>
              <a:lnSpc>
                <a:spcPct val="90000"/>
              </a:lnSpc>
            </a:pPr>
            <a:r>
              <a:rPr lang="en-US" altLang="en-US" sz="2400" dirty="0"/>
              <a:t>Constructed from locally</a:t>
            </a:r>
            <a:br>
              <a:rPr lang="en-US" altLang="en-US" sz="2400" dirty="0"/>
            </a:br>
            <a:r>
              <a:rPr lang="en-US" altLang="en-US" sz="2400" dirty="0"/>
              <a:t>dredged material,</a:t>
            </a:r>
            <a:br>
              <a:rPr lang="en-US" altLang="en-US" sz="2400" dirty="0"/>
            </a:br>
            <a:r>
              <a:rPr lang="en-US" altLang="en-US" sz="2400" dirty="0"/>
              <a:t>including muck </a:t>
            </a:r>
          </a:p>
          <a:p>
            <a:pPr>
              <a:lnSpc>
                <a:spcPct val="90000"/>
              </a:lnSpc>
            </a:pPr>
            <a:r>
              <a:rPr lang="en-US" altLang="en-US" sz="2400" dirty="0"/>
              <a:t>Where dike crossed dead </a:t>
            </a:r>
            <a:br>
              <a:rPr lang="en-US" altLang="en-US" sz="2400" dirty="0"/>
            </a:br>
            <a:r>
              <a:rPr lang="en-US" altLang="en-US" sz="2400" dirty="0"/>
              <a:t>rivers, loose silt was dredged</a:t>
            </a:r>
            <a:br>
              <a:rPr lang="en-US" altLang="en-US" sz="2400" dirty="0"/>
            </a:br>
            <a:r>
              <a:rPr lang="en-US" altLang="en-US" sz="2400" dirty="0"/>
              <a:t>as fill</a:t>
            </a:r>
          </a:p>
          <a:p>
            <a:pPr>
              <a:lnSpc>
                <a:spcPct val="90000"/>
              </a:lnSpc>
            </a:pPr>
            <a:r>
              <a:rPr lang="en-US" altLang="en-US" sz="2400" dirty="0"/>
              <a:t>Settlement and slumping</a:t>
            </a:r>
            <a:br>
              <a:rPr lang="en-US" altLang="en-US" sz="2400" dirty="0"/>
            </a:br>
            <a:r>
              <a:rPr lang="en-US" altLang="en-US" sz="2400" dirty="0"/>
              <a:t>required re-dredging</a:t>
            </a:r>
            <a:br>
              <a:rPr lang="en-US" altLang="en-US" sz="2400" dirty="0"/>
            </a:br>
            <a:r>
              <a:rPr lang="en-US" altLang="en-US" sz="2400" dirty="0"/>
              <a:t>several times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60AB7-E2BD-4D27-A395-863AE9EFBE30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7" name="Picture 4" descr="SCAN0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1905000"/>
            <a:ext cx="4114799" cy="3886199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91351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3004"/>
            <a:ext cx="7848600" cy="1143000"/>
          </a:xfrm>
        </p:spPr>
        <p:txBody>
          <a:bodyPr/>
          <a:lstStyle/>
          <a:p>
            <a:r>
              <a:rPr lang="en-US" altLang="en-US" dirty="0"/>
              <a:t>Prelude to Disaster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676400"/>
            <a:ext cx="8610600" cy="4449763"/>
          </a:xfrm>
        </p:spPr>
        <p:txBody>
          <a:bodyPr>
            <a:normAutofit lnSpcReduction="10000"/>
          </a:bodyPr>
          <a:lstStyle/>
          <a:p>
            <a:pPr lvl="0" fontAlgn="base">
              <a:lnSpc>
                <a:spcPct val="80000"/>
              </a:lnSpc>
              <a:spcAft>
                <a:spcPct val="0"/>
              </a:spcAft>
              <a:buFontTx/>
              <a:buChar char="•"/>
            </a:pPr>
            <a: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  <a:t>Protection from flooding</a:t>
            </a:r>
            <a:b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</a:br>
            <a: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  <a:t>brought new surge of</a:t>
            </a:r>
            <a:b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</a:br>
            <a: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  <a:t>settlers.  From less than</a:t>
            </a:r>
            <a:b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</a:br>
            <a: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  <a:t>100 settlers in 1915, lake</a:t>
            </a:r>
            <a:b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</a:br>
            <a: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  <a:t>area by 1928 had </a:t>
            </a:r>
            <a:b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</a:br>
            <a: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  <a:t>increased to more than 6000.</a:t>
            </a:r>
          </a:p>
          <a:p>
            <a:pPr lvl="0" fontAlgn="base">
              <a:lnSpc>
                <a:spcPct val="80000"/>
              </a:lnSpc>
              <a:spcAft>
                <a:spcPct val="0"/>
              </a:spcAft>
              <a:buFontTx/>
              <a:buChar char="•"/>
            </a:pPr>
            <a: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  <a:t>Many from Broward/Dade,</a:t>
            </a:r>
            <a:b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</a:br>
            <a: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  <a:t>where economy had </a:t>
            </a:r>
          </a:p>
          <a:p>
            <a:pPr lvl="0" fontAlgn="base">
              <a:lnSpc>
                <a:spcPct val="80000"/>
              </a:lnSpc>
              <a:spcAft>
                <a:spcPct val="0"/>
              </a:spcAft>
              <a:buNone/>
            </a:pPr>
            <a: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  <a:t>	collapsed following1926 </a:t>
            </a:r>
          </a:p>
          <a:p>
            <a:pPr lvl="0" fontAlgn="base">
              <a:lnSpc>
                <a:spcPct val="80000"/>
              </a:lnSpc>
              <a:spcAft>
                <a:spcPct val="0"/>
              </a:spcAft>
              <a:buNone/>
            </a:pPr>
            <a: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  <a:t>	hurricane.</a:t>
            </a:r>
          </a:p>
          <a:p>
            <a:pPr lvl="0" fontAlgn="base">
              <a:lnSpc>
                <a:spcPct val="80000"/>
              </a:lnSpc>
              <a:spcAft>
                <a:spcPct val="0"/>
              </a:spcAft>
              <a:buFontTx/>
              <a:buChar char="•"/>
            </a:pPr>
            <a: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  <a:t>1926 hurricane spared south side of lake, but wind tides and rains caused overtopping of dike on western shore, killing approximately 200 in Moore Haven. </a:t>
            </a:r>
          </a:p>
          <a:p>
            <a:pPr lvl="0" fontAlgn="base">
              <a:lnSpc>
                <a:spcPct val="80000"/>
              </a:lnSpc>
              <a:spcAft>
                <a:spcPct val="0"/>
              </a:spcAft>
              <a:buFontTx/>
              <a:buChar char="•"/>
            </a:pPr>
            <a:r>
              <a:rPr lang="en-US" altLang="zh-CN" sz="2400" dirty="0">
                <a:solidFill>
                  <a:srgbClr val="000000"/>
                </a:solidFill>
                <a:latin typeface="Arial"/>
                <a:ea typeface="SimSun" panose="02010600030101010101" pitchFamily="2" charset="-122"/>
              </a:rPr>
              <a:t>1926 hurricane exposed weakness of muck dike, and plans were made to build a larger dike.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9" name="Picture 4" descr="SCAN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19" b="5858"/>
          <a:stretch>
            <a:fillRect/>
          </a:stretch>
        </p:blipFill>
        <p:spPr>
          <a:xfrm>
            <a:off x="4648200" y="1486708"/>
            <a:ext cx="3429000" cy="29495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002652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1928 Events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dirty="0">
                <a:ea typeface="SimSun" panose="02010600030101010101" pitchFamily="2" charset="-122"/>
              </a:rPr>
              <a:t>Despite various funding attempts, Florida</a:t>
            </a:r>
            <a:r>
              <a:rPr lang="en-US" altLang="zh-CN" dirty="0">
                <a:latin typeface="Times New Roman" panose="02020603050405020304" pitchFamily="18" charset="0"/>
                <a:ea typeface="SimSun" panose="02010600030101010101" pitchFamily="2" charset="-122"/>
              </a:rPr>
              <a:t>’</a:t>
            </a:r>
            <a:r>
              <a:rPr lang="en-US" altLang="zh-CN" dirty="0">
                <a:ea typeface="SimSun" panose="02010600030101010101" pitchFamily="2" charset="-122"/>
              </a:rPr>
              <a:t>s deep depression prevented legislature from funding new projects for the EDD.</a:t>
            </a:r>
          </a:p>
          <a:p>
            <a:r>
              <a:rPr lang="en-US" altLang="zh-CN" dirty="0">
                <a:ea typeface="SimSun" panose="02010600030101010101" pitchFamily="2" charset="-122"/>
              </a:rPr>
              <a:t>In 1928, an early season Cat. 2 hurricane, plus numerous thunderstorms, raised the Lake to within 2 feet of the top of muck dike by mid-September.</a:t>
            </a:r>
          </a:p>
          <a:p>
            <a:r>
              <a:rPr lang="en-US" altLang="zh-CN" dirty="0">
                <a:ea typeface="SimSun" panose="02010600030101010101" pitchFamily="2" charset="-122"/>
              </a:rPr>
              <a:t>Then, as now, outlet works could discharge less than 1 foot of water per month, while inflow could be more than 1 foot per day during major storms.</a:t>
            </a:r>
            <a:endParaRPr lang="en-US" alt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7882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1928 Dike Failure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8686800" cy="4754563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dirty="0">
                <a:ea typeface="SimSun" panose="02010600030101010101" pitchFamily="2" charset="-122"/>
              </a:rPr>
              <a:t>On September 16, a</a:t>
            </a:r>
            <a:br>
              <a:rPr lang="en-US" altLang="zh-CN" dirty="0">
                <a:ea typeface="SimSun" panose="02010600030101010101" pitchFamily="2" charset="-122"/>
              </a:rPr>
            </a:br>
            <a:r>
              <a:rPr lang="en-US" altLang="zh-CN" dirty="0">
                <a:ea typeface="SimSun" panose="02010600030101010101" pitchFamily="2" charset="-122"/>
              </a:rPr>
              <a:t>Cat. 4 hurricane, with</a:t>
            </a:r>
            <a:br>
              <a:rPr lang="en-US" altLang="zh-CN" dirty="0">
                <a:ea typeface="SimSun" panose="02010600030101010101" pitchFamily="2" charset="-122"/>
              </a:rPr>
            </a:br>
            <a:r>
              <a:rPr lang="en-US" altLang="zh-CN" dirty="0">
                <a:ea typeface="SimSun" panose="02010600030101010101" pitchFamily="2" charset="-122"/>
              </a:rPr>
              <a:t>155 mph winds, struck.</a:t>
            </a:r>
          </a:p>
          <a:p>
            <a:r>
              <a:rPr lang="en-US" altLang="zh-CN" dirty="0">
                <a:ea typeface="SimSun" panose="02010600030101010101" pitchFamily="2" charset="-122"/>
              </a:rPr>
              <a:t>Wind tide forced water</a:t>
            </a:r>
            <a:br>
              <a:rPr lang="en-US" altLang="zh-CN" dirty="0">
                <a:ea typeface="SimSun" panose="02010600030101010101" pitchFamily="2" charset="-122"/>
              </a:rPr>
            </a:br>
            <a:r>
              <a:rPr lang="en-US" altLang="zh-CN" dirty="0">
                <a:ea typeface="SimSun" panose="02010600030101010101" pitchFamily="2" charset="-122"/>
              </a:rPr>
              <a:t>to height of 8 feet above </a:t>
            </a:r>
            <a:br>
              <a:rPr lang="en-US" altLang="zh-CN" dirty="0">
                <a:ea typeface="SimSun" panose="02010600030101010101" pitchFamily="2" charset="-122"/>
              </a:rPr>
            </a:br>
            <a:r>
              <a:rPr lang="en-US" altLang="zh-CN" dirty="0">
                <a:ea typeface="SimSun" panose="02010600030101010101" pitchFamily="2" charset="-122"/>
              </a:rPr>
              <a:t>the dike between South</a:t>
            </a:r>
            <a:br>
              <a:rPr lang="en-US" altLang="zh-CN" dirty="0">
                <a:ea typeface="SimSun" panose="02010600030101010101" pitchFamily="2" charset="-122"/>
              </a:rPr>
            </a:br>
            <a:r>
              <a:rPr lang="en-US" altLang="zh-CN" dirty="0">
                <a:ea typeface="SimSun" panose="02010600030101010101" pitchFamily="2" charset="-122"/>
              </a:rPr>
              <a:t>Bay and Pahokee</a:t>
            </a:r>
          </a:p>
          <a:p>
            <a:r>
              <a:rPr lang="en-US" altLang="zh-CN" dirty="0">
                <a:ea typeface="SimSun" panose="02010600030101010101" pitchFamily="2" charset="-122"/>
              </a:rPr>
              <a:t>Dike quickly eroded, </a:t>
            </a:r>
            <a:br>
              <a:rPr lang="en-US" altLang="zh-CN" dirty="0">
                <a:ea typeface="SimSun" panose="02010600030101010101" pitchFamily="2" charset="-122"/>
              </a:rPr>
            </a:br>
            <a:r>
              <a:rPr lang="en-US" altLang="zh-CN" dirty="0">
                <a:ea typeface="SimSun" panose="02010600030101010101" pitchFamily="2" charset="-122"/>
              </a:rPr>
              <a:t>producing massive flood </a:t>
            </a:r>
            <a:br>
              <a:rPr lang="en-US" altLang="zh-CN" dirty="0">
                <a:ea typeface="SimSun" panose="02010600030101010101" pitchFamily="2" charset="-122"/>
              </a:rPr>
            </a:br>
            <a:r>
              <a:rPr lang="en-US" altLang="zh-CN" dirty="0">
                <a:ea typeface="SimSun" panose="02010600030101010101" pitchFamily="2" charset="-122"/>
              </a:rPr>
              <a:t>wave that killed more than 2500 people.</a:t>
            </a:r>
          </a:p>
          <a:p>
            <a:r>
              <a:rPr lang="en-US" altLang="zh-CN" dirty="0">
                <a:ea typeface="SimSun" panose="02010600030101010101" pitchFamily="2" charset="-122"/>
              </a:rPr>
              <a:t>Largest dam catastrophe in U.S. history, exceeding Johnstown Flood of 1889 (2209 deaths)</a:t>
            </a:r>
            <a:endParaRPr lang="en-US" alt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6" name="Picture 4" descr="Hurricane%20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1371600"/>
            <a:ext cx="3619500" cy="3378200"/>
          </a:xfrm>
          <a:prstGeom prst="rect">
            <a:avLst/>
          </a:prstGeom>
          <a:ln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2082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1928 Hurricane 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altLang="zh-CN" u="sng" dirty="0">
                <a:ea typeface="SimSun" panose="02010600030101010101" pitchFamily="2" charset="-122"/>
              </a:rPr>
              <a:t>Killer Cane</a:t>
            </a:r>
            <a:r>
              <a:rPr lang="en-US" altLang="zh-CN" dirty="0">
                <a:ea typeface="SimSun" panose="02010600030101010101" pitchFamily="2" charset="-122"/>
              </a:rPr>
              <a:t>, by Robert </a:t>
            </a:r>
            <a:r>
              <a:rPr lang="en-US" altLang="zh-CN" dirty="0" err="1">
                <a:ea typeface="SimSun" panose="02010600030101010101" pitchFamily="2" charset="-122"/>
              </a:rPr>
              <a:t>Mykle</a:t>
            </a:r>
            <a:r>
              <a:rPr lang="en-US" altLang="zh-CN" dirty="0">
                <a:ea typeface="SimSun" panose="02010600030101010101" pitchFamily="2" charset="-122"/>
              </a:rPr>
              <a:t>, 2002, Coopers Square Press, NY, NY.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u="sng" dirty="0">
                <a:ea typeface="SimSun" panose="02010600030101010101" pitchFamily="2" charset="-122"/>
              </a:rPr>
              <a:t>Black Cloud</a:t>
            </a:r>
            <a:r>
              <a:rPr lang="en-US" altLang="zh-CN" dirty="0">
                <a:ea typeface="SimSun" panose="02010600030101010101" pitchFamily="2" charset="-122"/>
              </a:rPr>
              <a:t>, by Eliot Kleinberg, 2003, Carroll &amp; Graf Publishers, NY, NY.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u="sng" dirty="0">
                <a:ea typeface="SimSun" panose="02010600030101010101" pitchFamily="2" charset="-122"/>
              </a:rPr>
              <a:t>Okeechobee Hurricane</a:t>
            </a:r>
            <a:r>
              <a:rPr lang="en-US" altLang="zh-CN" dirty="0">
                <a:ea typeface="SimSun" panose="02010600030101010101" pitchFamily="2" charset="-122"/>
              </a:rPr>
              <a:t>, by Lawrence E. Will, 1990, 3</a:t>
            </a:r>
            <a:r>
              <a:rPr lang="en-US" altLang="zh-CN" baseline="30000" dirty="0">
                <a:ea typeface="SimSun" panose="02010600030101010101" pitchFamily="2" charset="-122"/>
              </a:rPr>
              <a:t>rd</a:t>
            </a:r>
            <a:r>
              <a:rPr lang="en-US" altLang="zh-CN" dirty="0">
                <a:ea typeface="SimSun" panose="02010600030101010101" pitchFamily="2" charset="-122"/>
              </a:rPr>
              <a:t> ed., The Glades Historical Society, Belle Glade, FL.</a:t>
            </a:r>
            <a:r>
              <a:rPr lang="en-US" altLang="zh-CN" dirty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endParaRPr lang="en-US" altLang="zh-CN" dirty="0">
              <a:ea typeface="SimSun" panose="02010600030101010101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u="sng" dirty="0">
                <a:ea typeface="SimSun" panose="02010600030101010101" pitchFamily="2" charset="-122"/>
              </a:rPr>
              <a:t>Beyond the Fourth Generation</a:t>
            </a:r>
            <a:r>
              <a:rPr lang="en-US" altLang="zh-CN" dirty="0">
                <a:ea typeface="SimSun" panose="02010600030101010101" pitchFamily="2" charset="-122"/>
              </a:rPr>
              <a:t>, by Lamar Johnson, 1974, Univ. of FL Press, Gainesville.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1345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6" name="Picture 4" descr="Lake O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54200" y="2034381"/>
            <a:ext cx="5435600" cy="3657600"/>
          </a:xfrm>
          <a:noFill/>
          <a:ln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Herbert Hoover Dike</a:t>
            </a:r>
          </a:p>
        </p:txBody>
      </p:sp>
    </p:spTree>
    <p:extLst>
      <p:ext uri="{BB962C8B-B14F-4D97-AF65-F5344CB8AC3E}">
        <p14:creationId xmlns:p14="http://schemas.microsoft.com/office/powerpoint/2010/main" val="1345089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en-US" dirty="0"/>
              <a:t>After the disastrous hurricane of 1928, USACE rebuilt the dike beginning in 1932.</a:t>
            </a:r>
          </a:p>
          <a:p>
            <a:r>
              <a:rPr lang="en-US" altLang="en-US" dirty="0"/>
              <a:t>By 1938 the dike encompassed 85 miles from Moore Haven to Port Myakka.</a:t>
            </a:r>
          </a:p>
          <a:p>
            <a:r>
              <a:rPr lang="en-US" altLang="en-US" dirty="0"/>
              <a:t>Following the 1940’s hurricanes, the dike was enlarged and completed around the entire  perimeter of 140 miles.</a:t>
            </a:r>
          </a:p>
          <a:p>
            <a:r>
              <a:rPr lang="en-US" altLang="en-US" dirty="0"/>
              <a:t>Downstream muck subsidence of 1 inch per year made the dike even more essential for flood control (Note that peat formed over 3000 years at rate of one inch per 33 years).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Herbert Hoover Dike</a:t>
            </a:r>
          </a:p>
        </p:txBody>
      </p:sp>
    </p:spTree>
    <p:extLst>
      <p:ext uri="{BB962C8B-B14F-4D97-AF65-F5344CB8AC3E}">
        <p14:creationId xmlns:p14="http://schemas.microsoft.com/office/powerpoint/2010/main" val="37460042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Herbert Hoover Dike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altLang="en-US" dirty="0"/>
              <a:t>Constructed using hydraulic dredges and draglines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Fill includes silts, clays, peat, sand, shell, and gravel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Crest ranges in elevation from 33 to 45 feet.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Lake level normally regulated between 15.5 and 17.5 feet.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The side slopes range from 2:1 to 5:1.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Foundation has pervious layers (limestone, shell, clean sands), and cohesive layers (hardpan, sandstone, limestone).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Interior borrow channels and exterior rim ditches expose uninterrupted flow paths from lakeside to landside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8361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Draglines </a:t>
            </a:r>
            <a:r>
              <a:rPr lang="en-US" altLang="en-US" dirty="0" smtClean="0"/>
              <a:t>Constructing</a:t>
            </a:r>
            <a:br>
              <a:rPr lang="en-US" altLang="en-US" dirty="0" smtClean="0"/>
            </a:br>
            <a:r>
              <a:rPr lang="en-US" altLang="en-US" dirty="0" smtClean="0"/>
              <a:t> </a:t>
            </a:r>
            <a:r>
              <a:rPr lang="en-US" altLang="en-US" dirty="0"/>
              <a:t>Retaining Dikes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819" y="1600200"/>
            <a:ext cx="6466362" cy="4525963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39133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Pipeline Dredge and Dipper Dredge at Work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809" y="1600200"/>
            <a:ext cx="6564382" cy="4525963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098144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Levee Construction South Side Lake Okeechobee C. 1932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6" name="Picture 2" descr="Levee_Const_South193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19200"/>
            <a:ext cx="8077200" cy="5273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04581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Completed Dam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273" y="1600200"/>
            <a:ext cx="7111453" cy="4525963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392217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0"/>
            <a:ext cx="7620000" cy="1143000"/>
          </a:xfrm>
        </p:spPr>
        <p:txBody>
          <a:bodyPr>
            <a:normAutofit/>
          </a:bodyPr>
          <a:lstStyle/>
          <a:p>
            <a:r>
              <a:rPr lang="en-US" altLang="en-US" sz="3600" dirty="0"/>
              <a:t>Typical Existing Cross-Section</a:t>
            </a:r>
            <a:endParaRPr lang="en-US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22</a:t>
            </a:fld>
            <a:endParaRPr lang="en-US"/>
          </a:p>
        </p:txBody>
      </p:sp>
      <p:graphicFrame>
        <p:nvGraphicFramePr>
          <p:cNvPr id="6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1800118" y="1600200"/>
          <a:ext cx="5543763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Photo Editor Photo" r:id="rId3" imgW="14628571" imgH="11946017" progId="MSPhotoEd.3">
                  <p:embed/>
                </p:oleObj>
              </mc:Choice>
              <mc:Fallback>
                <p:oleObj name="Photo Editor Photo" r:id="rId3" imgW="14628571" imgH="11946017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0118" y="1600200"/>
                        <a:ext cx="5543763" cy="452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14647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/>
              <a:t>East Side of Lake Okeechobee</a:t>
            </a:r>
            <a:endParaRPr lang="en-US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6" name="Picture 2" descr="lo_looksouth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00200"/>
            <a:ext cx="7848599" cy="4525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9592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Herbert Hoover Dike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No selection of suitable materials</a:t>
            </a:r>
          </a:p>
          <a:p>
            <a:r>
              <a:rPr lang="en-US" altLang="en-US" dirty="0"/>
              <a:t>No compaction for suitable density</a:t>
            </a:r>
          </a:p>
          <a:p>
            <a:r>
              <a:rPr lang="en-US" altLang="en-US" dirty="0"/>
              <a:t>No seepage control through fill</a:t>
            </a:r>
          </a:p>
          <a:p>
            <a:r>
              <a:rPr lang="en-US" altLang="en-US" dirty="0"/>
              <a:t>No cutoff to prevent high pore pressures in landside slope and toe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0014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Problems Noted by USACE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205" y="2044134"/>
            <a:ext cx="6725589" cy="3638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75205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Seepage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During late summer 1995, the lake level reached 18.6 ft.</a:t>
            </a:r>
          </a:p>
          <a:p>
            <a:r>
              <a:rPr lang="en-US" altLang="en-US" dirty="0"/>
              <a:t>Excessive seepage was observed.</a:t>
            </a:r>
          </a:p>
          <a:p>
            <a:r>
              <a:rPr lang="en-US" altLang="en-US" dirty="0"/>
              <a:t>Sand boils and cloudy water at toe of dam.</a:t>
            </a:r>
          </a:p>
          <a:p>
            <a:r>
              <a:rPr lang="en-US" altLang="en-US" dirty="0"/>
              <a:t>Sinkholes appeared on the crest.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4292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Sandbags Around Soil Pipes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664" y="1600200"/>
            <a:ext cx="6700671" cy="4525963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801172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Sinkhole on Dam Crest</a:t>
            </a:r>
            <a:br>
              <a:rPr lang="en-US" altLang="en-US" dirty="0"/>
            </a:br>
            <a:r>
              <a:rPr lang="en-US" altLang="en-US" dirty="0"/>
              <a:t>Lake Harbor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66739" y="1600200"/>
            <a:ext cx="3410521" cy="4525963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818292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Seepage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dirty="0"/>
              <a:t>Following the 1995 event, seepage control berms, filters, and drains were installed at worst areas.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Surveillance increased to identify and repair problem areas.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In March 1998, the lake rose to 18.5 feet.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Additional areas exhibited boils and excessive seepage. 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6850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1995 and 1998 High Stages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43000"/>
            <a:ext cx="8382000" cy="5349875"/>
          </a:xfrm>
        </p:spPr>
      </p:pic>
    </p:spTree>
    <p:extLst>
      <p:ext uri="{BB962C8B-B14F-4D97-AF65-F5344CB8AC3E}">
        <p14:creationId xmlns:p14="http://schemas.microsoft.com/office/powerpoint/2010/main" val="38226209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1998 Review Panel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altLang="en-US" dirty="0"/>
              <a:t>Expert panel convened by USACE to review status of the HHD, included: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Dr. Michael Duncan, John Bischoff, Dr. Thomas Wolff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Dr. Ronald </a:t>
            </a:r>
            <a:r>
              <a:rPr lang="en-US" altLang="en-US" dirty="0" err="1"/>
              <a:t>Hirschfeld</a:t>
            </a:r>
            <a:r>
              <a:rPr lang="en-US" altLang="en-US" dirty="0"/>
              <a:t>, Dr. Hans </a:t>
            </a:r>
            <a:r>
              <a:rPr lang="en-US" altLang="en-US" dirty="0" err="1"/>
              <a:t>Sellmeijer</a:t>
            </a:r>
            <a:endParaRPr lang="en-US" altLang="en-US" dirty="0"/>
          </a:p>
          <a:p>
            <a:pPr>
              <a:lnSpc>
                <a:spcPct val="90000"/>
              </a:lnSpc>
            </a:pPr>
            <a:r>
              <a:rPr lang="en-US" altLang="en-US" dirty="0"/>
              <a:t>The panel concluded that if the lake level had remained at 18.5 feet for an extended period, failure could have occurred.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Elev.18.5 level is a 30-year event.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Failure is “high probability” if lake reaches 21 feet.  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Elev. 21 level is a 100-year event.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7243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Lake Elevations for 100 Year Storm Event</a:t>
            </a:r>
            <a:br>
              <a:rPr lang="en-US" altLang="en-US" sz="2800" dirty="0"/>
            </a:br>
            <a:r>
              <a:rPr lang="en-US" altLang="en-US" sz="2800" dirty="0"/>
              <a:t>(USACE, 2000)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32</a:t>
            </a:fld>
            <a:endParaRPr lang="en-US"/>
          </a:p>
        </p:txBody>
      </p:sp>
      <p:pic>
        <p:nvPicPr>
          <p:cNvPr id="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43000"/>
            <a:ext cx="7391400" cy="5349875"/>
          </a:xfrm>
          <a:noFill/>
        </p:spPr>
      </p:pic>
    </p:spTree>
    <p:extLst>
      <p:ext uri="{BB962C8B-B14F-4D97-AF65-F5344CB8AC3E}">
        <p14:creationId xmlns:p14="http://schemas.microsoft.com/office/powerpoint/2010/main" val="8580807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3600" dirty="0"/>
              <a:t>USACE REGULATION 1110-8-2 DESIGN FLOODS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>
              <a:lnSpc>
                <a:spcPct val="80000"/>
              </a:lnSpc>
            </a:pPr>
            <a:r>
              <a:rPr lang="en-US" altLang="en-US" sz="3600" b="1" dirty="0"/>
              <a:t>INFLOW DESIGN FLOODS FOR DAMS AND RESERVOIRS</a:t>
            </a:r>
          </a:p>
          <a:p>
            <a:pPr>
              <a:lnSpc>
                <a:spcPct val="80000"/>
              </a:lnSpc>
            </a:pPr>
            <a:endParaRPr lang="en-US" altLang="en-US" sz="3600" dirty="0"/>
          </a:p>
          <a:p>
            <a:pPr>
              <a:lnSpc>
                <a:spcPct val="120000"/>
              </a:lnSpc>
            </a:pPr>
            <a:r>
              <a:rPr lang="en-US" altLang="en-US" sz="3600" dirty="0"/>
              <a:t>5. </a:t>
            </a:r>
            <a:r>
              <a:rPr lang="en-US" altLang="en-US" sz="3600" u="sng" dirty="0"/>
              <a:t>General Policy</a:t>
            </a:r>
            <a:r>
              <a:rPr lang="en-US" altLang="en-US" sz="3600" dirty="0"/>
              <a:t>. It is the Corps of Engineers policy that dams designed, constructed, or operated by the Corps will </a:t>
            </a:r>
            <a:r>
              <a:rPr lang="en-US" altLang="en-US" sz="3600" b="1" i="1" dirty="0"/>
              <a:t>not create a threat of loss of life or inordinate property damage</a:t>
            </a:r>
            <a:r>
              <a:rPr lang="en-US" altLang="en-US" sz="3600" dirty="0"/>
              <a:t>. Departures from accepted policy or practice will not be made in the design of a dam simply to reduce cost. </a:t>
            </a:r>
            <a:r>
              <a:rPr lang="en-US" altLang="en-US" sz="3600" b="1" i="1" dirty="0"/>
              <a:t>Every phase of the planning, design, construction, and operation of a dam will be accomplished to assure that it is safe, efficient, and reliable</a:t>
            </a:r>
            <a:r>
              <a:rPr lang="en-US" altLang="en-US" sz="3600" dirty="0"/>
              <a:t>.</a:t>
            </a:r>
          </a:p>
          <a:p>
            <a:pPr>
              <a:lnSpc>
                <a:spcPct val="80000"/>
              </a:lnSpc>
            </a:pPr>
            <a:endParaRPr lang="en-US" altLang="en-US" sz="3600" dirty="0"/>
          </a:p>
          <a:p>
            <a:pPr>
              <a:lnSpc>
                <a:spcPct val="120000"/>
              </a:lnSpc>
            </a:pPr>
            <a:r>
              <a:rPr lang="en-US" altLang="en-US" sz="3600" dirty="0"/>
              <a:t>6. </a:t>
            </a:r>
            <a:r>
              <a:rPr lang="en-US" altLang="en-US" sz="3600" u="sng" dirty="0"/>
              <a:t>Discussion.</a:t>
            </a:r>
            <a:r>
              <a:rPr lang="en-US" altLang="en-US" sz="3600" dirty="0"/>
              <a:t> </a:t>
            </a:r>
          </a:p>
          <a:p>
            <a:pPr>
              <a:lnSpc>
                <a:spcPct val="120000"/>
              </a:lnSpc>
            </a:pPr>
            <a:r>
              <a:rPr lang="en-US" altLang="en-US" sz="3600" dirty="0"/>
              <a:t>b. The requirement that a dam failure </a:t>
            </a:r>
            <a:r>
              <a:rPr lang="en-US" altLang="en-US" sz="3600" b="1" i="1" dirty="0"/>
              <a:t>must not present a hazard to human life</a:t>
            </a:r>
            <a:r>
              <a:rPr lang="en-US" altLang="en-US" sz="3600" dirty="0"/>
              <a:t> remains a </a:t>
            </a:r>
            <a:r>
              <a:rPr lang="en-US" altLang="en-US" sz="3600" b="1" i="1" dirty="0"/>
              <a:t>fixed condition that must be met by all designs</a:t>
            </a:r>
            <a:r>
              <a:rPr lang="en-US" altLang="en-US" sz="3600" dirty="0"/>
              <a:t>.</a:t>
            </a:r>
          </a:p>
          <a:p>
            <a:pPr>
              <a:lnSpc>
                <a:spcPct val="120000"/>
              </a:lnSpc>
            </a:pPr>
            <a:endParaRPr lang="en-US" altLang="en-US" sz="3600" dirty="0"/>
          </a:p>
          <a:p>
            <a:pPr>
              <a:lnSpc>
                <a:spcPct val="120000"/>
              </a:lnSpc>
            </a:pPr>
            <a:r>
              <a:rPr lang="en-US" altLang="en-US" sz="3600" dirty="0"/>
              <a:t>7. </a:t>
            </a:r>
            <a:r>
              <a:rPr lang="en-US" altLang="en-US" sz="3600" u="sng" dirty="0"/>
              <a:t>Safety Dam Standards</a:t>
            </a:r>
            <a:r>
              <a:rPr lang="en-US" altLang="en-US" sz="3600" dirty="0"/>
              <a:t>.</a:t>
            </a:r>
          </a:p>
          <a:p>
            <a:pPr>
              <a:lnSpc>
                <a:spcPct val="120000"/>
              </a:lnSpc>
            </a:pPr>
            <a:r>
              <a:rPr lang="en-US" altLang="en-US" sz="3600" dirty="0"/>
              <a:t>b. Standard 1: Standard 1 applies to the </a:t>
            </a:r>
            <a:r>
              <a:rPr lang="en-US" altLang="en-US" sz="3600" b="1" i="1" dirty="0"/>
              <a:t>design of dams capable of placing human life at risk or causing a catastrophe, should they fail</a:t>
            </a:r>
            <a:r>
              <a:rPr lang="en-US" altLang="en-US" sz="3600" dirty="0"/>
              <a:t>. Dam height with appropriate freeboard, spillways, regulating outlets, and structural designs will be such that the </a:t>
            </a:r>
            <a:r>
              <a:rPr lang="en-US" altLang="en-US" sz="3600" b="1" i="1" dirty="0"/>
              <a:t>dam will safely pass an IDF computed from probable maximum precipitation (PMP) occurring over the watershed above the dam site</a:t>
            </a:r>
            <a:r>
              <a:rPr lang="en-US" altLang="en-US" sz="3600" dirty="0"/>
              <a:t>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640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Rehabilitation Plan (1999)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USACE proposed an extensive rehab program for HHD.</a:t>
            </a:r>
          </a:p>
          <a:p>
            <a:r>
              <a:rPr lang="en-US" altLang="en-US" dirty="0"/>
              <a:t>Beginning with critical SE 22 miles from Belle Glade to Port </a:t>
            </a:r>
            <a:r>
              <a:rPr lang="en-US" altLang="en-US" dirty="0" err="1"/>
              <a:t>Mayaca</a:t>
            </a:r>
            <a:endParaRPr lang="en-US" altLang="en-US" dirty="0"/>
          </a:p>
          <a:p>
            <a:r>
              <a:rPr lang="en-US" altLang="en-US" dirty="0"/>
              <a:t>Construct downstream berm of pervious material beginning at Elev. 28</a:t>
            </a:r>
          </a:p>
          <a:p>
            <a:r>
              <a:rPr lang="en-US" altLang="en-US" dirty="0"/>
              <a:t>Install relief trench into foundation soils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5417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1999 Rehabilitation </a:t>
            </a:r>
            <a:r>
              <a:rPr lang="en-US" altLang="en-US" dirty="0" smtClean="0"/>
              <a:t>Plan</a:t>
            </a:r>
            <a:br>
              <a:rPr lang="en-US" altLang="en-US" dirty="0" smtClean="0"/>
            </a:br>
            <a:r>
              <a:rPr lang="en-US" altLang="en-US" dirty="0" smtClean="0"/>
              <a:t> </a:t>
            </a:r>
            <a:r>
              <a:rPr lang="en-US" altLang="en-US" dirty="0"/>
              <a:t>Continued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Berm would prevent piping of soil from embankment and shallow foundation.</a:t>
            </a:r>
          </a:p>
          <a:p>
            <a:r>
              <a:rPr lang="en-US" altLang="en-US" dirty="0"/>
              <a:t>Relief trench beneath berm would control uplift pressures and deeper piping.</a:t>
            </a:r>
          </a:p>
          <a:p>
            <a:r>
              <a:rPr lang="en-US" altLang="en-US" dirty="0"/>
              <a:t>Est. Cost for 1</a:t>
            </a:r>
            <a:r>
              <a:rPr lang="en-US" altLang="en-US" baseline="30000" dirty="0"/>
              <a:t>st</a:t>
            </a:r>
            <a:r>
              <a:rPr lang="en-US" altLang="en-US" dirty="0"/>
              <a:t> phase:  $67 million</a:t>
            </a:r>
          </a:p>
          <a:p>
            <a:r>
              <a:rPr lang="en-US" altLang="en-US" dirty="0"/>
              <a:t>Est. Cost for entire program:  $165 million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6948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1999 Proposed Seepage Control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36</a:t>
            </a:fld>
            <a:endParaRPr lang="en-US"/>
          </a:p>
        </p:txBody>
      </p:sp>
      <p:pic>
        <p:nvPicPr>
          <p:cNvPr id="6" name="Picture 3" descr="SCAN00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32" y="1600200"/>
            <a:ext cx="7694136" cy="4525963"/>
          </a:xfrm>
          <a:noFill/>
        </p:spPr>
      </p:pic>
    </p:spTree>
    <p:extLst>
      <p:ext uri="{BB962C8B-B14F-4D97-AF65-F5344CB8AC3E}">
        <p14:creationId xmlns:p14="http://schemas.microsoft.com/office/powerpoint/2010/main" val="114466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2004 Repair Concept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4608" y="2488414"/>
            <a:ext cx="7754784" cy="274953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0296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dirty="0"/>
              <a:t>2005 Repair Cross Section--Reach 1</a:t>
            </a:r>
            <a:endParaRPr lang="en-US" sz="32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38</a:t>
            </a:fld>
            <a:endParaRPr lang="en-US"/>
          </a:p>
        </p:txBody>
      </p:sp>
      <p:graphicFrame>
        <p:nvGraphicFramePr>
          <p:cNvPr id="6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1040406" y="1600200"/>
          <a:ext cx="7063188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Photo Editor Photo" r:id="rId3" imgW="18033342" imgH="11552381" progId="MSPhotoEd.3">
                  <p:embed/>
                </p:oleObj>
              </mc:Choice>
              <mc:Fallback>
                <p:oleObj name="Photo Editor Photo" r:id="rId3" imgW="18033342" imgH="115523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0406" y="1600200"/>
                        <a:ext cx="7063188" cy="452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80907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Wave Scarps at Pahokee</a:t>
            </a:r>
            <a:br>
              <a:rPr lang="en-US" altLang="en-US" dirty="0"/>
            </a:br>
            <a:r>
              <a:rPr lang="en-US" altLang="en-US" dirty="0"/>
              <a:t>Hurricane Wilma 2005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39</a:t>
            </a:fld>
            <a:endParaRPr lang="en-US"/>
          </a:p>
        </p:txBody>
      </p:sp>
      <p:graphicFrame>
        <p:nvGraphicFramePr>
          <p:cNvPr id="7" name="Content Placeholder 6"/>
          <p:cNvGraphicFramePr>
            <a:graphicFrameLocks noGrp="1" noChangeAspect="1"/>
          </p:cNvGraphicFramePr>
          <p:nvPr>
            <p:ph idx="1"/>
          </p:nvPr>
        </p:nvGraphicFramePr>
        <p:xfrm>
          <a:off x="1040406" y="1600200"/>
          <a:ext cx="7063188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Photo Editor Photo" r:id="rId3" imgW="18033342" imgH="11552381" progId="MSPhotoEd.3">
                  <p:embed/>
                </p:oleObj>
              </mc:Choice>
              <mc:Fallback>
                <p:oleObj name="Photo Editor Photo" r:id="rId3" imgW="18033342" imgH="115523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0406" y="1600200"/>
                        <a:ext cx="7063188" cy="452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461651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View of Wave Scarps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40</a:t>
            </a:fld>
            <a:endParaRPr lang="en-US"/>
          </a:p>
        </p:txBody>
      </p:sp>
      <p:graphicFrame>
        <p:nvGraphicFramePr>
          <p:cNvPr id="6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3166292"/>
              </p:ext>
            </p:extLst>
          </p:nvPr>
        </p:nvGraphicFramePr>
        <p:xfrm>
          <a:off x="838200" y="1143000"/>
          <a:ext cx="7772400" cy="541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Photo Editor Photo" r:id="rId3" imgW="5952381" imgH="4695238" progId="MSPhotoEd.3">
                  <p:embed/>
                </p:oleObj>
              </mc:Choice>
              <mc:Fallback>
                <p:oleObj name="Photo Editor Photo" r:id="rId3" imgW="5952381" imgH="4695238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143000"/>
                        <a:ext cx="7772400" cy="541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3440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0"/>
            <a:ext cx="7543800" cy="1143000"/>
          </a:xfrm>
        </p:spPr>
        <p:txBody>
          <a:bodyPr/>
          <a:lstStyle/>
          <a:p>
            <a:r>
              <a:rPr lang="en-US" altLang="en-US" dirty="0"/>
              <a:t>New Orleans August 30, 2005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41</a:t>
            </a:fld>
            <a:endParaRPr lang="en-US"/>
          </a:p>
        </p:txBody>
      </p:sp>
      <p:graphicFrame>
        <p:nvGraphicFramePr>
          <p:cNvPr id="6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9353775"/>
              </p:ext>
            </p:extLst>
          </p:nvPr>
        </p:nvGraphicFramePr>
        <p:xfrm>
          <a:off x="685800" y="1447800"/>
          <a:ext cx="7696200" cy="480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Photo Editor Photo" r:id="rId3" imgW="5144218" imgH="3419952" progId="MSPhotoEd.3">
                  <p:embed/>
                </p:oleObj>
              </mc:Choice>
              <mc:Fallback>
                <p:oleObj name="Photo Editor Photo" r:id="rId3" imgW="5144218" imgH="3419952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1447800"/>
                        <a:ext cx="7696200" cy="480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232690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dirty="0"/>
              <a:t>Damage to the Flood Protection System</a:t>
            </a:r>
            <a:endParaRPr lang="en-US" sz="32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42</a:t>
            </a:fld>
            <a:endParaRPr lang="en-US"/>
          </a:p>
        </p:txBody>
      </p:sp>
      <p:pic>
        <p:nvPicPr>
          <p:cNvPr id="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12420" y="1600200"/>
            <a:ext cx="5519160" cy="4525963"/>
          </a:xfrm>
          <a:noFill/>
        </p:spPr>
      </p:pic>
    </p:spTree>
    <p:extLst>
      <p:ext uri="{BB962C8B-B14F-4D97-AF65-F5344CB8AC3E}">
        <p14:creationId xmlns:p14="http://schemas.microsoft.com/office/powerpoint/2010/main" val="13334742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Levee Wall Types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43</a:t>
            </a:fld>
            <a:endParaRPr lang="en-US"/>
          </a:p>
        </p:txBody>
      </p:sp>
      <p:pic>
        <p:nvPicPr>
          <p:cNvPr id="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378833"/>
            <a:ext cx="4724400" cy="490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31512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I-Wall Schematic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44</a:t>
            </a:fld>
            <a:endParaRPr lang="en-US"/>
          </a:p>
        </p:txBody>
      </p:sp>
      <p:graphicFrame>
        <p:nvGraphicFramePr>
          <p:cNvPr id="6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0040323"/>
              </p:ext>
            </p:extLst>
          </p:nvPr>
        </p:nvGraphicFramePr>
        <p:xfrm>
          <a:off x="381000" y="1143000"/>
          <a:ext cx="8305799" cy="534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Photo Editor Photo" r:id="rId3" imgW="4277322" imgH="2828571" progId="MSPhotoEd.3">
                  <p:embed/>
                </p:oleObj>
              </mc:Choice>
              <mc:Fallback>
                <p:oleObj name="Photo Editor Photo" r:id="rId3" imgW="4277322" imgH="282857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1143000"/>
                        <a:ext cx="8305799" cy="5349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3608436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Distressed I-wall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45</a:t>
            </a:fld>
            <a:endParaRPr lang="en-US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19200"/>
            <a:ext cx="8229600" cy="527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260477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Overturned I-wall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46</a:t>
            </a:fld>
            <a:endParaRPr lang="en-US"/>
          </a:p>
        </p:txBody>
      </p:sp>
      <p:pic>
        <p:nvPicPr>
          <p:cNvPr id="6" name="Picture 102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95400"/>
            <a:ext cx="8229600" cy="519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543967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Overtopped Earth Embankment During Storm Surge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47</a:t>
            </a:fld>
            <a:endParaRPr lang="en-US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789" y="1600200"/>
            <a:ext cx="7228421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265049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Earth Levee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48</a:t>
            </a:fld>
            <a:endParaRPr lang="en-US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43000"/>
            <a:ext cx="86868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4264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 Of Pointe a la </a:t>
            </a:r>
            <a:r>
              <a:rPr lang="en-US" dirty="0" err="1" smtClean="0"/>
              <a:t>Hache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Levee Breach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49</a:t>
            </a:fld>
            <a:endParaRPr lang="en-US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142999"/>
            <a:ext cx="9067800" cy="534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111094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17</a:t>
            </a:r>
            <a:r>
              <a:rPr lang="en-US" altLang="en-US" baseline="30000" dirty="0"/>
              <a:t>th</a:t>
            </a:r>
            <a:r>
              <a:rPr lang="en-US" altLang="en-US" dirty="0"/>
              <a:t> Street Levee Failure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50</a:t>
            </a:fld>
            <a:endParaRPr lang="en-US"/>
          </a:p>
        </p:txBody>
      </p:sp>
      <p:pic>
        <p:nvPicPr>
          <p:cNvPr id="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43000"/>
            <a:ext cx="8305800" cy="5349875"/>
          </a:xfrm>
          <a:noFill/>
        </p:spPr>
      </p:pic>
    </p:spTree>
    <p:extLst>
      <p:ext uri="{BB962C8B-B14F-4D97-AF65-F5344CB8AC3E}">
        <p14:creationId xmlns:p14="http://schemas.microsoft.com/office/powerpoint/2010/main" val="353373537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Levee Failure Analysis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51</a:t>
            </a:fld>
            <a:endParaRPr lang="en-US"/>
          </a:p>
        </p:txBody>
      </p:sp>
      <p:pic>
        <p:nvPicPr>
          <p:cNvPr id="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477" y="1600200"/>
            <a:ext cx="726304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661972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/>
              <a:t>Hurricane Katrina References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33400" indent="-533400"/>
            <a:r>
              <a:rPr lang="en-US" altLang="en-US" dirty="0"/>
              <a:t>Preliminary Report on Performance of the New Orleans Levee Systems, NSF, November 17, 2005 </a:t>
            </a:r>
          </a:p>
          <a:p>
            <a:pPr marL="533400" indent="-533400">
              <a:buNone/>
            </a:pPr>
            <a:r>
              <a:rPr lang="en-US" altLang="en-US" sz="1800" dirty="0"/>
              <a:t>	(</a:t>
            </a:r>
            <a:r>
              <a:rPr lang="en-US" altLang="en-US" sz="1800" dirty="0">
                <a:hlinkClick r:id="rId2"/>
              </a:rPr>
              <a:t>www.asce.org/files/pdf/katrina/teamdatareport1121.pdf</a:t>
            </a:r>
            <a:r>
              <a:rPr lang="en-US" altLang="en-US" sz="1800" dirty="0"/>
              <a:t>)</a:t>
            </a:r>
          </a:p>
          <a:p>
            <a:pPr marL="533400" indent="-533400">
              <a:buNone/>
            </a:pPr>
            <a:r>
              <a:rPr lang="en-US" altLang="en-US" sz="1800" dirty="0"/>
              <a:t>	</a:t>
            </a:r>
          </a:p>
          <a:p>
            <a:pPr marL="533400" indent="-533400">
              <a:buNone/>
            </a:pPr>
            <a:r>
              <a:rPr lang="en-US" altLang="en-US" sz="1800" dirty="0"/>
              <a:t>	</a:t>
            </a:r>
            <a:r>
              <a:rPr lang="en-US" altLang="en-US" dirty="0"/>
              <a:t>New Orleans Hurricane Protection Project Data, IPET, January 10, 2006</a:t>
            </a:r>
            <a:endParaRPr lang="en-US" altLang="en-US" sz="1800" dirty="0"/>
          </a:p>
          <a:p>
            <a:pPr marL="533400" indent="-533400">
              <a:buNone/>
            </a:pPr>
            <a:r>
              <a:rPr lang="en-US" altLang="en-US" sz="1800" dirty="0"/>
              <a:t>	(</a:t>
            </a:r>
            <a:r>
              <a:rPr lang="en-US" altLang="en-US" sz="1800" dirty="0">
                <a:hlinkClick r:id="rId3"/>
              </a:rPr>
              <a:t>https://ipet.wes.army.mil/</a:t>
            </a:r>
            <a:r>
              <a:rPr lang="en-US" altLang="en-US" sz="1800" dirty="0"/>
              <a:t>)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43064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Independent Review Panel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Les </a:t>
            </a:r>
            <a:r>
              <a:rPr lang="en-US" altLang="en-US" dirty="0" err="1"/>
              <a:t>Bromwell</a:t>
            </a:r>
            <a:endParaRPr lang="en-US" altLang="en-US" dirty="0"/>
          </a:p>
          <a:p>
            <a:pPr lvl="1"/>
            <a:r>
              <a:rPr lang="en-US" altLang="en-US" dirty="0"/>
              <a:t>Geotechnical, Panel Chair</a:t>
            </a:r>
          </a:p>
          <a:p>
            <a:r>
              <a:rPr lang="en-US" altLang="en-US" dirty="0"/>
              <a:t>Robert Dean</a:t>
            </a:r>
          </a:p>
          <a:p>
            <a:pPr lvl="1"/>
            <a:r>
              <a:rPr lang="en-US" altLang="en-US" dirty="0"/>
              <a:t>Hydrology, Hydrodynamics</a:t>
            </a:r>
          </a:p>
          <a:p>
            <a:r>
              <a:rPr lang="en-US" altLang="en-US" dirty="0"/>
              <a:t>Steve Vick</a:t>
            </a:r>
          </a:p>
          <a:p>
            <a:pPr lvl="1"/>
            <a:r>
              <a:rPr lang="en-US" altLang="en-US" dirty="0"/>
              <a:t>Risk Analysis, Probability</a:t>
            </a:r>
          </a:p>
          <a:p>
            <a:r>
              <a:rPr lang="en-US" altLang="en-US" dirty="0"/>
              <a:t>Art Sengupta</a:t>
            </a:r>
          </a:p>
          <a:p>
            <a:pPr lvl="1"/>
            <a:r>
              <a:rPr lang="en-US" altLang="en-US" dirty="0"/>
              <a:t>SFWMD Technical Investigation Manager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10243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Review Panel Scope of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Review &amp; Analysis of Documents and Data</a:t>
            </a:r>
          </a:p>
          <a:p>
            <a:r>
              <a:rPr lang="en-US" altLang="en-US" dirty="0"/>
              <a:t>Dike Stability Evaluation</a:t>
            </a:r>
          </a:p>
          <a:p>
            <a:r>
              <a:rPr lang="en-US" altLang="en-US" dirty="0"/>
              <a:t>Wind and Precipitation Analyses</a:t>
            </a:r>
          </a:p>
          <a:p>
            <a:r>
              <a:rPr lang="en-US" altLang="en-US" dirty="0"/>
              <a:t>Preparation of Evaluation Report by April 30, 2006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20624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Review Panel Site Inspection</a:t>
            </a:r>
            <a:br>
              <a:rPr lang="en-US" altLang="en-US" dirty="0"/>
            </a:br>
            <a:r>
              <a:rPr lang="en-US" altLang="en-US" dirty="0"/>
              <a:t>January 13, 2006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55</a:t>
            </a:fld>
            <a:endParaRPr lang="en-US"/>
          </a:p>
        </p:txBody>
      </p:sp>
      <p:graphicFrame>
        <p:nvGraphicFramePr>
          <p:cNvPr id="6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1554691" y="1600200"/>
          <a:ext cx="6034617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Photo Editor Photo" r:id="rId3" imgW="19504762" imgH="14628571" progId="MSPhotoEd.3">
                  <p:embed/>
                </p:oleObj>
              </mc:Choice>
              <mc:Fallback>
                <p:oleObj name="Photo Editor Photo" r:id="rId3" imgW="19504762" imgH="1462857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4691" y="1600200"/>
                        <a:ext cx="6034617" cy="452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5674019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CERP Reservoirs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70,000 Acres of Reservoirs Planned</a:t>
            </a:r>
          </a:p>
          <a:p>
            <a:r>
              <a:rPr lang="en-US" altLang="en-US" dirty="0"/>
              <a:t>Dam Heights Ranging 15-30 feet</a:t>
            </a:r>
          </a:p>
          <a:p>
            <a:r>
              <a:rPr lang="en-US" altLang="en-US" dirty="0"/>
              <a:t>Constructed to Modern Safety Standards</a:t>
            </a:r>
          </a:p>
          <a:p>
            <a:pPr lvl="1"/>
            <a:r>
              <a:rPr lang="en-US" altLang="en-US" dirty="0"/>
              <a:t>Will include positive seepage control features</a:t>
            </a:r>
          </a:p>
          <a:p>
            <a:pPr lvl="1"/>
            <a:r>
              <a:rPr lang="en-US" altLang="en-US" dirty="0"/>
              <a:t>Will include foundation improvement features</a:t>
            </a:r>
          </a:p>
          <a:p>
            <a:pPr lvl="1"/>
            <a:r>
              <a:rPr lang="en-US" altLang="en-US" dirty="0"/>
              <a:t>Will have adequate freeboard for storm surges</a:t>
            </a:r>
          </a:p>
          <a:p>
            <a:pPr lvl="1"/>
            <a:r>
              <a:rPr lang="en-US" altLang="en-US" dirty="0"/>
              <a:t>Will have emergency discharge provisions</a:t>
            </a:r>
          </a:p>
          <a:p>
            <a:r>
              <a:rPr lang="en-US" altLang="en-US" b="1" dirty="0"/>
              <a:t>Will be expensive structures!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56039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CERP RESERVOIRS</a:t>
            </a:r>
            <a:br>
              <a:rPr lang="en-US" altLang="en-US" dirty="0"/>
            </a:br>
            <a:r>
              <a:rPr lang="en-US" altLang="en-US" dirty="0"/>
              <a:t>--DESIGN CRITERIA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2000" b="1" dirty="0"/>
          </a:p>
          <a:p>
            <a:pPr>
              <a:lnSpc>
                <a:spcPct val="80000"/>
              </a:lnSpc>
            </a:pPr>
            <a:r>
              <a:rPr lang="en-US" altLang="en-US" sz="2000" b="1" dirty="0"/>
              <a:t>Freeboard must accommodate most severe of 4 extreme wind and precipitation conditions</a:t>
            </a:r>
          </a:p>
          <a:p>
            <a:pPr lvl="1">
              <a:lnSpc>
                <a:spcPct val="80000"/>
              </a:lnSpc>
            </a:pPr>
            <a:r>
              <a:rPr lang="en-US" altLang="en-US" sz="1800" b="1" dirty="0"/>
              <a:t>PMP + 100-year wind</a:t>
            </a:r>
          </a:p>
          <a:p>
            <a:pPr lvl="1">
              <a:lnSpc>
                <a:spcPct val="80000"/>
              </a:lnSpc>
            </a:pPr>
            <a:r>
              <a:rPr lang="en-US" altLang="en-US" sz="1800" b="1" dirty="0"/>
              <a:t>100-yr precipitation + Category 5 winds</a:t>
            </a:r>
          </a:p>
          <a:p>
            <a:pPr lvl="1">
              <a:lnSpc>
                <a:spcPct val="80000"/>
              </a:lnSpc>
            </a:pPr>
            <a:r>
              <a:rPr lang="en-US" altLang="en-US" sz="1800" b="1" dirty="0"/>
              <a:t>PMW + Full Reservoir Level</a:t>
            </a:r>
          </a:p>
          <a:p>
            <a:pPr lvl="1">
              <a:lnSpc>
                <a:spcPct val="80000"/>
              </a:lnSpc>
            </a:pPr>
            <a:r>
              <a:rPr lang="en-US" altLang="en-US" sz="1800" b="1" dirty="0"/>
              <a:t>Hurricane Easy (Cat 3 + 38.7 inches rain)</a:t>
            </a:r>
            <a:br>
              <a:rPr lang="en-US" altLang="en-US" sz="1800" b="1" dirty="0"/>
            </a:br>
            <a:endParaRPr lang="en-US" altLang="en-US" sz="1800" b="1" dirty="0"/>
          </a:p>
          <a:p>
            <a:pPr>
              <a:lnSpc>
                <a:spcPct val="80000"/>
              </a:lnSpc>
            </a:pPr>
            <a:r>
              <a:rPr lang="en-US" altLang="en-US" sz="2000" b="1" dirty="0"/>
              <a:t>Positive seepage control required</a:t>
            </a:r>
          </a:p>
          <a:p>
            <a:pPr lvl="1">
              <a:lnSpc>
                <a:spcPct val="80000"/>
              </a:lnSpc>
            </a:pPr>
            <a:r>
              <a:rPr lang="en-US" altLang="en-US" sz="1800" b="1" dirty="0"/>
              <a:t>Slurry cut-off wall</a:t>
            </a:r>
          </a:p>
          <a:p>
            <a:pPr lvl="1">
              <a:lnSpc>
                <a:spcPct val="80000"/>
              </a:lnSpc>
            </a:pPr>
            <a:r>
              <a:rPr lang="en-US" altLang="en-US" sz="1800" b="1" dirty="0"/>
              <a:t>Filters &amp; Drains of non-carbonate sand/gravel </a:t>
            </a:r>
          </a:p>
          <a:p>
            <a:pPr lvl="1">
              <a:lnSpc>
                <a:spcPct val="80000"/>
              </a:lnSpc>
              <a:buNone/>
            </a:pPr>
            <a:endParaRPr lang="en-US" altLang="en-US" sz="1800" b="1" dirty="0"/>
          </a:p>
          <a:p>
            <a:pPr>
              <a:lnSpc>
                <a:spcPct val="80000"/>
              </a:lnSpc>
            </a:pPr>
            <a:r>
              <a:rPr lang="en-US" altLang="en-US" sz="2000" b="1" dirty="0"/>
              <a:t>Interior slopes protected against wave erosion</a:t>
            </a:r>
          </a:p>
          <a:p>
            <a:pPr lvl="1">
              <a:lnSpc>
                <a:spcPct val="80000"/>
              </a:lnSpc>
            </a:pPr>
            <a:r>
              <a:rPr lang="en-US" altLang="en-US" sz="1800" b="1" dirty="0"/>
              <a:t>Soil Cement</a:t>
            </a:r>
          </a:p>
          <a:p>
            <a:pPr lvl="1">
              <a:lnSpc>
                <a:spcPct val="80000"/>
              </a:lnSpc>
            </a:pPr>
            <a:r>
              <a:rPr lang="en-US" altLang="en-US" sz="1800" b="1" dirty="0"/>
              <a:t>Roller-Compacted Concrete</a:t>
            </a:r>
          </a:p>
          <a:p>
            <a:pPr lvl="1">
              <a:lnSpc>
                <a:spcPct val="80000"/>
              </a:lnSpc>
            </a:pPr>
            <a:r>
              <a:rPr lang="en-US" altLang="en-US" sz="1800" b="1" dirty="0"/>
              <a:t>Rip-Rap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63049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/>
              <a:t>Florida’s Aging Infrastructure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C&amp;SF Facilities Mostly 50+ Years Old</a:t>
            </a:r>
          </a:p>
          <a:p>
            <a:r>
              <a:rPr lang="en-US" altLang="en-US" dirty="0"/>
              <a:t>Maintenance Costs Increasing</a:t>
            </a:r>
          </a:p>
          <a:p>
            <a:r>
              <a:rPr lang="en-US" altLang="en-US" dirty="0"/>
              <a:t>Risk of Failures Is Increasing</a:t>
            </a:r>
          </a:p>
          <a:p>
            <a:r>
              <a:rPr lang="en-US" altLang="en-US" dirty="0"/>
              <a:t>What is the Plan for Replacement?</a:t>
            </a:r>
          </a:p>
          <a:p>
            <a:r>
              <a:rPr lang="en-US" altLang="en-US" dirty="0"/>
              <a:t>What will it Cost?</a:t>
            </a:r>
          </a:p>
          <a:p>
            <a:r>
              <a:rPr lang="en-US" altLang="en-US" dirty="0"/>
              <a:t>Where Will the Funding Come From?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1B56-F1C1-4B9C-86AB-A9C4D2348069}" type="datetime1">
              <a:rPr lang="en-US" smtClean="0"/>
              <a:pPr/>
              <a:t>5/5/2014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15C9C-B0D4-49C7-83C7-4BF66E55645D}" type="slidenum">
              <a:rPr lang="en-US" smtClean="0"/>
              <a:pPr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37925"/>
      </p:ext>
    </p:extLst>
  </p:cSld>
  <p:clrMapOvr>
    <a:masterClrMapping/>
  </p:clrMapOvr>
</p:sld>
</file>

<file path=ppt/theme/theme1.xml><?xml version="1.0" encoding="utf-8"?>
<a:theme xmlns:a="http://schemas.openxmlformats.org/drawingml/2006/main" name="State Lands Powerpoint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lorida Dam Presentation DEP templates.potx" id="{EE1DD6AA-3E9A-4366-8E7A-014CE9839764}" vid="{A4494E8D-EFA6-4772-BFB9-6BB6B2B5481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</TotalTime>
  <Words>1583</Words>
  <Application>Microsoft Office PowerPoint</Application>
  <PresentationFormat>On-screen Show (4:3)</PresentationFormat>
  <Paragraphs>327</Paragraphs>
  <Slides>58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4" baseType="lpstr">
      <vt:lpstr>SimSun</vt:lpstr>
      <vt:lpstr>Arial</vt:lpstr>
      <vt:lpstr>Calibri</vt:lpstr>
      <vt:lpstr>Times New Roman</vt:lpstr>
      <vt:lpstr>State Lands Powerpoint Template</vt:lpstr>
      <vt:lpstr>Microsoft Photo Editor 3.0 Photo</vt:lpstr>
      <vt:lpstr>PowerPoint Presentation</vt:lpstr>
      <vt:lpstr>Inventory of Dams</vt:lpstr>
      <vt:lpstr>Inventory of Dams Continued</vt:lpstr>
      <vt:lpstr>Causes of Dam Failures</vt:lpstr>
      <vt:lpstr>Dams in Florida—Geologic Considerations</vt:lpstr>
      <vt:lpstr>Topics to Discuss</vt:lpstr>
      <vt:lpstr>Lake Okeechobee</vt:lpstr>
      <vt:lpstr>Lake Okeechobee</vt:lpstr>
      <vt:lpstr>Pahokee – Before the Dike</vt:lpstr>
      <vt:lpstr>Lake Okeechobee Muck Dike</vt:lpstr>
      <vt:lpstr>Prelude to Disaster</vt:lpstr>
      <vt:lpstr>1928 Events</vt:lpstr>
      <vt:lpstr>1928 Dike Failure</vt:lpstr>
      <vt:lpstr>1928 Hurricane References</vt:lpstr>
      <vt:lpstr>Herbert Hoover Dike</vt:lpstr>
      <vt:lpstr>Herbert Hoover Dike</vt:lpstr>
      <vt:lpstr>Herbert Hoover Dike</vt:lpstr>
      <vt:lpstr>Draglines Constructing  Retaining Dikes</vt:lpstr>
      <vt:lpstr>Pipeline Dredge and Dipper Dredge at Work</vt:lpstr>
      <vt:lpstr>Levee Construction South Side Lake Okeechobee C. 1932</vt:lpstr>
      <vt:lpstr>Completed Dam</vt:lpstr>
      <vt:lpstr>Typical Existing Cross-Section</vt:lpstr>
      <vt:lpstr>East Side of Lake Okeechobee</vt:lpstr>
      <vt:lpstr>Herbert Hoover Dike</vt:lpstr>
      <vt:lpstr>Problems Noted by USACE</vt:lpstr>
      <vt:lpstr>Seepage Problems</vt:lpstr>
      <vt:lpstr>Sandbags Around Soil Pipes</vt:lpstr>
      <vt:lpstr>Sinkhole on Dam Crest Lake Harbor</vt:lpstr>
      <vt:lpstr>Seepage Problems</vt:lpstr>
      <vt:lpstr>1995 and 1998 High Stages</vt:lpstr>
      <vt:lpstr>1998 Review Panel</vt:lpstr>
      <vt:lpstr>Lake Elevations for 100 Year Storm Event (USACE, 2000)</vt:lpstr>
      <vt:lpstr>USACE REGULATION 1110-8-2 DESIGN FLOODS </vt:lpstr>
      <vt:lpstr>Rehabilitation Plan (1999)</vt:lpstr>
      <vt:lpstr>1999 Rehabilitation Plan  Continued</vt:lpstr>
      <vt:lpstr>1999 Proposed Seepage Control</vt:lpstr>
      <vt:lpstr>2004 Repair Concept</vt:lpstr>
      <vt:lpstr>2005 Repair Cross Section--Reach 1</vt:lpstr>
      <vt:lpstr>Wave Scarps at Pahokee Hurricane Wilma 2005</vt:lpstr>
      <vt:lpstr>View of Wave Scarps</vt:lpstr>
      <vt:lpstr>New Orleans August 30, 2005</vt:lpstr>
      <vt:lpstr>Damage to the Flood Protection System</vt:lpstr>
      <vt:lpstr>Levee Wall Types</vt:lpstr>
      <vt:lpstr>I-Wall Schematic</vt:lpstr>
      <vt:lpstr>Distressed I-wall</vt:lpstr>
      <vt:lpstr>Overturned I-wall </vt:lpstr>
      <vt:lpstr>Overtopped Earth Embankment During Storm Surge</vt:lpstr>
      <vt:lpstr>Earth Levee</vt:lpstr>
      <vt:lpstr>E Of Pointe a la Hache Levee Breach</vt:lpstr>
      <vt:lpstr>17th Street Levee Failure</vt:lpstr>
      <vt:lpstr>Levee Failure Analysis</vt:lpstr>
      <vt:lpstr>Hurricane Katrina References</vt:lpstr>
      <vt:lpstr>Independent Review Panel</vt:lpstr>
      <vt:lpstr>Review Panel Scope of Work</vt:lpstr>
      <vt:lpstr>Review Panel Site Inspection January 13, 2006</vt:lpstr>
      <vt:lpstr>CERP Reservoirs</vt:lpstr>
      <vt:lpstr>CERP RESERVOIRS --DESIGN CRITERIA</vt:lpstr>
      <vt:lpstr>Florida’s Aging Infrastructure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Titus</dc:creator>
  <cp:lastModifiedBy>vantassel_m</cp:lastModifiedBy>
  <cp:revision>43</cp:revision>
  <dcterms:created xsi:type="dcterms:W3CDTF">2011-08-01T18:44:53Z</dcterms:created>
  <dcterms:modified xsi:type="dcterms:W3CDTF">2014-05-05T17:47:33Z</dcterms:modified>
</cp:coreProperties>
</file>