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9" r:id="rId6"/>
  </p:sldMasterIdLst>
  <p:notesMasterIdLst>
    <p:notesMasterId r:id="rId25"/>
  </p:notesMasterIdLst>
  <p:handoutMasterIdLst>
    <p:handoutMasterId r:id="rId26"/>
  </p:handoutMasterIdLst>
  <p:sldIdLst>
    <p:sldId id="259" r:id="rId7"/>
    <p:sldId id="258" r:id="rId8"/>
    <p:sldId id="265" r:id="rId9"/>
    <p:sldId id="296" r:id="rId10"/>
    <p:sldId id="313" r:id="rId11"/>
    <p:sldId id="318" r:id="rId12"/>
    <p:sldId id="319" r:id="rId13"/>
    <p:sldId id="297" r:id="rId14"/>
    <p:sldId id="320" r:id="rId15"/>
    <p:sldId id="321" r:id="rId16"/>
    <p:sldId id="301" r:id="rId17"/>
    <p:sldId id="302" r:id="rId18"/>
    <p:sldId id="309" r:id="rId19"/>
    <p:sldId id="310" r:id="rId20"/>
    <p:sldId id="315" r:id="rId21"/>
    <p:sldId id="316" r:id="rId22"/>
    <p:sldId id="317" r:id="rId23"/>
    <p:sldId id="322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Franklin Gothic Book" pitchFamily="34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850" autoAdjust="0"/>
  </p:normalViewPr>
  <p:slideViewPr>
    <p:cSldViewPr>
      <p:cViewPr varScale="1">
        <p:scale>
          <a:sx n="98" d="100"/>
          <a:sy n="98" d="100"/>
        </p:scale>
        <p:origin x="189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ranklin Gothic Book" pitchFamily="-112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anklin Gothic Book" pitchFamily="-112" charset="0"/>
              </a:defRPr>
            </a:lvl1pPr>
          </a:lstStyle>
          <a:p>
            <a:pPr>
              <a:defRPr/>
            </a:pPr>
            <a:fld id="{23A8E2FA-539D-401A-951F-51F3988CCE6B}" type="datetime1">
              <a:rPr lang="en-US"/>
              <a:pPr>
                <a:defRPr/>
              </a:pPr>
              <a:t>6/14/2017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ranklin Gothic Book" pitchFamily="-112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anklin Gothic Book" pitchFamily="-112" charset="0"/>
              </a:defRPr>
            </a:lvl1pPr>
          </a:lstStyle>
          <a:p>
            <a:pPr>
              <a:defRPr/>
            </a:pPr>
            <a:fld id="{55B27BCD-1F4E-4312-93C2-DB8AFA4D3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80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ranklin Gothic Book" pitchFamily="-112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anklin Gothic Book" pitchFamily="-112" charset="0"/>
              </a:defRPr>
            </a:lvl1pPr>
          </a:lstStyle>
          <a:p>
            <a:pPr>
              <a:defRPr/>
            </a:pPr>
            <a:fld id="{D448C3D2-F860-4A73-822B-627F75C3E9FA}" type="datetime1">
              <a:rPr lang="en-US"/>
              <a:pPr>
                <a:defRPr/>
              </a:pPr>
              <a:t>6/14/2017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ranklin Gothic Book" pitchFamily="-112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anklin Gothic Book" pitchFamily="-112" charset="0"/>
              </a:defRPr>
            </a:lvl1pPr>
          </a:lstStyle>
          <a:p>
            <a:pPr>
              <a:defRPr/>
            </a:pPr>
            <a:fld id="{24E0E434-A490-46EE-80C7-E6059C6E3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80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Listed species habitat conservation 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Initiated in 2007</a:t>
            </a:r>
          </a:p>
          <a:p>
            <a:pPr marL="342900" lvl="1" indent="-342900">
              <a:spcBef>
                <a:spcPct val="40000"/>
              </a:spcBef>
              <a:buClr>
                <a:schemeClr val="tx2"/>
              </a:buClr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Annual USFWS grant under Section 6 of ESA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lvl="1" indent="-342900">
              <a:spcBef>
                <a:spcPct val="40000"/>
              </a:spcBef>
              <a:buClr>
                <a:schemeClr val="tx2"/>
              </a:buClr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   - awarded annually since 2008</a:t>
            </a: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Execute funding agreements with FWC </a:t>
            </a: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Working Group comprised of DEP, FWC, &amp; FWS</a:t>
            </a:r>
          </a:p>
          <a:p>
            <a:endParaRPr lang="en-US" sz="1200" i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E0E434-A490-46EE-80C7-E6059C6E3E5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23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736600" algn="l"/>
                <a:tab pos="1474788" algn="l"/>
                <a:tab pos="2211388" algn="l"/>
                <a:tab pos="2949575" algn="l"/>
              </a:tabLst>
            </a:pPr>
            <a:fld id="{395DDB30-F583-49AE-9B81-BB3B91D4F57C}" type="slidenum">
              <a:rPr lang="en-US" altLang="en-US" smtClean="0"/>
              <a:pPr>
                <a:tabLst>
                  <a:tab pos="736600" algn="l"/>
                  <a:tab pos="1474788" algn="l"/>
                  <a:tab pos="2211388" algn="l"/>
                  <a:tab pos="2949575" algn="l"/>
                </a:tabLst>
              </a:pPr>
              <a:t>5</a:t>
            </a:fld>
            <a:endParaRPr lang="en-US" altLang="en-US"/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1553" cy="1588"/>
          </a:xfrm>
          <a:noFill/>
        </p:spPr>
        <p:txBody>
          <a:bodyPr wrap="none" anchor="ctr">
            <a:normAutofit fontScale="25000" lnSpcReduction="20000"/>
          </a:bodyPr>
          <a:lstStyle/>
          <a:p>
            <a:pPr eaLnBrk="1">
              <a:spcBef>
                <a:spcPct val="0"/>
              </a:spcBef>
            </a:pPr>
            <a:endParaRPr lang="en-US" altLang="en-US" sz="2000"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291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3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9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2692B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en-US" sz="1400">
              <a:solidFill>
                <a:schemeClr val="bg1"/>
              </a:solidFill>
              <a:latin typeface="Franklin Gothic Demi" pitchFamily="34" charset="0"/>
              <a:cs typeface="Arial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AEC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Rectangle 6" descr="Master Title Text box"/>
          <p:cNvSpPr>
            <a:spLocks noGrp="1" noChangeArrowheads="1"/>
          </p:cNvSpPr>
          <p:nvPr>
            <p:ph type="ctrTitle"/>
          </p:nvPr>
        </p:nvSpPr>
        <p:spPr>
          <a:xfrm>
            <a:off x="1828800" y="4808560"/>
            <a:ext cx="7086600" cy="10668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151" name="Rectangle 7" descr="Master Title textbox for sub title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5843520"/>
            <a:ext cx="6781800" cy="762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156" name="Picture 12" descr="FWC Logo 200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5899" y="4939947"/>
            <a:ext cx="1244600" cy="1512887"/>
          </a:xfrm>
          <a:prstGeom prst="rect">
            <a:avLst/>
          </a:prstGeom>
          <a:noFill/>
        </p:spPr>
      </p:pic>
      <p:sp>
        <p:nvSpPr>
          <p:cNvPr id="9" name="Picture Placeholder 8" descr="Photo placeholder"/>
          <p:cNvSpPr>
            <a:spLocks noGrp="1"/>
          </p:cNvSpPr>
          <p:nvPr>
            <p:ph type="pic" sz="quarter" idx="10"/>
          </p:nvPr>
        </p:nvSpPr>
        <p:spPr>
          <a:xfrm>
            <a:off x="457200" y="381000"/>
            <a:ext cx="8077200" cy="4114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 placeholder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 descr="Text placeholder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 descr="text placeholder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76400"/>
            <a:ext cx="3657600" cy="3992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676400"/>
            <a:ext cx="3657600" cy="1919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3748088"/>
            <a:ext cx="3657600" cy="192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8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 text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descr="Text box for text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11" descr="FWClogo200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5861050"/>
            <a:ext cx="6889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No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 text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descr="Text box for text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Tx/>
              <a:buNone/>
              <a:defRPr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11" descr="FWClogo200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5861050"/>
            <a:ext cx="6889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Master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 descr="Text Box"/>
          <p:cNvSpPr>
            <a:spLocks noGrp="1"/>
          </p:cNvSpPr>
          <p:nvPr>
            <p:ph sz="half" idx="1"/>
          </p:nvPr>
        </p:nvSpPr>
        <p:spPr>
          <a:xfrm>
            <a:off x="320720" y="1600200"/>
            <a:ext cx="4114800" cy="4267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 descr="Text Box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14800" cy="42671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11" descr="FWClogo200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5861050"/>
            <a:ext cx="6889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11" descr="FWClogo200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5861050"/>
            <a:ext cx="6889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 descr="Sub title placeholder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 descr="text  placeholder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844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 descr="Sub title placeholder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 descr="text placeholder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844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11" descr="FWClogo200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5861050"/>
            <a:ext cx="6889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Photo Information placeholder"/>
          <p:cNvSpPr>
            <a:spLocks noGrp="1"/>
          </p:cNvSpPr>
          <p:nvPr>
            <p:ph type="title"/>
          </p:nvPr>
        </p:nvSpPr>
        <p:spPr>
          <a:xfrm>
            <a:off x="914400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 descr="Photo placeholder"/>
          <p:cNvSpPr>
            <a:spLocks noGrp="1"/>
          </p:cNvSpPr>
          <p:nvPr>
            <p:ph type="pic" idx="1"/>
          </p:nvPr>
        </p:nvSpPr>
        <p:spPr>
          <a:xfrm>
            <a:off x="914400" y="381000"/>
            <a:ext cx="7315200" cy="4346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 descr="Photo placeholder subtext"/>
          <p:cNvSpPr>
            <a:spLocks noGrp="1"/>
          </p:cNvSpPr>
          <p:nvPr>
            <p:ph type="body" sz="half" idx="2"/>
          </p:nvPr>
        </p:nvSpPr>
        <p:spPr>
          <a:xfrm>
            <a:off x="914400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-Header-Use-For-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Master title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 descr="Master Title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 descr="Blue line for design purposes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2692B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en-US" sz="1400">
              <a:solidFill>
                <a:schemeClr val="bg1"/>
              </a:solidFill>
              <a:latin typeface="Franklin Gothic Demi" pitchFamily="34" charset="0"/>
              <a:cs typeface="Arial" charset="0"/>
            </a:endParaRPr>
          </a:p>
        </p:txBody>
      </p:sp>
      <p:sp>
        <p:nvSpPr>
          <p:cNvPr id="5124" name="Rectangle 4" descr="Line for design purposes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AEC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5" descr="Title text box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65454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126" name="Rectangle 6" descr="Master Text slide are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8610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800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80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j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7/7f/Kemp's_Ridley_sea_turtle_nesting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848600" cy="1066800"/>
          </a:xfrm>
        </p:spPr>
        <p:txBody>
          <a:bodyPr/>
          <a:lstStyle/>
          <a:p>
            <a:pPr lvl="0" algn="ctr"/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The Florida Beaches</a:t>
            </a:r>
            <a:b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Habitat Conservation Plan</a:t>
            </a:r>
            <a:b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dirty="0"/>
          </a:p>
        </p:txBody>
      </p:sp>
      <p:pic>
        <p:nvPicPr>
          <p:cNvPr id="9" name="Picture Placeholder 4" descr="\\Fwc.state.fl.us\share\HSC\SCP\Incentive Based Conservation Programs\HCPs-HCPLAs-RLAs\HCPs\Beaches HCP documents\Outreach and Org docs\hcp_logo_final.jp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print"/>
          <a:srcRect t="4057" b="4057"/>
          <a:stretch>
            <a:fillRect/>
          </a:stretch>
        </p:blipFill>
        <p:spPr bwMode="auto">
          <a:xfrm>
            <a:off x="2819400" y="1600200"/>
            <a:ext cx="3581400" cy="335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F33CE15D-5F4A-425B-B795-0BFC40829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0" y="5257800"/>
            <a:ext cx="6858000" cy="762000"/>
          </a:xfrm>
        </p:spPr>
        <p:txBody>
          <a:bodyPr/>
          <a:lstStyle/>
          <a:p>
            <a:r>
              <a:rPr lang="en-US" sz="2400" b="1" dirty="0"/>
              <a:t>CCCL TRAINING – JUNE 15, 2017 – TALLAHASSEE, FLA</a:t>
            </a:r>
          </a:p>
          <a:p>
            <a:pPr algn="r"/>
            <a:endParaRPr lang="en-US" dirty="0"/>
          </a:p>
          <a:p>
            <a:pPr algn="r"/>
            <a:r>
              <a:rPr lang="en-US" dirty="0"/>
              <a:t>Slides courtesy of Jennifer McGee, PhD, FWC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4207-04CE-4E9E-9C51-67CE39A5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Covered Species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253B6-429E-4811-8FFE-B1D34E99E0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720" y="1295400"/>
            <a:ext cx="4114800" cy="4267199"/>
          </a:xfrm>
        </p:spPr>
        <p:txBody>
          <a:bodyPr/>
          <a:lstStyle/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MAMMALS</a:t>
            </a:r>
            <a:endParaRPr lang="en-US" sz="1600" dirty="0">
              <a:solidFill>
                <a:srgbClr val="FF0000"/>
              </a:solidFill>
            </a:endParaRPr>
          </a:p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Federal</a:t>
            </a:r>
            <a:endParaRPr lang="en-US" sz="1600" dirty="0">
              <a:solidFill>
                <a:srgbClr val="FF0000"/>
              </a:solidFill>
            </a:endParaRPr>
          </a:p>
          <a:p>
            <a:pPr marL="457200" indent="-457200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Anastasia Island beach mouse (</a:t>
            </a:r>
            <a:r>
              <a:rPr lang="en-US" sz="1600" i="1" dirty="0" err="1">
                <a:solidFill>
                  <a:srgbClr val="FF0000"/>
                </a:solidFill>
              </a:rPr>
              <a:t>Peromyscus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polionotus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phasma</a:t>
            </a:r>
            <a:r>
              <a:rPr lang="en-US" sz="1600" dirty="0">
                <a:solidFill>
                  <a:srgbClr val="FF0000"/>
                </a:solidFill>
              </a:rPr>
              <a:t>) –threatened.</a:t>
            </a:r>
          </a:p>
          <a:p>
            <a:pPr marL="457200" indent="-457200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Choctawhatchee beach mouse (</a:t>
            </a:r>
            <a:r>
              <a:rPr lang="en-US" sz="1600" i="1" dirty="0" err="1">
                <a:solidFill>
                  <a:srgbClr val="FF0000"/>
                </a:solidFill>
              </a:rPr>
              <a:t>Peromyscus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polionotus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allophrys</a:t>
            </a:r>
            <a:r>
              <a:rPr lang="en-US" sz="1600" dirty="0">
                <a:solidFill>
                  <a:srgbClr val="FF0000"/>
                </a:solidFill>
              </a:rPr>
              <a:t>) – endangered.</a:t>
            </a:r>
          </a:p>
          <a:p>
            <a:pPr marL="457200" indent="-457200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Perdido Key beach mouse (</a:t>
            </a:r>
            <a:r>
              <a:rPr lang="en-US" sz="1600" i="1" dirty="0" err="1">
                <a:solidFill>
                  <a:srgbClr val="FF0000"/>
                </a:solidFill>
              </a:rPr>
              <a:t>Peromyscus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polionotus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trissyllepsis</a:t>
            </a:r>
            <a:r>
              <a:rPr lang="en-US" sz="1600" dirty="0">
                <a:solidFill>
                  <a:srgbClr val="FF0000"/>
                </a:solidFill>
              </a:rPr>
              <a:t>) – endangered.</a:t>
            </a:r>
          </a:p>
          <a:p>
            <a:pPr marL="457200" indent="-457200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St. Andrew beach mouse (</a:t>
            </a:r>
            <a:r>
              <a:rPr lang="en-US" sz="1600" i="1" dirty="0" err="1">
                <a:solidFill>
                  <a:srgbClr val="FF0000"/>
                </a:solidFill>
              </a:rPr>
              <a:t>Peromyscus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polionotus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peninsularis</a:t>
            </a:r>
            <a:r>
              <a:rPr lang="en-US" sz="1600" dirty="0">
                <a:solidFill>
                  <a:srgbClr val="FF0000"/>
                </a:solidFill>
              </a:rPr>
              <a:t>) – endangered.</a:t>
            </a:r>
          </a:p>
          <a:p>
            <a:pPr marL="457200" indent="-457200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Southeastern beach mouse (</a:t>
            </a:r>
            <a:r>
              <a:rPr lang="en-US" sz="1600" i="1" dirty="0" err="1">
                <a:solidFill>
                  <a:srgbClr val="FF0000"/>
                </a:solidFill>
              </a:rPr>
              <a:t>Peromyscus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polionotus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niveiventris</a:t>
            </a:r>
            <a:r>
              <a:rPr lang="en-US" sz="1600" dirty="0">
                <a:solidFill>
                  <a:srgbClr val="FF0000"/>
                </a:solidFill>
              </a:rPr>
              <a:t>) – threatened.</a:t>
            </a:r>
          </a:p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State</a:t>
            </a:r>
            <a:endParaRPr lang="en-US" sz="1600" dirty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en-US" sz="1600" dirty="0">
                <a:solidFill>
                  <a:srgbClr val="FF0000"/>
                </a:solidFill>
              </a:rPr>
              <a:t>•	Santa Rosa beach mouse (</a:t>
            </a:r>
            <a:r>
              <a:rPr lang="en-US" sz="1600" i="1" dirty="0" err="1">
                <a:solidFill>
                  <a:srgbClr val="FF0000"/>
                </a:solidFill>
              </a:rPr>
              <a:t>Peromyscus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polionotus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leucocephalus</a:t>
            </a:r>
            <a:r>
              <a:rPr lang="en-US" sz="1600" dirty="0">
                <a:solidFill>
                  <a:srgbClr val="FF0000"/>
                </a:solidFill>
              </a:rPr>
              <a:t>) – no data.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289FC2-9156-40BB-9D2E-F1021FED7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114800" cy="2286000"/>
          </a:xfrm>
        </p:spPr>
        <p:txBody>
          <a:bodyPr/>
          <a:lstStyle/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LISTED PLANT SPECIES:</a:t>
            </a:r>
            <a:endParaRPr lang="en-US" sz="1600" dirty="0">
              <a:solidFill>
                <a:srgbClr val="FF0000"/>
              </a:solidFill>
            </a:endParaRPr>
          </a:p>
          <a:p>
            <a:pPr marL="457200" indent="-457200">
              <a:buNone/>
            </a:pPr>
            <a:r>
              <a:rPr lang="en-US" sz="1600" b="1" dirty="0">
                <a:solidFill>
                  <a:srgbClr val="FF0000"/>
                </a:solidFill>
              </a:rPr>
              <a:t>Federal</a:t>
            </a:r>
            <a:endParaRPr lang="en-US" sz="1600" dirty="0">
              <a:solidFill>
                <a:srgbClr val="FF0000"/>
              </a:solidFill>
            </a:endParaRPr>
          </a:p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•	</a:t>
            </a:r>
            <a:r>
              <a:rPr lang="en-US" sz="1600" dirty="0">
                <a:solidFill>
                  <a:srgbClr val="FF0000"/>
                </a:solidFill>
              </a:rPr>
              <a:t>Aboriginal prickly-apple (</a:t>
            </a:r>
            <a:r>
              <a:rPr lang="en-US" sz="1600" i="1" dirty="0" err="1">
                <a:solidFill>
                  <a:srgbClr val="FF0000"/>
                </a:solidFill>
              </a:rPr>
              <a:t>Harrisia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aboriginum</a:t>
            </a:r>
            <a:r>
              <a:rPr lang="en-US" sz="1600" dirty="0">
                <a:solidFill>
                  <a:srgbClr val="FF0000"/>
                </a:solidFill>
              </a:rPr>
              <a:t>) endangered.</a:t>
            </a:r>
          </a:p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•	</a:t>
            </a:r>
            <a:r>
              <a:rPr lang="en-US" sz="1600" dirty="0">
                <a:solidFill>
                  <a:srgbClr val="FF0000"/>
                </a:solidFill>
              </a:rPr>
              <a:t>Beach </a:t>
            </a:r>
            <a:r>
              <a:rPr lang="en-US" sz="1600" dirty="0" err="1">
                <a:solidFill>
                  <a:srgbClr val="FF0000"/>
                </a:solidFill>
              </a:rPr>
              <a:t>jacquemontia</a:t>
            </a:r>
            <a:r>
              <a:rPr lang="en-US" sz="1600" dirty="0">
                <a:solidFill>
                  <a:srgbClr val="FF0000"/>
                </a:solidFill>
              </a:rPr>
              <a:t> (</a:t>
            </a:r>
            <a:r>
              <a:rPr lang="en-US" sz="1600" i="1" dirty="0" err="1">
                <a:solidFill>
                  <a:srgbClr val="FF0000"/>
                </a:solidFill>
              </a:rPr>
              <a:t>Jacquemontia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reclinata</a:t>
            </a:r>
            <a:r>
              <a:rPr lang="en-US" sz="1600" dirty="0">
                <a:solidFill>
                  <a:srgbClr val="FF0000"/>
                </a:solidFill>
              </a:rPr>
              <a:t>) endangered</a:t>
            </a:r>
          </a:p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•	</a:t>
            </a:r>
            <a:r>
              <a:rPr lang="en-US" sz="1600" dirty="0">
                <a:solidFill>
                  <a:srgbClr val="FF0000"/>
                </a:solidFill>
              </a:rPr>
              <a:t>Garber’s spurge (</a:t>
            </a:r>
            <a:r>
              <a:rPr lang="en-US" sz="1600" i="1" dirty="0" err="1">
                <a:solidFill>
                  <a:srgbClr val="FF0000"/>
                </a:solidFill>
              </a:rPr>
              <a:t>Chamaesyce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garberi</a:t>
            </a:r>
            <a:r>
              <a:rPr lang="en-US" sz="1600" dirty="0">
                <a:solidFill>
                  <a:srgbClr val="FF0000"/>
                </a:solidFill>
              </a:rPr>
              <a:t>) threatened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2622D6-CB3D-491C-A607-E350F99D4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428999"/>
            <a:ext cx="2063669" cy="2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0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313613" cy="682625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Organizational Process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90600" y="1066800"/>
            <a:ext cx="7924800" cy="5334000"/>
            <a:chOff x="762000" y="1066800"/>
            <a:chExt cx="8258782" cy="5410200"/>
          </a:xfrm>
        </p:grpSpPr>
        <p:grpSp>
          <p:nvGrpSpPr>
            <p:cNvPr id="34" name="Group 33"/>
            <p:cNvGrpSpPr/>
            <p:nvPr/>
          </p:nvGrpSpPr>
          <p:grpSpPr>
            <a:xfrm>
              <a:off x="762000" y="1066800"/>
              <a:ext cx="8153400" cy="5410200"/>
              <a:chOff x="228600" y="1143000"/>
              <a:chExt cx="7162800" cy="4800600"/>
            </a:xfrm>
          </p:grpSpPr>
          <p:sp>
            <p:nvSpPr>
              <p:cNvPr id="10" name="AutoShape 8"/>
              <p:cNvSpPr>
                <a:spLocks noChangeArrowheads="1"/>
              </p:cNvSpPr>
              <p:nvPr/>
            </p:nvSpPr>
            <p:spPr bwMode="auto">
              <a:xfrm>
                <a:off x="228600" y="4724400"/>
                <a:ext cx="1828800" cy="1219200"/>
              </a:xfrm>
              <a:prstGeom prst="flowChartTerminator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dirty="0"/>
                  <a:t>Scientific/Expert </a:t>
                </a:r>
              </a:p>
              <a:p>
                <a:pPr algn="ctr"/>
                <a:r>
                  <a:rPr lang="en-US" dirty="0"/>
                  <a:t>Engagement</a:t>
                </a:r>
              </a:p>
            </p:txBody>
          </p:sp>
          <p:sp>
            <p:nvSpPr>
              <p:cNvPr id="12" name="AutoShape 11"/>
              <p:cNvSpPr>
                <a:spLocks noChangeArrowheads="1"/>
              </p:cNvSpPr>
              <p:nvPr/>
            </p:nvSpPr>
            <p:spPr bwMode="auto">
              <a:xfrm>
                <a:off x="4495800" y="4876800"/>
                <a:ext cx="1676400" cy="1066800"/>
              </a:xfrm>
              <a:prstGeom prst="flowChartPreparation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800" dirty="0"/>
                  <a:t>Ad hoc</a:t>
                </a:r>
              </a:p>
              <a:p>
                <a:pPr algn="ctr"/>
                <a:r>
                  <a:rPr lang="en-US" sz="1800" dirty="0"/>
                  <a:t>Committees as</a:t>
                </a:r>
              </a:p>
              <a:p>
                <a:pPr algn="ctr"/>
                <a:r>
                  <a:rPr lang="en-US" sz="1800" dirty="0"/>
                  <a:t>needed</a:t>
                </a:r>
              </a:p>
            </p:txBody>
          </p:sp>
          <p:sp>
            <p:nvSpPr>
              <p:cNvPr id="13" name="AutoShape 35"/>
              <p:cNvSpPr>
                <a:spLocks noChangeArrowheads="1"/>
              </p:cNvSpPr>
              <p:nvPr/>
            </p:nvSpPr>
            <p:spPr bwMode="auto">
              <a:xfrm>
                <a:off x="5943600" y="1143000"/>
                <a:ext cx="1447800" cy="1181100"/>
              </a:xfrm>
              <a:prstGeom prst="flowChartPunchedTape">
                <a:avLst/>
              </a:prstGeom>
              <a:solidFill>
                <a:srgbClr val="3399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b="1" dirty="0"/>
                  <a:t>FWS</a:t>
                </a:r>
              </a:p>
            </p:txBody>
          </p:sp>
          <p:sp>
            <p:nvSpPr>
              <p:cNvPr id="14" name="AutoShape 70"/>
              <p:cNvSpPr>
                <a:spLocks noChangeArrowheads="1"/>
              </p:cNvSpPr>
              <p:nvPr/>
            </p:nvSpPr>
            <p:spPr bwMode="auto">
              <a:xfrm rot="16200000">
                <a:off x="4286640" y="301539"/>
                <a:ext cx="452505" cy="2811568"/>
              </a:xfrm>
              <a:prstGeom prst="downArrow">
                <a:avLst>
                  <a:gd name="adj1" fmla="val 50000"/>
                  <a:gd name="adj2" fmla="val 74510"/>
                </a:avLst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AutoShape 78"/>
              <p:cNvSpPr>
                <a:spLocks noChangeArrowheads="1"/>
              </p:cNvSpPr>
              <p:nvPr/>
            </p:nvSpPr>
            <p:spPr bwMode="auto">
              <a:xfrm>
                <a:off x="228600" y="2133600"/>
                <a:ext cx="3886200" cy="2514600"/>
              </a:xfrm>
              <a:prstGeom prst="flowChartConnector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algn="ctr"/>
                <a:r>
                  <a:rPr lang="en-US" sz="2400" b="1" dirty="0"/>
                  <a:t>Steering Committee</a:t>
                </a:r>
              </a:p>
            </p:txBody>
          </p:sp>
          <p:sp>
            <p:nvSpPr>
              <p:cNvPr id="16" name="AutoShape 79"/>
              <p:cNvSpPr>
                <a:spLocks noChangeArrowheads="1"/>
              </p:cNvSpPr>
              <p:nvPr/>
            </p:nvSpPr>
            <p:spPr bwMode="auto">
              <a:xfrm>
                <a:off x="3441819" y="2224825"/>
                <a:ext cx="2677682" cy="2366493"/>
              </a:xfrm>
              <a:prstGeom prst="flowChartConnector">
                <a:avLst/>
              </a:prstGeom>
              <a:solidFill>
                <a:srgbClr val="FF99CC">
                  <a:alpha val="5215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 algn="ctr"/>
                <a:r>
                  <a:rPr lang="en-US" sz="2000" b="1" dirty="0"/>
                  <a:t>Working Group</a:t>
                </a:r>
              </a:p>
            </p:txBody>
          </p:sp>
          <p:sp>
            <p:nvSpPr>
              <p:cNvPr id="17" name="Text Box 86"/>
              <p:cNvSpPr txBox="1">
                <a:spLocks noChangeArrowheads="1"/>
              </p:cNvSpPr>
              <p:nvPr/>
            </p:nvSpPr>
            <p:spPr bwMode="auto">
              <a:xfrm>
                <a:off x="685800" y="2971800"/>
                <a:ext cx="1828800" cy="8466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sz="1400" dirty="0"/>
                  <a:t>Lee County TDC</a:t>
                </a:r>
              </a:p>
              <a:p>
                <a:pPr>
                  <a:buFont typeface="Arial" charset="0"/>
                  <a:buChar char="•"/>
                </a:pPr>
                <a:r>
                  <a:rPr lang="en-US" sz="1400" dirty="0"/>
                  <a:t>Assoc. of Counties</a:t>
                </a:r>
                <a:endParaRPr lang="en-US" dirty="0"/>
              </a:p>
              <a:p>
                <a:pPr>
                  <a:buFont typeface="Arial" charset="0"/>
                  <a:buChar char="•"/>
                </a:pPr>
                <a:r>
                  <a:rPr lang="en-US" sz="1400" dirty="0"/>
                  <a:t>League of Cities</a:t>
                </a:r>
              </a:p>
              <a:p>
                <a:pPr>
                  <a:buFont typeface="Arial" charset="0"/>
                  <a:buChar char="•"/>
                </a:pPr>
                <a:r>
                  <a:rPr lang="en-US" sz="1400" dirty="0" err="1"/>
                  <a:t>Humiston</a:t>
                </a:r>
                <a:r>
                  <a:rPr lang="en-US" sz="1400" dirty="0"/>
                  <a:t> &amp; Moore</a:t>
                </a:r>
              </a:p>
            </p:txBody>
          </p:sp>
          <p:sp>
            <p:nvSpPr>
              <p:cNvPr id="18" name="AutoShape 96"/>
              <p:cNvSpPr>
                <a:spLocks noChangeArrowheads="1"/>
              </p:cNvSpPr>
              <p:nvPr/>
            </p:nvSpPr>
            <p:spPr bwMode="auto">
              <a:xfrm>
                <a:off x="362484" y="1143000"/>
                <a:ext cx="2685516" cy="914400"/>
              </a:xfrm>
              <a:prstGeom prst="octagon">
                <a:avLst>
                  <a:gd name="adj" fmla="val 29287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300" b="1" dirty="0"/>
                  <a:t>HCP/ITP </a:t>
                </a:r>
              </a:p>
              <a:p>
                <a:pPr algn="ctr"/>
                <a:r>
                  <a:rPr lang="en-US" sz="2300" b="1" dirty="0"/>
                  <a:t>Application (DEP)</a:t>
                </a:r>
              </a:p>
            </p:txBody>
          </p:sp>
          <p:sp>
            <p:nvSpPr>
              <p:cNvPr id="19" name="Text Box 88"/>
              <p:cNvSpPr txBox="1">
                <a:spLocks noChangeArrowheads="1"/>
              </p:cNvSpPr>
              <p:nvPr/>
            </p:nvSpPr>
            <p:spPr bwMode="auto">
              <a:xfrm>
                <a:off x="2438400" y="2971800"/>
                <a:ext cx="1828800" cy="655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sz="1400" dirty="0"/>
                  <a:t>STC</a:t>
                </a:r>
                <a:endParaRPr lang="en-US" dirty="0"/>
              </a:p>
              <a:p>
                <a:pPr>
                  <a:buFont typeface="Arial" charset="0"/>
                  <a:buChar char="•"/>
                </a:pPr>
                <a:r>
                  <a:rPr lang="en-US" sz="1400" dirty="0"/>
                  <a:t>FWRI</a:t>
                </a:r>
                <a:endParaRPr lang="en-US" dirty="0"/>
              </a:p>
              <a:p>
                <a:pPr>
                  <a:buFont typeface="Arial" charset="0"/>
                  <a:buChar char="•"/>
                </a:pPr>
                <a:r>
                  <a:rPr lang="en-US" sz="1400" dirty="0"/>
                  <a:t>Audubon</a:t>
                </a:r>
              </a:p>
            </p:txBody>
          </p:sp>
          <p:sp>
            <p:nvSpPr>
              <p:cNvPr id="20" name="Text Box 84"/>
              <p:cNvSpPr txBox="1">
                <a:spLocks noChangeArrowheads="1"/>
              </p:cNvSpPr>
              <p:nvPr/>
            </p:nvSpPr>
            <p:spPr bwMode="auto">
              <a:xfrm>
                <a:off x="3505200" y="2971800"/>
                <a:ext cx="588963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sz="1400" dirty="0"/>
                  <a:t>FWC</a:t>
                </a:r>
              </a:p>
            </p:txBody>
          </p:sp>
          <p:sp>
            <p:nvSpPr>
              <p:cNvPr id="21" name="Text Box 85"/>
              <p:cNvSpPr txBox="1">
                <a:spLocks noChangeArrowheads="1"/>
              </p:cNvSpPr>
              <p:nvPr/>
            </p:nvSpPr>
            <p:spPr bwMode="auto">
              <a:xfrm>
                <a:off x="3505200" y="3429000"/>
                <a:ext cx="609600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sz="1400"/>
                  <a:t>DEP</a:t>
                </a:r>
              </a:p>
            </p:txBody>
          </p:sp>
          <p:sp>
            <p:nvSpPr>
              <p:cNvPr id="22" name="Text Box 87"/>
              <p:cNvSpPr txBox="1">
                <a:spLocks noChangeArrowheads="1"/>
              </p:cNvSpPr>
              <p:nvPr/>
            </p:nvSpPr>
            <p:spPr bwMode="auto">
              <a:xfrm>
                <a:off x="4572000" y="3048000"/>
                <a:ext cx="685800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sz="1400" dirty="0"/>
                  <a:t>FWS</a:t>
                </a:r>
              </a:p>
            </p:txBody>
          </p:sp>
          <p:sp>
            <p:nvSpPr>
              <p:cNvPr id="23" name="Text Box 88"/>
              <p:cNvSpPr txBox="1">
                <a:spLocks noChangeArrowheads="1"/>
              </p:cNvSpPr>
              <p:nvPr/>
            </p:nvSpPr>
            <p:spPr bwMode="auto">
              <a:xfrm>
                <a:off x="4379007" y="3429000"/>
                <a:ext cx="1385206" cy="655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sz="1400" dirty="0"/>
                  <a:t>CT/EAI/FNAI/</a:t>
                </a:r>
                <a:r>
                  <a:rPr lang="en-US" sz="1400" dirty="0" err="1"/>
                  <a:t>Geodesign</a:t>
                </a:r>
                <a:r>
                  <a:rPr lang="en-US" sz="1400" dirty="0"/>
                  <a:t>/Stratus </a:t>
                </a:r>
              </a:p>
            </p:txBody>
          </p:sp>
          <p:cxnSp>
            <p:nvCxnSpPr>
              <p:cNvPr id="25" name="AutoShape 76"/>
              <p:cNvCxnSpPr>
                <a:cxnSpLocks noChangeShapeType="1"/>
                <a:endCxn id="12" idx="1"/>
              </p:cNvCxnSpPr>
              <p:nvPr/>
            </p:nvCxnSpPr>
            <p:spPr bwMode="auto">
              <a:xfrm flipV="1">
                <a:off x="2036036" y="5410200"/>
                <a:ext cx="2459765" cy="60101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</p:cxnSp>
          <p:cxnSp>
            <p:nvCxnSpPr>
              <p:cNvPr id="27" name="Curved Connector 26"/>
              <p:cNvCxnSpPr/>
              <p:nvPr/>
            </p:nvCxnSpPr>
            <p:spPr>
              <a:xfrm flipV="1">
                <a:off x="2057400" y="4343400"/>
                <a:ext cx="2057400" cy="762000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urved Connector 27"/>
              <p:cNvCxnSpPr/>
              <p:nvPr/>
            </p:nvCxnSpPr>
            <p:spPr>
              <a:xfrm rot="5400000" flipH="1" flipV="1">
                <a:off x="5181600" y="4495800"/>
                <a:ext cx="609600" cy="152400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AutoShape 70"/>
            <p:cNvSpPr>
              <a:spLocks noChangeArrowheads="1"/>
            </p:cNvSpPr>
            <p:nvPr/>
          </p:nvSpPr>
          <p:spPr bwMode="auto">
            <a:xfrm rot="10800000">
              <a:off x="914400" y="2057400"/>
              <a:ext cx="228600" cy="761999"/>
            </a:xfrm>
            <a:prstGeom prst="downArrow">
              <a:avLst>
                <a:gd name="adj1" fmla="val 50000"/>
                <a:gd name="adj2" fmla="val 74510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7543800" y="3810000"/>
              <a:ext cx="1476982" cy="942025"/>
            </a:xfrm>
            <a:prstGeom prst="rect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rPr>
                <a:t>Issued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</a:rPr>
                <a:t>ITP</a:t>
              </a:r>
            </a:p>
          </p:txBody>
        </p:sp>
        <p:sp>
          <p:nvSpPr>
            <p:cNvPr id="4" name="Down Arrow 3"/>
            <p:cNvSpPr/>
            <p:nvPr/>
          </p:nvSpPr>
          <p:spPr bwMode="auto">
            <a:xfrm>
              <a:off x="8001000" y="2553456"/>
              <a:ext cx="608789" cy="921456"/>
            </a:xfrm>
            <a:prstGeom prst="downArrow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8933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/>
          </p:cNvSpPr>
          <p:nvPr/>
        </p:nvSpPr>
        <p:spPr>
          <a:xfrm>
            <a:off x="1790700" y="1371600"/>
            <a:ext cx="5638800" cy="5029200"/>
          </a:xfrm>
          <a:prstGeom prst="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Steering Committee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Chair-FWC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Co-Chair-DEP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Scientific Community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Fish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&amp;Wildlife Research Institute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Environmental/Conservation</a:t>
            </a:r>
            <a:r>
              <a:rPr kumimoji="0" lang="en-US" sz="2000" b="0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Groups 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Sea Turtle Conservancy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&amp;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Audubon Florida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•"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Regulated Community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Humiston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&amp;Moore Engineering</a:t>
            </a:r>
          </a:p>
          <a:p>
            <a:pPr marL="342900" lvl="0" indent="-342900" eaLnBrk="1" hangingPunct="1">
              <a:spcBef>
                <a:spcPct val="40000"/>
              </a:spcBef>
              <a:buClr>
                <a:schemeClr val="tx2"/>
              </a:buClr>
              <a:buFontTx/>
              <a:buChar char="•"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Hotel/Tourism Industry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Lee County Tourism Development Council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eaLnBrk="1" hangingPunct="1">
              <a:spcBef>
                <a:spcPct val="40000"/>
              </a:spcBef>
              <a:buClr>
                <a:schemeClr val="tx2"/>
              </a:buClr>
              <a:buFontTx/>
              <a:buChar char="•"/>
              <a:defRPr/>
            </a:pPr>
            <a:r>
              <a:rPr lang="en-US" sz="2000" u="sng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Governments</a:t>
            </a:r>
            <a:r>
              <a:rPr lang="en-US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FL Association of Counties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&amp;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FL League of Cities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457200"/>
            <a:ext cx="8305800" cy="7473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Committee Membership</a:t>
            </a:r>
          </a:p>
        </p:txBody>
      </p:sp>
      <p:pic>
        <p:nvPicPr>
          <p:cNvPr id="6" name="Picture 3" descr="C:\Documents and Settings\jennifer.mcgee\My Documents\My Pictures\fwc-logo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5715000"/>
            <a:ext cx="774032" cy="9412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9529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09800" y="97846"/>
            <a:ext cx="8610600" cy="1143000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FBHCP Status</a:t>
            </a:r>
            <a:endParaRPr lang="en-US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1377" y="1240846"/>
            <a:ext cx="4102100" cy="42672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Executive Summary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Introduction (1)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Biological Goals, Objectives &amp;Benefits (2)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Plan Preparation Process (3)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Covered Activities (4)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Covered Species with Accounts (5)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Plan Area (6)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Threats to Covered Species in Plan Area from CCCL Activities (7)</a:t>
            </a:r>
          </a:p>
          <a:p>
            <a:pPr marL="342900" indent="-341313">
              <a:lnSpc>
                <a:spcPct val="80000"/>
              </a:lnSpc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US" altLang="en-US" sz="2400" b="1" dirty="0">
              <a:solidFill>
                <a:srgbClr val="CC3300"/>
              </a:solidFill>
              <a:latin typeface="Times New Roman" pitchFamily="16" charset="0"/>
            </a:endParaRPr>
          </a:p>
          <a:p>
            <a:pPr marL="342900" indent="-341313">
              <a:lnSpc>
                <a:spcPct val="80000"/>
              </a:lnSpc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US" altLang="en-US" sz="24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7200" y="522780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Completed, </a:t>
            </a:r>
            <a:r>
              <a:rPr lang="en-US" sz="1800" i="1" u="sng" dirty="0">
                <a:latin typeface="Arial" panose="020B0604020202020204" pitchFamily="34" charset="0"/>
                <a:cs typeface="Arial" panose="020B0604020202020204" pitchFamily="34" charset="0"/>
              </a:rPr>
              <a:t>In Progress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, Up-Coming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00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495800" y="1240846"/>
            <a:ext cx="4080902" cy="297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i="1" u="sng" dirty="0">
                <a:latin typeface="Arial" pitchFamily="34" charset="0"/>
                <a:cs typeface="Arial" pitchFamily="34" charset="0"/>
              </a:rPr>
              <a:t>Assessment of Anticipated Take (8)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Alternatives Analysis (9)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i="1" u="sng" dirty="0">
                <a:latin typeface="Arial" pitchFamily="34" charset="0"/>
                <a:cs typeface="Arial" pitchFamily="34" charset="0"/>
              </a:rPr>
              <a:t>Minimization Measures (10)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i="1" u="sng" dirty="0">
                <a:latin typeface="Arial" pitchFamily="34" charset="0"/>
                <a:cs typeface="Arial" pitchFamily="34" charset="0"/>
              </a:rPr>
              <a:t>Mitigation Measures (11)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i="1" u="sng" dirty="0">
                <a:latin typeface="Arial" pitchFamily="34" charset="0"/>
                <a:cs typeface="Arial" pitchFamily="34" charset="0"/>
              </a:rPr>
              <a:t>Implementation Strategy, Plan Management, Funding &amp;Schedule (12)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Adaptive Management Plan (13)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Changed/Unforeseen Circumstances (14)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Compliance Monitoring &amp;Reporting (15)</a:t>
            </a:r>
          </a:p>
        </p:txBody>
      </p:sp>
    </p:spTree>
    <p:extLst>
      <p:ext uri="{BB962C8B-B14F-4D97-AF65-F5344CB8AC3E}">
        <p14:creationId xmlns:p14="http://schemas.microsoft.com/office/powerpoint/2010/main" val="71047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FBHCP Status -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9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381000" y="1279879"/>
            <a:ext cx="9067800" cy="297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Submission</a:t>
            </a: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early 2018</a:t>
            </a:r>
            <a:endParaRPr lang="en-US" altLang="en-US" sz="2700" i="1" dirty="0">
              <a:latin typeface="Arial" pitchFamily="34" charset="0"/>
              <a:cs typeface="Arial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Finalize </a:t>
            </a: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take</a:t>
            </a: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 models (direct and indirect impacts)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SC vote on </a:t>
            </a: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covered species </a:t>
            </a: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edits (State vs. Federally Listed Species) How would this effect statutory changes?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Additional review for </a:t>
            </a: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minimization measure</a:t>
            </a: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s and conservation recommendations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Compiling potential                                                                             </a:t>
            </a:r>
            <a:r>
              <a:rPr lang="en-US" altLang="en-US" sz="2400" b="1" i="1" dirty="0">
                <a:latin typeface="Arial" pitchFamily="34" charset="0"/>
                <a:cs typeface="Arial" pitchFamily="34" charset="0"/>
              </a:rPr>
              <a:t>mitigation</a:t>
            </a:r>
            <a:r>
              <a:rPr lang="en-US" altLang="en-US" sz="2400" i="1" dirty="0">
                <a:latin typeface="Arial" pitchFamily="34" charset="0"/>
                <a:cs typeface="Arial" pitchFamily="34" charset="0"/>
              </a:rPr>
              <a:t> projects,                                                                              calculating mitigation fees,                                                                                ranking mitigation projects                                                               (habitat quality indices)</a:t>
            </a:r>
          </a:p>
          <a:p>
            <a:pPr marL="342900" indent="-341313">
              <a:lnSpc>
                <a:spcPct val="80000"/>
              </a:lnSpc>
              <a:spcBef>
                <a:spcPts val="725"/>
              </a:spcBef>
              <a:buSzPct val="45000"/>
              <a:buFont typeface="Symbol" charset="2"/>
              <a:buChar char="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altLang="en-US" sz="2700" dirty="0">
              <a:latin typeface="Arial" pitchFamily="34" charset="0"/>
              <a:cs typeface="Arial" pitchFamily="34" charset="0"/>
            </a:endParaRPr>
          </a:p>
          <a:p>
            <a:pPr marL="1587">
              <a:lnSpc>
                <a:spcPct val="80000"/>
              </a:lnSpc>
              <a:spcBef>
                <a:spcPts val="725"/>
              </a:spcBef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altLang="en-US" sz="2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40" y="4320702"/>
            <a:ext cx="4142860" cy="233035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7962900" y="6413770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Photo: </a:t>
            </a:r>
            <a:r>
              <a:rPr lang="en-US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J.L.McGee</a:t>
            </a:r>
            <a:endParaRPr 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484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-678543" y="339059"/>
            <a:ext cx="9296400" cy="944562"/>
          </a:xfrm>
        </p:spPr>
        <p:txBody>
          <a:bodyPr/>
          <a:lstStyle/>
          <a:p>
            <a:pPr algn="ctr"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Phase 9 - 2017 and Beyond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799" y="1447800"/>
            <a:ext cx="8846457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Implementation Strategy/Plan Management (Chapter 12) </a:t>
            </a:r>
          </a:p>
          <a:p>
            <a:pPr lvl="1">
              <a:lnSpc>
                <a:spcPct val="80000"/>
              </a:lnSpc>
            </a:pP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Legislative changes needed for implementation</a:t>
            </a:r>
          </a:p>
          <a:p>
            <a:pPr lvl="1">
              <a:lnSpc>
                <a:spcPct val="80000"/>
              </a:lnSpc>
            </a:pP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pPr lvl="1">
              <a:lnSpc>
                <a:spcPct val="80000"/>
              </a:lnSpc>
            </a:pP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Schedule </a:t>
            </a:r>
          </a:p>
          <a:p>
            <a:pPr lvl="1">
              <a:lnSpc>
                <a:spcPct val="80000"/>
              </a:lnSpc>
            </a:pP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Implementation responsibilities                                          (FDEP, FWC, local partners)</a:t>
            </a:r>
          </a:p>
          <a:p>
            <a:pPr lvl="1">
              <a:lnSpc>
                <a:spcPct val="80000"/>
              </a:lnSpc>
            </a:pP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NEPA</a:t>
            </a:r>
          </a:p>
          <a:p>
            <a:pPr lvl="1">
              <a:lnSpc>
                <a:spcPct val="80000"/>
              </a:lnSpc>
              <a:buNone/>
            </a:pPr>
            <a:endParaRPr lang="en-US" sz="2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Adaptive Management                                                       (Chapter 13) </a:t>
            </a:r>
          </a:p>
          <a:p>
            <a:pPr lvl="1">
              <a:lnSpc>
                <a:spcPct val="80000"/>
              </a:lnSpc>
            </a:pP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Describes specific steps (alternative strategies) to be taken if monitoring data indicate that proposed minimization and mitigation measures are not achieving the biological objectives set forth in the FBHCP – seeking net conservation benefit to covered species</a:t>
            </a:r>
            <a:endParaRPr lang="en-US" sz="23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80000"/>
              </a:lnSpc>
            </a:pPr>
            <a:endParaRPr lang="en-US" sz="2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File:Kemp's Ridley sea turtle nesting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286000"/>
            <a:ext cx="3505200" cy="233534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9838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138926"/>
            <a:ext cx="8305800" cy="1143000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Phase 9 - 2017 and Beyond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94106"/>
            <a:ext cx="7696200" cy="459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Compliance Monitoring and Reporting (Chapter 15)</a:t>
            </a: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-    Compliance monitoring plan</a:t>
            </a:r>
          </a:p>
          <a:p>
            <a:pPr marL="914400" lvl="1" indent="-457200">
              <a:lnSpc>
                <a:spcPct val="80000"/>
              </a:lnSpc>
              <a:buFontTx/>
              <a:buChar char="-"/>
            </a:pP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Reporting procedures</a:t>
            </a:r>
          </a:p>
          <a:p>
            <a:pPr lvl="1">
              <a:lnSpc>
                <a:spcPct val="80000"/>
              </a:lnSpc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Outreach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with local governments                         and stakeholders will increase and                                     public meetings will be conducted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Legislative Changes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2017, 2018, …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Submission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early 2018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8891" y="2691014"/>
            <a:ext cx="4178300" cy="31215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750629" y="6125486"/>
            <a:ext cx="14859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Photo: Robbin Trindell, FWC</a:t>
            </a:r>
          </a:p>
        </p:txBody>
      </p:sp>
    </p:spTree>
    <p:extLst>
      <p:ext uri="{BB962C8B-B14F-4D97-AF65-F5344CB8AC3E}">
        <p14:creationId xmlns:p14="http://schemas.microsoft.com/office/powerpoint/2010/main" val="1958538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179" y="63881"/>
            <a:ext cx="8610600" cy="11430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Legislative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486" y="1447800"/>
            <a:ext cx="8610600" cy="4267200"/>
          </a:xfrm>
        </p:spPr>
        <p:txBody>
          <a:bodyPr/>
          <a:lstStyle/>
          <a:p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Add listed species not                                            currently covered                                                                         -161.053(4)(c) </a:t>
            </a:r>
          </a:p>
          <a:p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Funding Mechanism                                                                           -161 Part I</a:t>
            </a:r>
          </a:p>
          <a:p>
            <a:pPr lvl="1"/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Minimization Measures - 161.053(4)(c)</a:t>
            </a:r>
          </a:p>
          <a:p>
            <a:pPr lvl="1"/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Impact and mitigation measures – 161.053(4)(f)</a:t>
            </a:r>
          </a:p>
          <a:p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Operational phase to CCCL permits – 161Part I</a:t>
            </a:r>
          </a:p>
          <a:p>
            <a:pPr marL="0" indent="0" algn="ctr">
              <a:buNone/>
            </a:pP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://www.trbimg.com/img-56941d58/turbine/fl-2016-legislative-session-analysis-201601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176755"/>
            <a:ext cx="3937379" cy="2214776"/>
          </a:xfrm>
          <a:prstGeom prst="rect">
            <a:avLst/>
          </a:prstGeom>
          <a:noFill/>
          <a:ln w="317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80986" y="52578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kern="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*Conditional denial/acceptance of CCCL permit pending proof of individual ITP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87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FCEAC-57DC-4EC9-8C3F-EBA72B304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160EF-E527-4C3E-BC6E-D8474DEEC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54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239268"/>
            <a:ext cx="8318500" cy="1143000"/>
          </a:xfrm>
        </p:spPr>
        <p:txBody>
          <a:bodyPr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Florida Beaches Habitat Conservation Plan</a:t>
            </a:r>
            <a:endParaRPr lang="en-US" sz="36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56082"/>
            <a:ext cx="9144000" cy="4267200"/>
          </a:xfrm>
        </p:spPr>
        <p:txBody>
          <a:bodyPr/>
          <a:lstStyle/>
          <a:p>
            <a:r>
              <a:rPr lang="en-US" sz="2400" i="1" dirty="0">
                <a:latin typeface="Arial" pitchFamily="34" charset="0"/>
                <a:cs typeface="Arial" pitchFamily="34" charset="0"/>
              </a:rPr>
              <a:t>Multiagency effort - FDEP, FWC, USFWS, &amp; other stakeholders</a:t>
            </a:r>
          </a:p>
          <a:p>
            <a:r>
              <a:rPr lang="en-US" sz="2400" i="1" dirty="0">
                <a:latin typeface="Arial" pitchFamily="34" charset="0"/>
                <a:cs typeface="Arial" pitchFamily="34" charset="0"/>
              </a:rPr>
              <a:t>ITP for FDEP’s CCCL Permitting Program</a:t>
            </a:r>
          </a:p>
          <a:p>
            <a:r>
              <a:rPr lang="en-US" sz="2400" i="1" dirty="0">
                <a:latin typeface="Arial" pitchFamily="34" charset="0"/>
                <a:cs typeface="Arial" pitchFamily="34" charset="0"/>
              </a:rPr>
              <a:t>One of the nation’s largest &amp; most comprehensive, statewide habitat conservation plans. </a:t>
            </a:r>
          </a:p>
          <a:p>
            <a:pPr marL="0" indent="0">
              <a:buNone/>
            </a:pPr>
            <a:endParaRPr lang="en-US" sz="28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80332"/>
            <a:ext cx="9144000" cy="245973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7714" y="6387746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Photo: </a:t>
            </a:r>
            <a:r>
              <a:rPr lang="en-US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J.L.McGee</a:t>
            </a:r>
            <a:endParaRPr 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3410891"/>
            <a:ext cx="8991600" cy="769441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“To obtain an ITP that will allow FDEP to fulfill its CCCL regulatory responsibilities in a manner that fully complies with the ESA.”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32657"/>
            <a:ext cx="8610600" cy="11430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Benefits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947593"/>
            <a:ext cx="8915400" cy="2743200"/>
          </a:xfrm>
        </p:spPr>
        <p:txBody>
          <a:bodyPr/>
          <a:lstStyle/>
          <a:p>
            <a:pPr marL="914400" lvl="2" indent="0">
              <a:buNone/>
            </a:pP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Streamline the permitting process &amp; reduce the application processing time</a:t>
            </a:r>
          </a:p>
          <a:p>
            <a:pPr lvl="2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Promote &amp; improve healthy beaches for wildlife</a:t>
            </a:r>
          </a:p>
          <a:p>
            <a:pPr lvl="2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Address impacts to listed species &amp; their habitats comprehensively, rather than parcel by parcel</a:t>
            </a:r>
          </a:p>
          <a:p>
            <a:pPr lvl="2"/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609600" y="1208313"/>
            <a:ext cx="9753600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lvl="2" indent="-228600">
              <a:buFont typeface="Wingdings" pitchFamily="2" charset="2"/>
              <a:buChar char="§"/>
            </a:pPr>
            <a:r>
              <a:rPr lang="en-US" sz="2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compliance with                                                                      the ESA</a:t>
            </a:r>
          </a:p>
          <a:p>
            <a:pPr marL="1143000" lvl="2" indent="-228600">
              <a:buFont typeface="Wingdings" pitchFamily="2" charset="2"/>
              <a:buChar char="§"/>
            </a:pPr>
            <a:r>
              <a:rPr lang="en-US" sz="2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 risk from                                                                               potential 3</a:t>
            </a:r>
            <a:r>
              <a:rPr lang="en-US" sz="2400" i="1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2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party lawsuits</a:t>
            </a:r>
          </a:p>
          <a:p>
            <a:pPr marL="1143000" lvl="2" indent="-228600">
              <a:buFont typeface="Wingdings" pitchFamily="2" charset="2"/>
              <a:buChar char="§"/>
            </a:pPr>
            <a:r>
              <a:rPr lang="en-US" sz="2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risk of unauthorized take</a:t>
            </a:r>
          </a:p>
          <a:p>
            <a:pPr marL="1143000" lvl="2" indent="-228600">
              <a:buFont typeface="Wingdings" pitchFamily="2" charset="2"/>
              <a:buChar char="§"/>
            </a:pPr>
            <a:r>
              <a:rPr lang="en-US" sz="2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standard environmental protection measures, providing a clear roadmap for CCCL activities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78457"/>
            <a:ext cx="1926775" cy="2568391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6638016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Photo: </a:t>
            </a:r>
            <a:r>
              <a:rPr lang="en-US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J.L.McGee</a:t>
            </a:r>
            <a:endParaRPr 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12" y="148691"/>
            <a:ext cx="4460888" cy="250925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924800" y="2417362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Photo: </a:t>
            </a:r>
            <a:r>
              <a:rPr lang="en-US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J.L.McGee</a:t>
            </a:r>
            <a:endParaRPr 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4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 bwMode="auto">
          <a:xfrm>
            <a:off x="304800" y="1219200"/>
            <a:ext cx="5105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j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j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i="1" u="sng" kern="0" dirty="0">
                <a:latin typeface="Arial" panose="020B0604020202020204" pitchFamily="34" charset="0"/>
                <a:cs typeface="Arial" panose="020B0604020202020204" pitchFamily="34" charset="0"/>
              </a:rPr>
              <a:t>CCCL Program Permitted Activities Only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endParaRPr lang="en-US" sz="20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0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Covered Activities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Coastal Development – Major and Minor Structures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Beach/Dune Restoration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Armoring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Dune Walkovers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Mechanical Beach Cleaning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Sand Fencing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Emergency Response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Special Events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sz="20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0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Beach nourishment is not covered since permitted under JCP program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sz="2000" b="1" i="1" kern="0" dirty="0">
              <a:cs typeface="Times New Roman" pitchFamily="18" charset="0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en-US" sz="1800" b="1" i="1" kern="0" dirty="0">
              <a:cs typeface="Times New Roman" pitchFamily="18" charset="0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en-US" sz="1200" b="1" i="1" kern="0" dirty="0">
              <a:cs typeface="Times New Roman" pitchFamily="18" charset="0"/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548883"/>
              </p:ext>
            </p:extLst>
          </p:nvPr>
        </p:nvGraphicFramePr>
        <p:xfrm>
          <a:off x="5638800" y="1295400"/>
          <a:ext cx="2925763" cy="46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Photo Editor Photo" r:id="rId3" imgW="8809524" imgH="14523810" progId="">
                  <p:embed/>
                </p:oleObj>
              </mc:Choice>
              <mc:Fallback>
                <p:oleObj name="Photo Editor Photo" r:id="rId3" imgW="8809524" imgH="145238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295400"/>
                        <a:ext cx="2925763" cy="4681538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3009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00037"/>
            <a:ext cx="4800600" cy="6073775"/>
          </a:xfrm>
          <a:prstGeom prst="rect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13316" name="AutoShape 3"/>
          <p:cNvCxnSpPr>
            <a:cxnSpLocks noChangeShapeType="1"/>
          </p:cNvCxnSpPr>
          <p:nvPr/>
        </p:nvCxnSpPr>
        <p:spPr bwMode="auto">
          <a:xfrm>
            <a:off x="4800600" y="2895600"/>
            <a:ext cx="1524000" cy="1588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13317" name="AutoShape 4"/>
          <p:cNvCxnSpPr>
            <a:cxnSpLocks noChangeShapeType="1"/>
          </p:cNvCxnSpPr>
          <p:nvPr/>
        </p:nvCxnSpPr>
        <p:spPr bwMode="auto">
          <a:xfrm>
            <a:off x="6781800" y="3657600"/>
            <a:ext cx="533400" cy="1295400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13318" name="AutoShape 5"/>
          <p:cNvCxnSpPr>
            <a:cxnSpLocks noChangeShapeType="1"/>
          </p:cNvCxnSpPr>
          <p:nvPr/>
        </p:nvCxnSpPr>
        <p:spPr bwMode="auto">
          <a:xfrm>
            <a:off x="7924800" y="2133600"/>
            <a:ext cx="381000" cy="990600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13319" name="AutoShape 6"/>
          <p:cNvCxnSpPr>
            <a:cxnSpLocks noChangeShapeType="1"/>
          </p:cNvCxnSpPr>
          <p:nvPr/>
        </p:nvCxnSpPr>
        <p:spPr bwMode="auto">
          <a:xfrm flipV="1">
            <a:off x="8534400" y="3276600"/>
            <a:ext cx="1588" cy="1676400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sp>
        <p:nvSpPr>
          <p:cNvPr id="13320" name="Rectangle 7"/>
          <p:cNvSpPr>
            <a:spLocks noChangeArrowheads="1"/>
          </p:cNvSpPr>
          <p:nvPr/>
        </p:nvSpPr>
        <p:spPr bwMode="auto">
          <a:xfrm>
            <a:off x="4953000" y="2971800"/>
            <a:ext cx="1371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en-US" altLang="en-US" dirty="0">
                <a:solidFill>
                  <a:srgbClr val="000000"/>
                </a:solidFill>
                <a:latin typeface="Times New Roman" pitchFamily="16" charset="0"/>
              </a:rPr>
              <a:t>Panhandle</a:t>
            </a:r>
          </a:p>
        </p:txBody>
      </p:sp>
      <p:sp>
        <p:nvSpPr>
          <p:cNvPr id="13321" name="Rectangle 8"/>
          <p:cNvSpPr>
            <a:spLocks noChangeArrowheads="1"/>
          </p:cNvSpPr>
          <p:nvPr/>
        </p:nvSpPr>
        <p:spPr bwMode="auto">
          <a:xfrm>
            <a:off x="6019800" y="4419600"/>
            <a:ext cx="1371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en-US" altLang="en-US" dirty="0">
                <a:solidFill>
                  <a:srgbClr val="000000"/>
                </a:solidFill>
                <a:latin typeface="Times New Roman" pitchFamily="16" charset="0"/>
              </a:rPr>
              <a:t>Gulf</a:t>
            </a:r>
          </a:p>
        </p:txBody>
      </p:sp>
      <p:sp>
        <p:nvSpPr>
          <p:cNvPr id="13322" name="Rectangle 9"/>
          <p:cNvSpPr>
            <a:spLocks noChangeArrowheads="1"/>
          </p:cNvSpPr>
          <p:nvPr/>
        </p:nvSpPr>
        <p:spPr bwMode="auto">
          <a:xfrm>
            <a:off x="8001000" y="4191000"/>
            <a:ext cx="12954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en-US" altLang="en-US" dirty="0">
                <a:solidFill>
                  <a:srgbClr val="000000"/>
                </a:solidFill>
                <a:latin typeface="Times New Roman" pitchFamily="16" charset="0"/>
              </a:rPr>
              <a:t>Southeast</a:t>
            </a:r>
          </a:p>
        </p:txBody>
      </p:sp>
      <p:sp>
        <p:nvSpPr>
          <p:cNvPr id="13323" name="Rectangle 10"/>
          <p:cNvSpPr>
            <a:spLocks noChangeArrowheads="1"/>
          </p:cNvSpPr>
          <p:nvPr/>
        </p:nvSpPr>
        <p:spPr bwMode="auto">
          <a:xfrm>
            <a:off x="8001000" y="2362200"/>
            <a:ext cx="11430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</a:tabLst>
            </a:pPr>
            <a:r>
              <a:rPr lang="en-US" altLang="en-US" dirty="0">
                <a:solidFill>
                  <a:srgbClr val="000000"/>
                </a:solidFill>
                <a:latin typeface="Times New Roman" pitchFamily="16" charset="0"/>
              </a:rPr>
              <a:t>Northeast</a:t>
            </a:r>
          </a:p>
        </p:txBody>
      </p:sp>
      <p:sp>
        <p:nvSpPr>
          <p:cNvPr id="13324" name="Rectangle 11"/>
          <p:cNvSpPr>
            <a:spLocks noChangeArrowheads="1"/>
          </p:cNvSpPr>
          <p:nvPr/>
        </p:nvSpPr>
        <p:spPr bwMode="auto">
          <a:xfrm>
            <a:off x="373284" y="808139"/>
            <a:ext cx="3581400" cy="502920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6" charset="0"/>
              </a:rPr>
              <a:t>800+ Miles of Sandy Beaches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6" charset="0"/>
              </a:rPr>
              <a:t>*25 Coastal Counties</a:t>
            </a:r>
            <a:br>
              <a:rPr lang="en-US" altLang="en-US" sz="2400" dirty="0">
                <a:solidFill>
                  <a:srgbClr val="000000"/>
                </a:solidFill>
                <a:latin typeface="Times New Roman" pitchFamily="16" charset="0"/>
              </a:rPr>
            </a:br>
            <a:endParaRPr lang="en-US" altLang="en-US" sz="2400" dirty="0">
              <a:solidFill>
                <a:srgbClr val="000000"/>
              </a:solidFill>
              <a:latin typeface="Times New Roman" pitchFamily="16" charset="0"/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i="1" dirty="0">
                <a:solidFill>
                  <a:srgbClr val="000000"/>
                </a:solidFill>
                <a:latin typeface="Times New Roman" pitchFamily="16" charset="0"/>
              </a:rPr>
              <a:t>Panhandle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  <a:t>Escambia, Santa Rosa, Okaloosa, Walton, Bay, Gulf, Franklin</a:t>
            </a:r>
            <a:b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</a:br>
            <a:endParaRPr lang="en-US" altLang="en-US" sz="1400" dirty="0">
              <a:solidFill>
                <a:srgbClr val="000000"/>
              </a:solidFill>
              <a:latin typeface="Times New Roman" pitchFamily="16" charset="0"/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i="1" dirty="0">
                <a:solidFill>
                  <a:srgbClr val="000000"/>
                </a:solidFill>
                <a:latin typeface="Times New Roman" pitchFamily="16" charset="0"/>
              </a:rPr>
              <a:t>Gulf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  <a:t>Pinellas, Manatee, Sarasota, Charlotte, Lee, Collier, *(Monroe)</a:t>
            </a:r>
            <a:b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</a:br>
            <a:endParaRPr lang="en-US" altLang="en-US" sz="1400" dirty="0">
              <a:solidFill>
                <a:srgbClr val="000000"/>
              </a:solidFill>
              <a:latin typeface="Times New Roman" pitchFamily="16" charset="0"/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i="1" dirty="0">
                <a:solidFill>
                  <a:srgbClr val="000000"/>
                </a:solidFill>
                <a:latin typeface="Times New Roman" pitchFamily="16" charset="0"/>
              </a:rPr>
              <a:t>Southeast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  <a:t>Brevard, Indian River, St. Lucie, Martin, Palm Beach, Broward, Miami-Dade</a:t>
            </a:r>
            <a:b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</a:br>
            <a:endParaRPr lang="en-US" altLang="en-US" sz="1400" dirty="0">
              <a:solidFill>
                <a:srgbClr val="000000"/>
              </a:solidFill>
              <a:latin typeface="Times New Roman" pitchFamily="16" charset="0"/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i="1" dirty="0">
                <a:solidFill>
                  <a:srgbClr val="000000"/>
                </a:solidFill>
                <a:latin typeface="Times New Roman" pitchFamily="16" charset="0"/>
              </a:rPr>
              <a:t>Northeast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altLang="en-US" sz="1400" dirty="0">
                <a:solidFill>
                  <a:srgbClr val="000000"/>
                </a:solidFill>
                <a:latin typeface="Times New Roman" pitchFamily="16" charset="0"/>
              </a:rPr>
              <a:t>Nassau, Duval, St. Johns, Flagler, Volusia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7387" y="190219"/>
            <a:ext cx="7313613" cy="682625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Plan Area</a:t>
            </a:r>
          </a:p>
        </p:txBody>
      </p:sp>
    </p:spTree>
    <p:extLst>
      <p:ext uri="{BB962C8B-B14F-4D97-AF65-F5344CB8AC3E}">
        <p14:creationId xmlns:p14="http://schemas.microsoft.com/office/powerpoint/2010/main" val="2140240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Plan Area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 bwMode="auto">
          <a:xfrm>
            <a:off x="304800" y="1219200"/>
            <a:ext cx="5105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j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j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i="1" u="sng" kern="0" dirty="0">
                <a:latin typeface="Arial" panose="020B0604020202020204" pitchFamily="34" charset="0"/>
                <a:cs typeface="Arial" panose="020B0604020202020204" pitchFamily="34" charset="0"/>
              </a:rPr>
              <a:t>Vacant parcels seaward of CCCL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endParaRPr lang="en-US" sz="20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0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Covered Activities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Coastal Development – Major and Minor Structures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Beach/Dune Restoration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Armoring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Dune Walkovers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Mechanical Beach Cleaning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Sand Fencing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Emergency Response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Special Events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Times New Roman" pitchFamily="18" charset="0"/>
              <a:buChar char="–"/>
            </a:pPr>
            <a:r>
              <a:rPr lang="en-US" sz="2000" i="1" kern="0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sz="20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sz="20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Summary of Potential Coastal Upland Development Area (2008 – 2010)</a:t>
            </a:r>
            <a:endParaRPr lang="en-US" sz="2000" b="1" i="1" kern="0" dirty="0">
              <a:cs typeface="Times New Roman" pitchFamily="18" charset="0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en-US" sz="1800" b="1" i="1" kern="0" dirty="0">
              <a:cs typeface="Times New Roman" pitchFamily="18" charset="0"/>
            </a:endParaRPr>
          </a:p>
          <a:p>
            <a:pPr lvl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en-US" sz="1200" b="1" i="1" kern="0" dirty="0"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E4F91-E1BB-41EF-80D3-EC07BE40A8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81000"/>
            <a:ext cx="27432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71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9DD560-841F-4F37-8D0A-793FD1994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762000"/>
            <a:ext cx="7249876" cy="55316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673611-6A35-4203-81F8-6BEDFBA3849A}"/>
              </a:ext>
            </a:extLst>
          </p:cNvPr>
          <p:cNvSpPr/>
          <p:nvPr/>
        </p:nvSpPr>
        <p:spPr>
          <a:xfrm>
            <a:off x="-152400" y="304800"/>
            <a:ext cx="929640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en-US" sz="2400" b="1" i="1" u="sng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Vacant parcels seaward of CCCL – Sarasota County Example</a:t>
            </a:r>
          </a:p>
        </p:txBody>
      </p:sp>
    </p:spTree>
    <p:extLst>
      <p:ext uri="{BB962C8B-B14F-4D97-AF65-F5344CB8AC3E}">
        <p14:creationId xmlns:p14="http://schemas.microsoft.com/office/powerpoint/2010/main" val="402706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Background -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01197"/>
            <a:ext cx="7696200" cy="4114800"/>
          </a:xfrm>
        </p:spPr>
        <p:txBody>
          <a:bodyPr/>
          <a:lstStyle/>
          <a:p>
            <a:pPr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Only sea turtles currently addressed in Statute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(161.053, F.S. – limited minimization &amp; mitigation conditions) </a:t>
            </a:r>
          </a:p>
          <a:p>
            <a:pPr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The FBHCP will:</a:t>
            </a:r>
          </a:p>
          <a:p>
            <a:pPr lvl="1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Amend 161.053(4)(c) to allow for minimization of impacts to beach mice &amp; shore birds</a:t>
            </a:r>
          </a:p>
          <a:p>
            <a:pPr lvl="1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Expansion of authority to include impact/mitigation </a:t>
            </a:r>
          </a:p>
          <a:p>
            <a:pPr lvl="1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Post construction                                                       activities</a:t>
            </a:r>
          </a:p>
          <a:p>
            <a:pPr lvl="1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Long term indirect                                                         effects (e.g. lighting,                                                                   sea walls, landscaping,                                                         etc.)</a:t>
            </a:r>
          </a:p>
          <a:p>
            <a:pPr lvl="1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Exempt activities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981" y="3810000"/>
            <a:ext cx="4874205" cy="27417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924800" y="6304644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Photo: </a:t>
            </a:r>
            <a:r>
              <a:rPr lang="en-US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J.L.McGee</a:t>
            </a:r>
            <a:endParaRPr 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58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4207-04CE-4E9E-9C51-67CE39A5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Covered Species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253B6-429E-4811-8FFE-B1D34E99E0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2575" indent="-282575" eaLnBrk="0" hangingPunct="0">
              <a:buNone/>
            </a:pPr>
            <a:r>
              <a:rPr lang="en-US" sz="1600" b="1" dirty="0"/>
              <a:t>SHOREBIRDS AND SEABIRDS</a:t>
            </a:r>
            <a:endParaRPr lang="en-US" sz="1600" dirty="0"/>
          </a:p>
          <a:p>
            <a:pPr marL="282575" indent="-282575" eaLnBrk="0" hangingPunct="0">
              <a:buNone/>
            </a:pPr>
            <a:r>
              <a:rPr lang="en-US" sz="1600" b="1" dirty="0"/>
              <a:t>Federal</a:t>
            </a:r>
            <a:endParaRPr lang="en-US" sz="1600" dirty="0"/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Piping plover (</a:t>
            </a:r>
            <a:r>
              <a:rPr lang="en-US" sz="1600" i="1" dirty="0" err="1">
                <a:solidFill>
                  <a:srgbClr val="FF0000"/>
                </a:solidFill>
              </a:rPr>
              <a:t>Charadrius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melodus</a:t>
            </a:r>
            <a:r>
              <a:rPr lang="en-US" sz="1600" dirty="0">
                <a:solidFill>
                  <a:srgbClr val="FF0000"/>
                </a:solidFill>
              </a:rPr>
              <a:t>) –endangered or threatened populations</a:t>
            </a:r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Red knot (</a:t>
            </a:r>
            <a:r>
              <a:rPr lang="en-US" sz="1600" i="1" dirty="0" err="1">
                <a:solidFill>
                  <a:srgbClr val="FF0000"/>
                </a:solidFill>
              </a:rPr>
              <a:t>Calidris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canutus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rufa</a:t>
            </a:r>
            <a:r>
              <a:rPr lang="en-US" sz="1600" dirty="0">
                <a:solidFill>
                  <a:srgbClr val="FF0000"/>
                </a:solidFill>
              </a:rPr>
              <a:t>) - candidate </a:t>
            </a:r>
          </a:p>
          <a:p>
            <a:pPr marL="282575" indent="-282575" eaLnBrk="0" hangingPunct="0">
              <a:buNone/>
            </a:pPr>
            <a:r>
              <a:rPr lang="en-US" sz="1600" b="1" dirty="0"/>
              <a:t>State</a:t>
            </a:r>
            <a:endParaRPr lang="en-US" sz="1600" dirty="0"/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American oystercatcher (</a:t>
            </a:r>
            <a:r>
              <a:rPr lang="en-US" sz="1600" i="1" dirty="0" err="1">
                <a:solidFill>
                  <a:srgbClr val="FF0000"/>
                </a:solidFill>
              </a:rPr>
              <a:t>Haematopus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palliatus</a:t>
            </a:r>
            <a:r>
              <a:rPr lang="en-US" sz="1600" dirty="0">
                <a:solidFill>
                  <a:srgbClr val="FF0000"/>
                </a:solidFill>
              </a:rPr>
              <a:t>) – SSC </a:t>
            </a:r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Black skimmer (</a:t>
            </a:r>
            <a:r>
              <a:rPr lang="en-US" sz="1600" i="1" dirty="0" err="1">
                <a:solidFill>
                  <a:srgbClr val="FF0000"/>
                </a:solidFill>
              </a:rPr>
              <a:t>Rynchops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niger</a:t>
            </a:r>
            <a:r>
              <a:rPr lang="en-US" sz="1600" dirty="0">
                <a:solidFill>
                  <a:srgbClr val="FF0000"/>
                </a:solidFill>
              </a:rPr>
              <a:t>) – SSC</a:t>
            </a:r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Least tern (</a:t>
            </a:r>
            <a:r>
              <a:rPr lang="en-US" sz="1600" i="1" dirty="0" err="1">
                <a:solidFill>
                  <a:srgbClr val="FF0000"/>
                </a:solidFill>
              </a:rPr>
              <a:t>Sternula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antillarum</a:t>
            </a:r>
            <a:r>
              <a:rPr lang="en-US" sz="1600" dirty="0">
                <a:solidFill>
                  <a:srgbClr val="FF0000"/>
                </a:solidFill>
              </a:rPr>
              <a:t>) – threatened </a:t>
            </a:r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Snowy plover (</a:t>
            </a:r>
            <a:r>
              <a:rPr lang="en-US" sz="1600" i="1" dirty="0" err="1">
                <a:solidFill>
                  <a:srgbClr val="FF0000"/>
                </a:solidFill>
              </a:rPr>
              <a:t>Charadrius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alexandrinus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tenuirostris</a:t>
            </a:r>
            <a:r>
              <a:rPr lang="en-US" sz="1600" dirty="0">
                <a:solidFill>
                  <a:srgbClr val="FF0000"/>
                </a:solidFill>
              </a:rPr>
              <a:t>) - threatened</a:t>
            </a:r>
          </a:p>
          <a:p>
            <a:pPr marL="282575" indent="-282575" eaLnBrk="0" hangingPunct="0">
              <a:buNone/>
            </a:pPr>
            <a:r>
              <a:rPr lang="en-US" sz="1600" dirty="0">
                <a:solidFill>
                  <a:srgbClr val="FF0000"/>
                </a:solidFill>
              </a:rPr>
              <a:t>•	Wilson’s plover (</a:t>
            </a:r>
            <a:r>
              <a:rPr lang="en-US" sz="1600" i="1" dirty="0" err="1">
                <a:solidFill>
                  <a:srgbClr val="FF0000"/>
                </a:solidFill>
              </a:rPr>
              <a:t>Charadrius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wilsonia</a:t>
            </a:r>
            <a:r>
              <a:rPr lang="en-US" sz="1600" dirty="0">
                <a:solidFill>
                  <a:srgbClr val="FF0000"/>
                </a:solidFill>
              </a:rPr>
              <a:t>) – no data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289FC2-9156-40BB-9D2E-F1021FED7E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 eaLnBrk="0" hangingPunct="0">
              <a:buNone/>
            </a:pPr>
            <a:r>
              <a:rPr lang="en-US" sz="1600" b="1" dirty="0"/>
              <a:t>REPTILES</a:t>
            </a:r>
            <a:endParaRPr lang="en-US" sz="1600" dirty="0"/>
          </a:p>
          <a:p>
            <a:pPr marL="457200" indent="-457200" eaLnBrk="0" hangingPunct="0">
              <a:buNone/>
            </a:pPr>
            <a:r>
              <a:rPr lang="en-US" sz="1600" b="1" dirty="0"/>
              <a:t>Federal</a:t>
            </a:r>
            <a:endParaRPr lang="en-US" sz="1600" dirty="0"/>
          </a:p>
          <a:p>
            <a:pPr marL="457200" indent="-457200" eaLnBrk="0" hangingPunct="0">
              <a:buNone/>
            </a:pPr>
            <a:r>
              <a:rPr lang="en-US" sz="1600" dirty="0"/>
              <a:t>•	Green sea turtle (</a:t>
            </a:r>
            <a:r>
              <a:rPr lang="en-US" sz="1600" i="1" dirty="0"/>
              <a:t>Chelonia mydas</a:t>
            </a:r>
            <a:r>
              <a:rPr lang="en-US" sz="1600" dirty="0"/>
              <a:t>) – endangered.</a:t>
            </a:r>
          </a:p>
          <a:p>
            <a:pPr marL="457200" indent="-457200" eaLnBrk="0" hangingPunct="0">
              <a:buNone/>
            </a:pPr>
            <a:r>
              <a:rPr lang="en-US" sz="1600" dirty="0"/>
              <a:t>•	Hawksbill sea turtle (</a:t>
            </a:r>
            <a:r>
              <a:rPr lang="en-US" sz="1600" i="1" dirty="0" err="1"/>
              <a:t>Eretmochelys</a:t>
            </a:r>
            <a:r>
              <a:rPr lang="en-US" sz="1600" i="1" dirty="0"/>
              <a:t> imbricata</a:t>
            </a:r>
            <a:r>
              <a:rPr lang="en-US" sz="1600" dirty="0"/>
              <a:t>) – endangered.</a:t>
            </a:r>
          </a:p>
          <a:p>
            <a:pPr marL="457200" indent="-457200" eaLnBrk="0" hangingPunct="0">
              <a:buNone/>
            </a:pPr>
            <a:r>
              <a:rPr lang="en-US" sz="1600" dirty="0"/>
              <a:t>•	Kemp’s </a:t>
            </a:r>
            <a:r>
              <a:rPr lang="en-US" sz="1600" dirty="0" err="1"/>
              <a:t>ridley</a:t>
            </a:r>
            <a:r>
              <a:rPr lang="en-US" sz="1600" dirty="0"/>
              <a:t> sea turtle (</a:t>
            </a:r>
            <a:r>
              <a:rPr lang="en-US" sz="1600" i="1" dirty="0" err="1"/>
              <a:t>Lepidochelys</a:t>
            </a:r>
            <a:r>
              <a:rPr lang="en-US" sz="1600" i="1" dirty="0"/>
              <a:t> </a:t>
            </a:r>
            <a:r>
              <a:rPr lang="en-US" sz="1600" i="1" dirty="0" err="1"/>
              <a:t>kempsii</a:t>
            </a:r>
            <a:r>
              <a:rPr lang="en-US" sz="1600" dirty="0"/>
              <a:t>) - endangered.</a:t>
            </a:r>
          </a:p>
          <a:p>
            <a:pPr marL="457200" indent="-457200" eaLnBrk="0" hangingPunct="0">
              <a:buNone/>
            </a:pPr>
            <a:r>
              <a:rPr lang="en-US" sz="1600" dirty="0"/>
              <a:t>•	Leatherback sea turtle (</a:t>
            </a:r>
            <a:r>
              <a:rPr lang="en-US" sz="1600" i="1" dirty="0"/>
              <a:t>Dermochelys coriacea)</a:t>
            </a:r>
            <a:r>
              <a:rPr lang="en-US" sz="1600" dirty="0"/>
              <a:t> – endangered.</a:t>
            </a:r>
          </a:p>
          <a:p>
            <a:pPr marL="457200" indent="-457200" eaLnBrk="0" hangingPunct="0">
              <a:buNone/>
            </a:pPr>
            <a:r>
              <a:rPr lang="en-US" sz="1600" b="1" dirty="0"/>
              <a:t>•	</a:t>
            </a:r>
            <a:r>
              <a:rPr lang="en-US" sz="1600" dirty="0"/>
              <a:t>Loggerhead sea turtle (</a:t>
            </a:r>
            <a:r>
              <a:rPr lang="en-US" sz="1600" i="1" dirty="0"/>
              <a:t>Caretta caretta</a:t>
            </a:r>
            <a:r>
              <a:rPr lang="en-US" sz="1600" dirty="0"/>
              <a:t>) – endangered.</a:t>
            </a:r>
          </a:p>
          <a:p>
            <a:pPr marL="457200" indent="-457200" eaLnBrk="0" hangingPunct="0">
              <a:buNone/>
            </a:pPr>
            <a:r>
              <a:rPr lang="en-US" sz="1600" b="1" dirty="0"/>
              <a:t>State</a:t>
            </a:r>
            <a:endParaRPr lang="en-US" sz="1600" dirty="0"/>
          </a:p>
          <a:p>
            <a:pPr marL="457200" indent="-457200" eaLnBrk="0" hangingPunc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•	</a:t>
            </a:r>
            <a:r>
              <a:rPr lang="en-US" sz="1600" dirty="0">
                <a:solidFill>
                  <a:srgbClr val="FF0000"/>
                </a:solidFill>
              </a:rPr>
              <a:t>Gopher tortoise (</a:t>
            </a:r>
            <a:r>
              <a:rPr lang="en-US" sz="1600" i="1" dirty="0" err="1">
                <a:solidFill>
                  <a:srgbClr val="FF0000"/>
                </a:solidFill>
              </a:rPr>
              <a:t>Gopherus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polyphemus</a:t>
            </a:r>
            <a:r>
              <a:rPr lang="en-US" sz="1600" dirty="0">
                <a:solidFill>
                  <a:srgbClr val="FF0000"/>
                </a:solidFill>
              </a:rPr>
              <a:t>) –threatened.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A1DBA-FB14-40C9-AF9C-BBD960EBD00C}"/>
              </a:ext>
            </a:extLst>
          </p:cNvPr>
          <p:cNvSpPr txBox="1"/>
          <p:nvPr/>
        </p:nvSpPr>
        <p:spPr>
          <a:xfrm>
            <a:off x="381000" y="1219200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NOTE: black font = currently CCCL protected; 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red font = new to CCCL</a:t>
            </a:r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8842543"/>
      </p:ext>
    </p:extLst>
  </p:cSld>
  <p:clrMapOvr>
    <a:masterClrMapping/>
  </p:clrMapOvr>
</p:sld>
</file>

<file path=ppt/theme/theme1.xml><?xml version="1.0" encoding="utf-8"?>
<a:theme xmlns:a="http://schemas.openxmlformats.org/drawingml/2006/main" name="FWC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lnDef>
  </a:objectDefaults>
  <a:extraClrSchemeLst>
    <a:extraClrScheme>
      <a:clrScheme name="FWC-powerpoint master 1">
        <a:dk1>
          <a:srgbClr val="000000"/>
        </a:dk1>
        <a:lt1>
          <a:srgbClr val="998B7D"/>
        </a:lt1>
        <a:dk2>
          <a:srgbClr val="000000"/>
        </a:dk2>
        <a:lt2>
          <a:srgbClr val="5F5F5F"/>
        </a:lt2>
        <a:accent1>
          <a:srgbClr val="FFF453"/>
        </a:accent1>
        <a:accent2>
          <a:srgbClr val="9FD1FF"/>
        </a:accent2>
        <a:accent3>
          <a:srgbClr val="CAC4BF"/>
        </a:accent3>
        <a:accent4>
          <a:srgbClr val="000000"/>
        </a:accent4>
        <a:accent5>
          <a:srgbClr val="FFF8B3"/>
        </a:accent5>
        <a:accent6>
          <a:srgbClr val="90BDE7"/>
        </a:accent6>
        <a:hlink>
          <a:srgbClr val="00549E"/>
        </a:hlink>
        <a:folHlink>
          <a:srgbClr val="00AE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WC-powerpoint master 2">
        <a:dk1>
          <a:srgbClr val="5F5F5F"/>
        </a:dk1>
        <a:lt1>
          <a:srgbClr val="FFFFFF"/>
        </a:lt1>
        <a:dk2>
          <a:srgbClr val="00549E"/>
        </a:dk2>
        <a:lt2>
          <a:srgbClr val="FFF453"/>
        </a:lt2>
        <a:accent1>
          <a:srgbClr val="FFF89B"/>
        </a:accent1>
        <a:accent2>
          <a:srgbClr val="9FD1FF"/>
        </a:accent2>
        <a:accent3>
          <a:srgbClr val="AAB3CC"/>
        </a:accent3>
        <a:accent4>
          <a:srgbClr val="DADADA"/>
        </a:accent4>
        <a:accent5>
          <a:srgbClr val="FFFBCB"/>
        </a:accent5>
        <a:accent6>
          <a:srgbClr val="90BDE7"/>
        </a:accent6>
        <a:hlink>
          <a:srgbClr val="BAB0A6"/>
        </a:hlink>
        <a:folHlink>
          <a:srgbClr val="00AE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WC-powerpoint master 3">
        <a:dk1>
          <a:srgbClr val="000000"/>
        </a:dk1>
        <a:lt1>
          <a:srgbClr val="CDE7FF"/>
        </a:lt1>
        <a:dk2>
          <a:srgbClr val="000000"/>
        </a:dk2>
        <a:lt2>
          <a:srgbClr val="5F5F5F"/>
        </a:lt2>
        <a:accent1>
          <a:srgbClr val="FFF453"/>
        </a:accent1>
        <a:accent2>
          <a:srgbClr val="998B7D"/>
        </a:accent2>
        <a:accent3>
          <a:srgbClr val="E3F1FF"/>
        </a:accent3>
        <a:accent4>
          <a:srgbClr val="000000"/>
        </a:accent4>
        <a:accent5>
          <a:srgbClr val="FFF8B3"/>
        </a:accent5>
        <a:accent6>
          <a:srgbClr val="8A7D71"/>
        </a:accent6>
        <a:hlink>
          <a:srgbClr val="00549E"/>
        </a:hlink>
        <a:folHlink>
          <a:srgbClr val="00AE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  <_dlc_DocId xmlns="6f4725a4-513b-48a7-9b90-d4c4953a1969">COMMISSION-26-6</_dlc_DocId>
    <_dlc_DocIdUrl xmlns="6f4725a4-513b-48a7-9b90-d4c4953a1969">
      <Url>http://portal2.fwc.state.fl.us/sites/commission/_layouts/DocIdRedir.aspx?ID=COMMISSION-26-6</Url>
      <Description>COMMISSION-26-6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76497177F2D74B9FAD92AA7D9FFDA5" ma:contentTypeVersion="3" ma:contentTypeDescription="Create a new document." ma:contentTypeScope="" ma:versionID="943609ab7dd698803466e2edd503a297">
  <xsd:schema xmlns:xsd="http://www.w3.org/2001/XMLSchema" xmlns:xs="http://www.w3.org/2001/XMLSchema" xmlns:p="http://schemas.microsoft.com/office/2006/metadata/properties" xmlns:ns2="6f4725a4-513b-48a7-9b90-d4c4953a1969" xmlns:ns3="http://schemas.microsoft.com/sharepoint/v4" targetNamespace="http://schemas.microsoft.com/office/2006/metadata/properties" ma:root="true" ma:fieldsID="f1b60626f363e4cf610301501036bb6e" ns2:_="" ns3:_="">
    <xsd:import namespace="6f4725a4-513b-48a7-9b90-d4c4953a1969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4725a4-513b-48a7-9b90-d4c4953a196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1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5A8D19-D46C-4ECA-AA23-CCD776FDDF77}">
  <ds:schemaRefs>
    <ds:schemaRef ds:uri="6f4725a4-513b-48a7-9b90-d4c4953a1969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D5CB06F-9A55-4ED3-8390-18CAE769814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D160C985-0EDF-445A-A18E-4CA51A55BD17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7A6D9D92-B9BA-490F-9479-CDBB21478A7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C804C6AA-F3F6-4327-ADC3-58548DD969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4725a4-513b-48a7-9b90-d4c4953a1969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FWCTheme</Template>
  <TotalTime>991</TotalTime>
  <Words>896</Words>
  <Application>Microsoft Office PowerPoint</Application>
  <PresentationFormat>On-screen Show (4:3)</PresentationFormat>
  <Paragraphs>212</Paragraphs>
  <Slides>18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Microsoft YaHei</vt:lpstr>
      <vt:lpstr>ＭＳ Ｐゴシック</vt:lpstr>
      <vt:lpstr>Arial</vt:lpstr>
      <vt:lpstr>Calibri</vt:lpstr>
      <vt:lpstr>Century Schoolbook</vt:lpstr>
      <vt:lpstr>Franklin Gothic Book</vt:lpstr>
      <vt:lpstr>Franklin Gothic Demi</vt:lpstr>
      <vt:lpstr>Symbol</vt:lpstr>
      <vt:lpstr>Times New Roman</vt:lpstr>
      <vt:lpstr>Verdana</vt:lpstr>
      <vt:lpstr>Wingdings</vt:lpstr>
      <vt:lpstr>FWCTheme</vt:lpstr>
      <vt:lpstr>Photo Editor Photo</vt:lpstr>
      <vt:lpstr>The Florida Beaches Habitat Conservation Plan </vt:lpstr>
      <vt:lpstr>Florida Beaches Habitat Conservation Plan</vt:lpstr>
      <vt:lpstr>    Benefits</vt:lpstr>
      <vt:lpstr>Background</vt:lpstr>
      <vt:lpstr>Plan Area</vt:lpstr>
      <vt:lpstr>Plan Area</vt:lpstr>
      <vt:lpstr>PowerPoint Presentation</vt:lpstr>
      <vt:lpstr>Background - continued</vt:lpstr>
      <vt:lpstr>Covered Species</vt:lpstr>
      <vt:lpstr>Covered Species</vt:lpstr>
      <vt:lpstr>Organizational Process</vt:lpstr>
      <vt:lpstr>PowerPoint Presentation</vt:lpstr>
      <vt:lpstr>FBHCP Status</vt:lpstr>
      <vt:lpstr>FBHCP Status - Phase 9 </vt:lpstr>
      <vt:lpstr>Phase 9 - 2017 and Beyond</vt:lpstr>
      <vt:lpstr>Phase 9 - 2017 and Beyond</vt:lpstr>
      <vt:lpstr>Legislative Changes</vt:lpstr>
      <vt:lpstr>QUESTIONS?</vt:lpstr>
    </vt:vector>
  </TitlesOfParts>
  <Company>Meacham Howell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01/21/10</dc:title>
  <dc:creator>FWC</dc:creator>
  <cp:lastModifiedBy>Wettstein, Fritz</cp:lastModifiedBy>
  <cp:revision>68</cp:revision>
  <dcterms:created xsi:type="dcterms:W3CDTF">2008-09-10T20:45:26Z</dcterms:created>
  <dcterms:modified xsi:type="dcterms:W3CDTF">2017-06-14T19:26:27Z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Signature">
    <vt:lpwstr/>
  </property>
  <property fmtid="{D5CDD505-2E9C-101B-9397-08002B2CF9AE}" pid="3" name="xd_ProgID">
    <vt:lpwstr/>
  </property>
  <property fmtid="{D5CDD505-2E9C-101B-9397-08002B2CF9AE}" pid="4" name="TemplateUrl">
    <vt:lpwstr/>
  </property>
  <property fmtid="{D5CDD505-2E9C-101B-9397-08002B2CF9AE}" pid="5" name="ContentType">
    <vt:lpwstr>Document</vt:lpwstr>
  </property>
  <property fmtid="{D5CDD505-2E9C-101B-9397-08002B2CF9AE}" pid="6" name="source_item_id">
    <vt:lpwstr>32</vt:lpwstr>
  </property>
  <property fmtid="{D5CDD505-2E9C-101B-9397-08002B2CF9AE}" pid="7" name="FileLeafRef">
    <vt:lpwstr>FWC_Powerpoint_Master_w_PageNumbers.ppt</vt:lpwstr>
  </property>
  <property fmtid="{D5CDD505-2E9C-101B-9397-08002B2CF9AE}" pid="8" name="_dlc_DocId">
    <vt:lpwstr>COMMISSION-26-2</vt:lpwstr>
  </property>
  <property fmtid="{D5CDD505-2E9C-101B-9397-08002B2CF9AE}" pid="9" name="_dlc_DocIdItemGuid">
    <vt:lpwstr>d130babb-220f-498f-b027-d2e7bb33f5d7</vt:lpwstr>
  </property>
  <property fmtid="{D5CDD505-2E9C-101B-9397-08002B2CF9AE}" pid="10" name="_dlc_DocIdUrl">
    <vt:lpwstr>http://portal2.fwc.state.fl.us/sites/commission/_layouts/DocIdRedir.aspx?ID=COMMISSION-26-2, COMMISSION-26-2</vt:lpwstr>
  </property>
  <property fmtid="{D5CDD505-2E9C-101B-9397-08002B2CF9AE}" pid="11" name="display_urn:schemas-microsoft-com:office:office#Editor">
    <vt:lpwstr>System Account</vt:lpwstr>
  </property>
  <property fmtid="{D5CDD505-2E9C-101B-9397-08002B2CF9AE}" pid="12" name="display_urn:schemas-microsoft-com:office:office#Author">
    <vt:lpwstr>System Account</vt:lpwstr>
  </property>
  <property fmtid="{D5CDD505-2E9C-101B-9397-08002B2CF9AE}" pid="13" name="ContentTypeId">
    <vt:lpwstr>0x010100F476497177F2D74B9FAD92AA7D9FFDA5</vt:lpwstr>
  </property>
</Properties>
</file>