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90" r:id="rId2"/>
    <p:sldId id="312" r:id="rId3"/>
    <p:sldId id="348" r:id="rId4"/>
    <p:sldId id="313" r:id="rId5"/>
    <p:sldId id="349" r:id="rId6"/>
    <p:sldId id="318" r:id="rId7"/>
    <p:sldId id="350" r:id="rId8"/>
    <p:sldId id="314" r:id="rId9"/>
    <p:sldId id="315" r:id="rId10"/>
    <p:sldId id="316" r:id="rId11"/>
    <p:sldId id="326" r:id="rId12"/>
    <p:sldId id="319" r:id="rId13"/>
    <p:sldId id="325" r:id="rId14"/>
    <p:sldId id="324" r:id="rId15"/>
    <p:sldId id="323" r:id="rId16"/>
    <p:sldId id="322" r:id="rId17"/>
    <p:sldId id="321" r:id="rId18"/>
    <p:sldId id="320" r:id="rId19"/>
    <p:sldId id="330" r:id="rId20"/>
    <p:sldId id="329" r:id="rId21"/>
    <p:sldId id="328" r:id="rId22"/>
    <p:sldId id="327" r:id="rId23"/>
    <p:sldId id="338" r:id="rId24"/>
    <p:sldId id="337" r:id="rId25"/>
    <p:sldId id="336" r:id="rId26"/>
    <p:sldId id="335" r:id="rId27"/>
    <p:sldId id="334" r:id="rId28"/>
    <p:sldId id="333" r:id="rId29"/>
    <p:sldId id="331" r:id="rId30"/>
    <p:sldId id="332" r:id="rId31"/>
    <p:sldId id="344" r:id="rId32"/>
    <p:sldId id="343" r:id="rId33"/>
    <p:sldId id="342" r:id="rId34"/>
    <p:sldId id="341" r:id="rId35"/>
    <p:sldId id="340" r:id="rId36"/>
    <p:sldId id="339" r:id="rId37"/>
    <p:sldId id="347" r:id="rId38"/>
    <p:sldId id="345" r:id="rId39"/>
    <p:sldId id="346" r:id="rId4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usacca, Peggy" initials="BP"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2A2762"/>
    <a:srgbClr val="76AA51"/>
    <a:srgbClr val="4472C4"/>
    <a:srgbClr val="15A9CE"/>
    <a:srgbClr val="C55910"/>
    <a:srgbClr val="FFCC00"/>
    <a:srgbClr val="F26524"/>
    <a:srgbClr val="FF9A5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8" autoAdjust="0"/>
    <p:restoredTop sz="86901" autoAdjust="0"/>
  </p:normalViewPr>
  <p:slideViewPr>
    <p:cSldViewPr>
      <p:cViewPr varScale="1">
        <p:scale>
          <a:sx n="129" d="100"/>
          <a:sy n="129" d="100"/>
        </p:scale>
        <p:origin x="966" y="126"/>
      </p:cViewPr>
      <p:guideLst>
        <p:guide orient="horz" pos="2160"/>
        <p:guide pos="2880"/>
        <p:guide orient="horz" pos="162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01937F-4496-44A7-AE72-DAF6AB93439B}" type="datetimeFigureOut">
              <a:rPr lang="en-US" smtClean="0"/>
              <a:t>6/17/2024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21B16D-7787-4AF2-B507-4E0F573A19CC}" type="slidenum">
              <a:rPr lang="en-US" smtClean="0"/>
              <a:t>‹#›</a:t>
            </a:fld>
            <a:endParaRPr lang="en-US"/>
          </a:p>
        </p:txBody>
      </p:sp>
    </p:spTree>
    <p:extLst>
      <p:ext uri="{BB962C8B-B14F-4D97-AF65-F5344CB8AC3E}">
        <p14:creationId xmlns:p14="http://schemas.microsoft.com/office/powerpoint/2010/main" val="2487421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a:t>
            </a:fld>
            <a:endParaRPr lang="en-US"/>
          </a:p>
        </p:txBody>
      </p:sp>
    </p:spTree>
    <p:extLst>
      <p:ext uri="{BB962C8B-B14F-4D97-AF65-F5344CB8AC3E}">
        <p14:creationId xmlns:p14="http://schemas.microsoft.com/office/powerpoint/2010/main" val="31840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10</a:t>
            </a:fld>
            <a:endParaRPr lang="en-US"/>
          </a:p>
        </p:txBody>
      </p:sp>
    </p:spTree>
    <p:extLst>
      <p:ext uri="{BB962C8B-B14F-4D97-AF65-F5344CB8AC3E}">
        <p14:creationId xmlns:p14="http://schemas.microsoft.com/office/powerpoint/2010/main" val="1368399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11</a:t>
            </a:fld>
            <a:endParaRPr lang="en-US"/>
          </a:p>
        </p:txBody>
      </p:sp>
    </p:spTree>
    <p:extLst>
      <p:ext uri="{BB962C8B-B14F-4D97-AF65-F5344CB8AC3E}">
        <p14:creationId xmlns:p14="http://schemas.microsoft.com/office/powerpoint/2010/main" val="1853403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12</a:t>
            </a:fld>
            <a:endParaRPr lang="en-US"/>
          </a:p>
        </p:txBody>
      </p:sp>
    </p:spTree>
    <p:extLst>
      <p:ext uri="{BB962C8B-B14F-4D97-AF65-F5344CB8AC3E}">
        <p14:creationId xmlns:p14="http://schemas.microsoft.com/office/powerpoint/2010/main" val="2880888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13</a:t>
            </a:fld>
            <a:endParaRPr lang="en-US"/>
          </a:p>
        </p:txBody>
      </p:sp>
    </p:spTree>
    <p:extLst>
      <p:ext uri="{BB962C8B-B14F-4D97-AF65-F5344CB8AC3E}">
        <p14:creationId xmlns:p14="http://schemas.microsoft.com/office/powerpoint/2010/main" val="4110159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14</a:t>
            </a:fld>
            <a:endParaRPr lang="en-US"/>
          </a:p>
        </p:txBody>
      </p:sp>
    </p:spTree>
    <p:extLst>
      <p:ext uri="{BB962C8B-B14F-4D97-AF65-F5344CB8AC3E}">
        <p14:creationId xmlns:p14="http://schemas.microsoft.com/office/powerpoint/2010/main" val="1458532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15</a:t>
            </a:fld>
            <a:endParaRPr lang="en-US"/>
          </a:p>
        </p:txBody>
      </p:sp>
    </p:spTree>
    <p:extLst>
      <p:ext uri="{BB962C8B-B14F-4D97-AF65-F5344CB8AC3E}">
        <p14:creationId xmlns:p14="http://schemas.microsoft.com/office/powerpoint/2010/main" val="4154581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16</a:t>
            </a:fld>
            <a:endParaRPr lang="en-US"/>
          </a:p>
        </p:txBody>
      </p:sp>
    </p:spTree>
    <p:extLst>
      <p:ext uri="{BB962C8B-B14F-4D97-AF65-F5344CB8AC3E}">
        <p14:creationId xmlns:p14="http://schemas.microsoft.com/office/powerpoint/2010/main" val="1166606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17</a:t>
            </a:fld>
            <a:endParaRPr lang="en-US"/>
          </a:p>
        </p:txBody>
      </p:sp>
    </p:spTree>
    <p:extLst>
      <p:ext uri="{BB962C8B-B14F-4D97-AF65-F5344CB8AC3E}">
        <p14:creationId xmlns:p14="http://schemas.microsoft.com/office/powerpoint/2010/main" val="1348199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18</a:t>
            </a:fld>
            <a:endParaRPr lang="en-US"/>
          </a:p>
        </p:txBody>
      </p:sp>
    </p:spTree>
    <p:extLst>
      <p:ext uri="{BB962C8B-B14F-4D97-AF65-F5344CB8AC3E}">
        <p14:creationId xmlns:p14="http://schemas.microsoft.com/office/powerpoint/2010/main" val="2530113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19</a:t>
            </a:fld>
            <a:endParaRPr lang="en-US"/>
          </a:p>
        </p:txBody>
      </p:sp>
    </p:spTree>
    <p:extLst>
      <p:ext uri="{BB962C8B-B14F-4D97-AF65-F5344CB8AC3E}">
        <p14:creationId xmlns:p14="http://schemas.microsoft.com/office/powerpoint/2010/main" val="2398698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a:t>
            </a:fld>
            <a:endParaRPr lang="en-US"/>
          </a:p>
        </p:txBody>
      </p:sp>
    </p:spTree>
    <p:extLst>
      <p:ext uri="{BB962C8B-B14F-4D97-AF65-F5344CB8AC3E}">
        <p14:creationId xmlns:p14="http://schemas.microsoft.com/office/powerpoint/2010/main" val="102354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20</a:t>
            </a:fld>
            <a:endParaRPr lang="en-US"/>
          </a:p>
        </p:txBody>
      </p:sp>
    </p:spTree>
    <p:extLst>
      <p:ext uri="{BB962C8B-B14F-4D97-AF65-F5344CB8AC3E}">
        <p14:creationId xmlns:p14="http://schemas.microsoft.com/office/powerpoint/2010/main" val="3160379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21</a:t>
            </a:fld>
            <a:endParaRPr lang="en-US"/>
          </a:p>
        </p:txBody>
      </p:sp>
    </p:spTree>
    <p:extLst>
      <p:ext uri="{BB962C8B-B14F-4D97-AF65-F5344CB8AC3E}">
        <p14:creationId xmlns:p14="http://schemas.microsoft.com/office/powerpoint/2010/main" val="4246602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22</a:t>
            </a:fld>
            <a:endParaRPr lang="en-US"/>
          </a:p>
        </p:txBody>
      </p:sp>
    </p:spTree>
    <p:extLst>
      <p:ext uri="{BB962C8B-B14F-4D97-AF65-F5344CB8AC3E}">
        <p14:creationId xmlns:p14="http://schemas.microsoft.com/office/powerpoint/2010/main" val="34248424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23</a:t>
            </a:fld>
            <a:endParaRPr lang="en-US"/>
          </a:p>
        </p:txBody>
      </p:sp>
    </p:spTree>
    <p:extLst>
      <p:ext uri="{BB962C8B-B14F-4D97-AF65-F5344CB8AC3E}">
        <p14:creationId xmlns:p14="http://schemas.microsoft.com/office/powerpoint/2010/main" val="3700974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24</a:t>
            </a:fld>
            <a:endParaRPr lang="en-US"/>
          </a:p>
        </p:txBody>
      </p:sp>
    </p:spTree>
    <p:extLst>
      <p:ext uri="{BB962C8B-B14F-4D97-AF65-F5344CB8AC3E}">
        <p14:creationId xmlns:p14="http://schemas.microsoft.com/office/powerpoint/2010/main" val="1971571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25</a:t>
            </a:fld>
            <a:endParaRPr lang="en-US"/>
          </a:p>
        </p:txBody>
      </p:sp>
    </p:spTree>
    <p:extLst>
      <p:ext uri="{BB962C8B-B14F-4D97-AF65-F5344CB8AC3E}">
        <p14:creationId xmlns:p14="http://schemas.microsoft.com/office/powerpoint/2010/main" val="2360540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26</a:t>
            </a:fld>
            <a:endParaRPr lang="en-US"/>
          </a:p>
        </p:txBody>
      </p:sp>
    </p:spTree>
    <p:extLst>
      <p:ext uri="{BB962C8B-B14F-4D97-AF65-F5344CB8AC3E}">
        <p14:creationId xmlns:p14="http://schemas.microsoft.com/office/powerpoint/2010/main" val="32262799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27</a:t>
            </a:fld>
            <a:endParaRPr lang="en-US"/>
          </a:p>
        </p:txBody>
      </p:sp>
    </p:spTree>
    <p:extLst>
      <p:ext uri="{BB962C8B-B14F-4D97-AF65-F5344CB8AC3E}">
        <p14:creationId xmlns:p14="http://schemas.microsoft.com/office/powerpoint/2010/main" val="5454265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28</a:t>
            </a:fld>
            <a:endParaRPr lang="en-US"/>
          </a:p>
        </p:txBody>
      </p:sp>
    </p:spTree>
    <p:extLst>
      <p:ext uri="{BB962C8B-B14F-4D97-AF65-F5344CB8AC3E}">
        <p14:creationId xmlns:p14="http://schemas.microsoft.com/office/powerpoint/2010/main" val="12611256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29</a:t>
            </a:fld>
            <a:endParaRPr lang="en-US"/>
          </a:p>
        </p:txBody>
      </p:sp>
    </p:spTree>
    <p:extLst>
      <p:ext uri="{BB962C8B-B14F-4D97-AF65-F5344CB8AC3E}">
        <p14:creationId xmlns:p14="http://schemas.microsoft.com/office/powerpoint/2010/main" val="3678522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a:t>
            </a:fld>
            <a:endParaRPr lang="en-US"/>
          </a:p>
        </p:txBody>
      </p:sp>
    </p:spTree>
    <p:extLst>
      <p:ext uri="{BB962C8B-B14F-4D97-AF65-F5344CB8AC3E}">
        <p14:creationId xmlns:p14="http://schemas.microsoft.com/office/powerpoint/2010/main" val="9103000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30</a:t>
            </a:fld>
            <a:endParaRPr lang="en-US"/>
          </a:p>
        </p:txBody>
      </p:sp>
    </p:spTree>
    <p:extLst>
      <p:ext uri="{BB962C8B-B14F-4D97-AF65-F5344CB8AC3E}">
        <p14:creationId xmlns:p14="http://schemas.microsoft.com/office/powerpoint/2010/main" val="37885905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31</a:t>
            </a:fld>
            <a:endParaRPr lang="en-US"/>
          </a:p>
        </p:txBody>
      </p:sp>
    </p:spTree>
    <p:extLst>
      <p:ext uri="{BB962C8B-B14F-4D97-AF65-F5344CB8AC3E}">
        <p14:creationId xmlns:p14="http://schemas.microsoft.com/office/powerpoint/2010/main" val="28875349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32</a:t>
            </a:fld>
            <a:endParaRPr lang="en-US"/>
          </a:p>
        </p:txBody>
      </p:sp>
    </p:spTree>
    <p:extLst>
      <p:ext uri="{BB962C8B-B14F-4D97-AF65-F5344CB8AC3E}">
        <p14:creationId xmlns:p14="http://schemas.microsoft.com/office/powerpoint/2010/main" val="5846487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33</a:t>
            </a:fld>
            <a:endParaRPr lang="en-US"/>
          </a:p>
        </p:txBody>
      </p:sp>
    </p:spTree>
    <p:extLst>
      <p:ext uri="{BB962C8B-B14F-4D97-AF65-F5344CB8AC3E}">
        <p14:creationId xmlns:p14="http://schemas.microsoft.com/office/powerpoint/2010/main" val="7600323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34</a:t>
            </a:fld>
            <a:endParaRPr lang="en-US"/>
          </a:p>
        </p:txBody>
      </p:sp>
    </p:spTree>
    <p:extLst>
      <p:ext uri="{BB962C8B-B14F-4D97-AF65-F5344CB8AC3E}">
        <p14:creationId xmlns:p14="http://schemas.microsoft.com/office/powerpoint/2010/main" val="24173407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35</a:t>
            </a:fld>
            <a:endParaRPr lang="en-US"/>
          </a:p>
        </p:txBody>
      </p:sp>
    </p:spTree>
    <p:extLst>
      <p:ext uri="{BB962C8B-B14F-4D97-AF65-F5344CB8AC3E}">
        <p14:creationId xmlns:p14="http://schemas.microsoft.com/office/powerpoint/2010/main" val="39836190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36</a:t>
            </a:fld>
            <a:endParaRPr lang="en-US"/>
          </a:p>
        </p:txBody>
      </p:sp>
    </p:spTree>
    <p:extLst>
      <p:ext uri="{BB962C8B-B14F-4D97-AF65-F5344CB8AC3E}">
        <p14:creationId xmlns:p14="http://schemas.microsoft.com/office/powerpoint/2010/main" val="25884611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37</a:t>
            </a:fld>
            <a:endParaRPr lang="en-US"/>
          </a:p>
        </p:txBody>
      </p:sp>
    </p:spTree>
    <p:extLst>
      <p:ext uri="{BB962C8B-B14F-4D97-AF65-F5344CB8AC3E}">
        <p14:creationId xmlns:p14="http://schemas.microsoft.com/office/powerpoint/2010/main" val="1474220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38</a:t>
            </a:fld>
            <a:endParaRPr lang="en-US"/>
          </a:p>
        </p:txBody>
      </p:sp>
    </p:spTree>
    <p:extLst>
      <p:ext uri="{BB962C8B-B14F-4D97-AF65-F5344CB8AC3E}">
        <p14:creationId xmlns:p14="http://schemas.microsoft.com/office/powerpoint/2010/main" val="33234885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39</a:t>
            </a:fld>
            <a:endParaRPr lang="en-US"/>
          </a:p>
        </p:txBody>
      </p:sp>
    </p:spTree>
    <p:extLst>
      <p:ext uri="{BB962C8B-B14F-4D97-AF65-F5344CB8AC3E}">
        <p14:creationId xmlns:p14="http://schemas.microsoft.com/office/powerpoint/2010/main" val="1619788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4</a:t>
            </a:fld>
            <a:endParaRPr lang="en-US"/>
          </a:p>
        </p:txBody>
      </p:sp>
    </p:spTree>
    <p:extLst>
      <p:ext uri="{BB962C8B-B14F-4D97-AF65-F5344CB8AC3E}">
        <p14:creationId xmlns:p14="http://schemas.microsoft.com/office/powerpoint/2010/main" val="3663604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5</a:t>
            </a:fld>
            <a:endParaRPr lang="en-US"/>
          </a:p>
        </p:txBody>
      </p:sp>
    </p:spTree>
    <p:extLst>
      <p:ext uri="{BB962C8B-B14F-4D97-AF65-F5344CB8AC3E}">
        <p14:creationId xmlns:p14="http://schemas.microsoft.com/office/powerpoint/2010/main" val="4098341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6</a:t>
            </a:fld>
            <a:endParaRPr lang="en-US"/>
          </a:p>
        </p:txBody>
      </p:sp>
    </p:spTree>
    <p:extLst>
      <p:ext uri="{BB962C8B-B14F-4D97-AF65-F5344CB8AC3E}">
        <p14:creationId xmlns:p14="http://schemas.microsoft.com/office/powerpoint/2010/main" val="1900303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7</a:t>
            </a:fld>
            <a:endParaRPr lang="en-US"/>
          </a:p>
        </p:txBody>
      </p:sp>
    </p:spTree>
    <p:extLst>
      <p:ext uri="{BB962C8B-B14F-4D97-AF65-F5344CB8AC3E}">
        <p14:creationId xmlns:p14="http://schemas.microsoft.com/office/powerpoint/2010/main" val="1616382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8</a:t>
            </a:fld>
            <a:endParaRPr lang="en-US"/>
          </a:p>
        </p:txBody>
      </p:sp>
    </p:spTree>
    <p:extLst>
      <p:ext uri="{BB962C8B-B14F-4D97-AF65-F5344CB8AC3E}">
        <p14:creationId xmlns:p14="http://schemas.microsoft.com/office/powerpoint/2010/main" val="2315932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21B16D-7787-4AF2-B507-4E0F573A19CC}" type="slidenum">
              <a:rPr lang="en-US" smtClean="0"/>
              <a:t>9</a:t>
            </a:fld>
            <a:endParaRPr lang="en-US"/>
          </a:p>
        </p:txBody>
      </p:sp>
    </p:spTree>
    <p:extLst>
      <p:ext uri="{BB962C8B-B14F-4D97-AF65-F5344CB8AC3E}">
        <p14:creationId xmlns:p14="http://schemas.microsoft.com/office/powerpoint/2010/main" val="973619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75901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3899105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324100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81173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131329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2346535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22843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1067247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75068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1864133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27E16-46E8-4A9B-9F2C-C8B9113D6A04}" type="datetimeFigureOut">
              <a:rPr lang="en-US" smtClean="0"/>
              <a:t>6/17/2024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7A374D3-7B06-4A76-BB65-43A0119C686D}" type="slidenum">
              <a:rPr lang="en-US" smtClean="0"/>
              <a:t>‹#›</a:t>
            </a:fld>
            <a:endParaRPr lang="en-US" dirty="0"/>
          </a:p>
        </p:txBody>
      </p:sp>
    </p:spTree>
    <p:extLst>
      <p:ext uri="{BB962C8B-B14F-4D97-AF65-F5344CB8AC3E}">
        <p14:creationId xmlns:p14="http://schemas.microsoft.com/office/powerpoint/2010/main" val="2689845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AF27E16-46E8-4A9B-9F2C-C8B9113D6A04}" type="datetimeFigureOut">
              <a:rPr lang="en-US" smtClean="0"/>
              <a:t>6/17/2024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7A374D3-7B06-4A76-BB65-43A0119C686D}" type="slidenum">
              <a:rPr lang="en-US" smtClean="0"/>
              <a:t>‹#›</a:t>
            </a:fld>
            <a:endParaRPr lang="en-US" dirty="0"/>
          </a:p>
        </p:txBody>
      </p:sp>
    </p:spTree>
    <p:extLst>
      <p:ext uri="{BB962C8B-B14F-4D97-AF65-F5344CB8AC3E}">
        <p14:creationId xmlns:p14="http://schemas.microsoft.com/office/powerpoint/2010/main" val="33914565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hyperlink" Target="https://www.titusville.com/341/Adopt-A-Trai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www.titusville.com/427/Bag-It-Trash-It-Dog-Waste-Program" TargetMode="Externa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image" Target="../media/image34.jpeg"/><Relationship Id="rId5" Type="http://schemas.openxmlformats.org/officeDocument/2006/relationships/image" Target="../media/image28.jpeg"/><Relationship Id="rId10" Type="http://schemas.openxmlformats.org/officeDocument/2006/relationships/image" Target="../media/image33.jpeg"/><Relationship Id="rId4" Type="http://schemas.openxmlformats.org/officeDocument/2006/relationships/image" Target="../media/image4.pn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wmf"/><Relationship Id="rId5" Type="http://schemas.openxmlformats.org/officeDocument/2006/relationships/oleObject" Target="../embeddings/oleObject2.bin"/><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emf"/><Relationship Id="rId5" Type="http://schemas.openxmlformats.org/officeDocument/2006/relationships/package" Target="../embeddings/Microsoft_Word_Document.docx"/><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hyperlink" Target="Ordinance%202023-05.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wmf"/><Relationship Id="rId5" Type="http://schemas.openxmlformats.org/officeDocument/2006/relationships/oleObject" Target="../embeddings/oleObject3.bin"/><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png"/><Relationship Id="rId7"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6.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hyperlink" Target="SOPs/Titusville%20Illicit%20DIscharge%20SOP%20Rev%201.pdf"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Illicit%20Discharge/City%20of%20Titusville%20IDDE%20Training.ppt" TargetMode="External"/><Relationship Id="rId5" Type="http://schemas.openxmlformats.org/officeDocument/2006/relationships/image" Target="../media/image49.emf"/><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hyperlink" Target="Building/Stormwater_Tech_Manual_Ver22_Track%20Changes_4a01.pdf" TargetMode="Externa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4.emf"/><Relationship Id="rId5" Type="http://schemas.openxmlformats.org/officeDocument/2006/relationships/image" Target="../media/image53.emf"/><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5.emf"/><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emf"/><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emf"/><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8.tiff"/><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3.png"/><Relationship Id="rId7"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5.emf"/><Relationship Id="rId5" Type="http://schemas.openxmlformats.org/officeDocument/2006/relationships/image" Target="../media/image64.emf"/><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hyperlink" Target="SOPs/Construction%20Site%20SW%20SOP_Rev.pdf" TargetMode="Externa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71.emf"/><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72.emf"/><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3.png"/><Relationship Id="rId7" Type="http://schemas.openxmlformats.org/officeDocument/2006/relationships/image" Target="../media/image7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3.png"/><Relationship Id="rId7"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4.png"/><Relationship Id="rId9" Type="http://schemas.openxmlformats.org/officeDocument/2006/relationships/image" Target="../media/image81.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hyperlink" Target="https://www.youtube.com/shorts/R0prnaVwNFw" TargetMode="External"/><Relationship Id="rId3" Type="http://schemas.openxmlformats.org/officeDocument/2006/relationships/image" Target="../media/image3.png"/><Relationship Id="rId7" Type="http://schemas.openxmlformats.org/officeDocument/2006/relationships/hyperlink" Target="https://www.youtube.com/watch?v=XzXBcFtREWE&amp;t=9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youtube.com/watch?v=t8qltpltxfY&amp;list=PLU1aknF5k7J3MAlcW4doN8VuDoMK0RdhS&amp;index=2&amp;t=9s" TargetMode="External"/><Relationship Id="rId5" Type="http://schemas.openxmlformats.org/officeDocument/2006/relationships/hyperlink" Target="https://www.youtube.com/watch?v=rV-EU5lRCY4&amp;list=PLU1aknF5k7J3MAlcW4doN8VuDoMK0RdhS&amp;index=1&amp;t=8s"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hyperlink" Target="https://titusville.com/318/Stormwater-Utility" TargetMode="External"/><Relationship Id="rId13" Type="http://schemas.openxmlformats.org/officeDocument/2006/relationships/hyperlink" Target="https://titusville.com/416/Water-Conservation" TargetMode="External"/><Relationship Id="rId3" Type="http://schemas.openxmlformats.org/officeDocument/2006/relationships/image" Target="../media/image3.png"/><Relationship Id="rId7" Type="http://schemas.openxmlformats.org/officeDocument/2006/relationships/image" Target="../media/image21.png"/><Relationship Id="rId12" Type="http://schemas.openxmlformats.org/officeDocument/2006/relationships/hyperlink" Target="https://www.inspire-engagement.com/titusville-nat-resource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hyperlink" Target="https://titusville.com/1225/Sustainability" TargetMode="External"/><Relationship Id="rId5" Type="http://schemas.openxmlformats.org/officeDocument/2006/relationships/image" Target="../media/image19.png"/><Relationship Id="rId10" Type="http://schemas.openxmlformats.org/officeDocument/2006/relationships/hyperlink" Target="https://titusville.com/486/Resilient-Titusville" TargetMode="External"/><Relationship Id="rId4" Type="http://schemas.openxmlformats.org/officeDocument/2006/relationships/image" Target="../media/image4.png"/><Relationship Id="rId9" Type="http://schemas.openxmlformats.org/officeDocument/2006/relationships/hyperlink" Target="https://titusville.com/319/Illicit-Discharge---Storm-Drains-the-La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wmf"/><Relationship Id="rId5" Type="http://schemas.openxmlformats.org/officeDocument/2006/relationships/oleObject" Target="../embeddings/oleObject1.bin"/><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descr="navy blue rectangle shape" title="navy blue rectangle shape"/>
          <p:cNvSpPr/>
          <p:nvPr/>
        </p:nvSpPr>
        <p:spPr>
          <a:xfrm>
            <a:off x="-2628" y="-12481"/>
            <a:ext cx="9146628" cy="5155981"/>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txBox="1">
            <a:spLocks/>
          </p:cNvSpPr>
          <p:nvPr/>
        </p:nvSpPr>
        <p:spPr>
          <a:xfrm>
            <a:off x="1797160" y="4013317"/>
            <a:ext cx="5473479" cy="6286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chemeClr val="bg1"/>
                </a:solidFill>
                <a:latin typeface="Segoe UI Light" panose="020B0502040204020203" pitchFamily="34" charset="0"/>
                <a:cs typeface="Segoe UI Light" panose="020B0502040204020203" pitchFamily="34" charset="0"/>
              </a:rPr>
              <a:t>YEAR 5 NPDES MS4 AUDIT</a:t>
            </a:r>
          </a:p>
          <a:p>
            <a:r>
              <a:rPr lang="en-US" sz="2800" dirty="0">
                <a:solidFill>
                  <a:schemeClr val="bg1"/>
                </a:solidFill>
                <a:latin typeface="Segoe UI Light" panose="020B0502040204020203" pitchFamily="34" charset="0"/>
                <a:cs typeface="Segoe UI Light" panose="020B0502040204020203" pitchFamily="34" charset="0"/>
              </a:rPr>
              <a:t>6/18/2024</a:t>
            </a:r>
          </a:p>
        </p:txBody>
      </p:sp>
      <p:sp>
        <p:nvSpPr>
          <p:cNvPr id="16" name="Rectangle 15">
            <a:extLst>
              <a:ext uri="{FF2B5EF4-FFF2-40B4-BE49-F238E27FC236}">
                <a16:creationId xmlns:a16="http://schemas.microsoft.com/office/drawing/2014/main" id="{3501E100-B605-4C44-8BFF-EEFD377210C5}"/>
              </a:ext>
            </a:extLst>
          </p:cNvPr>
          <p:cNvSpPr/>
          <p:nvPr/>
        </p:nvSpPr>
        <p:spPr>
          <a:xfrm>
            <a:off x="-76200" y="705596"/>
            <a:ext cx="9220200" cy="27043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Titusville, Florida Founded 1867 City Seal" title="Titusville Seal"/>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8835" y="122805"/>
            <a:ext cx="1166330" cy="1164386"/>
          </a:xfrm>
          <a:prstGeom prst="rect">
            <a:avLst/>
          </a:prstGeom>
        </p:spPr>
      </p:pic>
      <p:pic>
        <p:nvPicPr>
          <p:cNvPr id="18" name="Picture 17">
            <a:extLst>
              <a:ext uri="{FF2B5EF4-FFF2-40B4-BE49-F238E27FC236}">
                <a16:creationId xmlns:a16="http://schemas.microsoft.com/office/drawing/2014/main" id="{369BD5C3-36A8-4896-A61B-56E92918244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6423" y="1511478"/>
            <a:ext cx="2474954" cy="1695957"/>
          </a:xfrm>
          <a:prstGeom prst="rect">
            <a:avLst/>
          </a:prstGeom>
        </p:spPr>
      </p:pic>
    </p:spTree>
    <p:extLst>
      <p:ext uri="{BB962C8B-B14F-4D97-AF65-F5344CB8AC3E}">
        <p14:creationId xmlns:p14="http://schemas.microsoft.com/office/powerpoint/2010/main" val="2782607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2A-01</a:t>
            </a:r>
          </a:p>
        </p:txBody>
      </p:sp>
      <p:graphicFrame>
        <p:nvGraphicFramePr>
          <p:cNvPr id="3" name="Table 2">
            <a:extLst>
              <a:ext uri="{FF2B5EF4-FFF2-40B4-BE49-F238E27FC236}">
                <a16:creationId xmlns:a16="http://schemas.microsoft.com/office/drawing/2014/main" id="{B3E71D13-DFFA-F822-B39A-227015BAA3DB}"/>
              </a:ext>
            </a:extLst>
          </p:cNvPr>
          <p:cNvGraphicFramePr>
            <a:graphicFrameLocks noGrp="1"/>
          </p:cNvGraphicFramePr>
          <p:nvPr>
            <p:extLst>
              <p:ext uri="{D42A27DB-BD31-4B8C-83A1-F6EECF244321}">
                <p14:modId xmlns:p14="http://schemas.microsoft.com/office/powerpoint/2010/main" val="2965931193"/>
              </p:ext>
            </p:extLst>
          </p:nvPr>
        </p:nvGraphicFramePr>
        <p:xfrm>
          <a:off x="1333500" y="742950"/>
          <a:ext cx="6667500" cy="117812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143276381"/>
                    </a:ext>
                  </a:extLst>
                </a:gridCol>
                <a:gridCol w="285696">
                  <a:extLst>
                    <a:ext uri="{9D8B030D-6E8A-4147-A177-3AD203B41FA5}">
                      <a16:colId xmlns:a16="http://schemas.microsoft.com/office/drawing/2014/main" val="1057996392"/>
                    </a:ext>
                  </a:extLst>
                </a:gridCol>
                <a:gridCol w="1828452">
                  <a:extLst>
                    <a:ext uri="{9D8B030D-6E8A-4147-A177-3AD203B41FA5}">
                      <a16:colId xmlns:a16="http://schemas.microsoft.com/office/drawing/2014/main" val="2854780998"/>
                    </a:ext>
                  </a:extLst>
                </a:gridCol>
                <a:gridCol w="1542756">
                  <a:extLst>
                    <a:ext uri="{9D8B030D-6E8A-4147-A177-3AD203B41FA5}">
                      <a16:colId xmlns:a16="http://schemas.microsoft.com/office/drawing/2014/main" val="1063240295"/>
                    </a:ext>
                  </a:extLst>
                </a:gridCol>
                <a:gridCol w="1142782">
                  <a:extLst>
                    <a:ext uri="{9D8B030D-6E8A-4147-A177-3AD203B41FA5}">
                      <a16:colId xmlns:a16="http://schemas.microsoft.com/office/drawing/2014/main" val="3603389266"/>
                    </a:ext>
                  </a:extLst>
                </a:gridCol>
                <a:gridCol w="1542756">
                  <a:extLst>
                    <a:ext uri="{9D8B030D-6E8A-4147-A177-3AD203B41FA5}">
                      <a16:colId xmlns:a16="http://schemas.microsoft.com/office/drawing/2014/main" val="3887316531"/>
                    </a:ext>
                  </a:extLst>
                </a:gridCol>
              </a:tblGrid>
              <a:tr h="1178122">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Televised Public Meetings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Present before City Council at public meetings that allow public comments about stormwater programs or projects and comply with state and local public notice requirements when conducting public meetings.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public meetings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approximate number of attendees and comments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public notices relating to stormwater quality</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18 Meetings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280 Approx. Attendees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18 Public Notices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6325233"/>
                  </a:ext>
                </a:extLst>
              </a:tr>
            </a:tbl>
          </a:graphicData>
        </a:graphic>
      </p:graphicFrame>
      <p:graphicFrame>
        <p:nvGraphicFramePr>
          <p:cNvPr id="9" name="Table 8">
            <a:extLst>
              <a:ext uri="{FF2B5EF4-FFF2-40B4-BE49-F238E27FC236}">
                <a16:creationId xmlns:a16="http://schemas.microsoft.com/office/drawing/2014/main" id="{769D3DF4-1C3C-EFF6-ECB3-C8FEF08256E7}"/>
              </a:ext>
            </a:extLst>
          </p:cNvPr>
          <p:cNvGraphicFramePr>
            <a:graphicFrameLocks noGrp="1"/>
          </p:cNvGraphicFramePr>
          <p:nvPr>
            <p:extLst>
              <p:ext uri="{D42A27DB-BD31-4B8C-83A1-F6EECF244321}">
                <p14:modId xmlns:p14="http://schemas.microsoft.com/office/powerpoint/2010/main" val="4260526681"/>
              </p:ext>
            </p:extLst>
          </p:nvPr>
        </p:nvGraphicFramePr>
        <p:xfrm>
          <a:off x="1391407" y="2056731"/>
          <a:ext cx="3200400" cy="220394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3419523752"/>
                    </a:ext>
                  </a:extLst>
                </a:gridCol>
                <a:gridCol w="685800">
                  <a:extLst>
                    <a:ext uri="{9D8B030D-6E8A-4147-A177-3AD203B41FA5}">
                      <a16:colId xmlns:a16="http://schemas.microsoft.com/office/drawing/2014/main" val="4093271300"/>
                    </a:ext>
                  </a:extLst>
                </a:gridCol>
              </a:tblGrid>
              <a:tr h="220394">
                <a:tc>
                  <a:txBody>
                    <a:bodyPr/>
                    <a:lstStyle/>
                    <a:p>
                      <a:r>
                        <a:rPr lang="en-US" sz="800" dirty="0"/>
                        <a:t>Public Meetings &amp; Public Notices</a:t>
                      </a:r>
                    </a:p>
                  </a:txBody>
                  <a:tcPr/>
                </a:tc>
                <a:tc>
                  <a:txBody>
                    <a:bodyPr/>
                    <a:lstStyle/>
                    <a:p>
                      <a:r>
                        <a:rPr lang="en-US" sz="800" dirty="0"/>
                        <a:t>Date</a:t>
                      </a:r>
                    </a:p>
                  </a:txBody>
                  <a:tcPr/>
                </a:tc>
                <a:extLst>
                  <a:ext uri="{0D108BD9-81ED-4DB2-BD59-A6C34878D82A}">
                    <a16:rowId xmlns:a16="http://schemas.microsoft.com/office/drawing/2014/main" val="2129836298"/>
                  </a:ext>
                </a:extLst>
              </a:tr>
              <a:tr h="220394">
                <a:tc>
                  <a:txBody>
                    <a:bodyPr/>
                    <a:lstStyle/>
                    <a:p>
                      <a:r>
                        <a:rPr lang="en-US" sz="800" dirty="0"/>
                        <a:t>Urban Canopy Council Presentation</a:t>
                      </a:r>
                    </a:p>
                  </a:txBody>
                  <a:tcPr/>
                </a:tc>
                <a:tc>
                  <a:txBody>
                    <a:bodyPr/>
                    <a:lstStyle/>
                    <a:p>
                      <a:r>
                        <a:rPr lang="en-US" sz="800" dirty="0"/>
                        <a:t>2/28/23</a:t>
                      </a:r>
                    </a:p>
                  </a:txBody>
                  <a:tcPr/>
                </a:tc>
                <a:extLst>
                  <a:ext uri="{0D108BD9-81ED-4DB2-BD59-A6C34878D82A}">
                    <a16:rowId xmlns:a16="http://schemas.microsoft.com/office/drawing/2014/main" val="4210160040"/>
                  </a:ext>
                </a:extLst>
              </a:tr>
              <a:tr h="220394">
                <a:tc>
                  <a:txBody>
                    <a:bodyPr/>
                    <a:lstStyle/>
                    <a:p>
                      <a:r>
                        <a:rPr lang="en-US" sz="800" dirty="0"/>
                        <a:t>TEC – Wetlands/Stormwater</a:t>
                      </a:r>
                    </a:p>
                  </a:txBody>
                  <a:tcPr/>
                </a:tc>
                <a:tc>
                  <a:txBody>
                    <a:bodyPr/>
                    <a:lstStyle/>
                    <a:p>
                      <a:r>
                        <a:rPr lang="en-US" sz="800" dirty="0"/>
                        <a:t>3/15/23</a:t>
                      </a:r>
                    </a:p>
                  </a:txBody>
                  <a:tcPr/>
                </a:tc>
                <a:extLst>
                  <a:ext uri="{0D108BD9-81ED-4DB2-BD59-A6C34878D82A}">
                    <a16:rowId xmlns:a16="http://schemas.microsoft.com/office/drawing/2014/main" val="788628283"/>
                  </a:ext>
                </a:extLst>
              </a:tr>
              <a:tr h="220394">
                <a:tc>
                  <a:txBody>
                    <a:bodyPr/>
                    <a:lstStyle/>
                    <a:p>
                      <a:r>
                        <a:rPr lang="en-US" sz="800" dirty="0"/>
                        <a:t>TEC - Forested Wetlands/Stormwater</a:t>
                      </a:r>
                    </a:p>
                  </a:txBody>
                  <a:tcPr/>
                </a:tc>
                <a:tc>
                  <a:txBody>
                    <a:bodyPr/>
                    <a:lstStyle/>
                    <a:p>
                      <a:r>
                        <a:rPr lang="en-US" sz="800" dirty="0"/>
                        <a:t>4/12/23</a:t>
                      </a:r>
                    </a:p>
                  </a:txBody>
                  <a:tcPr/>
                </a:tc>
                <a:extLst>
                  <a:ext uri="{0D108BD9-81ED-4DB2-BD59-A6C34878D82A}">
                    <a16:rowId xmlns:a16="http://schemas.microsoft.com/office/drawing/2014/main" val="2702987165"/>
                  </a:ext>
                </a:extLst>
              </a:tr>
              <a:tr h="220394">
                <a:tc>
                  <a:txBody>
                    <a:bodyPr/>
                    <a:lstStyle/>
                    <a:p>
                      <a:r>
                        <a:rPr lang="en-US" sz="800" dirty="0"/>
                        <a:t>Sustainability Update City Council</a:t>
                      </a:r>
                    </a:p>
                  </a:txBody>
                  <a:tcPr/>
                </a:tc>
                <a:tc>
                  <a:txBody>
                    <a:bodyPr/>
                    <a:lstStyle/>
                    <a:p>
                      <a:r>
                        <a:rPr lang="en-US" sz="800" dirty="0"/>
                        <a:t>4/25/23</a:t>
                      </a:r>
                    </a:p>
                  </a:txBody>
                  <a:tcPr/>
                </a:tc>
                <a:extLst>
                  <a:ext uri="{0D108BD9-81ED-4DB2-BD59-A6C34878D82A}">
                    <a16:rowId xmlns:a16="http://schemas.microsoft.com/office/drawing/2014/main" val="3327705246"/>
                  </a:ext>
                </a:extLst>
              </a:tr>
              <a:tr h="220394">
                <a:tc>
                  <a:txBody>
                    <a:bodyPr/>
                    <a:lstStyle/>
                    <a:p>
                      <a:r>
                        <a:rPr lang="en-US" sz="800" dirty="0"/>
                        <a:t>Water Conservation Month Proclamation</a:t>
                      </a:r>
                    </a:p>
                  </a:txBody>
                  <a:tcPr/>
                </a:tc>
                <a:tc>
                  <a:txBody>
                    <a:bodyPr/>
                    <a:lstStyle/>
                    <a:p>
                      <a:r>
                        <a:rPr lang="en-US" sz="800" dirty="0"/>
                        <a:t>4/25/23</a:t>
                      </a:r>
                    </a:p>
                  </a:txBody>
                  <a:tcPr/>
                </a:tc>
                <a:extLst>
                  <a:ext uri="{0D108BD9-81ED-4DB2-BD59-A6C34878D82A}">
                    <a16:rowId xmlns:a16="http://schemas.microsoft.com/office/drawing/2014/main" val="1908139062"/>
                  </a:ext>
                </a:extLst>
              </a:tr>
              <a:tr h="220394">
                <a:tc>
                  <a:txBody>
                    <a:bodyPr/>
                    <a:lstStyle/>
                    <a:p>
                      <a:r>
                        <a:rPr lang="en-US" sz="800" dirty="0"/>
                        <a:t>Cost-Share Funding Interlocal Agreement Stormwater </a:t>
                      </a:r>
                    </a:p>
                  </a:txBody>
                  <a:tcPr/>
                </a:tc>
                <a:tc>
                  <a:txBody>
                    <a:bodyPr/>
                    <a:lstStyle/>
                    <a:p>
                      <a:r>
                        <a:rPr lang="en-US" sz="800" dirty="0"/>
                        <a:t>5/23/23</a:t>
                      </a:r>
                    </a:p>
                  </a:txBody>
                  <a:tcPr/>
                </a:tc>
                <a:extLst>
                  <a:ext uri="{0D108BD9-81ED-4DB2-BD59-A6C34878D82A}">
                    <a16:rowId xmlns:a16="http://schemas.microsoft.com/office/drawing/2014/main" val="2410999619"/>
                  </a:ext>
                </a:extLst>
              </a:tr>
              <a:tr h="220394">
                <a:tc>
                  <a:txBody>
                    <a:bodyPr/>
                    <a:lstStyle/>
                    <a:p>
                      <a:r>
                        <a:rPr lang="en-US" sz="800" dirty="0"/>
                        <a:t>Brevard Zoo Pilot Seagrass Restoration Project</a:t>
                      </a:r>
                    </a:p>
                  </a:txBody>
                  <a:tcPr/>
                </a:tc>
                <a:tc>
                  <a:txBody>
                    <a:bodyPr/>
                    <a:lstStyle/>
                    <a:p>
                      <a:r>
                        <a:rPr lang="en-US" sz="800" dirty="0"/>
                        <a:t>5/23/23</a:t>
                      </a:r>
                    </a:p>
                  </a:txBody>
                  <a:tcPr/>
                </a:tc>
                <a:extLst>
                  <a:ext uri="{0D108BD9-81ED-4DB2-BD59-A6C34878D82A}">
                    <a16:rowId xmlns:a16="http://schemas.microsoft.com/office/drawing/2014/main" val="2990508967"/>
                  </a:ext>
                </a:extLst>
              </a:tr>
              <a:tr h="220394">
                <a:tc>
                  <a:txBody>
                    <a:bodyPr/>
                    <a:lstStyle/>
                    <a:p>
                      <a:r>
                        <a:rPr lang="en-US" sz="800" dirty="0"/>
                        <a:t>TEC-Stormwater Testing/Cost Share Funding</a:t>
                      </a:r>
                    </a:p>
                  </a:txBody>
                  <a:tcPr/>
                </a:tc>
                <a:tc>
                  <a:txBody>
                    <a:bodyPr/>
                    <a:lstStyle/>
                    <a:p>
                      <a:r>
                        <a:rPr lang="en-US" sz="800" dirty="0"/>
                        <a:t>7/11/23</a:t>
                      </a:r>
                    </a:p>
                  </a:txBody>
                  <a:tcPr/>
                </a:tc>
                <a:extLst>
                  <a:ext uri="{0D108BD9-81ED-4DB2-BD59-A6C34878D82A}">
                    <a16:rowId xmlns:a16="http://schemas.microsoft.com/office/drawing/2014/main" val="3031765414"/>
                  </a:ext>
                </a:extLst>
              </a:tr>
              <a:tr h="220394">
                <a:tc>
                  <a:txBody>
                    <a:bodyPr/>
                    <a:lstStyle/>
                    <a:p>
                      <a:r>
                        <a:rPr lang="en-US" sz="800" dirty="0"/>
                        <a:t>SOIRL Presentation - Stormwater Ditch Spraying</a:t>
                      </a:r>
                    </a:p>
                  </a:txBody>
                  <a:tcPr/>
                </a:tc>
                <a:tc>
                  <a:txBody>
                    <a:bodyPr/>
                    <a:lstStyle/>
                    <a:p>
                      <a:r>
                        <a:rPr lang="en-US" sz="800" dirty="0"/>
                        <a:t>7/21/23</a:t>
                      </a:r>
                    </a:p>
                  </a:txBody>
                  <a:tcPr/>
                </a:tc>
                <a:extLst>
                  <a:ext uri="{0D108BD9-81ED-4DB2-BD59-A6C34878D82A}">
                    <a16:rowId xmlns:a16="http://schemas.microsoft.com/office/drawing/2014/main" val="1602250762"/>
                  </a:ext>
                </a:extLst>
              </a:tr>
            </a:tbl>
          </a:graphicData>
        </a:graphic>
      </p:graphicFrame>
      <p:graphicFrame>
        <p:nvGraphicFramePr>
          <p:cNvPr id="10" name="Table 9">
            <a:extLst>
              <a:ext uri="{FF2B5EF4-FFF2-40B4-BE49-F238E27FC236}">
                <a16:creationId xmlns:a16="http://schemas.microsoft.com/office/drawing/2014/main" id="{E893AACD-03EB-20DE-E2D2-D282D14FB7F0}"/>
              </a:ext>
            </a:extLst>
          </p:cNvPr>
          <p:cNvGraphicFramePr>
            <a:graphicFrameLocks noGrp="1"/>
          </p:cNvGraphicFramePr>
          <p:nvPr>
            <p:extLst>
              <p:ext uri="{D42A27DB-BD31-4B8C-83A1-F6EECF244321}">
                <p14:modId xmlns:p14="http://schemas.microsoft.com/office/powerpoint/2010/main" val="2741604238"/>
              </p:ext>
            </p:extLst>
          </p:nvPr>
        </p:nvGraphicFramePr>
        <p:xfrm>
          <a:off x="4724402" y="2065429"/>
          <a:ext cx="3200400" cy="2196906"/>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3419523752"/>
                    </a:ext>
                  </a:extLst>
                </a:gridCol>
                <a:gridCol w="685800">
                  <a:extLst>
                    <a:ext uri="{9D8B030D-6E8A-4147-A177-3AD203B41FA5}">
                      <a16:colId xmlns:a16="http://schemas.microsoft.com/office/drawing/2014/main" val="4093271300"/>
                    </a:ext>
                  </a:extLst>
                </a:gridCol>
              </a:tblGrid>
              <a:tr h="220394">
                <a:tc>
                  <a:txBody>
                    <a:bodyPr/>
                    <a:lstStyle/>
                    <a:p>
                      <a:r>
                        <a:rPr lang="en-US" sz="800" dirty="0"/>
                        <a:t>Public Meetings &amp; Public Notices</a:t>
                      </a:r>
                    </a:p>
                  </a:txBody>
                  <a:tcPr/>
                </a:tc>
                <a:tc>
                  <a:txBody>
                    <a:bodyPr/>
                    <a:lstStyle/>
                    <a:p>
                      <a:r>
                        <a:rPr lang="en-US" sz="800" dirty="0"/>
                        <a:t>Date</a:t>
                      </a:r>
                    </a:p>
                  </a:txBody>
                  <a:tcPr/>
                </a:tc>
                <a:extLst>
                  <a:ext uri="{0D108BD9-81ED-4DB2-BD59-A6C34878D82A}">
                    <a16:rowId xmlns:a16="http://schemas.microsoft.com/office/drawing/2014/main" val="2129836298"/>
                  </a:ext>
                </a:extLst>
              </a:tr>
              <a:tr h="220394">
                <a:tc>
                  <a:txBody>
                    <a:bodyPr/>
                    <a:lstStyle/>
                    <a:p>
                      <a:r>
                        <a:rPr lang="en-US" sz="800" dirty="0"/>
                        <a:t>Public Works Department Spotlight</a:t>
                      </a:r>
                    </a:p>
                  </a:txBody>
                  <a:tcPr/>
                </a:tc>
                <a:tc>
                  <a:txBody>
                    <a:bodyPr/>
                    <a:lstStyle/>
                    <a:p>
                      <a:r>
                        <a:rPr lang="en-US" sz="800" dirty="0"/>
                        <a:t>7/25/23</a:t>
                      </a:r>
                    </a:p>
                  </a:txBody>
                  <a:tcPr/>
                </a:tc>
                <a:extLst>
                  <a:ext uri="{0D108BD9-81ED-4DB2-BD59-A6C34878D82A}">
                    <a16:rowId xmlns:a16="http://schemas.microsoft.com/office/drawing/2014/main" val="4210160040"/>
                  </a:ext>
                </a:extLst>
              </a:tr>
              <a:tr h="220394">
                <a:tc>
                  <a:txBody>
                    <a:bodyPr/>
                    <a:lstStyle/>
                    <a:p>
                      <a:r>
                        <a:rPr lang="en-US" sz="800" dirty="0"/>
                        <a:t>Urban Tree Canopy Report</a:t>
                      </a:r>
                    </a:p>
                  </a:txBody>
                  <a:tcPr/>
                </a:tc>
                <a:tc>
                  <a:txBody>
                    <a:bodyPr/>
                    <a:lstStyle/>
                    <a:p>
                      <a:r>
                        <a:rPr lang="en-US" sz="800" dirty="0"/>
                        <a:t>8/22/23</a:t>
                      </a:r>
                    </a:p>
                  </a:txBody>
                  <a:tcPr/>
                </a:tc>
                <a:extLst>
                  <a:ext uri="{0D108BD9-81ED-4DB2-BD59-A6C34878D82A}">
                    <a16:rowId xmlns:a16="http://schemas.microsoft.com/office/drawing/2014/main" val="788628283"/>
                  </a:ext>
                </a:extLst>
              </a:tr>
              <a:tr h="220394">
                <a:tc>
                  <a:txBody>
                    <a:bodyPr/>
                    <a:lstStyle/>
                    <a:p>
                      <a:r>
                        <a:rPr lang="en-US" sz="800" dirty="0"/>
                        <a:t>Sand Point Park Baffle Box Construction Contract Award</a:t>
                      </a:r>
                    </a:p>
                  </a:txBody>
                  <a:tcPr/>
                </a:tc>
                <a:tc>
                  <a:txBody>
                    <a:bodyPr/>
                    <a:lstStyle/>
                    <a:p>
                      <a:r>
                        <a:rPr lang="en-US" sz="800" dirty="0"/>
                        <a:t>9/26/23</a:t>
                      </a:r>
                    </a:p>
                  </a:txBody>
                  <a:tcPr/>
                </a:tc>
                <a:extLst>
                  <a:ext uri="{0D108BD9-81ED-4DB2-BD59-A6C34878D82A}">
                    <a16:rowId xmlns:a16="http://schemas.microsoft.com/office/drawing/2014/main" val="2702987165"/>
                  </a:ext>
                </a:extLst>
              </a:tr>
              <a:tr h="220394">
                <a:tc>
                  <a:txBody>
                    <a:bodyPr/>
                    <a:lstStyle/>
                    <a:p>
                      <a:r>
                        <a:rPr lang="en-US" sz="800" dirty="0"/>
                        <a:t>TEC- BMAP Update</a:t>
                      </a:r>
                    </a:p>
                  </a:txBody>
                  <a:tcPr/>
                </a:tc>
                <a:tc>
                  <a:txBody>
                    <a:bodyPr/>
                    <a:lstStyle/>
                    <a:p>
                      <a:r>
                        <a:rPr lang="en-US" sz="800" dirty="0"/>
                        <a:t>10/11/23</a:t>
                      </a:r>
                    </a:p>
                  </a:txBody>
                  <a:tcPr/>
                </a:tc>
                <a:extLst>
                  <a:ext uri="{0D108BD9-81ED-4DB2-BD59-A6C34878D82A}">
                    <a16:rowId xmlns:a16="http://schemas.microsoft.com/office/drawing/2014/main" val="3327705246"/>
                  </a:ext>
                </a:extLst>
              </a:tr>
              <a:tr h="220394">
                <a:tc>
                  <a:txBody>
                    <a:bodyPr/>
                    <a:lstStyle/>
                    <a:p>
                      <a:r>
                        <a:rPr lang="en-US" sz="800" dirty="0"/>
                        <a:t>Space View Park MST Investigation and Response Plan</a:t>
                      </a:r>
                    </a:p>
                  </a:txBody>
                  <a:tcPr/>
                </a:tc>
                <a:tc>
                  <a:txBody>
                    <a:bodyPr/>
                    <a:lstStyle/>
                    <a:p>
                      <a:r>
                        <a:rPr lang="en-US" sz="800" dirty="0"/>
                        <a:t>10/24/23</a:t>
                      </a:r>
                    </a:p>
                  </a:txBody>
                  <a:tcPr/>
                </a:tc>
                <a:extLst>
                  <a:ext uri="{0D108BD9-81ED-4DB2-BD59-A6C34878D82A}">
                    <a16:rowId xmlns:a16="http://schemas.microsoft.com/office/drawing/2014/main" val="1908139062"/>
                  </a:ext>
                </a:extLst>
              </a:tr>
              <a:tr h="220394">
                <a:tc>
                  <a:txBody>
                    <a:bodyPr/>
                    <a:lstStyle/>
                    <a:p>
                      <a:r>
                        <a:rPr lang="en-US" sz="800" dirty="0"/>
                        <a:t>SJRWMD Video - Osprey Nutrient Removal Upgrades </a:t>
                      </a:r>
                    </a:p>
                  </a:txBody>
                  <a:tcPr/>
                </a:tc>
                <a:tc>
                  <a:txBody>
                    <a:bodyPr/>
                    <a:lstStyle/>
                    <a:p>
                      <a:r>
                        <a:rPr lang="en-US" sz="800" dirty="0"/>
                        <a:t>11/14/23</a:t>
                      </a:r>
                    </a:p>
                  </a:txBody>
                  <a:tcPr/>
                </a:tc>
                <a:extLst>
                  <a:ext uri="{0D108BD9-81ED-4DB2-BD59-A6C34878D82A}">
                    <a16:rowId xmlns:a16="http://schemas.microsoft.com/office/drawing/2014/main" val="2410999619"/>
                  </a:ext>
                </a:extLst>
              </a:tr>
              <a:tr h="220394">
                <a:tc>
                  <a:txBody>
                    <a:bodyPr/>
                    <a:lstStyle/>
                    <a:p>
                      <a:r>
                        <a:rPr lang="en-US" sz="800" dirty="0"/>
                        <a:t>Task Order -Review of ACC &amp; Hazardous Waste Manual</a:t>
                      </a:r>
                    </a:p>
                  </a:txBody>
                  <a:tcPr/>
                </a:tc>
                <a:tc>
                  <a:txBody>
                    <a:bodyPr/>
                    <a:lstStyle/>
                    <a:p>
                      <a:r>
                        <a:rPr lang="en-US" sz="800" dirty="0"/>
                        <a:t>12/12/23</a:t>
                      </a:r>
                    </a:p>
                  </a:txBody>
                  <a:tcPr/>
                </a:tc>
                <a:extLst>
                  <a:ext uri="{0D108BD9-81ED-4DB2-BD59-A6C34878D82A}">
                    <a16:rowId xmlns:a16="http://schemas.microsoft.com/office/drawing/2014/main" val="2990508967"/>
                  </a:ext>
                </a:extLst>
              </a:tr>
              <a:tr h="220394">
                <a:tc>
                  <a:txBody>
                    <a:bodyPr/>
                    <a:lstStyle/>
                    <a:p>
                      <a:r>
                        <a:rPr lang="fr-FR" sz="800" dirty="0" err="1"/>
                        <a:t>Comp</a:t>
                      </a:r>
                      <a:r>
                        <a:rPr lang="fr-FR" sz="800" dirty="0"/>
                        <a:t> Plan Natural </a:t>
                      </a:r>
                      <a:r>
                        <a:rPr lang="fr-FR" sz="800" dirty="0" err="1"/>
                        <a:t>Resources</a:t>
                      </a:r>
                      <a:r>
                        <a:rPr lang="fr-FR" sz="800" dirty="0"/>
                        <a:t> Public Engagement</a:t>
                      </a:r>
                      <a:endParaRPr lang="en-US" sz="800" dirty="0"/>
                    </a:p>
                  </a:txBody>
                  <a:tcPr/>
                </a:tc>
                <a:tc>
                  <a:txBody>
                    <a:bodyPr/>
                    <a:lstStyle/>
                    <a:p>
                      <a:r>
                        <a:rPr lang="en-US" sz="800" dirty="0"/>
                        <a:t>1/23/24</a:t>
                      </a:r>
                    </a:p>
                  </a:txBody>
                  <a:tcPr/>
                </a:tc>
                <a:extLst>
                  <a:ext uri="{0D108BD9-81ED-4DB2-BD59-A6C34878D82A}">
                    <a16:rowId xmlns:a16="http://schemas.microsoft.com/office/drawing/2014/main" val="3031765414"/>
                  </a:ext>
                </a:extLst>
              </a:tr>
              <a:tr h="122975">
                <a:tc>
                  <a:txBody>
                    <a:bodyPr/>
                    <a:lstStyle/>
                    <a:p>
                      <a:r>
                        <a:rPr lang="en-US" sz="800" dirty="0"/>
                        <a:t>Amendment #1 FDEP Grant Agreement MN039</a:t>
                      </a:r>
                    </a:p>
                  </a:txBody>
                  <a:tcPr/>
                </a:tc>
                <a:tc>
                  <a:txBody>
                    <a:bodyPr/>
                    <a:lstStyle/>
                    <a:p>
                      <a:r>
                        <a:rPr lang="en-US" sz="800" dirty="0"/>
                        <a:t>2/13/24</a:t>
                      </a:r>
                    </a:p>
                  </a:txBody>
                  <a:tcPr/>
                </a:tc>
                <a:extLst>
                  <a:ext uri="{0D108BD9-81ED-4DB2-BD59-A6C34878D82A}">
                    <a16:rowId xmlns:a16="http://schemas.microsoft.com/office/drawing/2014/main" val="1602250762"/>
                  </a:ext>
                </a:extLst>
              </a:tr>
            </a:tbl>
          </a:graphicData>
        </a:graphic>
      </p:graphicFrame>
    </p:spTree>
    <p:extLst>
      <p:ext uri="{BB962C8B-B14F-4D97-AF65-F5344CB8AC3E}">
        <p14:creationId xmlns:p14="http://schemas.microsoft.com/office/powerpoint/2010/main" val="1679161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18396" y="430792"/>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2A-02</a:t>
            </a:r>
          </a:p>
        </p:txBody>
      </p:sp>
      <p:graphicFrame>
        <p:nvGraphicFramePr>
          <p:cNvPr id="3" name="Table 2">
            <a:extLst>
              <a:ext uri="{FF2B5EF4-FFF2-40B4-BE49-F238E27FC236}">
                <a16:creationId xmlns:a16="http://schemas.microsoft.com/office/drawing/2014/main" id="{8D3B9B6D-D69B-7BF5-7736-755524D0782F}"/>
              </a:ext>
            </a:extLst>
          </p:cNvPr>
          <p:cNvGraphicFramePr>
            <a:graphicFrameLocks noGrp="1"/>
          </p:cNvGraphicFramePr>
          <p:nvPr>
            <p:extLst>
              <p:ext uri="{D42A27DB-BD31-4B8C-83A1-F6EECF244321}">
                <p14:modId xmlns:p14="http://schemas.microsoft.com/office/powerpoint/2010/main" val="2881897038"/>
              </p:ext>
            </p:extLst>
          </p:nvPr>
        </p:nvGraphicFramePr>
        <p:xfrm>
          <a:off x="1447800" y="824157"/>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174780489"/>
                    </a:ext>
                  </a:extLst>
                </a:gridCol>
                <a:gridCol w="285696">
                  <a:extLst>
                    <a:ext uri="{9D8B030D-6E8A-4147-A177-3AD203B41FA5}">
                      <a16:colId xmlns:a16="http://schemas.microsoft.com/office/drawing/2014/main" val="232806514"/>
                    </a:ext>
                  </a:extLst>
                </a:gridCol>
                <a:gridCol w="1828452">
                  <a:extLst>
                    <a:ext uri="{9D8B030D-6E8A-4147-A177-3AD203B41FA5}">
                      <a16:colId xmlns:a16="http://schemas.microsoft.com/office/drawing/2014/main" val="3278511345"/>
                    </a:ext>
                  </a:extLst>
                </a:gridCol>
                <a:gridCol w="1542756">
                  <a:extLst>
                    <a:ext uri="{9D8B030D-6E8A-4147-A177-3AD203B41FA5}">
                      <a16:colId xmlns:a16="http://schemas.microsoft.com/office/drawing/2014/main" val="2717374709"/>
                    </a:ext>
                  </a:extLst>
                </a:gridCol>
                <a:gridCol w="1142782">
                  <a:extLst>
                    <a:ext uri="{9D8B030D-6E8A-4147-A177-3AD203B41FA5}">
                      <a16:colId xmlns:a16="http://schemas.microsoft.com/office/drawing/2014/main" val="1641103590"/>
                    </a:ext>
                  </a:extLst>
                </a:gridCol>
                <a:gridCol w="1542756">
                  <a:extLst>
                    <a:ext uri="{9D8B030D-6E8A-4147-A177-3AD203B41FA5}">
                      <a16:colId xmlns:a16="http://schemas.microsoft.com/office/drawing/2014/main" val="2036351770"/>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Adopt a Trail Program</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Participate in the "Adopt a Trail" litter control program along the City's public trails.</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volunteers/groups participating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bags of trash collected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miles adopted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Groups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 Bags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Mile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806192"/>
                  </a:ext>
                </a:extLst>
              </a:tr>
            </a:tbl>
          </a:graphicData>
        </a:graphic>
      </p:graphicFrame>
      <p:pic>
        <p:nvPicPr>
          <p:cNvPr id="8" name="Picture 7" descr="A group of people in reflective vests pointing at garbage bags&#10;&#10;Description automatically generated">
            <a:extLst>
              <a:ext uri="{FF2B5EF4-FFF2-40B4-BE49-F238E27FC236}">
                <a16:creationId xmlns:a16="http://schemas.microsoft.com/office/drawing/2014/main" id="{03927E2B-0F76-4E79-F0F8-FD92F7AD9B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977" y="1842775"/>
            <a:ext cx="1871468" cy="1406526"/>
          </a:xfrm>
          <a:prstGeom prst="rect">
            <a:avLst/>
          </a:prstGeom>
        </p:spPr>
      </p:pic>
      <p:pic>
        <p:nvPicPr>
          <p:cNvPr id="10" name="Picture 9" descr="A truck with bags in the back of it&#10;&#10;Description automatically generated">
            <a:extLst>
              <a:ext uri="{FF2B5EF4-FFF2-40B4-BE49-F238E27FC236}">
                <a16:creationId xmlns:a16="http://schemas.microsoft.com/office/drawing/2014/main" id="{65B091EF-76F9-AA75-3327-2C55BF03394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10" y="3326171"/>
            <a:ext cx="1572402" cy="1183926"/>
          </a:xfrm>
          <a:prstGeom prst="rect">
            <a:avLst/>
          </a:prstGeom>
        </p:spPr>
      </p:pic>
      <p:sp>
        <p:nvSpPr>
          <p:cNvPr id="12" name="TextBox 11">
            <a:extLst>
              <a:ext uri="{FF2B5EF4-FFF2-40B4-BE49-F238E27FC236}">
                <a16:creationId xmlns:a16="http://schemas.microsoft.com/office/drawing/2014/main" id="{9BC7DD27-EF98-72CF-2180-CCC87B6D3E07}"/>
              </a:ext>
            </a:extLst>
          </p:cNvPr>
          <p:cNvSpPr txBox="1"/>
          <p:nvPr/>
        </p:nvSpPr>
        <p:spPr>
          <a:xfrm>
            <a:off x="3615711" y="4330095"/>
            <a:ext cx="3657600" cy="523220"/>
          </a:xfrm>
          <a:prstGeom prst="rect">
            <a:avLst/>
          </a:prstGeom>
          <a:noFill/>
        </p:spPr>
        <p:txBody>
          <a:bodyPr wrap="square">
            <a:spAutoFit/>
          </a:bodyPr>
          <a:lstStyle/>
          <a:p>
            <a:r>
              <a:rPr lang="en-US" sz="1400" dirty="0">
                <a:hlinkClick r:id="rId7"/>
              </a:rPr>
              <a:t>https://www.titusville.com/341/Adopt-A-Trail</a:t>
            </a:r>
            <a:endParaRPr lang="en-US" sz="1400" dirty="0"/>
          </a:p>
          <a:p>
            <a:endParaRPr lang="en-US" sz="1400" dirty="0"/>
          </a:p>
        </p:txBody>
      </p:sp>
      <p:pic>
        <p:nvPicPr>
          <p:cNvPr id="14" name="Picture 13">
            <a:extLst>
              <a:ext uri="{FF2B5EF4-FFF2-40B4-BE49-F238E27FC236}">
                <a16:creationId xmlns:a16="http://schemas.microsoft.com/office/drawing/2014/main" id="{EA8D8763-D7F3-EE3D-FCE0-96650684BC82}"/>
              </a:ext>
            </a:extLst>
          </p:cNvPr>
          <p:cNvPicPr>
            <a:picLocks noChangeAspect="1"/>
          </p:cNvPicPr>
          <p:nvPr/>
        </p:nvPicPr>
        <p:blipFill>
          <a:blip r:embed="rId8"/>
          <a:stretch>
            <a:fillRect/>
          </a:stretch>
        </p:blipFill>
        <p:spPr>
          <a:xfrm>
            <a:off x="2971800" y="1898716"/>
            <a:ext cx="4807150" cy="2404934"/>
          </a:xfrm>
          <a:prstGeom prst="rect">
            <a:avLst/>
          </a:prstGeom>
        </p:spPr>
      </p:pic>
    </p:spTree>
    <p:extLst>
      <p:ext uri="{BB962C8B-B14F-4D97-AF65-F5344CB8AC3E}">
        <p14:creationId xmlns:p14="http://schemas.microsoft.com/office/powerpoint/2010/main" val="534006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9" y="429540"/>
            <a:ext cx="8849790"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2A-03</a:t>
            </a:r>
          </a:p>
        </p:txBody>
      </p:sp>
      <p:graphicFrame>
        <p:nvGraphicFramePr>
          <p:cNvPr id="2" name="Table 1">
            <a:extLst>
              <a:ext uri="{FF2B5EF4-FFF2-40B4-BE49-F238E27FC236}">
                <a16:creationId xmlns:a16="http://schemas.microsoft.com/office/drawing/2014/main" id="{E92FF8BF-16A0-4491-45C4-CF3C0F677272}"/>
              </a:ext>
            </a:extLst>
          </p:cNvPr>
          <p:cNvGraphicFramePr>
            <a:graphicFrameLocks noGrp="1"/>
          </p:cNvGraphicFramePr>
          <p:nvPr>
            <p:extLst>
              <p:ext uri="{D42A27DB-BD31-4B8C-83A1-F6EECF244321}">
                <p14:modId xmlns:p14="http://schemas.microsoft.com/office/powerpoint/2010/main" val="3057868811"/>
              </p:ext>
            </p:extLst>
          </p:nvPr>
        </p:nvGraphicFramePr>
        <p:xfrm>
          <a:off x="1394674" y="960009"/>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655943649"/>
                    </a:ext>
                  </a:extLst>
                </a:gridCol>
                <a:gridCol w="285696">
                  <a:extLst>
                    <a:ext uri="{9D8B030D-6E8A-4147-A177-3AD203B41FA5}">
                      <a16:colId xmlns:a16="http://schemas.microsoft.com/office/drawing/2014/main" val="3627215841"/>
                    </a:ext>
                  </a:extLst>
                </a:gridCol>
                <a:gridCol w="1828452">
                  <a:extLst>
                    <a:ext uri="{9D8B030D-6E8A-4147-A177-3AD203B41FA5}">
                      <a16:colId xmlns:a16="http://schemas.microsoft.com/office/drawing/2014/main" val="2914151832"/>
                    </a:ext>
                  </a:extLst>
                </a:gridCol>
                <a:gridCol w="1542756">
                  <a:extLst>
                    <a:ext uri="{9D8B030D-6E8A-4147-A177-3AD203B41FA5}">
                      <a16:colId xmlns:a16="http://schemas.microsoft.com/office/drawing/2014/main" val="1172379218"/>
                    </a:ext>
                  </a:extLst>
                </a:gridCol>
                <a:gridCol w="1142782">
                  <a:extLst>
                    <a:ext uri="{9D8B030D-6E8A-4147-A177-3AD203B41FA5}">
                      <a16:colId xmlns:a16="http://schemas.microsoft.com/office/drawing/2014/main" val="1669473141"/>
                    </a:ext>
                  </a:extLst>
                </a:gridCol>
                <a:gridCol w="1542756">
                  <a:extLst>
                    <a:ext uri="{9D8B030D-6E8A-4147-A177-3AD203B41FA5}">
                      <a16:colId xmlns:a16="http://schemas.microsoft.com/office/drawing/2014/main" val="3927976616"/>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03</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Bag It! Trash It! Program</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Continue the Bag It! Trash It! Program which educates the public on the proper disposal of dog waste and provides the public with permanent stations and the initial supplies needed for them to participate and properly dispose of dog waste.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tabLst>
                          <a:tab pos="0" algn="l"/>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containers provides to animal shelters and veterinarians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tabLst>
                          <a:tab pos="0" algn="l"/>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Bag It! Trash It! containers provided at events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permanent stations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20 Containers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75 Containers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13 Stations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0814216"/>
                  </a:ext>
                </a:extLst>
              </a:tr>
            </a:tbl>
          </a:graphicData>
        </a:graphic>
      </p:graphicFrame>
      <p:sp>
        <p:nvSpPr>
          <p:cNvPr id="8" name="TextBox 7">
            <a:extLst>
              <a:ext uri="{FF2B5EF4-FFF2-40B4-BE49-F238E27FC236}">
                <a16:creationId xmlns:a16="http://schemas.microsoft.com/office/drawing/2014/main" id="{52F7C498-EC5A-6C1A-6605-17F734777D04}"/>
              </a:ext>
            </a:extLst>
          </p:cNvPr>
          <p:cNvSpPr txBox="1"/>
          <p:nvPr/>
        </p:nvSpPr>
        <p:spPr>
          <a:xfrm>
            <a:off x="1981200" y="2246876"/>
            <a:ext cx="5339575" cy="523220"/>
          </a:xfrm>
          <a:prstGeom prst="rect">
            <a:avLst/>
          </a:prstGeom>
          <a:noFill/>
        </p:spPr>
        <p:txBody>
          <a:bodyPr wrap="square">
            <a:spAutoFit/>
          </a:bodyPr>
          <a:lstStyle/>
          <a:p>
            <a:r>
              <a:rPr lang="en-US" sz="1400" dirty="0">
                <a:hlinkClick r:id="rId5"/>
              </a:rPr>
              <a:t>https://www.titusville.com/427/Bag-It-Trash-It-Dog-Waste-Program</a:t>
            </a:r>
            <a:endParaRPr lang="en-US" sz="1400" dirty="0"/>
          </a:p>
          <a:p>
            <a:endParaRPr lang="en-US" sz="1400" dirty="0"/>
          </a:p>
        </p:txBody>
      </p:sp>
      <p:pic>
        <p:nvPicPr>
          <p:cNvPr id="10" name="Picture 9">
            <a:extLst>
              <a:ext uri="{FF2B5EF4-FFF2-40B4-BE49-F238E27FC236}">
                <a16:creationId xmlns:a16="http://schemas.microsoft.com/office/drawing/2014/main" id="{2498B015-E5F5-1102-613D-3C2988F666C0}"/>
              </a:ext>
            </a:extLst>
          </p:cNvPr>
          <p:cNvPicPr>
            <a:picLocks noChangeAspect="1"/>
          </p:cNvPicPr>
          <p:nvPr/>
        </p:nvPicPr>
        <p:blipFill>
          <a:blip r:embed="rId6"/>
          <a:stretch>
            <a:fillRect/>
          </a:stretch>
        </p:blipFill>
        <p:spPr>
          <a:xfrm>
            <a:off x="152400" y="2674569"/>
            <a:ext cx="3885637" cy="1793904"/>
          </a:xfrm>
          <a:prstGeom prst="rect">
            <a:avLst/>
          </a:prstGeom>
        </p:spPr>
      </p:pic>
      <p:pic>
        <p:nvPicPr>
          <p:cNvPr id="12" name="Picture 11">
            <a:extLst>
              <a:ext uri="{FF2B5EF4-FFF2-40B4-BE49-F238E27FC236}">
                <a16:creationId xmlns:a16="http://schemas.microsoft.com/office/drawing/2014/main" id="{18250E34-FB1A-E947-ED5E-96F296252025}"/>
              </a:ext>
            </a:extLst>
          </p:cNvPr>
          <p:cNvPicPr>
            <a:picLocks noChangeAspect="1"/>
          </p:cNvPicPr>
          <p:nvPr/>
        </p:nvPicPr>
        <p:blipFill rotWithShape="1">
          <a:blip r:embed="rId7"/>
          <a:srcRect l="1545" r="7299"/>
          <a:stretch/>
        </p:blipFill>
        <p:spPr>
          <a:xfrm>
            <a:off x="4267200" y="2693735"/>
            <a:ext cx="4495800" cy="1858891"/>
          </a:xfrm>
          <a:prstGeom prst="rect">
            <a:avLst/>
          </a:prstGeom>
          <a:ln>
            <a:solidFill>
              <a:schemeClr val="tx1"/>
            </a:solidFill>
          </a:ln>
        </p:spPr>
      </p:pic>
    </p:spTree>
    <p:extLst>
      <p:ext uri="{BB962C8B-B14F-4D97-AF65-F5344CB8AC3E}">
        <p14:creationId xmlns:p14="http://schemas.microsoft.com/office/powerpoint/2010/main" val="4125429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2A-04</a:t>
            </a:r>
          </a:p>
        </p:txBody>
      </p:sp>
      <p:graphicFrame>
        <p:nvGraphicFramePr>
          <p:cNvPr id="3" name="Table 2">
            <a:extLst>
              <a:ext uri="{FF2B5EF4-FFF2-40B4-BE49-F238E27FC236}">
                <a16:creationId xmlns:a16="http://schemas.microsoft.com/office/drawing/2014/main" id="{15C7AC85-A0A9-D420-D541-666C268A7126}"/>
              </a:ext>
            </a:extLst>
          </p:cNvPr>
          <p:cNvGraphicFramePr>
            <a:graphicFrameLocks noGrp="1"/>
          </p:cNvGraphicFramePr>
          <p:nvPr>
            <p:extLst>
              <p:ext uri="{D42A27DB-BD31-4B8C-83A1-F6EECF244321}">
                <p14:modId xmlns:p14="http://schemas.microsoft.com/office/powerpoint/2010/main" val="3703750416"/>
              </p:ext>
            </p:extLst>
          </p:nvPr>
        </p:nvGraphicFramePr>
        <p:xfrm>
          <a:off x="1365095" y="659056"/>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1852655769"/>
                    </a:ext>
                  </a:extLst>
                </a:gridCol>
                <a:gridCol w="285696">
                  <a:extLst>
                    <a:ext uri="{9D8B030D-6E8A-4147-A177-3AD203B41FA5}">
                      <a16:colId xmlns:a16="http://schemas.microsoft.com/office/drawing/2014/main" val="2555153135"/>
                    </a:ext>
                  </a:extLst>
                </a:gridCol>
                <a:gridCol w="1828452">
                  <a:extLst>
                    <a:ext uri="{9D8B030D-6E8A-4147-A177-3AD203B41FA5}">
                      <a16:colId xmlns:a16="http://schemas.microsoft.com/office/drawing/2014/main" val="2906315850"/>
                    </a:ext>
                  </a:extLst>
                </a:gridCol>
                <a:gridCol w="1542756">
                  <a:extLst>
                    <a:ext uri="{9D8B030D-6E8A-4147-A177-3AD203B41FA5}">
                      <a16:colId xmlns:a16="http://schemas.microsoft.com/office/drawing/2014/main" val="2568931149"/>
                    </a:ext>
                  </a:extLst>
                </a:gridCol>
                <a:gridCol w="1142782">
                  <a:extLst>
                    <a:ext uri="{9D8B030D-6E8A-4147-A177-3AD203B41FA5}">
                      <a16:colId xmlns:a16="http://schemas.microsoft.com/office/drawing/2014/main" val="1153502545"/>
                    </a:ext>
                  </a:extLst>
                </a:gridCol>
                <a:gridCol w="1542756">
                  <a:extLst>
                    <a:ext uri="{9D8B030D-6E8A-4147-A177-3AD203B41FA5}">
                      <a16:colId xmlns:a16="http://schemas.microsoft.com/office/drawing/2014/main" val="3382272931"/>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04</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Stormdrain</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Marking Program</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Continue the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stormdrain</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marking program which gives the public the opportunity to volunteer to install the markers. The program will be advertised on the City's website and social media and encourage the public to hold volunteer events.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tabLst>
                          <a:tab pos="2743200" algn="ctr"/>
                          <a:tab pos="5486400" algn="r"/>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stormdrain</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markers installed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tabLst>
                          <a:tab pos="2743200" algn="ctr"/>
                          <a:tab pos="5486400" algn="r"/>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participants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events held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37 Markers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participants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Event</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87196809"/>
                  </a:ext>
                </a:extLst>
              </a:tr>
            </a:tbl>
          </a:graphicData>
        </a:graphic>
      </p:graphicFrame>
      <p:pic>
        <p:nvPicPr>
          <p:cNvPr id="4098" name="3587EE07-1EC3-44C8-8E76-B2F6073B7494" descr="IMG_2663.jpg">
            <a:extLst>
              <a:ext uri="{FF2B5EF4-FFF2-40B4-BE49-F238E27FC236}">
                <a16:creationId xmlns:a16="http://schemas.microsoft.com/office/drawing/2014/main" id="{DEDB4DB1-E946-C7CB-0BF8-C1936E4D1527}"/>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167" t="3215" r="16629" b="1387"/>
          <a:stretch/>
        </p:blipFill>
        <p:spPr bwMode="auto">
          <a:xfrm rot="16200000">
            <a:off x="766081" y="1514122"/>
            <a:ext cx="1295305" cy="2220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ECB516F-FC97-AF42-E39C-BB44D831F3CA}"/>
              </a:ext>
            </a:extLst>
          </p:cNvPr>
          <p:cNvPicPr>
            <a:picLocks noChangeAspect="1"/>
          </p:cNvPicPr>
          <p:nvPr/>
        </p:nvPicPr>
        <p:blipFill>
          <a:blip r:embed="rId6"/>
          <a:stretch>
            <a:fillRect/>
          </a:stretch>
        </p:blipFill>
        <p:spPr>
          <a:xfrm>
            <a:off x="2884790" y="1895920"/>
            <a:ext cx="1520971" cy="1889072"/>
          </a:xfrm>
          <a:prstGeom prst="rect">
            <a:avLst/>
          </a:prstGeom>
        </p:spPr>
      </p:pic>
      <p:pic>
        <p:nvPicPr>
          <p:cNvPr id="12" name="Picture 11">
            <a:extLst>
              <a:ext uri="{FF2B5EF4-FFF2-40B4-BE49-F238E27FC236}">
                <a16:creationId xmlns:a16="http://schemas.microsoft.com/office/drawing/2014/main" id="{FCDA85EE-DE67-C859-5A96-519E0FD4FC4B}"/>
              </a:ext>
            </a:extLst>
          </p:cNvPr>
          <p:cNvPicPr>
            <a:picLocks noChangeAspect="1"/>
          </p:cNvPicPr>
          <p:nvPr/>
        </p:nvPicPr>
        <p:blipFill>
          <a:blip r:embed="rId7"/>
          <a:stretch>
            <a:fillRect/>
          </a:stretch>
        </p:blipFill>
        <p:spPr>
          <a:xfrm>
            <a:off x="4394875" y="2826534"/>
            <a:ext cx="1435595" cy="1889072"/>
          </a:xfrm>
          <a:prstGeom prst="rect">
            <a:avLst/>
          </a:prstGeom>
        </p:spPr>
      </p:pic>
      <p:pic>
        <p:nvPicPr>
          <p:cNvPr id="14" name="Picture 13">
            <a:extLst>
              <a:ext uri="{FF2B5EF4-FFF2-40B4-BE49-F238E27FC236}">
                <a16:creationId xmlns:a16="http://schemas.microsoft.com/office/drawing/2014/main" id="{01070219-D47D-33EA-9D64-683616F2B328}"/>
              </a:ext>
            </a:extLst>
          </p:cNvPr>
          <p:cNvPicPr>
            <a:picLocks noChangeAspect="1"/>
          </p:cNvPicPr>
          <p:nvPr/>
        </p:nvPicPr>
        <p:blipFill>
          <a:blip r:embed="rId8"/>
          <a:stretch>
            <a:fillRect/>
          </a:stretch>
        </p:blipFill>
        <p:spPr>
          <a:xfrm>
            <a:off x="5638800" y="1776649"/>
            <a:ext cx="1870266" cy="1412595"/>
          </a:xfrm>
          <a:prstGeom prst="rect">
            <a:avLst/>
          </a:prstGeom>
        </p:spPr>
      </p:pic>
      <p:pic>
        <p:nvPicPr>
          <p:cNvPr id="16" name="Picture 15">
            <a:extLst>
              <a:ext uri="{FF2B5EF4-FFF2-40B4-BE49-F238E27FC236}">
                <a16:creationId xmlns:a16="http://schemas.microsoft.com/office/drawing/2014/main" id="{E03BD112-458B-ECCF-7A77-923A41F8D4D1}"/>
              </a:ext>
            </a:extLst>
          </p:cNvPr>
          <p:cNvPicPr>
            <a:picLocks noChangeAspect="1"/>
          </p:cNvPicPr>
          <p:nvPr/>
        </p:nvPicPr>
        <p:blipFill>
          <a:blip r:embed="rId9"/>
          <a:stretch>
            <a:fillRect/>
          </a:stretch>
        </p:blipFill>
        <p:spPr>
          <a:xfrm>
            <a:off x="6573932" y="3259416"/>
            <a:ext cx="1870267" cy="1413862"/>
          </a:xfrm>
          <a:prstGeom prst="rect">
            <a:avLst/>
          </a:prstGeom>
        </p:spPr>
      </p:pic>
      <p:pic>
        <p:nvPicPr>
          <p:cNvPr id="1026" name="FE10C9A6-27F7-4BED-A750-A55EA81450E2" descr="IMG_2670.jpg">
            <a:extLst>
              <a:ext uri="{FF2B5EF4-FFF2-40B4-BE49-F238E27FC236}">
                <a16:creationId xmlns:a16="http://schemas.microsoft.com/office/drawing/2014/main" id="{965C9B76-9927-AED6-652E-7307B3BE6690}"/>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48722" y="3284482"/>
            <a:ext cx="1084849" cy="1446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A4B1CB48-CADF-49B7-823C-CA5CCAD0943A" descr="IMG_2684.jpg">
            <a:extLst>
              <a:ext uri="{FF2B5EF4-FFF2-40B4-BE49-F238E27FC236}">
                <a16:creationId xmlns:a16="http://schemas.microsoft.com/office/drawing/2014/main" id="{F92B8F8B-848B-6BF4-16D7-A8DF93D616E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91458" y="3400580"/>
            <a:ext cx="973637" cy="12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52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14679" y="474467"/>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2A-05</a:t>
            </a:r>
          </a:p>
        </p:txBody>
      </p:sp>
      <p:graphicFrame>
        <p:nvGraphicFramePr>
          <p:cNvPr id="2" name="Table 1">
            <a:extLst>
              <a:ext uri="{FF2B5EF4-FFF2-40B4-BE49-F238E27FC236}">
                <a16:creationId xmlns:a16="http://schemas.microsoft.com/office/drawing/2014/main" id="{9A9A7449-2996-942A-7A24-F8290313EA4E}"/>
              </a:ext>
            </a:extLst>
          </p:cNvPr>
          <p:cNvGraphicFramePr>
            <a:graphicFrameLocks noGrp="1"/>
          </p:cNvGraphicFramePr>
          <p:nvPr>
            <p:extLst>
              <p:ext uri="{D42A27DB-BD31-4B8C-83A1-F6EECF244321}">
                <p14:modId xmlns:p14="http://schemas.microsoft.com/office/powerpoint/2010/main" val="1399753579"/>
              </p:ext>
            </p:extLst>
          </p:nvPr>
        </p:nvGraphicFramePr>
        <p:xfrm>
          <a:off x="1447800" y="895350"/>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066942342"/>
                    </a:ext>
                  </a:extLst>
                </a:gridCol>
                <a:gridCol w="285696">
                  <a:extLst>
                    <a:ext uri="{9D8B030D-6E8A-4147-A177-3AD203B41FA5}">
                      <a16:colId xmlns:a16="http://schemas.microsoft.com/office/drawing/2014/main" val="2205180824"/>
                    </a:ext>
                  </a:extLst>
                </a:gridCol>
                <a:gridCol w="1828452">
                  <a:extLst>
                    <a:ext uri="{9D8B030D-6E8A-4147-A177-3AD203B41FA5}">
                      <a16:colId xmlns:a16="http://schemas.microsoft.com/office/drawing/2014/main" val="3442195413"/>
                    </a:ext>
                  </a:extLst>
                </a:gridCol>
                <a:gridCol w="1542756">
                  <a:extLst>
                    <a:ext uri="{9D8B030D-6E8A-4147-A177-3AD203B41FA5}">
                      <a16:colId xmlns:a16="http://schemas.microsoft.com/office/drawing/2014/main" val="2693988489"/>
                    </a:ext>
                  </a:extLst>
                </a:gridCol>
                <a:gridCol w="1142782">
                  <a:extLst>
                    <a:ext uri="{9D8B030D-6E8A-4147-A177-3AD203B41FA5}">
                      <a16:colId xmlns:a16="http://schemas.microsoft.com/office/drawing/2014/main" val="2403124811"/>
                    </a:ext>
                  </a:extLst>
                </a:gridCol>
                <a:gridCol w="1542756">
                  <a:extLst>
                    <a:ext uri="{9D8B030D-6E8A-4147-A177-3AD203B41FA5}">
                      <a16:colId xmlns:a16="http://schemas.microsoft.com/office/drawing/2014/main" val="1487578128"/>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Public Involvement and Participation Program</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Review and update the Public Involvement and Participation Program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updates made to the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 Revisions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5616907"/>
                  </a:ext>
                </a:extLst>
              </a:tr>
            </a:tbl>
          </a:graphicData>
        </a:graphic>
      </p:graphicFrame>
      <p:graphicFrame>
        <p:nvGraphicFramePr>
          <p:cNvPr id="9" name="Object 8">
            <a:extLst>
              <a:ext uri="{FF2B5EF4-FFF2-40B4-BE49-F238E27FC236}">
                <a16:creationId xmlns:a16="http://schemas.microsoft.com/office/drawing/2014/main" id="{976DE726-839C-21CC-5194-55245D6032FA}"/>
              </a:ext>
            </a:extLst>
          </p:cNvPr>
          <p:cNvGraphicFramePr>
            <a:graphicFrameLocks noChangeAspect="1"/>
          </p:cNvGraphicFramePr>
          <p:nvPr>
            <p:extLst>
              <p:ext uri="{D42A27DB-BD31-4B8C-83A1-F6EECF244321}">
                <p14:modId xmlns:p14="http://schemas.microsoft.com/office/powerpoint/2010/main" val="667183849"/>
              </p:ext>
            </p:extLst>
          </p:nvPr>
        </p:nvGraphicFramePr>
        <p:xfrm>
          <a:off x="3733800" y="2069171"/>
          <a:ext cx="1923296" cy="2489200"/>
        </p:xfrm>
        <a:graphic>
          <a:graphicData uri="http://schemas.openxmlformats.org/presentationml/2006/ole">
            <mc:AlternateContent xmlns:mc="http://schemas.openxmlformats.org/markup-compatibility/2006">
              <mc:Choice xmlns:v="urn:schemas-microsoft-com:vml" Requires="v">
                <p:oleObj name="PDF Document" r:id="rId5" imgW="5829120" imgH="7543800" progId="PowerPDF.Document">
                  <p:embed/>
                </p:oleObj>
              </mc:Choice>
              <mc:Fallback>
                <p:oleObj name="PDF Document" r:id="rId5" imgW="5829120" imgH="7543800" progId="PowerPDF.Document">
                  <p:embed/>
                  <p:pic>
                    <p:nvPicPr>
                      <p:cNvPr id="3" name="Object 2">
                        <a:extLst>
                          <a:ext uri="{FF2B5EF4-FFF2-40B4-BE49-F238E27FC236}">
                            <a16:creationId xmlns:a16="http://schemas.microsoft.com/office/drawing/2014/main" id="{7FF846BE-3D7A-4D37-6548-755C275B2C4C}"/>
                          </a:ext>
                        </a:extLst>
                      </p:cNvPr>
                      <p:cNvPicPr/>
                      <p:nvPr/>
                    </p:nvPicPr>
                    <p:blipFill>
                      <a:blip r:embed="rId6"/>
                      <a:stretch>
                        <a:fillRect/>
                      </a:stretch>
                    </p:blipFill>
                    <p:spPr>
                      <a:xfrm>
                        <a:off x="3733800" y="2069171"/>
                        <a:ext cx="1923296" cy="2489200"/>
                      </a:xfrm>
                      <a:prstGeom prst="rect">
                        <a:avLst/>
                      </a:prstGeom>
                    </p:spPr>
                  </p:pic>
                </p:oleObj>
              </mc:Fallback>
            </mc:AlternateContent>
          </a:graphicData>
        </a:graphic>
      </p:graphicFrame>
    </p:spTree>
    <p:extLst>
      <p:ext uri="{BB962C8B-B14F-4D97-AF65-F5344CB8AC3E}">
        <p14:creationId xmlns:p14="http://schemas.microsoft.com/office/powerpoint/2010/main" val="1526661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56969"/>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3A-01</a:t>
            </a:r>
          </a:p>
        </p:txBody>
      </p:sp>
      <p:graphicFrame>
        <p:nvGraphicFramePr>
          <p:cNvPr id="3" name="Object 2">
            <a:extLst>
              <a:ext uri="{FF2B5EF4-FFF2-40B4-BE49-F238E27FC236}">
                <a16:creationId xmlns:a16="http://schemas.microsoft.com/office/drawing/2014/main" id="{BAA8C45F-B854-DDE1-4FA2-4918F4F2CC75}"/>
              </a:ext>
            </a:extLst>
          </p:cNvPr>
          <p:cNvGraphicFramePr>
            <a:graphicFrameLocks noChangeAspect="1"/>
          </p:cNvGraphicFramePr>
          <p:nvPr>
            <p:extLst>
              <p:ext uri="{D42A27DB-BD31-4B8C-83A1-F6EECF244321}">
                <p14:modId xmlns:p14="http://schemas.microsoft.com/office/powerpoint/2010/main" val="1018386378"/>
              </p:ext>
            </p:extLst>
          </p:nvPr>
        </p:nvGraphicFramePr>
        <p:xfrm>
          <a:off x="2726472" y="1123950"/>
          <a:ext cx="6125111" cy="2209800"/>
        </p:xfrm>
        <a:graphic>
          <a:graphicData uri="http://schemas.openxmlformats.org/presentationml/2006/ole">
            <mc:AlternateContent xmlns:mc="http://schemas.openxmlformats.org/markup-compatibility/2006">
              <mc:Choice xmlns:v="urn:schemas-microsoft-com:vml" Requires="v">
                <p:oleObj name="Document" r:id="rId5" imgW="6864757" imgH="2476911" progId="Word.Document.12">
                  <p:embed/>
                </p:oleObj>
              </mc:Choice>
              <mc:Fallback>
                <p:oleObj name="Document" r:id="rId5" imgW="6864757" imgH="2476911" progId="Word.Document.12">
                  <p:embed/>
                  <p:pic>
                    <p:nvPicPr>
                      <p:cNvPr id="0" name=""/>
                      <p:cNvPicPr/>
                      <p:nvPr/>
                    </p:nvPicPr>
                    <p:blipFill>
                      <a:blip r:embed="rId6"/>
                      <a:stretch>
                        <a:fillRect/>
                      </a:stretch>
                    </p:blipFill>
                    <p:spPr>
                      <a:xfrm>
                        <a:off x="2726472" y="1123950"/>
                        <a:ext cx="6125111" cy="220980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2D165793-FBFC-EFDF-FD3B-0B7B2AC0D7D1}"/>
              </a:ext>
            </a:extLst>
          </p:cNvPr>
          <p:cNvPicPr>
            <a:picLocks noChangeAspect="1"/>
          </p:cNvPicPr>
          <p:nvPr/>
        </p:nvPicPr>
        <p:blipFill>
          <a:blip r:embed="rId7"/>
          <a:stretch>
            <a:fillRect/>
          </a:stretch>
        </p:blipFill>
        <p:spPr>
          <a:xfrm>
            <a:off x="152401" y="343494"/>
            <a:ext cx="2438399" cy="3926577"/>
          </a:xfrm>
          <a:prstGeom prst="rect">
            <a:avLst/>
          </a:prstGeom>
        </p:spPr>
      </p:pic>
    </p:spTree>
    <p:extLst>
      <p:ext uri="{BB962C8B-B14F-4D97-AF65-F5344CB8AC3E}">
        <p14:creationId xmlns:p14="http://schemas.microsoft.com/office/powerpoint/2010/main" val="2468780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61950"/>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3B-01</a:t>
            </a:r>
          </a:p>
        </p:txBody>
      </p:sp>
      <p:graphicFrame>
        <p:nvGraphicFramePr>
          <p:cNvPr id="2" name="Table 1">
            <a:extLst>
              <a:ext uri="{FF2B5EF4-FFF2-40B4-BE49-F238E27FC236}">
                <a16:creationId xmlns:a16="http://schemas.microsoft.com/office/drawing/2014/main" id="{9B441863-26C7-7CDD-00AE-DB36E243E919}"/>
              </a:ext>
            </a:extLst>
          </p:cNvPr>
          <p:cNvGraphicFramePr>
            <a:graphicFrameLocks noGrp="1"/>
          </p:cNvGraphicFramePr>
          <p:nvPr>
            <p:extLst>
              <p:ext uri="{D42A27DB-BD31-4B8C-83A1-F6EECF244321}">
                <p14:modId xmlns:p14="http://schemas.microsoft.com/office/powerpoint/2010/main" val="1448020208"/>
              </p:ext>
            </p:extLst>
          </p:nvPr>
        </p:nvGraphicFramePr>
        <p:xfrm>
          <a:off x="1275713" y="819150"/>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1999103258"/>
                    </a:ext>
                  </a:extLst>
                </a:gridCol>
                <a:gridCol w="285696">
                  <a:extLst>
                    <a:ext uri="{9D8B030D-6E8A-4147-A177-3AD203B41FA5}">
                      <a16:colId xmlns:a16="http://schemas.microsoft.com/office/drawing/2014/main" val="2631630295"/>
                    </a:ext>
                  </a:extLst>
                </a:gridCol>
                <a:gridCol w="1828452">
                  <a:extLst>
                    <a:ext uri="{9D8B030D-6E8A-4147-A177-3AD203B41FA5}">
                      <a16:colId xmlns:a16="http://schemas.microsoft.com/office/drawing/2014/main" val="1206352001"/>
                    </a:ext>
                  </a:extLst>
                </a:gridCol>
                <a:gridCol w="1542756">
                  <a:extLst>
                    <a:ext uri="{9D8B030D-6E8A-4147-A177-3AD203B41FA5}">
                      <a16:colId xmlns:a16="http://schemas.microsoft.com/office/drawing/2014/main" val="3359941337"/>
                    </a:ext>
                  </a:extLst>
                </a:gridCol>
                <a:gridCol w="1142782">
                  <a:extLst>
                    <a:ext uri="{9D8B030D-6E8A-4147-A177-3AD203B41FA5}">
                      <a16:colId xmlns:a16="http://schemas.microsoft.com/office/drawing/2014/main" val="1324933956"/>
                    </a:ext>
                  </a:extLst>
                </a:gridCol>
                <a:gridCol w="1542756">
                  <a:extLst>
                    <a:ext uri="{9D8B030D-6E8A-4147-A177-3AD203B41FA5}">
                      <a16:colId xmlns:a16="http://schemas.microsoft.com/office/drawing/2014/main" val="1779166599"/>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3b</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Illicit Discharge Ordinance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40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Prohibit as allowed by law per Ordinances 21-2005 &amp; 44-2004 discharges into the stormwater system and provide enforcement and penalties as specified in the ordinance.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changes or amendments to Ordinance 21-2005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changes or amendments to Ordinance 44-2004</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10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0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4833397"/>
                  </a:ext>
                </a:extLst>
              </a:tr>
            </a:tbl>
          </a:graphicData>
        </a:graphic>
      </p:graphicFrame>
      <p:graphicFrame>
        <p:nvGraphicFramePr>
          <p:cNvPr id="10" name="Object 9">
            <a:extLst>
              <a:ext uri="{FF2B5EF4-FFF2-40B4-BE49-F238E27FC236}">
                <a16:creationId xmlns:a16="http://schemas.microsoft.com/office/drawing/2014/main" id="{055EC423-0B32-BEDF-5FCF-9AF78F41B852}"/>
              </a:ext>
            </a:extLst>
          </p:cNvPr>
          <p:cNvGraphicFramePr>
            <a:graphicFrameLocks noChangeAspect="1"/>
          </p:cNvGraphicFramePr>
          <p:nvPr>
            <p:extLst>
              <p:ext uri="{D42A27DB-BD31-4B8C-83A1-F6EECF244321}">
                <p14:modId xmlns:p14="http://schemas.microsoft.com/office/powerpoint/2010/main" val="747788214"/>
              </p:ext>
            </p:extLst>
          </p:nvPr>
        </p:nvGraphicFramePr>
        <p:xfrm>
          <a:off x="2097088" y="2433638"/>
          <a:ext cx="1381125" cy="1790700"/>
        </p:xfrm>
        <a:graphic>
          <a:graphicData uri="http://schemas.openxmlformats.org/presentationml/2006/ole">
            <mc:AlternateContent xmlns:mc="http://schemas.openxmlformats.org/markup-compatibility/2006">
              <mc:Choice xmlns:v="urn:schemas-microsoft-com:vml" Requires="v">
                <p:oleObj name="PDF Document" r:id="rId5" imgW="3876840" imgH="5027760" progId="PowerPDF.Document">
                  <p:embed/>
                </p:oleObj>
              </mc:Choice>
              <mc:Fallback>
                <p:oleObj name="PDF Document" r:id="rId5" imgW="3876840" imgH="5027760" progId="PowerPDF.Document">
                  <p:embed/>
                  <p:pic>
                    <p:nvPicPr>
                      <p:cNvPr id="0" name=""/>
                      <p:cNvPicPr/>
                      <p:nvPr/>
                    </p:nvPicPr>
                    <p:blipFill>
                      <a:blip r:embed="rId6"/>
                      <a:stretch>
                        <a:fillRect/>
                      </a:stretch>
                    </p:blipFill>
                    <p:spPr>
                      <a:xfrm>
                        <a:off x="2097088" y="2433638"/>
                        <a:ext cx="1381125" cy="1790700"/>
                      </a:xfrm>
                      <a:prstGeom prst="rect">
                        <a:avLst/>
                      </a:prstGeom>
                    </p:spPr>
                  </p:pic>
                </p:oleObj>
              </mc:Fallback>
            </mc:AlternateContent>
          </a:graphicData>
        </a:graphic>
      </p:graphicFrame>
      <p:pic>
        <p:nvPicPr>
          <p:cNvPr id="15" name="Picture 14">
            <a:hlinkClick r:id="rId7" action="ppaction://hlinkfile"/>
            <a:extLst>
              <a:ext uri="{FF2B5EF4-FFF2-40B4-BE49-F238E27FC236}">
                <a16:creationId xmlns:a16="http://schemas.microsoft.com/office/drawing/2014/main" id="{9A5CD4AF-32C4-2C0D-95DA-E328A6A57E6A}"/>
              </a:ext>
            </a:extLst>
          </p:cNvPr>
          <p:cNvPicPr>
            <a:picLocks noChangeAspect="1"/>
          </p:cNvPicPr>
          <p:nvPr/>
        </p:nvPicPr>
        <p:blipFill>
          <a:blip r:embed="rId8"/>
          <a:stretch>
            <a:fillRect/>
          </a:stretch>
        </p:blipFill>
        <p:spPr>
          <a:xfrm>
            <a:off x="5067708" y="1963363"/>
            <a:ext cx="2293955" cy="2414365"/>
          </a:xfrm>
          <a:prstGeom prst="rect">
            <a:avLst/>
          </a:prstGeom>
        </p:spPr>
      </p:pic>
    </p:spTree>
    <p:extLst>
      <p:ext uri="{BB962C8B-B14F-4D97-AF65-F5344CB8AC3E}">
        <p14:creationId xmlns:p14="http://schemas.microsoft.com/office/powerpoint/2010/main" val="3837185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3C-01</a:t>
            </a:r>
          </a:p>
        </p:txBody>
      </p:sp>
      <p:graphicFrame>
        <p:nvGraphicFramePr>
          <p:cNvPr id="3" name="Table 2">
            <a:extLst>
              <a:ext uri="{FF2B5EF4-FFF2-40B4-BE49-F238E27FC236}">
                <a16:creationId xmlns:a16="http://schemas.microsoft.com/office/drawing/2014/main" id="{62B4BD85-5A67-0992-885C-E2F943CD5B9B}"/>
              </a:ext>
            </a:extLst>
          </p:cNvPr>
          <p:cNvGraphicFramePr>
            <a:graphicFrameLocks noGrp="1"/>
          </p:cNvGraphicFramePr>
          <p:nvPr>
            <p:extLst>
              <p:ext uri="{D42A27DB-BD31-4B8C-83A1-F6EECF244321}">
                <p14:modId xmlns:p14="http://schemas.microsoft.com/office/powerpoint/2010/main" val="171516853"/>
              </p:ext>
            </p:extLst>
          </p:nvPr>
        </p:nvGraphicFramePr>
        <p:xfrm>
          <a:off x="1333500" y="794064"/>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961779291"/>
                    </a:ext>
                  </a:extLst>
                </a:gridCol>
                <a:gridCol w="285696">
                  <a:extLst>
                    <a:ext uri="{9D8B030D-6E8A-4147-A177-3AD203B41FA5}">
                      <a16:colId xmlns:a16="http://schemas.microsoft.com/office/drawing/2014/main" val="1904371568"/>
                    </a:ext>
                  </a:extLst>
                </a:gridCol>
                <a:gridCol w="1828452">
                  <a:extLst>
                    <a:ext uri="{9D8B030D-6E8A-4147-A177-3AD203B41FA5}">
                      <a16:colId xmlns:a16="http://schemas.microsoft.com/office/drawing/2014/main" val="2677594458"/>
                    </a:ext>
                  </a:extLst>
                </a:gridCol>
                <a:gridCol w="1542756">
                  <a:extLst>
                    <a:ext uri="{9D8B030D-6E8A-4147-A177-3AD203B41FA5}">
                      <a16:colId xmlns:a16="http://schemas.microsoft.com/office/drawing/2014/main" val="3047474411"/>
                    </a:ext>
                  </a:extLst>
                </a:gridCol>
                <a:gridCol w="1142782">
                  <a:extLst>
                    <a:ext uri="{9D8B030D-6E8A-4147-A177-3AD203B41FA5}">
                      <a16:colId xmlns:a16="http://schemas.microsoft.com/office/drawing/2014/main" val="2092639036"/>
                    </a:ext>
                  </a:extLst>
                </a:gridCol>
                <a:gridCol w="1542756">
                  <a:extLst>
                    <a:ext uri="{9D8B030D-6E8A-4147-A177-3AD203B41FA5}">
                      <a16:colId xmlns:a16="http://schemas.microsoft.com/office/drawing/2014/main" val="678369894"/>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3c</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Illicit Discharge Inspections - Reactive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40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Continue to conduct stormwater structure inspections to investigate complaints and suspicious connections or dumping.</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complaints received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inspections performed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illicit connections and discharges found and eliminated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1 Suspected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1547367"/>
                  </a:ext>
                </a:extLst>
              </a:tr>
            </a:tbl>
          </a:graphicData>
        </a:graphic>
      </p:graphicFrame>
      <p:pic>
        <p:nvPicPr>
          <p:cNvPr id="8" name="Picture 7">
            <a:extLst>
              <a:ext uri="{FF2B5EF4-FFF2-40B4-BE49-F238E27FC236}">
                <a16:creationId xmlns:a16="http://schemas.microsoft.com/office/drawing/2014/main" id="{4853ED7F-8BE2-EA18-7432-C8E7830995B1}"/>
              </a:ext>
            </a:extLst>
          </p:cNvPr>
          <p:cNvPicPr>
            <a:picLocks noChangeAspect="1"/>
          </p:cNvPicPr>
          <p:nvPr/>
        </p:nvPicPr>
        <p:blipFill>
          <a:blip r:embed="rId5"/>
          <a:stretch>
            <a:fillRect/>
          </a:stretch>
        </p:blipFill>
        <p:spPr>
          <a:xfrm>
            <a:off x="1333500" y="1985441"/>
            <a:ext cx="3048000" cy="2647037"/>
          </a:xfrm>
          <a:prstGeom prst="rect">
            <a:avLst/>
          </a:prstGeom>
        </p:spPr>
      </p:pic>
      <p:pic>
        <p:nvPicPr>
          <p:cNvPr id="9" name="Picture 8">
            <a:extLst>
              <a:ext uri="{FF2B5EF4-FFF2-40B4-BE49-F238E27FC236}">
                <a16:creationId xmlns:a16="http://schemas.microsoft.com/office/drawing/2014/main" id="{B3D5E3C7-E647-D7F9-A0F2-86CDBFCEFE36}"/>
              </a:ext>
            </a:extLst>
          </p:cNvPr>
          <p:cNvPicPr>
            <a:picLocks noChangeAspect="1"/>
          </p:cNvPicPr>
          <p:nvPr/>
        </p:nvPicPr>
        <p:blipFill>
          <a:blip r:embed="rId6"/>
          <a:stretch>
            <a:fillRect/>
          </a:stretch>
        </p:blipFill>
        <p:spPr>
          <a:xfrm>
            <a:off x="5181600" y="1944049"/>
            <a:ext cx="2506286" cy="2649308"/>
          </a:xfrm>
          <a:prstGeom prst="rect">
            <a:avLst/>
          </a:prstGeom>
        </p:spPr>
      </p:pic>
    </p:spTree>
    <p:extLst>
      <p:ext uri="{BB962C8B-B14F-4D97-AF65-F5344CB8AC3E}">
        <p14:creationId xmlns:p14="http://schemas.microsoft.com/office/powerpoint/2010/main" val="710339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66063" y="332809"/>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3C-02</a:t>
            </a:r>
          </a:p>
        </p:txBody>
      </p:sp>
      <p:graphicFrame>
        <p:nvGraphicFramePr>
          <p:cNvPr id="2" name="Table 1">
            <a:extLst>
              <a:ext uri="{FF2B5EF4-FFF2-40B4-BE49-F238E27FC236}">
                <a16:creationId xmlns:a16="http://schemas.microsoft.com/office/drawing/2014/main" id="{0D31CAEE-4327-18B5-E690-6A3EC6CF0240}"/>
              </a:ext>
            </a:extLst>
          </p:cNvPr>
          <p:cNvGraphicFramePr>
            <a:graphicFrameLocks noGrp="1"/>
          </p:cNvGraphicFramePr>
          <p:nvPr>
            <p:extLst>
              <p:ext uri="{D42A27DB-BD31-4B8C-83A1-F6EECF244321}">
                <p14:modId xmlns:p14="http://schemas.microsoft.com/office/powerpoint/2010/main" val="1075925647"/>
              </p:ext>
            </p:extLst>
          </p:nvPr>
        </p:nvGraphicFramePr>
        <p:xfrm>
          <a:off x="723898" y="733933"/>
          <a:ext cx="7696199" cy="903382"/>
        </p:xfrm>
        <a:graphic>
          <a:graphicData uri="http://schemas.openxmlformats.org/drawingml/2006/table">
            <a:tbl>
              <a:tblPr firstRow="1" firstCol="1" lastRow="1" lastCol="1" bandRow="1" bandCol="1"/>
              <a:tblGrid>
                <a:gridCol w="246859">
                  <a:extLst>
                    <a:ext uri="{9D8B030D-6E8A-4147-A177-3AD203B41FA5}">
                      <a16:colId xmlns:a16="http://schemas.microsoft.com/office/drawing/2014/main" val="1026819014"/>
                    </a:ext>
                  </a:extLst>
                </a:gridCol>
                <a:gridCol w="286540">
                  <a:extLst>
                    <a:ext uri="{9D8B030D-6E8A-4147-A177-3AD203B41FA5}">
                      <a16:colId xmlns:a16="http://schemas.microsoft.com/office/drawing/2014/main" val="3084401468"/>
                    </a:ext>
                  </a:extLst>
                </a:gridCol>
                <a:gridCol w="2362200">
                  <a:extLst>
                    <a:ext uri="{9D8B030D-6E8A-4147-A177-3AD203B41FA5}">
                      <a16:colId xmlns:a16="http://schemas.microsoft.com/office/drawing/2014/main" val="961679845"/>
                    </a:ext>
                  </a:extLst>
                </a:gridCol>
                <a:gridCol w="1905000">
                  <a:extLst>
                    <a:ext uri="{9D8B030D-6E8A-4147-A177-3AD203B41FA5}">
                      <a16:colId xmlns:a16="http://schemas.microsoft.com/office/drawing/2014/main" val="4084995656"/>
                    </a:ext>
                  </a:extLst>
                </a:gridCol>
                <a:gridCol w="990600">
                  <a:extLst>
                    <a:ext uri="{9D8B030D-6E8A-4147-A177-3AD203B41FA5}">
                      <a16:colId xmlns:a16="http://schemas.microsoft.com/office/drawing/2014/main" val="3413513600"/>
                    </a:ext>
                  </a:extLst>
                </a:gridCol>
                <a:gridCol w="1905000">
                  <a:extLst>
                    <a:ext uri="{9D8B030D-6E8A-4147-A177-3AD203B41FA5}">
                      <a16:colId xmlns:a16="http://schemas.microsoft.com/office/drawing/2014/main" val="1418155969"/>
                    </a:ext>
                  </a:extLst>
                </a:gridCol>
              </a:tblGrid>
              <a:tr h="903382">
                <a:tc>
                  <a:txBody>
                    <a:bodyPr/>
                    <a:lstStyle/>
                    <a:p>
                      <a:pPr marL="0" marR="0" algn="ctr">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3c</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7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400"/>
                        </a:spcBef>
                        <a:spcAft>
                          <a:spcPts val="40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Illicit Discharge Inspections - Proactive</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40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400"/>
                        </a:spcBef>
                        <a:spcAft>
                          <a:spcPts val="40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Detect and eliminate non-stormwater discharges and illicit connections, including illegal dumping, to the stormwater system. Inspections will be performed proactively during regular maintenance and repairs.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1. Track, document and report the number of linear feet of pipe inspected</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proactive inspections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3. Track, document and report the number of illicit connections and discharges found and eliminated</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3305 LF</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83 Facilities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0 Found</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95035254"/>
                  </a:ext>
                </a:extLst>
              </a:tr>
            </a:tbl>
          </a:graphicData>
        </a:graphic>
      </p:graphicFrame>
      <p:pic>
        <p:nvPicPr>
          <p:cNvPr id="14" name="Picture 13">
            <a:extLst>
              <a:ext uri="{FF2B5EF4-FFF2-40B4-BE49-F238E27FC236}">
                <a16:creationId xmlns:a16="http://schemas.microsoft.com/office/drawing/2014/main" id="{6E2D4C91-F612-5C70-E308-0E9461914C6E}"/>
              </a:ext>
            </a:extLst>
          </p:cNvPr>
          <p:cNvPicPr>
            <a:picLocks noChangeAspect="1"/>
          </p:cNvPicPr>
          <p:nvPr/>
        </p:nvPicPr>
        <p:blipFill>
          <a:blip r:embed="rId5"/>
          <a:stretch>
            <a:fillRect/>
          </a:stretch>
        </p:blipFill>
        <p:spPr>
          <a:xfrm>
            <a:off x="457200" y="1958960"/>
            <a:ext cx="1220300" cy="2136789"/>
          </a:xfrm>
          <a:prstGeom prst="rect">
            <a:avLst/>
          </a:prstGeom>
        </p:spPr>
      </p:pic>
      <p:pic>
        <p:nvPicPr>
          <p:cNvPr id="18" name="Picture 17">
            <a:extLst>
              <a:ext uri="{FF2B5EF4-FFF2-40B4-BE49-F238E27FC236}">
                <a16:creationId xmlns:a16="http://schemas.microsoft.com/office/drawing/2014/main" id="{A76B6EA1-E16E-1E60-B711-8F89AF1EA483}"/>
              </a:ext>
            </a:extLst>
          </p:cNvPr>
          <p:cNvPicPr>
            <a:picLocks noChangeAspect="1"/>
          </p:cNvPicPr>
          <p:nvPr/>
        </p:nvPicPr>
        <p:blipFill>
          <a:blip r:embed="rId6"/>
          <a:stretch>
            <a:fillRect/>
          </a:stretch>
        </p:blipFill>
        <p:spPr>
          <a:xfrm>
            <a:off x="1817376" y="1843534"/>
            <a:ext cx="2353789" cy="2552700"/>
          </a:xfrm>
          <a:prstGeom prst="rect">
            <a:avLst/>
          </a:prstGeom>
        </p:spPr>
      </p:pic>
      <p:pic>
        <p:nvPicPr>
          <p:cNvPr id="20" name="Picture 19">
            <a:extLst>
              <a:ext uri="{FF2B5EF4-FFF2-40B4-BE49-F238E27FC236}">
                <a16:creationId xmlns:a16="http://schemas.microsoft.com/office/drawing/2014/main" id="{3D26264F-AC9E-53AD-C032-805F2B5FF857}"/>
              </a:ext>
            </a:extLst>
          </p:cNvPr>
          <p:cNvPicPr>
            <a:picLocks noChangeAspect="1"/>
          </p:cNvPicPr>
          <p:nvPr/>
        </p:nvPicPr>
        <p:blipFill>
          <a:blip r:embed="rId7"/>
          <a:stretch>
            <a:fillRect/>
          </a:stretch>
        </p:blipFill>
        <p:spPr>
          <a:xfrm>
            <a:off x="4191000" y="1827787"/>
            <a:ext cx="2281475" cy="2552699"/>
          </a:xfrm>
          <a:prstGeom prst="rect">
            <a:avLst/>
          </a:prstGeom>
        </p:spPr>
      </p:pic>
      <p:pic>
        <p:nvPicPr>
          <p:cNvPr id="22" name="Picture 21">
            <a:extLst>
              <a:ext uri="{FF2B5EF4-FFF2-40B4-BE49-F238E27FC236}">
                <a16:creationId xmlns:a16="http://schemas.microsoft.com/office/drawing/2014/main" id="{70C9EFDD-595E-A428-6C7C-C1B0E19C410D}"/>
              </a:ext>
            </a:extLst>
          </p:cNvPr>
          <p:cNvPicPr>
            <a:picLocks noChangeAspect="1"/>
          </p:cNvPicPr>
          <p:nvPr/>
        </p:nvPicPr>
        <p:blipFill>
          <a:blip r:embed="rId8"/>
          <a:stretch>
            <a:fillRect/>
          </a:stretch>
        </p:blipFill>
        <p:spPr>
          <a:xfrm>
            <a:off x="6553200" y="1827785"/>
            <a:ext cx="2393941" cy="2552701"/>
          </a:xfrm>
          <a:prstGeom prst="rect">
            <a:avLst/>
          </a:prstGeom>
        </p:spPr>
      </p:pic>
    </p:spTree>
    <p:extLst>
      <p:ext uri="{BB962C8B-B14F-4D97-AF65-F5344CB8AC3E}">
        <p14:creationId xmlns:p14="http://schemas.microsoft.com/office/powerpoint/2010/main" val="1170987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61950"/>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3C-03</a:t>
            </a:r>
          </a:p>
        </p:txBody>
      </p:sp>
      <p:graphicFrame>
        <p:nvGraphicFramePr>
          <p:cNvPr id="2" name="Table 1">
            <a:extLst>
              <a:ext uri="{FF2B5EF4-FFF2-40B4-BE49-F238E27FC236}">
                <a16:creationId xmlns:a16="http://schemas.microsoft.com/office/drawing/2014/main" id="{04D9C4AF-4F7B-0D0B-588F-7E8CDD8BFCC7}"/>
              </a:ext>
            </a:extLst>
          </p:cNvPr>
          <p:cNvGraphicFramePr>
            <a:graphicFrameLocks noGrp="1"/>
          </p:cNvGraphicFramePr>
          <p:nvPr>
            <p:extLst>
              <p:ext uri="{D42A27DB-BD31-4B8C-83A1-F6EECF244321}">
                <p14:modId xmlns:p14="http://schemas.microsoft.com/office/powerpoint/2010/main" val="3328955389"/>
              </p:ext>
            </p:extLst>
          </p:nvPr>
        </p:nvGraphicFramePr>
        <p:xfrm>
          <a:off x="1333500" y="867944"/>
          <a:ext cx="6667500" cy="865606"/>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79279285"/>
                    </a:ext>
                  </a:extLst>
                </a:gridCol>
                <a:gridCol w="285696">
                  <a:extLst>
                    <a:ext uri="{9D8B030D-6E8A-4147-A177-3AD203B41FA5}">
                      <a16:colId xmlns:a16="http://schemas.microsoft.com/office/drawing/2014/main" val="2229286110"/>
                    </a:ext>
                  </a:extLst>
                </a:gridCol>
                <a:gridCol w="1828452">
                  <a:extLst>
                    <a:ext uri="{9D8B030D-6E8A-4147-A177-3AD203B41FA5}">
                      <a16:colId xmlns:a16="http://schemas.microsoft.com/office/drawing/2014/main" val="3830387794"/>
                    </a:ext>
                  </a:extLst>
                </a:gridCol>
                <a:gridCol w="1542756">
                  <a:extLst>
                    <a:ext uri="{9D8B030D-6E8A-4147-A177-3AD203B41FA5}">
                      <a16:colId xmlns:a16="http://schemas.microsoft.com/office/drawing/2014/main" val="320919514"/>
                    </a:ext>
                  </a:extLst>
                </a:gridCol>
                <a:gridCol w="1142782">
                  <a:extLst>
                    <a:ext uri="{9D8B030D-6E8A-4147-A177-3AD203B41FA5}">
                      <a16:colId xmlns:a16="http://schemas.microsoft.com/office/drawing/2014/main" val="1016623886"/>
                    </a:ext>
                  </a:extLst>
                </a:gridCol>
                <a:gridCol w="1542756">
                  <a:extLst>
                    <a:ext uri="{9D8B030D-6E8A-4147-A177-3AD203B41FA5}">
                      <a16:colId xmlns:a16="http://schemas.microsoft.com/office/drawing/2014/main" val="3681122248"/>
                    </a:ext>
                  </a:extLst>
                </a:gridCol>
              </a:tblGrid>
              <a:tr h="865606">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3c</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03</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Illicit Discharge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Review and update the Illicit Discharge Detection and Elimination Program SOP and priority areas.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updates made to the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changes made to priority areas.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0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10 Additions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591134"/>
                  </a:ext>
                </a:extLst>
              </a:tr>
            </a:tbl>
          </a:graphicData>
        </a:graphic>
      </p:graphicFrame>
      <p:pic>
        <p:nvPicPr>
          <p:cNvPr id="9" name="Picture 8">
            <a:hlinkClick r:id="rId5" action="ppaction://hlinkfile"/>
            <a:extLst>
              <a:ext uri="{FF2B5EF4-FFF2-40B4-BE49-F238E27FC236}">
                <a16:creationId xmlns:a16="http://schemas.microsoft.com/office/drawing/2014/main" id="{9AA77457-E9C8-5C6D-D7AD-7D117CC67496}"/>
              </a:ext>
            </a:extLst>
          </p:cNvPr>
          <p:cNvPicPr>
            <a:picLocks noChangeAspect="1"/>
          </p:cNvPicPr>
          <p:nvPr/>
        </p:nvPicPr>
        <p:blipFill rotWithShape="1">
          <a:blip r:embed="rId6"/>
          <a:srcRect b="17943"/>
          <a:stretch/>
        </p:blipFill>
        <p:spPr>
          <a:xfrm>
            <a:off x="802888" y="1879586"/>
            <a:ext cx="3286089" cy="2673040"/>
          </a:xfrm>
          <a:prstGeom prst="rect">
            <a:avLst/>
          </a:prstGeom>
        </p:spPr>
      </p:pic>
      <p:pic>
        <p:nvPicPr>
          <p:cNvPr id="11" name="Picture 10">
            <a:extLst>
              <a:ext uri="{FF2B5EF4-FFF2-40B4-BE49-F238E27FC236}">
                <a16:creationId xmlns:a16="http://schemas.microsoft.com/office/drawing/2014/main" id="{A8FCEC9C-7EA1-6C02-3274-1C7F44F8532B}"/>
              </a:ext>
            </a:extLst>
          </p:cNvPr>
          <p:cNvPicPr>
            <a:picLocks noChangeAspect="1"/>
          </p:cNvPicPr>
          <p:nvPr/>
        </p:nvPicPr>
        <p:blipFill>
          <a:blip r:embed="rId7"/>
          <a:stretch>
            <a:fillRect/>
          </a:stretch>
        </p:blipFill>
        <p:spPr>
          <a:xfrm>
            <a:off x="4934411" y="2655777"/>
            <a:ext cx="3458592" cy="1508347"/>
          </a:xfrm>
          <a:prstGeom prst="rect">
            <a:avLst/>
          </a:prstGeom>
        </p:spPr>
      </p:pic>
    </p:spTree>
    <p:extLst>
      <p:ext uri="{BB962C8B-B14F-4D97-AF65-F5344CB8AC3E}">
        <p14:creationId xmlns:p14="http://schemas.microsoft.com/office/powerpoint/2010/main" val="1665469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127151"/>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1A-01</a:t>
            </a:r>
          </a:p>
        </p:txBody>
      </p:sp>
      <p:graphicFrame>
        <p:nvGraphicFramePr>
          <p:cNvPr id="8" name="Table 7">
            <a:extLst>
              <a:ext uri="{FF2B5EF4-FFF2-40B4-BE49-F238E27FC236}">
                <a16:creationId xmlns:a16="http://schemas.microsoft.com/office/drawing/2014/main" id="{CF0F5972-81FB-CA77-3AD8-45C3ECC8A040}"/>
              </a:ext>
            </a:extLst>
          </p:cNvPr>
          <p:cNvGraphicFramePr>
            <a:graphicFrameLocks noGrp="1"/>
          </p:cNvGraphicFramePr>
          <p:nvPr>
            <p:extLst>
              <p:ext uri="{D42A27DB-BD31-4B8C-83A1-F6EECF244321}">
                <p14:modId xmlns:p14="http://schemas.microsoft.com/office/powerpoint/2010/main" val="775088388"/>
              </p:ext>
            </p:extLst>
          </p:nvPr>
        </p:nvGraphicFramePr>
        <p:xfrm>
          <a:off x="1370671" y="896391"/>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398185184"/>
                    </a:ext>
                  </a:extLst>
                </a:gridCol>
                <a:gridCol w="285696">
                  <a:extLst>
                    <a:ext uri="{9D8B030D-6E8A-4147-A177-3AD203B41FA5}">
                      <a16:colId xmlns:a16="http://schemas.microsoft.com/office/drawing/2014/main" val="107589376"/>
                    </a:ext>
                  </a:extLst>
                </a:gridCol>
                <a:gridCol w="1828452">
                  <a:extLst>
                    <a:ext uri="{9D8B030D-6E8A-4147-A177-3AD203B41FA5}">
                      <a16:colId xmlns:a16="http://schemas.microsoft.com/office/drawing/2014/main" val="322773451"/>
                    </a:ext>
                  </a:extLst>
                </a:gridCol>
                <a:gridCol w="1542756">
                  <a:extLst>
                    <a:ext uri="{9D8B030D-6E8A-4147-A177-3AD203B41FA5}">
                      <a16:colId xmlns:a16="http://schemas.microsoft.com/office/drawing/2014/main" val="196361952"/>
                    </a:ext>
                  </a:extLst>
                </a:gridCol>
                <a:gridCol w="1142782">
                  <a:extLst>
                    <a:ext uri="{9D8B030D-6E8A-4147-A177-3AD203B41FA5}">
                      <a16:colId xmlns:a16="http://schemas.microsoft.com/office/drawing/2014/main" val="2327790413"/>
                    </a:ext>
                  </a:extLst>
                </a:gridCol>
                <a:gridCol w="1542756">
                  <a:extLst>
                    <a:ext uri="{9D8B030D-6E8A-4147-A177-3AD203B41FA5}">
                      <a16:colId xmlns:a16="http://schemas.microsoft.com/office/drawing/2014/main" val="1817675983"/>
                    </a:ext>
                  </a:extLst>
                </a:gridCol>
              </a:tblGrid>
              <a:tr h="952500">
                <a:tc>
                  <a:txBody>
                    <a:bodyPr/>
                    <a:lstStyle/>
                    <a:p>
                      <a:pPr marL="0" marR="0" algn="ctr">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1a</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Distribute Educational Material</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solidFill>
                            <a:srgbClr val="000000"/>
                          </a:solidFill>
                          <a:effectLst/>
                          <a:highlight>
                            <a:srgbClr val="FFFFFF"/>
                          </a:highlight>
                          <a:latin typeface="Calibri" panose="020F0502020204030204" pitchFamily="34" charset="0"/>
                          <a:ea typeface="Times New Roman" panose="02020603050405020304" pitchFamily="18" charset="0"/>
                          <a:cs typeface="Times New Roman" panose="02020603050405020304" pitchFamily="18" charset="0"/>
                        </a:rPr>
                        <a:t>Distribute stormwater educational material and articles to residents through mailings, events, local publications and newspapers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educational materials mailed to residents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educational materials distributed at events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articles published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22,102 Materials Mailed to Utility Customers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2,274 Educational Materials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 Articles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5521181"/>
                  </a:ext>
                </a:extLst>
              </a:tr>
            </a:tbl>
          </a:graphicData>
        </a:graphic>
      </p:graphicFrame>
      <p:graphicFrame>
        <p:nvGraphicFramePr>
          <p:cNvPr id="10" name="Table 9">
            <a:extLst>
              <a:ext uri="{FF2B5EF4-FFF2-40B4-BE49-F238E27FC236}">
                <a16:creationId xmlns:a16="http://schemas.microsoft.com/office/drawing/2014/main" id="{563D81A5-E3D6-C0D0-D143-F0471B64115A}"/>
              </a:ext>
            </a:extLst>
          </p:cNvPr>
          <p:cNvGraphicFramePr>
            <a:graphicFrameLocks noGrp="1"/>
          </p:cNvGraphicFramePr>
          <p:nvPr>
            <p:extLst>
              <p:ext uri="{D42A27DB-BD31-4B8C-83A1-F6EECF244321}">
                <p14:modId xmlns:p14="http://schemas.microsoft.com/office/powerpoint/2010/main" val="2127214329"/>
              </p:ext>
            </p:extLst>
          </p:nvPr>
        </p:nvGraphicFramePr>
        <p:xfrm>
          <a:off x="5029200" y="2344158"/>
          <a:ext cx="2522178" cy="1673818"/>
        </p:xfrm>
        <a:graphic>
          <a:graphicData uri="http://schemas.openxmlformats.org/drawingml/2006/table">
            <a:tbl>
              <a:tblPr firstRow="1" bandRow="1">
                <a:tableStyleId>{5C22544A-7EE6-4342-B048-85BDC9FD1C3A}</a:tableStyleId>
              </a:tblPr>
              <a:tblGrid>
                <a:gridCol w="1976842">
                  <a:extLst>
                    <a:ext uri="{9D8B030D-6E8A-4147-A177-3AD203B41FA5}">
                      <a16:colId xmlns:a16="http://schemas.microsoft.com/office/drawing/2014/main" val="1157849426"/>
                    </a:ext>
                  </a:extLst>
                </a:gridCol>
                <a:gridCol w="545336">
                  <a:extLst>
                    <a:ext uri="{9D8B030D-6E8A-4147-A177-3AD203B41FA5}">
                      <a16:colId xmlns:a16="http://schemas.microsoft.com/office/drawing/2014/main" val="873811337"/>
                    </a:ext>
                  </a:extLst>
                </a:gridCol>
              </a:tblGrid>
              <a:tr h="241258">
                <a:tc>
                  <a:txBody>
                    <a:bodyPr/>
                    <a:lstStyle/>
                    <a:p>
                      <a:r>
                        <a:rPr lang="en-US" sz="800" dirty="0"/>
                        <a:t>Articles</a:t>
                      </a:r>
                    </a:p>
                  </a:txBody>
                  <a:tcPr/>
                </a:tc>
                <a:tc>
                  <a:txBody>
                    <a:bodyPr/>
                    <a:lstStyle/>
                    <a:p>
                      <a:r>
                        <a:rPr lang="en-US" sz="800" dirty="0"/>
                        <a:t>Date</a:t>
                      </a:r>
                    </a:p>
                  </a:txBody>
                  <a:tcPr/>
                </a:tc>
                <a:extLst>
                  <a:ext uri="{0D108BD9-81ED-4DB2-BD59-A6C34878D82A}">
                    <a16:rowId xmlns:a16="http://schemas.microsoft.com/office/drawing/2014/main" val="51752407"/>
                  </a:ext>
                </a:extLst>
              </a:tr>
              <a:tr h="211101">
                <a:tc>
                  <a:txBody>
                    <a:bodyPr/>
                    <a:lstStyle/>
                    <a:p>
                      <a:r>
                        <a:rPr lang="en-US" sz="800" dirty="0"/>
                        <a:t>Talking Points - Restore our Shoes</a:t>
                      </a:r>
                    </a:p>
                  </a:txBody>
                  <a:tcPr/>
                </a:tc>
                <a:tc>
                  <a:txBody>
                    <a:bodyPr/>
                    <a:lstStyle/>
                    <a:p>
                      <a:r>
                        <a:rPr lang="en-US" sz="800" dirty="0"/>
                        <a:t>4/1/23</a:t>
                      </a:r>
                    </a:p>
                  </a:txBody>
                  <a:tcPr/>
                </a:tc>
                <a:extLst>
                  <a:ext uri="{0D108BD9-81ED-4DB2-BD59-A6C34878D82A}">
                    <a16:rowId xmlns:a16="http://schemas.microsoft.com/office/drawing/2014/main" val="629237960"/>
                  </a:ext>
                </a:extLst>
              </a:tr>
              <a:tr h="211101">
                <a:tc>
                  <a:txBody>
                    <a:bodyPr/>
                    <a:lstStyle/>
                    <a:p>
                      <a:r>
                        <a:rPr lang="en-US" sz="800" dirty="0"/>
                        <a:t>Talking Points -Resiliency Open House</a:t>
                      </a:r>
                    </a:p>
                  </a:txBody>
                  <a:tcPr/>
                </a:tc>
                <a:tc>
                  <a:txBody>
                    <a:bodyPr/>
                    <a:lstStyle/>
                    <a:p>
                      <a:r>
                        <a:rPr lang="en-US" sz="800" dirty="0"/>
                        <a:t>4/2/23</a:t>
                      </a:r>
                    </a:p>
                  </a:txBody>
                  <a:tcPr/>
                </a:tc>
                <a:extLst>
                  <a:ext uri="{0D108BD9-81ED-4DB2-BD59-A6C34878D82A}">
                    <a16:rowId xmlns:a16="http://schemas.microsoft.com/office/drawing/2014/main" val="3700454880"/>
                  </a:ext>
                </a:extLst>
              </a:tr>
              <a:tr h="211101">
                <a:tc>
                  <a:txBody>
                    <a:bodyPr/>
                    <a:lstStyle/>
                    <a:p>
                      <a:r>
                        <a:rPr lang="en-US" sz="800" dirty="0"/>
                        <a:t>Brevard Business News - Water Conservation</a:t>
                      </a:r>
                    </a:p>
                  </a:txBody>
                  <a:tcPr/>
                </a:tc>
                <a:tc>
                  <a:txBody>
                    <a:bodyPr/>
                    <a:lstStyle/>
                    <a:p>
                      <a:r>
                        <a:rPr lang="en-US" sz="800" dirty="0"/>
                        <a:t>7/10/23</a:t>
                      </a:r>
                    </a:p>
                  </a:txBody>
                  <a:tcPr/>
                </a:tc>
                <a:extLst>
                  <a:ext uri="{0D108BD9-81ED-4DB2-BD59-A6C34878D82A}">
                    <a16:rowId xmlns:a16="http://schemas.microsoft.com/office/drawing/2014/main" val="3398148384"/>
                  </a:ext>
                </a:extLst>
              </a:tr>
              <a:tr h="211101">
                <a:tc>
                  <a:txBody>
                    <a:bodyPr/>
                    <a:lstStyle/>
                    <a:p>
                      <a:r>
                        <a:rPr lang="en-US" sz="800" dirty="0"/>
                        <a:t>Brevard Business News - Public Works Update</a:t>
                      </a:r>
                    </a:p>
                  </a:txBody>
                  <a:tcPr/>
                </a:tc>
                <a:tc>
                  <a:txBody>
                    <a:bodyPr/>
                    <a:lstStyle/>
                    <a:p>
                      <a:r>
                        <a:rPr lang="en-US" sz="800" dirty="0"/>
                        <a:t>8/12/23</a:t>
                      </a:r>
                    </a:p>
                  </a:txBody>
                  <a:tcPr/>
                </a:tc>
                <a:extLst>
                  <a:ext uri="{0D108BD9-81ED-4DB2-BD59-A6C34878D82A}">
                    <a16:rowId xmlns:a16="http://schemas.microsoft.com/office/drawing/2014/main" val="3715913270"/>
                  </a:ext>
                </a:extLst>
              </a:tr>
              <a:tr h="331730">
                <a:tc>
                  <a:txBody>
                    <a:bodyPr/>
                    <a:lstStyle/>
                    <a:p>
                      <a:r>
                        <a:rPr lang="en-US" sz="800" dirty="0"/>
                        <a:t>Talking Points -Restoring the Indian River Lagoon</a:t>
                      </a:r>
                    </a:p>
                  </a:txBody>
                  <a:tcPr/>
                </a:tc>
                <a:tc>
                  <a:txBody>
                    <a:bodyPr/>
                    <a:lstStyle/>
                    <a:p>
                      <a:r>
                        <a:rPr lang="en-US" sz="800" dirty="0"/>
                        <a:t>10/1/23</a:t>
                      </a:r>
                    </a:p>
                  </a:txBody>
                  <a:tcPr/>
                </a:tc>
                <a:extLst>
                  <a:ext uri="{0D108BD9-81ED-4DB2-BD59-A6C34878D82A}">
                    <a16:rowId xmlns:a16="http://schemas.microsoft.com/office/drawing/2014/main" val="3747529495"/>
                  </a:ext>
                </a:extLst>
              </a:tr>
            </a:tbl>
          </a:graphicData>
        </a:graphic>
      </p:graphicFrame>
      <p:graphicFrame>
        <p:nvGraphicFramePr>
          <p:cNvPr id="11" name="Table 10">
            <a:extLst>
              <a:ext uri="{FF2B5EF4-FFF2-40B4-BE49-F238E27FC236}">
                <a16:creationId xmlns:a16="http://schemas.microsoft.com/office/drawing/2014/main" id="{66B18B67-D39D-432B-A0CF-4C9850C4039F}"/>
              </a:ext>
            </a:extLst>
          </p:cNvPr>
          <p:cNvGraphicFramePr>
            <a:graphicFrameLocks noGrp="1"/>
          </p:cNvGraphicFramePr>
          <p:nvPr>
            <p:extLst>
              <p:ext uri="{D42A27DB-BD31-4B8C-83A1-F6EECF244321}">
                <p14:modId xmlns:p14="http://schemas.microsoft.com/office/powerpoint/2010/main" val="905462526"/>
              </p:ext>
            </p:extLst>
          </p:nvPr>
        </p:nvGraphicFramePr>
        <p:xfrm>
          <a:off x="1219200" y="2079097"/>
          <a:ext cx="3200400" cy="220394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3419523752"/>
                    </a:ext>
                  </a:extLst>
                </a:gridCol>
                <a:gridCol w="685800">
                  <a:extLst>
                    <a:ext uri="{9D8B030D-6E8A-4147-A177-3AD203B41FA5}">
                      <a16:colId xmlns:a16="http://schemas.microsoft.com/office/drawing/2014/main" val="4093271300"/>
                    </a:ext>
                  </a:extLst>
                </a:gridCol>
              </a:tblGrid>
              <a:tr h="220394">
                <a:tc>
                  <a:txBody>
                    <a:bodyPr/>
                    <a:lstStyle/>
                    <a:p>
                      <a:r>
                        <a:rPr lang="en-US" sz="800" dirty="0"/>
                        <a:t>Events Where Materials Were Distributed</a:t>
                      </a:r>
                    </a:p>
                  </a:txBody>
                  <a:tcPr/>
                </a:tc>
                <a:tc>
                  <a:txBody>
                    <a:bodyPr/>
                    <a:lstStyle/>
                    <a:p>
                      <a:r>
                        <a:rPr lang="en-US" sz="800" dirty="0"/>
                        <a:t>Date</a:t>
                      </a:r>
                    </a:p>
                  </a:txBody>
                  <a:tcPr/>
                </a:tc>
                <a:extLst>
                  <a:ext uri="{0D108BD9-81ED-4DB2-BD59-A6C34878D82A}">
                    <a16:rowId xmlns:a16="http://schemas.microsoft.com/office/drawing/2014/main" val="2129836298"/>
                  </a:ext>
                </a:extLst>
              </a:tr>
              <a:tr h="220394">
                <a:tc>
                  <a:txBody>
                    <a:bodyPr/>
                    <a:lstStyle/>
                    <a:p>
                      <a:r>
                        <a:rPr lang="nn-NO" sz="800" dirty="0"/>
                        <a:t>Fox Lake Park Spring Festival</a:t>
                      </a:r>
                      <a:endParaRPr lang="en-US" sz="800" dirty="0"/>
                    </a:p>
                  </a:txBody>
                  <a:tcPr/>
                </a:tc>
                <a:tc>
                  <a:txBody>
                    <a:bodyPr/>
                    <a:lstStyle/>
                    <a:p>
                      <a:r>
                        <a:rPr lang="en-US" sz="800" dirty="0"/>
                        <a:t>3/25/23</a:t>
                      </a:r>
                    </a:p>
                  </a:txBody>
                  <a:tcPr/>
                </a:tc>
                <a:extLst>
                  <a:ext uri="{0D108BD9-81ED-4DB2-BD59-A6C34878D82A}">
                    <a16:rowId xmlns:a16="http://schemas.microsoft.com/office/drawing/2014/main" val="4210160040"/>
                  </a:ext>
                </a:extLst>
              </a:tr>
              <a:tr h="220394">
                <a:tc>
                  <a:txBody>
                    <a:bodyPr/>
                    <a:lstStyle/>
                    <a:p>
                      <a:r>
                        <a:rPr lang="en-US" sz="800" dirty="0"/>
                        <a:t>Titusville Easter Egg Hunt Issac Campbell Park</a:t>
                      </a:r>
                    </a:p>
                  </a:txBody>
                  <a:tcPr/>
                </a:tc>
                <a:tc>
                  <a:txBody>
                    <a:bodyPr/>
                    <a:lstStyle/>
                    <a:p>
                      <a:r>
                        <a:rPr lang="en-US" sz="800" dirty="0"/>
                        <a:t>4/8/23</a:t>
                      </a:r>
                    </a:p>
                  </a:txBody>
                  <a:tcPr/>
                </a:tc>
                <a:extLst>
                  <a:ext uri="{0D108BD9-81ED-4DB2-BD59-A6C34878D82A}">
                    <a16:rowId xmlns:a16="http://schemas.microsoft.com/office/drawing/2014/main" val="788628283"/>
                  </a:ext>
                </a:extLst>
              </a:tr>
              <a:tr h="220394">
                <a:tc>
                  <a:txBody>
                    <a:bodyPr/>
                    <a:lstStyle/>
                    <a:p>
                      <a:r>
                        <a:rPr lang="en-US" sz="800" dirty="0"/>
                        <a:t>Enchanted Forest Earth Day</a:t>
                      </a:r>
                    </a:p>
                  </a:txBody>
                  <a:tcPr/>
                </a:tc>
                <a:tc>
                  <a:txBody>
                    <a:bodyPr/>
                    <a:lstStyle/>
                    <a:p>
                      <a:r>
                        <a:rPr lang="en-US" sz="800" dirty="0"/>
                        <a:t>4/22/23</a:t>
                      </a:r>
                    </a:p>
                  </a:txBody>
                  <a:tcPr/>
                </a:tc>
                <a:extLst>
                  <a:ext uri="{0D108BD9-81ED-4DB2-BD59-A6C34878D82A}">
                    <a16:rowId xmlns:a16="http://schemas.microsoft.com/office/drawing/2014/main" val="2702987165"/>
                  </a:ext>
                </a:extLst>
              </a:tr>
              <a:tr h="220394">
                <a:tc>
                  <a:txBody>
                    <a:bodyPr/>
                    <a:lstStyle/>
                    <a:p>
                      <a:r>
                        <a:rPr lang="en-US" sz="800" dirty="0"/>
                        <a:t>Titusville Open Hours - Resiliency Stewardship</a:t>
                      </a:r>
                    </a:p>
                  </a:txBody>
                  <a:tcPr/>
                </a:tc>
                <a:tc>
                  <a:txBody>
                    <a:bodyPr/>
                    <a:lstStyle/>
                    <a:p>
                      <a:r>
                        <a:rPr lang="en-US" sz="800" dirty="0"/>
                        <a:t>4/24/23</a:t>
                      </a:r>
                    </a:p>
                  </a:txBody>
                  <a:tcPr/>
                </a:tc>
                <a:extLst>
                  <a:ext uri="{0D108BD9-81ED-4DB2-BD59-A6C34878D82A}">
                    <a16:rowId xmlns:a16="http://schemas.microsoft.com/office/drawing/2014/main" val="3327705246"/>
                  </a:ext>
                </a:extLst>
              </a:tr>
              <a:tr h="220394">
                <a:tc>
                  <a:txBody>
                    <a:bodyPr/>
                    <a:lstStyle/>
                    <a:p>
                      <a:r>
                        <a:rPr lang="en-US" sz="800" dirty="0"/>
                        <a:t>Earth Day/Arbor Day Tree Giveaway</a:t>
                      </a:r>
                    </a:p>
                  </a:txBody>
                  <a:tcPr/>
                </a:tc>
                <a:tc>
                  <a:txBody>
                    <a:bodyPr/>
                    <a:lstStyle/>
                    <a:p>
                      <a:r>
                        <a:rPr lang="en-US" sz="800" dirty="0"/>
                        <a:t>4/24/23</a:t>
                      </a:r>
                    </a:p>
                  </a:txBody>
                  <a:tcPr/>
                </a:tc>
                <a:extLst>
                  <a:ext uri="{0D108BD9-81ED-4DB2-BD59-A6C34878D82A}">
                    <a16:rowId xmlns:a16="http://schemas.microsoft.com/office/drawing/2014/main" val="1908139062"/>
                  </a:ext>
                </a:extLst>
              </a:tr>
              <a:tr h="220394">
                <a:tc>
                  <a:txBody>
                    <a:bodyPr/>
                    <a:lstStyle/>
                    <a:p>
                      <a:r>
                        <a:rPr lang="en-US" sz="800" dirty="0"/>
                        <a:t>Water Conservation Month Proclamation</a:t>
                      </a:r>
                    </a:p>
                  </a:txBody>
                  <a:tcPr/>
                </a:tc>
                <a:tc>
                  <a:txBody>
                    <a:bodyPr/>
                    <a:lstStyle/>
                    <a:p>
                      <a:r>
                        <a:rPr lang="en-US" sz="800" dirty="0"/>
                        <a:t>4/25/23</a:t>
                      </a:r>
                    </a:p>
                  </a:txBody>
                  <a:tcPr/>
                </a:tc>
                <a:extLst>
                  <a:ext uri="{0D108BD9-81ED-4DB2-BD59-A6C34878D82A}">
                    <a16:rowId xmlns:a16="http://schemas.microsoft.com/office/drawing/2014/main" val="2410999619"/>
                  </a:ext>
                </a:extLst>
              </a:tr>
              <a:tr h="220394">
                <a:tc>
                  <a:txBody>
                    <a:bodyPr/>
                    <a:lstStyle/>
                    <a:p>
                      <a:r>
                        <a:rPr lang="en-US" sz="800" dirty="0"/>
                        <a:t>Brevard Zoo Pilot Seagrass Restoration Project</a:t>
                      </a:r>
                    </a:p>
                  </a:txBody>
                  <a:tcPr/>
                </a:tc>
                <a:tc>
                  <a:txBody>
                    <a:bodyPr/>
                    <a:lstStyle/>
                    <a:p>
                      <a:r>
                        <a:rPr lang="en-US" sz="800" dirty="0"/>
                        <a:t>5/23/23</a:t>
                      </a:r>
                    </a:p>
                  </a:txBody>
                  <a:tcPr/>
                </a:tc>
                <a:extLst>
                  <a:ext uri="{0D108BD9-81ED-4DB2-BD59-A6C34878D82A}">
                    <a16:rowId xmlns:a16="http://schemas.microsoft.com/office/drawing/2014/main" val="2990508967"/>
                  </a:ext>
                </a:extLst>
              </a:tr>
              <a:tr h="220394">
                <a:tc>
                  <a:txBody>
                    <a:bodyPr/>
                    <a:lstStyle/>
                    <a:p>
                      <a:r>
                        <a:rPr lang="en-US" sz="800" dirty="0"/>
                        <a:t>Rain Barrell Workshop</a:t>
                      </a:r>
                    </a:p>
                  </a:txBody>
                  <a:tcPr/>
                </a:tc>
                <a:tc>
                  <a:txBody>
                    <a:bodyPr/>
                    <a:lstStyle/>
                    <a:p>
                      <a:r>
                        <a:rPr lang="en-US" sz="800" dirty="0"/>
                        <a:t>8/12/23</a:t>
                      </a:r>
                    </a:p>
                  </a:txBody>
                  <a:tcPr/>
                </a:tc>
                <a:extLst>
                  <a:ext uri="{0D108BD9-81ED-4DB2-BD59-A6C34878D82A}">
                    <a16:rowId xmlns:a16="http://schemas.microsoft.com/office/drawing/2014/main" val="3031765414"/>
                  </a:ext>
                </a:extLst>
              </a:tr>
              <a:tr h="220394">
                <a:tc>
                  <a:txBody>
                    <a:bodyPr/>
                    <a:lstStyle/>
                    <a:p>
                      <a:r>
                        <a:rPr lang="en-US" sz="800" dirty="0"/>
                        <a:t>Water Conservation Display @ Enchanted Forest</a:t>
                      </a:r>
                    </a:p>
                  </a:txBody>
                  <a:tcPr/>
                </a:tc>
                <a:tc>
                  <a:txBody>
                    <a:bodyPr/>
                    <a:lstStyle/>
                    <a:p>
                      <a:r>
                        <a:rPr lang="en-US" sz="800" dirty="0"/>
                        <a:t>2/1/2024</a:t>
                      </a:r>
                    </a:p>
                  </a:txBody>
                  <a:tcPr/>
                </a:tc>
                <a:extLst>
                  <a:ext uri="{0D108BD9-81ED-4DB2-BD59-A6C34878D82A}">
                    <a16:rowId xmlns:a16="http://schemas.microsoft.com/office/drawing/2014/main" val="1602250762"/>
                  </a:ext>
                </a:extLst>
              </a:tr>
            </a:tbl>
          </a:graphicData>
        </a:graphic>
      </p:graphicFrame>
    </p:spTree>
    <p:extLst>
      <p:ext uri="{BB962C8B-B14F-4D97-AF65-F5344CB8AC3E}">
        <p14:creationId xmlns:p14="http://schemas.microsoft.com/office/powerpoint/2010/main" val="138358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38840" y="285750"/>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3D-01</a:t>
            </a:r>
          </a:p>
        </p:txBody>
      </p:sp>
      <p:graphicFrame>
        <p:nvGraphicFramePr>
          <p:cNvPr id="2" name="Table 1">
            <a:extLst>
              <a:ext uri="{FF2B5EF4-FFF2-40B4-BE49-F238E27FC236}">
                <a16:creationId xmlns:a16="http://schemas.microsoft.com/office/drawing/2014/main" id="{70CFE6FF-304A-0083-CB3F-7D727DEC140C}"/>
              </a:ext>
            </a:extLst>
          </p:cNvPr>
          <p:cNvGraphicFramePr>
            <a:graphicFrameLocks noGrp="1"/>
          </p:cNvGraphicFramePr>
          <p:nvPr>
            <p:extLst>
              <p:ext uri="{D42A27DB-BD31-4B8C-83A1-F6EECF244321}">
                <p14:modId xmlns:p14="http://schemas.microsoft.com/office/powerpoint/2010/main" val="2498809466"/>
              </p:ext>
            </p:extLst>
          </p:nvPr>
        </p:nvGraphicFramePr>
        <p:xfrm>
          <a:off x="1447800" y="773620"/>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018738951"/>
                    </a:ext>
                  </a:extLst>
                </a:gridCol>
                <a:gridCol w="285696">
                  <a:extLst>
                    <a:ext uri="{9D8B030D-6E8A-4147-A177-3AD203B41FA5}">
                      <a16:colId xmlns:a16="http://schemas.microsoft.com/office/drawing/2014/main" val="1472519019"/>
                    </a:ext>
                  </a:extLst>
                </a:gridCol>
                <a:gridCol w="1828452">
                  <a:extLst>
                    <a:ext uri="{9D8B030D-6E8A-4147-A177-3AD203B41FA5}">
                      <a16:colId xmlns:a16="http://schemas.microsoft.com/office/drawing/2014/main" val="3123514113"/>
                    </a:ext>
                  </a:extLst>
                </a:gridCol>
                <a:gridCol w="1542756">
                  <a:extLst>
                    <a:ext uri="{9D8B030D-6E8A-4147-A177-3AD203B41FA5}">
                      <a16:colId xmlns:a16="http://schemas.microsoft.com/office/drawing/2014/main" val="1750236807"/>
                    </a:ext>
                  </a:extLst>
                </a:gridCol>
                <a:gridCol w="1142782">
                  <a:extLst>
                    <a:ext uri="{9D8B030D-6E8A-4147-A177-3AD203B41FA5}">
                      <a16:colId xmlns:a16="http://schemas.microsoft.com/office/drawing/2014/main" val="882373832"/>
                    </a:ext>
                  </a:extLst>
                </a:gridCol>
                <a:gridCol w="1542756">
                  <a:extLst>
                    <a:ext uri="{9D8B030D-6E8A-4147-A177-3AD203B41FA5}">
                      <a16:colId xmlns:a16="http://schemas.microsoft.com/office/drawing/2014/main" val="1035565122"/>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Illicit Discharge/Dumping - Public Education</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Distribute information through the use of flyers/handouts/brochures pertaining to illicit dumping and disposal of waste and the hazards associated with it.</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educational materials mailed to the public</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handouts distributed at events, presentation, etc.</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299 Materials Mailed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345 Handouts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89574152"/>
                  </a:ext>
                </a:extLst>
              </a:tr>
            </a:tbl>
          </a:graphicData>
        </a:graphic>
      </p:graphicFrame>
      <p:pic>
        <p:nvPicPr>
          <p:cNvPr id="8" name="Picture 7" descr="A close-up of a brochure&#10;&#10;Description automatically generated">
            <a:extLst>
              <a:ext uri="{FF2B5EF4-FFF2-40B4-BE49-F238E27FC236}">
                <a16:creationId xmlns:a16="http://schemas.microsoft.com/office/drawing/2014/main" id="{30E6295A-8A5E-F785-2944-BBF9582E3D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0" y="1829708"/>
            <a:ext cx="3596446" cy="2779825"/>
          </a:xfrm>
          <a:prstGeom prst="rect">
            <a:avLst/>
          </a:prstGeom>
        </p:spPr>
      </p:pic>
      <p:pic>
        <p:nvPicPr>
          <p:cNvPr id="10" name="Picture 9" descr="A screenshot of a website&#10;&#10;Description automatically generated">
            <a:extLst>
              <a:ext uri="{FF2B5EF4-FFF2-40B4-BE49-F238E27FC236}">
                <a16:creationId xmlns:a16="http://schemas.microsoft.com/office/drawing/2014/main" id="{89A51AB4-862E-3A27-07FB-E2A4AE0D56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81293" y="1798578"/>
            <a:ext cx="3709147" cy="2866159"/>
          </a:xfrm>
          <a:prstGeom prst="rect">
            <a:avLst/>
          </a:prstGeom>
        </p:spPr>
      </p:pic>
    </p:spTree>
    <p:extLst>
      <p:ext uri="{BB962C8B-B14F-4D97-AF65-F5344CB8AC3E}">
        <p14:creationId xmlns:p14="http://schemas.microsoft.com/office/powerpoint/2010/main" val="2556435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66064" y="209550"/>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3D-02</a:t>
            </a:r>
          </a:p>
        </p:txBody>
      </p:sp>
      <p:graphicFrame>
        <p:nvGraphicFramePr>
          <p:cNvPr id="2" name="Table 1">
            <a:extLst>
              <a:ext uri="{FF2B5EF4-FFF2-40B4-BE49-F238E27FC236}">
                <a16:creationId xmlns:a16="http://schemas.microsoft.com/office/drawing/2014/main" id="{2A64D961-0391-9E9B-6BF6-A079616D8D28}"/>
              </a:ext>
            </a:extLst>
          </p:cNvPr>
          <p:cNvGraphicFramePr>
            <a:graphicFrameLocks noGrp="1"/>
          </p:cNvGraphicFramePr>
          <p:nvPr>
            <p:extLst>
              <p:ext uri="{D42A27DB-BD31-4B8C-83A1-F6EECF244321}">
                <p14:modId xmlns:p14="http://schemas.microsoft.com/office/powerpoint/2010/main" val="3264466532"/>
              </p:ext>
            </p:extLst>
          </p:nvPr>
        </p:nvGraphicFramePr>
        <p:xfrm>
          <a:off x="1339076" y="727621"/>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806238839"/>
                    </a:ext>
                  </a:extLst>
                </a:gridCol>
                <a:gridCol w="285696">
                  <a:extLst>
                    <a:ext uri="{9D8B030D-6E8A-4147-A177-3AD203B41FA5}">
                      <a16:colId xmlns:a16="http://schemas.microsoft.com/office/drawing/2014/main" val="2361940912"/>
                    </a:ext>
                  </a:extLst>
                </a:gridCol>
                <a:gridCol w="1828452">
                  <a:extLst>
                    <a:ext uri="{9D8B030D-6E8A-4147-A177-3AD203B41FA5}">
                      <a16:colId xmlns:a16="http://schemas.microsoft.com/office/drawing/2014/main" val="157549834"/>
                    </a:ext>
                  </a:extLst>
                </a:gridCol>
                <a:gridCol w="1542756">
                  <a:extLst>
                    <a:ext uri="{9D8B030D-6E8A-4147-A177-3AD203B41FA5}">
                      <a16:colId xmlns:a16="http://schemas.microsoft.com/office/drawing/2014/main" val="2870703446"/>
                    </a:ext>
                  </a:extLst>
                </a:gridCol>
                <a:gridCol w="1142782">
                  <a:extLst>
                    <a:ext uri="{9D8B030D-6E8A-4147-A177-3AD203B41FA5}">
                      <a16:colId xmlns:a16="http://schemas.microsoft.com/office/drawing/2014/main" val="2838371977"/>
                    </a:ext>
                  </a:extLst>
                </a:gridCol>
                <a:gridCol w="1542756">
                  <a:extLst>
                    <a:ext uri="{9D8B030D-6E8A-4147-A177-3AD203B41FA5}">
                      <a16:colId xmlns:a16="http://schemas.microsoft.com/office/drawing/2014/main" val="2492040596"/>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Illicit Discharge/Dumping - Employee Education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Provide information to employees pertaining to illicit dumping and disposal of waste and the hazards associated with it.</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staffed trained in IDDE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staff who have received a refresher course in IDDE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59 City Staff</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71 City Staff</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407992"/>
                  </a:ext>
                </a:extLst>
              </a:tr>
            </a:tbl>
          </a:graphicData>
        </a:graphic>
      </p:graphicFrame>
      <p:pic>
        <p:nvPicPr>
          <p:cNvPr id="8" name="Picture 7">
            <a:extLst>
              <a:ext uri="{FF2B5EF4-FFF2-40B4-BE49-F238E27FC236}">
                <a16:creationId xmlns:a16="http://schemas.microsoft.com/office/drawing/2014/main" id="{231A0FB7-7FA8-02DF-01D5-93A1CEDF0307}"/>
              </a:ext>
            </a:extLst>
          </p:cNvPr>
          <p:cNvPicPr>
            <a:picLocks noChangeAspect="1"/>
          </p:cNvPicPr>
          <p:nvPr/>
        </p:nvPicPr>
        <p:blipFill>
          <a:blip r:embed="rId5"/>
          <a:stretch>
            <a:fillRect/>
          </a:stretch>
        </p:blipFill>
        <p:spPr>
          <a:xfrm>
            <a:off x="3048000" y="2215700"/>
            <a:ext cx="3048000" cy="1603375"/>
          </a:xfrm>
          <a:prstGeom prst="rect">
            <a:avLst/>
          </a:prstGeom>
        </p:spPr>
      </p:pic>
      <p:pic>
        <p:nvPicPr>
          <p:cNvPr id="12" name="Picture 11">
            <a:hlinkClick r:id="rId6" action="ppaction://hlinkpres?slideindex=1&amp;slidetitle="/>
            <a:extLst>
              <a:ext uri="{FF2B5EF4-FFF2-40B4-BE49-F238E27FC236}">
                <a16:creationId xmlns:a16="http://schemas.microsoft.com/office/drawing/2014/main" id="{FDE861A5-9362-0E59-397A-26A3AAB6207B}"/>
              </a:ext>
            </a:extLst>
          </p:cNvPr>
          <p:cNvPicPr>
            <a:picLocks noChangeAspect="1"/>
          </p:cNvPicPr>
          <p:nvPr/>
        </p:nvPicPr>
        <p:blipFill>
          <a:blip r:embed="rId7"/>
          <a:stretch>
            <a:fillRect/>
          </a:stretch>
        </p:blipFill>
        <p:spPr>
          <a:xfrm>
            <a:off x="6477000" y="1802808"/>
            <a:ext cx="2111148" cy="1603375"/>
          </a:xfrm>
          <a:prstGeom prst="rect">
            <a:avLst/>
          </a:prstGeom>
        </p:spPr>
      </p:pic>
    </p:spTree>
    <p:extLst>
      <p:ext uri="{BB962C8B-B14F-4D97-AF65-F5344CB8AC3E}">
        <p14:creationId xmlns:p14="http://schemas.microsoft.com/office/powerpoint/2010/main" val="3839002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96094" y="361950"/>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3D-03</a:t>
            </a:r>
          </a:p>
        </p:txBody>
      </p:sp>
      <p:graphicFrame>
        <p:nvGraphicFramePr>
          <p:cNvPr id="2" name="Table 1">
            <a:extLst>
              <a:ext uri="{FF2B5EF4-FFF2-40B4-BE49-F238E27FC236}">
                <a16:creationId xmlns:a16="http://schemas.microsoft.com/office/drawing/2014/main" id="{C6D661DC-BCF4-6238-7182-5E7B63094765}"/>
              </a:ext>
            </a:extLst>
          </p:cNvPr>
          <p:cNvGraphicFramePr>
            <a:graphicFrameLocks noGrp="1"/>
          </p:cNvGraphicFramePr>
          <p:nvPr>
            <p:extLst>
              <p:ext uri="{D42A27DB-BD31-4B8C-83A1-F6EECF244321}">
                <p14:modId xmlns:p14="http://schemas.microsoft.com/office/powerpoint/2010/main" val="3443828859"/>
              </p:ext>
            </p:extLst>
          </p:nvPr>
        </p:nvGraphicFramePr>
        <p:xfrm>
          <a:off x="1238250" y="819150"/>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215186944"/>
                    </a:ext>
                  </a:extLst>
                </a:gridCol>
                <a:gridCol w="285696">
                  <a:extLst>
                    <a:ext uri="{9D8B030D-6E8A-4147-A177-3AD203B41FA5}">
                      <a16:colId xmlns:a16="http://schemas.microsoft.com/office/drawing/2014/main" val="136855573"/>
                    </a:ext>
                  </a:extLst>
                </a:gridCol>
                <a:gridCol w="1828452">
                  <a:extLst>
                    <a:ext uri="{9D8B030D-6E8A-4147-A177-3AD203B41FA5}">
                      <a16:colId xmlns:a16="http://schemas.microsoft.com/office/drawing/2014/main" val="2628159429"/>
                    </a:ext>
                  </a:extLst>
                </a:gridCol>
                <a:gridCol w="1656544">
                  <a:extLst>
                    <a:ext uri="{9D8B030D-6E8A-4147-A177-3AD203B41FA5}">
                      <a16:colId xmlns:a16="http://schemas.microsoft.com/office/drawing/2014/main" val="2180484661"/>
                    </a:ext>
                  </a:extLst>
                </a:gridCol>
                <a:gridCol w="1028994">
                  <a:extLst>
                    <a:ext uri="{9D8B030D-6E8A-4147-A177-3AD203B41FA5}">
                      <a16:colId xmlns:a16="http://schemas.microsoft.com/office/drawing/2014/main" val="2535944674"/>
                    </a:ext>
                  </a:extLst>
                </a:gridCol>
                <a:gridCol w="1542756">
                  <a:extLst>
                    <a:ext uri="{9D8B030D-6E8A-4147-A177-3AD203B41FA5}">
                      <a16:colId xmlns:a16="http://schemas.microsoft.com/office/drawing/2014/main" val="1244049798"/>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03</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Illicit Discharge/Dumping - Business Education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Distribute industry specific informational flyers by mail or in annual business license renewals pertaining to illicit dumping, illicit connections, and disposal of waste and the hazards associated with it.</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industry specific flyers distributed to landscaping businesses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flyers distributed to restaurants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industry specific flyers distributed to automotive industry businesses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70 lawn maintenance specific flyers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128 restaurant specific flyers</a:t>
                      </a:r>
                    </a:p>
                    <a:p>
                      <a:pPr marL="0" marR="0">
                        <a:lnSpc>
                          <a:spcPct val="107000"/>
                        </a:lnSpc>
                        <a:spcBef>
                          <a:spcPts val="0"/>
                        </a:spcBef>
                        <a:spcAft>
                          <a:spcPts val="0"/>
                        </a:spcAft>
                      </a:pP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18 car wash specific flyers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8284737"/>
                  </a:ext>
                </a:extLst>
              </a:tr>
            </a:tbl>
          </a:graphicData>
        </a:graphic>
      </p:graphicFrame>
      <p:pic>
        <p:nvPicPr>
          <p:cNvPr id="4098" name="C5223A60-9B4B-44E4-AC37-CF08C50012C5" descr="IMG_2660.jpg">
            <a:extLst>
              <a:ext uri="{FF2B5EF4-FFF2-40B4-BE49-F238E27FC236}">
                <a16:creationId xmlns:a16="http://schemas.microsoft.com/office/drawing/2014/main" id="{77CC3BB9-D6A9-82C6-0457-B60524C3C79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477" b="3828"/>
          <a:stretch/>
        </p:blipFill>
        <p:spPr bwMode="auto">
          <a:xfrm rot="16200000">
            <a:off x="3414711" y="1873661"/>
            <a:ext cx="2314577" cy="3043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4098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3832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4A-01</a:t>
            </a:r>
          </a:p>
        </p:txBody>
      </p:sp>
      <p:graphicFrame>
        <p:nvGraphicFramePr>
          <p:cNvPr id="2" name="Table 1">
            <a:extLst>
              <a:ext uri="{FF2B5EF4-FFF2-40B4-BE49-F238E27FC236}">
                <a16:creationId xmlns:a16="http://schemas.microsoft.com/office/drawing/2014/main" id="{95917613-53A4-7BF7-E673-5DE8D3C03327}"/>
              </a:ext>
            </a:extLst>
          </p:cNvPr>
          <p:cNvGraphicFramePr>
            <a:graphicFrameLocks noGrp="1"/>
          </p:cNvGraphicFramePr>
          <p:nvPr>
            <p:extLst>
              <p:ext uri="{D42A27DB-BD31-4B8C-83A1-F6EECF244321}">
                <p14:modId xmlns:p14="http://schemas.microsoft.com/office/powerpoint/2010/main" val="2064796888"/>
              </p:ext>
            </p:extLst>
          </p:nvPr>
        </p:nvGraphicFramePr>
        <p:xfrm>
          <a:off x="1322349" y="803821"/>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574569222"/>
                    </a:ext>
                  </a:extLst>
                </a:gridCol>
                <a:gridCol w="285696">
                  <a:extLst>
                    <a:ext uri="{9D8B030D-6E8A-4147-A177-3AD203B41FA5}">
                      <a16:colId xmlns:a16="http://schemas.microsoft.com/office/drawing/2014/main" val="2474373581"/>
                    </a:ext>
                  </a:extLst>
                </a:gridCol>
                <a:gridCol w="1828452">
                  <a:extLst>
                    <a:ext uri="{9D8B030D-6E8A-4147-A177-3AD203B41FA5}">
                      <a16:colId xmlns:a16="http://schemas.microsoft.com/office/drawing/2014/main" val="3398029187"/>
                    </a:ext>
                  </a:extLst>
                </a:gridCol>
                <a:gridCol w="1542756">
                  <a:extLst>
                    <a:ext uri="{9D8B030D-6E8A-4147-A177-3AD203B41FA5}">
                      <a16:colId xmlns:a16="http://schemas.microsoft.com/office/drawing/2014/main" val="2201214092"/>
                    </a:ext>
                  </a:extLst>
                </a:gridCol>
                <a:gridCol w="1142782">
                  <a:extLst>
                    <a:ext uri="{9D8B030D-6E8A-4147-A177-3AD203B41FA5}">
                      <a16:colId xmlns:a16="http://schemas.microsoft.com/office/drawing/2014/main" val="1530147165"/>
                    </a:ext>
                  </a:extLst>
                </a:gridCol>
                <a:gridCol w="1542756">
                  <a:extLst>
                    <a:ext uri="{9D8B030D-6E8A-4147-A177-3AD203B41FA5}">
                      <a16:colId xmlns:a16="http://schemas.microsoft.com/office/drawing/2014/main" val="860469503"/>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Erosion and Sediment Control Ordinance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Maintain ordinances or other regulatory mechanisms as defined in Chapter 30 Division 6 of the City's LDRs that prevent erosion, sedimentation, flooding, and water pollution during development and allow penalties to ensure compliance.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changes or amendments to Chapter 30, Division 6 of the City's Land Development Regulations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10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7629418"/>
                  </a:ext>
                </a:extLst>
              </a:tr>
            </a:tbl>
          </a:graphicData>
        </a:graphic>
      </p:graphicFrame>
      <p:pic>
        <p:nvPicPr>
          <p:cNvPr id="8" name="Picture 7">
            <a:hlinkClick r:id="rId5" action="ppaction://hlinkfile"/>
            <a:extLst>
              <a:ext uri="{FF2B5EF4-FFF2-40B4-BE49-F238E27FC236}">
                <a16:creationId xmlns:a16="http://schemas.microsoft.com/office/drawing/2014/main" id="{B8AD6EB6-1D68-13D4-BCFF-E83B255A991C}"/>
              </a:ext>
            </a:extLst>
          </p:cNvPr>
          <p:cNvPicPr>
            <a:picLocks noChangeAspect="1"/>
          </p:cNvPicPr>
          <p:nvPr/>
        </p:nvPicPr>
        <p:blipFill rotWithShape="1">
          <a:blip r:embed="rId6"/>
          <a:srcRect t="3596"/>
          <a:stretch/>
        </p:blipFill>
        <p:spPr>
          <a:xfrm>
            <a:off x="3516969" y="1962150"/>
            <a:ext cx="2110061" cy="2556832"/>
          </a:xfrm>
          <a:prstGeom prst="rect">
            <a:avLst/>
          </a:prstGeom>
        </p:spPr>
      </p:pic>
    </p:spTree>
    <p:extLst>
      <p:ext uri="{BB962C8B-B14F-4D97-AF65-F5344CB8AC3E}">
        <p14:creationId xmlns:p14="http://schemas.microsoft.com/office/powerpoint/2010/main" val="726954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66064" y="361950"/>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4B-01</a:t>
            </a:r>
          </a:p>
        </p:txBody>
      </p:sp>
      <p:graphicFrame>
        <p:nvGraphicFramePr>
          <p:cNvPr id="2" name="Table 1">
            <a:extLst>
              <a:ext uri="{FF2B5EF4-FFF2-40B4-BE49-F238E27FC236}">
                <a16:creationId xmlns:a16="http://schemas.microsoft.com/office/drawing/2014/main" id="{F1E2FD53-9082-F7C5-9B3F-31DC39F6BDC4}"/>
              </a:ext>
            </a:extLst>
          </p:cNvPr>
          <p:cNvGraphicFramePr>
            <a:graphicFrameLocks noGrp="1"/>
          </p:cNvGraphicFramePr>
          <p:nvPr>
            <p:extLst>
              <p:ext uri="{D42A27DB-BD31-4B8C-83A1-F6EECF244321}">
                <p14:modId xmlns:p14="http://schemas.microsoft.com/office/powerpoint/2010/main" val="4023145364"/>
              </p:ext>
            </p:extLst>
          </p:nvPr>
        </p:nvGraphicFramePr>
        <p:xfrm>
          <a:off x="1238249" y="769413"/>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578547451"/>
                    </a:ext>
                  </a:extLst>
                </a:gridCol>
                <a:gridCol w="285696">
                  <a:extLst>
                    <a:ext uri="{9D8B030D-6E8A-4147-A177-3AD203B41FA5}">
                      <a16:colId xmlns:a16="http://schemas.microsoft.com/office/drawing/2014/main" val="2018440579"/>
                    </a:ext>
                  </a:extLst>
                </a:gridCol>
                <a:gridCol w="1884797">
                  <a:extLst>
                    <a:ext uri="{9D8B030D-6E8A-4147-A177-3AD203B41FA5}">
                      <a16:colId xmlns:a16="http://schemas.microsoft.com/office/drawing/2014/main" val="1408760495"/>
                    </a:ext>
                  </a:extLst>
                </a:gridCol>
                <a:gridCol w="1486411">
                  <a:extLst>
                    <a:ext uri="{9D8B030D-6E8A-4147-A177-3AD203B41FA5}">
                      <a16:colId xmlns:a16="http://schemas.microsoft.com/office/drawing/2014/main" val="271410811"/>
                    </a:ext>
                  </a:extLst>
                </a:gridCol>
                <a:gridCol w="1142782">
                  <a:extLst>
                    <a:ext uri="{9D8B030D-6E8A-4147-A177-3AD203B41FA5}">
                      <a16:colId xmlns:a16="http://schemas.microsoft.com/office/drawing/2014/main" val="3461009047"/>
                    </a:ext>
                  </a:extLst>
                </a:gridCol>
                <a:gridCol w="1542756">
                  <a:extLst>
                    <a:ext uri="{9D8B030D-6E8A-4147-A177-3AD203B41FA5}">
                      <a16:colId xmlns:a16="http://schemas.microsoft.com/office/drawing/2014/main" val="2988620126"/>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4b</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Erosion and Sediment Control on Construction Sites</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Chapter 30 Division 6 of the City's LDRs requires that construction sites exceeding 1,000 square feet of impervious area submit a stormwater plan that addresses sedimentation and erosion control prior to commencing construction.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active construction sites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violations found pertaining to erosion and sediment controls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13 Sites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 Violations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8815376"/>
                  </a:ext>
                </a:extLst>
              </a:tr>
            </a:tbl>
          </a:graphicData>
        </a:graphic>
      </p:graphicFrame>
      <p:pic>
        <p:nvPicPr>
          <p:cNvPr id="8" name="Picture 7">
            <a:extLst>
              <a:ext uri="{FF2B5EF4-FFF2-40B4-BE49-F238E27FC236}">
                <a16:creationId xmlns:a16="http://schemas.microsoft.com/office/drawing/2014/main" id="{5F9270AE-F83D-8BE7-3D0C-8B786F29AAF8}"/>
              </a:ext>
            </a:extLst>
          </p:cNvPr>
          <p:cNvPicPr>
            <a:picLocks noChangeAspect="1"/>
          </p:cNvPicPr>
          <p:nvPr/>
        </p:nvPicPr>
        <p:blipFill>
          <a:blip r:embed="rId5"/>
          <a:stretch>
            <a:fillRect/>
          </a:stretch>
        </p:blipFill>
        <p:spPr>
          <a:xfrm>
            <a:off x="2895600" y="2092657"/>
            <a:ext cx="1117027" cy="2210902"/>
          </a:xfrm>
          <a:prstGeom prst="rect">
            <a:avLst/>
          </a:prstGeom>
        </p:spPr>
      </p:pic>
      <p:pic>
        <p:nvPicPr>
          <p:cNvPr id="11" name="Picture 10">
            <a:extLst>
              <a:ext uri="{FF2B5EF4-FFF2-40B4-BE49-F238E27FC236}">
                <a16:creationId xmlns:a16="http://schemas.microsoft.com/office/drawing/2014/main" id="{939C6AA4-2135-88A0-CDA4-4C642AB04FAF}"/>
              </a:ext>
            </a:extLst>
          </p:cNvPr>
          <p:cNvPicPr>
            <a:picLocks noChangeAspect="1"/>
          </p:cNvPicPr>
          <p:nvPr/>
        </p:nvPicPr>
        <p:blipFill>
          <a:blip r:embed="rId6"/>
          <a:stretch>
            <a:fillRect/>
          </a:stretch>
        </p:blipFill>
        <p:spPr>
          <a:xfrm>
            <a:off x="5131375" y="2075719"/>
            <a:ext cx="1347202" cy="2227840"/>
          </a:xfrm>
          <a:prstGeom prst="rect">
            <a:avLst/>
          </a:prstGeom>
        </p:spPr>
      </p:pic>
    </p:spTree>
    <p:extLst>
      <p:ext uri="{BB962C8B-B14F-4D97-AF65-F5344CB8AC3E}">
        <p14:creationId xmlns:p14="http://schemas.microsoft.com/office/powerpoint/2010/main" val="20319610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61950"/>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4C-01</a:t>
            </a:r>
          </a:p>
        </p:txBody>
      </p:sp>
      <p:graphicFrame>
        <p:nvGraphicFramePr>
          <p:cNvPr id="2" name="Table 1">
            <a:extLst>
              <a:ext uri="{FF2B5EF4-FFF2-40B4-BE49-F238E27FC236}">
                <a16:creationId xmlns:a16="http://schemas.microsoft.com/office/drawing/2014/main" id="{F9403D5C-C6E3-BBAB-36A9-3B6FAADDE981}"/>
              </a:ext>
            </a:extLst>
          </p:cNvPr>
          <p:cNvGraphicFramePr>
            <a:graphicFrameLocks noGrp="1"/>
          </p:cNvGraphicFramePr>
          <p:nvPr>
            <p:extLst>
              <p:ext uri="{D42A27DB-BD31-4B8C-83A1-F6EECF244321}">
                <p14:modId xmlns:p14="http://schemas.microsoft.com/office/powerpoint/2010/main" val="2304837484"/>
              </p:ext>
            </p:extLst>
          </p:nvPr>
        </p:nvGraphicFramePr>
        <p:xfrm>
          <a:off x="1252573" y="731539"/>
          <a:ext cx="6667500" cy="836613"/>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908637699"/>
                    </a:ext>
                  </a:extLst>
                </a:gridCol>
                <a:gridCol w="285696">
                  <a:extLst>
                    <a:ext uri="{9D8B030D-6E8A-4147-A177-3AD203B41FA5}">
                      <a16:colId xmlns:a16="http://schemas.microsoft.com/office/drawing/2014/main" val="567821388"/>
                    </a:ext>
                  </a:extLst>
                </a:gridCol>
                <a:gridCol w="1828452">
                  <a:extLst>
                    <a:ext uri="{9D8B030D-6E8A-4147-A177-3AD203B41FA5}">
                      <a16:colId xmlns:a16="http://schemas.microsoft.com/office/drawing/2014/main" val="2656535823"/>
                    </a:ext>
                  </a:extLst>
                </a:gridCol>
                <a:gridCol w="1542756">
                  <a:extLst>
                    <a:ext uri="{9D8B030D-6E8A-4147-A177-3AD203B41FA5}">
                      <a16:colId xmlns:a16="http://schemas.microsoft.com/office/drawing/2014/main" val="1586336754"/>
                    </a:ext>
                  </a:extLst>
                </a:gridCol>
                <a:gridCol w="1142782">
                  <a:extLst>
                    <a:ext uri="{9D8B030D-6E8A-4147-A177-3AD203B41FA5}">
                      <a16:colId xmlns:a16="http://schemas.microsoft.com/office/drawing/2014/main" val="3836554226"/>
                    </a:ext>
                  </a:extLst>
                </a:gridCol>
                <a:gridCol w="1542756">
                  <a:extLst>
                    <a:ext uri="{9D8B030D-6E8A-4147-A177-3AD203B41FA5}">
                      <a16:colId xmlns:a16="http://schemas.microsoft.com/office/drawing/2014/main" val="2903622587"/>
                    </a:ext>
                  </a:extLst>
                </a:gridCol>
              </a:tblGrid>
              <a:tr h="836613">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4c</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Construction Site Cleanup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Construction site cleanup inspections prior to issuance of certificate of occupancy as required by City Code.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cleanup inspections performed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waste specific violations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10 Inspections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Violation</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5621639"/>
                  </a:ext>
                </a:extLst>
              </a:tr>
            </a:tbl>
          </a:graphicData>
        </a:graphic>
      </p:graphicFrame>
      <p:pic>
        <p:nvPicPr>
          <p:cNvPr id="8" name="Picture 7">
            <a:extLst>
              <a:ext uri="{FF2B5EF4-FFF2-40B4-BE49-F238E27FC236}">
                <a16:creationId xmlns:a16="http://schemas.microsoft.com/office/drawing/2014/main" id="{3623DE18-BA68-C008-7D94-2BD7274A5CD9}"/>
              </a:ext>
            </a:extLst>
          </p:cNvPr>
          <p:cNvPicPr>
            <a:picLocks noChangeAspect="1"/>
          </p:cNvPicPr>
          <p:nvPr/>
        </p:nvPicPr>
        <p:blipFill>
          <a:blip r:embed="rId5"/>
          <a:stretch>
            <a:fillRect/>
          </a:stretch>
        </p:blipFill>
        <p:spPr>
          <a:xfrm>
            <a:off x="3352637" y="1657350"/>
            <a:ext cx="2091875" cy="2895276"/>
          </a:xfrm>
          <a:prstGeom prst="rect">
            <a:avLst/>
          </a:prstGeom>
        </p:spPr>
      </p:pic>
    </p:spTree>
    <p:extLst>
      <p:ext uri="{BB962C8B-B14F-4D97-AF65-F5344CB8AC3E}">
        <p14:creationId xmlns:p14="http://schemas.microsoft.com/office/powerpoint/2010/main" val="3342529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66064" y="415115"/>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4C-02</a:t>
            </a:r>
          </a:p>
        </p:txBody>
      </p:sp>
      <p:graphicFrame>
        <p:nvGraphicFramePr>
          <p:cNvPr id="2" name="Table 1">
            <a:extLst>
              <a:ext uri="{FF2B5EF4-FFF2-40B4-BE49-F238E27FC236}">
                <a16:creationId xmlns:a16="http://schemas.microsoft.com/office/drawing/2014/main" id="{28EA4144-8515-A579-24C4-8101CA5400A4}"/>
              </a:ext>
            </a:extLst>
          </p:cNvPr>
          <p:cNvGraphicFramePr>
            <a:graphicFrameLocks noGrp="1"/>
          </p:cNvGraphicFramePr>
          <p:nvPr>
            <p:extLst>
              <p:ext uri="{D42A27DB-BD31-4B8C-83A1-F6EECF244321}">
                <p14:modId xmlns:p14="http://schemas.microsoft.com/office/powerpoint/2010/main" val="683525344"/>
              </p:ext>
            </p:extLst>
          </p:nvPr>
        </p:nvGraphicFramePr>
        <p:xfrm>
          <a:off x="1314915" y="895350"/>
          <a:ext cx="6667500" cy="129794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765158615"/>
                    </a:ext>
                  </a:extLst>
                </a:gridCol>
                <a:gridCol w="285696">
                  <a:extLst>
                    <a:ext uri="{9D8B030D-6E8A-4147-A177-3AD203B41FA5}">
                      <a16:colId xmlns:a16="http://schemas.microsoft.com/office/drawing/2014/main" val="3936860221"/>
                    </a:ext>
                  </a:extLst>
                </a:gridCol>
                <a:gridCol w="2112931">
                  <a:extLst>
                    <a:ext uri="{9D8B030D-6E8A-4147-A177-3AD203B41FA5}">
                      <a16:colId xmlns:a16="http://schemas.microsoft.com/office/drawing/2014/main" val="1060589874"/>
                    </a:ext>
                  </a:extLst>
                </a:gridCol>
                <a:gridCol w="1600200">
                  <a:extLst>
                    <a:ext uri="{9D8B030D-6E8A-4147-A177-3AD203B41FA5}">
                      <a16:colId xmlns:a16="http://schemas.microsoft.com/office/drawing/2014/main" val="532465261"/>
                    </a:ext>
                  </a:extLst>
                </a:gridCol>
                <a:gridCol w="800859">
                  <a:extLst>
                    <a:ext uri="{9D8B030D-6E8A-4147-A177-3AD203B41FA5}">
                      <a16:colId xmlns:a16="http://schemas.microsoft.com/office/drawing/2014/main" val="1712019088"/>
                    </a:ext>
                  </a:extLst>
                </a:gridCol>
                <a:gridCol w="1542756">
                  <a:extLst>
                    <a:ext uri="{9D8B030D-6E8A-4147-A177-3AD203B41FA5}">
                      <a16:colId xmlns:a16="http://schemas.microsoft.com/office/drawing/2014/main" val="2906342169"/>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4c</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Construction Site Waste Control</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Enforce requirements for construction site operators to control waste such as discarded building materials, concrete truck washout, chemicals, litter, and sanitary waste at the construction site that may cause adverse impacts to water quality as defined in Article III of the City's Code of Ordinances and as a condition of their Site Plan Permit.</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site plan or preconstruction meetings held where the requirement for construction waste control was discussed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waste control pamphlets distributed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 Pre-Construction Meetings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07000"/>
                        </a:lnSpc>
                        <a:spcBef>
                          <a:spcPts val="0"/>
                        </a:spcBef>
                        <a:spcAft>
                          <a:spcPts val="0"/>
                        </a:spcAft>
                      </a:pP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 Pamphlets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04079745"/>
                  </a:ext>
                </a:extLst>
              </a:tr>
            </a:tbl>
          </a:graphicData>
        </a:graphic>
      </p:graphicFrame>
      <p:pic>
        <p:nvPicPr>
          <p:cNvPr id="9" name="Picture 8">
            <a:extLst>
              <a:ext uri="{FF2B5EF4-FFF2-40B4-BE49-F238E27FC236}">
                <a16:creationId xmlns:a16="http://schemas.microsoft.com/office/drawing/2014/main" id="{80845A8A-FDE5-E7DE-DD6A-D6A0E90F23B0}"/>
              </a:ext>
            </a:extLst>
          </p:cNvPr>
          <p:cNvPicPr>
            <a:picLocks noChangeAspect="1"/>
          </p:cNvPicPr>
          <p:nvPr/>
        </p:nvPicPr>
        <p:blipFill>
          <a:blip r:embed="rId5"/>
          <a:stretch>
            <a:fillRect/>
          </a:stretch>
        </p:blipFill>
        <p:spPr>
          <a:xfrm>
            <a:off x="2286000" y="2346278"/>
            <a:ext cx="3014663" cy="2179735"/>
          </a:xfrm>
          <a:prstGeom prst="rect">
            <a:avLst/>
          </a:prstGeom>
        </p:spPr>
      </p:pic>
      <p:pic>
        <p:nvPicPr>
          <p:cNvPr id="7169" name="35DB508F-F866-414D-8A16-4B3B6BDC7CD5" descr="IMG_2661.jpg">
            <a:extLst>
              <a:ext uri="{FF2B5EF4-FFF2-40B4-BE49-F238E27FC236}">
                <a16:creationId xmlns:a16="http://schemas.microsoft.com/office/drawing/2014/main" id="{DC7A9AD3-1A9A-7EA2-D619-A94BDD936A5A}"/>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471" t="5839" r="19613" b="3760"/>
          <a:stretch/>
        </p:blipFill>
        <p:spPr bwMode="auto">
          <a:xfrm>
            <a:off x="5638800" y="2299971"/>
            <a:ext cx="1356800" cy="2306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06793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22077"/>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4D-01</a:t>
            </a:r>
          </a:p>
        </p:txBody>
      </p:sp>
      <p:graphicFrame>
        <p:nvGraphicFramePr>
          <p:cNvPr id="2" name="Table 1">
            <a:extLst>
              <a:ext uri="{FF2B5EF4-FFF2-40B4-BE49-F238E27FC236}">
                <a16:creationId xmlns:a16="http://schemas.microsoft.com/office/drawing/2014/main" id="{25DD1E01-32EC-BF30-E819-FE73DF7C6935}"/>
              </a:ext>
            </a:extLst>
          </p:cNvPr>
          <p:cNvGraphicFramePr>
            <a:graphicFrameLocks noGrp="1"/>
          </p:cNvGraphicFramePr>
          <p:nvPr>
            <p:extLst>
              <p:ext uri="{D42A27DB-BD31-4B8C-83A1-F6EECF244321}">
                <p14:modId xmlns:p14="http://schemas.microsoft.com/office/powerpoint/2010/main" val="4233397191"/>
              </p:ext>
            </p:extLst>
          </p:nvPr>
        </p:nvGraphicFramePr>
        <p:xfrm>
          <a:off x="1238250" y="607449"/>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247055530"/>
                    </a:ext>
                  </a:extLst>
                </a:gridCol>
                <a:gridCol w="285696">
                  <a:extLst>
                    <a:ext uri="{9D8B030D-6E8A-4147-A177-3AD203B41FA5}">
                      <a16:colId xmlns:a16="http://schemas.microsoft.com/office/drawing/2014/main" val="1046481024"/>
                    </a:ext>
                  </a:extLst>
                </a:gridCol>
                <a:gridCol w="2018146">
                  <a:extLst>
                    <a:ext uri="{9D8B030D-6E8A-4147-A177-3AD203B41FA5}">
                      <a16:colId xmlns:a16="http://schemas.microsoft.com/office/drawing/2014/main" val="3831682703"/>
                    </a:ext>
                  </a:extLst>
                </a:gridCol>
                <a:gridCol w="1676400">
                  <a:extLst>
                    <a:ext uri="{9D8B030D-6E8A-4147-A177-3AD203B41FA5}">
                      <a16:colId xmlns:a16="http://schemas.microsoft.com/office/drawing/2014/main" val="2983711267"/>
                    </a:ext>
                  </a:extLst>
                </a:gridCol>
                <a:gridCol w="819444">
                  <a:extLst>
                    <a:ext uri="{9D8B030D-6E8A-4147-A177-3AD203B41FA5}">
                      <a16:colId xmlns:a16="http://schemas.microsoft.com/office/drawing/2014/main" val="3778319917"/>
                    </a:ext>
                  </a:extLst>
                </a:gridCol>
                <a:gridCol w="1542756">
                  <a:extLst>
                    <a:ext uri="{9D8B030D-6E8A-4147-A177-3AD203B41FA5}">
                      <a16:colId xmlns:a16="http://schemas.microsoft.com/office/drawing/2014/main" val="453266445"/>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Site Plan Review - Water Quality</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Chapter 30 of the City's LDRs requires that all site plans be reviewed and that plans include water quality and ESC measures. The City will notify applicants of the potential need to obtain an ERP permit form SJRWMD and/or NPDES GCP from FDEP.</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site plans reviewed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applicants notified of the ERP and CGP permits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28 Site Plans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 Applicants notified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1183268"/>
                  </a:ext>
                </a:extLst>
              </a:tr>
            </a:tbl>
          </a:graphicData>
        </a:graphic>
      </p:graphicFrame>
      <p:pic>
        <p:nvPicPr>
          <p:cNvPr id="8" name="Picture 7">
            <a:extLst>
              <a:ext uri="{FF2B5EF4-FFF2-40B4-BE49-F238E27FC236}">
                <a16:creationId xmlns:a16="http://schemas.microsoft.com/office/drawing/2014/main" id="{D27F4923-BD5A-92A8-BD82-B2C587EF05BE}"/>
              </a:ext>
            </a:extLst>
          </p:cNvPr>
          <p:cNvPicPr>
            <a:picLocks noChangeAspect="1"/>
          </p:cNvPicPr>
          <p:nvPr/>
        </p:nvPicPr>
        <p:blipFill>
          <a:blip r:embed="rId5"/>
          <a:stretch>
            <a:fillRect/>
          </a:stretch>
        </p:blipFill>
        <p:spPr>
          <a:xfrm>
            <a:off x="1524000" y="1722127"/>
            <a:ext cx="1731358" cy="3000414"/>
          </a:xfrm>
          <a:prstGeom prst="rect">
            <a:avLst/>
          </a:prstGeom>
        </p:spPr>
      </p:pic>
      <p:pic>
        <p:nvPicPr>
          <p:cNvPr id="9" name="Picture 8">
            <a:extLst>
              <a:ext uri="{FF2B5EF4-FFF2-40B4-BE49-F238E27FC236}">
                <a16:creationId xmlns:a16="http://schemas.microsoft.com/office/drawing/2014/main" id="{CDE2C7E6-C0D3-A9A7-8B57-D24E8FB2F213}"/>
              </a:ext>
            </a:extLst>
          </p:cNvPr>
          <p:cNvPicPr>
            <a:picLocks noChangeAspect="1"/>
          </p:cNvPicPr>
          <p:nvPr/>
        </p:nvPicPr>
        <p:blipFill>
          <a:blip r:embed="rId6"/>
          <a:stretch>
            <a:fillRect/>
          </a:stretch>
        </p:blipFill>
        <p:spPr>
          <a:xfrm>
            <a:off x="3581400" y="1809750"/>
            <a:ext cx="5103194" cy="2362200"/>
          </a:xfrm>
          <a:prstGeom prst="rect">
            <a:avLst/>
          </a:prstGeom>
        </p:spPr>
      </p:pic>
    </p:spTree>
    <p:extLst>
      <p:ext uri="{BB962C8B-B14F-4D97-AF65-F5344CB8AC3E}">
        <p14:creationId xmlns:p14="http://schemas.microsoft.com/office/powerpoint/2010/main" val="2220612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27964" y="285750"/>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4E-01</a:t>
            </a:r>
          </a:p>
        </p:txBody>
      </p:sp>
      <p:graphicFrame>
        <p:nvGraphicFramePr>
          <p:cNvPr id="3" name="Table 2">
            <a:extLst>
              <a:ext uri="{FF2B5EF4-FFF2-40B4-BE49-F238E27FC236}">
                <a16:creationId xmlns:a16="http://schemas.microsoft.com/office/drawing/2014/main" id="{281236BE-8672-242C-48CF-873D1308E15A}"/>
              </a:ext>
            </a:extLst>
          </p:cNvPr>
          <p:cNvGraphicFramePr>
            <a:graphicFrameLocks noGrp="1"/>
          </p:cNvGraphicFramePr>
          <p:nvPr>
            <p:extLst>
              <p:ext uri="{D42A27DB-BD31-4B8C-83A1-F6EECF244321}">
                <p14:modId xmlns:p14="http://schemas.microsoft.com/office/powerpoint/2010/main" val="3084936743"/>
              </p:ext>
            </p:extLst>
          </p:nvPr>
        </p:nvGraphicFramePr>
        <p:xfrm>
          <a:off x="1329783" y="648432"/>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54029063"/>
                    </a:ext>
                  </a:extLst>
                </a:gridCol>
                <a:gridCol w="285696">
                  <a:extLst>
                    <a:ext uri="{9D8B030D-6E8A-4147-A177-3AD203B41FA5}">
                      <a16:colId xmlns:a16="http://schemas.microsoft.com/office/drawing/2014/main" val="1906436038"/>
                    </a:ext>
                  </a:extLst>
                </a:gridCol>
                <a:gridCol w="1828452">
                  <a:extLst>
                    <a:ext uri="{9D8B030D-6E8A-4147-A177-3AD203B41FA5}">
                      <a16:colId xmlns:a16="http://schemas.microsoft.com/office/drawing/2014/main" val="657837"/>
                    </a:ext>
                  </a:extLst>
                </a:gridCol>
                <a:gridCol w="1542756">
                  <a:extLst>
                    <a:ext uri="{9D8B030D-6E8A-4147-A177-3AD203B41FA5}">
                      <a16:colId xmlns:a16="http://schemas.microsoft.com/office/drawing/2014/main" val="2890981870"/>
                    </a:ext>
                  </a:extLst>
                </a:gridCol>
                <a:gridCol w="1142782">
                  <a:extLst>
                    <a:ext uri="{9D8B030D-6E8A-4147-A177-3AD203B41FA5}">
                      <a16:colId xmlns:a16="http://schemas.microsoft.com/office/drawing/2014/main" val="4294534376"/>
                    </a:ext>
                  </a:extLst>
                </a:gridCol>
                <a:gridCol w="1542756">
                  <a:extLst>
                    <a:ext uri="{9D8B030D-6E8A-4147-A177-3AD203B41FA5}">
                      <a16:colId xmlns:a16="http://schemas.microsoft.com/office/drawing/2014/main" val="3844054580"/>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Submittal of Information by Public - Hotline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Use and advertisement of stormwater telephone hotline number for public input on stormwater issues.  Hotline number is included on all stormwater promotional and educational materials.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calls received by the hotline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157 Calls Received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106922"/>
                  </a:ext>
                </a:extLst>
              </a:tr>
            </a:tbl>
          </a:graphicData>
        </a:graphic>
      </p:graphicFrame>
      <p:pic>
        <p:nvPicPr>
          <p:cNvPr id="9218" name="565AAC2A-5016-4456-AB9B-6ECB2CEC8A3A" descr="IMG_2662.jpg">
            <a:extLst>
              <a:ext uri="{FF2B5EF4-FFF2-40B4-BE49-F238E27FC236}">
                <a16:creationId xmlns:a16="http://schemas.microsoft.com/office/drawing/2014/main" id="{761A6FA4-0088-DCEB-86F8-71490BDDBB6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279"/>
          <a:stretch/>
        </p:blipFill>
        <p:spPr bwMode="auto">
          <a:xfrm rot="16200000">
            <a:off x="1166575" y="1172393"/>
            <a:ext cx="2696052" cy="3962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D4F7D24B-A773-099E-C7D2-A85B68B7FBC6}"/>
              </a:ext>
            </a:extLst>
          </p:cNvPr>
          <p:cNvPicPr>
            <a:picLocks noChangeAspect="1"/>
          </p:cNvPicPr>
          <p:nvPr/>
        </p:nvPicPr>
        <p:blipFill rotWithShape="1">
          <a:blip r:embed="rId6"/>
          <a:srcRect l="14815" t="11779" r="11111" b="14159"/>
          <a:stretch/>
        </p:blipFill>
        <p:spPr>
          <a:xfrm>
            <a:off x="4724400" y="2633563"/>
            <a:ext cx="4038600" cy="1040315"/>
          </a:xfrm>
          <a:prstGeom prst="rect">
            <a:avLst/>
          </a:prstGeom>
        </p:spPr>
      </p:pic>
      <p:pic>
        <p:nvPicPr>
          <p:cNvPr id="12" name="Picture 11">
            <a:extLst>
              <a:ext uri="{FF2B5EF4-FFF2-40B4-BE49-F238E27FC236}">
                <a16:creationId xmlns:a16="http://schemas.microsoft.com/office/drawing/2014/main" id="{ABC589B4-EE13-A88C-8BC7-E149927CA785}"/>
              </a:ext>
            </a:extLst>
          </p:cNvPr>
          <p:cNvPicPr>
            <a:picLocks noChangeAspect="1"/>
          </p:cNvPicPr>
          <p:nvPr/>
        </p:nvPicPr>
        <p:blipFill>
          <a:blip r:embed="rId7"/>
          <a:stretch>
            <a:fillRect/>
          </a:stretch>
        </p:blipFill>
        <p:spPr>
          <a:xfrm>
            <a:off x="4724400" y="1792910"/>
            <a:ext cx="2052900" cy="840653"/>
          </a:xfrm>
          <a:prstGeom prst="rect">
            <a:avLst/>
          </a:prstGeom>
        </p:spPr>
      </p:pic>
    </p:spTree>
    <p:extLst>
      <p:ext uri="{BB962C8B-B14F-4D97-AF65-F5344CB8AC3E}">
        <p14:creationId xmlns:p14="http://schemas.microsoft.com/office/powerpoint/2010/main" val="633835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25985"/>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4E-02</a:t>
            </a:r>
          </a:p>
        </p:txBody>
      </p:sp>
      <p:graphicFrame>
        <p:nvGraphicFramePr>
          <p:cNvPr id="2" name="Table 1">
            <a:extLst>
              <a:ext uri="{FF2B5EF4-FFF2-40B4-BE49-F238E27FC236}">
                <a16:creationId xmlns:a16="http://schemas.microsoft.com/office/drawing/2014/main" id="{B3C9F5B0-4901-98AD-92BA-99BC16B9293F}"/>
              </a:ext>
            </a:extLst>
          </p:cNvPr>
          <p:cNvGraphicFramePr>
            <a:graphicFrameLocks noGrp="1"/>
          </p:cNvGraphicFramePr>
          <p:nvPr>
            <p:extLst>
              <p:ext uri="{D42A27DB-BD31-4B8C-83A1-F6EECF244321}">
                <p14:modId xmlns:p14="http://schemas.microsoft.com/office/powerpoint/2010/main" val="2296170888"/>
              </p:ext>
            </p:extLst>
          </p:nvPr>
        </p:nvGraphicFramePr>
        <p:xfrm>
          <a:off x="1447800" y="751431"/>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956578910"/>
                    </a:ext>
                  </a:extLst>
                </a:gridCol>
                <a:gridCol w="285696">
                  <a:extLst>
                    <a:ext uri="{9D8B030D-6E8A-4147-A177-3AD203B41FA5}">
                      <a16:colId xmlns:a16="http://schemas.microsoft.com/office/drawing/2014/main" val="1375262842"/>
                    </a:ext>
                  </a:extLst>
                </a:gridCol>
                <a:gridCol w="2513446">
                  <a:extLst>
                    <a:ext uri="{9D8B030D-6E8A-4147-A177-3AD203B41FA5}">
                      <a16:colId xmlns:a16="http://schemas.microsoft.com/office/drawing/2014/main" val="289468194"/>
                    </a:ext>
                  </a:extLst>
                </a:gridCol>
                <a:gridCol w="1600200">
                  <a:extLst>
                    <a:ext uri="{9D8B030D-6E8A-4147-A177-3AD203B41FA5}">
                      <a16:colId xmlns:a16="http://schemas.microsoft.com/office/drawing/2014/main" val="1051115832"/>
                    </a:ext>
                  </a:extLst>
                </a:gridCol>
                <a:gridCol w="762000">
                  <a:extLst>
                    <a:ext uri="{9D8B030D-6E8A-4147-A177-3AD203B41FA5}">
                      <a16:colId xmlns:a16="http://schemas.microsoft.com/office/drawing/2014/main" val="2012762173"/>
                    </a:ext>
                  </a:extLst>
                </a:gridCol>
                <a:gridCol w="1181100">
                  <a:extLst>
                    <a:ext uri="{9D8B030D-6E8A-4147-A177-3AD203B41FA5}">
                      <a16:colId xmlns:a16="http://schemas.microsoft.com/office/drawing/2014/main" val="983236305"/>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Submittal of Information by Public - Website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Use email links on the City's website that allows the public to submit information on stormwater issues. The website details that this is where the public can ask questions, voice concerns/issues and the email will be forwarded to the appropriate division for response.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emails generated from the City's website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31 Emails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26615006"/>
                  </a:ext>
                </a:extLst>
              </a:tr>
            </a:tbl>
          </a:graphicData>
        </a:graphic>
      </p:graphicFrame>
      <p:pic>
        <p:nvPicPr>
          <p:cNvPr id="10" name="Picture 9">
            <a:extLst>
              <a:ext uri="{FF2B5EF4-FFF2-40B4-BE49-F238E27FC236}">
                <a16:creationId xmlns:a16="http://schemas.microsoft.com/office/drawing/2014/main" id="{207ADA26-5D3E-BEEA-E2FA-75B4A4F579CD}"/>
              </a:ext>
            </a:extLst>
          </p:cNvPr>
          <p:cNvPicPr>
            <a:picLocks noChangeAspect="1"/>
          </p:cNvPicPr>
          <p:nvPr/>
        </p:nvPicPr>
        <p:blipFill>
          <a:blip r:embed="rId5"/>
          <a:stretch>
            <a:fillRect/>
          </a:stretch>
        </p:blipFill>
        <p:spPr>
          <a:xfrm>
            <a:off x="1981200" y="1801665"/>
            <a:ext cx="5292112" cy="2750114"/>
          </a:xfrm>
          <a:prstGeom prst="rect">
            <a:avLst/>
          </a:prstGeom>
        </p:spPr>
      </p:pic>
    </p:spTree>
    <p:extLst>
      <p:ext uri="{BB962C8B-B14F-4D97-AF65-F5344CB8AC3E}">
        <p14:creationId xmlns:p14="http://schemas.microsoft.com/office/powerpoint/2010/main" val="3573049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733800" y="204031"/>
            <a:ext cx="1342602"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1A-01</a:t>
            </a:r>
          </a:p>
        </p:txBody>
      </p:sp>
      <p:pic>
        <p:nvPicPr>
          <p:cNvPr id="2" name="Picture 1" descr="A pile of newspapers on a desk&#10;&#10;Description automatically generated">
            <a:extLst>
              <a:ext uri="{FF2B5EF4-FFF2-40B4-BE49-F238E27FC236}">
                <a16:creationId xmlns:a16="http://schemas.microsoft.com/office/drawing/2014/main" id="{5EA66958-BEE2-D6B6-39BA-F9EA96C217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97714" y="1818685"/>
            <a:ext cx="2895600" cy="1910292"/>
          </a:xfrm>
          <a:prstGeom prst="rect">
            <a:avLst/>
          </a:prstGeom>
        </p:spPr>
      </p:pic>
      <p:pic>
        <p:nvPicPr>
          <p:cNvPr id="1025" name="Picture 2" descr="A picture containing text&#10;&#10;Description automatically generated">
            <a:extLst>
              <a:ext uri="{FF2B5EF4-FFF2-40B4-BE49-F238E27FC236}">
                <a16:creationId xmlns:a16="http://schemas.microsoft.com/office/drawing/2014/main" id="{375BED12-1A4E-E157-01F7-ED33D213C1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53200" y="3492295"/>
            <a:ext cx="1634213" cy="1225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a:extLst>
              <a:ext uri="{FF2B5EF4-FFF2-40B4-BE49-F238E27FC236}">
                <a16:creationId xmlns:a16="http://schemas.microsoft.com/office/drawing/2014/main" id="{2EACAD0C-0EE4-D378-8FD4-C8F57C9508CF}"/>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613" r="3090" b="7380"/>
          <a:stretch/>
        </p:blipFill>
        <p:spPr bwMode="auto">
          <a:xfrm>
            <a:off x="6343482" y="116961"/>
            <a:ext cx="2496990" cy="1701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age of a book&#10;&#10;Description automatically generated">
            <a:extLst>
              <a:ext uri="{FF2B5EF4-FFF2-40B4-BE49-F238E27FC236}">
                <a16:creationId xmlns:a16="http://schemas.microsoft.com/office/drawing/2014/main" id="{463EBD61-F885-6A3C-008D-6625242A583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 y="759554"/>
            <a:ext cx="5509229" cy="3564796"/>
          </a:xfrm>
          <a:prstGeom prst="rect">
            <a:avLst/>
          </a:prstGeom>
        </p:spPr>
      </p:pic>
    </p:spTree>
    <p:extLst>
      <p:ext uri="{BB962C8B-B14F-4D97-AF65-F5344CB8AC3E}">
        <p14:creationId xmlns:p14="http://schemas.microsoft.com/office/powerpoint/2010/main" val="3180774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9" y="542678"/>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4F-01</a:t>
            </a:r>
          </a:p>
        </p:txBody>
      </p:sp>
      <p:graphicFrame>
        <p:nvGraphicFramePr>
          <p:cNvPr id="2" name="Table 1">
            <a:extLst>
              <a:ext uri="{FF2B5EF4-FFF2-40B4-BE49-F238E27FC236}">
                <a16:creationId xmlns:a16="http://schemas.microsoft.com/office/drawing/2014/main" id="{67ED886D-B837-F053-E6CB-8EC8847AADF4}"/>
              </a:ext>
            </a:extLst>
          </p:cNvPr>
          <p:cNvGraphicFramePr>
            <a:graphicFrameLocks noGrp="1"/>
          </p:cNvGraphicFramePr>
          <p:nvPr>
            <p:extLst>
              <p:ext uri="{D42A27DB-BD31-4B8C-83A1-F6EECF244321}">
                <p14:modId xmlns:p14="http://schemas.microsoft.com/office/powerpoint/2010/main" val="1696690744"/>
              </p:ext>
            </p:extLst>
          </p:nvPr>
        </p:nvGraphicFramePr>
        <p:xfrm>
          <a:off x="1447800" y="1060750"/>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1122808128"/>
                    </a:ext>
                  </a:extLst>
                </a:gridCol>
                <a:gridCol w="285696">
                  <a:extLst>
                    <a:ext uri="{9D8B030D-6E8A-4147-A177-3AD203B41FA5}">
                      <a16:colId xmlns:a16="http://schemas.microsoft.com/office/drawing/2014/main" val="3210460002"/>
                    </a:ext>
                  </a:extLst>
                </a:gridCol>
                <a:gridCol w="1827646">
                  <a:extLst>
                    <a:ext uri="{9D8B030D-6E8A-4147-A177-3AD203B41FA5}">
                      <a16:colId xmlns:a16="http://schemas.microsoft.com/office/drawing/2014/main" val="135889195"/>
                    </a:ext>
                  </a:extLst>
                </a:gridCol>
                <a:gridCol w="1828800">
                  <a:extLst>
                    <a:ext uri="{9D8B030D-6E8A-4147-A177-3AD203B41FA5}">
                      <a16:colId xmlns:a16="http://schemas.microsoft.com/office/drawing/2014/main" val="1706193725"/>
                    </a:ext>
                  </a:extLst>
                </a:gridCol>
                <a:gridCol w="914683">
                  <a:extLst>
                    <a:ext uri="{9D8B030D-6E8A-4147-A177-3AD203B41FA5}">
                      <a16:colId xmlns:a16="http://schemas.microsoft.com/office/drawing/2014/main" val="3057231994"/>
                    </a:ext>
                  </a:extLst>
                </a:gridCol>
                <a:gridCol w="1485617">
                  <a:extLst>
                    <a:ext uri="{9D8B030D-6E8A-4147-A177-3AD203B41FA5}">
                      <a16:colId xmlns:a16="http://schemas.microsoft.com/office/drawing/2014/main" val="8963443"/>
                    </a:ext>
                  </a:extLst>
                </a:gridCol>
              </a:tblGrid>
              <a:tr h="1063002">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4f</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Construction Site Inspection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Inspect construction site for violations of city code requirements, including erosion and sediment control. Inspections of the site will occur pre, during, and post construction.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construction site stormwater inspections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stormwater violations taken and resolved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construction sites verified for either a CGP or ERP permit</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34 Inspections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13 Violations Taken and 13 Violations Resolved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13 Sites Verified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3883354"/>
                  </a:ext>
                </a:extLst>
              </a:tr>
            </a:tbl>
          </a:graphicData>
        </a:graphic>
      </p:graphicFrame>
      <p:pic>
        <p:nvPicPr>
          <p:cNvPr id="8" name="Picture 7">
            <a:extLst>
              <a:ext uri="{FF2B5EF4-FFF2-40B4-BE49-F238E27FC236}">
                <a16:creationId xmlns:a16="http://schemas.microsoft.com/office/drawing/2014/main" id="{D5C24FCB-1186-E838-55C1-1ACDB4427AB4}"/>
              </a:ext>
            </a:extLst>
          </p:cNvPr>
          <p:cNvPicPr>
            <a:picLocks noChangeAspect="1"/>
          </p:cNvPicPr>
          <p:nvPr/>
        </p:nvPicPr>
        <p:blipFill>
          <a:blip r:embed="rId5"/>
          <a:stretch>
            <a:fillRect/>
          </a:stretch>
        </p:blipFill>
        <p:spPr>
          <a:xfrm>
            <a:off x="2667000" y="2322449"/>
            <a:ext cx="953230" cy="2275837"/>
          </a:xfrm>
          <a:prstGeom prst="rect">
            <a:avLst/>
          </a:prstGeom>
        </p:spPr>
      </p:pic>
      <p:pic>
        <p:nvPicPr>
          <p:cNvPr id="9" name="Picture 8">
            <a:extLst>
              <a:ext uri="{FF2B5EF4-FFF2-40B4-BE49-F238E27FC236}">
                <a16:creationId xmlns:a16="http://schemas.microsoft.com/office/drawing/2014/main" id="{0E4B8610-BB5F-9F90-FA2E-F925098F51C7}"/>
              </a:ext>
            </a:extLst>
          </p:cNvPr>
          <p:cNvPicPr>
            <a:picLocks noChangeAspect="1"/>
          </p:cNvPicPr>
          <p:nvPr/>
        </p:nvPicPr>
        <p:blipFill>
          <a:blip r:embed="rId6"/>
          <a:stretch>
            <a:fillRect/>
          </a:stretch>
        </p:blipFill>
        <p:spPr>
          <a:xfrm>
            <a:off x="417522" y="2322449"/>
            <a:ext cx="2060556" cy="1020826"/>
          </a:xfrm>
          <a:prstGeom prst="rect">
            <a:avLst/>
          </a:prstGeom>
        </p:spPr>
      </p:pic>
      <p:pic>
        <p:nvPicPr>
          <p:cNvPr id="10" name="Picture 9">
            <a:extLst>
              <a:ext uri="{FF2B5EF4-FFF2-40B4-BE49-F238E27FC236}">
                <a16:creationId xmlns:a16="http://schemas.microsoft.com/office/drawing/2014/main" id="{88C8E00B-D40A-F9DA-57A9-C7EE333A561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62400" y="2301541"/>
            <a:ext cx="2087773" cy="1565610"/>
          </a:xfrm>
          <a:prstGeom prst="rect">
            <a:avLst/>
          </a:prstGeom>
          <a:noFill/>
          <a:ln>
            <a:noFill/>
          </a:ln>
        </p:spPr>
      </p:pic>
      <p:pic>
        <p:nvPicPr>
          <p:cNvPr id="11" name="Picture 10" descr="A picture containing text, sky, outdoor, ground&#10;&#10;Description automatically generated">
            <a:extLst>
              <a:ext uri="{FF2B5EF4-FFF2-40B4-BE49-F238E27FC236}">
                <a16:creationId xmlns:a16="http://schemas.microsoft.com/office/drawing/2014/main" id="{4600388C-4243-64A3-E3EA-DB5DF8C94A6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4600" y="2703016"/>
            <a:ext cx="2087773" cy="1565679"/>
          </a:xfrm>
          <a:prstGeom prst="rect">
            <a:avLst/>
          </a:prstGeom>
          <a:noFill/>
          <a:ln>
            <a:noFill/>
          </a:ln>
        </p:spPr>
      </p:pic>
      <p:sp>
        <p:nvSpPr>
          <p:cNvPr id="12" name="TextBox 11">
            <a:extLst>
              <a:ext uri="{FF2B5EF4-FFF2-40B4-BE49-F238E27FC236}">
                <a16:creationId xmlns:a16="http://schemas.microsoft.com/office/drawing/2014/main" id="{3BFE1833-FB15-DD28-7947-1C38F1919BEE}"/>
              </a:ext>
            </a:extLst>
          </p:cNvPr>
          <p:cNvSpPr txBox="1"/>
          <p:nvPr/>
        </p:nvSpPr>
        <p:spPr>
          <a:xfrm>
            <a:off x="4655070" y="3885272"/>
            <a:ext cx="709032" cy="307777"/>
          </a:xfrm>
          <a:prstGeom prst="rect">
            <a:avLst/>
          </a:prstGeom>
          <a:noFill/>
        </p:spPr>
        <p:txBody>
          <a:bodyPr wrap="square" rtlCol="0">
            <a:spAutoFit/>
          </a:bodyPr>
          <a:lstStyle/>
          <a:p>
            <a:r>
              <a:rPr lang="en-US" sz="1400" dirty="0"/>
              <a:t>Before</a:t>
            </a:r>
          </a:p>
        </p:txBody>
      </p:sp>
      <p:sp>
        <p:nvSpPr>
          <p:cNvPr id="13" name="TextBox 12">
            <a:extLst>
              <a:ext uri="{FF2B5EF4-FFF2-40B4-BE49-F238E27FC236}">
                <a16:creationId xmlns:a16="http://schemas.microsoft.com/office/drawing/2014/main" id="{F27CE327-1767-3AF7-CD90-1B4A47ECA3B6}"/>
              </a:ext>
            </a:extLst>
          </p:cNvPr>
          <p:cNvSpPr txBox="1"/>
          <p:nvPr/>
        </p:nvSpPr>
        <p:spPr>
          <a:xfrm>
            <a:off x="7013970" y="4314361"/>
            <a:ext cx="709032" cy="307777"/>
          </a:xfrm>
          <a:prstGeom prst="rect">
            <a:avLst/>
          </a:prstGeom>
          <a:noFill/>
        </p:spPr>
        <p:txBody>
          <a:bodyPr wrap="square" rtlCol="0">
            <a:spAutoFit/>
          </a:bodyPr>
          <a:lstStyle/>
          <a:p>
            <a:r>
              <a:rPr lang="en-US" sz="1400" dirty="0"/>
              <a:t>After</a:t>
            </a:r>
          </a:p>
        </p:txBody>
      </p:sp>
    </p:spTree>
    <p:extLst>
      <p:ext uri="{BB962C8B-B14F-4D97-AF65-F5344CB8AC3E}">
        <p14:creationId xmlns:p14="http://schemas.microsoft.com/office/powerpoint/2010/main" val="268534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56925"/>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4F-02</a:t>
            </a:r>
          </a:p>
        </p:txBody>
      </p:sp>
      <p:graphicFrame>
        <p:nvGraphicFramePr>
          <p:cNvPr id="2" name="Table 1">
            <a:extLst>
              <a:ext uri="{FF2B5EF4-FFF2-40B4-BE49-F238E27FC236}">
                <a16:creationId xmlns:a16="http://schemas.microsoft.com/office/drawing/2014/main" id="{977402A3-0535-8EA3-9192-F108498A0922}"/>
              </a:ext>
            </a:extLst>
          </p:cNvPr>
          <p:cNvGraphicFramePr>
            <a:graphicFrameLocks noGrp="1"/>
          </p:cNvGraphicFramePr>
          <p:nvPr>
            <p:extLst>
              <p:ext uri="{D42A27DB-BD31-4B8C-83A1-F6EECF244321}">
                <p14:modId xmlns:p14="http://schemas.microsoft.com/office/powerpoint/2010/main" val="3773245464"/>
              </p:ext>
            </p:extLst>
          </p:nvPr>
        </p:nvGraphicFramePr>
        <p:xfrm>
          <a:off x="1333500" y="715827"/>
          <a:ext cx="6667500" cy="760413"/>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796824998"/>
                    </a:ext>
                  </a:extLst>
                </a:gridCol>
                <a:gridCol w="285696">
                  <a:extLst>
                    <a:ext uri="{9D8B030D-6E8A-4147-A177-3AD203B41FA5}">
                      <a16:colId xmlns:a16="http://schemas.microsoft.com/office/drawing/2014/main" val="1502175761"/>
                    </a:ext>
                  </a:extLst>
                </a:gridCol>
                <a:gridCol w="1771313">
                  <a:extLst>
                    <a:ext uri="{9D8B030D-6E8A-4147-A177-3AD203B41FA5}">
                      <a16:colId xmlns:a16="http://schemas.microsoft.com/office/drawing/2014/main" val="3532270630"/>
                    </a:ext>
                  </a:extLst>
                </a:gridCol>
                <a:gridCol w="1599895">
                  <a:extLst>
                    <a:ext uri="{9D8B030D-6E8A-4147-A177-3AD203B41FA5}">
                      <a16:colId xmlns:a16="http://schemas.microsoft.com/office/drawing/2014/main" val="3582052810"/>
                    </a:ext>
                  </a:extLst>
                </a:gridCol>
                <a:gridCol w="1142782">
                  <a:extLst>
                    <a:ext uri="{9D8B030D-6E8A-4147-A177-3AD203B41FA5}">
                      <a16:colId xmlns:a16="http://schemas.microsoft.com/office/drawing/2014/main" val="4264000288"/>
                    </a:ext>
                  </a:extLst>
                </a:gridCol>
                <a:gridCol w="1542756">
                  <a:extLst>
                    <a:ext uri="{9D8B030D-6E8A-4147-A177-3AD203B41FA5}">
                      <a16:colId xmlns:a16="http://schemas.microsoft.com/office/drawing/2014/main" val="834134185"/>
                    </a:ext>
                  </a:extLst>
                </a:gridCol>
              </a:tblGrid>
              <a:tr h="760413">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4f</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Construction Site Program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Review and update the Construction Site Stormwater Program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updates or amendments made to the SOP.</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highlight>
                            <a:srgbClr val="FFFFFF"/>
                          </a:highlight>
                          <a:latin typeface="+mn-lt"/>
                          <a:ea typeface="Times New Roman" panose="02020603050405020304" pitchFamily="18" charset="0"/>
                          <a:cs typeface="Times New Roman" panose="02020603050405020304" pitchFamily="18" charset="0"/>
                        </a:rPr>
                        <a:t>Years 1-5</a:t>
                      </a:r>
                      <a:endParaRPr lang="en-US" sz="8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highlight>
                            <a:srgbClr val="FFFFFF"/>
                          </a:highlight>
                          <a:latin typeface="+mn-lt"/>
                          <a:ea typeface="Times New Roman" panose="02020603050405020304" pitchFamily="18" charset="0"/>
                          <a:cs typeface="Times New Roman" panose="02020603050405020304" pitchFamily="18" charset="0"/>
                        </a:rPr>
                        <a:t>3 Updates</a:t>
                      </a:r>
                      <a:endParaRPr lang="en-US" sz="800" dirty="0">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2095645"/>
                  </a:ext>
                </a:extLst>
              </a:tr>
            </a:tbl>
          </a:graphicData>
        </a:graphic>
      </p:graphicFrame>
      <p:pic>
        <p:nvPicPr>
          <p:cNvPr id="9" name="Picture 8">
            <a:hlinkClick r:id="rId5" action="ppaction://hlinkfile"/>
            <a:extLst>
              <a:ext uri="{FF2B5EF4-FFF2-40B4-BE49-F238E27FC236}">
                <a16:creationId xmlns:a16="http://schemas.microsoft.com/office/drawing/2014/main" id="{16883ED6-936D-65E7-38A8-88BB0729A46C}"/>
              </a:ext>
            </a:extLst>
          </p:cNvPr>
          <p:cNvPicPr>
            <a:picLocks noChangeAspect="1"/>
          </p:cNvPicPr>
          <p:nvPr/>
        </p:nvPicPr>
        <p:blipFill>
          <a:blip r:embed="rId6"/>
          <a:stretch>
            <a:fillRect/>
          </a:stretch>
        </p:blipFill>
        <p:spPr>
          <a:xfrm>
            <a:off x="3048000" y="1706391"/>
            <a:ext cx="2773481" cy="2721282"/>
          </a:xfrm>
          <a:prstGeom prst="rect">
            <a:avLst/>
          </a:prstGeom>
        </p:spPr>
      </p:pic>
    </p:spTree>
    <p:extLst>
      <p:ext uri="{BB962C8B-B14F-4D97-AF65-F5344CB8AC3E}">
        <p14:creationId xmlns:p14="http://schemas.microsoft.com/office/powerpoint/2010/main" val="10217612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9" y="542678"/>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5a-c - 01</a:t>
            </a:r>
          </a:p>
        </p:txBody>
      </p:sp>
      <p:graphicFrame>
        <p:nvGraphicFramePr>
          <p:cNvPr id="2" name="Table 1">
            <a:extLst>
              <a:ext uri="{FF2B5EF4-FFF2-40B4-BE49-F238E27FC236}">
                <a16:creationId xmlns:a16="http://schemas.microsoft.com/office/drawing/2014/main" id="{20B053FE-01CA-D696-B0A6-1A8291471DF2}"/>
              </a:ext>
            </a:extLst>
          </p:cNvPr>
          <p:cNvGraphicFramePr>
            <a:graphicFrameLocks noGrp="1"/>
          </p:cNvGraphicFramePr>
          <p:nvPr>
            <p:extLst>
              <p:ext uri="{D42A27DB-BD31-4B8C-83A1-F6EECF244321}">
                <p14:modId xmlns:p14="http://schemas.microsoft.com/office/powerpoint/2010/main" val="3874666150"/>
              </p:ext>
            </p:extLst>
          </p:nvPr>
        </p:nvGraphicFramePr>
        <p:xfrm>
          <a:off x="1275714" y="1069577"/>
          <a:ext cx="6667500" cy="952500"/>
        </p:xfrm>
        <a:graphic>
          <a:graphicData uri="http://schemas.openxmlformats.org/drawingml/2006/table">
            <a:tbl>
              <a:tblPr firstRow="1" firstCol="1" lastRow="1" lastCol="1" bandRow="1" bandCol="1"/>
              <a:tblGrid>
                <a:gridCol w="382197">
                  <a:extLst>
                    <a:ext uri="{9D8B030D-6E8A-4147-A177-3AD203B41FA5}">
                      <a16:colId xmlns:a16="http://schemas.microsoft.com/office/drawing/2014/main" val="1701567093"/>
                    </a:ext>
                  </a:extLst>
                </a:gridCol>
                <a:gridCol w="285696">
                  <a:extLst>
                    <a:ext uri="{9D8B030D-6E8A-4147-A177-3AD203B41FA5}">
                      <a16:colId xmlns:a16="http://schemas.microsoft.com/office/drawing/2014/main" val="4272381647"/>
                    </a:ext>
                  </a:extLst>
                </a:gridCol>
                <a:gridCol w="1771313">
                  <a:extLst>
                    <a:ext uri="{9D8B030D-6E8A-4147-A177-3AD203B41FA5}">
                      <a16:colId xmlns:a16="http://schemas.microsoft.com/office/drawing/2014/main" val="4125640289"/>
                    </a:ext>
                  </a:extLst>
                </a:gridCol>
                <a:gridCol w="1542756">
                  <a:extLst>
                    <a:ext uri="{9D8B030D-6E8A-4147-A177-3AD203B41FA5}">
                      <a16:colId xmlns:a16="http://schemas.microsoft.com/office/drawing/2014/main" val="844771004"/>
                    </a:ext>
                  </a:extLst>
                </a:gridCol>
                <a:gridCol w="1142782">
                  <a:extLst>
                    <a:ext uri="{9D8B030D-6E8A-4147-A177-3AD203B41FA5}">
                      <a16:colId xmlns:a16="http://schemas.microsoft.com/office/drawing/2014/main" val="567288488"/>
                    </a:ext>
                  </a:extLst>
                </a:gridCol>
                <a:gridCol w="1542756">
                  <a:extLst>
                    <a:ext uri="{9D8B030D-6E8A-4147-A177-3AD203B41FA5}">
                      <a16:colId xmlns:a16="http://schemas.microsoft.com/office/drawing/2014/main" val="2065352993"/>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5a-c</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Qualifying Alternative Program</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Utilize qualifying alternative program; Titusville relies on the current SJRWMD and FDEP regulatory criteria by providing stormwater treatment for ERP Permitted projects.</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 Continue to maintain compliance with DEP and WMD criteria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Effective upon permit issuance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N/A</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7975339"/>
                  </a:ext>
                </a:extLst>
              </a:tr>
            </a:tbl>
          </a:graphicData>
        </a:graphic>
      </p:graphicFrame>
    </p:spTree>
    <p:extLst>
      <p:ext uri="{BB962C8B-B14F-4D97-AF65-F5344CB8AC3E}">
        <p14:creationId xmlns:p14="http://schemas.microsoft.com/office/powerpoint/2010/main" val="2271422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61950"/>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6A-01</a:t>
            </a:r>
          </a:p>
        </p:txBody>
      </p:sp>
      <p:graphicFrame>
        <p:nvGraphicFramePr>
          <p:cNvPr id="2" name="Table 1">
            <a:extLst>
              <a:ext uri="{FF2B5EF4-FFF2-40B4-BE49-F238E27FC236}">
                <a16:creationId xmlns:a16="http://schemas.microsoft.com/office/drawing/2014/main" id="{58324744-B877-6DAB-06A2-DF0149991F66}"/>
              </a:ext>
            </a:extLst>
          </p:cNvPr>
          <p:cNvGraphicFramePr>
            <a:graphicFrameLocks noGrp="1"/>
          </p:cNvGraphicFramePr>
          <p:nvPr>
            <p:extLst>
              <p:ext uri="{D42A27DB-BD31-4B8C-83A1-F6EECF244321}">
                <p14:modId xmlns:p14="http://schemas.microsoft.com/office/powerpoint/2010/main" val="4037331469"/>
              </p:ext>
            </p:extLst>
          </p:nvPr>
        </p:nvGraphicFramePr>
        <p:xfrm>
          <a:off x="1313813" y="880021"/>
          <a:ext cx="6667500" cy="853529"/>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249111774"/>
                    </a:ext>
                  </a:extLst>
                </a:gridCol>
                <a:gridCol w="285696">
                  <a:extLst>
                    <a:ext uri="{9D8B030D-6E8A-4147-A177-3AD203B41FA5}">
                      <a16:colId xmlns:a16="http://schemas.microsoft.com/office/drawing/2014/main" val="2610158056"/>
                    </a:ext>
                  </a:extLst>
                </a:gridCol>
                <a:gridCol w="1828452">
                  <a:extLst>
                    <a:ext uri="{9D8B030D-6E8A-4147-A177-3AD203B41FA5}">
                      <a16:colId xmlns:a16="http://schemas.microsoft.com/office/drawing/2014/main" val="4112452755"/>
                    </a:ext>
                  </a:extLst>
                </a:gridCol>
                <a:gridCol w="1542756">
                  <a:extLst>
                    <a:ext uri="{9D8B030D-6E8A-4147-A177-3AD203B41FA5}">
                      <a16:colId xmlns:a16="http://schemas.microsoft.com/office/drawing/2014/main" val="2921958960"/>
                    </a:ext>
                  </a:extLst>
                </a:gridCol>
                <a:gridCol w="1142782">
                  <a:extLst>
                    <a:ext uri="{9D8B030D-6E8A-4147-A177-3AD203B41FA5}">
                      <a16:colId xmlns:a16="http://schemas.microsoft.com/office/drawing/2014/main" val="1094847313"/>
                    </a:ext>
                  </a:extLst>
                </a:gridCol>
                <a:gridCol w="1542756">
                  <a:extLst>
                    <a:ext uri="{9D8B030D-6E8A-4147-A177-3AD203B41FA5}">
                      <a16:colId xmlns:a16="http://schemas.microsoft.com/office/drawing/2014/main" val="1595143975"/>
                    </a:ext>
                  </a:extLst>
                </a:gridCol>
              </a:tblGrid>
              <a:tr h="853529">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Street Sweeping</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Continue street sweeping program per City of Titusville standard operating procedures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tons of debris collected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Documents and report the number of miles swept</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951.77 tons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34,806 curb miles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8289723"/>
                  </a:ext>
                </a:extLst>
              </a:tr>
            </a:tbl>
          </a:graphicData>
        </a:graphic>
      </p:graphicFrame>
      <p:pic>
        <p:nvPicPr>
          <p:cNvPr id="8" name="Picture 7">
            <a:extLst>
              <a:ext uri="{FF2B5EF4-FFF2-40B4-BE49-F238E27FC236}">
                <a16:creationId xmlns:a16="http://schemas.microsoft.com/office/drawing/2014/main" id="{73C550ED-561C-6C2E-E359-DF0DC949A090}"/>
              </a:ext>
            </a:extLst>
          </p:cNvPr>
          <p:cNvPicPr>
            <a:picLocks noChangeAspect="1"/>
          </p:cNvPicPr>
          <p:nvPr/>
        </p:nvPicPr>
        <p:blipFill>
          <a:blip r:embed="rId5"/>
          <a:stretch>
            <a:fillRect/>
          </a:stretch>
        </p:blipFill>
        <p:spPr>
          <a:xfrm>
            <a:off x="1333500" y="1928208"/>
            <a:ext cx="1532461" cy="2624418"/>
          </a:xfrm>
          <a:prstGeom prst="rect">
            <a:avLst/>
          </a:prstGeom>
        </p:spPr>
      </p:pic>
      <p:pic>
        <p:nvPicPr>
          <p:cNvPr id="10" name="Picture 9">
            <a:extLst>
              <a:ext uri="{FF2B5EF4-FFF2-40B4-BE49-F238E27FC236}">
                <a16:creationId xmlns:a16="http://schemas.microsoft.com/office/drawing/2014/main" id="{E687023F-A0CD-FA2F-330A-FC72E5995FFD}"/>
              </a:ext>
            </a:extLst>
          </p:cNvPr>
          <p:cNvPicPr>
            <a:picLocks noChangeAspect="1"/>
          </p:cNvPicPr>
          <p:nvPr/>
        </p:nvPicPr>
        <p:blipFill>
          <a:blip r:embed="rId6"/>
          <a:stretch>
            <a:fillRect/>
          </a:stretch>
        </p:blipFill>
        <p:spPr>
          <a:xfrm>
            <a:off x="3124200" y="1977751"/>
            <a:ext cx="3363132" cy="1608325"/>
          </a:xfrm>
          <a:prstGeom prst="rect">
            <a:avLst/>
          </a:prstGeom>
        </p:spPr>
      </p:pic>
      <p:graphicFrame>
        <p:nvGraphicFramePr>
          <p:cNvPr id="11" name="Table 10">
            <a:extLst>
              <a:ext uri="{FF2B5EF4-FFF2-40B4-BE49-F238E27FC236}">
                <a16:creationId xmlns:a16="http://schemas.microsoft.com/office/drawing/2014/main" id="{045E6552-B420-CBB4-7C8A-8C7BC67BB5E6}"/>
              </a:ext>
            </a:extLst>
          </p:cNvPr>
          <p:cNvGraphicFramePr>
            <a:graphicFrameLocks noGrp="1"/>
          </p:cNvGraphicFramePr>
          <p:nvPr>
            <p:extLst>
              <p:ext uri="{D42A27DB-BD31-4B8C-83A1-F6EECF244321}">
                <p14:modId xmlns:p14="http://schemas.microsoft.com/office/powerpoint/2010/main" val="1391943692"/>
              </p:ext>
            </p:extLst>
          </p:nvPr>
        </p:nvGraphicFramePr>
        <p:xfrm>
          <a:off x="6663707" y="2823300"/>
          <a:ext cx="1794493" cy="975360"/>
        </p:xfrm>
        <a:graphic>
          <a:graphicData uri="http://schemas.openxmlformats.org/drawingml/2006/table">
            <a:tbl>
              <a:tblPr firstRow="1" bandRow="1">
                <a:tableStyleId>{5C22544A-7EE6-4342-B048-85BDC9FD1C3A}</a:tableStyleId>
              </a:tblPr>
              <a:tblGrid>
                <a:gridCol w="1184893">
                  <a:extLst>
                    <a:ext uri="{9D8B030D-6E8A-4147-A177-3AD203B41FA5}">
                      <a16:colId xmlns:a16="http://schemas.microsoft.com/office/drawing/2014/main" val="3144988496"/>
                    </a:ext>
                  </a:extLst>
                </a:gridCol>
                <a:gridCol w="609600">
                  <a:extLst>
                    <a:ext uri="{9D8B030D-6E8A-4147-A177-3AD203B41FA5}">
                      <a16:colId xmlns:a16="http://schemas.microsoft.com/office/drawing/2014/main" val="4110524375"/>
                    </a:ext>
                  </a:extLst>
                </a:gridCol>
              </a:tblGrid>
              <a:tr h="202876">
                <a:tc>
                  <a:txBody>
                    <a:bodyPr/>
                    <a:lstStyle/>
                    <a:p>
                      <a:r>
                        <a:rPr lang="en-US" sz="1000" dirty="0"/>
                        <a:t>Sweeper Vehicle #</a:t>
                      </a:r>
                    </a:p>
                  </a:txBody>
                  <a:tcPr/>
                </a:tc>
                <a:tc>
                  <a:txBody>
                    <a:bodyPr/>
                    <a:lstStyle/>
                    <a:p>
                      <a:r>
                        <a:rPr lang="en-US" sz="1000" dirty="0"/>
                        <a:t>Miles</a:t>
                      </a:r>
                    </a:p>
                  </a:txBody>
                  <a:tcPr/>
                </a:tc>
                <a:extLst>
                  <a:ext uri="{0D108BD9-81ED-4DB2-BD59-A6C34878D82A}">
                    <a16:rowId xmlns:a16="http://schemas.microsoft.com/office/drawing/2014/main" val="3270668764"/>
                  </a:ext>
                </a:extLst>
              </a:tr>
              <a:tr h="213360">
                <a:tc>
                  <a:txBody>
                    <a:bodyPr/>
                    <a:lstStyle/>
                    <a:p>
                      <a:r>
                        <a:rPr lang="en-US" sz="1000" dirty="0"/>
                        <a:t>9022</a:t>
                      </a:r>
                    </a:p>
                  </a:txBody>
                  <a:tcPr/>
                </a:tc>
                <a:tc>
                  <a:txBody>
                    <a:bodyPr/>
                    <a:lstStyle/>
                    <a:p>
                      <a:r>
                        <a:rPr lang="en-US" sz="1000" dirty="0"/>
                        <a:t>21,441</a:t>
                      </a:r>
                    </a:p>
                  </a:txBody>
                  <a:tcPr/>
                </a:tc>
                <a:extLst>
                  <a:ext uri="{0D108BD9-81ED-4DB2-BD59-A6C34878D82A}">
                    <a16:rowId xmlns:a16="http://schemas.microsoft.com/office/drawing/2014/main" val="760472948"/>
                  </a:ext>
                </a:extLst>
              </a:tr>
              <a:tr h="197263">
                <a:tc>
                  <a:txBody>
                    <a:bodyPr/>
                    <a:lstStyle/>
                    <a:p>
                      <a:r>
                        <a:rPr lang="en-US" sz="1000" dirty="0"/>
                        <a:t>9023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13,365</a:t>
                      </a:r>
                    </a:p>
                  </a:txBody>
                  <a:tcPr/>
                </a:tc>
                <a:extLst>
                  <a:ext uri="{0D108BD9-81ED-4DB2-BD59-A6C34878D82A}">
                    <a16:rowId xmlns:a16="http://schemas.microsoft.com/office/drawing/2014/main" val="1839027610"/>
                  </a:ext>
                </a:extLst>
              </a:tr>
              <a:tr h="197263">
                <a:tc>
                  <a:txBody>
                    <a:bodyPr/>
                    <a:lstStyle/>
                    <a:p>
                      <a:r>
                        <a:rPr lang="en-US" sz="1000" dirty="0"/>
                        <a:t>Total: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34,806</a:t>
                      </a:r>
                    </a:p>
                  </a:txBody>
                  <a:tcPr/>
                </a:tc>
                <a:extLst>
                  <a:ext uri="{0D108BD9-81ED-4DB2-BD59-A6C34878D82A}">
                    <a16:rowId xmlns:a16="http://schemas.microsoft.com/office/drawing/2014/main" val="4167638022"/>
                  </a:ext>
                </a:extLst>
              </a:tr>
            </a:tbl>
          </a:graphicData>
        </a:graphic>
      </p:graphicFrame>
    </p:spTree>
    <p:extLst>
      <p:ext uri="{BB962C8B-B14F-4D97-AF65-F5344CB8AC3E}">
        <p14:creationId xmlns:p14="http://schemas.microsoft.com/office/powerpoint/2010/main" val="3764514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6A-02</a:t>
            </a:r>
          </a:p>
        </p:txBody>
      </p:sp>
      <p:graphicFrame>
        <p:nvGraphicFramePr>
          <p:cNvPr id="2" name="Table 1">
            <a:extLst>
              <a:ext uri="{FF2B5EF4-FFF2-40B4-BE49-F238E27FC236}">
                <a16:creationId xmlns:a16="http://schemas.microsoft.com/office/drawing/2014/main" id="{2B1565E9-54CF-D5B3-6AC8-34AE0B8050FA}"/>
              </a:ext>
            </a:extLst>
          </p:cNvPr>
          <p:cNvGraphicFramePr>
            <a:graphicFrameLocks noGrp="1"/>
          </p:cNvGraphicFramePr>
          <p:nvPr>
            <p:extLst>
              <p:ext uri="{D42A27DB-BD31-4B8C-83A1-F6EECF244321}">
                <p14:modId xmlns:p14="http://schemas.microsoft.com/office/powerpoint/2010/main" val="479397399"/>
              </p:ext>
            </p:extLst>
          </p:nvPr>
        </p:nvGraphicFramePr>
        <p:xfrm>
          <a:off x="1238250" y="742950"/>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021817678"/>
                    </a:ext>
                  </a:extLst>
                </a:gridCol>
                <a:gridCol w="285696">
                  <a:extLst>
                    <a:ext uri="{9D8B030D-6E8A-4147-A177-3AD203B41FA5}">
                      <a16:colId xmlns:a16="http://schemas.microsoft.com/office/drawing/2014/main" val="259356257"/>
                    </a:ext>
                  </a:extLst>
                </a:gridCol>
                <a:gridCol w="1828452">
                  <a:extLst>
                    <a:ext uri="{9D8B030D-6E8A-4147-A177-3AD203B41FA5}">
                      <a16:colId xmlns:a16="http://schemas.microsoft.com/office/drawing/2014/main" val="1338802487"/>
                    </a:ext>
                  </a:extLst>
                </a:gridCol>
                <a:gridCol w="1542756">
                  <a:extLst>
                    <a:ext uri="{9D8B030D-6E8A-4147-A177-3AD203B41FA5}">
                      <a16:colId xmlns:a16="http://schemas.microsoft.com/office/drawing/2014/main" val="4218400777"/>
                    </a:ext>
                  </a:extLst>
                </a:gridCol>
                <a:gridCol w="1142782">
                  <a:extLst>
                    <a:ext uri="{9D8B030D-6E8A-4147-A177-3AD203B41FA5}">
                      <a16:colId xmlns:a16="http://schemas.microsoft.com/office/drawing/2014/main" val="2496631391"/>
                    </a:ext>
                  </a:extLst>
                </a:gridCol>
                <a:gridCol w="1542756">
                  <a:extLst>
                    <a:ext uri="{9D8B030D-6E8A-4147-A177-3AD203B41FA5}">
                      <a16:colId xmlns:a16="http://schemas.microsoft.com/office/drawing/2014/main" val="263121560"/>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Stormwater Structure Maintenance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The city will remove accumulated sediment and debris from stormwater pipes, inlets, and baffle boxes using the vacuum truck.</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linear feet of stormwater pipe cleaned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storm inlets cleaned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3. Document of report the number of baffle boxes maintained</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19,323 feet</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3,058 inlets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12 baffle boxes cleaned 189 times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44302"/>
                  </a:ext>
                </a:extLst>
              </a:tr>
            </a:tbl>
          </a:graphicData>
        </a:graphic>
      </p:graphicFrame>
      <p:pic>
        <p:nvPicPr>
          <p:cNvPr id="9" name="Picture 8">
            <a:extLst>
              <a:ext uri="{FF2B5EF4-FFF2-40B4-BE49-F238E27FC236}">
                <a16:creationId xmlns:a16="http://schemas.microsoft.com/office/drawing/2014/main" id="{3C5B8A7A-CB6C-1F60-CFCD-821BA18CB87F}"/>
              </a:ext>
            </a:extLst>
          </p:cNvPr>
          <p:cNvPicPr>
            <a:picLocks noChangeAspect="1"/>
          </p:cNvPicPr>
          <p:nvPr/>
        </p:nvPicPr>
        <p:blipFill>
          <a:blip r:embed="rId5"/>
          <a:stretch>
            <a:fillRect/>
          </a:stretch>
        </p:blipFill>
        <p:spPr>
          <a:xfrm>
            <a:off x="3489763" y="1879784"/>
            <a:ext cx="2164473" cy="2776315"/>
          </a:xfrm>
          <a:prstGeom prst="rect">
            <a:avLst/>
          </a:prstGeom>
        </p:spPr>
      </p:pic>
    </p:spTree>
    <p:extLst>
      <p:ext uri="{BB962C8B-B14F-4D97-AF65-F5344CB8AC3E}">
        <p14:creationId xmlns:p14="http://schemas.microsoft.com/office/powerpoint/2010/main" val="153067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385268"/>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6A-03</a:t>
            </a:r>
          </a:p>
        </p:txBody>
      </p:sp>
      <p:graphicFrame>
        <p:nvGraphicFramePr>
          <p:cNvPr id="2" name="Table 1">
            <a:extLst>
              <a:ext uri="{FF2B5EF4-FFF2-40B4-BE49-F238E27FC236}">
                <a16:creationId xmlns:a16="http://schemas.microsoft.com/office/drawing/2014/main" id="{36C54D59-04CA-F6E9-EF2B-D1559C641125}"/>
              </a:ext>
            </a:extLst>
          </p:cNvPr>
          <p:cNvGraphicFramePr>
            <a:graphicFrameLocks noGrp="1"/>
          </p:cNvGraphicFramePr>
          <p:nvPr>
            <p:extLst>
              <p:ext uri="{D42A27DB-BD31-4B8C-83A1-F6EECF244321}">
                <p14:modId xmlns:p14="http://schemas.microsoft.com/office/powerpoint/2010/main" val="1308814077"/>
              </p:ext>
            </p:extLst>
          </p:nvPr>
        </p:nvGraphicFramePr>
        <p:xfrm>
          <a:off x="1238249" y="867220"/>
          <a:ext cx="6667500" cy="86633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256926621"/>
                    </a:ext>
                  </a:extLst>
                </a:gridCol>
                <a:gridCol w="285696">
                  <a:extLst>
                    <a:ext uri="{9D8B030D-6E8A-4147-A177-3AD203B41FA5}">
                      <a16:colId xmlns:a16="http://schemas.microsoft.com/office/drawing/2014/main" val="3699865865"/>
                    </a:ext>
                  </a:extLst>
                </a:gridCol>
                <a:gridCol w="1828452">
                  <a:extLst>
                    <a:ext uri="{9D8B030D-6E8A-4147-A177-3AD203B41FA5}">
                      <a16:colId xmlns:a16="http://schemas.microsoft.com/office/drawing/2014/main" val="3666332914"/>
                    </a:ext>
                  </a:extLst>
                </a:gridCol>
                <a:gridCol w="1656545">
                  <a:extLst>
                    <a:ext uri="{9D8B030D-6E8A-4147-A177-3AD203B41FA5}">
                      <a16:colId xmlns:a16="http://schemas.microsoft.com/office/drawing/2014/main" val="316736874"/>
                    </a:ext>
                  </a:extLst>
                </a:gridCol>
                <a:gridCol w="1028993">
                  <a:extLst>
                    <a:ext uri="{9D8B030D-6E8A-4147-A177-3AD203B41FA5}">
                      <a16:colId xmlns:a16="http://schemas.microsoft.com/office/drawing/2014/main" val="1939055335"/>
                    </a:ext>
                  </a:extLst>
                </a:gridCol>
                <a:gridCol w="1542756">
                  <a:extLst>
                    <a:ext uri="{9D8B030D-6E8A-4147-A177-3AD203B41FA5}">
                      <a16:colId xmlns:a16="http://schemas.microsoft.com/office/drawing/2014/main" val="3091534854"/>
                    </a:ext>
                  </a:extLst>
                </a:gridCol>
              </a:tblGrid>
              <a:tr h="86633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03</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Stormwater Conveyance Maintenance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Stormwater BMPs and conveyances shall be regularly inspected and maintained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miles of stormwater BMPs and conveyances mowed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cubic yards of sediment excavated from ditches and swales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355.42 miles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822 cubic yards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7931704"/>
                  </a:ext>
                </a:extLst>
              </a:tr>
            </a:tbl>
          </a:graphicData>
        </a:graphic>
      </p:graphicFrame>
      <p:pic>
        <p:nvPicPr>
          <p:cNvPr id="8" name="Picture 7">
            <a:extLst>
              <a:ext uri="{FF2B5EF4-FFF2-40B4-BE49-F238E27FC236}">
                <a16:creationId xmlns:a16="http://schemas.microsoft.com/office/drawing/2014/main" id="{06DADFEA-7BD6-8E6C-7729-BB2DBCA4FD1D}"/>
              </a:ext>
            </a:extLst>
          </p:cNvPr>
          <p:cNvPicPr>
            <a:picLocks noChangeAspect="1"/>
          </p:cNvPicPr>
          <p:nvPr/>
        </p:nvPicPr>
        <p:blipFill>
          <a:blip r:embed="rId5"/>
          <a:stretch>
            <a:fillRect/>
          </a:stretch>
        </p:blipFill>
        <p:spPr>
          <a:xfrm>
            <a:off x="3681658" y="1809892"/>
            <a:ext cx="1780681" cy="2857216"/>
          </a:xfrm>
          <a:prstGeom prst="rect">
            <a:avLst/>
          </a:prstGeom>
        </p:spPr>
      </p:pic>
    </p:spTree>
    <p:extLst>
      <p:ext uri="{BB962C8B-B14F-4D97-AF65-F5344CB8AC3E}">
        <p14:creationId xmlns:p14="http://schemas.microsoft.com/office/powerpoint/2010/main" val="330821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85750"/>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6A-04</a:t>
            </a:r>
          </a:p>
        </p:txBody>
      </p:sp>
      <p:graphicFrame>
        <p:nvGraphicFramePr>
          <p:cNvPr id="2" name="Table 1">
            <a:extLst>
              <a:ext uri="{FF2B5EF4-FFF2-40B4-BE49-F238E27FC236}">
                <a16:creationId xmlns:a16="http://schemas.microsoft.com/office/drawing/2014/main" id="{F967F14A-F002-000D-C195-5E25398A140E}"/>
              </a:ext>
            </a:extLst>
          </p:cNvPr>
          <p:cNvGraphicFramePr>
            <a:graphicFrameLocks noGrp="1"/>
          </p:cNvGraphicFramePr>
          <p:nvPr>
            <p:extLst>
              <p:ext uri="{D42A27DB-BD31-4B8C-83A1-F6EECF244321}">
                <p14:modId xmlns:p14="http://schemas.microsoft.com/office/powerpoint/2010/main" val="1699581931"/>
              </p:ext>
            </p:extLst>
          </p:nvPr>
        </p:nvGraphicFramePr>
        <p:xfrm>
          <a:off x="1237613" y="803821"/>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273498105"/>
                    </a:ext>
                  </a:extLst>
                </a:gridCol>
                <a:gridCol w="285696">
                  <a:extLst>
                    <a:ext uri="{9D8B030D-6E8A-4147-A177-3AD203B41FA5}">
                      <a16:colId xmlns:a16="http://schemas.microsoft.com/office/drawing/2014/main" val="1967290533"/>
                    </a:ext>
                  </a:extLst>
                </a:gridCol>
                <a:gridCol w="1828452">
                  <a:extLst>
                    <a:ext uri="{9D8B030D-6E8A-4147-A177-3AD203B41FA5}">
                      <a16:colId xmlns:a16="http://schemas.microsoft.com/office/drawing/2014/main" val="1188927868"/>
                    </a:ext>
                  </a:extLst>
                </a:gridCol>
                <a:gridCol w="1542756">
                  <a:extLst>
                    <a:ext uri="{9D8B030D-6E8A-4147-A177-3AD203B41FA5}">
                      <a16:colId xmlns:a16="http://schemas.microsoft.com/office/drawing/2014/main" val="2174312066"/>
                    </a:ext>
                  </a:extLst>
                </a:gridCol>
                <a:gridCol w="1142782">
                  <a:extLst>
                    <a:ext uri="{9D8B030D-6E8A-4147-A177-3AD203B41FA5}">
                      <a16:colId xmlns:a16="http://schemas.microsoft.com/office/drawing/2014/main" val="1161372038"/>
                    </a:ext>
                  </a:extLst>
                </a:gridCol>
                <a:gridCol w="1542756">
                  <a:extLst>
                    <a:ext uri="{9D8B030D-6E8A-4147-A177-3AD203B41FA5}">
                      <a16:colId xmlns:a16="http://schemas.microsoft.com/office/drawing/2014/main" val="708781375"/>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04</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Municipal Facility Inspection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Inspect all municipal facilities owned and operated by the City of Titusville for pollution prevention and good housekeeping and review SOPs for the facilities</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inspections performed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changes or amendments to the SOPs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21 inspections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6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1684620"/>
                  </a:ext>
                </a:extLst>
              </a:tr>
            </a:tbl>
          </a:graphicData>
        </a:graphic>
      </p:graphicFrame>
      <p:pic>
        <p:nvPicPr>
          <p:cNvPr id="12" name="Picture 11">
            <a:extLst>
              <a:ext uri="{FF2B5EF4-FFF2-40B4-BE49-F238E27FC236}">
                <a16:creationId xmlns:a16="http://schemas.microsoft.com/office/drawing/2014/main" id="{CE67AA51-35B1-676E-6C04-5A195509C3A1}"/>
              </a:ext>
            </a:extLst>
          </p:cNvPr>
          <p:cNvPicPr>
            <a:picLocks noChangeAspect="1"/>
          </p:cNvPicPr>
          <p:nvPr/>
        </p:nvPicPr>
        <p:blipFill>
          <a:blip r:embed="rId5"/>
          <a:stretch>
            <a:fillRect/>
          </a:stretch>
        </p:blipFill>
        <p:spPr>
          <a:xfrm>
            <a:off x="570864" y="1867538"/>
            <a:ext cx="4709064" cy="2617991"/>
          </a:xfrm>
          <a:prstGeom prst="rect">
            <a:avLst/>
          </a:prstGeom>
        </p:spPr>
      </p:pic>
      <p:pic>
        <p:nvPicPr>
          <p:cNvPr id="14" name="Picture 13">
            <a:extLst>
              <a:ext uri="{FF2B5EF4-FFF2-40B4-BE49-F238E27FC236}">
                <a16:creationId xmlns:a16="http://schemas.microsoft.com/office/drawing/2014/main" id="{FFCEC980-984E-F8A1-998A-CE2E50E6FD7D}"/>
              </a:ext>
            </a:extLst>
          </p:cNvPr>
          <p:cNvPicPr>
            <a:picLocks noChangeAspect="1"/>
          </p:cNvPicPr>
          <p:nvPr/>
        </p:nvPicPr>
        <p:blipFill>
          <a:blip r:embed="rId6"/>
          <a:stretch>
            <a:fillRect/>
          </a:stretch>
        </p:blipFill>
        <p:spPr>
          <a:xfrm>
            <a:off x="5444512" y="1867081"/>
            <a:ext cx="2369227" cy="777005"/>
          </a:xfrm>
          <a:prstGeom prst="rect">
            <a:avLst/>
          </a:prstGeom>
        </p:spPr>
      </p:pic>
      <p:pic>
        <p:nvPicPr>
          <p:cNvPr id="16" name="Picture 15">
            <a:extLst>
              <a:ext uri="{FF2B5EF4-FFF2-40B4-BE49-F238E27FC236}">
                <a16:creationId xmlns:a16="http://schemas.microsoft.com/office/drawing/2014/main" id="{C916E9B5-FF0B-5838-363D-D8ED8A6C73F0}"/>
              </a:ext>
            </a:extLst>
          </p:cNvPr>
          <p:cNvPicPr>
            <a:picLocks noChangeAspect="1"/>
          </p:cNvPicPr>
          <p:nvPr/>
        </p:nvPicPr>
        <p:blipFill>
          <a:blip r:embed="rId7"/>
          <a:stretch>
            <a:fillRect/>
          </a:stretch>
        </p:blipFill>
        <p:spPr>
          <a:xfrm>
            <a:off x="5943600" y="2754846"/>
            <a:ext cx="2438400" cy="824176"/>
          </a:xfrm>
          <a:prstGeom prst="rect">
            <a:avLst/>
          </a:prstGeom>
        </p:spPr>
      </p:pic>
      <p:pic>
        <p:nvPicPr>
          <p:cNvPr id="18" name="Picture 17">
            <a:extLst>
              <a:ext uri="{FF2B5EF4-FFF2-40B4-BE49-F238E27FC236}">
                <a16:creationId xmlns:a16="http://schemas.microsoft.com/office/drawing/2014/main" id="{837DFBD4-FB78-5351-E498-0C3574D90C16}"/>
              </a:ext>
            </a:extLst>
          </p:cNvPr>
          <p:cNvPicPr>
            <a:picLocks noChangeAspect="1"/>
          </p:cNvPicPr>
          <p:nvPr/>
        </p:nvPicPr>
        <p:blipFill>
          <a:blip r:embed="rId8"/>
          <a:stretch>
            <a:fillRect/>
          </a:stretch>
        </p:blipFill>
        <p:spPr>
          <a:xfrm>
            <a:off x="6573141" y="3642611"/>
            <a:ext cx="2481195" cy="818359"/>
          </a:xfrm>
          <a:prstGeom prst="rect">
            <a:avLst/>
          </a:prstGeom>
        </p:spPr>
      </p:pic>
    </p:spTree>
    <p:extLst>
      <p:ext uri="{BB962C8B-B14F-4D97-AF65-F5344CB8AC3E}">
        <p14:creationId xmlns:p14="http://schemas.microsoft.com/office/powerpoint/2010/main" val="1632202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22113" y="276548"/>
            <a:ext cx="86118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6A-05</a:t>
            </a:r>
          </a:p>
        </p:txBody>
      </p:sp>
      <p:graphicFrame>
        <p:nvGraphicFramePr>
          <p:cNvPr id="2" name="Table 1">
            <a:extLst>
              <a:ext uri="{FF2B5EF4-FFF2-40B4-BE49-F238E27FC236}">
                <a16:creationId xmlns:a16="http://schemas.microsoft.com/office/drawing/2014/main" id="{9060164F-0A6D-4A02-70BA-9A97F499B737}"/>
              </a:ext>
            </a:extLst>
          </p:cNvPr>
          <p:cNvGraphicFramePr>
            <a:graphicFrameLocks noGrp="1"/>
          </p:cNvGraphicFramePr>
          <p:nvPr>
            <p:extLst>
              <p:ext uri="{D42A27DB-BD31-4B8C-83A1-F6EECF244321}">
                <p14:modId xmlns:p14="http://schemas.microsoft.com/office/powerpoint/2010/main" val="1195848632"/>
              </p:ext>
            </p:extLst>
          </p:nvPr>
        </p:nvGraphicFramePr>
        <p:xfrm>
          <a:off x="1371600" y="668439"/>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601072633"/>
                    </a:ext>
                  </a:extLst>
                </a:gridCol>
                <a:gridCol w="285696">
                  <a:extLst>
                    <a:ext uri="{9D8B030D-6E8A-4147-A177-3AD203B41FA5}">
                      <a16:colId xmlns:a16="http://schemas.microsoft.com/office/drawing/2014/main" val="275845509"/>
                    </a:ext>
                  </a:extLst>
                </a:gridCol>
                <a:gridCol w="1828452">
                  <a:extLst>
                    <a:ext uri="{9D8B030D-6E8A-4147-A177-3AD203B41FA5}">
                      <a16:colId xmlns:a16="http://schemas.microsoft.com/office/drawing/2014/main" val="2793065495"/>
                    </a:ext>
                  </a:extLst>
                </a:gridCol>
                <a:gridCol w="1542756">
                  <a:extLst>
                    <a:ext uri="{9D8B030D-6E8A-4147-A177-3AD203B41FA5}">
                      <a16:colId xmlns:a16="http://schemas.microsoft.com/office/drawing/2014/main" val="129458455"/>
                    </a:ext>
                  </a:extLst>
                </a:gridCol>
                <a:gridCol w="1142782">
                  <a:extLst>
                    <a:ext uri="{9D8B030D-6E8A-4147-A177-3AD203B41FA5}">
                      <a16:colId xmlns:a16="http://schemas.microsoft.com/office/drawing/2014/main" val="1100134704"/>
                    </a:ext>
                  </a:extLst>
                </a:gridCol>
                <a:gridCol w="1542756">
                  <a:extLst>
                    <a:ext uri="{9D8B030D-6E8A-4147-A177-3AD203B41FA5}">
                      <a16:colId xmlns:a16="http://schemas.microsoft.com/office/drawing/2014/main" val="4200948003"/>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Municipal Facility Open Space Inspection</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Inspect all open space areas owned by the City of Titusville for pollution prevention and good housekeeping and review SOPs for the facilities.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inspections performed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changes or amendments to the SOPs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10 inspections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10 changes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8373625"/>
                  </a:ext>
                </a:extLst>
              </a:tr>
            </a:tbl>
          </a:graphicData>
        </a:graphic>
      </p:graphicFrame>
      <p:pic>
        <p:nvPicPr>
          <p:cNvPr id="10" name="Picture 9">
            <a:extLst>
              <a:ext uri="{FF2B5EF4-FFF2-40B4-BE49-F238E27FC236}">
                <a16:creationId xmlns:a16="http://schemas.microsoft.com/office/drawing/2014/main" id="{06EEC8FA-E620-0A9E-780B-351176D56373}"/>
              </a:ext>
            </a:extLst>
          </p:cNvPr>
          <p:cNvPicPr>
            <a:picLocks noChangeAspect="1"/>
          </p:cNvPicPr>
          <p:nvPr/>
        </p:nvPicPr>
        <p:blipFill>
          <a:blip r:embed="rId5"/>
          <a:stretch>
            <a:fillRect/>
          </a:stretch>
        </p:blipFill>
        <p:spPr>
          <a:xfrm>
            <a:off x="169520" y="1811763"/>
            <a:ext cx="4994960" cy="1288036"/>
          </a:xfrm>
          <a:prstGeom prst="rect">
            <a:avLst/>
          </a:prstGeom>
        </p:spPr>
      </p:pic>
      <p:pic>
        <p:nvPicPr>
          <p:cNvPr id="12" name="Picture 11">
            <a:extLst>
              <a:ext uri="{FF2B5EF4-FFF2-40B4-BE49-F238E27FC236}">
                <a16:creationId xmlns:a16="http://schemas.microsoft.com/office/drawing/2014/main" id="{C7622704-7DFC-A637-FAF6-FBC0C6D577B2}"/>
              </a:ext>
            </a:extLst>
          </p:cNvPr>
          <p:cNvPicPr>
            <a:picLocks noChangeAspect="1"/>
          </p:cNvPicPr>
          <p:nvPr/>
        </p:nvPicPr>
        <p:blipFill>
          <a:blip r:embed="rId6"/>
          <a:stretch>
            <a:fillRect/>
          </a:stretch>
        </p:blipFill>
        <p:spPr>
          <a:xfrm>
            <a:off x="5254007" y="1795390"/>
            <a:ext cx="2819400" cy="904112"/>
          </a:xfrm>
          <a:prstGeom prst="rect">
            <a:avLst/>
          </a:prstGeom>
        </p:spPr>
      </p:pic>
      <p:pic>
        <p:nvPicPr>
          <p:cNvPr id="14" name="Picture 13">
            <a:extLst>
              <a:ext uri="{FF2B5EF4-FFF2-40B4-BE49-F238E27FC236}">
                <a16:creationId xmlns:a16="http://schemas.microsoft.com/office/drawing/2014/main" id="{42019CCF-9ACF-F274-337D-4731B8A740E3}"/>
              </a:ext>
            </a:extLst>
          </p:cNvPr>
          <p:cNvPicPr>
            <a:picLocks noChangeAspect="1"/>
          </p:cNvPicPr>
          <p:nvPr/>
        </p:nvPicPr>
        <p:blipFill>
          <a:blip r:embed="rId7"/>
          <a:stretch>
            <a:fillRect/>
          </a:stretch>
        </p:blipFill>
        <p:spPr>
          <a:xfrm>
            <a:off x="5867400" y="2932970"/>
            <a:ext cx="2783511" cy="922038"/>
          </a:xfrm>
          <a:prstGeom prst="rect">
            <a:avLst/>
          </a:prstGeom>
        </p:spPr>
      </p:pic>
      <p:pic>
        <p:nvPicPr>
          <p:cNvPr id="16" name="Picture 15">
            <a:extLst>
              <a:ext uri="{FF2B5EF4-FFF2-40B4-BE49-F238E27FC236}">
                <a16:creationId xmlns:a16="http://schemas.microsoft.com/office/drawing/2014/main" id="{C4D86A1E-D748-226C-4FAC-C7C7CDD2F2AE}"/>
              </a:ext>
            </a:extLst>
          </p:cNvPr>
          <p:cNvPicPr>
            <a:picLocks noChangeAspect="1"/>
          </p:cNvPicPr>
          <p:nvPr/>
        </p:nvPicPr>
        <p:blipFill>
          <a:blip r:embed="rId8"/>
          <a:stretch>
            <a:fillRect/>
          </a:stretch>
        </p:blipFill>
        <p:spPr>
          <a:xfrm>
            <a:off x="2960607" y="3553792"/>
            <a:ext cx="2819400" cy="921269"/>
          </a:xfrm>
          <a:prstGeom prst="rect">
            <a:avLst/>
          </a:prstGeom>
        </p:spPr>
      </p:pic>
      <p:pic>
        <p:nvPicPr>
          <p:cNvPr id="18" name="Picture 17">
            <a:extLst>
              <a:ext uri="{FF2B5EF4-FFF2-40B4-BE49-F238E27FC236}">
                <a16:creationId xmlns:a16="http://schemas.microsoft.com/office/drawing/2014/main" id="{9BDF7020-246F-26F9-C5B8-4B951EF4CE7E}"/>
              </a:ext>
            </a:extLst>
          </p:cNvPr>
          <p:cNvPicPr>
            <a:picLocks noChangeAspect="1"/>
          </p:cNvPicPr>
          <p:nvPr/>
        </p:nvPicPr>
        <p:blipFill>
          <a:blip r:embed="rId9"/>
          <a:stretch>
            <a:fillRect/>
          </a:stretch>
        </p:blipFill>
        <p:spPr>
          <a:xfrm>
            <a:off x="164567" y="3138582"/>
            <a:ext cx="2723516" cy="880968"/>
          </a:xfrm>
          <a:prstGeom prst="rect">
            <a:avLst/>
          </a:prstGeom>
        </p:spPr>
      </p:pic>
    </p:spTree>
    <p:extLst>
      <p:ext uri="{BB962C8B-B14F-4D97-AF65-F5344CB8AC3E}">
        <p14:creationId xmlns:p14="http://schemas.microsoft.com/office/powerpoint/2010/main" val="12831347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227964" y="285750"/>
            <a:ext cx="86880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6A-06</a:t>
            </a:r>
          </a:p>
        </p:txBody>
      </p:sp>
      <p:graphicFrame>
        <p:nvGraphicFramePr>
          <p:cNvPr id="3" name="Table 2">
            <a:extLst>
              <a:ext uri="{FF2B5EF4-FFF2-40B4-BE49-F238E27FC236}">
                <a16:creationId xmlns:a16="http://schemas.microsoft.com/office/drawing/2014/main" id="{D212F84E-43F3-98BD-BCC5-AFA1A27689A2}"/>
              </a:ext>
            </a:extLst>
          </p:cNvPr>
          <p:cNvGraphicFramePr>
            <a:graphicFrameLocks noGrp="1"/>
          </p:cNvGraphicFramePr>
          <p:nvPr>
            <p:extLst>
              <p:ext uri="{D42A27DB-BD31-4B8C-83A1-F6EECF244321}">
                <p14:modId xmlns:p14="http://schemas.microsoft.com/office/powerpoint/2010/main" val="1561654225"/>
              </p:ext>
            </p:extLst>
          </p:nvPr>
        </p:nvGraphicFramePr>
        <p:xfrm>
          <a:off x="1238249" y="742950"/>
          <a:ext cx="6667500" cy="1037082"/>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384968008"/>
                    </a:ext>
                  </a:extLst>
                </a:gridCol>
                <a:gridCol w="285696">
                  <a:extLst>
                    <a:ext uri="{9D8B030D-6E8A-4147-A177-3AD203B41FA5}">
                      <a16:colId xmlns:a16="http://schemas.microsoft.com/office/drawing/2014/main" val="3490193264"/>
                    </a:ext>
                  </a:extLst>
                </a:gridCol>
                <a:gridCol w="1828452">
                  <a:extLst>
                    <a:ext uri="{9D8B030D-6E8A-4147-A177-3AD203B41FA5}">
                      <a16:colId xmlns:a16="http://schemas.microsoft.com/office/drawing/2014/main" val="1258145416"/>
                    </a:ext>
                  </a:extLst>
                </a:gridCol>
                <a:gridCol w="1542756">
                  <a:extLst>
                    <a:ext uri="{9D8B030D-6E8A-4147-A177-3AD203B41FA5}">
                      <a16:colId xmlns:a16="http://schemas.microsoft.com/office/drawing/2014/main" val="2952125862"/>
                    </a:ext>
                  </a:extLst>
                </a:gridCol>
                <a:gridCol w="1142782">
                  <a:extLst>
                    <a:ext uri="{9D8B030D-6E8A-4147-A177-3AD203B41FA5}">
                      <a16:colId xmlns:a16="http://schemas.microsoft.com/office/drawing/2014/main" val="2705610952"/>
                    </a:ext>
                  </a:extLst>
                </a:gridCol>
                <a:gridCol w="1542756">
                  <a:extLst>
                    <a:ext uri="{9D8B030D-6E8A-4147-A177-3AD203B41FA5}">
                      <a16:colId xmlns:a16="http://schemas.microsoft.com/office/drawing/2014/main" val="2293482015"/>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06</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BMAP for an Adopted TMDL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In accordance with Section 403.067, F.S., the City of Titusville must comply with adopted provisions of the BMAP and/or implementation plan that specify activities to be undertaken by Titusville during the permit cycle.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 Continue to participate and implement the scheduled activities defined in the adopted BMAP or implementation plan.</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45720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The City currently has been given credit for completed projects by the FDEP for 26,974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lbs</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of TN removed out of the final goal of 39,953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lbs</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of TN and 5,100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lbs</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of TP removed out of the final goal of 6,698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lbs</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of TN.</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3620266"/>
                  </a:ext>
                </a:extLst>
              </a:tr>
            </a:tbl>
          </a:graphicData>
        </a:graphic>
      </p:graphicFrame>
      <p:pic>
        <p:nvPicPr>
          <p:cNvPr id="8" name="Picture 7">
            <a:extLst>
              <a:ext uri="{FF2B5EF4-FFF2-40B4-BE49-F238E27FC236}">
                <a16:creationId xmlns:a16="http://schemas.microsoft.com/office/drawing/2014/main" id="{5B00C83B-8728-00FE-3D15-93821C740982}"/>
              </a:ext>
            </a:extLst>
          </p:cNvPr>
          <p:cNvPicPr>
            <a:picLocks noChangeAspect="1"/>
          </p:cNvPicPr>
          <p:nvPr/>
        </p:nvPicPr>
        <p:blipFill>
          <a:blip r:embed="rId5"/>
          <a:stretch>
            <a:fillRect/>
          </a:stretch>
        </p:blipFill>
        <p:spPr>
          <a:xfrm>
            <a:off x="2743200" y="1884928"/>
            <a:ext cx="4114800" cy="2537460"/>
          </a:xfrm>
          <a:prstGeom prst="rect">
            <a:avLst/>
          </a:prstGeom>
        </p:spPr>
      </p:pic>
    </p:spTree>
    <p:extLst>
      <p:ext uri="{BB962C8B-B14F-4D97-AF65-F5344CB8AC3E}">
        <p14:creationId xmlns:p14="http://schemas.microsoft.com/office/powerpoint/2010/main" val="3531933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9104" y="318085"/>
            <a:ext cx="85356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6B-01</a:t>
            </a:r>
          </a:p>
        </p:txBody>
      </p:sp>
      <p:graphicFrame>
        <p:nvGraphicFramePr>
          <p:cNvPr id="2" name="Table 1">
            <a:extLst>
              <a:ext uri="{FF2B5EF4-FFF2-40B4-BE49-F238E27FC236}">
                <a16:creationId xmlns:a16="http://schemas.microsoft.com/office/drawing/2014/main" id="{B762DE43-3682-2E87-F6AD-53AFEF0AC71A}"/>
              </a:ext>
            </a:extLst>
          </p:cNvPr>
          <p:cNvGraphicFramePr>
            <a:graphicFrameLocks noGrp="1"/>
          </p:cNvGraphicFramePr>
          <p:nvPr>
            <p:extLst>
              <p:ext uri="{D42A27DB-BD31-4B8C-83A1-F6EECF244321}">
                <p14:modId xmlns:p14="http://schemas.microsoft.com/office/powerpoint/2010/main" val="903620946"/>
              </p:ext>
            </p:extLst>
          </p:nvPr>
        </p:nvGraphicFramePr>
        <p:xfrm>
          <a:off x="1333500" y="711835"/>
          <a:ext cx="6667500" cy="95250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1670798689"/>
                    </a:ext>
                  </a:extLst>
                </a:gridCol>
                <a:gridCol w="285696">
                  <a:extLst>
                    <a:ext uri="{9D8B030D-6E8A-4147-A177-3AD203B41FA5}">
                      <a16:colId xmlns:a16="http://schemas.microsoft.com/office/drawing/2014/main" val="3888322408"/>
                    </a:ext>
                  </a:extLst>
                </a:gridCol>
                <a:gridCol w="1828452">
                  <a:extLst>
                    <a:ext uri="{9D8B030D-6E8A-4147-A177-3AD203B41FA5}">
                      <a16:colId xmlns:a16="http://schemas.microsoft.com/office/drawing/2014/main" val="3854473185"/>
                    </a:ext>
                  </a:extLst>
                </a:gridCol>
                <a:gridCol w="1542756">
                  <a:extLst>
                    <a:ext uri="{9D8B030D-6E8A-4147-A177-3AD203B41FA5}">
                      <a16:colId xmlns:a16="http://schemas.microsoft.com/office/drawing/2014/main" val="2181319918"/>
                    </a:ext>
                  </a:extLst>
                </a:gridCol>
                <a:gridCol w="1142782">
                  <a:extLst>
                    <a:ext uri="{9D8B030D-6E8A-4147-A177-3AD203B41FA5}">
                      <a16:colId xmlns:a16="http://schemas.microsoft.com/office/drawing/2014/main" val="3505692915"/>
                    </a:ext>
                  </a:extLst>
                </a:gridCol>
                <a:gridCol w="1542756">
                  <a:extLst>
                    <a:ext uri="{9D8B030D-6E8A-4147-A177-3AD203B41FA5}">
                      <a16:colId xmlns:a16="http://schemas.microsoft.com/office/drawing/2014/main" val="3878882102"/>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6b</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01</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Employee Training</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Train employees on stormwater related issues, including erosion and sediment control, stormwater pollution preventions, etc., training will include an annual refresher course.</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training sessions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Documents and report the number of employees trained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employees who received a refresher course</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 Sessions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59 New Hires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71 Employees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7054847"/>
                  </a:ext>
                </a:extLst>
              </a:tr>
            </a:tbl>
          </a:graphicData>
        </a:graphic>
      </p:graphicFrame>
      <p:pic>
        <p:nvPicPr>
          <p:cNvPr id="8" name="Picture 7">
            <a:extLst>
              <a:ext uri="{FF2B5EF4-FFF2-40B4-BE49-F238E27FC236}">
                <a16:creationId xmlns:a16="http://schemas.microsoft.com/office/drawing/2014/main" id="{4B431DB7-20ED-081B-8909-70F919818DC1}"/>
              </a:ext>
            </a:extLst>
          </p:cNvPr>
          <p:cNvPicPr>
            <a:picLocks noChangeAspect="1"/>
          </p:cNvPicPr>
          <p:nvPr/>
        </p:nvPicPr>
        <p:blipFill>
          <a:blip r:embed="rId5"/>
          <a:stretch>
            <a:fillRect/>
          </a:stretch>
        </p:blipFill>
        <p:spPr>
          <a:xfrm>
            <a:off x="2943469" y="1730838"/>
            <a:ext cx="2528157" cy="1344491"/>
          </a:xfrm>
          <a:prstGeom prst="rect">
            <a:avLst/>
          </a:prstGeom>
        </p:spPr>
      </p:pic>
      <p:pic>
        <p:nvPicPr>
          <p:cNvPr id="10" name="Picture 9">
            <a:extLst>
              <a:ext uri="{FF2B5EF4-FFF2-40B4-BE49-F238E27FC236}">
                <a16:creationId xmlns:a16="http://schemas.microsoft.com/office/drawing/2014/main" id="{BB0A1992-782E-80A1-69E0-E40B0E2BF475}"/>
              </a:ext>
            </a:extLst>
          </p:cNvPr>
          <p:cNvPicPr>
            <a:picLocks noChangeAspect="1"/>
          </p:cNvPicPr>
          <p:nvPr/>
        </p:nvPicPr>
        <p:blipFill>
          <a:blip r:embed="rId6"/>
          <a:stretch>
            <a:fillRect/>
          </a:stretch>
        </p:blipFill>
        <p:spPr>
          <a:xfrm>
            <a:off x="303528" y="2922720"/>
            <a:ext cx="2514600" cy="1461407"/>
          </a:xfrm>
          <a:prstGeom prst="rect">
            <a:avLst/>
          </a:prstGeom>
        </p:spPr>
      </p:pic>
      <p:pic>
        <p:nvPicPr>
          <p:cNvPr id="12" name="Picture 11">
            <a:extLst>
              <a:ext uri="{FF2B5EF4-FFF2-40B4-BE49-F238E27FC236}">
                <a16:creationId xmlns:a16="http://schemas.microsoft.com/office/drawing/2014/main" id="{260D74FE-EC10-A5E6-836C-F914DBCD727C}"/>
              </a:ext>
            </a:extLst>
          </p:cNvPr>
          <p:cNvPicPr>
            <a:picLocks noChangeAspect="1"/>
          </p:cNvPicPr>
          <p:nvPr/>
        </p:nvPicPr>
        <p:blipFill>
          <a:blip r:embed="rId7"/>
          <a:stretch>
            <a:fillRect/>
          </a:stretch>
        </p:blipFill>
        <p:spPr>
          <a:xfrm>
            <a:off x="5569853" y="2563471"/>
            <a:ext cx="3359216" cy="1890032"/>
          </a:xfrm>
          <a:prstGeom prst="rect">
            <a:avLst/>
          </a:prstGeom>
        </p:spPr>
      </p:pic>
    </p:spTree>
    <p:extLst>
      <p:ext uri="{BB962C8B-B14F-4D97-AF65-F5344CB8AC3E}">
        <p14:creationId xmlns:p14="http://schemas.microsoft.com/office/powerpoint/2010/main" val="2975697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56104"/>
            <a:ext cx="84594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1A-02</a:t>
            </a:r>
          </a:p>
        </p:txBody>
      </p:sp>
      <p:graphicFrame>
        <p:nvGraphicFramePr>
          <p:cNvPr id="3" name="Table 2">
            <a:extLst>
              <a:ext uri="{FF2B5EF4-FFF2-40B4-BE49-F238E27FC236}">
                <a16:creationId xmlns:a16="http://schemas.microsoft.com/office/drawing/2014/main" id="{22F9D997-CD63-6C4D-43CE-E68376B50724}"/>
              </a:ext>
            </a:extLst>
          </p:cNvPr>
          <p:cNvGraphicFramePr>
            <a:graphicFrameLocks noGrp="1"/>
          </p:cNvGraphicFramePr>
          <p:nvPr>
            <p:extLst>
              <p:ext uri="{D42A27DB-BD31-4B8C-83A1-F6EECF244321}">
                <p14:modId xmlns:p14="http://schemas.microsoft.com/office/powerpoint/2010/main" val="2944306238"/>
              </p:ext>
            </p:extLst>
          </p:nvPr>
        </p:nvGraphicFramePr>
        <p:xfrm>
          <a:off x="1333500" y="842386"/>
          <a:ext cx="6667500" cy="1297940"/>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1810435265"/>
                    </a:ext>
                  </a:extLst>
                </a:gridCol>
                <a:gridCol w="285696">
                  <a:extLst>
                    <a:ext uri="{9D8B030D-6E8A-4147-A177-3AD203B41FA5}">
                      <a16:colId xmlns:a16="http://schemas.microsoft.com/office/drawing/2014/main" val="1718289461"/>
                    </a:ext>
                  </a:extLst>
                </a:gridCol>
                <a:gridCol w="1828452">
                  <a:extLst>
                    <a:ext uri="{9D8B030D-6E8A-4147-A177-3AD203B41FA5}">
                      <a16:colId xmlns:a16="http://schemas.microsoft.com/office/drawing/2014/main" val="2105994031"/>
                    </a:ext>
                  </a:extLst>
                </a:gridCol>
                <a:gridCol w="1542756">
                  <a:extLst>
                    <a:ext uri="{9D8B030D-6E8A-4147-A177-3AD203B41FA5}">
                      <a16:colId xmlns:a16="http://schemas.microsoft.com/office/drawing/2014/main" val="148624259"/>
                    </a:ext>
                  </a:extLst>
                </a:gridCol>
                <a:gridCol w="1142782">
                  <a:extLst>
                    <a:ext uri="{9D8B030D-6E8A-4147-A177-3AD203B41FA5}">
                      <a16:colId xmlns:a16="http://schemas.microsoft.com/office/drawing/2014/main" val="3343696347"/>
                    </a:ext>
                  </a:extLst>
                </a:gridCol>
                <a:gridCol w="1542756">
                  <a:extLst>
                    <a:ext uri="{9D8B030D-6E8A-4147-A177-3AD203B41FA5}">
                      <a16:colId xmlns:a16="http://schemas.microsoft.com/office/drawing/2014/main" val="255951200"/>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02</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Televised Educational Program</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Present public service announcements and educational video broadcasts on the City's government access television channel.</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educational programs aired per permit year</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public service announcements aired per permit year</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3. Estimate and report the approximate number of viewers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4 Programs Aired</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4 PSAs plus </a:t>
                      </a:r>
                      <a:r>
                        <a:rPr lang="en-US" sz="800" dirty="0" err="1">
                          <a:effectLst/>
                          <a:latin typeface="Calibri" panose="020F0502020204030204" pitchFamily="34" charset="0"/>
                          <a:ea typeface="Times New Roman" panose="02020603050405020304" pitchFamily="18" charset="0"/>
                          <a:cs typeface="Times New Roman" panose="02020603050405020304" pitchFamily="18" charset="0"/>
                        </a:rPr>
                        <a:t>Audacy</a:t>
                      </a: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Facebook Ad Program</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1403 viewers plus 234,375 impressions from Facebook Ads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5335776"/>
                  </a:ext>
                </a:extLst>
              </a:tr>
            </a:tbl>
          </a:graphicData>
        </a:graphic>
      </p:graphicFrame>
      <p:sp>
        <p:nvSpPr>
          <p:cNvPr id="9" name="TextBox 8">
            <a:extLst>
              <a:ext uri="{FF2B5EF4-FFF2-40B4-BE49-F238E27FC236}">
                <a16:creationId xmlns:a16="http://schemas.microsoft.com/office/drawing/2014/main" id="{EB56B1FF-404C-96CE-21EC-AF869FFF64F9}"/>
              </a:ext>
            </a:extLst>
          </p:cNvPr>
          <p:cNvSpPr txBox="1"/>
          <p:nvPr/>
        </p:nvSpPr>
        <p:spPr>
          <a:xfrm>
            <a:off x="730552" y="2343150"/>
            <a:ext cx="7734936" cy="2308324"/>
          </a:xfrm>
          <a:prstGeom prst="rect">
            <a:avLst/>
          </a:prstGeom>
          <a:noFill/>
        </p:spPr>
        <p:txBody>
          <a:bodyPr wrap="square" rtlCol="0">
            <a:spAutoFit/>
          </a:bodyPr>
          <a:lstStyle/>
          <a:p>
            <a:r>
              <a:rPr lang="en-US" sz="1200" dirty="0"/>
              <a:t>Floating Wetlands</a:t>
            </a:r>
          </a:p>
          <a:p>
            <a:r>
              <a:rPr lang="en-US" sz="1200" dirty="0">
                <a:hlinkClick r:id="rId5"/>
              </a:rPr>
              <a:t>https://www.youtube.com/watch?v=rV-EU5lRCY4&amp;list=PLU1aknF5k7J3MAlcW4doN8VuDoMK0RdhS&amp;index=1&amp;t=8s</a:t>
            </a:r>
            <a:endParaRPr lang="en-US" sz="1200" dirty="0"/>
          </a:p>
          <a:p>
            <a:endParaRPr lang="en-US" sz="1200" dirty="0"/>
          </a:p>
          <a:p>
            <a:r>
              <a:rPr lang="en-US" sz="1200" dirty="0"/>
              <a:t>Baffle Boxes</a:t>
            </a:r>
          </a:p>
          <a:p>
            <a:r>
              <a:rPr lang="en-US" sz="1200" dirty="0">
                <a:hlinkClick r:id="rId6"/>
              </a:rPr>
              <a:t>https://www.youtube.com/watch?v=t8qltpltxfY&amp;list=PLU1aknF5k7J3MAlcW4doN8VuDoMK0RdhS&amp;index=2&amp;t=9s</a:t>
            </a:r>
            <a:endParaRPr lang="en-US" sz="1200" dirty="0"/>
          </a:p>
          <a:p>
            <a:endParaRPr lang="en-US" sz="1200" dirty="0"/>
          </a:p>
          <a:p>
            <a:r>
              <a:rPr lang="en-US" sz="1200" dirty="0"/>
              <a:t>Fertilizer Ordinance</a:t>
            </a:r>
          </a:p>
          <a:p>
            <a:r>
              <a:rPr lang="en-US" sz="1200" dirty="0">
                <a:hlinkClick r:id="rId7"/>
              </a:rPr>
              <a:t>https://www.youtube.com/watch?v=XzXBcFtREWE&amp;t=9s</a:t>
            </a:r>
            <a:endParaRPr lang="en-US" sz="1200" dirty="0"/>
          </a:p>
          <a:p>
            <a:endParaRPr lang="en-US" sz="1200" dirty="0"/>
          </a:p>
          <a:p>
            <a:r>
              <a:rPr lang="en-US" sz="1200" dirty="0"/>
              <a:t>Scoop Your Poop</a:t>
            </a:r>
          </a:p>
          <a:p>
            <a:r>
              <a:rPr lang="en-US" sz="1200" dirty="0">
                <a:hlinkClick r:id="rId8"/>
              </a:rPr>
              <a:t>https://www.youtube.com/shorts/R0prnaVwNFw</a:t>
            </a:r>
            <a:endParaRPr lang="en-US" sz="1200" dirty="0"/>
          </a:p>
          <a:p>
            <a:endParaRPr lang="en-US" sz="1200" dirty="0"/>
          </a:p>
        </p:txBody>
      </p:sp>
    </p:spTree>
    <p:extLst>
      <p:ext uri="{BB962C8B-B14F-4D97-AF65-F5344CB8AC3E}">
        <p14:creationId xmlns:p14="http://schemas.microsoft.com/office/powerpoint/2010/main" val="805643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256104"/>
            <a:ext cx="8459471"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1A-02</a:t>
            </a:r>
          </a:p>
        </p:txBody>
      </p:sp>
      <p:pic>
        <p:nvPicPr>
          <p:cNvPr id="8" name="Picture 7">
            <a:extLst>
              <a:ext uri="{FF2B5EF4-FFF2-40B4-BE49-F238E27FC236}">
                <a16:creationId xmlns:a16="http://schemas.microsoft.com/office/drawing/2014/main" id="{66E83674-AA99-E839-FA29-BA39D1BD3DD9}"/>
              </a:ext>
            </a:extLst>
          </p:cNvPr>
          <p:cNvPicPr>
            <a:picLocks noChangeAspect="1"/>
          </p:cNvPicPr>
          <p:nvPr/>
        </p:nvPicPr>
        <p:blipFill rotWithShape="1">
          <a:blip r:embed="rId5"/>
          <a:srcRect r="4285"/>
          <a:stretch/>
        </p:blipFill>
        <p:spPr>
          <a:xfrm>
            <a:off x="303528" y="666750"/>
            <a:ext cx="3430273" cy="3409950"/>
          </a:xfrm>
          <a:prstGeom prst="rect">
            <a:avLst/>
          </a:prstGeom>
          <a:ln>
            <a:solidFill>
              <a:schemeClr val="tx1"/>
            </a:solidFill>
          </a:ln>
        </p:spPr>
      </p:pic>
      <p:pic>
        <p:nvPicPr>
          <p:cNvPr id="11" name="Picture 10">
            <a:extLst>
              <a:ext uri="{FF2B5EF4-FFF2-40B4-BE49-F238E27FC236}">
                <a16:creationId xmlns:a16="http://schemas.microsoft.com/office/drawing/2014/main" id="{AF643B1D-2449-41D1-E8A8-864D08AD240D}"/>
              </a:ext>
            </a:extLst>
          </p:cNvPr>
          <p:cNvPicPr>
            <a:picLocks noChangeAspect="1"/>
          </p:cNvPicPr>
          <p:nvPr/>
        </p:nvPicPr>
        <p:blipFill>
          <a:blip r:embed="rId6"/>
          <a:stretch>
            <a:fillRect/>
          </a:stretch>
        </p:blipFill>
        <p:spPr>
          <a:xfrm>
            <a:off x="4191000" y="676899"/>
            <a:ext cx="4046512" cy="1760331"/>
          </a:xfrm>
          <a:prstGeom prst="rect">
            <a:avLst/>
          </a:prstGeom>
        </p:spPr>
      </p:pic>
      <p:pic>
        <p:nvPicPr>
          <p:cNvPr id="15" name="Picture 14">
            <a:extLst>
              <a:ext uri="{FF2B5EF4-FFF2-40B4-BE49-F238E27FC236}">
                <a16:creationId xmlns:a16="http://schemas.microsoft.com/office/drawing/2014/main" id="{7A64E57E-6BE8-0FAE-0951-8F1B0C1C91B4}"/>
              </a:ext>
            </a:extLst>
          </p:cNvPr>
          <p:cNvPicPr>
            <a:picLocks noChangeAspect="1"/>
          </p:cNvPicPr>
          <p:nvPr/>
        </p:nvPicPr>
        <p:blipFill>
          <a:blip r:embed="rId7"/>
          <a:stretch>
            <a:fillRect/>
          </a:stretch>
        </p:blipFill>
        <p:spPr>
          <a:xfrm>
            <a:off x="4191001" y="2295566"/>
            <a:ext cx="3886200" cy="730679"/>
          </a:xfrm>
          <a:prstGeom prst="rect">
            <a:avLst/>
          </a:prstGeom>
        </p:spPr>
      </p:pic>
      <p:pic>
        <p:nvPicPr>
          <p:cNvPr id="17" name="Picture 16">
            <a:extLst>
              <a:ext uri="{FF2B5EF4-FFF2-40B4-BE49-F238E27FC236}">
                <a16:creationId xmlns:a16="http://schemas.microsoft.com/office/drawing/2014/main" id="{57DD048A-6FCC-DD07-4FA1-1BA50D14BBAF}"/>
              </a:ext>
            </a:extLst>
          </p:cNvPr>
          <p:cNvPicPr>
            <a:picLocks noChangeAspect="1"/>
          </p:cNvPicPr>
          <p:nvPr/>
        </p:nvPicPr>
        <p:blipFill>
          <a:blip r:embed="rId8"/>
          <a:stretch>
            <a:fillRect/>
          </a:stretch>
        </p:blipFill>
        <p:spPr>
          <a:xfrm>
            <a:off x="4156856" y="3012025"/>
            <a:ext cx="4046512" cy="583091"/>
          </a:xfrm>
          <a:prstGeom prst="rect">
            <a:avLst/>
          </a:prstGeom>
        </p:spPr>
      </p:pic>
      <p:pic>
        <p:nvPicPr>
          <p:cNvPr id="19" name="Picture 18">
            <a:extLst>
              <a:ext uri="{FF2B5EF4-FFF2-40B4-BE49-F238E27FC236}">
                <a16:creationId xmlns:a16="http://schemas.microsoft.com/office/drawing/2014/main" id="{ACBA625A-A3F1-3D91-C96D-44189A25F9DE}"/>
              </a:ext>
            </a:extLst>
          </p:cNvPr>
          <p:cNvPicPr>
            <a:picLocks noChangeAspect="1"/>
          </p:cNvPicPr>
          <p:nvPr/>
        </p:nvPicPr>
        <p:blipFill>
          <a:blip r:embed="rId9"/>
          <a:stretch>
            <a:fillRect/>
          </a:stretch>
        </p:blipFill>
        <p:spPr>
          <a:xfrm>
            <a:off x="4183185" y="3581457"/>
            <a:ext cx="4054327" cy="690249"/>
          </a:xfrm>
          <a:prstGeom prst="rect">
            <a:avLst/>
          </a:prstGeom>
        </p:spPr>
      </p:pic>
    </p:spTree>
    <p:extLst>
      <p:ext uri="{BB962C8B-B14F-4D97-AF65-F5344CB8AC3E}">
        <p14:creationId xmlns:p14="http://schemas.microsoft.com/office/powerpoint/2010/main" val="154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147105" y="285750"/>
            <a:ext cx="8849790"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1A-03</a:t>
            </a:r>
          </a:p>
        </p:txBody>
      </p:sp>
      <p:graphicFrame>
        <p:nvGraphicFramePr>
          <p:cNvPr id="2" name="Table 1">
            <a:extLst>
              <a:ext uri="{FF2B5EF4-FFF2-40B4-BE49-F238E27FC236}">
                <a16:creationId xmlns:a16="http://schemas.microsoft.com/office/drawing/2014/main" id="{4990BB19-745B-2BC0-3A32-0D6A3FC61DE0}"/>
              </a:ext>
            </a:extLst>
          </p:cNvPr>
          <p:cNvGraphicFramePr>
            <a:graphicFrameLocks noGrp="1"/>
          </p:cNvGraphicFramePr>
          <p:nvPr>
            <p:extLst>
              <p:ext uri="{D42A27DB-BD31-4B8C-83A1-F6EECF244321}">
                <p14:modId xmlns:p14="http://schemas.microsoft.com/office/powerpoint/2010/main" val="1284383085"/>
              </p:ext>
            </p:extLst>
          </p:nvPr>
        </p:nvGraphicFramePr>
        <p:xfrm>
          <a:off x="914400" y="720676"/>
          <a:ext cx="7381520" cy="914400"/>
        </p:xfrm>
        <a:graphic>
          <a:graphicData uri="http://schemas.openxmlformats.org/drawingml/2006/table">
            <a:tbl>
              <a:tblPr firstRow="1" firstCol="1" lastRow="1" lastCol="1" bandRow="1" bandCol="1"/>
              <a:tblGrid>
                <a:gridCol w="378391">
                  <a:extLst>
                    <a:ext uri="{9D8B030D-6E8A-4147-A177-3AD203B41FA5}">
                      <a16:colId xmlns:a16="http://schemas.microsoft.com/office/drawing/2014/main" val="1259625293"/>
                    </a:ext>
                  </a:extLst>
                </a:gridCol>
                <a:gridCol w="395544">
                  <a:extLst>
                    <a:ext uri="{9D8B030D-6E8A-4147-A177-3AD203B41FA5}">
                      <a16:colId xmlns:a16="http://schemas.microsoft.com/office/drawing/2014/main" val="3476358981"/>
                    </a:ext>
                  </a:extLst>
                </a:gridCol>
                <a:gridCol w="2065475">
                  <a:extLst>
                    <a:ext uri="{9D8B030D-6E8A-4147-A177-3AD203B41FA5}">
                      <a16:colId xmlns:a16="http://schemas.microsoft.com/office/drawing/2014/main" val="525236807"/>
                    </a:ext>
                  </a:extLst>
                </a:gridCol>
                <a:gridCol w="1795879">
                  <a:extLst>
                    <a:ext uri="{9D8B030D-6E8A-4147-A177-3AD203B41FA5}">
                      <a16:colId xmlns:a16="http://schemas.microsoft.com/office/drawing/2014/main" val="3885141522"/>
                    </a:ext>
                  </a:extLst>
                </a:gridCol>
                <a:gridCol w="1330281">
                  <a:extLst>
                    <a:ext uri="{9D8B030D-6E8A-4147-A177-3AD203B41FA5}">
                      <a16:colId xmlns:a16="http://schemas.microsoft.com/office/drawing/2014/main" val="1309240508"/>
                    </a:ext>
                  </a:extLst>
                </a:gridCol>
                <a:gridCol w="1415950">
                  <a:extLst>
                    <a:ext uri="{9D8B030D-6E8A-4147-A177-3AD203B41FA5}">
                      <a16:colId xmlns:a16="http://schemas.microsoft.com/office/drawing/2014/main" val="3826541133"/>
                    </a:ext>
                  </a:extLst>
                </a:gridCol>
              </a:tblGrid>
              <a:tr h="914400">
                <a:tc>
                  <a:txBody>
                    <a:bodyPr/>
                    <a:lstStyle/>
                    <a:p>
                      <a:pPr marL="0" marR="0" algn="ctr">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1a</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700">
                          <a:effectLst/>
                          <a:latin typeface="Calibri" panose="020F0502020204030204" pitchFamily="34" charset="0"/>
                          <a:ea typeface="Times New Roman" panose="02020603050405020304" pitchFamily="18" charset="0"/>
                          <a:cs typeface="Times New Roman" panose="02020603050405020304" pitchFamily="18" charset="0"/>
                        </a:rPr>
                        <a:t>03</a:t>
                      </a:r>
                      <a:endParaRPr lang="en-US" sz="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hangingPunct="0">
                        <a:lnSpc>
                          <a:spcPct val="107000"/>
                        </a:lnSpc>
                        <a:spcBef>
                          <a:spcPts val="0"/>
                        </a:spcBef>
                        <a:spcAft>
                          <a:spcPts val="0"/>
                        </a:spcAft>
                        <a:tabLst>
                          <a:tab pos="228600" algn="l"/>
                          <a:tab pos="0" algn="l"/>
                          <a:tab pos="228600" algn="l"/>
                        </a:tabLs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Community Presentations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22250" marR="0" indent="-228600" hangingPunct="0">
                        <a:lnSpc>
                          <a:spcPct val="107000"/>
                        </a:lnSpc>
                        <a:spcBef>
                          <a:spcPts val="0"/>
                        </a:spcBef>
                        <a:spcAft>
                          <a:spcPts val="0"/>
                        </a:spcAft>
                        <a:tabLst>
                          <a:tab pos="228600" algn="l"/>
                          <a:tab pos="0" algn="l"/>
                          <a:tab pos="228600" algn="l"/>
                        </a:tabLs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Present educational material relating to stormwater management, Florida Friendly Landscaping, TMDLs, illicit discharges, water conservation, and pollution prevention to school children, residents, and HOAs.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tabLst>
                          <a:tab pos="0" algn="l"/>
                        </a:tabLs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presentations made</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tabLst>
                          <a:tab pos="0" algn="l"/>
                        </a:tabLs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approximate number of attendees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tabLst>
                          <a:tab pos="0" algn="l"/>
                        </a:tabLs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3. Document and report the number of materials distributed</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4. Document and report the numbers of events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Years 1-5</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11 Presentations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327 Approximate Attendees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2,274 Materials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700" dirty="0">
                          <a:effectLst/>
                          <a:latin typeface="Calibri" panose="020F0502020204030204" pitchFamily="34" charset="0"/>
                          <a:ea typeface="Times New Roman" panose="02020603050405020304" pitchFamily="18" charset="0"/>
                          <a:cs typeface="Times New Roman" panose="02020603050405020304" pitchFamily="18" charset="0"/>
                        </a:rPr>
                        <a:t>12 Outreach Events</a:t>
                      </a:r>
                      <a:endParaRPr lang="en-US" sz="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1509034"/>
                  </a:ext>
                </a:extLst>
              </a:tr>
            </a:tbl>
          </a:graphicData>
        </a:graphic>
      </p:graphicFrame>
      <p:graphicFrame>
        <p:nvGraphicFramePr>
          <p:cNvPr id="9" name="Table 8">
            <a:extLst>
              <a:ext uri="{FF2B5EF4-FFF2-40B4-BE49-F238E27FC236}">
                <a16:creationId xmlns:a16="http://schemas.microsoft.com/office/drawing/2014/main" id="{39747C10-EA54-7354-482E-1367B958E4FD}"/>
              </a:ext>
            </a:extLst>
          </p:cNvPr>
          <p:cNvGraphicFramePr>
            <a:graphicFrameLocks noGrp="1"/>
          </p:cNvGraphicFramePr>
          <p:nvPr>
            <p:extLst>
              <p:ext uri="{D42A27DB-BD31-4B8C-83A1-F6EECF244321}">
                <p14:modId xmlns:p14="http://schemas.microsoft.com/office/powerpoint/2010/main" val="3548902752"/>
              </p:ext>
            </p:extLst>
          </p:nvPr>
        </p:nvGraphicFramePr>
        <p:xfrm>
          <a:off x="1138060" y="1725636"/>
          <a:ext cx="3057879" cy="2949528"/>
        </p:xfrm>
        <a:graphic>
          <a:graphicData uri="http://schemas.openxmlformats.org/drawingml/2006/table">
            <a:tbl>
              <a:tblPr firstRow="1" bandRow="1">
                <a:tableStyleId>{5C22544A-7EE6-4342-B048-85BDC9FD1C3A}</a:tableStyleId>
              </a:tblPr>
              <a:tblGrid>
                <a:gridCol w="2372079">
                  <a:extLst>
                    <a:ext uri="{9D8B030D-6E8A-4147-A177-3AD203B41FA5}">
                      <a16:colId xmlns:a16="http://schemas.microsoft.com/office/drawing/2014/main" val="3419523752"/>
                    </a:ext>
                  </a:extLst>
                </a:gridCol>
                <a:gridCol w="685800">
                  <a:extLst>
                    <a:ext uri="{9D8B030D-6E8A-4147-A177-3AD203B41FA5}">
                      <a16:colId xmlns:a16="http://schemas.microsoft.com/office/drawing/2014/main" val="4093271300"/>
                    </a:ext>
                  </a:extLst>
                </a:gridCol>
              </a:tblGrid>
              <a:tr h="220394">
                <a:tc>
                  <a:txBody>
                    <a:bodyPr/>
                    <a:lstStyle/>
                    <a:p>
                      <a:r>
                        <a:rPr lang="en-US" sz="700" dirty="0"/>
                        <a:t>Outreach Events</a:t>
                      </a:r>
                    </a:p>
                  </a:txBody>
                  <a:tcPr/>
                </a:tc>
                <a:tc>
                  <a:txBody>
                    <a:bodyPr/>
                    <a:lstStyle/>
                    <a:p>
                      <a:r>
                        <a:rPr lang="en-US" sz="700" dirty="0"/>
                        <a:t>Date</a:t>
                      </a:r>
                    </a:p>
                  </a:txBody>
                  <a:tcPr/>
                </a:tc>
                <a:extLst>
                  <a:ext uri="{0D108BD9-81ED-4DB2-BD59-A6C34878D82A}">
                    <a16:rowId xmlns:a16="http://schemas.microsoft.com/office/drawing/2014/main" val="2129836298"/>
                  </a:ext>
                </a:extLst>
              </a:tr>
              <a:tr h="220394">
                <a:tc>
                  <a:txBody>
                    <a:bodyPr/>
                    <a:lstStyle/>
                    <a:p>
                      <a:r>
                        <a:rPr lang="nn-NO" sz="700" dirty="0"/>
                        <a:t>Fox Lake Park Spring Festival</a:t>
                      </a:r>
                      <a:endParaRPr lang="en-US" sz="700" dirty="0"/>
                    </a:p>
                  </a:txBody>
                  <a:tcPr/>
                </a:tc>
                <a:tc>
                  <a:txBody>
                    <a:bodyPr/>
                    <a:lstStyle/>
                    <a:p>
                      <a:r>
                        <a:rPr lang="en-US" sz="700" dirty="0"/>
                        <a:t>3/25/23</a:t>
                      </a:r>
                    </a:p>
                  </a:txBody>
                  <a:tcPr/>
                </a:tc>
                <a:extLst>
                  <a:ext uri="{0D108BD9-81ED-4DB2-BD59-A6C34878D82A}">
                    <a16:rowId xmlns:a16="http://schemas.microsoft.com/office/drawing/2014/main" val="4210160040"/>
                  </a:ext>
                </a:extLst>
              </a:tr>
              <a:tr h="220394">
                <a:tc>
                  <a:txBody>
                    <a:bodyPr/>
                    <a:lstStyle/>
                    <a:p>
                      <a:r>
                        <a:rPr lang="en-US" sz="700" dirty="0"/>
                        <a:t>Titusville Easter Egg Hunt Issac Campbell Park</a:t>
                      </a:r>
                    </a:p>
                  </a:txBody>
                  <a:tcPr/>
                </a:tc>
                <a:tc>
                  <a:txBody>
                    <a:bodyPr/>
                    <a:lstStyle/>
                    <a:p>
                      <a:r>
                        <a:rPr lang="en-US" sz="700" dirty="0"/>
                        <a:t>4/8/23</a:t>
                      </a:r>
                    </a:p>
                  </a:txBody>
                  <a:tcPr/>
                </a:tc>
                <a:extLst>
                  <a:ext uri="{0D108BD9-81ED-4DB2-BD59-A6C34878D82A}">
                    <a16:rowId xmlns:a16="http://schemas.microsoft.com/office/drawing/2014/main" val="788628283"/>
                  </a:ext>
                </a:extLst>
              </a:tr>
              <a:tr h="220394">
                <a:tc>
                  <a:txBody>
                    <a:bodyPr/>
                    <a:lstStyle/>
                    <a:p>
                      <a:r>
                        <a:rPr lang="en-US" sz="700" dirty="0"/>
                        <a:t>Enchanted Forest Earth Day</a:t>
                      </a:r>
                    </a:p>
                  </a:txBody>
                  <a:tcPr/>
                </a:tc>
                <a:tc>
                  <a:txBody>
                    <a:bodyPr/>
                    <a:lstStyle/>
                    <a:p>
                      <a:r>
                        <a:rPr lang="en-US" sz="700" dirty="0"/>
                        <a:t>4/22/23</a:t>
                      </a:r>
                    </a:p>
                  </a:txBody>
                  <a:tcPr/>
                </a:tc>
                <a:extLst>
                  <a:ext uri="{0D108BD9-81ED-4DB2-BD59-A6C34878D82A}">
                    <a16:rowId xmlns:a16="http://schemas.microsoft.com/office/drawing/2014/main" val="2702987165"/>
                  </a:ext>
                </a:extLst>
              </a:tr>
              <a:tr h="220394">
                <a:tc>
                  <a:txBody>
                    <a:bodyPr/>
                    <a:lstStyle/>
                    <a:p>
                      <a:r>
                        <a:rPr lang="en-US" sz="700" dirty="0"/>
                        <a:t>Titusville Open Hours - Resiliency Stewardship</a:t>
                      </a:r>
                    </a:p>
                  </a:txBody>
                  <a:tcPr/>
                </a:tc>
                <a:tc>
                  <a:txBody>
                    <a:bodyPr/>
                    <a:lstStyle/>
                    <a:p>
                      <a:r>
                        <a:rPr lang="en-US" sz="700" dirty="0"/>
                        <a:t>4/24/23</a:t>
                      </a:r>
                    </a:p>
                  </a:txBody>
                  <a:tcPr/>
                </a:tc>
                <a:extLst>
                  <a:ext uri="{0D108BD9-81ED-4DB2-BD59-A6C34878D82A}">
                    <a16:rowId xmlns:a16="http://schemas.microsoft.com/office/drawing/2014/main" val="3327705246"/>
                  </a:ext>
                </a:extLst>
              </a:tr>
              <a:tr h="220394">
                <a:tc>
                  <a:txBody>
                    <a:bodyPr/>
                    <a:lstStyle/>
                    <a:p>
                      <a:r>
                        <a:rPr lang="en-US" sz="700" dirty="0"/>
                        <a:t>Earth Day/Arbor Day Tree Giveaway</a:t>
                      </a:r>
                    </a:p>
                  </a:txBody>
                  <a:tcPr/>
                </a:tc>
                <a:tc>
                  <a:txBody>
                    <a:bodyPr/>
                    <a:lstStyle/>
                    <a:p>
                      <a:r>
                        <a:rPr lang="en-US" sz="700" dirty="0"/>
                        <a:t>4/24/23</a:t>
                      </a:r>
                    </a:p>
                  </a:txBody>
                  <a:tcPr/>
                </a:tc>
                <a:extLst>
                  <a:ext uri="{0D108BD9-81ED-4DB2-BD59-A6C34878D82A}">
                    <a16:rowId xmlns:a16="http://schemas.microsoft.com/office/drawing/2014/main" val="1908139062"/>
                  </a:ext>
                </a:extLst>
              </a:tr>
              <a:tr h="220394">
                <a:tc>
                  <a:txBody>
                    <a:bodyPr/>
                    <a:lstStyle/>
                    <a:p>
                      <a:r>
                        <a:rPr lang="en-US" sz="700" dirty="0"/>
                        <a:t>Sustainability Update City Council</a:t>
                      </a:r>
                    </a:p>
                  </a:txBody>
                  <a:tcPr/>
                </a:tc>
                <a:tc>
                  <a:txBody>
                    <a:bodyPr/>
                    <a:lstStyle/>
                    <a:p>
                      <a:r>
                        <a:rPr lang="en-US" sz="700" dirty="0"/>
                        <a:t>4/24/23</a:t>
                      </a:r>
                    </a:p>
                  </a:txBody>
                  <a:tcPr/>
                </a:tc>
                <a:extLst>
                  <a:ext uri="{0D108BD9-81ED-4DB2-BD59-A6C34878D82A}">
                    <a16:rowId xmlns:a16="http://schemas.microsoft.com/office/drawing/2014/main" val="1210171561"/>
                  </a:ext>
                </a:extLst>
              </a:tr>
              <a:tr h="220394">
                <a:tc>
                  <a:txBody>
                    <a:bodyPr/>
                    <a:lstStyle/>
                    <a:p>
                      <a:r>
                        <a:rPr lang="en-US" sz="700" dirty="0"/>
                        <a:t>Water Conservation Month Proclamation</a:t>
                      </a:r>
                    </a:p>
                  </a:txBody>
                  <a:tcPr/>
                </a:tc>
                <a:tc>
                  <a:txBody>
                    <a:bodyPr/>
                    <a:lstStyle/>
                    <a:p>
                      <a:r>
                        <a:rPr lang="en-US" sz="700" dirty="0"/>
                        <a:t>4/25/23</a:t>
                      </a:r>
                    </a:p>
                  </a:txBody>
                  <a:tcPr/>
                </a:tc>
                <a:extLst>
                  <a:ext uri="{0D108BD9-81ED-4DB2-BD59-A6C34878D82A}">
                    <a16:rowId xmlns:a16="http://schemas.microsoft.com/office/drawing/2014/main" val="2410999619"/>
                  </a:ext>
                </a:extLst>
              </a:tr>
              <a:tr h="220394">
                <a:tc>
                  <a:txBody>
                    <a:bodyPr/>
                    <a:lstStyle/>
                    <a:p>
                      <a:r>
                        <a:rPr lang="en-US" sz="700" dirty="0"/>
                        <a:t>Brevard Zoo Pilot Seagrass Restoration Project</a:t>
                      </a:r>
                    </a:p>
                  </a:txBody>
                  <a:tcPr/>
                </a:tc>
                <a:tc>
                  <a:txBody>
                    <a:bodyPr/>
                    <a:lstStyle/>
                    <a:p>
                      <a:r>
                        <a:rPr lang="en-US" sz="700" dirty="0"/>
                        <a:t>5/23/23</a:t>
                      </a:r>
                    </a:p>
                  </a:txBody>
                  <a:tcPr/>
                </a:tc>
                <a:extLst>
                  <a:ext uri="{0D108BD9-81ED-4DB2-BD59-A6C34878D82A}">
                    <a16:rowId xmlns:a16="http://schemas.microsoft.com/office/drawing/2014/main" val="2990508967"/>
                  </a:ext>
                </a:extLst>
              </a:tr>
              <a:tr h="220394">
                <a:tc>
                  <a:txBody>
                    <a:bodyPr/>
                    <a:lstStyle/>
                    <a:p>
                      <a:r>
                        <a:rPr lang="en-US" sz="700" dirty="0"/>
                        <a:t>SOIRL Presentation - Stormwater Ditch Spraying</a:t>
                      </a:r>
                    </a:p>
                  </a:txBody>
                  <a:tcPr/>
                </a:tc>
                <a:tc>
                  <a:txBody>
                    <a:bodyPr/>
                    <a:lstStyle/>
                    <a:p>
                      <a:r>
                        <a:rPr lang="en-US" sz="700" dirty="0"/>
                        <a:t>7/21/23</a:t>
                      </a:r>
                    </a:p>
                  </a:txBody>
                  <a:tcPr/>
                </a:tc>
                <a:extLst>
                  <a:ext uri="{0D108BD9-81ED-4DB2-BD59-A6C34878D82A}">
                    <a16:rowId xmlns:a16="http://schemas.microsoft.com/office/drawing/2014/main" val="2119317652"/>
                  </a:ext>
                </a:extLst>
              </a:tr>
              <a:tr h="220394">
                <a:tc>
                  <a:txBody>
                    <a:bodyPr/>
                    <a:lstStyle/>
                    <a:p>
                      <a:r>
                        <a:rPr lang="en-US" sz="700" dirty="0"/>
                        <a:t>Rain Barrell Workshop</a:t>
                      </a:r>
                    </a:p>
                  </a:txBody>
                  <a:tcPr/>
                </a:tc>
                <a:tc>
                  <a:txBody>
                    <a:bodyPr/>
                    <a:lstStyle/>
                    <a:p>
                      <a:r>
                        <a:rPr lang="en-US" sz="700" dirty="0"/>
                        <a:t>8/12/23</a:t>
                      </a:r>
                    </a:p>
                  </a:txBody>
                  <a:tcPr/>
                </a:tc>
                <a:extLst>
                  <a:ext uri="{0D108BD9-81ED-4DB2-BD59-A6C34878D82A}">
                    <a16:rowId xmlns:a16="http://schemas.microsoft.com/office/drawing/2014/main" val="3031765414"/>
                  </a:ext>
                </a:extLst>
              </a:tr>
              <a:tr h="220394">
                <a:tc>
                  <a:txBody>
                    <a:bodyPr/>
                    <a:lstStyle/>
                    <a:p>
                      <a:r>
                        <a:rPr lang="en-US" sz="700" dirty="0"/>
                        <a:t>St. Johns River Water Management District Video - Osprey Nutrient Removal Upgrades </a:t>
                      </a:r>
                    </a:p>
                  </a:txBody>
                  <a:tcPr/>
                </a:tc>
                <a:tc>
                  <a:txBody>
                    <a:bodyPr/>
                    <a:lstStyle/>
                    <a:p>
                      <a:r>
                        <a:rPr lang="en-US" sz="700" dirty="0"/>
                        <a:t>11/14/23</a:t>
                      </a:r>
                    </a:p>
                  </a:txBody>
                  <a:tcPr/>
                </a:tc>
                <a:extLst>
                  <a:ext uri="{0D108BD9-81ED-4DB2-BD59-A6C34878D82A}">
                    <a16:rowId xmlns:a16="http://schemas.microsoft.com/office/drawing/2014/main" val="2827527287"/>
                  </a:ext>
                </a:extLst>
              </a:tr>
              <a:tr h="220394">
                <a:tc>
                  <a:txBody>
                    <a:bodyPr/>
                    <a:lstStyle/>
                    <a:p>
                      <a:r>
                        <a:rPr lang="en-US" sz="700" dirty="0"/>
                        <a:t>Sand Point Park Plantings</a:t>
                      </a:r>
                    </a:p>
                  </a:txBody>
                  <a:tcPr/>
                </a:tc>
                <a:tc>
                  <a:txBody>
                    <a:bodyPr/>
                    <a:lstStyle/>
                    <a:p>
                      <a:r>
                        <a:rPr lang="en-US" sz="700" dirty="0"/>
                        <a:t>12/23/23</a:t>
                      </a:r>
                    </a:p>
                  </a:txBody>
                  <a:tcPr/>
                </a:tc>
                <a:extLst>
                  <a:ext uri="{0D108BD9-81ED-4DB2-BD59-A6C34878D82A}">
                    <a16:rowId xmlns:a16="http://schemas.microsoft.com/office/drawing/2014/main" val="1602250762"/>
                  </a:ext>
                </a:extLst>
              </a:tr>
            </a:tbl>
          </a:graphicData>
        </a:graphic>
      </p:graphicFrame>
      <p:graphicFrame>
        <p:nvGraphicFramePr>
          <p:cNvPr id="10" name="Table 9">
            <a:extLst>
              <a:ext uri="{FF2B5EF4-FFF2-40B4-BE49-F238E27FC236}">
                <a16:creationId xmlns:a16="http://schemas.microsoft.com/office/drawing/2014/main" id="{8618C86F-5DE2-1CFD-E523-32F4739DD620}"/>
              </a:ext>
            </a:extLst>
          </p:cNvPr>
          <p:cNvGraphicFramePr>
            <a:graphicFrameLocks noGrp="1"/>
          </p:cNvGraphicFramePr>
          <p:nvPr>
            <p:extLst>
              <p:ext uri="{D42A27DB-BD31-4B8C-83A1-F6EECF244321}">
                <p14:modId xmlns:p14="http://schemas.microsoft.com/office/powerpoint/2010/main" val="935763142"/>
              </p:ext>
            </p:extLst>
          </p:nvPr>
        </p:nvGraphicFramePr>
        <p:xfrm>
          <a:off x="4805540" y="1725636"/>
          <a:ext cx="3200400" cy="2927254"/>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3419523752"/>
                    </a:ext>
                  </a:extLst>
                </a:gridCol>
                <a:gridCol w="685800">
                  <a:extLst>
                    <a:ext uri="{9D8B030D-6E8A-4147-A177-3AD203B41FA5}">
                      <a16:colId xmlns:a16="http://schemas.microsoft.com/office/drawing/2014/main" val="4093271300"/>
                    </a:ext>
                  </a:extLst>
                </a:gridCol>
              </a:tblGrid>
              <a:tr h="144194">
                <a:tc>
                  <a:txBody>
                    <a:bodyPr/>
                    <a:lstStyle/>
                    <a:p>
                      <a:r>
                        <a:rPr lang="en-US" sz="700" dirty="0"/>
                        <a:t>Presentations</a:t>
                      </a:r>
                    </a:p>
                  </a:txBody>
                  <a:tcPr/>
                </a:tc>
                <a:tc>
                  <a:txBody>
                    <a:bodyPr/>
                    <a:lstStyle/>
                    <a:p>
                      <a:r>
                        <a:rPr lang="en-US" sz="700" dirty="0"/>
                        <a:t>Date</a:t>
                      </a:r>
                    </a:p>
                  </a:txBody>
                  <a:tcPr/>
                </a:tc>
                <a:extLst>
                  <a:ext uri="{0D108BD9-81ED-4DB2-BD59-A6C34878D82A}">
                    <a16:rowId xmlns:a16="http://schemas.microsoft.com/office/drawing/2014/main" val="2129836298"/>
                  </a:ext>
                </a:extLst>
              </a:tr>
              <a:tr h="220394">
                <a:tc>
                  <a:txBody>
                    <a:bodyPr/>
                    <a:lstStyle/>
                    <a:p>
                      <a:r>
                        <a:rPr lang="nn-NO" sz="700" dirty="0"/>
                        <a:t>Urban Canopy Council Presentation</a:t>
                      </a:r>
                      <a:endParaRPr lang="en-US" sz="700" dirty="0"/>
                    </a:p>
                  </a:txBody>
                  <a:tcPr/>
                </a:tc>
                <a:tc>
                  <a:txBody>
                    <a:bodyPr/>
                    <a:lstStyle/>
                    <a:p>
                      <a:r>
                        <a:rPr lang="en-US" sz="700" dirty="0"/>
                        <a:t>2/28/23</a:t>
                      </a:r>
                    </a:p>
                  </a:txBody>
                  <a:tcPr/>
                </a:tc>
                <a:extLst>
                  <a:ext uri="{0D108BD9-81ED-4DB2-BD59-A6C34878D82A}">
                    <a16:rowId xmlns:a16="http://schemas.microsoft.com/office/drawing/2014/main" val="4210160040"/>
                  </a:ext>
                </a:extLst>
              </a:tr>
              <a:tr h="220394">
                <a:tc>
                  <a:txBody>
                    <a:bodyPr/>
                    <a:lstStyle/>
                    <a:p>
                      <a:r>
                        <a:rPr lang="en-US" sz="700" dirty="0"/>
                        <a:t>Rotary Club Sustainability</a:t>
                      </a:r>
                    </a:p>
                  </a:txBody>
                  <a:tcPr/>
                </a:tc>
                <a:tc>
                  <a:txBody>
                    <a:bodyPr/>
                    <a:lstStyle/>
                    <a:p>
                      <a:r>
                        <a:rPr lang="en-US" sz="700" dirty="0"/>
                        <a:t>3/7/23</a:t>
                      </a:r>
                    </a:p>
                  </a:txBody>
                  <a:tcPr/>
                </a:tc>
                <a:extLst>
                  <a:ext uri="{0D108BD9-81ED-4DB2-BD59-A6C34878D82A}">
                    <a16:rowId xmlns:a16="http://schemas.microsoft.com/office/drawing/2014/main" val="788628283"/>
                  </a:ext>
                </a:extLst>
              </a:tr>
              <a:tr h="220394">
                <a:tc>
                  <a:txBody>
                    <a:bodyPr/>
                    <a:lstStyle/>
                    <a:p>
                      <a:r>
                        <a:rPr lang="en-US" sz="700" dirty="0"/>
                        <a:t>Titusville Open Hours - Resiliency Stewardship</a:t>
                      </a:r>
                    </a:p>
                  </a:txBody>
                  <a:tcPr/>
                </a:tc>
                <a:tc>
                  <a:txBody>
                    <a:bodyPr/>
                    <a:lstStyle/>
                    <a:p>
                      <a:r>
                        <a:rPr lang="en-US" sz="700" dirty="0"/>
                        <a:t>4/24/23</a:t>
                      </a:r>
                    </a:p>
                  </a:txBody>
                  <a:tcPr/>
                </a:tc>
                <a:extLst>
                  <a:ext uri="{0D108BD9-81ED-4DB2-BD59-A6C34878D82A}">
                    <a16:rowId xmlns:a16="http://schemas.microsoft.com/office/drawing/2014/main" val="2702987165"/>
                  </a:ext>
                </a:extLst>
              </a:tr>
              <a:tr h="220394">
                <a:tc>
                  <a:txBody>
                    <a:bodyPr/>
                    <a:lstStyle/>
                    <a:p>
                      <a:r>
                        <a:rPr lang="en-US" sz="700" dirty="0"/>
                        <a:t>Sustainability Update City Council</a:t>
                      </a:r>
                    </a:p>
                  </a:txBody>
                  <a:tcPr/>
                </a:tc>
                <a:tc>
                  <a:txBody>
                    <a:bodyPr/>
                    <a:lstStyle/>
                    <a:p>
                      <a:r>
                        <a:rPr lang="en-US" sz="700" dirty="0"/>
                        <a:t>4/25/23</a:t>
                      </a:r>
                    </a:p>
                  </a:txBody>
                  <a:tcPr/>
                </a:tc>
                <a:extLst>
                  <a:ext uri="{0D108BD9-81ED-4DB2-BD59-A6C34878D82A}">
                    <a16:rowId xmlns:a16="http://schemas.microsoft.com/office/drawing/2014/main" val="3327705246"/>
                  </a:ext>
                </a:extLst>
              </a:tr>
              <a:tr h="220394">
                <a:tc>
                  <a:txBody>
                    <a:bodyPr/>
                    <a:lstStyle/>
                    <a:p>
                      <a:r>
                        <a:rPr lang="en-US" sz="700" dirty="0"/>
                        <a:t>Sustainability Action Plan Update </a:t>
                      </a:r>
                    </a:p>
                  </a:txBody>
                  <a:tcPr/>
                </a:tc>
                <a:tc>
                  <a:txBody>
                    <a:bodyPr/>
                    <a:lstStyle/>
                    <a:p>
                      <a:r>
                        <a:rPr lang="en-US" sz="700" dirty="0"/>
                        <a:t>4/25/23</a:t>
                      </a:r>
                    </a:p>
                  </a:txBody>
                  <a:tcPr/>
                </a:tc>
                <a:extLst>
                  <a:ext uri="{0D108BD9-81ED-4DB2-BD59-A6C34878D82A}">
                    <a16:rowId xmlns:a16="http://schemas.microsoft.com/office/drawing/2014/main" val="1908139062"/>
                  </a:ext>
                </a:extLst>
              </a:tr>
              <a:tr h="220394">
                <a:tc>
                  <a:txBody>
                    <a:bodyPr/>
                    <a:lstStyle/>
                    <a:p>
                      <a:r>
                        <a:rPr lang="en-US" sz="700" dirty="0"/>
                        <a:t>Sustainability Update City Council</a:t>
                      </a:r>
                    </a:p>
                  </a:txBody>
                  <a:tcPr/>
                </a:tc>
                <a:tc>
                  <a:txBody>
                    <a:bodyPr/>
                    <a:lstStyle/>
                    <a:p>
                      <a:r>
                        <a:rPr lang="en-US" sz="700" dirty="0"/>
                        <a:t>4/25/23</a:t>
                      </a:r>
                    </a:p>
                  </a:txBody>
                  <a:tcPr/>
                </a:tc>
                <a:extLst>
                  <a:ext uri="{0D108BD9-81ED-4DB2-BD59-A6C34878D82A}">
                    <a16:rowId xmlns:a16="http://schemas.microsoft.com/office/drawing/2014/main" val="1210171561"/>
                  </a:ext>
                </a:extLst>
              </a:tr>
              <a:tr h="220394">
                <a:tc>
                  <a:txBody>
                    <a:bodyPr/>
                    <a:lstStyle/>
                    <a:p>
                      <a:r>
                        <a:rPr lang="en-US" sz="700" dirty="0"/>
                        <a:t>Community Resiliency Lunch &amp; Learn Webinar</a:t>
                      </a:r>
                    </a:p>
                  </a:txBody>
                  <a:tcPr/>
                </a:tc>
                <a:tc>
                  <a:txBody>
                    <a:bodyPr/>
                    <a:lstStyle/>
                    <a:p>
                      <a:r>
                        <a:rPr lang="en-US" sz="700" dirty="0"/>
                        <a:t>5/1/23</a:t>
                      </a:r>
                    </a:p>
                  </a:txBody>
                  <a:tcPr/>
                </a:tc>
                <a:extLst>
                  <a:ext uri="{0D108BD9-81ED-4DB2-BD59-A6C34878D82A}">
                    <a16:rowId xmlns:a16="http://schemas.microsoft.com/office/drawing/2014/main" val="2410999619"/>
                  </a:ext>
                </a:extLst>
              </a:tr>
              <a:tr h="220394">
                <a:tc>
                  <a:txBody>
                    <a:bodyPr/>
                    <a:lstStyle/>
                    <a:p>
                      <a:r>
                        <a:rPr lang="en-US" sz="700" dirty="0"/>
                        <a:t>SOIRL Presentation - Stormwater Ditch Spraying</a:t>
                      </a:r>
                    </a:p>
                  </a:txBody>
                  <a:tcPr/>
                </a:tc>
                <a:tc>
                  <a:txBody>
                    <a:bodyPr/>
                    <a:lstStyle/>
                    <a:p>
                      <a:r>
                        <a:rPr lang="en-US" sz="700" dirty="0"/>
                        <a:t>7/21/23</a:t>
                      </a:r>
                    </a:p>
                  </a:txBody>
                  <a:tcPr/>
                </a:tc>
                <a:extLst>
                  <a:ext uri="{0D108BD9-81ED-4DB2-BD59-A6C34878D82A}">
                    <a16:rowId xmlns:a16="http://schemas.microsoft.com/office/drawing/2014/main" val="2990508967"/>
                  </a:ext>
                </a:extLst>
              </a:tr>
              <a:tr h="220394">
                <a:tc>
                  <a:txBody>
                    <a:bodyPr/>
                    <a:lstStyle/>
                    <a:p>
                      <a:r>
                        <a:rPr lang="en-US" sz="700" dirty="0"/>
                        <a:t>Public Works Department Spotlight</a:t>
                      </a:r>
                    </a:p>
                  </a:txBody>
                  <a:tcPr/>
                </a:tc>
                <a:tc>
                  <a:txBody>
                    <a:bodyPr/>
                    <a:lstStyle/>
                    <a:p>
                      <a:r>
                        <a:rPr lang="en-US" sz="700" dirty="0"/>
                        <a:t>7/25/23</a:t>
                      </a:r>
                    </a:p>
                  </a:txBody>
                  <a:tcPr/>
                </a:tc>
                <a:extLst>
                  <a:ext uri="{0D108BD9-81ED-4DB2-BD59-A6C34878D82A}">
                    <a16:rowId xmlns:a16="http://schemas.microsoft.com/office/drawing/2014/main" val="2119317652"/>
                  </a:ext>
                </a:extLst>
              </a:tr>
              <a:tr h="220394">
                <a:tc>
                  <a:txBody>
                    <a:bodyPr/>
                    <a:lstStyle/>
                    <a:p>
                      <a:r>
                        <a:rPr lang="en-US" sz="700" dirty="0"/>
                        <a:t>Rain Barrell Workshop</a:t>
                      </a:r>
                    </a:p>
                  </a:txBody>
                  <a:tcPr/>
                </a:tc>
                <a:tc>
                  <a:txBody>
                    <a:bodyPr/>
                    <a:lstStyle/>
                    <a:p>
                      <a:r>
                        <a:rPr lang="en-US" sz="700" dirty="0"/>
                        <a:t>8/12/23</a:t>
                      </a:r>
                    </a:p>
                  </a:txBody>
                  <a:tcPr/>
                </a:tc>
                <a:extLst>
                  <a:ext uri="{0D108BD9-81ED-4DB2-BD59-A6C34878D82A}">
                    <a16:rowId xmlns:a16="http://schemas.microsoft.com/office/drawing/2014/main" val="3031765414"/>
                  </a:ext>
                </a:extLst>
              </a:tr>
              <a:tr h="220394">
                <a:tc>
                  <a:txBody>
                    <a:bodyPr/>
                    <a:lstStyle/>
                    <a:p>
                      <a:r>
                        <a:rPr lang="en-US" sz="700" dirty="0"/>
                        <a:t>Urban Tree Canopy Report</a:t>
                      </a:r>
                    </a:p>
                  </a:txBody>
                  <a:tcPr/>
                </a:tc>
                <a:tc>
                  <a:txBody>
                    <a:bodyPr/>
                    <a:lstStyle/>
                    <a:p>
                      <a:r>
                        <a:rPr lang="en-US" sz="700" dirty="0"/>
                        <a:t>8/22/23</a:t>
                      </a:r>
                    </a:p>
                  </a:txBody>
                  <a:tcPr/>
                </a:tc>
                <a:extLst>
                  <a:ext uri="{0D108BD9-81ED-4DB2-BD59-A6C34878D82A}">
                    <a16:rowId xmlns:a16="http://schemas.microsoft.com/office/drawing/2014/main" val="2827527287"/>
                  </a:ext>
                </a:extLst>
              </a:tr>
              <a:tr h="220394">
                <a:tc>
                  <a:txBody>
                    <a:bodyPr/>
                    <a:lstStyle/>
                    <a:p>
                      <a:r>
                        <a:rPr lang="en-US" sz="700" dirty="0"/>
                        <a:t>St. Johns River Water Management District Video - Osprey Nutrient Removal Upgrades </a:t>
                      </a:r>
                    </a:p>
                  </a:txBody>
                  <a:tcPr/>
                </a:tc>
                <a:tc>
                  <a:txBody>
                    <a:bodyPr/>
                    <a:lstStyle/>
                    <a:p>
                      <a:r>
                        <a:rPr lang="en-US" sz="700" dirty="0"/>
                        <a:t>11/14/23</a:t>
                      </a:r>
                    </a:p>
                  </a:txBody>
                  <a:tcPr/>
                </a:tc>
                <a:extLst>
                  <a:ext uri="{0D108BD9-81ED-4DB2-BD59-A6C34878D82A}">
                    <a16:rowId xmlns:a16="http://schemas.microsoft.com/office/drawing/2014/main" val="1602250762"/>
                  </a:ext>
                </a:extLst>
              </a:tr>
            </a:tbl>
          </a:graphicData>
        </a:graphic>
      </p:graphicFrame>
    </p:spTree>
    <p:extLst>
      <p:ext uri="{BB962C8B-B14F-4D97-AF65-F5344CB8AC3E}">
        <p14:creationId xmlns:p14="http://schemas.microsoft.com/office/powerpoint/2010/main" val="1321389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31924" y="373063"/>
            <a:ext cx="8611872" cy="368939"/>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1A-03</a:t>
            </a:r>
          </a:p>
        </p:txBody>
      </p:sp>
      <p:pic>
        <p:nvPicPr>
          <p:cNvPr id="3" name="Picture 2">
            <a:extLst>
              <a:ext uri="{FF2B5EF4-FFF2-40B4-BE49-F238E27FC236}">
                <a16:creationId xmlns:a16="http://schemas.microsoft.com/office/drawing/2014/main" id="{24C57C0D-7258-6BB0-2215-39C5D606A761}"/>
              </a:ext>
            </a:extLst>
          </p:cNvPr>
          <p:cNvPicPr>
            <a:picLocks noChangeAspect="1"/>
          </p:cNvPicPr>
          <p:nvPr/>
        </p:nvPicPr>
        <p:blipFill>
          <a:blip r:embed="rId5"/>
          <a:stretch>
            <a:fillRect/>
          </a:stretch>
        </p:blipFill>
        <p:spPr>
          <a:xfrm>
            <a:off x="299811" y="718288"/>
            <a:ext cx="2748189" cy="1577306"/>
          </a:xfrm>
          <a:prstGeom prst="rect">
            <a:avLst/>
          </a:prstGeom>
        </p:spPr>
      </p:pic>
      <p:pic>
        <p:nvPicPr>
          <p:cNvPr id="10" name="Picture 9">
            <a:extLst>
              <a:ext uri="{FF2B5EF4-FFF2-40B4-BE49-F238E27FC236}">
                <a16:creationId xmlns:a16="http://schemas.microsoft.com/office/drawing/2014/main" id="{3AC54C7B-4554-B1D5-A069-E01AD19AE97D}"/>
              </a:ext>
            </a:extLst>
          </p:cNvPr>
          <p:cNvPicPr>
            <a:picLocks noChangeAspect="1"/>
          </p:cNvPicPr>
          <p:nvPr/>
        </p:nvPicPr>
        <p:blipFill>
          <a:blip r:embed="rId6"/>
          <a:stretch>
            <a:fillRect/>
          </a:stretch>
        </p:blipFill>
        <p:spPr>
          <a:xfrm>
            <a:off x="6016245" y="779367"/>
            <a:ext cx="2504708" cy="1411383"/>
          </a:xfrm>
          <a:prstGeom prst="rect">
            <a:avLst/>
          </a:prstGeom>
        </p:spPr>
      </p:pic>
      <p:pic>
        <p:nvPicPr>
          <p:cNvPr id="12" name="Picture 11">
            <a:extLst>
              <a:ext uri="{FF2B5EF4-FFF2-40B4-BE49-F238E27FC236}">
                <a16:creationId xmlns:a16="http://schemas.microsoft.com/office/drawing/2014/main" id="{DD4AE0DB-2437-ADFB-D341-CA0E55070A63}"/>
              </a:ext>
            </a:extLst>
          </p:cNvPr>
          <p:cNvPicPr>
            <a:picLocks noChangeAspect="1"/>
          </p:cNvPicPr>
          <p:nvPr/>
        </p:nvPicPr>
        <p:blipFill>
          <a:blip r:embed="rId7"/>
          <a:stretch>
            <a:fillRect/>
          </a:stretch>
        </p:blipFill>
        <p:spPr>
          <a:xfrm>
            <a:off x="3048000" y="1878880"/>
            <a:ext cx="2919196" cy="1657350"/>
          </a:xfrm>
          <a:prstGeom prst="rect">
            <a:avLst/>
          </a:prstGeom>
        </p:spPr>
      </p:pic>
      <p:pic>
        <p:nvPicPr>
          <p:cNvPr id="14" name="Picture 13">
            <a:extLst>
              <a:ext uri="{FF2B5EF4-FFF2-40B4-BE49-F238E27FC236}">
                <a16:creationId xmlns:a16="http://schemas.microsoft.com/office/drawing/2014/main" id="{DCEE7E88-8629-B4D5-841C-6A6FC1556EC9}"/>
              </a:ext>
            </a:extLst>
          </p:cNvPr>
          <p:cNvPicPr>
            <a:picLocks noChangeAspect="1"/>
          </p:cNvPicPr>
          <p:nvPr/>
        </p:nvPicPr>
        <p:blipFill>
          <a:blip r:embed="rId8"/>
          <a:stretch>
            <a:fillRect/>
          </a:stretch>
        </p:blipFill>
        <p:spPr>
          <a:xfrm>
            <a:off x="288660" y="2638425"/>
            <a:ext cx="2667001" cy="1509787"/>
          </a:xfrm>
          <a:prstGeom prst="rect">
            <a:avLst/>
          </a:prstGeom>
        </p:spPr>
      </p:pic>
      <p:pic>
        <p:nvPicPr>
          <p:cNvPr id="16" name="Picture 15">
            <a:extLst>
              <a:ext uri="{FF2B5EF4-FFF2-40B4-BE49-F238E27FC236}">
                <a16:creationId xmlns:a16="http://schemas.microsoft.com/office/drawing/2014/main" id="{1CB0FA93-1FE1-E43A-A018-EAA0DE864872}"/>
              </a:ext>
            </a:extLst>
          </p:cNvPr>
          <p:cNvPicPr>
            <a:picLocks noChangeAspect="1"/>
          </p:cNvPicPr>
          <p:nvPr/>
        </p:nvPicPr>
        <p:blipFill>
          <a:blip r:embed="rId9"/>
          <a:stretch>
            <a:fillRect/>
          </a:stretch>
        </p:blipFill>
        <p:spPr>
          <a:xfrm>
            <a:off x="5893112" y="2718954"/>
            <a:ext cx="2959227" cy="1726877"/>
          </a:xfrm>
          <a:prstGeom prst="rect">
            <a:avLst/>
          </a:prstGeom>
        </p:spPr>
      </p:pic>
    </p:spTree>
    <p:extLst>
      <p:ext uri="{BB962C8B-B14F-4D97-AF65-F5344CB8AC3E}">
        <p14:creationId xmlns:p14="http://schemas.microsoft.com/office/powerpoint/2010/main" val="3657287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36982" y="231431"/>
            <a:ext cx="8611872" cy="368939"/>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1A-04</a:t>
            </a:r>
          </a:p>
        </p:txBody>
      </p:sp>
      <p:graphicFrame>
        <p:nvGraphicFramePr>
          <p:cNvPr id="9" name="Table 8">
            <a:extLst>
              <a:ext uri="{FF2B5EF4-FFF2-40B4-BE49-F238E27FC236}">
                <a16:creationId xmlns:a16="http://schemas.microsoft.com/office/drawing/2014/main" id="{B71A180D-C893-F995-5E89-3AFA4EE947C1}"/>
              </a:ext>
            </a:extLst>
          </p:cNvPr>
          <p:cNvGraphicFramePr>
            <a:graphicFrameLocks noGrp="1"/>
          </p:cNvGraphicFramePr>
          <p:nvPr>
            <p:extLst>
              <p:ext uri="{D42A27DB-BD31-4B8C-83A1-F6EECF244321}">
                <p14:modId xmlns:p14="http://schemas.microsoft.com/office/powerpoint/2010/main" val="1260716568"/>
              </p:ext>
            </p:extLst>
          </p:nvPr>
        </p:nvGraphicFramePr>
        <p:xfrm>
          <a:off x="1447800" y="739254"/>
          <a:ext cx="6667500" cy="1167511"/>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4068907481"/>
                    </a:ext>
                  </a:extLst>
                </a:gridCol>
                <a:gridCol w="285696">
                  <a:extLst>
                    <a:ext uri="{9D8B030D-6E8A-4147-A177-3AD203B41FA5}">
                      <a16:colId xmlns:a16="http://schemas.microsoft.com/office/drawing/2014/main" val="3181078774"/>
                    </a:ext>
                  </a:extLst>
                </a:gridCol>
                <a:gridCol w="1828452">
                  <a:extLst>
                    <a:ext uri="{9D8B030D-6E8A-4147-A177-3AD203B41FA5}">
                      <a16:colId xmlns:a16="http://schemas.microsoft.com/office/drawing/2014/main" val="239301882"/>
                    </a:ext>
                  </a:extLst>
                </a:gridCol>
                <a:gridCol w="1542756">
                  <a:extLst>
                    <a:ext uri="{9D8B030D-6E8A-4147-A177-3AD203B41FA5}">
                      <a16:colId xmlns:a16="http://schemas.microsoft.com/office/drawing/2014/main" val="214057683"/>
                    </a:ext>
                  </a:extLst>
                </a:gridCol>
                <a:gridCol w="1142782">
                  <a:extLst>
                    <a:ext uri="{9D8B030D-6E8A-4147-A177-3AD203B41FA5}">
                      <a16:colId xmlns:a16="http://schemas.microsoft.com/office/drawing/2014/main" val="2790158420"/>
                    </a:ext>
                  </a:extLst>
                </a:gridCol>
                <a:gridCol w="1542756">
                  <a:extLst>
                    <a:ext uri="{9D8B030D-6E8A-4147-A177-3AD203B41FA5}">
                      <a16:colId xmlns:a16="http://schemas.microsoft.com/office/drawing/2014/main" val="3140070959"/>
                    </a:ext>
                  </a:extLst>
                </a:gridCol>
              </a:tblGrid>
              <a:tr h="952500">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04</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Webpage and Social Media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Provide outreach &amp; educational materials relating to stormwater management, Florida Friendly Landscaping, TMDLs, illicit discharges, water conservation, and pollution prevention on the City's website and social media pages.</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tabLst>
                          <a:tab pos="2743200" algn="ctr"/>
                          <a:tab pos="5486400" algn="r"/>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updates made to the webpages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tabLst>
                          <a:tab pos="2743200" algn="ctr"/>
                          <a:tab pos="5486400" algn="r"/>
                        </a:tabLs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2. Document and report the number of social media posts related to stormwater education</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65 Updates – 12,911 web views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44 Social Media Posts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8150198"/>
                  </a:ext>
                </a:extLst>
              </a:tr>
            </a:tbl>
          </a:graphicData>
        </a:graphic>
      </p:graphicFrame>
      <p:pic>
        <p:nvPicPr>
          <p:cNvPr id="2" name="Picture 1" descr="Graphical user interface, application&#10;&#10;Description automatically generated">
            <a:extLst>
              <a:ext uri="{FF2B5EF4-FFF2-40B4-BE49-F238E27FC236}">
                <a16:creationId xmlns:a16="http://schemas.microsoft.com/office/drawing/2014/main" id="{69BE790B-C25C-3053-AD00-AFC316AA0E12}"/>
              </a:ext>
            </a:extLst>
          </p:cNvPr>
          <p:cNvPicPr>
            <a:picLocks noChangeAspect="1"/>
          </p:cNvPicPr>
          <p:nvPr/>
        </p:nvPicPr>
        <p:blipFill rotWithShape="1">
          <a:blip r:embed="rId5"/>
          <a:srcRect r="9882"/>
          <a:stretch/>
        </p:blipFill>
        <p:spPr>
          <a:xfrm>
            <a:off x="152400" y="1966677"/>
            <a:ext cx="1524000" cy="2152974"/>
          </a:xfrm>
          <a:prstGeom prst="rect">
            <a:avLst/>
          </a:prstGeom>
        </p:spPr>
      </p:pic>
      <p:pic>
        <p:nvPicPr>
          <p:cNvPr id="3" name="Picture 2" descr="A screenshot of a website&#10;&#10;Description automatically generated with low confidence">
            <a:extLst>
              <a:ext uri="{FF2B5EF4-FFF2-40B4-BE49-F238E27FC236}">
                <a16:creationId xmlns:a16="http://schemas.microsoft.com/office/drawing/2014/main" id="{90EB9D24-5053-1999-26D0-240A1A4DECE3}"/>
              </a:ext>
            </a:extLst>
          </p:cNvPr>
          <p:cNvPicPr>
            <a:picLocks noChangeAspect="1"/>
          </p:cNvPicPr>
          <p:nvPr/>
        </p:nvPicPr>
        <p:blipFill rotWithShape="1">
          <a:blip r:embed="rId6"/>
          <a:srcRect r="8809"/>
          <a:stretch/>
        </p:blipFill>
        <p:spPr>
          <a:xfrm>
            <a:off x="1699168" y="2291161"/>
            <a:ext cx="1371600" cy="2035810"/>
          </a:xfrm>
          <a:prstGeom prst="rect">
            <a:avLst/>
          </a:prstGeom>
        </p:spPr>
      </p:pic>
      <p:pic>
        <p:nvPicPr>
          <p:cNvPr id="8" name="Picture 7" descr="Graphical user interface, website&#10;&#10;Description automatically generated">
            <a:extLst>
              <a:ext uri="{FF2B5EF4-FFF2-40B4-BE49-F238E27FC236}">
                <a16:creationId xmlns:a16="http://schemas.microsoft.com/office/drawing/2014/main" id="{F33DCFCF-6ADA-EDF0-6A89-BF8132D0A179}"/>
              </a:ext>
            </a:extLst>
          </p:cNvPr>
          <p:cNvPicPr>
            <a:picLocks noChangeAspect="1"/>
          </p:cNvPicPr>
          <p:nvPr/>
        </p:nvPicPr>
        <p:blipFill rotWithShape="1">
          <a:blip r:embed="rId7"/>
          <a:srcRect r="5000"/>
          <a:stretch/>
        </p:blipFill>
        <p:spPr>
          <a:xfrm>
            <a:off x="3124199" y="2661517"/>
            <a:ext cx="1447801" cy="1873694"/>
          </a:xfrm>
          <a:prstGeom prst="rect">
            <a:avLst/>
          </a:prstGeom>
        </p:spPr>
      </p:pic>
      <p:sp>
        <p:nvSpPr>
          <p:cNvPr id="11" name="TextBox 10">
            <a:extLst>
              <a:ext uri="{FF2B5EF4-FFF2-40B4-BE49-F238E27FC236}">
                <a16:creationId xmlns:a16="http://schemas.microsoft.com/office/drawing/2014/main" id="{55D299A3-BC01-CF27-A8B9-6C9842362303}"/>
              </a:ext>
            </a:extLst>
          </p:cNvPr>
          <p:cNvSpPr txBox="1"/>
          <p:nvPr/>
        </p:nvSpPr>
        <p:spPr>
          <a:xfrm>
            <a:off x="4712784" y="2190295"/>
            <a:ext cx="4278816" cy="2092881"/>
          </a:xfrm>
          <a:prstGeom prst="rect">
            <a:avLst/>
          </a:prstGeom>
          <a:solidFill>
            <a:schemeClr val="bg1"/>
          </a:solidFill>
          <a:ln>
            <a:solidFill>
              <a:schemeClr val="tx1"/>
            </a:solidFill>
          </a:ln>
        </p:spPr>
        <p:txBody>
          <a:bodyPr wrap="square">
            <a:spAutoFit/>
          </a:bodyPr>
          <a:lstStyle/>
          <a:p>
            <a:r>
              <a:rPr lang="en-US" sz="1000" dirty="0"/>
              <a:t>Stormwater Utility: </a:t>
            </a:r>
            <a:r>
              <a:rPr lang="en-US" sz="1000" dirty="0">
                <a:hlinkClick r:id="rId8"/>
              </a:rPr>
              <a:t>https://titusville.com/318/Stormwater-Utility</a:t>
            </a:r>
            <a:endParaRPr lang="en-US" sz="1000" dirty="0"/>
          </a:p>
          <a:p>
            <a:endParaRPr lang="en-US" sz="1000" dirty="0"/>
          </a:p>
          <a:p>
            <a:r>
              <a:rPr lang="en-US" sz="1000" dirty="0"/>
              <a:t>Illicit Discharge: </a:t>
            </a:r>
            <a:r>
              <a:rPr lang="en-US" sz="1000" dirty="0">
                <a:hlinkClick r:id="rId9"/>
              </a:rPr>
              <a:t>https://titusville.com/319/Illicit-Discharge---Storm-Drains-the-Law</a:t>
            </a:r>
            <a:endParaRPr lang="en-US" sz="1000" dirty="0"/>
          </a:p>
          <a:p>
            <a:endParaRPr lang="en-US" sz="1000" dirty="0"/>
          </a:p>
          <a:p>
            <a:r>
              <a:rPr lang="en-US" sz="1000" dirty="0"/>
              <a:t>Resilient Titusville: </a:t>
            </a:r>
            <a:r>
              <a:rPr lang="en-US" sz="1000" dirty="0">
                <a:hlinkClick r:id="rId10"/>
              </a:rPr>
              <a:t>https://titusville.com/486/Resilient-Titusville</a:t>
            </a:r>
            <a:endParaRPr lang="en-US" sz="1000" dirty="0"/>
          </a:p>
          <a:p>
            <a:endParaRPr lang="en-US" sz="1000" dirty="0"/>
          </a:p>
          <a:p>
            <a:r>
              <a:rPr lang="en-US" sz="1000" dirty="0"/>
              <a:t>Sustainability: </a:t>
            </a:r>
            <a:r>
              <a:rPr lang="en-US" sz="1000" dirty="0">
                <a:hlinkClick r:id="rId11"/>
              </a:rPr>
              <a:t>https://titusville.com/1225/Sustainability</a:t>
            </a:r>
            <a:endParaRPr lang="en-US" sz="1000" dirty="0"/>
          </a:p>
          <a:p>
            <a:endParaRPr lang="en-US" sz="1000" dirty="0"/>
          </a:p>
          <a:p>
            <a:r>
              <a:rPr lang="en-US" sz="1000" dirty="0"/>
              <a:t>Public Engagement: </a:t>
            </a:r>
            <a:r>
              <a:rPr lang="en-US" sz="1000" dirty="0">
                <a:hlinkClick r:id="rId12"/>
              </a:rPr>
              <a:t>https://www.inspire-engagement.com/titusville-nat-resources</a:t>
            </a:r>
            <a:endParaRPr lang="en-US" sz="1000" dirty="0"/>
          </a:p>
          <a:p>
            <a:endParaRPr lang="en-US" sz="1000" dirty="0"/>
          </a:p>
          <a:p>
            <a:r>
              <a:rPr lang="en-US" sz="1000" dirty="0"/>
              <a:t>Water Conservation: </a:t>
            </a:r>
            <a:r>
              <a:rPr lang="en-US" sz="1000" dirty="0">
                <a:hlinkClick r:id="rId13"/>
              </a:rPr>
              <a:t>https://titusville.com/416/Water-Conservation</a:t>
            </a:r>
            <a:endParaRPr lang="en-US" sz="1000" dirty="0"/>
          </a:p>
        </p:txBody>
      </p:sp>
    </p:spTree>
    <p:extLst>
      <p:ext uri="{BB962C8B-B14F-4D97-AF65-F5344CB8AC3E}">
        <p14:creationId xmlns:p14="http://schemas.microsoft.com/office/powerpoint/2010/main" val="208193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City of Titusville logo in a navy blue rectangle" title="City of Titusville Florida "/>
          <p:cNvSpPr/>
          <p:nvPr/>
        </p:nvSpPr>
        <p:spPr>
          <a:xfrm>
            <a:off x="2743200" y="4743450"/>
            <a:ext cx="6400800" cy="400050"/>
          </a:xfrm>
          <a:prstGeom prst="rect">
            <a:avLst/>
          </a:prstGeom>
          <a:solidFill>
            <a:srgbClr val="2A27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City of Titusville Florida logo" title="City of Titusville Florida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4512" y="4775105"/>
            <a:ext cx="2438390" cy="311245"/>
          </a:xfrm>
          <a:prstGeom prst="rect">
            <a:avLst/>
          </a:prstGeom>
        </p:spPr>
      </p:pic>
      <p:sp>
        <p:nvSpPr>
          <p:cNvPr id="7" name="Rectangle 6" descr="Green rectangle" title="Green rectangle"/>
          <p:cNvSpPr/>
          <p:nvPr/>
        </p:nvSpPr>
        <p:spPr>
          <a:xfrm>
            <a:off x="0" y="4743450"/>
            <a:ext cx="2667000" cy="400050"/>
          </a:xfrm>
          <a:prstGeom prst="rect">
            <a:avLst/>
          </a:prstGeom>
          <a:solidFill>
            <a:srgbClr val="76A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City of Titusville Seal" title="City of Titusville Seal"/>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3528" y="4552626"/>
            <a:ext cx="534672" cy="533534"/>
          </a:xfrm>
          <a:prstGeom prst="rect">
            <a:avLst/>
          </a:prstGeom>
        </p:spPr>
      </p:pic>
      <p:sp>
        <p:nvSpPr>
          <p:cNvPr id="24" name="Title 1">
            <a:extLst>
              <a:ext uri="{FF2B5EF4-FFF2-40B4-BE49-F238E27FC236}">
                <a16:creationId xmlns:a16="http://schemas.microsoft.com/office/drawing/2014/main" id="{B9DEA5A7-86D9-41AB-B0DE-5C226AE0EE79}"/>
              </a:ext>
            </a:extLst>
          </p:cNvPr>
          <p:cNvSpPr txBox="1">
            <a:spLocks/>
          </p:cNvSpPr>
          <p:nvPr/>
        </p:nvSpPr>
        <p:spPr>
          <a:xfrm>
            <a:off x="303528" y="514350"/>
            <a:ext cx="8849790" cy="327247"/>
          </a:xfrm>
          <a:prstGeom prst="rect">
            <a:avLst/>
          </a:prstGeom>
        </p:spPr>
        <p:txBody>
          <a:bodyPr vert="horz" lIns="0" tIns="0" rIns="0" bIns="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a:solidFill>
                  <a:srgbClr val="002060"/>
                </a:solidFill>
                <a:latin typeface="Segoe UI Light" panose="020B0502040204020203" pitchFamily="34" charset="0"/>
                <a:cs typeface="Segoe UI Light" panose="020B0502040204020203" pitchFamily="34" charset="0"/>
              </a:rPr>
              <a:t>1A-05</a:t>
            </a:r>
          </a:p>
        </p:txBody>
      </p:sp>
      <p:graphicFrame>
        <p:nvGraphicFramePr>
          <p:cNvPr id="2" name="Table 1">
            <a:extLst>
              <a:ext uri="{FF2B5EF4-FFF2-40B4-BE49-F238E27FC236}">
                <a16:creationId xmlns:a16="http://schemas.microsoft.com/office/drawing/2014/main" id="{AC1F8F46-FAD6-5558-4ACE-7FDDC1544E19}"/>
              </a:ext>
            </a:extLst>
          </p:cNvPr>
          <p:cNvGraphicFramePr>
            <a:graphicFrameLocks noGrp="1"/>
          </p:cNvGraphicFramePr>
          <p:nvPr>
            <p:extLst>
              <p:ext uri="{D42A27DB-BD31-4B8C-83A1-F6EECF244321}">
                <p14:modId xmlns:p14="http://schemas.microsoft.com/office/powerpoint/2010/main" val="1869037954"/>
              </p:ext>
            </p:extLst>
          </p:nvPr>
        </p:nvGraphicFramePr>
        <p:xfrm>
          <a:off x="1333500" y="1015230"/>
          <a:ext cx="6667500" cy="906653"/>
        </p:xfrm>
        <a:graphic>
          <a:graphicData uri="http://schemas.openxmlformats.org/drawingml/2006/table">
            <a:tbl>
              <a:tblPr firstRow="1" firstCol="1" lastRow="1" lastCol="1" bandRow="1" bandCol="1"/>
              <a:tblGrid>
                <a:gridCol w="325058">
                  <a:extLst>
                    <a:ext uri="{9D8B030D-6E8A-4147-A177-3AD203B41FA5}">
                      <a16:colId xmlns:a16="http://schemas.microsoft.com/office/drawing/2014/main" val="2608468107"/>
                    </a:ext>
                  </a:extLst>
                </a:gridCol>
                <a:gridCol w="285696">
                  <a:extLst>
                    <a:ext uri="{9D8B030D-6E8A-4147-A177-3AD203B41FA5}">
                      <a16:colId xmlns:a16="http://schemas.microsoft.com/office/drawing/2014/main" val="1571591531"/>
                    </a:ext>
                  </a:extLst>
                </a:gridCol>
                <a:gridCol w="1828452">
                  <a:extLst>
                    <a:ext uri="{9D8B030D-6E8A-4147-A177-3AD203B41FA5}">
                      <a16:colId xmlns:a16="http://schemas.microsoft.com/office/drawing/2014/main" val="4132536906"/>
                    </a:ext>
                  </a:extLst>
                </a:gridCol>
                <a:gridCol w="1542756">
                  <a:extLst>
                    <a:ext uri="{9D8B030D-6E8A-4147-A177-3AD203B41FA5}">
                      <a16:colId xmlns:a16="http://schemas.microsoft.com/office/drawing/2014/main" val="3372321691"/>
                    </a:ext>
                  </a:extLst>
                </a:gridCol>
                <a:gridCol w="1142782">
                  <a:extLst>
                    <a:ext uri="{9D8B030D-6E8A-4147-A177-3AD203B41FA5}">
                      <a16:colId xmlns:a16="http://schemas.microsoft.com/office/drawing/2014/main" val="3252743946"/>
                    </a:ext>
                  </a:extLst>
                </a:gridCol>
                <a:gridCol w="1542756">
                  <a:extLst>
                    <a:ext uri="{9D8B030D-6E8A-4147-A177-3AD203B41FA5}">
                      <a16:colId xmlns:a16="http://schemas.microsoft.com/office/drawing/2014/main" val="633886301"/>
                    </a:ext>
                  </a:extLst>
                </a:gridCol>
              </a:tblGrid>
              <a:tr h="675574">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1a</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05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Public Education and Outreach Program</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ctr">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Review and update the Public Education and Outreach Program SOP.</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1. Document and report the number of updates made to the SOPs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Years 1-5</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800">
                          <a:effectLst/>
                          <a:latin typeface="Calibri" panose="020F0502020204030204" pitchFamily="34" charset="0"/>
                          <a:ea typeface="Times New Roman" panose="02020603050405020304" pitchFamily="18" charset="0"/>
                          <a:cs typeface="Times New Roman" panose="02020603050405020304" pitchFamily="18" charset="0"/>
                        </a:rPr>
                        <a:t> </a:t>
                      </a:r>
                      <a:endParaRPr lang="en-US" sz="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800" dirty="0">
                          <a:effectLst/>
                          <a:latin typeface="Calibri" panose="020F0502020204030204" pitchFamily="34" charset="0"/>
                          <a:ea typeface="Times New Roman" panose="02020603050405020304" pitchFamily="18" charset="0"/>
                          <a:cs typeface="Times New Roman" panose="02020603050405020304" pitchFamily="18" charset="0"/>
                        </a:rPr>
                        <a:t>5 revisions</a:t>
                      </a:r>
                      <a:endParaRPr lang="en-US" sz="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762823"/>
                  </a:ext>
                </a:extLst>
              </a:tr>
            </a:tbl>
          </a:graphicData>
        </a:graphic>
      </p:graphicFrame>
      <p:graphicFrame>
        <p:nvGraphicFramePr>
          <p:cNvPr id="3" name="Object 2">
            <a:extLst>
              <a:ext uri="{FF2B5EF4-FFF2-40B4-BE49-F238E27FC236}">
                <a16:creationId xmlns:a16="http://schemas.microsoft.com/office/drawing/2014/main" id="{7FF846BE-3D7A-4D37-6548-755C275B2C4C}"/>
              </a:ext>
            </a:extLst>
          </p:cNvPr>
          <p:cNvGraphicFramePr>
            <a:graphicFrameLocks noChangeAspect="1"/>
          </p:cNvGraphicFramePr>
          <p:nvPr>
            <p:extLst>
              <p:ext uri="{D42A27DB-BD31-4B8C-83A1-F6EECF244321}">
                <p14:modId xmlns:p14="http://schemas.microsoft.com/office/powerpoint/2010/main" val="3980958513"/>
              </p:ext>
            </p:extLst>
          </p:nvPr>
        </p:nvGraphicFramePr>
        <p:xfrm>
          <a:off x="3705602" y="2190750"/>
          <a:ext cx="1923296" cy="2489200"/>
        </p:xfrm>
        <a:graphic>
          <a:graphicData uri="http://schemas.openxmlformats.org/presentationml/2006/ole">
            <mc:AlternateContent xmlns:mc="http://schemas.openxmlformats.org/markup-compatibility/2006">
              <mc:Choice xmlns:v="urn:schemas-microsoft-com:vml" Requires="v">
                <p:oleObj name="PDF Document" r:id="rId5" imgW="5829120" imgH="7543800" progId="PowerPDF.Document">
                  <p:embed/>
                </p:oleObj>
              </mc:Choice>
              <mc:Fallback>
                <p:oleObj name="PDF Document" r:id="rId5" imgW="5829120" imgH="7543800" progId="PowerPDF.Document">
                  <p:embed/>
                  <p:pic>
                    <p:nvPicPr>
                      <p:cNvPr id="0" name=""/>
                      <p:cNvPicPr/>
                      <p:nvPr/>
                    </p:nvPicPr>
                    <p:blipFill>
                      <a:blip r:embed="rId6"/>
                      <a:stretch>
                        <a:fillRect/>
                      </a:stretch>
                    </p:blipFill>
                    <p:spPr>
                      <a:xfrm>
                        <a:off x="3705602" y="2190750"/>
                        <a:ext cx="1923296" cy="2489200"/>
                      </a:xfrm>
                      <a:prstGeom prst="rect">
                        <a:avLst/>
                      </a:prstGeom>
                    </p:spPr>
                  </p:pic>
                </p:oleObj>
              </mc:Fallback>
            </mc:AlternateContent>
          </a:graphicData>
        </a:graphic>
      </p:graphicFrame>
    </p:spTree>
    <p:extLst>
      <p:ext uri="{BB962C8B-B14F-4D97-AF65-F5344CB8AC3E}">
        <p14:creationId xmlns:p14="http://schemas.microsoft.com/office/powerpoint/2010/main" val="3623320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34855</TotalTime>
  <Words>3364</Words>
  <Application>Microsoft Office PowerPoint</Application>
  <PresentationFormat>On-screen Show (16:9)</PresentationFormat>
  <Paragraphs>798</Paragraphs>
  <Slides>39</Slides>
  <Notes>39</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39</vt:i4>
      </vt:variant>
    </vt:vector>
  </HeadingPairs>
  <TitlesOfParts>
    <vt:vector size="46" baseType="lpstr">
      <vt:lpstr>Arial</vt:lpstr>
      <vt:lpstr>Calibri</vt:lpstr>
      <vt:lpstr>Segoe UI Light</vt:lpstr>
      <vt:lpstr>Times New Roman</vt:lpstr>
      <vt:lpstr>Office Theme</vt:lpstr>
      <vt:lpstr>PDF Document</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Temp;Trevor.Traphagen@Titusville.com</dc:creator>
  <cp:lastModifiedBy>Reller, Sandra</cp:lastModifiedBy>
  <cp:revision>496</cp:revision>
  <dcterms:created xsi:type="dcterms:W3CDTF">2016-09-02T16:35:53Z</dcterms:created>
  <dcterms:modified xsi:type="dcterms:W3CDTF">2024-06-17T15:49:20Z</dcterms:modified>
</cp:coreProperties>
</file>