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comments/comment2.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omments/comment3.xml" ContentType="application/vnd.openxmlformats-officedocument.presentationml.comments+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46"/>
  </p:notesMasterIdLst>
  <p:sldIdLst>
    <p:sldId id="256" r:id="rId6"/>
    <p:sldId id="257" r:id="rId7"/>
    <p:sldId id="258" r:id="rId8"/>
    <p:sldId id="259" r:id="rId9"/>
    <p:sldId id="261" r:id="rId10"/>
    <p:sldId id="298" r:id="rId11"/>
    <p:sldId id="260" r:id="rId12"/>
    <p:sldId id="262" r:id="rId13"/>
    <p:sldId id="263" r:id="rId14"/>
    <p:sldId id="304" r:id="rId15"/>
    <p:sldId id="266" r:id="rId16"/>
    <p:sldId id="267" r:id="rId17"/>
    <p:sldId id="269" r:id="rId18"/>
    <p:sldId id="271" r:id="rId19"/>
    <p:sldId id="300" r:id="rId20"/>
    <p:sldId id="272" r:id="rId21"/>
    <p:sldId id="273" r:id="rId22"/>
    <p:sldId id="264" r:id="rId23"/>
    <p:sldId id="265" r:id="rId24"/>
    <p:sldId id="279" r:id="rId25"/>
    <p:sldId id="281" r:id="rId26"/>
    <p:sldId id="282" r:id="rId27"/>
    <p:sldId id="283" r:id="rId28"/>
    <p:sldId id="284" r:id="rId29"/>
    <p:sldId id="286" r:id="rId30"/>
    <p:sldId id="287" r:id="rId31"/>
    <p:sldId id="276" r:id="rId32"/>
    <p:sldId id="275" r:id="rId33"/>
    <p:sldId id="306" r:id="rId34"/>
    <p:sldId id="307" r:id="rId35"/>
    <p:sldId id="308" r:id="rId36"/>
    <p:sldId id="309" r:id="rId37"/>
    <p:sldId id="289" r:id="rId38"/>
    <p:sldId id="302" r:id="rId39"/>
    <p:sldId id="288" r:id="rId40"/>
    <p:sldId id="290" r:id="rId41"/>
    <p:sldId id="292" r:id="rId42"/>
    <p:sldId id="294" r:id="rId43"/>
    <p:sldId id="301" r:id="rId44"/>
    <p:sldId id="303" r:id="rId4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tron, Sarah K" initials="KK" lastIdx="30" clrIdx="0">
    <p:extLst>
      <p:ext uri="{19B8F6BF-5375-455C-9EA6-DF929625EA0E}">
        <p15:presenceInfo xmlns:p15="http://schemas.microsoft.com/office/powerpoint/2012/main" userId="S::sarah.ketron@floridadep.gov::ea22c8a9-d002-4e1c-a6a0-4d04ad5785b2" providerId="AD"/>
      </p:ext>
    </p:extLst>
  </p:cmAuthor>
  <p:cmAuthor id="2" name="Good, Zach" initials="GZ" lastIdx="1" clrIdx="1">
    <p:extLst>
      <p:ext uri="{19B8F6BF-5375-455C-9EA6-DF929625EA0E}">
        <p15:presenceInfo xmlns:p15="http://schemas.microsoft.com/office/powerpoint/2012/main" userId="S::zach.good@floridadep.gov::1c00ea04-86a4-4aeb-bf4b-9131b0d791d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8B3BB"/>
    <a:srgbClr val="2E75B6"/>
    <a:srgbClr val="43503B"/>
    <a:srgbClr val="9ED5E6"/>
    <a:srgbClr val="B4A471"/>
    <a:srgbClr val="53B7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852590-3C5E-54B9-A1A8-020EEC239D18}" v="38" dt="2020-01-13T14:39:33.274"/>
    <p1510:client id="{755A5D76-270B-5713-9E9C-80771554B541}" v="180" dt="2020-01-13T19:10:39.2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9181" autoAdjust="0"/>
  </p:normalViewPr>
  <p:slideViewPr>
    <p:cSldViewPr>
      <p:cViewPr varScale="1">
        <p:scale>
          <a:sx n="64" d="100"/>
          <a:sy n="64" d="100"/>
        </p:scale>
        <p:origin x="1536" y="60"/>
      </p:cViewPr>
      <p:guideLst/>
    </p:cSldViewPr>
  </p:slideViewPr>
  <p:notesTextViewPr>
    <p:cViewPr>
      <p:scale>
        <a:sx n="1" d="1"/>
        <a:sy n="1" d="1"/>
      </p:scale>
      <p:origin x="0" y="0"/>
    </p:cViewPr>
  </p:notesTextViewPr>
  <p:notesViewPr>
    <p:cSldViewPr>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1-13T06:11:21.695" idx="2">
    <p:pos x="5712" y="1530"/>
    <p:text>"Create a culture" sounds a little beyond our scope as regulators. I might opt for "Establish accountability for..."</p:text>
    <p:extLst>
      <p:ext uri="{C676402C-5697-4E1C-873F-D02D1690AC5C}">
        <p15:threadingInfo xmlns:p15="http://schemas.microsoft.com/office/powerpoint/2012/main" timeZoneBias="4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01-13T06:18:15.117" idx="8">
    <p:pos x="5616" y="1296"/>
    <p:text>The first two are more requirements than goals. That last one is a goal.
</p:text>
    <p:extLst>
      <p:ext uri="{C676402C-5697-4E1C-873F-D02D1690AC5C}">
        <p15:threadingInfo xmlns:p15="http://schemas.microsoft.com/office/powerpoint/2012/main" timeZoneBias="48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0-01-13T11:25:10.530" idx="30">
    <p:pos x="2084" y="1633"/>
    <p:text>Where can they find example SWPPP? Put in notes</p:text>
    <p:extLst>
      <p:ext uri="{C676402C-5697-4E1C-873F-D02D1690AC5C}">
        <p15:threadingInfo xmlns:p15="http://schemas.microsoft.com/office/powerpoint/2012/main" timeZoneBias="30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F31BDA-45DF-465E-B040-AF3F30EB5F0E}" type="datetimeFigureOut">
              <a:rPr lang="en-US" smtClean="0"/>
              <a:t>11/13/2023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0D32E3-BEAF-41EF-B4D1-785733F77AF1}" type="slidenum">
              <a:rPr lang="en-US" smtClean="0"/>
              <a:t>‹#›</a:t>
            </a:fld>
            <a:endParaRPr lang="en-US"/>
          </a:p>
        </p:txBody>
      </p:sp>
    </p:spTree>
    <p:extLst>
      <p:ext uri="{BB962C8B-B14F-4D97-AF65-F5344CB8AC3E}">
        <p14:creationId xmlns:p14="http://schemas.microsoft.com/office/powerpoint/2010/main" val="19007917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20D32E3-BEAF-41EF-B4D1-785733F77AF1}" type="slidenum">
              <a:rPr lang="en-US" smtClean="0"/>
              <a:t>1</a:t>
            </a:fld>
            <a:endParaRPr lang="en-US"/>
          </a:p>
        </p:txBody>
      </p:sp>
    </p:spTree>
    <p:extLst>
      <p:ext uri="{BB962C8B-B14F-4D97-AF65-F5344CB8AC3E}">
        <p14:creationId xmlns:p14="http://schemas.microsoft.com/office/powerpoint/2010/main" val="11618545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panose="020B0604020202020204" pitchFamily="34" charset="0"/>
              </a:rPr>
              <a:t>Sheen caused by natural processes may be differentiated from sheen caused by petroleum product by swirling the sheen.  If it breaks up easily, it is likely natural, if it quickly re-attaches, the sheen is likely petroleum based.</a:t>
            </a:r>
          </a:p>
          <a:p>
            <a:endParaRPr lang="en-US" altLang="en-US" dirty="0">
              <a:latin typeface="Arial" panose="020B0604020202020204" pitchFamily="34" charset="0"/>
            </a:endParaRPr>
          </a:p>
          <a:p>
            <a:r>
              <a:rPr lang="en-US" altLang="en-US" dirty="0">
                <a:latin typeface="Arial" panose="020B0604020202020204" pitchFamily="34" charset="0"/>
              </a:rPr>
              <a:t>Detergent products often enter lakes and streams as a result of improperly connected car washing activities or washing machines.</a:t>
            </a:r>
          </a:p>
          <a:p>
            <a:endParaRPr lang="en-US" dirty="0"/>
          </a:p>
        </p:txBody>
      </p:sp>
      <p:sp>
        <p:nvSpPr>
          <p:cNvPr id="4" name="Slide Number Placeholder 3"/>
          <p:cNvSpPr>
            <a:spLocks noGrp="1"/>
          </p:cNvSpPr>
          <p:nvPr>
            <p:ph type="sldNum" sz="quarter" idx="5"/>
          </p:nvPr>
        </p:nvSpPr>
        <p:spPr/>
        <p:txBody>
          <a:bodyPr/>
          <a:lstStyle/>
          <a:p>
            <a:fld id="{E20D32E3-BEAF-41EF-B4D1-785733F77AF1}" type="slidenum">
              <a:rPr lang="en-US" smtClean="0"/>
              <a:t>21</a:t>
            </a:fld>
            <a:endParaRPr lang="en-US"/>
          </a:p>
        </p:txBody>
      </p:sp>
    </p:spTree>
    <p:extLst>
      <p:ext uri="{BB962C8B-B14F-4D97-AF65-F5344CB8AC3E}">
        <p14:creationId xmlns:p14="http://schemas.microsoft.com/office/powerpoint/2010/main" val="39601122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0D32E3-BEAF-41EF-B4D1-785733F77AF1}" type="slidenum">
              <a:rPr lang="en-US" smtClean="0"/>
              <a:t>22</a:t>
            </a:fld>
            <a:endParaRPr lang="en-US"/>
          </a:p>
        </p:txBody>
      </p:sp>
    </p:spTree>
    <p:extLst>
      <p:ext uri="{BB962C8B-B14F-4D97-AF65-F5344CB8AC3E}">
        <p14:creationId xmlns:p14="http://schemas.microsoft.com/office/powerpoint/2010/main" val="6507609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Pressure washing sidewalk is okay.</a:t>
            </a:r>
          </a:p>
          <a:p>
            <a:r>
              <a:rPr lang="en-US" dirty="0"/>
              <a:t>Stripping paint using pressure washer is an illicit discharge.</a:t>
            </a:r>
          </a:p>
        </p:txBody>
      </p:sp>
      <p:sp>
        <p:nvSpPr>
          <p:cNvPr id="4" name="Slide Number Placeholder 3"/>
          <p:cNvSpPr>
            <a:spLocks noGrp="1"/>
          </p:cNvSpPr>
          <p:nvPr>
            <p:ph type="sldNum" sz="quarter" idx="5"/>
          </p:nvPr>
        </p:nvSpPr>
        <p:spPr/>
        <p:txBody>
          <a:bodyPr/>
          <a:lstStyle/>
          <a:p>
            <a:fld id="{E20D32E3-BEAF-41EF-B4D1-785733F77AF1}" type="slidenum">
              <a:rPr lang="en-US" smtClean="0"/>
              <a:t>24</a:t>
            </a:fld>
            <a:endParaRPr lang="en-US"/>
          </a:p>
        </p:txBody>
      </p:sp>
    </p:spTree>
    <p:extLst>
      <p:ext uri="{BB962C8B-B14F-4D97-AF65-F5344CB8AC3E}">
        <p14:creationId xmlns:p14="http://schemas.microsoft.com/office/powerpoint/2010/main" val="19424343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0D32E3-BEAF-41EF-B4D1-785733F77AF1}" type="slidenum">
              <a:rPr lang="en-US" smtClean="0"/>
              <a:t>27</a:t>
            </a:fld>
            <a:endParaRPr lang="en-US"/>
          </a:p>
        </p:txBody>
      </p:sp>
    </p:spTree>
    <p:extLst>
      <p:ext uri="{BB962C8B-B14F-4D97-AF65-F5344CB8AC3E}">
        <p14:creationId xmlns:p14="http://schemas.microsoft.com/office/powerpoint/2010/main" val="38265396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Discovery of an illicit discharge can either come from a routine inspection of the MS4 or a call from a concerned citizen. </a:t>
            </a:r>
          </a:p>
          <a:p>
            <a:r>
              <a:rPr lang="en-US" dirty="0"/>
              <a:t>Every individual in your area can possibly report an illicit discharge.</a:t>
            </a:r>
          </a:p>
          <a:p>
            <a:r>
              <a:rPr lang="en-US" dirty="0"/>
              <a:t>This is why it’s important to conduct this training and properly educate the public and employees on how to identify an illicit discharge. </a:t>
            </a:r>
          </a:p>
          <a:p>
            <a:r>
              <a:rPr lang="en-US" dirty="0"/>
              <a:t>Seen in the picture is a milky liquid being discharged from the pipe. </a:t>
            </a:r>
          </a:p>
        </p:txBody>
      </p:sp>
      <p:sp>
        <p:nvSpPr>
          <p:cNvPr id="4" name="Slide Number Placeholder 3"/>
          <p:cNvSpPr>
            <a:spLocks noGrp="1"/>
          </p:cNvSpPr>
          <p:nvPr>
            <p:ph type="sldNum" sz="quarter" idx="5"/>
          </p:nvPr>
        </p:nvSpPr>
        <p:spPr/>
        <p:txBody>
          <a:bodyPr/>
          <a:lstStyle/>
          <a:p>
            <a:fld id="{E20D32E3-BEAF-41EF-B4D1-785733F77AF1}" type="slidenum">
              <a:rPr lang="en-US" smtClean="0"/>
              <a:t>29</a:t>
            </a:fld>
            <a:endParaRPr lang="en-US"/>
          </a:p>
        </p:txBody>
      </p:sp>
    </p:spTree>
    <p:extLst>
      <p:ext uri="{BB962C8B-B14F-4D97-AF65-F5344CB8AC3E}">
        <p14:creationId xmlns:p14="http://schemas.microsoft.com/office/powerpoint/2010/main" val="38888772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water being discharged from the pipe has a source and must be followed upstream.</a:t>
            </a:r>
          </a:p>
          <a:p>
            <a:r>
              <a:rPr lang="en-US" dirty="0"/>
              <a:t>Use your MS4 map to identify the nearest inlet/catch basin/manhole from the discharge and identify cross connections.</a:t>
            </a:r>
          </a:p>
          <a:p>
            <a:r>
              <a:rPr lang="en-US" dirty="0"/>
              <a:t>Identify which cross connection the discharge is from and continue following the discharge to the source.</a:t>
            </a:r>
          </a:p>
        </p:txBody>
      </p:sp>
      <p:sp>
        <p:nvSpPr>
          <p:cNvPr id="4" name="Slide Number Placeholder 3"/>
          <p:cNvSpPr>
            <a:spLocks noGrp="1"/>
          </p:cNvSpPr>
          <p:nvPr>
            <p:ph type="sldNum" sz="quarter" idx="5"/>
          </p:nvPr>
        </p:nvSpPr>
        <p:spPr/>
        <p:txBody>
          <a:bodyPr/>
          <a:lstStyle/>
          <a:p>
            <a:fld id="{E20D32E3-BEAF-41EF-B4D1-785733F77AF1}" type="slidenum">
              <a:rPr lang="en-US" smtClean="0"/>
              <a:t>30</a:t>
            </a:fld>
            <a:endParaRPr lang="en-US"/>
          </a:p>
        </p:txBody>
      </p:sp>
    </p:spTree>
    <p:extLst>
      <p:ext uri="{BB962C8B-B14F-4D97-AF65-F5344CB8AC3E}">
        <p14:creationId xmlns:p14="http://schemas.microsoft.com/office/powerpoint/2010/main" val="42553766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 pipe which discharge is coming from.</a:t>
            </a:r>
          </a:p>
        </p:txBody>
      </p:sp>
      <p:sp>
        <p:nvSpPr>
          <p:cNvPr id="4" name="Slide Number Placeholder 3"/>
          <p:cNvSpPr>
            <a:spLocks noGrp="1"/>
          </p:cNvSpPr>
          <p:nvPr>
            <p:ph type="sldNum" sz="quarter" idx="5"/>
          </p:nvPr>
        </p:nvSpPr>
        <p:spPr/>
        <p:txBody>
          <a:bodyPr/>
          <a:lstStyle/>
          <a:p>
            <a:fld id="{E20D32E3-BEAF-41EF-B4D1-785733F77AF1}" type="slidenum">
              <a:rPr lang="en-US" smtClean="0"/>
              <a:t>31</a:t>
            </a:fld>
            <a:endParaRPr lang="en-US"/>
          </a:p>
        </p:txBody>
      </p:sp>
    </p:spTree>
    <p:extLst>
      <p:ext uri="{BB962C8B-B14F-4D97-AF65-F5344CB8AC3E}">
        <p14:creationId xmlns:p14="http://schemas.microsoft.com/office/powerpoint/2010/main" val="25113018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discharge is from a pool soaking a wall and making fresh coats of paints run off with the water.</a:t>
            </a:r>
          </a:p>
          <a:p>
            <a:r>
              <a:rPr lang="en-US" dirty="0"/>
              <a:t>Once the source is identified ensure you document the issue with pictures and an inspection sheet.</a:t>
            </a:r>
          </a:p>
          <a:p>
            <a:r>
              <a:rPr lang="en-US" dirty="0"/>
              <a:t>Immediately contact the individual in charge of the discharge for the discharge to be corrected.</a:t>
            </a:r>
          </a:p>
          <a:p>
            <a:r>
              <a:rPr lang="en-US" dirty="0"/>
              <a:t>Utilize your standard enforcement procedures and follow up to ensure the discharge is eliminated permanently. </a:t>
            </a:r>
          </a:p>
        </p:txBody>
      </p:sp>
      <p:sp>
        <p:nvSpPr>
          <p:cNvPr id="4" name="Slide Number Placeholder 3"/>
          <p:cNvSpPr>
            <a:spLocks noGrp="1"/>
          </p:cNvSpPr>
          <p:nvPr>
            <p:ph type="sldNum" sz="quarter" idx="5"/>
          </p:nvPr>
        </p:nvSpPr>
        <p:spPr/>
        <p:txBody>
          <a:bodyPr/>
          <a:lstStyle/>
          <a:p>
            <a:fld id="{E20D32E3-BEAF-41EF-B4D1-785733F77AF1}" type="slidenum">
              <a:rPr lang="en-US" smtClean="0"/>
              <a:t>32</a:t>
            </a:fld>
            <a:endParaRPr lang="en-US"/>
          </a:p>
        </p:txBody>
      </p:sp>
    </p:spTree>
    <p:extLst>
      <p:ext uri="{BB962C8B-B14F-4D97-AF65-F5344CB8AC3E}">
        <p14:creationId xmlns:p14="http://schemas.microsoft.com/office/powerpoint/2010/main" val="10704105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must set the example for active and effective pollution prevention</a:t>
            </a:r>
          </a:p>
          <a:p>
            <a:endParaRPr lang="en-US" dirty="0"/>
          </a:p>
        </p:txBody>
      </p:sp>
      <p:sp>
        <p:nvSpPr>
          <p:cNvPr id="4" name="Slide Number Placeholder 3"/>
          <p:cNvSpPr>
            <a:spLocks noGrp="1"/>
          </p:cNvSpPr>
          <p:nvPr>
            <p:ph type="sldNum" sz="quarter" idx="5"/>
          </p:nvPr>
        </p:nvSpPr>
        <p:spPr/>
        <p:txBody>
          <a:bodyPr/>
          <a:lstStyle/>
          <a:p>
            <a:fld id="{E20D32E3-BEAF-41EF-B4D1-785733F77AF1}" type="slidenum">
              <a:rPr lang="en-US" smtClean="0"/>
              <a:t>33</a:t>
            </a:fld>
            <a:endParaRPr lang="en-US"/>
          </a:p>
        </p:txBody>
      </p:sp>
    </p:spTree>
    <p:extLst>
      <p:ext uri="{BB962C8B-B14F-4D97-AF65-F5344CB8AC3E}">
        <p14:creationId xmlns:p14="http://schemas.microsoft.com/office/powerpoint/2010/main" val="37697274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example SWPPP can be found </a:t>
            </a:r>
          </a:p>
        </p:txBody>
      </p:sp>
      <p:sp>
        <p:nvSpPr>
          <p:cNvPr id="4" name="Slide Number Placeholder 3"/>
          <p:cNvSpPr>
            <a:spLocks noGrp="1"/>
          </p:cNvSpPr>
          <p:nvPr>
            <p:ph type="sldNum" sz="quarter" idx="5"/>
          </p:nvPr>
        </p:nvSpPr>
        <p:spPr/>
        <p:txBody>
          <a:bodyPr/>
          <a:lstStyle/>
          <a:p>
            <a:fld id="{E20D32E3-BEAF-41EF-B4D1-785733F77AF1}" type="slidenum">
              <a:rPr lang="en-US" smtClean="0"/>
              <a:t>34</a:t>
            </a:fld>
            <a:endParaRPr lang="en-US"/>
          </a:p>
        </p:txBody>
      </p:sp>
    </p:spTree>
    <p:extLst>
      <p:ext uri="{BB962C8B-B14F-4D97-AF65-F5344CB8AC3E}">
        <p14:creationId xmlns:p14="http://schemas.microsoft.com/office/powerpoint/2010/main" val="32484877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that the facility has a NPDES permit which requires illicit discharge training to be conducted to ensure the field employees know how to identify and report an illicit discharge.</a:t>
            </a:r>
          </a:p>
        </p:txBody>
      </p:sp>
      <p:sp>
        <p:nvSpPr>
          <p:cNvPr id="4" name="Slide Number Placeholder 3"/>
          <p:cNvSpPr>
            <a:spLocks noGrp="1"/>
          </p:cNvSpPr>
          <p:nvPr>
            <p:ph type="sldNum" sz="quarter" idx="5"/>
          </p:nvPr>
        </p:nvSpPr>
        <p:spPr/>
        <p:txBody>
          <a:bodyPr/>
          <a:lstStyle/>
          <a:p>
            <a:fld id="{E20D32E3-BEAF-41EF-B4D1-785733F77AF1}" type="slidenum">
              <a:rPr lang="en-US" smtClean="0"/>
              <a:t>5</a:t>
            </a:fld>
            <a:endParaRPr lang="en-US"/>
          </a:p>
        </p:txBody>
      </p:sp>
    </p:spTree>
    <p:extLst>
      <p:ext uri="{BB962C8B-B14F-4D97-AF65-F5344CB8AC3E}">
        <p14:creationId xmlns:p14="http://schemas.microsoft.com/office/powerpoint/2010/main" val="4944808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Florida-friendly fertilizers = low or no phosphorus and slow release nitrogen</a:t>
            </a:r>
          </a:p>
        </p:txBody>
      </p:sp>
      <p:sp>
        <p:nvSpPr>
          <p:cNvPr id="4" name="Slide Number Placeholder 3"/>
          <p:cNvSpPr>
            <a:spLocks noGrp="1"/>
          </p:cNvSpPr>
          <p:nvPr>
            <p:ph type="sldNum" sz="quarter" idx="5"/>
          </p:nvPr>
        </p:nvSpPr>
        <p:spPr/>
        <p:txBody>
          <a:bodyPr/>
          <a:lstStyle/>
          <a:p>
            <a:fld id="{E20D32E3-BEAF-41EF-B4D1-785733F77AF1}" type="slidenum">
              <a:rPr lang="en-US" smtClean="0"/>
              <a:t>38</a:t>
            </a:fld>
            <a:endParaRPr lang="en-US"/>
          </a:p>
        </p:txBody>
      </p:sp>
    </p:spTree>
    <p:extLst>
      <p:ext uri="{BB962C8B-B14F-4D97-AF65-F5344CB8AC3E}">
        <p14:creationId xmlns:p14="http://schemas.microsoft.com/office/powerpoint/2010/main" val="22195290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what each picture is identifying. Note these are all parts of the MS4. </a:t>
            </a:r>
          </a:p>
          <a:p>
            <a:r>
              <a:rPr lang="en-US" dirty="0"/>
              <a:t>Top Left to Bottom Right:</a:t>
            </a:r>
          </a:p>
          <a:p>
            <a:r>
              <a:rPr lang="en-US" dirty="0"/>
              <a:t>Storm Drain</a:t>
            </a:r>
          </a:p>
          <a:p>
            <a:r>
              <a:rPr lang="en-US" dirty="0"/>
              <a:t>Curbside Inlet</a:t>
            </a:r>
          </a:p>
          <a:p>
            <a:r>
              <a:rPr lang="en-US" dirty="0"/>
              <a:t>Dry Retention Pond</a:t>
            </a:r>
          </a:p>
          <a:p>
            <a:r>
              <a:rPr lang="en-US" dirty="0"/>
              <a:t>Outfall</a:t>
            </a:r>
          </a:p>
          <a:p>
            <a:r>
              <a:rPr lang="en-US" dirty="0"/>
              <a:t>Also mention catch basins, swales, culverts and any other site specific parts of the MS4. </a:t>
            </a:r>
          </a:p>
        </p:txBody>
      </p:sp>
      <p:sp>
        <p:nvSpPr>
          <p:cNvPr id="4" name="Slide Number Placeholder 3"/>
          <p:cNvSpPr>
            <a:spLocks noGrp="1"/>
          </p:cNvSpPr>
          <p:nvPr>
            <p:ph type="sldNum" sz="quarter" idx="5"/>
          </p:nvPr>
        </p:nvSpPr>
        <p:spPr/>
        <p:txBody>
          <a:bodyPr/>
          <a:lstStyle/>
          <a:p>
            <a:fld id="{E20D32E3-BEAF-41EF-B4D1-785733F77AF1}" type="slidenum">
              <a:rPr lang="en-US" smtClean="0"/>
              <a:t>6</a:t>
            </a:fld>
            <a:endParaRPr lang="en-US"/>
          </a:p>
        </p:txBody>
      </p:sp>
    </p:spTree>
    <p:extLst>
      <p:ext uri="{BB962C8B-B14F-4D97-AF65-F5344CB8AC3E}">
        <p14:creationId xmlns:p14="http://schemas.microsoft.com/office/powerpoint/2010/main" val="39326549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two types of sewers.  One is a sanitary sewer and the other is a stormwater sewer.  </a:t>
            </a:r>
          </a:p>
          <a:p>
            <a:r>
              <a:rPr lang="en-US" dirty="0"/>
              <a:t>If you look at the diagram, </a:t>
            </a:r>
          </a:p>
          <a:p>
            <a:r>
              <a:rPr lang="en-US" dirty="0"/>
              <a:t>On the left you see a sewer pipe which leads to a wastewater treatment plant.  All of the water in the pipe comes from homes and businesses – toilets, sinks, showers, dishwashers and washing machine, are all connected to the sanitary sewer pipes and flow to a wastewater treatment plant.  </a:t>
            </a:r>
          </a:p>
          <a:p>
            <a:r>
              <a:rPr lang="en-US" dirty="0"/>
              <a:t>On the right of the diagram there are stormwater flow into the storm sewer system.  The stormwater enters the storm pipes through a curb opening.  It flows to ponds and lakes with little to no treatment. </a:t>
            </a:r>
          </a:p>
        </p:txBody>
      </p:sp>
      <p:sp>
        <p:nvSpPr>
          <p:cNvPr id="4" name="Slide Number Placeholder 3"/>
          <p:cNvSpPr>
            <a:spLocks noGrp="1"/>
          </p:cNvSpPr>
          <p:nvPr>
            <p:ph type="sldNum" sz="quarter" idx="5"/>
          </p:nvPr>
        </p:nvSpPr>
        <p:spPr/>
        <p:txBody>
          <a:bodyPr/>
          <a:lstStyle/>
          <a:p>
            <a:fld id="{E20D32E3-BEAF-41EF-B4D1-785733F77AF1}" type="slidenum">
              <a:rPr lang="en-US" smtClean="0"/>
              <a:t>7</a:t>
            </a:fld>
            <a:endParaRPr lang="en-US"/>
          </a:p>
        </p:txBody>
      </p:sp>
    </p:spTree>
    <p:extLst>
      <p:ext uri="{BB962C8B-B14F-4D97-AF65-F5344CB8AC3E}">
        <p14:creationId xmlns:p14="http://schemas.microsoft.com/office/powerpoint/2010/main" val="1687051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Illicit Discharges may include:</a:t>
            </a:r>
          </a:p>
          <a:p>
            <a:r>
              <a:rPr lang="en-US" dirty="0"/>
              <a:t>Deliberate discharges</a:t>
            </a:r>
          </a:p>
          <a:p>
            <a:r>
              <a:rPr lang="en-US" dirty="0"/>
              <a:t>Dumping</a:t>
            </a:r>
          </a:p>
          <a:p>
            <a:r>
              <a:rPr lang="en-US" dirty="0"/>
              <a:t>Illicit connections</a:t>
            </a:r>
          </a:p>
          <a:p>
            <a:r>
              <a:rPr lang="en-US" dirty="0"/>
              <a:t>Turbid water or debris from construction sites</a:t>
            </a:r>
          </a:p>
          <a:p>
            <a:r>
              <a:rPr lang="en-US" dirty="0"/>
              <a:t>Incidental runoff from sites with chemicals or raw materials</a:t>
            </a:r>
          </a:p>
          <a:p>
            <a:endParaRPr lang="en-US" dirty="0"/>
          </a:p>
        </p:txBody>
      </p:sp>
      <p:sp>
        <p:nvSpPr>
          <p:cNvPr id="4" name="Slide Number Placeholder 3"/>
          <p:cNvSpPr>
            <a:spLocks noGrp="1"/>
          </p:cNvSpPr>
          <p:nvPr>
            <p:ph type="sldNum" sz="quarter" idx="5"/>
          </p:nvPr>
        </p:nvSpPr>
        <p:spPr/>
        <p:txBody>
          <a:bodyPr/>
          <a:lstStyle/>
          <a:p>
            <a:fld id="{E20D32E3-BEAF-41EF-B4D1-785733F77AF1}" type="slidenum">
              <a:rPr lang="en-US" smtClean="0"/>
              <a:t>9</a:t>
            </a:fld>
            <a:endParaRPr lang="en-US"/>
          </a:p>
        </p:txBody>
      </p:sp>
    </p:spTree>
    <p:extLst>
      <p:ext uri="{BB962C8B-B14F-4D97-AF65-F5344CB8AC3E}">
        <p14:creationId xmlns:p14="http://schemas.microsoft.com/office/powerpoint/2010/main" val="18539177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Paint, used oil, or any other materials dumped into drainage systems</a:t>
            </a:r>
          </a:p>
          <a:p>
            <a:endParaRPr lang="en-US" dirty="0"/>
          </a:p>
        </p:txBody>
      </p:sp>
      <p:sp>
        <p:nvSpPr>
          <p:cNvPr id="4" name="Slide Number Placeholder 3"/>
          <p:cNvSpPr>
            <a:spLocks noGrp="1"/>
          </p:cNvSpPr>
          <p:nvPr>
            <p:ph type="sldNum" sz="quarter" idx="5"/>
          </p:nvPr>
        </p:nvSpPr>
        <p:spPr/>
        <p:txBody>
          <a:bodyPr/>
          <a:lstStyle/>
          <a:p>
            <a:fld id="{E20D32E3-BEAF-41EF-B4D1-785733F77AF1}" type="slidenum">
              <a:rPr lang="en-US" smtClean="0"/>
              <a:t>12</a:t>
            </a:fld>
            <a:endParaRPr lang="en-US"/>
          </a:p>
        </p:txBody>
      </p:sp>
    </p:spTree>
    <p:extLst>
      <p:ext uri="{BB962C8B-B14F-4D97-AF65-F5344CB8AC3E}">
        <p14:creationId xmlns:p14="http://schemas.microsoft.com/office/powerpoint/2010/main" val="2323021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Define turbidity during presentation. E</a:t>
            </a:r>
            <a:r>
              <a:rPr lang="en-US" sz="1200" dirty="0"/>
              <a:t>xceedance of 29 </a:t>
            </a:r>
            <a:r>
              <a:rPr lang="en-US" sz="1200" dirty="0" err="1"/>
              <a:t>nephlometric</a:t>
            </a:r>
            <a:r>
              <a:rPr lang="en-US" sz="1200" dirty="0"/>
              <a:t> turbidity units (NTUs) above background. Chapter 302.530, F.A.C.</a:t>
            </a:r>
          </a:p>
          <a:p>
            <a:endParaRPr lang="en-US" dirty="0"/>
          </a:p>
        </p:txBody>
      </p:sp>
      <p:sp>
        <p:nvSpPr>
          <p:cNvPr id="4" name="Slide Number Placeholder 3"/>
          <p:cNvSpPr>
            <a:spLocks noGrp="1"/>
          </p:cNvSpPr>
          <p:nvPr>
            <p:ph type="sldNum" sz="quarter" idx="5"/>
          </p:nvPr>
        </p:nvSpPr>
        <p:spPr/>
        <p:txBody>
          <a:bodyPr/>
          <a:lstStyle/>
          <a:p>
            <a:fld id="{E20D32E3-BEAF-41EF-B4D1-785733F77AF1}" type="slidenum">
              <a:rPr lang="en-US" smtClean="0"/>
              <a:t>14</a:t>
            </a:fld>
            <a:endParaRPr lang="en-US"/>
          </a:p>
        </p:txBody>
      </p:sp>
    </p:spTree>
    <p:extLst>
      <p:ext uri="{BB962C8B-B14F-4D97-AF65-F5344CB8AC3E}">
        <p14:creationId xmlns:p14="http://schemas.microsoft.com/office/powerpoint/2010/main" val="22217547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Top Left:</a:t>
            </a:r>
          </a:p>
          <a:p>
            <a:r>
              <a:rPr lang="en-US" dirty="0"/>
              <a:t>Track out</a:t>
            </a:r>
          </a:p>
          <a:p>
            <a:r>
              <a:rPr lang="en-US" dirty="0"/>
              <a:t>Bottom Left:</a:t>
            </a:r>
          </a:p>
          <a:p>
            <a:r>
              <a:rPr lang="en-US" dirty="0"/>
              <a:t>Turbidity barrier</a:t>
            </a:r>
          </a:p>
          <a:p>
            <a:r>
              <a:rPr lang="en-US" dirty="0"/>
              <a:t>Right:</a:t>
            </a:r>
          </a:p>
          <a:p>
            <a:r>
              <a:rPr lang="en-US" dirty="0"/>
              <a:t>Silt fence</a:t>
            </a:r>
          </a:p>
        </p:txBody>
      </p:sp>
      <p:sp>
        <p:nvSpPr>
          <p:cNvPr id="4" name="Slide Number Placeholder 3"/>
          <p:cNvSpPr>
            <a:spLocks noGrp="1"/>
          </p:cNvSpPr>
          <p:nvPr>
            <p:ph type="sldNum" sz="quarter" idx="5"/>
          </p:nvPr>
        </p:nvSpPr>
        <p:spPr/>
        <p:txBody>
          <a:bodyPr/>
          <a:lstStyle/>
          <a:p>
            <a:fld id="{E20D32E3-BEAF-41EF-B4D1-785733F77AF1}" type="slidenum">
              <a:rPr lang="en-US" smtClean="0"/>
              <a:t>15</a:t>
            </a:fld>
            <a:endParaRPr lang="en-US"/>
          </a:p>
        </p:txBody>
      </p:sp>
    </p:spTree>
    <p:extLst>
      <p:ext uri="{BB962C8B-B14F-4D97-AF65-F5344CB8AC3E}">
        <p14:creationId xmlns:p14="http://schemas.microsoft.com/office/powerpoint/2010/main" val="19358759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0D32E3-BEAF-41EF-B4D1-785733F77AF1}" type="slidenum">
              <a:rPr lang="en-US" smtClean="0"/>
              <a:t>17</a:t>
            </a:fld>
            <a:endParaRPr lang="en-US"/>
          </a:p>
        </p:txBody>
      </p:sp>
    </p:spTree>
    <p:extLst>
      <p:ext uri="{BB962C8B-B14F-4D97-AF65-F5344CB8AC3E}">
        <p14:creationId xmlns:p14="http://schemas.microsoft.com/office/powerpoint/2010/main" val="4599898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1">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828799"/>
            <a:ext cx="8686800" cy="2286001"/>
          </a:xfrm>
          <a:prstGeom prst="rect">
            <a:avLst/>
          </a:prstGeom>
        </p:spPr>
        <p:txBody>
          <a:bodyPr anchor="ctr">
            <a:normAutofit/>
          </a:bodyPr>
          <a:lstStyle>
            <a:lvl1pPr algn="ctr">
              <a:lnSpc>
                <a:spcPct val="100000"/>
              </a:lnSpc>
              <a:defRPr sz="7200">
                <a:solidFill>
                  <a:schemeClr val="bg1"/>
                </a:solidFill>
                <a:latin typeface="Franklin Gothic Demi" panose="020B07030201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28600" y="4571999"/>
            <a:ext cx="8686800" cy="1219202"/>
          </a:xfrm>
          <a:prstGeom prst="rect">
            <a:avLst/>
          </a:prstGeom>
        </p:spPr>
        <p:txBody>
          <a:bodyPr anchor="ctr">
            <a:normAutofit/>
          </a:bodyPr>
          <a:lstStyle>
            <a:lvl1pPr marL="0" indent="0" algn="ctr">
              <a:buNone/>
              <a:defRPr sz="3600">
                <a:solidFill>
                  <a:schemeClr val="bg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26308473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ody - One Column - 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5600">
                <a:solidFill>
                  <a:schemeClr val="accent5">
                    <a:lumMod val="75000"/>
                  </a:schemeClr>
                </a:solidFill>
                <a:latin typeface="Franklin Gothic Demi" panose="020B0703020102020204" pitchFamily="34" charset="0"/>
              </a:defRPr>
            </a:lvl1pPr>
          </a:lstStyle>
          <a:p>
            <a:r>
              <a:rPr lang="en-US" dirty="0"/>
              <a:t>Add Title</a:t>
            </a:r>
          </a:p>
        </p:txBody>
      </p:sp>
      <p:sp>
        <p:nvSpPr>
          <p:cNvPr id="3" name="Content Placeholder 2"/>
          <p:cNvSpPr>
            <a:spLocks noGrp="1"/>
          </p:cNvSpPr>
          <p:nvPr>
            <p:ph idx="1" hasCustomPrompt="1"/>
          </p:nvPr>
        </p:nvSpPr>
        <p:spPr>
          <a:xfrm>
            <a:off x="228600" y="2057401"/>
            <a:ext cx="8686800" cy="4119561"/>
          </a:xfrm>
          <a:prstGeom prst="rect">
            <a:avLst/>
          </a:prstGeom>
        </p:spPr>
        <p:txBody>
          <a:bodyPr/>
          <a:lstStyle>
            <a:lvl1pPr>
              <a:buClr>
                <a:srgbClr val="2E75B6"/>
              </a:buClr>
              <a:defRPr sz="3600">
                <a:solidFill>
                  <a:srgbClr val="43503B"/>
                </a:solidFill>
                <a:latin typeface="Franklin Gothic Demi" panose="020B0703020102020204" pitchFamily="34" charset="0"/>
              </a:defRPr>
            </a:lvl1pPr>
            <a:lvl2pPr>
              <a:buClr>
                <a:srgbClr val="2E75B6"/>
              </a:buClr>
              <a:defRPr sz="3200">
                <a:solidFill>
                  <a:srgbClr val="43503B"/>
                </a:solidFill>
                <a:latin typeface="Franklin Gothic Demi" panose="020B0703020102020204" pitchFamily="34" charset="0"/>
              </a:defRPr>
            </a:lvl2pPr>
            <a:lvl3pPr>
              <a:buClr>
                <a:srgbClr val="2E75B6"/>
              </a:buClr>
              <a:defRPr sz="2800">
                <a:solidFill>
                  <a:srgbClr val="43503B"/>
                </a:solidFill>
                <a:latin typeface="Franklin Gothic Demi" panose="020B0703020102020204" pitchFamily="34" charset="0"/>
              </a:defRPr>
            </a:lvl3pPr>
            <a:lvl4pPr>
              <a:buClr>
                <a:srgbClr val="2E75B6"/>
              </a:buClr>
              <a:defRPr sz="2400">
                <a:solidFill>
                  <a:srgbClr val="43503B"/>
                </a:solidFill>
                <a:latin typeface="Franklin Gothic Demi" panose="020B0703020102020204" pitchFamily="34" charset="0"/>
              </a:defRPr>
            </a:lvl4pPr>
            <a:lvl5pPr>
              <a:buClr>
                <a:srgbClr val="2E75B6"/>
              </a:buClr>
              <a:defRPr sz="2400">
                <a:solidFill>
                  <a:srgbClr val="43503B"/>
                </a:solidFill>
                <a:latin typeface="Franklin Gothic Demi" panose="020B07030201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11/13/2023</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1C88E5B7-AFC0-441A-A37C-91FFD394753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8" name="Picture 7">
            <a:extLst>
              <a:ext uri="{FF2B5EF4-FFF2-40B4-BE49-F238E27FC236}">
                <a16:creationId xmlns:a16="http://schemas.microsoft.com/office/drawing/2014/main" id="{B7264EFE-4291-4681-B803-FF56A39FE4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4" name="Title 1">
            <a:extLst>
              <a:ext uri="{FF2B5EF4-FFF2-40B4-BE49-F238E27FC236}">
                <a16:creationId xmlns:a16="http://schemas.microsoft.com/office/drawing/2014/main" id="{118BF337-8518-41CD-98CE-77A2BBA0CAA3}"/>
              </a:ext>
            </a:extLst>
          </p:cNvPr>
          <p:cNvSpPr txBox="1">
            <a:spLocks/>
          </p:cNvSpPr>
          <p:nvPr userDrawn="1"/>
        </p:nvSpPr>
        <p:spPr>
          <a:xfrm>
            <a:off x="2107095" y="1437511"/>
            <a:ext cx="4929810" cy="457200"/>
          </a:xfrm>
          <a:prstGeom prst="rect">
            <a:avLst/>
          </a:prstGeom>
        </p:spPr>
        <p:txBody>
          <a:bodyPr>
            <a:noAutofit/>
          </a:bodyPr>
          <a:lstStyle>
            <a:lvl1pPr algn="l" defTabSz="914400" rtl="0" eaLnBrk="1" latinLnBrk="0" hangingPunct="1">
              <a:lnSpc>
                <a:spcPct val="100000"/>
              </a:lnSpc>
              <a:spcBef>
                <a:spcPct val="0"/>
              </a:spcBef>
              <a:buNone/>
              <a:defRPr sz="7200" kern="1200">
                <a:solidFill>
                  <a:schemeClr val="accent5">
                    <a:lumMod val="75000"/>
                  </a:schemeClr>
                </a:solidFill>
                <a:latin typeface="+mj-lt"/>
                <a:ea typeface="+mj-ea"/>
                <a:cs typeface="+mj-cs"/>
              </a:defRPr>
            </a:lvl1pPr>
          </a:lstStyle>
          <a:p>
            <a:endParaRPr lang="en-US" dirty="0"/>
          </a:p>
        </p:txBody>
      </p:sp>
      <p:sp>
        <p:nvSpPr>
          <p:cNvPr id="18" name="Text Placeholder 17">
            <a:extLst>
              <a:ext uri="{FF2B5EF4-FFF2-40B4-BE49-F238E27FC236}">
                <a16:creationId xmlns:a16="http://schemas.microsoft.com/office/drawing/2014/main" id="{09EFEC75-DFB7-4605-A89E-A95ECD671921}"/>
              </a:ext>
            </a:extLst>
          </p:cNvPr>
          <p:cNvSpPr>
            <a:spLocks noGrp="1"/>
          </p:cNvSpPr>
          <p:nvPr>
            <p:ph type="body" sz="quarter" idx="13" hasCustomPrompt="1"/>
          </p:nvPr>
        </p:nvSpPr>
        <p:spPr>
          <a:xfrm>
            <a:off x="1928190" y="1371600"/>
            <a:ext cx="6987209" cy="685800"/>
          </a:xfrm>
          <a:prstGeom prst="rect">
            <a:avLst/>
          </a:prstGeom>
        </p:spPr>
        <p:txBody>
          <a:bodyPr anchor="ctr"/>
          <a:lstStyle>
            <a:lvl1pPr marL="0" indent="0" algn="l">
              <a:lnSpc>
                <a:spcPct val="100000"/>
              </a:lnSpc>
              <a:buNone/>
              <a:defRPr sz="3600" i="1">
                <a:solidFill>
                  <a:srgbClr val="43503B"/>
                </a:solidFill>
                <a:latin typeface="Franklin Gothic Demi" panose="020B07030201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Tree>
    <p:extLst>
      <p:ext uri="{BB962C8B-B14F-4D97-AF65-F5344CB8AC3E}">
        <p14:creationId xmlns:p14="http://schemas.microsoft.com/office/powerpoint/2010/main" val="2826712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dy - Two Columns - Blu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28600" y="2057401"/>
            <a:ext cx="4286250" cy="4119562"/>
          </a:xfrm>
          <a:prstGeom prst="rect">
            <a:avLst/>
          </a:prstGeom>
        </p:spPr>
        <p:txBody>
          <a:bodyPr/>
          <a:lstStyle>
            <a:lvl1pPr>
              <a:buClr>
                <a:srgbClr val="2E75B6"/>
              </a:buClr>
              <a:defRPr sz="3600">
                <a:solidFill>
                  <a:srgbClr val="43503B"/>
                </a:solidFill>
                <a:latin typeface="Franklin Gothic Demi" panose="020B0703020102020204" pitchFamily="34" charset="0"/>
              </a:defRPr>
            </a:lvl1pPr>
            <a:lvl2pPr>
              <a:buClr>
                <a:srgbClr val="2E75B6"/>
              </a:buClr>
              <a:defRPr sz="3200">
                <a:solidFill>
                  <a:srgbClr val="43503B"/>
                </a:solidFill>
                <a:latin typeface="Franklin Gothic Demi" panose="020B0703020102020204" pitchFamily="34" charset="0"/>
              </a:defRPr>
            </a:lvl2pPr>
            <a:lvl3pPr>
              <a:buClr>
                <a:srgbClr val="2E75B6"/>
              </a:buClr>
              <a:defRPr sz="2800">
                <a:solidFill>
                  <a:srgbClr val="43503B"/>
                </a:solidFill>
                <a:latin typeface="Franklin Gothic Demi" panose="020B0703020102020204" pitchFamily="34" charset="0"/>
              </a:defRPr>
            </a:lvl3pPr>
            <a:lvl4pPr>
              <a:buClr>
                <a:srgbClr val="2E75B6"/>
              </a:buClr>
              <a:defRPr sz="2400">
                <a:solidFill>
                  <a:srgbClr val="43503B"/>
                </a:solidFill>
                <a:latin typeface="Franklin Gothic Demi" panose="020B0703020102020204" pitchFamily="34" charset="0"/>
              </a:defRPr>
            </a:lvl4pPr>
            <a:lvl5pPr>
              <a:buClr>
                <a:srgbClr val="2E75B6"/>
              </a:buClr>
              <a:defRPr sz="2400">
                <a:solidFill>
                  <a:srgbClr val="43503B"/>
                </a:solidFill>
                <a:latin typeface="Franklin Gothic Demi" panose="020B07030201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629150" y="2057401"/>
            <a:ext cx="4286250" cy="4119562"/>
          </a:xfrm>
          <a:prstGeom prst="rect">
            <a:avLst/>
          </a:prstGeom>
        </p:spPr>
        <p:txBody>
          <a:bodyPr/>
          <a:lstStyle>
            <a:lvl1pPr>
              <a:buClr>
                <a:srgbClr val="2E75B6"/>
              </a:buClr>
              <a:defRPr sz="3600">
                <a:solidFill>
                  <a:srgbClr val="43503B"/>
                </a:solidFill>
                <a:latin typeface="Franklin Gothic Demi" panose="020B0703020102020204" pitchFamily="34" charset="0"/>
              </a:defRPr>
            </a:lvl1pPr>
            <a:lvl2pPr>
              <a:buClr>
                <a:srgbClr val="2E75B6"/>
              </a:buClr>
              <a:defRPr sz="3200">
                <a:solidFill>
                  <a:srgbClr val="43503B"/>
                </a:solidFill>
                <a:latin typeface="Franklin Gothic Demi" panose="020B0703020102020204" pitchFamily="34" charset="0"/>
              </a:defRPr>
            </a:lvl2pPr>
            <a:lvl3pPr>
              <a:buClr>
                <a:srgbClr val="2E75B6"/>
              </a:buClr>
              <a:defRPr sz="2800">
                <a:solidFill>
                  <a:srgbClr val="43503B"/>
                </a:solidFill>
                <a:latin typeface="Franklin Gothic Demi" panose="020B0703020102020204" pitchFamily="34" charset="0"/>
              </a:defRPr>
            </a:lvl3pPr>
            <a:lvl4pPr>
              <a:buClr>
                <a:srgbClr val="2E75B6"/>
              </a:buClr>
              <a:defRPr sz="2400">
                <a:solidFill>
                  <a:srgbClr val="43503B"/>
                </a:solidFill>
                <a:latin typeface="Franklin Gothic Demi" panose="020B0703020102020204" pitchFamily="34" charset="0"/>
              </a:defRPr>
            </a:lvl4pPr>
            <a:lvl5pPr>
              <a:buClr>
                <a:srgbClr val="2E75B6"/>
              </a:buClr>
              <a:defRPr sz="2400">
                <a:solidFill>
                  <a:srgbClr val="43503B"/>
                </a:solidFill>
                <a:latin typeface="Franklin Gothic Demi" panose="020B07030201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11/13/2023</a:t>
            </a:fld>
            <a:endParaRPr lang="en-US" dirty="0"/>
          </a:p>
        </p:txBody>
      </p:sp>
      <p:sp>
        <p:nvSpPr>
          <p:cNvPr id="6" name="Footer Placeholder 5"/>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sp>
        <p:nvSpPr>
          <p:cNvPr id="8" name="Freeform 14">
            <a:extLst>
              <a:ext uri="{FF2B5EF4-FFF2-40B4-BE49-F238E27FC236}">
                <a16:creationId xmlns:a16="http://schemas.microsoft.com/office/drawing/2014/main" id="{14235458-0EEA-40A5-BAF0-DE514D01C0BF}"/>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069CF62E-1D78-46D2-9E0D-1301C1B7E4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0" name="Title 1">
            <a:extLst>
              <a:ext uri="{FF2B5EF4-FFF2-40B4-BE49-F238E27FC236}">
                <a16:creationId xmlns:a16="http://schemas.microsoft.com/office/drawing/2014/main" id="{15177626-D716-44A0-903D-CC8228B49F78}"/>
              </a:ext>
            </a:extLst>
          </p:cNvPr>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5600">
                <a:solidFill>
                  <a:schemeClr val="accent5">
                    <a:lumMod val="75000"/>
                  </a:schemeClr>
                </a:solidFill>
                <a:latin typeface="Franklin Gothic Demi" panose="020B0703020102020204" pitchFamily="34" charset="0"/>
              </a:defRPr>
            </a:lvl1pPr>
          </a:lstStyle>
          <a:p>
            <a:r>
              <a:rPr lang="en-US" dirty="0"/>
              <a:t>Add Title</a:t>
            </a:r>
          </a:p>
        </p:txBody>
      </p:sp>
      <p:sp>
        <p:nvSpPr>
          <p:cNvPr id="13" name="Text Placeholder 12">
            <a:extLst>
              <a:ext uri="{FF2B5EF4-FFF2-40B4-BE49-F238E27FC236}">
                <a16:creationId xmlns:a16="http://schemas.microsoft.com/office/drawing/2014/main" id="{639019D3-7004-4C0A-9D30-FBE85F5939FC}"/>
              </a:ext>
            </a:extLst>
          </p:cNvPr>
          <p:cNvSpPr>
            <a:spLocks noGrp="1"/>
          </p:cNvSpPr>
          <p:nvPr>
            <p:ph type="body" sz="quarter" idx="13" hasCustomPrompt="1"/>
          </p:nvPr>
        </p:nvSpPr>
        <p:spPr>
          <a:xfrm>
            <a:off x="1928190" y="1371600"/>
            <a:ext cx="6987210" cy="685800"/>
          </a:xfrm>
          <a:prstGeom prst="rect">
            <a:avLst/>
          </a:prstGeom>
        </p:spPr>
        <p:txBody>
          <a:bodyPr anchor="ct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i="1">
                <a:solidFill>
                  <a:srgbClr val="43503B"/>
                </a:solidFill>
                <a:latin typeface="Franklin Gothic Demi" panose="020B0703020102020204" pitchFamily="34" charset="0"/>
              </a:defRPr>
            </a:lvl1pPr>
          </a:lstStyle>
          <a:p>
            <a:pPr lvl="0"/>
            <a:r>
              <a:rPr lang="en-US" dirty="0"/>
              <a:t>Add Sub-Title, if needed</a:t>
            </a:r>
          </a:p>
        </p:txBody>
      </p:sp>
    </p:spTree>
    <p:extLst>
      <p:ext uri="{BB962C8B-B14F-4D97-AF65-F5344CB8AC3E}">
        <p14:creationId xmlns:p14="http://schemas.microsoft.com/office/powerpoint/2010/main" val="31821667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dy - Map, Graphic, Screenshot - Blue">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11/13/2023</a:t>
            </a:fld>
            <a:endParaRPr lang="en-US" dirty="0"/>
          </a:p>
        </p:txBody>
      </p:sp>
      <p:sp>
        <p:nvSpPr>
          <p:cNvPr id="4" name="Footer Placeholder 3"/>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sp>
        <p:nvSpPr>
          <p:cNvPr id="6" name="Freeform 14">
            <a:extLst>
              <a:ext uri="{FF2B5EF4-FFF2-40B4-BE49-F238E27FC236}">
                <a16:creationId xmlns:a16="http://schemas.microsoft.com/office/drawing/2014/main" id="{4EA1D183-F691-4E41-9650-A5402C3094E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6">
            <a:extLst>
              <a:ext uri="{FF2B5EF4-FFF2-40B4-BE49-F238E27FC236}">
                <a16:creationId xmlns:a16="http://schemas.microsoft.com/office/drawing/2014/main" id="{36518F78-187A-4CBD-BBF7-3B77F0062F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8" name="Title 1">
            <a:extLst>
              <a:ext uri="{FF2B5EF4-FFF2-40B4-BE49-F238E27FC236}">
                <a16:creationId xmlns:a16="http://schemas.microsoft.com/office/drawing/2014/main" id="{06FFAEBA-8BD6-4879-B485-1F1F02E68412}"/>
              </a:ext>
            </a:extLst>
          </p:cNvPr>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5600">
                <a:solidFill>
                  <a:schemeClr val="accent5">
                    <a:lumMod val="75000"/>
                  </a:schemeClr>
                </a:solidFill>
                <a:latin typeface="Franklin Gothic Demi" panose="020B0703020102020204" pitchFamily="34" charset="0"/>
              </a:defRPr>
            </a:lvl1pPr>
          </a:lstStyle>
          <a:p>
            <a:r>
              <a:rPr lang="en-US" dirty="0"/>
              <a:t>Add Title</a:t>
            </a:r>
          </a:p>
        </p:txBody>
      </p:sp>
    </p:spTree>
    <p:extLst>
      <p:ext uri="{BB962C8B-B14F-4D97-AF65-F5344CB8AC3E}">
        <p14:creationId xmlns:p14="http://schemas.microsoft.com/office/powerpoint/2010/main" val="3049294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1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latin typeface="Franklin Gothic Demi" panose="020B07030201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11/13/2023</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5" t="57240" r="-15" b="8348"/>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ctr"/>
          <a:lstStyle>
            <a:lvl1pPr algn="ctr">
              <a:defRPr sz="5600">
                <a:solidFill>
                  <a:schemeClr val="bg1"/>
                </a:solidFill>
                <a:latin typeface="Franklin Gothic Demi" panose="020B0703020102020204" pitchFamily="34" charset="0"/>
              </a:defRPr>
            </a:lvl1pPr>
          </a:lstStyle>
          <a:p>
            <a:r>
              <a:rPr lang="en-US" dirty="0"/>
              <a:t>Add Section Header</a:t>
            </a:r>
          </a:p>
        </p:txBody>
      </p:sp>
    </p:spTree>
    <p:extLst>
      <p:ext uri="{BB962C8B-B14F-4D97-AF65-F5344CB8AC3E}">
        <p14:creationId xmlns:p14="http://schemas.microsoft.com/office/powerpoint/2010/main" val="3940747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2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latin typeface="Franklin Gothic Demi" panose="020B07030201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11/13/2023</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pic>
        <p:nvPicPr>
          <p:cNvPr id="7" name="Picture 16" descr="Landscape image of a river surrounded by tall grass ">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ctr"/>
          <a:lstStyle>
            <a:lvl1pPr algn="ctr">
              <a:defRPr sz="5600" baseline="0">
                <a:solidFill>
                  <a:schemeClr val="bg1"/>
                </a:solidFill>
                <a:latin typeface="Franklin Gothic Demi" panose="020B0703020102020204" pitchFamily="34" charset="0"/>
              </a:defRPr>
            </a:lvl1pPr>
          </a:lstStyle>
          <a:p>
            <a:r>
              <a:rPr lang="en-US" dirty="0"/>
              <a:t>Add Section Header</a:t>
            </a:r>
          </a:p>
        </p:txBody>
      </p:sp>
    </p:spTree>
    <p:extLst>
      <p:ext uri="{BB962C8B-B14F-4D97-AF65-F5344CB8AC3E}">
        <p14:creationId xmlns:p14="http://schemas.microsoft.com/office/powerpoint/2010/main" val="35696185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3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latin typeface="Franklin Gothic Demi" panose="020B07030201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11/13/2023</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ctr"/>
          <a:lstStyle>
            <a:lvl1pPr algn="ctr">
              <a:defRPr sz="5600">
                <a:solidFill>
                  <a:schemeClr val="bg1"/>
                </a:solidFill>
                <a:latin typeface="Franklin Gothic Demi" panose="020B0703020102020204" pitchFamily="34" charset="0"/>
              </a:defRPr>
            </a:lvl1pPr>
          </a:lstStyle>
          <a:p>
            <a:r>
              <a:rPr lang="en-US" dirty="0"/>
              <a:t>Add Section Header</a:t>
            </a:r>
          </a:p>
        </p:txBody>
      </p:sp>
    </p:spTree>
    <p:extLst>
      <p:ext uri="{BB962C8B-B14F-4D97-AF65-F5344CB8AC3E}">
        <p14:creationId xmlns:p14="http://schemas.microsoft.com/office/powerpoint/2010/main" val="11274128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4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latin typeface="Franklin Gothic Demi" panose="020B07030201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11/13/2023</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ctr"/>
          <a:lstStyle>
            <a:lvl1pPr algn="ctr">
              <a:defRPr sz="5600">
                <a:solidFill>
                  <a:schemeClr val="bg1"/>
                </a:solidFill>
                <a:latin typeface="Franklin Gothic Demi" panose="020B0703020102020204" pitchFamily="34" charset="0"/>
              </a:defRPr>
            </a:lvl1pPr>
          </a:lstStyle>
          <a:p>
            <a:r>
              <a:rPr lang="en-US" dirty="0"/>
              <a:t>Add Section Header</a:t>
            </a:r>
          </a:p>
        </p:txBody>
      </p:sp>
    </p:spTree>
    <p:extLst>
      <p:ext uri="{BB962C8B-B14F-4D97-AF65-F5344CB8AC3E}">
        <p14:creationId xmlns:p14="http://schemas.microsoft.com/office/powerpoint/2010/main" val="13643849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5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latin typeface="Franklin Gothic Demi" panose="020B07030201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11/13/2023</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58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ctr"/>
          <a:lstStyle>
            <a:lvl1pPr algn="ctr">
              <a:defRPr sz="5600">
                <a:solidFill>
                  <a:schemeClr val="bg1"/>
                </a:solidFill>
                <a:latin typeface="Franklin Gothic Demi" panose="020B0703020102020204" pitchFamily="34" charset="0"/>
              </a:defRPr>
            </a:lvl1pPr>
          </a:lstStyle>
          <a:p>
            <a:r>
              <a:rPr lang="en-US" dirty="0"/>
              <a:t>Add Section Header</a:t>
            </a:r>
          </a:p>
        </p:txBody>
      </p:sp>
    </p:spTree>
    <p:extLst>
      <p:ext uri="{BB962C8B-B14F-4D97-AF65-F5344CB8AC3E}">
        <p14:creationId xmlns:p14="http://schemas.microsoft.com/office/powerpoint/2010/main" val="7132265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ody - One Column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5600">
                <a:solidFill>
                  <a:srgbClr val="48B3BB"/>
                </a:solidFill>
                <a:latin typeface="Franklin Gothic Demi" panose="020B0703020102020204" pitchFamily="34" charset="0"/>
              </a:defRPr>
            </a:lvl1pPr>
          </a:lstStyle>
          <a:p>
            <a:r>
              <a:rPr lang="en-US" dirty="0"/>
              <a:t>Add Title</a:t>
            </a:r>
          </a:p>
        </p:txBody>
      </p:sp>
      <p:sp>
        <p:nvSpPr>
          <p:cNvPr id="3" name="Content Placeholder 2"/>
          <p:cNvSpPr>
            <a:spLocks noGrp="1"/>
          </p:cNvSpPr>
          <p:nvPr>
            <p:ph idx="1" hasCustomPrompt="1"/>
          </p:nvPr>
        </p:nvSpPr>
        <p:spPr>
          <a:xfrm>
            <a:off x="228600" y="2057401"/>
            <a:ext cx="8686800" cy="4119561"/>
          </a:xfrm>
          <a:prstGeom prst="rect">
            <a:avLst/>
          </a:prstGeom>
        </p:spPr>
        <p:txBody>
          <a:bodyPr/>
          <a:lstStyle>
            <a:lvl1pPr>
              <a:buClr>
                <a:srgbClr val="48B3BB"/>
              </a:buClr>
              <a:defRPr sz="3600">
                <a:solidFill>
                  <a:schemeClr val="tx1"/>
                </a:solidFill>
                <a:latin typeface="Franklin Gothic Demi" panose="020B0703020102020204" pitchFamily="34" charset="0"/>
              </a:defRPr>
            </a:lvl1pPr>
            <a:lvl2pPr>
              <a:buClr>
                <a:srgbClr val="48B3BB"/>
              </a:buClr>
              <a:defRPr sz="3200">
                <a:solidFill>
                  <a:schemeClr val="tx1"/>
                </a:solidFill>
                <a:latin typeface="Franklin Gothic Demi" panose="020B0703020102020204" pitchFamily="34" charset="0"/>
              </a:defRPr>
            </a:lvl2pPr>
            <a:lvl3pPr>
              <a:buClr>
                <a:srgbClr val="48B3BB"/>
              </a:buClr>
              <a:defRPr sz="2800">
                <a:solidFill>
                  <a:schemeClr val="tx1"/>
                </a:solidFill>
                <a:latin typeface="Franklin Gothic Demi" panose="020B0703020102020204" pitchFamily="34" charset="0"/>
              </a:defRPr>
            </a:lvl3pPr>
            <a:lvl4pPr>
              <a:buClr>
                <a:srgbClr val="48B3BB"/>
              </a:buClr>
              <a:defRPr sz="2400">
                <a:solidFill>
                  <a:schemeClr val="tx1"/>
                </a:solidFill>
                <a:latin typeface="Franklin Gothic Demi" panose="020B0703020102020204" pitchFamily="34" charset="0"/>
              </a:defRPr>
            </a:lvl4pPr>
            <a:lvl5pPr>
              <a:buClr>
                <a:srgbClr val="48B3BB"/>
              </a:buClr>
              <a:defRPr sz="2400">
                <a:solidFill>
                  <a:schemeClr val="tx1"/>
                </a:solidFill>
                <a:latin typeface="Franklin Gothic Demi" panose="020B07030201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11/13/2023</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1C88E5B7-AFC0-441A-A37C-91FFD394753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8" name="Picture 7">
            <a:extLst>
              <a:ext uri="{FF2B5EF4-FFF2-40B4-BE49-F238E27FC236}">
                <a16:creationId xmlns:a16="http://schemas.microsoft.com/office/drawing/2014/main" id="{B7264EFE-4291-4681-B803-FF56A39FE4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3" name="Text Placeholder 12">
            <a:extLst>
              <a:ext uri="{FF2B5EF4-FFF2-40B4-BE49-F238E27FC236}">
                <a16:creationId xmlns:a16="http://schemas.microsoft.com/office/drawing/2014/main" id="{80DBA6D8-C36A-4BC6-9F3F-62E95284077E}"/>
              </a:ext>
            </a:extLst>
          </p:cNvPr>
          <p:cNvSpPr>
            <a:spLocks noGrp="1"/>
          </p:cNvSpPr>
          <p:nvPr>
            <p:ph type="body" sz="quarter" idx="13" hasCustomPrompt="1"/>
          </p:nvPr>
        </p:nvSpPr>
        <p:spPr>
          <a:xfrm>
            <a:off x="1928190" y="1371600"/>
            <a:ext cx="6987210" cy="685800"/>
          </a:xfrm>
          <a:prstGeom prst="rect">
            <a:avLst/>
          </a:prstGeom>
        </p:spPr>
        <p:txBody>
          <a:bodyPr anchor="ctr"/>
          <a:lstStyle>
            <a:lvl1pPr marL="0" indent="0">
              <a:lnSpc>
                <a:spcPct val="100000"/>
              </a:lnSpc>
              <a:buNone/>
              <a:defRPr sz="3600" i="1">
                <a:solidFill>
                  <a:schemeClr val="tx1"/>
                </a:solidFill>
                <a:latin typeface="Franklin Gothic Demi" panose="020B07030201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Tree>
    <p:extLst>
      <p:ext uri="{BB962C8B-B14F-4D97-AF65-F5344CB8AC3E}">
        <p14:creationId xmlns:p14="http://schemas.microsoft.com/office/powerpoint/2010/main" val="42474127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ody - Two Column - Teal">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28600" y="2057401"/>
            <a:ext cx="4286250" cy="4119562"/>
          </a:xfrm>
          <a:prstGeom prst="rect">
            <a:avLst/>
          </a:prstGeom>
        </p:spPr>
        <p:txBody>
          <a:bodyPr/>
          <a:lstStyle>
            <a:lvl1pPr>
              <a:buClr>
                <a:srgbClr val="48B3BB"/>
              </a:buClr>
              <a:defRPr sz="3600">
                <a:solidFill>
                  <a:schemeClr val="tx1"/>
                </a:solidFill>
                <a:latin typeface="Franklin Gothic Demi" panose="020B0703020102020204" pitchFamily="34" charset="0"/>
              </a:defRPr>
            </a:lvl1pPr>
            <a:lvl2pPr>
              <a:buClr>
                <a:srgbClr val="48B3BB"/>
              </a:buClr>
              <a:defRPr sz="3200">
                <a:solidFill>
                  <a:schemeClr val="tx1"/>
                </a:solidFill>
                <a:latin typeface="Franklin Gothic Demi" panose="020B0703020102020204" pitchFamily="34" charset="0"/>
              </a:defRPr>
            </a:lvl2pPr>
            <a:lvl3pPr>
              <a:buClr>
                <a:srgbClr val="48B3BB"/>
              </a:buClr>
              <a:defRPr sz="2800">
                <a:solidFill>
                  <a:schemeClr val="tx1"/>
                </a:solidFill>
                <a:latin typeface="Franklin Gothic Demi" panose="020B0703020102020204" pitchFamily="34" charset="0"/>
              </a:defRPr>
            </a:lvl3pPr>
            <a:lvl4pPr>
              <a:buClr>
                <a:srgbClr val="48B3BB"/>
              </a:buClr>
              <a:defRPr sz="2400">
                <a:solidFill>
                  <a:schemeClr val="tx1"/>
                </a:solidFill>
                <a:latin typeface="Franklin Gothic Demi" panose="020B0703020102020204" pitchFamily="34" charset="0"/>
              </a:defRPr>
            </a:lvl4pPr>
            <a:lvl5pPr>
              <a:buClr>
                <a:srgbClr val="48B3BB"/>
              </a:buClr>
              <a:defRPr sz="2400">
                <a:solidFill>
                  <a:schemeClr val="tx1"/>
                </a:solidFill>
                <a:latin typeface="Franklin Gothic Demi" panose="020B07030201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629150" y="2057401"/>
            <a:ext cx="4286250" cy="4119562"/>
          </a:xfrm>
          <a:prstGeom prst="rect">
            <a:avLst/>
          </a:prstGeom>
        </p:spPr>
        <p:txBody>
          <a:bodyPr/>
          <a:lstStyle>
            <a:lvl1pPr>
              <a:buClr>
                <a:srgbClr val="48B3BB"/>
              </a:buClr>
              <a:defRPr sz="3600">
                <a:solidFill>
                  <a:schemeClr val="tx1"/>
                </a:solidFill>
                <a:latin typeface="Franklin Gothic Demi" panose="020B0703020102020204" pitchFamily="34" charset="0"/>
              </a:defRPr>
            </a:lvl1pPr>
            <a:lvl2pPr>
              <a:buClr>
                <a:srgbClr val="48B3BB"/>
              </a:buClr>
              <a:defRPr sz="3200">
                <a:solidFill>
                  <a:schemeClr val="tx1"/>
                </a:solidFill>
                <a:latin typeface="Franklin Gothic Demi" panose="020B0703020102020204" pitchFamily="34" charset="0"/>
              </a:defRPr>
            </a:lvl2pPr>
            <a:lvl3pPr>
              <a:buClr>
                <a:srgbClr val="48B3BB"/>
              </a:buClr>
              <a:defRPr sz="2800">
                <a:solidFill>
                  <a:schemeClr val="tx1"/>
                </a:solidFill>
                <a:latin typeface="Franklin Gothic Demi" panose="020B0703020102020204" pitchFamily="34" charset="0"/>
              </a:defRPr>
            </a:lvl3pPr>
            <a:lvl4pPr>
              <a:buClr>
                <a:srgbClr val="48B3BB"/>
              </a:buClr>
              <a:defRPr sz="2400">
                <a:solidFill>
                  <a:schemeClr val="tx1"/>
                </a:solidFill>
                <a:latin typeface="Franklin Gothic Demi" panose="020B0703020102020204" pitchFamily="34" charset="0"/>
              </a:defRPr>
            </a:lvl4pPr>
            <a:lvl5pPr>
              <a:buClr>
                <a:srgbClr val="48B3BB"/>
              </a:buClr>
              <a:defRPr sz="2400">
                <a:solidFill>
                  <a:schemeClr val="tx1"/>
                </a:solidFill>
                <a:latin typeface="Franklin Gothic Demi" panose="020B07030201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11/13/2023</a:t>
            </a:fld>
            <a:endParaRPr lang="en-US" dirty="0"/>
          </a:p>
        </p:txBody>
      </p:sp>
      <p:sp>
        <p:nvSpPr>
          <p:cNvPr id="6" name="Footer Placeholder 5"/>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sp>
        <p:nvSpPr>
          <p:cNvPr id="8" name="Freeform 14">
            <a:extLst>
              <a:ext uri="{FF2B5EF4-FFF2-40B4-BE49-F238E27FC236}">
                <a16:creationId xmlns:a16="http://schemas.microsoft.com/office/drawing/2014/main" id="{14235458-0EEA-40A5-BAF0-DE514D01C0BF}"/>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069CF62E-1D78-46D2-9E0D-1301C1B7E4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0" name="Title 1">
            <a:extLst>
              <a:ext uri="{FF2B5EF4-FFF2-40B4-BE49-F238E27FC236}">
                <a16:creationId xmlns:a16="http://schemas.microsoft.com/office/drawing/2014/main" id="{15177626-D716-44A0-903D-CC8228B49F78}"/>
              </a:ext>
            </a:extLst>
          </p:cNvPr>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5600">
                <a:solidFill>
                  <a:srgbClr val="48B3BB"/>
                </a:solidFill>
                <a:latin typeface="Franklin Gothic Demi" panose="020B0703020102020204" pitchFamily="34" charset="0"/>
              </a:defRPr>
            </a:lvl1pPr>
          </a:lstStyle>
          <a:p>
            <a:r>
              <a:rPr lang="en-US" dirty="0"/>
              <a:t>Add Title</a:t>
            </a:r>
          </a:p>
        </p:txBody>
      </p:sp>
      <p:sp>
        <p:nvSpPr>
          <p:cNvPr id="12" name="Text Placeholder 11">
            <a:extLst>
              <a:ext uri="{FF2B5EF4-FFF2-40B4-BE49-F238E27FC236}">
                <a16:creationId xmlns:a16="http://schemas.microsoft.com/office/drawing/2014/main" id="{5DD5C158-C788-4CCC-82BE-C8C552C6C61A}"/>
              </a:ext>
            </a:extLst>
          </p:cNvPr>
          <p:cNvSpPr>
            <a:spLocks noGrp="1"/>
          </p:cNvSpPr>
          <p:nvPr>
            <p:ph type="body" sz="quarter" idx="13" hasCustomPrompt="1"/>
          </p:nvPr>
        </p:nvSpPr>
        <p:spPr>
          <a:xfrm>
            <a:off x="1928190" y="1371600"/>
            <a:ext cx="6987209" cy="685800"/>
          </a:xfrm>
          <a:prstGeom prst="rect">
            <a:avLst/>
          </a:prstGeom>
        </p:spPr>
        <p:txBody>
          <a:bodyPr anchor="ctr"/>
          <a:lstStyle>
            <a:lvl1pPr marL="0" indent="0">
              <a:lnSpc>
                <a:spcPct val="100000"/>
              </a:lnSpc>
              <a:buNone/>
              <a:defRPr sz="3600" i="1">
                <a:solidFill>
                  <a:schemeClr val="tx1"/>
                </a:solidFill>
                <a:latin typeface="Franklin Gothic Demi" panose="020B07030201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Tree>
    <p:extLst>
      <p:ext uri="{BB962C8B-B14F-4D97-AF65-F5344CB8AC3E}">
        <p14:creationId xmlns:p14="http://schemas.microsoft.com/office/powerpoint/2010/main" val="3513972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p:spPr>
        <p:txBody>
          <a:bodyPr anchor="ctr">
            <a:normAutofit/>
          </a:bodyPr>
          <a:lstStyle>
            <a:lvl1pPr algn="ctr">
              <a:lnSpc>
                <a:spcPct val="100000"/>
              </a:lnSpc>
              <a:defRPr sz="7200">
                <a:solidFill>
                  <a:schemeClr val="bg1"/>
                </a:solidFill>
                <a:latin typeface="Franklin Gothic Demi" panose="020B07030201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chor="ctr">
            <a:normAutofit/>
          </a:bodyPr>
          <a:lstStyle>
            <a:lvl1pPr marL="0" indent="0" algn="ctr">
              <a:buNone/>
              <a:defRPr sz="3600">
                <a:solidFill>
                  <a:schemeClr val="bg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nchor="ctr"/>
          <a:lstStyle>
            <a:lvl1pPr algn="ctr">
              <a:defRPr>
                <a:solidFill>
                  <a:schemeClr val="bg1"/>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2991150276"/>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ody - Map, Graphic, Screenshot - Teal">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11/13/2023</a:t>
            </a:fld>
            <a:endParaRPr lang="en-US" dirty="0"/>
          </a:p>
        </p:txBody>
      </p:sp>
      <p:sp>
        <p:nvSpPr>
          <p:cNvPr id="4" name="Footer Placeholder 3"/>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sp>
        <p:nvSpPr>
          <p:cNvPr id="6" name="Freeform 14">
            <a:extLst>
              <a:ext uri="{FF2B5EF4-FFF2-40B4-BE49-F238E27FC236}">
                <a16:creationId xmlns:a16="http://schemas.microsoft.com/office/drawing/2014/main" id="{4EA1D183-F691-4E41-9650-A5402C3094E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6">
            <a:extLst>
              <a:ext uri="{FF2B5EF4-FFF2-40B4-BE49-F238E27FC236}">
                <a16:creationId xmlns:a16="http://schemas.microsoft.com/office/drawing/2014/main" id="{36518F78-187A-4CBD-BBF7-3B77F0062F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8" name="Title 1">
            <a:extLst>
              <a:ext uri="{FF2B5EF4-FFF2-40B4-BE49-F238E27FC236}">
                <a16:creationId xmlns:a16="http://schemas.microsoft.com/office/drawing/2014/main" id="{06FFAEBA-8BD6-4879-B485-1F1F02E68412}"/>
              </a:ext>
            </a:extLst>
          </p:cNvPr>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5600">
                <a:solidFill>
                  <a:srgbClr val="48B3BB"/>
                </a:solidFill>
                <a:latin typeface="Franklin Gothic Demi" panose="020B0703020102020204" pitchFamily="34" charset="0"/>
              </a:defRPr>
            </a:lvl1pPr>
          </a:lstStyle>
          <a:p>
            <a:r>
              <a:rPr lang="en-US" dirty="0"/>
              <a:t>Add Title</a:t>
            </a:r>
          </a:p>
        </p:txBody>
      </p:sp>
    </p:spTree>
    <p:extLst>
      <p:ext uri="{BB962C8B-B14F-4D97-AF65-F5344CB8AC3E}">
        <p14:creationId xmlns:p14="http://schemas.microsoft.com/office/powerpoint/2010/main" val="39395790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1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latin typeface="Franklin Gothic Demi" panose="020B07030201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11/13/2023</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ctr"/>
          <a:lstStyle>
            <a:lvl1pPr algn="ctr">
              <a:defRPr sz="5600">
                <a:solidFill>
                  <a:schemeClr val="bg1"/>
                </a:solidFill>
                <a:latin typeface="Franklin Gothic Demi" panose="020B0703020102020204" pitchFamily="34" charset="0"/>
              </a:defRPr>
            </a:lvl1pPr>
          </a:lstStyle>
          <a:p>
            <a:r>
              <a:rPr lang="en-US" dirty="0"/>
              <a:t>Add Section Header</a:t>
            </a:r>
          </a:p>
        </p:txBody>
      </p:sp>
    </p:spTree>
    <p:extLst>
      <p:ext uri="{BB962C8B-B14F-4D97-AF65-F5344CB8AC3E}">
        <p14:creationId xmlns:p14="http://schemas.microsoft.com/office/powerpoint/2010/main" val="23001387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2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latin typeface="Franklin Gothic Demi" panose="020B07030201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11/13/2023</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5" t="57240" r="-15" b="8348"/>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b"/>
          <a:lstStyle>
            <a:lvl1pPr algn="ctr">
              <a:defRPr sz="5600">
                <a:solidFill>
                  <a:schemeClr val="bg1"/>
                </a:solidFill>
                <a:latin typeface="Franklin Gothic Demi" panose="020B0703020102020204" pitchFamily="34" charset="0"/>
              </a:defRPr>
            </a:lvl1pPr>
          </a:lstStyle>
          <a:p>
            <a:r>
              <a:rPr lang="en-US" dirty="0"/>
              <a:t>Add Section Header</a:t>
            </a:r>
          </a:p>
        </p:txBody>
      </p:sp>
    </p:spTree>
    <p:extLst>
      <p:ext uri="{BB962C8B-B14F-4D97-AF65-F5344CB8AC3E}">
        <p14:creationId xmlns:p14="http://schemas.microsoft.com/office/powerpoint/2010/main" val="12139127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3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latin typeface="Franklin Gothic Demi" panose="020B07030201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11/13/2023</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b="27961"/>
          <a:stretch/>
        </p:blipFill>
        <p:spPr bwMode="auto">
          <a:xfrm>
            <a:off x="3048" y="0"/>
            <a:ext cx="9144000" cy="1873249"/>
          </a:xfrm>
          <a:prstGeom prst="rect">
            <a:avLst/>
          </a:prstGeom>
          <a:blipFill>
            <a:blip r:embed="rId2"/>
            <a:stretch>
              <a:fillRect/>
            </a:stretch>
          </a:blipFill>
          <a:ln>
            <a:noFill/>
          </a:ln>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b"/>
          <a:lstStyle>
            <a:lvl1pPr algn="ctr">
              <a:defRPr sz="5600">
                <a:solidFill>
                  <a:schemeClr val="bg1"/>
                </a:solidFill>
                <a:latin typeface="Franklin Gothic Demi" panose="020B0703020102020204" pitchFamily="34" charset="0"/>
              </a:defRPr>
            </a:lvl1pPr>
          </a:lstStyle>
          <a:p>
            <a:r>
              <a:rPr lang="en-US" dirty="0"/>
              <a:t>Add Section Header</a:t>
            </a:r>
          </a:p>
        </p:txBody>
      </p:sp>
    </p:spTree>
    <p:extLst>
      <p:ext uri="{BB962C8B-B14F-4D97-AF65-F5344CB8AC3E}">
        <p14:creationId xmlns:p14="http://schemas.microsoft.com/office/powerpoint/2010/main" val="4703906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4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latin typeface="Franklin Gothic Demi" panose="020B07030201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11/13/2023</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371725"/>
          </a:xfrm>
          <a:prstGeom prst="rect">
            <a:avLst/>
          </a:prstGeom>
          <a:blipFill>
            <a:blip r:embed="rId3"/>
            <a:stretch>
              <a:fillRect/>
            </a:stretch>
          </a:blipFill>
          <a:ln>
            <a:noFill/>
          </a:ln>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b"/>
          <a:lstStyle>
            <a:lvl1pPr algn="ctr">
              <a:defRPr sz="5600">
                <a:solidFill>
                  <a:schemeClr val="bg1"/>
                </a:solidFill>
                <a:latin typeface="Franklin Gothic Demi" panose="020B0703020102020204" pitchFamily="34" charset="0"/>
              </a:defRPr>
            </a:lvl1pPr>
          </a:lstStyle>
          <a:p>
            <a:r>
              <a:rPr lang="en-US" dirty="0"/>
              <a:t>Add Section Header</a:t>
            </a:r>
          </a:p>
        </p:txBody>
      </p:sp>
    </p:spTree>
    <p:extLst>
      <p:ext uri="{BB962C8B-B14F-4D97-AF65-F5344CB8AC3E}">
        <p14:creationId xmlns:p14="http://schemas.microsoft.com/office/powerpoint/2010/main" val="33000726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5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latin typeface="Franklin Gothic Demi" panose="020B07030201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11/13/2023</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371725"/>
          </a:xfrm>
          <a:prstGeom prst="rect">
            <a:avLst/>
          </a:prstGeom>
          <a:blipFill>
            <a:blip r:embed="rId3"/>
            <a:stretch>
              <a:fillRect/>
            </a:stretch>
          </a:blipFill>
          <a:ln>
            <a:noFill/>
          </a:ln>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b"/>
          <a:lstStyle>
            <a:lvl1pPr algn="ctr">
              <a:defRPr sz="5600">
                <a:solidFill>
                  <a:schemeClr val="bg1"/>
                </a:solidFill>
                <a:latin typeface="Franklin Gothic Demi" panose="020B0703020102020204" pitchFamily="34" charset="0"/>
              </a:defRPr>
            </a:lvl1pPr>
          </a:lstStyle>
          <a:p>
            <a:r>
              <a:rPr lang="en-US" dirty="0"/>
              <a:t>Add Section Header</a:t>
            </a:r>
          </a:p>
        </p:txBody>
      </p:sp>
    </p:spTree>
    <p:extLst>
      <p:ext uri="{BB962C8B-B14F-4D97-AF65-F5344CB8AC3E}">
        <p14:creationId xmlns:p14="http://schemas.microsoft.com/office/powerpoint/2010/main" val="1682107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act Info - 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5600">
                <a:solidFill>
                  <a:schemeClr val="accent5">
                    <a:lumMod val="75000"/>
                  </a:schemeClr>
                </a:solidFill>
                <a:latin typeface="Franklin Gothic Demi" panose="020B0703020102020204" pitchFamily="34" charset="0"/>
              </a:defRPr>
            </a:lvl1pPr>
          </a:lstStyle>
          <a:p>
            <a:r>
              <a:rPr lang="en-US" dirty="0"/>
              <a:t>Add Title</a:t>
            </a:r>
          </a:p>
        </p:txBody>
      </p:sp>
      <p:sp>
        <p:nvSpPr>
          <p:cNvPr id="3" name="Content Placeholder 2"/>
          <p:cNvSpPr>
            <a:spLocks noGrp="1"/>
          </p:cNvSpPr>
          <p:nvPr>
            <p:ph idx="1" hasCustomPrompt="1"/>
          </p:nvPr>
        </p:nvSpPr>
        <p:spPr>
          <a:xfrm>
            <a:off x="1381918" y="1894711"/>
            <a:ext cx="6987210" cy="4119561"/>
          </a:xfrm>
          <a:prstGeom prst="rect">
            <a:avLst/>
          </a:prstGeom>
        </p:spPr>
        <p:txBody>
          <a:bodyPr/>
          <a:lstStyle>
            <a:lvl1pPr marL="0" indent="0">
              <a:buClr>
                <a:srgbClr val="2E75B6"/>
              </a:buClr>
              <a:buNone/>
              <a:defRPr sz="4800">
                <a:solidFill>
                  <a:srgbClr val="43503B"/>
                </a:solidFill>
                <a:latin typeface="Franklin Gothic Demi" panose="020B0703020102020204" pitchFamily="34" charset="0"/>
              </a:defRPr>
            </a:lvl1pPr>
            <a:lvl2pPr>
              <a:buClr>
                <a:srgbClr val="2E75B6"/>
              </a:buClr>
              <a:defRPr sz="3200">
                <a:solidFill>
                  <a:srgbClr val="43503B"/>
                </a:solidFill>
              </a:defRPr>
            </a:lvl2pPr>
            <a:lvl3pPr>
              <a:buClr>
                <a:srgbClr val="2E75B6"/>
              </a:buClr>
              <a:defRPr sz="2800">
                <a:solidFill>
                  <a:srgbClr val="43503B"/>
                </a:solidFill>
              </a:defRPr>
            </a:lvl3pPr>
            <a:lvl4pPr>
              <a:buClr>
                <a:srgbClr val="2E75B6"/>
              </a:buClr>
              <a:defRPr sz="2400">
                <a:solidFill>
                  <a:srgbClr val="43503B"/>
                </a:solidFill>
              </a:defRPr>
            </a:lvl4pPr>
            <a:lvl5pPr>
              <a:buClr>
                <a:srgbClr val="2E75B6"/>
              </a:buClr>
              <a:defRPr sz="2400">
                <a:solidFill>
                  <a:srgbClr val="43503B"/>
                </a:solidFill>
              </a:defRPr>
            </a:lvl5pPr>
          </a:lstStyle>
          <a:p>
            <a:pPr lvl="0"/>
            <a:r>
              <a:rPr lang="en-US" dirty="0"/>
              <a:t>First level</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11/13/2023</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1C88E5B7-AFC0-441A-A37C-91FFD394753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8" name="Picture 7">
            <a:extLst>
              <a:ext uri="{FF2B5EF4-FFF2-40B4-BE49-F238E27FC236}">
                <a16:creationId xmlns:a16="http://schemas.microsoft.com/office/drawing/2014/main" id="{B7264EFE-4291-4681-B803-FF56A39FE4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4" name="Title 1">
            <a:extLst>
              <a:ext uri="{FF2B5EF4-FFF2-40B4-BE49-F238E27FC236}">
                <a16:creationId xmlns:a16="http://schemas.microsoft.com/office/drawing/2014/main" id="{118BF337-8518-41CD-98CE-77A2BBA0CAA3}"/>
              </a:ext>
            </a:extLst>
          </p:cNvPr>
          <p:cNvSpPr txBox="1">
            <a:spLocks/>
          </p:cNvSpPr>
          <p:nvPr userDrawn="1"/>
        </p:nvSpPr>
        <p:spPr>
          <a:xfrm>
            <a:off x="2107095" y="1437511"/>
            <a:ext cx="4929810" cy="457200"/>
          </a:xfrm>
          <a:prstGeom prst="rect">
            <a:avLst/>
          </a:prstGeom>
        </p:spPr>
        <p:txBody>
          <a:bodyPr>
            <a:noAutofit/>
          </a:bodyPr>
          <a:lstStyle>
            <a:lvl1pPr algn="l" defTabSz="914400" rtl="0" eaLnBrk="1" latinLnBrk="0" hangingPunct="1">
              <a:lnSpc>
                <a:spcPct val="100000"/>
              </a:lnSpc>
              <a:spcBef>
                <a:spcPct val="0"/>
              </a:spcBef>
              <a:buNone/>
              <a:defRPr sz="7200" kern="1200">
                <a:solidFill>
                  <a:schemeClr val="accent5">
                    <a:lumMod val="75000"/>
                  </a:schemeClr>
                </a:solidFill>
                <a:latin typeface="+mj-lt"/>
                <a:ea typeface="+mj-ea"/>
                <a:cs typeface="+mj-cs"/>
              </a:defRPr>
            </a:lvl1pPr>
          </a:lstStyle>
          <a:p>
            <a:endParaRPr lang="en-US" dirty="0"/>
          </a:p>
        </p:txBody>
      </p:sp>
    </p:spTree>
    <p:extLst>
      <p:ext uri="{BB962C8B-B14F-4D97-AF65-F5344CB8AC3E}">
        <p14:creationId xmlns:p14="http://schemas.microsoft.com/office/powerpoint/2010/main" val="18358796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act Info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5600">
                <a:solidFill>
                  <a:srgbClr val="48B3BB"/>
                </a:solidFill>
                <a:latin typeface="Franklin Gothic Demi" panose="020B0703020102020204" pitchFamily="34" charset="0"/>
              </a:defRPr>
            </a:lvl1pPr>
          </a:lstStyle>
          <a:p>
            <a:r>
              <a:rPr lang="en-US" dirty="0"/>
              <a:t>Add Title</a:t>
            </a:r>
          </a:p>
        </p:txBody>
      </p:sp>
      <p:sp>
        <p:nvSpPr>
          <p:cNvPr id="3" name="Content Placeholder 2"/>
          <p:cNvSpPr>
            <a:spLocks noGrp="1"/>
          </p:cNvSpPr>
          <p:nvPr>
            <p:ph idx="1" hasCustomPrompt="1"/>
          </p:nvPr>
        </p:nvSpPr>
        <p:spPr>
          <a:xfrm>
            <a:off x="921327" y="1915840"/>
            <a:ext cx="6622473" cy="4119561"/>
          </a:xfrm>
          <a:prstGeom prst="rect">
            <a:avLst/>
          </a:prstGeom>
        </p:spPr>
        <p:txBody>
          <a:bodyPr/>
          <a:lstStyle>
            <a:lvl1pPr marL="0" indent="0">
              <a:lnSpc>
                <a:spcPct val="100000"/>
              </a:lnSpc>
              <a:buClr>
                <a:srgbClr val="48B3BB"/>
              </a:buClr>
              <a:buNone/>
              <a:defRPr sz="4800">
                <a:solidFill>
                  <a:schemeClr val="tx1"/>
                </a:solidFill>
                <a:latin typeface="Franklin Gothic Demi" panose="020B0703020102020204" pitchFamily="34" charset="0"/>
              </a:defRPr>
            </a:lvl1pPr>
            <a:lvl2pPr marL="457200" indent="0">
              <a:buClr>
                <a:srgbClr val="48B3BB"/>
              </a:buClr>
              <a:buNone/>
              <a:defRPr sz="3200">
                <a:solidFill>
                  <a:schemeClr val="tx1"/>
                </a:solidFill>
              </a:defRPr>
            </a:lvl2pPr>
            <a:lvl3pPr marL="914400" indent="0">
              <a:buClr>
                <a:srgbClr val="48B3BB"/>
              </a:buClr>
              <a:buNone/>
              <a:defRPr sz="2800">
                <a:solidFill>
                  <a:schemeClr val="tx1"/>
                </a:solidFill>
              </a:defRPr>
            </a:lvl3pPr>
            <a:lvl4pPr marL="1371600" indent="0">
              <a:buClr>
                <a:srgbClr val="48B3BB"/>
              </a:buClr>
              <a:buNone/>
              <a:defRPr sz="2400">
                <a:solidFill>
                  <a:schemeClr val="tx1"/>
                </a:solidFill>
              </a:defRPr>
            </a:lvl4pPr>
            <a:lvl5pPr marL="1828800" indent="0">
              <a:buClr>
                <a:srgbClr val="48B3BB"/>
              </a:buClr>
              <a:buNone/>
              <a:defRPr sz="2400">
                <a:solidFill>
                  <a:schemeClr val="tx1"/>
                </a:solidFill>
              </a:defRPr>
            </a:lvl5pPr>
          </a:lstStyle>
          <a:p>
            <a:pPr lvl="0"/>
            <a:r>
              <a:rPr lang="en-US" dirty="0"/>
              <a:t>First level</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11/13/2023</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1C88E5B7-AFC0-441A-A37C-91FFD394753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8" name="Picture 7">
            <a:extLst>
              <a:ext uri="{FF2B5EF4-FFF2-40B4-BE49-F238E27FC236}">
                <a16:creationId xmlns:a16="http://schemas.microsoft.com/office/drawing/2014/main" id="{B7264EFE-4291-4681-B803-FF56A39FE4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185253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blank" preserve="1">
  <p:cSld name="Last Slide 1">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t="7813" b="7813"/>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13741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Last Slide 2">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475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Slid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a:ln>
            <a:solidFill>
              <a:schemeClr val="accent1"/>
            </a:solidFill>
          </a:ln>
        </p:spPr>
        <p:txBody>
          <a:bodyPr anchor="ctr">
            <a:normAutofit/>
          </a:bodyPr>
          <a:lstStyle>
            <a:lvl1pPr algn="ctr">
              <a:lnSpc>
                <a:spcPct val="100000"/>
              </a:lnSpc>
              <a:defRPr sz="7200">
                <a:ln>
                  <a:noFill/>
                </a:ln>
                <a:solidFill>
                  <a:schemeClr val="bg1"/>
                </a:solidFill>
                <a:latin typeface="Franklin Gothic Demi" panose="020B07030201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chor="ctr">
            <a:normAutofit/>
          </a:bodyPr>
          <a:lstStyle>
            <a:lvl1pPr marL="0" indent="0" algn="ctr">
              <a:buNone/>
              <a:defRPr sz="3600">
                <a:ln>
                  <a:noFill/>
                </a:ln>
                <a:solidFill>
                  <a:schemeClr val="bg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nchor="ctr"/>
          <a:lstStyle>
            <a:lvl1pPr algn="ctr">
              <a:defRPr>
                <a:solidFill>
                  <a:schemeClr val="bg1"/>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2928363741"/>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Last Slide 3">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38097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Last Slide 4">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69482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Last Slide 5">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33815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blank" preserve="1">
  <p:cSld name="Last Slide 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85091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Last Slide 7">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84903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Last Slide 8">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22667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blank" preserve="1">
  <p:cSld name="Last Slide 9">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2988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Last Slide 10">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9102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le Slide 4">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9396" y="1993901"/>
            <a:ext cx="6039196" cy="2286001"/>
          </a:xfrm>
          <a:prstGeom prst="rect">
            <a:avLst/>
          </a:prstGeom>
          <a:ln>
            <a:noFill/>
          </a:ln>
        </p:spPr>
        <p:txBody>
          <a:bodyPr anchor="ctr">
            <a:normAutofit/>
          </a:bodyPr>
          <a:lstStyle>
            <a:lvl1pPr algn="ctr">
              <a:lnSpc>
                <a:spcPct val="100000"/>
              </a:lnSpc>
              <a:defRPr sz="7200">
                <a:ln>
                  <a:noFill/>
                </a:ln>
                <a:solidFill>
                  <a:schemeClr val="bg1"/>
                </a:solidFill>
                <a:latin typeface="Franklin Gothic Demi" panose="020B07030201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723899" y="5257800"/>
            <a:ext cx="7810501" cy="990599"/>
          </a:xfrm>
          <a:prstGeom prst="rect">
            <a:avLst/>
          </a:prstGeom>
        </p:spPr>
        <p:txBody>
          <a:bodyPr anchor="ctr">
            <a:normAutofit/>
          </a:bodyPr>
          <a:lstStyle>
            <a:lvl1pPr marL="0" indent="0" algn="ctr">
              <a:buNone/>
              <a:defRPr sz="3600">
                <a:ln>
                  <a:noFill/>
                </a:ln>
                <a:solidFill>
                  <a:schemeClr val="bg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639902" cy="365125"/>
          </a:xfrm>
          <a:prstGeom prst="rect">
            <a:avLst/>
          </a:prstGeom>
        </p:spPr>
        <p:txBody>
          <a:bodyPr anchor="ctr"/>
          <a:lstStyle>
            <a:lvl1pPr algn="ctr">
              <a:defRPr>
                <a:solidFill>
                  <a:schemeClr val="bg1"/>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2451893201"/>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Title Slide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295400" y="2229414"/>
            <a:ext cx="6553200" cy="2286001"/>
          </a:xfrm>
          <a:prstGeom prst="rect">
            <a:avLst/>
          </a:prstGeom>
          <a:ln>
            <a:noFill/>
          </a:ln>
        </p:spPr>
        <p:txBody>
          <a:bodyPr anchor="ctr">
            <a:normAutofit/>
          </a:bodyPr>
          <a:lstStyle>
            <a:lvl1pPr algn="ctr">
              <a:lnSpc>
                <a:spcPct val="100000"/>
              </a:lnSpc>
              <a:defRPr sz="7200">
                <a:ln>
                  <a:solidFill>
                    <a:srgbClr val="002060"/>
                  </a:solidFill>
                </a:ln>
                <a:solidFill>
                  <a:schemeClr val="bg1"/>
                </a:solidFill>
                <a:latin typeface="Franklin Gothic Demi" panose="020B07030201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0" y="4664076"/>
            <a:ext cx="8686800" cy="2057400"/>
          </a:xfrm>
          <a:prstGeom prst="rect">
            <a:avLst/>
          </a:prstGeom>
        </p:spPr>
        <p:txBody>
          <a:bodyPr anchor="ctr">
            <a:normAutofit/>
          </a:bodyPr>
          <a:lstStyle>
            <a:lvl1pPr marL="0" indent="0" algn="ctr">
              <a:buNone/>
              <a:defRPr sz="3600">
                <a:ln>
                  <a:solidFill>
                    <a:srgbClr val="002060"/>
                  </a:solidFill>
                </a:ln>
                <a:solidFill>
                  <a:schemeClr val="bg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nchor="ctr"/>
          <a:lstStyle>
            <a:lvl1pPr algn="ctr">
              <a:defRPr>
                <a:solidFill>
                  <a:schemeClr val="bg1"/>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983012517"/>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Slide 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213503" y="2209800"/>
            <a:ext cx="7924800" cy="1905000"/>
          </a:xfrm>
          <a:prstGeom prst="rect">
            <a:avLst/>
          </a:prstGeom>
          <a:ln>
            <a:noFill/>
          </a:ln>
        </p:spPr>
        <p:txBody>
          <a:bodyPr anchor="ctr">
            <a:normAutofit/>
          </a:bodyPr>
          <a:lstStyle>
            <a:lvl1pPr algn="ctr">
              <a:lnSpc>
                <a:spcPct val="100000"/>
              </a:lnSpc>
              <a:defRPr sz="7200">
                <a:ln>
                  <a:noFill/>
                </a:ln>
                <a:solidFill>
                  <a:schemeClr val="bg1"/>
                </a:solidFill>
                <a:latin typeface="Franklin Gothic Demi" panose="020B07030201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3804303" y="4298951"/>
            <a:ext cx="5334000" cy="2057400"/>
          </a:xfrm>
          <a:prstGeom prst="rect">
            <a:avLst/>
          </a:prstGeom>
        </p:spPr>
        <p:txBody>
          <a:bodyPr anchor="ctr">
            <a:normAutofit/>
          </a:bodyPr>
          <a:lstStyle>
            <a:lvl1pPr marL="0" indent="0" algn="ctr">
              <a:buNone/>
              <a:defRPr sz="3600">
                <a:ln>
                  <a:noFill/>
                </a:ln>
                <a:solidFill>
                  <a:schemeClr val="bg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nchor="ctr"/>
          <a:lstStyle>
            <a:lvl1pPr algn="ctr">
              <a:defRPr>
                <a:solidFill>
                  <a:schemeClr val="bg1"/>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350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3869856028"/>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le Slide 7">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4800" y="1187451"/>
            <a:ext cx="8686800" cy="2286001"/>
          </a:xfrm>
          <a:prstGeom prst="rect">
            <a:avLst/>
          </a:prstGeom>
          <a:ln>
            <a:noFill/>
          </a:ln>
        </p:spPr>
        <p:txBody>
          <a:bodyPr anchor="ctr">
            <a:normAutofit/>
          </a:bodyPr>
          <a:lstStyle>
            <a:lvl1pPr algn="ctr">
              <a:lnSpc>
                <a:spcPct val="100000"/>
              </a:lnSpc>
              <a:defRPr sz="7200">
                <a:ln>
                  <a:noFill/>
                </a:ln>
                <a:solidFill>
                  <a:schemeClr val="bg1"/>
                </a:solidFill>
                <a:latin typeface="Franklin Gothic Demi" panose="020B07030201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28600" y="3597909"/>
            <a:ext cx="8686800" cy="2057400"/>
          </a:xfrm>
          <a:prstGeom prst="rect">
            <a:avLst/>
          </a:prstGeom>
        </p:spPr>
        <p:txBody>
          <a:bodyPr anchor="ctr">
            <a:normAutofit/>
          </a:bodyPr>
          <a:lstStyle>
            <a:lvl1pPr marL="0" indent="0" algn="ctr">
              <a:buNone/>
              <a:defRPr sz="3600">
                <a:ln>
                  <a:noFill/>
                </a:ln>
                <a:solidFill>
                  <a:schemeClr val="bg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nchor="ctr"/>
          <a:lstStyle>
            <a:lvl1pPr algn="ctr">
              <a:defRPr>
                <a:solidFill>
                  <a:schemeClr val="bg1"/>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1181659583"/>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Title Slide 8">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78425" y="2005178"/>
            <a:ext cx="8686800" cy="2286001"/>
          </a:xfrm>
          <a:prstGeom prst="rect">
            <a:avLst/>
          </a:prstGeom>
          <a:ln>
            <a:noFill/>
          </a:ln>
        </p:spPr>
        <p:txBody>
          <a:bodyPr anchor="ctr">
            <a:normAutofit/>
          </a:bodyPr>
          <a:lstStyle>
            <a:lvl1pPr algn="ctr">
              <a:lnSpc>
                <a:spcPct val="100000"/>
              </a:lnSpc>
              <a:defRPr sz="7200">
                <a:ln>
                  <a:noFill/>
                </a:ln>
                <a:solidFill>
                  <a:schemeClr val="bg1"/>
                </a:solidFill>
                <a:latin typeface="Franklin Gothic Demi" panose="020B07030201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42455" y="4092575"/>
            <a:ext cx="8686800" cy="1546225"/>
          </a:xfrm>
          <a:prstGeom prst="rect">
            <a:avLst/>
          </a:prstGeom>
        </p:spPr>
        <p:txBody>
          <a:bodyPr anchor="ctr">
            <a:normAutofit/>
          </a:bodyPr>
          <a:lstStyle>
            <a:lvl1pPr marL="0" indent="0" algn="ctr">
              <a:buNone/>
              <a:defRPr sz="3600">
                <a:ln>
                  <a:noFill/>
                </a:ln>
                <a:solidFill>
                  <a:schemeClr val="bg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nchor="ctr"/>
          <a:lstStyle>
            <a:lvl1pPr algn="ctr">
              <a:defRPr>
                <a:solidFill>
                  <a:schemeClr val="bg1"/>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350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814049962"/>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Title Slide 9">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a:ln>
            <a:noFill/>
          </a:ln>
        </p:spPr>
        <p:txBody>
          <a:bodyPr anchor="ctr">
            <a:normAutofit/>
          </a:bodyPr>
          <a:lstStyle>
            <a:lvl1pPr algn="ctr">
              <a:lnSpc>
                <a:spcPct val="100000"/>
              </a:lnSpc>
              <a:defRPr sz="7200">
                <a:ln>
                  <a:noFill/>
                </a:ln>
                <a:solidFill>
                  <a:schemeClr val="bg1"/>
                </a:solidFill>
                <a:latin typeface="Franklin Gothic Demi" panose="020B07030201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chor="ctr">
            <a:normAutofit/>
          </a:bodyPr>
          <a:lstStyle>
            <a:lvl1pPr marL="0" indent="0" algn="ctr">
              <a:buNone/>
              <a:defRPr sz="3600">
                <a:ln>
                  <a:noFill/>
                </a:ln>
                <a:solidFill>
                  <a:schemeClr val="bg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nchor="ctr"/>
          <a:lstStyle>
            <a:lvl1pPr algn="ctr">
              <a:defRPr>
                <a:solidFill>
                  <a:schemeClr val="bg1"/>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1463947289"/>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208065-6A17-48A2-A83C-71BA4C68E7B1}"/>
              </a:ext>
            </a:extLst>
          </p:cNvPr>
          <p:cNvSpPr txBox="1"/>
          <p:nvPr userDrawn="1"/>
        </p:nvSpPr>
        <p:spPr>
          <a:xfrm>
            <a:off x="6858000" y="6356350"/>
            <a:ext cx="2057400" cy="365125"/>
          </a:xfrm>
          <a:prstGeom prst="rect">
            <a:avLst/>
          </a:prstGeom>
          <a:noFill/>
        </p:spPr>
        <p:txBody>
          <a:bodyPr wrap="square" rtlCol="0" anchor="ctr">
            <a:noAutofit/>
          </a:bodyPr>
          <a:lstStyle/>
          <a:p>
            <a:pPr algn="r"/>
            <a:fld id="{C0D148B1-2D98-45E8-A7D2-E88121981E67}" type="slidenum">
              <a:rPr lang="en-US" sz="1800" smtClean="0">
                <a:solidFill>
                  <a:srgbClr val="43503B"/>
                </a:solidFill>
              </a:rPr>
              <a:pPr algn="r"/>
              <a:t>‹#›</a:t>
            </a:fld>
            <a:r>
              <a:rPr lang="en-US" sz="1800" dirty="0">
                <a:solidFill>
                  <a:srgbClr val="43503B"/>
                </a:solidFill>
              </a:rPr>
              <a:t> </a:t>
            </a:r>
          </a:p>
        </p:txBody>
      </p:sp>
    </p:spTree>
    <p:extLst>
      <p:ext uri="{BB962C8B-B14F-4D97-AF65-F5344CB8AC3E}">
        <p14:creationId xmlns:p14="http://schemas.microsoft.com/office/powerpoint/2010/main" val="729608033"/>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713" r:id="rId3"/>
    <p:sldLayoutId id="2147483677" r:id="rId4"/>
    <p:sldLayoutId id="2147483678" r:id="rId5"/>
    <p:sldLayoutId id="2147483686" r:id="rId6"/>
    <p:sldLayoutId id="2147483693" r:id="rId7"/>
    <p:sldLayoutId id="2147483695" r:id="rId8"/>
    <p:sldLayoutId id="2147483697" r:id="rId9"/>
    <p:sldLayoutId id="2147483662" r:id="rId10"/>
    <p:sldLayoutId id="2147483664" r:id="rId11"/>
    <p:sldLayoutId id="2147483666" r:id="rId12"/>
    <p:sldLayoutId id="2147483663" r:id="rId13"/>
    <p:sldLayoutId id="2147483690" r:id="rId14"/>
    <p:sldLayoutId id="2147483689" r:id="rId15"/>
    <p:sldLayoutId id="2147483691" r:id="rId16"/>
    <p:sldLayoutId id="2147483698" r:id="rId17"/>
    <p:sldLayoutId id="2147483668" r:id="rId18"/>
    <p:sldLayoutId id="2147483669" r:id="rId19"/>
    <p:sldLayoutId id="2147483670" r:id="rId20"/>
    <p:sldLayoutId id="2147483671" r:id="rId21"/>
    <p:sldLayoutId id="2147483688" r:id="rId22"/>
    <p:sldLayoutId id="2147483687" r:id="rId23"/>
    <p:sldLayoutId id="2147483692" r:id="rId24"/>
    <p:sldLayoutId id="2147483701" r:id="rId25"/>
    <p:sldLayoutId id="2147483714" r:id="rId26"/>
    <p:sldLayoutId id="2147483715" r:id="rId27"/>
    <p:sldLayoutId id="2147483673" r:id="rId28"/>
    <p:sldLayoutId id="2147483682" r:id="rId29"/>
    <p:sldLayoutId id="2147483681" r:id="rId30"/>
    <p:sldLayoutId id="2147483683" r:id="rId31"/>
    <p:sldLayoutId id="2147483684" r:id="rId32"/>
    <p:sldLayoutId id="2147483685" r:id="rId33"/>
    <p:sldLayoutId id="2147483694" r:id="rId34"/>
    <p:sldLayoutId id="2147483696" r:id="rId35"/>
    <p:sldLayoutId id="2147483699" r:id="rId36"/>
    <p:sldLayoutId id="2147483700" r:id="rId37"/>
  </p:sldLayoutIdLst>
  <p:txStyles>
    <p:titleStyle>
      <a:lvl1pPr algn="l" defTabSz="914400" rtl="0" eaLnBrk="1" latinLnBrk="0" hangingPunct="1">
        <a:lnSpc>
          <a:spcPct val="90000"/>
        </a:lnSpc>
        <a:spcBef>
          <a:spcPct val="0"/>
        </a:spcBef>
        <a:buNone/>
        <a:defRPr sz="7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10.xml"/><Relationship Id="rId5" Type="http://schemas.openxmlformats.org/officeDocument/2006/relationships/image" Target="../media/image32.jpeg"/><Relationship Id="rId4" Type="http://schemas.openxmlformats.org/officeDocument/2006/relationships/image" Target="../media/image31.jpeg"/></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6.jp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hyperlink" Target="http://lowdownonline.com/wp-content/uploads/dumpweb1.jpg" TargetMode="External"/><Relationship Id="rId2" Type="http://schemas.openxmlformats.org/officeDocument/2006/relationships/image" Target="../media/image37.jpeg"/><Relationship Id="rId1" Type="http://schemas.openxmlformats.org/officeDocument/2006/relationships/slideLayout" Target="../slideLayouts/slideLayout10.xml"/><Relationship Id="rId5" Type="http://schemas.openxmlformats.org/officeDocument/2006/relationships/image" Target="../media/image39.jpeg"/><Relationship Id="rId4" Type="http://schemas.openxmlformats.org/officeDocument/2006/relationships/image" Target="../media/image38.jpeg"/></Relationships>
</file>

<file path=ppt/slides/_rels/slide2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41.jpeg"/></Relationships>
</file>

<file path=ppt/slides/_rels/slide2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43.jpeg"/></Relationships>
</file>

<file path=ppt/slides/_rels/slide2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www.catawbariverkeeper.org/photo-gallery/Leaking%20bags%20of%20fertilizer%20and%20pesticides%20near%20stormwater%20drain.jpg/image_view_fullscreen" TargetMode="External"/><Relationship Id="rId1" Type="http://schemas.openxmlformats.org/officeDocument/2006/relationships/slideLayout" Target="../slideLayouts/slideLayout11.xml"/><Relationship Id="rId4" Type="http://schemas.openxmlformats.org/officeDocument/2006/relationships/image" Target="../media/image45.jpeg"/></Relationships>
</file>

<file path=ppt/slides/_rels/slide24.xml.rels><?xml version="1.0" encoding="UTF-8" standalone="yes"?>
<Relationships xmlns="http://schemas.openxmlformats.org/package/2006/relationships"><Relationship Id="rId3" Type="http://schemas.openxmlformats.org/officeDocument/2006/relationships/hyperlink" Target="http://www.universalsiteservices.com/system/wp-content/uploads/2011/08/1VE4978.jpg" TargetMode="External"/><Relationship Id="rId2" Type="http://schemas.openxmlformats.org/officeDocument/2006/relationships/notesSlide" Target="../notesSlides/notesSlide12.xml"/><Relationship Id="rId1" Type="http://schemas.openxmlformats.org/officeDocument/2006/relationships/slideLayout" Target="../slideLayouts/slideLayout11.xml"/><Relationship Id="rId5" Type="http://schemas.openxmlformats.org/officeDocument/2006/relationships/image" Target="../media/image47.jpeg"/><Relationship Id="rId4" Type="http://schemas.openxmlformats.org/officeDocument/2006/relationships/image" Target="../media/image46.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hyperlink" Target="https://floridadep.gov/sites/default/files/GuidanceSt-Sweep_05-03-04_0.pdf" TargetMode="Externa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C6A85B1-D24A-4AB0-AD5E-FD34590C2FC2}"/>
              </a:ext>
            </a:extLst>
          </p:cNvPr>
          <p:cNvSpPr>
            <a:spLocks noGrp="1"/>
          </p:cNvSpPr>
          <p:nvPr>
            <p:ph type="subTitle" idx="1"/>
          </p:nvPr>
        </p:nvSpPr>
        <p:spPr/>
        <p:txBody>
          <a:bodyPr>
            <a:normAutofit/>
          </a:bodyPr>
          <a:lstStyle/>
          <a:p>
            <a:r>
              <a:rPr lang="en-US" dirty="0"/>
              <a:t>Division of Water Resource Management</a:t>
            </a:r>
          </a:p>
          <a:p>
            <a:r>
              <a:rPr lang="en-US" dirty="0"/>
              <a:t>NPDES Stormwater Program</a:t>
            </a:r>
          </a:p>
        </p:txBody>
      </p:sp>
      <p:sp>
        <p:nvSpPr>
          <p:cNvPr id="2" name="Title 1">
            <a:extLst>
              <a:ext uri="{FF2B5EF4-FFF2-40B4-BE49-F238E27FC236}">
                <a16:creationId xmlns:a16="http://schemas.microsoft.com/office/drawing/2014/main" id="{B0F399D2-61A4-4490-A111-412C5E6F1E85}"/>
              </a:ext>
            </a:extLst>
          </p:cNvPr>
          <p:cNvSpPr>
            <a:spLocks noGrp="1"/>
          </p:cNvSpPr>
          <p:nvPr>
            <p:ph type="ctrTitle"/>
          </p:nvPr>
        </p:nvSpPr>
        <p:spPr/>
        <p:txBody>
          <a:bodyPr>
            <a:normAutofit fontScale="90000"/>
          </a:bodyPr>
          <a:lstStyle/>
          <a:p>
            <a:r>
              <a:rPr lang="en-US" dirty="0"/>
              <a:t>Illicit Discharge Detection and Elimination Training</a:t>
            </a:r>
          </a:p>
        </p:txBody>
      </p:sp>
    </p:spTree>
    <p:extLst>
      <p:ext uri="{BB962C8B-B14F-4D97-AF65-F5344CB8AC3E}">
        <p14:creationId xmlns:p14="http://schemas.microsoft.com/office/powerpoint/2010/main" val="23328049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900C94-096A-4AF6-8282-EAC00B2BB370}"/>
              </a:ext>
            </a:extLst>
          </p:cNvPr>
          <p:cNvSpPr>
            <a:spLocks noGrp="1"/>
          </p:cNvSpPr>
          <p:nvPr>
            <p:ph sz="half" idx="2"/>
          </p:nvPr>
        </p:nvSpPr>
        <p:spPr/>
        <p:txBody>
          <a:bodyPr anchor="t"/>
          <a:lstStyle/>
          <a:p>
            <a:r>
              <a:rPr lang="en-US" sz="1800" dirty="0">
                <a:latin typeface="Franklin Gothic Demi"/>
              </a:rPr>
              <a:t>diverted stream flows </a:t>
            </a:r>
          </a:p>
          <a:p>
            <a:r>
              <a:rPr lang="en-US" sz="1800" dirty="0">
                <a:latin typeface="Franklin Gothic Demi"/>
              </a:rPr>
              <a:t>rising ground waters</a:t>
            </a:r>
          </a:p>
          <a:p>
            <a:r>
              <a:rPr lang="en-US" sz="1800" dirty="0">
                <a:latin typeface="Franklin Gothic Demi"/>
              </a:rPr>
              <a:t>springs</a:t>
            </a:r>
            <a:endParaRPr lang="en-US" dirty="0">
              <a:latin typeface="Franklin Gothic Demi"/>
            </a:endParaRPr>
          </a:p>
          <a:p>
            <a:r>
              <a:rPr lang="en-US" sz="1800" dirty="0">
                <a:latin typeface="Franklin Gothic Demi"/>
              </a:rPr>
              <a:t>flows from riparian habitats and wetlands </a:t>
            </a:r>
          </a:p>
          <a:p>
            <a:r>
              <a:rPr lang="en-US" sz="1800" dirty="0">
                <a:latin typeface="Franklin Gothic Demi"/>
              </a:rPr>
              <a:t>water from individual residential car washing </a:t>
            </a:r>
            <a:endParaRPr lang="en-US" sz="1800" dirty="0"/>
          </a:p>
          <a:p>
            <a:r>
              <a:rPr lang="en-US" sz="1800" dirty="0">
                <a:latin typeface="Franklin Gothic Demi"/>
              </a:rPr>
              <a:t>dechlorinated swimming pool discharges </a:t>
            </a:r>
            <a:endParaRPr lang="en-US" sz="1800" dirty="0"/>
          </a:p>
          <a:p>
            <a:r>
              <a:rPr lang="en-US" sz="1800" dirty="0"/>
              <a:t>residual street wash water </a:t>
            </a:r>
          </a:p>
          <a:p>
            <a:r>
              <a:rPr lang="en-US" sz="1800" dirty="0"/>
              <a:t>discharges or flows from fire fighting activities </a:t>
            </a:r>
          </a:p>
        </p:txBody>
      </p:sp>
      <p:sp>
        <p:nvSpPr>
          <p:cNvPr id="2" name="Content Placeholder 1">
            <a:extLst>
              <a:ext uri="{FF2B5EF4-FFF2-40B4-BE49-F238E27FC236}">
                <a16:creationId xmlns:a16="http://schemas.microsoft.com/office/drawing/2014/main" id="{C83DE333-B948-412F-9DCA-CD3CEBF45499}"/>
              </a:ext>
            </a:extLst>
          </p:cNvPr>
          <p:cNvSpPr>
            <a:spLocks noGrp="1"/>
          </p:cNvSpPr>
          <p:nvPr>
            <p:ph sz="half" idx="1"/>
          </p:nvPr>
        </p:nvSpPr>
        <p:spPr>
          <a:xfrm>
            <a:off x="228600" y="2057401"/>
            <a:ext cx="4286250" cy="4119562"/>
          </a:xfrm>
        </p:spPr>
        <p:txBody>
          <a:bodyPr anchor="t"/>
          <a:lstStyle/>
          <a:p>
            <a:r>
              <a:rPr lang="en-US" sz="1800" dirty="0">
                <a:latin typeface="Franklin Gothic Demi"/>
              </a:rPr>
              <a:t>discharges from potable water sources </a:t>
            </a:r>
            <a:endParaRPr lang="en-US" sz="1800" dirty="0"/>
          </a:p>
          <a:p>
            <a:r>
              <a:rPr lang="en-US" sz="1800" dirty="0">
                <a:latin typeface="Franklin Gothic Demi"/>
              </a:rPr>
              <a:t>water line flushing </a:t>
            </a:r>
            <a:endParaRPr lang="en-US" dirty="0"/>
          </a:p>
          <a:p>
            <a:r>
              <a:rPr lang="en-US" sz="1800" dirty="0">
                <a:latin typeface="Franklin Gothic Demi"/>
              </a:rPr>
              <a:t>landscape irrigation </a:t>
            </a:r>
            <a:endParaRPr lang="en-US" sz="1800" dirty="0"/>
          </a:p>
          <a:p>
            <a:r>
              <a:rPr lang="en-US" sz="1800" dirty="0">
                <a:latin typeface="Franklin Gothic Demi"/>
              </a:rPr>
              <a:t>lawn watering runoff </a:t>
            </a:r>
            <a:endParaRPr lang="en-US" sz="1800" dirty="0"/>
          </a:p>
          <a:p>
            <a:r>
              <a:rPr lang="en-US" sz="1800" dirty="0">
                <a:latin typeface="Franklin Gothic Demi"/>
              </a:rPr>
              <a:t>uncontaminated ground water infiltration (as defined in 40 CFR 35.2005(20)) </a:t>
            </a:r>
            <a:endParaRPr lang="en-US" sz="1800" dirty="0"/>
          </a:p>
          <a:p>
            <a:r>
              <a:rPr lang="en-US" sz="1800" dirty="0"/>
              <a:t>uncontaminated pumped groundwater </a:t>
            </a:r>
          </a:p>
          <a:p>
            <a:r>
              <a:rPr lang="en-US" sz="1800" dirty="0">
                <a:latin typeface="Franklin Gothic Demi"/>
              </a:rPr>
              <a:t>foundation/footing drains </a:t>
            </a:r>
            <a:endParaRPr lang="en-US" sz="1800" dirty="0"/>
          </a:p>
          <a:p>
            <a:r>
              <a:rPr lang="en-US" sz="1800" dirty="0">
                <a:latin typeface="Franklin Gothic Demi"/>
              </a:rPr>
              <a:t>water from crawl space pumps </a:t>
            </a:r>
          </a:p>
          <a:p>
            <a:r>
              <a:rPr lang="en-US" sz="1800" dirty="0">
                <a:latin typeface="Franklin Gothic Demi"/>
              </a:rPr>
              <a:t>air conditioning condensate</a:t>
            </a:r>
          </a:p>
          <a:p>
            <a:endParaRPr lang="en-US" sz="1800" dirty="0"/>
          </a:p>
        </p:txBody>
      </p:sp>
      <p:sp>
        <p:nvSpPr>
          <p:cNvPr id="5" name="Text Placeholder 4">
            <a:extLst>
              <a:ext uri="{FF2B5EF4-FFF2-40B4-BE49-F238E27FC236}">
                <a16:creationId xmlns:a16="http://schemas.microsoft.com/office/drawing/2014/main" id="{DBE06654-CDE4-4FEA-8813-CF45B5F69033}"/>
              </a:ext>
            </a:extLst>
          </p:cNvPr>
          <p:cNvSpPr>
            <a:spLocks noGrp="1"/>
          </p:cNvSpPr>
          <p:nvPr>
            <p:ph type="body" sz="quarter" idx="13"/>
          </p:nvPr>
        </p:nvSpPr>
        <p:spPr>
          <a:xfrm>
            <a:off x="1928190" y="1865331"/>
            <a:ext cx="6987210" cy="344469"/>
          </a:xfrm>
        </p:spPr>
        <p:txBody>
          <a:bodyPr/>
          <a:lstStyle/>
          <a:p>
            <a:pPr lvl="0"/>
            <a:r>
              <a:rPr lang="en-US" sz="2000" dirty="0"/>
              <a:t>Generally NOT considered Illicit Discharges as long as it does not violate water quality standards (Chapter 62-624, F.A.C.)</a:t>
            </a:r>
          </a:p>
          <a:p>
            <a:endParaRPr lang="en-US" dirty="0"/>
          </a:p>
        </p:txBody>
      </p:sp>
      <p:sp>
        <p:nvSpPr>
          <p:cNvPr id="4" name="Title 3">
            <a:extLst>
              <a:ext uri="{FF2B5EF4-FFF2-40B4-BE49-F238E27FC236}">
                <a16:creationId xmlns:a16="http://schemas.microsoft.com/office/drawing/2014/main" id="{51742182-85CB-4EC6-B941-895E1A41BA48}"/>
              </a:ext>
            </a:extLst>
          </p:cNvPr>
          <p:cNvSpPr>
            <a:spLocks noGrp="1"/>
          </p:cNvSpPr>
          <p:nvPr>
            <p:ph type="title"/>
          </p:nvPr>
        </p:nvSpPr>
        <p:spPr>
          <a:xfrm>
            <a:off x="1928190" y="76200"/>
            <a:ext cx="6987210" cy="833437"/>
          </a:xfrm>
        </p:spPr>
        <p:txBody>
          <a:bodyPr/>
          <a:lstStyle/>
          <a:p>
            <a:r>
              <a:rPr lang="en-US" sz="4400" dirty="0">
                <a:solidFill>
                  <a:srgbClr val="5B9BD5">
                    <a:lumMod val="75000"/>
                  </a:srgbClr>
                </a:solidFill>
              </a:rPr>
              <a:t>Allowable Non-Stormwater Discharges</a:t>
            </a:r>
            <a:endParaRPr lang="en-US" dirty="0"/>
          </a:p>
        </p:txBody>
      </p:sp>
    </p:spTree>
    <p:extLst>
      <p:ext uri="{BB962C8B-B14F-4D97-AF65-F5344CB8AC3E}">
        <p14:creationId xmlns:p14="http://schemas.microsoft.com/office/powerpoint/2010/main" val="21869388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Restaurant washing dirty floors and allowing water to go into nearby inlet. ">
            <a:extLst>
              <a:ext uri="{FF2B5EF4-FFF2-40B4-BE49-F238E27FC236}">
                <a16:creationId xmlns:a16="http://schemas.microsoft.com/office/drawing/2014/main" id="{C5B88849-E2B1-4392-B233-E322A5B616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97519" y="4073205"/>
            <a:ext cx="3076368" cy="2307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a:tailEnd/>
              </a14:hiddenLine>
            </a:ext>
          </a:extLst>
        </p:spPr>
      </p:pic>
      <p:pic>
        <p:nvPicPr>
          <p:cNvPr id="5" name="Picture 5" descr="Motor vehicle fluids draining into inlet during vehicle repair.">
            <a:extLst>
              <a:ext uri="{FF2B5EF4-FFF2-40B4-BE49-F238E27FC236}">
                <a16:creationId xmlns:a16="http://schemas.microsoft.com/office/drawing/2014/main" id="{D13C9C2C-B2A8-402C-B93E-4EB9C0FF38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628" y="4073206"/>
            <a:ext cx="3076378" cy="2307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00F8A172-38C3-42E5-BD64-F326B0BFBAEA}"/>
              </a:ext>
            </a:extLst>
          </p:cNvPr>
          <p:cNvSpPr>
            <a:spLocks noGrp="1"/>
          </p:cNvSpPr>
          <p:nvPr>
            <p:ph idx="1"/>
          </p:nvPr>
        </p:nvSpPr>
        <p:spPr>
          <a:xfrm>
            <a:off x="228600" y="1828800"/>
            <a:ext cx="8686800" cy="2667001"/>
          </a:xfrm>
        </p:spPr>
        <p:txBody>
          <a:bodyPr anchor="t"/>
          <a:lstStyle/>
          <a:p>
            <a:pPr>
              <a:spcBef>
                <a:spcPct val="20000"/>
              </a:spcBef>
              <a:buClr>
                <a:schemeClr val="hlink"/>
              </a:buClr>
              <a:buSzPct val="75000"/>
              <a:defRPr/>
            </a:pPr>
            <a:r>
              <a:rPr lang="en-US" sz="2400" dirty="0">
                <a:effectLst>
                  <a:outerShdw blurRad="38100" dist="38100" dir="2700000" algn="tl">
                    <a:srgbClr val="C0C0C0"/>
                  </a:outerShdw>
                </a:effectLst>
              </a:rPr>
              <a:t> </a:t>
            </a:r>
            <a:r>
              <a:rPr lang="en-US" sz="2400" dirty="0"/>
              <a:t>Illegal Dumping</a:t>
            </a:r>
          </a:p>
          <a:p>
            <a:pPr>
              <a:spcBef>
                <a:spcPct val="20000"/>
              </a:spcBef>
              <a:buClr>
                <a:srgbClr val="3366CC"/>
              </a:buClr>
              <a:buSzPct val="75000"/>
              <a:defRPr/>
            </a:pPr>
            <a:r>
              <a:rPr lang="en-US" sz="2400" dirty="0"/>
              <a:t> Illicit Connections</a:t>
            </a:r>
          </a:p>
          <a:p>
            <a:pPr>
              <a:spcBef>
                <a:spcPct val="20000"/>
              </a:spcBef>
              <a:buClr>
                <a:srgbClr val="3366CC"/>
              </a:buClr>
              <a:buSzPct val="75000"/>
              <a:defRPr/>
            </a:pPr>
            <a:r>
              <a:rPr lang="en-US" sz="2400" dirty="0">
                <a:cs typeface="Arial"/>
              </a:rPr>
              <a:t> Construction-Related Discharges</a:t>
            </a:r>
          </a:p>
          <a:p>
            <a:pPr>
              <a:spcBef>
                <a:spcPct val="20000"/>
              </a:spcBef>
              <a:buClr>
                <a:srgbClr val="3366CC"/>
              </a:buClr>
              <a:buSzPct val="75000"/>
              <a:defRPr/>
            </a:pPr>
            <a:r>
              <a:rPr lang="en-US" sz="2400" dirty="0"/>
              <a:t> Pipe Defects (such as sanitary sewer failure)</a:t>
            </a:r>
          </a:p>
          <a:p>
            <a:pPr>
              <a:spcBef>
                <a:spcPct val="20000"/>
              </a:spcBef>
              <a:buClr>
                <a:srgbClr val="3366CC"/>
              </a:buClr>
              <a:buSzPct val="75000"/>
              <a:defRPr/>
            </a:pPr>
            <a:r>
              <a:rPr lang="en-US" sz="2400" dirty="0"/>
              <a:t> Accidental Discharge or Spills</a:t>
            </a:r>
          </a:p>
        </p:txBody>
      </p:sp>
      <p:sp>
        <p:nvSpPr>
          <p:cNvPr id="2" name="Title 1">
            <a:extLst>
              <a:ext uri="{FF2B5EF4-FFF2-40B4-BE49-F238E27FC236}">
                <a16:creationId xmlns:a16="http://schemas.microsoft.com/office/drawing/2014/main" id="{CD0E488B-B827-4394-815D-07BB8E04FC32}"/>
              </a:ext>
            </a:extLst>
          </p:cNvPr>
          <p:cNvSpPr>
            <a:spLocks noGrp="1"/>
          </p:cNvSpPr>
          <p:nvPr>
            <p:ph type="title"/>
          </p:nvPr>
        </p:nvSpPr>
        <p:spPr/>
        <p:txBody>
          <a:bodyPr/>
          <a:lstStyle/>
          <a:p>
            <a:r>
              <a:rPr lang="en-US" sz="4800" dirty="0"/>
              <a:t>Types of Illicit Discharges </a:t>
            </a:r>
          </a:p>
        </p:txBody>
      </p:sp>
    </p:spTree>
    <p:extLst>
      <p:ext uri="{BB962C8B-B14F-4D97-AF65-F5344CB8AC3E}">
        <p14:creationId xmlns:p14="http://schemas.microsoft.com/office/powerpoint/2010/main" val="1279303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00082D2-19A1-408E-8930-6899E96D663B}"/>
              </a:ext>
            </a:extLst>
          </p:cNvPr>
          <p:cNvSpPr>
            <a:spLocks noGrp="1"/>
          </p:cNvSpPr>
          <p:nvPr>
            <p:ph type="body" sz="quarter" idx="13"/>
          </p:nvPr>
        </p:nvSpPr>
        <p:spPr>
          <a:xfrm>
            <a:off x="457200" y="5834062"/>
            <a:ext cx="8229600" cy="685800"/>
          </a:xfrm>
        </p:spPr>
        <p:txBody>
          <a:bodyPr/>
          <a:lstStyle/>
          <a:p>
            <a:pPr algn="ctr"/>
            <a:r>
              <a:rPr lang="en-US" i="0" dirty="0"/>
              <a:t>SHOULD BE REPORTED IMMEDIATELY</a:t>
            </a:r>
            <a:endParaRPr lang="en-US" dirty="0"/>
          </a:p>
        </p:txBody>
      </p:sp>
      <p:pic>
        <p:nvPicPr>
          <p:cNvPr id="6" name="Picture 7" descr="Garbage being dumped down inlet.">
            <a:extLst>
              <a:ext uri="{FF2B5EF4-FFF2-40B4-BE49-F238E27FC236}">
                <a16:creationId xmlns:a16="http://schemas.microsoft.com/office/drawing/2014/main" id="{544C30E7-C292-4CB8-A796-A4CAF75A039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316"/>
          <a:stretch/>
        </p:blipFill>
        <p:spPr bwMode="auto">
          <a:xfrm>
            <a:off x="4745057" y="3001962"/>
            <a:ext cx="3745445" cy="283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Paint residue on inlet.">
            <a:extLst>
              <a:ext uri="{FF2B5EF4-FFF2-40B4-BE49-F238E27FC236}">
                <a16:creationId xmlns:a16="http://schemas.microsoft.com/office/drawing/2014/main" id="{D23B5C7E-E014-4594-AC69-D010BAD91CB8}"/>
              </a:ext>
            </a:extLst>
          </p:cNvPr>
          <p:cNvPicPr>
            <a:picLocks noChangeAspect="1" noChangeArrowheads="1"/>
          </p:cNvPicPr>
          <p:nvPr/>
        </p:nvPicPr>
        <p:blipFill>
          <a:blip r:embed="rId4"/>
          <a:srcRect/>
          <a:stretch>
            <a:fillRect/>
          </a:stretch>
        </p:blipFill>
        <p:spPr bwMode="auto">
          <a:xfrm>
            <a:off x="807999" y="3019168"/>
            <a:ext cx="3736962" cy="2832100"/>
          </a:xfrm>
          <a:prstGeom prst="rect">
            <a:avLst/>
          </a:prstGeom>
          <a:solidFill>
            <a:srgbClr val="FFFFFF">
              <a:shade val="85000"/>
            </a:srgbClr>
          </a:solidFill>
          <a:ln w="88900" cap="sq">
            <a:noFill/>
            <a:miter lim="800000"/>
          </a:ln>
          <a:effectLst/>
          <a:scene3d>
            <a:camera prst="orthographicFront"/>
            <a:lightRig rig="twoPt" dir="t">
              <a:rot lat="0" lon="0" rev="7200000"/>
            </a:lightRig>
          </a:scene3d>
          <a:sp3d>
            <a:bevelT w="25400" h="19050"/>
            <a:contourClr>
              <a:srgbClr val="FFFFFF"/>
            </a:contourClr>
          </a:sp3d>
        </p:spPr>
      </p:pic>
      <p:sp>
        <p:nvSpPr>
          <p:cNvPr id="3" name="Content Placeholder 2">
            <a:extLst>
              <a:ext uri="{FF2B5EF4-FFF2-40B4-BE49-F238E27FC236}">
                <a16:creationId xmlns:a16="http://schemas.microsoft.com/office/drawing/2014/main" id="{21971F48-5042-449B-8E35-8646BFEA2CBD}"/>
              </a:ext>
            </a:extLst>
          </p:cNvPr>
          <p:cNvSpPr>
            <a:spLocks noGrp="1"/>
          </p:cNvSpPr>
          <p:nvPr>
            <p:ph idx="1"/>
          </p:nvPr>
        </p:nvSpPr>
        <p:spPr>
          <a:xfrm>
            <a:off x="228600" y="1676401"/>
            <a:ext cx="8686800" cy="4500562"/>
          </a:xfrm>
        </p:spPr>
        <p:txBody>
          <a:bodyPr anchor="t"/>
          <a:lstStyle/>
          <a:p>
            <a:r>
              <a:rPr lang="en-US" altLang="en-US" sz="2400" dirty="0"/>
              <a:t>Discharge of any materials not entirely composed of stormwater into the storm sewer system </a:t>
            </a:r>
          </a:p>
          <a:p>
            <a:r>
              <a:rPr lang="en-US" sz="2400" dirty="0"/>
              <a:t>Prohibited by local ordinance/policy</a:t>
            </a:r>
          </a:p>
          <a:p>
            <a:endParaRPr lang="en-US" sz="2400" dirty="0"/>
          </a:p>
        </p:txBody>
      </p:sp>
      <p:sp>
        <p:nvSpPr>
          <p:cNvPr id="2" name="Title 1">
            <a:extLst>
              <a:ext uri="{FF2B5EF4-FFF2-40B4-BE49-F238E27FC236}">
                <a16:creationId xmlns:a16="http://schemas.microsoft.com/office/drawing/2014/main" id="{EC0E2DD2-F65F-46EC-A7EE-FD5343482985}"/>
              </a:ext>
            </a:extLst>
          </p:cNvPr>
          <p:cNvSpPr>
            <a:spLocks noGrp="1"/>
          </p:cNvSpPr>
          <p:nvPr>
            <p:ph type="title"/>
          </p:nvPr>
        </p:nvSpPr>
        <p:spPr/>
        <p:txBody>
          <a:bodyPr/>
          <a:lstStyle/>
          <a:p>
            <a:r>
              <a:rPr lang="en-US" dirty="0"/>
              <a:t>Illegal Dumping</a:t>
            </a:r>
          </a:p>
        </p:txBody>
      </p:sp>
    </p:spTree>
    <p:extLst>
      <p:ext uri="{BB962C8B-B14F-4D97-AF65-F5344CB8AC3E}">
        <p14:creationId xmlns:p14="http://schemas.microsoft.com/office/powerpoint/2010/main" val="30812697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 descr="Mysterious pipe leading into storm drain.">
            <a:extLst>
              <a:ext uri="{FF2B5EF4-FFF2-40B4-BE49-F238E27FC236}">
                <a16:creationId xmlns:a16="http://schemas.microsoft.com/office/drawing/2014/main" id="{989D739C-F4D5-432E-ACDF-2EFA71C04761}"/>
              </a:ext>
            </a:extLst>
          </p:cNvPr>
          <p:cNvPicPr>
            <a:picLocks noChangeAspect="1" noChangeArrowheads="1"/>
          </p:cNvPicPr>
          <p:nvPr/>
        </p:nvPicPr>
        <p:blipFill>
          <a:blip r:embed="rId2"/>
          <a:srcRect/>
          <a:stretch>
            <a:fillRect/>
          </a:stretch>
        </p:blipFill>
        <p:spPr bwMode="auto">
          <a:xfrm>
            <a:off x="4724400" y="4038600"/>
            <a:ext cx="3430278" cy="2571651"/>
          </a:xfrm>
          <a:prstGeom prst="rect">
            <a:avLst/>
          </a:prstGeom>
          <a:ln>
            <a:noFill/>
          </a:ln>
          <a:effectLst>
            <a:outerShdw blurRad="292100" dist="139700" dir="2700000" algn="tl" rotWithShape="0">
              <a:srgbClr val="333333">
                <a:alpha val="65000"/>
              </a:srgbClr>
            </a:outerShdw>
          </a:effectLst>
        </p:spPr>
      </p:pic>
      <p:sp>
        <p:nvSpPr>
          <p:cNvPr id="3" name="Content Placeholder 2">
            <a:extLst>
              <a:ext uri="{FF2B5EF4-FFF2-40B4-BE49-F238E27FC236}">
                <a16:creationId xmlns:a16="http://schemas.microsoft.com/office/drawing/2014/main" id="{4D94D1A9-8423-4895-8D89-71A013BBFAED}"/>
              </a:ext>
            </a:extLst>
          </p:cNvPr>
          <p:cNvSpPr>
            <a:spLocks noGrp="1"/>
          </p:cNvSpPr>
          <p:nvPr>
            <p:ph sz="half" idx="2"/>
          </p:nvPr>
        </p:nvSpPr>
        <p:spPr>
          <a:xfrm>
            <a:off x="4388964" y="2133600"/>
            <a:ext cx="4286250" cy="4119562"/>
          </a:xfrm>
        </p:spPr>
        <p:txBody>
          <a:bodyPr/>
          <a:lstStyle/>
          <a:p>
            <a:pPr algn="ctr">
              <a:buFont typeface="Arial" panose="020B0604020202020204" pitchFamily="34" charset="0"/>
              <a:buNone/>
            </a:pPr>
            <a:r>
              <a:rPr lang="en-US" altLang="en-US" sz="2400" dirty="0"/>
              <a:t>Indirect Connection</a:t>
            </a:r>
          </a:p>
          <a:p>
            <a:r>
              <a:rPr lang="en-US" altLang="en-US" sz="1800" dirty="0"/>
              <a:t>Introduction of pollutants from sanitary systems (like sanitary sewer overflow)</a:t>
            </a:r>
          </a:p>
          <a:p>
            <a:r>
              <a:rPr lang="en-US" altLang="en-US" sz="1800" dirty="0"/>
              <a:t>Discharges collected by</a:t>
            </a:r>
            <a:r>
              <a:rPr lang="en-US" altLang="en-US" sz="1600" dirty="0"/>
              <a:t> </a:t>
            </a:r>
            <a:r>
              <a:rPr lang="en-US" altLang="en-US" sz="1800" dirty="0"/>
              <a:t>storm drains</a:t>
            </a:r>
          </a:p>
          <a:p>
            <a:endParaRPr lang="en-US" dirty="0"/>
          </a:p>
        </p:txBody>
      </p:sp>
      <p:sp>
        <p:nvSpPr>
          <p:cNvPr id="2" name="Content Placeholder 1">
            <a:extLst>
              <a:ext uri="{FF2B5EF4-FFF2-40B4-BE49-F238E27FC236}">
                <a16:creationId xmlns:a16="http://schemas.microsoft.com/office/drawing/2014/main" id="{40438972-E010-4DB5-B90C-33D30536B929}"/>
              </a:ext>
            </a:extLst>
          </p:cNvPr>
          <p:cNvSpPr>
            <a:spLocks noGrp="1"/>
          </p:cNvSpPr>
          <p:nvPr>
            <p:ph sz="half" idx="1"/>
          </p:nvPr>
        </p:nvSpPr>
        <p:spPr/>
        <p:txBody>
          <a:bodyPr/>
          <a:lstStyle/>
          <a:p>
            <a:pPr marL="0" indent="0" algn="ctr">
              <a:buNone/>
            </a:pPr>
            <a:r>
              <a:rPr lang="en-US" sz="2400" dirty="0"/>
              <a:t>Direct Connection</a:t>
            </a:r>
          </a:p>
          <a:p>
            <a:r>
              <a:rPr lang="en-US" sz="2400" dirty="0"/>
              <a:t>Wastewater cross connection</a:t>
            </a:r>
          </a:p>
          <a:p>
            <a:r>
              <a:rPr lang="en-US" sz="2400" dirty="0"/>
              <a:t>Sewage from residential property</a:t>
            </a:r>
          </a:p>
          <a:p>
            <a:r>
              <a:rPr lang="en-US" sz="2400" dirty="0"/>
              <a:t>Washing machine discharge</a:t>
            </a:r>
          </a:p>
          <a:p>
            <a:r>
              <a:rPr lang="en-US" sz="2400" dirty="0"/>
              <a:t>Unknown pipes to a storm drain</a:t>
            </a:r>
          </a:p>
          <a:p>
            <a:endParaRPr lang="en-US" dirty="0"/>
          </a:p>
        </p:txBody>
      </p:sp>
      <p:sp>
        <p:nvSpPr>
          <p:cNvPr id="5" name="Text Placeholder 4">
            <a:extLst>
              <a:ext uri="{FF2B5EF4-FFF2-40B4-BE49-F238E27FC236}">
                <a16:creationId xmlns:a16="http://schemas.microsoft.com/office/drawing/2014/main" id="{5B581458-D1C1-4B65-8617-95B51717D283}"/>
              </a:ext>
            </a:extLst>
          </p:cNvPr>
          <p:cNvSpPr>
            <a:spLocks noGrp="1"/>
          </p:cNvSpPr>
          <p:nvPr>
            <p:ph type="body" sz="quarter" idx="13"/>
          </p:nvPr>
        </p:nvSpPr>
        <p:spPr/>
        <p:txBody>
          <a:bodyPr/>
          <a:lstStyle/>
          <a:p>
            <a:r>
              <a:rPr lang="en-US" sz="2000" dirty="0">
                <a:latin typeface="Franklin Gothic Demi"/>
              </a:rPr>
              <a:t>An improper physical connection to the stormwater system which can include unpermitted connections into the MS4.</a:t>
            </a:r>
            <a:endParaRPr lang="en-US" dirty="0">
              <a:latin typeface="Franklin Gothic Demi"/>
            </a:endParaRPr>
          </a:p>
        </p:txBody>
      </p:sp>
      <p:sp>
        <p:nvSpPr>
          <p:cNvPr id="4" name="Title 3">
            <a:extLst>
              <a:ext uri="{FF2B5EF4-FFF2-40B4-BE49-F238E27FC236}">
                <a16:creationId xmlns:a16="http://schemas.microsoft.com/office/drawing/2014/main" id="{773C7627-A0CC-403A-A711-FBB16D7CC02C}"/>
              </a:ext>
            </a:extLst>
          </p:cNvPr>
          <p:cNvSpPr>
            <a:spLocks noGrp="1"/>
          </p:cNvSpPr>
          <p:nvPr>
            <p:ph type="title"/>
          </p:nvPr>
        </p:nvSpPr>
        <p:spPr/>
        <p:txBody>
          <a:bodyPr/>
          <a:lstStyle/>
          <a:p>
            <a:r>
              <a:rPr lang="en-US" dirty="0"/>
              <a:t>Illicit Connection</a:t>
            </a:r>
          </a:p>
        </p:txBody>
      </p:sp>
    </p:spTree>
    <p:extLst>
      <p:ext uri="{BB962C8B-B14F-4D97-AF65-F5344CB8AC3E}">
        <p14:creationId xmlns:p14="http://schemas.microsoft.com/office/powerpoint/2010/main" val="8231778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uddy water from construction site entering inlet.">
            <a:extLst>
              <a:ext uri="{FF2B5EF4-FFF2-40B4-BE49-F238E27FC236}">
                <a16:creationId xmlns:a16="http://schemas.microsoft.com/office/drawing/2014/main" id="{DA48A152-20D3-4CBB-B89D-1C7D7FACCE0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2892"/>
          <a:stretch/>
        </p:blipFill>
        <p:spPr bwMode="auto">
          <a:xfrm>
            <a:off x="4548733" y="4450070"/>
            <a:ext cx="3821115"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AC17BB79-E822-4243-A89D-90CCBE83F6E3}"/>
              </a:ext>
            </a:extLst>
          </p:cNvPr>
          <p:cNvSpPr>
            <a:spLocks noGrp="1"/>
          </p:cNvSpPr>
          <p:nvPr>
            <p:ph idx="1"/>
          </p:nvPr>
        </p:nvSpPr>
        <p:spPr>
          <a:xfrm>
            <a:off x="228600" y="2057401"/>
            <a:ext cx="8355495" cy="4119561"/>
          </a:xfrm>
        </p:spPr>
        <p:txBody>
          <a:bodyPr anchor="t"/>
          <a:lstStyle/>
          <a:p>
            <a:pPr marL="0" indent="0">
              <a:buNone/>
            </a:pPr>
            <a:r>
              <a:rPr lang="en-US" sz="2400" dirty="0">
                <a:latin typeface="Franklin Gothic Demi"/>
              </a:rPr>
              <a:t>Discharges from construction projects adjacent to the MS4 including the right-of-way:</a:t>
            </a:r>
            <a:endParaRPr lang="en-US" dirty="0"/>
          </a:p>
          <a:p>
            <a:pPr lvl="1"/>
            <a:r>
              <a:rPr lang="en-US" sz="2400" dirty="0">
                <a:latin typeface="Franklin Gothic Demi"/>
              </a:rPr>
              <a:t>Turbid dewatering discharges</a:t>
            </a:r>
          </a:p>
          <a:p>
            <a:pPr lvl="1"/>
            <a:r>
              <a:rPr lang="en-US" sz="2400" dirty="0"/>
              <a:t>Turbid runoff from construction activities</a:t>
            </a:r>
          </a:p>
          <a:p>
            <a:pPr lvl="1"/>
            <a:r>
              <a:rPr lang="en-US" sz="2400" dirty="0"/>
              <a:t>Material or debris in right of way</a:t>
            </a:r>
          </a:p>
          <a:p>
            <a:pPr lvl="1"/>
            <a:r>
              <a:rPr lang="en-US" sz="2400" dirty="0">
                <a:latin typeface="Franklin Gothic Demi"/>
              </a:rPr>
              <a:t>Tracking of sediment into roadway</a:t>
            </a:r>
          </a:p>
          <a:p>
            <a:pPr lvl="1"/>
            <a:r>
              <a:rPr lang="en-US" sz="2400" dirty="0"/>
              <a:t>Concrete washout</a:t>
            </a:r>
          </a:p>
          <a:p>
            <a:pPr lvl="1"/>
            <a:r>
              <a:rPr lang="en-US" sz="2400" dirty="0">
                <a:latin typeface="Franklin Gothic Demi"/>
              </a:rPr>
              <a:t>Chemical contaminants</a:t>
            </a:r>
            <a:endParaRPr lang="en-US" sz="1600" dirty="0"/>
          </a:p>
          <a:p>
            <a:pPr marL="0" indent="0">
              <a:buNone/>
            </a:pPr>
            <a:r>
              <a:rPr lang="en-US" sz="2400" dirty="0"/>
              <a:t>Prevention is handled through </a:t>
            </a:r>
          </a:p>
          <a:p>
            <a:pPr marL="0" indent="0">
              <a:buNone/>
            </a:pPr>
            <a:r>
              <a:rPr lang="en-US" sz="2400" dirty="0"/>
              <a:t>best management practices.</a:t>
            </a:r>
          </a:p>
        </p:txBody>
      </p:sp>
      <p:sp>
        <p:nvSpPr>
          <p:cNvPr id="2" name="Title 1">
            <a:extLst>
              <a:ext uri="{FF2B5EF4-FFF2-40B4-BE49-F238E27FC236}">
                <a16:creationId xmlns:a16="http://schemas.microsoft.com/office/drawing/2014/main" id="{6E69A412-12A9-4720-A073-AFEBD404B996}"/>
              </a:ext>
            </a:extLst>
          </p:cNvPr>
          <p:cNvSpPr>
            <a:spLocks noGrp="1"/>
          </p:cNvSpPr>
          <p:nvPr>
            <p:ph type="title"/>
          </p:nvPr>
        </p:nvSpPr>
        <p:spPr>
          <a:xfrm>
            <a:off x="1928190" y="152400"/>
            <a:ext cx="6987210" cy="1523999"/>
          </a:xfrm>
        </p:spPr>
        <p:txBody>
          <a:bodyPr/>
          <a:lstStyle/>
          <a:p>
            <a:r>
              <a:rPr lang="en-US" sz="4800" dirty="0"/>
              <a:t>Construction-Related Discharges</a:t>
            </a:r>
          </a:p>
        </p:txBody>
      </p:sp>
    </p:spTree>
    <p:extLst>
      <p:ext uri="{BB962C8B-B14F-4D97-AF65-F5344CB8AC3E}">
        <p14:creationId xmlns:p14="http://schemas.microsoft.com/office/powerpoint/2010/main" val="24772577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Large accumulation of sediment beyond silt fence.">
            <a:extLst>
              <a:ext uri="{FF2B5EF4-FFF2-40B4-BE49-F238E27FC236}">
                <a16:creationId xmlns:a16="http://schemas.microsoft.com/office/drawing/2014/main" id="{B998F0FB-6621-4F65-926D-A4FD6140F98E}"/>
              </a:ext>
            </a:extLst>
          </p:cNvPr>
          <p:cNvPicPr>
            <a:picLocks noChangeAspect="1"/>
          </p:cNvPicPr>
          <p:nvPr/>
        </p:nvPicPr>
        <p:blipFill rotWithShape="1">
          <a:blip r:embed="rId3">
            <a:extLst>
              <a:ext uri="{28A0092B-C50C-407E-A947-70E740481C1C}">
                <a14:useLocalDpi xmlns:a14="http://schemas.microsoft.com/office/drawing/2010/main" val="0"/>
              </a:ext>
            </a:extLst>
          </a:blip>
          <a:srcRect r="15066"/>
          <a:stretch/>
        </p:blipFill>
        <p:spPr>
          <a:xfrm rot="5400000">
            <a:off x="4503086" y="2326680"/>
            <a:ext cx="3959409" cy="3496324"/>
          </a:xfrm>
          <a:prstGeom prst="rect">
            <a:avLst/>
          </a:prstGeom>
        </p:spPr>
      </p:pic>
      <p:pic>
        <p:nvPicPr>
          <p:cNvPr id="5" name="Picture 4" descr="Turbidity plume in channel.">
            <a:extLst>
              <a:ext uri="{FF2B5EF4-FFF2-40B4-BE49-F238E27FC236}">
                <a16:creationId xmlns:a16="http://schemas.microsoft.com/office/drawing/2014/main" id="{2CD30921-E511-4772-931D-BF9D3E4EA890}"/>
              </a:ext>
            </a:extLst>
          </p:cNvPr>
          <p:cNvPicPr>
            <a:picLocks noChangeAspect="1"/>
          </p:cNvPicPr>
          <p:nvPr/>
        </p:nvPicPr>
        <p:blipFill rotWithShape="1">
          <a:blip r:embed="rId4">
            <a:extLst>
              <a:ext uri="{28A0092B-C50C-407E-A947-70E740481C1C}">
                <a14:useLocalDpi xmlns:a14="http://schemas.microsoft.com/office/drawing/2010/main" val="0"/>
              </a:ext>
            </a:extLst>
          </a:blip>
          <a:srcRect t="28786" r="16997"/>
          <a:stretch/>
        </p:blipFill>
        <p:spPr>
          <a:xfrm>
            <a:off x="585219" y="4244843"/>
            <a:ext cx="3824154" cy="2460757"/>
          </a:xfrm>
          <a:prstGeom prst="rect">
            <a:avLst/>
          </a:prstGeom>
        </p:spPr>
      </p:pic>
      <p:pic>
        <p:nvPicPr>
          <p:cNvPr id="8" name="Picture 7" descr="Track out of sediment from construction site.">
            <a:extLst>
              <a:ext uri="{FF2B5EF4-FFF2-40B4-BE49-F238E27FC236}">
                <a16:creationId xmlns:a16="http://schemas.microsoft.com/office/drawing/2014/main" id="{308224AB-2E0F-40A2-A221-16B50A6736EE}"/>
              </a:ext>
            </a:extLst>
          </p:cNvPr>
          <p:cNvPicPr>
            <a:picLocks noChangeAspect="1"/>
          </p:cNvPicPr>
          <p:nvPr/>
        </p:nvPicPr>
        <p:blipFill rotWithShape="1">
          <a:blip r:embed="rId5">
            <a:extLst>
              <a:ext uri="{28A0092B-C50C-407E-A947-70E740481C1C}">
                <a14:useLocalDpi xmlns:a14="http://schemas.microsoft.com/office/drawing/2010/main" val="0"/>
              </a:ext>
            </a:extLst>
          </a:blip>
          <a:srcRect l="34444" t="7294" r="23333"/>
          <a:stretch/>
        </p:blipFill>
        <p:spPr>
          <a:xfrm rot="5400000">
            <a:off x="1332248" y="1001644"/>
            <a:ext cx="2322240" cy="3824154"/>
          </a:xfrm>
          <a:prstGeom prst="rect">
            <a:avLst/>
          </a:prstGeom>
        </p:spPr>
      </p:pic>
      <p:sp>
        <p:nvSpPr>
          <p:cNvPr id="2" name="Title 1">
            <a:extLst>
              <a:ext uri="{FF2B5EF4-FFF2-40B4-BE49-F238E27FC236}">
                <a16:creationId xmlns:a16="http://schemas.microsoft.com/office/drawing/2014/main" id="{6E69A412-12A9-4720-A073-AFEBD404B996}"/>
              </a:ext>
            </a:extLst>
          </p:cNvPr>
          <p:cNvSpPr>
            <a:spLocks noGrp="1"/>
          </p:cNvSpPr>
          <p:nvPr>
            <p:ph type="title"/>
          </p:nvPr>
        </p:nvSpPr>
        <p:spPr>
          <a:xfrm>
            <a:off x="1928190" y="152400"/>
            <a:ext cx="6987210" cy="1219201"/>
          </a:xfrm>
        </p:spPr>
        <p:txBody>
          <a:bodyPr/>
          <a:lstStyle/>
          <a:p>
            <a:r>
              <a:rPr lang="en-US" sz="4800" dirty="0"/>
              <a:t>Construction-Related Discharges (continued)</a:t>
            </a:r>
          </a:p>
        </p:txBody>
      </p:sp>
    </p:spTree>
    <p:extLst>
      <p:ext uri="{BB962C8B-B14F-4D97-AF65-F5344CB8AC3E}">
        <p14:creationId xmlns:p14="http://schemas.microsoft.com/office/powerpoint/2010/main" val="26630650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Failed septic tank.">
            <a:extLst>
              <a:ext uri="{FF2B5EF4-FFF2-40B4-BE49-F238E27FC236}">
                <a16:creationId xmlns:a16="http://schemas.microsoft.com/office/drawing/2014/main" id="{C2FC0766-3952-4561-8F11-CEE353F2E09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7961"/>
          <a:stretch/>
        </p:blipFill>
        <p:spPr bwMode="auto">
          <a:xfrm>
            <a:off x="4859337" y="4087684"/>
            <a:ext cx="34544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Sewage pipe discharging water.">
            <a:extLst>
              <a:ext uri="{FF2B5EF4-FFF2-40B4-BE49-F238E27FC236}">
                <a16:creationId xmlns:a16="http://schemas.microsoft.com/office/drawing/2014/main" id="{4B528552-13FA-4FA4-B3E5-A2A8CDE86167}"/>
              </a:ext>
            </a:extLst>
          </p:cNvPr>
          <p:cNvPicPr>
            <a:picLocks noChangeAspect="1" noChangeArrowheads="1"/>
          </p:cNvPicPr>
          <p:nvPr/>
        </p:nvPicPr>
        <p:blipFill rotWithShape="1">
          <a:blip r:embed="rId3"/>
          <a:srcRect l="2341" t="5415" r="4210" b="3675"/>
          <a:stretch/>
        </p:blipFill>
        <p:spPr bwMode="auto">
          <a:xfrm>
            <a:off x="685800" y="4087684"/>
            <a:ext cx="3436620" cy="2514600"/>
          </a:xfrm>
          <a:prstGeom prst="rect">
            <a:avLst/>
          </a:prstGeom>
          <a:noFill/>
          <a:ln>
            <a:noFill/>
          </a:ln>
        </p:spPr>
      </p:pic>
      <p:sp>
        <p:nvSpPr>
          <p:cNvPr id="3" name="Content Placeholder 2">
            <a:extLst>
              <a:ext uri="{FF2B5EF4-FFF2-40B4-BE49-F238E27FC236}">
                <a16:creationId xmlns:a16="http://schemas.microsoft.com/office/drawing/2014/main" id="{9C3A9B4A-36DB-49CB-99C9-7F31D6222E8C}"/>
              </a:ext>
            </a:extLst>
          </p:cNvPr>
          <p:cNvSpPr>
            <a:spLocks noGrp="1"/>
          </p:cNvSpPr>
          <p:nvPr>
            <p:ph idx="1"/>
          </p:nvPr>
        </p:nvSpPr>
        <p:spPr/>
        <p:txBody>
          <a:bodyPr anchor="t"/>
          <a:lstStyle/>
          <a:p>
            <a:r>
              <a:rPr lang="en-US" sz="2400" dirty="0"/>
              <a:t>Sanitary sewage may be present if there is black staining inside the drainage pipe, visible evidence of sanitary waste, floating debris, foul odor or gray water.  </a:t>
            </a:r>
          </a:p>
          <a:p>
            <a:r>
              <a:rPr lang="en-US" sz="2400" dirty="0">
                <a:latin typeface="Franklin Gothic Demi"/>
              </a:rPr>
              <a:t>Sewage may originate from failing septic tanks, improperly dumped travel trailer waste or cross-connections.  </a:t>
            </a:r>
            <a:endParaRPr lang="en-US" sz="2400" dirty="0"/>
          </a:p>
          <a:p>
            <a:endParaRPr lang="en-US" dirty="0"/>
          </a:p>
        </p:txBody>
      </p:sp>
      <p:sp>
        <p:nvSpPr>
          <p:cNvPr id="4" name="Text Placeholder 3" hidden="1">
            <a:extLst>
              <a:ext uri="{FF2B5EF4-FFF2-40B4-BE49-F238E27FC236}">
                <a16:creationId xmlns:a16="http://schemas.microsoft.com/office/drawing/2014/main" id="{A9E7820B-FB5D-43CF-B3D7-92DCC833DF7D}"/>
              </a:ext>
            </a:extLst>
          </p:cNvPr>
          <p:cNvSpPr>
            <a:spLocks noGrp="1"/>
          </p:cNvSpPr>
          <p:nvPr>
            <p:ph type="body" sz="quarter" idx="13"/>
          </p:nvPr>
        </p:nvSpPr>
        <p:spPr/>
        <p:txBody>
          <a:bodyPr/>
          <a:lstStyle/>
          <a:p>
            <a:endParaRPr lang="en-US"/>
          </a:p>
        </p:txBody>
      </p:sp>
      <p:sp>
        <p:nvSpPr>
          <p:cNvPr id="2" name="Title 1">
            <a:extLst>
              <a:ext uri="{FF2B5EF4-FFF2-40B4-BE49-F238E27FC236}">
                <a16:creationId xmlns:a16="http://schemas.microsoft.com/office/drawing/2014/main" id="{E87937D9-38F6-444C-A00B-BC59E98BA585}"/>
              </a:ext>
            </a:extLst>
          </p:cNvPr>
          <p:cNvSpPr>
            <a:spLocks noGrp="1"/>
          </p:cNvSpPr>
          <p:nvPr>
            <p:ph type="title"/>
          </p:nvPr>
        </p:nvSpPr>
        <p:spPr/>
        <p:txBody>
          <a:bodyPr/>
          <a:lstStyle/>
          <a:p>
            <a:r>
              <a:rPr lang="en-US" dirty="0"/>
              <a:t>Sanitary Sewage </a:t>
            </a:r>
            <a:br>
              <a:rPr lang="en-US" dirty="0"/>
            </a:br>
            <a:endParaRPr lang="en-US" dirty="0"/>
          </a:p>
        </p:txBody>
      </p:sp>
    </p:spTree>
    <p:extLst>
      <p:ext uri="{BB962C8B-B14F-4D97-AF65-F5344CB8AC3E}">
        <p14:creationId xmlns:p14="http://schemas.microsoft.com/office/powerpoint/2010/main" val="11066394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Pile-up of vehicles on highway discharging vehicular fluids.">
            <a:extLst>
              <a:ext uri="{FF2B5EF4-FFF2-40B4-BE49-F238E27FC236}">
                <a16:creationId xmlns:a16="http://schemas.microsoft.com/office/drawing/2014/main" id="{B83231C1-656E-4B18-8C33-2E148B957474}"/>
              </a:ext>
            </a:extLst>
          </p:cNvPr>
          <p:cNvPicPr>
            <a:picLocks noChangeAspect="1" noChangeArrowheads="1"/>
          </p:cNvPicPr>
          <p:nvPr/>
        </p:nvPicPr>
        <p:blipFill rotWithShape="1">
          <a:blip r:embed="rId3"/>
          <a:srcRect t="15000" b="15848"/>
          <a:stretch/>
        </p:blipFill>
        <p:spPr bwMode="auto">
          <a:xfrm>
            <a:off x="4778182" y="4609020"/>
            <a:ext cx="3091962" cy="2107347"/>
          </a:xfrm>
          <a:prstGeom prst="rect">
            <a:avLst/>
          </a:prstGeom>
          <a:ln>
            <a:noFill/>
          </a:ln>
          <a:effectLst/>
        </p:spPr>
      </p:pic>
      <p:pic>
        <p:nvPicPr>
          <p:cNvPr id="5" name="Picture 2" descr="Sediment flowing into pristine area.">
            <a:extLst>
              <a:ext uri="{FF2B5EF4-FFF2-40B4-BE49-F238E27FC236}">
                <a16:creationId xmlns:a16="http://schemas.microsoft.com/office/drawing/2014/main" id="{F9214F67-B83F-4037-8458-C5040F15108A}"/>
              </a:ext>
            </a:extLst>
          </p:cNvPr>
          <p:cNvPicPr>
            <a:picLocks noChangeAspect="1" noChangeArrowheads="1"/>
          </p:cNvPicPr>
          <p:nvPr/>
        </p:nvPicPr>
        <p:blipFill>
          <a:blip r:embed="rId4"/>
          <a:srcRect/>
          <a:stretch>
            <a:fillRect/>
          </a:stretch>
        </p:blipFill>
        <p:spPr>
          <a:xfrm>
            <a:off x="1116614" y="4609020"/>
            <a:ext cx="3158556" cy="2107347"/>
          </a:xfrm>
          <a:prstGeom prst="rect">
            <a:avLst/>
          </a:prstGeom>
          <a:effectLst/>
        </p:spPr>
      </p:pic>
      <p:sp>
        <p:nvSpPr>
          <p:cNvPr id="3" name="Content Placeholder 2">
            <a:extLst>
              <a:ext uri="{FF2B5EF4-FFF2-40B4-BE49-F238E27FC236}">
                <a16:creationId xmlns:a16="http://schemas.microsoft.com/office/drawing/2014/main" id="{D74094D9-A917-465F-A4A5-07078376CD57}"/>
              </a:ext>
            </a:extLst>
          </p:cNvPr>
          <p:cNvSpPr>
            <a:spLocks noGrp="1"/>
          </p:cNvSpPr>
          <p:nvPr>
            <p:ph idx="1"/>
          </p:nvPr>
        </p:nvSpPr>
        <p:spPr>
          <a:xfrm>
            <a:off x="136049" y="1937086"/>
            <a:ext cx="8696055" cy="2555455"/>
          </a:xfrm>
        </p:spPr>
        <p:txBody>
          <a:bodyPr anchor="t"/>
          <a:lstStyle/>
          <a:p>
            <a:pPr>
              <a:lnSpc>
                <a:spcPct val="100000"/>
              </a:lnSpc>
              <a:spcBef>
                <a:spcPct val="20000"/>
              </a:spcBef>
            </a:pPr>
            <a:r>
              <a:rPr lang="en-US" altLang="en-US" sz="2200" dirty="0">
                <a:cs typeface="Arial"/>
              </a:rPr>
              <a:t>When reporting a discharge or spill:</a:t>
            </a:r>
          </a:p>
          <a:p>
            <a:pPr lvl="1">
              <a:lnSpc>
                <a:spcPct val="100000"/>
              </a:lnSpc>
              <a:spcBef>
                <a:spcPct val="20000"/>
              </a:spcBef>
            </a:pPr>
            <a:r>
              <a:rPr lang="en-US" altLang="en-US" sz="2200" dirty="0">
                <a:cs typeface="Arial"/>
              </a:rPr>
              <a:t>Spills </a:t>
            </a:r>
            <a:r>
              <a:rPr lang="en-US" altLang="en-US" sz="2200" u="sng" dirty="0">
                <a:cs typeface="Arial"/>
              </a:rPr>
              <a:t>25 gallons</a:t>
            </a:r>
            <a:r>
              <a:rPr lang="en-US" altLang="en-US" sz="2200" dirty="0">
                <a:cs typeface="Arial"/>
              </a:rPr>
              <a:t> or more of petroleum or petroleum-based products are required to be reported to the: </a:t>
            </a:r>
          </a:p>
          <a:p>
            <a:pPr marL="457200" lvl="1" indent="0" algn="ctr">
              <a:lnSpc>
                <a:spcPct val="100000"/>
              </a:lnSpc>
              <a:spcBef>
                <a:spcPct val="20000"/>
              </a:spcBef>
              <a:buNone/>
            </a:pPr>
            <a:r>
              <a:rPr lang="en-US" altLang="en-US" sz="2000" b="1" dirty="0">
                <a:cs typeface="Arial"/>
              </a:rPr>
              <a:t>Florida State Watch Office</a:t>
            </a:r>
          </a:p>
          <a:p>
            <a:pPr marL="457200" lvl="1" indent="0" algn="ctr">
              <a:lnSpc>
                <a:spcPct val="100000"/>
              </a:lnSpc>
              <a:spcBef>
                <a:spcPct val="20000"/>
              </a:spcBef>
              <a:buNone/>
            </a:pPr>
            <a:r>
              <a:rPr lang="en-US" altLang="en-US" sz="2000" b="1" dirty="0">
                <a:cs typeface="Arial"/>
              </a:rPr>
              <a:t>1-800-320-0519 </a:t>
            </a:r>
          </a:p>
          <a:p>
            <a:pPr lvl="1">
              <a:lnSpc>
                <a:spcPct val="100000"/>
              </a:lnSpc>
              <a:spcBef>
                <a:spcPct val="20000"/>
              </a:spcBef>
            </a:pPr>
            <a:r>
              <a:rPr lang="en-US" sz="2200" dirty="0">
                <a:cs typeface="Arial"/>
              </a:rPr>
              <a:t>Phase I MS4s are required to report all spills on the annual report.</a:t>
            </a:r>
            <a:br>
              <a:rPr lang="en-US" altLang="en-US" sz="2200" b="1" dirty="0">
                <a:latin typeface="Arial"/>
                <a:cs typeface="Arial"/>
              </a:rPr>
            </a:br>
            <a:endParaRPr lang="en-US" altLang="en-US" sz="2400" b="1" dirty="0">
              <a:latin typeface="Arial"/>
              <a:cs typeface="Arial"/>
            </a:endParaRPr>
          </a:p>
          <a:p>
            <a:endParaRPr lang="en-US" dirty="0"/>
          </a:p>
          <a:p>
            <a:pPr lvl="1"/>
            <a:endParaRPr lang="en-US" dirty="0"/>
          </a:p>
        </p:txBody>
      </p:sp>
      <p:sp>
        <p:nvSpPr>
          <p:cNvPr id="2" name="Title 1">
            <a:extLst>
              <a:ext uri="{FF2B5EF4-FFF2-40B4-BE49-F238E27FC236}">
                <a16:creationId xmlns:a16="http://schemas.microsoft.com/office/drawing/2014/main" id="{2A4B0B86-4515-484B-9D3A-88D34A647E9B}"/>
              </a:ext>
            </a:extLst>
          </p:cNvPr>
          <p:cNvSpPr>
            <a:spLocks noGrp="1"/>
          </p:cNvSpPr>
          <p:nvPr>
            <p:ph type="title"/>
          </p:nvPr>
        </p:nvSpPr>
        <p:spPr/>
        <p:txBody>
          <a:bodyPr/>
          <a:lstStyle/>
          <a:p>
            <a:r>
              <a:rPr lang="en-US" sz="4800" dirty="0"/>
              <a:t>Accidental Discharges or Spills</a:t>
            </a:r>
          </a:p>
        </p:txBody>
      </p:sp>
    </p:spTree>
    <p:extLst>
      <p:ext uri="{BB962C8B-B14F-4D97-AF65-F5344CB8AC3E}">
        <p14:creationId xmlns:p14="http://schemas.microsoft.com/office/powerpoint/2010/main" val="39571561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A40816-252C-4C1E-9CAE-0892CED7B4E2}"/>
              </a:ext>
            </a:extLst>
          </p:cNvPr>
          <p:cNvSpPr>
            <a:spLocks noGrp="1"/>
          </p:cNvSpPr>
          <p:nvPr>
            <p:ph idx="1"/>
          </p:nvPr>
        </p:nvSpPr>
        <p:spPr/>
        <p:txBody>
          <a:bodyPr/>
          <a:lstStyle/>
          <a:p>
            <a:r>
              <a:rPr lang="en-US" dirty="0"/>
              <a:t>Improper disposal of:</a:t>
            </a:r>
          </a:p>
          <a:p>
            <a:pPr lvl="1"/>
            <a:r>
              <a:rPr lang="en-US" dirty="0"/>
              <a:t>Oil</a:t>
            </a:r>
          </a:p>
          <a:p>
            <a:pPr lvl="1"/>
            <a:r>
              <a:rPr lang="en-US" dirty="0"/>
              <a:t>Household Cleaners</a:t>
            </a:r>
          </a:p>
          <a:p>
            <a:pPr lvl="1"/>
            <a:r>
              <a:rPr lang="en-US" dirty="0"/>
              <a:t>Paint</a:t>
            </a:r>
          </a:p>
          <a:p>
            <a:pPr lvl="1"/>
            <a:r>
              <a:rPr lang="en-US" dirty="0"/>
              <a:t>Vehicle Maintenance Fluids</a:t>
            </a:r>
          </a:p>
          <a:p>
            <a:pPr lvl="1"/>
            <a:r>
              <a:rPr lang="en-US" dirty="0"/>
              <a:t>Grass Clippings or Yard Waste</a:t>
            </a:r>
          </a:p>
          <a:p>
            <a:r>
              <a:rPr lang="en-US" dirty="0"/>
              <a:t>Improper application of:</a:t>
            </a:r>
          </a:p>
          <a:p>
            <a:pPr lvl="1"/>
            <a:r>
              <a:rPr lang="en-US" dirty="0"/>
              <a:t>Pesticides, herbicides, and fertilizer</a:t>
            </a:r>
          </a:p>
          <a:p>
            <a:pPr lvl="1"/>
            <a:endParaRPr lang="en-US" dirty="0"/>
          </a:p>
        </p:txBody>
      </p:sp>
      <p:sp>
        <p:nvSpPr>
          <p:cNvPr id="4" name="Text Placeholder 3" hidden="1">
            <a:extLst>
              <a:ext uri="{FF2B5EF4-FFF2-40B4-BE49-F238E27FC236}">
                <a16:creationId xmlns:a16="http://schemas.microsoft.com/office/drawing/2014/main" id="{C386DEAA-E8F3-4933-8DCA-F252400633C2}"/>
              </a:ext>
            </a:extLst>
          </p:cNvPr>
          <p:cNvSpPr>
            <a:spLocks noGrp="1"/>
          </p:cNvSpPr>
          <p:nvPr>
            <p:ph type="body" sz="quarter" idx="13"/>
          </p:nvPr>
        </p:nvSpPr>
        <p:spPr/>
        <p:txBody>
          <a:bodyPr/>
          <a:lstStyle/>
          <a:p>
            <a:endParaRPr lang="en-US"/>
          </a:p>
        </p:txBody>
      </p:sp>
      <p:sp>
        <p:nvSpPr>
          <p:cNvPr id="2" name="Title 1">
            <a:extLst>
              <a:ext uri="{FF2B5EF4-FFF2-40B4-BE49-F238E27FC236}">
                <a16:creationId xmlns:a16="http://schemas.microsoft.com/office/drawing/2014/main" id="{B05BB2A6-0A37-43B2-A8A4-A6FC64A5D66A}"/>
              </a:ext>
            </a:extLst>
          </p:cNvPr>
          <p:cNvSpPr>
            <a:spLocks noGrp="1"/>
          </p:cNvSpPr>
          <p:nvPr>
            <p:ph type="title"/>
          </p:nvPr>
        </p:nvSpPr>
        <p:spPr/>
        <p:txBody>
          <a:bodyPr/>
          <a:lstStyle/>
          <a:p>
            <a:r>
              <a:rPr lang="en-US" sz="4400" dirty="0"/>
              <a:t>Other Examples of Illicit Discharges</a:t>
            </a:r>
          </a:p>
        </p:txBody>
      </p:sp>
    </p:spTree>
    <p:extLst>
      <p:ext uri="{BB962C8B-B14F-4D97-AF65-F5344CB8AC3E}">
        <p14:creationId xmlns:p14="http://schemas.microsoft.com/office/powerpoint/2010/main" val="23974657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21D0EF9-092B-47C7-BB09-1C194979CD83}"/>
              </a:ext>
            </a:extLst>
          </p:cNvPr>
          <p:cNvSpPr>
            <a:spLocks noGrp="1"/>
          </p:cNvSpPr>
          <p:nvPr>
            <p:ph idx="1"/>
          </p:nvPr>
        </p:nvSpPr>
        <p:spPr/>
        <p:txBody>
          <a:bodyPr anchor="t"/>
          <a:lstStyle/>
          <a:p>
            <a:r>
              <a:rPr lang="en-US" dirty="0"/>
              <a:t>Commercial Car Wash Wastewater</a:t>
            </a:r>
          </a:p>
          <a:p>
            <a:r>
              <a:rPr lang="en-US" dirty="0"/>
              <a:t>Washing Machine Wastewater</a:t>
            </a:r>
          </a:p>
          <a:p>
            <a:r>
              <a:rPr lang="en-US" dirty="0"/>
              <a:t>Pressure Washing with Soaps</a:t>
            </a:r>
          </a:p>
          <a:p>
            <a:r>
              <a:rPr lang="en-US" dirty="0">
                <a:latin typeface="Franklin Gothic Demi"/>
              </a:rPr>
              <a:t>Raw Sewage / Failing septic tanks (On-Site Treatment and Disposal Systems, OSTDS)</a:t>
            </a:r>
          </a:p>
          <a:p>
            <a:r>
              <a:rPr lang="en-US" dirty="0"/>
              <a:t>Chlorinated Pool Water</a:t>
            </a:r>
          </a:p>
        </p:txBody>
      </p:sp>
      <p:sp>
        <p:nvSpPr>
          <p:cNvPr id="4" name="Text Placeholder 3" hidden="1">
            <a:extLst>
              <a:ext uri="{FF2B5EF4-FFF2-40B4-BE49-F238E27FC236}">
                <a16:creationId xmlns:a16="http://schemas.microsoft.com/office/drawing/2014/main" id="{4B640246-6DB0-494F-A5E9-53BFCE00E63C}"/>
              </a:ext>
            </a:extLst>
          </p:cNvPr>
          <p:cNvSpPr>
            <a:spLocks noGrp="1"/>
          </p:cNvSpPr>
          <p:nvPr>
            <p:ph type="body" sz="quarter" idx="13"/>
          </p:nvPr>
        </p:nvSpPr>
        <p:spPr/>
        <p:txBody>
          <a:bodyPr/>
          <a:lstStyle/>
          <a:p>
            <a:endParaRPr lang="en-US"/>
          </a:p>
        </p:txBody>
      </p:sp>
      <p:sp>
        <p:nvSpPr>
          <p:cNvPr id="2" name="Title 1">
            <a:extLst>
              <a:ext uri="{FF2B5EF4-FFF2-40B4-BE49-F238E27FC236}">
                <a16:creationId xmlns:a16="http://schemas.microsoft.com/office/drawing/2014/main" id="{EC9A401D-A1C2-4A5E-A65F-4A934545DBD8}"/>
              </a:ext>
            </a:extLst>
          </p:cNvPr>
          <p:cNvSpPr>
            <a:spLocks noGrp="1"/>
          </p:cNvSpPr>
          <p:nvPr>
            <p:ph type="title"/>
          </p:nvPr>
        </p:nvSpPr>
        <p:spPr/>
        <p:txBody>
          <a:bodyPr/>
          <a:lstStyle/>
          <a:p>
            <a:r>
              <a:rPr lang="en-US" sz="4800" dirty="0"/>
              <a:t>Illicit Discharge Examples (Continued)</a:t>
            </a:r>
          </a:p>
        </p:txBody>
      </p:sp>
    </p:spTree>
    <p:extLst>
      <p:ext uri="{BB962C8B-B14F-4D97-AF65-F5344CB8AC3E}">
        <p14:creationId xmlns:p14="http://schemas.microsoft.com/office/powerpoint/2010/main" val="3830280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torm drain art which states &quot;Rain Only.&quot;">
            <a:extLst>
              <a:ext uri="{FF2B5EF4-FFF2-40B4-BE49-F238E27FC236}">
                <a16:creationId xmlns:a16="http://schemas.microsoft.com/office/drawing/2014/main" id="{D6CAC3CE-325D-48EE-B344-3629429C5A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6400" y="229588"/>
            <a:ext cx="2743200" cy="2057400"/>
          </a:xfrm>
          <a:prstGeom prst="rect">
            <a:avLst/>
          </a:prstGeom>
        </p:spPr>
      </p:pic>
      <p:sp>
        <p:nvSpPr>
          <p:cNvPr id="5" name="Content Placeholder 4">
            <a:extLst>
              <a:ext uri="{FF2B5EF4-FFF2-40B4-BE49-F238E27FC236}">
                <a16:creationId xmlns:a16="http://schemas.microsoft.com/office/drawing/2014/main" id="{3907DFCD-0115-4897-B5AC-E382EF24CC2F}"/>
              </a:ext>
            </a:extLst>
          </p:cNvPr>
          <p:cNvSpPr>
            <a:spLocks noGrp="1"/>
          </p:cNvSpPr>
          <p:nvPr>
            <p:ph idx="1"/>
          </p:nvPr>
        </p:nvSpPr>
        <p:spPr>
          <a:xfrm>
            <a:off x="230957" y="2283060"/>
            <a:ext cx="8686800" cy="4114799"/>
          </a:xfrm>
        </p:spPr>
        <p:txBody>
          <a:bodyPr anchor="t"/>
          <a:lstStyle/>
          <a:p>
            <a:r>
              <a:rPr lang="en-US" dirty="0">
                <a:latin typeface="Franklin Gothic Demi"/>
              </a:rPr>
              <a:t>Educate MS4 staff, contractors and residents to recognize, report, and prevent illicit discharges.</a:t>
            </a:r>
          </a:p>
          <a:p>
            <a:r>
              <a:rPr lang="en-US" dirty="0">
                <a:latin typeface="Franklin Gothic Demi"/>
              </a:rPr>
              <a:t>Establish accountability for pollution prevention which is a requirement for each permitted municipality.</a:t>
            </a:r>
          </a:p>
          <a:p>
            <a:pPr marL="0" indent="0">
              <a:buNone/>
            </a:pPr>
            <a:endParaRPr lang="en-US" dirty="0"/>
          </a:p>
          <a:p>
            <a:endParaRPr lang="en-US" dirty="0"/>
          </a:p>
        </p:txBody>
      </p:sp>
      <p:sp>
        <p:nvSpPr>
          <p:cNvPr id="4" name="Title 3">
            <a:extLst>
              <a:ext uri="{FF2B5EF4-FFF2-40B4-BE49-F238E27FC236}">
                <a16:creationId xmlns:a16="http://schemas.microsoft.com/office/drawing/2014/main" id="{0EBE4094-865C-4DDF-BD5A-4F4C668A5327}"/>
              </a:ext>
            </a:extLst>
          </p:cNvPr>
          <p:cNvSpPr>
            <a:spLocks noGrp="1"/>
          </p:cNvSpPr>
          <p:nvPr>
            <p:ph type="title"/>
          </p:nvPr>
        </p:nvSpPr>
        <p:spPr/>
        <p:txBody>
          <a:bodyPr/>
          <a:lstStyle/>
          <a:p>
            <a:r>
              <a:rPr lang="en-US" dirty="0"/>
              <a:t>Purpose</a:t>
            </a:r>
          </a:p>
        </p:txBody>
      </p:sp>
    </p:spTree>
    <p:extLst>
      <p:ext uri="{BB962C8B-B14F-4D97-AF65-F5344CB8AC3E}">
        <p14:creationId xmlns:p14="http://schemas.microsoft.com/office/powerpoint/2010/main" val="20755002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Maintenance fluids in open buckets near garbage can.">
            <a:extLst>
              <a:ext uri="{FF2B5EF4-FFF2-40B4-BE49-F238E27FC236}">
                <a16:creationId xmlns:a16="http://schemas.microsoft.com/office/drawing/2014/main" id="{79B9C08A-B748-4D18-9F52-43FB38ECF1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1330" y="4344986"/>
            <a:ext cx="2765419" cy="201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descr="Oil containers, an old bathtub and piles of roof shingles sit on the ground near the Association Sportive des Petits Lacs' camp. Photo by Mark Burgess of the Low Down">
            <a:hlinkClick r:id="rId3"/>
            <a:extLst>
              <a:ext uri="{FF2B5EF4-FFF2-40B4-BE49-F238E27FC236}">
                <a16:creationId xmlns:a16="http://schemas.microsoft.com/office/drawing/2014/main" id="{B1FA2260-CDD6-46EC-9F02-732EBEDF4217}"/>
              </a:ext>
            </a:extLst>
          </p:cNvPr>
          <p:cNvPicPr>
            <a:picLocks noChangeAspect="1" noChangeArrowheads="1"/>
          </p:cNvPicPr>
          <p:nvPr/>
        </p:nvPicPr>
        <p:blipFill>
          <a:blip r:embed="rId4"/>
          <a:srcRect/>
          <a:stretch>
            <a:fillRect/>
          </a:stretch>
        </p:blipFill>
        <p:spPr bwMode="auto">
          <a:xfrm>
            <a:off x="3063081" y="4344986"/>
            <a:ext cx="3015460" cy="2011364"/>
          </a:xfrm>
          <a:prstGeom prst="rect">
            <a:avLst/>
          </a:prstGeom>
          <a:noFill/>
          <a:ln>
            <a:noFill/>
          </a:ln>
        </p:spPr>
      </p:pic>
      <p:pic>
        <p:nvPicPr>
          <p:cNvPr id="5" name="Picture 4" descr="Barrels located outside and not under cover.">
            <a:extLst>
              <a:ext uri="{FF2B5EF4-FFF2-40B4-BE49-F238E27FC236}">
                <a16:creationId xmlns:a16="http://schemas.microsoft.com/office/drawing/2014/main" id="{105ABEA5-7F41-49E5-BD4A-0050DEAEAFD2}"/>
              </a:ext>
            </a:extLst>
          </p:cNvPr>
          <p:cNvPicPr>
            <a:picLocks noChangeAspect="1" noChangeArrowheads="1"/>
          </p:cNvPicPr>
          <p:nvPr/>
        </p:nvPicPr>
        <p:blipFill>
          <a:blip r:embed="rId5"/>
          <a:srcRect/>
          <a:stretch>
            <a:fillRect/>
          </a:stretch>
        </p:blipFill>
        <p:spPr bwMode="auto">
          <a:xfrm>
            <a:off x="305829" y="4358958"/>
            <a:ext cx="2684463" cy="2011363"/>
          </a:xfrm>
          <a:prstGeom prst="rect">
            <a:avLst/>
          </a:prstGeom>
          <a:noFill/>
          <a:ln>
            <a:noFill/>
          </a:ln>
        </p:spPr>
      </p:pic>
      <p:sp>
        <p:nvSpPr>
          <p:cNvPr id="3" name="Content Placeholder 2">
            <a:extLst>
              <a:ext uri="{FF2B5EF4-FFF2-40B4-BE49-F238E27FC236}">
                <a16:creationId xmlns:a16="http://schemas.microsoft.com/office/drawing/2014/main" id="{B029ADC2-7DCF-41E5-8FB5-7900D81DE829}"/>
              </a:ext>
            </a:extLst>
          </p:cNvPr>
          <p:cNvSpPr>
            <a:spLocks noGrp="1"/>
          </p:cNvSpPr>
          <p:nvPr>
            <p:ph idx="1"/>
          </p:nvPr>
        </p:nvSpPr>
        <p:spPr>
          <a:xfrm>
            <a:off x="228600" y="1981201"/>
            <a:ext cx="8686800" cy="3742378"/>
          </a:xfrm>
        </p:spPr>
        <p:txBody>
          <a:bodyPr anchor="t"/>
          <a:lstStyle/>
          <a:p>
            <a:pPr>
              <a:lnSpc>
                <a:spcPct val="100000"/>
              </a:lnSpc>
              <a:spcBef>
                <a:spcPts val="0"/>
              </a:spcBef>
            </a:pPr>
            <a:r>
              <a:rPr lang="en-US" sz="2000" dirty="0">
                <a:latin typeface="Franklin Gothic Demi"/>
              </a:rPr>
              <a:t>Staining from paints or solvents on outfalls pipes, inlets and grates, and around pond banks</a:t>
            </a:r>
            <a:endParaRPr lang="en-US" sz="2000" dirty="0"/>
          </a:p>
          <a:p>
            <a:pPr>
              <a:lnSpc>
                <a:spcPct val="100000"/>
              </a:lnSpc>
              <a:spcBef>
                <a:spcPts val="0"/>
              </a:spcBef>
            </a:pPr>
            <a:r>
              <a:rPr lang="en-US" sz="2000" dirty="0"/>
              <a:t>Turbidity, oil/gas sheen, foam and/or suds </a:t>
            </a:r>
          </a:p>
          <a:p>
            <a:pPr>
              <a:lnSpc>
                <a:spcPct val="100000"/>
              </a:lnSpc>
              <a:spcBef>
                <a:spcPts val="0"/>
              </a:spcBef>
            </a:pPr>
            <a:r>
              <a:rPr lang="en-US" sz="2000" dirty="0"/>
              <a:t>Abandoned oil and gas containers, barrels, and paint cans</a:t>
            </a:r>
          </a:p>
          <a:p>
            <a:pPr>
              <a:lnSpc>
                <a:spcPct val="100000"/>
              </a:lnSpc>
              <a:spcBef>
                <a:spcPts val="0"/>
              </a:spcBef>
            </a:pPr>
            <a:r>
              <a:rPr lang="en-US" sz="2000" dirty="0"/>
              <a:t>Discoloration of water or vegetation</a:t>
            </a:r>
          </a:p>
          <a:p>
            <a:pPr>
              <a:lnSpc>
                <a:spcPct val="100000"/>
              </a:lnSpc>
              <a:spcBef>
                <a:spcPts val="0"/>
              </a:spcBef>
            </a:pPr>
            <a:r>
              <a:rPr lang="en-US" sz="2000" dirty="0"/>
              <a:t>Floatables and debris</a:t>
            </a:r>
          </a:p>
          <a:p>
            <a:pPr>
              <a:lnSpc>
                <a:spcPct val="100000"/>
              </a:lnSpc>
              <a:spcBef>
                <a:spcPts val="0"/>
              </a:spcBef>
            </a:pPr>
            <a:r>
              <a:rPr lang="en-US" sz="2000" dirty="0"/>
              <a:t>Strong odors or other smells</a:t>
            </a:r>
          </a:p>
          <a:p>
            <a:pPr marL="0" indent="0">
              <a:buNone/>
            </a:pPr>
            <a:endParaRPr lang="en-US" sz="2800" dirty="0"/>
          </a:p>
          <a:p>
            <a:endParaRPr lang="en-US" dirty="0"/>
          </a:p>
        </p:txBody>
      </p:sp>
      <p:sp>
        <p:nvSpPr>
          <p:cNvPr id="2" name="Title 1">
            <a:extLst>
              <a:ext uri="{FF2B5EF4-FFF2-40B4-BE49-F238E27FC236}">
                <a16:creationId xmlns:a16="http://schemas.microsoft.com/office/drawing/2014/main" id="{5DD9E70B-9B57-4131-9E97-15AB2D012D48}"/>
              </a:ext>
            </a:extLst>
          </p:cNvPr>
          <p:cNvSpPr>
            <a:spLocks noGrp="1"/>
          </p:cNvSpPr>
          <p:nvPr>
            <p:ph type="title"/>
          </p:nvPr>
        </p:nvSpPr>
        <p:spPr>
          <a:xfrm>
            <a:off x="1928190" y="128741"/>
            <a:ext cx="6987210" cy="1242860"/>
          </a:xfrm>
        </p:spPr>
        <p:txBody>
          <a:bodyPr/>
          <a:lstStyle/>
          <a:p>
            <a:r>
              <a:rPr lang="en-US" dirty="0"/>
              <a:t>Common Signs of Discharges</a:t>
            </a:r>
          </a:p>
        </p:txBody>
      </p:sp>
    </p:spTree>
    <p:extLst>
      <p:ext uri="{BB962C8B-B14F-4D97-AF65-F5344CB8AC3E}">
        <p14:creationId xmlns:p14="http://schemas.microsoft.com/office/powerpoint/2010/main" val="13280026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descr="Soapy water entering storm drain.">
            <a:extLst>
              <a:ext uri="{FF2B5EF4-FFF2-40B4-BE49-F238E27FC236}">
                <a16:creationId xmlns:a16="http://schemas.microsoft.com/office/drawing/2014/main" id="{CAD5D25B-D7BD-46F0-8E73-CA8AE42F86EA}"/>
              </a:ext>
            </a:extLst>
          </p:cNvPr>
          <p:cNvPicPr>
            <a:picLocks noChangeAspect="1" noChangeArrowheads="1"/>
          </p:cNvPicPr>
          <p:nvPr/>
        </p:nvPicPr>
        <p:blipFill>
          <a:blip r:embed="rId3"/>
          <a:srcRect/>
          <a:stretch>
            <a:fillRect/>
          </a:stretch>
        </p:blipFill>
        <p:spPr bwMode="auto">
          <a:xfrm>
            <a:off x="4771569" y="3509962"/>
            <a:ext cx="4001412" cy="2667000"/>
          </a:xfrm>
          <a:prstGeom prst="rect">
            <a:avLst/>
          </a:prstGeom>
        </p:spPr>
      </p:pic>
      <p:sp>
        <p:nvSpPr>
          <p:cNvPr id="3" name="Content Placeholder 2">
            <a:extLst>
              <a:ext uri="{FF2B5EF4-FFF2-40B4-BE49-F238E27FC236}">
                <a16:creationId xmlns:a16="http://schemas.microsoft.com/office/drawing/2014/main" id="{AB195D65-8657-449A-9A3F-DB8C1D3F7836}"/>
              </a:ext>
            </a:extLst>
          </p:cNvPr>
          <p:cNvSpPr>
            <a:spLocks noGrp="1"/>
          </p:cNvSpPr>
          <p:nvPr>
            <p:ph sz="half" idx="2"/>
          </p:nvPr>
        </p:nvSpPr>
        <p:spPr>
          <a:xfrm>
            <a:off x="4629150" y="1828800"/>
            <a:ext cx="4286250" cy="4348163"/>
          </a:xfrm>
        </p:spPr>
        <p:txBody>
          <a:bodyPr/>
          <a:lstStyle/>
          <a:p>
            <a:pPr marL="0" indent="0" algn="ctr">
              <a:buNone/>
            </a:pPr>
            <a:r>
              <a:rPr lang="en-US" sz="3200" dirty="0"/>
              <a:t>Foams/Detergents</a:t>
            </a:r>
          </a:p>
          <a:p>
            <a:pPr lvl="1"/>
            <a:r>
              <a:rPr lang="en-US" sz="1600" dirty="0"/>
              <a:t>Products used to wash boats/vehicles/buildings may include chlorine, phosphates, and ammonia</a:t>
            </a:r>
          </a:p>
        </p:txBody>
      </p:sp>
      <p:pic>
        <p:nvPicPr>
          <p:cNvPr id="9" name="Picture 8" descr="Oily sheen on surface of water.">
            <a:extLst>
              <a:ext uri="{FF2B5EF4-FFF2-40B4-BE49-F238E27FC236}">
                <a16:creationId xmlns:a16="http://schemas.microsoft.com/office/drawing/2014/main" id="{BE5739E3-9B65-4F59-BA26-BEEC9D753D35}"/>
              </a:ext>
            </a:extLst>
          </p:cNvPr>
          <p:cNvPicPr>
            <a:picLocks noChangeAspect="1"/>
          </p:cNvPicPr>
          <p:nvPr/>
        </p:nvPicPr>
        <p:blipFill rotWithShape="1">
          <a:blip r:embed="rId4">
            <a:extLst>
              <a:ext uri="{28A0092B-C50C-407E-A947-70E740481C1C}">
                <a14:useLocalDpi xmlns:a14="http://schemas.microsoft.com/office/drawing/2010/main" val="0"/>
              </a:ext>
            </a:extLst>
          </a:blip>
          <a:srcRect l="12634"/>
          <a:stretch/>
        </p:blipFill>
        <p:spPr>
          <a:xfrm rot="5400000">
            <a:off x="646384" y="2995622"/>
            <a:ext cx="3450681" cy="2962276"/>
          </a:xfrm>
          <a:prstGeom prst="rect">
            <a:avLst/>
          </a:prstGeom>
        </p:spPr>
      </p:pic>
      <p:sp>
        <p:nvSpPr>
          <p:cNvPr id="2" name="Content Placeholder 1">
            <a:extLst>
              <a:ext uri="{FF2B5EF4-FFF2-40B4-BE49-F238E27FC236}">
                <a16:creationId xmlns:a16="http://schemas.microsoft.com/office/drawing/2014/main" id="{6AE271E1-F4A8-48A6-8FFE-7A36C584E852}"/>
              </a:ext>
            </a:extLst>
          </p:cNvPr>
          <p:cNvSpPr>
            <a:spLocks noGrp="1"/>
          </p:cNvSpPr>
          <p:nvPr>
            <p:ph sz="half" idx="1"/>
          </p:nvPr>
        </p:nvSpPr>
        <p:spPr>
          <a:xfrm>
            <a:off x="228600" y="1828800"/>
            <a:ext cx="4286250" cy="4348163"/>
          </a:xfrm>
        </p:spPr>
        <p:txBody>
          <a:bodyPr/>
          <a:lstStyle/>
          <a:p>
            <a:pPr marL="0" indent="0" algn="ctr">
              <a:buNone/>
            </a:pPr>
            <a:r>
              <a:rPr lang="en-US" dirty="0"/>
              <a:t>Oil Sheen</a:t>
            </a:r>
          </a:p>
        </p:txBody>
      </p:sp>
      <p:sp>
        <p:nvSpPr>
          <p:cNvPr id="4" name="Title 3">
            <a:extLst>
              <a:ext uri="{FF2B5EF4-FFF2-40B4-BE49-F238E27FC236}">
                <a16:creationId xmlns:a16="http://schemas.microsoft.com/office/drawing/2014/main" id="{AA202B85-482B-4AED-ABD5-FE3F3AAA0ADA}"/>
              </a:ext>
            </a:extLst>
          </p:cNvPr>
          <p:cNvSpPr>
            <a:spLocks noGrp="1"/>
          </p:cNvSpPr>
          <p:nvPr>
            <p:ph type="title"/>
          </p:nvPr>
        </p:nvSpPr>
        <p:spPr/>
        <p:txBody>
          <a:bodyPr/>
          <a:lstStyle/>
          <a:p>
            <a:r>
              <a:rPr lang="en-US" dirty="0"/>
              <a:t>Examples Slide 1</a:t>
            </a:r>
          </a:p>
        </p:txBody>
      </p:sp>
    </p:spTree>
    <p:extLst>
      <p:ext uri="{BB962C8B-B14F-4D97-AF65-F5344CB8AC3E}">
        <p14:creationId xmlns:p14="http://schemas.microsoft.com/office/powerpoint/2010/main" val="118255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Discolored water in stormwater pond.">
            <a:extLst>
              <a:ext uri="{FF2B5EF4-FFF2-40B4-BE49-F238E27FC236}">
                <a16:creationId xmlns:a16="http://schemas.microsoft.com/office/drawing/2014/main" id="{3C87E60B-8C1E-46DD-B260-56B2C9DA4889}"/>
              </a:ext>
            </a:extLst>
          </p:cNvPr>
          <p:cNvPicPr>
            <a:picLocks noChangeAspect="1" noChangeArrowheads="1"/>
          </p:cNvPicPr>
          <p:nvPr/>
        </p:nvPicPr>
        <p:blipFill>
          <a:blip r:embed="rId3" cstate="print"/>
          <a:srcRect/>
          <a:stretch>
            <a:fillRect/>
          </a:stretch>
        </p:blipFill>
        <p:spPr bwMode="auto">
          <a:xfrm>
            <a:off x="4727575" y="3283718"/>
            <a:ext cx="4089400" cy="3082924"/>
          </a:xfrm>
          <a:prstGeom prst="rect">
            <a:avLst/>
          </a:prstGeom>
          <a:noFill/>
          <a:effectLst>
            <a:glow rad="101600">
              <a:schemeClr val="bg1">
                <a:lumMod val="75000"/>
                <a:alpha val="37000"/>
              </a:schemeClr>
            </a:glow>
            <a:outerShdw blurRad="50800" dist="38100" dir="16200000" rotWithShape="0">
              <a:prstClr val="black">
                <a:alpha val="40000"/>
              </a:prstClr>
            </a:outerShdw>
          </a:effectLst>
        </p:spPr>
      </p:pic>
      <p:sp>
        <p:nvSpPr>
          <p:cNvPr id="3" name="Content Placeholder 2">
            <a:extLst>
              <a:ext uri="{FF2B5EF4-FFF2-40B4-BE49-F238E27FC236}">
                <a16:creationId xmlns:a16="http://schemas.microsoft.com/office/drawing/2014/main" id="{8C64371D-A915-4FA3-83E0-E0A333C50544}"/>
              </a:ext>
            </a:extLst>
          </p:cNvPr>
          <p:cNvSpPr>
            <a:spLocks noGrp="1"/>
          </p:cNvSpPr>
          <p:nvPr>
            <p:ph sz="half" idx="2"/>
          </p:nvPr>
        </p:nvSpPr>
        <p:spPr>
          <a:xfrm>
            <a:off x="4629150" y="2286001"/>
            <a:ext cx="4286250" cy="3890962"/>
          </a:xfrm>
        </p:spPr>
        <p:txBody>
          <a:bodyPr/>
          <a:lstStyle/>
          <a:p>
            <a:pPr marL="0" indent="0" algn="ctr">
              <a:buNone/>
            </a:pPr>
            <a:r>
              <a:rPr lang="en-US" dirty="0"/>
              <a:t>Discolored water</a:t>
            </a:r>
          </a:p>
        </p:txBody>
      </p:sp>
      <p:pic>
        <p:nvPicPr>
          <p:cNvPr id="6" name="Picture 2" descr="Illicit connection of unknown pipe.">
            <a:extLst>
              <a:ext uri="{FF2B5EF4-FFF2-40B4-BE49-F238E27FC236}">
                <a16:creationId xmlns:a16="http://schemas.microsoft.com/office/drawing/2014/main" id="{BA1FF415-782C-4149-B990-D7D08233E9BD}"/>
              </a:ext>
            </a:extLst>
          </p:cNvPr>
          <p:cNvPicPr>
            <a:picLocks noChangeAspect="1" noChangeArrowheads="1"/>
          </p:cNvPicPr>
          <p:nvPr/>
        </p:nvPicPr>
        <p:blipFill>
          <a:blip r:embed="rId4"/>
          <a:srcRect/>
          <a:stretch>
            <a:fillRect/>
          </a:stretch>
        </p:blipFill>
        <p:spPr>
          <a:xfrm>
            <a:off x="314325" y="3283718"/>
            <a:ext cx="4114800" cy="3082925"/>
          </a:xfrm>
          <a:prstGeom prst="rect">
            <a:avLst/>
          </a:prstGeom>
          <a:effectLst>
            <a:outerShdw blurRad="190500" algn="tl" rotWithShape="0">
              <a:srgbClr val="000000">
                <a:alpha val="70000"/>
              </a:srgbClr>
            </a:outerShdw>
          </a:effectLst>
        </p:spPr>
      </p:pic>
      <p:sp>
        <p:nvSpPr>
          <p:cNvPr id="2" name="Content Placeholder 1">
            <a:extLst>
              <a:ext uri="{FF2B5EF4-FFF2-40B4-BE49-F238E27FC236}">
                <a16:creationId xmlns:a16="http://schemas.microsoft.com/office/drawing/2014/main" id="{A0B937D4-9695-4161-BE99-470698C7193A}"/>
              </a:ext>
            </a:extLst>
          </p:cNvPr>
          <p:cNvSpPr>
            <a:spLocks noGrp="1"/>
          </p:cNvSpPr>
          <p:nvPr>
            <p:ph sz="half" idx="1"/>
          </p:nvPr>
        </p:nvSpPr>
        <p:spPr/>
        <p:txBody>
          <a:bodyPr/>
          <a:lstStyle/>
          <a:p>
            <a:pPr marL="0" indent="0" algn="ctr">
              <a:buNone/>
            </a:pPr>
            <a:r>
              <a:rPr lang="en-US" dirty="0"/>
              <a:t>Illicit connection of unknown pipe</a:t>
            </a:r>
          </a:p>
        </p:txBody>
      </p:sp>
      <p:sp>
        <p:nvSpPr>
          <p:cNvPr id="5" name="Text Placeholder 4" hidden="1">
            <a:extLst>
              <a:ext uri="{FF2B5EF4-FFF2-40B4-BE49-F238E27FC236}">
                <a16:creationId xmlns:a16="http://schemas.microsoft.com/office/drawing/2014/main" id="{695185C4-BDDE-4F2F-8FAF-8BC0A7582300}"/>
              </a:ext>
            </a:extLst>
          </p:cNvPr>
          <p:cNvSpPr>
            <a:spLocks noGrp="1"/>
          </p:cNvSpPr>
          <p:nvPr>
            <p:ph type="body" sz="quarter" idx="13"/>
          </p:nvPr>
        </p:nvSpPr>
        <p:spPr/>
        <p:txBody>
          <a:bodyPr/>
          <a:lstStyle/>
          <a:p>
            <a:endParaRPr lang="en-US"/>
          </a:p>
        </p:txBody>
      </p:sp>
      <p:sp>
        <p:nvSpPr>
          <p:cNvPr id="4" name="Title 3">
            <a:extLst>
              <a:ext uri="{FF2B5EF4-FFF2-40B4-BE49-F238E27FC236}">
                <a16:creationId xmlns:a16="http://schemas.microsoft.com/office/drawing/2014/main" id="{6DA274DE-15E5-459E-9085-E7B63F9F6870}"/>
              </a:ext>
            </a:extLst>
          </p:cNvPr>
          <p:cNvSpPr>
            <a:spLocks noGrp="1"/>
          </p:cNvSpPr>
          <p:nvPr>
            <p:ph type="title"/>
          </p:nvPr>
        </p:nvSpPr>
        <p:spPr/>
        <p:txBody>
          <a:bodyPr/>
          <a:lstStyle/>
          <a:p>
            <a:r>
              <a:rPr lang="en-US" dirty="0"/>
              <a:t>Examples Slide 2</a:t>
            </a:r>
          </a:p>
        </p:txBody>
      </p:sp>
    </p:spTree>
    <p:extLst>
      <p:ext uri="{BB962C8B-B14F-4D97-AF65-F5344CB8AC3E}">
        <p14:creationId xmlns:p14="http://schemas.microsoft.com/office/powerpoint/2010/main" val="18232977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9" descr="Leaking Bags of Fertilizer and Pesticides Near Stormwater Drain.">
            <a:hlinkClick r:id="rId2"/>
            <a:extLst>
              <a:ext uri="{FF2B5EF4-FFF2-40B4-BE49-F238E27FC236}">
                <a16:creationId xmlns:a16="http://schemas.microsoft.com/office/drawing/2014/main" id="{427CC20D-E6F6-48B9-ACF7-864EB4992F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6787" y="3429000"/>
            <a:ext cx="3990975" cy="2394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EF7087B2-7C41-4BA9-A04C-CEA188666EFC}"/>
              </a:ext>
            </a:extLst>
          </p:cNvPr>
          <p:cNvSpPr>
            <a:spLocks noGrp="1"/>
          </p:cNvSpPr>
          <p:nvPr>
            <p:ph sz="half" idx="2"/>
          </p:nvPr>
        </p:nvSpPr>
        <p:spPr/>
        <p:txBody>
          <a:bodyPr/>
          <a:lstStyle/>
          <a:p>
            <a:pPr marL="0" indent="0" algn="ctr">
              <a:buNone/>
            </a:pPr>
            <a:r>
              <a:rPr lang="en-US" sz="3200" dirty="0"/>
              <a:t>Exposed pesticide/fertilizer</a:t>
            </a:r>
          </a:p>
        </p:txBody>
      </p:sp>
      <p:pic>
        <p:nvPicPr>
          <p:cNvPr id="8" name="Picture 7" descr="Grease trap overflow.">
            <a:extLst>
              <a:ext uri="{FF2B5EF4-FFF2-40B4-BE49-F238E27FC236}">
                <a16:creationId xmlns:a16="http://schemas.microsoft.com/office/drawing/2014/main" id="{CF6C3F49-CBB0-4729-8E46-B4079988B1CD}"/>
              </a:ext>
            </a:extLst>
          </p:cNvPr>
          <p:cNvPicPr>
            <a:picLocks noChangeAspect="1"/>
          </p:cNvPicPr>
          <p:nvPr/>
        </p:nvPicPr>
        <p:blipFill rotWithShape="1">
          <a:blip r:embed="rId4">
            <a:extLst>
              <a:ext uri="{28A0092B-C50C-407E-A947-70E740481C1C}">
                <a14:useLocalDpi xmlns:a14="http://schemas.microsoft.com/office/drawing/2010/main" val="0"/>
              </a:ext>
            </a:extLst>
          </a:blip>
          <a:srcRect l="35547" t="13108" r="30881" b="13165"/>
          <a:stretch/>
        </p:blipFill>
        <p:spPr>
          <a:xfrm rot="5400000">
            <a:off x="1189111" y="2654227"/>
            <a:ext cx="2394755" cy="3944302"/>
          </a:xfrm>
          <a:prstGeom prst="rect">
            <a:avLst/>
          </a:prstGeom>
        </p:spPr>
      </p:pic>
      <p:sp>
        <p:nvSpPr>
          <p:cNvPr id="2" name="Content Placeholder 1">
            <a:extLst>
              <a:ext uri="{FF2B5EF4-FFF2-40B4-BE49-F238E27FC236}">
                <a16:creationId xmlns:a16="http://schemas.microsoft.com/office/drawing/2014/main" id="{5DED048A-677D-4ED9-BE3C-BEDC2A8DBB7A}"/>
              </a:ext>
            </a:extLst>
          </p:cNvPr>
          <p:cNvSpPr>
            <a:spLocks noGrp="1"/>
          </p:cNvSpPr>
          <p:nvPr>
            <p:ph sz="half" idx="1"/>
          </p:nvPr>
        </p:nvSpPr>
        <p:spPr/>
        <p:txBody>
          <a:bodyPr/>
          <a:lstStyle/>
          <a:p>
            <a:pPr marL="0" indent="0" algn="ctr">
              <a:buNone/>
            </a:pPr>
            <a:r>
              <a:rPr lang="en-US" sz="3200" dirty="0"/>
              <a:t>Restaurant Grease Trap Overflow/Leaking</a:t>
            </a:r>
          </a:p>
        </p:txBody>
      </p:sp>
      <p:sp>
        <p:nvSpPr>
          <p:cNvPr id="5" name="Text Placeholder 4" hidden="1">
            <a:extLst>
              <a:ext uri="{FF2B5EF4-FFF2-40B4-BE49-F238E27FC236}">
                <a16:creationId xmlns:a16="http://schemas.microsoft.com/office/drawing/2014/main" id="{C4652A53-884D-4E73-A5C6-B84834CABD9E}"/>
              </a:ext>
            </a:extLst>
          </p:cNvPr>
          <p:cNvSpPr>
            <a:spLocks noGrp="1"/>
          </p:cNvSpPr>
          <p:nvPr>
            <p:ph type="body" sz="quarter" idx="13"/>
          </p:nvPr>
        </p:nvSpPr>
        <p:spPr/>
        <p:txBody>
          <a:bodyPr/>
          <a:lstStyle/>
          <a:p>
            <a:endParaRPr lang="en-US"/>
          </a:p>
        </p:txBody>
      </p:sp>
      <p:sp>
        <p:nvSpPr>
          <p:cNvPr id="4" name="Title 3">
            <a:extLst>
              <a:ext uri="{FF2B5EF4-FFF2-40B4-BE49-F238E27FC236}">
                <a16:creationId xmlns:a16="http://schemas.microsoft.com/office/drawing/2014/main" id="{023C8335-7F77-4F1A-9310-8B88616F1B7F}"/>
              </a:ext>
            </a:extLst>
          </p:cNvPr>
          <p:cNvSpPr>
            <a:spLocks noGrp="1"/>
          </p:cNvSpPr>
          <p:nvPr>
            <p:ph type="title"/>
          </p:nvPr>
        </p:nvSpPr>
        <p:spPr/>
        <p:txBody>
          <a:bodyPr/>
          <a:lstStyle/>
          <a:p>
            <a:r>
              <a:rPr lang="en-US" dirty="0"/>
              <a:t>Examples Slide 3</a:t>
            </a:r>
          </a:p>
        </p:txBody>
      </p:sp>
    </p:spTree>
    <p:extLst>
      <p:ext uri="{BB962C8B-B14F-4D97-AF65-F5344CB8AC3E}">
        <p14:creationId xmlns:p14="http://schemas.microsoft.com/office/powerpoint/2010/main" val="21500205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1" descr="Pressure washing sidewalk using soap.">
            <a:hlinkClick r:id="rId3"/>
            <a:extLst>
              <a:ext uri="{FF2B5EF4-FFF2-40B4-BE49-F238E27FC236}">
                <a16:creationId xmlns:a16="http://schemas.microsoft.com/office/drawing/2014/main" id="{FA63796B-3FEE-4057-93A5-CAC2F4B2AA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7973" y="3200400"/>
            <a:ext cx="4008603"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702499D8-DB47-4917-8E1F-85365808B861}"/>
              </a:ext>
            </a:extLst>
          </p:cNvPr>
          <p:cNvSpPr>
            <a:spLocks noGrp="1"/>
          </p:cNvSpPr>
          <p:nvPr>
            <p:ph sz="half" idx="2"/>
          </p:nvPr>
        </p:nvSpPr>
        <p:spPr/>
        <p:txBody>
          <a:bodyPr/>
          <a:lstStyle/>
          <a:p>
            <a:pPr marL="0" indent="0" algn="ctr">
              <a:buNone/>
            </a:pPr>
            <a:r>
              <a:rPr lang="en-US" dirty="0"/>
              <a:t>Pressure Washing w/ Soaps</a:t>
            </a:r>
          </a:p>
        </p:txBody>
      </p:sp>
      <p:pic>
        <p:nvPicPr>
          <p:cNvPr id="7" name="Picture 4" descr="Stains leading to storm drain.">
            <a:extLst>
              <a:ext uri="{FF2B5EF4-FFF2-40B4-BE49-F238E27FC236}">
                <a16:creationId xmlns:a16="http://schemas.microsoft.com/office/drawing/2014/main" id="{D14131DD-F4F3-4B11-BD94-EE711A575F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384" y="3200400"/>
            <a:ext cx="405765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ontent Placeholder 1">
            <a:extLst>
              <a:ext uri="{FF2B5EF4-FFF2-40B4-BE49-F238E27FC236}">
                <a16:creationId xmlns:a16="http://schemas.microsoft.com/office/drawing/2014/main" id="{6DDDFE3A-9F50-4EA9-9B44-5444DC579B2B}"/>
              </a:ext>
            </a:extLst>
          </p:cNvPr>
          <p:cNvSpPr>
            <a:spLocks noGrp="1"/>
          </p:cNvSpPr>
          <p:nvPr>
            <p:ph sz="half" idx="1"/>
          </p:nvPr>
        </p:nvSpPr>
        <p:spPr/>
        <p:txBody>
          <a:bodyPr/>
          <a:lstStyle/>
          <a:p>
            <a:pPr marL="0" indent="0" algn="ctr">
              <a:buNone/>
            </a:pPr>
            <a:r>
              <a:rPr lang="en-US" dirty="0"/>
              <a:t>Stains </a:t>
            </a:r>
          </a:p>
        </p:txBody>
      </p:sp>
      <p:sp>
        <p:nvSpPr>
          <p:cNvPr id="5" name="Text Placeholder 4" hidden="1">
            <a:extLst>
              <a:ext uri="{FF2B5EF4-FFF2-40B4-BE49-F238E27FC236}">
                <a16:creationId xmlns:a16="http://schemas.microsoft.com/office/drawing/2014/main" id="{437D3EE8-C4CD-4ADE-95FB-D2E5DBE58D41}"/>
              </a:ext>
            </a:extLst>
          </p:cNvPr>
          <p:cNvSpPr>
            <a:spLocks noGrp="1"/>
          </p:cNvSpPr>
          <p:nvPr>
            <p:ph type="body" sz="quarter" idx="13"/>
          </p:nvPr>
        </p:nvSpPr>
        <p:spPr/>
        <p:txBody>
          <a:bodyPr/>
          <a:lstStyle/>
          <a:p>
            <a:endParaRPr lang="en-US"/>
          </a:p>
        </p:txBody>
      </p:sp>
      <p:sp>
        <p:nvSpPr>
          <p:cNvPr id="4" name="Title 3">
            <a:extLst>
              <a:ext uri="{FF2B5EF4-FFF2-40B4-BE49-F238E27FC236}">
                <a16:creationId xmlns:a16="http://schemas.microsoft.com/office/drawing/2014/main" id="{64954ED4-596A-407E-82CE-9B9E507AF284}"/>
              </a:ext>
            </a:extLst>
          </p:cNvPr>
          <p:cNvSpPr>
            <a:spLocks noGrp="1"/>
          </p:cNvSpPr>
          <p:nvPr>
            <p:ph type="title"/>
          </p:nvPr>
        </p:nvSpPr>
        <p:spPr/>
        <p:txBody>
          <a:bodyPr/>
          <a:lstStyle/>
          <a:p>
            <a:r>
              <a:rPr lang="en-US" dirty="0"/>
              <a:t>Examples Slide 4</a:t>
            </a:r>
          </a:p>
        </p:txBody>
      </p:sp>
    </p:spTree>
    <p:extLst>
      <p:ext uri="{BB962C8B-B14F-4D97-AF65-F5344CB8AC3E}">
        <p14:creationId xmlns:p14="http://schemas.microsoft.com/office/powerpoint/2010/main" val="5760384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D06E62-D8D2-4A0D-8B3F-8D2BA235E305}"/>
              </a:ext>
            </a:extLst>
          </p:cNvPr>
          <p:cNvSpPr>
            <a:spLocks noGrp="1"/>
          </p:cNvSpPr>
          <p:nvPr>
            <p:ph idx="1"/>
          </p:nvPr>
        </p:nvSpPr>
        <p:spPr>
          <a:xfrm>
            <a:off x="228600" y="2209800"/>
            <a:ext cx="8686800" cy="3967162"/>
          </a:xfrm>
        </p:spPr>
        <p:txBody>
          <a:bodyPr anchor="t"/>
          <a:lstStyle/>
          <a:p>
            <a:r>
              <a:rPr lang="en-US" dirty="0">
                <a:latin typeface="Franklin Gothic Demi"/>
              </a:rPr>
              <a:t>On a property under your control:</a:t>
            </a:r>
          </a:p>
          <a:p>
            <a:pPr lvl="1"/>
            <a:r>
              <a:rPr lang="en-US" sz="3100" dirty="0">
                <a:latin typeface="Franklin Gothic Demi"/>
              </a:rPr>
              <a:t>Stop or contain the discharge if safe to do so</a:t>
            </a:r>
          </a:p>
          <a:p>
            <a:pPr lvl="1"/>
            <a:r>
              <a:rPr lang="en-US" sz="3100" dirty="0">
                <a:latin typeface="Franklin Gothic Demi"/>
              </a:rPr>
              <a:t>Protect the storm drain</a:t>
            </a:r>
          </a:p>
          <a:p>
            <a:pPr lvl="1"/>
            <a:r>
              <a:rPr lang="en-US" sz="3100" dirty="0">
                <a:latin typeface="Franklin Gothic Demi"/>
              </a:rPr>
              <a:t>Notify supervisor and/or safety officer</a:t>
            </a:r>
          </a:p>
          <a:p>
            <a:pPr lvl="1"/>
            <a:r>
              <a:rPr lang="en-US" sz="3100" dirty="0">
                <a:latin typeface="Franklin Gothic Demi"/>
              </a:rPr>
              <a:t>Clean up discharge or spill appropriately</a:t>
            </a:r>
          </a:p>
          <a:p>
            <a:pPr lvl="1"/>
            <a:r>
              <a:rPr lang="en-US" sz="3100" dirty="0">
                <a:latin typeface="Franklin Gothic Demi"/>
              </a:rPr>
              <a:t>Implement strategy to prevent illicit discharges in the future</a:t>
            </a:r>
          </a:p>
          <a:p>
            <a:endParaRPr lang="en-US" dirty="0"/>
          </a:p>
        </p:txBody>
      </p:sp>
      <p:sp>
        <p:nvSpPr>
          <p:cNvPr id="4" name="Text Placeholder 3" hidden="1">
            <a:extLst>
              <a:ext uri="{FF2B5EF4-FFF2-40B4-BE49-F238E27FC236}">
                <a16:creationId xmlns:a16="http://schemas.microsoft.com/office/drawing/2014/main" id="{C0CC430F-E9BD-4406-8946-7F51FA954F49}"/>
              </a:ext>
            </a:extLst>
          </p:cNvPr>
          <p:cNvSpPr>
            <a:spLocks noGrp="1"/>
          </p:cNvSpPr>
          <p:nvPr>
            <p:ph type="body" sz="quarter" idx="13"/>
          </p:nvPr>
        </p:nvSpPr>
        <p:spPr/>
        <p:txBody>
          <a:bodyPr/>
          <a:lstStyle/>
          <a:p>
            <a:endParaRPr lang="en-US"/>
          </a:p>
        </p:txBody>
      </p:sp>
      <p:sp>
        <p:nvSpPr>
          <p:cNvPr id="2" name="Title 1">
            <a:extLst>
              <a:ext uri="{FF2B5EF4-FFF2-40B4-BE49-F238E27FC236}">
                <a16:creationId xmlns:a16="http://schemas.microsoft.com/office/drawing/2014/main" id="{1A171DC0-3655-4E9E-B053-651AECEA5747}"/>
              </a:ext>
            </a:extLst>
          </p:cNvPr>
          <p:cNvSpPr>
            <a:spLocks noGrp="1"/>
          </p:cNvSpPr>
          <p:nvPr>
            <p:ph type="title"/>
          </p:nvPr>
        </p:nvSpPr>
        <p:spPr/>
        <p:txBody>
          <a:bodyPr/>
          <a:lstStyle/>
          <a:p>
            <a:r>
              <a:rPr lang="en-US" dirty="0"/>
              <a:t>When You Find an Illicit Discharge</a:t>
            </a:r>
          </a:p>
        </p:txBody>
      </p:sp>
    </p:spTree>
    <p:extLst>
      <p:ext uri="{BB962C8B-B14F-4D97-AF65-F5344CB8AC3E}">
        <p14:creationId xmlns:p14="http://schemas.microsoft.com/office/powerpoint/2010/main" val="7717774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778763-04AA-4D32-B73D-B8CB64F279DB}"/>
              </a:ext>
            </a:extLst>
          </p:cNvPr>
          <p:cNvSpPr>
            <a:spLocks noGrp="1"/>
          </p:cNvSpPr>
          <p:nvPr>
            <p:ph idx="1"/>
          </p:nvPr>
        </p:nvSpPr>
        <p:spPr/>
        <p:txBody>
          <a:bodyPr anchor="t"/>
          <a:lstStyle/>
          <a:p>
            <a:r>
              <a:rPr lang="en-US" dirty="0">
                <a:latin typeface="Franklin Gothic Demi"/>
              </a:rPr>
              <a:t>On a property not under your control:</a:t>
            </a:r>
          </a:p>
          <a:p>
            <a:pPr lvl="1"/>
            <a:r>
              <a:rPr lang="en-US" sz="3100" dirty="0">
                <a:latin typeface="Franklin Gothic Demi"/>
              </a:rPr>
              <a:t>Take pictures of the spill or discharge, potential sources and storm drain affected </a:t>
            </a:r>
            <a:endParaRPr lang="en-US" sz="3100" dirty="0"/>
          </a:p>
          <a:p>
            <a:pPr lvl="1"/>
            <a:r>
              <a:rPr lang="en-US" sz="3100" dirty="0">
                <a:latin typeface="Franklin Gothic Demi"/>
              </a:rPr>
              <a:t>Note location, characteristics, date and time</a:t>
            </a:r>
          </a:p>
          <a:p>
            <a:pPr lvl="1"/>
            <a:r>
              <a:rPr lang="en-US" sz="3100" dirty="0">
                <a:latin typeface="Franklin Gothic Demi"/>
              </a:rPr>
              <a:t>Document the type of vehicle/source</a:t>
            </a:r>
          </a:p>
          <a:p>
            <a:pPr lvl="2"/>
            <a:r>
              <a:rPr lang="en-US" sz="2700" dirty="0">
                <a:latin typeface="Franklin Gothic Demi"/>
              </a:rPr>
              <a:t>commercial vehicle</a:t>
            </a:r>
          </a:p>
          <a:p>
            <a:pPr lvl="2"/>
            <a:r>
              <a:rPr lang="en-US" sz="2700" dirty="0">
                <a:latin typeface="Franklin Gothic Demi"/>
              </a:rPr>
              <a:t>ID /name / phone on the door or vehicle</a:t>
            </a:r>
          </a:p>
          <a:p>
            <a:pPr lvl="2"/>
            <a:r>
              <a:rPr lang="en-US" sz="2700" dirty="0">
                <a:latin typeface="Franklin Gothic Demi"/>
              </a:rPr>
              <a:t>License Number</a:t>
            </a:r>
          </a:p>
          <a:p>
            <a:pPr lvl="1"/>
            <a:r>
              <a:rPr lang="en-US" sz="3100" dirty="0">
                <a:latin typeface="Franklin Gothic Demi"/>
              </a:rPr>
              <a:t>Report to MS4/Public Works immediately</a:t>
            </a:r>
          </a:p>
        </p:txBody>
      </p:sp>
      <p:sp>
        <p:nvSpPr>
          <p:cNvPr id="2" name="Title 1">
            <a:extLst>
              <a:ext uri="{FF2B5EF4-FFF2-40B4-BE49-F238E27FC236}">
                <a16:creationId xmlns:a16="http://schemas.microsoft.com/office/drawing/2014/main" id="{2A357852-DA52-4ED2-846B-1DE6D138E6EC}"/>
              </a:ext>
            </a:extLst>
          </p:cNvPr>
          <p:cNvSpPr>
            <a:spLocks noGrp="1"/>
          </p:cNvSpPr>
          <p:nvPr>
            <p:ph type="title"/>
          </p:nvPr>
        </p:nvSpPr>
        <p:spPr/>
        <p:txBody>
          <a:bodyPr/>
          <a:lstStyle/>
          <a:p>
            <a:r>
              <a:rPr lang="en-US" dirty="0"/>
              <a:t>When You Observe an Illicit Discharge</a:t>
            </a:r>
          </a:p>
        </p:txBody>
      </p:sp>
    </p:spTree>
    <p:extLst>
      <p:ext uri="{BB962C8B-B14F-4D97-AF65-F5344CB8AC3E}">
        <p14:creationId xmlns:p14="http://schemas.microsoft.com/office/powerpoint/2010/main" val="38462867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Example inspection sheet.">
            <a:extLst>
              <a:ext uri="{FF2B5EF4-FFF2-40B4-BE49-F238E27FC236}">
                <a16:creationId xmlns:a16="http://schemas.microsoft.com/office/drawing/2014/main" id="{68AEECED-C1D6-4317-BEBF-9FB0A5668B73}"/>
              </a:ext>
            </a:extLst>
          </p:cNvPr>
          <p:cNvPicPr>
            <a:picLocks noGrp="1" noChangeAspect="1"/>
          </p:cNvPicPr>
          <p:nvPr>
            <p:ph sz="half" idx="2"/>
          </p:nvPr>
        </p:nvPicPr>
        <p:blipFill rotWithShape="1">
          <a:blip r:embed="rId3"/>
          <a:srcRect l="4031" t="1849" r="3422" b="3815"/>
          <a:stretch/>
        </p:blipFill>
        <p:spPr>
          <a:xfrm>
            <a:off x="5076825" y="2057400"/>
            <a:ext cx="3276600" cy="4397543"/>
          </a:xfrm>
          <a:prstGeom prst="rect">
            <a:avLst/>
          </a:prstGeom>
        </p:spPr>
      </p:pic>
      <p:sp>
        <p:nvSpPr>
          <p:cNvPr id="2" name="Content Placeholder 1">
            <a:extLst>
              <a:ext uri="{FF2B5EF4-FFF2-40B4-BE49-F238E27FC236}">
                <a16:creationId xmlns:a16="http://schemas.microsoft.com/office/drawing/2014/main" id="{AC6FB2B8-A001-4C32-989A-6D7EA46A5200}"/>
              </a:ext>
            </a:extLst>
          </p:cNvPr>
          <p:cNvSpPr>
            <a:spLocks noGrp="1"/>
          </p:cNvSpPr>
          <p:nvPr>
            <p:ph sz="half" idx="1"/>
          </p:nvPr>
        </p:nvSpPr>
        <p:spPr/>
        <p:txBody>
          <a:bodyPr anchor="t"/>
          <a:lstStyle/>
          <a:p>
            <a:endParaRPr lang="en-US" altLang="en-US" sz="2800" dirty="0"/>
          </a:p>
          <a:p>
            <a:r>
              <a:rPr lang="en-US" altLang="en-US" sz="2800" dirty="0">
                <a:latin typeface="Franklin Gothic Demi"/>
              </a:rPr>
              <a:t>Each MS4 must have </a:t>
            </a:r>
            <a:r>
              <a:rPr lang="en-US" altLang="en-US" sz="2800" dirty="0" err="1">
                <a:latin typeface="Franklin Gothic Demi"/>
              </a:rPr>
              <a:t>it’s</a:t>
            </a:r>
            <a:r>
              <a:rPr lang="en-US" altLang="en-US" sz="2800" dirty="0">
                <a:latin typeface="Franklin Gothic Demi"/>
              </a:rPr>
              <a:t> own SOP or inspection procedure</a:t>
            </a:r>
          </a:p>
          <a:p>
            <a:r>
              <a:rPr lang="en-US" altLang="en-US" sz="2800" dirty="0"/>
              <a:t>Use inspection checklist or log</a:t>
            </a:r>
          </a:p>
          <a:p>
            <a:r>
              <a:rPr lang="en-US" altLang="en-US" sz="2800" dirty="0"/>
              <a:t>Employees need to know how and whom to report possible illicit discharges </a:t>
            </a:r>
          </a:p>
          <a:p>
            <a:endParaRPr lang="en-US" dirty="0"/>
          </a:p>
        </p:txBody>
      </p:sp>
      <p:sp>
        <p:nvSpPr>
          <p:cNvPr id="4" name="Title 3">
            <a:extLst>
              <a:ext uri="{FF2B5EF4-FFF2-40B4-BE49-F238E27FC236}">
                <a16:creationId xmlns:a16="http://schemas.microsoft.com/office/drawing/2014/main" id="{21B90DF2-4297-4AA0-A78D-9E00F02DB09A}"/>
              </a:ext>
            </a:extLst>
          </p:cNvPr>
          <p:cNvSpPr>
            <a:spLocks noGrp="1"/>
          </p:cNvSpPr>
          <p:nvPr>
            <p:ph type="title"/>
          </p:nvPr>
        </p:nvSpPr>
        <p:spPr/>
        <p:txBody>
          <a:bodyPr/>
          <a:lstStyle/>
          <a:p>
            <a:r>
              <a:rPr lang="en-US" dirty="0"/>
              <a:t>Reporting Illicit Discharges</a:t>
            </a:r>
          </a:p>
        </p:txBody>
      </p:sp>
    </p:spTree>
    <p:extLst>
      <p:ext uri="{BB962C8B-B14F-4D97-AF65-F5344CB8AC3E}">
        <p14:creationId xmlns:p14="http://schemas.microsoft.com/office/powerpoint/2010/main" val="1087100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96716-6681-45FA-A05F-86EE7E70BA01}"/>
              </a:ext>
            </a:extLst>
          </p:cNvPr>
          <p:cNvSpPr>
            <a:spLocks noGrp="1"/>
          </p:cNvSpPr>
          <p:nvPr>
            <p:ph type="ctrTitle"/>
          </p:nvPr>
        </p:nvSpPr>
        <p:spPr/>
        <p:txBody>
          <a:bodyPr>
            <a:normAutofit/>
          </a:bodyPr>
          <a:lstStyle/>
          <a:p>
            <a:r>
              <a:rPr lang="en-US" sz="8000" dirty="0"/>
              <a:t>BREAK</a:t>
            </a:r>
          </a:p>
        </p:txBody>
      </p:sp>
    </p:spTree>
    <p:extLst>
      <p:ext uri="{BB962C8B-B14F-4D97-AF65-F5344CB8AC3E}">
        <p14:creationId xmlns:p14="http://schemas.microsoft.com/office/powerpoint/2010/main" val="22977851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White cloudy water entering waterbody.">
            <a:extLst>
              <a:ext uri="{FF2B5EF4-FFF2-40B4-BE49-F238E27FC236}">
                <a16:creationId xmlns:a16="http://schemas.microsoft.com/office/drawing/2014/main" id="{B10F5E87-9DCA-43F7-9A89-1328733593A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10166" y="2057400"/>
            <a:ext cx="7323667" cy="4119563"/>
          </a:xfrm>
        </p:spPr>
      </p:pic>
      <p:sp>
        <p:nvSpPr>
          <p:cNvPr id="4" name="Text Placeholder 3">
            <a:extLst>
              <a:ext uri="{FF2B5EF4-FFF2-40B4-BE49-F238E27FC236}">
                <a16:creationId xmlns:a16="http://schemas.microsoft.com/office/drawing/2014/main" id="{20A4A0C7-5F7D-4DCF-842B-153626DBF278}"/>
              </a:ext>
            </a:extLst>
          </p:cNvPr>
          <p:cNvSpPr>
            <a:spLocks noGrp="1"/>
          </p:cNvSpPr>
          <p:nvPr>
            <p:ph type="body" sz="quarter" idx="13"/>
          </p:nvPr>
        </p:nvSpPr>
        <p:spPr/>
        <p:txBody>
          <a:bodyPr/>
          <a:lstStyle/>
          <a:p>
            <a:r>
              <a:rPr lang="en-US" dirty="0"/>
              <a:t>Discovery</a:t>
            </a:r>
          </a:p>
        </p:txBody>
      </p:sp>
      <p:sp>
        <p:nvSpPr>
          <p:cNvPr id="2" name="Title 1">
            <a:extLst>
              <a:ext uri="{FF2B5EF4-FFF2-40B4-BE49-F238E27FC236}">
                <a16:creationId xmlns:a16="http://schemas.microsoft.com/office/drawing/2014/main" id="{1E2EF254-63DF-45FE-839E-2AFAA56E52FC}"/>
              </a:ext>
            </a:extLst>
          </p:cNvPr>
          <p:cNvSpPr>
            <a:spLocks noGrp="1"/>
          </p:cNvSpPr>
          <p:nvPr>
            <p:ph type="title"/>
          </p:nvPr>
        </p:nvSpPr>
        <p:spPr/>
        <p:txBody>
          <a:bodyPr/>
          <a:lstStyle/>
          <a:p>
            <a:r>
              <a:rPr lang="en-US" sz="4800" dirty="0"/>
              <a:t>Investigation Slide 1</a:t>
            </a:r>
          </a:p>
        </p:txBody>
      </p:sp>
    </p:spTree>
    <p:extLst>
      <p:ext uri="{BB962C8B-B14F-4D97-AF65-F5344CB8AC3E}">
        <p14:creationId xmlns:p14="http://schemas.microsoft.com/office/powerpoint/2010/main" val="1720880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69E795-CA62-47B7-93B4-7659B335C5A3}"/>
              </a:ext>
            </a:extLst>
          </p:cNvPr>
          <p:cNvSpPr>
            <a:spLocks noGrp="1"/>
          </p:cNvSpPr>
          <p:nvPr>
            <p:ph idx="1"/>
          </p:nvPr>
        </p:nvSpPr>
        <p:spPr>
          <a:xfrm>
            <a:off x="228600" y="2057401"/>
            <a:ext cx="8686800" cy="4119561"/>
          </a:xfrm>
        </p:spPr>
        <p:txBody>
          <a:bodyPr anchor="t"/>
          <a:lstStyle/>
          <a:p>
            <a:pPr marL="0" indent="0">
              <a:buNone/>
            </a:pPr>
            <a:r>
              <a:rPr lang="en-US" dirty="0">
                <a:latin typeface="Franklin Gothic Demi"/>
              </a:rPr>
              <a:t>As MS4 staff:</a:t>
            </a:r>
            <a:endParaRPr lang="en-US" dirty="0"/>
          </a:p>
          <a:p>
            <a:r>
              <a:rPr lang="en-US" sz="3200" dirty="0">
                <a:latin typeface="Franklin Gothic Demi"/>
              </a:rPr>
              <a:t>You are in the field routinely.</a:t>
            </a:r>
            <a:endParaRPr lang="en-US" dirty="0"/>
          </a:p>
          <a:p>
            <a:r>
              <a:rPr lang="en-US" sz="3200" dirty="0">
                <a:latin typeface="Franklin Gothic Demi"/>
              </a:rPr>
              <a:t>You are the “eyes” of your local agency.</a:t>
            </a:r>
          </a:p>
          <a:p>
            <a:r>
              <a:rPr lang="en-US" sz="3200" dirty="0">
                <a:latin typeface="Franklin Gothic Demi"/>
              </a:rPr>
              <a:t>You are the first line of defense against illicit discharges.</a:t>
            </a:r>
          </a:p>
          <a:p>
            <a:r>
              <a:rPr lang="en-US" sz="3200" dirty="0">
                <a:latin typeface="Franklin Gothic Demi"/>
              </a:rPr>
              <a:t>You need to know how to identify and report illicit discharges.</a:t>
            </a:r>
          </a:p>
          <a:p>
            <a:r>
              <a:rPr lang="en-US" sz="3200" dirty="0">
                <a:latin typeface="Franklin Gothic Demi"/>
              </a:rPr>
              <a:t>Identifying and eliminating illicit discharges are required activities.</a:t>
            </a:r>
          </a:p>
          <a:p>
            <a:endParaRPr lang="en-US" dirty="0"/>
          </a:p>
        </p:txBody>
      </p:sp>
      <p:sp>
        <p:nvSpPr>
          <p:cNvPr id="2" name="Title 1">
            <a:extLst>
              <a:ext uri="{FF2B5EF4-FFF2-40B4-BE49-F238E27FC236}">
                <a16:creationId xmlns:a16="http://schemas.microsoft.com/office/drawing/2014/main" id="{66E6DD77-EAE3-4DD3-BF3C-442249D621AE}"/>
              </a:ext>
            </a:extLst>
          </p:cNvPr>
          <p:cNvSpPr>
            <a:spLocks noGrp="1"/>
          </p:cNvSpPr>
          <p:nvPr>
            <p:ph type="title"/>
          </p:nvPr>
        </p:nvSpPr>
        <p:spPr/>
        <p:txBody>
          <a:bodyPr/>
          <a:lstStyle/>
          <a:p>
            <a:r>
              <a:rPr lang="en-US" dirty="0"/>
              <a:t>Value of the Training</a:t>
            </a:r>
          </a:p>
        </p:txBody>
      </p:sp>
    </p:spTree>
    <p:extLst>
      <p:ext uri="{BB962C8B-B14F-4D97-AF65-F5344CB8AC3E}">
        <p14:creationId xmlns:p14="http://schemas.microsoft.com/office/powerpoint/2010/main" val="14322749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Nearest catch basin upstream.">
            <a:extLst>
              <a:ext uri="{FF2B5EF4-FFF2-40B4-BE49-F238E27FC236}">
                <a16:creationId xmlns:a16="http://schemas.microsoft.com/office/drawing/2014/main" id="{0A835131-22A2-437F-948A-52294F747C5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10166" y="2057400"/>
            <a:ext cx="7323667" cy="4119563"/>
          </a:xfrm>
        </p:spPr>
      </p:pic>
      <p:sp>
        <p:nvSpPr>
          <p:cNvPr id="4" name="Text Placeholder 3">
            <a:extLst>
              <a:ext uri="{FF2B5EF4-FFF2-40B4-BE49-F238E27FC236}">
                <a16:creationId xmlns:a16="http://schemas.microsoft.com/office/drawing/2014/main" id="{424D178A-A8C4-47E2-A929-7A593EF6FC2E}"/>
              </a:ext>
            </a:extLst>
          </p:cNvPr>
          <p:cNvSpPr>
            <a:spLocks noGrp="1"/>
          </p:cNvSpPr>
          <p:nvPr>
            <p:ph type="body" sz="quarter" idx="13"/>
          </p:nvPr>
        </p:nvSpPr>
        <p:spPr/>
        <p:txBody>
          <a:bodyPr/>
          <a:lstStyle/>
          <a:p>
            <a:r>
              <a:rPr lang="en-US" dirty="0"/>
              <a:t>Following the source upstream</a:t>
            </a:r>
          </a:p>
        </p:txBody>
      </p:sp>
      <p:sp>
        <p:nvSpPr>
          <p:cNvPr id="2" name="Title 1">
            <a:extLst>
              <a:ext uri="{FF2B5EF4-FFF2-40B4-BE49-F238E27FC236}">
                <a16:creationId xmlns:a16="http://schemas.microsoft.com/office/drawing/2014/main" id="{F2EE7DEB-BC94-4809-A095-1FAE9704B6A0}"/>
              </a:ext>
            </a:extLst>
          </p:cNvPr>
          <p:cNvSpPr>
            <a:spLocks noGrp="1"/>
          </p:cNvSpPr>
          <p:nvPr>
            <p:ph type="title"/>
          </p:nvPr>
        </p:nvSpPr>
        <p:spPr/>
        <p:txBody>
          <a:bodyPr/>
          <a:lstStyle/>
          <a:p>
            <a:r>
              <a:rPr lang="en-US" sz="4800" dirty="0"/>
              <a:t>Investigation Slide 2</a:t>
            </a:r>
          </a:p>
        </p:txBody>
      </p:sp>
    </p:spTree>
    <p:extLst>
      <p:ext uri="{BB962C8B-B14F-4D97-AF65-F5344CB8AC3E}">
        <p14:creationId xmlns:p14="http://schemas.microsoft.com/office/powerpoint/2010/main" val="40950505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Catch basin bottom with cross connection where discharge is coming from.">
            <a:extLst>
              <a:ext uri="{FF2B5EF4-FFF2-40B4-BE49-F238E27FC236}">
                <a16:creationId xmlns:a16="http://schemas.microsoft.com/office/drawing/2014/main" id="{8A76D56B-B713-4400-AC72-BF8AC0B16482}"/>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29381"/>
          <a:stretch/>
        </p:blipFill>
        <p:spPr>
          <a:xfrm>
            <a:off x="2857500" y="2095843"/>
            <a:ext cx="3429000" cy="4304958"/>
          </a:xfrm>
        </p:spPr>
      </p:pic>
      <p:sp>
        <p:nvSpPr>
          <p:cNvPr id="4" name="Text Placeholder 3">
            <a:extLst>
              <a:ext uri="{FF2B5EF4-FFF2-40B4-BE49-F238E27FC236}">
                <a16:creationId xmlns:a16="http://schemas.microsoft.com/office/drawing/2014/main" id="{4496E850-01BB-4118-B57E-AB8F07FBBC77}"/>
              </a:ext>
            </a:extLst>
          </p:cNvPr>
          <p:cNvSpPr>
            <a:spLocks noGrp="1"/>
          </p:cNvSpPr>
          <p:nvPr>
            <p:ph type="body" sz="quarter" idx="13"/>
          </p:nvPr>
        </p:nvSpPr>
        <p:spPr/>
        <p:txBody>
          <a:bodyPr/>
          <a:lstStyle/>
          <a:p>
            <a:r>
              <a:rPr lang="en-US" dirty="0"/>
              <a:t>Split in storm drain network</a:t>
            </a:r>
          </a:p>
        </p:txBody>
      </p:sp>
      <p:sp>
        <p:nvSpPr>
          <p:cNvPr id="2" name="Title 1">
            <a:extLst>
              <a:ext uri="{FF2B5EF4-FFF2-40B4-BE49-F238E27FC236}">
                <a16:creationId xmlns:a16="http://schemas.microsoft.com/office/drawing/2014/main" id="{6B290987-F5C0-4FE5-BDD3-1248BE0CFC89}"/>
              </a:ext>
            </a:extLst>
          </p:cNvPr>
          <p:cNvSpPr>
            <a:spLocks noGrp="1"/>
          </p:cNvSpPr>
          <p:nvPr>
            <p:ph type="title"/>
          </p:nvPr>
        </p:nvSpPr>
        <p:spPr/>
        <p:txBody>
          <a:bodyPr/>
          <a:lstStyle/>
          <a:p>
            <a:r>
              <a:rPr lang="en-US" sz="4800" dirty="0"/>
              <a:t>Investigation Slide 3</a:t>
            </a:r>
          </a:p>
        </p:txBody>
      </p:sp>
    </p:spTree>
    <p:extLst>
      <p:ext uri="{BB962C8B-B14F-4D97-AF65-F5344CB8AC3E}">
        <p14:creationId xmlns:p14="http://schemas.microsoft.com/office/powerpoint/2010/main" val="42700942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Discharge identified as paint coming from a wall that water is leaking onto.">
            <a:extLst>
              <a:ext uri="{FF2B5EF4-FFF2-40B4-BE49-F238E27FC236}">
                <a16:creationId xmlns:a16="http://schemas.microsoft.com/office/drawing/2014/main" id="{E1C29108-6E7C-4C4D-B5C2-03C7DDA681F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10166" y="2286001"/>
            <a:ext cx="7323667" cy="4119563"/>
          </a:xfrm>
        </p:spPr>
      </p:pic>
      <p:sp>
        <p:nvSpPr>
          <p:cNvPr id="4" name="Text Placeholder 3">
            <a:extLst>
              <a:ext uri="{FF2B5EF4-FFF2-40B4-BE49-F238E27FC236}">
                <a16:creationId xmlns:a16="http://schemas.microsoft.com/office/drawing/2014/main" id="{E795F2D6-B3D6-4684-B94B-FD19650A9E10}"/>
              </a:ext>
            </a:extLst>
          </p:cNvPr>
          <p:cNvSpPr>
            <a:spLocks noGrp="1"/>
          </p:cNvSpPr>
          <p:nvPr>
            <p:ph type="body" sz="quarter" idx="13"/>
          </p:nvPr>
        </p:nvSpPr>
        <p:spPr/>
        <p:txBody>
          <a:bodyPr/>
          <a:lstStyle/>
          <a:p>
            <a:r>
              <a:rPr lang="en-US" dirty="0"/>
              <a:t>Identification of illicit discharge</a:t>
            </a:r>
          </a:p>
        </p:txBody>
      </p:sp>
      <p:sp>
        <p:nvSpPr>
          <p:cNvPr id="2" name="Title 1">
            <a:extLst>
              <a:ext uri="{FF2B5EF4-FFF2-40B4-BE49-F238E27FC236}">
                <a16:creationId xmlns:a16="http://schemas.microsoft.com/office/drawing/2014/main" id="{98D1C192-ACCB-413E-B042-93BBCE6971B0}"/>
              </a:ext>
            </a:extLst>
          </p:cNvPr>
          <p:cNvSpPr>
            <a:spLocks noGrp="1"/>
          </p:cNvSpPr>
          <p:nvPr>
            <p:ph type="title"/>
          </p:nvPr>
        </p:nvSpPr>
        <p:spPr/>
        <p:txBody>
          <a:bodyPr/>
          <a:lstStyle/>
          <a:p>
            <a:r>
              <a:rPr lang="en-US" sz="4800" dirty="0"/>
              <a:t>Investigation Slide 4</a:t>
            </a:r>
          </a:p>
        </p:txBody>
      </p:sp>
    </p:spTree>
    <p:extLst>
      <p:ext uri="{BB962C8B-B14F-4D97-AF65-F5344CB8AC3E}">
        <p14:creationId xmlns:p14="http://schemas.microsoft.com/office/powerpoint/2010/main" val="8183564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0CCF9D-69C8-4D3C-80F0-A0C4233BBDAA}"/>
              </a:ext>
            </a:extLst>
          </p:cNvPr>
          <p:cNvSpPr>
            <a:spLocks noGrp="1"/>
          </p:cNvSpPr>
          <p:nvPr>
            <p:ph idx="1"/>
          </p:nvPr>
        </p:nvSpPr>
        <p:spPr/>
        <p:txBody>
          <a:bodyPr/>
          <a:lstStyle/>
          <a:p>
            <a:r>
              <a:rPr lang="en-US" dirty="0"/>
              <a:t>Good housekeeping is everyone’s responsibility</a:t>
            </a:r>
            <a:endParaRPr lang="en-US" sz="3200" dirty="0"/>
          </a:p>
          <a:p>
            <a:pPr lvl="1"/>
            <a:r>
              <a:rPr lang="en-US" dirty="0"/>
              <a:t>Ensure NO stormwater pollution is caused by daily activities at permittee-owned facilities and in the field</a:t>
            </a:r>
          </a:p>
          <a:p>
            <a:pPr lvl="1"/>
            <a:r>
              <a:rPr lang="en-US" dirty="0"/>
              <a:t>Establish procedures and document pollution prevention activities</a:t>
            </a:r>
          </a:p>
        </p:txBody>
      </p:sp>
      <p:sp>
        <p:nvSpPr>
          <p:cNvPr id="5" name="Text Placeholder 4">
            <a:extLst>
              <a:ext uri="{FF2B5EF4-FFF2-40B4-BE49-F238E27FC236}">
                <a16:creationId xmlns:a16="http://schemas.microsoft.com/office/drawing/2014/main" id="{7BBCAD78-681E-4BA3-BD5F-FC940C91D78C}"/>
              </a:ext>
            </a:extLst>
          </p:cNvPr>
          <p:cNvSpPr>
            <a:spLocks noGrp="1"/>
          </p:cNvSpPr>
          <p:nvPr>
            <p:ph type="body" sz="quarter" idx="13"/>
          </p:nvPr>
        </p:nvSpPr>
        <p:spPr>
          <a:xfrm>
            <a:off x="1928190" y="1142999"/>
            <a:ext cx="6987210" cy="914401"/>
          </a:xfrm>
        </p:spPr>
        <p:txBody>
          <a:bodyPr/>
          <a:lstStyle/>
          <a:p>
            <a:r>
              <a:rPr lang="en-US" sz="2800" dirty="0">
                <a:latin typeface="Franklin Gothic Demi"/>
              </a:rPr>
              <a:t>Establishing accountability for pollution prevention (required)</a:t>
            </a:r>
          </a:p>
        </p:txBody>
      </p:sp>
      <p:sp>
        <p:nvSpPr>
          <p:cNvPr id="2" name="Title 1">
            <a:extLst>
              <a:ext uri="{FF2B5EF4-FFF2-40B4-BE49-F238E27FC236}">
                <a16:creationId xmlns:a16="http://schemas.microsoft.com/office/drawing/2014/main" id="{A95B6A8F-32FF-4B4B-B448-6AC8492A9392}"/>
              </a:ext>
            </a:extLst>
          </p:cNvPr>
          <p:cNvSpPr>
            <a:spLocks noGrp="1"/>
          </p:cNvSpPr>
          <p:nvPr>
            <p:ph type="title"/>
          </p:nvPr>
        </p:nvSpPr>
        <p:spPr/>
        <p:txBody>
          <a:bodyPr/>
          <a:lstStyle/>
          <a:p>
            <a:r>
              <a:rPr lang="en-US" sz="4400" dirty="0"/>
              <a:t>Good Housekeeping 1</a:t>
            </a:r>
          </a:p>
        </p:txBody>
      </p:sp>
    </p:spTree>
    <p:extLst>
      <p:ext uri="{BB962C8B-B14F-4D97-AF65-F5344CB8AC3E}">
        <p14:creationId xmlns:p14="http://schemas.microsoft.com/office/powerpoint/2010/main" val="14668013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0CCF9D-69C8-4D3C-80F0-A0C4233BBDAA}"/>
              </a:ext>
            </a:extLst>
          </p:cNvPr>
          <p:cNvSpPr>
            <a:spLocks noGrp="1"/>
          </p:cNvSpPr>
          <p:nvPr>
            <p:ph idx="1"/>
          </p:nvPr>
        </p:nvSpPr>
        <p:spPr/>
        <p:txBody>
          <a:bodyPr/>
          <a:lstStyle/>
          <a:p>
            <a:r>
              <a:rPr lang="en-US" dirty="0"/>
              <a:t>Use a Stormwater Pollution Prevention Plan (SWPPP)</a:t>
            </a:r>
          </a:p>
          <a:p>
            <a:r>
              <a:rPr lang="en-US" dirty="0"/>
              <a:t>Follow Spill Procedures</a:t>
            </a:r>
          </a:p>
          <a:p>
            <a:pPr lvl="1"/>
            <a:r>
              <a:rPr lang="en-US" dirty="0"/>
              <a:t>Utilize Spill Cleanup Kits</a:t>
            </a:r>
          </a:p>
          <a:p>
            <a:pPr lvl="1"/>
            <a:r>
              <a:rPr lang="en-US" dirty="0"/>
              <a:t>Maintain Spill Cleanup Kits</a:t>
            </a:r>
          </a:p>
          <a:p>
            <a:r>
              <a:rPr lang="en-US" dirty="0"/>
              <a:t>You must set the example for active and effective pollution prevention</a:t>
            </a:r>
          </a:p>
        </p:txBody>
      </p:sp>
      <p:sp>
        <p:nvSpPr>
          <p:cNvPr id="5" name="Text Placeholder 4">
            <a:extLst>
              <a:ext uri="{FF2B5EF4-FFF2-40B4-BE49-F238E27FC236}">
                <a16:creationId xmlns:a16="http://schemas.microsoft.com/office/drawing/2014/main" id="{7BBCAD78-681E-4BA3-BD5F-FC940C91D78C}"/>
              </a:ext>
            </a:extLst>
          </p:cNvPr>
          <p:cNvSpPr>
            <a:spLocks noGrp="1"/>
          </p:cNvSpPr>
          <p:nvPr>
            <p:ph type="body" sz="quarter" idx="13"/>
          </p:nvPr>
        </p:nvSpPr>
        <p:spPr>
          <a:xfrm>
            <a:off x="1928190" y="1142999"/>
            <a:ext cx="6987210" cy="914401"/>
          </a:xfrm>
        </p:spPr>
        <p:txBody>
          <a:bodyPr/>
          <a:lstStyle/>
          <a:p>
            <a:r>
              <a:rPr lang="en-US" sz="2800" dirty="0">
                <a:latin typeface="Franklin Gothic Demi"/>
              </a:rPr>
              <a:t>Establish accountability for pollution prevention (required)</a:t>
            </a:r>
          </a:p>
        </p:txBody>
      </p:sp>
      <p:sp>
        <p:nvSpPr>
          <p:cNvPr id="2" name="Title 1">
            <a:extLst>
              <a:ext uri="{FF2B5EF4-FFF2-40B4-BE49-F238E27FC236}">
                <a16:creationId xmlns:a16="http://schemas.microsoft.com/office/drawing/2014/main" id="{A95B6A8F-32FF-4B4B-B448-6AC8492A9392}"/>
              </a:ext>
            </a:extLst>
          </p:cNvPr>
          <p:cNvSpPr>
            <a:spLocks noGrp="1"/>
          </p:cNvSpPr>
          <p:nvPr>
            <p:ph type="title"/>
          </p:nvPr>
        </p:nvSpPr>
        <p:spPr/>
        <p:txBody>
          <a:bodyPr/>
          <a:lstStyle/>
          <a:p>
            <a:r>
              <a:rPr lang="en-US" sz="4400" dirty="0"/>
              <a:t>Good Housekeeping 2</a:t>
            </a:r>
          </a:p>
        </p:txBody>
      </p:sp>
    </p:spTree>
    <p:extLst>
      <p:ext uri="{BB962C8B-B14F-4D97-AF65-F5344CB8AC3E}">
        <p14:creationId xmlns:p14="http://schemas.microsoft.com/office/powerpoint/2010/main" val="15787060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888613-65CA-4BAE-B9FB-27D812CCB45F}"/>
              </a:ext>
            </a:extLst>
          </p:cNvPr>
          <p:cNvSpPr>
            <a:spLocks noGrp="1"/>
          </p:cNvSpPr>
          <p:nvPr>
            <p:ph idx="1"/>
          </p:nvPr>
        </p:nvSpPr>
        <p:spPr/>
        <p:txBody>
          <a:bodyPr/>
          <a:lstStyle/>
          <a:p>
            <a:r>
              <a:rPr lang="en-US" dirty="0"/>
              <a:t>Vehicle/Equipment Washing</a:t>
            </a:r>
          </a:p>
          <a:p>
            <a:pPr lvl="1"/>
            <a:r>
              <a:rPr lang="en-US" dirty="0"/>
              <a:t>Wash water should never discharge to storm sewer or surface waters</a:t>
            </a:r>
          </a:p>
          <a:p>
            <a:r>
              <a:rPr lang="en-US" dirty="0"/>
              <a:t>Vehicle/Equipment Maintenance</a:t>
            </a:r>
          </a:p>
          <a:p>
            <a:pPr lvl="1"/>
            <a:r>
              <a:rPr lang="en-US" dirty="0"/>
              <a:t>Should be performed indoors</a:t>
            </a:r>
          </a:p>
          <a:p>
            <a:r>
              <a:rPr lang="en-US" dirty="0"/>
              <a:t>Vehicle/Equipment Storage</a:t>
            </a:r>
          </a:p>
          <a:p>
            <a:pPr lvl="1"/>
            <a:r>
              <a:rPr lang="en-US" dirty="0"/>
              <a:t>Under cover or use drip pans/drop cloths</a:t>
            </a:r>
          </a:p>
        </p:txBody>
      </p:sp>
      <p:sp>
        <p:nvSpPr>
          <p:cNvPr id="2" name="Title 1">
            <a:extLst>
              <a:ext uri="{FF2B5EF4-FFF2-40B4-BE49-F238E27FC236}">
                <a16:creationId xmlns:a16="http://schemas.microsoft.com/office/drawing/2014/main" id="{AEB42356-3764-4FF9-B1C0-BA616B485E6B}"/>
              </a:ext>
            </a:extLst>
          </p:cNvPr>
          <p:cNvSpPr>
            <a:spLocks noGrp="1"/>
          </p:cNvSpPr>
          <p:nvPr>
            <p:ph type="title"/>
          </p:nvPr>
        </p:nvSpPr>
        <p:spPr/>
        <p:txBody>
          <a:bodyPr/>
          <a:lstStyle/>
          <a:p>
            <a:r>
              <a:rPr lang="en-US" sz="4400" dirty="0"/>
              <a:t>Good Housekeeping 3</a:t>
            </a:r>
          </a:p>
        </p:txBody>
      </p:sp>
    </p:spTree>
    <p:extLst>
      <p:ext uri="{BB962C8B-B14F-4D97-AF65-F5344CB8AC3E}">
        <p14:creationId xmlns:p14="http://schemas.microsoft.com/office/powerpoint/2010/main" val="41478990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CED0A4-0206-469F-BBB1-A90981C80CEB}"/>
              </a:ext>
            </a:extLst>
          </p:cNvPr>
          <p:cNvSpPr>
            <a:spLocks noGrp="1"/>
          </p:cNvSpPr>
          <p:nvPr>
            <p:ph idx="1"/>
          </p:nvPr>
        </p:nvSpPr>
        <p:spPr/>
        <p:txBody>
          <a:bodyPr anchor="t"/>
          <a:lstStyle/>
          <a:p>
            <a:r>
              <a:rPr lang="en-US" dirty="0"/>
              <a:t>Materials Management</a:t>
            </a:r>
          </a:p>
          <a:p>
            <a:pPr lvl="1"/>
            <a:r>
              <a:rPr lang="en-US" dirty="0"/>
              <a:t>Secondary containment of waste materials</a:t>
            </a:r>
          </a:p>
          <a:p>
            <a:pPr lvl="1"/>
            <a:r>
              <a:rPr lang="en-US" dirty="0">
                <a:latin typeface="Franklin Gothic Demi"/>
              </a:rPr>
              <a:t>Properly dispose of unused materials and document disposal methods</a:t>
            </a:r>
          </a:p>
          <a:p>
            <a:pPr lvl="1"/>
            <a:r>
              <a:rPr lang="en-US" dirty="0">
                <a:latin typeface="Franklin Gothic Demi"/>
              </a:rPr>
              <a:t>Spill prevention kits</a:t>
            </a:r>
            <a:endParaRPr lang="en-US" dirty="0"/>
          </a:p>
          <a:p>
            <a:pPr lvl="1"/>
            <a:r>
              <a:rPr lang="en-US" dirty="0"/>
              <a:t>Cover stockpiles, drums, and other containers</a:t>
            </a:r>
          </a:p>
          <a:p>
            <a:pPr lvl="1"/>
            <a:r>
              <a:rPr lang="en-US" dirty="0"/>
              <a:t>Know manufacturers storage guidelines</a:t>
            </a:r>
          </a:p>
          <a:p>
            <a:pPr lvl="1"/>
            <a:endParaRPr lang="en-US" dirty="0"/>
          </a:p>
          <a:p>
            <a:pPr lvl="1"/>
            <a:endParaRPr lang="en-US" dirty="0"/>
          </a:p>
        </p:txBody>
      </p:sp>
      <p:sp>
        <p:nvSpPr>
          <p:cNvPr id="2" name="Title 1">
            <a:extLst>
              <a:ext uri="{FF2B5EF4-FFF2-40B4-BE49-F238E27FC236}">
                <a16:creationId xmlns:a16="http://schemas.microsoft.com/office/drawing/2014/main" id="{170D584A-0BF3-4461-988B-8BF58FA1D9D8}"/>
              </a:ext>
            </a:extLst>
          </p:cNvPr>
          <p:cNvSpPr>
            <a:spLocks noGrp="1"/>
          </p:cNvSpPr>
          <p:nvPr>
            <p:ph type="title"/>
          </p:nvPr>
        </p:nvSpPr>
        <p:spPr/>
        <p:txBody>
          <a:bodyPr/>
          <a:lstStyle/>
          <a:p>
            <a:r>
              <a:rPr lang="en-US" sz="4400" dirty="0"/>
              <a:t>Good Housekeeping 4</a:t>
            </a:r>
          </a:p>
        </p:txBody>
      </p:sp>
    </p:spTree>
    <p:extLst>
      <p:ext uri="{BB962C8B-B14F-4D97-AF65-F5344CB8AC3E}">
        <p14:creationId xmlns:p14="http://schemas.microsoft.com/office/powerpoint/2010/main" val="4549933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34F48C-F7D9-4CB0-87BA-7B097AEAFA09}"/>
              </a:ext>
            </a:extLst>
          </p:cNvPr>
          <p:cNvSpPr>
            <a:spLocks noGrp="1"/>
          </p:cNvSpPr>
          <p:nvPr>
            <p:ph idx="1"/>
          </p:nvPr>
        </p:nvSpPr>
        <p:spPr/>
        <p:txBody>
          <a:bodyPr anchor="t"/>
          <a:lstStyle/>
          <a:p>
            <a:r>
              <a:rPr lang="en-US" sz="3200" dirty="0">
                <a:latin typeface="Franklin Gothic Demi"/>
              </a:rPr>
              <a:t>Disposal of Sediment from Street Sweeping and Stormwater System Cleaning</a:t>
            </a:r>
          </a:p>
          <a:p>
            <a:r>
              <a:rPr lang="en-US" sz="2400" dirty="0">
                <a:latin typeface="Franklin Gothic Demi"/>
              </a:rPr>
              <a:t>May be disposed of in a permitted Class I or II landfill or permitted WTE(</a:t>
            </a:r>
            <a:r>
              <a:rPr lang="en-US" sz="2000" dirty="0">
                <a:latin typeface="Franklin Gothic Demi"/>
              </a:rPr>
              <a:t>Waste-to-Energy) </a:t>
            </a:r>
            <a:r>
              <a:rPr lang="en-US" sz="2400" dirty="0">
                <a:latin typeface="Franklin Gothic Demi"/>
              </a:rPr>
              <a:t>facility</a:t>
            </a:r>
            <a:endParaRPr lang="en-US" dirty="0"/>
          </a:p>
          <a:p>
            <a:pPr lvl="1"/>
            <a:r>
              <a:rPr lang="en-US" sz="2400" dirty="0"/>
              <a:t>If not contaminated, can be disposed of in Class III landfill</a:t>
            </a:r>
          </a:p>
          <a:p>
            <a:pPr lvl="1"/>
            <a:r>
              <a:rPr lang="en-US" sz="2400" dirty="0"/>
              <a:t>May be used as construction/industrial fill or soil amendment if tested for contaminants and does not pose a threat to public health or the environment</a:t>
            </a:r>
          </a:p>
          <a:p>
            <a:r>
              <a:rPr lang="en-US" sz="2400" dirty="0">
                <a:latin typeface="Franklin Gothic Demi"/>
              </a:rPr>
              <a:t>For more information: </a:t>
            </a:r>
            <a:r>
              <a:rPr lang="en-US" sz="2400" dirty="0">
                <a:latin typeface="Franklin Gothic Demi"/>
                <a:hlinkClick r:id="rId2"/>
              </a:rPr>
              <a:t>https://floridadep.gov/sites/default/files/GuidanceSt-Sweep_05-03-04_0.pdf</a:t>
            </a:r>
            <a:endParaRPr lang="en-US" sz="2400" dirty="0">
              <a:latin typeface="Franklin Gothic Demi"/>
            </a:endParaRPr>
          </a:p>
          <a:p>
            <a:pPr marL="0" indent="0">
              <a:buNone/>
            </a:pPr>
            <a:endParaRPr lang="en-US" sz="2800" dirty="0"/>
          </a:p>
          <a:p>
            <a:pPr lvl="1"/>
            <a:endParaRPr lang="en-US" b="1" dirty="0"/>
          </a:p>
        </p:txBody>
      </p:sp>
      <p:sp>
        <p:nvSpPr>
          <p:cNvPr id="2" name="Title 1">
            <a:extLst>
              <a:ext uri="{FF2B5EF4-FFF2-40B4-BE49-F238E27FC236}">
                <a16:creationId xmlns:a16="http://schemas.microsoft.com/office/drawing/2014/main" id="{B9F5F787-A3B7-417F-895E-5FC6BC040C1B}"/>
              </a:ext>
            </a:extLst>
          </p:cNvPr>
          <p:cNvSpPr>
            <a:spLocks noGrp="1"/>
          </p:cNvSpPr>
          <p:nvPr>
            <p:ph type="title"/>
          </p:nvPr>
        </p:nvSpPr>
        <p:spPr/>
        <p:txBody>
          <a:bodyPr/>
          <a:lstStyle/>
          <a:p>
            <a:r>
              <a:rPr lang="en-US" sz="4400" dirty="0"/>
              <a:t>Good Housekeeping 5</a:t>
            </a:r>
          </a:p>
        </p:txBody>
      </p:sp>
    </p:spTree>
    <p:extLst>
      <p:ext uri="{BB962C8B-B14F-4D97-AF65-F5344CB8AC3E}">
        <p14:creationId xmlns:p14="http://schemas.microsoft.com/office/powerpoint/2010/main" val="16752048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29190D-3383-48FF-8A73-4EFD5DB80C60}"/>
              </a:ext>
            </a:extLst>
          </p:cNvPr>
          <p:cNvSpPr>
            <a:spLocks noGrp="1"/>
          </p:cNvSpPr>
          <p:nvPr>
            <p:ph idx="1"/>
          </p:nvPr>
        </p:nvSpPr>
        <p:spPr>
          <a:xfrm>
            <a:off x="228600" y="1676401"/>
            <a:ext cx="8686800" cy="4500562"/>
          </a:xfrm>
        </p:spPr>
        <p:txBody>
          <a:bodyPr anchor="t"/>
          <a:lstStyle/>
          <a:p>
            <a:r>
              <a:rPr lang="en-US" dirty="0"/>
              <a:t>Landscaping and Lawn Care</a:t>
            </a:r>
          </a:p>
          <a:p>
            <a:pPr lvl="1"/>
            <a:r>
              <a:rPr lang="en-US" sz="3100" dirty="0">
                <a:latin typeface="Franklin Gothic Demi"/>
              </a:rPr>
              <a:t>Keep clippings out of streets and inlets</a:t>
            </a:r>
          </a:p>
          <a:p>
            <a:pPr lvl="1"/>
            <a:r>
              <a:rPr lang="en-US" sz="3100" dirty="0">
                <a:latin typeface="Franklin Gothic Demi"/>
              </a:rPr>
              <a:t>Use Florida-Friendly Landscaping techniques</a:t>
            </a:r>
          </a:p>
          <a:p>
            <a:pPr lvl="1"/>
            <a:r>
              <a:rPr lang="en-US" sz="3100" dirty="0">
                <a:latin typeface="Franklin Gothic Demi"/>
              </a:rPr>
              <a:t>Use properly licensed/certified fertilizer and pesticide applicators</a:t>
            </a:r>
            <a:endParaRPr lang="en-US" sz="3100" dirty="0"/>
          </a:p>
          <a:p>
            <a:pPr lvl="2"/>
            <a:r>
              <a:rPr lang="en-US" dirty="0">
                <a:latin typeface="Franklin Gothic Demi"/>
              </a:rPr>
              <a:t>Sweep up spills and reuse the fertilizer</a:t>
            </a:r>
            <a:endParaRPr lang="en-US" dirty="0"/>
          </a:p>
          <a:p>
            <a:pPr lvl="2"/>
            <a:r>
              <a:rPr lang="en-US" dirty="0">
                <a:latin typeface="Franklin Gothic Demi"/>
              </a:rPr>
              <a:t>Keep pesticides and fertilizers away from waters, streets, and stormwater inlets</a:t>
            </a:r>
          </a:p>
          <a:p>
            <a:pPr lvl="2"/>
            <a:r>
              <a:rPr lang="en-US" dirty="0">
                <a:latin typeface="Franklin Gothic Demi"/>
              </a:rPr>
              <a:t>Follow manufacturer’s application rates</a:t>
            </a:r>
          </a:p>
          <a:p>
            <a:pPr lvl="1"/>
            <a:endParaRPr lang="en-US"/>
          </a:p>
          <a:p>
            <a:pPr lvl="2"/>
            <a:endParaRPr lang="en-US" dirty="0"/>
          </a:p>
          <a:p>
            <a:pPr marL="457200" lvl="1" indent="0">
              <a:buNone/>
            </a:pPr>
            <a:endParaRPr lang="en-US" dirty="0"/>
          </a:p>
          <a:p>
            <a:pPr lvl="1"/>
            <a:endParaRPr lang="en-US" dirty="0"/>
          </a:p>
        </p:txBody>
      </p:sp>
      <p:sp>
        <p:nvSpPr>
          <p:cNvPr id="2" name="Title 1">
            <a:extLst>
              <a:ext uri="{FF2B5EF4-FFF2-40B4-BE49-F238E27FC236}">
                <a16:creationId xmlns:a16="http://schemas.microsoft.com/office/drawing/2014/main" id="{66F2CA37-DBC8-4C32-869B-F6B2502A4324}"/>
              </a:ext>
            </a:extLst>
          </p:cNvPr>
          <p:cNvSpPr>
            <a:spLocks noGrp="1"/>
          </p:cNvSpPr>
          <p:nvPr>
            <p:ph type="title"/>
          </p:nvPr>
        </p:nvSpPr>
        <p:spPr/>
        <p:txBody>
          <a:bodyPr/>
          <a:lstStyle/>
          <a:p>
            <a:r>
              <a:rPr lang="en-US" sz="4400" dirty="0"/>
              <a:t>Good Housekeeping 6</a:t>
            </a:r>
          </a:p>
        </p:txBody>
      </p:sp>
    </p:spTree>
    <p:extLst>
      <p:ext uri="{BB962C8B-B14F-4D97-AF65-F5344CB8AC3E}">
        <p14:creationId xmlns:p14="http://schemas.microsoft.com/office/powerpoint/2010/main" val="18071661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46239D-BB69-49A3-BCE1-AFC18B6313B5}"/>
              </a:ext>
            </a:extLst>
          </p:cNvPr>
          <p:cNvSpPr>
            <a:spLocks noGrp="1"/>
          </p:cNvSpPr>
          <p:nvPr>
            <p:ph idx="1"/>
          </p:nvPr>
        </p:nvSpPr>
        <p:spPr/>
        <p:txBody>
          <a:bodyPr anchor="t"/>
          <a:lstStyle/>
          <a:p>
            <a:r>
              <a:rPr lang="en-US" dirty="0"/>
              <a:t>Administration and Communication</a:t>
            </a:r>
          </a:p>
          <a:p>
            <a:pPr lvl="1"/>
            <a:r>
              <a:rPr lang="en-US" dirty="0">
                <a:latin typeface="Franklin Gothic Demi"/>
              </a:rPr>
              <a:t>Implement Standard Operating Procedures (SOPs) or a plan of action to manage illicit discharges.</a:t>
            </a:r>
          </a:p>
          <a:p>
            <a:pPr lvl="1"/>
            <a:r>
              <a:rPr lang="en-US" dirty="0">
                <a:latin typeface="Franklin Gothic Demi"/>
              </a:rPr>
              <a:t>Use channels of communication for reporting potential or observed illicit discharges.</a:t>
            </a:r>
          </a:p>
        </p:txBody>
      </p:sp>
      <p:sp>
        <p:nvSpPr>
          <p:cNvPr id="2" name="Title 1">
            <a:extLst>
              <a:ext uri="{FF2B5EF4-FFF2-40B4-BE49-F238E27FC236}">
                <a16:creationId xmlns:a16="http://schemas.microsoft.com/office/drawing/2014/main" id="{BE644007-367C-4D6C-A0D7-3B0E15A0897C}"/>
              </a:ext>
            </a:extLst>
          </p:cNvPr>
          <p:cNvSpPr>
            <a:spLocks noGrp="1"/>
          </p:cNvSpPr>
          <p:nvPr>
            <p:ph type="title"/>
          </p:nvPr>
        </p:nvSpPr>
        <p:spPr>
          <a:xfrm>
            <a:off x="1928190" y="533400"/>
            <a:ext cx="6987210" cy="914400"/>
          </a:xfrm>
        </p:spPr>
        <p:txBody>
          <a:bodyPr/>
          <a:lstStyle/>
          <a:p>
            <a:r>
              <a:rPr lang="en-US" sz="4400" dirty="0"/>
              <a:t>Good Housekeeping 7</a:t>
            </a:r>
          </a:p>
        </p:txBody>
      </p:sp>
    </p:spTree>
    <p:extLst>
      <p:ext uri="{BB962C8B-B14F-4D97-AF65-F5344CB8AC3E}">
        <p14:creationId xmlns:p14="http://schemas.microsoft.com/office/powerpoint/2010/main" val="3228107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1530A4-7A31-4506-B17A-2766C64E28BD}"/>
              </a:ext>
            </a:extLst>
          </p:cNvPr>
          <p:cNvSpPr>
            <a:spLocks noGrp="1"/>
          </p:cNvSpPr>
          <p:nvPr>
            <p:ph idx="1"/>
          </p:nvPr>
        </p:nvSpPr>
        <p:spPr/>
        <p:txBody>
          <a:bodyPr anchor="t"/>
          <a:lstStyle/>
          <a:p>
            <a:r>
              <a:rPr lang="en-US" sz="3200" dirty="0"/>
              <a:t>Conveyance or system of conveyances;</a:t>
            </a:r>
          </a:p>
          <a:p>
            <a:r>
              <a:rPr lang="en-US" sz="3200" dirty="0">
                <a:latin typeface="Franklin Gothic Demi"/>
              </a:rPr>
              <a:t>Includes roads, inlets, catch basins, grates, detention and retention ponds, swales, ditches, pipes, canals, etc.;</a:t>
            </a:r>
          </a:p>
          <a:p>
            <a:r>
              <a:rPr lang="en-US" sz="3200" dirty="0"/>
              <a:t>Owned by local governments, public universities, correctional institutions, FDOT or special districts; </a:t>
            </a:r>
          </a:p>
          <a:p>
            <a:r>
              <a:rPr lang="en-US" sz="3200" dirty="0"/>
              <a:t>Designed or used to discharge stormwater to surface waters (lakes, rivers, bays, ocean, wetlands) of the State through outfalls.</a:t>
            </a:r>
          </a:p>
        </p:txBody>
      </p:sp>
      <p:sp>
        <p:nvSpPr>
          <p:cNvPr id="4" name="Text Placeholder 3">
            <a:extLst>
              <a:ext uri="{FF2B5EF4-FFF2-40B4-BE49-F238E27FC236}">
                <a16:creationId xmlns:a16="http://schemas.microsoft.com/office/drawing/2014/main" id="{5621E350-8B9E-4876-8D4E-FD5FCDE0A970}"/>
              </a:ext>
            </a:extLst>
          </p:cNvPr>
          <p:cNvSpPr>
            <a:spLocks noGrp="1"/>
          </p:cNvSpPr>
          <p:nvPr>
            <p:ph type="body" sz="quarter" idx="13"/>
          </p:nvPr>
        </p:nvSpPr>
        <p:spPr/>
        <p:txBody>
          <a:bodyPr/>
          <a:lstStyle/>
          <a:p>
            <a:r>
              <a:rPr lang="en-US" sz="2800" dirty="0"/>
              <a:t>Municipal Separate Storm Sewer System</a:t>
            </a:r>
          </a:p>
        </p:txBody>
      </p:sp>
      <p:sp>
        <p:nvSpPr>
          <p:cNvPr id="2" name="Title 1">
            <a:extLst>
              <a:ext uri="{FF2B5EF4-FFF2-40B4-BE49-F238E27FC236}">
                <a16:creationId xmlns:a16="http://schemas.microsoft.com/office/drawing/2014/main" id="{1DBB02E9-124F-4132-9E05-268E18815E6F}"/>
              </a:ext>
            </a:extLst>
          </p:cNvPr>
          <p:cNvSpPr>
            <a:spLocks noGrp="1"/>
          </p:cNvSpPr>
          <p:nvPr>
            <p:ph type="title"/>
          </p:nvPr>
        </p:nvSpPr>
        <p:spPr/>
        <p:txBody>
          <a:bodyPr/>
          <a:lstStyle/>
          <a:p>
            <a:r>
              <a:rPr lang="en-US" dirty="0"/>
              <a:t>What Is The MS4?</a:t>
            </a:r>
          </a:p>
        </p:txBody>
      </p:sp>
    </p:spTree>
    <p:extLst>
      <p:ext uri="{BB962C8B-B14F-4D97-AF65-F5344CB8AC3E}">
        <p14:creationId xmlns:p14="http://schemas.microsoft.com/office/powerpoint/2010/main" val="40770545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9495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D992AA-ED73-4B1F-8E32-439A111BF465}"/>
              </a:ext>
            </a:extLst>
          </p:cNvPr>
          <p:cNvSpPr>
            <a:spLocks noGrp="1"/>
          </p:cNvSpPr>
          <p:nvPr>
            <p:ph idx="1"/>
          </p:nvPr>
        </p:nvSpPr>
        <p:spPr>
          <a:xfrm>
            <a:off x="228600" y="2286001"/>
            <a:ext cx="8686800" cy="4119561"/>
          </a:xfrm>
        </p:spPr>
        <p:txBody>
          <a:bodyPr anchor="t"/>
          <a:lstStyle/>
          <a:p>
            <a:r>
              <a:rPr lang="en-US" sz="2800" dirty="0"/>
              <a:t>MS4s permits require:</a:t>
            </a:r>
          </a:p>
          <a:p>
            <a:pPr lvl="1"/>
            <a:r>
              <a:rPr lang="en-US" sz="2400" dirty="0">
                <a:latin typeface="Franklin Gothic Demi"/>
              </a:rPr>
              <a:t>Implementation of a Stormwater Management Program (SWMP) to minimize stormwater pollutant loadings to the stormwater system.</a:t>
            </a:r>
          </a:p>
          <a:p>
            <a:pPr lvl="1"/>
            <a:r>
              <a:rPr lang="en-US" sz="2400" dirty="0"/>
              <a:t>Prohibit non-stormwater discharges to the MS4 through education, rules, policies, inspections and enforcement.</a:t>
            </a:r>
          </a:p>
          <a:p>
            <a:r>
              <a:rPr lang="en-US" sz="2800" dirty="0"/>
              <a:t>The goal of the MS4 permit:</a:t>
            </a:r>
          </a:p>
          <a:p>
            <a:pPr lvl="1"/>
            <a:r>
              <a:rPr lang="en-US" sz="2400" dirty="0">
                <a:latin typeface="Franklin Gothic Demi"/>
              </a:rPr>
              <a:t>Reduce discharge of pollutants from the stormwater system to waters of the State to the </a:t>
            </a:r>
            <a:r>
              <a:rPr lang="en-US" sz="2400" i="1" dirty="0">
                <a:latin typeface="Franklin Gothic Demi"/>
              </a:rPr>
              <a:t>maximum extent practicable</a:t>
            </a:r>
            <a:r>
              <a:rPr lang="en-US" sz="2400" dirty="0">
                <a:latin typeface="Franklin Gothic Demi"/>
              </a:rPr>
              <a:t>.</a:t>
            </a:r>
          </a:p>
          <a:p>
            <a:endParaRPr lang="en-US" dirty="0"/>
          </a:p>
        </p:txBody>
      </p:sp>
      <p:sp>
        <p:nvSpPr>
          <p:cNvPr id="4" name="Text Placeholder 3">
            <a:extLst>
              <a:ext uri="{FF2B5EF4-FFF2-40B4-BE49-F238E27FC236}">
                <a16:creationId xmlns:a16="http://schemas.microsoft.com/office/drawing/2014/main" id="{E036DC7C-9CFE-42EE-A3CC-E2BF688F8A1D}"/>
              </a:ext>
            </a:extLst>
          </p:cNvPr>
          <p:cNvSpPr>
            <a:spLocks noGrp="1"/>
          </p:cNvSpPr>
          <p:nvPr>
            <p:ph type="body" sz="quarter" idx="13"/>
          </p:nvPr>
        </p:nvSpPr>
        <p:spPr/>
        <p:txBody>
          <a:bodyPr/>
          <a:lstStyle/>
          <a:p>
            <a:r>
              <a:rPr lang="fr-FR" altLang="en-US" sz="2500" dirty="0">
                <a:latin typeface="Franklin Gothic Demi"/>
              </a:rPr>
              <a:t>National </a:t>
            </a:r>
            <a:r>
              <a:rPr lang="en-US" altLang="en-US" sz="2500" dirty="0">
                <a:latin typeface="Franklin Gothic Demi"/>
              </a:rPr>
              <a:t>Pollutant</a:t>
            </a:r>
            <a:r>
              <a:rPr lang="fr-FR" altLang="en-US" sz="2500" dirty="0">
                <a:latin typeface="Franklin Gothic Demi"/>
              </a:rPr>
              <a:t> </a:t>
            </a:r>
            <a:r>
              <a:rPr lang="en-US" altLang="en-US" sz="2500" dirty="0">
                <a:latin typeface="Franklin Gothic Demi"/>
              </a:rPr>
              <a:t>Discharge</a:t>
            </a:r>
            <a:r>
              <a:rPr lang="fr-FR" altLang="en-US" sz="2500" dirty="0">
                <a:latin typeface="Franklin Gothic Demi"/>
              </a:rPr>
              <a:t> Elimination System</a:t>
            </a:r>
          </a:p>
        </p:txBody>
      </p:sp>
      <p:sp>
        <p:nvSpPr>
          <p:cNvPr id="2" name="Title 1">
            <a:extLst>
              <a:ext uri="{FF2B5EF4-FFF2-40B4-BE49-F238E27FC236}">
                <a16:creationId xmlns:a16="http://schemas.microsoft.com/office/drawing/2014/main" id="{C7057163-7F45-49B6-8F53-C83F3AE7E19E}"/>
              </a:ext>
            </a:extLst>
          </p:cNvPr>
          <p:cNvSpPr>
            <a:spLocks noGrp="1"/>
          </p:cNvSpPr>
          <p:nvPr>
            <p:ph type="title"/>
          </p:nvPr>
        </p:nvSpPr>
        <p:spPr/>
        <p:txBody>
          <a:bodyPr/>
          <a:lstStyle/>
          <a:p>
            <a:r>
              <a:rPr lang="en-US" dirty="0"/>
              <a:t>NPDES MS4 Permit</a:t>
            </a:r>
          </a:p>
        </p:txBody>
      </p:sp>
    </p:spTree>
    <p:extLst>
      <p:ext uri="{BB962C8B-B14F-4D97-AF65-F5344CB8AC3E}">
        <p14:creationId xmlns:p14="http://schemas.microsoft.com/office/powerpoint/2010/main" val="3408334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Outfall Pipe">
            <a:extLst>
              <a:ext uri="{FF2B5EF4-FFF2-40B4-BE49-F238E27FC236}">
                <a16:creationId xmlns:a16="http://schemas.microsoft.com/office/drawing/2014/main" id="{5EDDE392-F9EF-48C1-8724-B30A3500FB83}"/>
              </a:ext>
            </a:extLst>
          </p:cNvPr>
          <p:cNvPicPr>
            <a:picLocks noChangeAspect="1"/>
          </p:cNvPicPr>
          <p:nvPr/>
        </p:nvPicPr>
        <p:blipFill rotWithShape="1">
          <a:blip r:embed="rId3">
            <a:extLst>
              <a:ext uri="{28A0092B-C50C-407E-A947-70E740481C1C}">
                <a14:useLocalDpi xmlns:a14="http://schemas.microsoft.com/office/drawing/2010/main" val="0"/>
              </a:ext>
            </a:extLst>
          </a:blip>
          <a:srcRect l="40032" t="11481" r="17778" b="18889"/>
          <a:stretch/>
        </p:blipFill>
        <p:spPr>
          <a:xfrm rot="5400000">
            <a:off x="5758504" y="3877708"/>
            <a:ext cx="2514600" cy="3112606"/>
          </a:xfrm>
          <a:prstGeom prst="rect">
            <a:avLst/>
          </a:prstGeom>
        </p:spPr>
      </p:pic>
      <p:pic>
        <p:nvPicPr>
          <p:cNvPr id="12" name="Picture 11" descr="Retention Pond">
            <a:extLst>
              <a:ext uri="{FF2B5EF4-FFF2-40B4-BE49-F238E27FC236}">
                <a16:creationId xmlns:a16="http://schemas.microsoft.com/office/drawing/2014/main" id="{C1BA8DB3-93A4-48CB-A9DC-8EEC13ED0C5A}"/>
              </a:ext>
            </a:extLst>
          </p:cNvPr>
          <p:cNvPicPr>
            <a:picLocks noChangeAspect="1"/>
          </p:cNvPicPr>
          <p:nvPr/>
        </p:nvPicPr>
        <p:blipFill rotWithShape="1">
          <a:blip r:embed="rId4">
            <a:extLst>
              <a:ext uri="{28A0092B-C50C-407E-A947-70E740481C1C}">
                <a14:useLocalDpi xmlns:a14="http://schemas.microsoft.com/office/drawing/2010/main" val="0"/>
              </a:ext>
            </a:extLst>
          </a:blip>
          <a:srcRect l="35556" r="27777"/>
          <a:stretch/>
        </p:blipFill>
        <p:spPr>
          <a:xfrm rot="5400000">
            <a:off x="1518690" y="2862261"/>
            <a:ext cx="2514600" cy="5143500"/>
          </a:xfrm>
          <a:prstGeom prst="rect">
            <a:avLst/>
          </a:prstGeom>
        </p:spPr>
      </p:pic>
      <p:pic>
        <p:nvPicPr>
          <p:cNvPr id="10" name="Picture 9" descr="Curbside inlet">
            <a:extLst>
              <a:ext uri="{FF2B5EF4-FFF2-40B4-BE49-F238E27FC236}">
                <a16:creationId xmlns:a16="http://schemas.microsoft.com/office/drawing/2014/main" id="{88218468-D48A-4D5B-9F09-3C68416639EF}"/>
              </a:ext>
            </a:extLst>
          </p:cNvPr>
          <p:cNvPicPr>
            <a:picLocks noChangeAspect="1"/>
          </p:cNvPicPr>
          <p:nvPr/>
        </p:nvPicPr>
        <p:blipFill rotWithShape="1">
          <a:blip r:embed="rId5">
            <a:extLst>
              <a:ext uri="{28A0092B-C50C-407E-A947-70E740481C1C}">
                <a14:useLocalDpi xmlns:a14="http://schemas.microsoft.com/office/drawing/2010/main" val="0"/>
              </a:ext>
            </a:extLst>
          </a:blip>
          <a:srcRect l="38334" t="761" r="31866" b="12721"/>
          <a:stretch/>
        </p:blipFill>
        <p:spPr>
          <a:xfrm rot="5400000">
            <a:off x="4819256" y="280008"/>
            <a:ext cx="2362202" cy="5143500"/>
          </a:xfrm>
          <a:prstGeom prst="rect">
            <a:avLst/>
          </a:prstGeom>
        </p:spPr>
      </p:pic>
      <p:pic>
        <p:nvPicPr>
          <p:cNvPr id="6" name="Picture 5" descr="Storm Drain">
            <a:extLst>
              <a:ext uri="{FF2B5EF4-FFF2-40B4-BE49-F238E27FC236}">
                <a16:creationId xmlns:a16="http://schemas.microsoft.com/office/drawing/2014/main" id="{523DB04C-440C-4073-94BC-B38EC6B164BC}"/>
              </a:ext>
            </a:extLst>
          </p:cNvPr>
          <p:cNvPicPr>
            <a:picLocks noChangeAspect="1"/>
          </p:cNvPicPr>
          <p:nvPr/>
        </p:nvPicPr>
        <p:blipFill rotWithShape="1">
          <a:blip r:embed="rId6">
            <a:extLst>
              <a:ext uri="{28A0092B-C50C-407E-A947-70E740481C1C}">
                <a14:useLocalDpi xmlns:a14="http://schemas.microsoft.com/office/drawing/2010/main" val="0"/>
              </a:ext>
            </a:extLst>
          </a:blip>
          <a:srcRect l="25555" t="-228" r="20000" b="5810"/>
          <a:stretch/>
        </p:blipFill>
        <p:spPr>
          <a:xfrm rot="5400000">
            <a:off x="559320" y="1315579"/>
            <a:ext cx="2362200" cy="3072359"/>
          </a:xfrm>
          <a:prstGeom prst="rect">
            <a:avLst/>
          </a:prstGeom>
        </p:spPr>
      </p:pic>
      <p:sp>
        <p:nvSpPr>
          <p:cNvPr id="2" name="Title 1">
            <a:extLst>
              <a:ext uri="{FF2B5EF4-FFF2-40B4-BE49-F238E27FC236}">
                <a16:creationId xmlns:a16="http://schemas.microsoft.com/office/drawing/2014/main" id="{E09761F0-6C86-45B3-AB87-8A25D17F3F0E}"/>
              </a:ext>
            </a:extLst>
          </p:cNvPr>
          <p:cNvSpPr>
            <a:spLocks noGrp="1"/>
          </p:cNvSpPr>
          <p:nvPr>
            <p:ph type="title"/>
          </p:nvPr>
        </p:nvSpPr>
        <p:spPr/>
        <p:txBody>
          <a:bodyPr anchor="t">
            <a:noAutofit/>
          </a:bodyPr>
          <a:lstStyle/>
          <a:p>
            <a:r>
              <a:rPr lang="en-US" dirty="0">
                <a:latin typeface="Franklin Gothic Demi"/>
              </a:rPr>
              <a:t>MS4 Components</a:t>
            </a:r>
            <a:endParaRPr lang="en-US" dirty="0"/>
          </a:p>
        </p:txBody>
      </p:sp>
    </p:spTree>
    <p:extLst>
      <p:ext uri="{BB962C8B-B14F-4D97-AF65-F5344CB8AC3E}">
        <p14:creationId xmlns:p14="http://schemas.microsoft.com/office/powerpoint/2010/main" val="3712720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anitary sewer pipe collecting all wastewater goes to local wastewater treatment plant. Stormwater goes to a different pipe that is not treated and leads directly to a local waterbody.">
            <a:extLst>
              <a:ext uri="{FF2B5EF4-FFF2-40B4-BE49-F238E27FC236}">
                <a16:creationId xmlns:a16="http://schemas.microsoft.com/office/drawing/2014/main" id="{1813E08D-8122-4DA3-8528-81CEC81A74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7950" y="2057400"/>
            <a:ext cx="6148100" cy="3767138"/>
          </a:xfrm>
          <a:prstGeom prst="rect">
            <a:avLst/>
          </a:prstGeom>
        </p:spPr>
      </p:pic>
      <p:sp>
        <p:nvSpPr>
          <p:cNvPr id="6" name="TextBox 5">
            <a:extLst>
              <a:ext uri="{FF2B5EF4-FFF2-40B4-BE49-F238E27FC236}">
                <a16:creationId xmlns:a16="http://schemas.microsoft.com/office/drawing/2014/main" id="{E6B8B4FF-22AA-4CBA-8341-64F6A900DBA1}"/>
              </a:ext>
            </a:extLst>
          </p:cNvPr>
          <p:cNvSpPr txBox="1"/>
          <p:nvPr/>
        </p:nvSpPr>
        <p:spPr>
          <a:xfrm>
            <a:off x="4724400" y="5828184"/>
            <a:ext cx="3352800" cy="230832"/>
          </a:xfrm>
          <a:prstGeom prst="rect">
            <a:avLst/>
          </a:prstGeom>
          <a:noFill/>
        </p:spPr>
        <p:txBody>
          <a:bodyPr wrap="square" rtlCol="0">
            <a:spAutoFit/>
          </a:bodyPr>
          <a:lstStyle/>
          <a:p>
            <a:r>
              <a:rPr lang="en-US" sz="900" dirty="0"/>
              <a:t>https://www.cityofsantamaria.org/Home/ShowImage?id=508&amp;t=635489686498670000</a:t>
            </a:r>
          </a:p>
        </p:txBody>
      </p:sp>
      <p:sp>
        <p:nvSpPr>
          <p:cNvPr id="2" name="Title 1">
            <a:extLst>
              <a:ext uri="{FF2B5EF4-FFF2-40B4-BE49-F238E27FC236}">
                <a16:creationId xmlns:a16="http://schemas.microsoft.com/office/drawing/2014/main" id="{00D3FED1-EC7B-4EAF-9ECB-2449B2850F29}"/>
              </a:ext>
            </a:extLst>
          </p:cNvPr>
          <p:cNvSpPr>
            <a:spLocks noGrp="1"/>
          </p:cNvSpPr>
          <p:nvPr>
            <p:ph type="title"/>
          </p:nvPr>
        </p:nvSpPr>
        <p:spPr/>
        <p:txBody>
          <a:bodyPr/>
          <a:lstStyle/>
          <a:p>
            <a:r>
              <a:rPr lang="en-US" sz="5100" dirty="0"/>
              <a:t>MS4 vs. Sanitary Sewer</a:t>
            </a:r>
          </a:p>
        </p:txBody>
      </p:sp>
    </p:spTree>
    <p:extLst>
      <p:ext uri="{BB962C8B-B14F-4D97-AF65-F5344CB8AC3E}">
        <p14:creationId xmlns:p14="http://schemas.microsoft.com/office/powerpoint/2010/main" val="1927764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56E8AE-2E9B-4876-890C-548DBB079B09}"/>
              </a:ext>
            </a:extLst>
          </p:cNvPr>
          <p:cNvSpPr>
            <a:spLocks noGrp="1"/>
          </p:cNvSpPr>
          <p:nvPr>
            <p:ph idx="1"/>
          </p:nvPr>
        </p:nvSpPr>
        <p:spPr/>
        <p:txBody>
          <a:bodyPr anchor="t"/>
          <a:lstStyle/>
          <a:p>
            <a:r>
              <a:rPr lang="en-US" dirty="0">
                <a:latin typeface="Franklin Gothic Demi"/>
              </a:rPr>
              <a:t>Provide reasonable assurance that only stormwater enters into the MS4.</a:t>
            </a:r>
            <a:endParaRPr lang="en-US" dirty="0"/>
          </a:p>
          <a:p>
            <a:r>
              <a:rPr lang="en-US" dirty="0">
                <a:latin typeface="Franklin Gothic Demi"/>
              </a:rPr>
              <a:t>To protect water resources such as lakes, rivers, estuaries, and wetlands from pollution caused by discharges of stormwater.</a:t>
            </a:r>
            <a:endParaRPr lang="en-US" dirty="0"/>
          </a:p>
          <a:p>
            <a:endParaRPr lang="en-US" dirty="0"/>
          </a:p>
        </p:txBody>
      </p:sp>
      <p:sp>
        <p:nvSpPr>
          <p:cNvPr id="4" name="Text Placeholder 3" hidden="1">
            <a:extLst>
              <a:ext uri="{FF2B5EF4-FFF2-40B4-BE49-F238E27FC236}">
                <a16:creationId xmlns:a16="http://schemas.microsoft.com/office/drawing/2014/main" id="{1EC583E7-AF56-4B50-8D74-883B56E66636}"/>
              </a:ext>
            </a:extLst>
          </p:cNvPr>
          <p:cNvSpPr>
            <a:spLocks noGrp="1"/>
          </p:cNvSpPr>
          <p:nvPr>
            <p:ph type="body" sz="quarter" idx="13"/>
          </p:nvPr>
        </p:nvSpPr>
        <p:spPr/>
        <p:txBody>
          <a:bodyPr/>
          <a:lstStyle/>
          <a:p>
            <a:endParaRPr lang="en-US"/>
          </a:p>
        </p:txBody>
      </p:sp>
      <p:sp>
        <p:nvSpPr>
          <p:cNvPr id="2" name="Title 1">
            <a:extLst>
              <a:ext uri="{FF2B5EF4-FFF2-40B4-BE49-F238E27FC236}">
                <a16:creationId xmlns:a16="http://schemas.microsoft.com/office/drawing/2014/main" id="{89275145-A281-49E1-9369-7FFA5821715F}"/>
              </a:ext>
            </a:extLst>
          </p:cNvPr>
          <p:cNvSpPr>
            <a:spLocks noGrp="1"/>
          </p:cNvSpPr>
          <p:nvPr>
            <p:ph type="title"/>
          </p:nvPr>
        </p:nvSpPr>
        <p:spPr/>
        <p:txBody>
          <a:bodyPr/>
          <a:lstStyle/>
          <a:p>
            <a:r>
              <a:rPr lang="en-US" dirty="0"/>
              <a:t>Why Be Concerned?</a:t>
            </a:r>
          </a:p>
        </p:txBody>
      </p:sp>
    </p:spTree>
    <p:extLst>
      <p:ext uri="{BB962C8B-B14F-4D97-AF65-F5344CB8AC3E}">
        <p14:creationId xmlns:p14="http://schemas.microsoft.com/office/powerpoint/2010/main" val="31948714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White cloudy discharge into catch basin.">
            <a:extLst>
              <a:ext uri="{FF2B5EF4-FFF2-40B4-BE49-F238E27FC236}">
                <a16:creationId xmlns:a16="http://schemas.microsoft.com/office/drawing/2014/main" id="{54D87F1B-B930-4D9F-B13E-F4E1684B0E55}"/>
              </a:ext>
            </a:extLst>
          </p:cNvPr>
          <p:cNvPicPr>
            <a:picLocks noChangeAspect="1"/>
          </p:cNvPicPr>
          <p:nvPr/>
        </p:nvPicPr>
        <p:blipFill rotWithShape="1">
          <a:blip r:embed="rId3">
            <a:extLst>
              <a:ext uri="{28A0092B-C50C-407E-A947-70E740481C1C}">
                <a14:useLocalDpi xmlns:a14="http://schemas.microsoft.com/office/drawing/2010/main" val="0"/>
              </a:ext>
            </a:extLst>
          </a:blip>
          <a:srcRect l="5834" t="28889" r="26667" b="6666"/>
          <a:stretch/>
        </p:blipFill>
        <p:spPr>
          <a:xfrm>
            <a:off x="5029200" y="3752691"/>
            <a:ext cx="3385620" cy="2424271"/>
          </a:xfrm>
          <a:prstGeom prst="rect">
            <a:avLst/>
          </a:prstGeom>
        </p:spPr>
      </p:pic>
      <p:pic>
        <p:nvPicPr>
          <p:cNvPr id="5" name="Picture 4" descr="Muddy wash water entering storm drain.">
            <a:extLst>
              <a:ext uri="{FF2B5EF4-FFF2-40B4-BE49-F238E27FC236}">
                <a16:creationId xmlns:a16="http://schemas.microsoft.com/office/drawing/2014/main" id="{D47F109C-DC22-4CF1-B4D5-135400C09068}"/>
              </a:ext>
            </a:extLst>
          </p:cNvPr>
          <p:cNvPicPr>
            <a:picLocks noChangeAspect="1"/>
          </p:cNvPicPr>
          <p:nvPr/>
        </p:nvPicPr>
        <p:blipFill rotWithShape="1">
          <a:blip r:embed="rId4">
            <a:extLst>
              <a:ext uri="{28A0092B-C50C-407E-A947-70E740481C1C}">
                <a14:useLocalDpi xmlns:a14="http://schemas.microsoft.com/office/drawing/2010/main" val="0"/>
              </a:ext>
            </a:extLst>
          </a:blip>
          <a:srcRect l="16272" t="8216" r="8762" b="13265"/>
          <a:stretch/>
        </p:blipFill>
        <p:spPr>
          <a:xfrm>
            <a:off x="454058" y="3752691"/>
            <a:ext cx="4114800" cy="2424271"/>
          </a:xfrm>
          <a:prstGeom prst="rect">
            <a:avLst/>
          </a:prstGeom>
        </p:spPr>
      </p:pic>
      <p:sp>
        <p:nvSpPr>
          <p:cNvPr id="3" name="Content Placeholder 2">
            <a:extLst>
              <a:ext uri="{FF2B5EF4-FFF2-40B4-BE49-F238E27FC236}">
                <a16:creationId xmlns:a16="http://schemas.microsoft.com/office/drawing/2014/main" id="{BE38B69E-E57F-4A63-A9B9-B1B295224345}"/>
              </a:ext>
            </a:extLst>
          </p:cNvPr>
          <p:cNvSpPr>
            <a:spLocks noGrp="1"/>
          </p:cNvSpPr>
          <p:nvPr>
            <p:ph idx="1"/>
          </p:nvPr>
        </p:nvSpPr>
        <p:spPr/>
        <p:txBody>
          <a:bodyPr anchor="t"/>
          <a:lstStyle/>
          <a:p>
            <a:endParaRPr lang="en-US" sz="2400" dirty="0"/>
          </a:p>
          <a:p>
            <a:r>
              <a:rPr lang="en-US" sz="3200" dirty="0">
                <a:latin typeface="Franklin Gothic Demi"/>
              </a:rPr>
              <a:t>Any discharge into an MS4 that is not entirely composed of stormwater.</a:t>
            </a:r>
          </a:p>
          <a:p>
            <a:pPr marL="0" indent="0">
              <a:buNone/>
            </a:pPr>
            <a:endParaRPr lang="en-US" sz="3200" dirty="0"/>
          </a:p>
        </p:txBody>
      </p:sp>
      <p:sp>
        <p:nvSpPr>
          <p:cNvPr id="2" name="Title 1">
            <a:extLst>
              <a:ext uri="{FF2B5EF4-FFF2-40B4-BE49-F238E27FC236}">
                <a16:creationId xmlns:a16="http://schemas.microsoft.com/office/drawing/2014/main" id="{C6A25FF1-53DD-4C60-9B11-47A771A3EA4A}"/>
              </a:ext>
            </a:extLst>
          </p:cNvPr>
          <p:cNvSpPr>
            <a:spLocks noGrp="1"/>
          </p:cNvSpPr>
          <p:nvPr>
            <p:ph type="title"/>
          </p:nvPr>
        </p:nvSpPr>
        <p:spPr/>
        <p:txBody>
          <a:bodyPr/>
          <a:lstStyle/>
          <a:p>
            <a:r>
              <a:rPr lang="en-US" dirty="0"/>
              <a:t>What is an Illicit Discharge?</a:t>
            </a:r>
          </a:p>
        </p:txBody>
      </p:sp>
    </p:spTree>
    <p:extLst>
      <p:ext uri="{BB962C8B-B14F-4D97-AF65-F5344CB8AC3E}">
        <p14:creationId xmlns:p14="http://schemas.microsoft.com/office/powerpoint/2010/main" val="276856629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DEP Refreshed">
      <a:majorFont>
        <a:latin typeface="League Gothic"/>
        <a:ea typeface=""/>
        <a:cs typeface=""/>
      </a:majorFont>
      <a:minorFont>
        <a:latin typeface="League Gothic"/>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_Refreshed_Logo_version4 [Read-Only]" id="{77629649-F2CC-455D-9C44-B54F921D058A}" vid="{EBD03CF1-FB44-486E-A552-C78CB414B03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74A3703104BCD4EAA751F0EEF3A62BF" ma:contentTypeVersion="16" ma:contentTypeDescription="Create a new document." ma:contentTypeScope="" ma:versionID="c5e58a45605907aff8430c33d2546d63">
  <xsd:schema xmlns:xsd="http://www.w3.org/2001/XMLSchema" xmlns:xs="http://www.w3.org/2001/XMLSchema" xmlns:p="http://schemas.microsoft.com/office/2006/metadata/properties" xmlns:ns2="ed83551b-1c74-4eb0-a689-e3b00317a30f" xmlns:ns3="f24715ab-4043-4d0f-80ea-804aab3e3c5b" xmlns:ns4="bcdfa712-fc1d-4edf-a0d8-789407fd6193" targetNamespace="http://schemas.microsoft.com/office/2006/metadata/properties" ma:root="true" ma:fieldsID="ea6bed90ea3bdd7ce51dde3e5e2c5023" ns2:_="" ns3:_="" ns4:_="">
    <xsd:import namespace="ed83551b-1c74-4eb0-a689-e3b00317a30f"/>
    <xsd:import namespace="f24715ab-4043-4d0f-80ea-804aab3e3c5b"/>
    <xsd:import namespace="bcdfa712-fc1d-4edf-a0d8-789407fd6193"/>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EventHashCode" minOccurs="0"/>
                <xsd:element ref="ns4:MediaServiceGenerationTime" minOccurs="0"/>
                <xsd:element ref="ns4:date" minOccurs="0"/>
                <xsd:element ref="ns4:lcf76f155ced4ddcb4097134ff3c332f" minOccurs="0"/>
                <xsd:element ref="ns2:TaxCatchAll"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83551b-1c74-4eb0-a689-e3b00317a30f"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description="" ma:internalName="SharedWithDetails" ma:readOnly="true">
      <xsd:simpleType>
        <xsd:restriction base="dms:Note">
          <xsd:maxLength value="255"/>
        </xsd:restriction>
      </xsd:simpleType>
    </xsd:element>
    <xsd:element name="TaxCatchAll" ma:index="25" nillable="true" ma:displayName="Taxonomy Catch All Column" ma:hidden="true" ma:list="{29122cbf-6b58-41a2-aaee-5875a53bed75}" ma:internalName="TaxCatchAll" ma:showField="CatchAllData" ma:web="ed83551b-1c74-4eb0-a689-e3b00317a30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24715ab-4043-4d0f-80ea-804aab3e3c5b" elementFormDefault="qualified">
    <xsd:import namespace="http://schemas.microsoft.com/office/2006/documentManagement/types"/>
    <xsd:import namespace="http://schemas.microsoft.com/office/infopath/2007/PartnerControls"/>
    <xsd:element name="LastSharedByUser" ma:index="13" nillable="true" ma:displayName="Last Shared By User" ma:description="" ma:internalName="LastSharedByUser" ma:readOnly="true">
      <xsd:simpleType>
        <xsd:restriction base="dms:Note">
          <xsd:maxLength value="255"/>
        </xsd:restriction>
      </xsd:simpleType>
    </xsd:element>
    <xsd:element name="LastSharedByTime" ma:index="14"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bcdfa712-fc1d-4edf-a0d8-789407fd6193" elementFormDefault="qualified">
    <xsd:import namespace="http://schemas.microsoft.com/office/2006/documentManagement/types"/>
    <xsd:import namespace="http://schemas.microsoft.com/office/infopath/2007/PartnerControls"/>
    <xsd:element name="MediaServiceMetadata" ma:index="15" nillable="true" ma:displayName="MediaServiceMetadata" ma:description="" ma:hidden="true" ma:internalName="MediaServiceMetadata" ma:readOnly="true">
      <xsd:simpleType>
        <xsd:restriction base="dms:Note"/>
      </xsd:simpleType>
    </xsd:element>
    <xsd:element name="MediaServiceFastMetadata" ma:index="16" nillable="true" ma:displayName="MediaServiceFastMetadata" ma:description="" ma:hidden="true" ma:internalName="MediaServiceFastMetadata" ma:readOnly="true">
      <xsd:simpleType>
        <xsd:restriction base="dms:Note"/>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Tags" ma:index="18" nillable="true" ma:displayName="MediaServiceAutoTags" ma:internalName="MediaServiceAutoTags" ma:readOnly="true">
      <xsd:simpleType>
        <xsd:restriction base="dms:Text"/>
      </xsd:simpleType>
    </xsd:element>
    <xsd:element name="MediaServiceOCR" ma:index="19" nillable="true" ma:displayName="MediaServiceOCR" ma:internalName="MediaServiceOCR" ma:readOnly="true">
      <xsd:simpleType>
        <xsd:restriction base="dms:Note">
          <xsd:maxLength value="255"/>
        </xsd:restriction>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date" ma:index="22" nillable="true" ma:displayName="date" ma:format="DateOnly" ma:internalName="date">
      <xsd:simpleType>
        <xsd:restriction base="dms:DateTime"/>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bdd22a39-e768-4485-83bb-9ac52943c323" ma:termSetId="09814cd3-568e-fe90-9814-8d621ff8fb84" ma:anchorId="fba54fb3-c3e1-fe81-a776-ca4b69148c4d" ma:open="true" ma:isKeyword="false">
      <xsd:complexType>
        <xsd:sequence>
          <xsd:element ref="pc:Terms" minOccurs="0" maxOccurs="1"/>
        </xsd:sequence>
      </xsd:complexType>
    </xsd:element>
    <xsd:element name="MediaLengthInSeconds" ma:index="26"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_dlc_DocId xmlns="ed83551b-1c74-4eb0-a689-e3b00317a30f">NPVFY6KNS3ZM-1442597245-2408</_dlc_DocId>
    <_dlc_DocIdUrl xmlns="ed83551b-1c74-4eb0-a689-e3b00317a30f">
      <Url>https://floridadep.sharepoint.com/wrm/stormwater/_layouts/15/DocIdRedir.aspx?ID=NPVFY6KNS3ZM-1442597245-2408</Url>
      <Description>NPVFY6KNS3ZM-1442597245-2408</Description>
    </_dlc_DocIdUrl>
    <date xmlns="bcdfa712-fc1d-4edf-a0d8-789407fd6193" xsi:nil="true"/>
    <lcf76f155ced4ddcb4097134ff3c332f xmlns="bcdfa712-fc1d-4edf-a0d8-789407fd6193">
      <Terms xmlns="http://schemas.microsoft.com/office/infopath/2007/PartnerControls"/>
    </lcf76f155ced4ddcb4097134ff3c332f>
    <TaxCatchAll xmlns="ed83551b-1c74-4eb0-a689-e3b00317a30f" xsi:nil="true"/>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4DCDC70-002E-4CE1-B91B-3363DE216EA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d83551b-1c74-4eb0-a689-e3b00317a30f"/>
    <ds:schemaRef ds:uri="f24715ab-4043-4d0f-80ea-804aab3e3c5b"/>
    <ds:schemaRef ds:uri="bcdfa712-fc1d-4edf-a0d8-789407fd619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89F501B-86A7-4497-A959-A847A9088E40}">
  <ds:schemaRefs>
    <ds:schemaRef ds:uri="http://schemas.microsoft.com/sharepoint/events"/>
  </ds:schemaRefs>
</ds:datastoreItem>
</file>

<file path=customXml/itemProps3.xml><?xml version="1.0" encoding="utf-8"?>
<ds:datastoreItem xmlns:ds="http://schemas.openxmlformats.org/officeDocument/2006/customXml" ds:itemID="{EF680797-5E20-4722-B970-AD9E84AD2BAB}">
  <ds:schemaRefs>
    <ds:schemaRef ds:uri="http://purl.org/dc/terms/"/>
    <ds:schemaRef ds:uri="http://schemas.microsoft.com/office/2006/metadata/properties"/>
    <ds:schemaRef ds:uri="http://schemas.microsoft.com/office/2006/documentManagement/types"/>
    <ds:schemaRef ds:uri="http://purl.org/dc/elements/1.1/"/>
    <ds:schemaRef ds:uri="http://purl.org/dc/dcmitype/"/>
    <ds:schemaRef ds:uri="http://schemas.openxmlformats.org/package/2006/metadata/core-properties"/>
    <ds:schemaRef ds:uri="http://schemas.microsoft.com/office/infopath/2007/PartnerControls"/>
    <ds:schemaRef ds:uri="http://www.w3.org/XML/1998/namespace"/>
    <ds:schemaRef ds:uri="bcdfa712-fc1d-4edf-a0d8-789407fd6193"/>
    <ds:schemaRef ds:uri="f24715ab-4043-4d0f-80ea-804aab3e3c5b"/>
    <ds:schemaRef ds:uri="ed83551b-1c74-4eb0-a689-e3b00317a30f"/>
  </ds:schemaRefs>
</ds:datastoreItem>
</file>

<file path=customXml/itemProps4.xml><?xml version="1.0" encoding="utf-8"?>
<ds:datastoreItem xmlns:ds="http://schemas.openxmlformats.org/officeDocument/2006/customXml" ds:itemID="{F228649B-67DC-467A-9B28-2BE55CDF26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DEP_Refreshed_Logo_version4</Template>
  <TotalTime>1160</TotalTime>
  <Words>1998</Words>
  <Application>Microsoft Office PowerPoint</Application>
  <PresentationFormat>On-screen Show (4:3)</PresentationFormat>
  <Paragraphs>271</Paragraphs>
  <Slides>40</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Arial</vt:lpstr>
      <vt:lpstr>Calibri</vt:lpstr>
      <vt:lpstr>Franklin Gothic Demi</vt:lpstr>
      <vt:lpstr>League Gothic</vt:lpstr>
      <vt:lpstr>Office Theme</vt:lpstr>
      <vt:lpstr>Illicit Discharge Detection and Elimination Training</vt:lpstr>
      <vt:lpstr>Purpose</vt:lpstr>
      <vt:lpstr>Value of the Training</vt:lpstr>
      <vt:lpstr>What Is The MS4?</vt:lpstr>
      <vt:lpstr>NPDES MS4 Permit</vt:lpstr>
      <vt:lpstr>MS4 Components</vt:lpstr>
      <vt:lpstr>MS4 vs. Sanitary Sewer</vt:lpstr>
      <vt:lpstr>Why Be Concerned?</vt:lpstr>
      <vt:lpstr>What is an Illicit Discharge?</vt:lpstr>
      <vt:lpstr>Allowable Non-Stormwater Discharges</vt:lpstr>
      <vt:lpstr>Types of Illicit Discharges </vt:lpstr>
      <vt:lpstr>Illegal Dumping</vt:lpstr>
      <vt:lpstr>Illicit Connection</vt:lpstr>
      <vt:lpstr>Construction-Related Discharges</vt:lpstr>
      <vt:lpstr>Construction-Related Discharges (continued)</vt:lpstr>
      <vt:lpstr>Sanitary Sewage  </vt:lpstr>
      <vt:lpstr>Accidental Discharges or Spills</vt:lpstr>
      <vt:lpstr>Other Examples of Illicit Discharges</vt:lpstr>
      <vt:lpstr>Illicit Discharge Examples (Continued)</vt:lpstr>
      <vt:lpstr>Common Signs of Discharges</vt:lpstr>
      <vt:lpstr>Examples Slide 1</vt:lpstr>
      <vt:lpstr>Examples Slide 2</vt:lpstr>
      <vt:lpstr>Examples Slide 3</vt:lpstr>
      <vt:lpstr>Examples Slide 4</vt:lpstr>
      <vt:lpstr>When You Find an Illicit Discharge</vt:lpstr>
      <vt:lpstr>When You Observe an Illicit Discharge</vt:lpstr>
      <vt:lpstr>Reporting Illicit Discharges</vt:lpstr>
      <vt:lpstr>BREAK</vt:lpstr>
      <vt:lpstr>Investigation Slide 1</vt:lpstr>
      <vt:lpstr>Investigation Slide 2</vt:lpstr>
      <vt:lpstr>Investigation Slide 3</vt:lpstr>
      <vt:lpstr>Investigation Slide 4</vt:lpstr>
      <vt:lpstr>Good Housekeeping 1</vt:lpstr>
      <vt:lpstr>Good Housekeeping 2</vt:lpstr>
      <vt:lpstr>Good Housekeeping 3</vt:lpstr>
      <vt:lpstr>Good Housekeeping 4</vt:lpstr>
      <vt:lpstr>Good Housekeeping 5</vt:lpstr>
      <vt:lpstr>Good Housekeeping 6</vt:lpstr>
      <vt:lpstr>Good Housekeeping 7</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Deegan, Evie</dc:creator>
  <cp:lastModifiedBy>Beeman, Kristie</cp:lastModifiedBy>
  <cp:revision>176</cp:revision>
  <dcterms:created xsi:type="dcterms:W3CDTF">2018-09-10T19:45:24Z</dcterms:created>
  <dcterms:modified xsi:type="dcterms:W3CDTF">2023-11-13T15:56:34Z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0x010100A74A3703104BCD4EAA751F0EEF3A62BF</vt:lpwstr>
  </property>
  <property fmtid="{D5CDD505-2E9C-101B-9397-08002B2CF9AE}" pid="3" name="_dlc_DocIdItemGuid">
    <vt:lpwstr>4ff9879d-a1bf-4289-9e38-03cc548d0cba</vt:lpwstr>
  </property>
  <property fmtid="{D5CDD505-2E9C-101B-9397-08002B2CF9AE}" pid="4" name="AuthorIds_UIVersion_18944">
    <vt:lpwstr>9931</vt:lpwstr>
  </property>
</Properties>
</file>