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9" r:id="rId4"/>
    <p:sldId id="272" r:id="rId5"/>
    <p:sldId id="268" r:id="rId6"/>
    <p:sldId id="269" r:id="rId7"/>
    <p:sldId id="270" r:id="rId8"/>
    <p:sldId id="258" r:id="rId9"/>
    <p:sldId id="260" r:id="rId10"/>
    <p:sldId id="261" r:id="rId11"/>
    <p:sldId id="262" r:id="rId12"/>
    <p:sldId id="271" r:id="rId13"/>
    <p:sldId id="263" r:id="rId14"/>
    <p:sldId id="264" r:id="rId15"/>
    <p:sldId id="265" r:id="rId16"/>
    <p:sldId id="266" r:id="rId17"/>
    <p:sldId id="267"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7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09AF061-8176-4884-A09C-CF35DBF79B77}" type="datetimeFigureOut">
              <a:rPr lang="en-US" smtClean="0"/>
              <a:t>1/7/2016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CBAF804-4070-491A-910F-4CB224C31DE1}"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9AF061-8176-4884-A09C-CF35DBF79B77}"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BAF804-4070-491A-910F-4CB224C31DE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7CBAF804-4070-491A-910F-4CB224C31DE1}"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9AF061-8176-4884-A09C-CF35DBF79B77}"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09AF061-8176-4884-A09C-CF35DBF79B77}"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7CBAF804-4070-491A-910F-4CB224C31DE1}"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809AF061-8176-4884-A09C-CF35DBF79B77}" type="datetimeFigureOut">
              <a:rPr lang="en-US" smtClean="0"/>
              <a:t>1/7/2016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CBAF804-4070-491A-910F-4CB224C31DE1}"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809AF061-8176-4884-A09C-CF35DBF79B77}"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BAF804-4070-491A-910F-4CB224C31DE1}"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09AF061-8176-4884-A09C-CF35DBF79B77}" type="datetimeFigureOut">
              <a:rPr lang="en-US" smtClean="0"/>
              <a:t>1/7/2016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7CBAF804-4070-491A-910F-4CB224C31DE1}"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09AF061-8176-4884-A09C-CF35DBF79B77}" type="datetimeFigureOut">
              <a:rPr lang="en-US" smtClean="0"/>
              <a:t>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7CBAF804-4070-491A-910F-4CB224C31D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809AF061-8176-4884-A09C-CF35DBF79B77}" type="datetimeFigureOut">
              <a:rPr lang="en-US" smtClean="0"/>
              <a:t>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CBAF804-4070-491A-910F-4CB224C31D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CBAF804-4070-491A-910F-4CB224C31DE1}"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09AF061-8176-4884-A09C-CF35DBF79B77}" type="datetimeFigureOut">
              <a:rPr lang="en-US" smtClean="0"/>
              <a:t>1/7/2016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7CBAF804-4070-491A-910F-4CB224C31DE1}"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09AF061-8176-4884-A09C-CF35DBF79B77}" type="datetimeFigureOut">
              <a:rPr lang="en-US" smtClean="0"/>
              <a:t>1/7/2016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09AF061-8176-4884-A09C-CF35DBF79B77}" type="datetimeFigureOut">
              <a:rPr lang="en-US" smtClean="0"/>
              <a:t>1/7/2016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CBAF804-4070-491A-910F-4CB224C31DE1}"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 Id="rId4" Type="http://schemas.openxmlformats.org/officeDocument/2006/relationships/image" Target="../media/image41.jp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jpeg"/><Relationship Id="rId2" Type="http://schemas.openxmlformats.org/officeDocument/2006/relationships/image" Target="../media/image47.png"/><Relationship Id="rId1" Type="http://schemas.openxmlformats.org/officeDocument/2006/relationships/slideLayout" Target="../slideLayouts/slideLayout8.xml"/><Relationship Id="rId6" Type="http://schemas.openxmlformats.org/officeDocument/2006/relationships/image" Target="../media/image50.jpg"/><Relationship Id="rId5" Type="http://schemas.openxmlformats.org/officeDocument/2006/relationships/image" Target="../media/image3.jpe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gif"/><Relationship Id="rId1" Type="http://schemas.openxmlformats.org/officeDocument/2006/relationships/slideLayout" Target="../slideLayouts/slideLayout8.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gif"/></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8.xml"/><Relationship Id="rId5" Type="http://schemas.openxmlformats.org/officeDocument/2006/relationships/image" Target="../media/image15.jp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0"/>
            <a:ext cx="2142680" cy="3276600"/>
          </a:xfrm>
        </p:spPr>
        <p:txBody>
          <a:bodyPr>
            <a:normAutofit fontScale="90000"/>
          </a:bodyPr>
          <a:lstStyle/>
          <a:p>
            <a:r>
              <a:rPr lang="en-US" sz="2000" b="1" dirty="0" smtClean="0"/>
              <a:t/>
            </a:r>
            <a:br>
              <a:rPr lang="en-US" sz="2000" b="1" dirty="0" smtClean="0"/>
            </a:br>
            <a:r>
              <a:rPr lang="en-US" sz="2000" b="1" dirty="0"/>
              <a:t/>
            </a:r>
            <a:br>
              <a:rPr lang="en-US" sz="2000" b="1" dirty="0"/>
            </a:br>
            <a:r>
              <a:rPr lang="en-US" sz="2200" b="1" dirty="0" smtClean="0"/>
              <a:t>STORM </a:t>
            </a:r>
            <a:r>
              <a:rPr lang="en-US" sz="2200" b="1" dirty="0"/>
              <a:t>WATER POLLUTION PREVENTION / GOOD HOUSEKEEPING</a:t>
            </a:r>
            <a:r>
              <a:rPr lang="en-US" sz="2200" dirty="0"/>
              <a:t/>
            </a:r>
            <a:br>
              <a:rPr lang="en-US" sz="2200" dirty="0"/>
            </a:br>
            <a:r>
              <a:rPr lang="en-US" sz="2200" b="1" dirty="0"/>
              <a:t>PANAMA CITY BEACH </a:t>
            </a:r>
            <a:r>
              <a:rPr lang="en-US" sz="2200" dirty="0"/>
              <a:t/>
            </a:r>
            <a:br>
              <a:rPr lang="en-US" sz="2200" dirty="0"/>
            </a:br>
            <a:r>
              <a:rPr lang="en-US" dirty="0"/>
              <a:t> </a:t>
            </a:r>
            <a:br>
              <a:rPr lang="en-US" dirty="0"/>
            </a:br>
            <a:endParaRPr lang="en-US" dirty="0"/>
          </a:p>
        </p:txBody>
      </p:sp>
      <p:sp>
        <p:nvSpPr>
          <p:cNvPr id="5" name="Text Placeholder 4"/>
          <p:cNvSpPr>
            <a:spLocks noGrp="1"/>
          </p:cNvSpPr>
          <p:nvPr>
            <p:ph type="body" sz="half" idx="2"/>
          </p:nvPr>
        </p:nvSpPr>
        <p:spPr/>
        <p:txBody>
          <a:bodyPr/>
          <a:lstStyle/>
          <a:p>
            <a:endParaRPr lang="en-US"/>
          </a:p>
        </p:txBody>
      </p:sp>
      <p:pic>
        <p:nvPicPr>
          <p:cNvPr id="1026" name="Picture 2" descr="Port St  Jo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066800"/>
            <a:ext cx="8991600" cy="5505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flipH="1">
            <a:off x="2971800" y="762000"/>
            <a:ext cx="5867400" cy="369332"/>
          </a:xfrm>
          <a:prstGeom prst="rect">
            <a:avLst/>
          </a:prstGeom>
          <a:noFill/>
        </p:spPr>
        <p:txBody>
          <a:bodyPr wrap="square" rtlCol="0">
            <a:spAutoFit/>
          </a:bodyPr>
          <a:lstStyle/>
          <a:p>
            <a:r>
              <a:rPr lang="en-US" dirty="0" err="1" smtClean="0"/>
              <a:t>Stormwater</a:t>
            </a:r>
            <a:r>
              <a:rPr lang="en-US" dirty="0" smtClean="0"/>
              <a:t> Pollution Control &amp; Good Housekeeping</a:t>
            </a:r>
            <a:endParaRPr lang="en-US" dirty="0"/>
          </a:p>
        </p:txBody>
      </p:sp>
    </p:spTree>
    <p:extLst>
      <p:ext uri="{BB962C8B-B14F-4D97-AF65-F5344CB8AC3E}">
        <p14:creationId xmlns:p14="http://schemas.microsoft.com/office/powerpoint/2010/main" val="1151926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2590800" cy="1295400"/>
          </a:xfrm>
        </p:spPr>
        <p:txBody>
          <a:bodyPr/>
          <a:lstStyle/>
          <a:p>
            <a:r>
              <a:rPr lang="en-US" sz="3200" dirty="0" err="1" smtClean="0">
                <a:latin typeface="Blue Highway" panose="02010603020202020303" pitchFamily="2" charset="0"/>
              </a:rPr>
              <a:t>Stormwater</a:t>
            </a:r>
            <a:r>
              <a:rPr lang="en-US" sz="3200" dirty="0" smtClean="0">
                <a:latin typeface="Blue Highway" panose="02010603020202020303" pitchFamily="2" charset="0"/>
              </a:rPr>
              <a:t> pollution runoff</a:t>
            </a:r>
            <a:endParaRPr lang="en-US" sz="3200" dirty="0">
              <a:latin typeface="Blue Highway" panose="02010603020202020303" pitchFamily="2" charset="0"/>
            </a:endParaRPr>
          </a:p>
        </p:txBody>
      </p:sp>
      <p:sp>
        <p:nvSpPr>
          <p:cNvPr id="3" name="Text Placeholder 2"/>
          <p:cNvSpPr>
            <a:spLocks noGrp="1"/>
          </p:cNvSpPr>
          <p:nvPr>
            <p:ph type="body" idx="2"/>
          </p:nvPr>
        </p:nvSpPr>
        <p:spPr>
          <a:xfrm>
            <a:off x="228600" y="2286000"/>
            <a:ext cx="2514600" cy="3840163"/>
          </a:xfrm>
        </p:spPr>
        <p:txBody>
          <a:bodyPr>
            <a:normAutofit/>
          </a:bodyPr>
          <a:lstStyle/>
          <a:p>
            <a:r>
              <a:rPr lang="en-US" sz="2000" dirty="0" err="1" smtClean="0">
                <a:latin typeface="Blue Highway" panose="02010603020202020303" pitchFamily="2" charset="0"/>
              </a:rPr>
              <a:t>Stormwater</a:t>
            </a:r>
            <a:r>
              <a:rPr lang="en-US" sz="2000" dirty="0" smtClean="0">
                <a:latin typeface="Blue Highway" panose="02010603020202020303" pitchFamily="2" charset="0"/>
              </a:rPr>
              <a:t> doesn’t usually flow into a wastewater treatment system, it flows into our surface waters</a:t>
            </a:r>
          </a:p>
          <a:p>
            <a:r>
              <a:rPr lang="en-US" sz="2000" dirty="0" smtClean="0">
                <a:latin typeface="Blue Highway" panose="02010603020202020303" pitchFamily="2" charset="0"/>
              </a:rPr>
              <a:t>* West Bay</a:t>
            </a:r>
          </a:p>
          <a:p>
            <a:r>
              <a:rPr lang="en-US" sz="2000" dirty="0" smtClean="0">
                <a:latin typeface="Blue Highway" panose="02010603020202020303" pitchFamily="2" charset="0"/>
              </a:rPr>
              <a:t>* Rivers</a:t>
            </a:r>
          </a:p>
          <a:p>
            <a:r>
              <a:rPr lang="en-US" sz="2000" dirty="0" smtClean="0">
                <a:latin typeface="Blue Highway" panose="02010603020202020303" pitchFamily="2" charset="0"/>
              </a:rPr>
              <a:t>* Creeks</a:t>
            </a:r>
          </a:p>
          <a:p>
            <a:r>
              <a:rPr lang="en-US" sz="2000" dirty="0" smtClean="0">
                <a:latin typeface="Blue Highway" panose="02010603020202020303" pitchFamily="2" charset="0"/>
              </a:rPr>
              <a:t>* Ponds</a:t>
            </a:r>
          </a:p>
          <a:p>
            <a:r>
              <a:rPr lang="en-US" sz="2000" dirty="0" smtClean="0">
                <a:latin typeface="Blue Highway" panose="02010603020202020303" pitchFamily="2" charset="0"/>
              </a:rPr>
              <a:t>* Coastal waterways</a:t>
            </a:r>
            <a:endParaRPr lang="en-US" sz="2000" dirty="0">
              <a:latin typeface="Blue Highway" panose="02010603020202020303" pitchFamily="2" charset="0"/>
            </a:endParaRPr>
          </a:p>
        </p:txBody>
      </p:sp>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124200" y="1275831"/>
            <a:ext cx="5638800" cy="4230138"/>
          </a:xfrm>
        </p:spPr>
      </p:pic>
      <p:sp>
        <p:nvSpPr>
          <p:cNvPr id="4" name="TextBox 3"/>
          <p:cNvSpPr txBox="1"/>
          <p:nvPr/>
        </p:nvSpPr>
        <p:spPr>
          <a:xfrm>
            <a:off x="4648200" y="515034"/>
            <a:ext cx="3124200"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Pollution Control</a:t>
            </a:r>
          </a:p>
          <a:p>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362833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2743200" cy="457200"/>
          </a:xfrm>
        </p:spPr>
        <p:txBody>
          <a:bodyPr/>
          <a:lstStyle/>
          <a:p>
            <a:r>
              <a:rPr lang="en-US" sz="2000" dirty="0" smtClean="0">
                <a:latin typeface="Blue Highway" panose="02010603020202020303" pitchFamily="2" charset="0"/>
              </a:rPr>
              <a:t>WHY SHOULD WE CARE</a:t>
            </a:r>
            <a:r>
              <a:rPr lang="en-US" sz="2000" dirty="0" smtClean="0"/>
              <a:t>?</a:t>
            </a:r>
            <a:endParaRPr lang="en-US" sz="2000" dirty="0"/>
          </a:p>
        </p:txBody>
      </p:sp>
      <p:sp>
        <p:nvSpPr>
          <p:cNvPr id="3" name="Text Placeholder 2"/>
          <p:cNvSpPr>
            <a:spLocks noGrp="1"/>
          </p:cNvSpPr>
          <p:nvPr>
            <p:ph type="body" idx="2"/>
          </p:nvPr>
        </p:nvSpPr>
        <p:spPr>
          <a:xfrm>
            <a:off x="152400" y="1219200"/>
            <a:ext cx="2971800" cy="5181600"/>
          </a:xfrm>
        </p:spPr>
        <p:txBody>
          <a:bodyPr>
            <a:noAutofit/>
          </a:bodyPr>
          <a:lstStyle/>
          <a:p>
            <a:r>
              <a:rPr lang="en-US" sz="1800" b="1" dirty="0" smtClean="0">
                <a:solidFill>
                  <a:schemeClr val="tx1"/>
                </a:solidFill>
                <a:latin typeface="Blue Highway" panose="02010603020202020303" pitchFamily="2" charset="0"/>
              </a:rPr>
              <a:t>Pollutants</a:t>
            </a:r>
          </a:p>
          <a:p>
            <a:r>
              <a:rPr lang="en-US" b="1" dirty="0" smtClean="0">
                <a:solidFill>
                  <a:schemeClr val="tx1"/>
                </a:solidFill>
                <a:latin typeface="Blue Highway" panose="02010603020202020303" pitchFamily="2" charset="0"/>
              </a:rPr>
              <a:t>*  Sediment;</a:t>
            </a:r>
          </a:p>
          <a:p>
            <a:pPr>
              <a:spcAft>
                <a:spcPts val="600"/>
              </a:spcAft>
            </a:pPr>
            <a:r>
              <a:rPr lang="en-US" b="1" dirty="0" smtClean="0">
                <a:solidFill>
                  <a:schemeClr val="tx1"/>
                </a:solidFill>
                <a:latin typeface="Blue Highway" panose="02010603020202020303" pitchFamily="2" charset="0"/>
              </a:rPr>
              <a:t>*  Oil, grease, &amp; toxic chemicals from vehicles;</a:t>
            </a:r>
          </a:p>
          <a:p>
            <a:pPr>
              <a:spcAft>
                <a:spcPts val="600"/>
              </a:spcAft>
            </a:pPr>
            <a:r>
              <a:rPr lang="en-US" b="1" dirty="0" smtClean="0">
                <a:solidFill>
                  <a:schemeClr val="tx1"/>
                </a:solidFill>
                <a:latin typeface="Blue Highway" panose="02010603020202020303" pitchFamily="2" charset="0"/>
              </a:rPr>
              <a:t>*  Pesticides &amp; fertilizers from lawns  &amp; gardens;</a:t>
            </a:r>
          </a:p>
          <a:p>
            <a:pPr>
              <a:spcAft>
                <a:spcPts val="600"/>
              </a:spcAft>
            </a:pPr>
            <a:r>
              <a:rPr lang="en-US" b="1" dirty="0" smtClean="0">
                <a:solidFill>
                  <a:schemeClr val="tx1"/>
                </a:solidFill>
                <a:latin typeface="Blue Highway" panose="02010603020202020303" pitchFamily="2" charset="0"/>
              </a:rPr>
              <a:t>*  Trash &amp; construction waste;</a:t>
            </a:r>
          </a:p>
          <a:p>
            <a:pPr>
              <a:spcAft>
                <a:spcPts val="600"/>
              </a:spcAft>
            </a:pPr>
            <a:r>
              <a:rPr lang="en-US" b="1" dirty="0" smtClean="0">
                <a:solidFill>
                  <a:schemeClr val="tx1"/>
                </a:solidFill>
                <a:latin typeface="Blue Highway" panose="02010603020202020303" pitchFamily="2" charset="0"/>
              </a:rPr>
              <a:t>*  Viruses, bacteria &amp; nutrients from pet waste;</a:t>
            </a:r>
          </a:p>
          <a:p>
            <a:pPr>
              <a:spcAft>
                <a:spcPts val="600"/>
              </a:spcAft>
            </a:pPr>
            <a:r>
              <a:rPr lang="en-US" b="1" dirty="0" smtClean="0">
                <a:solidFill>
                  <a:schemeClr val="tx1"/>
                </a:solidFill>
                <a:latin typeface="Blue Highway" panose="02010603020202020303" pitchFamily="2" charset="0"/>
              </a:rPr>
              <a:t>*  Paints, solvents, degreasers &amp; detergents;</a:t>
            </a:r>
          </a:p>
          <a:p>
            <a:pPr>
              <a:spcAft>
                <a:spcPts val="600"/>
              </a:spcAft>
            </a:pPr>
            <a:r>
              <a:rPr lang="en-US" b="1" dirty="0" smtClean="0">
                <a:solidFill>
                  <a:schemeClr val="tx1"/>
                </a:solidFill>
                <a:latin typeface="Blue Highway" panose="02010603020202020303" pitchFamily="2" charset="0"/>
              </a:rPr>
              <a:t>*  Heavy metals from roofs and vehicles;</a:t>
            </a:r>
          </a:p>
          <a:p>
            <a:pPr>
              <a:spcAft>
                <a:spcPts val="600"/>
              </a:spcAft>
            </a:pPr>
            <a:r>
              <a:rPr lang="en-US" b="1" dirty="0" smtClean="0">
                <a:solidFill>
                  <a:schemeClr val="tx1"/>
                </a:solidFill>
                <a:latin typeface="Blue Highway" panose="02010603020202020303" pitchFamily="2" charset="0"/>
              </a:rPr>
              <a:t>*  Thermal pollution from dark impervious surfaces such as streets    &amp; roofs.</a:t>
            </a:r>
            <a:r>
              <a:rPr lang="en-US" sz="1800" b="1" dirty="0" smtClean="0">
                <a:solidFill>
                  <a:schemeClr val="tx1"/>
                </a:solidFill>
                <a:latin typeface="Blue Highway" panose="02010603020202020303" pitchFamily="2" charset="0"/>
              </a:rPr>
              <a:t> </a:t>
            </a:r>
            <a:endParaRPr lang="en-US" sz="1800" b="1" dirty="0">
              <a:solidFill>
                <a:schemeClr val="tx1"/>
              </a:solidFill>
              <a:latin typeface="Blue Highway" panose="02010603020202020303" pitchFamily="2" charset="0"/>
            </a:endParaRPr>
          </a:p>
        </p:txBody>
      </p:sp>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124200" y="1066800"/>
            <a:ext cx="3124200" cy="3432167"/>
          </a:xfrm>
        </p:spPr>
      </p:pic>
      <p:sp>
        <p:nvSpPr>
          <p:cNvPr id="4" name="TextBox 3"/>
          <p:cNvSpPr txBox="1"/>
          <p:nvPr/>
        </p:nvSpPr>
        <p:spPr>
          <a:xfrm>
            <a:off x="4607859" y="501134"/>
            <a:ext cx="3012141" cy="369332"/>
          </a:xfrm>
          <a:prstGeom prst="rect">
            <a:avLst/>
          </a:prstGeom>
          <a:noFill/>
        </p:spPr>
        <p:txBody>
          <a:bodyPr wrap="square" rtlCol="0">
            <a:spAutoFit/>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POLLUTION CONTROL</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464" y="4648200"/>
            <a:ext cx="2857500" cy="17811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1600200"/>
            <a:ext cx="2743200" cy="2143125"/>
          </a:xfrm>
          <a:prstGeom prst="rect">
            <a:avLst/>
          </a:prstGeom>
          <a:ln>
            <a:noFill/>
          </a:ln>
          <a:effectLst>
            <a:softEdge rad="112500"/>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599" y="3962400"/>
            <a:ext cx="2590801" cy="2314575"/>
          </a:xfrm>
          <a:prstGeom prst="rect">
            <a:avLst/>
          </a:prstGeom>
          <a:ln>
            <a:noFill/>
          </a:ln>
          <a:effectLst>
            <a:softEdge rad="112500"/>
          </a:effectLst>
        </p:spPr>
      </p:pic>
    </p:spTree>
    <p:extLst>
      <p:ext uri="{BB962C8B-B14F-4D97-AF65-F5344CB8AC3E}">
        <p14:creationId xmlns:p14="http://schemas.microsoft.com/office/powerpoint/2010/main" val="2312615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2133600"/>
          </a:xfrm>
        </p:spPr>
        <p:txBody>
          <a:bodyPr/>
          <a:lstStyle/>
          <a:p>
            <a:r>
              <a:rPr lang="en-US" dirty="0" smtClean="0"/>
              <a:t>A GUIDE TO HEALTHY HABITS FOR CLEAN WATER</a:t>
            </a:r>
            <a:endParaRPr lang="en-US" dirty="0"/>
          </a:p>
        </p:txBody>
      </p:sp>
      <p:sp>
        <p:nvSpPr>
          <p:cNvPr id="3" name="Text Placeholder 2"/>
          <p:cNvSpPr>
            <a:spLocks noGrp="1"/>
          </p:cNvSpPr>
          <p:nvPr>
            <p:ph type="body" idx="2"/>
          </p:nvPr>
        </p:nvSpPr>
        <p:spPr>
          <a:xfrm>
            <a:off x="381000" y="3200400"/>
            <a:ext cx="2362200" cy="2925763"/>
          </a:xfrm>
        </p:spPr>
        <p:txBody>
          <a:bodyPr/>
          <a:lstStyle/>
          <a:p>
            <a:endParaRPr lang="en-US" dirty="0"/>
          </a:p>
        </p:txBody>
      </p:sp>
      <p:sp>
        <p:nvSpPr>
          <p:cNvPr id="4" name="Content Placeholder 3"/>
          <p:cNvSpPr>
            <a:spLocks noGrp="1"/>
          </p:cNvSpPr>
          <p:nvPr>
            <p:ph sz="quarter" idx="1"/>
          </p:nvPr>
        </p:nvSpPr>
        <p:spPr/>
        <p:txBody>
          <a:bodyPr>
            <a:normAutofit/>
          </a:bodyPr>
          <a:lstStyle/>
          <a:p>
            <a:r>
              <a:rPr lang="en-US" dirty="0" smtClean="0">
                <a:latin typeface="Blue Highway" panose="02010603020202020303" pitchFamily="2" charset="0"/>
              </a:rPr>
              <a:t>HOW TO CREATE A SOLUTION TO POLLUTION</a:t>
            </a:r>
          </a:p>
          <a:p>
            <a:pPr marL="0" indent="0">
              <a:buNone/>
            </a:pPr>
            <a:endParaRPr lang="en-US" dirty="0" smtClean="0">
              <a:latin typeface="Blue Highway" panose="02010603020202020303" pitchFamily="2" charset="0"/>
            </a:endParaRPr>
          </a:p>
          <a:p>
            <a:pPr lvl="1">
              <a:buFont typeface="Wingdings" panose="05000000000000000000" pitchFamily="2" charset="2"/>
              <a:buChar char="Ø"/>
            </a:pPr>
            <a:r>
              <a:rPr lang="en-US" sz="2800" dirty="0" smtClean="0">
                <a:solidFill>
                  <a:schemeClr val="bg2">
                    <a:lumMod val="25000"/>
                  </a:schemeClr>
                </a:solidFill>
                <a:latin typeface="Blue Highway" panose="02010603020202020303" pitchFamily="2" charset="0"/>
              </a:rPr>
              <a:t>PET CARE –when walking your pet remember to pick up the waste and dispose of it properly.  Flushing pet waste in the best disposal method.  Leaving pet waste on the ground increases public health risks by allowing harmful bacteria and nutrients to wash into the storm drain and eventually into local waterbodies</a:t>
            </a:r>
            <a:r>
              <a:rPr lang="en-US" sz="2800" dirty="0" smtClean="0">
                <a:solidFill>
                  <a:schemeClr val="bg2">
                    <a:lumMod val="25000"/>
                  </a:schemeClr>
                </a:solidFill>
              </a:rPr>
              <a:t>. </a:t>
            </a:r>
          </a:p>
          <a:p>
            <a:pPr lvl="1">
              <a:buFont typeface="Wingdings" panose="05000000000000000000" pitchFamily="2" charset="2"/>
              <a:buChar char="Ø"/>
            </a:pPr>
            <a:endParaRPr lang="en-US" dirty="0">
              <a:solidFill>
                <a:schemeClr val="accent4">
                  <a:lumMod val="7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197318"/>
            <a:ext cx="2362200" cy="2898682"/>
          </a:xfrm>
          <a:prstGeom prst="rect">
            <a:avLst/>
          </a:prstGeom>
        </p:spPr>
      </p:pic>
    </p:spTree>
    <p:extLst>
      <p:ext uri="{BB962C8B-B14F-4D97-AF65-F5344CB8AC3E}">
        <p14:creationId xmlns:p14="http://schemas.microsoft.com/office/powerpoint/2010/main" val="437518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LAWN &amp; GARDEN</a:t>
            </a:r>
            <a:endParaRPr lang="en-US" dirty="0"/>
          </a:p>
        </p:txBody>
      </p:sp>
      <p:sp>
        <p:nvSpPr>
          <p:cNvPr id="4" name="Content Placeholder 3"/>
          <p:cNvSpPr>
            <a:spLocks noGrp="1"/>
          </p:cNvSpPr>
          <p:nvPr>
            <p:ph sz="quarter" idx="1"/>
          </p:nvPr>
        </p:nvSpPr>
        <p:spPr/>
        <p:style>
          <a:lnRef idx="3">
            <a:schemeClr val="lt1"/>
          </a:lnRef>
          <a:fillRef idx="1">
            <a:schemeClr val="accent1"/>
          </a:fillRef>
          <a:effectRef idx="1">
            <a:schemeClr val="accent1"/>
          </a:effectRef>
          <a:fontRef idx="minor">
            <a:schemeClr val="lt1"/>
          </a:fontRef>
        </p:style>
        <p:txBody>
          <a:bodyPr>
            <a:normAutofit/>
          </a:bodyPr>
          <a:lstStyle/>
          <a:p>
            <a:r>
              <a:rPr lang="en-US" sz="3200" dirty="0" smtClean="0">
                <a:solidFill>
                  <a:schemeClr val="tx1"/>
                </a:solidFill>
                <a:latin typeface="Blue Highway" panose="02010603020202020303" pitchFamily="2" charset="0"/>
              </a:rPr>
              <a:t>Use pesticides and fertilizers sparingly.  When use is necessary, use these chemicals in the recommended amounts. Avoid application if the forecast calls for rain. </a:t>
            </a:r>
          </a:p>
          <a:p>
            <a:r>
              <a:rPr lang="en-US" sz="3200" dirty="0" smtClean="0">
                <a:solidFill>
                  <a:schemeClr val="tx1"/>
                </a:solidFill>
                <a:latin typeface="Blue Highway" panose="02010603020202020303" pitchFamily="2" charset="0"/>
              </a:rPr>
              <a:t>Select native plants and grasses that are drought and pest resistant.  Native plants require less water, fertilizers and pesticides.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4267200"/>
            <a:ext cx="2438400" cy="19522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150" y="1981200"/>
            <a:ext cx="2171700" cy="1905000"/>
          </a:xfrm>
          <a:prstGeom prst="rect">
            <a:avLst/>
          </a:prstGeom>
        </p:spPr>
      </p:pic>
    </p:spTree>
    <p:extLst>
      <p:ext uri="{BB962C8B-B14F-4D97-AF65-F5344CB8AC3E}">
        <p14:creationId xmlns:p14="http://schemas.microsoft.com/office/powerpoint/2010/main" val="6026364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LAWN &amp; GARDEN</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b="1" dirty="0" smtClean="0">
                <a:solidFill>
                  <a:schemeClr val="tx1"/>
                </a:solidFill>
                <a:latin typeface="Blue Highway" panose="02010603020202020303" pitchFamily="2" charset="0"/>
              </a:rPr>
              <a:t>Sweep up yard debris, rather than hosing down areas.  Compost or recycle yard waste when possible.</a:t>
            </a:r>
          </a:p>
          <a:p>
            <a:r>
              <a:rPr lang="en-US" b="1" dirty="0" smtClean="0">
                <a:solidFill>
                  <a:schemeClr val="tx1"/>
                </a:solidFill>
                <a:latin typeface="Blue Highway" panose="02010603020202020303" pitchFamily="2" charset="0"/>
              </a:rPr>
              <a:t>Don’t overwater your lawn.  Water during the cool times of the day, and don’t let water run off into the storm drain.</a:t>
            </a:r>
          </a:p>
          <a:p>
            <a:r>
              <a:rPr lang="en-US" b="1" dirty="0" smtClean="0">
                <a:solidFill>
                  <a:schemeClr val="tx1"/>
                </a:solidFill>
                <a:latin typeface="Blue Highway" panose="02010603020202020303" pitchFamily="2" charset="0"/>
              </a:rPr>
              <a:t>Cover piles of dirt and mulch being used in landscaping projects to prevent these pollutants from blowing or washing off your yard and into local waterbodies.  Vegetate bare spots in your yard to prevent soil erosion. </a:t>
            </a:r>
            <a:endParaRPr lang="en-US" b="1" dirty="0">
              <a:solidFill>
                <a:schemeClr val="tx1"/>
              </a:solidFill>
              <a:latin typeface="Blue Highway" panose="02010603020202020303"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071" y="1958788"/>
            <a:ext cx="2362200" cy="200361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071" y="4114800"/>
            <a:ext cx="2362200" cy="1895475"/>
          </a:xfrm>
          <a:prstGeom prst="rect">
            <a:avLst/>
          </a:prstGeom>
        </p:spPr>
      </p:pic>
    </p:spTree>
    <p:extLst>
      <p:ext uri="{BB962C8B-B14F-4D97-AF65-F5344CB8AC3E}">
        <p14:creationId xmlns:p14="http://schemas.microsoft.com/office/powerpoint/2010/main" val="2059846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838200"/>
            <a:ext cx="2743200" cy="838200"/>
          </a:xfrm>
        </p:spPr>
        <p:txBody>
          <a:bodyPr/>
          <a:lstStyle/>
          <a:p>
            <a:r>
              <a:rPr lang="en-US" sz="2800" dirty="0" smtClean="0">
                <a:latin typeface="Blue Highway" panose="02010603020202020303" pitchFamily="2" charset="0"/>
              </a:rPr>
              <a:t>HOME REPAIR AND IMPROVEMENT</a:t>
            </a:r>
            <a:endParaRPr lang="en-US" sz="2800" dirty="0">
              <a:latin typeface="Blue Highway" panose="02010603020202020303" pitchFamily="2" charset="0"/>
            </a:endParaRPr>
          </a:p>
        </p:txBody>
      </p:sp>
      <p:sp>
        <p:nvSpPr>
          <p:cNvPr id="4" name="Content Placeholder 3"/>
          <p:cNvSpPr>
            <a:spLocks noGrp="1"/>
          </p:cNvSpPr>
          <p:nvPr>
            <p:ph sz="quarter" idx="1"/>
          </p:nvPr>
        </p:nvSpPr>
        <p:spPr/>
        <p:txBody>
          <a:bodyPr>
            <a:normAutofit/>
          </a:bodyPr>
          <a:lstStyle/>
          <a:p>
            <a:r>
              <a:rPr lang="en-US" sz="2800" b="1" dirty="0" smtClean="0">
                <a:latin typeface="Blue Highway" panose="02010603020202020303" pitchFamily="2" charset="0"/>
              </a:rPr>
              <a:t>Before beginning an outdoor project, locate the nearest storm drain and protect them from debris and other materials. </a:t>
            </a:r>
          </a:p>
          <a:p>
            <a:r>
              <a:rPr lang="en-US" sz="2800" b="1" dirty="0" smtClean="0">
                <a:latin typeface="Blue Highway" panose="02010603020202020303" pitchFamily="2" charset="0"/>
              </a:rPr>
              <a:t>Sweep up and properly dispose of construction debris such as concrete and mortar. </a:t>
            </a:r>
          </a:p>
          <a:p>
            <a:r>
              <a:rPr lang="en-US" sz="2800" b="1" dirty="0" smtClean="0">
                <a:latin typeface="Blue Highway" panose="02010603020202020303" pitchFamily="2" charset="0"/>
              </a:rPr>
              <a:t>Use hazardous substances like paints, solvents, and cleaners in the smallest amounts possible, and follow the directions on the label. </a:t>
            </a:r>
            <a:endParaRPr lang="en-US" sz="2800" b="1" dirty="0">
              <a:latin typeface="Blue Highway" panose="02010603020202020303"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286000"/>
            <a:ext cx="2590800" cy="4056529"/>
          </a:xfrm>
          <a:prstGeom prst="rect">
            <a:avLst/>
          </a:prstGeom>
        </p:spPr>
      </p:pic>
    </p:spTree>
    <p:extLst>
      <p:ext uri="{BB962C8B-B14F-4D97-AF65-F5344CB8AC3E}">
        <p14:creationId xmlns:p14="http://schemas.microsoft.com/office/powerpoint/2010/main" val="3486364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2590800" cy="990600"/>
          </a:xfrm>
        </p:spPr>
        <p:txBody>
          <a:bodyPr/>
          <a:lstStyle/>
          <a:p>
            <a:r>
              <a:rPr lang="en-US" sz="2800" dirty="0" smtClean="0">
                <a:latin typeface="Blue Highway" panose="02010603020202020303" pitchFamily="2" charset="0"/>
              </a:rPr>
              <a:t>HOME REPAIR AND IMPROVEMENT</a:t>
            </a:r>
            <a:endParaRPr lang="en-US" sz="2800" dirty="0">
              <a:latin typeface="Blue Highway" panose="02010603020202020303" pitchFamily="2" charset="0"/>
            </a:endParaRPr>
          </a:p>
        </p:txBody>
      </p:sp>
      <p:sp>
        <p:nvSpPr>
          <p:cNvPr id="4" name="Content Placeholder 3"/>
          <p:cNvSpPr>
            <a:spLocks noGrp="1"/>
          </p:cNvSpPr>
          <p:nvPr>
            <p:ph sz="quarter" idx="1"/>
          </p:nvPr>
        </p:nvSpPr>
        <p:spPr/>
        <p:style>
          <a:lnRef idx="0">
            <a:schemeClr val="accent2"/>
          </a:lnRef>
          <a:fillRef idx="3">
            <a:schemeClr val="accent2"/>
          </a:fillRef>
          <a:effectRef idx="3">
            <a:schemeClr val="accent2"/>
          </a:effectRef>
          <a:fontRef idx="minor">
            <a:schemeClr val="lt1"/>
          </a:fontRef>
        </p:style>
        <p:txBody>
          <a:bodyPr>
            <a:normAutofit/>
          </a:bodyPr>
          <a:lstStyle/>
          <a:p>
            <a:r>
              <a:rPr lang="en-US" dirty="0" smtClean="0">
                <a:solidFill>
                  <a:schemeClr val="tx1"/>
                </a:solidFill>
                <a:latin typeface="Blue Highway" panose="02010603020202020303" pitchFamily="2" charset="0"/>
              </a:rPr>
              <a:t>Clean up spills immediately, and dispose of the waste safely.  Store substances properly to avoid leaks and spills. </a:t>
            </a:r>
          </a:p>
          <a:p>
            <a:r>
              <a:rPr lang="en-US" dirty="0" smtClean="0">
                <a:solidFill>
                  <a:schemeClr val="tx1"/>
                </a:solidFill>
                <a:latin typeface="Blue Highway" panose="02010603020202020303" pitchFamily="2" charset="0"/>
              </a:rPr>
              <a:t>Purchase and use nontoxic, biodegradable, recycled and recyclable products whenever possible. </a:t>
            </a:r>
          </a:p>
          <a:p>
            <a:r>
              <a:rPr lang="en-US" dirty="0" smtClean="0">
                <a:solidFill>
                  <a:schemeClr val="tx1"/>
                </a:solidFill>
                <a:latin typeface="Blue Highway" panose="02010603020202020303" pitchFamily="2" charset="0"/>
              </a:rPr>
              <a:t>Clean paint brushes in a sink, not outdoors.  Fiber and reuse paint thinner when using oil-based paints. Properly dispose of excess paints through a household hazardous waste collection program, or donate unused paint to local organizations. </a:t>
            </a:r>
            <a:endParaRPr lang="en-US" dirty="0">
              <a:solidFill>
                <a:schemeClr val="tx1"/>
              </a:solidFill>
              <a:latin typeface="Blue Highway" panose="02010603020202020303"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819400"/>
            <a:ext cx="2133600" cy="2895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84999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2590800" cy="1371600"/>
          </a:xfrm>
        </p:spPr>
        <p:txBody>
          <a:bodyPr/>
          <a:lstStyle/>
          <a:p>
            <a:r>
              <a:rPr lang="en-US" dirty="0" smtClean="0"/>
              <a:t>SEPTIC SYSTEM USE AND MAINTENANCE </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latin typeface="Blue Highway" panose="02010603020202020303" pitchFamily="2" charset="0"/>
              </a:rPr>
              <a:t>Have your septic system inspected by a professional at least every three (3) years, and have the septic tank pumped as necessary (usually every 3 to 5 years).</a:t>
            </a:r>
          </a:p>
          <a:p>
            <a:r>
              <a:rPr lang="en-US" dirty="0" smtClean="0">
                <a:latin typeface="Blue Highway" panose="02010603020202020303" pitchFamily="2" charset="0"/>
              </a:rPr>
              <a:t>Care for the septic system drain field by not driving or parking vehicles on it.  Plant only grass over and near the drain field to avoid damage from roots. </a:t>
            </a:r>
          </a:p>
          <a:p>
            <a:r>
              <a:rPr lang="en-US" dirty="0" smtClean="0">
                <a:latin typeface="Blue Highway" panose="02010603020202020303" pitchFamily="2" charset="0"/>
              </a:rPr>
              <a:t>Flush responsibly.  Flushing household chemicals like paint, pesticides, oil, and antifreeze can destroy the biological treatment taking place in the system.  Other items, such as diapers, paper towels, and cat litter, can clog the septic system and potentially damage components. </a:t>
            </a:r>
            <a:endParaRPr lang="en-US" dirty="0">
              <a:latin typeface="Blue Highway" panose="02010603020202020303"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743200"/>
            <a:ext cx="2667000" cy="2209800"/>
          </a:xfrm>
          <a:prstGeom prst="rect">
            <a:avLst/>
          </a:prstGeom>
        </p:spPr>
      </p:pic>
    </p:spTree>
    <p:extLst>
      <p:ext uri="{BB962C8B-B14F-4D97-AF65-F5344CB8AC3E}">
        <p14:creationId xmlns:p14="http://schemas.microsoft.com/office/powerpoint/2010/main" val="2129598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VEGETATIVE BUFFERS </a:t>
            </a:r>
            <a:endParaRPr lang="en-US" dirty="0"/>
          </a:p>
        </p:txBody>
      </p:sp>
      <p:pic>
        <p:nvPicPr>
          <p:cNvPr id="5"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971800" y="762000"/>
            <a:ext cx="5638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486400" y="5715000"/>
            <a:ext cx="1752600" cy="584775"/>
          </a:xfrm>
          <a:prstGeom prst="rect">
            <a:avLst/>
          </a:prstGeom>
          <a:noFill/>
        </p:spPr>
        <p:txBody>
          <a:bodyPr wrap="square" rtlCol="0">
            <a:spAutoFit/>
          </a:bodyPr>
          <a:lstStyle/>
          <a:p>
            <a:r>
              <a:rPr lang="en-US" sz="3200" b="1" dirty="0" smtClean="0">
                <a:solidFill>
                  <a:schemeClr val="accent2">
                    <a:lumMod val="75000"/>
                  </a:schemeClr>
                </a:solidFill>
              </a:rPr>
              <a:t>Good </a:t>
            </a:r>
            <a:endParaRPr lang="en-US" sz="3200" b="1" dirty="0">
              <a:solidFill>
                <a:schemeClr val="accent2">
                  <a:lumMod val="75000"/>
                </a:schemeClr>
              </a:solidFill>
            </a:endParaRPr>
          </a:p>
        </p:txBody>
      </p:sp>
    </p:spTree>
    <p:extLst>
      <p:ext uri="{BB962C8B-B14F-4D97-AF65-F5344CB8AC3E}">
        <p14:creationId xmlns:p14="http://schemas.microsoft.com/office/powerpoint/2010/main" val="41444515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2743200" cy="990600"/>
          </a:xfrm>
        </p:spPr>
        <p:txBody>
          <a:bodyPr/>
          <a:lstStyle/>
          <a:p>
            <a:pPr algn="ctr"/>
            <a:r>
              <a:rPr lang="en-US" dirty="0" smtClean="0"/>
              <a:t>SITE STABILIZATION</a:t>
            </a:r>
            <a:endParaRPr lang="en-US" dirty="0"/>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4200" y="1632648"/>
            <a:ext cx="5638800" cy="351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584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9762"/>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WHAT IS STORM WATER?</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WHAT IS STORMWATER?</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Content Placeholder 4"/>
          <p:cNvSpPr>
            <a:spLocks noGrp="1"/>
          </p:cNvSpPr>
          <p:nvPr>
            <p:ph sz="quarter" idx="1"/>
          </p:nvPr>
        </p:nvSpPr>
        <p:spPr>
          <a:xfrm>
            <a:off x="457200" y="1600200"/>
            <a:ext cx="8229600" cy="5029200"/>
          </a:xfrm>
        </p:spPr>
        <p:txBody>
          <a:bodyPr>
            <a:normAutofit/>
          </a:bodyPr>
          <a:lstStyle/>
          <a:p>
            <a:r>
              <a:rPr lang="en-US" sz="2800" b="1" u="heavy" dirty="0">
                <a:latin typeface="Blue Highway" panose="02010603020202020303" pitchFamily="2" charset="0"/>
                <a:cs typeface="BrowalliaUPC" panose="020B0604020202020204" pitchFamily="34" charset="-34"/>
              </a:rPr>
              <a:t>Storm water</a:t>
            </a:r>
            <a:r>
              <a:rPr lang="en-US" sz="2800" b="1" dirty="0">
                <a:latin typeface="Blue Highway" panose="02010603020202020303" pitchFamily="2" charset="0"/>
                <a:cs typeface="BrowalliaUPC" panose="020B0604020202020204" pitchFamily="34" charset="-34"/>
              </a:rPr>
              <a:t> is rain water or melting snow that doesn’t soak into the ground but runs off into waterways</a:t>
            </a:r>
            <a:r>
              <a:rPr lang="en-US" sz="2800" b="1" dirty="0" smtClean="0">
                <a:latin typeface="Blue Highway" panose="02010603020202020303" pitchFamily="2" charset="0"/>
                <a:cs typeface="BrowalliaUPC" panose="020B0604020202020204" pitchFamily="34" charset="-34"/>
              </a:rPr>
              <a:t>. </a:t>
            </a:r>
            <a:r>
              <a:rPr lang="en-US" sz="2800" b="1" dirty="0">
                <a:latin typeface="Blue Highway" panose="02010603020202020303" pitchFamily="2" charset="0"/>
                <a:cs typeface="BrowalliaUPC" panose="020B0604020202020204" pitchFamily="34" charset="-34"/>
              </a:rPr>
              <a:t> </a:t>
            </a:r>
          </a:p>
          <a:p>
            <a:r>
              <a:rPr lang="en-US" sz="2800" b="1" dirty="0">
                <a:latin typeface="Blue Highway" panose="02010603020202020303" pitchFamily="2" charset="0"/>
                <a:cs typeface="BrowalliaUPC" panose="020B0604020202020204" pitchFamily="34" charset="-34"/>
              </a:rPr>
              <a:t>Storm water doesn’t usually flow into a wastewater treatment system, it flows into our surface </a:t>
            </a:r>
            <a:r>
              <a:rPr lang="en-US" sz="2800" b="1" dirty="0" smtClean="0">
                <a:latin typeface="Blue Highway" panose="02010603020202020303" pitchFamily="2" charset="0"/>
                <a:cs typeface="BrowalliaUPC" panose="020B0604020202020204" pitchFamily="34" charset="-34"/>
              </a:rPr>
              <a:t>waters:</a:t>
            </a:r>
            <a:endParaRPr lang="en-US" sz="2800" b="1" dirty="0">
              <a:latin typeface="Blue Highway" panose="02010603020202020303" pitchFamily="2" charset="0"/>
              <a:cs typeface="BrowalliaUPC" panose="020B0604020202020204" pitchFamily="34" charset="-34"/>
            </a:endParaRPr>
          </a:p>
          <a:p>
            <a:r>
              <a:rPr lang="en-US" sz="2800" b="1" dirty="0">
                <a:latin typeface="Blue Highway" panose="02010603020202020303" pitchFamily="2" charset="0"/>
                <a:cs typeface="BrowalliaUPC" panose="020B0604020202020204" pitchFamily="34" charset="-34"/>
              </a:rPr>
              <a:t>Gulf of Mexico </a:t>
            </a:r>
          </a:p>
          <a:p>
            <a:r>
              <a:rPr lang="en-US" sz="2800" b="1" dirty="0">
                <a:latin typeface="Blue Highway" panose="02010603020202020303" pitchFamily="2" charset="0"/>
                <a:cs typeface="BrowalliaUPC" panose="020B0604020202020204" pitchFamily="34" charset="-34"/>
              </a:rPr>
              <a:t>Local Ponds, Streams and Rivers</a:t>
            </a:r>
          </a:p>
          <a:p>
            <a:r>
              <a:rPr lang="en-US" sz="2800" b="1" dirty="0" smtClean="0">
                <a:latin typeface="Blue Highway" panose="02010603020202020303" pitchFamily="2" charset="0"/>
                <a:cs typeface="BrowalliaUPC" panose="020B0604020202020204" pitchFamily="34" charset="-34"/>
              </a:rPr>
              <a:t>West </a:t>
            </a:r>
            <a:r>
              <a:rPr lang="en-US" sz="2800" b="1" dirty="0">
                <a:latin typeface="Blue Highway" panose="02010603020202020303" pitchFamily="2" charset="0"/>
                <a:cs typeface="BrowalliaUPC" panose="020B0604020202020204" pitchFamily="34" charset="-34"/>
              </a:rPr>
              <a:t>Bay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3276600"/>
            <a:ext cx="2857500" cy="1762125"/>
          </a:xfrm>
          <a:prstGeom prst="rect">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50" y="4572000"/>
            <a:ext cx="2857500" cy="1905000"/>
          </a:xfrm>
          <a:prstGeom prst="rect">
            <a:avLst/>
          </a:prstGeom>
          <a:ln>
            <a:noFill/>
          </a:ln>
          <a:effectLst>
            <a:softEdge rad="112500"/>
          </a:effectLst>
        </p:spPr>
      </p:pic>
    </p:spTree>
    <p:extLst>
      <p:ext uri="{BB962C8B-B14F-4D97-AF65-F5344CB8AC3E}">
        <p14:creationId xmlns:p14="http://schemas.microsoft.com/office/powerpoint/2010/main" val="2319301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Storm Drain Inlet Protection </a:t>
            </a:r>
            <a:endParaRPr lang="en-US" dirty="0"/>
          </a:p>
        </p:txBody>
      </p:sp>
      <p:pic>
        <p:nvPicPr>
          <p:cNvPr id="307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67409" y="1233757"/>
            <a:ext cx="5552381" cy="4314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477000" y="5651212"/>
            <a:ext cx="1600200" cy="584775"/>
          </a:xfrm>
          <a:prstGeom prst="rect">
            <a:avLst/>
          </a:prstGeom>
          <a:noFill/>
        </p:spPr>
        <p:txBody>
          <a:bodyPr wrap="square" rtlCol="0">
            <a:spAutoFit/>
          </a:bodyPr>
          <a:lstStyle/>
          <a:p>
            <a:r>
              <a:rPr lang="en-US" sz="3200" b="1" dirty="0" smtClean="0">
                <a:solidFill>
                  <a:schemeClr val="accent2">
                    <a:lumMod val="75000"/>
                  </a:schemeClr>
                </a:solidFill>
              </a:rPr>
              <a:t>Good</a:t>
            </a:r>
            <a:endParaRPr lang="en-US" sz="3200" b="1" dirty="0">
              <a:solidFill>
                <a:schemeClr val="accent2">
                  <a:lumMod val="75000"/>
                </a:schemeClr>
              </a:solidFill>
            </a:endParaRPr>
          </a:p>
        </p:txBody>
      </p:sp>
    </p:spTree>
    <p:extLst>
      <p:ext uri="{BB962C8B-B14F-4D97-AF65-F5344CB8AC3E}">
        <p14:creationId xmlns:p14="http://schemas.microsoft.com/office/powerpoint/2010/main" val="2076791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DIRT STOCKPILES</a:t>
            </a:r>
            <a:endParaRPr lang="en-US" dirty="0"/>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4200" y="1643720"/>
            <a:ext cx="5638800" cy="349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042212" y="5410200"/>
            <a:ext cx="1371600" cy="584775"/>
          </a:xfrm>
          <a:prstGeom prst="rect">
            <a:avLst/>
          </a:prstGeom>
          <a:noFill/>
        </p:spPr>
        <p:txBody>
          <a:bodyPr wrap="square" rtlCol="0">
            <a:spAutoFit/>
          </a:bodyPr>
          <a:lstStyle/>
          <a:p>
            <a:r>
              <a:rPr lang="en-US" sz="3200" b="1" dirty="0" smtClean="0">
                <a:solidFill>
                  <a:schemeClr val="accent2">
                    <a:lumMod val="75000"/>
                  </a:schemeClr>
                </a:solidFill>
              </a:rPr>
              <a:t>Good</a:t>
            </a:r>
            <a:endParaRPr lang="en-US" sz="3200" b="1" dirty="0">
              <a:solidFill>
                <a:schemeClr val="accent2">
                  <a:lumMod val="75000"/>
                </a:schemeClr>
              </a:solidFill>
            </a:endParaRPr>
          </a:p>
        </p:txBody>
      </p:sp>
    </p:spTree>
    <p:extLst>
      <p:ext uri="{BB962C8B-B14F-4D97-AF65-F5344CB8AC3E}">
        <p14:creationId xmlns:p14="http://schemas.microsoft.com/office/powerpoint/2010/main" val="2613970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SLOPES</a:t>
            </a:r>
            <a:endParaRPr lang="en-US" dirty="0"/>
          </a:p>
        </p:txBody>
      </p:sp>
      <p:pic>
        <p:nvPicPr>
          <p:cNvPr id="512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4200" y="1219200"/>
            <a:ext cx="5638800" cy="4208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477000" y="5650468"/>
            <a:ext cx="1524000" cy="584775"/>
          </a:xfrm>
          <a:prstGeom prst="rect">
            <a:avLst/>
          </a:prstGeom>
          <a:noFill/>
        </p:spPr>
        <p:txBody>
          <a:bodyPr wrap="square" rtlCol="0">
            <a:spAutoFit/>
          </a:bodyPr>
          <a:lstStyle/>
          <a:p>
            <a:r>
              <a:rPr lang="en-US" sz="3200" b="1" dirty="0" smtClean="0">
                <a:solidFill>
                  <a:schemeClr val="accent2">
                    <a:lumMod val="75000"/>
                  </a:schemeClr>
                </a:solidFill>
              </a:rPr>
              <a:t>Good</a:t>
            </a:r>
            <a:endParaRPr lang="en-US" sz="3200" b="1" dirty="0">
              <a:solidFill>
                <a:schemeClr val="accent2">
                  <a:lumMod val="75000"/>
                </a:schemeClr>
              </a:solidFill>
            </a:endParaRPr>
          </a:p>
        </p:txBody>
      </p:sp>
    </p:spTree>
    <p:extLst>
      <p:ext uri="{BB962C8B-B14F-4D97-AF65-F5344CB8AC3E}">
        <p14:creationId xmlns:p14="http://schemas.microsoft.com/office/powerpoint/2010/main" val="13172463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2743200" cy="990600"/>
          </a:xfrm>
        </p:spPr>
        <p:txBody>
          <a:bodyPr/>
          <a:lstStyle/>
          <a:p>
            <a:pPr algn="ctr"/>
            <a:r>
              <a:rPr lang="en-US" dirty="0" smtClean="0"/>
              <a:t>CONSTRUCTION ENTRANCES</a:t>
            </a:r>
            <a:endParaRPr lang="en-US" dirty="0"/>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48000" y="1219200"/>
            <a:ext cx="5638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00400" y="4405263"/>
            <a:ext cx="1219200" cy="584775"/>
          </a:xfrm>
          <a:prstGeom prst="rect">
            <a:avLst/>
          </a:prstGeom>
          <a:noFill/>
        </p:spPr>
        <p:txBody>
          <a:bodyPr wrap="square" rtlCol="0">
            <a:spAutoFit/>
          </a:bodyPr>
          <a:lstStyle/>
          <a:p>
            <a:r>
              <a:rPr lang="en-US" sz="3200" b="1" dirty="0" smtClean="0">
                <a:solidFill>
                  <a:srgbClr val="C00000"/>
                </a:solidFill>
              </a:rPr>
              <a:t>Bad</a:t>
            </a:r>
            <a:endParaRPr lang="en-US" sz="3200" b="1" dirty="0">
              <a:solidFill>
                <a:srgbClr val="C00000"/>
              </a:solidFill>
            </a:endParaRPr>
          </a:p>
        </p:txBody>
      </p:sp>
      <p:sp>
        <p:nvSpPr>
          <p:cNvPr id="7" name="TextBox 6"/>
          <p:cNvSpPr txBox="1"/>
          <p:nvPr/>
        </p:nvSpPr>
        <p:spPr>
          <a:xfrm>
            <a:off x="6131859" y="5651212"/>
            <a:ext cx="1371600" cy="584775"/>
          </a:xfrm>
          <a:prstGeom prst="rect">
            <a:avLst/>
          </a:prstGeom>
          <a:noFill/>
        </p:spPr>
        <p:txBody>
          <a:bodyPr wrap="square" rtlCol="0">
            <a:spAutoFit/>
          </a:bodyPr>
          <a:lstStyle/>
          <a:p>
            <a:r>
              <a:rPr lang="en-US" sz="3200" b="1" dirty="0" smtClean="0">
                <a:solidFill>
                  <a:schemeClr val="accent5">
                    <a:lumMod val="75000"/>
                  </a:schemeClr>
                </a:solidFill>
              </a:rPr>
              <a:t>Good</a:t>
            </a:r>
            <a:endParaRPr lang="en-US" sz="3200" b="1" dirty="0">
              <a:solidFill>
                <a:schemeClr val="accent5">
                  <a:lumMod val="75000"/>
                </a:schemeClr>
              </a:solidFill>
            </a:endParaRPr>
          </a:p>
        </p:txBody>
      </p:sp>
    </p:spTree>
    <p:extLst>
      <p:ext uri="{BB962C8B-B14F-4D97-AF65-F5344CB8AC3E}">
        <p14:creationId xmlns:p14="http://schemas.microsoft.com/office/powerpoint/2010/main" val="9638645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SILT FENCING</a:t>
            </a:r>
            <a:endParaRPr lang="en-US" dirty="0"/>
          </a:p>
        </p:txBody>
      </p:sp>
      <p:pic>
        <p:nvPicPr>
          <p:cNvPr id="717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4200" y="1066800"/>
            <a:ext cx="5638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791200" y="5486400"/>
            <a:ext cx="1828800" cy="584775"/>
          </a:xfrm>
          <a:prstGeom prst="rect">
            <a:avLst/>
          </a:prstGeom>
          <a:noFill/>
        </p:spPr>
        <p:txBody>
          <a:bodyPr wrap="square" rtlCol="0">
            <a:spAutoFit/>
          </a:bodyPr>
          <a:lstStyle/>
          <a:p>
            <a:r>
              <a:rPr lang="en-US" sz="3200" b="1" dirty="0" smtClean="0">
                <a:solidFill>
                  <a:schemeClr val="accent5">
                    <a:lumMod val="75000"/>
                  </a:schemeClr>
                </a:solidFill>
              </a:rPr>
              <a:t>Good</a:t>
            </a:r>
            <a:endParaRPr lang="en-US" sz="3200" b="1" dirty="0">
              <a:solidFill>
                <a:schemeClr val="accent5">
                  <a:lumMod val="75000"/>
                </a:schemeClr>
              </a:solidFill>
            </a:endParaRPr>
          </a:p>
        </p:txBody>
      </p:sp>
    </p:spTree>
    <p:extLst>
      <p:ext uri="{BB962C8B-B14F-4D97-AF65-F5344CB8AC3E}">
        <p14:creationId xmlns:p14="http://schemas.microsoft.com/office/powerpoint/2010/main" val="283111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PROTECT NATURAL FEATURES </a:t>
            </a:r>
            <a:endParaRPr lang="en-US" dirty="0"/>
          </a:p>
        </p:txBody>
      </p:sp>
      <p:pic>
        <p:nvPicPr>
          <p:cNvPr id="819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4200" y="990600"/>
            <a:ext cx="5638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867400" y="5486400"/>
            <a:ext cx="1524000" cy="584775"/>
          </a:xfrm>
          <a:prstGeom prst="rect">
            <a:avLst/>
          </a:prstGeom>
          <a:noFill/>
        </p:spPr>
        <p:txBody>
          <a:bodyPr wrap="square" rtlCol="0">
            <a:spAutoFit/>
          </a:bodyPr>
          <a:lstStyle/>
          <a:p>
            <a:r>
              <a:rPr lang="en-US" sz="3200" b="1" dirty="0" smtClean="0">
                <a:solidFill>
                  <a:schemeClr val="accent5">
                    <a:lumMod val="75000"/>
                  </a:schemeClr>
                </a:solidFill>
              </a:rPr>
              <a:t>Good</a:t>
            </a:r>
            <a:endParaRPr lang="en-US" sz="3200" b="1" dirty="0">
              <a:solidFill>
                <a:schemeClr val="accent5">
                  <a:lumMod val="75000"/>
                </a:schemeClr>
              </a:solidFill>
            </a:endParaRPr>
          </a:p>
        </p:txBody>
      </p:sp>
    </p:spTree>
    <p:extLst>
      <p:ext uri="{BB962C8B-B14F-4D97-AF65-F5344CB8AC3E}">
        <p14:creationId xmlns:p14="http://schemas.microsoft.com/office/powerpoint/2010/main" val="1731995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371600"/>
          </a:xfrm>
        </p:spPr>
        <p:txBody>
          <a:bodyPr/>
          <a:lstStyle/>
          <a:p>
            <a:pPr algn="ctr"/>
            <a:r>
              <a:rPr lang="en-US" sz="2000" dirty="0" smtClean="0"/>
              <a:t>OTHER COMMON BEST MANAGEMENT PRACTICES </a:t>
            </a:r>
            <a:endParaRPr lang="en-US" sz="2000"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411071"/>
            <a:ext cx="4155701"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971800" y="609600"/>
            <a:ext cx="41148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16798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COMMON BMPs</a:t>
            </a:r>
            <a:endParaRPr lang="en-US" dirty="0"/>
          </a:p>
        </p:txBody>
      </p:sp>
      <p:pic>
        <p:nvPicPr>
          <p:cNvPr id="1024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48000" y="685800"/>
            <a:ext cx="3742857" cy="2809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505200"/>
            <a:ext cx="4576482"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706" y="2836488"/>
            <a:ext cx="2667000" cy="2143125"/>
          </a:xfrm>
          <a:prstGeom prst="rect">
            <a:avLst/>
          </a:prstGeom>
        </p:spPr>
      </p:pic>
    </p:spTree>
    <p:extLst>
      <p:ext uri="{BB962C8B-B14F-4D97-AF65-F5344CB8AC3E}">
        <p14:creationId xmlns:p14="http://schemas.microsoft.com/office/powerpoint/2010/main" val="780556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2362200" y="685800"/>
            <a:ext cx="6400800" cy="5410200"/>
          </a:xfrm>
        </p:spPr>
        <p:txBody>
          <a:bodyPr/>
          <a:lstStyle/>
          <a:p>
            <a:r>
              <a:rPr lang="en-US" dirty="0" smtClean="0"/>
              <a:t>     What’s wrong with these pictures?</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371600"/>
            <a:ext cx="7162800" cy="501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11720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p:txBody>
          <a:bodyPr/>
          <a:lstStyle/>
          <a:p>
            <a:r>
              <a:rPr lang="en-US" dirty="0" smtClean="0"/>
              <a:t>What’s wrong with this picture?</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44958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505200"/>
            <a:ext cx="4476750" cy="284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909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648200" cy="11430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STORMWATER </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Content Placeholder 2"/>
          <p:cNvSpPr>
            <a:spLocks noGrp="1"/>
          </p:cNvSpPr>
          <p:nvPr>
            <p:ph sz="quarter" idx="1"/>
          </p:nvPr>
        </p:nvSpPr>
        <p:spPr>
          <a:xfrm>
            <a:off x="457200" y="2209800"/>
            <a:ext cx="8229600" cy="4191000"/>
          </a:xfrm>
        </p:spPr>
        <p:txBody>
          <a:bodyPr>
            <a:normAutofit lnSpcReduction="10000"/>
          </a:bodyPr>
          <a:lstStyle/>
          <a:p>
            <a:r>
              <a:rPr lang="en-US" sz="2800" dirty="0" smtClean="0">
                <a:latin typeface="Blue Highway" panose="02010603020202020303" pitchFamily="2" charset="0"/>
              </a:rPr>
              <a:t>As </a:t>
            </a:r>
            <a:r>
              <a:rPr lang="en-US" sz="2800" dirty="0" err="1" smtClean="0">
                <a:latin typeface="Blue Highway" panose="02010603020202020303" pitchFamily="2" charset="0"/>
              </a:rPr>
              <a:t>stormwater</a:t>
            </a:r>
            <a:r>
              <a:rPr lang="en-US" sz="2800" dirty="0" smtClean="0">
                <a:latin typeface="Blue Highway" panose="02010603020202020303" pitchFamily="2" charset="0"/>
              </a:rPr>
              <a:t> flows over driveways, lawns, and sidewalks, it picks up debris, chemicals, dirt and other pollutants.  </a:t>
            </a:r>
            <a:r>
              <a:rPr lang="en-US" sz="2800" dirty="0" err="1" smtClean="0">
                <a:latin typeface="Blue Highway" panose="02010603020202020303" pitchFamily="2" charset="0"/>
              </a:rPr>
              <a:t>Stormwater</a:t>
            </a:r>
            <a:r>
              <a:rPr lang="en-US" sz="2800" dirty="0" smtClean="0">
                <a:latin typeface="Blue Highway" panose="02010603020202020303" pitchFamily="2" charset="0"/>
              </a:rPr>
              <a:t> can flow into a storm sewer system or directly to a lake, stream, river, wetlands, or coastal waterway.  </a:t>
            </a:r>
          </a:p>
          <a:p>
            <a:r>
              <a:rPr lang="en-US" sz="2800" dirty="0" smtClean="0">
                <a:latin typeface="Blue Highway" panose="02010603020202020303" pitchFamily="2" charset="0"/>
              </a:rPr>
              <a:t>Anything that enters a storm                                              sewer system is discharged untreated                                     into the water bodies we use for                                              swimming, fishing, and providing                                      drinking water.  Polluted runoff is                                         the nation’s greatest threat to clean water</a:t>
            </a:r>
            <a:r>
              <a:rPr lang="en-US" dirty="0" smtClean="0">
                <a:latin typeface="Blue Highway" panose="02010603020202020303" pitchFamily="2" charset="0"/>
              </a:rPr>
              <a:t>. </a:t>
            </a:r>
            <a:endParaRPr lang="en-US" dirty="0">
              <a:latin typeface="Blue Highway" panose="02010603020202020303"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228600"/>
            <a:ext cx="3314700" cy="2057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3614737"/>
            <a:ext cx="2743200" cy="27098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73851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2590800" cy="5410200"/>
          </a:xfrm>
        </p:spPr>
        <p:txBody>
          <a:bodyPr/>
          <a:lstStyle/>
          <a:p>
            <a:r>
              <a:rPr lang="en-US" dirty="0" smtClean="0"/>
              <a:t>MUNICIPAL VEHICLE WASHING </a:t>
            </a:r>
            <a:endParaRPr lang="en-US" dirty="0"/>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895600" y="609600"/>
            <a:ext cx="60960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914400"/>
            <a:ext cx="2667000" cy="2590800"/>
          </a:xfrm>
          <a:prstGeom prst="rect">
            <a:avLst/>
          </a:prstGeom>
        </p:spPr>
      </p:pic>
    </p:spTree>
    <p:extLst>
      <p:ext uri="{BB962C8B-B14F-4D97-AF65-F5344CB8AC3E}">
        <p14:creationId xmlns:p14="http://schemas.microsoft.com/office/powerpoint/2010/main" val="9384775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971800" y="543549"/>
            <a:ext cx="2823934" cy="275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2590800"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594568"/>
            <a:ext cx="348475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0200" y="800100"/>
            <a:ext cx="3352800" cy="24765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4181" y="4086693"/>
            <a:ext cx="3638550" cy="22606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329" y="2819400"/>
            <a:ext cx="1277471" cy="1905000"/>
          </a:xfrm>
          <a:prstGeom prst="rect">
            <a:avLst/>
          </a:prstGeom>
        </p:spPr>
      </p:pic>
    </p:spTree>
    <p:extLst>
      <p:ext uri="{BB962C8B-B14F-4D97-AF65-F5344CB8AC3E}">
        <p14:creationId xmlns:p14="http://schemas.microsoft.com/office/powerpoint/2010/main" val="34382640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8600" y="838200"/>
            <a:ext cx="2486025" cy="2590800"/>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2300" y="914400"/>
            <a:ext cx="2819400" cy="36576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3657600"/>
            <a:ext cx="5753100" cy="264795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5135" y="1143000"/>
            <a:ext cx="2857500" cy="2019300"/>
          </a:xfrm>
          <a:prstGeom prst="rect">
            <a:avLst/>
          </a:prstGeom>
          <a:ln>
            <a:noFill/>
          </a:ln>
          <a:effectLst>
            <a:softEdge rad="112500"/>
          </a:effec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0750" y="3505200"/>
            <a:ext cx="2857500" cy="1895475"/>
          </a:xfrm>
          <a:prstGeom prst="rect">
            <a:avLst/>
          </a:prstGeom>
        </p:spPr>
      </p:pic>
    </p:spTree>
    <p:extLst>
      <p:ext uri="{BB962C8B-B14F-4D97-AF65-F5344CB8AC3E}">
        <p14:creationId xmlns:p14="http://schemas.microsoft.com/office/powerpoint/2010/main" val="718924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Purpose of the </a:t>
            </a:r>
            <a:r>
              <a:rPr lang="en-US"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Stormwater</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Pollution Protection Plan</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301752" y="1752600"/>
            <a:ext cx="8503920" cy="4346448"/>
          </a:xfrm>
        </p:spPr>
        <p:txBody>
          <a:bodyPr>
            <a:normAutofit/>
          </a:bodyPr>
          <a:lstStyle/>
          <a:p>
            <a:r>
              <a:rPr lang="en-US" b="1" dirty="0" smtClean="0">
                <a:solidFill>
                  <a:schemeClr val="bg2">
                    <a:lumMod val="25000"/>
                  </a:schemeClr>
                </a:solidFill>
                <a:latin typeface="Blue Highway" panose="02010603020202020303" pitchFamily="2" charset="0"/>
              </a:rPr>
              <a:t>Protect on-site and off-site resources and waterways by: </a:t>
            </a:r>
          </a:p>
          <a:p>
            <a:pPr>
              <a:buFont typeface="Courier New" panose="02070309020205020404" pitchFamily="49" charset="0"/>
              <a:buChar char="o"/>
            </a:pPr>
            <a:r>
              <a:rPr lang="en-US" dirty="0" smtClean="0">
                <a:latin typeface="Blue Highway" panose="02010603020202020303" pitchFamily="2" charset="0"/>
              </a:rPr>
              <a:t>Control </a:t>
            </a:r>
            <a:r>
              <a:rPr lang="en-US" dirty="0">
                <a:latin typeface="Blue Highway" panose="02010603020202020303" pitchFamily="2" charset="0"/>
              </a:rPr>
              <a:t>Sediment</a:t>
            </a:r>
          </a:p>
          <a:p>
            <a:r>
              <a:rPr lang="en-US" dirty="0">
                <a:latin typeface="Blue Highway" panose="02010603020202020303" pitchFamily="2" charset="0"/>
              </a:rPr>
              <a:t>Minimize erosion</a:t>
            </a:r>
          </a:p>
          <a:p>
            <a:r>
              <a:rPr lang="en-US" dirty="0" smtClean="0">
                <a:latin typeface="Blue Highway" panose="02010603020202020303" pitchFamily="2" charset="0"/>
              </a:rPr>
              <a:t>Controlling volume and peak rate of runoff</a:t>
            </a:r>
          </a:p>
          <a:p>
            <a:pPr>
              <a:buFont typeface="Courier New" panose="02070309020205020404" pitchFamily="49" charset="0"/>
              <a:buChar char="o"/>
            </a:pPr>
            <a:r>
              <a:rPr lang="en-US" dirty="0" smtClean="0">
                <a:latin typeface="Blue Highway" panose="02010603020202020303" pitchFamily="2" charset="0"/>
              </a:rPr>
              <a:t>Reducing </a:t>
            </a:r>
            <a:r>
              <a:rPr lang="en-US" dirty="0">
                <a:latin typeface="Blue Highway" panose="02010603020202020303" pitchFamily="2" charset="0"/>
              </a:rPr>
              <a:t>channel erosion </a:t>
            </a:r>
            <a:endParaRPr lang="en-US" dirty="0" smtClean="0">
              <a:latin typeface="Blue Highway" panose="02010603020202020303" pitchFamily="2" charset="0"/>
            </a:endParaRPr>
          </a:p>
          <a:p>
            <a:pPr>
              <a:buFont typeface="Courier New" panose="02070309020205020404" pitchFamily="49" charset="0"/>
              <a:buChar char="o"/>
            </a:pPr>
            <a:r>
              <a:rPr lang="en-US" dirty="0" smtClean="0">
                <a:latin typeface="Blue Highway" panose="02010603020202020303" pitchFamily="2" charset="0"/>
              </a:rPr>
              <a:t>Improving </a:t>
            </a:r>
            <a:r>
              <a:rPr lang="en-US" dirty="0">
                <a:latin typeface="Blue Highway" panose="02010603020202020303" pitchFamily="2" charset="0"/>
              </a:rPr>
              <a:t>soil stabilization </a:t>
            </a:r>
            <a:endParaRPr lang="en-US" dirty="0" smtClean="0">
              <a:latin typeface="Blue Highway" panose="02010603020202020303" pitchFamily="2" charset="0"/>
            </a:endParaRPr>
          </a:p>
          <a:p>
            <a:pPr>
              <a:buFont typeface="Courier New" panose="02070309020205020404" pitchFamily="49" charset="0"/>
              <a:buChar char="o"/>
            </a:pPr>
            <a:r>
              <a:rPr lang="en-US" dirty="0" smtClean="0">
                <a:latin typeface="Blue Highway" panose="02010603020202020303" pitchFamily="2" charset="0"/>
              </a:rPr>
              <a:t>Improving water quality </a:t>
            </a:r>
          </a:p>
          <a:p>
            <a:pPr>
              <a:buFont typeface="Courier New" panose="02070309020205020404" pitchFamily="49" charset="0"/>
              <a:buChar char="o"/>
            </a:pPr>
            <a:r>
              <a:rPr lang="en-US" dirty="0" smtClean="0">
                <a:latin typeface="Blue Highway" panose="02010603020202020303" pitchFamily="2" charset="0"/>
              </a:rPr>
              <a:t>Reducing </a:t>
            </a:r>
            <a:r>
              <a:rPr lang="en-US" dirty="0">
                <a:latin typeface="Blue Highway" panose="02010603020202020303" pitchFamily="2" charset="0"/>
              </a:rPr>
              <a:t>flooding</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2286000"/>
            <a:ext cx="2038350" cy="1376363"/>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1974" y="3781425"/>
            <a:ext cx="2857500" cy="1123950"/>
          </a:xfrm>
          <a:prstGeom prst="rect">
            <a:avLst/>
          </a:prstGeom>
          <a:ln>
            <a:noFill/>
          </a:ln>
          <a:effectLst>
            <a:softEdge rad="112500"/>
          </a:effectLst>
        </p:spPr>
      </p:pic>
    </p:spTree>
    <p:extLst>
      <p:ext uri="{BB962C8B-B14F-4D97-AF65-F5344CB8AC3E}">
        <p14:creationId xmlns:p14="http://schemas.microsoft.com/office/powerpoint/2010/main" val="4082017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GOOD HOUSEKEEPING PRACTICES</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normAutofit lnSpcReduction="10000"/>
          </a:bodyPr>
          <a:lstStyle/>
          <a:p>
            <a:r>
              <a:rPr lang="en-US" dirty="0" smtClean="0">
                <a:latin typeface="Blue Highway" panose="02010603020202020303" pitchFamily="2" charset="0"/>
              </a:rPr>
              <a:t>Keep your work area neat and orderly – do not let scrap or waste accumulate</a:t>
            </a:r>
          </a:p>
          <a:p>
            <a:r>
              <a:rPr lang="en-US" dirty="0" smtClean="0">
                <a:latin typeface="Blue Highway" panose="02010603020202020303" pitchFamily="2" charset="0"/>
              </a:rPr>
              <a:t>Keep unused containers closed tightly</a:t>
            </a:r>
          </a:p>
          <a:p>
            <a:r>
              <a:rPr lang="en-US" dirty="0" smtClean="0">
                <a:latin typeface="Blue Highway" panose="02010603020202020303" pitchFamily="2" charset="0"/>
              </a:rPr>
              <a:t>Clean up behind yourself (microwave, refrigerator, etc.)</a:t>
            </a:r>
          </a:p>
          <a:p>
            <a:pPr marL="0" indent="0">
              <a:buNone/>
            </a:pPr>
            <a:endParaRPr lang="en-US" dirty="0" smtClean="0">
              <a:latin typeface="Blue Highway" panose="02010603020202020303" pitchFamily="2" charset="0"/>
            </a:endParaRPr>
          </a:p>
          <a:p>
            <a:pPr marL="0" indent="0">
              <a:buNone/>
            </a:pPr>
            <a:r>
              <a:rPr lang="en-US" dirty="0" smtClean="0">
                <a:latin typeface="Blue Highway" panose="02010603020202020303" pitchFamily="2" charset="0"/>
              </a:rPr>
              <a:t>Outdoor Materials Storage</a:t>
            </a:r>
          </a:p>
          <a:p>
            <a:pPr>
              <a:buFont typeface="Wingdings" panose="05000000000000000000" pitchFamily="2" charset="2"/>
              <a:buChar char="ü"/>
            </a:pPr>
            <a:r>
              <a:rPr lang="en-US" dirty="0">
                <a:latin typeface="Blue Highway" panose="02010603020202020303" pitchFamily="2" charset="0"/>
              </a:rPr>
              <a:t>	</a:t>
            </a:r>
            <a:r>
              <a:rPr lang="en-US" dirty="0" smtClean="0">
                <a:latin typeface="Blue Highway" panose="02010603020202020303" pitchFamily="2" charset="0"/>
              </a:rPr>
              <a:t>Store materials out of rainfall – keep lids on all containers and label them correctly.</a:t>
            </a:r>
          </a:p>
          <a:p>
            <a:pPr>
              <a:buFont typeface="Wingdings" panose="05000000000000000000" pitchFamily="2" charset="2"/>
              <a:buChar char="ü"/>
            </a:pPr>
            <a:r>
              <a:rPr lang="en-US" dirty="0">
                <a:latin typeface="Blue Highway" panose="02010603020202020303" pitchFamily="2" charset="0"/>
              </a:rPr>
              <a:t> </a:t>
            </a:r>
            <a:r>
              <a:rPr lang="en-US" dirty="0" smtClean="0">
                <a:latin typeface="Blue Highway" panose="02010603020202020303" pitchFamily="2" charset="0"/>
              </a:rPr>
              <a:t>	Avoid loading/unloading during poor weather or load/unload under a roof. </a:t>
            </a:r>
            <a:endParaRPr lang="en-US" dirty="0">
              <a:latin typeface="Blue Highway" panose="02010603020202020303" pitchFamily="2" charset="0"/>
            </a:endParaRPr>
          </a:p>
        </p:txBody>
      </p:sp>
    </p:spTree>
    <p:extLst>
      <p:ext uri="{BB962C8B-B14F-4D97-AF65-F5344CB8AC3E}">
        <p14:creationId xmlns:p14="http://schemas.microsoft.com/office/powerpoint/2010/main" val="6457045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GOOD HOUSEKEEPING PRACTICES</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VEHICLE &amp; EQUIPMENT FUELING AND REPAIR</a:t>
            </a:r>
          </a:p>
          <a:p>
            <a:pPr lvl="1">
              <a:buFont typeface="Wingdings" panose="05000000000000000000" pitchFamily="2" charset="2"/>
              <a:buChar char="ü"/>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Stay with vehicles while fueling – avoid overfilling or “topping off”</a:t>
            </a:r>
          </a:p>
          <a:p>
            <a:pPr lvl="1">
              <a:buFont typeface="Wingdings" panose="05000000000000000000" pitchFamily="2" charset="2"/>
              <a:buChar char="ü"/>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Move leaking vehicles and equipment indoors</a:t>
            </a:r>
          </a:p>
          <a:p>
            <a:pPr lvl="1">
              <a:buFont typeface="Wingdings" panose="05000000000000000000" pitchFamily="2" charset="2"/>
              <a:buChar char="ü"/>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Use a drip pan to catch temporary leaks until they can be fixed. </a:t>
            </a:r>
          </a:p>
          <a:p>
            <a:pPr marL="274320" lvl="1" indent="0">
              <a:buNone/>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*OUTDOOR MANUFACTURING AND MAINTENANCE</a:t>
            </a:r>
          </a:p>
          <a:p>
            <a:pPr lvl="1">
              <a:buFont typeface="Wingdings" panose="05000000000000000000" pitchFamily="2" charset="2"/>
              <a:buChar char="ü"/>
            </a:pPr>
            <a:r>
              <a:rPr lang="en-US" b="1" dirty="0" smtClean="0">
                <a:ln w="11430"/>
                <a:solidFill>
                  <a:schemeClr val="accent6">
                    <a:lumMod val="50000"/>
                  </a:schemeClr>
                </a:solidFill>
                <a:effectLst>
                  <a:outerShdw blurRad="50800" dist="39000" dir="5460000" algn="tl">
                    <a:srgbClr val="000000">
                      <a:alpha val="38000"/>
                    </a:srgbClr>
                  </a:outerShdw>
                </a:effectLst>
              </a:rPr>
              <a:t>Use a drop cloth or tarp to catch dust and scraps</a:t>
            </a:r>
          </a:p>
          <a:p>
            <a:pPr lvl="1">
              <a:buFont typeface="Wingdings" panose="05000000000000000000" pitchFamily="2" charset="2"/>
              <a:buChar char="ü"/>
            </a:pPr>
            <a:r>
              <a:rPr lang="en-US" b="1" dirty="0" smtClean="0">
                <a:ln w="11430"/>
                <a:solidFill>
                  <a:schemeClr val="accent6">
                    <a:lumMod val="50000"/>
                  </a:schemeClr>
                </a:solidFill>
                <a:effectLst>
                  <a:outerShdw blurRad="50800" dist="39000" dir="5460000" algn="tl">
                    <a:srgbClr val="000000">
                      <a:alpha val="38000"/>
                    </a:srgbClr>
                  </a:outerShdw>
                </a:effectLst>
              </a:rPr>
              <a:t>Clean-up scraps, drips and residues by sweeping after each shift</a:t>
            </a:r>
          </a:p>
        </p:txBody>
      </p:sp>
    </p:spTree>
    <p:extLst>
      <p:ext uri="{BB962C8B-B14F-4D97-AF65-F5344CB8AC3E}">
        <p14:creationId xmlns:p14="http://schemas.microsoft.com/office/powerpoint/2010/main" val="7145160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GOOD HOUSEKEEPING PRACTICES</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lstStyle/>
          <a:p>
            <a:r>
              <a:rPr lang="en-US" dirty="0" smtClean="0"/>
              <a:t>WASTE MANAGEMENT</a:t>
            </a:r>
          </a:p>
          <a:p>
            <a:pPr lvl="1">
              <a:buFont typeface="Wingdings" panose="05000000000000000000" pitchFamily="2" charset="2"/>
              <a:buChar char="v"/>
            </a:pPr>
            <a:r>
              <a:rPr lang="en-US" dirty="0" smtClean="0"/>
              <a:t>NEVER use storm drains/ditches for waste disposal – avoid and report illegal dumping</a:t>
            </a:r>
          </a:p>
          <a:p>
            <a:pPr lvl="1">
              <a:buFont typeface="Wingdings" panose="05000000000000000000" pitchFamily="2" charset="2"/>
              <a:buChar char="v"/>
            </a:pPr>
            <a:r>
              <a:rPr lang="en-US" dirty="0" smtClean="0"/>
              <a:t>Close the lid or place a cover on all waste containers </a:t>
            </a:r>
          </a:p>
          <a:p>
            <a:pPr marL="274320" lvl="1"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3886200"/>
            <a:ext cx="2857500" cy="18859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3400425"/>
            <a:ext cx="2857500" cy="2857500"/>
          </a:xfrm>
          <a:prstGeom prst="rect">
            <a:avLst/>
          </a:prstGeom>
        </p:spPr>
      </p:pic>
    </p:spTree>
    <p:extLst>
      <p:ext uri="{BB962C8B-B14F-4D97-AF65-F5344CB8AC3E}">
        <p14:creationId xmlns:p14="http://schemas.microsoft.com/office/powerpoint/2010/main" val="3673206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533400"/>
            <a:ext cx="2819400" cy="1143000"/>
          </a:xfrm>
        </p:spPr>
        <p:txBody>
          <a:bodyPr/>
          <a:lstStyle/>
          <a:p>
            <a:pPr algn="ctr"/>
            <a:r>
              <a:rPr lang="en-US" sz="2800" dirty="0" smtClean="0">
                <a:latin typeface="Blue Highway" panose="02010603020202020303" pitchFamily="2" charset="0"/>
              </a:rPr>
              <a:t>HEALTHY HOUSEHOLD HABITS</a:t>
            </a:r>
            <a:endParaRPr lang="en-US" sz="2800" dirty="0">
              <a:latin typeface="Blue Highway" panose="02010603020202020303" pitchFamily="2" charset="0"/>
            </a:endParaRPr>
          </a:p>
        </p:txBody>
      </p:sp>
      <p:sp>
        <p:nvSpPr>
          <p:cNvPr id="5" name="Text Placeholder 4"/>
          <p:cNvSpPr>
            <a:spLocks noGrp="1"/>
          </p:cNvSpPr>
          <p:nvPr>
            <p:ph type="body" idx="2"/>
          </p:nvPr>
        </p:nvSpPr>
        <p:spPr>
          <a:xfrm>
            <a:off x="381000" y="1981200"/>
            <a:ext cx="2362200" cy="4343400"/>
          </a:xfrm>
        </p:spPr>
        <p:txBody>
          <a:bodyPr>
            <a:normAutofit/>
          </a:bodyPr>
          <a:lstStyle/>
          <a:p>
            <a:r>
              <a:rPr lang="en-US" sz="1800" dirty="0" smtClean="0">
                <a:latin typeface="Blue Highway" panose="02010603020202020303" pitchFamily="2" charset="0"/>
              </a:rPr>
              <a:t>By practicing healthy household habits, homeowners can keep common pollutants like pesticides, pet waste, grass clippings, and automotive fluids off the ground and out of </a:t>
            </a:r>
            <a:r>
              <a:rPr lang="en-US" sz="1800" dirty="0" err="1" smtClean="0">
                <a:latin typeface="Blue Highway" panose="02010603020202020303" pitchFamily="2" charset="0"/>
              </a:rPr>
              <a:t>stormwater</a:t>
            </a:r>
            <a:r>
              <a:rPr lang="en-US" sz="1800" dirty="0" smtClean="0">
                <a:latin typeface="Blue Highway" panose="02010603020202020303" pitchFamily="2" charset="0"/>
              </a:rPr>
              <a:t>.  Adopt these healthy household habits and help protect lakes, streams, bays, rivers, wetlands and coastal waters.  Remember to share the habit with your neighbors</a:t>
            </a:r>
            <a:r>
              <a:rPr lang="en-US" sz="1800" dirty="0" smtClean="0"/>
              <a:t>. </a:t>
            </a:r>
            <a:endParaRPr lang="en-US" sz="1800" dirty="0"/>
          </a:p>
        </p:txBody>
      </p:sp>
      <p:sp>
        <p:nvSpPr>
          <p:cNvPr id="4" name="Content Placeholder 3"/>
          <p:cNvSpPr>
            <a:spLocks noGrp="1"/>
          </p:cNvSpPr>
          <p:nvPr>
            <p:ph sz="quarter" idx="1"/>
          </p:nvPr>
        </p:nvSpPr>
        <p:spPr>
          <a:xfrm>
            <a:off x="2971800" y="685800"/>
            <a:ext cx="5943600" cy="5638800"/>
          </a:xfrm>
        </p:spPr>
        <p:txBody>
          <a:bodyPr>
            <a:normAutofit/>
          </a:bodyPr>
          <a:lstStyle/>
          <a:p>
            <a:r>
              <a:rPr lang="en-US" sz="2800" b="1" dirty="0" smtClean="0">
                <a:latin typeface="Blue Highway" panose="02010603020202020303" pitchFamily="2" charset="0"/>
              </a:rPr>
              <a:t>VEHICLE AND GARAGE</a:t>
            </a:r>
          </a:p>
          <a:p>
            <a:pPr lvl="1"/>
            <a:r>
              <a:rPr lang="en-US" sz="2400" b="1" dirty="0" smtClean="0">
                <a:solidFill>
                  <a:schemeClr val="accent1">
                    <a:lumMod val="75000"/>
                  </a:schemeClr>
                </a:solidFill>
                <a:latin typeface="Blue Highway" panose="02010603020202020303" pitchFamily="2" charset="0"/>
              </a:rPr>
              <a:t>Use a commercial car wash or wash your car on a lawn or other unpaved surface to minimize the amount of dirty, soapy water flowing into the storm drain and eventually into your local water body.</a:t>
            </a:r>
          </a:p>
          <a:p>
            <a:pPr lvl="1"/>
            <a:r>
              <a:rPr lang="en-US" sz="2400" b="1" dirty="0" smtClean="0">
                <a:solidFill>
                  <a:schemeClr val="accent1">
                    <a:lumMod val="75000"/>
                  </a:schemeClr>
                </a:solidFill>
                <a:latin typeface="Blue Highway" panose="02010603020202020303" pitchFamily="2" charset="0"/>
              </a:rPr>
              <a:t>Check your car, boat, motorcycle, and other machinery and equipment for leaks and spills.  Make repairs as soon as possible.  Clean up spilled fluids with an absorbent material like kitty litter or sand, and don’t rinse the spills into a nearby storm drain.  Remember to properly dispose of the absorbent</a:t>
            </a:r>
            <a:r>
              <a:rPr lang="en-US" sz="2400" b="1" dirty="0" smtClean="0">
                <a:solidFill>
                  <a:schemeClr val="accent1">
                    <a:lumMod val="75000"/>
                  </a:schemeClr>
                </a:solidFill>
              </a:rPr>
              <a:t> </a:t>
            </a:r>
            <a:r>
              <a:rPr lang="en-US" sz="2400" b="1" dirty="0" smtClean="0">
                <a:solidFill>
                  <a:schemeClr val="accent1">
                    <a:lumMod val="75000"/>
                  </a:schemeClr>
                </a:solidFill>
                <a:latin typeface="Blue Highway" panose="02010603020202020303" pitchFamily="2" charset="0"/>
              </a:rPr>
              <a:t>material. </a:t>
            </a:r>
            <a:endParaRPr lang="en-US" sz="2400" b="1" dirty="0">
              <a:solidFill>
                <a:schemeClr val="accent1">
                  <a:lumMod val="75000"/>
                </a:schemeClr>
              </a:solidFill>
              <a:latin typeface="Blue Highway" panose="02010603020202020303" pitchFamily="2" charset="0"/>
            </a:endParaRPr>
          </a:p>
        </p:txBody>
      </p:sp>
    </p:spTree>
    <p:extLst>
      <p:ext uri="{BB962C8B-B14F-4D97-AF65-F5344CB8AC3E}">
        <p14:creationId xmlns:p14="http://schemas.microsoft.com/office/powerpoint/2010/main" val="1388589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381000" y="914400"/>
            <a:ext cx="2362200" cy="5211763"/>
          </a:xfrm>
        </p:spPr>
        <p:txBody>
          <a:bodyPr/>
          <a:lstStyle/>
          <a:p>
            <a:endParaRPr lang="en-US" dirty="0"/>
          </a:p>
        </p:txBody>
      </p:sp>
      <p:sp>
        <p:nvSpPr>
          <p:cNvPr id="4" name="Content Placeholder 3"/>
          <p:cNvSpPr>
            <a:spLocks noGrp="1"/>
          </p:cNvSpPr>
          <p:nvPr>
            <p:ph sz="quarter" idx="1"/>
          </p:nvPr>
        </p:nvSpPr>
        <p:spPr>
          <a:xfrm>
            <a:off x="3124200" y="1066800"/>
            <a:ext cx="5638800" cy="5029200"/>
          </a:xfrm>
        </p:spPr>
        <p:txBody>
          <a:bodyPr>
            <a:normAutofit/>
          </a:bodyPr>
          <a:lstStyle/>
          <a:p>
            <a:r>
              <a:rPr lang="en-US" sz="3200" dirty="0" smtClean="0">
                <a:latin typeface="Blue Highway" panose="02010603020202020303" pitchFamily="2" charset="0"/>
              </a:rPr>
              <a:t>Recycle used oil and other automotive fluids at participating service stations.  Don’t dump these chemicals down the storm drain or dispose of them in your trash. </a:t>
            </a:r>
            <a:endParaRPr lang="en-US" sz="3200" dirty="0">
              <a:latin typeface="Blue Highway" panose="02010603020202020303"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3581400"/>
            <a:ext cx="2133600" cy="23622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3886200"/>
            <a:ext cx="2106706" cy="22098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694" y="4152900"/>
            <a:ext cx="1390650" cy="19050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990600"/>
            <a:ext cx="2514600" cy="2752725"/>
          </a:xfrm>
          <a:prstGeom prst="rect">
            <a:avLst/>
          </a:prstGeom>
        </p:spPr>
      </p:pic>
      <p:sp>
        <p:nvSpPr>
          <p:cNvPr id="2" name="TextBox 1"/>
          <p:cNvSpPr txBox="1"/>
          <p:nvPr/>
        </p:nvSpPr>
        <p:spPr>
          <a:xfrm>
            <a:off x="4114800" y="607821"/>
            <a:ext cx="38100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Pollution Control</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6954713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705</TotalTime>
  <Words>1108</Words>
  <Application>Microsoft Office PowerPoint</Application>
  <PresentationFormat>On-screen Show (4:3)</PresentationFormat>
  <Paragraphs>110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Civic</vt:lpstr>
      <vt:lpstr>  STORM WATER POLLUTION PREVENTION / GOOD HOUSEKEEPING PANAMA CITY BEACH    </vt:lpstr>
      <vt:lpstr>      WHAT IS STORM WATER?        WHAT IS STORMWATER?</vt:lpstr>
      <vt:lpstr>STORMWATER </vt:lpstr>
      <vt:lpstr>Purpose of the Stormwater Pollution Protection Plan</vt:lpstr>
      <vt:lpstr>GOOD HOUSEKEEPING PRACTICES</vt:lpstr>
      <vt:lpstr>GOOD HOUSEKEEPING PRACTICES</vt:lpstr>
      <vt:lpstr>GOOD HOUSEKEEPING PRACTICES</vt:lpstr>
      <vt:lpstr>HEALTHY HOUSEHOLD HABITS</vt:lpstr>
      <vt:lpstr>PowerPoint Presentation</vt:lpstr>
      <vt:lpstr>Stormwater pollution runoff</vt:lpstr>
      <vt:lpstr>WHY SHOULD WE CARE?</vt:lpstr>
      <vt:lpstr>A GUIDE TO HEALTHY HABITS FOR CLEAN WATER</vt:lpstr>
      <vt:lpstr>LAWN &amp; GARDEN</vt:lpstr>
      <vt:lpstr>LAWN &amp; GARDEN</vt:lpstr>
      <vt:lpstr>HOME REPAIR AND IMPROVEMENT</vt:lpstr>
      <vt:lpstr>HOME REPAIR AND IMPROVEMENT</vt:lpstr>
      <vt:lpstr>SEPTIC SYSTEM USE AND MAINTENANCE </vt:lpstr>
      <vt:lpstr>VEGETATIVE BUFFERS </vt:lpstr>
      <vt:lpstr>SITE STABILIZATION</vt:lpstr>
      <vt:lpstr>Storm Drain Inlet Protection </vt:lpstr>
      <vt:lpstr>DIRT STOCKPILES</vt:lpstr>
      <vt:lpstr>SLOPES</vt:lpstr>
      <vt:lpstr>CONSTRUCTION ENTRANCES</vt:lpstr>
      <vt:lpstr>SILT FENCING</vt:lpstr>
      <vt:lpstr>PROTECT NATURAL FEATURES </vt:lpstr>
      <vt:lpstr>OTHER COMMON BEST MANAGEMENT PRACTICES </vt:lpstr>
      <vt:lpstr>OTHER COMMON BMPs</vt:lpstr>
      <vt:lpstr>PowerPoint Presentation</vt:lpstr>
      <vt:lpstr>PowerPoint Presentation</vt:lpstr>
      <vt:lpstr>MUNICIPAL VEHICLE WASHING </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STORM WATER POLLUTION PREVENTION / GOOD HOUSEKEEPING PANAMA CITY BEACH</dc:title>
  <dc:creator>Sheryl Woodcock</dc:creator>
  <cp:lastModifiedBy>Sheryl Woodcock</cp:lastModifiedBy>
  <cp:revision>44</cp:revision>
  <dcterms:created xsi:type="dcterms:W3CDTF">2015-01-20T21:26:56Z</dcterms:created>
  <dcterms:modified xsi:type="dcterms:W3CDTF">2016-01-07T19:14:21Z</dcterms:modified>
</cp:coreProperties>
</file>