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4"/>
  </p:notesMasterIdLst>
  <p:handoutMasterIdLst>
    <p:handoutMasterId r:id="rId55"/>
  </p:handoutMasterIdLst>
  <p:sldIdLst>
    <p:sldId id="262" r:id="rId3"/>
    <p:sldId id="258" r:id="rId4"/>
    <p:sldId id="275" r:id="rId5"/>
    <p:sldId id="283" r:id="rId6"/>
    <p:sldId id="286" r:id="rId7"/>
    <p:sldId id="287" r:id="rId8"/>
    <p:sldId id="289" r:id="rId9"/>
    <p:sldId id="290" r:id="rId10"/>
    <p:sldId id="284" r:id="rId11"/>
    <p:sldId id="285" r:id="rId12"/>
    <p:sldId id="291" r:id="rId13"/>
    <p:sldId id="295" r:id="rId14"/>
    <p:sldId id="293" r:id="rId15"/>
    <p:sldId id="294" r:id="rId16"/>
    <p:sldId id="297" r:id="rId17"/>
    <p:sldId id="298" r:id="rId18"/>
    <p:sldId id="299" r:id="rId19"/>
    <p:sldId id="301" r:id="rId20"/>
    <p:sldId id="303" r:id="rId21"/>
    <p:sldId id="306" r:id="rId22"/>
    <p:sldId id="304" r:id="rId23"/>
    <p:sldId id="307" r:id="rId24"/>
    <p:sldId id="302" r:id="rId25"/>
    <p:sldId id="308" r:id="rId26"/>
    <p:sldId id="320" r:id="rId27"/>
    <p:sldId id="305" r:id="rId28"/>
    <p:sldId id="321" r:id="rId29"/>
    <p:sldId id="322" r:id="rId30"/>
    <p:sldId id="323" r:id="rId31"/>
    <p:sldId id="324" r:id="rId32"/>
    <p:sldId id="325" r:id="rId33"/>
    <p:sldId id="326" r:id="rId34"/>
    <p:sldId id="327" r:id="rId35"/>
    <p:sldId id="328" r:id="rId36"/>
    <p:sldId id="329" r:id="rId37"/>
    <p:sldId id="333" r:id="rId38"/>
    <p:sldId id="334" r:id="rId39"/>
    <p:sldId id="335" r:id="rId40"/>
    <p:sldId id="331" r:id="rId41"/>
    <p:sldId id="315" r:id="rId42"/>
    <p:sldId id="316" r:id="rId43"/>
    <p:sldId id="269" r:id="rId44"/>
    <p:sldId id="266" r:id="rId45"/>
    <p:sldId id="342" r:id="rId46"/>
    <p:sldId id="336" r:id="rId47"/>
    <p:sldId id="337" r:id="rId48"/>
    <p:sldId id="338" r:id="rId49"/>
    <p:sldId id="339" r:id="rId50"/>
    <p:sldId id="340" r:id="rId51"/>
    <p:sldId id="341" r:id="rId52"/>
    <p:sldId id="288" r:id="rId5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ll, Michelle" initials="BM" lastIdx="3" clrIdx="0">
    <p:extLst>
      <p:ext uri="{19B8F6BF-5375-455C-9EA6-DF929625EA0E}">
        <p15:presenceInfo xmlns:p15="http://schemas.microsoft.com/office/powerpoint/2012/main" userId="S-1-5-21-1004336348-1214440339-1801674531-4515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43" autoAdjust="0"/>
    <p:restoredTop sz="84764" autoAdjust="0"/>
  </p:normalViewPr>
  <p:slideViewPr>
    <p:cSldViewPr snapToGrid="0">
      <p:cViewPr varScale="1">
        <p:scale>
          <a:sx n="75" d="100"/>
          <a:sy n="75" d="100"/>
        </p:scale>
        <p:origin x="1109" y="77"/>
      </p:cViewPr>
      <p:guideLst/>
    </p:cSldViewPr>
  </p:slideViewPr>
  <p:outlineViewPr>
    <p:cViewPr>
      <p:scale>
        <a:sx n="33" d="100"/>
        <a:sy n="33" d="100"/>
      </p:scale>
      <p:origin x="0" y="-2794"/>
    </p:cViewPr>
  </p:outlineViewPr>
  <p:notesTextViewPr>
    <p:cViewPr>
      <p:scale>
        <a:sx n="100" d="100"/>
        <a:sy n="100" d="100"/>
      </p:scale>
      <p:origin x="0" y="0"/>
    </p:cViewPr>
  </p:notesTextViewPr>
  <p:sorterViewPr>
    <p:cViewPr>
      <p:scale>
        <a:sx n="100" d="100"/>
        <a:sy n="100" d="100"/>
      </p:scale>
      <p:origin x="0" y="-3086"/>
    </p:cViewPr>
  </p:sorterViewPr>
  <p:notesViewPr>
    <p:cSldViewPr snapToGrid="0">
      <p:cViewPr varScale="1">
        <p:scale>
          <a:sx n="66" d="100"/>
          <a:sy n="66" d="100"/>
        </p:scale>
        <p:origin x="310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C03DC31B-717F-4CAD-A720-593BAD0F5285}" type="datetimeFigureOut">
              <a:rPr lang="en-US" smtClean="0"/>
              <a:t>3/17/2016</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9324CEA-D17A-484C-8B7F-69F79D69EEAC}" type="slidenum">
              <a:rPr lang="en-US" smtClean="0"/>
              <a:t>‹#›</a:t>
            </a:fld>
            <a:endParaRPr lang="en-US"/>
          </a:p>
        </p:txBody>
      </p:sp>
    </p:spTree>
    <p:extLst>
      <p:ext uri="{BB962C8B-B14F-4D97-AF65-F5344CB8AC3E}">
        <p14:creationId xmlns:p14="http://schemas.microsoft.com/office/powerpoint/2010/main" val="937234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BC3425C-C401-4E6B-AFC2-0EB0FDB85D12}" type="datetimeFigureOut">
              <a:rPr lang="en-US" smtClean="0"/>
              <a:t>3/17/2016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tormwaterandme.org/images/DucksInTheDrains.mp4"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a:p>
        </p:txBody>
      </p:sp>
    </p:spTree>
    <p:extLst>
      <p:ext uri="{BB962C8B-B14F-4D97-AF65-F5344CB8AC3E}">
        <p14:creationId xmlns:p14="http://schemas.microsoft.com/office/powerpoint/2010/main" val="2311149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frequency of collection:  </a:t>
            </a:r>
            <a:r>
              <a:rPr lang="en-US" baseline="0" dirty="0" smtClean="0">
                <a:latin typeface="Arial" panose="020B0604020202020204" pitchFamily="34" charset="0"/>
                <a:cs typeface="Arial" panose="020B0604020202020204" pitchFamily="34" charset="0"/>
              </a:rPr>
              <a:t>daily/weekly/monthly</a:t>
            </a: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miles cleaned: </a:t>
            </a:r>
            <a:r>
              <a:rPr lang="en-US" sz="1200" b="0" dirty="0" smtClean="0">
                <a:latin typeface="Arial" panose="020B0604020202020204" pitchFamily="34" charset="0"/>
                <a:cs typeface="Arial" panose="020B0604020202020204" pitchFamily="34" charset="0"/>
              </a:rPr>
              <a:t>miles,</a:t>
            </a:r>
            <a:r>
              <a:rPr lang="en-US" sz="1200" b="0" baseline="0" dirty="0" smtClean="0">
                <a:latin typeface="Arial" panose="020B0604020202020204" pitchFamily="34" charset="0"/>
                <a:cs typeface="Arial" panose="020B0604020202020204" pitchFamily="34" charset="0"/>
              </a:rPr>
              <a:t> acres, linear </a:t>
            </a:r>
            <a:r>
              <a:rPr lang="en-US" sz="1200" b="0" baseline="0" dirty="0" err="1" smtClean="0">
                <a:latin typeface="Arial" panose="020B0604020202020204" pitchFamily="34" charset="0"/>
                <a:cs typeface="Arial" panose="020B0604020202020204" pitchFamily="34" charset="0"/>
              </a:rPr>
              <a:t>ft</a:t>
            </a:r>
            <a:r>
              <a:rPr lang="en-US" sz="1200" b="0" baseline="0" dirty="0" smtClean="0">
                <a:latin typeface="Arial" panose="020B0604020202020204" pitchFamily="34" charset="0"/>
                <a:cs typeface="Arial" panose="020B0604020202020204" pitchFamily="34" charset="0"/>
              </a:rPr>
              <a:t>, </a:t>
            </a:r>
            <a:r>
              <a:rPr lang="en-US" sz="1200" b="0" baseline="0" dirty="0" err="1" smtClean="0">
                <a:latin typeface="Arial" panose="020B0604020202020204" pitchFamily="34" charset="0"/>
                <a:cs typeface="Arial" panose="020B0604020202020204" pitchFamily="34" charset="0"/>
              </a:rPr>
              <a:t>sq</a:t>
            </a:r>
            <a:r>
              <a:rPr lang="en-US" sz="1200" b="0" baseline="0" dirty="0" smtClean="0">
                <a:latin typeface="Arial" panose="020B0604020202020204" pitchFamily="34" charset="0"/>
                <a:cs typeface="Arial" panose="020B0604020202020204" pitchFamily="34" charset="0"/>
              </a:rPr>
              <a:t> ft. </a:t>
            </a:r>
            <a:endParaRPr lang="en-US" sz="1200" b="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quantity collected:</a:t>
            </a:r>
            <a:r>
              <a:rPr lang="en-US" sz="1200" b="1" baseline="0" dirty="0" smtClean="0">
                <a:latin typeface="Arial" panose="020B0604020202020204" pitchFamily="34" charset="0"/>
                <a:cs typeface="Arial" panose="020B0604020202020204" pitchFamily="34" charset="0"/>
              </a:rPr>
              <a:t> </a:t>
            </a:r>
            <a:r>
              <a:rPr lang="en-US" sz="1200" b="0" baseline="0" dirty="0" smtClean="0">
                <a:latin typeface="Arial" panose="020B0604020202020204" pitchFamily="34" charset="0"/>
                <a:cs typeface="Arial" panose="020B0604020202020204" pitchFamily="34" charset="0"/>
              </a:rPr>
              <a:t>bags, </a:t>
            </a:r>
            <a:r>
              <a:rPr lang="en-US" sz="1200" b="0" baseline="0" dirty="0" err="1" smtClean="0">
                <a:latin typeface="Arial" panose="020B0604020202020204" pitchFamily="34" charset="0"/>
                <a:cs typeface="Arial" panose="020B0604020202020204" pitchFamily="34" charset="0"/>
              </a:rPr>
              <a:t>lbs</a:t>
            </a:r>
            <a:r>
              <a:rPr lang="en-US" sz="1200" b="0" baseline="0" dirty="0" smtClean="0">
                <a:latin typeface="Arial" panose="020B0604020202020204" pitchFamily="34" charset="0"/>
                <a:cs typeface="Arial" panose="020B0604020202020204" pitchFamily="34" charset="0"/>
              </a:rPr>
              <a:t>, tons, cubic </a:t>
            </a:r>
            <a:r>
              <a:rPr lang="en-US" sz="1200" b="0" baseline="0" dirty="0" err="1" smtClean="0">
                <a:latin typeface="Arial" panose="020B0604020202020204" pitchFamily="34" charset="0"/>
                <a:cs typeface="Arial" panose="020B0604020202020204" pitchFamily="34" charset="0"/>
              </a:rPr>
              <a:t>ft</a:t>
            </a:r>
            <a:r>
              <a:rPr lang="en-US" sz="1200" b="0" baseline="0" dirty="0" smtClean="0">
                <a:latin typeface="Arial" panose="020B0604020202020204" pitchFamily="34" charset="0"/>
                <a:cs typeface="Arial" panose="020B0604020202020204" pitchFamily="34" charset="0"/>
              </a:rPr>
              <a:t>/</a:t>
            </a:r>
            <a:r>
              <a:rPr lang="en-US" sz="1200" b="0" baseline="0" dirty="0" err="1" smtClean="0">
                <a:latin typeface="Arial" panose="020B0604020202020204" pitchFamily="34" charset="0"/>
                <a:cs typeface="Arial" panose="020B0604020202020204" pitchFamily="34" charset="0"/>
              </a:rPr>
              <a:t>yds</a:t>
            </a:r>
            <a:endParaRPr lang="en-US" sz="1200" b="0" baseline="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endParaRPr lang="en-US" baseline="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r>
              <a:rPr lang="en-US" baseline="0" dirty="0" smtClean="0">
                <a:latin typeface="Arial" panose="020B0604020202020204" pitchFamily="34" charset="0"/>
                <a:cs typeface="Arial" panose="020B0604020202020204" pitchFamily="34" charset="0"/>
              </a:rPr>
              <a:t>Examples of l</a:t>
            </a:r>
            <a:r>
              <a:rPr lang="en-US" dirty="0" smtClean="0">
                <a:latin typeface="Arial" panose="020B0604020202020204" pitchFamily="34" charset="0"/>
                <a:cs typeface="Arial" panose="020B0604020202020204" pitchFamily="34" charset="0"/>
              </a:rPr>
              <a:t>itter control </a:t>
            </a:r>
            <a:r>
              <a:rPr lang="en-US" baseline="0" dirty="0" smtClean="0">
                <a:latin typeface="Arial" panose="020B0604020202020204" pitchFamily="34" charset="0"/>
                <a:cs typeface="Arial" panose="020B0604020202020204" pitchFamily="34" charset="0"/>
              </a:rPr>
              <a:t>activities/documentation: trash collection before contractor mowing, park/rec area trash pick up, municipal employee trash pick up, correctional institute trash pick up. </a:t>
            </a:r>
          </a:p>
          <a:p>
            <a:pPr marL="0" marR="0" indent="0" algn="l" defTabSz="914400" rtl="0" eaLnBrk="1" fontAlgn="t" latinLnBrk="0" hangingPunct="1">
              <a:lnSpc>
                <a:spcPct val="100000"/>
              </a:lnSpc>
              <a:spcBef>
                <a:spcPts val="0"/>
              </a:spcBef>
              <a:spcAft>
                <a:spcPts val="0"/>
              </a:spcAft>
              <a:buClrTx/>
              <a:buSzTx/>
              <a:buFont typeface="+mj-lt"/>
              <a:buNone/>
              <a:tabLst/>
              <a:defRPr/>
            </a:pPr>
            <a:endParaRPr lang="en-US" baseline="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dirty="0" smtClean="0">
                <a:solidFill>
                  <a:prstClr val="black"/>
                </a:solidFill>
                <a:latin typeface="Arial" panose="020B0604020202020204" pitchFamily="34" charset="0"/>
                <a:cs typeface="Arial" panose="020B0604020202020204" pitchFamily="34" charset="0"/>
              </a:rPr>
              <a:t>Similar programs such as Adopt-A- Highway, Street, Beach, River, Bank, or Pond</a:t>
            </a:r>
          </a:p>
          <a:p>
            <a:pPr marL="0" marR="0" indent="0" algn="l" defTabSz="914400" rtl="0" eaLnBrk="1" fontAlgn="t" latinLnBrk="0" hangingPunct="1">
              <a:lnSpc>
                <a:spcPct val="100000"/>
              </a:lnSpc>
              <a:spcBef>
                <a:spcPts val="0"/>
              </a:spcBef>
              <a:spcAft>
                <a:spcPts val="0"/>
              </a:spcAft>
              <a:buClrTx/>
              <a:buSzTx/>
              <a:buFont typeface="+mj-lt"/>
              <a:buNone/>
              <a:tabLst/>
              <a:defRPr/>
            </a:pPr>
            <a:r>
              <a:rPr lang="en-US" baseline="0" dirty="0" smtClean="0">
                <a:latin typeface="Arial" panose="020B0604020202020204" pitchFamily="34" charset="0"/>
                <a:cs typeface="Arial" panose="020B0604020202020204" pitchFamily="34" charset="0"/>
              </a:rPr>
              <a:t>Examples of public participation activities/documentation: number of bags collected, area cleaned</a:t>
            </a:r>
            <a:endParaRPr lang="en-US"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a:p>
        </p:txBody>
      </p:sp>
    </p:spTree>
    <p:extLst>
      <p:ext uri="{BB962C8B-B14F-4D97-AF65-F5344CB8AC3E}">
        <p14:creationId xmlns:p14="http://schemas.microsoft.com/office/powerpoint/2010/main" val="16669706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frequency of collection:  </a:t>
            </a:r>
            <a:r>
              <a:rPr lang="en-US" baseline="0" dirty="0" smtClean="0">
                <a:latin typeface="Arial" panose="020B0604020202020204" pitchFamily="34" charset="0"/>
                <a:cs typeface="Arial" panose="020B0604020202020204" pitchFamily="34" charset="0"/>
              </a:rPr>
              <a:t>daily/weekly/monthly</a:t>
            </a: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miles cleaned: </a:t>
            </a:r>
            <a:r>
              <a:rPr lang="en-US" sz="1200" b="0" dirty="0" smtClean="0">
                <a:latin typeface="Arial" panose="020B0604020202020204" pitchFamily="34" charset="0"/>
                <a:cs typeface="Arial" panose="020B0604020202020204" pitchFamily="34" charset="0"/>
              </a:rPr>
              <a:t>miles,</a:t>
            </a:r>
            <a:r>
              <a:rPr lang="en-US" sz="1200" b="0" baseline="0" dirty="0" smtClean="0">
                <a:latin typeface="Arial" panose="020B0604020202020204" pitchFamily="34" charset="0"/>
                <a:cs typeface="Arial" panose="020B0604020202020204" pitchFamily="34" charset="0"/>
              </a:rPr>
              <a:t> acres, linear </a:t>
            </a:r>
            <a:r>
              <a:rPr lang="en-US" sz="1200" b="0" baseline="0" dirty="0" err="1" smtClean="0">
                <a:latin typeface="Arial" panose="020B0604020202020204" pitchFamily="34" charset="0"/>
                <a:cs typeface="Arial" panose="020B0604020202020204" pitchFamily="34" charset="0"/>
              </a:rPr>
              <a:t>ft</a:t>
            </a:r>
            <a:r>
              <a:rPr lang="en-US" sz="1200" b="0" baseline="0" dirty="0" smtClean="0">
                <a:latin typeface="Arial" panose="020B0604020202020204" pitchFamily="34" charset="0"/>
                <a:cs typeface="Arial" panose="020B0604020202020204" pitchFamily="34" charset="0"/>
              </a:rPr>
              <a:t>, </a:t>
            </a:r>
            <a:r>
              <a:rPr lang="en-US" sz="1200" b="0" baseline="0" dirty="0" err="1" smtClean="0">
                <a:latin typeface="Arial" panose="020B0604020202020204" pitchFamily="34" charset="0"/>
                <a:cs typeface="Arial" panose="020B0604020202020204" pitchFamily="34" charset="0"/>
              </a:rPr>
              <a:t>sq</a:t>
            </a:r>
            <a:r>
              <a:rPr lang="en-US" sz="1200" b="0" baseline="0" dirty="0" smtClean="0">
                <a:latin typeface="Arial" panose="020B0604020202020204" pitchFamily="34" charset="0"/>
                <a:cs typeface="Arial" panose="020B0604020202020204" pitchFamily="34" charset="0"/>
              </a:rPr>
              <a:t> ft. </a:t>
            </a:r>
            <a:endParaRPr lang="en-US" sz="1200" b="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1" dirty="0" smtClean="0">
                <a:latin typeface="Arial" panose="020B0604020202020204" pitchFamily="34" charset="0"/>
                <a:cs typeface="Arial" panose="020B0604020202020204" pitchFamily="34" charset="0"/>
              </a:rPr>
              <a:t>quantity collected:</a:t>
            </a:r>
            <a:r>
              <a:rPr lang="en-US" sz="1200" b="1" baseline="0" dirty="0" smtClean="0">
                <a:latin typeface="Arial" panose="020B0604020202020204" pitchFamily="34" charset="0"/>
                <a:cs typeface="Arial" panose="020B0604020202020204" pitchFamily="34" charset="0"/>
              </a:rPr>
              <a:t> </a:t>
            </a:r>
            <a:r>
              <a:rPr lang="en-US" sz="1200" b="0" baseline="0" dirty="0" smtClean="0">
                <a:latin typeface="Arial" panose="020B0604020202020204" pitchFamily="34" charset="0"/>
                <a:cs typeface="Arial" panose="020B0604020202020204" pitchFamily="34" charset="0"/>
              </a:rPr>
              <a:t>bags, </a:t>
            </a:r>
            <a:r>
              <a:rPr lang="en-US" sz="1200" b="0" baseline="0" dirty="0" err="1" smtClean="0">
                <a:latin typeface="Arial" panose="020B0604020202020204" pitchFamily="34" charset="0"/>
                <a:cs typeface="Arial" panose="020B0604020202020204" pitchFamily="34" charset="0"/>
              </a:rPr>
              <a:t>lbs</a:t>
            </a:r>
            <a:r>
              <a:rPr lang="en-US" sz="1200" b="0" baseline="0" dirty="0" smtClean="0">
                <a:latin typeface="Arial" panose="020B0604020202020204" pitchFamily="34" charset="0"/>
                <a:cs typeface="Arial" panose="020B0604020202020204" pitchFamily="34" charset="0"/>
              </a:rPr>
              <a:t>, tons, cubic </a:t>
            </a:r>
            <a:r>
              <a:rPr lang="en-US" sz="1200" b="0" baseline="0" dirty="0" err="1" smtClean="0">
                <a:latin typeface="Arial" panose="020B0604020202020204" pitchFamily="34" charset="0"/>
                <a:cs typeface="Arial" panose="020B0604020202020204" pitchFamily="34" charset="0"/>
              </a:rPr>
              <a:t>ft</a:t>
            </a:r>
            <a:r>
              <a:rPr lang="en-US" sz="1200" b="0" baseline="0" dirty="0" smtClean="0">
                <a:latin typeface="Arial" panose="020B0604020202020204" pitchFamily="34" charset="0"/>
                <a:cs typeface="Arial" panose="020B0604020202020204" pitchFamily="34" charset="0"/>
              </a:rPr>
              <a:t>/</a:t>
            </a:r>
            <a:r>
              <a:rPr lang="en-US" sz="1200" b="0" baseline="0" dirty="0" err="1" smtClean="0">
                <a:latin typeface="Arial" panose="020B0604020202020204" pitchFamily="34" charset="0"/>
                <a:cs typeface="Arial" panose="020B0604020202020204" pitchFamily="34" charset="0"/>
              </a:rPr>
              <a:t>yds</a:t>
            </a:r>
            <a:endParaRPr lang="en-US" sz="1200" b="0" baseline="0" dirty="0" smtClean="0">
              <a:latin typeface="Arial" panose="020B0604020202020204" pitchFamily="34" charset="0"/>
              <a:cs typeface="Arial" panose="020B0604020202020204" pitchFamily="34" charset="0"/>
            </a:endParaRPr>
          </a:p>
          <a:p>
            <a:pPr marL="0" indent="0" fontAlgn="t">
              <a:buFont typeface="+mj-lt"/>
              <a:buNone/>
            </a:pPr>
            <a:endParaRPr lang="en-US" baseline="0" dirty="0" smtClean="0">
              <a:latin typeface="Arial" panose="020B0604020202020204" pitchFamily="34" charset="0"/>
              <a:cs typeface="Arial" panose="020B0604020202020204" pitchFamily="34" charset="0"/>
            </a:endParaRPr>
          </a:p>
          <a:p>
            <a:pPr marL="0" indent="0" fontAlgn="t">
              <a:buFont typeface="+mj-lt"/>
              <a:buNone/>
            </a:pPr>
            <a:r>
              <a:rPr lang="en-US" baseline="0" dirty="0" smtClean="0">
                <a:latin typeface="Arial" panose="020B0604020202020204" pitchFamily="34" charset="0"/>
                <a:cs typeface="Arial" panose="020B0604020202020204" pitchFamily="34" charset="0"/>
              </a:rPr>
              <a:t>Examples of street sweeping activities/documentation: contract, miles cleaned, capacity of truck (cubic yards), weight tickets (</a:t>
            </a:r>
            <a:r>
              <a:rPr lang="en-US" baseline="0" dirty="0" err="1" smtClean="0">
                <a:latin typeface="Arial" panose="020B0604020202020204" pitchFamily="34" charset="0"/>
                <a:cs typeface="Arial" panose="020B0604020202020204" pitchFamily="34" charset="0"/>
              </a:rPr>
              <a:t>lb</a:t>
            </a:r>
            <a:r>
              <a:rPr lang="en-US" baseline="0" dirty="0" smtClean="0">
                <a:latin typeface="Arial" panose="020B0604020202020204" pitchFamily="34" charset="0"/>
                <a:cs typeface="Arial" panose="020B0604020202020204" pitchFamily="34" charset="0"/>
              </a:rPr>
              <a:t>/tons)</a:t>
            </a:r>
            <a:endParaRPr lang="en-US" dirty="0" smtClean="0">
              <a:latin typeface="Arial" panose="020B0604020202020204" pitchFamily="34" charset="0"/>
              <a:cs typeface="Arial" panose="020B0604020202020204" pitchFamily="34" charset="0"/>
            </a:endParaRPr>
          </a:p>
          <a:p>
            <a:pPr marL="0" indent="0" fontAlgn="t">
              <a:buFont typeface="+mj-lt"/>
              <a:buNone/>
            </a:pPr>
            <a:endParaRPr lang="en-US" dirty="0" smtClean="0">
              <a:latin typeface="Arial" panose="020B0604020202020204" pitchFamily="34" charset="0"/>
              <a:cs typeface="Arial" panose="020B0604020202020204" pitchFamily="34" charset="0"/>
            </a:endParaRPr>
          </a:p>
          <a:p>
            <a:pPr marL="0" indent="0">
              <a:lnSpc>
                <a:spcPct val="120000"/>
              </a:lnSpc>
              <a:buNone/>
            </a:pPr>
            <a:r>
              <a:rPr lang="en-US" sz="1800" dirty="0" smtClean="0">
                <a:latin typeface="Arial" panose="020B0604020202020204" pitchFamily="34" charset="0"/>
                <a:cs typeface="Arial" panose="020B0604020202020204" pitchFamily="34" charset="0"/>
              </a:rPr>
              <a:t>Tips for using the FSA Tool</a:t>
            </a:r>
          </a:p>
          <a:p>
            <a:pPr lvl="1">
              <a:lnSpc>
                <a:spcPct val="120000"/>
              </a:lnSpc>
              <a:spcBef>
                <a:spcPts val="0"/>
              </a:spcBef>
            </a:pPr>
            <a:r>
              <a:rPr lang="en-US" sz="1800" dirty="0" smtClean="0">
                <a:latin typeface="Arial" panose="020B0604020202020204" pitchFamily="34" charset="0"/>
                <a:cs typeface="Arial" panose="020B0604020202020204" pitchFamily="34" charset="0"/>
              </a:rPr>
              <a:t>Use street sweeping calculations only</a:t>
            </a:r>
          </a:p>
          <a:p>
            <a:pPr lvl="1">
              <a:lnSpc>
                <a:spcPct val="120000"/>
              </a:lnSpc>
              <a:spcBef>
                <a:spcPts val="0"/>
              </a:spcBef>
            </a:pPr>
            <a:r>
              <a:rPr lang="en-US" sz="1800" dirty="0" smtClean="0">
                <a:latin typeface="Arial" panose="020B0604020202020204" pitchFamily="34" charset="0"/>
                <a:cs typeface="Arial" panose="020B0604020202020204" pitchFamily="34" charset="0"/>
              </a:rPr>
              <a:t>Weight calculations</a:t>
            </a:r>
          </a:p>
          <a:p>
            <a:pPr lvl="2">
              <a:lnSpc>
                <a:spcPct val="120000"/>
              </a:lnSpc>
              <a:spcBef>
                <a:spcPts val="0"/>
              </a:spcBef>
            </a:pPr>
            <a:r>
              <a:rPr lang="en-US" sz="1400" dirty="0" smtClean="0">
                <a:latin typeface="Arial" panose="020B0604020202020204" pitchFamily="34" charset="0"/>
                <a:cs typeface="Arial" panose="020B0604020202020204" pitchFamily="34" charset="0"/>
              </a:rPr>
              <a:t>Dry vs. wet (percent moisture)</a:t>
            </a:r>
          </a:p>
          <a:p>
            <a:pPr lvl="2">
              <a:lnSpc>
                <a:spcPct val="120000"/>
              </a:lnSpc>
              <a:spcBef>
                <a:spcPts val="0"/>
              </a:spcBef>
            </a:pPr>
            <a:r>
              <a:rPr lang="en-US" sz="1400" dirty="0" smtClean="0">
                <a:latin typeface="Arial" panose="020B0604020202020204" pitchFamily="34" charset="0"/>
                <a:cs typeface="Arial" panose="020B0604020202020204" pitchFamily="34" charset="0"/>
              </a:rPr>
              <a:t>Multiply tons by 2000 (</a:t>
            </a:r>
            <a:r>
              <a:rPr lang="en-US" sz="1400" dirty="0" err="1" smtClean="0">
                <a:latin typeface="Arial" panose="020B0604020202020204" pitchFamily="34" charset="0"/>
                <a:cs typeface="Arial" panose="020B0604020202020204" pitchFamily="34" charset="0"/>
              </a:rPr>
              <a:t>lb</a:t>
            </a:r>
            <a:r>
              <a:rPr lang="en-US" sz="1400" dirty="0" smtClean="0">
                <a:latin typeface="Arial" panose="020B0604020202020204" pitchFamily="34" charset="0"/>
                <a:cs typeface="Arial" panose="020B0604020202020204" pitchFamily="34" charset="0"/>
              </a:rPr>
              <a:t>)</a:t>
            </a:r>
          </a:p>
          <a:p>
            <a:pPr lvl="1">
              <a:lnSpc>
                <a:spcPct val="120000"/>
              </a:lnSpc>
              <a:spcBef>
                <a:spcPts val="0"/>
              </a:spcBef>
            </a:pPr>
            <a:r>
              <a:rPr lang="en-US" sz="1800" dirty="0" smtClean="0">
                <a:latin typeface="Arial" panose="020B0604020202020204" pitchFamily="34" charset="0"/>
                <a:cs typeface="Arial" panose="020B0604020202020204" pitchFamily="34" charset="0"/>
              </a:rPr>
              <a:t>Volume calculations</a:t>
            </a:r>
          </a:p>
          <a:p>
            <a:pPr lvl="2">
              <a:lnSpc>
                <a:spcPct val="120000"/>
              </a:lnSpc>
              <a:spcBef>
                <a:spcPts val="0"/>
              </a:spcBef>
            </a:pPr>
            <a:r>
              <a:rPr lang="en-US" sz="1400" dirty="0" smtClean="0">
                <a:latin typeface="Arial" panose="020B0604020202020204" pitchFamily="34" charset="0"/>
                <a:cs typeface="Arial" panose="020B0604020202020204" pitchFamily="34" charset="0"/>
              </a:rPr>
              <a:t>Multiply yards by 27 (cubic </a:t>
            </a:r>
            <a:r>
              <a:rPr lang="en-US" sz="1400" dirty="0" err="1" smtClean="0">
                <a:latin typeface="Arial" panose="020B0604020202020204" pitchFamily="34" charset="0"/>
                <a:cs typeface="Arial" panose="020B0604020202020204" pitchFamily="34" charset="0"/>
              </a:rPr>
              <a:t>ft</a:t>
            </a:r>
            <a:r>
              <a:rPr lang="en-US" sz="1400" dirty="0" smtClean="0">
                <a:latin typeface="Arial" panose="020B0604020202020204" pitchFamily="34" charset="0"/>
                <a:cs typeface="Arial" panose="020B0604020202020204" pitchFamily="34" charset="0"/>
              </a:rPr>
              <a:t>)</a:t>
            </a:r>
          </a:p>
          <a:p>
            <a:pPr lvl="1">
              <a:lnSpc>
                <a:spcPct val="120000"/>
              </a:lnSpc>
              <a:spcBef>
                <a:spcPts val="0"/>
              </a:spcBef>
            </a:pPr>
            <a:r>
              <a:rPr lang="en-US" sz="1800" dirty="0" smtClean="0">
                <a:latin typeface="Arial" panose="020B0604020202020204" pitchFamily="34" charset="0"/>
                <a:cs typeface="Arial" panose="020B0604020202020204" pitchFamily="34" charset="0"/>
              </a:rPr>
              <a:t>Total Nitrogen should be greater than Total Phosphorus</a:t>
            </a:r>
          </a:p>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a:p>
        </p:txBody>
      </p:sp>
    </p:spTree>
    <p:extLst>
      <p:ext uri="{BB962C8B-B14F-4D97-AF65-F5344CB8AC3E}">
        <p14:creationId xmlns:p14="http://schemas.microsoft.com/office/powerpoint/2010/main" val="18959407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sz="1200" dirty="0" smtClean="0">
                <a:latin typeface="Arial" panose="020B0604020202020204" pitchFamily="34" charset="0"/>
                <a:cs typeface="Arial" panose="020B0604020202020204" pitchFamily="34" charset="0"/>
              </a:rPr>
              <a:t>BMPs: </a:t>
            </a:r>
            <a:r>
              <a:rPr lang="en-US" sz="1200" i="1" dirty="0" smtClean="0">
                <a:latin typeface="Arial" panose="020B0604020202020204" pitchFamily="34" charset="0"/>
                <a:cs typeface="Arial" panose="020B0604020202020204" pitchFamily="34" charset="0"/>
              </a:rPr>
              <a:t>Florida Stormwater, Erosion, and Sedimentation Control Inspector’s Manual </a:t>
            </a:r>
            <a:r>
              <a:rPr lang="en-US" sz="1200" dirty="0" smtClean="0">
                <a:latin typeface="Arial" panose="020B0604020202020204" pitchFamily="34" charset="0"/>
                <a:cs typeface="Arial" panose="020B0604020202020204" pitchFamily="34" charset="0"/>
              </a:rPr>
              <a:t>(Florida DEP, most current version) and </a:t>
            </a:r>
            <a:r>
              <a:rPr lang="en-US" sz="1200" i="1" dirty="0" smtClean="0">
                <a:latin typeface="Arial" panose="020B0604020202020204" pitchFamily="34" charset="0"/>
                <a:cs typeface="Arial" panose="020B0604020202020204" pitchFamily="34" charset="0"/>
              </a:rPr>
              <a:t>State of Florida Erosion and Sediment Control Design and Review Manual, </a:t>
            </a:r>
            <a:r>
              <a:rPr lang="en-US" sz="1200" dirty="0" smtClean="0">
                <a:latin typeface="Arial" panose="020B0604020202020204" pitchFamily="34" charset="0"/>
                <a:cs typeface="Arial" panose="020B0604020202020204" pitchFamily="34" charset="0"/>
              </a:rPr>
              <a:t>(FDOT, most current version) </a:t>
            </a:r>
          </a:p>
          <a:p>
            <a:pPr marL="0" indent="0" fontAlgn="t">
              <a:buFont typeface="+mj-lt"/>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12</a:t>
            </a:fld>
            <a:endParaRPr lang="en-US"/>
          </a:p>
        </p:txBody>
      </p:sp>
    </p:spTree>
    <p:extLst>
      <p:ext uri="{BB962C8B-B14F-4D97-AF65-F5344CB8AC3E}">
        <p14:creationId xmlns:p14="http://schemas.microsoft.com/office/powerpoint/2010/main" val="2268808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dirty="0" smtClean="0">
                <a:latin typeface="Arial" panose="020B0604020202020204" pitchFamily="34" charset="0"/>
                <a:cs typeface="Arial" panose="020B0604020202020204" pitchFamily="34" charset="0"/>
              </a:rPr>
              <a:t>Common explanation for why projects did not include treatment:</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projects already include water quality component, consistent with WMD.</a:t>
            </a:r>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762363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3512661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a:p>
        </p:txBody>
      </p:sp>
    </p:spTree>
    <p:extLst>
      <p:ext uri="{BB962C8B-B14F-4D97-AF65-F5344CB8AC3E}">
        <p14:creationId xmlns:p14="http://schemas.microsoft.com/office/powerpoint/2010/main" val="3043244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dirty="0" smtClean="0">
                <a:latin typeface="Arial" panose="020B0604020202020204" pitchFamily="34" charset="0"/>
                <a:cs typeface="Arial" panose="020B0604020202020204" pitchFamily="34" charset="0"/>
              </a:rPr>
              <a:t>Example</a:t>
            </a:r>
            <a:r>
              <a:rPr lang="en-US" baseline="0" dirty="0" smtClean="0">
                <a:latin typeface="Arial" panose="020B0604020202020204" pitchFamily="34" charset="0"/>
                <a:cs typeface="Arial" panose="020B0604020202020204" pitchFamily="34" charset="0"/>
              </a:rPr>
              <a:t> employee or contract applicators: pesticide at municipal buildings; aquatic herbicide on stormwater ponds or canals; fertilizer at municipal parks.</a:t>
            </a:r>
          </a:p>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a:p>
        </p:txBody>
      </p:sp>
    </p:spTree>
    <p:extLst>
      <p:ext uri="{BB962C8B-B14F-4D97-AF65-F5344CB8AC3E}">
        <p14:creationId xmlns:p14="http://schemas.microsoft.com/office/powerpoint/2010/main" val="1547161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t" latinLnBrk="0" hangingPunct="1">
              <a:lnSpc>
                <a:spcPct val="100000"/>
              </a:lnSpc>
              <a:spcBef>
                <a:spcPts val="0"/>
              </a:spcBef>
              <a:spcAft>
                <a:spcPts val="0"/>
              </a:spcAft>
              <a:buClrTx/>
              <a:buSzTx/>
              <a:buFont typeface="+mj-lt"/>
              <a:buNone/>
              <a:tabLst/>
              <a:defRPr/>
            </a:pPr>
            <a:r>
              <a:rPr lang="en-US" dirty="0" smtClean="0">
                <a:latin typeface="Arial" panose="020B0604020202020204" pitchFamily="34" charset="0"/>
                <a:cs typeface="Arial" panose="020B0604020202020204" pitchFamily="34" charset="0"/>
              </a:rPr>
              <a:t>The County’s ordinance may be used if it if</a:t>
            </a:r>
            <a:r>
              <a:rPr lang="en-US" baseline="0" dirty="0" smtClean="0">
                <a:latin typeface="Arial" panose="020B0604020202020204" pitchFamily="34" charset="0"/>
                <a:cs typeface="Arial" panose="020B0604020202020204" pitchFamily="34" charset="0"/>
              </a:rPr>
              <a:t> applicable to all incorporated and unincorporated areas.</a:t>
            </a:r>
          </a:p>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a:p>
        </p:txBody>
      </p:sp>
    </p:spTree>
    <p:extLst>
      <p:ext uri="{BB962C8B-B14F-4D97-AF65-F5344CB8AC3E}">
        <p14:creationId xmlns:p14="http://schemas.microsoft.com/office/powerpoint/2010/main" val="22079707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a:p>
        </p:txBody>
      </p:sp>
    </p:spTree>
    <p:extLst>
      <p:ext uri="{BB962C8B-B14F-4D97-AF65-F5344CB8AC3E}">
        <p14:creationId xmlns:p14="http://schemas.microsoft.com/office/powerpoint/2010/main" val="37223607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a:p>
        </p:txBody>
      </p:sp>
    </p:spTree>
    <p:extLst>
      <p:ext uri="{BB962C8B-B14F-4D97-AF65-F5344CB8AC3E}">
        <p14:creationId xmlns:p14="http://schemas.microsoft.com/office/powerpoint/2010/main" val="730855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hlinkClick r:id="rId3"/>
              </a:rPr>
              <a:t>http://stormwaterandme.org/images/DucksInTheDrains.mp4</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E3ACF350-82AE-4204-B09B-A7DFAED0117F}" type="slidenum">
              <a:rPr lang="en-US" smtClean="0"/>
              <a:t>2</a:t>
            </a:fld>
            <a:endParaRPr lang="en-US"/>
          </a:p>
        </p:txBody>
      </p:sp>
    </p:spTree>
    <p:extLst>
      <p:ext uri="{BB962C8B-B14F-4D97-AF65-F5344CB8AC3E}">
        <p14:creationId xmlns:p14="http://schemas.microsoft.com/office/powerpoint/2010/main" val="8223733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a:p>
        </p:txBody>
      </p:sp>
    </p:spTree>
    <p:extLst>
      <p:ext uri="{BB962C8B-B14F-4D97-AF65-F5344CB8AC3E}">
        <p14:creationId xmlns:p14="http://schemas.microsoft.com/office/powerpoint/2010/main" val="4244156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17021537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b="0" i="0" u="none" strike="noStrike" kern="1200" baseline="0" dirty="0" smtClean="0">
                <a:solidFill>
                  <a:schemeClr val="tx1"/>
                </a:solidFill>
                <a:latin typeface="+mn-lt"/>
                <a:ea typeface="+mn-ea"/>
                <a:cs typeface="+mn-cs"/>
              </a:rPr>
              <a:t>If the permittee determines or suspects that an industrial facility does not have coverage as required under the Department’s </a:t>
            </a:r>
            <a:r>
              <a:rPr lang="en-US" sz="1200" b="0" i="1" u="none" strike="noStrike" kern="1200" baseline="0" dirty="0" smtClean="0">
                <a:solidFill>
                  <a:schemeClr val="tx1"/>
                </a:solidFill>
                <a:latin typeface="+mn-lt"/>
                <a:ea typeface="+mn-ea"/>
                <a:cs typeface="+mn-cs"/>
              </a:rPr>
              <a:t>NPDES Multi-Sector Generic Permit for Stormwater Discharge Associated with Industrial Activity </a:t>
            </a:r>
            <a:r>
              <a:rPr lang="en-US" sz="1200" b="0" i="0" u="none" strike="noStrike" kern="1200" baseline="0" dirty="0" smtClean="0">
                <a:solidFill>
                  <a:schemeClr val="tx1"/>
                </a:solidFill>
                <a:latin typeface="+mn-lt"/>
                <a:ea typeface="+mn-ea"/>
                <a:cs typeface="+mn-cs"/>
              </a:rPr>
              <a:t>(62-621.300(5), F.A.C.), referred to as the MSGP, it shall notify the Department’s NPDES stormwater staff and provide the name and address of the facility. 	</a:t>
            </a:r>
          </a:p>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a:p>
        </p:txBody>
      </p:sp>
    </p:spTree>
    <p:extLst>
      <p:ext uri="{BB962C8B-B14F-4D97-AF65-F5344CB8AC3E}">
        <p14:creationId xmlns:p14="http://schemas.microsoft.com/office/powerpoint/2010/main" val="40519819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a:p>
        </p:txBody>
      </p:sp>
    </p:spTree>
    <p:extLst>
      <p:ext uri="{BB962C8B-B14F-4D97-AF65-F5344CB8AC3E}">
        <p14:creationId xmlns:p14="http://schemas.microsoft.com/office/powerpoint/2010/main" val="36255677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24</a:t>
            </a:fld>
            <a:endParaRPr lang="en-US"/>
          </a:p>
        </p:txBody>
      </p:sp>
    </p:spTree>
    <p:extLst>
      <p:ext uri="{BB962C8B-B14F-4D97-AF65-F5344CB8AC3E}">
        <p14:creationId xmlns:p14="http://schemas.microsoft.com/office/powerpoint/2010/main" val="30591923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25</a:t>
            </a:fld>
            <a:endParaRPr lang="en-US"/>
          </a:p>
        </p:txBody>
      </p:sp>
    </p:spTree>
    <p:extLst>
      <p:ext uri="{BB962C8B-B14F-4D97-AF65-F5344CB8AC3E}">
        <p14:creationId xmlns:p14="http://schemas.microsoft.com/office/powerpoint/2010/main" val="4206405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26</a:t>
            </a:fld>
            <a:endParaRPr lang="en-US"/>
          </a:p>
        </p:txBody>
      </p:sp>
    </p:spTree>
    <p:extLst>
      <p:ext uri="{BB962C8B-B14F-4D97-AF65-F5344CB8AC3E}">
        <p14:creationId xmlns:p14="http://schemas.microsoft.com/office/powerpoint/2010/main" val="19244801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27</a:t>
            </a:fld>
            <a:endParaRPr lang="en-US"/>
          </a:p>
        </p:txBody>
      </p:sp>
    </p:spTree>
    <p:extLst>
      <p:ext uri="{BB962C8B-B14F-4D97-AF65-F5344CB8AC3E}">
        <p14:creationId xmlns:p14="http://schemas.microsoft.com/office/powerpoint/2010/main" val="10589429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dirty="0" smtClean="0">
                <a:latin typeface="Arial" panose="020B0604020202020204" pitchFamily="34" charset="0"/>
                <a:cs typeface="Arial" panose="020B0604020202020204" pitchFamily="34" charset="0"/>
              </a:rPr>
              <a:t>Reduction procedures may include:</a:t>
            </a:r>
            <a:r>
              <a:rPr lang="en-US" baseline="0" dirty="0" smtClean="0">
                <a:latin typeface="Arial" panose="020B0604020202020204" pitchFamily="34" charset="0"/>
                <a:cs typeface="Arial" panose="020B0604020202020204" pitchFamily="34" charset="0"/>
              </a:rPr>
              <a:t> </a:t>
            </a:r>
          </a:p>
          <a:p>
            <a:pPr marL="0" indent="0" fontAlgn="t">
              <a:buFont typeface="+mj-lt"/>
              <a:buNone/>
            </a:pPr>
            <a:r>
              <a:rPr lang="en-US" baseline="0" dirty="0" err="1" smtClean="0">
                <a:latin typeface="Arial" panose="020B0604020202020204" pitchFamily="34" charset="0"/>
                <a:cs typeface="Arial" panose="020B0604020202020204" pitchFamily="34" charset="0"/>
              </a:rPr>
              <a:t>TVing</a:t>
            </a:r>
            <a:r>
              <a:rPr lang="en-US" baseline="0" dirty="0" smtClean="0">
                <a:latin typeface="Arial" panose="020B0604020202020204" pitchFamily="34" charset="0"/>
                <a:cs typeface="Arial" panose="020B0604020202020204" pitchFamily="34" charset="0"/>
              </a:rPr>
              <a:t> sanitary sewer pipes</a:t>
            </a:r>
          </a:p>
          <a:p>
            <a:pPr marL="0" indent="0" fontAlgn="t">
              <a:buFont typeface="+mj-lt"/>
              <a:buNone/>
            </a:pPr>
            <a:r>
              <a:rPr lang="en-US" baseline="0" dirty="0" smtClean="0">
                <a:latin typeface="Arial" panose="020B0604020202020204" pitchFamily="34" charset="0"/>
                <a:cs typeface="Arial" panose="020B0604020202020204" pitchFamily="34" charset="0"/>
              </a:rPr>
              <a:t>Lining sanitary sewer pipes</a:t>
            </a:r>
          </a:p>
          <a:p>
            <a:pPr marL="0" indent="0" fontAlgn="t">
              <a:buFont typeface="+mj-lt"/>
              <a:buNone/>
            </a:pPr>
            <a:r>
              <a:rPr lang="en-US" baseline="0" dirty="0" smtClean="0">
                <a:latin typeface="Arial" panose="020B0604020202020204" pitchFamily="34" charset="0"/>
                <a:cs typeface="Arial" panose="020B0604020202020204" pitchFamily="34" charset="0"/>
              </a:rPr>
              <a:t>Adding portable generators</a:t>
            </a:r>
          </a:p>
          <a:p>
            <a:pPr marL="0" indent="0" fontAlgn="t">
              <a:buFont typeface="+mj-lt"/>
              <a:buNone/>
            </a:pPr>
            <a:r>
              <a:rPr lang="en-US" baseline="0" dirty="0" smtClean="0">
                <a:latin typeface="Arial" panose="020B0604020202020204" pitchFamily="34" charset="0"/>
                <a:cs typeface="Arial" panose="020B0604020202020204" pitchFamily="34" charset="0"/>
              </a:rPr>
              <a:t>Replacing line</a:t>
            </a:r>
          </a:p>
          <a:p>
            <a:pPr marL="0" indent="0" fontAlgn="t">
              <a:buFont typeface="+mj-lt"/>
              <a:buNone/>
            </a:pPr>
            <a:r>
              <a:rPr lang="en-US" baseline="0" dirty="0" smtClean="0">
                <a:latin typeface="Arial" panose="020B0604020202020204" pitchFamily="34" charset="0"/>
                <a:cs typeface="Arial" panose="020B0604020202020204" pitchFamily="34" charset="0"/>
              </a:rPr>
              <a:t>Smoke-testing</a:t>
            </a:r>
          </a:p>
        </p:txBody>
      </p:sp>
      <p:sp>
        <p:nvSpPr>
          <p:cNvPr id="4" name="Slide Number Placeholder 3"/>
          <p:cNvSpPr>
            <a:spLocks noGrp="1"/>
          </p:cNvSpPr>
          <p:nvPr>
            <p:ph type="sldNum" sz="quarter" idx="10"/>
          </p:nvPr>
        </p:nvSpPr>
        <p:spPr/>
        <p:txBody>
          <a:bodyPr/>
          <a:lstStyle/>
          <a:p>
            <a:fld id="{E3ACF350-82AE-4204-B09B-A7DFAED0117F}" type="slidenum">
              <a:rPr lang="en-US" smtClean="0"/>
              <a:t>28</a:t>
            </a:fld>
            <a:endParaRPr lang="en-US"/>
          </a:p>
        </p:txBody>
      </p:sp>
    </p:spTree>
    <p:extLst>
      <p:ext uri="{BB962C8B-B14F-4D97-AF65-F5344CB8AC3E}">
        <p14:creationId xmlns:p14="http://schemas.microsoft.com/office/powerpoint/2010/main" val="2890625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29</a:t>
            </a:fld>
            <a:endParaRPr lang="en-US"/>
          </a:p>
        </p:txBody>
      </p:sp>
    </p:spTree>
    <p:extLst>
      <p:ext uri="{BB962C8B-B14F-4D97-AF65-F5344CB8AC3E}">
        <p14:creationId xmlns:p14="http://schemas.microsoft.com/office/powerpoint/2010/main" val="2773608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latin typeface="Arial" panose="020B0604020202020204" pitchFamily="34" charset="0"/>
                <a:cs typeface="Arial" panose="020B0604020202020204" pitchFamily="34" charset="0"/>
              </a:rPr>
              <a:t>Measureable goals and BMPs make up the SWMP. These elements are used to demonstrate the effectiveness of the MS4s program. </a:t>
            </a:r>
          </a:p>
          <a:p>
            <a:pPr marL="465887" indent="-465887">
              <a:buFont typeface="+mj-lt"/>
              <a:buAutoNum type="arabicPeriod"/>
            </a:pPr>
            <a:endParaRPr lang="en-US" i="1" dirty="0" smtClean="0">
              <a:latin typeface="Arial" panose="020B0604020202020204" pitchFamily="34" charset="0"/>
              <a:cs typeface="Arial" panose="020B0604020202020204" pitchFamily="34" charset="0"/>
            </a:endParaRPr>
          </a:p>
          <a:p>
            <a:pPr marL="465887" indent="-465887">
              <a:buFont typeface="+mj-lt"/>
              <a:buAutoNum type="arabicPeriod"/>
            </a:pPr>
            <a:r>
              <a:rPr lang="en-US" dirty="0" smtClean="0">
                <a:latin typeface="Arial" panose="020B0604020202020204" pitchFamily="34" charset="0"/>
                <a:cs typeface="Arial" panose="020B0604020202020204" pitchFamily="34" charset="0"/>
              </a:rPr>
              <a:t>Inspection and maintenance of structural controls (inlets, swales, ponds, pipes), mow, repair; generally</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align with ERP requirements</a:t>
            </a:r>
            <a:r>
              <a:rPr lang="en-US" baseline="0" dirty="0" smtClean="0">
                <a:latin typeface="Arial" panose="020B0604020202020204" pitchFamily="34" charset="0"/>
                <a:cs typeface="Arial" panose="020B0604020202020204" pitchFamily="34" charset="0"/>
              </a:rPr>
              <a:t> </a:t>
            </a:r>
            <a:endParaRPr lang="en-US" dirty="0" smtClean="0">
              <a:latin typeface="Arial" panose="020B0604020202020204" pitchFamily="34" charset="0"/>
              <a:cs typeface="Arial" panose="020B0604020202020204" pitchFamily="34" charset="0"/>
            </a:endParaRPr>
          </a:p>
          <a:p>
            <a:pPr marL="465887" indent="-465887" fontAlgn="t">
              <a:buFont typeface="+mj-lt"/>
              <a:buAutoNum type="arabicPeriod"/>
            </a:pPr>
            <a:r>
              <a:rPr lang="en-US" dirty="0" smtClean="0">
                <a:latin typeface="Arial" panose="020B0604020202020204" pitchFamily="34" charset="0"/>
                <a:cs typeface="Arial" panose="020B0604020202020204" pitchFamily="34" charset="0"/>
              </a:rPr>
              <a:t>Comprehensive planning and land development code review; encourage Green Industries</a:t>
            </a:r>
          </a:p>
          <a:p>
            <a:pPr marL="465887" indent="-465887" fontAlgn="t">
              <a:buFont typeface="+mj-lt"/>
              <a:buAutoNum type="arabicPeriod"/>
            </a:pPr>
            <a:r>
              <a:rPr lang="en-US" dirty="0" smtClean="0">
                <a:latin typeface="Arial" panose="020B0604020202020204" pitchFamily="34" charset="0"/>
                <a:cs typeface="Arial" panose="020B0604020202020204" pitchFamily="34" charset="0"/>
              </a:rPr>
              <a:t>Litter control, street sweeping, maintenance yard operations</a:t>
            </a:r>
          </a:p>
          <a:p>
            <a:pPr marL="465887" indent="-465887" fontAlgn="t">
              <a:buFont typeface="+mj-lt"/>
              <a:buAutoNum type="arabicPeriod"/>
            </a:pPr>
            <a:r>
              <a:rPr lang="en-US" dirty="0" smtClean="0">
                <a:latin typeface="Arial" panose="020B0604020202020204" pitchFamily="34" charset="0"/>
                <a:cs typeface="Arial" panose="020B0604020202020204" pitchFamily="34" charset="0"/>
              </a:rPr>
              <a:t>projects include water quality component, consistent with WMD</a:t>
            </a:r>
          </a:p>
          <a:p>
            <a:pPr marL="465887" indent="-465887">
              <a:buFont typeface="+mj-lt"/>
              <a:buAutoNum type="arabicPeriod"/>
            </a:pPr>
            <a:r>
              <a:rPr lang="en-US" dirty="0" smtClean="0">
                <a:latin typeface="Arial" panose="020B0604020202020204" pitchFamily="34" charset="0"/>
                <a:cs typeface="Arial" panose="020B0604020202020204" pitchFamily="34" charset="0"/>
              </a:rPr>
              <a:t>O&amp;M and inspections </a:t>
            </a:r>
          </a:p>
          <a:p>
            <a:pPr marL="465887" marR="0" indent="-465887" algn="l" defTabSz="914400" rtl="0" eaLnBrk="1" fontAlgn="auto" latinLnBrk="0" hangingPunct="1">
              <a:lnSpc>
                <a:spcPct val="120000"/>
              </a:lnSpc>
              <a:spcBef>
                <a:spcPts val="0"/>
              </a:spcBef>
              <a:spcAft>
                <a:spcPts val="0"/>
              </a:spcAft>
              <a:buClrTx/>
              <a:buSzTx/>
              <a:buFont typeface="+mj-lt"/>
              <a:buAutoNum type="arabicPeriod" startAt="6"/>
              <a:tabLst/>
              <a:defRPr/>
            </a:pPr>
            <a:r>
              <a:rPr lang="en-US" sz="1200" dirty="0" smtClean="0">
                <a:latin typeface="+mn-lt"/>
                <a:cs typeface="Arial" panose="020B0604020202020204" pitchFamily="34" charset="0"/>
              </a:rPr>
              <a:t>proper licensing; education; fertilizer application ordinance</a:t>
            </a:r>
          </a:p>
          <a:p>
            <a:pPr marL="465887" indent="-465887">
              <a:lnSpc>
                <a:spcPct val="120000"/>
              </a:lnSpc>
              <a:buFont typeface="+mj-lt"/>
              <a:buAutoNum type="arabicPeriod" startAt="6"/>
            </a:pPr>
            <a:r>
              <a:rPr lang="en-US" sz="1200" dirty="0" smtClean="0">
                <a:latin typeface="+mn-lt"/>
                <a:cs typeface="Arial" panose="020B0604020202020204" pitchFamily="34" charset="0"/>
              </a:rPr>
              <a:t>legal authority; proactive/</a:t>
            </a:r>
            <a:r>
              <a:rPr lang="en-US" sz="1200" baseline="0" dirty="0" smtClean="0">
                <a:latin typeface="+mn-lt"/>
                <a:cs typeface="Arial" panose="020B0604020202020204" pitchFamily="34" charset="0"/>
              </a:rPr>
              <a:t>reactive inspections, spill response, public reporting, waste control education, limitation of sanitary seepage; employee </a:t>
            </a:r>
            <a:r>
              <a:rPr lang="en-US" sz="1200" dirty="0" smtClean="0">
                <a:latin typeface="+mn-lt"/>
                <a:cs typeface="Arial" panose="020B0604020202020204" pitchFamily="34" charset="0"/>
              </a:rPr>
              <a:t>training</a:t>
            </a:r>
          </a:p>
          <a:p>
            <a:pPr marL="465887" indent="-465887">
              <a:lnSpc>
                <a:spcPct val="120000"/>
              </a:lnSpc>
              <a:buFont typeface="+mj-lt"/>
              <a:buAutoNum type="arabicPeriod" startAt="6"/>
            </a:pPr>
            <a:r>
              <a:rPr lang="en-US" sz="1200" dirty="0" smtClean="0">
                <a:latin typeface="+mn-lt"/>
                <a:cs typeface="Arial" panose="020B0604020202020204" pitchFamily="34" charset="0"/>
              </a:rPr>
              <a:t>MSGP coverage, inspection, sampling </a:t>
            </a:r>
          </a:p>
          <a:p>
            <a:pPr marL="465887" indent="-465887">
              <a:lnSpc>
                <a:spcPct val="120000"/>
              </a:lnSpc>
              <a:buFont typeface="+mj-lt"/>
              <a:buAutoNum type="arabicPeriod" startAt="6"/>
            </a:pPr>
            <a:r>
              <a:rPr lang="en-US" sz="1200" dirty="0" smtClean="0">
                <a:latin typeface="+mn-lt"/>
                <a:cs typeface="Arial" panose="020B0604020202020204" pitchFamily="34" charset="0"/>
              </a:rPr>
              <a:t>Site plan review, inspection, training</a:t>
            </a:r>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dirty="0" smtClean="0"/>
          </a:p>
          <a:p>
            <a:pPr marL="465887" indent="-465887">
              <a:buFont typeface="+mj-lt"/>
              <a:buAutoNum type="arabicPeriod"/>
            </a:pPr>
            <a:endParaRPr lang="en-US"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a:p>
        </p:txBody>
      </p:sp>
    </p:spTree>
    <p:extLst>
      <p:ext uri="{BB962C8B-B14F-4D97-AF65-F5344CB8AC3E}">
        <p14:creationId xmlns:p14="http://schemas.microsoft.com/office/powerpoint/2010/main" val="2639854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30</a:t>
            </a:fld>
            <a:endParaRPr lang="en-US"/>
          </a:p>
        </p:txBody>
      </p:sp>
    </p:spTree>
    <p:extLst>
      <p:ext uri="{BB962C8B-B14F-4D97-AF65-F5344CB8AC3E}">
        <p14:creationId xmlns:p14="http://schemas.microsoft.com/office/powerpoint/2010/main" val="3943538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31</a:t>
            </a:fld>
            <a:endParaRPr lang="en-US"/>
          </a:p>
        </p:txBody>
      </p:sp>
    </p:spTree>
    <p:extLst>
      <p:ext uri="{BB962C8B-B14F-4D97-AF65-F5344CB8AC3E}">
        <p14:creationId xmlns:p14="http://schemas.microsoft.com/office/powerpoint/2010/main" val="680690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32</a:t>
            </a:fld>
            <a:endParaRPr lang="en-US"/>
          </a:p>
        </p:txBody>
      </p:sp>
    </p:spTree>
    <p:extLst>
      <p:ext uri="{BB962C8B-B14F-4D97-AF65-F5344CB8AC3E}">
        <p14:creationId xmlns:p14="http://schemas.microsoft.com/office/powerpoint/2010/main" val="41322712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33</a:t>
            </a:fld>
            <a:endParaRPr lang="en-US"/>
          </a:p>
        </p:txBody>
      </p:sp>
    </p:spTree>
    <p:extLst>
      <p:ext uri="{BB962C8B-B14F-4D97-AF65-F5344CB8AC3E}">
        <p14:creationId xmlns:p14="http://schemas.microsoft.com/office/powerpoint/2010/main" val="2493295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34</a:t>
            </a:fld>
            <a:endParaRPr lang="en-US"/>
          </a:p>
        </p:txBody>
      </p:sp>
    </p:spTree>
    <p:extLst>
      <p:ext uri="{BB962C8B-B14F-4D97-AF65-F5344CB8AC3E}">
        <p14:creationId xmlns:p14="http://schemas.microsoft.com/office/powerpoint/2010/main" val="13483259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35</a:t>
            </a:fld>
            <a:endParaRPr lang="en-US"/>
          </a:p>
        </p:txBody>
      </p:sp>
    </p:spTree>
    <p:extLst>
      <p:ext uri="{BB962C8B-B14F-4D97-AF65-F5344CB8AC3E}">
        <p14:creationId xmlns:p14="http://schemas.microsoft.com/office/powerpoint/2010/main" val="7192082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36</a:t>
            </a:fld>
            <a:endParaRPr lang="en-US"/>
          </a:p>
        </p:txBody>
      </p:sp>
    </p:spTree>
    <p:extLst>
      <p:ext uri="{BB962C8B-B14F-4D97-AF65-F5344CB8AC3E}">
        <p14:creationId xmlns:p14="http://schemas.microsoft.com/office/powerpoint/2010/main" val="28306981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baseline="0"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37</a:t>
            </a:fld>
            <a:endParaRPr lang="en-US"/>
          </a:p>
        </p:txBody>
      </p:sp>
    </p:spTree>
    <p:extLst>
      <p:ext uri="{BB962C8B-B14F-4D97-AF65-F5344CB8AC3E}">
        <p14:creationId xmlns:p14="http://schemas.microsoft.com/office/powerpoint/2010/main" val="25823107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Examples of contract activities:</a:t>
            </a:r>
          </a:p>
          <a:p>
            <a:pPr marL="0" indent="0" fontAlgn="t">
              <a:buFont typeface="+mj-lt"/>
              <a:buNone/>
            </a:pPr>
            <a:r>
              <a:rPr lang="en-US" baseline="0" dirty="0" smtClean="0">
                <a:latin typeface="Arial" panose="020B0604020202020204" pitchFamily="34" charset="0"/>
                <a:cs typeface="Arial" panose="020B0604020202020204" pitchFamily="34" charset="0"/>
              </a:rPr>
              <a:t>System inspection </a:t>
            </a:r>
          </a:p>
          <a:p>
            <a:pPr marL="0" indent="0" fontAlgn="t">
              <a:buFont typeface="+mj-lt"/>
              <a:buNone/>
            </a:pPr>
            <a:r>
              <a:rPr lang="en-US" baseline="0" dirty="0" smtClean="0">
                <a:latin typeface="Arial" panose="020B0604020202020204" pitchFamily="34" charset="0"/>
                <a:cs typeface="Arial" panose="020B0604020202020204" pitchFamily="34" charset="0"/>
              </a:rPr>
              <a:t>Mowing and litter control</a:t>
            </a:r>
          </a:p>
          <a:p>
            <a:pPr marL="0" indent="0" fontAlgn="t">
              <a:buFont typeface="+mj-lt"/>
              <a:buNone/>
            </a:pPr>
            <a:r>
              <a:rPr lang="en-US" baseline="0" dirty="0" smtClean="0">
                <a:latin typeface="Arial" panose="020B0604020202020204" pitchFamily="34" charset="0"/>
                <a:cs typeface="Arial" panose="020B0604020202020204" pitchFamily="34" charset="0"/>
              </a:rPr>
              <a:t>Street sweeping</a:t>
            </a:r>
          </a:p>
          <a:p>
            <a:pPr marL="0" indent="0" fontAlgn="t">
              <a:buFont typeface="+mj-lt"/>
              <a:buNone/>
            </a:pPr>
            <a:r>
              <a:rPr lang="en-US" baseline="0" dirty="0" smtClean="0">
                <a:latin typeface="Arial" panose="020B0604020202020204" pitchFamily="34" charset="0"/>
                <a:cs typeface="Arial" panose="020B0604020202020204" pitchFamily="34" charset="0"/>
              </a:rPr>
              <a:t>PHF application</a:t>
            </a:r>
          </a:p>
          <a:p>
            <a:pPr marL="0" indent="0" fontAlgn="t">
              <a:buFont typeface="+mj-lt"/>
              <a:buNone/>
            </a:pPr>
            <a:r>
              <a:rPr lang="en-US" baseline="0" dirty="0" smtClean="0">
                <a:latin typeface="Arial" panose="020B0604020202020204" pitchFamily="34" charset="0"/>
                <a:cs typeface="Arial" panose="020B0604020202020204" pitchFamily="34" charset="0"/>
              </a:rPr>
              <a:t>Construction site inspection</a:t>
            </a:r>
          </a:p>
          <a:p>
            <a:pPr marL="0" indent="0" fontAlgn="t">
              <a:buFont typeface="+mj-lt"/>
              <a:buNone/>
            </a:pPr>
            <a:endParaRPr lang="en-US" baseline="0" dirty="0" smtClean="0">
              <a:latin typeface="Arial" panose="020B0604020202020204" pitchFamily="34" charset="0"/>
              <a:cs typeface="Arial" panose="020B0604020202020204" pitchFamily="34" charset="0"/>
            </a:endParaRPr>
          </a:p>
          <a:p>
            <a:pPr marL="0" indent="0" fontAlgn="t">
              <a:buFont typeface="+mj-lt"/>
              <a:buNone/>
            </a:pPr>
            <a:r>
              <a:rPr lang="en-US" baseline="0" dirty="0" smtClean="0">
                <a:latin typeface="Arial" panose="020B0604020202020204" pitchFamily="34" charset="0"/>
                <a:cs typeface="Arial" panose="020B0604020202020204" pitchFamily="34" charset="0"/>
              </a:rPr>
              <a:t>Examples of activities performed by another entity</a:t>
            </a:r>
          </a:p>
          <a:p>
            <a:pPr marL="0" indent="0" fontAlgn="t">
              <a:buFont typeface="+mj-lt"/>
              <a:buNone/>
            </a:pPr>
            <a:r>
              <a:rPr lang="en-US" baseline="0" dirty="0" smtClean="0">
                <a:latin typeface="Arial" panose="020B0604020202020204" pitchFamily="34" charset="0"/>
                <a:cs typeface="Arial" panose="020B0604020202020204" pitchFamily="34" charset="0"/>
              </a:rPr>
              <a:t>Spill response</a:t>
            </a:r>
          </a:p>
          <a:p>
            <a:pPr marL="0" indent="0" fontAlgn="t">
              <a:buFont typeface="+mj-lt"/>
              <a:buNone/>
            </a:pPr>
            <a:r>
              <a:rPr lang="en-US" baseline="0" dirty="0" smtClean="0">
                <a:latin typeface="Arial" panose="020B0604020202020204" pitchFamily="34" charset="0"/>
                <a:cs typeface="Arial" panose="020B0604020202020204" pitchFamily="34" charset="0"/>
              </a:rPr>
              <a:t>Monitoring</a:t>
            </a:r>
          </a:p>
          <a:p>
            <a:pPr marL="0" indent="0" fontAlgn="t">
              <a:buFont typeface="+mj-lt"/>
              <a:buNone/>
            </a:pPr>
            <a:r>
              <a:rPr lang="en-US" baseline="0" dirty="0" smtClean="0">
                <a:latin typeface="Arial" panose="020B0604020202020204" pitchFamily="34" charset="0"/>
                <a:cs typeface="Arial" panose="020B0604020202020204" pitchFamily="34" charset="0"/>
              </a:rPr>
              <a:t>HRF inspections</a:t>
            </a:r>
          </a:p>
          <a:p>
            <a:pPr marL="0" indent="0" fontAlgn="t">
              <a:buFont typeface="+mj-lt"/>
              <a:buNone/>
            </a:pPr>
            <a:r>
              <a:rPr lang="en-US" baseline="0" dirty="0" smtClean="0">
                <a:latin typeface="Arial" panose="020B0604020202020204" pitchFamily="34" charset="0"/>
                <a:cs typeface="Arial" panose="020B0604020202020204" pitchFamily="34" charset="0"/>
              </a:rPr>
              <a:t>E&amp;O</a:t>
            </a:r>
          </a:p>
        </p:txBody>
      </p:sp>
      <p:sp>
        <p:nvSpPr>
          <p:cNvPr id="4" name="Slide Number Placeholder 3"/>
          <p:cNvSpPr>
            <a:spLocks noGrp="1"/>
          </p:cNvSpPr>
          <p:nvPr>
            <p:ph type="sldNum" sz="quarter" idx="10"/>
          </p:nvPr>
        </p:nvSpPr>
        <p:spPr/>
        <p:txBody>
          <a:bodyPr/>
          <a:lstStyle/>
          <a:p>
            <a:fld id="{E3ACF350-82AE-4204-B09B-A7DFAED0117F}" type="slidenum">
              <a:rPr lang="en-US" smtClean="0"/>
              <a:t>38</a:t>
            </a:fld>
            <a:endParaRPr lang="en-US"/>
          </a:p>
        </p:txBody>
      </p:sp>
    </p:spTree>
    <p:extLst>
      <p:ext uri="{BB962C8B-B14F-4D97-AF65-F5344CB8AC3E}">
        <p14:creationId xmlns:p14="http://schemas.microsoft.com/office/powerpoint/2010/main" val="2915789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baseline="0" dirty="0" smtClean="0">
                <a:latin typeface="Arial" panose="020B0604020202020204" pitchFamily="34" charset="0"/>
                <a:cs typeface="Arial" panose="020B0604020202020204" pitchFamily="34" charset="0"/>
              </a:rPr>
              <a:t>Goals: change citizen behavior</a:t>
            </a:r>
          </a:p>
          <a:p>
            <a:pPr marL="0" indent="0" fontAlgn="t">
              <a:buFont typeface="+mj-lt"/>
              <a:buNone/>
            </a:pPr>
            <a:r>
              <a:rPr lang="en-US" baseline="0" dirty="0" smtClean="0">
                <a:latin typeface="Arial" panose="020B0604020202020204" pitchFamily="34" charset="0"/>
                <a:cs typeface="Arial" panose="020B0604020202020204" pitchFamily="34" charset="0"/>
              </a:rPr>
              <a:t>Topics: PHF, public reporting of ID; HHW disposal</a:t>
            </a:r>
          </a:p>
          <a:p>
            <a:pPr marL="0" indent="0" fontAlgn="t">
              <a:buFont typeface="+mj-lt"/>
              <a:buNone/>
            </a:pPr>
            <a:r>
              <a:rPr lang="en-US" baseline="0" dirty="0" smtClean="0">
                <a:latin typeface="Arial" panose="020B0604020202020204" pitchFamily="34" charset="0"/>
                <a:cs typeface="Arial" panose="020B0604020202020204" pitchFamily="34" charset="0"/>
              </a:rPr>
              <a:t>Documentation: materials distributed; outreach events and attendees</a:t>
            </a:r>
          </a:p>
        </p:txBody>
      </p:sp>
      <p:sp>
        <p:nvSpPr>
          <p:cNvPr id="4" name="Slide Number Placeholder 3"/>
          <p:cNvSpPr>
            <a:spLocks noGrp="1"/>
          </p:cNvSpPr>
          <p:nvPr>
            <p:ph type="sldNum" sz="quarter" idx="10"/>
          </p:nvPr>
        </p:nvSpPr>
        <p:spPr/>
        <p:txBody>
          <a:bodyPr/>
          <a:lstStyle/>
          <a:p>
            <a:fld id="{E3ACF350-82AE-4204-B09B-A7DFAED0117F}" type="slidenum">
              <a:rPr lang="en-US" smtClean="0"/>
              <a:t>39</a:t>
            </a:fld>
            <a:endParaRPr lang="en-US"/>
          </a:p>
        </p:txBody>
      </p:sp>
    </p:spTree>
    <p:extLst>
      <p:ext uri="{BB962C8B-B14F-4D97-AF65-F5344CB8AC3E}">
        <p14:creationId xmlns:p14="http://schemas.microsoft.com/office/powerpoint/2010/main" val="2045778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en-US" sz="1200" dirty="0" smtClean="0">
                <a:latin typeface="Arial" panose="020B0604020202020204" pitchFamily="34" charset="0"/>
                <a:cs typeface="Arial" panose="020B0604020202020204" pitchFamily="34" charset="0"/>
              </a:rPr>
              <a:t>Inspections may be visual observations, </a:t>
            </a:r>
            <a:r>
              <a:rPr lang="en-US" sz="1200" dirty="0" err="1" smtClean="0">
                <a:latin typeface="Arial" panose="020B0604020202020204" pitchFamily="34" charset="0"/>
                <a:cs typeface="Arial" panose="020B0604020202020204" pitchFamily="34" charset="0"/>
              </a:rPr>
              <a:t>TVing</a:t>
            </a:r>
            <a:r>
              <a:rPr lang="en-US" sz="1200" dirty="0" smtClean="0">
                <a:latin typeface="Arial" panose="020B0604020202020204" pitchFamily="34" charset="0"/>
                <a:cs typeface="Arial" panose="020B0604020202020204" pitchFamily="34" charset="0"/>
              </a:rPr>
              <a:t>, mirroring, or other appropriate methods, including during mowing, and should be included in the SOPs.</a:t>
            </a:r>
          </a:p>
          <a:p>
            <a:pPr marL="0" marR="0" indent="0" algn="l" defTabSz="914400" rtl="0" eaLnBrk="1" fontAlgn="auto" latinLnBrk="0" hangingPunct="1">
              <a:lnSpc>
                <a:spcPct val="100000"/>
              </a:lnSpc>
              <a:spcBef>
                <a:spcPts val="0"/>
              </a:spcBef>
              <a:spcAft>
                <a:spcPts val="0"/>
              </a:spcAft>
              <a:buClrTx/>
              <a:buSzTx/>
              <a:buFont typeface="+mj-lt"/>
              <a:buNone/>
              <a:tabLst/>
              <a:defRPr/>
            </a:pPr>
            <a:r>
              <a:rPr lang="en-US" baseline="0" dirty="0" smtClean="0">
                <a:latin typeface="Arial" panose="020B0604020202020204" pitchFamily="34" charset="0"/>
                <a:cs typeface="Arial" panose="020B0604020202020204" pitchFamily="34" charset="0"/>
              </a:rPr>
              <a:t>Examples of activities/documentation: work orders, contractor mowing, </a:t>
            </a:r>
            <a:r>
              <a:rPr lang="en-US" baseline="0" dirty="0" err="1" smtClean="0">
                <a:latin typeface="Arial" panose="020B0604020202020204" pitchFamily="34" charset="0"/>
                <a:cs typeface="Arial" panose="020B0604020202020204" pitchFamily="34" charset="0"/>
              </a:rPr>
              <a:t>vac</a:t>
            </a:r>
            <a:r>
              <a:rPr lang="en-US" baseline="0" dirty="0" smtClean="0">
                <a:latin typeface="Arial" panose="020B0604020202020204" pitchFamily="34" charset="0"/>
                <a:cs typeface="Arial" panose="020B0604020202020204" pitchFamily="34" charset="0"/>
              </a:rPr>
              <a:t>, TV</a:t>
            </a:r>
          </a:p>
          <a:p>
            <a:pPr marL="0" indent="0">
              <a:buFont typeface="+mj-lt"/>
              <a:buNone/>
            </a:pPr>
            <a:endParaRPr lang="en-US" baseline="0" dirty="0" smtClean="0">
              <a:latin typeface="Arial" panose="020B0604020202020204" pitchFamily="34" charset="0"/>
              <a:cs typeface="Arial" panose="020B0604020202020204" pitchFamily="34" charset="0"/>
            </a:endParaRPr>
          </a:p>
          <a:p>
            <a:pPr marL="0" indent="0">
              <a:buFont typeface="+mj-lt"/>
              <a:buNone/>
            </a:pPr>
            <a:endParaRPr lang="en-US" dirty="0" smtClean="0">
              <a:latin typeface="Arial" panose="020B0604020202020204" pitchFamily="34" charset="0"/>
              <a:cs typeface="Arial" panose="020B0604020202020204" pitchFamily="34" charset="0"/>
            </a:endParaRPr>
          </a:p>
          <a:p>
            <a:pPr marL="0" indent="0">
              <a:buFont typeface="+mj-lt"/>
              <a:buNone/>
            </a:pPr>
            <a:endParaRPr lang="en-US" baseline="0" dirty="0" smtClean="0">
              <a:latin typeface="Arial" panose="020B0604020202020204" pitchFamily="34" charset="0"/>
              <a:cs typeface="Arial" panose="020B0604020202020204" pitchFamily="34" charset="0"/>
            </a:endParaRPr>
          </a:p>
          <a:p>
            <a:pPr marL="0" indent="0">
              <a:buFont typeface="+mj-lt"/>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a:p>
        </p:txBody>
      </p:sp>
    </p:spTree>
    <p:extLst>
      <p:ext uri="{BB962C8B-B14F-4D97-AF65-F5344CB8AC3E}">
        <p14:creationId xmlns:p14="http://schemas.microsoft.com/office/powerpoint/2010/main" val="39931030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Providing opportunities for citizens to participate in program development and implementation, including effectively publicizing public hearings and/or encouraging citizen representatives on a storm water management panel.</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Examples: Public meetings to involve citizen in the development of your program,</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public involvement events such as, clean up days, beach clean ups, street clean ups. </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40</a:t>
            </a:fld>
            <a:endParaRPr lang="en-US"/>
          </a:p>
        </p:txBody>
      </p:sp>
    </p:spTree>
    <p:extLst>
      <p:ext uri="{BB962C8B-B14F-4D97-AF65-F5344CB8AC3E}">
        <p14:creationId xmlns:p14="http://schemas.microsoft.com/office/powerpoint/2010/main" val="16404521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Implementing a plan to detect and eliminate any non-stormwater discharges to the storm sewer system. </a:t>
            </a:r>
            <a:endParaRPr lang="en-US" sz="1100" kern="1200" dirty="0" smtClean="0">
              <a:solidFill>
                <a:schemeClr val="tx1"/>
              </a:solidFill>
              <a:effectLst/>
              <a:latin typeface="+mn-lt"/>
              <a:ea typeface="+mn-ea"/>
              <a:cs typeface="+mn-cs"/>
            </a:endParaRPr>
          </a:p>
          <a:p>
            <a:pPr>
              <a:spcBef>
                <a:spcPts val="0"/>
              </a:spcBef>
              <a:spcAft>
                <a:spcPts val="0"/>
              </a:spcAft>
            </a:pPr>
            <a:endParaRPr lang="en-US" dirty="0" smtClean="0">
              <a:effectLst/>
            </a:endParaRPr>
          </a:p>
          <a:p>
            <a:pPr marL="1143000" marR="0" lvl="2" indent="-228600">
              <a:lnSpc>
                <a:spcPct val="107000"/>
              </a:lnSpc>
              <a:spcBef>
                <a:spcPts val="0"/>
              </a:spcBef>
              <a:spcAft>
                <a:spcPts val="800"/>
              </a:spcAft>
              <a:buFont typeface="Courier New" panose="02070309020205020404" pitchFamily="49" charset="0"/>
              <a:buChar char="o"/>
              <a:tabLst>
                <a:tab pos="1371600" algn="l"/>
              </a:tabLst>
            </a:pPr>
            <a:r>
              <a:rPr lang="en-US" sz="1200" dirty="0" smtClean="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Permittees are required to adopt an ordinance or other regulatory mechanisms to prohibit illicit discharges into the storm sewer system and implement appropriate enforcement procedures. </a:t>
            </a:r>
          </a:p>
          <a:p>
            <a:pPr marL="1143000" marR="0" lvl="2" indent="-228600">
              <a:lnSpc>
                <a:spcPct val="107000"/>
              </a:lnSpc>
              <a:spcBef>
                <a:spcPts val="0"/>
              </a:spcBef>
              <a:spcAft>
                <a:spcPts val="800"/>
              </a:spcAft>
              <a:buFont typeface="Courier New" panose="02070309020205020404" pitchFamily="49" charset="0"/>
              <a:buChar char="o"/>
              <a:tabLst>
                <a:tab pos="1371600" algn="l"/>
              </a:tabLst>
            </a:pPr>
            <a:r>
              <a:rPr lang="en-US" sz="1200" kern="1200" dirty="0" smtClean="0">
                <a:solidFill>
                  <a:schemeClr val="tx1"/>
                </a:solidFill>
                <a:effectLst/>
                <a:latin typeface="+mn-lt"/>
                <a:ea typeface="+mn-ea"/>
                <a:cs typeface="+mn-cs"/>
              </a:rPr>
              <a:t>Proactive inspection the system regularly</a:t>
            </a:r>
          </a:p>
          <a:p>
            <a:pPr marL="1143000" marR="0" lvl="2" indent="-228600">
              <a:lnSpc>
                <a:spcPct val="107000"/>
              </a:lnSpc>
              <a:spcBef>
                <a:spcPts val="0"/>
              </a:spcBef>
              <a:spcAft>
                <a:spcPts val="800"/>
              </a:spcAft>
              <a:buFont typeface="Courier New" panose="02070309020205020404" pitchFamily="49" charset="0"/>
              <a:buChar char="o"/>
              <a:tabLst>
                <a:tab pos="1371600" algn="l"/>
              </a:tabLst>
            </a:pPr>
            <a:r>
              <a:rPr lang="en-US" sz="1200" kern="1200" dirty="0" smtClean="0">
                <a:solidFill>
                  <a:schemeClr val="tx1"/>
                </a:solidFill>
                <a:effectLst/>
                <a:latin typeface="+mn-lt"/>
                <a:ea typeface="+mn-ea"/>
                <a:cs typeface="+mn-cs"/>
              </a:rPr>
              <a:t>inform the community about hazards associated with illegal discharges and improper disposal of waste. </a:t>
            </a:r>
            <a:endParaRPr lang="en-US" sz="1100" dirty="0" smtClean="0">
              <a:solidFill>
                <a:srgbClr val="2E74B5"/>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41</a:t>
            </a:fld>
            <a:endParaRPr lang="en-US"/>
          </a:p>
        </p:txBody>
      </p:sp>
    </p:spTree>
    <p:extLst>
      <p:ext uri="{BB962C8B-B14F-4D97-AF65-F5344CB8AC3E}">
        <p14:creationId xmlns:p14="http://schemas.microsoft.com/office/powerpoint/2010/main" val="24646081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ebdings" pitchFamily="18" charset="2"/>
              <a:buNone/>
            </a:pPr>
            <a:r>
              <a:rPr lang="en-US" dirty="0" smtClean="0"/>
              <a:t>SWPPP: </a:t>
            </a:r>
            <a:r>
              <a:rPr lang="en-US" sz="1200" dirty="0" smtClean="0">
                <a:solidFill>
                  <a:srgbClr val="0000FF"/>
                </a:solidFill>
                <a:latin typeface="Arial" pitchFamily="34" charset="0"/>
                <a:cs typeface="Arial" pitchFamily="34" charset="0"/>
              </a:rPr>
              <a:t>Identifies controls to reduce stormwater pollution;</a:t>
            </a:r>
            <a:r>
              <a:rPr lang="en-US" sz="1200" baseline="0" dirty="0" smtClean="0">
                <a:solidFill>
                  <a:srgbClr val="0000FF"/>
                </a:solidFill>
                <a:latin typeface="Arial" pitchFamily="34" charset="0"/>
                <a:cs typeface="Arial" pitchFamily="34" charset="0"/>
              </a:rPr>
              <a:t> </a:t>
            </a:r>
            <a:r>
              <a:rPr lang="en-US" sz="1200" dirty="0" smtClean="0">
                <a:solidFill>
                  <a:srgbClr val="0000FF"/>
                </a:solidFill>
                <a:latin typeface="Arial" pitchFamily="34" charset="0"/>
                <a:cs typeface="Arial" pitchFamily="34" charset="0"/>
              </a:rPr>
              <a:t>maintenance and inspection schedule; Monitoring and reporting requirements</a:t>
            </a:r>
          </a:p>
          <a:p>
            <a:r>
              <a:rPr lang="en-US" dirty="0" smtClean="0"/>
              <a:t>Conditional exclusion for “no exposure”:  </a:t>
            </a:r>
            <a:r>
              <a:rPr lang="en-US" dirty="0" smtClean="0">
                <a:solidFill>
                  <a:srgbClr val="0000FF"/>
                </a:solidFill>
              </a:rPr>
              <a:t>“No exposure” means that all materials and activities are protected by shelter that prevents exposure to precipitation.  </a:t>
            </a:r>
          </a:p>
          <a:p>
            <a:pPr marL="0" indent="0">
              <a:spcBef>
                <a:spcPts val="1200"/>
              </a:spcBef>
              <a:buNone/>
            </a:pPr>
            <a:r>
              <a:rPr lang="en-US" sz="1200" dirty="0" smtClean="0">
                <a:latin typeface="Arial"/>
                <a:cs typeface="Arial"/>
              </a:rPr>
              <a:t>Permit Conditions</a:t>
            </a:r>
            <a:r>
              <a:rPr lang="en-US" sz="1200" dirty="0" smtClean="0">
                <a:latin typeface="Arial" panose="020B0604020202020204" pitchFamily="34" charset="0"/>
                <a:cs typeface="Arial" panose="020B0604020202020204" pitchFamily="34" charset="0"/>
              </a:rPr>
              <a:t> of an MSGP:</a:t>
            </a:r>
          </a:p>
          <a:p>
            <a:pPr>
              <a:lnSpc>
                <a:spcPct val="110000"/>
              </a:lnSpc>
              <a:spcBef>
                <a:spcPts val="0"/>
              </a:spcBef>
            </a:pPr>
            <a:r>
              <a:rPr lang="en-US" sz="1200" dirty="0" smtClean="0">
                <a:latin typeface="Arial" panose="020B0604020202020204" pitchFamily="34" charset="0"/>
                <a:cs typeface="Arial" panose="020B0604020202020204" pitchFamily="34" charset="0"/>
              </a:rPr>
              <a:t>Develop a Stormwater Pollution Prevention Plan (SWPPP).</a:t>
            </a:r>
          </a:p>
          <a:p>
            <a:pPr>
              <a:lnSpc>
                <a:spcPct val="110000"/>
              </a:lnSpc>
              <a:spcBef>
                <a:spcPts val="0"/>
              </a:spcBef>
            </a:pPr>
            <a:r>
              <a:rPr lang="en-US" sz="1200" dirty="0" smtClean="0">
                <a:latin typeface="Arial" panose="020B0604020202020204" pitchFamily="34" charset="0"/>
                <a:cs typeface="Arial" panose="020B0604020202020204" pitchFamily="34" charset="0"/>
              </a:rPr>
              <a:t>Implement proper Best Management Practices (BMPs).</a:t>
            </a:r>
          </a:p>
          <a:p>
            <a:pPr>
              <a:lnSpc>
                <a:spcPct val="110000"/>
              </a:lnSpc>
              <a:spcBef>
                <a:spcPts val="0"/>
              </a:spcBef>
            </a:pPr>
            <a:r>
              <a:rPr lang="en-US" sz="1200" dirty="0" smtClean="0">
                <a:latin typeface="Arial" panose="020B0604020202020204" pitchFamily="34" charset="0"/>
                <a:cs typeface="Arial" panose="020B0604020202020204" pitchFamily="34" charset="0"/>
              </a:rPr>
              <a:t>Inspect site and conduct monitoring.</a:t>
            </a:r>
          </a:p>
          <a:p>
            <a:pPr>
              <a:lnSpc>
                <a:spcPct val="110000"/>
              </a:lnSpc>
              <a:spcBef>
                <a:spcPts val="0"/>
              </a:spcBef>
            </a:pPr>
            <a:r>
              <a:rPr lang="en-US" sz="1200" dirty="0" smtClean="0">
                <a:latin typeface="Arial" panose="020B0604020202020204" pitchFamily="34" charset="0"/>
                <a:cs typeface="Arial" panose="020B0604020202020204" pitchFamily="34" charset="0"/>
              </a:rPr>
              <a:t>Submit Notice of Intent (NOI) and fee to DEP.</a:t>
            </a:r>
          </a:p>
          <a:p>
            <a:pPr>
              <a:lnSpc>
                <a:spcPct val="110000"/>
              </a:lnSpc>
              <a:spcBef>
                <a:spcPts val="0"/>
              </a:spcBef>
            </a:pPr>
            <a:r>
              <a:rPr lang="en-US" sz="1200" dirty="0" smtClean="0">
                <a:latin typeface="Arial" panose="020B0604020202020204" pitchFamily="34" charset="0"/>
                <a:cs typeface="Arial" panose="020B0604020202020204" pitchFamily="34" charset="0"/>
              </a:rPr>
              <a:t>Meet water quality standards.</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42</a:t>
            </a:fld>
            <a:endParaRPr lang="en-US"/>
          </a:p>
        </p:txBody>
      </p:sp>
    </p:spTree>
    <p:extLst>
      <p:ext uri="{BB962C8B-B14F-4D97-AF65-F5344CB8AC3E}">
        <p14:creationId xmlns:p14="http://schemas.microsoft.com/office/powerpoint/2010/main" val="972515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act or process of developing or improving land, including demolition and renovation activity, which involves the disturbance of soils not limited to, clearing, grading, and excavation. </a:t>
            </a:r>
          </a:p>
          <a:p>
            <a:endParaRPr lang="en-US" dirty="0" smtClean="0"/>
          </a:p>
          <a:p>
            <a:pPr marL="0" indent="0">
              <a:lnSpc>
                <a:spcPct val="120000"/>
              </a:lnSpc>
              <a:spcBef>
                <a:spcPts val="0"/>
              </a:spcBef>
              <a:buNone/>
            </a:pPr>
            <a:r>
              <a:rPr lang="en-US" sz="1200" dirty="0" smtClean="0">
                <a:latin typeface="Arial" panose="020B0604020202020204" pitchFamily="34" charset="0"/>
                <a:cs typeface="Arial" panose="020B0604020202020204" pitchFamily="34" charset="0"/>
              </a:rPr>
              <a:t>Permit Conditions of a CGP:</a:t>
            </a:r>
          </a:p>
          <a:p>
            <a:pPr>
              <a:lnSpc>
                <a:spcPct val="120000"/>
              </a:lnSpc>
              <a:spcBef>
                <a:spcPts val="0"/>
              </a:spcBef>
            </a:pPr>
            <a:r>
              <a:rPr lang="en-US" sz="1200" dirty="0" smtClean="0">
                <a:latin typeface="Arial" panose="020B0604020202020204" pitchFamily="34" charset="0"/>
                <a:cs typeface="Arial" panose="020B0604020202020204" pitchFamily="34" charset="0"/>
              </a:rPr>
              <a:t>Develop and update a SWPPP as necessary. </a:t>
            </a:r>
          </a:p>
          <a:p>
            <a:pPr>
              <a:lnSpc>
                <a:spcPct val="120000"/>
              </a:lnSpc>
              <a:spcBef>
                <a:spcPts val="0"/>
              </a:spcBef>
            </a:pPr>
            <a:r>
              <a:rPr lang="en-US" sz="1200" dirty="0" smtClean="0">
                <a:latin typeface="Arial" panose="020B0604020202020204" pitchFamily="34" charset="0"/>
                <a:cs typeface="Arial" panose="020B0604020202020204" pitchFamily="34" charset="0"/>
              </a:rPr>
              <a:t>Implement proper Best Management Practices (BMPs).</a:t>
            </a:r>
          </a:p>
          <a:p>
            <a:pPr>
              <a:lnSpc>
                <a:spcPct val="120000"/>
              </a:lnSpc>
              <a:spcBef>
                <a:spcPts val="0"/>
              </a:spcBef>
            </a:pPr>
            <a:r>
              <a:rPr lang="en-US" sz="1200" dirty="0" smtClean="0">
                <a:latin typeface="Arial" panose="020B0604020202020204" pitchFamily="34" charset="0"/>
                <a:cs typeface="Arial" panose="020B0604020202020204" pitchFamily="34" charset="0"/>
              </a:rPr>
              <a:t>Submit Notice of Intent (NOI) and fee timely.</a:t>
            </a:r>
          </a:p>
          <a:p>
            <a:pPr>
              <a:lnSpc>
                <a:spcPct val="120000"/>
              </a:lnSpc>
              <a:spcBef>
                <a:spcPts val="0"/>
              </a:spcBef>
            </a:pPr>
            <a:r>
              <a:rPr lang="en-US" sz="1200" dirty="0" smtClean="0">
                <a:latin typeface="Arial" panose="020B0604020202020204" pitchFamily="34" charset="0"/>
                <a:cs typeface="Arial" panose="020B0604020202020204" pitchFamily="34" charset="0"/>
              </a:rPr>
              <a:t>Inspect site and conduct monitoring.</a:t>
            </a:r>
          </a:p>
          <a:p>
            <a:pPr>
              <a:lnSpc>
                <a:spcPct val="120000"/>
              </a:lnSpc>
              <a:spcBef>
                <a:spcPts val="0"/>
              </a:spcBef>
            </a:pPr>
            <a:r>
              <a:rPr lang="en-US" sz="1200" dirty="0" smtClean="0">
                <a:latin typeface="Arial" panose="020B0604020202020204" pitchFamily="34" charset="0"/>
                <a:cs typeface="Arial" panose="020B0604020202020204" pitchFamily="34" charset="0"/>
              </a:rPr>
              <a:t>Meet water quality standards.</a:t>
            </a: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43</a:t>
            </a:fld>
            <a:endParaRPr lang="en-US"/>
          </a:p>
        </p:txBody>
      </p:sp>
    </p:spTree>
    <p:extLst>
      <p:ext uri="{BB962C8B-B14F-4D97-AF65-F5344CB8AC3E}">
        <p14:creationId xmlns:p14="http://schemas.microsoft.com/office/powerpoint/2010/main" val="10640707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45</a:t>
            </a:fld>
            <a:endParaRPr lang="en-US"/>
          </a:p>
        </p:txBody>
      </p:sp>
    </p:spTree>
    <p:extLst>
      <p:ext uri="{BB962C8B-B14F-4D97-AF65-F5344CB8AC3E}">
        <p14:creationId xmlns:p14="http://schemas.microsoft.com/office/powerpoint/2010/main" val="36374494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46</a:t>
            </a:fld>
            <a:endParaRPr lang="en-US"/>
          </a:p>
        </p:txBody>
      </p:sp>
    </p:spTree>
    <p:extLst>
      <p:ext uri="{BB962C8B-B14F-4D97-AF65-F5344CB8AC3E}">
        <p14:creationId xmlns:p14="http://schemas.microsoft.com/office/powerpoint/2010/main" val="38176634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 MONITORING OBJECTIVE</a:t>
            </a:r>
          </a:p>
          <a:p>
            <a:r>
              <a:rPr lang="en-US" b="1" dirty="0" smtClean="0"/>
              <a:t>each MS4</a:t>
            </a:r>
            <a:r>
              <a:rPr lang="en-US" b="1" baseline="0" dirty="0" smtClean="0"/>
              <a:t> is required have program which is tailored to local objectives and challenges</a:t>
            </a:r>
          </a:p>
          <a:p>
            <a:endParaRPr lang="en-US" b="1" baseline="0" dirty="0" smtClean="0"/>
          </a:p>
          <a:p>
            <a:pPr marL="0" indent="0">
              <a:lnSpc>
                <a:spcPct val="120000"/>
              </a:lnSpc>
              <a:buFont typeface="Arial" panose="020B0604020202020204" pitchFamily="34" charset="0"/>
              <a:buNone/>
            </a:pPr>
            <a:r>
              <a:rPr lang="en-US" sz="1200" i="1" dirty="0" smtClean="0">
                <a:latin typeface="+mn-lt"/>
                <a:cs typeface="Arial" panose="020B0604020202020204" pitchFamily="34" charset="0"/>
              </a:rPr>
              <a:t>Monitoring:</a:t>
            </a:r>
          </a:p>
          <a:p>
            <a:pPr marL="171450" indent="-171450">
              <a:lnSpc>
                <a:spcPct val="120000"/>
              </a:lnSpc>
              <a:buFont typeface="Arial" panose="020B0604020202020204" pitchFamily="34" charset="0"/>
              <a:buChar char="•"/>
            </a:pPr>
            <a:r>
              <a:rPr lang="en-US" sz="1200" dirty="0" smtClean="0">
                <a:latin typeface="+mn-lt"/>
                <a:cs typeface="Arial" panose="020B0604020202020204" pitchFamily="34" charset="0"/>
              </a:rPr>
              <a:t>Annual pollutant load estimates, AND ambient or outfall monitoring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cs typeface="Arial" panose="020B0604020202020204" pitchFamily="34" charset="0"/>
              </a:rPr>
              <a:t>All elements are used to demonstrate the effectiveness of the MS4s program. </a:t>
            </a:r>
            <a:r>
              <a:rPr lang="en-US" sz="1200" dirty="0" smtClean="0">
                <a:latin typeface="+mn-lt"/>
              </a:rPr>
              <a:t>SWMPs must be assessed and adjusted, to make progress toward the goal of reducing the discharge of pollutants to protect receiving waters.</a:t>
            </a:r>
          </a:p>
          <a:p>
            <a:pPr defTabSz="931774">
              <a:defRPr/>
            </a:pPr>
            <a:endParaRPr lang="en-US" sz="1200" dirty="0" smtClean="0">
              <a:latin typeface="+mn-lt"/>
              <a:cs typeface="Arial" panose="020B0604020202020204" pitchFamily="34" charset="0"/>
            </a:endParaRPr>
          </a:p>
          <a:p>
            <a:endParaRPr lang="en-US" sz="1200" dirty="0" smtClean="0">
              <a:latin typeface="+mn-lt"/>
            </a:endParaRPr>
          </a:p>
          <a:p>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47</a:t>
            </a:fld>
            <a:endParaRPr lang="en-US"/>
          </a:p>
        </p:txBody>
      </p:sp>
    </p:spTree>
    <p:extLst>
      <p:ext uri="{BB962C8B-B14F-4D97-AF65-F5344CB8AC3E}">
        <p14:creationId xmlns:p14="http://schemas.microsoft.com/office/powerpoint/2010/main" val="22089073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48</a:t>
            </a:fld>
            <a:endParaRPr lang="en-US"/>
          </a:p>
        </p:txBody>
      </p:sp>
    </p:spTree>
    <p:extLst>
      <p:ext uri="{BB962C8B-B14F-4D97-AF65-F5344CB8AC3E}">
        <p14:creationId xmlns:p14="http://schemas.microsoft.com/office/powerpoint/2010/main" val="4028271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49</a:t>
            </a:fld>
            <a:endParaRPr lang="en-US"/>
          </a:p>
        </p:txBody>
      </p:sp>
    </p:spTree>
    <p:extLst>
      <p:ext uri="{BB962C8B-B14F-4D97-AF65-F5344CB8AC3E}">
        <p14:creationId xmlns:p14="http://schemas.microsoft.com/office/powerpoint/2010/main" val="36688956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1" dirty="0" smtClean="0">
                <a:latin typeface="+mn-lt"/>
                <a:cs typeface="Arial" panose="020B0604020202020204" pitchFamily="34" charset="0"/>
              </a:rPr>
              <a:t>Water Quality Standards</a:t>
            </a:r>
            <a:r>
              <a:rPr lang="en-US" sz="1200" dirty="0" smtClean="0">
                <a:latin typeface="+mn-lt"/>
                <a:cs typeface="Arial" panose="020B0604020202020204" pitchFamily="34" charset="0"/>
              </a:rPr>
              <a:t>:  </a:t>
            </a:r>
          </a:p>
          <a:p>
            <a:pPr marL="171450" indent="-171450">
              <a:buFont typeface="Arial" panose="020B0604020202020204" pitchFamily="34" charset="0"/>
              <a:buChar char="•"/>
            </a:pPr>
            <a:r>
              <a:rPr lang="en-US" sz="1200" dirty="0" smtClean="0">
                <a:latin typeface="+mn-lt"/>
                <a:cs typeface="Arial" panose="020B0604020202020204" pitchFamily="34" charset="0"/>
              </a:rPr>
              <a:t>TMDL-Prioritization, monitoring and implementation of BMPs to address TMDL wasteload allocations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MEP-Implementation of BMPs (narrative effluent limitations) by the permit constitutes compliance with the standard of reducing pollutants to the MEP.</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latin typeface="+mn-lt"/>
              </a:rPr>
              <a:t>Working</a:t>
            </a:r>
            <a:r>
              <a:rPr lang="en-US" sz="1200" baseline="0" dirty="0" smtClean="0">
                <a:latin typeface="+mn-lt"/>
              </a:rPr>
              <a:t> with the TMDL and BMAP group in reference to MS4s.</a:t>
            </a:r>
            <a:endParaRPr lang="en-US" sz="1200" dirty="0" smtClean="0">
              <a:latin typeface="+mn-lt"/>
            </a:endParaRPr>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50</a:t>
            </a:fld>
            <a:endParaRPr lang="en-US"/>
          </a:p>
        </p:txBody>
      </p:sp>
    </p:spTree>
    <p:extLst>
      <p:ext uri="{BB962C8B-B14F-4D97-AF65-F5344CB8AC3E}">
        <p14:creationId xmlns:p14="http://schemas.microsoft.com/office/powerpoint/2010/main" val="3977465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dirty="0" smtClean="0">
                <a:latin typeface="Arial" panose="020B0604020202020204" pitchFamily="34" charset="0"/>
                <a:cs typeface="Arial" panose="020B0604020202020204" pitchFamily="34" charset="0"/>
              </a:rPr>
              <a:t>Inspection </a:t>
            </a:r>
            <a:r>
              <a:rPr lang="en-US" dirty="0">
                <a:latin typeface="Arial" panose="020B0604020202020204" pitchFamily="34" charset="0"/>
                <a:cs typeface="Arial" panose="020B0604020202020204" pitchFamily="34" charset="0"/>
              </a:rPr>
              <a:t>and maintenance of structural </a:t>
            </a:r>
            <a:r>
              <a:rPr lang="en-US" dirty="0" smtClean="0">
                <a:latin typeface="Arial" panose="020B0604020202020204" pitchFamily="34" charset="0"/>
                <a:cs typeface="Arial" panose="020B0604020202020204" pitchFamily="34" charset="0"/>
              </a:rPr>
              <a:t>controls (inlets, swales, ponds, pipes), mow, repair; generally</a:t>
            </a:r>
            <a:r>
              <a:rPr lang="en-US" baseline="0"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align with ERP requirements</a:t>
            </a:r>
            <a:r>
              <a:rPr lang="en-US" baseline="0" dirty="0" smtClean="0">
                <a:latin typeface="Arial" panose="020B0604020202020204" pitchFamily="34" charset="0"/>
                <a:cs typeface="Arial" panose="020B0604020202020204" pitchFamily="34" charset="0"/>
              </a:rPr>
              <a:t> </a:t>
            </a:r>
          </a:p>
          <a:p>
            <a:pPr marL="0" indent="0">
              <a:buFont typeface="+mj-lt"/>
              <a:buNone/>
            </a:pPr>
            <a:endParaRPr lang="en-US" baseline="0" dirty="0" smtClean="0">
              <a:latin typeface="Arial" panose="020B0604020202020204" pitchFamily="34" charset="0"/>
              <a:cs typeface="Arial" panose="020B0604020202020204" pitchFamily="34" charset="0"/>
            </a:endParaRPr>
          </a:p>
          <a:p>
            <a:pPr marL="0" indent="0">
              <a:buFont typeface="+mj-lt"/>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a:p>
        </p:txBody>
      </p:sp>
    </p:spTree>
    <p:extLst>
      <p:ext uri="{BB962C8B-B14F-4D97-AF65-F5344CB8AC3E}">
        <p14:creationId xmlns:p14="http://schemas.microsoft.com/office/powerpoint/2010/main" val="3969911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Audit schedule based on 106 </a:t>
            </a:r>
            <a:r>
              <a:rPr lang="en-US" dirty="0" err="1" smtClean="0"/>
              <a:t>workplan</a:t>
            </a:r>
            <a:r>
              <a:rPr lang="en-US" dirty="0" smtClean="0"/>
              <a:t>/CMS plan</a:t>
            </a:r>
          </a:p>
          <a:p>
            <a:endParaRPr lang="en-US" dirty="0" smtClean="0"/>
          </a:p>
          <a:p>
            <a:r>
              <a:rPr lang="en-US" dirty="0" smtClean="0"/>
              <a:t>MS4 staff issue</a:t>
            </a:r>
            <a:r>
              <a:rPr lang="en-US" baseline="0" dirty="0" smtClean="0"/>
              <a:t> permits and perform audits.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51</a:t>
            </a:fld>
            <a:endParaRPr lang="en-US"/>
          </a:p>
        </p:txBody>
      </p:sp>
    </p:spTree>
    <p:extLst>
      <p:ext uri="{BB962C8B-B14F-4D97-AF65-F5344CB8AC3E}">
        <p14:creationId xmlns:p14="http://schemas.microsoft.com/office/powerpoint/2010/main" val="3717456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2117675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t" latinLnBrk="0" hangingPunct="1">
              <a:lnSpc>
                <a:spcPct val="100000"/>
              </a:lnSpc>
              <a:spcBef>
                <a:spcPts val="0"/>
              </a:spcBef>
              <a:spcAft>
                <a:spcPts val="0"/>
              </a:spcAft>
              <a:buClrTx/>
              <a:buSzTx/>
              <a:buFont typeface="+mj-lt"/>
              <a:buNone/>
              <a:tabLst/>
              <a:defRPr/>
            </a:pPr>
            <a:r>
              <a:rPr lang="en-US" dirty="0" smtClean="0">
                <a:latin typeface="Arial" panose="020B0604020202020204" pitchFamily="34" charset="0"/>
                <a:cs typeface="Arial" panose="020B0604020202020204" pitchFamily="34" charset="0"/>
              </a:rPr>
              <a:t>Comprehensive </a:t>
            </a:r>
            <a:r>
              <a:rPr lang="en-US" dirty="0">
                <a:latin typeface="Arial" panose="020B0604020202020204" pitchFamily="34" charset="0"/>
                <a:cs typeface="Arial" panose="020B0604020202020204" pitchFamily="34" charset="0"/>
              </a:rPr>
              <a:t>planning and land development code review; encourage Green </a:t>
            </a:r>
            <a:r>
              <a:rPr lang="en-US" dirty="0" smtClean="0">
                <a:latin typeface="Arial" panose="020B0604020202020204" pitchFamily="34" charset="0"/>
                <a:cs typeface="Arial" panose="020B0604020202020204" pitchFamily="34" charset="0"/>
              </a:rPr>
              <a:t>Industries</a:t>
            </a:r>
          </a:p>
          <a:p>
            <a:pPr marL="0" marR="0" indent="0" algn="l" defTabSz="914400" rtl="0" eaLnBrk="1" fontAlgn="t" latinLnBrk="0" hangingPunct="1">
              <a:lnSpc>
                <a:spcPct val="100000"/>
              </a:lnSpc>
              <a:spcBef>
                <a:spcPts val="0"/>
              </a:spcBef>
              <a:spcAft>
                <a:spcPts val="0"/>
              </a:spcAft>
              <a:buClrTx/>
              <a:buSzTx/>
              <a:buFont typeface="+mj-lt"/>
              <a:buNone/>
              <a:tabLst/>
              <a:defRPr/>
            </a:pPr>
            <a:endParaRPr lang="en-US" sz="1200" dirty="0" smtClean="0">
              <a:latin typeface="Arial" panose="020B0604020202020204" pitchFamily="34" charset="0"/>
              <a:cs typeface="Arial" panose="020B0604020202020204" pitchFamily="34" charset="0"/>
            </a:endParaRPr>
          </a:p>
          <a:p>
            <a:pPr marL="0" marR="0" indent="0" algn="l" defTabSz="914400" rtl="0" eaLnBrk="1" fontAlgn="t" latinLnBrk="0" hangingPunct="1">
              <a:lnSpc>
                <a:spcPct val="100000"/>
              </a:lnSpc>
              <a:spcBef>
                <a:spcPts val="0"/>
              </a:spcBef>
              <a:spcAft>
                <a:spcPts val="0"/>
              </a:spcAft>
              <a:buClrTx/>
              <a:buSzTx/>
              <a:buFont typeface="+mj-lt"/>
              <a:buNone/>
              <a:tabLst/>
              <a:defRPr/>
            </a:pPr>
            <a:r>
              <a:rPr lang="en-US" sz="1200" dirty="0" smtClean="0">
                <a:latin typeface="Arial" panose="020B0604020202020204" pitchFamily="34" charset="0"/>
                <a:cs typeface="Arial" panose="020B0604020202020204" pitchFamily="34" charset="0"/>
              </a:rPr>
              <a:t>Data</a:t>
            </a:r>
            <a:r>
              <a:rPr lang="en-US" sz="1200" baseline="0" dirty="0" smtClean="0">
                <a:latin typeface="Arial" panose="020B0604020202020204" pitchFamily="34" charset="0"/>
                <a:cs typeface="Arial" panose="020B0604020202020204" pitchFamily="34" charset="0"/>
              </a:rPr>
              <a:t> from EPA.gov</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56797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3145825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fontAlgn="t">
              <a:buFont typeface="+mj-lt"/>
              <a:buNone/>
            </a:pPr>
            <a:r>
              <a:rPr lang="en-US" dirty="0" smtClean="0">
                <a:latin typeface="Arial" panose="020B0604020202020204" pitchFamily="34" charset="0"/>
                <a:cs typeface="Arial" panose="020B0604020202020204" pitchFamily="34" charset="0"/>
              </a:rPr>
              <a:t>See TEMPLATE</a:t>
            </a:r>
          </a:p>
          <a:p>
            <a:pPr marL="0" indent="0" fontAlgn="t">
              <a:buFont typeface="+mj-lt"/>
              <a:buNone/>
            </a:pPr>
            <a:endParaRPr lang="en-US" dirty="0" smtClean="0">
              <a:latin typeface="Arial" panose="020B0604020202020204" pitchFamily="34" charset="0"/>
              <a:cs typeface="Arial" panose="020B0604020202020204" pitchFamily="34" charset="0"/>
            </a:endParaRPr>
          </a:p>
          <a:p>
            <a:pPr marL="0" indent="0" fontAlgn="t">
              <a:buFont typeface="+mj-lt"/>
              <a:buNone/>
            </a:pPr>
            <a:r>
              <a:rPr lang="en-US" dirty="0" smtClean="0">
                <a:latin typeface="Arial" panose="020B0604020202020204" pitchFamily="34" charset="0"/>
                <a:cs typeface="Arial" panose="020B0604020202020204" pitchFamily="34" charset="0"/>
              </a:rPr>
              <a:t>http://www.lowimpactdevelopment.org/index.htm</a:t>
            </a:r>
          </a:p>
          <a:p>
            <a:pPr marL="0" indent="0" fontAlgn="t">
              <a:buFont typeface="+mj-lt"/>
              <a:buNone/>
            </a:pPr>
            <a:endParaRPr lang="en-US" dirty="0" smtClean="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3099279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BFB291-4125-411A-9AEF-085E4C75639C}"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5D8C0C-8B99-4EEE-8CA6-E0A3A5935080}"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718232-338F-42E0-9C31-FCB890EDDD82}" type="datetime1">
              <a:rPr lang="en-US" smtClean="0"/>
              <a:t>3/17/2016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71531-73F8-45F4-89D3-D3785184EFB8}" type="datetime1">
              <a:rPr lang="en-US" smtClean="0"/>
              <a:t>3/17/2016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3/17/2016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3/17/2016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F38B5-9B39-490D-9EF2-A7E7390DA0F9}"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D6A91-C69E-46E7-9614-D1CE06AB6BD2}" type="datetime1">
              <a:rPr lang="en-US" smtClean="0"/>
              <a:t>3/17/2016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3/17/2016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hyperlink" Target="http://www.dep.state.fl.us/water/stormwater/npdes/MS4_1.htm"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14.xml"/><Relationship Id="rId5" Type="http://schemas.openxmlformats.org/officeDocument/2006/relationships/image" Target="../media/image6.gif"/><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4.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hyperlink" Target="mailto:NPDES-stormwater@dep.state.fl.us" TargetMode="Externa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www.dep.state.fl.us/water/stormwater/npdes/docs/stormwater-structural-controls-ms4.pdf"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2012" y="2743200"/>
            <a:ext cx="6719977" cy="1077218"/>
          </a:xfrm>
          <a:prstGeom prst="rect">
            <a:avLst/>
          </a:prstGeom>
          <a:noFill/>
        </p:spPr>
        <p:txBody>
          <a:bodyPr wrap="square" rtlCol="0">
            <a:spAutoFit/>
          </a:bodyPr>
          <a:lstStyle/>
          <a:p>
            <a:pPr algn="ctr"/>
            <a:r>
              <a:rPr lang="en-US" sz="3200" b="1" dirty="0" smtClean="0">
                <a:latin typeface="Arial" pitchFamily="34" charset="0"/>
                <a:cs typeface="Arial" pitchFamily="34" charset="0"/>
              </a:rPr>
              <a:t>NPDES </a:t>
            </a:r>
            <a:r>
              <a:rPr lang="en-US" sz="3200" b="1" dirty="0">
                <a:latin typeface="Arial" pitchFamily="34" charset="0"/>
                <a:cs typeface="Arial" pitchFamily="34" charset="0"/>
              </a:rPr>
              <a:t>Stormwater </a:t>
            </a:r>
            <a:r>
              <a:rPr lang="en-US" sz="3200" b="1" dirty="0" smtClean="0">
                <a:latin typeface="Arial" pitchFamily="34" charset="0"/>
                <a:cs typeface="Arial" pitchFamily="34" charset="0"/>
              </a:rPr>
              <a:t>Program</a:t>
            </a:r>
          </a:p>
          <a:p>
            <a:pPr algn="ctr"/>
            <a:r>
              <a:rPr lang="en-US" sz="3200" b="1" dirty="0" smtClean="0">
                <a:latin typeface="Arial" pitchFamily="34" charset="0"/>
                <a:cs typeface="Arial" pitchFamily="34" charset="0"/>
              </a:rPr>
              <a:t>Phase I MS4 Permit</a:t>
            </a:r>
            <a:endParaRPr lang="en-US" sz="3200" b="1" dirty="0">
              <a:latin typeface="Arial" pitchFamily="34" charset="0"/>
              <a:cs typeface="Arial" pitchFamily="34" charset="0"/>
            </a:endParaRPr>
          </a:p>
        </p:txBody>
      </p:sp>
    </p:spTree>
    <p:extLst>
      <p:ext uri="{BB962C8B-B14F-4D97-AF65-F5344CB8AC3E}">
        <p14:creationId xmlns:p14="http://schemas.microsoft.com/office/powerpoint/2010/main" val="33217986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smtClean="0"/>
              <a:t>Part III.A.3.</a:t>
            </a:r>
            <a:r>
              <a:rPr lang="en-US" dirty="0" smtClean="0"/>
              <a:t/>
            </a:r>
            <a:br>
              <a:rPr lang="en-US" dirty="0" smtClean="0"/>
            </a:br>
            <a:r>
              <a:rPr lang="en-US" sz="2000" dirty="0" smtClean="0"/>
              <a:t>Roadways</a:t>
            </a:r>
            <a:endParaRPr lang="en-US" dirty="0"/>
          </a:p>
        </p:txBody>
      </p:sp>
      <p:sp>
        <p:nvSpPr>
          <p:cNvPr id="3" name="Content Placeholder 2"/>
          <p:cNvSpPr>
            <a:spLocks noGrp="1"/>
          </p:cNvSpPr>
          <p:nvPr>
            <p:ph idx="1"/>
          </p:nvPr>
        </p:nvSpPr>
        <p:spPr>
          <a:xfrm>
            <a:off x="628649" y="1825625"/>
            <a:ext cx="8339987" cy="4351338"/>
          </a:xfrm>
        </p:spPr>
        <p:txBody>
          <a:bodyPr>
            <a:noAutofit/>
          </a:bodyPr>
          <a:lstStyle/>
          <a:p>
            <a:pPr marL="0" indent="0" fontAlgn="t">
              <a:lnSpc>
                <a:spcPct val="100000"/>
              </a:lnSpc>
              <a:buNone/>
            </a:pPr>
            <a:r>
              <a:rPr lang="en-US" sz="1800" dirty="0" smtClean="0">
                <a:latin typeface="Arial" panose="020B0604020202020204" pitchFamily="34" charset="0"/>
                <a:cs typeface="Arial" panose="020B0604020202020204" pitchFamily="34" charset="0"/>
              </a:rPr>
              <a:t>Public </a:t>
            </a:r>
            <a:r>
              <a:rPr lang="en-US" sz="1800" dirty="0">
                <a:latin typeface="Arial" panose="020B0604020202020204" pitchFamily="34" charset="0"/>
                <a:cs typeface="Arial" panose="020B0604020202020204" pitchFamily="34" charset="0"/>
              </a:rPr>
              <a:t>streets, roads, and highways, including rights-of-way, shall be operated and maintained by the permittees in a manner to reduce the discharge of pollutants in stormwater to the MEP</a:t>
            </a:r>
            <a:r>
              <a:rPr lang="en-US" sz="1800" dirty="0" smtClean="0">
                <a:latin typeface="Arial" panose="020B0604020202020204" pitchFamily="34" charset="0"/>
                <a:cs typeface="Arial" panose="020B0604020202020204" pitchFamily="34" charset="0"/>
              </a:rPr>
              <a:t>.</a:t>
            </a:r>
          </a:p>
          <a:p>
            <a:pPr marL="457200" indent="-457200">
              <a:lnSpc>
                <a:spcPct val="120000"/>
              </a:lnSpc>
              <a:buFont typeface="+mj-lt"/>
              <a:buAutoNum type="arabicPeriod"/>
            </a:pPr>
            <a:r>
              <a:rPr lang="en-US" sz="1800" dirty="0" smtClean="0">
                <a:latin typeface="Arial" panose="020B0604020202020204" pitchFamily="34" charset="0"/>
                <a:cs typeface="Arial" panose="020B0604020202020204" pitchFamily="34" charset="0"/>
              </a:rPr>
              <a:t>Develop </a:t>
            </a:r>
            <a:r>
              <a:rPr lang="en-US" sz="1800" dirty="0">
                <a:latin typeface="Arial" panose="020B0604020202020204" pitchFamily="34" charset="0"/>
                <a:cs typeface="Arial" panose="020B0604020202020204" pitchFamily="34" charset="0"/>
              </a:rPr>
              <a:t>written SOPs for </a:t>
            </a:r>
            <a:r>
              <a:rPr lang="en-US" sz="1800" dirty="0" smtClean="0">
                <a:latin typeface="Arial" panose="020B0604020202020204" pitchFamily="34" charset="0"/>
                <a:cs typeface="Arial" panose="020B0604020202020204" pitchFamily="34" charset="0"/>
              </a:rPr>
              <a:t>litter control, Adopt-A-Road (if applicable), street sweeping programs and road maintenance yard operation.</a:t>
            </a:r>
            <a:endParaRPr lang="en-US" sz="1800" dirty="0">
              <a:latin typeface="Arial" panose="020B0604020202020204" pitchFamily="34" charset="0"/>
              <a:cs typeface="Arial" panose="020B0604020202020204" pitchFamily="34" charset="0"/>
            </a:endParaRPr>
          </a:p>
          <a:p>
            <a:pPr marL="457200" indent="-457200" fontAlgn="t">
              <a:lnSpc>
                <a:spcPct val="100000"/>
              </a:lnSpc>
              <a:buFont typeface="+mj-lt"/>
              <a:buAutoNum type="arabicPeriod"/>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litter control </a:t>
            </a:r>
            <a:r>
              <a:rPr lang="en-US" sz="1800" dirty="0" smtClean="0">
                <a:latin typeface="Arial" panose="020B0604020202020204" pitchFamily="34" charset="0"/>
                <a:cs typeface="Arial" panose="020B0604020202020204" pitchFamily="34" charset="0"/>
              </a:rPr>
              <a:t>program.</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p>
          <a:p>
            <a:pPr marL="457200" lvl="0" indent="-457200">
              <a:lnSpc>
                <a:spcPct val="120000"/>
              </a:lnSpc>
              <a:buFont typeface="+mj-lt"/>
              <a:buAutoNum type="arabicPeriod" startAt="3"/>
            </a:pPr>
            <a:r>
              <a:rPr lang="en-US" sz="1800" dirty="0">
                <a:solidFill>
                  <a:prstClr val="black"/>
                </a:solidFill>
                <a:latin typeface="Arial" panose="020B0604020202020204" pitchFamily="34" charset="0"/>
                <a:cs typeface="Arial" panose="020B0604020202020204" pitchFamily="34" charset="0"/>
              </a:rPr>
              <a:t>Optional:  Coordinate an “Adopt-A-Road” program (or similar </a:t>
            </a:r>
            <a:r>
              <a:rPr lang="en-US" sz="1800" dirty="0" smtClean="0">
                <a:solidFill>
                  <a:prstClr val="black"/>
                </a:solidFill>
                <a:latin typeface="Arial" panose="020B0604020202020204" pitchFamily="34" charset="0"/>
                <a:cs typeface="Arial" panose="020B0604020202020204" pitchFamily="34" charset="0"/>
              </a:rPr>
              <a:t>program) </a:t>
            </a:r>
            <a:r>
              <a:rPr lang="en-US" sz="1800" dirty="0">
                <a:solidFill>
                  <a:prstClr val="black"/>
                </a:solidFill>
                <a:latin typeface="Arial" panose="020B0604020202020204" pitchFamily="34" charset="0"/>
                <a:cs typeface="Arial" panose="020B0604020202020204" pitchFamily="34" charset="0"/>
              </a:rPr>
              <a:t>where volunteers collect litter and trash along roadways or similar. </a:t>
            </a:r>
            <a:br>
              <a:rPr lang="en-US" sz="1800" dirty="0">
                <a:solidFill>
                  <a:prstClr val="black"/>
                </a:solidFill>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 </a:t>
            </a:r>
            <a:br>
              <a:rPr lang="en-US" sz="1800" b="1" dirty="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smtClean="0">
                <a:solidFill>
                  <a:srgbClr val="0070C0"/>
                </a:solidFill>
                <a:latin typeface="Arial" panose="020B0604020202020204" pitchFamily="34" charset="0"/>
                <a:cs typeface="Arial" panose="020B0604020202020204" pitchFamily="34" charset="0"/>
              </a:rPr>
              <a:t>Report </a:t>
            </a:r>
            <a:r>
              <a:rPr lang="en-US" sz="1800" dirty="0">
                <a:solidFill>
                  <a:srgbClr val="0070C0"/>
                </a:solidFill>
                <a:latin typeface="Arial" panose="020B0604020202020204" pitchFamily="34" charset="0"/>
                <a:cs typeface="Arial" panose="020B0604020202020204" pitchFamily="34" charset="0"/>
              </a:rPr>
              <a:t>0 if no program is coordinated</a:t>
            </a:r>
            <a:r>
              <a:rPr lang="en-US" sz="1800" dirty="0" smtClean="0">
                <a:solidFill>
                  <a:srgbClr val="0070C0"/>
                </a:solidFill>
                <a:latin typeface="Arial" panose="020B0604020202020204" pitchFamily="34" charset="0"/>
                <a:cs typeface="Arial" panose="020B0604020202020204" pitchFamily="34" charset="0"/>
              </a:rPr>
              <a:t>.</a:t>
            </a:r>
            <a:endParaRPr lang="en-US" sz="1800" dirty="0">
              <a:solidFill>
                <a:srgbClr val="0070C0"/>
              </a:solidFill>
              <a:latin typeface="Arial" panose="020B0604020202020204" pitchFamily="34" charset="0"/>
              <a:cs typeface="Arial" panose="020B0604020202020204" pitchFamily="34" charset="0"/>
            </a:endParaRPr>
          </a:p>
          <a:p>
            <a:pPr marL="0" indent="0" fontAlgn="t">
              <a:lnSpc>
                <a:spcPct val="100000"/>
              </a:lnSpc>
              <a:buNone/>
            </a:pPr>
            <a:endParaRPr lang="en-US" sz="20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Tree>
    <p:extLst>
      <p:ext uri="{BB962C8B-B14F-4D97-AF65-F5344CB8AC3E}">
        <p14:creationId xmlns:p14="http://schemas.microsoft.com/office/powerpoint/2010/main" val="3300003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III.A.3.</a:t>
            </a:r>
            <a:r>
              <a:rPr lang="en-US" dirty="0">
                <a:solidFill>
                  <a:prstClr val="white"/>
                </a:solidFill>
              </a:rPr>
              <a:t/>
            </a:r>
            <a:br>
              <a:rPr lang="en-US" dirty="0">
                <a:solidFill>
                  <a:prstClr val="white"/>
                </a:solidFill>
              </a:rPr>
            </a:br>
            <a:r>
              <a:rPr lang="en-US" sz="2000" dirty="0">
                <a:solidFill>
                  <a:prstClr val="white"/>
                </a:solidFill>
              </a:rPr>
              <a:t>Roadways</a:t>
            </a:r>
            <a:endParaRPr lang="en-US" dirty="0"/>
          </a:p>
        </p:txBody>
      </p:sp>
      <p:sp>
        <p:nvSpPr>
          <p:cNvPr id="3" name="Content Placeholder 2"/>
          <p:cNvSpPr>
            <a:spLocks noGrp="1"/>
          </p:cNvSpPr>
          <p:nvPr>
            <p:ph idx="1"/>
          </p:nvPr>
        </p:nvSpPr>
        <p:spPr>
          <a:xfrm>
            <a:off x="628650" y="1825624"/>
            <a:ext cx="7886700" cy="4760371"/>
          </a:xfrm>
        </p:spPr>
        <p:txBody>
          <a:bodyPr>
            <a:noAutofit/>
          </a:bodyPr>
          <a:lstStyle/>
          <a:p>
            <a:pPr marL="457200" indent="-457200">
              <a:lnSpc>
                <a:spcPct val="120000"/>
              </a:lnSpc>
              <a:buFont typeface="+mj-lt"/>
              <a:buAutoNum type="arabicPeriod" startAt="4"/>
            </a:pPr>
            <a:r>
              <a:rPr lang="en-US" sz="1800" dirty="0" smtClean="0">
                <a:latin typeface="Arial" panose="020B0604020202020204" pitchFamily="34" charset="0"/>
                <a:cs typeface="Arial" panose="020B0604020202020204" pitchFamily="34" charset="0"/>
              </a:rPr>
              <a:t>Implement a street sweeping program. </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each ANNUAL REPORT. </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  </a:t>
            </a:r>
            <a:r>
              <a:rPr lang="en-US" sz="1800" dirty="0" smtClean="0">
                <a:solidFill>
                  <a:srgbClr val="0070C0"/>
                </a:solidFill>
                <a:latin typeface="Arial" panose="020B0604020202020204" pitchFamily="34" charset="0"/>
                <a:cs typeface="Arial" panose="020B0604020202020204" pitchFamily="34" charset="0"/>
              </a:rPr>
              <a:t>Report 0 if the permittee does not own/operate roadways with curb and gutter. Include a note in Column F of the Annual report.</a:t>
            </a:r>
            <a:r>
              <a:rPr lang="en-US" sz="1800" dirty="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marL="0" indent="0">
              <a:lnSpc>
                <a:spcPct val="120000"/>
              </a:lnSpc>
              <a:buNone/>
            </a:pPr>
            <a:endParaRPr lang="en-US" sz="1800" dirty="0" smtClean="0">
              <a:latin typeface="Arial" panose="020B0604020202020204" pitchFamily="34" charset="0"/>
              <a:cs typeface="Arial" panose="020B0604020202020204" pitchFamily="34" charset="0"/>
            </a:endParaRPr>
          </a:p>
          <a:p>
            <a:pPr marL="457200" indent="0">
              <a:lnSpc>
                <a:spcPct val="120000"/>
              </a:lnSpc>
              <a:buNone/>
            </a:pPr>
            <a:r>
              <a:rPr lang="en-US" sz="1800" dirty="0" smtClean="0">
                <a:latin typeface="Arial" panose="020B0604020202020204" pitchFamily="34" charset="0"/>
                <a:cs typeface="Arial" panose="020B0604020202020204" pitchFamily="34" charset="0"/>
              </a:rPr>
              <a:t>Use </a:t>
            </a:r>
            <a:r>
              <a:rPr lang="en-US" sz="1800" dirty="0">
                <a:latin typeface="Arial" panose="020B0604020202020204" pitchFamily="34" charset="0"/>
                <a:cs typeface="Arial" panose="020B0604020202020204" pitchFamily="34" charset="0"/>
              </a:rPr>
              <a:t>the FSA MS4 Load Reduction Tool to calculate Total Nitrogen and Total Phosphorous load reductions.   </a:t>
            </a:r>
            <a:r>
              <a:rPr lang="en-US" sz="1800" u="sng" dirty="0">
                <a:latin typeface="Arial" panose="020B0604020202020204" pitchFamily="34" charset="0"/>
                <a:cs typeface="Arial" panose="020B0604020202020204" pitchFamily="34" charset="0"/>
                <a:hlinkClick r:id="rId3"/>
              </a:rPr>
              <a:t>http://www.dep.state.fl.us/water/stormwater/npdes/MS4_1.htm</a:t>
            </a:r>
            <a:r>
              <a:rPr lang="en-US" sz="1800" dirty="0">
                <a:latin typeface="Arial" panose="020B0604020202020204" pitchFamily="34" charset="0"/>
                <a:cs typeface="Arial" panose="020B0604020202020204" pitchFamily="34" charset="0"/>
              </a:rPr>
              <a:t>.</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spTree>
    <p:extLst>
      <p:ext uri="{BB962C8B-B14F-4D97-AF65-F5344CB8AC3E}">
        <p14:creationId xmlns:p14="http://schemas.microsoft.com/office/powerpoint/2010/main" val="2250230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III.A.3.</a:t>
            </a:r>
            <a:r>
              <a:rPr lang="en-US" dirty="0">
                <a:solidFill>
                  <a:prstClr val="white"/>
                </a:solidFill>
              </a:rPr>
              <a:t/>
            </a:r>
            <a:br>
              <a:rPr lang="en-US" dirty="0">
                <a:solidFill>
                  <a:prstClr val="white"/>
                </a:solidFill>
              </a:rPr>
            </a:br>
            <a:r>
              <a:rPr lang="en-US" sz="2000" dirty="0">
                <a:solidFill>
                  <a:prstClr val="white"/>
                </a:solidFill>
              </a:rPr>
              <a:t>Roadways</a:t>
            </a:r>
            <a:endParaRPr lang="en-US" dirty="0"/>
          </a:p>
        </p:txBody>
      </p:sp>
      <p:sp>
        <p:nvSpPr>
          <p:cNvPr id="3" name="Content Placeholder 2"/>
          <p:cNvSpPr>
            <a:spLocks noGrp="1"/>
          </p:cNvSpPr>
          <p:nvPr>
            <p:ph idx="1"/>
          </p:nvPr>
        </p:nvSpPr>
        <p:spPr>
          <a:xfrm>
            <a:off x="628650" y="1825624"/>
            <a:ext cx="7886700" cy="4563601"/>
          </a:xfrm>
        </p:spPr>
        <p:txBody>
          <a:bodyPr>
            <a:noAutofit/>
          </a:bodyPr>
          <a:lstStyle/>
          <a:p>
            <a:pPr marL="342900" indent="-342900" fontAlgn="t">
              <a:buFont typeface="+mj-lt"/>
              <a:buAutoNum type="arabicPeriod" startAt="5"/>
            </a:pPr>
            <a:r>
              <a:rPr lang="en-US" sz="1800" dirty="0" smtClean="0">
                <a:latin typeface="Arial" panose="020B0604020202020204" pitchFamily="34" charset="0"/>
                <a:cs typeface="Arial" panose="020B0604020202020204" pitchFamily="34" charset="0"/>
              </a:rPr>
              <a:t>Implement pollution </a:t>
            </a:r>
            <a:r>
              <a:rPr lang="en-US" sz="1800" dirty="0">
                <a:latin typeface="Arial" panose="020B0604020202020204" pitchFamily="34" charset="0"/>
                <a:cs typeface="Arial" panose="020B0604020202020204" pitchFamily="34" charset="0"/>
              </a:rPr>
              <a:t>prevention practices </a:t>
            </a:r>
            <a:r>
              <a:rPr lang="en-US" sz="1800" dirty="0" smtClean="0">
                <a:latin typeface="Arial" panose="020B0604020202020204" pitchFamily="34" charset="0"/>
                <a:cs typeface="Arial" panose="020B0604020202020204" pitchFamily="34" charset="0"/>
              </a:rPr>
              <a:t>to reduce </a:t>
            </a:r>
            <a:r>
              <a:rPr lang="en-US" sz="1800" dirty="0">
                <a:latin typeface="Arial" panose="020B0604020202020204" pitchFamily="34" charset="0"/>
                <a:cs typeface="Arial" panose="020B0604020202020204" pitchFamily="34" charset="0"/>
              </a:rPr>
              <a:t>the pollutants in stormwater runoff from areas associated with road repair and maintenance</a:t>
            </a:r>
            <a:r>
              <a:rPr lang="en-US" sz="1800" dirty="0" smtClean="0">
                <a:latin typeface="Arial" panose="020B0604020202020204" pitchFamily="34" charset="0"/>
                <a:cs typeface="Arial" panose="020B0604020202020204" pitchFamily="34" charset="0"/>
              </a:rPr>
              <a:t>: </a:t>
            </a:r>
          </a:p>
          <a:p>
            <a:pPr lvl="1" fontAlgn="t"/>
            <a:r>
              <a:rPr lang="en-US" sz="1600" dirty="0" smtClean="0">
                <a:latin typeface="Arial" panose="020B0604020202020204" pitchFamily="34" charset="0"/>
                <a:cs typeface="Arial" panose="020B0604020202020204" pitchFamily="34" charset="0"/>
              </a:rPr>
              <a:t>limit </a:t>
            </a:r>
            <a:r>
              <a:rPr lang="en-US" sz="1600" dirty="0">
                <a:latin typeface="Arial" panose="020B0604020202020204" pitchFamily="34" charset="0"/>
                <a:cs typeface="Arial" panose="020B0604020202020204" pitchFamily="34" charset="0"/>
              </a:rPr>
              <a:t>the amount of soil disturbance to the immediate area under </a:t>
            </a:r>
            <a:r>
              <a:rPr lang="en-US" sz="1600" dirty="0" smtClean="0">
                <a:latin typeface="Arial" panose="020B0604020202020204" pitchFamily="34" charset="0"/>
                <a:cs typeface="Arial" panose="020B0604020202020204" pitchFamily="34" charset="0"/>
              </a:rPr>
              <a:t>repair; </a:t>
            </a:r>
            <a:r>
              <a:rPr lang="en-US" sz="1600" dirty="0">
                <a:latin typeface="Arial" panose="020B0604020202020204" pitchFamily="34" charset="0"/>
                <a:cs typeface="Arial" panose="020B0604020202020204" pitchFamily="34" charset="0"/>
              </a:rPr>
              <a:t>and </a:t>
            </a:r>
            <a:endParaRPr lang="en-US" sz="1600" dirty="0" smtClean="0">
              <a:latin typeface="Arial" panose="020B0604020202020204" pitchFamily="34" charset="0"/>
              <a:cs typeface="Arial" panose="020B0604020202020204" pitchFamily="34" charset="0"/>
            </a:endParaRPr>
          </a:p>
          <a:p>
            <a:pPr lvl="1" fontAlgn="t"/>
            <a:r>
              <a:rPr lang="en-US" sz="1600" dirty="0" smtClean="0">
                <a:latin typeface="Arial" panose="020B0604020202020204" pitchFamily="34" charset="0"/>
                <a:cs typeface="Arial" panose="020B0604020202020204" pitchFamily="34" charset="0"/>
              </a:rPr>
              <a:t>use </a:t>
            </a:r>
            <a:r>
              <a:rPr lang="en-US" sz="1600" dirty="0">
                <a:latin typeface="Arial" panose="020B0604020202020204" pitchFamily="34" charset="0"/>
                <a:cs typeface="Arial" panose="020B0604020202020204" pitchFamily="34" charset="0"/>
              </a:rPr>
              <a:t>appropriate stormwater, erosion, and sedimentation control </a:t>
            </a:r>
            <a:r>
              <a:rPr lang="en-US" sz="1600" dirty="0" smtClean="0">
                <a:latin typeface="Arial" panose="020B0604020202020204" pitchFamily="34" charset="0"/>
                <a:cs typeface="Arial" panose="020B0604020202020204" pitchFamily="34" charset="0"/>
              </a:rPr>
              <a:t>BMPs until </a:t>
            </a:r>
            <a:r>
              <a:rPr lang="en-US" sz="1600" dirty="0">
                <a:latin typeface="Arial" panose="020B0604020202020204" pitchFamily="34" charset="0"/>
                <a:cs typeface="Arial" panose="020B0604020202020204" pitchFamily="34" charset="0"/>
              </a:rPr>
              <a:t>disturbed areas are stabilized. 	</a:t>
            </a:r>
          </a:p>
          <a:p>
            <a:pPr marL="342900" indent="-342900" fontAlgn="t">
              <a:buFont typeface="+mj-lt"/>
              <a:buAutoNum type="arabicPeriod" startAt="5"/>
            </a:pPr>
            <a:r>
              <a:rPr lang="en-US" sz="1800" dirty="0" smtClean="0">
                <a:latin typeface="Arial" panose="020B0604020202020204" pitchFamily="34" charset="0"/>
                <a:cs typeface="Arial" panose="020B0604020202020204" pitchFamily="34" charset="0"/>
              </a:rPr>
              <a:t>Implement pollution </a:t>
            </a:r>
            <a:r>
              <a:rPr lang="en-US" sz="1800" dirty="0">
                <a:latin typeface="Arial" panose="020B0604020202020204" pitchFamily="34" charset="0"/>
                <a:cs typeface="Arial" panose="020B0604020202020204" pitchFamily="34" charset="0"/>
              </a:rPr>
              <a:t>prevention practices to reduce the pollutants in stormwater runoff from </a:t>
            </a:r>
            <a:r>
              <a:rPr lang="en-US" sz="1800" dirty="0" smtClean="0">
                <a:latin typeface="Arial" panose="020B0604020202020204" pitchFamily="34" charset="0"/>
                <a:cs typeface="Arial" panose="020B0604020202020204" pitchFamily="34" charset="0"/>
              </a:rPr>
              <a:t>permittee </a:t>
            </a:r>
            <a:r>
              <a:rPr lang="en-US" sz="1800" dirty="0">
                <a:latin typeface="Arial" panose="020B0604020202020204" pitchFamily="34" charset="0"/>
                <a:cs typeface="Arial" panose="020B0604020202020204" pitchFamily="34" charset="0"/>
              </a:rPr>
              <a:t>equipment yards and maintenance shops that support road maintenance </a:t>
            </a:r>
            <a:r>
              <a:rPr lang="en-US" sz="1800" dirty="0" smtClean="0">
                <a:latin typeface="Arial" panose="020B0604020202020204" pitchFamily="34" charset="0"/>
                <a:cs typeface="Arial" panose="020B0604020202020204" pitchFamily="34" charset="0"/>
              </a:rPr>
              <a:t>activities. </a:t>
            </a:r>
          </a:p>
          <a:p>
            <a:pPr lvl="1" fontAlgn="t"/>
            <a:r>
              <a:rPr lang="en-US" sz="1600" dirty="0" smtClean="0">
                <a:latin typeface="Arial" panose="020B0604020202020204" pitchFamily="34" charset="0"/>
                <a:cs typeface="Arial" panose="020B0604020202020204" pitchFamily="34" charset="0"/>
              </a:rPr>
              <a:t>Identify </a:t>
            </a:r>
            <a:r>
              <a:rPr lang="en-US" sz="1600" dirty="0">
                <a:latin typeface="Arial" panose="020B0604020202020204" pitchFamily="34" charset="0"/>
                <a:cs typeface="Arial" panose="020B0604020202020204" pitchFamily="34" charset="0"/>
              </a:rPr>
              <a:t>the equipment yards and maintenance shops that support road maintenance activities, </a:t>
            </a:r>
            <a:endParaRPr lang="en-US" sz="1600" dirty="0" smtClean="0">
              <a:latin typeface="Arial" panose="020B0604020202020204" pitchFamily="34" charset="0"/>
              <a:cs typeface="Arial" panose="020B0604020202020204" pitchFamily="34" charset="0"/>
            </a:endParaRPr>
          </a:p>
          <a:p>
            <a:pPr lvl="1" fontAlgn="t"/>
            <a:r>
              <a:rPr lang="en-US" sz="1600" dirty="0" smtClean="0">
                <a:latin typeface="Arial" panose="020B0604020202020204" pitchFamily="34" charset="0"/>
                <a:cs typeface="Arial" panose="020B0604020202020204" pitchFamily="34" charset="0"/>
              </a:rPr>
              <a:t>determine </a:t>
            </a:r>
            <a:r>
              <a:rPr lang="en-US" sz="1600" dirty="0">
                <a:latin typeface="Arial" panose="020B0604020202020204" pitchFamily="34" charset="0"/>
                <a:cs typeface="Arial" panose="020B0604020202020204" pitchFamily="34" charset="0"/>
              </a:rPr>
              <a:t>the necessary control measures </a:t>
            </a:r>
            <a:r>
              <a:rPr lang="en-US" sz="1600" dirty="0" smtClean="0">
                <a:latin typeface="Arial" panose="020B0604020202020204" pitchFamily="34" charset="0"/>
                <a:cs typeface="Arial" panose="020B0604020202020204" pitchFamily="34" charset="0"/>
              </a:rPr>
              <a:t>for stormwater concerns</a:t>
            </a:r>
          </a:p>
          <a:p>
            <a:pPr lvl="1" fontAlgn="t"/>
            <a:r>
              <a:rPr lang="en-US" sz="1600" dirty="0" smtClean="0">
                <a:latin typeface="Arial" panose="020B0604020202020204" pitchFamily="34" charset="0"/>
                <a:cs typeface="Arial" panose="020B0604020202020204" pitchFamily="34" charset="0"/>
              </a:rPr>
              <a:t>perform </a:t>
            </a:r>
            <a:r>
              <a:rPr lang="en-US" sz="1600" dirty="0">
                <a:latin typeface="Arial" panose="020B0604020202020204" pitchFamily="34" charset="0"/>
                <a:cs typeface="Arial" panose="020B0604020202020204" pitchFamily="34" charset="0"/>
              </a:rPr>
              <a:t>annual site inspections </a:t>
            </a:r>
            <a:endParaRPr lang="en-US" sz="1600" dirty="0" smtClean="0">
              <a:latin typeface="Arial" panose="020B0604020202020204" pitchFamily="34" charset="0"/>
              <a:cs typeface="Arial" panose="020B0604020202020204" pitchFamily="34" charset="0"/>
            </a:endParaRPr>
          </a:p>
          <a:p>
            <a:pPr marL="457200" lvl="1" indent="0" fontAlgn="t">
              <a:buNone/>
            </a:pPr>
            <a:r>
              <a:rPr lang="en-US" sz="1800" b="1" dirty="0" smtClean="0">
                <a:solidFill>
                  <a:srgbClr val="FF0000"/>
                </a:solidFill>
                <a:latin typeface="Arial" panose="020B0604020202020204" pitchFamily="34" charset="0"/>
                <a:cs typeface="Arial" panose="020B0604020202020204" pitchFamily="34" charset="0"/>
              </a:rPr>
              <a:t>Report in </a:t>
            </a:r>
            <a:r>
              <a:rPr lang="en-US" sz="1800" b="1" dirty="0">
                <a:solidFill>
                  <a:srgbClr val="FF0000"/>
                </a:solidFill>
                <a:latin typeface="Arial" panose="020B0604020202020204" pitchFamily="34" charset="0"/>
                <a:cs typeface="Arial" panose="020B0604020202020204" pitchFamily="34" charset="0"/>
              </a:rPr>
              <a:t>each ANNUAL REPORT. </a:t>
            </a:r>
            <a:r>
              <a:rPr lang="en-US" sz="1800" b="1" dirty="0" smtClean="0">
                <a:solidFill>
                  <a:srgbClr val="FF0000"/>
                </a:solidFill>
                <a:latin typeface="Arial" panose="020B0604020202020204" pitchFamily="34" charset="0"/>
                <a:cs typeface="Arial" panose="020B0604020202020204" pitchFamily="34" charset="0"/>
              </a:rPr>
              <a:t/>
            </a:r>
            <a:br>
              <a:rPr lang="en-US" sz="1800" b="1" dirty="0" smtClean="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a:solidFill>
                  <a:srgbClr val="0070C0"/>
                </a:solidFill>
                <a:latin typeface="Arial" panose="020B0604020202020204" pitchFamily="34" charset="0"/>
                <a:cs typeface="Arial" panose="020B0604020202020204" pitchFamily="34" charset="0"/>
              </a:rPr>
              <a:t>Report 0 if the permittee </a:t>
            </a:r>
            <a:r>
              <a:rPr lang="en-US" sz="1800" dirty="0" smtClean="0">
                <a:solidFill>
                  <a:srgbClr val="0070C0"/>
                </a:solidFill>
                <a:latin typeface="Arial" panose="020B0604020202020204" pitchFamily="34" charset="0"/>
                <a:cs typeface="Arial" panose="020B0604020202020204" pitchFamily="34" charset="0"/>
              </a:rPr>
              <a:t>contracts road repair, and does </a:t>
            </a:r>
            <a:r>
              <a:rPr lang="en-US" sz="1800" dirty="0">
                <a:solidFill>
                  <a:srgbClr val="0070C0"/>
                </a:solidFill>
                <a:latin typeface="Arial" panose="020B0604020202020204" pitchFamily="34" charset="0"/>
                <a:cs typeface="Arial" panose="020B0604020202020204" pitchFamily="34" charset="0"/>
              </a:rPr>
              <a:t>not own/operate </a:t>
            </a:r>
            <a:r>
              <a:rPr lang="en-US" sz="1800" dirty="0" smtClean="0">
                <a:solidFill>
                  <a:srgbClr val="0070C0"/>
                </a:solidFill>
                <a:latin typeface="Arial" panose="020B0604020202020204" pitchFamily="34" charset="0"/>
                <a:cs typeface="Arial" panose="020B0604020202020204" pitchFamily="34" charset="0"/>
              </a:rPr>
              <a:t>roadway maintenance shops.</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dirty="0"/>
          </a:p>
        </p:txBody>
      </p:sp>
    </p:spTree>
    <p:extLst>
      <p:ext uri="{BB962C8B-B14F-4D97-AF65-F5344CB8AC3E}">
        <p14:creationId xmlns:p14="http://schemas.microsoft.com/office/powerpoint/2010/main" val="2773262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III.A.4</a:t>
            </a:r>
            <a:r>
              <a:rPr lang="en-US" dirty="0" smtClean="0">
                <a:latin typeface="Arial"/>
                <a:cs typeface="Arial"/>
              </a:rPr>
              <a:t/>
            </a:r>
            <a:br>
              <a:rPr lang="en-US" dirty="0" smtClean="0">
                <a:latin typeface="Arial"/>
                <a:cs typeface="Arial"/>
              </a:rPr>
            </a:br>
            <a:r>
              <a:rPr lang="en-US" sz="2000" dirty="0"/>
              <a:t>Flood Control </a:t>
            </a:r>
            <a:r>
              <a:rPr lang="en-US" sz="2000" dirty="0" smtClean="0"/>
              <a:t>Projects</a:t>
            </a:r>
            <a:endParaRPr lang="en-US" sz="4400" dirty="0">
              <a:latin typeface="Arial"/>
              <a:cs typeface="Arial"/>
            </a:endParaRPr>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Assess </a:t>
            </a:r>
            <a:r>
              <a:rPr lang="en-US" sz="1800" dirty="0">
                <a:latin typeface="Arial" panose="020B0604020202020204" pitchFamily="34" charset="0"/>
                <a:cs typeface="Arial" panose="020B0604020202020204" pitchFamily="34" charset="0"/>
              </a:rPr>
              <a:t>the impacts </a:t>
            </a:r>
            <a:r>
              <a:rPr lang="en-US" sz="1800" dirty="0" smtClean="0">
                <a:latin typeface="Arial" panose="020B0604020202020204" pitchFamily="34" charset="0"/>
                <a:cs typeface="Arial" panose="020B0604020202020204" pitchFamily="34" charset="0"/>
              </a:rPr>
              <a:t>of flood </a:t>
            </a:r>
            <a:r>
              <a:rPr lang="en-US" sz="1800" dirty="0">
                <a:latin typeface="Arial" panose="020B0604020202020204" pitchFamily="34" charset="0"/>
                <a:cs typeface="Arial" panose="020B0604020202020204" pitchFamily="34" charset="0"/>
              </a:rPr>
              <a:t>management projects </a:t>
            </a:r>
            <a:r>
              <a:rPr lang="en-US" sz="1800" dirty="0" smtClean="0">
                <a:latin typeface="Arial" panose="020B0604020202020204" pitchFamily="34" charset="0"/>
                <a:cs typeface="Arial" panose="020B0604020202020204" pitchFamily="34" charset="0"/>
              </a:rPr>
              <a:t>on </a:t>
            </a:r>
            <a:r>
              <a:rPr lang="en-US" sz="1800" dirty="0">
                <a:latin typeface="Arial" panose="020B0604020202020204" pitchFamily="34" charset="0"/>
                <a:cs typeface="Arial" panose="020B0604020202020204" pitchFamily="34" charset="0"/>
              </a:rPr>
              <a:t>the water quality of receiving water </a:t>
            </a:r>
            <a:r>
              <a:rPr lang="en-US" sz="1800" dirty="0" smtClean="0">
                <a:latin typeface="Arial" panose="020B0604020202020204" pitchFamily="34" charset="0"/>
                <a:cs typeface="Arial" panose="020B0604020202020204" pitchFamily="34" charset="0"/>
              </a:rPr>
              <a:t>bodies, </a:t>
            </a:r>
            <a:r>
              <a:rPr lang="en-US" sz="1800" dirty="0">
                <a:latin typeface="Arial" panose="020B0604020202020204" pitchFamily="34" charset="0"/>
                <a:cs typeface="Arial" panose="020B0604020202020204" pitchFamily="34" charset="0"/>
              </a:rPr>
              <a:t>and meet </a:t>
            </a:r>
            <a:r>
              <a:rPr lang="en-US" sz="1800" dirty="0" smtClean="0">
                <a:latin typeface="Arial" panose="020B0604020202020204" pitchFamily="34" charset="0"/>
                <a:cs typeface="Arial" panose="020B0604020202020204" pitchFamily="34" charset="0"/>
              </a:rPr>
              <a:t>ERP rules </a:t>
            </a:r>
            <a:r>
              <a:rPr lang="en-US" sz="1800" dirty="0">
                <a:latin typeface="Arial" panose="020B0604020202020204" pitchFamily="34" charset="0"/>
                <a:cs typeface="Arial" panose="020B0604020202020204" pitchFamily="34" charset="0"/>
              </a:rPr>
              <a:t>for stormwater treatment. </a:t>
            </a:r>
            <a:endParaRPr lang="en-US" sz="1800" dirty="0" smtClean="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Provide </a:t>
            </a:r>
            <a:r>
              <a:rPr lang="en-US" sz="1800" dirty="0">
                <a:latin typeface="Arial" panose="020B0604020202020204" pitchFamily="34" charset="0"/>
                <a:cs typeface="Arial" panose="020B0604020202020204" pitchFamily="34" charset="0"/>
              </a:rPr>
              <a:t>stormwater treatment for flood projects as required by ERP.  </a:t>
            </a:r>
          </a:p>
          <a:p>
            <a:pPr marL="342900" indent="-342900" fontAlgn="t">
              <a:lnSpc>
                <a:spcPct val="100000"/>
              </a:lnSpc>
              <a:spcBef>
                <a:spcPts val="0"/>
              </a:spcBef>
              <a:buFont typeface="+mj-lt"/>
              <a:buAutoNum type="arabicPeriod"/>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Maintain a list of stormwater CIPs proposed, with retrofits of existing flood control devices to provide additional pollutant removal</a:t>
            </a:r>
            <a:r>
              <a:rPr lang="en-US" sz="1800" dirty="0" smtClean="0">
                <a:latin typeface="Arial" panose="020B0604020202020204" pitchFamily="34" charset="0"/>
                <a:cs typeface="Arial" panose="020B0604020202020204" pitchFamily="34" charset="0"/>
              </a:rPr>
              <a:t>.</a:t>
            </a:r>
            <a:r>
              <a:rPr lang="en-US" sz="1800" b="1" dirty="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a:t>
            </a:r>
            <a:r>
              <a:rPr lang="en-US" sz="1800" b="1" dirty="0">
                <a:solidFill>
                  <a:srgbClr val="FF0000"/>
                </a:solidFill>
                <a:latin typeface="Arial" panose="020B0604020202020204" pitchFamily="34" charset="0"/>
                <a:cs typeface="Arial" panose="020B0604020202020204" pitchFamily="34" charset="0"/>
              </a:rPr>
              <a:t>each ANNUAL REPORT.  </a:t>
            </a:r>
          </a:p>
          <a:p>
            <a:pPr marL="342900" indent="-342900" fontAlgn="t">
              <a:lnSpc>
                <a:spcPct val="100000"/>
              </a:lnSpc>
              <a:spcBef>
                <a:spcPts val="0"/>
              </a:spcBef>
              <a:buFont typeface="+mj-lt"/>
              <a:buAutoNum type="arabicPeriod"/>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Evaluate structural </a:t>
            </a:r>
            <a:r>
              <a:rPr lang="en-US" sz="1800" dirty="0">
                <a:latin typeface="Arial" panose="020B0604020202020204" pitchFamily="34" charset="0"/>
                <a:cs typeface="Arial" panose="020B0604020202020204" pitchFamily="34" charset="0"/>
              </a:rPr>
              <a:t>flood control devices to determine if retrofitting </a:t>
            </a:r>
            <a:r>
              <a:rPr lang="en-US" sz="1800" dirty="0" smtClean="0">
                <a:latin typeface="Arial" panose="020B0604020202020204" pitchFamily="34" charset="0"/>
                <a:cs typeface="Arial" panose="020B0604020202020204" pitchFamily="34" charset="0"/>
              </a:rPr>
              <a:t>for additional </a:t>
            </a:r>
            <a:r>
              <a:rPr lang="en-US" sz="1800" dirty="0">
                <a:latin typeface="Arial" panose="020B0604020202020204" pitchFamily="34" charset="0"/>
                <a:cs typeface="Arial" panose="020B0604020202020204" pitchFamily="34" charset="0"/>
              </a:rPr>
              <a:t>pollutant removal from stormwater is needed / </a:t>
            </a:r>
            <a:r>
              <a:rPr lang="en-US" sz="1800" dirty="0" smtClean="0">
                <a:latin typeface="Arial" panose="020B0604020202020204" pitchFamily="34" charset="0"/>
                <a:cs typeface="Arial" panose="020B0604020202020204" pitchFamily="34" charset="0"/>
              </a:rPr>
              <a:t>feasible.</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each </a:t>
            </a:r>
            <a:r>
              <a:rPr lang="en-US" sz="1800" b="1" dirty="0">
                <a:solidFill>
                  <a:srgbClr val="FF0000"/>
                </a:solidFill>
                <a:latin typeface="Arial" panose="020B0604020202020204" pitchFamily="34" charset="0"/>
                <a:cs typeface="Arial" panose="020B0604020202020204" pitchFamily="34" charset="0"/>
              </a:rPr>
              <a:t>ANNUAL REPORT.</a:t>
            </a:r>
            <a:r>
              <a:rPr lang="en-US" sz="1800" dirty="0">
                <a:solidFill>
                  <a:srgbClr val="FF0000"/>
                </a:solidFill>
                <a:latin typeface="Arial" panose="020B0604020202020204" pitchFamily="34" charset="0"/>
                <a:cs typeface="Arial" panose="020B0604020202020204" pitchFamily="34" charset="0"/>
              </a:rPr>
              <a:t> </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spTree>
    <p:extLst>
      <p:ext uri="{BB962C8B-B14F-4D97-AF65-F5344CB8AC3E}">
        <p14:creationId xmlns:p14="http://schemas.microsoft.com/office/powerpoint/2010/main" val="30927166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III.A.5</a:t>
            </a:r>
            <a:r>
              <a:rPr lang="en-US" dirty="0" smtClean="0">
                <a:latin typeface="Arial"/>
                <a:cs typeface="Arial"/>
              </a:rPr>
              <a:t/>
            </a:r>
            <a:br>
              <a:rPr lang="en-US" dirty="0" smtClean="0">
                <a:latin typeface="Arial"/>
                <a:cs typeface="Arial"/>
              </a:rPr>
            </a:br>
            <a:r>
              <a:rPr lang="en-US" sz="2000" b="0" dirty="0"/>
              <a:t>Municipal Waste Treatment, Storage, or </a:t>
            </a:r>
            <a:r>
              <a:rPr lang="en-US" sz="2000" b="0" dirty="0" smtClean="0"/>
              <a:t>Disposal (TSD) Facilities</a:t>
            </a:r>
            <a:endParaRPr lang="en-US" sz="2000" dirty="0">
              <a:latin typeface="Arial"/>
              <a:cs typeface="Arial"/>
            </a:endParaRPr>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Reduce </a:t>
            </a:r>
            <a:r>
              <a:rPr lang="en-US" sz="1800" dirty="0">
                <a:latin typeface="Arial" panose="020B0604020202020204" pitchFamily="34" charset="0"/>
                <a:cs typeface="Arial" panose="020B0604020202020204" pitchFamily="34" charset="0"/>
              </a:rPr>
              <a:t>pollutants in stormwater discharges from facilities </a:t>
            </a:r>
            <a:r>
              <a:rPr lang="en-US" sz="1800" dirty="0" smtClean="0">
                <a:latin typeface="Arial" panose="020B0604020202020204" pitchFamily="34" charset="0"/>
                <a:cs typeface="Arial" panose="020B0604020202020204" pitchFamily="34" charset="0"/>
              </a:rPr>
              <a:t>that handle </a:t>
            </a:r>
            <a:r>
              <a:rPr lang="en-US" sz="1800" dirty="0">
                <a:latin typeface="Arial" panose="020B0604020202020204" pitchFamily="34" charset="0"/>
                <a:cs typeface="Arial" panose="020B0604020202020204" pitchFamily="34" charset="0"/>
              </a:rPr>
              <a:t>municipal waste not covered by an NPDES stormwater permit through procedures to evaluate, inspect, and monitor </a:t>
            </a:r>
            <a:r>
              <a:rPr lang="en-US" sz="1800" dirty="0" smtClean="0">
                <a:latin typeface="Arial" panose="020B0604020202020204" pitchFamily="34" charset="0"/>
                <a:cs typeface="Arial" panose="020B0604020202020204" pitchFamily="34" charset="0"/>
              </a:rPr>
              <a:t>facilities </a:t>
            </a:r>
            <a:r>
              <a:rPr lang="en-US" sz="1800" dirty="0">
                <a:latin typeface="Arial" panose="020B0604020202020204" pitchFamily="34" charset="0"/>
                <a:cs typeface="Arial" panose="020B0604020202020204" pitchFamily="34" charset="0"/>
              </a:rPr>
              <a:t>to the </a:t>
            </a:r>
            <a:r>
              <a:rPr lang="en-US" sz="1800" dirty="0" smtClean="0">
                <a:latin typeface="Arial" panose="020B0604020202020204" pitchFamily="34" charset="0"/>
                <a:cs typeface="Arial" panose="020B0604020202020204" pitchFamily="34" charset="0"/>
              </a:rPr>
              <a:t>MEP.</a:t>
            </a:r>
          </a:p>
          <a:p>
            <a:pPr marL="342900" indent="-342900" fontAlgn="t">
              <a:lnSpc>
                <a:spcPct val="100000"/>
              </a:lnSpc>
              <a:spcBef>
                <a:spcPts val="0"/>
              </a:spcBef>
              <a:buFont typeface="+mj-lt"/>
              <a:buAutoNum type="arabicPeriod"/>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Develop written SOPs for inspections and </a:t>
            </a:r>
            <a:r>
              <a:rPr lang="en-US" sz="1800" dirty="0" smtClean="0">
                <a:latin typeface="Arial" panose="020B0604020202020204" pitchFamily="34" charset="0"/>
                <a:cs typeface="Arial" panose="020B0604020202020204" pitchFamily="34" charset="0"/>
              </a:rPr>
              <a:t>control measures.</a:t>
            </a:r>
          </a:p>
          <a:p>
            <a:pPr lvl="1" fontAlgn="t">
              <a:lnSpc>
                <a:spcPct val="100000"/>
              </a:lnSpc>
              <a:spcBef>
                <a:spcPts val="0"/>
              </a:spcBef>
            </a:pPr>
            <a:endParaRPr lang="en-US" sz="16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Implement pollution prevention practices to reduce the pollutants in stormwater runoff from permittee TSD facilities.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Identify municipal </a:t>
            </a:r>
            <a:r>
              <a:rPr lang="en-US" sz="1600" dirty="0">
                <a:latin typeface="Arial" panose="020B0604020202020204" pitchFamily="34" charset="0"/>
                <a:cs typeface="Arial" panose="020B0604020202020204" pitchFamily="34" charset="0"/>
              </a:rPr>
              <a:t>waste treatment, </a:t>
            </a:r>
            <a:r>
              <a:rPr lang="en-US" sz="1600" dirty="0" smtClean="0">
                <a:latin typeface="Arial" panose="020B0604020202020204" pitchFamily="34" charset="0"/>
                <a:cs typeface="Arial" panose="020B0604020202020204" pitchFamily="34" charset="0"/>
              </a:rPr>
              <a:t>storage</a:t>
            </a:r>
            <a:r>
              <a:rPr lang="en-US" sz="1600" dirty="0">
                <a:latin typeface="Arial" panose="020B0604020202020204" pitchFamily="34" charset="0"/>
                <a:cs typeface="Arial" panose="020B0604020202020204" pitchFamily="34" charset="0"/>
              </a:rPr>
              <a:t>, and </a:t>
            </a:r>
            <a:r>
              <a:rPr lang="en-US" sz="1600" dirty="0" smtClean="0">
                <a:latin typeface="Arial" panose="020B0604020202020204" pitchFamily="34" charset="0"/>
                <a:cs typeface="Arial" panose="020B0604020202020204" pitchFamily="34" charset="0"/>
              </a:rPr>
              <a:t>disposal facilities: operating landfills</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transfer </a:t>
            </a:r>
            <a:r>
              <a:rPr lang="en-US" sz="1600" dirty="0">
                <a:latin typeface="Arial" panose="020B0604020202020204" pitchFamily="34" charset="0"/>
                <a:cs typeface="Arial" panose="020B0604020202020204" pitchFamily="34" charset="0"/>
              </a:rPr>
              <a:t>stations; </a:t>
            </a:r>
            <a:r>
              <a:rPr lang="en-US" sz="1600" dirty="0" smtClean="0">
                <a:latin typeface="Arial" panose="020B0604020202020204" pitchFamily="34" charset="0"/>
                <a:cs typeface="Arial" panose="020B0604020202020204" pitchFamily="34" charset="0"/>
              </a:rPr>
              <a:t>waste </a:t>
            </a:r>
            <a:r>
              <a:rPr lang="en-US" sz="1600" dirty="0">
                <a:latin typeface="Arial" panose="020B0604020202020204" pitchFamily="34" charset="0"/>
                <a:cs typeface="Arial" panose="020B0604020202020204" pitchFamily="34" charset="0"/>
              </a:rPr>
              <a:t>fleet maintenance facilities; </a:t>
            </a:r>
          </a:p>
          <a:p>
            <a:pPr lvl="1" fontAlgn="t"/>
            <a:r>
              <a:rPr lang="en-US" sz="1600" dirty="0" smtClean="0">
                <a:latin typeface="Arial" panose="020B0604020202020204" pitchFamily="34" charset="0"/>
                <a:cs typeface="Arial" panose="020B0604020202020204" pitchFamily="34" charset="0"/>
              </a:rPr>
              <a:t>determine necessary </a:t>
            </a:r>
            <a:r>
              <a:rPr lang="en-US" sz="1600" dirty="0">
                <a:latin typeface="Arial" panose="020B0604020202020204" pitchFamily="34" charset="0"/>
                <a:cs typeface="Arial" panose="020B0604020202020204" pitchFamily="34" charset="0"/>
              </a:rPr>
              <a:t>control measures </a:t>
            </a:r>
            <a:r>
              <a:rPr lang="en-US" sz="1600" dirty="0" smtClean="0">
                <a:latin typeface="Arial" panose="020B0604020202020204" pitchFamily="34" charset="0"/>
                <a:cs typeface="Arial" panose="020B0604020202020204" pitchFamily="34" charset="0"/>
              </a:rPr>
              <a:t>for </a:t>
            </a:r>
            <a:r>
              <a:rPr lang="en-US" sz="1600" dirty="0">
                <a:latin typeface="Arial" panose="020B0604020202020204" pitchFamily="34" charset="0"/>
                <a:cs typeface="Arial" panose="020B0604020202020204" pitchFamily="34" charset="0"/>
              </a:rPr>
              <a:t>stormwater concerns</a:t>
            </a:r>
          </a:p>
          <a:p>
            <a:pPr lvl="1" fontAlgn="t"/>
            <a:r>
              <a:rPr lang="en-US" sz="1600" dirty="0">
                <a:latin typeface="Arial" panose="020B0604020202020204" pitchFamily="34" charset="0"/>
                <a:cs typeface="Arial" panose="020B0604020202020204" pitchFamily="34" charset="0"/>
              </a:rPr>
              <a:t>perform annual site inspections </a:t>
            </a:r>
          </a:p>
          <a:p>
            <a:pPr marL="457200" lvl="1" indent="0" fontAlgn="t">
              <a:buNone/>
            </a:pP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 </a:t>
            </a:r>
            <a:br>
              <a:rPr lang="en-US" sz="1800" b="1" dirty="0">
                <a:solidFill>
                  <a:srgbClr val="FF0000"/>
                </a:solidFill>
                <a:latin typeface="Arial" panose="020B0604020202020204" pitchFamily="34" charset="0"/>
                <a:cs typeface="Arial" panose="020B0604020202020204" pitchFamily="34" charset="0"/>
              </a:rPr>
            </a:br>
            <a:r>
              <a:rPr lang="en-US" sz="1800" b="1" dirty="0">
                <a:solidFill>
                  <a:srgbClr val="0070C0"/>
                </a:solidFill>
                <a:latin typeface="Arial" panose="020B0604020202020204" pitchFamily="34" charset="0"/>
                <a:cs typeface="Arial" panose="020B0604020202020204" pitchFamily="34" charset="0"/>
              </a:rPr>
              <a:t>NOTE:  </a:t>
            </a:r>
            <a:r>
              <a:rPr lang="en-US" sz="1800" dirty="0">
                <a:solidFill>
                  <a:srgbClr val="0070C0"/>
                </a:solidFill>
                <a:latin typeface="Arial" panose="020B0604020202020204" pitchFamily="34" charset="0"/>
                <a:cs typeface="Arial" panose="020B0604020202020204" pitchFamily="34" charset="0"/>
              </a:rPr>
              <a:t>Report 0 if the permittee contracts </a:t>
            </a:r>
            <a:r>
              <a:rPr lang="en-US" sz="1800" dirty="0" smtClean="0">
                <a:solidFill>
                  <a:srgbClr val="0070C0"/>
                </a:solidFill>
                <a:latin typeface="Arial" panose="020B0604020202020204" pitchFamily="34" charset="0"/>
                <a:cs typeface="Arial" panose="020B0604020202020204" pitchFamily="34" charset="0"/>
              </a:rPr>
              <a:t>waste management, </a:t>
            </a:r>
            <a:r>
              <a:rPr lang="en-US" sz="1800" dirty="0">
                <a:solidFill>
                  <a:srgbClr val="0070C0"/>
                </a:solidFill>
                <a:latin typeface="Arial" panose="020B0604020202020204" pitchFamily="34" charset="0"/>
                <a:cs typeface="Arial" panose="020B0604020202020204" pitchFamily="34" charset="0"/>
              </a:rPr>
              <a:t>and does not own/operate </a:t>
            </a:r>
            <a:r>
              <a:rPr lang="en-US" sz="1800" dirty="0" smtClean="0">
                <a:solidFill>
                  <a:srgbClr val="0070C0"/>
                </a:solidFill>
                <a:latin typeface="Arial" panose="020B0604020202020204" pitchFamily="34" charset="0"/>
                <a:cs typeface="Arial" panose="020B0604020202020204" pitchFamily="34" charset="0"/>
              </a:rPr>
              <a:t>TSD facilities.</a:t>
            </a:r>
          </a:p>
          <a:p>
            <a:pPr marL="457200" lvl="1" indent="0" fontAlgn="t">
              <a:buNone/>
            </a:pPr>
            <a:r>
              <a:rPr lang="en-US" sz="1800" b="1" dirty="0" smtClean="0">
                <a:solidFill>
                  <a:srgbClr val="0070C0"/>
                </a:solidFill>
                <a:latin typeface="Arial" panose="020B0604020202020204" pitchFamily="34" charset="0"/>
                <a:cs typeface="Arial" panose="020B0604020202020204" pitchFamily="34" charset="0"/>
              </a:rPr>
              <a:t>NOTE</a:t>
            </a:r>
            <a:r>
              <a:rPr lang="en-US" sz="1800" dirty="0" smtClean="0">
                <a:solidFill>
                  <a:srgbClr val="0070C0"/>
                </a:solidFill>
                <a:latin typeface="Arial" panose="020B0604020202020204" pitchFamily="34" charset="0"/>
                <a:cs typeface="Arial" panose="020B0604020202020204" pitchFamily="34" charset="0"/>
              </a:rPr>
              <a:t>:  May be same facilities reported in Part III.A.3.</a:t>
            </a: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156980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III.A.6</a:t>
            </a:r>
            <a:r>
              <a:rPr lang="en-US" dirty="0" smtClean="0">
                <a:latin typeface="Arial"/>
                <a:cs typeface="Arial"/>
              </a:rPr>
              <a:t/>
            </a:r>
            <a:br>
              <a:rPr lang="en-US" dirty="0" smtClean="0">
                <a:latin typeface="Arial"/>
                <a:cs typeface="Arial"/>
              </a:rPr>
            </a:br>
            <a:r>
              <a:rPr lang="en-US" sz="2000" b="0" dirty="0"/>
              <a:t>Pesticides, Herbicides, and Fertilizer </a:t>
            </a:r>
            <a:r>
              <a:rPr lang="en-US" sz="2000" b="0" dirty="0" smtClean="0"/>
              <a:t>Application</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controls to reduce the stormwater discharge of pollutants related to the storage and application of pesticides, herbicides, and fertilizers applied by employees or contractors to public property to the </a:t>
            </a:r>
            <a:r>
              <a:rPr lang="en-US" sz="1800" dirty="0" smtClean="0">
                <a:latin typeface="Arial" panose="020B0604020202020204" pitchFamily="34" charset="0"/>
                <a:cs typeface="Arial" panose="020B0604020202020204" pitchFamily="34" charset="0"/>
              </a:rPr>
              <a:t>MEP.</a:t>
            </a: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Require certification </a:t>
            </a:r>
            <a:r>
              <a:rPr lang="en-US" sz="1800" dirty="0">
                <a:latin typeface="Arial" panose="020B0604020202020204" pitchFamily="34" charset="0"/>
                <a:cs typeface="Arial" panose="020B0604020202020204" pitchFamily="34" charset="0"/>
              </a:rPr>
              <a:t>and licensing by </a:t>
            </a:r>
            <a:r>
              <a:rPr lang="en-US" sz="1800" dirty="0" smtClean="0">
                <a:latin typeface="Arial" panose="020B0604020202020204" pitchFamily="34" charset="0"/>
                <a:cs typeface="Arial" panose="020B0604020202020204" pitchFamily="34" charset="0"/>
              </a:rPr>
              <a:t>FDACS </a:t>
            </a:r>
            <a:r>
              <a:rPr lang="en-US" sz="1800" dirty="0">
                <a:latin typeface="Arial" panose="020B0604020202020204" pitchFamily="34" charset="0"/>
                <a:cs typeface="Arial" panose="020B0604020202020204" pitchFamily="34" charset="0"/>
              </a:rPr>
              <a:t>for all permittee </a:t>
            </a:r>
            <a:r>
              <a:rPr lang="en-US" sz="1800" dirty="0" smtClean="0">
                <a:latin typeface="Arial" panose="020B0604020202020204" pitchFamily="34" charset="0"/>
                <a:cs typeface="Arial" panose="020B0604020202020204" pitchFamily="34" charset="0"/>
              </a:rPr>
              <a:t>personnel and contracted </a:t>
            </a:r>
            <a:r>
              <a:rPr lang="en-US" sz="1800" dirty="0">
                <a:latin typeface="Arial" panose="020B0604020202020204" pitchFamily="34" charset="0"/>
                <a:cs typeface="Arial" panose="020B0604020202020204" pitchFamily="34" charset="0"/>
              </a:rPr>
              <a:t>applicators </a:t>
            </a:r>
            <a:r>
              <a:rPr lang="en-US" sz="1800" dirty="0" smtClean="0">
                <a:latin typeface="Arial" panose="020B0604020202020204" pitchFamily="34" charset="0"/>
                <a:cs typeface="Arial" panose="020B0604020202020204" pitchFamily="34" charset="0"/>
              </a:rPr>
              <a:t>that apply </a:t>
            </a:r>
            <a:r>
              <a:rPr lang="en-US" sz="1800" dirty="0">
                <a:latin typeface="Arial" panose="020B0604020202020204" pitchFamily="34" charset="0"/>
                <a:cs typeface="Arial" panose="020B0604020202020204" pitchFamily="34" charset="0"/>
              </a:rPr>
              <a:t>pesticides or herbicides on permittee-owned </a:t>
            </a:r>
            <a:r>
              <a:rPr lang="en-US" sz="1800" dirty="0" smtClean="0">
                <a:latin typeface="Arial" panose="020B0604020202020204" pitchFamily="34" charset="0"/>
                <a:cs typeface="Arial" panose="020B0604020202020204" pitchFamily="34" charset="0"/>
              </a:rPr>
              <a:t>property.</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each ANNUAL REPORT.</a:t>
            </a:r>
            <a:br>
              <a:rPr lang="en-US" sz="1800" b="1" dirty="0" smtClean="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  </a:t>
            </a:r>
            <a:r>
              <a:rPr lang="en-US" sz="1800" dirty="0" smtClean="0">
                <a:solidFill>
                  <a:srgbClr val="0070C0"/>
                </a:solidFill>
                <a:latin typeface="Arial" panose="020B0604020202020204" pitchFamily="34" charset="0"/>
                <a:cs typeface="Arial" panose="020B0604020202020204" pitchFamily="34" charset="0"/>
              </a:rPr>
              <a:t>If application is fully contracted, delete PERMITTEE lines. If services are not contracted, delete the CONTRACTOR lines. </a:t>
            </a:r>
          </a:p>
          <a:p>
            <a:pPr marL="342900" indent="-342900" fontAlgn="t">
              <a:lnSpc>
                <a:spcPct val="100000"/>
              </a:lnSpc>
              <a:spcBef>
                <a:spcPts val="0"/>
              </a:spcBef>
              <a:buFont typeface="+mj-lt"/>
              <a:buAutoNum type="arabicPeriod"/>
            </a:pPr>
            <a:endParaRPr lang="en-US" sz="1800" dirty="0" smtClean="0">
              <a:solidFill>
                <a:srgbClr val="0070C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spTree>
    <p:extLst>
      <p:ext uri="{BB962C8B-B14F-4D97-AF65-F5344CB8AC3E}">
        <p14:creationId xmlns:p14="http://schemas.microsoft.com/office/powerpoint/2010/main" val="11130100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III.A.6</a:t>
            </a:r>
            <a:r>
              <a:rPr lang="en-US" dirty="0" smtClean="0">
                <a:latin typeface="Arial"/>
                <a:cs typeface="Arial"/>
              </a:rPr>
              <a:t/>
            </a:r>
            <a:br>
              <a:rPr lang="en-US" dirty="0" smtClean="0">
                <a:latin typeface="Arial"/>
                <a:cs typeface="Arial"/>
              </a:rPr>
            </a:br>
            <a:r>
              <a:rPr lang="en-US" sz="2000" b="0" dirty="0"/>
              <a:t>Pesticides, Herbicides, and Fertilizer </a:t>
            </a:r>
            <a:r>
              <a:rPr lang="en-US" sz="2000" b="0" dirty="0" smtClean="0"/>
              <a:t>Application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2"/>
            </a:pPr>
            <a:r>
              <a:rPr lang="en-US" sz="1800" dirty="0" smtClean="0">
                <a:latin typeface="Arial" panose="020B0604020202020204" pitchFamily="34" charset="0"/>
                <a:cs typeface="Arial" panose="020B0604020202020204" pitchFamily="34" charset="0"/>
              </a:rPr>
              <a:t>All personnel </a:t>
            </a:r>
            <a:r>
              <a:rPr lang="en-US" sz="1800" dirty="0">
                <a:latin typeface="Arial" panose="020B0604020202020204" pitchFamily="34" charset="0"/>
                <a:cs typeface="Arial" panose="020B0604020202020204" pitchFamily="34" charset="0"/>
              </a:rPr>
              <a:t>applying fertilizer shall be trained through the Green Industry BMP Program. </a:t>
            </a:r>
            <a:r>
              <a:rPr lang="en-US" sz="1800" dirty="0" smtClean="0">
                <a:latin typeface="Arial" panose="020B0604020202020204" pitchFamily="34" charset="0"/>
                <a:cs typeface="Arial" panose="020B0604020202020204" pitchFamily="34" charset="0"/>
              </a:rPr>
              <a:t>Use </a:t>
            </a:r>
            <a:r>
              <a:rPr lang="en-US" sz="1800" dirty="0">
                <a:latin typeface="Arial" panose="020B0604020202020204" pitchFamily="34" charset="0"/>
                <a:cs typeface="Arial" panose="020B0604020202020204" pitchFamily="34" charset="0"/>
              </a:rPr>
              <a:t>only commercial applicators of fertilizer who have been trained through the Green Industry BMP Program and have obtained a limited certification for urban landscape commercial fertilizer application under Section 482.1562, </a:t>
            </a:r>
            <a:r>
              <a:rPr lang="en-US" sz="1800" dirty="0" smtClean="0">
                <a:latin typeface="Arial" panose="020B0604020202020204" pitchFamily="34" charset="0"/>
                <a:cs typeface="Arial" panose="020B0604020202020204" pitchFamily="34" charset="0"/>
              </a:rPr>
              <a:t>F.S.</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a:t>
            </a:r>
            <a:r>
              <a:rPr lang="en-US" sz="1800" b="1" dirty="0">
                <a:solidFill>
                  <a:srgbClr val="FF0000"/>
                </a:solidFill>
                <a:latin typeface="Arial" panose="020B0604020202020204" pitchFamily="34" charset="0"/>
                <a:cs typeface="Arial" panose="020B0604020202020204" pitchFamily="34" charset="0"/>
              </a:rPr>
              <a:t>each ANNUAL </a:t>
            </a:r>
            <a:r>
              <a:rPr lang="en-US" sz="1800" b="1" dirty="0" smtClean="0">
                <a:solidFill>
                  <a:srgbClr val="FF0000"/>
                </a:solidFill>
                <a:latin typeface="Arial" panose="020B0604020202020204" pitchFamily="34" charset="0"/>
                <a:cs typeface="Arial" panose="020B0604020202020204" pitchFamily="34" charset="0"/>
              </a:rPr>
              <a:t>REPORT.</a:t>
            </a:r>
            <a:r>
              <a:rPr lang="en-US" sz="1800" b="1" dirty="0">
                <a:solidFill>
                  <a:srgbClr val="FF0000"/>
                </a:solidFill>
                <a:latin typeface="Arial" panose="020B0604020202020204" pitchFamily="34" charset="0"/>
                <a:cs typeface="Arial" panose="020B0604020202020204" pitchFamily="34" charset="0"/>
              </a:rPr>
              <a:t/>
            </a:r>
            <a:br>
              <a:rPr lang="en-US" sz="1800" b="1" dirty="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a:solidFill>
                  <a:srgbClr val="0070C0"/>
                </a:solidFill>
                <a:latin typeface="Arial" panose="020B0604020202020204" pitchFamily="34" charset="0"/>
                <a:cs typeface="Arial" panose="020B0604020202020204" pitchFamily="34" charset="0"/>
              </a:rPr>
              <a:t> Report 0 if </a:t>
            </a:r>
            <a:r>
              <a:rPr lang="en-US" sz="1800" dirty="0" smtClean="0">
                <a:solidFill>
                  <a:srgbClr val="0070C0"/>
                </a:solidFill>
                <a:latin typeface="Arial" panose="020B0604020202020204" pitchFamily="34" charset="0"/>
                <a:cs typeface="Arial" panose="020B0604020202020204" pitchFamily="34" charset="0"/>
              </a:rPr>
              <a:t>no </a:t>
            </a:r>
            <a:r>
              <a:rPr lang="en-US" sz="1800" dirty="0">
                <a:solidFill>
                  <a:srgbClr val="0070C0"/>
                </a:solidFill>
                <a:latin typeface="Arial" panose="020B0604020202020204" pitchFamily="34" charset="0"/>
                <a:cs typeface="Arial" panose="020B0604020202020204" pitchFamily="34" charset="0"/>
              </a:rPr>
              <a:t>fertilizer is applied on municipal property</a:t>
            </a:r>
            <a:r>
              <a:rPr lang="en-US" sz="1800" dirty="0" smtClean="0">
                <a:solidFill>
                  <a:srgbClr val="0070C0"/>
                </a:solidFill>
                <a:latin typeface="Arial" panose="020B0604020202020204" pitchFamily="34" charset="0"/>
                <a:cs typeface="Arial" panose="020B0604020202020204" pitchFamily="34" charset="0"/>
              </a:rPr>
              <a:t>. </a:t>
            </a:r>
            <a:r>
              <a:rPr lang="en-US" sz="1800" dirty="0">
                <a:solidFill>
                  <a:srgbClr val="0070C0"/>
                </a:solidFill>
                <a:latin typeface="Arial" panose="020B0604020202020204" pitchFamily="34" charset="0"/>
                <a:cs typeface="Arial" panose="020B0604020202020204" pitchFamily="34" charset="0"/>
              </a:rPr>
              <a:t>Include a note in Column F of the Annual report</a:t>
            </a:r>
            <a:r>
              <a:rPr lang="en-US" sz="1800" dirty="0" smtClean="0">
                <a:solidFill>
                  <a:srgbClr val="0070C0"/>
                </a:solidFill>
                <a:latin typeface="Arial" panose="020B0604020202020204" pitchFamily="34" charset="0"/>
                <a:cs typeface="Arial" panose="020B0604020202020204" pitchFamily="34" charset="0"/>
              </a:rPr>
              <a:t>.</a:t>
            </a: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spTree>
    <p:extLst>
      <p:ext uri="{BB962C8B-B14F-4D97-AF65-F5344CB8AC3E}">
        <p14:creationId xmlns:p14="http://schemas.microsoft.com/office/powerpoint/2010/main" val="2343232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III.A.6</a:t>
            </a:r>
            <a:r>
              <a:rPr lang="en-US" dirty="0" smtClean="0">
                <a:latin typeface="Arial"/>
                <a:cs typeface="Arial"/>
              </a:rPr>
              <a:t/>
            </a:r>
            <a:br>
              <a:rPr lang="en-US" dirty="0" smtClean="0">
                <a:latin typeface="Arial"/>
                <a:cs typeface="Arial"/>
              </a:rPr>
            </a:br>
            <a:r>
              <a:rPr lang="en-US" sz="2000" b="0" dirty="0"/>
              <a:t>Pesticides, Herbicides, and Fertilizer </a:t>
            </a:r>
            <a:r>
              <a:rPr lang="en-US" sz="2000" b="0" dirty="0" smtClean="0"/>
              <a:t>Application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3"/>
            </a:pPr>
            <a:r>
              <a:rPr lang="en-US" sz="1800" dirty="0">
                <a:latin typeface="Arial" panose="020B0604020202020204" pitchFamily="34" charset="0"/>
                <a:cs typeface="Arial" panose="020B0604020202020204" pitchFamily="34" charset="0"/>
              </a:rPr>
              <a:t>If the permittee operates one or more golf courses, the courses shall be operated in a manner that is consistent with the </a:t>
            </a:r>
            <a:r>
              <a:rPr lang="en-US" sz="1800" i="1" dirty="0">
                <a:latin typeface="Arial" panose="020B0604020202020204" pitchFamily="34" charset="0"/>
                <a:cs typeface="Arial" panose="020B0604020202020204" pitchFamily="34" charset="0"/>
              </a:rPr>
              <a:t>Best Management Practices for the Enhancement of Environmental Quality on Florida Golf Courses </a:t>
            </a:r>
            <a:r>
              <a:rPr lang="en-US" sz="1800" dirty="0">
                <a:latin typeface="Arial" panose="020B0604020202020204" pitchFamily="34" charset="0"/>
                <a:cs typeface="Arial" panose="020B0604020202020204" pitchFamily="34" charset="0"/>
              </a:rPr>
              <a:t>manual (Florida DEP, 2007</a:t>
            </a:r>
            <a:r>
              <a:rPr lang="en-US" sz="1800" dirty="0" smtClean="0">
                <a:latin typeface="Arial" panose="020B0604020202020204" pitchFamily="34" charset="0"/>
                <a:cs typeface="Arial" panose="020B0604020202020204" pitchFamily="34" charset="0"/>
              </a:rPr>
              <a:t>).</a:t>
            </a:r>
          </a:p>
          <a:p>
            <a:pPr marL="342900" indent="-342900" fontAlgn="t">
              <a:lnSpc>
                <a:spcPct val="100000"/>
              </a:lnSpc>
              <a:spcBef>
                <a:spcPts val="0"/>
              </a:spcBef>
              <a:buFont typeface="+mj-lt"/>
              <a:buAutoNum type="arabicPeriod" startAt="3"/>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3"/>
            </a:pPr>
            <a:r>
              <a:rPr lang="en-US" sz="1800" dirty="0">
                <a:latin typeface="Arial" panose="020B0604020202020204" pitchFamily="34" charset="0"/>
                <a:cs typeface="Arial" panose="020B0604020202020204" pitchFamily="34" charset="0"/>
              </a:rPr>
              <a:t>All local governments within the watershed of a nutrient-impaired water body shall adopt the Department’s “Florida-friendly Guidance Models for Ordinances, Covenants and Restrictions” OR an ordinance that includes the requirements in the “Model Ordinance for Florida-Friendly Fertilizer Use on Urban Landscapes.” - Section 403.9337, F.S. </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The ordinance shall be adopted within 24 months of permit issuance.</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Provide </a:t>
            </a:r>
            <a:r>
              <a:rPr lang="en-US" sz="1800" b="1" dirty="0" smtClean="0">
                <a:solidFill>
                  <a:srgbClr val="FF0000"/>
                </a:solidFill>
                <a:latin typeface="Arial" panose="020B0604020202020204" pitchFamily="34" charset="0"/>
                <a:cs typeface="Arial" panose="020B0604020202020204" pitchFamily="34" charset="0"/>
              </a:rPr>
              <a:t>the </a:t>
            </a:r>
            <a:r>
              <a:rPr lang="en-US" sz="1800" b="1" dirty="0">
                <a:solidFill>
                  <a:srgbClr val="FF0000"/>
                </a:solidFill>
                <a:latin typeface="Arial" panose="020B0604020202020204" pitchFamily="34" charset="0"/>
                <a:cs typeface="Arial" panose="020B0604020202020204" pitchFamily="34" charset="0"/>
              </a:rPr>
              <a:t>adopted ordinance with the </a:t>
            </a:r>
            <a:r>
              <a:rPr lang="en-US" sz="1800" b="1" dirty="0" smtClean="0">
                <a:solidFill>
                  <a:srgbClr val="FF0000"/>
                </a:solidFill>
                <a:latin typeface="Arial" panose="020B0604020202020204" pitchFamily="34" charset="0"/>
                <a:cs typeface="Arial" panose="020B0604020202020204" pitchFamily="34" charset="0"/>
              </a:rPr>
              <a:t>Year </a:t>
            </a:r>
            <a:r>
              <a:rPr lang="en-US" sz="1800" b="1" dirty="0">
                <a:solidFill>
                  <a:srgbClr val="FF0000"/>
                </a:solidFill>
                <a:latin typeface="Arial" panose="020B0604020202020204" pitchFamily="34" charset="0"/>
                <a:cs typeface="Arial" panose="020B0604020202020204" pitchFamily="34" charset="0"/>
              </a:rPr>
              <a:t>2</a:t>
            </a:r>
            <a:r>
              <a:rPr lang="en-US" sz="1800" b="1" dirty="0" smtClean="0">
                <a:solidFill>
                  <a:srgbClr val="FF0000"/>
                </a:solidFill>
                <a:latin typeface="Arial" panose="020B0604020202020204" pitchFamily="34" charset="0"/>
                <a:cs typeface="Arial" panose="020B0604020202020204" pitchFamily="34" charset="0"/>
              </a:rPr>
              <a:t> ANNUAL </a:t>
            </a:r>
            <a:r>
              <a:rPr lang="en-US" sz="1800" b="1" dirty="0">
                <a:solidFill>
                  <a:srgbClr val="FF0000"/>
                </a:solidFill>
                <a:latin typeface="Arial" panose="020B0604020202020204" pitchFamily="34" charset="0"/>
                <a:cs typeface="Arial" panose="020B0604020202020204" pitchFamily="34" charset="0"/>
              </a:rPr>
              <a:t>REPORT.</a:t>
            </a:r>
            <a:br>
              <a:rPr lang="en-US" sz="1800" b="1" dirty="0">
                <a:solidFill>
                  <a:srgbClr val="FF0000"/>
                </a:solidFill>
                <a:latin typeface="Arial" panose="020B0604020202020204" pitchFamily="34" charset="0"/>
                <a:cs typeface="Arial" panose="020B0604020202020204" pitchFamily="34" charset="0"/>
              </a:rPr>
            </a:br>
            <a:r>
              <a:rPr lang="en-US" sz="1800" b="1" dirty="0">
                <a:solidFill>
                  <a:srgbClr val="0070C0"/>
                </a:solidFill>
                <a:latin typeface="Arial" panose="020B0604020202020204" pitchFamily="34" charset="0"/>
                <a:cs typeface="Arial" panose="020B0604020202020204" pitchFamily="34" charset="0"/>
              </a:rPr>
              <a:t>Note: </a:t>
            </a:r>
            <a:r>
              <a:rPr lang="en-US" sz="1800" dirty="0">
                <a:solidFill>
                  <a:srgbClr val="0070C0"/>
                </a:solidFill>
                <a:latin typeface="Arial" panose="020B0604020202020204" pitchFamily="34" charset="0"/>
                <a:cs typeface="Arial" panose="020B0604020202020204" pitchFamily="34" charset="0"/>
              </a:rPr>
              <a:t>Include a note in Column F of the Annual report if the permittee does not discharge into a nutrient-impaired waterbody. </a:t>
            </a: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3"/>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3"/>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spTree>
    <p:extLst>
      <p:ext uri="{BB962C8B-B14F-4D97-AF65-F5344CB8AC3E}">
        <p14:creationId xmlns:p14="http://schemas.microsoft.com/office/powerpoint/2010/main" val="1970086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III.A.6</a:t>
            </a:r>
            <a:r>
              <a:rPr lang="en-US" dirty="0" smtClean="0">
                <a:latin typeface="Arial"/>
                <a:cs typeface="Arial"/>
              </a:rPr>
              <a:t/>
            </a:r>
            <a:br>
              <a:rPr lang="en-US" dirty="0" smtClean="0">
                <a:latin typeface="Arial"/>
                <a:cs typeface="Arial"/>
              </a:rPr>
            </a:br>
            <a:r>
              <a:rPr lang="en-US" sz="2000" b="0" dirty="0"/>
              <a:t>Pesticides, Herbicides, and Fertilizer </a:t>
            </a:r>
            <a:r>
              <a:rPr lang="en-US" sz="2000" b="0" dirty="0" smtClean="0"/>
              <a:t>Application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5"/>
            </a:pPr>
            <a:r>
              <a:rPr lang="en-US" sz="1800" dirty="0" smtClean="0">
                <a:latin typeface="Arial" panose="020B0604020202020204" pitchFamily="34" charset="0"/>
                <a:cs typeface="Arial" panose="020B0604020202020204" pitchFamily="34" charset="0"/>
              </a:rPr>
              <a:t>Implement a public education and outreach program to encourage citizens to reduce their use of pesticides, herbicides, and fertilizers. </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each ANNUAL REPORT</a:t>
            </a:r>
            <a:br>
              <a:rPr lang="en-US" sz="1800" b="1" dirty="0" smtClean="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 </a:t>
            </a:r>
            <a:r>
              <a:rPr lang="en-US" sz="1800" dirty="0">
                <a:solidFill>
                  <a:srgbClr val="0070C0"/>
                </a:solidFill>
                <a:latin typeface="Arial" panose="020B0604020202020204" pitchFamily="34" charset="0"/>
                <a:cs typeface="Arial" panose="020B0604020202020204" pitchFamily="34" charset="0"/>
              </a:rPr>
              <a:t>Activities performed under the FYN program </a:t>
            </a:r>
            <a:r>
              <a:rPr lang="en-US" sz="1800" dirty="0" smtClean="0">
                <a:solidFill>
                  <a:srgbClr val="0070C0"/>
                </a:solidFill>
                <a:latin typeface="Arial" panose="020B0604020202020204" pitchFamily="34" charset="0"/>
                <a:cs typeface="Arial" panose="020B0604020202020204" pitchFamily="34" charset="0"/>
              </a:rPr>
              <a:t>may </a:t>
            </a:r>
            <a:r>
              <a:rPr lang="en-US" sz="1800" dirty="0">
                <a:solidFill>
                  <a:srgbClr val="0070C0"/>
                </a:solidFill>
                <a:latin typeface="Arial" panose="020B0604020202020204" pitchFamily="34" charset="0"/>
                <a:cs typeface="Arial" panose="020B0604020202020204" pitchFamily="34" charset="0"/>
              </a:rPr>
              <a:t>be </a:t>
            </a:r>
            <a:r>
              <a:rPr lang="en-US" sz="1800" dirty="0" smtClean="0">
                <a:solidFill>
                  <a:srgbClr val="0070C0"/>
                </a:solidFill>
                <a:latin typeface="Arial" panose="020B0604020202020204" pitchFamily="34" charset="0"/>
                <a:cs typeface="Arial" panose="020B0604020202020204" pitchFamily="34" charset="0"/>
              </a:rPr>
              <a:t>reported.</a:t>
            </a:r>
          </a:p>
          <a:p>
            <a:pPr marL="342900" indent="-342900" fontAlgn="t">
              <a:lnSpc>
                <a:spcPct val="100000"/>
              </a:lnSpc>
              <a:spcBef>
                <a:spcPts val="0"/>
              </a:spcBef>
              <a:buFont typeface="+mj-lt"/>
              <a:buAutoNum type="arabicPeriod" startAt="5"/>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5"/>
            </a:pPr>
            <a:r>
              <a:rPr lang="en-US" sz="1800" dirty="0" smtClean="0">
                <a:latin typeface="Arial" panose="020B0604020202020204" pitchFamily="34" charset="0"/>
                <a:cs typeface="Arial" panose="020B0604020202020204" pitchFamily="34" charset="0"/>
              </a:rPr>
              <a:t>Develop </a:t>
            </a:r>
            <a:r>
              <a:rPr lang="en-US" sz="1800" dirty="0">
                <a:latin typeface="Arial" panose="020B0604020202020204" pitchFamily="34" charset="0"/>
                <a:cs typeface="Arial" panose="020B0604020202020204" pitchFamily="34" charset="0"/>
              </a:rPr>
              <a:t>written SOPs to minimize its use of pesticides, herbicides, and fertilizers on public property and to properly apply, store, and mix these products.</a:t>
            </a:r>
          </a:p>
          <a:p>
            <a:pPr marL="342900" indent="-342900" fontAlgn="t">
              <a:lnSpc>
                <a:spcPct val="100000"/>
              </a:lnSpc>
              <a:spcBef>
                <a:spcPts val="0"/>
              </a:spcBef>
              <a:buFont typeface="+mj-lt"/>
              <a:buAutoNum type="arabicPeriod" startAt="5"/>
            </a:pPr>
            <a:endParaRPr lang="en-US" sz="1800" b="1" dirty="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5"/>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5"/>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spTree>
    <p:extLst>
      <p:ext uri="{BB962C8B-B14F-4D97-AF65-F5344CB8AC3E}">
        <p14:creationId xmlns:p14="http://schemas.microsoft.com/office/powerpoint/2010/main" val="23970954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a:t>
            </a:r>
            <a:r>
              <a:rPr lang="en-US" dirty="0" smtClean="0">
                <a:latin typeface="Arial"/>
                <a:cs typeface="Arial"/>
              </a:rPr>
              <a:t/>
            </a:r>
            <a:br>
              <a:rPr lang="en-US" dirty="0" smtClean="0">
                <a:latin typeface="Arial"/>
                <a:cs typeface="Arial"/>
              </a:rPr>
            </a:br>
            <a:r>
              <a:rPr lang="en-US" sz="2000" b="0" dirty="0"/>
              <a:t>Illicit Discharges and Improper </a:t>
            </a:r>
            <a:r>
              <a:rPr lang="en-US" sz="2000" b="0" dirty="0" smtClean="0"/>
              <a:t>Disposal (IDID)</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Detect </a:t>
            </a:r>
            <a:r>
              <a:rPr lang="en-US" sz="1800" dirty="0">
                <a:latin typeface="Arial" panose="020B0604020202020204" pitchFamily="34" charset="0"/>
                <a:cs typeface="Arial" panose="020B0604020202020204" pitchFamily="34" charset="0"/>
              </a:rPr>
              <a:t>and eliminate </a:t>
            </a:r>
            <a:r>
              <a:rPr lang="en-US" sz="1800" dirty="0" smtClean="0">
                <a:latin typeface="Arial" panose="020B0604020202020204" pitchFamily="34" charset="0"/>
                <a:cs typeface="Arial" panose="020B0604020202020204" pitchFamily="34" charset="0"/>
              </a:rPr>
              <a:t>illicit </a:t>
            </a:r>
            <a:r>
              <a:rPr lang="en-US" sz="1800" dirty="0">
                <a:latin typeface="Arial" panose="020B0604020202020204" pitchFamily="34" charset="0"/>
                <a:cs typeface="Arial" panose="020B0604020202020204" pitchFamily="34" charset="0"/>
              </a:rPr>
              <a:t>discharges and improper disposal into the MS4 to reduce pollutants discharged to the MS4 to the MEP</a:t>
            </a:r>
            <a:r>
              <a:rPr lang="en-US" sz="1800" dirty="0" smtClean="0">
                <a:latin typeface="Arial" panose="020B0604020202020204" pitchFamily="34" charset="0"/>
                <a:cs typeface="Arial" panose="020B0604020202020204" pitchFamily="34" charset="0"/>
              </a:rPr>
              <a:t>. Non-stormwater </a:t>
            </a:r>
            <a:r>
              <a:rPr lang="en-US" sz="1800" dirty="0">
                <a:latin typeface="Arial" panose="020B0604020202020204" pitchFamily="34" charset="0"/>
                <a:cs typeface="Arial" panose="020B0604020202020204" pitchFamily="34" charset="0"/>
              </a:rPr>
              <a:t>discharges to the MS4 shall </a:t>
            </a:r>
            <a:r>
              <a:rPr lang="en-US" sz="1800" dirty="0" smtClean="0">
                <a:latin typeface="Arial" panose="020B0604020202020204" pitchFamily="34" charset="0"/>
                <a:cs typeface="Arial" panose="020B0604020202020204" pitchFamily="34" charset="0"/>
              </a:rPr>
              <a:t>be </a:t>
            </a:r>
            <a:r>
              <a:rPr lang="en-US" sz="1800" dirty="0">
                <a:latin typeface="Arial" panose="020B0604020202020204" pitchFamily="34" charset="0"/>
                <a:cs typeface="Arial" panose="020B0604020202020204" pitchFamily="34" charset="0"/>
              </a:rPr>
              <a:t>effectively prohibited by </a:t>
            </a:r>
            <a:r>
              <a:rPr lang="en-US" sz="1800" dirty="0" smtClean="0">
                <a:latin typeface="Arial" panose="020B0604020202020204" pitchFamily="34" charset="0"/>
                <a:cs typeface="Arial" panose="020B0604020202020204" pitchFamily="34" charset="0"/>
              </a:rPr>
              <a:t>through inspections</a:t>
            </a:r>
            <a:r>
              <a:rPr lang="en-US" sz="1800" dirty="0">
                <a:latin typeface="Arial" panose="020B0604020202020204" pitchFamily="34" charset="0"/>
                <a:cs typeface="Arial" panose="020B0604020202020204" pitchFamily="34" charset="0"/>
              </a:rPr>
              <a:t>, ordinances, and enforcement. </a:t>
            </a:r>
            <a:endParaRPr lang="en-US" sz="18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spTree>
    <p:extLst>
      <p:ext uri="{BB962C8B-B14F-4D97-AF65-F5344CB8AC3E}">
        <p14:creationId xmlns:p14="http://schemas.microsoft.com/office/powerpoint/2010/main" val="1517328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Table of Contents</a:t>
            </a:r>
            <a:endParaRPr lang="en-US" dirty="0"/>
          </a:p>
        </p:txBody>
      </p:sp>
      <p:sp>
        <p:nvSpPr>
          <p:cNvPr id="3" name="Content Placeholder 2"/>
          <p:cNvSpPr>
            <a:spLocks noGrp="1"/>
          </p:cNvSpPr>
          <p:nvPr>
            <p:ph idx="1"/>
          </p:nvPr>
        </p:nvSpPr>
        <p:spPr/>
        <p:txBody>
          <a:bodyPr>
            <a:noAutofit/>
          </a:bodyPr>
          <a:lstStyle/>
          <a:p>
            <a:pPr marL="457200" indent="-457200">
              <a:lnSpc>
                <a:spcPct val="100000"/>
              </a:lnSpc>
              <a:buFont typeface="+mj-lt"/>
              <a:buAutoNum type="arabicPeriod"/>
            </a:pPr>
            <a:r>
              <a:rPr lang="en-US" sz="2000" dirty="0" smtClean="0">
                <a:latin typeface="Arial" panose="020B0604020202020204" pitchFamily="34" charset="0"/>
                <a:cs typeface="Arial" panose="020B0604020202020204" pitchFamily="34" charset="0"/>
              </a:rPr>
              <a:t>Program Overview</a:t>
            </a:r>
          </a:p>
          <a:p>
            <a:pPr marL="457200" indent="-457200">
              <a:lnSpc>
                <a:spcPct val="100000"/>
              </a:lnSpc>
              <a:buFont typeface="+mj-lt"/>
              <a:buAutoNum type="arabicPeriod"/>
            </a:pPr>
            <a:r>
              <a:rPr lang="en-US" sz="2000" dirty="0" smtClean="0">
                <a:latin typeface="Arial" panose="020B0604020202020204" pitchFamily="34" charset="0"/>
                <a:cs typeface="Arial" panose="020B0604020202020204" pitchFamily="34" charset="0"/>
              </a:rPr>
              <a:t>Phase I Municipal Separate Storm Sewer Systems (MS4)</a:t>
            </a:r>
          </a:p>
          <a:p>
            <a:pPr marL="457200" indent="-457200">
              <a:lnSpc>
                <a:spcPct val="100000"/>
              </a:lnSpc>
              <a:buFont typeface="+mj-lt"/>
              <a:buAutoNum type="arabicPeriod"/>
            </a:pPr>
            <a:r>
              <a:rPr lang="en-US" sz="2000" dirty="0" smtClean="0">
                <a:latin typeface="Arial" panose="020B0604020202020204" pitchFamily="34" charset="0"/>
                <a:cs typeface="Arial" panose="020B0604020202020204" pitchFamily="34" charset="0"/>
              </a:rPr>
              <a:t>Contact Information</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smtClean="0"/>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spTree>
    <p:extLst>
      <p:ext uri="{BB962C8B-B14F-4D97-AF65-F5344CB8AC3E}">
        <p14:creationId xmlns:p14="http://schemas.microsoft.com/office/powerpoint/2010/main" val="21141139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III.A.7.a</a:t>
            </a:r>
            <a:r>
              <a:rPr lang="en-US" dirty="0" smtClean="0">
                <a:latin typeface="Arial"/>
                <a:cs typeface="Arial"/>
              </a:rPr>
              <a:t/>
            </a:r>
            <a:br>
              <a:rPr lang="en-US" dirty="0" smtClean="0">
                <a:latin typeface="Arial"/>
                <a:cs typeface="Arial"/>
              </a:rPr>
            </a:br>
            <a:r>
              <a:rPr lang="en-US" sz="2000" b="0" dirty="0" smtClean="0"/>
              <a:t>IDID</a:t>
            </a:r>
            <a:r>
              <a:rPr lang="en-US" sz="2000" dirty="0" smtClean="0"/>
              <a:t> - </a:t>
            </a:r>
            <a:r>
              <a:rPr lang="en-US" sz="2000" b="0" dirty="0" smtClean="0"/>
              <a:t>Inspections</a:t>
            </a:r>
            <a:r>
              <a:rPr lang="en-US" sz="2000" b="0" dirty="0"/>
              <a:t>, Ordinances, and </a:t>
            </a:r>
            <a:r>
              <a:rPr lang="en-US" sz="2000" b="0" dirty="0" smtClean="0"/>
              <a:t>Enforcement</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Assess </a:t>
            </a:r>
            <a:r>
              <a:rPr lang="en-US" sz="1800" dirty="0">
                <a:latin typeface="Arial" panose="020B0604020202020204" pitchFamily="34" charset="0"/>
                <a:cs typeface="Arial" panose="020B0604020202020204" pitchFamily="34" charset="0"/>
              </a:rPr>
              <a:t>which </a:t>
            </a:r>
            <a:r>
              <a:rPr lang="en-US" sz="1800" dirty="0" smtClean="0">
                <a:latin typeface="Arial" panose="020B0604020202020204" pitchFamily="34" charset="0"/>
                <a:cs typeface="Arial" panose="020B0604020202020204" pitchFamily="34" charset="0"/>
              </a:rPr>
              <a:t>non-stormwater discharges listed (and others) are allowed </a:t>
            </a:r>
            <a:r>
              <a:rPr lang="en-US" sz="1800" dirty="0">
                <a:latin typeface="Arial" panose="020B0604020202020204" pitchFamily="34" charset="0"/>
                <a:cs typeface="Arial" panose="020B0604020202020204" pitchFamily="34" charset="0"/>
              </a:rPr>
              <a:t>to be discharged to the MS4</a:t>
            </a:r>
            <a:r>
              <a:rPr lang="en-US" sz="1800" dirty="0" smtClean="0">
                <a:latin typeface="Arial" panose="020B0604020202020204" pitchFamily="34" charset="0"/>
                <a:cs typeface="Arial" panose="020B0604020202020204" pitchFamily="34" charset="0"/>
              </a:rPr>
              <a:t>.</a:t>
            </a:r>
          </a:p>
          <a:p>
            <a:pPr marL="0" indent="0" fontAlgn="t">
              <a:lnSpc>
                <a:spcPct val="100000"/>
              </a:lnSpc>
              <a:spcBef>
                <a:spcPts val="0"/>
              </a:spcBef>
              <a:buNone/>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b="1" dirty="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1141817410"/>
              </p:ext>
            </p:extLst>
          </p:nvPr>
        </p:nvGraphicFramePr>
        <p:xfrm>
          <a:off x="832485" y="2545874"/>
          <a:ext cx="7479030" cy="3505200"/>
        </p:xfrm>
        <a:graphic>
          <a:graphicData uri="http://schemas.openxmlformats.org/drawingml/2006/table">
            <a:tbl>
              <a:tblPr firstRow="1" bandRow="1">
                <a:tableStyleId>{5C22544A-7EE6-4342-B048-85BDC9FD1C3A}</a:tableStyleId>
              </a:tblPr>
              <a:tblGrid>
                <a:gridCol w="2493010"/>
                <a:gridCol w="2493010"/>
                <a:gridCol w="2493010"/>
              </a:tblGrid>
              <a:tr h="0">
                <a:tc gridSpan="3">
                  <a:txBody>
                    <a:bodyPr/>
                    <a:lstStyle/>
                    <a:p>
                      <a:pPr marL="0" indent="0" fontAlgn="t">
                        <a:lnSpc>
                          <a:spcPct val="100000"/>
                        </a:lnSpc>
                        <a:spcBef>
                          <a:spcPts val="0"/>
                        </a:spcBef>
                        <a:buFont typeface="+mj-lt"/>
                        <a:buNone/>
                      </a:pPr>
                      <a:r>
                        <a:rPr lang="en-US" sz="1400" dirty="0" smtClean="0">
                          <a:latin typeface="Arial" panose="020B0604020202020204" pitchFamily="34" charset="0"/>
                          <a:cs typeface="Arial" panose="020B0604020202020204" pitchFamily="34" charset="0"/>
                        </a:rPr>
                        <a:t>The following non-stormwater discharges may be allowed to the MS4 where they are not identified as a source of pollutants to waters of the State: </a:t>
                      </a:r>
                    </a:p>
                  </a:txBody>
                  <a:tcPr/>
                </a:tc>
                <a:tc hMerge="1">
                  <a:txBody>
                    <a:bodyPr/>
                    <a:lstStyle/>
                    <a:p>
                      <a:endParaRPr lang="en-US" dirty="0"/>
                    </a:p>
                  </a:txBody>
                  <a:tcPr/>
                </a:tc>
                <a:tc hMerge="1">
                  <a:txBody>
                    <a:bodyPr/>
                    <a:lstStyle/>
                    <a:p>
                      <a:pPr marL="0" indent="0" fontAlgn="t">
                        <a:lnSpc>
                          <a:spcPct val="100000"/>
                        </a:lnSpc>
                        <a:spcBef>
                          <a:spcPts val="0"/>
                        </a:spcBef>
                        <a:buFont typeface="+mj-lt"/>
                        <a:buNone/>
                      </a:pPr>
                      <a:endParaRPr lang="en-US" sz="1600" dirty="0" smtClean="0">
                        <a:latin typeface="Arial" panose="020B0604020202020204" pitchFamily="34" charset="0"/>
                        <a:cs typeface="Arial" panose="020B0604020202020204" pitchFamily="34" charset="0"/>
                      </a:endParaRPr>
                    </a:p>
                  </a:txBody>
                  <a:tcPr/>
                </a:tc>
              </a:tr>
              <a:tr h="0">
                <a:tc>
                  <a:txBody>
                    <a:bodyPr/>
                    <a:lstStyle/>
                    <a:p>
                      <a:pPr>
                        <a:lnSpc>
                          <a:spcPct val="80000"/>
                        </a:lnSpc>
                        <a:spcBef>
                          <a:spcPts val="0"/>
                        </a:spcBef>
                      </a:pPr>
                      <a:r>
                        <a:rPr lang="en-US" sz="1400" dirty="0" smtClean="0">
                          <a:latin typeface="Arial" panose="020B0604020202020204" pitchFamily="34" charset="0"/>
                          <a:cs typeface="Arial" panose="020B0604020202020204" pitchFamily="34" charset="0"/>
                        </a:rPr>
                        <a:t>Water line flushing</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Foundation drains</a:t>
                      </a:r>
                      <a:endParaRPr lang="en-US" sz="1400" dirty="0" smtClean="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Residential car washing</a:t>
                      </a:r>
                      <a:endParaRPr lang="en-US" sz="1400" dirty="0"/>
                    </a:p>
                  </a:txBody>
                  <a:tcPr anchor="ct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Landscape irrigation</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Air conditioning condensate</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Flows from riparian wetlands</a:t>
                      </a:r>
                    </a:p>
                  </a:txBody>
                  <a:tcPr anchor="ctr"/>
                </a:tc>
              </a:tr>
              <a:tr h="0">
                <a:tc>
                  <a:txBody>
                    <a:bodyPr/>
                    <a:lstStyle/>
                    <a:p>
                      <a:r>
                        <a:rPr lang="en-US" sz="1400" dirty="0" smtClean="0">
                          <a:latin typeface="Arial" panose="020B0604020202020204" pitchFamily="34" charset="0"/>
                          <a:cs typeface="Arial" panose="020B0604020202020204" pitchFamily="34" charset="0"/>
                        </a:rPr>
                        <a:t>Diverted stream flows</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Irrigation water</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Dechlorinated swimming pool discharges </a:t>
                      </a:r>
                    </a:p>
                  </a:txBody>
                  <a:tcPr anchor="ctr"/>
                </a:tc>
              </a:tr>
              <a:tr h="0">
                <a:tc>
                  <a:txBody>
                    <a:bodyPr/>
                    <a:lstStyle/>
                    <a:p>
                      <a:r>
                        <a:rPr lang="en-US" sz="1400" dirty="0" smtClean="0">
                          <a:latin typeface="Arial" panose="020B0604020202020204" pitchFamily="34" charset="0"/>
                          <a:cs typeface="Arial" panose="020B0604020202020204" pitchFamily="34" charset="0"/>
                        </a:rPr>
                        <a:t>Rising ground waters</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Springs</a:t>
                      </a:r>
                      <a:endParaRPr lang="en-US" sz="16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Street wash waters</a:t>
                      </a:r>
                    </a:p>
                  </a:txBody>
                  <a:tcPr anchor="ctr"/>
                </a:tc>
              </a:tr>
              <a:tr h="0">
                <a:tc>
                  <a:txBody>
                    <a:bodyPr/>
                    <a:lstStyle/>
                    <a:p>
                      <a:pPr>
                        <a:lnSpc>
                          <a:spcPct val="80000"/>
                        </a:lnSpc>
                        <a:spcBef>
                          <a:spcPts val="0"/>
                        </a:spcBef>
                      </a:pPr>
                      <a:r>
                        <a:rPr lang="en-US" sz="1400" dirty="0" smtClean="0">
                          <a:latin typeface="Arial" panose="020B0604020202020204" pitchFamily="34" charset="0"/>
                          <a:cs typeface="Arial" panose="020B0604020202020204" pitchFamily="34" charset="0"/>
                        </a:rPr>
                        <a:t>Uncontaminated ground water infiltration</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Water from crawl space pumps</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Discharges from emergency fire fighting activities</a:t>
                      </a:r>
                    </a:p>
                  </a:txBody>
                  <a:tcPr anchor="ct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Uncontaminated pumped ground water</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Footing drains</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Reclaimed water line flushing</a:t>
                      </a:r>
                    </a:p>
                  </a:txBody>
                  <a:tcPr anchor="ctr"/>
                </a:tc>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Discharges from potable water sources</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Lawn watering</a:t>
                      </a:r>
                      <a:endParaRPr lang="en-US" sz="14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Flows from uncontaminated roof drains</a:t>
                      </a:r>
                      <a:endParaRPr lang="en-US" sz="1400" dirty="0"/>
                    </a:p>
                  </a:txBody>
                  <a:tcPr anchor="ctr"/>
                </a:tc>
              </a:tr>
            </a:tbl>
          </a:graphicData>
        </a:graphic>
      </p:graphicFrame>
    </p:spTree>
    <p:extLst>
      <p:ext uri="{BB962C8B-B14F-4D97-AF65-F5344CB8AC3E}">
        <p14:creationId xmlns:p14="http://schemas.microsoft.com/office/powerpoint/2010/main" val="4196010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III.A.7.a</a:t>
            </a:r>
            <a:r>
              <a:rPr lang="en-US" dirty="0" smtClean="0">
                <a:latin typeface="Arial"/>
                <a:cs typeface="Arial"/>
              </a:rPr>
              <a:t/>
            </a:r>
            <a:br>
              <a:rPr lang="en-US" dirty="0" smtClean="0">
                <a:latin typeface="Arial"/>
                <a:cs typeface="Arial"/>
              </a:rPr>
            </a:br>
            <a:r>
              <a:rPr lang="en-US" sz="2000" b="0" dirty="0"/>
              <a:t>IDID</a:t>
            </a:r>
            <a:r>
              <a:rPr lang="en-US" sz="2000" dirty="0"/>
              <a:t> - </a:t>
            </a:r>
            <a:r>
              <a:rPr lang="en-US" sz="2000" b="0" dirty="0"/>
              <a:t>Inspections, Ordinances, and Enforcement</a:t>
            </a:r>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2"/>
            </a:pPr>
            <a:r>
              <a:rPr lang="en-US" sz="1800" dirty="0" smtClean="0">
                <a:latin typeface="Arial" panose="020B0604020202020204" pitchFamily="34" charset="0"/>
                <a:cs typeface="Arial" panose="020B0604020202020204" pitchFamily="34" charset="0"/>
              </a:rPr>
              <a:t>Enforce </a:t>
            </a:r>
            <a:r>
              <a:rPr lang="en-US" sz="1800" dirty="0">
                <a:latin typeface="Arial" panose="020B0604020202020204" pitchFamily="34" charset="0"/>
                <a:cs typeface="Arial" panose="020B0604020202020204" pitchFamily="34" charset="0"/>
              </a:rPr>
              <a:t>ordinances that prohibit illicit connections and illegal dumping into the </a:t>
            </a:r>
            <a:r>
              <a:rPr lang="en-US" sz="1800" dirty="0" smtClean="0">
                <a:latin typeface="Arial" panose="020B0604020202020204" pitchFamily="34" charset="0"/>
                <a:cs typeface="Arial" panose="020B0604020202020204" pitchFamily="34" charset="0"/>
              </a:rPr>
              <a:t>MS4.</a:t>
            </a:r>
          </a:p>
          <a:p>
            <a:pPr marL="342900" indent="-342900" fontAlgn="t">
              <a:lnSpc>
                <a:spcPct val="100000"/>
              </a:lnSpc>
              <a:spcBef>
                <a:spcPts val="0"/>
              </a:spcBef>
              <a:buFont typeface="+mj-lt"/>
              <a:buAutoNum type="arabicPeriod" startAt="2"/>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r>
              <a:rPr lang="en-US" sz="1800" dirty="0" smtClean="0">
                <a:latin typeface="Arial" panose="020B0604020202020204" pitchFamily="34" charset="0"/>
                <a:cs typeface="Arial" panose="020B0604020202020204" pitchFamily="34" charset="0"/>
              </a:rPr>
              <a:t>Strengthen </a:t>
            </a:r>
            <a:r>
              <a:rPr lang="en-US" sz="1800" dirty="0">
                <a:latin typeface="Arial" panose="020B0604020202020204" pitchFamily="34" charset="0"/>
                <a:cs typeface="Arial" panose="020B0604020202020204" pitchFamily="34" charset="0"/>
              </a:rPr>
              <a:t>the legal authority </a:t>
            </a:r>
            <a:r>
              <a:rPr lang="en-US" sz="1800" dirty="0" smtClean="0">
                <a:latin typeface="Arial" panose="020B0604020202020204" pitchFamily="34" charset="0"/>
                <a:cs typeface="Arial" panose="020B0604020202020204" pitchFamily="34" charset="0"/>
              </a:rPr>
              <a:t>to: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conduct inspections and monitoring;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control </a:t>
            </a:r>
            <a:r>
              <a:rPr lang="en-US" sz="1600" dirty="0">
                <a:latin typeface="Arial" panose="020B0604020202020204" pitchFamily="34" charset="0"/>
                <a:cs typeface="Arial" panose="020B0604020202020204" pitchFamily="34" charset="0"/>
              </a:rPr>
              <a:t>illicit discharges, illicit connections, illegal dumping and </a:t>
            </a:r>
            <a:r>
              <a:rPr lang="en-US" sz="1600" dirty="0" smtClean="0">
                <a:latin typeface="Arial" panose="020B0604020202020204" pitchFamily="34" charset="0"/>
                <a:cs typeface="Arial" panose="020B0604020202020204" pitchFamily="34" charset="0"/>
              </a:rPr>
              <a:t>spills</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require </a:t>
            </a:r>
            <a:r>
              <a:rPr lang="en-US" sz="1600" dirty="0">
                <a:latin typeface="Arial" panose="020B0604020202020204" pitchFamily="34" charset="0"/>
                <a:cs typeface="Arial" panose="020B0604020202020204" pitchFamily="34" charset="0"/>
              </a:rPr>
              <a:t>compliance with </a:t>
            </a:r>
            <a:r>
              <a:rPr lang="en-US" sz="1600" dirty="0" smtClean="0">
                <a:latin typeface="Arial" panose="020B0604020202020204" pitchFamily="34" charset="0"/>
                <a:cs typeface="Arial" panose="020B0604020202020204" pitchFamily="34" charset="0"/>
              </a:rPr>
              <a:t>ordinances</a:t>
            </a:r>
            <a:r>
              <a:rPr lang="en-US" sz="1600" dirty="0">
                <a:latin typeface="Arial" panose="020B0604020202020204" pitchFamily="34" charset="0"/>
                <a:cs typeface="Arial" panose="020B0604020202020204" pitchFamily="34" charset="0"/>
              </a:rPr>
              <a:t>, permits, contracts, and </a:t>
            </a:r>
            <a:r>
              <a:rPr lang="en-US" sz="1600" dirty="0" smtClean="0">
                <a:latin typeface="Arial" panose="020B0604020202020204" pitchFamily="34" charset="0"/>
                <a:cs typeface="Arial" panose="020B0604020202020204" pitchFamily="34" charset="0"/>
              </a:rPr>
              <a:t>orders, including taking </a:t>
            </a:r>
            <a:r>
              <a:rPr lang="en-US" sz="1600" dirty="0">
                <a:latin typeface="Arial" panose="020B0604020202020204" pitchFamily="34" charset="0"/>
                <a:cs typeface="Arial" panose="020B0604020202020204" pitchFamily="34" charset="0"/>
              </a:rPr>
              <a:t>legal action to eliminate illicit discharges or connections</a:t>
            </a:r>
            <a:r>
              <a:rPr lang="en-US" sz="1600" dirty="0" smtClean="0">
                <a:latin typeface="Arial" panose="020B0604020202020204" pitchFamily="34" charset="0"/>
                <a:cs typeface="Arial" panose="020B0604020202020204" pitchFamily="34" charset="0"/>
              </a:rPr>
              <a:t>.</a:t>
            </a:r>
          </a:p>
          <a:p>
            <a:pPr marL="457200" lvl="1" indent="0" fontAlgn="t">
              <a:lnSpc>
                <a:spcPct val="100000"/>
              </a:lnSpc>
              <a:spcBef>
                <a:spcPts val="0"/>
              </a:spcBef>
              <a:buNone/>
            </a:pP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amendments </a:t>
            </a:r>
            <a:r>
              <a:rPr lang="en-US" sz="1800" b="1" dirty="0">
                <a:solidFill>
                  <a:srgbClr val="FF0000"/>
                </a:solidFill>
                <a:latin typeface="Arial" panose="020B0604020202020204" pitchFamily="34" charset="0"/>
                <a:cs typeface="Arial" panose="020B0604020202020204" pitchFamily="34" charset="0"/>
              </a:rPr>
              <a:t>as </a:t>
            </a:r>
            <a:r>
              <a:rPr lang="en-US" sz="1800" b="1" dirty="0" smtClean="0">
                <a:solidFill>
                  <a:srgbClr val="FF0000"/>
                </a:solidFill>
                <a:latin typeface="Arial" panose="020B0604020202020204" pitchFamily="34" charset="0"/>
                <a:cs typeface="Arial" panose="020B0604020202020204" pitchFamily="34" charset="0"/>
              </a:rPr>
              <a:t>needed.</a:t>
            </a:r>
            <a:endParaRPr lang="en-US" sz="1800" b="1" dirty="0">
              <a:solidFill>
                <a:srgbClr val="FF0000"/>
              </a:solidFill>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spTree>
    <p:extLst>
      <p:ext uri="{BB962C8B-B14F-4D97-AF65-F5344CB8AC3E}">
        <p14:creationId xmlns:p14="http://schemas.microsoft.com/office/powerpoint/2010/main" val="19452254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III.A.7.c</a:t>
            </a:r>
            <a:r>
              <a:rPr lang="en-US" dirty="0" smtClean="0">
                <a:latin typeface="Arial"/>
                <a:cs typeface="Arial"/>
              </a:rPr>
              <a:t/>
            </a:r>
            <a:br>
              <a:rPr lang="en-US" dirty="0" smtClean="0">
                <a:latin typeface="Arial"/>
                <a:cs typeface="Arial"/>
              </a:rPr>
            </a:br>
            <a:r>
              <a:rPr lang="en-US" sz="2000" b="0" dirty="0"/>
              <a:t>IDID</a:t>
            </a:r>
            <a:r>
              <a:rPr lang="en-US" sz="2000" dirty="0"/>
              <a:t> - </a:t>
            </a:r>
            <a:r>
              <a:rPr lang="en-US" sz="2000" b="0" dirty="0"/>
              <a:t>Inspection and </a:t>
            </a:r>
            <a:r>
              <a:rPr lang="en-US" sz="2000" b="0" dirty="0" smtClean="0"/>
              <a:t>Investigation</a:t>
            </a:r>
            <a:endParaRPr lang="en-US" sz="2000" b="0" dirty="0"/>
          </a:p>
        </p:txBody>
      </p:sp>
      <p:sp>
        <p:nvSpPr>
          <p:cNvPr id="3" name="Content Placeholder 2"/>
          <p:cNvSpPr>
            <a:spLocks noGrp="1"/>
          </p:cNvSpPr>
          <p:nvPr>
            <p:ph idx="1"/>
          </p:nvPr>
        </p:nvSpPr>
        <p:spPr>
          <a:xfrm>
            <a:off x="628650" y="1825625"/>
            <a:ext cx="8332470" cy="4351338"/>
          </a:xfrm>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the program </a:t>
            </a:r>
            <a:r>
              <a:rPr lang="en-US" sz="1800" dirty="0" smtClean="0">
                <a:latin typeface="Arial" panose="020B0604020202020204" pitchFamily="34" charset="0"/>
                <a:cs typeface="Arial" panose="020B0604020202020204" pitchFamily="34" charset="0"/>
              </a:rPr>
              <a:t>to </a:t>
            </a:r>
            <a:r>
              <a:rPr lang="en-US" sz="1800" dirty="0">
                <a:latin typeface="Arial" panose="020B0604020202020204" pitchFamily="34" charset="0"/>
                <a:cs typeface="Arial" panose="020B0604020202020204" pitchFamily="34" charset="0"/>
              </a:rPr>
              <a:t>identify and eliminate </a:t>
            </a:r>
            <a:r>
              <a:rPr lang="en-US" sz="1800" dirty="0" smtClean="0">
                <a:latin typeface="Arial" panose="020B0604020202020204" pitchFamily="34" charset="0"/>
                <a:cs typeface="Arial" panose="020B0604020202020204" pitchFamily="34" charset="0"/>
              </a:rPr>
              <a:t>sources </a:t>
            </a:r>
            <a:r>
              <a:rPr lang="en-US" sz="1800" dirty="0">
                <a:latin typeface="Arial" panose="020B0604020202020204" pitchFamily="34" charset="0"/>
                <a:cs typeface="Arial" panose="020B0604020202020204" pitchFamily="34" charset="0"/>
              </a:rPr>
              <a:t>of illicit discharges, illicit connections and dumping </a:t>
            </a:r>
            <a:r>
              <a:rPr lang="en-US" sz="1800" dirty="0" smtClean="0">
                <a:latin typeface="Arial" panose="020B0604020202020204" pitchFamily="34" charset="0"/>
                <a:cs typeface="Arial" panose="020B0604020202020204" pitchFamily="34" charset="0"/>
              </a:rPr>
              <a:t>to </a:t>
            </a:r>
            <a:r>
              <a:rPr lang="en-US" sz="1800" dirty="0">
                <a:latin typeface="Arial" panose="020B0604020202020204" pitchFamily="34" charset="0"/>
                <a:cs typeface="Arial" panose="020B0604020202020204" pitchFamily="34" charset="0"/>
              </a:rPr>
              <a:t>the MS4 through a </a:t>
            </a:r>
            <a:r>
              <a:rPr lang="en-US" sz="1800" b="1" dirty="0">
                <a:latin typeface="Arial" panose="020B0604020202020204" pitchFamily="34" charset="0"/>
                <a:cs typeface="Arial" panose="020B0604020202020204" pitchFamily="34" charset="0"/>
              </a:rPr>
              <a:t>proactive inspection </a:t>
            </a:r>
            <a:r>
              <a:rPr lang="en-US" sz="1800" dirty="0">
                <a:latin typeface="Arial" panose="020B0604020202020204" pitchFamily="34" charset="0"/>
                <a:cs typeface="Arial" panose="020B0604020202020204" pitchFamily="34" charset="0"/>
              </a:rPr>
              <a:t>schedule and through </a:t>
            </a:r>
            <a:r>
              <a:rPr lang="en-US" sz="1800" b="1" dirty="0">
                <a:latin typeface="Arial" panose="020B0604020202020204" pitchFamily="34" charset="0"/>
                <a:cs typeface="Arial" panose="020B0604020202020204" pitchFamily="34" charset="0"/>
              </a:rPr>
              <a:t>reactive investigations </a:t>
            </a:r>
            <a:r>
              <a:rPr lang="en-US" sz="1800" dirty="0">
                <a:latin typeface="Arial" panose="020B0604020202020204" pitchFamily="34" charset="0"/>
                <a:cs typeface="Arial" panose="020B0604020202020204" pitchFamily="34" charset="0"/>
              </a:rPr>
              <a:t>into reports of suspected illicit activity</a:t>
            </a:r>
            <a:r>
              <a:rPr lang="en-US" sz="1800" dirty="0" smtClean="0">
                <a:latin typeface="Arial" panose="020B0604020202020204" pitchFamily="34" charset="0"/>
                <a:cs typeface="Arial" panose="020B0604020202020204" pitchFamily="34" charset="0"/>
              </a:rPr>
              <a:t>.</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In Year 1, develop </a:t>
            </a:r>
            <a:r>
              <a:rPr lang="en-US" sz="1800" dirty="0">
                <a:latin typeface="Arial" panose="020B0604020202020204" pitchFamily="34" charset="0"/>
                <a:cs typeface="Arial" panose="020B0604020202020204" pitchFamily="34" charset="0"/>
              </a:rPr>
              <a:t>a </a:t>
            </a:r>
            <a:r>
              <a:rPr lang="en-US" sz="1800" dirty="0" smtClean="0">
                <a:latin typeface="Arial" panose="020B0604020202020204" pitchFamily="34" charset="0"/>
                <a:cs typeface="Arial" panose="020B0604020202020204" pitchFamily="34" charset="0"/>
              </a:rPr>
              <a:t>proactive inspection program SOP:</a:t>
            </a:r>
          </a:p>
          <a:p>
            <a:pPr lvl="1" fontAlgn="t">
              <a:lnSpc>
                <a:spcPct val="100000"/>
              </a:lnSpc>
              <a:spcBef>
                <a:spcPts val="0"/>
              </a:spcBef>
            </a:pPr>
            <a:r>
              <a:rPr lang="en-US" sz="1600" dirty="0">
                <a:latin typeface="Arial" panose="020B0604020202020204" pitchFamily="34" charset="0"/>
                <a:cs typeface="Arial" panose="020B0604020202020204" pitchFamily="34" charset="0"/>
              </a:rPr>
              <a:t>Identify and prioritize areas/facilities </a:t>
            </a:r>
            <a:endParaRPr lang="en-US" sz="1600" dirty="0" smtClean="0">
              <a:latin typeface="Arial" panose="020B0604020202020204" pitchFamily="34" charset="0"/>
              <a:cs typeface="Arial" panose="020B0604020202020204" pitchFamily="34" charset="0"/>
            </a:endParaRP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Inspect portions </a:t>
            </a:r>
            <a:r>
              <a:rPr lang="en-US" sz="1200" dirty="0">
                <a:latin typeface="Arial" panose="020B0604020202020204" pitchFamily="34" charset="0"/>
                <a:cs typeface="Arial" panose="020B0604020202020204" pitchFamily="34" charset="0"/>
              </a:rPr>
              <a:t>of the MS4 that have a reasonable potential of containing illicit </a:t>
            </a:r>
            <a:r>
              <a:rPr lang="en-US" sz="1200" dirty="0" smtClean="0">
                <a:latin typeface="Arial" panose="020B0604020202020204" pitchFamily="34" charset="0"/>
                <a:cs typeface="Arial" panose="020B0604020202020204" pitchFamily="34" charset="0"/>
              </a:rPr>
              <a:t>discharges; </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Other </a:t>
            </a:r>
            <a:r>
              <a:rPr lang="en-US" sz="1200" dirty="0">
                <a:latin typeface="Arial" panose="020B0604020202020204" pitchFamily="34" charset="0"/>
                <a:cs typeface="Arial" panose="020B0604020202020204" pitchFamily="34" charset="0"/>
              </a:rPr>
              <a:t>program </a:t>
            </a:r>
            <a:r>
              <a:rPr lang="en-US" sz="1200" dirty="0" smtClean="0">
                <a:latin typeface="Arial" panose="020B0604020202020204" pitchFamily="34" charset="0"/>
                <a:cs typeface="Arial" panose="020B0604020202020204" pitchFamily="34" charset="0"/>
              </a:rPr>
              <a:t>inspections </a:t>
            </a:r>
            <a:r>
              <a:rPr lang="en-US" sz="1200" dirty="0">
                <a:latin typeface="Arial" panose="020B0604020202020204" pitchFamily="34" charset="0"/>
                <a:cs typeface="Arial" panose="020B0604020202020204" pitchFamily="34" charset="0"/>
              </a:rPr>
              <a:t>(e.g., industrial pretreatment, SQG, health, fire, etc.), may be used;  </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Include </a:t>
            </a:r>
            <a:r>
              <a:rPr lang="en-US" sz="1200" dirty="0">
                <a:latin typeface="Arial" panose="020B0604020202020204" pitchFamily="34" charset="0"/>
                <a:cs typeface="Arial" panose="020B0604020202020204" pitchFamily="34" charset="0"/>
              </a:rPr>
              <a:t>inspections </a:t>
            </a:r>
            <a:r>
              <a:rPr lang="en-US" sz="1200" dirty="0" smtClean="0">
                <a:latin typeface="Arial" panose="020B0604020202020204" pitchFamily="34" charset="0"/>
                <a:cs typeface="Arial" panose="020B0604020202020204" pitchFamily="34" charset="0"/>
              </a:rPr>
              <a:t>from </a:t>
            </a:r>
            <a:r>
              <a:rPr lang="en-US" sz="1200" dirty="0">
                <a:latin typeface="Arial" panose="020B0604020202020204" pitchFamily="34" charset="0"/>
                <a:cs typeface="Arial" panose="020B0604020202020204" pitchFamily="34" charset="0"/>
              </a:rPr>
              <a:t>areas / facilities not normally visited by the permittee.</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schedule </a:t>
            </a:r>
            <a:r>
              <a:rPr lang="en-US" sz="1600" dirty="0">
                <a:latin typeface="Arial" panose="020B0604020202020204" pitchFamily="34" charset="0"/>
                <a:cs typeface="Arial" panose="020B0604020202020204" pitchFamily="34" charset="0"/>
              </a:rPr>
              <a:t>for </a:t>
            </a:r>
            <a:r>
              <a:rPr lang="en-US" sz="1600" dirty="0" smtClean="0">
                <a:latin typeface="Arial" panose="020B0604020202020204" pitchFamily="34" charset="0"/>
                <a:cs typeface="Arial" panose="020B0604020202020204" pitchFamily="34" charset="0"/>
              </a:rPr>
              <a:t>annual inspections</a:t>
            </a:r>
            <a:r>
              <a:rPr lang="en-US" sz="1600" dirty="0">
                <a:latin typeface="Arial" panose="020B0604020202020204" pitchFamily="34" charset="0"/>
                <a:cs typeface="Arial" panose="020B0604020202020204" pitchFamily="34" charset="0"/>
              </a:rPr>
              <a:t>; </a:t>
            </a:r>
            <a:endParaRPr lang="en-US" sz="16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procedures </a:t>
            </a:r>
            <a:r>
              <a:rPr lang="en-US" sz="1600" dirty="0">
                <a:latin typeface="Arial" panose="020B0604020202020204" pitchFamily="34" charset="0"/>
                <a:cs typeface="Arial" panose="020B0604020202020204" pitchFamily="34" charset="0"/>
              </a:rPr>
              <a:t>for </a:t>
            </a:r>
            <a:r>
              <a:rPr lang="en-US" sz="1600" dirty="0" smtClean="0">
                <a:latin typeface="Arial" panose="020B0604020202020204" pitchFamily="34" charset="0"/>
                <a:cs typeface="Arial" panose="020B0604020202020204" pitchFamily="34" charset="0"/>
              </a:rPr>
              <a:t>inspections </a:t>
            </a:r>
            <a:r>
              <a:rPr lang="en-US" sz="1600" dirty="0" smtClean="0">
                <a:solidFill>
                  <a:srgbClr val="00B050"/>
                </a:solidFill>
                <a:latin typeface="Arial" panose="020B0604020202020204" pitchFamily="34" charset="0"/>
                <a:cs typeface="Arial" panose="020B0604020202020204" pitchFamily="34" charset="0"/>
              </a:rPr>
              <a:t>(MSGP determination)</a:t>
            </a:r>
          </a:p>
          <a:p>
            <a:pPr lvl="1" fontAlgn="t">
              <a:lnSpc>
                <a:spcPct val="100000"/>
              </a:lnSpc>
              <a:spcBef>
                <a:spcPts val="0"/>
              </a:spcBef>
            </a:pPr>
            <a:r>
              <a:rPr lang="en-US" sz="1600" dirty="0">
                <a:latin typeface="Arial" panose="020B0604020202020204" pitchFamily="34" charset="0"/>
                <a:cs typeface="Arial" panose="020B0604020202020204" pitchFamily="34" charset="0"/>
              </a:rPr>
              <a:t>procedures for </a:t>
            </a:r>
            <a:r>
              <a:rPr lang="en-US" sz="1600" dirty="0" smtClean="0">
                <a:latin typeface="Arial" panose="020B0604020202020204" pitchFamily="34" charset="0"/>
                <a:cs typeface="Arial" panose="020B0604020202020204" pitchFamily="34" charset="0"/>
              </a:rPr>
              <a:t>source tracing and eliminating </a:t>
            </a:r>
            <a:r>
              <a:rPr lang="en-US" sz="1600" dirty="0">
                <a:latin typeface="Arial" panose="020B0604020202020204" pitchFamily="34" charset="0"/>
                <a:cs typeface="Arial" panose="020B0604020202020204" pitchFamily="34" charset="0"/>
              </a:rPr>
              <a:t>the </a:t>
            </a:r>
            <a:r>
              <a:rPr lang="en-US" sz="1600" dirty="0" smtClean="0">
                <a:latin typeface="Arial" panose="020B0604020202020204" pitchFamily="34" charset="0"/>
                <a:cs typeface="Arial" panose="020B0604020202020204" pitchFamily="34" charset="0"/>
              </a:rPr>
              <a:t>discharge; </a:t>
            </a:r>
          </a:p>
          <a:p>
            <a:pPr lvl="1" fontAlgn="t">
              <a:lnSpc>
                <a:spcPct val="100000"/>
              </a:lnSpc>
              <a:spcBef>
                <a:spcPts val="0"/>
              </a:spcBef>
            </a:pPr>
            <a:r>
              <a:rPr lang="en-US" sz="1600" dirty="0">
                <a:latin typeface="Arial" panose="020B0604020202020204" pitchFamily="34" charset="0"/>
                <a:cs typeface="Arial" panose="020B0604020202020204" pitchFamily="34" charset="0"/>
              </a:rPr>
              <a:t>documentation (tracking and inspection report).</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procedures for </a:t>
            </a:r>
            <a:r>
              <a:rPr lang="en-US" sz="1600" dirty="0">
                <a:latin typeface="Arial" panose="020B0604020202020204" pitchFamily="34" charset="0"/>
                <a:cs typeface="Arial" panose="020B0604020202020204" pitchFamily="34" charset="0"/>
              </a:rPr>
              <a:t>enforcement </a:t>
            </a:r>
            <a:r>
              <a:rPr lang="en-US" sz="1600" dirty="0" smtClean="0">
                <a:latin typeface="Arial" panose="020B0604020202020204" pitchFamily="34" charset="0"/>
                <a:cs typeface="Arial" panose="020B0604020202020204" pitchFamily="34" charset="0"/>
              </a:rPr>
              <a:t>actions;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Responsible personnel</a:t>
            </a:r>
            <a:endParaRPr lang="en-US" sz="1600" dirty="0">
              <a:latin typeface="Arial" panose="020B0604020202020204" pitchFamily="34" charset="0"/>
              <a:cs typeface="Arial" panose="020B0604020202020204" pitchFamily="34" charset="0"/>
            </a:endParaRPr>
          </a:p>
          <a:p>
            <a:pPr marL="457200" lvl="1" indent="0" fontAlgn="t">
              <a:lnSpc>
                <a:spcPct val="100000"/>
              </a:lnSpc>
              <a:spcBef>
                <a:spcPts val="0"/>
              </a:spcBef>
              <a:buNone/>
            </a:pPr>
            <a:r>
              <a:rPr lang="en-US" sz="1800" b="1" dirty="0" smtClean="0">
                <a:solidFill>
                  <a:srgbClr val="FF0000"/>
                </a:solidFill>
                <a:latin typeface="Arial" panose="020B0604020202020204" pitchFamily="34" charset="0"/>
                <a:cs typeface="Arial" panose="020B0604020202020204" pitchFamily="34" charset="0"/>
              </a:rPr>
              <a:t>Submit a proactive </a:t>
            </a:r>
            <a:r>
              <a:rPr lang="en-US" sz="1800" b="1" dirty="0">
                <a:solidFill>
                  <a:srgbClr val="FF0000"/>
                </a:solidFill>
                <a:latin typeface="Arial" panose="020B0604020202020204" pitchFamily="34" charset="0"/>
                <a:cs typeface="Arial" panose="020B0604020202020204" pitchFamily="34" charset="0"/>
              </a:rPr>
              <a:t>inspection </a:t>
            </a:r>
            <a:r>
              <a:rPr lang="en-US" sz="1800" b="1" dirty="0" smtClean="0">
                <a:solidFill>
                  <a:srgbClr val="FF0000"/>
                </a:solidFill>
                <a:latin typeface="Arial" panose="020B0604020202020204" pitchFamily="34" charset="0"/>
                <a:cs typeface="Arial" panose="020B0604020202020204" pitchFamily="34" charset="0"/>
              </a:rPr>
              <a:t>SOP with </a:t>
            </a:r>
            <a:r>
              <a:rPr lang="en-US" sz="1800" b="1" dirty="0">
                <a:solidFill>
                  <a:srgbClr val="FF0000"/>
                </a:solidFill>
                <a:latin typeface="Arial" panose="020B0604020202020204" pitchFamily="34" charset="0"/>
                <a:cs typeface="Arial" panose="020B0604020202020204" pitchFamily="34" charset="0"/>
              </a:rPr>
              <a:t>the Year 1 ANNUAL </a:t>
            </a:r>
            <a:r>
              <a:rPr lang="en-US" sz="1800" b="1" dirty="0" smtClean="0">
                <a:solidFill>
                  <a:srgbClr val="FF0000"/>
                </a:solidFill>
                <a:latin typeface="Arial" panose="020B0604020202020204" pitchFamily="34" charset="0"/>
                <a:cs typeface="Arial" panose="020B0604020202020204" pitchFamily="34" charset="0"/>
              </a:rPr>
              <a:t> REPORT.</a:t>
            </a:r>
            <a:r>
              <a:rPr lang="en-US" sz="1800" b="1" dirty="0">
                <a:solidFill>
                  <a:srgbClr val="0070C0"/>
                </a:solidFill>
                <a:latin typeface="Arial" panose="020B0604020202020204" pitchFamily="34" charset="0"/>
                <a:cs typeface="Arial" panose="020B0604020202020204" pitchFamily="34" charset="0"/>
              </a:rPr>
              <a:t> </a:t>
            </a:r>
            <a:r>
              <a:rPr lang="en-US" sz="1800" b="1" dirty="0" smtClean="0">
                <a:solidFill>
                  <a:srgbClr val="0070C0"/>
                </a:solidFill>
                <a:latin typeface="Arial" panose="020B0604020202020204" pitchFamily="34" charset="0"/>
                <a:cs typeface="Arial" panose="020B0604020202020204" pitchFamily="34" charset="0"/>
              </a:rPr>
              <a:t/>
            </a:r>
            <a:br>
              <a:rPr lang="en-US" sz="1800" b="1" dirty="0" smtClean="0">
                <a:solidFill>
                  <a:srgbClr val="0070C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a:solidFill>
                  <a:srgbClr val="0070C0"/>
                </a:solidFill>
                <a:latin typeface="Arial" panose="020B0604020202020204" pitchFamily="34" charset="0"/>
                <a:cs typeface="Arial" panose="020B0604020202020204" pitchFamily="34" charset="0"/>
              </a:rPr>
              <a:t> All permittees must have a proactive inspection program, in addition to other program inspections conducted by the County. </a:t>
            </a:r>
            <a:endParaRPr lang="en-US" sz="1800" b="1" dirty="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spTree>
    <p:extLst>
      <p:ext uri="{BB962C8B-B14F-4D97-AF65-F5344CB8AC3E}">
        <p14:creationId xmlns:p14="http://schemas.microsoft.com/office/powerpoint/2010/main" val="27176560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III.A.7.c</a:t>
            </a:r>
            <a:r>
              <a:rPr lang="en-US" dirty="0" smtClean="0">
                <a:latin typeface="Arial"/>
                <a:cs typeface="Arial"/>
              </a:rPr>
              <a:t/>
            </a:r>
            <a:br>
              <a:rPr lang="en-US" dirty="0" smtClean="0">
                <a:latin typeface="Arial"/>
                <a:cs typeface="Arial"/>
              </a:rPr>
            </a:br>
            <a:r>
              <a:rPr lang="en-US" sz="2000" b="0" dirty="0"/>
              <a:t>IDID</a:t>
            </a:r>
            <a:r>
              <a:rPr lang="en-US" sz="2000" dirty="0"/>
              <a:t> - </a:t>
            </a:r>
            <a:r>
              <a:rPr lang="en-US" sz="2000" b="0" dirty="0"/>
              <a:t>Inspection and </a:t>
            </a:r>
            <a:r>
              <a:rPr lang="en-US" sz="2000" b="0" dirty="0" smtClean="0"/>
              <a:t>Investigation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2"/>
            </a:pPr>
            <a:r>
              <a:rPr lang="en-US" sz="1800" dirty="0" smtClean="0">
                <a:latin typeface="Arial" panose="020B0604020202020204" pitchFamily="34" charset="0"/>
                <a:cs typeface="Arial" panose="020B0604020202020204" pitchFamily="34" charset="0"/>
              </a:rPr>
              <a:t>Implement proactive </a:t>
            </a:r>
            <a:r>
              <a:rPr lang="en-US" sz="1800" dirty="0">
                <a:latin typeface="Arial" panose="020B0604020202020204" pitchFamily="34" charset="0"/>
                <a:cs typeface="Arial" panose="020B0604020202020204" pitchFamily="34" charset="0"/>
              </a:rPr>
              <a:t>inspection </a:t>
            </a:r>
            <a:r>
              <a:rPr lang="en-US" sz="1800" dirty="0" smtClean="0">
                <a:latin typeface="Arial" panose="020B0604020202020204" pitchFamily="34" charset="0"/>
                <a:cs typeface="Arial" panose="020B0604020202020204" pitchFamily="34" charset="0"/>
              </a:rPr>
              <a:t>program. </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a:t>
            </a:r>
            <a:r>
              <a:rPr lang="en-US" sz="1800" b="1" dirty="0">
                <a:solidFill>
                  <a:srgbClr val="FF0000"/>
                </a:solidFill>
                <a:latin typeface="Arial" panose="020B0604020202020204" pitchFamily="34" charset="0"/>
                <a:cs typeface="Arial" panose="020B0604020202020204" pitchFamily="34" charset="0"/>
              </a:rPr>
              <a:t>each ANNUAL REPORT</a:t>
            </a:r>
            <a:r>
              <a:rPr lang="en-US" sz="1800" b="1" dirty="0" smtClean="0">
                <a:solidFill>
                  <a:srgbClr val="FF0000"/>
                </a:solidFill>
                <a:latin typeface="Arial" panose="020B0604020202020204" pitchFamily="34" charset="0"/>
                <a:cs typeface="Arial" panose="020B0604020202020204" pitchFamily="34" charset="0"/>
              </a:rPr>
              <a:t>.</a:t>
            </a:r>
            <a:br>
              <a:rPr lang="en-US" sz="1800" b="1" dirty="0" smtClean="0">
                <a:solidFill>
                  <a:srgbClr val="FF0000"/>
                </a:solidFill>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a:solidFill>
                  <a:srgbClr val="0070C0"/>
                </a:solidFill>
                <a:latin typeface="Arial" panose="020B0604020202020204" pitchFamily="34" charset="0"/>
                <a:cs typeface="Arial" panose="020B0604020202020204" pitchFamily="34" charset="0"/>
              </a:rPr>
              <a:t> Report 0 if </a:t>
            </a:r>
            <a:r>
              <a:rPr lang="en-US" sz="1800" dirty="0" smtClean="0">
                <a:solidFill>
                  <a:srgbClr val="0070C0"/>
                </a:solidFill>
                <a:latin typeface="Arial" panose="020B0604020202020204" pitchFamily="34" charset="0"/>
                <a:cs typeface="Arial" panose="020B0604020202020204" pitchFamily="34" charset="0"/>
              </a:rPr>
              <a:t>no illicit activities were found, or no enforcement was taken.</a:t>
            </a:r>
            <a:endParaRPr lang="en-US" sz="1800" b="1" dirty="0" smtClean="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r>
              <a:rPr lang="en-US" sz="1800" dirty="0">
                <a:latin typeface="Arial" panose="020B0604020202020204" pitchFamily="34" charset="0"/>
                <a:cs typeface="Arial" panose="020B0604020202020204" pitchFamily="34" charset="0"/>
              </a:rPr>
              <a:t>Conduct reactive investigations to identify and eliminate the sources of illicit discharges, connections or disposal to the MS4, based on reports received from personnel, contractors, citizens, or other entities.</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r>
              <a:rPr lang="en-US" sz="1800" b="1" dirty="0" smtClean="0">
                <a:solidFill>
                  <a:srgbClr val="FF0000"/>
                </a:solidFill>
                <a:latin typeface="Arial" panose="020B0604020202020204" pitchFamily="34" charset="0"/>
                <a:cs typeface="Arial" panose="020B0604020202020204" pitchFamily="34" charset="0"/>
              </a:rPr>
              <a:t>.</a:t>
            </a:r>
            <a:br>
              <a:rPr lang="en-US" sz="1800" b="1" dirty="0" smtClean="0">
                <a:solidFill>
                  <a:srgbClr val="FF0000"/>
                </a:solidFill>
                <a:latin typeface="Arial" panose="020B0604020202020204" pitchFamily="34" charset="0"/>
                <a:cs typeface="Arial" panose="020B0604020202020204" pitchFamily="34" charset="0"/>
              </a:rPr>
            </a:br>
            <a:r>
              <a:rPr lang="en-US" sz="1800" b="1" dirty="0">
                <a:solidFill>
                  <a:srgbClr val="0070C0"/>
                </a:solidFill>
                <a:latin typeface="Arial" panose="020B0604020202020204" pitchFamily="34" charset="0"/>
                <a:cs typeface="Arial" panose="020B0604020202020204" pitchFamily="34" charset="0"/>
              </a:rPr>
              <a:t>NOTE: </a:t>
            </a:r>
            <a:r>
              <a:rPr lang="en-US" sz="1800" dirty="0">
                <a:solidFill>
                  <a:srgbClr val="0070C0"/>
                </a:solidFill>
                <a:latin typeface="Arial" panose="020B0604020202020204" pitchFamily="34" charset="0"/>
                <a:cs typeface="Arial" panose="020B0604020202020204" pitchFamily="34" charset="0"/>
              </a:rPr>
              <a:t> Report 0 if no </a:t>
            </a:r>
            <a:r>
              <a:rPr lang="en-US" sz="1800" dirty="0" smtClean="0">
                <a:solidFill>
                  <a:srgbClr val="0070C0"/>
                </a:solidFill>
                <a:latin typeface="Arial" panose="020B0604020202020204" pitchFamily="34" charset="0"/>
                <a:cs typeface="Arial" panose="020B0604020202020204" pitchFamily="34" charset="0"/>
              </a:rPr>
              <a:t>reports were received, no illicit </a:t>
            </a:r>
            <a:r>
              <a:rPr lang="en-US" sz="1800" dirty="0">
                <a:solidFill>
                  <a:srgbClr val="0070C0"/>
                </a:solidFill>
                <a:latin typeface="Arial" panose="020B0604020202020204" pitchFamily="34" charset="0"/>
                <a:cs typeface="Arial" panose="020B0604020202020204" pitchFamily="34" charset="0"/>
              </a:rPr>
              <a:t>activities were found, or no enforcement was taken</a:t>
            </a:r>
            <a:r>
              <a:rPr lang="en-US" sz="1800" dirty="0" smtClean="0">
                <a:solidFill>
                  <a:srgbClr val="0070C0"/>
                </a:solidFill>
                <a:latin typeface="Arial" panose="020B0604020202020204" pitchFamily="34" charset="0"/>
                <a:cs typeface="Arial" panose="020B0604020202020204" pitchFamily="34" charset="0"/>
              </a:rPr>
              <a:t>.</a:t>
            </a:r>
            <a:r>
              <a:rPr lang="en-US" sz="1800" b="1" dirty="0" smtClean="0">
                <a:solidFill>
                  <a:srgbClr val="FF0000"/>
                </a:solidFill>
                <a:latin typeface="Arial" panose="020B0604020202020204" pitchFamily="34" charset="0"/>
                <a:cs typeface="Arial" panose="020B0604020202020204" pitchFamily="34" charset="0"/>
              </a:rPr>
              <a:t/>
            </a:r>
            <a:br>
              <a:rPr lang="en-US" sz="1800" b="1" dirty="0" smtClean="0">
                <a:solidFill>
                  <a:srgbClr val="FF0000"/>
                </a:solidFill>
                <a:latin typeface="Arial" panose="020B0604020202020204" pitchFamily="34" charset="0"/>
                <a:cs typeface="Arial" panose="020B0604020202020204" pitchFamily="34" charset="0"/>
              </a:rPr>
            </a:br>
            <a:endParaRPr lang="en-US" sz="1800" b="1" dirty="0" smtClean="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b="1" dirty="0" smtClean="0">
              <a:solidFill>
                <a:srgbClr val="FF0000"/>
              </a:solidFill>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spTree>
    <p:extLst>
      <p:ext uri="{BB962C8B-B14F-4D97-AF65-F5344CB8AC3E}">
        <p14:creationId xmlns:p14="http://schemas.microsoft.com/office/powerpoint/2010/main" val="14880553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III.A.7.c</a:t>
            </a:r>
            <a:r>
              <a:rPr lang="en-US" dirty="0" smtClean="0">
                <a:latin typeface="Arial"/>
                <a:cs typeface="Arial"/>
              </a:rPr>
              <a:t/>
            </a:r>
            <a:br>
              <a:rPr lang="en-US" dirty="0" smtClean="0">
                <a:latin typeface="Arial"/>
                <a:cs typeface="Arial"/>
              </a:rPr>
            </a:br>
            <a:r>
              <a:rPr lang="en-US" sz="2000" b="0" dirty="0"/>
              <a:t>IDID</a:t>
            </a:r>
            <a:r>
              <a:rPr lang="en-US" sz="2000" dirty="0"/>
              <a:t> - </a:t>
            </a:r>
            <a:r>
              <a:rPr lang="en-US" sz="2000" b="0" dirty="0"/>
              <a:t>Inspection and </a:t>
            </a:r>
            <a:r>
              <a:rPr lang="en-US" sz="2000" b="0" dirty="0" smtClean="0"/>
              <a:t>Investigation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startAt="4"/>
            </a:pPr>
            <a:r>
              <a:rPr lang="en-US" sz="1800" dirty="0" smtClean="0">
                <a:latin typeface="Arial" panose="020B0604020202020204" pitchFamily="34" charset="0"/>
                <a:cs typeface="Arial" panose="020B0604020202020204" pitchFamily="34" charset="0"/>
              </a:rPr>
              <a:t>Implement an annual training </a:t>
            </a:r>
            <a:r>
              <a:rPr lang="en-US" sz="1800" dirty="0">
                <a:latin typeface="Arial" panose="020B0604020202020204" pitchFamily="34" charset="0"/>
                <a:cs typeface="Arial" panose="020B0604020202020204" pitchFamily="34" charset="0"/>
              </a:rPr>
              <a:t>plan </a:t>
            </a:r>
            <a:r>
              <a:rPr lang="en-US" sz="1800" dirty="0" smtClean="0">
                <a:latin typeface="Arial" panose="020B0604020202020204" pitchFamily="34" charset="0"/>
                <a:cs typeface="Arial" panose="020B0604020202020204" pitchFamily="34" charset="0"/>
              </a:rPr>
              <a:t>for appropriate staff (field </a:t>
            </a:r>
            <a:r>
              <a:rPr lang="en-US" sz="1800" dirty="0">
                <a:latin typeface="Arial" panose="020B0604020202020204" pitchFamily="34" charset="0"/>
                <a:cs typeface="Arial" panose="020B0604020202020204" pitchFamily="34" charset="0"/>
              </a:rPr>
              <a:t>crews, fleet </a:t>
            </a:r>
            <a:r>
              <a:rPr lang="en-US" sz="1800" dirty="0" smtClean="0">
                <a:latin typeface="Arial" panose="020B0604020202020204" pitchFamily="34" charset="0"/>
                <a:cs typeface="Arial" panose="020B0604020202020204" pitchFamily="34" charset="0"/>
              </a:rPr>
              <a:t>maintenance, inspectors</a:t>
            </a:r>
            <a:r>
              <a:rPr lang="en-US" sz="1800" dirty="0">
                <a:latin typeface="Arial" panose="020B0604020202020204" pitchFamily="34" charset="0"/>
                <a:cs typeface="Arial" panose="020B0604020202020204" pitchFamily="34" charset="0"/>
              </a:rPr>
              <a:t>) and contractors to identify and report conditions in </a:t>
            </a:r>
            <a:r>
              <a:rPr lang="en-US" sz="1800" dirty="0" smtClean="0">
                <a:latin typeface="Arial" panose="020B0604020202020204" pitchFamily="34" charset="0"/>
                <a:cs typeface="Arial" panose="020B0604020202020204" pitchFamily="34" charset="0"/>
              </a:rPr>
              <a:t>stormwater </a:t>
            </a:r>
            <a:r>
              <a:rPr lang="en-US" sz="1800" dirty="0">
                <a:latin typeface="Arial" panose="020B0604020202020204" pitchFamily="34" charset="0"/>
                <a:cs typeface="Arial" panose="020B0604020202020204" pitchFamily="34" charset="0"/>
              </a:rPr>
              <a:t>facilities that may indicate the presence of illicit discharges / connections / dumping to the MS4. Instruct </a:t>
            </a:r>
            <a:r>
              <a:rPr lang="en-US" sz="1800" dirty="0" smtClean="0">
                <a:latin typeface="Arial" panose="020B0604020202020204" pitchFamily="34" charset="0"/>
                <a:cs typeface="Arial" panose="020B0604020202020204" pitchFamily="34" charset="0"/>
              </a:rPr>
              <a:t>staff and contractors </a:t>
            </a:r>
            <a:r>
              <a:rPr lang="en-US" sz="1800" dirty="0">
                <a:latin typeface="Arial" panose="020B0604020202020204" pitchFamily="34" charset="0"/>
                <a:cs typeface="Arial" panose="020B0604020202020204" pitchFamily="34" charset="0"/>
              </a:rPr>
              <a:t>to be alert for illicit connections </a:t>
            </a:r>
            <a:r>
              <a:rPr lang="en-US" sz="1800" dirty="0" smtClean="0">
                <a:latin typeface="Arial" panose="020B0604020202020204" pitchFamily="34" charset="0"/>
                <a:cs typeface="Arial" panose="020B0604020202020204" pitchFamily="34" charset="0"/>
              </a:rPr>
              <a:t>during </a:t>
            </a:r>
            <a:r>
              <a:rPr lang="en-US" sz="1800" dirty="0">
                <a:latin typeface="Arial" panose="020B0604020202020204" pitchFamily="34" charset="0"/>
                <a:cs typeface="Arial" panose="020B0604020202020204" pitchFamily="34" charset="0"/>
              </a:rPr>
              <a:t>routine maintenance </a:t>
            </a:r>
            <a:r>
              <a:rPr lang="en-US" sz="1800" dirty="0" smtClean="0">
                <a:latin typeface="Arial" panose="020B0604020202020204" pitchFamily="34" charset="0"/>
                <a:cs typeface="Arial" panose="020B0604020202020204" pitchFamily="34" charset="0"/>
              </a:rPr>
              <a:t>activities.</a:t>
            </a:r>
            <a:br>
              <a:rPr lang="en-US" sz="1800" dirty="0" smtClean="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4"/>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a:p>
        </p:txBody>
      </p:sp>
    </p:spTree>
    <p:extLst>
      <p:ext uri="{BB962C8B-B14F-4D97-AF65-F5344CB8AC3E}">
        <p14:creationId xmlns:p14="http://schemas.microsoft.com/office/powerpoint/2010/main" val="26752053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III.A.7.d</a:t>
            </a:r>
            <a:r>
              <a:rPr lang="en-US" dirty="0" smtClean="0">
                <a:latin typeface="Arial"/>
                <a:cs typeface="Arial"/>
              </a:rPr>
              <a:t/>
            </a:r>
            <a:br>
              <a:rPr lang="en-US" dirty="0" smtClean="0">
                <a:latin typeface="Arial"/>
                <a:cs typeface="Arial"/>
              </a:rPr>
            </a:br>
            <a:r>
              <a:rPr lang="en-US" sz="2000" dirty="0" smtClean="0"/>
              <a:t>IDID – Spill Prevention and Response</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procedures to prevent, contain, and respond to spills that may discharge into the MS4. </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Implement a spill-prevention </a:t>
            </a:r>
            <a:r>
              <a:rPr lang="en-US" sz="1800" dirty="0">
                <a:latin typeface="Arial" panose="020B0604020202020204" pitchFamily="34" charset="0"/>
                <a:cs typeface="Arial" panose="020B0604020202020204" pitchFamily="34" charset="0"/>
              </a:rPr>
              <a:t>/ spill-response plan </a:t>
            </a:r>
            <a:r>
              <a:rPr lang="en-US" sz="1800" dirty="0" smtClean="0">
                <a:latin typeface="Arial" panose="020B0604020202020204" pitchFamily="34" charset="0"/>
                <a:cs typeface="Arial" panose="020B0604020202020204" pitchFamily="34" charset="0"/>
              </a:rPr>
              <a:t>to </a:t>
            </a:r>
            <a:r>
              <a:rPr lang="en-US" sz="1800" dirty="0">
                <a:latin typeface="Arial" panose="020B0604020202020204" pitchFamily="34" charset="0"/>
                <a:cs typeface="Arial" panose="020B0604020202020204" pitchFamily="34" charset="0"/>
              </a:rPr>
              <a:t>prevent, contain, and respond to spills that discharge into the MS4</a:t>
            </a:r>
            <a:r>
              <a:rPr lang="en-US" sz="1800" dirty="0" smtClean="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Ensure that </a:t>
            </a:r>
            <a:r>
              <a:rPr lang="en-US" sz="1800" dirty="0" smtClean="0">
                <a:latin typeface="Arial" panose="020B0604020202020204" pitchFamily="34" charset="0"/>
                <a:cs typeface="Arial" panose="020B0604020202020204" pitchFamily="34" charset="0"/>
              </a:rPr>
              <a:t>spills </a:t>
            </a:r>
            <a:r>
              <a:rPr lang="en-US" sz="1800" dirty="0">
                <a:latin typeface="Arial" panose="020B0604020202020204" pitchFamily="34" charset="0"/>
                <a:cs typeface="Arial" panose="020B0604020202020204" pitchFamily="34" charset="0"/>
              </a:rPr>
              <a:t>are properly addressed. </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Implement an annual training plan for </a:t>
            </a:r>
            <a:r>
              <a:rPr lang="en-US" sz="1800" dirty="0" smtClean="0">
                <a:latin typeface="Arial" panose="020B0604020202020204" pitchFamily="34" charset="0"/>
                <a:cs typeface="Arial" panose="020B0604020202020204" pitchFamily="34" charset="0"/>
              </a:rPr>
              <a:t>appropriate </a:t>
            </a:r>
            <a:r>
              <a:rPr lang="en-US" sz="1800" dirty="0">
                <a:latin typeface="Arial" panose="020B0604020202020204" pitchFamily="34" charset="0"/>
                <a:cs typeface="Arial" panose="020B0604020202020204" pitchFamily="34" charset="0"/>
              </a:rPr>
              <a:t>staff (field crews, fleet maintenance, inspectors) and contractors </a:t>
            </a:r>
            <a:r>
              <a:rPr lang="en-US" sz="1800" dirty="0" smtClean="0">
                <a:latin typeface="Arial" panose="020B0604020202020204" pitchFamily="34" charset="0"/>
                <a:cs typeface="Arial" panose="020B0604020202020204" pitchFamily="34" charset="0"/>
              </a:rPr>
              <a:t>on </a:t>
            </a:r>
            <a:r>
              <a:rPr lang="en-US" sz="1800" dirty="0">
                <a:latin typeface="Arial" panose="020B0604020202020204" pitchFamily="34" charset="0"/>
                <a:cs typeface="Arial" panose="020B0604020202020204" pitchFamily="34" charset="0"/>
              </a:rPr>
              <a:t>proper spill prevention, containment, and response techniques and </a:t>
            </a:r>
            <a:r>
              <a:rPr lang="en-US" sz="1800" dirty="0" smtClean="0">
                <a:latin typeface="Arial" panose="020B0604020202020204" pitchFamily="34" charset="0"/>
                <a:cs typeface="Arial" panose="020B0604020202020204" pitchFamily="34" charset="0"/>
              </a:rPr>
              <a:t>procedures. Include </a:t>
            </a:r>
            <a:r>
              <a:rPr lang="en-US" sz="1800" dirty="0">
                <a:latin typeface="Arial" panose="020B0604020202020204" pitchFamily="34" charset="0"/>
                <a:cs typeface="Arial" panose="020B0604020202020204" pitchFamily="34" charset="0"/>
              </a:rPr>
              <a:t>how to prevent a spill, recognize and quickly assess the nature of a spill, contain a spill, and promptly report hazardous material and chemical spills to the appropriate authority. </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i</a:t>
            </a:r>
            <a:r>
              <a:rPr lang="en-US" sz="1800" b="1" dirty="0" smtClean="0">
                <a:solidFill>
                  <a:srgbClr val="FF0000"/>
                </a:solidFill>
                <a:latin typeface="Arial" panose="020B0604020202020204" pitchFamily="34" charset="0"/>
                <a:cs typeface="Arial" panose="020B0604020202020204" pitchFamily="34" charset="0"/>
              </a:rPr>
              <a:t>n </a:t>
            </a:r>
            <a:r>
              <a:rPr lang="en-US" sz="1800" b="1" dirty="0">
                <a:solidFill>
                  <a:srgbClr val="FF0000"/>
                </a:solidFill>
                <a:latin typeface="Arial" panose="020B0604020202020204" pitchFamily="34" charset="0"/>
                <a:cs typeface="Arial" panose="020B0604020202020204" pitchFamily="34" charset="0"/>
              </a:rPr>
              <a:t>each ANNUAL REPORT.</a:t>
            </a:r>
          </a:p>
          <a:p>
            <a:pPr marL="342900" indent="-342900" fontAlgn="t">
              <a:lnSpc>
                <a:spcPct val="100000"/>
              </a:lnSpc>
              <a:spcBef>
                <a:spcPts val="0"/>
              </a:spcBef>
              <a:buFont typeface="+mj-lt"/>
              <a:buAutoNum type="arabicPeriod"/>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a:p>
        </p:txBody>
      </p:sp>
    </p:spTree>
    <p:extLst>
      <p:ext uri="{BB962C8B-B14F-4D97-AF65-F5344CB8AC3E}">
        <p14:creationId xmlns:p14="http://schemas.microsoft.com/office/powerpoint/2010/main" val="7869887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III.A.7.e</a:t>
            </a:r>
            <a:r>
              <a:rPr lang="en-US" dirty="0" smtClean="0">
                <a:latin typeface="Arial"/>
                <a:cs typeface="Arial"/>
              </a:rPr>
              <a:t/>
            </a:r>
            <a:br>
              <a:rPr lang="en-US" dirty="0" smtClean="0">
                <a:latin typeface="Arial"/>
                <a:cs typeface="Arial"/>
              </a:rPr>
            </a:br>
            <a:r>
              <a:rPr lang="en-US" sz="2000" dirty="0" smtClean="0"/>
              <a:t>IDID – Public reporting</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a:latin typeface="Arial" panose="020B0604020202020204" pitchFamily="34" charset="0"/>
                <a:cs typeface="Arial" panose="020B0604020202020204" pitchFamily="34" charset="0"/>
              </a:rPr>
              <a:t>Implement a program to promote, publicize, and facilitate public reporting of illicit discharges. </a:t>
            </a: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Implement a public education and outreach program to promote, publicize, and facilitate public reporting of the presence of illicit discharges and improper disposal of materials into the MS4. Disseminate information on the problems associated with illicit discharges, illicit connections and improper disposal, how to identify them, and how to report incidents discovered. </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a:p>
        </p:txBody>
      </p:sp>
    </p:spTree>
    <p:extLst>
      <p:ext uri="{BB962C8B-B14F-4D97-AF65-F5344CB8AC3E}">
        <p14:creationId xmlns:p14="http://schemas.microsoft.com/office/powerpoint/2010/main" val="20464954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III.A.7.f</a:t>
            </a:r>
            <a:r>
              <a:rPr lang="en-US" dirty="0" smtClean="0">
                <a:latin typeface="Arial"/>
                <a:cs typeface="Arial"/>
              </a:rPr>
              <a:t/>
            </a:r>
            <a:br>
              <a:rPr lang="en-US" dirty="0" smtClean="0">
                <a:latin typeface="Arial"/>
                <a:cs typeface="Arial"/>
              </a:rPr>
            </a:br>
            <a:r>
              <a:rPr lang="en-US" sz="2000" dirty="0" smtClean="0"/>
              <a:t>IDID </a:t>
            </a:r>
            <a:r>
              <a:rPr lang="en-US" sz="2000" dirty="0"/>
              <a:t>– Oils, Toxics, and </a:t>
            </a:r>
            <a:r>
              <a:rPr lang="en-US" sz="2000" dirty="0" smtClean="0"/>
              <a:t>HHW Control</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Prohibit the discharge or disposal of used motor vehicle fluids, household hazardous wastes (HHZ), and lead acid batteries into the MS4. </a:t>
            </a:r>
          </a:p>
          <a:p>
            <a:pPr marL="342900" indent="-342900" fontAlgn="t">
              <a:lnSpc>
                <a:spcPct val="100000"/>
              </a:lnSpc>
              <a:spcBef>
                <a:spcPts val="0"/>
              </a:spcBef>
              <a:buFont typeface="+mj-lt"/>
              <a:buAutoNum type="arabicPeriod"/>
            </a:pPr>
            <a:r>
              <a:rPr lang="en-US" sz="1800" dirty="0">
                <a:latin typeface="Arial" panose="020B0604020202020204" pitchFamily="34" charset="0"/>
                <a:cs typeface="Arial" panose="020B0604020202020204" pitchFamily="34" charset="0"/>
              </a:rPr>
              <a:t>Implement a public education and outreach program plan to encourage the proper use and disposal of used motor vehicle fluids, leftover hazardous household products, and lead acid batteries. </a:t>
            </a:r>
            <a:r>
              <a:rPr lang="en-US" sz="1800" dirty="0" smtClean="0">
                <a:latin typeface="Arial" panose="020B0604020202020204" pitchFamily="34" charset="0"/>
                <a:cs typeface="Arial" panose="020B0604020202020204" pitchFamily="34" charset="0"/>
              </a:rPr>
              <a:t>Publicize the </a:t>
            </a:r>
            <a:r>
              <a:rPr lang="en-US" sz="1800" dirty="0">
                <a:latin typeface="Arial" panose="020B0604020202020204" pitchFamily="34" charset="0"/>
                <a:cs typeface="Arial" panose="020B0604020202020204" pitchFamily="34" charset="0"/>
              </a:rPr>
              <a:t>locations of Miami-Dade County Home Chemical Collection </a:t>
            </a:r>
            <a:r>
              <a:rPr lang="en-US" sz="1800" dirty="0" smtClean="0">
                <a:latin typeface="Arial" panose="020B0604020202020204" pitchFamily="34" charset="0"/>
                <a:cs typeface="Arial" panose="020B0604020202020204" pitchFamily="34" charset="0"/>
              </a:rPr>
              <a:t>Sites. </a:t>
            </a:r>
            <a:br>
              <a:rPr lang="en-US" sz="1800" dirty="0" smtClean="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endParaRPr lang="en-US" sz="1800" dirty="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spTree>
    <p:extLst>
      <p:ext uri="{BB962C8B-B14F-4D97-AF65-F5344CB8AC3E}">
        <p14:creationId xmlns:p14="http://schemas.microsoft.com/office/powerpoint/2010/main" val="36800614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III.A.7.g</a:t>
            </a:r>
            <a:r>
              <a:rPr lang="en-US" dirty="0" smtClean="0">
                <a:latin typeface="Arial"/>
                <a:cs typeface="Arial"/>
              </a:rPr>
              <a:t/>
            </a:r>
            <a:br>
              <a:rPr lang="en-US" dirty="0" smtClean="0">
                <a:latin typeface="Arial"/>
                <a:cs typeface="Arial"/>
              </a:rPr>
            </a:br>
            <a:r>
              <a:rPr lang="en-US" sz="2000" dirty="0" smtClean="0"/>
              <a:t>IDID </a:t>
            </a:r>
            <a:r>
              <a:rPr lang="en-US" sz="2000" dirty="0"/>
              <a:t>– Limitation of Sanitary Sewer Seepage</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Prevent (or require the operator of the sanitary sewer to eliminate) unpermitted discharges of dry and wet weather overflows from sanitary sewers into the MS4. Eliminate the inflow / infiltration from collection / transmission systems and / or septic tanks into the MS4. </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Implement SOPs to </a:t>
            </a:r>
            <a:r>
              <a:rPr lang="en-US" sz="1800" dirty="0">
                <a:latin typeface="Arial" panose="020B0604020202020204" pitchFamily="34" charset="0"/>
                <a:cs typeface="Arial" panose="020B0604020202020204" pitchFamily="34" charset="0"/>
              </a:rPr>
              <a:t>reduce or eliminate sanitary wastewater contamination into the MS4, including discharges </a:t>
            </a:r>
            <a:r>
              <a:rPr lang="en-US" sz="1800" dirty="0" smtClean="0">
                <a:latin typeface="Arial" panose="020B0604020202020204" pitchFamily="34" charset="0"/>
                <a:cs typeface="Arial" panose="020B0604020202020204" pitchFamily="34" charset="0"/>
              </a:rPr>
              <a:t>from </a:t>
            </a:r>
            <a:r>
              <a:rPr lang="en-US" sz="1800" dirty="0">
                <a:latin typeface="Arial" panose="020B0604020202020204" pitchFamily="34" charset="0"/>
                <a:cs typeface="Arial" panose="020B0604020202020204" pitchFamily="34" charset="0"/>
              </a:rPr>
              <a:t>sanitary sewer overflows (SSOs) and from inflow / </a:t>
            </a:r>
            <a:r>
              <a:rPr lang="en-US" sz="1800" dirty="0" smtClean="0">
                <a:latin typeface="Arial" panose="020B0604020202020204" pitchFamily="34" charset="0"/>
                <a:cs typeface="Arial" panose="020B0604020202020204" pitchFamily="34" charset="0"/>
              </a:rPr>
              <a:t>infiltration (I&amp;I) </a:t>
            </a:r>
            <a:r>
              <a:rPr lang="en-US" sz="1800" dirty="0">
                <a:latin typeface="Arial" panose="020B0604020202020204" pitchFamily="34" charset="0"/>
                <a:cs typeface="Arial" panose="020B0604020202020204" pitchFamily="34" charset="0"/>
              </a:rPr>
              <a:t>from collection / transmission systems and / or septic tank systems</a:t>
            </a:r>
            <a:r>
              <a:rPr lang="en-US" sz="1800" dirty="0" smtClean="0">
                <a:latin typeface="Arial" panose="020B0604020202020204" pitchFamily="34" charset="0"/>
                <a:cs typeface="Arial" panose="020B0604020202020204" pitchFamily="34" charset="0"/>
              </a:rPr>
              <a:t>. Advise </a:t>
            </a:r>
            <a:r>
              <a:rPr lang="en-US" sz="1800" dirty="0">
                <a:latin typeface="Arial" panose="020B0604020202020204" pitchFamily="34" charset="0"/>
                <a:cs typeface="Arial" panose="020B0604020202020204" pitchFamily="34" charset="0"/>
              </a:rPr>
              <a:t>the appropriate utility owner of a violation if constituents common to wastewater contamination are discovered in the permittee’s MS4</a:t>
            </a:r>
            <a:r>
              <a:rPr lang="en-US" sz="1800" dirty="0" smtClean="0">
                <a:latin typeface="Arial" panose="020B0604020202020204" pitchFamily="34" charset="0"/>
                <a:cs typeface="Arial" panose="020B0604020202020204" pitchFamily="34" charset="0"/>
              </a:rPr>
              <a:t>.</a:t>
            </a:r>
            <a:r>
              <a:rPr lang="en-US" sz="1800" dirty="0">
                <a:latin typeface="Arial" panose="020B0604020202020204" pitchFamily="34" charset="0"/>
                <a:cs typeface="Arial" panose="020B0604020202020204" pitchFamily="34" charset="0"/>
              </a:rPr>
              <a:t/>
            </a:r>
            <a:br>
              <a:rPr lang="en-US" sz="1800" dirty="0">
                <a:latin typeface="Arial" panose="020B0604020202020204" pitchFamily="34" charset="0"/>
                <a:cs typeface="Arial" panose="020B0604020202020204" pitchFamily="34" charset="0"/>
              </a:rPr>
            </a:b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p>
          <a:p>
            <a:pPr marL="342900" indent="-342900" fontAlgn="t">
              <a:lnSpc>
                <a:spcPct val="100000"/>
              </a:lnSpc>
              <a:spcBef>
                <a:spcPts val="0"/>
              </a:spcBef>
              <a:buFont typeface="+mj-lt"/>
              <a:buAutoNum type="arabicPeriod"/>
            </a:pP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spTree>
    <p:extLst>
      <p:ext uri="{BB962C8B-B14F-4D97-AF65-F5344CB8AC3E}">
        <p14:creationId xmlns:p14="http://schemas.microsoft.com/office/powerpoint/2010/main" val="30074379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III.A.8</a:t>
            </a:r>
            <a:r>
              <a:rPr lang="en-US" dirty="0" smtClean="0">
                <a:latin typeface="Arial"/>
                <a:cs typeface="Arial"/>
              </a:rPr>
              <a:t/>
            </a:r>
            <a:br>
              <a:rPr lang="en-US" dirty="0" smtClean="0">
                <a:latin typeface="Arial"/>
                <a:cs typeface="Arial"/>
              </a:rPr>
            </a:br>
            <a:r>
              <a:rPr lang="en-US" sz="2000" dirty="0"/>
              <a:t>Industrial and High Risk Runoff </a:t>
            </a:r>
            <a:r>
              <a:rPr lang="en-US" sz="2000" dirty="0" smtClean="0"/>
              <a:t> (HRF)</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program to identify and control pollutants in stormwater discharges to the MS4 to the MEP from any operating municipal landfill(s); hazardous waste treatment, storage, disposal and recovery facilities; facilities that are subject to EPCRA Title III, Section 313; and any other industrial or commercial discharge that the permittees determine is contributing a substantial pollutant loading to the MS4.</a:t>
            </a:r>
            <a:endParaRPr lang="en-US" sz="1800" dirty="0" smtClean="0">
              <a:latin typeface="Arial" panose="020B0604020202020204" pitchFamily="34" charset="0"/>
              <a:cs typeface="Arial" panose="020B0604020202020204" pitchFamily="34" charset="0"/>
            </a:endParaRPr>
          </a:p>
          <a:p>
            <a:pPr marL="342900" indent="-342900" fontAlgn="t">
              <a:lnSpc>
                <a:spcPct val="100000"/>
              </a:lnSpc>
              <a:spcBef>
                <a:spcPts val="0"/>
              </a:spcBef>
              <a:buFont typeface="+mj-lt"/>
              <a:buAutoNum type="arabicPeriod" startAt="2"/>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spTree>
    <p:extLst>
      <p:ext uri="{BB962C8B-B14F-4D97-AF65-F5344CB8AC3E}">
        <p14:creationId xmlns:p14="http://schemas.microsoft.com/office/powerpoint/2010/main" val="3699801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latin typeface="Arial"/>
                <a:cs typeface="Arial"/>
              </a:rPr>
              <a:t>Phase I MS4s</a:t>
            </a:r>
            <a:endParaRPr lang="en-US" sz="4400" dirty="0">
              <a:latin typeface="Arial"/>
              <a:cs typeface="Arial"/>
            </a:endParaRPr>
          </a:p>
        </p:txBody>
      </p:sp>
      <p:sp>
        <p:nvSpPr>
          <p:cNvPr id="3" name="Content Placeholder 2"/>
          <p:cNvSpPr>
            <a:spLocks noGrp="1"/>
          </p:cNvSpPr>
          <p:nvPr>
            <p:ph idx="1"/>
          </p:nvPr>
        </p:nvSpPr>
        <p:spPr/>
        <p:txBody>
          <a:bodyPr>
            <a:noAutofit/>
          </a:bodyPr>
          <a:lstStyle/>
          <a:p>
            <a:pPr marL="0" indent="0">
              <a:lnSpc>
                <a:spcPct val="100000"/>
              </a:lnSpc>
              <a:buNone/>
            </a:pPr>
            <a:r>
              <a:rPr lang="en-US" sz="2000" dirty="0" smtClean="0">
                <a:latin typeface="Arial" panose="020B0604020202020204" pitchFamily="34" charset="0"/>
                <a:cs typeface="Arial" panose="020B0604020202020204" pitchFamily="34" charset="0"/>
              </a:rPr>
              <a:t>Part III. 	Stormwater Management Program</a:t>
            </a:r>
            <a:endParaRPr lang="en-US" sz="2000" dirty="0">
              <a:latin typeface="Arial" panose="020B0604020202020204" pitchFamily="34" charset="0"/>
              <a:cs typeface="Arial" panose="020B0604020202020204" pitchFamily="34" charset="0"/>
            </a:endParaRPr>
          </a:p>
          <a:p>
            <a:pPr marL="914400" lvl="1" indent="-457200">
              <a:lnSpc>
                <a:spcPct val="100000"/>
              </a:lnSpc>
              <a:spcBef>
                <a:spcPts val="0"/>
              </a:spcBef>
              <a:buFont typeface="+mj-lt"/>
              <a:buAutoNum type="arabicPeriod"/>
            </a:pPr>
            <a:r>
              <a:rPr lang="en-US" sz="1600" dirty="0" smtClean="0">
                <a:latin typeface="Arial" panose="020B0604020202020204" pitchFamily="34" charset="0"/>
                <a:cs typeface="Arial" panose="020B0604020202020204" pitchFamily="34" charset="0"/>
              </a:rPr>
              <a:t>Structural Controls and Stormwater Collection System Operation</a:t>
            </a:r>
          </a:p>
          <a:p>
            <a:pPr marL="914400" lvl="1" indent="-457200" fontAlgn="t">
              <a:lnSpc>
                <a:spcPct val="100000"/>
              </a:lnSpc>
              <a:spcBef>
                <a:spcPts val="0"/>
              </a:spcBef>
              <a:buFont typeface="+mj-lt"/>
              <a:buAutoNum type="arabicPeriod"/>
            </a:pPr>
            <a:r>
              <a:rPr lang="en-US" sz="1600" dirty="0" smtClean="0">
                <a:latin typeface="Arial" panose="020B0604020202020204" pitchFamily="34" charset="0"/>
                <a:cs typeface="Arial" panose="020B0604020202020204" pitchFamily="34" charset="0"/>
              </a:rPr>
              <a:t>Areas of New </a:t>
            </a:r>
            <a:r>
              <a:rPr lang="en-US" sz="1600" dirty="0">
                <a:latin typeface="Arial" panose="020B0604020202020204" pitchFamily="34" charset="0"/>
                <a:cs typeface="Arial" panose="020B0604020202020204" pitchFamily="34" charset="0"/>
              </a:rPr>
              <a:t>Development </a:t>
            </a:r>
            <a:r>
              <a:rPr lang="en-US" sz="1600" dirty="0" smtClean="0">
                <a:latin typeface="Arial" panose="020B0604020202020204" pitchFamily="34" charset="0"/>
                <a:cs typeface="Arial" panose="020B0604020202020204" pitchFamily="34" charset="0"/>
              </a:rPr>
              <a:t>and </a:t>
            </a:r>
            <a:r>
              <a:rPr lang="en-US" sz="1600" dirty="0">
                <a:latin typeface="Arial" panose="020B0604020202020204" pitchFamily="34" charset="0"/>
                <a:cs typeface="Arial" panose="020B0604020202020204" pitchFamily="34" charset="0"/>
              </a:rPr>
              <a:t>Significant </a:t>
            </a:r>
            <a:r>
              <a:rPr lang="en-US" sz="1600" dirty="0" smtClean="0">
                <a:latin typeface="Arial" panose="020B0604020202020204" pitchFamily="34" charset="0"/>
                <a:cs typeface="Arial" panose="020B0604020202020204" pitchFamily="34" charset="0"/>
              </a:rPr>
              <a:t>Redevelopment</a:t>
            </a:r>
          </a:p>
          <a:p>
            <a:pPr marL="914400" lvl="1" indent="-457200" fontAlgn="t">
              <a:lnSpc>
                <a:spcPct val="100000"/>
              </a:lnSpc>
              <a:spcBef>
                <a:spcPts val="0"/>
              </a:spcBef>
              <a:buFont typeface="+mj-lt"/>
              <a:buAutoNum type="arabicPeriod"/>
            </a:pPr>
            <a:r>
              <a:rPr lang="en-US" sz="1600" dirty="0" smtClean="0">
                <a:latin typeface="Arial" panose="020B0604020202020204" pitchFamily="34" charset="0"/>
                <a:cs typeface="Arial" panose="020B0604020202020204" pitchFamily="34" charset="0"/>
              </a:rPr>
              <a:t>Roadways</a:t>
            </a:r>
            <a:endParaRPr lang="en-US" sz="1600" dirty="0">
              <a:latin typeface="Arial" panose="020B0604020202020204" pitchFamily="34" charset="0"/>
              <a:cs typeface="Arial" panose="020B0604020202020204" pitchFamily="34" charset="0"/>
            </a:endParaRPr>
          </a:p>
          <a:p>
            <a:pPr marL="914400" lvl="1" indent="-457200" fontAlgn="t">
              <a:lnSpc>
                <a:spcPct val="100000"/>
              </a:lnSpc>
              <a:spcBef>
                <a:spcPts val="0"/>
              </a:spcBef>
              <a:buFont typeface="+mj-lt"/>
              <a:buAutoNum type="arabicPeriod"/>
            </a:pPr>
            <a:r>
              <a:rPr lang="en-US" sz="1600" dirty="0">
                <a:latin typeface="Arial" panose="020B0604020202020204" pitchFamily="34" charset="0"/>
                <a:cs typeface="Arial" panose="020B0604020202020204" pitchFamily="34" charset="0"/>
              </a:rPr>
              <a:t>Flood Control </a:t>
            </a:r>
            <a:r>
              <a:rPr lang="en-US" sz="1600" dirty="0" smtClean="0">
                <a:latin typeface="Arial" panose="020B0604020202020204" pitchFamily="34" charset="0"/>
                <a:cs typeface="Arial" panose="020B0604020202020204" pitchFamily="34" charset="0"/>
              </a:rPr>
              <a:t>Projects</a:t>
            </a:r>
          </a:p>
          <a:p>
            <a:pPr marL="914400" lvl="1" indent="-457200">
              <a:lnSpc>
                <a:spcPct val="120000"/>
              </a:lnSpc>
              <a:spcBef>
                <a:spcPts val="0"/>
              </a:spcBef>
              <a:buFont typeface="+mj-lt"/>
              <a:buAutoNum type="arabicPeriod"/>
            </a:pPr>
            <a:r>
              <a:rPr lang="en-US" sz="1600" dirty="0">
                <a:latin typeface="Arial" panose="020B0604020202020204" pitchFamily="34" charset="0"/>
                <a:cs typeface="Arial" panose="020B0604020202020204" pitchFamily="34" charset="0"/>
              </a:rPr>
              <a:t>Municipal Waste Treatment, Storage or Disposal Facilities </a:t>
            </a:r>
          </a:p>
          <a:p>
            <a:pPr marL="914400" lvl="1" indent="-457200">
              <a:lnSpc>
                <a:spcPct val="120000"/>
              </a:lnSpc>
              <a:spcBef>
                <a:spcPts val="0"/>
              </a:spcBef>
              <a:buFont typeface="+mj-lt"/>
              <a:buAutoNum type="arabicPeriod"/>
            </a:pPr>
            <a:r>
              <a:rPr lang="en-US" sz="1600" dirty="0" smtClean="0">
                <a:latin typeface="Arial" panose="020B0604020202020204" pitchFamily="34" charset="0"/>
                <a:cs typeface="Arial" panose="020B0604020202020204" pitchFamily="34" charset="0"/>
              </a:rPr>
              <a:t>Pesticide</a:t>
            </a:r>
            <a:r>
              <a:rPr lang="en-US" sz="1600" dirty="0">
                <a:latin typeface="Arial" panose="020B0604020202020204" pitchFamily="34" charset="0"/>
                <a:cs typeface="Arial" panose="020B0604020202020204" pitchFamily="34" charset="0"/>
              </a:rPr>
              <a:t>, Herbicide, and Fertilizer Application </a:t>
            </a:r>
          </a:p>
          <a:p>
            <a:pPr marL="914400" lvl="1" indent="-457200">
              <a:lnSpc>
                <a:spcPct val="120000"/>
              </a:lnSpc>
              <a:spcBef>
                <a:spcPts val="0"/>
              </a:spcBef>
              <a:buFont typeface="+mj-lt"/>
              <a:buAutoNum type="arabicPeriod"/>
            </a:pPr>
            <a:r>
              <a:rPr lang="en-US" sz="1600" dirty="0">
                <a:latin typeface="Arial" panose="020B0604020202020204" pitchFamily="34" charset="0"/>
                <a:cs typeface="Arial" panose="020B0604020202020204" pitchFamily="34" charset="0"/>
              </a:rPr>
              <a:t>Illicit Discharges and Improper Disposal</a:t>
            </a:r>
          </a:p>
          <a:p>
            <a:pPr marL="914400" lvl="1" indent="-457200">
              <a:lnSpc>
                <a:spcPct val="120000"/>
              </a:lnSpc>
              <a:spcBef>
                <a:spcPts val="0"/>
              </a:spcBef>
              <a:buFont typeface="+mj-lt"/>
              <a:buAutoNum type="arabicPeriod"/>
            </a:pPr>
            <a:r>
              <a:rPr lang="en-US" sz="1600" dirty="0">
                <a:latin typeface="Arial" panose="020B0604020202020204" pitchFamily="34" charset="0"/>
                <a:cs typeface="Arial" panose="020B0604020202020204" pitchFamily="34" charset="0"/>
              </a:rPr>
              <a:t>Industrial and High Risk Runoff</a:t>
            </a:r>
          </a:p>
          <a:p>
            <a:pPr marL="914400" lvl="1" indent="-457200">
              <a:lnSpc>
                <a:spcPct val="120000"/>
              </a:lnSpc>
              <a:spcBef>
                <a:spcPts val="0"/>
              </a:spcBef>
              <a:buFont typeface="+mj-lt"/>
              <a:buAutoNum type="arabicPeriod"/>
            </a:pPr>
            <a:r>
              <a:rPr lang="en-US" sz="1600" dirty="0">
                <a:latin typeface="Arial" panose="020B0604020202020204" pitchFamily="34" charset="0"/>
                <a:cs typeface="Arial" panose="020B0604020202020204" pitchFamily="34" charset="0"/>
              </a:rPr>
              <a:t>Construction Site </a:t>
            </a:r>
            <a:r>
              <a:rPr lang="en-US" sz="1600" dirty="0" smtClean="0">
                <a:latin typeface="Arial" panose="020B0604020202020204" pitchFamily="34" charset="0"/>
                <a:cs typeface="Arial" panose="020B0604020202020204" pitchFamily="34" charset="0"/>
              </a:rPr>
              <a:t>Runoff</a:t>
            </a:r>
          </a:p>
          <a:p>
            <a:pPr marL="0" indent="0">
              <a:lnSpc>
                <a:spcPct val="120000"/>
              </a:lnSpc>
              <a:spcBef>
                <a:spcPts val="0"/>
              </a:spcBef>
              <a:buNone/>
            </a:pPr>
            <a:r>
              <a:rPr lang="en-US" sz="2000" dirty="0" smtClean="0">
                <a:latin typeface="Arial" panose="020B0604020202020204" pitchFamily="34" charset="0"/>
                <a:cs typeface="Arial" panose="020B0604020202020204" pitchFamily="34" charset="0"/>
              </a:rPr>
              <a:t>Part V.	  Monitoring</a:t>
            </a:r>
            <a:endParaRPr lang="en-US" sz="2000" dirty="0">
              <a:latin typeface="Arial" panose="020B0604020202020204" pitchFamily="34" charset="0"/>
              <a:cs typeface="Arial" panose="020B0604020202020204" pitchFamily="34" charset="0"/>
            </a:endParaRPr>
          </a:p>
          <a:p>
            <a:pPr marL="0" indent="0">
              <a:lnSpc>
                <a:spcPct val="120000"/>
              </a:lnSpc>
              <a:spcBef>
                <a:spcPts val="0"/>
              </a:spcBef>
              <a:buNone/>
            </a:pPr>
            <a:r>
              <a:rPr lang="en-US" sz="2000" dirty="0" smtClean="0">
                <a:latin typeface="Arial" panose="020B0604020202020204" pitchFamily="34" charset="0"/>
                <a:cs typeface="Arial" panose="020B0604020202020204" pitchFamily="34" charset="0"/>
              </a:rPr>
              <a:t>Part VIII. TMDLs</a:t>
            </a:r>
            <a:r>
              <a:rPr lang="en-US" sz="1800" i="1" dirty="0" smtClean="0">
                <a:solidFill>
                  <a:srgbClr val="FF0000"/>
                </a:solidFill>
                <a:latin typeface="Arial" panose="020B0604020202020204" pitchFamily="34" charset="0"/>
                <a:cs typeface="Arial" panose="020B0604020202020204" pitchFamily="34" charset="0"/>
              </a:rPr>
              <a:t/>
            </a:r>
            <a:br>
              <a:rPr lang="en-US" sz="1800" i="1" dirty="0" smtClean="0">
                <a:solidFill>
                  <a:srgbClr val="FF0000"/>
                </a:solidFill>
                <a:latin typeface="Arial" panose="020B0604020202020204" pitchFamily="34" charset="0"/>
                <a:cs typeface="Arial" panose="020B0604020202020204" pitchFamily="34" charset="0"/>
              </a:rPr>
            </a:br>
            <a:endParaRPr lang="en-US" sz="18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spTree>
    <p:extLst>
      <p:ext uri="{BB962C8B-B14F-4D97-AF65-F5344CB8AC3E}">
        <p14:creationId xmlns:p14="http://schemas.microsoft.com/office/powerpoint/2010/main" val="7560445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III.A.8.a</a:t>
            </a:r>
            <a:r>
              <a:rPr lang="en-US" dirty="0" smtClean="0">
                <a:latin typeface="Arial"/>
                <a:cs typeface="Arial"/>
              </a:rPr>
              <a:t/>
            </a:r>
            <a:br>
              <a:rPr lang="en-US" dirty="0" smtClean="0">
                <a:latin typeface="Arial"/>
                <a:cs typeface="Arial"/>
              </a:rPr>
            </a:br>
            <a:r>
              <a:rPr lang="en-US" sz="2000" dirty="0" smtClean="0"/>
              <a:t>HRF – Identification and Inspection</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a:t>
            </a:r>
            <a:r>
              <a:rPr lang="en-US" sz="1800" dirty="0" smtClean="0">
                <a:latin typeface="Arial" panose="020B0604020202020204" pitchFamily="34" charset="0"/>
                <a:cs typeface="Arial" panose="020B0604020202020204" pitchFamily="34" charset="0"/>
              </a:rPr>
              <a:t>plan </a:t>
            </a:r>
            <a:r>
              <a:rPr lang="en-US" sz="1800" dirty="0">
                <a:latin typeface="Arial" panose="020B0604020202020204" pitchFamily="34" charset="0"/>
                <a:cs typeface="Arial" panose="020B0604020202020204" pitchFamily="34" charset="0"/>
              </a:rPr>
              <a:t>for conducting inspections of </a:t>
            </a:r>
            <a:r>
              <a:rPr lang="en-US" sz="1800" dirty="0" smtClean="0">
                <a:latin typeface="Arial" panose="020B0604020202020204" pitchFamily="34" charset="0"/>
                <a:cs typeface="Arial" panose="020B0604020202020204" pitchFamily="34" charset="0"/>
              </a:rPr>
              <a:t>HRFs to </a:t>
            </a:r>
            <a:r>
              <a:rPr lang="en-US" sz="1800" dirty="0">
                <a:latin typeface="Arial" panose="020B0604020202020204" pitchFamily="34" charset="0"/>
                <a:cs typeface="Arial" panose="020B0604020202020204" pitchFamily="34" charset="0"/>
              </a:rPr>
              <a:t>determine compliance with </a:t>
            </a: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stormwater </a:t>
            </a:r>
            <a:r>
              <a:rPr lang="en-US" sz="1800" dirty="0" smtClean="0">
                <a:latin typeface="Arial" panose="020B0604020202020204" pitchFamily="34" charset="0"/>
                <a:cs typeface="Arial" panose="020B0604020202020204" pitchFamily="34" charset="0"/>
              </a:rPr>
              <a:t>program:</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no </a:t>
            </a:r>
            <a:r>
              <a:rPr lang="en-US" sz="1600" dirty="0">
                <a:latin typeface="Arial" panose="020B0604020202020204" pitchFamily="34" charset="0"/>
                <a:cs typeface="Arial" panose="020B0604020202020204" pitchFamily="34" charset="0"/>
              </a:rPr>
              <a:t>illicit discharges / connections / dumping, </a:t>
            </a:r>
            <a:endParaRPr lang="en-US" sz="16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compliance </a:t>
            </a:r>
            <a:r>
              <a:rPr lang="en-US" sz="1600" dirty="0">
                <a:latin typeface="Arial" panose="020B0604020202020204" pitchFamily="34" charset="0"/>
                <a:cs typeface="Arial" panose="020B0604020202020204" pitchFamily="34" charset="0"/>
              </a:rPr>
              <a:t>with local stormwater regulation requirements, </a:t>
            </a:r>
            <a:endParaRPr lang="en-US" sz="16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coverage </a:t>
            </a:r>
            <a:r>
              <a:rPr lang="en-US" sz="1600" dirty="0">
                <a:latin typeface="Arial" panose="020B0604020202020204" pitchFamily="34" charset="0"/>
                <a:cs typeface="Arial" panose="020B0604020202020204" pitchFamily="34" charset="0"/>
              </a:rPr>
              <a:t>under the </a:t>
            </a:r>
            <a:r>
              <a:rPr lang="en-US" sz="1600" dirty="0" smtClean="0">
                <a:latin typeface="Arial" panose="020B0604020202020204" pitchFamily="34" charset="0"/>
                <a:cs typeface="Arial" panose="020B0604020202020204" pitchFamily="34" charset="0"/>
              </a:rPr>
              <a:t>MSGP</a:t>
            </a:r>
          </a:p>
          <a:p>
            <a:pPr marL="457200" lvl="1" indent="0" fontAlgn="t">
              <a:lnSpc>
                <a:spcPct val="100000"/>
              </a:lnSpc>
              <a:spcBef>
                <a:spcPts val="0"/>
              </a:spcBef>
              <a:buNone/>
            </a:pPr>
            <a:r>
              <a:rPr lang="en-US" sz="1800" b="1" dirty="0" smtClean="0">
                <a:solidFill>
                  <a:srgbClr val="FF0000"/>
                </a:solidFill>
                <a:latin typeface="Arial" panose="020B0604020202020204" pitchFamily="34" charset="0"/>
                <a:cs typeface="Arial" panose="020B0604020202020204" pitchFamily="34" charset="0"/>
              </a:rPr>
              <a:t>Report in </a:t>
            </a:r>
            <a:r>
              <a:rPr lang="en-US" sz="1800" b="1" dirty="0">
                <a:solidFill>
                  <a:srgbClr val="FF0000"/>
                </a:solidFill>
                <a:latin typeface="Arial" panose="020B0604020202020204" pitchFamily="34" charset="0"/>
                <a:cs typeface="Arial" panose="020B0604020202020204" pitchFamily="34" charset="0"/>
              </a:rPr>
              <a:t>each ANNUAL REPORT.</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spTree>
    <p:extLst>
      <p:ext uri="{BB962C8B-B14F-4D97-AF65-F5344CB8AC3E}">
        <p14:creationId xmlns:p14="http://schemas.microsoft.com/office/powerpoint/2010/main" val="13302156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III.A.8.b</a:t>
            </a:r>
            <a:r>
              <a:rPr lang="en-US" dirty="0" smtClean="0">
                <a:latin typeface="Arial"/>
                <a:cs typeface="Arial"/>
              </a:rPr>
              <a:t/>
            </a:r>
            <a:br>
              <a:rPr lang="en-US" dirty="0" smtClean="0">
                <a:latin typeface="Arial"/>
                <a:cs typeface="Arial"/>
              </a:rPr>
            </a:br>
            <a:r>
              <a:rPr lang="en-US" sz="2000" dirty="0" smtClean="0"/>
              <a:t>HRF </a:t>
            </a:r>
            <a:r>
              <a:rPr lang="en-US" sz="2000" dirty="0"/>
              <a:t>– </a:t>
            </a:r>
            <a:r>
              <a:rPr lang="en-US" sz="2000" dirty="0" smtClean="0"/>
              <a:t>Monitoring</a:t>
            </a:r>
            <a:endParaRPr lang="en-US" sz="2000" b="0" dirty="0"/>
          </a:p>
        </p:txBody>
      </p:sp>
      <p:sp>
        <p:nvSpPr>
          <p:cNvPr id="3" name="Content Placeholder 2"/>
          <p:cNvSpPr>
            <a:spLocks noGrp="1"/>
          </p:cNvSpPr>
          <p:nvPr>
            <p:ph idx="1"/>
          </p:nvPr>
        </p:nvSpPr>
        <p:spPr/>
        <p:txBody>
          <a:bodyPr>
            <a:noAutofit/>
          </a:bodyPr>
          <a:lstStyle/>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If </a:t>
            </a:r>
            <a:r>
              <a:rPr lang="en-US" sz="1800" dirty="0">
                <a:latin typeface="Arial" panose="020B0604020202020204" pitchFamily="34" charset="0"/>
                <a:cs typeface="Arial" panose="020B0604020202020204" pitchFamily="34" charset="0"/>
              </a:rPr>
              <a:t>inspections of </a:t>
            </a:r>
            <a:r>
              <a:rPr lang="en-US" sz="1800" dirty="0" smtClean="0">
                <a:latin typeface="Arial" panose="020B0604020202020204" pitchFamily="34" charset="0"/>
                <a:cs typeface="Arial" panose="020B0604020202020204" pitchFamily="34" charset="0"/>
              </a:rPr>
              <a:t>HRFs disclose </a:t>
            </a:r>
            <a:r>
              <a:rPr lang="en-US" sz="1800" dirty="0">
                <a:latin typeface="Arial" panose="020B0604020202020204" pitchFamily="34" charset="0"/>
                <a:cs typeface="Arial" panose="020B0604020202020204" pitchFamily="34" charset="0"/>
              </a:rPr>
              <a:t>suspected illicit discharges to the </a:t>
            </a:r>
            <a:r>
              <a:rPr lang="en-US" sz="1800" dirty="0" smtClean="0">
                <a:latin typeface="Arial" panose="020B0604020202020204" pitchFamily="34" charset="0"/>
                <a:cs typeface="Arial" panose="020B0604020202020204" pitchFamily="34" charset="0"/>
              </a:rPr>
              <a:t>MS4, sampling </a:t>
            </a:r>
            <a:r>
              <a:rPr lang="en-US" sz="1800" dirty="0">
                <a:latin typeface="Arial" panose="020B0604020202020204" pitchFamily="34" charset="0"/>
                <a:cs typeface="Arial" panose="020B0604020202020204" pitchFamily="34" charset="0"/>
              </a:rPr>
              <a:t>of the discharge </a:t>
            </a:r>
            <a:r>
              <a:rPr lang="en-US" sz="1800" dirty="0" smtClean="0">
                <a:latin typeface="Arial" panose="020B0604020202020204" pitchFamily="34" charset="0"/>
                <a:cs typeface="Arial" panose="020B0604020202020204" pitchFamily="34" charset="0"/>
              </a:rPr>
              <a:t>may </a:t>
            </a:r>
            <a:r>
              <a:rPr lang="en-US" sz="1800" dirty="0">
                <a:latin typeface="Arial" panose="020B0604020202020204" pitchFamily="34" charset="0"/>
                <a:cs typeface="Arial" panose="020B0604020202020204" pitchFamily="34" charset="0"/>
              </a:rPr>
              <a:t>be </a:t>
            </a:r>
            <a:r>
              <a:rPr lang="en-US" sz="1800" dirty="0" smtClean="0">
                <a:latin typeface="Arial" panose="020B0604020202020204" pitchFamily="34" charset="0"/>
                <a:cs typeface="Arial" panose="020B0604020202020204" pitchFamily="34" charset="0"/>
              </a:rPr>
              <a:t>required. New </a:t>
            </a:r>
            <a:r>
              <a:rPr lang="en-US" sz="1800" dirty="0">
                <a:latin typeface="Arial" panose="020B0604020202020204" pitchFamily="34" charset="0"/>
                <a:cs typeface="Arial" panose="020B0604020202020204" pitchFamily="34" charset="0"/>
              </a:rPr>
              <a:t>high-risk industrial facilities </a:t>
            </a:r>
            <a:r>
              <a:rPr lang="en-US" sz="1800" dirty="0" smtClean="0">
                <a:latin typeface="Arial" panose="020B0604020202020204" pitchFamily="34" charset="0"/>
                <a:cs typeface="Arial" panose="020B0604020202020204" pitchFamily="34" charset="0"/>
              </a:rPr>
              <a:t>must </a:t>
            </a:r>
            <a:r>
              <a:rPr lang="en-US" sz="1800" dirty="0">
                <a:latin typeface="Arial" panose="020B0604020202020204" pitchFamily="34" charset="0"/>
                <a:cs typeface="Arial" panose="020B0604020202020204" pitchFamily="34" charset="0"/>
              </a:rPr>
              <a:t>be evaluated </a:t>
            </a:r>
            <a:r>
              <a:rPr lang="en-US" sz="1800" dirty="0" smtClean="0">
                <a:latin typeface="Arial" panose="020B0604020202020204" pitchFamily="34" charset="0"/>
                <a:cs typeface="Arial" panose="020B0604020202020204" pitchFamily="34" charset="0"/>
              </a:rPr>
              <a:t>(may </a:t>
            </a:r>
            <a:r>
              <a:rPr lang="en-US" sz="1800" dirty="0">
                <a:latin typeface="Arial" panose="020B0604020202020204" pitchFamily="34" charset="0"/>
                <a:cs typeface="Arial" panose="020B0604020202020204" pitchFamily="34" charset="0"/>
              </a:rPr>
              <a:t>include site-specific </a:t>
            </a:r>
            <a:r>
              <a:rPr lang="en-US" sz="1800" dirty="0" smtClean="0">
                <a:latin typeface="Arial" panose="020B0604020202020204" pitchFamily="34" charset="0"/>
                <a:cs typeface="Arial" panose="020B0604020202020204" pitchFamily="34" charset="0"/>
              </a:rPr>
              <a:t>sampling) to </a:t>
            </a:r>
            <a:r>
              <a:rPr lang="en-US" sz="1800" dirty="0">
                <a:latin typeface="Arial" panose="020B0604020202020204" pitchFamily="34" charset="0"/>
                <a:cs typeface="Arial" panose="020B0604020202020204" pitchFamily="34" charset="0"/>
              </a:rPr>
              <a:t>determine if the new discharge is contributing a substantial pollutant load to the MS4</a:t>
            </a:r>
            <a:r>
              <a:rPr lang="en-US" sz="1800" dirty="0" smtClean="0">
                <a:latin typeface="Arial" panose="020B0604020202020204" pitchFamily="34" charset="0"/>
                <a:cs typeface="Arial" panose="020B0604020202020204" pitchFamily="34" charset="0"/>
              </a:rPr>
              <a:t>.</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 each ANNUAL REPORT.</a:t>
            </a:r>
            <a:endParaRPr lang="en-US" sz="1800" b="1" dirty="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a:p>
        </p:txBody>
      </p:sp>
    </p:spTree>
    <p:extLst>
      <p:ext uri="{BB962C8B-B14F-4D97-AF65-F5344CB8AC3E}">
        <p14:creationId xmlns:p14="http://schemas.microsoft.com/office/powerpoint/2010/main" val="2019851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III.A.9</a:t>
            </a:r>
            <a:r>
              <a:rPr lang="en-US" dirty="0" smtClean="0">
                <a:latin typeface="Arial"/>
                <a:cs typeface="Arial"/>
              </a:rPr>
              <a:t/>
            </a:r>
            <a:br>
              <a:rPr lang="en-US" dirty="0" smtClean="0">
                <a:latin typeface="Arial"/>
                <a:cs typeface="Arial"/>
              </a:rPr>
            </a:br>
            <a:r>
              <a:rPr lang="en-US" sz="2000" dirty="0"/>
              <a:t>Construction Site </a:t>
            </a:r>
            <a:r>
              <a:rPr lang="en-US" sz="2000" dirty="0" smtClean="0"/>
              <a:t>Runoff</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program to reduce the discharge of pollutants from construction sites to the MEP.</a:t>
            </a:r>
            <a:endParaRPr lang="en-US" sz="1800" b="1" dirty="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a:p>
        </p:txBody>
      </p:sp>
    </p:spTree>
    <p:extLst>
      <p:ext uri="{BB962C8B-B14F-4D97-AF65-F5344CB8AC3E}">
        <p14:creationId xmlns:p14="http://schemas.microsoft.com/office/powerpoint/2010/main" val="3839557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III.A.9.a</a:t>
            </a:r>
            <a:r>
              <a:rPr lang="en-US" dirty="0" smtClean="0">
                <a:latin typeface="Arial"/>
                <a:cs typeface="Arial"/>
              </a:rPr>
              <a:t/>
            </a:r>
            <a:br>
              <a:rPr lang="en-US" dirty="0" smtClean="0">
                <a:latin typeface="Arial"/>
                <a:cs typeface="Arial"/>
              </a:rPr>
            </a:br>
            <a:r>
              <a:rPr lang="en-US" sz="2000" dirty="0"/>
              <a:t>Construction </a:t>
            </a:r>
            <a:r>
              <a:rPr lang="en-US" sz="2000" dirty="0" smtClean="0"/>
              <a:t>- </a:t>
            </a:r>
            <a:r>
              <a:rPr lang="en-US" sz="2000" dirty="0"/>
              <a:t>Site Planning and </a:t>
            </a:r>
            <a:r>
              <a:rPr lang="en-US" sz="2000" dirty="0" smtClean="0"/>
              <a:t>BMPs</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Require </a:t>
            </a:r>
            <a:r>
              <a:rPr lang="en-US" sz="1800" dirty="0">
                <a:latin typeface="Arial" panose="020B0604020202020204" pitchFamily="34" charset="0"/>
                <a:cs typeface="Arial" panose="020B0604020202020204" pitchFamily="34" charset="0"/>
              </a:rPr>
              <a:t>the use and maintenance of appropriate structural and non-structural best management practices to reduce pollutants discharged to the MS4 during the time of construction.</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Implement a pre-construction site plan review SOP.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Review applications for compliance with the </a:t>
            </a:r>
            <a:r>
              <a:rPr lang="en-US" sz="1600" dirty="0">
                <a:latin typeface="Arial" panose="020B0604020202020204" pitchFamily="34" charset="0"/>
                <a:cs typeface="Arial" panose="020B0604020202020204" pitchFamily="34" charset="0"/>
              </a:rPr>
              <a:t>local codes or </a:t>
            </a:r>
            <a:r>
              <a:rPr lang="en-US" sz="1600" dirty="0" smtClean="0">
                <a:latin typeface="Arial" panose="020B0604020202020204" pitchFamily="34" charset="0"/>
                <a:cs typeface="Arial" panose="020B0604020202020204" pitchFamily="34" charset="0"/>
              </a:rPr>
              <a:t>LDRs that </a:t>
            </a:r>
            <a:r>
              <a:rPr lang="en-US" sz="1600" dirty="0">
                <a:latin typeface="Arial" panose="020B0604020202020204" pitchFamily="34" charset="0"/>
                <a:cs typeface="Arial" panose="020B0604020202020204" pitchFamily="34" charset="0"/>
              </a:rPr>
              <a:t>require the use and maintenance of </a:t>
            </a:r>
            <a:r>
              <a:rPr lang="en-US" sz="1600" dirty="0" smtClean="0">
                <a:latin typeface="Arial" panose="020B0604020202020204" pitchFamily="34" charset="0"/>
                <a:cs typeface="Arial" panose="020B0604020202020204" pitchFamily="34" charset="0"/>
              </a:rPr>
              <a:t>erosion</a:t>
            </a:r>
            <a:r>
              <a:rPr lang="en-US" sz="1600" dirty="0">
                <a:latin typeface="Arial" panose="020B0604020202020204" pitchFamily="34" charset="0"/>
                <a:cs typeface="Arial" panose="020B0604020202020204" pitchFamily="34" charset="0"/>
              </a:rPr>
              <a:t>, sedimentation and waste </a:t>
            </a:r>
            <a:r>
              <a:rPr lang="en-US" sz="1600" dirty="0" smtClean="0">
                <a:latin typeface="Arial" panose="020B0604020202020204" pitchFamily="34" charset="0"/>
                <a:cs typeface="Arial" panose="020B0604020202020204" pitchFamily="34" charset="0"/>
              </a:rPr>
              <a:t>controls.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Notify applicants </a:t>
            </a:r>
            <a:r>
              <a:rPr lang="en-US" sz="1600" dirty="0">
                <a:latin typeface="Arial" panose="020B0604020202020204" pitchFamily="34" charset="0"/>
                <a:cs typeface="Arial" panose="020B0604020202020204" pitchFamily="34" charset="0"/>
              </a:rPr>
              <a:t>of the need to obtain </a:t>
            </a:r>
            <a:r>
              <a:rPr lang="en-US" sz="1600" dirty="0" smtClean="0">
                <a:latin typeface="Arial" panose="020B0604020202020204" pitchFamily="34" charset="0"/>
                <a:cs typeface="Arial" panose="020B0604020202020204" pitchFamily="34" charset="0"/>
              </a:rPr>
              <a:t>Environmental </a:t>
            </a:r>
            <a:r>
              <a:rPr lang="en-US" sz="1600" dirty="0">
                <a:latin typeface="Arial" panose="020B0604020202020204" pitchFamily="34" charset="0"/>
                <a:cs typeface="Arial" panose="020B0604020202020204" pitchFamily="34" charset="0"/>
              </a:rPr>
              <a:t>Resource Permit (ERP) </a:t>
            </a:r>
            <a:r>
              <a:rPr lang="en-US" sz="1600" dirty="0" smtClean="0">
                <a:latin typeface="Arial" panose="020B0604020202020204" pitchFamily="34" charset="0"/>
                <a:cs typeface="Arial" panose="020B0604020202020204" pitchFamily="34" charset="0"/>
              </a:rPr>
              <a:t>Construction Generic Permit (CGP), as applicable.</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Confirm </a:t>
            </a:r>
            <a:r>
              <a:rPr lang="en-US" sz="1600" dirty="0">
                <a:latin typeface="Arial" panose="020B0604020202020204" pitchFamily="34" charset="0"/>
                <a:cs typeface="Arial" panose="020B0604020202020204" pitchFamily="34" charset="0"/>
              </a:rPr>
              <a:t>that ERP and CGP coverage has been obtained, as applicable, prior to the commencement of any land grading, excavation, or </a:t>
            </a:r>
            <a:r>
              <a:rPr lang="en-US" sz="1600" dirty="0" smtClean="0">
                <a:latin typeface="Arial" panose="020B0604020202020204" pitchFamily="34" charset="0"/>
                <a:cs typeface="Arial" panose="020B0604020202020204" pitchFamily="34" charset="0"/>
              </a:rPr>
              <a:t>clearing.</a:t>
            </a:r>
          </a:p>
          <a:p>
            <a:pPr marL="457200" lvl="1" indent="0" fontAlgn="t">
              <a:lnSpc>
                <a:spcPct val="100000"/>
              </a:lnSpc>
              <a:spcBef>
                <a:spcPts val="0"/>
              </a:spcBef>
              <a:buNone/>
            </a:pPr>
            <a:r>
              <a:rPr lang="en-US" sz="1800" b="1" dirty="0">
                <a:solidFill>
                  <a:srgbClr val="FF0000"/>
                </a:solidFill>
                <a:latin typeface="Arial" panose="020B0604020202020204" pitchFamily="34" charset="0"/>
                <a:cs typeface="Arial" panose="020B0604020202020204" pitchFamily="34" charset="0"/>
              </a:rPr>
              <a:t>Report </a:t>
            </a:r>
            <a:r>
              <a:rPr lang="en-US" sz="1800" b="1" dirty="0" smtClean="0">
                <a:solidFill>
                  <a:srgbClr val="FF0000"/>
                </a:solidFill>
                <a:latin typeface="Arial" panose="020B0604020202020204" pitchFamily="34" charset="0"/>
                <a:cs typeface="Arial" panose="020B0604020202020204" pitchFamily="34" charset="0"/>
              </a:rPr>
              <a:t>in </a:t>
            </a:r>
            <a:r>
              <a:rPr lang="en-US" sz="1800" b="1" dirty="0">
                <a:solidFill>
                  <a:srgbClr val="FF0000"/>
                </a:solidFill>
                <a:latin typeface="Arial" panose="020B0604020202020204" pitchFamily="34" charset="0"/>
                <a:cs typeface="Arial" panose="020B0604020202020204" pitchFamily="34" charset="0"/>
              </a:rPr>
              <a:t>each ANNUAL REPORT.</a:t>
            </a:r>
            <a:endParaRPr lang="en-US" sz="1800" b="1" dirty="0" smtClean="0">
              <a:solidFill>
                <a:srgbClr val="FF0000"/>
              </a:solidFill>
              <a:latin typeface="Arial" panose="020B0604020202020204" pitchFamily="34" charset="0"/>
              <a:cs typeface="Arial" panose="020B0604020202020204" pitchFamily="34" charset="0"/>
            </a:endParaRPr>
          </a:p>
          <a:p>
            <a:pPr lvl="1" fontAlgn="t">
              <a:lnSpc>
                <a:spcPct val="100000"/>
              </a:lnSpc>
              <a:spcBef>
                <a:spcPts val="0"/>
              </a:spcBef>
            </a:pPr>
            <a:endParaRPr lang="en-US" sz="16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33</a:t>
            </a:fld>
            <a:endParaRPr lang="en-US"/>
          </a:p>
        </p:txBody>
      </p:sp>
    </p:spTree>
    <p:extLst>
      <p:ext uri="{BB962C8B-B14F-4D97-AF65-F5344CB8AC3E}">
        <p14:creationId xmlns:p14="http://schemas.microsoft.com/office/powerpoint/2010/main" val="4956022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III.A.9.b</a:t>
            </a:r>
            <a:r>
              <a:rPr lang="en-US" dirty="0" smtClean="0">
                <a:latin typeface="Arial"/>
                <a:cs typeface="Arial"/>
              </a:rPr>
              <a:t/>
            </a:r>
            <a:br>
              <a:rPr lang="en-US" dirty="0" smtClean="0">
                <a:latin typeface="Arial"/>
                <a:cs typeface="Arial"/>
              </a:rPr>
            </a:br>
            <a:r>
              <a:rPr lang="en-US" sz="2000" dirty="0"/>
              <a:t>Construction - Inspection and Enforcement</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program for inspecting construction sites and enforcing the requirements for stormwater runoff control measures.</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In Year 1, develop a construction </a:t>
            </a:r>
            <a:r>
              <a:rPr lang="en-US" sz="1800" dirty="0">
                <a:latin typeface="Arial" panose="020B0604020202020204" pitchFamily="34" charset="0"/>
                <a:cs typeface="Arial" panose="020B0604020202020204" pitchFamily="34" charset="0"/>
              </a:rPr>
              <a:t>site inspection </a:t>
            </a:r>
            <a:r>
              <a:rPr lang="en-US" sz="1800" dirty="0" smtClean="0">
                <a:latin typeface="Arial" panose="020B0604020202020204" pitchFamily="34" charset="0"/>
                <a:cs typeface="Arial" panose="020B0604020202020204" pitchFamily="34" charset="0"/>
              </a:rPr>
              <a:t>SOP. </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Timing </a:t>
            </a:r>
            <a:r>
              <a:rPr lang="en-US" sz="1600" dirty="0">
                <a:latin typeface="Arial" panose="020B0604020202020204" pitchFamily="34" charset="0"/>
                <a:cs typeface="Arial" panose="020B0604020202020204" pitchFamily="34" charset="0"/>
              </a:rPr>
              <a:t>of </a:t>
            </a:r>
            <a:r>
              <a:rPr lang="en-US" sz="1600" dirty="0" smtClean="0">
                <a:latin typeface="Arial" panose="020B0604020202020204" pitchFamily="34" charset="0"/>
                <a:cs typeface="Arial" panose="020B0604020202020204" pitchFamily="34" charset="0"/>
              </a:rPr>
              <a:t>inspections</a:t>
            </a:r>
            <a:r>
              <a:rPr lang="en-US" sz="1600" dirty="0">
                <a:latin typeface="Arial" panose="020B0604020202020204" pitchFamily="34" charset="0"/>
                <a:cs typeface="Arial" panose="020B0604020202020204" pitchFamily="34" charset="0"/>
              </a:rPr>
              <a:t>:</a:t>
            </a:r>
            <a:r>
              <a:rPr lang="en-US" sz="1600" dirty="0" smtClean="0">
                <a:latin typeface="Arial" panose="020B0604020202020204" pitchFamily="34" charset="0"/>
                <a:cs typeface="Arial" panose="020B0604020202020204" pitchFamily="34" charset="0"/>
              </a:rPr>
              <a:t> </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prior </a:t>
            </a:r>
            <a:r>
              <a:rPr lang="en-US" sz="1200" dirty="0">
                <a:latin typeface="Arial" panose="020B0604020202020204" pitchFamily="34" charset="0"/>
                <a:cs typeface="Arial" panose="020B0604020202020204" pitchFamily="34" charset="0"/>
              </a:rPr>
              <a:t>to land disturbance to ensure that BMPs have been properly installed, </a:t>
            </a:r>
            <a:endParaRPr lang="en-US" sz="1200" dirty="0" smtClean="0">
              <a:latin typeface="Arial" panose="020B0604020202020204" pitchFamily="34" charset="0"/>
              <a:cs typeface="Arial" panose="020B0604020202020204" pitchFamily="34" charset="0"/>
            </a:endParaRP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during </a:t>
            </a:r>
            <a:r>
              <a:rPr lang="en-US" sz="1200" dirty="0">
                <a:latin typeface="Arial" panose="020B0604020202020204" pitchFamily="34" charset="0"/>
                <a:cs typeface="Arial" panose="020B0604020202020204" pitchFamily="34" charset="0"/>
              </a:rPr>
              <a:t>active construction, </a:t>
            </a:r>
            <a:endParaRPr lang="en-US" sz="1200" dirty="0" smtClean="0">
              <a:latin typeface="Arial" panose="020B0604020202020204" pitchFamily="34" charset="0"/>
              <a:cs typeface="Arial" panose="020B0604020202020204" pitchFamily="34" charset="0"/>
            </a:endParaRP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at </a:t>
            </a:r>
            <a:r>
              <a:rPr lang="en-US" sz="1200" dirty="0">
                <a:latin typeface="Arial" panose="020B0604020202020204" pitchFamily="34" charset="0"/>
                <a:cs typeface="Arial" panose="020B0604020202020204" pitchFamily="34" charset="0"/>
              </a:rPr>
              <a:t>the conclusion of active </a:t>
            </a:r>
            <a:r>
              <a:rPr lang="en-US" sz="1200" dirty="0" smtClean="0">
                <a:latin typeface="Arial" panose="020B0604020202020204" pitchFamily="34" charset="0"/>
                <a:cs typeface="Arial" panose="020B0604020202020204" pitchFamily="34" charset="0"/>
              </a:rPr>
              <a:t>construction.</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Prioritization and frequency of inspections:</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Site </a:t>
            </a:r>
            <a:r>
              <a:rPr lang="en-US" sz="1200" dirty="0">
                <a:latin typeface="Arial" panose="020B0604020202020204" pitchFamily="34" charset="0"/>
                <a:cs typeface="Arial" panose="020B0604020202020204" pitchFamily="34" charset="0"/>
              </a:rPr>
              <a:t>size.  Larger sites </a:t>
            </a:r>
            <a:r>
              <a:rPr lang="en-US" sz="1200" dirty="0" smtClean="0">
                <a:latin typeface="Arial" panose="020B0604020202020204" pitchFamily="34" charset="0"/>
                <a:cs typeface="Arial" panose="020B0604020202020204" pitchFamily="34" charset="0"/>
              </a:rPr>
              <a:t>shall </a:t>
            </a:r>
            <a:r>
              <a:rPr lang="en-US" sz="1200" dirty="0">
                <a:latin typeface="Arial" panose="020B0604020202020204" pitchFamily="34" charset="0"/>
                <a:cs typeface="Arial" panose="020B0604020202020204" pitchFamily="34" charset="0"/>
              </a:rPr>
              <a:t>be inspected more frequently.</a:t>
            </a:r>
          </a:p>
          <a:p>
            <a:pPr lvl="2" fontAlgn="t">
              <a:lnSpc>
                <a:spcPct val="100000"/>
              </a:lnSpc>
              <a:spcBef>
                <a:spcPts val="0"/>
              </a:spcBef>
            </a:pPr>
            <a:r>
              <a:rPr lang="en-US" sz="1200" dirty="0">
                <a:latin typeface="Arial" panose="020B0604020202020204" pitchFamily="34" charset="0"/>
                <a:cs typeface="Arial" panose="020B0604020202020204" pitchFamily="34" charset="0"/>
              </a:rPr>
              <a:t>Water body status.  Sites that discharge to </a:t>
            </a:r>
            <a:r>
              <a:rPr lang="en-US" sz="1200" dirty="0" smtClean="0">
                <a:latin typeface="Arial" panose="020B0604020202020204" pitchFamily="34" charset="0"/>
                <a:cs typeface="Arial" panose="020B0604020202020204" pitchFamily="34" charset="0"/>
              </a:rPr>
              <a:t>sensitive </a:t>
            </a:r>
            <a:r>
              <a:rPr lang="en-US" sz="1200" dirty="0">
                <a:latin typeface="Arial" panose="020B0604020202020204" pitchFamily="34" charset="0"/>
                <a:cs typeface="Arial" panose="020B0604020202020204" pitchFamily="34" charset="0"/>
              </a:rPr>
              <a:t>waters shall be inspected more frequently.</a:t>
            </a:r>
          </a:p>
          <a:p>
            <a:pPr lvl="2" fontAlgn="t">
              <a:lnSpc>
                <a:spcPct val="100000"/>
              </a:lnSpc>
              <a:spcBef>
                <a:spcPts val="0"/>
              </a:spcBef>
            </a:pPr>
            <a:r>
              <a:rPr lang="en-US" sz="1200" dirty="0">
                <a:latin typeface="Arial" panose="020B0604020202020204" pitchFamily="34" charset="0"/>
                <a:cs typeface="Arial" panose="020B0604020202020204" pitchFamily="34" charset="0"/>
              </a:rPr>
              <a:t>Significance of adverse water quality impacts.  Sites that have been determined </a:t>
            </a:r>
            <a:r>
              <a:rPr lang="en-US" sz="1200" dirty="0" smtClean="0">
                <a:latin typeface="Arial" panose="020B0604020202020204" pitchFamily="34" charset="0"/>
                <a:cs typeface="Arial" panose="020B0604020202020204" pitchFamily="34" charset="0"/>
              </a:rPr>
              <a:t>to </a:t>
            </a:r>
            <a:r>
              <a:rPr lang="en-US" sz="1200" dirty="0">
                <a:latin typeface="Arial" panose="020B0604020202020204" pitchFamily="34" charset="0"/>
                <a:cs typeface="Arial" panose="020B0604020202020204" pitchFamily="34" charset="0"/>
              </a:rPr>
              <a:t>be a significant threat to water quality shall be inspected more frequently. </a:t>
            </a:r>
            <a:endParaRPr lang="en-US" sz="1200" dirty="0" smtClean="0">
              <a:latin typeface="Arial" panose="020B0604020202020204" pitchFamily="34" charset="0"/>
              <a:cs typeface="Arial" panose="020B0604020202020204" pitchFamily="34" charset="0"/>
            </a:endParaRP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Seasonality </a:t>
            </a:r>
            <a:r>
              <a:rPr lang="en-US" sz="1200" dirty="0">
                <a:latin typeface="Arial" panose="020B0604020202020204" pitchFamily="34" charset="0"/>
                <a:cs typeface="Arial" panose="020B0604020202020204" pitchFamily="34" charset="0"/>
              </a:rPr>
              <a:t>and rainfall. </a:t>
            </a:r>
            <a:r>
              <a:rPr lang="en-US" sz="1200" dirty="0" smtClean="0">
                <a:latin typeface="Arial" panose="020B0604020202020204" pitchFamily="34" charset="0"/>
                <a:cs typeface="Arial" panose="020B0604020202020204" pitchFamily="34" charset="0"/>
              </a:rPr>
              <a:t>Construction </a:t>
            </a:r>
            <a:r>
              <a:rPr lang="en-US" sz="1200" dirty="0">
                <a:latin typeface="Arial" panose="020B0604020202020204" pitchFamily="34" charset="0"/>
                <a:cs typeface="Arial" panose="020B0604020202020204" pitchFamily="34" charset="0"/>
              </a:rPr>
              <a:t>occurring during the wet season or sites where rains greater than one inch occur shall be inspected more frequently. </a:t>
            </a:r>
          </a:p>
          <a:p>
            <a:pPr lvl="2" fontAlgn="t">
              <a:lnSpc>
                <a:spcPct val="100000"/>
              </a:lnSpc>
              <a:spcBef>
                <a:spcPts val="0"/>
              </a:spcBef>
            </a:pPr>
            <a:r>
              <a:rPr lang="en-US" sz="1200" dirty="0">
                <a:latin typeface="Arial" panose="020B0604020202020204" pitchFamily="34" charset="0"/>
                <a:cs typeface="Arial" panose="020B0604020202020204" pitchFamily="34" charset="0"/>
              </a:rPr>
              <a:t>Historical inspection considerations. </a:t>
            </a:r>
            <a:endParaRPr lang="en-US" sz="12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Procedures for conducting </a:t>
            </a:r>
            <a:r>
              <a:rPr lang="en-US" sz="1600" dirty="0">
                <a:latin typeface="Arial" panose="020B0604020202020204" pitchFamily="34" charset="0"/>
                <a:cs typeface="Arial" panose="020B0604020202020204" pitchFamily="34" charset="0"/>
              </a:rPr>
              <a:t>an </a:t>
            </a:r>
            <a:r>
              <a:rPr lang="en-US" sz="1600" dirty="0" smtClean="0">
                <a:latin typeface="Arial" panose="020B0604020202020204" pitchFamily="34" charset="0"/>
                <a:cs typeface="Arial" panose="020B0604020202020204" pitchFamily="34" charset="0"/>
              </a:rPr>
              <a:t>inspection:</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checklist with stormwater management and water quality inspection items </a:t>
            </a:r>
          </a:p>
          <a:p>
            <a:pPr lvl="2" fontAlgn="t">
              <a:lnSpc>
                <a:spcPct val="100000"/>
              </a:lnSpc>
              <a:spcBef>
                <a:spcPts val="0"/>
              </a:spcBef>
            </a:pPr>
            <a:r>
              <a:rPr lang="en-US" sz="1200" dirty="0" smtClean="0">
                <a:latin typeface="Arial" panose="020B0604020202020204" pitchFamily="34" charset="0"/>
                <a:cs typeface="Arial" panose="020B0604020202020204" pitchFamily="34" charset="0"/>
              </a:rPr>
              <a:t>summary log including site name and location, site operator, date of inspection, summary of inspection findings, enforcement actions or referrals, name of inspector.</a:t>
            </a:r>
          </a:p>
          <a:p>
            <a:pPr lvl="1" fontAlgn="t">
              <a:lnSpc>
                <a:spcPct val="100000"/>
              </a:lnSpc>
              <a:spcBef>
                <a:spcPts val="0"/>
              </a:spcBef>
            </a:pPr>
            <a:r>
              <a:rPr lang="en-US" sz="1600" dirty="0" smtClean="0">
                <a:latin typeface="Arial" panose="020B0604020202020204" pitchFamily="34" charset="0"/>
                <a:cs typeface="Arial" panose="020B0604020202020204" pitchFamily="34" charset="0"/>
              </a:rPr>
              <a:t>Enforcement procedures</a:t>
            </a:r>
          </a:p>
          <a:p>
            <a:pPr marL="457200" lvl="1" indent="0" fontAlgn="t">
              <a:lnSpc>
                <a:spcPct val="100000"/>
              </a:lnSpc>
              <a:spcBef>
                <a:spcPts val="0"/>
              </a:spcBef>
              <a:buNone/>
            </a:pPr>
            <a:r>
              <a:rPr lang="en-US" sz="1600" b="1" dirty="0" smtClean="0">
                <a:solidFill>
                  <a:srgbClr val="FF0000"/>
                </a:solidFill>
                <a:latin typeface="Arial" panose="020B0604020202020204" pitchFamily="34" charset="0"/>
                <a:cs typeface="Arial" panose="020B0604020202020204" pitchFamily="34" charset="0"/>
              </a:rPr>
              <a:t>Submit a construction inspection </a:t>
            </a:r>
            <a:r>
              <a:rPr lang="en-US" sz="1600" b="1" dirty="0">
                <a:solidFill>
                  <a:srgbClr val="FF0000"/>
                </a:solidFill>
                <a:latin typeface="Arial" panose="020B0604020202020204" pitchFamily="34" charset="0"/>
                <a:cs typeface="Arial" panose="020B0604020202020204" pitchFamily="34" charset="0"/>
              </a:rPr>
              <a:t>SOP with the Year 1 ANNUAL REPORT.</a:t>
            </a:r>
            <a:r>
              <a:rPr lang="en-US" sz="1600" b="1" dirty="0">
                <a:solidFill>
                  <a:srgbClr val="0070C0"/>
                </a:solidFill>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34</a:t>
            </a:fld>
            <a:endParaRPr lang="en-US" dirty="0"/>
          </a:p>
        </p:txBody>
      </p:sp>
    </p:spTree>
    <p:extLst>
      <p:ext uri="{BB962C8B-B14F-4D97-AF65-F5344CB8AC3E}">
        <p14:creationId xmlns:p14="http://schemas.microsoft.com/office/powerpoint/2010/main" val="15285460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Part III.A.9.c</a:t>
            </a:r>
            <a:r>
              <a:rPr lang="en-US" dirty="0" smtClean="0">
                <a:latin typeface="Arial"/>
                <a:cs typeface="Arial"/>
              </a:rPr>
              <a:t/>
            </a:r>
            <a:br>
              <a:rPr lang="en-US" dirty="0" smtClean="0">
                <a:latin typeface="Arial"/>
                <a:cs typeface="Arial"/>
              </a:rPr>
            </a:br>
            <a:r>
              <a:rPr lang="en-US" sz="2000" dirty="0"/>
              <a:t>Construction - Site Operator Training</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Provide education </a:t>
            </a:r>
            <a:r>
              <a:rPr lang="en-US" sz="1800" dirty="0">
                <a:latin typeface="Arial" panose="020B0604020202020204" pitchFamily="34" charset="0"/>
                <a:cs typeface="Arial" panose="020B0604020202020204" pitchFamily="34" charset="0"/>
              </a:rPr>
              <a:t>and training </a:t>
            </a:r>
            <a:r>
              <a:rPr lang="en-US" sz="1800" dirty="0" smtClean="0">
                <a:latin typeface="Arial" panose="020B0604020202020204" pitchFamily="34" charset="0"/>
                <a:cs typeface="Arial" panose="020B0604020202020204" pitchFamily="34" charset="0"/>
              </a:rPr>
              <a:t>to staff </a:t>
            </a:r>
            <a:r>
              <a:rPr lang="en-US" sz="1800" dirty="0">
                <a:latin typeface="Arial" panose="020B0604020202020204" pitchFamily="34" charset="0"/>
                <a:cs typeface="Arial" panose="020B0604020202020204" pitchFamily="34" charset="0"/>
              </a:rPr>
              <a:t>associated with the review, implementation, and inspection of proper stormwater, erosion, and sedimentation control measures at construction </a:t>
            </a:r>
            <a:r>
              <a:rPr lang="en-US" sz="1800" dirty="0" smtClean="0">
                <a:latin typeface="Arial" panose="020B0604020202020204" pitchFamily="34" charset="0"/>
                <a:cs typeface="Arial" panose="020B0604020202020204" pitchFamily="34" charset="0"/>
              </a:rPr>
              <a:t>sites. </a:t>
            </a:r>
          </a:p>
          <a:p>
            <a:pPr marL="342900" indent="-342900" fontAlgn="t">
              <a:lnSpc>
                <a:spcPct val="100000"/>
              </a:lnSpc>
              <a:spcBef>
                <a:spcPts val="0"/>
              </a:spcBef>
              <a:buFont typeface="+mj-lt"/>
              <a:buAutoNum type="arabicPeriod"/>
            </a:pPr>
            <a:r>
              <a:rPr lang="en-US" sz="1800" dirty="0" smtClean="0">
                <a:latin typeface="Arial" panose="020B0604020202020204" pitchFamily="34" charset="0"/>
                <a:cs typeface="Arial" panose="020B0604020202020204" pitchFamily="34" charset="0"/>
              </a:rPr>
              <a:t>Implement </a:t>
            </a:r>
            <a:r>
              <a:rPr lang="en-US" sz="1800" dirty="0">
                <a:latin typeface="Arial" panose="020B0604020202020204" pitchFamily="34" charset="0"/>
                <a:cs typeface="Arial" panose="020B0604020202020204" pitchFamily="34" charset="0"/>
              </a:rPr>
              <a:t>a </a:t>
            </a:r>
            <a:r>
              <a:rPr lang="en-US" sz="1800" dirty="0" smtClean="0">
                <a:latin typeface="Arial" panose="020B0604020202020204" pitchFamily="34" charset="0"/>
                <a:cs typeface="Arial" panose="020B0604020202020204" pitchFamily="34" charset="0"/>
              </a:rPr>
              <a:t>plan </a:t>
            </a:r>
            <a:r>
              <a:rPr lang="en-US" sz="1800" dirty="0">
                <a:latin typeface="Arial" panose="020B0604020202020204" pitchFamily="34" charset="0"/>
                <a:cs typeface="Arial" panose="020B0604020202020204" pitchFamily="34" charset="0"/>
              </a:rPr>
              <a:t>for stormwater training / outreach for </a:t>
            </a:r>
            <a:r>
              <a:rPr lang="en-US" sz="1800" dirty="0" smtClean="0">
                <a:latin typeface="Arial" panose="020B0604020202020204" pitchFamily="34" charset="0"/>
                <a:cs typeface="Arial" panose="020B0604020202020204" pitchFamily="34" charset="0"/>
              </a:rPr>
              <a:t>staff or contractors involved </a:t>
            </a:r>
            <a:r>
              <a:rPr lang="en-US" sz="1800" dirty="0">
                <a:latin typeface="Arial" panose="020B0604020202020204" pitchFamily="34" charset="0"/>
                <a:cs typeface="Arial" panose="020B0604020202020204" pitchFamily="34" charset="0"/>
              </a:rPr>
              <a:t>in </a:t>
            </a:r>
            <a:r>
              <a:rPr lang="en-US" sz="1800" dirty="0" smtClean="0">
                <a:latin typeface="Arial" panose="020B0604020202020204" pitchFamily="34" charset="0"/>
                <a:cs typeface="Arial" panose="020B0604020202020204" pitchFamily="34" charset="0"/>
              </a:rPr>
              <a:t>site </a:t>
            </a:r>
            <a:r>
              <a:rPr lang="en-US" sz="1800" dirty="0">
                <a:latin typeface="Arial" panose="020B0604020202020204" pitchFamily="34" charset="0"/>
                <a:cs typeface="Arial" panose="020B0604020202020204" pitchFamily="34" charset="0"/>
              </a:rPr>
              <a:t>plan review, inspection or construction of stormwater management, erosion, and sedimentation </a:t>
            </a:r>
            <a:r>
              <a:rPr lang="en-US" sz="1800" dirty="0" smtClean="0">
                <a:latin typeface="Arial" panose="020B0604020202020204" pitchFamily="34" charset="0"/>
                <a:cs typeface="Arial" panose="020B0604020202020204" pitchFamily="34" charset="0"/>
              </a:rPr>
              <a:t>controls</a:t>
            </a:r>
            <a:r>
              <a:rPr lang="en-US" sz="1800" dirty="0">
                <a:latin typeface="Arial" panose="020B0604020202020204" pitchFamily="34" charset="0"/>
                <a:cs typeface="Arial" panose="020B0604020202020204" pitchFamily="34" charset="0"/>
              </a:rPr>
              <a:t>:</a:t>
            </a:r>
            <a:endParaRPr lang="en-US" sz="1800" dirty="0" smtClean="0">
              <a:latin typeface="Arial" panose="020B0604020202020204" pitchFamily="34" charset="0"/>
              <a:cs typeface="Arial" panose="020B0604020202020204" pitchFamily="34" charset="0"/>
            </a:endParaRPr>
          </a:p>
          <a:p>
            <a:pPr lvl="1" fontAlgn="t">
              <a:lnSpc>
                <a:spcPct val="100000"/>
              </a:lnSpc>
              <a:spcBef>
                <a:spcPts val="0"/>
              </a:spcBef>
            </a:pPr>
            <a:r>
              <a:rPr lang="en-US" sz="1400" dirty="0" smtClean="0">
                <a:latin typeface="Arial" panose="020B0604020202020204" pitchFamily="34" charset="0"/>
                <a:cs typeface="Arial" panose="020B0604020202020204" pitchFamily="34" charset="0"/>
              </a:rPr>
              <a:t>construction site plan reviewers, </a:t>
            </a:r>
          </a:p>
          <a:p>
            <a:pPr lvl="1" fontAlgn="t">
              <a:lnSpc>
                <a:spcPct val="100000"/>
              </a:lnSpc>
              <a:spcBef>
                <a:spcPts val="0"/>
              </a:spcBef>
            </a:pPr>
            <a:r>
              <a:rPr lang="en-US" sz="1400" dirty="0" smtClean="0">
                <a:latin typeface="Arial" panose="020B0604020202020204" pitchFamily="34" charset="0"/>
                <a:cs typeface="Arial" panose="020B0604020202020204" pitchFamily="34" charset="0"/>
              </a:rPr>
              <a:t>site inspectors (Florida </a:t>
            </a:r>
            <a:r>
              <a:rPr lang="en-US" sz="1400" dirty="0">
                <a:latin typeface="Arial" panose="020B0604020202020204" pitchFamily="34" charset="0"/>
                <a:cs typeface="Arial" panose="020B0604020202020204" pitchFamily="34" charset="0"/>
              </a:rPr>
              <a:t>Stormwater, Erosion, and Sedimentation Control Inspector Training </a:t>
            </a:r>
            <a:r>
              <a:rPr lang="en-US" sz="1400" dirty="0" smtClean="0">
                <a:latin typeface="Arial" panose="020B0604020202020204" pitchFamily="34" charset="0"/>
                <a:cs typeface="Arial" panose="020B0604020202020204" pitchFamily="34" charset="0"/>
              </a:rPr>
              <a:t>program)</a:t>
            </a:r>
          </a:p>
          <a:p>
            <a:pPr lvl="1" fontAlgn="t">
              <a:lnSpc>
                <a:spcPct val="100000"/>
              </a:lnSpc>
              <a:spcBef>
                <a:spcPts val="0"/>
              </a:spcBef>
            </a:pPr>
            <a:r>
              <a:rPr lang="en-US" sz="1400" dirty="0" smtClean="0">
                <a:latin typeface="Arial" panose="020B0604020202020204" pitchFamily="34" charset="0"/>
                <a:cs typeface="Arial" panose="020B0604020202020204" pitchFamily="34" charset="0"/>
              </a:rPr>
              <a:t>Permittee site operators</a:t>
            </a:r>
          </a:p>
          <a:p>
            <a:pPr marL="457200" lvl="1" indent="0" fontAlgn="t">
              <a:lnSpc>
                <a:spcPct val="100000"/>
              </a:lnSpc>
              <a:spcBef>
                <a:spcPts val="0"/>
              </a:spcBef>
              <a:buNone/>
            </a:pPr>
            <a:r>
              <a:rPr lang="en-US" sz="1600" b="1" dirty="0">
                <a:solidFill>
                  <a:srgbClr val="FF0000"/>
                </a:solidFill>
                <a:latin typeface="Arial" panose="020B0604020202020204" pitchFamily="34" charset="0"/>
                <a:cs typeface="Arial" panose="020B0604020202020204" pitchFamily="34" charset="0"/>
              </a:rPr>
              <a:t>Report </a:t>
            </a:r>
            <a:r>
              <a:rPr lang="en-US" sz="1600" b="1" dirty="0" smtClean="0">
                <a:solidFill>
                  <a:srgbClr val="FF0000"/>
                </a:solidFill>
                <a:latin typeface="Arial" panose="020B0604020202020204" pitchFamily="34" charset="0"/>
                <a:cs typeface="Arial" panose="020B0604020202020204" pitchFamily="34" charset="0"/>
              </a:rPr>
              <a:t>in </a:t>
            </a:r>
            <a:r>
              <a:rPr lang="en-US" sz="1600" b="1" dirty="0">
                <a:solidFill>
                  <a:srgbClr val="FF0000"/>
                </a:solidFill>
                <a:latin typeface="Arial" panose="020B0604020202020204" pitchFamily="34" charset="0"/>
                <a:cs typeface="Arial" panose="020B0604020202020204" pitchFamily="34" charset="0"/>
              </a:rPr>
              <a:t>each ANNUAL REPORT.</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35</a:t>
            </a:fld>
            <a:endParaRPr lang="en-US"/>
          </a:p>
        </p:txBody>
      </p:sp>
    </p:spTree>
    <p:extLst>
      <p:ext uri="{BB962C8B-B14F-4D97-AF65-F5344CB8AC3E}">
        <p14:creationId xmlns:p14="http://schemas.microsoft.com/office/powerpoint/2010/main" val="30438680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SOPs</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SOPs are be step-by-step </a:t>
            </a:r>
            <a:r>
              <a:rPr lang="en-US" sz="1800" dirty="0">
                <a:latin typeface="Arial" panose="020B0604020202020204" pitchFamily="34" charset="0"/>
                <a:cs typeface="Arial" panose="020B0604020202020204" pitchFamily="34" charset="0"/>
              </a:rPr>
              <a:t>instructions </a:t>
            </a:r>
            <a:r>
              <a:rPr lang="en-US" sz="1800" dirty="0" smtClean="0">
                <a:latin typeface="Arial" panose="020B0604020202020204" pitchFamily="34" charset="0"/>
                <a:cs typeface="Arial" panose="020B0604020202020204" pitchFamily="34" charset="0"/>
              </a:rPr>
              <a:t>for a standardized process.</a:t>
            </a: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Common elements of a Standard Operating Procedure/Plan</a:t>
            </a:r>
          </a:p>
          <a:p>
            <a:pPr marL="0" indent="0" fontAlgn="t">
              <a:lnSpc>
                <a:spcPct val="100000"/>
              </a:lnSpc>
              <a:spcBef>
                <a:spcPts val="0"/>
              </a:spcBef>
              <a:buNone/>
            </a:pP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Procedures for activities and checklist </a:t>
            </a:r>
            <a:r>
              <a:rPr lang="en-US" sz="1800" dirty="0">
                <a:latin typeface="Arial" panose="020B0604020202020204" pitchFamily="34" charset="0"/>
                <a:cs typeface="Arial" panose="020B0604020202020204" pitchFamily="34" charset="0"/>
              </a:rPr>
              <a:t>(for inspections)</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Schedule </a:t>
            </a:r>
            <a:r>
              <a:rPr lang="en-US" sz="1800" dirty="0">
                <a:latin typeface="Arial" panose="020B0604020202020204" pitchFamily="34" charset="0"/>
                <a:cs typeface="Arial" panose="020B0604020202020204" pitchFamily="34" charset="0"/>
              </a:rPr>
              <a:t>for activities</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Documentation/tracking including contact information</a:t>
            </a:r>
          </a:p>
          <a:p>
            <a:pPr fontAlgn="t">
              <a:lnSpc>
                <a:spcPct val="100000"/>
              </a:lnSpc>
              <a:spcBef>
                <a:spcPts val="0"/>
              </a:spcBef>
            </a:pPr>
            <a:r>
              <a:rPr lang="en-US" sz="1800" dirty="0">
                <a:latin typeface="Arial" panose="020B0604020202020204" pitchFamily="34" charset="0"/>
                <a:cs typeface="Arial" panose="020B0604020202020204" pitchFamily="34" charset="0"/>
              </a:rPr>
              <a:t>Responsible </a:t>
            </a:r>
            <a:r>
              <a:rPr lang="en-US" sz="1800" dirty="0" smtClean="0">
                <a:latin typeface="Arial" panose="020B0604020202020204" pitchFamily="34" charset="0"/>
                <a:cs typeface="Arial" panose="020B0604020202020204" pitchFamily="34" charset="0"/>
              </a:rPr>
              <a:t>staff/contractor</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or department/section</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36</a:t>
            </a:fld>
            <a:endParaRPr lang="en-US" dirty="0"/>
          </a:p>
        </p:txBody>
      </p:sp>
    </p:spTree>
    <p:extLst>
      <p:ext uri="{BB962C8B-B14F-4D97-AF65-F5344CB8AC3E}">
        <p14:creationId xmlns:p14="http://schemas.microsoft.com/office/powerpoint/2010/main" val="34137838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SOPs</a:t>
            </a:r>
            <a:endParaRPr lang="en-US" sz="2000" b="0" dirty="0"/>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37</a:t>
            </a:fld>
            <a:endParaRPr lang="en-US"/>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391579154"/>
              </p:ext>
            </p:extLst>
          </p:nvPr>
        </p:nvGraphicFramePr>
        <p:xfrm>
          <a:off x="289560" y="1190480"/>
          <a:ext cx="8564880" cy="5212080"/>
        </p:xfrm>
        <a:graphic>
          <a:graphicData uri="http://schemas.openxmlformats.org/drawingml/2006/table">
            <a:tbl>
              <a:tblPr/>
              <a:tblGrid>
                <a:gridCol w="1290320"/>
                <a:gridCol w="7274560"/>
              </a:tblGrid>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III.A.1</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and maintenance of structural controls.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Litter control program.</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Street sweeping program.</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III.A.3</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equipment yards and road maintenance shops.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III.A.5</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waste TSD facilities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III.A.6</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reducing the use of PHF</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III.A.6</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Good housekeeping for the use of PHF.</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b="1" dirty="0">
                          <a:solidFill>
                            <a:srgbClr val="FF0000"/>
                          </a:solidFill>
                          <a:effectLst/>
                          <a:latin typeface="Arial" panose="020B0604020202020204" pitchFamily="34" charset="0"/>
                          <a:ea typeface="Times New Roman" panose="02020603050405020304" pitchFamily="18" charset="0"/>
                        </a:rPr>
                        <a:t>Part III.A.7.c</a:t>
                      </a:r>
                      <a:endParaRPr lang="en-US" sz="12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smtClean="0">
                          <a:solidFill>
                            <a:srgbClr val="FF0000"/>
                          </a:solidFill>
                          <a:effectLst/>
                          <a:latin typeface="Arial" panose="020B0604020202020204" pitchFamily="34" charset="0"/>
                          <a:ea typeface="Times New Roman" panose="02020603050405020304" pitchFamily="18" charset="0"/>
                        </a:rPr>
                        <a:t>Proactive illicit discharge inspections.</a:t>
                      </a:r>
                      <a:endParaRPr lang="en-US" sz="16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Reactive illicit discharge investigations.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Illicit discharge inspection 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III.A.7.d</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Spill prevention and response.</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III.A.7.d</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Spill prevention and response 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III.A.7.e</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identifying and reporting illicit discharges.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III.A.7.f</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Public education and outreach on the use and disposal of oils, toxics and HHZ.</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III.A.7.g</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Procedures</a:t>
                      </a:r>
                      <a:r>
                        <a:rPr lang="en-US" sz="1600" baseline="0" dirty="0" smtClean="0">
                          <a:effectLst/>
                          <a:latin typeface="Arial" panose="020B0604020202020204" pitchFamily="34" charset="0"/>
                          <a:ea typeface="Times New Roman" panose="02020603050405020304" pitchFamily="18" charset="0"/>
                        </a:rPr>
                        <a:t> </a:t>
                      </a:r>
                      <a:r>
                        <a:rPr lang="en-US" sz="1600" dirty="0" smtClean="0">
                          <a:effectLst/>
                          <a:latin typeface="Arial" panose="020B0604020202020204" pitchFamily="34" charset="0"/>
                          <a:ea typeface="Times New Roman" panose="02020603050405020304" pitchFamily="18" charset="0"/>
                        </a:rPr>
                        <a:t>to reduce / eliminate sanitary wastewater contamination.</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III.A.8</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Inspections of industrial high risk facilities.</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III.A.9.a</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Construction site plan review</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b="1" dirty="0">
                          <a:solidFill>
                            <a:srgbClr val="FF0000"/>
                          </a:solidFill>
                          <a:effectLst/>
                          <a:latin typeface="Arial" panose="020B0604020202020204" pitchFamily="34" charset="0"/>
                          <a:ea typeface="Times New Roman" panose="02020603050405020304" pitchFamily="18" charset="0"/>
                        </a:rPr>
                        <a:t>Part III.A.9.b</a:t>
                      </a:r>
                      <a:endParaRPr lang="en-US" sz="12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smtClean="0">
                          <a:solidFill>
                            <a:srgbClr val="FF0000"/>
                          </a:solidFill>
                          <a:effectLst/>
                          <a:latin typeface="Arial" panose="020B0604020202020204" pitchFamily="34" charset="0"/>
                          <a:ea typeface="Times New Roman" panose="02020603050405020304" pitchFamily="18" charset="0"/>
                        </a:rPr>
                        <a:t>Construction site inspections.</a:t>
                      </a:r>
                      <a:endParaRPr lang="en-US" sz="1600" dirty="0">
                        <a:solidFill>
                          <a:srgbClr val="FF0000"/>
                        </a:solidFill>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4320">
                <a:tc>
                  <a:txBody>
                    <a:bodyPr/>
                    <a:lstStyle/>
                    <a:p>
                      <a:pPr marL="0" marR="0" algn="ctr">
                        <a:spcBef>
                          <a:spcPts val="0"/>
                        </a:spcBef>
                        <a:spcAft>
                          <a:spcPts val="0"/>
                        </a:spcAft>
                      </a:pPr>
                      <a:r>
                        <a:rPr lang="en-US" sz="1200" dirty="0">
                          <a:effectLst/>
                          <a:latin typeface="Arial" panose="020B0604020202020204" pitchFamily="34" charset="0"/>
                          <a:ea typeface="Times New Roman" panose="02020603050405020304" pitchFamily="18" charset="0"/>
                        </a:rPr>
                        <a:t>Part III.A.9.c</a:t>
                      </a:r>
                      <a:endParaRPr lang="en-US" sz="12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dirty="0" smtClean="0">
                          <a:effectLst/>
                          <a:latin typeface="Arial" panose="020B0604020202020204" pitchFamily="34" charset="0"/>
                          <a:ea typeface="Times New Roman" panose="02020603050405020304" pitchFamily="18" charset="0"/>
                        </a:rPr>
                        <a:t>Construction</a:t>
                      </a:r>
                      <a:r>
                        <a:rPr lang="en-US" sz="1600" baseline="0" dirty="0" smtClean="0">
                          <a:effectLst/>
                          <a:latin typeface="Arial" panose="020B0604020202020204" pitchFamily="34" charset="0"/>
                          <a:ea typeface="Times New Roman" panose="02020603050405020304" pitchFamily="18" charset="0"/>
                        </a:rPr>
                        <a:t> staff </a:t>
                      </a:r>
                      <a:r>
                        <a:rPr lang="en-US" sz="1600" dirty="0" smtClean="0">
                          <a:effectLst/>
                          <a:latin typeface="Arial" panose="020B0604020202020204" pitchFamily="34" charset="0"/>
                          <a:ea typeface="Times New Roman" panose="02020603050405020304" pitchFamily="18" charset="0"/>
                        </a:rPr>
                        <a:t>training.</a:t>
                      </a:r>
                      <a:endParaRPr lang="en-US" sz="1600" dirty="0">
                        <a:effectLst/>
                        <a:latin typeface="Times New Roman" panose="02020603050405020304" pitchFamily="18" charset="0"/>
                        <a:ea typeface="Times New Roman" panose="02020603050405020304" pitchFamily="18" charset="0"/>
                      </a:endParaRPr>
                    </a:p>
                  </a:txBody>
                  <a:tcPr marL="60512" marR="60512"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540863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Contract Activities</a:t>
            </a:r>
            <a:endParaRPr lang="en-US" sz="2000" b="0" dirty="0"/>
          </a:p>
        </p:txBody>
      </p:sp>
      <p:sp>
        <p:nvSpPr>
          <p:cNvPr id="3" name="Content Placeholder 2"/>
          <p:cNvSpPr>
            <a:spLocks noGrp="1"/>
          </p:cNvSpPr>
          <p:nvPr>
            <p:ph idx="1"/>
          </p:nvPr>
        </p:nvSpPr>
        <p:spPr/>
        <p:txBody>
          <a:bodyPr>
            <a:noAutofit/>
          </a:bodyPr>
          <a:lstStyle/>
          <a:p>
            <a:pPr marL="0" indent="0" fontAlgn="t">
              <a:lnSpc>
                <a:spcPct val="100000"/>
              </a:lnSpc>
              <a:spcBef>
                <a:spcPts val="0"/>
              </a:spcBef>
              <a:buNone/>
            </a:pPr>
            <a:r>
              <a:rPr lang="en-US" sz="1800" dirty="0">
                <a:latin typeface="Arial" panose="020B0604020202020204" pitchFamily="34" charset="0"/>
                <a:cs typeface="Arial" panose="020B0604020202020204" pitchFamily="34" charset="0"/>
              </a:rPr>
              <a:t>If </a:t>
            </a: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are conducted by another entity under a contractual agreement, then the permittees shall retain copies of the contractual agreement that specifies the schedule and frequency of the </a:t>
            </a: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to be conducted</a:t>
            </a:r>
            <a:r>
              <a:rPr lang="en-US" sz="1800" dirty="0" smtClean="0">
                <a:latin typeface="Arial" panose="020B0604020202020204" pitchFamily="34" charset="0"/>
                <a:cs typeface="Arial" panose="020B0604020202020204" pitchFamily="34" charset="0"/>
              </a:rPr>
              <a:t>.</a:t>
            </a:r>
          </a:p>
          <a:p>
            <a:pPr marL="0" indent="0" fontAlgn="t">
              <a:lnSpc>
                <a:spcPct val="100000"/>
              </a:lnSpc>
              <a:spcBef>
                <a:spcPts val="0"/>
              </a:spcBef>
              <a:buNone/>
            </a:pPr>
            <a:endParaRPr lang="en-US" sz="1800" b="1" dirty="0">
              <a:solidFill>
                <a:srgbClr val="FF0000"/>
              </a:solidFill>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Inter-local </a:t>
            </a:r>
            <a:r>
              <a:rPr lang="en-US" sz="1800" dirty="0">
                <a:latin typeface="Arial" panose="020B0604020202020204" pitchFamily="34" charset="0"/>
                <a:cs typeface="Arial" panose="020B0604020202020204" pitchFamily="34" charset="0"/>
              </a:rPr>
              <a:t>agreements may be used to share responsibility between </a:t>
            </a:r>
            <a:r>
              <a:rPr lang="en-US" sz="1800" dirty="0" smtClean="0">
                <a:latin typeface="Arial" panose="020B0604020202020204" pitchFamily="34" charset="0"/>
                <a:cs typeface="Arial" panose="020B0604020202020204" pitchFamily="34" charset="0"/>
              </a:rPr>
              <a:t>permittees. Maintain a copy of ILAs and determine who tracks and reports joint activities.</a:t>
            </a: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38</a:t>
            </a:fld>
            <a:endParaRPr lang="en-US"/>
          </a:p>
        </p:txBody>
      </p:sp>
    </p:spTree>
    <p:extLst>
      <p:ext uri="{BB962C8B-B14F-4D97-AF65-F5344CB8AC3E}">
        <p14:creationId xmlns:p14="http://schemas.microsoft.com/office/powerpoint/2010/main" val="41347108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r>
              <a:rPr lang="en-US" sz="3200" dirty="0" smtClean="0">
                <a:latin typeface="Arial"/>
                <a:cs typeface="Arial"/>
              </a:rPr>
              <a:t>Public Education and Outreach</a:t>
            </a:r>
            <a:endParaRPr lang="en-US" sz="2000" b="0" dirty="0"/>
          </a:p>
        </p:txBody>
      </p:sp>
      <p:sp>
        <p:nvSpPr>
          <p:cNvPr id="3" name="Content Placeholder 2"/>
          <p:cNvSpPr>
            <a:spLocks noGrp="1"/>
          </p:cNvSpPr>
          <p:nvPr>
            <p:ph idx="1"/>
          </p:nvPr>
        </p:nvSpPr>
        <p:spPr>
          <a:xfrm>
            <a:off x="628650" y="1825625"/>
            <a:ext cx="5579110" cy="4311015"/>
          </a:xfrm>
        </p:spPr>
        <p:txBody>
          <a:bodyPr>
            <a:noAutofit/>
          </a:bodyPr>
          <a:lstStyle/>
          <a:p>
            <a:pPr marL="0" indent="0" fontAlgn="t">
              <a:lnSpc>
                <a:spcPct val="100000"/>
              </a:lnSpc>
              <a:spcBef>
                <a:spcPts val="0"/>
              </a:spcBef>
              <a:buNone/>
            </a:pPr>
            <a:r>
              <a:rPr lang="en-US" sz="1800" dirty="0">
                <a:latin typeface="Arial" panose="020B0604020202020204" pitchFamily="34" charset="0"/>
                <a:cs typeface="Arial" panose="020B0604020202020204" pitchFamily="34" charset="0"/>
              </a:rPr>
              <a:t>A single plan may address all three of the required public education and outreach topics as per Parts III.A.6, III.A.7.e and III.A.7.f of the permit. </a:t>
            </a:r>
            <a:endParaRPr lang="en-US" sz="1800" dirty="0" smtClean="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plan </a:t>
            </a:r>
            <a:r>
              <a:rPr lang="en-US" sz="1800" dirty="0" smtClean="0">
                <a:latin typeface="Arial" panose="020B0604020202020204" pitchFamily="34" charset="0"/>
                <a:cs typeface="Arial" panose="020B0604020202020204" pitchFamily="34" charset="0"/>
              </a:rPr>
              <a:t>should include </a:t>
            </a:r>
            <a:r>
              <a:rPr lang="en-US" sz="1800" dirty="0">
                <a:latin typeface="Arial" panose="020B0604020202020204" pitchFamily="34" charset="0"/>
                <a:cs typeface="Arial" panose="020B0604020202020204" pitchFamily="34" charset="0"/>
              </a:rPr>
              <a:t>the following: </a:t>
            </a: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goals </a:t>
            </a:r>
            <a:r>
              <a:rPr lang="en-US" sz="1800" dirty="0">
                <a:latin typeface="Arial" panose="020B0604020202020204" pitchFamily="34" charset="0"/>
                <a:cs typeface="Arial" panose="020B0604020202020204" pitchFamily="34" charset="0"/>
              </a:rPr>
              <a:t>and </a:t>
            </a:r>
            <a:r>
              <a:rPr lang="en-US" sz="1800" dirty="0" smtClean="0">
                <a:latin typeface="Arial" panose="020B0604020202020204" pitchFamily="34" charset="0"/>
                <a:cs typeface="Arial" panose="020B0604020202020204" pitchFamily="34" charset="0"/>
              </a:rPr>
              <a:t>objectives; </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topics </a:t>
            </a:r>
            <a:r>
              <a:rPr lang="en-US" sz="1800" dirty="0">
                <a:latin typeface="Arial" panose="020B0604020202020204" pitchFamily="34" charset="0"/>
                <a:cs typeface="Arial" panose="020B0604020202020204" pitchFamily="34" charset="0"/>
              </a:rPr>
              <a:t>to be addressed; </a:t>
            </a: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target </a:t>
            </a:r>
            <a:r>
              <a:rPr lang="en-US" sz="1800" dirty="0">
                <a:latin typeface="Arial" panose="020B0604020202020204" pitchFamily="34" charset="0"/>
                <a:cs typeface="Arial" panose="020B0604020202020204" pitchFamily="34" charset="0"/>
              </a:rPr>
              <a:t>audience(s); </a:t>
            </a: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and </a:t>
            </a:r>
            <a:r>
              <a:rPr lang="en-US" sz="1800" dirty="0" smtClean="0">
                <a:latin typeface="Arial" panose="020B0604020202020204" pitchFamily="34" charset="0"/>
                <a:cs typeface="Arial" panose="020B0604020202020204" pitchFamily="34" charset="0"/>
              </a:rPr>
              <a:t>materials; </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methods </a:t>
            </a:r>
            <a:r>
              <a:rPr lang="en-US" sz="1800" dirty="0">
                <a:latin typeface="Arial" panose="020B0604020202020204" pitchFamily="34" charset="0"/>
                <a:cs typeface="Arial" panose="020B0604020202020204" pitchFamily="34" charset="0"/>
              </a:rPr>
              <a:t>for distribution of </a:t>
            </a:r>
            <a:r>
              <a:rPr lang="en-US" sz="1800" dirty="0" smtClean="0">
                <a:latin typeface="Arial" panose="020B0604020202020204" pitchFamily="34" charset="0"/>
                <a:cs typeface="Arial" panose="020B0604020202020204" pitchFamily="34" charset="0"/>
              </a:rPr>
              <a:t>materials</a:t>
            </a:r>
            <a:r>
              <a:rPr lang="en-US" sz="1800" dirty="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annual </a:t>
            </a:r>
            <a:r>
              <a:rPr lang="en-US" sz="1800" dirty="0">
                <a:latin typeface="Arial" panose="020B0604020202020204" pitchFamily="34" charset="0"/>
                <a:cs typeface="Arial" panose="020B0604020202020204" pitchFamily="34" charset="0"/>
              </a:rPr>
              <a:t>schedule </a:t>
            </a:r>
            <a:r>
              <a:rPr lang="en-US" sz="1800" dirty="0" smtClean="0">
                <a:latin typeface="Arial" panose="020B0604020202020204" pitchFamily="34" charset="0"/>
                <a:cs typeface="Arial" panose="020B0604020202020204" pitchFamily="34" charset="0"/>
              </a:rPr>
              <a:t>of activities</a:t>
            </a:r>
            <a:r>
              <a:rPr lang="en-US" sz="1800" dirty="0">
                <a:latin typeface="Arial" panose="020B0604020202020204" pitchFamily="34" charset="0"/>
                <a:cs typeface="Arial" panose="020B0604020202020204" pitchFamily="34" charset="0"/>
              </a:rPr>
              <a:t>; </a:t>
            </a:r>
            <a:endParaRPr lang="en-US" sz="1800" dirty="0" smtClean="0">
              <a:latin typeface="Arial" panose="020B0604020202020204" pitchFamily="34" charset="0"/>
              <a:cs typeface="Arial" panose="020B0604020202020204" pitchFamily="34" charset="0"/>
            </a:endParaRPr>
          </a:p>
          <a:p>
            <a:pPr fontAlgn="t">
              <a:lnSpc>
                <a:spcPct val="100000"/>
              </a:lnSpc>
              <a:spcBef>
                <a:spcPts val="0"/>
              </a:spcBef>
            </a:pPr>
            <a:r>
              <a:rPr lang="en-US" sz="1800" dirty="0" smtClean="0">
                <a:latin typeface="Arial" panose="020B0604020202020204" pitchFamily="34" charset="0"/>
                <a:cs typeface="Arial" panose="020B0604020202020204" pitchFamily="34" charset="0"/>
              </a:rPr>
              <a:t>documentation; </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staff </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department </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entities to perform outreach; </a:t>
            </a:r>
          </a:p>
          <a:p>
            <a:pPr fontAlgn="t">
              <a:lnSpc>
                <a:spcPct val="100000"/>
              </a:lnSpc>
              <a:spcBef>
                <a:spcPts val="0"/>
              </a:spcBef>
            </a:pPr>
            <a:r>
              <a:rPr lang="en-US" sz="1800" dirty="0" smtClean="0">
                <a:latin typeface="Arial" panose="020B0604020202020204" pitchFamily="34" charset="0"/>
                <a:cs typeface="Arial" panose="020B0604020202020204" pitchFamily="34" charset="0"/>
              </a:rPr>
              <a:t>method </a:t>
            </a:r>
            <a:r>
              <a:rPr lang="en-US" sz="1800" dirty="0">
                <a:latin typeface="Arial" panose="020B0604020202020204" pitchFamily="34" charset="0"/>
                <a:cs typeface="Arial" panose="020B0604020202020204" pitchFamily="34" charset="0"/>
              </a:rPr>
              <a:t>for assessing changes in public awareness and </a:t>
            </a:r>
            <a:r>
              <a:rPr lang="en-US" sz="1800" dirty="0" smtClean="0">
                <a:latin typeface="Arial" panose="020B0604020202020204" pitchFamily="34" charset="0"/>
                <a:cs typeface="Arial" panose="020B0604020202020204" pitchFamily="34" charset="0"/>
              </a:rPr>
              <a:t>behavior. </a:t>
            </a:r>
            <a:endParaRPr lang="en-US" sz="1800" dirty="0">
              <a:latin typeface="Arial" panose="020B0604020202020204" pitchFamily="34" charset="0"/>
              <a:cs typeface="Arial" panose="020B0604020202020204" pitchFamily="34" charset="0"/>
            </a:endParaRPr>
          </a:p>
          <a:p>
            <a:pPr marL="0" indent="0" fontAlgn="t">
              <a:lnSpc>
                <a:spcPct val="100000"/>
              </a:lnSpc>
              <a:spcBef>
                <a:spcPts val="0"/>
              </a:spcBef>
              <a:buNone/>
            </a:pPr>
            <a:endParaRPr lang="en-US" sz="1600" b="1" dirty="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39</a:t>
            </a:fld>
            <a:endParaRPr lang="en-US"/>
          </a:p>
        </p:txBody>
      </p:sp>
      <p:pic>
        <p:nvPicPr>
          <p:cNvPr id="7" name="Content Placeholder 8" descr="After the Storm: A citizen's quide to understaning stormwater. &#10;What is stormwater runoff?&#10;Why is stormwater runoff a problem?&#10;The effects of pollution. " title="Example of Public Education brochure"/>
          <p:cNvPicPr>
            <a:picLocks noChangeAspect="1"/>
          </p:cNvPicPr>
          <p:nvPr/>
        </p:nvPicPr>
        <p:blipFill rotWithShape="1">
          <a:blip r:embed="rId3" cstate="print">
            <a:extLst>
              <a:ext uri="{28A0092B-C50C-407E-A947-70E740481C1C}">
                <a14:useLocalDpi xmlns:a14="http://schemas.microsoft.com/office/drawing/2010/main" val="0"/>
              </a:ext>
            </a:extLst>
          </a:blip>
          <a:srcRect l="50000" t="1610"/>
          <a:stretch/>
        </p:blipFill>
        <p:spPr>
          <a:xfrm>
            <a:off x="5983760" y="1905307"/>
            <a:ext cx="2730336" cy="4151650"/>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693492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t>Part III.A.1.</a:t>
            </a:r>
            <a:br>
              <a:rPr lang="en-US" sz="3200" dirty="0"/>
            </a:br>
            <a:r>
              <a:rPr lang="en-US" sz="2000" dirty="0"/>
              <a:t>Structural Controls </a:t>
            </a:r>
            <a:r>
              <a:rPr lang="en-US" sz="2000" dirty="0" smtClean="0"/>
              <a:t>Operation</a:t>
            </a:r>
            <a:endParaRPr lang="en-US" sz="2000" dirty="0"/>
          </a:p>
        </p:txBody>
      </p:sp>
      <p:sp>
        <p:nvSpPr>
          <p:cNvPr id="3" name="Content Placeholder 2"/>
          <p:cNvSpPr>
            <a:spLocks noGrp="1"/>
          </p:cNvSpPr>
          <p:nvPr>
            <p:ph idx="1"/>
          </p:nvPr>
        </p:nvSpPr>
        <p:spPr/>
        <p:txBody>
          <a:bodyPr>
            <a:noAutofit/>
          </a:bodyPr>
          <a:lstStyle/>
          <a:p>
            <a:pPr marL="342900" indent="-342900">
              <a:lnSpc>
                <a:spcPct val="120000"/>
              </a:lnSpc>
              <a:buFont typeface="+mj-lt"/>
              <a:buAutoNum type="arabicPeriod"/>
            </a:pPr>
            <a:r>
              <a:rPr lang="en-US" sz="1800" dirty="0" smtClean="0">
                <a:latin typeface="Arial" panose="020B0604020202020204" pitchFamily="34" charset="0"/>
                <a:cs typeface="Arial" panose="020B0604020202020204" pitchFamily="34" charset="0"/>
              </a:rPr>
              <a:t>Maintain </a:t>
            </a:r>
            <a:r>
              <a:rPr lang="en-US" sz="1800" dirty="0">
                <a:latin typeface="Arial" panose="020B0604020202020204" pitchFamily="34" charset="0"/>
                <a:cs typeface="Arial" panose="020B0604020202020204" pitchFamily="34" charset="0"/>
              </a:rPr>
              <a:t>an up-to-date inventory of the structural controls and roadway stormwater collection structures operated by the permittee</a:t>
            </a:r>
            <a:r>
              <a:rPr lang="en-US" sz="1800" dirty="0" smtClean="0">
                <a:latin typeface="Arial" panose="020B0604020202020204" pitchFamily="34" charset="0"/>
                <a:cs typeface="Arial" panose="020B0604020202020204" pitchFamily="34" charset="0"/>
              </a:rPr>
              <a:t>.</a:t>
            </a:r>
          </a:p>
          <a:p>
            <a:pPr marL="342900" indent="-342900">
              <a:lnSpc>
                <a:spcPct val="120000"/>
              </a:lnSpc>
              <a:buFont typeface="+mj-lt"/>
              <a:buAutoNum type="arabicPeriod"/>
            </a:pPr>
            <a:r>
              <a:rPr lang="en-US" sz="1800" dirty="0" smtClean="0">
                <a:latin typeface="Arial" panose="020B0604020202020204" pitchFamily="34" charset="0"/>
                <a:cs typeface="Arial" panose="020B0604020202020204" pitchFamily="34" charset="0"/>
              </a:rPr>
              <a:t>Provide an inventory </a:t>
            </a:r>
            <a:r>
              <a:rPr lang="en-US" sz="1800" dirty="0">
                <a:latin typeface="Arial" panose="020B0604020202020204" pitchFamily="34" charset="0"/>
                <a:cs typeface="Arial" panose="020B0604020202020204" pitchFamily="34" charset="0"/>
              </a:rPr>
              <a:t>and a map of </a:t>
            </a:r>
            <a:r>
              <a:rPr lang="en-US" sz="1800" dirty="0" smtClean="0">
                <a:latin typeface="Arial" panose="020B0604020202020204" pitchFamily="34" charset="0"/>
                <a:cs typeface="Arial" panose="020B0604020202020204" pitchFamily="34" charset="0"/>
              </a:rPr>
              <a:t>all known major outfalls.</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SUBMIT </a:t>
            </a:r>
            <a:r>
              <a:rPr lang="en-US" sz="1800" b="1" dirty="0">
                <a:solidFill>
                  <a:srgbClr val="FF0000"/>
                </a:solidFill>
                <a:latin typeface="Arial" panose="020B0604020202020204" pitchFamily="34" charset="0"/>
                <a:cs typeface="Arial" panose="020B0604020202020204" pitchFamily="34" charset="0"/>
              </a:rPr>
              <a:t>in the </a:t>
            </a:r>
            <a:r>
              <a:rPr lang="en-US" sz="1800" b="1" dirty="0" smtClean="0">
                <a:solidFill>
                  <a:srgbClr val="FF0000"/>
                </a:solidFill>
                <a:latin typeface="Arial" panose="020B0604020202020204" pitchFamily="34" charset="0"/>
                <a:cs typeface="Arial" panose="020B0604020202020204" pitchFamily="34" charset="0"/>
              </a:rPr>
              <a:t>YEAR 1 ANNUAL REPORT. </a:t>
            </a:r>
          </a:p>
          <a:p>
            <a:pPr marL="342900" indent="-342900">
              <a:lnSpc>
                <a:spcPct val="120000"/>
              </a:lnSpc>
              <a:buFont typeface="+mj-lt"/>
              <a:buAutoNum type="arabicPeriod"/>
            </a:pPr>
            <a:r>
              <a:rPr lang="en-US" sz="1800" dirty="0" smtClean="0">
                <a:latin typeface="Arial" panose="020B0604020202020204" pitchFamily="34" charset="0"/>
                <a:cs typeface="Arial" panose="020B0604020202020204" pitchFamily="34" charset="0"/>
              </a:rPr>
              <a:t>Develop written Standard Operating Procedures (SOPs) for inspections and maintenance.</a:t>
            </a:r>
          </a:p>
          <a:p>
            <a:pPr marL="342900" indent="-342900">
              <a:lnSpc>
                <a:spcPct val="120000"/>
              </a:lnSpc>
              <a:buFont typeface="+mj-lt"/>
              <a:buAutoNum type="arabicPeriod"/>
            </a:pPr>
            <a:r>
              <a:rPr lang="en-US" sz="1800" dirty="0">
                <a:latin typeface="Arial" panose="020B0604020202020204" pitchFamily="34" charset="0"/>
                <a:cs typeface="Arial" panose="020B0604020202020204" pitchFamily="34" charset="0"/>
              </a:rPr>
              <a:t>C</a:t>
            </a:r>
            <a:r>
              <a:rPr lang="en-US" sz="1800" dirty="0" smtClean="0">
                <a:latin typeface="Arial" panose="020B0604020202020204" pitchFamily="34" charset="0"/>
                <a:cs typeface="Arial" panose="020B0604020202020204" pitchFamily="34" charset="0"/>
              </a:rPr>
              <a:t>onduct </a:t>
            </a:r>
            <a:r>
              <a:rPr lang="en-US" sz="1800" dirty="0">
                <a:latin typeface="Arial" panose="020B0604020202020204" pitchFamily="34" charset="0"/>
                <a:cs typeface="Arial" panose="020B0604020202020204" pitchFamily="34" charset="0"/>
              </a:rPr>
              <a:t>inspections and maintenance of </a:t>
            </a:r>
            <a:r>
              <a:rPr lang="en-US" sz="1800" dirty="0" smtClean="0">
                <a:latin typeface="Arial" panose="020B0604020202020204" pitchFamily="34" charset="0"/>
                <a:cs typeface="Arial" panose="020B0604020202020204" pitchFamily="34" charset="0"/>
              </a:rPr>
              <a:t>all structural controls. </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inspections </a:t>
            </a:r>
            <a:r>
              <a:rPr lang="en-US" sz="1800" b="1" dirty="0">
                <a:solidFill>
                  <a:srgbClr val="FF0000"/>
                </a:solidFill>
                <a:latin typeface="Arial" panose="020B0604020202020204" pitchFamily="34" charset="0"/>
                <a:cs typeface="Arial" panose="020B0604020202020204" pitchFamily="34" charset="0"/>
              </a:rPr>
              <a:t>and </a:t>
            </a:r>
            <a:r>
              <a:rPr lang="en-US" sz="1800" b="1" dirty="0" smtClean="0">
                <a:solidFill>
                  <a:srgbClr val="FF0000"/>
                </a:solidFill>
                <a:latin typeface="Arial" panose="020B0604020202020204" pitchFamily="34" charset="0"/>
                <a:cs typeface="Arial" panose="020B0604020202020204" pitchFamily="34" charset="0"/>
              </a:rPr>
              <a:t>maintenance in </a:t>
            </a:r>
            <a:r>
              <a:rPr lang="en-US" sz="1800" b="1" dirty="0">
                <a:solidFill>
                  <a:srgbClr val="FF0000"/>
                </a:solidFill>
                <a:latin typeface="Arial" panose="020B0604020202020204" pitchFamily="34" charset="0"/>
                <a:cs typeface="Arial" panose="020B0604020202020204" pitchFamily="34" charset="0"/>
              </a:rPr>
              <a:t>each ANNUAL REPORT</a:t>
            </a:r>
            <a:r>
              <a:rPr lang="en-US" sz="1800" b="1" dirty="0" smtClean="0">
                <a:solidFill>
                  <a:srgbClr val="FF0000"/>
                </a:solidFill>
                <a:latin typeface="Arial" panose="020B0604020202020204" pitchFamily="34" charset="0"/>
                <a:cs typeface="Arial" panose="020B0604020202020204" pitchFamily="34" charset="0"/>
              </a:rPr>
              <a:t>.</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a:solidFill>
                  <a:srgbClr val="0070C0"/>
                </a:solidFill>
                <a:latin typeface="Arial" panose="020B0604020202020204" pitchFamily="34" charset="0"/>
                <a:cs typeface="Arial" panose="020B0604020202020204" pitchFamily="34" charset="0"/>
              </a:rPr>
              <a:t>NOTE:  </a:t>
            </a:r>
            <a:r>
              <a:rPr lang="en-US" sz="1800" dirty="0" smtClean="0">
                <a:solidFill>
                  <a:srgbClr val="0070C0"/>
                </a:solidFill>
                <a:latin typeface="Arial" panose="020B0604020202020204" pitchFamily="34" charset="0"/>
                <a:cs typeface="Arial" panose="020B0604020202020204" pitchFamily="34" charset="0"/>
              </a:rPr>
              <a:t>Only report structures the permittee owns and maintains.</a:t>
            </a:r>
            <a:endParaRPr lang="en-US" sz="1800" b="1" dirty="0">
              <a:solidFill>
                <a:srgbClr val="0070C0"/>
              </a:solidFill>
              <a:latin typeface="Arial" panose="020B0604020202020204" pitchFamily="34" charset="0"/>
              <a:cs typeface="Arial" panose="020B0604020202020204" pitchFamily="34" charset="0"/>
            </a:endParaRPr>
          </a:p>
          <a:p>
            <a:pPr marL="342900" indent="-342900">
              <a:lnSpc>
                <a:spcPct val="120000"/>
              </a:lnSpc>
              <a:buFont typeface="+mj-lt"/>
              <a:buAutoNum type="arabicPeriod"/>
            </a:pPr>
            <a:endParaRPr lang="en-US" sz="1800" b="1" dirty="0" smtClean="0">
              <a:latin typeface="Arial" panose="020B0604020202020204" pitchFamily="34" charset="0"/>
              <a:cs typeface="Arial" panose="020B0604020202020204" pitchFamily="34" charset="0"/>
            </a:endParaRPr>
          </a:p>
          <a:p>
            <a:pPr marL="342900" indent="-342900">
              <a:lnSpc>
                <a:spcPct val="120000"/>
              </a:lnSpc>
              <a:buFont typeface="+mj-lt"/>
              <a:buAutoNum type="arabicPeriod"/>
            </a:pPr>
            <a:endParaRPr lang="en-US" sz="1800" dirty="0"/>
          </a:p>
          <a:p>
            <a:pPr marL="0" indent="0">
              <a:lnSpc>
                <a:spcPct val="120000"/>
              </a:lnSpc>
              <a:buNone/>
            </a:pPr>
            <a:endParaRPr lang="en-US" sz="18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spTree>
    <p:extLst>
      <p:ext uri="{BB962C8B-B14F-4D97-AF65-F5344CB8AC3E}">
        <p14:creationId xmlns:p14="http://schemas.microsoft.com/office/powerpoint/2010/main" val="26739760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8214" y="0"/>
            <a:ext cx="7582830" cy="1048215"/>
          </a:xfrm>
        </p:spPr>
        <p:txBody>
          <a:bodyPr>
            <a:normAutofit fontScale="90000"/>
          </a:bodyPr>
          <a:lstStyle/>
          <a:p>
            <a:r>
              <a:rPr lang="en-US" dirty="0">
                <a:latin typeface="Arial"/>
                <a:cs typeface="Arial"/>
              </a:rPr>
              <a:t>Public Education and Outreach</a:t>
            </a:r>
            <a:endParaRPr lang="en-US" dirty="0"/>
          </a:p>
        </p:txBody>
      </p:sp>
      <p:pic>
        <p:nvPicPr>
          <p:cNvPr id="7" name="Content Placeholder 6" descr="Great American Cleanup: Keep Collier Beautiful" title="Example of Public Outreach flye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5722" y="1463574"/>
            <a:ext cx="4455071" cy="4351338"/>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40</a:t>
            </a:fld>
            <a:endParaRPr lang="en-US"/>
          </a:p>
        </p:txBody>
      </p:sp>
      <p:pic>
        <p:nvPicPr>
          <p:cNvPr id="8" name="Picture 7" descr="International Coastal Cleanup: The Ocean Conservancy" title="Example of Public Outreach even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9992" y="1463574"/>
            <a:ext cx="3943350" cy="2300288"/>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St. Johns River Cleanup" title="Example of Public Outreach"/>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9992" y="4056839"/>
            <a:ext cx="3955665" cy="1758073"/>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845560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1563" y="1"/>
            <a:ext cx="7609114" cy="1124840"/>
          </a:xfrm>
        </p:spPr>
        <p:txBody>
          <a:bodyPr>
            <a:normAutofit fontScale="90000"/>
          </a:bodyPr>
          <a:lstStyle/>
          <a:p>
            <a:r>
              <a:rPr lang="en-US" dirty="0">
                <a:latin typeface="Arial"/>
                <a:cs typeface="Arial"/>
              </a:rPr>
              <a:t>Public Education and Outreach</a:t>
            </a:r>
            <a:endParaRPr lang="en-US" dirty="0"/>
          </a:p>
        </p:txBody>
      </p:sp>
      <p:pic>
        <p:nvPicPr>
          <p:cNvPr id="7" name="Content Placeholder 6" descr="Good Cleaning Practices to stop stormwater pollution for the Environmentally Responsible Restaurant. " title="Example of Public Educaiton brochur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206468" y="1459786"/>
            <a:ext cx="2710701" cy="4557814"/>
          </a:xfrm>
          <a:prstGeom prst="rect">
            <a:avLst/>
          </a:prstGeom>
          <a:ln w="57150" cap="sq">
            <a:solidFill>
              <a:srgbClr val="000000"/>
            </a:solidFill>
            <a:prstDash val="solid"/>
            <a:miter lim="800000"/>
          </a:ln>
          <a:effectLst>
            <a:outerShdw blurRad="50800" dist="38100" dir="2700000" algn="tl" rotWithShape="0">
              <a:srgbClr val="000000">
                <a:alpha val="43000"/>
              </a:srgbClr>
            </a:outerShdw>
          </a:effectLst>
        </p:spPr>
      </p:pic>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41</a:t>
            </a:fld>
            <a:endParaRPr lang="en-US"/>
          </a:p>
        </p:txBody>
      </p:sp>
      <p:pic>
        <p:nvPicPr>
          <p:cNvPr id="8" name="Picture 7" descr="Image of a stormwater inlet covered in white powdwer. " title="Illicit Discharge"/>
          <p:cNvPicPr>
            <a:picLocks noChangeAspect="1" noChangeArrowheads="1"/>
          </p:cNvPicPr>
          <p:nvPr/>
        </p:nvPicPr>
        <p:blipFill>
          <a:blip r:embed="rId4"/>
          <a:srcRect/>
          <a:stretch>
            <a:fillRect/>
          </a:stretch>
        </p:blipFill>
        <p:spPr bwMode="auto">
          <a:xfrm>
            <a:off x="3123810" y="1459786"/>
            <a:ext cx="2864132" cy="2170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7" descr="Image of a persion emptying a trash can into a storm drain. " title="Illicit Dishar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0715" y="3846983"/>
            <a:ext cx="2882569" cy="2170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3" descr="Image of a person washing their car. &#10;What you do on our streets ends up in our waterways. Wash your car on grass or at the carwash. KeepdDetergents out of the gutter. EPA" title="Example of Public Education brochure"/>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957" y="1422548"/>
            <a:ext cx="2899619" cy="4595051"/>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2430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Multi-Sector Generic Permit</a:t>
            </a:r>
            <a:endParaRPr lang="en-US" sz="4400" dirty="0">
              <a:latin typeface="Arial"/>
              <a:cs typeface="Arial"/>
            </a:endParaRPr>
          </a:p>
        </p:txBody>
      </p:sp>
      <p:sp>
        <p:nvSpPr>
          <p:cNvPr id="3" name="Content Placeholder 2"/>
          <p:cNvSpPr>
            <a:spLocks noGrp="1"/>
          </p:cNvSpPr>
          <p:nvPr>
            <p:ph idx="1"/>
          </p:nvPr>
        </p:nvSpPr>
        <p:spPr/>
        <p:txBody>
          <a:bodyPr>
            <a:normAutofit/>
          </a:bodyPr>
          <a:lstStyle/>
          <a:p>
            <a:pPr marL="0" indent="0">
              <a:lnSpc>
                <a:spcPct val="100000"/>
              </a:lnSpc>
              <a:spcBef>
                <a:spcPts val="0"/>
              </a:spcBef>
              <a:buNone/>
            </a:pPr>
            <a:r>
              <a:rPr lang="en-US" sz="1800" dirty="0">
                <a:latin typeface="Arial" panose="020B0604020202020204" pitchFamily="34" charset="0"/>
                <a:cs typeface="Arial" panose="020B0604020202020204" pitchFamily="34" charset="0"/>
              </a:rPr>
              <a:t>Who needs a MSGP? </a:t>
            </a:r>
            <a:r>
              <a:rPr lang="en-US" sz="1800" dirty="0" smtClean="0">
                <a:latin typeface="Arial" panose="020B0604020202020204" pitchFamily="34" charset="0"/>
                <a:cs typeface="Arial" panose="020B0604020202020204" pitchFamily="34" charset="0"/>
              </a:rPr>
              <a:t>40 </a:t>
            </a:r>
            <a:r>
              <a:rPr lang="en-US" sz="1800" dirty="0">
                <a:latin typeface="Arial" panose="020B0604020202020204" pitchFamily="34" charset="0"/>
                <a:cs typeface="Arial" panose="020B0604020202020204" pitchFamily="34" charset="0"/>
              </a:rPr>
              <a:t>CFR 122.26(b)(14)</a:t>
            </a:r>
          </a:p>
          <a:p>
            <a:pPr>
              <a:lnSpc>
                <a:spcPct val="100000"/>
              </a:lnSpc>
              <a:spcBef>
                <a:spcPts val="0"/>
              </a:spcBef>
            </a:pPr>
            <a:r>
              <a:rPr lang="en-US" sz="1800" dirty="0" smtClean="0">
                <a:latin typeface="Arial" panose="020B0604020202020204" pitchFamily="34" charset="0"/>
                <a:cs typeface="Arial" panose="020B0604020202020204" pitchFamily="34" charset="0"/>
              </a:rPr>
              <a:t>Facilities that conduct regulated </a:t>
            </a:r>
            <a:r>
              <a:rPr lang="en-US" sz="1800" dirty="0">
                <a:latin typeface="Arial" panose="020B0604020202020204" pitchFamily="34" charset="0"/>
                <a:cs typeface="Arial" panose="020B0604020202020204" pitchFamily="34" charset="0"/>
              </a:rPr>
              <a:t>“industrial activities</a:t>
            </a:r>
            <a:r>
              <a:rPr lang="en-US" sz="1800" dirty="0" smtClean="0">
                <a:latin typeface="Arial" panose="020B0604020202020204" pitchFamily="34" charset="0"/>
                <a:cs typeface="Arial" panose="020B0604020202020204" pitchFamily="34" charset="0"/>
              </a:rPr>
              <a:t>”; and </a:t>
            </a:r>
            <a:endParaRPr lang="en-US" sz="1800" dirty="0">
              <a:latin typeface="Arial" panose="020B0604020202020204" pitchFamily="34" charset="0"/>
              <a:cs typeface="Arial" panose="020B0604020202020204" pitchFamily="34" charset="0"/>
            </a:endParaRPr>
          </a:p>
          <a:p>
            <a:pPr>
              <a:lnSpc>
                <a:spcPct val="100000"/>
              </a:lnSpc>
              <a:spcBef>
                <a:spcPts val="0"/>
              </a:spcBef>
            </a:pPr>
            <a:r>
              <a:rPr lang="en-US" sz="1800" dirty="0">
                <a:latin typeface="Arial" panose="020B0604020202020204" pitchFamily="34" charset="0"/>
                <a:cs typeface="Arial" panose="020B0604020202020204" pitchFamily="34" charset="0"/>
              </a:rPr>
              <a:t>Discharge stormwater associated with those regulated “industrial activities” to surface waters of the </a:t>
            </a:r>
            <a:r>
              <a:rPr lang="en-US" sz="1800" dirty="0" smtClean="0">
                <a:latin typeface="Arial" panose="020B0604020202020204" pitchFamily="34" charset="0"/>
                <a:cs typeface="Arial" panose="020B0604020202020204" pitchFamily="34" charset="0"/>
              </a:rPr>
              <a:t>State </a:t>
            </a:r>
            <a:r>
              <a:rPr lang="en-US" sz="1800" dirty="0">
                <a:latin typeface="Arial" panose="020B0604020202020204" pitchFamily="34" charset="0"/>
                <a:cs typeface="Arial" panose="020B0604020202020204" pitchFamily="34" charset="0"/>
              </a:rPr>
              <a:t>or to </a:t>
            </a:r>
            <a:r>
              <a:rPr lang="en-US" sz="1800" dirty="0" smtClean="0">
                <a:latin typeface="Arial" panose="020B0604020202020204" pitchFamily="34" charset="0"/>
                <a:cs typeface="Arial" panose="020B0604020202020204" pitchFamily="34" charset="0"/>
              </a:rPr>
              <a:t>an MS4.</a:t>
            </a: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42</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876814023"/>
              </p:ext>
            </p:extLst>
          </p:nvPr>
        </p:nvGraphicFramePr>
        <p:xfrm>
          <a:off x="906236" y="3066098"/>
          <a:ext cx="6808470" cy="3240405"/>
        </p:xfrm>
        <a:graphic>
          <a:graphicData uri="http://schemas.openxmlformats.org/drawingml/2006/table">
            <a:tbl>
              <a:tblPr firstRow="1" bandRow="1">
                <a:tableStyleId>{5C22544A-7EE6-4342-B048-85BDC9FD1C3A}</a:tableStyleId>
              </a:tblPr>
              <a:tblGrid>
                <a:gridCol w="3404235"/>
                <a:gridCol w="3404235"/>
              </a:tblGrid>
              <a:tr h="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smtClean="0">
                          <a:latin typeface="Arial" panose="020B0604020202020204" pitchFamily="34" charset="0"/>
                          <a:cs typeface="Arial" panose="020B0604020202020204" pitchFamily="34" charset="0"/>
                        </a:rPr>
                        <a:t>Regulated Industrial Activities</a:t>
                      </a:r>
                    </a:p>
                  </a:txBody>
                  <a:tcPr anchor="ctr"/>
                </a:tc>
                <a:tc hMerge="1">
                  <a:txBody>
                    <a:bodyPr/>
                    <a:lstStyle/>
                    <a:p>
                      <a:endParaRPr lang="en-US" dirty="0"/>
                    </a:p>
                  </a:txBody>
                  <a:tcPr/>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A: Timber Products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P: Land Transportation</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B: Paper Products Manufacturing</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Q: Water Transportation</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C: Chemical Manufacturing</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R: Ship &amp; Boat Building</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D: Asphalt Paving</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S: Air Transportation</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E: Glass, Clay, Cement, Man.</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T: Treatment Works</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F: Primary Metals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U: Food &amp; Kindred Products</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G: Metal Mining</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V: Textile Mills</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H: Coal Mines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W: Furniture &amp; Fixtures</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I: Oil and Gas Extraction</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X: Printing &amp; Publishing</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J: Mineral Mining &amp; Dressing</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Y: Plastics Manufacturing</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K: Hazardous Waste Facilities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Z: Leather Tanning &amp; Finishing</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L: Landfills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AA: Fabricated Metal Products</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M: Auto Salvage Yards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AB: Transportation Equip. </a:t>
                      </a:r>
                    </a:p>
                  </a:txBody>
                  <a:tcPr marL="68580" marR="68580" marT="0" marB="0"/>
                </a:tc>
              </a:tr>
              <a:tr h="0">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N: Recycling Facilities</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AC: Electronic Goods</a:t>
                      </a:r>
                    </a:p>
                  </a:txBody>
                  <a:tcPr marL="68580" marR="68580" marT="0" marB="0"/>
                </a:tc>
              </a:tr>
              <a:tr h="0">
                <a:tc>
                  <a:txBody>
                    <a:bodyPr/>
                    <a:lstStyle/>
                    <a:p>
                      <a:pPr marL="0" marR="0">
                        <a:lnSpc>
                          <a:spcPct val="107000"/>
                        </a:lnSpc>
                        <a:spcBef>
                          <a:spcPts val="0"/>
                        </a:spcBef>
                        <a:spcAft>
                          <a:spcPts val="0"/>
                        </a:spcAft>
                      </a:pPr>
                      <a:r>
                        <a:rPr lang="en-US" sz="1200">
                          <a:effectLst/>
                          <a:latin typeface="Calibri" panose="020F0502020204030204" pitchFamily="34" charset="0"/>
                          <a:ea typeface="Calibri" panose="020F0502020204030204" pitchFamily="34" charset="0"/>
                          <a:cs typeface="Times New Roman" panose="02020603050405020304" pitchFamily="18" charset="0"/>
                        </a:rPr>
                        <a:t>Sector O: Power Plants (Steam)</a:t>
                      </a:r>
                    </a:p>
                  </a:txBody>
                  <a:tcPr marL="68580" marR="68580" marT="0" marB="0"/>
                </a:tc>
                <a:tc>
                  <a:txBody>
                    <a:bodyPr/>
                    <a:lstStyle/>
                    <a:p>
                      <a:pPr marL="0" marR="0">
                        <a:lnSpc>
                          <a:spcPct val="107000"/>
                        </a:lnSpc>
                        <a:spcBef>
                          <a:spcPts val="0"/>
                        </a:spcBef>
                        <a:spcAft>
                          <a:spcPts val="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Sector AD: Additional Activities</a:t>
                      </a:r>
                    </a:p>
                  </a:txBody>
                  <a:tcPr marL="68580" marR="68580" marT="0" marB="0"/>
                </a:tc>
              </a:tr>
            </a:tbl>
          </a:graphicData>
        </a:graphic>
      </p:graphicFrame>
    </p:spTree>
    <p:extLst>
      <p:ext uri="{BB962C8B-B14F-4D97-AF65-F5344CB8AC3E}">
        <p14:creationId xmlns:p14="http://schemas.microsoft.com/office/powerpoint/2010/main" val="30924056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Construction Generic Permit</a:t>
            </a:r>
            <a:endParaRPr lang="en-US" sz="4400" dirty="0">
              <a:latin typeface="Arial"/>
              <a:cs typeface="Arial"/>
            </a:endParaRPr>
          </a:p>
        </p:txBody>
      </p:sp>
      <p:sp>
        <p:nvSpPr>
          <p:cNvPr id="7" name="Content Placeholder 6"/>
          <p:cNvSpPr>
            <a:spLocks noGrp="1"/>
          </p:cNvSpPr>
          <p:nvPr>
            <p:ph idx="1"/>
          </p:nvPr>
        </p:nvSpPr>
        <p:spPr>
          <a:xfrm>
            <a:off x="628650" y="1825625"/>
            <a:ext cx="3841750" cy="4351338"/>
          </a:xfrm>
        </p:spPr>
        <p:txBody>
          <a:bodyPr vert="horz" lIns="91440" tIns="45720" rIns="91440" bIns="45720" rtlCol="0" anchor="t">
            <a:noAutofit/>
          </a:bodyPr>
          <a:lstStyle/>
          <a:p>
            <a:pPr marL="0" indent="0">
              <a:lnSpc>
                <a:spcPct val="120000"/>
              </a:lnSpc>
              <a:spcBef>
                <a:spcPts val="0"/>
              </a:spcBef>
              <a:buNone/>
            </a:pPr>
            <a:r>
              <a:rPr lang="en-US" sz="1800" dirty="0">
                <a:latin typeface="Arial" panose="020B0604020202020204" pitchFamily="34" charset="0"/>
                <a:cs typeface="Arial" panose="020B0604020202020204" pitchFamily="34" charset="0"/>
              </a:rPr>
              <a:t>Who needs a CGP? </a:t>
            </a:r>
            <a:endParaRPr lang="en-US" sz="1800" dirty="0" smtClean="0">
              <a:latin typeface="Arial" panose="020B0604020202020204" pitchFamily="34" charset="0"/>
              <a:cs typeface="Arial" panose="020B0604020202020204" pitchFamily="34" charset="0"/>
            </a:endParaRPr>
          </a:p>
          <a:p>
            <a:pPr marL="0" indent="0">
              <a:lnSpc>
                <a:spcPct val="120000"/>
              </a:lnSpc>
              <a:spcBef>
                <a:spcPts val="0"/>
              </a:spcBef>
              <a:buNone/>
            </a:pPr>
            <a:r>
              <a:rPr lang="en-US" sz="1800" dirty="0" smtClean="0">
                <a:latin typeface="Arial" panose="020B0604020202020204" pitchFamily="34" charset="0"/>
                <a:cs typeface="Arial" panose="020B0604020202020204" pitchFamily="34" charset="0"/>
              </a:rPr>
              <a:t>Chapter </a:t>
            </a:r>
            <a:r>
              <a:rPr lang="en-US" sz="1800" dirty="0">
                <a:latin typeface="Arial" panose="020B0604020202020204" pitchFamily="34" charset="0"/>
                <a:cs typeface="Arial" panose="020B0604020202020204" pitchFamily="34" charset="0"/>
              </a:rPr>
              <a:t>62-621.300, F.A.C</a:t>
            </a:r>
            <a:r>
              <a:rPr lang="en-US" sz="1800" dirty="0" smtClean="0">
                <a:latin typeface="Arial" panose="020B0604020202020204" pitchFamily="34" charset="0"/>
                <a:cs typeface="Arial" panose="020B0604020202020204" pitchFamily="34" charset="0"/>
              </a:rPr>
              <a:t>.</a:t>
            </a:r>
            <a:endParaRPr lang="en-US" sz="1800" dirty="0">
              <a:latin typeface="Arial" panose="020B0604020202020204" pitchFamily="34" charset="0"/>
              <a:cs typeface="Arial" panose="020B0604020202020204" pitchFamily="34" charset="0"/>
            </a:endParaRPr>
          </a:p>
          <a:p>
            <a:pPr>
              <a:lnSpc>
                <a:spcPct val="120000"/>
              </a:lnSpc>
              <a:spcBef>
                <a:spcPts val="0"/>
              </a:spcBef>
            </a:pPr>
            <a:r>
              <a:rPr lang="en-US" sz="1800" dirty="0" smtClean="0">
                <a:latin typeface="Arial" panose="020B0604020202020204" pitchFamily="34" charset="0"/>
                <a:cs typeface="Arial" panose="020B0604020202020204" pitchFamily="34" charset="0"/>
              </a:rPr>
              <a:t>Anyone </a:t>
            </a:r>
            <a:r>
              <a:rPr lang="en-US" sz="1800" dirty="0">
                <a:latin typeface="Arial" panose="020B0604020202020204" pitchFamily="34" charset="0"/>
                <a:cs typeface="Arial" panose="020B0604020202020204" pitchFamily="34" charset="0"/>
              </a:rPr>
              <a:t>who disturbs one or more acres of land, or is part of a larger common plan of development or sale; and </a:t>
            </a:r>
          </a:p>
          <a:p>
            <a:pPr>
              <a:lnSpc>
                <a:spcPct val="120000"/>
              </a:lnSpc>
              <a:spcBef>
                <a:spcPts val="0"/>
              </a:spcBef>
            </a:pPr>
            <a:r>
              <a:rPr lang="en-US" sz="1800" dirty="0">
                <a:latin typeface="Arial" panose="020B0604020202020204" pitchFamily="34" charset="0"/>
                <a:cs typeface="Arial" panose="020B0604020202020204" pitchFamily="34" charset="0"/>
              </a:rPr>
              <a:t>Discharges stormwater to surface waters of the state or to an MS4</a:t>
            </a:r>
            <a:r>
              <a:rPr lang="en-US" sz="1800" dirty="0" smtClean="0">
                <a:latin typeface="Arial" panose="020B0604020202020204" pitchFamily="34" charset="0"/>
                <a:cs typeface="Arial" panose="020B0604020202020204" pitchFamily="34" charset="0"/>
              </a:rPr>
              <a:t>.</a:t>
            </a:r>
          </a:p>
          <a:p>
            <a:pPr>
              <a:lnSpc>
                <a:spcPct val="120000"/>
              </a:lnSpc>
              <a:spcBef>
                <a:spcPts val="0"/>
              </a:spcBef>
            </a:pPr>
            <a:r>
              <a:rPr lang="en-US" sz="1800" kern="0" dirty="0" smtClean="0">
                <a:latin typeface="Arial" panose="020B0604020202020204" pitchFamily="34" charset="0"/>
                <a:cs typeface="Arial" panose="020B0604020202020204" pitchFamily="34" charset="0"/>
              </a:rPr>
              <a:t>CGP provides dewatering </a:t>
            </a:r>
            <a:r>
              <a:rPr lang="en-US" sz="1800" kern="0" dirty="0">
                <a:latin typeface="Arial" panose="020B0604020202020204" pitchFamily="34" charset="0"/>
                <a:cs typeface="Arial" panose="020B0604020202020204" pitchFamily="34" charset="0"/>
              </a:rPr>
              <a:t>coverage from an uncontaminated site. </a:t>
            </a:r>
          </a:p>
          <a:p>
            <a:pPr>
              <a:lnSpc>
                <a:spcPct val="120000"/>
              </a:lnSpc>
              <a:spcBef>
                <a:spcPts val="0"/>
              </a:spcBef>
            </a:pP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43</a:t>
            </a:fld>
            <a:endParaRPr lang="en-US"/>
          </a:p>
        </p:txBody>
      </p:sp>
      <p:pic>
        <p:nvPicPr>
          <p:cNvPr id="8" name="Content Placeholder 6" title="ditch with dewatering tubes"/>
          <p:cNvPicPr>
            <a:picLocks noChangeAspect="1"/>
          </p:cNvPicPr>
          <p:nvPr/>
        </p:nvPicPr>
        <p:blipFill rotWithShape="1">
          <a:blip r:embed="rId3"/>
          <a:srcRect l="2830" t="2714" r="3002" b="2845"/>
          <a:stretch/>
        </p:blipFill>
        <p:spPr>
          <a:xfrm>
            <a:off x="4572000" y="1825625"/>
            <a:ext cx="3803073" cy="42498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74719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Contact Us</a:t>
            </a:r>
            <a:endParaRPr lang="en-US" sz="3200" dirty="0"/>
          </a:p>
        </p:txBody>
      </p:sp>
      <p:sp>
        <p:nvSpPr>
          <p:cNvPr id="3" name="Content Placeholder 2"/>
          <p:cNvSpPr>
            <a:spLocks noGrp="1"/>
          </p:cNvSpPr>
          <p:nvPr>
            <p:ph sz="half" idx="1"/>
          </p:nvPr>
        </p:nvSpPr>
        <p:spPr>
          <a:xfrm>
            <a:off x="457201" y="1554956"/>
            <a:ext cx="8229600" cy="4525963"/>
          </a:xfrm>
        </p:spPr>
        <p:txBody>
          <a:bodyPr>
            <a:normAutofit/>
          </a:bodyPr>
          <a:lstStyle/>
          <a:p>
            <a:pPr marL="0" lvl="0" indent="0">
              <a:buNone/>
            </a:pPr>
            <a:r>
              <a:rPr lang="en-US" sz="2000" dirty="0" smtClean="0">
                <a:solidFill>
                  <a:prstClr val="black"/>
                </a:solidFill>
                <a:latin typeface="Arial" panose="020B0604020202020204" pitchFamily="34" charset="0"/>
                <a:cs typeface="Arial" panose="020B0604020202020204" pitchFamily="34" charset="0"/>
              </a:rPr>
              <a:t>If you suspect a facility needs an MSGP or CGP, send facility name, address, contact information and information about site activities to: </a:t>
            </a:r>
            <a:endParaRPr lang="en-US" sz="2000" dirty="0">
              <a:solidFill>
                <a:prstClr val="black"/>
              </a:solidFill>
              <a:latin typeface="Arial" panose="020B0604020202020204" pitchFamily="34" charset="0"/>
              <a:cs typeface="Arial" panose="020B0604020202020204" pitchFamily="34" charset="0"/>
            </a:endParaRPr>
          </a:p>
          <a:p>
            <a:pPr marL="0" lvl="0" indent="0" algn="ctr">
              <a:buNone/>
            </a:pPr>
            <a:r>
              <a:rPr lang="en-US" sz="2000" dirty="0">
                <a:solidFill>
                  <a:srgbClr val="FF0000"/>
                </a:solidFill>
                <a:latin typeface="Arial" panose="020B0604020202020204" pitchFamily="34" charset="0"/>
                <a:cs typeface="Arial" panose="020B0604020202020204" pitchFamily="34" charset="0"/>
              </a:rPr>
              <a:t>NPDES Notices Center</a:t>
            </a:r>
          </a:p>
          <a:p>
            <a:pPr marL="0" lvl="0" indent="0" algn="ctr">
              <a:buNone/>
            </a:pPr>
            <a:r>
              <a:rPr lang="en-US" sz="2000" dirty="0">
                <a:solidFill>
                  <a:prstClr val="black"/>
                </a:solidFill>
                <a:latin typeface="Arial" panose="020B0604020202020204" pitchFamily="34" charset="0"/>
                <a:cs typeface="Arial" panose="020B0604020202020204" pitchFamily="34" charset="0"/>
              </a:rPr>
              <a:t>(866) 336-6312 (toll-free)</a:t>
            </a:r>
          </a:p>
          <a:p>
            <a:pPr marL="0" lvl="0" indent="0" algn="ctr">
              <a:buNone/>
            </a:pPr>
            <a:r>
              <a:rPr lang="en-US" sz="2000" dirty="0">
                <a:solidFill>
                  <a:prstClr val="black"/>
                </a:solidFill>
                <a:latin typeface="Arial" panose="020B0604020202020204" pitchFamily="34" charset="0"/>
                <a:cs typeface="Arial" panose="020B0604020202020204" pitchFamily="34" charset="0"/>
                <a:hlinkClick r:id="rId2"/>
              </a:rPr>
              <a:t>NPDES-stormwater@dep.state.fl.us</a:t>
            </a:r>
            <a:r>
              <a:rPr lang="en-US" sz="2000" dirty="0">
                <a:solidFill>
                  <a:prstClr val="black"/>
                </a:solidFill>
                <a:latin typeface="Arial" panose="020B0604020202020204" pitchFamily="34" charset="0"/>
                <a:cs typeface="Arial" panose="020B0604020202020204" pitchFamily="34" charset="0"/>
              </a:rPr>
              <a:t> </a:t>
            </a:r>
          </a:p>
        </p:txBody>
      </p:sp>
      <p:sp>
        <p:nvSpPr>
          <p:cNvPr id="4" name="Date Placeholder 3"/>
          <p:cNvSpPr>
            <a:spLocks noGrp="1"/>
          </p:cNvSpPr>
          <p:nvPr>
            <p:ph type="dt" sz="half" idx="10"/>
          </p:nvPr>
        </p:nvSpPr>
        <p:spPr/>
        <p:txBody>
          <a:bodyPr/>
          <a:lstStyle/>
          <a:p>
            <a:fld id="{D9641B56-F1C1-4B9C-86AB-A9C4D2348069}" type="datetime1">
              <a:rPr lang="en-US" smtClean="0"/>
              <a:pPr/>
              <a:t>3/17/2016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44</a:t>
            </a:fld>
            <a:endParaRPr lang="en-US" dirty="0"/>
          </a:p>
        </p:txBody>
      </p:sp>
    </p:spTree>
    <p:extLst>
      <p:ext uri="{BB962C8B-B14F-4D97-AF65-F5344CB8AC3E}">
        <p14:creationId xmlns:p14="http://schemas.microsoft.com/office/powerpoint/2010/main" val="359977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lvl="0" indent="0">
              <a:buNone/>
            </a:pPr>
            <a:r>
              <a:rPr lang="en-US" sz="2000" dirty="0" smtClean="0">
                <a:latin typeface="Arial" panose="020B0604020202020204" pitchFamily="34" charset="0"/>
                <a:cs typeface="Arial" panose="020B0604020202020204" pitchFamily="34" charset="0"/>
              </a:rPr>
              <a:t>Objective:  Provide </a:t>
            </a:r>
            <a:r>
              <a:rPr lang="en-US" sz="2000" dirty="0">
                <a:latin typeface="Arial" panose="020B0604020202020204" pitchFamily="34" charset="0"/>
                <a:cs typeface="Arial" panose="020B0604020202020204" pitchFamily="34" charset="0"/>
              </a:rPr>
              <a:t>information </a:t>
            </a:r>
            <a:r>
              <a:rPr lang="en-US" sz="2000" dirty="0" smtClean="0">
                <a:latin typeface="Arial" panose="020B0604020202020204" pitchFamily="34" charset="0"/>
                <a:cs typeface="Arial" panose="020B0604020202020204" pitchFamily="34" charset="0"/>
              </a:rPr>
              <a:t>to </a:t>
            </a:r>
            <a:r>
              <a:rPr lang="en-US" sz="2000" dirty="0">
                <a:latin typeface="Arial" panose="020B0604020202020204" pitchFamily="34" charset="0"/>
                <a:cs typeface="Arial" panose="020B0604020202020204" pitchFamily="34" charset="0"/>
              </a:rPr>
              <a:t>determine the overall effectiveness of the SWMP in reducing stormwater pollutant loadings from the MS4. </a:t>
            </a:r>
            <a:endParaRPr lang="en-US" sz="2000" dirty="0" smtClean="0">
              <a:latin typeface="Arial" panose="020B0604020202020204" pitchFamily="34" charset="0"/>
              <a:cs typeface="Arial" panose="020B0604020202020204" pitchFamily="34" charset="0"/>
            </a:endParaRPr>
          </a:p>
          <a:p>
            <a:pPr marL="0" lvl="0" indent="0">
              <a:buNone/>
            </a:pPr>
            <a:r>
              <a:rPr lang="en-US" sz="2000" dirty="0" smtClean="0">
                <a:latin typeface="Arial" panose="020B0604020202020204" pitchFamily="34" charset="0"/>
                <a:cs typeface="Arial" panose="020B0604020202020204" pitchFamily="34" charset="0"/>
              </a:rPr>
              <a:t>Assessment </a:t>
            </a:r>
            <a:r>
              <a:rPr lang="en-US" sz="2000" dirty="0">
                <a:latin typeface="Arial" panose="020B0604020202020204" pitchFamily="34" charset="0"/>
                <a:cs typeface="Arial" panose="020B0604020202020204" pitchFamily="34" charset="0"/>
              </a:rPr>
              <a:t>program</a:t>
            </a:r>
            <a:r>
              <a:rPr lang="en-US" sz="2000" dirty="0" smtClean="0">
                <a:latin typeface="Arial" panose="020B0604020202020204" pitchFamily="34" charset="0"/>
                <a:cs typeface="Arial" panose="020B0604020202020204" pitchFamily="34" charset="0"/>
              </a:rPr>
              <a:t>:</a:t>
            </a:r>
          </a:p>
          <a:p>
            <a:pPr lvl="1"/>
            <a:r>
              <a:rPr lang="en-US" sz="2000" dirty="0" smtClean="0">
                <a:latin typeface="Arial" panose="020B0604020202020204" pitchFamily="34" charset="0"/>
                <a:cs typeface="Arial" panose="020B0604020202020204" pitchFamily="34" charset="0"/>
              </a:rPr>
              <a:t>Water </a:t>
            </a:r>
            <a:r>
              <a:rPr lang="en-US" sz="2000" dirty="0">
                <a:latin typeface="Arial" panose="020B0604020202020204" pitchFamily="34" charset="0"/>
                <a:cs typeface="Arial" panose="020B0604020202020204" pitchFamily="34" charset="0"/>
              </a:rPr>
              <a:t>Quality Monitoring </a:t>
            </a:r>
            <a:r>
              <a:rPr lang="en-US" sz="2000" dirty="0" smtClean="0">
                <a:latin typeface="Arial" panose="020B0604020202020204" pitchFamily="34" charset="0"/>
                <a:cs typeface="Arial" panose="020B0604020202020204" pitchFamily="34" charset="0"/>
              </a:rPr>
              <a:t>Plan;</a:t>
            </a: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Pollutant load/EMC </a:t>
            </a:r>
            <a:r>
              <a:rPr lang="en-US" sz="2000" dirty="0" smtClean="0">
                <a:latin typeface="Arial" panose="020B0604020202020204" pitchFamily="34" charset="0"/>
                <a:cs typeface="Arial" panose="020B0604020202020204" pitchFamily="34" charset="0"/>
              </a:rPr>
              <a:t>calculations;</a:t>
            </a:r>
          </a:p>
          <a:p>
            <a:pPr lvl="1"/>
            <a:r>
              <a:rPr lang="en-US" sz="2000" dirty="0" smtClean="0">
                <a:latin typeface="Arial" panose="020B0604020202020204" pitchFamily="34" charset="0"/>
                <a:cs typeface="Arial" panose="020B0604020202020204" pitchFamily="34" charset="0"/>
              </a:rPr>
              <a:t>Evaluate </a:t>
            </a:r>
            <a:r>
              <a:rPr lang="en-US" sz="2000" dirty="0">
                <a:latin typeface="Arial" panose="020B0604020202020204" pitchFamily="34" charset="0"/>
                <a:cs typeface="Arial" panose="020B0604020202020204" pitchFamily="34" charset="0"/>
              </a:rPr>
              <a:t>pollutant </a:t>
            </a:r>
            <a:r>
              <a:rPr lang="en-US" sz="2000" dirty="0" smtClean="0">
                <a:latin typeface="Arial" panose="020B0604020202020204" pitchFamily="34" charset="0"/>
                <a:cs typeface="Arial" panose="020B0604020202020204" pitchFamily="34" charset="0"/>
              </a:rPr>
              <a:t>loading and water quality trends; and</a:t>
            </a:r>
          </a:p>
          <a:p>
            <a:pPr lvl="1"/>
            <a:r>
              <a:rPr lang="en-US" sz="2000" dirty="0" smtClean="0">
                <a:latin typeface="Arial" panose="020B0604020202020204" pitchFamily="34" charset="0"/>
                <a:cs typeface="Arial" panose="020B0604020202020204" pitchFamily="34" charset="0"/>
              </a:rPr>
              <a:t>ID </a:t>
            </a:r>
            <a:r>
              <a:rPr lang="en-US" sz="2000" dirty="0">
                <a:latin typeface="Arial" panose="020B0604020202020204" pitchFamily="34" charset="0"/>
                <a:cs typeface="Arial" panose="020B0604020202020204" pitchFamily="34" charset="0"/>
              </a:rPr>
              <a:t>areas of MS4 be targeted for loading </a:t>
            </a:r>
            <a:r>
              <a:rPr lang="en-US" sz="2000" dirty="0" smtClean="0">
                <a:latin typeface="Arial" panose="020B0604020202020204" pitchFamily="34" charset="0"/>
                <a:cs typeface="Arial" panose="020B0604020202020204" pitchFamily="34" charset="0"/>
              </a:rPr>
              <a:t>reduction.</a:t>
            </a:r>
          </a:p>
          <a:p>
            <a:pPr marL="457200" lvl="1" indent="0">
              <a:buNone/>
            </a:pPr>
            <a:endParaRPr lang="en-US" sz="2000" dirty="0">
              <a:latin typeface="Arial" panose="020B0604020202020204" pitchFamily="34" charset="0"/>
              <a:cs typeface="Arial" panose="020B0604020202020204" pitchFamily="34" charset="0"/>
            </a:endParaRPr>
          </a:p>
          <a:p>
            <a:pPr marL="0" lvl="1" indent="0">
              <a:buNone/>
            </a:pPr>
            <a:r>
              <a:rPr lang="en-US" sz="2000" dirty="0" smtClean="0">
                <a:latin typeface="Arial" panose="020B0604020202020204" pitchFamily="34" charset="0"/>
                <a:cs typeface="Arial" panose="020B0604020202020204" pitchFamily="34" charset="0"/>
              </a:rPr>
              <a:t>Each </a:t>
            </a:r>
            <a:r>
              <a:rPr lang="en-US" sz="2000" dirty="0">
                <a:latin typeface="Arial" panose="020B0604020202020204" pitchFamily="34" charset="0"/>
                <a:cs typeface="Arial" panose="020B0604020202020204" pitchFamily="34" charset="0"/>
              </a:rPr>
              <a:t>permittee, or permittees operating under a collaborative assessment program, shall develop and submit an assessment </a:t>
            </a:r>
            <a:r>
              <a:rPr lang="en-US" sz="2000" dirty="0" smtClean="0">
                <a:latin typeface="Arial" panose="020B0604020202020204" pitchFamily="34" charset="0"/>
                <a:cs typeface="Arial" panose="020B0604020202020204" pitchFamily="34" charset="0"/>
              </a:rPr>
              <a:t>program.</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45</a:t>
            </a:fld>
            <a:endParaRPr lang="en-US"/>
          </a:p>
        </p:txBody>
      </p:sp>
    </p:spTree>
    <p:extLst>
      <p:ext uri="{BB962C8B-B14F-4D97-AF65-F5344CB8AC3E}">
        <p14:creationId xmlns:p14="http://schemas.microsoft.com/office/powerpoint/2010/main" val="407101911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indent="0">
              <a:buFont typeface="Arial" panose="020B0604020202020204" pitchFamily="34" charset="0"/>
              <a:buNone/>
            </a:pPr>
            <a:r>
              <a:rPr lang="en-US" sz="2000" dirty="0" smtClean="0">
                <a:latin typeface="Arial" panose="020B0604020202020204" pitchFamily="34" charset="0"/>
                <a:cs typeface="Arial" panose="020B0604020202020204" pitchFamily="34" charset="0"/>
              </a:rPr>
              <a:t>Annual Reporting</a:t>
            </a:r>
            <a:r>
              <a:rPr lang="en-US" sz="2000" dirty="0">
                <a:latin typeface="Arial" panose="020B0604020202020204" pitchFamily="34" charset="0"/>
                <a:cs typeface="Arial" panose="020B0604020202020204" pitchFamily="34" charset="0"/>
              </a:rPr>
              <a:t>:</a:t>
            </a:r>
          </a:p>
          <a:p>
            <a:pPr marL="342900" indent="-342900">
              <a:buFont typeface="Arial" panose="020B0604020202020204" pitchFamily="34" charset="0"/>
              <a:buAutoNum type="arabicPeriod"/>
            </a:pPr>
            <a:r>
              <a:rPr lang="en-US" sz="2000" dirty="0">
                <a:latin typeface="Arial" panose="020B0604020202020204" pitchFamily="34" charset="0"/>
                <a:cs typeface="Arial" panose="020B0604020202020204" pitchFamily="34" charset="0"/>
              </a:rPr>
              <a:t>Status of water quality monitoring </a:t>
            </a:r>
            <a:r>
              <a:rPr lang="en-US" sz="2000" dirty="0" smtClean="0">
                <a:latin typeface="Arial" panose="020B0604020202020204" pitchFamily="34" charset="0"/>
                <a:cs typeface="Arial" panose="020B0604020202020204" pitchFamily="34" charset="0"/>
              </a:rPr>
              <a:t>plan: sampling </a:t>
            </a:r>
            <a:r>
              <a:rPr lang="en-US" sz="2000" dirty="0">
                <a:latin typeface="Arial" panose="020B0604020202020204" pitchFamily="34" charset="0"/>
                <a:cs typeface="Arial" panose="020B0604020202020204" pitchFamily="34" charset="0"/>
              </a:rPr>
              <a:t>frequency changes, monitoring location changes, or sampling waiver conditions. </a:t>
            </a:r>
            <a:endParaRPr lang="en-US" sz="2000" dirty="0" smtClean="0">
              <a:latin typeface="Arial" panose="020B0604020202020204" pitchFamily="34" charset="0"/>
              <a:cs typeface="Arial" panose="020B0604020202020204" pitchFamily="34" charset="0"/>
            </a:endParaRPr>
          </a:p>
          <a:p>
            <a:pPr marL="342900" indent="-342900">
              <a:buFont typeface="Arial" panose="020B0604020202020204" pitchFamily="34" charset="0"/>
              <a:buAutoNum type="arabicPeriod"/>
            </a:pPr>
            <a:r>
              <a:rPr lang="en-US" sz="2000" dirty="0" smtClean="0">
                <a:latin typeface="Arial" panose="020B0604020202020204" pitchFamily="34" charset="0"/>
                <a:cs typeface="Arial" panose="020B0604020202020204" pitchFamily="34" charset="0"/>
              </a:rPr>
              <a:t>Summary </a:t>
            </a:r>
            <a:r>
              <a:rPr lang="en-US" sz="2000" dirty="0">
                <a:latin typeface="Arial" panose="020B0604020202020204" pitchFamily="34" charset="0"/>
                <a:cs typeface="Arial" panose="020B0604020202020204" pitchFamily="34" charset="0"/>
              </a:rPr>
              <a:t>of the water quality monitoring data and / or stormwater pollutant loading changes from the reporting year. </a:t>
            </a:r>
            <a:r>
              <a:rPr lang="en-US" sz="2000" dirty="0" smtClean="0">
                <a:latin typeface="Arial" panose="020B0604020202020204" pitchFamily="34" charset="0"/>
                <a:cs typeface="Arial" panose="020B0604020202020204" pitchFamily="34" charset="0"/>
              </a:rPr>
              <a:t/>
            </a:r>
            <a:br>
              <a:rPr lang="en-US" sz="2000" dirty="0" smtClean="0">
                <a:latin typeface="Arial" panose="020B0604020202020204" pitchFamily="34" charset="0"/>
                <a:cs typeface="Arial" panose="020B0604020202020204" pitchFamily="34" charset="0"/>
              </a:rPr>
            </a:br>
            <a:r>
              <a:rPr lang="en-US" sz="2000" dirty="0" smtClean="0">
                <a:latin typeface="Arial" panose="020B0604020202020204" pitchFamily="34" charset="0"/>
                <a:cs typeface="Arial" panose="020B0604020202020204" pitchFamily="34" charset="0"/>
              </a:rPr>
              <a:t>NOTE</a:t>
            </a:r>
            <a:r>
              <a:rPr lang="en-US" sz="2000" dirty="0">
                <a:latin typeface="Arial" panose="020B0604020202020204" pitchFamily="34" charset="0"/>
                <a:cs typeface="Arial" panose="020B0604020202020204" pitchFamily="34" charset="0"/>
              </a:rPr>
              <a:t>:  Results must be specific to each permittee’s SWMP. </a:t>
            </a:r>
          </a:p>
          <a:p>
            <a:pPr marL="342900" indent="-342900">
              <a:buFont typeface="Arial" panose="020B0604020202020204" pitchFamily="34" charset="0"/>
              <a:buAutoNum type="arabicPeriod"/>
            </a:pPr>
            <a:r>
              <a:rPr lang="en-US" sz="2000" dirty="0" smtClean="0">
                <a:latin typeface="Arial" panose="020B0604020202020204" pitchFamily="34" charset="0"/>
                <a:cs typeface="Arial" panose="020B0604020202020204" pitchFamily="34" charset="0"/>
              </a:rPr>
              <a:t>An analysis of the data to evaluate the relationship between changes in water quality and/or stormwater pollutant loading. </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46</a:t>
            </a:fld>
            <a:endParaRPr lang="en-US"/>
          </a:p>
        </p:txBody>
      </p:sp>
    </p:spTree>
    <p:extLst>
      <p:ext uri="{BB962C8B-B14F-4D97-AF65-F5344CB8AC3E}">
        <p14:creationId xmlns:p14="http://schemas.microsoft.com/office/powerpoint/2010/main" val="1671010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2807" y="0"/>
            <a:ext cx="7609114" cy="1023638"/>
          </a:xfrm>
        </p:spPr>
        <p:txBody>
          <a:bodyPr>
            <a:normAutofit/>
          </a:bodyPr>
          <a:lstStyle/>
          <a:p>
            <a:r>
              <a:rPr lang="en-US" sz="4400" dirty="0" smtClean="0"/>
              <a:t>Assessment</a:t>
            </a:r>
            <a:endParaRPr lang="en-US" sz="2700" dirty="0"/>
          </a:p>
        </p:txBody>
      </p:sp>
      <p:sp>
        <p:nvSpPr>
          <p:cNvPr id="3" name="Content Placeholder 2"/>
          <p:cNvSpPr>
            <a:spLocks noGrp="1"/>
          </p:cNvSpPr>
          <p:nvPr>
            <p:ph idx="1"/>
          </p:nvPr>
        </p:nvSpPr>
        <p:spPr>
          <a:xfrm>
            <a:off x="283029" y="1219200"/>
            <a:ext cx="8558892" cy="5275938"/>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Reapplication Reporting </a:t>
            </a:r>
          </a:p>
          <a:p>
            <a:r>
              <a:rPr lang="en-US" sz="2000" dirty="0" smtClean="0">
                <a:latin typeface="Arial" panose="020B0604020202020204" pitchFamily="34" charset="0"/>
                <a:cs typeface="Arial" panose="020B0604020202020204" pitchFamily="34" charset="0"/>
              </a:rPr>
              <a:t>Requested </a:t>
            </a:r>
            <a:r>
              <a:rPr lang="en-US" sz="2000" dirty="0">
                <a:latin typeface="Arial" panose="020B0604020202020204" pitchFamily="34" charset="0"/>
                <a:cs typeface="Arial" panose="020B0604020202020204" pitchFamily="34" charset="0"/>
              </a:rPr>
              <a:t>changes and the </a:t>
            </a:r>
            <a:r>
              <a:rPr lang="en-US" sz="2000" dirty="0" smtClean="0">
                <a:latin typeface="Arial" panose="020B0604020202020204" pitchFamily="34" charset="0"/>
                <a:cs typeface="Arial" panose="020B0604020202020204" pitchFamily="34" charset="0"/>
              </a:rPr>
              <a:t>rationale; Identify additional </a:t>
            </a:r>
            <a:r>
              <a:rPr lang="en-US" sz="2000" dirty="0">
                <a:latin typeface="Arial" panose="020B0604020202020204" pitchFamily="34" charset="0"/>
                <a:cs typeface="Arial" panose="020B0604020202020204" pitchFamily="34" charset="0"/>
              </a:rPr>
              <a:t>assessment elements that need to be completed to assist in the evaluation of the effectiveness of the SWMP;</a:t>
            </a:r>
          </a:p>
          <a:p>
            <a:r>
              <a:rPr lang="en-US" sz="2000" dirty="0" smtClean="0">
                <a:latin typeface="Arial" panose="020B0604020202020204" pitchFamily="34" charset="0"/>
                <a:cs typeface="Arial" panose="020B0604020202020204" pitchFamily="34" charset="0"/>
              </a:rPr>
              <a:t>Identify </a:t>
            </a:r>
            <a:r>
              <a:rPr lang="en-US" sz="2000" dirty="0">
                <a:latin typeface="Arial" panose="020B0604020202020204" pitchFamily="34" charset="0"/>
                <a:cs typeface="Arial" panose="020B0604020202020204" pitchFamily="34" charset="0"/>
              </a:rPr>
              <a:t>any evidence of water quality and / or pollutant loading improvements or degradation over the permit </a:t>
            </a:r>
            <a:r>
              <a:rPr lang="en-US" sz="2000" dirty="0" smtClean="0">
                <a:latin typeface="Arial" panose="020B0604020202020204" pitchFamily="34" charset="0"/>
                <a:cs typeface="Arial" panose="020B0604020202020204" pitchFamily="34" charset="0"/>
              </a:rPr>
              <a:t>period</a:t>
            </a:r>
          </a:p>
          <a:p>
            <a:r>
              <a:rPr lang="en-US" sz="2000" dirty="0" smtClean="0">
                <a:latin typeface="Arial" panose="020B0604020202020204" pitchFamily="34" charset="0"/>
                <a:cs typeface="Arial" panose="020B0604020202020204" pitchFamily="34" charset="0"/>
              </a:rPr>
              <a:t>Identify </a:t>
            </a:r>
            <a:r>
              <a:rPr lang="en-US" sz="2000" dirty="0">
                <a:latin typeface="Arial" panose="020B0604020202020204" pitchFamily="34" charset="0"/>
                <a:cs typeface="Arial" panose="020B0604020202020204" pitchFamily="34" charset="0"/>
              </a:rPr>
              <a:t>any areas or drainage basins within the boundaries of the MS4 that should be targeted for corrective </a:t>
            </a:r>
            <a:r>
              <a:rPr lang="en-US" sz="2000" dirty="0" smtClean="0">
                <a:latin typeface="Arial" panose="020B0604020202020204" pitchFamily="34" charset="0"/>
                <a:cs typeface="Arial" panose="020B0604020202020204" pitchFamily="34" charset="0"/>
              </a:rPr>
              <a:t>actions (retrofits</a:t>
            </a:r>
            <a:r>
              <a:rPr lang="en-US" sz="2000" dirty="0">
                <a:latin typeface="Arial" panose="020B0604020202020204" pitchFamily="34" charset="0"/>
                <a:cs typeface="Arial" panose="020B0604020202020204" pitchFamily="34" charset="0"/>
              </a:rPr>
              <a:t>, structural BMPs, and non-structural BMPs </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public education, street sweeping</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414938E9-F1F5-4B17-B6E8-9E0E291FAF46}" type="datetime1">
              <a:rPr lang="en-US" smtClean="0"/>
              <a:t>3/17/2016</a:t>
            </a:fld>
            <a:endParaRPr lang="en-US" dirty="0"/>
          </a:p>
        </p:txBody>
      </p:sp>
      <p:sp>
        <p:nvSpPr>
          <p:cNvPr id="5" name="Footer Placeholder 4"/>
          <p:cNvSpPr>
            <a:spLocks noGrp="1"/>
          </p:cNvSpPr>
          <p:nvPr>
            <p:ph type="ftr" sz="quarter" idx="11"/>
          </p:nvPr>
        </p:nvSpPr>
        <p:spPr/>
        <p:txBody>
          <a:bodyPr/>
          <a:lstStyle/>
          <a:p>
            <a:r>
              <a:rPr lang="en-US" altLang="en-US" smtClean="0">
                <a:latin typeface="Tahoma" pitchFamily="34" charset="0"/>
                <a:cs typeface="Tahoma" pitchFamily="34" charset="0"/>
              </a:rPr>
              <a:t>NPDES Stormwater Program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47</a:t>
            </a:fld>
            <a:endParaRPr lang="en-US"/>
          </a:p>
        </p:txBody>
      </p:sp>
    </p:spTree>
    <p:extLst>
      <p:ext uri="{BB962C8B-B14F-4D97-AF65-F5344CB8AC3E}">
        <p14:creationId xmlns:p14="http://schemas.microsoft.com/office/powerpoint/2010/main" val="144826562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spcAft>
                <a:spcPts val="600"/>
              </a:spcAft>
            </a:pPr>
            <a:r>
              <a:rPr lang="en-US" sz="3200" dirty="0" smtClean="0"/>
              <a:t>TMDLs</a:t>
            </a:r>
            <a:endParaRPr lang="en-US" altLang="en-US" sz="2400" dirty="0"/>
          </a:p>
        </p:txBody>
      </p:sp>
      <p:sp>
        <p:nvSpPr>
          <p:cNvPr id="2" name="Content Placeholder 1"/>
          <p:cNvSpPr>
            <a:spLocks noGrp="1"/>
          </p:cNvSpPr>
          <p:nvPr>
            <p:ph idx="1"/>
          </p:nvPr>
        </p:nvSpPr>
        <p:spPr/>
        <p:txBody>
          <a:bodyPr>
            <a:noAutofit/>
          </a:bodyPr>
          <a:lstStyle/>
          <a:p>
            <a:pPr marL="0" indent="0">
              <a:buNone/>
            </a:pPr>
            <a:r>
              <a:rPr lang="en-US" sz="2000" dirty="0" smtClean="0">
                <a:latin typeface="Arial" panose="020B0604020202020204" pitchFamily="34" charset="0"/>
                <a:cs typeface="Arial" panose="020B0604020202020204" pitchFamily="34" charset="0"/>
              </a:rPr>
              <a:t>Total </a:t>
            </a:r>
            <a:r>
              <a:rPr lang="en-US" sz="2000" dirty="0">
                <a:latin typeface="Arial" panose="020B0604020202020204" pitchFamily="34" charset="0"/>
                <a:cs typeface="Arial" panose="020B0604020202020204" pitchFamily="34" charset="0"/>
              </a:rPr>
              <a:t>Maximum Daily </a:t>
            </a:r>
            <a:r>
              <a:rPr lang="en-US" sz="2000" dirty="0" smtClean="0">
                <a:latin typeface="Arial" panose="020B0604020202020204" pitchFamily="34" charset="0"/>
                <a:cs typeface="Arial" panose="020B0604020202020204" pitchFamily="34" charset="0"/>
              </a:rPr>
              <a:t>Loads</a:t>
            </a:r>
          </a:p>
          <a:p>
            <a:r>
              <a:rPr lang="en-US" sz="2000" dirty="0" smtClean="0">
                <a:latin typeface="Arial" panose="020B0604020202020204" pitchFamily="34" charset="0"/>
                <a:cs typeface="Arial" panose="020B0604020202020204" pitchFamily="34" charset="0"/>
              </a:rPr>
              <a:t>DEP-adopted TMDL</a:t>
            </a:r>
          </a:p>
          <a:p>
            <a:r>
              <a:rPr lang="en-US" sz="2000" dirty="0" smtClean="0">
                <a:latin typeface="Arial" panose="020B0604020202020204" pitchFamily="34" charset="0"/>
                <a:cs typeface="Arial" panose="020B0604020202020204" pitchFamily="34" charset="0"/>
              </a:rPr>
              <a:t>EPA-established TMDL within a water body that is verified impaired by DEP for the pollutant of concern using the processes defined in the Impaired Waters Rule (62-303, F.A.C. </a:t>
            </a:r>
          </a:p>
          <a:p>
            <a:r>
              <a:rPr lang="en-US" sz="2000" dirty="0" smtClean="0">
                <a:latin typeface="Arial" panose="020B0604020202020204" pitchFamily="34" charset="0"/>
                <a:cs typeface="Arial" panose="020B0604020202020204" pitchFamily="34" charset="0"/>
              </a:rPr>
              <a:t>“MS4 discharge” shall mean direct discharge, or indirect discharge through an interconnected MS4. </a:t>
            </a:r>
            <a:endParaRPr lang="en-US" sz="2000" dirty="0">
              <a:latin typeface="Arial" panose="020B0604020202020204" pitchFamily="34" charset="0"/>
              <a:cs typeface="Arial" panose="020B0604020202020204" pitchFamily="34" charset="0"/>
            </a:endParaRPr>
          </a:p>
        </p:txBody>
      </p:sp>
      <p:sp>
        <p:nvSpPr>
          <p:cNvPr id="515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3/17/2016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48</a:t>
            </a:fld>
            <a:endParaRPr lang="en-US" altLang="en-US" dirty="0" smtClean="0"/>
          </a:p>
        </p:txBody>
      </p:sp>
    </p:spTree>
    <p:extLst>
      <p:ext uri="{BB962C8B-B14F-4D97-AF65-F5344CB8AC3E}">
        <p14:creationId xmlns:p14="http://schemas.microsoft.com/office/powerpoint/2010/main" val="41758491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a:bodyPr>
          <a:lstStyle/>
          <a:p>
            <a:pPr>
              <a:spcAft>
                <a:spcPts val="600"/>
              </a:spcAft>
            </a:pPr>
            <a:r>
              <a:rPr lang="en-US" sz="3200" dirty="0" smtClean="0"/>
              <a:t>TMDLs</a:t>
            </a:r>
            <a:endParaRPr lang="en-US" altLang="en-US" sz="2400" dirty="0"/>
          </a:p>
        </p:txBody>
      </p:sp>
      <p:sp>
        <p:nvSpPr>
          <p:cNvPr id="2" name="Content Placeholder 1"/>
          <p:cNvSpPr>
            <a:spLocks noGrp="1"/>
          </p:cNvSpPr>
          <p:nvPr>
            <p:ph idx="1"/>
          </p:nvPr>
        </p:nvSpPr>
        <p:spPr/>
        <p:txBody>
          <a:bodyPr>
            <a:noAutofit/>
          </a:bodyPr>
          <a:lstStyle/>
          <a:p>
            <a:pPr marL="0" indent="0">
              <a:buNone/>
            </a:pPr>
            <a:r>
              <a:rPr lang="en-US" sz="2000" dirty="0" smtClean="0">
                <a:latin typeface="Arial" panose="020B0604020202020204" pitchFamily="34" charset="0"/>
                <a:cs typeface="Arial" panose="020B0604020202020204" pitchFamily="34" charset="0"/>
              </a:rPr>
              <a:t>Steps:</a:t>
            </a:r>
          </a:p>
          <a:p>
            <a:pPr marL="457200" indent="-457200">
              <a:buAutoNum type="arabicPeriod"/>
            </a:pPr>
            <a:r>
              <a:rPr lang="en-US" sz="2000" dirty="0" smtClean="0">
                <a:latin typeface="Arial" panose="020B0604020202020204" pitchFamily="34" charset="0"/>
                <a:cs typeface="Arial" panose="020B0604020202020204" pitchFamily="34" charset="0"/>
              </a:rPr>
              <a:t>Identify TMDL waterbodies each MS4 discharges into. </a:t>
            </a:r>
          </a:p>
          <a:p>
            <a:pPr marL="457200" indent="-457200">
              <a:buAutoNum type="arabicPeriod"/>
            </a:pPr>
            <a:r>
              <a:rPr lang="en-US" sz="2000" dirty="0">
                <a:latin typeface="Arial" panose="020B0604020202020204" pitchFamily="34" charset="0"/>
                <a:cs typeface="Arial" panose="020B0604020202020204" pitchFamily="34" charset="0"/>
              </a:rPr>
              <a:t>If a BMAP: </a:t>
            </a:r>
            <a:r>
              <a:rPr lang="en-US" sz="2000" dirty="0" smtClean="0">
                <a:latin typeface="Arial" panose="020B0604020202020204" pitchFamily="34" charset="0"/>
                <a:cs typeface="Arial" panose="020B0604020202020204" pitchFamily="34" charset="0"/>
              </a:rPr>
              <a:t>Comply </a:t>
            </a:r>
            <a:r>
              <a:rPr lang="en-US" sz="2000" dirty="0">
                <a:latin typeface="Arial" panose="020B0604020202020204" pitchFamily="34" charset="0"/>
                <a:cs typeface="Arial" panose="020B0604020202020204" pitchFamily="34" charset="0"/>
              </a:rPr>
              <a:t>with the adopted provisions of the BMAP that specify activities to be </a:t>
            </a:r>
            <a:r>
              <a:rPr lang="en-US" sz="2000" dirty="0" smtClean="0">
                <a:latin typeface="Arial" panose="020B0604020202020204" pitchFamily="34" charset="0"/>
                <a:cs typeface="Arial" panose="020B0604020202020204" pitchFamily="34" charset="0"/>
              </a:rPr>
              <a:t>undertaken.</a:t>
            </a:r>
          </a:p>
          <a:p>
            <a:pPr marL="457200" indent="-457200">
              <a:buAutoNum type="arabicPeriod"/>
            </a:pPr>
            <a:r>
              <a:rPr lang="en-US" sz="2000" dirty="0" smtClean="0">
                <a:latin typeface="Arial" panose="020B0604020202020204" pitchFamily="34" charset="0"/>
                <a:cs typeface="Arial" panose="020B0604020202020204" pitchFamily="34" charset="0"/>
              </a:rPr>
              <a:t>No BMAP (not bacteria):</a:t>
            </a:r>
          </a:p>
          <a:p>
            <a:pPr marL="914400" lvl="1" indent="-457200">
              <a:buAutoNum type="arabicPeriod"/>
            </a:pPr>
            <a:r>
              <a:rPr lang="en-US" sz="1800" dirty="0" smtClean="0">
                <a:latin typeface="Arial" panose="020B0604020202020204" pitchFamily="34" charset="0"/>
                <a:cs typeface="Arial" panose="020B0604020202020204" pitchFamily="34" charset="0"/>
              </a:rPr>
              <a:t>Prioritize TMDL waterbodies. (6 months)</a:t>
            </a:r>
            <a:br>
              <a:rPr lang="en-US"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Must prioritize at least one per permit cycle. </a:t>
            </a:r>
          </a:p>
          <a:p>
            <a:pPr marL="914400" lvl="1" indent="-457200">
              <a:buAutoNum type="arabicPeriod"/>
            </a:pPr>
            <a:r>
              <a:rPr lang="en-US" sz="1800" dirty="0" smtClean="0">
                <a:latin typeface="Arial" panose="020B0604020202020204" pitchFamily="34" charset="0"/>
                <a:cs typeface="Arial" panose="020B0604020202020204" pitchFamily="34" charset="0"/>
              </a:rPr>
              <a:t>Prioritize outfall to TMDL (12 months)</a:t>
            </a:r>
          </a:p>
          <a:p>
            <a:pPr marL="914400" lvl="1" indent="-457200">
              <a:buAutoNum type="arabicPeriod"/>
            </a:pPr>
            <a:r>
              <a:rPr lang="en-US" sz="1800" dirty="0" smtClean="0">
                <a:latin typeface="Arial" panose="020B0604020202020204" pitchFamily="34" charset="0"/>
                <a:cs typeface="Arial" panose="020B0604020202020204" pitchFamily="34" charset="0"/>
              </a:rPr>
              <a:t>Monitoring (Years 2 and 3)</a:t>
            </a:r>
          </a:p>
          <a:p>
            <a:pPr marL="914400" lvl="1" indent="-457200">
              <a:buAutoNum type="arabicPeriod"/>
            </a:pPr>
            <a:r>
              <a:rPr lang="en-US" sz="1800" dirty="0" smtClean="0">
                <a:latin typeface="Arial" panose="020B0604020202020204" pitchFamily="34" charset="0"/>
                <a:cs typeface="Arial" panose="020B0604020202020204" pitchFamily="34" charset="0"/>
              </a:rPr>
              <a:t>Supplemental SWMP (Year 4 annual report)</a:t>
            </a:r>
            <a:br>
              <a:rPr lang="en-US"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table </a:t>
            </a:r>
            <a:r>
              <a:rPr lang="en-US" sz="1800" dirty="0">
                <a:latin typeface="Arial" panose="020B0604020202020204" pitchFamily="34" charset="0"/>
                <a:cs typeface="Arial" panose="020B0604020202020204" pitchFamily="34" charset="0"/>
              </a:rPr>
              <a:t>of </a:t>
            </a:r>
            <a:r>
              <a:rPr lang="en-US" sz="1800" dirty="0" smtClean="0">
                <a:latin typeface="Arial" panose="020B0604020202020204" pitchFamily="34" charset="0"/>
                <a:cs typeface="Arial" panose="020B0604020202020204" pitchFamily="34" charset="0"/>
              </a:rPr>
              <a:t>BMPs </a:t>
            </a:r>
            <a:r>
              <a:rPr lang="en-US" sz="1800" dirty="0">
                <a:latin typeface="Arial" panose="020B0604020202020204" pitchFamily="34" charset="0"/>
                <a:cs typeface="Arial" panose="020B0604020202020204" pitchFamily="34" charset="0"/>
              </a:rPr>
              <a:t>and </a:t>
            </a:r>
            <a:r>
              <a:rPr lang="en-US" sz="1800" dirty="0" smtClean="0">
                <a:latin typeface="Arial" panose="020B0604020202020204" pitchFamily="34" charset="0"/>
                <a:cs typeface="Arial" panose="020B0604020202020204" pitchFamily="34" charset="0"/>
              </a:rPr>
              <a:t>activities </a:t>
            </a:r>
            <a:r>
              <a:rPr lang="en-US" sz="1800" dirty="0">
                <a:latin typeface="Arial" panose="020B0604020202020204" pitchFamily="34" charset="0"/>
                <a:cs typeface="Arial" panose="020B0604020202020204" pitchFamily="34" charset="0"/>
              </a:rPr>
              <a:t>in MS4 </a:t>
            </a:r>
            <a:r>
              <a:rPr lang="en-US" sz="1800" dirty="0" smtClean="0">
                <a:latin typeface="Arial" panose="020B0604020202020204" pitchFamily="34" charset="0"/>
                <a:cs typeface="Arial" panose="020B0604020202020204" pitchFamily="34" charset="0"/>
              </a:rPr>
              <a:t>to be implemented</a:t>
            </a:r>
          </a:p>
          <a:p>
            <a:pPr marL="457200" indent="-457200">
              <a:buAutoNum type="arabicPeriod"/>
            </a:pPr>
            <a:r>
              <a:rPr lang="en-US" sz="2200" dirty="0" smtClean="0">
                <a:latin typeface="Arial" panose="020B0604020202020204" pitchFamily="34" charset="0"/>
                <a:cs typeface="Arial" panose="020B0604020202020204" pitchFamily="34" charset="0"/>
              </a:rPr>
              <a:t>No BMAP (bacteria)</a:t>
            </a:r>
          </a:p>
          <a:p>
            <a:pPr marL="914400" lvl="1" indent="-457200">
              <a:buAutoNum type="arabicPeriod"/>
            </a:pPr>
            <a:r>
              <a:rPr lang="en-US" sz="1800" dirty="0" smtClean="0">
                <a:latin typeface="Arial" panose="020B0604020202020204" pitchFamily="34" charset="0"/>
                <a:cs typeface="Arial" panose="020B0604020202020204" pitchFamily="34" charset="0"/>
              </a:rPr>
              <a:t>Bacteria Pollution Control Plan (Year 3 annual report)</a:t>
            </a:r>
          </a:p>
          <a:p>
            <a:pPr marL="914400" lvl="1" indent="-457200">
              <a:buAutoNum type="arabicPeriod"/>
            </a:pPr>
            <a:endParaRPr lang="en-US" sz="1600" dirty="0">
              <a:latin typeface="Arial" panose="020B0604020202020204" pitchFamily="34" charset="0"/>
              <a:cs typeface="Arial" panose="020B0604020202020204" pitchFamily="34" charset="0"/>
            </a:endParaRPr>
          </a:p>
          <a:p>
            <a:pPr marL="457200" indent="-457200">
              <a:buAutoNum type="arabicPeriod"/>
            </a:pPr>
            <a:endParaRPr lang="en-US" sz="2000" dirty="0">
              <a:latin typeface="Arial" panose="020B0604020202020204" pitchFamily="34" charset="0"/>
              <a:cs typeface="Arial" panose="020B0604020202020204" pitchFamily="34" charset="0"/>
            </a:endParaRPr>
          </a:p>
        </p:txBody>
      </p:sp>
      <p:sp>
        <p:nvSpPr>
          <p:cNvPr id="5156" name="Date Placeholder 3"/>
          <p:cNvSpPr>
            <a:spLocks noGrp="1"/>
          </p:cNvSpPr>
          <p:nvPr>
            <p:ph type="dt" sz="half"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3/17/2016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49</a:t>
            </a:fld>
            <a:endParaRPr lang="en-US" altLang="en-US" dirty="0" smtClean="0"/>
          </a:p>
        </p:txBody>
      </p:sp>
    </p:spTree>
    <p:extLst>
      <p:ext uri="{BB962C8B-B14F-4D97-AF65-F5344CB8AC3E}">
        <p14:creationId xmlns:p14="http://schemas.microsoft.com/office/powerpoint/2010/main" val="175576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III.A.1.</a:t>
            </a:r>
            <a:br>
              <a:rPr lang="en-US" sz="3200" dirty="0">
                <a:solidFill>
                  <a:prstClr val="white"/>
                </a:solidFill>
              </a:rPr>
            </a:br>
            <a:r>
              <a:rPr lang="en-US" sz="2000" dirty="0">
                <a:solidFill>
                  <a:prstClr val="white"/>
                </a:solidFill>
              </a:rPr>
              <a:t>Structural Controls Operation</a:t>
            </a:r>
            <a:endParaRPr lang="en-US" dirty="0"/>
          </a:p>
        </p:txBody>
      </p:sp>
      <p:sp>
        <p:nvSpPr>
          <p:cNvPr id="3" name="Content Placeholder 2"/>
          <p:cNvSpPr>
            <a:spLocks noGrp="1"/>
          </p:cNvSpPr>
          <p:nvPr>
            <p:ph idx="1"/>
          </p:nvPr>
        </p:nvSpPr>
        <p:spPr/>
        <p:txBody>
          <a:bodyPr>
            <a:noAutofit/>
          </a:bodyPr>
          <a:lstStyle/>
          <a:p>
            <a:pPr marL="342900" indent="-342900">
              <a:lnSpc>
                <a:spcPct val="120000"/>
              </a:lnSpc>
              <a:buFont typeface="+mj-lt"/>
              <a:buAutoNum type="arabicPeriod"/>
            </a:pPr>
            <a:endParaRPr lang="en-US" sz="1800" dirty="0" smtClean="0"/>
          </a:p>
          <a:p>
            <a:pPr marL="0" indent="0">
              <a:lnSpc>
                <a:spcPct val="120000"/>
              </a:lnSpc>
              <a:buNone/>
            </a:pPr>
            <a:endParaRPr lang="en-US" sz="1800" dirty="0" smtClean="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sp>
        <p:nvSpPr>
          <p:cNvPr id="8" name="Rectangle 7"/>
          <p:cNvSpPr/>
          <p:nvPr/>
        </p:nvSpPr>
        <p:spPr>
          <a:xfrm>
            <a:off x="535845" y="5462206"/>
            <a:ext cx="7609114" cy="1059008"/>
          </a:xfrm>
          <a:prstGeom prst="rect">
            <a:avLst/>
          </a:prstGeom>
        </p:spPr>
        <p:txBody>
          <a:bodyPr wrap="square">
            <a:spAutoFit/>
          </a:bodyPr>
          <a:lstStyle/>
          <a:p>
            <a:pPr>
              <a:lnSpc>
                <a:spcPct val="120000"/>
              </a:lnSpc>
            </a:pPr>
            <a:r>
              <a:rPr lang="en-US" dirty="0" smtClean="0">
                <a:latin typeface="Arial" panose="020B0604020202020204" pitchFamily="34" charset="0"/>
                <a:cs typeface="Arial" panose="020B0604020202020204" pitchFamily="34" charset="0"/>
              </a:rPr>
              <a:t>Descriptions of common stormwater structural controls: </a:t>
            </a:r>
            <a:r>
              <a:rPr lang="en-US" dirty="0" smtClean="0">
                <a:latin typeface="Arial" panose="020B0604020202020204" pitchFamily="34" charset="0"/>
                <a:cs typeface="Arial" panose="020B0604020202020204" pitchFamily="34" charset="0"/>
                <a:hlinkClick r:id="rId3"/>
              </a:rPr>
              <a:t>http://www.dep.state.fl.us/water/stormwater/npdes/docs/stormwater-structural-controls-ms4.pdf</a:t>
            </a:r>
            <a:r>
              <a:rPr lang="en-US" dirty="0" smtClean="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graphicFrame>
        <p:nvGraphicFramePr>
          <p:cNvPr id="9" name="Content Placeholder 9" descr="List of structural controls in an MS4 permit, and their frequency of inspection from quarterly to 10% annually. " title="Structural Control Inspection Frequency"/>
          <p:cNvGraphicFramePr>
            <a:graphicFrameLocks/>
          </p:cNvGraphicFramePr>
          <p:nvPr>
            <p:extLst>
              <p:ext uri="{D42A27DB-BD31-4B8C-83A1-F6EECF244321}">
                <p14:modId xmlns:p14="http://schemas.microsoft.com/office/powerpoint/2010/main" val="294764783"/>
              </p:ext>
            </p:extLst>
          </p:nvPr>
        </p:nvGraphicFramePr>
        <p:xfrm>
          <a:off x="628650" y="1913228"/>
          <a:ext cx="7516309" cy="3105884"/>
        </p:xfrm>
        <a:graphic>
          <a:graphicData uri="http://schemas.openxmlformats.org/drawingml/2006/table">
            <a:tbl>
              <a:tblPr firstRow="1" bandRow="1">
                <a:tableStyleId>{7DF18680-E054-41AD-8BC1-D1AEF772440D}</a:tableStyleId>
              </a:tblPr>
              <a:tblGrid>
                <a:gridCol w="4296553"/>
                <a:gridCol w="3219756"/>
              </a:tblGrid>
              <a:tr h="365618">
                <a:tc>
                  <a:txBody>
                    <a:bodyPr/>
                    <a:lstStyle/>
                    <a:p>
                      <a:r>
                        <a:rPr lang="en-US" altLang="en-US" sz="2400" dirty="0" smtClean="0"/>
                        <a:t>Structural Control </a:t>
                      </a:r>
                      <a:endParaRPr lang="en-US" sz="2400" dirty="0"/>
                    </a:p>
                  </a:txBody>
                  <a:tcPr/>
                </a:tc>
                <a:tc>
                  <a:txBody>
                    <a:bodyPr/>
                    <a:lstStyle/>
                    <a:p>
                      <a:r>
                        <a:rPr lang="en-US" sz="2400" dirty="0" smtClean="0"/>
                        <a:t>Inspection Frequency</a:t>
                      </a:r>
                      <a:endParaRPr lang="en-US" sz="2400" dirty="0"/>
                    </a:p>
                  </a:txBody>
                  <a:tcPr/>
                </a:tc>
              </a:tr>
              <a:tr h="272482">
                <a:tc>
                  <a:txBody>
                    <a:bodyPr/>
                    <a:lstStyle/>
                    <a:p>
                      <a:pPr marL="0" marR="0">
                        <a:spcBef>
                          <a:spcPts val="0"/>
                        </a:spcBef>
                        <a:spcAft>
                          <a:spcPts val="0"/>
                        </a:spcAft>
                      </a:pPr>
                      <a:r>
                        <a:rPr lang="en-US" sz="1800" dirty="0" smtClean="0"/>
                        <a:t>Dry/Wet Retention/Detention Systems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rowSpan="3">
                  <a:txBody>
                    <a:bodyPr/>
                    <a:lstStyle/>
                    <a:p>
                      <a:pPr marL="0" marR="0" algn="ctr">
                        <a:spcBef>
                          <a:spcPts val="0"/>
                        </a:spcBef>
                        <a:spcAft>
                          <a:spcPts val="0"/>
                        </a:spcAft>
                      </a:pPr>
                      <a:r>
                        <a:rPr lang="en-US" sz="1800" dirty="0"/>
                        <a:t>Once every three years </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482">
                <a:tc>
                  <a:txBody>
                    <a:bodyPr/>
                    <a:lstStyle/>
                    <a:p>
                      <a:pPr marL="0" marR="0">
                        <a:spcBef>
                          <a:spcPts val="0"/>
                        </a:spcBef>
                        <a:spcAft>
                          <a:spcPts val="0"/>
                        </a:spcAft>
                      </a:pPr>
                      <a:r>
                        <a:rPr lang="en-US" sz="1800" smtClean="0"/>
                        <a:t>Exfiltration Trench / French Drains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vMerge="1">
                  <a:txBody>
                    <a:bodyPr/>
                    <a:lstStyle/>
                    <a:p>
                      <a:endParaRPr lang="en-US"/>
                    </a:p>
                  </a:txBody>
                  <a:tcPr/>
                </a:tc>
              </a:tr>
              <a:tr h="301889">
                <a:tc>
                  <a:txBody>
                    <a:bodyPr/>
                    <a:lstStyle/>
                    <a:p>
                      <a:pPr marL="0" marR="0">
                        <a:spcBef>
                          <a:spcPts val="0"/>
                        </a:spcBef>
                        <a:spcAft>
                          <a:spcPts val="0"/>
                        </a:spcAft>
                      </a:pPr>
                      <a:r>
                        <a:rPr lang="en-US" sz="1800" dirty="0" smtClean="0"/>
                        <a:t>Grass Swales (Dry)</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vMerge="1">
                  <a:txBody>
                    <a:bodyPr/>
                    <a:lstStyle/>
                    <a:p>
                      <a:endParaRPr lang="en-US"/>
                    </a:p>
                  </a:txBody>
                  <a:tcPr/>
                </a:tc>
              </a:tr>
              <a:tr h="272482">
                <a:tc>
                  <a:txBody>
                    <a:bodyPr/>
                    <a:lstStyle/>
                    <a:p>
                      <a:pPr marL="0" marR="0">
                        <a:spcBef>
                          <a:spcPts val="0"/>
                        </a:spcBef>
                        <a:spcAft>
                          <a:spcPts val="0"/>
                        </a:spcAft>
                      </a:pPr>
                      <a:r>
                        <a:rPr lang="en-US" sz="1800" smtClean="0"/>
                        <a:t>Underdrain Filter Systems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800" dirty="0" smtClean="0"/>
                        <a:t>18 months</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482">
                <a:tc>
                  <a:txBody>
                    <a:bodyPr/>
                    <a:lstStyle/>
                    <a:p>
                      <a:pPr marL="0" lvl="1" algn="l">
                        <a:lnSpc>
                          <a:spcPct val="100000"/>
                        </a:lnSpc>
                      </a:pPr>
                      <a:r>
                        <a:rPr lang="en-US" sz="1800" dirty="0" smtClean="0"/>
                        <a:t>Pollution Control Boxes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800" dirty="0"/>
                        <a:t>Quarterly, &lt; or &gt;</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482">
                <a:tc>
                  <a:txBody>
                    <a:bodyPr/>
                    <a:lstStyle/>
                    <a:p>
                      <a:pPr marL="0" marR="0">
                        <a:spcBef>
                          <a:spcPts val="0"/>
                        </a:spcBef>
                        <a:spcAft>
                          <a:spcPts val="0"/>
                        </a:spcAft>
                      </a:pPr>
                      <a:r>
                        <a:rPr lang="en-US" sz="1800" smtClean="0"/>
                        <a:t>Pump Stations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800" dirty="0"/>
                        <a:t>Semi-annually or &gt;</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482">
                <a:tc>
                  <a:txBody>
                    <a:bodyPr/>
                    <a:lstStyle/>
                    <a:p>
                      <a:pPr marL="0" marR="0">
                        <a:spcBef>
                          <a:spcPts val="0"/>
                        </a:spcBef>
                        <a:spcAft>
                          <a:spcPts val="0"/>
                        </a:spcAft>
                      </a:pPr>
                      <a:r>
                        <a:rPr lang="en-US" sz="1800" smtClean="0"/>
                        <a:t>Major Outfalls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a:txBody>
                    <a:bodyPr/>
                    <a:lstStyle/>
                    <a:p>
                      <a:pPr marL="0" marR="0" algn="ctr">
                        <a:spcBef>
                          <a:spcPts val="0"/>
                        </a:spcBef>
                        <a:spcAft>
                          <a:spcPts val="0"/>
                        </a:spcAft>
                      </a:pPr>
                      <a:r>
                        <a:rPr lang="en-US" sz="1800" dirty="0"/>
                        <a:t>Annually, &lt; or &gt;</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426555">
                <a:tc>
                  <a:txBody>
                    <a:bodyPr/>
                    <a:lstStyle/>
                    <a:p>
                      <a:pPr marL="0" marR="0">
                        <a:spcBef>
                          <a:spcPts val="0"/>
                        </a:spcBef>
                        <a:spcAft>
                          <a:spcPts val="0"/>
                        </a:spcAft>
                      </a:pPr>
                      <a:r>
                        <a:rPr lang="en-US" sz="1800" dirty="0" smtClean="0"/>
                        <a:t>Pipes/Culverts, Ditches, Other Conveyances</a:t>
                      </a:r>
                      <a:endParaRPr lang="en-US" sz="1800" b="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c rowSpan="2">
                  <a:txBody>
                    <a:bodyPr/>
                    <a:lstStyle/>
                    <a:p>
                      <a:pPr marL="0" marR="0" algn="ctr">
                        <a:spcBef>
                          <a:spcPts val="0"/>
                        </a:spcBef>
                        <a:spcAft>
                          <a:spcPts val="0"/>
                        </a:spcAft>
                      </a:pPr>
                      <a:r>
                        <a:rPr lang="en-US" sz="1800" dirty="0"/>
                        <a:t>10% </a:t>
                      </a:r>
                      <a:r>
                        <a:rPr lang="en-US" sz="1800" dirty="0" smtClean="0"/>
                        <a:t>annually</a:t>
                      </a:r>
                    </a:p>
                    <a:p>
                      <a:pPr marL="0" marR="0" algn="ctr">
                        <a:spcBef>
                          <a:spcPts val="0"/>
                        </a:spcBef>
                        <a:spcAft>
                          <a:spcPts val="0"/>
                        </a:spcAft>
                      </a:pPr>
                      <a:r>
                        <a:rPr lang="en-US" sz="1800" dirty="0" smtClean="0"/>
                        <a:t>FDOT: MRP</a:t>
                      </a:r>
                      <a:endParaRPr lang="en-US" sz="1800" dirty="0">
                        <a:solidFill>
                          <a:srgbClr val="000000"/>
                        </a:solidFill>
                        <a:latin typeface="Arial" panose="020B0604020202020204" pitchFamily="34" charset="0"/>
                        <a:ea typeface="Tahoma" pitchFamily="34" charset="0"/>
                        <a:cs typeface="Arial" panose="020B0604020202020204" pitchFamily="34" charset="0"/>
                      </a:endParaRPr>
                    </a:p>
                  </a:txBody>
                  <a:tcPr marL="68580" marR="68580" marT="0" marB="0" anchor="ctr"/>
                </a:tc>
              </a:tr>
              <a:tr h="272482">
                <a:tc>
                  <a:txBody>
                    <a:bodyPr/>
                    <a:lstStyle/>
                    <a:p>
                      <a:pPr marL="0" marR="0">
                        <a:spcBef>
                          <a:spcPts val="0"/>
                        </a:spcBef>
                        <a:spcAft>
                          <a:spcPts val="0"/>
                        </a:spcAft>
                      </a:pPr>
                      <a:r>
                        <a:rPr lang="en-US" sz="1800" dirty="0" smtClean="0"/>
                        <a:t>Inlets, Catch Basins, Grates</a:t>
                      </a:r>
                    </a:p>
                  </a:txBody>
                  <a:tcPr marL="68580" marR="68580" marT="0" marB="0" anchor="ctr"/>
                </a:tc>
                <a:tc vMerge="1">
                  <a:txBody>
                    <a:bodyPr/>
                    <a:lstStyle/>
                    <a:p>
                      <a:endParaRPr lang="en-US"/>
                    </a:p>
                  </a:txBody>
                  <a:tcPr/>
                </a:tc>
              </a:tr>
            </a:tbl>
          </a:graphicData>
        </a:graphic>
      </p:graphicFrame>
    </p:spTree>
    <p:extLst>
      <p:ext uri="{BB962C8B-B14F-4D97-AF65-F5344CB8AC3E}">
        <p14:creationId xmlns:p14="http://schemas.microsoft.com/office/powerpoint/2010/main" val="379751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295400" y="0"/>
            <a:ext cx="7848600" cy="1143000"/>
          </a:xfrm>
        </p:spPr>
        <p:txBody>
          <a:bodyPr>
            <a:normAutofit/>
          </a:bodyPr>
          <a:lstStyle/>
          <a:p>
            <a:pPr>
              <a:spcAft>
                <a:spcPts val="600"/>
              </a:spcAft>
            </a:pPr>
            <a:r>
              <a:rPr lang="en-US" sz="3200" dirty="0" smtClean="0"/>
              <a:t>TMDLs</a:t>
            </a:r>
            <a:endParaRPr lang="en-US" altLang="en-US" sz="2400" dirty="0"/>
          </a:p>
        </p:txBody>
      </p:sp>
      <p:sp>
        <p:nvSpPr>
          <p:cNvPr id="5156" name="Date Placeholder 3"/>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8CA5DB-0914-4836-BCDE-4939ACA1444E}" type="datetime1">
              <a:rPr lang="en-US" altLang="en-US" smtClean="0"/>
              <a:pPr fontAlgn="base">
                <a:spcBef>
                  <a:spcPct val="0"/>
                </a:spcBef>
                <a:spcAft>
                  <a:spcPct val="0"/>
                </a:spcAft>
              </a:pPr>
              <a:t>3/17/2016</a:t>
            </a:fld>
            <a:endParaRPr lang="en-US" altLang="en-US" dirty="0" smtClean="0"/>
          </a:p>
        </p:txBody>
      </p:sp>
      <p:sp>
        <p:nvSpPr>
          <p:cNvPr id="515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C096AE9-2264-4E77-9551-1364A8126336}" type="slidenum">
              <a:rPr lang="en-US" altLang="en-US" smtClean="0"/>
              <a:pPr fontAlgn="base">
                <a:spcBef>
                  <a:spcPct val="0"/>
                </a:spcBef>
                <a:spcAft>
                  <a:spcPct val="0"/>
                </a:spcAft>
              </a:pPr>
              <a:t>50</a:t>
            </a:fld>
            <a:endParaRPr lang="en-US" altLang="en-US" dirty="0" smtClean="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88" t="20000" r="4670" b="23333"/>
          <a:stretch/>
        </p:blipFill>
        <p:spPr>
          <a:xfrm>
            <a:off x="326945" y="1600200"/>
            <a:ext cx="8474869" cy="3886200"/>
          </a:xfrm>
          <a:prstGeom prst="rect">
            <a:avLst/>
          </a:prstGeom>
        </p:spPr>
      </p:pic>
    </p:spTree>
    <p:extLst>
      <p:ext uri="{BB962C8B-B14F-4D97-AF65-F5344CB8AC3E}">
        <p14:creationId xmlns:p14="http://schemas.microsoft.com/office/powerpoint/2010/main" val="23640438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lstStyle/>
          <a:p>
            <a:r>
              <a:rPr lang="en-US" dirty="0"/>
              <a:t>Permit Reapplication</a:t>
            </a:r>
            <a:endParaRPr lang="en-US" sz="4400" dirty="0">
              <a:latin typeface="Arial"/>
              <a:cs typeface="Arial"/>
            </a:endParaRPr>
          </a:p>
        </p:txBody>
      </p:sp>
      <p:sp>
        <p:nvSpPr>
          <p:cNvPr id="3" name="Content Placeholder 2"/>
          <p:cNvSpPr>
            <a:spLocks noGrp="1"/>
          </p:cNvSpPr>
          <p:nvPr>
            <p:ph idx="1"/>
          </p:nvPr>
        </p:nvSpPr>
        <p:spPr/>
        <p:txBody>
          <a:bodyPr>
            <a:normAutofit fontScale="70000" lnSpcReduction="20000"/>
          </a:bodyPr>
          <a:lstStyle/>
          <a:p>
            <a:pPr marL="0" indent="0">
              <a:lnSpc>
                <a:spcPct val="120000"/>
              </a:lnSpc>
              <a:buNone/>
            </a:pPr>
            <a:r>
              <a:rPr lang="en-US" sz="2000" dirty="0" smtClean="0">
                <a:latin typeface="Arial" panose="020B0604020202020204" pitchFamily="34" charset="0"/>
                <a:cs typeface="Arial" panose="020B0604020202020204" pitchFamily="34" charset="0"/>
              </a:rPr>
              <a:t>Items required </a:t>
            </a:r>
            <a:r>
              <a:rPr lang="en-US" sz="2000" dirty="0">
                <a:latin typeface="Arial" panose="020B0604020202020204" pitchFamily="34" charset="0"/>
                <a:cs typeface="Arial" panose="020B0604020202020204" pitchFamily="34" charset="0"/>
              </a:rPr>
              <a:t>to be attached to the Year 4 annual report:</a:t>
            </a:r>
          </a:p>
          <a:p>
            <a:pPr>
              <a:lnSpc>
                <a:spcPct val="120000"/>
              </a:lnSpc>
            </a:pPr>
            <a:r>
              <a:rPr lang="en-US" sz="2000" dirty="0" smtClean="0">
                <a:latin typeface="Arial" panose="020B0604020202020204" pitchFamily="34" charset="0"/>
                <a:cs typeface="Arial" panose="020B0604020202020204" pitchFamily="34" charset="0"/>
              </a:rPr>
              <a:t>62-624.420(2</a:t>
            </a:r>
            <a:r>
              <a:rPr lang="en-US" sz="2000" dirty="0">
                <a:latin typeface="Arial" panose="020B0604020202020204" pitchFamily="34" charset="0"/>
                <a:cs typeface="Arial" panose="020B0604020202020204" pitchFamily="34" charset="0"/>
              </a:rPr>
              <a:t>) F.A.C. – statement the Year 4 annual report is the re-application; include proposed revisions.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)(d) F.A.C. – changes in co-applicants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e,f</a:t>
            </a:r>
            <a:r>
              <a:rPr lang="en-US" sz="2000" dirty="0">
                <a:latin typeface="Arial" panose="020B0604020202020204" pitchFamily="34" charset="0"/>
                <a:cs typeface="Arial" panose="020B0604020202020204" pitchFamily="34" charset="0"/>
              </a:rPr>
              <a:t>) F.A.C. – previously unidentified waterbodies and known water quality impacts</a:t>
            </a:r>
          </a:p>
          <a:p>
            <a:pPr>
              <a:lnSpc>
                <a:spcPct val="120000"/>
              </a:lnSpc>
            </a:pPr>
            <a:r>
              <a:rPr lang="en-US" sz="2000" dirty="0" smtClean="0">
                <a:latin typeface="Arial" panose="020B0604020202020204" pitchFamily="34" charset="0"/>
                <a:cs typeface="Arial" panose="020B0604020202020204" pitchFamily="34" charset="0"/>
              </a:rPr>
              <a:t>62-624.440(1</a:t>
            </a:r>
            <a:r>
              <a:rPr lang="en-US" sz="2000" dirty="0">
                <a:latin typeface="Arial" panose="020B0604020202020204" pitchFamily="34" charset="0"/>
                <a:cs typeface="Arial" panose="020B0604020202020204" pitchFamily="34" charset="0"/>
              </a:rPr>
              <a:t>)(g) F.A.C. – reductions of pollutant loads from SWMP implementation </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V.A.3: If the total annual pollutant loadings have not decreased over the past two permit cycles, revisions to the SWMP, as appropriate.</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V.B.3: The monitoring plan with revisions, if applicable.</a:t>
            </a:r>
          </a:p>
          <a:p>
            <a:pPr>
              <a:lnSpc>
                <a:spcPct val="120000"/>
              </a:lnSpc>
            </a:pPr>
            <a:r>
              <a:rPr lang="en-US" sz="2000" dirty="0" smtClean="0">
                <a:latin typeface="Arial" panose="020B0604020202020204" pitchFamily="34" charset="0"/>
                <a:cs typeface="Arial" panose="020B0604020202020204" pitchFamily="34" charset="0"/>
              </a:rPr>
              <a:t>Permit </a:t>
            </a:r>
            <a:r>
              <a:rPr lang="en-US" sz="2000" dirty="0">
                <a:latin typeface="Arial" panose="020B0604020202020204" pitchFamily="34" charset="0"/>
                <a:cs typeface="Arial" panose="020B0604020202020204" pitchFamily="34" charset="0"/>
              </a:rPr>
              <a:t>Part VIII.B.3.d: TMDL Implementation Plan / Supplemental SWMP, if applicable</a:t>
            </a:r>
          </a:p>
          <a:p>
            <a:pPr marL="0" indent="0">
              <a:lnSpc>
                <a:spcPct val="120000"/>
              </a:lnSpc>
              <a:buNone/>
            </a:pPr>
            <a:endParaRPr lang="en-US" sz="2000" dirty="0">
              <a:latin typeface="Arial" panose="020B0604020202020204" pitchFamily="34" charset="0"/>
              <a:cs typeface="Arial" panose="020B0604020202020204" pitchFamily="34" charset="0"/>
            </a:endParaRPr>
          </a:p>
          <a:p>
            <a:pPr marL="0" indent="0">
              <a:lnSpc>
                <a:spcPct val="120000"/>
              </a:lnSpc>
              <a:buNone/>
            </a:pPr>
            <a:r>
              <a:rPr lang="en-US" sz="2000" dirty="0" smtClean="0">
                <a:latin typeface="Arial" panose="020B0604020202020204" pitchFamily="34" charset="0"/>
                <a:cs typeface="Arial" panose="020B0604020202020204" pitchFamily="34" charset="0"/>
              </a:rPr>
              <a:t>Miami-Dade County submits </a:t>
            </a:r>
            <a:r>
              <a:rPr lang="en-US" sz="2000" dirty="0">
                <a:latin typeface="Arial" panose="020B0604020202020204" pitchFamily="34" charset="0"/>
                <a:cs typeface="Arial" panose="020B0604020202020204" pitchFamily="34" charset="0"/>
              </a:rPr>
              <a:t>some of these documents on behalf of the co-permittees. </a:t>
            </a:r>
          </a:p>
          <a:p>
            <a:pPr>
              <a:lnSpc>
                <a:spcPct val="120000"/>
              </a:lnSpc>
            </a:pPr>
            <a:endParaRPr lang="en-US" sz="20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51</a:t>
            </a:fld>
            <a:endParaRPr lang="en-US"/>
          </a:p>
        </p:txBody>
      </p:sp>
    </p:spTree>
    <p:extLst>
      <p:ext uri="{BB962C8B-B14F-4D97-AF65-F5344CB8AC3E}">
        <p14:creationId xmlns:p14="http://schemas.microsoft.com/office/powerpoint/2010/main" val="25432782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III.A.1.</a:t>
            </a:r>
            <a:br>
              <a:rPr lang="en-US" sz="3200" dirty="0">
                <a:solidFill>
                  <a:prstClr val="white"/>
                </a:solidFill>
              </a:rPr>
            </a:br>
            <a:r>
              <a:rPr lang="en-US" sz="2000" dirty="0">
                <a:solidFill>
                  <a:prstClr val="white"/>
                </a:solidFill>
              </a:rPr>
              <a:t>Structural Controls Operation</a:t>
            </a:r>
            <a:endParaRPr lang="en-US" dirty="0"/>
          </a:p>
        </p:txBody>
      </p:sp>
      <p:sp>
        <p:nvSpPr>
          <p:cNvPr id="3" name="Content Placeholder 2"/>
          <p:cNvSpPr>
            <a:spLocks noGrp="1"/>
          </p:cNvSpPr>
          <p:nvPr>
            <p:ph idx="1"/>
          </p:nvPr>
        </p:nvSpPr>
        <p:spPr/>
        <p:txBody>
          <a:bodyPr>
            <a:noAutofit/>
          </a:bodyPr>
          <a:lstStyle/>
          <a:p>
            <a:pPr marL="0" indent="0">
              <a:lnSpc>
                <a:spcPct val="120000"/>
              </a:lnSpc>
              <a:buNone/>
            </a:pPr>
            <a:r>
              <a:rPr lang="en-US" sz="1800" dirty="0" smtClean="0">
                <a:latin typeface="Arial" panose="020B0604020202020204" pitchFamily="34" charset="0"/>
                <a:cs typeface="Arial" panose="020B0604020202020204" pitchFamily="34" charset="0"/>
              </a:rPr>
              <a:t>Inspect structures for the following conditions, as applicable:</a:t>
            </a:r>
          </a:p>
          <a:p>
            <a:pPr lvl="1">
              <a:lnSpc>
                <a:spcPct val="100000"/>
              </a:lnSpc>
              <a:spcBef>
                <a:spcPts val="0"/>
              </a:spcBef>
            </a:pPr>
            <a:r>
              <a:rPr lang="en-US" sz="1600" dirty="0" smtClean="0">
                <a:latin typeface="Arial" panose="020B0604020202020204" pitchFamily="34" charset="0"/>
                <a:cs typeface="Arial" panose="020B0604020202020204" pitchFamily="34" charset="0"/>
              </a:rPr>
              <a:t>storage volume recovery (ponds/swales/exfiltration)</a:t>
            </a:r>
          </a:p>
          <a:p>
            <a:pPr lvl="1">
              <a:lnSpc>
                <a:spcPct val="100000"/>
              </a:lnSpc>
              <a:spcBef>
                <a:spcPts val="0"/>
              </a:spcBef>
            </a:pPr>
            <a:r>
              <a:rPr lang="en-US" sz="1600" dirty="0" smtClean="0">
                <a:latin typeface="Arial" panose="020B0604020202020204" pitchFamily="34" charset="0"/>
                <a:cs typeface="Arial" panose="020B0604020202020204" pitchFamily="34" charset="0"/>
              </a:rPr>
              <a:t>vegetation (ponds/swales)</a:t>
            </a:r>
          </a:p>
          <a:p>
            <a:pPr lvl="1">
              <a:lnSpc>
                <a:spcPct val="100000"/>
              </a:lnSpc>
              <a:spcBef>
                <a:spcPts val="0"/>
              </a:spcBef>
            </a:pPr>
            <a:r>
              <a:rPr lang="en-US" sz="1600" dirty="0" smtClean="0">
                <a:latin typeface="Arial" panose="020B0604020202020204" pitchFamily="34" charset="0"/>
                <a:cs typeface="Arial" panose="020B0604020202020204" pitchFamily="34" charset="0"/>
              </a:rPr>
              <a:t>mosquito breeding (ponds/swales)</a:t>
            </a:r>
          </a:p>
          <a:p>
            <a:pPr lvl="1">
              <a:lnSpc>
                <a:spcPct val="100000"/>
              </a:lnSpc>
              <a:spcBef>
                <a:spcPts val="0"/>
              </a:spcBef>
            </a:pPr>
            <a:r>
              <a:rPr lang="en-US" sz="1600" dirty="0" smtClean="0">
                <a:latin typeface="Arial" panose="020B0604020202020204" pitchFamily="34" charset="0"/>
                <a:cs typeface="Arial" panose="020B0604020202020204" pitchFamily="34" charset="0"/>
              </a:rPr>
              <a:t>sediment accumulation</a:t>
            </a:r>
          </a:p>
          <a:p>
            <a:pPr lvl="1">
              <a:lnSpc>
                <a:spcPct val="100000"/>
              </a:lnSpc>
              <a:spcBef>
                <a:spcPts val="0"/>
              </a:spcBef>
            </a:pPr>
            <a:r>
              <a:rPr lang="en-US" sz="1600" dirty="0" smtClean="0">
                <a:latin typeface="Arial" panose="020B0604020202020204" pitchFamily="34" charset="0"/>
                <a:cs typeface="Arial" panose="020B0604020202020204" pitchFamily="34" charset="0"/>
              </a:rPr>
              <a:t>debris/vegetation/litter/trash accumulation</a:t>
            </a:r>
          </a:p>
          <a:p>
            <a:pPr lvl="1">
              <a:lnSpc>
                <a:spcPct val="100000"/>
              </a:lnSpc>
              <a:spcBef>
                <a:spcPts val="0"/>
              </a:spcBef>
            </a:pPr>
            <a:r>
              <a:rPr lang="en-US" sz="1600" dirty="0" smtClean="0">
                <a:latin typeface="Arial" panose="020B0604020202020204" pitchFamily="34" charset="0"/>
                <a:cs typeface="Arial" panose="020B0604020202020204" pitchFamily="34" charset="0"/>
              </a:rPr>
              <a:t>damage to structures</a:t>
            </a:r>
          </a:p>
          <a:p>
            <a:pPr lvl="1">
              <a:lnSpc>
                <a:spcPct val="100000"/>
              </a:lnSpc>
              <a:spcBef>
                <a:spcPts val="0"/>
              </a:spcBef>
            </a:pPr>
            <a:r>
              <a:rPr lang="en-US" sz="1600" dirty="0" smtClean="0">
                <a:latin typeface="Arial" panose="020B0604020202020204" pitchFamily="34" charset="0"/>
                <a:cs typeface="Arial" panose="020B0604020202020204" pitchFamily="34" charset="0"/>
              </a:rPr>
              <a:t>petroleum hydrocarbon contamination</a:t>
            </a:r>
          </a:p>
          <a:p>
            <a:pPr lvl="1">
              <a:lnSpc>
                <a:spcPct val="100000"/>
              </a:lnSpc>
              <a:spcBef>
                <a:spcPts val="0"/>
              </a:spcBef>
            </a:pPr>
            <a:r>
              <a:rPr lang="en-US" sz="1600" dirty="0" smtClean="0">
                <a:latin typeface="Arial" panose="020B0604020202020204" pitchFamily="34" charset="0"/>
                <a:cs typeface="Arial" panose="020B0604020202020204" pitchFamily="34" charset="0"/>
              </a:rPr>
              <a:t>Proper flow/operation </a:t>
            </a:r>
          </a:p>
          <a:p>
            <a:pPr marL="0" indent="0">
              <a:lnSpc>
                <a:spcPct val="100000"/>
              </a:lnSpc>
              <a:spcBef>
                <a:spcPts val="0"/>
              </a:spcBef>
              <a:buNone/>
            </a:pPr>
            <a:endParaRPr lang="en-US" sz="2000" dirty="0">
              <a:latin typeface="Arial" panose="020B0604020202020204" pitchFamily="34" charset="0"/>
              <a:cs typeface="Arial" panose="020B0604020202020204" pitchFamily="34" charset="0"/>
            </a:endParaRPr>
          </a:p>
          <a:p>
            <a:pPr marL="0" indent="0">
              <a:lnSpc>
                <a:spcPct val="100000"/>
              </a:lnSpc>
              <a:spcBef>
                <a:spcPts val="0"/>
              </a:spcBef>
              <a:buNone/>
            </a:pPr>
            <a:r>
              <a:rPr lang="en-US" sz="1800" dirty="0" smtClean="0">
                <a:latin typeface="Arial" panose="020B0604020202020204" pitchFamily="34" charset="0"/>
                <a:cs typeface="Arial" panose="020B0604020202020204" pitchFamily="34" charset="0"/>
              </a:rPr>
              <a:t>Inspections may be visual observations, </a:t>
            </a:r>
            <a:r>
              <a:rPr lang="en-US" sz="1800" dirty="0" err="1" smtClean="0">
                <a:latin typeface="Arial" panose="020B0604020202020204" pitchFamily="34" charset="0"/>
                <a:cs typeface="Arial" panose="020B0604020202020204" pitchFamily="34" charset="0"/>
              </a:rPr>
              <a:t>TVing</a:t>
            </a:r>
            <a:r>
              <a:rPr lang="en-US" sz="1800" dirty="0" smtClean="0">
                <a:latin typeface="Arial" panose="020B0604020202020204" pitchFamily="34" charset="0"/>
                <a:cs typeface="Arial" panose="020B0604020202020204" pitchFamily="34" charset="0"/>
              </a:rPr>
              <a:t>, mirroring, </a:t>
            </a:r>
            <a:r>
              <a:rPr lang="en-US" sz="1800" dirty="0" err="1" smtClean="0">
                <a:latin typeface="Arial" panose="020B0604020202020204" pitchFamily="34" charset="0"/>
                <a:cs typeface="Arial" panose="020B0604020202020204" pitchFamily="34" charset="0"/>
              </a:rPr>
              <a:t>vac</a:t>
            </a:r>
            <a:r>
              <a:rPr lang="en-US" sz="1800" dirty="0" smtClean="0">
                <a:latin typeface="Arial" panose="020B0604020202020204" pitchFamily="34" charset="0"/>
                <a:cs typeface="Arial" panose="020B0604020202020204" pitchFamily="34" charset="0"/>
              </a:rPr>
              <a:t> truck, or other </a:t>
            </a:r>
            <a:r>
              <a:rPr lang="en-US" sz="1800" dirty="0">
                <a:latin typeface="Arial" panose="020B0604020202020204" pitchFamily="34" charset="0"/>
                <a:cs typeface="Arial" panose="020B0604020202020204" pitchFamily="34" charset="0"/>
              </a:rPr>
              <a:t>appropriate </a:t>
            </a:r>
            <a:r>
              <a:rPr lang="en-US" sz="1800" dirty="0" smtClean="0">
                <a:latin typeface="Arial" panose="020B0604020202020204" pitchFamily="34" charset="0"/>
                <a:cs typeface="Arial" panose="020B0604020202020204" pitchFamily="34" charset="0"/>
              </a:rPr>
              <a:t>methods, including during mowing, and should be included in the SOPs.</a:t>
            </a:r>
            <a:endParaRPr lang="en-US" sz="1800"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spTree>
    <p:extLst>
      <p:ext uri="{BB962C8B-B14F-4D97-AF65-F5344CB8AC3E}">
        <p14:creationId xmlns:p14="http://schemas.microsoft.com/office/powerpoint/2010/main" val="1081356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smtClean="0"/>
              <a:t>Part III.A.2.</a:t>
            </a:r>
            <a:r>
              <a:rPr lang="en-US" dirty="0" smtClean="0"/>
              <a:t/>
            </a:r>
            <a:br>
              <a:rPr lang="en-US" dirty="0" smtClean="0"/>
            </a:br>
            <a:r>
              <a:rPr lang="en-US" sz="2000" dirty="0"/>
              <a:t>New Development and Significant </a:t>
            </a:r>
            <a:r>
              <a:rPr lang="en-US" sz="2000" dirty="0" smtClean="0"/>
              <a:t>Redevelopment</a:t>
            </a:r>
            <a:endParaRPr lang="en-US" sz="2000" dirty="0"/>
          </a:p>
        </p:txBody>
      </p:sp>
      <p:sp>
        <p:nvSpPr>
          <p:cNvPr id="3" name="Content Placeholder 2"/>
          <p:cNvSpPr>
            <a:spLocks noGrp="1"/>
          </p:cNvSpPr>
          <p:nvPr>
            <p:ph idx="1"/>
          </p:nvPr>
        </p:nvSpPr>
        <p:spPr/>
        <p:txBody>
          <a:bodyPr>
            <a:noAutofit/>
          </a:bodyPr>
          <a:lstStyle/>
          <a:p>
            <a:pPr marL="0" indent="0" fontAlgn="t">
              <a:lnSpc>
                <a:spcPct val="100000"/>
              </a:lnSpc>
              <a:buNone/>
            </a:pPr>
            <a:r>
              <a:rPr lang="en-US" sz="1800" dirty="0" smtClean="0">
                <a:latin typeface="Arial" panose="020B0604020202020204" pitchFamily="34" charset="0"/>
                <a:cs typeface="Arial" panose="020B0604020202020204" pitchFamily="34" charset="0"/>
              </a:rPr>
              <a:t>Continue </a:t>
            </a:r>
            <a:r>
              <a:rPr lang="en-US" sz="1800" dirty="0">
                <a:latin typeface="Arial" panose="020B0604020202020204" pitchFamily="34" charset="0"/>
                <a:cs typeface="Arial" panose="020B0604020202020204" pitchFamily="34" charset="0"/>
              </a:rPr>
              <a:t>the comprehensive master planning </a:t>
            </a:r>
            <a:r>
              <a:rPr lang="en-US" sz="1800" dirty="0" smtClean="0">
                <a:latin typeface="Arial" panose="020B0604020202020204" pitchFamily="34" charset="0"/>
                <a:cs typeface="Arial" panose="020B0604020202020204" pitchFamily="34" charset="0"/>
              </a:rPr>
              <a:t>process </a:t>
            </a:r>
            <a:r>
              <a:rPr lang="en-US" sz="1800" dirty="0">
                <a:latin typeface="Arial" panose="020B0604020202020204" pitchFamily="34" charset="0"/>
                <a:cs typeface="Arial" panose="020B0604020202020204" pitchFamily="34" charset="0"/>
              </a:rPr>
              <a:t>to reduce </a:t>
            </a:r>
            <a:r>
              <a:rPr lang="en-US" sz="1800" dirty="0" smtClean="0">
                <a:latin typeface="Arial" panose="020B0604020202020204" pitchFamily="34" charset="0"/>
                <a:cs typeface="Arial" panose="020B0604020202020204" pitchFamily="34" charset="0"/>
              </a:rPr>
              <a:t>stormwater discharges </a:t>
            </a:r>
            <a:r>
              <a:rPr lang="en-US" sz="1800" dirty="0">
                <a:latin typeface="Arial" panose="020B0604020202020204" pitchFamily="34" charset="0"/>
                <a:cs typeface="Arial" panose="020B0604020202020204" pitchFamily="34" charset="0"/>
              </a:rPr>
              <a:t>from areas of new development and significant </a:t>
            </a:r>
            <a:r>
              <a:rPr lang="en-US" sz="1800" dirty="0" smtClean="0">
                <a:latin typeface="Arial" panose="020B0604020202020204" pitchFamily="34" charset="0"/>
                <a:cs typeface="Arial" panose="020B0604020202020204" pitchFamily="34" charset="0"/>
              </a:rPr>
              <a:t>redevelopment.</a:t>
            </a:r>
          </a:p>
          <a:p>
            <a:pPr fontAlgn="t">
              <a:lnSpc>
                <a:spcPct val="100000"/>
              </a:lnSpc>
            </a:pPr>
            <a:r>
              <a:rPr lang="en-US" sz="1800" dirty="0" smtClean="0">
                <a:latin typeface="Arial" panose="020B0604020202020204" pitchFamily="34" charset="0"/>
                <a:cs typeface="Arial" panose="020B0604020202020204" pitchFamily="34" charset="0"/>
              </a:rPr>
              <a:t>New Development</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To </a:t>
            </a:r>
            <a:r>
              <a:rPr lang="en-US" sz="1800" dirty="0">
                <a:latin typeface="Arial" panose="020B0604020202020204" pitchFamily="34" charset="0"/>
                <a:cs typeface="Arial" panose="020B0604020202020204" pitchFamily="34" charset="0"/>
              </a:rPr>
              <a:t>mitigate stormwater impacts from new </a:t>
            </a:r>
            <a:r>
              <a:rPr lang="en-US" sz="1800" dirty="0" smtClean="0">
                <a:latin typeface="Arial" panose="020B0604020202020204" pitchFamily="34" charset="0"/>
                <a:cs typeface="Arial" panose="020B0604020202020204" pitchFamily="34" charset="0"/>
              </a:rPr>
              <a:t>developments, to </a:t>
            </a:r>
            <a:r>
              <a:rPr lang="en-US" sz="1800" dirty="0">
                <a:latin typeface="Arial" panose="020B0604020202020204" pitchFamily="34" charset="0"/>
                <a:cs typeface="Arial" panose="020B0604020202020204" pitchFamily="34" charset="0"/>
              </a:rPr>
              <a:t>use practices to treat, store, and infiltrate runoff onsite before it can affect water bodies downstream. </a:t>
            </a:r>
            <a:r>
              <a:rPr lang="en-US" sz="1800" dirty="0" smtClean="0">
                <a:latin typeface="Arial" panose="020B0604020202020204" pitchFamily="34" charset="0"/>
                <a:cs typeface="Arial" panose="020B0604020202020204" pitchFamily="34" charset="0"/>
              </a:rPr>
              <a:t>Site </a:t>
            </a:r>
            <a:r>
              <a:rPr lang="en-US" sz="1800" dirty="0">
                <a:latin typeface="Arial" panose="020B0604020202020204" pitchFamily="34" charset="0"/>
                <a:cs typeface="Arial" panose="020B0604020202020204" pitchFamily="34" charset="0"/>
              </a:rPr>
              <a:t>designs that reduce imperviousness and </a:t>
            </a:r>
            <a:r>
              <a:rPr lang="en-US" sz="1800" dirty="0" smtClean="0">
                <a:latin typeface="Arial" panose="020B0604020202020204" pitchFamily="34" charset="0"/>
                <a:cs typeface="Arial" panose="020B0604020202020204" pitchFamily="34" charset="0"/>
              </a:rPr>
              <a:t>include low </a:t>
            </a:r>
            <a:r>
              <a:rPr lang="en-US" sz="1800" dirty="0">
                <a:latin typeface="Arial" panose="020B0604020202020204" pitchFamily="34" charset="0"/>
                <a:cs typeface="Arial" panose="020B0604020202020204" pitchFamily="34" charset="0"/>
              </a:rPr>
              <a:t>impact development practices </a:t>
            </a:r>
            <a:r>
              <a:rPr lang="en-US" sz="1800" dirty="0" smtClean="0">
                <a:latin typeface="Arial" panose="020B0604020202020204" pitchFamily="34" charset="0"/>
                <a:cs typeface="Arial" panose="020B0604020202020204" pitchFamily="34" charset="0"/>
              </a:rPr>
              <a:t>can be used to reduce </a:t>
            </a:r>
            <a:r>
              <a:rPr lang="en-US" sz="1800" dirty="0">
                <a:latin typeface="Arial" panose="020B0604020202020204" pitchFamily="34" charset="0"/>
                <a:cs typeface="Arial" panose="020B0604020202020204" pitchFamily="34" charset="0"/>
              </a:rPr>
              <a:t>flows and </a:t>
            </a:r>
            <a:r>
              <a:rPr lang="en-US" sz="1800" dirty="0" smtClean="0">
                <a:latin typeface="Arial" panose="020B0604020202020204" pitchFamily="34" charset="0"/>
                <a:cs typeface="Arial" panose="020B0604020202020204" pitchFamily="34" charset="0"/>
              </a:rPr>
              <a:t>improve water </a:t>
            </a:r>
            <a:r>
              <a:rPr lang="en-US" sz="1800" dirty="0">
                <a:latin typeface="Arial" panose="020B0604020202020204" pitchFamily="34" charset="0"/>
                <a:cs typeface="Arial" panose="020B0604020202020204" pitchFamily="34" charset="0"/>
              </a:rPr>
              <a:t>quality. </a:t>
            </a:r>
          </a:p>
          <a:p>
            <a:pPr fontAlgn="t">
              <a:lnSpc>
                <a:spcPct val="100000"/>
              </a:lnSpc>
            </a:pPr>
            <a:r>
              <a:rPr lang="en-US" sz="1800" dirty="0" smtClean="0">
                <a:latin typeface="Arial" panose="020B0604020202020204" pitchFamily="34" charset="0"/>
                <a:cs typeface="Arial" panose="020B0604020202020204" pitchFamily="34" charset="0"/>
              </a:rPr>
              <a:t>Redevelopment is development </a:t>
            </a:r>
            <a:r>
              <a:rPr lang="en-US" sz="1800" dirty="0">
                <a:latin typeface="Arial" panose="020B0604020202020204" pitchFamily="34" charset="0"/>
                <a:cs typeface="Arial" panose="020B0604020202020204" pitchFamily="34" charset="0"/>
              </a:rPr>
              <a:t>that occurs on previously developed </a:t>
            </a:r>
            <a:r>
              <a:rPr lang="en-US" sz="1800" dirty="0" smtClean="0">
                <a:latin typeface="Arial" panose="020B0604020202020204" pitchFamily="34" charset="0"/>
                <a:cs typeface="Arial" panose="020B0604020202020204" pitchFamily="34" charset="0"/>
              </a:rPr>
              <a:t>land. For </a:t>
            </a:r>
            <a:r>
              <a:rPr lang="en-US" sz="1800" dirty="0">
                <a:latin typeface="Arial" panose="020B0604020202020204" pitchFamily="34" charset="0"/>
                <a:cs typeface="Arial" panose="020B0604020202020204" pitchFamily="34" charset="0"/>
              </a:rPr>
              <a:t>stormwater management, redevelopment of impervious surfaces can </a:t>
            </a:r>
            <a:r>
              <a:rPr lang="en-US" sz="1800" dirty="0" smtClean="0">
                <a:latin typeface="Arial" panose="020B0604020202020204" pitchFamily="34" charset="0"/>
                <a:cs typeface="Arial" panose="020B0604020202020204" pitchFamily="34" charset="0"/>
              </a:rPr>
              <a:t>help reduce </a:t>
            </a:r>
            <a:r>
              <a:rPr lang="en-US" sz="1800" dirty="0">
                <a:latin typeface="Arial" panose="020B0604020202020204" pitchFamily="34" charset="0"/>
                <a:cs typeface="Arial" panose="020B0604020202020204" pitchFamily="34" charset="0"/>
              </a:rPr>
              <a:t>net increases in impervious surfaces and associated degradation to receiving waters. Infrastructure upgrades during redevelopment can </a:t>
            </a:r>
            <a:r>
              <a:rPr lang="en-US" sz="1800" dirty="0" smtClean="0">
                <a:latin typeface="Arial" panose="020B0604020202020204" pitchFamily="34" charset="0"/>
                <a:cs typeface="Arial" panose="020B0604020202020204" pitchFamily="34" charset="0"/>
              </a:rPr>
              <a:t>also be </a:t>
            </a:r>
            <a:r>
              <a:rPr lang="en-US" sz="1800" dirty="0">
                <a:latin typeface="Arial" panose="020B0604020202020204" pitchFamily="34" charset="0"/>
                <a:cs typeface="Arial" panose="020B0604020202020204" pitchFamily="34" charset="0"/>
              </a:rPr>
              <a:t>used to repair deteriorating pipes </a:t>
            </a:r>
            <a:r>
              <a:rPr lang="en-US" sz="1800" dirty="0" smtClean="0">
                <a:latin typeface="Arial" panose="020B0604020202020204" pitchFamily="34" charset="0"/>
                <a:cs typeface="Arial" panose="020B0604020202020204" pitchFamily="34" charset="0"/>
              </a:rPr>
              <a:t>and upgrade undersized stormwater treatment systems.</a:t>
            </a:r>
            <a:endParaRPr lang="en-US" sz="20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spTree>
    <p:extLst>
      <p:ext uri="{BB962C8B-B14F-4D97-AF65-F5344CB8AC3E}">
        <p14:creationId xmlns:p14="http://schemas.microsoft.com/office/powerpoint/2010/main" val="2525703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III.A.2.</a:t>
            </a:r>
            <a:r>
              <a:rPr lang="en-US" dirty="0">
                <a:solidFill>
                  <a:prstClr val="white"/>
                </a:solidFill>
              </a:rPr>
              <a:t/>
            </a:r>
            <a:br>
              <a:rPr lang="en-US" dirty="0">
                <a:solidFill>
                  <a:prstClr val="white"/>
                </a:solidFill>
              </a:rPr>
            </a:br>
            <a:r>
              <a:rPr lang="en-US" sz="2000" dirty="0">
                <a:solidFill>
                  <a:prstClr val="white"/>
                </a:solidFill>
              </a:rPr>
              <a:t>New Development and Significant Redevelopment</a:t>
            </a:r>
            <a:endParaRPr lang="en-US" dirty="0"/>
          </a:p>
        </p:txBody>
      </p:sp>
      <p:sp>
        <p:nvSpPr>
          <p:cNvPr id="3" name="Content Placeholder 2"/>
          <p:cNvSpPr>
            <a:spLocks noGrp="1"/>
          </p:cNvSpPr>
          <p:nvPr>
            <p:ph idx="1"/>
          </p:nvPr>
        </p:nvSpPr>
        <p:spPr/>
        <p:txBody>
          <a:bodyPr>
            <a:noAutofit/>
          </a:bodyPr>
          <a:lstStyle/>
          <a:p>
            <a:pPr marL="457200" indent="-457200">
              <a:buFont typeface="+mj-lt"/>
              <a:buAutoNum type="arabicPeriod"/>
            </a:pPr>
            <a:r>
              <a:rPr lang="en-US" sz="1800" dirty="0">
                <a:latin typeface="Arial" panose="020B0604020202020204" pitchFamily="34" charset="0"/>
                <a:cs typeface="Arial" panose="020B0604020202020204" pitchFamily="34" charset="0"/>
              </a:rPr>
              <a:t>Adhere to the Comprehensive Plan (or similar) local codes and regulations, and development review and permitting </a:t>
            </a:r>
            <a:r>
              <a:rPr lang="en-US" sz="1800" dirty="0" smtClean="0">
                <a:latin typeface="Arial" panose="020B0604020202020204" pitchFamily="34" charset="0"/>
                <a:cs typeface="Arial" panose="020B0604020202020204" pitchFamily="34" charset="0"/>
              </a:rPr>
              <a:t>procedures </a:t>
            </a:r>
            <a:r>
              <a:rPr lang="en-US" sz="1800" dirty="0">
                <a:latin typeface="Arial" panose="020B0604020202020204" pitchFamily="34" charset="0"/>
                <a:cs typeface="Arial" panose="020B0604020202020204" pitchFamily="34" charset="0"/>
              </a:rPr>
              <a:t>that incorporate stormwater quality considerations into land-use planning and development.  </a:t>
            </a:r>
            <a:br>
              <a:rPr lang="en-US" sz="1800" dirty="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The </a:t>
            </a:r>
            <a:r>
              <a:rPr lang="en-US" sz="1800" dirty="0">
                <a:latin typeface="Arial" panose="020B0604020202020204" pitchFamily="34" charset="0"/>
                <a:cs typeface="Arial" panose="020B0604020202020204" pitchFamily="34" charset="0"/>
              </a:rPr>
              <a:t>comprehensive planning process shall limit the increases in the discharge of pollutants in stormwater as a result of new development, and shall reduce the discharge of pollutants in stormwater from redeveloped areas, consistent with the ERP rules of the </a:t>
            </a:r>
            <a:r>
              <a:rPr lang="en-US" sz="1800" dirty="0" smtClean="0">
                <a:latin typeface="Arial" panose="020B0604020202020204" pitchFamily="34" charset="0"/>
                <a:cs typeface="Arial" panose="020B0604020202020204" pitchFamily="34" charset="0"/>
              </a:rPr>
              <a:t>local Water </a:t>
            </a:r>
            <a:r>
              <a:rPr lang="en-US" sz="1800" dirty="0">
                <a:latin typeface="Arial" panose="020B0604020202020204" pitchFamily="34" charset="0"/>
                <a:cs typeface="Arial" panose="020B0604020202020204" pitchFamily="34" charset="0"/>
              </a:rPr>
              <a:t>Management District. </a:t>
            </a: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REPORT the number of </a:t>
            </a:r>
            <a:r>
              <a:rPr lang="en-US" sz="1800" b="1" dirty="0">
                <a:solidFill>
                  <a:srgbClr val="FF0000"/>
                </a:solidFill>
                <a:latin typeface="Arial" panose="020B0604020202020204" pitchFamily="34" charset="0"/>
                <a:cs typeface="Arial" panose="020B0604020202020204" pitchFamily="34" charset="0"/>
              </a:rPr>
              <a:t>new development and significant redevelopment projects reviewed for post-development stormwater </a:t>
            </a:r>
            <a:r>
              <a:rPr lang="en-US" sz="1800" b="1" dirty="0" smtClean="0">
                <a:solidFill>
                  <a:srgbClr val="FF0000"/>
                </a:solidFill>
                <a:latin typeface="Arial" panose="020B0604020202020204" pitchFamily="34" charset="0"/>
                <a:cs typeface="Arial" panose="020B0604020202020204" pitchFamily="34" charset="0"/>
              </a:rPr>
              <a:t>considerations in </a:t>
            </a:r>
            <a:r>
              <a:rPr lang="en-US" sz="1800" b="1" dirty="0">
                <a:solidFill>
                  <a:srgbClr val="FF0000"/>
                </a:solidFill>
                <a:latin typeface="Arial" panose="020B0604020202020204" pitchFamily="34" charset="0"/>
                <a:cs typeface="Arial" panose="020B0604020202020204" pitchFamily="34" charset="0"/>
              </a:rPr>
              <a:t>each ANNUAL REPORT</a:t>
            </a:r>
            <a:r>
              <a:rPr lang="en-US" sz="1800" b="1" dirty="0" smtClean="0">
                <a:solidFill>
                  <a:srgbClr val="FF0000"/>
                </a:solidFill>
                <a:latin typeface="Arial" panose="020B0604020202020204" pitchFamily="34" charset="0"/>
                <a:cs typeface="Arial" panose="020B0604020202020204" pitchFamily="34" charset="0"/>
              </a:rPr>
              <a:t>.</a:t>
            </a:r>
            <a:endParaRPr lang="en-US" sz="1800" b="1" dirty="0">
              <a:solidFill>
                <a:srgbClr val="FF0000"/>
              </a:solidFill>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spTree>
    <p:extLst>
      <p:ext uri="{BB962C8B-B14F-4D97-AF65-F5344CB8AC3E}">
        <p14:creationId xmlns:p14="http://schemas.microsoft.com/office/powerpoint/2010/main" val="2270048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35083"/>
            <a:ext cx="7609114" cy="1325563"/>
          </a:xfrm>
        </p:spPr>
        <p:txBody>
          <a:bodyPr>
            <a:normAutofit/>
          </a:bodyPr>
          <a:lstStyle/>
          <a:p>
            <a:pPr>
              <a:lnSpc>
                <a:spcPct val="100000"/>
              </a:lnSpc>
            </a:pPr>
            <a:r>
              <a:rPr lang="en-US" sz="3200" dirty="0">
                <a:solidFill>
                  <a:prstClr val="white"/>
                </a:solidFill>
              </a:rPr>
              <a:t>Part III.A.2.</a:t>
            </a:r>
            <a:r>
              <a:rPr lang="en-US" dirty="0">
                <a:solidFill>
                  <a:prstClr val="white"/>
                </a:solidFill>
              </a:rPr>
              <a:t/>
            </a:r>
            <a:br>
              <a:rPr lang="en-US" dirty="0">
                <a:solidFill>
                  <a:prstClr val="white"/>
                </a:solidFill>
              </a:rPr>
            </a:br>
            <a:r>
              <a:rPr lang="en-US" sz="2000" dirty="0">
                <a:solidFill>
                  <a:prstClr val="white"/>
                </a:solidFill>
              </a:rPr>
              <a:t>New Development and Significant Redevelopment</a:t>
            </a:r>
            <a:endParaRPr lang="en-US" dirty="0"/>
          </a:p>
        </p:txBody>
      </p:sp>
      <p:sp>
        <p:nvSpPr>
          <p:cNvPr id="3" name="Content Placeholder 2"/>
          <p:cNvSpPr>
            <a:spLocks noGrp="1"/>
          </p:cNvSpPr>
          <p:nvPr>
            <p:ph idx="1"/>
          </p:nvPr>
        </p:nvSpPr>
        <p:spPr/>
        <p:txBody>
          <a:bodyPr>
            <a:noAutofit/>
          </a:bodyPr>
          <a:lstStyle/>
          <a:p>
            <a:pPr marL="457200" indent="-457200">
              <a:buFont typeface="+mj-lt"/>
              <a:buAutoNum type="arabicPeriod" startAt="2"/>
            </a:pPr>
            <a:r>
              <a:rPr lang="en-US" sz="1800" dirty="0" smtClean="0">
                <a:latin typeface="Arial" panose="020B0604020202020204" pitchFamily="34" charset="0"/>
                <a:cs typeface="Arial" panose="020B0604020202020204" pitchFamily="34" charset="0"/>
              </a:rPr>
              <a:t>Conduct </a:t>
            </a:r>
            <a:r>
              <a:rPr lang="en-US" sz="1800" dirty="0">
                <a:latin typeface="Arial" panose="020B0604020202020204" pitchFamily="34" charset="0"/>
                <a:cs typeface="Arial" panose="020B0604020202020204" pitchFamily="34" charset="0"/>
              </a:rPr>
              <a:t>an inter-departmental review of local codes and </a:t>
            </a:r>
            <a:r>
              <a:rPr lang="en-US" sz="1800" dirty="0" smtClean="0">
                <a:latin typeface="Arial" panose="020B0604020202020204" pitchFamily="34" charset="0"/>
                <a:cs typeface="Arial" panose="020B0604020202020204" pitchFamily="34" charset="0"/>
              </a:rPr>
              <a:t>LDRs to </a:t>
            </a:r>
            <a:r>
              <a:rPr lang="en-US" sz="1800" dirty="0">
                <a:latin typeface="Arial" panose="020B0604020202020204" pitchFamily="34" charset="0"/>
                <a:cs typeface="Arial" panose="020B0604020202020204" pitchFamily="34" charset="0"/>
              </a:rPr>
              <a:t>identify potential changes </a:t>
            </a:r>
            <a:r>
              <a:rPr lang="en-US" sz="1800" dirty="0" smtClean="0">
                <a:latin typeface="Arial" panose="020B0604020202020204" pitchFamily="34" charset="0"/>
                <a:cs typeface="Arial" panose="020B0604020202020204" pitchFamily="34" charset="0"/>
              </a:rPr>
              <a:t>that </a:t>
            </a:r>
            <a:r>
              <a:rPr lang="en-US" sz="1800" dirty="0">
                <a:latin typeface="Arial" panose="020B0604020202020204" pitchFamily="34" charset="0"/>
                <a:cs typeface="Arial" panose="020B0604020202020204" pitchFamily="34" charset="0"/>
              </a:rPr>
              <a:t>will reduce the stormwater impacts of new development and </a:t>
            </a:r>
            <a:r>
              <a:rPr lang="en-US" sz="1800" dirty="0" smtClean="0">
                <a:latin typeface="Arial" panose="020B0604020202020204" pitchFamily="34" charset="0"/>
                <a:cs typeface="Arial" panose="020B0604020202020204" pitchFamily="34" charset="0"/>
              </a:rPr>
              <a:t>redevelopment.  Focus </a:t>
            </a:r>
            <a:r>
              <a:rPr lang="en-US" sz="1800" dirty="0">
                <a:latin typeface="Arial" panose="020B0604020202020204" pitchFamily="34" charset="0"/>
                <a:cs typeface="Arial" panose="020B0604020202020204" pitchFamily="34" charset="0"/>
              </a:rPr>
              <a:t>on </a:t>
            </a:r>
            <a:r>
              <a:rPr lang="en-US" sz="1800" dirty="0" smtClean="0">
                <a:latin typeface="Arial" panose="020B0604020202020204" pitchFamily="34" charset="0"/>
                <a:cs typeface="Arial" panose="020B0604020202020204" pitchFamily="34" charset="0"/>
              </a:rPr>
              <a:t>promotion of </a:t>
            </a:r>
            <a:r>
              <a:rPr lang="en-US" sz="1800" dirty="0">
                <a:latin typeface="Arial" panose="020B0604020202020204" pitchFamily="34" charset="0"/>
                <a:cs typeface="Arial" panose="020B0604020202020204" pitchFamily="34" charset="0"/>
              </a:rPr>
              <a:t>low impact design (green infrastructure</a:t>
            </a:r>
            <a:r>
              <a:rPr lang="en-US" sz="1800" dirty="0" smtClean="0">
                <a:latin typeface="Arial" panose="020B0604020202020204" pitchFamily="34" charset="0"/>
                <a:cs typeface="Arial" panose="020B0604020202020204" pitchFamily="34" charset="0"/>
              </a:rPr>
              <a:t>).</a:t>
            </a:r>
            <a:br>
              <a:rPr lang="en-US"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
            </a:r>
            <a:br>
              <a:rPr lang="en-US" sz="1800" dirty="0" smtClean="0">
                <a:latin typeface="Arial" panose="020B0604020202020204" pitchFamily="34" charset="0"/>
                <a:cs typeface="Arial" panose="020B0604020202020204" pitchFamily="34" charset="0"/>
              </a:rPr>
            </a:br>
            <a:r>
              <a:rPr lang="en-US" sz="1800" dirty="0" smtClean="0">
                <a:latin typeface="Arial" panose="020B0604020202020204" pitchFamily="34" charset="0"/>
                <a:cs typeface="Arial" panose="020B0604020202020204" pitchFamily="34" charset="0"/>
              </a:rPr>
              <a:t>Develop </a:t>
            </a:r>
            <a:r>
              <a:rPr lang="en-US" sz="1800" dirty="0">
                <a:latin typeface="Arial" panose="020B0604020202020204" pitchFamily="34" charset="0"/>
                <a:cs typeface="Arial" panose="020B0604020202020204" pitchFamily="34" charset="0"/>
              </a:rPr>
              <a:t>a summary </a:t>
            </a:r>
            <a:r>
              <a:rPr lang="en-US" sz="1800" dirty="0" smtClean="0">
                <a:latin typeface="Arial" panose="020B0604020202020204" pitchFamily="34" charset="0"/>
                <a:cs typeface="Arial" panose="020B0604020202020204" pitchFamily="34" charset="0"/>
              </a:rPr>
              <a:t>report: list of regulations reviewed</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list of </a:t>
            </a:r>
            <a:r>
              <a:rPr lang="en-US" sz="1800" dirty="0">
                <a:latin typeface="Arial" panose="020B0604020202020204" pitchFamily="34" charset="0"/>
                <a:cs typeface="Arial" panose="020B0604020202020204" pitchFamily="34" charset="0"/>
              </a:rPr>
              <a:t>the current </a:t>
            </a:r>
            <a:r>
              <a:rPr lang="en-US" sz="1800" dirty="0" smtClean="0">
                <a:latin typeface="Arial" panose="020B0604020202020204" pitchFamily="34" charset="0"/>
                <a:cs typeface="Arial" panose="020B0604020202020204" pitchFamily="34" charset="0"/>
              </a:rPr>
              <a:t>techniques aimed at reducing the stormwater impacts; list of techniques recommended/proposed </a:t>
            </a:r>
            <a:r>
              <a:rPr lang="en-US" sz="1800" dirty="0">
                <a:latin typeface="Arial" panose="020B0604020202020204" pitchFamily="34" charset="0"/>
                <a:cs typeface="Arial" panose="020B0604020202020204" pitchFamily="34" charset="0"/>
              </a:rPr>
              <a:t>for </a:t>
            </a:r>
            <a:r>
              <a:rPr lang="en-US" sz="1800" dirty="0" smtClean="0">
                <a:latin typeface="Arial" panose="020B0604020202020204" pitchFamily="34" charset="0"/>
                <a:cs typeface="Arial" panose="020B0604020202020204" pitchFamily="34" charset="0"/>
              </a:rPr>
              <a:t>future </a:t>
            </a:r>
            <a:r>
              <a:rPr lang="en-US" sz="1800" dirty="0">
                <a:latin typeface="Arial" panose="020B0604020202020204" pitchFamily="34" charset="0"/>
                <a:cs typeface="Arial" panose="020B0604020202020204" pitchFamily="34" charset="0"/>
              </a:rPr>
              <a:t>incorporation into the </a:t>
            </a:r>
            <a:r>
              <a:rPr lang="en-US" sz="1800" dirty="0" smtClean="0">
                <a:latin typeface="Arial" panose="020B0604020202020204" pitchFamily="34" charset="0"/>
                <a:cs typeface="Arial" panose="020B0604020202020204" pitchFamily="34" charset="0"/>
              </a:rPr>
              <a:t>regulations</a:t>
            </a:r>
            <a:r>
              <a:rPr lang="en-US" sz="1800" dirty="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and a </a:t>
            </a:r>
            <a:r>
              <a:rPr lang="en-US" sz="1800" dirty="0">
                <a:latin typeface="Arial" panose="020B0604020202020204" pitchFamily="34" charset="0"/>
                <a:cs typeface="Arial" panose="020B0604020202020204" pitchFamily="34" charset="0"/>
              </a:rPr>
              <a:t>plan for implementing </a:t>
            </a:r>
            <a:r>
              <a:rPr lang="en-US" sz="1800" dirty="0" smtClean="0">
                <a:latin typeface="Arial" panose="020B0604020202020204" pitchFamily="34" charset="0"/>
                <a:cs typeface="Arial" panose="020B0604020202020204" pitchFamily="34" charset="0"/>
              </a:rPr>
              <a:t>changes.</a:t>
            </a:r>
            <a:br>
              <a:rPr lang="en-US" sz="1800"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SUBMIT in the </a:t>
            </a:r>
            <a:r>
              <a:rPr lang="en-US" sz="1800" b="1" dirty="0">
                <a:solidFill>
                  <a:srgbClr val="FF0000"/>
                </a:solidFill>
                <a:latin typeface="Arial" panose="020B0604020202020204" pitchFamily="34" charset="0"/>
                <a:cs typeface="Arial" panose="020B0604020202020204" pitchFamily="34" charset="0"/>
              </a:rPr>
              <a:t>YEAR </a:t>
            </a:r>
            <a:r>
              <a:rPr lang="en-US" sz="1800" b="1" dirty="0" smtClean="0">
                <a:solidFill>
                  <a:srgbClr val="FF0000"/>
                </a:solidFill>
                <a:latin typeface="Arial" panose="020B0604020202020204" pitchFamily="34" charset="0"/>
                <a:cs typeface="Arial" panose="020B0604020202020204" pitchFamily="34" charset="0"/>
              </a:rPr>
              <a:t>2 </a:t>
            </a:r>
            <a:r>
              <a:rPr lang="en-US" sz="1800" b="1" dirty="0">
                <a:solidFill>
                  <a:srgbClr val="FF0000"/>
                </a:solidFill>
                <a:latin typeface="Arial" panose="020B0604020202020204" pitchFamily="34" charset="0"/>
                <a:cs typeface="Arial" panose="020B0604020202020204" pitchFamily="34" charset="0"/>
              </a:rPr>
              <a:t>ANNUAL REPORT. </a:t>
            </a:r>
            <a:endParaRPr lang="en-US" sz="1800" dirty="0">
              <a:solidFill>
                <a:srgbClr val="FF0000"/>
              </a:solidFill>
              <a:latin typeface="Arial" panose="020B0604020202020204" pitchFamily="34" charset="0"/>
              <a:cs typeface="Arial" panose="020B0604020202020204" pitchFamily="34" charset="0"/>
            </a:endParaRPr>
          </a:p>
          <a:p>
            <a:pPr marL="457200" indent="-457200">
              <a:buFont typeface="+mj-lt"/>
              <a:buAutoNum type="arabicPeriod" startAt="2"/>
            </a:pPr>
            <a:r>
              <a:rPr lang="en-US" sz="1800" dirty="0">
                <a:latin typeface="Arial" panose="020B0604020202020204" pitchFamily="34" charset="0"/>
                <a:cs typeface="Arial" panose="020B0604020202020204" pitchFamily="34" charset="0"/>
              </a:rPr>
              <a:t>Develop a follow-up report that summarizes plan implementation to change the </a:t>
            </a:r>
            <a:r>
              <a:rPr lang="en-US" sz="1800" dirty="0" smtClean="0">
                <a:latin typeface="Arial" panose="020B0604020202020204" pitchFamily="34" charset="0"/>
                <a:cs typeface="Arial" panose="020B0604020202020204" pitchFamily="34" charset="0"/>
              </a:rPr>
              <a:t>regulations </a:t>
            </a:r>
            <a:r>
              <a:rPr lang="en-US" sz="1800" dirty="0">
                <a:latin typeface="Arial" panose="020B0604020202020204" pitchFamily="34" charset="0"/>
                <a:cs typeface="Arial" panose="020B0604020202020204" pitchFamily="34" charset="0"/>
              </a:rPr>
              <a:t>and promote reducing stormwater impacts from new development and redevelopment</a:t>
            </a:r>
            <a:r>
              <a:rPr lang="en-US" sz="1800" dirty="0" smtClean="0">
                <a:latin typeface="Arial" panose="020B0604020202020204" pitchFamily="34" charset="0"/>
                <a:cs typeface="Arial" panose="020B0604020202020204" pitchFamily="34" charset="0"/>
              </a:rPr>
              <a:t>.</a:t>
            </a:r>
            <a:r>
              <a:rPr lang="en-US" sz="1800" b="1" dirty="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smtClean="0">
                <a:solidFill>
                  <a:srgbClr val="FF0000"/>
                </a:solidFill>
                <a:latin typeface="Arial" panose="020B0604020202020204" pitchFamily="34" charset="0"/>
                <a:cs typeface="Arial" panose="020B0604020202020204" pitchFamily="34" charset="0"/>
              </a:rPr>
              <a:t>SUBMIT </a:t>
            </a:r>
            <a:r>
              <a:rPr lang="en-US" sz="1800" b="1" dirty="0">
                <a:solidFill>
                  <a:srgbClr val="FF0000"/>
                </a:solidFill>
                <a:latin typeface="Arial" panose="020B0604020202020204" pitchFamily="34" charset="0"/>
                <a:cs typeface="Arial" panose="020B0604020202020204" pitchFamily="34" charset="0"/>
              </a:rPr>
              <a:t>in the </a:t>
            </a:r>
            <a:r>
              <a:rPr lang="en-US" sz="1800" b="1" dirty="0" smtClean="0">
                <a:solidFill>
                  <a:srgbClr val="FF0000"/>
                </a:solidFill>
                <a:latin typeface="Arial" panose="020B0604020202020204" pitchFamily="34" charset="0"/>
                <a:cs typeface="Arial" panose="020B0604020202020204" pitchFamily="34" charset="0"/>
              </a:rPr>
              <a:t>YEAR 4 </a:t>
            </a:r>
            <a:r>
              <a:rPr lang="en-US" sz="1800" b="1" dirty="0">
                <a:solidFill>
                  <a:srgbClr val="FF0000"/>
                </a:solidFill>
                <a:latin typeface="Arial" panose="020B0604020202020204" pitchFamily="34" charset="0"/>
                <a:cs typeface="Arial" panose="020B0604020202020204" pitchFamily="34" charset="0"/>
              </a:rPr>
              <a:t>ANNUAL </a:t>
            </a:r>
            <a:r>
              <a:rPr lang="en-US" sz="1800" b="1" dirty="0" smtClean="0">
                <a:solidFill>
                  <a:srgbClr val="FF0000"/>
                </a:solidFill>
                <a:latin typeface="Arial" panose="020B0604020202020204" pitchFamily="34" charset="0"/>
                <a:cs typeface="Arial" panose="020B0604020202020204" pitchFamily="34" charset="0"/>
              </a:rPr>
              <a:t>REPORT</a:t>
            </a:r>
            <a:r>
              <a:rPr lang="en-US" sz="1800" b="1" dirty="0">
                <a:solidFill>
                  <a:srgbClr val="FF0000"/>
                </a:solidFill>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
            </a:r>
            <a:br>
              <a:rPr lang="en-US" sz="1800" b="1" dirty="0" smtClean="0">
                <a:latin typeface="Arial" panose="020B0604020202020204" pitchFamily="34" charset="0"/>
                <a:cs typeface="Arial" panose="020B0604020202020204" pitchFamily="34" charset="0"/>
              </a:rPr>
            </a:br>
            <a:r>
              <a:rPr lang="en-US" sz="1800" b="1" dirty="0" smtClean="0">
                <a:solidFill>
                  <a:srgbClr val="0070C0"/>
                </a:solidFill>
                <a:latin typeface="Arial" panose="020B0604020202020204" pitchFamily="34" charset="0"/>
                <a:cs typeface="Arial" panose="020B0604020202020204" pitchFamily="34" charset="0"/>
              </a:rPr>
              <a:t>NOTE</a:t>
            </a:r>
            <a:r>
              <a:rPr lang="en-US" sz="1800" b="1" dirty="0">
                <a:solidFill>
                  <a:srgbClr val="0070C0"/>
                </a:solidFill>
                <a:latin typeface="Arial" panose="020B0604020202020204" pitchFamily="34" charset="0"/>
                <a:cs typeface="Arial" panose="020B0604020202020204" pitchFamily="34" charset="0"/>
              </a:rPr>
              <a:t>:  </a:t>
            </a:r>
            <a:r>
              <a:rPr lang="en-US" sz="1800" dirty="0" smtClean="0">
                <a:solidFill>
                  <a:srgbClr val="0070C0"/>
                </a:solidFill>
                <a:latin typeface="Arial" panose="020B0604020202020204" pitchFamily="34" charset="0"/>
                <a:cs typeface="Arial" panose="020B0604020202020204" pitchFamily="34" charset="0"/>
              </a:rPr>
              <a:t>Follow </a:t>
            </a:r>
            <a:r>
              <a:rPr lang="en-US" sz="1800" dirty="0">
                <a:solidFill>
                  <a:srgbClr val="0070C0"/>
                </a:solidFill>
                <a:latin typeface="Arial" panose="020B0604020202020204" pitchFamily="34" charset="0"/>
                <a:cs typeface="Arial" panose="020B0604020202020204" pitchFamily="34" charset="0"/>
              </a:rPr>
              <a:t>up </a:t>
            </a:r>
            <a:r>
              <a:rPr lang="en-US" sz="1800" dirty="0" smtClean="0">
                <a:solidFill>
                  <a:srgbClr val="0070C0"/>
                </a:solidFill>
                <a:latin typeface="Arial" panose="020B0604020202020204" pitchFamily="34" charset="0"/>
                <a:cs typeface="Arial" panose="020B0604020202020204" pitchFamily="34" charset="0"/>
              </a:rPr>
              <a:t>report is NOT due in YEAR </a:t>
            </a:r>
            <a:r>
              <a:rPr lang="en-US" sz="1800" dirty="0">
                <a:solidFill>
                  <a:srgbClr val="0070C0"/>
                </a:solidFill>
                <a:latin typeface="Arial" panose="020B0604020202020204" pitchFamily="34" charset="0"/>
                <a:cs typeface="Arial" panose="020B0604020202020204" pitchFamily="34" charset="0"/>
              </a:rPr>
              <a:t>4 </a:t>
            </a:r>
            <a:r>
              <a:rPr lang="en-US" sz="1800" dirty="0" smtClean="0">
                <a:solidFill>
                  <a:srgbClr val="0070C0"/>
                </a:solidFill>
                <a:latin typeface="Arial" panose="020B0604020202020204" pitchFamily="34" charset="0"/>
                <a:cs typeface="Arial" panose="020B0604020202020204" pitchFamily="34" charset="0"/>
              </a:rPr>
              <a:t>if NO changes </a:t>
            </a:r>
            <a:r>
              <a:rPr lang="en-US" sz="1800" dirty="0">
                <a:solidFill>
                  <a:srgbClr val="0070C0"/>
                </a:solidFill>
                <a:latin typeface="Arial" panose="020B0604020202020204" pitchFamily="34" charset="0"/>
                <a:cs typeface="Arial" panose="020B0604020202020204" pitchFamily="34" charset="0"/>
              </a:rPr>
              <a:t>were recommended in the </a:t>
            </a:r>
            <a:r>
              <a:rPr lang="en-US" sz="1800" dirty="0" smtClean="0">
                <a:solidFill>
                  <a:srgbClr val="0070C0"/>
                </a:solidFill>
                <a:latin typeface="Arial" panose="020B0604020202020204" pitchFamily="34" charset="0"/>
                <a:cs typeface="Arial" panose="020B0604020202020204" pitchFamily="34" charset="0"/>
              </a:rPr>
              <a:t>YEAR 2 summary report. Include comment if Column F. </a:t>
            </a:r>
            <a:endParaRPr lang="en-US" sz="1800" b="1" dirty="0">
              <a:solidFill>
                <a:srgbClr val="0070C0"/>
              </a:solidFill>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p:txBody>
      </p:sp>
      <p:sp>
        <p:nvSpPr>
          <p:cNvPr id="4" name="Date Placeholder 3"/>
          <p:cNvSpPr>
            <a:spLocks noGrp="1"/>
          </p:cNvSpPr>
          <p:nvPr>
            <p:ph type="dt" sz="half" idx="10"/>
          </p:nvPr>
        </p:nvSpPr>
        <p:spPr/>
        <p:txBody>
          <a:bodyPr/>
          <a:lstStyle/>
          <a:p>
            <a:fld id="{DBDB7EE6-1B5E-4476-A47F-F921151C9BB7}" type="datetime1">
              <a:rPr lang="en-US" smtClean="0"/>
              <a:t>3/17/2016</a:t>
            </a:fld>
            <a:endParaRPr lang="en-US"/>
          </a:p>
        </p:txBody>
      </p:sp>
      <p:sp>
        <p:nvSpPr>
          <p:cNvPr id="5" name="Footer Placeholder 4"/>
          <p:cNvSpPr>
            <a:spLocks noGrp="1"/>
          </p:cNvSpPr>
          <p:nvPr>
            <p:ph type="ftr" sz="quarter" idx="11"/>
          </p:nvPr>
        </p:nvSpPr>
        <p:spPr/>
        <p:txBody>
          <a:bodyPr/>
          <a:lstStyle/>
          <a:p>
            <a:r>
              <a:rPr lang="en-US" dirty="0"/>
              <a:t>NPDES Stormwater Program</a:t>
            </a:r>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spTree>
    <p:extLst>
      <p:ext uri="{BB962C8B-B14F-4D97-AF65-F5344CB8AC3E}">
        <p14:creationId xmlns:p14="http://schemas.microsoft.com/office/powerpoint/2010/main" val="33854553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9225</TotalTime>
  <Words>4971</Words>
  <Application>Microsoft Office PowerPoint</Application>
  <PresentationFormat>On-screen Show (4:3)</PresentationFormat>
  <Paragraphs>729</Paragraphs>
  <Slides>51</Slides>
  <Notes>50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51</vt:i4>
      </vt:variant>
    </vt:vector>
  </HeadingPairs>
  <TitlesOfParts>
    <vt:vector size="59" baseType="lpstr">
      <vt:lpstr>Arial</vt:lpstr>
      <vt:lpstr>Calibri</vt:lpstr>
      <vt:lpstr>Courier New</vt:lpstr>
      <vt:lpstr>Tahoma</vt:lpstr>
      <vt:lpstr>Times New Roman</vt:lpstr>
      <vt:lpstr>Webdings</vt:lpstr>
      <vt:lpstr>Office Theme</vt:lpstr>
      <vt:lpstr>Custom Design</vt:lpstr>
      <vt:lpstr>PowerPoint Presentation</vt:lpstr>
      <vt:lpstr>Table of Contents</vt:lpstr>
      <vt:lpstr>Phase I MS4s</vt:lpstr>
      <vt:lpstr>Part III.A.1. Structural Controls Operation</vt:lpstr>
      <vt:lpstr>Part III.A.1. Structural Controls Operation</vt:lpstr>
      <vt:lpstr>Part III.A.1. Structural Controls Operation</vt:lpstr>
      <vt:lpstr>Part III.A.2. New Development and Significant Redevelopment</vt:lpstr>
      <vt:lpstr>Part III.A.2. New Development and Significant Redevelopment</vt:lpstr>
      <vt:lpstr>Part III.A.2. New Development and Significant Redevelopment</vt:lpstr>
      <vt:lpstr>Part III.A.3. Roadways</vt:lpstr>
      <vt:lpstr>Part III.A.3. Roadways</vt:lpstr>
      <vt:lpstr>Part III.A.3. Roadways</vt:lpstr>
      <vt:lpstr>Part III.A.4 Flood Control Projects</vt:lpstr>
      <vt:lpstr>Part III.A.5 Municipal Waste Treatment, Storage, or Disposal (TSD) Facilities</vt:lpstr>
      <vt:lpstr>Part III.A.6 Pesticides, Herbicides, and Fertilizer Application</vt:lpstr>
      <vt:lpstr>Part III.A.6 Pesticides, Herbicides, and Fertilizer Application</vt:lpstr>
      <vt:lpstr>Part III.A.6 Pesticides, Herbicides, and Fertilizer Application</vt:lpstr>
      <vt:lpstr>Part III.A.6 Pesticides, Herbicides, and Fertilizer Application</vt:lpstr>
      <vt:lpstr>Part III.A.7. Illicit Discharges and Improper Disposal (IDID)</vt:lpstr>
      <vt:lpstr>Part III.A.7.a IDID - Inspections, Ordinances, and Enforcement</vt:lpstr>
      <vt:lpstr>Part III.A.7.a IDID - Inspections, Ordinances, and Enforcement</vt:lpstr>
      <vt:lpstr>Part III.A.7.c IDID - Inspection and Investigation</vt:lpstr>
      <vt:lpstr>Part III.A.7.c IDID - Inspection and Investigation</vt:lpstr>
      <vt:lpstr>Part III.A.7.c IDID - Inspection and Investigation</vt:lpstr>
      <vt:lpstr>Part III.A.7.d IDID – Spill Prevention and Response</vt:lpstr>
      <vt:lpstr>Part III.A.7.e IDID – Public reporting</vt:lpstr>
      <vt:lpstr>Part III.A.7.f IDID – Oils, Toxics, and HHW Control</vt:lpstr>
      <vt:lpstr>Part III.A.7.g IDID – Limitation of Sanitary Sewer Seepage</vt:lpstr>
      <vt:lpstr>Part III.A.8 Industrial and High Risk Runoff  (HRF)</vt:lpstr>
      <vt:lpstr>Part III.A.8.a HRF – Identification and Inspection</vt:lpstr>
      <vt:lpstr>Part III.A.8.b HRF – Monitoring</vt:lpstr>
      <vt:lpstr>Part III.A.9 Construction Site Runoff</vt:lpstr>
      <vt:lpstr>Part III.A.9.a Construction - Site Planning and BMPs</vt:lpstr>
      <vt:lpstr>Part III.A.9.b Construction - Inspection and Enforcement</vt:lpstr>
      <vt:lpstr>Part III.A.9.c Construction - Site Operator Training</vt:lpstr>
      <vt:lpstr>SOPs</vt:lpstr>
      <vt:lpstr>SOPs</vt:lpstr>
      <vt:lpstr>Contract Activities</vt:lpstr>
      <vt:lpstr>Public Education and Outreach</vt:lpstr>
      <vt:lpstr>Public Education and Outreach</vt:lpstr>
      <vt:lpstr>Public Education and Outreach</vt:lpstr>
      <vt:lpstr>Multi-Sector Generic Permit</vt:lpstr>
      <vt:lpstr>Construction Generic Permit</vt:lpstr>
      <vt:lpstr>Contact Us</vt:lpstr>
      <vt:lpstr>Assessment</vt:lpstr>
      <vt:lpstr>Assessment</vt:lpstr>
      <vt:lpstr>Assessment</vt:lpstr>
      <vt:lpstr>TMDLs</vt:lpstr>
      <vt:lpstr>TMDLs</vt:lpstr>
      <vt:lpstr>TMDLs</vt:lpstr>
      <vt:lpstr>Permit Reapplication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Bull, Michelle</cp:lastModifiedBy>
  <cp:revision>191</cp:revision>
  <cp:lastPrinted>2015-07-14T15:10:29Z</cp:lastPrinted>
  <dcterms:created xsi:type="dcterms:W3CDTF">2015-05-19T17:22:51Z</dcterms:created>
  <dcterms:modified xsi:type="dcterms:W3CDTF">2016-03-18T02:38:29Z</dcterms:modified>
</cp:coreProperties>
</file>