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0"/>
  </p:notesMasterIdLst>
  <p:handoutMasterIdLst>
    <p:handoutMasterId r:id="rId41"/>
  </p:handoutMasterIdLst>
  <p:sldIdLst>
    <p:sldId id="262" r:id="rId3"/>
    <p:sldId id="324" r:id="rId4"/>
    <p:sldId id="356" r:id="rId5"/>
    <p:sldId id="355" r:id="rId6"/>
    <p:sldId id="354" r:id="rId7"/>
    <p:sldId id="278" r:id="rId8"/>
    <p:sldId id="282" r:id="rId9"/>
    <p:sldId id="273" r:id="rId10"/>
    <p:sldId id="328" r:id="rId11"/>
    <p:sldId id="358" r:id="rId12"/>
    <p:sldId id="333" r:id="rId13"/>
    <p:sldId id="357" r:id="rId14"/>
    <p:sldId id="308" r:id="rId15"/>
    <p:sldId id="316" r:id="rId16"/>
    <p:sldId id="317" r:id="rId17"/>
    <p:sldId id="318" r:id="rId18"/>
    <p:sldId id="359" r:id="rId19"/>
    <p:sldId id="320" r:id="rId20"/>
    <p:sldId id="309" r:id="rId21"/>
    <p:sldId id="321" r:id="rId22"/>
    <p:sldId id="360" r:id="rId23"/>
    <p:sldId id="361" r:id="rId24"/>
    <p:sldId id="364" r:id="rId25"/>
    <p:sldId id="365" r:id="rId26"/>
    <p:sldId id="362" r:id="rId27"/>
    <p:sldId id="363" r:id="rId28"/>
    <p:sldId id="373" r:id="rId29"/>
    <p:sldId id="340" r:id="rId30"/>
    <p:sldId id="369" r:id="rId31"/>
    <p:sldId id="370" r:id="rId32"/>
    <p:sldId id="353" r:id="rId33"/>
    <p:sldId id="367" r:id="rId34"/>
    <p:sldId id="325" r:id="rId35"/>
    <p:sldId id="371" r:id="rId36"/>
    <p:sldId id="372" r:id="rId37"/>
    <p:sldId id="366" r:id="rId38"/>
    <p:sldId id="339"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ll, Michelle" initials="BM" lastIdx="2" clrIdx="0">
    <p:extLst>
      <p:ext uri="{19B8F6BF-5375-455C-9EA6-DF929625EA0E}">
        <p15:presenceInfo xmlns:p15="http://schemas.microsoft.com/office/powerpoint/2012/main" userId="S-1-5-21-1004336348-1214440339-1801674531-451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76904" autoAdjust="0"/>
  </p:normalViewPr>
  <p:slideViewPr>
    <p:cSldViewPr snapToGrid="0">
      <p:cViewPr>
        <p:scale>
          <a:sx n="75" d="100"/>
          <a:sy n="75" d="100"/>
        </p:scale>
        <p:origin x="1714" y="43"/>
      </p:cViewPr>
      <p:guideLst/>
    </p:cSldViewPr>
  </p:slideViewPr>
  <p:outlineViewPr>
    <p:cViewPr>
      <p:scale>
        <a:sx n="33" d="100"/>
        <a:sy n="33" d="100"/>
      </p:scale>
      <p:origin x="0" y="-2794"/>
    </p:cViewPr>
  </p:outlineViewPr>
  <p:notesTextViewPr>
    <p:cViewPr>
      <p:scale>
        <a:sx n="100" d="100"/>
        <a:sy n="100" d="100"/>
      </p:scale>
      <p:origin x="0" y="0"/>
    </p:cViewPr>
  </p:notesTextViewPr>
  <p:sorterViewPr>
    <p:cViewPr>
      <p:scale>
        <a:sx n="100" d="100"/>
        <a:sy n="100" d="100"/>
      </p:scale>
      <p:origin x="0" y="-3086"/>
    </p:cViewPr>
  </p:sorterViewPr>
  <p:notesViewPr>
    <p:cSldViewPr snapToGrid="0">
      <p:cViewPr varScale="1">
        <p:scale>
          <a:sx n="66" d="100"/>
          <a:sy n="66" d="100"/>
        </p:scale>
        <p:origin x="310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03DC31B-717F-4CAD-A720-593BAD0F5285}" type="datetimeFigureOut">
              <a:rPr lang="en-US" smtClean="0"/>
              <a:t>3/14/2016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9324CEA-D17A-484C-8B7F-69F79D69EEAC}" type="slidenum">
              <a:rPr lang="en-US" smtClean="0"/>
              <a:t>‹#›</a:t>
            </a:fld>
            <a:endParaRPr lang="en-US"/>
          </a:p>
        </p:txBody>
      </p:sp>
    </p:spTree>
    <p:extLst>
      <p:ext uri="{BB962C8B-B14F-4D97-AF65-F5344CB8AC3E}">
        <p14:creationId xmlns:p14="http://schemas.microsoft.com/office/powerpoint/2010/main" val="937234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3/14/2016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pa.gov/sites/production/files/2015-10/documents/nps_urban-facts_final.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Michelle Bull</a:t>
            </a:r>
          </a:p>
          <a:p>
            <a:r>
              <a:rPr lang="en-US" dirty="0" smtClean="0"/>
              <a:t>2/12/2016</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a:p>
        </p:txBody>
      </p:sp>
    </p:spTree>
    <p:extLst>
      <p:ext uri="{BB962C8B-B14F-4D97-AF65-F5344CB8AC3E}">
        <p14:creationId xmlns:p14="http://schemas.microsoft.com/office/powerpoint/2010/main" val="2311149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a:p>
        </p:txBody>
      </p:sp>
    </p:spTree>
    <p:extLst>
      <p:ext uri="{BB962C8B-B14F-4D97-AF65-F5344CB8AC3E}">
        <p14:creationId xmlns:p14="http://schemas.microsoft.com/office/powerpoint/2010/main" val="1326745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latin typeface="Arial" panose="020B0604020202020204" pitchFamily="34" charset="0"/>
                <a:cs typeface="Arial" panose="020B0604020202020204" pitchFamily="34" charset="0"/>
              </a:rPr>
              <a:t>Measureable goals and BMPs make up the SWMP. These elements are used to demonstrate the effectiveness of the MS4s program. </a:t>
            </a:r>
          </a:p>
          <a:p>
            <a:pPr marL="465887" indent="-465887">
              <a:buFont typeface="+mj-lt"/>
              <a:buAutoNum type="arabicPeriod"/>
            </a:pPr>
            <a:endParaRPr lang="en-US" i="1" dirty="0">
              <a:latin typeface="Arial" panose="020B0604020202020204" pitchFamily="34" charset="0"/>
              <a:cs typeface="Arial" panose="020B0604020202020204" pitchFamily="34" charset="0"/>
            </a:endParaRPr>
          </a:p>
          <a:p>
            <a:pPr marL="465887" indent="-465887">
              <a:buFont typeface="+mj-lt"/>
              <a:buAutoNum type="arabicPeriod"/>
            </a:pPr>
            <a:r>
              <a:rPr lang="en-US" dirty="0" smtClean="0">
                <a:latin typeface="Arial" panose="020B0604020202020204" pitchFamily="34" charset="0"/>
                <a:cs typeface="Arial" panose="020B0604020202020204" pitchFamily="34" charset="0"/>
              </a:rPr>
              <a:t>Inspection </a:t>
            </a:r>
            <a:r>
              <a:rPr lang="en-US" dirty="0">
                <a:latin typeface="Arial" panose="020B0604020202020204" pitchFamily="34" charset="0"/>
                <a:cs typeface="Arial" panose="020B0604020202020204" pitchFamily="34" charset="0"/>
              </a:rPr>
              <a:t>and maintenance of structural </a:t>
            </a:r>
            <a:r>
              <a:rPr lang="en-US" dirty="0" smtClean="0">
                <a:latin typeface="Arial" panose="020B0604020202020204" pitchFamily="34" charset="0"/>
                <a:cs typeface="Arial" panose="020B0604020202020204" pitchFamily="34" charset="0"/>
              </a:rPr>
              <a:t>controls (inlets, swales, ponds, pipes), mow, repair; generally</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align with ERP requirements</a:t>
            </a:r>
            <a:r>
              <a:rPr lang="en-US" baseline="0"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465887" indent="-465887" fontAlgn="t">
              <a:buFont typeface="+mj-lt"/>
              <a:buAutoNum type="arabicPeriod"/>
            </a:pPr>
            <a:r>
              <a:rPr lang="en-US" dirty="0">
                <a:latin typeface="Arial" panose="020B0604020202020204" pitchFamily="34" charset="0"/>
                <a:cs typeface="Arial" panose="020B0604020202020204" pitchFamily="34" charset="0"/>
              </a:rPr>
              <a:t>Comprehensive planning and land development code review; encourage Green Industries</a:t>
            </a:r>
          </a:p>
          <a:p>
            <a:pPr marL="465887" indent="-465887" fontAlgn="t">
              <a:buFont typeface="+mj-lt"/>
              <a:buAutoNum type="arabicPeriod"/>
            </a:pPr>
            <a:r>
              <a:rPr lang="en-US" dirty="0">
                <a:latin typeface="Arial" panose="020B0604020202020204" pitchFamily="34" charset="0"/>
                <a:cs typeface="Arial" panose="020B0604020202020204" pitchFamily="34" charset="0"/>
              </a:rPr>
              <a:t>Litter control, street sweeping, maintenance yard operations</a:t>
            </a:r>
          </a:p>
          <a:p>
            <a:pPr marL="465887" indent="-465887" fontAlgn="t">
              <a:buFont typeface="+mj-lt"/>
              <a:buAutoNum type="arabicPeriod"/>
            </a:pPr>
            <a:r>
              <a:rPr lang="en-US" dirty="0">
                <a:latin typeface="Arial" panose="020B0604020202020204" pitchFamily="34" charset="0"/>
                <a:cs typeface="Arial" panose="020B0604020202020204" pitchFamily="34" charset="0"/>
              </a:rPr>
              <a:t>projects include water quality component, consistent with WMD</a:t>
            </a:r>
          </a:p>
          <a:p>
            <a:pPr marL="465887" indent="-465887">
              <a:buFont typeface="+mj-lt"/>
              <a:buAutoNum type="arabicPeriod"/>
            </a:pPr>
            <a:r>
              <a:rPr lang="en-US" dirty="0">
                <a:latin typeface="Arial" panose="020B0604020202020204" pitchFamily="34" charset="0"/>
                <a:cs typeface="Arial" panose="020B0604020202020204" pitchFamily="34" charset="0"/>
              </a:rPr>
              <a:t>O&amp;M and inspections </a:t>
            </a:r>
            <a:endParaRPr lang="en-US" dirty="0" smtClean="0">
              <a:latin typeface="Arial" panose="020B0604020202020204" pitchFamily="34" charset="0"/>
              <a:cs typeface="Arial" panose="020B0604020202020204" pitchFamily="34" charset="0"/>
            </a:endParaRPr>
          </a:p>
          <a:p>
            <a:pPr marL="465887" marR="0" indent="-465887" algn="l" defTabSz="914400" rtl="0" eaLnBrk="1" fontAlgn="auto" latinLnBrk="0" hangingPunct="1">
              <a:lnSpc>
                <a:spcPct val="120000"/>
              </a:lnSpc>
              <a:spcBef>
                <a:spcPts val="0"/>
              </a:spcBef>
              <a:spcAft>
                <a:spcPts val="0"/>
              </a:spcAft>
              <a:buClrTx/>
              <a:buSzTx/>
              <a:buFont typeface="+mj-lt"/>
              <a:buAutoNum type="arabicPeriod" startAt="6"/>
              <a:tabLst/>
              <a:defRPr/>
            </a:pPr>
            <a:r>
              <a:rPr lang="en-US" sz="1200" dirty="0" smtClean="0">
                <a:latin typeface="+mn-lt"/>
                <a:cs typeface="Arial" panose="020B0604020202020204" pitchFamily="34" charset="0"/>
              </a:rPr>
              <a:t>proper licensing; education; fertilizer application ordinance</a:t>
            </a:r>
          </a:p>
          <a:p>
            <a:pPr marL="465887" indent="-465887">
              <a:lnSpc>
                <a:spcPct val="120000"/>
              </a:lnSpc>
              <a:buFont typeface="+mj-lt"/>
              <a:buAutoNum type="arabicPeriod" startAt="6"/>
            </a:pPr>
            <a:r>
              <a:rPr lang="en-US" sz="1200" dirty="0" smtClean="0">
                <a:latin typeface="+mn-lt"/>
                <a:cs typeface="Arial" panose="020B0604020202020204" pitchFamily="34" charset="0"/>
              </a:rPr>
              <a:t>legal authority; proactive/</a:t>
            </a:r>
            <a:r>
              <a:rPr lang="en-US" sz="1200" baseline="0" dirty="0" smtClean="0">
                <a:latin typeface="+mn-lt"/>
                <a:cs typeface="Arial" panose="020B0604020202020204" pitchFamily="34" charset="0"/>
              </a:rPr>
              <a:t>reactive inspections, spill response, public reporting, waste control education, limitation of sanitary seepage; employee </a:t>
            </a:r>
            <a:r>
              <a:rPr lang="en-US" sz="1200" dirty="0" smtClean="0">
                <a:latin typeface="+mn-lt"/>
                <a:cs typeface="Arial" panose="020B0604020202020204" pitchFamily="34" charset="0"/>
              </a:rPr>
              <a:t>training</a:t>
            </a:r>
          </a:p>
          <a:p>
            <a:pPr marL="465887" indent="-465887">
              <a:lnSpc>
                <a:spcPct val="120000"/>
              </a:lnSpc>
              <a:buFont typeface="+mj-lt"/>
              <a:buAutoNum type="arabicPeriod" startAt="6"/>
            </a:pPr>
            <a:r>
              <a:rPr lang="en-US" sz="1200" dirty="0" smtClean="0">
                <a:latin typeface="+mn-lt"/>
                <a:cs typeface="Arial" panose="020B0604020202020204" pitchFamily="34" charset="0"/>
              </a:rPr>
              <a:t>MSGP coverage, inspection, sampling </a:t>
            </a:r>
          </a:p>
          <a:p>
            <a:pPr marL="465887" indent="-465887">
              <a:lnSpc>
                <a:spcPct val="120000"/>
              </a:lnSpc>
              <a:buFont typeface="+mj-lt"/>
              <a:buAutoNum type="arabicPeriod" startAt="6"/>
            </a:pPr>
            <a:r>
              <a:rPr lang="en-US" sz="1200" dirty="0" smtClean="0">
                <a:latin typeface="+mn-lt"/>
                <a:cs typeface="Arial" panose="020B0604020202020204" pitchFamily="34" charset="0"/>
              </a:rPr>
              <a:t>Site plan review, inspection, training</a:t>
            </a:r>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pPr marL="465887" indent="-465887">
              <a:buFont typeface="+mj-lt"/>
              <a:buAutoNum type="arabicPeriod"/>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12</a:t>
            </a:fld>
            <a:endParaRPr lang="en-US"/>
          </a:p>
        </p:txBody>
      </p:sp>
    </p:spTree>
    <p:extLst>
      <p:ext uri="{BB962C8B-B14F-4D97-AF65-F5344CB8AC3E}">
        <p14:creationId xmlns:p14="http://schemas.microsoft.com/office/powerpoint/2010/main" val="3111081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latin typeface="Arial" panose="020B0604020202020204" pitchFamily="34" charset="0"/>
                <a:cs typeface="Arial" panose="020B0604020202020204" pitchFamily="34" charset="0"/>
              </a:rPr>
              <a:t>Inspection </a:t>
            </a:r>
            <a:r>
              <a:rPr lang="en-US" dirty="0">
                <a:latin typeface="Arial" panose="020B0604020202020204" pitchFamily="34" charset="0"/>
                <a:cs typeface="Arial" panose="020B0604020202020204" pitchFamily="34" charset="0"/>
              </a:rPr>
              <a:t>and maintenance of structural </a:t>
            </a:r>
            <a:r>
              <a:rPr lang="en-US" dirty="0" smtClean="0">
                <a:latin typeface="Arial" panose="020B0604020202020204" pitchFamily="34" charset="0"/>
                <a:cs typeface="Arial" panose="020B0604020202020204" pitchFamily="34" charset="0"/>
              </a:rPr>
              <a:t>controls (inlets, swales, ponds, pipes), mow, repair; generally</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align with ERP requirements</a:t>
            </a:r>
            <a:r>
              <a:rPr lang="en-US" baseline="0" dirty="0" smtClean="0">
                <a:latin typeface="Arial" panose="020B0604020202020204" pitchFamily="34" charset="0"/>
                <a:cs typeface="Arial" panose="020B0604020202020204" pitchFamily="34" charset="0"/>
              </a:rPr>
              <a:t>.</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smtClean="0">
                <a:latin typeface="Arial" panose="020B0604020202020204" pitchFamily="34" charset="0"/>
                <a:cs typeface="Arial" panose="020B0604020202020204" pitchFamily="34" charset="0"/>
              </a:rPr>
              <a:t>Inspections may be visual observations, </a:t>
            </a:r>
            <a:r>
              <a:rPr lang="en-US" sz="1200" dirty="0" err="1" smtClean="0">
                <a:latin typeface="Arial" panose="020B0604020202020204" pitchFamily="34" charset="0"/>
                <a:cs typeface="Arial" panose="020B0604020202020204" pitchFamily="34" charset="0"/>
              </a:rPr>
              <a:t>TVing</a:t>
            </a:r>
            <a:r>
              <a:rPr lang="en-US" sz="1200" dirty="0" smtClean="0">
                <a:latin typeface="Arial" panose="020B0604020202020204" pitchFamily="34" charset="0"/>
                <a:cs typeface="Arial" panose="020B0604020202020204" pitchFamily="34" charset="0"/>
              </a:rPr>
              <a:t>, mirroring, or other appropriate methods, including during mowing, and should be included in the SOPs.</a:t>
            </a:r>
          </a:p>
          <a:p>
            <a:pPr marL="0" indent="0">
              <a:buFont typeface="+mj-lt"/>
              <a:buNone/>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392373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Comprehensive planning and land development code review; encourage Green Industries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NPDES Stormwater Program does not regulate design and performance standards for stormwater management systems. Florida</a:t>
            </a:r>
            <a:r>
              <a:rPr lang="en-US" sz="1200" kern="1200" baseline="0" dirty="0" smtClean="0">
                <a:solidFill>
                  <a:schemeClr val="tx1"/>
                </a:solidFill>
                <a:effectLst/>
                <a:latin typeface="+mn-lt"/>
                <a:ea typeface="+mn-ea"/>
                <a:cs typeface="+mn-cs"/>
              </a:rPr>
              <a:t> has a statewide ERP program regulated by </a:t>
            </a:r>
            <a:r>
              <a:rPr lang="en-US" sz="1200" kern="1200" dirty="0" smtClean="0">
                <a:solidFill>
                  <a:schemeClr val="tx1"/>
                </a:solidFill>
                <a:effectLst/>
                <a:latin typeface="+mn-lt"/>
                <a:ea typeface="+mn-ea"/>
                <a:cs typeface="+mn-cs"/>
              </a:rPr>
              <a:t>FDEP and WMD; Local municipalities should also have codes for Performance Standard and BMP Design Criteria for local </a:t>
            </a:r>
            <a:r>
              <a:rPr lang="en-US" sz="1200" b="0" kern="1200" dirty="0" smtClean="0">
                <a:solidFill>
                  <a:schemeClr val="tx1"/>
                </a:solidFill>
                <a:effectLst/>
                <a:latin typeface="+mn-lt"/>
                <a:ea typeface="+mn-ea"/>
                <a:cs typeface="+mn-cs"/>
              </a:rPr>
              <a:t>projects. State</a:t>
            </a:r>
            <a:r>
              <a:rPr lang="en-US" sz="1200" b="0" kern="1200" baseline="0" dirty="0" smtClean="0">
                <a:solidFill>
                  <a:schemeClr val="tx1"/>
                </a:solidFill>
                <a:effectLst/>
                <a:latin typeface="+mn-lt"/>
                <a:ea typeface="+mn-ea"/>
                <a:cs typeface="+mn-cs"/>
              </a:rPr>
              <a:t> is least stringent.</a:t>
            </a:r>
            <a:endParaRPr lang="en-US" b="0"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218177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a:p>
        </p:txBody>
      </p:sp>
    </p:spTree>
    <p:extLst>
      <p:ext uri="{BB962C8B-B14F-4D97-AF65-F5344CB8AC3E}">
        <p14:creationId xmlns:p14="http://schemas.microsoft.com/office/powerpoint/2010/main" val="3998500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a:p>
        </p:txBody>
      </p:sp>
    </p:spTree>
    <p:extLst>
      <p:ext uri="{BB962C8B-B14F-4D97-AF65-F5344CB8AC3E}">
        <p14:creationId xmlns:p14="http://schemas.microsoft.com/office/powerpoint/2010/main" val="3714666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a:p>
        </p:txBody>
      </p:sp>
    </p:spTree>
    <p:extLst>
      <p:ext uri="{BB962C8B-B14F-4D97-AF65-F5344CB8AC3E}">
        <p14:creationId xmlns:p14="http://schemas.microsoft.com/office/powerpoint/2010/main" val="1343222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a:p>
        </p:txBody>
      </p:sp>
    </p:spTree>
    <p:extLst>
      <p:ext uri="{BB962C8B-B14F-4D97-AF65-F5344CB8AC3E}">
        <p14:creationId xmlns:p14="http://schemas.microsoft.com/office/powerpoint/2010/main" val="1131162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sz="1200" dirty="0">
              <a:latin typeface="+mn-lt"/>
              <a:cs typeface="Arial" panose="020B0604020202020204" pitchFamily="34" charset="0"/>
            </a:endParaRPr>
          </a:p>
          <a:p>
            <a:endParaRPr lang="en-US" sz="1200" dirty="0">
              <a:latin typeface="+mn-lt"/>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a:p>
        </p:txBody>
      </p:sp>
    </p:spTree>
    <p:extLst>
      <p:ext uri="{BB962C8B-B14F-4D97-AF65-F5344CB8AC3E}">
        <p14:creationId xmlns:p14="http://schemas.microsoft.com/office/powerpoint/2010/main" val="2164386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a:p>
        </p:txBody>
      </p:sp>
    </p:spTree>
    <p:extLst>
      <p:ext uri="{BB962C8B-B14F-4D97-AF65-F5344CB8AC3E}">
        <p14:creationId xmlns:p14="http://schemas.microsoft.com/office/powerpoint/2010/main" val="110218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Tx/>
              <a:buNone/>
            </a:pPr>
            <a:r>
              <a:rPr lang="en-US" sz="1200" kern="1200" dirty="0" smtClean="0">
                <a:solidFill>
                  <a:schemeClr val="tx1"/>
                </a:solidFill>
                <a:effectLst/>
                <a:latin typeface="+mn-lt"/>
                <a:ea typeface="+mn-ea"/>
                <a:cs typeface="+mn-cs"/>
              </a:rPr>
              <a:t>Roughly 30% of water quality impairment are attributable to storm water discharges</a:t>
            </a:r>
          </a:p>
          <a:p>
            <a:pPr algn="l">
              <a:buFontTx/>
              <a:buNone/>
            </a:pPr>
            <a:endParaRPr lang="en-US" sz="1200" dirty="0" smtClean="0"/>
          </a:p>
          <a:p>
            <a:pPr algn="l">
              <a:buFontTx/>
              <a:buNone/>
            </a:pPr>
            <a:r>
              <a:rPr lang="en-US" sz="1200" dirty="0" smtClean="0"/>
              <a:t>Resources:</a:t>
            </a:r>
            <a:r>
              <a:rPr lang="en-US" sz="1200" baseline="0" dirty="0" smtClean="0"/>
              <a:t> </a:t>
            </a:r>
          </a:p>
          <a:p>
            <a:pPr algn="l">
              <a:buFontTx/>
              <a:buNone/>
            </a:pPr>
            <a:r>
              <a:rPr lang="en-US" sz="1200" dirty="0" smtClean="0"/>
              <a:t>NPDES Storm Water Sampling Guidance Document (July 1992)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EPA website</a:t>
            </a:r>
          </a:p>
          <a:p>
            <a:endParaRPr lang="en-US" dirty="0" smtClean="0"/>
          </a:p>
          <a:p>
            <a:r>
              <a:rPr lang="en-US" b="1" dirty="0" smtClean="0"/>
              <a:t>https://www.youtube.com/watch?v=44Gll-AHLBs&amp;list=PLBhfkkujnoRCxmp3QHd7sOErEHWpD21H6&amp;index=42</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2</a:t>
            </a:fld>
            <a:endParaRPr lang="en-US"/>
          </a:p>
        </p:txBody>
      </p:sp>
    </p:spTree>
    <p:extLst>
      <p:ext uri="{BB962C8B-B14F-4D97-AF65-F5344CB8AC3E}">
        <p14:creationId xmlns:p14="http://schemas.microsoft.com/office/powerpoint/2010/main" val="2588483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3129430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Goals: change citizen behavior</a:t>
            </a:r>
          </a:p>
          <a:p>
            <a:pPr marL="0" indent="0" fontAlgn="t">
              <a:buFont typeface="+mj-lt"/>
              <a:buNone/>
            </a:pPr>
            <a:r>
              <a:rPr lang="en-US" baseline="0" dirty="0" smtClean="0">
                <a:latin typeface="Arial" panose="020B0604020202020204" pitchFamily="34" charset="0"/>
                <a:cs typeface="Arial" panose="020B0604020202020204" pitchFamily="34" charset="0"/>
              </a:rPr>
              <a:t>Topics: PHF, public reporting of ID; HHW disposal</a:t>
            </a:r>
          </a:p>
          <a:p>
            <a:pPr marL="0" indent="0" fontAlgn="t">
              <a:buFont typeface="+mj-lt"/>
              <a:buNone/>
            </a:pPr>
            <a:r>
              <a:rPr lang="en-US" baseline="0" dirty="0" smtClean="0">
                <a:latin typeface="Arial" panose="020B0604020202020204" pitchFamily="34" charset="0"/>
                <a:cs typeface="Arial" panose="020B0604020202020204" pitchFamily="34" charset="0"/>
              </a:rPr>
              <a:t>Documentation: materials distributed; outreach events and attendees</a:t>
            </a:r>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a:p>
        </p:txBody>
      </p:sp>
    </p:spTree>
    <p:extLst>
      <p:ext uri="{BB962C8B-B14F-4D97-AF65-F5344CB8AC3E}">
        <p14:creationId xmlns:p14="http://schemas.microsoft.com/office/powerpoint/2010/main" val="3657911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Examples of contract activities:</a:t>
            </a:r>
          </a:p>
          <a:p>
            <a:pPr marL="0" indent="0" fontAlgn="t">
              <a:buFont typeface="+mj-lt"/>
              <a:buNone/>
            </a:pPr>
            <a:r>
              <a:rPr lang="en-US" baseline="0" dirty="0" smtClean="0">
                <a:latin typeface="Arial" panose="020B0604020202020204" pitchFamily="34" charset="0"/>
                <a:cs typeface="Arial" panose="020B0604020202020204" pitchFamily="34" charset="0"/>
              </a:rPr>
              <a:t>System inspection </a:t>
            </a:r>
          </a:p>
          <a:p>
            <a:pPr marL="0" indent="0" fontAlgn="t">
              <a:buFont typeface="+mj-lt"/>
              <a:buNone/>
            </a:pPr>
            <a:r>
              <a:rPr lang="en-US" baseline="0" dirty="0" smtClean="0">
                <a:latin typeface="Arial" panose="020B0604020202020204" pitchFamily="34" charset="0"/>
                <a:cs typeface="Arial" panose="020B0604020202020204" pitchFamily="34" charset="0"/>
              </a:rPr>
              <a:t>Mowing and litter control</a:t>
            </a:r>
          </a:p>
          <a:p>
            <a:pPr marL="0" indent="0" fontAlgn="t">
              <a:buFont typeface="+mj-lt"/>
              <a:buNone/>
            </a:pPr>
            <a:r>
              <a:rPr lang="en-US" baseline="0" dirty="0" smtClean="0">
                <a:latin typeface="Arial" panose="020B0604020202020204" pitchFamily="34" charset="0"/>
                <a:cs typeface="Arial" panose="020B0604020202020204" pitchFamily="34" charset="0"/>
              </a:rPr>
              <a:t>Street sweeping</a:t>
            </a:r>
          </a:p>
          <a:p>
            <a:pPr marL="0" indent="0" fontAlgn="t">
              <a:buFont typeface="+mj-lt"/>
              <a:buNone/>
            </a:pPr>
            <a:r>
              <a:rPr lang="en-US" baseline="0" dirty="0" smtClean="0">
                <a:latin typeface="Arial" panose="020B0604020202020204" pitchFamily="34" charset="0"/>
                <a:cs typeface="Arial" panose="020B0604020202020204" pitchFamily="34" charset="0"/>
              </a:rPr>
              <a:t>PHF application</a:t>
            </a:r>
          </a:p>
          <a:p>
            <a:pPr marL="0" indent="0" fontAlgn="t">
              <a:buFont typeface="+mj-lt"/>
              <a:buNone/>
            </a:pPr>
            <a:r>
              <a:rPr lang="en-US" baseline="0" dirty="0" smtClean="0">
                <a:latin typeface="Arial" panose="020B0604020202020204" pitchFamily="34" charset="0"/>
                <a:cs typeface="Arial" panose="020B0604020202020204" pitchFamily="34" charset="0"/>
              </a:rPr>
              <a:t>Construction site inspection</a:t>
            </a:r>
          </a:p>
          <a:p>
            <a:pPr marL="0" indent="0" fontAlgn="t">
              <a:buFont typeface="+mj-lt"/>
              <a:buNone/>
            </a:pPr>
            <a:endParaRPr lang="en-US" baseline="0" dirty="0" smtClean="0">
              <a:latin typeface="Arial" panose="020B0604020202020204" pitchFamily="34" charset="0"/>
              <a:cs typeface="Arial" panose="020B0604020202020204" pitchFamily="34" charset="0"/>
            </a:endParaRPr>
          </a:p>
          <a:p>
            <a:pPr marL="0" indent="0" fontAlgn="t">
              <a:buFont typeface="+mj-lt"/>
              <a:buNone/>
            </a:pPr>
            <a:r>
              <a:rPr lang="en-US" baseline="0" dirty="0" smtClean="0">
                <a:latin typeface="Arial" panose="020B0604020202020204" pitchFamily="34" charset="0"/>
                <a:cs typeface="Arial" panose="020B0604020202020204" pitchFamily="34" charset="0"/>
              </a:rPr>
              <a:t>Examples of activities performed by another entity</a:t>
            </a:r>
          </a:p>
          <a:p>
            <a:pPr marL="0" indent="0" fontAlgn="t">
              <a:buFont typeface="+mj-lt"/>
              <a:buNone/>
            </a:pPr>
            <a:r>
              <a:rPr lang="en-US" baseline="0" dirty="0" smtClean="0">
                <a:latin typeface="Arial" panose="020B0604020202020204" pitchFamily="34" charset="0"/>
                <a:cs typeface="Arial" panose="020B0604020202020204" pitchFamily="34" charset="0"/>
              </a:rPr>
              <a:t>Spill response</a:t>
            </a:r>
          </a:p>
          <a:p>
            <a:pPr marL="0" indent="0" fontAlgn="t">
              <a:buFont typeface="+mj-lt"/>
              <a:buNone/>
            </a:pPr>
            <a:r>
              <a:rPr lang="en-US" baseline="0" dirty="0" smtClean="0">
                <a:latin typeface="Arial" panose="020B0604020202020204" pitchFamily="34" charset="0"/>
                <a:cs typeface="Arial" panose="020B0604020202020204" pitchFamily="34" charset="0"/>
              </a:rPr>
              <a:t>Monitoring</a:t>
            </a:r>
          </a:p>
          <a:p>
            <a:pPr marL="0" indent="0" fontAlgn="t">
              <a:buFont typeface="+mj-lt"/>
              <a:buNone/>
            </a:pPr>
            <a:r>
              <a:rPr lang="en-US" baseline="0" dirty="0" smtClean="0">
                <a:latin typeface="Arial" panose="020B0604020202020204" pitchFamily="34" charset="0"/>
                <a:cs typeface="Arial" panose="020B0604020202020204" pitchFamily="34" charset="0"/>
              </a:rPr>
              <a:t>HRF inspections</a:t>
            </a:r>
          </a:p>
          <a:p>
            <a:pPr marL="0" indent="0" fontAlgn="t">
              <a:buFont typeface="+mj-lt"/>
              <a:buNone/>
            </a:pPr>
            <a:r>
              <a:rPr lang="en-US" baseline="0" dirty="0" smtClean="0">
                <a:latin typeface="Arial" panose="020B0604020202020204" pitchFamily="34" charset="0"/>
                <a:cs typeface="Arial" panose="020B0604020202020204" pitchFamily="34" charset="0"/>
              </a:rPr>
              <a:t>E&amp;O</a:t>
            </a:r>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a:p>
        </p:txBody>
      </p:sp>
    </p:spTree>
    <p:extLst>
      <p:ext uri="{BB962C8B-B14F-4D97-AF65-F5344CB8AC3E}">
        <p14:creationId xmlns:p14="http://schemas.microsoft.com/office/powerpoint/2010/main" val="883932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25</a:t>
            </a:fld>
            <a:endParaRPr lang="en-US"/>
          </a:p>
        </p:txBody>
      </p:sp>
    </p:spTree>
    <p:extLst>
      <p:ext uri="{BB962C8B-B14F-4D97-AF65-F5344CB8AC3E}">
        <p14:creationId xmlns:p14="http://schemas.microsoft.com/office/powerpoint/2010/main" val="3808893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Required to be reviewed and approved by DEP. </a:t>
            </a:r>
          </a:p>
        </p:txBody>
      </p:sp>
      <p:sp>
        <p:nvSpPr>
          <p:cNvPr id="4" name="Slide Number Placeholder 3"/>
          <p:cNvSpPr>
            <a:spLocks noGrp="1"/>
          </p:cNvSpPr>
          <p:nvPr>
            <p:ph type="sldNum" sz="quarter" idx="10"/>
          </p:nvPr>
        </p:nvSpPr>
        <p:spPr/>
        <p:txBody>
          <a:bodyPr/>
          <a:lstStyle/>
          <a:p>
            <a:fld id="{E3ACF350-82AE-4204-B09B-A7DFAED0117F}" type="slidenum">
              <a:rPr lang="en-US" smtClean="0"/>
              <a:t>26</a:t>
            </a:fld>
            <a:endParaRPr lang="en-US"/>
          </a:p>
        </p:txBody>
      </p:sp>
    </p:spTree>
    <p:extLst>
      <p:ext uri="{BB962C8B-B14F-4D97-AF65-F5344CB8AC3E}">
        <p14:creationId xmlns:p14="http://schemas.microsoft.com/office/powerpoint/2010/main" val="1753194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Goals: change citizen behavior</a:t>
            </a:r>
          </a:p>
          <a:p>
            <a:pPr marL="0" indent="0" fontAlgn="t">
              <a:buFont typeface="+mj-lt"/>
              <a:buNone/>
            </a:pPr>
            <a:r>
              <a:rPr lang="en-US" baseline="0" dirty="0" smtClean="0">
                <a:latin typeface="Arial" panose="020B0604020202020204" pitchFamily="34" charset="0"/>
                <a:cs typeface="Arial" panose="020B0604020202020204" pitchFamily="34" charset="0"/>
              </a:rPr>
              <a:t>Topics: PHF, public reporting of ID; HHW disposal</a:t>
            </a:r>
          </a:p>
          <a:p>
            <a:pPr marL="0" indent="0" fontAlgn="t">
              <a:buFont typeface="+mj-lt"/>
              <a:buNone/>
            </a:pPr>
            <a:r>
              <a:rPr lang="en-US" baseline="0" dirty="0" smtClean="0">
                <a:latin typeface="Arial" panose="020B0604020202020204" pitchFamily="34" charset="0"/>
                <a:cs typeface="Arial" panose="020B0604020202020204" pitchFamily="34" charset="0"/>
              </a:rPr>
              <a:t>Documentation: materials distributed; outreach events and attendees</a:t>
            </a:r>
          </a:p>
        </p:txBody>
      </p:sp>
      <p:sp>
        <p:nvSpPr>
          <p:cNvPr id="4" name="Slide Number Placeholder 3"/>
          <p:cNvSpPr>
            <a:spLocks noGrp="1"/>
          </p:cNvSpPr>
          <p:nvPr>
            <p:ph type="sldNum" sz="quarter" idx="10"/>
          </p:nvPr>
        </p:nvSpPr>
        <p:spPr/>
        <p:txBody>
          <a:bodyPr/>
          <a:lstStyle/>
          <a:p>
            <a:fld id="{E3ACF350-82AE-4204-B09B-A7DFAED0117F}" type="slidenum">
              <a:rPr lang="en-US" smtClean="0"/>
              <a:t>27</a:t>
            </a:fld>
            <a:endParaRPr lang="en-US"/>
          </a:p>
        </p:txBody>
      </p:sp>
    </p:spTree>
    <p:extLst>
      <p:ext uri="{BB962C8B-B14F-4D97-AF65-F5344CB8AC3E}">
        <p14:creationId xmlns:p14="http://schemas.microsoft.com/office/powerpoint/2010/main" val="879484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a:p>
        </p:txBody>
      </p:sp>
    </p:spTree>
    <p:extLst>
      <p:ext uri="{BB962C8B-B14F-4D97-AF65-F5344CB8AC3E}">
        <p14:creationId xmlns:p14="http://schemas.microsoft.com/office/powerpoint/2010/main" val="237865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29</a:t>
            </a:fld>
            <a:endParaRPr lang="en-US"/>
          </a:p>
        </p:txBody>
      </p:sp>
    </p:spTree>
    <p:extLst>
      <p:ext uri="{BB962C8B-B14F-4D97-AF65-F5344CB8AC3E}">
        <p14:creationId xmlns:p14="http://schemas.microsoft.com/office/powerpoint/2010/main" val="26276411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30</a:t>
            </a:fld>
            <a:endParaRPr lang="en-US"/>
          </a:p>
        </p:txBody>
      </p:sp>
    </p:spTree>
    <p:extLst>
      <p:ext uri="{BB962C8B-B14F-4D97-AF65-F5344CB8AC3E}">
        <p14:creationId xmlns:p14="http://schemas.microsoft.com/office/powerpoint/2010/main" val="2770550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32</a:t>
            </a:fld>
            <a:endParaRPr lang="en-US"/>
          </a:p>
        </p:txBody>
      </p:sp>
    </p:spTree>
    <p:extLst>
      <p:ext uri="{BB962C8B-B14F-4D97-AF65-F5344CB8AC3E}">
        <p14:creationId xmlns:p14="http://schemas.microsoft.com/office/powerpoint/2010/main" val="1456752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Tx/>
              <a:buNone/>
            </a:pP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a:p>
        </p:txBody>
      </p:sp>
    </p:spTree>
    <p:extLst>
      <p:ext uri="{BB962C8B-B14F-4D97-AF65-F5344CB8AC3E}">
        <p14:creationId xmlns:p14="http://schemas.microsoft.com/office/powerpoint/2010/main" val="4172737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a:p>
        </p:txBody>
      </p:sp>
    </p:spTree>
    <p:extLst>
      <p:ext uri="{BB962C8B-B14F-4D97-AF65-F5344CB8AC3E}">
        <p14:creationId xmlns:p14="http://schemas.microsoft.com/office/powerpoint/2010/main" val="3363167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928881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35</a:t>
            </a:fld>
            <a:endParaRPr lang="en-US"/>
          </a:p>
        </p:txBody>
      </p:sp>
    </p:spTree>
    <p:extLst>
      <p:ext uri="{BB962C8B-B14F-4D97-AF65-F5344CB8AC3E}">
        <p14:creationId xmlns:p14="http://schemas.microsoft.com/office/powerpoint/2010/main" val="1923952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Audit schedule based on 106 </a:t>
            </a:r>
            <a:r>
              <a:rPr lang="en-US" dirty="0" err="1" smtClean="0"/>
              <a:t>workplan</a:t>
            </a:r>
            <a:r>
              <a:rPr lang="en-US" dirty="0" smtClean="0"/>
              <a:t>/CMS plan</a:t>
            </a:r>
          </a:p>
          <a:p>
            <a:endParaRPr lang="en-US" dirty="0" smtClean="0"/>
          </a:p>
          <a:p>
            <a:r>
              <a:rPr lang="en-US" dirty="0" smtClean="0"/>
              <a:t>MS4 staff issue</a:t>
            </a:r>
            <a:r>
              <a:rPr lang="en-US" baseline="0" dirty="0" smtClean="0"/>
              <a:t> permits and perform audits.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36</a:t>
            </a:fld>
            <a:endParaRPr lang="en-US"/>
          </a:p>
        </p:txBody>
      </p:sp>
    </p:spTree>
    <p:extLst>
      <p:ext uri="{BB962C8B-B14F-4D97-AF65-F5344CB8AC3E}">
        <p14:creationId xmlns:p14="http://schemas.microsoft.com/office/powerpoint/2010/main" val="3685391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EPA Monitoring Guidance for Determining the Effectiveness of Nonpoint Source Controls September 1997</a:t>
            </a:r>
          </a:p>
          <a:p>
            <a:pPr lvl="0"/>
            <a:r>
              <a:rPr lang="en-US" sz="1200" kern="1200" dirty="0" smtClean="0">
                <a:solidFill>
                  <a:schemeClr val="tx1"/>
                </a:solidFill>
                <a:effectLst/>
                <a:latin typeface="+mn-lt"/>
                <a:ea typeface="+mn-ea"/>
                <a:cs typeface="+mn-cs"/>
              </a:rPr>
              <a:t>The major pollutants in runoff from urban areas are </a:t>
            </a:r>
            <a:r>
              <a:rPr lang="en-US" sz="1200" b="1" kern="1200" dirty="0" smtClean="0">
                <a:solidFill>
                  <a:schemeClr val="tx1"/>
                </a:solidFill>
                <a:effectLst/>
                <a:latin typeface="+mn-lt"/>
                <a:ea typeface="+mn-ea"/>
                <a:cs typeface="+mn-cs"/>
              </a:rPr>
              <a:t>sediment, nutrients, oxygen-demanding substances, road salts, heavy metals, petroleum hydrocarbons, pathogenic bacteria, viruses, and toxic chemicals</a:t>
            </a:r>
            <a:r>
              <a:rPr lang="en-US" sz="1200" kern="1200" dirty="0" smtClean="0">
                <a:solidFill>
                  <a:schemeClr val="tx1"/>
                </a:solidFill>
                <a:effectLst/>
                <a:latin typeface="+mn-lt"/>
                <a:ea typeface="+mn-ea"/>
                <a:cs typeface="+mn-cs"/>
              </a:rPr>
              <a:t>. These are generated directly from the use of </a:t>
            </a:r>
            <a:r>
              <a:rPr lang="en-US" sz="1200" b="1" kern="1200" dirty="0" smtClean="0">
                <a:solidFill>
                  <a:schemeClr val="tx1"/>
                </a:solidFill>
                <a:effectLst/>
                <a:latin typeface="+mn-lt"/>
                <a:ea typeface="+mn-ea"/>
                <a:cs typeface="+mn-cs"/>
              </a:rPr>
              <a:t>insecticides, </a:t>
            </a:r>
            <a:r>
              <a:rPr lang="en-US" sz="1200" b="0" kern="1200" dirty="0" smtClean="0">
                <a:solidFill>
                  <a:schemeClr val="tx1"/>
                </a:solidFill>
                <a:effectLst/>
                <a:latin typeface="+mn-lt"/>
                <a:ea typeface="+mn-ea"/>
                <a:cs typeface="+mn-cs"/>
              </a:rPr>
              <a:t>road salts, </a:t>
            </a:r>
            <a:r>
              <a:rPr lang="en-US" sz="1200" b="1" kern="1200" dirty="0" smtClean="0">
                <a:solidFill>
                  <a:schemeClr val="tx1"/>
                </a:solidFill>
                <a:effectLst/>
                <a:latin typeface="+mn-lt"/>
                <a:ea typeface="+mn-ea"/>
                <a:cs typeface="+mn-cs"/>
              </a:rPr>
              <a:t>and fertilizers, and indirectly from automobile exhaust, oil drippings from trucks and cars, brake lining wear</a:t>
            </a:r>
            <a:r>
              <a:rPr lang="en-US" sz="1200" kern="1200" dirty="0" smtClean="0">
                <a:solidFill>
                  <a:schemeClr val="tx1"/>
                </a:solidFill>
                <a:effectLst/>
                <a:latin typeface="+mn-lt"/>
                <a:ea typeface="+mn-ea"/>
                <a:cs typeface="+mn-cs"/>
              </a:rPr>
              <a:t>, and various urban activities (USEPA, 1977).</a:t>
            </a:r>
          </a:p>
          <a:p>
            <a:pPr algn="l">
              <a:buFontTx/>
              <a:buNone/>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http://www.epa.gov/sites/production/files/2015-10/documents/nps_urban-facts_final.pdf</a:t>
            </a:r>
            <a:endParaRPr lang="en-US" sz="1200" kern="1200" dirty="0" smtClean="0">
              <a:solidFill>
                <a:schemeClr val="tx1"/>
              </a:solidFill>
              <a:effectLst/>
              <a:latin typeface="+mn-lt"/>
              <a:ea typeface="+mn-ea"/>
              <a:cs typeface="+mn-cs"/>
            </a:endParaRPr>
          </a:p>
          <a:p>
            <a:pPr algn="l">
              <a:buFontTx/>
              <a:buNone/>
            </a:pP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a:p>
        </p:txBody>
      </p:sp>
    </p:spTree>
    <p:extLst>
      <p:ext uri="{BB962C8B-B14F-4D97-AF65-F5344CB8AC3E}">
        <p14:creationId xmlns:p14="http://schemas.microsoft.com/office/powerpoint/2010/main" val="2951502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Source: STORMWATER MANAGEMENT:  A Guide for Floridians (Florida Department of Environmental Regulation)</a:t>
            </a:r>
          </a:p>
          <a:p>
            <a:endParaRPr lang="en-US" dirty="0" smtClean="0"/>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411204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DEP is working to help restore the health of rivers, lakes and streams.</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40 CFR 122.26 (b)(8) </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1607694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The entity that owns the MS4 is the permittee. Not all MS4s are regulated.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FF"/>
                </a:solidFill>
                <a:latin typeface="Arial" pitchFamily="34" charset="0"/>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FF"/>
                </a:solidFill>
                <a:latin typeface="Arial" pitchFamily="34" charset="0"/>
                <a:cs typeface="Arial" pitchFamily="34" charset="0"/>
              </a:rPr>
              <a:t>Environmental Resource Permitting (ERP) Program </a:t>
            </a:r>
            <a:r>
              <a:rPr lang="en-US" sz="1200" dirty="0" smtClean="0">
                <a:latin typeface="Arial" pitchFamily="34" charset="0"/>
                <a:cs typeface="Arial" pitchFamily="34" charset="0"/>
              </a:rPr>
              <a:t>= Requirements for new stormwater systems or modifications of existing systems.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NPDES</a:t>
            </a:r>
            <a:r>
              <a:rPr lang="en-US" sz="1200" baseline="0" dirty="0" smtClean="0">
                <a:latin typeface="Arial" pitchFamily="34" charset="0"/>
                <a:cs typeface="Arial" pitchFamily="34" charset="0"/>
              </a:rPr>
              <a:t> is operation and maintenance of existing systems. </a:t>
            </a:r>
            <a:endParaRPr lang="en-US" sz="1200" dirty="0" smtClean="0">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143199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9000"/>
              </a:lnSpc>
            </a:pPr>
            <a:r>
              <a:rPr lang="en-US" altLang="en-US" sz="1200" dirty="0" smtClean="0"/>
              <a:t>MEP standard is applied based on the best professional judgment of the permitting authority.</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3868555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a:p>
        </p:txBody>
      </p:sp>
    </p:spTree>
    <p:extLst>
      <p:ext uri="{BB962C8B-B14F-4D97-AF65-F5344CB8AC3E}">
        <p14:creationId xmlns:p14="http://schemas.microsoft.com/office/powerpoint/2010/main" val="4140732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BFB291-4125-411A-9AEF-085E4C75639C}"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5D8C0C-8B99-4EEE-8CA6-E0A3A5935080}" type="datetime1">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718232-338F-42E0-9C31-FCB890EDDD82}" type="datetime1">
              <a:rPr lang="en-US" smtClean="0"/>
              <a:t>3/14/2016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71531-73F8-45F4-89D3-D3785184EFB8}" type="datetime1">
              <a:rPr lang="en-US" smtClean="0"/>
              <a:t>3/14/2016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3/14/2016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F38B5-9B39-490D-9EF2-A7E7390DA0F9}"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D6A91-C69E-46E7-9614-D1CE06AB6BD2}"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384E7DA-E3EC-422D-A66E-2966A3BC84E4}" type="slidenum">
              <a:rPr lang="en-US" altLang="en-US"/>
              <a:pPr/>
              <a:t>‹#›</a:t>
            </a:fld>
            <a:endParaRPr lang="en-US" altLang="en-US"/>
          </a:p>
        </p:txBody>
      </p:sp>
    </p:spTree>
    <p:extLst>
      <p:ext uri="{BB962C8B-B14F-4D97-AF65-F5344CB8AC3E}">
        <p14:creationId xmlns:p14="http://schemas.microsoft.com/office/powerpoint/2010/main" val="2903181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3/14/2016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www.dep.state.fl.us/water/stormwater/npdes/docs/stormwater-structural-controls-ms4.pdf"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14.jp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www.tappwater.org/" TargetMode="External"/><Relationship Id="rId7"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hyperlink" Target="http://www.stormwater.ucf.edu/" TargetMode="External"/><Relationship Id="rId5" Type="http://schemas.openxmlformats.org/officeDocument/2006/relationships/hyperlink" Target="http://www.dep.state.fl.us/water/watersheds" TargetMode="External"/><Relationship Id="rId4" Type="http://schemas.openxmlformats.org/officeDocument/2006/relationships/hyperlink" Target="http://www.floridaagwaterpolicy.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hyperlink" Target="http://www.dep.state.fl.us/water/nonpoint/erosion.htm"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mailto:Michelle.Bull@dep.state.fl.us" TargetMode="External"/><Relationship Id="rId2" Type="http://schemas.openxmlformats.org/officeDocument/2006/relationships/hyperlink" Target="mailto:Borja.CraneAmores@dep.state.fl.us" TargetMode="External"/><Relationship Id="rId1" Type="http://schemas.openxmlformats.org/officeDocument/2006/relationships/slideLayout" Target="../slideLayouts/slideLayout16.xml"/><Relationship Id="rId4" Type="http://schemas.openxmlformats.org/officeDocument/2006/relationships/hyperlink" Target="mailto:NPDES-stormwater@dep.state.fl.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2012" y="2743200"/>
            <a:ext cx="6719977" cy="1077218"/>
          </a:xfrm>
          <a:prstGeom prst="rect">
            <a:avLst/>
          </a:prstGeom>
          <a:noFill/>
        </p:spPr>
        <p:txBody>
          <a:bodyPr wrap="square" rtlCol="0">
            <a:spAutoFit/>
          </a:bodyPr>
          <a:lstStyle/>
          <a:p>
            <a:pPr algn="ctr"/>
            <a:r>
              <a:rPr lang="en-US" sz="3200" b="1" dirty="0" smtClean="0">
                <a:latin typeface="Arial" pitchFamily="34" charset="0"/>
                <a:cs typeface="Arial" pitchFamily="34" charset="0"/>
              </a:rPr>
              <a:t>Overview of the NPDES</a:t>
            </a:r>
          </a:p>
          <a:p>
            <a:pPr algn="ctr"/>
            <a:r>
              <a:rPr lang="en-US" sz="3200" b="1" dirty="0" smtClean="0">
                <a:latin typeface="Arial" pitchFamily="34" charset="0"/>
                <a:cs typeface="Arial" pitchFamily="34" charset="0"/>
              </a:rPr>
              <a:t>Phase I MS4 Permit</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321798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latin typeface="Arial"/>
                <a:cs typeface="Arial"/>
              </a:rPr>
              <a:t>Phase I MS4s</a:t>
            </a:r>
            <a:endParaRPr lang="en-US" sz="4400" dirty="0">
              <a:latin typeface="Arial"/>
              <a:cs typeface="Arial"/>
            </a:endParaRPr>
          </a:p>
        </p:txBody>
      </p:sp>
      <p:sp>
        <p:nvSpPr>
          <p:cNvPr id="3" name="Content Placeholder 2"/>
          <p:cNvSpPr>
            <a:spLocks noGrp="1"/>
          </p:cNvSpPr>
          <p:nvPr>
            <p:ph idx="1"/>
          </p:nvPr>
        </p:nvSpPr>
        <p:spPr>
          <a:xfrm>
            <a:off x="628650" y="1825624"/>
            <a:ext cx="7886700" cy="4538599"/>
          </a:xfrm>
        </p:spPr>
        <p:txBody>
          <a:bodyPr>
            <a:noAutofit/>
          </a:bodyPr>
          <a:lstStyle/>
          <a:p>
            <a:pPr>
              <a:lnSpc>
                <a:spcPct val="100000"/>
              </a:lnSpc>
            </a:pPr>
            <a:r>
              <a:rPr lang="en-US" sz="2000" dirty="0" smtClean="0">
                <a:latin typeface="Arial" panose="020B0604020202020204" pitchFamily="34" charset="0"/>
                <a:cs typeface="Arial" panose="020B0604020202020204" pitchFamily="34" charset="0"/>
              </a:rPr>
              <a:t>Good </a:t>
            </a:r>
            <a:r>
              <a:rPr lang="en-US" sz="2000" dirty="0">
                <a:latin typeface="Arial" panose="020B0604020202020204" pitchFamily="34" charset="0"/>
                <a:cs typeface="Arial" panose="020B0604020202020204" pitchFamily="34" charset="0"/>
              </a:rPr>
              <a:t>Housekeeping: maintain stormwater systems, municipal property and facilities </a:t>
            </a:r>
          </a:p>
          <a:p>
            <a:pPr>
              <a:lnSpc>
                <a:spcPct val="100000"/>
              </a:lnSpc>
            </a:pPr>
            <a:r>
              <a:rPr lang="en-US" sz="2000" dirty="0" smtClean="0">
                <a:latin typeface="Arial" panose="020B0604020202020204" pitchFamily="34" charset="0"/>
                <a:cs typeface="Arial" panose="020B0604020202020204" pitchFamily="34" charset="0"/>
              </a:rPr>
              <a:t>Detect </a:t>
            </a:r>
            <a:r>
              <a:rPr lang="en-US" sz="2000" dirty="0">
                <a:latin typeface="Arial" panose="020B0604020202020204" pitchFamily="34" charset="0"/>
                <a:cs typeface="Arial" panose="020B0604020202020204" pitchFamily="34" charset="0"/>
              </a:rPr>
              <a:t>and eliminate non-stormwater discharges to the storm sewer system through legal authority and inspections</a:t>
            </a:r>
          </a:p>
          <a:p>
            <a:pPr>
              <a:lnSpc>
                <a:spcPct val="100000"/>
              </a:lnSpc>
            </a:pPr>
            <a:r>
              <a:rPr lang="en-US" sz="2000" dirty="0" smtClean="0">
                <a:latin typeface="Arial" panose="020B0604020202020204" pitchFamily="34" charset="0"/>
                <a:cs typeface="Arial" panose="020B0604020202020204" pitchFamily="34" charset="0"/>
              </a:rPr>
              <a:t>Reduce </a:t>
            </a:r>
            <a:r>
              <a:rPr lang="en-US" sz="2000" dirty="0">
                <a:latin typeface="Arial" panose="020B0604020202020204" pitchFamily="34" charset="0"/>
                <a:cs typeface="Arial" panose="020B0604020202020204" pitchFamily="34" charset="0"/>
              </a:rPr>
              <a:t>pollutants in runoff from industrial, commercial and residential areas through legal authority and inspections and public education and outreach</a:t>
            </a:r>
          </a:p>
          <a:p>
            <a:pPr>
              <a:lnSpc>
                <a:spcPct val="100000"/>
              </a:lnSpc>
            </a:pPr>
            <a:r>
              <a:rPr lang="en-US" sz="2000" dirty="0" smtClean="0">
                <a:latin typeface="Arial" panose="020B0604020202020204" pitchFamily="34" charset="0"/>
                <a:cs typeface="Arial" panose="020B0604020202020204" pitchFamily="34" charset="0"/>
              </a:rPr>
              <a:t>Control </a:t>
            </a:r>
            <a:r>
              <a:rPr lang="en-US" sz="2000" dirty="0">
                <a:latin typeface="Arial" panose="020B0604020202020204" pitchFamily="34" charset="0"/>
                <a:cs typeface="Arial" panose="020B0604020202020204" pitchFamily="34" charset="0"/>
              </a:rPr>
              <a:t>stormwater discharges from new development &amp; redevelopment areas through land development regulations and site plan review procedures</a:t>
            </a:r>
          </a:p>
          <a:p>
            <a:pPr>
              <a:lnSpc>
                <a:spcPct val="100000"/>
              </a:lnSpc>
            </a:pPr>
            <a:r>
              <a:rPr lang="en-US" sz="2000" dirty="0" smtClean="0">
                <a:latin typeface="Arial" panose="020B0604020202020204" pitchFamily="34" charset="0"/>
                <a:cs typeface="Arial" panose="020B0604020202020204" pitchFamily="34" charset="0"/>
              </a:rPr>
              <a:t>Self-evaluation </a:t>
            </a:r>
            <a:r>
              <a:rPr lang="en-US" sz="2000" dirty="0">
                <a:latin typeface="Arial" panose="020B0604020202020204" pitchFamily="34" charset="0"/>
                <a:cs typeface="Arial" panose="020B0604020202020204" pitchFamily="34" charset="0"/>
              </a:rPr>
              <a:t>of the SWMP: annual reporting, pollutant load estimates and monitoring</a:t>
            </a:r>
          </a:p>
          <a:p>
            <a:pPr marL="0" indent="0">
              <a:lnSpc>
                <a:spcPct val="100000"/>
              </a:lnSpc>
              <a:buNone/>
            </a:pPr>
            <a:endParaRPr lang="en-US" sz="2000" dirty="0" smtClean="0">
              <a:latin typeface="Arial" panose="020B0604020202020204" pitchFamily="34" charset="0"/>
              <a:cs typeface="Arial" panose="020B0604020202020204" pitchFamily="34" charset="0"/>
            </a:endParaRPr>
          </a:p>
          <a:p>
            <a:pPr marL="0" indent="0">
              <a:lnSpc>
                <a:spcPct val="100000"/>
              </a:lnSpc>
              <a:buNone/>
            </a:pP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Tree>
    <p:extLst>
      <p:ext uri="{BB962C8B-B14F-4D97-AF65-F5344CB8AC3E}">
        <p14:creationId xmlns:p14="http://schemas.microsoft.com/office/powerpoint/2010/main" val="868751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04172"/>
            <a:ext cx="7609114" cy="1325563"/>
          </a:xfrm>
        </p:spPr>
        <p:txBody>
          <a:bodyPr/>
          <a:lstStyle/>
          <a:p>
            <a:r>
              <a:rPr lang="en-US" dirty="0" smtClean="0"/>
              <a:t>Legal Authority</a:t>
            </a:r>
            <a:endParaRPr lang="en-US" dirty="0"/>
          </a:p>
        </p:txBody>
      </p:sp>
      <p:sp>
        <p:nvSpPr>
          <p:cNvPr id="6" name="Content Placeholder 5"/>
          <p:cNvSpPr>
            <a:spLocks noGrp="1"/>
          </p:cNvSpPr>
          <p:nvPr>
            <p:ph idx="1"/>
          </p:nvPr>
        </p:nvSpPr>
        <p:spPr>
          <a:xfrm>
            <a:off x="628650" y="1325562"/>
            <a:ext cx="7886700" cy="4688375"/>
          </a:xfrm>
        </p:spPr>
        <p:txBody>
          <a:bodyPr>
            <a:normAutofit/>
          </a:bodyPr>
          <a:lstStyle/>
          <a:p>
            <a:pPr>
              <a:lnSpc>
                <a:spcPct val="120000"/>
              </a:lnSpc>
            </a:pPr>
            <a:r>
              <a:rPr lang="en-US" sz="2000" dirty="0" smtClean="0">
                <a:latin typeface="Arial" panose="020B0604020202020204" pitchFamily="34" charset="0"/>
              </a:rPr>
              <a:t>P</a:t>
            </a:r>
            <a:r>
              <a:rPr lang="en-US" sz="2000" dirty="0" smtClean="0">
                <a:latin typeface="Arial" panose="020B0604020202020204" pitchFamily="34" charset="0"/>
                <a:cs typeface="Arial" panose="020B0604020202020204" pitchFamily="34" charset="0"/>
              </a:rPr>
              <a:t>rohibit </a:t>
            </a:r>
            <a:r>
              <a:rPr lang="en-US" sz="2000" dirty="0">
                <a:latin typeface="Arial" panose="020B0604020202020204" pitchFamily="34" charset="0"/>
                <a:cs typeface="Arial" panose="020B0604020202020204" pitchFamily="34" charset="0"/>
              </a:rPr>
              <a:t>non-stormwater discharges to the MS4 </a:t>
            </a:r>
          </a:p>
          <a:p>
            <a:pPr>
              <a:lnSpc>
                <a:spcPct val="120000"/>
              </a:lnSpc>
            </a:pPr>
            <a:r>
              <a:rPr lang="en-US" sz="2000" dirty="0" smtClean="0">
                <a:latin typeface="Arial" panose="020B0604020202020204" pitchFamily="34" charset="0"/>
                <a:cs typeface="Arial" panose="020B0604020202020204" pitchFamily="34" charset="0"/>
              </a:rPr>
              <a:t>Prohibit </a:t>
            </a:r>
            <a:r>
              <a:rPr lang="en-US" sz="2000" dirty="0">
                <a:latin typeface="Arial" panose="020B0604020202020204" pitchFamily="34" charset="0"/>
                <a:cs typeface="Arial" panose="020B0604020202020204" pitchFamily="34" charset="0"/>
              </a:rPr>
              <a:t>and eliminate illicit connections </a:t>
            </a:r>
            <a:r>
              <a:rPr lang="en-US" sz="2000" dirty="0" smtClean="0">
                <a:latin typeface="Arial" panose="020B0604020202020204" pitchFamily="34" charset="0"/>
                <a:cs typeface="Arial" panose="020B0604020202020204" pitchFamily="34" charset="0"/>
              </a:rPr>
              <a:t>/ discharges / dumping </a:t>
            </a:r>
            <a:r>
              <a:rPr lang="en-US" sz="2000" dirty="0">
                <a:latin typeface="Arial" panose="020B0604020202020204" pitchFamily="34" charset="0"/>
                <a:cs typeface="Arial" panose="020B0604020202020204" pitchFamily="34" charset="0"/>
              </a:rPr>
              <a:t>to </a:t>
            </a: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MS4 </a:t>
            </a:r>
          </a:p>
          <a:p>
            <a:pPr>
              <a:lnSpc>
                <a:spcPct val="120000"/>
              </a:lnSpc>
            </a:pPr>
            <a:r>
              <a:rPr lang="en-US" sz="2000" dirty="0" smtClean="0">
                <a:latin typeface="Arial" panose="020B0604020202020204" pitchFamily="34" charset="0"/>
                <a:cs typeface="Arial" panose="020B0604020202020204" pitchFamily="34" charset="0"/>
              </a:rPr>
              <a:t>Prohibit </a:t>
            </a:r>
            <a:r>
              <a:rPr lang="en-US" sz="2000" dirty="0">
                <a:latin typeface="Arial" panose="020B0604020202020204" pitchFamily="34" charset="0"/>
                <a:cs typeface="Arial" panose="020B0604020202020204" pitchFamily="34" charset="0"/>
              </a:rPr>
              <a:t>spills or other releases into the MS4 </a:t>
            </a:r>
          </a:p>
          <a:p>
            <a:pPr>
              <a:lnSpc>
                <a:spcPct val="120000"/>
              </a:lnSpc>
            </a:pPr>
            <a:r>
              <a:rPr lang="en-US" sz="2000" dirty="0" smtClean="0">
                <a:latin typeface="Arial" panose="020B0604020202020204" pitchFamily="34" charset="0"/>
                <a:cs typeface="Arial" panose="020B0604020202020204" pitchFamily="34" charset="0"/>
              </a:rPr>
              <a:t>Require </a:t>
            </a:r>
            <a:r>
              <a:rPr lang="en-US" sz="2000" dirty="0">
                <a:latin typeface="Arial" panose="020B0604020202020204" pitchFamily="34" charset="0"/>
                <a:cs typeface="Arial" panose="020B0604020202020204" pitchFamily="34" charset="0"/>
              </a:rPr>
              <a:t>implementation of appropriate BMPs to control </a:t>
            </a:r>
            <a:r>
              <a:rPr lang="en-US" sz="2000" dirty="0" smtClean="0">
                <a:latin typeface="Arial" panose="020B0604020202020204" pitchFamily="34" charset="0"/>
                <a:cs typeface="Arial" panose="020B0604020202020204" pitchFamily="34" charset="0"/>
              </a:rPr>
              <a:t> discharges </a:t>
            </a:r>
            <a:r>
              <a:rPr lang="en-US" sz="2000" dirty="0">
                <a:latin typeface="Arial" panose="020B0604020202020204" pitchFamily="34" charset="0"/>
                <a:cs typeface="Arial" panose="020B0604020202020204" pitchFamily="34" charset="0"/>
              </a:rPr>
              <a:t>from construction </a:t>
            </a:r>
            <a:r>
              <a:rPr lang="en-US" sz="2000" dirty="0" smtClean="0">
                <a:latin typeface="Arial" panose="020B0604020202020204" pitchFamily="34" charset="0"/>
                <a:cs typeface="Arial" panose="020B0604020202020204" pitchFamily="34" charset="0"/>
              </a:rPr>
              <a:t>sites and industrial </a:t>
            </a:r>
            <a:r>
              <a:rPr lang="en-US" sz="2000" dirty="0">
                <a:latin typeface="Arial" panose="020B0604020202020204" pitchFamily="34" charset="0"/>
                <a:cs typeface="Arial" panose="020B0604020202020204" pitchFamily="34" charset="0"/>
              </a:rPr>
              <a:t>facilities into the </a:t>
            </a:r>
            <a:r>
              <a:rPr lang="en-US" sz="2000" dirty="0" smtClean="0">
                <a:latin typeface="Arial" panose="020B0604020202020204" pitchFamily="34" charset="0"/>
                <a:cs typeface="Arial" panose="020B0604020202020204" pitchFamily="34" charset="0"/>
              </a:rPr>
              <a:t>MS4 (erosion and sediment control, post-construction stormwater discharges)</a:t>
            </a:r>
          </a:p>
          <a:p>
            <a:endParaRPr lang="en-US" sz="2000" dirty="0"/>
          </a:p>
        </p:txBody>
      </p:sp>
      <p:sp>
        <p:nvSpPr>
          <p:cNvPr id="3" name="Date Placeholder 2"/>
          <p:cNvSpPr>
            <a:spLocks noGrp="1"/>
          </p:cNvSpPr>
          <p:nvPr>
            <p:ph type="dt" sz="half" idx="10"/>
          </p:nvPr>
        </p:nvSpPr>
        <p:spPr/>
        <p:txBody>
          <a:bodyPr/>
          <a:lstStyle/>
          <a:p>
            <a:fld id="{67E71531-73F8-45F4-89D3-D3785184EFB8}" type="datetime1">
              <a:rPr lang="en-US" smtClean="0"/>
              <a:t>3/14/2016</a:t>
            </a:fld>
            <a:endParaRPr lang="en-US" dirty="0"/>
          </a:p>
        </p:txBody>
      </p:sp>
      <p:sp>
        <p:nvSpPr>
          <p:cNvPr id="4" name="Footer Placeholder 3"/>
          <p:cNvSpPr>
            <a:spLocks noGrp="1"/>
          </p:cNvSpPr>
          <p:nvPr>
            <p:ph type="ftr" sz="quarter" idx="11"/>
          </p:nvPr>
        </p:nvSpPr>
        <p:spPr/>
        <p:txBody>
          <a:bodyPr/>
          <a:lstStyle/>
          <a:p>
            <a:r>
              <a:rPr lang="en-US" dirty="0" smtClean="0"/>
              <a:t>NPDES Stormwater Program</a:t>
            </a:r>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11</a:t>
            </a:fld>
            <a:endParaRPr lang="en-US"/>
          </a:p>
        </p:txBody>
      </p:sp>
    </p:spTree>
    <p:extLst>
      <p:ext uri="{BB962C8B-B14F-4D97-AF65-F5344CB8AC3E}">
        <p14:creationId xmlns:p14="http://schemas.microsoft.com/office/powerpoint/2010/main" val="1671447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latin typeface="Arial"/>
                <a:cs typeface="Arial"/>
              </a:rPr>
              <a:t>Phase I MS4s</a:t>
            </a:r>
            <a:endParaRPr lang="en-US" sz="4400" dirty="0">
              <a:latin typeface="Arial"/>
              <a:cs typeface="Arial"/>
            </a:endParaRPr>
          </a:p>
        </p:txBody>
      </p:sp>
      <p:sp>
        <p:nvSpPr>
          <p:cNvPr id="3" name="Content Placeholder 2"/>
          <p:cNvSpPr>
            <a:spLocks noGrp="1"/>
          </p:cNvSpPr>
          <p:nvPr>
            <p:ph idx="1"/>
          </p:nvPr>
        </p:nvSpPr>
        <p:spPr>
          <a:xfrm>
            <a:off x="628650" y="1825624"/>
            <a:ext cx="7886700" cy="4538599"/>
          </a:xfrm>
        </p:spPr>
        <p:txBody>
          <a:bodyPr>
            <a:noAutofit/>
          </a:bodyPr>
          <a:lstStyle/>
          <a:p>
            <a:pPr marL="342900" indent="-342900">
              <a:lnSpc>
                <a:spcPct val="100000"/>
              </a:lnSpc>
              <a:spcBef>
                <a:spcPts val="0"/>
              </a:spcBef>
              <a:buFont typeface="+mj-lt"/>
              <a:buAutoNum type="arabicPeriod"/>
            </a:pPr>
            <a:r>
              <a:rPr lang="en-US" sz="2000" dirty="0" smtClean="0">
                <a:latin typeface="Arial" panose="020B0604020202020204" pitchFamily="34" charset="0"/>
                <a:cs typeface="Arial" panose="020B0604020202020204" pitchFamily="34" charset="0"/>
              </a:rPr>
              <a:t>Structural Controls and Stormwater Collection System Operation</a:t>
            </a:r>
          </a:p>
          <a:p>
            <a:pPr marL="342900" indent="-342900" fontAlgn="t">
              <a:lnSpc>
                <a:spcPct val="100000"/>
              </a:lnSpc>
              <a:spcBef>
                <a:spcPts val="0"/>
              </a:spcBef>
              <a:buFont typeface="+mj-lt"/>
              <a:buAutoNum type="arabicPeriod"/>
            </a:pPr>
            <a:r>
              <a:rPr lang="en-US" sz="2000" dirty="0" smtClean="0">
                <a:latin typeface="Arial" panose="020B0604020202020204" pitchFamily="34" charset="0"/>
                <a:cs typeface="Arial" panose="020B0604020202020204" pitchFamily="34" charset="0"/>
              </a:rPr>
              <a:t>Areas of New </a:t>
            </a:r>
            <a:r>
              <a:rPr lang="en-US" sz="2000" dirty="0">
                <a:latin typeface="Arial" panose="020B0604020202020204" pitchFamily="34" charset="0"/>
                <a:cs typeface="Arial" panose="020B0604020202020204" pitchFamily="34" charset="0"/>
              </a:rPr>
              <a:t>Development </a:t>
            </a:r>
            <a:r>
              <a:rPr lang="en-US" sz="2000" dirty="0" smtClean="0">
                <a:latin typeface="Arial" panose="020B0604020202020204" pitchFamily="34" charset="0"/>
                <a:cs typeface="Arial" panose="020B0604020202020204" pitchFamily="34" charset="0"/>
              </a:rPr>
              <a:t>and </a:t>
            </a:r>
            <a:r>
              <a:rPr lang="en-US" sz="2000" dirty="0">
                <a:latin typeface="Arial" panose="020B0604020202020204" pitchFamily="34" charset="0"/>
                <a:cs typeface="Arial" panose="020B0604020202020204" pitchFamily="34" charset="0"/>
              </a:rPr>
              <a:t>Significant </a:t>
            </a:r>
            <a:r>
              <a:rPr lang="en-US" sz="2000" dirty="0" smtClean="0">
                <a:latin typeface="Arial" panose="020B0604020202020204" pitchFamily="34" charset="0"/>
                <a:cs typeface="Arial" panose="020B0604020202020204" pitchFamily="34" charset="0"/>
              </a:rPr>
              <a:t>Redevelopment</a:t>
            </a:r>
          </a:p>
          <a:p>
            <a:pPr marL="342900" indent="-342900" fontAlgn="t">
              <a:lnSpc>
                <a:spcPct val="100000"/>
              </a:lnSpc>
              <a:spcBef>
                <a:spcPts val="0"/>
              </a:spcBef>
              <a:buFont typeface="+mj-lt"/>
              <a:buAutoNum type="arabicPeriod"/>
            </a:pPr>
            <a:r>
              <a:rPr lang="en-US" sz="2000" dirty="0" smtClean="0">
                <a:latin typeface="Arial" panose="020B0604020202020204" pitchFamily="34" charset="0"/>
                <a:cs typeface="Arial" panose="020B0604020202020204" pitchFamily="34" charset="0"/>
              </a:rPr>
              <a:t>Roadways</a:t>
            </a:r>
            <a:endParaRPr lang="en-US" sz="20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2000" dirty="0">
                <a:latin typeface="Arial" panose="020B0604020202020204" pitchFamily="34" charset="0"/>
                <a:cs typeface="Arial" panose="020B0604020202020204" pitchFamily="34" charset="0"/>
              </a:rPr>
              <a:t>Flood Control </a:t>
            </a:r>
            <a:r>
              <a:rPr lang="en-US" sz="2000" dirty="0" smtClean="0">
                <a:latin typeface="Arial" panose="020B0604020202020204" pitchFamily="34" charset="0"/>
                <a:cs typeface="Arial" panose="020B0604020202020204" pitchFamily="34" charset="0"/>
              </a:rPr>
              <a:t>Projects</a:t>
            </a:r>
          </a:p>
          <a:p>
            <a:pPr marL="342900" indent="-342900" fontAlgn="t">
              <a:lnSpc>
                <a:spcPct val="100000"/>
              </a:lnSpc>
              <a:spcBef>
                <a:spcPts val="0"/>
              </a:spcBef>
              <a:buFont typeface="+mj-lt"/>
              <a:buAutoNum type="arabicPeriod"/>
            </a:pPr>
            <a:r>
              <a:rPr lang="en-US" sz="2000" dirty="0" smtClean="0">
                <a:latin typeface="Arial" panose="020B0604020202020204" pitchFamily="34" charset="0"/>
                <a:cs typeface="Arial" panose="020B0604020202020204" pitchFamily="34" charset="0"/>
              </a:rPr>
              <a:t>Municipal Waste Treatment, Storage or Disposal Facilities</a:t>
            </a:r>
          </a:p>
          <a:p>
            <a:pPr marL="342900" indent="-342900" fontAlgn="t">
              <a:lnSpc>
                <a:spcPct val="100000"/>
              </a:lnSpc>
              <a:spcBef>
                <a:spcPts val="0"/>
              </a:spcBef>
              <a:buFont typeface="+mj-lt"/>
              <a:buAutoNum type="arabicPeriod"/>
            </a:pPr>
            <a:r>
              <a:rPr lang="en-US" sz="2000" dirty="0" smtClean="0">
                <a:latin typeface="Arial" panose="020B0604020202020204" pitchFamily="34" charset="0"/>
                <a:cs typeface="Arial" panose="020B0604020202020204" pitchFamily="34" charset="0"/>
              </a:rPr>
              <a:t>Pesticide</a:t>
            </a:r>
            <a:r>
              <a:rPr lang="en-US" sz="2000" dirty="0">
                <a:latin typeface="Arial" panose="020B0604020202020204" pitchFamily="34" charset="0"/>
                <a:cs typeface="Arial" panose="020B0604020202020204" pitchFamily="34" charset="0"/>
              </a:rPr>
              <a:t>, Herbicide, and Fertilizer Application </a:t>
            </a:r>
          </a:p>
          <a:p>
            <a:pPr marL="342900" indent="-342900">
              <a:lnSpc>
                <a:spcPct val="120000"/>
              </a:lnSpc>
              <a:spcBef>
                <a:spcPts val="0"/>
              </a:spcBef>
              <a:buFont typeface="+mj-lt"/>
              <a:buAutoNum type="arabicPeriod"/>
            </a:pPr>
            <a:r>
              <a:rPr lang="en-US" sz="2000" dirty="0">
                <a:latin typeface="Arial" panose="020B0604020202020204" pitchFamily="34" charset="0"/>
                <a:cs typeface="Arial" panose="020B0604020202020204" pitchFamily="34" charset="0"/>
              </a:rPr>
              <a:t>Illicit Discharges and Improper Disposal</a:t>
            </a:r>
          </a:p>
          <a:p>
            <a:pPr marL="342900" indent="-342900">
              <a:lnSpc>
                <a:spcPct val="120000"/>
              </a:lnSpc>
              <a:spcBef>
                <a:spcPts val="0"/>
              </a:spcBef>
              <a:buFont typeface="+mj-lt"/>
              <a:buAutoNum type="arabicPeriod"/>
            </a:pPr>
            <a:r>
              <a:rPr lang="en-US" sz="2000" dirty="0">
                <a:latin typeface="Arial" panose="020B0604020202020204" pitchFamily="34" charset="0"/>
                <a:cs typeface="Arial" panose="020B0604020202020204" pitchFamily="34" charset="0"/>
              </a:rPr>
              <a:t>Industrial and High Risk Runoff</a:t>
            </a:r>
          </a:p>
          <a:p>
            <a:pPr marL="342900" indent="-342900">
              <a:lnSpc>
                <a:spcPct val="120000"/>
              </a:lnSpc>
              <a:spcBef>
                <a:spcPts val="0"/>
              </a:spcBef>
              <a:buFont typeface="+mj-lt"/>
              <a:buAutoNum type="arabicPeriod"/>
            </a:pPr>
            <a:r>
              <a:rPr lang="en-US" sz="2000" dirty="0">
                <a:latin typeface="Arial" panose="020B0604020202020204" pitchFamily="34" charset="0"/>
                <a:cs typeface="Arial" panose="020B0604020202020204" pitchFamily="34" charset="0"/>
              </a:rPr>
              <a:t>Construction Site Runoff</a:t>
            </a:r>
          </a:p>
          <a:p>
            <a:pPr marL="0" indent="0">
              <a:lnSpc>
                <a:spcPct val="120000"/>
              </a:lnSpc>
              <a:spcBef>
                <a:spcPts val="0"/>
              </a:spcBef>
              <a:buNone/>
            </a:pPr>
            <a:r>
              <a:rPr lang="en-US" sz="2000" dirty="0" smtClean="0">
                <a:latin typeface="Arial" panose="020B0604020202020204" pitchFamily="34" charset="0"/>
                <a:cs typeface="Arial" panose="020B0604020202020204" pitchFamily="34" charset="0"/>
              </a:rPr>
              <a:t>Monitoring</a:t>
            </a:r>
            <a:endParaRPr lang="en-US" sz="2000" dirty="0">
              <a:latin typeface="Arial" panose="020B0604020202020204" pitchFamily="34" charset="0"/>
              <a:cs typeface="Arial" panose="020B0604020202020204" pitchFamily="34" charset="0"/>
            </a:endParaRPr>
          </a:p>
          <a:p>
            <a:pPr marL="0" indent="0">
              <a:lnSpc>
                <a:spcPct val="120000"/>
              </a:lnSpc>
              <a:spcBef>
                <a:spcPts val="0"/>
              </a:spcBef>
              <a:buNone/>
            </a:pPr>
            <a:r>
              <a:rPr lang="en-US" sz="2000" dirty="0">
                <a:latin typeface="Arial" panose="020B0604020202020204" pitchFamily="34" charset="0"/>
                <a:cs typeface="Arial" panose="020B0604020202020204" pitchFamily="34" charset="0"/>
              </a:rPr>
              <a:t>Water Quality Standards - TMDLs</a:t>
            </a:r>
            <a:endParaRPr lang="en-US" sz="20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spTree>
    <p:extLst>
      <p:ext uri="{BB962C8B-B14F-4D97-AF65-F5344CB8AC3E}">
        <p14:creationId xmlns:p14="http://schemas.microsoft.com/office/powerpoint/2010/main" val="773912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00000"/>
              </a:lnSpc>
              <a:buFont typeface="+mj-lt"/>
              <a:buAutoNum type="arabicPeriod"/>
            </a:pPr>
            <a:r>
              <a:rPr lang="en-US" sz="2000" dirty="0" smtClean="0">
                <a:latin typeface="Arial" panose="020B0604020202020204" pitchFamily="34" charset="0"/>
                <a:cs typeface="Arial" panose="020B0604020202020204" pitchFamily="34" charset="0"/>
              </a:rPr>
              <a:t>Structural </a:t>
            </a:r>
            <a:r>
              <a:rPr lang="en-US" sz="2000" dirty="0">
                <a:latin typeface="Arial" panose="020B0604020202020204" pitchFamily="34" charset="0"/>
                <a:cs typeface="Arial" panose="020B0604020202020204" pitchFamily="34" charset="0"/>
              </a:rPr>
              <a:t>Controls and Stormwater Collection System Operation:  </a:t>
            </a:r>
          </a:p>
          <a:p>
            <a:pPr lvl="1">
              <a:lnSpc>
                <a:spcPct val="100000"/>
              </a:lnSpc>
            </a:pPr>
            <a:r>
              <a:rPr lang="en-US" sz="1800" dirty="0">
                <a:latin typeface="Arial" panose="020B0604020202020204" pitchFamily="34" charset="0"/>
                <a:cs typeface="Arial" panose="020B0604020202020204" pitchFamily="34" charset="0"/>
              </a:rPr>
              <a:t>Inventory and map of system</a:t>
            </a:r>
          </a:p>
          <a:p>
            <a:pPr lvl="1">
              <a:lnSpc>
                <a:spcPct val="100000"/>
              </a:lnSpc>
            </a:pPr>
            <a:r>
              <a:rPr lang="en-US" sz="1800" dirty="0">
                <a:latin typeface="Arial" panose="020B0604020202020204" pitchFamily="34" charset="0"/>
                <a:cs typeface="Arial" panose="020B0604020202020204" pitchFamily="34" charset="0"/>
              </a:rPr>
              <a:t>Inspection &amp; Maintenance </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sp>
        <p:nvSpPr>
          <p:cNvPr id="10" name="Rectangle 9"/>
          <p:cNvSpPr/>
          <p:nvPr/>
        </p:nvSpPr>
        <p:spPr>
          <a:xfrm>
            <a:off x="883592" y="5763604"/>
            <a:ext cx="7927213" cy="609398"/>
          </a:xfrm>
          <a:prstGeom prst="rect">
            <a:avLst/>
          </a:prstGeom>
        </p:spPr>
        <p:txBody>
          <a:bodyPr wrap="square">
            <a:spAutoFit/>
          </a:bodyPr>
          <a:lstStyle/>
          <a:p>
            <a:pPr lvl="0">
              <a:lnSpc>
                <a:spcPct val="120000"/>
              </a:lnSpc>
            </a:pPr>
            <a:r>
              <a:rPr lang="en-US" sz="1400" dirty="0">
                <a:solidFill>
                  <a:prstClr val="black"/>
                </a:solidFill>
                <a:latin typeface="Arial" panose="020B0604020202020204" pitchFamily="34" charset="0"/>
                <a:cs typeface="Arial" panose="020B0604020202020204" pitchFamily="34" charset="0"/>
              </a:rPr>
              <a:t>Descriptions of common stormwater structural controls: </a:t>
            </a:r>
            <a:r>
              <a:rPr lang="en-US" sz="1400" dirty="0">
                <a:solidFill>
                  <a:prstClr val="black"/>
                </a:solidFill>
                <a:latin typeface="Arial" panose="020B0604020202020204" pitchFamily="34" charset="0"/>
                <a:cs typeface="Arial" panose="020B0604020202020204" pitchFamily="34" charset="0"/>
                <a:hlinkClick r:id="rId3"/>
              </a:rPr>
              <a:t>http://www.dep.state.fl.us/water/stormwater/npdes/docs/stormwater-structural-controls-ms4.pdf</a:t>
            </a:r>
            <a:r>
              <a:rPr lang="en-US" sz="1400" dirty="0">
                <a:solidFill>
                  <a:prstClr val="black"/>
                </a:solidFill>
                <a:latin typeface="Arial" panose="020B0604020202020204" pitchFamily="34" charset="0"/>
                <a:cs typeface="Arial" panose="020B0604020202020204" pitchFamily="34" charset="0"/>
              </a:rPr>
              <a:t> </a:t>
            </a:r>
          </a:p>
        </p:txBody>
      </p:sp>
      <p:graphicFrame>
        <p:nvGraphicFramePr>
          <p:cNvPr id="7" name="Content Placeholder 9" descr="List of structural controls in an MS4 permit, and their frequency of inspection from quarterly to 10% annually. " title="Structural Control Inspection Frequency"/>
          <p:cNvGraphicFramePr>
            <a:graphicFrameLocks/>
          </p:cNvGraphicFramePr>
          <p:nvPr>
            <p:extLst>
              <p:ext uri="{D42A27DB-BD31-4B8C-83A1-F6EECF244321}">
                <p14:modId xmlns:p14="http://schemas.microsoft.com/office/powerpoint/2010/main" val="2536234102"/>
              </p:ext>
            </p:extLst>
          </p:nvPr>
        </p:nvGraphicFramePr>
        <p:xfrm>
          <a:off x="628650" y="2641390"/>
          <a:ext cx="7657394" cy="3000078"/>
        </p:xfrm>
        <a:graphic>
          <a:graphicData uri="http://schemas.openxmlformats.org/drawingml/2006/table">
            <a:tbl>
              <a:tblPr firstRow="1" bandRow="1">
                <a:tableStyleId>{7DF18680-E054-41AD-8BC1-D1AEF772440D}</a:tableStyleId>
              </a:tblPr>
              <a:tblGrid>
                <a:gridCol w="4570616"/>
                <a:gridCol w="3086778"/>
              </a:tblGrid>
              <a:tr h="365552">
                <a:tc>
                  <a:txBody>
                    <a:bodyPr/>
                    <a:lstStyle/>
                    <a:p>
                      <a:r>
                        <a:rPr lang="en-US" altLang="en-US" dirty="0" smtClean="0"/>
                        <a:t>Structural Control </a:t>
                      </a:r>
                      <a:endParaRPr lang="en-US" dirty="0"/>
                    </a:p>
                  </a:txBody>
                  <a:tcPr/>
                </a:tc>
                <a:tc>
                  <a:txBody>
                    <a:bodyPr/>
                    <a:lstStyle/>
                    <a:p>
                      <a:r>
                        <a:rPr lang="en-US" dirty="0" smtClean="0"/>
                        <a:t>Inspection Frequency</a:t>
                      </a:r>
                      <a:endParaRPr lang="en-US" dirty="0"/>
                    </a:p>
                  </a:txBody>
                  <a:tcPr/>
                </a:tc>
              </a:tr>
              <a:tr h="272327">
                <a:tc>
                  <a:txBody>
                    <a:bodyPr/>
                    <a:lstStyle/>
                    <a:p>
                      <a:pPr marL="0" marR="0">
                        <a:spcBef>
                          <a:spcPts val="0"/>
                        </a:spcBef>
                        <a:spcAft>
                          <a:spcPts val="0"/>
                        </a:spcAft>
                      </a:pPr>
                      <a:r>
                        <a:rPr lang="en-US" sz="1400" dirty="0" smtClean="0"/>
                        <a:t>Dry/Wet Retention/Detention Systems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rowSpan="3">
                  <a:txBody>
                    <a:bodyPr/>
                    <a:lstStyle/>
                    <a:p>
                      <a:pPr marL="0" marR="0" algn="ctr">
                        <a:spcBef>
                          <a:spcPts val="0"/>
                        </a:spcBef>
                        <a:spcAft>
                          <a:spcPts val="0"/>
                        </a:spcAft>
                      </a:pPr>
                      <a:r>
                        <a:rPr lang="en-US" sz="1400" dirty="0"/>
                        <a:t>Once every three years </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327">
                <a:tc>
                  <a:txBody>
                    <a:bodyPr/>
                    <a:lstStyle/>
                    <a:p>
                      <a:pPr marL="0" marR="0">
                        <a:spcBef>
                          <a:spcPts val="0"/>
                        </a:spcBef>
                        <a:spcAft>
                          <a:spcPts val="0"/>
                        </a:spcAft>
                      </a:pPr>
                      <a:r>
                        <a:rPr lang="en-US" sz="1400" dirty="0" smtClean="0"/>
                        <a:t>Exfiltration Trench / French Drains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vMerge="1">
                  <a:txBody>
                    <a:bodyPr/>
                    <a:lstStyle/>
                    <a:p>
                      <a:endParaRPr lang="en-US"/>
                    </a:p>
                  </a:txBody>
                  <a:tcPr/>
                </a:tc>
              </a:tr>
              <a:tr h="301717">
                <a:tc>
                  <a:txBody>
                    <a:bodyPr/>
                    <a:lstStyle/>
                    <a:p>
                      <a:pPr marL="0" marR="0">
                        <a:spcBef>
                          <a:spcPts val="0"/>
                        </a:spcBef>
                        <a:spcAft>
                          <a:spcPts val="0"/>
                        </a:spcAft>
                      </a:pPr>
                      <a:r>
                        <a:rPr lang="en-US" sz="1400" dirty="0" smtClean="0"/>
                        <a:t>Grass Swales (Dry)</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vMerge="1">
                  <a:txBody>
                    <a:bodyPr/>
                    <a:lstStyle/>
                    <a:p>
                      <a:endParaRPr lang="en-US"/>
                    </a:p>
                  </a:txBody>
                  <a:tcPr/>
                </a:tc>
              </a:tr>
              <a:tr h="272327">
                <a:tc>
                  <a:txBody>
                    <a:bodyPr/>
                    <a:lstStyle/>
                    <a:p>
                      <a:pPr marL="0" marR="0">
                        <a:spcBef>
                          <a:spcPts val="0"/>
                        </a:spcBef>
                        <a:spcAft>
                          <a:spcPts val="0"/>
                        </a:spcAft>
                      </a:pPr>
                      <a:r>
                        <a:rPr lang="en-US" sz="1400" smtClean="0"/>
                        <a:t>Underdrain Filter Systems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smtClean="0"/>
                        <a:t>18 months</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327">
                <a:tc>
                  <a:txBody>
                    <a:bodyPr/>
                    <a:lstStyle/>
                    <a:p>
                      <a:pPr marL="0" lvl="1" algn="l">
                        <a:lnSpc>
                          <a:spcPct val="100000"/>
                        </a:lnSpc>
                      </a:pPr>
                      <a:r>
                        <a:rPr lang="en-US" sz="1400" dirty="0" smtClean="0"/>
                        <a:t>Pollution Control Boxes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t>Quarterly, &lt; or &gt;</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327">
                <a:tc>
                  <a:txBody>
                    <a:bodyPr/>
                    <a:lstStyle/>
                    <a:p>
                      <a:pPr marL="0" marR="0">
                        <a:spcBef>
                          <a:spcPts val="0"/>
                        </a:spcBef>
                        <a:spcAft>
                          <a:spcPts val="0"/>
                        </a:spcAft>
                      </a:pPr>
                      <a:r>
                        <a:rPr lang="en-US" sz="1400" smtClean="0"/>
                        <a:t>Pump Stations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t>Semi-annually or &gt;</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327">
                <a:tc>
                  <a:txBody>
                    <a:bodyPr/>
                    <a:lstStyle/>
                    <a:p>
                      <a:pPr marL="0" marR="0">
                        <a:spcBef>
                          <a:spcPts val="0"/>
                        </a:spcBef>
                        <a:spcAft>
                          <a:spcPts val="0"/>
                        </a:spcAft>
                      </a:pPr>
                      <a:r>
                        <a:rPr lang="en-US" sz="1400" smtClean="0"/>
                        <a:t>Major Outfalls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t>Annually, &lt; or &gt;</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426312">
                <a:tc>
                  <a:txBody>
                    <a:bodyPr/>
                    <a:lstStyle/>
                    <a:p>
                      <a:pPr marL="0" marR="0">
                        <a:spcBef>
                          <a:spcPts val="0"/>
                        </a:spcBef>
                        <a:spcAft>
                          <a:spcPts val="0"/>
                        </a:spcAft>
                      </a:pPr>
                      <a:r>
                        <a:rPr lang="en-US" sz="1400" dirty="0" smtClean="0"/>
                        <a:t>Pipes/Culverts, Ditches, Other Conveyances</a:t>
                      </a:r>
                      <a:endParaRPr lang="en-US" sz="14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rowSpan="2">
                  <a:txBody>
                    <a:bodyPr/>
                    <a:lstStyle/>
                    <a:p>
                      <a:pPr marL="0" marR="0" algn="ctr">
                        <a:spcBef>
                          <a:spcPts val="0"/>
                        </a:spcBef>
                        <a:spcAft>
                          <a:spcPts val="0"/>
                        </a:spcAft>
                      </a:pPr>
                      <a:r>
                        <a:rPr lang="en-US" sz="1400" dirty="0"/>
                        <a:t>10% </a:t>
                      </a:r>
                      <a:r>
                        <a:rPr lang="en-US" sz="1400" dirty="0" smtClean="0"/>
                        <a:t>annually</a:t>
                      </a:r>
                    </a:p>
                    <a:p>
                      <a:pPr marL="0" marR="0" algn="ctr">
                        <a:spcBef>
                          <a:spcPts val="0"/>
                        </a:spcBef>
                        <a:spcAft>
                          <a:spcPts val="0"/>
                        </a:spcAft>
                      </a:pPr>
                      <a:r>
                        <a:rPr lang="en-US" sz="1400" dirty="0" smtClean="0"/>
                        <a:t>FDOT: MRP</a:t>
                      </a:r>
                      <a:endParaRPr lang="en-US" sz="14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327">
                <a:tc>
                  <a:txBody>
                    <a:bodyPr/>
                    <a:lstStyle/>
                    <a:p>
                      <a:pPr marL="0" marR="0">
                        <a:spcBef>
                          <a:spcPts val="0"/>
                        </a:spcBef>
                        <a:spcAft>
                          <a:spcPts val="0"/>
                        </a:spcAft>
                      </a:pPr>
                      <a:r>
                        <a:rPr lang="en-US" sz="1400" dirty="0" smtClean="0"/>
                        <a:t>Inlets, Catch Basins, Grates</a:t>
                      </a:r>
                    </a:p>
                  </a:txBody>
                  <a:tcPr marL="68580" marR="68580" marT="0" marB="0" anchor="ctr"/>
                </a:tc>
                <a:tc vMerge="1">
                  <a:txBody>
                    <a:bodyPr/>
                    <a:lstStyle/>
                    <a:p>
                      <a:endParaRPr lang="en-US"/>
                    </a:p>
                  </a:txBody>
                  <a:tcPr/>
                </a:tc>
              </a:tr>
            </a:tbl>
          </a:graphicData>
        </a:graphic>
      </p:graphicFrame>
    </p:spTree>
    <p:extLst>
      <p:ext uri="{BB962C8B-B14F-4D97-AF65-F5344CB8AC3E}">
        <p14:creationId xmlns:p14="http://schemas.microsoft.com/office/powerpoint/2010/main" val="417578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1)">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00000"/>
              </a:lnSpc>
              <a:buFont typeface="+mj-lt"/>
              <a:buAutoNum type="arabicPeriod" startAt="2"/>
            </a:pPr>
            <a:r>
              <a:rPr lang="en-US" sz="2000" dirty="0" smtClean="0">
                <a:latin typeface="Arial" panose="020B0604020202020204" pitchFamily="34" charset="0"/>
                <a:cs typeface="Arial" panose="020B0604020202020204" pitchFamily="34" charset="0"/>
              </a:rPr>
              <a:t>Areas </a:t>
            </a:r>
            <a:r>
              <a:rPr lang="en-US" sz="2000" dirty="0">
                <a:latin typeface="Arial" panose="020B0604020202020204" pitchFamily="34" charset="0"/>
                <a:cs typeface="Arial" panose="020B0604020202020204" pitchFamily="34" charset="0"/>
              </a:rPr>
              <a:t>of New Development and Significant </a:t>
            </a:r>
            <a:r>
              <a:rPr lang="en-US" sz="2000" dirty="0" smtClean="0">
                <a:latin typeface="Arial" panose="020B0604020202020204" pitchFamily="34" charset="0"/>
                <a:cs typeface="Arial" panose="020B0604020202020204" pitchFamily="34" charset="0"/>
              </a:rPr>
              <a:t>Redevelopment: </a:t>
            </a:r>
          </a:p>
          <a:p>
            <a:pPr marL="914400" lvl="2" indent="-457200">
              <a:lnSpc>
                <a:spcPct val="100000"/>
              </a:lnSpc>
              <a:spcBef>
                <a:spcPts val="1000"/>
              </a:spcBef>
            </a:pPr>
            <a:r>
              <a:rPr lang="en-US" sz="1800" dirty="0" smtClean="0">
                <a:latin typeface="Arial" panose="020B0604020202020204" pitchFamily="34" charset="0"/>
                <a:cs typeface="Arial" panose="020B0604020202020204" pitchFamily="34" charset="0"/>
              </a:rPr>
              <a:t>Comprehensive planning to apply </a:t>
            </a:r>
            <a:r>
              <a:rPr lang="en-US" sz="1800" dirty="0">
                <a:latin typeface="Arial" panose="020B0604020202020204" pitchFamily="34" charset="0"/>
                <a:cs typeface="Arial" panose="020B0604020202020204" pitchFamily="34" charset="0"/>
              </a:rPr>
              <a:t>same requirements to redevelopment as required by new development</a:t>
            </a:r>
          </a:p>
          <a:p>
            <a:pPr marL="914400" lvl="2" indent="-457200">
              <a:lnSpc>
                <a:spcPct val="100000"/>
              </a:lnSpc>
              <a:spcBef>
                <a:spcPts val="1000"/>
              </a:spcBef>
            </a:pPr>
            <a:r>
              <a:rPr lang="en-US" sz="1800" dirty="0" smtClean="0">
                <a:latin typeface="Arial" panose="020B0604020202020204" pitchFamily="34" charset="0"/>
                <a:cs typeface="Arial" panose="020B0604020202020204" pitchFamily="34" charset="0"/>
              </a:rPr>
              <a:t>Land development code review to encourage Green Infrastructure</a:t>
            </a:r>
          </a:p>
          <a:p>
            <a:pPr marL="457200" indent="-457200">
              <a:lnSpc>
                <a:spcPct val="100000"/>
              </a:lnSpc>
              <a:buFont typeface="+mj-lt"/>
              <a:buAutoNum type="arabicPeriod" startAt="2"/>
            </a:pPr>
            <a:endParaRPr lang="en-US" sz="2000" dirty="0" smtClean="0">
              <a:latin typeface="Arial" panose="020B0604020202020204" pitchFamily="34" charset="0"/>
              <a:cs typeface="Arial" panose="020B0604020202020204" pitchFamily="34" charset="0"/>
            </a:endParaRPr>
          </a:p>
          <a:p>
            <a:pPr marL="0" indent="0" fontAlgn="t">
              <a:lnSpc>
                <a:spcPct val="100000"/>
              </a:lnSpc>
              <a:buNone/>
            </a:pPr>
            <a:r>
              <a:rPr lang="en-US" sz="1600" b="1" dirty="0" smtClean="0">
                <a:latin typeface="Arial" panose="020B0604020202020204" pitchFamily="34" charset="0"/>
                <a:cs typeface="Arial" panose="020B0604020202020204" pitchFamily="34" charset="0"/>
              </a:rPr>
              <a:t>New </a:t>
            </a:r>
            <a:r>
              <a:rPr lang="en-US" sz="1600" b="1" dirty="0">
                <a:latin typeface="Arial" panose="020B0604020202020204" pitchFamily="34" charset="0"/>
                <a:cs typeface="Arial" panose="020B0604020202020204" pitchFamily="34" charset="0"/>
              </a:rPr>
              <a:t>Development: </a:t>
            </a:r>
            <a:r>
              <a:rPr lang="en-US" sz="1600" dirty="0">
                <a:latin typeface="Arial" panose="020B0604020202020204" pitchFamily="34" charset="0"/>
                <a:cs typeface="Arial" panose="020B0604020202020204" pitchFamily="34" charset="0"/>
              </a:rPr>
              <a:t>To mitigate stormwater impacts from new developments, </a:t>
            </a:r>
            <a:r>
              <a:rPr lang="en-US" sz="1600" dirty="0" smtClean="0">
                <a:latin typeface="Arial" panose="020B0604020202020204" pitchFamily="34" charset="0"/>
                <a:cs typeface="Arial" panose="020B0604020202020204" pitchFamily="34" charset="0"/>
              </a:rPr>
              <a:t>use </a:t>
            </a:r>
            <a:r>
              <a:rPr lang="en-US" sz="1600" dirty="0">
                <a:latin typeface="Arial" panose="020B0604020202020204" pitchFamily="34" charset="0"/>
                <a:cs typeface="Arial" panose="020B0604020202020204" pitchFamily="34" charset="0"/>
              </a:rPr>
              <a:t>practices to treat, store, and infiltrate runoff onsite before it can affect water bodies downstream. Site designs that reduce imperviousness and include low impact development practices can be used to reduce flows and improve water quality. </a:t>
            </a:r>
          </a:p>
          <a:p>
            <a:pPr marL="0" lvl="1" indent="0" fontAlgn="t">
              <a:lnSpc>
                <a:spcPct val="100000"/>
              </a:lnSpc>
              <a:spcBef>
                <a:spcPts val="1000"/>
              </a:spcBef>
              <a:buNone/>
            </a:pPr>
            <a:r>
              <a:rPr lang="en-US" sz="1600" b="1" dirty="0">
                <a:latin typeface="Arial" panose="020B0604020202020204" pitchFamily="34" charset="0"/>
                <a:cs typeface="Arial" panose="020B0604020202020204" pitchFamily="34" charset="0"/>
              </a:rPr>
              <a:t>Redevelopment</a:t>
            </a:r>
            <a:r>
              <a:rPr lang="en-US" sz="1600" dirty="0">
                <a:latin typeface="Arial" panose="020B0604020202020204" pitchFamily="34" charset="0"/>
                <a:cs typeface="Arial" panose="020B0604020202020204" pitchFamily="34" charset="0"/>
              </a:rPr>
              <a:t> is development that occurs on previously developed land. For stormwater management, redevelopment of impervious surfaces can help reduce net increases in impervious surfaces and associated degradation to receiving waters. Infrastructure upgrades during redevelopment can also be used to repair deteriorating pipes and upgrade undersized stormwater treatment systems</a:t>
            </a:r>
            <a:r>
              <a:rPr lang="en-US" sz="1400" i="1" dirty="0" smtClean="0">
                <a:solidFill>
                  <a:srgbClr val="FF0000"/>
                </a:solidFill>
                <a:latin typeface="Arial" panose="020B0604020202020204" pitchFamily="34" charset="0"/>
                <a:cs typeface="Arial" panose="020B0604020202020204" pitchFamily="34" charset="0"/>
              </a:rPr>
              <a:t/>
            </a:r>
            <a:br>
              <a:rPr lang="en-US" sz="1400" i="1" dirty="0" smtClean="0">
                <a:solidFill>
                  <a:srgbClr val="FF0000"/>
                </a:solidFill>
                <a:latin typeface="Arial" panose="020B0604020202020204" pitchFamily="34" charset="0"/>
                <a:cs typeface="Arial" panose="020B0604020202020204" pitchFamily="34" charset="0"/>
              </a:rPr>
            </a:br>
            <a:endParaRPr lang="en-US" sz="14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6612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00000"/>
              </a:lnSpc>
              <a:buFont typeface="+mj-lt"/>
              <a:buAutoNum type="arabicPeriod" startAt="3"/>
            </a:pPr>
            <a:r>
              <a:rPr lang="en-US" sz="2000" dirty="0" smtClean="0">
                <a:latin typeface="Arial" panose="020B0604020202020204" pitchFamily="34" charset="0"/>
                <a:cs typeface="Arial" panose="020B0604020202020204" pitchFamily="34" charset="0"/>
              </a:rPr>
              <a:t>Roadways</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pPr lvl="1">
              <a:lnSpc>
                <a:spcPct val="100000"/>
              </a:lnSpc>
            </a:pPr>
            <a:r>
              <a:rPr lang="en-US" sz="1800" dirty="0" smtClean="0">
                <a:latin typeface="Arial" panose="020B0604020202020204" pitchFamily="34" charset="0"/>
                <a:cs typeface="Arial" panose="020B0604020202020204" pitchFamily="34" charset="0"/>
              </a:rPr>
              <a:t>Operate and maintain public </a:t>
            </a:r>
            <a:r>
              <a:rPr lang="en-US" sz="1800" dirty="0">
                <a:latin typeface="Arial" panose="020B0604020202020204" pitchFamily="34" charset="0"/>
                <a:cs typeface="Arial" panose="020B0604020202020204" pitchFamily="34" charset="0"/>
              </a:rPr>
              <a:t>streets, roads, </a:t>
            </a:r>
            <a:r>
              <a:rPr lang="en-US" sz="1800" dirty="0" smtClean="0">
                <a:latin typeface="Arial" panose="020B0604020202020204" pitchFamily="34" charset="0"/>
                <a:cs typeface="Arial" panose="020B0604020202020204" pitchFamily="34" charset="0"/>
              </a:rPr>
              <a:t>highways, and rights-of-way</a:t>
            </a:r>
          </a:p>
          <a:p>
            <a:pPr marL="1085850" lvl="3" indent="-171450" fontAlgn="t">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Litter control</a:t>
            </a:r>
          </a:p>
          <a:p>
            <a:pPr marL="1085850" lvl="3" indent="-171450" fontAlgn="t">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Street sweeping</a:t>
            </a:r>
          </a:p>
          <a:p>
            <a:pPr marL="1085850" lvl="3" indent="-171450" fontAlgn="t">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Adopt-A-Road</a:t>
            </a:r>
          </a:p>
          <a:p>
            <a:pPr marL="1085850" lvl="3" indent="-171450" fontAlgn="t">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municipal road construction </a:t>
            </a:r>
          </a:p>
          <a:p>
            <a:pPr marL="1085850" lvl="3" indent="-171450" fontAlgn="t">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Good housekeeping at maintenance yards </a:t>
            </a:r>
            <a:r>
              <a:rPr lang="en-US" sz="1800" i="1" dirty="0" smtClean="0">
                <a:solidFill>
                  <a:srgbClr val="FF0000"/>
                </a:solidFill>
                <a:latin typeface="Arial" panose="020B0604020202020204" pitchFamily="34" charset="0"/>
                <a:cs typeface="Arial" panose="020B0604020202020204" pitchFamily="34" charset="0"/>
              </a:rPr>
              <a:t/>
            </a:r>
            <a:br>
              <a:rPr lang="en-US" sz="1800" i="1" dirty="0" smtClean="0">
                <a:solidFill>
                  <a:srgbClr val="FF0000"/>
                </a:solidFill>
                <a:latin typeface="Arial" panose="020B0604020202020204" pitchFamily="34" charset="0"/>
                <a:cs typeface="Arial" panose="020B0604020202020204" pitchFamily="34" charset="0"/>
              </a:rPr>
            </a:br>
            <a:endParaRPr lang="en-US" sz="18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pic>
        <p:nvPicPr>
          <p:cNvPr id="7" name="Picture 6" descr="street sweeping vehichle" title="Street sweep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1581" y="4486068"/>
            <a:ext cx="2561575" cy="1922513"/>
          </a:xfrm>
          <a:prstGeom prst="rect">
            <a:avLst/>
          </a:prstGeom>
        </p:spPr>
      </p:pic>
      <p:pic>
        <p:nvPicPr>
          <p:cNvPr id="9" name="Picture 8" descr="Caution sign for municipal activities." title="Litter Pick up Ahea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8209" y="2207098"/>
            <a:ext cx="2564947" cy="1913845"/>
          </a:xfrm>
          <a:prstGeom prst="rect">
            <a:avLst/>
          </a:prstGeom>
        </p:spPr>
      </p:pic>
      <p:pic>
        <p:nvPicPr>
          <p:cNvPr id="10" name="Picture 9" descr="Citizens collecting trash on a roadside." title="Adopt-A-Road activitie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475" y="4111181"/>
            <a:ext cx="3839666" cy="2297400"/>
          </a:xfrm>
          <a:prstGeom prst="rect">
            <a:avLst/>
          </a:prstGeom>
        </p:spPr>
      </p:pic>
    </p:spTree>
    <p:extLst>
      <p:ext uri="{BB962C8B-B14F-4D97-AF65-F5344CB8AC3E}">
        <p14:creationId xmlns:p14="http://schemas.microsoft.com/office/powerpoint/2010/main" val="285692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anim calcmode="lin" valueType="num">
                                      <p:cBhvr>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00000"/>
              </a:lnSpc>
              <a:buFont typeface="+mj-lt"/>
              <a:buAutoNum type="arabicPeriod" startAt="4"/>
            </a:pPr>
            <a:r>
              <a:rPr lang="en-US" sz="2000" dirty="0" smtClean="0">
                <a:latin typeface="Arial" panose="020B0604020202020204" pitchFamily="34" charset="0"/>
                <a:cs typeface="Arial" panose="020B0604020202020204" pitchFamily="34" charset="0"/>
              </a:rPr>
              <a:t>Flood </a:t>
            </a:r>
            <a:r>
              <a:rPr lang="en-US" sz="2000" dirty="0">
                <a:latin typeface="Arial" panose="020B0604020202020204" pitchFamily="34" charset="0"/>
                <a:cs typeface="Arial" panose="020B0604020202020204" pitchFamily="34" charset="0"/>
              </a:rPr>
              <a:t>Control Projects:  </a:t>
            </a:r>
            <a:endParaRPr lang="en-US" sz="20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800" dirty="0" smtClean="0">
                <a:latin typeface="Arial" panose="020B0604020202020204" pitchFamily="34" charset="0"/>
                <a:cs typeface="Arial" panose="020B0604020202020204" pitchFamily="34" charset="0"/>
              </a:rPr>
              <a:t>Provide </a:t>
            </a:r>
            <a:r>
              <a:rPr lang="en-US" sz="1800" dirty="0">
                <a:latin typeface="Arial" panose="020B0604020202020204" pitchFamily="34" charset="0"/>
                <a:cs typeface="Arial" panose="020B0604020202020204" pitchFamily="34" charset="0"/>
              </a:rPr>
              <a:t>stormwater treatment for flood projects as required by ERP.  </a:t>
            </a:r>
          </a:p>
          <a:p>
            <a:pPr lvl="1" fontAlgn="t">
              <a:lnSpc>
                <a:spcPct val="100000"/>
              </a:lnSpc>
              <a:spcBef>
                <a:spcPts val="0"/>
              </a:spcBef>
            </a:pPr>
            <a:endParaRPr lang="en-US" sz="1800" dirty="0">
              <a:latin typeface="Arial" panose="020B0604020202020204" pitchFamily="34" charset="0"/>
              <a:cs typeface="Arial" panose="020B0604020202020204" pitchFamily="34" charset="0"/>
            </a:endParaRPr>
          </a:p>
          <a:p>
            <a:pPr lvl="1" fontAlgn="t">
              <a:lnSpc>
                <a:spcPct val="100000"/>
              </a:lnSpc>
              <a:spcBef>
                <a:spcPts val="0"/>
              </a:spcBef>
            </a:pPr>
            <a:r>
              <a:rPr lang="en-US" sz="1800" dirty="0" smtClean="0">
                <a:latin typeface="Arial" panose="020B0604020202020204" pitchFamily="34" charset="0"/>
                <a:cs typeface="Arial" panose="020B0604020202020204" pitchFamily="34" charset="0"/>
              </a:rPr>
              <a:t>Evaluate </a:t>
            </a:r>
            <a:r>
              <a:rPr lang="en-US" sz="1800" dirty="0">
                <a:latin typeface="Arial" panose="020B0604020202020204" pitchFamily="34" charset="0"/>
                <a:cs typeface="Arial" panose="020B0604020202020204" pitchFamily="34" charset="0"/>
              </a:rPr>
              <a:t>existing structural flood control devices to determine if retrofitting to provide additional pollutant removal from stormwater is needed / feasible.</a:t>
            </a:r>
            <a:r>
              <a:rPr lang="en-US" sz="1400" dirty="0">
                <a:latin typeface="Arial" panose="020B0604020202020204" pitchFamily="34" charset="0"/>
                <a:cs typeface="Arial" panose="020B0604020202020204" pitchFamily="34" charset="0"/>
              </a:rPr>
              <a:t/>
            </a:r>
            <a:br>
              <a:rPr lang="en-US" sz="1400" dirty="0">
                <a:latin typeface="Arial" panose="020B0604020202020204" pitchFamily="34" charset="0"/>
                <a:cs typeface="Arial" panose="020B0604020202020204" pitchFamily="34" charset="0"/>
              </a:rPr>
            </a:br>
            <a:endParaRPr lang="en-US" sz="14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pic>
        <p:nvPicPr>
          <p:cNvPr id="8" name="Picture 7" descr="Image of a stormwater pond with littoral plantings and inlets. " title="Stormwater Pon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4297" y="2966485"/>
            <a:ext cx="4896888" cy="3285314"/>
          </a:xfrm>
          <a:prstGeom prst="rect">
            <a:avLst/>
          </a:prstGeom>
        </p:spPr>
      </p:pic>
    </p:spTree>
    <p:extLst>
      <p:ext uri="{BB962C8B-B14F-4D97-AF65-F5344CB8AC3E}">
        <p14:creationId xmlns:p14="http://schemas.microsoft.com/office/powerpoint/2010/main" val="329871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00000"/>
              </a:lnSpc>
              <a:buFont typeface="+mj-lt"/>
              <a:buAutoNum type="arabicPeriod" startAt="5"/>
            </a:pPr>
            <a:r>
              <a:rPr lang="en-US" sz="2000" dirty="0" smtClean="0">
                <a:latin typeface="Arial" panose="020B0604020202020204" pitchFamily="34" charset="0"/>
                <a:cs typeface="Arial" panose="020B0604020202020204" pitchFamily="34" charset="0"/>
              </a:rPr>
              <a:t>Municipal </a:t>
            </a:r>
            <a:r>
              <a:rPr lang="en-US" sz="2000" dirty="0">
                <a:latin typeface="Arial" panose="020B0604020202020204" pitchFamily="34" charset="0"/>
                <a:cs typeface="Arial" panose="020B0604020202020204" pitchFamily="34" charset="0"/>
              </a:rPr>
              <a:t>Waste Treatment, Storage or Disposal Facilities:  </a:t>
            </a:r>
            <a:endParaRPr lang="en-US" sz="2000" dirty="0" smtClean="0">
              <a:latin typeface="Arial" panose="020B0604020202020204" pitchFamily="34" charset="0"/>
              <a:cs typeface="Arial" panose="020B0604020202020204" pitchFamily="34" charset="0"/>
            </a:endParaRPr>
          </a:p>
          <a:p>
            <a:pPr marL="742950" lvl="2" indent="-285750">
              <a:lnSpc>
                <a:spcPct val="100000"/>
              </a:lnSpc>
              <a:spcBef>
                <a:spcPts val="1000"/>
              </a:spcBef>
            </a:pPr>
            <a:r>
              <a:rPr lang="en-US" sz="1800" dirty="0">
                <a:latin typeface="Arial" panose="020B0604020202020204" pitchFamily="34" charset="0"/>
                <a:cs typeface="Arial" panose="020B0604020202020204" pitchFamily="34" charset="0"/>
              </a:rPr>
              <a:t>Good </a:t>
            </a:r>
            <a:r>
              <a:rPr lang="en-US" sz="1800" dirty="0" smtClean="0">
                <a:latin typeface="Arial" panose="020B0604020202020204" pitchFamily="34" charset="0"/>
                <a:cs typeface="Arial" panose="020B0604020202020204" pitchFamily="34" charset="0"/>
              </a:rPr>
              <a:t>Housekeeping and inspections for facilities without an MSGP:  </a:t>
            </a:r>
            <a:endParaRPr lang="en-US" sz="1800" dirty="0">
              <a:latin typeface="Arial" panose="020B0604020202020204" pitchFamily="34" charset="0"/>
              <a:cs typeface="Arial" panose="020B0604020202020204" pitchFamily="34" charset="0"/>
            </a:endParaRPr>
          </a:p>
          <a:p>
            <a:pPr marL="1085850" lvl="3" indent="-171450" fontAlgn="t">
              <a:lnSpc>
                <a:spcPct val="100000"/>
              </a:lnSpc>
              <a:spcBef>
                <a:spcPts val="0"/>
              </a:spcBef>
              <a:buFont typeface="Arial" panose="020B0604020202020204" pitchFamily="34" charset="0"/>
              <a:buChar char="‒"/>
            </a:pPr>
            <a:r>
              <a:rPr lang="en-US" sz="1600" dirty="0" smtClean="0">
                <a:latin typeface="Arial" panose="020B0604020202020204" pitchFamily="34" charset="0"/>
                <a:cs typeface="Arial" panose="020B0604020202020204" pitchFamily="34" charset="0"/>
              </a:rPr>
              <a:t>landfills</a:t>
            </a:r>
            <a:r>
              <a:rPr lang="en-US" sz="1600" dirty="0">
                <a:latin typeface="Arial" panose="020B0604020202020204" pitchFamily="34" charset="0"/>
                <a:cs typeface="Arial" panose="020B0604020202020204" pitchFamily="34" charset="0"/>
              </a:rPr>
              <a:t>;</a:t>
            </a:r>
          </a:p>
          <a:p>
            <a:pPr marL="1085850" lvl="3" indent="-171450" fontAlgn="t">
              <a:lnSpc>
                <a:spcPct val="100000"/>
              </a:lnSpc>
              <a:spcBef>
                <a:spcPts val="0"/>
              </a:spcBef>
              <a:buFont typeface="Arial" panose="020B0604020202020204" pitchFamily="34" charset="0"/>
              <a:buChar char="‒"/>
            </a:pPr>
            <a:r>
              <a:rPr lang="en-US" sz="1600" dirty="0" smtClean="0">
                <a:latin typeface="Arial" panose="020B0604020202020204" pitchFamily="34" charset="0"/>
                <a:cs typeface="Arial" panose="020B0604020202020204" pitchFamily="34" charset="0"/>
              </a:rPr>
              <a:t>waste </a:t>
            </a:r>
            <a:r>
              <a:rPr lang="en-US" sz="1600" dirty="0">
                <a:latin typeface="Arial" panose="020B0604020202020204" pitchFamily="34" charset="0"/>
                <a:cs typeface="Arial" panose="020B0604020202020204" pitchFamily="34" charset="0"/>
              </a:rPr>
              <a:t>transfer stations;</a:t>
            </a:r>
          </a:p>
          <a:p>
            <a:pPr marL="1085850" lvl="3" indent="-171450" fontAlgn="t">
              <a:lnSpc>
                <a:spcPct val="100000"/>
              </a:lnSpc>
              <a:spcBef>
                <a:spcPts val="0"/>
              </a:spcBef>
              <a:buFont typeface="Arial" panose="020B0604020202020204" pitchFamily="34" charset="0"/>
              <a:buChar char="‒"/>
            </a:pPr>
            <a:r>
              <a:rPr lang="en-US" sz="1600" dirty="0" smtClean="0">
                <a:latin typeface="Arial" panose="020B0604020202020204" pitchFamily="34" charset="0"/>
                <a:cs typeface="Arial" panose="020B0604020202020204" pitchFamily="34" charset="0"/>
              </a:rPr>
              <a:t>waste </a:t>
            </a:r>
            <a:r>
              <a:rPr lang="en-US" sz="1600" dirty="0">
                <a:latin typeface="Arial" panose="020B0604020202020204" pitchFamily="34" charset="0"/>
                <a:cs typeface="Arial" panose="020B0604020202020204" pitchFamily="34" charset="0"/>
              </a:rPr>
              <a:t>fleet maintenance facilities; </a:t>
            </a:r>
          </a:p>
          <a:p>
            <a:pPr marL="1085850" lvl="3" indent="-171450" fontAlgn="t">
              <a:lnSpc>
                <a:spcPct val="100000"/>
              </a:lnSpc>
              <a:spcBef>
                <a:spcPts val="0"/>
              </a:spcBef>
              <a:buFont typeface="Arial" panose="020B0604020202020204" pitchFamily="34" charset="0"/>
              <a:buChar char="‒"/>
            </a:pPr>
            <a:r>
              <a:rPr lang="en-US" sz="1600" dirty="0" smtClean="0">
                <a:latin typeface="Arial" panose="020B0604020202020204" pitchFamily="34" charset="0"/>
                <a:cs typeface="Arial" panose="020B0604020202020204" pitchFamily="34" charset="0"/>
              </a:rPr>
              <a:t>other waste </a:t>
            </a:r>
            <a:r>
              <a:rPr lang="en-US" sz="1600" dirty="0">
                <a:latin typeface="Arial" panose="020B0604020202020204" pitchFamily="34" charset="0"/>
                <a:cs typeface="Arial" panose="020B0604020202020204" pitchFamily="34" charset="0"/>
              </a:rPr>
              <a:t>treatment, waste storage, and waste disposal facilities</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pic>
        <p:nvPicPr>
          <p:cNvPr id="8" name="Picture 4" descr="DSC017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7358" y="3560587"/>
            <a:ext cx="3441183" cy="253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828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pPr>
              <a:lnSpc>
                <a:spcPct val="100000"/>
              </a:lnSpc>
            </a:pPr>
            <a:r>
              <a:rPr lang="en-US" dirty="0" smtClean="0"/>
              <a:t>Permit </a:t>
            </a:r>
            <a:r>
              <a:rPr lang="en-US" dirty="0"/>
              <a:t>Conditions</a:t>
            </a:r>
          </a:p>
        </p:txBody>
      </p:sp>
      <p:sp>
        <p:nvSpPr>
          <p:cNvPr id="3" name="Content Placeholder 2"/>
          <p:cNvSpPr>
            <a:spLocks noGrp="1"/>
          </p:cNvSpPr>
          <p:nvPr>
            <p:ph idx="1"/>
          </p:nvPr>
        </p:nvSpPr>
        <p:spPr>
          <a:xfrm>
            <a:off x="499697" y="1190480"/>
            <a:ext cx="7886700" cy="5304658"/>
          </a:xfrm>
        </p:spPr>
        <p:txBody>
          <a:bodyPr>
            <a:noAutofit/>
          </a:bodyPr>
          <a:lstStyle/>
          <a:p>
            <a:pPr marL="457200" indent="-457200">
              <a:lnSpc>
                <a:spcPct val="120000"/>
              </a:lnSpc>
              <a:buFont typeface="+mj-lt"/>
              <a:buAutoNum type="arabicPeriod" startAt="6"/>
            </a:pPr>
            <a:r>
              <a:rPr lang="en-US" sz="2000" dirty="0" smtClean="0">
                <a:latin typeface="Arial" panose="020B0604020202020204" pitchFamily="34" charset="0"/>
                <a:cs typeface="Arial" panose="020B0604020202020204" pitchFamily="34" charset="0"/>
              </a:rPr>
              <a:t>Pesticide</a:t>
            </a:r>
            <a:r>
              <a:rPr lang="en-US" sz="2000" dirty="0">
                <a:latin typeface="Arial" panose="020B0604020202020204" pitchFamily="34" charset="0"/>
                <a:cs typeface="Arial" panose="020B0604020202020204" pitchFamily="34" charset="0"/>
              </a:rPr>
              <a:t>, Herbicide, and Fertilizer Application:  </a:t>
            </a:r>
            <a:endParaRPr lang="en-US" sz="2000" dirty="0" smtClean="0">
              <a:latin typeface="Arial" panose="020B0604020202020204" pitchFamily="34" charset="0"/>
              <a:cs typeface="Arial" panose="020B0604020202020204" pitchFamily="34" charset="0"/>
            </a:endParaRPr>
          </a:p>
          <a:p>
            <a:pPr marL="742950" lvl="2" indent="-285750">
              <a:lnSpc>
                <a:spcPct val="100000"/>
              </a:lnSpc>
              <a:spcBef>
                <a:spcPts val="1000"/>
              </a:spcBef>
            </a:pPr>
            <a:r>
              <a:rPr lang="en-US" sz="1800" dirty="0" smtClean="0">
                <a:latin typeface="Arial" panose="020B0604020202020204" pitchFamily="34" charset="0"/>
                <a:cs typeface="Arial" panose="020B0604020202020204" pitchFamily="34" charset="0"/>
              </a:rPr>
              <a:t>Required </a:t>
            </a:r>
            <a:r>
              <a:rPr lang="en-US" sz="1800" dirty="0">
                <a:latin typeface="Arial" panose="020B0604020202020204" pitchFamily="34" charset="0"/>
                <a:cs typeface="Arial" panose="020B0604020202020204" pitchFamily="34" charset="0"/>
              </a:rPr>
              <a:t>applicator </a:t>
            </a:r>
            <a:r>
              <a:rPr lang="en-US" sz="1800" dirty="0" smtClean="0">
                <a:latin typeface="Arial" panose="020B0604020202020204" pitchFamily="34" charset="0"/>
                <a:cs typeface="Arial" panose="020B0604020202020204" pitchFamily="34" charset="0"/>
              </a:rPr>
              <a:t>certifications and licensing for pesticide and fertilizer application on municipal property; including Green Industries BMP training. </a:t>
            </a:r>
          </a:p>
          <a:p>
            <a:pPr marL="742950" lvl="2" indent="-285750">
              <a:lnSpc>
                <a:spcPct val="100000"/>
              </a:lnSpc>
              <a:spcBef>
                <a:spcPts val="1000"/>
              </a:spcBef>
            </a:pPr>
            <a:r>
              <a:rPr lang="en-US" sz="1800" dirty="0" smtClean="0">
                <a:latin typeface="Arial" panose="020B0604020202020204" pitchFamily="34" charset="0"/>
                <a:cs typeface="Arial" panose="020B0604020202020204" pitchFamily="34" charset="0"/>
              </a:rPr>
              <a:t>Adopt a Florida-Friendly </a:t>
            </a:r>
            <a:r>
              <a:rPr lang="en-US" sz="1800" dirty="0">
                <a:latin typeface="Arial" panose="020B0604020202020204" pitchFamily="34" charset="0"/>
                <a:cs typeface="Arial" panose="020B0604020202020204" pitchFamily="34" charset="0"/>
              </a:rPr>
              <a:t>Fertilizer </a:t>
            </a:r>
            <a:r>
              <a:rPr lang="en-US" sz="1800" dirty="0" smtClean="0">
                <a:latin typeface="Arial" panose="020B0604020202020204" pitchFamily="34" charset="0"/>
                <a:cs typeface="Arial" panose="020B0604020202020204" pitchFamily="34" charset="0"/>
              </a:rPr>
              <a:t>ordinance if MS4 discharges into a nutrient-impaired waterbody. </a:t>
            </a:r>
            <a:r>
              <a:rPr lang="en-US" sz="1800" i="1" dirty="0" smtClean="0">
                <a:solidFill>
                  <a:srgbClr val="FF0000"/>
                </a:solidFill>
                <a:latin typeface="Arial" panose="020B0604020202020204" pitchFamily="34" charset="0"/>
                <a:cs typeface="Arial" panose="020B0604020202020204" pitchFamily="34" charset="0"/>
              </a:rPr>
              <a:t/>
            </a:r>
            <a:br>
              <a:rPr lang="en-US" sz="1800" i="1" dirty="0" smtClean="0">
                <a:solidFill>
                  <a:srgbClr val="FF0000"/>
                </a:solidFill>
                <a:latin typeface="Arial" panose="020B0604020202020204" pitchFamily="34" charset="0"/>
                <a:cs typeface="Arial" panose="020B0604020202020204" pitchFamily="34" charset="0"/>
              </a:rPr>
            </a:br>
            <a:endParaRPr lang="en-US" sz="18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pic>
        <p:nvPicPr>
          <p:cNvPr id="9" name="Picture 8" descr="Walk behind fertilizer spreader" title="fertilizer spread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7953" y="4007556"/>
            <a:ext cx="3297397" cy="2321917"/>
          </a:xfrm>
          <a:prstGeom prst="rect">
            <a:avLst/>
          </a:prstGeom>
        </p:spPr>
      </p:pic>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spTree>
    <p:extLst>
      <p:ext uri="{BB962C8B-B14F-4D97-AF65-F5344CB8AC3E}">
        <p14:creationId xmlns:p14="http://schemas.microsoft.com/office/powerpoint/2010/main" val="34176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dirty="0" smtClean="0"/>
              <a:t>Permit Conditions</a:t>
            </a:r>
            <a:endParaRPr lang="en-US" sz="4400" dirty="0">
              <a:latin typeface="Arial"/>
              <a:cs typeface="Arial"/>
            </a:endParaRPr>
          </a:p>
        </p:txBody>
      </p:sp>
      <p:sp>
        <p:nvSpPr>
          <p:cNvPr id="3" name="Content Placeholder 2"/>
          <p:cNvSpPr>
            <a:spLocks noGrp="1"/>
          </p:cNvSpPr>
          <p:nvPr>
            <p:ph idx="1"/>
          </p:nvPr>
        </p:nvSpPr>
        <p:spPr>
          <a:xfrm>
            <a:off x="628650" y="1289539"/>
            <a:ext cx="7886700" cy="5099538"/>
          </a:xfrm>
        </p:spPr>
        <p:txBody>
          <a:bodyPr>
            <a:noAutofit/>
          </a:bodyPr>
          <a:lstStyle/>
          <a:p>
            <a:pPr marL="457200" indent="-457200">
              <a:lnSpc>
                <a:spcPct val="120000"/>
              </a:lnSpc>
              <a:buFont typeface="+mj-lt"/>
              <a:buAutoNum type="arabicPeriod" startAt="7"/>
            </a:pPr>
            <a:r>
              <a:rPr lang="en-US" sz="2000" dirty="0" smtClean="0">
                <a:latin typeface="Arial" panose="020B0604020202020204" pitchFamily="34" charset="0"/>
                <a:cs typeface="Arial" panose="020B0604020202020204" pitchFamily="34" charset="0"/>
              </a:rPr>
              <a:t>Illicit </a:t>
            </a:r>
            <a:r>
              <a:rPr lang="en-US" sz="2000" dirty="0">
                <a:latin typeface="Arial" panose="020B0604020202020204" pitchFamily="34" charset="0"/>
                <a:cs typeface="Arial" panose="020B0604020202020204" pitchFamily="34" charset="0"/>
              </a:rPr>
              <a:t>Discharges and Improper Disposal:  </a:t>
            </a:r>
            <a:endParaRPr lang="en-US" sz="2000" dirty="0" smtClean="0">
              <a:latin typeface="Arial" panose="020B0604020202020204" pitchFamily="34" charset="0"/>
              <a:cs typeface="Arial" panose="020B0604020202020204" pitchFamily="34" charset="0"/>
            </a:endParaRPr>
          </a:p>
          <a:p>
            <a:pPr marL="914400" lvl="1" indent="-457200">
              <a:lnSpc>
                <a:spcPct val="150000"/>
              </a:lnSpc>
              <a:buFont typeface="+mj-lt"/>
              <a:buAutoNum type="alphaLcPeriod"/>
            </a:pPr>
            <a:r>
              <a:rPr lang="en-US" sz="1800" dirty="0" smtClean="0">
                <a:latin typeface="Arial" panose="020B0604020202020204" pitchFamily="34" charset="0"/>
                <a:cs typeface="Arial" panose="020B0604020202020204" pitchFamily="34" charset="0"/>
              </a:rPr>
              <a:t>Legal Authority</a:t>
            </a:r>
          </a:p>
          <a:p>
            <a:pPr marL="914400" lvl="2" indent="-457200" fontAlgn="t">
              <a:lnSpc>
                <a:spcPct val="150000"/>
              </a:lnSpc>
              <a:spcBef>
                <a:spcPts val="0"/>
              </a:spcBef>
              <a:buFont typeface="+mj-lt"/>
              <a:buAutoNum type="alphaLcPeriod" startAt="3"/>
            </a:pPr>
            <a:r>
              <a:rPr lang="en-US" sz="1800" dirty="0" smtClean="0">
                <a:latin typeface="Arial" panose="020B0604020202020204" pitchFamily="34" charset="0"/>
                <a:cs typeface="Arial" panose="020B0604020202020204" pitchFamily="34" charset="0"/>
              </a:rPr>
              <a:t>Proactive </a:t>
            </a:r>
            <a:r>
              <a:rPr lang="en-US" sz="1800" dirty="0">
                <a:latin typeface="Arial" panose="020B0604020202020204" pitchFamily="34" charset="0"/>
                <a:cs typeface="Arial" panose="020B0604020202020204" pitchFamily="34" charset="0"/>
              </a:rPr>
              <a:t>&amp; reactive </a:t>
            </a:r>
            <a:r>
              <a:rPr lang="en-US" sz="1800" dirty="0" smtClean="0">
                <a:latin typeface="Arial" panose="020B0604020202020204" pitchFamily="34" charset="0"/>
                <a:cs typeface="Arial" panose="020B0604020202020204" pitchFamily="34" charset="0"/>
              </a:rPr>
              <a:t>inspection program, employee training</a:t>
            </a:r>
          </a:p>
          <a:p>
            <a:pPr marL="914400" lvl="2" indent="-457200" fontAlgn="t">
              <a:lnSpc>
                <a:spcPct val="150000"/>
              </a:lnSpc>
              <a:spcBef>
                <a:spcPts val="0"/>
              </a:spcBef>
              <a:buFont typeface="+mj-lt"/>
              <a:buAutoNum type="alphaLcPeriod" startAt="3"/>
            </a:pPr>
            <a:r>
              <a:rPr lang="en-US" sz="1800" dirty="0" smtClean="0">
                <a:latin typeface="Arial" panose="020B0604020202020204" pitchFamily="34" charset="0"/>
                <a:cs typeface="Arial" panose="020B0604020202020204" pitchFamily="34" charset="0"/>
              </a:rPr>
              <a:t>Spill response plan, </a:t>
            </a:r>
            <a:r>
              <a:rPr lang="en-US" sz="1800" dirty="0">
                <a:latin typeface="Arial" panose="020B0604020202020204" pitchFamily="34" charset="0"/>
                <a:cs typeface="Arial" panose="020B0604020202020204" pitchFamily="34" charset="0"/>
              </a:rPr>
              <a:t>employee </a:t>
            </a:r>
            <a:r>
              <a:rPr lang="en-US" sz="1800" dirty="0" smtClean="0">
                <a:latin typeface="Arial" panose="020B0604020202020204" pitchFamily="34" charset="0"/>
                <a:cs typeface="Arial" panose="020B0604020202020204" pitchFamily="34" charset="0"/>
              </a:rPr>
              <a:t>training</a:t>
            </a:r>
          </a:p>
          <a:p>
            <a:pPr marL="914400" lvl="2" indent="-457200" fontAlgn="t">
              <a:lnSpc>
                <a:spcPct val="150000"/>
              </a:lnSpc>
              <a:spcBef>
                <a:spcPts val="0"/>
              </a:spcBef>
              <a:buFont typeface="+mj-lt"/>
              <a:buAutoNum type="alphaLcPeriod" startAt="3"/>
            </a:pPr>
            <a:r>
              <a:rPr lang="en-US" sz="1800" dirty="0">
                <a:latin typeface="Arial" panose="020B0604020202020204" pitchFamily="34" charset="0"/>
                <a:cs typeface="Arial" panose="020B0604020202020204" pitchFamily="34" charset="0"/>
              </a:rPr>
              <a:t>Education to facilitate public reporting of the presence of illicit discharges into the MS4. </a:t>
            </a:r>
            <a:r>
              <a:rPr lang="en-US" sz="1800" dirty="0" smtClean="0">
                <a:latin typeface="Arial" panose="020B0604020202020204" pitchFamily="34" charset="0"/>
                <a:cs typeface="Arial" panose="020B0604020202020204" pitchFamily="34" charset="0"/>
              </a:rPr>
              <a:t>Maintain </a:t>
            </a:r>
            <a:r>
              <a:rPr lang="en-US" sz="1800" dirty="0">
                <a:latin typeface="Arial" panose="020B0604020202020204" pitchFamily="34" charset="0"/>
                <a:cs typeface="Arial" panose="020B0604020202020204" pitchFamily="34" charset="0"/>
              </a:rPr>
              <a:t>a phone </a:t>
            </a:r>
            <a:r>
              <a:rPr lang="en-US" sz="1800" dirty="0" smtClean="0">
                <a:latin typeface="Arial" panose="020B0604020202020204" pitchFamily="34" charset="0"/>
                <a:cs typeface="Arial" panose="020B0604020202020204" pitchFamily="34" charset="0"/>
              </a:rPr>
              <a:t>line.</a:t>
            </a:r>
          </a:p>
          <a:p>
            <a:pPr marL="914400" lvl="2" indent="-457200" fontAlgn="t">
              <a:lnSpc>
                <a:spcPct val="150000"/>
              </a:lnSpc>
              <a:spcBef>
                <a:spcPts val="0"/>
              </a:spcBef>
              <a:buFont typeface="+mj-lt"/>
              <a:buAutoNum type="alphaLcPeriod" startAt="3"/>
            </a:pPr>
            <a:r>
              <a:rPr lang="en-US" sz="1800" dirty="0">
                <a:latin typeface="Arial" panose="020B0604020202020204" pitchFamily="34" charset="0"/>
                <a:cs typeface="Arial" panose="020B0604020202020204" pitchFamily="34" charset="0"/>
              </a:rPr>
              <a:t>Education on the proper use and disposal of hazardous household products, </a:t>
            </a:r>
            <a:r>
              <a:rPr lang="en-US" sz="1800" dirty="0" smtClean="0">
                <a:latin typeface="Arial" panose="020B0604020202020204" pitchFamily="34" charset="0"/>
                <a:cs typeface="Arial" panose="020B0604020202020204" pitchFamily="34" charset="0"/>
              </a:rPr>
              <a:t>publicize the </a:t>
            </a:r>
            <a:r>
              <a:rPr lang="en-US" sz="1800" dirty="0">
                <a:latin typeface="Arial" panose="020B0604020202020204" pitchFamily="34" charset="0"/>
                <a:cs typeface="Arial" panose="020B0604020202020204" pitchFamily="34" charset="0"/>
              </a:rPr>
              <a:t>locations of collection facilities </a:t>
            </a:r>
            <a:r>
              <a:rPr lang="en-US" sz="1800" dirty="0" smtClean="0">
                <a:latin typeface="Arial" panose="020B0604020202020204" pitchFamily="34" charset="0"/>
                <a:cs typeface="Arial" panose="020B0604020202020204" pitchFamily="34" charset="0"/>
              </a:rPr>
              <a:t>and events.</a:t>
            </a:r>
          </a:p>
          <a:p>
            <a:pPr marL="914400" lvl="2" indent="-457200" fontAlgn="t">
              <a:lnSpc>
                <a:spcPct val="150000"/>
              </a:lnSpc>
              <a:spcBef>
                <a:spcPts val="0"/>
              </a:spcBef>
              <a:buFont typeface="+mj-lt"/>
              <a:buAutoNum type="alphaLcPeriod" startAt="3"/>
            </a:pPr>
            <a:r>
              <a:rPr lang="en-US" sz="1800" dirty="0" smtClean="0">
                <a:latin typeface="Arial" panose="020B0604020202020204" pitchFamily="34" charset="0"/>
                <a:cs typeface="Arial" panose="020B0604020202020204" pitchFamily="34" charset="0"/>
              </a:rPr>
              <a:t>Reduce/eliminate </a:t>
            </a:r>
            <a:r>
              <a:rPr lang="en-US" sz="1800" dirty="0">
                <a:latin typeface="Arial" panose="020B0604020202020204" pitchFamily="34" charset="0"/>
                <a:cs typeface="Arial" panose="020B0604020202020204" pitchFamily="34" charset="0"/>
              </a:rPr>
              <a:t>sanitary wastewater contamination into the MS4, </a:t>
            </a:r>
            <a:r>
              <a:rPr lang="en-US" sz="1800" dirty="0" smtClean="0">
                <a:latin typeface="Arial" panose="020B0604020202020204" pitchFamily="34" charset="0"/>
                <a:cs typeface="Arial" panose="020B0604020202020204" pitchFamily="34" charset="0"/>
              </a:rPr>
              <a:t>from SSOs, I&amp;I and/or </a:t>
            </a:r>
            <a:r>
              <a:rPr lang="en-US" sz="1800" dirty="0">
                <a:latin typeface="Arial" panose="020B0604020202020204" pitchFamily="34" charset="0"/>
                <a:cs typeface="Arial" panose="020B0604020202020204" pitchFamily="34" charset="0"/>
              </a:rPr>
              <a:t>septic tank systems.</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pic>
        <p:nvPicPr>
          <p:cNvPr id="7" name="Picture 6" descr="Image of a stormwater inlet covered in white powdwer. " title="Illicit Discharge"/>
          <p:cNvPicPr>
            <a:picLocks noChangeAspect="1" noChangeArrowheads="1"/>
          </p:cNvPicPr>
          <p:nvPr/>
        </p:nvPicPr>
        <p:blipFill>
          <a:blip r:embed="rId3"/>
          <a:srcRect/>
          <a:stretch>
            <a:fillRect/>
          </a:stretch>
        </p:blipFill>
        <p:spPr bwMode="auto">
          <a:xfrm>
            <a:off x="7371643" y="5437702"/>
            <a:ext cx="1325315" cy="1004406"/>
          </a:xfrm>
          <a:prstGeom prst="rect">
            <a:avLst/>
          </a:prstGeom>
          <a:ln w="6350" cap="sq">
            <a:solidFill>
              <a:srgbClr val="000000"/>
            </a:solidFill>
            <a:prstDash val="solid"/>
            <a:miter lim="800000"/>
          </a:ln>
          <a:effectLst/>
        </p:spPr>
      </p:pic>
      <p:pic>
        <p:nvPicPr>
          <p:cNvPr id="8" name="Picture 7" descr="Image of a persion emptying a trash can into a storm drain. " title="Illicit Dishar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979" y="5441718"/>
            <a:ext cx="1328514" cy="1000390"/>
          </a:xfrm>
          <a:prstGeom prst="rect">
            <a:avLst/>
          </a:prstGeom>
          <a:ln w="6350" cap="sq">
            <a:solidFill>
              <a:srgbClr val="000000"/>
            </a:solidFill>
            <a:prstDash val="solid"/>
            <a:miter lim="800000"/>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70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Stormwater?</a:t>
            </a:r>
            <a:endParaRPr lang="en-US" dirty="0"/>
          </a:p>
        </p:txBody>
      </p:sp>
      <p:sp>
        <p:nvSpPr>
          <p:cNvPr id="3" name="Content Placeholder 2"/>
          <p:cNvSpPr>
            <a:spLocks noGrp="1"/>
          </p:cNvSpPr>
          <p:nvPr>
            <p:ph idx="1"/>
          </p:nvPr>
        </p:nvSpPr>
        <p:spPr>
          <a:xfrm>
            <a:off x="628650" y="1825625"/>
            <a:ext cx="7886700" cy="1498228"/>
          </a:xfrm>
        </p:spPr>
        <p:txBody>
          <a:bodyPr anchor="t">
            <a:normAutofit/>
          </a:bodyPr>
          <a:lstStyle/>
          <a:p>
            <a:pPr marL="0" indent="0">
              <a:buNone/>
            </a:pPr>
            <a:r>
              <a:rPr lang="en-US" sz="2200" dirty="0">
                <a:latin typeface="Arial" panose="020B0604020202020204" pitchFamily="34" charset="0"/>
                <a:cs typeface="Arial" panose="020B0604020202020204" pitchFamily="34" charset="0"/>
              </a:rPr>
              <a:t>Stormwater </a:t>
            </a:r>
            <a:r>
              <a:rPr lang="en-US" sz="2200" dirty="0" smtClean="0">
                <a:latin typeface="Arial" panose="020B0604020202020204" pitchFamily="34" charset="0"/>
                <a:cs typeface="Arial" panose="020B0604020202020204" pitchFamily="34" charset="0"/>
              </a:rPr>
              <a:t>is runoff from </a:t>
            </a:r>
            <a:r>
              <a:rPr lang="en-US" sz="2200" dirty="0">
                <a:latin typeface="Arial" panose="020B0604020202020204" pitchFamily="34" charset="0"/>
                <a:cs typeface="Arial" panose="020B0604020202020204" pitchFamily="34" charset="0"/>
              </a:rPr>
              <a:t>rain </a:t>
            </a:r>
            <a:r>
              <a:rPr lang="en-US" sz="2200" dirty="0" smtClean="0">
                <a:latin typeface="Arial" panose="020B0604020202020204" pitchFamily="34" charset="0"/>
                <a:cs typeface="Arial" panose="020B0604020202020204" pitchFamily="34" charset="0"/>
              </a:rPr>
              <a:t>that flows </a:t>
            </a:r>
            <a:r>
              <a:rPr lang="en-US" sz="2200" dirty="0">
                <a:latin typeface="Arial" panose="020B0604020202020204" pitchFamily="34" charset="0"/>
                <a:cs typeface="Arial" panose="020B0604020202020204" pitchFamily="34" charset="0"/>
              </a:rPr>
              <a:t>over </a:t>
            </a:r>
            <a:r>
              <a:rPr lang="en-US" sz="2200" dirty="0" smtClean="0">
                <a:latin typeface="Arial" panose="020B0604020202020204" pitchFamily="34" charset="0"/>
                <a:cs typeface="Arial" panose="020B0604020202020204" pitchFamily="34" charset="0"/>
              </a:rPr>
              <a:t>impervious surfaces </a:t>
            </a:r>
            <a:r>
              <a:rPr lang="en-US" sz="2200" dirty="0">
                <a:latin typeface="Arial" panose="020B0604020202020204" pitchFamily="34" charset="0"/>
                <a:cs typeface="Arial" panose="020B0604020202020204" pitchFamily="34" charset="0"/>
              </a:rPr>
              <a:t>such as </a:t>
            </a:r>
            <a:r>
              <a:rPr lang="en-US" sz="2200" dirty="0" smtClean="0">
                <a:latin typeface="Arial" panose="020B0604020202020204" pitchFamily="34" charset="0"/>
                <a:cs typeface="Arial" panose="020B0604020202020204" pitchFamily="34" charset="0"/>
              </a:rPr>
              <a:t>streets</a:t>
            </a:r>
            <a:r>
              <a:rPr lang="en-US" sz="2200" dirty="0">
                <a:latin typeface="Arial" panose="020B0604020202020204" pitchFamily="34" charset="0"/>
                <a:cs typeface="Arial" panose="020B0604020202020204" pitchFamily="34" charset="0"/>
              </a:rPr>
              <a:t>, parking lots, and </a:t>
            </a:r>
            <a:r>
              <a:rPr lang="en-US" sz="2200" dirty="0" smtClean="0">
                <a:latin typeface="Arial" panose="020B0604020202020204" pitchFamily="34" charset="0"/>
                <a:cs typeface="Arial" panose="020B0604020202020204" pitchFamily="34" charset="0"/>
              </a:rPr>
              <a:t>rooftops. The </a:t>
            </a:r>
            <a:r>
              <a:rPr lang="en-US" sz="2200" dirty="0">
                <a:latin typeface="Arial" panose="020B0604020202020204" pitchFamily="34" charset="0"/>
                <a:cs typeface="Arial" panose="020B0604020202020204" pitchFamily="34" charset="0"/>
              </a:rPr>
              <a:t>runoff picks up pollutants like trash, chemicals, oils, and </a:t>
            </a:r>
            <a:r>
              <a:rPr lang="en-US" sz="2200" dirty="0" smtClean="0">
                <a:latin typeface="Arial" panose="020B0604020202020204" pitchFamily="34" charset="0"/>
                <a:cs typeface="Arial" panose="020B0604020202020204" pitchFamily="34" charset="0"/>
              </a:rPr>
              <a:t>sediment </a:t>
            </a:r>
            <a:r>
              <a:rPr lang="en-US" sz="2200" dirty="0">
                <a:latin typeface="Arial" panose="020B0604020202020204" pitchFamily="34" charset="0"/>
                <a:cs typeface="Arial" panose="020B0604020202020204" pitchFamily="34" charset="0"/>
              </a:rPr>
              <a:t>that can harm </a:t>
            </a:r>
            <a:r>
              <a:rPr lang="en-US" sz="2200" dirty="0" smtClean="0">
                <a:latin typeface="Arial" panose="020B0604020202020204" pitchFamily="34" charset="0"/>
                <a:cs typeface="Arial" panose="020B0604020202020204" pitchFamily="34" charset="0"/>
              </a:rPr>
              <a:t>rivers</a:t>
            </a:r>
            <a:r>
              <a:rPr lang="en-US" sz="2200" dirty="0">
                <a:latin typeface="Arial" panose="020B0604020202020204" pitchFamily="34" charset="0"/>
                <a:cs typeface="Arial" panose="020B0604020202020204" pitchFamily="34" charset="0"/>
              </a:rPr>
              <a:t>, streams</a:t>
            </a:r>
            <a:r>
              <a:rPr lang="en-US" sz="2200" dirty="0" smtClean="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and coastal waters. </a:t>
            </a:r>
            <a:endParaRPr lang="en-US" sz="2200" dirty="0" smtClean="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a:p>
            <a:pPr marL="0" indent="0">
              <a:buNone/>
            </a:pPr>
            <a:endParaRPr lang="en-US" sz="22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pic>
        <p:nvPicPr>
          <p:cNvPr id="12" name="Picture 6" descr="Sources of Contamination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43071" y="3323853"/>
            <a:ext cx="3672279" cy="301219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Box 9"/>
          <p:cNvSpPr txBox="1"/>
          <p:nvPr/>
        </p:nvSpPr>
        <p:spPr>
          <a:xfrm>
            <a:off x="712381" y="3561907"/>
            <a:ext cx="3890252" cy="1200329"/>
          </a:xfrm>
          <a:prstGeom prst="rect">
            <a:avLst/>
          </a:prstGeom>
          <a:noFill/>
        </p:spPr>
        <p:txBody>
          <a:bodyPr wrap="square" rtlCol="0">
            <a:spAutoFit/>
          </a:bodyPr>
          <a:lstStyle/>
          <a:p>
            <a:r>
              <a:rPr lang="en-US" dirty="0">
                <a:solidFill>
                  <a:srgbClr val="0070C0"/>
                </a:solidFill>
                <a:latin typeface="Book Antiqua" panose="02040602050305030304" pitchFamily="18" charset="0"/>
              </a:rPr>
              <a:t>“Pollutants in stormwater discharges from many sources are largely uncontrolled.” </a:t>
            </a:r>
          </a:p>
          <a:p>
            <a:endParaRPr lang="en-US" dirty="0"/>
          </a:p>
        </p:txBody>
      </p:sp>
    </p:spTree>
    <p:extLst>
      <p:ext uri="{BB962C8B-B14F-4D97-AF65-F5344CB8AC3E}">
        <p14:creationId xmlns:p14="http://schemas.microsoft.com/office/powerpoint/2010/main" val="225338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dirty="0" smtClean="0"/>
              <a:t>Permit Conditions</a:t>
            </a:r>
            <a:endParaRPr lang="en-US" sz="4400" dirty="0">
              <a:latin typeface="Arial"/>
              <a:cs typeface="Arial"/>
            </a:endParaRPr>
          </a:p>
        </p:txBody>
      </p:sp>
      <p:sp>
        <p:nvSpPr>
          <p:cNvPr id="3" name="Content Placeholder 2"/>
          <p:cNvSpPr>
            <a:spLocks noGrp="1"/>
          </p:cNvSpPr>
          <p:nvPr>
            <p:ph idx="1"/>
          </p:nvPr>
        </p:nvSpPr>
        <p:spPr>
          <a:xfrm>
            <a:off x="628650" y="1289539"/>
            <a:ext cx="7886700" cy="5099538"/>
          </a:xfrm>
        </p:spPr>
        <p:txBody>
          <a:bodyPr>
            <a:noAutofit/>
          </a:bodyPr>
          <a:lstStyle/>
          <a:p>
            <a:pPr marL="457200" indent="-457200">
              <a:lnSpc>
                <a:spcPct val="120000"/>
              </a:lnSpc>
              <a:buFont typeface="+mj-lt"/>
              <a:buAutoNum type="arabicPeriod" startAt="8"/>
            </a:pPr>
            <a:r>
              <a:rPr lang="en-US" sz="2000" dirty="0" smtClean="0">
                <a:latin typeface="Arial" panose="020B0604020202020204" pitchFamily="34" charset="0"/>
                <a:cs typeface="Arial" panose="020B0604020202020204" pitchFamily="34" charset="0"/>
              </a:rPr>
              <a:t>Industrial </a:t>
            </a:r>
            <a:r>
              <a:rPr lang="en-US" sz="2000" dirty="0">
                <a:latin typeface="Arial" panose="020B0604020202020204" pitchFamily="34" charset="0"/>
                <a:cs typeface="Arial" panose="020B0604020202020204" pitchFamily="34" charset="0"/>
              </a:rPr>
              <a:t>and High Risk Runoff:  </a:t>
            </a:r>
            <a:endParaRPr lang="en-US" sz="2000" dirty="0" smtClean="0">
              <a:latin typeface="Arial" panose="020B0604020202020204" pitchFamily="34" charset="0"/>
              <a:cs typeface="Arial" panose="020B0604020202020204" pitchFamily="34" charset="0"/>
            </a:endParaRPr>
          </a:p>
          <a:p>
            <a:pPr lvl="1">
              <a:lnSpc>
                <a:spcPct val="100000"/>
              </a:lnSpc>
            </a:pPr>
            <a:r>
              <a:rPr lang="en-US" sz="1800" dirty="0" smtClean="0">
                <a:latin typeface="Arial" panose="020B0604020202020204" pitchFamily="34" charset="0"/>
                <a:cs typeface="Arial" panose="020B0604020202020204" pitchFamily="34" charset="0"/>
              </a:rPr>
              <a:t>Inventory of high </a:t>
            </a:r>
            <a:r>
              <a:rPr lang="en-US" sz="1800" dirty="0">
                <a:latin typeface="Arial" panose="020B0604020202020204" pitchFamily="34" charset="0"/>
                <a:cs typeface="Arial" panose="020B0604020202020204" pitchFamily="34" charset="0"/>
              </a:rPr>
              <a:t>risk facilities discharging into the permittee’s </a:t>
            </a:r>
            <a:r>
              <a:rPr lang="en-US" sz="1800" dirty="0" smtClean="0">
                <a:latin typeface="Arial" panose="020B0604020202020204" pitchFamily="34" charset="0"/>
                <a:cs typeface="Arial" panose="020B0604020202020204" pitchFamily="34" charset="0"/>
              </a:rPr>
              <a:t>MS4.</a:t>
            </a:r>
            <a:endParaRPr lang="en-US" sz="1800" dirty="0">
              <a:latin typeface="Arial" panose="020B0604020202020204" pitchFamily="34" charset="0"/>
              <a:cs typeface="Arial" panose="020B0604020202020204" pitchFamily="34" charset="0"/>
            </a:endParaRPr>
          </a:p>
          <a:p>
            <a:pPr lvl="1">
              <a:lnSpc>
                <a:spcPct val="100000"/>
              </a:lnSpc>
            </a:pPr>
            <a:r>
              <a:rPr lang="en-US" sz="1800" dirty="0" smtClean="0">
                <a:latin typeface="Arial" panose="020B0604020202020204" pitchFamily="34" charset="0"/>
                <a:cs typeface="Arial" panose="020B0604020202020204" pitchFamily="34" charset="0"/>
              </a:rPr>
              <a:t>Inspections </a:t>
            </a:r>
            <a:r>
              <a:rPr lang="en-US" sz="1800" dirty="0">
                <a:latin typeface="Arial" panose="020B0604020202020204" pitchFamily="34" charset="0"/>
                <a:cs typeface="Arial" panose="020B0604020202020204" pitchFamily="34" charset="0"/>
              </a:rPr>
              <a:t>&amp; </a:t>
            </a:r>
            <a:r>
              <a:rPr lang="en-US" sz="1800" dirty="0" smtClean="0">
                <a:latin typeface="Arial" panose="020B0604020202020204" pitchFamily="34" charset="0"/>
                <a:cs typeface="Arial" panose="020B0604020202020204" pitchFamily="34" charset="0"/>
              </a:rPr>
              <a:t>sampling</a:t>
            </a:r>
            <a:r>
              <a:rPr lang="en-US" sz="2000" dirty="0" smtClean="0"/>
              <a:t>. 	</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pic>
        <p:nvPicPr>
          <p:cNvPr id="9" name="Content Placeholder 6" descr="Image of an auto shop with granulated oil-dry spread on oil spills." title="Auto shop spill response"/>
          <p:cNvPicPr>
            <a:picLocks noChangeAspect="1"/>
          </p:cNvPicPr>
          <p:nvPr/>
        </p:nvPicPr>
        <p:blipFill rotWithShape="1">
          <a:blip r:embed="rId3"/>
          <a:srcRect b="15532"/>
          <a:stretch/>
        </p:blipFill>
        <p:spPr>
          <a:xfrm>
            <a:off x="4848469" y="3712026"/>
            <a:ext cx="3555110" cy="2348064"/>
          </a:xfrm>
          <a:prstGeom prst="rect">
            <a:avLst/>
          </a:prstGeom>
          <a:ln w="6350" cap="sq">
            <a:solidFill>
              <a:srgbClr val="000000"/>
            </a:solidFill>
            <a:prstDash val="solid"/>
            <a:miter lim="800000"/>
          </a:ln>
          <a:effectLst/>
        </p:spPr>
      </p:pic>
    </p:spTree>
    <p:extLst>
      <p:ext uri="{BB962C8B-B14F-4D97-AF65-F5344CB8AC3E}">
        <p14:creationId xmlns:p14="http://schemas.microsoft.com/office/powerpoint/2010/main" val="30501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dirty="0" smtClean="0"/>
              <a:t>Permit Conditions</a:t>
            </a:r>
            <a:endParaRPr lang="en-US" sz="4400" dirty="0">
              <a:latin typeface="Arial"/>
              <a:cs typeface="Arial"/>
            </a:endParaRPr>
          </a:p>
        </p:txBody>
      </p:sp>
      <p:sp>
        <p:nvSpPr>
          <p:cNvPr id="3" name="Content Placeholder 2"/>
          <p:cNvSpPr>
            <a:spLocks noGrp="1"/>
          </p:cNvSpPr>
          <p:nvPr>
            <p:ph idx="1"/>
          </p:nvPr>
        </p:nvSpPr>
        <p:spPr>
          <a:xfrm>
            <a:off x="628650" y="1289539"/>
            <a:ext cx="7886700" cy="5099538"/>
          </a:xfrm>
        </p:spPr>
        <p:txBody>
          <a:bodyPr>
            <a:noAutofit/>
          </a:bodyPr>
          <a:lstStyle/>
          <a:p>
            <a:pPr marL="457200" indent="-457200">
              <a:lnSpc>
                <a:spcPct val="120000"/>
              </a:lnSpc>
              <a:buFont typeface="+mj-lt"/>
              <a:buAutoNum type="arabicPeriod" startAt="9"/>
            </a:pPr>
            <a:r>
              <a:rPr lang="en-US" sz="2000" dirty="0" smtClean="0">
                <a:latin typeface="Arial" panose="020B0604020202020204" pitchFamily="34" charset="0"/>
                <a:cs typeface="Arial" panose="020B0604020202020204" pitchFamily="34" charset="0"/>
              </a:rPr>
              <a:t>Construction </a:t>
            </a:r>
            <a:r>
              <a:rPr lang="en-US" sz="2000" dirty="0">
                <a:latin typeface="Arial" panose="020B0604020202020204" pitchFamily="34" charset="0"/>
                <a:cs typeface="Arial" panose="020B0604020202020204" pitchFamily="34" charset="0"/>
              </a:rPr>
              <a:t>Site Runoff:  </a:t>
            </a:r>
            <a:endParaRPr lang="en-US" sz="2000" dirty="0" smtClean="0">
              <a:latin typeface="Arial" panose="020B0604020202020204" pitchFamily="34" charset="0"/>
              <a:cs typeface="Arial" panose="020B0604020202020204" pitchFamily="34" charset="0"/>
            </a:endParaRPr>
          </a:p>
          <a:p>
            <a:pPr marL="914400" lvl="1" indent="-457200">
              <a:lnSpc>
                <a:spcPct val="120000"/>
              </a:lnSpc>
              <a:buFont typeface="+mj-lt"/>
              <a:buAutoNum type="alphaLcPeriod"/>
            </a:pPr>
            <a:r>
              <a:rPr lang="en-US" sz="1800" dirty="0" smtClean="0">
                <a:solidFill>
                  <a:prstClr val="black"/>
                </a:solidFill>
                <a:latin typeface="Arial" panose="020B0604020202020204" pitchFamily="34" charset="0"/>
                <a:cs typeface="Arial" panose="020B0604020202020204" pitchFamily="34" charset="0"/>
              </a:rPr>
              <a:t>Site Plan Review; </a:t>
            </a:r>
          </a:p>
          <a:p>
            <a:pPr lvl="2">
              <a:lnSpc>
                <a:spcPct val="120000"/>
              </a:lnSpc>
              <a:buFont typeface="Arial" panose="020B0604020202020204" pitchFamily="34" charset="0"/>
              <a:buChar char="‒"/>
            </a:pPr>
            <a:r>
              <a:rPr lang="en-US" sz="1600" dirty="0">
                <a:latin typeface="Arial" panose="020B0604020202020204" pitchFamily="34" charset="0"/>
                <a:cs typeface="Arial" panose="020B0604020202020204" pitchFamily="34" charset="0"/>
              </a:rPr>
              <a:t>ERP and CGP </a:t>
            </a:r>
            <a:r>
              <a:rPr lang="en-US" sz="1600" dirty="0" smtClean="0">
                <a:latin typeface="Arial" panose="020B0604020202020204" pitchFamily="34" charset="0"/>
                <a:cs typeface="Arial" panose="020B0604020202020204" pitchFamily="34" charset="0"/>
              </a:rPr>
              <a:t>notification/confirmation</a:t>
            </a:r>
          </a:p>
          <a:p>
            <a:pPr lvl="2">
              <a:lnSpc>
                <a:spcPct val="12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Sediment and erosion control</a:t>
            </a:r>
          </a:p>
          <a:p>
            <a:pPr lvl="2">
              <a:lnSpc>
                <a:spcPct val="12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Waste control</a:t>
            </a:r>
            <a:endParaRPr lang="en-US" sz="1600" dirty="0">
              <a:latin typeface="Arial" panose="020B0604020202020204" pitchFamily="34" charset="0"/>
              <a:cs typeface="Arial" panose="020B0604020202020204" pitchFamily="34" charset="0"/>
            </a:endParaRPr>
          </a:p>
          <a:p>
            <a:pPr marL="914400" lvl="1" indent="-457200">
              <a:lnSpc>
                <a:spcPct val="120000"/>
              </a:lnSpc>
              <a:buFont typeface="+mj-lt"/>
              <a:buAutoNum type="alphaLcPeriod"/>
            </a:pPr>
            <a:r>
              <a:rPr lang="en-US" sz="1800" dirty="0" smtClean="0">
                <a:solidFill>
                  <a:prstClr val="black"/>
                </a:solidFill>
                <a:latin typeface="Arial" panose="020B0604020202020204" pitchFamily="34" charset="0"/>
                <a:cs typeface="Arial" panose="020B0604020202020204" pitchFamily="34" charset="0"/>
              </a:rPr>
              <a:t>Inspections</a:t>
            </a:r>
          </a:p>
          <a:p>
            <a:pPr lvl="2">
              <a:lnSpc>
                <a:spcPct val="12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Preconstruction: proper BMP installation</a:t>
            </a:r>
            <a:endParaRPr lang="en-US" sz="1600" dirty="0">
              <a:latin typeface="Arial" panose="020B0604020202020204" pitchFamily="34" charset="0"/>
              <a:cs typeface="Arial" panose="020B0604020202020204" pitchFamily="34" charset="0"/>
            </a:endParaRPr>
          </a:p>
          <a:p>
            <a:pPr lvl="2">
              <a:lnSpc>
                <a:spcPct val="12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During construction: BMP maintenance</a:t>
            </a:r>
            <a:endParaRPr lang="en-US" sz="1600" dirty="0">
              <a:latin typeface="Arial" panose="020B0604020202020204" pitchFamily="34" charset="0"/>
              <a:cs typeface="Arial" panose="020B0604020202020204" pitchFamily="34" charset="0"/>
            </a:endParaRPr>
          </a:p>
          <a:p>
            <a:pPr lvl="2">
              <a:lnSpc>
                <a:spcPct val="12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Post-Construction: final stabilization</a:t>
            </a:r>
            <a:endParaRPr lang="en-US" sz="1800" dirty="0" smtClean="0">
              <a:solidFill>
                <a:prstClr val="black"/>
              </a:solidFill>
              <a:latin typeface="Arial" panose="020B0604020202020204" pitchFamily="34" charset="0"/>
              <a:cs typeface="Arial" panose="020B0604020202020204" pitchFamily="34" charset="0"/>
            </a:endParaRPr>
          </a:p>
          <a:p>
            <a:pPr marL="914400" lvl="1" indent="-457200">
              <a:lnSpc>
                <a:spcPct val="120000"/>
              </a:lnSpc>
              <a:buFont typeface="+mj-lt"/>
              <a:buAutoNum type="alphaLcPeriod"/>
            </a:pPr>
            <a:r>
              <a:rPr lang="en-US" sz="1800" dirty="0">
                <a:solidFill>
                  <a:prstClr val="black"/>
                </a:solidFill>
                <a:latin typeface="Arial" panose="020B0604020202020204" pitchFamily="34" charset="0"/>
                <a:cs typeface="Arial" panose="020B0604020202020204" pitchFamily="34" charset="0"/>
              </a:rPr>
              <a:t>Employee training for inspectors, site plan reviewers and </a:t>
            </a:r>
            <a:r>
              <a:rPr lang="en-US" sz="1800" dirty="0" smtClean="0">
                <a:solidFill>
                  <a:prstClr val="black"/>
                </a:solidFill>
                <a:latin typeface="Arial" panose="020B0604020202020204" pitchFamily="34" charset="0"/>
                <a:cs typeface="Arial" panose="020B0604020202020204" pitchFamily="34" charset="0"/>
              </a:rPr>
              <a:t>operators (</a:t>
            </a:r>
            <a:r>
              <a:rPr lang="en-US" sz="1800" dirty="0">
                <a:solidFill>
                  <a:prstClr val="black"/>
                </a:solidFill>
                <a:latin typeface="Arial" panose="020B0604020202020204" pitchFamily="34" charset="0"/>
                <a:cs typeface="Arial" panose="020B0604020202020204" pitchFamily="34" charset="0"/>
              </a:rPr>
              <a:t>Permittee/contractor)</a:t>
            </a:r>
          </a:p>
          <a:p>
            <a:pPr marL="914400" lvl="1" indent="-457200">
              <a:lnSpc>
                <a:spcPct val="120000"/>
              </a:lnSpc>
              <a:buFont typeface="+mj-lt"/>
              <a:buAutoNum type="alphaLcPeriod"/>
            </a:pPr>
            <a:endParaRPr lang="en-US" sz="1800" dirty="0" smtClean="0">
              <a:solidFill>
                <a:prstClr val="black"/>
              </a:solidFill>
              <a:latin typeface="Arial" panose="020B0604020202020204" pitchFamily="34" charset="0"/>
              <a:cs typeface="Arial" panose="020B0604020202020204" pitchFamily="34" charset="0"/>
            </a:endParaRPr>
          </a:p>
          <a:p>
            <a:pPr marL="457200" indent="-457200">
              <a:lnSpc>
                <a:spcPct val="120000"/>
              </a:lnSpc>
              <a:buFont typeface="+mj-lt"/>
              <a:buAutoNum type="arabicPeriod" startAt="9"/>
            </a:pPr>
            <a:endParaRPr lang="en-US" sz="20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pic>
        <p:nvPicPr>
          <p:cNvPr id="8" name="Picture 7" descr="Inspector and operator wearing PPE talking on a construction site with heavy equipment" title="construction cre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8261" y="2297186"/>
            <a:ext cx="2762250" cy="1838325"/>
          </a:xfrm>
          <a:prstGeom prst="rect">
            <a:avLst/>
          </a:prstGeom>
        </p:spPr>
      </p:pic>
    </p:spTree>
    <p:extLst>
      <p:ext uri="{BB962C8B-B14F-4D97-AF65-F5344CB8AC3E}">
        <p14:creationId xmlns:p14="http://schemas.microsoft.com/office/powerpoint/2010/main" val="356076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Public Education and Outreach Plan</a:t>
            </a:r>
            <a:endParaRPr lang="en-US" sz="2000" b="0" dirty="0"/>
          </a:p>
        </p:txBody>
      </p:sp>
      <p:sp>
        <p:nvSpPr>
          <p:cNvPr id="3" name="Content Placeholder 2"/>
          <p:cNvSpPr>
            <a:spLocks noGrp="1"/>
          </p:cNvSpPr>
          <p:nvPr>
            <p:ph idx="1"/>
          </p:nvPr>
        </p:nvSpPr>
        <p:spPr>
          <a:xfrm>
            <a:off x="628650" y="1825625"/>
            <a:ext cx="5251450" cy="4311015"/>
          </a:xfrm>
        </p:spPr>
        <p:txBody>
          <a:bodyPr>
            <a:noAutofit/>
          </a:bodyPr>
          <a:lstStyle/>
          <a:p>
            <a:pPr marL="0" indent="0" fontAlgn="t">
              <a:lnSpc>
                <a:spcPct val="100000"/>
              </a:lnSpc>
              <a:spcBef>
                <a:spcPts val="0"/>
              </a:spcBef>
              <a:buNone/>
            </a:pPr>
            <a:r>
              <a:rPr lang="en-US" sz="2000" dirty="0">
                <a:latin typeface="Arial" panose="020B0604020202020204" pitchFamily="34" charset="0"/>
                <a:cs typeface="Arial" panose="020B0604020202020204" pitchFamily="34" charset="0"/>
              </a:rPr>
              <a:t>A single plan may </a:t>
            </a:r>
            <a:r>
              <a:rPr lang="en-US" sz="2000" dirty="0" smtClean="0">
                <a:latin typeface="Arial" panose="020B0604020202020204" pitchFamily="34" charset="0"/>
                <a:cs typeface="Arial" panose="020B0604020202020204" pitchFamily="34" charset="0"/>
              </a:rPr>
              <a:t>address </a:t>
            </a:r>
            <a:r>
              <a:rPr lang="en-US" sz="2000" dirty="0">
                <a:latin typeface="Arial" panose="020B0604020202020204" pitchFamily="34" charset="0"/>
                <a:cs typeface="Arial" panose="020B0604020202020204" pitchFamily="34" charset="0"/>
              </a:rPr>
              <a:t>public education and outreach topics </a:t>
            </a:r>
            <a:r>
              <a:rPr lang="en-US" sz="2000" dirty="0" smtClean="0">
                <a:latin typeface="Arial" panose="020B0604020202020204" pitchFamily="34" charset="0"/>
                <a:cs typeface="Arial" panose="020B0604020202020204" pitchFamily="34" charset="0"/>
              </a:rPr>
              <a:t>for Parts III.A.6</a:t>
            </a:r>
            <a:r>
              <a:rPr lang="en-US" sz="2000" dirty="0">
                <a:latin typeface="Arial" panose="020B0604020202020204" pitchFamily="34" charset="0"/>
                <a:cs typeface="Arial" panose="020B0604020202020204" pitchFamily="34" charset="0"/>
              </a:rPr>
              <a:t>, III.A.7.e and III.A.7.f of the permit. </a:t>
            </a:r>
            <a:endParaRPr lang="en-US" sz="2000" dirty="0" smtClean="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b="1" dirty="0">
                <a:latin typeface="Arial" panose="020B0604020202020204" pitchFamily="34" charset="0"/>
                <a:cs typeface="Arial" panose="020B0604020202020204" pitchFamily="34" charset="0"/>
              </a:rPr>
              <a:t>Pointless Personal Pollution</a:t>
            </a:r>
          </a:p>
          <a:p>
            <a:pPr fontAlgn="t">
              <a:lnSpc>
                <a:spcPct val="100000"/>
              </a:lnSpc>
              <a:spcBef>
                <a:spcPts val="0"/>
              </a:spcBef>
            </a:pPr>
            <a:r>
              <a:rPr lang="en-US" sz="1800" dirty="0" smtClean="0">
                <a:latin typeface="Arial" panose="020B0604020202020204" pitchFamily="34" charset="0"/>
                <a:cs typeface="Arial" panose="020B0604020202020204" pitchFamily="34" charset="0"/>
                <a:hlinkClick r:id="rId3"/>
              </a:rPr>
              <a:t>www.tappwater.org</a:t>
            </a:r>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hlinkClick r:id="rId4"/>
              </a:rPr>
              <a:t>www.floridaagwaterpolicy.com</a:t>
            </a:r>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fontAlgn="t">
              <a:lnSpc>
                <a:spcPct val="100000"/>
              </a:lnSpc>
              <a:spcBef>
                <a:spcPts val="0"/>
              </a:spcBef>
            </a:pPr>
            <a:r>
              <a:rPr lang="en-US" sz="1800" dirty="0">
                <a:latin typeface="Arial" panose="020B0604020202020204" pitchFamily="34" charset="0"/>
                <a:cs typeface="Arial" panose="020B0604020202020204" pitchFamily="34" charset="0"/>
                <a:hlinkClick r:id="rId5"/>
              </a:rPr>
              <a:t>http://</a:t>
            </a:r>
            <a:r>
              <a:rPr lang="en-US" sz="1800" dirty="0" smtClean="0">
                <a:latin typeface="Arial" panose="020B0604020202020204" pitchFamily="34" charset="0"/>
                <a:cs typeface="Arial" panose="020B0604020202020204" pitchFamily="34" charset="0"/>
                <a:hlinkClick r:id="rId5"/>
              </a:rPr>
              <a:t>www.dep.state.fl.us/water/watersheds</a:t>
            </a:r>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smtClean="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b="1" dirty="0" smtClean="0">
                <a:latin typeface="Arial" panose="020B0604020202020204" pitchFamily="34" charset="0"/>
                <a:cs typeface="Arial" panose="020B0604020202020204" pitchFamily="34" charset="0"/>
              </a:rPr>
              <a:t>Stormwater </a:t>
            </a:r>
            <a:r>
              <a:rPr lang="en-US" sz="1800" b="1" dirty="0">
                <a:latin typeface="Arial" panose="020B0604020202020204" pitchFamily="34" charset="0"/>
                <a:cs typeface="Arial" panose="020B0604020202020204" pitchFamily="34" charset="0"/>
              </a:rPr>
              <a:t>Education </a:t>
            </a:r>
            <a:r>
              <a:rPr lang="en-US" sz="1800" b="1" dirty="0" smtClean="0">
                <a:latin typeface="Arial" panose="020B0604020202020204" pitchFamily="34" charset="0"/>
                <a:cs typeface="Arial" panose="020B0604020202020204" pitchFamily="34" charset="0"/>
              </a:rPr>
              <a:t>Training</a:t>
            </a:r>
          </a:p>
          <a:p>
            <a:pPr fontAlgn="t">
              <a:lnSpc>
                <a:spcPct val="100000"/>
              </a:lnSpc>
              <a:spcBef>
                <a:spcPts val="0"/>
              </a:spcBef>
            </a:pPr>
            <a:r>
              <a:rPr lang="en-US" sz="1800" dirty="0" smtClean="0">
                <a:latin typeface="Arial" panose="020B0604020202020204" pitchFamily="34" charset="0"/>
                <a:cs typeface="Arial" panose="020B0604020202020204" pitchFamily="34" charset="0"/>
                <a:hlinkClick r:id="rId6"/>
              </a:rPr>
              <a:t>www.stormwater.ucf.edu</a:t>
            </a:r>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600" b="1" dirty="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pic>
        <p:nvPicPr>
          <p:cNvPr id="7" name="Content Placeholder 8" descr="After the Storm: A citizen's quide to understaning stormwater. &#10;What is stormwater runoff?&#10;Why is stormwater runoff a problem?&#10;The effects of pollution. " title="Example of Public Education brochure"/>
          <p:cNvPicPr>
            <a:picLocks noChangeAspect="1"/>
          </p:cNvPicPr>
          <p:nvPr/>
        </p:nvPicPr>
        <p:blipFill rotWithShape="1">
          <a:blip r:embed="rId7" cstate="print">
            <a:extLst>
              <a:ext uri="{28A0092B-C50C-407E-A947-70E740481C1C}">
                <a14:useLocalDpi xmlns:a14="http://schemas.microsoft.com/office/drawing/2010/main" val="0"/>
              </a:ext>
            </a:extLst>
          </a:blip>
          <a:srcRect l="50000" t="1610"/>
          <a:stretch/>
        </p:blipFill>
        <p:spPr>
          <a:xfrm>
            <a:off x="5983760" y="1905307"/>
            <a:ext cx="2730336" cy="4151650"/>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96040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Contract Activities</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a:latin typeface="Arial" panose="020B0604020202020204" pitchFamily="34" charset="0"/>
                <a:cs typeface="Arial" panose="020B0604020202020204" pitchFamily="34" charset="0"/>
              </a:rPr>
              <a:t>If </a:t>
            </a: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are conducted by another entity under a contractual agreement, then the permittees shall retain copies of the contractual agreement that specifies the schedule and frequency of the </a:t>
            </a: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to be conducted</a:t>
            </a:r>
            <a:r>
              <a:rPr lang="en-US" sz="1800" dirty="0" smtClean="0">
                <a:latin typeface="Arial" panose="020B0604020202020204" pitchFamily="34" charset="0"/>
                <a:cs typeface="Arial" panose="020B0604020202020204" pitchFamily="34" charset="0"/>
              </a:rPr>
              <a:t>.</a:t>
            </a:r>
          </a:p>
          <a:p>
            <a:pPr marL="0" indent="0" fontAlgn="t">
              <a:lnSpc>
                <a:spcPct val="100000"/>
              </a:lnSpc>
              <a:spcBef>
                <a:spcPts val="0"/>
              </a:spcBef>
              <a:buNone/>
            </a:pPr>
            <a:endParaRPr lang="en-US" sz="1800" b="1" dirty="0">
              <a:solidFill>
                <a:srgbClr val="FF0000"/>
              </a:solidFill>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Inter-local </a:t>
            </a:r>
            <a:r>
              <a:rPr lang="en-US" sz="1800" dirty="0">
                <a:latin typeface="Arial" panose="020B0604020202020204" pitchFamily="34" charset="0"/>
                <a:cs typeface="Arial" panose="020B0604020202020204" pitchFamily="34" charset="0"/>
              </a:rPr>
              <a:t>agreements may be used to share responsibility between </a:t>
            </a:r>
            <a:r>
              <a:rPr lang="en-US" sz="1800" dirty="0" smtClean="0">
                <a:latin typeface="Arial" panose="020B0604020202020204" pitchFamily="34" charset="0"/>
                <a:cs typeface="Arial" panose="020B0604020202020204" pitchFamily="34" charset="0"/>
              </a:rPr>
              <a:t>permittees. Maintain a copy of ILAs and determine who tracks and reports joint activities.</a:t>
            </a: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spTree>
    <p:extLst>
      <p:ext uri="{BB962C8B-B14F-4D97-AF65-F5344CB8AC3E}">
        <p14:creationId xmlns:p14="http://schemas.microsoft.com/office/powerpoint/2010/main" val="2724776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 Changes</a:t>
            </a:r>
            <a:endParaRPr lang="en-US" dirty="0"/>
          </a:p>
        </p:txBody>
      </p:sp>
      <p:sp>
        <p:nvSpPr>
          <p:cNvPr id="3" name="Content Placeholder 2"/>
          <p:cNvSpPr>
            <a:spLocks noGrp="1"/>
          </p:cNvSpPr>
          <p:nvPr>
            <p:ph idx="1"/>
          </p:nvPr>
        </p:nvSpPr>
        <p:spPr/>
        <p:txBody>
          <a:bodyPr>
            <a:normAutofit/>
          </a:bodyPr>
          <a:lstStyle/>
          <a:p>
            <a:r>
              <a:rPr lang="en-US" sz="2000" dirty="0" smtClean="0">
                <a:latin typeface="Arial" panose="020B0604020202020204" pitchFamily="34" charset="0"/>
                <a:cs typeface="Arial" panose="020B0604020202020204" pitchFamily="34" charset="0"/>
              </a:rPr>
              <a:t>SOPs should already be developed</a:t>
            </a:r>
          </a:p>
          <a:p>
            <a:r>
              <a:rPr lang="en-US" sz="2000" dirty="0" smtClean="0">
                <a:latin typeface="Arial" panose="020B0604020202020204" pitchFamily="34" charset="0"/>
                <a:cs typeface="Arial" panose="020B0604020202020204" pitchFamily="34" charset="0"/>
              </a:rPr>
              <a:t>Training (track new/refresher training together)</a:t>
            </a:r>
          </a:p>
          <a:p>
            <a:r>
              <a:rPr lang="en-US" sz="2000" dirty="0" smtClean="0">
                <a:latin typeface="Arial" panose="020B0604020202020204" pitchFamily="34" charset="0"/>
                <a:cs typeface="Arial" panose="020B0604020202020204" pitchFamily="34" charset="0"/>
              </a:rPr>
              <a:t>Clarified </a:t>
            </a:r>
            <a:r>
              <a:rPr lang="en-US" sz="2000" dirty="0" smtClean="0">
                <a:latin typeface="Arial" panose="020B0604020202020204" pitchFamily="34" charset="0"/>
                <a:cs typeface="Arial" panose="020B0604020202020204" pitchFamily="34" charset="0"/>
              </a:rPr>
              <a:t>monitoring/assessment requirements</a:t>
            </a:r>
          </a:p>
          <a:p>
            <a:r>
              <a:rPr lang="en-US" sz="2000" dirty="0" smtClean="0">
                <a:latin typeface="Arial" panose="020B0604020202020204" pitchFamily="34" charset="0"/>
                <a:cs typeface="Arial" panose="020B0604020202020204" pitchFamily="34" charset="0"/>
              </a:rPr>
              <a:t>New </a:t>
            </a:r>
            <a:r>
              <a:rPr lang="en-US" sz="2000" dirty="0" smtClean="0">
                <a:latin typeface="Arial" panose="020B0604020202020204" pitchFamily="34" charset="0"/>
                <a:cs typeface="Arial" panose="020B0604020202020204" pitchFamily="34" charset="0"/>
              </a:rPr>
              <a:t>TMDLs - Bacteria</a:t>
            </a:r>
          </a:p>
          <a:p>
            <a:r>
              <a:rPr lang="en-US" sz="2000" dirty="0" smtClean="0">
                <a:latin typeface="Arial" panose="020B0604020202020204" pitchFamily="34" charset="0"/>
                <a:cs typeface="Arial" panose="020B0604020202020204" pitchFamily="34" charset="0"/>
              </a:rPr>
              <a:t>Annual Report changes</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a:p>
        </p:txBody>
      </p:sp>
    </p:spTree>
    <p:extLst>
      <p:ext uri="{BB962C8B-B14F-4D97-AF65-F5344CB8AC3E}">
        <p14:creationId xmlns:p14="http://schemas.microsoft.com/office/powerpoint/2010/main" val="788032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SOPs</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2000" dirty="0">
                <a:latin typeface="Arial" panose="020B0604020202020204" pitchFamily="34" charset="0"/>
                <a:cs typeface="Arial" panose="020B0604020202020204" pitchFamily="34" charset="0"/>
              </a:rPr>
              <a:t>Standard Operating </a:t>
            </a:r>
            <a:r>
              <a:rPr lang="en-US" sz="2000" dirty="0" smtClean="0">
                <a:latin typeface="Arial" panose="020B0604020202020204" pitchFamily="34" charset="0"/>
                <a:cs typeface="Arial" panose="020B0604020202020204" pitchFamily="34" charset="0"/>
              </a:rPr>
              <a:t>Procedures (SOPs) </a:t>
            </a:r>
            <a:r>
              <a:rPr lang="en-US" sz="2000" dirty="0">
                <a:latin typeface="Arial" panose="020B0604020202020204" pitchFamily="34" charset="0"/>
                <a:cs typeface="Arial" panose="020B0604020202020204" pitchFamily="34" charset="0"/>
              </a:rPr>
              <a:t>should </a:t>
            </a:r>
            <a:r>
              <a:rPr lang="en-US" sz="2000" dirty="0" smtClean="0">
                <a:latin typeface="Arial" panose="020B0604020202020204" pitchFamily="34" charset="0"/>
                <a:cs typeface="Arial" panose="020B0604020202020204" pitchFamily="34" charset="0"/>
              </a:rPr>
              <a:t>be developed for each permit requirement.  SOPs are be step-by-step </a:t>
            </a:r>
            <a:r>
              <a:rPr lang="en-US" sz="2000" dirty="0">
                <a:latin typeface="Arial" panose="020B0604020202020204" pitchFamily="34" charset="0"/>
                <a:cs typeface="Arial" panose="020B0604020202020204" pitchFamily="34" charset="0"/>
              </a:rPr>
              <a:t>instructions </a:t>
            </a:r>
            <a:r>
              <a:rPr lang="en-US" sz="2000" dirty="0" smtClean="0">
                <a:latin typeface="Arial" panose="020B0604020202020204" pitchFamily="34" charset="0"/>
                <a:cs typeface="Arial" panose="020B0604020202020204" pitchFamily="34" charset="0"/>
              </a:rPr>
              <a:t>for a standardized process.</a:t>
            </a:r>
          </a:p>
          <a:p>
            <a:pPr marL="0" indent="0" fontAlgn="t">
              <a:lnSpc>
                <a:spcPct val="100000"/>
              </a:lnSpc>
              <a:spcBef>
                <a:spcPts val="0"/>
              </a:spcBef>
              <a:buNone/>
            </a:pPr>
            <a:endParaRPr lang="en-US" sz="2000" dirty="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2000" dirty="0" smtClean="0">
                <a:latin typeface="Arial" panose="020B0604020202020204" pitchFamily="34" charset="0"/>
                <a:cs typeface="Arial" panose="020B0604020202020204" pitchFamily="34" charset="0"/>
              </a:rPr>
              <a:t>Common elements of a SOP/Plan</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Procedures for activities and checklist </a:t>
            </a:r>
            <a:r>
              <a:rPr lang="en-US" sz="1800" dirty="0">
                <a:latin typeface="Arial" panose="020B0604020202020204" pitchFamily="34" charset="0"/>
                <a:cs typeface="Arial" panose="020B0604020202020204" pitchFamily="34" charset="0"/>
              </a:rPr>
              <a:t>(for inspections)</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Schedule </a:t>
            </a:r>
            <a:r>
              <a:rPr lang="en-US" sz="1800" dirty="0">
                <a:latin typeface="Arial" panose="020B0604020202020204" pitchFamily="34" charset="0"/>
                <a:cs typeface="Arial" panose="020B0604020202020204" pitchFamily="34" charset="0"/>
              </a:rPr>
              <a:t>for activities</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Documentation/tracking including contact information</a:t>
            </a:r>
          </a:p>
          <a:p>
            <a:pPr fontAlgn="t">
              <a:lnSpc>
                <a:spcPct val="100000"/>
              </a:lnSpc>
              <a:spcBef>
                <a:spcPts val="0"/>
              </a:spcBef>
            </a:pPr>
            <a:r>
              <a:rPr lang="en-US" sz="1800" dirty="0">
                <a:latin typeface="Arial" panose="020B0604020202020204" pitchFamily="34" charset="0"/>
                <a:cs typeface="Arial" panose="020B0604020202020204" pitchFamily="34" charset="0"/>
              </a:rPr>
              <a:t>Responsible </a:t>
            </a:r>
            <a:r>
              <a:rPr lang="en-US" sz="1800" dirty="0" smtClean="0">
                <a:latin typeface="Arial" panose="020B0604020202020204" pitchFamily="34" charset="0"/>
                <a:cs typeface="Arial" panose="020B0604020202020204" pitchFamily="34" charset="0"/>
              </a:rPr>
              <a:t>staff/contractor</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or department/section</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dirty="0"/>
          </a:p>
        </p:txBody>
      </p:sp>
    </p:spTree>
    <p:extLst>
      <p:ext uri="{BB962C8B-B14F-4D97-AF65-F5344CB8AC3E}">
        <p14:creationId xmlns:p14="http://schemas.microsoft.com/office/powerpoint/2010/main" val="3246532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SOPs</a:t>
            </a:r>
            <a:endParaRPr lang="en-US" sz="2000" b="0" dirty="0"/>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a:p>
        </p:txBody>
      </p:sp>
      <p:graphicFrame>
        <p:nvGraphicFramePr>
          <p:cNvPr id="8" name="Content Placeholder 7"/>
          <p:cNvGraphicFramePr>
            <a:graphicFrameLocks noGrp="1"/>
          </p:cNvGraphicFramePr>
          <p:nvPr>
            <p:ph idx="1"/>
            <p:extLst/>
          </p:nvPr>
        </p:nvGraphicFramePr>
        <p:xfrm>
          <a:off x="289560" y="1190480"/>
          <a:ext cx="8564880" cy="5212080"/>
        </p:xfrm>
        <a:graphic>
          <a:graphicData uri="http://schemas.openxmlformats.org/drawingml/2006/table">
            <a:tbl>
              <a:tblPr/>
              <a:tblGrid>
                <a:gridCol w="1290320"/>
                <a:gridCol w="7274560"/>
              </a:tblGrid>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III.A.1</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and maintenance of structural controls.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Litter control program.</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Street sweeping program.</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equipment yards and road maintenance shops.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III.A.5</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waste TSD facilities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III.A.6</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reducing the use of PHF</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III.A.6</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Good housekeeping for the use of PHF.</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b="1" dirty="0">
                          <a:solidFill>
                            <a:srgbClr val="FF0000"/>
                          </a:solidFill>
                          <a:effectLst/>
                          <a:latin typeface="Arial" panose="020B0604020202020204" pitchFamily="34" charset="0"/>
                          <a:ea typeface="Times New Roman" panose="02020603050405020304" pitchFamily="18" charset="0"/>
                        </a:rPr>
                        <a:t>Part III.A.7.c</a:t>
                      </a:r>
                      <a:endParaRPr lang="en-US" sz="12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smtClean="0">
                          <a:solidFill>
                            <a:srgbClr val="FF0000"/>
                          </a:solidFill>
                          <a:effectLst/>
                          <a:latin typeface="Arial" panose="020B0604020202020204" pitchFamily="34" charset="0"/>
                          <a:ea typeface="Times New Roman" panose="02020603050405020304" pitchFamily="18" charset="0"/>
                        </a:rPr>
                        <a:t>Proactive illicit discharge inspections.</a:t>
                      </a:r>
                      <a:endParaRPr lang="en-US" sz="16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Reactive illicit discharge investigations.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Illicit discharge inspection 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III.A.7.d</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Spill prevention and response.</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III.A.7.d</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Spill prevention and response 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III.A.7.e</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identifying and reporting illicit discharges.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III.A.7.f</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the use and disposal of oils, toxics and HHZ.</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III.A.7.g</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Procedures</a:t>
                      </a:r>
                      <a:r>
                        <a:rPr lang="en-US" sz="1600" baseline="0" dirty="0" smtClean="0">
                          <a:effectLst/>
                          <a:latin typeface="Arial" panose="020B0604020202020204" pitchFamily="34" charset="0"/>
                          <a:ea typeface="Times New Roman" panose="02020603050405020304" pitchFamily="18" charset="0"/>
                        </a:rPr>
                        <a:t> </a:t>
                      </a:r>
                      <a:r>
                        <a:rPr lang="en-US" sz="1600" dirty="0" smtClean="0">
                          <a:effectLst/>
                          <a:latin typeface="Arial" panose="020B0604020202020204" pitchFamily="34" charset="0"/>
                          <a:ea typeface="Times New Roman" panose="02020603050405020304" pitchFamily="18" charset="0"/>
                        </a:rPr>
                        <a:t>to reduce / eliminate sanitary wastewater contamination.</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III.A.8</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industrial high risk facilities.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III.A.9.a</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Construction site plan review</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b="1" dirty="0">
                          <a:solidFill>
                            <a:srgbClr val="FF0000"/>
                          </a:solidFill>
                          <a:effectLst/>
                          <a:latin typeface="Arial" panose="020B0604020202020204" pitchFamily="34" charset="0"/>
                          <a:ea typeface="Times New Roman" panose="02020603050405020304" pitchFamily="18" charset="0"/>
                        </a:rPr>
                        <a:t>Part III.A.9.b</a:t>
                      </a:r>
                      <a:endParaRPr lang="en-US" sz="12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smtClean="0">
                          <a:solidFill>
                            <a:srgbClr val="FF0000"/>
                          </a:solidFill>
                          <a:effectLst/>
                          <a:latin typeface="Arial" panose="020B0604020202020204" pitchFamily="34" charset="0"/>
                          <a:ea typeface="Times New Roman" panose="02020603050405020304" pitchFamily="18" charset="0"/>
                        </a:rPr>
                        <a:t>Construction site inspections.</a:t>
                      </a:r>
                      <a:endParaRPr lang="en-US" sz="16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III.A.9.c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Construction</a:t>
                      </a:r>
                      <a:r>
                        <a:rPr lang="en-US" sz="1600" baseline="0" dirty="0" smtClean="0">
                          <a:effectLst/>
                          <a:latin typeface="Arial" panose="020B0604020202020204" pitchFamily="34" charset="0"/>
                          <a:ea typeface="Times New Roman" panose="02020603050405020304" pitchFamily="18" charset="0"/>
                        </a:rPr>
                        <a:t> staff </a:t>
                      </a:r>
                      <a:r>
                        <a:rPr lang="en-US" sz="1600" dirty="0" smtClean="0">
                          <a:effectLst/>
                          <a:latin typeface="Arial" panose="020B0604020202020204" pitchFamily="34" charset="0"/>
                          <a:ea typeface="Times New Roman" panose="02020603050405020304" pitchFamily="18" charset="0"/>
                        </a:rPr>
                        <a:t>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46112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Training</a:t>
            </a:r>
            <a:r>
              <a:rPr lang="en-US" sz="3200" dirty="0" smtClean="0">
                <a:latin typeface="Arial"/>
                <a:cs typeface="Arial"/>
              </a:rPr>
              <a:t> </a:t>
            </a:r>
            <a:r>
              <a:rPr lang="en-US" sz="3200" dirty="0" smtClean="0">
                <a:latin typeface="Arial"/>
                <a:cs typeface="Arial"/>
              </a:rPr>
              <a:t>Plan</a:t>
            </a:r>
            <a:endParaRPr lang="en-US" sz="2000" b="0" dirty="0"/>
          </a:p>
        </p:txBody>
      </p:sp>
      <p:sp>
        <p:nvSpPr>
          <p:cNvPr id="3" name="Content Placeholder 2"/>
          <p:cNvSpPr>
            <a:spLocks noGrp="1"/>
          </p:cNvSpPr>
          <p:nvPr>
            <p:ph idx="1"/>
          </p:nvPr>
        </p:nvSpPr>
        <p:spPr>
          <a:xfrm>
            <a:off x="628650" y="1825625"/>
            <a:ext cx="7814310" cy="4311015"/>
          </a:xfrm>
        </p:spPr>
        <p:txBody>
          <a:bodyPr>
            <a:noAutofit/>
          </a:bodyPr>
          <a:lstStyle/>
          <a:p>
            <a:pPr marL="0" indent="0" fontAlgn="t">
              <a:lnSpc>
                <a:spcPct val="100000"/>
              </a:lnSpc>
              <a:spcBef>
                <a:spcPts val="0"/>
              </a:spcBef>
              <a:buNone/>
            </a:pPr>
            <a:r>
              <a:rPr lang="en-US" sz="2000" dirty="0" smtClean="0">
                <a:latin typeface="Arial" panose="020B0604020202020204" pitchFamily="34" charset="0"/>
                <a:cs typeface="Arial" panose="020B0604020202020204" pitchFamily="34" charset="0"/>
              </a:rPr>
              <a:t>Training required annually for personnel or contractors. </a:t>
            </a:r>
          </a:p>
          <a:p>
            <a:pPr fontAlgn="t">
              <a:lnSpc>
                <a:spcPct val="100000"/>
              </a:lnSpc>
              <a:spcBef>
                <a:spcPts val="0"/>
              </a:spcBef>
            </a:pPr>
            <a:r>
              <a:rPr lang="en-US" sz="2000" dirty="0" smtClean="0">
                <a:latin typeface="Arial" panose="020B0604020202020204" pitchFamily="34" charset="0"/>
                <a:cs typeface="Arial" panose="020B0604020202020204" pitchFamily="34" charset="0"/>
              </a:rPr>
              <a:t>Illicit Discharge inspectors</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Proactive inspections</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Reactive investigations</a:t>
            </a:r>
            <a:endParaRPr lang="en-US" sz="1600" dirty="0" smtClean="0">
              <a:latin typeface="Arial" panose="020B0604020202020204" pitchFamily="34" charset="0"/>
              <a:cs typeface="Arial" panose="020B0604020202020204" pitchFamily="34" charset="0"/>
            </a:endParaRPr>
          </a:p>
          <a:p>
            <a:pPr fontAlgn="t">
              <a:lnSpc>
                <a:spcPct val="100000"/>
              </a:lnSpc>
              <a:spcBef>
                <a:spcPts val="0"/>
              </a:spcBef>
            </a:pPr>
            <a:r>
              <a:rPr lang="en-US" sz="2000" dirty="0" smtClean="0">
                <a:latin typeface="Arial" panose="020B0604020202020204" pitchFamily="34" charset="0"/>
                <a:cs typeface="Arial" panose="020B0604020202020204" pitchFamily="34" charset="0"/>
              </a:rPr>
              <a:t>Spill Response</a:t>
            </a:r>
          </a:p>
          <a:p>
            <a:pPr fontAlgn="t">
              <a:lnSpc>
                <a:spcPct val="100000"/>
              </a:lnSpc>
              <a:spcBef>
                <a:spcPts val="0"/>
              </a:spcBef>
            </a:pPr>
            <a:r>
              <a:rPr lang="en-US" sz="2000" dirty="0" smtClean="0">
                <a:latin typeface="Arial" panose="020B0604020202020204" pitchFamily="34" charset="0"/>
                <a:cs typeface="Arial" panose="020B0604020202020204" pitchFamily="34" charset="0"/>
              </a:rPr>
              <a:t>Construction Site staff</a:t>
            </a:r>
          </a:p>
          <a:p>
            <a:pPr lvl="1" fontAlgn="t">
              <a:lnSpc>
                <a:spcPct val="100000"/>
              </a:lnSpc>
              <a:spcBef>
                <a:spcPts val="0"/>
              </a:spcBef>
            </a:pPr>
            <a:r>
              <a:rPr lang="en-US" sz="1600" dirty="0">
                <a:latin typeface="Arial" panose="020B0604020202020204" pitchFamily="34" charset="0"/>
                <a:cs typeface="Arial" panose="020B0604020202020204" pitchFamily="34" charset="0"/>
              </a:rPr>
              <a:t>Plan Reviewers</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Inspectors – DEP Sediment </a:t>
            </a:r>
            <a:r>
              <a:rPr lang="en-US" sz="1600" dirty="0">
                <a:latin typeface="Arial" panose="020B0604020202020204" pitchFamily="34" charset="0"/>
                <a:cs typeface="Arial" panose="020B0604020202020204" pitchFamily="34" charset="0"/>
              </a:rPr>
              <a:t>and Erosion Control</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hlinkClick r:id="rId3"/>
              </a:rPr>
              <a:t>http://</a:t>
            </a:r>
            <a:r>
              <a:rPr lang="en-US" sz="1600" dirty="0" smtClean="0">
                <a:latin typeface="Arial" panose="020B0604020202020204" pitchFamily="34" charset="0"/>
                <a:cs typeface="Arial" panose="020B0604020202020204" pitchFamily="34" charset="0"/>
                <a:hlinkClick r:id="rId3"/>
              </a:rPr>
              <a:t>www.dep.state.fl.us/water/nonpoint/erosion.htm</a:t>
            </a:r>
            <a:r>
              <a:rPr lang="en-US" sz="1600" dirty="0" smtClean="0">
                <a:latin typeface="Arial" panose="020B0604020202020204" pitchFamily="34" charset="0"/>
                <a:cs typeface="Arial" panose="020B0604020202020204" pitchFamily="34" charset="0"/>
              </a:rPr>
              <a:t>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Permittee Operators – pre-construction meetings, SWPPP review. </a:t>
            </a:r>
          </a:p>
          <a:p>
            <a:pPr fontAlgn="t">
              <a:lnSpc>
                <a:spcPct val="100000"/>
              </a:lnSpc>
              <a:spcBef>
                <a:spcPts val="0"/>
              </a:spcBef>
            </a:pPr>
            <a:endParaRPr lang="en-US" sz="2000" dirty="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A </a:t>
            </a:r>
            <a:r>
              <a:rPr lang="en-US" sz="1800" dirty="0">
                <a:latin typeface="Arial" panose="020B0604020202020204" pitchFamily="34" charset="0"/>
                <a:cs typeface="Arial" panose="020B0604020202020204" pitchFamily="34" charset="0"/>
              </a:rPr>
              <a:t>single plan may address training for Parts  III.A.7.c, III.A.7.d and III.A.9.c of the permit. </a:t>
            </a:r>
          </a:p>
          <a:p>
            <a:pPr fontAlgn="t">
              <a:lnSpc>
                <a:spcPct val="100000"/>
              </a:lnSpc>
              <a:spcBef>
                <a:spcPts val="0"/>
              </a:spcBef>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spTree>
    <p:extLst>
      <p:ext uri="{BB962C8B-B14F-4D97-AF65-F5344CB8AC3E}">
        <p14:creationId xmlns:p14="http://schemas.microsoft.com/office/powerpoint/2010/main" val="15737285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lvl="0" indent="0">
              <a:buNone/>
            </a:pPr>
            <a:r>
              <a:rPr lang="en-US" sz="2000" dirty="0" smtClean="0">
                <a:latin typeface="Arial" panose="020B0604020202020204" pitchFamily="34" charset="0"/>
                <a:cs typeface="Arial" panose="020B0604020202020204" pitchFamily="34" charset="0"/>
              </a:rPr>
              <a:t>Objective:  </a:t>
            </a:r>
            <a:r>
              <a:rPr lang="en-US" sz="2000" dirty="0" smtClean="0">
                <a:latin typeface="Arial" panose="020B0604020202020204" pitchFamily="34" charset="0"/>
                <a:cs typeface="Arial" panose="020B0604020202020204" pitchFamily="34" charset="0"/>
              </a:rPr>
              <a:t>P</a:t>
            </a:r>
            <a:r>
              <a:rPr lang="en-US" sz="2000" dirty="0" smtClean="0">
                <a:latin typeface="Arial" panose="020B0604020202020204" pitchFamily="34" charset="0"/>
                <a:cs typeface="Arial" panose="020B0604020202020204" pitchFamily="34" charset="0"/>
              </a:rPr>
              <a:t>rovide </a:t>
            </a:r>
            <a:r>
              <a:rPr lang="en-US" sz="2000" dirty="0">
                <a:latin typeface="Arial" panose="020B0604020202020204" pitchFamily="34" charset="0"/>
                <a:cs typeface="Arial" panose="020B0604020202020204" pitchFamily="34" charset="0"/>
              </a:rPr>
              <a:t>information </a:t>
            </a:r>
            <a:r>
              <a:rPr lang="en-US" sz="2000" dirty="0" smtClean="0">
                <a:latin typeface="Arial" panose="020B0604020202020204" pitchFamily="34" charset="0"/>
                <a:cs typeface="Arial" panose="020B0604020202020204" pitchFamily="34" charset="0"/>
              </a:rPr>
              <a:t>to </a:t>
            </a:r>
            <a:r>
              <a:rPr lang="en-US" sz="2000" dirty="0">
                <a:latin typeface="Arial" panose="020B0604020202020204" pitchFamily="34" charset="0"/>
                <a:cs typeface="Arial" panose="020B0604020202020204" pitchFamily="34" charset="0"/>
              </a:rPr>
              <a:t>determine the overall effectiveness of the SWMP in reducing stormwater pollutant loadings from the MS4. </a:t>
            </a:r>
            <a:endParaRPr lang="en-US" sz="2000" dirty="0" smtClean="0">
              <a:latin typeface="Arial" panose="020B0604020202020204" pitchFamily="34" charset="0"/>
              <a:cs typeface="Arial" panose="020B0604020202020204" pitchFamily="34" charset="0"/>
            </a:endParaRPr>
          </a:p>
          <a:p>
            <a:pPr marL="0" lvl="0" indent="0">
              <a:buNone/>
            </a:pPr>
            <a:r>
              <a:rPr lang="en-US" sz="2000" dirty="0" smtClean="0">
                <a:latin typeface="Arial" panose="020B0604020202020204" pitchFamily="34" charset="0"/>
                <a:cs typeface="Arial" panose="020B0604020202020204" pitchFamily="34" charset="0"/>
              </a:rPr>
              <a:t>Assessment </a:t>
            </a:r>
            <a:r>
              <a:rPr lang="en-US" sz="2000" dirty="0">
                <a:latin typeface="Arial" panose="020B0604020202020204" pitchFamily="34" charset="0"/>
                <a:cs typeface="Arial" panose="020B0604020202020204" pitchFamily="34" charset="0"/>
              </a:rPr>
              <a:t>program</a:t>
            </a:r>
            <a:r>
              <a:rPr lang="en-US" sz="2000" dirty="0" smtClean="0">
                <a:latin typeface="Arial" panose="020B0604020202020204" pitchFamily="34" charset="0"/>
                <a:cs typeface="Arial" panose="020B0604020202020204" pitchFamily="34" charset="0"/>
              </a:rPr>
              <a:t>:</a:t>
            </a:r>
          </a:p>
          <a:p>
            <a:pPr lvl="1"/>
            <a:r>
              <a:rPr lang="en-US" sz="2000" dirty="0" smtClean="0">
                <a:latin typeface="Arial" panose="020B0604020202020204" pitchFamily="34" charset="0"/>
                <a:cs typeface="Arial" panose="020B0604020202020204" pitchFamily="34" charset="0"/>
              </a:rPr>
              <a:t>Water </a:t>
            </a:r>
            <a:r>
              <a:rPr lang="en-US" sz="2000" dirty="0">
                <a:latin typeface="Arial" panose="020B0604020202020204" pitchFamily="34" charset="0"/>
                <a:cs typeface="Arial" panose="020B0604020202020204" pitchFamily="34" charset="0"/>
              </a:rPr>
              <a:t>Quality Monitoring </a:t>
            </a:r>
            <a:r>
              <a:rPr lang="en-US" sz="2000" dirty="0" smtClean="0">
                <a:latin typeface="Arial" panose="020B0604020202020204" pitchFamily="34" charset="0"/>
                <a:cs typeface="Arial" panose="020B0604020202020204" pitchFamily="34" charset="0"/>
              </a:rPr>
              <a:t>Plan;</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Pollutant load/EMC </a:t>
            </a:r>
            <a:r>
              <a:rPr lang="en-US" sz="2000" dirty="0" smtClean="0">
                <a:latin typeface="Arial" panose="020B0604020202020204" pitchFamily="34" charset="0"/>
                <a:cs typeface="Arial" panose="020B0604020202020204" pitchFamily="34" charset="0"/>
              </a:rPr>
              <a:t>calculations;</a:t>
            </a:r>
          </a:p>
          <a:p>
            <a:pPr lvl="1"/>
            <a:r>
              <a:rPr lang="en-US" sz="2000" dirty="0" smtClean="0">
                <a:latin typeface="Arial" panose="020B0604020202020204" pitchFamily="34" charset="0"/>
                <a:cs typeface="Arial" panose="020B0604020202020204" pitchFamily="34" charset="0"/>
              </a:rPr>
              <a:t>Evaluate </a:t>
            </a:r>
            <a:r>
              <a:rPr lang="en-US" sz="2000" dirty="0">
                <a:latin typeface="Arial" panose="020B0604020202020204" pitchFamily="34" charset="0"/>
                <a:cs typeface="Arial" panose="020B0604020202020204" pitchFamily="34" charset="0"/>
              </a:rPr>
              <a:t>pollutant </a:t>
            </a:r>
            <a:r>
              <a:rPr lang="en-US" sz="2000" dirty="0" smtClean="0">
                <a:latin typeface="Arial" panose="020B0604020202020204" pitchFamily="34" charset="0"/>
                <a:cs typeface="Arial" panose="020B0604020202020204" pitchFamily="34" charset="0"/>
              </a:rPr>
              <a:t>loading and water quality trends</a:t>
            </a:r>
            <a:r>
              <a:rPr lang="en-US" sz="2000" dirty="0" smtClean="0">
                <a:latin typeface="Arial" panose="020B0604020202020204" pitchFamily="34" charset="0"/>
                <a:cs typeface="Arial" panose="020B0604020202020204" pitchFamily="34" charset="0"/>
              </a:rPr>
              <a:t>; and</a:t>
            </a:r>
          </a:p>
          <a:p>
            <a:pPr lvl="1"/>
            <a:r>
              <a:rPr lang="en-US" sz="2000" dirty="0" smtClean="0">
                <a:latin typeface="Arial" panose="020B0604020202020204" pitchFamily="34" charset="0"/>
                <a:cs typeface="Arial" panose="020B0604020202020204" pitchFamily="34" charset="0"/>
              </a:rPr>
              <a:t>ID </a:t>
            </a:r>
            <a:r>
              <a:rPr lang="en-US" sz="2000" dirty="0">
                <a:latin typeface="Arial" panose="020B0604020202020204" pitchFamily="34" charset="0"/>
                <a:cs typeface="Arial" panose="020B0604020202020204" pitchFamily="34" charset="0"/>
              </a:rPr>
              <a:t>areas of MS4 be targeted for loading </a:t>
            </a:r>
            <a:r>
              <a:rPr lang="en-US" sz="2000" dirty="0" smtClean="0">
                <a:latin typeface="Arial" panose="020B0604020202020204" pitchFamily="34" charset="0"/>
                <a:cs typeface="Arial" panose="020B0604020202020204" pitchFamily="34" charset="0"/>
              </a:rPr>
              <a:t>reduction</a:t>
            </a:r>
            <a:r>
              <a:rPr lang="en-US" sz="2000" dirty="0" smtClean="0">
                <a:latin typeface="Arial" panose="020B0604020202020204" pitchFamily="34" charset="0"/>
                <a:cs typeface="Arial" panose="020B0604020202020204" pitchFamily="34" charset="0"/>
              </a:rPr>
              <a:t>.</a:t>
            </a:r>
          </a:p>
          <a:p>
            <a:pPr marL="457200" lvl="1" indent="0">
              <a:buNone/>
            </a:pPr>
            <a:endParaRPr lang="en-US" sz="2000" dirty="0">
              <a:latin typeface="Arial" panose="020B0604020202020204" pitchFamily="34" charset="0"/>
              <a:cs typeface="Arial" panose="020B0604020202020204" pitchFamily="34" charset="0"/>
            </a:endParaRPr>
          </a:p>
          <a:p>
            <a:pPr marL="0" lvl="1" indent="0">
              <a:buNone/>
            </a:pPr>
            <a:r>
              <a:rPr lang="en-US" sz="2000" dirty="0" smtClean="0">
                <a:latin typeface="Arial" panose="020B0604020202020204" pitchFamily="34" charset="0"/>
                <a:cs typeface="Arial" panose="020B0604020202020204" pitchFamily="34" charset="0"/>
              </a:rPr>
              <a:t>Each </a:t>
            </a:r>
            <a:r>
              <a:rPr lang="en-US" sz="2000" dirty="0">
                <a:latin typeface="Arial" panose="020B0604020202020204" pitchFamily="34" charset="0"/>
                <a:cs typeface="Arial" panose="020B0604020202020204" pitchFamily="34" charset="0"/>
              </a:rPr>
              <a:t>permittee, or permittees operating under a collaborative assessment program, shall develop and submit an assessment </a:t>
            </a:r>
            <a:r>
              <a:rPr lang="en-US" sz="2000" dirty="0" smtClean="0">
                <a:latin typeface="Arial" panose="020B0604020202020204" pitchFamily="34" charset="0"/>
                <a:cs typeface="Arial" panose="020B0604020202020204" pitchFamily="34" charset="0"/>
              </a:rPr>
              <a:t>program.</a:t>
            </a:r>
            <a:endParaRPr lang="en-US" sz="20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spTree>
    <p:extLst>
      <p:ext uri="{BB962C8B-B14F-4D97-AF65-F5344CB8AC3E}">
        <p14:creationId xmlns:p14="http://schemas.microsoft.com/office/powerpoint/2010/main" val="3803475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indent="0">
              <a:buFont typeface="Arial" panose="020B0604020202020204" pitchFamily="34" charset="0"/>
              <a:buNone/>
            </a:pPr>
            <a:r>
              <a:rPr lang="en-US" sz="2000" dirty="0" smtClean="0">
                <a:latin typeface="Arial" panose="020B0604020202020204" pitchFamily="34" charset="0"/>
                <a:cs typeface="Arial" panose="020B0604020202020204" pitchFamily="34" charset="0"/>
              </a:rPr>
              <a:t>Annual Reporting</a:t>
            </a:r>
            <a:r>
              <a:rPr lang="en-US" sz="2000" dirty="0">
                <a:latin typeface="Arial" panose="020B0604020202020204" pitchFamily="34" charset="0"/>
                <a:cs typeface="Arial" panose="020B0604020202020204" pitchFamily="34" charset="0"/>
              </a:rPr>
              <a:t>:</a:t>
            </a:r>
          </a:p>
          <a:p>
            <a:pPr marL="342900" indent="-342900">
              <a:buFont typeface="Arial" panose="020B0604020202020204" pitchFamily="34" charset="0"/>
              <a:buAutoNum type="arabicPeriod"/>
            </a:pPr>
            <a:r>
              <a:rPr lang="en-US" sz="2000" dirty="0">
                <a:latin typeface="Arial" panose="020B0604020202020204" pitchFamily="34" charset="0"/>
                <a:cs typeface="Arial" panose="020B0604020202020204" pitchFamily="34" charset="0"/>
              </a:rPr>
              <a:t>Status of water quality monitoring </a:t>
            </a:r>
            <a:r>
              <a:rPr lang="en-US" sz="2000" dirty="0" smtClean="0">
                <a:latin typeface="Arial" panose="020B0604020202020204" pitchFamily="34" charset="0"/>
                <a:cs typeface="Arial" panose="020B0604020202020204" pitchFamily="34" charset="0"/>
              </a:rPr>
              <a:t>plan: sampling </a:t>
            </a:r>
            <a:r>
              <a:rPr lang="en-US" sz="2000" dirty="0">
                <a:latin typeface="Arial" panose="020B0604020202020204" pitchFamily="34" charset="0"/>
                <a:cs typeface="Arial" panose="020B0604020202020204" pitchFamily="34" charset="0"/>
              </a:rPr>
              <a:t>frequency changes, monitoring location changes, or sampling waiver conditions. </a:t>
            </a:r>
            <a:endParaRPr lang="en-US"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AutoNum type="arabicPeriod"/>
            </a:pPr>
            <a:r>
              <a:rPr lang="en-US" sz="2000" dirty="0" smtClean="0">
                <a:latin typeface="Arial" panose="020B0604020202020204" pitchFamily="34" charset="0"/>
                <a:cs typeface="Arial" panose="020B0604020202020204" pitchFamily="34" charset="0"/>
              </a:rPr>
              <a:t>Summary </a:t>
            </a:r>
            <a:r>
              <a:rPr lang="en-US" sz="2000" dirty="0">
                <a:latin typeface="Arial" panose="020B0604020202020204" pitchFamily="34" charset="0"/>
                <a:cs typeface="Arial" panose="020B0604020202020204" pitchFamily="34" charset="0"/>
              </a:rPr>
              <a:t>of the water quality monitoring data and / or stormwater pollutant loading changes from the reporting year.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NOTE</a:t>
            </a:r>
            <a:r>
              <a:rPr lang="en-US" sz="2000" dirty="0">
                <a:latin typeface="Arial" panose="020B0604020202020204" pitchFamily="34" charset="0"/>
                <a:cs typeface="Arial" panose="020B0604020202020204" pitchFamily="34" charset="0"/>
              </a:rPr>
              <a:t>:  Results must be specific to each permittee’s SWMP. </a:t>
            </a:r>
          </a:p>
          <a:p>
            <a:pPr marL="342900" indent="-342900">
              <a:buFont typeface="Arial" panose="020B0604020202020204" pitchFamily="34" charset="0"/>
              <a:buAutoNum type="arabicPeriod"/>
            </a:pPr>
            <a:r>
              <a:rPr lang="en-US" sz="2000" dirty="0" smtClean="0">
                <a:latin typeface="Arial" panose="020B0604020202020204" pitchFamily="34" charset="0"/>
                <a:cs typeface="Arial" panose="020B0604020202020204" pitchFamily="34" charset="0"/>
              </a:rPr>
              <a:t>An analysis of the data to evaluate the relationship between changes in water quality and/or stormwater pollutant loading. </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spTree>
    <p:extLst>
      <p:ext uri="{BB962C8B-B14F-4D97-AF65-F5344CB8AC3E}">
        <p14:creationId xmlns:p14="http://schemas.microsoft.com/office/powerpoint/2010/main" val="19761911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to Water Quality</a:t>
            </a:r>
            <a:endParaRPr lang="en-US" dirty="0"/>
          </a:p>
        </p:txBody>
      </p:sp>
      <p:sp>
        <p:nvSpPr>
          <p:cNvPr id="3" name="Content Placeholder 2"/>
          <p:cNvSpPr>
            <a:spLocks noGrp="1"/>
          </p:cNvSpPr>
          <p:nvPr>
            <p:ph idx="1"/>
          </p:nvPr>
        </p:nvSpPr>
        <p:spPr/>
        <p:txBody>
          <a:bodyPr>
            <a:normAutofit fontScale="92500" lnSpcReduction="10000"/>
          </a:bodyPr>
          <a:lstStyle/>
          <a:p>
            <a:pPr marL="0" indent="0">
              <a:lnSpc>
                <a:spcPct val="120000"/>
              </a:lnSpc>
              <a:buNone/>
            </a:pPr>
            <a:r>
              <a:rPr lang="en-US" sz="2400" dirty="0">
                <a:latin typeface="Arial" panose="020B0604020202020204" pitchFamily="34" charset="0"/>
                <a:cs typeface="Arial" panose="020B0604020202020204" pitchFamily="34" charset="0"/>
              </a:rPr>
              <a:t>Water is Florida's </a:t>
            </a:r>
            <a:r>
              <a:rPr lang="en-US" sz="2400" dirty="0" smtClean="0">
                <a:latin typeface="Arial" panose="020B0604020202020204" pitchFamily="34" charset="0"/>
                <a:cs typeface="Arial" panose="020B0604020202020204" pitchFamily="34" charset="0"/>
              </a:rPr>
              <a:t>lifeblood. </a:t>
            </a:r>
          </a:p>
          <a:p>
            <a:pPr marL="0" indent="0">
              <a:lnSpc>
                <a:spcPct val="120000"/>
              </a:lnSpc>
              <a:buNone/>
            </a:pPr>
            <a:r>
              <a:rPr lang="en-US" sz="2400" dirty="0" smtClean="0">
                <a:latin typeface="Arial" panose="020B0604020202020204" pitchFamily="34" charset="0"/>
                <a:cs typeface="Arial" panose="020B0604020202020204" pitchFamily="34" charset="0"/>
              </a:rPr>
              <a:t>Water </a:t>
            </a:r>
            <a:r>
              <a:rPr lang="en-US" sz="2400" dirty="0">
                <a:latin typeface="Arial" panose="020B0604020202020204" pitchFamily="34" charset="0"/>
                <a:cs typeface="Arial" panose="020B0604020202020204" pitchFamily="34" charset="0"/>
              </a:rPr>
              <a:t>resources </a:t>
            </a:r>
            <a:r>
              <a:rPr lang="en-US" sz="2400" dirty="0" smtClean="0">
                <a:latin typeface="Arial" panose="020B0604020202020204" pitchFamily="34" charset="0"/>
                <a:cs typeface="Arial" panose="020B0604020202020204" pitchFamily="34" charset="0"/>
              </a:rPr>
              <a:t>support drinking water, </a:t>
            </a:r>
            <a:r>
              <a:rPr lang="en-US" sz="2400" dirty="0">
                <a:latin typeface="Arial" panose="020B0604020202020204" pitchFamily="34" charset="0"/>
                <a:cs typeface="Arial" panose="020B0604020202020204" pitchFamily="34" charset="0"/>
              </a:rPr>
              <a:t>agriculture, industry, wildlife habitat, and </a:t>
            </a:r>
            <a:r>
              <a:rPr lang="en-US" sz="2400" dirty="0" smtClean="0">
                <a:latin typeface="Arial" panose="020B0604020202020204" pitchFamily="34" charset="0"/>
                <a:cs typeface="Arial" panose="020B0604020202020204" pitchFamily="34" charset="0"/>
              </a:rPr>
              <a:t>recreation-based </a:t>
            </a:r>
            <a:r>
              <a:rPr lang="en-US" sz="2400" dirty="0">
                <a:latin typeface="Arial" panose="020B0604020202020204" pitchFamily="34" charset="0"/>
                <a:cs typeface="Arial" panose="020B0604020202020204" pitchFamily="34" charset="0"/>
              </a:rPr>
              <a:t>economy. </a:t>
            </a:r>
            <a:endParaRPr lang="en-US" sz="2400" dirty="0" smtClean="0">
              <a:latin typeface="Arial" panose="020B0604020202020204" pitchFamily="34" charset="0"/>
              <a:cs typeface="Arial" panose="020B0604020202020204" pitchFamily="34" charset="0"/>
            </a:endParaRPr>
          </a:p>
          <a:p>
            <a:pPr marL="0" indent="0">
              <a:lnSpc>
                <a:spcPct val="120000"/>
              </a:lnSpc>
              <a:buNone/>
            </a:pPr>
            <a:r>
              <a:rPr lang="en-US" sz="2400" dirty="0" smtClean="0">
                <a:latin typeface="Arial" panose="020B0604020202020204" pitchFamily="34" charset="0"/>
                <a:cs typeface="Arial" panose="020B0604020202020204" pitchFamily="34" charset="0"/>
              </a:rPr>
              <a:t>Many </a:t>
            </a:r>
            <a:r>
              <a:rPr lang="en-US" sz="2400" dirty="0">
                <a:latin typeface="Arial" panose="020B0604020202020204" pitchFamily="34" charset="0"/>
                <a:cs typeface="Arial" panose="020B0604020202020204" pitchFamily="34" charset="0"/>
              </a:rPr>
              <a:t>rivers and lakes are impaired because of pollutants from stormwater runoff. The beneficial uses of many water bodies are threatened by high levels of nutrients and sediments, habitat alteration, </a:t>
            </a:r>
            <a:r>
              <a:rPr lang="en-US" sz="2400" dirty="0" smtClean="0">
                <a:latin typeface="Arial" panose="020B0604020202020204" pitchFamily="34" charset="0"/>
                <a:cs typeface="Arial" panose="020B0604020202020204" pitchFamily="34" charset="0"/>
              </a:rPr>
              <a:t>toxic </a:t>
            </a:r>
            <a:r>
              <a:rPr lang="en-US" sz="2400" dirty="0">
                <a:latin typeface="Arial" panose="020B0604020202020204" pitchFamily="34" charset="0"/>
                <a:cs typeface="Arial" panose="020B0604020202020204" pitchFamily="34" charset="0"/>
              </a:rPr>
              <a:t>pollutants and land-use changes. </a:t>
            </a:r>
          </a:p>
          <a:p>
            <a:pPr>
              <a:lnSpc>
                <a:spcPct val="120000"/>
              </a:lnSpc>
            </a:pPr>
            <a:r>
              <a:rPr lang="en-US" sz="2400" dirty="0" smtClean="0">
                <a:latin typeface="Arial" panose="020B0604020202020204" pitchFamily="34" charset="0"/>
                <a:cs typeface="Arial" panose="020B0604020202020204" pitchFamily="34" charset="0"/>
              </a:rPr>
              <a:t>Beach Closures</a:t>
            </a:r>
          </a:p>
          <a:p>
            <a:pPr>
              <a:lnSpc>
                <a:spcPct val="120000"/>
              </a:lnSpc>
            </a:pPr>
            <a:r>
              <a:rPr lang="en-US" sz="2400" dirty="0" smtClean="0">
                <a:latin typeface="Arial" panose="020B0604020202020204" pitchFamily="34" charset="0"/>
                <a:cs typeface="Arial" panose="020B0604020202020204" pitchFamily="34" charset="0"/>
              </a:rPr>
              <a:t>Fish Advisories</a:t>
            </a:r>
            <a:endParaRPr lang="en-US" sz="24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spTree>
    <p:extLst>
      <p:ext uri="{BB962C8B-B14F-4D97-AF65-F5344CB8AC3E}">
        <p14:creationId xmlns:p14="http://schemas.microsoft.com/office/powerpoint/2010/main" val="2529383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Reapplication Reporting </a:t>
            </a:r>
          </a:p>
          <a:p>
            <a:r>
              <a:rPr lang="en-US" sz="2000" dirty="0" smtClean="0">
                <a:latin typeface="Arial" panose="020B0604020202020204" pitchFamily="34" charset="0"/>
                <a:cs typeface="Arial" panose="020B0604020202020204" pitchFamily="34" charset="0"/>
              </a:rPr>
              <a:t>Requested </a:t>
            </a:r>
            <a:r>
              <a:rPr lang="en-US" sz="2000" dirty="0">
                <a:latin typeface="Arial" panose="020B0604020202020204" pitchFamily="34" charset="0"/>
                <a:cs typeface="Arial" panose="020B0604020202020204" pitchFamily="34" charset="0"/>
              </a:rPr>
              <a:t>changes and the </a:t>
            </a:r>
            <a:r>
              <a:rPr lang="en-US" sz="2000" dirty="0" smtClean="0">
                <a:latin typeface="Arial" panose="020B0604020202020204" pitchFamily="34" charset="0"/>
                <a:cs typeface="Arial" panose="020B0604020202020204" pitchFamily="34" charset="0"/>
              </a:rPr>
              <a:t>rationale; Identify additional </a:t>
            </a:r>
            <a:r>
              <a:rPr lang="en-US" sz="2000" dirty="0">
                <a:latin typeface="Arial" panose="020B0604020202020204" pitchFamily="34" charset="0"/>
                <a:cs typeface="Arial" panose="020B0604020202020204" pitchFamily="34" charset="0"/>
              </a:rPr>
              <a:t>assessment elements that need to be completed to assist in the evaluation of the effectiveness of the SWMP;</a:t>
            </a:r>
          </a:p>
          <a:p>
            <a:r>
              <a:rPr lang="en-US" sz="2000" dirty="0" smtClean="0">
                <a:latin typeface="Arial" panose="020B0604020202020204" pitchFamily="34" charset="0"/>
                <a:cs typeface="Arial" panose="020B0604020202020204" pitchFamily="34" charset="0"/>
              </a:rPr>
              <a:t>Identify </a:t>
            </a:r>
            <a:r>
              <a:rPr lang="en-US" sz="2000" dirty="0">
                <a:latin typeface="Arial" panose="020B0604020202020204" pitchFamily="34" charset="0"/>
                <a:cs typeface="Arial" panose="020B0604020202020204" pitchFamily="34" charset="0"/>
              </a:rPr>
              <a:t>any evidence of water quality and / or pollutant loading improvements or degradation over the permit </a:t>
            </a:r>
            <a:r>
              <a:rPr lang="en-US" sz="2000" dirty="0" smtClean="0">
                <a:latin typeface="Arial" panose="020B0604020202020204" pitchFamily="34" charset="0"/>
                <a:cs typeface="Arial" panose="020B0604020202020204" pitchFamily="34" charset="0"/>
              </a:rPr>
              <a:t>period</a:t>
            </a:r>
          </a:p>
          <a:p>
            <a:r>
              <a:rPr lang="en-US" sz="2000" dirty="0" smtClean="0">
                <a:latin typeface="Arial" panose="020B0604020202020204" pitchFamily="34" charset="0"/>
                <a:cs typeface="Arial" panose="020B0604020202020204" pitchFamily="34" charset="0"/>
              </a:rPr>
              <a:t>Identify </a:t>
            </a:r>
            <a:r>
              <a:rPr lang="en-US" sz="2000" dirty="0">
                <a:latin typeface="Arial" panose="020B0604020202020204" pitchFamily="34" charset="0"/>
                <a:cs typeface="Arial" panose="020B0604020202020204" pitchFamily="34" charset="0"/>
              </a:rPr>
              <a:t>any areas or drainage basins within the boundaries of the MS4 that should be targeted for corrective </a:t>
            </a:r>
            <a:r>
              <a:rPr lang="en-US" sz="2000" dirty="0" smtClean="0">
                <a:latin typeface="Arial" panose="020B0604020202020204" pitchFamily="34" charset="0"/>
                <a:cs typeface="Arial" panose="020B0604020202020204" pitchFamily="34" charset="0"/>
              </a:rPr>
              <a:t>actions (retrofits</a:t>
            </a:r>
            <a:r>
              <a:rPr lang="en-US" sz="2000" dirty="0">
                <a:latin typeface="Arial" panose="020B0604020202020204" pitchFamily="34" charset="0"/>
                <a:cs typeface="Arial" panose="020B0604020202020204" pitchFamily="34" charset="0"/>
              </a:rPr>
              <a:t>, structural BMPs, and non-structural BMPs </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public education, street sweeping</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spTree>
    <p:extLst>
      <p:ext uri="{BB962C8B-B14F-4D97-AF65-F5344CB8AC3E}">
        <p14:creationId xmlns:p14="http://schemas.microsoft.com/office/powerpoint/2010/main" val="36178080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121603"/>
            <a:ext cx="8229600" cy="1139825"/>
          </a:xfrm>
        </p:spPr>
        <p:txBody>
          <a:bodyPr>
            <a:normAutofit/>
          </a:bodyPr>
          <a:lstStyle/>
          <a:p>
            <a:pPr fontAlgn="auto">
              <a:spcAft>
                <a:spcPts val="0"/>
              </a:spcAft>
              <a:defRPr/>
            </a:pPr>
            <a:r>
              <a:rPr lang="en-US" dirty="0" smtClean="0"/>
              <a:t>EPA Program Effectiveness</a:t>
            </a:r>
            <a:endParaRPr lang="en-US" dirty="0"/>
          </a:p>
        </p:txBody>
      </p:sp>
      <p:sp>
        <p:nvSpPr>
          <p:cNvPr id="3" name="Text Placeholder 2"/>
          <p:cNvSpPr>
            <a:spLocks noGrp="1"/>
          </p:cNvSpPr>
          <p:nvPr>
            <p:ph type="body" sz="half" idx="1"/>
          </p:nvPr>
        </p:nvSpPr>
        <p:spPr>
          <a:xfrm>
            <a:off x="419100" y="1778001"/>
            <a:ext cx="8153400" cy="3949700"/>
          </a:xfrm>
        </p:spPr>
        <p:txBody>
          <a:bodyPr>
            <a:normAutofit/>
          </a:bodyPr>
          <a:lstStyle/>
          <a:p>
            <a:pPr marL="365760" indent="-256032" fontAlgn="auto">
              <a:spcAft>
                <a:spcPts val="0"/>
              </a:spcAft>
              <a:buClr>
                <a:schemeClr val="accent3"/>
              </a:buClr>
              <a:buFont typeface="Georgia"/>
              <a:buChar char="•"/>
              <a:defRPr/>
            </a:pPr>
            <a:r>
              <a:rPr lang="en-US" dirty="0" smtClean="0"/>
              <a:t>Level  6 -  Improving Receiving Water Quality</a:t>
            </a:r>
          </a:p>
          <a:p>
            <a:pPr marL="365760" indent="-256032" fontAlgn="auto">
              <a:spcAft>
                <a:spcPts val="0"/>
              </a:spcAft>
              <a:buClr>
                <a:schemeClr val="accent3"/>
              </a:buClr>
              <a:buFont typeface="Georgia"/>
              <a:buChar char="•"/>
              <a:defRPr/>
            </a:pPr>
            <a:r>
              <a:rPr lang="en-US" dirty="0" smtClean="0"/>
              <a:t>Level  5  - Reducing Runoff Quality</a:t>
            </a:r>
          </a:p>
          <a:p>
            <a:pPr marL="365760" indent="-256032" fontAlgn="auto">
              <a:spcAft>
                <a:spcPts val="0"/>
              </a:spcAft>
              <a:buClr>
                <a:schemeClr val="accent3"/>
              </a:buClr>
              <a:buFont typeface="Georgia"/>
              <a:buChar char="•"/>
              <a:defRPr/>
            </a:pPr>
            <a:r>
              <a:rPr lang="en-US" dirty="0" smtClean="0"/>
              <a:t>Level  4 -  Reducing Loads from sources</a:t>
            </a:r>
          </a:p>
          <a:p>
            <a:pPr marL="365760" indent="-256032" fontAlgn="auto">
              <a:spcAft>
                <a:spcPts val="0"/>
              </a:spcAft>
              <a:buClr>
                <a:schemeClr val="accent3"/>
              </a:buClr>
              <a:buFont typeface="Georgia"/>
              <a:buChar char="•"/>
              <a:defRPr/>
            </a:pPr>
            <a:r>
              <a:rPr lang="en-US" dirty="0" smtClean="0"/>
              <a:t>Level  3 -  Changing Behavior</a:t>
            </a:r>
          </a:p>
          <a:p>
            <a:pPr marL="365760" indent="-256032" fontAlgn="auto">
              <a:spcAft>
                <a:spcPts val="0"/>
              </a:spcAft>
              <a:buClr>
                <a:schemeClr val="accent3"/>
              </a:buClr>
              <a:buFont typeface="Georgia"/>
              <a:buChar char="•"/>
              <a:defRPr/>
            </a:pPr>
            <a:r>
              <a:rPr lang="en-US" dirty="0" smtClean="0"/>
              <a:t>Level  2 -  Raising Awareness</a:t>
            </a:r>
          </a:p>
          <a:p>
            <a:pPr marL="365760" indent="-256032" fontAlgn="auto">
              <a:spcAft>
                <a:spcPts val="0"/>
              </a:spcAft>
              <a:buClr>
                <a:schemeClr val="accent3"/>
              </a:buClr>
              <a:buFont typeface="Georgia"/>
              <a:buChar char="•"/>
              <a:defRPr/>
            </a:pPr>
            <a:r>
              <a:rPr lang="en-US" dirty="0" smtClean="0"/>
              <a:t>Level  1  -  Documenting Activities</a:t>
            </a:r>
            <a:endParaRPr lang="en-US" dirty="0"/>
          </a:p>
        </p:txBody>
      </p:sp>
    </p:spTree>
    <p:extLst>
      <p:ext uri="{BB962C8B-B14F-4D97-AF65-F5344CB8AC3E}">
        <p14:creationId xmlns:p14="http://schemas.microsoft.com/office/powerpoint/2010/main" val="1288635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spcAft>
                <a:spcPts val="600"/>
              </a:spcAft>
            </a:pPr>
            <a:r>
              <a:rPr lang="en-US" sz="3200" dirty="0" smtClean="0"/>
              <a:t>TMDLs</a:t>
            </a:r>
            <a:endParaRPr lang="en-US" altLang="en-US" sz="2400" dirty="0"/>
          </a:p>
        </p:txBody>
      </p:sp>
      <p:sp>
        <p:nvSpPr>
          <p:cNvPr id="2" name="Content Placeholder 1"/>
          <p:cNvSpPr>
            <a:spLocks noGrp="1"/>
          </p:cNvSpPr>
          <p:nvPr>
            <p:ph idx="1"/>
          </p:nvPr>
        </p:nvSpPr>
        <p:spPr/>
        <p:txBody>
          <a:bodyPr>
            <a:noAutofit/>
          </a:bodyPr>
          <a:lstStyle/>
          <a:p>
            <a:pPr marL="0" indent="0">
              <a:buNone/>
            </a:pPr>
            <a:r>
              <a:rPr lang="en-US" sz="2000" dirty="0" smtClean="0">
                <a:latin typeface="Arial" panose="020B0604020202020204" pitchFamily="34" charset="0"/>
                <a:cs typeface="Arial" panose="020B0604020202020204" pitchFamily="34" charset="0"/>
              </a:rPr>
              <a:t>Total </a:t>
            </a:r>
            <a:r>
              <a:rPr lang="en-US" sz="2000" dirty="0">
                <a:latin typeface="Arial" panose="020B0604020202020204" pitchFamily="34" charset="0"/>
                <a:cs typeface="Arial" panose="020B0604020202020204" pitchFamily="34" charset="0"/>
              </a:rPr>
              <a:t>Maximum Daily </a:t>
            </a:r>
            <a:r>
              <a:rPr lang="en-US" sz="2000" dirty="0" smtClean="0">
                <a:latin typeface="Arial" panose="020B0604020202020204" pitchFamily="34" charset="0"/>
                <a:cs typeface="Arial" panose="020B0604020202020204" pitchFamily="34" charset="0"/>
              </a:rPr>
              <a:t>Loads</a:t>
            </a:r>
          </a:p>
          <a:p>
            <a:r>
              <a:rPr lang="en-US" sz="2000" dirty="0" smtClean="0">
                <a:latin typeface="Arial" panose="020B0604020202020204" pitchFamily="34" charset="0"/>
                <a:cs typeface="Arial" panose="020B0604020202020204" pitchFamily="34" charset="0"/>
              </a:rPr>
              <a:t>DEP-adopted TMDL</a:t>
            </a:r>
          </a:p>
          <a:p>
            <a:r>
              <a:rPr lang="en-US" sz="2000" dirty="0" smtClean="0">
                <a:latin typeface="Arial" panose="020B0604020202020204" pitchFamily="34" charset="0"/>
                <a:cs typeface="Arial" panose="020B0604020202020204" pitchFamily="34" charset="0"/>
              </a:rPr>
              <a:t>EPA-established TMDL within a water body that is verified impaired by DEP for the pollutant of concern using the processes defined in the Impaired Waters Rule (62-303, F.A.C. </a:t>
            </a:r>
          </a:p>
          <a:p>
            <a:r>
              <a:rPr lang="en-US" sz="2000" dirty="0" smtClean="0">
                <a:latin typeface="Arial" panose="020B0604020202020204" pitchFamily="34" charset="0"/>
                <a:cs typeface="Arial" panose="020B0604020202020204" pitchFamily="34" charset="0"/>
              </a:rPr>
              <a:t>“MS4 discharge” shall mean direct discharge, or indirect discharge through an interconnected MS4. </a:t>
            </a:r>
            <a:endParaRPr lang="en-US" sz="2000" dirty="0">
              <a:latin typeface="Arial" panose="020B0604020202020204" pitchFamily="34" charset="0"/>
              <a:cs typeface="Arial" panose="020B0604020202020204" pitchFamily="34" charset="0"/>
            </a:endParaRPr>
          </a:p>
        </p:txBody>
      </p:sp>
      <p:sp>
        <p:nvSpPr>
          <p:cNvPr id="515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3/14/2016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32</a:t>
            </a:fld>
            <a:endParaRPr lang="en-US" altLang="en-US" dirty="0" smtClean="0"/>
          </a:p>
        </p:txBody>
      </p:sp>
    </p:spTree>
    <p:extLst>
      <p:ext uri="{BB962C8B-B14F-4D97-AF65-F5344CB8AC3E}">
        <p14:creationId xmlns:p14="http://schemas.microsoft.com/office/powerpoint/2010/main" val="39926079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295400" y="0"/>
            <a:ext cx="7848600" cy="1143000"/>
          </a:xfrm>
        </p:spPr>
        <p:txBody>
          <a:bodyPr>
            <a:normAutofit/>
          </a:bodyPr>
          <a:lstStyle/>
          <a:p>
            <a:pPr>
              <a:spcAft>
                <a:spcPts val="600"/>
              </a:spcAft>
            </a:pPr>
            <a:r>
              <a:rPr lang="en-US" sz="3200" dirty="0" smtClean="0"/>
              <a:t>TMDLs</a:t>
            </a:r>
            <a:endParaRPr lang="en-US" altLang="en-US" sz="2400" dirty="0"/>
          </a:p>
        </p:txBody>
      </p:sp>
      <p:sp>
        <p:nvSpPr>
          <p:cNvPr id="5156" name="Date Placeholder 3"/>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3/14/2016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33</a:t>
            </a:fld>
            <a:endParaRPr lang="en-US" altLang="en-US" dirty="0" smtClean="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88" t="20000" r="4670" b="23333"/>
          <a:stretch/>
        </p:blipFill>
        <p:spPr>
          <a:xfrm>
            <a:off x="326945" y="1600200"/>
            <a:ext cx="8474869" cy="3886200"/>
          </a:xfrm>
          <a:prstGeom prst="rect">
            <a:avLst/>
          </a:prstGeom>
        </p:spPr>
      </p:pic>
    </p:spTree>
    <p:extLst>
      <p:ext uri="{BB962C8B-B14F-4D97-AF65-F5344CB8AC3E}">
        <p14:creationId xmlns:p14="http://schemas.microsoft.com/office/powerpoint/2010/main" val="8971345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spcAft>
                <a:spcPts val="600"/>
              </a:spcAft>
            </a:pPr>
            <a:r>
              <a:rPr lang="en-US" sz="3200" dirty="0" smtClean="0"/>
              <a:t>Annual Report</a:t>
            </a:r>
            <a:endParaRPr lang="en-US" altLang="en-US" sz="2400" dirty="0"/>
          </a:p>
        </p:txBody>
      </p:sp>
      <p:sp>
        <p:nvSpPr>
          <p:cNvPr id="2" name="Content Placeholder 1"/>
          <p:cNvSpPr>
            <a:spLocks noGrp="1"/>
          </p:cNvSpPr>
          <p:nvPr>
            <p:ph idx="1"/>
          </p:nvPr>
        </p:nvSpPr>
        <p:spPr>
          <a:xfrm>
            <a:off x="628649" y="1506378"/>
            <a:ext cx="7886700" cy="4351338"/>
          </a:xfrm>
        </p:spPr>
        <p:txBody>
          <a:bodyPr>
            <a:noAutofit/>
          </a:bodyPr>
          <a:lstStyle/>
          <a:p>
            <a:pPr marL="0" indent="0">
              <a:buNone/>
            </a:pPr>
            <a:r>
              <a:rPr lang="en-US" sz="2000" dirty="0" smtClean="0">
                <a:latin typeface="Arial" panose="020B0604020202020204" pitchFamily="34" charset="0"/>
                <a:cs typeface="Arial" panose="020B0604020202020204" pitchFamily="34" charset="0"/>
              </a:rPr>
              <a:t>Checklist</a:t>
            </a:r>
          </a:p>
          <a:p>
            <a:pPr marL="0" indent="0">
              <a:buNone/>
            </a:pPr>
            <a:endParaRPr lang="en-US" sz="2000" dirty="0" smtClean="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Strengths/Limitations</a:t>
            </a:r>
          </a:p>
          <a:p>
            <a:pPr marL="0" indent="0">
              <a:buNone/>
            </a:pPr>
            <a:endParaRPr lang="en-US" sz="1800" dirty="0" smtClean="0">
              <a:latin typeface="Arial" panose="020B0604020202020204" pitchFamily="34" charset="0"/>
              <a:cs typeface="Arial" panose="020B0604020202020204" pitchFamily="34" charset="0"/>
            </a:endParaRPr>
          </a:p>
          <a:p>
            <a:pPr marL="914400" lvl="1" indent="-457200">
              <a:buAutoNum type="arabicPeriod"/>
            </a:pPr>
            <a:endParaRPr lang="en-US" sz="1600" dirty="0">
              <a:latin typeface="Arial" panose="020B0604020202020204" pitchFamily="34" charset="0"/>
              <a:cs typeface="Arial" panose="020B0604020202020204" pitchFamily="34" charset="0"/>
            </a:endParaRPr>
          </a:p>
          <a:p>
            <a:pPr marL="457200" indent="-457200">
              <a:buAutoNum type="arabicPeriod"/>
            </a:pPr>
            <a:endParaRPr lang="en-US" sz="2000" dirty="0">
              <a:latin typeface="Arial" panose="020B0604020202020204" pitchFamily="34" charset="0"/>
              <a:cs typeface="Arial" panose="020B0604020202020204" pitchFamily="34" charset="0"/>
            </a:endParaRPr>
          </a:p>
        </p:txBody>
      </p:sp>
      <p:sp>
        <p:nvSpPr>
          <p:cNvPr id="515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3/14/2016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34</a:t>
            </a:fld>
            <a:endParaRPr lang="en-US" altLang="en-US" dirty="0" smtClean="0"/>
          </a:p>
        </p:txBody>
      </p:sp>
      <p:graphicFrame>
        <p:nvGraphicFramePr>
          <p:cNvPr id="5" name="Table 4"/>
          <p:cNvGraphicFramePr>
            <a:graphicFrameLocks noGrp="1"/>
          </p:cNvGraphicFramePr>
          <p:nvPr>
            <p:extLst>
              <p:ext uri="{D42A27DB-BD31-4B8C-83A1-F6EECF244321}">
                <p14:modId xmlns:p14="http://schemas.microsoft.com/office/powerpoint/2010/main" val="3982989640"/>
              </p:ext>
            </p:extLst>
          </p:nvPr>
        </p:nvGraphicFramePr>
        <p:xfrm>
          <a:off x="628649" y="1843266"/>
          <a:ext cx="7981951" cy="3056255"/>
        </p:xfrm>
        <a:graphic>
          <a:graphicData uri="http://schemas.openxmlformats.org/drawingml/2006/table">
            <a:tbl>
              <a:tblPr>
                <a:tableStyleId>{5C22544A-7EE6-4342-B048-85BDC9FD1C3A}</a:tableStyleId>
              </a:tblPr>
              <a:tblGrid>
                <a:gridCol w="1096188"/>
                <a:gridCol w="1138759"/>
                <a:gridCol w="5747004"/>
              </a:tblGrid>
              <a:tr h="254000">
                <a:tc gridSpan="3">
                  <a:txBody>
                    <a:bodyPr/>
                    <a:lstStyle/>
                    <a:p>
                      <a:pPr marL="0" marR="0" algn="l" defTabSz="914400" rtl="0" eaLnBrk="1" latinLnBrk="0" hangingPunct="1">
                        <a:spcBef>
                          <a:spcPts val="0"/>
                        </a:spcBef>
                        <a:spcAft>
                          <a:spcPts val="0"/>
                        </a:spcAft>
                        <a:tabLst>
                          <a:tab pos="228600" algn="l"/>
                          <a:tab pos="228600" algn="l"/>
                          <a:tab pos="881380" algn="l"/>
                        </a:tabLst>
                      </a:pPr>
                      <a:r>
                        <a:rPr lang="en-US" sz="900" dirty="0">
                          <a:effectLst/>
                        </a:rPr>
                        <a:t/>
                      </a:r>
                      <a:br>
                        <a:rPr lang="en-US" sz="900" dirty="0">
                          <a:effectLst/>
                        </a:rPr>
                      </a:br>
                      <a:r>
                        <a:rPr lang="en-US" sz="1600" kern="1200" dirty="0">
                          <a:solidFill>
                            <a:schemeClr val="bg1"/>
                          </a:solidFill>
                          <a:effectLst/>
                          <a:latin typeface="+mn-lt"/>
                          <a:ea typeface="+mn-ea"/>
                          <a:cs typeface="+mn-cs"/>
                        </a:rPr>
                        <a:t>SECTION  </a:t>
                      </a:r>
                      <a:r>
                        <a:rPr lang="en-US" sz="1600" kern="1200" dirty="0" smtClean="0">
                          <a:solidFill>
                            <a:schemeClr val="bg1"/>
                          </a:solidFill>
                          <a:effectLst/>
                          <a:latin typeface="+mn-lt"/>
                          <a:ea typeface="+mn-ea"/>
                          <a:cs typeface="+mn-cs"/>
                        </a:rPr>
                        <a:t>V.</a:t>
                      </a:r>
                      <a:r>
                        <a:rPr lang="en-US" sz="1600" kern="1200" baseline="0" dirty="0" smtClean="0">
                          <a:solidFill>
                            <a:schemeClr val="bg1"/>
                          </a:solidFill>
                          <a:effectLst/>
                          <a:latin typeface="+mn-lt"/>
                          <a:ea typeface="+mn-ea"/>
                          <a:cs typeface="+mn-cs"/>
                        </a:rPr>
                        <a:t> </a:t>
                      </a:r>
                      <a:r>
                        <a:rPr lang="en-US" sz="1600" kern="1200" dirty="0" smtClean="0">
                          <a:solidFill>
                            <a:schemeClr val="bg1"/>
                          </a:solidFill>
                          <a:effectLst/>
                          <a:latin typeface="+mn-lt"/>
                          <a:ea typeface="+mn-ea"/>
                          <a:cs typeface="+mn-cs"/>
                        </a:rPr>
                        <a:t>MATERIALS </a:t>
                      </a:r>
                      <a:r>
                        <a:rPr lang="en-US" sz="1600" kern="1200" dirty="0">
                          <a:solidFill>
                            <a:schemeClr val="bg1"/>
                          </a:solidFill>
                          <a:effectLst/>
                          <a:latin typeface="+mn-lt"/>
                          <a:ea typeface="+mn-ea"/>
                          <a:cs typeface="+mn-cs"/>
                        </a:rPr>
                        <a:t>TO BE SUBMITTED WITH THIS ANNUAL REPORT FORM</a:t>
                      </a:r>
                    </a:p>
                  </a:txBody>
                  <a:tcPr marL="68580" marR="68580" marT="0" marB="0" anchor="ctr">
                    <a:solidFill>
                      <a:schemeClr val="tx1"/>
                    </a:solidFill>
                  </a:tcPr>
                </a:tc>
                <a:tc hMerge="1">
                  <a:txBody>
                    <a:bodyPr/>
                    <a:lstStyle/>
                    <a:p>
                      <a:endParaRPr lang="en-US"/>
                    </a:p>
                  </a:txBody>
                  <a:tcPr/>
                </a:tc>
                <a:tc hMerge="1">
                  <a:txBody>
                    <a:bodyPr/>
                    <a:lstStyle/>
                    <a:p>
                      <a:endParaRPr lang="en-US"/>
                    </a:p>
                  </a:txBody>
                  <a:tcPr/>
                </a:tc>
              </a:tr>
              <a:tr h="182245">
                <a:tc gridSpan="3">
                  <a:txBody>
                    <a:bodyPr/>
                    <a:lstStyle/>
                    <a:p>
                      <a:pPr marL="0" marR="0">
                        <a:spcBef>
                          <a:spcPts val="0"/>
                        </a:spcBef>
                        <a:spcAft>
                          <a:spcPts val="0"/>
                        </a:spcAft>
                        <a:tabLst>
                          <a:tab pos="228600" algn="l"/>
                          <a:tab pos="246380" algn="l"/>
                          <a:tab pos="685800" algn="l"/>
                        </a:tabLst>
                      </a:pPr>
                      <a:r>
                        <a:rPr lang="en-US" sz="1200" dirty="0">
                          <a:effectLst/>
                        </a:rPr>
                        <a:t>Only the following materials are to be submitted to the Department along with this fully completed and signed Annual Report Form (check the appropriate box to indicate whether the item is attached or is not applicable):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297815">
                <a:tc>
                  <a:txBody>
                    <a:bodyPr/>
                    <a:lstStyle/>
                    <a:p>
                      <a:pPr marL="0" marR="0" algn="ctr">
                        <a:spcBef>
                          <a:spcPts val="0"/>
                        </a:spcBef>
                        <a:spcAft>
                          <a:spcPts val="0"/>
                        </a:spcAft>
                        <a:tabLst>
                          <a:tab pos="228600" algn="l"/>
                          <a:tab pos="246380" algn="l"/>
                          <a:tab pos="685800" algn="l"/>
                        </a:tabLst>
                      </a:pPr>
                      <a:r>
                        <a:rPr lang="en-US" sz="1200" u="sng">
                          <a:effectLst/>
                        </a:rPr>
                        <a:t>Attached</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r>
                        <a:rPr lang="en-US" sz="1200" u="sng">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r>
                        <a:rPr lang="en-US" sz="1200">
                          <a:effectLst/>
                        </a:rPr>
                        <a:t>Required Attachments</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r>
              <a:tr h="182880">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100"/>
                        </a:spcBef>
                        <a:spcAft>
                          <a:spcPts val="100"/>
                        </a:spcAft>
                        <a:tabLst>
                          <a:tab pos="228600" algn="l"/>
                          <a:tab pos="628650" algn="l"/>
                          <a:tab pos="1028700" algn="l"/>
                          <a:tab pos="1371600" algn="l"/>
                        </a:tabLst>
                      </a:pPr>
                      <a:r>
                        <a:rPr lang="en-US" sz="1200">
                          <a:effectLst/>
                        </a:rPr>
                        <a:t>Any additional information required to be submitted in this current annual reporting year in accordance with Part III.A of your permit that is not otherwise included in Section VII below. </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r>
              <a:tr h="182880">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100"/>
                        </a:spcBef>
                        <a:spcAft>
                          <a:spcPts val="100"/>
                        </a:spcAft>
                        <a:tabLst>
                          <a:tab pos="228600" algn="l"/>
                          <a:tab pos="628650" algn="l"/>
                          <a:tab pos="1028700" algn="l"/>
                          <a:tab pos="1371600" algn="l"/>
                        </a:tabLst>
                      </a:pPr>
                      <a:r>
                        <a:rPr lang="en-US" sz="1200">
                          <a:effectLst/>
                        </a:rPr>
                        <a:t>If program resources have decreased from the previous year, a discussion of the impacts on the implementation of the SWMP.</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r>
              <a:tr h="182880">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100"/>
                        </a:spcBef>
                        <a:spcAft>
                          <a:spcPts val="100"/>
                        </a:spcAft>
                        <a:tabLst>
                          <a:tab pos="228600" algn="l"/>
                          <a:tab pos="628650" algn="l"/>
                          <a:tab pos="1028700" algn="l"/>
                          <a:tab pos="1371600" algn="l"/>
                        </a:tabLst>
                      </a:pPr>
                      <a:r>
                        <a:rPr lang="en-US" sz="1200" dirty="0">
                          <a:effectLst/>
                        </a:rPr>
                        <a:t>An explanation of why the minimum inspection frequency in Table II.A.1.a. was not met, if applicable.</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tc>
              </a:tr>
              <a:tr h="182880">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100"/>
                        </a:spcBef>
                        <a:spcAft>
                          <a:spcPts val="100"/>
                        </a:spcAft>
                        <a:tabLst>
                          <a:tab pos="228600" algn="l"/>
                          <a:tab pos="628650" algn="l"/>
                          <a:tab pos="1028700" algn="l"/>
                          <a:tab pos="1371600" algn="l"/>
                        </a:tabLst>
                      </a:pPr>
                      <a:r>
                        <a:rPr lang="en-US" sz="1200">
                          <a:effectLst/>
                        </a:rPr>
                        <a:t>A list of the flood control projects that did not include stormwater treatment and an explanation for each of why it did not (if applicable).</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marL="0" marR="0" algn="ctr">
                        <a:spcBef>
                          <a:spcPts val="0"/>
                        </a:spcBef>
                        <a:spcAft>
                          <a:spcPts val="0"/>
                        </a:spcAft>
                        <a:tabLst>
                          <a:tab pos="228600" algn="l"/>
                          <a:tab pos="246380" algn="l"/>
                          <a:tab pos="685800" algn="l"/>
                        </a:tabLs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tabLst>
                          <a:tab pos="228600" algn="l"/>
                          <a:tab pos="246380" algn="l"/>
                          <a:tab pos="685800" algn="l"/>
                        </a:tabLst>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100"/>
                        </a:spcBef>
                        <a:spcAft>
                          <a:spcPts val="100"/>
                        </a:spcAft>
                        <a:tabLst>
                          <a:tab pos="228600" algn="l"/>
                          <a:tab pos="628650" algn="l"/>
                          <a:tab pos="1028700" algn="l"/>
                          <a:tab pos="1371600" algn="l"/>
                        </a:tabLst>
                      </a:pPr>
                      <a:r>
                        <a:rPr lang="en-US" sz="1200" dirty="0">
                          <a:effectLst/>
                        </a:rPr>
                        <a:t>A monitoring data summary as directed in Section III.C above and in accordance with Rule 62-624.600(2)(c), F.A.C.</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05118965"/>
              </p:ext>
            </p:extLst>
          </p:nvPr>
        </p:nvGraphicFramePr>
        <p:xfrm>
          <a:off x="628649" y="5480723"/>
          <a:ext cx="7981951" cy="879436"/>
        </p:xfrm>
        <a:graphic>
          <a:graphicData uri="http://schemas.openxmlformats.org/drawingml/2006/table">
            <a:tbl>
              <a:tblPr firstRow="1" bandRow="1" bandCol="1">
                <a:tableStyleId>{5C22544A-7EE6-4342-B048-85BDC9FD1C3A}</a:tableStyleId>
              </a:tblPr>
              <a:tblGrid>
                <a:gridCol w="7981951"/>
              </a:tblGrid>
              <a:tr h="219859">
                <a:tc>
                  <a:txBody>
                    <a:bodyPr/>
                    <a:lstStyle/>
                    <a:p>
                      <a:pPr marL="0" marR="0">
                        <a:spcBef>
                          <a:spcPts val="0"/>
                        </a:spcBef>
                        <a:spcAft>
                          <a:spcPts val="600"/>
                        </a:spcAft>
                      </a:pPr>
                      <a:r>
                        <a:rPr lang="en-US" sz="1200" dirty="0">
                          <a:effectLst/>
                        </a:rPr>
                        <a:t>Provide an evaluation of the Stormwater Management Program according to Part VI.B.3 of the permit.</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219859">
                <a:tc>
                  <a:txBody>
                    <a:bodyPr/>
                    <a:lstStyle/>
                    <a:p>
                      <a:pPr marL="0" marR="0">
                        <a:spcBef>
                          <a:spcPts val="0"/>
                        </a:spcBef>
                        <a:spcAft>
                          <a:spcPts val="0"/>
                        </a:spcAft>
                      </a:pPr>
                      <a:r>
                        <a:rPr lang="en-US" sz="1200" dirty="0">
                          <a:effectLst/>
                        </a:rPr>
                        <a:t>Strengths:       </a:t>
                      </a:r>
                      <a:endParaRPr lang="en-US" sz="2000" dirty="0">
                        <a:effectLst/>
                        <a:latin typeface="Times New Roman" panose="02020603050405020304" pitchFamily="18" charset="0"/>
                        <a:ea typeface="Times New Roman" panose="02020603050405020304" pitchFamily="18" charset="0"/>
                      </a:endParaRPr>
                    </a:p>
                  </a:txBody>
                  <a:tcPr marL="68580" marR="68580" marT="0" marB="0" anchor="ctr"/>
                </a:tc>
              </a:tr>
              <a:tr h="219859">
                <a:tc>
                  <a:txBody>
                    <a:bodyPr/>
                    <a:lstStyle/>
                    <a:p>
                      <a:pPr marL="0" marR="0">
                        <a:spcBef>
                          <a:spcPts val="0"/>
                        </a:spcBef>
                        <a:spcAft>
                          <a:spcPts val="0"/>
                        </a:spcAft>
                      </a:pPr>
                      <a:r>
                        <a:rPr lang="en-US" sz="1200" dirty="0">
                          <a:effectLst/>
                        </a:rPr>
                        <a:t> Limitations:       </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219859">
                <a:tc>
                  <a:txBody>
                    <a:bodyPr/>
                    <a:lstStyle/>
                    <a:p>
                      <a:pPr marL="0" marR="0">
                        <a:spcBef>
                          <a:spcPts val="0"/>
                        </a:spcBef>
                        <a:spcAft>
                          <a:spcPts val="0"/>
                        </a:spcAft>
                      </a:pPr>
                      <a:r>
                        <a:rPr lang="en-US" sz="1200" dirty="0">
                          <a:effectLst/>
                        </a:rPr>
                        <a:t>SWMP revisions implemented to address limitations:       </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0318622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spcAft>
                <a:spcPts val="600"/>
              </a:spcAft>
            </a:pPr>
            <a:r>
              <a:rPr lang="en-US" sz="3200" dirty="0" smtClean="0"/>
              <a:t>Annual Report</a:t>
            </a:r>
            <a:endParaRPr lang="en-US" altLang="en-US" sz="2400" dirty="0"/>
          </a:p>
        </p:txBody>
      </p:sp>
      <p:sp>
        <p:nvSpPr>
          <p:cNvPr id="2" name="Content Placeholder 1"/>
          <p:cNvSpPr>
            <a:spLocks noGrp="1"/>
          </p:cNvSpPr>
          <p:nvPr>
            <p:ph idx="1"/>
          </p:nvPr>
        </p:nvSpPr>
        <p:spPr/>
        <p:txBody>
          <a:bodyPr>
            <a:noAutofit/>
          </a:bodyPr>
          <a:lstStyle/>
          <a:p>
            <a:pPr marL="0" indent="0">
              <a:buNone/>
            </a:pPr>
            <a:endParaRPr lang="en-US" sz="1800" dirty="0" smtClean="0">
              <a:latin typeface="Arial" panose="020B0604020202020204" pitchFamily="34" charset="0"/>
              <a:cs typeface="Arial" panose="020B0604020202020204" pitchFamily="34" charset="0"/>
            </a:endParaRPr>
          </a:p>
          <a:p>
            <a:pPr marL="914400" lvl="1" indent="-457200">
              <a:buAutoNum type="arabicPeriod"/>
            </a:pPr>
            <a:endParaRPr lang="en-US" sz="1600" dirty="0">
              <a:latin typeface="Arial" panose="020B0604020202020204" pitchFamily="34" charset="0"/>
              <a:cs typeface="Arial" panose="020B0604020202020204" pitchFamily="34" charset="0"/>
            </a:endParaRPr>
          </a:p>
          <a:p>
            <a:pPr marL="457200" indent="-457200">
              <a:buAutoNum type="arabicPeriod"/>
            </a:pPr>
            <a:endParaRPr lang="en-US" sz="2000" dirty="0">
              <a:latin typeface="Arial" panose="020B0604020202020204" pitchFamily="34" charset="0"/>
              <a:cs typeface="Arial" panose="020B0604020202020204" pitchFamily="34" charset="0"/>
            </a:endParaRPr>
          </a:p>
        </p:txBody>
      </p:sp>
      <p:sp>
        <p:nvSpPr>
          <p:cNvPr id="515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3/14/2016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35</a:t>
            </a:fld>
            <a:endParaRPr lang="en-US" alt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711563950"/>
              </p:ext>
            </p:extLst>
          </p:nvPr>
        </p:nvGraphicFramePr>
        <p:xfrm>
          <a:off x="450578" y="1325563"/>
          <a:ext cx="8242844" cy="4742020"/>
        </p:xfrm>
        <a:graphic>
          <a:graphicData uri="http://schemas.openxmlformats.org/drawingml/2006/table">
            <a:tbl>
              <a:tblPr>
                <a:tableStyleId>{5C22544A-7EE6-4342-B048-85BDC9FD1C3A}</a:tableStyleId>
              </a:tblPr>
              <a:tblGrid>
                <a:gridCol w="687342"/>
                <a:gridCol w="122477"/>
                <a:gridCol w="809819"/>
                <a:gridCol w="811796"/>
                <a:gridCol w="359028"/>
                <a:gridCol w="450791"/>
                <a:gridCol w="809326"/>
                <a:gridCol w="294363"/>
                <a:gridCol w="515456"/>
                <a:gridCol w="809819"/>
                <a:gridCol w="1272147"/>
                <a:gridCol w="1300480"/>
              </a:tblGrid>
              <a:tr h="140652">
                <a:tc gridSpan="12">
                  <a:txBody>
                    <a:bodyPr/>
                    <a:lstStyle/>
                    <a:p>
                      <a:pPr marL="0" marR="0">
                        <a:spcBef>
                          <a:spcPts val="600"/>
                        </a:spcBef>
                        <a:spcAft>
                          <a:spcPts val="600"/>
                        </a:spcAft>
                        <a:tabLst>
                          <a:tab pos="228600" algn="l"/>
                          <a:tab pos="228600" algn="l"/>
                          <a:tab pos="881380" algn="l"/>
                        </a:tabLst>
                      </a:pPr>
                      <a:r>
                        <a:rPr lang="en-US" sz="1600" dirty="0" smtClean="0">
                          <a:solidFill>
                            <a:schemeClr val="bg1"/>
                          </a:solidFill>
                          <a:effectLst/>
                        </a:rPr>
                        <a:t>SECTION  </a:t>
                      </a:r>
                      <a:r>
                        <a:rPr lang="en-US" sz="1600" dirty="0">
                          <a:solidFill>
                            <a:schemeClr val="bg1"/>
                          </a:solidFill>
                          <a:effectLst/>
                        </a:rPr>
                        <a:t>IX.        TMDL Status Report </a:t>
                      </a:r>
                      <a:endParaRPr lang="en-US" sz="1600" b="1" dirty="0">
                        <a:solidFill>
                          <a:schemeClr val="bg1"/>
                        </a:solidFill>
                        <a:effectLst/>
                        <a:latin typeface="Times New Roman" panose="02020603050405020304" pitchFamily="18" charset="0"/>
                        <a:cs typeface="Times New Roman" panose="02020603050405020304" pitchFamily="18" charset="0"/>
                      </a:endParaRPr>
                    </a:p>
                  </a:txBody>
                  <a:tcPr marL="32863" marR="32863" marT="0" marB="0">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27448">
                <a:tc gridSpan="12">
                  <a:txBody>
                    <a:bodyPr/>
                    <a:lstStyle/>
                    <a:p>
                      <a:pPr marL="0" marR="0">
                        <a:spcBef>
                          <a:spcPts val="0"/>
                        </a:spcBef>
                        <a:spcAft>
                          <a:spcPts val="600"/>
                        </a:spcAft>
                      </a:pPr>
                      <a:r>
                        <a:rPr lang="en-US" sz="1200" dirty="0">
                          <a:effectLst/>
                        </a:rPr>
                        <a:t>YEAR 1 Provide a table summarizing the status of the TMDL process. Include a list of prioritized TMDLs and their monitoring and implementation schedule; and include the Identification number of the outfall prioritized for TMDL monitoring. </a:t>
                      </a:r>
                      <a:endParaRPr lang="en-US" sz="1200" dirty="0">
                        <a:effectLst/>
                        <a:latin typeface="Times New Roman" panose="02020603050405020304" pitchFamily="18" charset="0"/>
                        <a:ea typeface="Times New Roman" panose="02020603050405020304" pitchFamily="18" charset="0"/>
                      </a:endParaRPr>
                    </a:p>
                  </a:txBody>
                  <a:tcPr marL="32863" marR="3286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03264">
                <a:tc>
                  <a:txBody>
                    <a:bodyPr/>
                    <a:lstStyle/>
                    <a:p>
                      <a:pPr marL="0" marR="0" algn="ctr">
                        <a:spcBef>
                          <a:spcPts val="0"/>
                        </a:spcBef>
                        <a:spcAft>
                          <a:spcPts val="0"/>
                        </a:spcAft>
                      </a:pPr>
                      <a:r>
                        <a:rPr lang="en-US" sz="1200">
                          <a:effectLst/>
                        </a:rPr>
                        <a:t>WBID</a:t>
                      </a:r>
                    </a:p>
                    <a:p>
                      <a:pPr marL="0" marR="0" algn="ctr">
                        <a:spcBef>
                          <a:spcPts val="0"/>
                        </a:spcBef>
                        <a:spcAft>
                          <a:spcPts val="0"/>
                        </a:spcAft>
                      </a:pPr>
                      <a:r>
                        <a:rPr lang="en-US" sz="1200">
                          <a:effectLst/>
                        </a:rPr>
                        <a:t>Number</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dirty="0">
                          <a:effectLst/>
                        </a:rPr>
                        <a:t>Segment/</a:t>
                      </a:r>
                    </a:p>
                    <a:p>
                      <a:pPr marL="0" marR="0" algn="ctr">
                        <a:spcBef>
                          <a:spcPts val="0"/>
                        </a:spcBef>
                        <a:spcAft>
                          <a:spcPts val="0"/>
                        </a:spcAft>
                      </a:pPr>
                      <a:r>
                        <a:rPr lang="en-US" sz="1200" dirty="0">
                          <a:effectLst/>
                        </a:rPr>
                        <a:t>Waterbody/</a:t>
                      </a:r>
                    </a:p>
                    <a:p>
                      <a:pPr marL="0" marR="0" algn="ctr">
                        <a:spcBef>
                          <a:spcPts val="0"/>
                        </a:spcBef>
                        <a:spcAft>
                          <a:spcPts val="0"/>
                        </a:spcAft>
                      </a:pPr>
                      <a:r>
                        <a:rPr lang="en-US" sz="1200" dirty="0">
                          <a:effectLst/>
                        </a:rPr>
                        <a:t>Basin</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dirty="0">
                          <a:effectLst/>
                        </a:rPr>
                        <a:t>Pollutant of Concern</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dirty="0">
                          <a:effectLst/>
                        </a:rPr>
                        <a:t>TMDL</a:t>
                      </a:r>
                    </a:p>
                    <a:p>
                      <a:pPr marL="0" marR="0" algn="ctr">
                        <a:spcBef>
                          <a:spcPts val="0"/>
                        </a:spcBef>
                        <a:spcAft>
                          <a:spcPts val="0"/>
                        </a:spcAft>
                      </a:pPr>
                      <a:r>
                        <a:rPr lang="en-US" sz="1200" dirty="0">
                          <a:effectLst/>
                        </a:rPr>
                        <a:t>DEP / EPA</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a:effectLst/>
                        </a:rPr>
                        <a:t>Percent Reduction (WLA)</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a:effectLst/>
                        </a:rPr>
                        <a:t>Priority Rank</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a:effectLst/>
                        </a:rPr>
                        <a:t>Priority</a:t>
                      </a:r>
                    </a:p>
                    <a:p>
                      <a:pPr marL="0" marR="0" algn="ctr">
                        <a:spcBef>
                          <a:spcPts val="0"/>
                        </a:spcBef>
                        <a:spcAft>
                          <a:spcPts val="0"/>
                        </a:spcAft>
                      </a:pPr>
                      <a:r>
                        <a:rPr lang="en-US" sz="1200">
                          <a:effectLst/>
                        </a:rPr>
                        <a:t>Outfall</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dirty="0">
                          <a:effectLst/>
                        </a:rPr>
                        <a:t>Monitoring Summary / BPCP</a:t>
                      </a:r>
                    </a:p>
                    <a:p>
                      <a:pPr marL="0" marR="0" algn="ctr">
                        <a:spcBef>
                          <a:spcPts val="0"/>
                        </a:spcBef>
                        <a:spcAft>
                          <a:spcPts val="0"/>
                        </a:spcAft>
                      </a:pPr>
                      <a:r>
                        <a:rPr lang="en-US" sz="1200" dirty="0">
                          <a:effectLst/>
                        </a:rPr>
                        <a:t>Due Date</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dirty="0">
                          <a:effectLst/>
                        </a:rPr>
                        <a:t>Supplemental SWMP</a:t>
                      </a:r>
                    </a:p>
                    <a:p>
                      <a:pPr marL="0" marR="0" algn="ctr">
                        <a:spcBef>
                          <a:spcPts val="0"/>
                        </a:spcBef>
                        <a:spcAft>
                          <a:spcPts val="0"/>
                        </a:spcAft>
                      </a:pPr>
                      <a:r>
                        <a:rPr lang="en-US" sz="1200" dirty="0">
                          <a:effectLst/>
                        </a:rPr>
                        <a:t>Due Date</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r>
              <a:tr h="527448">
                <a:tc>
                  <a:txBody>
                    <a:bodyPr/>
                    <a:lstStyle/>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i="1">
                          <a:effectLst/>
                        </a:rPr>
                        <a:t>(Year 3 AR)</a:t>
                      </a:r>
                      <a:endParaRPr lang="en-US" sz="1200" i="1">
                        <a:effectLst/>
                        <a:latin typeface="Times New Roman" panose="02020603050405020304" pitchFamily="18" charset="0"/>
                        <a:ea typeface="Times New Roman" panose="02020603050405020304" pitchFamily="18" charset="0"/>
                      </a:endParaRPr>
                    </a:p>
                  </a:txBody>
                  <a:tcPr marL="32863" marR="32863" marT="0" marB="0" anchor="ctr"/>
                </a:tc>
                <a:tc>
                  <a:txBody>
                    <a:bodyPr/>
                    <a:lstStyle/>
                    <a:p>
                      <a:pPr marL="0" marR="0" algn="ctr">
                        <a:spcBef>
                          <a:spcPts val="0"/>
                        </a:spcBef>
                        <a:spcAft>
                          <a:spcPts val="0"/>
                        </a:spcAft>
                      </a:pPr>
                      <a:r>
                        <a:rPr lang="en-US" sz="1200" i="1" dirty="0">
                          <a:effectLst/>
                        </a:rPr>
                        <a:t>(Year 4 AR; N/A) if BPCP)</a:t>
                      </a:r>
                      <a:endParaRPr lang="en-US" sz="1200" i="1" dirty="0">
                        <a:effectLst/>
                        <a:latin typeface="Times New Roman" panose="02020603050405020304" pitchFamily="18" charset="0"/>
                        <a:ea typeface="Times New Roman" panose="02020603050405020304" pitchFamily="18" charset="0"/>
                      </a:endParaRPr>
                    </a:p>
                  </a:txBody>
                  <a:tcPr marL="32863" marR="32863" marT="0" marB="0" anchor="ctr"/>
                </a:tc>
              </a:tr>
              <a:tr h="1025594">
                <a:tc gridSpan="12">
                  <a:txBody>
                    <a:bodyPr/>
                    <a:lstStyle/>
                    <a:p>
                      <a:pPr marL="0" marR="0">
                        <a:spcBef>
                          <a:spcPts val="0"/>
                        </a:spcBef>
                        <a:spcAft>
                          <a:spcPts val="600"/>
                        </a:spcAft>
                      </a:pPr>
                      <a:r>
                        <a:rPr lang="en-US" sz="1200" dirty="0">
                          <a:effectLst/>
                        </a:rPr>
                        <a:t>YEAR 3 and annually thereafter, provide a summary of the estimated load reductions that have occurred for the pollutant(s) of concern being discharged from the MS4 to the TMDL water body during the reporting period and cumulatively since the date the Supplemental SWMP was implemented.</a:t>
                      </a:r>
                    </a:p>
                    <a:p>
                      <a:pPr marL="0" marR="0">
                        <a:spcBef>
                          <a:spcPts val="0"/>
                        </a:spcBef>
                        <a:spcAft>
                          <a:spcPts val="600"/>
                        </a:spcAft>
                      </a:pPr>
                      <a:r>
                        <a:rPr lang="en-US" sz="1200" dirty="0">
                          <a:effectLst/>
                        </a:rPr>
                        <a:t>Year 3: Submit a Monitoring data summary or BPCP (if applicable). </a:t>
                      </a:r>
                    </a:p>
                    <a:p>
                      <a:pPr marL="0" marR="0">
                        <a:spcBef>
                          <a:spcPts val="0"/>
                        </a:spcBef>
                        <a:spcAft>
                          <a:spcPts val="600"/>
                        </a:spcAft>
                      </a:pPr>
                      <a:r>
                        <a:rPr lang="en-US" sz="1200" dirty="0">
                          <a:effectLst/>
                        </a:rPr>
                        <a:t>Year 4: Submit a Supplemental SWMP (if applicable).</a:t>
                      </a:r>
                      <a:endParaRPr lang="en-US" sz="1200" dirty="0">
                        <a:effectLst/>
                        <a:latin typeface="Times New Roman" panose="02020603050405020304" pitchFamily="18" charset="0"/>
                        <a:ea typeface="Times New Roman" panose="02020603050405020304" pitchFamily="18" charset="0"/>
                      </a:endParaRPr>
                    </a:p>
                  </a:txBody>
                  <a:tcPr marL="32863" marR="3286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03264">
                <a:tc gridSpan="2">
                  <a:txBody>
                    <a:bodyPr/>
                    <a:lstStyle/>
                    <a:p>
                      <a:pPr marL="0" marR="0" algn="ctr">
                        <a:spcBef>
                          <a:spcPts val="0"/>
                        </a:spcBef>
                        <a:spcAft>
                          <a:spcPts val="0"/>
                        </a:spcAft>
                      </a:pPr>
                      <a:r>
                        <a:rPr lang="en-US" sz="1200">
                          <a:effectLst/>
                        </a:rPr>
                        <a:t>WBID</a:t>
                      </a:r>
                    </a:p>
                    <a:p>
                      <a:pPr marL="0" marR="0" algn="ctr">
                        <a:spcBef>
                          <a:spcPts val="0"/>
                        </a:spcBef>
                        <a:spcAft>
                          <a:spcPts val="0"/>
                        </a:spcAft>
                      </a:pPr>
                      <a:r>
                        <a:rPr lang="en-US" sz="1200">
                          <a:effectLst/>
                        </a:rPr>
                        <a:t>Number</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a:effectLst/>
                        </a:rPr>
                        <a:t>Pollutant of Concern</a:t>
                      </a:r>
                    </a:p>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a:effectLst/>
                        </a:rPr>
                        <a:t>Monitoring Summary / BPCP </a:t>
                      </a:r>
                    </a:p>
                    <a:p>
                      <a:pPr marL="0" marR="0" algn="ctr">
                        <a:spcBef>
                          <a:spcPts val="0"/>
                        </a:spcBef>
                        <a:spcAft>
                          <a:spcPts val="0"/>
                        </a:spcAft>
                      </a:pPr>
                      <a:r>
                        <a:rPr lang="en-US" sz="1200">
                          <a:effectLst/>
                        </a:rPr>
                        <a:t>Submitted</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gridSpan="3">
                  <a:txBody>
                    <a:bodyPr/>
                    <a:lstStyle/>
                    <a:p>
                      <a:pPr marL="0" marR="0" algn="ctr">
                        <a:spcBef>
                          <a:spcPts val="0"/>
                        </a:spcBef>
                        <a:spcAft>
                          <a:spcPts val="0"/>
                        </a:spcAft>
                      </a:pPr>
                      <a:r>
                        <a:rPr lang="en-US" sz="1200" dirty="0">
                          <a:effectLst/>
                        </a:rPr>
                        <a:t>Supplemental SWMP</a:t>
                      </a:r>
                    </a:p>
                    <a:p>
                      <a:pPr marL="0" marR="0" algn="ctr">
                        <a:spcBef>
                          <a:spcPts val="0"/>
                        </a:spcBef>
                        <a:spcAft>
                          <a:spcPts val="0"/>
                        </a:spcAft>
                      </a:pPr>
                      <a:r>
                        <a:rPr lang="en-US" sz="1200" dirty="0">
                          <a:effectLst/>
                        </a:rPr>
                        <a:t>Submitted</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gridSpan="4">
                  <a:txBody>
                    <a:bodyPr/>
                    <a:lstStyle/>
                    <a:p>
                      <a:pPr marL="0" marR="0" algn="ctr">
                        <a:spcBef>
                          <a:spcPts val="0"/>
                        </a:spcBef>
                        <a:spcAft>
                          <a:spcPts val="0"/>
                        </a:spcAft>
                      </a:pPr>
                      <a:r>
                        <a:rPr lang="en-US" sz="1200" u="none" dirty="0">
                          <a:effectLst/>
                        </a:rPr>
                        <a:t>Projected load reductions  OR </a:t>
                      </a:r>
                      <a:endParaRPr lang="en-US" sz="1200" u="none" dirty="0" smtClean="0">
                        <a:effectLst/>
                      </a:endParaRPr>
                    </a:p>
                    <a:p>
                      <a:pPr marL="0" marR="0" algn="ctr">
                        <a:spcBef>
                          <a:spcPts val="0"/>
                        </a:spcBef>
                        <a:spcAft>
                          <a:spcPts val="0"/>
                        </a:spcAft>
                      </a:pPr>
                      <a:r>
                        <a:rPr lang="en-US" sz="1200" u="none" dirty="0" smtClean="0">
                          <a:effectLst/>
                        </a:rPr>
                        <a:t>Actual </a:t>
                      </a:r>
                      <a:r>
                        <a:rPr lang="en-US" sz="1200" dirty="0">
                          <a:effectLst/>
                        </a:rPr>
                        <a:t>load reductions to date</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527448">
                <a:tc gridSpan="2">
                  <a:txBody>
                    <a:bodyPr/>
                    <a:lstStyle/>
                    <a:p>
                      <a:pPr marL="0" marR="0" algn="ctr">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a:txBody>
                    <a:bodyPr/>
                    <a:lstStyle/>
                    <a:p>
                      <a:pPr marL="0" marR="0" algn="ctr">
                        <a:spcBef>
                          <a:spcPts val="0"/>
                        </a:spcBef>
                        <a:spcAft>
                          <a:spcPts val="0"/>
                        </a:spcAft>
                      </a:pPr>
                      <a:r>
                        <a:rPr lang="en-US" sz="1200" i="1">
                          <a:effectLst/>
                        </a:rPr>
                        <a:t> </a:t>
                      </a:r>
                      <a:endParaRPr lang="en-US" sz="1200" i="1">
                        <a:effectLst/>
                        <a:latin typeface="Times New Roman" panose="02020603050405020304" pitchFamily="18" charset="0"/>
                        <a:ea typeface="Times New Roman" panose="02020603050405020304" pitchFamily="18" charset="0"/>
                      </a:endParaRPr>
                    </a:p>
                  </a:txBody>
                  <a:tcPr marL="32863" marR="32863" marT="0" marB="0" anchor="ctr"/>
                </a:tc>
                <a:tc gridSpan="2">
                  <a:txBody>
                    <a:bodyPr/>
                    <a:lstStyle/>
                    <a:p>
                      <a:pPr marL="0" marR="0" algn="ctr">
                        <a:spcBef>
                          <a:spcPts val="0"/>
                        </a:spcBef>
                        <a:spcAft>
                          <a:spcPts val="0"/>
                        </a:spcAft>
                      </a:pPr>
                      <a:r>
                        <a:rPr lang="en-US" sz="1200" i="1">
                          <a:effectLst/>
                        </a:rPr>
                        <a:t>(Year 3 AR)</a:t>
                      </a:r>
                      <a:endParaRPr lang="en-US" sz="1200" i="1">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lgn="ctr">
                        <a:spcBef>
                          <a:spcPts val="0"/>
                        </a:spcBef>
                        <a:spcAft>
                          <a:spcPts val="0"/>
                        </a:spcAft>
                      </a:pPr>
                      <a:endParaRPr lang="en-US" sz="1200" i="1" dirty="0">
                        <a:effectLst/>
                        <a:latin typeface="Times New Roman" panose="02020603050405020304" pitchFamily="18" charset="0"/>
                        <a:ea typeface="Times New Roman" panose="02020603050405020304" pitchFamily="18" charset="0"/>
                      </a:endParaRPr>
                    </a:p>
                  </a:txBody>
                  <a:tcPr marL="32863" marR="32863" marT="0" marB="0" anchor="ctr"/>
                </a:tc>
                <a:tc gridSpan="3">
                  <a:txBody>
                    <a:bodyPr/>
                    <a:lstStyle/>
                    <a:p>
                      <a:pPr marL="0" marR="0" algn="ctr">
                        <a:spcBef>
                          <a:spcPts val="0"/>
                        </a:spcBef>
                        <a:spcAft>
                          <a:spcPts val="0"/>
                        </a:spcAft>
                      </a:pPr>
                      <a:r>
                        <a:rPr lang="en-US" sz="1200" i="1" dirty="0">
                          <a:effectLst/>
                        </a:rPr>
                        <a:t>(Year 4 AR; N/A if BPCP)</a:t>
                      </a:r>
                      <a:endParaRPr lang="en-US" sz="1200" i="1"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gridSpan="4">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442508">
                <a:tc gridSpan="12">
                  <a:txBody>
                    <a:bodyPr/>
                    <a:lstStyle/>
                    <a:p>
                      <a:pPr marL="0" marR="0">
                        <a:spcBef>
                          <a:spcPts val="0"/>
                        </a:spcBef>
                        <a:spcAft>
                          <a:spcPts val="600"/>
                        </a:spcAft>
                      </a:pPr>
                      <a:r>
                        <a:rPr lang="en-US" sz="1200" dirty="0">
                          <a:effectLst/>
                        </a:rPr>
                        <a:t>Provide a brief statement as to the status of TMDL implementation according to Part VIII.B. of the permit (e.g. status of monitoring to validate WLA</a:t>
                      </a:r>
                      <a:r>
                        <a:rPr lang="en-US" sz="1200" dirty="0" smtClean="0">
                          <a:effectLst/>
                        </a:rPr>
                        <a:t>):</a:t>
                      </a: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863" marR="32863"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367445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t>Permit Reapplication</a:t>
            </a:r>
            <a:endParaRPr lang="en-US" sz="4400" dirty="0">
              <a:latin typeface="Arial"/>
              <a:cs typeface="Arial"/>
            </a:endParaRPr>
          </a:p>
        </p:txBody>
      </p:sp>
      <p:sp>
        <p:nvSpPr>
          <p:cNvPr id="3" name="Content Placeholder 2"/>
          <p:cNvSpPr>
            <a:spLocks noGrp="1"/>
          </p:cNvSpPr>
          <p:nvPr>
            <p:ph idx="1"/>
          </p:nvPr>
        </p:nvSpPr>
        <p:spPr/>
        <p:txBody>
          <a:bodyPr>
            <a:normAutofit fontScale="70000" lnSpcReduction="20000"/>
          </a:bodyPr>
          <a:lstStyle/>
          <a:p>
            <a:pPr marL="0" indent="0">
              <a:lnSpc>
                <a:spcPct val="120000"/>
              </a:lnSpc>
              <a:buNone/>
            </a:pPr>
            <a:r>
              <a:rPr lang="en-US" sz="2000" dirty="0" smtClean="0">
                <a:latin typeface="Arial" panose="020B0604020202020204" pitchFamily="34" charset="0"/>
                <a:cs typeface="Arial" panose="020B0604020202020204" pitchFamily="34" charset="0"/>
              </a:rPr>
              <a:t>Items required </a:t>
            </a:r>
            <a:r>
              <a:rPr lang="en-US" sz="2000" dirty="0">
                <a:latin typeface="Arial" panose="020B0604020202020204" pitchFamily="34" charset="0"/>
                <a:cs typeface="Arial" panose="020B0604020202020204" pitchFamily="34" charset="0"/>
              </a:rPr>
              <a:t>to be attached to the Year 4 annual report:</a:t>
            </a:r>
          </a:p>
          <a:p>
            <a:pPr>
              <a:lnSpc>
                <a:spcPct val="120000"/>
              </a:lnSpc>
            </a:pPr>
            <a:r>
              <a:rPr lang="en-US" sz="2000" dirty="0" smtClean="0">
                <a:latin typeface="Arial" panose="020B0604020202020204" pitchFamily="34" charset="0"/>
                <a:cs typeface="Arial" panose="020B0604020202020204" pitchFamily="34" charset="0"/>
              </a:rPr>
              <a:t>62-624.420(2</a:t>
            </a:r>
            <a:r>
              <a:rPr lang="en-US" sz="2000" dirty="0">
                <a:latin typeface="Arial" panose="020B0604020202020204" pitchFamily="34" charset="0"/>
                <a:cs typeface="Arial" panose="020B0604020202020204" pitchFamily="34" charset="0"/>
              </a:rPr>
              <a:t>) F.A.C. – statement the Year 4 annual report is the re-application; include proposed revisions.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)(d) F.A.C. – changes in co-applicants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e,f</a:t>
            </a:r>
            <a:r>
              <a:rPr lang="en-US" sz="2000" dirty="0">
                <a:latin typeface="Arial" panose="020B0604020202020204" pitchFamily="34" charset="0"/>
                <a:cs typeface="Arial" panose="020B0604020202020204" pitchFamily="34" charset="0"/>
              </a:rPr>
              <a:t>) F.A.C. – previously unidentified waterbodies and known water quality impacts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)(g) F.A.C. – reductions of pollutant loads from SWMP implementation </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V.A.3: If the total annual pollutant loadings have not decreased over the past two permit cycles, revisions to the SWMP, as appropriate.</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V.B.3: The monitoring plan with revisions, if applicable.</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VIII.B.3.d: TMDL Implementation Plan / Supplemental SWMP, if applicable</a:t>
            </a:r>
          </a:p>
          <a:p>
            <a:pPr marL="0" indent="0">
              <a:lnSpc>
                <a:spcPct val="120000"/>
              </a:lnSpc>
              <a:buNone/>
            </a:pPr>
            <a:endParaRPr lang="en-US" sz="2000" dirty="0">
              <a:latin typeface="Arial" panose="020B0604020202020204" pitchFamily="34" charset="0"/>
              <a:cs typeface="Arial" panose="020B0604020202020204" pitchFamily="34" charset="0"/>
            </a:endParaRPr>
          </a:p>
          <a:p>
            <a:pPr marL="0" indent="0">
              <a:lnSpc>
                <a:spcPct val="120000"/>
              </a:lnSpc>
              <a:buNone/>
            </a:pPr>
            <a:r>
              <a:rPr lang="en-US" sz="2000" dirty="0" smtClean="0">
                <a:latin typeface="Arial" panose="020B0604020202020204" pitchFamily="34" charset="0"/>
                <a:cs typeface="Arial" panose="020B0604020202020204" pitchFamily="34" charset="0"/>
              </a:rPr>
              <a:t>Miami-Dade County submits </a:t>
            </a:r>
            <a:r>
              <a:rPr lang="en-US" sz="2000" dirty="0">
                <a:latin typeface="Arial" panose="020B0604020202020204" pitchFamily="34" charset="0"/>
                <a:cs typeface="Arial" panose="020B0604020202020204" pitchFamily="34" charset="0"/>
              </a:rPr>
              <a:t>some of these documents on behalf of the co-permittees. </a:t>
            </a:r>
          </a:p>
          <a:p>
            <a:pPr>
              <a:lnSpc>
                <a:spcPct val="120000"/>
              </a:lnSpc>
            </a:pP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36</a:t>
            </a:fld>
            <a:endParaRPr lang="en-US"/>
          </a:p>
        </p:txBody>
      </p:sp>
    </p:spTree>
    <p:extLst>
      <p:ext uri="{BB962C8B-B14F-4D97-AF65-F5344CB8AC3E}">
        <p14:creationId xmlns:p14="http://schemas.microsoft.com/office/powerpoint/2010/main" val="4113507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Contact Us</a:t>
            </a:r>
            <a:endParaRPr lang="en-US" sz="3200" dirty="0"/>
          </a:p>
        </p:txBody>
      </p:sp>
      <p:sp>
        <p:nvSpPr>
          <p:cNvPr id="3" name="Content Placeholder 2"/>
          <p:cNvSpPr>
            <a:spLocks noGrp="1"/>
          </p:cNvSpPr>
          <p:nvPr>
            <p:ph sz="half" idx="1"/>
          </p:nvPr>
        </p:nvSpPr>
        <p:spPr>
          <a:xfrm>
            <a:off x="457201" y="1554956"/>
            <a:ext cx="8229600" cy="4525963"/>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Borja Crane-Amores – Program Administrator</a:t>
            </a:r>
          </a:p>
          <a:p>
            <a:pPr marL="0" indent="0">
              <a:buNone/>
            </a:pPr>
            <a:r>
              <a:rPr lang="en-US" sz="2000" dirty="0" smtClean="0">
                <a:latin typeface="Arial" panose="020B0604020202020204" pitchFamily="34" charset="0"/>
                <a:cs typeface="Arial" panose="020B0604020202020204" pitchFamily="34" charset="0"/>
              </a:rPr>
              <a:t>	(850) 245-7520	</a:t>
            </a:r>
            <a:r>
              <a:rPr lang="en-US" sz="2000" dirty="0" smtClean="0">
                <a:latin typeface="Arial" panose="020B0604020202020204" pitchFamily="34" charset="0"/>
                <a:cs typeface="Arial" panose="020B0604020202020204" pitchFamily="34" charset="0"/>
                <a:hlinkClick r:id="rId2"/>
              </a:rPr>
              <a:t>Borja.CraneAmores@dep.state.fl.us</a:t>
            </a:r>
            <a:endParaRPr lang="en-US" sz="2000" dirty="0" smtClean="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Michelle Bull – Phase I MS4 Coordinator</a:t>
            </a:r>
          </a:p>
          <a:p>
            <a:pPr marL="0" indent="0">
              <a:buNone/>
            </a:pPr>
            <a:r>
              <a:rPr lang="en-US" sz="2000" dirty="0" smtClean="0">
                <a:latin typeface="Arial" panose="020B0604020202020204" pitchFamily="34" charset="0"/>
                <a:cs typeface="Arial" panose="020B0604020202020204" pitchFamily="34" charset="0"/>
              </a:rPr>
              <a:t>	(850) 245-7561	</a:t>
            </a:r>
            <a:r>
              <a:rPr lang="en-US" sz="2000" dirty="0" smtClean="0">
                <a:latin typeface="Arial" panose="020B0604020202020204" pitchFamily="34" charset="0"/>
                <a:cs typeface="Arial" panose="020B0604020202020204" pitchFamily="34" charset="0"/>
                <a:hlinkClick r:id="rId3"/>
              </a:rPr>
              <a:t>Michelle.Bull@dep.state.fl.us</a:t>
            </a:r>
            <a:r>
              <a:rPr lang="en-US" sz="2000" dirty="0" smtClean="0">
                <a:latin typeface="Arial" panose="020B0604020202020204" pitchFamily="34" charset="0"/>
                <a:cs typeface="Arial" panose="020B0604020202020204" pitchFamily="34" charset="0"/>
              </a:rPr>
              <a:t> </a:t>
            </a:r>
          </a:p>
          <a:p>
            <a:pPr marL="0" lvl="0" indent="0">
              <a:buNone/>
            </a:pPr>
            <a:endParaRPr lang="en-US" sz="2000" dirty="0">
              <a:solidFill>
                <a:prstClr val="black"/>
              </a:solidFill>
              <a:latin typeface="Arial" panose="020B0604020202020204" pitchFamily="34" charset="0"/>
              <a:cs typeface="Arial" panose="020B0604020202020204" pitchFamily="34" charset="0"/>
            </a:endParaRPr>
          </a:p>
          <a:p>
            <a:pPr marL="0" lvl="0" indent="0" algn="ctr">
              <a:buNone/>
            </a:pPr>
            <a:r>
              <a:rPr lang="en-US" sz="2000" dirty="0">
                <a:solidFill>
                  <a:srgbClr val="FF0000"/>
                </a:solidFill>
                <a:latin typeface="Arial" panose="020B0604020202020204" pitchFamily="34" charset="0"/>
                <a:cs typeface="Arial" panose="020B0604020202020204" pitchFamily="34" charset="0"/>
              </a:rPr>
              <a:t>NPDES Notices Center</a:t>
            </a:r>
          </a:p>
          <a:p>
            <a:pPr marL="0" lvl="0" indent="0" algn="ctr">
              <a:buNone/>
            </a:pPr>
            <a:r>
              <a:rPr lang="en-US" sz="2000" dirty="0">
                <a:solidFill>
                  <a:prstClr val="black"/>
                </a:solidFill>
                <a:latin typeface="Arial" panose="020B0604020202020204" pitchFamily="34" charset="0"/>
                <a:cs typeface="Arial" panose="020B0604020202020204" pitchFamily="34" charset="0"/>
              </a:rPr>
              <a:t>(866) 336-6312 (toll-free)</a:t>
            </a:r>
          </a:p>
          <a:p>
            <a:pPr marL="0" lvl="0" indent="0" algn="ctr">
              <a:buNone/>
            </a:pPr>
            <a:r>
              <a:rPr lang="en-US" sz="2000" dirty="0">
                <a:solidFill>
                  <a:prstClr val="black"/>
                </a:solidFill>
                <a:latin typeface="Arial" panose="020B0604020202020204" pitchFamily="34" charset="0"/>
                <a:cs typeface="Arial" panose="020B0604020202020204" pitchFamily="34" charset="0"/>
                <a:hlinkClick r:id="rId4"/>
              </a:rPr>
              <a:t>NPDES-stormwater@dep.state.fl.us</a:t>
            </a:r>
            <a:r>
              <a:rPr lang="en-US" sz="2000" dirty="0">
                <a:solidFill>
                  <a:prstClr val="black"/>
                </a:solidFill>
                <a:latin typeface="Arial" panose="020B0604020202020204" pitchFamily="34" charset="0"/>
                <a:cs typeface="Arial" panose="020B0604020202020204" pitchFamily="34" charset="0"/>
              </a:rPr>
              <a:t> </a:t>
            </a:r>
          </a:p>
        </p:txBody>
      </p:sp>
      <p:sp>
        <p:nvSpPr>
          <p:cNvPr id="4" name="Date Placeholder 3"/>
          <p:cNvSpPr>
            <a:spLocks noGrp="1"/>
          </p:cNvSpPr>
          <p:nvPr>
            <p:ph type="dt" sz="half" idx="10"/>
          </p:nvPr>
        </p:nvSpPr>
        <p:spPr/>
        <p:txBody>
          <a:bodyPr/>
          <a:lstStyle/>
          <a:p>
            <a:fld id="{D9641B56-F1C1-4B9C-86AB-A9C4D2348069}" type="datetime1">
              <a:rPr lang="en-US" smtClean="0"/>
              <a:pPr/>
              <a:t>3/14/2016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dirty="0"/>
          </a:p>
        </p:txBody>
      </p:sp>
    </p:spTree>
    <p:extLst>
      <p:ext uri="{BB962C8B-B14F-4D97-AF65-F5344CB8AC3E}">
        <p14:creationId xmlns:p14="http://schemas.microsoft.com/office/powerpoint/2010/main" val="231275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a:t>
            </a:r>
            <a:r>
              <a:rPr lang="en-US" dirty="0" smtClean="0"/>
              <a:t>Pollutants</a:t>
            </a:r>
            <a:endParaRPr lang="en-US" dirty="0"/>
          </a:p>
        </p:txBody>
      </p:sp>
      <p:sp>
        <p:nvSpPr>
          <p:cNvPr id="3" name="Content Placeholder 2"/>
          <p:cNvSpPr>
            <a:spLocks noGrp="1"/>
          </p:cNvSpPr>
          <p:nvPr>
            <p:ph idx="1"/>
          </p:nvPr>
        </p:nvSpPr>
        <p:spPr>
          <a:xfrm>
            <a:off x="628650" y="1825625"/>
            <a:ext cx="7886700" cy="1498228"/>
          </a:xfrm>
        </p:spPr>
        <p:txBody>
          <a:bodyPr anchor="t">
            <a:normAutofit/>
          </a:bodyPr>
          <a:lstStyle/>
          <a:p>
            <a:pPr marL="0" indent="0">
              <a:buNone/>
            </a:pPr>
            <a:endParaRPr lang="en-US" sz="2200" dirty="0">
              <a:latin typeface="Arial" panose="020B0604020202020204" pitchFamily="34" charset="0"/>
              <a:cs typeface="Arial" panose="020B0604020202020204" pitchFamily="34" charset="0"/>
            </a:endParaRPr>
          </a:p>
          <a:p>
            <a:pPr marL="0" indent="0">
              <a:buNone/>
            </a:pPr>
            <a:endParaRPr lang="en-US" sz="22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grpSp>
        <p:nvGrpSpPr>
          <p:cNvPr id="9" name="Group 8"/>
          <p:cNvGrpSpPr/>
          <p:nvPr/>
        </p:nvGrpSpPr>
        <p:grpSpPr>
          <a:xfrm>
            <a:off x="1324988" y="1307241"/>
            <a:ext cx="6494024" cy="5187897"/>
            <a:chOff x="2" y="893736"/>
            <a:chExt cx="4412885" cy="3505201"/>
          </a:xfrm>
        </p:grpSpPr>
        <p:grpSp>
          <p:nvGrpSpPr>
            <p:cNvPr id="11" name="Group 10"/>
            <p:cNvGrpSpPr/>
            <p:nvPr/>
          </p:nvGrpSpPr>
          <p:grpSpPr>
            <a:xfrm>
              <a:off x="2" y="893736"/>
              <a:ext cx="4343400" cy="3505201"/>
              <a:chOff x="0" y="893736"/>
              <a:chExt cx="8305800" cy="5715000"/>
            </a:xfrm>
          </p:grpSpPr>
          <p:pic>
            <p:nvPicPr>
              <p:cNvPr id="17" name="Picture 16" descr="sea of parking"/>
              <p:cNvPicPr>
                <a:picLocks noChangeAspect="1" noChangeArrowheads="1"/>
              </p:cNvPicPr>
              <p:nvPr/>
            </p:nvPicPr>
            <p:blipFill>
              <a:blip r:embed="rId3" cstate="print"/>
              <a:srcRect/>
              <a:stretch>
                <a:fillRect/>
              </a:stretch>
            </p:blipFill>
            <p:spPr bwMode="auto">
              <a:xfrm>
                <a:off x="4191000" y="893736"/>
                <a:ext cx="4114800" cy="3141663"/>
              </a:xfrm>
              <a:prstGeom prst="rect">
                <a:avLst/>
              </a:prstGeom>
              <a:noFill/>
              <a:ln w="38100">
                <a:noFill/>
                <a:miter lim="800000"/>
                <a:headEnd/>
                <a:tailEnd/>
              </a:ln>
              <a:effectLst/>
            </p:spPr>
          </p:pic>
          <p:pic>
            <p:nvPicPr>
              <p:cNvPr id="18" name="Picture 17" descr="DSC00556"/>
              <p:cNvPicPr>
                <a:picLocks noChangeAspect="1" noChangeArrowheads="1"/>
              </p:cNvPicPr>
              <p:nvPr/>
            </p:nvPicPr>
            <p:blipFill>
              <a:blip r:embed="rId4" cstate="print"/>
              <a:srcRect/>
              <a:stretch>
                <a:fillRect/>
              </a:stretch>
            </p:blipFill>
            <p:spPr bwMode="auto">
              <a:xfrm>
                <a:off x="4114800" y="3471836"/>
                <a:ext cx="4191000" cy="3136900"/>
              </a:xfrm>
              <a:prstGeom prst="rect">
                <a:avLst/>
              </a:prstGeom>
              <a:noFill/>
              <a:ln w="9525">
                <a:noFill/>
                <a:miter lim="800000"/>
                <a:headEnd/>
                <a:tailEnd/>
              </a:ln>
            </p:spPr>
          </p:pic>
          <p:pic>
            <p:nvPicPr>
              <p:cNvPr id="19" name="Picture 18" descr="SEDIMENT DEPOSIT"/>
              <p:cNvPicPr>
                <a:picLocks noChangeAspect="1" noChangeArrowheads="1"/>
              </p:cNvPicPr>
              <p:nvPr/>
            </p:nvPicPr>
            <p:blipFill>
              <a:blip r:embed="rId5" cstate="print"/>
              <a:srcRect/>
              <a:stretch>
                <a:fillRect/>
              </a:stretch>
            </p:blipFill>
            <p:spPr bwMode="auto">
              <a:xfrm>
                <a:off x="0" y="931836"/>
                <a:ext cx="4191000" cy="3143251"/>
              </a:xfrm>
              <a:prstGeom prst="rect">
                <a:avLst/>
              </a:prstGeom>
              <a:noFill/>
              <a:ln w="9525">
                <a:noFill/>
                <a:miter lim="800000"/>
                <a:headEnd/>
                <a:tailEnd/>
              </a:ln>
              <a:effectLst/>
            </p:spPr>
          </p:pic>
          <p:pic>
            <p:nvPicPr>
              <p:cNvPr id="20" name="Picture 19" descr="06191041"/>
              <p:cNvPicPr>
                <a:picLocks noChangeAspect="1" noChangeArrowheads="1"/>
              </p:cNvPicPr>
              <p:nvPr/>
            </p:nvPicPr>
            <p:blipFill>
              <a:blip r:embed="rId6" cstate="print"/>
              <a:srcRect/>
              <a:stretch>
                <a:fillRect/>
              </a:stretch>
            </p:blipFill>
            <p:spPr bwMode="auto">
              <a:xfrm>
                <a:off x="0" y="3505174"/>
                <a:ext cx="4648200" cy="3103562"/>
              </a:xfrm>
              <a:prstGeom prst="rect">
                <a:avLst/>
              </a:prstGeom>
              <a:noFill/>
            </p:spPr>
          </p:pic>
        </p:grpSp>
        <p:sp>
          <p:nvSpPr>
            <p:cNvPr id="13" name="Text Box 6"/>
            <p:cNvSpPr txBox="1">
              <a:spLocks noChangeArrowheads="1"/>
            </p:cNvSpPr>
            <p:nvPr/>
          </p:nvSpPr>
          <p:spPr bwMode="auto">
            <a:xfrm>
              <a:off x="304755" y="969936"/>
              <a:ext cx="1614804" cy="384809"/>
            </a:xfrm>
            <a:prstGeom prst="rect">
              <a:avLst/>
            </a:prstGeom>
            <a:noFill/>
            <a:ln w="9525">
              <a:noFill/>
              <a:miter lim="800000"/>
              <a:headEnd/>
              <a:tailEnd/>
            </a:ln>
            <a:effectLst/>
          </p:spPr>
          <p:txBody>
            <a:bodyPr wrap="none">
              <a:spAutoFit/>
            </a:bodyPr>
            <a:lstStyle/>
            <a:p>
              <a:pPr marL="0" marR="0">
                <a:lnSpc>
                  <a:spcPct val="107000"/>
                </a:lnSpc>
                <a:spcBef>
                  <a:spcPts val="0"/>
                </a:spcBef>
                <a:spcAft>
                  <a:spcPts val="0"/>
                </a:spcAft>
              </a:pPr>
              <a:r>
                <a:rPr lang="en-US" sz="18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Construction</a:t>
              </a:r>
              <a:endParaRPr lang="en-US" sz="1200">
                <a:effectLst/>
                <a:latin typeface="Times New Roman" panose="02020603050405020304" pitchFamily="18" charset="0"/>
                <a:ea typeface="Calibri" panose="020F0502020204030204" pitchFamily="34" charset="0"/>
              </a:endParaRPr>
            </a:p>
          </p:txBody>
        </p:sp>
        <p:sp>
          <p:nvSpPr>
            <p:cNvPr id="14" name="Text Box 8"/>
            <p:cNvSpPr txBox="1">
              <a:spLocks noChangeArrowheads="1"/>
            </p:cNvSpPr>
            <p:nvPr/>
          </p:nvSpPr>
          <p:spPr bwMode="auto">
            <a:xfrm>
              <a:off x="2209482" y="969936"/>
              <a:ext cx="2133599" cy="353059"/>
            </a:xfrm>
            <a:prstGeom prst="rect">
              <a:avLst/>
            </a:prstGeom>
            <a:noFill/>
            <a:ln w="9525">
              <a:noFill/>
              <a:miter lim="800000"/>
              <a:headEnd/>
              <a:tailEnd/>
            </a:ln>
            <a:effectLst/>
          </p:spPr>
          <p:txBody>
            <a:bodyPr wrap="square">
              <a:spAutoFit/>
            </a:bodyPr>
            <a:lstStyle/>
            <a:p>
              <a:pPr marL="0" marR="0">
                <a:lnSpc>
                  <a:spcPct val="107000"/>
                </a:lnSpc>
                <a:spcBef>
                  <a:spcPts val="0"/>
                </a:spcBef>
                <a:spcAft>
                  <a:spcPts val="0"/>
                </a:spcAft>
              </a:pPr>
              <a:r>
                <a:rPr lang="en-US" sz="16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Urban Development</a:t>
              </a:r>
              <a:endParaRPr lang="en-US" sz="1200">
                <a:effectLst/>
                <a:latin typeface="Times New Roman" panose="02020603050405020304" pitchFamily="18" charset="0"/>
                <a:ea typeface="Calibri" panose="020F0502020204030204" pitchFamily="34" charset="0"/>
              </a:endParaRPr>
            </a:p>
          </p:txBody>
        </p:sp>
        <p:sp>
          <p:nvSpPr>
            <p:cNvPr id="15" name="Text Box 9"/>
            <p:cNvSpPr txBox="1">
              <a:spLocks noChangeArrowheads="1"/>
            </p:cNvSpPr>
            <p:nvPr/>
          </p:nvSpPr>
          <p:spPr bwMode="auto">
            <a:xfrm>
              <a:off x="761890" y="3941735"/>
              <a:ext cx="1412239" cy="384809"/>
            </a:xfrm>
            <a:prstGeom prst="rect">
              <a:avLst/>
            </a:prstGeom>
            <a:noFill/>
            <a:ln w="9525">
              <a:noFill/>
              <a:miter lim="800000"/>
              <a:headEnd/>
              <a:tailEnd/>
            </a:ln>
            <a:effectLst/>
          </p:spPr>
          <p:txBody>
            <a:bodyPr wrap="none">
              <a:spAutoFit/>
            </a:bodyPr>
            <a:lstStyle/>
            <a:p>
              <a:pPr marL="0" marR="0">
                <a:lnSpc>
                  <a:spcPct val="107000"/>
                </a:lnSpc>
                <a:spcBef>
                  <a:spcPts val="0"/>
                </a:spcBef>
                <a:spcAft>
                  <a:spcPts val="0"/>
                </a:spcAft>
              </a:pPr>
              <a:r>
                <a:rPr lang="en-US" sz="18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Residential</a:t>
              </a:r>
              <a:endParaRPr lang="en-US" sz="1200">
                <a:effectLst/>
                <a:latin typeface="Times New Roman" panose="02020603050405020304" pitchFamily="18" charset="0"/>
                <a:ea typeface="Calibri" panose="020F0502020204030204" pitchFamily="34" charset="0"/>
              </a:endParaRPr>
            </a:p>
          </p:txBody>
        </p:sp>
        <p:sp>
          <p:nvSpPr>
            <p:cNvPr id="16" name="Text Box 7"/>
            <p:cNvSpPr txBox="1">
              <a:spLocks noChangeArrowheads="1"/>
            </p:cNvSpPr>
            <p:nvPr/>
          </p:nvSpPr>
          <p:spPr bwMode="auto">
            <a:xfrm>
              <a:off x="2514238" y="3713135"/>
              <a:ext cx="1898649" cy="574039"/>
            </a:xfrm>
            <a:prstGeom prst="rect">
              <a:avLst/>
            </a:prstGeom>
            <a:noFill/>
            <a:ln w="9525">
              <a:noFill/>
              <a:miter lim="800000"/>
              <a:headEnd/>
              <a:tailEnd/>
            </a:ln>
            <a:effectLst/>
          </p:spPr>
          <p:txBody>
            <a:bodyPr wrap="square">
              <a:spAutoFit/>
            </a:bodyPr>
            <a:lstStyle/>
            <a:p>
              <a:pPr marL="0" marR="0">
                <a:lnSpc>
                  <a:spcPct val="107000"/>
                </a:lnSpc>
                <a:spcBef>
                  <a:spcPts val="0"/>
                </a:spcBef>
                <a:spcAft>
                  <a:spcPts val="0"/>
                </a:spcAft>
              </a:pPr>
              <a:r>
                <a:rPr lang="en-US" sz="16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I</a:t>
              </a:r>
              <a:r>
                <a:rPr lang="en-US" sz="14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ndustrial/</a:t>
              </a:r>
              <a:endParaRPr lang="en-US" sz="1200">
                <a:effectLst/>
                <a:latin typeface="Times New Roman" panose="02020603050405020304" pitchFamily="18" charset="0"/>
                <a:ea typeface="Calibri" panose="020F0502020204030204" pitchFamily="34" charset="0"/>
              </a:endParaRPr>
            </a:p>
            <a:p>
              <a:pPr marL="0" marR="0">
                <a:lnSpc>
                  <a:spcPct val="107000"/>
                </a:lnSpc>
                <a:spcBef>
                  <a:spcPts val="0"/>
                </a:spcBef>
                <a:spcAft>
                  <a:spcPts val="0"/>
                </a:spcAft>
              </a:pPr>
              <a:r>
                <a:rPr lang="en-US" sz="1400" b="1"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Commercial</a:t>
              </a:r>
              <a:endParaRPr lang="en-US" sz="1200">
                <a:effectLst/>
                <a:latin typeface="Times New Roman" panose="02020603050405020304" pitchFamily="18" charset="0"/>
                <a:ea typeface="Calibri" panose="020F0502020204030204" pitchFamily="34" charset="0"/>
              </a:endParaRPr>
            </a:p>
          </p:txBody>
        </p:sp>
      </p:grpSp>
    </p:spTree>
    <p:extLst>
      <p:ext uri="{BB962C8B-B14F-4D97-AF65-F5344CB8AC3E}">
        <p14:creationId xmlns:p14="http://schemas.microsoft.com/office/powerpoint/2010/main" val="221445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Pollutants</a:t>
            </a:r>
          </a:p>
        </p:txBody>
      </p:sp>
      <p:sp>
        <p:nvSpPr>
          <p:cNvPr id="3" name="Content Placeholder 2"/>
          <p:cNvSpPr>
            <a:spLocks noGrp="1"/>
          </p:cNvSpPr>
          <p:nvPr>
            <p:ph idx="1"/>
          </p:nvPr>
        </p:nvSpPr>
        <p:spPr>
          <a:xfrm>
            <a:off x="628650" y="1825625"/>
            <a:ext cx="7886700" cy="1498228"/>
          </a:xfrm>
        </p:spPr>
        <p:txBody>
          <a:bodyPr anchor="t">
            <a:normAutofit/>
          </a:bodyPr>
          <a:lstStyle/>
          <a:p>
            <a:pPr marL="0" lvl="0" indent="0">
              <a:buNone/>
            </a:pPr>
            <a:r>
              <a:rPr lang="en-US" altLang="en-US" sz="2400" dirty="0" smtClean="0">
                <a:solidFill>
                  <a:prstClr val="black"/>
                </a:solidFill>
                <a:latin typeface="Arial" panose="020B0604020202020204" pitchFamily="34" charset="0"/>
              </a:rPr>
              <a:t>Non-Point Sources:  Pollution </a:t>
            </a:r>
            <a:r>
              <a:rPr lang="en-US" altLang="en-US" sz="2400" dirty="0">
                <a:solidFill>
                  <a:prstClr val="black"/>
                </a:solidFill>
                <a:latin typeface="Arial" panose="020B0604020202020204" pitchFamily="34" charset="0"/>
              </a:rPr>
              <a:t>from a general area such as a community </a:t>
            </a:r>
            <a:r>
              <a:rPr lang="en-US" altLang="en-US" sz="2400" dirty="0" smtClean="0">
                <a:solidFill>
                  <a:prstClr val="black"/>
                </a:solidFill>
                <a:latin typeface="Arial" panose="020B0604020202020204" pitchFamily="34" charset="0"/>
              </a:rPr>
              <a:t>or watershed</a:t>
            </a:r>
            <a:r>
              <a:rPr lang="en-US" altLang="en-US" sz="2400" dirty="0">
                <a:solidFill>
                  <a:prstClr val="black"/>
                </a:solidFill>
                <a:latin typeface="Arial" panose="020B0604020202020204" pitchFamily="34" charset="0"/>
              </a:rPr>
              <a:t>, that are usually unintentionally and unknowingly discharged. </a:t>
            </a:r>
            <a:endParaRPr lang="en-US" sz="22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pic>
        <p:nvPicPr>
          <p:cNvPr id="9" name="Picture 2" descr="E:\EDU\AllPhotos\carwa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4112" y="2985715"/>
            <a:ext cx="1981200" cy="1236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EDU\AllPhotos\mow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0850" y="3336282"/>
            <a:ext cx="1646238" cy="20224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7"/>
          <p:cNvSpPr txBox="1">
            <a:spLocks noChangeArrowheads="1"/>
          </p:cNvSpPr>
          <p:nvPr/>
        </p:nvSpPr>
        <p:spPr bwMode="auto">
          <a:xfrm>
            <a:off x="2525712" y="3519115"/>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latin typeface="Arial" panose="020B0604020202020204" pitchFamily="34" charset="0"/>
              </a:rPr>
              <a:t>Car washing</a:t>
            </a:r>
          </a:p>
        </p:txBody>
      </p:sp>
      <p:sp>
        <p:nvSpPr>
          <p:cNvPr id="14" name="Text Box 8"/>
          <p:cNvSpPr txBox="1">
            <a:spLocks noChangeArrowheads="1"/>
          </p:cNvSpPr>
          <p:nvPr/>
        </p:nvSpPr>
        <p:spPr bwMode="auto">
          <a:xfrm>
            <a:off x="5082381" y="5558511"/>
            <a:ext cx="2065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Arial" panose="020B0604020202020204" pitchFamily="34" charset="0"/>
              </a:rPr>
              <a:t>Animal Waste</a:t>
            </a:r>
          </a:p>
        </p:txBody>
      </p:sp>
      <p:sp>
        <p:nvSpPr>
          <p:cNvPr id="15" name="Text Box 9"/>
          <p:cNvSpPr txBox="1">
            <a:spLocks noChangeArrowheads="1"/>
          </p:cNvSpPr>
          <p:nvPr/>
        </p:nvSpPr>
        <p:spPr bwMode="auto">
          <a:xfrm>
            <a:off x="4044412" y="4571402"/>
            <a:ext cx="2746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Arial" panose="020B0604020202020204" pitchFamily="34" charset="0"/>
              </a:rPr>
              <a:t>Lawn maintenance</a:t>
            </a:r>
          </a:p>
        </p:txBody>
      </p:sp>
    </p:spTree>
    <p:extLst>
      <p:ext uri="{BB962C8B-B14F-4D97-AF65-F5344CB8AC3E}">
        <p14:creationId xmlns:p14="http://schemas.microsoft.com/office/powerpoint/2010/main" val="3593313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35083"/>
            <a:ext cx="8061919" cy="1325563"/>
          </a:xfrm>
        </p:spPr>
        <p:txBody>
          <a:bodyPr>
            <a:normAutofit fontScale="90000"/>
          </a:bodyPr>
          <a:lstStyle/>
          <a:p>
            <a:r>
              <a:rPr lang="en-US" dirty="0">
                <a:latin typeface="Arial"/>
                <a:cs typeface="Arial"/>
              </a:rPr>
              <a:t/>
            </a:r>
            <a:br>
              <a:rPr lang="en-US" dirty="0">
                <a:latin typeface="Arial"/>
                <a:cs typeface="Arial"/>
              </a:rPr>
            </a:br>
            <a:r>
              <a:rPr lang="en-US" sz="4400" dirty="0" smtClean="0"/>
              <a:t>Source Controls</a:t>
            </a:r>
            <a:r>
              <a:rPr lang="en-US" sz="4400" dirty="0"/>
              <a:t/>
            </a:r>
            <a:br>
              <a:rPr lang="en-US" sz="4400" dirty="0"/>
            </a:br>
            <a:endParaRPr lang="en-US" sz="4400" dirty="0">
              <a:latin typeface="Arial"/>
              <a:cs typeface="Arial"/>
            </a:endParaRPr>
          </a:p>
        </p:txBody>
      </p:sp>
      <p:sp>
        <p:nvSpPr>
          <p:cNvPr id="3" name="Content Placeholder 2"/>
          <p:cNvSpPr>
            <a:spLocks noGrp="1"/>
          </p:cNvSpPr>
          <p:nvPr>
            <p:ph idx="1"/>
          </p:nvPr>
        </p:nvSpPr>
        <p:spPr/>
        <p:txBody>
          <a:bodyPr>
            <a:normAutofit/>
          </a:bodyPr>
          <a:lstStyle/>
          <a:p>
            <a:pPr marL="0" marR="0" indent="0">
              <a:lnSpc>
                <a:spcPct val="107000"/>
              </a:lnSpc>
              <a:spcBef>
                <a:spcPts val="0"/>
              </a:spcBef>
              <a:spcAft>
                <a:spcPts val="800"/>
              </a:spcAft>
              <a:buNone/>
            </a:pPr>
            <a:r>
              <a:rPr lang="en-US" sz="2000" dirty="0" smtClean="0">
                <a:latin typeface="Arial" panose="020B0604020202020204" pitchFamily="34" charset="0"/>
                <a:ea typeface="Calibri" panose="020F0502020204030204" pitchFamily="34" charset="0"/>
                <a:cs typeface="Arial" panose="020B0604020202020204" pitchFamily="34" charset="0"/>
              </a:rPr>
              <a:t>To protect water resources, we use </a:t>
            </a:r>
            <a:r>
              <a:rPr lang="en-US" sz="2000" dirty="0">
                <a:latin typeface="Arial" panose="020B0604020202020204" pitchFamily="34" charset="0"/>
                <a:ea typeface="Calibri" panose="020F0502020204030204" pitchFamily="34" charset="0"/>
                <a:cs typeface="Arial" panose="020B0604020202020204" pitchFamily="34" charset="0"/>
              </a:rPr>
              <a:t>best management practices (BMPs) to </a:t>
            </a:r>
            <a:r>
              <a:rPr lang="en-US" sz="2000" b="1" dirty="0">
                <a:latin typeface="Arial" panose="020B0604020202020204" pitchFamily="34" charset="0"/>
                <a:ea typeface="Calibri" panose="020F0502020204030204" pitchFamily="34" charset="0"/>
                <a:cs typeface="Arial" panose="020B0604020202020204" pitchFamily="34" charset="0"/>
              </a:rPr>
              <a:t>minimize</a:t>
            </a:r>
            <a:r>
              <a:rPr lang="en-US" sz="2000" dirty="0">
                <a:latin typeface="Arial" panose="020B0604020202020204" pitchFamily="34" charset="0"/>
                <a:ea typeface="Calibri" panose="020F0502020204030204" pitchFamily="34" charset="0"/>
                <a:cs typeface="Arial" panose="020B0604020202020204" pitchFamily="34" charset="0"/>
              </a:rPr>
              <a:t> and </a:t>
            </a:r>
            <a:r>
              <a:rPr lang="en-US" sz="2000" b="1" dirty="0">
                <a:latin typeface="Arial" panose="020B0604020202020204" pitchFamily="34" charset="0"/>
                <a:ea typeface="Calibri" panose="020F0502020204030204" pitchFamily="34" charset="0"/>
                <a:cs typeface="Arial" panose="020B0604020202020204" pitchFamily="34" charset="0"/>
              </a:rPr>
              <a:t>prevent</a:t>
            </a:r>
            <a:r>
              <a:rPr lang="en-US" sz="2000" dirty="0">
                <a:latin typeface="Arial" panose="020B0604020202020204" pitchFamily="34" charset="0"/>
                <a:ea typeface="Calibri" panose="020F0502020204030204" pitchFamily="34" charset="0"/>
                <a:cs typeface="Arial" panose="020B0604020202020204" pitchFamily="34" charset="0"/>
              </a:rPr>
              <a:t> pollutants from entering waters of the state. </a:t>
            </a:r>
            <a:endParaRPr lang="en-US" sz="2000" dirty="0" smtClean="0">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2000" dirty="0" smtClean="0">
                <a:latin typeface="Arial" panose="020B0604020202020204" pitchFamily="34" charset="0"/>
                <a:ea typeface="Calibri" panose="020F0502020204030204" pitchFamily="34" charset="0"/>
                <a:cs typeface="Arial" panose="020B0604020202020204" pitchFamily="34" charset="0"/>
              </a:rPr>
              <a:t>BMPs </a:t>
            </a:r>
            <a:r>
              <a:rPr lang="en-US" sz="2000" dirty="0">
                <a:latin typeface="Arial" panose="020B0604020202020204" pitchFamily="34" charset="0"/>
                <a:ea typeface="Calibri" panose="020F0502020204030204" pitchFamily="34" charset="0"/>
                <a:cs typeface="Arial" panose="020B0604020202020204" pitchFamily="34" charset="0"/>
              </a:rPr>
              <a:t>are techniques, activities, or structural improvements that help reduce the quantity and improve the quality of stormwater </a:t>
            </a:r>
            <a:r>
              <a:rPr lang="en-US" sz="2000" dirty="0" smtClean="0">
                <a:latin typeface="Arial" panose="020B0604020202020204" pitchFamily="34" charset="0"/>
                <a:ea typeface="Calibri" panose="020F0502020204030204" pitchFamily="34" charset="0"/>
                <a:cs typeface="Arial" panose="020B0604020202020204" pitchFamily="34" charset="0"/>
              </a:rPr>
              <a:t>runoff.</a:t>
            </a:r>
          </a:p>
          <a:p>
            <a:pPr lvl="0"/>
            <a:r>
              <a:rPr lang="en-US" sz="2000" dirty="0">
                <a:latin typeface="Arial" panose="020B0604020202020204" pitchFamily="34" charset="0"/>
                <a:cs typeface="Arial" panose="020B0604020202020204" pitchFamily="34" charset="0"/>
              </a:rPr>
              <a:t>Nonstructural </a:t>
            </a:r>
            <a:r>
              <a:rPr lang="en-US" sz="2000" dirty="0" smtClean="0">
                <a:latin typeface="Arial" panose="020B0604020202020204" pitchFamily="34" charset="0"/>
                <a:cs typeface="Arial" panose="020B0604020202020204" pitchFamily="34" charset="0"/>
              </a:rPr>
              <a:t>(prevention): Improve </a:t>
            </a:r>
            <a:r>
              <a:rPr lang="en-US" sz="2000" dirty="0">
                <a:latin typeface="Arial" panose="020B0604020202020204" pitchFamily="34" charset="0"/>
                <a:cs typeface="Arial" panose="020B0604020202020204" pitchFamily="34" charset="0"/>
              </a:rPr>
              <a:t>stormwater quality by reducing </a:t>
            </a:r>
            <a:r>
              <a:rPr lang="en-US" sz="2000" dirty="0" smtClean="0">
                <a:latin typeface="Arial" panose="020B0604020202020204" pitchFamily="34" charset="0"/>
                <a:cs typeface="Arial" panose="020B0604020202020204" pitchFamily="34" charset="0"/>
              </a:rPr>
              <a:t>generation </a:t>
            </a:r>
            <a:r>
              <a:rPr lang="en-US" sz="2000" dirty="0">
                <a:latin typeface="Arial" panose="020B0604020202020204" pitchFamily="34" charset="0"/>
                <a:cs typeface="Arial" panose="020B0604020202020204" pitchFamily="34" charset="0"/>
              </a:rPr>
              <a:t>and accumulation of potential stormwater pollutants at or near their sources. </a:t>
            </a:r>
          </a:p>
          <a:p>
            <a:pPr lvl="0"/>
            <a:r>
              <a:rPr lang="en-US" sz="2000" dirty="0" smtClean="0">
                <a:latin typeface="Arial" panose="020B0604020202020204" pitchFamily="34" charset="0"/>
                <a:cs typeface="Arial" panose="020B0604020202020204" pitchFamily="34" charset="0"/>
              </a:rPr>
              <a:t>Structural (mitigation): Control stormwater volume and reduce pollutants through physical containment, settling</a:t>
            </a:r>
            <a:r>
              <a:rPr lang="en-US" sz="2000" dirty="0">
                <a:latin typeface="Arial" panose="020B0604020202020204" pitchFamily="34" charset="0"/>
                <a:cs typeface="Arial" panose="020B0604020202020204" pitchFamily="34" charset="0"/>
              </a:rPr>
              <a:t>, filtration, percolation, </a:t>
            </a:r>
            <a:r>
              <a:rPr lang="en-US" sz="2000" dirty="0" smtClean="0">
                <a:latin typeface="Arial" panose="020B0604020202020204" pitchFamily="34" charset="0"/>
                <a:cs typeface="Arial" panose="020B0604020202020204" pitchFamily="34" charset="0"/>
              </a:rPr>
              <a:t>or </a:t>
            </a:r>
            <a:r>
              <a:rPr lang="en-US" sz="2000" dirty="0">
                <a:latin typeface="Arial" panose="020B0604020202020204" pitchFamily="34" charset="0"/>
                <a:cs typeface="Arial" panose="020B0604020202020204" pitchFamily="34" charset="0"/>
              </a:rPr>
              <a:t>biological uptake</a:t>
            </a:r>
            <a:r>
              <a:rPr lang="en-US" sz="2000" dirty="0" smtClean="0">
                <a:latin typeface="Arial" panose="020B0604020202020204" pitchFamily="34" charset="0"/>
                <a:cs typeface="Arial" panose="020B0604020202020204" pitchFamily="34" charset="0"/>
              </a:rPr>
              <a:t>.</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spTree>
    <p:extLst>
      <p:ext uri="{BB962C8B-B14F-4D97-AF65-F5344CB8AC3E}">
        <p14:creationId xmlns:p14="http://schemas.microsoft.com/office/powerpoint/2010/main" val="3307931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NPDES Stormwater Program</a:t>
            </a:r>
          </a:p>
        </p:txBody>
      </p:sp>
      <p:sp>
        <p:nvSpPr>
          <p:cNvPr id="3" name="Content Placeholder 2"/>
          <p:cNvSpPr>
            <a:spLocks noGrp="1"/>
          </p:cNvSpPr>
          <p:nvPr>
            <p:ph idx="1"/>
          </p:nvPr>
        </p:nvSpPr>
        <p:spPr/>
        <p:txBody>
          <a:bodyPr>
            <a:noAutofit/>
          </a:bodyPr>
          <a:lstStyle/>
          <a:p>
            <a:pPr marL="0" indent="0">
              <a:lnSpc>
                <a:spcPct val="100000"/>
              </a:lnSpc>
              <a:buNone/>
            </a:pPr>
            <a:r>
              <a:rPr lang="en-US" sz="2000" dirty="0" smtClean="0">
                <a:latin typeface="Arial" panose="020B0604020202020204" pitchFamily="34" charset="0"/>
                <a:cs typeface="Arial" panose="020B0604020202020204" pitchFamily="34" charset="0"/>
              </a:rPr>
              <a:t>The </a:t>
            </a:r>
            <a:r>
              <a:rPr lang="fr-FR" sz="2000" dirty="0">
                <a:latin typeface="Arial" panose="020B0604020202020204" pitchFamily="34" charset="0"/>
                <a:cs typeface="Arial" panose="020B0604020202020204" pitchFamily="34" charset="0"/>
              </a:rPr>
              <a:t>National </a:t>
            </a:r>
            <a:r>
              <a:rPr lang="en-US" sz="2000" dirty="0" smtClean="0">
                <a:latin typeface="Arial" panose="020B0604020202020204" pitchFamily="34" charset="0"/>
                <a:cs typeface="Arial" panose="020B0604020202020204" pitchFamily="34" charset="0"/>
              </a:rPr>
              <a:t>Pollutant</a:t>
            </a:r>
            <a:r>
              <a:rPr lang="fr-FR" sz="2000" dirty="0" smtClean="0">
                <a:latin typeface="Arial" panose="020B0604020202020204" pitchFamily="34" charset="0"/>
                <a:cs typeface="Arial" panose="020B0604020202020204" pitchFamily="34" charset="0"/>
              </a:rPr>
              <a:t> Discharge </a:t>
            </a:r>
            <a:r>
              <a:rPr lang="fr-FR" sz="2000" dirty="0">
                <a:latin typeface="Arial" panose="020B0604020202020204" pitchFamily="34" charset="0"/>
                <a:cs typeface="Arial" panose="020B0604020202020204" pitchFamily="34" charset="0"/>
              </a:rPr>
              <a:t>Elimination System </a:t>
            </a:r>
            <a:r>
              <a:rPr lang="fr-FR" sz="20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NPDES) Program is required </a:t>
            </a:r>
            <a:r>
              <a:rPr lang="en-US" sz="2000" dirty="0">
                <a:latin typeface="Arial" panose="020B0604020202020204" pitchFamily="34" charset="0"/>
                <a:cs typeface="Arial" panose="020B0604020202020204" pitchFamily="34" charset="0"/>
              </a:rPr>
              <a:t>by 402 of the Clean Water </a:t>
            </a:r>
            <a:r>
              <a:rPr lang="en-US" sz="2000" dirty="0" smtClean="0">
                <a:latin typeface="Arial" panose="020B0604020202020204" pitchFamily="34" charset="0"/>
                <a:cs typeface="Arial" panose="020B0604020202020204" pitchFamily="34" charset="0"/>
              </a:rPr>
              <a:t>Act (CWA). </a:t>
            </a:r>
          </a:p>
          <a:p>
            <a:pPr>
              <a:lnSpc>
                <a:spcPct val="100000"/>
              </a:lnSpc>
            </a:pPr>
            <a:r>
              <a:rPr lang="en-US" sz="2000" dirty="0" smtClean="0">
                <a:latin typeface="Arial" panose="020B0604020202020204" pitchFamily="34" charset="0"/>
                <a:cs typeface="Arial" panose="020B0604020202020204" pitchFamily="34" charset="0"/>
              </a:rPr>
              <a:t>1972 - CWA </a:t>
            </a:r>
            <a:r>
              <a:rPr lang="en-US" sz="2000" dirty="0">
                <a:latin typeface="Arial" panose="020B0604020202020204" pitchFamily="34" charset="0"/>
                <a:cs typeface="Arial" panose="020B0604020202020204" pitchFamily="34" charset="0"/>
              </a:rPr>
              <a:t>prohibits </a:t>
            </a:r>
            <a:r>
              <a:rPr lang="en-US" sz="2000" dirty="0" smtClean="0">
                <a:latin typeface="Arial" panose="020B0604020202020204" pitchFamily="34" charset="0"/>
                <a:cs typeface="Arial" panose="020B0604020202020204" pitchFamily="34" charset="0"/>
              </a:rPr>
              <a:t>the discharge </a:t>
            </a:r>
            <a:r>
              <a:rPr lang="en-US" sz="2000" dirty="0">
                <a:latin typeface="Arial" panose="020B0604020202020204" pitchFamily="34" charset="0"/>
                <a:cs typeface="Arial" panose="020B0604020202020204" pitchFamily="34" charset="0"/>
              </a:rPr>
              <a:t>of </a:t>
            </a:r>
            <a:r>
              <a:rPr lang="en-US" sz="2000" dirty="0" smtClean="0">
                <a:latin typeface="Arial" panose="020B0604020202020204" pitchFamily="34" charset="0"/>
                <a:cs typeface="Arial" panose="020B0604020202020204" pitchFamily="34" charset="0"/>
              </a:rPr>
              <a:t>pollutants </a:t>
            </a:r>
            <a:r>
              <a:rPr lang="en-US" sz="2000" dirty="0">
                <a:latin typeface="Arial" panose="020B0604020202020204" pitchFamily="34" charset="0"/>
                <a:cs typeface="Arial" panose="020B0604020202020204" pitchFamily="34" charset="0"/>
              </a:rPr>
              <a:t>to waters </a:t>
            </a:r>
            <a:r>
              <a:rPr lang="en-US" sz="2000" dirty="0" smtClean="0">
                <a:latin typeface="Arial" panose="020B0604020202020204" pitchFamily="34" charset="0"/>
                <a:cs typeface="Arial" panose="020B0604020202020204" pitchFamily="34" charset="0"/>
              </a:rPr>
              <a:t>of the U.S. from </a:t>
            </a:r>
            <a:r>
              <a:rPr lang="en-US" sz="2000" dirty="0">
                <a:latin typeface="Arial" panose="020B0604020202020204" pitchFamily="34" charset="0"/>
                <a:cs typeface="Arial" panose="020B0604020202020204" pitchFamily="34" charset="0"/>
              </a:rPr>
              <a:t>a point source unless the discharge is authorized by a </a:t>
            </a:r>
            <a:r>
              <a:rPr lang="en-US" sz="2000" dirty="0" smtClean="0">
                <a:latin typeface="Arial" panose="020B0604020202020204" pitchFamily="34" charset="0"/>
                <a:cs typeface="Arial" panose="020B0604020202020204" pitchFamily="34" charset="0"/>
              </a:rPr>
              <a:t>NPDES </a:t>
            </a:r>
            <a:r>
              <a:rPr lang="en-US" sz="2000" dirty="0">
                <a:latin typeface="Arial" panose="020B0604020202020204" pitchFamily="34" charset="0"/>
                <a:cs typeface="Arial" panose="020B0604020202020204" pitchFamily="34" charset="0"/>
              </a:rPr>
              <a:t>permit. </a:t>
            </a:r>
            <a:endParaRPr lang="en-US" sz="2000" dirty="0" smtClean="0">
              <a:latin typeface="Arial" panose="020B0604020202020204" pitchFamily="34" charset="0"/>
              <a:cs typeface="Arial" panose="020B0604020202020204" pitchFamily="34" charset="0"/>
            </a:endParaRPr>
          </a:p>
          <a:p>
            <a:pPr>
              <a:lnSpc>
                <a:spcPct val="100000"/>
              </a:lnSpc>
            </a:pPr>
            <a:r>
              <a:rPr lang="en-US" sz="2000" dirty="0" smtClean="0">
                <a:latin typeface="Arial" panose="020B0604020202020204" pitchFamily="34" charset="0"/>
                <a:cs typeface="Arial" panose="020B0604020202020204" pitchFamily="34" charset="0"/>
              </a:rPr>
              <a:t>1987 - CWA amended to require EPA to develop requirements for stormwater discharges </a:t>
            </a:r>
          </a:p>
          <a:p>
            <a:r>
              <a:rPr lang="en-US" sz="2000" dirty="0" smtClean="0">
                <a:latin typeface="Arial" panose="020B0604020202020204" pitchFamily="34" charset="0"/>
                <a:cs typeface="Arial" panose="020B0604020202020204" pitchFamily="34" charset="0"/>
              </a:rPr>
              <a:t>1990 - Phase I: permits for large MS4s, large construction sites and industrial activities </a:t>
            </a:r>
          </a:p>
          <a:p>
            <a:pPr>
              <a:lnSpc>
                <a:spcPct val="100000"/>
              </a:lnSpc>
            </a:pPr>
            <a:r>
              <a:rPr lang="en-US" sz="2000" dirty="0" smtClean="0">
                <a:latin typeface="Arial" panose="020B0604020202020204" pitchFamily="34" charset="0"/>
                <a:cs typeface="Arial" panose="020B0604020202020204" pitchFamily="34" charset="0"/>
              </a:rPr>
              <a:t>2000 - EPA </a:t>
            </a:r>
            <a:r>
              <a:rPr lang="en-US" sz="2000" dirty="0">
                <a:latin typeface="Arial" panose="020B0604020202020204" pitchFamily="34" charset="0"/>
                <a:cs typeface="Arial" panose="020B0604020202020204" pitchFamily="34" charset="0"/>
              </a:rPr>
              <a:t>authorized the Florida Department of Environmental Protection (DEP) to implement the NPDES stormwater permitting program. </a:t>
            </a: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smtClean="0"/>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spTree>
    <p:extLst>
      <p:ext uri="{BB962C8B-B14F-4D97-AF65-F5344CB8AC3E}">
        <p14:creationId xmlns:p14="http://schemas.microsoft.com/office/powerpoint/2010/main" val="3639342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sz="4400" dirty="0" smtClean="0">
                <a:latin typeface="Arial"/>
                <a:cs typeface="Arial"/>
              </a:rPr>
              <a:t>MS4s</a:t>
            </a:r>
            <a:endParaRPr lang="en-US" sz="4400" dirty="0">
              <a:latin typeface="Arial"/>
              <a:cs typeface="Arial"/>
            </a:endParaRPr>
          </a:p>
        </p:txBody>
      </p:sp>
      <p:sp>
        <p:nvSpPr>
          <p:cNvPr id="3" name="Content Placeholder 2"/>
          <p:cNvSpPr>
            <a:spLocks noGrp="1"/>
          </p:cNvSpPr>
          <p:nvPr>
            <p:ph idx="1"/>
          </p:nvPr>
        </p:nvSpPr>
        <p:spPr/>
        <p:txBody>
          <a:bodyPr>
            <a:normAutofit/>
          </a:bodyPr>
          <a:lstStyle/>
          <a:p>
            <a:pPr marL="0" indent="0">
              <a:lnSpc>
                <a:spcPct val="120000"/>
              </a:lnSpc>
              <a:buNone/>
            </a:pPr>
            <a:r>
              <a:rPr lang="en-US" sz="2000" dirty="0">
                <a:latin typeface="Arial"/>
                <a:cs typeface="Arial"/>
              </a:rPr>
              <a:t>Municipal Separate Storm Sewer </a:t>
            </a:r>
            <a:r>
              <a:rPr lang="en-US" sz="2000" dirty="0" smtClean="0">
                <a:latin typeface="Arial"/>
                <a:cs typeface="Arial"/>
              </a:rPr>
              <a:t>System (MS4) is a </a:t>
            </a:r>
            <a:r>
              <a:rPr lang="en-US" sz="2000" dirty="0" smtClean="0">
                <a:latin typeface="Arial" panose="020B0604020202020204" pitchFamily="34" charset="0"/>
                <a:cs typeface="Arial" panose="020B0604020202020204" pitchFamily="34" charset="0"/>
              </a:rPr>
              <a:t>system </a:t>
            </a:r>
            <a:r>
              <a:rPr lang="en-US" sz="2000" dirty="0">
                <a:latin typeface="Arial" panose="020B0604020202020204" pitchFamily="34" charset="0"/>
                <a:cs typeface="Arial" panose="020B0604020202020204" pitchFamily="34" charset="0"/>
              </a:rPr>
              <a:t>of </a:t>
            </a:r>
            <a:r>
              <a:rPr lang="en-US" sz="2000" dirty="0" smtClean="0">
                <a:latin typeface="Arial" panose="020B0604020202020204" pitchFamily="34" charset="0"/>
                <a:cs typeface="Arial" panose="020B0604020202020204" pitchFamily="34" charset="0"/>
              </a:rPr>
              <a:t>conveyances: </a:t>
            </a:r>
          </a:p>
          <a:p>
            <a:pPr>
              <a:lnSpc>
                <a:spcPct val="120000"/>
              </a:lnSpc>
            </a:pPr>
            <a:r>
              <a:rPr lang="en-US" sz="2000" dirty="0" smtClean="0">
                <a:latin typeface="Arial" panose="020B0604020202020204" pitchFamily="34" charset="0"/>
                <a:cs typeface="Arial" panose="020B0604020202020204" pitchFamily="34" charset="0"/>
              </a:rPr>
              <a:t>roads, streets</a:t>
            </a:r>
            <a:r>
              <a:rPr lang="en-US" sz="2000" dirty="0">
                <a:latin typeface="Arial" panose="020B0604020202020204" pitchFamily="34" charset="0"/>
                <a:cs typeface="Arial" panose="020B0604020202020204" pitchFamily="34" charset="0"/>
              </a:rPr>
              <a:t>, catch basins, curbs, gutters, ditches, constructed channels, or storm drains</a:t>
            </a:r>
          </a:p>
          <a:p>
            <a:pPr>
              <a:lnSpc>
                <a:spcPct val="120000"/>
              </a:lnSpc>
            </a:pPr>
            <a:r>
              <a:rPr lang="en-US" sz="2000" dirty="0" smtClean="0">
                <a:latin typeface="Arial" panose="020B0604020202020204" pitchFamily="34" charset="0"/>
                <a:cs typeface="Arial" panose="020B0604020202020204" pitchFamily="34" charset="0"/>
              </a:rPr>
              <a:t>owned / operated </a:t>
            </a:r>
            <a:r>
              <a:rPr lang="en-US" sz="2000" dirty="0">
                <a:latin typeface="Arial" panose="020B0604020202020204" pitchFamily="34" charset="0"/>
                <a:cs typeface="Arial" panose="020B0604020202020204" pitchFamily="34" charset="0"/>
              </a:rPr>
              <a:t>by entity with jurisdiction over management and discharge of </a:t>
            </a:r>
            <a:r>
              <a:rPr lang="en-US" sz="2000" dirty="0" smtClean="0">
                <a:latin typeface="Arial" panose="020B0604020202020204" pitchFamily="34" charset="0"/>
                <a:cs typeface="Arial" panose="020B0604020202020204" pitchFamily="34" charset="0"/>
              </a:rPr>
              <a:t>stormwater</a:t>
            </a:r>
          </a:p>
          <a:p>
            <a:pPr lvl="1">
              <a:lnSpc>
                <a:spcPct val="120000"/>
              </a:lnSpc>
            </a:pPr>
            <a:r>
              <a:rPr lang="en-US" sz="1600" dirty="0" smtClean="0">
                <a:latin typeface="Arial" panose="020B0604020202020204" pitchFamily="34" charset="0"/>
                <a:cs typeface="Arial" panose="020B0604020202020204" pitchFamily="34" charset="0"/>
              </a:rPr>
              <a:t>State</a:t>
            </a:r>
            <a:r>
              <a:rPr lang="en-US" sz="1600" dirty="0">
                <a:latin typeface="Arial" panose="020B0604020202020204" pitchFamily="34" charset="0"/>
                <a:cs typeface="Arial" panose="020B0604020202020204" pitchFamily="34" charset="0"/>
              </a:rPr>
              <a:t>, city, town, county, special district, etc.</a:t>
            </a:r>
          </a:p>
          <a:p>
            <a:pPr>
              <a:lnSpc>
                <a:spcPct val="120000"/>
              </a:lnSpc>
            </a:pPr>
            <a:r>
              <a:rPr lang="en-US" sz="2000" dirty="0">
                <a:latin typeface="Arial" panose="020B0604020202020204" pitchFamily="34" charset="0"/>
                <a:cs typeface="Arial" panose="020B0604020202020204" pitchFamily="34" charset="0"/>
              </a:rPr>
              <a:t>discharges to waters of the </a:t>
            </a:r>
            <a:r>
              <a:rPr lang="en-US" sz="2000" dirty="0" smtClean="0">
                <a:latin typeface="Arial" panose="020B0604020202020204" pitchFamily="34" charset="0"/>
                <a:cs typeface="Arial" panose="020B0604020202020204" pitchFamily="34" charset="0"/>
              </a:rPr>
              <a:t>state</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pic>
        <p:nvPicPr>
          <p:cNvPr id="11" name="Picture 10" descr="storm grate at curb on a road" title="storm drai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2454" y="4287203"/>
            <a:ext cx="2518562" cy="1889760"/>
          </a:xfrm>
          <a:prstGeom prst="rect">
            <a:avLst/>
          </a:prstGeom>
          <a:ln w="6350">
            <a:solidFill>
              <a:schemeClr val="tx1"/>
            </a:solidFill>
          </a:ln>
          <a:effectLst/>
        </p:spPr>
      </p:pic>
    </p:spTree>
    <p:extLst>
      <p:ext uri="{BB962C8B-B14F-4D97-AF65-F5344CB8AC3E}">
        <p14:creationId xmlns:p14="http://schemas.microsoft.com/office/powerpoint/2010/main" val="1268865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latin typeface="Arial"/>
                <a:cs typeface="Arial"/>
              </a:rPr>
              <a:t>Phase I MS4s</a:t>
            </a:r>
            <a:endParaRPr lang="en-US" sz="4400" dirty="0">
              <a:latin typeface="Arial"/>
              <a:cs typeface="Arial"/>
            </a:endParaRPr>
          </a:p>
        </p:txBody>
      </p:sp>
      <p:sp>
        <p:nvSpPr>
          <p:cNvPr id="3" name="Content Placeholder 2"/>
          <p:cNvSpPr>
            <a:spLocks noGrp="1"/>
          </p:cNvSpPr>
          <p:nvPr>
            <p:ph idx="1"/>
          </p:nvPr>
        </p:nvSpPr>
        <p:spPr>
          <a:xfrm>
            <a:off x="628650" y="1825624"/>
            <a:ext cx="7886700" cy="4538599"/>
          </a:xfrm>
        </p:spPr>
        <p:txBody>
          <a:bodyPr>
            <a:noAutofit/>
          </a:bodyPr>
          <a:lstStyle/>
          <a:p>
            <a:pPr marL="0" indent="0">
              <a:lnSpc>
                <a:spcPct val="100000"/>
              </a:lnSpc>
              <a:buNone/>
            </a:pPr>
            <a:r>
              <a:rPr lang="en-US" sz="2000" dirty="0">
                <a:latin typeface="Arial" panose="020B0604020202020204" pitchFamily="34" charset="0"/>
                <a:cs typeface="Arial" panose="020B0604020202020204" pitchFamily="34" charset="0"/>
              </a:rPr>
              <a:t>MS4 operators </a:t>
            </a:r>
            <a:r>
              <a:rPr lang="en-US" sz="2000" dirty="0" smtClean="0">
                <a:latin typeface="Arial" panose="020B0604020202020204" pitchFamily="34" charset="0"/>
                <a:cs typeface="Arial" panose="020B0604020202020204" pitchFamily="34" charset="0"/>
              </a:rPr>
              <a:t>are required implement </a:t>
            </a:r>
            <a:r>
              <a:rPr lang="en-US" sz="2000" dirty="0">
                <a:latin typeface="Arial" panose="020B0604020202020204" pitchFamily="34" charset="0"/>
                <a:cs typeface="Arial" panose="020B0604020202020204" pitchFamily="34" charset="0"/>
              </a:rPr>
              <a:t>a Stormwater Management Program (SWMP) to control the quality of stormwater discharged from the MS4. </a:t>
            </a:r>
          </a:p>
          <a:p>
            <a:pPr marL="0" indent="0">
              <a:lnSpc>
                <a:spcPct val="100000"/>
              </a:lnSpc>
              <a:buNone/>
            </a:pPr>
            <a:r>
              <a:rPr lang="en-US" sz="2000" dirty="0">
                <a:latin typeface="Arial" panose="020B0604020202020204" pitchFamily="34" charset="0"/>
                <a:cs typeface="Arial" panose="020B0604020202020204" pitchFamily="34" charset="0"/>
              </a:rPr>
              <a:t>The SWMP shall prohibit the discharge of non-stormwater </a:t>
            </a:r>
            <a:r>
              <a:rPr lang="en-US" sz="2000" b="1" dirty="0">
                <a:latin typeface="Arial" panose="020B0604020202020204" pitchFamily="34" charset="0"/>
                <a:cs typeface="Arial" panose="020B0604020202020204" pitchFamily="34" charset="0"/>
              </a:rPr>
              <a:t>into the MS4 </a:t>
            </a:r>
            <a:r>
              <a:rPr lang="en-US" sz="2000" dirty="0">
                <a:latin typeface="Arial" panose="020B0604020202020204" pitchFamily="34" charset="0"/>
                <a:cs typeface="Arial" panose="020B0604020202020204" pitchFamily="34" charset="0"/>
              </a:rPr>
              <a:t>and reduce the discharge of pollutants </a:t>
            </a:r>
            <a:r>
              <a:rPr lang="en-US" sz="2000" b="1" dirty="0">
                <a:latin typeface="Arial" panose="020B0604020202020204" pitchFamily="34" charset="0"/>
                <a:cs typeface="Arial" panose="020B0604020202020204" pitchFamily="34" charset="0"/>
              </a:rPr>
              <a:t>from the MS4 </a:t>
            </a:r>
            <a:r>
              <a:rPr lang="en-US" sz="2000" dirty="0">
                <a:latin typeface="Arial" panose="020B0604020202020204" pitchFamily="34" charset="0"/>
                <a:cs typeface="Arial" panose="020B0604020202020204" pitchFamily="34" charset="0"/>
              </a:rPr>
              <a:t>to waters of the State to the Maximum Extent Practicable (MEP). </a:t>
            </a:r>
          </a:p>
          <a:p>
            <a:pPr marL="0" indent="0">
              <a:lnSpc>
                <a:spcPct val="100000"/>
              </a:lnSpc>
              <a:buNone/>
            </a:pPr>
            <a:endParaRPr lang="en-US" sz="2000" dirty="0" smtClean="0">
              <a:latin typeface="Arial" panose="020B0604020202020204" pitchFamily="34" charset="0"/>
              <a:cs typeface="Arial" panose="020B0604020202020204" pitchFamily="34" charset="0"/>
            </a:endParaRPr>
          </a:p>
          <a:p>
            <a:pPr marL="0" indent="0">
              <a:lnSpc>
                <a:spcPct val="100000"/>
              </a:lnSpc>
              <a:buNone/>
            </a:pP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3/14/2016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6444" y="3999747"/>
            <a:ext cx="3239911" cy="2429933"/>
          </a:xfrm>
          <a:prstGeom prst="rect">
            <a:avLst/>
          </a:prstGeom>
        </p:spPr>
      </p:pic>
    </p:spTree>
    <p:extLst>
      <p:ext uri="{BB962C8B-B14F-4D97-AF65-F5344CB8AC3E}">
        <p14:creationId xmlns:p14="http://schemas.microsoft.com/office/powerpoint/2010/main" val="1582189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2977</TotalTime>
  <Words>3623</Words>
  <Application>Microsoft Office PowerPoint</Application>
  <PresentationFormat>On-screen Show (4:3)</PresentationFormat>
  <Paragraphs>580</Paragraphs>
  <Slides>37</Slides>
  <Notes>33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Arial</vt:lpstr>
      <vt:lpstr>Book Antiqua</vt:lpstr>
      <vt:lpstr>Calibri</vt:lpstr>
      <vt:lpstr>Georgia</vt:lpstr>
      <vt:lpstr>Tahoma</vt:lpstr>
      <vt:lpstr>Times New Roman</vt:lpstr>
      <vt:lpstr>Office Theme</vt:lpstr>
      <vt:lpstr>Custom Design</vt:lpstr>
      <vt:lpstr>PowerPoint Presentation</vt:lpstr>
      <vt:lpstr>What is Stormwater?</vt:lpstr>
      <vt:lpstr>Impacts to Water Quality</vt:lpstr>
      <vt:lpstr>Sources of Pollutants</vt:lpstr>
      <vt:lpstr>Sources of Pollutants</vt:lpstr>
      <vt:lpstr> Source Controls </vt:lpstr>
      <vt:lpstr>NPDES Stormwater Program</vt:lpstr>
      <vt:lpstr>MS4s</vt:lpstr>
      <vt:lpstr>Phase I MS4s</vt:lpstr>
      <vt:lpstr>Phase I MS4s</vt:lpstr>
      <vt:lpstr>Legal Authority</vt:lpstr>
      <vt:lpstr>Phase I MS4s</vt:lpstr>
      <vt:lpstr>Permit Conditions</vt:lpstr>
      <vt:lpstr>Permit Conditions</vt:lpstr>
      <vt:lpstr>Permit Conditions</vt:lpstr>
      <vt:lpstr>Permit Conditions</vt:lpstr>
      <vt:lpstr>Permit Conditions</vt:lpstr>
      <vt:lpstr>Permit Conditions</vt:lpstr>
      <vt:lpstr>Permit Conditions</vt:lpstr>
      <vt:lpstr>Permit Conditions</vt:lpstr>
      <vt:lpstr>Permit Conditions</vt:lpstr>
      <vt:lpstr>Public Education and Outreach Plan</vt:lpstr>
      <vt:lpstr>Contract Activities</vt:lpstr>
      <vt:lpstr>Permit Changes</vt:lpstr>
      <vt:lpstr>SOPs</vt:lpstr>
      <vt:lpstr>SOPs</vt:lpstr>
      <vt:lpstr>Training Plan</vt:lpstr>
      <vt:lpstr>Assessment</vt:lpstr>
      <vt:lpstr>Assessment</vt:lpstr>
      <vt:lpstr>Assessment</vt:lpstr>
      <vt:lpstr>EPA Program Effectiveness</vt:lpstr>
      <vt:lpstr>TMDLs</vt:lpstr>
      <vt:lpstr>TMDLs</vt:lpstr>
      <vt:lpstr>Annual Report</vt:lpstr>
      <vt:lpstr>Annual Report</vt:lpstr>
      <vt:lpstr>Permit Reapplication</vt:lpstr>
      <vt:lpstr>Contact Us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Bull, Michelle</cp:lastModifiedBy>
  <cp:revision>225</cp:revision>
  <cp:lastPrinted>2015-07-14T15:10:29Z</cp:lastPrinted>
  <dcterms:created xsi:type="dcterms:W3CDTF">2015-05-19T17:22:51Z</dcterms:created>
  <dcterms:modified xsi:type="dcterms:W3CDTF">2016-03-14T14:08:40Z</dcterms:modified>
</cp:coreProperties>
</file>