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sldIdLst>
    <p:sldId id="301" r:id="rId2"/>
    <p:sldId id="341" r:id="rId3"/>
    <p:sldId id="342" r:id="rId4"/>
    <p:sldId id="325" r:id="rId5"/>
    <p:sldId id="326" r:id="rId6"/>
    <p:sldId id="327" r:id="rId7"/>
    <p:sldId id="328" r:id="rId8"/>
    <p:sldId id="329" r:id="rId9"/>
    <p:sldId id="330" r:id="rId10"/>
    <p:sldId id="343" r:id="rId11"/>
    <p:sldId id="331" r:id="rId12"/>
    <p:sldId id="332" r:id="rId13"/>
    <p:sldId id="333" r:id="rId14"/>
    <p:sldId id="334" r:id="rId15"/>
    <p:sldId id="335" r:id="rId16"/>
    <p:sldId id="336" r:id="rId17"/>
    <p:sldId id="337" r:id="rId18"/>
    <p:sldId id="344" r:id="rId19"/>
    <p:sldId id="338"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31" autoAdjust="0"/>
  </p:normalViewPr>
  <p:slideViewPr>
    <p:cSldViewPr>
      <p:cViewPr varScale="1">
        <p:scale>
          <a:sx n="83" d="100"/>
          <a:sy n="83" d="100"/>
        </p:scale>
        <p:origin x="-450"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11962D-0E5E-40F6-AA96-C40281216C2C}" type="datetimeFigureOut">
              <a:rPr lang="en-US" smtClean="0"/>
              <a:pPr/>
              <a:t>3/19/2012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03A402-64E6-4B8A-83B5-E0F61D89491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010A81F-5212-4DAB-B795-45908AB49CFB}" type="datetimeFigureOut">
              <a:rPr lang="en-US" smtClean="0"/>
              <a:pPr/>
              <a:t>3/19/2012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E378C1A3-DE60-4808-9FFD-C14F36D3186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010A81F-5212-4DAB-B795-45908AB49CFB}" type="datetimeFigureOut">
              <a:rPr lang="en-US" smtClean="0"/>
              <a:pPr/>
              <a:t>3/19/2012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78C1A3-DE60-4808-9FFD-C14F36D3186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010A81F-5212-4DAB-B795-45908AB49CFB}" type="datetimeFigureOut">
              <a:rPr lang="en-US" smtClean="0"/>
              <a:pPr/>
              <a:t>3/19/2012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78C1A3-DE60-4808-9FFD-C14F36D3186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010A81F-5212-4DAB-B795-45908AB49CFB}" type="datetimeFigureOut">
              <a:rPr lang="en-US" smtClean="0"/>
              <a:pPr/>
              <a:t>3/19/2012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78C1A3-DE60-4808-9FFD-C14F36D3186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010A81F-5212-4DAB-B795-45908AB49CFB}" type="datetimeFigureOut">
              <a:rPr lang="en-US" smtClean="0"/>
              <a:pPr/>
              <a:t>3/19/2012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78C1A3-DE60-4808-9FFD-C14F36D3186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010A81F-5212-4DAB-B795-45908AB49CFB}" type="datetimeFigureOut">
              <a:rPr lang="en-US" smtClean="0"/>
              <a:pPr/>
              <a:t>3/19/2012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78C1A3-DE60-4808-9FFD-C14F36D3186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010A81F-5212-4DAB-B795-45908AB49CFB}" type="datetimeFigureOut">
              <a:rPr lang="en-US" smtClean="0"/>
              <a:pPr/>
              <a:t>3/19/2012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78C1A3-DE60-4808-9FFD-C14F36D3186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010A81F-5212-4DAB-B795-45908AB49CFB}" type="datetimeFigureOut">
              <a:rPr lang="en-US" smtClean="0"/>
              <a:pPr/>
              <a:t>3/19/2012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78C1A3-DE60-4808-9FFD-C14F36D3186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10A81F-5212-4DAB-B795-45908AB49CFB}" type="datetimeFigureOut">
              <a:rPr lang="en-US" smtClean="0"/>
              <a:pPr/>
              <a:t>3/19/2012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78C1A3-DE60-4808-9FFD-C14F36D3186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010A81F-5212-4DAB-B795-45908AB49CFB}" type="datetimeFigureOut">
              <a:rPr lang="en-US" smtClean="0"/>
              <a:pPr/>
              <a:t>3/19/2012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78C1A3-DE60-4808-9FFD-C14F36D3186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010A81F-5212-4DAB-B795-45908AB49CFB}" type="datetimeFigureOut">
              <a:rPr lang="en-US" smtClean="0"/>
              <a:pPr/>
              <a:t>3/19/2012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E378C1A3-DE60-4808-9FFD-C14F36D3186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010A81F-5212-4DAB-B795-45908AB49CFB}" type="datetimeFigureOut">
              <a:rPr lang="en-US" smtClean="0"/>
              <a:pPr/>
              <a:t>3/19/2012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378C1A3-DE60-4808-9FFD-C14F36D3186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dep.state.fl.us/water/wetlands/erphelp/index.ht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www.dep.state.fl.us/" TargetMode="External"/><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581400"/>
            <a:ext cx="7772400" cy="2990850"/>
          </a:xfrm>
        </p:spPr>
        <p:txBody>
          <a:bodyPr>
            <a:normAutofit/>
          </a:bodyPr>
          <a:lstStyle/>
          <a:p>
            <a:r>
              <a:rPr lang="en-US" sz="5400" dirty="0" smtClean="0"/>
              <a:t>DEP’s Website Tools </a:t>
            </a:r>
            <a:br>
              <a:rPr lang="en-US" sz="5400" dirty="0" smtClean="0"/>
            </a:br>
            <a:r>
              <a:rPr lang="en-US" sz="5400" dirty="0" smtClean="0"/>
              <a:t>www.floridadep.com</a:t>
            </a:r>
            <a:endParaRPr lang="en-US" sz="5400" dirty="0"/>
          </a:p>
        </p:txBody>
      </p:sp>
      <p:pic>
        <p:nvPicPr>
          <p:cNvPr id="4" name="Picture 3" descr="fdeplogo.bmp"/>
          <p:cNvPicPr>
            <a:picLocks noChangeAspect="1"/>
          </p:cNvPicPr>
          <p:nvPr/>
        </p:nvPicPr>
        <p:blipFill>
          <a:blip r:embed="rId2" cstate="print"/>
          <a:stretch>
            <a:fillRect/>
          </a:stretch>
        </p:blipFill>
        <p:spPr>
          <a:xfrm>
            <a:off x="1143000" y="1371600"/>
            <a:ext cx="4395540" cy="32879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203200" y="152400"/>
            <a:ext cx="8940800" cy="6705600"/>
          </a:xfrm>
          <a:prstGeom prst="rect">
            <a:avLst/>
          </a:prstGeom>
          <a:noFill/>
          <a:ln w="9525">
            <a:noFill/>
            <a:miter lim="800000"/>
            <a:headEnd/>
            <a:tailEnd/>
          </a:ln>
        </p:spPr>
      </p:pic>
      <p:cxnSp>
        <p:nvCxnSpPr>
          <p:cNvPr id="4" name="Straight Arrow Connector 3"/>
          <p:cNvCxnSpPr/>
          <p:nvPr/>
        </p:nvCxnSpPr>
        <p:spPr>
          <a:xfrm flipH="1">
            <a:off x="8153400" y="4267200"/>
            <a:ext cx="990600" cy="6096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438400" y="2895600"/>
            <a:ext cx="2743200" cy="2286000"/>
          </a:xfrm>
          <a:prstGeom prst="rect">
            <a:avLst/>
          </a:prstGeom>
          <a:solidFill>
            <a:schemeClr val="accent3">
              <a:lumMod val="20000"/>
              <a:lumOff val="80000"/>
            </a:schemeClr>
          </a:solidFill>
          <a:ln w="28575">
            <a:solidFill>
              <a:srgbClr val="FF0000"/>
            </a:solidFill>
          </a:ln>
          <a:effectLst>
            <a:innerShdw blurRad="279400" dist="50800" dir="18900000">
              <a:schemeClr val="accent3">
                <a:lumMod val="75000"/>
                <a:alpha val="50000"/>
              </a:schemeClr>
            </a:innerShdw>
          </a:effectLst>
          <a:scene3d>
            <a:camera prst="orthographicFront">
              <a:rot lat="0" lon="21299999" rev="0"/>
            </a:camera>
            <a:lightRig rig="threePt" dir="t"/>
          </a:scene3d>
        </p:spPr>
        <p:txBody>
          <a:bodyPr vert="horz" wrap="square" lIns="182880" tIns="182880" rIns="182880" bIns="182880" rtlCol="0" anchor="ctr" anchorCtr="0">
            <a:noAutofit/>
          </a:bodyPr>
          <a:lstStyle/>
          <a:p>
            <a:pPr marL="0" marR="0" indent="0" algn="ctr" defTabSz="914400" rtl="0" eaLnBrk="1" fontAlgn="auto" latinLnBrk="0" hangingPunct="1">
              <a:lnSpc>
                <a:spcPct val="100000"/>
              </a:lnSpc>
              <a:spcBef>
                <a:spcPct val="0"/>
              </a:spcBef>
              <a:spcAft>
                <a:spcPts val="0"/>
              </a:spcAft>
              <a:buClrTx/>
              <a:buSzTx/>
              <a:tabLst/>
            </a:pPr>
            <a:r>
              <a:rPr lang="en-US" sz="1600" dirty="0" smtClean="0">
                <a:solidFill>
                  <a:srgbClr val="FF0000"/>
                </a:solidFill>
                <a:latin typeface="Book Antiqua" pitchFamily="18" charset="0"/>
                <a:ea typeface="+mj-ea"/>
                <a:cs typeface="+mj-cs"/>
              </a:rPr>
              <a:t>If you are more experienced, you can choose the Quick Permitting Tools to focus on a specific question or aspect</a:t>
            </a:r>
          </a:p>
          <a:p>
            <a:pPr marL="0" marR="0" indent="0" algn="ctr" defTabSz="914400" rtl="0" eaLnBrk="1" fontAlgn="auto" latinLnBrk="0" hangingPunct="1">
              <a:lnSpc>
                <a:spcPct val="100000"/>
              </a:lnSpc>
              <a:spcBef>
                <a:spcPct val="0"/>
              </a:spcBef>
              <a:spcAft>
                <a:spcPts val="0"/>
              </a:spcAft>
              <a:buClrTx/>
              <a:buSzTx/>
              <a:tabLst/>
            </a:pPr>
            <a:endParaRPr lang="en-US" sz="1600" dirty="0" smtClean="0">
              <a:solidFill>
                <a:srgbClr val="FF0000"/>
              </a:solidFill>
              <a:latin typeface="Book Antiqua" pitchFamily="18" charset="0"/>
              <a:ea typeface="+mj-ea"/>
              <a:cs typeface="+mj-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srcRect/>
          <a:stretch>
            <a:fillRect/>
          </a:stretch>
        </p:blipFill>
        <p:spPr bwMode="auto">
          <a:xfrm>
            <a:off x="203200" y="152400"/>
            <a:ext cx="8940800" cy="6705600"/>
          </a:xfrm>
          <a:prstGeom prst="rect">
            <a:avLst/>
          </a:prstGeom>
          <a:noFill/>
          <a:ln w="9525">
            <a:noFill/>
            <a:miter lim="800000"/>
            <a:headEnd/>
            <a:tailEnd/>
          </a:ln>
        </p:spPr>
      </p:pic>
      <p:sp>
        <p:nvSpPr>
          <p:cNvPr id="3" name="TextBox 2"/>
          <p:cNvSpPr txBox="1"/>
          <p:nvPr/>
        </p:nvSpPr>
        <p:spPr>
          <a:xfrm>
            <a:off x="457200" y="3733800"/>
            <a:ext cx="1066800" cy="685800"/>
          </a:xfrm>
          <a:prstGeom prst="rect">
            <a:avLst/>
          </a:prstGeom>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effectLst>
            <a:innerShdw blurRad="279400" dist="50800" dir="18900000">
              <a:schemeClr val="accent3">
                <a:lumMod val="75000"/>
                <a:alpha val="50000"/>
              </a:schemeClr>
            </a:innerShdw>
          </a:effectLst>
          <a:scene3d>
            <a:camera prst="orthographicFront">
              <a:rot lat="0" lon="21299999" rev="0"/>
            </a:camera>
            <a:lightRig rig="threePt" dir="t"/>
          </a:scene3d>
        </p:spPr>
        <p:txBody>
          <a:bodyPr vert="horz" wrap="square" lIns="0" rIns="0" bIns="0" rtlCol="0" anchor="b">
            <a:normAutofit fontScale="32500" lnSpcReduction="20000"/>
          </a:bodyPr>
          <a:lstStyle/>
          <a:p>
            <a:pPr marL="0" marR="0" indent="0" algn="ctr" defTabSz="914400" rtl="0" eaLnBrk="1" fontAlgn="auto" latinLnBrk="0" hangingPunct="1">
              <a:lnSpc>
                <a:spcPct val="100000"/>
              </a:lnSpc>
              <a:spcBef>
                <a:spcPct val="0"/>
              </a:spcBef>
              <a:spcAft>
                <a:spcPts val="0"/>
              </a:spcAft>
              <a:buClrTx/>
              <a:buSzTx/>
              <a:tabLst/>
            </a:pPr>
            <a:r>
              <a:rPr lang="en-US" sz="4800" dirty="0" smtClean="0">
                <a:solidFill>
                  <a:schemeClr val="tx2"/>
                </a:solidFill>
                <a:latin typeface="Candara" pitchFamily="34" charset="0"/>
                <a:ea typeface="+mj-ea"/>
                <a:cs typeface="+mj-cs"/>
              </a:rPr>
              <a:t>Color indicates subfolders</a:t>
            </a:r>
          </a:p>
        </p:txBody>
      </p:sp>
      <p:cxnSp>
        <p:nvCxnSpPr>
          <p:cNvPr id="5" name="Straight Arrow Connector 4"/>
          <p:cNvCxnSpPr/>
          <p:nvPr/>
        </p:nvCxnSpPr>
        <p:spPr>
          <a:xfrm flipH="1" flipV="1">
            <a:off x="533400" y="3352800"/>
            <a:ext cx="152400" cy="3048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5105400" y="2514600"/>
            <a:ext cx="2743200" cy="2514600"/>
          </a:xfrm>
          <a:prstGeom prst="rect">
            <a:avLst/>
          </a:prstGeom>
          <a:solidFill>
            <a:schemeClr val="accent3">
              <a:lumMod val="20000"/>
              <a:lumOff val="80000"/>
            </a:schemeClr>
          </a:solidFill>
          <a:ln w="28575">
            <a:solidFill>
              <a:srgbClr val="FF0000"/>
            </a:solidFill>
          </a:ln>
          <a:effectLst>
            <a:innerShdw blurRad="279400" dist="50800" dir="18900000">
              <a:schemeClr val="accent3">
                <a:lumMod val="75000"/>
                <a:alpha val="50000"/>
              </a:schemeClr>
            </a:innerShdw>
          </a:effectLst>
          <a:scene3d>
            <a:camera prst="orthographicFront">
              <a:rot lat="0" lon="21299999" rev="0"/>
            </a:camera>
            <a:lightRig rig="threePt" dir="t"/>
          </a:scene3d>
        </p:spPr>
        <p:txBody>
          <a:bodyPr vert="horz" wrap="square" lIns="182880" tIns="182880" rIns="182880" bIns="182880" rtlCol="0" anchor="ctr" anchorCtr="0">
            <a:noAutofit/>
          </a:bodyPr>
          <a:lstStyle/>
          <a:p>
            <a:pPr marL="0" marR="0" indent="0" algn="ctr" defTabSz="914400" rtl="0" eaLnBrk="1" fontAlgn="auto" latinLnBrk="0" hangingPunct="1">
              <a:lnSpc>
                <a:spcPct val="100000"/>
              </a:lnSpc>
              <a:spcBef>
                <a:spcPct val="0"/>
              </a:spcBef>
              <a:spcAft>
                <a:spcPts val="0"/>
              </a:spcAft>
              <a:buClrTx/>
              <a:buSzTx/>
              <a:tabLst/>
            </a:pPr>
            <a:r>
              <a:rPr lang="en-US" sz="1600" dirty="0" smtClean="0">
                <a:solidFill>
                  <a:srgbClr val="FF0000"/>
                </a:solidFill>
                <a:latin typeface="Book Antiqua" pitchFamily="18" charset="0"/>
                <a:ea typeface="+mj-ea"/>
                <a:cs typeface="+mj-cs"/>
              </a:rPr>
              <a:t>The Quick Permitting Tools allow you to choose a specific subject.  The folder list on the left can be expanded to allow quick access.</a:t>
            </a:r>
          </a:p>
          <a:p>
            <a:pPr marL="0" marR="0" indent="0" algn="ctr" defTabSz="914400" rtl="0" eaLnBrk="1" fontAlgn="auto" latinLnBrk="0" hangingPunct="1">
              <a:lnSpc>
                <a:spcPct val="100000"/>
              </a:lnSpc>
              <a:spcBef>
                <a:spcPct val="0"/>
              </a:spcBef>
              <a:spcAft>
                <a:spcPts val="0"/>
              </a:spcAft>
              <a:buClrTx/>
              <a:buSzTx/>
              <a:tabLst/>
            </a:pPr>
            <a:endParaRPr lang="en-US" sz="1600" dirty="0" smtClean="0">
              <a:solidFill>
                <a:srgbClr val="FF0000"/>
              </a:solidFill>
              <a:latin typeface="Book Antiqua" pitchFamily="18" charset="0"/>
              <a:ea typeface="+mj-ea"/>
              <a:cs typeface="+mj-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srcRect r="52632"/>
          <a:stretch>
            <a:fillRect/>
          </a:stretch>
        </p:blipFill>
        <p:spPr bwMode="auto">
          <a:xfrm>
            <a:off x="1371600" y="304800"/>
            <a:ext cx="4138863" cy="6553200"/>
          </a:xfrm>
          <a:prstGeom prst="rect">
            <a:avLst/>
          </a:prstGeom>
          <a:noFill/>
          <a:ln w="9525">
            <a:noFill/>
            <a:miter lim="800000"/>
            <a:headEnd/>
            <a:tailEnd/>
          </a:ln>
        </p:spPr>
      </p:pic>
      <p:cxnSp>
        <p:nvCxnSpPr>
          <p:cNvPr id="4" name="Straight Arrow Connector 3"/>
          <p:cNvCxnSpPr/>
          <p:nvPr/>
        </p:nvCxnSpPr>
        <p:spPr>
          <a:xfrm flipH="1">
            <a:off x="2895600" y="2438400"/>
            <a:ext cx="76200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105400" y="2514600"/>
            <a:ext cx="2362200" cy="1752600"/>
          </a:xfrm>
          <a:prstGeom prst="rect">
            <a:avLst/>
          </a:prstGeom>
          <a:solidFill>
            <a:schemeClr val="accent3">
              <a:lumMod val="20000"/>
              <a:lumOff val="80000"/>
            </a:schemeClr>
          </a:solidFill>
          <a:ln w="28575">
            <a:solidFill>
              <a:srgbClr val="FF0000"/>
            </a:solidFill>
          </a:ln>
          <a:effectLst>
            <a:innerShdw blurRad="279400" dist="50800" dir="18900000">
              <a:schemeClr val="accent3">
                <a:lumMod val="75000"/>
                <a:alpha val="50000"/>
              </a:schemeClr>
            </a:innerShdw>
          </a:effectLst>
          <a:scene3d>
            <a:camera prst="orthographicFront">
              <a:rot lat="0" lon="21299999" rev="0"/>
            </a:camera>
            <a:lightRig rig="threePt" dir="t"/>
          </a:scene3d>
        </p:spPr>
        <p:txBody>
          <a:bodyPr vert="horz" wrap="square" lIns="182880" tIns="182880" rIns="182880" bIns="182880" rtlCol="0" anchor="ctr" anchorCtr="0">
            <a:noAutofit/>
          </a:bodyPr>
          <a:lstStyle/>
          <a:p>
            <a:pPr marL="0" marR="0" indent="0" algn="ctr" defTabSz="914400" rtl="0" eaLnBrk="1" fontAlgn="auto" latinLnBrk="0" hangingPunct="1">
              <a:lnSpc>
                <a:spcPct val="100000"/>
              </a:lnSpc>
              <a:spcBef>
                <a:spcPct val="0"/>
              </a:spcBef>
              <a:spcAft>
                <a:spcPts val="0"/>
              </a:spcAft>
              <a:buClrTx/>
              <a:buSzTx/>
              <a:tabLst/>
            </a:pPr>
            <a:r>
              <a:rPr lang="en-US" sz="1600" dirty="0" smtClean="0">
                <a:solidFill>
                  <a:srgbClr val="FF0000"/>
                </a:solidFill>
                <a:latin typeface="Book Antiqua" pitchFamily="18" charset="0"/>
                <a:ea typeface="+mj-ea"/>
                <a:cs typeface="+mj-cs"/>
              </a:rPr>
              <a:t>You can go right to the application forms by clicking on the folder</a:t>
            </a:r>
          </a:p>
          <a:p>
            <a:pPr marL="0" marR="0" indent="0" algn="ctr" defTabSz="914400" rtl="0" eaLnBrk="1" fontAlgn="auto" latinLnBrk="0" hangingPunct="1">
              <a:lnSpc>
                <a:spcPct val="100000"/>
              </a:lnSpc>
              <a:spcBef>
                <a:spcPct val="0"/>
              </a:spcBef>
              <a:spcAft>
                <a:spcPts val="0"/>
              </a:spcAft>
              <a:buClrTx/>
              <a:buSzTx/>
              <a:tabLst/>
            </a:pPr>
            <a:endParaRPr lang="en-US" sz="1600" dirty="0" smtClean="0">
              <a:solidFill>
                <a:srgbClr val="FF0000"/>
              </a:solidFill>
              <a:latin typeface="Book Antiqua" pitchFamily="18" charset="0"/>
              <a:ea typeface="+mj-ea"/>
              <a:cs typeface="+mj-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cstate="print"/>
          <a:srcRect/>
          <a:stretch>
            <a:fillRect/>
          </a:stretch>
        </p:blipFill>
        <p:spPr bwMode="auto">
          <a:xfrm>
            <a:off x="381000" y="304800"/>
            <a:ext cx="8128000" cy="6096000"/>
          </a:xfrm>
          <a:prstGeom prst="rect">
            <a:avLst/>
          </a:prstGeom>
          <a:noFill/>
          <a:ln w="9525">
            <a:noFill/>
            <a:miter lim="800000"/>
            <a:headEnd/>
            <a:tailEnd/>
          </a:ln>
        </p:spPr>
      </p:pic>
      <p:sp>
        <p:nvSpPr>
          <p:cNvPr id="3" name="TextBox 2"/>
          <p:cNvSpPr txBox="1"/>
          <p:nvPr/>
        </p:nvSpPr>
        <p:spPr>
          <a:xfrm>
            <a:off x="5105400" y="2514600"/>
            <a:ext cx="2362200" cy="1981200"/>
          </a:xfrm>
          <a:prstGeom prst="rect">
            <a:avLst/>
          </a:prstGeom>
          <a:solidFill>
            <a:schemeClr val="accent3">
              <a:lumMod val="20000"/>
              <a:lumOff val="80000"/>
            </a:schemeClr>
          </a:solidFill>
          <a:ln w="28575">
            <a:solidFill>
              <a:srgbClr val="FF0000"/>
            </a:solidFill>
          </a:ln>
          <a:effectLst>
            <a:innerShdw blurRad="279400" dist="50800" dir="18900000">
              <a:schemeClr val="accent3">
                <a:lumMod val="75000"/>
                <a:alpha val="50000"/>
              </a:schemeClr>
            </a:innerShdw>
          </a:effectLst>
          <a:scene3d>
            <a:camera prst="orthographicFront">
              <a:rot lat="0" lon="21299999" rev="0"/>
            </a:camera>
            <a:lightRig rig="threePt" dir="t"/>
          </a:scene3d>
        </p:spPr>
        <p:txBody>
          <a:bodyPr vert="horz" wrap="square" lIns="182880" tIns="182880" rIns="182880" bIns="182880" rtlCol="0" anchor="ctr" anchorCtr="0">
            <a:noAutofit/>
          </a:bodyPr>
          <a:lstStyle/>
          <a:p>
            <a:pPr marL="0" marR="0" indent="0" algn="ctr" defTabSz="914400" rtl="0" eaLnBrk="1" fontAlgn="auto" latinLnBrk="0" hangingPunct="1">
              <a:lnSpc>
                <a:spcPct val="100000"/>
              </a:lnSpc>
              <a:spcBef>
                <a:spcPct val="0"/>
              </a:spcBef>
              <a:spcAft>
                <a:spcPts val="0"/>
              </a:spcAft>
              <a:buClrTx/>
              <a:buSzTx/>
              <a:tabLst/>
            </a:pPr>
            <a:r>
              <a:rPr lang="en-US" sz="1600" dirty="0" smtClean="0">
                <a:solidFill>
                  <a:srgbClr val="FF0000"/>
                </a:solidFill>
                <a:latin typeface="Book Antiqua" pitchFamily="18" charset="0"/>
                <a:ea typeface="+mj-ea"/>
                <a:cs typeface="+mj-cs"/>
              </a:rPr>
              <a:t>Each section of the application form will also provide guidance on how to fully complete the application</a:t>
            </a:r>
          </a:p>
          <a:p>
            <a:pPr marL="0" marR="0" indent="0" algn="ctr" defTabSz="914400" rtl="0" eaLnBrk="1" fontAlgn="auto" latinLnBrk="0" hangingPunct="1">
              <a:lnSpc>
                <a:spcPct val="100000"/>
              </a:lnSpc>
              <a:spcBef>
                <a:spcPct val="0"/>
              </a:spcBef>
              <a:spcAft>
                <a:spcPts val="0"/>
              </a:spcAft>
              <a:buClrTx/>
              <a:buSzTx/>
              <a:tabLst/>
            </a:pPr>
            <a:endParaRPr lang="en-US" sz="1600" dirty="0" smtClean="0">
              <a:solidFill>
                <a:srgbClr val="FF0000"/>
              </a:solidFill>
              <a:latin typeface="Book Antiqua" pitchFamily="18" charset="0"/>
              <a:ea typeface="+mj-ea"/>
              <a:cs typeface="+mj-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cstate="print"/>
          <a:srcRect r="59821"/>
          <a:stretch>
            <a:fillRect/>
          </a:stretch>
        </p:blipFill>
        <p:spPr bwMode="auto">
          <a:xfrm>
            <a:off x="1752600" y="35560"/>
            <a:ext cx="3654879" cy="6822440"/>
          </a:xfrm>
          <a:prstGeom prst="rect">
            <a:avLst/>
          </a:prstGeom>
          <a:noFill/>
          <a:ln w="9525">
            <a:noFill/>
            <a:miter lim="800000"/>
            <a:headEnd/>
            <a:tailEnd/>
          </a:ln>
        </p:spPr>
      </p:pic>
      <p:cxnSp>
        <p:nvCxnSpPr>
          <p:cNvPr id="4" name="Straight Arrow Connector 3"/>
          <p:cNvCxnSpPr/>
          <p:nvPr/>
        </p:nvCxnSpPr>
        <p:spPr>
          <a:xfrm flipH="1">
            <a:off x="3124200" y="2286000"/>
            <a:ext cx="685800" cy="6096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105400" y="2514600"/>
            <a:ext cx="2362200" cy="1752600"/>
          </a:xfrm>
          <a:prstGeom prst="rect">
            <a:avLst/>
          </a:prstGeom>
          <a:solidFill>
            <a:schemeClr val="accent3">
              <a:lumMod val="20000"/>
              <a:lumOff val="80000"/>
            </a:schemeClr>
          </a:solidFill>
          <a:ln w="28575">
            <a:solidFill>
              <a:srgbClr val="FF0000"/>
            </a:solidFill>
          </a:ln>
          <a:effectLst>
            <a:innerShdw blurRad="279400" dist="50800" dir="18900000">
              <a:schemeClr val="accent3">
                <a:lumMod val="75000"/>
                <a:alpha val="50000"/>
              </a:schemeClr>
            </a:innerShdw>
          </a:effectLst>
          <a:scene3d>
            <a:camera prst="orthographicFront">
              <a:rot lat="0" lon="21299999" rev="0"/>
            </a:camera>
            <a:lightRig rig="threePt" dir="t"/>
          </a:scene3d>
        </p:spPr>
        <p:txBody>
          <a:bodyPr vert="horz" wrap="square" lIns="182880" tIns="182880" rIns="182880" bIns="182880" rtlCol="0" anchor="ctr" anchorCtr="0">
            <a:noAutofit/>
          </a:bodyPr>
          <a:lstStyle/>
          <a:p>
            <a:pPr marL="0" marR="0" indent="0" algn="ctr" defTabSz="914400" rtl="0" eaLnBrk="1" fontAlgn="auto" latinLnBrk="0" hangingPunct="1">
              <a:lnSpc>
                <a:spcPct val="100000"/>
              </a:lnSpc>
              <a:spcBef>
                <a:spcPct val="0"/>
              </a:spcBef>
              <a:spcAft>
                <a:spcPts val="0"/>
              </a:spcAft>
              <a:buClrTx/>
              <a:buSzTx/>
              <a:tabLst/>
            </a:pPr>
            <a:r>
              <a:rPr lang="en-US" sz="1600" dirty="0" smtClean="0">
                <a:solidFill>
                  <a:srgbClr val="FF0000"/>
                </a:solidFill>
                <a:latin typeface="Book Antiqua" pitchFamily="18" charset="0"/>
                <a:ea typeface="+mj-ea"/>
                <a:cs typeface="+mj-cs"/>
              </a:rPr>
              <a:t>Under the Subject Discussion folder, you can choose a specific topic.</a:t>
            </a:r>
          </a:p>
          <a:p>
            <a:pPr marL="0" marR="0" indent="0" algn="ctr" defTabSz="914400" rtl="0" eaLnBrk="1" fontAlgn="auto" latinLnBrk="0" hangingPunct="1">
              <a:lnSpc>
                <a:spcPct val="100000"/>
              </a:lnSpc>
              <a:spcBef>
                <a:spcPct val="0"/>
              </a:spcBef>
              <a:spcAft>
                <a:spcPts val="0"/>
              </a:spcAft>
              <a:buClrTx/>
              <a:buSzTx/>
              <a:tabLst/>
            </a:pPr>
            <a:endParaRPr lang="en-US" sz="1600" dirty="0" smtClean="0">
              <a:solidFill>
                <a:srgbClr val="FF0000"/>
              </a:solidFill>
              <a:latin typeface="Book Antiqua" pitchFamily="18" charset="0"/>
              <a:ea typeface="+mj-ea"/>
              <a:cs typeface="+mj-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cstate="print"/>
          <a:srcRect/>
          <a:stretch>
            <a:fillRect/>
          </a:stretch>
        </p:blipFill>
        <p:spPr bwMode="auto">
          <a:xfrm>
            <a:off x="203200" y="152400"/>
            <a:ext cx="8940800" cy="6705600"/>
          </a:xfrm>
          <a:prstGeom prst="rect">
            <a:avLst/>
          </a:prstGeom>
          <a:noFill/>
          <a:ln w="9525">
            <a:noFill/>
            <a:miter lim="800000"/>
            <a:headEnd/>
            <a:tailEnd/>
          </a:ln>
        </p:spPr>
      </p:pic>
      <p:cxnSp>
        <p:nvCxnSpPr>
          <p:cNvPr id="4" name="Straight Arrow Connector 3"/>
          <p:cNvCxnSpPr/>
          <p:nvPr/>
        </p:nvCxnSpPr>
        <p:spPr>
          <a:xfrm>
            <a:off x="304800" y="3733800"/>
            <a:ext cx="228600" cy="76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257800" y="3352800"/>
            <a:ext cx="2743200" cy="2133600"/>
          </a:xfrm>
          <a:prstGeom prst="rect">
            <a:avLst/>
          </a:prstGeom>
          <a:solidFill>
            <a:schemeClr val="accent3">
              <a:lumMod val="20000"/>
              <a:lumOff val="80000"/>
            </a:schemeClr>
          </a:solidFill>
          <a:ln w="28575">
            <a:solidFill>
              <a:srgbClr val="FF0000"/>
            </a:solidFill>
          </a:ln>
          <a:effectLst>
            <a:innerShdw blurRad="279400" dist="50800" dir="18900000">
              <a:schemeClr val="accent3">
                <a:lumMod val="75000"/>
                <a:alpha val="50000"/>
              </a:schemeClr>
            </a:innerShdw>
          </a:effectLst>
          <a:scene3d>
            <a:camera prst="orthographicFront">
              <a:rot lat="0" lon="21299999" rev="0"/>
            </a:camera>
            <a:lightRig rig="threePt" dir="t"/>
          </a:scene3d>
        </p:spPr>
        <p:txBody>
          <a:bodyPr vert="horz" wrap="square" lIns="182880" tIns="182880" rIns="182880" bIns="182880" rtlCol="0" anchor="ctr" anchorCtr="0">
            <a:noAutofit/>
          </a:bodyPr>
          <a:lstStyle/>
          <a:p>
            <a:pPr marL="0" marR="0" indent="0" algn="ctr" defTabSz="914400" rtl="0" eaLnBrk="1" fontAlgn="auto" latinLnBrk="0" hangingPunct="1">
              <a:lnSpc>
                <a:spcPct val="100000"/>
              </a:lnSpc>
              <a:spcBef>
                <a:spcPct val="0"/>
              </a:spcBef>
              <a:spcAft>
                <a:spcPts val="0"/>
              </a:spcAft>
              <a:buClrTx/>
              <a:buSzTx/>
              <a:tabLst/>
            </a:pPr>
            <a:r>
              <a:rPr lang="en-US" sz="1600" dirty="0" smtClean="0">
                <a:solidFill>
                  <a:srgbClr val="FF0000"/>
                </a:solidFill>
                <a:latin typeface="Book Antiqua" pitchFamily="18" charset="0"/>
                <a:ea typeface="+mj-ea"/>
                <a:cs typeface="+mj-cs"/>
              </a:rPr>
              <a:t>Selecting a specific topic will bring up a page with helpful information regarding that topic.</a:t>
            </a:r>
          </a:p>
          <a:p>
            <a:pPr marL="0" marR="0" indent="0" algn="ctr" defTabSz="914400" rtl="0" eaLnBrk="1" fontAlgn="auto" latinLnBrk="0" hangingPunct="1">
              <a:lnSpc>
                <a:spcPct val="100000"/>
              </a:lnSpc>
              <a:spcBef>
                <a:spcPct val="0"/>
              </a:spcBef>
              <a:spcAft>
                <a:spcPts val="0"/>
              </a:spcAft>
              <a:buClrTx/>
              <a:buSzTx/>
              <a:tabLst/>
            </a:pPr>
            <a:endParaRPr lang="en-US" sz="1600" dirty="0" smtClean="0">
              <a:solidFill>
                <a:srgbClr val="FF0000"/>
              </a:solidFill>
              <a:latin typeface="Book Antiqua" pitchFamily="18" charset="0"/>
              <a:ea typeface="+mj-ea"/>
              <a:cs typeface="+mj-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print"/>
          <a:srcRect/>
          <a:stretch>
            <a:fillRect/>
          </a:stretch>
        </p:blipFill>
        <p:spPr bwMode="auto">
          <a:xfrm>
            <a:off x="228600" y="228600"/>
            <a:ext cx="8839200" cy="6629400"/>
          </a:xfrm>
          <a:prstGeom prst="rect">
            <a:avLst/>
          </a:prstGeom>
          <a:noFill/>
          <a:ln w="9525">
            <a:noFill/>
            <a:miter lim="800000"/>
            <a:headEnd/>
            <a:tailEnd/>
          </a:ln>
        </p:spPr>
      </p:pic>
      <p:cxnSp>
        <p:nvCxnSpPr>
          <p:cNvPr id="4" name="Straight Arrow Connector 3"/>
          <p:cNvCxnSpPr/>
          <p:nvPr/>
        </p:nvCxnSpPr>
        <p:spPr>
          <a:xfrm>
            <a:off x="381000" y="3429000"/>
            <a:ext cx="152400" cy="76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181600" y="3505200"/>
            <a:ext cx="2667000" cy="2286000"/>
          </a:xfrm>
          <a:prstGeom prst="rect">
            <a:avLst/>
          </a:prstGeom>
          <a:solidFill>
            <a:schemeClr val="accent3">
              <a:lumMod val="20000"/>
              <a:lumOff val="80000"/>
            </a:schemeClr>
          </a:solidFill>
          <a:ln w="28575">
            <a:solidFill>
              <a:srgbClr val="FF0000"/>
            </a:solidFill>
          </a:ln>
          <a:effectLst>
            <a:innerShdw blurRad="279400" dist="50800" dir="18900000">
              <a:schemeClr val="accent3">
                <a:lumMod val="75000"/>
                <a:alpha val="50000"/>
              </a:schemeClr>
            </a:innerShdw>
          </a:effectLst>
          <a:scene3d>
            <a:camera prst="orthographicFront">
              <a:rot lat="0" lon="21299999" rev="0"/>
            </a:camera>
            <a:lightRig rig="threePt" dir="t"/>
          </a:scene3d>
        </p:spPr>
        <p:txBody>
          <a:bodyPr vert="horz" wrap="square" lIns="182880" tIns="182880" rIns="182880" bIns="182880" rtlCol="0" anchor="ctr" anchorCtr="0">
            <a:noAutofit/>
          </a:bodyPr>
          <a:lstStyle/>
          <a:p>
            <a:pPr marL="0" marR="0" indent="0" algn="ctr" defTabSz="914400" rtl="0" eaLnBrk="1" fontAlgn="auto" latinLnBrk="0" hangingPunct="1">
              <a:lnSpc>
                <a:spcPct val="100000"/>
              </a:lnSpc>
              <a:spcBef>
                <a:spcPct val="0"/>
              </a:spcBef>
              <a:spcAft>
                <a:spcPts val="0"/>
              </a:spcAft>
              <a:buClrTx/>
              <a:buSzTx/>
              <a:tabLst/>
            </a:pPr>
            <a:r>
              <a:rPr lang="en-US" sz="1600" dirty="0" smtClean="0">
                <a:solidFill>
                  <a:srgbClr val="FF0000"/>
                </a:solidFill>
                <a:latin typeface="Book Antiqua" pitchFamily="18" charset="0"/>
                <a:ea typeface="+mj-ea"/>
                <a:cs typeface="+mj-cs"/>
              </a:rPr>
              <a:t>Click on the State Owned Submerged Lands folder to view the forms of authorizations and the types of projects that qualify.</a:t>
            </a:r>
          </a:p>
          <a:p>
            <a:pPr marL="0" marR="0" indent="0" algn="ctr" defTabSz="914400" rtl="0" eaLnBrk="1" fontAlgn="auto" latinLnBrk="0" hangingPunct="1">
              <a:lnSpc>
                <a:spcPct val="100000"/>
              </a:lnSpc>
              <a:spcBef>
                <a:spcPct val="0"/>
              </a:spcBef>
              <a:spcAft>
                <a:spcPts val="0"/>
              </a:spcAft>
              <a:buClrTx/>
              <a:buSzTx/>
              <a:tabLst/>
            </a:pPr>
            <a:endParaRPr lang="en-US" sz="1600" dirty="0" smtClean="0">
              <a:solidFill>
                <a:srgbClr val="FF0000"/>
              </a:solidFill>
              <a:latin typeface="Book Antiqua" pitchFamily="18" charset="0"/>
              <a:ea typeface="+mj-ea"/>
              <a:cs typeface="+mj-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cstate="print"/>
          <a:srcRect r="52778"/>
          <a:stretch>
            <a:fillRect/>
          </a:stretch>
        </p:blipFill>
        <p:spPr bwMode="auto">
          <a:xfrm>
            <a:off x="2514599" y="0"/>
            <a:ext cx="4318001" cy="6858000"/>
          </a:xfrm>
          <a:prstGeom prst="rect">
            <a:avLst/>
          </a:prstGeom>
          <a:noFill/>
          <a:ln w="9525">
            <a:noFill/>
            <a:miter lim="800000"/>
            <a:headEnd/>
            <a:tailEnd/>
          </a:ln>
        </p:spPr>
      </p:pic>
      <p:cxnSp>
        <p:nvCxnSpPr>
          <p:cNvPr id="4" name="Straight Arrow Connector 3"/>
          <p:cNvCxnSpPr/>
          <p:nvPr/>
        </p:nvCxnSpPr>
        <p:spPr>
          <a:xfrm flipH="1">
            <a:off x="3657600" y="533400"/>
            <a:ext cx="1676400" cy="6858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105400" y="2514600"/>
            <a:ext cx="2971800" cy="2362200"/>
          </a:xfrm>
          <a:prstGeom prst="rect">
            <a:avLst/>
          </a:prstGeom>
          <a:solidFill>
            <a:schemeClr val="accent3">
              <a:lumMod val="20000"/>
              <a:lumOff val="80000"/>
            </a:schemeClr>
          </a:solidFill>
          <a:ln w="28575">
            <a:solidFill>
              <a:srgbClr val="FF0000"/>
            </a:solidFill>
          </a:ln>
          <a:effectLst>
            <a:innerShdw blurRad="279400" dist="50800" dir="18900000">
              <a:schemeClr val="accent3">
                <a:lumMod val="75000"/>
                <a:alpha val="50000"/>
              </a:schemeClr>
            </a:innerShdw>
          </a:effectLst>
          <a:scene3d>
            <a:camera prst="orthographicFront">
              <a:rot lat="0" lon="21299999" rev="0"/>
            </a:camera>
            <a:lightRig rig="threePt" dir="t"/>
          </a:scene3d>
        </p:spPr>
        <p:txBody>
          <a:bodyPr vert="horz" wrap="square" lIns="182880" tIns="182880" rIns="182880" bIns="182880" rtlCol="0" anchor="ctr" anchorCtr="0">
            <a:noAutofit/>
          </a:bodyPr>
          <a:lstStyle/>
          <a:p>
            <a:pPr marL="0" marR="0" indent="0" algn="ctr" defTabSz="914400" rtl="0" eaLnBrk="1" fontAlgn="auto" latinLnBrk="0" hangingPunct="1">
              <a:lnSpc>
                <a:spcPct val="100000"/>
              </a:lnSpc>
              <a:spcBef>
                <a:spcPct val="0"/>
              </a:spcBef>
              <a:spcAft>
                <a:spcPts val="0"/>
              </a:spcAft>
              <a:buClrTx/>
              <a:buSzTx/>
              <a:tabLst/>
            </a:pPr>
            <a:r>
              <a:rPr lang="en-US" sz="1600" dirty="0" smtClean="0">
                <a:solidFill>
                  <a:srgbClr val="FF0000"/>
                </a:solidFill>
                <a:latin typeface="Book Antiqua" pitchFamily="18" charset="0"/>
                <a:ea typeface="+mj-ea"/>
                <a:cs typeface="+mj-cs"/>
              </a:rPr>
              <a:t>Under the Index tab, you’ll find many quick links listed by subject name.  You can also use the Search tab to find information on additional  keywords.</a:t>
            </a:r>
          </a:p>
          <a:p>
            <a:pPr marL="0" marR="0" indent="0" algn="ctr" defTabSz="914400" rtl="0" eaLnBrk="1" fontAlgn="auto" latinLnBrk="0" hangingPunct="1">
              <a:lnSpc>
                <a:spcPct val="100000"/>
              </a:lnSpc>
              <a:spcBef>
                <a:spcPct val="0"/>
              </a:spcBef>
              <a:spcAft>
                <a:spcPts val="0"/>
              </a:spcAft>
              <a:buClrTx/>
              <a:buSzTx/>
              <a:tabLst/>
            </a:pPr>
            <a:endParaRPr lang="en-US" sz="1600" dirty="0" smtClean="0">
              <a:solidFill>
                <a:srgbClr val="FF0000"/>
              </a:solidFill>
              <a:latin typeface="Book Antiqua" pitchFamily="18" charset="0"/>
              <a:ea typeface="+mj-ea"/>
              <a:cs typeface="+mj-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066800"/>
            <a:ext cx="6858000" cy="4495800"/>
          </a:xfrm>
          <a:prstGeom prst="rect">
            <a:avLst/>
          </a:prstGeom>
          <a:solidFill>
            <a:schemeClr val="accent3">
              <a:lumMod val="20000"/>
              <a:lumOff val="80000"/>
            </a:schemeClr>
          </a:solidFill>
          <a:ln w="28575">
            <a:solidFill>
              <a:srgbClr val="FF0000"/>
            </a:solidFill>
          </a:ln>
          <a:effectLst>
            <a:innerShdw blurRad="279400" dist="50800" dir="18900000">
              <a:schemeClr val="accent3">
                <a:lumMod val="75000"/>
                <a:alpha val="50000"/>
              </a:schemeClr>
            </a:innerShdw>
          </a:effectLst>
          <a:scene3d>
            <a:camera prst="orthographicFront">
              <a:rot lat="0" lon="21299999" rev="0"/>
            </a:camera>
            <a:lightRig rig="threePt" dir="t"/>
          </a:scene3d>
        </p:spPr>
        <p:txBody>
          <a:bodyPr vert="horz" wrap="square" lIns="182880" tIns="182880" rIns="182880" bIns="182880" rtlCol="0" anchor="ctr" anchorCtr="0">
            <a:noAutofit/>
          </a:bodyPr>
          <a:lstStyle/>
          <a:p>
            <a:pPr marL="0" marR="0" indent="0" algn="ctr" defTabSz="914400" rtl="0" eaLnBrk="1" fontAlgn="auto" latinLnBrk="0" hangingPunct="1">
              <a:lnSpc>
                <a:spcPct val="100000"/>
              </a:lnSpc>
              <a:spcBef>
                <a:spcPct val="0"/>
              </a:spcBef>
              <a:spcAft>
                <a:spcPts val="0"/>
              </a:spcAft>
              <a:buClrTx/>
              <a:buSzTx/>
              <a:tabLst/>
            </a:pPr>
            <a:r>
              <a:rPr lang="en-US" sz="1600" dirty="0" smtClean="0">
                <a:solidFill>
                  <a:srgbClr val="FF0000"/>
                </a:solidFill>
                <a:latin typeface="Book Antiqua" pitchFamily="18" charset="0"/>
                <a:ea typeface="+mj-ea"/>
                <a:cs typeface="+mj-cs"/>
              </a:rPr>
              <a:t>When you are thinking of submitting an application for a project, please contact Elizabeth Gillen at </a:t>
            </a:r>
            <a:r>
              <a:rPr lang="en-US" sz="1600" dirty="0" smtClean="0">
                <a:solidFill>
                  <a:srgbClr val="FF0000"/>
                </a:solidFill>
                <a:latin typeface="Book Antiqua" pitchFamily="18" charset="0"/>
                <a:ea typeface="+mj-ea"/>
                <a:cs typeface="+mj-cs"/>
              </a:rPr>
              <a:t>239-344-5646 </a:t>
            </a:r>
            <a:r>
              <a:rPr lang="en-US" sz="1600" dirty="0" smtClean="0">
                <a:solidFill>
                  <a:srgbClr val="FF0000"/>
                </a:solidFill>
                <a:latin typeface="Book Antiqua" pitchFamily="18" charset="0"/>
                <a:ea typeface="+mj-ea"/>
                <a:cs typeface="+mj-cs"/>
              </a:rPr>
              <a:t>to discuss your proposal and set up a pre-application meeting.  </a:t>
            </a:r>
          </a:p>
          <a:p>
            <a:pPr marL="0" marR="0" indent="0" algn="ctr" defTabSz="914400" rtl="0" eaLnBrk="1" fontAlgn="auto" latinLnBrk="0" hangingPunct="1">
              <a:lnSpc>
                <a:spcPct val="100000"/>
              </a:lnSpc>
              <a:spcBef>
                <a:spcPct val="0"/>
              </a:spcBef>
              <a:spcAft>
                <a:spcPts val="0"/>
              </a:spcAft>
              <a:buClrTx/>
              <a:buSzTx/>
              <a:tabLst/>
            </a:pPr>
            <a:endParaRPr lang="en-US" sz="1600" dirty="0" smtClean="0">
              <a:solidFill>
                <a:srgbClr val="FF0000"/>
              </a:solidFill>
              <a:latin typeface="Book Antiqua" pitchFamily="18" charset="0"/>
              <a:ea typeface="+mj-ea"/>
              <a:cs typeface="+mj-cs"/>
            </a:endParaRPr>
          </a:p>
          <a:p>
            <a:pPr marL="0" marR="0" indent="0" algn="ctr" defTabSz="914400" rtl="0" eaLnBrk="1" fontAlgn="auto" latinLnBrk="0" hangingPunct="1">
              <a:lnSpc>
                <a:spcPct val="100000"/>
              </a:lnSpc>
              <a:spcBef>
                <a:spcPct val="0"/>
              </a:spcBef>
              <a:spcAft>
                <a:spcPts val="0"/>
              </a:spcAft>
              <a:buClrTx/>
              <a:buSzTx/>
              <a:tabLst/>
            </a:pPr>
            <a:r>
              <a:rPr lang="en-US" sz="1600" dirty="0" smtClean="0">
                <a:solidFill>
                  <a:srgbClr val="FF0000"/>
                </a:solidFill>
                <a:latin typeface="Book Antiqua" pitchFamily="18" charset="0"/>
                <a:ea typeface="+mj-ea"/>
                <a:cs typeface="+mj-cs"/>
              </a:rPr>
              <a:t>Pre-application meetings allow us to give you additional guidance on how best to meet all rule criteria and complete the application form.  It often allows us to more quickly review and approve your submittal.</a:t>
            </a:r>
          </a:p>
          <a:p>
            <a:pPr marL="0" marR="0" indent="0" algn="ctr" defTabSz="914400" rtl="0" eaLnBrk="1" fontAlgn="auto" latinLnBrk="0" hangingPunct="1">
              <a:lnSpc>
                <a:spcPct val="100000"/>
              </a:lnSpc>
              <a:spcBef>
                <a:spcPct val="0"/>
              </a:spcBef>
              <a:spcAft>
                <a:spcPts val="0"/>
              </a:spcAft>
              <a:buClrTx/>
              <a:buSzTx/>
              <a:tabLst/>
            </a:pPr>
            <a:endParaRPr lang="en-US" sz="1600" dirty="0" smtClean="0">
              <a:solidFill>
                <a:srgbClr val="FF0000"/>
              </a:solidFill>
              <a:latin typeface="Book Antiqua" pitchFamily="18" charset="0"/>
              <a:ea typeface="+mj-ea"/>
              <a:cs typeface="+mj-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Questions?</a:t>
            </a:r>
            <a:endParaRPr lang="en-US" dirty="0"/>
          </a:p>
        </p:txBody>
      </p:sp>
      <p:sp>
        <p:nvSpPr>
          <p:cNvPr id="5" name="Subtitle 4"/>
          <p:cNvSpPr>
            <a:spLocks noGrp="1"/>
          </p:cNvSpPr>
          <p:nvPr>
            <p:ph type="subTitle" idx="1"/>
          </p:nvPr>
        </p:nvSpPr>
        <p:spPr/>
        <p:txBody>
          <a:bodyPr/>
          <a:lstStyle/>
          <a:p>
            <a:r>
              <a:rPr lang="en-US" dirty="0" smtClean="0"/>
              <a:t>Lucy Blair</a:t>
            </a:r>
          </a:p>
          <a:p>
            <a:r>
              <a:rPr lang="en-US" dirty="0" smtClean="0"/>
              <a:t>239-344-5618</a:t>
            </a:r>
            <a:endParaRPr lang="en-US" dirty="0"/>
          </a:p>
        </p:txBody>
      </p:sp>
      <p:pic>
        <p:nvPicPr>
          <p:cNvPr id="6" name="Picture 5" descr="deplogo.TIF"/>
          <p:cNvPicPr>
            <a:picLocks noChangeAspect="1"/>
          </p:cNvPicPr>
          <p:nvPr/>
        </p:nvPicPr>
        <p:blipFill>
          <a:blip r:embed="rId2" cstate="print"/>
          <a:stretch>
            <a:fillRect/>
          </a:stretch>
        </p:blipFill>
        <p:spPr>
          <a:xfrm>
            <a:off x="457200" y="4495800"/>
            <a:ext cx="2737801" cy="205263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85800"/>
            <a:ext cx="7851648" cy="1219200"/>
          </a:xfrm>
        </p:spPr>
        <p:txBody>
          <a:bodyPr/>
          <a:lstStyle/>
          <a:p>
            <a:pPr algn="ctr"/>
            <a:r>
              <a:rPr lang="en-US" dirty="0" smtClean="0"/>
              <a:t>ERP Online Help</a:t>
            </a:r>
            <a:endParaRPr lang="en-US" dirty="0"/>
          </a:p>
        </p:txBody>
      </p:sp>
      <p:sp>
        <p:nvSpPr>
          <p:cNvPr id="4" name="Subtitle 3"/>
          <p:cNvSpPr>
            <a:spLocks noGrp="1"/>
          </p:cNvSpPr>
          <p:nvPr>
            <p:ph type="subTitle" idx="1"/>
          </p:nvPr>
        </p:nvSpPr>
        <p:spPr>
          <a:xfrm>
            <a:off x="381000" y="1981200"/>
            <a:ext cx="8305800" cy="1600200"/>
          </a:xfrm>
        </p:spPr>
        <p:txBody>
          <a:bodyPr/>
          <a:lstStyle/>
          <a:p>
            <a:pPr algn="ctr"/>
            <a:r>
              <a:rPr lang="en-US" dirty="0" smtClean="0"/>
              <a:t>An interactive web resource  to assist applicants in providing a complete Environmental Resource Permit application and Submerged Lands Authorization request</a:t>
            </a:r>
            <a:endParaRPr lang="en-US" dirty="0"/>
          </a:p>
        </p:txBody>
      </p:sp>
      <p:pic>
        <p:nvPicPr>
          <p:cNvPr id="26626" name="Picture 2" descr="http://www.dep.state.fl.us/water/wetlands/images/erphelpbutton.JPG">
            <a:hlinkClick r:id="rId2"/>
          </p:cNvPr>
          <p:cNvPicPr>
            <a:picLocks noChangeAspect="1" noChangeArrowheads="1"/>
          </p:cNvPicPr>
          <p:nvPr/>
        </p:nvPicPr>
        <p:blipFill>
          <a:blip r:embed="rId3" cstate="print"/>
          <a:srcRect/>
          <a:stretch>
            <a:fillRect/>
          </a:stretch>
        </p:blipFill>
        <p:spPr bwMode="auto">
          <a:xfrm>
            <a:off x="1905000" y="3886200"/>
            <a:ext cx="5345712" cy="14478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304800" y="228600"/>
            <a:ext cx="8839200" cy="6629400"/>
          </a:xfrm>
          <a:prstGeom prst="rect">
            <a:avLst/>
          </a:prstGeom>
          <a:noFill/>
          <a:ln w="9525">
            <a:noFill/>
            <a:miter lim="800000"/>
            <a:headEnd/>
            <a:tailEnd/>
          </a:ln>
        </p:spPr>
      </p:pic>
      <p:cxnSp>
        <p:nvCxnSpPr>
          <p:cNvPr id="6" name="Straight Arrow Connector 5"/>
          <p:cNvCxnSpPr/>
          <p:nvPr/>
        </p:nvCxnSpPr>
        <p:spPr>
          <a:xfrm flipH="1">
            <a:off x="7391400" y="914400"/>
            <a:ext cx="121920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143000" y="2895600"/>
            <a:ext cx="3200400" cy="2209800"/>
          </a:xfrm>
          <a:prstGeom prst="rect">
            <a:avLst/>
          </a:prstGeom>
          <a:solidFill>
            <a:schemeClr val="accent3">
              <a:lumMod val="20000"/>
              <a:lumOff val="80000"/>
            </a:schemeClr>
          </a:solidFill>
          <a:ln w="28575">
            <a:solidFill>
              <a:srgbClr val="FF0000"/>
            </a:solidFill>
          </a:ln>
          <a:effectLst>
            <a:innerShdw blurRad="279400" dist="50800" dir="18900000">
              <a:schemeClr val="accent3">
                <a:lumMod val="75000"/>
                <a:alpha val="50000"/>
              </a:schemeClr>
            </a:innerShdw>
          </a:effectLst>
          <a:scene3d>
            <a:camera prst="orthographicFront">
              <a:rot lat="0" lon="21299999" rev="0"/>
            </a:camera>
            <a:lightRig rig="threePt" dir="t"/>
          </a:scene3d>
        </p:spPr>
        <p:txBody>
          <a:bodyPr vert="horz" wrap="square" lIns="182880" tIns="182880" rIns="182880" bIns="182880" rtlCol="0" anchor="ctr" anchorCtr="0">
            <a:noAutofit/>
          </a:bodyPr>
          <a:lstStyle/>
          <a:p>
            <a:pPr marL="0" marR="0" indent="0" algn="ctr" defTabSz="914400" rtl="0" eaLnBrk="1" fontAlgn="auto" latinLnBrk="0" hangingPunct="1">
              <a:lnSpc>
                <a:spcPct val="100000"/>
              </a:lnSpc>
              <a:spcBef>
                <a:spcPct val="0"/>
              </a:spcBef>
              <a:spcAft>
                <a:spcPts val="0"/>
              </a:spcAft>
              <a:buClrTx/>
              <a:buSzTx/>
              <a:tabLst/>
            </a:pPr>
            <a:r>
              <a:rPr lang="en-US" sz="1600" dirty="0" smtClean="0">
                <a:solidFill>
                  <a:srgbClr val="FF0000"/>
                </a:solidFill>
                <a:latin typeface="Book Antiqua" pitchFamily="18" charset="0"/>
                <a:ea typeface="+mj-ea"/>
                <a:cs typeface="+mj-cs"/>
              </a:rPr>
              <a:t>After going to our website, </a:t>
            </a:r>
            <a:r>
              <a:rPr lang="en-US" sz="1600" dirty="0" smtClean="0">
                <a:ln>
                  <a:solidFill>
                    <a:schemeClr val="tx1"/>
                  </a:solidFill>
                </a:ln>
                <a:latin typeface="Book Antiqua" pitchFamily="18" charset="0"/>
                <a:ea typeface="+mj-ea"/>
                <a:cs typeface="+mj-cs"/>
                <a:hlinkClick r:id="rId3"/>
              </a:rPr>
              <a:t>www.floridadep.com</a:t>
            </a:r>
            <a:r>
              <a:rPr lang="en-US" sz="1600" dirty="0" smtClean="0">
                <a:ln>
                  <a:solidFill>
                    <a:schemeClr val="tx1"/>
                  </a:solidFill>
                </a:ln>
                <a:solidFill>
                  <a:srgbClr val="FF0000"/>
                </a:solidFill>
                <a:latin typeface="Book Antiqua" pitchFamily="18" charset="0"/>
                <a:ea typeface="+mj-ea"/>
                <a:cs typeface="+mj-cs"/>
              </a:rPr>
              <a:t> </a:t>
            </a:r>
            <a:r>
              <a:rPr lang="en-US" sz="1600" dirty="0" smtClean="0">
                <a:solidFill>
                  <a:srgbClr val="FF0000"/>
                </a:solidFill>
                <a:latin typeface="Book Antiqua" pitchFamily="18" charset="0"/>
                <a:ea typeface="+mj-ea"/>
                <a:cs typeface="+mj-cs"/>
              </a:rPr>
              <a:t>, click on the programs tab in the upper right corner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srcRect/>
          <a:stretch>
            <a:fillRect/>
          </a:stretch>
        </p:blipFill>
        <p:spPr bwMode="auto">
          <a:xfrm>
            <a:off x="381000" y="514350"/>
            <a:ext cx="8458200" cy="6343650"/>
          </a:xfrm>
          <a:prstGeom prst="rect">
            <a:avLst/>
          </a:prstGeom>
          <a:noFill/>
          <a:ln w="9525">
            <a:noFill/>
            <a:miter lim="800000"/>
            <a:headEnd/>
            <a:tailEnd/>
          </a:ln>
        </p:spPr>
      </p:pic>
      <p:cxnSp>
        <p:nvCxnSpPr>
          <p:cNvPr id="4" name="Straight Arrow Connector 3"/>
          <p:cNvCxnSpPr/>
          <p:nvPr/>
        </p:nvCxnSpPr>
        <p:spPr>
          <a:xfrm flipH="1">
            <a:off x="6019800" y="4648200"/>
            <a:ext cx="144780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28800" y="3200400"/>
            <a:ext cx="2362200" cy="1752600"/>
          </a:xfrm>
          <a:prstGeom prst="rect">
            <a:avLst/>
          </a:prstGeom>
          <a:solidFill>
            <a:schemeClr val="accent3">
              <a:lumMod val="20000"/>
              <a:lumOff val="80000"/>
            </a:schemeClr>
          </a:solidFill>
          <a:ln w="28575">
            <a:solidFill>
              <a:srgbClr val="FF0000"/>
            </a:solidFill>
          </a:ln>
          <a:effectLst>
            <a:innerShdw blurRad="279400" dist="50800" dir="18900000">
              <a:schemeClr val="accent3">
                <a:lumMod val="75000"/>
                <a:alpha val="50000"/>
              </a:schemeClr>
            </a:innerShdw>
          </a:effectLst>
          <a:scene3d>
            <a:camera prst="orthographicFront">
              <a:rot lat="0" lon="21299999" rev="0"/>
            </a:camera>
            <a:lightRig rig="threePt" dir="t"/>
          </a:scene3d>
        </p:spPr>
        <p:txBody>
          <a:bodyPr vert="horz" wrap="square" lIns="182880" tIns="182880" rIns="182880" bIns="182880" rtlCol="0" anchor="ctr" anchorCtr="0">
            <a:noAutofit/>
          </a:bodyPr>
          <a:lstStyle/>
          <a:p>
            <a:pPr marL="0" marR="0" indent="0" algn="ctr" defTabSz="914400" rtl="0" eaLnBrk="1" fontAlgn="auto" latinLnBrk="0" hangingPunct="1">
              <a:lnSpc>
                <a:spcPct val="100000"/>
              </a:lnSpc>
              <a:spcBef>
                <a:spcPct val="0"/>
              </a:spcBef>
              <a:spcAft>
                <a:spcPts val="0"/>
              </a:spcAft>
              <a:buClrTx/>
              <a:buSzTx/>
              <a:tabLst/>
            </a:pPr>
            <a:r>
              <a:rPr lang="en-US" sz="1600" dirty="0" smtClean="0">
                <a:solidFill>
                  <a:srgbClr val="FF0000"/>
                </a:solidFill>
                <a:latin typeface="Book Antiqua" pitchFamily="18" charset="0"/>
                <a:ea typeface="+mj-ea"/>
                <a:cs typeface="+mj-cs"/>
              </a:rPr>
              <a:t>Choose the link to Wetlands</a:t>
            </a:r>
          </a:p>
          <a:p>
            <a:pPr marL="0" marR="0" indent="0" algn="ctr" defTabSz="914400" rtl="0" eaLnBrk="1" fontAlgn="auto" latinLnBrk="0" hangingPunct="1">
              <a:lnSpc>
                <a:spcPct val="100000"/>
              </a:lnSpc>
              <a:spcBef>
                <a:spcPct val="0"/>
              </a:spcBef>
              <a:spcAft>
                <a:spcPts val="0"/>
              </a:spcAft>
              <a:buClrTx/>
              <a:buSzTx/>
              <a:tabLst/>
            </a:pPr>
            <a:endParaRPr lang="en-US" sz="1600" dirty="0" smtClean="0">
              <a:solidFill>
                <a:srgbClr val="FF0000"/>
              </a:solidFill>
              <a:latin typeface="Book Antiqua" pitchFamily="18" charset="0"/>
              <a:ea typeface="+mj-ea"/>
              <a:cs typeface="+mj-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cstate="print"/>
          <a:srcRect/>
          <a:stretch>
            <a:fillRect/>
          </a:stretch>
        </p:blipFill>
        <p:spPr bwMode="auto">
          <a:xfrm>
            <a:off x="0" y="76200"/>
            <a:ext cx="9042400" cy="6781800"/>
          </a:xfrm>
          <a:prstGeom prst="rect">
            <a:avLst/>
          </a:prstGeom>
          <a:noFill/>
          <a:ln w="9525">
            <a:noFill/>
            <a:miter lim="800000"/>
            <a:headEnd/>
            <a:tailEnd/>
          </a:ln>
        </p:spPr>
      </p:pic>
      <p:cxnSp>
        <p:nvCxnSpPr>
          <p:cNvPr id="4" name="Straight Arrow Connector 3"/>
          <p:cNvCxnSpPr/>
          <p:nvPr/>
        </p:nvCxnSpPr>
        <p:spPr>
          <a:xfrm flipH="1">
            <a:off x="8153400" y="1981200"/>
            <a:ext cx="685800" cy="3810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600200" y="3124200"/>
            <a:ext cx="2362200" cy="1752600"/>
          </a:xfrm>
          <a:prstGeom prst="rect">
            <a:avLst/>
          </a:prstGeom>
          <a:solidFill>
            <a:schemeClr val="accent3">
              <a:lumMod val="20000"/>
              <a:lumOff val="80000"/>
            </a:schemeClr>
          </a:solidFill>
          <a:ln w="28575">
            <a:solidFill>
              <a:srgbClr val="FF0000"/>
            </a:solidFill>
          </a:ln>
          <a:effectLst>
            <a:innerShdw blurRad="279400" dist="50800" dir="18900000">
              <a:schemeClr val="accent3">
                <a:lumMod val="75000"/>
                <a:alpha val="50000"/>
              </a:schemeClr>
            </a:innerShdw>
          </a:effectLst>
          <a:scene3d>
            <a:camera prst="orthographicFront">
              <a:rot lat="0" lon="21299999" rev="0"/>
            </a:camera>
            <a:lightRig rig="threePt" dir="t"/>
          </a:scene3d>
        </p:spPr>
        <p:txBody>
          <a:bodyPr vert="horz" wrap="square" lIns="182880" tIns="182880" rIns="182880" bIns="182880" rtlCol="0" anchor="ctr" anchorCtr="0">
            <a:noAutofit/>
          </a:bodyPr>
          <a:lstStyle/>
          <a:p>
            <a:pPr marL="0" marR="0" indent="0" algn="ctr" defTabSz="914400" rtl="0" eaLnBrk="1" fontAlgn="auto" latinLnBrk="0" hangingPunct="1">
              <a:lnSpc>
                <a:spcPct val="100000"/>
              </a:lnSpc>
              <a:spcBef>
                <a:spcPct val="0"/>
              </a:spcBef>
              <a:spcAft>
                <a:spcPts val="0"/>
              </a:spcAft>
              <a:buClrTx/>
              <a:buSzTx/>
              <a:tabLst/>
            </a:pPr>
            <a:r>
              <a:rPr lang="en-US" sz="1600" dirty="0" smtClean="0">
                <a:solidFill>
                  <a:srgbClr val="FF0000"/>
                </a:solidFill>
                <a:latin typeface="Book Antiqua" pitchFamily="18" charset="0"/>
                <a:ea typeface="+mj-ea"/>
                <a:cs typeface="+mj-cs"/>
              </a:rPr>
              <a:t>Choose the link to Environmental Resource Permitting</a:t>
            </a:r>
          </a:p>
          <a:p>
            <a:pPr marL="0" marR="0" indent="0" algn="ctr" defTabSz="914400" rtl="0" eaLnBrk="1" fontAlgn="auto" latinLnBrk="0" hangingPunct="1">
              <a:lnSpc>
                <a:spcPct val="100000"/>
              </a:lnSpc>
              <a:spcBef>
                <a:spcPct val="0"/>
              </a:spcBef>
              <a:spcAft>
                <a:spcPts val="0"/>
              </a:spcAft>
              <a:buClrTx/>
              <a:buSzTx/>
              <a:tabLst/>
            </a:pPr>
            <a:endParaRPr lang="en-US" sz="1600" dirty="0" smtClean="0">
              <a:solidFill>
                <a:srgbClr val="FF0000"/>
              </a:solidFill>
              <a:latin typeface="Book Antiqua" pitchFamily="18" charset="0"/>
              <a:ea typeface="+mj-ea"/>
              <a:cs typeface="+mj-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srcRect/>
          <a:stretch>
            <a:fillRect/>
          </a:stretch>
        </p:blipFill>
        <p:spPr bwMode="auto">
          <a:xfrm>
            <a:off x="304800" y="0"/>
            <a:ext cx="8636000" cy="6477000"/>
          </a:xfrm>
          <a:prstGeom prst="rect">
            <a:avLst/>
          </a:prstGeom>
          <a:noFill/>
          <a:ln w="9525">
            <a:noFill/>
            <a:miter lim="800000"/>
            <a:headEnd/>
            <a:tailEnd/>
          </a:ln>
        </p:spPr>
      </p:pic>
      <p:cxnSp>
        <p:nvCxnSpPr>
          <p:cNvPr id="4" name="Straight Arrow Connector 3"/>
          <p:cNvCxnSpPr/>
          <p:nvPr/>
        </p:nvCxnSpPr>
        <p:spPr>
          <a:xfrm flipH="1">
            <a:off x="8305800" y="3962400"/>
            <a:ext cx="838200" cy="6096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981200" y="2819400"/>
            <a:ext cx="2362200" cy="1752600"/>
          </a:xfrm>
          <a:prstGeom prst="rect">
            <a:avLst/>
          </a:prstGeom>
          <a:solidFill>
            <a:schemeClr val="accent3">
              <a:lumMod val="20000"/>
              <a:lumOff val="80000"/>
            </a:schemeClr>
          </a:solidFill>
          <a:ln w="28575">
            <a:solidFill>
              <a:srgbClr val="FF0000"/>
            </a:solidFill>
          </a:ln>
          <a:effectLst>
            <a:innerShdw blurRad="279400" dist="50800" dir="18900000">
              <a:schemeClr val="accent3">
                <a:lumMod val="75000"/>
                <a:alpha val="50000"/>
              </a:schemeClr>
            </a:innerShdw>
          </a:effectLst>
          <a:scene3d>
            <a:camera prst="orthographicFront">
              <a:rot lat="0" lon="21299999" rev="0"/>
            </a:camera>
            <a:lightRig rig="threePt" dir="t"/>
          </a:scene3d>
        </p:spPr>
        <p:txBody>
          <a:bodyPr vert="horz" wrap="square" lIns="182880" tIns="182880" rIns="182880" bIns="182880" rtlCol="0" anchor="ctr" anchorCtr="0">
            <a:noAutofit/>
          </a:bodyPr>
          <a:lstStyle/>
          <a:p>
            <a:pPr marL="0" marR="0" indent="0" algn="ctr" defTabSz="914400" rtl="0" eaLnBrk="1" fontAlgn="auto" latinLnBrk="0" hangingPunct="1">
              <a:lnSpc>
                <a:spcPct val="100000"/>
              </a:lnSpc>
              <a:spcBef>
                <a:spcPct val="0"/>
              </a:spcBef>
              <a:spcAft>
                <a:spcPts val="0"/>
              </a:spcAft>
              <a:buClrTx/>
              <a:buSzTx/>
              <a:tabLst/>
            </a:pPr>
            <a:r>
              <a:rPr lang="en-US" sz="1600" dirty="0" smtClean="0">
                <a:solidFill>
                  <a:srgbClr val="FF0000"/>
                </a:solidFill>
                <a:latin typeface="Book Antiqua" pitchFamily="18" charset="0"/>
                <a:ea typeface="+mj-ea"/>
                <a:cs typeface="+mj-cs"/>
              </a:rPr>
              <a:t>Click on the ERP Online Help Icon</a:t>
            </a:r>
          </a:p>
          <a:p>
            <a:pPr marL="0" marR="0" indent="0" algn="ctr" defTabSz="914400" rtl="0" eaLnBrk="1" fontAlgn="auto" latinLnBrk="0" hangingPunct="1">
              <a:lnSpc>
                <a:spcPct val="100000"/>
              </a:lnSpc>
              <a:spcBef>
                <a:spcPct val="0"/>
              </a:spcBef>
              <a:spcAft>
                <a:spcPts val="0"/>
              </a:spcAft>
              <a:buClrTx/>
              <a:buSzTx/>
              <a:tabLst/>
            </a:pPr>
            <a:endParaRPr lang="en-US" sz="1600" dirty="0" smtClean="0">
              <a:solidFill>
                <a:srgbClr val="FF0000"/>
              </a:solidFill>
              <a:latin typeface="Book Antiqua" pitchFamily="18" charset="0"/>
              <a:ea typeface="+mj-ea"/>
              <a:cs typeface="+mj-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srcRect/>
          <a:stretch>
            <a:fillRect/>
          </a:stretch>
        </p:blipFill>
        <p:spPr bwMode="auto">
          <a:xfrm>
            <a:off x="406400" y="304800"/>
            <a:ext cx="8737600" cy="6553200"/>
          </a:xfrm>
          <a:prstGeom prst="rect">
            <a:avLst/>
          </a:prstGeom>
          <a:noFill/>
          <a:ln w="9525">
            <a:noFill/>
            <a:miter lim="800000"/>
            <a:headEnd/>
            <a:tailEnd/>
          </a:ln>
        </p:spPr>
      </p:pic>
      <p:cxnSp>
        <p:nvCxnSpPr>
          <p:cNvPr id="4" name="Straight Arrow Connector 3"/>
          <p:cNvCxnSpPr/>
          <p:nvPr/>
        </p:nvCxnSpPr>
        <p:spPr>
          <a:xfrm flipH="1">
            <a:off x="5105400" y="4114800"/>
            <a:ext cx="114300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133600" y="1981200"/>
            <a:ext cx="2362200" cy="1752600"/>
          </a:xfrm>
          <a:prstGeom prst="rect">
            <a:avLst/>
          </a:prstGeom>
          <a:solidFill>
            <a:schemeClr val="accent3">
              <a:lumMod val="20000"/>
              <a:lumOff val="80000"/>
            </a:schemeClr>
          </a:solidFill>
          <a:ln w="28575">
            <a:solidFill>
              <a:srgbClr val="FF0000"/>
            </a:solidFill>
          </a:ln>
          <a:effectLst>
            <a:innerShdw blurRad="279400" dist="50800" dir="18900000">
              <a:schemeClr val="accent3">
                <a:lumMod val="75000"/>
                <a:alpha val="50000"/>
              </a:schemeClr>
            </a:innerShdw>
          </a:effectLst>
          <a:scene3d>
            <a:camera prst="orthographicFront">
              <a:rot lat="0" lon="21299999" rev="0"/>
            </a:camera>
            <a:lightRig rig="threePt" dir="t"/>
          </a:scene3d>
        </p:spPr>
        <p:txBody>
          <a:bodyPr vert="horz" wrap="square" lIns="182880" tIns="182880" rIns="182880" bIns="182880" rtlCol="0" anchor="ctr" anchorCtr="0">
            <a:noAutofit/>
          </a:bodyPr>
          <a:lstStyle/>
          <a:p>
            <a:pPr marL="0" marR="0" indent="0" algn="ctr" defTabSz="914400" rtl="0" eaLnBrk="1" fontAlgn="auto" latinLnBrk="0" hangingPunct="1">
              <a:lnSpc>
                <a:spcPct val="100000"/>
              </a:lnSpc>
              <a:spcBef>
                <a:spcPct val="0"/>
              </a:spcBef>
              <a:spcAft>
                <a:spcPts val="0"/>
              </a:spcAft>
              <a:buClrTx/>
              <a:buSzTx/>
              <a:tabLst/>
            </a:pPr>
            <a:r>
              <a:rPr lang="en-US" sz="1600" dirty="0" smtClean="0">
                <a:solidFill>
                  <a:srgbClr val="FF0000"/>
                </a:solidFill>
                <a:latin typeface="Book Antiqua" pitchFamily="18" charset="0"/>
                <a:ea typeface="+mj-ea"/>
                <a:cs typeface="+mj-cs"/>
              </a:rPr>
              <a:t>Choose the link to Access ERP Online Help</a:t>
            </a:r>
          </a:p>
          <a:p>
            <a:pPr marL="0" marR="0" indent="0" algn="ctr" defTabSz="914400" rtl="0" eaLnBrk="1" fontAlgn="auto" latinLnBrk="0" hangingPunct="1">
              <a:lnSpc>
                <a:spcPct val="100000"/>
              </a:lnSpc>
              <a:spcBef>
                <a:spcPct val="0"/>
              </a:spcBef>
              <a:spcAft>
                <a:spcPts val="0"/>
              </a:spcAft>
              <a:buClrTx/>
              <a:buSzTx/>
              <a:tabLst/>
            </a:pPr>
            <a:endParaRPr lang="en-US" sz="1600" dirty="0" smtClean="0">
              <a:solidFill>
                <a:srgbClr val="FF0000"/>
              </a:solidFill>
              <a:latin typeface="Book Antiqua" pitchFamily="18" charset="0"/>
              <a:ea typeface="+mj-ea"/>
              <a:cs typeface="+mj-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srcRect/>
          <a:stretch>
            <a:fillRect/>
          </a:stretch>
        </p:blipFill>
        <p:spPr bwMode="auto">
          <a:xfrm>
            <a:off x="203200" y="152400"/>
            <a:ext cx="8940800" cy="6705600"/>
          </a:xfrm>
          <a:prstGeom prst="rect">
            <a:avLst/>
          </a:prstGeom>
          <a:noFill/>
          <a:ln w="9525">
            <a:noFill/>
            <a:miter lim="800000"/>
            <a:headEnd/>
            <a:tailEnd/>
          </a:ln>
        </p:spPr>
      </p:pic>
      <p:cxnSp>
        <p:nvCxnSpPr>
          <p:cNvPr id="4" name="Straight Arrow Connector 3"/>
          <p:cNvCxnSpPr/>
          <p:nvPr/>
        </p:nvCxnSpPr>
        <p:spPr>
          <a:xfrm flipH="1">
            <a:off x="8153400" y="2590800"/>
            <a:ext cx="838200" cy="7620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362200" y="3124200"/>
            <a:ext cx="2895600" cy="2133600"/>
          </a:xfrm>
          <a:prstGeom prst="rect">
            <a:avLst/>
          </a:prstGeom>
          <a:solidFill>
            <a:schemeClr val="accent3">
              <a:lumMod val="20000"/>
              <a:lumOff val="80000"/>
            </a:schemeClr>
          </a:solidFill>
          <a:ln w="28575">
            <a:solidFill>
              <a:srgbClr val="FF0000"/>
            </a:solidFill>
          </a:ln>
          <a:effectLst>
            <a:innerShdw blurRad="279400" dist="50800" dir="18900000">
              <a:schemeClr val="accent3">
                <a:lumMod val="75000"/>
                <a:alpha val="50000"/>
              </a:schemeClr>
            </a:innerShdw>
          </a:effectLst>
          <a:scene3d>
            <a:camera prst="orthographicFront">
              <a:rot lat="0" lon="21299999" rev="0"/>
            </a:camera>
            <a:lightRig rig="threePt" dir="t"/>
          </a:scene3d>
        </p:spPr>
        <p:txBody>
          <a:bodyPr vert="horz" wrap="square" lIns="182880" tIns="182880" rIns="182880" bIns="182880" rtlCol="0" anchor="ctr" anchorCtr="0">
            <a:noAutofit/>
          </a:bodyPr>
          <a:lstStyle/>
          <a:p>
            <a:pPr marL="0" marR="0" indent="0" algn="ctr" defTabSz="914400" rtl="0" eaLnBrk="1" fontAlgn="auto" latinLnBrk="0" hangingPunct="1">
              <a:lnSpc>
                <a:spcPct val="100000"/>
              </a:lnSpc>
              <a:spcBef>
                <a:spcPct val="0"/>
              </a:spcBef>
              <a:spcAft>
                <a:spcPts val="0"/>
              </a:spcAft>
              <a:buClrTx/>
              <a:buSzTx/>
              <a:tabLst/>
            </a:pPr>
            <a:r>
              <a:rPr lang="en-US" sz="1600" dirty="0" smtClean="0">
                <a:solidFill>
                  <a:srgbClr val="FF0000"/>
                </a:solidFill>
                <a:latin typeface="Book Antiqua" pitchFamily="18" charset="0"/>
                <a:ea typeface="+mj-ea"/>
                <a:cs typeface="+mj-cs"/>
              </a:rPr>
              <a:t>You can choose a helpful guide to complete an application (recommended for beginners)</a:t>
            </a:r>
          </a:p>
          <a:p>
            <a:pPr marL="0" marR="0" indent="0" algn="ctr" defTabSz="914400" rtl="0" eaLnBrk="1" fontAlgn="auto" latinLnBrk="0" hangingPunct="1">
              <a:lnSpc>
                <a:spcPct val="100000"/>
              </a:lnSpc>
              <a:spcBef>
                <a:spcPct val="0"/>
              </a:spcBef>
              <a:spcAft>
                <a:spcPts val="0"/>
              </a:spcAft>
              <a:buClrTx/>
              <a:buSzTx/>
              <a:tabLst/>
            </a:pPr>
            <a:endParaRPr lang="en-US" sz="1600" dirty="0" smtClean="0">
              <a:solidFill>
                <a:srgbClr val="FF0000"/>
              </a:solidFill>
              <a:latin typeface="Book Antiqua" pitchFamily="18" charset="0"/>
              <a:ea typeface="+mj-ea"/>
              <a:cs typeface="+mj-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cstate="print"/>
          <a:srcRect/>
          <a:stretch>
            <a:fillRect/>
          </a:stretch>
        </p:blipFill>
        <p:spPr bwMode="auto">
          <a:xfrm>
            <a:off x="304800" y="457200"/>
            <a:ext cx="8026400" cy="6019800"/>
          </a:xfrm>
          <a:prstGeom prst="rect">
            <a:avLst/>
          </a:prstGeom>
          <a:noFill/>
          <a:ln w="9525">
            <a:noFill/>
            <a:miter lim="800000"/>
            <a:headEnd/>
            <a:tailEnd/>
          </a:ln>
        </p:spPr>
      </p:pic>
      <p:sp>
        <p:nvSpPr>
          <p:cNvPr id="3" name="TextBox 2"/>
          <p:cNvSpPr txBox="1"/>
          <p:nvPr/>
        </p:nvSpPr>
        <p:spPr>
          <a:xfrm>
            <a:off x="5105400" y="2514600"/>
            <a:ext cx="2667000" cy="2438400"/>
          </a:xfrm>
          <a:prstGeom prst="rect">
            <a:avLst/>
          </a:prstGeom>
          <a:solidFill>
            <a:schemeClr val="accent3">
              <a:lumMod val="20000"/>
              <a:lumOff val="80000"/>
            </a:schemeClr>
          </a:solidFill>
          <a:ln w="28575">
            <a:solidFill>
              <a:srgbClr val="FF0000"/>
            </a:solidFill>
          </a:ln>
          <a:effectLst>
            <a:innerShdw blurRad="279400" dist="50800" dir="18900000">
              <a:schemeClr val="accent3">
                <a:lumMod val="75000"/>
                <a:alpha val="50000"/>
              </a:schemeClr>
            </a:innerShdw>
          </a:effectLst>
          <a:scene3d>
            <a:camera prst="orthographicFront">
              <a:rot lat="0" lon="21299999" rev="0"/>
            </a:camera>
            <a:lightRig rig="threePt" dir="t"/>
          </a:scene3d>
        </p:spPr>
        <p:txBody>
          <a:bodyPr vert="horz" wrap="square" lIns="182880" tIns="182880" rIns="182880" bIns="182880" rtlCol="0" anchor="ctr" anchorCtr="0">
            <a:noAutofit/>
          </a:bodyPr>
          <a:lstStyle/>
          <a:p>
            <a:pPr marL="0" marR="0" indent="0" algn="ctr" defTabSz="914400" rtl="0" eaLnBrk="1" fontAlgn="auto" latinLnBrk="0" hangingPunct="1">
              <a:lnSpc>
                <a:spcPct val="100000"/>
              </a:lnSpc>
              <a:spcBef>
                <a:spcPct val="0"/>
              </a:spcBef>
              <a:spcAft>
                <a:spcPts val="0"/>
              </a:spcAft>
              <a:buClrTx/>
              <a:buSzTx/>
              <a:tabLst/>
            </a:pPr>
            <a:r>
              <a:rPr lang="en-US" sz="1600" dirty="0" smtClean="0">
                <a:solidFill>
                  <a:srgbClr val="FF0000"/>
                </a:solidFill>
                <a:latin typeface="Book Antiqua" pitchFamily="18" charset="0"/>
                <a:ea typeface="+mj-ea"/>
                <a:cs typeface="+mj-cs"/>
              </a:rPr>
              <a:t>This will be a step by step guide to providing the information and assurances necessary to quickly receive permit authorizations.</a:t>
            </a:r>
          </a:p>
          <a:p>
            <a:pPr marL="0" marR="0" indent="0" algn="ctr" defTabSz="914400" rtl="0" eaLnBrk="1" fontAlgn="auto" latinLnBrk="0" hangingPunct="1">
              <a:lnSpc>
                <a:spcPct val="100000"/>
              </a:lnSpc>
              <a:spcBef>
                <a:spcPct val="0"/>
              </a:spcBef>
              <a:spcAft>
                <a:spcPts val="0"/>
              </a:spcAft>
              <a:buClrTx/>
              <a:buSzTx/>
              <a:tabLst/>
            </a:pPr>
            <a:endParaRPr lang="en-US" sz="1600" dirty="0" smtClean="0">
              <a:solidFill>
                <a:srgbClr val="FF0000"/>
              </a:solidFill>
              <a:latin typeface="Book Antiqua" pitchFamily="18" charset="0"/>
              <a:ea typeface="+mj-ea"/>
              <a:cs typeface="+mj-cs"/>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lnDef>
      <a:spPr>
        <a:ln w="25400">
          <a:solidFill>
            <a:srgbClr val="FF0000"/>
          </a:solidFill>
          <a:tailEnd type="arrow"/>
        </a:ln>
      </a:spPr>
      <a:bodyPr/>
      <a:lstStyle/>
      <a:style>
        <a:lnRef idx="1">
          <a:schemeClr val="accent1"/>
        </a:lnRef>
        <a:fillRef idx="0">
          <a:schemeClr val="accent1"/>
        </a:fillRef>
        <a:effectRef idx="0">
          <a:schemeClr val="accent1"/>
        </a:effectRef>
        <a:fontRef idx="minor">
          <a:schemeClr val="tx1"/>
        </a:fontRef>
      </a:style>
    </a:lnDef>
    <a:txDef>
      <a:spPr>
        <a:solidFill>
          <a:schemeClr val="accent3">
            <a:lumMod val="20000"/>
            <a:lumOff val="80000"/>
          </a:schemeClr>
        </a:solidFill>
        <a:ln w="28575">
          <a:solidFill>
            <a:srgbClr val="FF0000"/>
          </a:solidFill>
        </a:ln>
        <a:effectLst>
          <a:innerShdw blurRad="279400" dist="50800" dir="18900000">
            <a:schemeClr val="accent3">
              <a:lumMod val="75000"/>
              <a:alpha val="50000"/>
            </a:schemeClr>
          </a:innerShdw>
        </a:effectLst>
        <a:scene3d>
          <a:camera prst="orthographicFront">
            <a:rot lat="0" lon="21299999" rev="0"/>
          </a:camera>
          <a:lightRig rig="threePt" dir="t"/>
        </a:scene3d>
      </a:spPr>
      <a:bodyPr vert="horz" wrap="square" lIns="182880" tIns="182880" rIns="182880" bIns="182880" rtlCol="0" anchor="ctr" anchorCtr="0">
        <a:noAutofit/>
      </a:bodyPr>
      <a:lstStyle>
        <a:defPPr marL="0" marR="0" indent="0" algn="ctr" defTabSz="914400" rtl="0" eaLnBrk="1" fontAlgn="auto" latinLnBrk="0" hangingPunct="1">
          <a:lnSpc>
            <a:spcPct val="100000"/>
          </a:lnSpc>
          <a:spcBef>
            <a:spcPct val="0"/>
          </a:spcBef>
          <a:spcAft>
            <a:spcPts val="0"/>
          </a:spcAft>
          <a:buClrTx/>
          <a:buSzTx/>
          <a:tabLst/>
          <a:defRPr sz="1600" dirty="0" smtClean="0">
            <a:solidFill>
              <a:srgbClr val="FF0000"/>
            </a:solidFill>
            <a:latin typeface="Book Antiqua" pitchFamily="18" charset="0"/>
            <a:ea typeface="+mj-ea"/>
            <a:cs typeface="+mj-cs"/>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1165</TotalTime>
  <Words>337</Words>
  <Application>Microsoft Office PowerPoint</Application>
  <PresentationFormat>On-screen Show (4:3)</PresentationFormat>
  <Paragraphs>25</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Flow</vt:lpstr>
      <vt:lpstr>DEP’s Website Tools  www.floridadep.com</vt:lpstr>
      <vt:lpstr>ERP Online Help</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Questions?</vt:lpstr>
    </vt:vector>
  </TitlesOfParts>
  <Company>Florida DEP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Ann Lazar</dc:creator>
  <cp:lastModifiedBy>Blair_l</cp:lastModifiedBy>
  <cp:revision>99</cp:revision>
  <dcterms:created xsi:type="dcterms:W3CDTF">2009-10-23T13:01:17Z</dcterms:created>
  <dcterms:modified xsi:type="dcterms:W3CDTF">2012-03-19T19:42:50Z</dcterms:modified>
</cp:coreProperties>
</file>