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5" r:id="rId1"/>
  </p:sldMasterIdLst>
  <p:notesMasterIdLst>
    <p:notesMasterId r:id="rId34"/>
  </p:notesMasterIdLst>
  <p:sldIdLst>
    <p:sldId id="271" r:id="rId2"/>
    <p:sldId id="256" r:id="rId3"/>
    <p:sldId id="290" r:id="rId4"/>
    <p:sldId id="258" r:id="rId5"/>
    <p:sldId id="277" r:id="rId6"/>
    <p:sldId id="276" r:id="rId7"/>
    <p:sldId id="278" r:id="rId8"/>
    <p:sldId id="280" r:id="rId9"/>
    <p:sldId id="289" r:id="rId10"/>
    <p:sldId id="291" r:id="rId11"/>
    <p:sldId id="281" r:id="rId12"/>
    <p:sldId id="279" r:id="rId13"/>
    <p:sldId id="267" r:id="rId14"/>
    <p:sldId id="268" r:id="rId15"/>
    <p:sldId id="262" r:id="rId16"/>
    <p:sldId id="263" r:id="rId17"/>
    <p:sldId id="264" r:id="rId18"/>
    <p:sldId id="273" r:id="rId19"/>
    <p:sldId id="265" r:id="rId20"/>
    <p:sldId id="274" r:id="rId21"/>
    <p:sldId id="275" r:id="rId22"/>
    <p:sldId id="270" r:id="rId23"/>
    <p:sldId id="282" r:id="rId24"/>
    <p:sldId id="284" r:id="rId25"/>
    <p:sldId id="285" r:id="rId26"/>
    <p:sldId id="283" r:id="rId27"/>
    <p:sldId id="266" r:id="rId28"/>
    <p:sldId id="272" r:id="rId29"/>
    <p:sldId id="269" r:id="rId30"/>
    <p:sldId id="260" r:id="rId31"/>
    <p:sldId id="259" r:id="rId32"/>
    <p:sldId id="292" r:id="rId3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nick, Allyson" initials="MA" lastIdx="1" clrIdx="0">
    <p:extLst>
      <p:ext uri="{19B8F6BF-5375-455C-9EA6-DF929625EA0E}">
        <p15:presenceInfo xmlns:p15="http://schemas.microsoft.com/office/powerpoint/2012/main" userId="S-1-5-21-1004336348-1214440339-1801674531-194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16487B"/>
    <a:srgbClr val="820000"/>
    <a:srgbClr val="A20000"/>
    <a:srgbClr val="5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80467" autoAdjust="0"/>
  </p:normalViewPr>
  <p:slideViewPr>
    <p:cSldViewPr snapToGrid="0">
      <p:cViewPr varScale="1">
        <p:scale>
          <a:sx n="57" d="100"/>
          <a:sy n="57" d="100"/>
        </p:scale>
        <p:origin x="84" y="762"/>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0069785-FE70-4538-99FE-BC6000514998}" type="datetimeFigureOut">
              <a:rPr lang="en-US" smtClean="0"/>
              <a:pPr/>
              <a:t>1/21/2014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C1D6F83-E6C8-4302-87FF-66F15E4CB398}" type="slidenum">
              <a:rPr lang="en-US" smtClean="0"/>
              <a:pPr/>
              <a:t>‹#›</a:t>
            </a:fld>
            <a:endParaRPr lang="en-US"/>
          </a:p>
        </p:txBody>
      </p:sp>
    </p:spTree>
    <p:extLst>
      <p:ext uri="{BB962C8B-B14F-4D97-AF65-F5344CB8AC3E}">
        <p14:creationId xmlns:p14="http://schemas.microsoft.com/office/powerpoint/2010/main" val="746296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www.flsenate.gov/Laws/Statutes/2013/120.569" TargetMode="External"/><Relationship Id="rId2" Type="http://schemas.openxmlformats.org/officeDocument/2006/relationships/slide" Target="../slides/slide23.xml"/><Relationship Id="rId1" Type="http://schemas.openxmlformats.org/officeDocument/2006/relationships/notesMaster" Target="../notesMasters/notesMaster1.xml"/><Relationship Id="rId5" Type="http://schemas.openxmlformats.org/officeDocument/2006/relationships/hyperlink" Target="http://www.flsenate.gov/Laws/Statutes/2013/120.68" TargetMode="External"/><Relationship Id="rId4" Type="http://schemas.openxmlformats.org/officeDocument/2006/relationships/hyperlink" Target="http://www.flsenate.gov/Laws/Statutes/2013/120.57"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1D6F83-E6C8-4302-87FF-66F15E4CB398}" type="slidenum">
              <a:rPr lang="en-US" smtClean="0"/>
              <a:pPr/>
              <a:t>1</a:t>
            </a:fld>
            <a:endParaRPr lang="en-US"/>
          </a:p>
        </p:txBody>
      </p:sp>
    </p:spTree>
    <p:extLst>
      <p:ext uri="{BB962C8B-B14F-4D97-AF65-F5344CB8AC3E}">
        <p14:creationId xmlns:p14="http://schemas.microsoft.com/office/powerpoint/2010/main" val="11374305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C1D6F83-E6C8-4302-87FF-66F15E4CB398}" type="slidenum">
              <a:rPr lang="en-US" smtClean="0"/>
              <a:pPr/>
              <a:t>10</a:t>
            </a:fld>
            <a:endParaRPr lang="en-US"/>
          </a:p>
        </p:txBody>
      </p:sp>
    </p:spTree>
    <p:extLst>
      <p:ext uri="{BB962C8B-B14F-4D97-AF65-F5344CB8AC3E}">
        <p14:creationId xmlns:p14="http://schemas.microsoft.com/office/powerpoint/2010/main" val="32322935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a:t>
            </a:r>
            <a:r>
              <a:rPr lang="en-US" baseline="0" dirty="0" smtClean="0"/>
              <a:t>links within the text boxes link to that section of the OPM…so… if you are not sure if the project will “require BOT approval?”  if you click the question within the text box it will take you to the guidance section that relates to the BOT. </a:t>
            </a:r>
            <a:endParaRPr lang="en-US" dirty="0"/>
          </a:p>
        </p:txBody>
      </p:sp>
      <p:sp>
        <p:nvSpPr>
          <p:cNvPr id="4" name="Slide Number Placeholder 3"/>
          <p:cNvSpPr>
            <a:spLocks noGrp="1"/>
          </p:cNvSpPr>
          <p:nvPr>
            <p:ph type="sldNum" sz="quarter" idx="10"/>
          </p:nvPr>
        </p:nvSpPr>
        <p:spPr/>
        <p:txBody>
          <a:bodyPr/>
          <a:lstStyle/>
          <a:p>
            <a:fld id="{BC1D6F83-E6C8-4302-87FF-66F15E4CB398}" type="slidenum">
              <a:rPr lang="en-US" smtClean="0"/>
              <a:pPr/>
              <a:t>11</a:t>
            </a:fld>
            <a:endParaRPr lang="en-US"/>
          </a:p>
        </p:txBody>
      </p:sp>
    </p:spTree>
    <p:extLst>
      <p:ext uri="{BB962C8B-B14F-4D97-AF65-F5344CB8AC3E}">
        <p14:creationId xmlns:p14="http://schemas.microsoft.com/office/powerpoint/2010/main" val="8400572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these are the revisions that were made throughout the templates (not to be confused with revisions to general permit templates)…..</a:t>
            </a:r>
          </a:p>
          <a:p>
            <a:endParaRPr lang="en-US" baseline="0" dirty="0" smtClean="0"/>
          </a:p>
        </p:txBody>
      </p:sp>
      <p:sp>
        <p:nvSpPr>
          <p:cNvPr id="4" name="Slide Number Placeholder 3"/>
          <p:cNvSpPr>
            <a:spLocks noGrp="1"/>
          </p:cNvSpPr>
          <p:nvPr>
            <p:ph type="sldNum" sz="quarter" idx="10"/>
          </p:nvPr>
        </p:nvSpPr>
        <p:spPr/>
        <p:txBody>
          <a:bodyPr/>
          <a:lstStyle/>
          <a:p>
            <a:fld id="{BC1D6F83-E6C8-4302-87FF-66F15E4CB398}" type="slidenum">
              <a:rPr lang="en-US" smtClean="0"/>
              <a:pPr/>
              <a:t>12</a:t>
            </a:fld>
            <a:endParaRPr lang="en-US"/>
          </a:p>
        </p:txBody>
      </p:sp>
    </p:spTree>
    <p:extLst>
      <p:ext uri="{BB962C8B-B14F-4D97-AF65-F5344CB8AC3E}">
        <p14:creationId xmlns:p14="http://schemas.microsoft.com/office/powerpoint/2010/main" val="2314675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C1D6F83-E6C8-4302-87FF-66F15E4CB398}" type="slidenum">
              <a:rPr lang="en-US" smtClean="0"/>
              <a:pPr/>
              <a:t>13</a:t>
            </a:fld>
            <a:endParaRPr lang="en-US"/>
          </a:p>
        </p:txBody>
      </p:sp>
    </p:spTree>
    <p:extLst>
      <p:ext uri="{BB962C8B-B14F-4D97-AF65-F5344CB8AC3E}">
        <p14:creationId xmlns:p14="http://schemas.microsoft.com/office/powerpoint/2010/main" val="34741545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r>
              <a:rPr lang="en-US" baseline="0" dirty="0" smtClean="0"/>
              <a:t>LOC language was also added to all documents</a:t>
            </a:r>
            <a:endParaRPr lang="en-US" dirty="0"/>
          </a:p>
        </p:txBody>
      </p:sp>
      <p:sp>
        <p:nvSpPr>
          <p:cNvPr id="4" name="Slide Number Placeholder 3"/>
          <p:cNvSpPr>
            <a:spLocks noGrp="1"/>
          </p:cNvSpPr>
          <p:nvPr>
            <p:ph type="sldNum" sz="quarter" idx="10"/>
          </p:nvPr>
        </p:nvSpPr>
        <p:spPr/>
        <p:txBody>
          <a:bodyPr/>
          <a:lstStyle/>
          <a:p>
            <a:fld id="{BC1D6F83-E6C8-4302-87FF-66F15E4CB398}" type="slidenum">
              <a:rPr lang="en-US" smtClean="0"/>
              <a:pPr/>
              <a:t>14</a:t>
            </a:fld>
            <a:endParaRPr lang="en-US"/>
          </a:p>
        </p:txBody>
      </p:sp>
    </p:spTree>
    <p:extLst>
      <p:ext uri="{BB962C8B-B14F-4D97-AF65-F5344CB8AC3E}">
        <p14:creationId xmlns:p14="http://schemas.microsoft.com/office/powerpoint/2010/main" val="3484496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Decision</a:t>
            </a:r>
            <a:r>
              <a:rPr lang="en-US" baseline="0" dirty="0" smtClean="0"/>
              <a:t> to use the USACOE instead of ACOE, USACE, or CORPS made in order to be consistent with the wording provided at the time the SPGP was signed.  The SPGP language included is the same language discussed in the Oct. 31, 2013 ERPA.   </a:t>
            </a:r>
            <a:endParaRPr lang="en-US" dirty="0"/>
          </a:p>
        </p:txBody>
      </p:sp>
      <p:sp>
        <p:nvSpPr>
          <p:cNvPr id="4" name="Slide Number Placeholder 3"/>
          <p:cNvSpPr>
            <a:spLocks noGrp="1"/>
          </p:cNvSpPr>
          <p:nvPr>
            <p:ph type="sldNum" sz="quarter" idx="10"/>
          </p:nvPr>
        </p:nvSpPr>
        <p:spPr/>
        <p:txBody>
          <a:bodyPr/>
          <a:lstStyle/>
          <a:p>
            <a:fld id="{BC1D6F83-E6C8-4302-87FF-66F15E4CB398}" type="slidenum">
              <a:rPr lang="en-US" smtClean="0"/>
              <a:pPr/>
              <a:t>15</a:t>
            </a:fld>
            <a:endParaRPr lang="en-US"/>
          </a:p>
        </p:txBody>
      </p:sp>
    </p:spTree>
    <p:extLst>
      <p:ext uri="{BB962C8B-B14F-4D97-AF65-F5344CB8AC3E}">
        <p14:creationId xmlns:p14="http://schemas.microsoft.com/office/powerpoint/2010/main" val="2659291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tracking purposes</a:t>
            </a:r>
            <a:r>
              <a:rPr lang="en-US" baseline="0" dirty="0" smtClean="0"/>
              <a:t> in PA, a new option is planned to  be added to the ERP screen at issuance…. so in addition to the  SPGP  Y (yes- SPGP was granted) or N (no- SPGP was not granted) there will be a third option of NA (not applicable- activity not covered by SPGP, and the ****Corps determined no further authorization is required.  Typically these would be projects sent to the ACOE as Yellow when the application is received. </a:t>
            </a:r>
            <a:endParaRPr lang="en-US" dirty="0"/>
          </a:p>
        </p:txBody>
      </p:sp>
      <p:sp>
        <p:nvSpPr>
          <p:cNvPr id="4" name="Slide Number Placeholder 3"/>
          <p:cNvSpPr>
            <a:spLocks noGrp="1"/>
          </p:cNvSpPr>
          <p:nvPr>
            <p:ph type="sldNum" sz="quarter" idx="10"/>
          </p:nvPr>
        </p:nvSpPr>
        <p:spPr/>
        <p:txBody>
          <a:bodyPr/>
          <a:lstStyle/>
          <a:p>
            <a:fld id="{BC1D6F83-E6C8-4302-87FF-66F15E4CB398}" type="slidenum">
              <a:rPr lang="en-US" smtClean="0"/>
              <a:pPr/>
              <a:t>16</a:t>
            </a:fld>
            <a:endParaRPr lang="en-US"/>
          </a:p>
        </p:txBody>
      </p:sp>
    </p:spTree>
    <p:extLst>
      <p:ext uri="{BB962C8B-B14F-4D97-AF65-F5344CB8AC3E}">
        <p14:creationId xmlns:p14="http://schemas.microsoft.com/office/powerpoint/2010/main" val="25748855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another hat that the Governor and Cabinet wear.   For the activity to be heard by FLAWAC “</a:t>
            </a:r>
            <a:r>
              <a:rPr lang="en-US" dirty="0" smtClean="0"/>
              <a:t>three members of the commission must determine on the basis of the record below that the activity authorized by the order would substantially affect natural resources of statewide or regional significance. may also be accepted if three members of the commission determine that the order raises issues of policy, statutory interpretation, or rule interpretation that have regional or statewide significance from the standpoint of agency precedent.  </a:t>
            </a:r>
          </a:p>
          <a:p>
            <a:pPr>
              <a:buFontTx/>
              <a:buChar char="-"/>
            </a:pPr>
            <a:r>
              <a:rPr lang="en-US" dirty="0" smtClean="0"/>
              <a:t>The affected parties request to the commission must allege with particularity that the</a:t>
            </a:r>
            <a:r>
              <a:rPr lang="en-US" baseline="0" dirty="0" smtClean="0"/>
              <a:t> order is in conflict with statutory requirements or the order is in conflict with the requirements of a duly adopted rule.   </a:t>
            </a:r>
          </a:p>
          <a:p>
            <a:pPr>
              <a:buFontTx/>
              <a:buChar char="-"/>
            </a:pPr>
            <a:endParaRPr lang="en-US" baseline="0" dirty="0" smtClean="0"/>
          </a:p>
          <a:p>
            <a:pPr>
              <a:buFontTx/>
              <a:buChar char="-"/>
            </a:pPr>
            <a:r>
              <a:rPr lang="en-US" baseline="0" dirty="0" smtClean="0"/>
              <a:t>****questions? Move on? Mangroves not subject to </a:t>
            </a:r>
            <a:r>
              <a:rPr lang="en-US" baseline="0" dirty="0" err="1" smtClean="0"/>
              <a:t>Flawac</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BC1D6F83-E6C8-4302-87FF-66F15E4CB398}" type="slidenum">
              <a:rPr lang="en-US" smtClean="0"/>
              <a:pPr/>
              <a:t>17</a:t>
            </a:fld>
            <a:endParaRPr lang="en-US"/>
          </a:p>
        </p:txBody>
      </p:sp>
    </p:spTree>
    <p:extLst>
      <p:ext uri="{BB962C8B-B14F-4D97-AF65-F5344CB8AC3E}">
        <p14:creationId xmlns:p14="http://schemas.microsoft.com/office/powerpoint/2010/main" val="13830420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template was updated in 2010</a:t>
            </a:r>
            <a:r>
              <a:rPr lang="en-US" baseline="0" dirty="0" smtClean="0"/>
              <a:t> and was available from the Department and OGC website.  A few additions were made to include the NEW language for processing of SF leases. </a:t>
            </a:r>
            <a:endParaRPr lang="en-US" dirty="0"/>
          </a:p>
        </p:txBody>
      </p:sp>
      <p:sp>
        <p:nvSpPr>
          <p:cNvPr id="4" name="Slide Number Placeholder 3"/>
          <p:cNvSpPr>
            <a:spLocks noGrp="1"/>
          </p:cNvSpPr>
          <p:nvPr>
            <p:ph type="sldNum" sz="quarter" idx="10"/>
          </p:nvPr>
        </p:nvSpPr>
        <p:spPr/>
        <p:txBody>
          <a:bodyPr/>
          <a:lstStyle/>
          <a:p>
            <a:fld id="{BC1D6F83-E6C8-4302-87FF-66F15E4CB398}" type="slidenum">
              <a:rPr lang="en-US" smtClean="0"/>
              <a:pPr/>
              <a:t>18</a:t>
            </a:fld>
            <a:endParaRPr lang="en-US"/>
          </a:p>
        </p:txBody>
      </p:sp>
    </p:spTree>
    <p:extLst>
      <p:ext uri="{BB962C8B-B14F-4D97-AF65-F5344CB8AC3E}">
        <p14:creationId xmlns:p14="http://schemas.microsoft.com/office/powerpoint/2010/main" val="30300113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a:t>The new ERP permit model template is an updated version of the template available on the OGC permit manual website. </a:t>
            </a:r>
          </a:p>
          <a:p>
            <a:endParaRPr lang="en-US" dirty="0" smtClean="0"/>
          </a:p>
          <a:p>
            <a:r>
              <a:rPr lang="en-US" dirty="0" smtClean="0"/>
              <a:t>The</a:t>
            </a:r>
            <a:r>
              <a:rPr lang="en-US" baseline="0" dirty="0" smtClean="0"/>
              <a:t> template contains red font (like all the templates) that provide instruction for drafting the various versions of the ERP instructions on the document are also, within the SLER 1300 permit and intent guidance document. The guidance document is written to work with the templates (often times) providing specific instructions and including the exact language found with in the permit </a:t>
            </a:r>
            <a:endParaRPr lang="en-US" dirty="0"/>
          </a:p>
        </p:txBody>
      </p:sp>
      <p:sp>
        <p:nvSpPr>
          <p:cNvPr id="4" name="Slide Number Placeholder 3"/>
          <p:cNvSpPr>
            <a:spLocks noGrp="1"/>
          </p:cNvSpPr>
          <p:nvPr>
            <p:ph type="sldNum" sz="quarter" idx="10"/>
          </p:nvPr>
        </p:nvSpPr>
        <p:spPr/>
        <p:txBody>
          <a:bodyPr/>
          <a:lstStyle/>
          <a:p>
            <a:fld id="{BC1D6F83-E6C8-4302-87FF-66F15E4CB398}" type="slidenum">
              <a:rPr lang="en-US" smtClean="0"/>
              <a:pPr/>
              <a:t>19</a:t>
            </a:fld>
            <a:endParaRPr lang="en-US"/>
          </a:p>
        </p:txBody>
      </p:sp>
    </p:spTree>
    <p:extLst>
      <p:ext uri="{BB962C8B-B14F-4D97-AF65-F5344CB8AC3E}">
        <p14:creationId xmlns:p14="http://schemas.microsoft.com/office/powerpoint/2010/main" val="3620180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1D6F83-E6C8-4302-87FF-66F15E4CB398}" type="slidenum">
              <a:rPr lang="en-US" smtClean="0"/>
              <a:pPr/>
              <a:t>2</a:t>
            </a:fld>
            <a:endParaRPr lang="en-US"/>
          </a:p>
        </p:txBody>
      </p:sp>
    </p:spTree>
    <p:extLst>
      <p:ext uri="{BB962C8B-B14F-4D97-AF65-F5344CB8AC3E}">
        <p14:creationId xmlns:p14="http://schemas.microsoft.com/office/powerpoint/2010/main" val="19986370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C1D6F83-E6C8-4302-87FF-66F15E4CB398}" type="slidenum">
              <a:rPr lang="en-US" smtClean="0"/>
              <a:pPr/>
              <a:t>20</a:t>
            </a:fld>
            <a:endParaRPr lang="en-US"/>
          </a:p>
        </p:txBody>
      </p:sp>
    </p:spTree>
    <p:extLst>
      <p:ext uri="{BB962C8B-B14F-4D97-AF65-F5344CB8AC3E}">
        <p14:creationId xmlns:p14="http://schemas.microsoft.com/office/powerpoint/2010/main" val="10647660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C1D6F83-E6C8-4302-87FF-66F15E4CB398}" type="slidenum">
              <a:rPr lang="en-US" smtClean="0"/>
              <a:pPr/>
              <a:t>21</a:t>
            </a:fld>
            <a:endParaRPr lang="en-US"/>
          </a:p>
        </p:txBody>
      </p:sp>
    </p:spTree>
    <p:extLst>
      <p:ext uri="{BB962C8B-B14F-4D97-AF65-F5344CB8AC3E}">
        <p14:creationId xmlns:p14="http://schemas.microsoft.com/office/powerpoint/2010/main" val="12949603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Department may decide to issue a Notice of Intent to Issue an Environmental Resource Permit for individual permits when there are objectors to the proposed activities and a challenge to the permit is likely. </a:t>
            </a:r>
          </a:p>
          <a:p>
            <a:endParaRPr lang="en-US" dirty="0"/>
          </a:p>
          <a:p>
            <a:r>
              <a:rPr lang="en-US" dirty="0"/>
              <a:t>The Department will provide notice of agency action to any person who has filed a written request to be notified of DEP’s decision to issue or deny the permit, and to persons who have filed written objections or concerns about the activity.  In addition, applicants will be required to publish, at their expense, a one-time notice of the agency decision in a newspaper of general circulation (meeting the requirements of Section 50.031, F.S.) in the county where the activity is located if DEP determines the proposed activities are reasonably expected to result in a heightened public concern or likelihood of request for administrative proceedings.</a:t>
            </a:r>
          </a:p>
          <a:p>
            <a:endParaRPr lang="en-US" dirty="0"/>
          </a:p>
          <a:p>
            <a:r>
              <a:rPr lang="en-US" dirty="0"/>
              <a:t>Also, projects not delegated to the Districts  or have been determined by the BOT to be a Heightened Public Concern and therefore require BOT (</a:t>
            </a:r>
            <a:r>
              <a:rPr lang="en-US" dirty="0" err="1"/>
              <a:t>gov.</a:t>
            </a:r>
            <a:r>
              <a:rPr lang="en-US" dirty="0"/>
              <a:t> and cabinet) approval will use the NOI template, draft permit, and agenda item (recommended consolidated notice of intent to issue).</a:t>
            </a:r>
          </a:p>
          <a:p>
            <a:r>
              <a:rPr lang="en-US" dirty="0"/>
              <a:t>  </a:t>
            </a:r>
          </a:p>
          <a:p>
            <a:endParaRPr lang="en-US" dirty="0"/>
          </a:p>
          <a:p>
            <a:endParaRPr lang="en-US" dirty="0"/>
          </a:p>
        </p:txBody>
      </p:sp>
      <p:sp>
        <p:nvSpPr>
          <p:cNvPr id="4" name="Slide Number Placeholder 3"/>
          <p:cNvSpPr>
            <a:spLocks noGrp="1"/>
          </p:cNvSpPr>
          <p:nvPr>
            <p:ph type="sldNum" sz="quarter" idx="10"/>
          </p:nvPr>
        </p:nvSpPr>
        <p:spPr/>
        <p:txBody>
          <a:bodyPr/>
          <a:lstStyle/>
          <a:p>
            <a:fld id="{BC1D6F83-E6C8-4302-87FF-66F15E4CB398}" type="slidenum">
              <a:rPr lang="en-US" smtClean="0"/>
              <a:pPr/>
              <a:t>22</a:t>
            </a:fld>
            <a:endParaRPr lang="en-US"/>
          </a:p>
        </p:txBody>
      </p:sp>
    </p:spTree>
    <p:extLst>
      <p:ext uri="{BB962C8B-B14F-4D97-AF65-F5344CB8AC3E}">
        <p14:creationId xmlns:p14="http://schemas.microsoft.com/office/powerpoint/2010/main" val="40339699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Chapter 120.06 (licensing section) (3) states” </a:t>
            </a:r>
            <a:r>
              <a:rPr lang="en-US" dirty="0" smtClean="0"/>
              <a:t>Each applicant </a:t>
            </a:r>
            <a:r>
              <a:rPr lang="en-US" b="1" dirty="0" smtClean="0"/>
              <a:t>shall be given written notice</a:t>
            </a:r>
            <a:r>
              <a:rPr lang="en-US" dirty="0" smtClean="0"/>
              <a:t>, personally or by mail, </a:t>
            </a:r>
            <a:r>
              <a:rPr lang="en-US" b="1" dirty="0" smtClean="0"/>
              <a:t>that the agency intends to grant or deny, or has granted or denied, the application for license</a:t>
            </a:r>
            <a:r>
              <a:rPr lang="en-US" dirty="0" smtClean="0"/>
              <a:t>. The </a:t>
            </a:r>
            <a:r>
              <a:rPr lang="en-US" b="1" dirty="0" smtClean="0"/>
              <a:t>notice must state with particularity the grounds or basis for the issuance or denial of the license</a:t>
            </a:r>
            <a:r>
              <a:rPr lang="en-US" dirty="0" smtClean="0"/>
              <a:t>…” . “Each notice must inform the recipient of </a:t>
            </a:r>
            <a:r>
              <a:rPr lang="en-US" b="1" dirty="0" smtClean="0"/>
              <a:t>the basis for the agency decision</a:t>
            </a:r>
            <a:r>
              <a:rPr lang="en-US" dirty="0" smtClean="0"/>
              <a:t>, inform the recipient of any administrative hearing pursuant to ss. </a:t>
            </a:r>
            <a:r>
              <a:rPr lang="en-US" dirty="0" smtClean="0">
                <a:hlinkClick r:id="rId3" action="ppaction://hlinkfile"/>
              </a:rPr>
              <a:t>120.569</a:t>
            </a:r>
            <a:r>
              <a:rPr lang="en-US" dirty="0" smtClean="0"/>
              <a:t> and </a:t>
            </a:r>
            <a:r>
              <a:rPr lang="en-US" dirty="0" smtClean="0">
                <a:hlinkClick r:id="rId4" action="ppaction://hlinkfile"/>
              </a:rPr>
              <a:t>120.57</a:t>
            </a:r>
            <a:r>
              <a:rPr lang="en-US" dirty="0" smtClean="0"/>
              <a:t> or judicial review pursuant to s. </a:t>
            </a:r>
            <a:r>
              <a:rPr lang="en-US" dirty="0" smtClean="0">
                <a:hlinkClick r:id="rId5" action="ppaction://hlinkfile"/>
              </a:rPr>
              <a:t>120.68</a:t>
            </a:r>
            <a:r>
              <a:rPr lang="en-US" dirty="0" smtClean="0"/>
              <a:t> which may be available, indicate the procedure that must be followed, and state the applicable time limits. The issuing agency shall certify the date the notice was mailed or delivered, and the notice and the certification must be filed with the agency clerk.</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BC1D6F83-E6C8-4302-87FF-66F15E4CB398}" type="slidenum">
              <a:rPr lang="en-US" smtClean="0"/>
              <a:pPr/>
              <a:t>23</a:t>
            </a:fld>
            <a:endParaRPr lang="en-US"/>
          </a:p>
        </p:txBody>
      </p:sp>
    </p:spTree>
    <p:extLst>
      <p:ext uri="{BB962C8B-B14F-4D97-AF65-F5344CB8AC3E}">
        <p14:creationId xmlns:p14="http://schemas.microsoft.com/office/powerpoint/2010/main" val="30566441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Several</a:t>
            </a:r>
            <a:r>
              <a:rPr lang="en-US" baseline="0" dirty="0" smtClean="0"/>
              <a:t> districts and water management Districts utilize a similar document in their evaluation of ERP’s (Technical staff report or Agency action memo).  The document’s intent is to provide the “</a:t>
            </a:r>
            <a:r>
              <a:rPr lang="en-US" baseline="0" dirty="0" err="1" smtClean="0"/>
              <a:t>specificitiy</a:t>
            </a:r>
            <a:r>
              <a:rPr lang="en-US" baseline="0" dirty="0" smtClean="0"/>
              <a:t>” or “particularity” required to be provided by Chapter 120.  </a:t>
            </a:r>
            <a:endParaRPr lang="en-US" dirty="0"/>
          </a:p>
        </p:txBody>
      </p:sp>
      <p:sp>
        <p:nvSpPr>
          <p:cNvPr id="4" name="Slide Number Placeholder 3"/>
          <p:cNvSpPr>
            <a:spLocks noGrp="1"/>
          </p:cNvSpPr>
          <p:nvPr>
            <p:ph type="sldNum" sz="quarter" idx="10"/>
          </p:nvPr>
        </p:nvSpPr>
        <p:spPr/>
        <p:txBody>
          <a:bodyPr/>
          <a:lstStyle/>
          <a:p>
            <a:fld id="{BC1D6F83-E6C8-4302-87FF-66F15E4CB398}" type="slidenum">
              <a:rPr lang="en-US" smtClean="0"/>
              <a:pPr/>
              <a:t>24</a:t>
            </a:fld>
            <a:endParaRPr lang="en-US"/>
          </a:p>
        </p:txBody>
      </p:sp>
    </p:spTree>
    <p:extLst>
      <p:ext uri="{BB962C8B-B14F-4D97-AF65-F5344CB8AC3E}">
        <p14:creationId xmlns:p14="http://schemas.microsoft.com/office/powerpoint/2010/main" val="10246934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The</a:t>
            </a:r>
            <a:r>
              <a:rPr lang="en-US" baseline="0" dirty="0" smtClean="0"/>
              <a:t> </a:t>
            </a:r>
            <a:r>
              <a:rPr lang="en-US" baseline="0" dirty="0" smtClean="0"/>
              <a:t>Red text is information that provides direction to the applicable rule/statute/ Section of the A.H.  Red text will sometimes provide examples or a summary of the type of information that should be provided.   The red text is intended as guidance only and the applicable sections of the rule/ A.H. should always be consulted.  As you can see the TSR covers the Conditions for issuance or individual and conceptual permits, the environmental conditions of issuance, </a:t>
            </a:r>
            <a:r>
              <a:rPr lang="en-US" dirty="0" smtClean="0"/>
              <a:t>public interest, water quality</a:t>
            </a:r>
            <a:r>
              <a:rPr lang="en-US" baseline="0" dirty="0" smtClean="0"/>
              <a:t>, </a:t>
            </a:r>
            <a:r>
              <a:rPr lang="en-US" dirty="0" smtClean="0"/>
              <a:t>Class</a:t>
            </a:r>
            <a:r>
              <a:rPr lang="en-US" baseline="0" dirty="0" smtClean="0"/>
              <a:t> II waters, shellfish harvesting, Vertical seawalls, secondary impacts, cumulative impacts and mitigation….  </a:t>
            </a:r>
          </a:p>
          <a:p>
            <a:pPr defTabSz="931774">
              <a:defRPr/>
            </a:pPr>
            <a:endParaRPr lang="en-US" baseline="0" dirty="0" smtClean="0"/>
          </a:p>
          <a:p>
            <a:pPr defTabSz="931774">
              <a:defRPr/>
            </a:pPr>
            <a:r>
              <a:rPr lang="en-US" baseline="0" dirty="0" smtClean="0"/>
              <a:t>It follows the Applicant Handbook’s order/format… </a:t>
            </a:r>
            <a:endParaRPr lang="en-US" dirty="0" smtClean="0"/>
          </a:p>
          <a:p>
            <a:pPr defTabSz="931774">
              <a:defRPr/>
            </a:pPr>
            <a:endParaRPr lang="en-US" baseline="0" dirty="0" smtClean="0"/>
          </a:p>
          <a:p>
            <a:pPr defTabSz="931774">
              <a:defRPr/>
            </a:pPr>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BC1D6F83-E6C8-4302-87FF-66F15E4CB398}" type="slidenum">
              <a:rPr lang="en-US" smtClean="0"/>
              <a:pPr/>
              <a:t>25</a:t>
            </a:fld>
            <a:endParaRPr lang="en-US"/>
          </a:p>
        </p:txBody>
      </p:sp>
    </p:spTree>
    <p:extLst>
      <p:ext uri="{BB962C8B-B14F-4D97-AF65-F5344CB8AC3E}">
        <p14:creationId xmlns:p14="http://schemas.microsoft.com/office/powerpoint/2010/main" val="32804932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1D6F83-E6C8-4302-87FF-66F15E4CB398}" type="slidenum">
              <a:rPr lang="en-US" smtClean="0"/>
              <a:pPr/>
              <a:t>26</a:t>
            </a:fld>
            <a:endParaRPr lang="en-US"/>
          </a:p>
        </p:txBody>
      </p:sp>
    </p:spTree>
    <p:extLst>
      <p:ext uri="{BB962C8B-B14F-4D97-AF65-F5344CB8AC3E}">
        <p14:creationId xmlns:p14="http://schemas.microsoft.com/office/powerpoint/2010/main" val="42036067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 a</a:t>
            </a:r>
            <a:r>
              <a:rPr lang="en-US" baseline="0" dirty="0" smtClean="0"/>
              <a:t> standardized GP was not available </a:t>
            </a:r>
            <a:r>
              <a:rPr lang="en-US" dirty="0" smtClean="0"/>
              <a:t>Examples</a:t>
            </a:r>
            <a:r>
              <a:rPr lang="en-US" baseline="0" dirty="0" smtClean="0"/>
              <a:t> of recent GP’s were pulled from oculus for each district.   </a:t>
            </a:r>
            <a:r>
              <a:rPr lang="en-US" dirty="0" smtClean="0"/>
              <a:t>Italicized language was added to the template (consistent</a:t>
            </a:r>
            <a:r>
              <a:rPr lang="en-US" baseline="0" dirty="0" smtClean="0"/>
              <a:t> with language in 62-330)</a:t>
            </a:r>
            <a:endParaRPr lang="en-US" dirty="0"/>
          </a:p>
        </p:txBody>
      </p:sp>
      <p:sp>
        <p:nvSpPr>
          <p:cNvPr id="4" name="Slide Number Placeholder 3"/>
          <p:cNvSpPr>
            <a:spLocks noGrp="1"/>
          </p:cNvSpPr>
          <p:nvPr>
            <p:ph type="sldNum" sz="quarter" idx="10"/>
          </p:nvPr>
        </p:nvSpPr>
        <p:spPr/>
        <p:txBody>
          <a:bodyPr/>
          <a:lstStyle/>
          <a:p>
            <a:fld id="{BC1D6F83-E6C8-4302-87FF-66F15E4CB398}" type="slidenum">
              <a:rPr lang="en-US" smtClean="0"/>
              <a:pPr/>
              <a:t>27</a:t>
            </a:fld>
            <a:endParaRPr lang="en-US"/>
          </a:p>
        </p:txBody>
      </p:sp>
    </p:spTree>
    <p:extLst>
      <p:ext uri="{BB962C8B-B14F-4D97-AF65-F5344CB8AC3E}">
        <p14:creationId xmlns:p14="http://schemas.microsoft.com/office/powerpoint/2010/main" val="15118061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section is on the first page so that applicants/agents can easily tell if they have received all of the appropriate authorizations. </a:t>
            </a:r>
            <a:endParaRPr lang="en-US" dirty="0"/>
          </a:p>
        </p:txBody>
      </p:sp>
      <p:sp>
        <p:nvSpPr>
          <p:cNvPr id="4" name="Slide Number Placeholder 3"/>
          <p:cNvSpPr>
            <a:spLocks noGrp="1"/>
          </p:cNvSpPr>
          <p:nvPr>
            <p:ph type="sldNum" sz="quarter" idx="10"/>
          </p:nvPr>
        </p:nvSpPr>
        <p:spPr/>
        <p:txBody>
          <a:bodyPr/>
          <a:lstStyle/>
          <a:p>
            <a:fld id="{BC1D6F83-E6C8-4302-87FF-66F15E4CB398}" type="slidenum">
              <a:rPr lang="en-US" smtClean="0"/>
              <a:pPr/>
              <a:t>28</a:t>
            </a:fld>
            <a:endParaRPr lang="en-US"/>
          </a:p>
        </p:txBody>
      </p:sp>
    </p:spTree>
    <p:extLst>
      <p:ext uri="{BB962C8B-B14F-4D97-AF65-F5344CB8AC3E}">
        <p14:creationId xmlns:p14="http://schemas.microsoft.com/office/powerpoint/2010/main" val="29602597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C1D6F83-E6C8-4302-87FF-66F15E4CB398}" type="slidenum">
              <a:rPr lang="en-US" smtClean="0"/>
              <a:pPr/>
              <a:t>29</a:t>
            </a:fld>
            <a:endParaRPr lang="en-US"/>
          </a:p>
        </p:txBody>
      </p:sp>
    </p:spTree>
    <p:extLst>
      <p:ext uri="{BB962C8B-B14F-4D97-AF65-F5344CB8AC3E}">
        <p14:creationId xmlns:p14="http://schemas.microsoft.com/office/powerpoint/2010/main" val="1564554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a </a:t>
            </a:r>
            <a:r>
              <a:rPr lang="en-US" baseline="0" dirty="0" smtClean="0"/>
              <a:t>template was available from the OPM or OGC that template served as the “base” document for drafting the templates.  </a:t>
            </a:r>
            <a:r>
              <a:rPr lang="en-US" baseline="0" dirty="0" smtClean="0"/>
              <a:t>When a </a:t>
            </a:r>
            <a:r>
              <a:rPr lang="en-US" baseline="0" dirty="0" smtClean="0"/>
              <a:t>specific template was not available examples from each district office were pulled from oculus and the end result is a compilation (general permit).  </a:t>
            </a:r>
          </a:p>
          <a:p>
            <a:endParaRPr lang="en-US" baseline="0" dirty="0" smtClean="0"/>
          </a:p>
          <a:p>
            <a:endParaRPr lang="en-US" baseline="0" dirty="0" smtClean="0"/>
          </a:p>
          <a:p>
            <a:pPr defTabSz="931774">
              <a:defRPr/>
            </a:pPr>
            <a:r>
              <a:rPr lang="en-US" baseline="0" dirty="0" smtClean="0"/>
              <a:t>In addition to the templates above the SLER 1300 guidance within the OPM  was updated to address Intents and Permits. (</a:t>
            </a:r>
            <a:r>
              <a:rPr lang="en-US" baseline="0" dirty="0" smtClean="0">
                <a:solidFill>
                  <a:srgbClr val="FF0000"/>
                </a:solidFill>
              </a:rPr>
              <a:t>***The notice of denial is not included in the Permit and intent guidance…) </a:t>
            </a:r>
          </a:p>
          <a:p>
            <a:endParaRPr lang="en-US" dirty="0" smtClean="0"/>
          </a:p>
          <a:p>
            <a:r>
              <a:rPr lang="en-US" dirty="0" smtClean="0"/>
              <a:t>**** next slide</a:t>
            </a:r>
            <a:endParaRPr lang="en-US" dirty="0"/>
          </a:p>
        </p:txBody>
      </p:sp>
      <p:sp>
        <p:nvSpPr>
          <p:cNvPr id="4" name="Slide Number Placeholder 3"/>
          <p:cNvSpPr>
            <a:spLocks noGrp="1"/>
          </p:cNvSpPr>
          <p:nvPr>
            <p:ph type="sldNum" sz="quarter" idx="10"/>
          </p:nvPr>
        </p:nvSpPr>
        <p:spPr/>
        <p:txBody>
          <a:bodyPr/>
          <a:lstStyle/>
          <a:p>
            <a:fld id="{BC1D6F83-E6C8-4302-87FF-66F15E4CB398}" type="slidenum">
              <a:rPr lang="en-US" smtClean="0"/>
              <a:pPr/>
              <a:t>3</a:t>
            </a:fld>
            <a:endParaRPr lang="en-US"/>
          </a:p>
        </p:txBody>
      </p:sp>
    </p:spTree>
    <p:extLst>
      <p:ext uri="{BB962C8B-B14F-4D97-AF65-F5344CB8AC3E}">
        <p14:creationId xmlns:p14="http://schemas.microsoft.com/office/powerpoint/2010/main" val="12196529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Please note that the exemption template</a:t>
            </a:r>
            <a:r>
              <a:rPr lang="en-US" baseline="0" dirty="0" smtClean="0"/>
              <a:t> was revised so that we are “verifying” an exemption…. No longer “authorizing” the exempt activity.  The regulatory approval section of the exemption template will also say </a:t>
            </a:r>
            <a:r>
              <a:rPr lang="en-US" b="1" baseline="0" dirty="0" smtClean="0"/>
              <a:t>verified</a:t>
            </a:r>
            <a:r>
              <a:rPr lang="en-US" baseline="0" dirty="0" smtClean="0"/>
              <a:t> instead of </a:t>
            </a:r>
            <a:r>
              <a:rPr lang="en-US" b="1" baseline="0" dirty="0" smtClean="0"/>
              <a:t>approved</a:t>
            </a:r>
            <a:endParaRPr lang="en-US" b="1" dirty="0"/>
          </a:p>
        </p:txBody>
      </p:sp>
      <p:sp>
        <p:nvSpPr>
          <p:cNvPr id="4" name="Slide Number Placeholder 3"/>
          <p:cNvSpPr>
            <a:spLocks noGrp="1"/>
          </p:cNvSpPr>
          <p:nvPr>
            <p:ph type="sldNum" sz="quarter" idx="10"/>
          </p:nvPr>
        </p:nvSpPr>
        <p:spPr/>
        <p:txBody>
          <a:bodyPr/>
          <a:lstStyle/>
          <a:p>
            <a:fld id="{BC1D6F83-E6C8-4302-87FF-66F15E4CB398}" type="slidenum">
              <a:rPr lang="en-US" smtClean="0"/>
              <a:pPr/>
              <a:t>30</a:t>
            </a:fld>
            <a:endParaRPr lang="en-US"/>
          </a:p>
        </p:txBody>
      </p:sp>
    </p:spTree>
    <p:extLst>
      <p:ext uri="{BB962C8B-B14F-4D97-AF65-F5344CB8AC3E}">
        <p14:creationId xmlns:p14="http://schemas.microsoft.com/office/powerpoint/2010/main" val="5401798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section is on the first page was revised  so that applicants/agents can easily tell if they have received all of the appropriate authorizations. </a:t>
            </a:r>
            <a:endParaRPr lang="en-US" dirty="0"/>
          </a:p>
        </p:txBody>
      </p:sp>
      <p:sp>
        <p:nvSpPr>
          <p:cNvPr id="4" name="Slide Number Placeholder 3"/>
          <p:cNvSpPr>
            <a:spLocks noGrp="1"/>
          </p:cNvSpPr>
          <p:nvPr>
            <p:ph type="sldNum" sz="quarter" idx="10"/>
          </p:nvPr>
        </p:nvSpPr>
        <p:spPr/>
        <p:txBody>
          <a:bodyPr/>
          <a:lstStyle/>
          <a:p>
            <a:fld id="{BC1D6F83-E6C8-4302-87FF-66F15E4CB398}" type="slidenum">
              <a:rPr lang="en-US" smtClean="0"/>
              <a:pPr/>
              <a:t>31</a:t>
            </a:fld>
            <a:endParaRPr lang="en-US"/>
          </a:p>
        </p:txBody>
      </p:sp>
    </p:spTree>
    <p:extLst>
      <p:ext uri="{BB962C8B-B14F-4D97-AF65-F5344CB8AC3E}">
        <p14:creationId xmlns:p14="http://schemas.microsoft.com/office/powerpoint/2010/main" val="9888313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1D6F83-E6C8-4302-87FF-66F15E4CB398}" type="slidenum">
              <a:rPr lang="en-US" smtClean="0"/>
              <a:pPr/>
              <a:t>32</a:t>
            </a:fld>
            <a:endParaRPr lang="en-US"/>
          </a:p>
        </p:txBody>
      </p:sp>
    </p:spTree>
    <p:extLst>
      <p:ext uri="{BB962C8B-B14F-4D97-AF65-F5344CB8AC3E}">
        <p14:creationId xmlns:p14="http://schemas.microsoft.com/office/powerpoint/2010/main" val="4046515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BC1D6F83-E6C8-4302-87FF-66F15E4CB398}" type="slidenum">
              <a:rPr lang="en-US" smtClean="0"/>
              <a:pPr/>
              <a:t>4</a:t>
            </a:fld>
            <a:endParaRPr lang="en-US"/>
          </a:p>
        </p:txBody>
      </p:sp>
    </p:spTree>
    <p:extLst>
      <p:ext uri="{BB962C8B-B14F-4D97-AF65-F5344CB8AC3E}">
        <p14:creationId xmlns:p14="http://schemas.microsoft.com/office/powerpoint/2010/main" val="47136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C1D6F83-E6C8-4302-87FF-66F15E4CB398}" type="slidenum">
              <a:rPr lang="en-US" smtClean="0"/>
              <a:pPr/>
              <a:t>5</a:t>
            </a:fld>
            <a:endParaRPr lang="en-US"/>
          </a:p>
        </p:txBody>
      </p:sp>
    </p:spTree>
    <p:extLst>
      <p:ext uri="{BB962C8B-B14F-4D97-AF65-F5344CB8AC3E}">
        <p14:creationId xmlns:p14="http://schemas.microsoft.com/office/powerpoint/2010/main" val="2960406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a:t>
            </a:r>
            <a:r>
              <a:rPr lang="en-US" dirty="0" smtClean="0"/>
              <a:t>lot has changed</a:t>
            </a:r>
            <a:r>
              <a:rPr lang="en-US" baseline="0" dirty="0" smtClean="0"/>
              <a:t>….</a:t>
            </a:r>
            <a:r>
              <a:rPr lang="en-US" dirty="0" smtClean="0"/>
              <a:t> The historic</a:t>
            </a:r>
            <a:r>
              <a:rPr lang="en-US" baseline="0" dirty="0" smtClean="0"/>
              <a:t> </a:t>
            </a:r>
            <a:r>
              <a:rPr lang="en-US" baseline="0" dirty="0" smtClean="0"/>
              <a:t>guidance references </a:t>
            </a:r>
            <a:r>
              <a:rPr lang="en-US" baseline="0" dirty="0" smtClean="0"/>
              <a:t>WRP’s</a:t>
            </a:r>
            <a:r>
              <a:rPr lang="en-US" baseline="0" dirty="0" smtClean="0"/>
              <a:t>,  COU’s, and rules and procedures that are no longer valid.   I am hoping that you all will find the new guidance more user friendly.  </a:t>
            </a:r>
          </a:p>
          <a:p>
            <a:endParaRPr lang="en-US" baseline="0" dirty="0" smtClean="0"/>
          </a:p>
          <a:p>
            <a:r>
              <a:rPr lang="en-US" baseline="0" dirty="0" smtClean="0"/>
              <a:t>As new guidance documents </a:t>
            </a:r>
            <a:r>
              <a:rPr lang="en-US" baseline="0" dirty="0" smtClean="0"/>
              <a:t>are added to the OPM they will be provided in the </a:t>
            </a:r>
            <a:r>
              <a:rPr lang="en-US" baseline="0" dirty="0" smtClean="0"/>
              <a:t>more user friendly format .   </a:t>
            </a: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BC1D6F83-E6C8-4302-87FF-66F15E4CB398}" type="slidenum">
              <a:rPr lang="en-US" smtClean="0"/>
              <a:pPr/>
              <a:t>6</a:t>
            </a:fld>
            <a:endParaRPr lang="en-US"/>
          </a:p>
        </p:txBody>
      </p:sp>
    </p:spTree>
    <p:extLst>
      <p:ext uri="{BB962C8B-B14F-4D97-AF65-F5344CB8AC3E}">
        <p14:creationId xmlns:p14="http://schemas.microsoft.com/office/powerpoint/2010/main" val="4096110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Most documents</a:t>
            </a:r>
            <a:r>
              <a:rPr lang="en-US" baseline="0" dirty="0" smtClean="0"/>
              <a:t> and rules that are referenced within the guidance document will </a:t>
            </a:r>
            <a:r>
              <a:rPr lang="en-US" baseline="0" dirty="0" smtClean="0"/>
              <a:t>have </a:t>
            </a:r>
            <a:r>
              <a:rPr lang="en-US" baseline="0" dirty="0" smtClean="0"/>
              <a:t>active links.  They are shown in blue font and can be accessed by holding down the control key and left clicking </a:t>
            </a:r>
            <a:r>
              <a:rPr lang="en-US" baseline="0" dirty="0" smtClean="0"/>
              <a:t>the mouse on the link.   </a:t>
            </a:r>
            <a:r>
              <a:rPr lang="en-US" baseline="0" dirty="0" smtClean="0"/>
              <a:t>The links for rules will take you to the DOS website for that rule not necessarily to the exact passage referenced or </a:t>
            </a:r>
            <a:r>
              <a:rPr lang="en-US" baseline="0" dirty="0" smtClean="0"/>
              <a:t>paraphrased but to the general ballpark. </a:t>
            </a:r>
            <a:endParaRPr lang="en-US" baseline="0" dirty="0" smtClean="0"/>
          </a:p>
          <a:p>
            <a:endParaRPr lang="en-US" baseline="0" dirty="0" smtClean="0"/>
          </a:p>
          <a:p>
            <a:r>
              <a:rPr lang="en-US" baseline="0" dirty="0" smtClean="0"/>
              <a:t>The document now includes a Table of Contents that will allow you to move more easily within the document.  Main Topics are outlined within the TOC.  At the end of each section there is also a link to return to the Table of Contents.  </a:t>
            </a:r>
          </a:p>
        </p:txBody>
      </p:sp>
      <p:sp>
        <p:nvSpPr>
          <p:cNvPr id="4" name="Slide Number Placeholder 3"/>
          <p:cNvSpPr>
            <a:spLocks noGrp="1"/>
          </p:cNvSpPr>
          <p:nvPr>
            <p:ph type="sldNum" sz="quarter" idx="10"/>
          </p:nvPr>
        </p:nvSpPr>
        <p:spPr/>
        <p:txBody>
          <a:bodyPr/>
          <a:lstStyle/>
          <a:p>
            <a:fld id="{BC1D6F83-E6C8-4302-87FF-66F15E4CB398}" type="slidenum">
              <a:rPr lang="en-US" smtClean="0"/>
              <a:pPr/>
              <a:t>7</a:t>
            </a:fld>
            <a:endParaRPr lang="en-US"/>
          </a:p>
        </p:txBody>
      </p:sp>
    </p:spTree>
    <p:extLst>
      <p:ext uri="{BB962C8B-B14F-4D97-AF65-F5344CB8AC3E}">
        <p14:creationId xmlns:p14="http://schemas.microsoft.com/office/powerpoint/2010/main" val="462404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Even</a:t>
            </a:r>
            <a:r>
              <a:rPr lang="en-US" baseline="0" dirty="0" smtClean="0"/>
              <a:t> though the TOC entries are not blue they are active links that will link you within the document. </a:t>
            </a: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BC1D6F83-E6C8-4302-87FF-66F15E4CB398}" type="slidenum">
              <a:rPr lang="en-US" smtClean="0"/>
              <a:pPr/>
              <a:t>8</a:t>
            </a:fld>
            <a:endParaRPr lang="en-US"/>
          </a:p>
        </p:txBody>
      </p:sp>
    </p:spTree>
    <p:extLst>
      <p:ext uri="{BB962C8B-B14F-4D97-AF65-F5344CB8AC3E}">
        <p14:creationId xmlns:p14="http://schemas.microsoft.com/office/powerpoint/2010/main" val="4080168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This document now has a flow chart that can be used to determine the appropriate permitting document to draft.  (1. ERP, 2. Consolidated ERP and Sovereign Submerged Lands Authorization, 3. Consolidated ERP and Intent to Grant Sovereign Submerged Lands Authorization, 4. Notice of intent to Issue an ERP, 5. Consolidated Notice of Intent to Issue an ERP and Sovereign Submerged Lands authorization, 6. Consolidated Notice of Intent to Issue an ERP and  Intent to Grant Sovereign Submerged Lands Authorization, 7. Recommended Consolidated Notice of Intent to Issue an ERP and Sovereign Submerged Lands Authorization, 8. Recommended Consolidated Notice of Intent to Issue an ERP and Intent to Grant Sovereign Submerged Lands Authorization.   ( all of which will start out from the same base template)…</a:t>
            </a:r>
          </a:p>
          <a:p>
            <a:r>
              <a:rPr lang="en-US" baseline="0" dirty="0" smtClean="0"/>
              <a:t/>
            </a:r>
            <a:br>
              <a:rPr lang="en-US" baseline="0" dirty="0" smtClean="0"/>
            </a:br>
            <a:r>
              <a:rPr lang="en-US" baseline="0" dirty="0" smtClean="0"/>
              <a:t>It </a:t>
            </a:r>
            <a:r>
              <a:rPr lang="en-US" baseline="0" dirty="0" smtClean="0"/>
              <a:t>replaces </a:t>
            </a:r>
            <a:r>
              <a:rPr lang="en-US" baseline="0" dirty="0" smtClean="0"/>
              <a:t>this table format</a:t>
            </a:r>
            <a:endParaRPr lang="en-US" baseline="0" dirty="0" smtClean="0"/>
          </a:p>
          <a:p>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BC1D6F83-E6C8-4302-87FF-66F15E4CB398}" type="slidenum">
              <a:rPr lang="en-US" smtClean="0"/>
              <a:pPr/>
              <a:t>9</a:t>
            </a:fld>
            <a:endParaRPr lang="en-US"/>
          </a:p>
        </p:txBody>
      </p:sp>
    </p:spTree>
    <p:extLst>
      <p:ext uri="{BB962C8B-B14F-4D97-AF65-F5344CB8AC3E}">
        <p14:creationId xmlns:p14="http://schemas.microsoft.com/office/powerpoint/2010/main" val="1239819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66BB4A8-31E6-46AA-811C-0DBF54F091CF}" type="datetimeFigureOut">
              <a:rPr lang="en-US" smtClean="0"/>
              <a:pPr/>
              <a:t>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6AC503-7692-42D5-A143-A093D612A3ED}" type="slidenum">
              <a:rPr lang="en-US" smtClean="0"/>
              <a:pPr/>
              <a:t>‹#›</a:t>
            </a:fld>
            <a:endParaRPr lang="en-US"/>
          </a:p>
        </p:txBody>
      </p:sp>
    </p:spTree>
    <p:extLst>
      <p:ext uri="{BB962C8B-B14F-4D97-AF65-F5344CB8AC3E}">
        <p14:creationId xmlns:p14="http://schemas.microsoft.com/office/powerpoint/2010/main" val="300128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6BB4A8-31E6-46AA-811C-0DBF54F091CF}" type="datetimeFigureOut">
              <a:rPr lang="en-US" smtClean="0"/>
              <a:pPr/>
              <a:t>1/21/2014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6AC503-7692-42D5-A143-A093D612A3ED}" type="slidenum">
              <a:rPr lang="en-US" smtClean="0"/>
              <a:pPr/>
              <a:t>‹#›</a:t>
            </a:fld>
            <a:endParaRPr lang="en-US"/>
          </a:p>
        </p:txBody>
      </p:sp>
    </p:spTree>
    <p:extLst>
      <p:ext uri="{BB962C8B-B14F-4D97-AF65-F5344CB8AC3E}">
        <p14:creationId xmlns:p14="http://schemas.microsoft.com/office/powerpoint/2010/main" val="3833383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6BB4A8-31E6-46AA-811C-0DBF54F091CF}" type="datetimeFigureOut">
              <a:rPr lang="en-US" smtClean="0"/>
              <a:pPr/>
              <a:t>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6AC503-7692-42D5-A143-A093D612A3ED}" type="slidenum">
              <a:rPr lang="en-US" smtClean="0"/>
              <a:pPr/>
              <a:t>‹#›</a:t>
            </a:fld>
            <a:endParaRPr lang="en-US"/>
          </a:p>
        </p:txBody>
      </p:sp>
    </p:spTree>
    <p:extLst>
      <p:ext uri="{BB962C8B-B14F-4D97-AF65-F5344CB8AC3E}">
        <p14:creationId xmlns:p14="http://schemas.microsoft.com/office/powerpoint/2010/main" val="23600011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6BB4A8-31E6-46AA-811C-0DBF54F091CF}" type="datetimeFigureOut">
              <a:rPr lang="en-US" smtClean="0"/>
              <a:pPr/>
              <a:t>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6AC503-7692-42D5-A143-A093D612A3ED}" type="slidenum">
              <a:rPr lang="en-US" smtClean="0"/>
              <a:pPr/>
              <a:t>‹#›</a:t>
            </a:fld>
            <a:endParaRPr lang="en-US"/>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1103910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6BB4A8-31E6-46AA-811C-0DBF54F091CF}" type="datetimeFigureOut">
              <a:rPr lang="en-US" smtClean="0"/>
              <a:pPr/>
              <a:t>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6AC503-7692-42D5-A143-A093D612A3ED}" type="slidenum">
              <a:rPr lang="en-US" smtClean="0"/>
              <a:pPr/>
              <a:t>‹#›</a:t>
            </a:fld>
            <a:endParaRPr lang="en-US"/>
          </a:p>
        </p:txBody>
      </p:sp>
    </p:spTree>
    <p:extLst>
      <p:ext uri="{BB962C8B-B14F-4D97-AF65-F5344CB8AC3E}">
        <p14:creationId xmlns:p14="http://schemas.microsoft.com/office/powerpoint/2010/main" val="2051738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66BB4A8-31E6-46AA-811C-0DBF54F091CF}" type="datetimeFigureOut">
              <a:rPr lang="en-US" smtClean="0"/>
              <a:pPr/>
              <a:t>1/21/2014</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6AC503-7692-42D5-A143-A093D612A3ED}" type="slidenum">
              <a:rPr lang="en-US" smtClean="0"/>
              <a:pPr/>
              <a:t>‹#›</a:t>
            </a:fld>
            <a:endParaRPr lang="en-US"/>
          </a:p>
        </p:txBody>
      </p:sp>
    </p:spTree>
    <p:extLst>
      <p:ext uri="{BB962C8B-B14F-4D97-AF65-F5344CB8AC3E}">
        <p14:creationId xmlns:p14="http://schemas.microsoft.com/office/powerpoint/2010/main" val="31488622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66BB4A8-31E6-46AA-811C-0DBF54F091CF}" type="datetimeFigureOut">
              <a:rPr lang="en-US" smtClean="0"/>
              <a:pPr/>
              <a:t>1/21/2014</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6AC503-7692-42D5-A143-A093D612A3ED}" type="slidenum">
              <a:rPr lang="en-US" smtClean="0"/>
              <a:pPr/>
              <a:t>‹#›</a:t>
            </a:fld>
            <a:endParaRPr lang="en-US"/>
          </a:p>
        </p:txBody>
      </p:sp>
    </p:spTree>
    <p:extLst>
      <p:ext uri="{BB962C8B-B14F-4D97-AF65-F5344CB8AC3E}">
        <p14:creationId xmlns:p14="http://schemas.microsoft.com/office/powerpoint/2010/main" val="35722845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66BB4A8-31E6-46AA-811C-0DBF54F091CF}" type="datetimeFigureOut">
              <a:rPr lang="en-US" smtClean="0"/>
              <a:pPr/>
              <a:t>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6AC503-7692-42D5-A143-A093D612A3ED}" type="slidenum">
              <a:rPr lang="en-US" smtClean="0"/>
              <a:pPr/>
              <a:t>‹#›</a:t>
            </a:fld>
            <a:endParaRPr lang="en-US"/>
          </a:p>
        </p:txBody>
      </p:sp>
    </p:spTree>
    <p:extLst>
      <p:ext uri="{BB962C8B-B14F-4D97-AF65-F5344CB8AC3E}">
        <p14:creationId xmlns:p14="http://schemas.microsoft.com/office/powerpoint/2010/main" val="27266721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66BB4A8-31E6-46AA-811C-0DBF54F091CF}" type="datetimeFigureOut">
              <a:rPr lang="en-US" smtClean="0"/>
              <a:pPr/>
              <a:t>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6AC503-7692-42D5-A143-A093D612A3ED}" type="slidenum">
              <a:rPr lang="en-US" smtClean="0"/>
              <a:pPr/>
              <a:t>‹#›</a:t>
            </a:fld>
            <a:endParaRPr lang="en-US"/>
          </a:p>
        </p:txBody>
      </p:sp>
    </p:spTree>
    <p:extLst>
      <p:ext uri="{BB962C8B-B14F-4D97-AF65-F5344CB8AC3E}">
        <p14:creationId xmlns:p14="http://schemas.microsoft.com/office/powerpoint/2010/main" val="1317679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66BB4A8-31E6-46AA-811C-0DBF54F091CF}" type="datetimeFigureOut">
              <a:rPr lang="en-US" smtClean="0"/>
              <a:pPr/>
              <a:t>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6AC503-7692-42D5-A143-A093D612A3ED}" type="slidenum">
              <a:rPr lang="en-US" smtClean="0"/>
              <a:pPr/>
              <a:t>‹#›</a:t>
            </a:fld>
            <a:endParaRPr lang="en-US"/>
          </a:p>
        </p:txBody>
      </p:sp>
    </p:spTree>
    <p:extLst>
      <p:ext uri="{BB962C8B-B14F-4D97-AF65-F5344CB8AC3E}">
        <p14:creationId xmlns:p14="http://schemas.microsoft.com/office/powerpoint/2010/main" val="1196748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6BB4A8-31E6-46AA-811C-0DBF54F091CF}" type="datetimeFigureOut">
              <a:rPr lang="en-US" smtClean="0"/>
              <a:pPr/>
              <a:t>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6AC503-7692-42D5-A143-A093D612A3ED}" type="slidenum">
              <a:rPr lang="en-US" smtClean="0"/>
              <a:pPr/>
              <a:t>‹#›</a:t>
            </a:fld>
            <a:endParaRPr lang="en-US"/>
          </a:p>
        </p:txBody>
      </p:sp>
    </p:spTree>
    <p:extLst>
      <p:ext uri="{BB962C8B-B14F-4D97-AF65-F5344CB8AC3E}">
        <p14:creationId xmlns:p14="http://schemas.microsoft.com/office/powerpoint/2010/main" val="880934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66BB4A8-31E6-46AA-811C-0DBF54F091CF}" type="datetimeFigureOut">
              <a:rPr lang="en-US" smtClean="0"/>
              <a:pPr/>
              <a:t>1/21/2014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6AC503-7692-42D5-A143-A093D612A3ED}" type="slidenum">
              <a:rPr lang="en-US" smtClean="0"/>
              <a:pPr/>
              <a:t>‹#›</a:t>
            </a:fld>
            <a:endParaRPr lang="en-US"/>
          </a:p>
        </p:txBody>
      </p:sp>
    </p:spTree>
    <p:extLst>
      <p:ext uri="{BB962C8B-B14F-4D97-AF65-F5344CB8AC3E}">
        <p14:creationId xmlns:p14="http://schemas.microsoft.com/office/powerpoint/2010/main" val="2202349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66BB4A8-31E6-46AA-811C-0DBF54F091CF}" type="datetimeFigureOut">
              <a:rPr lang="en-US" smtClean="0"/>
              <a:pPr/>
              <a:t>1/21/2014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6AC503-7692-42D5-A143-A093D612A3ED}" type="slidenum">
              <a:rPr lang="en-US" smtClean="0"/>
              <a:pPr/>
              <a:t>‹#›</a:t>
            </a:fld>
            <a:endParaRPr lang="en-US"/>
          </a:p>
        </p:txBody>
      </p:sp>
    </p:spTree>
    <p:extLst>
      <p:ext uri="{BB962C8B-B14F-4D97-AF65-F5344CB8AC3E}">
        <p14:creationId xmlns:p14="http://schemas.microsoft.com/office/powerpoint/2010/main" val="3814132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E66BB4A8-31E6-46AA-811C-0DBF54F091CF}" type="datetimeFigureOut">
              <a:rPr lang="en-US" smtClean="0"/>
              <a:pPr/>
              <a:t>1/21/2014</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BE6AC503-7692-42D5-A143-A093D612A3ED}" type="slidenum">
              <a:rPr lang="en-US" smtClean="0"/>
              <a:pPr/>
              <a:t>‹#›</a:t>
            </a:fld>
            <a:endParaRPr lang="en-US"/>
          </a:p>
        </p:txBody>
      </p:sp>
    </p:spTree>
    <p:extLst>
      <p:ext uri="{BB962C8B-B14F-4D97-AF65-F5344CB8AC3E}">
        <p14:creationId xmlns:p14="http://schemas.microsoft.com/office/powerpoint/2010/main" val="4257466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66BB4A8-31E6-46AA-811C-0DBF54F091CF}" type="datetimeFigureOut">
              <a:rPr lang="en-US" smtClean="0"/>
              <a:pPr/>
              <a:t>1/21/2014</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BE6AC503-7692-42D5-A143-A093D612A3ED}" type="slidenum">
              <a:rPr lang="en-US" smtClean="0"/>
              <a:pPr/>
              <a:t>‹#›</a:t>
            </a:fld>
            <a:endParaRPr lang="en-US"/>
          </a:p>
        </p:txBody>
      </p:sp>
    </p:spTree>
    <p:extLst>
      <p:ext uri="{BB962C8B-B14F-4D97-AF65-F5344CB8AC3E}">
        <p14:creationId xmlns:p14="http://schemas.microsoft.com/office/powerpoint/2010/main" val="167704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E66BB4A8-31E6-46AA-811C-0DBF54F091CF}" type="datetimeFigureOut">
              <a:rPr lang="en-US" smtClean="0"/>
              <a:pPr/>
              <a:t>1/21/2014</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BE6AC503-7692-42D5-A143-A093D612A3ED}" type="slidenum">
              <a:rPr lang="en-US" smtClean="0"/>
              <a:pPr/>
              <a:t>‹#›</a:t>
            </a:fld>
            <a:endParaRPr lang="en-US"/>
          </a:p>
        </p:txBody>
      </p:sp>
    </p:spTree>
    <p:extLst>
      <p:ext uri="{BB962C8B-B14F-4D97-AF65-F5344CB8AC3E}">
        <p14:creationId xmlns:p14="http://schemas.microsoft.com/office/powerpoint/2010/main" val="3441045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6BB4A8-31E6-46AA-811C-0DBF54F091CF}" type="datetimeFigureOut">
              <a:rPr lang="en-US" smtClean="0"/>
              <a:pPr/>
              <a:t>1/21/2014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6AC503-7692-42D5-A143-A093D612A3ED}" type="slidenum">
              <a:rPr lang="en-US" smtClean="0"/>
              <a:pPr/>
              <a:t>‹#›</a:t>
            </a:fld>
            <a:endParaRPr lang="en-US"/>
          </a:p>
        </p:txBody>
      </p:sp>
    </p:spTree>
    <p:extLst>
      <p:ext uri="{BB962C8B-B14F-4D97-AF65-F5344CB8AC3E}">
        <p14:creationId xmlns:p14="http://schemas.microsoft.com/office/powerpoint/2010/main" val="2366191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cstate="print">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cstate="print">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cstate="print">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cstate="print">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66BB4A8-31E6-46AA-811C-0DBF54F091CF}" type="datetimeFigureOut">
              <a:rPr lang="en-US" smtClean="0"/>
              <a:pPr/>
              <a:t>1/21/2014</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E6AC503-7692-42D5-A143-A093D612A3ED}" type="slidenum">
              <a:rPr lang="en-US" smtClean="0"/>
              <a:pPr/>
              <a:t>‹#›</a:t>
            </a:fld>
            <a:endParaRPr lang="en-US"/>
          </a:p>
        </p:txBody>
      </p:sp>
    </p:spTree>
    <p:extLst>
      <p:ext uri="{BB962C8B-B14F-4D97-AF65-F5344CB8AC3E}">
        <p14:creationId xmlns:p14="http://schemas.microsoft.com/office/powerpoint/2010/main" val="2746659375"/>
      </p:ext>
    </p:extLst>
  </p:cSld>
  <p:clrMap bg1="dk1" tx1="lt1" bg2="dk2" tx2="lt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 id="2147483917" r:id="rId12"/>
    <p:sldLayoutId id="2147483918" r:id="rId13"/>
    <p:sldLayoutId id="2147483919" r:id="rId14"/>
    <p:sldLayoutId id="2147483920" r:id="rId15"/>
    <p:sldLayoutId id="2147483921" r:id="rId16"/>
    <p:sldLayoutId id="2147483922"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hyperlink" Target="http://cabinet.myflorida.com/flwac/20120301_flwac_agency_org.pdf" TargetMode="Externa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25.png"/><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WMF"/><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W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82000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3150644"/>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424515" y="212940"/>
            <a:ext cx="5462718" cy="6645060"/>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6081517" y="1315457"/>
            <a:ext cx="5417376" cy="3374759"/>
          </a:xfrm>
          <a:prstGeom prst="rect">
            <a:avLst/>
          </a:prstGeom>
          <a:noFill/>
          <a:ln w="9525">
            <a:noFill/>
            <a:miter lim="800000"/>
            <a:headEnd/>
            <a:tailEnd/>
          </a:ln>
        </p:spPr>
      </p:pic>
    </p:spTree>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3" name="Rectangle 112"/>
          <p:cNvSpPr>
            <a:spLocks noChangeArrowheads="1"/>
          </p:cNvSpPr>
          <p:nvPr/>
        </p:nvSpPr>
        <p:spPr bwMode="auto">
          <a:xfrm>
            <a:off x="3505200" y="366524"/>
            <a:ext cx="184731"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bg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bg1"/>
                </a:solidFill>
                <a:effectLst/>
                <a:latin typeface="Arial" panose="020B0604020202020204" pitchFamily="34" charset="0"/>
                <a:ea typeface="Times New Roman" panose="02020603050405020304" pitchFamily="18" charset="0"/>
              </a:rPr>
              <a:t/>
            </a:r>
            <a:br>
              <a:rPr kumimoji="0" lang="en-US" sz="1100" b="0" i="0" u="none" strike="noStrike" cap="none" normalizeH="0" baseline="0" smtClean="0">
                <a:ln>
                  <a:noFill/>
                </a:ln>
                <a:solidFill>
                  <a:schemeClr val="bg1"/>
                </a:solidFill>
                <a:effectLst/>
                <a:latin typeface="Arial" panose="020B0604020202020204" pitchFamily="34" charset="0"/>
                <a:ea typeface="Times New Roman" panose="02020603050405020304" pitchFamily="18" charset="0"/>
              </a:rPr>
            </a:br>
            <a:endParaRPr kumimoji="0" lang="en-US" sz="1200" b="0" i="0" u="none" strike="noStrike" cap="none" normalizeH="0" baseline="0" smtClean="0">
              <a:ln>
                <a:noFill/>
              </a:ln>
              <a:solidFill>
                <a:schemeClr val="bg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bg1"/>
              </a:solidFill>
              <a:effectLst/>
              <a:latin typeface="Arial" panose="020B0604020202020204" pitchFamily="34" charset="0"/>
            </a:endParaRPr>
          </a:p>
        </p:txBody>
      </p:sp>
      <p:pic>
        <p:nvPicPr>
          <p:cNvPr id="109" name="Picture 108"/>
          <p:cNvPicPr>
            <a:picLocks noChangeAspect="1"/>
          </p:cNvPicPr>
          <p:nvPr/>
        </p:nvPicPr>
        <p:blipFill>
          <a:blip r:embed="rId3" cstate="print"/>
          <a:stretch>
            <a:fillRect/>
          </a:stretch>
        </p:blipFill>
        <p:spPr>
          <a:xfrm>
            <a:off x="2440516" y="230187"/>
            <a:ext cx="7076017" cy="6122051"/>
          </a:xfrm>
          <a:prstGeom prst="rect">
            <a:avLst/>
          </a:prstGeom>
          <a:ln w="38100">
            <a:solidFill>
              <a:srgbClr val="0000FF"/>
            </a:solidFill>
          </a:ln>
        </p:spPr>
      </p:pic>
      <p:sp>
        <p:nvSpPr>
          <p:cNvPr id="110" name="TextBox 109"/>
          <p:cNvSpPr txBox="1"/>
          <p:nvPr/>
        </p:nvSpPr>
        <p:spPr>
          <a:xfrm>
            <a:off x="2641600" y="600558"/>
            <a:ext cx="2370667" cy="584775"/>
          </a:xfrm>
          <a:prstGeom prst="rect">
            <a:avLst/>
          </a:prstGeom>
          <a:solidFill>
            <a:srgbClr val="16487B"/>
          </a:solidFill>
          <a:ln w="28575">
            <a:solidFill>
              <a:srgbClr val="0000FF"/>
            </a:solidFill>
          </a:ln>
        </p:spPr>
        <p:txBody>
          <a:bodyPr wrap="square" rtlCol="0">
            <a:spAutoFit/>
          </a:bodyPr>
          <a:lstStyle/>
          <a:p>
            <a:r>
              <a:rPr lang="en-US" sz="3200" dirty="0" smtClean="0"/>
              <a:t>Flow Chart</a:t>
            </a:r>
            <a:endParaRPr lang="en-US" sz="3200" dirty="0"/>
          </a:p>
        </p:txBody>
      </p:sp>
      <p:pic>
        <p:nvPicPr>
          <p:cNvPr id="6" name="Picture 5"/>
          <p:cNvPicPr/>
          <p:nvPr/>
        </p:nvPicPr>
        <p:blipFill>
          <a:blip r:embed="rId4">
            <a:extLst>
              <a:ext uri="{28A0092B-C50C-407E-A947-70E740481C1C}">
                <a14:useLocalDpi xmlns:a14="http://schemas.microsoft.com/office/drawing/2010/main" val="0"/>
              </a:ext>
            </a:extLst>
          </a:blip>
          <a:stretch>
            <a:fillRect/>
          </a:stretch>
        </p:blipFill>
        <p:spPr>
          <a:xfrm>
            <a:off x="7706783" y="3837770"/>
            <a:ext cx="1809750" cy="1809750"/>
          </a:xfrm>
          <a:prstGeom prst="rect">
            <a:avLst/>
          </a:prstGeom>
        </p:spPr>
      </p:pic>
    </p:spTree>
    <p:extLst>
      <p:ext uri="{BB962C8B-B14F-4D97-AF65-F5344CB8AC3E}">
        <p14:creationId xmlns:p14="http://schemas.microsoft.com/office/powerpoint/2010/main" val="9038747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69334" y="1710266"/>
            <a:ext cx="11768666" cy="4524315"/>
          </a:xfrm>
          <a:prstGeom prst="rect">
            <a:avLst/>
          </a:prstGeom>
          <a:noFill/>
          <a:ln>
            <a:solidFill>
              <a:schemeClr val="accent1"/>
            </a:solidFill>
          </a:ln>
          <a:effectLst>
            <a:glow rad="228600">
              <a:schemeClr val="accent1">
                <a:satMod val="175000"/>
                <a:alpha val="40000"/>
              </a:schemeClr>
            </a:glow>
          </a:effectLst>
        </p:spPr>
        <p:txBody>
          <a:bodyPr wrap="square" rtlCol="0">
            <a:spAutoFit/>
          </a:bodyPr>
          <a:lstStyle/>
          <a:p>
            <a:pPr algn="ctr"/>
            <a:r>
              <a:rPr lang="en-US" sz="9600" dirty="0" smtClean="0"/>
              <a:t>General Revisions to Templates Include </a:t>
            </a:r>
            <a:endParaRPr lang="en-US" sz="9600" dirty="0"/>
          </a:p>
        </p:txBody>
      </p:sp>
      <p:sp>
        <p:nvSpPr>
          <p:cNvPr id="4" name="Rectangle 3"/>
          <p:cNvSpPr/>
          <p:nvPr/>
        </p:nvSpPr>
        <p:spPr>
          <a:xfrm>
            <a:off x="586502" y="375780"/>
            <a:ext cx="8031403" cy="92333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TEMPLATE REVISIONS</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83777157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wind"/>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2325" y="668751"/>
            <a:ext cx="11260667" cy="6494085"/>
          </a:xfrm>
          <a:prstGeom prst="rect">
            <a:avLst/>
          </a:prstGeom>
          <a:noFill/>
        </p:spPr>
        <p:txBody>
          <a:bodyPr wrap="square" rtlCol="0">
            <a:spAutoFit/>
          </a:bodyPr>
          <a:lstStyle/>
          <a:p>
            <a:pPr marL="457200" indent="-457200">
              <a:buFont typeface="Arial" panose="020B0604020202020204" pitchFamily="34" charset="0"/>
              <a:buChar char="•"/>
            </a:pPr>
            <a:r>
              <a:rPr lang="en-US" sz="3200" dirty="0" smtClean="0"/>
              <a:t>Templates contain </a:t>
            </a:r>
            <a:r>
              <a:rPr lang="en-US" sz="3200" dirty="0" smtClean="0">
                <a:solidFill>
                  <a:srgbClr val="FF0000"/>
                </a:solidFill>
              </a:rPr>
              <a:t>Red </a:t>
            </a:r>
            <a:r>
              <a:rPr lang="en-US" sz="3200" dirty="0">
                <a:solidFill>
                  <a:srgbClr val="FF0000"/>
                </a:solidFill>
              </a:rPr>
              <a:t>font </a:t>
            </a:r>
            <a:r>
              <a:rPr lang="en-US" sz="3200" dirty="0"/>
              <a:t>and </a:t>
            </a:r>
            <a:r>
              <a:rPr lang="en-US" sz="3200" b="1" dirty="0">
                <a:solidFill>
                  <a:srgbClr val="FF0000"/>
                </a:solidFill>
              </a:rPr>
              <a:t>XX</a:t>
            </a:r>
            <a:r>
              <a:rPr lang="en-US" sz="3200" dirty="0"/>
              <a:t>’s </a:t>
            </a:r>
            <a:r>
              <a:rPr lang="en-US" sz="3200" dirty="0" smtClean="0"/>
              <a:t>to </a:t>
            </a:r>
            <a:r>
              <a:rPr lang="en-US" sz="3200" dirty="0"/>
              <a:t>indicate locations where information is needed or instruction is provided. </a:t>
            </a:r>
            <a:endParaRPr lang="en-US" sz="3200" dirty="0" smtClean="0"/>
          </a:p>
          <a:p>
            <a:endParaRPr lang="en-US" sz="3200" dirty="0" smtClean="0"/>
          </a:p>
          <a:p>
            <a:pPr marL="457200" indent="-457200">
              <a:buFont typeface="Arial" panose="020B0604020202020204" pitchFamily="34" charset="0"/>
              <a:buChar char="•"/>
            </a:pPr>
            <a:r>
              <a:rPr lang="en-US" sz="3200" dirty="0" smtClean="0"/>
              <a:t>Proprietary Review- </a:t>
            </a:r>
            <a:r>
              <a:rPr lang="en-US" sz="3200" dirty="0" smtClean="0">
                <a:solidFill>
                  <a:schemeClr val="accent1"/>
                </a:solidFill>
              </a:rPr>
              <a:t>Letter </a:t>
            </a:r>
            <a:r>
              <a:rPr lang="en-US" sz="3200" dirty="0">
                <a:solidFill>
                  <a:schemeClr val="accent1"/>
                </a:solidFill>
              </a:rPr>
              <a:t>of </a:t>
            </a:r>
            <a:r>
              <a:rPr lang="en-US" sz="3200" dirty="0" smtClean="0">
                <a:solidFill>
                  <a:schemeClr val="accent1"/>
                </a:solidFill>
              </a:rPr>
              <a:t>Consent- </a:t>
            </a:r>
            <a:r>
              <a:rPr lang="en-US" sz="3200" dirty="0" smtClean="0"/>
              <a:t>references to Consent of Use have been removed. </a:t>
            </a:r>
          </a:p>
          <a:p>
            <a:pPr marL="457200" indent="-457200">
              <a:buFont typeface="Arial" panose="020B0604020202020204" pitchFamily="34" charset="0"/>
              <a:buChar char="•"/>
            </a:pPr>
            <a:endParaRPr lang="en-US" sz="3200" dirty="0" smtClean="0"/>
          </a:p>
          <a:p>
            <a:pPr marL="457200" indent="-457200">
              <a:buFont typeface="Arial" panose="020B0604020202020204" pitchFamily="34" charset="0"/>
              <a:buChar char="•"/>
            </a:pPr>
            <a:r>
              <a:rPr lang="en-US" sz="3200" dirty="0" smtClean="0"/>
              <a:t>New SPGP language provided </a:t>
            </a:r>
          </a:p>
          <a:p>
            <a:pPr marL="457200" indent="-457200">
              <a:buFont typeface="Arial" panose="020B0604020202020204" pitchFamily="34" charset="0"/>
              <a:buChar char="•"/>
            </a:pPr>
            <a:endParaRPr lang="en-US" sz="3200" dirty="0" smtClean="0"/>
          </a:p>
          <a:p>
            <a:pPr marL="457200" indent="-457200">
              <a:buFont typeface="Arial" panose="020B0604020202020204" pitchFamily="34" charset="0"/>
              <a:buChar char="•"/>
            </a:pPr>
            <a:r>
              <a:rPr lang="en-US" sz="3200" dirty="0" smtClean="0"/>
              <a:t>NOR’s updated to include FLAWAC  </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endParaRPr lang="en-US" sz="3200" dirty="0"/>
          </a:p>
        </p:txBody>
      </p:sp>
    </p:spTree>
    <p:extLst>
      <p:ext uri="{BB962C8B-B14F-4D97-AF65-F5344CB8AC3E}">
        <p14:creationId xmlns:p14="http://schemas.microsoft.com/office/powerpoint/2010/main" val="4041894800"/>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3" name="TextBox 2"/>
          <p:cNvSpPr txBox="1"/>
          <p:nvPr/>
        </p:nvSpPr>
        <p:spPr>
          <a:xfrm>
            <a:off x="338663" y="625641"/>
            <a:ext cx="11497733" cy="2062103"/>
          </a:xfrm>
          <a:prstGeom prst="rect">
            <a:avLst/>
          </a:prstGeom>
          <a:noFill/>
        </p:spPr>
        <p:txBody>
          <a:bodyPr wrap="square" rtlCol="0">
            <a:spAutoFit/>
          </a:bodyPr>
          <a:lstStyle/>
          <a:p>
            <a:r>
              <a:rPr lang="en-US" sz="3200" dirty="0" smtClean="0"/>
              <a:t>Proprietary Review- </a:t>
            </a:r>
          </a:p>
          <a:p>
            <a:r>
              <a:rPr lang="en-US" sz="3200" dirty="0" smtClean="0"/>
              <a:t>The following language is included </a:t>
            </a:r>
            <a:r>
              <a:rPr lang="en-US" sz="3200" dirty="0" smtClean="0">
                <a:solidFill>
                  <a:schemeClr val="accent1"/>
                </a:solidFill>
              </a:rPr>
              <a:t>in all templates </a:t>
            </a:r>
            <a:r>
              <a:rPr lang="en-US" sz="3200" dirty="0" smtClean="0"/>
              <a:t>and needs to be included every time the appropriate form of proprietary authorization is a </a:t>
            </a:r>
            <a:r>
              <a:rPr lang="en-US" sz="3200" dirty="0" smtClean="0">
                <a:solidFill>
                  <a:schemeClr val="accent1"/>
                </a:solidFill>
              </a:rPr>
              <a:t>Letter of Consent </a:t>
            </a:r>
            <a:r>
              <a:rPr lang="en-US" sz="3200" dirty="0" smtClean="0"/>
              <a:t>(LOC). </a:t>
            </a:r>
          </a:p>
        </p:txBody>
      </p:sp>
      <p:sp>
        <p:nvSpPr>
          <p:cNvPr id="2" name="TextBox 1"/>
          <p:cNvSpPr txBox="1"/>
          <p:nvPr/>
        </p:nvSpPr>
        <p:spPr>
          <a:xfrm>
            <a:off x="220130" y="3115612"/>
            <a:ext cx="11734801" cy="3323987"/>
          </a:xfrm>
          <a:prstGeom prst="rect">
            <a:avLst/>
          </a:prstGeom>
          <a:solidFill>
            <a:schemeClr val="tx1"/>
          </a:solidFill>
          <a:ln w="38100">
            <a:solidFill>
              <a:schemeClr val="accent1"/>
            </a:solidFill>
          </a:ln>
        </p:spPr>
        <p:txBody>
          <a:bodyPr wrap="square" rtlCol="0">
            <a:spAutoFit/>
          </a:bodyPr>
          <a:lstStyle/>
          <a:p>
            <a:r>
              <a:rPr lang="en-US" sz="2400" dirty="0">
                <a:solidFill>
                  <a:schemeClr val="bg1"/>
                </a:solidFill>
              </a:rPr>
              <a:t>During the term of this Letter of Consent you shall maintain satisfactory evidence of sufficient upland interest as required by paragraph 18-21.004(3)(b), Florida Administrative Code.  If such interest is terminated or the Board of Trustees determines that such interest did not exist on the date of issuance of this Letter of Consent, this Letter of Consent may be terminated by the Board of Trustees at its sole option.  If the Board of Trustees terminates this Letter of Consent, you agree not to assert a claim or defense against the Board of Trustees arising out of this Letter of Consent</a:t>
            </a:r>
            <a:r>
              <a:rPr lang="en-US" sz="2400" dirty="0" smtClean="0">
                <a:solidFill>
                  <a:schemeClr val="bg1"/>
                </a:solidFill>
              </a:rPr>
              <a:t>.</a:t>
            </a:r>
            <a:endParaRPr lang="en-US" sz="2400"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802545492"/>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duotone>
              <a:schemeClr val="bg2">
                <a:shade val="62000"/>
                <a:hueMod val="108000"/>
                <a:satMod val="164000"/>
                <a:lumMod val="69000"/>
              </a:schemeClr>
              <a:schemeClr val="bg2">
                <a:tint val="96000"/>
                <a:hueMod val="90000"/>
                <a:satMod val="130000"/>
                <a:lumMod val="134000"/>
              </a:schemeClr>
            </a:duotone>
            <a:extLst>
              <a:ext uri="{BEBA8EAE-BF5A-486C-A8C5-ECC9F3942E4B}">
                <a14:imgProps xmlns:a14="http://schemas.microsoft.com/office/drawing/2010/main">
                  <a14:imgLayer r:embed="rId4">
                    <a14:imgEffect>
                      <a14:artisticMarker/>
                    </a14:imgEffect>
                  </a14:imgLayer>
                </a14:imgProps>
              </a:ext>
            </a:extLst>
          </a:blip>
          <a:stretch/>
        </a:blipFill>
        <a:effectLst/>
      </p:bgPr>
    </p:bg>
    <p:spTree>
      <p:nvGrpSpPr>
        <p:cNvPr id="1" name=""/>
        <p:cNvGrpSpPr/>
        <p:nvPr/>
      </p:nvGrpSpPr>
      <p:grpSpPr>
        <a:xfrm>
          <a:off x="0" y="0"/>
          <a:ext cx="0" cy="0"/>
          <a:chOff x="0" y="0"/>
          <a:chExt cx="0" cy="0"/>
        </a:xfrm>
      </p:grpSpPr>
      <p:sp>
        <p:nvSpPr>
          <p:cNvPr id="2" name="TextBox 1"/>
          <p:cNvSpPr txBox="1"/>
          <p:nvPr/>
        </p:nvSpPr>
        <p:spPr>
          <a:xfrm>
            <a:off x="270933" y="203200"/>
            <a:ext cx="11057466" cy="5509200"/>
          </a:xfrm>
          <a:prstGeom prst="rect">
            <a:avLst/>
          </a:prstGeom>
          <a:noFill/>
        </p:spPr>
        <p:txBody>
          <a:bodyPr wrap="square" rtlCol="0">
            <a:spAutoFit/>
          </a:bodyPr>
          <a:lstStyle/>
          <a:p>
            <a:r>
              <a:rPr lang="en-US" sz="3200" dirty="0" smtClean="0"/>
              <a:t>Federal Review- SPGP Approved/ Not Approved/</a:t>
            </a:r>
          </a:p>
          <a:p>
            <a:r>
              <a:rPr lang="en-US" sz="3200" dirty="0" smtClean="0">
                <a:solidFill>
                  <a:schemeClr val="accent1"/>
                </a:solidFill>
              </a:rPr>
              <a:t>Not Required</a:t>
            </a:r>
          </a:p>
          <a:p>
            <a:endParaRPr lang="en-US" sz="3200" dirty="0"/>
          </a:p>
          <a:p>
            <a:r>
              <a:rPr lang="en-US" sz="3200" dirty="0" smtClean="0"/>
              <a:t>Now has three sets of paragraph options</a:t>
            </a:r>
          </a:p>
          <a:p>
            <a:pPr marL="457200" indent="-457200">
              <a:buFont typeface="Arial" panose="020B0604020202020204" pitchFamily="34" charset="0"/>
              <a:buChar char="•"/>
            </a:pPr>
            <a:r>
              <a:rPr lang="en-US" sz="3200" dirty="0" smtClean="0"/>
              <a:t>SPGP approved language </a:t>
            </a:r>
          </a:p>
          <a:p>
            <a:pPr marL="457200" indent="-457200">
              <a:buFont typeface="Arial" panose="020B0604020202020204" pitchFamily="34" charset="0"/>
              <a:buChar char="•"/>
            </a:pPr>
            <a:r>
              <a:rPr lang="en-US" sz="3200" dirty="0" smtClean="0"/>
              <a:t>SPGP not approved </a:t>
            </a:r>
          </a:p>
          <a:p>
            <a:pPr marL="457200" indent="-457200">
              <a:buFont typeface="Arial" panose="020B0604020202020204" pitchFamily="34" charset="0"/>
              <a:buChar char="•"/>
            </a:pPr>
            <a:r>
              <a:rPr lang="en-US" sz="3200" dirty="0" smtClean="0"/>
              <a:t>SPGP not required (</a:t>
            </a:r>
            <a:r>
              <a:rPr lang="en-US" sz="3200" dirty="0" smtClean="0">
                <a:solidFill>
                  <a:schemeClr val="accent1"/>
                </a:solidFill>
              </a:rPr>
              <a:t>this is language is provided by the USACOE to use when the activity is not covered by the SPGP agreement and has been determined not to require any further authorization by the USACOE</a:t>
            </a:r>
            <a:r>
              <a:rPr lang="en-US" sz="3200" dirty="0" smtClean="0"/>
              <a:t>)</a:t>
            </a:r>
            <a:endParaRPr lang="en-US" sz="3200" dirty="0"/>
          </a:p>
        </p:txBody>
      </p:sp>
      <p:sp>
        <p:nvSpPr>
          <p:cNvPr id="3" name="Explosion 2 2"/>
          <p:cNvSpPr/>
          <p:nvPr/>
        </p:nvSpPr>
        <p:spPr>
          <a:xfrm>
            <a:off x="2910625" y="618186"/>
            <a:ext cx="3078051" cy="103031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rPr>
              <a:t>NEW</a:t>
            </a:r>
            <a:endParaRPr lang="en-US" sz="3600" b="1" dirty="0">
              <a:solidFill>
                <a:schemeClr val="tx1"/>
              </a:solidFill>
            </a:endParaRPr>
          </a:p>
        </p:txBody>
      </p:sp>
    </p:spTree>
    <p:extLst>
      <p:ext uri="{BB962C8B-B14F-4D97-AF65-F5344CB8AC3E}">
        <p14:creationId xmlns:p14="http://schemas.microsoft.com/office/powerpoint/2010/main" val="3747644632"/>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4817" y="575733"/>
            <a:ext cx="9864247" cy="1446550"/>
          </a:xfrm>
          <a:prstGeom prst="rect">
            <a:avLst/>
          </a:prstGeom>
          <a:noFill/>
        </p:spPr>
        <p:txBody>
          <a:bodyPr wrap="square" rtlCol="0">
            <a:spAutoFit/>
          </a:bodyPr>
          <a:lstStyle/>
          <a:p>
            <a:r>
              <a:rPr lang="en-US" sz="3200" dirty="0" smtClean="0"/>
              <a:t>NEW SPGP </a:t>
            </a:r>
            <a:r>
              <a:rPr lang="en-US" sz="3200" dirty="0" smtClean="0">
                <a:solidFill>
                  <a:schemeClr val="accent1"/>
                </a:solidFill>
              </a:rPr>
              <a:t>NOT REQUIRED </a:t>
            </a:r>
            <a:r>
              <a:rPr lang="en-US" sz="3200" dirty="0" smtClean="0"/>
              <a:t>LANGUAGE </a:t>
            </a:r>
          </a:p>
          <a:p>
            <a:pPr marL="457200" indent="-457200">
              <a:buFont typeface="Arial" panose="020B0604020202020204" pitchFamily="34" charset="0"/>
              <a:buChar char="•"/>
            </a:pPr>
            <a:r>
              <a:rPr lang="en-US" sz="2800" dirty="0" smtClean="0"/>
              <a:t>Added to ALL of the templates (exempt, GP, individual).  </a:t>
            </a:r>
            <a:endParaRPr lang="en-US" sz="2800" dirty="0"/>
          </a:p>
        </p:txBody>
      </p:sp>
      <p:pic>
        <p:nvPicPr>
          <p:cNvPr id="3" name="Picture 2"/>
          <p:cNvPicPr>
            <a:picLocks noChangeAspect="1"/>
          </p:cNvPicPr>
          <p:nvPr/>
        </p:nvPicPr>
        <p:blipFill>
          <a:blip r:embed="rId3" cstate="print"/>
          <a:stretch>
            <a:fillRect/>
          </a:stretch>
        </p:blipFill>
        <p:spPr>
          <a:xfrm>
            <a:off x="334817" y="2236868"/>
            <a:ext cx="11090718" cy="3742267"/>
          </a:xfrm>
          <a:prstGeom prst="rect">
            <a:avLst/>
          </a:prstGeom>
        </p:spPr>
      </p:pic>
    </p:spTree>
    <p:extLst>
      <p:ext uri="{BB962C8B-B14F-4D97-AF65-F5344CB8AC3E}">
        <p14:creationId xmlns:p14="http://schemas.microsoft.com/office/powerpoint/2010/main" val="4282928829"/>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duotone>
              <a:schemeClr val="bg2">
                <a:shade val="62000"/>
                <a:hueMod val="108000"/>
                <a:satMod val="164000"/>
                <a:lumMod val="69000"/>
              </a:schemeClr>
              <a:schemeClr val="bg2">
                <a:tint val="96000"/>
                <a:hueMod val="90000"/>
                <a:satMod val="130000"/>
                <a:lumMod val="134000"/>
              </a:schemeClr>
            </a:duotone>
            <a:extLst>
              <a:ext uri="{BEBA8EAE-BF5A-486C-A8C5-ECC9F3942E4B}">
                <a14:imgProps xmlns:a14="http://schemas.microsoft.com/office/drawing/2010/main">
                  <a14:imgLayer r:embed="rId4">
                    <a14:imgEffect>
                      <a14:artisticLightScreen/>
                    </a14:imgEffect>
                  </a14:imgLayer>
                </a14:imgProps>
              </a:ext>
            </a:extLst>
          </a:blip>
          <a:stretch/>
        </a:blipFill>
        <a:effectLst/>
      </p:bgPr>
    </p:bg>
    <p:spTree>
      <p:nvGrpSpPr>
        <p:cNvPr id="1" name=""/>
        <p:cNvGrpSpPr/>
        <p:nvPr/>
      </p:nvGrpSpPr>
      <p:grpSpPr>
        <a:xfrm>
          <a:off x="0" y="0"/>
          <a:ext cx="0" cy="0"/>
          <a:chOff x="0" y="0"/>
          <a:chExt cx="0" cy="0"/>
        </a:xfrm>
      </p:grpSpPr>
      <p:sp>
        <p:nvSpPr>
          <p:cNvPr id="2" name="TextBox 1"/>
          <p:cNvSpPr txBox="1"/>
          <p:nvPr/>
        </p:nvSpPr>
        <p:spPr>
          <a:xfrm>
            <a:off x="270933" y="220134"/>
            <a:ext cx="11108267" cy="3046988"/>
          </a:xfrm>
          <a:prstGeom prst="rect">
            <a:avLst/>
          </a:prstGeom>
          <a:noFill/>
        </p:spPr>
        <p:txBody>
          <a:bodyPr wrap="square" rtlCol="0">
            <a:spAutoFit/>
          </a:bodyPr>
          <a:lstStyle/>
          <a:p>
            <a:r>
              <a:rPr lang="en-US" sz="3200" u="sng" dirty="0" smtClean="0"/>
              <a:t>NOTICE OF RIGHTS </a:t>
            </a:r>
            <a:r>
              <a:rPr lang="en-US" sz="3200" dirty="0" smtClean="0"/>
              <a:t>(Chapter 120 F.S.)  </a:t>
            </a:r>
          </a:p>
          <a:p>
            <a:pPr marL="457200" indent="-457200">
              <a:buFont typeface="Arial" panose="020B0604020202020204" pitchFamily="34" charset="0"/>
              <a:buChar char="•"/>
            </a:pPr>
            <a:r>
              <a:rPr lang="en-US" sz="3200" dirty="0" smtClean="0"/>
              <a:t>Required to be included for all Final Agency </a:t>
            </a:r>
          </a:p>
          <a:p>
            <a:r>
              <a:rPr lang="en-US" sz="3200" dirty="0"/>
              <a:t> </a:t>
            </a:r>
            <a:r>
              <a:rPr lang="en-US" sz="3200" dirty="0" smtClean="0"/>
              <a:t>   Action’s</a:t>
            </a:r>
          </a:p>
          <a:p>
            <a:endParaRPr lang="en-US" sz="3200" dirty="0"/>
          </a:p>
          <a:p>
            <a:r>
              <a:rPr lang="en-US" sz="3200" u="sng" dirty="0" smtClean="0">
                <a:solidFill>
                  <a:schemeClr val="accent1"/>
                </a:solidFill>
              </a:rPr>
              <a:t>FLAWAC Review- </a:t>
            </a:r>
            <a:r>
              <a:rPr lang="en-US" sz="3200" dirty="0" smtClean="0"/>
              <a:t>(Florida Land and Water Adjudicatory Commission) </a:t>
            </a:r>
          </a:p>
        </p:txBody>
      </p:sp>
      <p:sp>
        <p:nvSpPr>
          <p:cNvPr id="3" name="TextBox 2"/>
          <p:cNvSpPr txBox="1"/>
          <p:nvPr/>
        </p:nvSpPr>
        <p:spPr>
          <a:xfrm>
            <a:off x="457200" y="3623733"/>
            <a:ext cx="10668000" cy="2308324"/>
          </a:xfrm>
          <a:prstGeom prst="rect">
            <a:avLst/>
          </a:prstGeom>
          <a:solidFill>
            <a:schemeClr val="tx1"/>
          </a:solidFill>
          <a:ln w="57150">
            <a:solidFill>
              <a:schemeClr val="accent4">
                <a:lumMod val="75000"/>
              </a:schemeClr>
            </a:solidFill>
          </a:ln>
        </p:spPr>
        <p:txBody>
          <a:bodyPr wrap="square" rtlCol="0">
            <a:spAutoFit/>
          </a:bodyPr>
          <a:lstStyle/>
          <a:p>
            <a:r>
              <a:rPr lang="en-US" dirty="0">
                <a:solidFill>
                  <a:schemeClr val="bg1"/>
                </a:solidFill>
              </a:rPr>
              <a:t> </a:t>
            </a:r>
          </a:p>
          <a:p>
            <a:r>
              <a:rPr lang="en-US" u="sng" dirty="0">
                <a:solidFill>
                  <a:schemeClr val="bg1"/>
                </a:solidFill>
              </a:rPr>
              <a:t>FLAWAC Review </a:t>
            </a:r>
            <a:r>
              <a:rPr lang="en-US" b="1" u="sng" dirty="0">
                <a:solidFill>
                  <a:srgbClr val="FF0000"/>
                </a:solidFill>
              </a:rPr>
              <a:t>(Include for all projects)</a:t>
            </a:r>
            <a:endParaRPr lang="en-US" dirty="0">
              <a:solidFill>
                <a:srgbClr val="FF0000"/>
              </a:solidFill>
            </a:endParaRPr>
          </a:p>
          <a:p>
            <a:r>
              <a:rPr lang="en-US" dirty="0">
                <a:solidFill>
                  <a:schemeClr val="bg1"/>
                </a:solidFill>
              </a:rPr>
              <a:t>The applicant, or any party within the meaning of Section 373.114(1)(a) or 373.4275, F.S., may also seek appellate review of this order before the Land and Water Adjudicatory Commission under Section 373.114(1) or 373.4275, F.S.  Requests for review before the Land and Water Adjudicatory Commission must be filed with the Secretary of the Commission and served on the Department within 20 days from the date when the order is filed with the Clerk of the Department. </a:t>
            </a:r>
            <a:endParaRPr lang="en-US" dirty="0"/>
          </a:p>
        </p:txBody>
      </p:sp>
      <p:sp>
        <p:nvSpPr>
          <p:cNvPr id="4" name="TextBox 3"/>
          <p:cNvSpPr txBox="1"/>
          <p:nvPr/>
        </p:nvSpPr>
        <p:spPr>
          <a:xfrm>
            <a:off x="457200" y="6248400"/>
            <a:ext cx="10668000" cy="369332"/>
          </a:xfrm>
          <a:prstGeom prst="rect">
            <a:avLst/>
          </a:prstGeom>
          <a:noFill/>
        </p:spPr>
        <p:txBody>
          <a:bodyPr wrap="square" rtlCol="0">
            <a:spAutoFit/>
          </a:bodyPr>
          <a:lstStyle/>
          <a:p>
            <a:r>
              <a:rPr lang="en-US" dirty="0">
                <a:hlinkClick r:id="rId5"/>
              </a:rPr>
              <a:t>http://</a:t>
            </a:r>
            <a:r>
              <a:rPr lang="en-US" dirty="0" smtClean="0">
                <a:hlinkClick r:id="rId5"/>
              </a:rPr>
              <a:t>cabinet.myflorida.com/flwac/20120301_flwac_agency_org.pdf</a:t>
            </a:r>
            <a:r>
              <a:rPr lang="en-US" dirty="0" smtClean="0"/>
              <a:t> </a:t>
            </a:r>
            <a:endParaRPr lang="en-US" dirty="0"/>
          </a:p>
        </p:txBody>
      </p:sp>
    </p:spTree>
    <p:extLst>
      <p:ext uri="{BB962C8B-B14F-4D97-AF65-F5344CB8AC3E}">
        <p14:creationId xmlns:p14="http://schemas.microsoft.com/office/powerpoint/2010/main" val="1265313059"/>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1377921" y="1339748"/>
            <a:ext cx="9528134" cy="4154984"/>
          </a:xfrm>
          <a:prstGeom prst="rect">
            <a:avLst/>
          </a:prstGeom>
          <a:ln>
            <a:solidFill>
              <a:schemeClr val="accent1"/>
            </a:solidFill>
          </a:ln>
          <a:effectLst>
            <a:glow rad="228600">
              <a:schemeClr val="accent1">
                <a:satMod val="175000"/>
                <a:alpha val="40000"/>
              </a:schemeClr>
            </a:glow>
          </a:effectLst>
        </p:spPr>
        <p:txBody>
          <a:bodyPr wrap="square">
            <a:spAutoFit/>
          </a:bodyPr>
          <a:lstStyle/>
          <a:p>
            <a:pPr algn="ctr"/>
            <a:r>
              <a:rPr lang="en-US" sz="8800" b="1" cap="all" dirty="0" smtClean="0">
                <a:ln w="0"/>
                <a:effectLst>
                  <a:reflection blurRad="12700" stA="50000" endPos="50000" dist="5000" dir="5400000" sy="-100000" rotWithShape="0"/>
                </a:effectLst>
              </a:rPr>
              <a:t>ENVIRONMENTAL</a:t>
            </a:r>
            <a:r>
              <a:rPr lang="en-US" sz="7200" b="1" cap="all" dirty="0" smtClean="0">
                <a:ln w="0"/>
                <a:effectLst>
                  <a:reflection blurRad="12700" stA="50000" endPos="50000" dist="5000" dir="5400000" sy="-100000" rotWithShape="0"/>
                </a:effectLst>
              </a:rPr>
              <a:t> </a:t>
            </a:r>
            <a:r>
              <a:rPr lang="en-US" sz="8800" b="1" cap="all" dirty="0" smtClean="0">
                <a:ln w="0"/>
                <a:effectLst>
                  <a:reflection blurRad="12700" stA="50000" endPos="50000" dist="5000" dir="5400000" sy="-100000" rotWithShape="0"/>
                </a:effectLst>
              </a:rPr>
              <a:t>RESOURCE </a:t>
            </a:r>
          </a:p>
          <a:p>
            <a:pPr algn="ctr"/>
            <a:r>
              <a:rPr lang="en-US" sz="8800" b="1" cap="all" dirty="0" smtClean="0">
                <a:ln w="0"/>
                <a:effectLst>
                  <a:reflection blurRad="12700" stA="50000" endPos="50000" dist="5000" dir="5400000" sy="-100000" rotWithShape="0"/>
                </a:effectLst>
              </a:rPr>
              <a:t>PERMIT TEMPLATE</a:t>
            </a:r>
            <a:endParaRPr lang="en-US" sz="8800" b="1" cap="all" dirty="0">
              <a:ln w="0"/>
              <a:effectLst>
                <a:reflection blurRad="12700" stA="50000" endPos="50000" dist="5000" dir="5400000" sy="-100000" rotWithShape="0"/>
              </a:effectLst>
            </a:endParaRPr>
          </a:p>
        </p:txBody>
      </p:sp>
    </p:spTree>
    <p:extLst>
      <p:ext uri="{BB962C8B-B14F-4D97-AF65-F5344CB8AC3E}">
        <p14:creationId xmlns:p14="http://schemas.microsoft.com/office/powerpoint/2010/main" val="102620219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restige"/>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0933" y="287867"/>
            <a:ext cx="11497734" cy="6001643"/>
          </a:xfrm>
          <a:prstGeom prst="rect">
            <a:avLst/>
          </a:prstGeom>
          <a:noFill/>
        </p:spPr>
        <p:txBody>
          <a:bodyPr wrap="square" rtlCol="0">
            <a:spAutoFit/>
          </a:bodyPr>
          <a:lstStyle/>
          <a:p>
            <a:r>
              <a:rPr lang="en-US" sz="3200" dirty="0" smtClean="0"/>
              <a:t>This base template is used to draft the following:</a:t>
            </a:r>
          </a:p>
          <a:p>
            <a:pPr marL="457200" indent="-457200">
              <a:buFont typeface="Arial" panose="020B0604020202020204" pitchFamily="34" charset="0"/>
              <a:buChar char="•"/>
            </a:pPr>
            <a:r>
              <a:rPr lang="en-US" sz="3200" dirty="0" smtClean="0"/>
              <a:t>Environmental Resource Permit</a:t>
            </a:r>
          </a:p>
          <a:p>
            <a:pPr marL="457200" indent="-457200">
              <a:buFont typeface="Arial" panose="020B0604020202020204" pitchFamily="34" charset="0"/>
              <a:buChar char="•"/>
            </a:pPr>
            <a:r>
              <a:rPr lang="en-US" sz="3200" dirty="0" smtClean="0"/>
              <a:t>Consolidated Environmental Resource Permit and Sovereignty Submerged Lands Authorization</a:t>
            </a:r>
          </a:p>
          <a:p>
            <a:pPr marL="457200" indent="-457200">
              <a:buFont typeface="Arial" panose="020B0604020202020204" pitchFamily="34" charset="0"/>
              <a:buChar char="•"/>
            </a:pPr>
            <a:r>
              <a:rPr lang="en-US" sz="3200" dirty="0" smtClean="0"/>
              <a:t>Consolidated Environmental Resource Permit and Intent to Grant Sovereignty Submerged Lands Authorization</a:t>
            </a:r>
          </a:p>
          <a:p>
            <a:pPr marL="457200" indent="-457200">
              <a:buFont typeface="Arial" panose="020B0604020202020204" pitchFamily="34" charset="0"/>
              <a:buChar char="•"/>
            </a:pPr>
            <a:r>
              <a:rPr lang="en-US" sz="3200" dirty="0" smtClean="0"/>
              <a:t>DRAFT permit for attachment to a Notice of Intent to Issue (NOI) an ERP or a Consolidated NOI, or a Recommended Consolidated Notice of intent.  </a:t>
            </a:r>
          </a:p>
          <a:p>
            <a:endParaRPr lang="en-US" sz="3200" dirty="0"/>
          </a:p>
          <a:p>
            <a:r>
              <a:rPr lang="en-US" sz="3200" dirty="0" smtClean="0"/>
              <a:t> </a:t>
            </a:r>
          </a:p>
        </p:txBody>
      </p:sp>
    </p:spTree>
    <p:extLst>
      <p:ext uri="{BB962C8B-B14F-4D97-AF65-F5344CB8AC3E}">
        <p14:creationId xmlns:p14="http://schemas.microsoft.com/office/powerpoint/2010/main" val="1530677118"/>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rotWithShape="1">
          <a:blip r:embed="rId3" cstate="print">
            <a:duotone>
              <a:schemeClr val="bg2">
                <a:shade val="69000"/>
                <a:hueMod val="108000"/>
                <a:satMod val="164000"/>
                <a:lumMod val="74000"/>
              </a:schemeClr>
              <a:schemeClr val="bg2">
                <a:tint val="96000"/>
                <a:hueMod val="88000"/>
                <a:satMod val="140000"/>
                <a:lumMod val="132000"/>
              </a:schemeClr>
            </a:duotone>
            <a:extLst>
              <a:ext uri="{BEBA8EAE-BF5A-486C-A8C5-ECC9F3942E4B}">
                <a14:imgProps xmlns:a14="http://schemas.microsoft.com/office/drawing/2010/main">
                  <a14:imgLayer r:embed="rId4">
                    <a14:imgEffect>
                      <a14:artisticPlasticWrap/>
                    </a14:imgEffect>
                  </a14:imgLayer>
                </a14:imgProps>
              </a:ext>
            </a:extLst>
          </a:blip>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18268" y="609599"/>
            <a:ext cx="9973732" cy="4784757"/>
          </a:xfrm>
        </p:spPr>
        <p:txBody>
          <a:bodyPr>
            <a:prstTxWarp prst="textCanUp">
              <a:avLst/>
            </a:prstTxWarp>
            <a:scene3d>
              <a:camera prst="perspectiveContrastingRightFacing"/>
              <a:lightRig rig="threePt" dir="t"/>
            </a:scene3d>
            <a:sp3d extrusionH="57150">
              <a:bevelT w="38100" h="38100"/>
            </a:sp3d>
          </a:bodyPr>
          <a:lstStyle/>
          <a:p>
            <a:r>
              <a:rPr lang="en-US" sz="8800" dirty="0" smtClean="0">
                <a:effectLst>
                  <a:glow rad="228600">
                    <a:schemeClr val="accent4">
                      <a:satMod val="175000"/>
                      <a:alpha val="40000"/>
                    </a:schemeClr>
                  </a:glow>
                </a:effectLst>
              </a:rPr>
              <a:t>Permitting</a:t>
            </a:r>
            <a:r>
              <a:rPr lang="en-US" sz="8800" dirty="0" smtClean="0"/>
              <a:t> </a:t>
            </a:r>
            <a:r>
              <a:rPr lang="en-US" sz="8800" dirty="0" smtClean="0">
                <a:effectLst>
                  <a:glow rad="139700">
                    <a:schemeClr val="accent1">
                      <a:satMod val="175000"/>
                      <a:alpha val="40000"/>
                    </a:schemeClr>
                  </a:glow>
                </a:effectLst>
              </a:rPr>
              <a:t>Template</a:t>
            </a:r>
            <a:r>
              <a:rPr lang="en-US" sz="8800" dirty="0" smtClean="0"/>
              <a:t>  </a:t>
            </a:r>
            <a:r>
              <a:rPr lang="en-US" sz="8800" dirty="0" smtClean="0">
                <a:effectLst>
                  <a:glow rad="101600">
                    <a:schemeClr val="accent6">
                      <a:lumMod val="60000"/>
                      <a:lumOff val="40000"/>
                      <a:alpha val="60000"/>
                    </a:schemeClr>
                  </a:glow>
                </a:effectLst>
              </a:rPr>
              <a:t>Guidance</a:t>
            </a:r>
            <a:r>
              <a:rPr lang="en-US" sz="8800" dirty="0" smtClean="0"/>
              <a:t> </a:t>
            </a:r>
            <a:endParaRPr lang="en-US" sz="8800" dirty="0"/>
          </a:p>
        </p:txBody>
      </p:sp>
    </p:spTree>
    <p:extLst>
      <p:ext uri="{BB962C8B-B14F-4D97-AF65-F5344CB8AC3E}">
        <p14:creationId xmlns:p14="http://schemas.microsoft.com/office/powerpoint/2010/main" val="24848679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6400" y="2015066"/>
            <a:ext cx="11599333" cy="4062651"/>
          </a:xfrm>
          <a:prstGeom prst="rect">
            <a:avLst/>
          </a:prstGeom>
          <a:solidFill>
            <a:schemeClr val="tx1"/>
          </a:solidFill>
          <a:ln w="38100">
            <a:solidFill>
              <a:schemeClr val="accent1"/>
            </a:solidFill>
          </a:ln>
        </p:spPr>
        <p:txBody>
          <a:bodyPr wrap="square" rtlCol="0">
            <a:spAutoFit/>
          </a:bodyPr>
          <a:lstStyle/>
          <a:p>
            <a:r>
              <a:rPr lang="en-US" sz="2000" dirty="0" smtClean="0">
                <a:solidFill>
                  <a:schemeClr val="bg1"/>
                </a:solidFill>
              </a:rPr>
              <a:t>Enclosed </a:t>
            </a:r>
            <a:r>
              <a:rPr lang="en-US" sz="2000" dirty="0">
                <a:solidFill>
                  <a:schemeClr val="bg1"/>
                </a:solidFill>
              </a:rPr>
              <a:t>is a lease instrument, which requires acceptance by your notarized signature,</a:t>
            </a:r>
            <a:r>
              <a:rPr lang="en-US" sz="2000" b="1" dirty="0">
                <a:solidFill>
                  <a:schemeClr val="bg1"/>
                </a:solidFill>
              </a:rPr>
              <a:t> </a:t>
            </a:r>
            <a:r>
              <a:rPr lang="en-US" sz="2000" dirty="0">
                <a:solidFill>
                  <a:schemeClr val="bg1"/>
                </a:solidFill>
              </a:rPr>
              <a:t>(two witnesses required).  Pursuant to Chapter 695, Florida Statutes, the names of the person executing the instrument, the two witnesses, and the notary public must be legibly printed or typewritten directly below that person's signature. </a:t>
            </a:r>
          </a:p>
          <a:p>
            <a:r>
              <a:rPr lang="en-US" sz="2000" dirty="0">
                <a:solidFill>
                  <a:schemeClr val="bg1"/>
                </a:solidFill>
              </a:rPr>
              <a:t> </a:t>
            </a:r>
          </a:p>
          <a:p>
            <a:r>
              <a:rPr lang="en-US" sz="2000" dirty="0">
                <a:solidFill>
                  <a:schemeClr val="bg1"/>
                </a:solidFill>
              </a:rPr>
              <a:t>Execute and return the enclosed instrument within 30 days after receipt of this permit – please send the executed lease to: DEP,</a:t>
            </a:r>
            <a:r>
              <a:rPr lang="en-US" sz="2000" dirty="0">
                <a:solidFill>
                  <a:srgbClr val="FF0000"/>
                </a:solidFill>
              </a:rPr>
              <a:t> XX (for Single Family) District office address XX (for all others) Division of State Lands, Attn: Kathy Griffin, 3900 Commonwealth Blvd., CARR </a:t>
            </a:r>
            <a:r>
              <a:rPr lang="en-US" sz="2000" dirty="0" err="1">
                <a:solidFill>
                  <a:srgbClr val="FF0000"/>
                </a:solidFill>
              </a:rPr>
              <a:t>Bldg</a:t>
            </a:r>
            <a:r>
              <a:rPr lang="en-US" sz="2000" dirty="0">
                <a:solidFill>
                  <a:srgbClr val="FF0000"/>
                </a:solidFill>
              </a:rPr>
              <a:t>, MS 125, Tallahassee, FL 32399) </a:t>
            </a:r>
            <a:r>
              <a:rPr lang="en-US" sz="2000" dirty="0">
                <a:solidFill>
                  <a:schemeClr val="bg1"/>
                </a:solidFill>
              </a:rPr>
              <a:t> Upon receipt and acceptance of the lease instrument, we will transmit the lease instrument(s) for final departmental execution.  A billing invoice will be sent out to you once the lease instrument has been fully executed. </a:t>
            </a:r>
            <a:r>
              <a:rPr lang="en-US" sz="2000" b="1" dirty="0">
                <a:solidFill>
                  <a:schemeClr val="bg1"/>
                </a:solidFill>
              </a:rPr>
              <a:t>You may not begin construction of the activities described above until you receive a copy of the executed lease from the Department.</a:t>
            </a:r>
            <a:endParaRPr lang="en-US" sz="2000" dirty="0">
              <a:solidFill>
                <a:schemeClr val="bg1"/>
              </a:solidFill>
            </a:endParaRPr>
          </a:p>
        </p:txBody>
      </p:sp>
      <p:sp>
        <p:nvSpPr>
          <p:cNvPr id="3" name="TextBox 2"/>
          <p:cNvSpPr txBox="1"/>
          <p:nvPr/>
        </p:nvSpPr>
        <p:spPr>
          <a:xfrm>
            <a:off x="203200" y="694267"/>
            <a:ext cx="11125200" cy="1077218"/>
          </a:xfrm>
          <a:prstGeom prst="rect">
            <a:avLst/>
          </a:prstGeom>
          <a:noFill/>
        </p:spPr>
        <p:txBody>
          <a:bodyPr wrap="square" rtlCol="0">
            <a:spAutoFit/>
          </a:bodyPr>
          <a:lstStyle/>
          <a:p>
            <a:r>
              <a:rPr lang="en-US" sz="3200" dirty="0" smtClean="0"/>
              <a:t>Template includes the following “suggested </a:t>
            </a:r>
            <a:r>
              <a:rPr lang="en-US" sz="3200" dirty="0" smtClean="0">
                <a:solidFill>
                  <a:srgbClr val="FF0000"/>
                </a:solidFill>
              </a:rPr>
              <a:t>DRAFT</a:t>
            </a:r>
            <a:r>
              <a:rPr lang="en-US" sz="3200" dirty="0" smtClean="0"/>
              <a:t> language” for use when preparing single family leases</a:t>
            </a:r>
            <a:endParaRPr lang="en-US" sz="3200" dirty="0"/>
          </a:p>
        </p:txBody>
      </p:sp>
    </p:spTree>
    <p:extLst>
      <p:ext uri="{BB962C8B-B14F-4D97-AF65-F5344CB8AC3E}">
        <p14:creationId xmlns:p14="http://schemas.microsoft.com/office/powerpoint/2010/main" val="527992882"/>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5733" y="2082800"/>
            <a:ext cx="11023600" cy="3693319"/>
          </a:xfrm>
          <a:prstGeom prst="rect">
            <a:avLst/>
          </a:prstGeom>
          <a:solidFill>
            <a:schemeClr val="tx1"/>
          </a:solidFill>
          <a:ln w="38100">
            <a:solidFill>
              <a:schemeClr val="accent1"/>
            </a:solidFill>
          </a:ln>
        </p:spPr>
        <p:txBody>
          <a:bodyPr wrap="square" rtlCol="0">
            <a:spAutoFit/>
          </a:bodyPr>
          <a:lstStyle/>
          <a:p>
            <a:r>
              <a:rPr lang="en-US" b="1" dirty="0">
                <a:solidFill>
                  <a:schemeClr val="bg1"/>
                </a:solidFill>
              </a:rPr>
              <a:t>SPECIFIC CONDITIONS- CONSTRUCTION COMPLETION</a:t>
            </a:r>
            <a:endParaRPr lang="en-US" dirty="0">
              <a:solidFill>
                <a:schemeClr val="bg1"/>
              </a:solidFill>
            </a:endParaRPr>
          </a:p>
          <a:p>
            <a:r>
              <a:rPr lang="en-US" b="1" dirty="0">
                <a:solidFill>
                  <a:schemeClr val="bg1"/>
                </a:solidFill>
              </a:rPr>
              <a:t> </a:t>
            </a:r>
            <a:endParaRPr lang="en-US" dirty="0">
              <a:solidFill>
                <a:schemeClr val="bg1"/>
              </a:solidFill>
            </a:endParaRPr>
          </a:p>
          <a:p>
            <a:r>
              <a:rPr lang="en-US" dirty="0">
                <a:solidFill>
                  <a:srgbClr val="FF0000"/>
                </a:solidFill>
              </a:rPr>
              <a:t>XX suggested language to require as-built survey and certification for SSL authorizations.  Use as needed.  XX </a:t>
            </a:r>
            <a:r>
              <a:rPr lang="en-US" dirty="0">
                <a:solidFill>
                  <a:schemeClr val="bg1"/>
                </a:solidFill>
              </a:rPr>
              <a:t>Within 30 days after completion of construction of the permitted or authorized activity, and prior to transfer to operation, the </a:t>
            </a:r>
            <a:r>
              <a:rPr lang="en-US" dirty="0" err="1">
                <a:solidFill>
                  <a:schemeClr val="bg1"/>
                </a:solidFill>
              </a:rPr>
              <a:t>permittee</a:t>
            </a:r>
            <a:r>
              <a:rPr lang="en-US" dirty="0">
                <a:solidFill>
                  <a:schemeClr val="bg1"/>
                </a:solidFill>
              </a:rPr>
              <a:t>/lessee shall submit an As-Built Survey signed, sealed and dated by a Florida licensed Surveyor and Mapper in accordance with Chapter 61G17-7, Florida Administrative Code.  The Survey shall depict the boundaries of the lease, including the entire preempted area and shall show the size and dimensions of all existing overwater structures and activities, including mooring pilings, located within the lease area.  The Survey shall contain a statement that all of the depicted structures and activities occur within the lease boundary, if applicable.  If the surveyor observes that structures or activities are occurring outside of the lease area, the surveyor shall document the condition in the statement and note the deviations on the Survey.  Constructed deviations may require a permit or lease modification.</a:t>
            </a:r>
          </a:p>
        </p:txBody>
      </p:sp>
      <p:sp>
        <p:nvSpPr>
          <p:cNvPr id="3" name="TextBox 2"/>
          <p:cNvSpPr txBox="1"/>
          <p:nvPr/>
        </p:nvSpPr>
        <p:spPr>
          <a:xfrm>
            <a:off x="575733" y="293007"/>
            <a:ext cx="9770534" cy="1569660"/>
          </a:xfrm>
          <a:prstGeom prst="rect">
            <a:avLst/>
          </a:prstGeom>
          <a:noFill/>
        </p:spPr>
        <p:txBody>
          <a:bodyPr wrap="square" rtlCol="0">
            <a:spAutoFit/>
          </a:bodyPr>
          <a:lstStyle/>
          <a:p>
            <a:r>
              <a:rPr lang="en-US" sz="3200" dirty="0" smtClean="0"/>
              <a:t>Also, includes a new suggested specific condition for requiring a post construction As-Built Survey </a:t>
            </a:r>
          </a:p>
        </p:txBody>
      </p:sp>
    </p:spTree>
    <p:extLst>
      <p:ext uri="{BB962C8B-B14F-4D97-AF65-F5344CB8AC3E}">
        <p14:creationId xmlns:p14="http://schemas.microsoft.com/office/powerpoint/2010/main" val="29937222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69333" y="1354667"/>
            <a:ext cx="11887200" cy="3046988"/>
          </a:xfrm>
          <a:prstGeom prst="rect">
            <a:avLst/>
          </a:prstGeom>
          <a:noFill/>
          <a:ln>
            <a:solidFill>
              <a:schemeClr val="accent1"/>
            </a:solidFill>
          </a:ln>
          <a:effectLst>
            <a:glow rad="228600">
              <a:schemeClr val="accent1">
                <a:satMod val="175000"/>
                <a:alpha val="40000"/>
              </a:schemeClr>
            </a:glow>
          </a:effectLst>
        </p:spPr>
        <p:txBody>
          <a:bodyPr wrap="square" rtlCol="0">
            <a:spAutoFit/>
          </a:bodyPr>
          <a:lstStyle/>
          <a:p>
            <a:pPr algn="ctr"/>
            <a:r>
              <a:rPr lang="en-US" sz="9600" dirty="0" smtClean="0"/>
              <a:t>NOTICE OF INTENT TO ISSUE</a:t>
            </a:r>
            <a:endParaRPr lang="en-US" sz="9600" dirty="0"/>
          </a:p>
        </p:txBody>
      </p:sp>
    </p:spTree>
    <p:extLst>
      <p:ext uri="{BB962C8B-B14F-4D97-AF65-F5344CB8AC3E}">
        <p14:creationId xmlns:p14="http://schemas.microsoft.com/office/powerpoint/2010/main" val="5921507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412124" y="489397"/>
            <a:ext cx="10225825" cy="3539430"/>
          </a:xfrm>
          <a:prstGeom prst="rect">
            <a:avLst/>
          </a:prstGeom>
          <a:noFill/>
        </p:spPr>
        <p:txBody>
          <a:bodyPr wrap="square" rtlCol="0">
            <a:spAutoFit/>
          </a:bodyPr>
          <a:lstStyle/>
          <a:p>
            <a:r>
              <a:rPr lang="en-US" sz="3200" u="sng" dirty="0" smtClean="0"/>
              <a:t>Notice of Intent to Issue</a:t>
            </a:r>
          </a:p>
          <a:p>
            <a:pPr marL="457200" indent="-457200">
              <a:buFont typeface="Arial" panose="020B0604020202020204" pitchFamily="34" charset="0"/>
              <a:buChar char="•"/>
            </a:pPr>
            <a:r>
              <a:rPr lang="en-US" sz="3200" dirty="0" smtClean="0"/>
              <a:t>Four page document </a:t>
            </a:r>
          </a:p>
          <a:p>
            <a:pPr marL="457200" indent="-457200">
              <a:buFont typeface="Arial" panose="020B0604020202020204" pitchFamily="34" charset="0"/>
              <a:buChar char="•"/>
            </a:pPr>
            <a:r>
              <a:rPr lang="en-US" sz="3200" dirty="0" smtClean="0"/>
              <a:t>Technical Staff Report designed to provide Regulatory Basis for Issuance</a:t>
            </a:r>
          </a:p>
          <a:p>
            <a:pPr marL="457200" indent="-457200">
              <a:buFont typeface="Arial" panose="020B0604020202020204" pitchFamily="34" charset="0"/>
              <a:buChar char="•"/>
            </a:pPr>
            <a:r>
              <a:rPr lang="en-US" sz="3200" dirty="0" smtClean="0"/>
              <a:t>The agenda item (SLER 0820) should be used to provide information needed for the Proprietary Basis for Issuance </a:t>
            </a:r>
          </a:p>
        </p:txBody>
      </p:sp>
      <p:pic>
        <p:nvPicPr>
          <p:cNvPr id="5" name="Picture 4"/>
          <p:cNvPicPr/>
          <p:nvPr/>
        </p:nvPicPr>
        <p:blipFill>
          <a:blip r:embed="rId3"/>
          <a:stretch>
            <a:fillRect/>
          </a:stretch>
        </p:blipFill>
        <p:spPr>
          <a:xfrm>
            <a:off x="666124" y="4028827"/>
            <a:ext cx="10676586" cy="2653048"/>
          </a:xfrm>
          <a:prstGeom prst="rect">
            <a:avLst/>
          </a:prstGeom>
        </p:spPr>
      </p:pic>
    </p:spTree>
    <p:extLst>
      <p:ext uri="{BB962C8B-B14F-4D97-AF65-F5344CB8AC3E}">
        <p14:creationId xmlns:p14="http://schemas.microsoft.com/office/powerpoint/2010/main" val="3204997771"/>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69333" y="1354667"/>
            <a:ext cx="11887200" cy="3046988"/>
          </a:xfrm>
          <a:prstGeom prst="rect">
            <a:avLst/>
          </a:prstGeom>
          <a:noFill/>
          <a:ln>
            <a:solidFill>
              <a:schemeClr val="accent1"/>
            </a:solidFill>
          </a:ln>
          <a:effectLst>
            <a:glow rad="228600">
              <a:schemeClr val="accent1">
                <a:satMod val="175000"/>
                <a:alpha val="40000"/>
              </a:schemeClr>
            </a:glow>
          </a:effectLst>
        </p:spPr>
        <p:txBody>
          <a:bodyPr wrap="square" rtlCol="0">
            <a:spAutoFit/>
          </a:bodyPr>
          <a:lstStyle/>
          <a:p>
            <a:pPr algn="ctr"/>
            <a:r>
              <a:rPr lang="en-US" sz="9600" dirty="0" smtClean="0"/>
              <a:t>TECHNICAL STAFF REPORT</a:t>
            </a:r>
            <a:endParaRPr lang="en-US" sz="9600" dirty="0"/>
          </a:p>
        </p:txBody>
      </p:sp>
      <p:sp>
        <p:nvSpPr>
          <p:cNvPr id="5" name="Explosion 2 4"/>
          <p:cNvSpPr/>
          <p:nvPr/>
        </p:nvSpPr>
        <p:spPr>
          <a:xfrm>
            <a:off x="8667482" y="2878161"/>
            <a:ext cx="3078051" cy="103031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rPr>
              <a:t>NEW</a:t>
            </a:r>
            <a:endParaRPr lang="en-US" sz="3600" b="1" dirty="0">
              <a:solidFill>
                <a:schemeClr val="tx1"/>
              </a:solidFill>
            </a:endParaRPr>
          </a:p>
        </p:txBody>
      </p:sp>
    </p:spTree>
    <p:extLst>
      <p:ext uri="{BB962C8B-B14F-4D97-AF65-F5344CB8AC3E}">
        <p14:creationId xmlns:p14="http://schemas.microsoft.com/office/powerpoint/2010/main" val="283604249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stretch>
            <a:fillRect/>
          </a:stretch>
        </p:blipFill>
        <p:spPr>
          <a:xfrm>
            <a:off x="4211637" y="1495954"/>
            <a:ext cx="3297485" cy="3888847"/>
          </a:xfrm>
          <a:prstGeom prst="rect">
            <a:avLst/>
          </a:prstGeom>
        </p:spPr>
      </p:pic>
      <p:pic>
        <p:nvPicPr>
          <p:cNvPr id="3" name="Picture 2"/>
          <p:cNvPicPr>
            <a:picLocks noChangeAspect="1"/>
          </p:cNvPicPr>
          <p:nvPr/>
        </p:nvPicPr>
        <p:blipFill>
          <a:blip r:embed="rId4" cstate="print"/>
          <a:stretch>
            <a:fillRect/>
          </a:stretch>
        </p:blipFill>
        <p:spPr>
          <a:xfrm>
            <a:off x="636549" y="1495954"/>
            <a:ext cx="3041406" cy="3482446"/>
          </a:xfrm>
          <a:prstGeom prst="rect">
            <a:avLst/>
          </a:prstGeom>
        </p:spPr>
      </p:pic>
      <p:pic>
        <p:nvPicPr>
          <p:cNvPr id="5" name="Picture 4"/>
          <p:cNvPicPr>
            <a:picLocks noChangeAspect="1"/>
          </p:cNvPicPr>
          <p:nvPr/>
        </p:nvPicPr>
        <p:blipFill>
          <a:blip r:embed="rId5" cstate="print"/>
          <a:stretch>
            <a:fillRect/>
          </a:stretch>
        </p:blipFill>
        <p:spPr>
          <a:xfrm>
            <a:off x="8042804" y="2308953"/>
            <a:ext cx="3641196" cy="2386606"/>
          </a:xfrm>
          <a:prstGeom prst="rect">
            <a:avLst/>
          </a:prstGeom>
        </p:spPr>
      </p:pic>
    </p:spTree>
    <p:extLst>
      <p:ext uri="{BB962C8B-B14F-4D97-AF65-F5344CB8AC3E}">
        <p14:creationId xmlns:p14="http://schemas.microsoft.com/office/powerpoint/2010/main" val="3380067835"/>
      </p:ext>
    </p:extLst>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69333" y="1354667"/>
            <a:ext cx="11887200" cy="4524315"/>
          </a:xfrm>
          <a:prstGeom prst="rect">
            <a:avLst/>
          </a:prstGeom>
          <a:noFill/>
          <a:ln>
            <a:solidFill>
              <a:schemeClr val="accent1"/>
            </a:solidFill>
          </a:ln>
          <a:effectLst>
            <a:glow rad="228600">
              <a:schemeClr val="accent1">
                <a:satMod val="175000"/>
                <a:alpha val="40000"/>
              </a:schemeClr>
            </a:glow>
          </a:effectLst>
        </p:spPr>
        <p:txBody>
          <a:bodyPr wrap="square" rtlCol="0">
            <a:spAutoFit/>
          </a:bodyPr>
          <a:lstStyle/>
          <a:p>
            <a:pPr algn="ctr"/>
            <a:r>
              <a:rPr lang="en-US" sz="9600" dirty="0" smtClean="0"/>
              <a:t>GENERAL</a:t>
            </a:r>
            <a:br>
              <a:rPr lang="en-US" sz="9600" dirty="0" smtClean="0"/>
            </a:br>
            <a:r>
              <a:rPr lang="en-US" sz="9600" dirty="0" smtClean="0"/>
              <a:t>PERMIT </a:t>
            </a:r>
            <a:br>
              <a:rPr lang="en-US" sz="9600" dirty="0" smtClean="0"/>
            </a:br>
            <a:r>
              <a:rPr lang="en-US" sz="9600" dirty="0" smtClean="0"/>
              <a:t>TEMPLATE</a:t>
            </a:r>
            <a:endParaRPr lang="en-US" sz="9600" dirty="0"/>
          </a:p>
        </p:txBody>
      </p:sp>
    </p:spTree>
    <p:extLst>
      <p:ext uri="{BB962C8B-B14F-4D97-AF65-F5344CB8AC3E}">
        <p14:creationId xmlns:p14="http://schemas.microsoft.com/office/powerpoint/2010/main" val="1311069556"/>
      </p:ext>
    </p:extLst>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duotone>
              <a:schemeClr val="bg2">
                <a:shade val="69000"/>
                <a:hueMod val="108000"/>
                <a:satMod val="164000"/>
                <a:lumMod val="74000"/>
              </a:schemeClr>
              <a:schemeClr val="bg2">
                <a:tint val="96000"/>
                <a:hueMod val="88000"/>
                <a:satMod val="140000"/>
                <a:lumMod val="132000"/>
              </a:schemeClr>
            </a:duotone>
            <a:extLst/>
          </a:blip>
          <a:stretch/>
        </a:blipFill>
        <a:effectLst/>
      </p:bgPr>
    </p:bg>
    <p:spTree>
      <p:nvGrpSpPr>
        <p:cNvPr id="1" name=""/>
        <p:cNvGrpSpPr/>
        <p:nvPr/>
      </p:nvGrpSpPr>
      <p:grpSpPr>
        <a:xfrm>
          <a:off x="0" y="0"/>
          <a:ext cx="0" cy="0"/>
          <a:chOff x="0" y="0"/>
          <a:chExt cx="0" cy="0"/>
        </a:xfrm>
      </p:grpSpPr>
      <p:sp>
        <p:nvSpPr>
          <p:cNvPr id="4" name="TextBox 3"/>
          <p:cNvSpPr txBox="1"/>
          <p:nvPr/>
        </p:nvSpPr>
        <p:spPr>
          <a:xfrm>
            <a:off x="270933" y="169334"/>
            <a:ext cx="11091333" cy="7109639"/>
          </a:xfrm>
          <a:prstGeom prst="rect">
            <a:avLst/>
          </a:prstGeom>
          <a:noFill/>
        </p:spPr>
        <p:txBody>
          <a:bodyPr wrap="square" rtlCol="0">
            <a:spAutoFit/>
          </a:bodyPr>
          <a:lstStyle/>
          <a:p>
            <a:r>
              <a:rPr lang="en-US" sz="3200" dirty="0" smtClean="0"/>
              <a:t>General Permit- A standardize form was not </a:t>
            </a:r>
          </a:p>
          <a:p>
            <a:r>
              <a:rPr lang="en-US" sz="3200" dirty="0" smtClean="0"/>
              <a:t>available from the OPM. Unlike the exemption template the GP template “</a:t>
            </a:r>
            <a:r>
              <a:rPr lang="en-US" sz="3200" dirty="0" smtClean="0">
                <a:solidFill>
                  <a:schemeClr val="accent1"/>
                </a:solidFill>
              </a:rPr>
              <a:t>approves</a:t>
            </a:r>
            <a:r>
              <a:rPr lang="en-US" sz="3200" dirty="0" smtClean="0"/>
              <a:t>” three authorizations. </a:t>
            </a:r>
          </a:p>
          <a:p>
            <a:endParaRPr lang="en-US" sz="3200" dirty="0"/>
          </a:p>
          <a:p>
            <a:r>
              <a:rPr lang="en-US" sz="3200" dirty="0" smtClean="0"/>
              <a:t>Regulatory Review- </a:t>
            </a:r>
            <a:r>
              <a:rPr lang="en-US" sz="3200" dirty="0" smtClean="0">
                <a:solidFill>
                  <a:schemeClr val="accent1"/>
                </a:solidFill>
              </a:rPr>
              <a:t>Approved</a:t>
            </a:r>
          </a:p>
          <a:p>
            <a:pPr marL="514350" indent="-514350">
              <a:buAutoNum type="arabicPeriod"/>
            </a:pPr>
            <a:endParaRPr lang="en-US" sz="2800" dirty="0" smtClean="0"/>
          </a:p>
          <a:p>
            <a:r>
              <a:rPr lang="en-US" sz="2800" i="1" dirty="0" smtClean="0"/>
              <a:t>Please </a:t>
            </a:r>
            <a:r>
              <a:rPr lang="en-US" sz="2800" i="1" dirty="0"/>
              <a:t>be advised that the construction phase of the GP must be completed within five years from the date the notice to use the GP was received by the Department.  If you wish to continue this GP beyond the expiration date, you must notify the Department at least 30 days before its expiration.  </a:t>
            </a:r>
          </a:p>
          <a:p>
            <a:endParaRPr lang="en-US" sz="3200" dirty="0" smtClean="0"/>
          </a:p>
          <a:p>
            <a:pPr marL="457200" indent="-457200">
              <a:buFont typeface="Arial" panose="020B0604020202020204" pitchFamily="34" charset="0"/>
              <a:buChar char="•"/>
            </a:pPr>
            <a:endParaRPr lang="en-US" sz="3200" dirty="0" smtClean="0"/>
          </a:p>
          <a:p>
            <a:endParaRPr lang="en-US" sz="3200" dirty="0"/>
          </a:p>
        </p:txBody>
      </p:sp>
    </p:spTree>
    <p:extLst>
      <p:ext uri="{BB962C8B-B14F-4D97-AF65-F5344CB8AC3E}">
        <p14:creationId xmlns:p14="http://schemas.microsoft.com/office/powerpoint/2010/main" val="2715754709"/>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duotone>
              <a:schemeClr val="bg2">
                <a:shade val="69000"/>
                <a:hueMod val="108000"/>
                <a:satMod val="164000"/>
                <a:lumMod val="74000"/>
              </a:schemeClr>
              <a:schemeClr val="bg2">
                <a:tint val="96000"/>
                <a:hueMod val="88000"/>
                <a:satMod val="140000"/>
                <a:lumMod val="132000"/>
              </a:schemeClr>
            </a:duotone>
            <a:extLst>
              <a:ext uri="{BEBA8EAE-BF5A-486C-A8C5-ECC9F3942E4B}">
                <a14:imgProps xmlns:a14="http://schemas.microsoft.com/office/drawing/2010/main">
                  <a14:imgLayer r:embed="rId4">
                    <a14:imgEffect>
                      <a14:artisticPencilGrayscale/>
                    </a14:imgEffect>
                  </a14:imgLayer>
                </a14:imgProps>
              </a:ext>
            </a:extLst>
          </a:blip>
          <a:stretch/>
        </a:blipFill>
        <a:effectLst/>
      </p:bgPr>
    </p:bg>
    <p:spTree>
      <p:nvGrpSpPr>
        <p:cNvPr id="1" name=""/>
        <p:cNvGrpSpPr/>
        <p:nvPr/>
      </p:nvGrpSpPr>
      <p:grpSpPr>
        <a:xfrm>
          <a:off x="0" y="0"/>
          <a:ext cx="0" cy="0"/>
          <a:chOff x="0" y="0"/>
          <a:chExt cx="0" cy="0"/>
        </a:xfrm>
      </p:grpSpPr>
      <p:sp>
        <p:nvSpPr>
          <p:cNvPr id="4" name="TextBox 3"/>
          <p:cNvSpPr txBox="1"/>
          <p:nvPr/>
        </p:nvSpPr>
        <p:spPr>
          <a:xfrm>
            <a:off x="270933" y="169334"/>
            <a:ext cx="11091333" cy="1569660"/>
          </a:xfrm>
          <a:prstGeom prst="rect">
            <a:avLst/>
          </a:prstGeom>
          <a:noFill/>
        </p:spPr>
        <p:txBody>
          <a:bodyPr wrap="square" rtlCol="0">
            <a:spAutoFit/>
          </a:bodyPr>
          <a:lstStyle/>
          <a:p>
            <a:r>
              <a:rPr lang="en-US" sz="3200" dirty="0" smtClean="0"/>
              <a:t>Modified GP template language makes it easy for applicants/agents to identify whether they have all three authorizations. </a:t>
            </a:r>
          </a:p>
        </p:txBody>
      </p:sp>
      <p:pic>
        <p:nvPicPr>
          <p:cNvPr id="3" name="Picture 2"/>
          <p:cNvPicPr>
            <a:picLocks noChangeAspect="1"/>
          </p:cNvPicPr>
          <p:nvPr/>
        </p:nvPicPr>
        <p:blipFill>
          <a:blip r:embed="rId5" cstate="print"/>
          <a:stretch>
            <a:fillRect/>
          </a:stretch>
        </p:blipFill>
        <p:spPr>
          <a:xfrm>
            <a:off x="920942" y="1877483"/>
            <a:ext cx="9459190" cy="4624493"/>
          </a:xfrm>
          <a:prstGeom prst="rect">
            <a:avLst/>
          </a:prstGeom>
          <a:ln w="38100">
            <a:solidFill>
              <a:schemeClr val="accent1"/>
            </a:solidFill>
          </a:ln>
        </p:spPr>
      </p:pic>
    </p:spTree>
    <p:extLst>
      <p:ext uri="{BB962C8B-B14F-4D97-AF65-F5344CB8AC3E}">
        <p14:creationId xmlns:p14="http://schemas.microsoft.com/office/powerpoint/2010/main" val="3351578895"/>
      </p:ext>
    </p:extLst>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52401" y="1337733"/>
            <a:ext cx="11887200" cy="4524315"/>
          </a:xfrm>
          <a:prstGeom prst="rect">
            <a:avLst/>
          </a:prstGeom>
          <a:noFill/>
          <a:ln>
            <a:solidFill>
              <a:schemeClr val="accent1"/>
            </a:solidFill>
          </a:ln>
          <a:effectLst>
            <a:glow rad="228600">
              <a:schemeClr val="accent1">
                <a:satMod val="175000"/>
                <a:alpha val="40000"/>
              </a:schemeClr>
            </a:glow>
          </a:effectLst>
        </p:spPr>
        <p:txBody>
          <a:bodyPr wrap="square" rtlCol="0">
            <a:spAutoFit/>
          </a:bodyPr>
          <a:lstStyle/>
          <a:p>
            <a:pPr algn="ctr"/>
            <a:r>
              <a:rPr lang="en-US" sz="9600" dirty="0" smtClean="0"/>
              <a:t>EXEMPTION VERIFICATION TEMPLATE</a:t>
            </a:r>
            <a:endParaRPr lang="en-US" sz="9600" dirty="0"/>
          </a:p>
        </p:txBody>
      </p:sp>
    </p:spTree>
    <p:extLst>
      <p:ext uri="{BB962C8B-B14F-4D97-AF65-F5344CB8AC3E}">
        <p14:creationId xmlns:p14="http://schemas.microsoft.com/office/powerpoint/2010/main" val="232340019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airplane"/>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870" y="454526"/>
            <a:ext cx="9618134" cy="9048631"/>
          </a:xfrm>
          <a:prstGeom prst="rect">
            <a:avLst/>
          </a:prstGeom>
          <a:noFill/>
        </p:spPr>
        <p:txBody>
          <a:bodyPr wrap="square" rtlCol="0">
            <a:spAutoFit/>
          </a:bodyPr>
          <a:lstStyle/>
          <a:p>
            <a:r>
              <a:rPr lang="en-US" sz="4000" u="sng" dirty="0" smtClean="0"/>
              <a:t>Updated Templates</a:t>
            </a:r>
          </a:p>
          <a:p>
            <a:pPr marL="457200" indent="-457200">
              <a:lnSpc>
                <a:spcPts val="6000"/>
              </a:lnSpc>
              <a:buFont typeface="Arial" panose="020B0604020202020204" pitchFamily="34" charset="0"/>
              <a:buChar char="•"/>
            </a:pPr>
            <a:r>
              <a:rPr lang="en-US" sz="4000" dirty="0" smtClean="0"/>
              <a:t>Exemption Verification</a:t>
            </a:r>
          </a:p>
          <a:p>
            <a:pPr marL="457200" indent="-457200">
              <a:lnSpc>
                <a:spcPts val="6000"/>
              </a:lnSpc>
              <a:buFont typeface="Arial" panose="020B0604020202020204" pitchFamily="34" charset="0"/>
              <a:buChar char="•"/>
            </a:pPr>
            <a:r>
              <a:rPr lang="en-US" sz="4000" dirty="0" smtClean="0"/>
              <a:t>General Permit</a:t>
            </a:r>
          </a:p>
          <a:p>
            <a:pPr marL="457200" indent="-457200">
              <a:lnSpc>
                <a:spcPts val="6000"/>
              </a:lnSpc>
              <a:buFont typeface="Arial" panose="020B0604020202020204" pitchFamily="34" charset="0"/>
              <a:buChar char="•"/>
            </a:pPr>
            <a:r>
              <a:rPr lang="en-US" sz="4000" dirty="0" smtClean="0"/>
              <a:t>Individual Permit</a:t>
            </a:r>
          </a:p>
          <a:p>
            <a:pPr marL="457200" indent="-457200">
              <a:lnSpc>
                <a:spcPts val="6000"/>
              </a:lnSpc>
              <a:buFont typeface="Arial" panose="020B0604020202020204" pitchFamily="34" charset="0"/>
              <a:buChar char="•"/>
            </a:pPr>
            <a:r>
              <a:rPr lang="en-US" sz="4000" dirty="0" smtClean="0"/>
              <a:t>Notice of Intent to Issue</a:t>
            </a:r>
          </a:p>
          <a:p>
            <a:pPr marL="914400" lvl="1" indent="-457200">
              <a:lnSpc>
                <a:spcPts val="6000"/>
              </a:lnSpc>
              <a:buFont typeface="Arial" panose="020B0604020202020204" pitchFamily="34" charset="0"/>
              <a:buChar char="•"/>
            </a:pPr>
            <a:r>
              <a:rPr lang="en-US" sz="4000" dirty="0" smtClean="0"/>
              <a:t>Notice for newspaper publication</a:t>
            </a:r>
          </a:p>
          <a:p>
            <a:pPr marL="914400" lvl="1" indent="-457200">
              <a:lnSpc>
                <a:spcPts val="6000"/>
              </a:lnSpc>
              <a:buFont typeface="Arial" panose="020B0604020202020204" pitchFamily="34" charset="0"/>
              <a:buChar char="•"/>
            </a:pPr>
            <a:r>
              <a:rPr lang="en-US" sz="4000" dirty="0" smtClean="0"/>
              <a:t>Technical Staff Report</a:t>
            </a:r>
          </a:p>
          <a:p>
            <a:pPr marL="914400" lvl="1" indent="-457200">
              <a:lnSpc>
                <a:spcPts val="6000"/>
              </a:lnSpc>
              <a:buFont typeface="Arial" panose="020B0604020202020204" pitchFamily="34" charset="0"/>
              <a:buChar char="•"/>
            </a:pPr>
            <a:r>
              <a:rPr lang="en-US" sz="4000" dirty="0" smtClean="0"/>
              <a:t>Notice of Denial</a:t>
            </a:r>
          </a:p>
          <a:p>
            <a:endParaRPr lang="en-US" sz="3200" u="sng" dirty="0"/>
          </a:p>
          <a:p>
            <a:endParaRPr lang="en-US" sz="3200" u="sng" dirty="0" smtClean="0"/>
          </a:p>
          <a:p>
            <a:endParaRPr lang="en-US" sz="3200" u="sng" dirty="0"/>
          </a:p>
          <a:p>
            <a:r>
              <a:rPr lang="en-US" sz="3200" dirty="0" smtClean="0"/>
              <a:t>  </a:t>
            </a:r>
          </a:p>
          <a:p>
            <a:endParaRPr lang="en-US" sz="3200" dirty="0"/>
          </a:p>
          <a:p>
            <a:endParaRPr lang="en-US" sz="3200" dirty="0"/>
          </a:p>
        </p:txBody>
      </p:sp>
    </p:spTree>
    <p:extLst>
      <p:ext uri="{BB962C8B-B14F-4D97-AF65-F5344CB8AC3E}">
        <p14:creationId xmlns:p14="http://schemas.microsoft.com/office/powerpoint/2010/main" val="1143929379"/>
      </p:ext>
    </p:extLst>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sp>
        <p:nvSpPr>
          <p:cNvPr id="2" name="TextBox 1"/>
          <p:cNvSpPr txBox="1"/>
          <p:nvPr/>
        </p:nvSpPr>
        <p:spPr>
          <a:xfrm>
            <a:off x="287867" y="304800"/>
            <a:ext cx="11650134" cy="6001643"/>
          </a:xfrm>
          <a:prstGeom prst="rect">
            <a:avLst/>
          </a:prstGeom>
          <a:noFill/>
        </p:spPr>
        <p:txBody>
          <a:bodyPr wrap="square" rtlCol="0">
            <a:spAutoFit/>
          </a:bodyPr>
          <a:lstStyle/>
          <a:p>
            <a:r>
              <a:rPr lang="en-US" sz="3200" dirty="0" smtClean="0"/>
              <a:t>Regulatory </a:t>
            </a:r>
            <a:r>
              <a:rPr lang="en-US" sz="3200" dirty="0"/>
              <a:t>Review- </a:t>
            </a:r>
            <a:r>
              <a:rPr lang="en-US" sz="3200" dirty="0">
                <a:solidFill>
                  <a:schemeClr val="accent1"/>
                </a:solidFill>
              </a:rPr>
              <a:t>Verified </a:t>
            </a:r>
          </a:p>
          <a:p>
            <a:endParaRPr lang="en-US" sz="3200" dirty="0"/>
          </a:p>
          <a:p>
            <a:pPr marL="457200" indent="-457200">
              <a:buFont typeface="Arial" panose="020B0604020202020204" pitchFamily="34" charset="0"/>
              <a:buChar char="•"/>
            </a:pPr>
            <a:r>
              <a:rPr lang="en-US" sz="3200" dirty="0" smtClean="0"/>
              <a:t>The </a:t>
            </a:r>
            <a:r>
              <a:rPr lang="en-US" sz="3200" dirty="0"/>
              <a:t>template includes instruction and language for use </a:t>
            </a:r>
            <a:r>
              <a:rPr lang="en-US" sz="3200" dirty="0" smtClean="0"/>
              <a:t>in drafting </a:t>
            </a:r>
            <a:r>
              <a:rPr lang="en-US" sz="3200" dirty="0"/>
              <a:t>both standard exemptions and de </a:t>
            </a:r>
            <a:r>
              <a:rPr lang="en-US" sz="3200" dirty="0" err="1" smtClean="0"/>
              <a:t>minimis</a:t>
            </a:r>
            <a:r>
              <a:rPr lang="en-US" sz="3200" dirty="0" smtClean="0"/>
              <a:t> exemptions</a:t>
            </a:r>
            <a:r>
              <a:rPr lang="en-US" sz="3200" dirty="0"/>
              <a:t>. </a:t>
            </a:r>
            <a:endParaRPr lang="en-US" sz="3200" dirty="0" smtClean="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smtClean="0"/>
              <a:t>General Conditions for Exemptions are included </a:t>
            </a:r>
          </a:p>
          <a:p>
            <a:pPr marL="508000" indent="-508000"/>
            <a:r>
              <a:rPr lang="en-US" sz="3200" dirty="0"/>
              <a:t>	</a:t>
            </a:r>
            <a:r>
              <a:rPr lang="en-US" sz="3200" dirty="0" smtClean="0"/>
              <a:t>within the body of the regulatory section.   </a:t>
            </a:r>
            <a:r>
              <a:rPr lang="en-US" sz="3200" dirty="0" smtClean="0">
                <a:solidFill>
                  <a:srgbClr val="FF0000"/>
                </a:solidFill>
              </a:rPr>
              <a:t>Red font </a:t>
            </a:r>
            <a:r>
              <a:rPr lang="en-US" sz="3200" dirty="0" smtClean="0"/>
              <a:t>Located</a:t>
            </a:r>
            <a:r>
              <a:rPr lang="en-US" sz="3200" dirty="0" smtClean="0">
                <a:solidFill>
                  <a:srgbClr val="FF0000"/>
                </a:solidFill>
              </a:rPr>
              <a:t> </a:t>
            </a:r>
            <a:r>
              <a:rPr lang="en-US" sz="3200" dirty="0" smtClean="0"/>
              <a:t>under the heading identifies the specific 62-330.051 exemptions that require the inclusion of the General Conditions.  </a:t>
            </a:r>
          </a:p>
          <a:p>
            <a:pPr marL="457200"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1111170146"/>
      </p:ext>
    </p:extLst>
  </p:cSld>
  <p:clrMapOvr>
    <a:masterClrMapping/>
  </p:clrMapOvr>
  <p:transition spd="slow">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duotone>
              <a:schemeClr val="bg2">
                <a:shade val="69000"/>
                <a:hueMod val="108000"/>
                <a:satMod val="164000"/>
                <a:lumMod val="74000"/>
              </a:schemeClr>
              <a:schemeClr val="bg2">
                <a:tint val="96000"/>
                <a:hueMod val="88000"/>
                <a:satMod val="140000"/>
                <a:lumMod val="132000"/>
              </a:schemeClr>
            </a:duotone>
            <a:extLst>
              <a:ext uri="{BEBA8EAE-BF5A-486C-A8C5-ECC9F3942E4B}">
                <a14:imgProps xmlns:a14="http://schemas.microsoft.com/office/drawing/2010/main">
                  <a14:imgLayer r:embed="rId4">
                    <a14:imgEffect>
                      <a14:artisticPencilGrayscale/>
                    </a14:imgEffect>
                  </a14:imgLayer>
                </a14:imgProps>
              </a:ext>
            </a:extLst>
          </a:blip>
          <a:stretch/>
        </a:blipFill>
        <a:effectLst/>
      </p:bgPr>
    </p:bg>
    <p:spTree>
      <p:nvGrpSpPr>
        <p:cNvPr id="1" name=""/>
        <p:cNvGrpSpPr/>
        <p:nvPr/>
      </p:nvGrpSpPr>
      <p:grpSpPr>
        <a:xfrm>
          <a:off x="0" y="0"/>
          <a:ext cx="0" cy="0"/>
          <a:chOff x="0" y="0"/>
          <a:chExt cx="0" cy="0"/>
        </a:xfrm>
      </p:grpSpPr>
      <p:sp>
        <p:nvSpPr>
          <p:cNvPr id="4" name="TextBox 3"/>
          <p:cNvSpPr txBox="1"/>
          <p:nvPr/>
        </p:nvSpPr>
        <p:spPr>
          <a:xfrm>
            <a:off x="270933" y="169334"/>
            <a:ext cx="11091333" cy="1569660"/>
          </a:xfrm>
          <a:prstGeom prst="rect">
            <a:avLst/>
          </a:prstGeom>
          <a:noFill/>
        </p:spPr>
        <p:txBody>
          <a:bodyPr wrap="square" rtlCol="0">
            <a:spAutoFit/>
          </a:bodyPr>
          <a:lstStyle/>
          <a:p>
            <a:r>
              <a:rPr lang="en-US" sz="3200" dirty="0" smtClean="0"/>
              <a:t>Exemption Verification-  New template based off </a:t>
            </a:r>
          </a:p>
          <a:p>
            <a:r>
              <a:rPr lang="en-US" sz="3200" dirty="0" smtClean="0"/>
              <a:t>of the template located on the OPM.  The </a:t>
            </a:r>
          </a:p>
          <a:p>
            <a:r>
              <a:rPr lang="en-US" sz="3200" dirty="0" smtClean="0"/>
              <a:t>verification remains broken up into three sections.  </a:t>
            </a:r>
          </a:p>
        </p:txBody>
      </p:sp>
      <p:sp>
        <p:nvSpPr>
          <p:cNvPr id="2" name="TextBox 1"/>
          <p:cNvSpPr txBox="1"/>
          <p:nvPr/>
        </p:nvSpPr>
        <p:spPr>
          <a:xfrm>
            <a:off x="270933" y="2048933"/>
            <a:ext cx="11616267" cy="4524315"/>
          </a:xfrm>
          <a:prstGeom prst="rect">
            <a:avLst/>
          </a:prstGeom>
          <a:solidFill>
            <a:schemeClr val="tx1"/>
          </a:solidFill>
          <a:ln w="57150">
            <a:solidFill>
              <a:schemeClr val="accent1"/>
            </a:solidFill>
          </a:ln>
        </p:spPr>
        <p:txBody>
          <a:bodyPr wrap="square" rtlCol="0">
            <a:spAutoFit/>
          </a:bodyPr>
          <a:lstStyle/>
          <a:p>
            <a:r>
              <a:rPr lang="en-US" dirty="0" smtClean="0">
                <a:solidFill>
                  <a:schemeClr val="bg1"/>
                </a:solidFill>
              </a:rPr>
              <a:t>Your </a:t>
            </a:r>
            <a:r>
              <a:rPr lang="en-US" dirty="0">
                <a:solidFill>
                  <a:schemeClr val="bg1"/>
                </a:solidFill>
              </a:rPr>
              <a:t>request has been reviewed to determine whether it qualifies for (1) regulatory exemption, (2) proprietary authorization (related to state-owned submerged lands), and (3) federal approval that may be necessary for work in wetlands or waters of the United States.   </a:t>
            </a:r>
          </a:p>
          <a:p>
            <a:r>
              <a:rPr lang="en-US" dirty="0">
                <a:solidFill>
                  <a:schemeClr val="bg1"/>
                </a:solidFill>
              </a:rPr>
              <a:t> </a:t>
            </a:r>
          </a:p>
          <a:p>
            <a:r>
              <a:rPr lang="en-US" b="1" dirty="0">
                <a:solidFill>
                  <a:srgbClr val="FF0000"/>
                </a:solidFill>
              </a:rPr>
              <a:t>XX[</a:t>
            </a:r>
            <a:r>
              <a:rPr lang="en-US" dirty="0">
                <a:solidFill>
                  <a:srgbClr val="FF0000"/>
                </a:solidFill>
              </a:rPr>
              <a:t>if  meets all three</a:t>
            </a:r>
            <a:r>
              <a:rPr lang="en-US" dirty="0">
                <a:solidFill>
                  <a:schemeClr val="bg1"/>
                </a:solidFill>
              </a:rPr>
              <a:t>]</a:t>
            </a:r>
            <a:r>
              <a:rPr lang="en-US" b="1" dirty="0">
                <a:solidFill>
                  <a:schemeClr val="bg1"/>
                </a:solidFill>
              </a:rPr>
              <a:t>Your project qualifies for all three.  </a:t>
            </a:r>
            <a:r>
              <a:rPr lang="en-US" dirty="0">
                <a:solidFill>
                  <a:schemeClr val="bg1"/>
                </a:solidFill>
              </a:rPr>
              <a:t>However, this letter does not relieve you from the responsibility of obtaining other federal, state, or local authorizations that may be required for the activity.</a:t>
            </a:r>
          </a:p>
          <a:p>
            <a:r>
              <a:rPr lang="en-US" dirty="0">
                <a:solidFill>
                  <a:schemeClr val="bg1"/>
                </a:solidFill>
              </a:rPr>
              <a:t> </a:t>
            </a:r>
          </a:p>
          <a:p>
            <a:r>
              <a:rPr lang="en-US" b="1" u="sng" dirty="0">
                <a:solidFill>
                  <a:srgbClr val="FF0000"/>
                </a:solidFill>
              </a:rPr>
              <a:t>or</a:t>
            </a:r>
            <a:endParaRPr lang="en-US" dirty="0">
              <a:solidFill>
                <a:srgbClr val="FF0000"/>
              </a:solidFill>
            </a:endParaRPr>
          </a:p>
          <a:p>
            <a:r>
              <a:rPr lang="en-US" dirty="0">
                <a:solidFill>
                  <a:schemeClr val="bg1"/>
                </a:solidFill>
              </a:rPr>
              <a:t> </a:t>
            </a:r>
          </a:p>
          <a:p>
            <a:r>
              <a:rPr lang="en-US" b="1" dirty="0">
                <a:solidFill>
                  <a:srgbClr val="FF0000"/>
                </a:solidFill>
              </a:rPr>
              <a:t>XX</a:t>
            </a:r>
            <a:r>
              <a:rPr lang="en-US" dirty="0">
                <a:solidFill>
                  <a:srgbClr val="FF0000"/>
                </a:solidFill>
              </a:rPr>
              <a:t>[If meets regulatory but does not have proprietary/federal]</a:t>
            </a:r>
            <a:r>
              <a:rPr lang="en-US" b="1" dirty="0">
                <a:solidFill>
                  <a:srgbClr val="FF0000"/>
                </a:solidFill>
              </a:rPr>
              <a:t> </a:t>
            </a:r>
            <a:r>
              <a:rPr lang="en-US" b="1" dirty="0">
                <a:solidFill>
                  <a:schemeClr val="bg1"/>
                </a:solidFill>
              </a:rPr>
              <a:t>Your project did not qualify for the </a:t>
            </a:r>
            <a:r>
              <a:rPr lang="en-US" b="1" dirty="0">
                <a:solidFill>
                  <a:srgbClr val="FF0000"/>
                </a:solidFill>
              </a:rPr>
              <a:t>XX proprietary review X federal review X proprietary and federal review XX</a:t>
            </a:r>
            <a:r>
              <a:rPr lang="en-US" b="1" dirty="0">
                <a:solidFill>
                  <a:schemeClr val="bg1"/>
                </a:solidFill>
              </a:rPr>
              <a:t> portion(s) of this verification request.  Additional authorization must be obtained prior to commencement of the proposed activity.  </a:t>
            </a:r>
            <a:r>
              <a:rPr lang="en-US" dirty="0">
                <a:solidFill>
                  <a:schemeClr val="bg1"/>
                </a:solidFill>
              </a:rPr>
              <a:t>This letter does not relieve you from the responsibility of obtaining other federal, state, or local authorizations that may be required for the activity.  Please refer to the specific section(s) dealing with that portion of the review below for advice on how to proceed</a:t>
            </a:r>
            <a:r>
              <a:rPr lang="en-US" dirty="0" smtClean="0">
                <a:solidFill>
                  <a:schemeClr val="bg1"/>
                </a:solidFill>
              </a:rPr>
              <a:t>.</a:t>
            </a:r>
            <a:endParaRPr lang="en-US" dirty="0"/>
          </a:p>
        </p:txBody>
      </p:sp>
    </p:spTree>
    <p:extLst>
      <p:ext uri="{BB962C8B-B14F-4D97-AF65-F5344CB8AC3E}">
        <p14:creationId xmlns:p14="http://schemas.microsoft.com/office/powerpoint/2010/main" val="2532268706"/>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355600" y="321733"/>
            <a:ext cx="11599333" cy="4770537"/>
          </a:xfrm>
          <a:prstGeom prst="rect">
            <a:avLst/>
          </a:prstGeom>
          <a:noFill/>
        </p:spPr>
        <p:txBody>
          <a:bodyPr wrap="square" rtlCol="0">
            <a:spAutoFit/>
          </a:bodyPr>
          <a:lstStyle/>
          <a:p>
            <a:r>
              <a:rPr lang="en-US" sz="7200" dirty="0" smtClean="0"/>
              <a:t>QUESTIONS?</a:t>
            </a:r>
          </a:p>
          <a:p>
            <a:endParaRPr lang="en-US" sz="7200" dirty="0"/>
          </a:p>
          <a:p>
            <a:endParaRPr lang="en-US" sz="3200" dirty="0" smtClean="0"/>
          </a:p>
          <a:p>
            <a:r>
              <a:rPr lang="en-US" sz="3200" dirty="0" smtClean="0"/>
              <a:t>More information contact: </a:t>
            </a:r>
            <a:endParaRPr lang="en-US" sz="3200" dirty="0"/>
          </a:p>
          <a:p>
            <a:endParaRPr lang="en-US" sz="3200" dirty="0" smtClean="0"/>
          </a:p>
          <a:p>
            <a:r>
              <a:rPr lang="en-US" sz="3200" dirty="0" smtClean="0"/>
              <a:t>Allyson Minick, SLERC, </a:t>
            </a:r>
            <a:r>
              <a:rPr lang="en-US" sz="3200" dirty="0" err="1" smtClean="0"/>
              <a:t>Allyson.Minick</a:t>
            </a:r>
            <a:r>
              <a:rPr lang="en-US" sz="3200" dirty="0" smtClean="0"/>
              <a:t>@ dep.state.fl.us</a:t>
            </a:r>
          </a:p>
          <a:p>
            <a:r>
              <a:rPr lang="en-US" sz="3200" dirty="0" smtClean="0"/>
              <a:t>(850)-245-8489, internal extension (58489)</a:t>
            </a:r>
          </a:p>
        </p:txBody>
      </p:sp>
    </p:spTree>
    <p:extLst>
      <p:ext uri="{BB962C8B-B14F-4D97-AF65-F5344CB8AC3E}">
        <p14:creationId xmlns:p14="http://schemas.microsoft.com/office/powerpoint/2010/main" val="26563003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cstate="print">
            <a:duotone>
              <a:schemeClr val="bg2">
                <a:shade val="69000"/>
                <a:hueMod val="108000"/>
                <a:satMod val="164000"/>
                <a:lumMod val="74000"/>
              </a:schemeClr>
              <a:schemeClr val="bg2">
                <a:tint val="96000"/>
                <a:hueMod val="88000"/>
                <a:satMod val="140000"/>
                <a:lumMod val="132000"/>
              </a:schemeClr>
            </a:duotone>
            <a:extLst>
              <a:ext uri="{BEBA8EAE-BF5A-486C-A8C5-ECC9F3942E4B}">
                <a14:imgProps xmlns:a14="http://schemas.microsoft.com/office/drawing/2010/main">
                  <a14:imgLayer r:embed="rId4">
                    <a14:imgEffect>
                      <a14:artisticMosiaicBubbles/>
                    </a14:imgEffect>
                  </a14:imgLayer>
                </a14:imgProps>
              </a:ext>
            </a:extLst>
          </a:blip>
          <a:stretch/>
        </a:blipFill>
        <a:effectLst/>
      </p:bgPr>
    </p:bg>
    <p:spTree>
      <p:nvGrpSpPr>
        <p:cNvPr id="1" name=""/>
        <p:cNvGrpSpPr/>
        <p:nvPr/>
      </p:nvGrpSpPr>
      <p:grpSpPr>
        <a:xfrm>
          <a:off x="0" y="0"/>
          <a:ext cx="0" cy="0"/>
          <a:chOff x="0" y="0"/>
          <a:chExt cx="0" cy="0"/>
        </a:xfrm>
      </p:grpSpPr>
      <p:sp>
        <p:nvSpPr>
          <p:cNvPr id="2" name="TextBox 1"/>
          <p:cNvSpPr txBox="1"/>
          <p:nvPr/>
        </p:nvSpPr>
        <p:spPr>
          <a:xfrm>
            <a:off x="316247" y="175772"/>
            <a:ext cx="10668000" cy="5262979"/>
          </a:xfrm>
          <a:prstGeom prst="rect">
            <a:avLst/>
          </a:prstGeom>
          <a:noFill/>
        </p:spPr>
        <p:txBody>
          <a:bodyPr wrap="square" rtlCol="0">
            <a:spAutoFit/>
          </a:bodyPr>
          <a:lstStyle/>
          <a:p>
            <a:r>
              <a:rPr lang="en-US" sz="3600" u="sng" dirty="0" smtClean="0"/>
              <a:t>What is new? </a:t>
            </a:r>
          </a:p>
          <a:p>
            <a:pPr marL="571500" indent="-571500">
              <a:lnSpc>
                <a:spcPts val="6000"/>
              </a:lnSpc>
              <a:buFont typeface="Arial" panose="020B0604020202020204" pitchFamily="34" charset="0"/>
              <a:buChar char="•"/>
            </a:pPr>
            <a:r>
              <a:rPr lang="en-US" sz="3600" dirty="0" smtClean="0"/>
              <a:t>New OPM </a:t>
            </a:r>
            <a:r>
              <a:rPr lang="en-US" sz="3600" dirty="0"/>
              <a:t>guidance </a:t>
            </a:r>
            <a:r>
              <a:rPr lang="en-US" sz="3600" dirty="0" smtClean="0"/>
              <a:t>document</a:t>
            </a:r>
          </a:p>
          <a:p>
            <a:pPr marL="571500" indent="-571500">
              <a:lnSpc>
                <a:spcPts val="6000"/>
              </a:lnSpc>
              <a:buFont typeface="Arial" panose="020B0604020202020204" pitchFamily="34" charset="0"/>
              <a:buChar char="•"/>
            </a:pPr>
            <a:r>
              <a:rPr lang="en-US" sz="3600" dirty="0" smtClean="0"/>
              <a:t>Templates updated with SWERP citations</a:t>
            </a:r>
          </a:p>
          <a:p>
            <a:pPr marL="571500" indent="-571500">
              <a:lnSpc>
                <a:spcPts val="6000"/>
              </a:lnSpc>
              <a:buFont typeface="Arial" panose="020B0604020202020204" pitchFamily="34" charset="0"/>
              <a:buChar char="•"/>
            </a:pPr>
            <a:r>
              <a:rPr lang="en-US" sz="3600" dirty="0" smtClean="0"/>
              <a:t>Language modifications for clarity</a:t>
            </a:r>
          </a:p>
          <a:p>
            <a:pPr marL="571500" indent="-571500">
              <a:lnSpc>
                <a:spcPts val="6000"/>
              </a:lnSpc>
              <a:buFont typeface="Arial" panose="020B0604020202020204" pitchFamily="34" charset="0"/>
              <a:buChar char="•"/>
            </a:pPr>
            <a:r>
              <a:rPr lang="en-US" sz="3600" dirty="0" smtClean="0"/>
              <a:t>Letter of Consent language updated</a:t>
            </a:r>
          </a:p>
          <a:p>
            <a:pPr marL="571500" indent="-571500">
              <a:lnSpc>
                <a:spcPts val="6000"/>
              </a:lnSpc>
              <a:buFont typeface="Arial" panose="020B0604020202020204" pitchFamily="34" charset="0"/>
              <a:buChar char="•"/>
            </a:pPr>
            <a:r>
              <a:rPr lang="en-US" sz="3600" dirty="0" smtClean="0"/>
              <a:t>Notice of Rights (NOR) language updated</a:t>
            </a:r>
          </a:p>
          <a:p>
            <a:pPr marL="571500" indent="-571500">
              <a:lnSpc>
                <a:spcPts val="6000"/>
              </a:lnSpc>
              <a:buFont typeface="Arial" panose="020B0604020202020204" pitchFamily="34" charset="0"/>
              <a:buChar char="•"/>
            </a:pPr>
            <a:r>
              <a:rPr lang="en-US" sz="3600" dirty="0" smtClean="0"/>
              <a:t>New Technical Staff Report (TSR) </a:t>
            </a:r>
            <a:endParaRPr lang="en-US" sz="3600" dirty="0"/>
          </a:p>
        </p:txBody>
      </p:sp>
      <p:pic>
        <p:nvPicPr>
          <p:cNvPr id="3" name="Picture 2"/>
          <p:cNvPicPr/>
          <p:nvPr/>
        </p:nvPicPr>
        <p:blipFill>
          <a:blip r:embed="rId5" cstate="print">
            <a:extLst>
              <a:ext uri="{28A0092B-C50C-407E-A947-70E740481C1C}">
                <a14:useLocalDpi xmlns:a14="http://schemas.microsoft.com/office/drawing/2010/main" val="0"/>
              </a:ext>
            </a:extLst>
          </a:blip>
          <a:stretch>
            <a:fillRect/>
          </a:stretch>
        </p:blipFill>
        <p:spPr>
          <a:xfrm>
            <a:off x="9179577" y="4756785"/>
            <a:ext cx="1804670" cy="1611630"/>
          </a:xfrm>
          <a:prstGeom prst="rect">
            <a:avLst/>
          </a:prstGeom>
        </p:spPr>
      </p:pic>
    </p:spTree>
    <p:extLst>
      <p:ext uri="{BB962C8B-B14F-4D97-AF65-F5344CB8AC3E}">
        <p14:creationId xmlns:p14="http://schemas.microsoft.com/office/powerpoint/2010/main" val="2335905929"/>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0" y="1763618"/>
            <a:ext cx="11887200" cy="4524315"/>
          </a:xfrm>
          <a:prstGeom prst="rect">
            <a:avLst/>
          </a:prstGeom>
          <a:noFill/>
          <a:ln>
            <a:solidFill>
              <a:schemeClr val="accent1"/>
            </a:solidFill>
          </a:ln>
          <a:effectLst>
            <a:glow rad="228600">
              <a:schemeClr val="accent1">
                <a:satMod val="175000"/>
                <a:alpha val="40000"/>
              </a:schemeClr>
            </a:glow>
          </a:effectLst>
        </p:spPr>
        <p:txBody>
          <a:bodyPr wrap="square" rtlCol="0">
            <a:spAutoFit/>
          </a:bodyPr>
          <a:lstStyle/>
          <a:p>
            <a:pPr algn="ctr"/>
            <a:r>
              <a:rPr lang="en-US" sz="9600" dirty="0" smtClean="0"/>
              <a:t>Why are the updates important?</a:t>
            </a:r>
            <a:endParaRPr lang="en-US" sz="9600" dirty="0"/>
          </a:p>
        </p:txBody>
      </p:sp>
      <p:sp>
        <p:nvSpPr>
          <p:cNvPr id="3" name="Rectangle 2"/>
          <p:cNvSpPr/>
          <p:nvPr/>
        </p:nvSpPr>
        <p:spPr>
          <a:xfrm>
            <a:off x="282653" y="161504"/>
            <a:ext cx="4812536"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OPM UPDATES</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3098181930"/>
      </p:ext>
    </p:extLst>
  </p:cSld>
  <p:clrMapOvr>
    <a:masterClrMapping/>
  </p:clrMapOvr>
  <mc:AlternateContent xmlns:mc="http://schemas.openxmlformats.org/markup-compatibility/2006">
    <mc:Choice xmlns:p15="http://schemas.microsoft.com/office/powerpoint/2012/main" Requires="p15">
      <p:transition spd="slow">
        <p15:prstTrans prst="fallOver"/>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508000" y="575733"/>
            <a:ext cx="10989733" cy="584775"/>
          </a:xfrm>
          <a:prstGeom prst="rect">
            <a:avLst/>
          </a:prstGeom>
          <a:noFill/>
        </p:spPr>
        <p:txBody>
          <a:bodyPr wrap="square" rtlCol="0">
            <a:spAutoFit/>
          </a:bodyPr>
          <a:lstStyle/>
          <a:p>
            <a:r>
              <a:rPr lang="en-US" sz="3200" dirty="0" smtClean="0"/>
              <a:t>New    </a:t>
            </a:r>
            <a:r>
              <a:rPr lang="en-US" sz="3200" dirty="0" smtClean="0">
                <a:solidFill>
                  <a:schemeClr val="accent1"/>
                </a:solidFill>
              </a:rPr>
              <a:t>SLER 1300 </a:t>
            </a:r>
            <a:r>
              <a:rPr lang="en-US" sz="3200" dirty="0" smtClean="0"/>
              <a:t>replaces old HISTORIC document</a:t>
            </a:r>
            <a:endParaRPr lang="en-US" sz="32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17240" y="1523999"/>
            <a:ext cx="4236720" cy="4936067"/>
          </a:xfrm>
          <a:prstGeom prst="rect">
            <a:avLst/>
          </a:prstGeom>
          <a:scene3d>
            <a:camera prst="orthographicFront"/>
            <a:lightRig rig="threePt" dir="t"/>
          </a:scene3d>
          <a:sp3d>
            <a:bevelT prst="convex"/>
          </a:sp3d>
        </p:spPr>
      </p:pic>
      <p:sp>
        <p:nvSpPr>
          <p:cNvPr id="5" name="TextBox 4"/>
          <p:cNvSpPr txBox="1"/>
          <p:nvPr/>
        </p:nvSpPr>
        <p:spPr>
          <a:xfrm>
            <a:off x="8111067" y="1828800"/>
            <a:ext cx="3386666" cy="3785652"/>
          </a:xfrm>
          <a:prstGeom prst="rect">
            <a:avLst/>
          </a:prstGeom>
          <a:noFill/>
        </p:spPr>
        <p:txBody>
          <a:bodyPr wrap="square" rtlCol="0">
            <a:spAutoFit/>
          </a:bodyPr>
          <a:lstStyle/>
          <a:p>
            <a:r>
              <a:rPr lang="en-US" sz="4000" dirty="0" smtClean="0">
                <a:solidFill>
                  <a:schemeClr val="accent2"/>
                </a:solidFill>
              </a:rPr>
              <a:t>OKAY… so it is not exactly that old… But it has been 19 years!!! </a:t>
            </a:r>
            <a:endParaRPr lang="en-US" sz="4000" dirty="0">
              <a:solidFill>
                <a:schemeClr val="accent2"/>
              </a:solidFill>
            </a:endParaRPr>
          </a:p>
        </p:txBody>
      </p:sp>
      <p:pic>
        <p:nvPicPr>
          <p:cNvPr id="6" name="Picture 5"/>
          <p:cNvPicPr/>
          <p:nvPr/>
        </p:nvPicPr>
        <p:blipFill>
          <a:blip r:embed="rId4" cstate="print">
            <a:extLst>
              <a:ext uri="{28A0092B-C50C-407E-A947-70E740481C1C}">
                <a14:useLocalDpi xmlns:a14="http://schemas.microsoft.com/office/drawing/2010/main" val="0"/>
              </a:ext>
            </a:extLst>
          </a:blip>
          <a:stretch>
            <a:fillRect/>
          </a:stretch>
        </p:blipFill>
        <p:spPr>
          <a:xfrm>
            <a:off x="107950" y="41321"/>
            <a:ext cx="1804670" cy="1611630"/>
          </a:xfrm>
          <a:prstGeom prst="rect">
            <a:avLst/>
          </a:prstGeom>
        </p:spPr>
      </p:pic>
    </p:spTree>
    <p:extLst>
      <p:ext uri="{BB962C8B-B14F-4D97-AF65-F5344CB8AC3E}">
        <p14:creationId xmlns:p14="http://schemas.microsoft.com/office/powerpoint/2010/main" val="26836722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9733" y="684368"/>
            <a:ext cx="9008533" cy="4965462"/>
          </a:xfrm>
          <a:prstGeom prst="rect">
            <a:avLst/>
          </a:prstGeom>
        </p:spPr>
        <p:txBody>
          <a:bodyPr wrap="square">
            <a:spAutoFit/>
          </a:bodyPr>
          <a:lstStyle/>
          <a:p>
            <a:pPr>
              <a:lnSpc>
                <a:spcPts val="3800"/>
              </a:lnSpc>
            </a:pPr>
            <a:r>
              <a:rPr lang="en-US" sz="3200" dirty="0" smtClean="0"/>
              <a:t>SLER 1300 contains the following “active” links:</a:t>
            </a:r>
          </a:p>
          <a:p>
            <a:pPr marL="457200" indent="-457200">
              <a:lnSpc>
                <a:spcPts val="3800"/>
              </a:lnSpc>
              <a:buFont typeface="Arial" panose="020B0604020202020204" pitchFamily="34" charset="0"/>
              <a:buChar char="•"/>
            </a:pPr>
            <a:r>
              <a:rPr lang="en-US" sz="3200" dirty="0"/>
              <a:t>T</a:t>
            </a:r>
            <a:r>
              <a:rPr lang="en-US" sz="3200" dirty="0" smtClean="0"/>
              <a:t>able of Contents (TOC) links within the Document</a:t>
            </a:r>
          </a:p>
          <a:p>
            <a:pPr marL="457200" indent="-457200">
              <a:lnSpc>
                <a:spcPts val="3800"/>
              </a:lnSpc>
              <a:buFont typeface="Arial" panose="020B0604020202020204" pitchFamily="34" charset="0"/>
              <a:buChar char="•"/>
            </a:pPr>
            <a:r>
              <a:rPr lang="en-US" sz="3200" dirty="0" smtClean="0"/>
              <a:t>Links within each section to return to the TOC</a:t>
            </a:r>
          </a:p>
          <a:p>
            <a:pPr marL="457200" indent="-457200">
              <a:lnSpc>
                <a:spcPts val="3800"/>
              </a:lnSpc>
              <a:buFont typeface="Arial" panose="020B0604020202020204" pitchFamily="34" charset="0"/>
              <a:buChar char="•"/>
            </a:pPr>
            <a:r>
              <a:rPr lang="en-US" sz="3200" dirty="0" smtClean="0"/>
              <a:t>Decision making Flow Chart </a:t>
            </a:r>
          </a:p>
          <a:p>
            <a:pPr marL="457200" indent="-457200">
              <a:lnSpc>
                <a:spcPts val="3800"/>
              </a:lnSpc>
              <a:buFont typeface="Arial" panose="020B0604020202020204" pitchFamily="34" charset="0"/>
              <a:buChar char="•"/>
            </a:pPr>
            <a:r>
              <a:rPr lang="en-US" sz="3200" dirty="0" smtClean="0"/>
              <a:t>Statute/Rule citations </a:t>
            </a:r>
          </a:p>
          <a:p>
            <a:pPr marL="457200" indent="-457200">
              <a:lnSpc>
                <a:spcPts val="3800"/>
              </a:lnSpc>
              <a:buFont typeface="Arial" panose="020B0604020202020204" pitchFamily="34" charset="0"/>
              <a:buChar char="•"/>
            </a:pPr>
            <a:r>
              <a:rPr lang="en-US" sz="3200" dirty="0" smtClean="0"/>
              <a:t>Links to other SLER guidance documents and templates</a:t>
            </a:r>
            <a:endParaRPr lang="en-US" sz="3200" dirty="0"/>
          </a:p>
        </p:txBody>
      </p:sp>
    </p:spTree>
    <p:extLst>
      <p:ext uri="{BB962C8B-B14F-4D97-AF65-F5344CB8AC3E}">
        <p14:creationId xmlns:p14="http://schemas.microsoft.com/office/powerpoint/2010/main" val="3490146276"/>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3" name="Rectangle 112"/>
          <p:cNvSpPr>
            <a:spLocks noChangeArrowheads="1"/>
          </p:cNvSpPr>
          <p:nvPr/>
        </p:nvSpPr>
        <p:spPr bwMode="auto">
          <a:xfrm>
            <a:off x="3505200" y="366524"/>
            <a:ext cx="184731"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smtClean="0">
              <a:ln>
                <a:noFill/>
              </a:ln>
              <a:solidFill>
                <a:schemeClr val="bg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bg1"/>
                </a:solidFill>
                <a:effectLst/>
                <a:latin typeface="Arial" panose="020B0604020202020204" pitchFamily="34" charset="0"/>
                <a:ea typeface="Times New Roman" panose="02020603050405020304" pitchFamily="18" charset="0"/>
              </a:rPr>
              <a:t/>
            </a:r>
            <a:br>
              <a:rPr kumimoji="0" lang="en-US" sz="1100" b="0" i="0" u="none" strike="noStrike" cap="none" normalizeH="0" baseline="0" smtClean="0">
                <a:ln>
                  <a:noFill/>
                </a:ln>
                <a:solidFill>
                  <a:schemeClr val="bg1"/>
                </a:solidFill>
                <a:effectLst/>
                <a:latin typeface="Arial" panose="020B0604020202020204" pitchFamily="34" charset="0"/>
                <a:ea typeface="Times New Roman" panose="02020603050405020304" pitchFamily="18" charset="0"/>
              </a:rPr>
            </a:br>
            <a:endParaRPr kumimoji="0" lang="en-US" sz="1200" b="0" i="0" u="none" strike="noStrike" cap="none" normalizeH="0" baseline="0" smtClean="0">
              <a:ln>
                <a:noFill/>
              </a:ln>
              <a:solidFill>
                <a:schemeClr val="bg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bg1"/>
              </a:solidFill>
              <a:effectLst/>
              <a:latin typeface="Arial" panose="020B0604020202020204" pitchFamily="34" charset="0"/>
            </a:endParaRPr>
          </a:p>
        </p:txBody>
      </p:sp>
      <p:pic>
        <p:nvPicPr>
          <p:cNvPr id="112" name="Picture 111"/>
          <p:cNvPicPr>
            <a:picLocks noChangeAspect="1"/>
          </p:cNvPicPr>
          <p:nvPr/>
        </p:nvPicPr>
        <p:blipFill>
          <a:blip r:embed="rId3" cstate="print"/>
          <a:stretch>
            <a:fillRect/>
          </a:stretch>
        </p:blipFill>
        <p:spPr>
          <a:xfrm>
            <a:off x="1135229" y="1499428"/>
            <a:ext cx="10041465" cy="4536719"/>
          </a:xfrm>
          <a:prstGeom prst="rect">
            <a:avLst/>
          </a:prstGeom>
        </p:spPr>
      </p:pic>
      <p:sp>
        <p:nvSpPr>
          <p:cNvPr id="114" name="TextBox 113"/>
          <p:cNvSpPr txBox="1"/>
          <p:nvPr/>
        </p:nvSpPr>
        <p:spPr>
          <a:xfrm rot="10800000" flipV="1">
            <a:off x="358615" y="434334"/>
            <a:ext cx="4334934" cy="584775"/>
          </a:xfrm>
          <a:prstGeom prst="rect">
            <a:avLst/>
          </a:prstGeom>
          <a:noFill/>
          <a:ln>
            <a:solidFill>
              <a:schemeClr val="accent1"/>
            </a:solidFill>
          </a:ln>
          <a:effectLst>
            <a:glow rad="228600">
              <a:schemeClr val="accent1">
                <a:satMod val="175000"/>
                <a:alpha val="40000"/>
              </a:schemeClr>
            </a:glow>
          </a:effectLst>
        </p:spPr>
        <p:txBody>
          <a:bodyPr wrap="square" rtlCol="0">
            <a:spAutoFit/>
          </a:bodyPr>
          <a:lstStyle/>
          <a:p>
            <a:pPr algn="ctr"/>
            <a:r>
              <a:rPr lang="en-US" sz="3200" dirty="0" smtClean="0">
                <a:solidFill>
                  <a:schemeClr val="accent1"/>
                </a:solidFill>
              </a:rPr>
              <a:t>TABLE OF CONTENTS</a:t>
            </a:r>
            <a:endParaRPr lang="en-US" sz="3200" dirty="0">
              <a:solidFill>
                <a:schemeClr val="accent1"/>
              </a:solidFill>
            </a:endParaRPr>
          </a:p>
        </p:txBody>
      </p:sp>
      <p:sp>
        <p:nvSpPr>
          <p:cNvPr id="8" name="Rectangle 7"/>
          <p:cNvSpPr/>
          <p:nvPr/>
        </p:nvSpPr>
        <p:spPr>
          <a:xfrm rot="20793395">
            <a:off x="1947063" y="3267959"/>
            <a:ext cx="8247772"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NOW WITH ACTIVE LINKS</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1041262044"/>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9733" y="684368"/>
            <a:ext cx="9008533" cy="4965462"/>
          </a:xfrm>
          <a:prstGeom prst="rect">
            <a:avLst/>
          </a:prstGeom>
        </p:spPr>
        <p:txBody>
          <a:bodyPr wrap="square">
            <a:spAutoFit/>
          </a:bodyPr>
          <a:lstStyle/>
          <a:p>
            <a:pPr>
              <a:lnSpc>
                <a:spcPts val="3800"/>
              </a:lnSpc>
            </a:pPr>
            <a:r>
              <a:rPr lang="en-US" sz="3200" dirty="0" smtClean="0"/>
              <a:t>SLER 1300 contains the following “active” links:</a:t>
            </a:r>
          </a:p>
          <a:p>
            <a:pPr marL="457200" indent="-457200">
              <a:lnSpc>
                <a:spcPts val="3800"/>
              </a:lnSpc>
              <a:buFont typeface="Arial" panose="020B0604020202020204" pitchFamily="34" charset="0"/>
              <a:buChar char="•"/>
            </a:pPr>
            <a:r>
              <a:rPr lang="en-US" sz="3200" dirty="0" smtClean="0"/>
              <a:t>Statute/Rule citations </a:t>
            </a:r>
          </a:p>
          <a:p>
            <a:pPr marL="457200" indent="-457200">
              <a:lnSpc>
                <a:spcPts val="3800"/>
              </a:lnSpc>
              <a:buFont typeface="Arial" panose="020B0604020202020204" pitchFamily="34" charset="0"/>
              <a:buChar char="•"/>
            </a:pPr>
            <a:r>
              <a:rPr lang="en-US" sz="3200" dirty="0" smtClean="0"/>
              <a:t>Table of Contents (TOC) links within the Document</a:t>
            </a:r>
          </a:p>
          <a:p>
            <a:pPr marL="457200" indent="-457200">
              <a:lnSpc>
                <a:spcPts val="3800"/>
              </a:lnSpc>
              <a:buFont typeface="Arial" panose="020B0604020202020204" pitchFamily="34" charset="0"/>
              <a:buChar char="•"/>
            </a:pPr>
            <a:r>
              <a:rPr lang="en-US" sz="3200" dirty="0" smtClean="0"/>
              <a:t>Links within each section to return to the TOC</a:t>
            </a:r>
          </a:p>
          <a:p>
            <a:pPr marL="457200" indent="-457200">
              <a:lnSpc>
                <a:spcPts val="3800"/>
              </a:lnSpc>
              <a:buFont typeface="Arial" panose="020B0604020202020204" pitchFamily="34" charset="0"/>
              <a:buChar char="•"/>
            </a:pPr>
            <a:r>
              <a:rPr lang="en-US" sz="3200" dirty="0" smtClean="0"/>
              <a:t>Decision making Flow Chart </a:t>
            </a:r>
          </a:p>
          <a:p>
            <a:pPr marL="457200" indent="-457200">
              <a:lnSpc>
                <a:spcPts val="3800"/>
              </a:lnSpc>
              <a:buFont typeface="Arial" panose="020B0604020202020204" pitchFamily="34" charset="0"/>
              <a:buChar char="•"/>
            </a:pPr>
            <a:r>
              <a:rPr lang="en-US" sz="3200" dirty="0" smtClean="0"/>
              <a:t>Links to other SLER guidance documents and templates</a:t>
            </a:r>
            <a:endParaRPr lang="en-US" sz="3200" dirty="0"/>
          </a:p>
        </p:txBody>
      </p:sp>
    </p:spTree>
    <p:extLst>
      <p:ext uri="{BB962C8B-B14F-4D97-AF65-F5344CB8AC3E}">
        <p14:creationId xmlns:p14="http://schemas.microsoft.com/office/powerpoint/2010/main" val="3490146276"/>
      </p:ext>
    </p:extLst>
  </p:cSld>
  <p:clrMapOvr>
    <a:masterClrMapping/>
  </p:clrMapOvr>
  <p:transition spd="slow">
    <p:push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2428</TotalTime>
  <Words>2378</Words>
  <Application>Microsoft Office PowerPoint</Application>
  <PresentationFormat>Widescreen</PresentationFormat>
  <Paragraphs>214</Paragraphs>
  <Slides>32</Slides>
  <Notes>32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Century Gothic</vt:lpstr>
      <vt:lpstr>Times New Roman</vt:lpstr>
      <vt:lpstr>Wingdings 3</vt:lpstr>
      <vt:lpstr>Ion</vt:lpstr>
      <vt:lpstr>PowerPoint Presentation</vt:lpstr>
      <vt:lpstr>Permitting Template  Guidance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Permitting Templates</dc:title>
  <dc:creator>Minick, Allyson</dc:creator>
  <cp:lastModifiedBy>minick_a</cp:lastModifiedBy>
  <cp:revision>89</cp:revision>
  <cp:lastPrinted>2014-01-21T18:40:21Z</cp:lastPrinted>
  <dcterms:created xsi:type="dcterms:W3CDTF">2014-01-06T15:11:43Z</dcterms:created>
  <dcterms:modified xsi:type="dcterms:W3CDTF">2014-01-21T20:10:21Z</dcterms:modified>
</cp:coreProperties>
</file>