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docProps/custom.xml" ContentType="application/vnd.openxmlformats-officedocument.custom-properti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266" r:id="rId2"/>
    <p:sldId id="267" r:id="rId3"/>
    <p:sldId id="270" r:id="rId4"/>
    <p:sldId id="271" r:id="rId5"/>
    <p:sldId id="268" r:id="rId6"/>
    <p:sldId id="331" r:id="rId7"/>
    <p:sldId id="277" r:id="rId8"/>
    <p:sldId id="280" r:id="rId9"/>
    <p:sldId id="284" r:id="rId10"/>
    <p:sldId id="285" r:id="rId11"/>
    <p:sldId id="295" r:id="rId12"/>
    <p:sldId id="288" r:id="rId13"/>
    <p:sldId id="332" r:id="rId14"/>
    <p:sldId id="319" r:id="rId15"/>
    <p:sldId id="320" r:id="rId16"/>
    <p:sldId id="326" r:id="rId17"/>
    <p:sldId id="335" r:id="rId18"/>
    <p:sldId id="329" r:id="rId19"/>
    <p:sldId id="337" r:id="rId20"/>
    <p:sldId id="356" r:id="rId21"/>
    <p:sldId id="357" r:id="rId22"/>
    <p:sldId id="358" r:id="rId23"/>
    <p:sldId id="361" r:id="rId24"/>
    <p:sldId id="359" r:id="rId25"/>
    <p:sldId id="330" r:id="rId26"/>
    <p:sldId id="334" r:id="rId27"/>
    <p:sldId id="353" r:id="rId28"/>
    <p:sldId id="360" r:id="rId29"/>
    <p:sldId id="333" r:id="rId30"/>
    <p:sldId id="354" r:id="rId31"/>
  </p:sldIdLst>
  <p:sldSz cx="9144000" cy="6858000" type="screen4x3"/>
  <p:notesSz cx="6858000" cy="9144000"/>
  <p:defaultTextStyle>
    <a:lvl1pPr marL="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23B"/>
    <a:srgbClr val="C0BC00"/>
    <a:srgbClr val="009E47"/>
    <a:srgbClr val="0066CC"/>
    <a:srgbClr val="EE8E00"/>
    <a:srgbClr val="FFFFFF"/>
    <a:srgbClr val="FF9900"/>
    <a:srgbClr val="FF9B09"/>
    <a:srgbClr val="00FFFF"/>
    <a:srgbClr val="00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521" autoAdjust="0"/>
    <p:restoredTop sz="94660"/>
  </p:normalViewPr>
  <p:slideViewPr>
    <p:cSldViewPr>
      <p:cViewPr>
        <p:scale>
          <a:sx n="110" d="100"/>
          <a:sy n="110" d="100"/>
        </p:scale>
        <p:origin x="-1668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4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San01\Y-DRIVE\DATA\Projects\002470.10.C%20Tampa%20Bay%20Estuary%20Program%20Wetland%20Coordination%20Services\BG%2001%20Compensatory%20Mitigation%20Plan\1950_2007_USF_Wetland_freq_20130108%20r2%20go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chart>
    <c:plotArea>
      <c:layout/>
      <c:barChart>
        <c:barDir val="col"/>
        <c:grouping val="clustered"/>
        <c:ser>
          <c:idx val="0"/>
          <c:order val="0"/>
          <c:tx>
            <c:strRef>
              <c:f>'Ac Lost by Basin &amp; Struc type'!$A$2</c:f>
              <c:strCache>
                <c:ptCount val="1"/>
                <c:pt idx="0">
                  <c:v>Forested</c:v>
                </c:pt>
              </c:strCache>
            </c:strRef>
          </c:tx>
          <c:spPr>
            <a:solidFill>
              <a:srgbClr val="0066CC"/>
            </a:solidFill>
          </c:spPr>
          <c:cat>
            <c:strRef>
              <c:f>'Ac Lost by Basin &amp; Struc type'!$B$1:$G$1</c:f>
              <c:strCache>
                <c:ptCount val="6"/>
                <c:pt idx="0">
                  <c:v>Alafia</c:v>
                </c:pt>
                <c:pt idx="1">
                  <c:v>Hillsborough</c:v>
                </c:pt>
                <c:pt idx="2">
                  <c:v>Little Manatee</c:v>
                </c:pt>
                <c:pt idx="3">
                  <c:v>Manatee</c:v>
                </c:pt>
                <c:pt idx="4">
                  <c:v>TB Coastal</c:v>
                </c:pt>
                <c:pt idx="5">
                  <c:v>Upper Coastal</c:v>
                </c:pt>
              </c:strCache>
            </c:strRef>
          </c:cat>
          <c:val>
            <c:numRef>
              <c:f>'Ac Lost by Basin &amp; Struc type'!$B$2:$G$2</c:f>
              <c:numCache>
                <c:formatCode>General</c:formatCode>
                <c:ptCount val="6"/>
                <c:pt idx="0">
                  <c:v>26821</c:v>
                </c:pt>
                <c:pt idx="1">
                  <c:v>31414</c:v>
                </c:pt>
                <c:pt idx="2">
                  <c:v>-2912</c:v>
                </c:pt>
                <c:pt idx="3">
                  <c:v>-2505</c:v>
                </c:pt>
                <c:pt idx="4">
                  <c:v>2230</c:v>
                </c:pt>
                <c:pt idx="5">
                  <c:v>257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6F4-48CC-82D2-15FC612F7CB2}"/>
            </c:ext>
          </c:extLst>
        </c:ser>
        <c:ser>
          <c:idx val="1"/>
          <c:order val="1"/>
          <c:tx>
            <c:strRef>
              <c:f>'Ac Lost by Basin &amp; Struc type'!$A$3</c:f>
              <c:strCache>
                <c:ptCount val="1"/>
                <c:pt idx="0">
                  <c:v>Non-Forested</c:v>
                </c:pt>
              </c:strCache>
            </c:strRef>
          </c:tx>
          <c:spPr>
            <a:solidFill>
              <a:srgbClr val="00FFFF"/>
            </a:solidFill>
          </c:spPr>
          <c:cat>
            <c:strRef>
              <c:f>'Ac Lost by Basin &amp; Struc type'!$B$1:$G$1</c:f>
              <c:strCache>
                <c:ptCount val="6"/>
                <c:pt idx="0">
                  <c:v>Alafia</c:v>
                </c:pt>
                <c:pt idx="1">
                  <c:v>Hillsborough</c:v>
                </c:pt>
                <c:pt idx="2">
                  <c:v>Little Manatee</c:v>
                </c:pt>
                <c:pt idx="3">
                  <c:v>Manatee</c:v>
                </c:pt>
                <c:pt idx="4">
                  <c:v>TB Coastal</c:v>
                </c:pt>
                <c:pt idx="5">
                  <c:v>Upper Coastal</c:v>
                </c:pt>
              </c:strCache>
            </c:strRef>
          </c:cat>
          <c:val>
            <c:numRef>
              <c:f>'Ac Lost by Basin &amp; Struc type'!$B$3:$G$3</c:f>
              <c:numCache>
                <c:formatCode>General</c:formatCode>
                <c:ptCount val="6"/>
                <c:pt idx="0">
                  <c:v>17621</c:v>
                </c:pt>
                <c:pt idx="1">
                  <c:v>13843</c:v>
                </c:pt>
                <c:pt idx="2">
                  <c:v>3115</c:v>
                </c:pt>
                <c:pt idx="3">
                  <c:v>4918</c:v>
                </c:pt>
                <c:pt idx="4">
                  <c:v>7150</c:v>
                </c:pt>
                <c:pt idx="5">
                  <c:v>550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6F4-48CC-82D2-15FC612F7CB2}"/>
            </c:ext>
          </c:extLst>
        </c:ser>
        <c:dLbls/>
        <c:axId val="82662528"/>
        <c:axId val="82664064"/>
      </c:barChart>
      <c:catAx>
        <c:axId val="82662528"/>
        <c:scaling>
          <c:orientation val="minMax"/>
        </c:scaling>
        <c:delete val="1"/>
        <c:axPos val="b"/>
        <c:numFmt formatCode="General" sourceLinked="0"/>
        <c:tickLblPos val="none"/>
        <c:crossAx val="82664064"/>
        <c:crosses val="autoZero"/>
        <c:auto val="1"/>
        <c:lblAlgn val="ctr"/>
        <c:lblOffset val="100"/>
      </c:catAx>
      <c:valAx>
        <c:axId val="8266406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Acres</a:t>
                </a:r>
              </a:p>
            </c:rich>
          </c:tx>
          <c:layout>
            <c:manualLayout>
              <c:xMode val="edge"/>
              <c:yMode val="edge"/>
              <c:x val="1.2698412698412742E-2"/>
              <c:y val="0.41123005457650974"/>
            </c:manualLayout>
          </c:layout>
        </c:title>
        <c:numFmt formatCode="#,##0" sourceLinked="0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826625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173690094293585"/>
          <c:y val="0.42938695163104801"/>
          <c:w val="0.14873930689219517"/>
          <c:h val="0.18884514435695596"/>
        </c:manualLayout>
      </c:layout>
      <c:txPr>
        <a:bodyPr/>
        <a:lstStyle/>
        <a:p>
          <a:pPr>
            <a:defRPr sz="1400" b="1"/>
          </a:pPr>
          <a:endParaRPr lang="en-US"/>
        </a:p>
      </c:txPr>
    </c:legend>
    <c:plotVisOnly val="1"/>
    <c:dispBlanksAs val="gap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0.39815</cdr:x>
      <cdr:y>0.39683</cdr:y>
    </cdr:from>
    <cdr:to>
      <cdr:x>0.68519</cdr:x>
      <cdr:y>0.47376</cdr:y>
    </cdr:to>
    <cdr:sp macro="" textlink="">
      <cdr:nvSpPr>
        <cdr:cNvPr id="2" name="TextBox 7"/>
        <cdr:cNvSpPr txBox="1"/>
      </cdr:nvSpPr>
      <cdr:spPr>
        <a:xfrm xmlns:a="http://schemas.openxmlformats.org/drawingml/2006/main">
          <a:off x="3276600" y="1905000"/>
          <a:ext cx="2362200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algn="l" rtl="0" latinLnBrk="0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rtl="0" latinLnBrk="0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rtl="0" latinLnBrk="0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rtl="0" latinLnBrk="0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rtl="0" latinLnBrk="0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rtl="0" latinLnBrk="0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rtl="0" latinLnBrk="0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rtl="0" latinLnBrk="0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rtl="0" latinLnBrk="0">
            <a:defRPr sz="1800" kern="1200">
              <a:solidFill>
                <a:sysClr val="windowText" lastClr="000000"/>
              </a:solidFill>
              <a:latin typeface="Calibri"/>
            </a:defRPr>
          </a:lvl9pPr>
          <a:extLst/>
        </a:lstStyle>
        <a:p xmlns:a="http://schemas.openxmlformats.org/drawingml/2006/main">
          <a:r>
            <a:rPr lang="en-US" dirty="0"/>
            <a:t>Wetland Losses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6E7D018D-748F-47BF-843A-40349A141CAC}" type="datetimeFigureOut">
              <a:rPr lang="en-US" smtClean="0"/>
              <a:pPr/>
              <a:t>7/14/2016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04AC5213-BACC-41AB-9B61-B40CF6C5296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887126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>
              <a:defRPr sz="1200"/>
            </a:lvl1pPr>
            <a:extLst/>
          </a:lstStyle>
          <a:p>
            <a:fld id="{23E9B8FB-2ABD-42C9-A6DA-A6789EAF441D}" type="datetimeFigureOut">
              <a:rPr lang="en-US" smtClean="0"/>
              <a:pPr/>
              <a:t>7/14/2016</a:t>
            </a:fld>
            <a:endParaRPr lang="en-US"/>
          </a:p>
        </p:txBody>
      </p:sp>
      <p:sp>
        <p:nvSpPr>
          <p:cNvPr id="4" name="Rectangle 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6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>
              <a:defRPr sz="1200"/>
            </a:lvl1pPr>
            <a:extLst/>
          </a:lstStyle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>
              <a:defRPr sz="1200"/>
            </a:lvl1pPr>
            <a:extLst/>
          </a:lstStyle>
          <a:p>
            <a:fld id="{BE2A7042-DEED-4AA1-9E89-4A16B25725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46984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2A7042-DEED-4AA1-9E89-4A16B257257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3-3.2.6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F2091-B9F9-4AA1-807C-23E5902C46D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77973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2-2.2.1 (refer to Table 2-2.2.1)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F2091-B9F9-4AA1-807C-23E5902C46D2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47726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2-2.2.1 (refer to Table 2-2.2.1)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F2091-B9F9-4AA1-807C-23E5902C46D2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4772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2-2.2.1 (refer to Table 2-2.2.1)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F2091-B9F9-4AA1-807C-23E5902C46D2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47726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2-2.2.1 (refer to Table 2-2.2.1)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CF2091-B9F9-4AA1-807C-23E5902C46D2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4772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bum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7162800" y="137160"/>
            <a:ext cx="228600" cy="525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7467600" y="133350"/>
            <a:ext cx="1447800" cy="5257800"/>
          </a:xfrm>
          <a:prstGeom prst="rect">
            <a:avLst/>
          </a:prstGeom>
          <a:solidFill>
            <a:schemeClr val="accent3"/>
          </a:soli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10" hasCustomPrompt="1"/>
          </p:nvPr>
        </p:nvSpPr>
        <p:spPr>
          <a:xfrm>
            <a:off x="228600" y="5467350"/>
            <a:ext cx="8672946" cy="1238250"/>
          </a:xfrm>
          <a:solidFill>
            <a:schemeClr val="accent1"/>
          </a:solidFill>
        </p:spPr>
        <p:txBody>
          <a:bodyPr vert="horz" anchor="ctr">
            <a:noAutofit/>
          </a:bodyPr>
          <a:lstStyle>
            <a:lvl1pPr marL="0" indent="0" algn="l">
              <a:buFontTx/>
              <a:buNone/>
              <a:defRPr lang="en-US" sz="4800" baseline="0" dirty="0">
                <a:solidFill>
                  <a:schemeClr val="bg1"/>
                </a:solidFill>
              </a:defRPr>
            </a:lvl1pPr>
            <a:extLst/>
          </a:lstStyle>
          <a:p>
            <a:pPr lvl="0"/>
            <a:r>
              <a:rPr lang="en-US" dirty="0"/>
              <a:t>Click to add photo album title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/>
          </p:nvPr>
        </p:nvSpPr>
        <p:spPr>
          <a:xfrm>
            <a:off x="228600" y="152400"/>
            <a:ext cx="6858000" cy="5239512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Rectangle 10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13" name="Rectangle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14" name="Rectangle 13"/>
          <p:cNvSpPr>
            <a:spLocks noGrp="1"/>
          </p:cNvSpPr>
          <p:nvPr>
            <p:ph type="ftr" sz="quarter" idx="14"/>
          </p:nvPr>
        </p:nvSpPr>
        <p:spPr>
          <a:xfrm rot="16200000">
            <a:off x="7296150" y="3698878"/>
            <a:ext cx="29337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8" name="Rectangle 17"/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5372100" y="2247900"/>
            <a:ext cx="5181600" cy="990600"/>
          </a:xfrm>
        </p:spPr>
        <p:txBody>
          <a:bodyPr/>
          <a:lstStyle>
            <a:lvl1pPr marL="0" indent="0" algn="r">
              <a:buNone/>
              <a:defRPr sz="2000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dirty="0"/>
              <a:t>Click to add date or details</a:t>
            </a:r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 noChangeAspect="1"/>
          </p:cNvSpPr>
          <p:nvPr>
            <p:ph type="pic" sz="quarter" idx="11"/>
          </p:nvPr>
        </p:nvSpPr>
        <p:spPr>
          <a:xfrm>
            <a:off x="43434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Picture Placeholder 25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33528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Picture Placeholder 12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228600"/>
            <a:ext cx="3947160" cy="296037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228600"/>
            <a:ext cx="3947160" cy="2960370"/>
          </a:xfrm>
        </p:spPr>
        <p:txBody>
          <a:bodyPr anchor="b" anchorCtr="0"/>
          <a:lstStyle>
            <a:lvl1pPr marL="0" marR="0" indent="0" algn="r">
              <a:buFontTx/>
              <a:buNone/>
              <a:defRPr sz="2000" i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Mi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648200" y="3124962"/>
            <a:ext cx="3697224" cy="2772918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" name="Picture Placeholder 24"/>
          <p:cNvSpPr>
            <a:spLocks noGrp="1" noChangeAspect="1"/>
          </p:cNvSpPr>
          <p:nvPr>
            <p:ph type="pic" sz="quarter" idx="12"/>
          </p:nvPr>
        </p:nvSpPr>
        <p:spPr>
          <a:xfrm>
            <a:off x="228600" y="228600"/>
            <a:ext cx="4251960" cy="566928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648200" y="228600"/>
            <a:ext cx="3672840" cy="275463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>
          <a:xfrm>
            <a:off x="18669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866900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305300" y="228600"/>
            <a:ext cx="2286000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27"/>
          </p:nvPr>
        </p:nvSpPr>
        <p:spPr>
          <a:xfrm>
            <a:off x="4306086" y="3505200"/>
            <a:ext cx="228521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228600"/>
            <a:ext cx="1676400" cy="2743200"/>
          </a:xfrm>
        </p:spPr>
        <p:txBody>
          <a:bodyPr anchor="t" anchorCtr="0"/>
          <a:lstStyle>
            <a:lvl1pPr marL="0" marR="0" indent="0" algn="r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9" hasCustomPrompt="1"/>
          </p:nvPr>
        </p:nvSpPr>
        <p:spPr>
          <a:xfrm>
            <a:off x="6629400" y="228600"/>
            <a:ext cx="1676400" cy="1905000"/>
          </a:xfrm>
        </p:spPr>
        <p:txBody>
          <a:bodyPr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8" hasCustomPrompt="1"/>
          </p:nvPr>
        </p:nvSpPr>
        <p:spPr>
          <a:xfrm>
            <a:off x="152400" y="4724400"/>
            <a:ext cx="1676400" cy="1905000"/>
          </a:xfrm>
        </p:spPr>
        <p:txBody>
          <a:bodyPr anchor="b" anchorCtr="0"/>
          <a:lstStyle>
            <a:lvl1pPr marL="0" marR="0" indent="0" algn="r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30" hasCustomPrompt="1"/>
          </p:nvPr>
        </p:nvSpPr>
        <p:spPr>
          <a:xfrm>
            <a:off x="6629400" y="4724400"/>
            <a:ext cx="1676400" cy="1905000"/>
          </a:xfrm>
        </p:spPr>
        <p:txBody>
          <a:bodyPr anchor="b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-Up Landscape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4"/>
          </p:nvPr>
        </p:nvSpPr>
        <p:spPr>
          <a:xfrm>
            <a:off x="533400" y="685800"/>
            <a:ext cx="3653297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6" hasCustomPrompt="1"/>
          </p:nvPr>
        </p:nvSpPr>
        <p:spPr>
          <a:xfrm>
            <a:off x="533400" y="6324600"/>
            <a:ext cx="3657600" cy="304800"/>
          </a:xfrm>
        </p:spPr>
        <p:txBody>
          <a:bodyPr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/>
          </p:nvPr>
        </p:nvSpPr>
        <p:spPr>
          <a:xfrm>
            <a:off x="4267200" y="6858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18"/>
          </p:nvPr>
        </p:nvSpPr>
        <p:spPr>
          <a:xfrm>
            <a:off x="5334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9"/>
          </p:nvPr>
        </p:nvSpPr>
        <p:spPr>
          <a:xfrm>
            <a:off x="4267200" y="3505200"/>
            <a:ext cx="3657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22" hasCustomPrompt="1"/>
          </p:nvPr>
        </p:nvSpPr>
        <p:spPr>
          <a:xfrm>
            <a:off x="533400" y="304800"/>
            <a:ext cx="3657600" cy="304800"/>
          </a:xfrm>
        </p:spPr>
        <p:txBody>
          <a:bodyPr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267200" y="6324600"/>
            <a:ext cx="3657600" cy="304800"/>
          </a:xfrm>
        </p:spPr>
        <p:txBody>
          <a:bodyPr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7200" y="304800"/>
            <a:ext cx="3657600" cy="304800"/>
          </a:xfrm>
        </p:spPr>
        <p:txBody>
          <a:bodyPr anchor="t" anchorCtr="0"/>
          <a:lstStyle>
            <a:lvl1pPr marL="0" marR="0" indent="0" algn="l">
              <a:buFontTx/>
              <a:buNone/>
              <a:defRPr sz="1600" baseline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-Up Portrait with Larg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 noChangeAspect="1"/>
          </p:cNvSpPr>
          <p:nvPr>
            <p:ph type="pic" sz="quarter" idx="14"/>
          </p:nvPr>
        </p:nvSpPr>
        <p:spPr>
          <a:xfrm>
            <a:off x="2286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8" name="Picture Placeholder 27"/>
          <p:cNvSpPr>
            <a:spLocks noGrp="1" noChangeAspect="1"/>
          </p:cNvSpPr>
          <p:nvPr>
            <p:ph type="pic" sz="quarter" idx="31"/>
          </p:nvPr>
        </p:nvSpPr>
        <p:spPr>
          <a:xfrm>
            <a:off x="43434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Picture Placeholder 3"/>
          <p:cNvSpPr>
            <a:spLocks noGrp="1" noChangeAspect="1"/>
          </p:cNvSpPr>
          <p:nvPr>
            <p:ph type="pic" sz="quarter" idx="30"/>
          </p:nvPr>
        </p:nvSpPr>
        <p:spPr>
          <a:xfrm>
            <a:off x="22860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Picture Placeholder 5"/>
          <p:cNvSpPr>
            <a:spLocks noGrp="1" noChangeAspect="1"/>
          </p:cNvSpPr>
          <p:nvPr>
            <p:ph type="pic" sz="quarter" idx="32"/>
          </p:nvPr>
        </p:nvSpPr>
        <p:spPr>
          <a:xfrm>
            <a:off x="6400800" y="416356"/>
            <a:ext cx="2006651" cy="2675534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" name="Text Placeholder 30"/>
          <p:cNvSpPr>
            <a:spLocks noGrp="1"/>
          </p:cNvSpPr>
          <p:nvPr>
            <p:ph type="body" sz="quarter" idx="29" hasCustomPrompt="1"/>
          </p:nvPr>
        </p:nvSpPr>
        <p:spPr>
          <a:xfrm>
            <a:off x="228600" y="3352800"/>
            <a:ext cx="8153400" cy="3048000"/>
          </a:xfrm>
        </p:spPr>
        <p:txBody>
          <a:bodyPr anchor="t" anchorCtr="0"/>
          <a:lstStyle>
            <a:lvl1pPr marL="0" marR="0" indent="0" algn="l">
              <a:buFontTx/>
              <a:buNone/>
              <a:defRPr sz="2800" baseline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33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-Up: 1 Portrait with 3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43292" y="257665"/>
            <a:ext cx="4764388" cy="63525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Picture Placeholder 25"/>
          <p:cNvSpPr>
            <a:spLocks noGrp="1"/>
          </p:cNvSpPr>
          <p:nvPr>
            <p:ph type="pic" sz="quarter" idx="18"/>
          </p:nvPr>
        </p:nvSpPr>
        <p:spPr>
          <a:xfrm>
            <a:off x="5446340" y="257665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5446340" y="2432657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23"/>
          </p:nvPr>
        </p:nvSpPr>
        <p:spPr>
          <a:xfrm>
            <a:off x="5446340" y="4607649"/>
            <a:ext cx="2670050" cy="2002536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/>
          </p:cNvSpPr>
          <p:nvPr>
            <p:ph type="dt" sz="half" idx="24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-Up: 3 Landscape with 2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/>
          <p:cNvSpPr>
            <a:spLocks noGrp="1"/>
          </p:cNvSpPr>
          <p:nvPr>
            <p:ph type="pic" sz="quarter" idx="14"/>
          </p:nvPr>
        </p:nvSpPr>
        <p:spPr>
          <a:xfrm>
            <a:off x="228600" y="34290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7"/>
          </p:nvPr>
        </p:nvSpPr>
        <p:spPr>
          <a:xfrm>
            <a:off x="2438400" y="228600"/>
            <a:ext cx="5562600" cy="4171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070154" cy="3124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27"/>
          </p:nvPr>
        </p:nvSpPr>
        <p:spPr>
          <a:xfrm>
            <a:off x="52578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28"/>
          </p:nvPr>
        </p:nvSpPr>
        <p:spPr>
          <a:xfrm>
            <a:off x="2438400" y="4495800"/>
            <a:ext cx="2743200" cy="20574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/>
          </p:cNvSpPr>
          <p:nvPr>
            <p:ph type="dt" sz="half" idx="29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30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3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-Up: 2 Landscape with 3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26"/>
          </p:nvPr>
        </p:nvSpPr>
        <p:spPr>
          <a:xfrm>
            <a:off x="2286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29"/>
          </p:nvPr>
        </p:nvSpPr>
        <p:spPr>
          <a:xfrm>
            <a:off x="228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7" name="Picture Placeholder 26"/>
          <p:cNvSpPr>
            <a:spLocks noGrp="1"/>
          </p:cNvSpPr>
          <p:nvPr>
            <p:ph type="pic" sz="quarter" idx="30"/>
          </p:nvPr>
        </p:nvSpPr>
        <p:spPr>
          <a:xfrm>
            <a:off x="4419600" y="3867150"/>
            <a:ext cx="39624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27"/>
          </p:nvPr>
        </p:nvSpPr>
        <p:spPr>
          <a:xfrm>
            <a:off x="30099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5791200" y="228600"/>
            <a:ext cx="2606040" cy="347472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sldNum" sz="quarter" idx="32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11" name="Rectangle 10"/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qua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2133600" y="762000"/>
            <a:ext cx="4873334" cy="48768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latinLnBrk="0">
              <a:spcBef>
                <a:spcPct val="20000"/>
              </a:spcBef>
              <a:buFontTx/>
              <a:buNone/>
              <a:defRPr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/>
              <a:t>Click icon to add picture</a:t>
            </a:r>
            <a:endParaRPr lang="en-US" sz="2400" i="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2133600" y="5715000"/>
            <a:ext cx="4876800" cy="8382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2000" i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Squa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 noChangeAspect="1"/>
          </p:cNvSpPr>
          <p:nvPr>
            <p:ph type="pic" sz="quarter" idx="13"/>
          </p:nvPr>
        </p:nvSpPr>
        <p:spPr>
          <a:xfrm>
            <a:off x="495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0" marR="0" indent="1588" algn="ctr" rtl="0" latinLnBrk="0">
              <a:spcBef>
                <a:spcPct val="20000"/>
              </a:spcBef>
              <a:buFontTx/>
              <a:buNone/>
              <a:defRPr sz="24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/>
              <a:t>Click icon to add picture</a:t>
            </a:r>
            <a:endParaRPr lang="en-US" sz="2400" i="0" dirty="0"/>
          </a:p>
        </p:txBody>
      </p:sp>
      <p:sp>
        <p:nvSpPr>
          <p:cNvPr id="7" name="Picture Placeholder 6"/>
          <p:cNvSpPr>
            <a:spLocks noGrp="1" noChangeAspect="1"/>
          </p:cNvSpPr>
          <p:nvPr>
            <p:ph type="pic" sz="quarter" idx="14"/>
          </p:nvPr>
        </p:nvSpPr>
        <p:spPr>
          <a:xfrm>
            <a:off x="1145273" y="1371600"/>
            <a:ext cx="3198127" cy="3200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latinLnBrk="0">
              <a:spcBef>
                <a:spcPct val="20000"/>
              </a:spcBef>
              <a:buFontTx/>
              <a:buNone/>
              <a:defRPr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rtl="0" latinLnBrk="0">
              <a:spcBef>
                <a:spcPct val="20000"/>
              </a:spcBef>
              <a:buFontTx/>
              <a:buNone/>
            </a:pPr>
            <a:r>
              <a:rPr lang="en-US" sz="2400" i="0"/>
              <a:t>Click icon to add picture</a:t>
            </a:r>
            <a:endParaRPr lang="en-US" sz="2400" i="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 hasCustomPrompt="1"/>
          </p:nvPr>
        </p:nvSpPr>
        <p:spPr>
          <a:xfrm>
            <a:off x="4953000" y="4648200"/>
            <a:ext cx="3200400" cy="12954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2000" i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143000" y="4648200"/>
            <a:ext cx="3200400" cy="1295400"/>
          </a:xfrm>
        </p:spPr>
        <p:txBody>
          <a:bodyPr tIns="91440" rIns="9144" bIns="91440" anchor="t"/>
          <a:lstStyle>
            <a:lvl1pPr marL="0" marR="0" indent="0" algn="l">
              <a:buFontTx/>
              <a:buNone/>
              <a:defRPr sz="2000" i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10" name="Rectangle 9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 dirty="0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ndscap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/>
          <p:cNvSpPr>
            <a:spLocks noGrp="1" noChangeAspect="1"/>
          </p:cNvSpPr>
          <p:nvPr>
            <p:ph type="pic" sz="quarter" idx="10"/>
          </p:nvPr>
        </p:nvSpPr>
        <p:spPr>
          <a:xfrm>
            <a:off x="533400" y="218390"/>
            <a:ext cx="7467600" cy="56007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0" indent="0" algn="ctr" rtl="0" latinLnBrk="0">
              <a:spcBef>
                <a:spcPct val="20000"/>
              </a:spcBef>
              <a:defRPr lang="en-US" sz="200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1" hasCustomPrompt="1"/>
          </p:nvPr>
        </p:nvSpPr>
        <p:spPr>
          <a:xfrm>
            <a:off x="533400" y="5943600"/>
            <a:ext cx="7467600" cy="762000"/>
          </a:xfrm>
        </p:spPr>
        <p:txBody>
          <a:bodyPr anchor="t" anchorCtr="0"/>
          <a:lstStyle>
            <a:lvl1pPr marL="0" marR="0" indent="0" algn="r">
              <a:buFontTx/>
              <a:buNone/>
              <a:defRPr sz="2400" i="0" baseline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30"/>
          </p:nvPr>
        </p:nvSpPr>
        <p:spPr>
          <a:xfrm>
            <a:off x="228600" y="1524000"/>
            <a:ext cx="8229600" cy="274320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marL="342900" marR="0" indent="-342900" algn="ctr" rtl="0" latinLnBrk="0">
              <a:spcBef>
                <a:spcPct val="20000"/>
              </a:spcBef>
              <a:buFontTx/>
              <a:buNone/>
              <a:defRPr sz="2000" i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0" algn="ctr" rtl="0" latinLnBrk="0">
              <a:buFontTx/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 hasCustomPrompt="1"/>
          </p:nvPr>
        </p:nvSpPr>
        <p:spPr>
          <a:xfrm>
            <a:off x="228600" y="4343400"/>
            <a:ext cx="8229600" cy="1676400"/>
          </a:xfrm>
        </p:spPr>
        <p:txBody>
          <a:bodyPr tIns="91440" rIns="9144" bIns="91440" anchor="t"/>
          <a:lstStyle>
            <a:lvl1pPr marL="0" marR="0" indent="0" algn="r">
              <a:buFontTx/>
              <a:buNone/>
              <a:defRPr sz="2000" i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8" name="Rectangle 7"/>
          <p:cNvSpPr>
            <a:spLocks noGrp="1"/>
          </p:cNvSpPr>
          <p:nvPr>
            <p:ph type="dt" sz="half" idx="32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10" name="Rectangle 9"/>
          <p:cNvSpPr>
            <a:spLocks noGrp="1"/>
          </p:cNvSpPr>
          <p:nvPr>
            <p:ph type="ftr" sz="quarter" idx="34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B50E-0B48-4566-8609-C51CF752A7DF}" type="datetimeFigureOut">
              <a:rPr lang="en-US" smtClean="0"/>
              <a:pPr/>
              <a:t>7/14/2016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8B50E-0B48-4566-8609-C51CF752A7DF}" type="datetimeFigureOut">
              <a:rPr lang="en-US" smtClean="0"/>
              <a:pPr/>
              <a:t>7/14/2016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13A8C-4A81-438B-803A-E574CF1FA053}" type="datetimeFigureOut">
              <a:rPr lang="en-US"/>
              <a:pPr>
                <a:defRPr/>
              </a:pPr>
              <a:t>7/14/2016</a:t>
            </a:fld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BFC90-3BB7-41EB-B96C-9011804EDF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A7D05-5C88-4E02-B3D5-32C48B5DF897}" type="datetimeFigureOut">
              <a:rPr lang="en-US"/>
              <a:pPr>
                <a:defRPr/>
              </a:pPr>
              <a:t>7/14/2016</a:t>
            </a:fld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103A7-423E-4AA6-9E6F-795F998B89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rtrai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/>
          </p:cNvSpPr>
          <p:nvPr>
            <p:ph type="pic" sz="quarter" idx="10"/>
          </p:nvPr>
        </p:nvSpPr>
        <p:spPr>
          <a:xfrm>
            <a:off x="304800" y="228600"/>
            <a:ext cx="4754880" cy="63246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t"/>
          <a:lstStyle>
            <a:lvl1pPr marL="0" indent="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1" hasCustomPrompt="1"/>
          </p:nvPr>
        </p:nvSpPr>
        <p:spPr>
          <a:xfrm>
            <a:off x="5105400" y="228600"/>
            <a:ext cx="3200400" cy="3810000"/>
          </a:xfrm>
        </p:spPr>
        <p:txBody>
          <a:bodyPr tIns="91440" bIns="91440" anchor="t"/>
          <a:lstStyle>
            <a:lvl1pPr marL="0" marR="0" indent="0" algn="l">
              <a:buFontTx/>
              <a:buNone/>
              <a:defRPr sz="2000" i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7" name="Rectangle 6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ndscape Full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/>
          <p:cNvSpPr>
            <a:spLocks noGrp="1" noChangeAspect="1"/>
          </p:cNvSpPr>
          <p:nvPr>
            <p:ph type="pic" sz="quarter" idx="10" hasCustomPrompt="1"/>
          </p:nvPr>
        </p:nvSpPr>
        <p:spPr>
          <a:xfrm>
            <a:off x="0" y="0"/>
            <a:ext cx="9144000" cy="6858000"/>
          </a:xfrm>
        </p:spPr>
        <p:txBody>
          <a:bodyPr anchor="t"/>
          <a:lstStyle/>
          <a:p>
            <a:pPr marL="0" marR="0" indent="0" algn="ctr">
              <a:buFontTx/>
              <a:buNone/>
            </a:pPr>
            <a:r>
              <a:rPr lang="en-US" i="0" dirty="0"/>
              <a:t>Click icon to add full page picture</a:t>
            </a:r>
            <a:endParaRPr lang="en-US" i="0" baseline="0" dirty="0"/>
          </a:p>
        </p:txBody>
      </p:sp>
      <p:sp>
        <p:nvSpPr>
          <p:cNvPr id="6" name="Rectangle 5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lbum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 userDrawn="1"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 userDrawn="1"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435429" y="2146300"/>
            <a:ext cx="2362200" cy="21971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/>
          <a:lstStyle>
            <a:lvl1pPr marL="0" indent="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 rot="10800000" flipV="1">
            <a:off x="435429" y="6172200"/>
            <a:ext cx="7086600" cy="6858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 userDrawn="1"/>
        </p:nvSpPr>
        <p:spPr>
          <a:xfrm>
            <a:off x="435429" y="0"/>
            <a:ext cx="7086600" cy="1981200"/>
          </a:xfrm>
          <a:prstGeom prst="rect">
            <a:avLst/>
          </a:prstGeom>
          <a:solidFill>
            <a:schemeClr val="accent5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435429" y="5791200"/>
            <a:ext cx="7086600" cy="381000"/>
          </a:xfrm>
          <a:solidFill>
            <a:schemeClr val="accent3"/>
          </a:solidFill>
        </p:spPr>
        <p:txBody>
          <a:bodyPr vert="horz" anchor="ctr"/>
          <a:lstStyle>
            <a:lvl1pPr marL="0" indent="0" algn="l">
              <a:buFontTx/>
              <a:buNone/>
              <a:defRPr sz="1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7" hasCustomPrompt="1"/>
          </p:nvPr>
        </p:nvSpPr>
        <p:spPr>
          <a:xfrm>
            <a:off x="435429" y="4495800"/>
            <a:ext cx="7086600" cy="1295400"/>
          </a:xfrm>
          <a:solidFill>
            <a:schemeClr val="accent6"/>
          </a:solidFill>
        </p:spPr>
        <p:txBody>
          <a:bodyPr vert="horz" anchor="ctr"/>
          <a:lstStyle>
            <a:lvl1pPr marL="0" indent="0" algn="l">
              <a:buFontTx/>
              <a:buNone/>
              <a:defRPr sz="3200">
                <a:solidFill>
                  <a:srgbClr val="FFFFFF"/>
                </a:solidFill>
              </a:defRPr>
            </a:lvl1pPr>
            <a:extLst/>
          </a:lstStyle>
          <a:p>
            <a:pPr lvl="0"/>
            <a:r>
              <a:rPr lang="en-US" dirty="0"/>
              <a:t>Click to add section title</a:t>
            </a:r>
          </a:p>
        </p:txBody>
      </p:sp>
      <p:sp>
        <p:nvSpPr>
          <p:cNvPr id="29" name="Picture Placeholder 28"/>
          <p:cNvSpPr>
            <a:spLocks noGrp="1"/>
          </p:cNvSpPr>
          <p:nvPr>
            <p:ph type="pic" sz="quarter" idx="18"/>
          </p:nvPr>
        </p:nvSpPr>
        <p:spPr>
          <a:xfrm>
            <a:off x="29500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latinLnBrk="0">
              <a:spcBef>
                <a:spcPct val="20000"/>
              </a:spcBef>
              <a:buFontTx/>
              <a:buNone/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9"/>
          </p:nvPr>
        </p:nvSpPr>
        <p:spPr>
          <a:xfrm>
            <a:off x="5312229" y="2133600"/>
            <a:ext cx="2209800" cy="2209800"/>
          </a:xfrm>
          <a:solidFill>
            <a:schemeClr val="bg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vert="horz">
            <a:normAutofit/>
          </a:bodyPr>
          <a:lstStyle>
            <a:lvl1pPr marL="0" indent="0" algn="ctr" rtl="0" latinLnBrk="0">
              <a:spcBef>
                <a:spcPct val="20000"/>
              </a:spcBef>
              <a:buFontTx/>
              <a:buNone/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8" name="Rectangle 17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20" name="Rectangle 1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icture Placeholder 27"/>
          <p:cNvSpPr>
            <a:spLocks noGrp="1" noChangeAspect="1"/>
          </p:cNvSpPr>
          <p:nvPr>
            <p:ph type="pic" sz="quarter" idx="10"/>
          </p:nvPr>
        </p:nvSpPr>
        <p:spPr>
          <a:xfrm>
            <a:off x="4341047" y="533400"/>
            <a:ext cx="3431353" cy="4575141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1" name="Picture Placeholder 30"/>
          <p:cNvSpPr>
            <a:spLocks noGrp="1" noChangeAspect="1"/>
          </p:cNvSpPr>
          <p:nvPr>
            <p:ph type="pic" sz="quarter" idx="11"/>
          </p:nvPr>
        </p:nvSpPr>
        <p:spPr>
          <a:xfrm>
            <a:off x="685800" y="533400"/>
            <a:ext cx="3429000" cy="45720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anchor="t"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5257800"/>
            <a:ext cx="3429000" cy="1219200"/>
          </a:xfrm>
        </p:spPr>
        <p:txBody>
          <a:bodyPr anchor="t"/>
          <a:lstStyle>
            <a:lvl1pPr marL="0" marR="0" indent="0" algn="r">
              <a:buFontTx/>
              <a:buNone/>
              <a:defRPr sz="1800" baseline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343400" y="5257800"/>
            <a:ext cx="3429000" cy="1219200"/>
          </a:xfrm>
        </p:spPr>
        <p:txBody>
          <a:bodyPr anchor="t"/>
          <a:lstStyle>
            <a:lvl1pPr marL="0" marR="0" indent="0" algn="r">
              <a:buFontTx/>
              <a:buNone/>
              <a:defRPr sz="1800" baseline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Landscape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icture Placeholder 30"/>
          <p:cNvSpPr>
            <a:spLocks noGrp="1" noChangeAspect="1"/>
          </p:cNvSpPr>
          <p:nvPr>
            <p:ph type="pic" sz="quarter" idx="13"/>
          </p:nvPr>
        </p:nvSpPr>
        <p:spPr>
          <a:xfrm>
            <a:off x="4343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Picture Placeholder 7"/>
          <p:cNvSpPr>
            <a:spLocks noGrp="1" noChangeAspect="1"/>
          </p:cNvSpPr>
          <p:nvPr>
            <p:ph type="pic" sz="quarter" idx="14"/>
          </p:nvPr>
        </p:nvSpPr>
        <p:spPr>
          <a:xfrm>
            <a:off x="152400" y="1085850"/>
            <a:ext cx="4038600" cy="3028950"/>
          </a:xfrm>
          <a:prstGeom prst="rect">
            <a:avLst/>
          </a:prstGeo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6" hasCustomPrompt="1"/>
          </p:nvPr>
        </p:nvSpPr>
        <p:spPr>
          <a:xfrm>
            <a:off x="152400" y="4267200"/>
            <a:ext cx="4038600" cy="1066800"/>
          </a:xfrm>
        </p:spPr>
        <p:txBody>
          <a:bodyPr anchor="t"/>
          <a:lstStyle>
            <a:lvl1pPr marL="0" marR="0" indent="0" algn="r">
              <a:buFontTx/>
              <a:buNone/>
              <a:defRPr sz="1800" baseline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7" hasCustomPrompt="1"/>
          </p:nvPr>
        </p:nvSpPr>
        <p:spPr>
          <a:xfrm>
            <a:off x="4343400" y="4267200"/>
            <a:ext cx="4038600" cy="1066800"/>
          </a:xfrm>
        </p:spPr>
        <p:txBody>
          <a:bodyPr anchor="t"/>
          <a:lstStyle>
            <a:lvl1pPr marL="0" marR="0" indent="0" algn="r">
              <a:buFontTx/>
              <a:buNone/>
              <a:defRPr sz="1800" baseline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6" name="Rectangle 5"/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Up Mixed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/>
          <p:cNvSpPr>
            <a:spLocks noGrp="1" noChangeAspect="1"/>
          </p:cNvSpPr>
          <p:nvPr>
            <p:ph type="pic" sz="quarter" idx="11"/>
          </p:nvPr>
        </p:nvSpPr>
        <p:spPr>
          <a:xfrm>
            <a:off x="4724401" y="225552"/>
            <a:ext cx="3694176" cy="2770632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1" name="Picture Placeholder 20"/>
          <p:cNvSpPr>
            <a:spLocks noGrp="1" noChangeAspect="1"/>
          </p:cNvSpPr>
          <p:nvPr>
            <p:ph type="pic" sz="quarter" idx="12"/>
          </p:nvPr>
        </p:nvSpPr>
        <p:spPr>
          <a:xfrm>
            <a:off x="152400" y="222504"/>
            <a:ext cx="4368557" cy="5824743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724400" y="3124200"/>
            <a:ext cx="3694177" cy="2983987"/>
          </a:xfrm>
        </p:spPr>
        <p:txBody>
          <a:bodyPr anchor="t" anchorCtr="0"/>
          <a:lstStyle>
            <a:lvl1pPr marL="0" marR="0" indent="0" algn="l">
              <a:buFontTx/>
              <a:buNone/>
              <a:defRPr sz="2000" i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-Up Portrait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/>
          <p:cNvSpPr>
            <a:spLocks noGrp="1" noChangeAspect="1"/>
          </p:cNvSpPr>
          <p:nvPr>
            <p:ph type="pic" sz="quarter" idx="10"/>
          </p:nvPr>
        </p:nvSpPr>
        <p:spPr>
          <a:xfrm>
            <a:off x="2286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9" name="Picture Placeholder 28"/>
          <p:cNvSpPr>
            <a:spLocks noGrp="1" noChangeAspect="1"/>
          </p:cNvSpPr>
          <p:nvPr>
            <p:ph type="pic" sz="quarter" idx="11"/>
          </p:nvPr>
        </p:nvSpPr>
        <p:spPr>
          <a:xfrm>
            <a:off x="30480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2"/>
          </p:nvPr>
        </p:nvSpPr>
        <p:spPr>
          <a:xfrm>
            <a:off x="5867400" y="533400"/>
            <a:ext cx="2590800" cy="3454400"/>
          </a:xfrm>
          <a:solidFill>
            <a:schemeClr val="bg1"/>
          </a:solidFill>
          <a:ln w="3492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>
            <a:lvl1pPr marL="342900" indent="-342900" algn="ctr" rtl="0" latinLnBrk="0">
              <a:spcBef>
                <a:spcPct val="20000"/>
              </a:spcBef>
              <a:defRPr lang="en-US" sz="20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342900" indent="-342900" algn="ctr" rtl="0" latinLnBrk="0">
              <a:spcBef>
                <a:spcPct val="20000"/>
              </a:spcBef>
              <a:buFontTx/>
              <a:buNone/>
            </a:pPr>
            <a:r>
              <a:rPr lang="en-US" sz="2000">
                <a:solidFill>
                  <a:schemeClr val="tx2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lang="en-US" sz="2000" dirty="0">
              <a:solidFill>
                <a:schemeClr val="tx2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3" hasCustomPrompt="1"/>
          </p:nvPr>
        </p:nvSpPr>
        <p:spPr>
          <a:xfrm>
            <a:off x="2286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>
              <a:buFontTx/>
              <a:buNone/>
              <a:defRPr sz="2000" baseline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30480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>
              <a:buFontTx/>
              <a:buNone/>
              <a:defRPr sz="2000" baseline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867400" y="4343400"/>
            <a:ext cx="2590800" cy="1676400"/>
          </a:xfrm>
        </p:spPr>
        <p:txBody>
          <a:bodyPr anchor="t" anchorCtr="0">
            <a:noAutofit/>
          </a:bodyPr>
          <a:lstStyle>
            <a:lvl1pPr marL="0" marR="0" indent="0" algn="l">
              <a:buFontTx/>
              <a:buNone/>
              <a:defRPr sz="2000" baseline="0"/>
            </a:lvl1pPr>
            <a:extLst/>
          </a:lstStyle>
          <a:p>
            <a:pPr lvl="0"/>
            <a:r>
              <a:rPr lang="en-US" dirty="0"/>
              <a:t>Click to add caption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889273" y="0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/>
          </a:p>
        </p:txBody>
      </p:sp>
      <p:sp>
        <p:nvSpPr>
          <p:cNvPr id="11" name="Rectangle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A4431D5-1B33-458B-8AFD-CECCB0FA18CB}" type="slidenum">
              <a:rPr lang="en-US" smtClean="0">
                <a:solidFill>
                  <a:srgbClr val="FFFFFF"/>
                </a:solidFill>
              </a:rPr>
              <a:pPr/>
              <a:t>‹#›</a:t>
            </a:fld>
            <a:endParaRPr lang="en-US"/>
          </a:p>
        </p:txBody>
      </p:sp>
      <p:sp>
        <p:nvSpPr>
          <p:cNvPr id="12" name="Rectangle 11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rot="16200000">
            <a:off x="5315559" y="3268980"/>
            <a:ext cx="6858000" cy="320040"/>
          </a:xfrm>
          <a:prstGeom prst="rect">
            <a:avLst/>
          </a:prstGeom>
          <a:solidFill>
            <a:schemeClr val="accent6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rot="16200000">
            <a:off x="5628132" y="3341399"/>
            <a:ext cx="6858000" cy="173736"/>
          </a:xfrm>
          <a:prstGeom prst="rect">
            <a:avLst/>
          </a:prstGeom>
          <a:solidFill>
            <a:schemeClr val="accent3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48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7848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696200" y="1012825"/>
            <a:ext cx="2133600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  <a:extLst/>
          </a:lstStyle>
          <a:p>
            <a:pPr algn="r"/>
            <a:fld id="{9668B50E-0B48-4566-8609-C51CF752A7DF}" type="datetimeFigureOut">
              <a:rPr lang="en-US" smtClean="0">
                <a:solidFill>
                  <a:schemeClr val="bg1"/>
                </a:solidFill>
              </a:rPr>
              <a:pPr algn="r"/>
              <a:t>7/14/2016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162800" y="3832226"/>
            <a:ext cx="3200400" cy="365125"/>
          </a:xfrm>
          <a:prstGeom prst="rect">
            <a:avLst/>
          </a:prstGeom>
        </p:spPr>
        <p:txBody>
          <a:bodyPr vert="horz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  <a:extLst/>
          </a:lstStyle>
          <a:p>
            <a:pPr algn="l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5400000">
            <a:off x="8278813" y="5962650"/>
            <a:ext cx="968375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  <a:extLst/>
          </a:lstStyle>
          <a:p>
            <a:fld id="{8A4431D5-1B33-458B-8AFD-CECCB0FA18CB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8895749" y="-733"/>
            <a:ext cx="76200" cy="6858000"/>
          </a:xfrm>
          <a:prstGeom prst="rect">
            <a:avLst/>
          </a:prstGeom>
          <a:solidFill>
            <a:schemeClr val="accent1"/>
          </a:solidFill>
          <a:ln w="3492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</p:sldLayoutIdLst>
  <p:transition>
    <p:fade/>
  </p:transition>
  <p:txStyles>
    <p:titleStyle>
      <a:lvl1pPr algn="ctr" rtl="0" eaLnBrk="1" latinLnBrk="0" hangingPunct="1"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extLst/>
    </p:titleStyle>
    <p:bodyStyle>
      <a:lvl1pPr marL="342900" indent="-342900" algn="l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7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mburke@tbep.org" TargetMode="External"/><Relationship Id="rId2" Type="http://schemas.openxmlformats.org/officeDocument/2006/relationships/hyperlink" Target="https://www.tbeptech.org/TBEP_TECH_PUBS/2014/TBEP_05_15_Freshwater_Wetland_Master_Plan.pdf" TargetMode="External"/><Relationship Id="rId1" Type="http://schemas.openxmlformats.org/officeDocument/2006/relationships/slideLayout" Target="../slideLayouts/slideLayout21.xml"/><Relationship Id="rId4" Type="http://schemas.openxmlformats.org/officeDocument/2006/relationships/hyperlink" Target="mailto:tries@scheda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gif"/><Relationship Id="rId7" Type="http://schemas.openxmlformats.org/officeDocument/2006/relationships/image" Target="../media/image1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7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body" sz="quarter" idx="10"/>
          </p:nvPr>
        </p:nvSpPr>
        <p:spPr>
          <a:xfrm>
            <a:off x="381000" y="4267200"/>
            <a:ext cx="8520546" cy="2438400"/>
          </a:xfrm>
        </p:spPr>
        <p:txBody>
          <a:bodyPr anchor="t"/>
          <a:lstStyle/>
          <a:p>
            <a:r>
              <a:rPr lang="en-US" sz="2800" b="1" dirty="0"/>
              <a:t>Watershed Master </a:t>
            </a:r>
            <a:r>
              <a:rPr sz="2800" b="1" dirty="0"/>
              <a:t>P</a:t>
            </a:r>
            <a:r>
              <a:rPr lang="en-US" sz="2800" b="1" dirty="0"/>
              <a:t>lan for Freshwater </a:t>
            </a:r>
            <a:r>
              <a:rPr sz="2800" b="1" dirty="0"/>
              <a:t>W</a:t>
            </a:r>
            <a:r>
              <a:rPr lang="en-US" sz="2800" b="1" dirty="0"/>
              <a:t>etlands </a:t>
            </a:r>
          </a:p>
          <a:p>
            <a:r>
              <a:rPr lang="en-US" sz="2800" b="1" dirty="0"/>
              <a:t>Tampa Bay, Florida</a:t>
            </a:r>
            <a:endParaRPr lang="en-US" sz="2800" dirty="0"/>
          </a:p>
          <a:p>
            <a:r>
              <a:rPr lang="en-US" sz="2000" dirty="0"/>
              <a:t>Maya Burke </a:t>
            </a:r>
            <a:r>
              <a:rPr lang="en-US" sz="2000" dirty="0" smtClean="0"/>
              <a:t>- Tampa </a:t>
            </a:r>
            <a:r>
              <a:rPr lang="en-US" sz="2000" dirty="0"/>
              <a:t>Bay Estuary Program</a:t>
            </a:r>
          </a:p>
          <a:p>
            <a:r>
              <a:rPr lang="en-US" sz="2000" dirty="0"/>
              <a:t>Thomas </a:t>
            </a:r>
            <a:r>
              <a:rPr lang="en-US" sz="2000"/>
              <a:t>Ries </a:t>
            </a:r>
            <a:r>
              <a:rPr lang="en-US" sz="2000" smtClean="0"/>
              <a:t>- </a:t>
            </a:r>
            <a:r>
              <a:rPr lang="en-US" sz="2000" dirty="0"/>
              <a:t>Scheda Ecological Associates, Inc.</a:t>
            </a:r>
          </a:p>
          <a:p>
            <a:endParaRPr lang="en-US" sz="1600" i="1" dirty="0"/>
          </a:p>
          <a:p>
            <a:r>
              <a:rPr lang="en-US" sz="1600" i="1" dirty="0"/>
              <a:t>Special thanks to Rhonda Evans (US EPA) and Lindsay Cross (formerly TBEP)</a:t>
            </a:r>
          </a:p>
          <a:p>
            <a:endParaRPr lang="en-US" sz="2400" dirty="0"/>
          </a:p>
          <a:p>
            <a:endParaRPr lang="en-US" sz="2400" dirty="0"/>
          </a:p>
        </p:txBody>
      </p:sp>
      <p:pic>
        <p:nvPicPr>
          <p:cNvPr id="4" name="j0178459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/>
          <a:stretch>
            <a:fillRect/>
          </a:stretch>
        </p:blipFill>
        <p:spPr>
          <a:xfrm>
            <a:off x="1244600" y="152400"/>
            <a:ext cx="5384800" cy="4038600"/>
          </a:xfrm>
          <a:ln w="38100">
            <a:solidFill>
              <a:srgbClr val="92D050"/>
            </a:solidFill>
          </a:ln>
        </p:spPr>
      </p:pic>
      <p:sp>
        <p:nvSpPr>
          <p:cNvPr id="7" name="Rectangle 6"/>
          <p:cNvSpPr>
            <a:spLocks noGrp="1"/>
          </p:cNvSpPr>
          <p:nvPr>
            <p:ph type="body" sz="quarter" idx="15"/>
          </p:nvPr>
        </p:nvSpPr>
        <p:spPr>
          <a:xfrm rot="16200000">
            <a:off x="5943600" y="1676400"/>
            <a:ext cx="4038600" cy="990600"/>
          </a:xfrm>
        </p:spPr>
        <p:txBody>
          <a:bodyPr>
            <a:normAutofit/>
          </a:bodyPr>
          <a:lstStyle/>
          <a:p>
            <a:r>
              <a:rPr lang="en-US" dirty="0"/>
              <a:t>FDEP Webinar</a:t>
            </a:r>
          </a:p>
          <a:p>
            <a:endParaRPr lang="en-US" dirty="0"/>
          </a:p>
        </p:txBody>
      </p:sp>
      <p:pic>
        <p:nvPicPr>
          <p:cNvPr id="6" name="Picture 2" descr="TBEP no background for web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52400" y="141678"/>
            <a:ext cx="838200" cy="848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SCHEDA New Logo 2009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44" y="1143000"/>
            <a:ext cx="1130156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epafiles_aara_logo_epaseal.gif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52400" y="1752600"/>
            <a:ext cx="784412" cy="762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421428931"/>
              </p:ext>
            </p:extLst>
          </p:nvPr>
        </p:nvGraphicFramePr>
        <p:xfrm>
          <a:off x="304800" y="1447800"/>
          <a:ext cx="82296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52400" y="304800"/>
            <a:ext cx="8382000" cy="762000"/>
          </a:xfrm>
        </p:spPr>
        <p:txBody>
          <a:bodyPr anchor="t">
            <a:normAutofit/>
          </a:bodyPr>
          <a:lstStyle/>
          <a:p>
            <a:pPr algn="l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Freshwater Wetland Changes by Structure Type &amp; Basin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95400" y="6172200"/>
            <a:ext cx="6019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  Alafia      Hillsborough     Little Manatee   Manatee    TB Coastal    Upper Coastal		</a:t>
            </a:r>
          </a:p>
        </p:txBody>
      </p:sp>
      <p:pic>
        <p:nvPicPr>
          <p:cNvPr id="6" name="Picture 2" descr="TBEP no background for we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410200" y="55626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Wetland Gains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2440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Source: Scheda, 2013</a:t>
            </a:r>
          </a:p>
        </p:txBody>
      </p:sp>
      <p:cxnSp>
        <p:nvCxnSpPr>
          <p:cNvPr id="12" name="Straight Arrow Connector 11"/>
          <p:cNvCxnSpPr>
            <a:stCxn id="8" idx="1"/>
          </p:cNvCxnSpPr>
          <p:nvPr/>
        </p:nvCxnSpPr>
        <p:spPr>
          <a:xfrm rot="10800000">
            <a:off x="4800600" y="5715000"/>
            <a:ext cx="609600" cy="32266"/>
          </a:xfrm>
          <a:prstGeom prst="straightConnector1">
            <a:avLst/>
          </a:prstGeom>
          <a:ln w="15875">
            <a:solidFill>
              <a:srgbClr val="0066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814108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85800" y="4953000"/>
            <a:ext cx="7391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000" dirty="0"/>
          </a:p>
          <a:p>
            <a:r>
              <a:rPr lang="en-US" sz="1400" u="sng" dirty="0"/>
              <a:t>Least Impacted Current Acres              </a:t>
            </a:r>
            <a:r>
              <a:rPr lang="en-US" sz="1400" dirty="0"/>
              <a:t>	=	</a:t>
            </a:r>
            <a:r>
              <a:rPr lang="en-US" sz="1400" u="sng" dirty="0"/>
              <a:t>Target Acres (X)</a:t>
            </a:r>
            <a:endParaRPr lang="en-US" sz="1400" dirty="0"/>
          </a:p>
          <a:p>
            <a:r>
              <a:rPr lang="en-US" sz="1400" dirty="0"/>
              <a:t>Least Impacted Benchmark Proportion 	Target Benchmark Proportion</a:t>
            </a:r>
          </a:p>
          <a:p>
            <a:r>
              <a:rPr lang="en-US" sz="1400" dirty="0"/>
              <a:t> </a:t>
            </a:r>
          </a:p>
          <a:p>
            <a:r>
              <a:rPr lang="en-US" sz="1400" b="1" dirty="0"/>
              <a:t>OR</a:t>
            </a:r>
            <a:endParaRPr lang="en-US" sz="1400" dirty="0"/>
          </a:p>
          <a:p>
            <a:r>
              <a:rPr lang="en-US" sz="1400" dirty="0"/>
              <a:t> </a:t>
            </a:r>
          </a:p>
          <a:p>
            <a:r>
              <a:rPr lang="en-US" sz="1400" u="sng" dirty="0"/>
              <a:t>(Forested/Other Acres) 1,544       </a:t>
            </a:r>
            <a:r>
              <a:rPr lang="en-US" sz="1400" dirty="0"/>
              <a:t>	=	</a:t>
            </a:r>
            <a:r>
              <a:rPr lang="en-US" sz="1400" u="sng" dirty="0"/>
              <a:t>(Forested/</a:t>
            </a:r>
            <a:r>
              <a:rPr lang="en-US" sz="1400" u="sng" dirty="0" err="1"/>
              <a:t>Lacustrine</a:t>
            </a:r>
            <a:r>
              <a:rPr lang="en-US" sz="1400" u="sng" dirty="0"/>
              <a:t> Acres)  </a:t>
            </a:r>
            <a:r>
              <a:rPr lang="en-US" sz="1400" b="1" u="sng" dirty="0"/>
              <a:t>X        </a:t>
            </a:r>
            <a:endParaRPr lang="en-US" sz="1400" u="sng" dirty="0"/>
          </a:p>
          <a:p>
            <a:r>
              <a:rPr lang="en-US" sz="1400" dirty="0"/>
              <a:t>(Forested/Other Proportion) 0.05		(Forested/</a:t>
            </a:r>
            <a:r>
              <a:rPr lang="en-US" sz="1400" dirty="0" err="1"/>
              <a:t>Lacustrine</a:t>
            </a:r>
            <a:r>
              <a:rPr lang="en-US" sz="1400" dirty="0"/>
              <a:t> Proportion) 0.04</a:t>
            </a:r>
          </a:p>
          <a:p>
            <a:r>
              <a:rPr lang="en-US" sz="1400" dirty="0"/>
              <a:t> </a:t>
            </a:r>
          </a:p>
          <a:p>
            <a:endParaRPr lang="en-US" sz="1000" dirty="0"/>
          </a:p>
        </p:txBody>
      </p:sp>
      <p:pic>
        <p:nvPicPr>
          <p:cNvPr id="8" name="Picture 2" descr="TBEP no background for we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1701375"/>
              </p:ext>
            </p:extLst>
          </p:nvPr>
        </p:nvGraphicFramePr>
        <p:xfrm>
          <a:off x="685800" y="1295400"/>
          <a:ext cx="7238997" cy="3704355"/>
        </p:xfrm>
        <a:graphic>
          <a:graphicData uri="http://schemas.openxmlformats.org/drawingml/2006/table">
            <a:tbl>
              <a:tblPr/>
              <a:tblGrid>
                <a:gridCol w="25653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3734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734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373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3734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90631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817987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29094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Acres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Proportion of Totals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Restore the Balance (ac)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What it Takes (ac)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09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Hydrologic/Structure Classification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1950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Target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Delta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909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Forested/Lacustrine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3,216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909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Forested/Other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3,961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909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Forested/Riverine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43,314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21,743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21,743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90945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Forested Subtotal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50,491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23,670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24,541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871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909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Non-Forested/Lacustrine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4,759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1,252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1,856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909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Non-Forested/Other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4,613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3,945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3,945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909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Non-Forested/Riverine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19,424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5,977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7,573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1,595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90945"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1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Non-Forested Subtotal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28,796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11,175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13,373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2,199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9094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79288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34845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37,914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823B"/>
                          </a:solidFill>
                          <a:latin typeface="Calibri"/>
                        </a:rPr>
                        <a:t>3,070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8CCE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11" name="Title 1"/>
          <p:cNvSpPr txBox="1">
            <a:spLocks/>
          </p:cNvSpPr>
          <p:nvPr/>
        </p:nvSpPr>
        <p:spPr>
          <a:xfrm>
            <a:off x="304800" y="152400"/>
            <a:ext cx="8229600" cy="1143000"/>
          </a:xfrm>
          <a:prstGeom prst="rect">
            <a:avLst/>
          </a:prstGeom>
        </p:spPr>
        <p:txBody>
          <a:bodyPr vert="horz" rtlCol="0" anchor="t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Targets developed to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address disproportional impacts: Alafia River Basin example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2440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Source: Scheda, 2013</a:t>
            </a:r>
          </a:p>
        </p:txBody>
      </p:sp>
    </p:spTree>
    <p:extLst>
      <p:ext uri="{BB962C8B-B14F-4D97-AF65-F5344CB8AC3E}">
        <p14:creationId xmlns:p14="http://schemas.microsoft.com/office/powerpoint/2010/main" xmlns="" val="26192291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TBEP no background for we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04800" y="152400"/>
            <a:ext cx="8229600" cy="609600"/>
          </a:xfrm>
          <a:prstGeom prst="rect">
            <a:avLst/>
          </a:prstGeom>
        </p:spPr>
        <p:txBody>
          <a:bodyPr vert="horz" rtlCol="0" anchor="t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Alafia River Basin freshwater wetland targets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 descr="Alafia Protection and Restoration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876800" y="3862179"/>
            <a:ext cx="3569655" cy="2614821"/>
          </a:xfrm>
          <a:prstGeom prst="rect">
            <a:avLst/>
          </a:prstGeom>
        </p:spPr>
      </p:pic>
      <p:pic>
        <p:nvPicPr>
          <p:cNvPr id="11" name="Picture 10" descr="Alafia Restoration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898300" y="914400"/>
            <a:ext cx="3268040" cy="2404878"/>
          </a:xfrm>
          <a:prstGeom prst="rect">
            <a:avLst/>
          </a:prstGeom>
        </p:spPr>
      </p:pic>
      <p:pic>
        <p:nvPicPr>
          <p:cNvPr id="12" name="Picture 11" descr="Alafia Changes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304800" y="990600"/>
            <a:ext cx="4495800" cy="3284323"/>
          </a:xfrm>
          <a:prstGeom prst="rect">
            <a:avLst/>
          </a:prstGeom>
        </p:spPr>
      </p:pic>
      <p:pic>
        <p:nvPicPr>
          <p:cNvPr id="13" name="Picture 12" descr="Gain and Loss Key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1752600" y="4572000"/>
            <a:ext cx="1950724" cy="167030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2440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Source: Scheda, 2013</a:t>
            </a:r>
          </a:p>
        </p:txBody>
      </p:sp>
    </p:spTree>
    <p:extLst>
      <p:ext uri="{BB962C8B-B14F-4D97-AF65-F5344CB8AC3E}">
        <p14:creationId xmlns:p14="http://schemas.microsoft.com/office/powerpoint/2010/main" xmlns="" val="2814108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TBEP no background for we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76200" y="152400"/>
            <a:ext cx="8534400" cy="609600"/>
          </a:xfrm>
          <a:prstGeom prst="rect">
            <a:avLst/>
          </a:prstGeom>
        </p:spPr>
        <p:txBody>
          <a:bodyPr vert="horz" rtlCol="0" anchor="t">
            <a:normAutofit fontScale="92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Overall Tampa Bay Watershed Freshwater Wetland Targets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" name="Picture 9" descr="Alafia Protection and Restoration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726700" y="3784931"/>
            <a:ext cx="3579100" cy="2692069"/>
          </a:xfrm>
          <a:prstGeom prst="rect">
            <a:avLst/>
          </a:prstGeom>
        </p:spPr>
      </p:pic>
      <p:pic>
        <p:nvPicPr>
          <p:cNvPr id="11" name="Picture 10" descr="Alafia Restoration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895433" y="990600"/>
            <a:ext cx="3410367" cy="2590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2440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Source: Scheda, 2013</a:t>
            </a:r>
          </a:p>
        </p:txBody>
      </p:sp>
      <p:pic>
        <p:nvPicPr>
          <p:cNvPr id="16" name="Picture 15" descr="TB Watershed Gains and Losses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685800" y="914400"/>
            <a:ext cx="3827175" cy="5713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4108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TBEP no background for we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04800" y="152400"/>
            <a:ext cx="8229600" cy="609600"/>
          </a:xfrm>
          <a:prstGeom prst="rect">
            <a:avLst/>
          </a:prstGeom>
        </p:spPr>
        <p:txBody>
          <a:bodyPr vert="horz" rtlCol="0" anchor="t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Reality Check:  Are these goals attainable?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9600" y="1143000"/>
            <a:ext cx="259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Is there sufficient acreage in each basin?</a:t>
            </a:r>
          </a:p>
          <a:p>
            <a:endParaRPr lang="en-US" sz="2000" dirty="0">
              <a:solidFill>
                <a:schemeClr val="tx2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609600" y="2286000"/>
            <a:ext cx="7848600" cy="3196996"/>
            <a:chOff x="609600" y="3200400"/>
            <a:chExt cx="7848600" cy="3196996"/>
          </a:xfrm>
        </p:grpSpPr>
        <p:sp>
          <p:nvSpPr>
            <p:cNvPr id="17" name="Rectangle 16"/>
            <p:cNvSpPr/>
            <p:nvPr/>
          </p:nvSpPr>
          <p:spPr>
            <a:xfrm>
              <a:off x="5791200" y="4459069"/>
              <a:ext cx="26670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>
                  <a:solidFill>
                    <a:schemeClr val="tx2"/>
                  </a:solidFill>
                </a:rPr>
                <a:t>If so, where could future restoration occur?</a:t>
              </a:r>
            </a:p>
          </p:txBody>
        </p:sp>
        <p:pic>
          <p:nvPicPr>
            <p:cNvPr id="18" name="Picture 17" descr="subdivision brown tones.jpg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609600" y="3200400"/>
              <a:ext cx="4800600" cy="3196996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472440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Source: evansheline.com; G&amp;K Development</a:t>
            </a:r>
          </a:p>
        </p:txBody>
      </p:sp>
    </p:spTree>
    <p:extLst>
      <p:ext uri="{BB962C8B-B14F-4D97-AF65-F5344CB8AC3E}">
        <p14:creationId xmlns:p14="http://schemas.microsoft.com/office/powerpoint/2010/main" xmlns="" val="2814108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TBEP no background for we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304800" y="152400"/>
            <a:ext cx="8229600" cy="609600"/>
          </a:xfrm>
          <a:prstGeom prst="rect">
            <a:avLst/>
          </a:prstGeom>
        </p:spPr>
        <p:txBody>
          <a:bodyPr vert="horz" rtlCol="0" anchor="t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Potentially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Restorable Areas in Alafia River Basin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Picture 11" descr="Alafia Changes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944969" y="2133600"/>
            <a:ext cx="6060415" cy="442732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381000" y="838200"/>
            <a:ext cx="2895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Goal:</a:t>
            </a:r>
          </a:p>
          <a:p>
            <a:r>
              <a:rPr lang="en-US" sz="2000" dirty="0">
                <a:solidFill>
                  <a:schemeClr val="tx2"/>
                </a:solidFill>
              </a:rPr>
              <a:t>Forested: 871 acres</a:t>
            </a:r>
          </a:p>
          <a:p>
            <a:r>
              <a:rPr lang="en-US" sz="2000" dirty="0">
                <a:solidFill>
                  <a:schemeClr val="tx2"/>
                </a:solidFill>
              </a:rPr>
              <a:t>Non-forested: 2,199 acres</a:t>
            </a:r>
          </a:p>
          <a:p>
            <a:endParaRPr lang="en-US" sz="2000" dirty="0">
              <a:solidFill>
                <a:schemeClr val="tx2"/>
              </a:solidFill>
            </a:endParaRPr>
          </a:p>
        </p:txBody>
      </p:sp>
      <p:pic>
        <p:nvPicPr>
          <p:cNvPr id="18" name="Picture 17" descr="Alafia Land Use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905000" y="1935341"/>
            <a:ext cx="6172200" cy="4663579"/>
          </a:xfrm>
          <a:prstGeom prst="rect">
            <a:avLst/>
          </a:prstGeom>
        </p:spPr>
      </p:pic>
      <p:pic>
        <p:nvPicPr>
          <p:cNvPr id="19" name="Picture 18" descr="Alafia Soils.jp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1828799" y="1905000"/>
            <a:ext cx="6270007" cy="4745736"/>
          </a:xfrm>
          <a:prstGeom prst="rect">
            <a:avLst/>
          </a:prstGeom>
        </p:spPr>
      </p:pic>
      <p:pic>
        <p:nvPicPr>
          <p:cNvPr id="20" name="Picture 19" descr="Alafia Land Use and Soils.jp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1752600" y="1904999"/>
            <a:ext cx="6400800" cy="4750239"/>
          </a:xfrm>
          <a:prstGeom prst="rect">
            <a:avLst/>
          </a:prstGeom>
        </p:spPr>
      </p:pic>
      <p:pic>
        <p:nvPicPr>
          <p:cNvPr id="21" name="Picture 20" descr="Alafia LU Soils and Conservation.jpg"/>
          <p:cNvPicPr>
            <a:picLocks noChangeAspect="1"/>
          </p:cNvPicPr>
          <p:nvPr/>
        </p:nvPicPr>
        <p:blipFill>
          <a:blip r:embed="rId8" cstate="screen"/>
          <a:stretch>
            <a:fillRect/>
          </a:stretch>
        </p:blipFill>
        <p:spPr>
          <a:xfrm>
            <a:off x="1828800" y="1942844"/>
            <a:ext cx="6324600" cy="473285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2440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Source: Scheda, 2013</a:t>
            </a:r>
          </a:p>
        </p:txBody>
      </p:sp>
    </p:spTree>
    <p:extLst>
      <p:ext uri="{BB962C8B-B14F-4D97-AF65-F5344CB8AC3E}">
        <p14:creationId xmlns:p14="http://schemas.microsoft.com/office/powerpoint/2010/main" xmlns="" val="2814108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152400"/>
            <a:ext cx="8229600" cy="609600"/>
          </a:xfrm>
          <a:prstGeom prst="rect">
            <a:avLst/>
          </a:prstGeom>
        </p:spPr>
        <p:txBody>
          <a:bodyPr vert="horz" rtlCol="0" anchor="t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Now what? Who will use this information and how?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838200"/>
            <a:ext cx="7315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tx2"/>
                </a:solidFill>
              </a:rPr>
              <a:t>Resource Managers</a:t>
            </a:r>
            <a:r>
              <a:rPr lang="en-US" sz="2000" dirty="0">
                <a:solidFill>
                  <a:schemeClr val="tx2"/>
                </a:solidFill>
              </a:rPr>
              <a:t>: results will help them to prioritize </a:t>
            </a:r>
            <a:r>
              <a:rPr lang="en-US" sz="2000" u="sng" dirty="0">
                <a:solidFill>
                  <a:schemeClr val="tx2"/>
                </a:solidFill>
              </a:rPr>
              <a:t>WHAT</a:t>
            </a:r>
            <a:r>
              <a:rPr lang="en-US" sz="2000" dirty="0">
                <a:solidFill>
                  <a:schemeClr val="tx2"/>
                </a:solidFill>
              </a:rPr>
              <a:t> habitats to restore and </a:t>
            </a:r>
            <a:r>
              <a:rPr lang="en-US" sz="2000" u="sng" dirty="0">
                <a:solidFill>
                  <a:schemeClr val="tx2"/>
                </a:solidFill>
              </a:rPr>
              <a:t>WHERE</a:t>
            </a:r>
            <a:r>
              <a:rPr lang="en-US" sz="2000" dirty="0">
                <a:solidFill>
                  <a:schemeClr val="tx2"/>
                </a:solidFill>
              </a:rPr>
              <a:t> restoration may be most beneficial</a:t>
            </a:r>
          </a:p>
        </p:txBody>
      </p:sp>
      <p:pic>
        <p:nvPicPr>
          <p:cNvPr id="5" name="Picture 2" descr="TBEP no background for web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09800" y="1828800"/>
            <a:ext cx="6137275" cy="38829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381000" y="1981200"/>
            <a:ext cx="1905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Estuarine restoration targets have been incorporated into other local and regional habitat plans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2440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Source: L. Cross, TBEP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533400" y="1219200"/>
            <a:ext cx="4267200" cy="1371600"/>
          </a:xfrm>
        </p:spPr>
        <p:txBody>
          <a:bodyPr anchor="t">
            <a:normAutofit/>
          </a:bodyPr>
          <a:lstStyle/>
          <a:p>
            <a:pPr algn="l"/>
            <a:r>
              <a:rPr lang="en-US" dirty="0"/>
              <a:t>Use privately-funded mitigation to advance habitat restoration goals that have been vetted by the science and management community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52400"/>
            <a:ext cx="868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Proposed Concept: Coordination with Regulatory Agencies</a:t>
            </a:r>
          </a:p>
        </p:txBody>
      </p:sp>
      <p:grpSp>
        <p:nvGrpSpPr>
          <p:cNvPr id="2" name="Group 23"/>
          <p:cNvGrpSpPr/>
          <p:nvPr/>
        </p:nvGrpSpPr>
        <p:grpSpPr>
          <a:xfrm>
            <a:off x="685800" y="2667000"/>
            <a:ext cx="3200400" cy="3886200"/>
            <a:chOff x="533400" y="2603500"/>
            <a:chExt cx="3200400" cy="3886200"/>
          </a:xfrm>
        </p:grpSpPr>
        <p:sp>
          <p:nvSpPr>
            <p:cNvPr id="43" name="Text Placeholder 16"/>
            <p:cNvSpPr txBox="1">
              <a:spLocks/>
            </p:cNvSpPr>
            <p:nvPr/>
          </p:nvSpPr>
          <p:spPr>
            <a:xfrm>
              <a:off x="533400" y="2603500"/>
              <a:ext cx="3200400" cy="685800"/>
            </a:xfrm>
            <a:prstGeom prst="rect">
              <a:avLst/>
            </a:prstGeom>
          </p:spPr>
          <p:txBody>
            <a:bodyPr vert="horz" rtlCol="0" anchor="t" anchorCtr="0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And return some of to this</a:t>
              </a:r>
            </a:p>
          </p:txBody>
        </p:sp>
        <p:cxnSp>
          <p:nvCxnSpPr>
            <p:cNvPr id="46" name="Straight Arrow Connector 45"/>
            <p:cNvCxnSpPr/>
            <p:nvPr/>
          </p:nvCxnSpPr>
          <p:spPr>
            <a:xfrm rot="5400000">
              <a:off x="1676400" y="3365500"/>
              <a:ext cx="762000" cy="1588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50" name="Picture 2" descr="G:\Lindsay\Conferences\CERF 2013\Presentation Files_Graphics\SKkpRFAHYQ-2.png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533400" y="3886200"/>
              <a:ext cx="3124200" cy="2603500"/>
            </a:xfrm>
            <a:prstGeom prst="rect">
              <a:avLst/>
            </a:prstGeom>
            <a:noFill/>
          </p:spPr>
        </p:pic>
      </p:grpSp>
      <p:grpSp>
        <p:nvGrpSpPr>
          <p:cNvPr id="3" name="Group 24"/>
          <p:cNvGrpSpPr/>
          <p:nvPr/>
        </p:nvGrpSpPr>
        <p:grpSpPr>
          <a:xfrm>
            <a:off x="4114800" y="1296456"/>
            <a:ext cx="4267434" cy="5256744"/>
            <a:chOff x="4114800" y="1220256"/>
            <a:chExt cx="4267434" cy="5256744"/>
          </a:xfrm>
        </p:grpSpPr>
        <p:cxnSp>
          <p:nvCxnSpPr>
            <p:cNvPr id="31" name="Straight Arrow Connector 30"/>
            <p:cNvCxnSpPr/>
            <p:nvPr/>
          </p:nvCxnSpPr>
          <p:spPr>
            <a:xfrm rot="5400000" flipH="1" flipV="1">
              <a:off x="4076700" y="4533900"/>
              <a:ext cx="1219200" cy="1143000"/>
            </a:xfrm>
            <a:prstGeom prst="straightConnector1">
              <a:avLst/>
            </a:prstGeom>
            <a:ln w="190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51" name="Picture 3" descr="G:\Lindsay\Conferences\CERF 2013\Presentation Files_Graphics\cypress swamp.jpg"/>
            <p:cNvPicPr>
              <a:picLocks noChangeAspect="1" noChangeArrowheads="1"/>
            </p:cNvPicPr>
            <p:nvPr/>
          </p:nvPicPr>
          <p:blipFill>
            <a:blip r:embed="rId3" cstate="screen"/>
            <a:stretch>
              <a:fillRect/>
            </a:stretch>
          </p:blipFill>
          <p:spPr bwMode="auto">
            <a:xfrm>
              <a:off x="4724400" y="1220256"/>
              <a:ext cx="3657834" cy="2743375"/>
            </a:xfrm>
            <a:prstGeom prst="rect">
              <a:avLst/>
            </a:prstGeom>
            <a:noFill/>
          </p:spPr>
        </p:pic>
        <p:sp>
          <p:nvSpPr>
            <p:cNvPr id="18" name="Text Placeholder 16"/>
            <p:cNvSpPr txBox="1">
              <a:spLocks/>
            </p:cNvSpPr>
            <p:nvPr/>
          </p:nvSpPr>
          <p:spPr>
            <a:xfrm>
              <a:off x="5410200" y="5029200"/>
              <a:ext cx="2590800" cy="1447800"/>
            </a:xfrm>
            <a:prstGeom prst="rect">
              <a:avLst/>
            </a:prstGeom>
          </p:spPr>
          <p:txBody>
            <a:bodyPr vert="horz" rtlCol="0" anchor="t" anchorCtr="0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Back to</a:t>
              </a:r>
              <a:r>
                <a:rPr kumimoji="0" lang="en-US" sz="2000" b="0" i="0" u="none" strike="noStrike" kern="1200" cap="none" spc="0" normalizeH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 this!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pic>
        <p:nvPicPr>
          <p:cNvPr id="12" name="Picture 2" descr="TBEP no background for web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72440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Source: </a:t>
            </a:r>
            <a:r>
              <a:rPr lang="en-US" sz="1000" dirty="0" err="1">
                <a:solidFill>
                  <a:schemeClr val="accent6">
                    <a:lumMod val="75000"/>
                  </a:schemeClr>
                </a:solidFill>
              </a:rPr>
              <a:t>drawception</a:t>
            </a:r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; USF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381000" y="990600"/>
            <a:ext cx="7620000" cy="1447800"/>
          </a:xfrm>
        </p:spPr>
        <p:txBody>
          <a:bodyPr anchor="t">
            <a:normAutofit/>
          </a:bodyPr>
          <a:lstStyle/>
          <a:p>
            <a:pPr algn="l"/>
            <a:r>
              <a:rPr lang="en-US" dirty="0"/>
              <a:t>Recommend that future freshwater wetland mitigation options consider whether forested mitigation is appropriate</a:t>
            </a:r>
          </a:p>
          <a:p>
            <a:pPr algn="l"/>
            <a:endParaRPr lang="en-US" dirty="0"/>
          </a:p>
          <a:p>
            <a:pPr lvl="0" algn="l"/>
            <a:r>
              <a:rPr lang="en-US" dirty="0"/>
              <a:t>Example:</a:t>
            </a:r>
          </a:p>
          <a:p>
            <a:pPr algn="l"/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4800" y="152400"/>
            <a:ext cx="845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Proposed Concept: Assess Historic Conditions </a:t>
            </a:r>
          </a:p>
        </p:txBody>
      </p:sp>
      <p:pic>
        <p:nvPicPr>
          <p:cNvPr id="12" name="Picture 2" descr="TBEP no background for web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" name="Group 14"/>
          <p:cNvGrpSpPr/>
          <p:nvPr/>
        </p:nvGrpSpPr>
        <p:grpSpPr>
          <a:xfrm>
            <a:off x="533400" y="2590800"/>
            <a:ext cx="2743200" cy="4191000"/>
            <a:chOff x="533400" y="2590800"/>
            <a:chExt cx="2743200" cy="4191000"/>
          </a:xfrm>
        </p:grpSpPr>
        <p:pic>
          <p:nvPicPr>
            <p:cNvPr id="13" name="Picture 12" descr="forested wetland.jpg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685800" y="2590800"/>
              <a:ext cx="1944207" cy="2590800"/>
            </a:xfrm>
            <a:prstGeom prst="rect">
              <a:avLst/>
            </a:prstGeom>
          </p:spPr>
        </p:pic>
        <p:sp>
          <p:nvSpPr>
            <p:cNvPr id="14" name="Text Placeholder 16"/>
            <p:cNvSpPr txBox="1">
              <a:spLocks/>
            </p:cNvSpPr>
            <p:nvPr/>
          </p:nvSpPr>
          <p:spPr>
            <a:xfrm>
              <a:off x="533400" y="5257800"/>
              <a:ext cx="2743200" cy="1524000"/>
            </a:xfrm>
            <a:prstGeom prst="rect">
              <a:avLst/>
            </a:prstGeom>
          </p:spPr>
          <p:txBody>
            <a:bodyPr vert="horz" rtlCol="0" anchor="t" anchorCtr="0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3.0 units Functional Loss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3352800" y="2743200"/>
            <a:ext cx="4800600" cy="2057400"/>
            <a:chOff x="3733800" y="838200"/>
            <a:chExt cx="4800600" cy="2057400"/>
          </a:xfrm>
        </p:grpSpPr>
        <p:sp>
          <p:nvSpPr>
            <p:cNvPr id="21" name="Text Placeholder 16"/>
            <p:cNvSpPr txBox="1">
              <a:spLocks/>
            </p:cNvSpPr>
            <p:nvPr/>
          </p:nvSpPr>
          <p:spPr>
            <a:xfrm>
              <a:off x="3733800" y="838200"/>
              <a:ext cx="4800600" cy="533400"/>
            </a:xfrm>
            <a:prstGeom prst="rect">
              <a:avLst/>
            </a:prstGeom>
          </p:spPr>
          <p:txBody>
            <a:bodyPr vert="horz" rtlCol="0" anchor="t" anchorCtr="0">
              <a:norm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1200" cap="none" spc="0" normalizeH="0" noProof="0" dirty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+mn-lt"/>
                  <a:ea typeface="+mn-ea"/>
                  <a:cs typeface="+mn-cs"/>
                </a:rPr>
                <a:t>3.0 units Functional Gain</a:t>
              </a: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pic>
          <p:nvPicPr>
            <p:cNvPr id="22" name="Picture 21" descr="forested wetland.jpg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5029200" y="1447800"/>
              <a:ext cx="1086469" cy="1447800"/>
            </a:xfrm>
            <a:prstGeom prst="rect">
              <a:avLst/>
            </a:prstGeom>
          </p:spPr>
        </p:pic>
        <p:pic>
          <p:nvPicPr>
            <p:cNvPr id="23" name="Picture 22" descr="forested wetland.jpg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6248400" y="1447800"/>
              <a:ext cx="1086469" cy="1447800"/>
            </a:xfrm>
            <a:prstGeom prst="rect">
              <a:avLst/>
            </a:prstGeom>
          </p:spPr>
        </p:pic>
        <p:pic>
          <p:nvPicPr>
            <p:cNvPr id="24" name="Picture 23" descr="forested wetland.jpg"/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3886200" y="1447800"/>
              <a:ext cx="1086469" cy="1447800"/>
            </a:xfrm>
            <a:prstGeom prst="rect">
              <a:avLst/>
            </a:prstGeom>
          </p:spPr>
        </p:pic>
      </p:grpSp>
      <p:sp>
        <p:nvSpPr>
          <p:cNvPr id="20" name="TextBox 19"/>
          <p:cNvSpPr txBox="1"/>
          <p:nvPr/>
        </p:nvSpPr>
        <p:spPr>
          <a:xfrm>
            <a:off x="472440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Source: Gary F. Marx; Scheda, 2013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6"/>
          <p:cNvSpPr txBox="1">
            <a:spLocks/>
          </p:cNvSpPr>
          <p:nvPr/>
        </p:nvSpPr>
        <p:spPr>
          <a:xfrm>
            <a:off x="304800" y="152400"/>
            <a:ext cx="7772400" cy="533400"/>
          </a:xfrm>
          <a:prstGeom prst="rect">
            <a:avLst/>
          </a:prstGeom>
        </p:spPr>
        <p:txBody>
          <a:bodyPr vert="horz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Restore the Balance: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Approach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457200" y="762000"/>
            <a:ext cx="7772400" cy="5668749"/>
            <a:chOff x="381000" y="3736265"/>
            <a:chExt cx="3486332" cy="2811753"/>
          </a:xfrm>
        </p:grpSpPr>
        <p:pic>
          <p:nvPicPr>
            <p:cNvPr id="9" name="Picture 8" descr="forested wetland.jpg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586078" y="3736265"/>
              <a:ext cx="888673" cy="1184223"/>
            </a:xfrm>
            <a:prstGeom prst="rect">
              <a:avLst/>
            </a:prstGeom>
          </p:spPr>
        </p:pic>
        <p:pic>
          <p:nvPicPr>
            <p:cNvPr id="11" name="Picture 10" descr="SR Marsh PBC.JPG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2274973" y="5105400"/>
              <a:ext cx="1524000" cy="1143000"/>
            </a:xfrm>
            <a:prstGeom prst="rect">
              <a:avLst/>
            </a:prstGeom>
          </p:spPr>
        </p:pic>
        <p:sp>
          <p:nvSpPr>
            <p:cNvPr id="25" name="Rectangle 24"/>
            <p:cNvSpPr/>
            <p:nvPr/>
          </p:nvSpPr>
          <p:spPr>
            <a:xfrm>
              <a:off x="381000" y="6336268"/>
              <a:ext cx="3486332" cy="21175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Bef>
                  <a:spcPct val="20000"/>
                </a:spcBef>
                <a:defRPr/>
              </a:pPr>
              <a:r>
                <a:rPr lang="en-US" dirty="0">
                  <a:solidFill>
                    <a:schemeClr val="tx2"/>
                  </a:solidFill>
                </a:rPr>
                <a:t>If historically non-forested = herbaceous mitigation solution</a:t>
              </a:r>
            </a:p>
          </p:txBody>
        </p:sp>
      </p:grpSp>
      <p:sp>
        <p:nvSpPr>
          <p:cNvPr id="17" name="Rectangle 16"/>
          <p:cNvSpPr/>
          <p:nvPr/>
        </p:nvSpPr>
        <p:spPr>
          <a:xfrm>
            <a:off x="304800" y="1219200"/>
            <a:ext cx="3657600" cy="213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forested wetland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724399" y="746290"/>
            <a:ext cx="1828801" cy="253030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3352800"/>
            <a:ext cx="1981200" cy="264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Right Arrow 13"/>
          <p:cNvSpPr/>
          <p:nvPr/>
        </p:nvSpPr>
        <p:spPr>
          <a:xfrm>
            <a:off x="3276600" y="1895532"/>
            <a:ext cx="1034737" cy="161868"/>
          </a:xfrm>
          <a:prstGeom prst="rightArrow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dirty="0"/>
          </a:p>
        </p:txBody>
      </p:sp>
      <p:sp>
        <p:nvSpPr>
          <p:cNvPr id="15" name="Right Arrow 14"/>
          <p:cNvSpPr/>
          <p:nvPr/>
        </p:nvSpPr>
        <p:spPr>
          <a:xfrm>
            <a:off x="3276600" y="4638732"/>
            <a:ext cx="1034737" cy="161868"/>
          </a:xfrm>
          <a:prstGeom prst="rightArrow">
            <a:avLst/>
          </a:prstGeom>
          <a:solidFill>
            <a:srgbClr val="00B050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609600" y="5562600"/>
            <a:ext cx="3581400" cy="1219200"/>
          </a:xfrm>
        </p:spPr>
        <p:txBody>
          <a:bodyPr>
            <a:normAutofit/>
          </a:bodyPr>
          <a:lstStyle/>
          <a:p>
            <a:pPr algn="l"/>
            <a:r>
              <a:rPr lang="en-US" dirty="0"/>
              <a:t>Tampa Bay, Florida</a:t>
            </a:r>
          </a:p>
          <a:p>
            <a:pPr algn="l"/>
            <a:r>
              <a:rPr lang="en-US" dirty="0"/>
              <a:t>Florida’s largest open water estuary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/>
          </p:nvPr>
        </p:nvSpPr>
        <p:spPr>
          <a:xfrm>
            <a:off x="4343400" y="5562600"/>
            <a:ext cx="3657600" cy="1219200"/>
          </a:xfrm>
        </p:spPr>
        <p:txBody>
          <a:bodyPr/>
          <a:lstStyle/>
          <a:p>
            <a:pPr algn="l"/>
            <a:r>
              <a:rPr lang="en-US" dirty="0"/>
              <a:t>Watershed of mixed uses</a:t>
            </a:r>
          </a:p>
          <a:p>
            <a:pPr algn="l"/>
            <a:r>
              <a:rPr lang="en-US" dirty="0"/>
              <a:t>Population of 2.3 Million</a:t>
            </a:r>
          </a:p>
          <a:p>
            <a:pPr algn="l"/>
            <a:endParaRPr lang="en-US" dirty="0"/>
          </a:p>
        </p:txBody>
      </p:sp>
      <p:pic>
        <p:nvPicPr>
          <p:cNvPr id="8" name="Picture 4" descr="Watershed_Map"/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85800" y="838200"/>
            <a:ext cx="3429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" descr="TB_2007_SWFWMD_LULC_OTB_Highlighted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341813" y="838200"/>
            <a:ext cx="3430587" cy="457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762000" y="101025"/>
            <a:ext cx="701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Project Study Area is Tampa Bay Watershed</a:t>
            </a:r>
          </a:p>
        </p:txBody>
      </p:sp>
      <p:pic>
        <p:nvPicPr>
          <p:cNvPr id="9" name="Picture 2" descr="TBEP no background for web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5334000" y="6611779"/>
            <a:ext cx="3200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Source: Janicki Environmental, Inc.; E. Sherwood, TBEP</a:t>
            </a:r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457200" y="0"/>
            <a:ext cx="8077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Many Herbaceous Systems have Transitioned to Scrub/shrub or Forested Wetlands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2440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Source: Floridian Nature; texasagriculture.gov, St. John’s River WMD</a:t>
            </a:r>
          </a:p>
        </p:txBody>
      </p:sp>
      <p:grpSp>
        <p:nvGrpSpPr>
          <p:cNvPr id="2" name="Group 23"/>
          <p:cNvGrpSpPr/>
          <p:nvPr/>
        </p:nvGrpSpPr>
        <p:grpSpPr>
          <a:xfrm>
            <a:off x="228600" y="1143000"/>
            <a:ext cx="3733800" cy="2914710"/>
            <a:chOff x="228600" y="1143000"/>
            <a:chExt cx="3733800" cy="2914710"/>
          </a:xfrm>
        </p:grpSpPr>
        <p:pic>
          <p:nvPicPr>
            <p:cNvPr id="79880" name="Picture 8" descr="Florida freshwater marsh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28600" y="1143000"/>
              <a:ext cx="3717234" cy="2419351"/>
            </a:xfrm>
            <a:prstGeom prst="rect">
              <a:avLst/>
            </a:prstGeom>
            <a:noFill/>
          </p:spPr>
        </p:pic>
        <p:sp>
          <p:nvSpPr>
            <p:cNvPr id="22" name="TextBox 21"/>
            <p:cNvSpPr txBox="1"/>
            <p:nvPr/>
          </p:nvSpPr>
          <p:spPr>
            <a:xfrm>
              <a:off x="228600" y="3657600"/>
              <a:ext cx="37338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2"/>
                  </a:solidFill>
                </a:rPr>
                <a:t>High quality herbaceous wetland</a:t>
              </a:r>
            </a:p>
          </p:txBody>
        </p:sp>
      </p:grpSp>
      <p:grpSp>
        <p:nvGrpSpPr>
          <p:cNvPr id="3" name="Group 33"/>
          <p:cNvGrpSpPr/>
          <p:nvPr/>
        </p:nvGrpSpPr>
        <p:grpSpPr>
          <a:xfrm>
            <a:off x="4419600" y="1066800"/>
            <a:ext cx="4191000" cy="2914710"/>
            <a:chOff x="4343400" y="1066800"/>
            <a:chExt cx="4191000" cy="2914710"/>
          </a:xfrm>
        </p:grpSpPr>
        <p:pic>
          <p:nvPicPr>
            <p:cNvPr id="79882" name="Picture 10" descr="https://www.texasagriculture.gov/portals/0/images/prodagg/fire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48200" y="1143000"/>
              <a:ext cx="3433572" cy="2286000"/>
            </a:xfrm>
            <a:prstGeom prst="rect">
              <a:avLst/>
            </a:prstGeom>
            <a:noFill/>
          </p:spPr>
        </p:pic>
        <p:cxnSp>
          <p:nvCxnSpPr>
            <p:cNvPr id="26" name="Straight Connector 25"/>
            <p:cNvCxnSpPr/>
            <p:nvPr/>
          </p:nvCxnSpPr>
          <p:spPr>
            <a:xfrm>
              <a:off x="4495800" y="1066800"/>
              <a:ext cx="3733800" cy="24384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4495800" y="1066800"/>
              <a:ext cx="3733800" cy="243840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4343400" y="3581400"/>
              <a:ext cx="419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2"/>
                  </a:solidFill>
                </a:rPr>
                <a:t>Change in fire or hydrologic regime(s)</a:t>
              </a:r>
            </a:p>
          </p:txBody>
        </p:sp>
      </p:grpSp>
      <p:sp>
        <p:nvSpPr>
          <p:cNvPr id="35" name="Plus 34"/>
          <p:cNvSpPr/>
          <p:nvPr/>
        </p:nvSpPr>
        <p:spPr>
          <a:xfrm>
            <a:off x="4038600" y="1981200"/>
            <a:ext cx="609600" cy="7620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Down Arrow 35"/>
          <p:cNvSpPr/>
          <p:nvPr/>
        </p:nvSpPr>
        <p:spPr>
          <a:xfrm rot="2756552">
            <a:off x="6045119" y="4080022"/>
            <a:ext cx="685485" cy="18454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8"/>
          <p:cNvGrpSpPr/>
          <p:nvPr/>
        </p:nvGrpSpPr>
        <p:grpSpPr>
          <a:xfrm>
            <a:off x="304800" y="4267200"/>
            <a:ext cx="4914900" cy="2419351"/>
            <a:chOff x="304800" y="4267200"/>
            <a:chExt cx="4914900" cy="2419351"/>
          </a:xfrm>
        </p:grpSpPr>
        <p:pic>
          <p:nvPicPr>
            <p:cNvPr id="79878" name="Picture 6" descr="Carolina willow has encroached into herbaceous marshes of the Upper St. Johns River.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19400" y="4267200"/>
              <a:ext cx="2400300" cy="2419351"/>
            </a:xfrm>
            <a:prstGeom prst="rect">
              <a:avLst/>
            </a:prstGeom>
            <a:noFill/>
          </p:spPr>
        </p:pic>
        <p:sp>
          <p:nvSpPr>
            <p:cNvPr id="37" name="TextBox 36"/>
            <p:cNvSpPr txBox="1"/>
            <p:nvPr/>
          </p:nvSpPr>
          <p:spPr>
            <a:xfrm>
              <a:off x="304800" y="4572000"/>
              <a:ext cx="236220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tx2"/>
                  </a:solidFill>
                </a:rPr>
                <a:t>Poorer quality scrub/shrub system:</a:t>
              </a:r>
            </a:p>
            <a:p>
              <a:r>
                <a:rPr lang="en-US" sz="2000" dirty="0">
                  <a:solidFill>
                    <a:schemeClr val="tx2"/>
                  </a:solidFill>
                </a:rPr>
                <a:t>Carolina willow encroaching into herbaceous marsh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228600" y="5029200"/>
            <a:ext cx="2590800" cy="152400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   1950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4114800" y="5029200"/>
            <a:ext cx="3505200" cy="137160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      2007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3400" y="152400"/>
            <a:ext cx="807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Utilize HISTORIC Wetland Type for Mitigation Solutions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 cstate="print"/>
          <a:srcRect l="1471" r="1471"/>
          <a:stretch>
            <a:fillRect/>
          </a:stretch>
        </p:blipFill>
        <p:spPr bwMode="auto">
          <a:xfrm>
            <a:off x="457200" y="838200"/>
            <a:ext cx="3657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Grp="1" noChangeAspect="1" noChangeArrowheads="1"/>
          </p:cNvPicPr>
          <p:nvPr>
            <p:ph type="pic" sz="quarter" idx="11"/>
          </p:nvPr>
        </p:nvPicPr>
        <p:blipFill>
          <a:blip r:embed="rId3" cstate="print"/>
          <a:srcRect l="1471" r="1471"/>
          <a:stretch>
            <a:fillRect/>
          </a:stretch>
        </p:blipFill>
        <p:spPr bwMode="auto">
          <a:xfrm>
            <a:off x="4533900" y="812800"/>
            <a:ext cx="3676650" cy="490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7696200" cy="4434840"/>
          </a:xfrm>
        </p:spPr>
        <p:txBody>
          <a:bodyPr>
            <a:normAutofit/>
          </a:bodyPr>
          <a:lstStyle/>
          <a:p>
            <a:r>
              <a:rPr lang="en-US" dirty="0"/>
              <a:t>Section 10.3.1.1:  In general, mitigation is best accomplished through creation, restoration, enhancement, or preservation of ecological communities similar to those being impacted.  However, when the area proposed to be impacted is </a:t>
            </a:r>
            <a:r>
              <a:rPr lang="en-US" b="1" dirty="0"/>
              <a:t>degraded, compared to its historic condition</a:t>
            </a:r>
            <a:r>
              <a:rPr lang="en-US" dirty="0"/>
              <a:t>, mitigation is best accomplished through   creation, restoration, enhancement or preservation of the </a:t>
            </a:r>
            <a:r>
              <a:rPr lang="en-US" b="1" dirty="0"/>
              <a:t>ecological community that was historically present</a:t>
            </a:r>
            <a:r>
              <a:rPr lang="en-US" dirty="0"/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1000" y="152400"/>
            <a:ext cx="8077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Provision already included in FDEP’s ERP Applicant Handbook, Volume 1</a:t>
            </a: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Pre-Application Meetings with Regulatory Agencies &amp; Applicants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Review historic aerials of any potential unavoidable wetland impacts</a:t>
            </a:r>
          </a:p>
          <a:p>
            <a:r>
              <a:rPr lang="en-US" dirty="0"/>
              <a:t>Determine whether they were historically herbaceous systems</a:t>
            </a:r>
          </a:p>
          <a:p>
            <a:r>
              <a:rPr lang="en-US" dirty="0"/>
              <a:t>Discuss the potential to mitigate these impacts with herbaceous wetlands even if the current wetland has some native trees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9"/>
          <p:cNvSpPr txBox="1">
            <a:spLocks/>
          </p:cNvSpPr>
          <p:nvPr/>
        </p:nvSpPr>
        <p:spPr>
          <a:xfrm>
            <a:off x="304800" y="914400"/>
            <a:ext cx="3581400" cy="52578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Permitting agencies: can work</a:t>
            </a:r>
            <a:r>
              <a:rPr kumimoji="0" lang="en-US" sz="2400" b="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with existing regulations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Applicant: can purchase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credits or perform mitigation to match historic conditions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Ecology: no loss of “good quality” forested systems plus a gain of “good quality” herbaceous systems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000" y="152400"/>
            <a:ext cx="807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Benefits for Agencies, Applicants and Ecology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2440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Source: US National Park Service; FDEP</a:t>
            </a:r>
          </a:p>
        </p:txBody>
      </p:sp>
      <p:grpSp>
        <p:nvGrpSpPr>
          <p:cNvPr id="2" name="Group 14"/>
          <p:cNvGrpSpPr/>
          <p:nvPr/>
        </p:nvGrpSpPr>
        <p:grpSpPr>
          <a:xfrm>
            <a:off x="4800600" y="838200"/>
            <a:ext cx="3505200" cy="2498685"/>
            <a:chOff x="4800600" y="994847"/>
            <a:chExt cx="3505200" cy="2498685"/>
          </a:xfrm>
        </p:grpSpPr>
        <p:pic>
          <p:nvPicPr>
            <p:cNvPr id="80898" name="Picture 2" descr="http://www.miamiforvisitors.com/images/nps/cypress-swamp-great-egret-ardea-alba-500x333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76800" y="994847"/>
              <a:ext cx="3197225" cy="2129353"/>
            </a:xfrm>
            <a:prstGeom prst="rect">
              <a:avLst/>
            </a:prstGeom>
            <a:noFill/>
          </p:spPr>
        </p:pic>
        <p:sp>
          <p:nvSpPr>
            <p:cNvPr id="13" name="TextBox 12"/>
            <p:cNvSpPr txBox="1"/>
            <p:nvPr/>
          </p:nvSpPr>
          <p:spPr>
            <a:xfrm>
              <a:off x="4800600" y="3124200"/>
              <a:ext cx="3505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tx2"/>
                  </a:solidFill>
                </a:rPr>
                <a:t>Protect Existing Forested Wetlands</a:t>
              </a:r>
            </a:p>
          </p:txBody>
        </p:sp>
      </p:grpSp>
      <p:grpSp>
        <p:nvGrpSpPr>
          <p:cNvPr id="3" name="Group 15"/>
          <p:cNvGrpSpPr/>
          <p:nvPr/>
        </p:nvGrpSpPr>
        <p:grpSpPr>
          <a:xfrm>
            <a:off x="4419600" y="3810000"/>
            <a:ext cx="3962400" cy="2807732"/>
            <a:chOff x="4419600" y="3733800"/>
            <a:chExt cx="3962400" cy="2807732"/>
          </a:xfrm>
        </p:grpSpPr>
        <p:pic>
          <p:nvPicPr>
            <p:cNvPr id="80900" name="Picture 4" descr="http://www.dep.state.fl.us/water/wetlands/delineation/images/wetprairie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419600" y="3733800"/>
              <a:ext cx="3962400" cy="2406541"/>
            </a:xfrm>
            <a:prstGeom prst="rect">
              <a:avLst/>
            </a:prstGeom>
            <a:noFill/>
          </p:spPr>
        </p:pic>
        <p:sp>
          <p:nvSpPr>
            <p:cNvPr id="14" name="TextBox 13"/>
            <p:cNvSpPr txBox="1"/>
            <p:nvPr/>
          </p:nvSpPr>
          <p:spPr>
            <a:xfrm>
              <a:off x="4572000" y="6172200"/>
              <a:ext cx="381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>
                  <a:solidFill>
                    <a:schemeClr val="tx2"/>
                  </a:solidFill>
                </a:rPr>
                <a:t>Create New Non-Forested Wetlands</a:t>
              </a:r>
            </a:p>
          </p:txBody>
        </p:sp>
      </p:grpSp>
      <p:sp>
        <p:nvSpPr>
          <p:cNvPr id="17" name="Plus 16"/>
          <p:cNvSpPr/>
          <p:nvPr/>
        </p:nvSpPr>
        <p:spPr>
          <a:xfrm>
            <a:off x="6248400" y="3276600"/>
            <a:ext cx="381000" cy="4572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152400"/>
            <a:ext cx="8229600" cy="1371600"/>
          </a:xfrm>
          <a:prstGeom prst="rect">
            <a:avLst/>
          </a:prstGeom>
        </p:spPr>
        <p:txBody>
          <a:bodyPr vert="horz" rtlCol="0" anchor="t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u="sng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Steps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1.  Approval of master plan for freshwater wetlands in Tampa Bay watershed - </a:t>
            </a:r>
            <a:r>
              <a:rPr lang="en-US" sz="2800" i="1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completed</a:t>
            </a:r>
            <a:endParaRPr kumimoji="0" lang="en-US" sz="2800" b="0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48200" y="1660029"/>
            <a:ext cx="37338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solidFill>
                  <a:schemeClr val="tx2"/>
                </a:solidFill>
              </a:rPr>
              <a:t>Permitting partners</a:t>
            </a:r>
            <a:r>
              <a:rPr lang="en-US" sz="2000" dirty="0">
                <a:solidFill>
                  <a:schemeClr val="tx2"/>
                </a:solidFill>
              </a:rPr>
              <a:t>: </a:t>
            </a:r>
          </a:p>
          <a:p>
            <a:endParaRPr lang="en-US" sz="1000" dirty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Examine inclusions of disproportionate losses during the mitigation permitting process</a:t>
            </a:r>
          </a:p>
          <a:p>
            <a:endParaRPr lang="en-US" strike="sngStrike" dirty="0">
              <a:solidFill>
                <a:schemeClr val="tx2"/>
              </a:solidFill>
            </a:endParaRPr>
          </a:p>
        </p:txBody>
      </p:sp>
      <p:pic>
        <p:nvPicPr>
          <p:cNvPr id="5" name="Picture 2" descr="TBEP no background for web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57200" y="3810000"/>
            <a:ext cx="2362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solidFill>
                  <a:schemeClr val="tx2"/>
                </a:solidFill>
              </a:rPr>
              <a:t>Private partners</a:t>
            </a:r>
            <a:r>
              <a:rPr lang="en-US" sz="2000" dirty="0">
                <a:solidFill>
                  <a:schemeClr val="tx2"/>
                </a:solidFill>
              </a:rPr>
              <a:t>:</a:t>
            </a:r>
          </a:p>
          <a:p>
            <a:endParaRPr lang="en-US" sz="1000" dirty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Encourage restoration of non-forested wetlands through mitigation banks and/or off-site mitigation plans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1663005"/>
            <a:ext cx="3657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solidFill>
                  <a:schemeClr val="tx2"/>
                </a:solidFill>
              </a:rPr>
              <a:t>Public partners</a:t>
            </a:r>
            <a:r>
              <a:rPr lang="en-US" sz="2000" dirty="0">
                <a:solidFill>
                  <a:schemeClr val="tx2"/>
                </a:solidFill>
              </a:rPr>
              <a:t>:</a:t>
            </a:r>
          </a:p>
          <a:p>
            <a:endParaRPr lang="en-US" sz="1000" dirty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 Include freshwater wetland restoration and protection goals in habitat plans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048000" y="4267200"/>
            <a:ext cx="5410200" cy="2381250"/>
            <a:chOff x="3048000" y="4267200"/>
            <a:chExt cx="5410200" cy="2381250"/>
          </a:xfrm>
        </p:grpSpPr>
        <p:pic>
          <p:nvPicPr>
            <p:cNvPr id="12" name="Picture 11" descr="wide wetland.jpg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3048000" y="4267200"/>
              <a:ext cx="5410200" cy="238125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3124200" y="5410200"/>
              <a:ext cx="44196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chemeClr val="bg1"/>
                  </a:solidFill>
                </a:rPr>
                <a:t>MORE ECOLOGICALLY BENEFICIAL freshwater wetland mitigation</a:t>
              </a:r>
            </a:p>
            <a:p>
              <a:r>
                <a:rPr lang="en-US" sz="2000" dirty="0">
                  <a:solidFill>
                    <a:schemeClr val="bg1"/>
                  </a:solidFill>
                </a:rPr>
                <a:t>and restoration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533400" y="2286000"/>
            <a:ext cx="3962400" cy="3276600"/>
          </a:xfrm>
        </p:spPr>
        <p:txBody>
          <a:bodyPr anchor="t">
            <a:normAutofit/>
          </a:bodyPr>
          <a:lstStyle/>
          <a:p>
            <a:pPr algn="l"/>
            <a:r>
              <a:rPr lang="en-US" dirty="0"/>
              <a:t>What regulatory mechanisms exist that can help to direct mitigation towards wetland categories that have had disproportionate losses?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304800"/>
            <a:ext cx="800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solidFill>
                  <a:schemeClr val="accent6">
                    <a:lumMod val="75000"/>
                  </a:schemeClr>
                </a:solidFill>
              </a:rPr>
              <a:t>Next Steps</a:t>
            </a:r>
            <a:endParaRPr 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2" name="Picture 2" descr="TBEP no background for web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472440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Source: strangetravel.com</a:t>
            </a:r>
          </a:p>
        </p:txBody>
      </p:sp>
      <p:sp>
        <p:nvSpPr>
          <p:cNvPr id="14" name="Text Placeholder 16"/>
          <p:cNvSpPr txBox="1">
            <a:spLocks/>
          </p:cNvSpPr>
          <p:nvPr/>
        </p:nvSpPr>
        <p:spPr>
          <a:xfrm>
            <a:off x="533400" y="1219200"/>
            <a:ext cx="6019800" cy="609600"/>
          </a:xfrm>
          <a:prstGeom prst="rect">
            <a:avLst/>
          </a:prstGeom>
        </p:spPr>
        <p:txBody>
          <a:bodyPr vert="horz" rtlCol="0" anchor="t" anchorCtr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Priority:  NO NET LOSS of WETLAND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FUNCTION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baseline="0" dirty="0">
              <a:solidFill>
                <a:schemeClr val="tx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4724400"/>
            <a:ext cx="7086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solidFill>
                  <a:schemeClr val="tx2"/>
                </a:solidFill>
              </a:rPr>
              <a:t>Possible mechanisms were identified by regulatory partners</a:t>
            </a:r>
            <a:r>
              <a:rPr lang="en-US" sz="2000" dirty="0">
                <a:solidFill>
                  <a:schemeClr val="tx2"/>
                </a:solidFill>
              </a:rPr>
              <a:t>:</a:t>
            </a:r>
          </a:p>
          <a:p>
            <a:r>
              <a:rPr lang="en-US" sz="2000" dirty="0">
                <a:solidFill>
                  <a:schemeClr val="tx2"/>
                </a:solidFill>
              </a:rPr>
              <a:t> </a:t>
            </a: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 Watershed profiles (ACOE)</a:t>
            </a:r>
          </a:p>
          <a:p>
            <a:pPr>
              <a:buFontTx/>
              <a:buChar char="-"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 Regionally significant habitats (SWFWMD, FDEP)</a:t>
            </a:r>
          </a:p>
          <a:p>
            <a:pPr>
              <a:buFontTx/>
              <a:buChar char="-"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 Guidance Memo (FDEP)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52400" y="152400"/>
            <a:ext cx="8382000" cy="1371600"/>
          </a:xfrm>
          <a:prstGeom prst="rect">
            <a:avLst/>
          </a:prstGeom>
        </p:spPr>
        <p:txBody>
          <a:bodyPr vert="horz" rtlCol="0" anchor="t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u="sng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Final Step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endParaRPr lang="en-US" sz="2800" u="sng" dirty="0">
              <a:solidFill>
                <a:schemeClr val="accent6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2.  Regulatory Approval of Approach for Permitting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TBEP no background for web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474132" y="1905000"/>
            <a:ext cx="806026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>
                <a:solidFill>
                  <a:schemeClr val="tx2"/>
                </a:solidFill>
              </a:rPr>
              <a:t>All Regulatory Agencies Onboard</a:t>
            </a:r>
            <a:r>
              <a:rPr lang="en-US" sz="2000" dirty="0">
                <a:solidFill>
                  <a:schemeClr val="tx2"/>
                </a:solidFill>
              </a:rPr>
              <a:t>:</a:t>
            </a:r>
          </a:p>
          <a:p>
            <a:endParaRPr lang="en-US" sz="1000" dirty="0">
              <a:solidFill>
                <a:schemeClr val="tx2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2"/>
                </a:solidFill>
              </a:rPr>
              <a:t>  </a:t>
            </a:r>
            <a:r>
              <a:rPr lang="en-US" sz="2400" dirty="0">
                <a:solidFill>
                  <a:schemeClr val="tx2"/>
                </a:solidFill>
              </a:rPr>
              <a:t>U.S. Army Corps of Engineers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 Florida Department of Environmental Protection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 Southwest Florida Water Management District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>
                <a:solidFill>
                  <a:schemeClr val="tx2"/>
                </a:solidFill>
              </a:rPr>
              <a:t> Environmental Protection Commission - Hillsborough County</a:t>
            </a:r>
          </a:p>
          <a:p>
            <a:endParaRPr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28792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1"/>
            <a:ext cx="7467600" cy="4525963"/>
          </a:xfrm>
        </p:spPr>
        <p:txBody>
          <a:bodyPr/>
          <a:lstStyle/>
          <a:p>
            <a:r>
              <a:rPr lang="en-US" dirty="0"/>
              <a:t>TBEP has extensive ecosystem knowledge demonstrating a disproportional impact to herbaceous freshwater wetlands</a:t>
            </a:r>
          </a:p>
          <a:p>
            <a:endParaRPr lang="en-US" dirty="0"/>
          </a:p>
          <a:p>
            <a:r>
              <a:rPr lang="en-US" dirty="0"/>
              <a:t>Existing rule provision can be applied Statewide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Questions?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1"/>
            <a:ext cx="8305800" cy="4525963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Tampa Bay Freshwater Wetland Master Plan – </a:t>
            </a:r>
            <a:r>
              <a:rPr lang="en-US" sz="3000" dirty="0">
                <a:solidFill>
                  <a:schemeClr val="accent6">
                    <a:lumMod val="75000"/>
                  </a:schemeClr>
                </a:solidFill>
                <a:hlinkClick r:id="rId2"/>
              </a:rPr>
              <a:t>https://www.tbeptech.org/TBEP_TECH_PUBS/2014/TBEP_05_15_Freshwater_Wetland_Master_Plan.pdf</a:t>
            </a:r>
            <a:r>
              <a:rPr lang="en-US" sz="3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en-US" dirty="0">
                <a:solidFill>
                  <a:schemeClr val="accent6">
                    <a:lumMod val="75000"/>
                  </a:schemeClr>
                </a:solidFill>
              </a:rPr>
            </a:b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Maya Burke - Tampa Bay Estuary Program</a:t>
            </a:r>
          </a:p>
          <a:p>
            <a:pPr lvl="1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727.893.2765</a:t>
            </a:r>
          </a:p>
          <a:p>
            <a:pPr lvl="1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hlinkClick r:id="rId3"/>
              </a:rPr>
              <a:t>mburke@tbep.org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 </a:t>
            </a:r>
          </a:p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Thomas Ries - Scheda Ecological Associates</a:t>
            </a:r>
          </a:p>
          <a:p>
            <a:pPr lvl="1"/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813.989.9600</a:t>
            </a:r>
          </a:p>
          <a:p>
            <a:pPr lvl="1"/>
            <a:r>
              <a:rPr lang="en-US" dirty="0">
                <a:solidFill>
                  <a:schemeClr val="accent6">
                    <a:lumMod val="75000"/>
                  </a:schemeClr>
                </a:solidFill>
                <a:hlinkClick r:id="rId4"/>
              </a:rPr>
              <a:t>tries@scheda.com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/>
          <p:cNvSpPr>
            <a:spLocks noGrp="1"/>
          </p:cNvSpPr>
          <p:nvPr>
            <p:ph type="body" sz="quarter" idx="14"/>
          </p:nvPr>
        </p:nvSpPr>
        <p:spPr>
          <a:xfrm>
            <a:off x="4343400" y="5410200"/>
            <a:ext cx="3962400" cy="1143000"/>
          </a:xfrm>
        </p:spPr>
        <p:txBody>
          <a:bodyPr anchor="t">
            <a:normAutofit/>
          </a:bodyPr>
          <a:lstStyle/>
          <a:p>
            <a:pPr algn="l"/>
            <a:r>
              <a:rPr lang="en-US" dirty="0"/>
              <a:t>“</a:t>
            </a:r>
            <a:r>
              <a:rPr lang="en-US" b="1" dirty="0"/>
              <a:t>Restore the Balance</a:t>
            </a:r>
            <a:r>
              <a:rPr lang="en-US" dirty="0"/>
              <a:t>” approach recognizes habitats that have been “</a:t>
            </a:r>
            <a:r>
              <a:rPr lang="en-US" b="1" u="sng" dirty="0"/>
              <a:t>disproportionately impacted</a:t>
            </a:r>
            <a:r>
              <a:rPr lang="en-US" dirty="0"/>
              <a:t>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3400" y="76200"/>
            <a:ext cx="7772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Tampa Bay Habitat Master Plan - Set goals for Estuarine Habitats</a:t>
            </a:r>
          </a:p>
        </p:txBody>
      </p:sp>
      <p:pic>
        <p:nvPicPr>
          <p:cNvPr id="25" name="Picture 24" descr="Cover image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62000" y="1219200"/>
            <a:ext cx="3120628" cy="4128579"/>
          </a:xfrm>
          <a:prstGeom prst="rect">
            <a:avLst/>
          </a:prstGeom>
        </p:spPr>
      </p:pic>
      <p:pic>
        <p:nvPicPr>
          <p:cNvPr id="1026" name="Picture 2" descr="C:\Documents and Settings\linzi\Desktop\RTB.pn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050679" y="1600200"/>
            <a:ext cx="4559921" cy="3665645"/>
          </a:xfrm>
          <a:prstGeom prst="rect">
            <a:avLst/>
          </a:prstGeom>
          <a:noFill/>
        </p:spPr>
      </p:pic>
      <p:sp>
        <p:nvSpPr>
          <p:cNvPr id="13" name="Text Placeholder 16"/>
          <p:cNvSpPr txBox="1">
            <a:spLocks/>
          </p:cNvSpPr>
          <p:nvPr/>
        </p:nvSpPr>
        <p:spPr>
          <a:xfrm>
            <a:off x="762000" y="5410200"/>
            <a:ext cx="3200400" cy="1219200"/>
          </a:xfrm>
          <a:prstGeom prst="rect">
            <a:avLst/>
          </a:prstGeom>
        </p:spPr>
        <p:txBody>
          <a:bodyPr vert="horz" rtlCol="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Establishes</a:t>
            </a:r>
            <a:r>
              <a:rPr kumimoji="0" lang="en-US" sz="2000" b="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habitat restoration paradigms for estuarine habitats in and around Tampa Bay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2" descr="TBEP no background for web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72440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Source: Robison, 2010</a:t>
            </a:r>
          </a:p>
        </p:txBody>
      </p:sp>
    </p:spTree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04800" y="152400"/>
            <a:ext cx="8229600" cy="2057400"/>
          </a:xfrm>
          <a:prstGeom prst="rect">
            <a:avLst/>
          </a:prstGeom>
        </p:spPr>
        <p:txBody>
          <a:bodyPr vert="horz" rtlCol="0" anchor="t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u="sng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Award-Winning Project!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 u="sng" dirty="0">
              <a:solidFill>
                <a:schemeClr val="accent6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 </a:t>
            </a:r>
            <a:r>
              <a:rPr lang="en-US" sz="2800" b="1" dirty="0">
                <a:solidFill>
                  <a:schemeClr val="tx2"/>
                </a:solidFill>
              </a:rPr>
              <a:t>1</a:t>
            </a:r>
            <a:r>
              <a:rPr lang="en-US" sz="2800" b="1" baseline="30000" dirty="0">
                <a:solidFill>
                  <a:schemeClr val="tx2"/>
                </a:solidFill>
              </a:rPr>
              <a:t>st</a:t>
            </a:r>
            <a:r>
              <a:rPr lang="en-US" sz="2800" b="1" dirty="0">
                <a:solidFill>
                  <a:schemeClr val="tx2"/>
                </a:solidFill>
              </a:rPr>
              <a:t> Place 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2800" b="1" dirty="0">
                <a:solidFill>
                  <a:schemeClr val="tx2"/>
                </a:solidFill>
              </a:rPr>
              <a:t>Natural Resources/Environment Category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2800" b="1" dirty="0">
                <a:solidFill>
                  <a:schemeClr val="tx2"/>
                </a:solidFill>
              </a:rPr>
              <a:t>2015 Future of the Region Awards</a:t>
            </a:r>
          </a:p>
          <a:p>
            <a:pPr lvl="0" algn="ctr">
              <a:spcBef>
                <a:spcPct val="0"/>
              </a:spcBef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  <a:defRPr/>
            </a:pPr>
            <a:r>
              <a:rPr kumimoji="0" lang="en-US" sz="280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Tampa Bay Regional Planning Council</a:t>
            </a:r>
          </a:p>
          <a:p>
            <a:pPr lvl="0" algn="ctr">
              <a:spcBef>
                <a:spcPct val="0"/>
              </a:spcBef>
              <a:defRPr/>
            </a:pPr>
            <a:r>
              <a:rPr lang="en-US" sz="28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March 27, 2015</a:t>
            </a:r>
            <a:endParaRPr kumimoji="0" lang="en-US" sz="280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TBEP no background for web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0" y="3886200"/>
            <a:ext cx="3352800" cy="2235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39469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228600" y="1219200"/>
            <a:ext cx="2514600" cy="1676400"/>
          </a:xfrm>
        </p:spPr>
        <p:txBody>
          <a:bodyPr anchor="t"/>
          <a:lstStyle/>
          <a:p>
            <a:pPr algn="l"/>
            <a:r>
              <a:rPr lang="en-US" dirty="0"/>
              <a:t>Seagrass Acreage is higher than in the 1950s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0"/>
            <a:ext cx="777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Tampa Bay - Gains in Estuarine Habitats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990600" y="3886200"/>
            <a:ext cx="7162800" cy="2823398"/>
            <a:chOff x="990600" y="3886200"/>
            <a:chExt cx="7162800" cy="2823398"/>
          </a:xfrm>
        </p:grpSpPr>
        <p:pic>
          <p:nvPicPr>
            <p:cNvPr id="6" name="Picture 3" descr="Habitats restored through 2006 (SBD)"/>
            <p:cNvPicPr>
              <a:picLocks noChangeAspect="1" noChangeArrowheads="1"/>
            </p:cNvPicPr>
            <p:nvPr/>
          </p:nvPicPr>
          <p:blipFill>
            <a:blip r:embed="rId2" cstate="screen"/>
            <a:srcRect/>
            <a:stretch>
              <a:fillRect/>
            </a:stretch>
          </p:blipFill>
          <p:spPr bwMode="auto">
            <a:xfrm>
              <a:off x="990600" y="3886200"/>
              <a:ext cx="4139281" cy="2823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Rectangle 15"/>
            <p:cNvSpPr/>
            <p:nvPr/>
          </p:nvSpPr>
          <p:spPr>
            <a:xfrm>
              <a:off x="5334000" y="4696361"/>
              <a:ext cx="2819400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000" dirty="0">
                  <a:solidFill>
                    <a:schemeClr val="tx2"/>
                  </a:solidFill>
                </a:rPr>
                <a:t>Restoration has led to gains in other habitats – mangroves, marshes, and coastal uplands </a:t>
              </a:r>
            </a:p>
          </p:txBody>
        </p:sp>
      </p:grpSp>
      <p:pic>
        <p:nvPicPr>
          <p:cNvPr id="9" name="Picture 2" descr="TBEP no background for we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72440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Source: SWFWMD, 2013; Robison, 2010</a:t>
            </a:r>
          </a:p>
        </p:txBody>
      </p:sp>
      <p:pic>
        <p:nvPicPr>
          <p:cNvPr id="11" name="Picture Placeholder 4" descr="Figure 1-2 FINAL TB_AreaMap_12_15.jpg"/>
          <p:cNvPicPr>
            <a:picLocks noGrp="1" noChangeAspect="1"/>
          </p:cNvPicPr>
          <p:nvPr>
            <p:ph type="pic" idx="4294967295"/>
          </p:nvPr>
        </p:nvPicPr>
        <p:blipFill>
          <a:blip r:embed="rId4" cstate="print"/>
          <a:srcRect t="2049" b="2049"/>
          <a:stretch>
            <a:fillRect/>
          </a:stretch>
        </p:blipFill>
        <p:spPr>
          <a:xfrm>
            <a:off x="2514599" y="533400"/>
            <a:ext cx="5971117" cy="3358753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381000" y="228600"/>
            <a:ext cx="8077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Target Setting Process 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295400"/>
            <a:ext cx="7848600" cy="4525963"/>
          </a:xfrm>
          <a:prstGeom prst="rect">
            <a:avLst/>
          </a:prstGeom>
        </p:spPr>
        <p:txBody>
          <a:bodyPr/>
          <a:lstStyle/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Project Tasks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Mapped 1950s and 2007/2008 freshwater wetlands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Develop watershed and basin-specific freshwater wetland restoration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and protection targets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Identify appropriate locations for restoration/mitigation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Improve federal-state-local regulatory coordination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Picture 2" descr="TBEP no background for web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 txBox="1">
            <a:spLocks noGrp="1"/>
          </p:cNvSpPr>
          <p:nvPr>
            <p:ph type="body" sz="quarter" idx="11"/>
          </p:nvPr>
        </p:nvSpPr>
        <p:spPr>
          <a:xfrm>
            <a:off x="457200" y="838200"/>
            <a:ext cx="746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/>
              <a:t>Encourage publicly- and privately-funded mitigation to help meet restoration goals for freshwater wetlands</a:t>
            </a:r>
            <a:endParaRPr lang="en-US" u="sng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1524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Overall Project Goal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2514600"/>
            <a:ext cx="701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Project Partners</a:t>
            </a:r>
          </a:p>
        </p:txBody>
      </p:sp>
      <p:pic>
        <p:nvPicPr>
          <p:cNvPr id="12" name="Picture 3" descr="SCHEDA New Logo 2009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810000"/>
            <a:ext cx="1695234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 descr="epafiles_aara_logo_epaseal.gi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629400" y="2971800"/>
            <a:ext cx="990600" cy="962297"/>
          </a:xfrm>
          <a:prstGeom prst="rect">
            <a:avLst/>
          </a:prstGeom>
        </p:spPr>
      </p:pic>
      <p:pic>
        <p:nvPicPr>
          <p:cNvPr id="14" name="Picture 13" descr="USF2clr.vert [Converted].pn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3810000" y="3810000"/>
            <a:ext cx="925071" cy="65071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3400" y="3200400"/>
            <a:ext cx="594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EPA Region IV Wetlands Development Grant </a:t>
            </a:r>
          </a:p>
        </p:txBody>
      </p:sp>
      <p:pic>
        <p:nvPicPr>
          <p:cNvPr id="16" name="Picture 2" descr="TBEP no background for web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533400" y="3886200"/>
            <a:ext cx="2971800" cy="457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Technical Consultants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3400" y="4724400"/>
            <a:ext cx="2895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2"/>
                </a:solidFill>
              </a:rPr>
              <a:t>Local, state and federal partners and advisors</a:t>
            </a:r>
          </a:p>
        </p:txBody>
      </p:sp>
      <p:pic>
        <p:nvPicPr>
          <p:cNvPr id="1027" name="Picture 3" descr="G:\Pictures\Logos\EPCHC.pn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3771822" y="4724400"/>
            <a:ext cx="1143000" cy="742306"/>
          </a:xfrm>
          <a:prstGeom prst="rect">
            <a:avLst/>
          </a:prstGeom>
          <a:noFill/>
        </p:spPr>
      </p:pic>
      <p:pic>
        <p:nvPicPr>
          <p:cNvPr id="1028" name="Picture 4" descr="G:\Pictures\Logos\Manatee_County.png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219622" y="4648200"/>
            <a:ext cx="914400" cy="914400"/>
          </a:xfrm>
          <a:prstGeom prst="rect">
            <a:avLst/>
          </a:prstGeom>
          <a:noFill/>
        </p:spPr>
      </p:pic>
      <p:pic>
        <p:nvPicPr>
          <p:cNvPr id="1029" name="Picture 5" descr="G:\Pictures\Logos\High Quality Logos\Pin Cnty full color logo.png"/>
          <p:cNvPicPr>
            <a:picLocks noChangeAspect="1" noChangeArrowheads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362622" y="4572000"/>
            <a:ext cx="1562178" cy="990600"/>
          </a:xfrm>
          <a:prstGeom prst="rect">
            <a:avLst/>
          </a:prstGeom>
          <a:noFill/>
        </p:spPr>
      </p:pic>
      <p:pic>
        <p:nvPicPr>
          <p:cNvPr id="1030" name="Picture 6" descr="G:\Pictures\Logos\SWFWMD color-seal-transparent.png"/>
          <p:cNvPicPr>
            <a:picLocks noChangeAspect="1" noChangeArrowheads="1"/>
          </p:cNvPicPr>
          <p:nvPr/>
        </p:nvPicPr>
        <p:blipFill>
          <a:blip r:embed="rId9" cstate="screen"/>
          <a:srcRect/>
          <a:stretch>
            <a:fillRect/>
          </a:stretch>
        </p:blipFill>
        <p:spPr bwMode="auto">
          <a:xfrm>
            <a:off x="5219622" y="5715000"/>
            <a:ext cx="990600" cy="990600"/>
          </a:xfrm>
          <a:prstGeom prst="rect">
            <a:avLst/>
          </a:prstGeom>
          <a:noFill/>
        </p:spPr>
      </p:pic>
      <p:pic>
        <p:nvPicPr>
          <p:cNvPr id="1033" name="Picture 9" descr="http://www.inprocess.com/sites/default/files/u22/COE.png"/>
          <p:cNvPicPr>
            <a:picLocks noChangeAspect="1" noChangeArrowheads="1"/>
          </p:cNvPicPr>
          <p:nvPr/>
        </p:nvPicPr>
        <p:blipFill>
          <a:blip r:embed="rId10" cstate="screen"/>
          <a:srcRect/>
          <a:stretch>
            <a:fillRect/>
          </a:stretch>
        </p:blipFill>
        <p:spPr bwMode="auto">
          <a:xfrm>
            <a:off x="6591222" y="5755590"/>
            <a:ext cx="1040804" cy="797610"/>
          </a:xfrm>
          <a:prstGeom prst="rect">
            <a:avLst/>
          </a:prstGeom>
          <a:noFill/>
        </p:spPr>
      </p:pic>
      <p:pic>
        <p:nvPicPr>
          <p:cNvPr id="2" name="Picture 2" descr="http://www.dep.state.fl.us/secretary/news/graphics/images/logo_print_color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31011" y="5730395"/>
            <a:ext cx="1024622" cy="102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Content Placeholder 9" descr="1950-2007 wetlands 1950.png"/>
          <p:cNvPicPr>
            <a:picLocks noGrp="1" noChangeAspect="1"/>
          </p:cNvPicPr>
          <p:nvPr>
            <p:ph sz="half"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304800" y="1295400"/>
            <a:ext cx="3863975" cy="4827587"/>
          </a:xfrm>
        </p:spPr>
      </p:pic>
      <p:pic>
        <p:nvPicPr>
          <p:cNvPr id="23555" name="Content Placeholder 8" descr="1950-2007 wetlands 2007.png"/>
          <p:cNvPicPr>
            <a:picLocks noGrp="1" noChangeAspect="1"/>
          </p:cNvPicPr>
          <p:nvPr>
            <p:ph sz="half" idx="2"/>
          </p:nvPr>
        </p:nvPicPr>
        <p:blipFill>
          <a:blip r:embed="rId4" cstate="screen"/>
          <a:srcRect/>
          <a:stretch>
            <a:fillRect/>
          </a:stretch>
        </p:blipFill>
        <p:spPr>
          <a:xfrm>
            <a:off x="4518025" y="1295400"/>
            <a:ext cx="3863975" cy="4827587"/>
          </a:xfrm>
        </p:spPr>
      </p:pic>
      <p:sp>
        <p:nvSpPr>
          <p:cNvPr id="23556" name="TextBox 10"/>
          <p:cNvSpPr txBox="1">
            <a:spLocks noChangeArrowheads="1"/>
          </p:cNvSpPr>
          <p:nvPr/>
        </p:nvSpPr>
        <p:spPr bwMode="auto">
          <a:xfrm>
            <a:off x="609600" y="1600200"/>
            <a:ext cx="812800" cy="3698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1950s</a:t>
            </a:r>
          </a:p>
        </p:txBody>
      </p:sp>
      <p:sp>
        <p:nvSpPr>
          <p:cNvPr id="23557" name="TextBox 11"/>
          <p:cNvSpPr txBox="1">
            <a:spLocks noChangeArrowheads="1"/>
          </p:cNvSpPr>
          <p:nvPr/>
        </p:nvSpPr>
        <p:spPr bwMode="auto">
          <a:xfrm>
            <a:off x="4803775" y="1600200"/>
            <a:ext cx="696913" cy="369888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/>
              <a:t>2007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152400"/>
            <a:ext cx="8153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accent6">
                    <a:lumMod val="75000"/>
                  </a:schemeClr>
                </a:solidFill>
              </a:rPr>
              <a:t>Wetland Mapping and Change Analyses</a:t>
            </a:r>
          </a:p>
        </p:txBody>
      </p:sp>
      <p:pic>
        <p:nvPicPr>
          <p:cNvPr id="8" name="Picture 2" descr="TBEP no background for web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" y="6317776"/>
            <a:ext cx="533400" cy="540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72440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Source: USF, 2012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7467600" cy="1047750"/>
          </a:xfrm>
        </p:spPr>
        <p:txBody>
          <a:bodyPr anchor="t"/>
          <a:lstStyle/>
          <a:p>
            <a:pPr algn="l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Aggregate changes throughout watershed</a:t>
            </a:r>
          </a:p>
        </p:txBody>
      </p:sp>
      <p:pic>
        <p:nvPicPr>
          <p:cNvPr id="27650" name="Content Placeholder 8" descr="1950-2007 wetlands 2007.png"/>
          <p:cNvPicPr>
            <a:picLocks noGrp="1" noChangeAspect="1"/>
          </p:cNvPicPr>
          <p:nvPr>
            <p:ph sz="half" idx="2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3733800" y="780958"/>
            <a:ext cx="4702175" cy="5872072"/>
          </a:xfrm>
        </p:spPr>
      </p:pic>
      <p:pic>
        <p:nvPicPr>
          <p:cNvPr id="5" name="Picture 2" descr="TBEP no background for web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472440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Source: USF, 2012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81000" y="1828800"/>
          <a:ext cx="2895600" cy="2697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55320"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bg1"/>
                          </a:solidFill>
                        </a:rPr>
                        <a:t>Wetland Loss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>
                          <a:solidFill>
                            <a:schemeClr val="bg1"/>
                          </a:solidFill>
                        </a:rPr>
                        <a:t>153,900 acres</a:t>
                      </a:r>
                      <a:endParaRPr lang="en-US" sz="2400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839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bg1"/>
                          </a:solidFill>
                        </a:rPr>
                        <a:t>Wetland Gain</a:t>
                      </a:r>
                    </a:p>
                  </a:txBody>
                  <a:tcPr>
                    <a:solidFill>
                      <a:srgbClr val="00823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bg1"/>
                          </a:solidFill>
                        </a:rPr>
                        <a:t>51,080 acres</a:t>
                      </a:r>
                    </a:p>
                  </a:txBody>
                  <a:tcPr>
                    <a:solidFill>
                      <a:srgbClr val="0082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6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Change in Type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36,200 acres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33400" y="4572000"/>
            <a:ext cx="251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approximate acreages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RP_Drainage_Basins_gda_B_20130108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4186176" y="213659"/>
            <a:ext cx="4043423" cy="626334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3429000" cy="3733800"/>
          </a:xfrm>
        </p:spPr>
        <p:txBody>
          <a:bodyPr anchor="t">
            <a:normAutofit/>
          </a:bodyPr>
          <a:lstStyle/>
          <a:p>
            <a:pPr algn="l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Talking the talk: formatting results for regulatory agencies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1000" y="2514600"/>
            <a:ext cx="32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Environmental Resource Permitting (ERP) basin boundaries used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" y="4419600"/>
            <a:ext cx="32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General rule: impacts to wetlands must be mitigated for in the same ERP basin</a:t>
            </a:r>
          </a:p>
        </p:txBody>
      </p:sp>
      <p:pic>
        <p:nvPicPr>
          <p:cNvPr id="8" name="Picture 2" descr="TBEP no background for we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6324600"/>
            <a:ext cx="52666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4724400" y="6611779"/>
            <a:ext cx="3810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accent6">
                    <a:lumMod val="75000"/>
                  </a:schemeClr>
                </a:solidFill>
              </a:rPr>
              <a:t>Source: Scheda, 2013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ntemporaryPhotoAlbum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Grek" typeface=""/>
        <a:font script="Cyrl"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8000"/>
                <a:satMod val="300000"/>
              </a:schemeClr>
            </a:gs>
            <a:gs pos="25000">
              <a:schemeClr val="phClr">
                <a:tint val="37000"/>
                <a:shade val="98000"/>
                <a:satMod val="300000"/>
              </a:schemeClr>
            </a:gs>
            <a:gs pos="100000">
              <a:schemeClr val="phClr">
                <a:tint val="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2000">
              <a:schemeClr val="phClr">
                <a:satMod val="125000"/>
              </a:schemeClr>
            </a:gs>
            <a:gs pos="100000">
              <a:schemeClr val="phClr">
                <a:tint val="80000"/>
                <a:satMod val="140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45882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/>
            </a:contourClr>
          </a:sp3d>
        </a:effectStyle>
        <a:effectStyle>
          <a:effectLst>
            <a:reflection blurRad="12700" stA="25000" endPos="28000" dist="38100" dir="5400000" sy="-10000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5000"/>
                <a:satMod val="250000"/>
              </a:schemeClr>
            </a:gs>
            <a:gs pos="20000">
              <a:schemeClr val="phClr">
                <a:shade val="85000"/>
                <a:satMod val="17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0000"/>
                <a:satMod val="145000"/>
              </a:schemeClr>
            </a:gs>
            <a:gs pos="30000">
              <a:schemeClr val="phClr">
                <a:shade val="65000"/>
                <a:satMod val="155000"/>
              </a:schemeClr>
            </a:gs>
            <a:gs pos="100000">
              <a:schemeClr val="phClr">
                <a:tint val="6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ContemporaryPhotoAlbum</Template>
  <TotalTime>0</TotalTime>
  <Words>1101</Words>
  <Application>Microsoft Office PowerPoint</Application>
  <PresentationFormat>On-screen Show (4:3)</PresentationFormat>
  <Paragraphs>259</Paragraphs>
  <Slides>30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ContemporaryPhotoAlbum</vt:lpstr>
      <vt:lpstr>Slide 1</vt:lpstr>
      <vt:lpstr>Slide 2</vt:lpstr>
      <vt:lpstr>Slide 3</vt:lpstr>
      <vt:lpstr>Slide 4</vt:lpstr>
      <vt:lpstr>Slide 5</vt:lpstr>
      <vt:lpstr>Slide 6</vt:lpstr>
      <vt:lpstr>Slide 7</vt:lpstr>
      <vt:lpstr>Aggregate changes throughout watershed</vt:lpstr>
      <vt:lpstr>Talking the talk: formatting results for regulatory agencies</vt:lpstr>
      <vt:lpstr>Freshwater Wetland Changes by Structure Type &amp; Basin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Pre-Application Meetings with Regulatory Agencies &amp; Applicants</vt:lpstr>
      <vt:lpstr>Slide 24</vt:lpstr>
      <vt:lpstr>Slide 25</vt:lpstr>
      <vt:lpstr>Slide 26</vt:lpstr>
      <vt:lpstr>Slide 27</vt:lpstr>
      <vt:lpstr>Summary</vt:lpstr>
      <vt:lpstr>Questions?</vt:lpstr>
      <vt:lpstr>Slide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2013-09-27T18:11:17Z</dcterms:created>
  <dcterms:modified xsi:type="dcterms:W3CDTF">2016-07-14T12:49:50Z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1033</vt:i4>
  </property>
  <property fmtid="{D5CDD505-2E9C-101B-9397-08002B2CF9AE}" pid="3" name="_Version">
    <vt:lpwstr>12.0.4518</vt:lpwstr>
  </property>
</Properties>
</file>