
<file path=[Content_Types].xml><?xml version="1.0" encoding="utf-8"?>
<Types xmlns="http://schemas.openxmlformats.org/package/2006/content-types">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gif" ContentType="image/gif"/>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sdt>
      <w:sdtPr>
        <w:id w:val="28058935"/>
        <w:docPartObj>
          <w:docPartGallery w:val="Cover Pages"/>
          <w:docPartUnique/>
        </w:docPartObj>
      </w:sdtPr>
      <w:sdtEndPr>
        <w:rPr>
          <w:rFonts w:eastAsiaTheme="minorEastAsia"/>
          <w:b/>
          <w:bCs/>
          <w:color w:val="4F81BD" w:themeColor="accent1"/>
          <w:sz w:val="100"/>
          <w:szCs w:val="100"/>
        </w:rPr>
      </w:sdtEndPr>
      <w:sdtContent>
        <w:p w14:paraId="1C060DA8" w14:textId="77777777" w:rsidR="004C2182" w:rsidRDefault="001E6902" w:rsidP="005A39DD">
          <w:r>
            <w:rPr>
              <w:noProof/>
            </w:rPr>
            <w:pict w14:anchorId="06170E14">
              <v:shapetype id="_x0000_t202" coordsize="21600,21600" o:spt="202" path="m,l,21600r21600,l21600,xe">
                <v:stroke joinstyle="miter"/>
                <v:path gradientshapeok="t" o:connecttype="rect"/>
              </v:shapetype>
              <v:shape id="_x0000_s1050" type="#_x0000_t202" style="position:absolute;margin-left:1897.9pt;margin-top:14.3pt;width:158pt;height:45.25pt;z-index:251673600;mso-position-horizontal:right;mso-position-horizontal-relative:margin;mso-position-vertical-relative:text" filled="f" stroked="f">
                <v:textbox style="mso-next-textbox:#_x0000_s1050">
                  <w:txbxContent>
                    <w:p w14:paraId="43C2F7AF" w14:textId="77777777" w:rsidR="001E6902" w:rsidRPr="00CC75A3" w:rsidRDefault="001E6902" w:rsidP="00CC75A3">
                      <w:pPr>
                        <w:jc w:val="center"/>
                        <w:rPr>
                          <w:rFonts w:ascii="Times New Roman" w:hAnsi="Times New Roman" w:cs="Times New Roman"/>
                          <w:color w:val="FFFFFF" w:themeColor="background1"/>
                          <w:sz w:val="56"/>
                          <w:szCs w:val="56"/>
                        </w:rPr>
                      </w:pPr>
                      <w:r w:rsidRPr="00CC75A3">
                        <w:rPr>
                          <w:rFonts w:ascii="Times New Roman" w:hAnsi="Times New Roman" w:cs="Times New Roman"/>
                          <w:b/>
                          <w:color w:val="FFFFFF" w:themeColor="background1"/>
                          <w:sz w:val="56"/>
                          <w:szCs w:val="56"/>
                        </w:rPr>
                        <w:t>FY 13-14</w:t>
                      </w:r>
                    </w:p>
                  </w:txbxContent>
                </v:textbox>
                <w10:wrap anchorx="margin"/>
                <w10:anchorlock/>
              </v:shape>
            </w:pict>
          </w:r>
          <w:r>
            <w:rPr>
              <w:noProof/>
            </w:rPr>
            <w:pict w14:anchorId="3D83B795">
              <v:group id="_x0000_s1042" style="position:absolute;margin-left:21791.65pt;margin-top:0;width:312.3pt;height:799.15pt;z-index:-251645952;mso-position-horizontal:right;mso-position-horizontal-relative:page;mso-position-vertical:top;mso-position-vertical-relative:page" coordorigin="7329" coordsize="4911,15840" o:allowincell="f">
                <v:group id="_x0000_s1043" style="position:absolute;left:7344;width:4896;height:15840;mso-width-percent:400;mso-height-percent:1000;mso-position-horizontal:right;mso-position-horizontal-relative:page;mso-position-vertical:top;mso-position-vertical-relative:page;mso-width-percent:400;mso-height-percent:1000" coordorigin="7560" coordsize="4700,15840" o:allowincell="f">
                  <v:rect id="_x0000_s1044" style="position:absolute;left:7755;width:4505;height:15840;mso-height-percent:1000;mso-position-vertical:top;mso-position-vertical-relative:page;mso-height-percent:1000" fillcolor="#243f60 [1604]" stroked="f" strokecolor="#d8d8d8 [2732]">
                    <v:fill color2="#bfbfbf [2412]" rotate="t"/>
                  </v:rect>
                  <v:rect id="_x0000_s1045" style="position:absolute;left:7560;top:8;width:195;height:15825;mso-height-percent:1000;mso-position-vertical-relative:page;mso-height-percent:1000;mso-width-relative:margin;v-text-anchor:middle" fillcolor="#243f60 [1604]" stroked="f" strokecolor="white [3212]" strokeweight="1pt">
                    <v:fill r:id="rId33" o:title="Light vertical" opacity="52429f" o:opacity2="52429f" type="pattern"/>
                    <v:shadow color="#d8d8d8 [2732]" offset="3pt,3pt" offset2="2pt,2pt"/>
                  </v:rect>
                </v:group>
                <v:rect id="_x0000_s1046" style="position:absolute;left:7344;width:4896;height:3958;mso-width-percent:400;mso-height-percent:250;mso-position-horizontal:right;mso-position-horizontal-relative:page;mso-position-vertical:top;mso-position-vertical-relative:page;mso-width-percent:400;mso-height-percent:250;v-text-anchor:bottom" o:allowincell="f" filled="f" fillcolor="white [3212]" stroked="f" strokecolor="white [3212]" strokeweight="1pt">
                  <v:fill opacity="52429f"/>
                  <v:shadow color="#d8d8d8 [2732]" offset="3pt,3pt" offset2="2pt,2pt"/>
                  <v:textbox style="mso-next-textbox:#_x0000_s1046" inset="28.8pt,14.4pt,14.4pt,14.4pt">
                    <w:txbxContent>
                      <w:p w14:paraId="2FD399A2" w14:textId="77777777" w:rsidR="001E6902" w:rsidRDefault="001E6902">
                        <w:pPr>
                          <w:pStyle w:val="NoSpacing"/>
                          <w:rPr>
                            <w:rFonts w:asciiTheme="majorHAnsi" w:eastAsiaTheme="majorEastAsia" w:hAnsiTheme="majorHAnsi" w:cstheme="majorBidi"/>
                            <w:b/>
                            <w:bCs/>
                            <w:color w:val="FFFFFF" w:themeColor="background1"/>
                            <w:sz w:val="96"/>
                            <w:szCs w:val="96"/>
                          </w:rPr>
                        </w:pPr>
                      </w:p>
                    </w:txbxContent>
                  </v:textbox>
                </v:rect>
                <v:rect id="_x0000_s1047" style="position:absolute;left:7329;top:10658;width:4889;height:4462;mso-width-percent:400;mso-position-horizontal-relative:page;mso-position-vertical-relative:margin;mso-width-percent:400;v-text-anchor:bottom" o:allowincell="f" filled="f" fillcolor="white [3212]" stroked="f" strokecolor="white [3212]" strokeweight="1pt">
                  <v:fill opacity="52429f"/>
                  <v:shadow color="#d8d8d8 [2732]" offset="3pt,3pt" offset2="2pt,2pt"/>
                  <v:textbox style="mso-next-textbox:#_x0000_s1047" inset="28.8pt,14.4pt,14.4pt,14.4pt">
                    <w:txbxContent>
                      <w:p w14:paraId="66CC9559" w14:textId="77777777" w:rsidR="001E6902" w:rsidRDefault="001E6902">
                        <w:pPr>
                          <w:pStyle w:val="NoSpacing"/>
                          <w:spacing w:line="360" w:lineRule="auto"/>
                          <w:rPr>
                            <w:color w:val="FFFFFF" w:themeColor="background1"/>
                          </w:rPr>
                        </w:pPr>
                      </w:p>
                      <w:p w14:paraId="518A76C9" w14:textId="77777777" w:rsidR="001E6902" w:rsidRDefault="001E6902">
                        <w:pPr>
                          <w:pStyle w:val="NoSpacing"/>
                          <w:spacing w:line="360" w:lineRule="auto"/>
                          <w:rPr>
                            <w:color w:val="FFFFFF" w:themeColor="background1"/>
                          </w:rPr>
                        </w:pPr>
                      </w:p>
                    </w:txbxContent>
                  </v:textbox>
                </v:rect>
                <w10:wrap anchorx="page" anchory="page"/>
              </v:group>
            </w:pict>
          </w:r>
        </w:p>
        <w:p w14:paraId="2F469FBA" w14:textId="77777777" w:rsidR="00C55B24" w:rsidRDefault="00C55B24">
          <w:pPr>
            <w:rPr>
              <w:rFonts w:eastAsiaTheme="minorEastAsia"/>
              <w:b/>
              <w:bCs/>
              <w:color w:val="4F81BD" w:themeColor="accent1"/>
              <w:sz w:val="100"/>
              <w:szCs w:val="100"/>
            </w:rPr>
          </w:pPr>
        </w:p>
        <w:p w14:paraId="436A772A" w14:textId="77777777" w:rsidR="00196335" w:rsidRPr="00196335" w:rsidRDefault="001E6902">
          <w:pPr>
            <w:rPr>
              <w:rFonts w:eastAsiaTheme="minorEastAsia"/>
              <w:b/>
              <w:bCs/>
              <w:color w:val="4F81BD" w:themeColor="accent1"/>
              <w:sz w:val="72"/>
              <w:szCs w:val="100"/>
            </w:rPr>
          </w:pPr>
          <w:r>
            <w:rPr>
              <w:noProof/>
            </w:rPr>
            <w:pict w14:anchorId="0126B051">
              <v:rect id="_x0000_s1048" style="position:absolute;margin-left:10.9pt;margin-top:183.6pt;width:548.55pt;height:50.1pt;z-index:251671552;mso-width-percent:900;mso-height-percent:73;mso-position-horizontal-relative:page;mso-position-vertical-relative:page;mso-width-percent:900;mso-height-percent:73;v-text-anchor:middle" o:allowincell="f" fillcolor="#8aac46" strokecolor="white [3212]" strokeweight="1.5pt">
                <v:fill color2="#365f91 [2404]"/>
                <v:shadow color="#d8d8d8 [2732]" offset="3pt,3pt" offset2="2pt,2pt"/>
                <v:textbox style="mso-next-textbox:#_x0000_s1048;mso-fit-shape-to-text:t" inset="14.4pt,,14.4pt">
                  <w:txbxContent>
                    <w:sdt>
                      <w:sdtPr>
                        <w:rPr>
                          <w:rFonts w:ascii="Times New Roman" w:hAnsi="Times New Roman"/>
                          <w:sz w:val="72"/>
                        </w:rPr>
                        <w:alias w:val="Title"/>
                        <w:id w:val="1477339722"/>
                        <w:dataBinding w:prefixMappings="xmlns:ns0='http://schemas.openxmlformats.org/package/2006/metadata/core-properties' xmlns:ns1='http://purl.org/dc/elements/1.1/'" w:xpath="/ns0:coreProperties[1]/ns1:title[1]" w:storeItemID="{6C3C8BC8-F283-45AE-878A-BAB7291924A1}"/>
                        <w:text/>
                      </w:sdtPr>
                      <w:sdtContent>
                        <w:p w14:paraId="23436989" w14:textId="77777777" w:rsidR="001E6902" w:rsidRPr="00E35A9B" w:rsidRDefault="001E6902" w:rsidP="004C2182">
                          <w:pPr>
                            <w:pStyle w:val="NoSpacing"/>
                            <w:rPr>
                              <w:rFonts w:asciiTheme="majorHAnsi" w:eastAsiaTheme="majorEastAsia" w:hAnsiTheme="majorHAnsi" w:cstheme="majorBidi"/>
                              <w:color w:val="FFFFFF" w:themeColor="background1"/>
                              <w:sz w:val="72"/>
                              <w:szCs w:val="72"/>
                            </w:rPr>
                          </w:pPr>
                          <w:r>
                            <w:rPr>
                              <w:rFonts w:ascii="Times New Roman" w:hAnsi="Times New Roman"/>
                              <w:sz w:val="72"/>
                            </w:rPr>
                            <w:t>FGS Business Plan</w:t>
                          </w:r>
                        </w:p>
                      </w:sdtContent>
                    </w:sdt>
                  </w:txbxContent>
                </v:textbox>
                <w10:wrap anchorx="page" anchory="page"/>
              </v:rect>
            </w:pict>
          </w:r>
        </w:p>
        <w:p w14:paraId="65875DD5" w14:textId="777655BE" w:rsidR="005375D4" w:rsidRPr="005375D4" w:rsidRDefault="001E6902" w:rsidP="005375D4">
          <w:pPr>
            <w:rPr>
              <w:rFonts w:eastAsiaTheme="minorEastAsia"/>
              <w:b/>
              <w:bCs/>
              <w:color w:val="4F81BD" w:themeColor="accent1"/>
              <w:sz w:val="14"/>
              <w:szCs w:val="100"/>
            </w:rPr>
          </w:pPr>
          <w:r>
            <w:rPr>
              <w:noProof/>
            </w:rPr>
            <w:pict w14:anchorId="4446B717">
              <v:shape id="_x0000_s1049" type="#_x0000_t202" style="position:absolute;margin-left:3776.95pt;margin-top:419.15pt;width:287.05pt;height:125.65pt;z-index:251672576;mso-position-horizontal:right;mso-position-horizontal-relative:right-margin-area" filled="f" stroked="f">
                <v:textbox style="mso-next-textbox:#_x0000_s1049">
                  <w:txbxContent>
                    <w:p w14:paraId="33CF9ADB" w14:textId="77777777" w:rsidR="001E6902" w:rsidRDefault="001E6902" w:rsidP="0016061A">
                      <w:pPr>
                        <w:contextualSpacing/>
                        <w:jc w:val="center"/>
                        <w:rPr>
                          <w:rFonts w:ascii="Times New Roman" w:hAnsi="Times New Roman" w:cs="Times New Roman"/>
                          <w:b/>
                          <w:imprint/>
                          <w:color w:val="FFFFFF" w:themeColor="background1"/>
                          <w:sz w:val="28"/>
                          <w:szCs w:val="28"/>
                        </w:rPr>
                      </w:pPr>
                    </w:p>
                    <w:p w14:paraId="3E749DD9" w14:textId="77777777" w:rsidR="001E6902" w:rsidRDefault="001E6902" w:rsidP="0016061A">
                      <w:pPr>
                        <w:contextualSpacing/>
                        <w:jc w:val="center"/>
                        <w:rPr>
                          <w:rFonts w:ascii="Times New Roman" w:hAnsi="Times New Roman" w:cs="Times New Roman"/>
                          <w:b/>
                          <w:imprint/>
                          <w:color w:val="FFFFFF" w:themeColor="background1"/>
                          <w:sz w:val="28"/>
                          <w:szCs w:val="28"/>
                        </w:rPr>
                      </w:pPr>
                    </w:p>
                    <w:p w14:paraId="1AD862F4" w14:textId="77777777" w:rsidR="001E6902" w:rsidRPr="001B6EED" w:rsidRDefault="001E6902" w:rsidP="0016061A">
                      <w:pPr>
                        <w:contextualSpacing/>
                        <w:jc w:val="center"/>
                        <w:rPr>
                          <w:rFonts w:ascii="Times New Roman" w:hAnsi="Times New Roman" w:cs="Times New Roman"/>
                          <w:b/>
                          <w:color w:val="FFFFFF" w:themeColor="background1"/>
                          <w:sz w:val="28"/>
                          <w:szCs w:val="28"/>
                        </w:rPr>
                      </w:pPr>
                      <w:r>
                        <w:rPr>
                          <w:rFonts w:ascii="Times New Roman" w:hAnsi="Times New Roman" w:cs="Times New Roman"/>
                          <w:b/>
                          <w:color w:val="FFFFFF" w:themeColor="background1"/>
                          <w:sz w:val="28"/>
                          <w:szCs w:val="28"/>
                        </w:rPr>
                        <w:t>Office of the Florida Geological Survey</w:t>
                      </w:r>
                    </w:p>
                    <w:p w14:paraId="7A58EB4D" w14:textId="77777777" w:rsidR="001E6902" w:rsidRPr="00CC75A3" w:rsidRDefault="001E6902" w:rsidP="0016061A">
                      <w:pPr>
                        <w:jc w:val="center"/>
                        <w:rPr>
                          <w:rFonts w:ascii="Times New Roman" w:hAnsi="Times New Roman" w:cs="Times New Roman"/>
                          <w:b/>
                          <w:color w:val="FFFFFF" w:themeColor="background1"/>
                          <w:sz w:val="24"/>
                          <w:szCs w:val="24"/>
                        </w:rPr>
                      </w:pPr>
                      <w:r w:rsidRPr="00CC75A3">
                        <w:rPr>
                          <w:rFonts w:ascii="Times New Roman" w:hAnsi="Times New Roman" w:cs="Times New Roman"/>
                          <w:b/>
                          <w:color w:val="FFFFFF" w:themeColor="background1"/>
                          <w:sz w:val="24"/>
                          <w:szCs w:val="24"/>
                        </w:rPr>
                        <w:t>Florida Departm</w:t>
                      </w:r>
                      <w:r>
                        <w:rPr>
                          <w:rFonts w:ascii="Times New Roman" w:hAnsi="Times New Roman" w:cs="Times New Roman"/>
                          <w:b/>
                          <w:color w:val="FFFFFF" w:themeColor="background1"/>
                          <w:sz w:val="24"/>
                          <w:szCs w:val="24"/>
                        </w:rPr>
                        <w:t>ent of Environmental Protection</w:t>
                      </w:r>
                    </w:p>
                    <w:p w14:paraId="4047DFCF" w14:textId="77777777" w:rsidR="001E6902" w:rsidRPr="00CC75A3" w:rsidRDefault="001E6902" w:rsidP="0016061A">
                      <w:pPr>
                        <w:jc w:val="center"/>
                        <w:rPr>
                          <w:rFonts w:ascii="Times New Roman" w:hAnsi="Times New Roman" w:cs="Times New Roman"/>
                          <w:imprint/>
                          <w:color w:val="FFFFFF" w:themeColor="background1"/>
                          <w:sz w:val="28"/>
                          <w:szCs w:val="28"/>
                        </w:rPr>
                      </w:pPr>
                      <w:r w:rsidRPr="00CC75A3">
                        <w:rPr>
                          <w:rFonts w:ascii="Times New Roman" w:hAnsi="Times New Roman" w:cs="Times New Roman"/>
                          <w:imprint/>
                          <w:color w:val="FFFFFF" w:themeColor="background1"/>
                          <w:sz w:val="28"/>
                          <w:szCs w:val="28"/>
                        </w:rPr>
                        <w:t>Version 1</w:t>
                      </w:r>
                      <w:r>
                        <w:rPr>
                          <w:rFonts w:ascii="Times New Roman" w:hAnsi="Times New Roman" w:cs="Times New Roman"/>
                          <w:imprint/>
                          <w:color w:val="FFFFFF" w:themeColor="background1"/>
                          <w:sz w:val="28"/>
                          <w:szCs w:val="28"/>
                        </w:rPr>
                        <w:t>4</w:t>
                      </w:r>
                      <w:r w:rsidRPr="00CC75A3">
                        <w:rPr>
                          <w:rFonts w:ascii="Times New Roman" w:hAnsi="Times New Roman" w:cs="Times New Roman"/>
                          <w:imprint/>
                          <w:color w:val="FFFFFF" w:themeColor="background1"/>
                          <w:sz w:val="28"/>
                          <w:szCs w:val="28"/>
                        </w:rPr>
                        <w:t>.0</w:t>
                      </w:r>
                    </w:p>
                  </w:txbxContent>
                </v:textbox>
                <w10:wrap anchorx="page"/>
                <w10:anchorlock/>
              </v:shape>
            </w:pict>
          </w:r>
          <w:r w:rsidR="00C55B24">
            <w:rPr>
              <w:noProof/>
            </w:rPr>
            <w:drawing>
              <wp:inline distT="0" distB="0" distL="0" distR="0" wp14:anchorId="41E3C0D7" wp14:editId="5969DD1C">
                <wp:extent cx="7590360" cy="5046453"/>
                <wp:effectExtent l="19050" t="0" r="0" b="0"/>
                <wp:docPr id="2" name="Picture 0" descr="IMGP1844.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GP1844.JPG"/>
                        <pic:cNvPicPr/>
                      </pic:nvPicPr>
                      <pic:blipFill>
                        <a:blip r:embed="rId34" cstate="print"/>
                        <a:stretch>
                          <a:fillRect/>
                        </a:stretch>
                      </pic:blipFill>
                      <pic:spPr>
                        <a:xfrm>
                          <a:off x="0" y="0"/>
                          <a:ext cx="7611703" cy="5060643"/>
                        </a:xfrm>
                        <a:prstGeom prst="rect">
                          <a:avLst/>
                        </a:prstGeom>
                      </pic:spPr>
                    </pic:pic>
                  </a:graphicData>
                </a:graphic>
              </wp:inline>
            </w:drawing>
          </w:r>
          <w:r w:rsidR="004C2182">
            <w:rPr>
              <w:rFonts w:eastAsiaTheme="minorEastAsia"/>
              <w:b/>
              <w:bCs/>
              <w:color w:val="4F81BD" w:themeColor="accent1"/>
              <w:sz w:val="100"/>
              <w:szCs w:val="100"/>
            </w:rPr>
            <w:br w:type="page"/>
          </w:r>
        </w:p>
      </w:sdtContent>
    </w:sdt>
    <w:bookmarkStart w:id="0" w:name="_Toc361742494" w:displacedByCustomXml="prev"/>
    <w:p w14:paraId="6820C375" w14:textId="54E80EA9" w:rsidR="00E65501" w:rsidRPr="005375D4" w:rsidRDefault="0091253B" w:rsidP="005375D4">
      <w:pPr>
        <w:pStyle w:val="Heading1"/>
        <w:rPr>
          <w:rFonts w:eastAsiaTheme="minorEastAsia"/>
          <w:bCs/>
          <w:color w:val="4F81BD" w:themeColor="accent1"/>
          <w:sz w:val="16"/>
          <w:szCs w:val="16"/>
        </w:rPr>
      </w:pPr>
      <w:r w:rsidRPr="00F644E4">
        <w:lastRenderedPageBreak/>
        <w:t>EXECUTIVE SUMMARY</w:t>
      </w:r>
      <w:bookmarkEnd w:id="0"/>
    </w:p>
    <w:p w14:paraId="4BF73B97" w14:textId="77777777" w:rsidR="00E31D08" w:rsidRPr="002962F9" w:rsidRDefault="00520ECC" w:rsidP="00E31D08">
      <w:pPr>
        <w:spacing w:after="0"/>
        <w:rPr>
          <w:rFonts w:cstheme="minorHAnsi"/>
          <w:bCs/>
          <w:szCs w:val="14"/>
        </w:rPr>
      </w:pPr>
      <w:r w:rsidRPr="00520ECC">
        <w:rPr>
          <w:rFonts w:cstheme="minorHAnsi"/>
        </w:rPr>
        <w:t>The Florida Geological Survey (FGS) within the Florida Department of Environmental Protection (DEP) is located in the Gunter Building on the Florida State University campus in Tallahassee, Florida. The FGS mission is to “</w:t>
      </w:r>
      <w:r w:rsidRPr="00520ECC">
        <w:rPr>
          <w:rFonts w:cstheme="minorHAnsi"/>
          <w:bCs/>
          <w:szCs w:val="14"/>
        </w:rPr>
        <w:t>Collect, interpret and provide objective quality geologic information about Florida.”</w:t>
      </w:r>
    </w:p>
    <w:p w14:paraId="66B5F2C2" w14:textId="77777777" w:rsidR="00E31D08" w:rsidRPr="002962F9" w:rsidRDefault="00E31D08" w:rsidP="00E31D08">
      <w:pPr>
        <w:spacing w:after="0"/>
        <w:rPr>
          <w:rFonts w:cstheme="minorHAnsi"/>
          <w:bCs/>
          <w:szCs w:val="14"/>
        </w:rPr>
      </w:pPr>
    </w:p>
    <w:p w14:paraId="6D2EF3AF" w14:textId="77777777" w:rsidR="00E31D08" w:rsidRPr="002962F9" w:rsidRDefault="00520ECC" w:rsidP="00E31D08">
      <w:pPr>
        <w:spacing w:after="0"/>
        <w:rPr>
          <w:rFonts w:cstheme="minorHAnsi"/>
        </w:rPr>
      </w:pPr>
      <w:r w:rsidRPr="00520ECC">
        <w:rPr>
          <w:rFonts w:cstheme="minorHAnsi"/>
          <w:bCs/>
          <w:szCs w:val="14"/>
        </w:rPr>
        <w:t xml:space="preserve">The FGS, established in 1907 with enacting law Chapter 377, Part I, Florida Statutes (F.S.), is </w:t>
      </w:r>
      <w:r w:rsidRPr="00520ECC">
        <w:rPr>
          <w:rFonts w:cstheme="minorHAnsi"/>
        </w:rPr>
        <w:t>the sole agency in Florida responsible for collecting, interpreting, disseminating, storing and maintaining solid earth geologic data from uplands and submerged lands of the state. This includes: maintaining a geologic sample repository and database, a research library, field and laboratory equipment, and disseminating numerous series of professional publications to the public and to repository libraries throughout Florida, the United States and the world. Geologic data and interpretations are provided to governmental agencies, land-use planners, environmental and engineering consultants, universities, mineral owners and exploration companies, industry, and the public in support of resource conservation, protection and recovery, as well as human health protection. More than one-third of DEP programs rely on geologic data and services of the FGS.</w:t>
      </w:r>
    </w:p>
    <w:p w14:paraId="3D478067" w14:textId="77777777" w:rsidR="00E31D08" w:rsidRPr="002962F9" w:rsidRDefault="00E31D08" w:rsidP="00E31D08">
      <w:pPr>
        <w:spacing w:after="0"/>
        <w:rPr>
          <w:rFonts w:cstheme="minorHAnsi"/>
        </w:rPr>
      </w:pPr>
    </w:p>
    <w:p w14:paraId="7B15C4C2" w14:textId="77777777" w:rsidR="00E31D08" w:rsidRPr="002962F9" w:rsidRDefault="00520ECC" w:rsidP="00E31D08">
      <w:pPr>
        <w:spacing w:after="0"/>
        <w:rPr>
          <w:rFonts w:cstheme="minorHAnsi"/>
        </w:rPr>
      </w:pPr>
      <w:r w:rsidRPr="00520ECC">
        <w:rPr>
          <w:rFonts w:cstheme="minorHAnsi"/>
        </w:rPr>
        <w:t>Current FGS staffing includes 27.5 FTE employees and 10 OPS employees.  The FGS is led by the Director and State Geologist who oversees and directs three sections:</w:t>
      </w:r>
    </w:p>
    <w:p w14:paraId="0D2A4269" w14:textId="77777777" w:rsidR="00E31D08" w:rsidRPr="002962F9" w:rsidRDefault="00520ECC" w:rsidP="00E31D08">
      <w:pPr>
        <w:pStyle w:val="ListParagraph"/>
        <w:numPr>
          <w:ilvl w:val="0"/>
          <w:numId w:val="7"/>
        </w:numPr>
        <w:spacing w:after="120"/>
        <w:rPr>
          <w:rFonts w:asciiTheme="minorHAnsi" w:hAnsiTheme="minorHAnsi" w:cstheme="minorHAnsi"/>
        </w:rPr>
      </w:pPr>
      <w:r w:rsidRPr="00520ECC">
        <w:rPr>
          <w:rFonts w:asciiTheme="minorHAnsi" w:hAnsiTheme="minorHAnsi" w:cstheme="minorHAnsi"/>
        </w:rPr>
        <w:t>Administration Section, which provides administrative support for the FGS programs;</w:t>
      </w:r>
    </w:p>
    <w:p w14:paraId="29427A68" w14:textId="77777777" w:rsidR="00502BE2" w:rsidRPr="002962F9" w:rsidRDefault="00520ECC" w:rsidP="00502BE2">
      <w:pPr>
        <w:pStyle w:val="ListParagraph"/>
        <w:numPr>
          <w:ilvl w:val="0"/>
          <w:numId w:val="7"/>
        </w:numPr>
        <w:spacing w:after="120"/>
        <w:rPr>
          <w:rFonts w:asciiTheme="minorHAnsi" w:hAnsiTheme="minorHAnsi" w:cstheme="minorHAnsi"/>
        </w:rPr>
      </w:pPr>
      <w:r w:rsidRPr="00520ECC">
        <w:rPr>
          <w:rFonts w:asciiTheme="minorHAnsi" w:hAnsiTheme="minorHAnsi" w:cstheme="minorHAnsi"/>
        </w:rPr>
        <w:t xml:space="preserve">Applied Geoscience Services Section, which uses the basic geological research data and maps to </w:t>
      </w:r>
      <w:r w:rsidRPr="00520ECC">
        <w:rPr>
          <w:rFonts w:asciiTheme="minorHAnsi" w:hAnsiTheme="minorHAnsi" w:cstheme="minorHAnsi"/>
          <w:color w:val="000000"/>
        </w:rPr>
        <w:t>generate, analyze, interpret and disseminate hydrogeologic data and information to decision makers at all levels of government, academia, the consulting community and the public at large</w:t>
      </w:r>
      <w:r w:rsidR="00502BE2" w:rsidRPr="00502BE2">
        <w:rPr>
          <w:rFonts w:asciiTheme="minorHAnsi" w:hAnsiTheme="minorHAnsi" w:cstheme="minorHAnsi"/>
        </w:rPr>
        <w:t xml:space="preserve"> </w:t>
      </w:r>
      <w:r w:rsidR="00502BE2" w:rsidRPr="00520ECC">
        <w:rPr>
          <w:rFonts w:asciiTheme="minorHAnsi" w:hAnsiTheme="minorHAnsi" w:cstheme="minorHAnsi"/>
        </w:rPr>
        <w:t>; and</w:t>
      </w:r>
    </w:p>
    <w:p w14:paraId="765EAD76" w14:textId="77777777" w:rsidR="00E31D08" w:rsidRPr="002962F9" w:rsidRDefault="00502BE2" w:rsidP="00E31D08">
      <w:pPr>
        <w:pStyle w:val="ListParagraph"/>
        <w:numPr>
          <w:ilvl w:val="0"/>
          <w:numId w:val="7"/>
        </w:numPr>
        <w:spacing w:after="120"/>
        <w:rPr>
          <w:rFonts w:asciiTheme="minorHAnsi" w:hAnsiTheme="minorHAnsi" w:cstheme="minorHAnsi"/>
        </w:rPr>
      </w:pPr>
      <w:r w:rsidRPr="00520ECC">
        <w:rPr>
          <w:rFonts w:asciiTheme="minorHAnsi" w:hAnsiTheme="minorHAnsi" w:cstheme="minorHAnsi"/>
        </w:rPr>
        <w:t>Geological Investigations Sectio</w:t>
      </w:r>
      <w:r>
        <w:rPr>
          <w:rFonts w:asciiTheme="minorHAnsi" w:hAnsiTheme="minorHAnsi" w:cstheme="minorHAnsi"/>
        </w:rPr>
        <w:t>n</w:t>
      </w:r>
      <w:r w:rsidRPr="00520ECC">
        <w:rPr>
          <w:rFonts w:asciiTheme="minorHAnsi" w:hAnsiTheme="minorHAnsi" w:cstheme="minorHAnsi"/>
        </w:rPr>
        <w:t>, which focuses on basic geological research, mapping, and assessments</w:t>
      </w:r>
    </w:p>
    <w:p w14:paraId="29318539" w14:textId="77777777" w:rsidR="005F6BD9" w:rsidRPr="002962F9" w:rsidRDefault="00520ECC" w:rsidP="00E31D08">
      <w:pPr>
        <w:spacing w:after="120"/>
        <w:rPr>
          <w:rFonts w:cstheme="minorHAnsi"/>
          <w:color w:val="000000"/>
        </w:rPr>
      </w:pPr>
      <w:r w:rsidRPr="00520ECC">
        <w:rPr>
          <w:rFonts w:cstheme="minorHAnsi"/>
          <w:color w:val="000000"/>
        </w:rPr>
        <w:t>Current appropriations to the FGS total $2,980,088. State trust funds totaling $2,265,774 provide the FGS base operating budget. The remaining $714,314 is spending authority from the Federal Grants Trust Fund and the State Grants and Donations Trust Fund. The actual allowable expenditures from these funds are determined by successfully seeking and receiving grant awards from federal, state and local granting entities.</w:t>
      </w:r>
    </w:p>
    <w:p w14:paraId="6BD0B133" w14:textId="77777777" w:rsidR="00E31D08" w:rsidRPr="002962F9" w:rsidRDefault="00520ECC" w:rsidP="00E31D08">
      <w:pPr>
        <w:spacing w:after="120"/>
        <w:rPr>
          <w:rFonts w:eastAsia="Arial Unicode MS" w:cstheme="minorHAnsi"/>
          <w:color w:val="000000"/>
        </w:rPr>
      </w:pPr>
      <w:r w:rsidRPr="00520ECC">
        <w:rPr>
          <w:rFonts w:cstheme="minorHAnsi"/>
          <w:color w:val="000000"/>
        </w:rPr>
        <w:t xml:space="preserve">As required by Chapter 377.075, F.S. , </w:t>
      </w:r>
      <w:r w:rsidRPr="00520ECC">
        <w:rPr>
          <w:rFonts w:eastAsia="Arial Unicode MS" w:cstheme="minorHAnsi"/>
          <w:color w:val="000000"/>
        </w:rPr>
        <w:t>DEP/FGS provides geoscience data and interpretations to the general public, industry, and government agencies of all levels, with focus on “</w:t>
      </w:r>
      <w:r w:rsidRPr="00520ECC">
        <w:rPr>
          <w:rFonts w:eastAsia="Arial Unicode MS" w:cstheme="minorHAnsi"/>
          <w:i/>
          <w:color w:val="000000"/>
          <w:u w:val="single"/>
        </w:rPr>
        <w:t>the practical bearing of the subjects of such investigations on the well-being of this state and the citizens of this state</w:t>
      </w:r>
      <w:r w:rsidRPr="00520ECC">
        <w:rPr>
          <w:rFonts w:eastAsia="Arial Unicode MS" w:cstheme="minorHAnsi"/>
          <w:i/>
          <w:color w:val="000000"/>
        </w:rPr>
        <w:t xml:space="preserve">” </w:t>
      </w:r>
      <w:r w:rsidRPr="00520ECC">
        <w:rPr>
          <w:rFonts w:eastAsia="Arial Unicode MS" w:cstheme="minorHAnsi"/>
          <w:color w:val="000000"/>
        </w:rPr>
        <w:t>(Chapter 377.075 (4)(a), F.S.). The basic geologic research conducted by the FGS is necessary to all applied geologic and hydrogeologic research projects which in turn have a bearing on the well-being of the state and its citizens.</w:t>
      </w:r>
    </w:p>
    <w:p w14:paraId="402AD508" w14:textId="77777777" w:rsidR="0091253B" w:rsidRPr="002962F9" w:rsidRDefault="00520ECC" w:rsidP="00E31D08">
      <w:pPr>
        <w:spacing w:after="120"/>
        <w:rPr>
          <w:rFonts w:eastAsia="Arial Unicode MS" w:cstheme="minorHAnsi"/>
          <w:color w:val="000000"/>
        </w:rPr>
      </w:pPr>
      <w:r w:rsidRPr="00520ECC">
        <w:rPr>
          <w:rFonts w:eastAsia="Arial Unicode MS" w:cstheme="minorHAnsi"/>
          <w:color w:val="000000"/>
        </w:rPr>
        <w:t>Emphasis on providing timely, accurate and objective geologic data and maps to DEP’s regulatory programs is essential to meeting the DEP Secretary’s priority to get the water right in Florida. Providing reliable geological information that is interpreted consistently across the state while protecting the environment also assists with the Secretary’s other priority for a more certain regulatory process.</w:t>
      </w:r>
    </w:p>
    <w:p w14:paraId="722FFB92" w14:textId="77777777" w:rsidR="00031F7E" w:rsidRPr="00325F05" w:rsidRDefault="0091253B" w:rsidP="00325F05">
      <w:pPr>
        <w:rPr>
          <w:b/>
          <w:sz w:val="48"/>
          <w:szCs w:val="48"/>
        </w:rPr>
      </w:pPr>
      <w:r w:rsidRPr="00325F05">
        <w:rPr>
          <w:b/>
          <w:sz w:val="48"/>
          <w:szCs w:val="48"/>
        </w:rPr>
        <w:lastRenderedPageBreak/>
        <w:t>TABLE OF CONTENTS</w:t>
      </w:r>
    </w:p>
    <w:sdt>
      <w:sdtPr>
        <w:rPr>
          <w:rFonts w:asciiTheme="minorHAnsi" w:eastAsiaTheme="minorHAnsi" w:hAnsiTheme="minorHAnsi" w:cstheme="minorBidi"/>
          <w:b w:val="0"/>
          <w:bCs w:val="0"/>
          <w:color w:val="auto"/>
          <w:sz w:val="22"/>
          <w:szCs w:val="22"/>
        </w:rPr>
        <w:id w:val="11345003"/>
        <w:docPartObj>
          <w:docPartGallery w:val="Table of Contents"/>
          <w:docPartUnique/>
        </w:docPartObj>
      </w:sdtPr>
      <w:sdtContent>
        <w:p w14:paraId="35D30E98" w14:textId="77777777" w:rsidR="000B0C6E" w:rsidRDefault="000B0C6E" w:rsidP="001B6EED">
          <w:pPr>
            <w:pStyle w:val="TOCHeading"/>
            <w:spacing w:before="0"/>
          </w:pPr>
        </w:p>
        <w:p w14:paraId="7CE3AF1D" w14:textId="77777777" w:rsidR="003135CF" w:rsidRDefault="00C518D0">
          <w:pPr>
            <w:pStyle w:val="TOC1"/>
            <w:tabs>
              <w:tab w:val="right" w:leader="dot" w:pos="9350"/>
            </w:tabs>
            <w:rPr>
              <w:rFonts w:eastAsiaTheme="minorEastAsia"/>
              <w:noProof/>
            </w:rPr>
          </w:pPr>
          <w:r>
            <w:fldChar w:fldCharType="begin"/>
          </w:r>
          <w:r w:rsidR="000B0C6E">
            <w:instrText xml:space="preserve"> TOC \o "1-3" \h \z \u </w:instrText>
          </w:r>
          <w:r>
            <w:fldChar w:fldCharType="separate"/>
          </w:r>
          <w:hyperlink w:anchor="_Toc361742494" w:history="1">
            <w:r w:rsidR="003135CF" w:rsidRPr="00BA2653">
              <w:rPr>
                <w:rStyle w:val="Hyperlink"/>
                <w:noProof/>
              </w:rPr>
              <w:t>EXECUTIVE SUMMARY</w:t>
            </w:r>
            <w:r w:rsidR="003135CF">
              <w:rPr>
                <w:noProof/>
                <w:webHidden/>
              </w:rPr>
              <w:tab/>
            </w:r>
            <w:r>
              <w:rPr>
                <w:noProof/>
                <w:webHidden/>
              </w:rPr>
              <w:fldChar w:fldCharType="begin"/>
            </w:r>
            <w:r w:rsidR="003135CF">
              <w:rPr>
                <w:noProof/>
                <w:webHidden/>
              </w:rPr>
              <w:instrText xml:space="preserve"> PAGEREF _Toc361742494 \h </w:instrText>
            </w:r>
            <w:r>
              <w:rPr>
                <w:noProof/>
                <w:webHidden/>
              </w:rPr>
            </w:r>
            <w:r>
              <w:rPr>
                <w:noProof/>
                <w:webHidden/>
              </w:rPr>
              <w:fldChar w:fldCharType="separate"/>
            </w:r>
            <w:r w:rsidR="00CB7D5C">
              <w:rPr>
                <w:noProof/>
                <w:webHidden/>
              </w:rPr>
              <w:t>2</w:t>
            </w:r>
            <w:r>
              <w:rPr>
                <w:noProof/>
                <w:webHidden/>
              </w:rPr>
              <w:fldChar w:fldCharType="end"/>
            </w:r>
          </w:hyperlink>
        </w:p>
        <w:p w14:paraId="45C1D9D4" w14:textId="77777777" w:rsidR="003135CF" w:rsidRDefault="001E6902">
          <w:pPr>
            <w:pStyle w:val="TOC1"/>
            <w:tabs>
              <w:tab w:val="right" w:leader="dot" w:pos="9350"/>
            </w:tabs>
            <w:rPr>
              <w:rFonts w:eastAsiaTheme="minorEastAsia"/>
              <w:noProof/>
            </w:rPr>
          </w:pPr>
          <w:hyperlink w:anchor="_Toc361742495" w:history="1">
            <w:r w:rsidR="003135CF" w:rsidRPr="00BA2653">
              <w:rPr>
                <w:rStyle w:val="Hyperlink"/>
                <w:noProof/>
              </w:rPr>
              <w:t>MISSION, VISION &amp; CORE VALUES</w:t>
            </w:r>
            <w:r w:rsidR="003135CF">
              <w:rPr>
                <w:noProof/>
                <w:webHidden/>
              </w:rPr>
              <w:tab/>
            </w:r>
            <w:r w:rsidR="00C518D0">
              <w:rPr>
                <w:noProof/>
                <w:webHidden/>
              </w:rPr>
              <w:fldChar w:fldCharType="begin"/>
            </w:r>
            <w:r w:rsidR="003135CF">
              <w:rPr>
                <w:noProof/>
                <w:webHidden/>
              </w:rPr>
              <w:instrText xml:space="preserve"> PAGEREF _Toc361742495 \h </w:instrText>
            </w:r>
            <w:r w:rsidR="00C518D0">
              <w:rPr>
                <w:noProof/>
                <w:webHidden/>
              </w:rPr>
            </w:r>
            <w:r w:rsidR="00C518D0">
              <w:rPr>
                <w:noProof/>
                <w:webHidden/>
              </w:rPr>
              <w:fldChar w:fldCharType="separate"/>
            </w:r>
            <w:r w:rsidR="00CB7D5C">
              <w:rPr>
                <w:noProof/>
                <w:webHidden/>
              </w:rPr>
              <w:t>4</w:t>
            </w:r>
            <w:r w:rsidR="00C518D0">
              <w:rPr>
                <w:noProof/>
                <w:webHidden/>
              </w:rPr>
              <w:fldChar w:fldCharType="end"/>
            </w:r>
          </w:hyperlink>
        </w:p>
        <w:p w14:paraId="38CE823E" w14:textId="77777777" w:rsidR="003135CF" w:rsidRDefault="001E6902">
          <w:pPr>
            <w:pStyle w:val="TOC1"/>
            <w:tabs>
              <w:tab w:val="right" w:leader="dot" w:pos="9350"/>
            </w:tabs>
            <w:rPr>
              <w:rFonts w:eastAsiaTheme="minorEastAsia"/>
              <w:noProof/>
            </w:rPr>
          </w:pPr>
          <w:hyperlink w:anchor="_Toc361742496" w:history="1">
            <w:r w:rsidR="003135CF" w:rsidRPr="00BA2653">
              <w:rPr>
                <w:rStyle w:val="Hyperlink"/>
                <w:noProof/>
              </w:rPr>
              <w:t>CLIENT SERVICES</w:t>
            </w:r>
            <w:r w:rsidR="003135CF">
              <w:rPr>
                <w:noProof/>
                <w:webHidden/>
              </w:rPr>
              <w:tab/>
            </w:r>
            <w:r w:rsidR="00C518D0">
              <w:rPr>
                <w:noProof/>
                <w:webHidden/>
              </w:rPr>
              <w:fldChar w:fldCharType="begin"/>
            </w:r>
            <w:r w:rsidR="003135CF">
              <w:rPr>
                <w:noProof/>
                <w:webHidden/>
              </w:rPr>
              <w:instrText xml:space="preserve"> PAGEREF _Toc361742496 \h </w:instrText>
            </w:r>
            <w:r w:rsidR="00C518D0">
              <w:rPr>
                <w:noProof/>
                <w:webHidden/>
              </w:rPr>
            </w:r>
            <w:r w:rsidR="00C518D0">
              <w:rPr>
                <w:noProof/>
                <w:webHidden/>
              </w:rPr>
              <w:fldChar w:fldCharType="separate"/>
            </w:r>
            <w:r w:rsidR="00CB7D5C">
              <w:rPr>
                <w:noProof/>
                <w:webHidden/>
              </w:rPr>
              <w:t>5</w:t>
            </w:r>
            <w:r w:rsidR="00C518D0">
              <w:rPr>
                <w:noProof/>
                <w:webHidden/>
              </w:rPr>
              <w:fldChar w:fldCharType="end"/>
            </w:r>
          </w:hyperlink>
        </w:p>
        <w:p w14:paraId="65675166" w14:textId="77777777" w:rsidR="003135CF" w:rsidRDefault="001E6902">
          <w:pPr>
            <w:pStyle w:val="TOC1"/>
            <w:tabs>
              <w:tab w:val="right" w:leader="dot" w:pos="9350"/>
            </w:tabs>
            <w:rPr>
              <w:rFonts w:eastAsiaTheme="minorEastAsia"/>
              <w:noProof/>
            </w:rPr>
          </w:pPr>
          <w:hyperlink w:anchor="_Toc361742497" w:history="1">
            <w:r w:rsidR="003135CF" w:rsidRPr="00BA2653">
              <w:rPr>
                <w:rStyle w:val="Hyperlink"/>
                <w:noProof/>
              </w:rPr>
              <w:t>ORGANIZATIONAL STRUCTURE</w:t>
            </w:r>
            <w:r w:rsidR="003135CF">
              <w:rPr>
                <w:noProof/>
                <w:webHidden/>
              </w:rPr>
              <w:tab/>
            </w:r>
            <w:r w:rsidR="00C518D0">
              <w:rPr>
                <w:noProof/>
                <w:webHidden/>
              </w:rPr>
              <w:fldChar w:fldCharType="begin"/>
            </w:r>
            <w:r w:rsidR="003135CF">
              <w:rPr>
                <w:noProof/>
                <w:webHidden/>
              </w:rPr>
              <w:instrText xml:space="preserve"> PAGEREF _Toc361742497 \h </w:instrText>
            </w:r>
            <w:r w:rsidR="00C518D0">
              <w:rPr>
                <w:noProof/>
                <w:webHidden/>
              </w:rPr>
            </w:r>
            <w:r w:rsidR="00C518D0">
              <w:rPr>
                <w:noProof/>
                <w:webHidden/>
              </w:rPr>
              <w:fldChar w:fldCharType="separate"/>
            </w:r>
            <w:r w:rsidR="00CB7D5C">
              <w:rPr>
                <w:noProof/>
                <w:webHidden/>
              </w:rPr>
              <w:t>7</w:t>
            </w:r>
            <w:r w:rsidR="00C518D0">
              <w:rPr>
                <w:noProof/>
                <w:webHidden/>
              </w:rPr>
              <w:fldChar w:fldCharType="end"/>
            </w:r>
          </w:hyperlink>
        </w:p>
        <w:p w14:paraId="47AA9DD5" w14:textId="77777777" w:rsidR="003135CF" w:rsidRDefault="001E6902">
          <w:pPr>
            <w:pStyle w:val="TOC2"/>
            <w:tabs>
              <w:tab w:val="right" w:leader="dot" w:pos="9350"/>
            </w:tabs>
            <w:rPr>
              <w:rFonts w:eastAsiaTheme="minorEastAsia"/>
              <w:noProof/>
            </w:rPr>
          </w:pPr>
          <w:hyperlink w:anchor="_Toc361742498" w:history="1">
            <w:r w:rsidR="003135CF" w:rsidRPr="00BA2653">
              <w:rPr>
                <w:rStyle w:val="Hyperlink"/>
                <w:noProof/>
              </w:rPr>
              <w:t>Office of the Director and State Geologist</w:t>
            </w:r>
            <w:r w:rsidR="003135CF">
              <w:rPr>
                <w:noProof/>
                <w:webHidden/>
              </w:rPr>
              <w:tab/>
            </w:r>
            <w:r w:rsidR="00C518D0">
              <w:rPr>
                <w:noProof/>
                <w:webHidden/>
              </w:rPr>
              <w:fldChar w:fldCharType="begin"/>
            </w:r>
            <w:r w:rsidR="003135CF">
              <w:rPr>
                <w:noProof/>
                <w:webHidden/>
              </w:rPr>
              <w:instrText xml:space="preserve"> PAGEREF _Toc361742498 \h </w:instrText>
            </w:r>
            <w:r w:rsidR="00C518D0">
              <w:rPr>
                <w:noProof/>
                <w:webHidden/>
              </w:rPr>
            </w:r>
            <w:r w:rsidR="00C518D0">
              <w:rPr>
                <w:noProof/>
                <w:webHidden/>
              </w:rPr>
              <w:fldChar w:fldCharType="separate"/>
            </w:r>
            <w:r w:rsidR="00CB7D5C">
              <w:rPr>
                <w:noProof/>
                <w:webHidden/>
              </w:rPr>
              <w:t>8</w:t>
            </w:r>
            <w:r w:rsidR="00C518D0">
              <w:rPr>
                <w:noProof/>
                <w:webHidden/>
              </w:rPr>
              <w:fldChar w:fldCharType="end"/>
            </w:r>
          </w:hyperlink>
        </w:p>
        <w:p w14:paraId="7775BDCE" w14:textId="77777777" w:rsidR="003135CF" w:rsidRDefault="001E6902">
          <w:pPr>
            <w:pStyle w:val="TOC2"/>
            <w:tabs>
              <w:tab w:val="right" w:leader="dot" w:pos="9350"/>
            </w:tabs>
            <w:rPr>
              <w:rFonts w:eastAsiaTheme="minorEastAsia"/>
              <w:noProof/>
            </w:rPr>
          </w:pPr>
          <w:hyperlink w:anchor="_Toc361742499" w:history="1">
            <w:r w:rsidR="003135CF" w:rsidRPr="00BA2653">
              <w:rPr>
                <w:rStyle w:val="Hyperlink"/>
                <w:noProof/>
              </w:rPr>
              <w:t>Administration</w:t>
            </w:r>
            <w:r w:rsidR="003135CF">
              <w:rPr>
                <w:noProof/>
                <w:webHidden/>
              </w:rPr>
              <w:tab/>
            </w:r>
            <w:r w:rsidR="00C518D0">
              <w:rPr>
                <w:noProof/>
                <w:webHidden/>
              </w:rPr>
              <w:fldChar w:fldCharType="begin"/>
            </w:r>
            <w:r w:rsidR="003135CF">
              <w:rPr>
                <w:noProof/>
                <w:webHidden/>
              </w:rPr>
              <w:instrText xml:space="preserve"> PAGEREF _Toc361742499 \h </w:instrText>
            </w:r>
            <w:r w:rsidR="00C518D0">
              <w:rPr>
                <w:noProof/>
                <w:webHidden/>
              </w:rPr>
            </w:r>
            <w:r w:rsidR="00C518D0">
              <w:rPr>
                <w:noProof/>
                <w:webHidden/>
              </w:rPr>
              <w:fldChar w:fldCharType="separate"/>
            </w:r>
            <w:r w:rsidR="00CB7D5C">
              <w:rPr>
                <w:noProof/>
                <w:webHidden/>
              </w:rPr>
              <w:t>8</w:t>
            </w:r>
            <w:r w:rsidR="00C518D0">
              <w:rPr>
                <w:noProof/>
                <w:webHidden/>
              </w:rPr>
              <w:fldChar w:fldCharType="end"/>
            </w:r>
          </w:hyperlink>
        </w:p>
        <w:p w14:paraId="7AFF8856" w14:textId="77777777" w:rsidR="003135CF" w:rsidRDefault="001E6902">
          <w:pPr>
            <w:pStyle w:val="TOC2"/>
            <w:tabs>
              <w:tab w:val="right" w:leader="dot" w:pos="9350"/>
            </w:tabs>
            <w:rPr>
              <w:rFonts w:eastAsiaTheme="minorEastAsia"/>
              <w:noProof/>
            </w:rPr>
          </w:pPr>
          <w:hyperlink w:anchor="_Toc361742500" w:history="1">
            <w:r w:rsidR="003135CF" w:rsidRPr="00BA2653">
              <w:rPr>
                <w:rStyle w:val="Hyperlink"/>
                <w:noProof/>
              </w:rPr>
              <w:t>Applied Geoscience Services</w:t>
            </w:r>
            <w:r w:rsidR="003135CF">
              <w:rPr>
                <w:noProof/>
                <w:webHidden/>
              </w:rPr>
              <w:tab/>
            </w:r>
            <w:r w:rsidR="00C518D0">
              <w:rPr>
                <w:noProof/>
                <w:webHidden/>
              </w:rPr>
              <w:fldChar w:fldCharType="begin"/>
            </w:r>
            <w:r w:rsidR="003135CF">
              <w:rPr>
                <w:noProof/>
                <w:webHidden/>
              </w:rPr>
              <w:instrText xml:space="preserve"> PAGEREF _Toc361742500 \h </w:instrText>
            </w:r>
            <w:r w:rsidR="00C518D0">
              <w:rPr>
                <w:noProof/>
                <w:webHidden/>
              </w:rPr>
            </w:r>
            <w:r w:rsidR="00C518D0">
              <w:rPr>
                <w:noProof/>
                <w:webHidden/>
              </w:rPr>
              <w:fldChar w:fldCharType="separate"/>
            </w:r>
            <w:r w:rsidR="00CB7D5C">
              <w:rPr>
                <w:noProof/>
                <w:webHidden/>
              </w:rPr>
              <w:t>8</w:t>
            </w:r>
            <w:r w:rsidR="00C518D0">
              <w:rPr>
                <w:noProof/>
                <w:webHidden/>
              </w:rPr>
              <w:fldChar w:fldCharType="end"/>
            </w:r>
          </w:hyperlink>
        </w:p>
        <w:p w14:paraId="381E38DD" w14:textId="77777777" w:rsidR="003135CF" w:rsidRDefault="001E6902">
          <w:pPr>
            <w:pStyle w:val="TOC2"/>
            <w:tabs>
              <w:tab w:val="right" w:leader="dot" w:pos="9350"/>
            </w:tabs>
            <w:rPr>
              <w:rFonts w:eastAsiaTheme="minorEastAsia"/>
              <w:noProof/>
            </w:rPr>
          </w:pPr>
          <w:hyperlink w:anchor="_Toc361742501" w:history="1">
            <w:r w:rsidR="003135CF" w:rsidRPr="00BA2653">
              <w:rPr>
                <w:rStyle w:val="Hyperlink"/>
                <w:noProof/>
              </w:rPr>
              <w:t>Geological Investigations</w:t>
            </w:r>
            <w:r w:rsidR="003135CF">
              <w:rPr>
                <w:noProof/>
                <w:webHidden/>
              </w:rPr>
              <w:tab/>
            </w:r>
            <w:r w:rsidR="00C518D0">
              <w:rPr>
                <w:noProof/>
                <w:webHidden/>
              </w:rPr>
              <w:fldChar w:fldCharType="begin"/>
            </w:r>
            <w:r w:rsidR="003135CF">
              <w:rPr>
                <w:noProof/>
                <w:webHidden/>
              </w:rPr>
              <w:instrText xml:space="preserve"> PAGEREF _Toc361742501 \h </w:instrText>
            </w:r>
            <w:r w:rsidR="00C518D0">
              <w:rPr>
                <w:noProof/>
                <w:webHidden/>
              </w:rPr>
            </w:r>
            <w:r w:rsidR="00C518D0">
              <w:rPr>
                <w:noProof/>
                <w:webHidden/>
              </w:rPr>
              <w:fldChar w:fldCharType="separate"/>
            </w:r>
            <w:r w:rsidR="00CB7D5C">
              <w:rPr>
                <w:noProof/>
                <w:webHidden/>
              </w:rPr>
              <w:t>8</w:t>
            </w:r>
            <w:r w:rsidR="00C518D0">
              <w:rPr>
                <w:noProof/>
                <w:webHidden/>
              </w:rPr>
              <w:fldChar w:fldCharType="end"/>
            </w:r>
          </w:hyperlink>
        </w:p>
        <w:p w14:paraId="7A78463B" w14:textId="77777777" w:rsidR="003135CF" w:rsidRDefault="001E6902">
          <w:pPr>
            <w:pStyle w:val="TOC1"/>
            <w:tabs>
              <w:tab w:val="right" w:leader="dot" w:pos="9350"/>
            </w:tabs>
            <w:rPr>
              <w:rFonts w:eastAsiaTheme="minorEastAsia"/>
              <w:noProof/>
            </w:rPr>
          </w:pPr>
          <w:hyperlink w:anchor="_Toc361742502" w:history="1">
            <w:r w:rsidR="003135CF" w:rsidRPr="00BA2653">
              <w:rPr>
                <w:rStyle w:val="Hyperlink"/>
                <w:noProof/>
              </w:rPr>
              <w:t>BUDGET OVERVIEW</w:t>
            </w:r>
            <w:r w:rsidR="003135CF">
              <w:rPr>
                <w:noProof/>
                <w:webHidden/>
              </w:rPr>
              <w:tab/>
            </w:r>
            <w:r w:rsidR="00C518D0">
              <w:rPr>
                <w:noProof/>
                <w:webHidden/>
              </w:rPr>
              <w:fldChar w:fldCharType="begin"/>
            </w:r>
            <w:r w:rsidR="003135CF">
              <w:rPr>
                <w:noProof/>
                <w:webHidden/>
              </w:rPr>
              <w:instrText xml:space="preserve"> PAGEREF _Toc361742502 \h </w:instrText>
            </w:r>
            <w:r w:rsidR="00C518D0">
              <w:rPr>
                <w:noProof/>
                <w:webHidden/>
              </w:rPr>
            </w:r>
            <w:r w:rsidR="00C518D0">
              <w:rPr>
                <w:noProof/>
                <w:webHidden/>
              </w:rPr>
              <w:fldChar w:fldCharType="separate"/>
            </w:r>
            <w:r w:rsidR="00CB7D5C">
              <w:rPr>
                <w:noProof/>
                <w:webHidden/>
              </w:rPr>
              <w:t>9</w:t>
            </w:r>
            <w:r w:rsidR="00C518D0">
              <w:rPr>
                <w:noProof/>
                <w:webHidden/>
              </w:rPr>
              <w:fldChar w:fldCharType="end"/>
            </w:r>
          </w:hyperlink>
        </w:p>
        <w:p w14:paraId="732B3E5D" w14:textId="77777777" w:rsidR="003135CF" w:rsidRDefault="001E6902" w:rsidP="004E5306">
          <w:pPr>
            <w:pStyle w:val="TOC1"/>
            <w:tabs>
              <w:tab w:val="right" w:leader="dot" w:pos="9350"/>
            </w:tabs>
            <w:rPr>
              <w:rFonts w:eastAsiaTheme="minorEastAsia"/>
              <w:noProof/>
            </w:rPr>
          </w:pPr>
          <w:hyperlink w:anchor="_Toc361742503" w:history="1">
            <w:r w:rsidR="003135CF" w:rsidRPr="00BA2653">
              <w:rPr>
                <w:rStyle w:val="Hyperlink"/>
                <w:caps/>
                <w:noProof/>
              </w:rPr>
              <w:t>Key Performance Measures &amp; Indicators</w:t>
            </w:r>
            <w:r w:rsidR="003135CF">
              <w:rPr>
                <w:noProof/>
                <w:webHidden/>
              </w:rPr>
              <w:tab/>
            </w:r>
            <w:r w:rsidR="00C518D0">
              <w:rPr>
                <w:noProof/>
                <w:webHidden/>
              </w:rPr>
              <w:fldChar w:fldCharType="begin"/>
            </w:r>
            <w:r w:rsidR="003135CF">
              <w:rPr>
                <w:noProof/>
                <w:webHidden/>
              </w:rPr>
              <w:instrText xml:space="preserve"> PAGEREF _Toc361742503 \h </w:instrText>
            </w:r>
            <w:r w:rsidR="00C518D0">
              <w:rPr>
                <w:noProof/>
                <w:webHidden/>
              </w:rPr>
            </w:r>
            <w:r w:rsidR="00C518D0">
              <w:rPr>
                <w:noProof/>
                <w:webHidden/>
              </w:rPr>
              <w:fldChar w:fldCharType="separate"/>
            </w:r>
            <w:r w:rsidR="00CB7D5C">
              <w:rPr>
                <w:noProof/>
                <w:webHidden/>
              </w:rPr>
              <w:t>11</w:t>
            </w:r>
            <w:r w:rsidR="00C518D0">
              <w:rPr>
                <w:noProof/>
                <w:webHidden/>
              </w:rPr>
              <w:fldChar w:fldCharType="end"/>
            </w:r>
          </w:hyperlink>
        </w:p>
        <w:p w14:paraId="5D047C94" w14:textId="77777777" w:rsidR="003135CF" w:rsidRDefault="001E6902">
          <w:pPr>
            <w:pStyle w:val="TOC1"/>
            <w:tabs>
              <w:tab w:val="right" w:leader="dot" w:pos="9350"/>
            </w:tabs>
            <w:rPr>
              <w:rFonts w:eastAsiaTheme="minorEastAsia"/>
              <w:noProof/>
            </w:rPr>
          </w:pPr>
          <w:hyperlink w:anchor="_Toc361742505" w:history="1">
            <w:r w:rsidR="003135CF" w:rsidRPr="00BA2653">
              <w:rPr>
                <w:rStyle w:val="Hyperlink"/>
                <w:noProof/>
              </w:rPr>
              <w:t>FGS MID AND LONG-TERM GOALS</w:t>
            </w:r>
            <w:r w:rsidR="003135CF">
              <w:rPr>
                <w:noProof/>
                <w:webHidden/>
              </w:rPr>
              <w:tab/>
            </w:r>
            <w:r w:rsidR="00C518D0">
              <w:rPr>
                <w:noProof/>
                <w:webHidden/>
              </w:rPr>
              <w:fldChar w:fldCharType="begin"/>
            </w:r>
            <w:r w:rsidR="003135CF">
              <w:rPr>
                <w:noProof/>
                <w:webHidden/>
              </w:rPr>
              <w:instrText xml:space="preserve"> PAGEREF _Toc361742505 \h </w:instrText>
            </w:r>
            <w:r w:rsidR="00C518D0">
              <w:rPr>
                <w:noProof/>
                <w:webHidden/>
              </w:rPr>
            </w:r>
            <w:r w:rsidR="00C518D0">
              <w:rPr>
                <w:noProof/>
                <w:webHidden/>
              </w:rPr>
              <w:fldChar w:fldCharType="separate"/>
            </w:r>
            <w:r w:rsidR="00CB7D5C">
              <w:rPr>
                <w:noProof/>
                <w:webHidden/>
              </w:rPr>
              <w:t>25</w:t>
            </w:r>
            <w:r w:rsidR="00C518D0">
              <w:rPr>
                <w:noProof/>
                <w:webHidden/>
              </w:rPr>
              <w:fldChar w:fldCharType="end"/>
            </w:r>
          </w:hyperlink>
        </w:p>
        <w:p w14:paraId="102C3148" w14:textId="77777777" w:rsidR="003135CF" w:rsidRDefault="001E6902">
          <w:pPr>
            <w:pStyle w:val="TOC1"/>
            <w:tabs>
              <w:tab w:val="right" w:leader="dot" w:pos="9350"/>
            </w:tabs>
            <w:rPr>
              <w:rFonts w:eastAsiaTheme="minorEastAsia"/>
              <w:noProof/>
            </w:rPr>
          </w:pPr>
          <w:hyperlink w:anchor="_Toc361742506" w:history="1">
            <w:r w:rsidR="003135CF" w:rsidRPr="00BA2653">
              <w:rPr>
                <w:rStyle w:val="Hyperlink"/>
                <w:noProof/>
              </w:rPr>
              <w:t>CONTINUOUS IMPROVEMENT, ACHIEVEMENTS &amp; SUCCESSES</w:t>
            </w:r>
            <w:r w:rsidR="003135CF">
              <w:rPr>
                <w:noProof/>
                <w:webHidden/>
              </w:rPr>
              <w:tab/>
            </w:r>
            <w:r w:rsidR="00C518D0">
              <w:rPr>
                <w:noProof/>
                <w:webHidden/>
              </w:rPr>
              <w:fldChar w:fldCharType="begin"/>
            </w:r>
            <w:r w:rsidR="003135CF">
              <w:rPr>
                <w:noProof/>
                <w:webHidden/>
              </w:rPr>
              <w:instrText xml:space="preserve"> PAGEREF _Toc361742506 \h </w:instrText>
            </w:r>
            <w:r w:rsidR="00C518D0">
              <w:rPr>
                <w:noProof/>
                <w:webHidden/>
              </w:rPr>
            </w:r>
            <w:r w:rsidR="00C518D0">
              <w:rPr>
                <w:noProof/>
                <w:webHidden/>
              </w:rPr>
              <w:fldChar w:fldCharType="separate"/>
            </w:r>
            <w:r w:rsidR="00CB7D5C">
              <w:rPr>
                <w:noProof/>
                <w:webHidden/>
              </w:rPr>
              <w:t>26</w:t>
            </w:r>
            <w:r w:rsidR="00C518D0">
              <w:rPr>
                <w:noProof/>
                <w:webHidden/>
              </w:rPr>
              <w:fldChar w:fldCharType="end"/>
            </w:r>
          </w:hyperlink>
        </w:p>
        <w:p w14:paraId="0A6B3FC5" w14:textId="77777777" w:rsidR="000B0C6E" w:rsidRDefault="00C518D0" w:rsidP="00485ADF">
          <w:pPr>
            <w:pStyle w:val="TOC1"/>
            <w:tabs>
              <w:tab w:val="right" w:leader="dot" w:pos="9350"/>
            </w:tabs>
          </w:pPr>
          <w:r>
            <w:fldChar w:fldCharType="end"/>
          </w:r>
        </w:p>
      </w:sdtContent>
    </w:sdt>
    <w:p w14:paraId="4F7A2D46" w14:textId="77777777" w:rsidR="00EC3428" w:rsidRPr="00EC3428" w:rsidRDefault="00EC3428" w:rsidP="00EC3428">
      <w:pPr>
        <w:rPr>
          <w:b/>
          <w:sz w:val="48"/>
          <w:szCs w:val="48"/>
        </w:rPr>
      </w:pPr>
      <w:r w:rsidRPr="00EC3428">
        <w:rPr>
          <w:b/>
          <w:sz w:val="48"/>
          <w:szCs w:val="48"/>
        </w:rPr>
        <w:t>LIST OF APPENDICES</w:t>
      </w:r>
    </w:p>
    <w:p w14:paraId="02B37053" w14:textId="77777777" w:rsidR="00F365D7" w:rsidRDefault="00C518D0">
      <w:pPr>
        <w:pStyle w:val="TableofFigures"/>
        <w:tabs>
          <w:tab w:val="right" w:leader="dot" w:pos="9350"/>
        </w:tabs>
        <w:rPr>
          <w:rFonts w:eastAsiaTheme="minorEastAsia"/>
          <w:noProof/>
        </w:rPr>
      </w:pPr>
      <w:r>
        <w:fldChar w:fldCharType="begin"/>
      </w:r>
      <w:r w:rsidR="00EC3428">
        <w:instrText xml:space="preserve"> TOC \h \z \c "Appendix" </w:instrText>
      </w:r>
      <w:r>
        <w:fldChar w:fldCharType="separate"/>
      </w:r>
      <w:hyperlink w:anchor="_Toc386534707" w:history="1">
        <w:r w:rsidR="00F365D7" w:rsidRPr="009E3FC1">
          <w:rPr>
            <w:rStyle w:val="Hyperlink"/>
            <w:caps/>
            <w:noProof/>
          </w:rPr>
          <w:t>Appendix</w:t>
        </w:r>
        <w:r w:rsidR="00F365D7" w:rsidRPr="009E3FC1">
          <w:rPr>
            <w:rStyle w:val="Hyperlink"/>
            <w:noProof/>
          </w:rPr>
          <w:t xml:space="preserve"> A.  REVISION HISTORY</w:t>
        </w:r>
        <w:r w:rsidR="00F365D7">
          <w:rPr>
            <w:noProof/>
            <w:webHidden/>
          </w:rPr>
          <w:tab/>
        </w:r>
        <w:r w:rsidR="00F365D7">
          <w:rPr>
            <w:noProof/>
            <w:webHidden/>
          </w:rPr>
          <w:fldChar w:fldCharType="begin"/>
        </w:r>
        <w:r w:rsidR="00F365D7">
          <w:rPr>
            <w:noProof/>
            <w:webHidden/>
          </w:rPr>
          <w:instrText xml:space="preserve"> PAGEREF _Toc386534707 \h </w:instrText>
        </w:r>
        <w:r w:rsidR="00F365D7">
          <w:rPr>
            <w:noProof/>
            <w:webHidden/>
          </w:rPr>
        </w:r>
        <w:r w:rsidR="00F365D7">
          <w:rPr>
            <w:noProof/>
            <w:webHidden/>
          </w:rPr>
          <w:fldChar w:fldCharType="separate"/>
        </w:r>
        <w:r w:rsidR="00F365D7">
          <w:rPr>
            <w:noProof/>
            <w:webHidden/>
          </w:rPr>
          <w:t>27</w:t>
        </w:r>
        <w:r w:rsidR="00F365D7">
          <w:rPr>
            <w:noProof/>
            <w:webHidden/>
          </w:rPr>
          <w:fldChar w:fldCharType="end"/>
        </w:r>
      </w:hyperlink>
    </w:p>
    <w:p w14:paraId="38E8D9D9" w14:textId="77777777" w:rsidR="00F365D7" w:rsidRDefault="001E6902">
      <w:pPr>
        <w:pStyle w:val="TableofFigures"/>
        <w:tabs>
          <w:tab w:val="right" w:leader="dot" w:pos="9350"/>
        </w:tabs>
        <w:rPr>
          <w:rFonts w:eastAsiaTheme="minorEastAsia"/>
          <w:noProof/>
        </w:rPr>
      </w:pPr>
      <w:hyperlink w:anchor="_Toc386534708" w:history="1">
        <w:r w:rsidR="00F365D7" w:rsidRPr="009E3FC1">
          <w:rPr>
            <w:rStyle w:val="Hyperlink"/>
            <w:noProof/>
          </w:rPr>
          <w:t>APPENDIX B.  FLORIDA DEPARTMENT OF ECONOMIC OPPORTUNITY 5-YEAR STRATEGIC PLAN AT A GLANCE</w:t>
        </w:r>
        <w:r w:rsidR="00F365D7">
          <w:rPr>
            <w:noProof/>
            <w:webHidden/>
          </w:rPr>
          <w:tab/>
        </w:r>
        <w:r w:rsidR="00F365D7">
          <w:rPr>
            <w:noProof/>
            <w:webHidden/>
          </w:rPr>
          <w:fldChar w:fldCharType="begin"/>
        </w:r>
        <w:r w:rsidR="00F365D7">
          <w:rPr>
            <w:noProof/>
            <w:webHidden/>
          </w:rPr>
          <w:instrText xml:space="preserve"> PAGEREF _Toc386534708 \h </w:instrText>
        </w:r>
        <w:r w:rsidR="00F365D7">
          <w:rPr>
            <w:noProof/>
            <w:webHidden/>
          </w:rPr>
        </w:r>
        <w:r w:rsidR="00F365D7">
          <w:rPr>
            <w:noProof/>
            <w:webHidden/>
          </w:rPr>
          <w:fldChar w:fldCharType="separate"/>
        </w:r>
        <w:r w:rsidR="00F365D7">
          <w:rPr>
            <w:noProof/>
            <w:webHidden/>
          </w:rPr>
          <w:t>28</w:t>
        </w:r>
        <w:r w:rsidR="00F365D7">
          <w:rPr>
            <w:noProof/>
            <w:webHidden/>
          </w:rPr>
          <w:fldChar w:fldCharType="end"/>
        </w:r>
      </w:hyperlink>
    </w:p>
    <w:p w14:paraId="57FA2E6D" w14:textId="77777777" w:rsidR="00F365D7" w:rsidRDefault="001E6902">
      <w:pPr>
        <w:pStyle w:val="TableofFigures"/>
        <w:tabs>
          <w:tab w:val="right" w:leader="dot" w:pos="9350"/>
        </w:tabs>
        <w:rPr>
          <w:rFonts w:eastAsiaTheme="minorEastAsia"/>
          <w:noProof/>
        </w:rPr>
      </w:pPr>
      <w:hyperlink w:anchor="_Toc386534709" w:history="1">
        <w:r w:rsidR="00F365D7" w:rsidRPr="009E3FC1">
          <w:rPr>
            <w:rStyle w:val="Hyperlink"/>
            <w:noProof/>
          </w:rPr>
          <w:t>APPENDIX C.  FGS 4</w:t>
        </w:r>
        <w:r w:rsidR="00F365D7" w:rsidRPr="009E3FC1">
          <w:rPr>
            <w:rStyle w:val="Hyperlink"/>
            <w:noProof/>
            <w:vertAlign w:val="superscript"/>
          </w:rPr>
          <w:t>th</w:t>
        </w:r>
        <w:r w:rsidR="00F365D7" w:rsidRPr="009E3FC1">
          <w:rPr>
            <w:rStyle w:val="Hyperlink"/>
            <w:noProof/>
          </w:rPr>
          <w:t xml:space="preserve"> QUARTER BUDGET PROJECTION—FY13/14</w:t>
        </w:r>
        <w:r w:rsidR="00F365D7">
          <w:rPr>
            <w:noProof/>
            <w:webHidden/>
          </w:rPr>
          <w:tab/>
        </w:r>
        <w:r w:rsidR="00F365D7">
          <w:rPr>
            <w:noProof/>
            <w:webHidden/>
          </w:rPr>
          <w:fldChar w:fldCharType="begin"/>
        </w:r>
        <w:r w:rsidR="00F365D7">
          <w:rPr>
            <w:noProof/>
            <w:webHidden/>
          </w:rPr>
          <w:instrText xml:space="preserve"> PAGEREF _Toc386534709 \h </w:instrText>
        </w:r>
        <w:r w:rsidR="00F365D7">
          <w:rPr>
            <w:noProof/>
            <w:webHidden/>
          </w:rPr>
        </w:r>
        <w:r w:rsidR="00F365D7">
          <w:rPr>
            <w:noProof/>
            <w:webHidden/>
          </w:rPr>
          <w:fldChar w:fldCharType="separate"/>
        </w:r>
        <w:r w:rsidR="00F365D7">
          <w:rPr>
            <w:noProof/>
            <w:webHidden/>
          </w:rPr>
          <w:t>29</w:t>
        </w:r>
        <w:r w:rsidR="00F365D7">
          <w:rPr>
            <w:noProof/>
            <w:webHidden/>
          </w:rPr>
          <w:fldChar w:fldCharType="end"/>
        </w:r>
      </w:hyperlink>
    </w:p>
    <w:p w14:paraId="33D3FF37" w14:textId="77777777" w:rsidR="00F365D7" w:rsidRDefault="001E6902">
      <w:pPr>
        <w:pStyle w:val="TableofFigures"/>
        <w:tabs>
          <w:tab w:val="right" w:leader="dot" w:pos="9350"/>
        </w:tabs>
        <w:rPr>
          <w:rFonts w:eastAsiaTheme="minorEastAsia"/>
          <w:noProof/>
        </w:rPr>
      </w:pPr>
      <w:hyperlink w:anchor="_Toc386534710" w:history="1">
        <w:r w:rsidR="00F365D7" w:rsidRPr="009E3FC1">
          <w:rPr>
            <w:rStyle w:val="Hyperlink"/>
            <w:noProof/>
          </w:rPr>
          <w:t>APPENDIX D.  FGS STAFF DEVELOPMENT PLAN FOR FY13/14</w:t>
        </w:r>
        <w:r w:rsidR="00F365D7">
          <w:rPr>
            <w:noProof/>
            <w:webHidden/>
          </w:rPr>
          <w:tab/>
        </w:r>
        <w:r w:rsidR="00F365D7">
          <w:rPr>
            <w:noProof/>
            <w:webHidden/>
          </w:rPr>
          <w:fldChar w:fldCharType="begin"/>
        </w:r>
        <w:r w:rsidR="00F365D7">
          <w:rPr>
            <w:noProof/>
            <w:webHidden/>
          </w:rPr>
          <w:instrText xml:space="preserve"> PAGEREF _Toc386534710 \h </w:instrText>
        </w:r>
        <w:r w:rsidR="00F365D7">
          <w:rPr>
            <w:noProof/>
            <w:webHidden/>
          </w:rPr>
        </w:r>
        <w:r w:rsidR="00F365D7">
          <w:rPr>
            <w:noProof/>
            <w:webHidden/>
          </w:rPr>
          <w:fldChar w:fldCharType="separate"/>
        </w:r>
        <w:r w:rsidR="00F365D7">
          <w:rPr>
            <w:noProof/>
            <w:webHidden/>
          </w:rPr>
          <w:t>30</w:t>
        </w:r>
        <w:r w:rsidR="00F365D7">
          <w:rPr>
            <w:noProof/>
            <w:webHidden/>
          </w:rPr>
          <w:fldChar w:fldCharType="end"/>
        </w:r>
      </w:hyperlink>
    </w:p>
    <w:p w14:paraId="66F29EDF" w14:textId="77777777" w:rsidR="00F365D7" w:rsidRDefault="001E6902">
      <w:pPr>
        <w:pStyle w:val="TableofFigures"/>
        <w:tabs>
          <w:tab w:val="right" w:leader="dot" w:pos="9350"/>
        </w:tabs>
        <w:rPr>
          <w:rFonts w:eastAsiaTheme="minorEastAsia"/>
          <w:noProof/>
        </w:rPr>
      </w:pPr>
      <w:hyperlink w:anchor="_Toc386534711" w:history="1">
        <w:r w:rsidR="00F365D7" w:rsidRPr="009E3FC1">
          <w:rPr>
            <w:rStyle w:val="Hyperlink"/>
            <w:noProof/>
          </w:rPr>
          <w:t>APPENDIX E.  SHARED SAVINGS INCENTIVE PLAN</w:t>
        </w:r>
        <w:r w:rsidR="00F365D7">
          <w:rPr>
            <w:noProof/>
            <w:webHidden/>
          </w:rPr>
          <w:tab/>
        </w:r>
        <w:r w:rsidR="00F365D7">
          <w:rPr>
            <w:noProof/>
            <w:webHidden/>
          </w:rPr>
          <w:fldChar w:fldCharType="begin"/>
        </w:r>
        <w:r w:rsidR="00F365D7">
          <w:rPr>
            <w:noProof/>
            <w:webHidden/>
          </w:rPr>
          <w:instrText xml:space="preserve"> PAGEREF _Toc386534711 \h </w:instrText>
        </w:r>
        <w:r w:rsidR="00F365D7">
          <w:rPr>
            <w:noProof/>
            <w:webHidden/>
          </w:rPr>
        </w:r>
        <w:r w:rsidR="00F365D7">
          <w:rPr>
            <w:noProof/>
            <w:webHidden/>
          </w:rPr>
          <w:fldChar w:fldCharType="separate"/>
        </w:r>
        <w:r w:rsidR="00F365D7">
          <w:rPr>
            <w:noProof/>
            <w:webHidden/>
          </w:rPr>
          <w:t>43</w:t>
        </w:r>
        <w:r w:rsidR="00F365D7">
          <w:rPr>
            <w:noProof/>
            <w:webHidden/>
          </w:rPr>
          <w:fldChar w:fldCharType="end"/>
        </w:r>
      </w:hyperlink>
    </w:p>
    <w:p w14:paraId="04C5AC34" w14:textId="77777777" w:rsidR="00F365D7" w:rsidRDefault="001E6902">
      <w:pPr>
        <w:pStyle w:val="TableofFigures"/>
        <w:tabs>
          <w:tab w:val="right" w:leader="dot" w:pos="9350"/>
        </w:tabs>
        <w:rPr>
          <w:rFonts w:eastAsiaTheme="minorEastAsia"/>
          <w:noProof/>
        </w:rPr>
      </w:pPr>
      <w:hyperlink w:anchor="_Toc386534712" w:history="1">
        <w:r w:rsidR="00F365D7" w:rsidRPr="009E3FC1">
          <w:rPr>
            <w:rStyle w:val="Hyperlink"/>
            <w:noProof/>
          </w:rPr>
          <w:t>APPENDIX F.  PROPOSED FGS STAFF DEVELOPMENT PLAN FOR FY 14-15</w:t>
        </w:r>
        <w:r w:rsidR="00F365D7">
          <w:rPr>
            <w:noProof/>
            <w:webHidden/>
          </w:rPr>
          <w:tab/>
        </w:r>
        <w:r w:rsidR="00F365D7">
          <w:rPr>
            <w:noProof/>
            <w:webHidden/>
          </w:rPr>
          <w:fldChar w:fldCharType="begin"/>
        </w:r>
        <w:r w:rsidR="00F365D7">
          <w:rPr>
            <w:noProof/>
            <w:webHidden/>
          </w:rPr>
          <w:instrText xml:space="preserve"> PAGEREF _Toc386534712 \h </w:instrText>
        </w:r>
        <w:r w:rsidR="00F365D7">
          <w:rPr>
            <w:noProof/>
            <w:webHidden/>
          </w:rPr>
        </w:r>
        <w:r w:rsidR="00F365D7">
          <w:rPr>
            <w:noProof/>
            <w:webHidden/>
          </w:rPr>
          <w:fldChar w:fldCharType="separate"/>
        </w:r>
        <w:r w:rsidR="00F365D7">
          <w:rPr>
            <w:noProof/>
            <w:webHidden/>
          </w:rPr>
          <w:t>45</w:t>
        </w:r>
        <w:r w:rsidR="00F365D7">
          <w:rPr>
            <w:noProof/>
            <w:webHidden/>
          </w:rPr>
          <w:fldChar w:fldCharType="end"/>
        </w:r>
      </w:hyperlink>
    </w:p>
    <w:p w14:paraId="2E6BFC8A" w14:textId="77777777" w:rsidR="00F365D7" w:rsidRDefault="001E6902">
      <w:pPr>
        <w:pStyle w:val="TableofFigures"/>
        <w:tabs>
          <w:tab w:val="right" w:leader="dot" w:pos="9350"/>
        </w:tabs>
        <w:rPr>
          <w:rFonts w:eastAsiaTheme="minorEastAsia"/>
          <w:noProof/>
        </w:rPr>
      </w:pPr>
      <w:hyperlink w:anchor="_Toc386534713" w:history="1">
        <w:r w:rsidR="00F365D7" w:rsidRPr="009E3FC1">
          <w:rPr>
            <w:rStyle w:val="Hyperlink"/>
            <w:noProof/>
          </w:rPr>
          <w:t>APPENDIX G.  DRAFT FY 15-16 LBR REDUCTION PROPOSAL 1 OF 2</w:t>
        </w:r>
        <w:r w:rsidR="00F365D7">
          <w:rPr>
            <w:noProof/>
            <w:webHidden/>
          </w:rPr>
          <w:tab/>
        </w:r>
        <w:r w:rsidR="00F365D7">
          <w:rPr>
            <w:noProof/>
            <w:webHidden/>
          </w:rPr>
          <w:fldChar w:fldCharType="begin"/>
        </w:r>
        <w:r w:rsidR="00F365D7">
          <w:rPr>
            <w:noProof/>
            <w:webHidden/>
          </w:rPr>
          <w:instrText xml:space="preserve"> PAGEREF _Toc386534713 \h </w:instrText>
        </w:r>
        <w:r w:rsidR="00F365D7">
          <w:rPr>
            <w:noProof/>
            <w:webHidden/>
          </w:rPr>
        </w:r>
        <w:r w:rsidR="00F365D7">
          <w:rPr>
            <w:noProof/>
            <w:webHidden/>
          </w:rPr>
          <w:fldChar w:fldCharType="separate"/>
        </w:r>
        <w:r w:rsidR="00F365D7">
          <w:rPr>
            <w:noProof/>
            <w:webHidden/>
          </w:rPr>
          <w:t>60</w:t>
        </w:r>
        <w:r w:rsidR="00F365D7">
          <w:rPr>
            <w:noProof/>
            <w:webHidden/>
          </w:rPr>
          <w:fldChar w:fldCharType="end"/>
        </w:r>
      </w:hyperlink>
    </w:p>
    <w:p w14:paraId="7FC41611" w14:textId="77777777" w:rsidR="00F365D7" w:rsidRDefault="001E6902">
      <w:pPr>
        <w:pStyle w:val="TableofFigures"/>
        <w:tabs>
          <w:tab w:val="right" w:leader="dot" w:pos="9350"/>
        </w:tabs>
        <w:rPr>
          <w:rFonts w:eastAsiaTheme="minorEastAsia"/>
          <w:noProof/>
        </w:rPr>
      </w:pPr>
      <w:hyperlink w:anchor="_Toc386534714" w:history="1">
        <w:r w:rsidR="00F365D7" w:rsidRPr="009E3FC1">
          <w:rPr>
            <w:rStyle w:val="Hyperlink"/>
            <w:noProof/>
          </w:rPr>
          <w:t>APPENDIX H.  DRAFT FY 15-16 LBR REDUCTION PROPOSAL 2 OF 2</w:t>
        </w:r>
        <w:r w:rsidR="00F365D7">
          <w:rPr>
            <w:noProof/>
            <w:webHidden/>
          </w:rPr>
          <w:tab/>
        </w:r>
        <w:r w:rsidR="00F365D7">
          <w:rPr>
            <w:noProof/>
            <w:webHidden/>
          </w:rPr>
          <w:fldChar w:fldCharType="begin"/>
        </w:r>
        <w:r w:rsidR="00F365D7">
          <w:rPr>
            <w:noProof/>
            <w:webHidden/>
          </w:rPr>
          <w:instrText xml:space="preserve"> PAGEREF _Toc386534714 \h </w:instrText>
        </w:r>
        <w:r w:rsidR="00F365D7">
          <w:rPr>
            <w:noProof/>
            <w:webHidden/>
          </w:rPr>
        </w:r>
        <w:r w:rsidR="00F365D7">
          <w:rPr>
            <w:noProof/>
            <w:webHidden/>
          </w:rPr>
          <w:fldChar w:fldCharType="separate"/>
        </w:r>
        <w:r w:rsidR="00F365D7">
          <w:rPr>
            <w:noProof/>
            <w:webHidden/>
          </w:rPr>
          <w:t>61</w:t>
        </w:r>
        <w:r w:rsidR="00F365D7">
          <w:rPr>
            <w:noProof/>
            <w:webHidden/>
          </w:rPr>
          <w:fldChar w:fldCharType="end"/>
        </w:r>
      </w:hyperlink>
    </w:p>
    <w:p w14:paraId="208F8583" w14:textId="77777777" w:rsidR="00F365D7" w:rsidRDefault="001E6902">
      <w:pPr>
        <w:pStyle w:val="TableofFigures"/>
        <w:tabs>
          <w:tab w:val="right" w:leader="dot" w:pos="9350"/>
        </w:tabs>
        <w:rPr>
          <w:rFonts w:eastAsiaTheme="minorEastAsia"/>
          <w:noProof/>
        </w:rPr>
      </w:pPr>
      <w:hyperlink w:anchor="_Toc386534715" w:history="1">
        <w:r w:rsidR="00F365D7" w:rsidRPr="009E3FC1">
          <w:rPr>
            <w:rStyle w:val="Hyperlink"/>
            <w:noProof/>
          </w:rPr>
          <w:t>APPENDIX I.  DRAFT FY 15-16 LBR--FGS STATEMAP PROGRAM OPS TO FTE CONVERSION</w:t>
        </w:r>
        <w:r w:rsidR="00F365D7">
          <w:rPr>
            <w:noProof/>
            <w:webHidden/>
          </w:rPr>
          <w:tab/>
        </w:r>
        <w:r w:rsidR="00F365D7">
          <w:rPr>
            <w:noProof/>
            <w:webHidden/>
          </w:rPr>
          <w:fldChar w:fldCharType="begin"/>
        </w:r>
        <w:r w:rsidR="00F365D7">
          <w:rPr>
            <w:noProof/>
            <w:webHidden/>
          </w:rPr>
          <w:instrText xml:space="preserve"> PAGEREF _Toc386534715 \h </w:instrText>
        </w:r>
        <w:r w:rsidR="00F365D7">
          <w:rPr>
            <w:noProof/>
            <w:webHidden/>
          </w:rPr>
        </w:r>
        <w:r w:rsidR="00F365D7">
          <w:rPr>
            <w:noProof/>
            <w:webHidden/>
          </w:rPr>
          <w:fldChar w:fldCharType="separate"/>
        </w:r>
        <w:r w:rsidR="00F365D7">
          <w:rPr>
            <w:noProof/>
            <w:webHidden/>
          </w:rPr>
          <w:t>62</w:t>
        </w:r>
        <w:r w:rsidR="00F365D7">
          <w:rPr>
            <w:noProof/>
            <w:webHidden/>
          </w:rPr>
          <w:fldChar w:fldCharType="end"/>
        </w:r>
      </w:hyperlink>
    </w:p>
    <w:p w14:paraId="0FE458D9" w14:textId="77777777" w:rsidR="00EC3428" w:rsidRDefault="00C518D0">
      <w:pPr>
        <w:rPr>
          <w:b/>
          <w:sz w:val="48"/>
          <w:szCs w:val="48"/>
        </w:rPr>
      </w:pPr>
      <w:r>
        <w:fldChar w:fldCharType="end"/>
      </w:r>
      <w:r w:rsidR="00EC3428">
        <w:br w:type="page"/>
      </w:r>
    </w:p>
    <w:p w14:paraId="46313B9F" w14:textId="77777777" w:rsidR="0091253B" w:rsidRDefault="0091253B" w:rsidP="00E31D08">
      <w:pPr>
        <w:pStyle w:val="Heading1"/>
      </w:pPr>
      <w:bookmarkStart w:id="1" w:name="_Toc361742495"/>
      <w:r w:rsidRPr="00F644E4">
        <w:lastRenderedPageBreak/>
        <w:t>MISSION, VISION &amp; CORE VALUES</w:t>
      </w:r>
      <w:bookmarkEnd w:id="1"/>
    </w:p>
    <w:p w14:paraId="69C924D7" w14:textId="77777777" w:rsidR="0091253B" w:rsidRPr="00997F92" w:rsidRDefault="0091253B" w:rsidP="00997F92">
      <w:pPr>
        <w:rPr>
          <w:b/>
          <w:sz w:val="36"/>
        </w:rPr>
      </w:pPr>
      <w:r w:rsidRPr="00997F92">
        <w:rPr>
          <w:b/>
          <w:sz w:val="36"/>
        </w:rPr>
        <w:t>M</w:t>
      </w:r>
      <w:r w:rsidR="00F22BC0" w:rsidRPr="00997F92">
        <w:rPr>
          <w:b/>
          <w:sz w:val="36"/>
        </w:rPr>
        <w:t>ission</w:t>
      </w:r>
    </w:p>
    <w:p w14:paraId="64974364" w14:textId="77777777" w:rsidR="0091253B" w:rsidRPr="00CA2888" w:rsidRDefault="00FA512E" w:rsidP="00FA512E">
      <w:r w:rsidRPr="00CA2888">
        <w:t>The Florida Department of Environmental Protection</w:t>
      </w:r>
      <w:r w:rsidR="00434D87">
        <w:t xml:space="preserve"> (DEP)</w:t>
      </w:r>
      <w:r w:rsidRPr="00CA2888">
        <w:t>, the State’s lead agency for environmental management and stewardship, is a diverse agency, established to protect and manage our State’s natural resources, including our air, water, and land.</w:t>
      </w:r>
    </w:p>
    <w:p w14:paraId="1A0133C3" w14:textId="77777777" w:rsidR="0091253B" w:rsidRPr="00E31D08" w:rsidRDefault="00D3136C" w:rsidP="0091253B">
      <w:r>
        <w:rPr>
          <w:rFonts w:cs="Arial"/>
          <w:bCs/>
          <w:szCs w:val="14"/>
        </w:rPr>
        <w:t>The mission of the Florida Geological Survey</w:t>
      </w:r>
      <w:r w:rsidR="00434D87">
        <w:rPr>
          <w:rFonts w:cs="Arial"/>
          <w:bCs/>
          <w:szCs w:val="14"/>
        </w:rPr>
        <w:t xml:space="preserve"> (FGS)</w:t>
      </w:r>
      <w:r>
        <w:rPr>
          <w:rFonts w:cs="Arial"/>
          <w:bCs/>
          <w:szCs w:val="14"/>
        </w:rPr>
        <w:t xml:space="preserve"> is to “c</w:t>
      </w:r>
      <w:r w:rsidR="00E31D08" w:rsidRPr="00E31D08">
        <w:rPr>
          <w:rFonts w:cs="Arial"/>
          <w:bCs/>
          <w:szCs w:val="14"/>
        </w:rPr>
        <w:t>ollect, interpret and provide objective quality geologic information about Florida.</w:t>
      </w:r>
      <w:r>
        <w:rPr>
          <w:rFonts w:cs="Arial"/>
          <w:bCs/>
          <w:szCs w:val="14"/>
        </w:rPr>
        <w:t>”</w:t>
      </w:r>
    </w:p>
    <w:p w14:paraId="3B2B90EA" w14:textId="77777777" w:rsidR="0091253B" w:rsidRPr="00997F92" w:rsidRDefault="0091253B" w:rsidP="00997F92">
      <w:pPr>
        <w:rPr>
          <w:b/>
          <w:sz w:val="36"/>
          <w:szCs w:val="36"/>
        </w:rPr>
      </w:pPr>
      <w:r w:rsidRPr="00997F92">
        <w:rPr>
          <w:b/>
          <w:sz w:val="36"/>
          <w:szCs w:val="36"/>
        </w:rPr>
        <w:t>V</w:t>
      </w:r>
      <w:r w:rsidR="00F22BC0" w:rsidRPr="00997F92">
        <w:rPr>
          <w:b/>
          <w:sz w:val="36"/>
          <w:szCs w:val="36"/>
        </w:rPr>
        <w:t>ision</w:t>
      </w:r>
    </w:p>
    <w:p w14:paraId="11632904" w14:textId="77777777" w:rsidR="0091253B" w:rsidRPr="00E31D08" w:rsidRDefault="00E31D08" w:rsidP="0091253B">
      <w:r w:rsidRPr="00E31D08">
        <w:t xml:space="preserve">The </w:t>
      </w:r>
      <w:r w:rsidR="00434D87">
        <w:t>FGS</w:t>
      </w:r>
      <w:r w:rsidRPr="00E31D08">
        <w:t xml:space="preserve"> is the premier state government institution specializing in geoscience research and assessments to provide objective quality data and interpretations. Environmental, conservation, and public-welfare issues are addressed through applied field and laboratory investigations supported by our geologic sample and research libraries as well as collaborative efforts within </w:t>
      </w:r>
      <w:r w:rsidR="00434D87">
        <w:t>DEP</w:t>
      </w:r>
      <w:r w:rsidRPr="00E31D08">
        <w:t xml:space="preserve"> and with other regulatory or policy-making entities. The FGS is dedicated to facilitating a culture of </w:t>
      </w:r>
      <w:r w:rsidR="00136EE9">
        <w:t xml:space="preserve">responsible </w:t>
      </w:r>
      <w:r w:rsidRPr="00E31D08">
        <w:t>environmental stewardship. This is achieved by proactively sharing knowledge through accessible geoscience data, active participation on advisory committees, research and assessment publications, websites, public and technical presentations and educational activities.</w:t>
      </w:r>
    </w:p>
    <w:p w14:paraId="24294749" w14:textId="77777777" w:rsidR="0091253B" w:rsidRPr="00997F92" w:rsidRDefault="0091253B" w:rsidP="00997F92">
      <w:pPr>
        <w:rPr>
          <w:b/>
          <w:sz w:val="36"/>
          <w:szCs w:val="36"/>
        </w:rPr>
      </w:pPr>
      <w:r w:rsidRPr="00997F92">
        <w:rPr>
          <w:b/>
          <w:sz w:val="36"/>
          <w:szCs w:val="36"/>
        </w:rPr>
        <w:t>C</w:t>
      </w:r>
      <w:r w:rsidR="00F22BC0" w:rsidRPr="00997F92">
        <w:rPr>
          <w:b/>
          <w:sz w:val="36"/>
          <w:szCs w:val="36"/>
        </w:rPr>
        <w:t>ore</w:t>
      </w:r>
      <w:r w:rsidRPr="00997F92">
        <w:rPr>
          <w:b/>
          <w:sz w:val="36"/>
          <w:szCs w:val="36"/>
        </w:rPr>
        <w:t xml:space="preserve"> V</w:t>
      </w:r>
      <w:r w:rsidR="00F22BC0" w:rsidRPr="00997F92">
        <w:rPr>
          <w:b/>
          <w:sz w:val="36"/>
          <w:szCs w:val="36"/>
        </w:rPr>
        <w:t>alues</w:t>
      </w:r>
    </w:p>
    <w:p w14:paraId="5EA08446" w14:textId="77777777" w:rsidR="00A13064" w:rsidRDefault="00A13064" w:rsidP="002B6A2E">
      <w:pPr>
        <w:pStyle w:val="ListParagraph"/>
        <w:numPr>
          <w:ilvl w:val="0"/>
          <w:numId w:val="6"/>
        </w:numPr>
        <w:spacing w:after="40"/>
        <w:contextualSpacing w:val="0"/>
      </w:pPr>
      <w:r w:rsidRPr="00A13064">
        <w:rPr>
          <w:b/>
        </w:rPr>
        <w:t>Excellence:</w:t>
      </w:r>
      <w:r>
        <w:t xml:space="preserve"> We provide objective, quality science and information to facilitate decision-making and sustainable practices in support of public health, safety and welfare.</w:t>
      </w:r>
    </w:p>
    <w:p w14:paraId="4EFF5994" w14:textId="77777777" w:rsidR="00A13064" w:rsidRDefault="00A13064" w:rsidP="002B6A2E">
      <w:pPr>
        <w:pStyle w:val="ListParagraph"/>
        <w:numPr>
          <w:ilvl w:val="0"/>
          <w:numId w:val="6"/>
        </w:numPr>
        <w:spacing w:after="40"/>
        <w:contextualSpacing w:val="0"/>
      </w:pPr>
      <w:r w:rsidRPr="00A13064">
        <w:rPr>
          <w:b/>
        </w:rPr>
        <w:t>Integrity:</w:t>
      </w:r>
      <w:r>
        <w:t xml:space="preserve"> We hold ourselves to the highest possible degree of professionalism, and ethical standards.</w:t>
      </w:r>
    </w:p>
    <w:p w14:paraId="351C6F0A" w14:textId="77777777" w:rsidR="00A13064" w:rsidRDefault="00A13064" w:rsidP="002B6A2E">
      <w:pPr>
        <w:pStyle w:val="ListParagraph"/>
        <w:numPr>
          <w:ilvl w:val="0"/>
          <w:numId w:val="6"/>
        </w:numPr>
        <w:spacing w:after="40"/>
        <w:contextualSpacing w:val="0"/>
      </w:pPr>
      <w:r w:rsidRPr="00A13064">
        <w:rPr>
          <w:b/>
        </w:rPr>
        <w:t>Service:</w:t>
      </w:r>
      <w:r>
        <w:t xml:space="preserve"> We provide excellence in service to our customers, treating each with dignity and respect.</w:t>
      </w:r>
    </w:p>
    <w:p w14:paraId="1EDC982B" w14:textId="77777777" w:rsidR="00A13064" w:rsidRDefault="00A13064" w:rsidP="002B6A2E">
      <w:pPr>
        <w:pStyle w:val="ListParagraph"/>
        <w:numPr>
          <w:ilvl w:val="0"/>
          <w:numId w:val="6"/>
        </w:numPr>
        <w:spacing w:after="40"/>
        <w:contextualSpacing w:val="0"/>
      </w:pPr>
      <w:r w:rsidRPr="00A13064">
        <w:rPr>
          <w:b/>
        </w:rPr>
        <w:t>Stewardship:</w:t>
      </w:r>
      <w:r>
        <w:t xml:space="preserve"> We promote environmental protection and conservation through research, assessments, education and outreach.</w:t>
      </w:r>
    </w:p>
    <w:p w14:paraId="0FC672AE" w14:textId="77777777" w:rsidR="00A13064" w:rsidRDefault="00A13064" w:rsidP="002B6A2E">
      <w:pPr>
        <w:pStyle w:val="ListParagraph"/>
        <w:numPr>
          <w:ilvl w:val="0"/>
          <w:numId w:val="6"/>
        </w:numPr>
        <w:spacing w:after="40"/>
        <w:contextualSpacing w:val="0"/>
      </w:pPr>
      <w:r w:rsidRPr="00A13064">
        <w:rPr>
          <w:b/>
        </w:rPr>
        <w:t>Innovation:</w:t>
      </w:r>
      <w:r>
        <w:t xml:space="preserve"> We integrate and personify the </w:t>
      </w:r>
      <w:r w:rsidR="00434D87">
        <w:t>FGS</w:t>
      </w:r>
      <w:r>
        <w:t xml:space="preserve"> and the </w:t>
      </w:r>
      <w:r w:rsidR="00434D87">
        <w:t>DEP</w:t>
      </w:r>
      <w:r>
        <w:t xml:space="preserve"> missions in our workplace culture, embracing innovative ideas and intellectual advancement to carry out these missions.</w:t>
      </w:r>
    </w:p>
    <w:p w14:paraId="4B2A3482" w14:textId="77777777" w:rsidR="00A13064" w:rsidRDefault="00A13064" w:rsidP="002B6A2E">
      <w:pPr>
        <w:pStyle w:val="ListParagraph"/>
        <w:numPr>
          <w:ilvl w:val="0"/>
          <w:numId w:val="6"/>
        </w:numPr>
        <w:spacing w:after="40"/>
        <w:contextualSpacing w:val="0"/>
      </w:pPr>
      <w:r w:rsidRPr="00A13064">
        <w:rPr>
          <w:b/>
        </w:rPr>
        <w:t>Collaboration:</w:t>
      </w:r>
      <w:r>
        <w:t xml:space="preserve"> We partner with others to achieve common goals through shared information and resources.</w:t>
      </w:r>
    </w:p>
    <w:p w14:paraId="2D2D3B04" w14:textId="77777777" w:rsidR="0091253B" w:rsidRDefault="00A13064" w:rsidP="00A13064">
      <w:pPr>
        <w:pStyle w:val="ListParagraph"/>
        <w:numPr>
          <w:ilvl w:val="0"/>
          <w:numId w:val="6"/>
        </w:numPr>
      </w:pPr>
      <w:r w:rsidRPr="00A13064">
        <w:rPr>
          <w:b/>
        </w:rPr>
        <w:t>Teamwork:</w:t>
      </w:r>
      <w:r>
        <w:t xml:space="preserve"> Each member of our team is implicitly valued and mutually respected as we remain united in our successes, failures and challenges. Camaraderie and enjoyment are the spirit of the organization.</w:t>
      </w:r>
    </w:p>
    <w:p w14:paraId="3B3DCF7C" w14:textId="77777777" w:rsidR="00086708" w:rsidRDefault="00086708" w:rsidP="00086708">
      <w:pPr>
        <w:pStyle w:val="ListParagraph"/>
      </w:pPr>
    </w:p>
    <w:p w14:paraId="3767C634" w14:textId="77777777" w:rsidR="000C767A" w:rsidRPr="00F644E4" w:rsidRDefault="000C767A" w:rsidP="00F644E4">
      <w:pPr>
        <w:pStyle w:val="Heading1"/>
      </w:pPr>
      <w:bookmarkStart w:id="2" w:name="_Toc361742496"/>
      <w:r w:rsidRPr="00F644E4">
        <w:t>CLIENT SERVICES</w:t>
      </w:r>
      <w:bookmarkEnd w:id="2"/>
    </w:p>
    <w:p w14:paraId="232B9C2C" w14:textId="77777777" w:rsidR="000C767A" w:rsidRPr="00F34E02" w:rsidRDefault="000C767A" w:rsidP="000C767A">
      <w:r>
        <w:lastRenderedPageBreak/>
        <w:t xml:space="preserve">The </w:t>
      </w:r>
      <w:r w:rsidR="00434D87">
        <w:t>FGS</w:t>
      </w:r>
      <w:r>
        <w:t xml:space="preserve"> has </w:t>
      </w:r>
      <w:r w:rsidR="00862A5D">
        <w:t>four</w:t>
      </w:r>
      <w:r>
        <w:t xml:space="preserve"> client segments which </w:t>
      </w:r>
      <w:r w:rsidR="00862A5D">
        <w:t>are effectively addressed</w:t>
      </w:r>
      <w:r w:rsidR="0093710F">
        <w:t>.</w:t>
      </w:r>
      <w:r w:rsidR="0093710F" w:rsidRPr="0093710F">
        <w:t xml:space="preserve"> </w:t>
      </w:r>
      <w:r w:rsidR="0093710F">
        <w:t>These clients expect that the FGS will reasonably, respectfully, and responsibly respond to requests for geological information, interpretation and services.</w:t>
      </w:r>
    </w:p>
    <w:p w14:paraId="5B13114F" w14:textId="77777777" w:rsidR="000C767A" w:rsidRDefault="000C767A" w:rsidP="000C767A">
      <w:pPr>
        <w:spacing w:after="120"/>
      </w:pPr>
      <w:r w:rsidRPr="000C767A">
        <w:rPr>
          <w:u w:val="single"/>
        </w:rPr>
        <w:t xml:space="preserve">The </w:t>
      </w:r>
      <w:r>
        <w:rPr>
          <w:u w:val="single"/>
        </w:rPr>
        <w:t>Citizens</w:t>
      </w:r>
      <w:r w:rsidR="00410748">
        <w:rPr>
          <w:u w:val="single"/>
        </w:rPr>
        <w:t>, Businesses,</w:t>
      </w:r>
      <w:r w:rsidR="00D3136C">
        <w:rPr>
          <w:u w:val="single"/>
        </w:rPr>
        <w:t xml:space="preserve"> and Visitors of Florida</w:t>
      </w:r>
      <w:r>
        <w:rPr>
          <w:u w:val="single"/>
        </w:rPr>
        <w:t xml:space="preserve"> </w:t>
      </w:r>
    </w:p>
    <w:p w14:paraId="058BEEED" w14:textId="77777777" w:rsidR="000C767A" w:rsidRDefault="00DA704D" w:rsidP="000C767A">
      <w:r>
        <w:t>The</w:t>
      </w:r>
      <w:r w:rsidR="00D3136C">
        <w:t xml:space="preserve"> citizen and business clients of the FGS include the general public, private consultants and</w:t>
      </w:r>
      <w:r>
        <w:t xml:space="preserve"> industry representatives. </w:t>
      </w:r>
      <w:r w:rsidR="000C767A">
        <w:t>Services provided on behalf of these clients include:</w:t>
      </w:r>
    </w:p>
    <w:p w14:paraId="6459AACD" w14:textId="77777777" w:rsidR="000C767A" w:rsidRDefault="001B7100" w:rsidP="000C767A">
      <w:pPr>
        <w:pStyle w:val="ListParagraph"/>
        <w:numPr>
          <w:ilvl w:val="0"/>
          <w:numId w:val="1"/>
        </w:numPr>
      </w:pPr>
      <w:r>
        <w:t xml:space="preserve">Geological data including </w:t>
      </w:r>
      <w:hyperlink r:id="rId35" w:history="1">
        <w:r w:rsidRPr="00D204DB">
          <w:rPr>
            <w:rStyle w:val="Hyperlink"/>
          </w:rPr>
          <w:t>sinkhole</w:t>
        </w:r>
      </w:hyperlink>
      <w:r>
        <w:t xml:space="preserve"> assessments</w:t>
      </w:r>
      <w:r w:rsidR="00410748">
        <w:t>, hydrogeochemical information, well inventories,</w:t>
      </w:r>
      <w:r>
        <w:t xml:space="preserve"> </w:t>
      </w:r>
      <w:hyperlink r:id="rId36" w:history="1">
        <w:r w:rsidRPr="00D204DB">
          <w:rPr>
            <w:rStyle w:val="Hyperlink"/>
          </w:rPr>
          <w:t>mineral</w:t>
        </w:r>
      </w:hyperlink>
      <w:r>
        <w:t xml:space="preserve"> resource information</w:t>
      </w:r>
      <w:r w:rsidR="00410748">
        <w:t xml:space="preserve">, </w:t>
      </w:r>
      <w:r w:rsidR="003828BA">
        <w:t xml:space="preserve">and </w:t>
      </w:r>
      <w:hyperlink r:id="rId37" w:history="1">
        <w:r w:rsidR="00410748" w:rsidRPr="003828BA">
          <w:rPr>
            <w:rStyle w:val="Hyperlink"/>
          </w:rPr>
          <w:t>geological maps</w:t>
        </w:r>
      </w:hyperlink>
      <w:r w:rsidR="00434D87">
        <w:t>;</w:t>
      </w:r>
    </w:p>
    <w:p w14:paraId="5EFA56DC" w14:textId="77777777" w:rsidR="000C767A" w:rsidRDefault="00410748" w:rsidP="000C767A">
      <w:pPr>
        <w:pStyle w:val="ListParagraph"/>
        <w:numPr>
          <w:ilvl w:val="0"/>
          <w:numId w:val="1"/>
        </w:numPr>
      </w:pPr>
      <w:r>
        <w:t>H</w:t>
      </w:r>
      <w:r w:rsidR="001C558B">
        <w:t>ydrogeological</w:t>
      </w:r>
      <w:r w:rsidR="0093710F">
        <w:t xml:space="preserve"> </w:t>
      </w:r>
      <w:hyperlink r:id="rId38" w:history="1">
        <w:r w:rsidR="0093710F" w:rsidRPr="00D204DB">
          <w:rPr>
            <w:rStyle w:val="Hyperlink"/>
          </w:rPr>
          <w:t>data</w:t>
        </w:r>
        <w:r w:rsidR="00D204DB" w:rsidRPr="00D204DB">
          <w:rPr>
            <w:rStyle w:val="Hyperlink"/>
          </w:rPr>
          <w:t xml:space="preserve">, </w:t>
        </w:r>
        <w:r w:rsidR="00C540D2" w:rsidRPr="00C540D2">
          <w:rPr>
            <w:rStyle w:val="Hyperlink"/>
          </w:rPr>
          <w:t xml:space="preserve">assessments </w:t>
        </w:r>
        <w:r w:rsidR="0093710F" w:rsidRPr="00D204DB">
          <w:rPr>
            <w:rStyle w:val="Hyperlink"/>
          </w:rPr>
          <w:t>and</w:t>
        </w:r>
        <w:r w:rsidR="001C558B" w:rsidRPr="00D204DB">
          <w:rPr>
            <w:rStyle w:val="Hyperlink"/>
          </w:rPr>
          <w:t xml:space="preserve"> </w:t>
        </w:r>
      </w:hyperlink>
      <w:r w:rsidR="00C540D2" w:rsidRPr="00C540D2">
        <w:t>map</w:t>
      </w:r>
      <w:r>
        <w:t>s</w:t>
      </w:r>
      <w:r w:rsidR="00434D87">
        <w:t>;</w:t>
      </w:r>
    </w:p>
    <w:p w14:paraId="44E30E56" w14:textId="77777777" w:rsidR="000C767A" w:rsidRDefault="001E6902" w:rsidP="000C767A">
      <w:pPr>
        <w:pStyle w:val="ListParagraph"/>
        <w:numPr>
          <w:ilvl w:val="0"/>
          <w:numId w:val="1"/>
        </w:numPr>
      </w:pPr>
      <w:hyperlink r:id="rId39" w:history="1">
        <w:r w:rsidR="001C558B" w:rsidRPr="00D204DB">
          <w:rPr>
            <w:rStyle w:val="Hyperlink"/>
          </w:rPr>
          <w:t>Library services</w:t>
        </w:r>
      </w:hyperlink>
      <w:r w:rsidR="00ED755C">
        <w:t xml:space="preserve"> including distribution of FGS publications</w:t>
      </w:r>
      <w:r w:rsidR="00434D87">
        <w:t>;</w:t>
      </w:r>
    </w:p>
    <w:p w14:paraId="55A9DFF8" w14:textId="77777777" w:rsidR="000D6BDE" w:rsidRDefault="00DA704D" w:rsidP="000C767A">
      <w:pPr>
        <w:pStyle w:val="ListParagraph"/>
        <w:numPr>
          <w:ilvl w:val="0"/>
          <w:numId w:val="1"/>
        </w:numPr>
      </w:pPr>
      <w:r>
        <w:t xml:space="preserve">Access to and assistance with examining geological samples from the </w:t>
      </w:r>
      <w:hyperlink r:id="rId40" w:anchor="sample%20repository" w:history="1">
        <w:r w:rsidRPr="0067389B">
          <w:rPr>
            <w:rStyle w:val="Hyperlink"/>
          </w:rPr>
          <w:t>FGS Sample Repository</w:t>
        </w:r>
      </w:hyperlink>
      <w:r w:rsidR="00434D87">
        <w:t>;</w:t>
      </w:r>
    </w:p>
    <w:p w14:paraId="7102080E" w14:textId="77777777" w:rsidR="000D6BDE" w:rsidRDefault="001E6902" w:rsidP="000C767A">
      <w:pPr>
        <w:pStyle w:val="ListParagraph"/>
        <w:numPr>
          <w:ilvl w:val="0"/>
          <w:numId w:val="1"/>
        </w:numPr>
      </w:pPr>
      <w:hyperlink r:id="rId41" w:history="1">
        <w:r w:rsidR="000D6BDE" w:rsidRPr="0067389B">
          <w:rPr>
            <w:rStyle w:val="Hyperlink"/>
          </w:rPr>
          <w:t>Public outreach</w:t>
        </w:r>
      </w:hyperlink>
      <w:r w:rsidR="000D6BDE">
        <w:t xml:space="preserve"> events and publications</w:t>
      </w:r>
      <w:r w:rsidR="00434D87">
        <w:t>;</w:t>
      </w:r>
    </w:p>
    <w:p w14:paraId="75FBEE8E" w14:textId="77777777" w:rsidR="00DA704D" w:rsidRDefault="000D6BDE" w:rsidP="000C767A">
      <w:pPr>
        <w:pStyle w:val="ListParagraph"/>
        <w:numPr>
          <w:ilvl w:val="0"/>
          <w:numId w:val="1"/>
        </w:numPr>
      </w:pPr>
      <w:r>
        <w:t>Presentations to K-12 classrooms, scout troops, and citizen organizations</w:t>
      </w:r>
      <w:r w:rsidR="00434D87">
        <w:t>; and</w:t>
      </w:r>
      <w:r w:rsidR="00DA704D">
        <w:t xml:space="preserve"> </w:t>
      </w:r>
    </w:p>
    <w:p w14:paraId="5CFBA5F6" w14:textId="77777777" w:rsidR="000D6BDE" w:rsidRDefault="000D6BDE" w:rsidP="000C767A">
      <w:pPr>
        <w:pStyle w:val="ListParagraph"/>
        <w:numPr>
          <w:ilvl w:val="0"/>
          <w:numId w:val="1"/>
        </w:numPr>
      </w:pPr>
      <w:r>
        <w:t>Science fair judging at local and regional level</w:t>
      </w:r>
      <w:r w:rsidR="00434D87">
        <w:t>.</w:t>
      </w:r>
    </w:p>
    <w:p w14:paraId="3D1AA941" w14:textId="77777777" w:rsidR="00132B5B" w:rsidRDefault="00132B5B" w:rsidP="00132B5B">
      <w:pPr>
        <w:spacing w:after="120"/>
        <w:rPr>
          <w:u w:val="single"/>
        </w:rPr>
      </w:pPr>
      <w:r>
        <w:rPr>
          <w:u w:val="single"/>
        </w:rPr>
        <w:t xml:space="preserve">The Academic Community </w:t>
      </w:r>
    </w:p>
    <w:p w14:paraId="42DC091E" w14:textId="77777777" w:rsidR="00132B5B" w:rsidRDefault="00132B5B" w:rsidP="00132B5B">
      <w:pPr>
        <w:pStyle w:val="ListParagraph"/>
        <w:ind w:left="0"/>
      </w:pPr>
      <w:r>
        <w:t>The services provided to the academic community include all of those listed above for citizens, visitors and the business sector.  Additional services provided on behalf of these clients include:</w:t>
      </w:r>
    </w:p>
    <w:p w14:paraId="0E5689F6" w14:textId="77777777" w:rsidR="00132B5B" w:rsidRDefault="00132B5B" w:rsidP="00132B5B">
      <w:pPr>
        <w:pStyle w:val="ListParagraph"/>
        <w:ind w:left="0"/>
      </w:pPr>
    </w:p>
    <w:p w14:paraId="28F74F7A" w14:textId="77777777" w:rsidR="00132B5B" w:rsidRDefault="00132B5B" w:rsidP="00132B5B">
      <w:pPr>
        <w:pStyle w:val="ListParagraph"/>
        <w:numPr>
          <w:ilvl w:val="0"/>
          <w:numId w:val="12"/>
        </w:numPr>
      </w:pPr>
      <w:r>
        <w:t>On-the-job training for both undergraduate and graduate students through grant-funded project employment</w:t>
      </w:r>
      <w:r w:rsidR="00434D87">
        <w:t>;</w:t>
      </w:r>
    </w:p>
    <w:p w14:paraId="32B0BC22" w14:textId="77777777" w:rsidR="00132B5B" w:rsidRDefault="00132B5B" w:rsidP="00132B5B">
      <w:pPr>
        <w:pStyle w:val="ListParagraph"/>
        <w:numPr>
          <w:ilvl w:val="0"/>
          <w:numId w:val="12"/>
        </w:numPr>
      </w:pPr>
      <w:r>
        <w:t>Presentations by FGS Professional Geol</w:t>
      </w:r>
      <w:r w:rsidR="00BB185F">
        <w:t>ogists for students within the</w:t>
      </w:r>
      <w:r>
        <w:t xml:space="preserve"> State University</w:t>
      </w:r>
      <w:r w:rsidR="00BB185F">
        <w:t xml:space="preserve"> System</w:t>
      </w:r>
      <w:r w:rsidR="00434D87">
        <w:t>; and</w:t>
      </w:r>
    </w:p>
    <w:p w14:paraId="412E42C3" w14:textId="77777777" w:rsidR="00410748" w:rsidRDefault="00410748" w:rsidP="00132B5B">
      <w:pPr>
        <w:pStyle w:val="ListParagraph"/>
        <w:numPr>
          <w:ilvl w:val="0"/>
          <w:numId w:val="12"/>
        </w:numPr>
      </w:pPr>
      <w:r>
        <w:t>Advisors to students within the State University System</w:t>
      </w:r>
      <w:r w:rsidR="00434D87">
        <w:t>.</w:t>
      </w:r>
      <w:r>
        <w:t xml:space="preserve"> </w:t>
      </w:r>
    </w:p>
    <w:p w14:paraId="26C40796" w14:textId="77777777" w:rsidR="000C767A" w:rsidRDefault="001B7100" w:rsidP="000C767A">
      <w:pPr>
        <w:spacing w:after="120"/>
        <w:rPr>
          <w:u w:val="single"/>
        </w:rPr>
      </w:pPr>
      <w:r>
        <w:rPr>
          <w:u w:val="single"/>
        </w:rPr>
        <w:t>DEP</w:t>
      </w:r>
      <w:r w:rsidR="00A56B0F">
        <w:rPr>
          <w:u w:val="single"/>
        </w:rPr>
        <w:t xml:space="preserve"> and Other </w:t>
      </w:r>
      <w:r w:rsidR="00136EE9">
        <w:rPr>
          <w:u w:val="single"/>
        </w:rPr>
        <w:t>Agencies</w:t>
      </w:r>
    </w:p>
    <w:p w14:paraId="4963C9AD" w14:textId="77777777" w:rsidR="001C558B" w:rsidRDefault="0055098F" w:rsidP="0055098F">
      <w:r w:rsidRPr="000C767A">
        <w:t>The</w:t>
      </w:r>
      <w:r w:rsidR="001C558B">
        <w:t xml:space="preserve"> FGS provides information to and cooperates with numerous other programs within DEP</w:t>
      </w:r>
      <w:r w:rsidR="00136EE9">
        <w:t xml:space="preserve"> and other agencies</w:t>
      </w:r>
      <w:r>
        <w:t xml:space="preserve">. </w:t>
      </w:r>
      <w:r w:rsidR="00136EE9">
        <w:t xml:space="preserve">Services provided </w:t>
      </w:r>
      <w:r w:rsidR="001C558B">
        <w:t>include, but are not limited to:</w:t>
      </w:r>
    </w:p>
    <w:p w14:paraId="143CD6EE" w14:textId="77777777" w:rsidR="0093710F" w:rsidRDefault="0093710F" w:rsidP="00CC6068">
      <w:pPr>
        <w:pStyle w:val="ListParagraph"/>
        <w:numPr>
          <w:ilvl w:val="0"/>
          <w:numId w:val="10"/>
        </w:numPr>
        <w:autoSpaceDE w:val="0"/>
        <w:autoSpaceDN w:val="0"/>
        <w:adjustRightInd w:val="0"/>
        <w:spacing w:after="0" w:line="240" w:lineRule="auto"/>
        <w:rPr>
          <w:rFonts w:cs="AGaramondPro-Regular"/>
          <w:color w:val="231F20"/>
        </w:rPr>
      </w:pPr>
      <w:r>
        <w:rPr>
          <w:rFonts w:cs="AGaramondPro-Regular"/>
          <w:color w:val="231F20"/>
        </w:rPr>
        <w:t>Sinkhole information, assessment and response</w:t>
      </w:r>
      <w:r w:rsidR="00502BE2">
        <w:rPr>
          <w:rFonts w:cs="AGaramondPro-Regular"/>
          <w:color w:val="231F20"/>
        </w:rPr>
        <w:t>;</w:t>
      </w:r>
    </w:p>
    <w:p w14:paraId="7D0E1D35" w14:textId="77777777" w:rsidR="00CC6068" w:rsidRPr="00CC6068" w:rsidRDefault="00CC6068" w:rsidP="00CC6068">
      <w:pPr>
        <w:pStyle w:val="ListParagraph"/>
        <w:numPr>
          <w:ilvl w:val="0"/>
          <w:numId w:val="10"/>
        </w:numPr>
        <w:autoSpaceDE w:val="0"/>
        <w:autoSpaceDN w:val="0"/>
        <w:adjustRightInd w:val="0"/>
        <w:spacing w:after="0" w:line="240" w:lineRule="auto"/>
        <w:rPr>
          <w:rFonts w:cs="AGaramondPro-Regular"/>
          <w:color w:val="231F20"/>
        </w:rPr>
      </w:pPr>
      <w:r w:rsidRPr="00CC6068">
        <w:rPr>
          <w:rFonts w:cs="AGaramondPro-Regular"/>
          <w:color w:val="231F20"/>
        </w:rPr>
        <w:t>Aquifer sy</w:t>
      </w:r>
      <w:r w:rsidR="004E0D91">
        <w:rPr>
          <w:rFonts w:cs="AGaramondPro-Regular"/>
          <w:color w:val="231F20"/>
        </w:rPr>
        <w:t>s</w:t>
      </w:r>
      <w:r w:rsidRPr="00CC6068">
        <w:rPr>
          <w:rFonts w:cs="AGaramondPro-Regular"/>
          <w:color w:val="231F20"/>
        </w:rPr>
        <w:t>tem mapping</w:t>
      </w:r>
      <w:r w:rsidR="00502BE2">
        <w:rPr>
          <w:rFonts w:cs="AGaramondPro-Regular"/>
          <w:color w:val="231F20"/>
        </w:rPr>
        <w:t>;</w:t>
      </w:r>
    </w:p>
    <w:p w14:paraId="218375AA" w14:textId="77777777" w:rsidR="00CC6068" w:rsidRPr="00CC6068" w:rsidRDefault="00CC6068" w:rsidP="00CC6068">
      <w:pPr>
        <w:pStyle w:val="ListParagraph"/>
        <w:numPr>
          <w:ilvl w:val="0"/>
          <w:numId w:val="10"/>
        </w:numPr>
        <w:autoSpaceDE w:val="0"/>
        <w:autoSpaceDN w:val="0"/>
        <w:adjustRightInd w:val="0"/>
        <w:spacing w:after="0" w:line="240" w:lineRule="auto"/>
        <w:rPr>
          <w:rFonts w:cs="AGaramondPro-Regular"/>
          <w:color w:val="231F20"/>
        </w:rPr>
      </w:pPr>
      <w:r w:rsidRPr="00CC6068">
        <w:rPr>
          <w:rFonts w:cs="AGaramondPro-Regular"/>
          <w:color w:val="231F20"/>
        </w:rPr>
        <w:t>Project-driven groundwater</w:t>
      </w:r>
      <w:r>
        <w:rPr>
          <w:rFonts w:cs="AGaramondPro-Regular"/>
          <w:color w:val="231F20"/>
        </w:rPr>
        <w:t xml:space="preserve"> </w:t>
      </w:r>
      <w:r w:rsidRPr="00CC6068">
        <w:rPr>
          <w:rFonts w:cs="AGaramondPro-Regular"/>
          <w:color w:val="231F20"/>
        </w:rPr>
        <w:t>quality monitoring</w:t>
      </w:r>
      <w:r w:rsidR="00502BE2">
        <w:rPr>
          <w:rFonts w:cs="AGaramondPro-Regular"/>
          <w:color w:val="231F20"/>
        </w:rPr>
        <w:t>;</w:t>
      </w:r>
    </w:p>
    <w:p w14:paraId="4B45B487" w14:textId="77777777" w:rsidR="00CC6068" w:rsidRPr="00CC6068" w:rsidRDefault="00CC6068" w:rsidP="00CC6068">
      <w:pPr>
        <w:pStyle w:val="ListParagraph"/>
        <w:numPr>
          <w:ilvl w:val="0"/>
          <w:numId w:val="10"/>
        </w:numPr>
        <w:autoSpaceDE w:val="0"/>
        <w:autoSpaceDN w:val="0"/>
        <w:adjustRightInd w:val="0"/>
        <w:spacing w:after="0" w:line="240" w:lineRule="auto"/>
        <w:rPr>
          <w:rFonts w:cs="AGaramondPro-Regular"/>
          <w:color w:val="231F20"/>
        </w:rPr>
      </w:pPr>
      <w:r w:rsidRPr="00CC6068">
        <w:rPr>
          <w:rFonts w:cs="AGaramondPro-Regular"/>
          <w:color w:val="231F20"/>
        </w:rPr>
        <w:t>Springs investigations, documentation</w:t>
      </w:r>
      <w:r>
        <w:rPr>
          <w:rFonts w:cs="AGaramondPro-Regular"/>
          <w:color w:val="231F20"/>
        </w:rPr>
        <w:t xml:space="preserve"> </w:t>
      </w:r>
      <w:r w:rsidRPr="00CC6068">
        <w:rPr>
          <w:rFonts w:cs="AGaramondPro-Regular"/>
          <w:color w:val="231F20"/>
        </w:rPr>
        <w:t>and monitoring</w:t>
      </w:r>
      <w:r w:rsidR="00502BE2">
        <w:rPr>
          <w:rFonts w:cs="AGaramondPro-Regular"/>
          <w:color w:val="231F20"/>
        </w:rPr>
        <w:t>;</w:t>
      </w:r>
    </w:p>
    <w:p w14:paraId="4C2B7A9B" w14:textId="77777777" w:rsidR="00CC6068" w:rsidRPr="00CC6068" w:rsidRDefault="00CC6068" w:rsidP="00CC6068">
      <w:pPr>
        <w:pStyle w:val="ListParagraph"/>
        <w:numPr>
          <w:ilvl w:val="0"/>
          <w:numId w:val="10"/>
        </w:numPr>
        <w:autoSpaceDE w:val="0"/>
        <w:autoSpaceDN w:val="0"/>
        <w:adjustRightInd w:val="0"/>
        <w:spacing w:after="0" w:line="240" w:lineRule="auto"/>
        <w:rPr>
          <w:rFonts w:cs="AGaramondPro-Regular"/>
          <w:color w:val="231F20"/>
        </w:rPr>
      </w:pPr>
      <w:r w:rsidRPr="00CC6068">
        <w:rPr>
          <w:rFonts w:cs="AGaramondPro-Regular"/>
          <w:color w:val="231F20"/>
        </w:rPr>
        <w:t>Springshed delineation</w:t>
      </w:r>
      <w:r w:rsidR="00502BE2">
        <w:rPr>
          <w:rFonts w:cs="AGaramondPro-Regular"/>
          <w:color w:val="231F20"/>
        </w:rPr>
        <w:t>;</w:t>
      </w:r>
    </w:p>
    <w:p w14:paraId="3B0B64CD" w14:textId="77777777" w:rsidR="00CC6068" w:rsidRPr="00CC6068" w:rsidRDefault="00CC6068" w:rsidP="00CC6068">
      <w:pPr>
        <w:pStyle w:val="ListParagraph"/>
        <w:numPr>
          <w:ilvl w:val="0"/>
          <w:numId w:val="10"/>
        </w:numPr>
        <w:autoSpaceDE w:val="0"/>
        <w:autoSpaceDN w:val="0"/>
        <w:adjustRightInd w:val="0"/>
        <w:spacing w:after="0" w:line="240" w:lineRule="auto"/>
        <w:rPr>
          <w:rFonts w:cs="AGaramondPro-Regular"/>
          <w:color w:val="231F20"/>
        </w:rPr>
      </w:pPr>
      <w:r w:rsidRPr="00CC6068">
        <w:rPr>
          <w:rFonts w:cs="AGaramondPro-Regular"/>
          <w:color w:val="231F20"/>
        </w:rPr>
        <w:t>Off shore springs investigation</w:t>
      </w:r>
      <w:r>
        <w:rPr>
          <w:rFonts w:cs="AGaramondPro-Regular"/>
          <w:color w:val="231F20"/>
        </w:rPr>
        <w:t xml:space="preserve"> </w:t>
      </w:r>
      <w:r w:rsidRPr="00CC6068">
        <w:rPr>
          <w:rFonts w:cs="AGaramondPro-Regular"/>
          <w:color w:val="231F20"/>
        </w:rPr>
        <w:t>and documentation</w:t>
      </w:r>
      <w:r w:rsidR="00502BE2">
        <w:rPr>
          <w:rFonts w:cs="AGaramondPro-Regular"/>
          <w:color w:val="231F20"/>
        </w:rPr>
        <w:t>;</w:t>
      </w:r>
    </w:p>
    <w:p w14:paraId="3F26D3CE" w14:textId="77777777" w:rsidR="00CC6068" w:rsidRDefault="00CC6068" w:rsidP="00CC6068">
      <w:pPr>
        <w:pStyle w:val="ListParagraph"/>
        <w:numPr>
          <w:ilvl w:val="0"/>
          <w:numId w:val="10"/>
        </w:numPr>
        <w:autoSpaceDE w:val="0"/>
        <w:autoSpaceDN w:val="0"/>
        <w:adjustRightInd w:val="0"/>
        <w:spacing w:after="0" w:line="240" w:lineRule="auto"/>
        <w:rPr>
          <w:rFonts w:cs="AGaramondPro-Regular"/>
          <w:color w:val="231F20"/>
        </w:rPr>
      </w:pPr>
      <w:r w:rsidRPr="00CC6068">
        <w:rPr>
          <w:rFonts w:cs="AGaramondPro-Regular"/>
          <w:color w:val="231F20"/>
        </w:rPr>
        <w:t>Surface water – groundwater interaction studies</w:t>
      </w:r>
      <w:r w:rsidR="00502BE2">
        <w:rPr>
          <w:rFonts w:cs="AGaramondPro-Regular"/>
          <w:color w:val="231F20"/>
        </w:rPr>
        <w:t>;</w:t>
      </w:r>
    </w:p>
    <w:p w14:paraId="4F985CAD" w14:textId="77777777" w:rsidR="00410748" w:rsidRDefault="00410748" w:rsidP="00CC6068">
      <w:pPr>
        <w:pStyle w:val="ListParagraph"/>
        <w:numPr>
          <w:ilvl w:val="0"/>
          <w:numId w:val="10"/>
        </w:numPr>
        <w:autoSpaceDE w:val="0"/>
        <w:autoSpaceDN w:val="0"/>
        <w:adjustRightInd w:val="0"/>
        <w:spacing w:after="0" w:line="240" w:lineRule="auto"/>
        <w:rPr>
          <w:rFonts w:cs="AGaramondPro-Regular"/>
          <w:color w:val="231F20"/>
        </w:rPr>
      </w:pPr>
      <w:r>
        <w:rPr>
          <w:rFonts w:cs="AGaramondPro-Regular"/>
          <w:color w:val="231F20"/>
        </w:rPr>
        <w:t>Water-rock interaction studies</w:t>
      </w:r>
      <w:r w:rsidR="00502BE2">
        <w:rPr>
          <w:rFonts w:cs="AGaramondPro-Regular"/>
          <w:color w:val="231F20"/>
        </w:rPr>
        <w:t>;</w:t>
      </w:r>
    </w:p>
    <w:p w14:paraId="232846B2" w14:textId="77777777" w:rsidR="00410748" w:rsidRPr="00CC6068" w:rsidRDefault="00410748" w:rsidP="00CC6068">
      <w:pPr>
        <w:pStyle w:val="ListParagraph"/>
        <w:numPr>
          <w:ilvl w:val="0"/>
          <w:numId w:val="10"/>
        </w:numPr>
        <w:autoSpaceDE w:val="0"/>
        <w:autoSpaceDN w:val="0"/>
        <w:adjustRightInd w:val="0"/>
        <w:spacing w:after="0" w:line="240" w:lineRule="auto"/>
        <w:rPr>
          <w:rFonts w:cs="AGaramondPro-Regular"/>
          <w:color w:val="231F20"/>
        </w:rPr>
      </w:pPr>
      <w:r>
        <w:rPr>
          <w:rFonts w:cs="AGaramondPro-Regular"/>
          <w:color w:val="231F20"/>
        </w:rPr>
        <w:t xml:space="preserve">Dissolved </w:t>
      </w:r>
      <w:r w:rsidR="005676F3">
        <w:rPr>
          <w:rFonts w:cs="AGaramondPro-Regular"/>
          <w:color w:val="231F20"/>
        </w:rPr>
        <w:t>constituents in groundwater</w:t>
      </w:r>
      <w:r w:rsidR="00502BE2">
        <w:rPr>
          <w:rFonts w:cs="AGaramondPro-Regular"/>
          <w:color w:val="231F20"/>
        </w:rPr>
        <w:t>;</w:t>
      </w:r>
    </w:p>
    <w:p w14:paraId="5B2CD914" w14:textId="77777777" w:rsidR="00CC6068" w:rsidRPr="00CC6068" w:rsidRDefault="00CC6068" w:rsidP="00CC6068">
      <w:pPr>
        <w:pStyle w:val="ListParagraph"/>
        <w:numPr>
          <w:ilvl w:val="0"/>
          <w:numId w:val="10"/>
        </w:numPr>
        <w:autoSpaceDE w:val="0"/>
        <w:autoSpaceDN w:val="0"/>
        <w:adjustRightInd w:val="0"/>
        <w:spacing w:after="0" w:line="240" w:lineRule="auto"/>
        <w:rPr>
          <w:rFonts w:cs="AGaramondPro-Regular"/>
          <w:color w:val="231F20"/>
        </w:rPr>
      </w:pPr>
      <w:r>
        <w:rPr>
          <w:rFonts w:cs="AGaramondPro-Regular"/>
          <w:color w:val="231F20"/>
        </w:rPr>
        <w:t>Evaluation of</w:t>
      </w:r>
      <w:r w:rsidRPr="00CC6068">
        <w:rPr>
          <w:rFonts w:cs="AGaramondPro-Regular"/>
          <w:color w:val="231F20"/>
        </w:rPr>
        <w:t xml:space="preserve"> sources of arsenic and</w:t>
      </w:r>
      <w:r>
        <w:rPr>
          <w:rFonts w:cs="AGaramondPro-Regular"/>
          <w:color w:val="231F20"/>
        </w:rPr>
        <w:t xml:space="preserve"> </w:t>
      </w:r>
      <w:r w:rsidRPr="00CC6068">
        <w:rPr>
          <w:rFonts w:cs="AGaramondPro-Regular"/>
          <w:color w:val="231F20"/>
        </w:rPr>
        <w:t>other trace metals in groundwater</w:t>
      </w:r>
      <w:r w:rsidR="00502BE2">
        <w:rPr>
          <w:rFonts w:cs="AGaramondPro-Regular"/>
          <w:color w:val="231F20"/>
        </w:rPr>
        <w:t>;</w:t>
      </w:r>
    </w:p>
    <w:p w14:paraId="6290B9DE" w14:textId="77777777" w:rsidR="00CC6068" w:rsidRPr="00CC6068" w:rsidRDefault="00CC6068" w:rsidP="00CC6068">
      <w:pPr>
        <w:pStyle w:val="ListParagraph"/>
        <w:numPr>
          <w:ilvl w:val="0"/>
          <w:numId w:val="2"/>
        </w:numPr>
        <w:rPr>
          <w:rFonts w:asciiTheme="minorHAnsi" w:hAnsiTheme="minorHAnsi"/>
        </w:rPr>
      </w:pPr>
      <w:r w:rsidRPr="00CC6068">
        <w:rPr>
          <w:rFonts w:asciiTheme="minorHAnsi" w:hAnsiTheme="minorHAnsi" w:cs="AGaramondPro-Regular"/>
          <w:color w:val="231F20"/>
        </w:rPr>
        <w:t>Aquifer vulnerability assessment</w:t>
      </w:r>
      <w:r w:rsidR="00502BE2">
        <w:rPr>
          <w:rFonts w:asciiTheme="minorHAnsi" w:hAnsiTheme="minorHAnsi" w:cs="AGaramondPro-Regular"/>
          <w:color w:val="231F20"/>
        </w:rPr>
        <w:t>;</w:t>
      </w:r>
    </w:p>
    <w:p w14:paraId="65375F2D" w14:textId="77777777" w:rsidR="00410748" w:rsidRPr="00410748" w:rsidRDefault="00A40AAB" w:rsidP="0055098F">
      <w:pPr>
        <w:pStyle w:val="ListParagraph"/>
        <w:numPr>
          <w:ilvl w:val="0"/>
          <w:numId w:val="2"/>
        </w:numPr>
        <w:autoSpaceDE w:val="0"/>
        <w:autoSpaceDN w:val="0"/>
        <w:adjustRightInd w:val="0"/>
        <w:spacing w:after="0" w:line="240" w:lineRule="auto"/>
      </w:pPr>
      <w:r>
        <w:rPr>
          <w:rFonts w:asciiTheme="minorHAnsi" w:hAnsiTheme="minorHAnsi" w:cs="AGaramondPro-Regular"/>
          <w:color w:val="231F20"/>
        </w:rPr>
        <w:t>Provide</w:t>
      </w:r>
      <w:r w:rsidRPr="00A40AAB">
        <w:rPr>
          <w:rFonts w:asciiTheme="minorHAnsi" w:hAnsiTheme="minorHAnsi" w:cs="AGaramondPro-Regular"/>
          <w:color w:val="231F20"/>
        </w:rPr>
        <w:t xml:space="preserve"> mineral assessments</w:t>
      </w:r>
      <w:r>
        <w:rPr>
          <w:rFonts w:asciiTheme="minorHAnsi" w:hAnsiTheme="minorHAnsi" w:cs="AGaramondPro-Regular"/>
          <w:color w:val="231F20"/>
        </w:rPr>
        <w:t xml:space="preserve"> </w:t>
      </w:r>
      <w:r w:rsidR="00502BE2">
        <w:rPr>
          <w:rFonts w:asciiTheme="minorHAnsi" w:hAnsiTheme="minorHAnsi" w:cs="AGaramondPro-Regular"/>
          <w:color w:val="231F20"/>
        </w:rPr>
        <w:t>for state land transactions;</w:t>
      </w:r>
      <w:r w:rsidR="000B4AF4">
        <w:rPr>
          <w:rFonts w:asciiTheme="minorHAnsi" w:hAnsiTheme="minorHAnsi" w:cs="AGaramondPro-Regular"/>
          <w:color w:val="231F20"/>
        </w:rPr>
        <w:t xml:space="preserve"> </w:t>
      </w:r>
    </w:p>
    <w:p w14:paraId="184B1FE9" w14:textId="77777777" w:rsidR="0055098F" w:rsidRDefault="001C558B" w:rsidP="0055098F">
      <w:pPr>
        <w:pStyle w:val="ListParagraph"/>
        <w:numPr>
          <w:ilvl w:val="0"/>
          <w:numId w:val="2"/>
        </w:numPr>
        <w:autoSpaceDE w:val="0"/>
        <w:autoSpaceDN w:val="0"/>
        <w:adjustRightInd w:val="0"/>
        <w:spacing w:after="0" w:line="240" w:lineRule="auto"/>
      </w:pPr>
      <w:r w:rsidRPr="00A40AAB">
        <w:rPr>
          <w:rFonts w:asciiTheme="minorHAnsi" w:hAnsiTheme="minorHAnsi" w:cs="AGaramondPro-Regular"/>
          <w:color w:val="231F20"/>
        </w:rPr>
        <w:t>Provide library materials and publi</w:t>
      </w:r>
      <w:r>
        <w:t>cations</w:t>
      </w:r>
      <w:r w:rsidR="00502BE2">
        <w:t>;</w:t>
      </w:r>
    </w:p>
    <w:p w14:paraId="1513E9F7" w14:textId="77777777" w:rsidR="001C558B" w:rsidRDefault="001C558B" w:rsidP="0055098F">
      <w:pPr>
        <w:pStyle w:val="ListParagraph"/>
        <w:numPr>
          <w:ilvl w:val="0"/>
          <w:numId w:val="2"/>
        </w:numPr>
      </w:pPr>
      <w:r>
        <w:t>Provide the services of the FGS Research Librarian for scientific/topical reference and background information searches</w:t>
      </w:r>
      <w:r w:rsidR="00502BE2">
        <w:t>;</w:t>
      </w:r>
    </w:p>
    <w:p w14:paraId="380364AD" w14:textId="77777777" w:rsidR="00A40AAB" w:rsidRPr="00A40AAB" w:rsidRDefault="00A40AAB" w:rsidP="00A40AAB">
      <w:pPr>
        <w:pStyle w:val="ListParagraph"/>
        <w:numPr>
          <w:ilvl w:val="0"/>
          <w:numId w:val="2"/>
        </w:numPr>
        <w:autoSpaceDE w:val="0"/>
        <w:autoSpaceDN w:val="0"/>
        <w:adjustRightInd w:val="0"/>
        <w:spacing w:after="0" w:line="240" w:lineRule="auto"/>
        <w:rPr>
          <w:rFonts w:cs="AGaramondPro-Regular"/>
          <w:color w:val="231F20"/>
        </w:rPr>
      </w:pPr>
      <w:r>
        <w:rPr>
          <w:rFonts w:cs="AGaramondPro-Regular"/>
          <w:color w:val="231F20"/>
        </w:rPr>
        <w:lastRenderedPageBreak/>
        <w:t>Install</w:t>
      </w:r>
      <w:r w:rsidRPr="00A40AAB">
        <w:rPr>
          <w:rFonts w:cs="AGaramondPro-Regular"/>
          <w:color w:val="231F20"/>
        </w:rPr>
        <w:t xml:space="preserve"> monitoring wells as</w:t>
      </w:r>
      <w:r>
        <w:rPr>
          <w:rFonts w:cs="AGaramondPro-Regular"/>
          <w:color w:val="231F20"/>
        </w:rPr>
        <w:t xml:space="preserve"> </w:t>
      </w:r>
      <w:r w:rsidRPr="00A40AAB">
        <w:rPr>
          <w:rFonts w:cs="AGaramondPro-Regular"/>
          <w:color w:val="231F20"/>
        </w:rPr>
        <w:t>requested by state agencies</w:t>
      </w:r>
      <w:r w:rsidR="00502BE2">
        <w:rPr>
          <w:rFonts w:cs="AGaramondPro-Regular"/>
          <w:color w:val="231F20"/>
        </w:rPr>
        <w:t>;</w:t>
      </w:r>
    </w:p>
    <w:p w14:paraId="753A004F" w14:textId="77777777" w:rsidR="00A40AAB" w:rsidRPr="00A40AAB" w:rsidRDefault="00A40AAB" w:rsidP="00A40AAB">
      <w:pPr>
        <w:pStyle w:val="ListParagraph"/>
        <w:numPr>
          <w:ilvl w:val="0"/>
          <w:numId w:val="2"/>
        </w:numPr>
        <w:autoSpaceDE w:val="0"/>
        <w:autoSpaceDN w:val="0"/>
        <w:adjustRightInd w:val="0"/>
        <w:spacing w:after="0" w:line="240" w:lineRule="auto"/>
        <w:rPr>
          <w:rFonts w:cs="AGaramondPro-Regular"/>
          <w:color w:val="231F20"/>
        </w:rPr>
      </w:pPr>
      <w:r w:rsidRPr="00A40AAB">
        <w:rPr>
          <w:rFonts w:cs="AGaramondPro-Regular"/>
          <w:color w:val="231F20"/>
        </w:rPr>
        <w:t>Refine mapping of Florida’s geology on both 1:24,000 and 1:100,000 scales</w:t>
      </w:r>
      <w:r w:rsidR="00502BE2">
        <w:rPr>
          <w:rFonts w:cs="AGaramondPro-Regular"/>
          <w:color w:val="231F20"/>
        </w:rPr>
        <w:t>;</w:t>
      </w:r>
    </w:p>
    <w:p w14:paraId="4D2AD122" w14:textId="77777777" w:rsidR="00A40AAB" w:rsidRPr="0093710F" w:rsidRDefault="00A40AAB" w:rsidP="00A40AAB">
      <w:pPr>
        <w:pStyle w:val="ListParagraph"/>
        <w:numPr>
          <w:ilvl w:val="0"/>
          <w:numId w:val="2"/>
        </w:numPr>
        <w:autoSpaceDE w:val="0"/>
        <w:autoSpaceDN w:val="0"/>
        <w:adjustRightInd w:val="0"/>
        <w:spacing w:after="0" w:line="240" w:lineRule="auto"/>
        <w:rPr>
          <w:rFonts w:asciiTheme="minorHAnsi" w:hAnsiTheme="minorHAnsi"/>
        </w:rPr>
      </w:pPr>
      <w:r>
        <w:rPr>
          <w:rFonts w:cs="AGaramondPro-Regular"/>
          <w:color w:val="231F20"/>
        </w:rPr>
        <w:t>Identify</w:t>
      </w:r>
      <w:r w:rsidRPr="00A40AAB">
        <w:rPr>
          <w:rFonts w:cs="AGaramondPro-Regular"/>
          <w:color w:val="231F20"/>
        </w:rPr>
        <w:t xml:space="preserve"> location</w:t>
      </w:r>
      <w:r>
        <w:rPr>
          <w:rFonts w:cs="AGaramondPro-Regular"/>
          <w:color w:val="231F20"/>
        </w:rPr>
        <w:t>s</w:t>
      </w:r>
      <w:r w:rsidRPr="00A40AAB">
        <w:rPr>
          <w:rFonts w:cs="AGaramondPro-Regular"/>
          <w:color w:val="231F20"/>
        </w:rPr>
        <w:t xml:space="preserve"> and </w:t>
      </w:r>
      <w:r>
        <w:rPr>
          <w:rFonts w:cs="AGaramondPro-Regular"/>
          <w:color w:val="231F20"/>
        </w:rPr>
        <w:t>analyze</w:t>
      </w:r>
      <w:r w:rsidRPr="00A40AAB">
        <w:rPr>
          <w:rFonts w:cs="AGaramondPro-Regular"/>
          <w:color w:val="231F20"/>
        </w:rPr>
        <w:t xml:space="preserve"> quality of sands for</w:t>
      </w:r>
      <w:r>
        <w:rPr>
          <w:rFonts w:cs="AGaramondPro-Regular"/>
          <w:color w:val="231F20"/>
        </w:rPr>
        <w:t xml:space="preserve"> </w:t>
      </w:r>
      <w:r w:rsidRPr="00A40AAB">
        <w:rPr>
          <w:rFonts w:asciiTheme="minorHAnsi" w:hAnsiTheme="minorHAnsi" w:cs="AGaramondPro-Regular"/>
          <w:color w:val="231F20"/>
        </w:rPr>
        <w:t>beach restoration</w:t>
      </w:r>
      <w:r w:rsidR="00502BE2">
        <w:rPr>
          <w:rFonts w:asciiTheme="minorHAnsi" w:hAnsiTheme="minorHAnsi" w:cs="AGaramondPro-Regular"/>
          <w:color w:val="231F20"/>
        </w:rPr>
        <w:t>;</w:t>
      </w:r>
    </w:p>
    <w:p w14:paraId="7EA5D7B2" w14:textId="77777777" w:rsidR="00FF495B" w:rsidRPr="005676F3" w:rsidRDefault="00FF495B" w:rsidP="00A40AAB">
      <w:pPr>
        <w:pStyle w:val="ListParagraph"/>
        <w:numPr>
          <w:ilvl w:val="0"/>
          <w:numId w:val="2"/>
        </w:numPr>
        <w:autoSpaceDE w:val="0"/>
        <w:autoSpaceDN w:val="0"/>
        <w:adjustRightInd w:val="0"/>
        <w:spacing w:after="0" w:line="240" w:lineRule="auto"/>
        <w:rPr>
          <w:rFonts w:asciiTheme="minorHAnsi" w:hAnsiTheme="minorHAnsi"/>
        </w:rPr>
      </w:pPr>
      <w:r>
        <w:rPr>
          <w:rFonts w:cs="AGaramondPro-Regular"/>
          <w:color w:val="231F20"/>
        </w:rPr>
        <w:t>Provide basic geologic information and interpretation of geologic data</w:t>
      </w:r>
      <w:r w:rsidR="00502BE2">
        <w:rPr>
          <w:rFonts w:cs="AGaramondPro-Regular"/>
          <w:color w:val="231F20"/>
        </w:rPr>
        <w:t>;</w:t>
      </w:r>
    </w:p>
    <w:p w14:paraId="3B50B968" w14:textId="77777777" w:rsidR="005676F3" w:rsidRPr="005676F3" w:rsidRDefault="005676F3" w:rsidP="00A40AAB">
      <w:pPr>
        <w:pStyle w:val="ListParagraph"/>
        <w:numPr>
          <w:ilvl w:val="0"/>
          <w:numId w:val="2"/>
        </w:numPr>
        <w:autoSpaceDE w:val="0"/>
        <w:autoSpaceDN w:val="0"/>
        <w:adjustRightInd w:val="0"/>
        <w:spacing w:after="0" w:line="240" w:lineRule="auto"/>
        <w:rPr>
          <w:rFonts w:asciiTheme="minorHAnsi" w:hAnsiTheme="minorHAnsi"/>
        </w:rPr>
      </w:pPr>
      <w:r>
        <w:rPr>
          <w:rFonts w:cs="AGaramondPro-Regular"/>
          <w:color w:val="231F20"/>
        </w:rPr>
        <w:t>Addressing requests from media</w:t>
      </w:r>
      <w:r w:rsidR="00502BE2">
        <w:rPr>
          <w:rFonts w:cs="AGaramondPro-Regular"/>
          <w:color w:val="231F20"/>
        </w:rPr>
        <w:t>; and</w:t>
      </w:r>
    </w:p>
    <w:p w14:paraId="22E59A6F" w14:textId="77777777" w:rsidR="005676F3" w:rsidRPr="00FF495B" w:rsidRDefault="005676F3" w:rsidP="00A40AAB">
      <w:pPr>
        <w:pStyle w:val="ListParagraph"/>
        <w:numPr>
          <w:ilvl w:val="0"/>
          <w:numId w:val="2"/>
        </w:numPr>
        <w:autoSpaceDE w:val="0"/>
        <w:autoSpaceDN w:val="0"/>
        <w:adjustRightInd w:val="0"/>
        <w:spacing w:after="0" w:line="240" w:lineRule="auto"/>
        <w:rPr>
          <w:rFonts w:asciiTheme="minorHAnsi" w:hAnsiTheme="minorHAnsi"/>
        </w:rPr>
      </w:pPr>
      <w:r>
        <w:rPr>
          <w:rFonts w:cs="AGaramondPro-Regular"/>
          <w:color w:val="231F20"/>
        </w:rPr>
        <w:t>Providing geoscience information, data and interpretation to DEP Executive Leadership and elected officials</w:t>
      </w:r>
    </w:p>
    <w:p w14:paraId="5D624B05" w14:textId="77777777" w:rsidR="0055098F" w:rsidRDefault="0055098F" w:rsidP="000C767A">
      <w:pPr>
        <w:spacing w:after="120"/>
        <w:rPr>
          <w:u w:val="single"/>
        </w:rPr>
      </w:pPr>
    </w:p>
    <w:p w14:paraId="1EE4EF96" w14:textId="77777777" w:rsidR="00182543" w:rsidRDefault="00182543" w:rsidP="000C767A">
      <w:pPr>
        <w:spacing w:after="120"/>
        <w:rPr>
          <w:u w:val="single"/>
        </w:rPr>
      </w:pPr>
    </w:p>
    <w:p w14:paraId="4FC80F21" w14:textId="77777777" w:rsidR="00FA1F41" w:rsidRDefault="00DE14F8">
      <w:pPr>
        <w:keepNext/>
        <w:jc w:val="center"/>
      </w:pPr>
      <w:r>
        <w:rPr>
          <w:b/>
          <w:noProof/>
        </w:rPr>
        <w:drawing>
          <wp:inline distT="0" distB="0" distL="0" distR="0" wp14:anchorId="4D544F51" wp14:editId="3673AF97">
            <wp:extent cx="5382006" cy="4036509"/>
            <wp:effectExtent l="19050" t="0" r="9144" b="0"/>
            <wp:docPr id="3" name="Picture 1" descr="GPR Marianna Caverns SP.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PR Marianna Caverns SP.jpg"/>
                    <pic:cNvPicPr/>
                  </pic:nvPicPr>
                  <pic:blipFill>
                    <a:blip r:embed="rId42" cstate="print"/>
                    <a:stretch>
                      <a:fillRect/>
                    </a:stretch>
                  </pic:blipFill>
                  <pic:spPr>
                    <a:xfrm>
                      <a:off x="0" y="0"/>
                      <a:ext cx="5411320" cy="4058495"/>
                    </a:xfrm>
                    <a:prstGeom prst="rect">
                      <a:avLst/>
                    </a:prstGeom>
                  </pic:spPr>
                </pic:pic>
              </a:graphicData>
            </a:graphic>
          </wp:inline>
        </w:drawing>
      </w:r>
    </w:p>
    <w:p w14:paraId="48F94353" w14:textId="77777777" w:rsidR="00FA1F41" w:rsidRDefault="00132670">
      <w:pPr>
        <w:pStyle w:val="Caption"/>
        <w:jc w:val="center"/>
        <w:rPr>
          <w:color w:val="000000" w:themeColor="text1"/>
          <w:sz w:val="22"/>
        </w:rPr>
      </w:pPr>
      <w:r w:rsidRPr="00132670">
        <w:rPr>
          <w:color w:val="000000" w:themeColor="text1"/>
          <w:sz w:val="22"/>
        </w:rPr>
        <w:t xml:space="preserve">Figure </w:t>
      </w:r>
      <w:r w:rsidR="00C518D0" w:rsidRPr="00132670">
        <w:rPr>
          <w:color w:val="000000" w:themeColor="text1"/>
          <w:sz w:val="22"/>
        </w:rPr>
        <w:fldChar w:fldCharType="begin"/>
      </w:r>
      <w:r w:rsidRPr="00132670">
        <w:rPr>
          <w:color w:val="000000" w:themeColor="text1"/>
          <w:sz w:val="22"/>
        </w:rPr>
        <w:instrText xml:space="preserve"> SEQ Figure \* ARABIC </w:instrText>
      </w:r>
      <w:r w:rsidR="00C518D0" w:rsidRPr="00132670">
        <w:rPr>
          <w:color w:val="000000" w:themeColor="text1"/>
          <w:sz w:val="22"/>
        </w:rPr>
        <w:fldChar w:fldCharType="separate"/>
      </w:r>
      <w:r w:rsidR="005E79E8">
        <w:rPr>
          <w:noProof/>
          <w:color w:val="000000" w:themeColor="text1"/>
          <w:sz w:val="22"/>
        </w:rPr>
        <w:t>1</w:t>
      </w:r>
      <w:r w:rsidR="00C518D0" w:rsidRPr="00132670">
        <w:rPr>
          <w:color w:val="000000" w:themeColor="text1"/>
          <w:sz w:val="22"/>
        </w:rPr>
        <w:fldChar w:fldCharType="end"/>
      </w:r>
      <w:r w:rsidRPr="00132670">
        <w:rPr>
          <w:color w:val="000000" w:themeColor="text1"/>
          <w:sz w:val="22"/>
        </w:rPr>
        <w:t xml:space="preserve">. </w:t>
      </w:r>
      <w:r w:rsidR="00434D87">
        <w:rPr>
          <w:color w:val="000000" w:themeColor="text1"/>
          <w:sz w:val="22"/>
        </w:rPr>
        <w:t>FGS</w:t>
      </w:r>
      <w:r w:rsidRPr="00132670">
        <w:rPr>
          <w:color w:val="000000" w:themeColor="text1"/>
          <w:sz w:val="22"/>
        </w:rPr>
        <w:t xml:space="preserve"> Ground Penetrating Radar Study, Florida Caverns State Park</w:t>
      </w:r>
    </w:p>
    <w:p w14:paraId="1D9894EE" w14:textId="77777777" w:rsidR="00FA1F41" w:rsidRDefault="006A4CE5">
      <w:pPr>
        <w:jc w:val="center"/>
      </w:pPr>
      <w:r>
        <w:rPr>
          <w:b/>
        </w:rPr>
        <w:br w:type="page"/>
      </w:r>
    </w:p>
    <w:p w14:paraId="019636C5" w14:textId="77777777" w:rsidR="000C767A" w:rsidRDefault="000D74C7" w:rsidP="004506EE">
      <w:pPr>
        <w:pStyle w:val="Heading1"/>
      </w:pPr>
      <w:bookmarkStart w:id="3" w:name="_Toc361742497"/>
      <w:r>
        <w:lastRenderedPageBreak/>
        <w:t xml:space="preserve">ORGANIZATIONAL </w:t>
      </w:r>
      <w:r w:rsidR="00FA512E">
        <w:t>STRUCTURE</w:t>
      </w:r>
      <w:bookmarkEnd w:id="3"/>
    </w:p>
    <w:p w14:paraId="7ABFE1E7" w14:textId="77777777" w:rsidR="002007B7" w:rsidRDefault="00841A28" w:rsidP="002747AC">
      <w:pPr>
        <w:jc w:val="center"/>
      </w:pPr>
      <w:r>
        <w:object w:dxaOrig="9451" w:dyaOrig="4844" w14:anchorId="314886A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471.45pt;height:242.9pt" o:ole="">
            <v:imagedata r:id="rId43" o:title=""/>
          </v:shape>
          <o:OLEObject Type="Embed" ProgID="Visio.Drawing.6" ShapeID="_x0000_i1025" DrawAspect="Content" ObjectID="_1461565776" r:id="rId44"/>
        </w:object>
      </w:r>
    </w:p>
    <w:p w14:paraId="2E4A5FEB" w14:textId="77777777" w:rsidR="002007B7" w:rsidRDefault="002007B7" w:rsidP="002747AC">
      <w:pPr>
        <w:jc w:val="center"/>
      </w:pPr>
    </w:p>
    <w:p w14:paraId="764E8945" w14:textId="77777777" w:rsidR="002747AC" w:rsidRPr="002747AC" w:rsidRDefault="002747AC" w:rsidP="002747AC">
      <w:pPr>
        <w:pStyle w:val="Caption"/>
        <w:jc w:val="center"/>
        <w:rPr>
          <w:color w:val="000000" w:themeColor="text1"/>
        </w:rPr>
      </w:pPr>
      <w:bookmarkStart w:id="4" w:name="_Toc357770239"/>
      <w:r w:rsidRPr="002747AC">
        <w:rPr>
          <w:color w:val="000000" w:themeColor="text1"/>
        </w:rPr>
        <w:t xml:space="preserve">Figure </w:t>
      </w:r>
      <w:r w:rsidR="00C518D0" w:rsidRPr="002747AC">
        <w:rPr>
          <w:color w:val="000000" w:themeColor="text1"/>
        </w:rPr>
        <w:fldChar w:fldCharType="begin"/>
      </w:r>
      <w:r w:rsidRPr="002747AC">
        <w:rPr>
          <w:color w:val="000000" w:themeColor="text1"/>
        </w:rPr>
        <w:instrText xml:space="preserve"> SEQ Figure \* ARABIC </w:instrText>
      </w:r>
      <w:r w:rsidR="00C518D0" w:rsidRPr="002747AC">
        <w:rPr>
          <w:color w:val="000000" w:themeColor="text1"/>
        </w:rPr>
        <w:fldChar w:fldCharType="separate"/>
      </w:r>
      <w:r w:rsidR="005E79E8">
        <w:rPr>
          <w:noProof/>
          <w:color w:val="000000" w:themeColor="text1"/>
        </w:rPr>
        <w:t>2</w:t>
      </w:r>
      <w:r w:rsidR="00C518D0" w:rsidRPr="002747AC">
        <w:rPr>
          <w:color w:val="000000" w:themeColor="text1"/>
        </w:rPr>
        <w:fldChar w:fldCharType="end"/>
      </w:r>
      <w:r w:rsidRPr="002747AC">
        <w:rPr>
          <w:color w:val="000000" w:themeColor="text1"/>
        </w:rPr>
        <w:t>. FGS Organizational Structure, FY 2013 - 2014</w:t>
      </w:r>
      <w:bookmarkEnd w:id="4"/>
    </w:p>
    <w:p w14:paraId="3DF5002C" w14:textId="77777777" w:rsidR="000D74C7" w:rsidRDefault="002747AC" w:rsidP="002747AC">
      <w:pPr>
        <w:jc w:val="center"/>
      </w:pPr>
      <w:r>
        <w:object w:dxaOrig="10135" w:dyaOrig="8858" w14:anchorId="46617BAC">
          <v:shape id="_x0000_i1026" type="#_x0000_t75" style="width:314.9pt;height:231.05pt" o:ole="">
            <v:imagedata r:id="rId45" o:title=""/>
          </v:shape>
          <o:OLEObject Type="Embed" ProgID="Visio.Drawing.11" ShapeID="_x0000_i1026" DrawAspect="Content" ObjectID="_1461565777" r:id="rId46"/>
        </w:object>
      </w:r>
    </w:p>
    <w:p w14:paraId="7B14653B" w14:textId="77777777" w:rsidR="002747AC" w:rsidRPr="002747AC" w:rsidRDefault="002747AC" w:rsidP="002747AC">
      <w:pPr>
        <w:pStyle w:val="Caption"/>
        <w:jc w:val="center"/>
        <w:rPr>
          <w:color w:val="000000" w:themeColor="text1"/>
        </w:rPr>
      </w:pPr>
      <w:bookmarkStart w:id="5" w:name="_Toc357770240"/>
      <w:r w:rsidRPr="002747AC">
        <w:rPr>
          <w:color w:val="000000" w:themeColor="text1"/>
        </w:rPr>
        <w:t xml:space="preserve">Figure </w:t>
      </w:r>
      <w:r w:rsidR="00C518D0" w:rsidRPr="002747AC">
        <w:rPr>
          <w:color w:val="000000" w:themeColor="text1"/>
        </w:rPr>
        <w:fldChar w:fldCharType="begin"/>
      </w:r>
      <w:r w:rsidRPr="002747AC">
        <w:rPr>
          <w:color w:val="000000" w:themeColor="text1"/>
        </w:rPr>
        <w:instrText xml:space="preserve"> SEQ Figure \* ARABIC </w:instrText>
      </w:r>
      <w:r w:rsidR="00C518D0" w:rsidRPr="002747AC">
        <w:rPr>
          <w:color w:val="000000" w:themeColor="text1"/>
        </w:rPr>
        <w:fldChar w:fldCharType="separate"/>
      </w:r>
      <w:r w:rsidR="005E79E8">
        <w:rPr>
          <w:noProof/>
          <w:color w:val="000000" w:themeColor="text1"/>
        </w:rPr>
        <w:t>3</w:t>
      </w:r>
      <w:r w:rsidR="00C518D0" w:rsidRPr="002747AC">
        <w:rPr>
          <w:color w:val="000000" w:themeColor="text1"/>
        </w:rPr>
        <w:fldChar w:fldCharType="end"/>
      </w:r>
      <w:r w:rsidRPr="002747AC">
        <w:rPr>
          <w:color w:val="000000" w:themeColor="text1"/>
        </w:rPr>
        <w:t>. FGS Staffing Levels, FY 2013 - 2014</w:t>
      </w:r>
      <w:bookmarkEnd w:id="5"/>
    </w:p>
    <w:p w14:paraId="587C930D" w14:textId="77777777" w:rsidR="00841A28" w:rsidRDefault="00841A28">
      <w:pPr>
        <w:rPr>
          <w:b/>
          <w:sz w:val="44"/>
          <w:szCs w:val="44"/>
        </w:rPr>
      </w:pPr>
      <w:r>
        <w:rPr>
          <w:b/>
          <w:sz w:val="44"/>
          <w:szCs w:val="44"/>
        </w:rPr>
        <w:br w:type="page"/>
      </w:r>
    </w:p>
    <w:p w14:paraId="3E223510" w14:textId="77777777" w:rsidR="00106CF7" w:rsidRPr="00B727C0" w:rsidRDefault="00A051E5" w:rsidP="00743B5E">
      <w:pPr>
        <w:spacing w:after="120"/>
        <w:rPr>
          <w:b/>
          <w:sz w:val="44"/>
          <w:szCs w:val="44"/>
        </w:rPr>
      </w:pPr>
      <w:r w:rsidRPr="00B727C0">
        <w:rPr>
          <w:b/>
          <w:sz w:val="44"/>
          <w:szCs w:val="44"/>
        </w:rPr>
        <w:lastRenderedPageBreak/>
        <w:t>PROGRAM DESCRIPTIONS</w:t>
      </w:r>
    </w:p>
    <w:p w14:paraId="415A6A66" w14:textId="77777777" w:rsidR="00160CC4" w:rsidRDefault="00160CC4" w:rsidP="00743B5E">
      <w:pPr>
        <w:pStyle w:val="Heading2"/>
        <w:spacing w:after="0"/>
      </w:pPr>
      <w:bookmarkStart w:id="6" w:name="_Toc361742498"/>
      <w:r>
        <w:t>Office of the Director and State Geologist</w:t>
      </w:r>
      <w:bookmarkEnd w:id="6"/>
    </w:p>
    <w:p w14:paraId="44B09EC0" w14:textId="77777777" w:rsidR="00160CC4" w:rsidRPr="00A051E5" w:rsidRDefault="00160CC4" w:rsidP="00743B5E">
      <w:pPr>
        <w:pStyle w:val="ListParagraph"/>
        <w:numPr>
          <w:ilvl w:val="0"/>
          <w:numId w:val="29"/>
        </w:numPr>
        <w:spacing w:after="0" w:line="240" w:lineRule="auto"/>
        <w:ind w:left="360" w:hanging="270"/>
      </w:pPr>
      <w:r>
        <w:t>Leadership and administration of the FGS</w:t>
      </w:r>
    </w:p>
    <w:p w14:paraId="46C70178" w14:textId="77777777" w:rsidR="00160CC4" w:rsidRDefault="00160CC4" w:rsidP="00743B5E">
      <w:pPr>
        <w:pStyle w:val="ListParagraph"/>
        <w:numPr>
          <w:ilvl w:val="0"/>
          <w:numId w:val="29"/>
        </w:numPr>
        <w:spacing w:after="0" w:line="240" w:lineRule="auto"/>
        <w:ind w:left="360" w:hanging="270"/>
      </w:pPr>
      <w:r>
        <w:t>Planning, budgeting, prioritization of research and program goals</w:t>
      </w:r>
    </w:p>
    <w:p w14:paraId="5B902AA4" w14:textId="77777777" w:rsidR="00160CC4" w:rsidRDefault="00160CC4" w:rsidP="00743B5E">
      <w:pPr>
        <w:pStyle w:val="ListParagraph"/>
        <w:numPr>
          <w:ilvl w:val="0"/>
          <w:numId w:val="29"/>
        </w:numPr>
        <w:spacing w:after="0" w:line="240" w:lineRule="auto"/>
        <w:ind w:left="360" w:hanging="270"/>
      </w:pPr>
      <w:r>
        <w:t>Serve as the State Geologist of Florida</w:t>
      </w:r>
      <w:r w:rsidR="00434D87">
        <w:t>,</w:t>
      </w:r>
      <w:r>
        <w:t xml:space="preserve"> offering geoscience expertise to DEP programs and other state agencies,</w:t>
      </w:r>
      <w:r w:rsidR="005676F3">
        <w:t xml:space="preserve"> federal entities, </w:t>
      </w:r>
      <w:r>
        <w:t>industry, and the public</w:t>
      </w:r>
    </w:p>
    <w:p w14:paraId="44C0AB72" w14:textId="77777777" w:rsidR="00743B5E" w:rsidRPr="00743B5E" w:rsidRDefault="00743B5E" w:rsidP="00743B5E">
      <w:pPr>
        <w:spacing w:after="0" w:line="240" w:lineRule="auto"/>
        <w:ind w:left="90"/>
        <w:rPr>
          <w:sz w:val="12"/>
        </w:rPr>
      </w:pPr>
    </w:p>
    <w:p w14:paraId="2E7E1466" w14:textId="77777777" w:rsidR="00EF0E9A" w:rsidRDefault="00EF0E9A" w:rsidP="00743B5E">
      <w:pPr>
        <w:pStyle w:val="Heading2"/>
        <w:spacing w:after="0"/>
      </w:pPr>
      <w:bookmarkStart w:id="7" w:name="_Toc361742499"/>
      <w:r>
        <w:t>Administration</w:t>
      </w:r>
      <w:bookmarkEnd w:id="7"/>
    </w:p>
    <w:p w14:paraId="35E15AAE" w14:textId="77777777" w:rsidR="00160CC4" w:rsidRDefault="00EF0E9A" w:rsidP="00743B5E">
      <w:pPr>
        <w:pStyle w:val="ListParagraph"/>
        <w:numPr>
          <w:ilvl w:val="0"/>
          <w:numId w:val="27"/>
        </w:numPr>
        <w:spacing w:after="0" w:line="240" w:lineRule="auto"/>
        <w:ind w:hanging="270"/>
      </w:pPr>
      <w:r w:rsidRPr="00A051E5">
        <w:t xml:space="preserve">Management of </w:t>
      </w:r>
      <w:r w:rsidR="007144FE">
        <w:t xml:space="preserve">personnel, </w:t>
      </w:r>
      <w:r w:rsidRPr="00A051E5">
        <w:t>budget, contracts, grants,</w:t>
      </w:r>
      <w:r w:rsidR="00160CC4">
        <w:t xml:space="preserve"> purchasing,</w:t>
      </w:r>
      <w:r w:rsidRPr="00A051E5">
        <w:t xml:space="preserve"> and </w:t>
      </w:r>
      <w:r w:rsidR="00160CC4">
        <w:t>property</w:t>
      </w:r>
    </w:p>
    <w:p w14:paraId="2160A5F2" w14:textId="77777777" w:rsidR="00EF0E9A" w:rsidRPr="00A051E5" w:rsidRDefault="00EF0E9A" w:rsidP="00743B5E">
      <w:pPr>
        <w:pStyle w:val="ListParagraph"/>
        <w:numPr>
          <w:ilvl w:val="0"/>
          <w:numId w:val="27"/>
        </w:numPr>
        <w:spacing w:after="0" w:line="240" w:lineRule="auto"/>
        <w:ind w:hanging="270"/>
      </w:pPr>
      <w:r w:rsidRPr="00A051E5">
        <w:t>Coordi</w:t>
      </w:r>
      <w:r>
        <w:t xml:space="preserve">nation of </w:t>
      </w:r>
      <w:r w:rsidR="00502BE2">
        <w:t>geologically-related</w:t>
      </w:r>
      <w:r w:rsidR="004D432C">
        <w:t xml:space="preserve"> legislative issues</w:t>
      </w:r>
    </w:p>
    <w:p w14:paraId="13CAFB80" w14:textId="77777777" w:rsidR="00EF0E9A" w:rsidRDefault="00EF0E9A" w:rsidP="00743B5E">
      <w:pPr>
        <w:pStyle w:val="ListParagraph"/>
        <w:numPr>
          <w:ilvl w:val="0"/>
          <w:numId w:val="27"/>
        </w:numPr>
        <w:spacing w:after="0" w:line="240" w:lineRule="auto"/>
        <w:ind w:hanging="270"/>
      </w:pPr>
      <w:r w:rsidRPr="00A051E5">
        <w:t xml:space="preserve">Coordination of communications </w:t>
      </w:r>
    </w:p>
    <w:p w14:paraId="6D1F1505" w14:textId="77777777" w:rsidR="00743B5E" w:rsidRPr="00743B5E" w:rsidRDefault="00743B5E" w:rsidP="00743B5E">
      <w:pPr>
        <w:spacing w:after="0" w:line="240" w:lineRule="auto"/>
        <w:ind w:left="90"/>
        <w:rPr>
          <w:sz w:val="12"/>
        </w:rPr>
      </w:pPr>
    </w:p>
    <w:p w14:paraId="5C765182" w14:textId="77777777" w:rsidR="00A051E5" w:rsidRPr="00A051E5" w:rsidRDefault="00B6555F" w:rsidP="00743B5E">
      <w:pPr>
        <w:pStyle w:val="Heading2"/>
        <w:spacing w:after="0"/>
      </w:pPr>
      <w:bookmarkStart w:id="8" w:name="_Toc361742500"/>
      <w:r>
        <w:t>Applied Geo</w:t>
      </w:r>
      <w:r w:rsidR="00106CF7">
        <w:t>science Services</w:t>
      </w:r>
      <w:bookmarkEnd w:id="8"/>
    </w:p>
    <w:p w14:paraId="4221C942" w14:textId="77777777" w:rsidR="004F76FB" w:rsidRDefault="003F0AA6" w:rsidP="000B4AF4">
      <w:pPr>
        <w:pStyle w:val="ListParagraph"/>
        <w:numPr>
          <w:ilvl w:val="0"/>
          <w:numId w:val="18"/>
        </w:numPr>
        <w:spacing w:after="0"/>
        <w:ind w:left="273" w:hanging="187"/>
      </w:pPr>
      <w:r>
        <w:t>Administers Hydrogeology and Geoscience Information Programs</w:t>
      </w:r>
    </w:p>
    <w:p w14:paraId="2532CB6F" w14:textId="77777777" w:rsidR="00807B23" w:rsidRDefault="00993730" w:rsidP="000B4AF4">
      <w:pPr>
        <w:pStyle w:val="ListParagraph"/>
        <w:numPr>
          <w:ilvl w:val="0"/>
          <w:numId w:val="18"/>
        </w:numPr>
        <w:spacing w:after="0"/>
        <w:ind w:left="273" w:hanging="187"/>
      </w:pPr>
      <w:r>
        <w:t>A</w:t>
      </w:r>
      <w:r w:rsidR="00807B23">
        <w:t xml:space="preserve">quifer vulnerability </w:t>
      </w:r>
      <w:r w:rsidR="008D43EC">
        <w:t xml:space="preserve">and aquifer storage and recovery </w:t>
      </w:r>
      <w:r w:rsidR="00807B23">
        <w:t>assessments</w:t>
      </w:r>
    </w:p>
    <w:p w14:paraId="28B32EBA" w14:textId="77777777" w:rsidR="00993730" w:rsidRDefault="00D3136C" w:rsidP="000B4AF4">
      <w:pPr>
        <w:pStyle w:val="ListParagraph"/>
        <w:numPr>
          <w:ilvl w:val="0"/>
          <w:numId w:val="18"/>
        </w:numPr>
        <w:spacing w:after="0"/>
        <w:ind w:left="273" w:hanging="187"/>
      </w:pPr>
      <w:r>
        <w:t xml:space="preserve">Springshed delineation and </w:t>
      </w:r>
      <w:r w:rsidR="003F0AA6">
        <w:t>related water quality assessments</w:t>
      </w:r>
    </w:p>
    <w:p w14:paraId="7D146165" w14:textId="77777777" w:rsidR="00993730" w:rsidRDefault="00993730" w:rsidP="000B4AF4">
      <w:pPr>
        <w:pStyle w:val="ListParagraph"/>
        <w:numPr>
          <w:ilvl w:val="0"/>
          <w:numId w:val="18"/>
        </w:numPr>
        <w:spacing w:after="0"/>
        <w:ind w:left="273" w:hanging="187"/>
      </w:pPr>
      <w:r>
        <w:t xml:space="preserve">Surface water – groundwater interaction </w:t>
      </w:r>
      <w:r w:rsidR="002C6C09">
        <w:t xml:space="preserve">assessments and </w:t>
      </w:r>
      <w:r>
        <w:t>studies</w:t>
      </w:r>
    </w:p>
    <w:p w14:paraId="11E95901" w14:textId="77777777" w:rsidR="00993730" w:rsidRDefault="00993730" w:rsidP="000B4AF4">
      <w:pPr>
        <w:pStyle w:val="ListParagraph"/>
        <w:numPr>
          <w:ilvl w:val="0"/>
          <w:numId w:val="18"/>
        </w:numPr>
        <w:spacing w:after="0"/>
        <w:ind w:left="273" w:hanging="187"/>
      </w:pPr>
      <w:r>
        <w:t>Evaluates sources of arsenic and other trace metals in groundwater</w:t>
      </w:r>
    </w:p>
    <w:p w14:paraId="400831D6" w14:textId="77777777" w:rsidR="00807B23" w:rsidRDefault="002C6C09" w:rsidP="000B4AF4">
      <w:pPr>
        <w:pStyle w:val="ListParagraph"/>
        <w:numPr>
          <w:ilvl w:val="0"/>
          <w:numId w:val="18"/>
        </w:numPr>
        <w:spacing w:after="0"/>
        <w:ind w:left="273" w:hanging="187"/>
      </w:pPr>
      <w:r>
        <w:t>Hydro</w:t>
      </w:r>
      <w:r w:rsidR="003F0AA6">
        <w:t>g</w:t>
      </w:r>
      <w:r w:rsidR="00807B23">
        <w:t>eological assessments for regul</w:t>
      </w:r>
      <w:r w:rsidR="003F0AA6">
        <w:t>atory and land use application</w:t>
      </w:r>
      <w:r w:rsidR="00807B23">
        <w:t>s</w:t>
      </w:r>
    </w:p>
    <w:p w14:paraId="156CBA9B" w14:textId="77777777" w:rsidR="000B4AF4" w:rsidRPr="00743B5E" w:rsidRDefault="000B4AF4" w:rsidP="000B4AF4">
      <w:pPr>
        <w:spacing w:after="0"/>
        <w:ind w:left="86"/>
        <w:rPr>
          <w:sz w:val="6"/>
        </w:rPr>
      </w:pPr>
    </w:p>
    <w:p w14:paraId="073F9A50" w14:textId="77777777" w:rsidR="00A051E5" w:rsidRPr="00A051E5" w:rsidRDefault="00106CF7" w:rsidP="00743B5E">
      <w:pPr>
        <w:pStyle w:val="Heading2"/>
        <w:spacing w:after="0"/>
      </w:pPr>
      <w:bookmarkStart w:id="9" w:name="_Toc361742501"/>
      <w:r>
        <w:t>Geological Investigations</w:t>
      </w:r>
      <w:bookmarkEnd w:id="9"/>
    </w:p>
    <w:p w14:paraId="2E0FA5E9" w14:textId="77777777" w:rsidR="008D43EC" w:rsidRDefault="00C11F28" w:rsidP="008D43EC">
      <w:pPr>
        <w:pStyle w:val="ListParagraph"/>
        <w:numPr>
          <w:ilvl w:val="0"/>
          <w:numId w:val="26"/>
        </w:numPr>
        <w:spacing w:after="0" w:line="240" w:lineRule="auto"/>
        <w:ind w:left="270" w:hanging="180"/>
      </w:pPr>
      <w:r>
        <w:t xml:space="preserve">Administers </w:t>
      </w:r>
      <w:r w:rsidR="00105DE2">
        <w:t xml:space="preserve">both </w:t>
      </w:r>
      <w:r>
        <w:t xml:space="preserve">the Geological Data Acquisition and Management </w:t>
      </w:r>
      <w:r w:rsidR="00FF495B">
        <w:t xml:space="preserve"> and the Resource and Mapping Programs</w:t>
      </w:r>
    </w:p>
    <w:p w14:paraId="295CB3FD" w14:textId="77777777" w:rsidR="008D43EC" w:rsidRPr="00A051E5" w:rsidRDefault="008D43EC" w:rsidP="008D43EC">
      <w:pPr>
        <w:pStyle w:val="ListParagraph"/>
        <w:numPr>
          <w:ilvl w:val="0"/>
          <w:numId w:val="26"/>
        </w:numPr>
        <w:spacing w:after="0" w:line="240" w:lineRule="auto"/>
        <w:ind w:left="270" w:hanging="180"/>
      </w:pPr>
      <w:r>
        <w:t>Collects and interprets statewide surface and subsurface geophysical and geological data within upland, offshore, near shore, beach and estuarine environments</w:t>
      </w:r>
    </w:p>
    <w:p w14:paraId="6471AA4E" w14:textId="77777777" w:rsidR="008D43EC" w:rsidRDefault="008D43EC" w:rsidP="00743B5E">
      <w:pPr>
        <w:pStyle w:val="ListParagraph"/>
        <w:numPr>
          <w:ilvl w:val="0"/>
          <w:numId w:val="26"/>
        </w:numPr>
        <w:spacing w:after="0" w:line="240" w:lineRule="auto"/>
        <w:ind w:left="270" w:hanging="180"/>
      </w:pPr>
      <w:r>
        <w:t>Obtains and describes rock cores and cuttings to improve knowledge of Florida geology; m</w:t>
      </w:r>
      <w:r w:rsidR="00C11F28">
        <w:t>aintains</w:t>
      </w:r>
      <w:r>
        <w:t xml:space="preserve"> these acquisitions within the FGS</w:t>
      </w:r>
      <w:r w:rsidR="00C11F28">
        <w:t xml:space="preserve"> Geological Sample Repository </w:t>
      </w:r>
    </w:p>
    <w:p w14:paraId="779F516B" w14:textId="77777777" w:rsidR="00A051E5" w:rsidRPr="00A051E5" w:rsidRDefault="00C11F28" w:rsidP="00743B5E">
      <w:pPr>
        <w:pStyle w:val="ListParagraph"/>
        <w:numPr>
          <w:ilvl w:val="0"/>
          <w:numId w:val="26"/>
        </w:numPr>
        <w:spacing w:after="0" w:line="240" w:lineRule="auto"/>
        <w:ind w:left="270" w:hanging="180"/>
      </w:pPr>
      <w:r>
        <w:t>Conducts s</w:t>
      </w:r>
      <w:r w:rsidR="00C04DD0">
        <w:t>tatewide geologic</w:t>
      </w:r>
      <w:r w:rsidR="008D43EC">
        <w:t>, geomorphic and mineral resource</w:t>
      </w:r>
      <w:r w:rsidR="00C04DD0">
        <w:t xml:space="preserve"> mapping</w:t>
      </w:r>
      <w:r w:rsidR="00FF495B" w:rsidRPr="00FF495B">
        <w:t xml:space="preserve"> </w:t>
      </w:r>
      <w:r w:rsidR="00105DE2">
        <w:t>and m</w:t>
      </w:r>
      <w:r w:rsidR="00FF495B">
        <w:t>aintains, updates and disseminates information on Florida’s lithostratigraphic nomenclature</w:t>
      </w:r>
    </w:p>
    <w:p w14:paraId="360362F8" w14:textId="77777777" w:rsidR="00C04DD0" w:rsidRDefault="00C04DD0" w:rsidP="00743B5E">
      <w:pPr>
        <w:pStyle w:val="ListParagraph"/>
        <w:numPr>
          <w:ilvl w:val="0"/>
          <w:numId w:val="26"/>
        </w:numPr>
        <w:spacing w:after="0" w:line="240" w:lineRule="auto"/>
        <w:ind w:left="270" w:hanging="180"/>
      </w:pPr>
      <w:r>
        <w:t>Maintai</w:t>
      </w:r>
      <w:r w:rsidR="006A307D">
        <w:t>ns Subsidence Incident Reports D</w:t>
      </w:r>
      <w:r>
        <w:t>atabase</w:t>
      </w:r>
      <w:r w:rsidR="008D43EC">
        <w:t xml:space="preserve"> and responds to requests for sinkhole and other geologic hazard assessments</w:t>
      </w:r>
    </w:p>
    <w:p w14:paraId="3AF8898E" w14:textId="77777777" w:rsidR="00807B23" w:rsidRDefault="0073638F" w:rsidP="00743B5E">
      <w:pPr>
        <w:pStyle w:val="ListParagraph"/>
        <w:numPr>
          <w:ilvl w:val="0"/>
          <w:numId w:val="26"/>
        </w:numPr>
        <w:spacing w:after="0" w:line="240" w:lineRule="auto"/>
        <w:ind w:left="270" w:hanging="180"/>
      </w:pPr>
      <w:r>
        <w:t>Sustains core statutory mandate to investigate and report on</w:t>
      </w:r>
      <w:r w:rsidR="00C04DD0">
        <w:t xml:space="preserve"> Florida’s stratigraphy, mineralogy, sedimentology</w:t>
      </w:r>
      <w:r w:rsidR="00FF495B">
        <w:t xml:space="preserve">, </w:t>
      </w:r>
      <w:r w:rsidR="00C04DD0">
        <w:t xml:space="preserve"> and paleontology</w:t>
      </w:r>
      <w:r w:rsidR="00FF495B">
        <w:t xml:space="preserve"> </w:t>
      </w:r>
    </w:p>
    <w:p w14:paraId="6BC1CEAC" w14:textId="77777777" w:rsidR="008D43EC" w:rsidRDefault="008D43EC">
      <w:pPr>
        <w:rPr>
          <w:b/>
          <w:sz w:val="48"/>
          <w:szCs w:val="48"/>
        </w:rPr>
      </w:pPr>
      <w:r>
        <w:br w:type="page"/>
      </w:r>
    </w:p>
    <w:p w14:paraId="05227E45" w14:textId="77777777" w:rsidR="00030C87" w:rsidRDefault="004F76FB" w:rsidP="004677DA">
      <w:pPr>
        <w:pStyle w:val="Heading1"/>
        <w:rPr>
          <w:noProof/>
        </w:rPr>
      </w:pPr>
      <w:bookmarkStart w:id="10" w:name="_Toc361742502"/>
      <w:r>
        <w:lastRenderedPageBreak/>
        <w:t>BUDGET</w:t>
      </w:r>
      <w:r w:rsidR="00FB7307">
        <w:t xml:space="preserve"> OVERVIEW</w:t>
      </w:r>
      <w:bookmarkEnd w:id="10"/>
      <w:r w:rsidR="00841A28" w:rsidRPr="00841A28">
        <w:rPr>
          <w:noProof/>
        </w:rPr>
        <w:t xml:space="preserve"> </w:t>
      </w:r>
    </w:p>
    <w:p w14:paraId="1752D232" w14:textId="77777777" w:rsidR="00325F05" w:rsidRDefault="00BF58D7" w:rsidP="004677DA">
      <w:pPr>
        <w:pStyle w:val="Heading1"/>
      </w:pPr>
      <w:r w:rsidRPr="00BF58D7">
        <w:rPr>
          <w:noProof/>
        </w:rPr>
        <w:drawing>
          <wp:inline distT="0" distB="0" distL="0" distR="0" wp14:anchorId="2281FB1B" wp14:editId="6F8AFFF7">
            <wp:extent cx="5876925" cy="5114925"/>
            <wp:effectExtent l="19050" t="0" r="9525" b="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47" cstate="print"/>
                    <a:srcRect/>
                    <a:stretch>
                      <a:fillRect/>
                    </a:stretch>
                  </pic:blipFill>
                  <pic:spPr bwMode="auto">
                    <a:xfrm>
                      <a:off x="0" y="0"/>
                      <a:ext cx="5876925" cy="5114925"/>
                    </a:xfrm>
                    <a:prstGeom prst="rect">
                      <a:avLst/>
                    </a:prstGeom>
                    <a:noFill/>
                    <a:ln w="9525">
                      <a:noFill/>
                      <a:miter lim="800000"/>
                      <a:headEnd/>
                      <a:tailEnd/>
                    </a:ln>
                  </pic:spPr>
                </pic:pic>
              </a:graphicData>
            </a:graphic>
          </wp:inline>
        </w:drawing>
      </w:r>
    </w:p>
    <w:p w14:paraId="5F567352" w14:textId="77777777" w:rsidR="00325F05" w:rsidRDefault="00325F05" w:rsidP="002862FA">
      <w:pPr>
        <w:pStyle w:val="Caption"/>
        <w:jc w:val="center"/>
        <w:rPr>
          <w:color w:val="000000" w:themeColor="text1"/>
        </w:rPr>
      </w:pPr>
      <w:bookmarkStart w:id="11" w:name="_Toc357770241"/>
      <w:r w:rsidRPr="00325F05">
        <w:rPr>
          <w:color w:val="000000" w:themeColor="text1"/>
        </w:rPr>
        <w:t xml:space="preserve">Figure </w:t>
      </w:r>
      <w:r w:rsidR="00C518D0" w:rsidRPr="00325F05">
        <w:rPr>
          <w:color w:val="000000" w:themeColor="text1"/>
        </w:rPr>
        <w:fldChar w:fldCharType="begin"/>
      </w:r>
      <w:r w:rsidRPr="00325F05">
        <w:rPr>
          <w:color w:val="000000" w:themeColor="text1"/>
        </w:rPr>
        <w:instrText xml:space="preserve"> SEQ Figure \* ARABIC </w:instrText>
      </w:r>
      <w:r w:rsidR="00C518D0" w:rsidRPr="00325F05">
        <w:rPr>
          <w:color w:val="000000" w:themeColor="text1"/>
        </w:rPr>
        <w:fldChar w:fldCharType="separate"/>
      </w:r>
      <w:r w:rsidR="005E79E8">
        <w:rPr>
          <w:noProof/>
          <w:color w:val="000000" w:themeColor="text1"/>
        </w:rPr>
        <w:t>4</w:t>
      </w:r>
      <w:r w:rsidR="00C518D0" w:rsidRPr="00325F05">
        <w:rPr>
          <w:color w:val="000000" w:themeColor="text1"/>
        </w:rPr>
        <w:fldChar w:fldCharType="end"/>
      </w:r>
      <w:r w:rsidRPr="00325F05">
        <w:rPr>
          <w:color w:val="000000" w:themeColor="text1"/>
        </w:rPr>
        <w:t xml:space="preserve">. FGS Budget Overview, FY 2013 </w:t>
      </w:r>
      <w:r w:rsidR="008D43EC">
        <w:rPr>
          <w:color w:val="000000" w:themeColor="text1"/>
        </w:rPr>
        <w:t>–</w:t>
      </w:r>
      <w:r w:rsidRPr="00325F05">
        <w:rPr>
          <w:color w:val="000000" w:themeColor="text1"/>
        </w:rPr>
        <w:t xml:space="preserve"> 2014</w:t>
      </w:r>
      <w:bookmarkEnd w:id="11"/>
    </w:p>
    <w:p w14:paraId="1293029C" w14:textId="77777777" w:rsidR="00166042" w:rsidRDefault="00841A28" w:rsidP="00166042">
      <w:pPr>
        <w:pStyle w:val="ListParagraph"/>
        <w:numPr>
          <w:ilvl w:val="0"/>
          <w:numId w:val="33"/>
        </w:numPr>
      </w:pPr>
      <w:r>
        <w:t xml:space="preserve">The bar graph for </w:t>
      </w:r>
      <w:r w:rsidR="00434D87">
        <w:t xml:space="preserve">the </w:t>
      </w:r>
      <w:r w:rsidR="002E08A0">
        <w:t xml:space="preserve">FGS </w:t>
      </w:r>
      <w:r w:rsidR="0052096C">
        <w:t>allott</w:t>
      </w:r>
      <w:r w:rsidR="002E08A0">
        <w:t xml:space="preserve">ed and expended amounts for prior, current, and projected Fiscal Years </w:t>
      </w:r>
      <w:r>
        <w:t>does not include</w:t>
      </w:r>
      <w:r w:rsidR="00166042">
        <w:t xml:space="preserve"> grant-fund</w:t>
      </w:r>
      <w:r w:rsidR="0052096C">
        <w:t>s</w:t>
      </w:r>
      <w:r w:rsidR="00166042">
        <w:t xml:space="preserve"> because </w:t>
      </w:r>
      <w:r w:rsidR="0030498B">
        <w:t xml:space="preserve">grant fund </w:t>
      </w:r>
      <w:r w:rsidR="0052096C">
        <w:t xml:space="preserve">allotments </w:t>
      </w:r>
      <w:r w:rsidR="002E08A0">
        <w:t>are spending authority only and t</w:t>
      </w:r>
      <w:r w:rsidR="0030498B">
        <w:t>he actual</w:t>
      </w:r>
      <w:r w:rsidR="002E08A0">
        <w:t xml:space="preserve"> grant</w:t>
      </w:r>
      <w:r w:rsidR="0030498B">
        <w:t xml:space="preserve"> funds available are determined by grant</w:t>
      </w:r>
      <w:r w:rsidR="00EB54B9">
        <w:t xml:space="preserve"> awards</w:t>
      </w:r>
      <w:r w:rsidR="0052096C">
        <w:t xml:space="preserve"> received</w:t>
      </w:r>
      <w:r w:rsidR="0030498B">
        <w:t>.</w:t>
      </w:r>
      <w:r w:rsidR="00904A3B">
        <w:t xml:space="preserve"> </w:t>
      </w:r>
    </w:p>
    <w:p w14:paraId="2CD7CAC7" w14:textId="77777777" w:rsidR="00904A3B" w:rsidRDefault="00904A3B" w:rsidP="00166042">
      <w:pPr>
        <w:pStyle w:val="ListParagraph"/>
        <w:numPr>
          <w:ilvl w:val="0"/>
          <w:numId w:val="33"/>
        </w:numPr>
      </w:pPr>
      <w:r>
        <w:t xml:space="preserve"> The </w:t>
      </w:r>
      <w:r w:rsidR="008B05C4">
        <w:t>allotments</w:t>
      </w:r>
      <w:r>
        <w:t xml:space="preserve"> shown for FY 2013 – 2014 are as approved; however, the FGS anticipates requesting a budget amendment to realign budget categories due to:</w:t>
      </w:r>
    </w:p>
    <w:p w14:paraId="6D8AFF4B" w14:textId="77777777" w:rsidR="00904A3B" w:rsidRDefault="00904A3B" w:rsidP="00166042">
      <w:pPr>
        <w:pStyle w:val="ListParagraph"/>
        <w:numPr>
          <w:ilvl w:val="0"/>
          <w:numId w:val="34"/>
        </w:numPr>
      </w:pPr>
      <w:r>
        <w:t xml:space="preserve">The move to 3000 Commonwealth </w:t>
      </w:r>
      <w:r w:rsidR="00434D87">
        <w:t xml:space="preserve">building, </w:t>
      </w:r>
      <w:r>
        <w:t>where there will be a</w:t>
      </w:r>
      <w:r w:rsidR="00841A28">
        <w:t xml:space="preserve"> lease</w:t>
      </w:r>
      <w:r>
        <w:t xml:space="preserve"> rather than individual contracts for building maintenance as existed prior to the move</w:t>
      </w:r>
      <w:r w:rsidR="00434D87">
        <w:t>,</w:t>
      </w:r>
      <w:r w:rsidR="0052096C">
        <w:t xml:space="preserve"> requiring a shift from the Contracted Services to the Expense category</w:t>
      </w:r>
      <w:r>
        <w:t xml:space="preserve">. </w:t>
      </w:r>
    </w:p>
    <w:p w14:paraId="0870D9A2" w14:textId="77777777" w:rsidR="00904A3B" w:rsidRDefault="00904A3B" w:rsidP="00166042">
      <w:pPr>
        <w:pStyle w:val="ListParagraph"/>
        <w:numPr>
          <w:ilvl w:val="0"/>
          <w:numId w:val="34"/>
        </w:numPr>
      </w:pPr>
      <w:r>
        <w:t>A requested shift from Expense to OPS category to cover essential functions.</w:t>
      </w:r>
    </w:p>
    <w:p w14:paraId="6C59D937" w14:textId="77777777" w:rsidR="008D43EC" w:rsidRDefault="00904A3B" w:rsidP="00166042">
      <w:pPr>
        <w:pStyle w:val="ListParagraph"/>
        <w:numPr>
          <w:ilvl w:val="0"/>
          <w:numId w:val="32"/>
        </w:numPr>
        <w:ind w:left="720"/>
      </w:pPr>
      <w:r>
        <w:t xml:space="preserve">The </w:t>
      </w:r>
      <w:r w:rsidR="0052096C">
        <w:t xml:space="preserve">allotments </w:t>
      </w:r>
      <w:r>
        <w:t xml:space="preserve">for FY 2014 – 2015 are based on our best estimate at this time for the shifted category </w:t>
      </w:r>
      <w:r w:rsidR="008B05C4">
        <w:t>allotments</w:t>
      </w:r>
      <w:r>
        <w:t>.</w:t>
      </w:r>
    </w:p>
    <w:p w14:paraId="4DEF0A1E" w14:textId="77777777" w:rsidR="009F64B7" w:rsidRPr="0098567E" w:rsidRDefault="001B0D29" w:rsidP="009F64B7">
      <w:pPr>
        <w:keepNext/>
        <w:jc w:val="center"/>
        <w:rPr>
          <w:sz w:val="10"/>
        </w:rPr>
      </w:pPr>
      <w:r w:rsidRPr="001B0D29">
        <w:rPr>
          <w:noProof/>
        </w:rPr>
        <w:lastRenderedPageBreak/>
        <w:drawing>
          <wp:inline distT="0" distB="0" distL="0" distR="0" wp14:anchorId="428A99AC" wp14:editId="5A362789">
            <wp:extent cx="5943600" cy="4463610"/>
            <wp:effectExtent l="19050" t="0" r="0" b="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48" cstate="print"/>
                    <a:srcRect/>
                    <a:stretch>
                      <a:fillRect/>
                    </a:stretch>
                  </pic:blipFill>
                  <pic:spPr bwMode="auto">
                    <a:xfrm>
                      <a:off x="0" y="0"/>
                      <a:ext cx="5943600" cy="4463610"/>
                    </a:xfrm>
                    <a:prstGeom prst="rect">
                      <a:avLst/>
                    </a:prstGeom>
                    <a:noFill/>
                    <a:ln w="9525">
                      <a:noFill/>
                      <a:miter lim="800000"/>
                      <a:headEnd/>
                      <a:tailEnd/>
                    </a:ln>
                  </pic:spPr>
                </pic:pic>
              </a:graphicData>
            </a:graphic>
          </wp:inline>
        </w:drawing>
      </w:r>
    </w:p>
    <w:p w14:paraId="6663F38B" w14:textId="77777777" w:rsidR="002747AC" w:rsidRDefault="009F64B7" w:rsidP="009F64B7">
      <w:pPr>
        <w:pStyle w:val="Caption"/>
        <w:jc w:val="center"/>
        <w:rPr>
          <w:color w:val="000000" w:themeColor="text1"/>
        </w:rPr>
      </w:pPr>
      <w:bookmarkStart w:id="12" w:name="_Toc357770242"/>
      <w:r w:rsidRPr="009F64B7">
        <w:rPr>
          <w:color w:val="000000" w:themeColor="text1"/>
        </w:rPr>
        <w:t xml:space="preserve">Figure </w:t>
      </w:r>
      <w:r w:rsidR="00C518D0" w:rsidRPr="009F64B7">
        <w:rPr>
          <w:color w:val="000000" w:themeColor="text1"/>
        </w:rPr>
        <w:fldChar w:fldCharType="begin"/>
      </w:r>
      <w:r w:rsidRPr="009F64B7">
        <w:rPr>
          <w:color w:val="000000" w:themeColor="text1"/>
        </w:rPr>
        <w:instrText xml:space="preserve"> SEQ Figure \* ARABIC </w:instrText>
      </w:r>
      <w:r w:rsidR="00C518D0" w:rsidRPr="009F64B7">
        <w:rPr>
          <w:color w:val="000000" w:themeColor="text1"/>
        </w:rPr>
        <w:fldChar w:fldCharType="separate"/>
      </w:r>
      <w:r w:rsidR="005E79E8">
        <w:rPr>
          <w:noProof/>
          <w:color w:val="000000" w:themeColor="text1"/>
        </w:rPr>
        <w:t>5</w:t>
      </w:r>
      <w:r w:rsidR="00C518D0" w:rsidRPr="009F64B7">
        <w:rPr>
          <w:color w:val="000000" w:themeColor="text1"/>
        </w:rPr>
        <w:fldChar w:fldCharType="end"/>
      </w:r>
      <w:r w:rsidRPr="009F64B7">
        <w:rPr>
          <w:color w:val="000000" w:themeColor="text1"/>
        </w:rPr>
        <w:t>. FGS Base Operating Budg</w:t>
      </w:r>
      <w:r>
        <w:rPr>
          <w:color w:val="000000" w:themeColor="text1"/>
        </w:rPr>
        <w:t>et</w:t>
      </w:r>
      <w:r w:rsidR="00411E45">
        <w:rPr>
          <w:color w:val="000000" w:themeColor="text1"/>
        </w:rPr>
        <w:t xml:space="preserve"> Allotments and Expenditures Relative to FY11-12 Allotments as a Baseline</w:t>
      </w:r>
      <w:bookmarkEnd w:id="12"/>
    </w:p>
    <w:p w14:paraId="238302C0" w14:textId="77777777" w:rsidR="003D0850" w:rsidRPr="0098567E" w:rsidRDefault="003D0850" w:rsidP="003D0850">
      <w:pPr>
        <w:keepNext/>
        <w:jc w:val="center"/>
        <w:rPr>
          <w:sz w:val="10"/>
        </w:rPr>
      </w:pPr>
    </w:p>
    <w:p w14:paraId="740D3EC3" w14:textId="77777777" w:rsidR="009C6EE7" w:rsidRPr="009C6EE7" w:rsidRDefault="009C6EE7" w:rsidP="00BF51E9">
      <w:pPr>
        <w:sectPr w:rsidR="009C6EE7" w:rsidRPr="009C6EE7" w:rsidSect="002007B7">
          <w:footerReference w:type="default" r:id="rId49"/>
          <w:footerReference w:type="first" r:id="rId50"/>
          <w:pgSz w:w="12240" w:h="15840"/>
          <w:pgMar w:top="810" w:right="1440" w:bottom="810" w:left="1440" w:header="720" w:footer="720" w:gutter="0"/>
          <w:pgBorders w:display="notFirstPage" w:offsetFrom="page">
            <w:top w:val="single" w:sz="4" w:space="24" w:color="auto"/>
            <w:left w:val="single" w:sz="4" w:space="24" w:color="auto"/>
            <w:bottom w:val="single" w:sz="4" w:space="24" w:color="auto"/>
            <w:right w:val="single" w:sz="4" w:space="24" w:color="auto"/>
          </w:pgBorders>
          <w:cols w:space="720"/>
          <w:titlePg/>
          <w:docGrid w:linePitch="360"/>
        </w:sectPr>
      </w:pPr>
    </w:p>
    <w:p w14:paraId="3B2DB5D4" w14:textId="77777777" w:rsidR="004F058E" w:rsidRPr="001A112F" w:rsidRDefault="004F058E" w:rsidP="00BD2AB5">
      <w:pPr>
        <w:pStyle w:val="Heading1"/>
        <w:spacing w:after="0"/>
        <w:rPr>
          <w:caps/>
        </w:rPr>
      </w:pPr>
      <w:bookmarkStart w:id="13" w:name="_Toc361742503"/>
      <w:r w:rsidRPr="001A112F">
        <w:rPr>
          <w:caps/>
        </w:rPr>
        <w:lastRenderedPageBreak/>
        <w:t>Key Performance Measures &amp; Indicators</w:t>
      </w:r>
      <w:bookmarkEnd w:id="13"/>
    </w:p>
    <w:p w14:paraId="63A54A93" w14:textId="77777777" w:rsidR="001A112F" w:rsidRDefault="007F5963" w:rsidP="00BD2AB5">
      <w:pPr>
        <w:pStyle w:val="Heading2"/>
        <w:spacing w:after="0"/>
      </w:pPr>
      <w:bookmarkStart w:id="14" w:name="_Toc361742504"/>
      <w:r>
        <w:t>Florida Geological Survey</w:t>
      </w:r>
      <w:bookmarkEnd w:id="14"/>
    </w:p>
    <w:tbl>
      <w:tblPr>
        <w:tblStyle w:val="TableGrid"/>
        <w:tblW w:w="12960" w:type="dxa"/>
        <w:tblInd w:w="-72" w:type="dxa"/>
        <w:tblLayout w:type="fixed"/>
        <w:tblCellMar>
          <w:left w:w="115" w:type="dxa"/>
          <w:right w:w="115" w:type="dxa"/>
        </w:tblCellMar>
        <w:tblLook w:val="04A0" w:firstRow="1" w:lastRow="0" w:firstColumn="1" w:lastColumn="0" w:noHBand="0" w:noVBand="1"/>
      </w:tblPr>
      <w:tblGrid>
        <w:gridCol w:w="1897"/>
        <w:gridCol w:w="2070"/>
        <w:gridCol w:w="1440"/>
        <w:gridCol w:w="1440"/>
        <w:gridCol w:w="990"/>
        <w:gridCol w:w="83"/>
        <w:gridCol w:w="1177"/>
        <w:gridCol w:w="965"/>
        <w:gridCol w:w="966"/>
        <w:gridCol w:w="966"/>
        <w:gridCol w:w="966"/>
      </w:tblGrid>
      <w:tr w:rsidR="00797D40" w:rsidRPr="00A47891" w14:paraId="1FB905E1" w14:textId="77777777" w:rsidTr="001F3186">
        <w:tc>
          <w:tcPr>
            <w:tcW w:w="12960" w:type="dxa"/>
            <w:gridSpan w:val="11"/>
            <w:shd w:val="clear" w:color="auto" w:fill="DAEEF3" w:themeFill="accent5" w:themeFillTint="33"/>
            <w:vAlign w:val="center"/>
          </w:tcPr>
          <w:p w14:paraId="572ACAF5" w14:textId="77777777" w:rsidR="00797D40" w:rsidRPr="00A47891" w:rsidRDefault="0086326C" w:rsidP="0086326C">
            <w:pPr>
              <w:ind w:right="-144"/>
              <w:jc w:val="center"/>
              <w:rPr>
                <w:b/>
                <w:color w:val="7F7F7F" w:themeColor="text1" w:themeTint="80"/>
                <w:sz w:val="20"/>
                <w:szCs w:val="20"/>
              </w:rPr>
            </w:pPr>
            <w:r w:rsidRPr="00A47891">
              <w:rPr>
                <w:b/>
                <w:color w:val="7F7F7F" w:themeColor="text1" w:themeTint="80"/>
                <w:sz w:val="20"/>
                <w:szCs w:val="20"/>
              </w:rPr>
              <w:t xml:space="preserve">                                                                                                                   </w:t>
            </w:r>
            <w:r w:rsidR="008A7B72" w:rsidRPr="00A47891">
              <w:rPr>
                <w:b/>
                <w:color w:val="7F7F7F" w:themeColor="text1" w:themeTint="80"/>
                <w:sz w:val="20"/>
                <w:szCs w:val="20"/>
              </w:rPr>
              <w:t xml:space="preserve">    </w:t>
            </w:r>
            <w:r w:rsidRPr="00A47891">
              <w:rPr>
                <w:b/>
                <w:color w:val="7F7F7F" w:themeColor="text1" w:themeTint="80"/>
                <w:sz w:val="20"/>
                <w:szCs w:val="20"/>
              </w:rPr>
              <w:t xml:space="preserve">         </w:t>
            </w:r>
            <w:r w:rsidR="00797D40" w:rsidRPr="00A47891">
              <w:rPr>
                <w:b/>
                <w:color w:val="7F7F7F" w:themeColor="text1" w:themeTint="80"/>
                <w:sz w:val="20"/>
                <w:szCs w:val="20"/>
              </w:rPr>
              <w:t xml:space="preserve">Department of Economic Opportunity 5 </w:t>
            </w:r>
            <w:proofErr w:type="spellStart"/>
            <w:r w:rsidR="00797D40" w:rsidRPr="00A47891">
              <w:rPr>
                <w:b/>
                <w:color w:val="7F7F7F" w:themeColor="text1" w:themeTint="80"/>
                <w:sz w:val="20"/>
                <w:szCs w:val="20"/>
              </w:rPr>
              <w:t>Yr</w:t>
            </w:r>
            <w:proofErr w:type="spellEnd"/>
            <w:r w:rsidR="00797D40" w:rsidRPr="00A47891">
              <w:rPr>
                <w:b/>
                <w:color w:val="7F7F7F" w:themeColor="text1" w:themeTint="80"/>
                <w:sz w:val="20"/>
                <w:szCs w:val="20"/>
              </w:rPr>
              <w:t xml:space="preserve"> Plan: # 18, 19, 20, 25</w:t>
            </w:r>
          </w:p>
        </w:tc>
      </w:tr>
      <w:tr w:rsidR="005B6408" w:rsidRPr="00A47891" w14:paraId="00424D53" w14:textId="77777777" w:rsidTr="008B0A5A">
        <w:trPr>
          <w:cantSplit/>
        </w:trPr>
        <w:tc>
          <w:tcPr>
            <w:tcW w:w="7920" w:type="dxa"/>
            <w:gridSpan w:val="6"/>
            <w:tcBorders>
              <w:right w:val="single" w:sz="4" w:space="0" w:color="DAEEF3" w:themeColor="accent5" w:themeTint="33"/>
            </w:tcBorders>
            <w:shd w:val="clear" w:color="auto" w:fill="C6D9F1" w:themeFill="text2" w:themeFillTint="33"/>
            <w:vAlign w:val="center"/>
          </w:tcPr>
          <w:p w14:paraId="1823394B" w14:textId="77777777" w:rsidR="002B4B9D" w:rsidRPr="00A47891" w:rsidRDefault="002B4B9D" w:rsidP="00296B86">
            <w:pPr>
              <w:rPr>
                <w:b/>
                <w:i/>
                <w:color w:val="7F7F7F" w:themeColor="text1" w:themeTint="80"/>
                <w:sz w:val="20"/>
                <w:szCs w:val="20"/>
              </w:rPr>
            </w:pPr>
            <w:r w:rsidRPr="00A47891">
              <w:rPr>
                <w:b/>
                <w:i/>
                <w:color w:val="7F7F7F" w:themeColor="text1" w:themeTint="80"/>
                <w:sz w:val="20"/>
                <w:szCs w:val="20"/>
              </w:rPr>
              <w:t xml:space="preserve">Getting the Water Right in Florida                                                                                                                                                </w:t>
            </w:r>
          </w:p>
        </w:tc>
        <w:tc>
          <w:tcPr>
            <w:tcW w:w="5040" w:type="dxa"/>
            <w:gridSpan w:val="5"/>
            <w:tcBorders>
              <w:left w:val="single" w:sz="4" w:space="0" w:color="DAEEF3" w:themeColor="accent5" w:themeTint="33"/>
            </w:tcBorders>
            <w:shd w:val="clear" w:color="auto" w:fill="C6D9F1" w:themeFill="text2" w:themeFillTint="33"/>
          </w:tcPr>
          <w:p w14:paraId="1A59C0B3" w14:textId="77777777" w:rsidR="002B4B9D" w:rsidRPr="00A47891" w:rsidRDefault="002B4B9D" w:rsidP="002B4B9D">
            <w:pPr>
              <w:rPr>
                <w:b/>
                <w:color w:val="7F7F7F" w:themeColor="text1" w:themeTint="80"/>
                <w:sz w:val="20"/>
                <w:szCs w:val="20"/>
              </w:rPr>
            </w:pPr>
            <w:r w:rsidRPr="00A47891">
              <w:rPr>
                <w:b/>
                <w:color w:val="7F7F7F" w:themeColor="text1" w:themeTint="80"/>
                <w:sz w:val="20"/>
                <w:szCs w:val="20"/>
              </w:rPr>
              <w:t>Secretary Priority</w:t>
            </w:r>
          </w:p>
        </w:tc>
      </w:tr>
      <w:tr w:rsidR="005B6408" w:rsidRPr="00A47891" w14:paraId="7300F4F2" w14:textId="77777777" w:rsidTr="008B0A5A">
        <w:trPr>
          <w:cantSplit/>
        </w:trPr>
        <w:tc>
          <w:tcPr>
            <w:tcW w:w="7920" w:type="dxa"/>
            <w:gridSpan w:val="6"/>
            <w:tcBorders>
              <w:right w:val="single" w:sz="4" w:space="0" w:color="DAEEF3" w:themeColor="accent5" w:themeTint="33"/>
            </w:tcBorders>
            <w:shd w:val="clear" w:color="auto" w:fill="92D050"/>
            <w:vAlign w:val="center"/>
          </w:tcPr>
          <w:p w14:paraId="0A9D28C5" w14:textId="77777777" w:rsidR="000C3986" w:rsidRPr="00A47891" w:rsidRDefault="000C3986" w:rsidP="00296B86">
            <w:pPr>
              <w:rPr>
                <w:b/>
                <w:i/>
                <w:sz w:val="20"/>
                <w:szCs w:val="20"/>
              </w:rPr>
            </w:pPr>
            <w:r w:rsidRPr="00A47891">
              <w:rPr>
                <w:b/>
                <w:i/>
                <w:sz w:val="20"/>
                <w:szCs w:val="20"/>
              </w:rPr>
              <w:t>Acquire &amp; Archive geologic data</w:t>
            </w:r>
          </w:p>
        </w:tc>
        <w:tc>
          <w:tcPr>
            <w:tcW w:w="5040" w:type="dxa"/>
            <w:gridSpan w:val="5"/>
            <w:tcBorders>
              <w:left w:val="single" w:sz="4" w:space="0" w:color="DAEEF3" w:themeColor="accent5" w:themeTint="33"/>
            </w:tcBorders>
            <w:shd w:val="clear" w:color="auto" w:fill="92D050"/>
          </w:tcPr>
          <w:p w14:paraId="4A31C936" w14:textId="77777777" w:rsidR="000C3986" w:rsidRPr="00A47891" w:rsidRDefault="002B4B9D" w:rsidP="002B4B9D">
            <w:pPr>
              <w:rPr>
                <w:b/>
                <w:color w:val="7F7F7F" w:themeColor="text1" w:themeTint="80"/>
                <w:sz w:val="20"/>
                <w:szCs w:val="20"/>
              </w:rPr>
            </w:pPr>
            <w:r w:rsidRPr="00A47891">
              <w:rPr>
                <w:b/>
                <w:color w:val="7F7F7F" w:themeColor="text1" w:themeTint="80"/>
                <w:sz w:val="20"/>
                <w:szCs w:val="20"/>
              </w:rPr>
              <w:t>FGS Priority</w:t>
            </w:r>
          </w:p>
        </w:tc>
      </w:tr>
      <w:tr w:rsidR="008C41B7" w:rsidRPr="00A47891" w14:paraId="568B48E3" w14:textId="77777777" w:rsidTr="001F3186">
        <w:trPr>
          <w:cantSplit/>
        </w:trPr>
        <w:tc>
          <w:tcPr>
            <w:tcW w:w="12960" w:type="dxa"/>
            <w:gridSpan w:val="11"/>
            <w:shd w:val="clear" w:color="auto" w:fill="A6FCAE"/>
            <w:vAlign w:val="bottom"/>
          </w:tcPr>
          <w:p w14:paraId="06C1DEC1" w14:textId="77777777" w:rsidR="008C41B7" w:rsidRPr="00A47891" w:rsidRDefault="00797D40" w:rsidP="00797D40">
            <w:pPr>
              <w:rPr>
                <w:b/>
                <w:sz w:val="20"/>
                <w:szCs w:val="20"/>
              </w:rPr>
            </w:pPr>
            <w:r w:rsidRPr="00A47891">
              <w:rPr>
                <w:b/>
                <w:sz w:val="20"/>
                <w:szCs w:val="20"/>
              </w:rPr>
              <w:t xml:space="preserve">FGS Goal A1:  </w:t>
            </w:r>
            <w:r w:rsidR="00EB54B9" w:rsidRPr="00A47891">
              <w:rPr>
                <w:b/>
                <w:sz w:val="20"/>
                <w:szCs w:val="20"/>
              </w:rPr>
              <w:t>S</w:t>
            </w:r>
            <w:r w:rsidR="008C41B7" w:rsidRPr="00A47891">
              <w:rPr>
                <w:b/>
                <w:sz w:val="20"/>
                <w:szCs w:val="20"/>
              </w:rPr>
              <w:t>erve as state geologic, data and geosciences information repository</w:t>
            </w:r>
          </w:p>
        </w:tc>
      </w:tr>
      <w:tr w:rsidR="005B6408" w:rsidRPr="00A47891" w14:paraId="095581C7" w14:textId="77777777" w:rsidTr="00564FB8">
        <w:trPr>
          <w:cantSplit/>
        </w:trPr>
        <w:tc>
          <w:tcPr>
            <w:tcW w:w="1897" w:type="dxa"/>
            <w:vAlign w:val="bottom"/>
          </w:tcPr>
          <w:p w14:paraId="3877FDD6" w14:textId="77777777" w:rsidR="001A112F" w:rsidRPr="00A47891" w:rsidRDefault="001A112F" w:rsidP="0086326C">
            <w:pPr>
              <w:rPr>
                <w:b/>
                <w:sz w:val="20"/>
                <w:szCs w:val="20"/>
              </w:rPr>
            </w:pPr>
            <w:r w:rsidRPr="00A47891">
              <w:rPr>
                <w:b/>
                <w:sz w:val="20"/>
                <w:szCs w:val="20"/>
              </w:rPr>
              <w:t>KPM</w:t>
            </w:r>
          </w:p>
        </w:tc>
        <w:tc>
          <w:tcPr>
            <w:tcW w:w="2070" w:type="dxa"/>
            <w:vAlign w:val="bottom"/>
          </w:tcPr>
          <w:p w14:paraId="6E51DE9E" w14:textId="77777777" w:rsidR="001A112F" w:rsidRPr="00A47891" w:rsidRDefault="001A112F" w:rsidP="0086326C">
            <w:pPr>
              <w:rPr>
                <w:b/>
                <w:sz w:val="20"/>
                <w:szCs w:val="20"/>
              </w:rPr>
            </w:pPr>
            <w:r w:rsidRPr="00A47891">
              <w:rPr>
                <w:b/>
                <w:sz w:val="20"/>
                <w:szCs w:val="20"/>
              </w:rPr>
              <w:t>Action</w:t>
            </w:r>
          </w:p>
        </w:tc>
        <w:tc>
          <w:tcPr>
            <w:tcW w:w="1440" w:type="dxa"/>
            <w:vAlign w:val="bottom"/>
          </w:tcPr>
          <w:p w14:paraId="55D65878" w14:textId="77777777" w:rsidR="001A112F" w:rsidRPr="00A47891" w:rsidRDefault="001A112F" w:rsidP="0086326C">
            <w:pPr>
              <w:rPr>
                <w:b/>
                <w:sz w:val="20"/>
                <w:szCs w:val="20"/>
              </w:rPr>
            </w:pPr>
            <w:r w:rsidRPr="00A47891">
              <w:rPr>
                <w:b/>
                <w:sz w:val="20"/>
                <w:szCs w:val="20"/>
              </w:rPr>
              <w:t>KPI</w:t>
            </w:r>
          </w:p>
        </w:tc>
        <w:tc>
          <w:tcPr>
            <w:tcW w:w="1440" w:type="dxa"/>
            <w:vAlign w:val="bottom"/>
          </w:tcPr>
          <w:p w14:paraId="1B0CE437" w14:textId="77777777" w:rsidR="001A112F" w:rsidRPr="00A47891" w:rsidRDefault="001A112F" w:rsidP="00055125">
            <w:pPr>
              <w:rPr>
                <w:b/>
                <w:sz w:val="20"/>
                <w:szCs w:val="20"/>
              </w:rPr>
            </w:pPr>
            <w:r w:rsidRPr="00A47891">
              <w:rPr>
                <w:b/>
                <w:sz w:val="20"/>
                <w:szCs w:val="20"/>
              </w:rPr>
              <w:t>Responsible Party</w:t>
            </w:r>
          </w:p>
        </w:tc>
        <w:tc>
          <w:tcPr>
            <w:tcW w:w="990" w:type="dxa"/>
            <w:vAlign w:val="bottom"/>
          </w:tcPr>
          <w:p w14:paraId="589BC5AE" w14:textId="77777777" w:rsidR="001A112F" w:rsidRPr="00A47891" w:rsidRDefault="001A112F" w:rsidP="0086326C">
            <w:pPr>
              <w:rPr>
                <w:b/>
                <w:sz w:val="20"/>
                <w:szCs w:val="20"/>
              </w:rPr>
            </w:pPr>
            <w:r w:rsidRPr="00A47891">
              <w:rPr>
                <w:b/>
                <w:sz w:val="20"/>
                <w:szCs w:val="20"/>
              </w:rPr>
              <w:t>Baseline</w:t>
            </w:r>
          </w:p>
        </w:tc>
        <w:tc>
          <w:tcPr>
            <w:tcW w:w="1260" w:type="dxa"/>
            <w:gridSpan w:val="2"/>
            <w:vAlign w:val="bottom"/>
          </w:tcPr>
          <w:p w14:paraId="6AFB8AC9" w14:textId="77777777" w:rsidR="001A112F" w:rsidRPr="00A47891" w:rsidRDefault="001A112F" w:rsidP="001A112F">
            <w:pPr>
              <w:rPr>
                <w:b/>
                <w:sz w:val="20"/>
                <w:szCs w:val="20"/>
              </w:rPr>
            </w:pPr>
            <w:r w:rsidRPr="00A47891">
              <w:rPr>
                <w:b/>
                <w:sz w:val="20"/>
                <w:szCs w:val="20"/>
              </w:rPr>
              <w:t xml:space="preserve">Target / </w:t>
            </w:r>
          </w:p>
          <w:p w14:paraId="4F083469" w14:textId="77777777" w:rsidR="001A112F" w:rsidRPr="00A47891" w:rsidRDefault="001A112F" w:rsidP="007C7FAE">
            <w:pPr>
              <w:rPr>
                <w:b/>
                <w:sz w:val="20"/>
                <w:szCs w:val="20"/>
              </w:rPr>
            </w:pPr>
            <w:r w:rsidRPr="00A47891">
              <w:rPr>
                <w:b/>
                <w:sz w:val="20"/>
                <w:szCs w:val="20"/>
              </w:rPr>
              <w:t>Due Date</w:t>
            </w:r>
          </w:p>
        </w:tc>
        <w:tc>
          <w:tcPr>
            <w:tcW w:w="965" w:type="dxa"/>
            <w:tcBorders>
              <w:right w:val="dotted" w:sz="4" w:space="0" w:color="auto"/>
            </w:tcBorders>
            <w:shd w:val="clear" w:color="auto" w:fill="F2F2F2" w:themeFill="background1" w:themeFillShade="F2"/>
            <w:vAlign w:val="bottom"/>
          </w:tcPr>
          <w:p w14:paraId="08CF6F7F" w14:textId="77777777" w:rsidR="001A112F" w:rsidRPr="00A47891" w:rsidRDefault="001A112F" w:rsidP="001A112F">
            <w:pPr>
              <w:jc w:val="center"/>
              <w:rPr>
                <w:b/>
                <w:sz w:val="20"/>
                <w:szCs w:val="20"/>
              </w:rPr>
            </w:pPr>
            <w:r w:rsidRPr="00A47891">
              <w:rPr>
                <w:b/>
                <w:sz w:val="20"/>
                <w:szCs w:val="20"/>
              </w:rPr>
              <w:t>Q1</w:t>
            </w:r>
          </w:p>
        </w:tc>
        <w:tc>
          <w:tcPr>
            <w:tcW w:w="966" w:type="dxa"/>
            <w:tcBorders>
              <w:left w:val="dotted" w:sz="4" w:space="0" w:color="auto"/>
              <w:right w:val="dotted" w:sz="4" w:space="0" w:color="auto"/>
            </w:tcBorders>
            <w:shd w:val="clear" w:color="auto" w:fill="F2F2F2" w:themeFill="background1" w:themeFillShade="F2"/>
            <w:vAlign w:val="bottom"/>
          </w:tcPr>
          <w:p w14:paraId="18F51C54" w14:textId="77777777" w:rsidR="001A112F" w:rsidRPr="00A47891" w:rsidRDefault="001A112F" w:rsidP="001A112F">
            <w:pPr>
              <w:jc w:val="center"/>
              <w:rPr>
                <w:b/>
                <w:sz w:val="20"/>
                <w:szCs w:val="20"/>
              </w:rPr>
            </w:pPr>
            <w:r w:rsidRPr="00A47891">
              <w:rPr>
                <w:b/>
                <w:sz w:val="20"/>
                <w:szCs w:val="20"/>
              </w:rPr>
              <w:t>Q2</w:t>
            </w:r>
          </w:p>
        </w:tc>
        <w:tc>
          <w:tcPr>
            <w:tcW w:w="966" w:type="dxa"/>
            <w:tcBorders>
              <w:left w:val="dotted" w:sz="4" w:space="0" w:color="auto"/>
              <w:right w:val="dotted" w:sz="4" w:space="0" w:color="auto"/>
            </w:tcBorders>
            <w:shd w:val="clear" w:color="auto" w:fill="F2F2F2" w:themeFill="background1" w:themeFillShade="F2"/>
            <w:vAlign w:val="bottom"/>
          </w:tcPr>
          <w:p w14:paraId="0E4C770B" w14:textId="77777777" w:rsidR="001A112F" w:rsidRPr="00A47891" w:rsidRDefault="001A112F" w:rsidP="001A112F">
            <w:pPr>
              <w:jc w:val="center"/>
              <w:rPr>
                <w:b/>
                <w:sz w:val="20"/>
                <w:szCs w:val="20"/>
              </w:rPr>
            </w:pPr>
            <w:r w:rsidRPr="00A47891">
              <w:rPr>
                <w:b/>
                <w:sz w:val="20"/>
                <w:szCs w:val="20"/>
              </w:rPr>
              <w:t>Q3</w:t>
            </w:r>
          </w:p>
        </w:tc>
        <w:tc>
          <w:tcPr>
            <w:tcW w:w="966" w:type="dxa"/>
            <w:tcBorders>
              <w:left w:val="dotted" w:sz="4" w:space="0" w:color="auto"/>
            </w:tcBorders>
            <w:shd w:val="clear" w:color="auto" w:fill="F2F2F2" w:themeFill="background1" w:themeFillShade="F2"/>
            <w:vAlign w:val="bottom"/>
          </w:tcPr>
          <w:p w14:paraId="267FA123" w14:textId="77777777" w:rsidR="001A112F" w:rsidRPr="00A47891" w:rsidRDefault="001A112F" w:rsidP="001A112F">
            <w:pPr>
              <w:jc w:val="center"/>
              <w:rPr>
                <w:b/>
                <w:sz w:val="20"/>
                <w:szCs w:val="20"/>
              </w:rPr>
            </w:pPr>
            <w:r w:rsidRPr="00A47891">
              <w:rPr>
                <w:b/>
                <w:sz w:val="20"/>
                <w:szCs w:val="20"/>
              </w:rPr>
              <w:t>Q4</w:t>
            </w:r>
          </w:p>
        </w:tc>
      </w:tr>
      <w:tr w:rsidR="005B6408" w:rsidRPr="00A47891" w14:paraId="73FA28DA" w14:textId="77777777" w:rsidTr="00564FB8">
        <w:trPr>
          <w:cantSplit/>
        </w:trPr>
        <w:tc>
          <w:tcPr>
            <w:tcW w:w="1897" w:type="dxa"/>
          </w:tcPr>
          <w:p w14:paraId="30605C67" w14:textId="77777777" w:rsidR="00721AE7" w:rsidRPr="00962174" w:rsidRDefault="00721AE7" w:rsidP="00721AE7">
            <w:pPr>
              <w:rPr>
                <w:color w:val="000000" w:themeColor="text1"/>
                <w:sz w:val="20"/>
                <w:szCs w:val="20"/>
              </w:rPr>
            </w:pPr>
            <w:r w:rsidRPr="00962174">
              <w:rPr>
                <w:b/>
                <w:color w:val="000000" w:themeColor="text1"/>
                <w:sz w:val="20"/>
                <w:szCs w:val="20"/>
              </w:rPr>
              <w:t>A1a.</w:t>
            </w:r>
            <w:r>
              <w:rPr>
                <w:color w:val="000000" w:themeColor="text1"/>
                <w:sz w:val="20"/>
                <w:szCs w:val="20"/>
              </w:rPr>
              <w:t xml:space="preserve"> </w:t>
            </w:r>
            <w:r w:rsidRPr="00962174">
              <w:rPr>
                <w:color w:val="000000" w:themeColor="text1"/>
                <w:sz w:val="20"/>
                <w:szCs w:val="20"/>
              </w:rPr>
              <w:t>GIS coverages created for projects or significant mapping requests require metadata to document source and dates of creation</w:t>
            </w:r>
          </w:p>
          <w:p w14:paraId="7BC59C3A" w14:textId="77777777" w:rsidR="00B12CBD" w:rsidRPr="00A47891" w:rsidRDefault="00B12CBD" w:rsidP="00E5480A">
            <w:pPr>
              <w:rPr>
                <w:color w:val="000000" w:themeColor="text1"/>
                <w:sz w:val="20"/>
                <w:szCs w:val="20"/>
              </w:rPr>
            </w:pPr>
          </w:p>
        </w:tc>
        <w:tc>
          <w:tcPr>
            <w:tcW w:w="2070" w:type="dxa"/>
          </w:tcPr>
          <w:p w14:paraId="670761D7" w14:textId="77777777" w:rsidR="00061BEB" w:rsidRPr="00A47891" w:rsidRDefault="00EB54B9" w:rsidP="00E5480A">
            <w:pPr>
              <w:rPr>
                <w:color w:val="000000" w:themeColor="text1"/>
                <w:sz w:val="20"/>
                <w:szCs w:val="20"/>
              </w:rPr>
            </w:pPr>
            <w:r w:rsidRPr="00A47891">
              <w:rPr>
                <w:rFonts w:eastAsia="Times New Roman" w:cs="Times New Roman"/>
                <w:color w:val="000000" w:themeColor="text1"/>
                <w:sz w:val="20"/>
                <w:szCs w:val="20"/>
              </w:rPr>
              <w:t>C</w:t>
            </w:r>
            <w:r w:rsidR="00E5480A" w:rsidRPr="00A47891">
              <w:rPr>
                <w:rFonts w:eastAsia="Times New Roman" w:cs="Times New Roman"/>
                <w:color w:val="000000" w:themeColor="text1"/>
                <w:sz w:val="20"/>
                <w:szCs w:val="20"/>
              </w:rPr>
              <w:t>reate and verify metadata for GIS data within two months after data coverage is completed</w:t>
            </w:r>
          </w:p>
        </w:tc>
        <w:tc>
          <w:tcPr>
            <w:tcW w:w="1440" w:type="dxa"/>
          </w:tcPr>
          <w:p w14:paraId="21417037" w14:textId="77777777" w:rsidR="00061BEB" w:rsidRPr="00A47891" w:rsidRDefault="00EB54B9" w:rsidP="00E5480A">
            <w:pPr>
              <w:rPr>
                <w:color w:val="000000" w:themeColor="text1"/>
                <w:sz w:val="20"/>
                <w:szCs w:val="20"/>
              </w:rPr>
            </w:pPr>
            <w:r w:rsidRPr="00A47891">
              <w:rPr>
                <w:color w:val="000000" w:themeColor="text1"/>
                <w:sz w:val="20"/>
                <w:szCs w:val="20"/>
              </w:rPr>
              <w:t>Created metadata verified</w:t>
            </w:r>
          </w:p>
        </w:tc>
        <w:tc>
          <w:tcPr>
            <w:tcW w:w="1440" w:type="dxa"/>
          </w:tcPr>
          <w:p w14:paraId="667AB22A" w14:textId="77777777" w:rsidR="00061BEB" w:rsidRPr="00A47891" w:rsidRDefault="00EA01C9" w:rsidP="00E5480A">
            <w:pPr>
              <w:rPr>
                <w:color w:val="000000" w:themeColor="text1"/>
                <w:sz w:val="20"/>
                <w:szCs w:val="20"/>
              </w:rPr>
            </w:pPr>
            <w:r w:rsidRPr="00A47891">
              <w:rPr>
                <w:rFonts w:eastAsia="Times New Roman" w:cs="Times New Roman"/>
                <w:color w:val="000000" w:themeColor="text1"/>
                <w:sz w:val="20"/>
                <w:szCs w:val="20"/>
              </w:rPr>
              <w:t>Geoscience Information</w:t>
            </w:r>
          </w:p>
        </w:tc>
        <w:tc>
          <w:tcPr>
            <w:tcW w:w="990" w:type="dxa"/>
          </w:tcPr>
          <w:p w14:paraId="0C11DA57" w14:textId="77777777" w:rsidR="00061BEB" w:rsidRPr="00A47891" w:rsidRDefault="00061BEB" w:rsidP="00E5480A">
            <w:pPr>
              <w:rPr>
                <w:color w:val="000000" w:themeColor="text1"/>
                <w:sz w:val="20"/>
                <w:szCs w:val="20"/>
              </w:rPr>
            </w:pPr>
            <w:r w:rsidRPr="00182543">
              <w:rPr>
                <w:color w:val="000000" w:themeColor="text1"/>
                <w:sz w:val="20"/>
                <w:szCs w:val="20"/>
              </w:rPr>
              <w:t>n/a</w:t>
            </w:r>
          </w:p>
        </w:tc>
        <w:tc>
          <w:tcPr>
            <w:tcW w:w="1260" w:type="dxa"/>
            <w:gridSpan w:val="2"/>
          </w:tcPr>
          <w:p w14:paraId="23F1F05B" w14:textId="77777777" w:rsidR="00061BEB" w:rsidRPr="00A47891" w:rsidRDefault="0052096C" w:rsidP="00E5480A">
            <w:pPr>
              <w:rPr>
                <w:color w:val="000000" w:themeColor="text1"/>
                <w:sz w:val="20"/>
                <w:szCs w:val="20"/>
              </w:rPr>
            </w:pPr>
            <w:r w:rsidRPr="00A47891">
              <w:rPr>
                <w:color w:val="000000" w:themeColor="text1"/>
                <w:sz w:val="20"/>
                <w:szCs w:val="20"/>
              </w:rPr>
              <w:t>All GIS coverages completed/Ongoing</w:t>
            </w:r>
          </w:p>
        </w:tc>
        <w:tc>
          <w:tcPr>
            <w:tcW w:w="965" w:type="dxa"/>
            <w:tcBorders>
              <w:right w:val="dotted" w:sz="4" w:space="0" w:color="auto"/>
            </w:tcBorders>
            <w:shd w:val="clear" w:color="auto" w:fill="F2F2F2" w:themeFill="background1" w:themeFillShade="F2"/>
          </w:tcPr>
          <w:p w14:paraId="139EA81B" w14:textId="77777777" w:rsidR="00061BEB" w:rsidRPr="00A47891" w:rsidRDefault="00A32CCF" w:rsidP="00E5480A">
            <w:pPr>
              <w:rPr>
                <w:color w:val="000000" w:themeColor="text1"/>
                <w:sz w:val="20"/>
                <w:szCs w:val="20"/>
              </w:rPr>
            </w:pPr>
            <w:r>
              <w:rPr>
                <w:color w:val="000000" w:themeColor="text1"/>
                <w:sz w:val="20"/>
                <w:szCs w:val="20"/>
              </w:rPr>
              <w:t>All cover-ages up to date</w:t>
            </w:r>
          </w:p>
        </w:tc>
        <w:tc>
          <w:tcPr>
            <w:tcW w:w="966" w:type="dxa"/>
            <w:tcBorders>
              <w:left w:val="dotted" w:sz="4" w:space="0" w:color="auto"/>
              <w:right w:val="dotted" w:sz="4" w:space="0" w:color="auto"/>
            </w:tcBorders>
            <w:shd w:val="clear" w:color="auto" w:fill="F2F2F2" w:themeFill="background1" w:themeFillShade="F2"/>
          </w:tcPr>
          <w:p w14:paraId="48A3CD81" w14:textId="77777777" w:rsidR="00061BEB" w:rsidRPr="00A47891" w:rsidRDefault="00F82C80" w:rsidP="00E5480A">
            <w:pPr>
              <w:rPr>
                <w:color w:val="000000" w:themeColor="text1"/>
                <w:sz w:val="20"/>
                <w:szCs w:val="20"/>
              </w:rPr>
            </w:pPr>
            <w:r>
              <w:rPr>
                <w:color w:val="000000" w:themeColor="text1"/>
                <w:sz w:val="20"/>
                <w:szCs w:val="20"/>
              </w:rPr>
              <w:t>All cover-ages up to date</w:t>
            </w:r>
          </w:p>
        </w:tc>
        <w:tc>
          <w:tcPr>
            <w:tcW w:w="966" w:type="dxa"/>
            <w:tcBorders>
              <w:left w:val="dotted" w:sz="4" w:space="0" w:color="auto"/>
              <w:right w:val="dotted" w:sz="4" w:space="0" w:color="auto"/>
            </w:tcBorders>
            <w:shd w:val="clear" w:color="auto" w:fill="F2F2F2" w:themeFill="background1" w:themeFillShade="F2"/>
          </w:tcPr>
          <w:p w14:paraId="4F0FA275" w14:textId="77777777" w:rsidR="00061BEB" w:rsidRPr="00A47891" w:rsidRDefault="002E7959" w:rsidP="00E5480A">
            <w:pPr>
              <w:rPr>
                <w:color w:val="000000" w:themeColor="text1"/>
                <w:sz w:val="20"/>
                <w:szCs w:val="20"/>
              </w:rPr>
            </w:pPr>
            <w:r w:rsidRPr="00501171">
              <w:rPr>
                <w:color w:val="000000" w:themeColor="text1"/>
                <w:sz w:val="20"/>
                <w:szCs w:val="20"/>
              </w:rPr>
              <w:t>All cover-ages up to date</w:t>
            </w:r>
          </w:p>
        </w:tc>
        <w:tc>
          <w:tcPr>
            <w:tcW w:w="966" w:type="dxa"/>
            <w:tcBorders>
              <w:left w:val="dotted" w:sz="4" w:space="0" w:color="auto"/>
            </w:tcBorders>
            <w:shd w:val="clear" w:color="auto" w:fill="F2F2F2" w:themeFill="background1" w:themeFillShade="F2"/>
          </w:tcPr>
          <w:p w14:paraId="25D83F1E" w14:textId="77777777" w:rsidR="00061BEB" w:rsidRPr="00A47891" w:rsidRDefault="00061BEB" w:rsidP="00E5480A">
            <w:pPr>
              <w:rPr>
                <w:color w:val="000000" w:themeColor="text1"/>
                <w:sz w:val="20"/>
                <w:szCs w:val="20"/>
              </w:rPr>
            </w:pPr>
          </w:p>
        </w:tc>
      </w:tr>
    </w:tbl>
    <w:p w14:paraId="5EFE33EC" w14:textId="77777777" w:rsidR="00B12CBD" w:rsidRPr="00A47891" w:rsidRDefault="00B12CBD" w:rsidP="007A6134">
      <w:pPr>
        <w:rPr>
          <w:b/>
          <w:i/>
          <w:color w:val="000000" w:themeColor="text1"/>
          <w:sz w:val="20"/>
          <w:szCs w:val="20"/>
        </w:rPr>
        <w:sectPr w:rsidR="00B12CBD" w:rsidRPr="00A47891" w:rsidSect="00E07184">
          <w:pgSz w:w="15840" w:h="12240" w:orient="landscape" w:code="1"/>
          <w:pgMar w:top="720" w:right="1440" w:bottom="630" w:left="1440" w:header="720" w:footer="720" w:gutter="0"/>
          <w:pgBorders w:offsetFrom="page">
            <w:top w:val="single" w:sz="4" w:space="24" w:color="auto"/>
            <w:left w:val="single" w:sz="4" w:space="24" w:color="auto"/>
            <w:bottom w:val="single" w:sz="4" w:space="24" w:color="auto"/>
            <w:right w:val="single" w:sz="4" w:space="24" w:color="auto"/>
          </w:pgBorders>
          <w:cols w:space="720"/>
          <w:titlePg/>
          <w:docGrid w:linePitch="360"/>
        </w:sectPr>
      </w:pPr>
    </w:p>
    <w:tbl>
      <w:tblPr>
        <w:tblStyle w:val="TableGrid"/>
        <w:tblW w:w="12951" w:type="dxa"/>
        <w:tblInd w:w="-73" w:type="dxa"/>
        <w:tblLayout w:type="fixed"/>
        <w:tblLook w:val="04A0" w:firstRow="1" w:lastRow="0" w:firstColumn="1" w:lastColumn="0" w:noHBand="0" w:noVBand="1"/>
      </w:tblPr>
      <w:tblGrid>
        <w:gridCol w:w="12951"/>
      </w:tblGrid>
      <w:tr w:rsidR="00797D40" w:rsidRPr="00A47891" w14:paraId="7269DAEF" w14:textId="77777777" w:rsidTr="001F3186">
        <w:trPr>
          <w:cantSplit/>
        </w:trPr>
        <w:tc>
          <w:tcPr>
            <w:tcW w:w="12951" w:type="dxa"/>
            <w:shd w:val="clear" w:color="auto" w:fill="A6FCAE"/>
            <w:vAlign w:val="bottom"/>
          </w:tcPr>
          <w:p w14:paraId="591AC0F8" w14:textId="77777777" w:rsidR="00797D40" w:rsidRPr="00A47891" w:rsidRDefault="00797D40" w:rsidP="0086326C">
            <w:pPr>
              <w:rPr>
                <w:b/>
                <w:color w:val="000000" w:themeColor="text1"/>
                <w:sz w:val="20"/>
                <w:szCs w:val="20"/>
              </w:rPr>
            </w:pPr>
            <w:r w:rsidRPr="00A47891">
              <w:rPr>
                <w:b/>
                <w:color w:val="000000" w:themeColor="text1"/>
                <w:sz w:val="20"/>
                <w:szCs w:val="20"/>
              </w:rPr>
              <w:lastRenderedPageBreak/>
              <w:t xml:space="preserve">FGS Goal A2:  </w:t>
            </w:r>
            <w:r w:rsidR="0086326C" w:rsidRPr="00A47891">
              <w:rPr>
                <w:b/>
                <w:color w:val="000000" w:themeColor="text1"/>
                <w:sz w:val="20"/>
                <w:szCs w:val="20"/>
              </w:rPr>
              <w:t>Increase the volume of subsidence incident reports recorded</w:t>
            </w:r>
          </w:p>
        </w:tc>
      </w:tr>
    </w:tbl>
    <w:p w14:paraId="6200F1CB" w14:textId="77777777" w:rsidR="00EE28AD" w:rsidRPr="00A47891" w:rsidRDefault="00EE28AD" w:rsidP="0017056E">
      <w:pPr>
        <w:rPr>
          <w:b/>
          <w:color w:val="000000" w:themeColor="text1"/>
          <w:sz w:val="20"/>
          <w:szCs w:val="20"/>
        </w:rPr>
        <w:sectPr w:rsidR="00EE28AD" w:rsidRPr="00A47891" w:rsidSect="00096710">
          <w:footnotePr>
            <w:numRestart w:val="eachSect"/>
          </w:footnotePr>
          <w:type w:val="continuous"/>
          <w:pgSz w:w="15840" w:h="12240" w:orient="landscape" w:code="1"/>
          <w:pgMar w:top="630" w:right="1440" w:bottom="540" w:left="1440" w:header="720" w:footer="720" w:gutter="0"/>
          <w:pgBorders w:offsetFrom="page">
            <w:top w:val="single" w:sz="4" w:space="24" w:color="auto"/>
            <w:left w:val="single" w:sz="4" w:space="24" w:color="auto"/>
            <w:bottom w:val="single" w:sz="4" w:space="24" w:color="auto"/>
            <w:right w:val="single" w:sz="4" w:space="24" w:color="auto"/>
          </w:pgBorders>
          <w:cols w:space="720"/>
          <w:titlePg/>
          <w:docGrid w:linePitch="360"/>
        </w:sectPr>
      </w:pPr>
    </w:p>
    <w:tbl>
      <w:tblPr>
        <w:tblStyle w:val="TableGrid"/>
        <w:tblW w:w="12957" w:type="dxa"/>
        <w:tblInd w:w="-79" w:type="dxa"/>
        <w:tblLayout w:type="fixed"/>
        <w:tblLook w:val="04A0" w:firstRow="1" w:lastRow="0" w:firstColumn="1" w:lastColumn="0" w:noHBand="0" w:noVBand="1"/>
      </w:tblPr>
      <w:tblGrid>
        <w:gridCol w:w="1897"/>
        <w:gridCol w:w="1980"/>
        <w:gridCol w:w="1530"/>
        <w:gridCol w:w="1440"/>
        <w:gridCol w:w="990"/>
        <w:gridCol w:w="1260"/>
        <w:gridCol w:w="965"/>
        <w:gridCol w:w="965"/>
        <w:gridCol w:w="965"/>
        <w:gridCol w:w="965"/>
      </w:tblGrid>
      <w:tr w:rsidR="005B6408" w:rsidRPr="00A47891" w14:paraId="259A242D" w14:textId="77777777" w:rsidTr="00564FB8">
        <w:trPr>
          <w:cantSplit/>
          <w:tblHeader/>
        </w:trPr>
        <w:tc>
          <w:tcPr>
            <w:tcW w:w="1897" w:type="dxa"/>
            <w:vAlign w:val="bottom"/>
          </w:tcPr>
          <w:p w14:paraId="5948D309" w14:textId="77777777" w:rsidR="00D84E01" w:rsidRPr="00A47891" w:rsidRDefault="00D84E01" w:rsidP="0017056E">
            <w:pPr>
              <w:rPr>
                <w:b/>
                <w:color w:val="000000" w:themeColor="text1"/>
                <w:sz w:val="20"/>
                <w:szCs w:val="20"/>
              </w:rPr>
            </w:pPr>
            <w:r w:rsidRPr="00A47891">
              <w:rPr>
                <w:b/>
                <w:color w:val="000000" w:themeColor="text1"/>
                <w:sz w:val="20"/>
                <w:szCs w:val="20"/>
              </w:rPr>
              <w:lastRenderedPageBreak/>
              <w:t>KPM</w:t>
            </w:r>
          </w:p>
        </w:tc>
        <w:tc>
          <w:tcPr>
            <w:tcW w:w="1980" w:type="dxa"/>
            <w:vAlign w:val="bottom"/>
          </w:tcPr>
          <w:p w14:paraId="59D4D563" w14:textId="77777777" w:rsidR="00D84E01" w:rsidRPr="00A47891" w:rsidRDefault="00D84E01" w:rsidP="0017056E">
            <w:pPr>
              <w:rPr>
                <w:b/>
                <w:color w:val="000000" w:themeColor="text1"/>
                <w:sz w:val="20"/>
                <w:szCs w:val="20"/>
              </w:rPr>
            </w:pPr>
            <w:r w:rsidRPr="00A47891">
              <w:rPr>
                <w:b/>
                <w:color w:val="000000" w:themeColor="text1"/>
                <w:sz w:val="20"/>
                <w:szCs w:val="20"/>
              </w:rPr>
              <w:t>Action</w:t>
            </w:r>
          </w:p>
        </w:tc>
        <w:tc>
          <w:tcPr>
            <w:tcW w:w="1530" w:type="dxa"/>
            <w:vAlign w:val="bottom"/>
          </w:tcPr>
          <w:p w14:paraId="550B1DFE" w14:textId="77777777" w:rsidR="00D84E01" w:rsidRPr="00A47891" w:rsidRDefault="00D84E01" w:rsidP="0017056E">
            <w:pPr>
              <w:rPr>
                <w:b/>
                <w:color w:val="000000" w:themeColor="text1"/>
                <w:sz w:val="20"/>
                <w:szCs w:val="20"/>
              </w:rPr>
            </w:pPr>
            <w:r w:rsidRPr="00A47891">
              <w:rPr>
                <w:b/>
                <w:color w:val="000000" w:themeColor="text1"/>
                <w:sz w:val="20"/>
                <w:szCs w:val="20"/>
              </w:rPr>
              <w:t>KPI</w:t>
            </w:r>
          </w:p>
        </w:tc>
        <w:tc>
          <w:tcPr>
            <w:tcW w:w="1440" w:type="dxa"/>
            <w:vAlign w:val="bottom"/>
          </w:tcPr>
          <w:p w14:paraId="268A69C0" w14:textId="77777777" w:rsidR="00D84E01" w:rsidRPr="00A47891" w:rsidRDefault="00D84E01" w:rsidP="007D5E90">
            <w:pPr>
              <w:rPr>
                <w:b/>
                <w:color w:val="000000" w:themeColor="text1"/>
                <w:sz w:val="20"/>
                <w:szCs w:val="20"/>
              </w:rPr>
            </w:pPr>
            <w:r w:rsidRPr="00A47891">
              <w:rPr>
                <w:b/>
                <w:color w:val="000000" w:themeColor="text1"/>
                <w:sz w:val="20"/>
                <w:szCs w:val="20"/>
              </w:rPr>
              <w:t>Responsible Party</w:t>
            </w:r>
          </w:p>
        </w:tc>
        <w:tc>
          <w:tcPr>
            <w:tcW w:w="990" w:type="dxa"/>
            <w:vAlign w:val="bottom"/>
          </w:tcPr>
          <w:p w14:paraId="2707A160" w14:textId="77777777" w:rsidR="00D84E01" w:rsidRPr="00A47891" w:rsidRDefault="00D84E01" w:rsidP="0017056E">
            <w:pPr>
              <w:rPr>
                <w:b/>
                <w:color w:val="000000" w:themeColor="text1"/>
                <w:sz w:val="20"/>
                <w:szCs w:val="20"/>
              </w:rPr>
            </w:pPr>
            <w:r w:rsidRPr="00A47891">
              <w:rPr>
                <w:b/>
                <w:color w:val="000000" w:themeColor="text1"/>
                <w:sz w:val="20"/>
                <w:szCs w:val="20"/>
              </w:rPr>
              <w:t>Baseline</w:t>
            </w:r>
          </w:p>
        </w:tc>
        <w:tc>
          <w:tcPr>
            <w:tcW w:w="1260" w:type="dxa"/>
            <w:vAlign w:val="bottom"/>
          </w:tcPr>
          <w:p w14:paraId="6AC6A34F" w14:textId="77777777" w:rsidR="00D84E01" w:rsidRPr="00A47891" w:rsidRDefault="00D84E01" w:rsidP="007D5E90">
            <w:pPr>
              <w:rPr>
                <w:b/>
                <w:color w:val="000000" w:themeColor="text1"/>
                <w:sz w:val="20"/>
                <w:szCs w:val="20"/>
              </w:rPr>
            </w:pPr>
            <w:r w:rsidRPr="00A47891">
              <w:rPr>
                <w:b/>
                <w:color w:val="000000" w:themeColor="text1"/>
                <w:sz w:val="20"/>
                <w:szCs w:val="20"/>
              </w:rPr>
              <w:t xml:space="preserve">Target / </w:t>
            </w:r>
          </w:p>
          <w:p w14:paraId="6173F9D2" w14:textId="77777777" w:rsidR="00D84E01" w:rsidRPr="00A47891" w:rsidRDefault="00D84E01" w:rsidP="007D5E90">
            <w:pPr>
              <w:rPr>
                <w:b/>
                <w:color w:val="000000" w:themeColor="text1"/>
                <w:sz w:val="20"/>
                <w:szCs w:val="20"/>
              </w:rPr>
            </w:pPr>
            <w:r w:rsidRPr="00A47891">
              <w:rPr>
                <w:b/>
                <w:color w:val="000000" w:themeColor="text1"/>
                <w:sz w:val="20"/>
                <w:szCs w:val="20"/>
              </w:rPr>
              <w:t>Due Date</w:t>
            </w:r>
          </w:p>
        </w:tc>
        <w:tc>
          <w:tcPr>
            <w:tcW w:w="965" w:type="dxa"/>
            <w:tcBorders>
              <w:right w:val="dotted" w:sz="4" w:space="0" w:color="auto"/>
            </w:tcBorders>
            <w:shd w:val="clear" w:color="auto" w:fill="F2F2F2" w:themeFill="background1" w:themeFillShade="F2"/>
            <w:vAlign w:val="bottom"/>
          </w:tcPr>
          <w:p w14:paraId="3943CB53" w14:textId="77777777" w:rsidR="00D84E01" w:rsidRPr="00A47891" w:rsidRDefault="00D84E01" w:rsidP="007D5E90">
            <w:pPr>
              <w:jc w:val="center"/>
              <w:rPr>
                <w:b/>
                <w:color w:val="000000" w:themeColor="text1"/>
                <w:sz w:val="20"/>
                <w:szCs w:val="20"/>
              </w:rPr>
            </w:pPr>
            <w:r w:rsidRPr="00A47891">
              <w:rPr>
                <w:b/>
                <w:color w:val="000000" w:themeColor="text1"/>
                <w:sz w:val="20"/>
                <w:szCs w:val="20"/>
              </w:rPr>
              <w:t>Q1</w:t>
            </w:r>
          </w:p>
        </w:tc>
        <w:tc>
          <w:tcPr>
            <w:tcW w:w="965" w:type="dxa"/>
            <w:tcBorders>
              <w:left w:val="dotted" w:sz="4" w:space="0" w:color="auto"/>
              <w:right w:val="dotted" w:sz="4" w:space="0" w:color="auto"/>
            </w:tcBorders>
            <w:shd w:val="clear" w:color="auto" w:fill="F2F2F2" w:themeFill="background1" w:themeFillShade="F2"/>
            <w:vAlign w:val="bottom"/>
          </w:tcPr>
          <w:p w14:paraId="78DC076A" w14:textId="77777777" w:rsidR="00D84E01" w:rsidRPr="00A47891" w:rsidRDefault="00D84E01" w:rsidP="007D5E90">
            <w:pPr>
              <w:jc w:val="center"/>
              <w:rPr>
                <w:b/>
                <w:color w:val="000000" w:themeColor="text1"/>
                <w:sz w:val="20"/>
                <w:szCs w:val="20"/>
              </w:rPr>
            </w:pPr>
            <w:r w:rsidRPr="00A47891">
              <w:rPr>
                <w:b/>
                <w:color w:val="000000" w:themeColor="text1"/>
                <w:sz w:val="20"/>
                <w:szCs w:val="20"/>
              </w:rPr>
              <w:t>Q2</w:t>
            </w:r>
          </w:p>
        </w:tc>
        <w:tc>
          <w:tcPr>
            <w:tcW w:w="965" w:type="dxa"/>
            <w:tcBorders>
              <w:left w:val="dotted" w:sz="4" w:space="0" w:color="auto"/>
              <w:right w:val="dotted" w:sz="4" w:space="0" w:color="auto"/>
            </w:tcBorders>
            <w:shd w:val="clear" w:color="auto" w:fill="F2F2F2" w:themeFill="background1" w:themeFillShade="F2"/>
            <w:vAlign w:val="bottom"/>
          </w:tcPr>
          <w:p w14:paraId="2C156CAA" w14:textId="77777777" w:rsidR="00D84E01" w:rsidRPr="00A47891" w:rsidRDefault="00D84E01" w:rsidP="007D5E90">
            <w:pPr>
              <w:jc w:val="center"/>
              <w:rPr>
                <w:b/>
                <w:color w:val="000000" w:themeColor="text1"/>
                <w:sz w:val="20"/>
                <w:szCs w:val="20"/>
              </w:rPr>
            </w:pPr>
            <w:r w:rsidRPr="00A47891">
              <w:rPr>
                <w:b/>
                <w:color w:val="000000" w:themeColor="text1"/>
                <w:sz w:val="20"/>
                <w:szCs w:val="20"/>
              </w:rPr>
              <w:t>Q3</w:t>
            </w:r>
          </w:p>
        </w:tc>
        <w:tc>
          <w:tcPr>
            <w:tcW w:w="965" w:type="dxa"/>
            <w:tcBorders>
              <w:left w:val="dotted" w:sz="4" w:space="0" w:color="auto"/>
            </w:tcBorders>
            <w:shd w:val="clear" w:color="auto" w:fill="F2F2F2" w:themeFill="background1" w:themeFillShade="F2"/>
            <w:vAlign w:val="bottom"/>
          </w:tcPr>
          <w:p w14:paraId="4CF672AD" w14:textId="77777777" w:rsidR="00D84E01" w:rsidRPr="00A47891" w:rsidRDefault="00D84E01" w:rsidP="007D5E90">
            <w:pPr>
              <w:jc w:val="center"/>
              <w:rPr>
                <w:b/>
                <w:color w:val="000000" w:themeColor="text1"/>
                <w:sz w:val="20"/>
                <w:szCs w:val="20"/>
              </w:rPr>
            </w:pPr>
            <w:r w:rsidRPr="00A47891">
              <w:rPr>
                <w:b/>
                <w:color w:val="000000" w:themeColor="text1"/>
                <w:sz w:val="20"/>
                <w:szCs w:val="20"/>
              </w:rPr>
              <w:t>Q4</w:t>
            </w:r>
          </w:p>
        </w:tc>
      </w:tr>
      <w:tr w:rsidR="005B6408" w:rsidRPr="00A47891" w14:paraId="0CF5D6B4" w14:textId="77777777" w:rsidTr="00564FB8">
        <w:trPr>
          <w:cantSplit/>
          <w:trHeight w:val="1943"/>
        </w:trPr>
        <w:tc>
          <w:tcPr>
            <w:tcW w:w="1897" w:type="dxa"/>
          </w:tcPr>
          <w:p w14:paraId="256A9735" w14:textId="77777777" w:rsidR="00721AE7" w:rsidRPr="00962174" w:rsidRDefault="00721AE7" w:rsidP="00721AE7">
            <w:pPr>
              <w:rPr>
                <w:color w:val="000000" w:themeColor="text1"/>
                <w:sz w:val="20"/>
                <w:szCs w:val="20"/>
              </w:rPr>
            </w:pPr>
            <w:r w:rsidRPr="00962174">
              <w:rPr>
                <w:b/>
                <w:color w:val="000000" w:themeColor="text1"/>
                <w:sz w:val="20"/>
                <w:szCs w:val="20"/>
              </w:rPr>
              <w:t>A2a.</w:t>
            </w:r>
            <w:r>
              <w:rPr>
                <w:color w:val="000000" w:themeColor="text1"/>
                <w:sz w:val="20"/>
                <w:szCs w:val="20"/>
              </w:rPr>
              <w:t xml:space="preserve">  </w:t>
            </w:r>
            <w:r w:rsidRPr="00962174">
              <w:rPr>
                <w:color w:val="000000" w:themeColor="text1"/>
                <w:sz w:val="20"/>
                <w:szCs w:val="20"/>
              </w:rPr>
              <w:t>Develop a work plan for implementing a web form to report possible sinkholes that will “auto-populate” subsidence incident reports (SIR) database</w:t>
            </w:r>
          </w:p>
          <w:p w14:paraId="0537A353" w14:textId="77777777" w:rsidR="007A6134" w:rsidRPr="00413588" w:rsidRDefault="007A6134" w:rsidP="007A6134">
            <w:pPr>
              <w:rPr>
                <w:color w:val="000000" w:themeColor="text1"/>
                <w:sz w:val="20"/>
                <w:szCs w:val="20"/>
              </w:rPr>
            </w:pPr>
          </w:p>
        </w:tc>
        <w:tc>
          <w:tcPr>
            <w:tcW w:w="1980" w:type="dxa"/>
          </w:tcPr>
          <w:p w14:paraId="42815D2D" w14:textId="77777777" w:rsidR="0026221E" w:rsidRPr="00413588" w:rsidRDefault="00E13C38" w:rsidP="007A6134">
            <w:pPr>
              <w:rPr>
                <w:color w:val="000000" w:themeColor="text1"/>
                <w:sz w:val="20"/>
                <w:szCs w:val="20"/>
              </w:rPr>
            </w:pPr>
            <w:r w:rsidRPr="00413588">
              <w:rPr>
                <w:rFonts w:eastAsia="Times New Roman" w:cs="Times New Roman"/>
                <w:color w:val="000000" w:themeColor="text1"/>
                <w:sz w:val="20"/>
                <w:szCs w:val="20"/>
              </w:rPr>
              <w:t>Explore options</w:t>
            </w:r>
            <w:r w:rsidR="0026221E" w:rsidRPr="00413588">
              <w:rPr>
                <w:rFonts w:eastAsia="Times New Roman" w:cs="Times New Roman"/>
                <w:color w:val="000000" w:themeColor="text1"/>
                <w:sz w:val="20"/>
                <w:szCs w:val="20"/>
              </w:rPr>
              <w:t xml:space="preserve"> to develop</w:t>
            </w:r>
            <w:r w:rsidRPr="00413588">
              <w:rPr>
                <w:rFonts w:eastAsia="Times New Roman" w:cs="Times New Roman"/>
                <w:color w:val="000000" w:themeColor="text1"/>
                <w:sz w:val="20"/>
                <w:szCs w:val="20"/>
              </w:rPr>
              <w:t xml:space="preserve"> or implement</w:t>
            </w:r>
            <w:r w:rsidR="0026221E" w:rsidRPr="00413588">
              <w:rPr>
                <w:rFonts w:eastAsia="Times New Roman" w:cs="Times New Roman"/>
                <w:color w:val="000000" w:themeColor="text1"/>
                <w:sz w:val="20"/>
                <w:szCs w:val="20"/>
              </w:rPr>
              <w:t xml:space="preserve"> web form for subsidence incident reports.  Set up verification process to ensure good quality data is added to the database</w:t>
            </w:r>
          </w:p>
        </w:tc>
        <w:tc>
          <w:tcPr>
            <w:tcW w:w="1530" w:type="dxa"/>
          </w:tcPr>
          <w:p w14:paraId="77E05FC3" w14:textId="77777777" w:rsidR="007A6134" w:rsidRPr="00413588" w:rsidRDefault="00E13C38" w:rsidP="00E13C38">
            <w:pPr>
              <w:rPr>
                <w:color w:val="000000" w:themeColor="text1"/>
                <w:sz w:val="20"/>
                <w:szCs w:val="20"/>
              </w:rPr>
            </w:pPr>
            <w:r w:rsidRPr="00413588">
              <w:rPr>
                <w:color w:val="000000" w:themeColor="text1"/>
                <w:sz w:val="20"/>
                <w:szCs w:val="20"/>
              </w:rPr>
              <w:t>Completion of SIR’s database web form work plan.</w:t>
            </w:r>
            <w:r w:rsidR="00E637C7" w:rsidRPr="00413588">
              <w:rPr>
                <w:color w:val="000000" w:themeColor="text1"/>
                <w:sz w:val="20"/>
                <w:szCs w:val="20"/>
              </w:rPr>
              <w:t xml:space="preserve"> </w:t>
            </w:r>
          </w:p>
        </w:tc>
        <w:tc>
          <w:tcPr>
            <w:tcW w:w="1440" w:type="dxa"/>
          </w:tcPr>
          <w:p w14:paraId="75C6A290" w14:textId="77777777" w:rsidR="007A6134" w:rsidRPr="00413588" w:rsidRDefault="00E637C7" w:rsidP="007A6134">
            <w:pPr>
              <w:rPr>
                <w:color w:val="000000" w:themeColor="text1"/>
                <w:sz w:val="20"/>
                <w:szCs w:val="20"/>
              </w:rPr>
            </w:pPr>
            <w:r w:rsidRPr="00413588">
              <w:rPr>
                <w:rFonts w:eastAsia="Times New Roman" w:cs="Times New Roman"/>
                <w:color w:val="000000" w:themeColor="text1"/>
                <w:sz w:val="20"/>
                <w:szCs w:val="20"/>
              </w:rPr>
              <w:t>Geoscience Information and Resource and Hazard Mapping</w:t>
            </w:r>
          </w:p>
        </w:tc>
        <w:tc>
          <w:tcPr>
            <w:tcW w:w="990" w:type="dxa"/>
          </w:tcPr>
          <w:p w14:paraId="60576FB6" w14:textId="77777777" w:rsidR="007A6134" w:rsidRPr="00413588" w:rsidRDefault="00E13C38" w:rsidP="00E13C38">
            <w:pPr>
              <w:rPr>
                <w:color w:val="000000" w:themeColor="text1"/>
                <w:sz w:val="20"/>
                <w:szCs w:val="20"/>
              </w:rPr>
            </w:pPr>
            <w:r w:rsidRPr="00413588">
              <w:rPr>
                <w:color w:val="000000" w:themeColor="text1"/>
                <w:sz w:val="20"/>
                <w:szCs w:val="20"/>
              </w:rPr>
              <w:t>5</w:t>
            </w:r>
            <w:r w:rsidR="0073638F" w:rsidRPr="00413588">
              <w:rPr>
                <w:color w:val="000000" w:themeColor="text1"/>
                <w:sz w:val="20"/>
                <w:szCs w:val="20"/>
              </w:rPr>
              <w:t xml:space="preserve">0% PDF </w:t>
            </w:r>
            <w:r w:rsidRPr="00413588">
              <w:rPr>
                <w:color w:val="000000" w:themeColor="text1"/>
                <w:sz w:val="20"/>
                <w:szCs w:val="20"/>
              </w:rPr>
              <w:t>is available and submitted via email</w:t>
            </w:r>
            <w:r w:rsidR="00C23805" w:rsidRPr="00413588">
              <w:rPr>
                <w:color w:val="000000" w:themeColor="text1"/>
                <w:sz w:val="20"/>
                <w:szCs w:val="20"/>
              </w:rPr>
              <w:t>; geologist populates database upon verifying accuracy of form.</w:t>
            </w:r>
            <w:r w:rsidR="0073638F" w:rsidRPr="00413588">
              <w:rPr>
                <w:color w:val="000000" w:themeColor="text1"/>
                <w:sz w:val="20"/>
                <w:szCs w:val="20"/>
              </w:rPr>
              <w:t xml:space="preserve"> </w:t>
            </w:r>
          </w:p>
        </w:tc>
        <w:tc>
          <w:tcPr>
            <w:tcW w:w="1260" w:type="dxa"/>
          </w:tcPr>
          <w:p w14:paraId="15658DA2" w14:textId="77777777" w:rsidR="007A6134" w:rsidRPr="00413588" w:rsidRDefault="00EC2555" w:rsidP="00E13C38">
            <w:pPr>
              <w:rPr>
                <w:color w:val="000000" w:themeColor="text1"/>
                <w:sz w:val="20"/>
                <w:szCs w:val="20"/>
              </w:rPr>
            </w:pPr>
            <w:r w:rsidRPr="00413588">
              <w:rPr>
                <w:color w:val="000000" w:themeColor="text1"/>
                <w:sz w:val="20"/>
                <w:szCs w:val="20"/>
              </w:rPr>
              <w:t>Complet</w:t>
            </w:r>
            <w:r w:rsidR="00BF58D7" w:rsidRPr="00413588">
              <w:rPr>
                <w:color w:val="000000" w:themeColor="text1"/>
                <w:sz w:val="20"/>
                <w:szCs w:val="20"/>
              </w:rPr>
              <w:t xml:space="preserve">e/ </w:t>
            </w:r>
            <w:r w:rsidR="00E13C38" w:rsidRPr="00413588">
              <w:rPr>
                <w:color w:val="000000" w:themeColor="text1"/>
                <w:sz w:val="20"/>
                <w:szCs w:val="20"/>
              </w:rPr>
              <w:t>April 2014</w:t>
            </w:r>
          </w:p>
        </w:tc>
        <w:tc>
          <w:tcPr>
            <w:tcW w:w="965" w:type="dxa"/>
            <w:tcBorders>
              <w:right w:val="dotted" w:sz="4" w:space="0" w:color="auto"/>
            </w:tcBorders>
            <w:shd w:val="clear" w:color="auto" w:fill="F2F2F2" w:themeFill="background1" w:themeFillShade="F2"/>
          </w:tcPr>
          <w:p w14:paraId="73F744A2" w14:textId="77777777" w:rsidR="007A6134" w:rsidRPr="00BB56E0" w:rsidRDefault="00A32CCF" w:rsidP="007A6134">
            <w:pPr>
              <w:rPr>
                <w:color w:val="000000" w:themeColor="text1"/>
                <w:sz w:val="20"/>
                <w:szCs w:val="20"/>
              </w:rPr>
            </w:pPr>
            <w:r w:rsidRPr="00BB56E0">
              <w:rPr>
                <w:color w:val="000000" w:themeColor="text1"/>
                <w:sz w:val="20"/>
                <w:szCs w:val="20"/>
              </w:rPr>
              <w:t>60%; Working with OTIS to develop method to serve out form</w:t>
            </w:r>
          </w:p>
        </w:tc>
        <w:tc>
          <w:tcPr>
            <w:tcW w:w="965" w:type="dxa"/>
            <w:tcBorders>
              <w:left w:val="dotted" w:sz="4" w:space="0" w:color="auto"/>
              <w:right w:val="dotted" w:sz="4" w:space="0" w:color="auto"/>
            </w:tcBorders>
            <w:shd w:val="clear" w:color="auto" w:fill="F2F2F2" w:themeFill="background1" w:themeFillShade="F2"/>
          </w:tcPr>
          <w:p w14:paraId="7010F150" w14:textId="77777777" w:rsidR="00F82C80" w:rsidRDefault="00F82C80" w:rsidP="00F82C80">
            <w:pPr>
              <w:ind w:right="-108"/>
              <w:rPr>
                <w:color w:val="000000" w:themeColor="text1"/>
                <w:sz w:val="20"/>
                <w:szCs w:val="20"/>
              </w:rPr>
            </w:pPr>
            <w:r>
              <w:rPr>
                <w:color w:val="000000" w:themeColor="text1"/>
                <w:sz w:val="20"/>
                <w:szCs w:val="20"/>
              </w:rPr>
              <w:t>65%</w:t>
            </w:r>
          </w:p>
          <w:p w14:paraId="55066AA5" w14:textId="77777777" w:rsidR="00F82C80" w:rsidRDefault="00F82C80" w:rsidP="00F82C80">
            <w:pPr>
              <w:ind w:right="-108"/>
              <w:rPr>
                <w:color w:val="000000" w:themeColor="text1"/>
                <w:sz w:val="20"/>
                <w:szCs w:val="20"/>
              </w:rPr>
            </w:pPr>
            <w:r>
              <w:rPr>
                <w:color w:val="000000" w:themeColor="text1"/>
                <w:sz w:val="20"/>
                <w:szCs w:val="20"/>
              </w:rPr>
              <w:t>Arranged with OTIS to set us up as a pilot program</w:t>
            </w:r>
          </w:p>
          <w:p w14:paraId="72361B06" w14:textId="77777777" w:rsidR="007A6134" w:rsidRPr="00A47891" w:rsidRDefault="00F82C80" w:rsidP="00F82C80">
            <w:pPr>
              <w:ind w:right="-108"/>
              <w:rPr>
                <w:color w:val="000000" w:themeColor="text1"/>
                <w:sz w:val="20"/>
                <w:szCs w:val="20"/>
              </w:rPr>
            </w:pPr>
            <w:r>
              <w:rPr>
                <w:color w:val="000000" w:themeColor="text1"/>
                <w:sz w:val="20"/>
                <w:szCs w:val="20"/>
              </w:rPr>
              <w:t>to receive data</w:t>
            </w:r>
          </w:p>
        </w:tc>
        <w:tc>
          <w:tcPr>
            <w:tcW w:w="965" w:type="dxa"/>
            <w:tcBorders>
              <w:left w:val="dotted" w:sz="4" w:space="0" w:color="auto"/>
              <w:right w:val="dotted" w:sz="4" w:space="0" w:color="auto"/>
            </w:tcBorders>
            <w:shd w:val="clear" w:color="auto" w:fill="F2F2F2" w:themeFill="background1" w:themeFillShade="F2"/>
          </w:tcPr>
          <w:p w14:paraId="20B7A247" w14:textId="77777777" w:rsidR="007A6134" w:rsidRPr="001F3186" w:rsidRDefault="002E7959" w:rsidP="001F3186">
            <w:pPr>
              <w:rPr>
                <w:color w:val="000000" w:themeColor="text1"/>
                <w:sz w:val="18"/>
              </w:rPr>
            </w:pPr>
            <w:r w:rsidRPr="001F3186">
              <w:rPr>
                <w:color w:val="000000" w:themeColor="text1"/>
                <w:sz w:val="18"/>
                <w:szCs w:val="18"/>
              </w:rPr>
              <w:t>65%;Awaiting OTIS assistance</w:t>
            </w:r>
          </w:p>
        </w:tc>
        <w:tc>
          <w:tcPr>
            <w:tcW w:w="965" w:type="dxa"/>
            <w:tcBorders>
              <w:left w:val="dotted" w:sz="4" w:space="0" w:color="auto"/>
            </w:tcBorders>
            <w:shd w:val="clear" w:color="auto" w:fill="F2F2F2" w:themeFill="background1" w:themeFillShade="F2"/>
          </w:tcPr>
          <w:p w14:paraId="3FD94340" w14:textId="77777777" w:rsidR="007A6134" w:rsidRPr="00A47891" w:rsidRDefault="007A6134" w:rsidP="007A6134">
            <w:pPr>
              <w:rPr>
                <w:color w:val="000000" w:themeColor="text1"/>
                <w:sz w:val="20"/>
                <w:szCs w:val="20"/>
              </w:rPr>
            </w:pPr>
          </w:p>
        </w:tc>
      </w:tr>
      <w:tr w:rsidR="005B6408" w:rsidRPr="00A47891" w14:paraId="471CB48B" w14:textId="77777777" w:rsidTr="00564FB8">
        <w:trPr>
          <w:cantSplit/>
          <w:trHeight w:val="1943"/>
        </w:trPr>
        <w:tc>
          <w:tcPr>
            <w:tcW w:w="1897" w:type="dxa"/>
          </w:tcPr>
          <w:p w14:paraId="4E3A72CF" w14:textId="77777777" w:rsidR="009D542E" w:rsidRPr="009D542E" w:rsidRDefault="00721AE7" w:rsidP="0026221E">
            <w:pPr>
              <w:rPr>
                <w:rFonts w:eastAsia="Times New Roman" w:cs="Times New Roman"/>
                <w:color w:val="000000" w:themeColor="text1"/>
                <w:sz w:val="20"/>
                <w:szCs w:val="20"/>
              </w:rPr>
            </w:pPr>
            <w:r w:rsidRPr="00962174">
              <w:rPr>
                <w:b/>
                <w:sz w:val="20"/>
                <w:szCs w:val="20"/>
              </w:rPr>
              <w:lastRenderedPageBreak/>
              <w:t>A2b.</w:t>
            </w:r>
            <w:r>
              <w:rPr>
                <w:sz w:val="20"/>
                <w:szCs w:val="20"/>
              </w:rPr>
              <w:t xml:space="preserve"> </w:t>
            </w:r>
            <w:r w:rsidRPr="00962174">
              <w:rPr>
                <w:sz w:val="20"/>
                <w:szCs w:val="20"/>
              </w:rPr>
              <w:t>Establish a project management plan, including a communications plan to request all publically available sinkhole data with intent to incorporate it into the Subsidence Incident Report database</w:t>
            </w:r>
          </w:p>
        </w:tc>
        <w:tc>
          <w:tcPr>
            <w:tcW w:w="1980" w:type="dxa"/>
          </w:tcPr>
          <w:p w14:paraId="33534A9D" w14:textId="77777777" w:rsidR="009D542E" w:rsidRPr="00A47891" w:rsidRDefault="009D542E" w:rsidP="009D542E">
            <w:pPr>
              <w:rPr>
                <w:rFonts w:eastAsia="Times New Roman" w:cs="Times New Roman"/>
                <w:color w:val="000000" w:themeColor="text1"/>
                <w:sz w:val="20"/>
                <w:szCs w:val="20"/>
              </w:rPr>
            </w:pPr>
            <w:r>
              <w:rPr>
                <w:rFonts w:eastAsia="Times New Roman" w:cs="Times New Roman"/>
                <w:color w:val="000000" w:themeColor="text1"/>
                <w:sz w:val="20"/>
                <w:szCs w:val="20"/>
              </w:rPr>
              <w:t xml:space="preserve">Develop project management plan for acquisition of publically-available sinkhole data </w:t>
            </w:r>
          </w:p>
        </w:tc>
        <w:tc>
          <w:tcPr>
            <w:tcW w:w="1530" w:type="dxa"/>
          </w:tcPr>
          <w:p w14:paraId="1D623397" w14:textId="77777777" w:rsidR="009D542E" w:rsidRPr="00A47891" w:rsidRDefault="009D542E" w:rsidP="007A6134">
            <w:pPr>
              <w:rPr>
                <w:color w:val="000000" w:themeColor="text1"/>
                <w:sz w:val="20"/>
                <w:szCs w:val="20"/>
              </w:rPr>
            </w:pPr>
            <w:r>
              <w:rPr>
                <w:color w:val="000000" w:themeColor="text1"/>
                <w:sz w:val="20"/>
                <w:szCs w:val="20"/>
              </w:rPr>
              <w:t>Plan developed</w:t>
            </w:r>
          </w:p>
        </w:tc>
        <w:tc>
          <w:tcPr>
            <w:tcW w:w="1440" w:type="dxa"/>
          </w:tcPr>
          <w:p w14:paraId="5B61F76E" w14:textId="77777777" w:rsidR="009D542E" w:rsidRPr="00A47891" w:rsidRDefault="009D542E" w:rsidP="007A6134">
            <w:pPr>
              <w:rPr>
                <w:rFonts w:eastAsia="Times New Roman" w:cs="Times New Roman"/>
                <w:color w:val="000000" w:themeColor="text1"/>
                <w:sz w:val="20"/>
                <w:szCs w:val="20"/>
              </w:rPr>
            </w:pPr>
            <w:r>
              <w:rPr>
                <w:rFonts w:eastAsia="Times New Roman" w:cs="Times New Roman"/>
                <w:color w:val="000000" w:themeColor="text1"/>
                <w:sz w:val="20"/>
                <w:szCs w:val="20"/>
              </w:rPr>
              <w:t>Geoscience Information and Geological Investigations</w:t>
            </w:r>
          </w:p>
        </w:tc>
        <w:tc>
          <w:tcPr>
            <w:tcW w:w="990" w:type="dxa"/>
          </w:tcPr>
          <w:p w14:paraId="585E0D0D" w14:textId="77777777" w:rsidR="009D542E" w:rsidRPr="00A47891" w:rsidRDefault="009D542E" w:rsidP="00CA3110">
            <w:pPr>
              <w:rPr>
                <w:color w:val="000000" w:themeColor="text1"/>
                <w:sz w:val="20"/>
                <w:szCs w:val="20"/>
              </w:rPr>
            </w:pPr>
          </w:p>
        </w:tc>
        <w:tc>
          <w:tcPr>
            <w:tcW w:w="1260" w:type="dxa"/>
          </w:tcPr>
          <w:p w14:paraId="2B27A09D" w14:textId="77777777" w:rsidR="009D542E" w:rsidRPr="00A47891" w:rsidRDefault="009D542E" w:rsidP="00BF58D7">
            <w:pPr>
              <w:rPr>
                <w:color w:val="000000" w:themeColor="text1"/>
                <w:sz w:val="20"/>
                <w:szCs w:val="20"/>
              </w:rPr>
            </w:pPr>
            <w:r>
              <w:rPr>
                <w:color w:val="000000" w:themeColor="text1"/>
                <w:sz w:val="20"/>
                <w:szCs w:val="20"/>
              </w:rPr>
              <w:t>Plan complete/ Dec 2014</w:t>
            </w:r>
          </w:p>
        </w:tc>
        <w:tc>
          <w:tcPr>
            <w:tcW w:w="965" w:type="dxa"/>
            <w:tcBorders>
              <w:right w:val="dotted" w:sz="4" w:space="0" w:color="auto"/>
            </w:tcBorders>
            <w:shd w:val="clear" w:color="auto" w:fill="F2F2F2" w:themeFill="background1" w:themeFillShade="F2"/>
          </w:tcPr>
          <w:p w14:paraId="2A49684D" w14:textId="77777777" w:rsidR="009D542E" w:rsidRPr="00A47891" w:rsidRDefault="00A32CCF" w:rsidP="007A6134">
            <w:pPr>
              <w:rPr>
                <w:color w:val="000000" w:themeColor="text1"/>
                <w:sz w:val="20"/>
                <w:szCs w:val="20"/>
              </w:rPr>
            </w:pPr>
            <w:r>
              <w:rPr>
                <w:color w:val="000000" w:themeColor="text1"/>
                <w:sz w:val="20"/>
                <w:szCs w:val="20"/>
              </w:rPr>
              <w:t>Not started; will mesh with DEM project</w:t>
            </w:r>
          </w:p>
        </w:tc>
        <w:tc>
          <w:tcPr>
            <w:tcW w:w="965" w:type="dxa"/>
            <w:tcBorders>
              <w:left w:val="dotted" w:sz="4" w:space="0" w:color="auto"/>
              <w:right w:val="dotted" w:sz="4" w:space="0" w:color="auto"/>
            </w:tcBorders>
            <w:shd w:val="clear" w:color="auto" w:fill="F2F2F2" w:themeFill="background1" w:themeFillShade="F2"/>
          </w:tcPr>
          <w:p w14:paraId="5D330D77" w14:textId="77777777" w:rsidR="009D542E" w:rsidRPr="00A47891" w:rsidRDefault="00B95E10" w:rsidP="002D6110">
            <w:pPr>
              <w:ind w:right="-108"/>
              <w:rPr>
                <w:color w:val="000000" w:themeColor="text1"/>
                <w:sz w:val="20"/>
                <w:szCs w:val="20"/>
              </w:rPr>
            </w:pPr>
            <w:r>
              <w:rPr>
                <w:color w:val="000000" w:themeColor="text1"/>
                <w:sz w:val="20"/>
                <w:szCs w:val="20"/>
              </w:rPr>
              <w:t>10%</w:t>
            </w:r>
          </w:p>
        </w:tc>
        <w:tc>
          <w:tcPr>
            <w:tcW w:w="965" w:type="dxa"/>
            <w:tcBorders>
              <w:left w:val="dotted" w:sz="4" w:space="0" w:color="auto"/>
              <w:right w:val="dotted" w:sz="4" w:space="0" w:color="auto"/>
            </w:tcBorders>
            <w:shd w:val="clear" w:color="auto" w:fill="F2F2F2" w:themeFill="background1" w:themeFillShade="F2"/>
          </w:tcPr>
          <w:p w14:paraId="0A98709D" w14:textId="77777777" w:rsidR="009D542E" w:rsidRPr="00A47891" w:rsidRDefault="002E7959" w:rsidP="007A6134">
            <w:pPr>
              <w:rPr>
                <w:color w:val="000000" w:themeColor="text1"/>
                <w:sz w:val="20"/>
                <w:szCs w:val="20"/>
              </w:rPr>
            </w:pPr>
            <w:r>
              <w:rPr>
                <w:color w:val="000000" w:themeColor="text1"/>
                <w:sz w:val="20"/>
                <w:szCs w:val="20"/>
              </w:rPr>
              <w:t xml:space="preserve">30%; met officials in three counties as part of DEM project; will expand requests </w:t>
            </w:r>
            <w:r w:rsidRPr="00FA321A">
              <w:rPr>
                <w:color w:val="000000" w:themeColor="text1"/>
                <w:sz w:val="18"/>
                <w:szCs w:val="18"/>
              </w:rPr>
              <w:t>statewide</w:t>
            </w:r>
          </w:p>
        </w:tc>
        <w:tc>
          <w:tcPr>
            <w:tcW w:w="965" w:type="dxa"/>
            <w:tcBorders>
              <w:left w:val="dotted" w:sz="4" w:space="0" w:color="auto"/>
            </w:tcBorders>
            <w:shd w:val="clear" w:color="auto" w:fill="F2F2F2" w:themeFill="background1" w:themeFillShade="F2"/>
          </w:tcPr>
          <w:p w14:paraId="1524FD78" w14:textId="77777777" w:rsidR="009D542E" w:rsidRPr="00A47891" w:rsidRDefault="009D542E" w:rsidP="007A6134">
            <w:pPr>
              <w:rPr>
                <w:color w:val="000000" w:themeColor="text1"/>
                <w:sz w:val="20"/>
                <w:szCs w:val="20"/>
              </w:rPr>
            </w:pPr>
          </w:p>
        </w:tc>
      </w:tr>
      <w:tr w:rsidR="0086326C" w:rsidRPr="00A47891" w14:paraId="47806B75" w14:textId="77777777" w:rsidTr="001F3186">
        <w:trPr>
          <w:cantSplit/>
        </w:trPr>
        <w:tc>
          <w:tcPr>
            <w:tcW w:w="12957" w:type="dxa"/>
            <w:gridSpan w:val="10"/>
            <w:shd w:val="clear" w:color="auto" w:fill="A6FCAE"/>
            <w:vAlign w:val="bottom"/>
          </w:tcPr>
          <w:p w14:paraId="33470B11" w14:textId="77777777" w:rsidR="0086326C" w:rsidRPr="00A47891" w:rsidRDefault="00C74A40" w:rsidP="0086326C">
            <w:pPr>
              <w:rPr>
                <w:color w:val="000000" w:themeColor="text1"/>
                <w:sz w:val="20"/>
                <w:szCs w:val="20"/>
              </w:rPr>
            </w:pPr>
            <w:r>
              <w:br w:type="page"/>
            </w:r>
            <w:r w:rsidR="0086326C" w:rsidRPr="00A47891">
              <w:rPr>
                <w:b/>
                <w:color w:val="000000" w:themeColor="text1"/>
                <w:sz w:val="20"/>
                <w:szCs w:val="20"/>
              </w:rPr>
              <w:t>FGS Goal A3:  Scan geophysical logs, update metadata and make available via the Internet.</w:t>
            </w:r>
          </w:p>
        </w:tc>
      </w:tr>
      <w:tr w:rsidR="005B6408" w:rsidRPr="00A47891" w14:paraId="1EC09F1E" w14:textId="77777777" w:rsidTr="00564FB8">
        <w:trPr>
          <w:cantSplit/>
        </w:trPr>
        <w:tc>
          <w:tcPr>
            <w:tcW w:w="1897" w:type="dxa"/>
            <w:vAlign w:val="bottom"/>
          </w:tcPr>
          <w:p w14:paraId="24A75101" w14:textId="77777777" w:rsidR="00E973C5" w:rsidRPr="00A47891" w:rsidRDefault="00E973C5" w:rsidP="008B0A5A">
            <w:pPr>
              <w:rPr>
                <w:b/>
                <w:color w:val="000000" w:themeColor="text1"/>
                <w:sz w:val="20"/>
                <w:szCs w:val="20"/>
              </w:rPr>
            </w:pPr>
            <w:r w:rsidRPr="00A47891">
              <w:rPr>
                <w:b/>
                <w:color w:val="000000" w:themeColor="text1"/>
                <w:sz w:val="20"/>
                <w:szCs w:val="20"/>
              </w:rPr>
              <w:t>KPM</w:t>
            </w:r>
          </w:p>
        </w:tc>
        <w:tc>
          <w:tcPr>
            <w:tcW w:w="1980" w:type="dxa"/>
            <w:vAlign w:val="bottom"/>
          </w:tcPr>
          <w:p w14:paraId="41DB639D" w14:textId="77777777" w:rsidR="00E973C5" w:rsidRPr="00A47891" w:rsidRDefault="00E973C5" w:rsidP="008B0A5A">
            <w:pPr>
              <w:rPr>
                <w:b/>
                <w:color w:val="000000" w:themeColor="text1"/>
                <w:sz w:val="20"/>
                <w:szCs w:val="20"/>
              </w:rPr>
            </w:pPr>
            <w:r w:rsidRPr="00A47891">
              <w:rPr>
                <w:b/>
                <w:color w:val="000000" w:themeColor="text1"/>
                <w:sz w:val="20"/>
                <w:szCs w:val="20"/>
              </w:rPr>
              <w:t>Action</w:t>
            </w:r>
          </w:p>
        </w:tc>
        <w:tc>
          <w:tcPr>
            <w:tcW w:w="1530" w:type="dxa"/>
            <w:vAlign w:val="bottom"/>
          </w:tcPr>
          <w:p w14:paraId="1889461E" w14:textId="77777777" w:rsidR="00E973C5" w:rsidRPr="00A47891" w:rsidRDefault="00E973C5" w:rsidP="008B0A5A">
            <w:pPr>
              <w:rPr>
                <w:b/>
                <w:color w:val="000000" w:themeColor="text1"/>
                <w:sz w:val="20"/>
                <w:szCs w:val="20"/>
              </w:rPr>
            </w:pPr>
            <w:r w:rsidRPr="00A47891">
              <w:rPr>
                <w:b/>
                <w:color w:val="000000" w:themeColor="text1"/>
                <w:sz w:val="20"/>
                <w:szCs w:val="20"/>
              </w:rPr>
              <w:t>KPI</w:t>
            </w:r>
          </w:p>
        </w:tc>
        <w:tc>
          <w:tcPr>
            <w:tcW w:w="1440" w:type="dxa"/>
            <w:vAlign w:val="bottom"/>
          </w:tcPr>
          <w:p w14:paraId="6553BCB2" w14:textId="77777777" w:rsidR="00E973C5" w:rsidRPr="00A47891" w:rsidRDefault="00E973C5" w:rsidP="008B0A5A">
            <w:pPr>
              <w:rPr>
                <w:b/>
                <w:color w:val="000000" w:themeColor="text1"/>
                <w:sz w:val="20"/>
                <w:szCs w:val="20"/>
              </w:rPr>
            </w:pPr>
            <w:r w:rsidRPr="00A47891">
              <w:rPr>
                <w:b/>
                <w:color w:val="000000" w:themeColor="text1"/>
                <w:sz w:val="20"/>
                <w:szCs w:val="20"/>
              </w:rPr>
              <w:t>Responsible Party</w:t>
            </w:r>
          </w:p>
        </w:tc>
        <w:tc>
          <w:tcPr>
            <w:tcW w:w="990" w:type="dxa"/>
            <w:vAlign w:val="bottom"/>
          </w:tcPr>
          <w:p w14:paraId="587AE3A9" w14:textId="77777777" w:rsidR="00E973C5" w:rsidRPr="00A47891" w:rsidRDefault="00E973C5" w:rsidP="008B0A5A">
            <w:pPr>
              <w:rPr>
                <w:b/>
                <w:color w:val="000000" w:themeColor="text1"/>
                <w:sz w:val="20"/>
                <w:szCs w:val="20"/>
              </w:rPr>
            </w:pPr>
            <w:r w:rsidRPr="00A47891">
              <w:rPr>
                <w:b/>
                <w:color w:val="000000" w:themeColor="text1"/>
                <w:sz w:val="20"/>
                <w:szCs w:val="20"/>
              </w:rPr>
              <w:t>Baseline</w:t>
            </w:r>
          </w:p>
        </w:tc>
        <w:tc>
          <w:tcPr>
            <w:tcW w:w="1260" w:type="dxa"/>
            <w:vAlign w:val="bottom"/>
          </w:tcPr>
          <w:p w14:paraId="7D7CB2EB" w14:textId="77777777" w:rsidR="00E973C5" w:rsidRPr="00A47891" w:rsidRDefault="00E973C5" w:rsidP="008B0A5A">
            <w:pPr>
              <w:rPr>
                <w:b/>
                <w:color w:val="000000" w:themeColor="text1"/>
                <w:sz w:val="20"/>
                <w:szCs w:val="20"/>
              </w:rPr>
            </w:pPr>
            <w:r w:rsidRPr="00A47891">
              <w:rPr>
                <w:b/>
                <w:color w:val="000000" w:themeColor="text1"/>
                <w:sz w:val="20"/>
                <w:szCs w:val="20"/>
              </w:rPr>
              <w:t xml:space="preserve">Target / </w:t>
            </w:r>
          </w:p>
          <w:p w14:paraId="33E8CA1F" w14:textId="77777777" w:rsidR="00E973C5" w:rsidRPr="00A47891" w:rsidRDefault="00E973C5" w:rsidP="008B0A5A">
            <w:pPr>
              <w:rPr>
                <w:b/>
                <w:color w:val="000000" w:themeColor="text1"/>
                <w:sz w:val="20"/>
                <w:szCs w:val="20"/>
              </w:rPr>
            </w:pPr>
            <w:r w:rsidRPr="00A47891">
              <w:rPr>
                <w:b/>
                <w:color w:val="000000" w:themeColor="text1"/>
                <w:sz w:val="20"/>
                <w:szCs w:val="20"/>
              </w:rPr>
              <w:t>Due Date</w:t>
            </w:r>
          </w:p>
        </w:tc>
        <w:tc>
          <w:tcPr>
            <w:tcW w:w="965" w:type="dxa"/>
            <w:tcBorders>
              <w:right w:val="dotted" w:sz="4" w:space="0" w:color="auto"/>
            </w:tcBorders>
            <w:shd w:val="clear" w:color="auto" w:fill="F2F2F2" w:themeFill="background1" w:themeFillShade="F2"/>
            <w:vAlign w:val="bottom"/>
          </w:tcPr>
          <w:p w14:paraId="049EDEB5" w14:textId="77777777" w:rsidR="00E973C5" w:rsidRPr="00A47891" w:rsidRDefault="00E973C5" w:rsidP="008B0A5A">
            <w:pPr>
              <w:jc w:val="center"/>
              <w:rPr>
                <w:b/>
                <w:color w:val="000000" w:themeColor="text1"/>
                <w:sz w:val="20"/>
                <w:szCs w:val="20"/>
              </w:rPr>
            </w:pPr>
            <w:r w:rsidRPr="00A47891">
              <w:rPr>
                <w:b/>
                <w:color w:val="000000" w:themeColor="text1"/>
                <w:sz w:val="20"/>
                <w:szCs w:val="20"/>
              </w:rPr>
              <w:t>Q1</w:t>
            </w:r>
          </w:p>
        </w:tc>
        <w:tc>
          <w:tcPr>
            <w:tcW w:w="965" w:type="dxa"/>
            <w:tcBorders>
              <w:left w:val="dotted" w:sz="4" w:space="0" w:color="auto"/>
              <w:right w:val="dotted" w:sz="4" w:space="0" w:color="auto"/>
            </w:tcBorders>
            <w:shd w:val="clear" w:color="auto" w:fill="F2F2F2" w:themeFill="background1" w:themeFillShade="F2"/>
            <w:vAlign w:val="bottom"/>
          </w:tcPr>
          <w:p w14:paraId="5DD27841" w14:textId="77777777" w:rsidR="00E973C5" w:rsidRPr="00A47891" w:rsidRDefault="00E973C5" w:rsidP="008B0A5A">
            <w:pPr>
              <w:jc w:val="center"/>
              <w:rPr>
                <w:b/>
                <w:color w:val="000000" w:themeColor="text1"/>
                <w:sz w:val="20"/>
                <w:szCs w:val="20"/>
              </w:rPr>
            </w:pPr>
            <w:r w:rsidRPr="00A47891">
              <w:rPr>
                <w:b/>
                <w:color w:val="000000" w:themeColor="text1"/>
                <w:sz w:val="20"/>
                <w:szCs w:val="20"/>
              </w:rPr>
              <w:t>Q2</w:t>
            </w:r>
          </w:p>
        </w:tc>
        <w:tc>
          <w:tcPr>
            <w:tcW w:w="965" w:type="dxa"/>
            <w:tcBorders>
              <w:left w:val="dotted" w:sz="4" w:space="0" w:color="auto"/>
              <w:right w:val="dotted" w:sz="4" w:space="0" w:color="auto"/>
            </w:tcBorders>
            <w:shd w:val="clear" w:color="auto" w:fill="F2F2F2" w:themeFill="background1" w:themeFillShade="F2"/>
            <w:vAlign w:val="bottom"/>
          </w:tcPr>
          <w:p w14:paraId="6E5C3FC9" w14:textId="77777777" w:rsidR="00E973C5" w:rsidRPr="00A47891" w:rsidRDefault="00E973C5" w:rsidP="008B0A5A">
            <w:pPr>
              <w:jc w:val="center"/>
              <w:rPr>
                <w:b/>
                <w:color w:val="000000" w:themeColor="text1"/>
                <w:sz w:val="20"/>
                <w:szCs w:val="20"/>
              </w:rPr>
            </w:pPr>
            <w:r w:rsidRPr="00A47891">
              <w:rPr>
                <w:b/>
                <w:color w:val="000000" w:themeColor="text1"/>
                <w:sz w:val="20"/>
                <w:szCs w:val="20"/>
              </w:rPr>
              <w:t>Q3</w:t>
            </w:r>
          </w:p>
        </w:tc>
        <w:tc>
          <w:tcPr>
            <w:tcW w:w="965" w:type="dxa"/>
            <w:tcBorders>
              <w:left w:val="dotted" w:sz="4" w:space="0" w:color="auto"/>
            </w:tcBorders>
            <w:shd w:val="clear" w:color="auto" w:fill="F2F2F2" w:themeFill="background1" w:themeFillShade="F2"/>
            <w:vAlign w:val="bottom"/>
          </w:tcPr>
          <w:p w14:paraId="6407EA9E" w14:textId="77777777" w:rsidR="00E973C5" w:rsidRPr="00A47891" w:rsidRDefault="00E973C5" w:rsidP="008B0A5A">
            <w:pPr>
              <w:jc w:val="center"/>
              <w:rPr>
                <w:b/>
                <w:color w:val="000000" w:themeColor="text1"/>
                <w:sz w:val="20"/>
                <w:szCs w:val="20"/>
              </w:rPr>
            </w:pPr>
            <w:r w:rsidRPr="00A47891">
              <w:rPr>
                <w:b/>
                <w:color w:val="000000" w:themeColor="text1"/>
                <w:sz w:val="20"/>
                <w:szCs w:val="20"/>
              </w:rPr>
              <w:t>Q4</w:t>
            </w:r>
          </w:p>
        </w:tc>
      </w:tr>
      <w:tr w:rsidR="005B6408" w:rsidRPr="00A47891" w14:paraId="17575D40" w14:textId="77777777" w:rsidTr="00564FB8">
        <w:trPr>
          <w:cantSplit/>
        </w:trPr>
        <w:tc>
          <w:tcPr>
            <w:tcW w:w="1897" w:type="dxa"/>
          </w:tcPr>
          <w:p w14:paraId="5EA51511" w14:textId="77777777" w:rsidR="0086326C" w:rsidRPr="00A47891" w:rsidRDefault="00721AE7" w:rsidP="007A6134">
            <w:pPr>
              <w:rPr>
                <w:color w:val="000000" w:themeColor="text1"/>
                <w:sz w:val="20"/>
                <w:szCs w:val="20"/>
              </w:rPr>
            </w:pPr>
            <w:r w:rsidRPr="00962174">
              <w:rPr>
                <w:rFonts w:eastAsia="Times New Roman" w:cs="Times New Roman"/>
                <w:b/>
                <w:bCs/>
                <w:color w:val="000000" w:themeColor="text1"/>
                <w:sz w:val="20"/>
                <w:szCs w:val="20"/>
              </w:rPr>
              <w:t>A3a.</w:t>
            </w:r>
            <w:r>
              <w:rPr>
                <w:rFonts w:eastAsia="Times New Roman" w:cs="Times New Roman"/>
                <w:bCs/>
                <w:color w:val="000000" w:themeColor="text1"/>
                <w:sz w:val="20"/>
                <w:szCs w:val="20"/>
              </w:rPr>
              <w:t xml:space="preserve"> </w:t>
            </w:r>
            <w:r w:rsidRPr="00A47891">
              <w:rPr>
                <w:rFonts w:eastAsia="Times New Roman" w:cs="Times New Roman"/>
                <w:bCs/>
                <w:color w:val="000000" w:themeColor="text1"/>
                <w:sz w:val="20"/>
                <w:szCs w:val="20"/>
              </w:rPr>
              <w:t>Create work plan to assess and consolidate agency-wide geophysical logs and make publically available</w:t>
            </w:r>
          </w:p>
        </w:tc>
        <w:tc>
          <w:tcPr>
            <w:tcW w:w="1980" w:type="dxa"/>
          </w:tcPr>
          <w:p w14:paraId="7E261ED7" w14:textId="77777777" w:rsidR="0086326C" w:rsidRPr="00A47891" w:rsidRDefault="0086326C" w:rsidP="00BF58D7">
            <w:pPr>
              <w:rPr>
                <w:color w:val="000000" w:themeColor="text1"/>
                <w:sz w:val="20"/>
                <w:szCs w:val="20"/>
              </w:rPr>
            </w:pPr>
            <w:r w:rsidRPr="00A47891">
              <w:rPr>
                <w:rFonts w:eastAsia="Times New Roman" w:cs="Times New Roman"/>
                <w:bCs/>
                <w:color w:val="000000" w:themeColor="text1"/>
                <w:sz w:val="20"/>
                <w:szCs w:val="20"/>
              </w:rPr>
              <w:t>Coordinate with O&amp;G Section, UIC Program, and other agencies housing logs; utilize GIS platform</w:t>
            </w:r>
          </w:p>
        </w:tc>
        <w:tc>
          <w:tcPr>
            <w:tcW w:w="1530" w:type="dxa"/>
          </w:tcPr>
          <w:p w14:paraId="177A0D01" w14:textId="77777777" w:rsidR="0086326C" w:rsidRPr="00A47891" w:rsidRDefault="0086326C" w:rsidP="007A6134">
            <w:pPr>
              <w:rPr>
                <w:color w:val="000000" w:themeColor="text1"/>
                <w:sz w:val="20"/>
                <w:szCs w:val="20"/>
              </w:rPr>
            </w:pPr>
            <w:r w:rsidRPr="00A47891">
              <w:rPr>
                <w:color w:val="000000" w:themeColor="text1"/>
                <w:sz w:val="20"/>
                <w:szCs w:val="20"/>
              </w:rPr>
              <w:t>Work plan created</w:t>
            </w:r>
          </w:p>
        </w:tc>
        <w:tc>
          <w:tcPr>
            <w:tcW w:w="1440" w:type="dxa"/>
          </w:tcPr>
          <w:p w14:paraId="40518C3F" w14:textId="77777777" w:rsidR="0086326C" w:rsidRPr="00A47891" w:rsidRDefault="0086326C" w:rsidP="00E63A40">
            <w:pPr>
              <w:rPr>
                <w:rFonts w:eastAsia="Times New Roman" w:cs="Times New Roman"/>
                <w:bCs/>
                <w:color w:val="000000" w:themeColor="text1"/>
                <w:sz w:val="20"/>
                <w:szCs w:val="20"/>
              </w:rPr>
            </w:pPr>
            <w:r w:rsidRPr="00A47891">
              <w:rPr>
                <w:rFonts w:eastAsia="Times New Roman" w:cs="Times New Roman"/>
                <w:bCs/>
                <w:color w:val="000000" w:themeColor="text1"/>
                <w:sz w:val="20"/>
                <w:szCs w:val="20"/>
              </w:rPr>
              <w:t>Hydrogeology &amp;</w:t>
            </w:r>
          </w:p>
          <w:p w14:paraId="137E1F29" w14:textId="77777777" w:rsidR="0086326C" w:rsidRPr="00A47891" w:rsidRDefault="0086326C" w:rsidP="00E63A40">
            <w:pPr>
              <w:rPr>
                <w:color w:val="000000" w:themeColor="text1"/>
                <w:sz w:val="20"/>
                <w:szCs w:val="20"/>
              </w:rPr>
            </w:pPr>
            <w:r w:rsidRPr="00A47891">
              <w:rPr>
                <w:rFonts w:eastAsia="Times New Roman" w:cs="Times New Roman"/>
                <w:bCs/>
                <w:color w:val="000000" w:themeColor="text1"/>
                <w:sz w:val="20"/>
                <w:szCs w:val="20"/>
              </w:rPr>
              <w:t>Geoscience Information</w:t>
            </w:r>
          </w:p>
        </w:tc>
        <w:tc>
          <w:tcPr>
            <w:tcW w:w="990" w:type="dxa"/>
          </w:tcPr>
          <w:p w14:paraId="687E2C4D" w14:textId="77777777" w:rsidR="00D95D77" w:rsidRPr="00A47891" w:rsidRDefault="00D95D77" w:rsidP="007A6134">
            <w:pPr>
              <w:rPr>
                <w:color w:val="000000" w:themeColor="text1"/>
                <w:sz w:val="20"/>
                <w:szCs w:val="20"/>
              </w:rPr>
            </w:pPr>
            <w:r w:rsidRPr="00A47891">
              <w:rPr>
                <w:color w:val="000000" w:themeColor="text1"/>
                <w:sz w:val="20"/>
                <w:szCs w:val="20"/>
              </w:rPr>
              <w:t xml:space="preserve">50% </w:t>
            </w:r>
          </w:p>
          <w:p w14:paraId="4B767FF5" w14:textId="77777777" w:rsidR="0086326C" w:rsidRPr="00A47891" w:rsidRDefault="00D95D77" w:rsidP="007A6134">
            <w:pPr>
              <w:rPr>
                <w:color w:val="000000" w:themeColor="text1"/>
                <w:sz w:val="20"/>
                <w:szCs w:val="20"/>
              </w:rPr>
            </w:pPr>
            <w:r w:rsidRPr="00A47891">
              <w:rPr>
                <w:color w:val="000000" w:themeColor="text1"/>
                <w:sz w:val="20"/>
                <w:szCs w:val="20"/>
              </w:rPr>
              <w:t>O&amp;G ready; UIC Temp logs</w:t>
            </w:r>
            <w:r w:rsidR="00F10DB0">
              <w:rPr>
                <w:color w:val="000000" w:themeColor="text1"/>
                <w:sz w:val="20"/>
                <w:szCs w:val="20"/>
              </w:rPr>
              <w:t xml:space="preserve"> </w:t>
            </w:r>
            <w:r w:rsidR="00F10DB0" w:rsidRPr="0073141A">
              <w:rPr>
                <w:color w:val="000000" w:themeColor="text1"/>
                <w:sz w:val="20"/>
                <w:szCs w:val="20"/>
                <w:highlight w:val="yellow"/>
              </w:rPr>
              <w:t>available awaiting</w:t>
            </w:r>
            <w:r w:rsidR="00923815">
              <w:rPr>
                <w:color w:val="000000" w:themeColor="text1"/>
                <w:sz w:val="20"/>
                <w:szCs w:val="20"/>
                <w:highlight w:val="yellow"/>
              </w:rPr>
              <w:t xml:space="preserve"> outward facing server with</w:t>
            </w:r>
            <w:r w:rsidR="00F10DB0" w:rsidRPr="0073141A">
              <w:rPr>
                <w:color w:val="000000" w:themeColor="text1"/>
                <w:sz w:val="20"/>
                <w:szCs w:val="20"/>
                <w:highlight w:val="yellow"/>
              </w:rPr>
              <w:t xml:space="preserve"> storage from OTIS</w:t>
            </w:r>
          </w:p>
        </w:tc>
        <w:tc>
          <w:tcPr>
            <w:tcW w:w="1260" w:type="dxa"/>
          </w:tcPr>
          <w:p w14:paraId="1C17A8C2" w14:textId="77777777" w:rsidR="0086326C" w:rsidRPr="00A47891" w:rsidRDefault="00EC2555" w:rsidP="00A53E7B">
            <w:pPr>
              <w:rPr>
                <w:color w:val="000000" w:themeColor="text1"/>
                <w:sz w:val="20"/>
                <w:szCs w:val="20"/>
              </w:rPr>
            </w:pPr>
            <w:r w:rsidRPr="00A47891">
              <w:rPr>
                <w:rFonts w:eastAsia="Times New Roman" w:cs="Times New Roman"/>
                <w:color w:val="000000" w:themeColor="text1"/>
                <w:sz w:val="20"/>
                <w:szCs w:val="20"/>
              </w:rPr>
              <w:t>Complete</w:t>
            </w:r>
            <w:r w:rsidR="008542DD">
              <w:rPr>
                <w:rFonts w:eastAsia="Times New Roman" w:cs="Times New Roman"/>
                <w:color w:val="000000" w:themeColor="text1"/>
                <w:sz w:val="20"/>
                <w:szCs w:val="20"/>
              </w:rPr>
              <w:t xml:space="preserve"> plan</w:t>
            </w:r>
            <w:r w:rsidRPr="00A47891">
              <w:rPr>
                <w:rFonts w:eastAsia="Times New Roman" w:cs="Times New Roman"/>
                <w:color w:val="000000" w:themeColor="text1"/>
                <w:sz w:val="20"/>
                <w:szCs w:val="20"/>
              </w:rPr>
              <w:t>/</w:t>
            </w:r>
            <w:r w:rsidR="00182543">
              <w:rPr>
                <w:rFonts w:eastAsia="Times New Roman" w:cs="Times New Roman"/>
                <w:color w:val="000000" w:themeColor="text1"/>
                <w:sz w:val="20"/>
                <w:szCs w:val="20"/>
              </w:rPr>
              <w:t xml:space="preserve"> </w:t>
            </w:r>
            <w:r w:rsidR="0086326C" w:rsidRPr="00A47891">
              <w:rPr>
                <w:rFonts w:eastAsia="Times New Roman" w:cs="Times New Roman"/>
                <w:color w:val="000000" w:themeColor="text1"/>
                <w:sz w:val="20"/>
                <w:szCs w:val="20"/>
              </w:rPr>
              <w:t>Dec 201</w:t>
            </w:r>
            <w:r w:rsidR="00A53E7B">
              <w:rPr>
                <w:rFonts w:eastAsia="Times New Roman" w:cs="Times New Roman"/>
                <w:color w:val="000000" w:themeColor="text1"/>
                <w:sz w:val="20"/>
                <w:szCs w:val="20"/>
              </w:rPr>
              <w:t>4</w:t>
            </w:r>
          </w:p>
        </w:tc>
        <w:tc>
          <w:tcPr>
            <w:tcW w:w="965" w:type="dxa"/>
            <w:tcBorders>
              <w:right w:val="dotted" w:sz="4" w:space="0" w:color="auto"/>
            </w:tcBorders>
            <w:shd w:val="clear" w:color="auto" w:fill="F2F2F2" w:themeFill="background1" w:themeFillShade="F2"/>
          </w:tcPr>
          <w:p w14:paraId="52B1CA48" w14:textId="77777777" w:rsidR="0086326C" w:rsidRPr="00BB56E0" w:rsidRDefault="00A32CCF" w:rsidP="007A6134">
            <w:pPr>
              <w:rPr>
                <w:color w:val="000000" w:themeColor="text1"/>
                <w:sz w:val="20"/>
                <w:szCs w:val="20"/>
              </w:rPr>
            </w:pPr>
            <w:r w:rsidRPr="00BB56E0">
              <w:rPr>
                <w:color w:val="000000" w:themeColor="text1"/>
                <w:sz w:val="20"/>
                <w:szCs w:val="20"/>
              </w:rPr>
              <w:t>50%; awaiting storage from OTIS</w:t>
            </w:r>
          </w:p>
        </w:tc>
        <w:tc>
          <w:tcPr>
            <w:tcW w:w="965" w:type="dxa"/>
            <w:tcBorders>
              <w:left w:val="dotted" w:sz="4" w:space="0" w:color="auto"/>
              <w:right w:val="dotted" w:sz="4" w:space="0" w:color="auto"/>
            </w:tcBorders>
            <w:shd w:val="clear" w:color="auto" w:fill="F2F2F2" w:themeFill="background1" w:themeFillShade="F2"/>
          </w:tcPr>
          <w:p w14:paraId="09AA01A7" w14:textId="77777777" w:rsidR="00F82C80" w:rsidRDefault="00F82C80" w:rsidP="00F82C80">
            <w:pPr>
              <w:rPr>
                <w:color w:val="000000" w:themeColor="text1"/>
                <w:sz w:val="20"/>
                <w:szCs w:val="20"/>
              </w:rPr>
            </w:pPr>
            <w:r>
              <w:rPr>
                <w:color w:val="000000" w:themeColor="text1"/>
                <w:sz w:val="20"/>
                <w:szCs w:val="20"/>
              </w:rPr>
              <w:t>60%</w:t>
            </w:r>
          </w:p>
          <w:p w14:paraId="5A0E20CF" w14:textId="77777777" w:rsidR="0086326C" w:rsidRDefault="00B95E10" w:rsidP="008542DD">
            <w:pPr>
              <w:rPr>
                <w:color w:val="000000" w:themeColor="text1"/>
                <w:sz w:val="20"/>
                <w:szCs w:val="20"/>
              </w:rPr>
            </w:pPr>
            <w:r>
              <w:rPr>
                <w:color w:val="000000" w:themeColor="text1"/>
                <w:sz w:val="20"/>
                <w:szCs w:val="20"/>
              </w:rPr>
              <w:t>UIC</w:t>
            </w:r>
            <w:r w:rsidR="00F82C80">
              <w:rPr>
                <w:color w:val="000000" w:themeColor="text1"/>
                <w:sz w:val="20"/>
                <w:szCs w:val="20"/>
              </w:rPr>
              <w:t xml:space="preserve"> and Oil and Gas logs received</w:t>
            </w:r>
            <w:r w:rsidR="008542DD">
              <w:rPr>
                <w:color w:val="000000" w:themeColor="text1"/>
                <w:sz w:val="20"/>
                <w:szCs w:val="20"/>
              </w:rPr>
              <w:t>;</w:t>
            </w:r>
          </w:p>
          <w:p w14:paraId="6B0D876E" w14:textId="77777777" w:rsidR="008542DD" w:rsidRPr="00A47891" w:rsidRDefault="008542DD" w:rsidP="008542DD">
            <w:pPr>
              <w:rPr>
                <w:color w:val="000000" w:themeColor="text1"/>
                <w:sz w:val="20"/>
                <w:szCs w:val="20"/>
              </w:rPr>
            </w:pPr>
            <w:r>
              <w:rPr>
                <w:color w:val="000000" w:themeColor="text1"/>
                <w:sz w:val="20"/>
                <w:szCs w:val="20"/>
              </w:rPr>
              <w:t xml:space="preserve">Storage issues </w:t>
            </w:r>
            <w:r w:rsidRPr="008542DD">
              <w:rPr>
                <w:color w:val="000000" w:themeColor="text1"/>
                <w:sz w:val="16"/>
                <w:szCs w:val="20"/>
              </w:rPr>
              <w:t>unresolved</w:t>
            </w:r>
          </w:p>
        </w:tc>
        <w:tc>
          <w:tcPr>
            <w:tcW w:w="965" w:type="dxa"/>
            <w:tcBorders>
              <w:left w:val="dotted" w:sz="4" w:space="0" w:color="auto"/>
              <w:right w:val="dotted" w:sz="4" w:space="0" w:color="auto"/>
            </w:tcBorders>
            <w:shd w:val="clear" w:color="auto" w:fill="F2F2F2" w:themeFill="background1" w:themeFillShade="F2"/>
          </w:tcPr>
          <w:p w14:paraId="011165D3" w14:textId="77777777" w:rsidR="0086326C" w:rsidRPr="00A47891" w:rsidRDefault="002E7959" w:rsidP="001F3186">
            <w:pPr>
              <w:rPr>
                <w:color w:val="000000" w:themeColor="text1"/>
                <w:sz w:val="20"/>
                <w:szCs w:val="20"/>
              </w:rPr>
            </w:pPr>
            <w:r w:rsidRPr="002E7959">
              <w:rPr>
                <w:color w:val="000000" w:themeColor="text1"/>
                <w:sz w:val="20"/>
                <w:szCs w:val="20"/>
              </w:rPr>
              <w:t>60%</w:t>
            </w:r>
            <w:r>
              <w:rPr>
                <w:color w:val="000000" w:themeColor="text1"/>
                <w:sz w:val="20"/>
                <w:szCs w:val="20"/>
              </w:rPr>
              <w:t>;</w:t>
            </w:r>
            <w:r w:rsidRPr="002E7959">
              <w:rPr>
                <w:color w:val="000000" w:themeColor="text1"/>
                <w:sz w:val="20"/>
                <w:szCs w:val="20"/>
              </w:rPr>
              <w:t xml:space="preserve">UIC and Oil and Gas logs </w:t>
            </w:r>
            <w:proofErr w:type="spellStart"/>
            <w:r w:rsidRPr="002E7959">
              <w:rPr>
                <w:color w:val="000000" w:themeColor="text1"/>
                <w:sz w:val="20"/>
                <w:szCs w:val="20"/>
              </w:rPr>
              <w:t>received;Storage</w:t>
            </w:r>
            <w:proofErr w:type="spellEnd"/>
            <w:r w:rsidRPr="002E7959">
              <w:rPr>
                <w:color w:val="000000" w:themeColor="text1"/>
                <w:sz w:val="20"/>
                <w:szCs w:val="20"/>
              </w:rPr>
              <w:t xml:space="preserve"> issues </w:t>
            </w:r>
            <w:r w:rsidRPr="002E7959">
              <w:rPr>
                <w:color w:val="000000" w:themeColor="text1"/>
                <w:sz w:val="16"/>
                <w:szCs w:val="20"/>
              </w:rPr>
              <w:t>unresolved</w:t>
            </w:r>
          </w:p>
        </w:tc>
        <w:tc>
          <w:tcPr>
            <w:tcW w:w="965" w:type="dxa"/>
            <w:tcBorders>
              <w:left w:val="dotted" w:sz="4" w:space="0" w:color="auto"/>
            </w:tcBorders>
            <w:shd w:val="clear" w:color="auto" w:fill="F2F2F2" w:themeFill="background1" w:themeFillShade="F2"/>
          </w:tcPr>
          <w:p w14:paraId="137C01A2" w14:textId="77777777" w:rsidR="0086326C" w:rsidRPr="00A47891" w:rsidRDefault="0086326C" w:rsidP="007A6134">
            <w:pPr>
              <w:rPr>
                <w:color w:val="000000" w:themeColor="text1"/>
                <w:sz w:val="20"/>
                <w:szCs w:val="20"/>
              </w:rPr>
            </w:pPr>
          </w:p>
        </w:tc>
      </w:tr>
    </w:tbl>
    <w:p w14:paraId="0DA1247A" w14:textId="77777777" w:rsidR="00923815" w:rsidRDefault="00923815">
      <w:r>
        <w:br w:type="page"/>
      </w:r>
    </w:p>
    <w:tbl>
      <w:tblPr>
        <w:tblStyle w:val="TableGrid"/>
        <w:tblW w:w="12957" w:type="dxa"/>
        <w:tblInd w:w="-79" w:type="dxa"/>
        <w:tblLayout w:type="fixed"/>
        <w:tblLook w:val="04A0" w:firstRow="1" w:lastRow="0" w:firstColumn="1" w:lastColumn="0" w:noHBand="0" w:noVBand="1"/>
      </w:tblPr>
      <w:tblGrid>
        <w:gridCol w:w="1897"/>
        <w:gridCol w:w="1980"/>
        <w:gridCol w:w="1530"/>
        <w:gridCol w:w="1440"/>
        <w:gridCol w:w="990"/>
        <w:gridCol w:w="1260"/>
        <w:gridCol w:w="965"/>
        <w:gridCol w:w="965"/>
        <w:gridCol w:w="965"/>
        <w:gridCol w:w="965"/>
      </w:tblGrid>
      <w:tr w:rsidR="007D70F9" w:rsidRPr="00A47891" w14:paraId="151CCE7B" w14:textId="77777777" w:rsidTr="001F3186">
        <w:trPr>
          <w:cantSplit/>
        </w:trPr>
        <w:tc>
          <w:tcPr>
            <w:tcW w:w="12957" w:type="dxa"/>
            <w:gridSpan w:val="10"/>
            <w:shd w:val="clear" w:color="auto" w:fill="B6DDE8" w:themeFill="accent5" w:themeFillTint="66"/>
            <w:vAlign w:val="center"/>
          </w:tcPr>
          <w:p w14:paraId="7A010B56" w14:textId="77777777" w:rsidR="007D70F9" w:rsidRPr="00A47891" w:rsidRDefault="00CA3110" w:rsidP="007A6134">
            <w:pPr>
              <w:rPr>
                <w:color w:val="595959" w:themeColor="text1" w:themeTint="A6"/>
                <w:sz w:val="20"/>
                <w:szCs w:val="20"/>
              </w:rPr>
            </w:pPr>
            <w:r>
              <w:lastRenderedPageBreak/>
              <w:br w:type="page"/>
            </w:r>
            <w:r w:rsidR="007D70F9" w:rsidRPr="00A47891">
              <w:rPr>
                <w:b/>
                <w:i/>
                <w:color w:val="595959" w:themeColor="text1" w:themeTint="A6"/>
                <w:sz w:val="20"/>
                <w:szCs w:val="20"/>
              </w:rPr>
              <w:t xml:space="preserve">                                                                                                                                         </w:t>
            </w:r>
            <w:r w:rsidR="009E5239" w:rsidRPr="00A47891">
              <w:rPr>
                <w:b/>
                <w:i/>
                <w:color w:val="595959" w:themeColor="text1" w:themeTint="A6"/>
                <w:sz w:val="20"/>
                <w:szCs w:val="20"/>
              </w:rPr>
              <w:t xml:space="preserve"> </w:t>
            </w:r>
            <w:r w:rsidR="007D70F9" w:rsidRPr="00A47891">
              <w:rPr>
                <w:b/>
                <w:color w:val="595959" w:themeColor="text1" w:themeTint="A6"/>
                <w:sz w:val="20"/>
                <w:szCs w:val="20"/>
              </w:rPr>
              <w:t>Department of Economic Opportunity</w:t>
            </w:r>
            <w:r w:rsidR="009E5239" w:rsidRPr="00A47891">
              <w:rPr>
                <w:b/>
                <w:color w:val="595959" w:themeColor="text1" w:themeTint="A6"/>
                <w:sz w:val="20"/>
                <w:szCs w:val="20"/>
              </w:rPr>
              <w:t xml:space="preserve"> 5 </w:t>
            </w:r>
            <w:proofErr w:type="spellStart"/>
            <w:r w:rsidR="009E5239" w:rsidRPr="00A47891">
              <w:rPr>
                <w:b/>
                <w:color w:val="595959" w:themeColor="text1" w:themeTint="A6"/>
                <w:sz w:val="20"/>
                <w:szCs w:val="20"/>
              </w:rPr>
              <w:t>Yr</w:t>
            </w:r>
            <w:proofErr w:type="spellEnd"/>
            <w:r w:rsidR="009E5239" w:rsidRPr="00A47891">
              <w:rPr>
                <w:b/>
                <w:color w:val="595959" w:themeColor="text1" w:themeTint="A6"/>
                <w:sz w:val="20"/>
                <w:szCs w:val="20"/>
              </w:rPr>
              <w:t xml:space="preserve"> Plan: #</w:t>
            </w:r>
            <w:r w:rsidR="007D70F9" w:rsidRPr="00A47891">
              <w:rPr>
                <w:b/>
                <w:color w:val="595959" w:themeColor="text1" w:themeTint="A6"/>
                <w:sz w:val="20"/>
                <w:szCs w:val="20"/>
              </w:rPr>
              <w:t>18, 19, 20, 25</w:t>
            </w:r>
          </w:p>
        </w:tc>
      </w:tr>
      <w:tr w:rsidR="007D70F9" w:rsidRPr="00A47891" w14:paraId="1D759654" w14:textId="77777777" w:rsidTr="001F3186">
        <w:trPr>
          <w:cantSplit/>
        </w:trPr>
        <w:tc>
          <w:tcPr>
            <w:tcW w:w="12957" w:type="dxa"/>
            <w:gridSpan w:val="10"/>
            <w:shd w:val="clear" w:color="auto" w:fill="B8CCE4" w:themeFill="accent1" w:themeFillTint="66"/>
            <w:vAlign w:val="center"/>
          </w:tcPr>
          <w:p w14:paraId="0D29F3AB" w14:textId="77777777" w:rsidR="007D70F9" w:rsidRPr="00A47891" w:rsidRDefault="007D70F9" w:rsidP="009E5239">
            <w:pPr>
              <w:rPr>
                <w:b/>
                <w:i/>
                <w:color w:val="595959" w:themeColor="text1" w:themeTint="A6"/>
                <w:sz w:val="20"/>
                <w:szCs w:val="20"/>
              </w:rPr>
            </w:pPr>
            <w:r w:rsidRPr="00A47891">
              <w:rPr>
                <w:b/>
                <w:i/>
                <w:color w:val="595959" w:themeColor="text1" w:themeTint="A6"/>
                <w:sz w:val="20"/>
                <w:szCs w:val="20"/>
              </w:rPr>
              <w:t>Getting the Water Right in Florida</w:t>
            </w:r>
            <w:r w:rsidR="009E5239" w:rsidRPr="00A47891">
              <w:rPr>
                <w:b/>
                <w:i/>
                <w:color w:val="595959" w:themeColor="text1" w:themeTint="A6"/>
                <w:sz w:val="20"/>
                <w:szCs w:val="20"/>
              </w:rPr>
              <w:t xml:space="preserve"> and Creating a Consistent and Certain Regulatory Process</w:t>
            </w:r>
            <w:r w:rsidRPr="00A47891">
              <w:rPr>
                <w:b/>
                <w:i/>
                <w:color w:val="595959" w:themeColor="text1" w:themeTint="A6"/>
                <w:sz w:val="20"/>
                <w:szCs w:val="20"/>
              </w:rPr>
              <w:t xml:space="preserve">  </w:t>
            </w:r>
            <w:r w:rsidRPr="00A47891">
              <w:rPr>
                <w:b/>
                <w:color w:val="595959" w:themeColor="text1" w:themeTint="A6"/>
                <w:sz w:val="20"/>
                <w:szCs w:val="20"/>
              </w:rPr>
              <w:t>Secretary Priority</w:t>
            </w:r>
            <w:r w:rsidRPr="00A47891">
              <w:rPr>
                <w:b/>
                <w:i/>
                <w:color w:val="595959" w:themeColor="text1" w:themeTint="A6"/>
                <w:sz w:val="20"/>
                <w:szCs w:val="20"/>
              </w:rPr>
              <w:t xml:space="preserve"> </w:t>
            </w:r>
          </w:p>
        </w:tc>
      </w:tr>
      <w:tr w:rsidR="007D70F9" w:rsidRPr="00A47891" w14:paraId="11C7503D" w14:textId="77777777" w:rsidTr="001F3186">
        <w:trPr>
          <w:cantSplit/>
        </w:trPr>
        <w:tc>
          <w:tcPr>
            <w:tcW w:w="12957" w:type="dxa"/>
            <w:gridSpan w:val="10"/>
            <w:shd w:val="clear" w:color="auto" w:fill="E5B8B7" w:themeFill="accent2" w:themeFillTint="66"/>
            <w:vAlign w:val="center"/>
          </w:tcPr>
          <w:p w14:paraId="4314D8A0" w14:textId="77777777" w:rsidR="007D70F9" w:rsidRPr="00A47891" w:rsidRDefault="007D70F9" w:rsidP="007D70F9">
            <w:pPr>
              <w:rPr>
                <w:color w:val="595959" w:themeColor="text1" w:themeTint="A6"/>
                <w:sz w:val="20"/>
                <w:szCs w:val="20"/>
              </w:rPr>
            </w:pPr>
            <w:r w:rsidRPr="00A47891">
              <w:rPr>
                <w:b/>
                <w:i/>
                <w:color w:val="595959" w:themeColor="text1" w:themeTint="A6"/>
                <w:sz w:val="20"/>
                <w:szCs w:val="20"/>
              </w:rPr>
              <w:t xml:space="preserve">Conduct Geologic Research and Assessment                                                                                         </w:t>
            </w:r>
            <w:r w:rsidR="009E5239" w:rsidRPr="00A47891">
              <w:rPr>
                <w:b/>
                <w:i/>
                <w:color w:val="595959" w:themeColor="text1" w:themeTint="A6"/>
                <w:sz w:val="20"/>
                <w:szCs w:val="20"/>
              </w:rPr>
              <w:t xml:space="preserve">  </w:t>
            </w:r>
            <w:r w:rsidRPr="00A47891">
              <w:rPr>
                <w:b/>
                <w:color w:val="595959" w:themeColor="text1" w:themeTint="A6"/>
                <w:sz w:val="20"/>
                <w:szCs w:val="20"/>
              </w:rPr>
              <w:t>FGS Priority</w:t>
            </w:r>
          </w:p>
        </w:tc>
      </w:tr>
      <w:tr w:rsidR="007D70F9" w:rsidRPr="00A47891" w14:paraId="7C5B2092" w14:textId="77777777" w:rsidTr="001F3186">
        <w:trPr>
          <w:cantSplit/>
        </w:trPr>
        <w:tc>
          <w:tcPr>
            <w:tcW w:w="12957" w:type="dxa"/>
            <w:gridSpan w:val="10"/>
            <w:shd w:val="clear" w:color="auto" w:fill="7FD3F1"/>
            <w:vAlign w:val="center"/>
          </w:tcPr>
          <w:p w14:paraId="265DED08" w14:textId="77777777" w:rsidR="007D70F9" w:rsidRPr="00A47891" w:rsidRDefault="009E5239" w:rsidP="00A83750">
            <w:pPr>
              <w:rPr>
                <w:b/>
                <w:sz w:val="20"/>
                <w:szCs w:val="20"/>
              </w:rPr>
            </w:pPr>
            <w:r w:rsidRPr="00A47891">
              <w:rPr>
                <w:b/>
                <w:sz w:val="20"/>
                <w:szCs w:val="20"/>
              </w:rPr>
              <w:t xml:space="preserve">FGS </w:t>
            </w:r>
            <w:r w:rsidR="007D70F9" w:rsidRPr="00A47891">
              <w:rPr>
                <w:b/>
                <w:sz w:val="20"/>
                <w:szCs w:val="20"/>
              </w:rPr>
              <w:t>Goal B1: Increase areal extent of digital g</w:t>
            </w:r>
            <w:r w:rsidR="00862304" w:rsidRPr="00A47891">
              <w:rPr>
                <w:b/>
                <w:sz w:val="20"/>
                <w:szCs w:val="20"/>
              </w:rPr>
              <w:t>e</w:t>
            </w:r>
            <w:r w:rsidR="007D70F9" w:rsidRPr="00A47891">
              <w:rPr>
                <w:b/>
                <w:sz w:val="20"/>
                <w:szCs w:val="20"/>
              </w:rPr>
              <w:t>ologic/hydrogeologic mapping</w:t>
            </w:r>
          </w:p>
        </w:tc>
      </w:tr>
      <w:tr w:rsidR="005B6408" w:rsidRPr="00A47891" w14:paraId="399EDFDF" w14:textId="77777777" w:rsidTr="00564FB8">
        <w:trPr>
          <w:cantSplit/>
        </w:trPr>
        <w:tc>
          <w:tcPr>
            <w:tcW w:w="1897" w:type="dxa"/>
            <w:vAlign w:val="bottom"/>
          </w:tcPr>
          <w:p w14:paraId="4EFD8AFB" w14:textId="77777777" w:rsidR="007D70F9" w:rsidRPr="00A47891" w:rsidRDefault="007D70F9" w:rsidP="007D5E90">
            <w:pPr>
              <w:rPr>
                <w:b/>
                <w:sz w:val="20"/>
                <w:szCs w:val="20"/>
              </w:rPr>
            </w:pPr>
            <w:r w:rsidRPr="00A47891">
              <w:rPr>
                <w:b/>
                <w:sz w:val="20"/>
                <w:szCs w:val="20"/>
              </w:rPr>
              <w:t>KPM</w:t>
            </w:r>
          </w:p>
        </w:tc>
        <w:tc>
          <w:tcPr>
            <w:tcW w:w="1980" w:type="dxa"/>
            <w:vAlign w:val="bottom"/>
          </w:tcPr>
          <w:p w14:paraId="6FC9A875" w14:textId="77777777" w:rsidR="007D70F9" w:rsidRPr="00A47891" w:rsidRDefault="007D70F9" w:rsidP="007D5E90">
            <w:pPr>
              <w:rPr>
                <w:b/>
                <w:sz w:val="20"/>
                <w:szCs w:val="20"/>
              </w:rPr>
            </w:pPr>
            <w:r w:rsidRPr="00A47891">
              <w:rPr>
                <w:b/>
                <w:sz w:val="20"/>
                <w:szCs w:val="20"/>
              </w:rPr>
              <w:t>Action</w:t>
            </w:r>
          </w:p>
        </w:tc>
        <w:tc>
          <w:tcPr>
            <w:tcW w:w="1530" w:type="dxa"/>
            <w:vAlign w:val="bottom"/>
          </w:tcPr>
          <w:p w14:paraId="26507236" w14:textId="77777777" w:rsidR="007D70F9" w:rsidRPr="00A47891" w:rsidRDefault="007D70F9" w:rsidP="007D5E90">
            <w:pPr>
              <w:rPr>
                <w:b/>
                <w:sz w:val="20"/>
                <w:szCs w:val="20"/>
              </w:rPr>
            </w:pPr>
            <w:r w:rsidRPr="00A47891">
              <w:rPr>
                <w:b/>
                <w:sz w:val="20"/>
                <w:szCs w:val="20"/>
              </w:rPr>
              <w:t>KPI</w:t>
            </w:r>
          </w:p>
        </w:tc>
        <w:tc>
          <w:tcPr>
            <w:tcW w:w="1440" w:type="dxa"/>
            <w:vAlign w:val="bottom"/>
          </w:tcPr>
          <w:p w14:paraId="773A560F" w14:textId="77777777" w:rsidR="007D70F9" w:rsidRPr="00A47891" w:rsidRDefault="007D70F9" w:rsidP="007D5E90">
            <w:pPr>
              <w:rPr>
                <w:b/>
                <w:sz w:val="20"/>
                <w:szCs w:val="20"/>
              </w:rPr>
            </w:pPr>
            <w:r w:rsidRPr="00A47891">
              <w:rPr>
                <w:b/>
                <w:sz w:val="20"/>
                <w:szCs w:val="20"/>
              </w:rPr>
              <w:t>Responsible Party</w:t>
            </w:r>
          </w:p>
        </w:tc>
        <w:tc>
          <w:tcPr>
            <w:tcW w:w="990" w:type="dxa"/>
            <w:vAlign w:val="bottom"/>
          </w:tcPr>
          <w:p w14:paraId="1404727D" w14:textId="77777777" w:rsidR="007D70F9" w:rsidRPr="00A47891" w:rsidRDefault="007D70F9" w:rsidP="007D5E90">
            <w:pPr>
              <w:rPr>
                <w:b/>
                <w:sz w:val="20"/>
                <w:szCs w:val="20"/>
              </w:rPr>
            </w:pPr>
            <w:r w:rsidRPr="00A47891">
              <w:rPr>
                <w:b/>
                <w:sz w:val="20"/>
                <w:szCs w:val="20"/>
              </w:rPr>
              <w:t>Baseline</w:t>
            </w:r>
          </w:p>
        </w:tc>
        <w:tc>
          <w:tcPr>
            <w:tcW w:w="1260" w:type="dxa"/>
            <w:vAlign w:val="bottom"/>
          </w:tcPr>
          <w:p w14:paraId="09A8F4C3" w14:textId="77777777" w:rsidR="007D70F9" w:rsidRPr="00A47891" w:rsidRDefault="007D70F9" w:rsidP="007D5E90">
            <w:pPr>
              <w:rPr>
                <w:b/>
                <w:sz w:val="20"/>
                <w:szCs w:val="20"/>
              </w:rPr>
            </w:pPr>
            <w:r w:rsidRPr="00A47891">
              <w:rPr>
                <w:b/>
                <w:sz w:val="20"/>
                <w:szCs w:val="20"/>
              </w:rPr>
              <w:t xml:space="preserve">Target / </w:t>
            </w:r>
          </w:p>
          <w:p w14:paraId="31C29E07" w14:textId="77777777" w:rsidR="007D70F9" w:rsidRPr="00A47891" w:rsidRDefault="007D70F9" w:rsidP="007D5E90">
            <w:pPr>
              <w:rPr>
                <w:b/>
                <w:sz w:val="20"/>
                <w:szCs w:val="20"/>
              </w:rPr>
            </w:pPr>
            <w:r w:rsidRPr="00A47891">
              <w:rPr>
                <w:b/>
                <w:sz w:val="20"/>
                <w:szCs w:val="20"/>
              </w:rPr>
              <w:t>Due Date</w:t>
            </w:r>
          </w:p>
        </w:tc>
        <w:tc>
          <w:tcPr>
            <w:tcW w:w="965" w:type="dxa"/>
            <w:tcBorders>
              <w:right w:val="dotted" w:sz="4" w:space="0" w:color="auto"/>
            </w:tcBorders>
            <w:shd w:val="clear" w:color="auto" w:fill="F2F2F2" w:themeFill="background1" w:themeFillShade="F2"/>
            <w:vAlign w:val="bottom"/>
          </w:tcPr>
          <w:p w14:paraId="12354D6F" w14:textId="77777777" w:rsidR="007D70F9" w:rsidRPr="00A47891" w:rsidRDefault="007D70F9" w:rsidP="007D5E90">
            <w:pPr>
              <w:jc w:val="center"/>
              <w:rPr>
                <w:b/>
                <w:sz w:val="20"/>
                <w:szCs w:val="20"/>
              </w:rPr>
            </w:pPr>
            <w:r w:rsidRPr="00A47891">
              <w:rPr>
                <w:b/>
                <w:sz w:val="20"/>
                <w:szCs w:val="20"/>
              </w:rPr>
              <w:t>Q1</w:t>
            </w:r>
          </w:p>
        </w:tc>
        <w:tc>
          <w:tcPr>
            <w:tcW w:w="965" w:type="dxa"/>
            <w:tcBorders>
              <w:left w:val="dotted" w:sz="4" w:space="0" w:color="auto"/>
              <w:right w:val="dotted" w:sz="4" w:space="0" w:color="auto"/>
            </w:tcBorders>
            <w:shd w:val="clear" w:color="auto" w:fill="F2F2F2" w:themeFill="background1" w:themeFillShade="F2"/>
            <w:vAlign w:val="bottom"/>
          </w:tcPr>
          <w:p w14:paraId="21E85B77" w14:textId="77777777" w:rsidR="007D70F9" w:rsidRPr="00A47891" w:rsidRDefault="007D70F9" w:rsidP="007D5E90">
            <w:pPr>
              <w:jc w:val="center"/>
              <w:rPr>
                <w:b/>
                <w:sz w:val="20"/>
                <w:szCs w:val="20"/>
              </w:rPr>
            </w:pPr>
            <w:r w:rsidRPr="00A47891">
              <w:rPr>
                <w:b/>
                <w:sz w:val="20"/>
                <w:szCs w:val="20"/>
              </w:rPr>
              <w:t>Q2</w:t>
            </w:r>
          </w:p>
        </w:tc>
        <w:tc>
          <w:tcPr>
            <w:tcW w:w="965" w:type="dxa"/>
            <w:tcBorders>
              <w:left w:val="dotted" w:sz="4" w:space="0" w:color="auto"/>
              <w:right w:val="dotted" w:sz="4" w:space="0" w:color="auto"/>
            </w:tcBorders>
            <w:shd w:val="clear" w:color="auto" w:fill="F2F2F2" w:themeFill="background1" w:themeFillShade="F2"/>
            <w:vAlign w:val="bottom"/>
          </w:tcPr>
          <w:p w14:paraId="6A09AA49" w14:textId="77777777" w:rsidR="007D70F9" w:rsidRPr="00A47891" w:rsidRDefault="007D70F9" w:rsidP="007D5E90">
            <w:pPr>
              <w:jc w:val="center"/>
              <w:rPr>
                <w:b/>
                <w:sz w:val="20"/>
                <w:szCs w:val="20"/>
              </w:rPr>
            </w:pPr>
            <w:r w:rsidRPr="00A47891">
              <w:rPr>
                <w:b/>
                <w:sz w:val="20"/>
                <w:szCs w:val="20"/>
              </w:rPr>
              <w:t>Q3</w:t>
            </w:r>
          </w:p>
        </w:tc>
        <w:tc>
          <w:tcPr>
            <w:tcW w:w="965" w:type="dxa"/>
            <w:tcBorders>
              <w:left w:val="dotted" w:sz="4" w:space="0" w:color="auto"/>
            </w:tcBorders>
            <w:shd w:val="clear" w:color="auto" w:fill="F2F2F2" w:themeFill="background1" w:themeFillShade="F2"/>
            <w:vAlign w:val="bottom"/>
          </w:tcPr>
          <w:p w14:paraId="0FD6AC5B" w14:textId="77777777" w:rsidR="007D70F9" w:rsidRPr="00A47891" w:rsidRDefault="007D70F9" w:rsidP="007D5E90">
            <w:pPr>
              <w:jc w:val="center"/>
              <w:rPr>
                <w:b/>
                <w:sz w:val="20"/>
                <w:szCs w:val="20"/>
              </w:rPr>
            </w:pPr>
            <w:r w:rsidRPr="00A47891">
              <w:rPr>
                <w:b/>
                <w:sz w:val="20"/>
                <w:szCs w:val="20"/>
              </w:rPr>
              <w:t>Q4</w:t>
            </w:r>
          </w:p>
        </w:tc>
      </w:tr>
      <w:tr w:rsidR="005B6408" w:rsidRPr="00A47891" w14:paraId="7B257189" w14:textId="77777777" w:rsidTr="00564FB8">
        <w:trPr>
          <w:cantSplit/>
          <w:trHeight w:val="1943"/>
        </w:trPr>
        <w:tc>
          <w:tcPr>
            <w:tcW w:w="1897" w:type="dxa"/>
          </w:tcPr>
          <w:p w14:paraId="1EFF4C6C" w14:textId="77777777" w:rsidR="003C088B" w:rsidRPr="00A47891" w:rsidRDefault="00721AE7" w:rsidP="003C088B">
            <w:pPr>
              <w:rPr>
                <w:sz w:val="20"/>
                <w:szCs w:val="20"/>
              </w:rPr>
            </w:pPr>
            <w:r w:rsidRPr="00962174">
              <w:rPr>
                <w:b/>
                <w:sz w:val="20"/>
                <w:szCs w:val="20"/>
              </w:rPr>
              <w:t>B1a.</w:t>
            </w:r>
            <w:r>
              <w:rPr>
                <w:sz w:val="20"/>
                <w:szCs w:val="20"/>
              </w:rPr>
              <w:t xml:space="preserve"> </w:t>
            </w:r>
            <w:r w:rsidRPr="00A47891">
              <w:rPr>
                <w:sz w:val="20"/>
                <w:szCs w:val="20"/>
              </w:rPr>
              <w:t>Annual geologic mapping of at least 2000 square miles by September 2014 (based on Federal FY)</w:t>
            </w:r>
          </w:p>
          <w:p w14:paraId="43239FFA" w14:textId="77777777" w:rsidR="003C088B" w:rsidRPr="00A47891" w:rsidRDefault="003C088B" w:rsidP="00A83750">
            <w:pPr>
              <w:rPr>
                <w:rFonts w:eastAsia="Times New Roman" w:cs="Times New Roman"/>
                <w:color w:val="000000"/>
                <w:sz w:val="20"/>
                <w:szCs w:val="20"/>
              </w:rPr>
            </w:pPr>
          </w:p>
        </w:tc>
        <w:tc>
          <w:tcPr>
            <w:tcW w:w="1980" w:type="dxa"/>
          </w:tcPr>
          <w:p w14:paraId="48BD245E" w14:textId="77777777" w:rsidR="003C088B" w:rsidRPr="00A47891" w:rsidRDefault="003C088B" w:rsidP="00A83750">
            <w:pPr>
              <w:rPr>
                <w:rFonts w:eastAsia="Times New Roman" w:cs="Times New Roman"/>
                <w:sz w:val="20"/>
                <w:szCs w:val="20"/>
              </w:rPr>
            </w:pPr>
            <w:r w:rsidRPr="00A47891">
              <w:rPr>
                <w:rFonts w:eastAsia="Times New Roman" w:cs="Times New Roman"/>
                <w:sz w:val="20"/>
                <w:szCs w:val="20"/>
              </w:rPr>
              <w:t>Conduct STATEMAP and other mapping projects</w:t>
            </w:r>
          </w:p>
        </w:tc>
        <w:tc>
          <w:tcPr>
            <w:tcW w:w="1530" w:type="dxa"/>
          </w:tcPr>
          <w:p w14:paraId="1B290F3B" w14:textId="77777777" w:rsidR="003C088B" w:rsidRPr="00A47891" w:rsidRDefault="003C088B" w:rsidP="00D46CC7">
            <w:pPr>
              <w:rPr>
                <w:sz w:val="20"/>
                <w:szCs w:val="20"/>
              </w:rPr>
            </w:pPr>
            <w:r w:rsidRPr="00A47891">
              <w:rPr>
                <w:sz w:val="20"/>
                <w:szCs w:val="20"/>
              </w:rPr>
              <w:t>Square miles mapped.</w:t>
            </w:r>
          </w:p>
        </w:tc>
        <w:tc>
          <w:tcPr>
            <w:tcW w:w="1440" w:type="dxa"/>
          </w:tcPr>
          <w:p w14:paraId="1139FF30" w14:textId="77777777" w:rsidR="003C088B" w:rsidRPr="00A47891" w:rsidRDefault="003C088B" w:rsidP="00E63A40">
            <w:pPr>
              <w:rPr>
                <w:rFonts w:eastAsia="Times New Roman" w:cs="Times New Roman"/>
                <w:sz w:val="20"/>
                <w:szCs w:val="20"/>
              </w:rPr>
            </w:pPr>
            <w:r w:rsidRPr="00A47891">
              <w:rPr>
                <w:rFonts w:eastAsia="Times New Roman" w:cs="Times New Roman"/>
                <w:sz w:val="20"/>
                <w:szCs w:val="20"/>
              </w:rPr>
              <w:t>Geological Investigations</w:t>
            </w:r>
          </w:p>
        </w:tc>
        <w:tc>
          <w:tcPr>
            <w:tcW w:w="990" w:type="dxa"/>
          </w:tcPr>
          <w:p w14:paraId="78FF831D" w14:textId="77777777" w:rsidR="003C088B" w:rsidRPr="00A47891" w:rsidRDefault="003C088B" w:rsidP="00A83750">
            <w:pPr>
              <w:rPr>
                <w:sz w:val="20"/>
                <w:szCs w:val="20"/>
              </w:rPr>
            </w:pPr>
            <w:r w:rsidRPr="00A47891">
              <w:rPr>
                <w:sz w:val="20"/>
                <w:szCs w:val="20"/>
              </w:rPr>
              <w:t>2000 sq. miles</w:t>
            </w:r>
          </w:p>
        </w:tc>
        <w:tc>
          <w:tcPr>
            <w:tcW w:w="1260" w:type="dxa"/>
          </w:tcPr>
          <w:p w14:paraId="7D55F5F4" w14:textId="77777777" w:rsidR="003C088B" w:rsidRPr="00A47891" w:rsidRDefault="00EC2555" w:rsidP="00A83750">
            <w:pPr>
              <w:rPr>
                <w:color w:val="000000" w:themeColor="text1"/>
                <w:sz w:val="20"/>
                <w:szCs w:val="20"/>
              </w:rPr>
            </w:pPr>
            <w:r w:rsidRPr="00A47891">
              <w:rPr>
                <w:color w:val="000000" w:themeColor="text1"/>
                <w:sz w:val="20"/>
                <w:szCs w:val="20"/>
              </w:rPr>
              <w:t xml:space="preserve">2000 sq.mi mapped by </w:t>
            </w:r>
            <w:r w:rsidR="003C088B" w:rsidRPr="00A47891">
              <w:rPr>
                <w:color w:val="000000" w:themeColor="text1"/>
                <w:sz w:val="20"/>
                <w:szCs w:val="20"/>
              </w:rPr>
              <w:t>Sept 2014</w:t>
            </w:r>
          </w:p>
        </w:tc>
        <w:tc>
          <w:tcPr>
            <w:tcW w:w="965" w:type="dxa"/>
            <w:tcBorders>
              <w:right w:val="dotted" w:sz="4" w:space="0" w:color="auto"/>
            </w:tcBorders>
            <w:shd w:val="clear" w:color="auto" w:fill="F2F2F2" w:themeFill="background1" w:themeFillShade="F2"/>
          </w:tcPr>
          <w:p w14:paraId="65C98CBF" w14:textId="77777777" w:rsidR="003C088B" w:rsidRPr="00BB56E0" w:rsidRDefault="00EF1673" w:rsidP="00A83750">
            <w:pPr>
              <w:rPr>
                <w:color w:val="000000" w:themeColor="text1"/>
                <w:sz w:val="16"/>
                <w:szCs w:val="20"/>
              </w:rPr>
            </w:pPr>
            <w:r w:rsidRPr="00BB56E0">
              <w:rPr>
                <w:color w:val="000000" w:themeColor="text1"/>
                <w:sz w:val="16"/>
                <w:szCs w:val="16"/>
              </w:rPr>
              <w:t xml:space="preserve">STATEMAP deliverable </w:t>
            </w:r>
            <w:r w:rsidR="00A660B4">
              <w:rPr>
                <w:color w:val="000000" w:themeColor="text1"/>
                <w:sz w:val="16"/>
                <w:szCs w:val="16"/>
              </w:rPr>
              <w:t xml:space="preserve">(1990 sq.mi) </w:t>
            </w:r>
            <w:r w:rsidRPr="00BB56E0">
              <w:rPr>
                <w:color w:val="000000" w:themeColor="text1"/>
                <w:sz w:val="16"/>
                <w:szCs w:val="16"/>
              </w:rPr>
              <w:t xml:space="preserve">submitted and NPS project </w:t>
            </w:r>
            <w:r w:rsidR="00B624C1">
              <w:rPr>
                <w:color w:val="000000" w:themeColor="text1"/>
                <w:sz w:val="16"/>
                <w:szCs w:val="16"/>
              </w:rPr>
              <w:t xml:space="preserve"> (185 sq.mi.) </w:t>
            </w:r>
            <w:r w:rsidRPr="00BB56E0">
              <w:rPr>
                <w:color w:val="000000" w:themeColor="text1"/>
                <w:sz w:val="16"/>
                <w:szCs w:val="16"/>
              </w:rPr>
              <w:t>partially delivered</w:t>
            </w:r>
          </w:p>
        </w:tc>
        <w:tc>
          <w:tcPr>
            <w:tcW w:w="965" w:type="dxa"/>
            <w:tcBorders>
              <w:left w:val="dotted" w:sz="4" w:space="0" w:color="auto"/>
              <w:right w:val="dotted" w:sz="4" w:space="0" w:color="auto"/>
            </w:tcBorders>
            <w:shd w:val="clear" w:color="auto" w:fill="F2F2F2" w:themeFill="background1" w:themeFillShade="F2"/>
          </w:tcPr>
          <w:p w14:paraId="00296604" w14:textId="77777777" w:rsidR="003C088B" w:rsidRPr="00BC18C7" w:rsidRDefault="00097EA7" w:rsidP="00A83750">
            <w:pPr>
              <w:ind w:right="-108"/>
              <w:rPr>
                <w:color w:val="000000" w:themeColor="text1"/>
                <w:sz w:val="16"/>
              </w:rPr>
            </w:pPr>
            <w:r w:rsidRPr="00BC18C7">
              <w:rPr>
                <w:color w:val="000000" w:themeColor="text1"/>
                <w:sz w:val="16"/>
                <w:szCs w:val="16"/>
              </w:rPr>
              <w:t>FY 14-15 STATEMAP proposal submitted and next portion of NPS due next quarter</w:t>
            </w:r>
          </w:p>
        </w:tc>
        <w:tc>
          <w:tcPr>
            <w:tcW w:w="965" w:type="dxa"/>
            <w:tcBorders>
              <w:left w:val="dotted" w:sz="4" w:space="0" w:color="auto"/>
              <w:right w:val="dotted" w:sz="4" w:space="0" w:color="auto"/>
            </w:tcBorders>
            <w:shd w:val="clear" w:color="auto" w:fill="F2F2F2" w:themeFill="background1" w:themeFillShade="F2"/>
          </w:tcPr>
          <w:p w14:paraId="4F3B46C6" w14:textId="77777777" w:rsidR="003C088B" w:rsidRPr="00BB62E7" w:rsidRDefault="00BB62E7" w:rsidP="00A83750">
            <w:pPr>
              <w:rPr>
                <w:sz w:val="20"/>
                <w:szCs w:val="20"/>
              </w:rPr>
            </w:pPr>
            <w:r w:rsidRPr="00BB62E7">
              <w:rPr>
                <w:sz w:val="18"/>
                <w:szCs w:val="20"/>
              </w:rPr>
              <w:t xml:space="preserve">2,175 miles mapped and </w:t>
            </w:r>
            <w:r w:rsidR="00172B6D" w:rsidRPr="00BB62E7">
              <w:rPr>
                <w:sz w:val="18"/>
                <w:szCs w:val="20"/>
              </w:rPr>
              <w:t>FY 14-15 proposal was funded and project is underway</w:t>
            </w:r>
          </w:p>
        </w:tc>
        <w:tc>
          <w:tcPr>
            <w:tcW w:w="965" w:type="dxa"/>
            <w:tcBorders>
              <w:left w:val="dotted" w:sz="4" w:space="0" w:color="auto"/>
            </w:tcBorders>
            <w:shd w:val="clear" w:color="auto" w:fill="F2F2F2" w:themeFill="background1" w:themeFillShade="F2"/>
          </w:tcPr>
          <w:p w14:paraId="3016F0ED" w14:textId="77777777" w:rsidR="003C088B" w:rsidRPr="00A47891" w:rsidRDefault="003C088B" w:rsidP="00A83750">
            <w:pPr>
              <w:rPr>
                <w:color w:val="7F7F7F" w:themeColor="text1" w:themeTint="80"/>
                <w:sz w:val="20"/>
                <w:szCs w:val="20"/>
              </w:rPr>
            </w:pPr>
          </w:p>
        </w:tc>
      </w:tr>
      <w:tr w:rsidR="005B6408" w:rsidRPr="00A47891" w14:paraId="64DDA3E6" w14:textId="77777777" w:rsidTr="00564FB8">
        <w:trPr>
          <w:cantSplit/>
        </w:trPr>
        <w:tc>
          <w:tcPr>
            <w:tcW w:w="1897" w:type="dxa"/>
          </w:tcPr>
          <w:p w14:paraId="668192DF" w14:textId="77777777" w:rsidR="00721AE7" w:rsidRPr="00A47891" w:rsidRDefault="00721AE7" w:rsidP="00721AE7">
            <w:pPr>
              <w:rPr>
                <w:color w:val="7F7F7F" w:themeColor="text1" w:themeTint="80"/>
                <w:sz w:val="20"/>
                <w:szCs w:val="20"/>
              </w:rPr>
            </w:pPr>
            <w:r w:rsidRPr="00962174">
              <w:rPr>
                <w:rFonts w:eastAsia="Times New Roman" w:cs="Times New Roman"/>
                <w:b/>
                <w:color w:val="000000"/>
                <w:sz w:val="20"/>
                <w:szCs w:val="20"/>
              </w:rPr>
              <w:t>B1b.</w:t>
            </w:r>
            <w:r>
              <w:rPr>
                <w:rFonts w:eastAsia="Times New Roman" w:cs="Times New Roman"/>
                <w:color w:val="000000"/>
                <w:sz w:val="20"/>
                <w:szCs w:val="20"/>
              </w:rPr>
              <w:t xml:space="preserve"> </w:t>
            </w:r>
            <w:r w:rsidRPr="00A47891">
              <w:rPr>
                <w:rFonts w:eastAsia="Times New Roman" w:cs="Times New Roman"/>
                <w:color w:val="000000"/>
                <w:sz w:val="20"/>
                <w:szCs w:val="20"/>
              </w:rPr>
              <w:t>Complete </w:t>
            </w:r>
            <w:proofErr w:type="spellStart"/>
            <w:r w:rsidRPr="00A47891">
              <w:rPr>
                <w:rFonts w:eastAsia="Times New Roman" w:cs="Times New Roman"/>
                <w:color w:val="000000"/>
                <w:sz w:val="20"/>
                <w:szCs w:val="20"/>
              </w:rPr>
              <w:t>delinea-tion</w:t>
            </w:r>
            <w:proofErr w:type="spellEnd"/>
            <w:r w:rsidRPr="00A47891">
              <w:rPr>
                <w:rFonts w:eastAsia="Times New Roman" w:cs="Times New Roman"/>
                <w:color w:val="000000"/>
                <w:sz w:val="20"/>
                <w:szCs w:val="20"/>
              </w:rPr>
              <w:t xml:space="preserve"> of three currently un-delineated first magnitude springsheds</w:t>
            </w:r>
          </w:p>
        </w:tc>
        <w:tc>
          <w:tcPr>
            <w:tcW w:w="1980" w:type="dxa"/>
          </w:tcPr>
          <w:p w14:paraId="13EC69D4" w14:textId="77777777" w:rsidR="00721AE7" w:rsidRPr="00A47891" w:rsidRDefault="00721AE7" w:rsidP="00721AE7">
            <w:pPr>
              <w:rPr>
                <w:color w:val="7F7F7F" w:themeColor="text1" w:themeTint="80"/>
                <w:sz w:val="20"/>
                <w:szCs w:val="20"/>
              </w:rPr>
            </w:pPr>
            <w:r w:rsidRPr="00A47891">
              <w:rPr>
                <w:rFonts w:eastAsia="Times New Roman" w:cs="Times New Roman"/>
                <w:sz w:val="20"/>
                <w:szCs w:val="20"/>
              </w:rPr>
              <w:t>Collect, process and interpret samples from springsheds to delineate watershed boundaries</w:t>
            </w:r>
          </w:p>
        </w:tc>
        <w:tc>
          <w:tcPr>
            <w:tcW w:w="1530" w:type="dxa"/>
          </w:tcPr>
          <w:p w14:paraId="6FA4A44F" w14:textId="77777777" w:rsidR="00721AE7" w:rsidRPr="00A47891" w:rsidRDefault="00721AE7" w:rsidP="00721AE7">
            <w:pPr>
              <w:rPr>
                <w:sz w:val="20"/>
                <w:szCs w:val="20"/>
              </w:rPr>
            </w:pPr>
            <w:r w:rsidRPr="00A47891">
              <w:rPr>
                <w:sz w:val="20"/>
                <w:szCs w:val="20"/>
              </w:rPr>
              <w:t>Number un-delineated springsheds delineated</w:t>
            </w:r>
          </w:p>
        </w:tc>
        <w:tc>
          <w:tcPr>
            <w:tcW w:w="1440" w:type="dxa"/>
          </w:tcPr>
          <w:p w14:paraId="1A4050AE" w14:textId="77777777" w:rsidR="00721AE7" w:rsidRPr="00A47891" w:rsidRDefault="00721AE7" w:rsidP="00721AE7">
            <w:pPr>
              <w:rPr>
                <w:rFonts w:eastAsia="Times New Roman" w:cs="Times New Roman"/>
                <w:sz w:val="20"/>
                <w:szCs w:val="20"/>
              </w:rPr>
            </w:pPr>
            <w:r>
              <w:rPr>
                <w:rFonts w:eastAsia="Times New Roman" w:cs="Times New Roman"/>
                <w:sz w:val="20"/>
                <w:szCs w:val="20"/>
              </w:rPr>
              <w:t>Hydrogeology</w:t>
            </w:r>
          </w:p>
        </w:tc>
        <w:tc>
          <w:tcPr>
            <w:tcW w:w="990" w:type="dxa"/>
          </w:tcPr>
          <w:p w14:paraId="3063DEEE" w14:textId="77777777" w:rsidR="00721AE7" w:rsidRPr="001A2D1B" w:rsidRDefault="00721AE7" w:rsidP="00721AE7">
            <w:pPr>
              <w:rPr>
                <w:color w:val="000000" w:themeColor="text1"/>
                <w:sz w:val="18"/>
                <w:szCs w:val="18"/>
              </w:rPr>
            </w:pPr>
            <w:r w:rsidRPr="001A2D1B">
              <w:rPr>
                <w:color w:val="000000" w:themeColor="text1"/>
                <w:sz w:val="18"/>
                <w:szCs w:val="18"/>
              </w:rPr>
              <w:t xml:space="preserve">To Be </w:t>
            </w:r>
            <w:proofErr w:type="spellStart"/>
            <w:r w:rsidRPr="001A2D1B">
              <w:rPr>
                <w:color w:val="000000" w:themeColor="text1"/>
                <w:sz w:val="18"/>
                <w:szCs w:val="18"/>
              </w:rPr>
              <w:t>Devel</w:t>
            </w:r>
            <w:r>
              <w:rPr>
                <w:color w:val="000000" w:themeColor="text1"/>
                <w:sz w:val="18"/>
                <w:szCs w:val="18"/>
              </w:rPr>
              <w:t>-</w:t>
            </w:r>
            <w:r w:rsidRPr="001A2D1B">
              <w:rPr>
                <w:color w:val="000000" w:themeColor="text1"/>
                <w:sz w:val="18"/>
                <w:szCs w:val="18"/>
              </w:rPr>
              <w:t>oped</w:t>
            </w:r>
            <w:proofErr w:type="spellEnd"/>
            <w:r w:rsidRPr="001A2D1B">
              <w:rPr>
                <w:color w:val="000000" w:themeColor="text1"/>
                <w:sz w:val="18"/>
                <w:szCs w:val="18"/>
              </w:rPr>
              <w:t xml:space="preserve"> (TBD, un-funded)</w:t>
            </w:r>
          </w:p>
        </w:tc>
        <w:tc>
          <w:tcPr>
            <w:tcW w:w="1260" w:type="dxa"/>
          </w:tcPr>
          <w:p w14:paraId="026C2163" w14:textId="77777777" w:rsidR="00721AE7" w:rsidRPr="00A47891" w:rsidRDefault="00721AE7" w:rsidP="00721AE7">
            <w:pPr>
              <w:rPr>
                <w:color w:val="7F7F7F" w:themeColor="text1" w:themeTint="80"/>
                <w:sz w:val="20"/>
                <w:szCs w:val="20"/>
              </w:rPr>
            </w:pPr>
            <w:r w:rsidRPr="00A47891">
              <w:rPr>
                <w:rFonts w:eastAsia="Times New Roman" w:cs="Times New Roman"/>
                <w:color w:val="000000"/>
                <w:sz w:val="20"/>
                <w:szCs w:val="20"/>
              </w:rPr>
              <w:t>3 delineated</w:t>
            </w:r>
            <w:r>
              <w:rPr>
                <w:rFonts w:eastAsia="Times New Roman" w:cs="Times New Roman"/>
                <w:color w:val="000000"/>
                <w:sz w:val="20"/>
                <w:szCs w:val="20"/>
              </w:rPr>
              <w:t xml:space="preserve"> </w:t>
            </w:r>
            <w:r w:rsidRPr="00A47891">
              <w:rPr>
                <w:rFonts w:eastAsia="Times New Roman" w:cs="Times New Roman"/>
                <w:color w:val="000000"/>
                <w:sz w:val="20"/>
                <w:szCs w:val="20"/>
              </w:rPr>
              <w:t>/Jun 2014 pending funding</w:t>
            </w:r>
          </w:p>
        </w:tc>
        <w:tc>
          <w:tcPr>
            <w:tcW w:w="965" w:type="dxa"/>
            <w:tcBorders>
              <w:right w:val="dotted" w:sz="4" w:space="0" w:color="auto"/>
            </w:tcBorders>
            <w:shd w:val="clear" w:color="auto" w:fill="F2F2F2" w:themeFill="background1" w:themeFillShade="F2"/>
          </w:tcPr>
          <w:p w14:paraId="09498D0A" w14:textId="77777777" w:rsidR="00721AE7" w:rsidRPr="001A2D1B" w:rsidRDefault="00721AE7" w:rsidP="00721AE7">
            <w:pPr>
              <w:rPr>
                <w:color w:val="000000" w:themeColor="text1"/>
                <w:sz w:val="20"/>
                <w:szCs w:val="20"/>
              </w:rPr>
            </w:pPr>
            <w:r w:rsidRPr="001A2D1B">
              <w:rPr>
                <w:color w:val="000000" w:themeColor="text1"/>
                <w:sz w:val="20"/>
                <w:szCs w:val="20"/>
              </w:rPr>
              <w:t>Pending funding</w:t>
            </w:r>
          </w:p>
        </w:tc>
        <w:tc>
          <w:tcPr>
            <w:tcW w:w="965" w:type="dxa"/>
            <w:tcBorders>
              <w:left w:val="dotted" w:sz="4" w:space="0" w:color="auto"/>
              <w:right w:val="dotted" w:sz="4" w:space="0" w:color="auto"/>
            </w:tcBorders>
            <w:shd w:val="clear" w:color="auto" w:fill="F2F2F2" w:themeFill="background1" w:themeFillShade="F2"/>
          </w:tcPr>
          <w:p w14:paraId="65B46358" w14:textId="77777777" w:rsidR="00721AE7" w:rsidRPr="00A47891" w:rsidRDefault="00721AE7" w:rsidP="00721AE7">
            <w:pPr>
              <w:rPr>
                <w:color w:val="7F7F7F" w:themeColor="text1" w:themeTint="80"/>
                <w:sz w:val="20"/>
                <w:szCs w:val="20"/>
              </w:rPr>
            </w:pPr>
            <w:r w:rsidRPr="001A2D1B">
              <w:rPr>
                <w:color w:val="000000" w:themeColor="text1"/>
                <w:sz w:val="20"/>
                <w:szCs w:val="20"/>
              </w:rPr>
              <w:t>Pending funding</w:t>
            </w:r>
            <w:r>
              <w:rPr>
                <w:color w:val="000000" w:themeColor="text1"/>
                <w:sz w:val="20"/>
                <w:szCs w:val="20"/>
              </w:rPr>
              <w:t>; FTE hired for potentiometric surface mapping</w:t>
            </w:r>
          </w:p>
        </w:tc>
        <w:tc>
          <w:tcPr>
            <w:tcW w:w="965" w:type="dxa"/>
            <w:tcBorders>
              <w:left w:val="dotted" w:sz="4" w:space="0" w:color="auto"/>
              <w:right w:val="dotted" w:sz="4" w:space="0" w:color="auto"/>
            </w:tcBorders>
            <w:shd w:val="clear" w:color="auto" w:fill="F2F2F2" w:themeFill="background1" w:themeFillShade="F2"/>
          </w:tcPr>
          <w:p w14:paraId="545405F8" w14:textId="77777777" w:rsidR="00655B21" w:rsidRPr="00321A3D" w:rsidRDefault="002E7959">
            <w:pPr>
              <w:rPr>
                <w:sz w:val="18"/>
                <w:szCs w:val="18"/>
              </w:rPr>
            </w:pPr>
            <w:r w:rsidRPr="00321A3D">
              <w:rPr>
                <w:sz w:val="18"/>
                <w:szCs w:val="18"/>
              </w:rPr>
              <w:t>Pending funding;</w:t>
            </w:r>
          </w:p>
          <w:p w14:paraId="3675D1F0" w14:textId="77777777" w:rsidR="00721AE7" w:rsidRPr="00A47891" w:rsidRDefault="002E7959" w:rsidP="00721AE7">
            <w:pPr>
              <w:rPr>
                <w:color w:val="7F7F7F" w:themeColor="text1" w:themeTint="80"/>
                <w:sz w:val="20"/>
                <w:szCs w:val="20"/>
              </w:rPr>
            </w:pPr>
            <w:r w:rsidRPr="00321A3D">
              <w:rPr>
                <w:sz w:val="17"/>
                <w:szCs w:val="17"/>
              </w:rPr>
              <w:t xml:space="preserve">Submitted </w:t>
            </w:r>
            <w:r w:rsidRPr="00321A3D">
              <w:rPr>
                <w:sz w:val="18"/>
                <w:szCs w:val="18"/>
              </w:rPr>
              <w:t>proposal to SRWMD for project</w:t>
            </w:r>
            <w:r w:rsidR="00321A3D" w:rsidRPr="00321A3D">
              <w:rPr>
                <w:sz w:val="18"/>
                <w:szCs w:val="18"/>
              </w:rPr>
              <w:t>.</w:t>
            </w:r>
          </w:p>
        </w:tc>
        <w:tc>
          <w:tcPr>
            <w:tcW w:w="965" w:type="dxa"/>
            <w:tcBorders>
              <w:left w:val="dotted" w:sz="4" w:space="0" w:color="auto"/>
            </w:tcBorders>
            <w:shd w:val="clear" w:color="auto" w:fill="F2F2F2" w:themeFill="background1" w:themeFillShade="F2"/>
          </w:tcPr>
          <w:p w14:paraId="6103ABAB" w14:textId="77777777" w:rsidR="00721AE7" w:rsidRPr="00A47891" w:rsidRDefault="00721AE7" w:rsidP="00721AE7">
            <w:pPr>
              <w:rPr>
                <w:color w:val="7F7F7F" w:themeColor="text1" w:themeTint="80"/>
                <w:sz w:val="20"/>
                <w:szCs w:val="20"/>
              </w:rPr>
            </w:pPr>
          </w:p>
        </w:tc>
      </w:tr>
      <w:tr w:rsidR="005B6408" w:rsidRPr="00A47891" w14:paraId="17D50B13" w14:textId="77777777" w:rsidTr="00564FB8">
        <w:trPr>
          <w:cantSplit/>
        </w:trPr>
        <w:tc>
          <w:tcPr>
            <w:tcW w:w="1897" w:type="dxa"/>
          </w:tcPr>
          <w:p w14:paraId="25E59429" w14:textId="77777777" w:rsidR="00721AE7" w:rsidRPr="00A47891" w:rsidRDefault="00721AE7" w:rsidP="00721AE7">
            <w:pPr>
              <w:rPr>
                <w:sz w:val="20"/>
                <w:szCs w:val="20"/>
              </w:rPr>
            </w:pPr>
            <w:r w:rsidRPr="00962174">
              <w:rPr>
                <w:rFonts w:eastAsia="Times New Roman" w:cs="Times New Roman"/>
                <w:b/>
                <w:color w:val="000000"/>
                <w:sz w:val="20"/>
                <w:szCs w:val="20"/>
              </w:rPr>
              <w:t>B1c.</w:t>
            </w:r>
            <w:r>
              <w:rPr>
                <w:rFonts w:eastAsia="Times New Roman" w:cs="Times New Roman"/>
                <w:color w:val="000000"/>
                <w:sz w:val="20"/>
                <w:szCs w:val="20"/>
              </w:rPr>
              <w:t xml:space="preserve"> </w:t>
            </w:r>
            <w:r w:rsidRPr="00A47891">
              <w:rPr>
                <w:rFonts w:eastAsia="Times New Roman" w:cs="Times New Roman"/>
                <w:color w:val="000000"/>
                <w:sz w:val="20"/>
                <w:szCs w:val="20"/>
              </w:rPr>
              <w:t>Design and develop an onshore/ offshore geologic mapping program</w:t>
            </w:r>
          </w:p>
        </w:tc>
        <w:tc>
          <w:tcPr>
            <w:tcW w:w="1980" w:type="dxa"/>
          </w:tcPr>
          <w:p w14:paraId="7371A80E" w14:textId="77777777" w:rsidR="00721AE7" w:rsidRPr="00A47891" w:rsidRDefault="00721AE7" w:rsidP="00721AE7">
            <w:pPr>
              <w:rPr>
                <w:sz w:val="20"/>
                <w:szCs w:val="20"/>
              </w:rPr>
            </w:pPr>
            <w:r w:rsidRPr="00A47891">
              <w:rPr>
                <w:rFonts w:eastAsia="Times New Roman" w:cs="Times New Roman"/>
                <w:sz w:val="20"/>
                <w:szCs w:val="20"/>
              </w:rPr>
              <w:t>Review onshore and offshore areas and possible approaches for effective mapping</w:t>
            </w:r>
          </w:p>
        </w:tc>
        <w:tc>
          <w:tcPr>
            <w:tcW w:w="1530" w:type="dxa"/>
          </w:tcPr>
          <w:p w14:paraId="6A492602" w14:textId="77777777" w:rsidR="00721AE7" w:rsidRPr="00A47891" w:rsidRDefault="00721AE7" w:rsidP="00721AE7">
            <w:pPr>
              <w:rPr>
                <w:sz w:val="20"/>
                <w:szCs w:val="20"/>
              </w:rPr>
            </w:pPr>
            <w:r w:rsidRPr="00A47891">
              <w:rPr>
                <w:sz w:val="20"/>
                <w:szCs w:val="20"/>
              </w:rPr>
              <w:t>Program developed</w:t>
            </w:r>
          </w:p>
        </w:tc>
        <w:tc>
          <w:tcPr>
            <w:tcW w:w="1440" w:type="dxa"/>
          </w:tcPr>
          <w:p w14:paraId="1343FD8F" w14:textId="77777777" w:rsidR="00721AE7" w:rsidRPr="00A47891" w:rsidRDefault="00721AE7" w:rsidP="00721AE7">
            <w:pPr>
              <w:rPr>
                <w:sz w:val="20"/>
                <w:szCs w:val="20"/>
              </w:rPr>
            </w:pPr>
            <w:r w:rsidRPr="00A47891">
              <w:rPr>
                <w:rFonts w:eastAsia="Times New Roman" w:cs="Times New Roman"/>
                <w:sz w:val="20"/>
                <w:szCs w:val="20"/>
              </w:rPr>
              <w:t>Resource &amp; Hazard Mapping</w:t>
            </w:r>
          </w:p>
        </w:tc>
        <w:tc>
          <w:tcPr>
            <w:tcW w:w="990" w:type="dxa"/>
          </w:tcPr>
          <w:p w14:paraId="326320D4" w14:textId="77777777" w:rsidR="00721AE7" w:rsidRPr="00A47891" w:rsidRDefault="00721AE7" w:rsidP="00721AE7">
            <w:pPr>
              <w:rPr>
                <w:sz w:val="20"/>
                <w:szCs w:val="20"/>
              </w:rPr>
            </w:pPr>
            <w:r w:rsidRPr="00A47891">
              <w:rPr>
                <w:sz w:val="20"/>
                <w:szCs w:val="20"/>
              </w:rPr>
              <w:t>25%</w:t>
            </w:r>
          </w:p>
        </w:tc>
        <w:tc>
          <w:tcPr>
            <w:tcW w:w="1260" w:type="dxa"/>
          </w:tcPr>
          <w:p w14:paraId="1FEF429A" w14:textId="77777777" w:rsidR="00721AE7" w:rsidRPr="00A47891" w:rsidRDefault="00721AE7" w:rsidP="00721AE7">
            <w:pPr>
              <w:rPr>
                <w:color w:val="7F7F7F" w:themeColor="text1" w:themeTint="80"/>
                <w:sz w:val="20"/>
                <w:szCs w:val="20"/>
              </w:rPr>
            </w:pPr>
            <w:r w:rsidRPr="00A47891">
              <w:rPr>
                <w:rFonts w:eastAsia="Times New Roman" w:cs="Times New Roman"/>
                <w:color w:val="000000"/>
                <w:sz w:val="20"/>
                <w:szCs w:val="20"/>
              </w:rPr>
              <w:t>Program developed/Dec 2013</w:t>
            </w:r>
          </w:p>
        </w:tc>
        <w:tc>
          <w:tcPr>
            <w:tcW w:w="965" w:type="dxa"/>
            <w:tcBorders>
              <w:right w:val="dotted" w:sz="4" w:space="0" w:color="auto"/>
            </w:tcBorders>
            <w:shd w:val="clear" w:color="auto" w:fill="F2F2F2" w:themeFill="background1" w:themeFillShade="F2"/>
          </w:tcPr>
          <w:p w14:paraId="38DAE2C4" w14:textId="77777777" w:rsidR="00721AE7" w:rsidRPr="00EF1673" w:rsidRDefault="00721AE7" w:rsidP="00721AE7">
            <w:pPr>
              <w:rPr>
                <w:color w:val="000000" w:themeColor="text1"/>
                <w:sz w:val="20"/>
                <w:szCs w:val="20"/>
              </w:rPr>
            </w:pPr>
            <w:r w:rsidRPr="00EF1673">
              <w:rPr>
                <w:color w:val="000000" w:themeColor="text1"/>
                <w:sz w:val="20"/>
                <w:szCs w:val="20"/>
              </w:rPr>
              <w:t>BOEM proposal submit</w:t>
            </w:r>
            <w:r>
              <w:rPr>
                <w:color w:val="000000" w:themeColor="text1"/>
                <w:sz w:val="20"/>
                <w:szCs w:val="20"/>
              </w:rPr>
              <w:t>-</w:t>
            </w:r>
            <w:r w:rsidRPr="00EF1673">
              <w:rPr>
                <w:color w:val="000000" w:themeColor="text1"/>
                <w:sz w:val="20"/>
                <w:szCs w:val="20"/>
              </w:rPr>
              <w:t>ted</w:t>
            </w:r>
            <w:r>
              <w:rPr>
                <w:color w:val="000000" w:themeColor="text1"/>
                <w:sz w:val="20"/>
                <w:szCs w:val="20"/>
              </w:rPr>
              <w:t xml:space="preserve"> reflects part of program</w:t>
            </w:r>
          </w:p>
        </w:tc>
        <w:tc>
          <w:tcPr>
            <w:tcW w:w="965" w:type="dxa"/>
            <w:tcBorders>
              <w:left w:val="dotted" w:sz="4" w:space="0" w:color="auto"/>
              <w:right w:val="dotted" w:sz="4" w:space="0" w:color="auto"/>
            </w:tcBorders>
            <w:shd w:val="clear" w:color="auto" w:fill="F2F2F2" w:themeFill="background1" w:themeFillShade="F2"/>
          </w:tcPr>
          <w:p w14:paraId="403A445B" w14:textId="77777777" w:rsidR="00721AE7" w:rsidRPr="00BC18C7" w:rsidRDefault="00721AE7" w:rsidP="00721AE7">
            <w:pPr>
              <w:rPr>
                <w:color w:val="000000" w:themeColor="text1"/>
                <w:sz w:val="16"/>
              </w:rPr>
            </w:pPr>
            <w:r w:rsidRPr="00BC18C7">
              <w:rPr>
                <w:color w:val="000000" w:themeColor="text1"/>
                <w:sz w:val="16"/>
                <w:szCs w:val="16"/>
              </w:rPr>
              <w:t>100%, BOEM proposal submitted and FWC project being planned</w:t>
            </w:r>
          </w:p>
        </w:tc>
        <w:tc>
          <w:tcPr>
            <w:tcW w:w="965" w:type="dxa"/>
            <w:tcBorders>
              <w:left w:val="dotted" w:sz="4" w:space="0" w:color="auto"/>
              <w:right w:val="dotted" w:sz="4" w:space="0" w:color="auto"/>
            </w:tcBorders>
            <w:shd w:val="clear" w:color="auto" w:fill="F2F2F2" w:themeFill="background1" w:themeFillShade="F2"/>
          </w:tcPr>
          <w:p w14:paraId="165D3805" w14:textId="77777777" w:rsidR="00721AE7" w:rsidRPr="00321A3D" w:rsidRDefault="00321A3D" w:rsidP="00721AE7">
            <w:pPr>
              <w:rPr>
                <w:sz w:val="20"/>
                <w:szCs w:val="20"/>
              </w:rPr>
            </w:pPr>
            <w:r w:rsidRPr="00321A3D">
              <w:rPr>
                <w:sz w:val="18"/>
                <w:szCs w:val="20"/>
              </w:rPr>
              <w:t>100%</w:t>
            </w:r>
          </w:p>
        </w:tc>
        <w:tc>
          <w:tcPr>
            <w:tcW w:w="965" w:type="dxa"/>
            <w:tcBorders>
              <w:left w:val="dotted" w:sz="4" w:space="0" w:color="auto"/>
            </w:tcBorders>
            <w:shd w:val="clear" w:color="auto" w:fill="F2F2F2" w:themeFill="background1" w:themeFillShade="F2"/>
          </w:tcPr>
          <w:p w14:paraId="113ACCF2" w14:textId="77777777" w:rsidR="00721AE7" w:rsidRPr="00A47891" w:rsidRDefault="00721AE7" w:rsidP="00721AE7">
            <w:pPr>
              <w:rPr>
                <w:color w:val="7F7F7F" w:themeColor="text1" w:themeTint="80"/>
                <w:sz w:val="20"/>
                <w:szCs w:val="20"/>
              </w:rPr>
            </w:pPr>
          </w:p>
        </w:tc>
      </w:tr>
      <w:tr w:rsidR="005B6408" w:rsidRPr="00A47891" w14:paraId="745C8500" w14:textId="77777777" w:rsidTr="00564FB8">
        <w:trPr>
          <w:cantSplit/>
        </w:trPr>
        <w:tc>
          <w:tcPr>
            <w:tcW w:w="1897" w:type="dxa"/>
          </w:tcPr>
          <w:p w14:paraId="6316A35A" w14:textId="77777777" w:rsidR="00721AE7" w:rsidRPr="00A47891" w:rsidRDefault="00721AE7" w:rsidP="00721AE7">
            <w:pPr>
              <w:rPr>
                <w:color w:val="7F7F7F" w:themeColor="text1" w:themeTint="80"/>
                <w:sz w:val="20"/>
                <w:szCs w:val="20"/>
              </w:rPr>
            </w:pPr>
            <w:r w:rsidRPr="00962174">
              <w:rPr>
                <w:rFonts w:eastAsia="Times New Roman" w:cs="Times New Roman"/>
                <w:b/>
                <w:bCs/>
                <w:color w:val="000000"/>
                <w:sz w:val="20"/>
                <w:szCs w:val="20"/>
              </w:rPr>
              <w:t>B1d.</w:t>
            </w:r>
            <w:r>
              <w:rPr>
                <w:rFonts w:eastAsia="Times New Roman" w:cs="Times New Roman"/>
                <w:bCs/>
                <w:color w:val="000000"/>
                <w:sz w:val="20"/>
                <w:szCs w:val="20"/>
              </w:rPr>
              <w:t xml:space="preserve"> Develop plan to m</w:t>
            </w:r>
            <w:r w:rsidRPr="00A47891">
              <w:rPr>
                <w:rFonts w:eastAsia="Times New Roman" w:cs="Times New Roman"/>
                <w:color w:val="000000"/>
                <w:sz w:val="20"/>
                <w:szCs w:val="20"/>
              </w:rPr>
              <w:t xml:space="preserve">ap 200 line-miles off </w:t>
            </w:r>
            <w:r>
              <w:rPr>
                <w:rFonts w:eastAsia="Times New Roman" w:cs="Times New Roman"/>
                <w:color w:val="000000"/>
                <w:sz w:val="20"/>
                <w:szCs w:val="20"/>
              </w:rPr>
              <w:t>eastern Florida</w:t>
            </w:r>
            <w:r w:rsidRPr="00A47891">
              <w:rPr>
                <w:rFonts w:eastAsia="Times New Roman" w:cs="Times New Roman"/>
                <w:color w:val="000000"/>
                <w:sz w:val="20"/>
                <w:szCs w:val="20"/>
              </w:rPr>
              <w:t xml:space="preserve"> coastline </w:t>
            </w:r>
            <w:r>
              <w:rPr>
                <w:rFonts w:eastAsia="Times New Roman" w:cs="Times New Roman"/>
                <w:color w:val="000000"/>
                <w:sz w:val="20"/>
                <w:szCs w:val="20"/>
              </w:rPr>
              <w:t xml:space="preserve">to </w:t>
            </w:r>
            <w:r w:rsidRPr="00A47891">
              <w:rPr>
                <w:rFonts w:eastAsia="Times New Roman" w:cs="Times New Roman"/>
                <w:color w:val="000000"/>
                <w:sz w:val="20"/>
                <w:szCs w:val="20"/>
              </w:rPr>
              <w:t xml:space="preserve"> identify sand resources suitable for beach re-nourishment </w:t>
            </w:r>
          </w:p>
        </w:tc>
        <w:tc>
          <w:tcPr>
            <w:tcW w:w="1980" w:type="dxa"/>
          </w:tcPr>
          <w:p w14:paraId="7685B086" w14:textId="77777777" w:rsidR="00721AE7" w:rsidRPr="00A47891" w:rsidRDefault="00721AE7" w:rsidP="00721AE7">
            <w:pPr>
              <w:rPr>
                <w:color w:val="7F7F7F" w:themeColor="text1" w:themeTint="80"/>
                <w:sz w:val="20"/>
                <w:szCs w:val="20"/>
              </w:rPr>
            </w:pPr>
            <w:r w:rsidRPr="00A47891">
              <w:rPr>
                <w:rFonts w:eastAsia="Times New Roman" w:cs="Times New Roman"/>
                <w:sz w:val="20"/>
                <w:szCs w:val="20"/>
              </w:rPr>
              <w:t>Set up grid pattern for geophysical surveys covering 200 line-miles. Process raw data and conduct interpretive analysis</w:t>
            </w:r>
          </w:p>
        </w:tc>
        <w:tc>
          <w:tcPr>
            <w:tcW w:w="1530" w:type="dxa"/>
          </w:tcPr>
          <w:p w14:paraId="01D1F60D" w14:textId="77777777" w:rsidR="00721AE7" w:rsidRPr="00A47891" w:rsidRDefault="00721AE7" w:rsidP="00721AE7">
            <w:pPr>
              <w:rPr>
                <w:sz w:val="20"/>
                <w:szCs w:val="20"/>
              </w:rPr>
            </w:pPr>
            <w:r>
              <w:rPr>
                <w:sz w:val="20"/>
                <w:szCs w:val="20"/>
              </w:rPr>
              <w:t>Plan developed</w:t>
            </w:r>
          </w:p>
        </w:tc>
        <w:tc>
          <w:tcPr>
            <w:tcW w:w="1440" w:type="dxa"/>
          </w:tcPr>
          <w:p w14:paraId="6ED8FD74" w14:textId="77777777" w:rsidR="00721AE7" w:rsidRPr="00A47891" w:rsidRDefault="00721AE7" w:rsidP="00721AE7">
            <w:pPr>
              <w:rPr>
                <w:color w:val="7F7F7F" w:themeColor="text1" w:themeTint="80"/>
                <w:sz w:val="20"/>
                <w:szCs w:val="20"/>
              </w:rPr>
            </w:pPr>
            <w:r w:rsidRPr="00A47891">
              <w:rPr>
                <w:rFonts w:eastAsia="Times New Roman" w:cs="Times New Roman"/>
                <w:sz w:val="20"/>
                <w:szCs w:val="20"/>
              </w:rPr>
              <w:t>Resource &amp; Hazard Mapping</w:t>
            </w:r>
          </w:p>
        </w:tc>
        <w:tc>
          <w:tcPr>
            <w:tcW w:w="990" w:type="dxa"/>
          </w:tcPr>
          <w:p w14:paraId="158035D8" w14:textId="77777777" w:rsidR="00721AE7" w:rsidRPr="00A47891" w:rsidRDefault="00721AE7" w:rsidP="00721AE7">
            <w:pPr>
              <w:rPr>
                <w:sz w:val="20"/>
                <w:szCs w:val="20"/>
              </w:rPr>
            </w:pPr>
            <w:r w:rsidRPr="00A47891">
              <w:rPr>
                <w:sz w:val="20"/>
                <w:szCs w:val="20"/>
              </w:rPr>
              <w:t>TBD</w:t>
            </w:r>
            <w:r>
              <w:rPr>
                <w:sz w:val="20"/>
                <w:szCs w:val="20"/>
              </w:rPr>
              <w:t xml:space="preserve">; </w:t>
            </w:r>
            <w:r>
              <w:rPr>
                <w:sz w:val="18"/>
                <w:szCs w:val="20"/>
              </w:rPr>
              <w:t>Applied to BOEM for grant funding</w:t>
            </w:r>
          </w:p>
        </w:tc>
        <w:tc>
          <w:tcPr>
            <w:tcW w:w="1260" w:type="dxa"/>
          </w:tcPr>
          <w:p w14:paraId="729E5CD5" w14:textId="77777777" w:rsidR="00721AE7" w:rsidRPr="00A47891" w:rsidRDefault="00721AE7" w:rsidP="00721AE7">
            <w:pPr>
              <w:rPr>
                <w:color w:val="7F7F7F" w:themeColor="text1" w:themeTint="80"/>
                <w:sz w:val="20"/>
                <w:szCs w:val="20"/>
              </w:rPr>
            </w:pPr>
            <w:r>
              <w:rPr>
                <w:rFonts w:eastAsia="Times New Roman" w:cs="Times New Roman"/>
                <w:color w:val="000000"/>
                <w:sz w:val="20"/>
                <w:szCs w:val="20"/>
              </w:rPr>
              <w:t>Project plan developed</w:t>
            </w:r>
            <w:r w:rsidRPr="00A47891">
              <w:rPr>
                <w:rFonts w:eastAsia="Times New Roman" w:cs="Times New Roman"/>
                <w:color w:val="000000"/>
                <w:sz w:val="20"/>
                <w:szCs w:val="20"/>
              </w:rPr>
              <w:t xml:space="preserve">/ </w:t>
            </w:r>
            <w:r>
              <w:rPr>
                <w:rFonts w:eastAsia="Times New Roman" w:cs="Times New Roman"/>
                <w:color w:val="000000"/>
                <w:sz w:val="20"/>
                <w:szCs w:val="20"/>
              </w:rPr>
              <w:t>August</w:t>
            </w:r>
            <w:r w:rsidRPr="00A47891">
              <w:rPr>
                <w:rFonts w:eastAsia="Times New Roman" w:cs="Times New Roman"/>
                <w:color w:val="000000"/>
                <w:sz w:val="20"/>
                <w:szCs w:val="20"/>
              </w:rPr>
              <w:t xml:space="preserve"> 2014</w:t>
            </w:r>
          </w:p>
        </w:tc>
        <w:tc>
          <w:tcPr>
            <w:tcW w:w="965" w:type="dxa"/>
            <w:tcBorders>
              <w:right w:val="dotted" w:sz="4" w:space="0" w:color="auto"/>
            </w:tcBorders>
            <w:shd w:val="clear" w:color="auto" w:fill="F2F2F2" w:themeFill="background1" w:themeFillShade="F2"/>
          </w:tcPr>
          <w:p w14:paraId="405C4E84" w14:textId="77777777" w:rsidR="00721AE7" w:rsidRPr="00BC18C7" w:rsidRDefault="00721AE7" w:rsidP="00721AE7">
            <w:pPr>
              <w:rPr>
                <w:color w:val="000000" w:themeColor="text1"/>
                <w:sz w:val="16"/>
                <w:szCs w:val="20"/>
              </w:rPr>
            </w:pPr>
            <w:r w:rsidRPr="00BC18C7">
              <w:rPr>
                <w:color w:val="000000" w:themeColor="text1"/>
                <w:sz w:val="16"/>
                <w:szCs w:val="20"/>
              </w:rPr>
              <w:t>100%, Plan developed;</w:t>
            </w:r>
          </w:p>
          <w:p w14:paraId="303CF09A" w14:textId="77777777" w:rsidR="00721AE7" w:rsidRPr="00BC18C7" w:rsidRDefault="00721AE7" w:rsidP="00721AE7">
            <w:pPr>
              <w:rPr>
                <w:color w:val="000000" w:themeColor="text1"/>
                <w:sz w:val="16"/>
                <w:szCs w:val="20"/>
              </w:rPr>
            </w:pPr>
            <w:r w:rsidRPr="00BC18C7">
              <w:rPr>
                <w:color w:val="000000" w:themeColor="text1"/>
                <w:sz w:val="16"/>
                <w:szCs w:val="20"/>
              </w:rPr>
              <w:t>proposal submit-ted to BOEM</w:t>
            </w:r>
          </w:p>
        </w:tc>
        <w:tc>
          <w:tcPr>
            <w:tcW w:w="965" w:type="dxa"/>
            <w:tcBorders>
              <w:left w:val="dotted" w:sz="4" w:space="0" w:color="auto"/>
              <w:right w:val="dotted" w:sz="4" w:space="0" w:color="auto"/>
            </w:tcBorders>
            <w:shd w:val="clear" w:color="auto" w:fill="F2F2F2" w:themeFill="background1" w:themeFillShade="F2"/>
          </w:tcPr>
          <w:p w14:paraId="2CE704D6" w14:textId="77777777" w:rsidR="00721AE7" w:rsidRPr="00BC18C7" w:rsidRDefault="00721AE7" w:rsidP="00721AE7">
            <w:pPr>
              <w:rPr>
                <w:color w:val="000000" w:themeColor="text1"/>
                <w:sz w:val="16"/>
              </w:rPr>
            </w:pPr>
            <w:r w:rsidRPr="00BC18C7">
              <w:rPr>
                <w:color w:val="000000" w:themeColor="text1"/>
                <w:sz w:val="16"/>
                <w:szCs w:val="16"/>
              </w:rPr>
              <w:t>Waiting on BOEM proposal to be funded</w:t>
            </w:r>
          </w:p>
        </w:tc>
        <w:tc>
          <w:tcPr>
            <w:tcW w:w="965" w:type="dxa"/>
            <w:tcBorders>
              <w:left w:val="dotted" w:sz="4" w:space="0" w:color="auto"/>
              <w:right w:val="dotted" w:sz="4" w:space="0" w:color="auto"/>
            </w:tcBorders>
            <w:shd w:val="clear" w:color="auto" w:fill="F2F2F2" w:themeFill="background1" w:themeFillShade="F2"/>
          </w:tcPr>
          <w:p w14:paraId="35B144C2" w14:textId="77777777" w:rsidR="00721AE7" w:rsidRPr="00321A3D" w:rsidRDefault="00172B6D" w:rsidP="00721AE7">
            <w:pPr>
              <w:rPr>
                <w:sz w:val="20"/>
                <w:szCs w:val="20"/>
              </w:rPr>
            </w:pPr>
            <w:r w:rsidRPr="00321A3D">
              <w:rPr>
                <w:sz w:val="18"/>
                <w:szCs w:val="20"/>
              </w:rPr>
              <w:t>Waiting on BOEM proposal to be funded</w:t>
            </w:r>
          </w:p>
        </w:tc>
        <w:tc>
          <w:tcPr>
            <w:tcW w:w="965" w:type="dxa"/>
            <w:tcBorders>
              <w:left w:val="dotted" w:sz="4" w:space="0" w:color="auto"/>
            </w:tcBorders>
            <w:shd w:val="clear" w:color="auto" w:fill="F2F2F2" w:themeFill="background1" w:themeFillShade="F2"/>
          </w:tcPr>
          <w:p w14:paraId="6CA79719" w14:textId="77777777" w:rsidR="00721AE7" w:rsidRPr="00A47891" w:rsidRDefault="00721AE7" w:rsidP="00721AE7">
            <w:pPr>
              <w:rPr>
                <w:color w:val="7F7F7F" w:themeColor="text1" w:themeTint="80"/>
                <w:sz w:val="20"/>
                <w:szCs w:val="20"/>
              </w:rPr>
            </w:pPr>
          </w:p>
        </w:tc>
      </w:tr>
    </w:tbl>
    <w:p w14:paraId="1C6758FF" w14:textId="77777777" w:rsidR="00F52FE0" w:rsidRDefault="00F52FE0">
      <w:r>
        <w:br w:type="page"/>
      </w:r>
    </w:p>
    <w:tbl>
      <w:tblPr>
        <w:tblStyle w:val="TableGrid"/>
        <w:tblW w:w="12957" w:type="dxa"/>
        <w:tblInd w:w="-79" w:type="dxa"/>
        <w:tblLayout w:type="fixed"/>
        <w:tblLook w:val="04A0" w:firstRow="1" w:lastRow="0" w:firstColumn="1" w:lastColumn="0" w:noHBand="0" w:noVBand="1"/>
      </w:tblPr>
      <w:tblGrid>
        <w:gridCol w:w="1897"/>
        <w:gridCol w:w="1980"/>
        <w:gridCol w:w="1530"/>
        <w:gridCol w:w="1440"/>
        <w:gridCol w:w="990"/>
        <w:gridCol w:w="1260"/>
        <w:gridCol w:w="965"/>
        <w:gridCol w:w="965"/>
        <w:gridCol w:w="965"/>
        <w:gridCol w:w="965"/>
      </w:tblGrid>
      <w:tr w:rsidR="00CC0E18" w:rsidRPr="00A47891" w14:paraId="50509733" w14:textId="77777777" w:rsidTr="001F3186">
        <w:trPr>
          <w:cantSplit/>
        </w:trPr>
        <w:tc>
          <w:tcPr>
            <w:tcW w:w="12957" w:type="dxa"/>
            <w:gridSpan w:val="10"/>
            <w:shd w:val="clear" w:color="auto" w:fill="7FD3F1"/>
            <w:vAlign w:val="center"/>
          </w:tcPr>
          <w:p w14:paraId="43CDFC30" w14:textId="77777777" w:rsidR="00CC0E18" w:rsidRPr="00A47891" w:rsidRDefault="00CC0E18" w:rsidP="00C54DE5">
            <w:pPr>
              <w:rPr>
                <w:b/>
                <w:sz w:val="20"/>
                <w:szCs w:val="20"/>
              </w:rPr>
            </w:pPr>
            <w:r w:rsidRPr="00A47891">
              <w:rPr>
                <w:b/>
                <w:sz w:val="20"/>
                <w:szCs w:val="20"/>
              </w:rPr>
              <w:lastRenderedPageBreak/>
              <w:t>FGS Goal B2: Understand geochemical processes of trace metal mobilization in groundwater</w:t>
            </w:r>
          </w:p>
        </w:tc>
      </w:tr>
      <w:tr w:rsidR="005B6408" w:rsidRPr="00A47891" w14:paraId="6DB6D04A" w14:textId="77777777" w:rsidTr="00564FB8">
        <w:trPr>
          <w:cantSplit/>
        </w:trPr>
        <w:tc>
          <w:tcPr>
            <w:tcW w:w="1897" w:type="dxa"/>
            <w:vAlign w:val="bottom"/>
          </w:tcPr>
          <w:p w14:paraId="3EC57098" w14:textId="77777777" w:rsidR="007D70F9" w:rsidRPr="00A47891" w:rsidRDefault="007D70F9" w:rsidP="007D70F9">
            <w:pPr>
              <w:rPr>
                <w:b/>
                <w:sz w:val="20"/>
                <w:szCs w:val="20"/>
              </w:rPr>
            </w:pPr>
            <w:r w:rsidRPr="00A47891">
              <w:rPr>
                <w:b/>
                <w:sz w:val="20"/>
                <w:szCs w:val="20"/>
              </w:rPr>
              <w:t>KPM</w:t>
            </w:r>
          </w:p>
        </w:tc>
        <w:tc>
          <w:tcPr>
            <w:tcW w:w="1980" w:type="dxa"/>
            <w:vAlign w:val="bottom"/>
          </w:tcPr>
          <w:p w14:paraId="377D54BB" w14:textId="77777777" w:rsidR="007D70F9" w:rsidRPr="00A47891" w:rsidRDefault="007D70F9" w:rsidP="007D70F9">
            <w:pPr>
              <w:rPr>
                <w:b/>
                <w:sz w:val="20"/>
                <w:szCs w:val="20"/>
              </w:rPr>
            </w:pPr>
            <w:r w:rsidRPr="00A47891">
              <w:rPr>
                <w:b/>
                <w:sz w:val="20"/>
                <w:szCs w:val="20"/>
              </w:rPr>
              <w:t>Action</w:t>
            </w:r>
          </w:p>
        </w:tc>
        <w:tc>
          <w:tcPr>
            <w:tcW w:w="1530" w:type="dxa"/>
            <w:vAlign w:val="bottom"/>
          </w:tcPr>
          <w:p w14:paraId="5E2857C8" w14:textId="77777777" w:rsidR="007D70F9" w:rsidRPr="00A47891" w:rsidRDefault="007D70F9" w:rsidP="007D70F9">
            <w:pPr>
              <w:rPr>
                <w:b/>
                <w:sz w:val="20"/>
                <w:szCs w:val="20"/>
              </w:rPr>
            </w:pPr>
            <w:r w:rsidRPr="00A47891">
              <w:rPr>
                <w:b/>
                <w:sz w:val="20"/>
                <w:szCs w:val="20"/>
              </w:rPr>
              <w:t>KPI</w:t>
            </w:r>
          </w:p>
        </w:tc>
        <w:tc>
          <w:tcPr>
            <w:tcW w:w="1440" w:type="dxa"/>
            <w:vAlign w:val="bottom"/>
          </w:tcPr>
          <w:p w14:paraId="4CBC894B" w14:textId="77777777" w:rsidR="007D70F9" w:rsidRPr="00A47891" w:rsidRDefault="007D70F9" w:rsidP="007D70F9">
            <w:pPr>
              <w:rPr>
                <w:b/>
                <w:sz w:val="20"/>
                <w:szCs w:val="20"/>
              </w:rPr>
            </w:pPr>
            <w:r w:rsidRPr="00A47891">
              <w:rPr>
                <w:b/>
                <w:sz w:val="20"/>
                <w:szCs w:val="20"/>
              </w:rPr>
              <w:t>Responsible Party</w:t>
            </w:r>
          </w:p>
        </w:tc>
        <w:tc>
          <w:tcPr>
            <w:tcW w:w="990" w:type="dxa"/>
            <w:vAlign w:val="bottom"/>
          </w:tcPr>
          <w:p w14:paraId="77EBE2D3" w14:textId="77777777" w:rsidR="007D70F9" w:rsidRPr="00A47891" w:rsidRDefault="007D70F9" w:rsidP="007D70F9">
            <w:pPr>
              <w:rPr>
                <w:b/>
                <w:sz w:val="20"/>
                <w:szCs w:val="20"/>
              </w:rPr>
            </w:pPr>
            <w:r w:rsidRPr="00A47891">
              <w:rPr>
                <w:b/>
                <w:sz w:val="20"/>
                <w:szCs w:val="20"/>
              </w:rPr>
              <w:t>Baseline</w:t>
            </w:r>
          </w:p>
        </w:tc>
        <w:tc>
          <w:tcPr>
            <w:tcW w:w="1260" w:type="dxa"/>
            <w:vAlign w:val="bottom"/>
          </w:tcPr>
          <w:p w14:paraId="2F69BE07" w14:textId="77777777" w:rsidR="007D70F9" w:rsidRPr="00A47891" w:rsidRDefault="007D70F9" w:rsidP="007D70F9">
            <w:pPr>
              <w:rPr>
                <w:b/>
                <w:sz w:val="20"/>
                <w:szCs w:val="20"/>
              </w:rPr>
            </w:pPr>
            <w:r w:rsidRPr="00A47891">
              <w:rPr>
                <w:b/>
                <w:sz w:val="20"/>
                <w:szCs w:val="20"/>
              </w:rPr>
              <w:t xml:space="preserve">Target / </w:t>
            </w:r>
          </w:p>
          <w:p w14:paraId="06ABD250" w14:textId="77777777" w:rsidR="007D70F9" w:rsidRPr="00A47891" w:rsidRDefault="007D70F9" w:rsidP="007D70F9">
            <w:pPr>
              <w:rPr>
                <w:b/>
                <w:sz w:val="20"/>
                <w:szCs w:val="20"/>
              </w:rPr>
            </w:pPr>
            <w:r w:rsidRPr="00A47891">
              <w:rPr>
                <w:b/>
                <w:sz w:val="20"/>
                <w:szCs w:val="20"/>
              </w:rPr>
              <w:t>Due Date</w:t>
            </w:r>
          </w:p>
        </w:tc>
        <w:tc>
          <w:tcPr>
            <w:tcW w:w="965" w:type="dxa"/>
            <w:tcBorders>
              <w:right w:val="dotted" w:sz="4" w:space="0" w:color="auto"/>
            </w:tcBorders>
            <w:shd w:val="clear" w:color="auto" w:fill="F2F2F2" w:themeFill="background1" w:themeFillShade="F2"/>
            <w:vAlign w:val="bottom"/>
          </w:tcPr>
          <w:p w14:paraId="08AFEA48" w14:textId="77777777" w:rsidR="007D70F9" w:rsidRPr="00A47891" w:rsidRDefault="007D70F9" w:rsidP="007D70F9">
            <w:pPr>
              <w:jc w:val="center"/>
              <w:rPr>
                <w:b/>
                <w:sz w:val="20"/>
                <w:szCs w:val="20"/>
              </w:rPr>
            </w:pPr>
            <w:r w:rsidRPr="00A47891">
              <w:rPr>
                <w:b/>
                <w:sz w:val="20"/>
                <w:szCs w:val="20"/>
              </w:rPr>
              <w:t>Q1</w:t>
            </w:r>
          </w:p>
        </w:tc>
        <w:tc>
          <w:tcPr>
            <w:tcW w:w="965" w:type="dxa"/>
            <w:tcBorders>
              <w:left w:val="dotted" w:sz="4" w:space="0" w:color="auto"/>
              <w:right w:val="dotted" w:sz="4" w:space="0" w:color="auto"/>
            </w:tcBorders>
            <w:shd w:val="clear" w:color="auto" w:fill="F2F2F2" w:themeFill="background1" w:themeFillShade="F2"/>
            <w:vAlign w:val="bottom"/>
          </w:tcPr>
          <w:p w14:paraId="5FBB8DDE" w14:textId="77777777" w:rsidR="007D70F9" w:rsidRPr="00A47891" w:rsidRDefault="007D70F9" w:rsidP="007D70F9">
            <w:pPr>
              <w:jc w:val="center"/>
              <w:rPr>
                <w:b/>
                <w:sz w:val="20"/>
                <w:szCs w:val="20"/>
              </w:rPr>
            </w:pPr>
            <w:r w:rsidRPr="00A47891">
              <w:rPr>
                <w:b/>
                <w:sz w:val="20"/>
                <w:szCs w:val="20"/>
              </w:rPr>
              <w:t>Q2</w:t>
            </w:r>
          </w:p>
        </w:tc>
        <w:tc>
          <w:tcPr>
            <w:tcW w:w="965" w:type="dxa"/>
            <w:tcBorders>
              <w:left w:val="dotted" w:sz="4" w:space="0" w:color="auto"/>
              <w:right w:val="dotted" w:sz="4" w:space="0" w:color="auto"/>
            </w:tcBorders>
            <w:shd w:val="clear" w:color="auto" w:fill="F2F2F2" w:themeFill="background1" w:themeFillShade="F2"/>
            <w:vAlign w:val="bottom"/>
          </w:tcPr>
          <w:p w14:paraId="393E62F4" w14:textId="77777777" w:rsidR="007D70F9" w:rsidRPr="00A47891" w:rsidRDefault="007D70F9" w:rsidP="007D70F9">
            <w:pPr>
              <w:jc w:val="center"/>
              <w:rPr>
                <w:b/>
                <w:sz w:val="20"/>
                <w:szCs w:val="20"/>
              </w:rPr>
            </w:pPr>
            <w:r w:rsidRPr="00A47891">
              <w:rPr>
                <w:b/>
                <w:sz w:val="20"/>
                <w:szCs w:val="20"/>
              </w:rPr>
              <w:t>Q3</w:t>
            </w:r>
          </w:p>
        </w:tc>
        <w:tc>
          <w:tcPr>
            <w:tcW w:w="965" w:type="dxa"/>
            <w:tcBorders>
              <w:left w:val="dotted" w:sz="4" w:space="0" w:color="auto"/>
            </w:tcBorders>
            <w:shd w:val="clear" w:color="auto" w:fill="F2F2F2" w:themeFill="background1" w:themeFillShade="F2"/>
            <w:vAlign w:val="bottom"/>
          </w:tcPr>
          <w:p w14:paraId="2966F44C" w14:textId="77777777" w:rsidR="007D70F9" w:rsidRPr="00A47891" w:rsidRDefault="007D70F9" w:rsidP="007D70F9">
            <w:pPr>
              <w:jc w:val="center"/>
              <w:rPr>
                <w:b/>
                <w:sz w:val="20"/>
                <w:szCs w:val="20"/>
              </w:rPr>
            </w:pPr>
            <w:r w:rsidRPr="00A47891">
              <w:rPr>
                <w:b/>
                <w:sz w:val="20"/>
                <w:szCs w:val="20"/>
              </w:rPr>
              <w:t>Q4</w:t>
            </w:r>
          </w:p>
        </w:tc>
      </w:tr>
      <w:tr w:rsidR="005B6408" w:rsidRPr="00A47891" w14:paraId="7D3E8B4D" w14:textId="77777777" w:rsidTr="00564FB8">
        <w:trPr>
          <w:cantSplit/>
        </w:trPr>
        <w:tc>
          <w:tcPr>
            <w:tcW w:w="1897" w:type="dxa"/>
          </w:tcPr>
          <w:p w14:paraId="19618811" w14:textId="77777777" w:rsidR="00721AE7" w:rsidRPr="00A47891" w:rsidRDefault="00721AE7" w:rsidP="00721AE7">
            <w:pPr>
              <w:rPr>
                <w:rFonts w:eastAsia="Times New Roman" w:cs="Times New Roman"/>
                <w:bCs/>
                <w:color w:val="000000"/>
                <w:sz w:val="20"/>
                <w:szCs w:val="20"/>
              </w:rPr>
            </w:pPr>
            <w:r>
              <w:rPr>
                <w:rFonts w:eastAsia="Times New Roman" w:cs="Times New Roman"/>
                <w:b/>
                <w:color w:val="000000" w:themeColor="text1"/>
                <w:sz w:val="20"/>
                <w:szCs w:val="20"/>
              </w:rPr>
              <w:t xml:space="preserve">B2a. </w:t>
            </w:r>
            <w:r w:rsidRPr="00A47891">
              <w:rPr>
                <w:rFonts w:eastAsia="Times New Roman" w:cs="Times New Roman"/>
                <w:color w:val="000000" w:themeColor="text1"/>
                <w:sz w:val="20"/>
                <w:szCs w:val="20"/>
              </w:rPr>
              <w:t xml:space="preserve">Complete two new water-rock batch-reactor column studies </w:t>
            </w:r>
          </w:p>
        </w:tc>
        <w:tc>
          <w:tcPr>
            <w:tcW w:w="1980" w:type="dxa"/>
          </w:tcPr>
          <w:p w14:paraId="4DADBE48" w14:textId="77777777" w:rsidR="00721AE7" w:rsidRPr="00A47891" w:rsidRDefault="00721AE7" w:rsidP="00721AE7">
            <w:pPr>
              <w:rPr>
                <w:rFonts w:eastAsia="Times New Roman" w:cs="Times New Roman"/>
                <w:sz w:val="20"/>
                <w:szCs w:val="20"/>
              </w:rPr>
            </w:pPr>
            <w:r w:rsidRPr="00A47891">
              <w:rPr>
                <w:rFonts w:eastAsia="Times New Roman" w:cs="Times New Roman"/>
                <w:sz w:val="20"/>
                <w:szCs w:val="20"/>
              </w:rPr>
              <w:t>Carry out chemical analyses of various fluid compositions after interactions with rock materials</w:t>
            </w:r>
          </w:p>
        </w:tc>
        <w:tc>
          <w:tcPr>
            <w:tcW w:w="1530" w:type="dxa"/>
          </w:tcPr>
          <w:p w14:paraId="1D699C49" w14:textId="77777777" w:rsidR="00721AE7" w:rsidRPr="00A47891" w:rsidRDefault="00721AE7" w:rsidP="00721AE7">
            <w:pPr>
              <w:rPr>
                <w:sz w:val="20"/>
                <w:szCs w:val="20"/>
              </w:rPr>
            </w:pPr>
            <w:r w:rsidRPr="00A47891">
              <w:rPr>
                <w:sz w:val="20"/>
                <w:szCs w:val="20"/>
              </w:rPr>
              <w:t>Number of studies completed</w:t>
            </w:r>
          </w:p>
        </w:tc>
        <w:tc>
          <w:tcPr>
            <w:tcW w:w="1440" w:type="dxa"/>
          </w:tcPr>
          <w:p w14:paraId="779D64F9" w14:textId="77777777" w:rsidR="00721AE7" w:rsidRDefault="00721AE7" w:rsidP="00721AE7">
            <w:pPr>
              <w:rPr>
                <w:rFonts w:eastAsia="Times New Roman" w:cs="Times New Roman"/>
                <w:sz w:val="20"/>
                <w:szCs w:val="20"/>
              </w:rPr>
            </w:pPr>
            <w:r w:rsidRPr="00A47891">
              <w:rPr>
                <w:rFonts w:eastAsia="Times New Roman" w:cs="Times New Roman"/>
                <w:sz w:val="20"/>
                <w:szCs w:val="20"/>
              </w:rPr>
              <w:t>Hydrogeology</w:t>
            </w:r>
          </w:p>
          <w:p w14:paraId="6C379718" w14:textId="77777777" w:rsidR="00721AE7" w:rsidRPr="00A47891" w:rsidRDefault="00721AE7" w:rsidP="00721AE7">
            <w:pPr>
              <w:rPr>
                <w:rFonts w:eastAsia="Times New Roman" w:cs="Times New Roman"/>
                <w:sz w:val="20"/>
                <w:szCs w:val="20"/>
              </w:rPr>
            </w:pPr>
          </w:p>
        </w:tc>
        <w:tc>
          <w:tcPr>
            <w:tcW w:w="990" w:type="dxa"/>
          </w:tcPr>
          <w:p w14:paraId="2BAC70A0" w14:textId="77777777" w:rsidR="00721AE7" w:rsidRPr="00A47891" w:rsidRDefault="00721AE7" w:rsidP="00721AE7">
            <w:pPr>
              <w:rPr>
                <w:sz w:val="20"/>
                <w:szCs w:val="20"/>
              </w:rPr>
            </w:pPr>
            <w:r w:rsidRPr="00A47891">
              <w:rPr>
                <w:sz w:val="20"/>
                <w:szCs w:val="20"/>
              </w:rPr>
              <w:t>TBD</w:t>
            </w:r>
            <w:r>
              <w:rPr>
                <w:sz w:val="20"/>
                <w:szCs w:val="20"/>
              </w:rPr>
              <w:t xml:space="preserve"> </w:t>
            </w:r>
            <w:r w:rsidRPr="0073141A">
              <w:rPr>
                <w:sz w:val="17"/>
                <w:szCs w:val="17"/>
              </w:rPr>
              <w:t>pending funding; one study starting in 8/2013 in cooperation with UF</w:t>
            </w:r>
          </w:p>
        </w:tc>
        <w:tc>
          <w:tcPr>
            <w:tcW w:w="1260" w:type="dxa"/>
          </w:tcPr>
          <w:p w14:paraId="11697C2D" w14:textId="77777777" w:rsidR="00721AE7" w:rsidRPr="00A47891" w:rsidRDefault="00721AE7" w:rsidP="00721AE7">
            <w:pPr>
              <w:rPr>
                <w:color w:val="7F7F7F" w:themeColor="text1" w:themeTint="80"/>
                <w:sz w:val="20"/>
                <w:szCs w:val="20"/>
              </w:rPr>
            </w:pPr>
            <w:r w:rsidRPr="00A47891">
              <w:rPr>
                <w:rFonts w:eastAsia="Times New Roman" w:cs="Times New Roman"/>
                <w:color w:val="000000"/>
                <w:sz w:val="20"/>
                <w:szCs w:val="20"/>
              </w:rPr>
              <w:t>2 column studies/ May 2014</w:t>
            </w:r>
          </w:p>
        </w:tc>
        <w:tc>
          <w:tcPr>
            <w:tcW w:w="965" w:type="dxa"/>
            <w:tcBorders>
              <w:right w:val="dotted" w:sz="4" w:space="0" w:color="auto"/>
            </w:tcBorders>
            <w:shd w:val="clear" w:color="auto" w:fill="F2F2F2" w:themeFill="background1" w:themeFillShade="F2"/>
          </w:tcPr>
          <w:p w14:paraId="16CD79DB" w14:textId="77777777" w:rsidR="00721AE7" w:rsidRPr="00A50273" w:rsidRDefault="00721AE7" w:rsidP="00721AE7">
            <w:pPr>
              <w:rPr>
                <w:color w:val="000000" w:themeColor="text1"/>
                <w:sz w:val="16"/>
                <w:szCs w:val="20"/>
              </w:rPr>
            </w:pPr>
            <w:r w:rsidRPr="00A50273">
              <w:rPr>
                <w:color w:val="FF0000"/>
                <w:sz w:val="16"/>
                <w:szCs w:val="20"/>
                <w:u w:val="single"/>
              </w:rPr>
              <w:t>First (Q2 correction)</w:t>
            </w:r>
            <w:r w:rsidRPr="00A50273">
              <w:rPr>
                <w:color w:val="000000" w:themeColor="text1"/>
                <w:sz w:val="16"/>
                <w:szCs w:val="20"/>
              </w:rPr>
              <w:t xml:space="preserve"> </w:t>
            </w:r>
            <w:r>
              <w:rPr>
                <w:color w:val="000000" w:themeColor="text1"/>
                <w:sz w:val="16"/>
                <w:szCs w:val="20"/>
              </w:rPr>
              <w:t>c</w:t>
            </w:r>
            <w:r w:rsidRPr="00A50273">
              <w:rPr>
                <w:color w:val="000000" w:themeColor="text1"/>
                <w:sz w:val="16"/>
                <w:szCs w:val="20"/>
              </w:rPr>
              <w:t>olumn study 80% complete at UF; first FGS core samples to arrive 10/13</w:t>
            </w:r>
          </w:p>
        </w:tc>
        <w:tc>
          <w:tcPr>
            <w:tcW w:w="965" w:type="dxa"/>
            <w:tcBorders>
              <w:left w:val="dotted" w:sz="4" w:space="0" w:color="auto"/>
              <w:right w:val="dotted" w:sz="4" w:space="0" w:color="auto"/>
            </w:tcBorders>
            <w:shd w:val="clear" w:color="auto" w:fill="F2F2F2" w:themeFill="background1" w:themeFillShade="F2"/>
          </w:tcPr>
          <w:p w14:paraId="63C8802D" w14:textId="77777777" w:rsidR="00721AE7" w:rsidRPr="00A50273" w:rsidRDefault="00721AE7" w:rsidP="00721AE7">
            <w:pPr>
              <w:rPr>
                <w:color w:val="000000" w:themeColor="text1"/>
                <w:sz w:val="16"/>
                <w:szCs w:val="20"/>
              </w:rPr>
            </w:pPr>
            <w:r w:rsidRPr="00A50273">
              <w:rPr>
                <w:color w:val="000000" w:themeColor="text1"/>
                <w:sz w:val="16"/>
                <w:szCs w:val="20"/>
              </w:rPr>
              <w:t>First column study 95% complete; received samples 11/13</w:t>
            </w:r>
          </w:p>
        </w:tc>
        <w:tc>
          <w:tcPr>
            <w:tcW w:w="965" w:type="dxa"/>
            <w:tcBorders>
              <w:left w:val="dotted" w:sz="4" w:space="0" w:color="auto"/>
              <w:right w:val="dotted" w:sz="4" w:space="0" w:color="auto"/>
            </w:tcBorders>
            <w:shd w:val="clear" w:color="auto" w:fill="F2F2F2" w:themeFill="background1" w:themeFillShade="F2"/>
          </w:tcPr>
          <w:p w14:paraId="1DEA3257" w14:textId="77777777" w:rsidR="002E7959" w:rsidRPr="00235F97" w:rsidRDefault="002E7959" w:rsidP="002E7959">
            <w:pPr>
              <w:rPr>
                <w:sz w:val="18"/>
                <w:szCs w:val="18"/>
              </w:rPr>
            </w:pPr>
            <w:r w:rsidRPr="00235F97">
              <w:rPr>
                <w:sz w:val="18"/>
                <w:szCs w:val="18"/>
              </w:rPr>
              <w:t>First column study complete;</w:t>
            </w:r>
          </w:p>
          <w:p w14:paraId="3C99EDFA" w14:textId="77777777" w:rsidR="00721AE7" w:rsidRPr="00A47891" w:rsidRDefault="002E7959" w:rsidP="00235F97">
            <w:pPr>
              <w:rPr>
                <w:color w:val="7F7F7F" w:themeColor="text1" w:themeTint="80"/>
                <w:sz w:val="20"/>
                <w:szCs w:val="20"/>
              </w:rPr>
            </w:pPr>
            <w:r w:rsidRPr="00235F97">
              <w:rPr>
                <w:sz w:val="18"/>
                <w:szCs w:val="18"/>
              </w:rPr>
              <w:t xml:space="preserve">Whole rock analysis </w:t>
            </w:r>
            <w:proofErr w:type="spellStart"/>
            <w:r w:rsidRPr="00235F97">
              <w:rPr>
                <w:sz w:val="17"/>
                <w:szCs w:val="17"/>
              </w:rPr>
              <w:t>underway</w:t>
            </w:r>
            <w:r w:rsidR="00235F97" w:rsidRPr="00235F97">
              <w:rPr>
                <w:sz w:val="18"/>
                <w:szCs w:val="18"/>
              </w:rPr>
              <w:t>.</w:t>
            </w:r>
            <w:r w:rsidR="00235F97">
              <w:rPr>
                <w:sz w:val="16"/>
                <w:szCs w:val="18"/>
              </w:rPr>
              <w:t>No</w:t>
            </w:r>
            <w:proofErr w:type="spellEnd"/>
            <w:r w:rsidR="00235F97" w:rsidRPr="00235F97">
              <w:rPr>
                <w:sz w:val="18"/>
                <w:szCs w:val="18"/>
              </w:rPr>
              <w:t xml:space="preserve"> </w:t>
            </w:r>
            <w:r w:rsidR="009F3202" w:rsidRPr="00235F97">
              <w:rPr>
                <w:sz w:val="18"/>
                <w:szCs w:val="18"/>
              </w:rPr>
              <w:t>funds for second study</w:t>
            </w:r>
          </w:p>
        </w:tc>
        <w:tc>
          <w:tcPr>
            <w:tcW w:w="965" w:type="dxa"/>
            <w:tcBorders>
              <w:left w:val="dotted" w:sz="4" w:space="0" w:color="auto"/>
            </w:tcBorders>
            <w:shd w:val="clear" w:color="auto" w:fill="F2F2F2" w:themeFill="background1" w:themeFillShade="F2"/>
          </w:tcPr>
          <w:p w14:paraId="784B5666" w14:textId="77777777" w:rsidR="00721AE7" w:rsidRPr="00A47891" w:rsidRDefault="00721AE7" w:rsidP="00721AE7">
            <w:pPr>
              <w:rPr>
                <w:color w:val="7F7F7F" w:themeColor="text1" w:themeTint="80"/>
                <w:sz w:val="20"/>
                <w:szCs w:val="20"/>
              </w:rPr>
            </w:pPr>
          </w:p>
        </w:tc>
      </w:tr>
      <w:tr w:rsidR="005B6408" w:rsidRPr="00A47891" w14:paraId="7EB78521" w14:textId="77777777" w:rsidTr="00564FB8">
        <w:trPr>
          <w:cantSplit/>
        </w:trPr>
        <w:tc>
          <w:tcPr>
            <w:tcW w:w="1897" w:type="dxa"/>
          </w:tcPr>
          <w:p w14:paraId="6372F9BD" w14:textId="77777777" w:rsidR="00721AE7" w:rsidRPr="00A47891" w:rsidRDefault="00721AE7" w:rsidP="00721AE7">
            <w:pPr>
              <w:rPr>
                <w:rFonts w:eastAsia="Times New Roman" w:cs="Times New Roman"/>
                <w:bCs/>
                <w:color w:val="000000"/>
                <w:sz w:val="20"/>
                <w:szCs w:val="20"/>
              </w:rPr>
            </w:pPr>
            <w:r w:rsidRPr="00962174">
              <w:rPr>
                <w:rFonts w:eastAsia="Times New Roman" w:cs="Times New Roman"/>
                <w:b/>
                <w:color w:val="000000" w:themeColor="text1"/>
                <w:sz w:val="20"/>
                <w:szCs w:val="20"/>
              </w:rPr>
              <w:t>B2b.</w:t>
            </w:r>
            <w:r>
              <w:rPr>
                <w:rFonts w:eastAsia="Times New Roman" w:cs="Times New Roman"/>
                <w:color w:val="000000" w:themeColor="text1"/>
                <w:sz w:val="20"/>
                <w:szCs w:val="20"/>
              </w:rPr>
              <w:t xml:space="preserve"> </w:t>
            </w:r>
            <w:r w:rsidRPr="00A47891">
              <w:rPr>
                <w:rFonts w:eastAsia="Times New Roman" w:cs="Times New Roman"/>
                <w:color w:val="000000" w:themeColor="text1"/>
                <w:sz w:val="20"/>
                <w:szCs w:val="20"/>
              </w:rPr>
              <w:t>Compare Orange County bench study results and Aquifer Storage and Recovery (ASR) field results</w:t>
            </w:r>
          </w:p>
        </w:tc>
        <w:tc>
          <w:tcPr>
            <w:tcW w:w="1980" w:type="dxa"/>
          </w:tcPr>
          <w:p w14:paraId="4CE3AFBC" w14:textId="77777777" w:rsidR="00721AE7" w:rsidRPr="00A47891" w:rsidRDefault="00721AE7" w:rsidP="00721AE7">
            <w:pPr>
              <w:rPr>
                <w:rFonts w:eastAsia="Times New Roman" w:cs="Times New Roman"/>
                <w:sz w:val="20"/>
                <w:szCs w:val="20"/>
              </w:rPr>
            </w:pPr>
            <w:r w:rsidRPr="00A47891">
              <w:rPr>
                <w:rFonts w:eastAsia="Times New Roman" w:cs="Times New Roman"/>
                <w:sz w:val="20"/>
                <w:szCs w:val="20"/>
              </w:rPr>
              <w:t>Analyze bench study data and ASR field data; conduct comparative statistical analyses to determine correlations and use as a predictive tool</w:t>
            </w:r>
          </w:p>
          <w:p w14:paraId="55D9A499" w14:textId="77777777" w:rsidR="00721AE7" w:rsidRPr="00A47891" w:rsidRDefault="00721AE7" w:rsidP="00721AE7">
            <w:pPr>
              <w:rPr>
                <w:rFonts w:eastAsia="Times New Roman" w:cs="Times New Roman"/>
                <w:sz w:val="20"/>
                <w:szCs w:val="20"/>
              </w:rPr>
            </w:pPr>
          </w:p>
        </w:tc>
        <w:tc>
          <w:tcPr>
            <w:tcW w:w="1530" w:type="dxa"/>
          </w:tcPr>
          <w:p w14:paraId="198C719A" w14:textId="77777777" w:rsidR="00721AE7" w:rsidRPr="00A47891" w:rsidRDefault="00721AE7" w:rsidP="00721AE7">
            <w:pPr>
              <w:rPr>
                <w:sz w:val="20"/>
                <w:szCs w:val="20"/>
              </w:rPr>
            </w:pPr>
            <w:r w:rsidRPr="00A47891">
              <w:rPr>
                <w:sz w:val="20"/>
                <w:szCs w:val="20"/>
              </w:rPr>
              <w:t>Study completed</w:t>
            </w:r>
          </w:p>
        </w:tc>
        <w:tc>
          <w:tcPr>
            <w:tcW w:w="1440" w:type="dxa"/>
          </w:tcPr>
          <w:p w14:paraId="3BEEE9A0" w14:textId="77777777" w:rsidR="00721AE7" w:rsidRPr="00A47891" w:rsidRDefault="00721AE7" w:rsidP="00721AE7">
            <w:pPr>
              <w:rPr>
                <w:rFonts w:eastAsia="Times New Roman" w:cs="Times New Roman"/>
                <w:sz w:val="20"/>
                <w:szCs w:val="20"/>
              </w:rPr>
            </w:pPr>
            <w:r w:rsidRPr="00A47891">
              <w:rPr>
                <w:rFonts w:eastAsia="Times New Roman" w:cs="Times New Roman"/>
                <w:sz w:val="20"/>
                <w:szCs w:val="20"/>
              </w:rPr>
              <w:t>Hydrogeology</w:t>
            </w:r>
          </w:p>
        </w:tc>
        <w:tc>
          <w:tcPr>
            <w:tcW w:w="990" w:type="dxa"/>
          </w:tcPr>
          <w:p w14:paraId="5785804E" w14:textId="77777777" w:rsidR="00721AE7" w:rsidRPr="00A47891" w:rsidRDefault="00721AE7" w:rsidP="00721AE7">
            <w:pPr>
              <w:rPr>
                <w:sz w:val="20"/>
                <w:szCs w:val="20"/>
              </w:rPr>
            </w:pPr>
            <w:r w:rsidRPr="00A47891">
              <w:rPr>
                <w:sz w:val="20"/>
                <w:szCs w:val="20"/>
              </w:rPr>
              <w:t>TBD</w:t>
            </w:r>
          </w:p>
        </w:tc>
        <w:tc>
          <w:tcPr>
            <w:tcW w:w="1260" w:type="dxa"/>
          </w:tcPr>
          <w:p w14:paraId="379820BB" w14:textId="77777777" w:rsidR="00721AE7" w:rsidRPr="00A47891" w:rsidRDefault="00721AE7" w:rsidP="00721AE7">
            <w:pPr>
              <w:rPr>
                <w:color w:val="7F7F7F" w:themeColor="text1" w:themeTint="80"/>
                <w:sz w:val="20"/>
                <w:szCs w:val="20"/>
              </w:rPr>
            </w:pPr>
            <w:r w:rsidRPr="00A47891">
              <w:rPr>
                <w:rFonts w:eastAsia="Times New Roman" w:cs="Times New Roman"/>
                <w:color w:val="000000"/>
                <w:sz w:val="20"/>
                <w:szCs w:val="20"/>
              </w:rPr>
              <w:t>Comparison completed/</w:t>
            </w:r>
            <w:r>
              <w:rPr>
                <w:rFonts w:eastAsia="Times New Roman" w:cs="Times New Roman"/>
                <w:color w:val="000000"/>
                <w:sz w:val="20"/>
                <w:szCs w:val="20"/>
              </w:rPr>
              <w:t>December</w:t>
            </w:r>
            <w:r w:rsidRPr="00A47891">
              <w:rPr>
                <w:rFonts w:eastAsia="Times New Roman" w:cs="Times New Roman"/>
                <w:color w:val="000000"/>
                <w:sz w:val="20"/>
                <w:szCs w:val="20"/>
              </w:rPr>
              <w:t xml:space="preserve"> 2014</w:t>
            </w:r>
          </w:p>
        </w:tc>
        <w:tc>
          <w:tcPr>
            <w:tcW w:w="965" w:type="dxa"/>
            <w:tcBorders>
              <w:right w:val="dotted" w:sz="4" w:space="0" w:color="auto"/>
            </w:tcBorders>
            <w:shd w:val="clear" w:color="auto" w:fill="F2F2F2" w:themeFill="background1" w:themeFillShade="F2"/>
          </w:tcPr>
          <w:p w14:paraId="622C6B17" w14:textId="77777777" w:rsidR="00721AE7" w:rsidRPr="00F52FE0" w:rsidRDefault="00721AE7" w:rsidP="00721AE7">
            <w:pPr>
              <w:rPr>
                <w:color w:val="000000" w:themeColor="text1"/>
                <w:sz w:val="20"/>
                <w:szCs w:val="20"/>
              </w:rPr>
            </w:pPr>
            <w:r w:rsidRPr="00F52FE0">
              <w:rPr>
                <w:color w:val="000000" w:themeColor="text1"/>
                <w:sz w:val="20"/>
                <w:szCs w:val="20"/>
              </w:rPr>
              <w:t>On hold; awaiting staff replacement</w:t>
            </w:r>
          </w:p>
        </w:tc>
        <w:tc>
          <w:tcPr>
            <w:tcW w:w="965" w:type="dxa"/>
            <w:tcBorders>
              <w:left w:val="dotted" w:sz="4" w:space="0" w:color="auto"/>
              <w:right w:val="dotted" w:sz="4" w:space="0" w:color="auto"/>
            </w:tcBorders>
            <w:shd w:val="clear" w:color="auto" w:fill="F2F2F2" w:themeFill="background1" w:themeFillShade="F2"/>
          </w:tcPr>
          <w:p w14:paraId="5D15444B" w14:textId="77777777" w:rsidR="00721AE7" w:rsidRPr="00A47891" w:rsidRDefault="00721AE7" w:rsidP="00721AE7">
            <w:pPr>
              <w:rPr>
                <w:color w:val="7F7F7F" w:themeColor="text1" w:themeTint="80"/>
                <w:sz w:val="20"/>
                <w:szCs w:val="20"/>
              </w:rPr>
            </w:pPr>
            <w:r w:rsidRPr="00F52FE0">
              <w:rPr>
                <w:color w:val="000000" w:themeColor="text1"/>
                <w:sz w:val="20"/>
                <w:szCs w:val="20"/>
              </w:rPr>
              <w:t>On hold; awaiting staff replacement</w:t>
            </w:r>
          </w:p>
        </w:tc>
        <w:tc>
          <w:tcPr>
            <w:tcW w:w="965" w:type="dxa"/>
            <w:tcBorders>
              <w:left w:val="dotted" w:sz="4" w:space="0" w:color="auto"/>
              <w:right w:val="dotted" w:sz="4" w:space="0" w:color="auto"/>
            </w:tcBorders>
            <w:shd w:val="clear" w:color="auto" w:fill="F2F2F2" w:themeFill="background1" w:themeFillShade="F2"/>
          </w:tcPr>
          <w:p w14:paraId="13E9E384" w14:textId="77777777" w:rsidR="002E7959" w:rsidRPr="00235F97" w:rsidRDefault="002E7959" w:rsidP="002E7959">
            <w:pPr>
              <w:rPr>
                <w:sz w:val="18"/>
                <w:szCs w:val="18"/>
              </w:rPr>
            </w:pPr>
            <w:r w:rsidRPr="00235F97">
              <w:rPr>
                <w:sz w:val="18"/>
                <w:szCs w:val="18"/>
              </w:rPr>
              <w:t>Data being reviewed;</w:t>
            </w:r>
          </w:p>
          <w:p w14:paraId="0EC9F282" w14:textId="77777777" w:rsidR="00721AE7" w:rsidRPr="00A47891" w:rsidRDefault="002E7959" w:rsidP="00721AE7">
            <w:pPr>
              <w:rPr>
                <w:color w:val="7F7F7F" w:themeColor="text1" w:themeTint="80"/>
                <w:sz w:val="20"/>
                <w:szCs w:val="20"/>
              </w:rPr>
            </w:pPr>
            <w:r w:rsidRPr="00235F97">
              <w:rPr>
                <w:sz w:val="18"/>
                <w:szCs w:val="18"/>
              </w:rPr>
              <w:t>10%</w:t>
            </w:r>
          </w:p>
        </w:tc>
        <w:tc>
          <w:tcPr>
            <w:tcW w:w="965" w:type="dxa"/>
            <w:tcBorders>
              <w:left w:val="dotted" w:sz="4" w:space="0" w:color="auto"/>
            </w:tcBorders>
            <w:shd w:val="clear" w:color="auto" w:fill="F2F2F2" w:themeFill="background1" w:themeFillShade="F2"/>
          </w:tcPr>
          <w:p w14:paraId="74691780" w14:textId="77777777" w:rsidR="00721AE7" w:rsidRPr="00A47891" w:rsidRDefault="00721AE7" w:rsidP="00721AE7">
            <w:pPr>
              <w:rPr>
                <w:color w:val="7F7F7F" w:themeColor="text1" w:themeTint="80"/>
                <w:sz w:val="20"/>
                <w:szCs w:val="20"/>
              </w:rPr>
            </w:pPr>
          </w:p>
        </w:tc>
      </w:tr>
      <w:tr w:rsidR="005B6408" w:rsidRPr="00A47891" w14:paraId="2D841E65" w14:textId="77777777" w:rsidTr="00564FB8">
        <w:trPr>
          <w:cantSplit/>
          <w:trHeight w:val="1853"/>
        </w:trPr>
        <w:tc>
          <w:tcPr>
            <w:tcW w:w="1897" w:type="dxa"/>
          </w:tcPr>
          <w:p w14:paraId="617B3819" w14:textId="77777777" w:rsidR="00721AE7" w:rsidRPr="00A47891" w:rsidRDefault="00721AE7" w:rsidP="00721AE7">
            <w:pPr>
              <w:rPr>
                <w:rFonts w:eastAsia="Times New Roman" w:cs="Times New Roman"/>
                <w:bCs/>
                <w:color w:val="000000"/>
                <w:sz w:val="20"/>
                <w:szCs w:val="20"/>
              </w:rPr>
            </w:pPr>
            <w:r w:rsidRPr="00962174">
              <w:rPr>
                <w:rFonts w:eastAsia="Times New Roman" w:cs="Times New Roman"/>
                <w:b/>
                <w:color w:val="000000" w:themeColor="text1"/>
                <w:sz w:val="20"/>
                <w:szCs w:val="20"/>
              </w:rPr>
              <w:t>B2c.</w:t>
            </w:r>
            <w:r>
              <w:rPr>
                <w:rFonts w:eastAsia="Times New Roman" w:cs="Times New Roman"/>
                <w:color w:val="000000" w:themeColor="text1"/>
                <w:sz w:val="20"/>
                <w:szCs w:val="20"/>
              </w:rPr>
              <w:t xml:space="preserve"> </w:t>
            </w:r>
            <w:r w:rsidRPr="00A47891">
              <w:rPr>
                <w:rFonts w:eastAsia="Times New Roman" w:cs="Times New Roman"/>
                <w:color w:val="000000" w:themeColor="text1"/>
                <w:sz w:val="20"/>
                <w:szCs w:val="20"/>
              </w:rPr>
              <w:t xml:space="preserve">Complete </w:t>
            </w:r>
            <w:r>
              <w:rPr>
                <w:rFonts w:eastAsia="Times New Roman" w:cs="Times New Roman"/>
                <w:color w:val="000000" w:themeColor="text1"/>
                <w:sz w:val="20"/>
                <w:szCs w:val="20"/>
              </w:rPr>
              <w:t xml:space="preserve"> one </w:t>
            </w:r>
            <w:r w:rsidRPr="00A47891">
              <w:rPr>
                <w:rFonts w:eastAsia="Times New Roman" w:cs="Times New Roman"/>
                <w:color w:val="000000" w:themeColor="text1"/>
                <w:sz w:val="20"/>
                <w:szCs w:val="20"/>
              </w:rPr>
              <w:t>s</w:t>
            </w:r>
            <w:r>
              <w:rPr>
                <w:rFonts w:eastAsia="Times New Roman" w:cs="Times New Roman"/>
                <w:color w:val="000000" w:themeColor="text1"/>
                <w:sz w:val="20"/>
                <w:szCs w:val="20"/>
              </w:rPr>
              <w:t>tudy</w:t>
            </w:r>
            <w:r w:rsidRPr="00A47891">
              <w:rPr>
                <w:rFonts w:eastAsia="Times New Roman" w:cs="Times New Roman"/>
                <w:color w:val="000000" w:themeColor="text1"/>
                <w:sz w:val="20"/>
                <w:szCs w:val="20"/>
              </w:rPr>
              <w:t xml:space="preserve"> </w:t>
            </w:r>
            <w:r>
              <w:rPr>
                <w:rFonts w:eastAsia="Times New Roman" w:cs="Times New Roman"/>
                <w:color w:val="000000" w:themeColor="text1"/>
                <w:sz w:val="20"/>
                <w:szCs w:val="20"/>
              </w:rPr>
              <w:t>of</w:t>
            </w:r>
            <w:r w:rsidRPr="00A47891">
              <w:rPr>
                <w:rFonts w:eastAsia="Times New Roman" w:cs="Times New Roman"/>
                <w:color w:val="000000" w:themeColor="text1"/>
                <w:sz w:val="20"/>
                <w:szCs w:val="20"/>
              </w:rPr>
              <w:t xml:space="preserve"> groundwater and ASR sites using trace metals</w:t>
            </w:r>
          </w:p>
        </w:tc>
        <w:tc>
          <w:tcPr>
            <w:tcW w:w="1980" w:type="dxa"/>
          </w:tcPr>
          <w:p w14:paraId="4F2413B0" w14:textId="77777777" w:rsidR="00721AE7" w:rsidRPr="00A47891" w:rsidRDefault="00721AE7" w:rsidP="00721AE7">
            <w:pPr>
              <w:rPr>
                <w:rFonts w:eastAsia="Times New Roman" w:cs="Times New Roman"/>
                <w:color w:val="000000" w:themeColor="text1"/>
                <w:sz w:val="20"/>
                <w:szCs w:val="20"/>
              </w:rPr>
            </w:pPr>
            <w:r w:rsidRPr="00A47891">
              <w:rPr>
                <w:rFonts w:eastAsia="Times New Roman" w:cs="Times New Roman"/>
                <w:color w:val="000000" w:themeColor="text1"/>
                <w:sz w:val="20"/>
                <w:szCs w:val="20"/>
              </w:rPr>
              <w:t>Use trace metals of known concentration in groundwater and at ASR sites as Arsenic controls. Detect levels and analyze results to better understand chemical interactions and variability with depth, temperature, and rock type</w:t>
            </w:r>
          </w:p>
        </w:tc>
        <w:tc>
          <w:tcPr>
            <w:tcW w:w="1530" w:type="dxa"/>
          </w:tcPr>
          <w:p w14:paraId="36142366" w14:textId="77777777" w:rsidR="00721AE7" w:rsidRPr="00A47891" w:rsidRDefault="00721AE7" w:rsidP="00721AE7">
            <w:pPr>
              <w:rPr>
                <w:sz w:val="20"/>
                <w:szCs w:val="20"/>
              </w:rPr>
            </w:pPr>
            <w:r w:rsidRPr="00A47891">
              <w:rPr>
                <w:sz w:val="20"/>
                <w:szCs w:val="20"/>
              </w:rPr>
              <w:t>Number of studies completed</w:t>
            </w:r>
          </w:p>
        </w:tc>
        <w:tc>
          <w:tcPr>
            <w:tcW w:w="1440" w:type="dxa"/>
          </w:tcPr>
          <w:p w14:paraId="3D9EDF70" w14:textId="77777777" w:rsidR="00721AE7" w:rsidRPr="00A47891" w:rsidRDefault="00721AE7" w:rsidP="00721AE7">
            <w:pPr>
              <w:rPr>
                <w:sz w:val="20"/>
                <w:szCs w:val="20"/>
              </w:rPr>
            </w:pPr>
            <w:r w:rsidRPr="00A47891">
              <w:rPr>
                <w:rFonts w:eastAsia="Times New Roman" w:cs="Times New Roman"/>
                <w:sz w:val="20"/>
                <w:szCs w:val="20"/>
              </w:rPr>
              <w:t>Hydrogeology</w:t>
            </w:r>
          </w:p>
        </w:tc>
        <w:tc>
          <w:tcPr>
            <w:tcW w:w="990" w:type="dxa"/>
          </w:tcPr>
          <w:p w14:paraId="12EEAE4C" w14:textId="77777777" w:rsidR="00721AE7" w:rsidRPr="00A47891" w:rsidRDefault="00721AE7" w:rsidP="00721AE7">
            <w:pPr>
              <w:rPr>
                <w:sz w:val="20"/>
                <w:szCs w:val="20"/>
              </w:rPr>
            </w:pPr>
            <w:r w:rsidRPr="00A47891">
              <w:rPr>
                <w:sz w:val="20"/>
                <w:szCs w:val="20"/>
              </w:rPr>
              <w:t>TBD</w:t>
            </w:r>
            <w:r>
              <w:rPr>
                <w:sz w:val="20"/>
                <w:szCs w:val="20"/>
              </w:rPr>
              <w:t>/ pending funding</w:t>
            </w:r>
          </w:p>
        </w:tc>
        <w:tc>
          <w:tcPr>
            <w:tcW w:w="1260" w:type="dxa"/>
          </w:tcPr>
          <w:p w14:paraId="69A14E95" w14:textId="77777777" w:rsidR="00721AE7" w:rsidRPr="00A47891" w:rsidRDefault="00721AE7" w:rsidP="00721AE7">
            <w:pPr>
              <w:rPr>
                <w:color w:val="7F7F7F" w:themeColor="text1" w:themeTint="80"/>
                <w:sz w:val="20"/>
                <w:szCs w:val="20"/>
              </w:rPr>
            </w:pPr>
            <w:r>
              <w:rPr>
                <w:rFonts w:eastAsia="Times New Roman" w:cs="Times New Roman"/>
                <w:color w:val="000000"/>
                <w:sz w:val="20"/>
                <w:szCs w:val="20"/>
              </w:rPr>
              <w:t>1 study</w:t>
            </w:r>
            <w:r w:rsidRPr="00A47891">
              <w:rPr>
                <w:rFonts w:eastAsia="Times New Roman" w:cs="Times New Roman"/>
                <w:color w:val="000000"/>
                <w:sz w:val="20"/>
                <w:szCs w:val="20"/>
              </w:rPr>
              <w:t xml:space="preserve"> completed/</w:t>
            </w:r>
            <w:r>
              <w:rPr>
                <w:rFonts w:eastAsia="Times New Roman" w:cs="Times New Roman"/>
                <w:color w:val="000000"/>
                <w:sz w:val="20"/>
                <w:szCs w:val="20"/>
              </w:rPr>
              <w:t>December 2014</w:t>
            </w:r>
          </w:p>
        </w:tc>
        <w:tc>
          <w:tcPr>
            <w:tcW w:w="965" w:type="dxa"/>
            <w:tcBorders>
              <w:right w:val="dotted" w:sz="4" w:space="0" w:color="auto"/>
            </w:tcBorders>
            <w:shd w:val="clear" w:color="auto" w:fill="F2F2F2" w:themeFill="background1" w:themeFillShade="F2"/>
          </w:tcPr>
          <w:p w14:paraId="6C509413" w14:textId="77777777" w:rsidR="00721AE7" w:rsidRPr="00F52FE0" w:rsidRDefault="00721AE7" w:rsidP="00721AE7">
            <w:pPr>
              <w:rPr>
                <w:color w:val="000000" w:themeColor="text1"/>
                <w:sz w:val="20"/>
                <w:szCs w:val="20"/>
              </w:rPr>
            </w:pPr>
            <w:r>
              <w:rPr>
                <w:color w:val="000000" w:themeColor="text1"/>
                <w:sz w:val="20"/>
                <w:szCs w:val="20"/>
              </w:rPr>
              <w:t>Pending funding</w:t>
            </w:r>
          </w:p>
        </w:tc>
        <w:tc>
          <w:tcPr>
            <w:tcW w:w="965" w:type="dxa"/>
            <w:tcBorders>
              <w:left w:val="dotted" w:sz="4" w:space="0" w:color="auto"/>
              <w:right w:val="dotted" w:sz="4" w:space="0" w:color="auto"/>
            </w:tcBorders>
            <w:shd w:val="clear" w:color="auto" w:fill="F2F2F2" w:themeFill="background1" w:themeFillShade="F2"/>
          </w:tcPr>
          <w:p w14:paraId="6A4D96F5" w14:textId="77777777" w:rsidR="00721AE7" w:rsidRPr="00A47891" w:rsidRDefault="00721AE7" w:rsidP="00721AE7">
            <w:pPr>
              <w:rPr>
                <w:color w:val="7F7F7F" w:themeColor="text1" w:themeTint="80"/>
                <w:sz w:val="20"/>
                <w:szCs w:val="20"/>
              </w:rPr>
            </w:pPr>
            <w:r>
              <w:rPr>
                <w:color w:val="000000" w:themeColor="text1"/>
                <w:sz w:val="20"/>
                <w:szCs w:val="20"/>
              </w:rPr>
              <w:t>Pending funding</w:t>
            </w:r>
          </w:p>
        </w:tc>
        <w:tc>
          <w:tcPr>
            <w:tcW w:w="965" w:type="dxa"/>
            <w:tcBorders>
              <w:left w:val="dotted" w:sz="4" w:space="0" w:color="auto"/>
              <w:right w:val="dotted" w:sz="4" w:space="0" w:color="auto"/>
            </w:tcBorders>
            <w:shd w:val="clear" w:color="auto" w:fill="F2F2F2" w:themeFill="background1" w:themeFillShade="F2"/>
          </w:tcPr>
          <w:p w14:paraId="3DA53129" w14:textId="77777777" w:rsidR="00721AE7" w:rsidRPr="00AE1EC7" w:rsidRDefault="00AE1EC7" w:rsidP="00AE1EC7">
            <w:pPr>
              <w:rPr>
                <w:sz w:val="18"/>
              </w:rPr>
            </w:pPr>
            <w:r w:rsidRPr="00AE1EC7">
              <w:rPr>
                <w:sz w:val="18"/>
                <w:szCs w:val="18"/>
              </w:rPr>
              <w:t xml:space="preserve">Pending funding; However, last year’s similar study published </w:t>
            </w:r>
            <w:proofErr w:type="spellStart"/>
            <w:r w:rsidRPr="00AE1EC7">
              <w:rPr>
                <w:sz w:val="18"/>
                <w:szCs w:val="18"/>
              </w:rPr>
              <w:t>as</w:t>
            </w:r>
            <w:proofErr w:type="spellEnd"/>
            <w:r w:rsidRPr="00AE1EC7">
              <w:rPr>
                <w:sz w:val="18"/>
                <w:szCs w:val="18"/>
              </w:rPr>
              <w:t xml:space="preserve"> Report of Investigation</w:t>
            </w:r>
            <w:r w:rsidR="002E7959" w:rsidRPr="00AE1EC7">
              <w:rPr>
                <w:sz w:val="18"/>
                <w:szCs w:val="18"/>
              </w:rPr>
              <w:t xml:space="preserve"> 113 </w:t>
            </w:r>
          </w:p>
        </w:tc>
        <w:tc>
          <w:tcPr>
            <w:tcW w:w="965" w:type="dxa"/>
            <w:tcBorders>
              <w:left w:val="dotted" w:sz="4" w:space="0" w:color="auto"/>
            </w:tcBorders>
            <w:shd w:val="clear" w:color="auto" w:fill="F2F2F2" w:themeFill="background1" w:themeFillShade="F2"/>
          </w:tcPr>
          <w:p w14:paraId="055BCAEA" w14:textId="77777777" w:rsidR="00721AE7" w:rsidRPr="00A47891" w:rsidRDefault="00721AE7" w:rsidP="00721AE7">
            <w:pPr>
              <w:rPr>
                <w:color w:val="7F7F7F" w:themeColor="text1" w:themeTint="80"/>
                <w:sz w:val="20"/>
                <w:szCs w:val="20"/>
              </w:rPr>
            </w:pPr>
          </w:p>
        </w:tc>
      </w:tr>
    </w:tbl>
    <w:p w14:paraId="408EC2B0" w14:textId="77777777" w:rsidR="00564FB8" w:rsidRDefault="00564FB8">
      <w:r>
        <w:br w:type="page"/>
      </w:r>
    </w:p>
    <w:tbl>
      <w:tblPr>
        <w:tblStyle w:val="TableGrid"/>
        <w:tblW w:w="12957" w:type="dxa"/>
        <w:tblInd w:w="-79" w:type="dxa"/>
        <w:tblLayout w:type="fixed"/>
        <w:tblLook w:val="04A0" w:firstRow="1" w:lastRow="0" w:firstColumn="1" w:lastColumn="0" w:noHBand="0" w:noVBand="1"/>
      </w:tblPr>
      <w:tblGrid>
        <w:gridCol w:w="1897"/>
        <w:gridCol w:w="1980"/>
        <w:gridCol w:w="1530"/>
        <w:gridCol w:w="1440"/>
        <w:gridCol w:w="990"/>
        <w:gridCol w:w="1260"/>
        <w:gridCol w:w="965"/>
        <w:gridCol w:w="965"/>
        <w:gridCol w:w="965"/>
        <w:gridCol w:w="965"/>
      </w:tblGrid>
      <w:tr w:rsidR="00CC0E18" w:rsidRPr="00A47891" w14:paraId="1BD50620" w14:textId="77777777" w:rsidTr="001F3186">
        <w:trPr>
          <w:cantSplit/>
        </w:trPr>
        <w:tc>
          <w:tcPr>
            <w:tcW w:w="12957" w:type="dxa"/>
            <w:gridSpan w:val="10"/>
            <w:shd w:val="clear" w:color="auto" w:fill="7FD3F1"/>
            <w:vAlign w:val="center"/>
          </w:tcPr>
          <w:p w14:paraId="3FCFA40B" w14:textId="77777777" w:rsidR="00CC0E18" w:rsidRPr="00A47891" w:rsidRDefault="00CC0E18" w:rsidP="00C54DE5">
            <w:pPr>
              <w:rPr>
                <w:color w:val="7F7F7F" w:themeColor="text1" w:themeTint="80"/>
                <w:sz w:val="20"/>
                <w:szCs w:val="20"/>
              </w:rPr>
            </w:pPr>
            <w:r w:rsidRPr="00A47891">
              <w:rPr>
                <w:b/>
                <w:sz w:val="20"/>
                <w:szCs w:val="20"/>
              </w:rPr>
              <w:lastRenderedPageBreak/>
              <w:t>FGS Goal B3: Understand surface water and groundwater interaction in Florida karst environments</w:t>
            </w:r>
          </w:p>
        </w:tc>
      </w:tr>
      <w:tr w:rsidR="005B6408" w:rsidRPr="00A47891" w14:paraId="4EBE16F1" w14:textId="77777777" w:rsidTr="00564FB8">
        <w:trPr>
          <w:cantSplit/>
        </w:trPr>
        <w:tc>
          <w:tcPr>
            <w:tcW w:w="1897" w:type="dxa"/>
            <w:vAlign w:val="bottom"/>
          </w:tcPr>
          <w:p w14:paraId="5658C214" w14:textId="77777777" w:rsidR="00683EFF" w:rsidRPr="00A47891" w:rsidRDefault="00683EFF" w:rsidP="00021AA4">
            <w:pPr>
              <w:rPr>
                <w:b/>
                <w:sz w:val="20"/>
                <w:szCs w:val="20"/>
              </w:rPr>
            </w:pPr>
            <w:r w:rsidRPr="00A47891">
              <w:rPr>
                <w:b/>
                <w:sz w:val="20"/>
                <w:szCs w:val="20"/>
              </w:rPr>
              <w:t>KPM</w:t>
            </w:r>
          </w:p>
        </w:tc>
        <w:tc>
          <w:tcPr>
            <w:tcW w:w="1980" w:type="dxa"/>
            <w:vAlign w:val="bottom"/>
          </w:tcPr>
          <w:p w14:paraId="261A6BE8" w14:textId="77777777" w:rsidR="00683EFF" w:rsidRPr="00A47891" w:rsidRDefault="00683EFF" w:rsidP="00021AA4">
            <w:pPr>
              <w:rPr>
                <w:b/>
                <w:sz w:val="20"/>
                <w:szCs w:val="20"/>
              </w:rPr>
            </w:pPr>
            <w:r w:rsidRPr="00A47891">
              <w:rPr>
                <w:b/>
                <w:sz w:val="20"/>
                <w:szCs w:val="20"/>
              </w:rPr>
              <w:t>Action</w:t>
            </w:r>
          </w:p>
        </w:tc>
        <w:tc>
          <w:tcPr>
            <w:tcW w:w="1530" w:type="dxa"/>
            <w:vAlign w:val="bottom"/>
          </w:tcPr>
          <w:p w14:paraId="5EAA79AC" w14:textId="77777777" w:rsidR="00683EFF" w:rsidRPr="00A47891" w:rsidRDefault="00683EFF" w:rsidP="00021AA4">
            <w:pPr>
              <w:rPr>
                <w:b/>
                <w:sz w:val="20"/>
                <w:szCs w:val="20"/>
              </w:rPr>
            </w:pPr>
            <w:r w:rsidRPr="00A47891">
              <w:rPr>
                <w:b/>
                <w:sz w:val="20"/>
                <w:szCs w:val="20"/>
              </w:rPr>
              <w:t>KPI</w:t>
            </w:r>
          </w:p>
        </w:tc>
        <w:tc>
          <w:tcPr>
            <w:tcW w:w="1440" w:type="dxa"/>
            <w:vAlign w:val="bottom"/>
          </w:tcPr>
          <w:p w14:paraId="4D0AA5E2" w14:textId="77777777" w:rsidR="00683EFF" w:rsidRPr="00A47891" w:rsidRDefault="00683EFF" w:rsidP="00021AA4">
            <w:pPr>
              <w:rPr>
                <w:b/>
                <w:sz w:val="20"/>
                <w:szCs w:val="20"/>
              </w:rPr>
            </w:pPr>
            <w:r w:rsidRPr="00A47891">
              <w:rPr>
                <w:b/>
                <w:sz w:val="20"/>
                <w:szCs w:val="20"/>
              </w:rPr>
              <w:t>Responsible Party</w:t>
            </w:r>
          </w:p>
        </w:tc>
        <w:tc>
          <w:tcPr>
            <w:tcW w:w="990" w:type="dxa"/>
            <w:vAlign w:val="bottom"/>
          </w:tcPr>
          <w:p w14:paraId="2C8AA63F" w14:textId="77777777" w:rsidR="00683EFF" w:rsidRPr="00A47891" w:rsidRDefault="00683EFF" w:rsidP="00021AA4">
            <w:pPr>
              <w:rPr>
                <w:b/>
                <w:sz w:val="20"/>
                <w:szCs w:val="20"/>
              </w:rPr>
            </w:pPr>
            <w:r w:rsidRPr="00A47891">
              <w:rPr>
                <w:b/>
                <w:sz w:val="20"/>
                <w:szCs w:val="20"/>
              </w:rPr>
              <w:t>Baseline</w:t>
            </w:r>
          </w:p>
        </w:tc>
        <w:tc>
          <w:tcPr>
            <w:tcW w:w="1260" w:type="dxa"/>
            <w:vAlign w:val="bottom"/>
          </w:tcPr>
          <w:p w14:paraId="5E187BE0" w14:textId="77777777" w:rsidR="00683EFF" w:rsidRPr="00A47891" w:rsidRDefault="00683EFF" w:rsidP="00021AA4">
            <w:pPr>
              <w:rPr>
                <w:b/>
                <w:sz w:val="20"/>
                <w:szCs w:val="20"/>
              </w:rPr>
            </w:pPr>
            <w:r w:rsidRPr="00A47891">
              <w:rPr>
                <w:b/>
                <w:sz w:val="20"/>
                <w:szCs w:val="20"/>
              </w:rPr>
              <w:t xml:space="preserve">Target / </w:t>
            </w:r>
          </w:p>
          <w:p w14:paraId="6C553B08" w14:textId="77777777" w:rsidR="00683EFF" w:rsidRPr="00A47891" w:rsidRDefault="00683EFF" w:rsidP="00021AA4">
            <w:pPr>
              <w:rPr>
                <w:b/>
                <w:sz w:val="20"/>
                <w:szCs w:val="20"/>
              </w:rPr>
            </w:pPr>
            <w:r w:rsidRPr="00A47891">
              <w:rPr>
                <w:b/>
                <w:sz w:val="20"/>
                <w:szCs w:val="20"/>
              </w:rPr>
              <w:t>Due Date</w:t>
            </w:r>
          </w:p>
        </w:tc>
        <w:tc>
          <w:tcPr>
            <w:tcW w:w="965" w:type="dxa"/>
            <w:tcBorders>
              <w:right w:val="dotted" w:sz="4" w:space="0" w:color="auto"/>
            </w:tcBorders>
            <w:shd w:val="clear" w:color="auto" w:fill="F2F2F2" w:themeFill="background1" w:themeFillShade="F2"/>
            <w:vAlign w:val="bottom"/>
          </w:tcPr>
          <w:p w14:paraId="1CC68903" w14:textId="77777777" w:rsidR="00683EFF" w:rsidRPr="00A47891" w:rsidRDefault="00683EFF" w:rsidP="00021AA4">
            <w:pPr>
              <w:jc w:val="center"/>
              <w:rPr>
                <w:b/>
                <w:sz w:val="20"/>
                <w:szCs w:val="20"/>
              </w:rPr>
            </w:pPr>
            <w:r w:rsidRPr="00A47891">
              <w:rPr>
                <w:b/>
                <w:sz w:val="20"/>
                <w:szCs w:val="20"/>
              </w:rPr>
              <w:t>Q1</w:t>
            </w:r>
          </w:p>
        </w:tc>
        <w:tc>
          <w:tcPr>
            <w:tcW w:w="965" w:type="dxa"/>
            <w:tcBorders>
              <w:left w:val="dotted" w:sz="4" w:space="0" w:color="auto"/>
              <w:right w:val="dotted" w:sz="4" w:space="0" w:color="auto"/>
            </w:tcBorders>
            <w:shd w:val="clear" w:color="auto" w:fill="F2F2F2" w:themeFill="background1" w:themeFillShade="F2"/>
            <w:vAlign w:val="bottom"/>
          </w:tcPr>
          <w:p w14:paraId="0782E92C" w14:textId="77777777" w:rsidR="00683EFF" w:rsidRPr="00A47891" w:rsidRDefault="00683EFF" w:rsidP="00021AA4">
            <w:pPr>
              <w:jc w:val="center"/>
              <w:rPr>
                <w:b/>
                <w:sz w:val="20"/>
                <w:szCs w:val="20"/>
              </w:rPr>
            </w:pPr>
            <w:r w:rsidRPr="00A47891">
              <w:rPr>
                <w:b/>
                <w:sz w:val="20"/>
                <w:szCs w:val="20"/>
              </w:rPr>
              <w:t>Q2</w:t>
            </w:r>
          </w:p>
        </w:tc>
        <w:tc>
          <w:tcPr>
            <w:tcW w:w="965" w:type="dxa"/>
            <w:tcBorders>
              <w:left w:val="dotted" w:sz="4" w:space="0" w:color="auto"/>
              <w:right w:val="dotted" w:sz="4" w:space="0" w:color="auto"/>
            </w:tcBorders>
            <w:shd w:val="clear" w:color="auto" w:fill="F2F2F2" w:themeFill="background1" w:themeFillShade="F2"/>
            <w:vAlign w:val="bottom"/>
          </w:tcPr>
          <w:p w14:paraId="4437EF7C" w14:textId="77777777" w:rsidR="00683EFF" w:rsidRPr="00A47891" w:rsidRDefault="00683EFF" w:rsidP="00021AA4">
            <w:pPr>
              <w:jc w:val="center"/>
              <w:rPr>
                <w:b/>
                <w:sz w:val="20"/>
                <w:szCs w:val="20"/>
              </w:rPr>
            </w:pPr>
            <w:r w:rsidRPr="00A47891">
              <w:rPr>
                <w:b/>
                <w:sz w:val="20"/>
                <w:szCs w:val="20"/>
              </w:rPr>
              <w:t>Q3</w:t>
            </w:r>
          </w:p>
        </w:tc>
        <w:tc>
          <w:tcPr>
            <w:tcW w:w="965" w:type="dxa"/>
            <w:tcBorders>
              <w:left w:val="dotted" w:sz="4" w:space="0" w:color="auto"/>
            </w:tcBorders>
            <w:shd w:val="clear" w:color="auto" w:fill="F2F2F2" w:themeFill="background1" w:themeFillShade="F2"/>
            <w:vAlign w:val="bottom"/>
          </w:tcPr>
          <w:p w14:paraId="30EB5239" w14:textId="77777777" w:rsidR="00683EFF" w:rsidRPr="00A47891" w:rsidRDefault="00683EFF" w:rsidP="00021AA4">
            <w:pPr>
              <w:jc w:val="center"/>
              <w:rPr>
                <w:b/>
                <w:sz w:val="20"/>
                <w:szCs w:val="20"/>
              </w:rPr>
            </w:pPr>
            <w:r w:rsidRPr="00A47891">
              <w:rPr>
                <w:b/>
                <w:sz w:val="20"/>
                <w:szCs w:val="20"/>
              </w:rPr>
              <w:t>Q4</w:t>
            </w:r>
          </w:p>
        </w:tc>
      </w:tr>
      <w:tr w:rsidR="005B6408" w:rsidRPr="00A47891" w14:paraId="7D36DB6F" w14:textId="77777777" w:rsidTr="00564FB8">
        <w:trPr>
          <w:cantSplit/>
        </w:trPr>
        <w:tc>
          <w:tcPr>
            <w:tcW w:w="1897" w:type="dxa"/>
          </w:tcPr>
          <w:p w14:paraId="6D830B44" w14:textId="77777777" w:rsidR="00721AE7" w:rsidRPr="00A47891" w:rsidRDefault="00721AE7" w:rsidP="00721AE7">
            <w:pPr>
              <w:rPr>
                <w:color w:val="000000" w:themeColor="text1"/>
                <w:sz w:val="20"/>
                <w:szCs w:val="20"/>
              </w:rPr>
            </w:pPr>
            <w:r w:rsidRPr="00962174">
              <w:rPr>
                <w:rFonts w:eastAsia="Times New Roman" w:cs="Times New Roman"/>
                <w:b/>
                <w:color w:val="000000" w:themeColor="text1"/>
                <w:sz w:val="20"/>
                <w:szCs w:val="20"/>
              </w:rPr>
              <w:t>B3a.</w:t>
            </w:r>
            <w:r>
              <w:rPr>
                <w:rFonts w:eastAsia="Times New Roman" w:cs="Times New Roman"/>
                <w:color w:val="000000" w:themeColor="text1"/>
                <w:sz w:val="20"/>
                <w:szCs w:val="20"/>
              </w:rPr>
              <w:t xml:space="preserve"> </w:t>
            </w:r>
            <w:r w:rsidRPr="00A47891">
              <w:rPr>
                <w:rFonts w:eastAsia="Times New Roman" w:cs="Times New Roman"/>
                <w:color w:val="000000" w:themeColor="text1"/>
                <w:sz w:val="20"/>
                <w:szCs w:val="20"/>
              </w:rPr>
              <w:t>Document and quantify interaction between ground and surface waters using techniques such as dye-tracing</w:t>
            </w:r>
          </w:p>
        </w:tc>
        <w:tc>
          <w:tcPr>
            <w:tcW w:w="1980" w:type="dxa"/>
          </w:tcPr>
          <w:p w14:paraId="5754293C" w14:textId="77777777" w:rsidR="00721AE7" w:rsidRPr="00A47891" w:rsidRDefault="00721AE7" w:rsidP="00721AE7">
            <w:pPr>
              <w:rPr>
                <w:rFonts w:eastAsia="Times New Roman" w:cs="Times New Roman"/>
                <w:sz w:val="20"/>
                <w:szCs w:val="20"/>
              </w:rPr>
            </w:pPr>
            <w:r w:rsidRPr="00A47891">
              <w:rPr>
                <w:rFonts w:eastAsia="Times New Roman" w:cs="Times New Roman"/>
                <w:sz w:val="20"/>
                <w:szCs w:val="20"/>
              </w:rPr>
              <w:t>Deploy materials and instruments for rapid field work when significant rain event occurs. Analyze and fold data into other research projects, activities and published information to construct accurate watershed boundaries of the Woodville Karst Plain to calculate water budgets and develop predictive models.</w:t>
            </w:r>
          </w:p>
        </w:tc>
        <w:tc>
          <w:tcPr>
            <w:tcW w:w="1530" w:type="dxa"/>
          </w:tcPr>
          <w:p w14:paraId="52BED49D" w14:textId="77777777" w:rsidR="00721AE7" w:rsidRPr="00A47891" w:rsidRDefault="00721AE7" w:rsidP="00721AE7">
            <w:pPr>
              <w:rPr>
                <w:sz w:val="20"/>
                <w:szCs w:val="20"/>
              </w:rPr>
            </w:pPr>
            <w:r w:rsidRPr="00A47891">
              <w:rPr>
                <w:rFonts w:eastAsia="Times New Roman" w:cs="Times New Roman"/>
                <w:sz w:val="20"/>
                <w:szCs w:val="20"/>
              </w:rPr>
              <w:t>Number of Dye tracing studies conducted</w:t>
            </w:r>
          </w:p>
        </w:tc>
        <w:tc>
          <w:tcPr>
            <w:tcW w:w="1440" w:type="dxa"/>
          </w:tcPr>
          <w:p w14:paraId="7DEF6180" w14:textId="77777777" w:rsidR="00721AE7" w:rsidRPr="00A47891" w:rsidRDefault="00721AE7" w:rsidP="00721AE7">
            <w:pPr>
              <w:rPr>
                <w:rFonts w:eastAsia="Times New Roman" w:cs="Times New Roman"/>
                <w:sz w:val="20"/>
                <w:szCs w:val="20"/>
              </w:rPr>
            </w:pPr>
            <w:r w:rsidRPr="00A47891">
              <w:rPr>
                <w:rFonts w:eastAsia="Times New Roman" w:cs="Times New Roman"/>
                <w:sz w:val="20"/>
                <w:szCs w:val="20"/>
              </w:rPr>
              <w:t>Hydrogeology</w:t>
            </w:r>
          </w:p>
        </w:tc>
        <w:tc>
          <w:tcPr>
            <w:tcW w:w="990" w:type="dxa"/>
          </w:tcPr>
          <w:p w14:paraId="637C5CDD" w14:textId="77777777" w:rsidR="00721AE7" w:rsidRPr="00A47891" w:rsidRDefault="00721AE7" w:rsidP="00721AE7">
            <w:pPr>
              <w:rPr>
                <w:sz w:val="20"/>
                <w:szCs w:val="20"/>
              </w:rPr>
            </w:pPr>
            <w:r w:rsidRPr="00E7378E">
              <w:rPr>
                <w:sz w:val="18"/>
                <w:szCs w:val="20"/>
              </w:rPr>
              <w:t>25%; Field data collection com</w:t>
            </w:r>
            <w:r>
              <w:rPr>
                <w:sz w:val="18"/>
                <w:szCs w:val="20"/>
              </w:rPr>
              <w:t>-</w:t>
            </w:r>
            <w:proofErr w:type="spellStart"/>
            <w:r w:rsidRPr="00E7378E">
              <w:rPr>
                <w:sz w:val="18"/>
                <w:szCs w:val="20"/>
              </w:rPr>
              <w:t>pleted</w:t>
            </w:r>
            <w:proofErr w:type="spellEnd"/>
            <w:r w:rsidRPr="00E7378E">
              <w:rPr>
                <w:sz w:val="18"/>
                <w:szCs w:val="20"/>
              </w:rPr>
              <w:t xml:space="preserve">; data analyses pending </w:t>
            </w:r>
            <w:proofErr w:type="spellStart"/>
            <w:r w:rsidRPr="00E7378E">
              <w:rPr>
                <w:sz w:val="18"/>
                <w:szCs w:val="20"/>
              </w:rPr>
              <w:t>availabil</w:t>
            </w:r>
            <w:r>
              <w:rPr>
                <w:sz w:val="18"/>
                <w:szCs w:val="20"/>
              </w:rPr>
              <w:t>-</w:t>
            </w:r>
            <w:r w:rsidRPr="00E7378E">
              <w:rPr>
                <w:sz w:val="18"/>
                <w:szCs w:val="20"/>
              </w:rPr>
              <w:t>ity</w:t>
            </w:r>
            <w:proofErr w:type="spellEnd"/>
            <w:r w:rsidRPr="00E7378E">
              <w:rPr>
                <w:sz w:val="18"/>
                <w:szCs w:val="20"/>
              </w:rPr>
              <w:t xml:space="preserve"> of resources to be done.</w:t>
            </w:r>
          </w:p>
        </w:tc>
        <w:tc>
          <w:tcPr>
            <w:tcW w:w="1260" w:type="dxa"/>
          </w:tcPr>
          <w:p w14:paraId="350383BF" w14:textId="77777777" w:rsidR="00721AE7" w:rsidRPr="00A47891" w:rsidRDefault="00721AE7" w:rsidP="00721AE7">
            <w:pPr>
              <w:rPr>
                <w:sz w:val="20"/>
                <w:szCs w:val="20"/>
              </w:rPr>
            </w:pPr>
            <w:r w:rsidRPr="00A47891">
              <w:rPr>
                <w:sz w:val="20"/>
                <w:szCs w:val="20"/>
              </w:rPr>
              <w:t>2 studies completed/Dec 2014</w:t>
            </w:r>
          </w:p>
        </w:tc>
        <w:tc>
          <w:tcPr>
            <w:tcW w:w="965" w:type="dxa"/>
            <w:tcBorders>
              <w:right w:val="dotted" w:sz="4" w:space="0" w:color="auto"/>
            </w:tcBorders>
            <w:shd w:val="clear" w:color="auto" w:fill="F2F2F2" w:themeFill="background1" w:themeFillShade="F2"/>
          </w:tcPr>
          <w:p w14:paraId="62E1FAB8" w14:textId="77777777" w:rsidR="00721AE7" w:rsidRPr="00F52FE0" w:rsidRDefault="00721AE7" w:rsidP="00721AE7">
            <w:pPr>
              <w:rPr>
                <w:sz w:val="18"/>
                <w:szCs w:val="20"/>
              </w:rPr>
            </w:pPr>
            <w:r w:rsidRPr="00F52FE0">
              <w:rPr>
                <w:sz w:val="18"/>
                <w:szCs w:val="20"/>
              </w:rPr>
              <w:t>30%;</w:t>
            </w:r>
          </w:p>
          <w:p w14:paraId="125C57DD" w14:textId="77777777" w:rsidR="00721AE7" w:rsidRPr="00F52FE0" w:rsidRDefault="00721AE7" w:rsidP="00721AE7">
            <w:pPr>
              <w:rPr>
                <w:sz w:val="18"/>
                <w:szCs w:val="20"/>
              </w:rPr>
            </w:pPr>
            <w:proofErr w:type="spellStart"/>
            <w:r w:rsidRPr="00F52FE0">
              <w:rPr>
                <w:sz w:val="18"/>
                <w:szCs w:val="20"/>
              </w:rPr>
              <w:t>Analyt-ical</w:t>
            </w:r>
            <w:proofErr w:type="spellEnd"/>
            <w:r w:rsidRPr="00F52FE0">
              <w:rPr>
                <w:sz w:val="18"/>
                <w:szCs w:val="20"/>
              </w:rPr>
              <w:t xml:space="preserve"> data received; awaiting </w:t>
            </w:r>
            <w:proofErr w:type="spellStart"/>
            <w:r w:rsidRPr="00F52FE0">
              <w:rPr>
                <w:sz w:val="18"/>
                <w:szCs w:val="20"/>
              </w:rPr>
              <w:t>availabil-ity</w:t>
            </w:r>
            <w:proofErr w:type="spellEnd"/>
            <w:r w:rsidRPr="00F52FE0">
              <w:rPr>
                <w:sz w:val="18"/>
                <w:szCs w:val="20"/>
              </w:rPr>
              <w:t xml:space="preserve">  of resources to proceed</w:t>
            </w:r>
          </w:p>
        </w:tc>
        <w:tc>
          <w:tcPr>
            <w:tcW w:w="965" w:type="dxa"/>
            <w:tcBorders>
              <w:left w:val="dotted" w:sz="4" w:space="0" w:color="auto"/>
              <w:right w:val="dotted" w:sz="4" w:space="0" w:color="auto"/>
            </w:tcBorders>
            <w:shd w:val="clear" w:color="auto" w:fill="F2F2F2" w:themeFill="background1" w:themeFillShade="F2"/>
          </w:tcPr>
          <w:p w14:paraId="7BA365CA" w14:textId="77777777" w:rsidR="00721AE7" w:rsidRPr="006F199A" w:rsidRDefault="00721AE7" w:rsidP="00721AE7">
            <w:pPr>
              <w:rPr>
                <w:color w:val="000000" w:themeColor="text1"/>
                <w:sz w:val="20"/>
                <w:szCs w:val="20"/>
              </w:rPr>
            </w:pPr>
            <w:r w:rsidRPr="006F199A">
              <w:rPr>
                <w:color w:val="000000" w:themeColor="text1"/>
                <w:sz w:val="20"/>
                <w:szCs w:val="20"/>
              </w:rPr>
              <w:t>45%;</w:t>
            </w:r>
          </w:p>
          <w:p w14:paraId="4684F28A" w14:textId="77777777" w:rsidR="00721AE7" w:rsidRPr="006F199A" w:rsidRDefault="00721AE7" w:rsidP="00721AE7">
            <w:pPr>
              <w:rPr>
                <w:color w:val="000000" w:themeColor="text1"/>
                <w:sz w:val="20"/>
                <w:szCs w:val="20"/>
              </w:rPr>
            </w:pPr>
            <w:r w:rsidRPr="006F199A">
              <w:rPr>
                <w:color w:val="000000" w:themeColor="text1"/>
                <w:sz w:val="20"/>
                <w:szCs w:val="20"/>
              </w:rPr>
              <w:t xml:space="preserve">Data received; first study report in </w:t>
            </w:r>
            <w:proofErr w:type="spellStart"/>
            <w:r w:rsidRPr="006F199A">
              <w:rPr>
                <w:color w:val="000000" w:themeColor="text1"/>
                <w:sz w:val="20"/>
                <w:szCs w:val="20"/>
              </w:rPr>
              <w:t>prepara-tion</w:t>
            </w:r>
            <w:proofErr w:type="spellEnd"/>
          </w:p>
        </w:tc>
        <w:tc>
          <w:tcPr>
            <w:tcW w:w="965" w:type="dxa"/>
            <w:tcBorders>
              <w:left w:val="dotted" w:sz="4" w:space="0" w:color="auto"/>
              <w:right w:val="dotted" w:sz="4" w:space="0" w:color="auto"/>
            </w:tcBorders>
            <w:shd w:val="clear" w:color="auto" w:fill="F2F2F2" w:themeFill="background1" w:themeFillShade="F2"/>
          </w:tcPr>
          <w:p w14:paraId="75597138" w14:textId="77777777" w:rsidR="002E7959" w:rsidRPr="00AE1EC7" w:rsidRDefault="002E7959" w:rsidP="002E7959">
            <w:pPr>
              <w:rPr>
                <w:sz w:val="18"/>
                <w:szCs w:val="18"/>
              </w:rPr>
            </w:pPr>
            <w:r w:rsidRPr="00AE1EC7">
              <w:rPr>
                <w:sz w:val="18"/>
                <w:szCs w:val="18"/>
              </w:rPr>
              <w:t>50%</w:t>
            </w:r>
            <w:r w:rsidR="00655B21" w:rsidRPr="00AE1EC7">
              <w:rPr>
                <w:sz w:val="18"/>
                <w:szCs w:val="18"/>
              </w:rPr>
              <w:t>;</w:t>
            </w:r>
          </w:p>
          <w:p w14:paraId="0359706D" w14:textId="77777777" w:rsidR="00721AE7" w:rsidRPr="00A47891" w:rsidRDefault="002E7959" w:rsidP="00721AE7">
            <w:pPr>
              <w:rPr>
                <w:color w:val="7F7F7F" w:themeColor="text1" w:themeTint="80"/>
                <w:sz w:val="20"/>
                <w:szCs w:val="20"/>
              </w:rPr>
            </w:pPr>
            <w:r w:rsidRPr="00AE1EC7">
              <w:rPr>
                <w:sz w:val="18"/>
                <w:szCs w:val="18"/>
              </w:rPr>
              <w:t>Report outline prepared; writing in progres</w:t>
            </w:r>
            <w:r w:rsidRPr="00AE1EC7">
              <w:rPr>
                <w:sz w:val="20"/>
                <w:szCs w:val="20"/>
              </w:rPr>
              <w:t>s</w:t>
            </w:r>
          </w:p>
        </w:tc>
        <w:tc>
          <w:tcPr>
            <w:tcW w:w="965" w:type="dxa"/>
            <w:tcBorders>
              <w:left w:val="dotted" w:sz="4" w:space="0" w:color="auto"/>
            </w:tcBorders>
            <w:shd w:val="clear" w:color="auto" w:fill="F2F2F2" w:themeFill="background1" w:themeFillShade="F2"/>
          </w:tcPr>
          <w:p w14:paraId="193ABB79" w14:textId="77777777" w:rsidR="00721AE7" w:rsidRPr="00A47891" w:rsidRDefault="00721AE7" w:rsidP="00721AE7">
            <w:pPr>
              <w:rPr>
                <w:color w:val="7F7F7F" w:themeColor="text1" w:themeTint="80"/>
                <w:sz w:val="20"/>
                <w:szCs w:val="20"/>
              </w:rPr>
            </w:pPr>
          </w:p>
        </w:tc>
      </w:tr>
      <w:tr w:rsidR="005B6408" w:rsidRPr="00A47891" w14:paraId="4FA1DB35" w14:textId="77777777" w:rsidTr="00564FB8">
        <w:trPr>
          <w:cantSplit/>
        </w:trPr>
        <w:tc>
          <w:tcPr>
            <w:tcW w:w="1897" w:type="dxa"/>
          </w:tcPr>
          <w:p w14:paraId="3C8D204B" w14:textId="77777777" w:rsidR="00721AE7" w:rsidRPr="00A47891" w:rsidRDefault="00721AE7" w:rsidP="00721AE7">
            <w:pPr>
              <w:rPr>
                <w:rFonts w:eastAsia="Times New Roman" w:cs="Times New Roman"/>
                <w:color w:val="000000" w:themeColor="text1"/>
                <w:sz w:val="20"/>
                <w:szCs w:val="20"/>
              </w:rPr>
            </w:pPr>
            <w:r w:rsidRPr="00962174">
              <w:rPr>
                <w:rFonts w:eastAsia="Times New Roman" w:cs="Times New Roman"/>
                <w:b/>
                <w:color w:val="000000"/>
                <w:sz w:val="20"/>
                <w:szCs w:val="20"/>
              </w:rPr>
              <w:t>B3b.</w:t>
            </w:r>
            <w:r>
              <w:rPr>
                <w:rFonts w:eastAsia="Times New Roman" w:cs="Times New Roman"/>
                <w:color w:val="000000"/>
                <w:sz w:val="20"/>
                <w:szCs w:val="20"/>
              </w:rPr>
              <w:t xml:space="preserve"> </w:t>
            </w:r>
            <w:r w:rsidRPr="00A47891">
              <w:rPr>
                <w:rFonts w:eastAsia="Times New Roman" w:cs="Times New Roman"/>
                <w:color w:val="000000"/>
                <w:sz w:val="20"/>
                <w:szCs w:val="20"/>
              </w:rPr>
              <w:t>Delineate the southern and eastern boundary of the Wakulla and Spring Creek springsheds to determine water budget</w:t>
            </w:r>
          </w:p>
        </w:tc>
        <w:tc>
          <w:tcPr>
            <w:tcW w:w="1980" w:type="dxa"/>
          </w:tcPr>
          <w:p w14:paraId="0D1CB78A" w14:textId="77777777" w:rsidR="00721AE7" w:rsidRPr="00A47891" w:rsidRDefault="00721AE7" w:rsidP="00721AE7">
            <w:pPr>
              <w:rPr>
                <w:rFonts w:eastAsia="Times New Roman" w:cs="Times New Roman"/>
                <w:sz w:val="20"/>
                <w:szCs w:val="20"/>
              </w:rPr>
            </w:pPr>
            <w:r w:rsidRPr="00A47891">
              <w:rPr>
                <w:rFonts w:eastAsia="Times New Roman" w:cs="Times New Roman"/>
                <w:sz w:val="20"/>
                <w:szCs w:val="20"/>
              </w:rPr>
              <w:t>Analyze springshed data and develop shape files for GIS tools to show delineations</w:t>
            </w:r>
          </w:p>
        </w:tc>
        <w:tc>
          <w:tcPr>
            <w:tcW w:w="1530" w:type="dxa"/>
          </w:tcPr>
          <w:p w14:paraId="21B9D7E4" w14:textId="77777777" w:rsidR="00721AE7" w:rsidRPr="00A47891" w:rsidRDefault="00721AE7" w:rsidP="00721AE7">
            <w:pPr>
              <w:rPr>
                <w:sz w:val="20"/>
                <w:szCs w:val="20"/>
              </w:rPr>
            </w:pPr>
            <w:r w:rsidRPr="00A47891">
              <w:rPr>
                <w:sz w:val="20"/>
                <w:szCs w:val="20"/>
              </w:rPr>
              <w:t>Boundaries delineated</w:t>
            </w:r>
          </w:p>
        </w:tc>
        <w:tc>
          <w:tcPr>
            <w:tcW w:w="1440" w:type="dxa"/>
          </w:tcPr>
          <w:p w14:paraId="719C067D" w14:textId="77777777" w:rsidR="00721AE7" w:rsidRPr="00A47891" w:rsidRDefault="00721AE7" w:rsidP="00721AE7">
            <w:pPr>
              <w:rPr>
                <w:rFonts w:eastAsia="Times New Roman" w:cs="Times New Roman"/>
                <w:sz w:val="20"/>
                <w:szCs w:val="20"/>
              </w:rPr>
            </w:pPr>
            <w:r w:rsidRPr="00A47891">
              <w:rPr>
                <w:rFonts w:eastAsia="Times New Roman" w:cs="Times New Roman"/>
                <w:sz w:val="20"/>
                <w:szCs w:val="20"/>
              </w:rPr>
              <w:t>Hydrogeology</w:t>
            </w:r>
          </w:p>
        </w:tc>
        <w:tc>
          <w:tcPr>
            <w:tcW w:w="990" w:type="dxa"/>
          </w:tcPr>
          <w:p w14:paraId="09B1E040" w14:textId="77777777" w:rsidR="00721AE7" w:rsidRPr="00A47891" w:rsidRDefault="00721AE7" w:rsidP="00721AE7">
            <w:pPr>
              <w:rPr>
                <w:sz w:val="20"/>
                <w:szCs w:val="20"/>
              </w:rPr>
            </w:pPr>
            <w:r>
              <w:rPr>
                <w:sz w:val="20"/>
                <w:szCs w:val="20"/>
              </w:rPr>
              <w:t>60</w:t>
            </w:r>
            <w:r w:rsidRPr="00A47891">
              <w:rPr>
                <w:sz w:val="20"/>
                <w:szCs w:val="20"/>
              </w:rPr>
              <w:t>%</w:t>
            </w:r>
          </w:p>
        </w:tc>
        <w:tc>
          <w:tcPr>
            <w:tcW w:w="1260" w:type="dxa"/>
          </w:tcPr>
          <w:p w14:paraId="07F4AE07" w14:textId="77777777" w:rsidR="00721AE7" w:rsidRPr="00A47891" w:rsidRDefault="00721AE7" w:rsidP="00721AE7">
            <w:pPr>
              <w:rPr>
                <w:sz w:val="20"/>
                <w:szCs w:val="20"/>
              </w:rPr>
            </w:pPr>
            <w:r w:rsidRPr="00A47891">
              <w:rPr>
                <w:sz w:val="20"/>
                <w:szCs w:val="20"/>
              </w:rPr>
              <w:t>Boundaries delineated/</w:t>
            </w:r>
            <w:r w:rsidRPr="006F199A">
              <w:rPr>
                <w:strike/>
                <w:color w:val="FF0000"/>
                <w:sz w:val="20"/>
                <w:szCs w:val="20"/>
              </w:rPr>
              <w:t xml:space="preserve">April </w:t>
            </w:r>
            <w:r w:rsidRPr="006F199A">
              <w:rPr>
                <w:color w:val="FF0000"/>
                <w:sz w:val="20"/>
                <w:szCs w:val="20"/>
                <w:u w:val="single"/>
              </w:rPr>
              <w:t>Dec</w:t>
            </w:r>
            <w:r w:rsidRPr="006F199A">
              <w:rPr>
                <w:sz w:val="20"/>
                <w:szCs w:val="20"/>
                <w:u w:val="single"/>
              </w:rPr>
              <w:t xml:space="preserve"> </w:t>
            </w:r>
            <w:r w:rsidRPr="00A47891">
              <w:rPr>
                <w:sz w:val="20"/>
                <w:szCs w:val="20"/>
              </w:rPr>
              <w:t>2014</w:t>
            </w:r>
          </w:p>
        </w:tc>
        <w:tc>
          <w:tcPr>
            <w:tcW w:w="965" w:type="dxa"/>
            <w:tcBorders>
              <w:right w:val="dotted" w:sz="4" w:space="0" w:color="auto"/>
            </w:tcBorders>
            <w:shd w:val="clear" w:color="auto" w:fill="F2F2F2" w:themeFill="background1" w:themeFillShade="F2"/>
          </w:tcPr>
          <w:p w14:paraId="50C4ED8D" w14:textId="77777777" w:rsidR="00721AE7" w:rsidRPr="00F52FE0" w:rsidRDefault="00721AE7" w:rsidP="00721AE7">
            <w:pPr>
              <w:rPr>
                <w:color w:val="000000" w:themeColor="text1"/>
                <w:sz w:val="20"/>
                <w:szCs w:val="20"/>
              </w:rPr>
            </w:pPr>
            <w:r w:rsidRPr="00F52FE0">
              <w:rPr>
                <w:color w:val="000000" w:themeColor="text1"/>
                <w:sz w:val="20"/>
                <w:szCs w:val="20"/>
              </w:rPr>
              <w:t>65%</w:t>
            </w:r>
          </w:p>
        </w:tc>
        <w:tc>
          <w:tcPr>
            <w:tcW w:w="965" w:type="dxa"/>
            <w:tcBorders>
              <w:left w:val="dotted" w:sz="4" w:space="0" w:color="auto"/>
              <w:right w:val="dotted" w:sz="4" w:space="0" w:color="auto"/>
            </w:tcBorders>
            <w:shd w:val="clear" w:color="auto" w:fill="F2F2F2" w:themeFill="background1" w:themeFillShade="F2"/>
          </w:tcPr>
          <w:p w14:paraId="2DDA1E1A" w14:textId="77777777" w:rsidR="00721AE7" w:rsidRPr="007D6AED" w:rsidRDefault="00721AE7" w:rsidP="00721AE7">
            <w:pPr>
              <w:rPr>
                <w:color w:val="000000" w:themeColor="text1"/>
                <w:sz w:val="19"/>
                <w:szCs w:val="19"/>
              </w:rPr>
            </w:pPr>
            <w:r w:rsidRPr="007D6AED">
              <w:rPr>
                <w:color w:val="000000" w:themeColor="text1"/>
                <w:sz w:val="19"/>
                <w:szCs w:val="19"/>
              </w:rPr>
              <w:t>65%;</w:t>
            </w:r>
          </w:p>
          <w:p w14:paraId="23C1AA28" w14:textId="77777777" w:rsidR="00721AE7" w:rsidRPr="007D6AED" w:rsidRDefault="00721AE7" w:rsidP="00721AE7">
            <w:pPr>
              <w:rPr>
                <w:color w:val="000000" w:themeColor="text1"/>
                <w:sz w:val="20"/>
                <w:szCs w:val="20"/>
              </w:rPr>
            </w:pPr>
            <w:r w:rsidRPr="007D6AED">
              <w:rPr>
                <w:color w:val="000000" w:themeColor="text1"/>
                <w:sz w:val="19"/>
                <w:szCs w:val="19"/>
              </w:rPr>
              <w:t>Selecting monitor stations for eastern boundary</w:t>
            </w:r>
          </w:p>
        </w:tc>
        <w:tc>
          <w:tcPr>
            <w:tcW w:w="965" w:type="dxa"/>
            <w:tcBorders>
              <w:left w:val="dotted" w:sz="4" w:space="0" w:color="auto"/>
              <w:right w:val="dotted" w:sz="4" w:space="0" w:color="auto"/>
            </w:tcBorders>
            <w:shd w:val="clear" w:color="auto" w:fill="F2F2F2" w:themeFill="background1" w:themeFillShade="F2"/>
          </w:tcPr>
          <w:p w14:paraId="57A98AC9" w14:textId="77777777" w:rsidR="00721AE7" w:rsidRPr="00AE1EC7" w:rsidRDefault="002E7959" w:rsidP="00721AE7">
            <w:pPr>
              <w:rPr>
                <w:sz w:val="18"/>
              </w:rPr>
            </w:pPr>
            <w:r w:rsidRPr="00AE1EC7">
              <w:rPr>
                <w:sz w:val="18"/>
                <w:szCs w:val="18"/>
              </w:rPr>
              <w:t>65%; Research proposals submitted to FGS management</w:t>
            </w:r>
            <w:r w:rsidR="00AE1EC7" w:rsidRPr="00AE1EC7">
              <w:rPr>
                <w:sz w:val="18"/>
                <w:szCs w:val="18"/>
              </w:rPr>
              <w:t xml:space="preserve"> to update and refine this KPM.</w:t>
            </w:r>
          </w:p>
        </w:tc>
        <w:tc>
          <w:tcPr>
            <w:tcW w:w="965" w:type="dxa"/>
            <w:tcBorders>
              <w:left w:val="dotted" w:sz="4" w:space="0" w:color="auto"/>
            </w:tcBorders>
            <w:shd w:val="clear" w:color="auto" w:fill="F2F2F2" w:themeFill="background1" w:themeFillShade="F2"/>
          </w:tcPr>
          <w:p w14:paraId="1E3E1B16" w14:textId="77777777" w:rsidR="00721AE7" w:rsidRPr="00A47891" w:rsidRDefault="00721AE7" w:rsidP="00721AE7">
            <w:pPr>
              <w:rPr>
                <w:color w:val="7F7F7F" w:themeColor="text1" w:themeTint="80"/>
                <w:sz w:val="20"/>
                <w:szCs w:val="20"/>
              </w:rPr>
            </w:pPr>
          </w:p>
        </w:tc>
      </w:tr>
    </w:tbl>
    <w:p w14:paraId="0F634D49" w14:textId="77777777" w:rsidR="005B1569" w:rsidRDefault="005B1569">
      <w:r>
        <w:br w:type="page"/>
      </w:r>
    </w:p>
    <w:tbl>
      <w:tblPr>
        <w:tblStyle w:val="TableGrid"/>
        <w:tblW w:w="12957" w:type="dxa"/>
        <w:tblInd w:w="-79" w:type="dxa"/>
        <w:tblLayout w:type="fixed"/>
        <w:tblLook w:val="04A0" w:firstRow="1" w:lastRow="0" w:firstColumn="1" w:lastColumn="0" w:noHBand="0" w:noVBand="1"/>
      </w:tblPr>
      <w:tblGrid>
        <w:gridCol w:w="1895"/>
        <w:gridCol w:w="1975"/>
        <w:gridCol w:w="1533"/>
        <w:gridCol w:w="1439"/>
        <w:gridCol w:w="990"/>
        <w:gridCol w:w="1260"/>
        <w:gridCol w:w="965"/>
        <w:gridCol w:w="965"/>
        <w:gridCol w:w="970"/>
        <w:gridCol w:w="965"/>
      </w:tblGrid>
      <w:tr w:rsidR="00BF199C" w:rsidRPr="00A47891" w14:paraId="4B39466A" w14:textId="77777777" w:rsidTr="00791683">
        <w:trPr>
          <w:cantSplit/>
        </w:trPr>
        <w:tc>
          <w:tcPr>
            <w:tcW w:w="12957" w:type="dxa"/>
            <w:gridSpan w:val="10"/>
            <w:shd w:val="clear" w:color="auto" w:fill="B6DDE8" w:themeFill="accent5" w:themeFillTint="66"/>
            <w:vAlign w:val="center"/>
          </w:tcPr>
          <w:p w14:paraId="6F989281" w14:textId="77777777" w:rsidR="00BF199C" w:rsidRPr="00A47891" w:rsidRDefault="00CA3110" w:rsidP="00BF199C">
            <w:pPr>
              <w:rPr>
                <w:color w:val="595959" w:themeColor="text1" w:themeTint="A6"/>
                <w:sz w:val="20"/>
                <w:szCs w:val="20"/>
              </w:rPr>
            </w:pPr>
            <w:r>
              <w:lastRenderedPageBreak/>
              <w:br w:type="page"/>
            </w:r>
            <w:r w:rsidR="00BF199C" w:rsidRPr="00A47891">
              <w:rPr>
                <w:b/>
                <w:i/>
                <w:color w:val="595959" w:themeColor="text1" w:themeTint="A6"/>
                <w:sz w:val="20"/>
                <w:szCs w:val="20"/>
              </w:rPr>
              <w:t xml:space="preserve">                                                                                                                                   </w:t>
            </w:r>
            <w:r w:rsidR="007909F7" w:rsidRPr="00A47891">
              <w:rPr>
                <w:b/>
                <w:i/>
                <w:color w:val="595959" w:themeColor="text1" w:themeTint="A6"/>
                <w:sz w:val="20"/>
                <w:szCs w:val="20"/>
              </w:rPr>
              <w:t xml:space="preserve">        </w:t>
            </w:r>
            <w:r w:rsidR="00BF199C" w:rsidRPr="00A47891">
              <w:rPr>
                <w:b/>
                <w:i/>
                <w:color w:val="595959" w:themeColor="text1" w:themeTint="A6"/>
                <w:sz w:val="20"/>
                <w:szCs w:val="20"/>
              </w:rPr>
              <w:t xml:space="preserve"> </w:t>
            </w:r>
            <w:r w:rsidR="00BF199C" w:rsidRPr="00A47891">
              <w:rPr>
                <w:b/>
                <w:color w:val="595959" w:themeColor="text1" w:themeTint="A6"/>
                <w:sz w:val="20"/>
                <w:szCs w:val="20"/>
              </w:rPr>
              <w:t xml:space="preserve">Department of Economic Opportunity 5 </w:t>
            </w:r>
            <w:proofErr w:type="spellStart"/>
            <w:r w:rsidR="00BF199C" w:rsidRPr="00A47891">
              <w:rPr>
                <w:b/>
                <w:color w:val="595959" w:themeColor="text1" w:themeTint="A6"/>
                <w:sz w:val="20"/>
                <w:szCs w:val="20"/>
              </w:rPr>
              <w:t>Yr</w:t>
            </w:r>
            <w:proofErr w:type="spellEnd"/>
            <w:r w:rsidR="00BF199C" w:rsidRPr="00A47891">
              <w:rPr>
                <w:b/>
                <w:color w:val="595959" w:themeColor="text1" w:themeTint="A6"/>
                <w:sz w:val="20"/>
                <w:szCs w:val="20"/>
              </w:rPr>
              <w:t xml:space="preserve"> Plan: #18, 19, 20, 25</w:t>
            </w:r>
          </w:p>
        </w:tc>
      </w:tr>
      <w:tr w:rsidR="00BF199C" w:rsidRPr="00A47891" w14:paraId="4B4667EF" w14:textId="77777777" w:rsidTr="00791683">
        <w:trPr>
          <w:cantSplit/>
        </w:trPr>
        <w:tc>
          <w:tcPr>
            <w:tcW w:w="12957" w:type="dxa"/>
            <w:gridSpan w:val="10"/>
            <w:shd w:val="clear" w:color="auto" w:fill="B8CCE4" w:themeFill="accent1" w:themeFillTint="66"/>
            <w:vAlign w:val="center"/>
          </w:tcPr>
          <w:p w14:paraId="6F4F2B8B" w14:textId="77777777" w:rsidR="00BF199C" w:rsidRPr="00A47891" w:rsidRDefault="00BF199C" w:rsidP="00BF199C">
            <w:pPr>
              <w:rPr>
                <w:b/>
                <w:i/>
                <w:color w:val="595959" w:themeColor="text1" w:themeTint="A6"/>
                <w:sz w:val="20"/>
                <w:szCs w:val="20"/>
              </w:rPr>
            </w:pPr>
            <w:r w:rsidRPr="00A47891">
              <w:rPr>
                <w:b/>
                <w:i/>
                <w:color w:val="595959" w:themeColor="text1" w:themeTint="A6"/>
                <w:sz w:val="20"/>
                <w:szCs w:val="20"/>
              </w:rPr>
              <w:t xml:space="preserve">Getting the Water Right in Florida and Creating a Consistent and Certain Regulatory Process  </w:t>
            </w:r>
            <w:r w:rsidRPr="00A47891">
              <w:rPr>
                <w:b/>
                <w:color w:val="595959" w:themeColor="text1" w:themeTint="A6"/>
                <w:sz w:val="20"/>
                <w:szCs w:val="20"/>
              </w:rPr>
              <w:t>Secretary Priority</w:t>
            </w:r>
            <w:r w:rsidRPr="00A47891">
              <w:rPr>
                <w:b/>
                <w:i/>
                <w:color w:val="595959" w:themeColor="text1" w:themeTint="A6"/>
                <w:sz w:val="20"/>
                <w:szCs w:val="20"/>
              </w:rPr>
              <w:t xml:space="preserve"> </w:t>
            </w:r>
          </w:p>
        </w:tc>
      </w:tr>
      <w:tr w:rsidR="00BF199C" w:rsidRPr="00A47891" w14:paraId="23F45A53" w14:textId="77777777" w:rsidTr="00791683">
        <w:trPr>
          <w:cantSplit/>
        </w:trPr>
        <w:tc>
          <w:tcPr>
            <w:tcW w:w="12957" w:type="dxa"/>
            <w:gridSpan w:val="10"/>
            <w:shd w:val="clear" w:color="auto" w:fill="D6E3BC" w:themeFill="accent3" w:themeFillTint="66"/>
            <w:vAlign w:val="center"/>
          </w:tcPr>
          <w:p w14:paraId="670E2027" w14:textId="77777777" w:rsidR="00BF199C" w:rsidRPr="00A47891" w:rsidRDefault="00955526" w:rsidP="00BF199C">
            <w:pPr>
              <w:rPr>
                <w:color w:val="595959" w:themeColor="text1" w:themeTint="A6"/>
                <w:sz w:val="20"/>
                <w:szCs w:val="20"/>
              </w:rPr>
            </w:pPr>
            <w:r w:rsidRPr="00A47891">
              <w:rPr>
                <w:b/>
                <w:i/>
                <w:color w:val="595959" w:themeColor="text1" w:themeTint="A6"/>
                <w:sz w:val="20"/>
                <w:szCs w:val="20"/>
              </w:rPr>
              <w:t xml:space="preserve">Disseminate Geologic Information                  </w:t>
            </w:r>
            <w:r w:rsidR="00BF199C" w:rsidRPr="00A47891">
              <w:rPr>
                <w:b/>
                <w:i/>
                <w:color w:val="595959" w:themeColor="text1" w:themeTint="A6"/>
                <w:sz w:val="20"/>
                <w:szCs w:val="20"/>
              </w:rPr>
              <w:t xml:space="preserve">                                                                                           </w:t>
            </w:r>
            <w:r w:rsidR="00BF199C" w:rsidRPr="00A47891">
              <w:rPr>
                <w:b/>
                <w:color w:val="595959" w:themeColor="text1" w:themeTint="A6"/>
                <w:sz w:val="20"/>
                <w:szCs w:val="20"/>
              </w:rPr>
              <w:t>FGS Priority</w:t>
            </w:r>
          </w:p>
        </w:tc>
      </w:tr>
      <w:tr w:rsidR="009E5239" w:rsidRPr="00A47891" w14:paraId="7B3A544E" w14:textId="77777777" w:rsidTr="00791683">
        <w:trPr>
          <w:cantSplit/>
        </w:trPr>
        <w:tc>
          <w:tcPr>
            <w:tcW w:w="12957" w:type="dxa"/>
            <w:gridSpan w:val="10"/>
            <w:shd w:val="clear" w:color="auto" w:fill="C2D69B" w:themeFill="accent3" w:themeFillTint="99"/>
            <w:vAlign w:val="center"/>
          </w:tcPr>
          <w:p w14:paraId="7039FA0A" w14:textId="77777777" w:rsidR="009E5239" w:rsidRPr="00A47891" w:rsidRDefault="00955526" w:rsidP="00955526">
            <w:pPr>
              <w:rPr>
                <w:b/>
                <w:sz w:val="20"/>
                <w:szCs w:val="20"/>
              </w:rPr>
            </w:pPr>
            <w:r w:rsidRPr="00A47891">
              <w:rPr>
                <w:b/>
                <w:sz w:val="20"/>
                <w:szCs w:val="20"/>
              </w:rPr>
              <w:t>FGS Goal C</w:t>
            </w:r>
            <w:r w:rsidR="009E5239" w:rsidRPr="00A47891">
              <w:rPr>
                <w:b/>
                <w:sz w:val="20"/>
                <w:szCs w:val="20"/>
              </w:rPr>
              <w:t xml:space="preserve">1: </w:t>
            </w:r>
            <w:r w:rsidRPr="00A47891">
              <w:rPr>
                <w:b/>
                <w:sz w:val="20"/>
                <w:szCs w:val="20"/>
              </w:rPr>
              <w:t>Improve quality, integration, accessibility and dissemination of geologic information</w:t>
            </w:r>
          </w:p>
        </w:tc>
      </w:tr>
      <w:tr w:rsidR="005B6408" w:rsidRPr="00A47891" w14:paraId="6C3FAEB6" w14:textId="77777777" w:rsidTr="00791683">
        <w:trPr>
          <w:cantSplit/>
        </w:trPr>
        <w:tc>
          <w:tcPr>
            <w:tcW w:w="1895" w:type="dxa"/>
            <w:vAlign w:val="bottom"/>
          </w:tcPr>
          <w:p w14:paraId="07C12C26" w14:textId="77777777" w:rsidR="00D46CC7" w:rsidRPr="00A47891" w:rsidRDefault="00D46CC7" w:rsidP="00862A5D">
            <w:pPr>
              <w:rPr>
                <w:b/>
                <w:sz w:val="20"/>
                <w:szCs w:val="20"/>
              </w:rPr>
            </w:pPr>
            <w:r w:rsidRPr="00A47891">
              <w:rPr>
                <w:b/>
                <w:sz w:val="20"/>
                <w:szCs w:val="20"/>
              </w:rPr>
              <w:t>KPM</w:t>
            </w:r>
          </w:p>
        </w:tc>
        <w:tc>
          <w:tcPr>
            <w:tcW w:w="1975" w:type="dxa"/>
            <w:vAlign w:val="bottom"/>
          </w:tcPr>
          <w:p w14:paraId="18C7725E" w14:textId="77777777" w:rsidR="00D46CC7" w:rsidRPr="00A47891" w:rsidRDefault="00D46CC7" w:rsidP="00862A5D">
            <w:pPr>
              <w:rPr>
                <w:b/>
                <w:sz w:val="20"/>
                <w:szCs w:val="20"/>
              </w:rPr>
            </w:pPr>
            <w:r w:rsidRPr="00A47891">
              <w:rPr>
                <w:b/>
                <w:sz w:val="20"/>
                <w:szCs w:val="20"/>
              </w:rPr>
              <w:t>Action</w:t>
            </w:r>
          </w:p>
        </w:tc>
        <w:tc>
          <w:tcPr>
            <w:tcW w:w="1533" w:type="dxa"/>
            <w:vAlign w:val="bottom"/>
          </w:tcPr>
          <w:p w14:paraId="367B3B58" w14:textId="77777777" w:rsidR="00D46CC7" w:rsidRPr="00A47891" w:rsidRDefault="00D46CC7" w:rsidP="00862A5D">
            <w:pPr>
              <w:rPr>
                <w:b/>
                <w:sz w:val="20"/>
                <w:szCs w:val="20"/>
              </w:rPr>
            </w:pPr>
            <w:r w:rsidRPr="00A47891">
              <w:rPr>
                <w:b/>
                <w:sz w:val="20"/>
                <w:szCs w:val="20"/>
              </w:rPr>
              <w:t>KPI</w:t>
            </w:r>
          </w:p>
        </w:tc>
        <w:tc>
          <w:tcPr>
            <w:tcW w:w="1439" w:type="dxa"/>
            <w:vAlign w:val="bottom"/>
          </w:tcPr>
          <w:p w14:paraId="30A0657A" w14:textId="77777777" w:rsidR="00D46CC7" w:rsidRPr="00A47891" w:rsidRDefault="00D46CC7" w:rsidP="00862A5D">
            <w:pPr>
              <w:rPr>
                <w:b/>
                <w:sz w:val="20"/>
                <w:szCs w:val="20"/>
              </w:rPr>
            </w:pPr>
            <w:r w:rsidRPr="00A47891">
              <w:rPr>
                <w:b/>
                <w:sz w:val="20"/>
                <w:szCs w:val="20"/>
              </w:rPr>
              <w:t>Responsible Party</w:t>
            </w:r>
          </w:p>
        </w:tc>
        <w:tc>
          <w:tcPr>
            <w:tcW w:w="990" w:type="dxa"/>
            <w:vAlign w:val="bottom"/>
          </w:tcPr>
          <w:p w14:paraId="1461D03D" w14:textId="77777777" w:rsidR="00D46CC7" w:rsidRPr="00A47891" w:rsidRDefault="00D46CC7" w:rsidP="00862A5D">
            <w:pPr>
              <w:rPr>
                <w:b/>
                <w:sz w:val="20"/>
                <w:szCs w:val="20"/>
              </w:rPr>
            </w:pPr>
            <w:r w:rsidRPr="00A47891">
              <w:rPr>
                <w:b/>
                <w:sz w:val="20"/>
                <w:szCs w:val="20"/>
              </w:rPr>
              <w:t>Baseline</w:t>
            </w:r>
          </w:p>
        </w:tc>
        <w:tc>
          <w:tcPr>
            <w:tcW w:w="1260" w:type="dxa"/>
            <w:vAlign w:val="bottom"/>
          </w:tcPr>
          <w:p w14:paraId="077E829D" w14:textId="77777777" w:rsidR="00D46CC7" w:rsidRPr="00A47891" w:rsidRDefault="00D46CC7" w:rsidP="00862A5D">
            <w:pPr>
              <w:rPr>
                <w:b/>
                <w:sz w:val="20"/>
                <w:szCs w:val="20"/>
              </w:rPr>
            </w:pPr>
            <w:r w:rsidRPr="00A47891">
              <w:rPr>
                <w:b/>
                <w:sz w:val="20"/>
                <w:szCs w:val="20"/>
              </w:rPr>
              <w:t xml:space="preserve">Target / </w:t>
            </w:r>
          </w:p>
          <w:p w14:paraId="1B657B55" w14:textId="77777777" w:rsidR="00D46CC7" w:rsidRPr="00A47891" w:rsidRDefault="00D46CC7" w:rsidP="00862A5D">
            <w:pPr>
              <w:rPr>
                <w:b/>
                <w:sz w:val="20"/>
                <w:szCs w:val="20"/>
              </w:rPr>
            </w:pPr>
            <w:r w:rsidRPr="00A47891">
              <w:rPr>
                <w:b/>
                <w:sz w:val="20"/>
                <w:szCs w:val="20"/>
              </w:rPr>
              <w:t>Due Date</w:t>
            </w:r>
          </w:p>
        </w:tc>
        <w:tc>
          <w:tcPr>
            <w:tcW w:w="965" w:type="dxa"/>
            <w:tcBorders>
              <w:right w:val="dotted" w:sz="4" w:space="0" w:color="auto"/>
            </w:tcBorders>
            <w:shd w:val="clear" w:color="auto" w:fill="F2F2F2" w:themeFill="background1" w:themeFillShade="F2"/>
            <w:vAlign w:val="bottom"/>
          </w:tcPr>
          <w:p w14:paraId="1F392B7F" w14:textId="77777777" w:rsidR="00D46CC7" w:rsidRPr="00A47891" w:rsidRDefault="00D46CC7" w:rsidP="00862A5D">
            <w:pPr>
              <w:jc w:val="center"/>
              <w:rPr>
                <w:b/>
                <w:sz w:val="20"/>
                <w:szCs w:val="20"/>
              </w:rPr>
            </w:pPr>
            <w:r w:rsidRPr="00A47891">
              <w:rPr>
                <w:b/>
                <w:sz w:val="20"/>
                <w:szCs w:val="20"/>
              </w:rPr>
              <w:t>Q1</w:t>
            </w:r>
          </w:p>
        </w:tc>
        <w:tc>
          <w:tcPr>
            <w:tcW w:w="965" w:type="dxa"/>
            <w:tcBorders>
              <w:left w:val="dotted" w:sz="4" w:space="0" w:color="auto"/>
              <w:right w:val="dotted" w:sz="4" w:space="0" w:color="auto"/>
            </w:tcBorders>
            <w:shd w:val="clear" w:color="auto" w:fill="F2F2F2" w:themeFill="background1" w:themeFillShade="F2"/>
            <w:vAlign w:val="bottom"/>
          </w:tcPr>
          <w:p w14:paraId="6F4662C7" w14:textId="77777777" w:rsidR="00D46CC7" w:rsidRPr="00A47891" w:rsidRDefault="00D46CC7" w:rsidP="00862A5D">
            <w:pPr>
              <w:jc w:val="center"/>
              <w:rPr>
                <w:b/>
                <w:sz w:val="20"/>
                <w:szCs w:val="20"/>
              </w:rPr>
            </w:pPr>
            <w:r w:rsidRPr="00A47891">
              <w:rPr>
                <w:b/>
                <w:sz w:val="20"/>
                <w:szCs w:val="20"/>
              </w:rPr>
              <w:t>Q2</w:t>
            </w:r>
          </w:p>
        </w:tc>
        <w:tc>
          <w:tcPr>
            <w:tcW w:w="970" w:type="dxa"/>
            <w:tcBorders>
              <w:left w:val="dotted" w:sz="4" w:space="0" w:color="auto"/>
              <w:right w:val="dotted" w:sz="4" w:space="0" w:color="auto"/>
            </w:tcBorders>
            <w:shd w:val="clear" w:color="auto" w:fill="F2F2F2" w:themeFill="background1" w:themeFillShade="F2"/>
            <w:vAlign w:val="bottom"/>
          </w:tcPr>
          <w:p w14:paraId="7A485C9B" w14:textId="77777777" w:rsidR="00D46CC7" w:rsidRPr="00A47891" w:rsidRDefault="00D46CC7" w:rsidP="00862A5D">
            <w:pPr>
              <w:jc w:val="center"/>
              <w:rPr>
                <w:b/>
                <w:sz w:val="20"/>
                <w:szCs w:val="20"/>
              </w:rPr>
            </w:pPr>
            <w:r w:rsidRPr="00A47891">
              <w:rPr>
                <w:b/>
                <w:sz w:val="20"/>
                <w:szCs w:val="20"/>
              </w:rPr>
              <w:t>Q3</w:t>
            </w:r>
          </w:p>
        </w:tc>
        <w:tc>
          <w:tcPr>
            <w:tcW w:w="965" w:type="dxa"/>
            <w:tcBorders>
              <w:left w:val="dotted" w:sz="4" w:space="0" w:color="auto"/>
            </w:tcBorders>
            <w:shd w:val="clear" w:color="auto" w:fill="F2F2F2" w:themeFill="background1" w:themeFillShade="F2"/>
            <w:vAlign w:val="bottom"/>
          </w:tcPr>
          <w:p w14:paraId="4515B14D" w14:textId="77777777" w:rsidR="00D46CC7" w:rsidRPr="00A47891" w:rsidRDefault="00D46CC7" w:rsidP="00862A5D">
            <w:pPr>
              <w:jc w:val="center"/>
              <w:rPr>
                <w:b/>
                <w:sz w:val="20"/>
                <w:szCs w:val="20"/>
              </w:rPr>
            </w:pPr>
            <w:r w:rsidRPr="00A47891">
              <w:rPr>
                <w:b/>
                <w:sz w:val="20"/>
                <w:szCs w:val="20"/>
              </w:rPr>
              <w:t>Q4</w:t>
            </w:r>
          </w:p>
        </w:tc>
      </w:tr>
      <w:tr w:rsidR="005B6408" w:rsidRPr="00A47891" w14:paraId="683DA8C8" w14:textId="77777777" w:rsidTr="00791683">
        <w:trPr>
          <w:cantSplit/>
          <w:trHeight w:val="1943"/>
        </w:trPr>
        <w:tc>
          <w:tcPr>
            <w:tcW w:w="1895" w:type="dxa"/>
          </w:tcPr>
          <w:p w14:paraId="621E70DB" w14:textId="77777777" w:rsidR="00721AE7" w:rsidRPr="00A47891" w:rsidRDefault="00721AE7" w:rsidP="00721AE7">
            <w:pPr>
              <w:rPr>
                <w:color w:val="000000" w:themeColor="text1"/>
                <w:sz w:val="20"/>
                <w:szCs w:val="20"/>
              </w:rPr>
            </w:pPr>
            <w:r w:rsidRPr="00962174">
              <w:rPr>
                <w:rFonts w:eastAsia="Times New Roman" w:cs="Times New Roman"/>
                <w:b/>
                <w:color w:val="000000" w:themeColor="text1"/>
                <w:sz w:val="20"/>
                <w:szCs w:val="20"/>
              </w:rPr>
              <w:t>C1a.</w:t>
            </w:r>
            <w:r>
              <w:rPr>
                <w:rFonts w:eastAsia="Times New Roman" w:cs="Times New Roman"/>
                <w:color w:val="000000" w:themeColor="text1"/>
                <w:sz w:val="20"/>
                <w:szCs w:val="20"/>
              </w:rPr>
              <w:t xml:space="preserve"> </w:t>
            </w:r>
            <w:r w:rsidRPr="00A47891">
              <w:rPr>
                <w:rFonts w:eastAsia="Times New Roman" w:cs="Times New Roman"/>
                <w:color w:val="000000" w:themeColor="text1"/>
                <w:sz w:val="20"/>
                <w:szCs w:val="20"/>
              </w:rPr>
              <w:t>Continue to improve user-friendliness of FGS website based on user survey and critical review and seek to increase the number of web visitors by 10% annually</w:t>
            </w:r>
          </w:p>
        </w:tc>
        <w:tc>
          <w:tcPr>
            <w:tcW w:w="1975" w:type="dxa"/>
          </w:tcPr>
          <w:p w14:paraId="44DC5B66" w14:textId="77777777" w:rsidR="00721AE7" w:rsidRPr="00A47891" w:rsidRDefault="00721AE7" w:rsidP="00721AE7">
            <w:pPr>
              <w:rPr>
                <w:color w:val="000000" w:themeColor="text1"/>
                <w:sz w:val="20"/>
                <w:szCs w:val="20"/>
              </w:rPr>
            </w:pPr>
            <w:r w:rsidRPr="00A47891">
              <w:rPr>
                <w:rFonts w:eastAsia="Times New Roman" w:cs="Times New Roman"/>
                <w:color w:val="000000" w:themeColor="text1"/>
                <w:sz w:val="20"/>
                <w:szCs w:val="20"/>
              </w:rPr>
              <w:t>Review survey responses from users; implement suggestions from FSU “pro-bono” review</w:t>
            </w:r>
          </w:p>
        </w:tc>
        <w:tc>
          <w:tcPr>
            <w:tcW w:w="1533" w:type="dxa"/>
          </w:tcPr>
          <w:p w14:paraId="54AB29BA" w14:textId="77777777" w:rsidR="00721AE7" w:rsidRPr="00A47891" w:rsidRDefault="00721AE7" w:rsidP="00721AE7">
            <w:pPr>
              <w:rPr>
                <w:color w:val="000000" w:themeColor="text1"/>
                <w:sz w:val="20"/>
                <w:szCs w:val="20"/>
              </w:rPr>
            </w:pPr>
            <w:r w:rsidRPr="00A47891">
              <w:rPr>
                <w:color w:val="000000" w:themeColor="text1"/>
                <w:sz w:val="20"/>
                <w:szCs w:val="20"/>
              </w:rPr>
              <w:t>User feedback survey developed</w:t>
            </w:r>
          </w:p>
        </w:tc>
        <w:tc>
          <w:tcPr>
            <w:tcW w:w="1439" w:type="dxa"/>
          </w:tcPr>
          <w:p w14:paraId="456C9DF6" w14:textId="77777777" w:rsidR="00721AE7" w:rsidRPr="00A47891" w:rsidRDefault="00721AE7" w:rsidP="00721AE7">
            <w:pPr>
              <w:rPr>
                <w:rFonts w:eastAsia="Times New Roman" w:cs="Times New Roman"/>
                <w:color w:val="000000" w:themeColor="text1"/>
                <w:sz w:val="20"/>
                <w:szCs w:val="20"/>
              </w:rPr>
            </w:pPr>
            <w:r w:rsidRPr="00A47891">
              <w:rPr>
                <w:rFonts w:eastAsia="Times New Roman" w:cs="Times New Roman"/>
                <w:color w:val="000000" w:themeColor="text1"/>
                <w:sz w:val="20"/>
                <w:szCs w:val="20"/>
              </w:rPr>
              <w:t>Geoscience Information</w:t>
            </w:r>
          </w:p>
        </w:tc>
        <w:tc>
          <w:tcPr>
            <w:tcW w:w="990" w:type="dxa"/>
          </w:tcPr>
          <w:p w14:paraId="72F4B497" w14:textId="77777777" w:rsidR="00721AE7" w:rsidRPr="00A65758" w:rsidRDefault="00721AE7" w:rsidP="00721AE7">
            <w:pPr>
              <w:rPr>
                <w:color w:val="000000" w:themeColor="text1"/>
                <w:sz w:val="20"/>
                <w:szCs w:val="20"/>
              </w:rPr>
            </w:pPr>
            <w:r w:rsidRPr="00A65758">
              <w:rPr>
                <w:color w:val="000000" w:themeColor="text1"/>
                <w:sz w:val="20"/>
                <w:szCs w:val="20"/>
              </w:rPr>
              <w:t>243,161 web visitors during FY12/13</w:t>
            </w:r>
          </w:p>
        </w:tc>
        <w:tc>
          <w:tcPr>
            <w:tcW w:w="1260" w:type="dxa"/>
          </w:tcPr>
          <w:p w14:paraId="30C0F6F9" w14:textId="77777777" w:rsidR="00721AE7" w:rsidRDefault="00721AE7" w:rsidP="00721AE7">
            <w:pPr>
              <w:rPr>
                <w:color w:val="000000" w:themeColor="text1"/>
                <w:sz w:val="20"/>
                <w:szCs w:val="20"/>
              </w:rPr>
            </w:pPr>
            <w:r>
              <w:rPr>
                <w:color w:val="000000" w:themeColor="text1"/>
                <w:sz w:val="20"/>
                <w:szCs w:val="20"/>
              </w:rPr>
              <w:t xml:space="preserve"> 267,477</w:t>
            </w:r>
            <w:r w:rsidRPr="00A47891">
              <w:rPr>
                <w:color w:val="000000" w:themeColor="text1"/>
                <w:sz w:val="20"/>
                <w:szCs w:val="20"/>
              </w:rPr>
              <w:t>/</w:t>
            </w:r>
          </w:p>
          <w:p w14:paraId="75CF7A82" w14:textId="77777777" w:rsidR="00721AE7" w:rsidRPr="00A47891" w:rsidRDefault="00721AE7" w:rsidP="00721AE7">
            <w:pPr>
              <w:rPr>
                <w:color w:val="000000" w:themeColor="text1"/>
                <w:sz w:val="20"/>
                <w:szCs w:val="20"/>
              </w:rPr>
            </w:pPr>
            <w:r w:rsidRPr="00A47891">
              <w:rPr>
                <w:color w:val="000000" w:themeColor="text1"/>
                <w:sz w:val="20"/>
                <w:szCs w:val="20"/>
              </w:rPr>
              <w:t>June 2014</w:t>
            </w:r>
          </w:p>
        </w:tc>
        <w:tc>
          <w:tcPr>
            <w:tcW w:w="965" w:type="dxa"/>
            <w:tcBorders>
              <w:right w:val="dotted" w:sz="4" w:space="0" w:color="auto"/>
            </w:tcBorders>
            <w:shd w:val="clear" w:color="auto" w:fill="F2F2F2" w:themeFill="background1" w:themeFillShade="F2"/>
          </w:tcPr>
          <w:p w14:paraId="339BB514" w14:textId="77777777" w:rsidR="00721AE7" w:rsidRDefault="00721AE7" w:rsidP="00721AE7">
            <w:pPr>
              <w:rPr>
                <w:color w:val="000000" w:themeColor="text1"/>
                <w:sz w:val="20"/>
                <w:szCs w:val="20"/>
              </w:rPr>
            </w:pPr>
            <w:r>
              <w:rPr>
                <w:color w:val="000000" w:themeColor="text1"/>
                <w:sz w:val="20"/>
                <w:szCs w:val="20"/>
              </w:rPr>
              <w:t>190,536</w:t>
            </w:r>
          </w:p>
          <w:p w14:paraId="777E90CF" w14:textId="77777777" w:rsidR="00721AE7" w:rsidRDefault="00721AE7" w:rsidP="00721AE7">
            <w:pPr>
              <w:rPr>
                <w:color w:val="000000" w:themeColor="text1"/>
                <w:sz w:val="20"/>
                <w:szCs w:val="20"/>
              </w:rPr>
            </w:pPr>
            <w:r>
              <w:rPr>
                <w:color w:val="000000" w:themeColor="text1"/>
                <w:sz w:val="20"/>
                <w:szCs w:val="20"/>
              </w:rPr>
              <w:t>visitors during 1</w:t>
            </w:r>
            <w:r w:rsidRPr="003411A7">
              <w:rPr>
                <w:color w:val="000000" w:themeColor="text1"/>
                <w:sz w:val="20"/>
                <w:szCs w:val="20"/>
                <w:vertAlign w:val="superscript"/>
              </w:rPr>
              <w:t>st</w:t>
            </w:r>
            <w:r>
              <w:rPr>
                <w:color w:val="000000" w:themeColor="text1"/>
                <w:sz w:val="20"/>
                <w:szCs w:val="20"/>
              </w:rPr>
              <w:t xml:space="preserve"> Quarter</w:t>
            </w:r>
          </w:p>
          <w:p w14:paraId="4D865F84" w14:textId="77777777" w:rsidR="00721AE7" w:rsidRPr="00A47891" w:rsidRDefault="00721AE7" w:rsidP="00721AE7">
            <w:pPr>
              <w:rPr>
                <w:color w:val="000000" w:themeColor="text1"/>
                <w:sz w:val="20"/>
                <w:szCs w:val="20"/>
              </w:rPr>
            </w:pPr>
            <w:r>
              <w:rPr>
                <w:color w:val="000000" w:themeColor="text1"/>
                <w:sz w:val="20"/>
                <w:szCs w:val="20"/>
              </w:rPr>
              <w:t>FY13/14</w:t>
            </w:r>
          </w:p>
        </w:tc>
        <w:tc>
          <w:tcPr>
            <w:tcW w:w="965" w:type="dxa"/>
            <w:tcBorders>
              <w:left w:val="dotted" w:sz="4" w:space="0" w:color="auto"/>
              <w:right w:val="dotted" w:sz="4" w:space="0" w:color="auto"/>
            </w:tcBorders>
            <w:shd w:val="clear" w:color="auto" w:fill="F2F2F2" w:themeFill="background1" w:themeFillShade="F2"/>
          </w:tcPr>
          <w:p w14:paraId="370B30C8" w14:textId="77777777" w:rsidR="00721AE7" w:rsidRDefault="00E437BC" w:rsidP="00721AE7">
            <w:pPr>
              <w:ind w:right="-108"/>
              <w:rPr>
                <w:color w:val="000000" w:themeColor="text1"/>
                <w:sz w:val="20"/>
                <w:szCs w:val="20"/>
              </w:rPr>
            </w:pPr>
            <w:r>
              <w:rPr>
                <w:color w:val="000000" w:themeColor="text1"/>
                <w:sz w:val="20"/>
                <w:szCs w:val="20"/>
              </w:rPr>
              <w:t xml:space="preserve"> </w:t>
            </w:r>
            <w:r w:rsidR="002E7959">
              <w:rPr>
                <w:color w:val="000000" w:themeColor="text1"/>
                <w:sz w:val="20"/>
                <w:szCs w:val="20"/>
              </w:rPr>
              <w:t>377,715</w:t>
            </w:r>
          </w:p>
          <w:p w14:paraId="435B3CBA" w14:textId="77777777" w:rsidR="00721AE7" w:rsidRDefault="00721AE7" w:rsidP="00721AE7">
            <w:pPr>
              <w:ind w:right="-108"/>
              <w:rPr>
                <w:color w:val="000000" w:themeColor="text1"/>
                <w:sz w:val="20"/>
                <w:szCs w:val="20"/>
              </w:rPr>
            </w:pPr>
            <w:r>
              <w:rPr>
                <w:color w:val="000000" w:themeColor="text1"/>
                <w:sz w:val="20"/>
                <w:szCs w:val="20"/>
              </w:rPr>
              <w:t>Visitors through 12/</w:t>
            </w:r>
            <w:r w:rsidR="002E7959">
              <w:rPr>
                <w:color w:val="000000" w:themeColor="text1"/>
                <w:sz w:val="20"/>
                <w:szCs w:val="20"/>
              </w:rPr>
              <w:t>31</w:t>
            </w:r>
            <w:r>
              <w:rPr>
                <w:color w:val="000000" w:themeColor="text1"/>
                <w:sz w:val="20"/>
                <w:szCs w:val="20"/>
              </w:rPr>
              <w:t>/13;</w:t>
            </w:r>
          </w:p>
          <w:p w14:paraId="1E357DC5" w14:textId="77777777" w:rsidR="00721AE7" w:rsidRPr="00A47891" w:rsidRDefault="00721AE7" w:rsidP="00721AE7">
            <w:pPr>
              <w:ind w:right="-108"/>
              <w:rPr>
                <w:color w:val="000000" w:themeColor="text1"/>
                <w:sz w:val="20"/>
                <w:szCs w:val="20"/>
              </w:rPr>
            </w:pPr>
            <w:r>
              <w:rPr>
                <w:color w:val="000000" w:themeColor="text1"/>
                <w:sz w:val="20"/>
                <w:szCs w:val="20"/>
              </w:rPr>
              <w:t>Target achieved</w:t>
            </w:r>
          </w:p>
        </w:tc>
        <w:tc>
          <w:tcPr>
            <w:tcW w:w="970" w:type="dxa"/>
            <w:tcBorders>
              <w:left w:val="dotted" w:sz="4" w:space="0" w:color="auto"/>
              <w:right w:val="dotted" w:sz="4" w:space="0" w:color="auto"/>
            </w:tcBorders>
            <w:shd w:val="clear" w:color="auto" w:fill="F2F2F2" w:themeFill="background1" w:themeFillShade="F2"/>
          </w:tcPr>
          <w:p w14:paraId="0526AC03" w14:textId="77777777" w:rsidR="002E7959" w:rsidRPr="002E7959" w:rsidRDefault="00E437BC" w:rsidP="002E7959">
            <w:pPr>
              <w:rPr>
                <w:color w:val="000000" w:themeColor="text1"/>
                <w:sz w:val="20"/>
                <w:szCs w:val="20"/>
              </w:rPr>
            </w:pPr>
            <w:r>
              <w:rPr>
                <w:color w:val="000000" w:themeColor="text1"/>
                <w:sz w:val="20"/>
                <w:szCs w:val="20"/>
              </w:rPr>
              <w:t>515,570</w:t>
            </w:r>
          </w:p>
          <w:p w14:paraId="37A1A078" w14:textId="77777777" w:rsidR="00721AE7" w:rsidRPr="00E437BC" w:rsidRDefault="00E437BC" w:rsidP="00721AE7">
            <w:pPr>
              <w:rPr>
                <w:color w:val="000000" w:themeColor="text1"/>
                <w:sz w:val="18"/>
                <w:szCs w:val="18"/>
              </w:rPr>
            </w:pPr>
            <w:proofErr w:type="spellStart"/>
            <w:r w:rsidRPr="00E437BC">
              <w:rPr>
                <w:color w:val="000000" w:themeColor="text1"/>
                <w:sz w:val="18"/>
                <w:szCs w:val="18"/>
              </w:rPr>
              <w:t>Cumula</w:t>
            </w:r>
            <w:r>
              <w:rPr>
                <w:color w:val="000000" w:themeColor="text1"/>
                <w:sz w:val="18"/>
                <w:szCs w:val="18"/>
              </w:rPr>
              <w:t>-</w:t>
            </w:r>
            <w:r w:rsidRPr="00E437BC">
              <w:rPr>
                <w:color w:val="000000" w:themeColor="text1"/>
                <w:sz w:val="18"/>
                <w:szCs w:val="18"/>
              </w:rPr>
              <w:t>tive</w:t>
            </w:r>
            <w:proofErr w:type="spellEnd"/>
            <w:r w:rsidRPr="00E437BC">
              <w:rPr>
                <w:color w:val="000000" w:themeColor="text1"/>
                <w:sz w:val="18"/>
                <w:szCs w:val="18"/>
              </w:rPr>
              <w:t xml:space="preserve"> </w:t>
            </w:r>
            <w:r w:rsidR="002E7959" w:rsidRPr="00E437BC">
              <w:rPr>
                <w:color w:val="000000" w:themeColor="text1"/>
                <w:sz w:val="18"/>
                <w:szCs w:val="18"/>
              </w:rPr>
              <w:t>Visitors through 3/6/14</w:t>
            </w:r>
          </w:p>
        </w:tc>
        <w:tc>
          <w:tcPr>
            <w:tcW w:w="965" w:type="dxa"/>
            <w:tcBorders>
              <w:left w:val="dotted" w:sz="4" w:space="0" w:color="auto"/>
            </w:tcBorders>
            <w:shd w:val="clear" w:color="auto" w:fill="F2F2F2" w:themeFill="background1" w:themeFillShade="F2"/>
          </w:tcPr>
          <w:p w14:paraId="4E95E9F8" w14:textId="77777777" w:rsidR="00721AE7" w:rsidRPr="00A47891" w:rsidRDefault="00721AE7" w:rsidP="00721AE7">
            <w:pPr>
              <w:rPr>
                <w:color w:val="000000" w:themeColor="text1"/>
                <w:sz w:val="20"/>
                <w:szCs w:val="20"/>
              </w:rPr>
            </w:pPr>
          </w:p>
        </w:tc>
      </w:tr>
      <w:tr w:rsidR="005B6408" w:rsidRPr="00A47891" w14:paraId="0352AB11" w14:textId="77777777" w:rsidTr="00791683">
        <w:trPr>
          <w:cantSplit/>
        </w:trPr>
        <w:tc>
          <w:tcPr>
            <w:tcW w:w="1895" w:type="dxa"/>
          </w:tcPr>
          <w:p w14:paraId="2080EAC2" w14:textId="77777777" w:rsidR="00721AE7" w:rsidRPr="00A47891" w:rsidRDefault="00721AE7" w:rsidP="00721AE7">
            <w:pPr>
              <w:rPr>
                <w:color w:val="7F7F7F" w:themeColor="text1" w:themeTint="80"/>
                <w:sz w:val="20"/>
                <w:szCs w:val="20"/>
              </w:rPr>
            </w:pPr>
            <w:r>
              <w:rPr>
                <w:rFonts w:eastAsia="Times New Roman" w:cs="Times New Roman"/>
                <w:b/>
                <w:color w:val="000000"/>
                <w:sz w:val="20"/>
                <w:szCs w:val="20"/>
              </w:rPr>
              <w:t>C1</w:t>
            </w:r>
            <w:r w:rsidRPr="00962174">
              <w:rPr>
                <w:rFonts w:eastAsia="Times New Roman" w:cs="Times New Roman"/>
                <w:b/>
                <w:color w:val="000000"/>
                <w:sz w:val="20"/>
                <w:szCs w:val="20"/>
              </w:rPr>
              <w:t>b.</w:t>
            </w:r>
            <w:r>
              <w:rPr>
                <w:rFonts w:eastAsia="Times New Roman" w:cs="Times New Roman"/>
                <w:color w:val="000000"/>
                <w:sz w:val="20"/>
                <w:szCs w:val="20"/>
              </w:rPr>
              <w:t xml:space="preserve"> </w:t>
            </w:r>
            <w:r w:rsidRPr="00A47891">
              <w:rPr>
                <w:rFonts w:eastAsia="Times New Roman" w:cs="Times New Roman"/>
                <w:color w:val="000000"/>
                <w:sz w:val="20"/>
                <w:szCs w:val="20"/>
              </w:rPr>
              <w:t xml:space="preserve">Maintain </w:t>
            </w:r>
            <w:r>
              <w:rPr>
                <w:rFonts w:eastAsia="Times New Roman" w:cs="Times New Roman"/>
                <w:color w:val="000000"/>
                <w:sz w:val="20"/>
                <w:szCs w:val="20"/>
              </w:rPr>
              <w:t>100% positive customer service comments by the end of each fiscal year</w:t>
            </w:r>
          </w:p>
        </w:tc>
        <w:tc>
          <w:tcPr>
            <w:tcW w:w="1975" w:type="dxa"/>
          </w:tcPr>
          <w:p w14:paraId="0CBACFC0" w14:textId="77777777" w:rsidR="00721AE7" w:rsidRPr="00A47891" w:rsidRDefault="00721AE7" w:rsidP="00721AE7">
            <w:pPr>
              <w:rPr>
                <w:color w:val="7F7F7F" w:themeColor="text1" w:themeTint="80"/>
                <w:sz w:val="20"/>
                <w:szCs w:val="20"/>
              </w:rPr>
            </w:pPr>
            <w:r>
              <w:rPr>
                <w:rFonts w:eastAsia="Times New Roman" w:cs="Times New Roman"/>
                <w:sz w:val="20"/>
                <w:szCs w:val="20"/>
              </w:rPr>
              <w:t>R</w:t>
            </w:r>
            <w:r w:rsidRPr="00A47891">
              <w:rPr>
                <w:rFonts w:eastAsia="Times New Roman" w:cs="Times New Roman"/>
                <w:sz w:val="20"/>
                <w:szCs w:val="20"/>
              </w:rPr>
              <w:t>eview monthly DEP e-mail customer satisfaction report</w:t>
            </w:r>
          </w:p>
        </w:tc>
        <w:tc>
          <w:tcPr>
            <w:tcW w:w="1533" w:type="dxa"/>
          </w:tcPr>
          <w:p w14:paraId="75C09FDC" w14:textId="77777777" w:rsidR="00721AE7" w:rsidRPr="00A47891" w:rsidRDefault="00721AE7" w:rsidP="00721AE7">
            <w:pPr>
              <w:rPr>
                <w:rFonts w:eastAsia="Times New Roman" w:cs="Times New Roman"/>
                <w:color w:val="000000"/>
                <w:sz w:val="20"/>
                <w:szCs w:val="20"/>
              </w:rPr>
            </w:pPr>
            <w:r w:rsidRPr="00A47891">
              <w:rPr>
                <w:rFonts w:eastAsia="Times New Roman" w:cs="Times New Roman"/>
                <w:color w:val="000000"/>
                <w:sz w:val="20"/>
                <w:szCs w:val="20"/>
              </w:rPr>
              <w:t xml:space="preserve">Percent </w:t>
            </w:r>
            <w:r>
              <w:rPr>
                <w:rFonts w:eastAsia="Times New Roman" w:cs="Times New Roman"/>
                <w:color w:val="000000"/>
                <w:sz w:val="20"/>
                <w:szCs w:val="20"/>
              </w:rPr>
              <w:t xml:space="preserve">positive </w:t>
            </w:r>
            <w:r w:rsidRPr="00A47891">
              <w:rPr>
                <w:rFonts w:eastAsia="Times New Roman" w:cs="Times New Roman"/>
                <w:color w:val="000000"/>
                <w:sz w:val="20"/>
                <w:szCs w:val="20"/>
              </w:rPr>
              <w:t>customer s</w:t>
            </w:r>
            <w:r>
              <w:rPr>
                <w:rFonts w:eastAsia="Times New Roman" w:cs="Times New Roman"/>
                <w:color w:val="000000"/>
                <w:sz w:val="20"/>
                <w:szCs w:val="20"/>
              </w:rPr>
              <w:t>ervice comments</w:t>
            </w:r>
          </w:p>
        </w:tc>
        <w:tc>
          <w:tcPr>
            <w:tcW w:w="1439" w:type="dxa"/>
          </w:tcPr>
          <w:p w14:paraId="79C1B414" w14:textId="77777777" w:rsidR="00721AE7" w:rsidRPr="00A47891" w:rsidRDefault="00721AE7" w:rsidP="00721AE7">
            <w:pPr>
              <w:rPr>
                <w:rFonts w:eastAsia="Times New Roman" w:cs="Times New Roman"/>
                <w:sz w:val="20"/>
                <w:szCs w:val="20"/>
              </w:rPr>
            </w:pPr>
            <w:r>
              <w:rPr>
                <w:rFonts w:eastAsia="Times New Roman" w:cs="Times New Roman"/>
                <w:sz w:val="20"/>
                <w:szCs w:val="20"/>
              </w:rPr>
              <w:t>Director</w:t>
            </w:r>
          </w:p>
        </w:tc>
        <w:tc>
          <w:tcPr>
            <w:tcW w:w="990" w:type="dxa"/>
          </w:tcPr>
          <w:p w14:paraId="17265888" w14:textId="77777777" w:rsidR="00721AE7" w:rsidRPr="00A65758" w:rsidRDefault="00721AE7" w:rsidP="00721AE7">
            <w:pPr>
              <w:rPr>
                <w:color w:val="000000" w:themeColor="text1"/>
                <w:sz w:val="20"/>
                <w:szCs w:val="20"/>
              </w:rPr>
            </w:pPr>
            <w:r w:rsidRPr="00A65758">
              <w:rPr>
                <w:color w:val="000000" w:themeColor="text1"/>
                <w:sz w:val="20"/>
                <w:szCs w:val="20"/>
              </w:rPr>
              <w:t>100% during 12/13</w:t>
            </w:r>
          </w:p>
        </w:tc>
        <w:tc>
          <w:tcPr>
            <w:tcW w:w="1260" w:type="dxa"/>
          </w:tcPr>
          <w:p w14:paraId="351F1739" w14:textId="77777777" w:rsidR="00721AE7" w:rsidRPr="00A47891" w:rsidRDefault="00721AE7" w:rsidP="00721AE7">
            <w:pPr>
              <w:rPr>
                <w:sz w:val="20"/>
                <w:szCs w:val="20"/>
              </w:rPr>
            </w:pPr>
            <w:r>
              <w:rPr>
                <w:sz w:val="20"/>
                <w:szCs w:val="20"/>
              </w:rPr>
              <w:t>10</w:t>
            </w:r>
            <w:r w:rsidRPr="00A47891">
              <w:rPr>
                <w:sz w:val="20"/>
                <w:szCs w:val="20"/>
              </w:rPr>
              <w:t>0%/June 2014</w:t>
            </w:r>
          </w:p>
        </w:tc>
        <w:tc>
          <w:tcPr>
            <w:tcW w:w="965" w:type="dxa"/>
            <w:tcBorders>
              <w:right w:val="dotted" w:sz="4" w:space="0" w:color="auto"/>
            </w:tcBorders>
            <w:shd w:val="clear" w:color="auto" w:fill="F2F2F2" w:themeFill="background1" w:themeFillShade="F2"/>
          </w:tcPr>
          <w:p w14:paraId="04CAB9EE" w14:textId="77777777" w:rsidR="00721AE7" w:rsidRPr="00AF0E74" w:rsidRDefault="00721AE7" w:rsidP="00721AE7">
            <w:pPr>
              <w:rPr>
                <w:color w:val="000000" w:themeColor="text1"/>
                <w:sz w:val="20"/>
                <w:szCs w:val="20"/>
              </w:rPr>
            </w:pPr>
            <w:r w:rsidRPr="00AF0E74">
              <w:rPr>
                <w:color w:val="000000" w:themeColor="text1"/>
                <w:sz w:val="20"/>
                <w:szCs w:val="20"/>
              </w:rPr>
              <w:t>100%; ongoing</w:t>
            </w:r>
          </w:p>
        </w:tc>
        <w:tc>
          <w:tcPr>
            <w:tcW w:w="965" w:type="dxa"/>
            <w:tcBorders>
              <w:left w:val="dotted" w:sz="4" w:space="0" w:color="auto"/>
              <w:right w:val="dotted" w:sz="4" w:space="0" w:color="auto"/>
            </w:tcBorders>
            <w:shd w:val="clear" w:color="auto" w:fill="F2F2F2" w:themeFill="background1" w:themeFillShade="F2"/>
          </w:tcPr>
          <w:p w14:paraId="704B993A" w14:textId="77777777" w:rsidR="00721AE7" w:rsidRPr="00A47891" w:rsidRDefault="00721AE7" w:rsidP="00721AE7">
            <w:pPr>
              <w:rPr>
                <w:color w:val="7F7F7F" w:themeColor="text1" w:themeTint="80"/>
                <w:sz w:val="20"/>
                <w:szCs w:val="20"/>
              </w:rPr>
            </w:pPr>
            <w:r w:rsidRPr="00AF0E74">
              <w:rPr>
                <w:color w:val="000000" w:themeColor="text1"/>
                <w:sz w:val="20"/>
                <w:szCs w:val="20"/>
              </w:rPr>
              <w:t>100%; ongoing</w:t>
            </w:r>
          </w:p>
        </w:tc>
        <w:tc>
          <w:tcPr>
            <w:tcW w:w="970" w:type="dxa"/>
            <w:tcBorders>
              <w:left w:val="dotted" w:sz="4" w:space="0" w:color="auto"/>
              <w:right w:val="dotted" w:sz="4" w:space="0" w:color="auto"/>
            </w:tcBorders>
            <w:shd w:val="clear" w:color="auto" w:fill="F2F2F2" w:themeFill="background1" w:themeFillShade="F2"/>
          </w:tcPr>
          <w:p w14:paraId="1F424800" w14:textId="77777777" w:rsidR="00721AE7" w:rsidRPr="00A05A24" w:rsidRDefault="002E7959" w:rsidP="00721AE7">
            <w:pPr>
              <w:rPr>
                <w:sz w:val="20"/>
                <w:szCs w:val="20"/>
              </w:rPr>
            </w:pPr>
            <w:r w:rsidRPr="00A05A24">
              <w:rPr>
                <w:sz w:val="20"/>
                <w:szCs w:val="20"/>
              </w:rPr>
              <w:t>100%; ongoing</w:t>
            </w:r>
          </w:p>
        </w:tc>
        <w:tc>
          <w:tcPr>
            <w:tcW w:w="965" w:type="dxa"/>
            <w:tcBorders>
              <w:left w:val="dotted" w:sz="4" w:space="0" w:color="auto"/>
            </w:tcBorders>
            <w:shd w:val="clear" w:color="auto" w:fill="F2F2F2" w:themeFill="background1" w:themeFillShade="F2"/>
          </w:tcPr>
          <w:p w14:paraId="4CD0DA47" w14:textId="77777777" w:rsidR="00721AE7" w:rsidRPr="00A47891" w:rsidRDefault="00721AE7" w:rsidP="00721AE7">
            <w:pPr>
              <w:rPr>
                <w:color w:val="7F7F7F" w:themeColor="text1" w:themeTint="80"/>
                <w:sz w:val="20"/>
                <w:szCs w:val="20"/>
              </w:rPr>
            </w:pPr>
          </w:p>
        </w:tc>
      </w:tr>
      <w:tr w:rsidR="005B6408" w:rsidRPr="00A47891" w14:paraId="2206591C" w14:textId="77777777" w:rsidTr="00791683">
        <w:trPr>
          <w:cantSplit/>
          <w:trHeight w:val="692"/>
        </w:trPr>
        <w:tc>
          <w:tcPr>
            <w:tcW w:w="1895" w:type="dxa"/>
          </w:tcPr>
          <w:p w14:paraId="1579536A" w14:textId="77777777" w:rsidR="00721AE7" w:rsidRPr="00A47891" w:rsidRDefault="00721AE7" w:rsidP="00721AE7">
            <w:pPr>
              <w:rPr>
                <w:rFonts w:eastAsia="Times New Roman" w:cs="Times New Roman"/>
                <w:color w:val="000000"/>
                <w:sz w:val="20"/>
                <w:szCs w:val="20"/>
              </w:rPr>
            </w:pPr>
            <w:r>
              <w:rPr>
                <w:rFonts w:eastAsia="Times New Roman" w:cs="Times New Roman"/>
                <w:b/>
                <w:color w:val="000000"/>
                <w:sz w:val="20"/>
                <w:szCs w:val="20"/>
              </w:rPr>
              <w:t>C1</w:t>
            </w:r>
            <w:r w:rsidRPr="00962174">
              <w:rPr>
                <w:rFonts w:eastAsia="Times New Roman" w:cs="Times New Roman"/>
                <w:b/>
                <w:color w:val="000000"/>
                <w:sz w:val="20"/>
                <w:szCs w:val="20"/>
              </w:rPr>
              <w:t>c.</w:t>
            </w:r>
            <w:r>
              <w:rPr>
                <w:rFonts w:eastAsia="Times New Roman" w:cs="Times New Roman"/>
                <w:color w:val="000000"/>
                <w:sz w:val="20"/>
                <w:szCs w:val="20"/>
              </w:rPr>
              <w:t xml:space="preserve"> </w:t>
            </w:r>
            <w:r w:rsidRPr="00A47891">
              <w:rPr>
                <w:rFonts w:eastAsia="Times New Roman" w:cs="Times New Roman"/>
                <w:color w:val="000000"/>
                <w:sz w:val="20"/>
                <w:szCs w:val="20"/>
              </w:rPr>
              <w:t>Conduct at least six in-house outreach events by June 30</w:t>
            </w:r>
            <w:r w:rsidRPr="00A47891">
              <w:rPr>
                <w:rFonts w:eastAsia="Times New Roman" w:cs="Times New Roman"/>
                <w:color w:val="000000"/>
                <w:sz w:val="20"/>
                <w:szCs w:val="20"/>
                <w:vertAlign w:val="superscript"/>
              </w:rPr>
              <w:t>th</w:t>
            </w:r>
            <w:r w:rsidRPr="00A47891">
              <w:rPr>
                <w:rFonts w:eastAsia="Times New Roman" w:cs="Times New Roman"/>
                <w:color w:val="000000"/>
                <w:sz w:val="20"/>
                <w:szCs w:val="20"/>
              </w:rPr>
              <w:t xml:space="preserve"> of each year</w:t>
            </w:r>
          </w:p>
        </w:tc>
        <w:tc>
          <w:tcPr>
            <w:tcW w:w="1975" w:type="dxa"/>
          </w:tcPr>
          <w:p w14:paraId="6A81D1BD" w14:textId="77777777" w:rsidR="00721AE7" w:rsidRPr="00A47891" w:rsidRDefault="00721AE7" w:rsidP="00721AE7">
            <w:pPr>
              <w:rPr>
                <w:rFonts w:eastAsia="Times New Roman" w:cs="Times New Roman"/>
                <w:sz w:val="20"/>
                <w:szCs w:val="20"/>
              </w:rPr>
            </w:pPr>
            <w:r w:rsidRPr="00A47891">
              <w:rPr>
                <w:rFonts w:eastAsia="Times New Roman" w:cs="Times New Roman"/>
                <w:sz w:val="20"/>
                <w:szCs w:val="20"/>
              </w:rPr>
              <w:t>Conduct events at FGS headquarters such as Earth Science Week</w:t>
            </w:r>
            <w:r>
              <w:rPr>
                <w:rFonts w:eastAsia="Times New Roman" w:cs="Times New Roman"/>
                <w:sz w:val="20"/>
                <w:szCs w:val="20"/>
              </w:rPr>
              <w:t xml:space="preserve"> (ESW)</w:t>
            </w:r>
            <w:r w:rsidRPr="00A47891">
              <w:rPr>
                <w:rFonts w:eastAsia="Times New Roman" w:cs="Times New Roman"/>
                <w:sz w:val="20"/>
                <w:szCs w:val="20"/>
              </w:rPr>
              <w:t xml:space="preserve"> Open House and Scout Nights</w:t>
            </w:r>
          </w:p>
        </w:tc>
        <w:tc>
          <w:tcPr>
            <w:tcW w:w="1533" w:type="dxa"/>
          </w:tcPr>
          <w:p w14:paraId="11583467" w14:textId="77777777" w:rsidR="00721AE7" w:rsidRPr="00A47891" w:rsidRDefault="00721AE7" w:rsidP="00721AE7">
            <w:pPr>
              <w:rPr>
                <w:rFonts w:eastAsia="Times New Roman" w:cs="Times New Roman"/>
                <w:color w:val="000000"/>
                <w:sz w:val="20"/>
                <w:szCs w:val="20"/>
              </w:rPr>
            </w:pPr>
            <w:r w:rsidRPr="00A47891">
              <w:rPr>
                <w:rFonts w:eastAsia="Times New Roman" w:cs="Times New Roman"/>
                <w:color w:val="000000"/>
                <w:sz w:val="20"/>
                <w:szCs w:val="20"/>
              </w:rPr>
              <w:t>Number of in-house outreach events</w:t>
            </w:r>
          </w:p>
        </w:tc>
        <w:tc>
          <w:tcPr>
            <w:tcW w:w="1439" w:type="dxa"/>
          </w:tcPr>
          <w:p w14:paraId="7FDF06BE" w14:textId="77777777" w:rsidR="00721AE7" w:rsidRPr="00A47891" w:rsidRDefault="00721AE7" w:rsidP="00721AE7">
            <w:pPr>
              <w:rPr>
                <w:rFonts w:eastAsia="Times New Roman" w:cs="Times New Roman"/>
                <w:color w:val="000000"/>
                <w:sz w:val="20"/>
                <w:szCs w:val="20"/>
              </w:rPr>
            </w:pPr>
            <w:r w:rsidRPr="00A47891">
              <w:rPr>
                <w:rFonts w:eastAsia="Times New Roman" w:cs="Times New Roman"/>
                <w:color w:val="000000"/>
                <w:sz w:val="20"/>
                <w:szCs w:val="20"/>
              </w:rPr>
              <w:t>Geological Investigations</w:t>
            </w:r>
          </w:p>
        </w:tc>
        <w:tc>
          <w:tcPr>
            <w:tcW w:w="990" w:type="dxa"/>
          </w:tcPr>
          <w:p w14:paraId="2A129120" w14:textId="77777777" w:rsidR="00721AE7" w:rsidRPr="00A47891" w:rsidRDefault="00721AE7" w:rsidP="00721AE7">
            <w:pPr>
              <w:rPr>
                <w:sz w:val="20"/>
                <w:szCs w:val="20"/>
              </w:rPr>
            </w:pPr>
            <w:r w:rsidRPr="00A47891">
              <w:rPr>
                <w:sz w:val="20"/>
                <w:szCs w:val="20"/>
              </w:rPr>
              <w:t>6</w:t>
            </w:r>
          </w:p>
        </w:tc>
        <w:tc>
          <w:tcPr>
            <w:tcW w:w="1260" w:type="dxa"/>
          </w:tcPr>
          <w:p w14:paraId="255633E5" w14:textId="77777777" w:rsidR="00721AE7" w:rsidRPr="00A47891" w:rsidRDefault="00721AE7" w:rsidP="00721AE7">
            <w:pPr>
              <w:rPr>
                <w:sz w:val="20"/>
                <w:szCs w:val="20"/>
              </w:rPr>
            </w:pPr>
            <w:r w:rsidRPr="00A47891">
              <w:rPr>
                <w:sz w:val="20"/>
                <w:szCs w:val="20"/>
              </w:rPr>
              <w:t>6 events / Jun 2014</w:t>
            </w:r>
          </w:p>
        </w:tc>
        <w:tc>
          <w:tcPr>
            <w:tcW w:w="965" w:type="dxa"/>
            <w:tcBorders>
              <w:right w:val="dotted" w:sz="4" w:space="0" w:color="auto"/>
            </w:tcBorders>
            <w:shd w:val="clear" w:color="auto" w:fill="F2F2F2" w:themeFill="background1" w:themeFillShade="F2"/>
          </w:tcPr>
          <w:p w14:paraId="7711A5AA" w14:textId="77777777" w:rsidR="00721AE7" w:rsidRPr="00EF1673" w:rsidRDefault="00721AE7" w:rsidP="00721AE7">
            <w:pPr>
              <w:rPr>
                <w:color w:val="000000" w:themeColor="text1"/>
                <w:sz w:val="20"/>
                <w:szCs w:val="20"/>
              </w:rPr>
            </w:pPr>
            <w:r>
              <w:rPr>
                <w:color w:val="000000" w:themeColor="text1"/>
                <w:sz w:val="20"/>
                <w:szCs w:val="20"/>
              </w:rPr>
              <w:t>2 ESW</w:t>
            </w:r>
            <w:r w:rsidRPr="00EF1673">
              <w:rPr>
                <w:color w:val="000000" w:themeColor="text1"/>
                <w:sz w:val="20"/>
                <w:szCs w:val="20"/>
              </w:rPr>
              <w:t xml:space="preserve"> </w:t>
            </w:r>
            <w:r>
              <w:rPr>
                <w:color w:val="000000" w:themeColor="text1"/>
                <w:sz w:val="20"/>
                <w:szCs w:val="20"/>
              </w:rPr>
              <w:t>Open House</w:t>
            </w:r>
            <w:r w:rsidRPr="00EF1673">
              <w:rPr>
                <w:color w:val="000000" w:themeColor="text1"/>
                <w:sz w:val="20"/>
                <w:szCs w:val="20"/>
              </w:rPr>
              <w:t xml:space="preserve">&amp; 2 Scout nights </w:t>
            </w:r>
            <w:proofErr w:type="spellStart"/>
            <w:r w:rsidRPr="00EF1673">
              <w:rPr>
                <w:color w:val="000000" w:themeColor="text1"/>
                <w:sz w:val="20"/>
                <w:szCs w:val="20"/>
              </w:rPr>
              <w:t>sched</w:t>
            </w:r>
            <w:r>
              <w:rPr>
                <w:color w:val="000000" w:themeColor="text1"/>
                <w:sz w:val="20"/>
                <w:szCs w:val="20"/>
              </w:rPr>
              <w:t>-</w:t>
            </w:r>
            <w:r w:rsidRPr="00EF1673">
              <w:rPr>
                <w:color w:val="000000" w:themeColor="text1"/>
                <w:sz w:val="20"/>
                <w:szCs w:val="20"/>
              </w:rPr>
              <w:t>uled</w:t>
            </w:r>
            <w:proofErr w:type="spellEnd"/>
            <w:r w:rsidRPr="00EF1673">
              <w:rPr>
                <w:color w:val="000000" w:themeColor="text1"/>
                <w:sz w:val="20"/>
                <w:szCs w:val="20"/>
              </w:rPr>
              <w:t xml:space="preserve"> in October</w:t>
            </w:r>
          </w:p>
        </w:tc>
        <w:tc>
          <w:tcPr>
            <w:tcW w:w="965" w:type="dxa"/>
            <w:tcBorders>
              <w:left w:val="dotted" w:sz="4" w:space="0" w:color="auto"/>
              <w:right w:val="dotted" w:sz="4" w:space="0" w:color="auto"/>
            </w:tcBorders>
            <w:shd w:val="clear" w:color="auto" w:fill="F2F2F2" w:themeFill="background1" w:themeFillShade="F2"/>
          </w:tcPr>
          <w:p w14:paraId="7B0D63EA" w14:textId="77777777" w:rsidR="00721AE7" w:rsidRPr="007D6AED" w:rsidRDefault="00A05A24" w:rsidP="00721AE7">
            <w:pPr>
              <w:rPr>
                <w:color w:val="000000" w:themeColor="text1"/>
                <w:sz w:val="16"/>
              </w:rPr>
            </w:pPr>
            <w:r>
              <w:rPr>
                <w:color w:val="000000" w:themeColor="text1"/>
                <w:sz w:val="16"/>
                <w:szCs w:val="16"/>
              </w:rPr>
              <w:t>Four events c</w:t>
            </w:r>
            <w:r w:rsidR="00721AE7" w:rsidRPr="007D6AED">
              <w:rPr>
                <w:color w:val="000000" w:themeColor="text1"/>
                <w:sz w:val="16"/>
                <w:szCs w:val="16"/>
              </w:rPr>
              <w:t>onducted</w:t>
            </w:r>
            <w:r>
              <w:rPr>
                <w:color w:val="000000" w:themeColor="text1"/>
                <w:sz w:val="16"/>
                <w:szCs w:val="16"/>
              </w:rPr>
              <w:t>;</w:t>
            </w:r>
            <w:r w:rsidR="00721AE7" w:rsidRPr="007D6AED">
              <w:rPr>
                <w:color w:val="000000" w:themeColor="text1"/>
                <w:sz w:val="16"/>
                <w:szCs w:val="16"/>
              </w:rPr>
              <w:t xml:space="preserve"> Open House and Scout night in-house events</w:t>
            </w:r>
          </w:p>
        </w:tc>
        <w:tc>
          <w:tcPr>
            <w:tcW w:w="970" w:type="dxa"/>
            <w:tcBorders>
              <w:left w:val="dotted" w:sz="4" w:space="0" w:color="auto"/>
              <w:right w:val="dotted" w:sz="4" w:space="0" w:color="auto"/>
            </w:tcBorders>
            <w:shd w:val="clear" w:color="auto" w:fill="F2F2F2" w:themeFill="background1" w:themeFillShade="F2"/>
          </w:tcPr>
          <w:p w14:paraId="4BBEFD45" w14:textId="77777777" w:rsidR="00721AE7" w:rsidRPr="00A05A24" w:rsidRDefault="00A05A24" w:rsidP="00A05A24">
            <w:pPr>
              <w:rPr>
                <w:sz w:val="20"/>
                <w:szCs w:val="20"/>
              </w:rPr>
            </w:pPr>
            <w:r w:rsidRPr="00A05A24">
              <w:rPr>
                <w:sz w:val="18"/>
                <w:szCs w:val="20"/>
              </w:rPr>
              <w:t xml:space="preserve">Six </w:t>
            </w:r>
            <w:r w:rsidRPr="00A05A24">
              <w:rPr>
                <w:sz w:val="16"/>
                <w:szCs w:val="16"/>
              </w:rPr>
              <w:t>cumulative</w:t>
            </w:r>
            <w:r w:rsidRPr="00A05A24">
              <w:rPr>
                <w:sz w:val="18"/>
                <w:szCs w:val="20"/>
              </w:rPr>
              <w:t xml:space="preserve"> events </w:t>
            </w:r>
            <w:r w:rsidRPr="00A05A24">
              <w:rPr>
                <w:sz w:val="17"/>
                <w:szCs w:val="17"/>
              </w:rPr>
              <w:t>conducted</w:t>
            </w:r>
            <w:r w:rsidRPr="00A05A24">
              <w:rPr>
                <w:sz w:val="18"/>
                <w:szCs w:val="20"/>
              </w:rPr>
              <w:t xml:space="preserve"> Staff assisted with science fair project, FSU Capstone Course Warehouse Work-shop</w:t>
            </w:r>
          </w:p>
        </w:tc>
        <w:tc>
          <w:tcPr>
            <w:tcW w:w="965" w:type="dxa"/>
            <w:tcBorders>
              <w:left w:val="dotted" w:sz="4" w:space="0" w:color="auto"/>
            </w:tcBorders>
            <w:shd w:val="clear" w:color="auto" w:fill="F2F2F2" w:themeFill="background1" w:themeFillShade="F2"/>
          </w:tcPr>
          <w:p w14:paraId="7907243E" w14:textId="77777777" w:rsidR="00721AE7" w:rsidRPr="00A47891" w:rsidRDefault="00721AE7" w:rsidP="00721AE7">
            <w:pPr>
              <w:rPr>
                <w:color w:val="7F7F7F" w:themeColor="text1" w:themeTint="80"/>
                <w:sz w:val="20"/>
                <w:szCs w:val="20"/>
              </w:rPr>
            </w:pPr>
          </w:p>
        </w:tc>
      </w:tr>
    </w:tbl>
    <w:p w14:paraId="7B1ED32A" w14:textId="77777777" w:rsidR="00791683" w:rsidRDefault="00791683">
      <w:r>
        <w:br w:type="page"/>
      </w:r>
    </w:p>
    <w:tbl>
      <w:tblPr>
        <w:tblStyle w:val="TableGrid"/>
        <w:tblW w:w="12957" w:type="dxa"/>
        <w:tblInd w:w="-65" w:type="dxa"/>
        <w:tblLayout w:type="fixed"/>
        <w:tblCellMar>
          <w:left w:w="115" w:type="dxa"/>
          <w:right w:w="115" w:type="dxa"/>
        </w:tblCellMar>
        <w:tblLook w:val="04A0" w:firstRow="1" w:lastRow="0" w:firstColumn="1" w:lastColumn="0" w:noHBand="0" w:noVBand="1"/>
      </w:tblPr>
      <w:tblGrid>
        <w:gridCol w:w="13"/>
        <w:gridCol w:w="1832"/>
        <w:gridCol w:w="50"/>
        <w:gridCol w:w="1975"/>
        <w:gridCol w:w="1533"/>
        <w:gridCol w:w="16"/>
        <w:gridCol w:w="1423"/>
        <w:gridCol w:w="16"/>
        <w:gridCol w:w="974"/>
        <w:gridCol w:w="16"/>
        <w:gridCol w:w="1244"/>
        <w:gridCol w:w="16"/>
        <w:gridCol w:w="949"/>
        <w:gridCol w:w="12"/>
        <w:gridCol w:w="953"/>
        <w:gridCol w:w="9"/>
        <w:gridCol w:w="961"/>
        <w:gridCol w:w="965"/>
      </w:tblGrid>
      <w:tr w:rsidR="00791683" w:rsidRPr="00A47891" w14:paraId="775CE7B1" w14:textId="77777777" w:rsidTr="00791683">
        <w:trPr>
          <w:gridBefore w:val="1"/>
          <w:wBefore w:w="13" w:type="dxa"/>
          <w:cantSplit/>
        </w:trPr>
        <w:tc>
          <w:tcPr>
            <w:tcW w:w="1832" w:type="dxa"/>
            <w:vAlign w:val="bottom"/>
          </w:tcPr>
          <w:p w14:paraId="2C93C3E2" w14:textId="42315F39" w:rsidR="00791683" w:rsidRPr="00A47891" w:rsidRDefault="00791683" w:rsidP="00791683">
            <w:pPr>
              <w:rPr>
                <w:b/>
                <w:sz w:val="20"/>
                <w:szCs w:val="20"/>
              </w:rPr>
            </w:pPr>
            <w:r w:rsidRPr="00A47891">
              <w:rPr>
                <w:b/>
                <w:sz w:val="20"/>
                <w:szCs w:val="20"/>
              </w:rPr>
              <w:lastRenderedPageBreak/>
              <w:t>KPM</w:t>
            </w:r>
          </w:p>
        </w:tc>
        <w:tc>
          <w:tcPr>
            <w:tcW w:w="2025" w:type="dxa"/>
            <w:gridSpan w:val="2"/>
            <w:vAlign w:val="bottom"/>
          </w:tcPr>
          <w:p w14:paraId="3BCE8B0B" w14:textId="77777777" w:rsidR="00791683" w:rsidRPr="00A47891" w:rsidRDefault="00791683" w:rsidP="00791683">
            <w:pPr>
              <w:rPr>
                <w:b/>
                <w:sz w:val="20"/>
                <w:szCs w:val="20"/>
              </w:rPr>
            </w:pPr>
            <w:r w:rsidRPr="00A47891">
              <w:rPr>
                <w:b/>
                <w:sz w:val="20"/>
                <w:szCs w:val="20"/>
              </w:rPr>
              <w:t>Action</w:t>
            </w:r>
          </w:p>
        </w:tc>
        <w:tc>
          <w:tcPr>
            <w:tcW w:w="1549" w:type="dxa"/>
            <w:gridSpan w:val="2"/>
            <w:vAlign w:val="bottom"/>
          </w:tcPr>
          <w:p w14:paraId="7DB90BF2" w14:textId="77777777" w:rsidR="00791683" w:rsidRPr="00A47891" w:rsidRDefault="00791683" w:rsidP="00791683">
            <w:pPr>
              <w:rPr>
                <w:b/>
                <w:sz w:val="20"/>
                <w:szCs w:val="20"/>
              </w:rPr>
            </w:pPr>
            <w:r w:rsidRPr="00A47891">
              <w:rPr>
                <w:b/>
                <w:sz w:val="20"/>
                <w:szCs w:val="20"/>
              </w:rPr>
              <w:t>KPI</w:t>
            </w:r>
          </w:p>
        </w:tc>
        <w:tc>
          <w:tcPr>
            <w:tcW w:w="1439" w:type="dxa"/>
            <w:gridSpan w:val="2"/>
            <w:vAlign w:val="bottom"/>
          </w:tcPr>
          <w:p w14:paraId="3F0C32C8" w14:textId="77777777" w:rsidR="00791683" w:rsidRPr="00A47891" w:rsidRDefault="00791683" w:rsidP="00791683">
            <w:pPr>
              <w:rPr>
                <w:b/>
                <w:sz w:val="20"/>
                <w:szCs w:val="20"/>
              </w:rPr>
            </w:pPr>
            <w:r w:rsidRPr="00A47891">
              <w:rPr>
                <w:b/>
                <w:sz w:val="20"/>
                <w:szCs w:val="20"/>
              </w:rPr>
              <w:t>Responsible Party</w:t>
            </w:r>
          </w:p>
        </w:tc>
        <w:tc>
          <w:tcPr>
            <w:tcW w:w="990" w:type="dxa"/>
            <w:gridSpan w:val="2"/>
            <w:vAlign w:val="bottom"/>
          </w:tcPr>
          <w:p w14:paraId="520503D6" w14:textId="77777777" w:rsidR="00791683" w:rsidRPr="00A47891" w:rsidRDefault="00791683" w:rsidP="00791683">
            <w:pPr>
              <w:rPr>
                <w:b/>
                <w:sz w:val="20"/>
                <w:szCs w:val="20"/>
              </w:rPr>
            </w:pPr>
            <w:r w:rsidRPr="00A47891">
              <w:rPr>
                <w:b/>
                <w:sz w:val="20"/>
                <w:szCs w:val="20"/>
              </w:rPr>
              <w:t>Baseline</w:t>
            </w:r>
          </w:p>
        </w:tc>
        <w:tc>
          <w:tcPr>
            <w:tcW w:w="1260" w:type="dxa"/>
            <w:gridSpan w:val="2"/>
            <w:vAlign w:val="bottom"/>
          </w:tcPr>
          <w:p w14:paraId="25711923" w14:textId="77777777" w:rsidR="00791683" w:rsidRPr="00A47891" w:rsidRDefault="00791683" w:rsidP="00791683">
            <w:pPr>
              <w:rPr>
                <w:b/>
                <w:sz w:val="20"/>
                <w:szCs w:val="20"/>
              </w:rPr>
            </w:pPr>
            <w:r w:rsidRPr="00A47891">
              <w:rPr>
                <w:b/>
                <w:sz w:val="20"/>
                <w:szCs w:val="20"/>
              </w:rPr>
              <w:t xml:space="preserve">Target / </w:t>
            </w:r>
          </w:p>
          <w:p w14:paraId="7EDE18DF" w14:textId="77777777" w:rsidR="00791683" w:rsidRPr="00A47891" w:rsidRDefault="00791683" w:rsidP="00791683">
            <w:pPr>
              <w:rPr>
                <w:b/>
                <w:sz w:val="20"/>
                <w:szCs w:val="20"/>
              </w:rPr>
            </w:pPr>
            <w:r w:rsidRPr="00A47891">
              <w:rPr>
                <w:b/>
                <w:sz w:val="20"/>
                <w:szCs w:val="20"/>
              </w:rPr>
              <w:t>Due Date</w:t>
            </w:r>
          </w:p>
        </w:tc>
        <w:tc>
          <w:tcPr>
            <w:tcW w:w="961" w:type="dxa"/>
            <w:gridSpan w:val="2"/>
            <w:tcBorders>
              <w:right w:val="dotted" w:sz="4" w:space="0" w:color="auto"/>
            </w:tcBorders>
            <w:shd w:val="clear" w:color="auto" w:fill="F2F2F2" w:themeFill="background1" w:themeFillShade="F2"/>
            <w:vAlign w:val="bottom"/>
          </w:tcPr>
          <w:p w14:paraId="296D15F4" w14:textId="77777777" w:rsidR="00791683" w:rsidRPr="00A47891" w:rsidRDefault="00791683" w:rsidP="00791683">
            <w:pPr>
              <w:jc w:val="center"/>
              <w:rPr>
                <w:b/>
                <w:sz w:val="20"/>
                <w:szCs w:val="20"/>
              </w:rPr>
            </w:pPr>
            <w:r w:rsidRPr="00A47891">
              <w:rPr>
                <w:b/>
                <w:sz w:val="20"/>
                <w:szCs w:val="20"/>
              </w:rPr>
              <w:t>Q1</w:t>
            </w:r>
          </w:p>
        </w:tc>
        <w:tc>
          <w:tcPr>
            <w:tcW w:w="962" w:type="dxa"/>
            <w:gridSpan w:val="2"/>
            <w:tcBorders>
              <w:left w:val="dotted" w:sz="4" w:space="0" w:color="auto"/>
              <w:right w:val="dotted" w:sz="4" w:space="0" w:color="auto"/>
            </w:tcBorders>
            <w:shd w:val="clear" w:color="auto" w:fill="F2F2F2" w:themeFill="background1" w:themeFillShade="F2"/>
            <w:vAlign w:val="bottom"/>
          </w:tcPr>
          <w:p w14:paraId="58EFFDB1" w14:textId="77777777" w:rsidR="00791683" w:rsidRPr="00A47891" w:rsidRDefault="00791683" w:rsidP="00791683">
            <w:pPr>
              <w:jc w:val="center"/>
              <w:rPr>
                <w:b/>
                <w:sz w:val="20"/>
                <w:szCs w:val="20"/>
              </w:rPr>
            </w:pPr>
            <w:r w:rsidRPr="00A47891">
              <w:rPr>
                <w:b/>
                <w:sz w:val="20"/>
                <w:szCs w:val="20"/>
              </w:rPr>
              <w:t>Q2</w:t>
            </w:r>
          </w:p>
        </w:tc>
        <w:tc>
          <w:tcPr>
            <w:tcW w:w="961" w:type="dxa"/>
            <w:tcBorders>
              <w:left w:val="dotted" w:sz="4" w:space="0" w:color="auto"/>
              <w:right w:val="dotted" w:sz="4" w:space="0" w:color="auto"/>
            </w:tcBorders>
            <w:shd w:val="clear" w:color="auto" w:fill="F2F2F2" w:themeFill="background1" w:themeFillShade="F2"/>
            <w:vAlign w:val="bottom"/>
          </w:tcPr>
          <w:p w14:paraId="09E45728" w14:textId="77777777" w:rsidR="00791683" w:rsidRPr="00A47891" w:rsidRDefault="00791683" w:rsidP="00791683">
            <w:pPr>
              <w:jc w:val="center"/>
              <w:rPr>
                <w:b/>
                <w:sz w:val="20"/>
                <w:szCs w:val="20"/>
              </w:rPr>
            </w:pPr>
            <w:r w:rsidRPr="00A47891">
              <w:rPr>
                <w:b/>
                <w:sz w:val="20"/>
                <w:szCs w:val="20"/>
              </w:rPr>
              <w:t>Q3</w:t>
            </w:r>
          </w:p>
        </w:tc>
        <w:tc>
          <w:tcPr>
            <w:tcW w:w="965" w:type="dxa"/>
            <w:tcBorders>
              <w:left w:val="dotted" w:sz="4" w:space="0" w:color="auto"/>
            </w:tcBorders>
            <w:shd w:val="clear" w:color="auto" w:fill="F2F2F2" w:themeFill="background1" w:themeFillShade="F2"/>
            <w:vAlign w:val="bottom"/>
          </w:tcPr>
          <w:p w14:paraId="17F04392" w14:textId="77777777" w:rsidR="00791683" w:rsidRPr="00A47891" w:rsidRDefault="00791683" w:rsidP="00791683">
            <w:pPr>
              <w:jc w:val="center"/>
              <w:rPr>
                <w:b/>
                <w:sz w:val="20"/>
                <w:szCs w:val="20"/>
              </w:rPr>
            </w:pPr>
            <w:r w:rsidRPr="00A47891">
              <w:rPr>
                <w:b/>
                <w:sz w:val="20"/>
                <w:szCs w:val="20"/>
              </w:rPr>
              <w:t>Q4</w:t>
            </w:r>
          </w:p>
        </w:tc>
      </w:tr>
      <w:tr w:rsidR="005B6408" w:rsidRPr="00A47891" w14:paraId="4F2ECE2D" w14:textId="77777777" w:rsidTr="00791683">
        <w:tblPrEx>
          <w:tblCellMar>
            <w:left w:w="108" w:type="dxa"/>
            <w:right w:w="108" w:type="dxa"/>
          </w:tblCellMar>
        </w:tblPrEx>
        <w:trPr>
          <w:cantSplit/>
          <w:trHeight w:val="1331"/>
        </w:trPr>
        <w:tc>
          <w:tcPr>
            <w:tcW w:w="1895" w:type="dxa"/>
            <w:gridSpan w:val="3"/>
          </w:tcPr>
          <w:p w14:paraId="689540F0" w14:textId="77777777" w:rsidR="00721AE7" w:rsidRPr="00A47891" w:rsidRDefault="00721AE7" w:rsidP="00721AE7">
            <w:pPr>
              <w:rPr>
                <w:color w:val="7F7F7F" w:themeColor="text1" w:themeTint="80"/>
                <w:sz w:val="20"/>
                <w:szCs w:val="20"/>
              </w:rPr>
            </w:pPr>
            <w:r>
              <w:rPr>
                <w:rFonts w:eastAsia="Times New Roman" w:cs="Times New Roman"/>
                <w:b/>
                <w:bCs/>
                <w:color w:val="000000" w:themeColor="text1"/>
                <w:sz w:val="20"/>
                <w:szCs w:val="20"/>
              </w:rPr>
              <w:t>C1</w:t>
            </w:r>
            <w:r w:rsidRPr="00962174">
              <w:rPr>
                <w:rFonts w:eastAsia="Times New Roman" w:cs="Times New Roman"/>
                <w:b/>
                <w:bCs/>
                <w:color w:val="000000" w:themeColor="text1"/>
                <w:sz w:val="20"/>
                <w:szCs w:val="20"/>
              </w:rPr>
              <w:t>d.</w:t>
            </w:r>
            <w:r>
              <w:rPr>
                <w:rFonts w:eastAsia="Times New Roman" w:cs="Times New Roman"/>
                <w:bCs/>
                <w:color w:val="000000" w:themeColor="text1"/>
                <w:sz w:val="20"/>
                <w:szCs w:val="20"/>
              </w:rPr>
              <w:t xml:space="preserve"> </w:t>
            </w:r>
            <w:r w:rsidRPr="00A47891">
              <w:rPr>
                <w:rFonts w:eastAsia="Times New Roman" w:cs="Times New Roman"/>
                <w:bCs/>
                <w:color w:val="000000" w:themeColor="text1"/>
                <w:sz w:val="20"/>
                <w:szCs w:val="20"/>
              </w:rPr>
              <w:t xml:space="preserve">Plan and execute </w:t>
            </w:r>
            <w:r>
              <w:rPr>
                <w:rFonts w:eastAsia="Times New Roman" w:cs="Times New Roman"/>
                <w:bCs/>
                <w:color w:val="000000" w:themeColor="text1"/>
                <w:sz w:val="20"/>
                <w:szCs w:val="20"/>
              </w:rPr>
              <w:t>“Ribbon Cutting”</w:t>
            </w:r>
            <w:r w:rsidRPr="00A47891">
              <w:rPr>
                <w:rFonts w:eastAsia="Times New Roman" w:cs="Times New Roman"/>
                <w:bCs/>
                <w:color w:val="000000" w:themeColor="text1"/>
                <w:sz w:val="20"/>
                <w:szCs w:val="20"/>
              </w:rPr>
              <w:t xml:space="preserve"> Event at new location within one month after move</w:t>
            </w:r>
          </w:p>
        </w:tc>
        <w:tc>
          <w:tcPr>
            <w:tcW w:w="1975" w:type="dxa"/>
          </w:tcPr>
          <w:p w14:paraId="40E9391D" w14:textId="77777777" w:rsidR="00721AE7" w:rsidRPr="00A47891" w:rsidRDefault="00721AE7" w:rsidP="00721AE7">
            <w:pPr>
              <w:rPr>
                <w:sz w:val="20"/>
                <w:szCs w:val="20"/>
              </w:rPr>
            </w:pPr>
            <w:r w:rsidRPr="00A47891">
              <w:rPr>
                <w:rFonts w:eastAsia="Times New Roman" w:cs="Times New Roman"/>
                <w:sz w:val="20"/>
                <w:szCs w:val="20"/>
              </w:rPr>
              <w:t xml:space="preserve">Plan and conduct </w:t>
            </w:r>
            <w:r>
              <w:rPr>
                <w:rFonts w:eastAsia="Times New Roman" w:cs="Times New Roman"/>
                <w:sz w:val="20"/>
                <w:szCs w:val="20"/>
              </w:rPr>
              <w:t>ribbon cutting event</w:t>
            </w:r>
            <w:r w:rsidRPr="00A47891">
              <w:rPr>
                <w:rFonts w:eastAsia="Times New Roman" w:cs="Times New Roman"/>
                <w:sz w:val="20"/>
                <w:szCs w:val="20"/>
              </w:rPr>
              <w:t xml:space="preserve"> after move to new location.  Develop communication plan in coordination with DEP Communications.</w:t>
            </w:r>
          </w:p>
        </w:tc>
        <w:tc>
          <w:tcPr>
            <w:tcW w:w="1533" w:type="dxa"/>
          </w:tcPr>
          <w:p w14:paraId="4E40E606" w14:textId="77777777" w:rsidR="00721AE7" w:rsidRPr="00A47891" w:rsidRDefault="00721AE7" w:rsidP="00721AE7">
            <w:pPr>
              <w:rPr>
                <w:sz w:val="20"/>
                <w:szCs w:val="20"/>
              </w:rPr>
            </w:pPr>
            <w:r w:rsidRPr="00A47891">
              <w:rPr>
                <w:sz w:val="20"/>
                <w:szCs w:val="20"/>
              </w:rPr>
              <w:t>Event held</w:t>
            </w:r>
          </w:p>
        </w:tc>
        <w:tc>
          <w:tcPr>
            <w:tcW w:w="1439" w:type="dxa"/>
            <w:gridSpan w:val="2"/>
          </w:tcPr>
          <w:p w14:paraId="2AC561E0" w14:textId="77777777" w:rsidR="00721AE7" w:rsidRPr="00A47891" w:rsidRDefault="00721AE7" w:rsidP="00721AE7">
            <w:pPr>
              <w:rPr>
                <w:rFonts w:eastAsia="Times New Roman" w:cs="Times New Roman"/>
                <w:sz w:val="20"/>
                <w:szCs w:val="20"/>
              </w:rPr>
            </w:pPr>
            <w:r w:rsidRPr="00A47891">
              <w:rPr>
                <w:rFonts w:eastAsia="Times New Roman" w:cs="Times New Roman"/>
                <w:sz w:val="20"/>
                <w:szCs w:val="20"/>
              </w:rPr>
              <w:t>Administration,  Geological Investigations, and Director</w:t>
            </w:r>
          </w:p>
        </w:tc>
        <w:tc>
          <w:tcPr>
            <w:tcW w:w="990" w:type="dxa"/>
            <w:gridSpan w:val="2"/>
          </w:tcPr>
          <w:p w14:paraId="7148A537" w14:textId="77777777" w:rsidR="00721AE7" w:rsidRPr="00A47891" w:rsidRDefault="00721AE7" w:rsidP="00721AE7">
            <w:pPr>
              <w:rPr>
                <w:sz w:val="20"/>
                <w:szCs w:val="20"/>
              </w:rPr>
            </w:pPr>
            <w:r w:rsidRPr="00A47891">
              <w:rPr>
                <w:sz w:val="20"/>
                <w:szCs w:val="20"/>
              </w:rPr>
              <w:t>n/a</w:t>
            </w:r>
          </w:p>
        </w:tc>
        <w:tc>
          <w:tcPr>
            <w:tcW w:w="1260" w:type="dxa"/>
            <w:gridSpan w:val="2"/>
          </w:tcPr>
          <w:p w14:paraId="0AF71CD4" w14:textId="77777777" w:rsidR="00721AE7" w:rsidRPr="00A47891" w:rsidRDefault="00721AE7" w:rsidP="00721AE7">
            <w:pPr>
              <w:rPr>
                <w:sz w:val="20"/>
                <w:szCs w:val="20"/>
              </w:rPr>
            </w:pPr>
            <w:r w:rsidRPr="00145CFF">
              <w:rPr>
                <w:strike/>
                <w:color w:val="FF0000"/>
                <w:sz w:val="20"/>
                <w:szCs w:val="20"/>
              </w:rPr>
              <w:t>Fall 2013</w:t>
            </w:r>
            <w:r>
              <w:rPr>
                <w:sz w:val="20"/>
                <w:szCs w:val="20"/>
              </w:rPr>
              <w:t xml:space="preserve"> Reschedule when move date is set</w:t>
            </w:r>
          </w:p>
        </w:tc>
        <w:tc>
          <w:tcPr>
            <w:tcW w:w="965" w:type="dxa"/>
            <w:gridSpan w:val="2"/>
            <w:tcBorders>
              <w:right w:val="dotted" w:sz="4" w:space="0" w:color="auto"/>
            </w:tcBorders>
            <w:shd w:val="clear" w:color="auto" w:fill="F2F2F2" w:themeFill="background1" w:themeFillShade="F2"/>
          </w:tcPr>
          <w:p w14:paraId="4519AF95" w14:textId="77777777" w:rsidR="00721AE7" w:rsidRPr="00AF0E74" w:rsidRDefault="00721AE7" w:rsidP="00721AE7">
            <w:pPr>
              <w:rPr>
                <w:color w:val="000000" w:themeColor="text1"/>
                <w:sz w:val="20"/>
                <w:szCs w:val="20"/>
              </w:rPr>
            </w:pPr>
            <w:r w:rsidRPr="00AF0E74">
              <w:rPr>
                <w:color w:val="000000" w:themeColor="text1"/>
                <w:sz w:val="20"/>
                <w:szCs w:val="20"/>
              </w:rPr>
              <w:t>n/a</w:t>
            </w:r>
          </w:p>
        </w:tc>
        <w:tc>
          <w:tcPr>
            <w:tcW w:w="965" w:type="dxa"/>
            <w:gridSpan w:val="2"/>
            <w:tcBorders>
              <w:left w:val="dotted" w:sz="4" w:space="0" w:color="auto"/>
              <w:right w:val="dotted" w:sz="4" w:space="0" w:color="auto"/>
            </w:tcBorders>
            <w:shd w:val="clear" w:color="auto" w:fill="F2F2F2" w:themeFill="background1" w:themeFillShade="F2"/>
          </w:tcPr>
          <w:p w14:paraId="0571B44F" w14:textId="77777777" w:rsidR="00721AE7" w:rsidRPr="007D6AED" w:rsidRDefault="00721AE7" w:rsidP="00721AE7">
            <w:pPr>
              <w:ind w:right="-108"/>
              <w:rPr>
                <w:color w:val="000000" w:themeColor="text1"/>
                <w:sz w:val="20"/>
                <w:szCs w:val="20"/>
              </w:rPr>
            </w:pPr>
            <w:r w:rsidRPr="007D6AED">
              <w:rPr>
                <w:color w:val="000000" w:themeColor="text1"/>
                <w:sz w:val="20"/>
                <w:szCs w:val="20"/>
              </w:rPr>
              <w:t>n/a</w:t>
            </w:r>
          </w:p>
        </w:tc>
        <w:tc>
          <w:tcPr>
            <w:tcW w:w="970" w:type="dxa"/>
            <w:gridSpan w:val="2"/>
            <w:tcBorders>
              <w:left w:val="dotted" w:sz="4" w:space="0" w:color="auto"/>
              <w:right w:val="dotted" w:sz="4" w:space="0" w:color="auto"/>
            </w:tcBorders>
            <w:shd w:val="clear" w:color="auto" w:fill="F2F2F2" w:themeFill="background1" w:themeFillShade="F2"/>
          </w:tcPr>
          <w:p w14:paraId="761EF19E" w14:textId="77777777" w:rsidR="00721AE7" w:rsidRPr="00A05A24" w:rsidRDefault="00A05A24" w:rsidP="00721AE7">
            <w:pPr>
              <w:rPr>
                <w:sz w:val="20"/>
                <w:szCs w:val="20"/>
              </w:rPr>
            </w:pPr>
            <w:r w:rsidRPr="00A05A24">
              <w:rPr>
                <w:sz w:val="20"/>
                <w:szCs w:val="20"/>
              </w:rPr>
              <w:t>n/a</w:t>
            </w:r>
          </w:p>
        </w:tc>
        <w:tc>
          <w:tcPr>
            <w:tcW w:w="965" w:type="dxa"/>
            <w:tcBorders>
              <w:left w:val="dotted" w:sz="4" w:space="0" w:color="auto"/>
            </w:tcBorders>
            <w:shd w:val="clear" w:color="auto" w:fill="F2F2F2" w:themeFill="background1" w:themeFillShade="F2"/>
          </w:tcPr>
          <w:p w14:paraId="1C284013" w14:textId="77777777" w:rsidR="00721AE7" w:rsidRPr="00A47891" w:rsidRDefault="00721AE7" w:rsidP="00721AE7">
            <w:pPr>
              <w:rPr>
                <w:color w:val="7F7F7F" w:themeColor="text1" w:themeTint="80"/>
                <w:sz w:val="20"/>
                <w:szCs w:val="20"/>
              </w:rPr>
            </w:pPr>
          </w:p>
        </w:tc>
      </w:tr>
      <w:tr w:rsidR="005B6408" w:rsidRPr="00A47891" w14:paraId="71BA4A96" w14:textId="77777777" w:rsidTr="00791683">
        <w:tblPrEx>
          <w:tblCellMar>
            <w:left w:w="108" w:type="dxa"/>
            <w:right w:w="108" w:type="dxa"/>
          </w:tblCellMar>
        </w:tblPrEx>
        <w:trPr>
          <w:gridBefore w:val="1"/>
          <w:wBefore w:w="13" w:type="dxa"/>
          <w:cantSplit/>
        </w:trPr>
        <w:tc>
          <w:tcPr>
            <w:tcW w:w="1832" w:type="dxa"/>
          </w:tcPr>
          <w:p w14:paraId="6D0A9589" w14:textId="77777777" w:rsidR="00721AE7" w:rsidRPr="00A47891" w:rsidRDefault="00721AE7" w:rsidP="00721AE7">
            <w:pPr>
              <w:rPr>
                <w:color w:val="7F7F7F" w:themeColor="text1" w:themeTint="80"/>
                <w:sz w:val="20"/>
                <w:szCs w:val="20"/>
              </w:rPr>
            </w:pPr>
            <w:r>
              <w:rPr>
                <w:rFonts w:eastAsia="Times New Roman" w:cs="Times New Roman"/>
                <w:b/>
                <w:bCs/>
                <w:color w:val="000000" w:themeColor="text1"/>
                <w:sz w:val="20"/>
                <w:szCs w:val="20"/>
              </w:rPr>
              <w:t>C1e</w:t>
            </w:r>
            <w:r w:rsidRPr="00962174">
              <w:rPr>
                <w:rFonts w:eastAsia="Times New Roman" w:cs="Times New Roman"/>
                <w:b/>
                <w:bCs/>
                <w:color w:val="000000" w:themeColor="text1"/>
                <w:sz w:val="20"/>
                <w:szCs w:val="20"/>
              </w:rPr>
              <w:t>.</w:t>
            </w:r>
            <w:r>
              <w:rPr>
                <w:rFonts w:eastAsia="Times New Roman" w:cs="Times New Roman"/>
                <w:bCs/>
                <w:color w:val="000000" w:themeColor="text1"/>
                <w:sz w:val="20"/>
                <w:szCs w:val="20"/>
              </w:rPr>
              <w:t xml:space="preserve"> </w:t>
            </w:r>
            <w:r w:rsidRPr="00A47891">
              <w:rPr>
                <w:rFonts w:eastAsia="Times New Roman" w:cs="Times New Roman"/>
                <w:bCs/>
                <w:color w:val="000000" w:themeColor="text1"/>
                <w:sz w:val="20"/>
                <w:szCs w:val="20"/>
              </w:rPr>
              <w:t xml:space="preserve">Conduct at least six </w:t>
            </w:r>
            <w:r w:rsidRPr="00E8128B">
              <w:rPr>
                <w:strike/>
                <w:color w:val="FF0000"/>
                <w:sz w:val="20"/>
              </w:rPr>
              <w:t>Statewide</w:t>
            </w:r>
            <w:r w:rsidRPr="00A47891">
              <w:rPr>
                <w:rFonts w:eastAsia="Times New Roman" w:cs="Times New Roman"/>
                <w:bCs/>
                <w:color w:val="000000" w:themeColor="text1"/>
                <w:sz w:val="20"/>
                <w:szCs w:val="20"/>
              </w:rPr>
              <w:t xml:space="preserve"> </w:t>
            </w:r>
            <w:r w:rsidRPr="00A47891">
              <w:rPr>
                <w:rFonts w:eastAsia="Times New Roman" w:cs="Times New Roman"/>
                <w:color w:val="000000"/>
                <w:sz w:val="20"/>
                <w:szCs w:val="20"/>
              </w:rPr>
              <w:t>outreach activities/fieldtrips/public presentations</w:t>
            </w:r>
            <w:r>
              <w:rPr>
                <w:rFonts w:eastAsia="Times New Roman" w:cs="Times New Roman"/>
                <w:color w:val="000000"/>
                <w:sz w:val="20"/>
                <w:szCs w:val="20"/>
              </w:rPr>
              <w:t xml:space="preserve"> </w:t>
            </w:r>
            <w:r>
              <w:rPr>
                <w:rFonts w:eastAsia="Times New Roman" w:cs="Times New Roman"/>
                <w:color w:val="FF0000"/>
                <w:sz w:val="20"/>
                <w:szCs w:val="20"/>
                <w:u w:val="single"/>
              </w:rPr>
              <w:t>throughout the state</w:t>
            </w:r>
            <w:r w:rsidRPr="00A47891">
              <w:rPr>
                <w:rFonts w:eastAsia="Times New Roman" w:cs="Times New Roman"/>
                <w:color w:val="000000"/>
                <w:sz w:val="20"/>
                <w:szCs w:val="20"/>
              </w:rPr>
              <w:t xml:space="preserve"> by June 30</w:t>
            </w:r>
            <w:r w:rsidRPr="00A47891">
              <w:rPr>
                <w:rFonts w:eastAsia="Times New Roman" w:cs="Times New Roman"/>
                <w:color w:val="000000"/>
                <w:sz w:val="20"/>
                <w:szCs w:val="20"/>
                <w:vertAlign w:val="superscript"/>
              </w:rPr>
              <w:t>th</w:t>
            </w:r>
            <w:r w:rsidRPr="00A47891">
              <w:rPr>
                <w:rFonts w:eastAsia="Times New Roman" w:cs="Times New Roman"/>
                <w:color w:val="000000"/>
                <w:sz w:val="20"/>
                <w:szCs w:val="20"/>
              </w:rPr>
              <w:t xml:space="preserve"> of each year. </w:t>
            </w:r>
          </w:p>
        </w:tc>
        <w:tc>
          <w:tcPr>
            <w:tcW w:w="2025" w:type="dxa"/>
            <w:gridSpan w:val="2"/>
          </w:tcPr>
          <w:p w14:paraId="4A17A6B9" w14:textId="77777777" w:rsidR="00721AE7" w:rsidRPr="00A47891" w:rsidRDefault="00721AE7" w:rsidP="00721AE7">
            <w:pPr>
              <w:rPr>
                <w:rFonts w:eastAsia="Times New Roman" w:cs="Times New Roman"/>
                <w:sz w:val="20"/>
                <w:szCs w:val="20"/>
              </w:rPr>
            </w:pPr>
            <w:r w:rsidRPr="00A47891">
              <w:rPr>
                <w:rFonts w:eastAsia="Times New Roman" w:cs="Times New Roman"/>
                <w:sz w:val="20"/>
                <w:szCs w:val="20"/>
              </w:rPr>
              <w:t>Develop and conduct 2 fieldtrips for the public, and deliver 4 public presentations</w:t>
            </w:r>
          </w:p>
        </w:tc>
        <w:tc>
          <w:tcPr>
            <w:tcW w:w="1549" w:type="dxa"/>
            <w:gridSpan w:val="2"/>
          </w:tcPr>
          <w:p w14:paraId="0863EE16" w14:textId="77777777" w:rsidR="00721AE7" w:rsidRPr="00A47891" w:rsidRDefault="00721AE7" w:rsidP="00721AE7">
            <w:pPr>
              <w:rPr>
                <w:sz w:val="20"/>
                <w:szCs w:val="20"/>
              </w:rPr>
            </w:pPr>
            <w:r w:rsidRPr="00A47891">
              <w:rPr>
                <w:sz w:val="20"/>
                <w:szCs w:val="20"/>
              </w:rPr>
              <w:t>Number of statewide outreach activities</w:t>
            </w:r>
          </w:p>
        </w:tc>
        <w:tc>
          <w:tcPr>
            <w:tcW w:w="1439" w:type="dxa"/>
            <w:gridSpan w:val="2"/>
          </w:tcPr>
          <w:p w14:paraId="7CB18486" w14:textId="77777777" w:rsidR="00721AE7" w:rsidRPr="00A47891" w:rsidRDefault="00721AE7" w:rsidP="00721AE7">
            <w:pPr>
              <w:rPr>
                <w:rFonts w:eastAsia="Times New Roman" w:cs="Times New Roman"/>
                <w:sz w:val="20"/>
                <w:szCs w:val="20"/>
              </w:rPr>
            </w:pPr>
            <w:r w:rsidRPr="00A47891">
              <w:rPr>
                <w:rFonts w:eastAsia="Times New Roman" w:cs="Times New Roman"/>
                <w:sz w:val="20"/>
                <w:szCs w:val="20"/>
              </w:rPr>
              <w:t>Applied Geoscience Services &amp; Geological Investigations; Director</w:t>
            </w:r>
          </w:p>
        </w:tc>
        <w:tc>
          <w:tcPr>
            <w:tcW w:w="990" w:type="dxa"/>
            <w:gridSpan w:val="2"/>
          </w:tcPr>
          <w:p w14:paraId="41361445" w14:textId="77777777" w:rsidR="00721AE7" w:rsidRPr="00A47891" w:rsidRDefault="00721AE7" w:rsidP="00721AE7">
            <w:pPr>
              <w:rPr>
                <w:sz w:val="20"/>
                <w:szCs w:val="20"/>
              </w:rPr>
            </w:pPr>
            <w:r w:rsidRPr="00A47891">
              <w:rPr>
                <w:sz w:val="20"/>
                <w:szCs w:val="20"/>
              </w:rPr>
              <w:t>6</w:t>
            </w:r>
          </w:p>
        </w:tc>
        <w:tc>
          <w:tcPr>
            <w:tcW w:w="1260" w:type="dxa"/>
            <w:gridSpan w:val="2"/>
          </w:tcPr>
          <w:p w14:paraId="52B48431" w14:textId="77777777" w:rsidR="00721AE7" w:rsidRPr="00A47891" w:rsidRDefault="00721AE7" w:rsidP="00721AE7">
            <w:pPr>
              <w:rPr>
                <w:sz w:val="20"/>
                <w:szCs w:val="20"/>
              </w:rPr>
            </w:pPr>
            <w:r w:rsidRPr="00A47891">
              <w:rPr>
                <w:sz w:val="20"/>
                <w:szCs w:val="20"/>
              </w:rPr>
              <w:t>6 events/ Jun 2014</w:t>
            </w:r>
          </w:p>
        </w:tc>
        <w:tc>
          <w:tcPr>
            <w:tcW w:w="961" w:type="dxa"/>
            <w:gridSpan w:val="2"/>
            <w:tcBorders>
              <w:right w:val="dotted" w:sz="4" w:space="0" w:color="auto"/>
            </w:tcBorders>
            <w:shd w:val="clear" w:color="auto" w:fill="F2F2F2" w:themeFill="background1" w:themeFillShade="F2"/>
          </w:tcPr>
          <w:p w14:paraId="72401F91" w14:textId="77777777" w:rsidR="00721AE7" w:rsidRPr="00AF0E74" w:rsidRDefault="00D00F6C" w:rsidP="00D00F6C">
            <w:pPr>
              <w:rPr>
                <w:color w:val="000000" w:themeColor="text1"/>
                <w:sz w:val="20"/>
                <w:szCs w:val="20"/>
              </w:rPr>
            </w:pPr>
            <w:r>
              <w:rPr>
                <w:color w:val="000000" w:themeColor="text1"/>
                <w:sz w:val="20"/>
                <w:szCs w:val="20"/>
              </w:rPr>
              <w:t>8</w:t>
            </w:r>
            <w:r w:rsidR="00721AE7">
              <w:rPr>
                <w:color w:val="000000" w:themeColor="text1"/>
                <w:sz w:val="20"/>
                <w:szCs w:val="20"/>
              </w:rPr>
              <w:t xml:space="preserve"> present-</w:t>
            </w:r>
            <w:proofErr w:type="spellStart"/>
            <w:r w:rsidR="00721AE7">
              <w:rPr>
                <w:color w:val="000000" w:themeColor="text1"/>
                <w:sz w:val="20"/>
                <w:szCs w:val="20"/>
              </w:rPr>
              <w:t>ations</w:t>
            </w:r>
            <w:proofErr w:type="spellEnd"/>
            <w:r w:rsidR="00721AE7">
              <w:rPr>
                <w:color w:val="000000" w:themeColor="text1"/>
                <w:sz w:val="20"/>
                <w:szCs w:val="20"/>
              </w:rPr>
              <w:t xml:space="preserve"> &amp; 1</w:t>
            </w:r>
            <w:r w:rsidR="00721AE7" w:rsidRPr="00AF0E74">
              <w:rPr>
                <w:color w:val="000000" w:themeColor="text1"/>
                <w:sz w:val="20"/>
                <w:szCs w:val="20"/>
              </w:rPr>
              <w:t xml:space="preserve"> </w:t>
            </w:r>
            <w:r w:rsidR="00721AE7">
              <w:rPr>
                <w:color w:val="000000" w:themeColor="text1"/>
                <w:sz w:val="20"/>
                <w:szCs w:val="20"/>
              </w:rPr>
              <w:t>field trip</w:t>
            </w:r>
            <w:r w:rsidR="00721AE7" w:rsidRPr="00AF0E74">
              <w:rPr>
                <w:color w:val="000000" w:themeColor="text1"/>
                <w:sz w:val="20"/>
                <w:szCs w:val="20"/>
              </w:rPr>
              <w:t xml:space="preserve"> com</w:t>
            </w:r>
            <w:r w:rsidR="00721AE7">
              <w:rPr>
                <w:color w:val="000000" w:themeColor="text1"/>
                <w:sz w:val="20"/>
                <w:szCs w:val="20"/>
              </w:rPr>
              <w:t>-</w:t>
            </w:r>
            <w:proofErr w:type="spellStart"/>
            <w:r w:rsidR="00721AE7" w:rsidRPr="00AF0E74">
              <w:rPr>
                <w:color w:val="000000" w:themeColor="text1"/>
                <w:sz w:val="20"/>
                <w:szCs w:val="20"/>
              </w:rPr>
              <w:t>pleted</w:t>
            </w:r>
            <w:proofErr w:type="spellEnd"/>
          </w:p>
        </w:tc>
        <w:tc>
          <w:tcPr>
            <w:tcW w:w="962" w:type="dxa"/>
            <w:gridSpan w:val="2"/>
            <w:tcBorders>
              <w:left w:val="dotted" w:sz="4" w:space="0" w:color="auto"/>
              <w:right w:val="dotted" w:sz="4" w:space="0" w:color="auto"/>
            </w:tcBorders>
            <w:shd w:val="clear" w:color="auto" w:fill="F2F2F2" w:themeFill="background1" w:themeFillShade="F2"/>
          </w:tcPr>
          <w:p w14:paraId="210800BA" w14:textId="77777777" w:rsidR="00721AE7" w:rsidRPr="007D6AED" w:rsidRDefault="00721AE7" w:rsidP="00721AE7">
            <w:pPr>
              <w:rPr>
                <w:color w:val="000000" w:themeColor="text1"/>
                <w:sz w:val="20"/>
                <w:szCs w:val="20"/>
              </w:rPr>
            </w:pPr>
            <w:r w:rsidRPr="007D6AED">
              <w:rPr>
                <w:color w:val="000000" w:themeColor="text1"/>
                <w:sz w:val="20"/>
                <w:szCs w:val="20"/>
              </w:rPr>
              <w:t xml:space="preserve">14 outreach events completed </w:t>
            </w:r>
            <w:r>
              <w:rPr>
                <w:color w:val="000000" w:themeColor="text1"/>
                <w:sz w:val="20"/>
                <w:szCs w:val="20"/>
              </w:rPr>
              <w:t>to date</w:t>
            </w:r>
          </w:p>
        </w:tc>
        <w:tc>
          <w:tcPr>
            <w:tcW w:w="961" w:type="dxa"/>
            <w:tcBorders>
              <w:left w:val="dotted" w:sz="4" w:space="0" w:color="auto"/>
              <w:right w:val="dotted" w:sz="4" w:space="0" w:color="auto"/>
            </w:tcBorders>
            <w:shd w:val="clear" w:color="auto" w:fill="F2F2F2" w:themeFill="background1" w:themeFillShade="F2"/>
          </w:tcPr>
          <w:p w14:paraId="4B10AD92" w14:textId="77777777" w:rsidR="00721AE7" w:rsidRPr="00A05A24" w:rsidRDefault="00F7160C" w:rsidP="00721AE7">
            <w:pPr>
              <w:rPr>
                <w:sz w:val="20"/>
                <w:szCs w:val="20"/>
              </w:rPr>
            </w:pPr>
            <w:r>
              <w:rPr>
                <w:sz w:val="18"/>
                <w:szCs w:val="20"/>
              </w:rPr>
              <w:t xml:space="preserve">21 </w:t>
            </w:r>
            <w:r w:rsidR="00172B6D" w:rsidRPr="00A05A24">
              <w:rPr>
                <w:sz w:val="18"/>
                <w:szCs w:val="20"/>
              </w:rPr>
              <w:t>complete</w:t>
            </w:r>
            <w:r w:rsidR="00D00F6C">
              <w:rPr>
                <w:sz w:val="18"/>
                <w:szCs w:val="20"/>
              </w:rPr>
              <w:t xml:space="preserve"> (Next FY increase baseline)</w:t>
            </w:r>
          </w:p>
        </w:tc>
        <w:tc>
          <w:tcPr>
            <w:tcW w:w="965" w:type="dxa"/>
            <w:tcBorders>
              <w:left w:val="dotted" w:sz="4" w:space="0" w:color="auto"/>
            </w:tcBorders>
            <w:shd w:val="clear" w:color="auto" w:fill="F2F2F2" w:themeFill="background1" w:themeFillShade="F2"/>
          </w:tcPr>
          <w:p w14:paraId="59DF9740" w14:textId="77777777" w:rsidR="00721AE7" w:rsidRPr="00A47891" w:rsidRDefault="00721AE7" w:rsidP="00721AE7">
            <w:pPr>
              <w:rPr>
                <w:color w:val="7F7F7F" w:themeColor="text1" w:themeTint="80"/>
                <w:sz w:val="20"/>
                <w:szCs w:val="20"/>
              </w:rPr>
            </w:pPr>
          </w:p>
        </w:tc>
      </w:tr>
      <w:tr w:rsidR="005B6408" w:rsidRPr="00A47891" w14:paraId="50967A87" w14:textId="77777777" w:rsidTr="00791683">
        <w:tblPrEx>
          <w:tblCellMar>
            <w:left w:w="108" w:type="dxa"/>
            <w:right w:w="108" w:type="dxa"/>
          </w:tblCellMar>
        </w:tblPrEx>
        <w:trPr>
          <w:gridBefore w:val="1"/>
          <w:wBefore w:w="13" w:type="dxa"/>
          <w:cantSplit/>
        </w:trPr>
        <w:tc>
          <w:tcPr>
            <w:tcW w:w="1832" w:type="dxa"/>
          </w:tcPr>
          <w:p w14:paraId="12CC629E" w14:textId="77777777" w:rsidR="00721AE7" w:rsidRPr="00413588" w:rsidRDefault="00721AE7" w:rsidP="00721AE7">
            <w:pPr>
              <w:rPr>
                <w:color w:val="000000" w:themeColor="text1"/>
                <w:sz w:val="20"/>
                <w:szCs w:val="20"/>
              </w:rPr>
            </w:pPr>
            <w:r>
              <w:rPr>
                <w:rFonts w:eastAsia="Times New Roman" w:cs="Times New Roman"/>
                <w:b/>
                <w:color w:val="000000" w:themeColor="text1"/>
                <w:sz w:val="20"/>
                <w:szCs w:val="20"/>
              </w:rPr>
              <w:t>C1f</w:t>
            </w:r>
            <w:r w:rsidRPr="00962174">
              <w:rPr>
                <w:rFonts w:eastAsia="Times New Roman" w:cs="Times New Roman"/>
                <w:b/>
                <w:color w:val="000000" w:themeColor="text1"/>
                <w:sz w:val="20"/>
                <w:szCs w:val="20"/>
              </w:rPr>
              <w:t>.</w:t>
            </w:r>
            <w:r>
              <w:rPr>
                <w:rFonts w:eastAsia="Times New Roman" w:cs="Times New Roman"/>
                <w:color w:val="000000" w:themeColor="text1"/>
                <w:sz w:val="20"/>
                <w:szCs w:val="20"/>
              </w:rPr>
              <w:t xml:space="preserve"> </w:t>
            </w:r>
            <w:r w:rsidRPr="00413588">
              <w:rPr>
                <w:rFonts w:eastAsia="Times New Roman" w:cs="Times New Roman"/>
                <w:color w:val="000000" w:themeColor="text1"/>
                <w:sz w:val="20"/>
                <w:szCs w:val="20"/>
              </w:rPr>
              <w:t>Design, develop and implement public access to the FGS Wells Database.</w:t>
            </w:r>
          </w:p>
        </w:tc>
        <w:tc>
          <w:tcPr>
            <w:tcW w:w="2025" w:type="dxa"/>
            <w:gridSpan w:val="2"/>
          </w:tcPr>
          <w:p w14:paraId="45F00045" w14:textId="77777777" w:rsidR="00721AE7" w:rsidRPr="00CD6604" w:rsidRDefault="00721AE7" w:rsidP="00721AE7">
            <w:pPr>
              <w:rPr>
                <w:rFonts w:eastAsia="Times New Roman" w:cs="Times New Roman"/>
                <w:color w:val="FF0000"/>
                <w:sz w:val="20"/>
                <w:szCs w:val="20"/>
                <w:u w:val="single"/>
              </w:rPr>
            </w:pPr>
            <w:r w:rsidRPr="00413588">
              <w:rPr>
                <w:rFonts w:eastAsia="Times New Roman" w:cs="Times New Roman"/>
                <w:color w:val="000000" w:themeColor="text1"/>
                <w:sz w:val="20"/>
                <w:szCs w:val="20"/>
              </w:rPr>
              <w:t>Explore options and</w:t>
            </w:r>
            <w:r>
              <w:rPr>
                <w:rFonts w:eastAsia="Times New Roman" w:cs="Times New Roman"/>
                <w:color w:val="000000" w:themeColor="text1"/>
                <w:sz w:val="20"/>
                <w:szCs w:val="20"/>
              </w:rPr>
              <w:t xml:space="preserve"> </w:t>
            </w:r>
            <w:r>
              <w:rPr>
                <w:rFonts w:eastAsia="Times New Roman" w:cs="Times New Roman"/>
                <w:color w:val="FF0000"/>
                <w:sz w:val="20"/>
                <w:szCs w:val="20"/>
                <w:u w:val="single"/>
              </w:rPr>
              <w:t>internal</w:t>
            </w:r>
            <w:r w:rsidRPr="00413588">
              <w:rPr>
                <w:rFonts w:eastAsia="Times New Roman" w:cs="Times New Roman"/>
                <w:color w:val="000000" w:themeColor="text1"/>
                <w:sz w:val="20"/>
                <w:szCs w:val="20"/>
              </w:rPr>
              <w:t xml:space="preserve"> beta-test by December 2013</w:t>
            </w:r>
            <w:r>
              <w:rPr>
                <w:rFonts w:eastAsia="Times New Roman" w:cs="Times New Roman"/>
                <w:color w:val="000000" w:themeColor="text1"/>
                <w:sz w:val="20"/>
                <w:szCs w:val="20"/>
              </w:rPr>
              <w:t xml:space="preserve">; </w:t>
            </w:r>
            <w:r>
              <w:rPr>
                <w:rFonts w:eastAsia="Times New Roman" w:cs="Times New Roman"/>
                <w:color w:val="FF0000"/>
                <w:sz w:val="20"/>
                <w:szCs w:val="20"/>
                <w:u w:val="single"/>
              </w:rPr>
              <w:t>evaluate and conduct external beta-test by April 2014; evaluate and implement by July 2014.</w:t>
            </w:r>
          </w:p>
        </w:tc>
        <w:tc>
          <w:tcPr>
            <w:tcW w:w="1549" w:type="dxa"/>
            <w:gridSpan w:val="2"/>
          </w:tcPr>
          <w:p w14:paraId="23472BBD" w14:textId="77777777" w:rsidR="00721AE7" w:rsidRPr="00413588" w:rsidRDefault="00721AE7" w:rsidP="00721AE7">
            <w:pPr>
              <w:rPr>
                <w:color w:val="000000" w:themeColor="text1"/>
                <w:sz w:val="20"/>
                <w:szCs w:val="20"/>
              </w:rPr>
            </w:pPr>
            <w:r w:rsidRPr="00413588">
              <w:rPr>
                <w:rFonts w:eastAsia="Times New Roman" w:cs="Times New Roman"/>
                <w:color w:val="000000" w:themeColor="text1"/>
                <w:sz w:val="20"/>
                <w:szCs w:val="20"/>
              </w:rPr>
              <w:t>Public access to FGS Wells Database developed and implemented</w:t>
            </w:r>
          </w:p>
        </w:tc>
        <w:tc>
          <w:tcPr>
            <w:tcW w:w="1439" w:type="dxa"/>
            <w:gridSpan w:val="2"/>
          </w:tcPr>
          <w:p w14:paraId="7C65AEE0" w14:textId="77777777" w:rsidR="00721AE7" w:rsidRPr="00413588" w:rsidRDefault="00721AE7" w:rsidP="00721AE7">
            <w:pPr>
              <w:rPr>
                <w:rFonts w:eastAsia="Times New Roman" w:cs="Times New Roman"/>
                <w:color w:val="000000" w:themeColor="text1"/>
                <w:sz w:val="20"/>
                <w:szCs w:val="20"/>
              </w:rPr>
            </w:pPr>
            <w:r w:rsidRPr="00413588">
              <w:rPr>
                <w:rFonts w:eastAsia="Times New Roman" w:cs="Times New Roman"/>
                <w:color w:val="000000" w:themeColor="text1"/>
                <w:sz w:val="20"/>
                <w:szCs w:val="20"/>
              </w:rPr>
              <w:t>Geoscience Information</w:t>
            </w:r>
          </w:p>
        </w:tc>
        <w:tc>
          <w:tcPr>
            <w:tcW w:w="990" w:type="dxa"/>
            <w:gridSpan w:val="2"/>
          </w:tcPr>
          <w:p w14:paraId="63F2B093" w14:textId="77777777" w:rsidR="00721AE7" w:rsidRPr="00413588" w:rsidRDefault="00721AE7" w:rsidP="00721AE7">
            <w:pPr>
              <w:rPr>
                <w:color w:val="000000" w:themeColor="text1"/>
                <w:sz w:val="20"/>
                <w:szCs w:val="20"/>
              </w:rPr>
            </w:pPr>
            <w:r w:rsidRPr="00413588">
              <w:rPr>
                <w:color w:val="000000" w:themeColor="text1"/>
                <w:sz w:val="20"/>
                <w:szCs w:val="20"/>
              </w:rPr>
              <w:t>25%</w:t>
            </w:r>
          </w:p>
          <w:p w14:paraId="706CD223" w14:textId="77777777" w:rsidR="00721AE7" w:rsidRPr="00413588" w:rsidRDefault="00721AE7" w:rsidP="00721AE7">
            <w:pPr>
              <w:rPr>
                <w:color w:val="000000" w:themeColor="text1"/>
                <w:sz w:val="20"/>
                <w:szCs w:val="20"/>
              </w:rPr>
            </w:pPr>
            <w:r w:rsidRPr="00413588">
              <w:rPr>
                <w:color w:val="000000" w:themeColor="text1"/>
                <w:sz w:val="20"/>
                <w:szCs w:val="20"/>
              </w:rPr>
              <w:t>Design complete</w:t>
            </w:r>
          </w:p>
        </w:tc>
        <w:tc>
          <w:tcPr>
            <w:tcW w:w="1260" w:type="dxa"/>
            <w:gridSpan w:val="2"/>
          </w:tcPr>
          <w:p w14:paraId="19C687A5" w14:textId="77777777" w:rsidR="00721AE7" w:rsidRPr="00413588" w:rsidRDefault="00721AE7" w:rsidP="00721AE7">
            <w:pPr>
              <w:rPr>
                <w:color w:val="000000" w:themeColor="text1"/>
                <w:sz w:val="20"/>
                <w:szCs w:val="20"/>
              </w:rPr>
            </w:pPr>
            <w:r w:rsidRPr="00413588">
              <w:rPr>
                <w:color w:val="000000" w:themeColor="text1"/>
                <w:sz w:val="20"/>
                <w:szCs w:val="20"/>
              </w:rPr>
              <w:t>Complete/ Jul 2014</w:t>
            </w:r>
          </w:p>
        </w:tc>
        <w:tc>
          <w:tcPr>
            <w:tcW w:w="961" w:type="dxa"/>
            <w:gridSpan w:val="2"/>
            <w:tcBorders>
              <w:right w:val="dotted" w:sz="4" w:space="0" w:color="auto"/>
            </w:tcBorders>
            <w:shd w:val="clear" w:color="auto" w:fill="F2F2F2" w:themeFill="background1" w:themeFillShade="F2"/>
          </w:tcPr>
          <w:p w14:paraId="704E9364" w14:textId="77777777" w:rsidR="00721AE7" w:rsidRPr="00A47891" w:rsidRDefault="00721AE7" w:rsidP="00721AE7">
            <w:pPr>
              <w:rPr>
                <w:color w:val="000000" w:themeColor="text1"/>
                <w:sz w:val="20"/>
                <w:szCs w:val="20"/>
              </w:rPr>
            </w:pPr>
            <w:r w:rsidRPr="00A32CCF">
              <w:rPr>
                <w:color w:val="000000" w:themeColor="text1"/>
                <w:sz w:val="18"/>
                <w:szCs w:val="20"/>
              </w:rPr>
              <w:t xml:space="preserve">30%; </w:t>
            </w:r>
            <w:proofErr w:type="spellStart"/>
            <w:r w:rsidRPr="00A32CCF">
              <w:rPr>
                <w:color w:val="000000" w:themeColor="text1"/>
                <w:sz w:val="18"/>
                <w:szCs w:val="20"/>
              </w:rPr>
              <w:t>litho</w:t>
            </w:r>
            <w:proofErr w:type="spellEnd"/>
            <w:r w:rsidRPr="00A32CCF">
              <w:rPr>
                <w:color w:val="000000" w:themeColor="text1"/>
                <w:sz w:val="18"/>
                <w:szCs w:val="20"/>
              </w:rPr>
              <w:t xml:space="preserve"> data being compiled</w:t>
            </w:r>
          </w:p>
        </w:tc>
        <w:tc>
          <w:tcPr>
            <w:tcW w:w="962" w:type="dxa"/>
            <w:gridSpan w:val="2"/>
            <w:tcBorders>
              <w:left w:val="dotted" w:sz="4" w:space="0" w:color="auto"/>
              <w:right w:val="dotted" w:sz="4" w:space="0" w:color="auto"/>
            </w:tcBorders>
            <w:shd w:val="clear" w:color="auto" w:fill="F2F2F2" w:themeFill="background1" w:themeFillShade="F2"/>
          </w:tcPr>
          <w:p w14:paraId="117943FD" w14:textId="77777777" w:rsidR="00721AE7" w:rsidRPr="00AF1974" w:rsidRDefault="00721AE7" w:rsidP="00721AE7">
            <w:pPr>
              <w:rPr>
                <w:color w:val="000000" w:themeColor="text1"/>
                <w:sz w:val="18"/>
                <w:szCs w:val="20"/>
              </w:rPr>
            </w:pPr>
            <w:r w:rsidRPr="00AF1974">
              <w:rPr>
                <w:color w:val="000000" w:themeColor="text1"/>
                <w:sz w:val="18"/>
                <w:szCs w:val="20"/>
              </w:rPr>
              <w:t>40%; internal interface working; compiling data</w:t>
            </w:r>
          </w:p>
        </w:tc>
        <w:tc>
          <w:tcPr>
            <w:tcW w:w="961" w:type="dxa"/>
            <w:tcBorders>
              <w:left w:val="dotted" w:sz="4" w:space="0" w:color="auto"/>
              <w:right w:val="dotted" w:sz="4" w:space="0" w:color="auto"/>
            </w:tcBorders>
            <w:shd w:val="clear" w:color="auto" w:fill="F2F2F2" w:themeFill="background1" w:themeFillShade="F2"/>
          </w:tcPr>
          <w:p w14:paraId="743200AC" w14:textId="77777777" w:rsidR="002E7959" w:rsidRPr="001F3186" w:rsidRDefault="002E7959" w:rsidP="002E7959">
            <w:pPr>
              <w:rPr>
                <w:color w:val="000000" w:themeColor="text1"/>
                <w:sz w:val="18"/>
                <w:szCs w:val="18"/>
              </w:rPr>
            </w:pPr>
            <w:r w:rsidRPr="001F3186">
              <w:rPr>
                <w:color w:val="000000" w:themeColor="text1"/>
                <w:sz w:val="18"/>
                <w:szCs w:val="18"/>
              </w:rPr>
              <w:t>50%;</w:t>
            </w:r>
            <w:r w:rsidR="00D00F6C">
              <w:rPr>
                <w:color w:val="000000" w:themeColor="text1"/>
                <w:sz w:val="18"/>
                <w:szCs w:val="18"/>
              </w:rPr>
              <w:t xml:space="preserve"> </w:t>
            </w:r>
            <w:r w:rsidRPr="001F3186">
              <w:rPr>
                <w:color w:val="000000" w:themeColor="text1"/>
                <w:sz w:val="18"/>
                <w:szCs w:val="18"/>
              </w:rPr>
              <w:t>Action</w:t>
            </w:r>
            <w:r w:rsidR="00D00F6C">
              <w:rPr>
                <w:color w:val="000000" w:themeColor="text1"/>
                <w:sz w:val="18"/>
                <w:szCs w:val="18"/>
              </w:rPr>
              <w:t xml:space="preserve"> </w:t>
            </w:r>
            <w:r w:rsidRPr="001F3186">
              <w:rPr>
                <w:color w:val="000000" w:themeColor="text1"/>
                <w:sz w:val="18"/>
                <w:szCs w:val="18"/>
              </w:rPr>
              <w:t xml:space="preserve">Plan </w:t>
            </w:r>
            <w:r w:rsidRPr="00DB6BEC">
              <w:rPr>
                <w:color w:val="000000" w:themeColor="text1"/>
                <w:sz w:val="16"/>
                <w:szCs w:val="16"/>
              </w:rPr>
              <w:t>developed;</w:t>
            </w:r>
          </w:p>
          <w:p w14:paraId="3D50B66E" w14:textId="77777777" w:rsidR="00721AE7" w:rsidRPr="00A47891" w:rsidRDefault="002E7959" w:rsidP="00721AE7">
            <w:pPr>
              <w:rPr>
                <w:color w:val="000000" w:themeColor="text1"/>
                <w:sz w:val="20"/>
                <w:szCs w:val="20"/>
              </w:rPr>
            </w:pPr>
            <w:r w:rsidRPr="001F3186">
              <w:rPr>
                <w:color w:val="000000" w:themeColor="text1"/>
                <w:sz w:val="18"/>
                <w:szCs w:val="18"/>
              </w:rPr>
              <w:t>Quality checking data.</w:t>
            </w:r>
          </w:p>
        </w:tc>
        <w:tc>
          <w:tcPr>
            <w:tcW w:w="965" w:type="dxa"/>
            <w:tcBorders>
              <w:left w:val="dotted" w:sz="4" w:space="0" w:color="auto"/>
            </w:tcBorders>
            <w:shd w:val="clear" w:color="auto" w:fill="F2F2F2" w:themeFill="background1" w:themeFillShade="F2"/>
          </w:tcPr>
          <w:p w14:paraId="5C735BD2" w14:textId="77777777" w:rsidR="00721AE7" w:rsidRPr="00A47891" w:rsidRDefault="00721AE7" w:rsidP="00721AE7">
            <w:pPr>
              <w:rPr>
                <w:color w:val="000000" w:themeColor="text1"/>
                <w:sz w:val="20"/>
                <w:szCs w:val="20"/>
              </w:rPr>
            </w:pPr>
          </w:p>
        </w:tc>
      </w:tr>
      <w:tr w:rsidR="005B6408" w:rsidRPr="00A47891" w14:paraId="2FE280F7" w14:textId="77777777" w:rsidTr="00791683">
        <w:tblPrEx>
          <w:tblCellMar>
            <w:left w:w="108" w:type="dxa"/>
            <w:right w:w="108" w:type="dxa"/>
          </w:tblCellMar>
        </w:tblPrEx>
        <w:trPr>
          <w:gridBefore w:val="1"/>
          <w:wBefore w:w="13" w:type="dxa"/>
          <w:cantSplit/>
        </w:trPr>
        <w:tc>
          <w:tcPr>
            <w:tcW w:w="1832" w:type="dxa"/>
          </w:tcPr>
          <w:p w14:paraId="37E774D2" w14:textId="77777777" w:rsidR="00721AE7" w:rsidRPr="00A47891" w:rsidRDefault="00721AE7" w:rsidP="00721AE7">
            <w:pPr>
              <w:rPr>
                <w:rFonts w:eastAsia="Times New Roman" w:cs="Times New Roman"/>
                <w:color w:val="000000" w:themeColor="text1"/>
                <w:sz w:val="20"/>
                <w:szCs w:val="20"/>
              </w:rPr>
            </w:pPr>
            <w:r w:rsidRPr="00962174">
              <w:rPr>
                <w:rFonts w:eastAsia="Times New Roman" w:cs="Times New Roman"/>
                <w:b/>
                <w:color w:val="000000" w:themeColor="text1"/>
                <w:sz w:val="20"/>
                <w:szCs w:val="20"/>
              </w:rPr>
              <w:t>C1g.</w:t>
            </w:r>
            <w:r>
              <w:rPr>
                <w:rFonts w:eastAsia="Times New Roman" w:cs="Times New Roman"/>
                <w:color w:val="000000" w:themeColor="text1"/>
                <w:sz w:val="20"/>
                <w:szCs w:val="20"/>
              </w:rPr>
              <w:t xml:space="preserve"> Create master geoscience research database</w:t>
            </w:r>
          </w:p>
        </w:tc>
        <w:tc>
          <w:tcPr>
            <w:tcW w:w="2025" w:type="dxa"/>
            <w:gridSpan w:val="2"/>
          </w:tcPr>
          <w:p w14:paraId="457965B8" w14:textId="77777777" w:rsidR="00721AE7" w:rsidRPr="00A47891" w:rsidRDefault="00721AE7" w:rsidP="00721AE7">
            <w:pPr>
              <w:rPr>
                <w:rFonts w:eastAsia="Times New Roman" w:cs="Times New Roman"/>
                <w:color w:val="000000" w:themeColor="text1"/>
                <w:sz w:val="20"/>
                <w:szCs w:val="20"/>
              </w:rPr>
            </w:pPr>
            <w:r>
              <w:rPr>
                <w:rFonts w:eastAsia="Times New Roman" w:cs="Times New Roman"/>
                <w:color w:val="000000" w:themeColor="text1"/>
                <w:sz w:val="20"/>
                <w:szCs w:val="20"/>
              </w:rPr>
              <w:t>Develop and implement master geoscience database</w:t>
            </w:r>
          </w:p>
        </w:tc>
        <w:tc>
          <w:tcPr>
            <w:tcW w:w="1549" w:type="dxa"/>
            <w:gridSpan w:val="2"/>
          </w:tcPr>
          <w:p w14:paraId="5D401DFB" w14:textId="77777777" w:rsidR="00721AE7" w:rsidRPr="00A47891" w:rsidRDefault="00721AE7" w:rsidP="00721AE7">
            <w:pPr>
              <w:rPr>
                <w:rFonts w:eastAsia="Times New Roman" w:cs="Times New Roman"/>
                <w:color w:val="000000" w:themeColor="text1"/>
                <w:sz w:val="20"/>
                <w:szCs w:val="20"/>
              </w:rPr>
            </w:pPr>
            <w:r>
              <w:rPr>
                <w:rFonts w:eastAsia="Times New Roman" w:cs="Times New Roman"/>
                <w:color w:val="000000" w:themeColor="text1"/>
                <w:sz w:val="20"/>
                <w:szCs w:val="20"/>
              </w:rPr>
              <w:t>Master geoscience database showing recent and active research and assessment activity and making it available to DEP and WMDs</w:t>
            </w:r>
          </w:p>
        </w:tc>
        <w:tc>
          <w:tcPr>
            <w:tcW w:w="1439" w:type="dxa"/>
            <w:gridSpan w:val="2"/>
          </w:tcPr>
          <w:p w14:paraId="7FCB13BA" w14:textId="77777777" w:rsidR="00721AE7" w:rsidRPr="00A47891" w:rsidRDefault="00721AE7" w:rsidP="00721AE7">
            <w:pPr>
              <w:rPr>
                <w:rFonts w:eastAsia="Times New Roman" w:cs="Times New Roman"/>
                <w:color w:val="000000" w:themeColor="text1"/>
                <w:sz w:val="20"/>
                <w:szCs w:val="20"/>
              </w:rPr>
            </w:pPr>
            <w:r w:rsidRPr="00A47891">
              <w:rPr>
                <w:rFonts w:eastAsia="Times New Roman" w:cs="Times New Roman"/>
                <w:sz w:val="20"/>
                <w:szCs w:val="20"/>
              </w:rPr>
              <w:t>Applied Geoscience Services &amp; Geological Investigations; Director</w:t>
            </w:r>
          </w:p>
        </w:tc>
        <w:tc>
          <w:tcPr>
            <w:tcW w:w="990" w:type="dxa"/>
            <w:gridSpan w:val="2"/>
          </w:tcPr>
          <w:p w14:paraId="2CC0B5D7" w14:textId="77777777" w:rsidR="00721AE7" w:rsidRPr="00A47891" w:rsidRDefault="00721AE7" w:rsidP="00721AE7">
            <w:pPr>
              <w:rPr>
                <w:color w:val="000000" w:themeColor="text1"/>
                <w:sz w:val="20"/>
                <w:szCs w:val="20"/>
              </w:rPr>
            </w:pPr>
            <w:r>
              <w:rPr>
                <w:color w:val="000000" w:themeColor="text1"/>
                <w:sz w:val="20"/>
                <w:szCs w:val="20"/>
              </w:rPr>
              <w:t>N/A</w:t>
            </w:r>
          </w:p>
        </w:tc>
        <w:tc>
          <w:tcPr>
            <w:tcW w:w="1260" w:type="dxa"/>
            <w:gridSpan w:val="2"/>
          </w:tcPr>
          <w:p w14:paraId="780CC8E7" w14:textId="77777777" w:rsidR="00721AE7" w:rsidRPr="00A47891" w:rsidRDefault="00721AE7" w:rsidP="00721AE7">
            <w:pPr>
              <w:rPr>
                <w:color w:val="000000" w:themeColor="text1"/>
                <w:sz w:val="20"/>
                <w:szCs w:val="20"/>
              </w:rPr>
            </w:pPr>
            <w:r>
              <w:rPr>
                <w:color w:val="000000" w:themeColor="text1"/>
                <w:sz w:val="20"/>
                <w:szCs w:val="20"/>
              </w:rPr>
              <w:t>Complete/ Dec 31, 2013</w:t>
            </w:r>
          </w:p>
        </w:tc>
        <w:tc>
          <w:tcPr>
            <w:tcW w:w="961" w:type="dxa"/>
            <w:gridSpan w:val="2"/>
            <w:tcBorders>
              <w:right w:val="dotted" w:sz="4" w:space="0" w:color="auto"/>
            </w:tcBorders>
            <w:shd w:val="clear" w:color="auto" w:fill="F2F2F2" w:themeFill="background1" w:themeFillShade="F2"/>
          </w:tcPr>
          <w:p w14:paraId="1D8430EB" w14:textId="77777777" w:rsidR="00721AE7" w:rsidRPr="00A47891" w:rsidRDefault="00721AE7" w:rsidP="00721AE7">
            <w:pPr>
              <w:rPr>
                <w:color w:val="000000" w:themeColor="text1"/>
                <w:sz w:val="20"/>
                <w:szCs w:val="20"/>
              </w:rPr>
            </w:pPr>
            <w:r>
              <w:rPr>
                <w:color w:val="000000" w:themeColor="text1"/>
                <w:sz w:val="20"/>
                <w:szCs w:val="20"/>
              </w:rPr>
              <w:t xml:space="preserve">20%; </w:t>
            </w:r>
            <w:proofErr w:type="spellStart"/>
            <w:r>
              <w:rPr>
                <w:color w:val="000000" w:themeColor="text1"/>
                <w:sz w:val="20"/>
                <w:szCs w:val="20"/>
              </w:rPr>
              <w:t>coordi-nating</w:t>
            </w:r>
            <w:proofErr w:type="spellEnd"/>
            <w:r>
              <w:rPr>
                <w:color w:val="000000" w:themeColor="text1"/>
                <w:sz w:val="20"/>
                <w:szCs w:val="20"/>
              </w:rPr>
              <w:t xml:space="preserve"> with OTIS</w:t>
            </w:r>
          </w:p>
        </w:tc>
        <w:tc>
          <w:tcPr>
            <w:tcW w:w="962" w:type="dxa"/>
            <w:gridSpan w:val="2"/>
            <w:tcBorders>
              <w:left w:val="dotted" w:sz="4" w:space="0" w:color="auto"/>
              <w:right w:val="dotted" w:sz="4" w:space="0" w:color="auto"/>
            </w:tcBorders>
            <w:shd w:val="clear" w:color="auto" w:fill="F2F2F2" w:themeFill="background1" w:themeFillShade="F2"/>
          </w:tcPr>
          <w:p w14:paraId="73556988" w14:textId="77777777" w:rsidR="00721AE7" w:rsidRPr="00AF1974" w:rsidRDefault="00721AE7" w:rsidP="00721AE7">
            <w:pPr>
              <w:rPr>
                <w:color w:val="000000" w:themeColor="text1"/>
                <w:sz w:val="18"/>
                <w:szCs w:val="20"/>
              </w:rPr>
            </w:pPr>
            <w:r w:rsidRPr="00AF1974">
              <w:rPr>
                <w:color w:val="000000" w:themeColor="text1"/>
                <w:sz w:val="18"/>
                <w:szCs w:val="20"/>
              </w:rPr>
              <w:t>20%; exploring non-OTIS options</w:t>
            </w:r>
          </w:p>
        </w:tc>
        <w:tc>
          <w:tcPr>
            <w:tcW w:w="961" w:type="dxa"/>
            <w:tcBorders>
              <w:left w:val="dotted" w:sz="4" w:space="0" w:color="auto"/>
              <w:right w:val="dotted" w:sz="4" w:space="0" w:color="auto"/>
            </w:tcBorders>
            <w:shd w:val="clear" w:color="auto" w:fill="F2F2F2" w:themeFill="background1" w:themeFillShade="F2"/>
          </w:tcPr>
          <w:p w14:paraId="2EBE6F28" w14:textId="77777777" w:rsidR="002E7959" w:rsidRPr="002E7959" w:rsidRDefault="002E7959" w:rsidP="002E7959">
            <w:pPr>
              <w:rPr>
                <w:color w:val="000000" w:themeColor="text1"/>
                <w:sz w:val="20"/>
                <w:szCs w:val="20"/>
              </w:rPr>
            </w:pPr>
            <w:r w:rsidRPr="002E7959">
              <w:rPr>
                <w:color w:val="000000" w:themeColor="text1"/>
                <w:sz w:val="20"/>
                <w:szCs w:val="20"/>
              </w:rPr>
              <w:t>80%</w:t>
            </w:r>
          </w:p>
          <w:p w14:paraId="5ABB28F9" w14:textId="77777777" w:rsidR="00721AE7" w:rsidRPr="00A47891" w:rsidRDefault="002E7959" w:rsidP="00721AE7">
            <w:pPr>
              <w:rPr>
                <w:color w:val="000000" w:themeColor="text1"/>
                <w:sz w:val="20"/>
                <w:szCs w:val="20"/>
              </w:rPr>
            </w:pPr>
            <w:r w:rsidRPr="002E7959">
              <w:rPr>
                <w:color w:val="000000" w:themeColor="text1"/>
                <w:sz w:val="20"/>
                <w:szCs w:val="20"/>
              </w:rPr>
              <w:t>Deciding final choice of online map engine</w:t>
            </w:r>
          </w:p>
        </w:tc>
        <w:tc>
          <w:tcPr>
            <w:tcW w:w="965" w:type="dxa"/>
            <w:tcBorders>
              <w:left w:val="dotted" w:sz="4" w:space="0" w:color="auto"/>
            </w:tcBorders>
            <w:shd w:val="clear" w:color="auto" w:fill="F2F2F2" w:themeFill="background1" w:themeFillShade="F2"/>
          </w:tcPr>
          <w:p w14:paraId="591FB152" w14:textId="77777777" w:rsidR="00721AE7" w:rsidRPr="00A47891" w:rsidRDefault="00721AE7" w:rsidP="00721AE7">
            <w:pPr>
              <w:rPr>
                <w:color w:val="000000" w:themeColor="text1"/>
                <w:sz w:val="20"/>
                <w:szCs w:val="20"/>
              </w:rPr>
            </w:pPr>
          </w:p>
        </w:tc>
      </w:tr>
    </w:tbl>
    <w:p w14:paraId="24AE33B0" w14:textId="77777777" w:rsidR="00791683" w:rsidRDefault="00791683">
      <w:r>
        <w:br w:type="page"/>
      </w:r>
    </w:p>
    <w:tbl>
      <w:tblPr>
        <w:tblStyle w:val="TableGrid"/>
        <w:tblW w:w="12995" w:type="dxa"/>
        <w:tblInd w:w="-44" w:type="dxa"/>
        <w:tblLayout w:type="fixed"/>
        <w:tblCellMar>
          <w:left w:w="115" w:type="dxa"/>
          <w:right w:w="115" w:type="dxa"/>
        </w:tblCellMar>
        <w:tblLook w:val="04A0" w:firstRow="1" w:lastRow="0" w:firstColumn="1" w:lastColumn="0" w:noHBand="0" w:noVBand="1"/>
      </w:tblPr>
      <w:tblGrid>
        <w:gridCol w:w="27"/>
        <w:gridCol w:w="1825"/>
        <w:gridCol w:w="6"/>
        <w:gridCol w:w="2018"/>
        <w:gridCol w:w="20"/>
        <w:gridCol w:w="1513"/>
        <w:gridCol w:w="21"/>
        <w:gridCol w:w="1418"/>
        <w:gridCol w:w="20"/>
        <w:gridCol w:w="969"/>
        <w:gridCol w:w="20"/>
        <w:gridCol w:w="1239"/>
        <w:gridCol w:w="20"/>
        <w:gridCol w:w="946"/>
        <w:gridCol w:w="71"/>
        <w:gridCol w:w="896"/>
        <w:gridCol w:w="122"/>
        <w:gridCol w:w="845"/>
        <w:gridCol w:w="174"/>
        <w:gridCol w:w="794"/>
        <w:gridCol w:w="31"/>
      </w:tblGrid>
      <w:tr w:rsidR="00F82C80" w:rsidRPr="00A47891" w14:paraId="30DB0473" w14:textId="77777777" w:rsidTr="00791683">
        <w:trPr>
          <w:gridBefore w:val="1"/>
          <w:wBefore w:w="27" w:type="dxa"/>
          <w:cantSplit/>
        </w:trPr>
        <w:tc>
          <w:tcPr>
            <w:tcW w:w="12968" w:type="dxa"/>
            <w:gridSpan w:val="20"/>
            <w:shd w:val="clear" w:color="auto" w:fill="C2D69B" w:themeFill="accent3" w:themeFillTint="99"/>
            <w:vAlign w:val="center"/>
          </w:tcPr>
          <w:p w14:paraId="1F7A45F8" w14:textId="6897DAB5" w:rsidR="00F82C80" w:rsidRPr="00A47891" w:rsidRDefault="00F82C80" w:rsidP="00262BDF">
            <w:pPr>
              <w:rPr>
                <w:b/>
                <w:sz w:val="20"/>
                <w:szCs w:val="20"/>
              </w:rPr>
            </w:pPr>
            <w:r w:rsidRPr="00A47891">
              <w:rPr>
                <w:b/>
                <w:sz w:val="20"/>
                <w:szCs w:val="20"/>
              </w:rPr>
              <w:lastRenderedPageBreak/>
              <w:t>FGS Goal C1: Improve quality, integration, accessibility and dissemination of geologic information</w:t>
            </w:r>
          </w:p>
        </w:tc>
      </w:tr>
      <w:tr w:rsidR="005B6408" w:rsidRPr="00A47891" w14:paraId="5989A362" w14:textId="77777777" w:rsidTr="00791683">
        <w:tblPrEx>
          <w:tblCellMar>
            <w:left w:w="108" w:type="dxa"/>
            <w:right w:w="108" w:type="dxa"/>
          </w:tblCellMar>
        </w:tblPrEx>
        <w:trPr>
          <w:gridBefore w:val="1"/>
          <w:wBefore w:w="27" w:type="dxa"/>
          <w:cantSplit/>
        </w:trPr>
        <w:tc>
          <w:tcPr>
            <w:tcW w:w="1831" w:type="dxa"/>
            <w:gridSpan w:val="2"/>
            <w:vAlign w:val="bottom"/>
          </w:tcPr>
          <w:p w14:paraId="5D4682F2" w14:textId="77777777" w:rsidR="00F82C80" w:rsidRPr="00A47891" w:rsidRDefault="00F82C80" w:rsidP="00B6555F">
            <w:pPr>
              <w:rPr>
                <w:b/>
                <w:sz w:val="20"/>
                <w:szCs w:val="20"/>
              </w:rPr>
            </w:pPr>
            <w:r w:rsidRPr="00A47891">
              <w:rPr>
                <w:b/>
                <w:sz w:val="20"/>
                <w:szCs w:val="20"/>
              </w:rPr>
              <w:t>KPM</w:t>
            </w:r>
          </w:p>
        </w:tc>
        <w:tc>
          <w:tcPr>
            <w:tcW w:w="2038" w:type="dxa"/>
            <w:gridSpan w:val="2"/>
            <w:vAlign w:val="bottom"/>
          </w:tcPr>
          <w:p w14:paraId="751A6F94" w14:textId="77777777" w:rsidR="00F82C80" w:rsidRPr="00A47891" w:rsidRDefault="00F82C80" w:rsidP="00B6555F">
            <w:pPr>
              <w:rPr>
                <w:b/>
                <w:sz w:val="20"/>
                <w:szCs w:val="20"/>
              </w:rPr>
            </w:pPr>
            <w:r w:rsidRPr="00A47891">
              <w:rPr>
                <w:b/>
                <w:sz w:val="20"/>
                <w:szCs w:val="20"/>
              </w:rPr>
              <w:t>Action</w:t>
            </w:r>
          </w:p>
        </w:tc>
        <w:tc>
          <w:tcPr>
            <w:tcW w:w="1534" w:type="dxa"/>
            <w:gridSpan w:val="2"/>
            <w:vAlign w:val="bottom"/>
          </w:tcPr>
          <w:p w14:paraId="12376FAA" w14:textId="77777777" w:rsidR="00F82C80" w:rsidRPr="00A47891" w:rsidRDefault="00F82C80" w:rsidP="00B6555F">
            <w:pPr>
              <w:rPr>
                <w:b/>
                <w:sz w:val="20"/>
                <w:szCs w:val="20"/>
              </w:rPr>
            </w:pPr>
            <w:r w:rsidRPr="00A47891">
              <w:rPr>
                <w:b/>
                <w:sz w:val="20"/>
                <w:szCs w:val="20"/>
              </w:rPr>
              <w:t>KPI</w:t>
            </w:r>
          </w:p>
        </w:tc>
        <w:tc>
          <w:tcPr>
            <w:tcW w:w="1438" w:type="dxa"/>
            <w:gridSpan w:val="2"/>
            <w:vAlign w:val="bottom"/>
          </w:tcPr>
          <w:p w14:paraId="73C379A3" w14:textId="77777777" w:rsidR="00F82C80" w:rsidRPr="00A47891" w:rsidRDefault="00F82C80" w:rsidP="00B6555F">
            <w:pPr>
              <w:rPr>
                <w:b/>
                <w:sz w:val="20"/>
                <w:szCs w:val="20"/>
              </w:rPr>
            </w:pPr>
            <w:r w:rsidRPr="00A47891">
              <w:rPr>
                <w:b/>
                <w:sz w:val="20"/>
                <w:szCs w:val="20"/>
              </w:rPr>
              <w:t>Responsible Party</w:t>
            </w:r>
          </w:p>
        </w:tc>
        <w:tc>
          <w:tcPr>
            <w:tcW w:w="989" w:type="dxa"/>
            <w:gridSpan w:val="2"/>
            <w:vAlign w:val="bottom"/>
          </w:tcPr>
          <w:p w14:paraId="2D1E5ADA" w14:textId="77777777" w:rsidR="00F82C80" w:rsidRPr="00A47891" w:rsidRDefault="00F82C80" w:rsidP="00B6555F">
            <w:pPr>
              <w:rPr>
                <w:b/>
                <w:sz w:val="20"/>
                <w:szCs w:val="20"/>
              </w:rPr>
            </w:pPr>
            <w:r w:rsidRPr="00A47891">
              <w:rPr>
                <w:b/>
                <w:sz w:val="20"/>
                <w:szCs w:val="20"/>
              </w:rPr>
              <w:t>Baseline</w:t>
            </w:r>
          </w:p>
        </w:tc>
        <w:tc>
          <w:tcPr>
            <w:tcW w:w="1259" w:type="dxa"/>
            <w:gridSpan w:val="2"/>
            <w:vAlign w:val="bottom"/>
          </w:tcPr>
          <w:p w14:paraId="009021C2" w14:textId="77777777" w:rsidR="00F82C80" w:rsidRPr="00A47891" w:rsidRDefault="00F82C80" w:rsidP="00B6555F">
            <w:pPr>
              <w:rPr>
                <w:b/>
                <w:sz w:val="20"/>
                <w:szCs w:val="20"/>
              </w:rPr>
            </w:pPr>
            <w:r w:rsidRPr="00A47891">
              <w:rPr>
                <w:b/>
                <w:sz w:val="20"/>
                <w:szCs w:val="20"/>
              </w:rPr>
              <w:t xml:space="preserve">Target / </w:t>
            </w:r>
          </w:p>
          <w:p w14:paraId="346BCAAC" w14:textId="77777777" w:rsidR="00F82C80" w:rsidRPr="00A47891" w:rsidRDefault="00F82C80" w:rsidP="00B6555F">
            <w:pPr>
              <w:rPr>
                <w:b/>
                <w:sz w:val="20"/>
                <w:szCs w:val="20"/>
              </w:rPr>
            </w:pPr>
            <w:r w:rsidRPr="00A47891">
              <w:rPr>
                <w:b/>
                <w:sz w:val="20"/>
                <w:szCs w:val="20"/>
              </w:rPr>
              <w:t>Due Date</w:t>
            </w:r>
          </w:p>
        </w:tc>
        <w:tc>
          <w:tcPr>
            <w:tcW w:w="1017" w:type="dxa"/>
            <w:gridSpan w:val="2"/>
            <w:tcBorders>
              <w:right w:val="dotted" w:sz="4" w:space="0" w:color="auto"/>
            </w:tcBorders>
            <w:shd w:val="clear" w:color="auto" w:fill="F2F2F2" w:themeFill="background1" w:themeFillShade="F2"/>
            <w:vAlign w:val="bottom"/>
          </w:tcPr>
          <w:p w14:paraId="264AEEFF" w14:textId="77777777" w:rsidR="00F82C80" w:rsidRPr="00A47891" w:rsidRDefault="00F82C80" w:rsidP="00B6555F">
            <w:pPr>
              <w:jc w:val="center"/>
              <w:rPr>
                <w:b/>
                <w:sz w:val="20"/>
                <w:szCs w:val="20"/>
              </w:rPr>
            </w:pPr>
            <w:r w:rsidRPr="00A47891">
              <w:rPr>
                <w:b/>
                <w:sz w:val="20"/>
                <w:szCs w:val="20"/>
              </w:rPr>
              <w:t>Q1</w:t>
            </w:r>
          </w:p>
        </w:tc>
        <w:tc>
          <w:tcPr>
            <w:tcW w:w="1018" w:type="dxa"/>
            <w:gridSpan w:val="2"/>
            <w:tcBorders>
              <w:left w:val="dotted" w:sz="4" w:space="0" w:color="auto"/>
              <w:right w:val="dotted" w:sz="4" w:space="0" w:color="auto"/>
            </w:tcBorders>
            <w:shd w:val="clear" w:color="auto" w:fill="F2F2F2" w:themeFill="background1" w:themeFillShade="F2"/>
            <w:vAlign w:val="bottom"/>
          </w:tcPr>
          <w:p w14:paraId="23BF68B2" w14:textId="77777777" w:rsidR="00F82C80" w:rsidRPr="00A47891" w:rsidRDefault="00F82C80" w:rsidP="00B6555F">
            <w:pPr>
              <w:jc w:val="center"/>
              <w:rPr>
                <w:b/>
                <w:sz w:val="20"/>
                <w:szCs w:val="20"/>
              </w:rPr>
            </w:pPr>
            <w:r w:rsidRPr="00A47891">
              <w:rPr>
                <w:b/>
                <w:sz w:val="20"/>
                <w:szCs w:val="20"/>
              </w:rPr>
              <w:t>Q2</w:t>
            </w:r>
          </w:p>
        </w:tc>
        <w:tc>
          <w:tcPr>
            <w:tcW w:w="1019" w:type="dxa"/>
            <w:gridSpan w:val="2"/>
            <w:tcBorders>
              <w:left w:val="dotted" w:sz="4" w:space="0" w:color="auto"/>
              <w:right w:val="dotted" w:sz="4" w:space="0" w:color="auto"/>
            </w:tcBorders>
            <w:shd w:val="clear" w:color="auto" w:fill="F2F2F2" w:themeFill="background1" w:themeFillShade="F2"/>
            <w:vAlign w:val="bottom"/>
          </w:tcPr>
          <w:p w14:paraId="01202B67" w14:textId="77777777" w:rsidR="00F82C80" w:rsidRPr="00A47891" w:rsidRDefault="00F82C80" w:rsidP="00B6555F">
            <w:pPr>
              <w:jc w:val="center"/>
              <w:rPr>
                <w:b/>
                <w:sz w:val="20"/>
                <w:szCs w:val="20"/>
              </w:rPr>
            </w:pPr>
            <w:r w:rsidRPr="00A47891">
              <w:rPr>
                <w:b/>
                <w:sz w:val="20"/>
                <w:szCs w:val="20"/>
              </w:rPr>
              <w:t>Q3</w:t>
            </w:r>
          </w:p>
        </w:tc>
        <w:tc>
          <w:tcPr>
            <w:tcW w:w="825" w:type="dxa"/>
            <w:gridSpan w:val="2"/>
            <w:tcBorders>
              <w:left w:val="dotted" w:sz="4" w:space="0" w:color="auto"/>
            </w:tcBorders>
            <w:shd w:val="clear" w:color="auto" w:fill="F2F2F2" w:themeFill="background1" w:themeFillShade="F2"/>
            <w:vAlign w:val="bottom"/>
          </w:tcPr>
          <w:p w14:paraId="4A2DC920" w14:textId="77777777" w:rsidR="00F82C80" w:rsidRPr="00A47891" w:rsidRDefault="00F82C80" w:rsidP="00B6555F">
            <w:pPr>
              <w:jc w:val="center"/>
              <w:rPr>
                <w:b/>
                <w:sz w:val="20"/>
                <w:szCs w:val="20"/>
              </w:rPr>
            </w:pPr>
            <w:r w:rsidRPr="00A47891">
              <w:rPr>
                <w:b/>
                <w:sz w:val="20"/>
                <w:szCs w:val="20"/>
              </w:rPr>
              <w:t>Q4</w:t>
            </w:r>
          </w:p>
        </w:tc>
      </w:tr>
      <w:tr w:rsidR="005B6408" w:rsidRPr="00A47891" w14:paraId="10123D79" w14:textId="77777777" w:rsidTr="00791683">
        <w:tblPrEx>
          <w:tblCellMar>
            <w:left w:w="108" w:type="dxa"/>
            <w:right w:w="108" w:type="dxa"/>
          </w:tblCellMar>
        </w:tblPrEx>
        <w:trPr>
          <w:gridBefore w:val="1"/>
          <w:wBefore w:w="27" w:type="dxa"/>
          <w:cantSplit/>
        </w:trPr>
        <w:tc>
          <w:tcPr>
            <w:tcW w:w="1831" w:type="dxa"/>
            <w:gridSpan w:val="2"/>
          </w:tcPr>
          <w:p w14:paraId="104DD0A1" w14:textId="77777777" w:rsidR="00F82C80" w:rsidRPr="00A47891" w:rsidRDefault="00721AE7" w:rsidP="0053590C">
            <w:pPr>
              <w:rPr>
                <w:color w:val="000000" w:themeColor="text1"/>
                <w:sz w:val="20"/>
                <w:szCs w:val="20"/>
              </w:rPr>
            </w:pPr>
            <w:r w:rsidRPr="00962174">
              <w:rPr>
                <w:rFonts w:eastAsia="Times New Roman" w:cs="Times New Roman"/>
                <w:b/>
                <w:bCs/>
                <w:color w:val="000000" w:themeColor="text1"/>
                <w:sz w:val="20"/>
                <w:szCs w:val="20"/>
              </w:rPr>
              <w:t>C1h.</w:t>
            </w:r>
            <w:r>
              <w:rPr>
                <w:rFonts w:eastAsia="Times New Roman" w:cs="Times New Roman"/>
                <w:bCs/>
                <w:color w:val="000000" w:themeColor="text1"/>
                <w:sz w:val="20"/>
                <w:szCs w:val="20"/>
              </w:rPr>
              <w:t xml:space="preserve"> </w:t>
            </w:r>
            <w:r w:rsidRPr="00A47891">
              <w:rPr>
                <w:rFonts w:eastAsia="Times New Roman" w:cs="Times New Roman"/>
                <w:bCs/>
                <w:color w:val="000000" w:themeColor="text1"/>
                <w:sz w:val="20"/>
                <w:szCs w:val="20"/>
              </w:rPr>
              <w:t>Complete Biennial Report for calendar years 2011 &amp; 2012</w:t>
            </w:r>
          </w:p>
        </w:tc>
        <w:tc>
          <w:tcPr>
            <w:tcW w:w="2038" w:type="dxa"/>
            <w:gridSpan w:val="2"/>
          </w:tcPr>
          <w:p w14:paraId="144964CB" w14:textId="77777777" w:rsidR="00F82C80" w:rsidRPr="00A47891" w:rsidRDefault="00F82C80" w:rsidP="00862A5D">
            <w:pPr>
              <w:rPr>
                <w:color w:val="000000" w:themeColor="text1"/>
                <w:sz w:val="20"/>
                <w:szCs w:val="20"/>
              </w:rPr>
            </w:pPr>
            <w:r w:rsidRPr="00A47891">
              <w:rPr>
                <w:rFonts w:eastAsia="Times New Roman" w:cs="Times New Roman"/>
                <w:color w:val="000000" w:themeColor="text1"/>
                <w:sz w:val="20"/>
                <w:szCs w:val="20"/>
              </w:rPr>
              <w:t>Gather information from staff; draft report in same format as BR26. Budget information will be based on state FY; all other information on calendar year.</w:t>
            </w:r>
          </w:p>
        </w:tc>
        <w:tc>
          <w:tcPr>
            <w:tcW w:w="1534" w:type="dxa"/>
            <w:gridSpan w:val="2"/>
          </w:tcPr>
          <w:p w14:paraId="5EAC6AFA" w14:textId="77777777" w:rsidR="00F82C80" w:rsidRPr="00A47891" w:rsidRDefault="00F82C80" w:rsidP="00862A5D">
            <w:pPr>
              <w:rPr>
                <w:color w:val="000000" w:themeColor="text1"/>
                <w:sz w:val="20"/>
                <w:szCs w:val="20"/>
              </w:rPr>
            </w:pPr>
            <w:r w:rsidRPr="00A47891">
              <w:rPr>
                <w:color w:val="000000" w:themeColor="text1"/>
                <w:sz w:val="20"/>
                <w:szCs w:val="20"/>
              </w:rPr>
              <w:t>Biennial Report completed</w:t>
            </w:r>
          </w:p>
        </w:tc>
        <w:tc>
          <w:tcPr>
            <w:tcW w:w="1438" w:type="dxa"/>
            <w:gridSpan w:val="2"/>
          </w:tcPr>
          <w:p w14:paraId="1790F19C" w14:textId="77777777" w:rsidR="00F82C80" w:rsidRPr="00A47891" w:rsidRDefault="00F82C80" w:rsidP="00862A5D">
            <w:pPr>
              <w:rPr>
                <w:color w:val="000000" w:themeColor="text1"/>
                <w:sz w:val="20"/>
                <w:szCs w:val="20"/>
              </w:rPr>
            </w:pPr>
            <w:r w:rsidRPr="00A47891">
              <w:rPr>
                <w:color w:val="000000" w:themeColor="text1"/>
                <w:sz w:val="20"/>
                <w:szCs w:val="20"/>
              </w:rPr>
              <w:t>Geoscience Information</w:t>
            </w:r>
          </w:p>
        </w:tc>
        <w:tc>
          <w:tcPr>
            <w:tcW w:w="989" w:type="dxa"/>
            <w:gridSpan w:val="2"/>
          </w:tcPr>
          <w:p w14:paraId="2E9199A8" w14:textId="77777777" w:rsidR="00F82C80" w:rsidRPr="00A47891" w:rsidRDefault="00F82C80" w:rsidP="00862A5D">
            <w:pPr>
              <w:rPr>
                <w:color w:val="000000" w:themeColor="text1"/>
                <w:sz w:val="20"/>
                <w:szCs w:val="20"/>
              </w:rPr>
            </w:pPr>
            <w:r w:rsidRPr="00A47891">
              <w:rPr>
                <w:color w:val="000000" w:themeColor="text1"/>
                <w:sz w:val="20"/>
                <w:szCs w:val="20"/>
              </w:rPr>
              <w:t>50%</w:t>
            </w:r>
            <w:r w:rsidR="0078275C">
              <w:rPr>
                <w:color w:val="000000" w:themeColor="text1"/>
                <w:sz w:val="20"/>
                <w:szCs w:val="20"/>
              </w:rPr>
              <w:t xml:space="preserve"> complete as of 7/1/13</w:t>
            </w:r>
          </w:p>
        </w:tc>
        <w:tc>
          <w:tcPr>
            <w:tcW w:w="1259" w:type="dxa"/>
            <w:gridSpan w:val="2"/>
          </w:tcPr>
          <w:p w14:paraId="22C08D69" w14:textId="77777777" w:rsidR="00F82C80" w:rsidRPr="00A47891" w:rsidRDefault="00F82C80" w:rsidP="00862A5D">
            <w:pPr>
              <w:rPr>
                <w:color w:val="000000" w:themeColor="text1"/>
                <w:sz w:val="20"/>
                <w:szCs w:val="20"/>
              </w:rPr>
            </w:pPr>
            <w:r w:rsidRPr="00A47891">
              <w:rPr>
                <w:color w:val="000000" w:themeColor="text1"/>
                <w:sz w:val="20"/>
                <w:szCs w:val="20"/>
              </w:rPr>
              <w:t>Completed/ Sept 2013</w:t>
            </w:r>
          </w:p>
        </w:tc>
        <w:tc>
          <w:tcPr>
            <w:tcW w:w="1017" w:type="dxa"/>
            <w:gridSpan w:val="2"/>
            <w:tcBorders>
              <w:right w:val="dotted" w:sz="4" w:space="0" w:color="auto"/>
            </w:tcBorders>
            <w:shd w:val="clear" w:color="auto" w:fill="F2F2F2" w:themeFill="background1" w:themeFillShade="F2"/>
          </w:tcPr>
          <w:p w14:paraId="4FFDC4A5" w14:textId="77777777" w:rsidR="00F82C80" w:rsidRPr="006B4E0E" w:rsidRDefault="00F82C80" w:rsidP="00A32CCF">
            <w:pPr>
              <w:rPr>
                <w:color w:val="000000" w:themeColor="text1"/>
                <w:sz w:val="18"/>
                <w:szCs w:val="20"/>
              </w:rPr>
            </w:pPr>
            <w:r w:rsidRPr="006B4E0E">
              <w:rPr>
                <w:color w:val="000000" w:themeColor="text1"/>
                <w:sz w:val="18"/>
                <w:szCs w:val="20"/>
              </w:rPr>
              <w:t>95%;</w:t>
            </w:r>
          </w:p>
          <w:p w14:paraId="556DBD11" w14:textId="77777777" w:rsidR="00F82C80" w:rsidRPr="00A47891" w:rsidRDefault="00F82C80" w:rsidP="00A32CCF">
            <w:pPr>
              <w:rPr>
                <w:color w:val="000000" w:themeColor="text1"/>
                <w:sz w:val="20"/>
                <w:szCs w:val="20"/>
              </w:rPr>
            </w:pPr>
            <w:r w:rsidRPr="006B4E0E">
              <w:rPr>
                <w:color w:val="000000" w:themeColor="text1"/>
                <w:sz w:val="18"/>
                <w:szCs w:val="20"/>
              </w:rPr>
              <w:t>Awaiting  review</w:t>
            </w:r>
          </w:p>
        </w:tc>
        <w:tc>
          <w:tcPr>
            <w:tcW w:w="1018" w:type="dxa"/>
            <w:gridSpan w:val="2"/>
            <w:tcBorders>
              <w:left w:val="dotted" w:sz="4" w:space="0" w:color="auto"/>
              <w:right w:val="dotted" w:sz="4" w:space="0" w:color="auto"/>
            </w:tcBorders>
            <w:shd w:val="clear" w:color="auto" w:fill="F2F2F2" w:themeFill="background1" w:themeFillShade="F2"/>
          </w:tcPr>
          <w:p w14:paraId="6DFB07D2" w14:textId="77777777" w:rsidR="00F82C80" w:rsidRPr="006B4E0E" w:rsidRDefault="00F82C80" w:rsidP="00F82C80">
            <w:pPr>
              <w:rPr>
                <w:color w:val="000000" w:themeColor="text1"/>
                <w:sz w:val="18"/>
                <w:szCs w:val="20"/>
              </w:rPr>
            </w:pPr>
            <w:r w:rsidRPr="006B4E0E">
              <w:rPr>
                <w:color w:val="000000" w:themeColor="text1"/>
                <w:sz w:val="18"/>
                <w:szCs w:val="20"/>
              </w:rPr>
              <w:t>95%;</w:t>
            </w:r>
          </w:p>
          <w:p w14:paraId="5267EA8A" w14:textId="77777777" w:rsidR="00F82C80" w:rsidRPr="00A47891" w:rsidRDefault="00F82C80" w:rsidP="00F82C80">
            <w:pPr>
              <w:rPr>
                <w:color w:val="000000" w:themeColor="text1"/>
                <w:sz w:val="20"/>
                <w:szCs w:val="20"/>
              </w:rPr>
            </w:pPr>
            <w:r w:rsidRPr="006B4E0E">
              <w:rPr>
                <w:color w:val="000000" w:themeColor="text1"/>
                <w:sz w:val="18"/>
                <w:szCs w:val="20"/>
              </w:rPr>
              <w:t>Awaiting  review</w:t>
            </w:r>
          </w:p>
        </w:tc>
        <w:tc>
          <w:tcPr>
            <w:tcW w:w="1019" w:type="dxa"/>
            <w:gridSpan w:val="2"/>
            <w:tcBorders>
              <w:left w:val="dotted" w:sz="4" w:space="0" w:color="auto"/>
              <w:right w:val="dotted" w:sz="4" w:space="0" w:color="auto"/>
            </w:tcBorders>
            <w:shd w:val="clear" w:color="auto" w:fill="F2F2F2" w:themeFill="background1" w:themeFillShade="F2"/>
          </w:tcPr>
          <w:p w14:paraId="779D95A8" w14:textId="77777777" w:rsidR="00F82C80" w:rsidRPr="00A47891" w:rsidRDefault="00DB6BEC" w:rsidP="00862A5D">
            <w:pPr>
              <w:rPr>
                <w:color w:val="000000" w:themeColor="text1"/>
                <w:sz w:val="20"/>
                <w:szCs w:val="20"/>
              </w:rPr>
            </w:pPr>
            <w:r>
              <w:rPr>
                <w:color w:val="000000" w:themeColor="text1"/>
                <w:sz w:val="20"/>
                <w:szCs w:val="20"/>
              </w:rPr>
              <w:t xml:space="preserve">100% </w:t>
            </w:r>
            <w:r w:rsidR="002E7959" w:rsidRPr="00DB6BEC">
              <w:rPr>
                <w:color w:val="000000" w:themeColor="text1"/>
                <w:sz w:val="17"/>
                <w:szCs w:val="17"/>
              </w:rPr>
              <w:t>Completed</w:t>
            </w:r>
          </w:p>
        </w:tc>
        <w:tc>
          <w:tcPr>
            <w:tcW w:w="825" w:type="dxa"/>
            <w:gridSpan w:val="2"/>
            <w:tcBorders>
              <w:left w:val="dotted" w:sz="4" w:space="0" w:color="auto"/>
            </w:tcBorders>
            <w:shd w:val="clear" w:color="auto" w:fill="F2F2F2" w:themeFill="background1" w:themeFillShade="F2"/>
          </w:tcPr>
          <w:p w14:paraId="738352F4" w14:textId="77777777" w:rsidR="00F82C80" w:rsidRPr="00A47891" w:rsidRDefault="00F82C80" w:rsidP="00862A5D">
            <w:pPr>
              <w:rPr>
                <w:color w:val="000000" w:themeColor="text1"/>
                <w:sz w:val="20"/>
                <w:szCs w:val="20"/>
              </w:rPr>
            </w:pPr>
          </w:p>
        </w:tc>
      </w:tr>
      <w:tr w:rsidR="005B6408" w:rsidRPr="00A47891" w14:paraId="5D06AD13" w14:textId="77777777" w:rsidTr="00791683">
        <w:tblPrEx>
          <w:tblCellMar>
            <w:left w:w="108" w:type="dxa"/>
            <w:right w:w="108" w:type="dxa"/>
          </w:tblCellMar>
        </w:tblPrEx>
        <w:trPr>
          <w:gridBefore w:val="1"/>
          <w:wBefore w:w="27" w:type="dxa"/>
          <w:cantSplit/>
          <w:trHeight w:val="980"/>
        </w:trPr>
        <w:tc>
          <w:tcPr>
            <w:tcW w:w="1831" w:type="dxa"/>
            <w:gridSpan w:val="2"/>
          </w:tcPr>
          <w:p w14:paraId="26CD14EA" w14:textId="77777777" w:rsidR="00F82C80" w:rsidRPr="00A47891" w:rsidRDefault="00721AE7" w:rsidP="00862A5D">
            <w:pPr>
              <w:rPr>
                <w:color w:val="000000" w:themeColor="text1"/>
                <w:sz w:val="20"/>
                <w:szCs w:val="20"/>
              </w:rPr>
            </w:pPr>
            <w:r w:rsidRPr="00962174">
              <w:rPr>
                <w:rFonts w:eastAsia="Times New Roman" w:cs="Times New Roman"/>
                <w:b/>
                <w:bCs/>
                <w:color w:val="000000" w:themeColor="text1"/>
                <w:sz w:val="20"/>
                <w:szCs w:val="20"/>
              </w:rPr>
              <w:t>C1i.</w:t>
            </w:r>
            <w:r>
              <w:rPr>
                <w:rFonts w:eastAsia="Times New Roman" w:cs="Times New Roman"/>
                <w:bCs/>
                <w:color w:val="000000" w:themeColor="text1"/>
                <w:sz w:val="20"/>
                <w:szCs w:val="20"/>
              </w:rPr>
              <w:t xml:space="preserve"> </w:t>
            </w:r>
            <w:r w:rsidRPr="00A47891">
              <w:rPr>
                <w:rFonts w:eastAsia="Times New Roman" w:cs="Times New Roman"/>
                <w:bCs/>
                <w:color w:val="000000" w:themeColor="text1"/>
                <w:sz w:val="20"/>
                <w:szCs w:val="20"/>
              </w:rPr>
              <w:t>Release quarterly FGS News and Research within one month after the end of each quarter</w:t>
            </w:r>
          </w:p>
        </w:tc>
        <w:tc>
          <w:tcPr>
            <w:tcW w:w="2038" w:type="dxa"/>
            <w:gridSpan w:val="2"/>
          </w:tcPr>
          <w:p w14:paraId="24A81333" w14:textId="77777777" w:rsidR="00F82C80" w:rsidRPr="00A47891" w:rsidRDefault="00F82C80" w:rsidP="00862A5D">
            <w:pPr>
              <w:rPr>
                <w:color w:val="000000" w:themeColor="text1"/>
                <w:sz w:val="20"/>
                <w:szCs w:val="20"/>
              </w:rPr>
            </w:pPr>
            <w:r w:rsidRPr="00A47891">
              <w:rPr>
                <w:rFonts w:eastAsia="Times New Roman" w:cs="Times New Roman"/>
                <w:color w:val="000000" w:themeColor="text1"/>
                <w:sz w:val="20"/>
                <w:szCs w:val="20"/>
              </w:rPr>
              <w:t>Gather information from staff; draft news reports; coordinate with DEP Communications</w:t>
            </w:r>
          </w:p>
        </w:tc>
        <w:tc>
          <w:tcPr>
            <w:tcW w:w="1534" w:type="dxa"/>
            <w:gridSpan w:val="2"/>
          </w:tcPr>
          <w:p w14:paraId="5EF55C39" w14:textId="77777777" w:rsidR="00F82C80" w:rsidRPr="00A47891" w:rsidRDefault="00F82C80" w:rsidP="0053590C">
            <w:pPr>
              <w:rPr>
                <w:color w:val="000000" w:themeColor="text1"/>
                <w:sz w:val="20"/>
                <w:szCs w:val="20"/>
              </w:rPr>
            </w:pPr>
            <w:r w:rsidRPr="00A47891">
              <w:rPr>
                <w:color w:val="000000" w:themeColor="text1"/>
                <w:sz w:val="20"/>
                <w:szCs w:val="20"/>
              </w:rPr>
              <w:t>FGS Newsletter completed each quarter</w:t>
            </w:r>
          </w:p>
        </w:tc>
        <w:tc>
          <w:tcPr>
            <w:tcW w:w="1438" w:type="dxa"/>
            <w:gridSpan w:val="2"/>
          </w:tcPr>
          <w:p w14:paraId="05DFE89A" w14:textId="77777777" w:rsidR="00F82C80" w:rsidRPr="00A47891" w:rsidRDefault="00F82C80" w:rsidP="00CD4D8B">
            <w:pPr>
              <w:rPr>
                <w:rFonts w:eastAsia="Times New Roman" w:cs="Times New Roman"/>
                <w:color w:val="000000" w:themeColor="text1"/>
                <w:sz w:val="20"/>
                <w:szCs w:val="20"/>
              </w:rPr>
            </w:pPr>
            <w:r w:rsidRPr="00A47891">
              <w:rPr>
                <w:rFonts w:eastAsia="Times New Roman" w:cs="Times New Roman"/>
                <w:color w:val="000000" w:themeColor="text1"/>
                <w:sz w:val="20"/>
                <w:szCs w:val="20"/>
              </w:rPr>
              <w:t>Administration</w:t>
            </w:r>
          </w:p>
          <w:p w14:paraId="79EB1304" w14:textId="77777777" w:rsidR="00F82C80" w:rsidRPr="00A47891" w:rsidRDefault="00F82C80" w:rsidP="00CD4D8B">
            <w:pPr>
              <w:rPr>
                <w:color w:val="000000" w:themeColor="text1"/>
                <w:sz w:val="20"/>
                <w:szCs w:val="20"/>
              </w:rPr>
            </w:pPr>
            <w:r w:rsidRPr="00A47891">
              <w:rPr>
                <w:rFonts w:eastAsia="Times New Roman" w:cs="Times New Roman"/>
                <w:color w:val="000000" w:themeColor="text1"/>
                <w:sz w:val="20"/>
                <w:szCs w:val="20"/>
              </w:rPr>
              <w:t>and Geoscience Information</w:t>
            </w:r>
          </w:p>
        </w:tc>
        <w:tc>
          <w:tcPr>
            <w:tcW w:w="989" w:type="dxa"/>
            <w:gridSpan w:val="2"/>
          </w:tcPr>
          <w:p w14:paraId="4A456DB3" w14:textId="77777777" w:rsidR="00F82C80" w:rsidRPr="00A47891" w:rsidRDefault="00F82C80" w:rsidP="00862A5D">
            <w:pPr>
              <w:rPr>
                <w:color w:val="000000" w:themeColor="text1"/>
                <w:sz w:val="20"/>
                <w:szCs w:val="20"/>
              </w:rPr>
            </w:pPr>
            <w:r w:rsidRPr="00A47891">
              <w:rPr>
                <w:color w:val="000000" w:themeColor="text1"/>
                <w:sz w:val="20"/>
                <w:szCs w:val="20"/>
              </w:rPr>
              <w:t xml:space="preserve">News-letter each </w:t>
            </w:r>
            <w:proofErr w:type="spellStart"/>
            <w:r w:rsidRPr="00A47891">
              <w:rPr>
                <w:color w:val="000000" w:themeColor="text1"/>
                <w:sz w:val="20"/>
                <w:szCs w:val="20"/>
              </w:rPr>
              <w:t>qtr</w:t>
            </w:r>
            <w:proofErr w:type="spellEnd"/>
          </w:p>
        </w:tc>
        <w:tc>
          <w:tcPr>
            <w:tcW w:w="1259" w:type="dxa"/>
            <w:gridSpan w:val="2"/>
          </w:tcPr>
          <w:p w14:paraId="648E3F92" w14:textId="77777777" w:rsidR="00F82C80" w:rsidRPr="00A47891" w:rsidRDefault="00F82C80" w:rsidP="00862A5D">
            <w:pPr>
              <w:rPr>
                <w:color w:val="000000" w:themeColor="text1"/>
                <w:sz w:val="20"/>
                <w:szCs w:val="20"/>
              </w:rPr>
            </w:pPr>
            <w:r w:rsidRPr="00A47891">
              <w:rPr>
                <w:color w:val="000000" w:themeColor="text1"/>
                <w:sz w:val="20"/>
                <w:szCs w:val="20"/>
              </w:rPr>
              <w:t>Winter 2013</w:t>
            </w:r>
          </w:p>
        </w:tc>
        <w:tc>
          <w:tcPr>
            <w:tcW w:w="1017" w:type="dxa"/>
            <w:gridSpan w:val="2"/>
            <w:tcBorders>
              <w:right w:val="dotted" w:sz="4" w:space="0" w:color="auto"/>
            </w:tcBorders>
            <w:shd w:val="clear" w:color="auto" w:fill="F2F2F2" w:themeFill="background1" w:themeFillShade="F2"/>
          </w:tcPr>
          <w:p w14:paraId="4029B22F" w14:textId="77777777" w:rsidR="00F82C80" w:rsidRPr="00BB56E0" w:rsidRDefault="00F82C80" w:rsidP="00557DD5">
            <w:pPr>
              <w:rPr>
                <w:color w:val="000000" w:themeColor="text1"/>
                <w:sz w:val="18"/>
                <w:szCs w:val="20"/>
              </w:rPr>
            </w:pPr>
            <w:r w:rsidRPr="00BB56E0">
              <w:rPr>
                <w:color w:val="000000" w:themeColor="text1"/>
                <w:sz w:val="18"/>
                <w:szCs w:val="20"/>
              </w:rPr>
              <w:t>100% Summer 2013 issue released</w:t>
            </w:r>
            <w:r w:rsidRPr="00BB56E0" w:rsidDel="00D52B4A">
              <w:rPr>
                <w:color w:val="000000" w:themeColor="text1"/>
                <w:sz w:val="18"/>
                <w:szCs w:val="20"/>
              </w:rPr>
              <w:t xml:space="preserve"> </w:t>
            </w:r>
            <w:r w:rsidRPr="00BB56E0">
              <w:rPr>
                <w:color w:val="000000" w:themeColor="text1"/>
                <w:sz w:val="18"/>
                <w:szCs w:val="20"/>
              </w:rPr>
              <w:t xml:space="preserve"> </w:t>
            </w:r>
          </w:p>
        </w:tc>
        <w:tc>
          <w:tcPr>
            <w:tcW w:w="1018" w:type="dxa"/>
            <w:gridSpan w:val="2"/>
            <w:tcBorders>
              <w:left w:val="dotted" w:sz="4" w:space="0" w:color="auto"/>
              <w:right w:val="dotted" w:sz="4" w:space="0" w:color="auto"/>
            </w:tcBorders>
            <w:shd w:val="clear" w:color="auto" w:fill="F2F2F2" w:themeFill="background1" w:themeFillShade="F2"/>
          </w:tcPr>
          <w:p w14:paraId="1AA58F5E" w14:textId="77777777" w:rsidR="00F82C80" w:rsidRDefault="00F82C80" w:rsidP="00862A5D">
            <w:pPr>
              <w:rPr>
                <w:color w:val="000000" w:themeColor="text1"/>
                <w:sz w:val="20"/>
                <w:szCs w:val="20"/>
              </w:rPr>
            </w:pPr>
            <w:r>
              <w:rPr>
                <w:color w:val="000000" w:themeColor="text1"/>
                <w:sz w:val="20"/>
                <w:szCs w:val="20"/>
              </w:rPr>
              <w:t xml:space="preserve">100% </w:t>
            </w:r>
          </w:p>
          <w:p w14:paraId="5C79B7E7" w14:textId="77777777" w:rsidR="00F82C80" w:rsidRPr="00A47891" w:rsidRDefault="00F82C80" w:rsidP="00862A5D">
            <w:pPr>
              <w:rPr>
                <w:color w:val="000000" w:themeColor="text1"/>
                <w:sz w:val="20"/>
                <w:szCs w:val="20"/>
              </w:rPr>
            </w:pPr>
            <w:r>
              <w:rPr>
                <w:color w:val="000000" w:themeColor="text1"/>
                <w:sz w:val="20"/>
                <w:szCs w:val="20"/>
              </w:rPr>
              <w:t>Fall 2013 issue released</w:t>
            </w:r>
          </w:p>
        </w:tc>
        <w:tc>
          <w:tcPr>
            <w:tcW w:w="1019" w:type="dxa"/>
            <w:gridSpan w:val="2"/>
            <w:tcBorders>
              <w:left w:val="dotted" w:sz="4" w:space="0" w:color="auto"/>
              <w:right w:val="dotted" w:sz="4" w:space="0" w:color="auto"/>
            </w:tcBorders>
            <w:shd w:val="clear" w:color="auto" w:fill="F2F2F2" w:themeFill="background1" w:themeFillShade="F2"/>
          </w:tcPr>
          <w:p w14:paraId="4490FFF2" w14:textId="77777777" w:rsidR="002E7959" w:rsidRPr="002E7959" w:rsidRDefault="006E7E26" w:rsidP="002E7959">
            <w:pPr>
              <w:rPr>
                <w:color w:val="000000" w:themeColor="text1"/>
                <w:sz w:val="20"/>
                <w:szCs w:val="20"/>
              </w:rPr>
            </w:pPr>
            <w:r>
              <w:rPr>
                <w:color w:val="000000" w:themeColor="text1"/>
                <w:sz w:val="20"/>
                <w:szCs w:val="20"/>
              </w:rPr>
              <w:t>100%</w:t>
            </w:r>
          </w:p>
          <w:p w14:paraId="09B7B764" w14:textId="77777777" w:rsidR="00F82C80" w:rsidRPr="00A47891" w:rsidRDefault="006E7E26" w:rsidP="00862A5D">
            <w:pPr>
              <w:rPr>
                <w:color w:val="000000" w:themeColor="text1"/>
                <w:sz w:val="20"/>
                <w:szCs w:val="20"/>
              </w:rPr>
            </w:pPr>
            <w:r>
              <w:rPr>
                <w:color w:val="000000" w:themeColor="text1"/>
                <w:sz w:val="20"/>
                <w:szCs w:val="20"/>
              </w:rPr>
              <w:t xml:space="preserve"> Winter 2014 issue released</w:t>
            </w:r>
          </w:p>
        </w:tc>
        <w:tc>
          <w:tcPr>
            <w:tcW w:w="825" w:type="dxa"/>
            <w:gridSpan w:val="2"/>
            <w:tcBorders>
              <w:left w:val="dotted" w:sz="4" w:space="0" w:color="auto"/>
            </w:tcBorders>
            <w:shd w:val="clear" w:color="auto" w:fill="F2F2F2" w:themeFill="background1" w:themeFillShade="F2"/>
          </w:tcPr>
          <w:p w14:paraId="68032DF3" w14:textId="77777777" w:rsidR="00F82C80" w:rsidRPr="00A47891" w:rsidRDefault="00F82C80" w:rsidP="00862A5D">
            <w:pPr>
              <w:rPr>
                <w:color w:val="000000" w:themeColor="text1"/>
                <w:sz w:val="20"/>
                <w:szCs w:val="20"/>
              </w:rPr>
            </w:pPr>
          </w:p>
        </w:tc>
      </w:tr>
      <w:tr w:rsidR="00CC0E18" w:rsidRPr="00A47891" w14:paraId="7846785F" w14:textId="77777777" w:rsidTr="00791683">
        <w:tblPrEx>
          <w:tblCellMar>
            <w:left w:w="108" w:type="dxa"/>
            <w:right w:w="108" w:type="dxa"/>
          </w:tblCellMar>
        </w:tblPrEx>
        <w:trPr>
          <w:gridAfter w:val="1"/>
          <w:wAfter w:w="31" w:type="dxa"/>
          <w:cantSplit/>
        </w:trPr>
        <w:tc>
          <w:tcPr>
            <w:tcW w:w="12964" w:type="dxa"/>
            <w:gridSpan w:val="20"/>
            <w:shd w:val="clear" w:color="auto" w:fill="B6DDE8" w:themeFill="accent5" w:themeFillTint="66"/>
            <w:vAlign w:val="center"/>
          </w:tcPr>
          <w:p w14:paraId="51FD2A24" w14:textId="77777777" w:rsidR="00CC0E18" w:rsidRPr="00A47891" w:rsidRDefault="00CC0E18" w:rsidP="00C54DE5">
            <w:pPr>
              <w:rPr>
                <w:color w:val="595959" w:themeColor="text1" w:themeTint="A6"/>
                <w:sz w:val="20"/>
                <w:szCs w:val="20"/>
              </w:rPr>
            </w:pPr>
            <w:r w:rsidRPr="00A47891">
              <w:rPr>
                <w:b/>
                <w:i/>
                <w:color w:val="595959" w:themeColor="text1" w:themeTint="A6"/>
                <w:sz w:val="20"/>
                <w:szCs w:val="20"/>
              </w:rPr>
              <w:t xml:space="preserve">                                                                                                         </w:t>
            </w:r>
            <w:r w:rsidR="008D729C" w:rsidRPr="00A47891">
              <w:rPr>
                <w:b/>
                <w:i/>
                <w:color w:val="595959" w:themeColor="text1" w:themeTint="A6"/>
                <w:sz w:val="20"/>
                <w:szCs w:val="20"/>
              </w:rPr>
              <w:t xml:space="preserve">                                 </w:t>
            </w:r>
            <w:r w:rsidRPr="00A47891">
              <w:rPr>
                <w:b/>
                <w:i/>
                <w:color w:val="595959" w:themeColor="text1" w:themeTint="A6"/>
                <w:sz w:val="20"/>
                <w:szCs w:val="20"/>
              </w:rPr>
              <w:t xml:space="preserve">  </w:t>
            </w:r>
            <w:r w:rsidRPr="00A47891">
              <w:rPr>
                <w:b/>
                <w:color w:val="595959" w:themeColor="text1" w:themeTint="A6"/>
                <w:sz w:val="20"/>
                <w:szCs w:val="20"/>
              </w:rPr>
              <w:t xml:space="preserve">Department of Economic Opportunity 5 </w:t>
            </w:r>
            <w:proofErr w:type="spellStart"/>
            <w:r w:rsidRPr="00A47891">
              <w:rPr>
                <w:b/>
                <w:color w:val="595959" w:themeColor="text1" w:themeTint="A6"/>
                <w:sz w:val="20"/>
                <w:szCs w:val="20"/>
              </w:rPr>
              <w:t>Yr</w:t>
            </w:r>
            <w:proofErr w:type="spellEnd"/>
            <w:r w:rsidRPr="00A47891">
              <w:rPr>
                <w:b/>
                <w:color w:val="595959" w:themeColor="text1" w:themeTint="A6"/>
                <w:sz w:val="20"/>
                <w:szCs w:val="20"/>
              </w:rPr>
              <w:t xml:space="preserve"> Plan: #18, 19, 20, 25</w:t>
            </w:r>
          </w:p>
        </w:tc>
      </w:tr>
      <w:tr w:rsidR="00CC0E18" w:rsidRPr="00A47891" w14:paraId="7D571CD9" w14:textId="77777777" w:rsidTr="00791683">
        <w:tblPrEx>
          <w:tblCellMar>
            <w:left w:w="108" w:type="dxa"/>
            <w:right w:w="108" w:type="dxa"/>
          </w:tblCellMar>
        </w:tblPrEx>
        <w:trPr>
          <w:gridAfter w:val="1"/>
          <w:wAfter w:w="31" w:type="dxa"/>
          <w:cantSplit/>
        </w:trPr>
        <w:tc>
          <w:tcPr>
            <w:tcW w:w="12964" w:type="dxa"/>
            <w:gridSpan w:val="20"/>
            <w:shd w:val="clear" w:color="auto" w:fill="B8CCE4" w:themeFill="accent1" w:themeFillTint="66"/>
            <w:vAlign w:val="center"/>
          </w:tcPr>
          <w:p w14:paraId="4284D7C9" w14:textId="77777777" w:rsidR="00CC0E18" w:rsidRPr="00A47891" w:rsidRDefault="00CC0E18" w:rsidP="00C54DE5">
            <w:pPr>
              <w:rPr>
                <w:b/>
                <w:i/>
                <w:color w:val="595959" w:themeColor="text1" w:themeTint="A6"/>
                <w:sz w:val="20"/>
                <w:szCs w:val="20"/>
              </w:rPr>
            </w:pPr>
            <w:r w:rsidRPr="00A47891">
              <w:rPr>
                <w:b/>
                <w:i/>
                <w:color w:val="595959" w:themeColor="text1" w:themeTint="A6"/>
                <w:sz w:val="20"/>
                <w:szCs w:val="20"/>
              </w:rPr>
              <w:t xml:space="preserve">Getting the Water Right in Florida and Creating a Consistent and Certain Regulatory Process  </w:t>
            </w:r>
            <w:r w:rsidRPr="00A47891">
              <w:rPr>
                <w:b/>
                <w:color w:val="595959" w:themeColor="text1" w:themeTint="A6"/>
                <w:sz w:val="20"/>
                <w:szCs w:val="20"/>
              </w:rPr>
              <w:t>Secretary Priority</w:t>
            </w:r>
            <w:r w:rsidRPr="00A47891">
              <w:rPr>
                <w:b/>
                <w:i/>
                <w:color w:val="595959" w:themeColor="text1" w:themeTint="A6"/>
                <w:sz w:val="20"/>
                <w:szCs w:val="20"/>
              </w:rPr>
              <w:t xml:space="preserve"> </w:t>
            </w:r>
          </w:p>
        </w:tc>
      </w:tr>
      <w:tr w:rsidR="00D46CC7" w:rsidRPr="00A47891" w14:paraId="570233A3" w14:textId="77777777" w:rsidTr="00791683">
        <w:tblPrEx>
          <w:tblCellMar>
            <w:left w:w="108" w:type="dxa"/>
            <w:right w:w="108" w:type="dxa"/>
          </w:tblCellMar>
        </w:tblPrEx>
        <w:trPr>
          <w:gridAfter w:val="1"/>
          <w:wAfter w:w="31" w:type="dxa"/>
          <w:cantSplit/>
        </w:trPr>
        <w:tc>
          <w:tcPr>
            <w:tcW w:w="12964" w:type="dxa"/>
            <w:gridSpan w:val="20"/>
            <w:shd w:val="clear" w:color="auto" w:fill="CCC0D9" w:themeFill="accent4" w:themeFillTint="66"/>
            <w:vAlign w:val="center"/>
          </w:tcPr>
          <w:p w14:paraId="11FAA114" w14:textId="77777777" w:rsidR="00D46CC7" w:rsidRPr="00A47891" w:rsidRDefault="00CC0E18" w:rsidP="00862A5D">
            <w:pPr>
              <w:rPr>
                <w:color w:val="595959" w:themeColor="text1" w:themeTint="A6"/>
                <w:sz w:val="20"/>
                <w:szCs w:val="20"/>
              </w:rPr>
            </w:pPr>
            <w:r w:rsidRPr="00A47891">
              <w:rPr>
                <w:b/>
                <w:i/>
                <w:color w:val="595959" w:themeColor="text1" w:themeTint="A6"/>
                <w:sz w:val="20"/>
                <w:szCs w:val="20"/>
              </w:rPr>
              <w:t>Program Effectiveness and Efficiency</w:t>
            </w:r>
            <w:r w:rsidR="00393415" w:rsidRPr="00A47891">
              <w:rPr>
                <w:b/>
                <w:i/>
                <w:color w:val="595959" w:themeColor="text1" w:themeTint="A6"/>
                <w:sz w:val="20"/>
                <w:szCs w:val="20"/>
              </w:rPr>
              <w:t xml:space="preserve">                                                                                                        </w:t>
            </w:r>
            <w:r w:rsidR="00D46CC7" w:rsidRPr="00A47891">
              <w:rPr>
                <w:b/>
                <w:color w:val="595959" w:themeColor="text1" w:themeTint="A6"/>
                <w:sz w:val="20"/>
                <w:szCs w:val="20"/>
              </w:rPr>
              <w:t>FGS Priority</w:t>
            </w:r>
          </w:p>
        </w:tc>
      </w:tr>
      <w:tr w:rsidR="001A6AAD" w:rsidRPr="00A47891" w14:paraId="7EDAD15D" w14:textId="77777777" w:rsidTr="00791683">
        <w:tblPrEx>
          <w:tblCellMar>
            <w:left w:w="108" w:type="dxa"/>
            <w:right w:w="108" w:type="dxa"/>
          </w:tblCellMar>
        </w:tblPrEx>
        <w:trPr>
          <w:gridAfter w:val="1"/>
          <w:wAfter w:w="31" w:type="dxa"/>
          <w:cantSplit/>
        </w:trPr>
        <w:tc>
          <w:tcPr>
            <w:tcW w:w="12964" w:type="dxa"/>
            <w:gridSpan w:val="20"/>
            <w:shd w:val="clear" w:color="auto" w:fill="8DB3E2" w:themeFill="text2" w:themeFillTint="66"/>
            <w:vAlign w:val="bottom"/>
          </w:tcPr>
          <w:p w14:paraId="0A83D6F9" w14:textId="77777777" w:rsidR="001A6AAD" w:rsidRPr="00A47891" w:rsidRDefault="008D729C" w:rsidP="00C54DE5">
            <w:pPr>
              <w:rPr>
                <w:b/>
                <w:sz w:val="20"/>
                <w:szCs w:val="20"/>
              </w:rPr>
            </w:pPr>
            <w:r w:rsidRPr="00A47891">
              <w:rPr>
                <w:b/>
                <w:sz w:val="20"/>
                <w:szCs w:val="20"/>
              </w:rPr>
              <w:t>FGS Goal D1: Provide effective leadership</w:t>
            </w:r>
          </w:p>
        </w:tc>
      </w:tr>
      <w:tr w:rsidR="005B6408" w:rsidRPr="00A47891" w14:paraId="01E20228" w14:textId="77777777" w:rsidTr="00791683">
        <w:tblPrEx>
          <w:tblCellMar>
            <w:left w:w="108" w:type="dxa"/>
            <w:right w:w="108" w:type="dxa"/>
          </w:tblCellMar>
        </w:tblPrEx>
        <w:trPr>
          <w:gridAfter w:val="1"/>
          <w:wAfter w:w="31" w:type="dxa"/>
          <w:cantSplit/>
        </w:trPr>
        <w:tc>
          <w:tcPr>
            <w:tcW w:w="1852" w:type="dxa"/>
            <w:gridSpan w:val="2"/>
            <w:tcBorders>
              <w:bottom w:val="single" w:sz="4" w:space="0" w:color="auto"/>
            </w:tcBorders>
            <w:vAlign w:val="bottom"/>
          </w:tcPr>
          <w:p w14:paraId="2B9EE4DB" w14:textId="77777777" w:rsidR="001A6AAD" w:rsidRPr="00A47891" w:rsidRDefault="001A6AAD" w:rsidP="001A6AAD">
            <w:pPr>
              <w:rPr>
                <w:b/>
                <w:sz w:val="20"/>
                <w:szCs w:val="20"/>
              </w:rPr>
            </w:pPr>
            <w:r w:rsidRPr="00A47891">
              <w:rPr>
                <w:b/>
                <w:sz w:val="20"/>
                <w:szCs w:val="20"/>
              </w:rPr>
              <w:t>KPM</w:t>
            </w:r>
          </w:p>
        </w:tc>
        <w:tc>
          <w:tcPr>
            <w:tcW w:w="2024" w:type="dxa"/>
            <w:gridSpan w:val="2"/>
            <w:tcBorders>
              <w:bottom w:val="single" w:sz="4" w:space="0" w:color="auto"/>
            </w:tcBorders>
            <w:vAlign w:val="bottom"/>
          </w:tcPr>
          <w:p w14:paraId="09BE7A02" w14:textId="77777777" w:rsidR="001A6AAD" w:rsidRPr="00A47891" w:rsidRDefault="001A6AAD" w:rsidP="001A6AAD">
            <w:pPr>
              <w:rPr>
                <w:b/>
                <w:sz w:val="20"/>
                <w:szCs w:val="20"/>
              </w:rPr>
            </w:pPr>
            <w:r w:rsidRPr="00A47891">
              <w:rPr>
                <w:b/>
                <w:sz w:val="20"/>
                <w:szCs w:val="20"/>
              </w:rPr>
              <w:t>Action</w:t>
            </w:r>
          </w:p>
        </w:tc>
        <w:tc>
          <w:tcPr>
            <w:tcW w:w="1533" w:type="dxa"/>
            <w:gridSpan w:val="2"/>
            <w:tcBorders>
              <w:bottom w:val="single" w:sz="4" w:space="0" w:color="auto"/>
            </w:tcBorders>
            <w:vAlign w:val="bottom"/>
          </w:tcPr>
          <w:p w14:paraId="6B5B4709" w14:textId="77777777" w:rsidR="001A6AAD" w:rsidRPr="00A47891" w:rsidRDefault="001A6AAD" w:rsidP="001A6AAD">
            <w:pPr>
              <w:rPr>
                <w:b/>
                <w:sz w:val="20"/>
                <w:szCs w:val="20"/>
              </w:rPr>
            </w:pPr>
            <w:r w:rsidRPr="00A47891">
              <w:rPr>
                <w:b/>
                <w:sz w:val="20"/>
                <w:szCs w:val="20"/>
              </w:rPr>
              <w:t>KPI</w:t>
            </w:r>
          </w:p>
        </w:tc>
        <w:tc>
          <w:tcPr>
            <w:tcW w:w="1439" w:type="dxa"/>
            <w:gridSpan w:val="2"/>
            <w:tcBorders>
              <w:bottom w:val="single" w:sz="4" w:space="0" w:color="auto"/>
            </w:tcBorders>
            <w:vAlign w:val="bottom"/>
          </w:tcPr>
          <w:p w14:paraId="27C119D5" w14:textId="77777777" w:rsidR="001A6AAD" w:rsidRPr="00A47891" w:rsidRDefault="001A6AAD" w:rsidP="001A6AAD">
            <w:pPr>
              <w:rPr>
                <w:b/>
                <w:sz w:val="20"/>
                <w:szCs w:val="20"/>
              </w:rPr>
            </w:pPr>
            <w:r w:rsidRPr="00A47891">
              <w:rPr>
                <w:b/>
                <w:sz w:val="20"/>
                <w:szCs w:val="20"/>
              </w:rPr>
              <w:t>Responsible Party</w:t>
            </w:r>
          </w:p>
        </w:tc>
        <w:tc>
          <w:tcPr>
            <w:tcW w:w="989" w:type="dxa"/>
            <w:gridSpan w:val="2"/>
            <w:tcBorders>
              <w:bottom w:val="single" w:sz="4" w:space="0" w:color="auto"/>
            </w:tcBorders>
            <w:vAlign w:val="bottom"/>
          </w:tcPr>
          <w:p w14:paraId="3608DA12" w14:textId="77777777" w:rsidR="001A6AAD" w:rsidRPr="00A47891" w:rsidRDefault="001A6AAD" w:rsidP="001A6AAD">
            <w:pPr>
              <w:rPr>
                <w:b/>
                <w:sz w:val="20"/>
                <w:szCs w:val="20"/>
              </w:rPr>
            </w:pPr>
            <w:r w:rsidRPr="00A47891">
              <w:rPr>
                <w:b/>
                <w:sz w:val="20"/>
                <w:szCs w:val="20"/>
              </w:rPr>
              <w:t>Baseline</w:t>
            </w:r>
          </w:p>
        </w:tc>
        <w:tc>
          <w:tcPr>
            <w:tcW w:w="1259" w:type="dxa"/>
            <w:gridSpan w:val="2"/>
            <w:tcBorders>
              <w:bottom w:val="single" w:sz="4" w:space="0" w:color="auto"/>
            </w:tcBorders>
            <w:vAlign w:val="bottom"/>
          </w:tcPr>
          <w:p w14:paraId="0CA2A847" w14:textId="77777777" w:rsidR="001A6AAD" w:rsidRPr="00A47891" w:rsidRDefault="001A6AAD" w:rsidP="001A6AAD">
            <w:pPr>
              <w:rPr>
                <w:b/>
                <w:sz w:val="20"/>
                <w:szCs w:val="20"/>
              </w:rPr>
            </w:pPr>
            <w:r w:rsidRPr="00A47891">
              <w:rPr>
                <w:b/>
                <w:sz w:val="20"/>
                <w:szCs w:val="20"/>
              </w:rPr>
              <w:t xml:space="preserve">Target / </w:t>
            </w:r>
          </w:p>
          <w:p w14:paraId="571E670F" w14:textId="77777777" w:rsidR="001A6AAD" w:rsidRPr="00A47891" w:rsidRDefault="001A6AAD" w:rsidP="001A6AAD">
            <w:pPr>
              <w:rPr>
                <w:b/>
                <w:sz w:val="20"/>
                <w:szCs w:val="20"/>
              </w:rPr>
            </w:pPr>
            <w:r w:rsidRPr="00A47891">
              <w:rPr>
                <w:b/>
                <w:sz w:val="20"/>
                <w:szCs w:val="20"/>
              </w:rPr>
              <w:t>Due Date</w:t>
            </w:r>
          </w:p>
        </w:tc>
        <w:tc>
          <w:tcPr>
            <w:tcW w:w="966" w:type="dxa"/>
            <w:gridSpan w:val="2"/>
            <w:tcBorders>
              <w:bottom w:val="single" w:sz="4" w:space="0" w:color="auto"/>
              <w:right w:val="dotted" w:sz="4" w:space="0" w:color="auto"/>
            </w:tcBorders>
            <w:shd w:val="clear" w:color="auto" w:fill="F2F2F2" w:themeFill="background1" w:themeFillShade="F2"/>
            <w:vAlign w:val="bottom"/>
          </w:tcPr>
          <w:p w14:paraId="44649E4A" w14:textId="77777777" w:rsidR="001A6AAD" w:rsidRPr="00A47891" w:rsidRDefault="001A6AAD" w:rsidP="001A6AAD">
            <w:pPr>
              <w:jc w:val="center"/>
              <w:rPr>
                <w:b/>
                <w:sz w:val="20"/>
                <w:szCs w:val="20"/>
              </w:rPr>
            </w:pPr>
            <w:r w:rsidRPr="00A47891">
              <w:rPr>
                <w:b/>
                <w:sz w:val="20"/>
                <w:szCs w:val="20"/>
              </w:rPr>
              <w:t>Q1</w:t>
            </w:r>
          </w:p>
        </w:tc>
        <w:tc>
          <w:tcPr>
            <w:tcW w:w="967" w:type="dxa"/>
            <w:gridSpan w:val="2"/>
            <w:tcBorders>
              <w:left w:val="dotted" w:sz="4" w:space="0" w:color="auto"/>
              <w:bottom w:val="single" w:sz="4" w:space="0" w:color="auto"/>
              <w:right w:val="dotted" w:sz="4" w:space="0" w:color="auto"/>
            </w:tcBorders>
            <w:shd w:val="clear" w:color="auto" w:fill="F2F2F2" w:themeFill="background1" w:themeFillShade="F2"/>
            <w:vAlign w:val="bottom"/>
          </w:tcPr>
          <w:p w14:paraId="63194FAD" w14:textId="77777777" w:rsidR="001A6AAD" w:rsidRPr="00A47891" w:rsidRDefault="001A6AAD" w:rsidP="001A6AAD">
            <w:pPr>
              <w:jc w:val="center"/>
              <w:rPr>
                <w:b/>
                <w:sz w:val="20"/>
                <w:szCs w:val="20"/>
              </w:rPr>
            </w:pPr>
            <w:r w:rsidRPr="00A47891">
              <w:rPr>
                <w:b/>
                <w:sz w:val="20"/>
                <w:szCs w:val="20"/>
              </w:rPr>
              <w:t>Q2</w:t>
            </w:r>
          </w:p>
        </w:tc>
        <w:tc>
          <w:tcPr>
            <w:tcW w:w="967" w:type="dxa"/>
            <w:gridSpan w:val="2"/>
            <w:tcBorders>
              <w:left w:val="dotted" w:sz="4" w:space="0" w:color="auto"/>
              <w:bottom w:val="single" w:sz="4" w:space="0" w:color="auto"/>
              <w:right w:val="dotted" w:sz="4" w:space="0" w:color="auto"/>
            </w:tcBorders>
            <w:shd w:val="clear" w:color="auto" w:fill="F2F2F2" w:themeFill="background1" w:themeFillShade="F2"/>
            <w:vAlign w:val="bottom"/>
          </w:tcPr>
          <w:p w14:paraId="5D129509" w14:textId="77777777" w:rsidR="001A6AAD" w:rsidRPr="00A47891" w:rsidRDefault="001A6AAD" w:rsidP="001A6AAD">
            <w:pPr>
              <w:jc w:val="center"/>
              <w:rPr>
                <w:b/>
                <w:sz w:val="20"/>
                <w:szCs w:val="20"/>
              </w:rPr>
            </w:pPr>
            <w:r w:rsidRPr="00A47891">
              <w:rPr>
                <w:b/>
                <w:sz w:val="20"/>
                <w:szCs w:val="20"/>
              </w:rPr>
              <w:t>Q3</w:t>
            </w:r>
          </w:p>
        </w:tc>
        <w:tc>
          <w:tcPr>
            <w:tcW w:w="968" w:type="dxa"/>
            <w:gridSpan w:val="2"/>
            <w:tcBorders>
              <w:left w:val="dotted" w:sz="4" w:space="0" w:color="auto"/>
              <w:bottom w:val="single" w:sz="4" w:space="0" w:color="auto"/>
            </w:tcBorders>
            <w:shd w:val="clear" w:color="auto" w:fill="F2F2F2" w:themeFill="background1" w:themeFillShade="F2"/>
            <w:vAlign w:val="bottom"/>
          </w:tcPr>
          <w:p w14:paraId="2CEC5768" w14:textId="77777777" w:rsidR="001A6AAD" w:rsidRPr="00A47891" w:rsidRDefault="001A6AAD" w:rsidP="001A6AAD">
            <w:pPr>
              <w:jc w:val="center"/>
              <w:rPr>
                <w:b/>
                <w:sz w:val="20"/>
                <w:szCs w:val="20"/>
              </w:rPr>
            </w:pPr>
            <w:r w:rsidRPr="00A47891">
              <w:rPr>
                <w:b/>
                <w:sz w:val="20"/>
                <w:szCs w:val="20"/>
              </w:rPr>
              <w:t>Q4</w:t>
            </w:r>
          </w:p>
        </w:tc>
      </w:tr>
      <w:tr w:rsidR="005B6408" w:rsidRPr="00A47891" w14:paraId="680F7FC8" w14:textId="77777777" w:rsidTr="00791683">
        <w:tblPrEx>
          <w:tblCellMar>
            <w:left w:w="108" w:type="dxa"/>
            <w:right w:w="108" w:type="dxa"/>
          </w:tblCellMar>
        </w:tblPrEx>
        <w:trPr>
          <w:gridAfter w:val="1"/>
          <w:wAfter w:w="31" w:type="dxa"/>
          <w:trHeight w:val="1124"/>
        </w:trPr>
        <w:tc>
          <w:tcPr>
            <w:tcW w:w="1852" w:type="dxa"/>
            <w:gridSpan w:val="2"/>
            <w:tcBorders>
              <w:right w:val="single" w:sz="4" w:space="0" w:color="auto"/>
            </w:tcBorders>
          </w:tcPr>
          <w:p w14:paraId="5679760C" w14:textId="77777777" w:rsidR="00721AE7" w:rsidRPr="00A47891" w:rsidRDefault="00721AE7" w:rsidP="00721AE7">
            <w:pPr>
              <w:rPr>
                <w:color w:val="7F7F7F" w:themeColor="text1" w:themeTint="80"/>
                <w:sz w:val="20"/>
                <w:szCs w:val="20"/>
              </w:rPr>
            </w:pPr>
            <w:r w:rsidRPr="00E323C5">
              <w:rPr>
                <w:rFonts w:eastAsia="Times New Roman" w:cs="Times New Roman"/>
                <w:b/>
                <w:sz w:val="20"/>
                <w:szCs w:val="20"/>
              </w:rPr>
              <w:t>D1a.</w:t>
            </w:r>
            <w:r>
              <w:rPr>
                <w:rFonts w:eastAsia="Times New Roman" w:cs="Times New Roman"/>
                <w:sz w:val="20"/>
                <w:szCs w:val="20"/>
              </w:rPr>
              <w:t xml:space="preserve"> </w:t>
            </w:r>
            <w:r w:rsidRPr="00A47891">
              <w:rPr>
                <w:rFonts w:eastAsia="Times New Roman" w:cs="Times New Roman"/>
                <w:sz w:val="20"/>
                <w:szCs w:val="20"/>
              </w:rPr>
              <w:t>Lead the Florida Geological Survey</w:t>
            </w:r>
          </w:p>
        </w:tc>
        <w:tc>
          <w:tcPr>
            <w:tcW w:w="2024" w:type="dxa"/>
            <w:gridSpan w:val="2"/>
            <w:tcBorders>
              <w:left w:val="single" w:sz="4" w:space="0" w:color="auto"/>
              <w:right w:val="single" w:sz="4" w:space="0" w:color="auto"/>
            </w:tcBorders>
          </w:tcPr>
          <w:p w14:paraId="0CB28913" w14:textId="77777777" w:rsidR="00721AE7" w:rsidRPr="00A47891" w:rsidRDefault="00721AE7" w:rsidP="00721AE7">
            <w:pPr>
              <w:rPr>
                <w:color w:val="7F7F7F" w:themeColor="text1" w:themeTint="80"/>
                <w:sz w:val="20"/>
                <w:szCs w:val="20"/>
              </w:rPr>
            </w:pPr>
            <w:r w:rsidRPr="00EC3AE2">
              <w:rPr>
                <w:rFonts w:eastAsia="Times New Roman" w:cs="Times New Roman"/>
                <w:sz w:val="18"/>
                <w:szCs w:val="20"/>
              </w:rPr>
              <w:t>To develop our next generation of leaders &amp; reinforce core values, conduct a minimum of 4 leadership sessions for FGS personnel.  Topics may include such areas as mentoring, leadership skills, strategic goals and prioritization, adaptive management, project management and integrity/ethics.</w:t>
            </w:r>
          </w:p>
        </w:tc>
        <w:tc>
          <w:tcPr>
            <w:tcW w:w="1533" w:type="dxa"/>
            <w:gridSpan w:val="2"/>
            <w:tcBorders>
              <w:left w:val="single" w:sz="4" w:space="0" w:color="auto"/>
              <w:right w:val="single" w:sz="4" w:space="0" w:color="auto"/>
            </w:tcBorders>
          </w:tcPr>
          <w:p w14:paraId="384158CC" w14:textId="77777777" w:rsidR="00721AE7" w:rsidRPr="00A47891" w:rsidRDefault="00721AE7" w:rsidP="00721AE7">
            <w:pPr>
              <w:rPr>
                <w:sz w:val="20"/>
                <w:szCs w:val="20"/>
              </w:rPr>
            </w:pPr>
            <w:r w:rsidRPr="00A47891">
              <w:rPr>
                <w:rFonts w:eastAsia="Times New Roman" w:cs="Times New Roman"/>
                <w:sz w:val="20"/>
                <w:szCs w:val="20"/>
              </w:rPr>
              <w:t>Was content summary submitted to the Deputy Secretary within one week of the leadership session?</w:t>
            </w:r>
          </w:p>
        </w:tc>
        <w:tc>
          <w:tcPr>
            <w:tcW w:w="1439" w:type="dxa"/>
            <w:gridSpan w:val="2"/>
            <w:tcBorders>
              <w:left w:val="single" w:sz="4" w:space="0" w:color="auto"/>
              <w:right w:val="single" w:sz="4" w:space="0" w:color="auto"/>
            </w:tcBorders>
          </w:tcPr>
          <w:p w14:paraId="3DF85B1B" w14:textId="77777777" w:rsidR="00721AE7" w:rsidRPr="00A47891" w:rsidRDefault="00721AE7" w:rsidP="00721AE7">
            <w:pPr>
              <w:rPr>
                <w:rFonts w:eastAsia="Times New Roman" w:cs="Times New Roman"/>
                <w:sz w:val="20"/>
                <w:szCs w:val="20"/>
              </w:rPr>
            </w:pPr>
            <w:r w:rsidRPr="00A47891">
              <w:rPr>
                <w:rFonts w:eastAsia="Times New Roman" w:cs="Times New Roman"/>
                <w:sz w:val="20"/>
                <w:szCs w:val="20"/>
              </w:rPr>
              <w:t>Director</w:t>
            </w:r>
          </w:p>
        </w:tc>
        <w:tc>
          <w:tcPr>
            <w:tcW w:w="989" w:type="dxa"/>
            <w:gridSpan w:val="2"/>
            <w:tcBorders>
              <w:left w:val="single" w:sz="4" w:space="0" w:color="auto"/>
              <w:right w:val="single" w:sz="4" w:space="0" w:color="auto"/>
            </w:tcBorders>
          </w:tcPr>
          <w:p w14:paraId="7BCC0235" w14:textId="77777777" w:rsidR="00721AE7" w:rsidRPr="00A47891" w:rsidRDefault="00721AE7" w:rsidP="00721AE7">
            <w:pPr>
              <w:rPr>
                <w:sz w:val="20"/>
                <w:szCs w:val="20"/>
              </w:rPr>
            </w:pPr>
            <w:r>
              <w:rPr>
                <w:sz w:val="20"/>
                <w:szCs w:val="20"/>
              </w:rPr>
              <w:t>Quarter-</w:t>
            </w:r>
            <w:proofErr w:type="spellStart"/>
            <w:r>
              <w:rPr>
                <w:sz w:val="20"/>
                <w:szCs w:val="20"/>
              </w:rPr>
              <w:t>ly</w:t>
            </w:r>
            <w:proofErr w:type="spellEnd"/>
            <w:r>
              <w:rPr>
                <w:sz w:val="20"/>
                <w:szCs w:val="20"/>
              </w:rPr>
              <w:t xml:space="preserve"> sessions</w:t>
            </w:r>
          </w:p>
        </w:tc>
        <w:tc>
          <w:tcPr>
            <w:tcW w:w="1259" w:type="dxa"/>
            <w:gridSpan w:val="2"/>
            <w:tcBorders>
              <w:left w:val="single" w:sz="4" w:space="0" w:color="auto"/>
              <w:right w:val="single" w:sz="4" w:space="0" w:color="auto"/>
            </w:tcBorders>
          </w:tcPr>
          <w:p w14:paraId="5C7D9E91" w14:textId="77777777" w:rsidR="00721AE7" w:rsidRPr="00A47891" w:rsidRDefault="00721AE7" w:rsidP="00721AE7">
            <w:pPr>
              <w:rPr>
                <w:sz w:val="20"/>
                <w:szCs w:val="20"/>
              </w:rPr>
            </w:pPr>
            <w:r w:rsidRPr="00A47891">
              <w:rPr>
                <w:sz w:val="20"/>
                <w:szCs w:val="20"/>
              </w:rPr>
              <w:t xml:space="preserve">Send </w:t>
            </w:r>
            <w:r>
              <w:rPr>
                <w:sz w:val="20"/>
                <w:szCs w:val="20"/>
              </w:rPr>
              <w:t>s</w:t>
            </w:r>
            <w:r w:rsidRPr="00A47891">
              <w:rPr>
                <w:sz w:val="20"/>
                <w:szCs w:val="20"/>
              </w:rPr>
              <w:t>ummary within 1 week from each quarterly session</w:t>
            </w:r>
          </w:p>
        </w:tc>
        <w:tc>
          <w:tcPr>
            <w:tcW w:w="966" w:type="dxa"/>
            <w:gridSpan w:val="2"/>
            <w:tcBorders>
              <w:left w:val="single" w:sz="4" w:space="0" w:color="auto"/>
              <w:right w:val="single" w:sz="4" w:space="0" w:color="auto"/>
            </w:tcBorders>
            <w:shd w:val="clear" w:color="auto" w:fill="F2F2F2" w:themeFill="background1" w:themeFillShade="F2"/>
          </w:tcPr>
          <w:p w14:paraId="5A390F7E" w14:textId="77777777" w:rsidR="00721AE7" w:rsidRPr="00BB56E0" w:rsidRDefault="00721AE7" w:rsidP="00721AE7">
            <w:pPr>
              <w:rPr>
                <w:sz w:val="18"/>
                <w:szCs w:val="20"/>
              </w:rPr>
            </w:pPr>
            <w:r w:rsidRPr="00BB56E0">
              <w:rPr>
                <w:sz w:val="18"/>
                <w:szCs w:val="20"/>
              </w:rPr>
              <w:t>Leader-ship Session held on 9/27/13;  summary report submit-ted 10/4</w:t>
            </w:r>
          </w:p>
        </w:tc>
        <w:tc>
          <w:tcPr>
            <w:tcW w:w="967" w:type="dxa"/>
            <w:gridSpan w:val="2"/>
            <w:tcBorders>
              <w:left w:val="single" w:sz="4" w:space="0" w:color="auto"/>
              <w:right w:val="single" w:sz="4" w:space="0" w:color="auto"/>
            </w:tcBorders>
            <w:shd w:val="clear" w:color="auto" w:fill="F2F2F2" w:themeFill="background1" w:themeFillShade="F2"/>
          </w:tcPr>
          <w:p w14:paraId="5A14476A" w14:textId="77777777" w:rsidR="00721AE7" w:rsidRPr="0078275C" w:rsidRDefault="00721AE7" w:rsidP="00721AE7">
            <w:pPr>
              <w:ind w:right="-108"/>
              <w:rPr>
                <w:color w:val="000000" w:themeColor="text1"/>
                <w:sz w:val="20"/>
                <w:szCs w:val="20"/>
              </w:rPr>
            </w:pPr>
            <w:r>
              <w:rPr>
                <w:color w:val="000000" w:themeColor="text1"/>
                <w:sz w:val="20"/>
                <w:szCs w:val="20"/>
              </w:rPr>
              <w:t>Leader-ship Session held on 12/23/13; report submitted</w:t>
            </w:r>
          </w:p>
        </w:tc>
        <w:tc>
          <w:tcPr>
            <w:tcW w:w="967" w:type="dxa"/>
            <w:gridSpan w:val="2"/>
            <w:tcBorders>
              <w:left w:val="single" w:sz="4" w:space="0" w:color="auto"/>
              <w:right w:val="single" w:sz="4" w:space="0" w:color="auto"/>
            </w:tcBorders>
            <w:shd w:val="clear" w:color="auto" w:fill="F2F2F2" w:themeFill="background1" w:themeFillShade="F2"/>
          </w:tcPr>
          <w:p w14:paraId="570483E6" w14:textId="77777777" w:rsidR="00721AE7" w:rsidRPr="00F7160C" w:rsidRDefault="00F7160C" w:rsidP="00F7160C">
            <w:pPr>
              <w:rPr>
                <w:sz w:val="18"/>
                <w:szCs w:val="18"/>
              </w:rPr>
            </w:pPr>
            <w:r w:rsidRPr="00F7160C">
              <w:rPr>
                <w:sz w:val="18"/>
                <w:szCs w:val="18"/>
              </w:rPr>
              <w:t>Leader-ship session held on 3/3/14; report submitted</w:t>
            </w:r>
          </w:p>
        </w:tc>
        <w:tc>
          <w:tcPr>
            <w:tcW w:w="968" w:type="dxa"/>
            <w:gridSpan w:val="2"/>
            <w:tcBorders>
              <w:left w:val="single" w:sz="4" w:space="0" w:color="auto"/>
            </w:tcBorders>
            <w:shd w:val="clear" w:color="auto" w:fill="F2F2F2" w:themeFill="background1" w:themeFillShade="F2"/>
          </w:tcPr>
          <w:p w14:paraId="6344F8F3" w14:textId="77777777" w:rsidR="00721AE7" w:rsidRPr="00A47891" w:rsidRDefault="00721AE7" w:rsidP="00721AE7">
            <w:pPr>
              <w:rPr>
                <w:color w:val="7F7F7F" w:themeColor="text1" w:themeTint="80"/>
                <w:sz w:val="20"/>
                <w:szCs w:val="20"/>
              </w:rPr>
            </w:pPr>
          </w:p>
        </w:tc>
      </w:tr>
    </w:tbl>
    <w:p w14:paraId="1BF26D18" w14:textId="77777777" w:rsidR="00791683" w:rsidRDefault="00791683">
      <w:r>
        <w:br w:type="page"/>
      </w:r>
    </w:p>
    <w:tbl>
      <w:tblPr>
        <w:tblStyle w:val="TableGrid"/>
        <w:tblW w:w="12971" w:type="dxa"/>
        <w:tblInd w:w="-30" w:type="dxa"/>
        <w:tblLayout w:type="fixed"/>
        <w:tblCellMar>
          <w:left w:w="115" w:type="dxa"/>
          <w:right w:w="115" w:type="dxa"/>
        </w:tblCellMar>
        <w:tblLook w:val="04A0" w:firstRow="1" w:lastRow="0" w:firstColumn="1" w:lastColumn="0" w:noHBand="0" w:noVBand="1"/>
      </w:tblPr>
      <w:tblGrid>
        <w:gridCol w:w="7"/>
        <w:gridCol w:w="1838"/>
        <w:gridCol w:w="7"/>
        <w:gridCol w:w="2017"/>
        <w:gridCol w:w="7"/>
        <w:gridCol w:w="1526"/>
        <w:gridCol w:w="7"/>
        <w:gridCol w:w="1432"/>
        <w:gridCol w:w="7"/>
        <w:gridCol w:w="982"/>
        <w:gridCol w:w="7"/>
        <w:gridCol w:w="1252"/>
        <w:gridCol w:w="7"/>
        <w:gridCol w:w="959"/>
        <w:gridCol w:w="7"/>
        <w:gridCol w:w="960"/>
        <w:gridCol w:w="7"/>
        <w:gridCol w:w="960"/>
        <w:gridCol w:w="7"/>
        <w:gridCol w:w="968"/>
        <w:gridCol w:w="7"/>
      </w:tblGrid>
      <w:tr w:rsidR="00791683" w:rsidRPr="00A47891" w14:paraId="588263B9" w14:textId="77777777" w:rsidTr="00791683">
        <w:trPr>
          <w:gridAfter w:val="1"/>
          <w:wAfter w:w="7" w:type="dxa"/>
          <w:cantSplit/>
        </w:trPr>
        <w:tc>
          <w:tcPr>
            <w:tcW w:w="1845" w:type="dxa"/>
            <w:gridSpan w:val="2"/>
            <w:vAlign w:val="bottom"/>
          </w:tcPr>
          <w:p w14:paraId="4CBD5C08" w14:textId="1D38827B" w:rsidR="00791683" w:rsidRPr="00A47891" w:rsidRDefault="00791683" w:rsidP="00791683">
            <w:pPr>
              <w:rPr>
                <w:b/>
                <w:sz w:val="20"/>
                <w:szCs w:val="20"/>
              </w:rPr>
            </w:pPr>
            <w:r w:rsidRPr="00A47891">
              <w:rPr>
                <w:sz w:val="20"/>
                <w:szCs w:val="20"/>
              </w:rPr>
              <w:lastRenderedPageBreak/>
              <w:br w:type="page"/>
            </w:r>
            <w:r w:rsidRPr="00A47891">
              <w:rPr>
                <w:b/>
                <w:sz w:val="20"/>
                <w:szCs w:val="20"/>
              </w:rPr>
              <w:t>KPM</w:t>
            </w:r>
          </w:p>
        </w:tc>
        <w:tc>
          <w:tcPr>
            <w:tcW w:w="2024" w:type="dxa"/>
            <w:gridSpan w:val="2"/>
            <w:vAlign w:val="bottom"/>
          </w:tcPr>
          <w:p w14:paraId="17807334" w14:textId="77777777" w:rsidR="00791683" w:rsidRPr="00A47891" w:rsidRDefault="00791683" w:rsidP="00791683">
            <w:pPr>
              <w:rPr>
                <w:b/>
                <w:sz w:val="20"/>
                <w:szCs w:val="20"/>
              </w:rPr>
            </w:pPr>
            <w:r w:rsidRPr="00A47891">
              <w:rPr>
                <w:b/>
                <w:sz w:val="20"/>
                <w:szCs w:val="20"/>
              </w:rPr>
              <w:t>Action</w:t>
            </w:r>
          </w:p>
        </w:tc>
        <w:tc>
          <w:tcPr>
            <w:tcW w:w="1533" w:type="dxa"/>
            <w:gridSpan w:val="2"/>
            <w:vAlign w:val="bottom"/>
          </w:tcPr>
          <w:p w14:paraId="35D052A1" w14:textId="77777777" w:rsidR="00791683" w:rsidRPr="00A47891" w:rsidRDefault="00791683" w:rsidP="00791683">
            <w:pPr>
              <w:rPr>
                <w:b/>
                <w:sz w:val="20"/>
                <w:szCs w:val="20"/>
              </w:rPr>
            </w:pPr>
            <w:r w:rsidRPr="00A47891">
              <w:rPr>
                <w:b/>
                <w:sz w:val="20"/>
                <w:szCs w:val="20"/>
              </w:rPr>
              <w:t>KPI</w:t>
            </w:r>
          </w:p>
        </w:tc>
        <w:tc>
          <w:tcPr>
            <w:tcW w:w="1439" w:type="dxa"/>
            <w:gridSpan w:val="2"/>
            <w:vAlign w:val="bottom"/>
          </w:tcPr>
          <w:p w14:paraId="13FEC1EF" w14:textId="77777777" w:rsidR="00791683" w:rsidRPr="00A47891" w:rsidRDefault="00791683" w:rsidP="00791683">
            <w:pPr>
              <w:rPr>
                <w:b/>
                <w:sz w:val="20"/>
                <w:szCs w:val="20"/>
              </w:rPr>
            </w:pPr>
            <w:r w:rsidRPr="00A47891">
              <w:rPr>
                <w:b/>
                <w:sz w:val="20"/>
                <w:szCs w:val="20"/>
              </w:rPr>
              <w:t>Responsible Party</w:t>
            </w:r>
          </w:p>
        </w:tc>
        <w:tc>
          <w:tcPr>
            <w:tcW w:w="989" w:type="dxa"/>
            <w:gridSpan w:val="2"/>
            <w:vAlign w:val="bottom"/>
          </w:tcPr>
          <w:p w14:paraId="2F62A054" w14:textId="77777777" w:rsidR="00791683" w:rsidRPr="00A47891" w:rsidRDefault="00791683" w:rsidP="00791683">
            <w:pPr>
              <w:rPr>
                <w:b/>
                <w:sz w:val="20"/>
                <w:szCs w:val="20"/>
              </w:rPr>
            </w:pPr>
            <w:r w:rsidRPr="00A47891">
              <w:rPr>
                <w:b/>
                <w:sz w:val="20"/>
                <w:szCs w:val="20"/>
              </w:rPr>
              <w:t>Baseline</w:t>
            </w:r>
          </w:p>
        </w:tc>
        <w:tc>
          <w:tcPr>
            <w:tcW w:w="1259" w:type="dxa"/>
            <w:gridSpan w:val="2"/>
            <w:vAlign w:val="bottom"/>
          </w:tcPr>
          <w:p w14:paraId="75AD7A53" w14:textId="77777777" w:rsidR="00791683" w:rsidRPr="00A47891" w:rsidRDefault="00791683" w:rsidP="00791683">
            <w:pPr>
              <w:rPr>
                <w:b/>
                <w:sz w:val="20"/>
                <w:szCs w:val="20"/>
              </w:rPr>
            </w:pPr>
            <w:r w:rsidRPr="00A47891">
              <w:rPr>
                <w:b/>
                <w:sz w:val="20"/>
                <w:szCs w:val="20"/>
              </w:rPr>
              <w:t xml:space="preserve">Target / </w:t>
            </w:r>
          </w:p>
          <w:p w14:paraId="1B3AAAC1" w14:textId="77777777" w:rsidR="00791683" w:rsidRPr="00A47891" w:rsidRDefault="00791683" w:rsidP="00791683">
            <w:pPr>
              <w:rPr>
                <w:b/>
                <w:sz w:val="20"/>
                <w:szCs w:val="20"/>
              </w:rPr>
            </w:pPr>
            <w:r w:rsidRPr="00A47891">
              <w:rPr>
                <w:b/>
                <w:sz w:val="20"/>
                <w:szCs w:val="20"/>
              </w:rPr>
              <w:t>Due Date</w:t>
            </w:r>
          </w:p>
        </w:tc>
        <w:tc>
          <w:tcPr>
            <w:tcW w:w="966" w:type="dxa"/>
            <w:gridSpan w:val="2"/>
            <w:tcBorders>
              <w:right w:val="dotted" w:sz="4" w:space="0" w:color="auto"/>
            </w:tcBorders>
            <w:shd w:val="clear" w:color="auto" w:fill="F2F2F2" w:themeFill="background1" w:themeFillShade="F2"/>
            <w:vAlign w:val="bottom"/>
          </w:tcPr>
          <w:p w14:paraId="34B57778" w14:textId="77777777" w:rsidR="00791683" w:rsidRPr="00A47891" w:rsidRDefault="00791683" w:rsidP="00791683">
            <w:pPr>
              <w:jc w:val="center"/>
              <w:rPr>
                <w:b/>
                <w:sz w:val="20"/>
                <w:szCs w:val="20"/>
              </w:rPr>
            </w:pPr>
            <w:r w:rsidRPr="00A47891">
              <w:rPr>
                <w:b/>
                <w:sz w:val="20"/>
                <w:szCs w:val="20"/>
              </w:rPr>
              <w:t>Q1</w:t>
            </w:r>
          </w:p>
        </w:tc>
        <w:tc>
          <w:tcPr>
            <w:tcW w:w="967" w:type="dxa"/>
            <w:gridSpan w:val="2"/>
            <w:tcBorders>
              <w:left w:val="dotted" w:sz="4" w:space="0" w:color="auto"/>
              <w:right w:val="dotted" w:sz="4" w:space="0" w:color="auto"/>
            </w:tcBorders>
            <w:shd w:val="clear" w:color="auto" w:fill="F2F2F2" w:themeFill="background1" w:themeFillShade="F2"/>
            <w:vAlign w:val="bottom"/>
          </w:tcPr>
          <w:p w14:paraId="30B509C4" w14:textId="77777777" w:rsidR="00791683" w:rsidRPr="00A47891" w:rsidRDefault="00791683" w:rsidP="00791683">
            <w:pPr>
              <w:jc w:val="center"/>
              <w:rPr>
                <w:b/>
                <w:sz w:val="20"/>
                <w:szCs w:val="20"/>
              </w:rPr>
            </w:pPr>
            <w:r w:rsidRPr="00A47891">
              <w:rPr>
                <w:b/>
                <w:sz w:val="20"/>
                <w:szCs w:val="20"/>
              </w:rPr>
              <w:t>Q2</w:t>
            </w:r>
          </w:p>
        </w:tc>
        <w:tc>
          <w:tcPr>
            <w:tcW w:w="967" w:type="dxa"/>
            <w:gridSpan w:val="2"/>
            <w:tcBorders>
              <w:left w:val="dotted" w:sz="4" w:space="0" w:color="auto"/>
              <w:right w:val="dotted" w:sz="4" w:space="0" w:color="auto"/>
            </w:tcBorders>
            <w:shd w:val="clear" w:color="auto" w:fill="F2F2F2" w:themeFill="background1" w:themeFillShade="F2"/>
            <w:vAlign w:val="bottom"/>
          </w:tcPr>
          <w:p w14:paraId="2C446F82" w14:textId="77777777" w:rsidR="00791683" w:rsidRPr="00A47891" w:rsidRDefault="00791683" w:rsidP="00791683">
            <w:pPr>
              <w:jc w:val="center"/>
              <w:rPr>
                <w:b/>
                <w:sz w:val="20"/>
                <w:szCs w:val="20"/>
              </w:rPr>
            </w:pPr>
            <w:r w:rsidRPr="00A47891">
              <w:rPr>
                <w:b/>
                <w:sz w:val="20"/>
                <w:szCs w:val="20"/>
              </w:rPr>
              <w:t>Q3</w:t>
            </w:r>
          </w:p>
        </w:tc>
        <w:tc>
          <w:tcPr>
            <w:tcW w:w="975" w:type="dxa"/>
            <w:gridSpan w:val="2"/>
            <w:tcBorders>
              <w:left w:val="dotted" w:sz="4" w:space="0" w:color="auto"/>
            </w:tcBorders>
            <w:shd w:val="clear" w:color="auto" w:fill="F2F2F2" w:themeFill="background1" w:themeFillShade="F2"/>
            <w:vAlign w:val="bottom"/>
          </w:tcPr>
          <w:p w14:paraId="587696C2" w14:textId="77777777" w:rsidR="00791683" w:rsidRPr="00A47891" w:rsidRDefault="00791683" w:rsidP="00791683">
            <w:pPr>
              <w:jc w:val="center"/>
              <w:rPr>
                <w:b/>
                <w:sz w:val="20"/>
                <w:szCs w:val="20"/>
              </w:rPr>
            </w:pPr>
            <w:r w:rsidRPr="00A47891">
              <w:rPr>
                <w:b/>
                <w:sz w:val="20"/>
                <w:szCs w:val="20"/>
              </w:rPr>
              <w:t>Q4</w:t>
            </w:r>
          </w:p>
        </w:tc>
      </w:tr>
      <w:tr w:rsidR="005B6408" w:rsidRPr="00A47891" w14:paraId="13FC120D" w14:textId="77777777" w:rsidTr="00791683">
        <w:tblPrEx>
          <w:tblCellMar>
            <w:left w:w="108" w:type="dxa"/>
            <w:right w:w="108" w:type="dxa"/>
          </w:tblCellMar>
        </w:tblPrEx>
        <w:trPr>
          <w:gridAfter w:val="1"/>
          <w:wAfter w:w="7" w:type="dxa"/>
          <w:cantSplit/>
          <w:trHeight w:val="296"/>
        </w:trPr>
        <w:tc>
          <w:tcPr>
            <w:tcW w:w="1852" w:type="dxa"/>
            <w:gridSpan w:val="3"/>
            <w:vMerge w:val="restart"/>
          </w:tcPr>
          <w:p w14:paraId="35A5FF03" w14:textId="77777777" w:rsidR="00721AE7" w:rsidRPr="00A47891" w:rsidRDefault="00721AE7" w:rsidP="00721AE7">
            <w:pPr>
              <w:rPr>
                <w:color w:val="000000" w:themeColor="text1"/>
                <w:sz w:val="20"/>
                <w:szCs w:val="20"/>
              </w:rPr>
            </w:pPr>
            <w:r w:rsidRPr="00E323C5">
              <w:rPr>
                <w:rFonts w:eastAsia="Times New Roman" w:cs="Times New Roman"/>
                <w:b/>
                <w:color w:val="000000" w:themeColor="text1"/>
                <w:sz w:val="20"/>
                <w:szCs w:val="20"/>
              </w:rPr>
              <w:t>D1b.</w:t>
            </w:r>
            <w:r>
              <w:rPr>
                <w:rFonts w:eastAsia="Times New Roman" w:cs="Times New Roman"/>
                <w:color w:val="000000" w:themeColor="text1"/>
                <w:sz w:val="20"/>
                <w:szCs w:val="20"/>
              </w:rPr>
              <w:t xml:space="preserve"> </w:t>
            </w:r>
            <w:r w:rsidRPr="00A47891">
              <w:rPr>
                <w:rFonts w:eastAsia="Times New Roman" w:cs="Times New Roman"/>
                <w:color w:val="000000" w:themeColor="text1"/>
                <w:sz w:val="20"/>
                <w:szCs w:val="20"/>
              </w:rPr>
              <w:t>Lead the Florida Geological Survey</w:t>
            </w:r>
          </w:p>
        </w:tc>
        <w:tc>
          <w:tcPr>
            <w:tcW w:w="2024" w:type="dxa"/>
            <w:gridSpan w:val="2"/>
            <w:vMerge w:val="restart"/>
          </w:tcPr>
          <w:p w14:paraId="3C34EA62" w14:textId="77777777" w:rsidR="00721AE7" w:rsidRPr="00A47891" w:rsidRDefault="00721AE7" w:rsidP="00721AE7">
            <w:pPr>
              <w:rPr>
                <w:rFonts w:eastAsia="Times New Roman" w:cs="Times New Roman"/>
                <w:color w:val="000000" w:themeColor="text1"/>
                <w:sz w:val="20"/>
                <w:szCs w:val="20"/>
              </w:rPr>
            </w:pPr>
            <w:r w:rsidRPr="00A47891">
              <w:rPr>
                <w:rFonts w:eastAsia="Times New Roman" w:cs="Times New Roman"/>
                <w:color w:val="000000" w:themeColor="text1"/>
                <w:sz w:val="20"/>
                <w:szCs w:val="20"/>
              </w:rPr>
              <w:t>Design, implement and</w:t>
            </w:r>
            <w:r>
              <w:rPr>
                <w:rFonts w:eastAsia="Times New Roman" w:cs="Times New Roman"/>
                <w:color w:val="000000" w:themeColor="text1"/>
                <w:sz w:val="20"/>
                <w:szCs w:val="20"/>
              </w:rPr>
              <w:t xml:space="preserve"> periodically review a Staff</w:t>
            </w:r>
            <w:r w:rsidRPr="00A47891">
              <w:rPr>
                <w:rFonts w:eastAsia="Times New Roman" w:cs="Times New Roman"/>
                <w:color w:val="000000" w:themeColor="text1"/>
                <w:sz w:val="20"/>
                <w:szCs w:val="20"/>
              </w:rPr>
              <w:t xml:space="preserve"> </w:t>
            </w:r>
            <w:r>
              <w:rPr>
                <w:rFonts w:eastAsia="Times New Roman" w:cs="Times New Roman"/>
                <w:color w:val="000000" w:themeColor="text1"/>
                <w:sz w:val="20"/>
                <w:szCs w:val="20"/>
              </w:rPr>
              <w:t>Development</w:t>
            </w:r>
            <w:r w:rsidRPr="00A47891">
              <w:rPr>
                <w:rFonts w:eastAsia="Times New Roman" w:cs="Times New Roman"/>
                <w:color w:val="000000" w:themeColor="text1"/>
                <w:sz w:val="20"/>
                <w:szCs w:val="20"/>
              </w:rPr>
              <w:t xml:space="preserve"> Plan as an integral part of the FGS Business Plan to accomplish goals and objectives with a more focused, rewarded and well-trained workforce</w:t>
            </w:r>
          </w:p>
          <w:p w14:paraId="551098B4" w14:textId="77777777" w:rsidR="00721AE7" w:rsidRPr="00A47891" w:rsidRDefault="00721AE7" w:rsidP="00721AE7">
            <w:pPr>
              <w:rPr>
                <w:color w:val="000000" w:themeColor="text1"/>
                <w:sz w:val="20"/>
                <w:szCs w:val="20"/>
              </w:rPr>
            </w:pPr>
          </w:p>
        </w:tc>
        <w:tc>
          <w:tcPr>
            <w:tcW w:w="1533" w:type="dxa"/>
            <w:gridSpan w:val="2"/>
            <w:vMerge w:val="restart"/>
          </w:tcPr>
          <w:p w14:paraId="78BF08D4" w14:textId="77777777" w:rsidR="00721AE7" w:rsidRPr="00A47891" w:rsidRDefault="00721AE7" w:rsidP="00721AE7">
            <w:pPr>
              <w:rPr>
                <w:color w:val="000000" w:themeColor="text1"/>
                <w:sz w:val="20"/>
                <w:szCs w:val="20"/>
              </w:rPr>
            </w:pPr>
            <w:r>
              <w:rPr>
                <w:rFonts w:eastAsia="Times New Roman" w:cs="Times New Roman"/>
                <w:color w:val="000000" w:themeColor="text1"/>
                <w:sz w:val="20"/>
                <w:szCs w:val="20"/>
              </w:rPr>
              <w:t>Was Staff Development</w:t>
            </w:r>
            <w:r w:rsidRPr="00A47891">
              <w:rPr>
                <w:rFonts w:eastAsia="Times New Roman" w:cs="Times New Roman"/>
                <w:color w:val="000000" w:themeColor="text1"/>
                <w:sz w:val="20"/>
                <w:szCs w:val="20"/>
              </w:rPr>
              <w:t xml:space="preserve"> Plan designed, implemented and reviewed?</w:t>
            </w:r>
          </w:p>
        </w:tc>
        <w:tc>
          <w:tcPr>
            <w:tcW w:w="1439" w:type="dxa"/>
            <w:gridSpan w:val="2"/>
            <w:vMerge w:val="restart"/>
          </w:tcPr>
          <w:p w14:paraId="53C2AC3E" w14:textId="77777777" w:rsidR="00721AE7" w:rsidRPr="00A47891" w:rsidRDefault="00721AE7" w:rsidP="00721AE7">
            <w:pPr>
              <w:rPr>
                <w:rFonts w:eastAsia="Times New Roman" w:cs="Times New Roman"/>
                <w:color w:val="000000" w:themeColor="text1"/>
                <w:sz w:val="20"/>
                <w:szCs w:val="20"/>
              </w:rPr>
            </w:pPr>
            <w:r w:rsidRPr="00A47891">
              <w:rPr>
                <w:rFonts w:eastAsia="Times New Roman" w:cs="Times New Roman"/>
                <w:color w:val="000000" w:themeColor="text1"/>
                <w:sz w:val="20"/>
                <w:szCs w:val="20"/>
              </w:rPr>
              <w:t>Director</w:t>
            </w:r>
          </w:p>
        </w:tc>
        <w:tc>
          <w:tcPr>
            <w:tcW w:w="989" w:type="dxa"/>
            <w:gridSpan w:val="2"/>
            <w:vMerge w:val="restart"/>
          </w:tcPr>
          <w:p w14:paraId="6E56B0D8" w14:textId="77777777" w:rsidR="00721AE7" w:rsidRPr="00A65758" w:rsidRDefault="00721AE7" w:rsidP="00721AE7">
            <w:pPr>
              <w:rPr>
                <w:color w:val="000000" w:themeColor="text1"/>
                <w:sz w:val="20"/>
                <w:szCs w:val="20"/>
              </w:rPr>
            </w:pPr>
            <w:r w:rsidRPr="00A65758">
              <w:rPr>
                <w:color w:val="000000" w:themeColor="text1"/>
                <w:sz w:val="20"/>
                <w:szCs w:val="20"/>
              </w:rPr>
              <w:t xml:space="preserve"> $</w:t>
            </w:r>
            <w:r>
              <w:rPr>
                <w:color w:val="000000" w:themeColor="text1"/>
                <w:sz w:val="20"/>
                <w:szCs w:val="20"/>
              </w:rPr>
              <w:t>17,811</w:t>
            </w:r>
            <w:r w:rsidRPr="00A65758">
              <w:rPr>
                <w:color w:val="000000" w:themeColor="text1"/>
                <w:sz w:val="20"/>
                <w:szCs w:val="20"/>
              </w:rPr>
              <w:t xml:space="preserve"> spent on training during FY12/13</w:t>
            </w:r>
          </w:p>
        </w:tc>
        <w:tc>
          <w:tcPr>
            <w:tcW w:w="1259" w:type="dxa"/>
            <w:gridSpan w:val="2"/>
          </w:tcPr>
          <w:p w14:paraId="0ECB4502" w14:textId="77777777" w:rsidR="00721AE7" w:rsidRPr="00A47891" w:rsidRDefault="00721AE7" w:rsidP="00721AE7">
            <w:pPr>
              <w:rPr>
                <w:color w:val="000000" w:themeColor="text1"/>
                <w:sz w:val="20"/>
                <w:szCs w:val="20"/>
              </w:rPr>
            </w:pPr>
            <w:r>
              <w:rPr>
                <w:color w:val="000000" w:themeColor="text1"/>
                <w:sz w:val="20"/>
                <w:szCs w:val="20"/>
              </w:rPr>
              <w:t>$30,000 training budget</w:t>
            </w:r>
          </w:p>
        </w:tc>
        <w:tc>
          <w:tcPr>
            <w:tcW w:w="966" w:type="dxa"/>
            <w:gridSpan w:val="2"/>
            <w:vMerge w:val="restart"/>
            <w:tcBorders>
              <w:right w:val="dotted" w:sz="4" w:space="0" w:color="auto"/>
            </w:tcBorders>
            <w:shd w:val="clear" w:color="auto" w:fill="F2F2F2" w:themeFill="background1" w:themeFillShade="F2"/>
          </w:tcPr>
          <w:p w14:paraId="27231EFE" w14:textId="77777777" w:rsidR="00721AE7" w:rsidRPr="00BB56E0" w:rsidRDefault="00721AE7" w:rsidP="00721AE7">
            <w:pPr>
              <w:rPr>
                <w:color w:val="000000" w:themeColor="text1"/>
                <w:sz w:val="18"/>
                <w:szCs w:val="20"/>
              </w:rPr>
            </w:pPr>
            <w:r w:rsidRPr="00BB56E0">
              <w:rPr>
                <w:color w:val="000000" w:themeColor="text1"/>
                <w:sz w:val="18"/>
                <w:szCs w:val="20"/>
              </w:rPr>
              <w:t>Plan designed, approved 9/12 &amp; implemented; Q1 total spent = $2,489</w:t>
            </w:r>
          </w:p>
        </w:tc>
        <w:tc>
          <w:tcPr>
            <w:tcW w:w="967" w:type="dxa"/>
            <w:gridSpan w:val="2"/>
            <w:vMerge w:val="restart"/>
            <w:tcBorders>
              <w:left w:val="dotted" w:sz="4" w:space="0" w:color="auto"/>
              <w:right w:val="dotted" w:sz="4" w:space="0" w:color="auto"/>
            </w:tcBorders>
            <w:shd w:val="clear" w:color="auto" w:fill="F2F2F2" w:themeFill="background1" w:themeFillShade="F2"/>
          </w:tcPr>
          <w:p w14:paraId="0968B1C5" w14:textId="77777777" w:rsidR="00721AE7" w:rsidRPr="00A47891" w:rsidRDefault="00721AE7" w:rsidP="00721AE7">
            <w:pPr>
              <w:ind w:right="-108"/>
              <w:rPr>
                <w:color w:val="000000" w:themeColor="text1"/>
                <w:sz w:val="20"/>
                <w:szCs w:val="20"/>
              </w:rPr>
            </w:pPr>
            <w:r>
              <w:rPr>
                <w:color w:val="000000" w:themeColor="text1"/>
                <w:sz w:val="20"/>
                <w:szCs w:val="20"/>
              </w:rPr>
              <w:t xml:space="preserve">Q2 </w:t>
            </w:r>
            <w:proofErr w:type="spellStart"/>
            <w:r w:rsidR="00F7160C">
              <w:rPr>
                <w:color w:val="000000" w:themeColor="text1"/>
                <w:sz w:val="20"/>
                <w:szCs w:val="20"/>
              </w:rPr>
              <w:t>cumula-tive</w:t>
            </w:r>
            <w:proofErr w:type="spellEnd"/>
            <w:r w:rsidR="00F122C0">
              <w:rPr>
                <w:color w:val="000000" w:themeColor="text1"/>
                <w:sz w:val="20"/>
                <w:szCs w:val="20"/>
              </w:rPr>
              <w:t xml:space="preserve"> </w:t>
            </w:r>
            <w:r>
              <w:rPr>
                <w:color w:val="000000" w:themeColor="text1"/>
                <w:sz w:val="20"/>
                <w:szCs w:val="20"/>
              </w:rPr>
              <w:t xml:space="preserve">total spent = </w:t>
            </w:r>
            <w:r w:rsidRPr="00CD5444">
              <w:rPr>
                <w:color w:val="000000" w:themeColor="text1"/>
                <w:sz w:val="18"/>
                <w:szCs w:val="20"/>
              </w:rPr>
              <w:t>$</w:t>
            </w:r>
            <w:r w:rsidRPr="00CD5444">
              <w:rPr>
                <w:sz w:val="20"/>
              </w:rPr>
              <w:t>9,579.51</w:t>
            </w:r>
          </w:p>
        </w:tc>
        <w:tc>
          <w:tcPr>
            <w:tcW w:w="967" w:type="dxa"/>
            <w:gridSpan w:val="2"/>
            <w:vMerge w:val="restart"/>
            <w:tcBorders>
              <w:left w:val="dotted" w:sz="4" w:space="0" w:color="auto"/>
              <w:right w:val="dotted" w:sz="4" w:space="0" w:color="auto"/>
            </w:tcBorders>
            <w:shd w:val="clear" w:color="auto" w:fill="F2F2F2" w:themeFill="background1" w:themeFillShade="F2"/>
          </w:tcPr>
          <w:p w14:paraId="10788E96" w14:textId="77777777" w:rsidR="00721AE7" w:rsidRPr="00A47891" w:rsidRDefault="006E7E26" w:rsidP="00193CE2">
            <w:pPr>
              <w:rPr>
                <w:color w:val="000000" w:themeColor="text1"/>
                <w:sz w:val="20"/>
                <w:szCs w:val="20"/>
              </w:rPr>
            </w:pPr>
            <w:r>
              <w:rPr>
                <w:color w:val="000000" w:themeColor="text1"/>
                <w:sz w:val="20"/>
                <w:szCs w:val="20"/>
              </w:rPr>
              <w:t>Q3</w:t>
            </w:r>
            <w:r w:rsidR="00F122C0">
              <w:rPr>
                <w:color w:val="000000" w:themeColor="text1"/>
                <w:sz w:val="20"/>
                <w:szCs w:val="20"/>
              </w:rPr>
              <w:t xml:space="preserve"> </w:t>
            </w:r>
            <w:proofErr w:type="spellStart"/>
            <w:r w:rsidR="00F122C0">
              <w:rPr>
                <w:color w:val="000000" w:themeColor="text1"/>
                <w:sz w:val="20"/>
                <w:szCs w:val="20"/>
              </w:rPr>
              <w:t>cumula-tive</w:t>
            </w:r>
            <w:proofErr w:type="spellEnd"/>
            <w:r>
              <w:rPr>
                <w:color w:val="000000" w:themeColor="text1"/>
                <w:sz w:val="20"/>
                <w:szCs w:val="20"/>
              </w:rPr>
              <w:t xml:space="preserve"> total spent = $</w:t>
            </w:r>
            <w:r w:rsidR="00193CE2" w:rsidRPr="00193CE2">
              <w:rPr>
                <w:color w:val="000000" w:themeColor="text1"/>
                <w:sz w:val="20"/>
                <w:szCs w:val="20"/>
              </w:rPr>
              <w:t>16</w:t>
            </w:r>
            <w:r w:rsidR="00193CE2">
              <w:rPr>
                <w:color w:val="000000" w:themeColor="text1"/>
                <w:sz w:val="20"/>
                <w:szCs w:val="20"/>
              </w:rPr>
              <w:t>,053</w:t>
            </w:r>
          </w:p>
        </w:tc>
        <w:tc>
          <w:tcPr>
            <w:tcW w:w="968" w:type="dxa"/>
            <w:vMerge w:val="restart"/>
            <w:tcBorders>
              <w:left w:val="dotted" w:sz="4" w:space="0" w:color="auto"/>
            </w:tcBorders>
            <w:shd w:val="clear" w:color="auto" w:fill="F2F2F2" w:themeFill="background1" w:themeFillShade="F2"/>
          </w:tcPr>
          <w:p w14:paraId="7C02D6EC" w14:textId="77777777" w:rsidR="00721AE7" w:rsidRPr="00A47891" w:rsidRDefault="00721AE7" w:rsidP="00721AE7">
            <w:pPr>
              <w:rPr>
                <w:color w:val="000000" w:themeColor="text1"/>
                <w:sz w:val="20"/>
                <w:szCs w:val="20"/>
              </w:rPr>
            </w:pPr>
          </w:p>
        </w:tc>
      </w:tr>
      <w:tr w:rsidR="005B6408" w:rsidRPr="00A47891" w14:paraId="5FBFC4F6" w14:textId="77777777" w:rsidTr="00791683">
        <w:tblPrEx>
          <w:tblCellMar>
            <w:left w:w="108" w:type="dxa"/>
            <w:right w:w="108" w:type="dxa"/>
          </w:tblCellMar>
        </w:tblPrEx>
        <w:trPr>
          <w:gridAfter w:val="1"/>
          <w:wAfter w:w="7" w:type="dxa"/>
          <w:cantSplit/>
          <w:trHeight w:val="1205"/>
        </w:trPr>
        <w:tc>
          <w:tcPr>
            <w:tcW w:w="1852" w:type="dxa"/>
            <w:gridSpan w:val="3"/>
            <w:vMerge/>
          </w:tcPr>
          <w:p w14:paraId="484D2901" w14:textId="77777777" w:rsidR="00C52C72" w:rsidRPr="00A47891" w:rsidRDefault="00C52C72" w:rsidP="001A6AAD">
            <w:pPr>
              <w:rPr>
                <w:rFonts w:eastAsia="Times New Roman" w:cs="Times New Roman"/>
                <w:color w:val="000000" w:themeColor="text1"/>
                <w:sz w:val="20"/>
                <w:szCs w:val="20"/>
              </w:rPr>
            </w:pPr>
          </w:p>
        </w:tc>
        <w:tc>
          <w:tcPr>
            <w:tcW w:w="2024" w:type="dxa"/>
            <w:gridSpan w:val="2"/>
            <w:vMerge/>
          </w:tcPr>
          <w:p w14:paraId="532AF29D" w14:textId="77777777" w:rsidR="00C52C72" w:rsidRPr="00A47891" w:rsidRDefault="00C52C72" w:rsidP="001A6AAD">
            <w:pPr>
              <w:rPr>
                <w:rFonts w:eastAsia="Times New Roman" w:cs="Times New Roman"/>
                <w:color w:val="000000" w:themeColor="text1"/>
                <w:sz w:val="20"/>
                <w:szCs w:val="20"/>
              </w:rPr>
            </w:pPr>
          </w:p>
        </w:tc>
        <w:tc>
          <w:tcPr>
            <w:tcW w:w="1533" w:type="dxa"/>
            <w:gridSpan w:val="2"/>
            <w:vMerge/>
          </w:tcPr>
          <w:p w14:paraId="31AA566A" w14:textId="77777777" w:rsidR="00C52C72" w:rsidRPr="00A47891" w:rsidRDefault="00C52C72" w:rsidP="001A6AAD">
            <w:pPr>
              <w:rPr>
                <w:rFonts w:eastAsia="Times New Roman" w:cs="Times New Roman"/>
                <w:color w:val="000000" w:themeColor="text1"/>
                <w:sz w:val="20"/>
                <w:szCs w:val="20"/>
              </w:rPr>
            </w:pPr>
          </w:p>
        </w:tc>
        <w:tc>
          <w:tcPr>
            <w:tcW w:w="1439" w:type="dxa"/>
            <w:gridSpan w:val="2"/>
            <w:vMerge/>
          </w:tcPr>
          <w:p w14:paraId="6EC1F121" w14:textId="77777777" w:rsidR="00C52C72" w:rsidRPr="00A47891" w:rsidRDefault="00C52C72" w:rsidP="001A6AAD">
            <w:pPr>
              <w:rPr>
                <w:rFonts w:eastAsia="Times New Roman" w:cs="Times New Roman"/>
                <w:color w:val="000000" w:themeColor="text1"/>
                <w:sz w:val="20"/>
                <w:szCs w:val="20"/>
              </w:rPr>
            </w:pPr>
          </w:p>
        </w:tc>
        <w:tc>
          <w:tcPr>
            <w:tcW w:w="989" w:type="dxa"/>
            <w:gridSpan w:val="2"/>
            <w:vMerge/>
          </w:tcPr>
          <w:p w14:paraId="214C69EA" w14:textId="77777777" w:rsidR="00C52C72" w:rsidRPr="00A47891" w:rsidRDefault="00C52C72" w:rsidP="000340CC">
            <w:pPr>
              <w:spacing w:after="200" w:line="276" w:lineRule="auto"/>
              <w:rPr>
                <w:color w:val="FF0000"/>
                <w:sz w:val="20"/>
                <w:szCs w:val="20"/>
              </w:rPr>
            </w:pPr>
          </w:p>
        </w:tc>
        <w:tc>
          <w:tcPr>
            <w:tcW w:w="1259" w:type="dxa"/>
            <w:gridSpan w:val="2"/>
          </w:tcPr>
          <w:p w14:paraId="0B87F148" w14:textId="77777777" w:rsidR="00C52C72" w:rsidRPr="00A47891" w:rsidRDefault="00FA1F41" w:rsidP="00EF6AEE">
            <w:pPr>
              <w:rPr>
                <w:color w:val="000000" w:themeColor="text1"/>
                <w:sz w:val="20"/>
                <w:szCs w:val="20"/>
              </w:rPr>
            </w:pPr>
            <w:r w:rsidRPr="00FA1F41">
              <w:rPr>
                <w:color w:val="000000" w:themeColor="text1"/>
                <w:sz w:val="20"/>
                <w:szCs w:val="20"/>
              </w:rPr>
              <w:t>Reviewed by 1</w:t>
            </w:r>
            <w:r w:rsidRPr="00FA1F41">
              <w:rPr>
                <w:color w:val="000000" w:themeColor="text1"/>
                <w:sz w:val="20"/>
                <w:szCs w:val="20"/>
                <w:vertAlign w:val="superscript"/>
              </w:rPr>
              <w:t>st</w:t>
            </w:r>
            <w:r w:rsidRPr="00FA1F41">
              <w:rPr>
                <w:color w:val="000000" w:themeColor="text1"/>
                <w:sz w:val="20"/>
                <w:szCs w:val="20"/>
              </w:rPr>
              <w:t xml:space="preserve"> week following end of</w:t>
            </w:r>
            <w:r w:rsidR="00132670" w:rsidRPr="00132670">
              <w:rPr>
                <w:color w:val="000000" w:themeColor="text1"/>
                <w:sz w:val="20"/>
                <w:szCs w:val="20"/>
              </w:rPr>
              <w:t xml:space="preserve"> </w:t>
            </w:r>
            <w:r w:rsidR="00EF6AEE">
              <w:rPr>
                <w:color w:val="000000" w:themeColor="text1"/>
                <w:sz w:val="20"/>
                <w:szCs w:val="20"/>
              </w:rPr>
              <w:t xml:space="preserve">each </w:t>
            </w:r>
            <w:r w:rsidR="00E1256F" w:rsidRPr="00E1256F">
              <w:rPr>
                <w:color w:val="000000" w:themeColor="text1"/>
                <w:sz w:val="20"/>
                <w:szCs w:val="20"/>
              </w:rPr>
              <w:t xml:space="preserve">quarter. </w:t>
            </w:r>
          </w:p>
        </w:tc>
        <w:tc>
          <w:tcPr>
            <w:tcW w:w="966" w:type="dxa"/>
            <w:gridSpan w:val="2"/>
            <w:vMerge/>
            <w:tcBorders>
              <w:right w:val="dotted" w:sz="4" w:space="0" w:color="auto"/>
            </w:tcBorders>
            <w:shd w:val="clear" w:color="auto" w:fill="F2F2F2" w:themeFill="background1" w:themeFillShade="F2"/>
          </w:tcPr>
          <w:p w14:paraId="793FFE44" w14:textId="77777777" w:rsidR="00C52C72" w:rsidRPr="00A47891" w:rsidRDefault="00C52C72" w:rsidP="001A6AAD">
            <w:pPr>
              <w:rPr>
                <w:color w:val="000000" w:themeColor="text1"/>
                <w:sz w:val="20"/>
                <w:szCs w:val="20"/>
              </w:rPr>
            </w:pPr>
          </w:p>
        </w:tc>
        <w:tc>
          <w:tcPr>
            <w:tcW w:w="967" w:type="dxa"/>
            <w:gridSpan w:val="2"/>
            <w:vMerge/>
            <w:tcBorders>
              <w:left w:val="dotted" w:sz="4" w:space="0" w:color="auto"/>
              <w:right w:val="dotted" w:sz="4" w:space="0" w:color="auto"/>
            </w:tcBorders>
            <w:shd w:val="clear" w:color="auto" w:fill="F2F2F2" w:themeFill="background1" w:themeFillShade="F2"/>
          </w:tcPr>
          <w:p w14:paraId="270A6FDD" w14:textId="77777777" w:rsidR="00C52C72" w:rsidRPr="00A47891" w:rsidRDefault="00C52C72" w:rsidP="001A6AAD">
            <w:pPr>
              <w:ind w:right="-108"/>
              <w:rPr>
                <w:color w:val="000000" w:themeColor="text1"/>
                <w:sz w:val="20"/>
                <w:szCs w:val="20"/>
              </w:rPr>
            </w:pPr>
          </w:p>
        </w:tc>
        <w:tc>
          <w:tcPr>
            <w:tcW w:w="967" w:type="dxa"/>
            <w:gridSpan w:val="2"/>
            <w:vMerge/>
            <w:tcBorders>
              <w:left w:val="dotted" w:sz="4" w:space="0" w:color="auto"/>
              <w:right w:val="dotted" w:sz="4" w:space="0" w:color="auto"/>
            </w:tcBorders>
            <w:shd w:val="clear" w:color="auto" w:fill="F2F2F2" w:themeFill="background1" w:themeFillShade="F2"/>
          </w:tcPr>
          <w:p w14:paraId="5672402F" w14:textId="77777777" w:rsidR="00C52C72" w:rsidRPr="00A47891" w:rsidRDefault="00C52C72" w:rsidP="001A6AAD">
            <w:pPr>
              <w:rPr>
                <w:color w:val="000000" w:themeColor="text1"/>
                <w:sz w:val="20"/>
                <w:szCs w:val="20"/>
              </w:rPr>
            </w:pPr>
          </w:p>
        </w:tc>
        <w:tc>
          <w:tcPr>
            <w:tcW w:w="968" w:type="dxa"/>
            <w:vMerge/>
            <w:tcBorders>
              <w:left w:val="dotted" w:sz="4" w:space="0" w:color="auto"/>
            </w:tcBorders>
            <w:shd w:val="clear" w:color="auto" w:fill="F2F2F2" w:themeFill="background1" w:themeFillShade="F2"/>
          </w:tcPr>
          <w:p w14:paraId="78152F2D" w14:textId="77777777" w:rsidR="00C52C72" w:rsidRPr="00A47891" w:rsidRDefault="00C52C72" w:rsidP="001A6AAD">
            <w:pPr>
              <w:rPr>
                <w:color w:val="000000" w:themeColor="text1"/>
                <w:sz w:val="20"/>
                <w:szCs w:val="20"/>
              </w:rPr>
            </w:pPr>
          </w:p>
        </w:tc>
      </w:tr>
      <w:tr w:rsidR="005B6408" w:rsidRPr="00A47891" w14:paraId="2D7EBF96" w14:textId="77777777" w:rsidTr="00791683">
        <w:tblPrEx>
          <w:tblCellMar>
            <w:left w:w="108" w:type="dxa"/>
            <w:right w:w="108" w:type="dxa"/>
          </w:tblCellMar>
        </w:tblPrEx>
        <w:trPr>
          <w:gridAfter w:val="1"/>
          <w:wAfter w:w="7" w:type="dxa"/>
          <w:cantSplit/>
          <w:trHeight w:val="1250"/>
        </w:trPr>
        <w:tc>
          <w:tcPr>
            <w:tcW w:w="1852" w:type="dxa"/>
            <w:gridSpan w:val="3"/>
            <w:vMerge/>
          </w:tcPr>
          <w:p w14:paraId="5AF3F5B2" w14:textId="77777777" w:rsidR="00C52C72" w:rsidRPr="00A47891" w:rsidRDefault="00C52C72" w:rsidP="001A6AAD">
            <w:pPr>
              <w:rPr>
                <w:rFonts w:eastAsia="Times New Roman" w:cs="Times New Roman"/>
                <w:color w:val="000000" w:themeColor="text1"/>
                <w:sz w:val="20"/>
                <w:szCs w:val="20"/>
              </w:rPr>
            </w:pPr>
          </w:p>
        </w:tc>
        <w:tc>
          <w:tcPr>
            <w:tcW w:w="2024" w:type="dxa"/>
            <w:gridSpan w:val="2"/>
            <w:vMerge/>
          </w:tcPr>
          <w:p w14:paraId="5C258FD2" w14:textId="77777777" w:rsidR="00C52C72" w:rsidRPr="00A47891" w:rsidRDefault="00C52C72" w:rsidP="001A6AAD">
            <w:pPr>
              <w:rPr>
                <w:rFonts w:eastAsia="Times New Roman" w:cs="Times New Roman"/>
                <w:color w:val="000000" w:themeColor="text1"/>
                <w:sz w:val="20"/>
                <w:szCs w:val="20"/>
              </w:rPr>
            </w:pPr>
          </w:p>
        </w:tc>
        <w:tc>
          <w:tcPr>
            <w:tcW w:w="1533" w:type="dxa"/>
            <w:gridSpan w:val="2"/>
            <w:vMerge/>
          </w:tcPr>
          <w:p w14:paraId="280B432F" w14:textId="77777777" w:rsidR="00C52C72" w:rsidRPr="00A47891" w:rsidRDefault="00C52C72" w:rsidP="001A6AAD">
            <w:pPr>
              <w:rPr>
                <w:rFonts w:eastAsia="Times New Roman" w:cs="Times New Roman"/>
                <w:color w:val="000000" w:themeColor="text1"/>
                <w:sz w:val="20"/>
                <w:szCs w:val="20"/>
              </w:rPr>
            </w:pPr>
          </w:p>
        </w:tc>
        <w:tc>
          <w:tcPr>
            <w:tcW w:w="1439" w:type="dxa"/>
            <w:gridSpan w:val="2"/>
            <w:vMerge/>
          </w:tcPr>
          <w:p w14:paraId="531D1806" w14:textId="77777777" w:rsidR="00C52C72" w:rsidRPr="00A47891" w:rsidRDefault="00C52C72" w:rsidP="001A6AAD">
            <w:pPr>
              <w:rPr>
                <w:rFonts w:eastAsia="Times New Roman" w:cs="Times New Roman"/>
                <w:color w:val="000000" w:themeColor="text1"/>
                <w:sz w:val="20"/>
                <w:szCs w:val="20"/>
              </w:rPr>
            </w:pPr>
          </w:p>
        </w:tc>
        <w:tc>
          <w:tcPr>
            <w:tcW w:w="989" w:type="dxa"/>
            <w:gridSpan w:val="2"/>
            <w:vMerge/>
          </w:tcPr>
          <w:p w14:paraId="1E2F6FA1" w14:textId="77777777" w:rsidR="00C52C72" w:rsidRPr="00A47891" w:rsidRDefault="00C52C72" w:rsidP="000340CC">
            <w:pPr>
              <w:spacing w:after="200" w:line="276" w:lineRule="auto"/>
              <w:rPr>
                <w:color w:val="FF0000"/>
                <w:sz w:val="20"/>
                <w:szCs w:val="20"/>
              </w:rPr>
            </w:pPr>
          </w:p>
        </w:tc>
        <w:tc>
          <w:tcPr>
            <w:tcW w:w="1259" w:type="dxa"/>
            <w:gridSpan w:val="2"/>
          </w:tcPr>
          <w:p w14:paraId="1CDA37FA" w14:textId="77777777" w:rsidR="00C52C72" w:rsidRPr="00EF6AEE" w:rsidRDefault="00863459" w:rsidP="00C52C72">
            <w:pPr>
              <w:rPr>
                <w:color w:val="000000" w:themeColor="text1"/>
                <w:sz w:val="20"/>
                <w:szCs w:val="20"/>
              </w:rPr>
            </w:pPr>
            <w:r w:rsidRPr="00EF6AEE">
              <w:rPr>
                <w:color w:val="000000" w:themeColor="text1"/>
                <w:sz w:val="20"/>
                <w:szCs w:val="20"/>
              </w:rPr>
              <w:t xml:space="preserve">Designed and </w:t>
            </w:r>
            <w:proofErr w:type="spellStart"/>
            <w:r w:rsidRPr="00EF6AEE">
              <w:rPr>
                <w:color w:val="000000" w:themeColor="text1"/>
                <w:sz w:val="20"/>
                <w:szCs w:val="20"/>
              </w:rPr>
              <w:t>imple-mented</w:t>
            </w:r>
            <w:proofErr w:type="spellEnd"/>
            <w:r w:rsidRPr="00EF6AEE">
              <w:rPr>
                <w:color w:val="000000" w:themeColor="text1"/>
                <w:sz w:val="20"/>
                <w:szCs w:val="20"/>
              </w:rPr>
              <w:t xml:space="preserve"> by July 19, 2013.</w:t>
            </w:r>
          </w:p>
        </w:tc>
        <w:tc>
          <w:tcPr>
            <w:tcW w:w="966" w:type="dxa"/>
            <w:gridSpan w:val="2"/>
            <w:vMerge/>
            <w:tcBorders>
              <w:right w:val="dotted" w:sz="4" w:space="0" w:color="auto"/>
            </w:tcBorders>
            <w:shd w:val="clear" w:color="auto" w:fill="F2F2F2" w:themeFill="background1" w:themeFillShade="F2"/>
          </w:tcPr>
          <w:p w14:paraId="7AA2260B" w14:textId="77777777" w:rsidR="00C52C72" w:rsidRPr="00A47891" w:rsidRDefault="00C52C72" w:rsidP="001A6AAD">
            <w:pPr>
              <w:rPr>
                <w:color w:val="000000" w:themeColor="text1"/>
                <w:sz w:val="20"/>
                <w:szCs w:val="20"/>
              </w:rPr>
            </w:pPr>
          </w:p>
        </w:tc>
        <w:tc>
          <w:tcPr>
            <w:tcW w:w="967" w:type="dxa"/>
            <w:gridSpan w:val="2"/>
            <w:vMerge/>
            <w:tcBorders>
              <w:left w:val="dotted" w:sz="4" w:space="0" w:color="auto"/>
              <w:right w:val="dotted" w:sz="4" w:space="0" w:color="auto"/>
            </w:tcBorders>
            <w:shd w:val="clear" w:color="auto" w:fill="F2F2F2" w:themeFill="background1" w:themeFillShade="F2"/>
          </w:tcPr>
          <w:p w14:paraId="399A64FD" w14:textId="77777777" w:rsidR="00C52C72" w:rsidRPr="00A47891" w:rsidRDefault="00C52C72" w:rsidP="001A6AAD">
            <w:pPr>
              <w:ind w:right="-108"/>
              <w:rPr>
                <w:color w:val="000000" w:themeColor="text1"/>
                <w:sz w:val="20"/>
                <w:szCs w:val="20"/>
              </w:rPr>
            </w:pPr>
          </w:p>
        </w:tc>
        <w:tc>
          <w:tcPr>
            <w:tcW w:w="967" w:type="dxa"/>
            <w:gridSpan w:val="2"/>
            <w:vMerge/>
            <w:tcBorders>
              <w:left w:val="dotted" w:sz="4" w:space="0" w:color="auto"/>
              <w:right w:val="dotted" w:sz="4" w:space="0" w:color="auto"/>
            </w:tcBorders>
            <w:shd w:val="clear" w:color="auto" w:fill="F2F2F2" w:themeFill="background1" w:themeFillShade="F2"/>
          </w:tcPr>
          <w:p w14:paraId="73211473" w14:textId="77777777" w:rsidR="00C52C72" w:rsidRPr="00A47891" w:rsidRDefault="00C52C72" w:rsidP="001A6AAD">
            <w:pPr>
              <w:rPr>
                <w:color w:val="000000" w:themeColor="text1"/>
                <w:sz w:val="20"/>
                <w:szCs w:val="20"/>
              </w:rPr>
            </w:pPr>
          </w:p>
        </w:tc>
        <w:tc>
          <w:tcPr>
            <w:tcW w:w="968" w:type="dxa"/>
            <w:vMerge/>
            <w:tcBorders>
              <w:left w:val="dotted" w:sz="4" w:space="0" w:color="auto"/>
            </w:tcBorders>
            <w:shd w:val="clear" w:color="auto" w:fill="F2F2F2" w:themeFill="background1" w:themeFillShade="F2"/>
          </w:tcPr>
          <w:p w14:paraId="571A781C" w14:textId="77777777" w:rsidR="00C52C72" w:rsidRPr="00A47891" w:rsidRDefault="00C52C72" w:rsidP="001A6AAD">
            <w:pPr>
              <w:rPr>
                <w:color w:val="000000" w:themeColor="text1"/>
                <w:sz w:val="20"/>
                <w:szCs w:val="20"/>
              </w:rPr>
            </w:pPr>
          </w:p>
        </w:tc>
      </w:tr>
      <w:tr w:rsidR="005B6408" w:rsidRPr="00A47891" w14:paraId="3F5F50FC" w14:textId="77777777" w:rsidTr="00791683">
        <w:tblPrEx>
          <w:tblCellMar>
            <w:left w:w="108" w:type="dxa"/>
            <w:right w:w="108" w:type="dxa"/>
          </w:tblCellMar>
        </w:tblPrEx>
        <w:trPr>
          <w:gridBefore w:val="1"/>
          <w:wBefore w:w="7" w:type="dxa"/>
          <w:cantSplit/>
          <w:trHeight w:val="1124"/>
        </w:trPr>
        <w:tc>
          <w:tcPr>
            <w:tcW w:w="1845" w:type="dxa"/>
            <w:gridSpan w:val="2"/>
          </w:tcPr>
          <w:p w14:paraId="46543073" w14:textId="77777777" w:rsidR="00721AE7" w:rsidRPr="00A47891" w:rsidRDefault="00721AE7" w:rsidP="00721AE7">
            <w:pPr>
              <w:rPr>
                <w:color w:val="000000" w:themeColor="text1"/>
                <w:sz w:val="20"/>
                <w:szCs w:val="20"/>
              </w:rPr>
            </w:pPr>
            <w:r w:rsidRPr="00E323C5">
              <w:rPr>
                <w:b/>
                <w:color w:val="000000" w:themeColor="text1"/>
                <w:sz w:val="20"/>
                <w:szCs w:val="20"/>
              </w:rPr>
              <w:t>D1c.</w:t>
            </w:r>
            <w:r>
              <w:rPr>
                <w:color w:val="000000" w:themeColor="text1"/>
                <w:sz w:val="20"/>
                <w:szCs w:val="20"/>
              </w:rPr>
              <w:t xml:space="preserve"> </w:t>
            </w:r>
            <w:r w:rsidRPr="00A47891">
              <w:rPr>
                <w:color w:val="000000" w:themeColor="text1"/>
                <w:sz w:val="20"/>
                <w:szCs w:val="20"/>
              </w:rPr>
              <w:t>Execute your Business Plan</w:t>
            </w:r>
          </w:p>
        </w:tc>
        <w:tc>
          <w:tcPr>
            <w:tcW w:w="2024" w:type="dxa"/>
            <w:gridSpan w:val="2"/>
          </w:tcPr>
          <w:p w14:paraId="26D373B6" w14:textId="77777777" w:rsidR="00721AE7" w:rsidRPr="00A47891" w:rsidRDefault="00721AE7" w:rsidP="00721AE7">
            <w:pPr>
              <w:rPr>
                <w:color w:val="000000" w:themeColor="text1"/>
                <w:sz w:val="20"/>
                <w:szCs w:val="20"/>
              </w:rPr>
            </w:pPr>
            <w:r w:rsidRPr="00A47891">
              <w:rPr>
                <w:rFonts w:eastAsia="Times New Roman" w:cs="Times New Roman"/>
                <w:color w:val="000000" w:themeColor="text1"/>
                <w:sz w:val="20"/>
                <w:szCs w:val="20"/>
              </w:rPr>
              <w:t>Benchmark the FGS against similar organizations, review every program for relevance and effectiveness, and hold the FGS accountable for continuous improvement</w:t>
            </w:r>
          </w:p>
        </w:tc>
        <w:tc>
          <w:tcPr>
            <w:tcW w:w="1533" w:type="dxa"/>
            <w:gridSpan w:val="2"/>
          </w:tcPr>
          <w:p w14:paraId="190ACEFB" w14:textId="77777777" w:rsidR="00721AE7" w:rsidRPr="00A47891" w:rsidRDefault="00721AE7" w:rsidP="00721AE7">
            <w:pPr>
              <w:rPr>
                <w:color w:val="000000" w:themeColor="text1"/>
                <w:sz w:val="20"/>
                <w:szCs w:val="20"/>
              </w:rPr>
            </w:pPr>
            <w:proofErr w:type="spellStart"/>
            <w:r w:rsidRPr="00A47891">
              <w:rPr>
                <w:rFonts w:eastAsia="Times New Roman" w:cs="Times New Roman"/>
                <w:color w:val="000000" w:themeColor="text1"/>
                <w:sz w:val="20"/>
                <w:szCs w:val="20"/>
              </w:rPr>
              <w:t>Were</w:t>
            </w:r>
            <w:proofErr w:type="spellEnd"/>
            <w:r w:rsidRPr="00A47891">
              <w:rPr>
                <w:rFonts w:eastAsia="Times New Roman" w:cs="Times New Roman"/>
                <w:color w:val="000000" w:themeColor="text1"/>
                <w:sz w:val="20"/>
                <w:szCs w:val="20"/>
              </w:rPr>
              <w:t xml:space="preserve"> </w:t>
            </w:r>
            <w:r>
              <w:rPr>
                <w:rFonts w:eastAsia="Times New Roman" w:cs="Times New Roman"/>
                <w:color w:val="000000" w:themeColor="text1"/>
                <w:sz w:val="20"/>
                <w:szCs w:val="20"/>
              </w:rPr>
              <w:t xml:space="preserve">  b</w:t>
            </w:r>
            <w:r w:rsidRPr="00A47891">
              <w:rPr>
                <w:rFonts w:eastAsia="Times New Roman" w:cs="Times New Roman"/>
                <w:color w:val="000000" w:themeColor="text1"/>
                <w:sz w:val="20"/>
                <w:szCs w:val="20"/>
              </w:rPr>
              <w:t>enchmarking and review exercises conducted and relevance and effectiveness determined?</w:t>
            </w:r>
          </w:p>
        </w:tc>
        <w:tc>
          <w:tcPr>
            <w:tcW w:w="1439" w:type="dxa"/>
            <w:gridSpan w:val="2"/>
          </w:tcPr>
          <w:p w14:paraId="4EB3400F" w14:textId="77777777" w:rsidR="00721AE7" w:rsidRPr="00A47891" w:rsidRDefault="00721AE7" w:rsidP="00721AE7">
            <w:pPr>
              <w:rPr>
                <w:rFonts w:eastAsia="Times New Roman" w:cs="Times New Roman"/>
                <w:color w:val="000000" w:themeColor="text1"/>
                <w:sz w:val="20"/>
                <w:szCs w:val="20"/>
              </w:rPr>
            </w:pPr>
            <w:r w:rsidRPr="00A47891">
              <w:rPr>
                <w:rFonts w:eastAsia="Times New Roman" w:cs="Times New Roman"/>
                <w:color w:val="000000" w:themeColor="text1"/>
                <w:sz w:val="20"/>
                <w:szCs w:val="20"/>
              </w:rPr>
              <w:t>Director</w:t>
            </w:r>
          </w:p>
        </w:tc>
        <w:tc>
          <w:tcPr>
            <w:tcW w:w="989" w:type="dxa"/>
            <w:gridSpan w:val="2"/>
          </w:tcPr>
          <w:p w14:paraId="4DAD6739" w14:textId="77777777" w:rsidR="00721AE7" w:rsidRPr="00A47891" w:rsidRDefault="00721AE7" w:rsidP="00721AE7">
            <w:pPr>
              <w:rPr>
                <w:color w:val="000000" w:themeColor="text1"/>
                <w:sz w:val="20"/>
                <w:szCs w:val="20"/>
              </w:rPr>
            </w:pPr>
            <w:r w:rsidRPr="00A47891">
              <w:rPr>
                <w:color w:val="000000" w:themeColor="text1"/>
                <w:sz w:val="20"/>
                <w:szCs w:val="20"/>
              </w:rPr>
              <w:t>n/a</w:t>
            </w:r>
          </w:p>
        </w:tc>
        <w:tc>
          <w:tcPr>
            <w:tcW w:w="1259" w:type="dxa"/>
            <w:gridSpan w:val="2"/>
          </w:tcPr>
          <w:p w14:paraId="105DE581" w14:textId="77777777" w:rsidR="00721AE7" w:rsidRPr="00A47891" w:rsidRDefault="00721AE7" w:rsidP="00721AE7">
            <w:pPr>
              <w:rPr>
                <w:color w:val="000000" w:themeColor="text1"/>
                <w:sz w:val="20"/>
                <w:szCs w:val="20"/>
              </w:rPr>
            </w:pPr>
            <w:r w:rsidRPr="00A47891">
              <w:rPr>
                <w:color w:val="000000" w:themeColor="text1"/>
                <w:sz w:val="20"/>
                <w:szCs w:val="20"/>
              </w:rPr>
              <w:t>Quarterly bench-marking and reviews</w:t>
            </w:r>
          </w:p>
        </w:tc>
        <w:tc>
          <w:tcPr>
            <w:tcW w:w="966" w:type="dxa"/>
            <w:gridSpan w:val="2"/>
            <w:tcBorders>
              <w:right w:val="dotted" w:sz="4" w:space="0" w:color="auto"/>
            </w:tcBorders>
            <w:shd w:val="clear" w:color="auto" w:fill="F2F2F2" w:themeFill="background1" w:themeFillShade="F2"/>
          </w:tcPr>
          <w:p w14:paraId="7D3A39A3" w14:textId="77777777" w:rsidR="00721AE7" w:rsidRPr="00A47891" w:rsidRDefault="00721AE7" w:rsidP="00721AE7">
            <w:pPr>
              <w:rPr>
                <w:color w:val="000000" w:themeColor="text1"/>
                <w:sz w:val="20"/>
                <w:szCs w:val="20"/>
              </w:rPr>
            </w:pPr>
            <w:r>
              <w:rPr>
                <w:color w:val="000000" w:themeColor="text1"/>
                <w:sz w:val="20"/>
                <w:szCs w:val="20"/>
              </w:rPr>
              <w:t>25%</w:t>
            </w:r>
          </w:p>
        </w:tc>
        <w:tc>
          <w:tcPr>
            <w:tcW w:w="967" w:type="dxa"/>
            <w:gridSpan w:val="2"/>
            <w:tcBorders>
              <w:left w:val="dotted" w:sz="4" w:space="0" w:color="auto"/>
              <w:right w:val="dotted" w:sz="4" w:space="0" w:color="auto"/>
            </w:tcBorders>
            <w:shd w:val="clear" w:color="auto" w:fill="F2F2F2" w:themeFill="background1" w:themeFillShade="F2"/>
          </w:tcPr>
          <w:p w14:paraId="3DC20FC3" w14:textId="77777777" w:rsidR="00721AE7" w:rsidRPr="00A47891" w:rsidRDefault="00721AE7" w:rsidP="00721AE7">
            <w:pPr>
              <w:ind w:right="-108"/>
              <w:rPr>
                <w:color w:val="000000" w:themeColor="text1"/>
                <w:sz w:val="20"/>
                <w:szCs w:val="20"/>
              </w:rPr>
            </w:pPr>
            <w:r>
              <w:rPr>
                <w:color w:val="000000" w:themeColor="text1"/>
                <w:sz w:val="20"/>
                <w:szCs w:val="20"/>
              </w:rPr>
              <w:t>50%</w:t>
            </w:r>
          </w:p>
        </w:tc>
        <w:tc>
          <w:tcPr>
            <w:tcW w:w="967" w:type="dxa"/>
            <w:gridSpan w:val="2"/>
            <w:tcBorders>
              <w:left w:val="dotted" w:sz="4" w:space="0" w:color="auto"/>
              <w:right w:val="dotted" w:sz="4" w:space="0" w:color="auto"/>
            </w:tcBorders>
            <w:shd w:val="clear" w:color="auto" w:fill="F2F2F2" w:themeFill="background1" w:themeFillShade="F2"/>
          </w:tcPr>
          <w:p w14:paraId="58E374E5" w14:textId="77777777" w:rsidR="00721AE7" w:rsidRPr="00A47891" w:rsidRDefault="00143FAA" w:rsidP="00721AE7">
            <w:pPr>
              <w:rPr>
                <w:color w:val="000000" w:themeColor="text1"/>
                <w:sz w:val="20"/>
                <w:szCs w:val="20"/>
              </w:rPr>
            </w:pPr>
            <w:r>
              <w:rPr>
                <w:color w:val="000000" w:themeColor="text1"/>
                <w:sz w:val="20"/>
                <w:szCs w:val="20"/>
              </w:rPr>
              <w:t>75%</w:t>
            </w:r>
          </w:p>
        </w:tc>
        <w:tc>
          <w:tcPr>
            <w:tcW w:w="975" w:type="dxa"/>
            <w:gridSpan w:val="2"/>
            <w:tcBorders>
              <w:left w:val="dotted" w:sz="4" w:space="0" w:color="auto"/>
            </w:tcBorders>
            <w:shd w:val="clear" w:color="auto" w:fill="F2F2F2" w:themeFill="background1" w:themeFillShade="F2"/>
          </w:tcPr>
          <w:p w14:paraId="290852DA" w14:textId="77777777" w:rsidR="00721AE7" w:rsidRPr="00A47891" w:rsidRDefault="00721AE7" w:rsidP="00721AE7">
            <w:pPr>
              <w:rPr>
                <w:color w:val="000000" w:themeColor="text1"/>
                <w:sz w:val="20"/>
                <w:szCs w:val="20"/>
              </w:rPr>
            </w:pPr>
          </w:p>
        </w:tc>
      </w:tr>
      <w:tr w:rsidR="005B6408" w:rsidRPr="00A47891" w14:paraId="1692B0D7" w14:textId="77777777" w:rsidTr="00791683">
        <w:tblPrEx>
          <w:tblCellMar>
            <w:left w:w="108" w:type="dxa"/>
            <w:right w:w="108" w:type="dxa"/>
          </w:tblCellMar>
        </w:tblPrEx>
        <w:trPr>
          <w:gridBefore w:val="1"/>
          <w:wBefore w:w="7" w:type="dxa"/>
          <w:cantSplit/>
          <w:trHeight w:val="1124"/>
        </w:trPr>
        <w:tc>
          <w:tcPr>
            <w:tcW w:w="1845" w:type="dxa"/>
            <w:gridSpan w:val="2"/>
          </w:tcPr>
          <w:p w14:paraId="46B29A94" w14:textId="77777777" w:rsidR="00721AE7" w:rsidRPr="00A47891" w:rsidRDefault="00721AE7" w:rsidP="00721AE7">
            <w:pPr>
              <w:rPr>
                <w:color w:val="000000" w:themeColor="text1"/>
                <w:sz w:val="20"/>
                <w:szCs w:val="20"/>
              </w:rPr>
            </w:pPr>
            <w:r w:rsidRPr="00E323C5">
              <w:rPr>
                <w:b/>
                <w:color w:val="000000" w:themeColor="text1"/>
                <w:sz w:val="20"/>
                <w:szCs w:val="20"/>
              </w:rPr>
              <w:t>D1d.</w:t>
            </w:r>
            <w:r>
              <w:rPr>
                <w:color w:val="000000" w:themeColor="text1"/>
                <w:sz w:val="20"/>
                <w:szCs w:val="20"/>
              </w:rPr>
              <w:t xml:space="preserve"> </w:t>
            </w:r>
            <w:r w:rsidRPr="00A47891">
              <w:rPr>
                <w:color w:val="000000" w:themeColor="text1"/>
                <w:sz w:val="20"/>
                <w:szCs w:val="20"/>
              </w:rPr>
              <w:t>Execute your Business Plan</w:t>
            </w:r>
          </w:p>
        </w:tc>
        <w:tc>
          <w:tcPr>
            <w:tcW w:w="2024" w:type="dxa"/>
            <w:gridSpan w:val="2"/>
          </w:tcPr>
          <w:p w14:paraId="4CE10119" w14:textId="77777777" w:rsidR="00721AE7" w:rsidRPr="00A47891" w:rsidRDefault="00721AE7" w:rsidP="00721AE7">
            <w:pPr>
              <w:rPr>
                <w:color w:val="000000" w:themeColor="text1"/>
                <w:sz w:val="20"/>
                <w:szCs w:val="20"/>
              </w:rPr>
            </w:pPr>
            <w:r w:rsidRPr="00A47891">
              <w:rPr>
                <w:rFonts w:eastAsia="Times New Roman" w:cs="Times New Roman"/>
                <w:color w:val="000000" w:themeColor="text1"/>
                <w:sz w:val="20"/>
                <w:szCs w:val="20"/>
              </w:rPr>
              <w:t xml:space="preserve">Incorporate a 3-5 year strategic plan into the FGS Business Plan  </w:t>
            </w:r>
          </w:p>
        </w:tc>
        <w:tc>
          <w:tcPr>
            <w:tcW w:w="1533" w:type="dxa"/>
            <w:gridSpan w:val="2"/>
          </w:tcPr>
          <w:p w14:paraId="6EF3F40C" w14:textId="77777777" w:rsidR="00721AE7" w:rsidRPr="00A47891" w:rsidRDefault="00721AE7" w:rsidP="00721AE7">
            <w:pPr>
              <w:rPr>
                <w:color w:val="000000" w:themeColor="text1"/>
                <w:sz w:val="20"/>
                <w:szCs w:val="20"/>
              </w:rPr>
            </w:pPr>
            <w:r w:rsidRPr="00A47891">
              <w:rPr>
                <w:rFonts w:eastAsia="Times New Roman" w:cs="Times New Roman"/>
                <w:color w:val="000000" w:themeColor="text1"/>
                <w:sz w:val="20"/>
                <w:szCs w:val="20"/>
              </w:rPr>
              <w:t>Were quarterly meetings for status updates conducted?</w:t>
            </w:r>
          </w:p>
        </w:tc>
        <w:tc>
          <w:tcPr>
            <w:tcW w:w="1439" w:type="dxa"/>
            <w:gridSpan w:val="2"/>
          </w:tcPr>
          <w:p w14:paraId="1FE653A4" w14:textId="77777777" w:rsidR="00721AE7" w:rsidRPr="00A47891" w:rsidRDefault="00721AE7" w:rsidP="00721AE7">
            <w:pPr>
              <w:rPr>
                <w:rFonts w:eastAsia="Times New Roman" w:cs="Times New Roman"/>
                <w:color w:val="000000" w:themeColor="text1"/>
                <w:sz w:val="20"/>
                <w:szCs w:val="20"/>
              </w:rPr>
            </w:pPr>
            <w:r w:rsidRPr="00A47891">
              <w:rPr>
                <w:rFonts w:eastAsia="Times New Roman" w:cs="Times New Roman"/>
                <w:color w:val="000000" w:themeColor="text1"/>
                <w:sz w:val="20"/>
                <w:szCs w:val="20"/>
              </w:rPr>
              <w:t>Director</w:t>
            </w:r>
          </w:p>
        </w:tc>
        <w:tc>
          <w:tcPr>
            <w:tcW w:w="989" w:type="dxa"/>
            <w:gridSpan w:val="2"/>
          </w:tcPr>
          <w:p w14:paraId="622387FA" w14:textId="77777777" w:rsidR="00721AE7" w:rsidRPr="00A47891" w:rsidRDefault="00721AE7" w:rsidP="00721AE7">
            <w:pPr>
              <w:rPr>
                <w:sz w:val="20"/>
                <w:szCs w:val="20"/>
              </w:rPr>
            </w:pPr>
            <w:r w:rsidRPr="00A47891">
              <w:rPr>
                <w:color w:val="000000" w:themeColor="text1"/>
                <w:sz w:val="20"/>
                <w:szCs w:val="20"/>
              </w:rPr>
              <w:t>n/a</w:t>
            </w:r>
          </w:p>
        </w:tc>
        <w:tc>
          <w:tcPr>
            <w:tcW w:w="1259" w:type="dxa"/>
            <w:gridSpan w:val="2"/>
          </w:tcPr>
          <w:p w14:paraId="08247404" w14:textId="77777777" w:rsidR="00721AE7" w:rsidRPr="00A47891" w:rsidRDefault="00721AE7" w:rsidP="00721AE7">
            <w:pPr>
              <w:rPr>
                <w:color w:val="000000" w:themeColor="text1"/>
                <w:sz w:val="20"/>
                <w:szCs w:val="20"/>
              </w:rPr>
            </w:pPr>
            <w:r w:rsidRPr="00A47891">
              <w:rPr>
                <w:color w:val="000000" w:themeColor="text1"/>
                <w:sz w:val="20"/>
                <w:szCs w:val="20"/>
              </w:rPr>
              <w:t>Quarterly meeting updates</w:t>
            </w:r>
          </w:p>
        </w:tc>
        <w:tc>
          <w:tcPr>
            <w:tcW w:w="966" w:type="dxa"/>
            <w:gridSpan w:val="2"/>
            <w:tcBorders>
              <w:right w:val="dotted" w:sz="4" w:space="0" w:color="auto"/>
            </w:tcBorders>
            <w:shd w:val="clear" w:color="auto" w:fill="F2F2F2" w:themeFill="background1" w:themeFillShade="F2"/>
          </w:tcPr>
          <w:p w14:paraId="79836A08" w14:textId="77777777" w:rsidR="00721AE7" w:rsidRPr="00A47891" w:rsidRDefault="00721AE7" w:rsidP="00721AE7">
            <w:pPr>
              <w:rPr>
                <w:color w:val="000000" w:themeColor="text1"/>
                <w:sz w:val="20"/>
                <w:szCs w:val="20"/>
              </w:rPr>
            </w:pPr>
            <w:r>
              <w:rPr>
                <w:color w:val="000000" w:themeColor="text1"/>
                <w:sz w:val="20"/>
                <w:szCs w:val="20"/>
              </w:rPr>
              <w:t>Met 9/26/13</w:t>
            </w:r>
          </w:p>
        </w:tc>
        <w:tc>
          <w:tcPr>
            <w:tcW w:w="967" w:type="dxa"/>
            <w:gridSpan w:val="2"/>
            <w:tcBorders>
              <w:left w:val="dotted" w:sz="4" w:space="0" w:color="auto"/>
              <w:right w:val="dotted" w:sz="4" w:space="0" w:color="auto"/>
            </w:tcBorders>
            <w:shd w:val="clear" w:color="auto" w:fill="F2F2F2" w:themeFill="background1" w:themeFillShade="F2"/>
          </w:tcPr>
          <w:p w14:paraId="4187B808" w14:textId="77777777" w:rsidR="00721AE7" w:rsidRPr="00A47891" w:rsidRDefault="00721AE7" w:rsidP="00721AE7">
            <w:pPr>
              <w:ind w:right="-108"/>
              <w:rPr>
                <w:color w:val="000000" w:themeColor="text1"/>
                <w:sz w:val="20"/>
                <w:szCs w:val="20"/>
              </w:rPr>
            </w:pPr>
            <w:r>
              <w:rPr>
                <w:color w:val="000000" w:themeColor="text1"/>
                <w:sz w:val="20"/>
                <w:szCs w:val="20"/>
              </w:rPr>
              <w:t>Met 12/19/13</w:t>
            </w:r>
          </w:p>
        </w:tc>
        <w:tc>
          <w:tcPr>
            <w:tcW w:w="967" w:type="dxa"/>
            <w:gridSpan w:val="2"/>
            <w:tcBorders>
              <w:left w:val="dotted" w:sz="4" w:space="0" w:color="auto"/>
              <w:right w:val="dotted" w:sz="4" w:space="0" w:color="auto"/>
            </w:tcBorders>
            <w:shd w:val="clear" w:color="auto" w:fill="F2F2F2" w:themeFill="background1" w:themeFillShade="F2"/>
          </w:tcPr>
          <w:p w14:paraId="0EABDFF4" w14:textId="77777777" w:rsidR="00721AE7" w:rsidRPr="00A47891" w:rsidRDefault="004171BA" w:rsidP="00721AE7">
            <w:pPr>
              <w:rPr>
                <w:color w:val="000000" w:themeColor="text1"/>
                <w:sz w:val="20"/>
                <w:szCs w:val="20"/>
              </w:rPr>
            </w:pPr>
            <w:r>
              <w:rPr>
                <w:color w:val="000000" w:themeColor="text1"/>
                <w:sz w:val="20"/>
                <w:szCs w:val="20"/>
              </w:rPr>
              <w:t>Met 3/25/14</w:t>
            </w:r>
          </w:p>
        </w:tc>
        <w:tc>
          <w:tcPr>
            <w:tcW w:w="975" w:type="dxa"/>
            <w:gridSpan w:val="2"/>
            <w:tcBorders>
              <w:left w:val="dotted" w:sz="4" w:space="0" w:color="auto"/>
            </w:tcBorders>
            <w:shd w:val="clear" w:color="auto" w:fill="F2F2F2" w:themeFill="background1" w:themeFillShade="F2"/>
          </w:tcPr>
          <w:p w14:paraId="72BB4D55" w14:textId="77777777" w:rsidR="00721AE7" w:rsidRPr="00A47891" w:rsidRDefault="00721AE7" w:rsidP="00721AE7">
            <w:pPr>
              <w:rPr>
                <w:color w:val="000000" w:themeColor="text1"/>
                <w:sz w:val="20"/>
                <w:szCs w:val="20"/>
              </w:rPr>
            </w:pPr>
          </w:p>
        </w:tc>
      </w:tr>
      <w:tr w:rsidR="005B6408" w:rsidRPr="00A47891" w14:paraId="7F79BD89" w14:textId="77777777" w:rsidTr="00791683">
        <w:tblPrEx>
          <w:tblCellMar>
            <w:left w:w="108" w:type="dxa"/>
            <w:right w:w="108" w:type="dxa"/>
          </w:tblCellMar>
        </w:tblPrEx>
        <w:trPr>
          <w:gridBefore w:val="1"/>
          <w:gridAfter w:val="1"/>
          <w:wBefore w:w="7" w:type="dxa"/>
          <w:wAfter w:w="7" w:type="dxa"/>
          <w:cantSplit/>
          <w:trHeight w:val="1124"/>
        </w:trPr>
        <w:tc>
          <w:tcPr>
            <w:tcW w:w="1845" w:type="dxa"/>
            <w:gridSpan w:val="2"/>
          </w:tcPr>
          <w:p w14:paraId="1496DE6E" w14:textId="77777777" w:rsidR="00721AE7" w:rsidRPr="00A47891" w:rsidRDefault="00721AE7" w:rsidP="00721AE7">
            <w:pPr>
              <w:rPr>
                <w:color w:val="000000" w:themeColor="text1"/>
                <w:sz w:val="20"/>
                <w:szCs w:val="20"/>
              </w:rPr>
            </w:pPr>
            <w:r w:rsidRPr="00E323C5">
              <w:rPr>
                <w:b/>
                <w:color w:val="000000" w:themeColor="text1"/>
                <w:sz w:val="20"/>
                <w:szCs w:val="20"/>
              </w:rPr>
              <w:t>D1e.</w:t>
            </w:r>
            <w:r>
              <w:rPr>
                <w:color w:val="000000" w:themeColor="text1"/>
                <w:sz w:val="20"/>
                <w:szCs w:val="20"/>
              </w:rPr>
              <w:t xml:space="preserve"> </w:t>
            </w:r>
            <w:r w:rsidRPr="00A47891">
              <w:rPr>
                <w:color w:val="000000" w:themeColor="text1"/>
                <w:sz w:val="20"/>
                <w:szCs w:val="20"/>
              </w:rPr>
              <w:t>Execute your Business Plan</w:t>
            </w:r>
          </w:p>
        </w:tc>
        <w:tc>
          <w:tcPr>
            <w:tcW w:w="2024" w:type="dxa"/>
            <w:gridSpan w:val="2"/>
          </w:tcPr>
          <w:p w14:paraId="7ADFEFE2" w14:textId="77777777" w:rsidR="00721AE7" w:rsidRPr="00A47891" w:rsidRDefault="00721AE7" w:rsidP="00721AE7">
            <w:pPr>
              <w:rPr>
                <w:color w:val="000000" w:themeColor="text1"/>
                <w:sz w:val="20"/>
                <w:szCs w:val="20"/>
              </w:rPr>
            </w:pPr>
            <w:r w:rsidRPr="00A47891">
              <w:rPr>
                <w:rFonts w:eastAsia="Times New Roman" w:cs="Times New Roman"/>
                <w:color w:val="000000" w:themeColor="text1"/>
                <w:sz w:val="20"/>
                <w:szCs w:val="20"/>
              </w:rPr>
              <w:t xml:space="preserve">Provide Deputy Secretary with single page summary of quarterly update to Business Plan within 30 days of the quarterly meetings </w:t>
            </w:r>
          </w:p>
        </w:tc>
        <w:tc>
          <w:tcPr>
            <w:tcW w:w="1533" w:type="dxa"/>
            <w:gridSpan w:val="2"/>
          </w:tcPr>
          <w:p w14:paraId="7C02ADB4" w14:textId="77777777" w:rsidR="00721AE7" w:rsidRPr="00A47891" w:rsidRDefault="00721AE7" w:rsidP="00721AE7">
            <w:pPr>
              <w:rPr>
                <w:color w:val="000000" w:themeColor="text1"/>
                <w:sz w:val="20"/>
                <w:szCs w:val="20"/>
              </w:rPr>
            </w:pPr>
            <w:r w:rsidRPr="00A47891">
              <w:rPr>
                <w:rFonts w:eastAsia="Times New Roman" w:cs="Times New Roman"/>
                <w:color w:val="000000" w:themeColor="text1"/>
                <w:sz w:val="20"/>
                <w:szCs w:val="20"/>
              </w:rPr>
              <w:t>Single page summary of quarterly update provided to Deputy Secretary?</w:t>
            </w:r>
          </w:p>
        </w:tc>
        <w:tc>
          <w:tcPr>
            <w:tcW w:w="1439" w:type="dxa"/>
            <w:gridSpan w:val="2"/>
          </w:tcPr>
          <w:p w14:paraId="0DCED54B" w14:textId="77777777" w:rsidR="00721AE7" w:rsidRPr="00A47891" w:rsidRDefault="00721AE7" w:rsidP="00721AE7">
            <w:pPr>
              <w:rPr>
                <w:rFonts w:eastAsia="Times New Roman" w:cs="Times New Roman"/>
                <w:color w:val="000000" w:themeColor="text1"/>
                <w:sz w:val="20"/>
                <w:szCs w:val="20"/>
              </w:rPr>
            </w:pPr>
            <w:r w:rsidRPr="00A47891">
              <w:rPr>
                <w:rFonts w:eastAsia="Times New Roman" w:cs="Times New Roman"/>
                <w:color w:val="000000" w:themeColor="text1"/>
                <w:sz w:val="20"/>
                <w:szCs w:val="20"/>
              </w:rPr>
              <w:t>Director</w:t>
            </w:r>
          </w:p>
        </w:tc>
        <w:tc>
          <w:tcPr>
            <w:tcW w:w="989" w:type="dxa"/>
            <w:gridSpan w:val="2"/>
          </w:tcPr>
          <w:p w14:paraId="52D95E4F" w14:textId="77777777" w:rsidR="00721AE7" w:rsidRPr="00A47891" w:rsidRDefault="00721AE7" w:rsidP="00721AE7">
            <w:pPr>
              <w:rPr>
                <w:sz w:val="20"/>
                <w:szCs w:val="20"/>
              </w:rPr>
            </w:pPr>
            <w:r w:rsidRPr="00A47891">
              <w:rPr>
                <w:color w:val="000000" w:themeColor="text1"/>
                <w:sz w:val="20"/>
                <w:szCs w:val="20"/>
              </w:rPr>
              <w:t>0%</w:t>
            </w:r>
          </w:p>
        </w:tc>
        <w:tc>
          <w:tcPr>
            <w:tcW w:w="1259" w:type="dxa"/>
            <w:gridSpan w:val="2"/>
          </w:tcPr>
          <w:p w14:paraId="7803E226" w14:textId="77777777" w:rsidR="00721AE7" w:rsidRPr="00A47891" w:rsidRDefault="00721AE7" w:rsidP="00721AE7">
            <w:pPr>
              <w:rPr>
                <w:color w:val="000000" w:themeColor="text1"/>
                <w:sz w:val="20"/>
                <w:szCs w:val="20"/>
              </w:rPr>
            </w:pPr>
            <w:r w:rsidRPr="00A47891">
              <w:rPr>
                <w:color w:val="000000" w:themeColor="text1"/>
                <w:sz w:val="20"/>
                <w:szCs w:val="20"/>
              </w:rPr>
              <w:t>Quarterly Updates</w:t>
            </w:r>
          </w:p>
        </w:tc>
        <w:tc>
          <w:tcPr>
            <w:tcW w:w="966" w:type="dxa"/>
            <w:gridSpan w:val="2"/>
            <w:tcBorders>
              <w:right w:val="dotted" w:sz="4" w:space="0" w:color="auto"/>
            </w:tcBorders>
            <w:shd w:val="clear" w:color="auto" w:fill="F2F2F2" w:themeFill="background1" w:themeFillShade="F2"/>
          </w:tcPr>
          <w:p w14:paraId="4807C9C2" w14:textId="77777777" w:rsidR="00721AE7" w:rsidRPr="00A47891" w:rsidRDefault="00721AE7" w:rsidP="00721AE7">
            <w:pPr>
              <w:rPr>
                <w:color w:val="000000" w:themeColor="text1"/>
                <w:sz w:val="20"/>
                <w:szCs w:val="20"/>
              </w:rPr>
            </w:pPr>
            <w:r>
              <w:rPr>
                <w:color w:val="000000" w:themeColor="text1"/>
                <w:sz w:val="18"/>
                <w:szCs w:val="20"/>
              </w:rPr>
              <w:t>Quarterly update submitted</w:t>
            </w:r>
          </w:p>
        </w:tc>
        <w:tc>
          <w:tcPr>
            <w:tcW w:w="967" w:type="dxa"/>
            <w:gridSpan w:val="2"/>
            <w:tcBorders>
              <w:left w:val="dotted" w:sz="4" w:space="0" w:color="auto"/>
              <w:right w:val="dotted" w:sz="4" w:space="0" w:color="auto"/>
            </w:tcBorders>
            <w:shd w:val="clear" w:color="auto" w:fill="F2F2F2" w:themeFill="background1" w:themeFillShade="F2"/>
          </w:tcPr>
          <w:p w14:paraId="6DD3FE5A" w14:textId="77777777" w:rsidR="00721AE7" w:rsidRPr="00A47891" w:rsidRDefault="00721AE7" w:rsidP="00721AE7">
            <w:pPr>
              <w:ind w:right="-108"/>
              <w:rPr>
                <w:color w:val="000000" w:themeColor="text1"/>
                <w:sz w:val="20"/>
                <w:szCs w:val="20"/>
              </w:rPr>
            </w:pPr>
            <w:r>
              <w:rPr>
                <w:color w:val="000000" w:themeColor="text1"/>
                <w:sz w:val="18"/>
                <w:szCs w:val="20"/>
              </w:rPr>
              <w:t>Quarterly update submitted</w:t>
            </w:r>
          </w:p>
        </w:tc>
        <w:tc>
          <w:tcPr>
            <w:tcW w:w="967" w:type="dxa"/>
            <w:gridSpan w:val="2"/>
            <w:tcBorders>
              <w:left w:val="dotted" w:sz="4" w:space="0" w:color="auto"/>
              <w:right w:val="dotted" w:sz="4" w:space="0" w:color="auto"/>
            </w:tcBorders>
            <w:shd w:val="clear" w:color="auto" w:fill="F2F2F2" w:themeFill="background1" w:themeFillShade="F2"/>
          </w:tcPr>
          <w:p w14:paraId="78D1AB97" w14:textId="77777777" w:rsidR="00721AE7" w:rsidRPr="00A47891" w:rsidRDefault="004171BA" w:rsidP="00721AE7">
            <w:pPr>
              <w:rPr>
                <w:color w:val="000000" w:themeColor="text1"/>
                <w:sz w:val="20"/>
                <w:szCs w:val="20"/>
              </w:rPr>
            </w:pPr>
            <w:r>
              <w:rPr>
                <w:color w:val="000000" w:themeColor="text1"/>
                <w:sz w:val="18"/>
                <w:szCs w:val="20"/>
              </w:rPr>
              <w:t>Quarterly update submitted</w:t>
            </w:r>
          </w:p>
        </w:tc>
        <w:tc>
          <w:tcPr>
            <w:tcW w:w="968" w:type="dxa"/>
            <w:tcBorders>
              <w:left w:val="dotted" w:sz="4" w:space="0" w:color="auto"/>
            </w:tcBorders>
            <w:shd w:val="clear" w:color="auto" w:fill="F2F2F2" w:themeFill="background1" w:themeFillShade="F2"/>
          </w:tcPr>
          <w:p w14:paraId="1EB0CB73" w14:textId="77777777" w:rsidR="00721AE7" w:rsidRPr="00A47891" w:rsidRDefault="00721AE7" w:rsidP="00721AE7">
            <w:pPr>
              <w:rPr>
                <w:color w:val="000000" w:themeColor="text1"/>
                <w:sz w:val="20"/>
                <w:szCs w:val="20"/>
              </w:rPr>
            </w:pPr>
          </w:p>
        </w:tc>
      </w:tr>
    </w:tbl>
    <w:p w14:paraId="68726C87" w14:textId="77777777" w:rsidR="00791683" w:rsidRDefault="00791683">
      <w:r>
        <w:br w:type="page"/>
      </w:r>
    </w:p>
    <w:tbl>
      <w:tblPr>
        <w:tblStyle w:val="TableGrid"/>
        <w:tblW w:w="12902" w:type="dxa"/>
        <w:tblInd w:w="88" w:type="dxa"/>
        <w:tblLayout w:type="fixed"/>
        <w:tblCellMar>
          <w:left w:w="115" w:type="dxa"/>
          <w:right w:w="115" w:type="dxa"/>
        </w:tblCellMar>
        <w:tblLook w:val="04A0" w:firstRow="1" w:lastRow="0" w:firstColumn="1" w:lastColumn="0" w:noHBand="0" w:noVBand="1"/>
      </w:tblPr>
      <w:tblGrid>
        <w:gridCol w:w="1793"/>
        <w:gridCol w:w="2063"/>
        <w:gridCol w:w="1523"/>
        <w:gridCol w:w="1433"/>
        <w:gridCol w:w="983"/>
        <w:gridCol w:w="1253"/>
        <w:gridCol w:w="983"/>
        <w:gridCol w:w="983"/>
        <w:gridCol w:w="1073"/>
        <w:gridCol w:w="797"/>
        <w:gridCol w:w="18"/>
      </w:tblGrid>
      <w:tr w:rsidR="00791683" w:rsidRPr="00A47891" w14:paraId="7D7A6E46" w14:textId="77777777" w:rsidTr="00791683">
        <w:trPr>
          <w:gridAfter w:val="1"/>
          <w:wAfter w:w="18" w:type="dxa"/>
          <w:cantSplit/>
        </w:trPr>
        <w:tc>
          <w:tcPr>
            <w:tcW w:w="1793" w:type="dxa"/>
            <w:vAlign w:val="bottom"/>
          </w:tcPr>
          <w:p w14:paraId="2D54DAAE" w14:textId="5CE56C23" w:rsidR="00791683" w:rsidRPr="00A47891" w:rsidRDefault="00791683" w:rsidP="00791683">
            <w:pPr>
              <w:rPr>
                <w:b/>
                <w:sz w:val="20"/>
                <w:szCs w:val="20"/>
              </w:rPr>
            </w:pPr>
            <w:r w:rsidRPr="00A47891">
              <w:rPr>
                <w:sz w:val="20"/>
                <w:szCs w:val="20"/>
              </w:rPr>
              <w:lastRenderedPageBreak/>
              <w:br w:type="page"/>
            </w:r>
            <w:r w:rsidRPr="00A47891">
              <w:rPr>
                <w:b/>
                <w:sz w:val="20"/>
                <w:szCs w:val="20"/>
              </w:rPr>
              <w:t>KPM</w:t>
            </w:r>
          </w:p>
        </w:tc>
        <w:tc>
          <w:tcPr>
            <w:tcW w:w="2063" w:type="dxa"/>
            <w:vAlign w:val="bottom"/>
          </w:tcPr>
          <w:p w14:paraId="2B561550" w14:textId="77777777" w:rsidR="00791683" w:rsidRPr="00A47891" w:rsidRDefault="00791683" w:rsidP="00791683">
            <w:pPr>
              <w:rPr>
                <w:b/>
                <w:sz w:val="20"/>
                <w:szCs w:val="20"/>
              </w:rPr>
            </w:pPr>
            <w:r w:rsidRPr="00A47891">
              <w:rPr>
                <w:b/>
                <w:sz w:val="20"/>
                <w:szCs w:val="20"/>
              </w:rPr>
              <w:t>Action</w:t>
            </w:r>
          </w:p>
        </w:tc>
        <w:tc>
          <w:tcPr>
            <w:tcW w:w="1523" w:type="dxa"/>
            <w:vAlign w:val="bottom"/>
          </w:tcPr>
          <w:p w14:paraId="207C5836" w14:textId="77777777" w:rsidR="00791683" w:rsidRPr="00A47891" w:rsidRDefault="00791683" w:rsidP="00791683">
            <w:pPr>
              <w:rPr>
                <w:b/>
                <w:sz w:val="20"/>
                <w:szCs w:val="20"/>
              </w:rPr>
            </w:pPr>
            <w:r w:rsidRPr="00A47891">
              <w:rPr>
                <w:b/>
                <w:sz w:val="20"/>
                <w:szCs w:val="20"/>
              </w:rPr>
              <w:t>KPI</w:t>
            </w:r>
          </w:p>
        </w:tc>
        <w:tc>
          <w:tcPr>
            <w:tcW w:w="1433" w:type="dxa"/>
            <w:vAlign w:val="bottom"/>
          </w:tcPr>
          <w:p w14:paraId="5D50C14B" w14:textId="77777777" w:rsidR="00791683" w:rsidRPr="00A47891" w:rsidRDefault="00791683" w:rsidP="00791683">
            <w:pPr>
              <w:rPr>
                <w:b/>
                <w:sz w:val="20"/>
                <w:szCs w:val="20"/>
              </w:rPr>
            </w:pPr>
            <w:r w:rsidRPr="00A47891">
              <w:rPr>
                <w:b/>
                <w:sz w:val="20"/>
                <w:szCs w:val="20"/>
              </w:rPr>
              <w:t>Responsible Party</w:t>
            </w:r>
          </w:p>
        </w:tc>
        <w:tc>
          <w:tcPr>
            <w:tcW w:w="983" w:type="dxa"/>
            <w:vAlign w:val="bottom"/>
          </w:tcPr>
          <w:p w14:paraId="7E14447E" w14:textId="77777777" w:rsidR="00791683" w:rsidRPr="00A47891" w:rsidRDefault="00791683" w:rsidP="00791683">
            <w:pPr>
              <w:rPr>
                <w:b/>
                <w:sz w:val="20"/>
                <w:szCs w:val="20"/>
              </w:rPr>
            </w:pPr>
            <w:r w:rsidRPr="00A47891">
              <w:rPr>
                <w:b/>
                <w:sz w:val="20"/>
                <w:szCs w:val="20"/>
              </w:rPr>
              <w:t>Baseline</w:t>
            </w:r>
          </w:p>
        </w:tc>
        <w:tc>
          <w:tcPr>
            <w:tcW w:w="1253" w:type="dxa"/>
            <w:vAlign w:val="bottom"/>
          </w:tcPr>
          <w:p w14:paraId="6A948557" w14:textId="77777777" w:rsidR="00791683" w:rsidRPr="00A47891" w:rsidRDefault="00791683" w:rsidP="00791683">
            <w:pPr>
              <w:rPr>
                <w:b/>
                <w:sz w:val="20"/>
                <w:szCs w:val="20"/>
              </w:rPr>
            </w:pPr>
            <w:r w:rsidRPr="00A47891">
              <w:rPr>
                <w:b/>
                <w:sz w:val="20"/>
                <w:szCs w:val="20"/>
              </w:rPr>
              <w:t xml:space="preserve">Target / </w:t>
            </w:r>
          </w:p>
          <w:p w14:paraId="5ECC4647" w14:textId="77777777" w:rsidR="00791683" w:rsidRPr="00A47891" w:rsidRDefault="00791683" w:rsidP="00791683">
            <w:pPr>
              <w:rPr>
                <w:b/>
                <w:sz w:val="20"/>
                <w:szCs w:val="20"/>
              </w:rPr>
            </w:pPr>
            <w:r w:rsidRPr="00A47891">
              <w:rPr>
                <w:b/>
                <w:sz w:val="20"/>
                <w:szCs w:val="20"/>
              </w:rPr>
              <w:t>Due Date</w:t>
            </w:r>
          </w:p>
        </w:tc>
        <w:tc>
          <w:tcPr>
            <w:tcW w:w="983" w:type="dxa"/>
            <w:tcBorders>
              <w:right w:val="dotted" w:sz="4" w:space="0" w:color="auto"/>
            </w:tcBorders>
            <w:shd w:val="clear" w:color="auto" w:fill="F2F2F2" w:themeFill="background1" w:themeFillShade="F2"/>
            <w:vAlign w:val="bottom"/>
          </w:tcPr>
          <w:p w14:paraId="5DB0EC4E" w14:textId="77777777" w:rsidR="00791683" w:rsidRPr="00A47891" w:rsidRDefault="00791683" w:rsidP="00791683">
            <w:pPr>
              <w:jc w:val="center"/>
              <w:rPr>
                <w:b/>
                <w:sz w:val="20"/>
                <w:szCs w:val="20"/>
              </w:rPr>
            </w:pPr>
            <w:r w:rsidRPr="00A47891">
              <w:rPr>
                <w:b/>
                <w:sz w:val="20"/>
                <w:szCs w:val="20"/>
              </w:rPr>
              <w:t>Q1</w:t>
            </w:r>
          </w:p>
        </w:tc>
        <w:tc>
          <w:tcPr>
            <w:tcW w:w="983" w:type="dxa"/>
            <w:tcBorders>
              <w:left w:val="dotted" w:sz="4" w:space="0" w:color="auto"/>
              <w:right w:val="dotted" w:sz="4" w:space="0" w:color="auto"/>
            </w:tcBorders>
            <w:shd w:val="clear" w:color="auto" w:fill="F2F2F2" w:themeFill="background1" w:themeFillShade="F2"/>
            <w:vAlign w:val="bottom"/>
          </w:tcPr>
          <w:p w14:paraId="6766565B" w14:textId="77777777" w:rsidR="00791683" w:rsidRPr="00A47891" w:rsidRDefault="00791683" w:rsidP="00791683">
            <w:pPr>
              <w:jc w:val="center"/>
              <w:rPr>
                <w:b/>
                <w:sz w:val="20"/>
                <w:szCs w:val="20"/>
              </w:rPr>
            </w:pPr>
            <w:r w:rsidRPr="00A47891">
              <w:rPr>
                <w:b/>
                <w:sz w:val="20"/>
                <w:szCs w:val="20"/>
              </w:rPr>
              <w:t>Q2</w:t>
            </w:r>
          </w:p>
        </w:tc>
        <w:tc>
          <w:tcPr>
            <w:tcW w:w="1073" w:type="dxa"/>
            <w:tcBorders>
              <w:left w:val="dotted" w:sz="4" w:space="0" w:color="auto"/>
              <w:right w:val="dotted" w:sz="4" w:space="0" w:color="auto"/>
            </w:tcBorders>
            <w:shd w:val="clear" w:color="auto" w:fill="F2F2F2" w:themeFill="background1" w:themeFillShade="F2"/>
            <w:vAlign w:val="bottom"/>
          </w:tcPr>
          <w:p w14:paraId="5C0BE215" w14:textId="77777777" w:rsidR="00791683" w:rsidRPr="00A47891" w:rsidRDefault="00791683" w:rsidP="00791683">
            <w:pPr>
              <w:jc w:val="center"/>
              <w:rPr>
                <w:b/>
                <w:sz w:val="20"/>
                <w:szCs w:val="20"/>
              </w:rPr>
            </w:pPr>
            <w:r w:rsidRPr="00A47891">
              <w:rPr>
                <w:b/>
                <w:sz w:val="20"/>
                <w:szCs w:val="20"/>
              </w:rPr>
              <w:t>Q3</w:t>
            </w:r>
          </w:p>
        </w:tc>
        <w:tc>
          <w:tcPr>
            <w:tcW w:w="797" w:type="dxa"/>
            <w:tcBorders>
              <w:left w:val="dotted" w:sz="4" w:space="0" w:color="auto"/>
            </w:tcBorders>
            <w:shd w:val="clear" w:color="auto" w:fill="F2F2F2" w:themeFill="background1" w:themeFillShade="F2"/>
            <w:vAlign w:val="bottom"/>
          </w:tcPr>
          <w:p w14:paraId="4EED3797" w14:textId="77777777" w:rsidR="00791683" w:rsidRPr="00A47891" w:rsidRDefault="00791683" w:rsidP="00791683">
            <w:pPr>
              <w:jc w:val="center"/>
              <w:rPr>
                <w:b/>
                <w:sz w:val="20"/>
                <w:szCs w:val="20"/>
              </w:rPr>
            </w:pPr>
            <w:r w:rsidRPr="00A47891">
              <w:rPr>
                <w:b/>
                <w:sz w:val="20"/>
                <w:szCs w:val="20"/>
              </w:rPr>
              <w:t>Q4</w:t>
            </w:r>
          </w:p>
        </w:tc>
      </w:tr>
      <w:tr w:rsidR="005B6408" w:rsidRPr="00A47891" w14:paraId="102F0D5F" w14:textId="77777777" w:rsidTr="00791683">
        <w:tblPrEx>
          <w:tblCellMar>
            <w:left w:w="108" w:type="dxa"/>
            <w:right w:w="108" w:type="dxa"/>
          </w:tblCellMar>
        </w:tblPrEx>
        <w:trPr>
          <w:gridAfter w:val="1"/>
          <w:wAfter w:w="18" w:type="dxa"/>
          <w:cantSplit/>
          <w:trHeight w:val="1124"/>
        </w:trPr>
        <w:tc>
          <w:tcPr>
            <w:tcW w:w="1793" w:type="dxa"/>
          </w:tcPr>
          <w:p w14:paraId="7C692AE6" w14:textId="77777777" w:rsidR="00721AE7" w:rsidRPr="00A47891" w:rsidRDefault="00721AE7" w:rsidP="00721AE7">
            <w:pPr>
              <w:rPr>
                <w:color w:val="000000" w:themeColor="text1"/>
                <w:sz w:val="20"/>
                <w:szCs w:val="20"/>
              </w:rPr>
            </w:pPr>
            <w:r w:rsidRPr="00E323C5">
              <w:rPr>
                <w:b/>
                <w:color w:val="000000" w:themeColor="text1"/>
                <w:sz w:val="20"/>
                <w:szCs w:val="20"/>
              </w:rPr>
              <w:t>D1f.</w:t>
            </w:r>
            <w:r>
              <w:rPr>
                <w:color w:val="000000" w:themeColor="text1"/>
                <w:sz w:val="20"/>
                <w:szCs w:val="20"/>
              </w:rPr>
              <w:t xml:space="preserve"> </w:t>
            </w:r>
            <w:r w:rsidRPr="00A47891">
              <w:rPr>
                <w:color w:val="000000" w:themeColor="text1"/>
                <w:sz w:val="20"/>
                <w:szCs w:val="20"/>
              </w:rPr>
              <w:t>Reduce your cost of doing business</w:t>
            </w:r>
          </w:p>
        </w:tc>
        <w:tc>
          <w:tcPr>
            <w:tcW w:w="2063" w:type="dxa"/>
          </w:tcPr>
          <w:p w14:paraId="699FBCC0" w14:textId="77777777" w:rsidR="00721AE7" w:rsidRPr="00A47891" w:rsidRDefault="00721AE7" w:rsidP="00721AE7">
            <w:pPr>
              <w:rPr>
                <w:color w:val="000000" w:themeColor="text1"/>
                <w:sz w:val="20"/>
                <w:szCs w:val="20"/>
              </w:rPr>
            </w:pPr>
            <w:r w:rsidRPr="00A47891">
              <w:rPr>
                <w:rFonts w:eastAsia="Times New Roman" w:cs="Times New Roman"/>
                <w:color w:val="000000" w:themeColor="text1"/>
                <w:sz w:val="20"/>
                <w:szCs w:val="20"/>
              </w:rPr>
              <w:t>Analyze and automate repetitive manual processes, develop a paper reduction plan and reduce the number of paper transactions</w:t>
            </w:r>
          </w:p>
        </w:tc>
        <w:tc>
          <w:tcPr>
            <w:tcW w:w="1523" w:type="dxa"/>
          </w:tcPr>
          <w:p w14:paraId="3019140D" w14:textId="77777777" w:rsidR="00721AE7" w:rsidRPr="00A47891" w:rsidRDefault="00721AE7" w:rsidP="00721AE7">
            <w:pPr>
              <w:rPr>
                <w:color w:val="000000" w:themeColor="text1"/>
                <w:sz w:val="20"/>
                <w:szCs w:val="20"/>
              </w:rPr>
            </w:pPr>
            <w:r w:rsidRPr="00A47891">
              <w:rPr>
                <w:rFonts w:eastAsia="Times New Roman" w:cs="Times New Roman"/>
                <w:color w:val="000000" w:themeColor="text1"/>
                <w:sz w:val="20"/>
                <w:szCs w:val="20"/>
              </w:rPr>
              <w:t>Facilitate electronic processes and increase the use of these electronic processes by 10%</w:t>
            </w:r>
          </w:p>
        </w:tc>
        <w:tc>
          <w:tcPr>
            <w:tcW w:w="1433" w:type="dxa"/>
          </w:tcPr>
          <w:p w14:paraId="4D230BB1" w14:textId="77777777" w:rsidR="00721AE7" w:rsidRDefault="00721AE7" w:rsidP="00721AE7">
            <w:pPr>
              <w:rPr>
                <w:rFonts w:eastAsia="Times New Roman" w:cs="Times New Roman"/>
                <w:color w:val="000000" w:themeColor="text1"/>
                <w:sz w:val="20"/>
                <w:szCs w:val="20"/>
              </w:rPr>
            </w:pPr>
            <w:r w:rsidRPr="00A47891">
              <w:rPr>
                <w:rFonts w:eastAsia="Times New Roman" w:cs="Times New Roman"/>
                <w:color w:val="000000" w:themeColor="text1"/>
                <w:sz w:val="20"/>
                <w:szCs w:val="20"/>
              </w:rPr>
              <w:t>Director</w:t>
            </w:r>
            <w:r w:rsidR="004171BA">
              <w:rPr>
                <w:rFonts w:eastAsia="Times New Roman" w:cs="Times New Roman"/>
                <w:color w:val="000000" w:themeColor="text1"/>
                <w:sz w:val="20"/>
                <w:szCs w:val="20"/>
              </w:rPr>
              <w:t>;</w:t>
            </w:r>
          </w:p>
          <w:p w14:paraId="54845E64" w14:textId="77777777" w:rsidR="00F122C0" w:rsidRPr="00A47891" w:rsidRDefault="00F122C0" w:rsidP="00721AE7">
            <w:pPr>
              <w:rPr>
                <w:rFonts w:eastAsia="Times New Roman" w:cs="Times New Roman"/>
                <w:color w:val="000000" w:themeColor="text1"/>
                <w:sz w:val="20"/>
                <w:szCs w:val="20"/>
              </w:rPr>
            </w:pPr>
            <w:r>
              <w:rPr>
                <w:rFonts w:eastAsia="Times New Roman" w:cs="Times New Roman"/>
                <w:color w:val="000000" w:themeColor="text1"/>
                <w:sz w:val="20"/>
                <w:szCs w:val="20"/>
              </w:rPr>
              <w:t>Jackie Lloyd</w:t>
            </w:r>
            <w:r w:rsidR="004171BA">
              <w:rPr>
                <w:rFonts w:eastAsia="Times New Roman" w:cs="Times New Roman"/>
                <w:color w:val="000000" w:themeColor="text1"/>
                <w:sz w:val="20"/>
                <w:szCs w:val="20"/>
              </w:rPr>
              <w:t xml:space="preserve"> </w:t>
            </w:r>
          </w:p>
        </w:tc>
        <w:tc>
          <w:tcPr>
            <w:tcW w:w="983" w:type="dxa"/>
          </w:tcPr>
          <w:p w14:paraId="7525FB0A" w14:textId="77777777" w:rsidR="00721AE7" w:rsidRPr="00A47891" w:rsidRDefault="00721AE7" w:rsidP="00721AE7">
            <w:pPr>
              <w:rPr>
                <w:sz w:val="20"/>
                <w:szCs w:val="20"/>
              </w:rPr>
            </w:pPr>
            <w:r w:rsidRPr="00A47891">
              <w:rPr>
                <w:color w:val="000000" w:themeColor="text1"/>
                <w:sz w:val="20"/>
                <w:szCs w:val="20"/>
              </w:rPr>
              <w:t>0%</w:t>
            </w:r>
          </w:p>
        </w:tc>
        <w:tc>
          <w:tcPr>
            <w:tcW w:w="1253" w:type="dxa"/>
          </w:tcPr>
          <w:p w14:paraId="4D1CB13B" w14:textId="77777777" w:rsidR="00721AE7" w:rsidRPr="00A47891" w:rsidRDefault="00721AE7" w:rsidP="00721AE7">
            <w:pPr>
              <w:rPr>
                <w:color w:val="000000" w:themeColor="text1"/>
                <w:sz w:val="20"/>
                <w:szCs w:val="20"/>
              </w:rPr>
            </w:pPr>
            <w:r>
              <w:rPr>
                <w:color w:val="000000" w:themeColor="text1"/>
                <w:sz w:val="20"/>
                <w:szCs w:val="20"/>
              </w:rPr>
              <w:t>Increase electronic processes</w:t>
            </w:r>
            <w:r w:rsidRPr="00A47891">
              <w:rPr>
                <w:color w:val="000000" w:themeColor="text1"/>
                <w:sz w:val="20"/>
                <w:szCs w:val="20"/>
              </w:rPr>
              <w:t xml:space="preserve"> by 10%</w:t>
            </w:r>
          </w:p>
        </w:tc>
        <w:tc>
          <w:tcPr>
            <w:tcW w:w="983" w:type="dxa"/>
            <w:tcBorders>
              <w:right w:val="dotted" w:sz="4" w:space="0" w:color="auto"/>
            </w:tcBorders>
            <w:shd w:val="clear" w:color="auto" w:fill="F2F2F2" w:themeFill="background1" w:themeFillShade="F2"/>
          </w:tcPr>
          <w:p w14:paraId="60C81559" w14:textId="77777777" w:rsidR="00721AE7" w:rsidRPr="00BB56E0" w:rsidRDefault="00721AE7" w:rsidP="00721AE7">
            <w:pPr>
              <w:rPr>
                <w:color w:val="000000" w:themeColor="text1"/>
                <w:sz w:val="20"/>
                <w:szCs w:val="20"/>
              </w:rPr>
            </w:pPr>
            <w:r w:rsidRPr="00CD5444">
              <w:rPr>
                <w:color w:val="000000" w:themeColor="text1"/>
                <w:sz w:val="18"/>
                <w:szCs w:val="20"/>
              </w:rPr>
              <w:t>Increased</w:t>
            </w:r>
            <w:r w:rsidRPr="00CD5444">
              <w:rPr>
                <w:color w:val="000000" w:themeColor="text1"/>
                <w:sz w:val="18"/>
              </w:rPr>
              <w:t xml:space="preserve"> by 20% with travel cosign process</w:t>
            </w:r>
          </w:p>
        </w:tc>
        <w:tc>
          <w:tcPr>
            <w:tcW w:w="983" w:type="dxa"/>
            <w:tcBorders>
              <w:left w:val="dotted" w:sz="4" w:space="0" w:color="auto"/>
              <w:right w:val="dotted" w:sz="4" w:space="0" w:color="auto"/>
            </w:tcBorders>
            <w:shd w:val="clear" w:color="auto" w:fill="F2F2F2" w:themeFill="background1" w:themeFillShade="F2"/>
          </w:tcPr>
          <w:p w14:paraId="76E7ED44" w14:textId="77777777" w:rsidR="00721AE7" w:rsidRPr="00A47891" w:rsidRDefault="00721AE7" w:rsidP="00721AE7">
            <w:pPr>
              <w:ind w:right="-108"/>
              <w:rPr>
                <w:color w:val="000000" w:themeColor="text1"/>
                <w:sz w:val="20"/>
                <w:szCs w:val="20"/>
              </w:rPr>
            </w:pPr>
            <w:r>
              <w:rPr>
                <w:color w:val="000000" w:themeColor="text1"/>
                <w:sz w:val="20"/>
                <w:szCs w:val="20"/>
              </w:rPr>
              <w:t>Increased by an additional 20% with paperless p-card approval process</w:t>
            </w:r>
          </w:p>
        </w:tc>
        <w:tc>
          <w:tcPr>
            <w:tcW w:w="1073" w:type="dxa"/>
            <w:tcBorders>
              <w:left w:val="dotted" w:sz="4" w:space="0" w:color="auto"/>
              <w:right w:val="dotted" w:sz="4" w:space="0" w:color="auto"/>
            </w:tcBorders>
            <w:shd w:val="clear" w:color="auto" w:fill="F2F2F2" w:themeFill="background1" w:themeFillShade="F2"/>
          </w:tcPr>
          <w:p w14:paraId="3A864629" w14:textId="77777777" w:rsidR="00721AE7" w:rsidRPr="00A47891" w:rsidRDefault="00193CE2" w:rsidP="00721AE7">
            <w:pPr>
              <w:rPr>
                <w:color w:val="000000" w:themeColor="text1"/>
                <w:sz w:val="20"/>
                <w:szCs w:val="20"/>
              </w:rPr>
            </w:pPr>
            <w:r>
              <w:rPr>
                <w:color w:val="000000" w:themeColor="text1"/>
                <w:sz w:val="20"/>
                <w:szCs w:val="20"/>
              </w:rPr>
              <w:t>Reduced paper use by 26% since April 2013</w:t>
            </w:r>
          </w:p>
        </w:tc>
        <w:tc>
          <w:tcPr>
            <w:tcW w:w="797" w:type="dxa"/>
            <w:tcBorders>
              <w:left w:val="dotted" w:sz="4" w:space="0" w:color="auto"/>
            </w:tcBorders>
            <w:shd w:val="clear" w:color="auto" w:fill="F2F2F2" w:themeFill="background1" w:themeFillShade="F2"/>
          </w:tcPr>
          <w:p w14:paraId="4C3E617E" w14:textId="77777777" w:rsidR="00721AE7" w:rsidRPr="00A47891" w:rsidRDefault="00721AE7" w:rsidP="00721AE7">
            <w:pPr>
              <w:rPr>
                <w:color w:val="000000" w:themeColor="text1"/>
                <w:sz w:val="20"/>
                <w:szCs w:val="20"/>
              </w:rPr>
            </w:pPr>
          </w:p>
        </w:tc>
      </w:tr>
      <w:tr w:rsidR="005B6408" w:rsidRPr="00A47891" w14:paraId="42912B17" w14:textId="77777777" w:rsidTr="00791683">
        <w:tblPrEx>
          <w:tblCellMar>
            <w:left w:w="108" w:type="dxa"/>
            <w:right w:w="108" w:type="dxa"/>
          </w:tblCellMar>
        </w:tblPrEx>
        <w:trPr>
          <w:cantSplit/>
          <w:trHeight w:val="1124"/>
        </w:trPr>
        <w:tc>
          <w:tcPr>
            <w:tcW w:w="1793" w:type="dxa"/>
          </w:tcPr>
          <w:p w14:paraId="00AF985A" w14:textId="77777777" w:rsidR="00721AE7" w:rsidRPr="00A47891" w:rsidRDefault="00721AE7" w:rsidP="00721AE7">
            <w:pPr>
              <w:rPr>
                <w:color w:val="000000" w:themeColor="text1"/>
                <w:sz w:val="20"/>
                <w:szCs w:val="20"/>
              </w:rPr>
            </w:pPr>
            <w:r w:rsidRPr="00E323C5">
              <w:rPr>
                <w:b/>
                <w:color w:val="000000" w:themeColor="text1"/>
                <w:sz w:val="20"/>
                <w:szCs w:val="20"/>
              </w:rPr>
              <w:t>D1g.</w:t>
            </w:r>
            <w:r>
              <w:rPr>
                <w:color w:val="000000" w:themeColor="text1"/>
                <w:sz w:val="20"/>
                <w:szCs w:val="20"/>
              </w:rPr>
              <w:t xml:space="preserve"> </w:t>
            </w:r>
            <w:r w:rsidRPr="00A47891">
              <w:rPr>
                <w:color w:val="000000" w:themeColor="text1"/>
                <w:sz w:val="20"/>
                <w:szCs w:val="20"/>
              </w:rPr>
              <w:t>Reduce your cost of doing business</w:t>
            </w:r>
          </w:p>
        </w:tc>
        <w:tc>
          <w:tcPr>
            <w:tcW w:w="2063" w:type="dxa"/>
          </w:tcPr>
          <w:p w14:paraId="6B746C5D" w14:textId="77777777" w:rsidR="00721AE7" w:rsidRPr="00A47891" w:rsidRDefault="00721AE7" w:rsidP="00721AE7">
            <w:pPr>
              <w:rPr>
                <w:color w:val="000000" w:themeColor="text1"/>
                <w:sz w:val="20"/>
                <w:szCs w:val="20"/>
              </w:rPr>
            </w:pPr>
            <w:r w:rsidRPr="00A47891">
              <w:rPr>
                <w:rFonts w:eastAsia="Times New Roman" w:cs="Times New Roman"/>
                <w:color w:val="000000" w:themeColor="text1"/>
                <w:sz w:val="20"/>
                <w:szCs w:val="20"/>
              </w:rPr>
              <w:t>Quarterly budget updates should be provided to the Deputy Secretary’s Office within 1 week of receiving actual expenditures for each quarter.  Quarterly updates should include a revised fiscal year-end forecast.</w:t>
            </w:r>
          </w:p>
        </w:tc>
        <w:tc>
          <w:tcPr>
            <w:tcW w:w="1523" w:type="dxa"/>
          </w:tcPr>
          <w:p w14:paraId="6C6E2A6A" w14:textId="77777777" w:rsidR="00721AE7" w:rsidRPr="00A47891" w:rsidRDefault="00721AE7" w:rsidP="00721AE7">
            <w:pPr>
              <w:rPr>
                <w:color w:val="000000" w:themeColor="text1"/>
                <w:sz w:val="20"/>
                <w:szCs w:val="20"/>
              </w:rPr>
            </w:pPr>
            <w:r w:rsidRPr="00A47891">
              <w:rPr>
                <w:rFonts w:eastAsia="Times New Roman" w:cs="Times New Roman"/>
                <w:color w:val="000000" w:themeColor="text1"/>
                <w:sz w:val="20"/>
                <w:szCs w:val="20"/>
              </w:rPr>
              <w:t>Were quarterly budget updates with fiscal year-end forecast provided?</w:t>
            </w:r>
          </w:p>
        </w:tc>
        <w:tc>
          <w:tcPr>
            <w:tcW w:w="1433" w:type="dxa"/>
          </w:tcPr>
          <w:p w14:paraId="595E08D6" w14:textId="77777777" w:rsidR="00721AE7" w:rsidRDefault="00721AE7" w:rsidP="00721AE7">
            <w:pPr>
              <w:rPr>
                <w:rFonts w:eastAsia="Times New Roman" w:cs="Times New Roman"/>
                <w:color w:val="000000" w:themeColor="text1"/>
                <w:sz w:val="20"/>
                <w:szCs w:val="20"/>
              </w:rPr>
            </w:pPr>
            <w:r w:rsidRPr="00A47891">
              <w:rPr>
                <w:rFonts w:eastAsia="Times New Roman" w:cs="Times New Roman"/>
                <w:color w:val="000000" w:themeColor="text1"/>
                <w:sz w:val="20"/>
                <w:szCs w:val="20"/>
              </w:rPr>
              <w:t>Director</w:t>
            </w:r>
            <w:r w:rsidR="00EB119D">
              <w:rPr>
                <w:rFonts w:eastAsia="Times New Roman" w:cs="Times New Roman"/>
                <w:color w:val="000000" w:themeColor="text1"/>
                <w:sz w:val="20"/>
                <w:szCs w:val="20"/>
              </w:rPr>
              <w:t>;</w:t>
            </w:r>
          </w:p>
          <w:p w14:paraId="0785DBFA" w14:textId="77777777" w:rsidR="00F122C0" w:rsidRPr="00A47891" w:rsidRDefault="00F122C0" w:rsidP="00721AE7">
            <w:pPr>
              <w:rPr>
                <w:rFonts w:eastAsia="Times New Roman" w:cs="Times New Roman"/>
                <w:color w:val="000000" w:themeColor="text1"/>
                <w:sz w:val="20"/>
                <w:szCs w:val="20"/>
              </w:rPr>
            </w:pPr>
            <w:r>
              <w:rPr>
                <w:rFonts w:eastAsia="Times New Roman" w:cs="Times New Roman"/>
                <w:color w:val="000000" w:themeColor="text1"/>
                <w:sz w:val="20"/>
                <w:szCs w:val="20"/>
              </w:rPr>
              <w:t>Jackie Lloyd &amp; Traci Billingsley</w:t>
            </w:r>
          </w:p>
        </w:tc>
        <w:tc>
          <w:tcPr>
            <w:tcW w:w="983" w:type="dxa"/>
          </w:tcPr>
          <w:p w14:paraId="3554BE51" w14:textId="77777777" w:rsidR="00721AE7" w:rsidRPr="00A47891" w:rsidRDefault="00721AE7" w:rsidP="00721AE7">
            <w:pPr>
              <w:rPr>
                <w:sz w:val="20"/>
                <w:szCs w:val="20"/>
              </w:rPr>
            </w:pPr>
            <w:r>
              <w:rPr>
                <w:color w:val="000000" w:themeColor="text1"/>
                <w:sz w:val="20"/>
                <w:szCs w:val="20"/>
              </w:rPr>
              <w:t>Quarter-</w:t>
            </w:r>
            <w:proofErr w:type="spellStart"/>
            <w:r>
              <w:rPr>
                <w:color w:val="000000" w:themeColor="text1"/>
                <w:sz w:val="20"/>
                <w:szCs w:val="20"/>
              </w:rPr>
              <w:t>ly</w:t>
            </w:r>
            <w:proofErr w:type="spellEnd"/>
            <w:r>
              <w:rPr>
                <w:color w:val="000000" w:themeColor="text1"/>
                <w:sz w:val="20"/>
                <w:szCs w:val="20"/>
              </w:rPr>
              <w:t xml:space="preserve"> as scheduled by Budget Office.</w:t>
            </w:r>
          </w:p>
        </w:tc>
        <w:tc>
          <w:tcPr>
            <w:tcW w:w="1253" w:type="dxa"/>
          </w:tcPr>
          <w:p w14:paraId="0F16019F" w14:textId="77777777" w:rsidR="00721AE7" w:rsidRPr="00A47891" w:rsidRDefault="00721AE7" w:rsidP="00721AE7">
            <w:pPr>
              <w:rPr>
                <w:color w:val="000000" w:themeColor="text1"/>
                <w:sz w:val="20"/>
                <w:szCs w:val="20"/>
              </w:rPr>
            </w:pPr>
            <w:r w:rsidRPr="00A47891">
              <w:rPr>
                <w:color w:val="000000" w:themeColor="text1"/>
                <w:sz w:val="20"/>
                <w:szCs w:val="20"/>
              </w:rPr>
              <w:t>Quarterly updates</w:t>
            </w:r>
          </w:p>
        </w:tc>
        <w:tc>
          <w:tcPr>
            <w:tcW w:w="983" w:type="dxa"/>
            <w:tcBorders>
              <w:right w:val="dotted" w:sz="4" w:space="0" w:color="auto"/>
            </w:tcBorders>
            <w:shd w:val="clear" w:color="auto" w:fill="F2F2F2" w:themeFill="background1" w:themeFillShade="F2"/>
          </w:tcPr>
          <w:p w14:paraId="5A48DC38" w14:textId="77777777" w:rsidR="00721AE7" w:rsidRPr="00A47891" w:rsidRDefault="00721AE7" w:rsidP="00721AE7">
            <w:pPr>
              <w:rPr>
                <w:color w:val="000000" w:themeColor="text1"/>
                <w:sz w:val="20"/>
                <w:szCs w:val="20"/>
              </w:rPr>
            </w:pPr>
            <w:r>
              <w:rPr>
                <w:color w:val="000000" w:themeColor="text1"/>
                <w:sz w:val="20"/>
                <w:szCs w:val="20"/>
              </w:rPr>
              <w:t xml:space="preserve">See </w:t>
            </w:r>
            <w:proofErr w:type="spellStart"/>
            <w:r>
              <w:rPr>
                <w:color w:val="000000" w:themeColor="text1"/>
                <w:sz w:val="20"/>
                <w:szCs w:val="20"/>
              </w:rPr>
              <w:t>Apndx</w:t>
            </w:r>
            <w:proofErr w:type="spellEnd"/>
            <w:r>
              <w:rPr>
                <w:color w:val="000000" w:themeColor="text1"/>
                <w:sz w:val="20"/>
                <w:szCs w:val="20"/>
              </w:rPr>
              <w:t xml:space="preserve"> C</w:t>
            </w:r>
          </w:p>
        </w:tc>
        <w:tc>
          <w:tcPr>
            <w:tcW w:w="983" w:type="dxa"/>
            <w:tcBorders>
              <w:left w:val="dotted" w:sz="4" w:space="0" w:color="auto"/>
              <w:right w:val="dotted" w:sz="4" w:space="0" w:color="auto"/>
            </w:tcBorders>
            <w:shd w:val="clear" w:color="auto" w:fill="F2F2F2" w:themeFill="background1" w:themeFillShade="F2"/>
          </w:tcPr>
          <w:p w14:paraId="383537AC" w14:textId="77777777" w:rsidR="00721AE7" w:rsidRPr="00A47891" w:rsidRDefault="00721AE7" w:rsidP="00721AE7">
            <w:pPr>
              <w:ind w:right="-108"/>
              <w:rPr>
                <w:color w:val="000000" w:themeColor="text1"/>
                <w:sz w:val="20"/>
                <w:szCs w:val="20"/>
              </w:rPr>
            </w:pPr>
            <w:r>
              <w:rPr>
                <w:color w:val="000000" w:themeColor="text1"/>
                <w:sz w:val="20"/>
                <w:szCs w:val="20"/>
              </w:rPr>
              <w:t xml:space="preserve">See </w:t>
            </w:r>
            <w:proofErr w:type="spellStart"/>
            <w:r>
              <w:rPr>
                <w:color w:val="000000" w:themeColor="text1"/>
                <w:sz w:val="20"/>
                <w:szCs w:val="20"/>
              </w:rPr>
              <w:t>Apndx</w:t>
            </w:r>
            <w:proofErr w:type="spellEnd"/>
            <w:r>
              <w:rPr>
                <w:color w:val="000000" w:themeColor="text1"/>
                <w:sz w:val="20"/>
                <w:szCs w:val="20"/>
              </w:rPr>
              <w:t xml:space="preserve"> C</w:t>
            </w:r>
          </w:p>
        </w:tc>
        <w:tc>
          <w:tcPr>
            <w:tcW w:w="1073" w:type="dxa"/>
            <w:tcBorders>
              <w:left w:val="dotted" w:sz="4" w:space="0" w:color="auto"/>
              <w:right w:val="dotted" w:sz="4" w:space="0" w:color="auto"/>
            </w:tcBorders>
            <w:shd w:val="clear" w:color="auto" w:fill="F2F2F2" w:themeFill="background1" w:themeFillShade="F2"/>
          </w:tcPr>
          <w:p w14:paraId="6CA58777" w14:textId="77777777" w:rsidR="00721AE7" w:rsidRPr="00A47891" w:rsidRDefault="00193CE2" w:rsidP="00721AE7">
            <w:pPr>
              <w:rPr>
                <w:color w:val="000000" w:themeColor="text1"/>
                <w:sz w:val="20"/>
                <w:szCs w:val="20"/>
              </w:rPr>
            </w:pPr>
            <w:r>
              <w:rPr>
                <w:color w:val="000000" w:themeColor="text1"/>
                <w:sz w:val="20"/>
                <w:szCs w:val="20"/>
              </w:rPr>
              <w:t xml:space="preserve">See </w:t>
            </w:r>
            <w:proofErr w:type="spellStart"/>
            <w:r>
              <w:rPr>
                <w:color w:val="000000" w:themeColor="text1"/>
                <w:sz w:val="20"/>
                <w:szCs w:val="20"/>
              </w:rPr>
              <w:t>Apndx</w:t>
            </w:r>
            <w:proofErr w:type="spellEnd"/>
            <w:r>
              <w:rPr>
                <w:color w:val="000000" w:themeColor="text1"/>
                <w:sz w:val="20"/>
                <w:szCs w:val="20"/>
              </w:rPr>
              <w:t xml:space="preserve"> C</w:t>
            </w:r>
          </w:p>
        </w:tc>
        <w:tc>
          <w:tcPr>
            <w:tcW w:w="815" w:type="dxa"/>
            <w:gridSpan w:val="2"/>
            <w:tcBorders>
              <w:left w:val="dotted" w:sz="4" w:space="0" w:color="auto"/>
            </w:tcBorders>
            <w:shd w:val="clear" w:color="auto" w:fill="F2F2F2" w:themeFill="background1" w:themeFillShade="F2"/>
          </w:tcPr>
          <w:p w14:paraId="254AD319" w14:textId="77777777" w:rsidR="00721AE7" w:rsidRPr="00A47891" w:rsidRDefault="00721AE7" w:rsidP="00721AE7">
            <w:pPr>
              <w:rPr>
                <w:color w:val="000000" w:themeColor="text1"/>
                <w:sz w:val="20"/>
                <w:szCs w:val="20"/>
              </w:rPr>
            </w:pPr>
          </w:p>
        </w:tc>
      </w:tr>
      <w:tr w:rsidR="005B6408" w:rsidRPr="00A47891" w14:paraId="73B50642" w14:textId="77777777" w:rsidTr="00791683">
        <w:tblPrEx>
          <w:tblCellMar>
            <w:left w:w="108" w:type="dxa"/>
            <w:right w:w="108" w:type="dxa"/>
          </w:tblCellMar>
        </w:tblPrEx>
        <w:trPr>
          <w:cantSplit/>
          <w:trHeight w:val="1124"/>
        </w:trPr>
        <w:tc>
          <w:tcPr>
            <w:tcW w:w="1793" w:type="dxa"/>
          </w:tcPr>
          <w:p w14:paraId="562EF65C" w14:textId="77777777" w:rsidR="00721AE7" w:rsidRPr="00A47891" w:rsidRDefault="00721AE7" w:rsidP="00721AE7">
            <w:pPr>
              <w:rPr>
                <w:color w:val="000000" w:themeColor="text1"/>
                <w:sz w:val="20"/>
                <w:szCs w:val="20"/>
              </w:rPr>
            </w:pPr>
            <w:r w:rsidRPr="00E323C5">
              <w:rPr>
                <w:b/>
                <w:color w:val="000000" w:themeColor="text1"/>
                <w:sz w:val="20"/>
                <w:szCs w:val="20"/>
              </w:rPr>
              <w:t>D1h.</w:t>
            </w:r>
            <w:r>
              <w:rPr>
                <w:color w:val="000000" w:themeColor="text1"/>
                <w:sz w:val="20"/>
                <w:szCs w:val="20"/>
              </w:rPr>
              <w:t xml:space="preserve"> </w:t>
            </w:r>
            <w:r w:rsidRPr="00A47891">
              <w:rPr>
                <w:color w:val="000000" w:themeColor="text1"/>
                <w:sz w:val="20"/>
                <w:szCs w:val="20"/>
              </w:rPr>
              <w:t>Increase customer outreach</w:t>
            </w:r>
          </w:p>
        </w:tc>
        <w:tc>
          <w:tcPr>
            <w:tcW w:w="2063" w:type="dxa"/>
          </w:tcPr>
          <w:p w14:paraId="62ADFB91" w14:textId="77777777" w:rsidR="00721AE7" w:rsidRPr="00A47891" w:rsidRDefault="00721AE7" w:rsidP="00721AE7">
            <w:pPr>
              <w:rPr>
                <w:color w:val="000000" w:themeColor="text1"/>
                <w:sz w:val="20"/>
                <w:szCs w:val="20"/>
              </w:rPr>
            </w:pPr>
            <w:r w:rsidRPr="00A47891">
              <w:rPr>
                <w:rFonts w:eastAsia="Times New Roman" w:cs="Times New Roman"/>
                <w:color w:val="000000" w:themeColor="text1"/>
                <w:sz w:val="20"/>
                <w:szCs w:val="20"/>
              </w:rPr>
              <w:t>Identify ways to improve performance or customer service</w:t>
            </w:r>
          </w:p>
        </w:tc>
        <w:tc>
          <w:tcPr>
            <w:tcW w:w="1523" w:type="dxa"/>
          </w:tcPr>
          <w:p w14:paraId="4798C2D7" w14:textId="77777777" w:rsidR="00721AE7" w:rsidRPr="00A47891" w:rsidRDefault="00721AE7" w:rsidP="00721AE7">
            <w:pPr>
              <w:rPr>
                <w:color w:val="000000" w:themeColor="text1"/>
                <w:sz w:val="20"/>
                <w:szCs w:val="20"/>
              </w:rPr>
            </w:pPr>
            <w:r w:rsidRPr="00A47891">
              <w:rPr>
                <w:rFonts w:eastAsia="Times New Roman" w:cs="Times New Roman"/>
                <w:color w:val="000000" w:themeColor="text1"/>
                <w:sz w:val="20"/>
                <w:szCs w:val="20"/>
              </w:rPr>
              <w:t>Monthly summary of outreach effort to Deputy Secretary</w:t>
            </w:r>
          </w:p>
        </w:tc>
        <w:tc>
          <w:tcPr>
            <w:tcW w:w="1433" w:type="dxa"/>
          </w:tcPr>
          <w:p w14:paraId="4A7791CA" w14:textId="77777777" w:rsidR="00721AE7" w:rsidRPr="00A47891" w:rsidRDefault="00721AE7" w:rsidP="00721AE7">
            <w:pPr>
              <w:rPr>
                <w:rFonts w:eastAsia="Times New Roman" w:cs="Times New Roman"/>
                <w:color w:val="000000" w:themeColor="text1"/>
                <w:sz w:val="20"/>
                <w:szCs w:val="20"/>
              </w:rPr>
            </w:pPr>
            <w:r w:rsidRPr="00A47891">
              <w:rPr>
                <w:rFonts w:eastAsia="Times New Roman" w:cs="Times New Roman"/>
                <w:color w:val="000000" w:themeColor="text1"/>
                <w:sz w:val="20"/>
                <w:szCs w:val="20"/>
              </w:rPr>
              <w:t>Director</w:t>
            </w:r>
          </w:p>
        </w:tc>
        <w:tc>
          <w:tcPr>
            <w:tcW w:w="983" w:type="dxa"/>
          </w:tcPr>
          <w:p w14:paraId="6820CA7F" w14:textId="77777777" w:rsidR="00721AE7" w:rsidRPr="00A47891" w:rsidRDefault="00721AE7" w:rsidP="00721AE7">
            <w:pPr>
              <w:rPr>
                <w:color w:val="000000" w:themeColor="text1"/>
                <w:sz w:val="20"/>
                <w:szCs w:val="20"/>
              </w:rPr>
            </w:pPr>
            <w:r w:rsidRPr="00A47891">
              <w:rPr>
                <w:color w:val="000000" w:themeColor="text1"/>
                <w:sz w:val="20"/>
                <w:szCs w:val="20"/>
              </w:rPr>
              <w:t>0%</w:t>
            </w:r>
          </w:p>
        </w:tc>
        <w:tc>
          <w:tcPr>
            <w:tcW w:w="1253" w:type="dxa"/>
          </w:tcPr>
          <w:p w14:paraId="4D055B5A" w14:textId="77777777" w:rsidR="00721AE7" w:rsidRPr="00A47891" w:rsidRDefault="00721AE7" w:rsidP="00721AE7">
            <w:pPr>
              <w:rPr>
                <w:color w:val="000000" w:themeColor="text1"/>
                <w:sz w:val="20"/>
                <w:szCs w:val="20"/>
              </w:rPr>
            </w:pPr>
            <w:r w:rsidRPr="00A47891">
              <w:rPr>
                <w:color w:val="000000" w:themeColor="text1"/>
                <w:sz w:val="20"/>
                <w:szCs w:val="20"/>
              </w:rPr>
              <w:t>Two contacts per month and monthly summary report</w:t>
            </w:r>
          </w:p>
        </w:tc>
        <w:tc>
          <w:tcPr>
            <w:tcW w:w="983" w:type="dxa"/>
            <w:tcBorders>
              <w:right w:val="dotted" w:sz="4" w:space="0" w:color="auto"/>
            </w:tcBorders>
            <w:shd w:val="clear" w:color="auto" w:fill="F2F2F2" w:themeFill="background1" w:themeFillShade="F2"/>
          </w:tcPr>
          <w:p w14:paraId="618E7724" w14:textId="77777777" w:rsidR="00721AE7" w:rsidRPr="00BB56E0" w:rsidRDefault="00721AE7" w:rsidP="00721AE7">
            <w:pPr>
              <w:rPr>
                <w:color w:val="000000" w:themeColor="text1"/>
                <w:sz w:val="20"/>
                <w:szCs w:val="20"/>
              </w:rPr>
            </w:pPr>
            <w:r w:rsidRPr="00BB56E0">
              <w:rPr>
                <w:color w:val="000000" w:themeColor="text1"/>
                <w:sz w:val="20"/>
                <w:szCs w:val="20"/>
              </w:rPr>
              <w:t>July, Aug &amp; Sept reports done</w:t>
            </w:r>
          </w:p>
        </w:tc>
        <w:tc>
          <w:tcPr>
            <w:tcW w:w="983" w:type="dxa"/>
            <w:tcBorders>
              <w:left w:val="dotted" w:sz="4" w:space="0" w:color="auto"/>
              <w:right w:val="dotted" w:sz="4" w:space="0" w:color="auto"/>
            </w:tcBorders>
            <w:shd w:val="clear" w:color="auto" w:fill="F2F2F2" w:themeFill="background1" w:themeFillShade="F2"/>
          </w:tcPr>
          <w:p w14:paraId="317D8C0D" w14:textId="77777777" w:rsidR="00721AE7" w:rsidRPr="00A47891" w:rsidRDefault="00721AE7" w:rsidP="00721AE7">
            <w:pPr>
              <w:ind w:right="-108"/>
              <w:rPr>
                <w:color w:val="000000" w:themeColor="text1"/>
                <w:sz w:val="20"/>
                <w:szCs w:val="20"/>
              </w:rPr>
            </w:pPr>
            <w:r>
              <w:rPr>
                <w:color w:val="000000" w:themeColor="text1"/>
                <w:sz w:val="20"/>
                <w:szCs w:val="20"/>
              </w:rPr>
              <w:t>Oct, Nov &amp; Dec reports done</w:t>
            </w:r>
          </w:p>
        </w:tc>
        <w:tc>
          <w:tcPr>
            <w:tcW w:w="1073" w:type="dxa"/>
            <w:tcBorders>
              <w:left w:val="dotted" w:sz="4" w:space="0" w:color="auto"/>
              <w:right w:val="dotted" w:sz="4" w:space="0" w:color="auto"/>
            </w:tcBorders>
            <w:shd w:val="clear" w:color="auto" w:fill="F2F2F2" w:themeFill="background1" w:themeFillShade="F2"/>
          </w:tcPr>
          <w:p w14:paraId="38729EBF" w14:textId="77777777" w:rsidR="00721AE7" w:rsidRPr="00A47891" w:rsidRDefault="00F122C0" w:rsidP="00721AE7">
            <w:pPr>
              <w:rPr>
                <w:color w:val="000000" w:themeColor="text1"/>
                <w:sz w:val="20"/>
                <w:szCs w:val="20"/>
              </w:rPr>
            </w:pPr>
            <w:r>
              <w:rPr>
                <w:color w:val="000000" w:themeColor="text1"/>
                <w:sz w:val="20"/>
                <w:szCs w:val="20"/>
              </w:rPr>
              <w:t>Jan, Feb &amp; Mar reports done</w:t>
            </w:r>
          </w:p>
        </w:tc>
        <w:tc>
          <w:tcPr>
            <w:tcW w:w="815" w:type="dxa"/>
            <w:gridSpan w:val="2"/>
            <w:tcBorders>
              <w:left w:val="dotted" w:sz="4" w:space="0" w:color="auto"/>
            </w:tcBorders>
            <w:shd w:val="clear" w:color="auto" w:fill="F2F2F2" w:themeFill="background1" w:themeFillShade="F2"/>
          </w:tcPr>
          <w:p w14:paraId="2040DEEE" w14:textId="77777777" w:rsidR="00721AE7" w:rsidRPr="00A47891" w:rsidRDefault="00721AE7" w:rsidP="00721AE7">
            <w:pPr>
              <w:rPr>
                <w:color w:val="000000" w:themeColor="text1"/>
                <w:sz w:val="20"/>
                <w:szCs w:val="20"/>
              </w:rPr>
            </w:pPr>
          </w:p>
        </w:tc>
      </w:tr>
      <w:tr w:rsidR="005B6408" w:rsidRPr="00A47891" w14:paraId="3FD3F315" w14:textId="77777777" w:rsidTr="00791683">
        <w:tblPrEx>
          <w:tblCellMar>
            <w:left w:w="108" w:type="dxa"/>
            <w:right w:w="108" w:type="dxa"/>
          </w:tblCellMar>
        </w:tblPrEx>
        <w:trPr>
          <w:cantSplit/>
          <w:trHeight w:val="1124"/>
        </w:trPr>
        <w:tc>
          <w:tcPr>
            <w:tcW w:w="1793" w:type="dxa"/>
          </w:tcPr>
          <w:p w14:paraId="02BDFBDB" w14:textId="77777777" w:rsidR="00721AE7" w:rsidRPr="00A47891" w:rsidRDefault="00721AE7" w:rsidP="00721AE7">
            <w:pPr>
              <w:rPr>
                <w:color w:val="000000" w:themeColor="text1"/>
                <w:sz w:val="20"/>
                <w:szCs w:val="20"/>
              </w:rPr>
            </w:pPr>
            <w:r w:rsidRPr="00E323C5">
              <w:rPr>
                <w:b/>
                <w:color w:val="000000" w:themeColor="text1"/>
                <w:sz w:val="20"/>
                <w:szCs w:val="20"/>
              </w:rPr>
              <w:t>D1i.</w:t>
            </w:r>
            <w:r>
              <w:rPr>
                <w:color w:val="000000" w:themeColor="text1"/>
                <w:sz w:val="20"/>
                <w:szCs w:val="20"/>
              </w:rPr>
              <w:t xml:space="preserve"> </w:t>
            </w:r>
            <w:r w:rsidRPr="00A47891">
              <w:rPr>
                <w:color w:val="000000" w:themeColor="text1"/>
                <w:sz w:val="20"/>
                <w:szCs w:val="20"/>
              </w:rPr>
              <w:t>Make Personnel Safety a Priority</w:t>
            </w:r>
          </w:p>
        </w:tc>
        <w:tc>
          <w:tcPr>
            <w:tcW w:w="2063" w:type="dxa"/>
          </w:tcPr>
          <w:p w14:paraId="4D73A6FF" w14:textId="77777777" w:rsidR="00721AE7" w:rsidRPr="00A47891" w:rsidRDefault="00721AE7" w:rsidP="00721AE7">
            <w:pPr>
              <w:rPr>
                <w:color w:val="000000" w:themeColor="text1"/>
                <w:sz w:val="20"/>
                <w:szCs w:val="20"/>
              </w:rPr>
            </w:pPr>
            <w:r w:rsidRPr="00A47891">
              <w:rPr>
                <w:rFonts w:eastAsia="Times New Roman" w:cs="Times New Roman"/>
                <w:color w:val="000000" w:themeColor="text1"/>
                <w:sz w:val="20"/>
                <w:szCs w:val="20"/>
              </w:rPr>
              <w:t>Ensure zero Lost Time Injuries in your office.  Develop and implement efforts to evaluate historical injuries, eliminate safety hazards and improve safety awareness among staff</w:t>
            </w:r>
            <w:r>
              <w:rPr>
                <w:rFonts w:eastAsia="Times New Roman" w:cs="Times New Roman"/>
                <w:color w:val="000000" w:themeColor="text1"/>
                <w:sz w:val="20"/>
                <w:szCs w:val="20"/>
              </w:rPr>
              <w:t>.</w:t>
            </w:r>
          </w:p>
        </w:tc>
        <w:tc>
          <w:tcPr>
            <w:tcW w:w="1523" w:type="dxa"/>
          </w:tcPr>
          <w:p w14:paraId="68DA6572" w14:textId="77777777" w:rsidR="00721AE7" w:rsidRPr="00A47891" w:rsidRDefault="00721AE7" w:rsidP="00721AE7">
            <w:pPr>
              <w:rPr>
                <w:color w:val="000000" w:themeColor="text1"/>
                <w:sz w:val="20"/>
                <w:szCs w:val="20"/>
              </w:rPr>
            </w:pPr>
            <w:r w:rsidRPr="00A47891">
              <w:rPr>
                <w:color w:val="000000" w:themeColor="text1"/>
                <w:sz w:val="20"/>
                <w:szCs w:val="20"/>
              </w:rPr>
              <w:t>Were evaluations conducted, safety hazards eliminated and safety awareness improved?</w:t>
            </w:r>
          </w:p>
        </w:tc>
        <w:tc>
          <w:tcPr>
            <w:tcW w:w="1433" w:type="dxa"/>
          </w:tcPr>
          <w:p w14:paraId="1D72AAF8" w14:textId="77777777" w:rsidR="00721AE7" w:rsidRDefault="00721AE7" w:rsidP="00721AE7">
            <w:pPr>
              <w:rPr>
                <w:rFonts w:eastAsia="Times New Roman" w:cs="Times New Roman"/>
                <w:color w:val="000000" w:themeColor="text1"/>
                <w:sz w:val="20"/>
                <w:szCs w:val="20"/>
              </w:rPr>
            </w:pPr>
            <w:r w:rsidRPr="00A47891">
              <w:rPr>
                <w:rFonts w:eastAsia="Times New Roman" w:cs="Times New Roman"/>
                <w:color w:val="000000" w:themeColor="text1"/>
                <w:sz w:val="20"/>
                <w:szCs w:val="20"/>
              </w:rPr>
              <w:t>Director</w:t>
            </w:r>
            <w:r w:rsidR="00EB119D">
              <w:rPr>
                <w:rFonts w:eastAsia="Times New Roman" w:cs="Times New Roman"/>
                <w:color w:val="000000" w:themeColor="text1"/>
                <w:sz w:val="20"/>
                <w:szCs w:val="20"/>
              </w:rPr>
              <w:t>;</w:t>
            </w:r>
          </w:p>
          <w:p w14:paraId="5315BCCA" w14:textId="77777777" w:rsidR="00531FFC" w:rsidRPr="00A47891" w:rsidRDefault="00531FFC" w:rsidP="00721AE7">
            <w:pPr>
              <w:rPr>
                <w:rFonts w:eastAsia="Times New Roman" w:cs="Times New Roman"/>
                <w:color w:val="000000" w:themeColor="text1"/>
                <w:sz w:val="20"/>
                <w:szCs w:val="20"/>
              </w:rPr>
            </w:pPr>
            <w:r>
              <w:rPr>
                <w:rFonts w:eastAsia="Times New Roman" w:cs="Times New Roman"/>
                <w:color w:val="000000" w:themeColor="text1"/>
                <w:sz w:val="20"/>
                <w:szCs w:val="20"/>
              </w:rPr>
              <w:t>Jan DeLaney</w:t>
            </w:r>
            <w:r w:rsidR="00EB119D">
              <w:rPr>
                <w:rFonts w:eastAsia="Times New Roman" w:cs="Times New Roman"/>
                <w:color w:val="000000" w:themeColor="text1"/>
                <w:sz w:val="20"/>
                <w:szCs w:val="20"/>
              </w:rPr>
              <w:t xml:space="preserve"> </w:t>
            </w:r>
          </w:p>
        </w:tc>
        <w:tc>
          <w:tcPr>
            <w:tcW w:w="983" w:type="dxa"/>
          </w:tcPr>
          <w:p w14:paraId="03F88347" w14:textId="77777777" w:rsidR="00721AE7" w:rsidRPr="00A65758" w:rsidRDefault="00721AE7" w:rsidP="00721AE7">
            <w:pPr>
              <w:rPr>
                <w:color w:val="000000" w:themeColor="text1"/>
                <w:sz w:val="20"/>
                <w:szCs w:val="20"/>
              </w:rPr>
            </w:pPr>
            <w:r w:rsidRPr="00A65758">
              <w:rPr>
                <w:color w:val="000000" w:themeColor="text1"/>
                <w:sz w:val="20"/>
                <w:szCs w:val="20"/>
              </w:rPr>
              <w:t xml:space="preserve">0 Lost Time Injuries for  </w:t>
            </w:r>
          </w:p>
          <w:p w14:paraId="6FD0F1DD" w14:textId="77777777" w:rsidR="00721AE7" w:rsidRPr="00A47891" w:rsidRDefault="00721AE7" w:rsidP="00721AE7">
            <w:pPr>
              <w:rPr>
                <w:color w:val="FF0000"/>
                <w:sz w:val="20"/>
                <w:szCs w:val="20"/>
              </w:rPr>
            </w:pPr>
            <w:r w:rsidRPr="00A65758">
              <w:rPr>
                <w:color w:val="000000" w:themeColor="text1"/>
                <w:sz w:val="20"/>
                <w:szCs w:val="20"/>
              </w:rPr>
              <w:t>FY 12/13</w:t>
            </w:r>
          </w:p>
        </w:tc>
        <w:tc>
          <w:tcPr>
            <w:tcW w:w="1253" w:type="dxa"/>
          </w:tcPr>
          <w:p w14:paraId="3DDB9888" w14:textId="77777777" w:rsidR="00721AE7" w:rsidRPr="00A47891" w:rsidRDefault="00721AE7" w:rsidP="00721AE7">
            <w:pPr>
              <w:rPr>
                <w:color w:val="000000" w:themeColor="text1"/>
                <w:sz w:val="20"/>
                <w:szCs w:val="20"/>
              </w:rPr>
            </w:pPr>
            <w:r w:rsidRPr="00A47891">
              <w:rPr>
                <w:color w:val="000000" w:themeColor="text1"/>
                <w:sz w:val="20"/>
                <w:szCs w:val="20"/>
              </w:rPr>
              <w:t>Zero Lost Time Injuries</w:t>
            </w:r>
          </w:p>
        </w:tc>
        <w:tc>
          <w:tcPr>
            <w:tcW w:w="983" w:type="dxa"/>
            <w:tcBorders>
              <w:right w:val="dotted" w:sz="4" w:space="0" w:color="auto"/>
            </w:tcBorders>
            <w:shd w:val="clear" w:color="auto" w:fill="F2F2F2" w:themeFill="background1" w:themeFillShade="F2"/>
          </w:tcPr>
          <w:p w14:paraId="2C776CF4" w14:textId="77777777" w:rsidR="00721AE7" w:rsidRPr="00A47891" w:rsidRDefault="00721AE7" w:rsidP="00721AE7">
            <w:pPr>
              <w:rPr>
                <w:color w:val="000000" w:themeColor="text1"/>
                <w:sz w:val="20"/>
                <w:szCs w:val="20"/>
              </w:rPr>
            </w:pPr>
            <w:r>
              <w:rPr>
                <w:color w:val="000000" w:themeColor="text1"/>
                <w:sz w:val="20"/>
                <w:szCs w:val="20"/>
              </w:rPr>
              <w:t>Zero Lost Time Injuries</w:t>
            </w:r>
          </w:p>
        </w:tc>
        <w:tc>
          <w:tcPr>
            <w:tcW w:w="983" w:type="dxa"/>
            <w:tcBorders>
              <w:left w:val="dotted" w:sz="4" w:space="0" w:color="auto"/>
              <w:right w:val="dotted" w:sz="4" w:space="0" w:color="auto"/>
            </w:tcBorders>
            <w:shd w:val="clear" w:color="auto" w:fill="F2F2F2" w:themeFill="background1" w:themeFillShade="F2"/>
          </w:tcPr>
          <w:p w14:paraId="7C9B946B" w14:textId="77777777" w:rsidR="00721AE7" w:rsidRPr="00A47891" w:rsidRDefault="00721AE7" w:rsidP="00721AE7">
            <w:pPr>
              <w:ind w:right="-108"/>
              <w:rPr>
                <w:color w:val="000000" w:themeColor="text1"/>
                <w:sz w:val="20"/>
                <w:szCs w:val="20"/>
              </w:rPr>
            </w:pPr>
            <w:r>
              <w:rPr>
                <w:color w:val="000000" w:themeColor="text1"/>
                <w:sz w:val="20"/>
                <w:szCs w:val="20"/>
              </w:rPr>
              <w:t>Zero Lost Time Injuries</w:t>
            </w:r>
          </w:p>
        </w:tc>
        <w:tc>
          <w:tcPr>
            <w:tcW w:w="1073" w:type="dxa"/>
            <w:tcBorders>
              <w:left w:val="dotted" w:sz="4" w:space="0" w:color="auto"/>
              <w:right w:val="dotted" w:sz="4" w:space="0" w:color="auto"/>
            </w:tcBorders>
            <w:shd w:val="clear" w:color="auto" w:fill="F2F2F2" w:themeFill="background1" w:themeFillShade="F2"/>
          </w:tcPr>
          <w:p w14:paraId="7799CD85" w14:textId="77777777" w:rsidR="00721AE7" w:rsidRPr="00A47891" w:rsidRDefault="00193CE2" w:rsidP="00721AE7">
            <w:pPr>
              <w:rPr>
                <w:color w:val="000000" w:themeColor="text1"/>
                <w:sz w:val="20"/>
                <w:szCs w:val="20"/>
              </w:rPr>
            </w:pPr>
            <w:r>
              <w:rPr>
                <w:color w:val="000000" w:themeColor="text1"/>
                <w:sz w:val="20"/>
                <w:szCs w:val="20"/>
              </w:rPr>
              <w:t>Zero Lost Time Injuries</w:t>
            </w:r>
          </w:p>
        </w:tc>
        <w:tc>
          <w:tcPr>
            <w:tcW w:w="815" w:type="dxa"/>
            <w:gridSpan w:val="2"/>
            <w:tcBorders>
              <w:left w:val="dotted" w:sz="4" w:space="0" w:color="auto"/>
            </w:tcBorders>
            <w:shd w:val="clear" w:color="auto" w:fill="F2F2F2" w:themeFill="background1" w:themeFillShade="F2"/>
          </w:tcPr>
          <w:p w14:paraId="626E62DF" w14:textId="77777777" w:rsidR="00721AE7" w:rsidRPr="00A47891" w:rsidRDefault="00721AE7" w:rsidP="00721AE7">
            <w:pPr>
              <w:rPr>
                <w:color w:val="000000" w:themeColor="text1"/>
                <w:sz w:val="20"/>
                <w:szCs w:val="20"/>
              </w:rPr>
            </w:pPr>
          </w:p>
        </w:tc>
      </w:tr>
    </w:tbl>
    <w:p w14:paraId="41213FF3" w14:textId="77777777" w:rsidR="007F536A" w:rsidRDefault="007F536A">
      <w:r>
        <w:br w:type="page"/>
      </w:r>
    </w:p>
    <w:tbl>
      <w:tblPr>
        <w:tblStyle w:val="TableGrid"/>
        <w:tblW w:w="12957" w:type="dxa"/>
        <w:tblInd w:w="-72" w:type="dxa"/>
        <w:tblLayout w:type="fixed"/>
        <w:tblCellMar>
          <w:left w:w="115" w:type="dxa"/>
          <w:right w:w="115" w:type="dxa"/>
        </w:tblCellMar>
        <w:tblLook w:val="04A0" w:firstRow="1" w:lastRow="0" w:firstColumn="1" w:lastColumn="0" w:noHBand="0" w:noVBand="1"/>
      </w:tblPr>
      <w:tblGrid>
        <w:gridCol w:w="1833"/>
        <w:gridCol w:w="2044"/>
        <w:gridCol w:w="1530"/>
        <w:gridCol w:w="1440"/>
        <w:gridCol w:w="990"/>
        <w:gridCol w:w="1260"/>
        <w:gridCol w:w="965"/>
        <w:gridCol w:w="965"/>
        <w:gridCol w:w="965"/>
        <w:gridCol w:w="965"/>
      </w:tblGrid>
      <w:tr w:rsidR="005B6408" w:rsidRPr="00A47891" w14:paraId="2E89803A" w14:textId="77777777" w:rsidTr="00564FB8">
        <w:trPr>
          <w:cantSplit/>
        </w:trPr>
        <w:tc>
          <w:tcPr>
            <w:tcW w:w="1833" w:type="dxa"/>
            <w:vAlign w:val="bottom"/>
          </w:tcPr>
          <w:p w14:paraId="339F2685" w14:textId="77777777" w:rsidR="007F536A" w:rsidRPr="00A47891" w:rsidRDefault="007F536A" w:rsidP="007F536A">
            <w:pPr>
              <w:rPr>
                <w:b/>
                <w:sz w:val="20"/>
                <w:szCs w:val="20"/>
              </w:rPr>
            </w:pPr>
            <w:r w:rsidRPr="00A47891">
              <w:rPr>
                <w:b/>
                <w:sz w:val="20"/>
                <w:szCs w:val="20"/>
              </w:rPr>
              <w:lastRenderedPageBreak/>
              <w:t>KPM</w:t>
            </w:r>
          </w:p>
        </w:tc>
        <w:tc>
          <w:tcPr>
            <w:tcW w:w="2044" w:type="dxa"/>
            <w:vAlign w:val="bottom"/>
          </w:tcPr>
          <w:p w14:paraId="7B957C9A" w14:textId="77777777" w:rsidR="007F536A" w:rsidRPr="00A47891" w:rsidRDefault="007F536A" w:rsidP="007F536A">
            <w:pPr>
              <w:rPr>
                <w:b/>
                <w:sz w:val="20"/>
                <w:szCs w:val="20"/>
              </w:rPr>
            </w:pPr>
            <w:r w:rsidRPr="00A47891">
              <w:rPr>
                <w:b/>
                <w:sz w:val="20"/>
                <w:szCs w:val="20"/>
              </w:rPr>
              <w:t>Action</w:t>
            </w:r>
          </w:p>
        </w:tc>
        <w:tc>
          <w:tcPr>
            <w:tcW w:w="1530" w:type="dxa"/>
            <w:vAlign w:val="bottom"/>
          </w:tcPr>
          <w:p w14:paraId="30DA1A4E" w14:textId="77777777" w:rsidR="007F536A" w:rsidRPr="00A47891" w:rsidRDefault="007F536A" w:rsidP="007F536A">
            <w:pPr>
              <w:rPr>
                <w:b/>
                <w:sz w:val="20"/>
                <w:szCs w:val="20"/>
              </w:rPr>
            </w:pPr>
            <w:r w:rsidRPr="00A47891">
              <w:rPr>
                <w:b/>
                <w:sz w:val="20"/>
                <w:szCs w:val="20"/>
              </w:rPr>
              <w:t>KPI</w:t>
            </w:r>
          </w:p>
        </w:tc>
        <w:tc>
          <w:tcPr>
            <w:tcW w:w="1440" w:type="dxa"/>
            <w:vAlign w:val="bottom"/>
          </w:tcPr>
          <w:p w14:paraId="3A2FEDA4" w14:textId="77777777" w:rsidR="007F536A" w:rsidRPr="00A47891" w:rsidRDefault="007F536A" w:rsidP="007F536A">
            <w:pPr>
              <w:rPr>
                <w:b/>
                <w:sz w:val="20"/>
                <w:szCs w:val="20"/>
              </w:rPr>
            </w:pPr>
            <w:r w:rsidRPr="00A47891">
              <w:rPr>
                <w:b/>
                <w:sz w:val="20"/>
                <w:szCs w:val="20"/>
              </w:rPr>
              <w:t>Responsible Party</w:t>
            </w:r>
          </w:p>
        </w:tc>
        <w:tc>
          <w:tcPr>
            <w:tcW w:w="990" w:type="dxa"/>
            <w:vAlign w:val="bottom"/>
          </w:tcPr>
          <w:p w14:paraId="5BBC751B" w14:textId="77777777" w:rsidR="007F536A" w:rsidRPr="00A47891" w:rsidRDefault="007F536A" w:rsidP="007F536A">
            <w:pPr>
              <w:rPr>
                <w:b/>
                <w:sz w:val="20"/>
                <w:szCs w:val="20"/>
              </w:rPr>
            </w:pPr>
            <w:r w:rsidRPr="00A47891">
              <w:rPr>
                <w:b/>
                <w:sz w:val="20"/>
                <w:szCs w:val="20"/>
              </w:rPr>
              <w:t>Baseline</w:t>
            </w:r>
          </w:p>
        </w:tc>
        <w:tc>
          <w:tcPr>
            <w:tcW w:w="1260" w:type="dxa"/>
            <w:vAlign w:val="bottom"/>
          </w:tcPr>
          <w:p w14:paraId="67E5866A" w14:textId="77777777" w:rsidR="007F536A" w:rsidRPr="00A47891" w:rsidRDefault="007F536A" w:rsidP="007F536A">
            <w:pPr>
              <w:rPr>
                <w:b/>
                <w:sz w:val="20"/>
                <w:szCs w:val="20"/>
              </w:rPr>
            </w:pPr>
            <w:r w:rsidRPr="00A47891">
              <w:rPr>
                <w:b/>
                <w:sz w:val="20"/>
                <w:szCs w:val="20"/>
              </w:rPr>
              <w:t xml:space="preserve">Target / </w:t>
            </w:r>
          </w:p>
          <w:p w14:paraId="6B628924" w14:textId="77777777" w:rsidR="007F536A" w:rsidRPr="00A47891" w:rsidRDefault="007F536A" w:rsidP="007F536A">
            <w:pPr>
              <w:rPr>
                <w:b/>
                <w:sz w:val="20"/>
                <w:szCs w:val="20"/>
              </w:rPr>
            </w:pPr>
            <w:r w:rsidRPr="00A47891">
              <w:rPr>
                <w:b/>
                <w:sz w:val="20"/>
                <w:szCs w:val="20"/>
              </w:rPr>
              <w:t>Due Date</w:t>
            </w:r>
          </w:p>
        </w:tc>
        <w:tc>
          <w:tcPr>
            <w:tcW w:w="965" w:type="dxa"/>
            <w:tcBorders>
              <w:right w:val="dotted" w:sz="4" w:space="0" w:color="auto"/>
            </w:tcBorders>
            <w:shd w:val="clear" w:color="auto" w:fill="F2F2F2" w:themeFill="background1" w:themeFillShade="F2"/>
            <w:vAlign w:val="bottom"/>
          </w:tcPr>
          <w:p w14:paraId="3E3414DA" w14:textId="77777777" w:rsidR="007F536A" w:rsidRPr="00A47891" w:rsidRDefault="007F536A" w:rsidP="007F536A">
            <w:pPr>
              <w:jc w:val="center"/>
              <w:rPr>
                <w:b/>
                <w:sz w:val="20"/>
                <w:szCs w:val="20"/>
              </w:rPr>
            </w:pPr>
            <w:r w:rsidRPr="00A47891">
              <w:rPr>
                <w:b/>
                <w:sz w:val="20"/>
                <w:szCs w:val="20"/>
              </w:rPr>
              <w:t>Q1</w:t>
            </w:r>
          </w:p>
        </w:tc>
        <w:tc>
          <w:tcPr>
            <w:tcW w:w="965" w:type="dxa"/>
            <w:tcBorders>
              <w:left w:val="dotted" w:sz="4" w:space="0" w:color="auto"/>
              <w:right w:val="dotted" w:sz="4" w:space="0" w:color="auto"/>
            </w:tcBorders>
            <w:shd w:val="clear" w:color="auto" w:fill="F2F2F2" w:themeFill="background1" w:themeFillShade="F2"/>
            <w:vAlign w:val="bottom"/>
          </w:tcPr>
          <w:p w14:paraId="6F10C2E3" w14:textId="77777777" w:rsidR="007F536A" w:rsidRPr="00A47891" w:rsidRDefault="007F536A" w:rsidP="007F536A">
            <w:pPr>
              <w:jc w:val="center"/>
              <w:rPr>
                <w:b/>
                <w:sz w:val="20"/>
                <w:szCs w:val="20"/>
              </w:rPr>
            </w:pPr>
            <w:r w:rsidRPr="00A47891">
              <w:rPr>
                <w:b/>
                <w:sz w:val="20"/>
                <w:szCs w:val="20"/>
              </w:rPr>
              <w:t>Q2</w:t>
            </w:r>
          </w:p>
        </w:tc>
        <w:tc>
          <w:tcPr>
            <w:tcW w:w="965" w:type="dxa"/>
            <w:tcBorders>
              <w:left w:val="dotted" w:sz="4" w:space="0" w:color="auto"/>
              <w:right w:val="dotted" w:sz="4" w:space="0" w:color="auto"/>
            </w:tcBorders>
            <w:shd w:val="clear" w:color="auto" w:fill="F2F2F2" w:themeFill="background1" w:themeFillShade="F2"/>
            <w:vAlign w:val="bottom"/>
          </w:tcPr>
          <w:p w14:paraId="71117A8B" w14:textId="77777777" w:rsidR="007F536A" w:rsidRPr="00A47891" w:rsidRDefault="007F536A" w:rsidP="007F536A">
            <w:pPr>
              <w:jc w:val="center"/>
              <w:rPr>
                <w:b/>
                <w:sz w:val="20"/>
                <w:szCs w:val="20"/>
              </w:rPr>
            </w:pPr>
            <w:r w:rsidRPr="00A47891">
              <w:rPr>
                <w:b/>
                <w:sz w:val="20"/>
                <w:szCs w:val="20"/>
              </w:rPr>
              <w:t>Q3</w:t>
            </w:r>
          </w:p>
        </w:tc>
        <w:tc>
          <w:tcPr>
            <w:tcW w:w="965" w:type="dxa"/>
            <w:tcBorders>
              <w:left w:val="dotted" w:sz="4" w:space="0" w:color="auto"/>
            </w:tcBorders>
            <w:shd w:val="clear" w:color="auto" w:fill="F2F2F2" w:themeFill="background1" w:themeFillShade="F2"/>
            <w:vAlign w:val="bottom"/>
          </w:tcPr>
          <w:p w14:paraId="46971EE8" w14:textId="77777777" w:rsidR="007F536A" w:rsidRPr="00A47891" w:rsidRDefault="007F536A" w:rsidP="007F536A">
            <w:pPr>
              <w:jc w:val="center"/>
              <w:rPr>
                <w:b/>
                <w:sz w:val="20"/>
                <w:szCs w:val="20"/>
              </w:rPr>
            </w:pPr>
            <w:r w:rsidRPr="00A47891">
              <w:rPr>
                <w:b/>
                <w:sz w:val="20"/>
                <w:szCs w:val="20"/>
              </w:rPr>
              <w:t>Q4</w:t>
            </w:r>
          </w:p>
        </w:tc>
      </w:tr>
      <w:tr w:rsidR="005B6408" w:rsidRPr="00A47891" w14:paraId="48D0AA48" w14:textId="77777777" w:rsidTr="00564FB8">
        <w:tblPrEx>
          <w:tblCellMar>
            <w:left w:w="108" w:type="dxa"/>
            <w:right w:w="108" w:type="dxa"/>
          </w:tblCellMar>
        </w:tblPrEx>
        <w:trPr>
          <w:cantSplit/>
          <w:trHeight w:val="1124"/>
        </w:trPr>
        <w:tc>
          <w:tcPr>
            <w:tcW w:w="1833" w:type="dxa"/>
          </w:tcPr>
          <w:p w14:paraId="6C08F1A8" w14:textId="77777777" w:rsidR="00557DD5" w:rsidRPr="00A47891" w:rsidRDefault="00721AE7" w:rsidP="001A6AAD">
            <w:pPr>
              <w:rPr>
                <w:color w:val="000000" w:themeColor="text1"/>
                <w:sz w:val="20"/>
                <w:szCs w:val="20"/>
              </w:rPr>
            </w:pPr>
            <w:r w:rsidRPr="00E323C5">
              <w:rPr>
                <w:b/>
                <w:color w:val="000000" w:themeColor="text1"/>
                <w:sz w:val="20"/>
                <w:szCs w:val="20"/>
              </w:rPr>
              <w:t>D1j.</w:t>
            </w:r>
            <w:r>
              <w:rPr>
                <w:color w:val="000000" w:themeColor="text1"/>
                <w:sz w:val="20"/>
                <w:szCs w:val="20"/>
              </w:rPr>
              <w:t xml:space="preserve"> </w:t>
            </w:r>
            <w:r w:rsidRPr="00A47891">
              <w:rPr>
                <w:color w:val="000000" w:themeColor="text1"/>
                <w:sz w:val="20"/>
                <w:szCs w:val="20"/>
              </w:rPr>
              <w:t>Make Personnel Safety a Priority</w:t>
            </w:r>
          </w:p>
        </w:tc>
        <w:tc>
          <w:tcPr>
            <w:tcW w:w="2044" w:type="dxa"/>
          </w:tcPr>
          <w:p w14:paraId="2E2BA9E7" w14:textId="77777777" w:rsidR="00557DD5" w:rsidRPr="00A47891" w:rsidRDefault="00557DD5" w:rsidP="00963AD0">
            <w:pPr>
              <w:rPr>
                <w:color w:val="000000" w:themeColor="text1"/>
                <w:sz w:val="20"/>
                <w:szCs w:val="20"/>
              </w:rPr>
            </w:pPr>
            <w:r w:rsidRPr="00A47891">
              <w:rPr>
                <w:rFonts w:eastAsia="Times New Roman" w:cs="Times New Roman"/>
                <w:color w:val="000000" w:themeColor="text1"/>
                <w:sz w:val="20"/>
                <w:szCs w:val="20"/>
              </w:rPr>
              <w:t>Should injury occur, Director will personally interview the injured employee; evaluate sequence of events that led to the injury and make recommendations to eliminate a reoccurrence</w:t>
            </w:r>
          </w:p>
        </w:tc>
        <w:tc>
          <w:tcPr>
            <w:tcW w:w="1530" w:type="dxa"/>
          </w:tcPr>
          <w:p w14:paraId="5C21BDBC" w14:textId="77777777" w:rsidR="00557DD5" w:rsidRPr="00A47891" w:rsidRDefault="00557DD5" w:rsidP="001A6AAD">
            <w:pPr>
              <w:rPr>
                <w:color w:val="000000" w:themeColor="text1"/>
                <w:sz w:val="20"/>
                <w:szCs w:val="20"/>
              </w:rPr>
            </w:pPr>
            <w:r w:rsidRPr="00A47891">
              <w:rPr>
                <w:color w:val="000000" w:themeColor="text1"/>
                <w:sz w:val="20"/>
                <w:szCs w:val="20"/>
              </w:rPr>
              <w:t>Personal interview and recommend-</w:t>
            </w:r>
            <w:proofErr w:type="spellStart"/>
            <w:r w:rsidRPr="00A47891">
              <w:rPr>
                <w:color w:val="000000" w:themeColor="text1"/>
                <w:sz w:val="20"/>
                <w:szCs w:val="20"/>
              </w:rPr>
              <w:t>ations</w:t>
            </w:r>
            <w:proofErr w:type="spellEnd"/>
            <w:r w:rsidRPr="00A47891">
              <w:rPr>
                <w:color w:val="000000" w:themeColor="text1"/>
                <w:sz w:val="20"/>
                <w:szCs w:val="20"/>
              </w:rPr>
              <w:t xml:space="preserve"> developed to prevent reoccurrence shared with peers in other DEP offices and Deputy Secretary</w:t>
            </w:r>
          </w:p>
        </w:tc>
        <w:tc>
          <w:tcPr>
            <w:tcW w:w="1440" w:type="dxa"/>
          </w:tcPr>
          <w:p w14:paraId="1578C5B1" w14:textId="77777777" w:rsidR="00557DD5" w:rsidRPr="00A47891" w:rsidRDefault="00557DD5" w:rsidP="000C6766">
            <w:pPr>
              <w:rPr>
                <w:rFonts w:eastAsia="Times New Roman" w:cs="Times New Roman"/>
                <w:color w:val="000000" w:themeColor="text1"/>
                <w:sz w:val="20"/>
                <w:szCs w:val="20"/>
              </w:rPr>
            </w:pPr>
            <w:r w:rsidRPr="00A47891">
              <w:rPr>
                <w:rFonts w:eastAsia="Times New Roman" w:cs="Times New Roman"/>
                <w:color w:val="000000" w:themeColor="text1"/>
                <w:sz w:val="20"/>
                <w:szCs w:val="20"/>
              </w:rPr>
              <w:t>Director</w:t>
            </w:r>
          </w:p>
        </w:tc>
        <w:tc>
          <w:tcPr>
            <w:tcW w:w="990" w:type="dxa"/>
          </w:tcPr>
          <w:p w14:paraId="5544DC75" w14:textId="77777777" w:rsidR="00557DD5" w:rsidRPr="00A47891" w:rsidRDefault="00557DD5" w:rsidP="00A2200D">
            <w:pPr>
              <w:rPr>
                <w:color w:val="000000" w:themeColor="text1"/>
                <w:sz w:val="20"/>
                <w:szCs w:val="20"/>
              </w:rPr>
            </w:pPr>
            <w:r>
              <w:rPr>
                <w:color w:val="000000" w:themeColor="text1"/>
                <w:sz w:val="20"/>
                <w:szCs w:val="20"/>
              </w:rPr>
              <w:t>4</w:t>
            </w:r>
            <w:r w:rsidRPr="00A47891">
              <w:rPr>
                <w:color w:val="000000" w:themeColor="text1"/>
                <w:sz w:val="20"/>
                <w:szCs w:val="20"/>
              </w:rPr>
              <w:t xml:space="preserve"> First Notice of Injury for FY 12/13</w:t>
            </w:r>
          </w:p>
        </w:tc>
        <w:tc>
          <w:tcPr>
            <w:tcW w:w="1260" w:type="dxa"/>
          </w:tcPr>
          <w:p w14:paraId="4DCA6772" w14:textId="77777777" w:rsidR="00557DD5" w:rsidRPr="00A47891" w:rsidRDefault="00557DD5" w:rsidP="009B21B7">
            <w:pPr>
              <w:rPr>
                <w:color w:val="000000" w:themeColor="text1"/>
                <w:sz w:val="20"/>
                <w:szCs w:val="20"/>
              </w:rPr>
            </w:pPr>
            <w:r w:rsidRPr="00A47891">
              <w:rPr>
                <w:color w:val="000000" w:themeColor="text1"/>
                <w:sz w:val="20"/>
                <w:szCs w:val="20"/>
              </w:rPr>
              <w:t xml:space="preserve">Interview &amp; </w:t>
            </w:r>
            <w:proofErr w:type="spellStart"/>
            <w:r w:rsidRPr="00A47891">
              <w:rPr>
                <w:color w:val="000000" w:themeColor="text1"/>
                <w:sz w:val="20"/>
                <w:szCs w:val="20"/>
              </w:rPr>
              <w:t>recom-mendations</w:t>
            </w:r>
            <w:proofErr w:type="spellEnd"/>
            <w:r w:rsidRPr="00A47891">
              <w:rPr>
                <w:color w:val="000000" w:themeColor="text1"/>
                <w:sz w:val="20"/>
                <w:szCs w:val="20"/>
              </w:rPr>
              <w:t xml:space="preserve"> to peers and Deputy Secretary within 30 days of injury.</w:t>
            </w:r>
          </w:p>
        </w:tc>
        <w:tc>
          <w:tcPr>
            <w:tcW w:w="965" w:type="dxa"/>
            <w:tcBorders>
              <w:right w:val="dotted" w:sz="4" w:space="0" w:color="auto"/>
            </w:tcBorders>
            <w:shd w:val="clear" w:color="auto" w:fill="F2F2F2" w:themeFill="background1" w:themeFillShade="F2"/>
          </w:tcPr>
          <w:p w14:paraId="68EF4C50" w14:textId="77777777" w:rsidR="00557DD5" w:rsidRPr="00557DD5" w:rsidRDefault="00557DD5" w:rsidP="00557DD5">
            <w:pPr>
              <w:rPr>
                <w:sz w:val="20"/>
                <w:szCs w:val="20"/>
              </w:rPr>
            </w:pPr>
            <w:r>
              <w:rPr>
                <w:color w:val="000000" w:themeColor="text1"/>
                <w:sz w:val="20"/>
                <w:szCs w:val="20"/>
              </w:rPr>
              <w:t>NA; no injuries</w:t>
            </w:r>
          </w:p>
        </w:tc>
        <w:tc>
          <w:tcPr>
            <w:tcW w:w="965" w:type="dxa"/>
            <w:tcBorders>
              <w:left w:val="dotted" w:sz="4" w:space="0" w:color="auto"/>
              <w:right w:val="dotted" w:sz="4" w:space="0" w:color="auto"/>
            </w:tcBorders>
            <w:shd w:val="clear" w:color="auto" w:fill="F2F2F2" w:themeFill="background1" w:themeFillShade="F2"/>
          </w:tcPr>
          <w:p w14:paraId="3F4F9957" w14:textId="77777777" w:rsidR="00557DD5" w:rsidRPr="00A47891" w:rsidRDefault="00150D9B" w:rsidP="001A6AAD">
            <w:pPr>
              <w:ind w:right="-108"/>
              <w:rPr>
                <w:color w:val="000000" w:themeColor="text1"/>
                <w:sz w:val="20"/>
                <w:szCs w:val="20"/>
              </w:rPr>
            </w:pPr>
            <w:r>
              <w:rPr>
                <w:color w:val="000000" w:themeColor="text1"/>
                <w:sz w:val="20"/>
                <w:szCs w:val="20"/>
              </w:rPr>
              <w:t>NA; no injuries</w:t>
            </w:r>
          </w:p>
        </w:tc>
        <w:tc>
          <w:tcPr>
            <w:tcW w:w="965" w:type="dxa"/>
            <w:tcBorders>
              <w:left w:val="dotted" w:sz="4" w:space="0" w:color="auto"/>
              <w:right w:val="dotted" w:sz="4" w:space="0" w:color="auto"/>
            </w:tcBorders>
            <w:shd w:val="clear" w:color="auto" w:fill="F2F2F2" w:themeFill="background1" w:themeFillShade="F2"/>
          </w:tcPr>
          <w:p w14:paraId="6BBA773E" w14:textId="77777777" w:rsidR="00557DD5" w:rsidRPr="001F3186" w:rsidRDefault="00193CE2" w:rsidP="00193CE2">
            <w:pPr>
              <w:rPr>
                <w:color w:val="000000" w:themeColor="text1"/>
                <w:sz w:val="18"/>
              </w:rPr>
            </w:pPr>
            <w:r w:rsidRPr="00AA240C">
              <w:rPr>
                <w:color w:val="000000" w:themeColor="text1"/>
                <w:sz w:val="18"/>
                <w:szCs w:val="17"/>
              </w:rPr>
              <w:t>2 injuries; neither required medical care; inter</w:t>
            </w:r>
            <w:r>
              <w:rPr>
                <w:color w:val="000000" w:themeColor="text1"/>
                <w:sz w:val="18"/>
                <w:szCs w:val="17"/>
              </w:rPr>
              <w:t>-</w:t>
            </w:r>
            <w:r w:rsidRPr="00AA240C">
              <w:rPr>
                <w:color w:val="000000" w:themeColor="text1"/>
                <w:sz w:val="18"/>
                <w:szCs w:val="17"/>
              </w:rPr>
              <w:t xml:space="preserve">views done and </w:t>
            </w:r>
            <w:proofErr w:type="spellStart"/>
            <w:r w:rsidR="00AA240C" w:rsidRPr="00AA240C">
              <w:rPr>
                <w:color w:val="000000" w:themeColor="text1"/>
                <w:sz w:val="18"/>
                <w:szCs w:val="17"/>
              </w:rPr>
              <w:t>recom</w:t>
            </w:r>
            <w:r w:rsidR="00AA240C">
              <w:rPr>
                <w:color w:val="000000" w:themeColor="text1"/>
                <w:sz w:val="18"/>
                <w:szCs w:val="17"/>
              </w:rPr>
              <w:t>-</w:t>
            </w:r>
            <w:r w:rsidR="00AA240C" w:rsidRPr="00AA240C">
              <w:rPr>
                <w:color w:val="000000" w:themeColor="text1"/>
                <w:sz w:val="18"/>
                <w:szCs w:val="17"/>
              </w:rPr>
              <w:t>menda</w:t>
            </w:r>
            <w:r w:rsidR="00AA240C">
              <w:rPr>
                <w:color w:val="000000" w:themeColor="text1"/>
                <w:sz w:val="18"/>
                <w:szCs w:val="17"/>
              </w:rPr>
              <w:t>-</w:t>
            </w:r>
            <w:r w:rsidR="00AA240C" w:rsidRPr="00AA240C">
              <w:rPr>
                <w:color w:val="000000" w:themeColor="text1"/>
                <w:sz w:val="18"/>
                <w:szCs w:val="17"/>
              </w:rPr>
              <w:t>tions</w:t>
            </w:r>
            <w:proofErr w:type="spellEnd"/>
            <w:r w:rsidRPr="00AA240C">
              <w:rPr>
                <w:color w:val="000000" w:themeColor="text1"/>
                <w:sz w:val="18"/>
                <w:szCs w:val="17"/>
              </w:rPr>
              <w:t xml:space="preserve"> sub</w:t>
            </w:r>
            <w:r w:rsidR="00AA240C">
              <w:rPr>
                <w:color w:val="000000" w:themeColor="text1"/>
                <w:sz w:val="18"/>
                <w:szCs w:val="17"/>
              </w:rPr>
              <w:t xml:space="preserve">- </w:t>
            </w:r>
            <w:r w:rsidRPr="00AA240C">
              <w:rPr>
                <w:color w:val="000000" w:themeColor="text1"/>
                <w:sz w:val="18"/>
                <w:szCs w:val="17"/>
              </w:rPr>
              <w:t>mitted</w:t>
            </w:r>
          </w:p>
        </w:tc>
        <w:tc>
          <w:tcPr>
            <w:tcW w:w="965" w:type="dxa"/>
            <w:tcBorders>
              <w:left w:val="dotted" w:sz="4" w:space="0" w:color="auto"/>
            </w:tcBorders>
            <w:shd w:val="clear" w:color="auto" w:fill="F2F2F2" w:themeFill="background1" w:themeFillShade="F2"/>
          </w:tcPr>
          <w:p w14:paraId="6B7D8127" w14:textId="77777777" w:rsidR="00557DD5" w:rsidRPr="00A47891" w:rsidRDefault="00557DD5" w:rsidP="001A6AAD">
            <w:pPr>
              <w:rPr>
                <w:color w:val="000000" w:themeColor="text1"/>
                <w:sz w:val="20"/>
                <w:szCs w:val="20"/>
              </w:rPr>
            </w:pPr>
          </w:p>
        </w:tc>
      </w:tr>
      <w:tr w:rsidR="00557DD5" w:rsidRPr="00A47891" w14:paraId="03C8BF85" w14:textId="77777777" w:rsidTr="001F3186">
        <w:trPr>
          <w:cantSplit/>
        </w:trPr>
        <w:tc>
          <w:tcPr>
            <w:tcW w:w="12957" w:type="dxa"/>
            <w:gridSpan w:val="10"/>
            <w:shd w:val="clear" w:color="auto" w:fill="8DB3E2" w:themeFill="text2" w:themeFillTint="66"/>
            <w:vAlign w:val="bottom"/>
          </w:tcPr>
          <w:p w14:paraId="08216267" w14:textId="77777777" w:rsidR="00557DD5" w:rsidRPr="00A47891" w:rsidRDefault="00557DD5" w:rsidP="008D729C">
            <w:pPr>
              <w:rPr>
                <w:b/>
                <w:sz w:val="20"/>
                <w:szCs w:val="20"/>
              </w:rPr>
            </w:pPr>
            <w:r w:rsidRPr="00A47891">
              <w:rPr>
                <w:b/>
                <w:sz w:val="20"/>
                <w:szCs w:val="20"/>
              </w:rPr>
              <w:t>FGS Goal D2: Inform elected officials concerning geologic data/geologic processes</w:t>
            </w:r>
          </w:p>
        </w:tc>
      </w:tr>
      <w:tr w:rsidR="005B6408" w:rsidRPr="00A47891" w14:paraId="077C8022" w14:textId="77777777" w:rsidTr="00564FB8">
        <w:tblPrEx>
          <w:tblCellMar>
            <w:left w:w="108" w:type="dxa"/>
            <w:right w:w="108" w:type="dxa"/>
          </w:tblCellMar>
        </w:tblPrEx>
        <w:trPr>
          <w:cantSplit/>
        </w:trPr>
        <w:tc>
          <w:tcPr>
            <w:tcW w:w="1833" w:type="dxa"/>
            <w:vAlign w:val="bottom"/>
          </w:tcPr>
          <w:p w14:paraId="47680A56" w14:textId="77777777" w:rsidR="00557DD5" w:rsidRPr="00A47891" w:rsidRDefault="00557DD5" w:rsidP="00B6555F">
            <w:pPr>
              <w:rPr>
                <w:b/>
                <w:sz w:val="20"/>
                <w:szCs w:val="20"/>
              </w:rPr>
            </w:pPr>
            <w:r w:rsidRPr="00A47891">
              <w:rPr>
                <w:b/>
                <w:sz w:val="20"/>
                <w:szCs w:val="20"/>
              </w:rPr>
              <w:t>KPM</w:t>
            </w:r>
          </w:p>
        </w:tc>
        <w:tc>
          <w:tcPr>
            <w:tcW w:w="2044" w:type="dxa"/>
            <w:vAlign w:val="bottom"/>
          </w:tcPr>
          <w:p w14:paraId="7D6167D8" w14:textId="77777777" w:rsidR="00557DD5" w:rsidRPr="00A47891" w:rsidRDefault="00557DD5" w:rsidP="00B6555F">
            <w:pPr>
              <w:rPr>
                <w:b/>
                <w:sz w:val="20"/>
                <w:szCs w:val="20"/>
              </w:rPr>
            </w:pPr>
            <w:r w:rsidRPr="00A47891">
              <w:rPr>
                <w:b/>
                <w:sz w:val="20"/>
                <w:szCs w:val="20"/>
              </w:rPr>
              <w:t>Action</w:t>
            </w:r>
          </w:p>
        </w:tc>
        <w:tc>
          <w:tcPr>
            <w:tcW w:w="1530" w:type="dxa"/>
            <w:vAlign w:val="bottom"/>
          </w:tcPr>
          <w:p w14:paraId="1CD9CB2C" w14:textId="77777777" w:rsidR="00557DD5" w:rsidRPr="00A47891" w:rsidRDefault="00557DD5" w:rsidP="00B6555F">
            <w:pPr>
              <w:rPr>
                <w:b/>
                <w:sz w:val="20"/>
                <w:szCs w:val="20"/>
              </w:rPr>
            </w:pPr>
            <w:r w:rsidRPr="00A47891">
              <w:rPr>
                <w:b/>
                <w:sz w:val="20"/>
                <w:szCs w:val="20"/>
              </w:rPr>
              <w:t>KPI</w:t>
            </w:r>
          </w:p>
        </w:tc>
        <w:tc>
          <w:tcPr>
            <w:tcW w:w="1440" w:type="dxa"/>
            <w:vAlign w:val="bottom"/>
          </w:tcPr>
          <w:p w14:paraId="6A541AA4" w14:textId="77777777" w:rsidR="00557DD5" w:rsidRPr="00A47891" w:rsidRDefault="00557DD5" w:rsidP="00B6555F">
            <w:pPr>
              <w:rPr>
                <w:b/>
                <w:sz w:val="20"/>
                <w:szCs w:val="20"/>
              </w:rPr>
            </w:pPr>
            <w:r w:rsidRPr="00A47891">
              <w:rPr>
                <w:b/>
                <w:sz w:val="20"/>
                <w:szCs w:val="20"/>
              </w:rPr>
              <w:t>Responsible Party</w:t>
            </w:r>
          </w:p>
        </w:tc>
        <w:tc>
          <w:tcPr>
            <w:tcW w:w="990" w:type="dxa"/>
            <w:vAlign w:val="bottom"/>
          </w:tcPr>
          <w:p w14:paraId="378F069B" w14:textId="77777777" w:rsidR="00557DD5" w:rsidRPr="00A47891" w:rsidRDefault="00557DD5" w:rsidP="00B6555F">
            <w:pPr>
              <w:rPr>
                <w:b/>
                <w:sz w:val="20"/>
                <w:szCs w:val="20"/>
              </w:rPr>
            </w:pPr>
            <w:r w:rsidRPr="00A47891">
              <w:rPr>
                <w:b/>
                <w:sz w:val="20"/>
                <w:szCs w:val="20"/>
              </w:rPr>
              <w:t>Baseline</w:t>
            </w:r>
          </w:p>
        </w:tc>
        <w:tc>
          <w:tcPr>
            <w:tcW w:w="1260" w:type="dxa"/>
            <w:vAlign w:val="bottom"/>
          </w:tcPr>
          <w:p w14:paraId="04FD39E9" w14:textId="77777777" w:rsidR="00557DD5" w:rsidRPr="00A47891" w:rsidRDefault="00557DD5" w:rsidP="00B6555F">
            <w:pPr>
              <w:rPr>
                <w:b/>
                <w:sz w:val="20"/>
                <w:szCs w:val="20"/>
              </w:rPr>
            </w:pPr>
            <w:r w:rsidRPr="00A47891">
              <w:rPr>
                <w:b/>
                <w:sz w:val="20"/>
                <w:szCs w:val="20"/>
              </w:rPr>
              <w:t xml:space="preserve">Target / </w:t>
            </w:r>
          </w:p>
          <w:p w14:paraId="01A34BB5" w14:textId="77777777" w:rsidR="00557DD5" w:rsidRPr="00A47891" w:rsidRDefault="00557DD5" w:rsidP="00B6555F">
            <w:pPr>
              <w:rPr>
                <w:b/>
                <w:sz w:val="20"/>
                <w:szCs w:val="20"/>
              </w:rPr>
            </w:pPr>
            <w:r w:rsidRPr="00A47891">
              <w:rPr>
                <w:b/>
                <w:sz w:val="20"/>
                <w:szCs w:val="20"/>
              </w:rPr>
              <w:t>Due Date</w:t>
            </w:r>
          </w:p>
        </w:tc>
        <w:tc>
          <w:tcPr>
            <w:tcW w:w="965" w:type="dxa"/>
            <w:tcBorders>
              <w:right w:val="dotted" w:sz="4" w:space="0" w:color="auto"/>
            </w:tcBorders>
            <w:shd w:val="clear" w:color="auto" w:fill="F2F2F2" w:themeFill="background1" w:themeFillShade="F2"/>
            <w:vAlign w:val="bottom"/>
          </w:tcPr>
          <w:p w14:paraId="709C0ABC" w14:textId="77777777" w:rsidR="00557DD5" w:rsidRPr="00A47891" w:rsidRDefault="00557DD5" w:rsidP="00B6555F">
            <w:pPr>
              <w:jc w:val="center"/>
              <w:rPr>
                <w:b/>
                <w:sz w:val="20"/>
                <w:szCs w:val="20"/>
              </w:rPr>
            </w:pPr>
            <w:r w:rsidRPr="00A47891">
              <w:rPr>
                <w:b/>
                <w:sz w:val="20"/>
                <w:szCs w:val="20"/>
              </w:rPr>
              <w:t>Q1</w:t>
            </w:r>
          </w:p>
        </w:tc>
        <w:tc>
          <w:tcPr>
            <w:tcW w:w="965" w:type="dxa"/>
            <w:tcBorders>
              <w:left w:val="dotted" w:sz="4" w:space="0" w:color="auto"/>
              <w:right w:val="dotted" w:sz="4" w:space="0" w:color="auto"/>
            </w:tcBorders>
            <w:shd w:val="clear" w:color="auto" w:fill="F2F2F2" w:themeFill="background1" w:themeFillShade="F2"/>
            <w:vAlign w:val="bottom"/>
          </w:tcPr>
          <w:p w14:paraId="2D54C00A" w14:textId="77777777" w:rsidR="00557DD5" w:rsidRPr="00A47891" w:rsidRDefault="00557DD5" w:rsidP="00B6555F">
            <w:pPr>
              <w:jc w:val="center"/>
              <w:rPr>
                <w:b/>
                <w:sz w:val="20"/>
                <w:szCs w:val="20"/>
              </w:rPr>
            </w:pPr>
            <w:r w:rsidRPr="00A47891">
              <w:rPr>
                <w:b/>
                <w:sz w:val="20"/>
                <w:szCs w:val="20"/>
              </w:rPr>
              <w:t>Q2</w:t>
            </w:r>
          </w:p>
        </w:tc>
        <w:tc>
          <w:tcPr>
            <w:tcW w:w="965" w:type="dxa"/>
            <w:tcBorders>
              <w:left w:val="dotted" w:sz="4" w:space="0" w:color="auto"/>
              <w:right w:val="dotted" w:sz="4" w:space="0" w:color="auto"/>
            </w:tcBorders>
            <w:shd w:val="clear" w:color="auto" w:fill="F2F2F2" w:themeFill="background1" w:themeFillShade="F2"/>
            <w:vAlign w:val="bottom"/>
          </w:tcPr>
          <w:p w14:paraId="27581AAC" w14:textId="77777777" w:rsidR="00557DD5" w:rsidRPr="00A47891" w:rsidRDefault="00557DD5" w:rsidP="00B6555F">
            <w:pPr>
              <w:jc w:val="center"/>
              <w:rPr>
                <w:b/>
                <w:sz w:val="20"/>
                <w:szCs w:val="20"/>
              </w:rPr>
            </w:pPr>
            <w:r w:rsidRPr="00A47891">
              <w:rPr>
                <w:b/>
                <w:sz w:val="20"/>
                <w:szCs w:val="20"/>
              </w:rPr>
              <w:t>Q3</w:t>
            </w:r>
          </w:p>
        </w:tc>
        <w:tc>
          <w:tcPr>
            <w:tcW w:w="965" w:type="dxa"/>
            <w:tcBorders>
              <w:left w:val="dotted" w:sz="4" w:space="0" w:color="auto"/>
            </w:tcBorders>
            <w:shd w:val="clear" w:color="auto" w:fill="F2F2F2" w:themeFill="background1" w:themeFillShade="F2"/>
            <w:vAlign w:val="bottom"/>
          </w:tcPr>
          <w:p w14:paraId="7A04068E" w14:textId="77777777" w:rsidR="00557DD5" w:rsidRPr="00A47891" w:rsidRDefault="00557DD5" w:rsidP="00B6555F">
            <w:pPr>
              <w:jc w:val="center"/>
              <w:rPr>
                <w:b/>
                <w:sz w:val="20"/>
                <w:szCs w:val="20"/>
              </w:rPr>
            </w:pPr>
            <w:r w:rsidRPr="00A47891">
              <w:rPr>
                <w:b/>
                <w:sz w:val="20"/>
                <w:szCs w:val="20"/>
              </w:rPr>
              <w:t>Q4</w:t>
            </w:r>
          </w:p>
        </w:tc>
      </w:tr>
      <w:tr w:rsidR="005B6408" w:rsidRPr="00A47891" w14:paraId="4FC9F350" w14:textId="77777777" w:rsidTr="00564FB8">
        <w:tblPrEx>
          <w:tblCellMar>
            <w:left w:w="108" w:type="dxa"/>
            <w:right w:w="108" w:type="dxa"/>
          </w:tblCellMar>
        </w:tblPrEx>
        <w:trPr>
          <w:cantSplit/>
        </w:trPr>
        <w:tc>
          <w:tcPr>
            <w:tcW w:w="1833" w:type="dxa"/>
          </w:tcPr>
          <w:p w14:paraId="4E4C4648" w14:textId="77777777" w:rsidR="00557DD5" w:rsidRPr="00A47891" w:rsidRDefault="00721AE7" w:rsidP="00862A5D">
            <w:pPr>
              <w:rPr>
                <w:color w:val="000000" w:themeColor="text1"/>
                <w:sz w:val="20"/>
                <w:szCs w:val="20"/>
              </w:rPr>
            </w:pPr>
            <w:r w:rsidRPr="00E323C5">
              <w:rPr>
                <w:rFonts w:eastAsia="Times New Roman" w:cs="Times New Roman"/>
                <w:b/>
                <w:color w:val="000000" w:themeColor="text1"/>
                <w:sz w:val="20"/>
                <w:szCs w:val="20"/>
              </w:rPr>
              <w:t>D2a.</w:t>
            </w:r>
            <w:r>
              <w:rPr>
                <w:rFonts w:eastAsia="Times New Roman" w:cs="Times New Roman"/>
                <w:color w:val="000000" w:themeColor="text1"/>
                <w:sz w:val="20"/>
                <w:szCs w:val="20"/>
              </w:rPr>
              <w:t xml:space="preserve"> </w:t>
            </w:r>
            <w:r w:rsidRPr="00A47891">
              <w:rPr>
                <w:rFonts w:eastAsia="Times New Roman" w:cs="Times New Roman"/>
                <w:color w:val="000000" w:themeColor="text1"/>
                <w:sz w:val="20"/>
                <w:szCs w:val="20"/>
              </w:rPr>
              <w:t>By each August preceding legislative session, identify geologic “hot issues” and how best to inform applicable local and state elected officials in Florida in accordance with DEP protocols</w:t>
            </w:r>
          </w:p>
        </w:tc>
        <w:tc>
          <w:tcPr>
            <w:tcW w:w="2044" w:type="dxa"/>
          </w:tcPr>
          <w:p w14:paraId="5F311F42" w14:textId="77777777" w:rsidR="00557DD5" w:rsidRPr="00A47891" w:rsidRDefault="00557DD5" w:rsidP="006C0410">
            <w:pPr>
              <w:rPr>
                <w:rFonts w:eastAsia="Times New Roman" w:cs="Times New Roman"/>
                <w:color w:val="000000" w:themeColor="text1"/>
                <w:sz w:val="20"/>
                <w:szCs w:val="20"/>
              </w:rPr>
            </w:pPr>
            <w:r w:rsidRPr="00A47891">
              <w:rPr>
                <w:rFonts w:eastAsia="Times New Roman" w:cs="Times New Roman"/>
                <w:color w:val="000000" w:themeColor="text1"/>
                <w:sz w:val="20"/>
                <w:szCs w:val="20"/>
              </w:rPr>
              <w:t>Use advisory groups and literature reviews of opinion makers to highlight possible hot issues</w:t>
            </w:r>
          </w:p>
        </w:tc>
        <w:tc>
          <w:tcPr>
            <w:tcW w:w="1530" w:type="dxa"/>
          </w:tcPr>
          <w:p w14:paraId="7A88FE6A" w14:textId="77777777" w:rsidR="00557DD5" w:rsidRPr="00A47891" w:rsidRDefault="00557DD5" w:rsidP="006C0410">
            <w:pPr>
              <w:rPr>
                <w:rFonts w:eastAsia="Times New Roman" w:cs="Times New Roman"/>
                <w:color w:val="000000" w:themeColor="text1"/>
                <w:sz w:val="20"/>
                <w:szCs w:val="20"/>
              </w:rPr>
            </w:pPr>
            <w:r w:rsidRPr="00A47891">
              <w:rPr>
                <w:rFonts w:eastAsia="Times New Roman" w:cs="Times New Roman"/>
                <w:color w:val="000000" w:themeColor="text1"/>
                <w:sz w:val="20"/>
                <w:szCs w:val="20"/>
              </w:rPr>
              <w:t>Geologic "hot issues" identified; shared with Legislative Affairs</w:t>
            </w:r>
          </w:p>
        </w:tc>
        <w:tc>
          <w:tcPr>
            <w:tcW w:w="1440" w:type="dxa"/>
          </w:tcPr>
          <w:p w14:paraId="749527BC" w14:textId="77777777" w:rsidR="00557DD5" w:rsidRPr="00A47891" w:rsidRDefault="00557DD5" w:rsidP="006C0410">
            <w:pPr>
              <w:rPr>
                <w:rFonts w:eastAsia="Times New Roman" w:cs="Times New Roman"/>
                <w:color w:val="000000" w:themeColor="text1"/>
                <w:sz w:val="20"/>
                <w:szCs w:val="20"/>
              </w:rPr>
            </w:pPr>
            <w:r w:rsidRPr="00A47891">
              <w:rPr>
                <w:rFonts w:eastAsia="Times New Roman" w:cs="Times New Roman"/>
                <w:color w:val="000000" w:themeColor="text1"/>
                <w:sz w:val="20"/>
                <w:szCs w:val="20"/>
              </w:rPr>
              <w:t>Director</w:t>
            </w:r>
          </w:p>
        </w:tc>
        <w:tc>
          <w:tcPr>
            <w:tcW w:w="990" w:type="dxa"/>
          </w:tcPr>
          <w:p w14:paraId="1922419F" w14:textId="77777777" w:rsidR="00557DD5" w:rsidRPr="00A47891" w:rsidRDefault="00557DD5" w:rsidP="00862A5D">
            <w:pPr>
              <w:rPr>
                <w:color w:val="000000" w:themeColor="text1"/>
                <w:sz w:val="20"/>
                <w:szCs w:val="20"/>
              </w:rPr>
            </w:pPr>
            <w:r w:rsidRPr="00A47891">
              <w:rPr>
                <w:color w:val="000000" w:themeColor="text1"/>
                <w:sz w:val="20"/>
                <w:szCs w:val="20"/>
              </w:rPr>
              <w:t>0%</w:t>
            </w:r>
          </w:p>
        </w:tc>
        <w:tc>
          <w:tcPr>
            <w:tcW w:w="1260" w:type="dxa"/>
          </w:tcPr>
          <w:p w14:paraId="523C4102" w14:textId="77777777" w:rsidR="00557DD5" w:rsidRPr="00A47891" w:rsidRDefault="00557DD5" w:rsidP="00A951D4">
            <w:pPr>
              <w:rPr>
                <w:color w:val="000000" w:themeColor="text1"/>
                <w:sz w:val="20"/>
                <w:szCs w:val="20"/>
              </w:rPr>
            </w:pPr>
            <w:r w:rsidRPr="00A47891">
              <w:rPr>
                <w:color w:val="000000" w:themeColor="text1"/>
                <w:sz w:val="20"/>
                <w:szCs w:val="20"/>
              </w:rPr>
              <w:t xml:space="preserve"> </w:t>
            </w:r>
            <w:r>
              <w:rPr>
                <w:color w:val="000000" w:themeColor="text1"/>
                <w:sz w:val="20"/>
                <w:szCs w:val="20"/>
              </w:rPr>
              <w:t xml:space="preserve">Issues identified and shared/ </w:t>
            </w:r>
            <w:r w:rsidRPr="00A47891">
              <w:rPr>
                <w:color w:val="000000" w:themeColor="text1"/>
                <w:sz w:val="20"/>
                <w:szCs w:val="20"/>
              </w:rPr>
              <w:t>Aug 2013</w:t>
            </w:r>
          </w:p>
        </w:tc>
        <w:tc>
          <w:tcPr>
            <w:tcW w:w="965" w:type="dxa"/>
            <w:tcBorders>
              <w:right w:val="dotted" w:sz="4" w:space="0" w:color="auto"/>
            </w:tcBorders>
            <w:shd w:val="clear" w:color="auto" w:fill="F2F2F2" w:themeFill="background1" w:themeFillShade="F2"/>
          </w:tcPr>
          <w:p w14:paraId="6C96D82B" w14:textId="77777777" w:rsidR="00557DD5" w:rsidRPr="00F2574C" w:rsidRDefault="00F2574C" w:rsidP="00862A5D">
            <w:pPr>
              <w:rPr>
                <w:color w:val="FF0000"/>
                <w:sz w:val="20"/>
                <w:szCs w:val="20"/>
              </w:rPr>
            </w:pPr>
            <w:r>
              <w:rPr>
                <w:color w:val="FF0000"/>
                <w:sz w:val="20"/>
                <w:szCs w:val="20"/>
              </w:rPr>
              <w:t xml:space="preserve">Q3 </w:t>
            </w:r>
            <w:proofErr w:type="spellStart"/>
            <w:r w:rsidRPr="00F2574C">
              <w:rPr>
                <w:color w:val="FF0000"/>
                <w:sz w:val="20"/>
                <w:szCs w:val="20"/>
              </w:rPr>
              <w:t>Correc</w:t>
            </w:r>
            <w:r>
              <w:rPr>
                <w:color w:val="FF0000"/>
                <w:sz w:val="20"/>
                <w:szCs w:val="20"/>
              </w:rPr>
              <w:t>-</w:t>
            </w:r>
            <w:r w:rsidRPr="00F2574C">
              <w:rPr>
                <w:color w:val="FF0000"/>
                <w:sz w:val="20"/>
                <w:szCs w:val="20"/>
              </w:rPr>
              <w:t>tion</w:t>
            </w:r>
            <w:proofErr w:type="spellEnd"/>
            <w:r w:rsidRPr="00F2574C">
              <w:rPr>
                <w:color w:val="FF0000"/>
                <w:sz w:val="20"/>
                <w:szCs w:val="20"/>
              </w:rPr>
              <w:t xml:space="preserve">: 100% completed </w:t>
            </w:r>
            <w:r w:rsidR="009B21B7" w:rsidRPr="00F2574C">
              <w:rPr>
                <w:strike/>
                <w:color w:val="FF0000"/>
                <w:sz w:val="20"/>
                <w:szCs w:val="20"/>
              </w:rPr>
              <w:t>20%</w:t>
            </w:r>
          </w:p>
        </w:tc>
        <w:tc>
          <w:tcPr>
            <w:tcW w:w="965" w:type="dxa"/>
            <w:tcBorders>
              <w:left w:val="dotted" w:sz="4" w:space="0" w:color="auto"/>
              <w:right w:val="dotted" w:sz="4" w:space="0" w:color="auto"/>
            </w:tcBorders>
            <w:shd w:val="clear" w:color="auto" w:fill="F2F2F2" w:themeFill="background1" w:themeFillShade="F2"/>
          </w:tcPr>
          <w:p w14:paraId="71EFDFC8" w14:textId="77777777" w:rsidR="00557DD5" w:rsidRPr="00A47891" w:rsidRDefault="00F2574C" w:rsidP="00862A5D">
            <w:pPr>
              <w:rPr>
                <w:color w:val="000000" w:themeColor="text1"/>
                <w:sz w:val="20"/>
                <w:szCs w:val="20"/>
              </w:rPr>
            </w:pPr>
            <w:r>
              <w:rPr>
                <w:color w:val="000000" w:themeColor="text1"/>
                <w:sz w:val="20"/>
                <w:szCs w:val="20"/>
              </w:rPr>
              <w:t>Ongoing for next FY</w:t>
            </w:r>
          </w:p>
        </w:tc>
        <w:tc>
          <w:tcPr>
            <w:tcW w:w="965" w:type="dxa"/>
            <w:tcBorders>
              <w:left w:val="dotted" w:sz="4" w:space="0" w:color="auto"/>
              <w:right w:val="dotted" w:sz="4" w:space="0" w:color="auto"/>
            </w:tcBorders>
            <w:shd w:val="clear" w:color="auto" w:fill="F2F2F2" w:themeFill="background1" w:themeFillShade="F2"/>
          </w:tcPr>
          <w:p w14:paraId="1A68E6BB" w14:textId="77777777" w:rsidR="00557DD5" w:rsidRPr="00A47891" w:rsidRDefault="00F2574C" w:rsidP="00862A5D">
            <w:pPr>
              <w:rPr>
                <w:color w:val="000000" w:themeColor="text1"/>
                <w:sz w:val="20"/>
                <w:szCs w:val="20"/>
              </w:rPr>
            </w:pPr>
            <w:r>
              <w:rPr>
                <w:color w:val="000000" w:themeColor="text1"/>
                <w:sz w:val="20"/>
                <w:szCs w:val="20"/>
              </w:rPr>
              <w:t>Ongoing for next FY</w:t>
            </w:r>
          </w:p>
        </w:tc>
        <w:tc>
          <w:tcPr>
            <w:tcW w:w="965" w:type="dxa"/>
            <w:tcBorders>
              <w:left w:val="dotted" w:sz="4" w:space="0" w:color="auto"/>
            </w:tcBorders>
            <w:shd w:val="clear" w:color="auto" w:fill="F2F2F2" w:themeFill="background1" w:themeFillShade="F2"/>
          </w:tcPr>
          <w:p w14:paraId="45685D23" w14:textId="77777777" w:rsidR="00557DD5" w:rsidRPr="00A47891" w:rsidRDefault="00557DD5" w:rsidP="00862A5D">
            <w:pPr>
              <w:rPr>
                <w:color w:val="000000" w:themeColor="text1"/>
                <w:sz w:val="20"/>
                <w:szCs w:val="20"/>
              </w:rPr>
            </w:pPr>
          </w:p>
        </w:tc>
      </w:tr>
    </w:tbl>
    <w:p w14:paraId="1188179C" w14:textId="77777777" w:rsidR="007F536A" w:rsidRDefault="007F536A">
      <w:r>
        <w:br w:type="page"/>
      </w:r>
    </w:p>
    <w:tbl>
      <w:tblPr>
        <w:tblStyle w:val="TableGrid"/>
        <w:tblW w:w="12957" w:type="dxa"/>
        <w:tblInd w:w="-79" w:type="dxa"/>
        <w:tblLayout w:type="fixed"/>
        <w:tblLook w:val="04A0" w:firstRow="1" w:lastRow="0" w:firstColumn="1" w:lastColumn="0" w:noHBand="0" w:noVBand="1"/>
      </w:tblPr>
      <w:tblGrid>
        <w:gridCol w:w="1807"/>
        <w:gridCol w:w="2070"/>
        <w:gridCol w:w="1530"/>
        <w:gridCol w:w="1440"/>
        <w:gridCol w:w="990"/>
        <w:gridCol w:w="1260"/>
        <w:gridCol w:w="965"/>
        <w:gridCol w:w="965"/>
        <w:gridCol w:w="965"/>
        <w:gridCol w:w="965"/>
      </w:tblGrid>
      <w:tr w:rsidR="006C0410" w:rsidRPr="00A47891" w14:paraId="3B05D36E" w14:textId="77777777" w:rsidTr="001F3186">
        <w:trPr>
          <w:cantSplit/>
        </w:trPr>
        <w:tc>
          <w:tcPr>
            <w:tcW w:w="12957" w:type="dxa"/>
            <w:gridSpan w:val="10"/>
            <w:shd w:val="clear" w:color="auto" w:fill="8DB3E2" w:themeFill="text2" w:themeFillTint="66"/>
            <w:vAlign w:val="bottom"/>
          </w:tcPr>
          <w:p w14:paraId="2CFE8374" w14:textId="77777777" w:rsidR="006C0410" w:rsidRPr="00A47891" w:rsidRDefault="008D729C" w:rsidP="00C54DE5">
            <w:pPr>
              <w:rPr>
                <w:b/>
                <w:sz w:val="20"/>
                <w:szCs w:val="20"/>
              </w:rPr>
            </w:pPr>
            <w:r w:rsidRPr="00A47891">
              <w:rPr>
                <w:b/>
                <w:sz w:val="20"/>
                <w:szCs w:val="20"/>
              </w:rPr>
              <w:lastRenderedPageBreak/>
              <w:t>FGS Goal D2</w:t>
            </w:r>
            <w:r w:rsidR="006C0410" w:rsidRPr="00A47891">
              <w:rPr>
                <w:b/>
                <w:sz w:val="20"/>
                <w:szCs w:val="20"/>
              </w:rPr>
              <w:t>: Improve program efficiency</w:t>
            </w:r>
            <w:r w:rsidR="00744307">
              <w:rPr>
                <w:b/>
                <w:sz w:val="20"/>
                <w:szCs w:val="20"/>
              </w:rPr>
              <w:t xml:space="preserve"> and effectiveness</w:t>
            </w:r>
          </w:p>
        </w:tc>
      </w:tr>
      <w:tr w:rsidR="005B6408" w:rsidRPr="00A47891" w14:paraId="05215133" w14:textId="77777777" w:rsidTr="00553810">
        <w:trPr>
          <w:cantSplit/>
        </w:trPr>
        <w:tc>
          <w:tcPr>
            <w:tcW w:w="1807" w:type="dxa"/>
            <w:vAlign w:val="bottom"/>
          </w:tcPr>
          <w:p w14:paraId="698CF814" w14:textId="77777777" w:rsidR="00A72B09" w:rsidRPr="00A47891" w:rsidRDefault="00A72B09" w:rsidP="00B6555F">
            <w:pPr>
              <w:rPr>
                <w:b/>
                <w:sz w:val="20"/>
                <w:szCs w:val="20"/>
              </w:rPr>
            </w:pPr>
            <w:r w:rsidRPr="00A47891">
              <w:rPr>
                <w:b/>
                <w:sz w:val="20"/>
                <w:szCs w:val="20"/>
              </w:rPr>
              <w:t>KPM</w:t>
            </w:r>
          </w:p>
        </w:tc>
        <w:tc>
          <w:tcPr>
            <w:tcW w:w="2070" w:type="dxa"/>
            <w:vAlign w:val="bottom"/>
          </w:tcPr>
          <w:p w14:paraId="6015FE4A" w14:textId="77777777" w:rsidR="00A72B09" w:rsidRPr="00A47891" w:rsidRDefault="00A72B09" w:rsidP="00B6555F">
            <w:pPr>
              <w:rPr>
                <w:b/>
                <w:sz w:val="20"/>
                <w:szCs w:val="20"/>
              </w:rPr>
            </w:pPr>
            <w:r w:rsidRPr="00A47891">
              <w:rPr>
                <w:b/>
                <w:sz w:val="20"/>
                <w:szCs w:val="20"/>
              </w:rPr>
              <w:t>Action</w:t>
            </w:r>
          </w:p>
        </w:tc>
        <w:tc>
          <w:tcPr>
            <w:tcW w:w="1530" w:type="dxa"/>
            <w:vAlign w:val="bottom"/>
          </w:tcPr>
          <w:p w14:paraId="46C953B8" w14:textId="77777777" w:rsidR="00A72B09" w:rsidRPr="00A47891" w:rsidRDefault="00A72B09" w:rsidP="00B6555F">
            <w:pPr>
              <w:rPr>
                <w:b/>
                <w:sz w:val="20"/>
                <w:szCs w:val="20"/>
              </w:rPr>
            </w:pPr>
            <w:r w:rsidRPr="00A47891">
              <w:rPr>
                <w:b/>
                <w:sz w:val="20"/>
                <w:szCs w:val="20"/>
              </w:rPr>
              <w:t>KPI</w:t>
            </w:r>
          </w:p>
        </w:tc>
        <w:tc>
          <w:tcPr>
            <w:tcW w:w="1440" w:type="dxa"/>
            <w:vAlign w:val="bottom"/>
          </w:tcPr>
          <w:p w14:paraId="349D96D5" w14:textId="77777777" w:rsidR="00A72B09" w:rsidRPr="00A47891" w:rsidRDefault="00A72B09" w:rsidP="00B6555F">
            <w:pPr>
              <w:rPr>
                <w:b/>
                <w:sz w:val="20"/>
                <w:szCs w:val="20"/>
              </w:rPr>
            </w:pPr>
            <w:r w:rsidRPr="00A47891">
              <w:rPr>
                <w:b/>
                <w:sz w:val="20"/>
                <w:szCs w:val="20"/>
              </w:rPr>
              <w:t>Responsible Party</w:t>
            </w:r>
          </w:p>
        </w:tc>
        <w:tc>
          <w:tcPr>
            <w:tcW w:w="990" w:type="dxa"/>
            <w:vAlign w:val="bottom"/>
          </w:tcPr>
          <w:p w14:paraId="1CB02CD1" w14:textId="77777777" w:rsidR="00A72B09" w:rsidRPr="00A47891" w:rsidRDefault="00A72B09" w:rsidP="00B6555F">
            <w:pPr>
              <w:rPr>
                <w:b/>
                <w:sz w:val="20"/>
                <w:szCs w:val="20"/>
              </w:rPr>
            </w:pPr>
            <w:r w:rsidRPr="00A47891">
              <w:rPr>
                <w:b/>
                <w:sz w:val="20"/>
                <w:szCs w:val="20"/>
              </w:rPr>
              <w:t>Baseline</w:t>
            </w:r>
          </w:p>
        </w:tc>
        <w:tc>
          <w:tcPr>
            <w:tcW w:w="1260" w:type="dxa"/>
            <w:vAlign w:val="bottom"/>
          </w:tcPr>
          <w:p w14:paraId="2DB413AF" w14:textId="77777777" w:rsidR="00A72B09" w:rsidRPr="00A47891" w:rsidRDefault="00A72B09" w:rsidP="00B6555F">
            <w:pPr>
              <w:rPr>
                <w:b/>
                <w:sz w:val="20"/>
                <w:szCs w:val="20"/>
              </w:rPr>
            </w:pPr>
            <w:r w:rsidRPr="00A47891">
              <w:rPr>
                <w:b/>
                <w:sz w:val="20"/>
                <w:szCs w:val="20"/>
              </w:rPr>
              <w:t xml:space="preserve">Target / </w:t>
            </w:r>
          </w:p>
          <w:p w14:paraId="7063FE88" w14:textId="77777777" w:rsidR="00A72B09" w:rsidRPr="00A47891" w:rsidRDefault="00A72B09" w:rsidP="00B6555F">
            <w:pPr>
              <w:rPr>
                <w:b/>
                <w:sz w:val="20"/>
                <w:szCs w:val="20"/>
              </w:rPr>
            </w:pPr>
            <w:r w:rsidRPr="00A47891">
              <w:rPr>
                <w:b/>
                <w:sz w:val="20"/>
                <w:szCs w:val="20"/>
              </w:rPr>
              <w:t>Due Date</w:t>
            </w:r>
          </w:p>
        </w:tc>
        <w:tc>
          <w:tcPr>
            <w:tcW w:w="965" w:type="dxa"/>
            <w:tcBorders>
              <w:right w:val="dotted" w:sz="4" w:space="0" w:color="auto"/>
            </w:tcBorders>
            <w:shd w:val="clear" w:color="auto" w:fill="F2F2F2" w:themeFill="background1" w:themeFillShade="F2"/>
            <w:vAlign w:val="bottom"/>
          </w:tcPr>
          <w:p w14:paraId="47289F11" w14:textId="77777777" w:rsidR="00A72B09" w:rsidRPr="00A47891" w:rsidRDefault="00A72B09" w:rsidP="00B6555F">
            <w:pPr>
              <w:jc w:val="center"/>
              <w:rPr>
                <w:b/>
                <w:sz w:val="20"/>
                <w:szCs w:val="20"/>
              </w:rPr>
            </w:pPr>
            <w:r w:rsidRPr="00A47891">
              <w:rPr>
                <w:b/>
                <w:sz w:val="20"/>
                <w:szCs w:val="20"/>
              </w:rPr>
              <w:t>Q1</w:t>
            </w:r>
          </w:p>
        </w:tc>
        <w:tc>
          <w:tcPr>
            <w:tcW w:w="965" w:type="dxa"/>
            <w:tcBorders>
              <w:left w:val="dotted" w:sz="4" w:space="0" w:color="auto"/>
              <w:right w:val="dotted" w:sz="4" w:space="0" w:color="auto"/>
            </w:tcBorders>
            <w:shd w:val="clear" w:color="auto" w:fill="F2F2F2" w:themeFill="background1" w:themeFillShade="F2"/>
            <w:vAlign w:val="bottom"/>
          </w:tcPr>
          <w:p w14:paraId="7C6B2C29" w14:textId="77777777" w:rsidR="00A72B09" w:rsidRPr="00A47891" w:rsidRDefault="00A72B09" w:rsidP="00B6555F">
            <w:pPr>
              <w:jc w:val="center"/>
              <w:rPr>
                <w:b/>
                <w:sz w:val="20"/>
                <w:szCs w:val="20"/>
              </w:rPr>
            </w:pPr>
            <w:r w:rsidRPr="00A47891">
              <w:rPr>
                <w:b/>
                <w:sz w:val="20"/>
                <w:szCs w:val="20"/>
              </w:rPr>
              <w:t>Q2</w:t>
            </w:r>
          </w:p>
        </w:tc>
        <w:tc>
          <w:tcPr>
            <w:tcW w:w="965" w:type="dxa"/>
            <w:tcBorders>
              <w:left w:val="dotted" w:sz="4" w:space="0" w:color="auto"/>
              <w:right w:val="dotted" w:sz="4" w:space="0" w:color="auto"/>
            </w:tcBorders>
            <w:shd w:val="clear" w:color="auto" w:fill="F2F2F2" w:themeFill="background1" w:themeFillShade="F2"/>
            <w:vAlign w:val="bottom"/>
          </w:tcPr>
          <w:p w14:paraId="368A0AB2" w14:textId="77777777" w:rsidR="00A72B09" w:rsidRPr="00A47891" w:rsidRDefault="00A72B09" w:rsidP="00B6555F">
            <w:pPr>
              <w:jc w:val="center"/>
              <w:rPr>
                <w:b/>
                <w:sz w:val="20"/>
                <w:szCs w:val="20"/>
              </w:rPr>
            </w:pPr>
            <w:r w:rsidRPr="00A47891">
              <w:rPr>
                <w:b/>
                <w:sz w:val="20"/>
                <w:szCs w:val="20"/>
              </w:rPr>
              <w:t>Q3</w:t>
            </w:r>
          </w:p>
        </w:tc>
        <w:tc>
          <w:tcPr>
            <w:tcW w:w="965" w:type="dxa"/>
            <w:tcBorders>
              <w:left w:val="dotted" w:sz="4" w:space="0" w:color="auto"/>
            </w:tcBorders>
            <w:shd w:val="clear" w:color="auto" w:fill="F2F2F2" w:themeFill="background1" w:themeFillShade="F2"/>
            <w:vAlign w:val="bottom"/>
          </w:tcPr>
          <w:p w14:paraId="68C9146C" w14:textId="77777777" w:rsidR="00A72B09" w:rsidRPr="00A47891" w:rsidRDefault="00A72B09" w:rsidP="00B6555F">
            <w:pPr>
              <w:jc w:val="center"/>
              <w:rPr>
                <w:b/>
                <w:sz w:val="20"/>
                <w:szCs w:val="20"/>
              </w:rPr>
            </w:pPr>
            <w:r w:rsidRPr="00A47891">
              <w:rPr>
                <w:b/>
                <w:sz w:val="20"/>
                <w:szCs w:val="20"/>
              </w:rPr>
              <w:t>Q4</w:t>
            </w:r>
          </w:p>
        </w:tc>
      </w:tr>
      <w:tr w:rsidR="005B6408" w:rsidRPr="00A47891" w14:paraId="0D866ED2" w14:textId="77777777" w:rsidTr="00553810">
        <w:trPr>
          <w:cantSplit/>
        </w:trPr>
        <w:tc>
          <w:tcPr>
            <w:tcW w:w="1807" w:type="dxa"/>
          </w:tcPr>
          <w:p w14:paraId="6A34BC76" w14:textId="77777777" w:rsidR="00721AE7" w:rsidRPr="00A47891" w:rsidRDefault="00721AE7" w:rsidP="00721AE7">
            <w:pPr>
              <w:rPr>
                <w:color w:val="7F7F7F" w:themeColor="text1" w:themeTint="80"/>
                <w:sz w:val="20"/>
                <w:szCs w:val="20"/>
              </w:rPr>
            </w:pPr>
            <w:r w:rsidRPr="00E323C5">
              <w:rPr>
                <w:rFonts w:eastAsia="Times New Roman" w:cs="Times New Roman"/>
                <w:b/>
                <w:bCs/>
                <w:color w:val="000000" w:themeColor="text1"/>
                <w:sz w:val="20"/>
                <w:szCs w:val="20"/>
              </w:rPr>
              <w:t>D2b.</w:t>
            </w:r>
            <w:r>
              <w:rPr>
                <w:rFonts w:eastAsia="Times New Roman" w:cs="Times New Roman"/>
                <w:bCs/>
                <w:color w:val="000000" w:themeColor="text1"/>
                <w:sz w:val="20"/>
                <w:szCs w:val="20"/>
              </w:rPr>
              <w:t xml:space="preserve"> </w:t>
            </w:r>
            <w:r w:rsidRPr="00A47891">
              <w:rPr>
                <w:rFonts w:eastAsia="Times New Roman" w:cs="Times New Roman"/>
                <w:bCs/>
                <w:color w:val="000000" w:themeColor="text1"/>
                <w:sz w:val="20"/>
                <w:szCs w:val="20"/>
              </w:rPr>
              <w:t>Implement improved project management and resource prioritization plan</w:t>
            </w:r>
          </w:p>
        </w:tc>
        <w:tc>
          <w:tcPr>
            <w:tcW w:w="2070" w:type="dxa"/>
          </w:tcPr>
          <w:p w14:paraId="042ED7C8" w14:textId="77777777" w:rsidR="00721AE7" w:rsidRPr="00A47891" w:rsidRDefault="00721AE7" w:rsidP="00721AE7">
            <w:pPr>
              <w:rPr>
                <w:color w:val="7F7F7F" w:themeColor="text1" w:themeTint="80"/>
                <w:sz w:val="20"/>
                <w:szCs w:val="20"/>
              </w:rPr>
            </w:pPr>
            <w:r w:rsidRPr="00A47891">
              <w:rPr>
                <w:rFonts w:eastAsia="Times New Roman" w:cs="Times New Roman"/>
                <w:sz w:val="20"/>
                <w:szCs w:val="20"/>
              </w:rPr>
              <w:t>Conduct process analysis of current project management and resource prioritization processes to eliminate un-necessary steps and increase efficiency; develop and train employees on resulting improved process</w:t>
            </w:r>
          </w:p>
        </w:tc>
        <w:tc>
          <w:tcPr>
            <w:tcW w:w="1530" w:type="dxa"/>
          </w:tcPr>
          <w:p w14:paraId="1418D020" w14:textId="77777777" w:rsidR="00721AE7" w:rsidRPr="00A47891" w:rsidRDefault="00721AE7" w:rsidP="00721AE7">
            <w:pPr>
              <w:rPr>
                <w:sz w:val="20"/>
                <w:szCs w:val="20"/>
              </w:rPr>
            </w:pPr>
            <w:r w:rsidRPr="00A47891">
              <w:rPr>
                <w:sz w:val="20"/>
                <w:szCs w:val="20"/>
              </w:rPr>
              <w:t>Processes reviewed and improved</w:t>
            </w:r>
          </w:p>
        </w:tc>
        <w:tc>
          <w:tcPr>
            <w:tcW w:w="1440" w:type="dxa"/>
          </w:tcPr>
          <w:p w14:paraId="16F52582" w14:textId="77777777" w:rsidR="00721AE7" w:rsidRPr="00A47891" w:rsidRDefault="00721AE7" w:rsidP="00721AE7">
            <w:pPr>
              <w:rPr>
                <w:color w:val="7F7F7F" w:themeColor="text1" w:themeTint="80"/>
                <w:sz w:val="20"/>
                <w:szCs w:val="20"/>
              </w:rPr>
            </w:pPr>
            <w:r w:rsidRPr="00A47891">
              <w:rPr>
                <w:rFonts w:eastAsia="Times New Roman" w:cs="Times New Roman"/>
                <w:sz w:val="20"/>
                <w:szCs w:val="20"/>
              </w:rPr>
              <w:t>Director, Leadership Team, and representative employees from each Section</w:t>
            </w:r>
          </w:p>
        </w:tc>
        <w:tc>
          <w:tcPr>
            <w:tcW w:w="990" w:type="dxa"/>
          </w:tcPr>
          <w:p w14:paraId="55ACA373" w14:textId="77777777" w:rsidR="00721AE7" w:rsidRPr="00A47891" w:rsidRDefault="00721AE7" w:rsidP="00721AE7">
            <w:pPr>
              <w:rPr>
                <w:sz w:val="20"/>
                <w:szCs w:val="20"/>
              </w:rPr>
            </w:pPr>
            <w:r w:rsidRPr="00A47891">
              <w:rPr>
                <w:sz w:val="20"/>
                <w:szCs w:val="20"/>
              </w:rPr>
              <w:t>50%</w:t>
            </w:r>
          </w:p>
        </w:tc>
        <w:tc>
          <w:tcPr>
            <w:tcW w:w="1260" w:type="dxa"/>
          </w:tcPr>
          <w:p w14:paraId="5B074798" w14:textId="77777777" w:rsidR="00721AE7" w:rsidRDefault="00721AE7" w:rsidP="00721AE7">
            <w:pPr>
              <w:rPr>
                <w:rFonts w:eastAsia="Times New Roman" w:cs="Times New Roman"/>
                <w:bCs/>
                <w:strike/>
                <w:color w:val="000000" w:themeColor="text1"/>
                <w:sz w:val="20"/>
                <w:szCs w:val="20"/>
              </w:rPr>
            </w:pPr>
            <w:r w:rsidRPr="00A47891">
              <w:rPr>
                <w:rFonts w:eastAsia="Times New Roman" w:cs="Times New Roman"/>
                <w:bCs/>
                <w:color w:val="000000" w:themeColor="text1"/>
                <w:sz w:val="20"/>
                <w:szCs w:val="20"/>
              </w:rPr>
              <w:t xml:space="preserve">Reviewed and improved/ </w:t>
            </w:r>
            <w:r w:rsidRPr="00145CFF">
              <w:rPr>
                <w:rFonts w:eastAsia="Times New Roman" w:cs="Times New Roman"/>
                <w:bCs/>
                <w:strike/>
                <w:color w:val="FF0000"/>
                <w:sz w:val="20"/>
                <w:szCs w:val="20"/>
              </w:rPr>
              <w:t>Dec 2013</w:t>
            </w:r>
          </w:p>
          <w:p w14:paraId="415283BC" w14:textId="77777777" w:rsidR="00721AE7" w:rsidRDefault="00721AE7" w:rsidP="00721AE7">
            <w:pPr>
              <w:rPr>
                <w:rFonts w:eastAsia="Times New Roman" w:cs="Times New Roman"/>
                <w:bCs/>
                <w:color w:val="000000" w:themeColor="text1"/>
                <w:sz w:val="20"/>
                <w:szCs w:val="20"/>
              </w:rPr>
            </w:pPr>
            <w:r>
              <w:rPr>
                <w:rFonts w:eastAsia="Times New Roman" w:cs="Times New Roman"/>
                <w:bCs/>
                <w:color w:val="000000" w:themeColor="text1"/>
                <w:sz w:val="20"/>
                <w:szCs w:val="20"/>
              </w:rPr>
              <w:t>April 2014</w:t>
            </w:r>
          </w:p>
          <w:p w14:paraId="1594A442" w14:textId="77777777" w:rsidR="00721AE7" w:rsidRPr="00B207D4" w:rsidRDefault="00721AE7" w:rsidP="00721AE7">
            <w:pPr>
              <w:rPr>
                <w:color w:val="7F7F7F" w:themeColor="text1" w:themeTint="80"/>
                <w:sz w:val="20"/>
                <w:szCs w:val="20"/>
              </w:rPr>
            </w:pPr>
            <w:r>
              <w:rPr>
                <w:rFonts w:eastAsia="Times New Roman" w:cs="Times New Roman"/>
                <w:bCs/>
                <w:color w:val="000000" w:themeColor="text1"/>
                <w:sz w:val="20"/>
                <w:szCs w:val="20"/>
              </w:rPr>
              <w:t>(Date shifted due to staff workloads; pilot process analysis scheduled to begin in Jan 2014)</w:t>
            </w:r>
          </w:p>
        </w:tc>
        <w:tc>
          <w:tcPr>
            <w:tcW w:w="965" w:type="dxa"/>
            <w:tcBorders>
              <w:right w:val="dotted" w:sz="4" w:space="0" w:color="auto"/>
            </w:tcBorders>
            <w:shd w:val="clear" w:color="auto" w:fill="F2F2F2" w:themeFill="background1" w:themeFillShade="F2"/>
          </w:tcPr>
          <w:p w14:paraId="026E2D1B" w14:textId="77777777" w:rsidR="00721AE7" w:rsidRPr="00BB56E0" w:rsidRDefault="00721AE7" w:rsidP="00721AE7">
            <w:pPr>
              <w:rPr>
                <w:color w:val="7F7F7F" w:themeColor="text1" w:themeTint="80"/>
                <w:sz w:val="18"/>
                <w:szCs w:val="20"/>
              </w:rPr>
            </w:pPr>
            <w:r w:rsidRPr="00BB56E0">
              <w:rPr>
                <w:sz w:val="18"/>
                <w:szCs w:val="20"/>
              </w:rPr>
              <w:t xml:space="preserve">Sarah attended </w:t>
            </w:r>
            <w:proofErr w:type="spellStart"/>
            <w:r w:rsidRPr="00BB56E0">
              <w:rPr>
                <w:sz w:val="18"/>
                <w:szCs w:val="20"/>
              </w:rPr>
              <w:t>Continu-ous</w:t>
            </w:r>
            <w:proofErr w:type="spellEnd"/>
            <w:r w:rsidRPr="00BB56E0">
              <w:rPr>
                <w:sz w:val="18"/>
                <w:szCs w:val="20"/>
              </w:rPr>
              <w:t xml:space="preserve"> Improve-</w:t>
            </w:r>
            <w:proofErr w:type="spellStart"/>
            <w:r w:rsidRPr="00BB56E0">
              <w:rPr>
                <w:sz w:val="18"/>
                <w:szCs w:val="20"/>
              </w:rPr>
              <w:t>ment</w:t>
            </w:r>
            <w:proofErr w:type="spellEnd"/>
            <w:r w:rsidRPr="00BB56E0">
              <w:rPr>
                <w:sz w:val="18"/>
                <w:szCs w:val="20"/>
              </w:rPr>
              <w:t xml:space="preserve"> Training; </w:t>
            </w:r>
            <w:r>
              <w:rPr>
                <w:sz w:val="18"/>
                <w:szCs w:val="20"/>
              </w:rPr>
              <w:t>p</w:t>
            </w:r>
            <w:r w:rsidRPr="00BB56E0">
              <w:rPr>
                <w:sz w:val="18"/>
                <w:szCs w:val="20"/>
              </w:rPr>
              <w:t>lanning meeting for FGS scheduled</w:t>
            </w:r>
          </w:p>
        </w:tc>
        <w:tc>
          <w:tcPr>
            <w:tcW w:w="965" w:type="dxa"/>
            <w:tcBorders>
              <w:left w:val="dotted" w:sz="4" w:space="0" w:color="auto"/>
              <w:right w:val="dotted" w:sz="4" w:space="0" w:color="auto"/>
            </w:tcBorders>
            <w:shd w:val="clear" w:color="auto" w:fill="F2F2F2" w:themeFill="background1" w:themeFillShade="F2"/>
          </w:tcPr>
          <w:p w14:paraId="57C50FF7" w14:textId="77777777" w:rsidR="00721AE7" w:rsidRPr="00A47891" w:rsidRDefault="00721AE7" w:rsidP="00721AE7">
            <w:pPr>
              <w:rPr>
                <w:color w:val="7F7F7F" w:themeColor="text1" w:themeTint="80"/>
                <w:sz w:val="20"/>
                <w:szCs w:val="20"/>
              </w:rPr>
            </w:pPr>
            <w:r>
              <w:rPr>
                <w:sz w:val="18"/>
                <w:szCs w:val="20"/>
              </w:rPr>
              <w:t>P</w:t>
            </w:r>
            <w:r w:rsidRPr="00BB56E0">
              <w:rPr>
                <w:sz w:val="18"/>
                <w:szCs w:val="20"/>
              </w:rPr>
              <w:t>lanning meeting for FGS scheduled</w:t>
            </w:r>
          </w:p>
        </w:tc>
        <w:tc>
          <w:tcPr>
            <w:tcW w:w="965" w:type="dxa"/>
            <w:tcBorders>
              <w:left w:val="dotted" w:sz="4" w:space="0" w:color="auto"/>
              <w:right w:val="dotted" w:sz="4" w:space="0" w:color="auto"/>
            </w:tcBorders>
            <w:shd w:val="clear" w:color="auto" w:fill="F2F2F2" w:themeFill="background1" w:themeFillShade="F2"/>
          </w:tcPr>
          <w:p w14:paraId="3E02688D" w14:textId="77777777" w:rsidR="00721AE7" w:rsidRPr="00897AAF" w:rsidRDefault="00AA240C" w:rsidP="00531FFC">
            <w:pPr>
              <w:rPr>
                <w:sz w:val="19"/>
              </w:rPr>
            </w:pPr>
            <w:r w:rsidRPr="00897AAF">
              <w:rPr>
                <w:sz w:val="19"/>
                <w:szCs w:val="19"/>
              </w:rPr>
              <w:t xml:space="preserve">Two 5S presentations held; 12 projects &amp; teams </w:t>
            </w:r>
            <w:r w:rsidR="00531FFC" w:rsidRPr="00897AAF">
              <w:rPr>
                <w:sz w:val="19"/>
                <w:szCs w:val="19"/>
              </w:rPr>
              <w:t>identified</w:t>
            </w:r>
          </w:p>
        </w:tc>
        <w:tc>
          <w:tcPr>
            <w:tcW w:w="965" w:type="dxa"/>
            <w:tcBorders>
              <w:left w:val="dotted" w:sz="4" w:space="0" w:color="auto"/>
            </w:tcBorders>
            <w:shd w:val="clear" w:color="auto" w:fill="F2F2F2" w:themeFill="background1" w:themeFillShade="F2"/>
          </w:tcPr>
          <w:p w14:paraId="7D71B054" w14:textId="77777777" w:rsidR="00721AE7" w:rsidRPr="00A47891" w:rsidRDefault="00721AE7" w:rsidP="00721AE7">
            <w:pPr>
              <w:rPr>
                <w:color w:val="7F7F7F" w:themeColor="text1" w:themeTint="80"/>
                <w:sz w:val="20"/>
                <w:szCs w:val="20"/>
              </w:rPr>
            </w:pPr>
          </w:p>
        </w:tc>
      </w:tr>
      <w:tr w:rsidR="005B6408" w:rsidRPr="00A47891" w14:paraId="5E86FE79" w14:textId="77777777" w:rsidTr="00553810">
        <w:trPr>
          <w:cantSplit/>
        </w:trPr>
        <w:tc>
          <w:tcPr>
            <w:tcW w:w="1807" w:type="dxa"/>
          </w:tcPr>
          <w:p w14:paraId="79561BC4" w14:textId="77777777" w:rsidR="00721AE7" w:rsidRPr="00A47891" w:rsidRDefault="00721AE7" w:rsidP="00721AE7">
            <w:pPr>
              <w:rPr>
                <w:color w:val="7F7F7F" w:themeColor="text1" w:themeTint="80"/>
                <w:sz w:val="20"/>
                <w:szCs w:val="20"/>
              </w:rPr>
            </w:pPr>
            <w:r w:rsidRPr="00E323C5">
              <w:rPr>
                <w:rFonts w:eastAsia="Times New Roman" w:cs="Times New Roman"/>
                <w:b/>
                <w:bCs/>
                <w:color w:val="000000" w:themeColor="text1"/>
                <w:sz w:val="20"/>
                <w:szCs w:val="20"/>
              </w:rPr>
              <w:t>D2c.</w:t>
            </w:r>
            <w:r>
              <w:rPr>
                <w:rFonts w:eastAsia="Times New Roman" w:cs="Times New Roman"/>
                <w:bCs/>
                <w:color w:val="000000" w:themeColor="text1"/>
                <w:sz w:val="20"/>
                <w:szCs w:val="20"/>
              </w:rPr>
              <w:t xml:space="preserve"> </w:t>
            </w:r>
            <w:r w:rsidRPr="00A47891">
              <w:rPr>
                <w:rFonts w:eastAsia="Times New Roman" w:cs="Times New Roman"/>
                <w:bCs/>
                <w:color w:val="000000" w:themeColor="text1"/>
                <w:sz w:val="20"/>
                <w:szCs w:val="20"/>
              </w:rPr>
              <w:t>Finalize FGS Business Plan for FY 2013-2014 by July 2013</w:t>
            </w:r>
          </w:p>
        </w:tc>
        <w:tc>
          <w:tcPr>
            <w:tcW w:w="2070" w:type="dxa"/>
          </w:tcPr>
          <w:p w14:paraId="77743838" w14:textId="77777777" w:rsidR="00721AE7" w:rsidRPr="00A47891" w:rsidRDefault="00721AE7" w:rsidP="00721AE7">
            <w:pPr>
              <w:rPr>
                <w:color w:val="7F7F7F" w:themeColor="text1" w:themeTint="80"/>
                <w:sz w:val="20"/>
                <w:szCs w:val="20"/>
              </w:rPr>
            </w:pPr>
            <w:r w:rsidRPr="00A47891">
              <w:rPr>
                <w:rFonts w:eastAsia="Times New Roman" w:cs="Times New Roman"/>
                <w:sz w:val="20"/>
                <w:szCs w:val="20"/>
              </w:rPr>
              <w:t>Define FGS priorities in alignment with DEP Secretary’s priorities; identify and characterize customers, products &amp; services; define goals and objective within this framework; determine strategies, responsible parties, and measures</w:t>
            </w:r>
          </w:p>
        </w:tc>
        <w:tc>
          <w:tcPr>
            <w:tcW w:w="1530" w:type="dxa"/>
          </w:tcPr>
          <w:p w14:paraId="409DACA9" w14:textId="77777777" w:rsidR="00721AE7" w:rsidRPr="00A47891" w:rsidRDefault="00721AE7" w:rsidP="00721AE7">
            <w:pPr>
              <w:rPr>
                <w:sz w:val="20"/>
                <w:szCs w:val="20"/>
              </w:rPr>
            </w:pPr>
            <w:r w:rsidRPr="00A47891">
              <w:rPr>
                <w:sz w:val="20"/>
                <w:szCs w:val="20"/>
              </w:rPr>
              <w:t>Plan completed</w:t>
            </w:r>
          </w:p>
        </w:tc>
        <w:tc>
          <w:tcPr>
            <w:tcW w:w="1440" w:type="dxa"/>
          </w:tcPr>
          <w:p w14:paraId="7BF5B405" w14:textId="77777777" w:rsidR="00721AE7" w:rsidRPr="00A47891" w:rsidRDefault="00721AE7" w:rsidP="00721AE7">
            <w:pPr>
              <w:rPr>
                <w:color w:val="7F7F7F" w:themeColor="text1" w:themeTint="80"/>
                <w:sz w:val="20"/>
                <w:szCs w:val="20"/>
              </w:rPr>
            </w:pPr>
            <w:r w:rsidRPr="00A47891">
              <w:rPr>
                <w:rFonts w:eastAsia="Times New Roman" w:cs="Times New Roman"/>
                <w:sz w:val="20"/>
                <w:szCs w:val="20"/>
              </w:rPr>
              <w:t>Director, Leadership Team with input from entire staff</w:t>
            </w:r>
          </w:p>
        </w:tc>
        <w:tc>
          <w:tcPr>
            <w:tcW w:w="990" w:type="dxa"/>
          </w:tcPr>
          <w:p w14:paraId="1C0821D9" w14:textId="77777777" w:rsidR="00721AE7" w:rsidRPr="00A47891" w:rsidRDefault="00721AE7" w:rsidP="00721AE7">
            <w:pPr>
              <w:rPr>
                <w:sz w:val="20"/>
                <w:szCs w:val="20"/>
              </w:rPr>
            </w:pPr>
            <w:r>
              <w:rPr>
                <w:sz w:val="20"/>
                <w:szCs w:val="20"/>
              </w:rPr>
              <w:t>100</w:t>
            </w:r>
            <w:r w:rsidRPr="00A47891">
              <w:rPr>
                <w:sz w:val="20"/>
                <w:szCs w:val="20"/>
              </w:rPr>
              <w:t>%</w:t>
            </w:r>
          </w:p>
        </w:tc>
        <w:tc>
          <w:tcPr>
            <w:tcW w:w="1260" w:type="dxa"/>
          </w:tcPr>
          <w:p w14:paraId="7F074963" w14:textId="77777777" w:rsidR="00721AE7" w:rsidRPr="00A47891" w:rsidRDefault="00721AE7" w:rsidP="00721AE7">
            <w:pPr>
              <w:rPr>
                <w:color w:val="000000" w:themeColor="text1"/>
                <w:sz w:val="20"/>
                <w:szCs w:val="20"/>
              </w:rPr>
            </w:pPr>
            <w:r w:rsidRPr="00A47891">
              <w:rPr>
                <w:color w:val="000000" w:themeColor="text1"/>
                <w:sz w:val="20"/>
                <w:szCs w:val="20"/>
              </w:rPr>
              <w:t>Completed/ Jul 2013</w:t>
            </w:r>
          </w:p>
        </w:tc>
        <w:tc>
          <w:tcPr>
            <w:tcW w:w="965" w:type="dxa"/>
            <w:tcBorders>
              <w:right w:val="dotted" w:sz="4" w:space="0" w:color="auto"/>
            </w:tcBorders>
            <w:shd w:val="clear" w:color="auto" w:fill="F2F2F2" w:themeFill="background1" w:themeFillShade="F2"/>
          </w:tcPr>
          <w:p w14:paraId="559746B6" w14:textId="77777777" w:rsidR="00721AE7" w:rsidRPr="00A47891" w:rsidRDefault="00721AE7" w:rsidP="00721AE7">
            <w:pPr>
              <w:rPr>
                <w:color w:val="7F7F7F" w:themeColor="text1" w:themeTint="80"/>
                <w:sz w:val="20"/>
                <w:szCs w:val="20"/>
              </w:rPr>
            </w:pPr>
            <w:r w:rsidRPr="006F7107">
              <w:rPr>
                <w:sz w:val="20"/>
                <w:szCs w:val="20"/>
              </w:rPr>
              <w:t>100% Done</w:t>
            </w:r>
          </w:p>
        </w:tc>
        <w:tc>
          <w:tcPr>
            <w:tcW w:w="965" w:type="dxa"/>
            <w:tcBorders>
              <w:left w:val="dotted" w:sz="4" w:space="0" w:color="auto"/>
              <w:right w:val="dotted" w:sz="4" w:space="0" w:color="auto"/>
            </w:tcBorders>
            <w:shd w:val="clear" w:color="auto" w:fill="F2F2F2" w:themeFill="background1" w:themeFillShade="F2"/>
          </w:tcPr>
          <w:p w14:paraId="278095C0" w14:textId="77777777" w:rsidR="00721AE7" w:rsidRPr="001D4EB7" w:rsidRDefault="00721AE7" w:rsidP="00721AE7">
            <w:pPr>
              <w:rPr>
                <w:color w:val="000000" w:themeColor="text1"/>
                <w:sz w:val="20"/>
                <w:szCs w:val="20"/>
              </w:rPr>
            </w:pPr>
            <w:r w:rsidRPr="001D4EB7">
              <w:rPr>
                <w:color w:val="000000" w:themeColor="text1"/>
                <w:sz w:val="20"/>
                <w:szCs w:val="20"/>
              </w:rPr>
              <w:t>NA</w:t>
            </w:r>
          </w:p>
        </w:tc>
        <w:tc>
          <w:tcPr>
            <w:tcW w:w="965" w:type="dxa"/>
            <w:tcBorders>
              <w:left w:val="dotted" w:sz="4" w:space="0" w:color="auto"/>
              <w:right w:val="dotted" w:sz="4" w:space="0" w:color="auto"/>
            </w:tcBorders>
            <w:shd w:val="clear" w:color="auto" w:fill="F2F2F2" w:themeFill="background1" w:themeFillShade="F2"/>
          </w:tcPr>
          <w:p w14:paraId="0AFDB43B" w14:textId="77777777" w:rsidR="00721AE7" w:rsidRPr="0011562A" w:rsidRDefault="0011562A" w:rsidP="00721AE7">
            <w:pPr>
              <w:rPr>
                <w:sz w:val="20"/>
                <w:szCs w:val="20"/>
              </w:rPr>
            </w:pPr>
            <w:r w:rsidRPr="0011562A">
              <w:rPr>
                <w:sz w:val="20"/>
                <w:szCs w:val="20"/>
              </w:rPr>
              <w:t>NA</w:t>
            </w:r>
          </w:p>
        </w:tc>
        <w:tc>
          <w:tcPr>
            <w:tcW w:w="965" w:type="dxa"/>
            <w:tcBorders>
              <w:left w:val="dotted" w:sz="4" w:space="0" w:color="auto"/>
            </w:tcBorders>
            <w:shd w:val="clear" w:color="auto" w:fill="F2F2F2" w:themeFill="background1" w:themeFillShade="F2"/>
          </w:tcPr>
          <w:p w14:paraId="41F7E7DE" w14:textId="77777777" w:rsidR="00721AE7" w:rsidRPr="00A47891" w:rsidRDefault="00721AE7" w:rsidP="00721AE7">
            <w:pPr>
              <w:rPr>
                <w:color w:val="7F7F7F" w:themeColor="text1" w:themeTint="80"/>
                <w:sz w:val="20"/>
                <w:szCs w:val="20"/>
              </w:rPr>
            </w:pPr>
          </w:p>
        </w:tc>
      </w:tr>
    </w:tbl>
    <w:p w14:paraId="7BDD4517" w14:textId="77777777" w:rsidR="00CA3110" w:rsidRDefault="00CA3110">
      <w:r>
        <w:br w:type="page"/>
      </w:r>
    </w:p>
    <w:tbl>
      <w:tblPr>
        <w:tblStyle w:val="TableGrid"/>
        <w:tblW w:w="12974" w:type="dxa"/>
        <w:tblInd w:w="-72" w:type="dxa"/>
        <w:tblLayout w:type="fixed"/>
        <w:tblCellMar>
          <w:left w:w="115" w:type="dxa"/>
          <w:right w:w="115" w:type="dxa"/>
        </w:tblCellMar>
        <w:tblLook w:val="04A0" w:firstRow="1" w:lastRow="0" w:firstColumn="1" w:lastColumn="0" w:noHBand="0" w:noVBand="1"/>
      </w:tblPr>
      <w:tblGrid>
        <w:gridCol w:w="8"/>
        <w:gridCol w:w="1791"/>
        <w:gridCol w:w="8"/>
        <w:gridCol w:w="2064"/>
        <w:gridCol w:w="1528"/>
        <w:gridCol w:w="1438"/>
        <w:gridCol w:w="989"/>
        <w:gridCol w:w="1259"/>
        <w:gridCol w:w="968"/>
        <w:gridCol w:w="969"/>
        <w:gridCol w:w="968"/>
        <w:gridCol w:w="967"/>
        <w:gridCol w:w="17"/>
      </w:tblGrid>
      <w:tr w:rsidR="005B6408" w:rsidRPr="00A47891" w14:paraId="0745CD90" w14:textId="77777777" w:rsidTr="00385DBC">
        <w:trPr>
          <w:gridAfter w:val="1"/>
          <w:wAfter w:w="17" w:type="dxa"/>
          <w:cantSplit/>
        </w:trPr>
        <w:tc>
          <w:tcPr>
            <w:tcW w:w="1800" w:type="dxa"/>
            <w:gridSpan w:val="2"/>
            <w:vAlign w:val="bottom"/>
          </w:tcPr>
          <w:p w14:paraId="72B07B17" w14:textId="77777777" w:rsidR="00CA3110" w:rsidRPr="00A47891" w:rsidRDefault="00CA3110" w:rsidP="00863459">
            <w:pPr>
              <w:rPr>
                <w:b/>
                <w:sz w:val="20"/>
                <w:szCs w:val="20"/>
              </w:rPr>
            </w:pPr>
            <w:r w:rsidRPr="00A47891">
              <w:rPr>
                <w:b/>
                <w:sz w:val="20"/>
                <w:szCs w:val="20"/>
              </w:rPr>
              <w:lastRenderedPageBreak/>
              <w:t>KPM</w:t>
            </w:r>
          </w:p>
        </w:tc>
        <w:tc>
          <w:tcPr>
            <w:tcW w:w="2074" w:type="dxa"/>
            <w:gridSpan w:val="2"/>
            <w:vAlign w:val="bottom"/>
          </w:tcPr>
          <w:p w14:paraId="776F0562" w14:textId="77777777" w:rsidR="00CA3110" w:rsidRPr="00A47891" w:rsidRDefault="00CA3110" w:rsidP="00863459">
            <w:pPr>
              <w:rPr>
                <w:b/>
                <w:sz w:val="20"/>
                <w:szCs w:val="20"/>
              </w:rPr>
            </w:pPr>
            <w:r w:rsidRPr="00A47891">
              <w:rPr>
                <w:b/>
                <w:sz w:val="20"/>
                <w:szCs w:val="20"/>
              </w:rPr>
              <w:t>Action</w:t>
            </w:r>
          </w:p>
        </w:tc>
        <w:tc>
          <w:tcPr>
            <w:tcW w:w="1529" w:type="dxa"/>
            <w:vAlign w:val="bottom"/>
          </w:tcPr>
          <w:p w14:paraId="792E6D52" w14:textId="77777777" w:rsidR="00CA3110" w:rsidRPr="00A47891" w:rsidRDefault="00CA3110" w:rsidP="00863459">
            <w:pPr>
              <w:rPr>
                <w:b/>
                <w:sz w:val="20"/>
                <w:szCs w:val="20"/>
              </w:rPr>
            </w:pPr>
            <w:r w:rsidRPr="00A47891">
              <w:rPr>
                <w:b/>
                <w:sz w:val="20"/>
                <w:szCs w:val="20"/>
              </w:rPr>
              <w:t>KPI</w:t>
            </w:r>
          </w:p>
        </w:tc>
        <w:tc>
          <w:tcPr>
            <w:tcW w:w="1439" w:type="dxa"/>
            <w:vAlign w:val="bottom"/>
          </w:tcPr>
          <w:p w14:paraId="0524D236" w14:textId="77777777" w:rsidR="00CA3110" w:rsidRPr="00A47891" w:rsidRDefault="00CA3110" w:rsidP="00863459">
            <w:pPr>
              <w:rPr>
                <w:b/>
                <w:sz w:val="20"/>
                <w:szCs w:val="20"/>
              </w:rPr>
            </w:pPr>
            <w:r w:rsidRPr="00A47891">
              <w:rPr>
                <w:b/>
                <w:sz w:val="20"/>
                <w:szCs w:val="20"/>
              </w:rPr>
              <w:t>Responsible Party</w:t>
            </w:r>
          </w:p>
        </w:tc>
        <w:tc>
          <w:tcPr>
            <w:tcW w:w="990" w:type="dxa"/>
            <w:vAlign w:val="bottom"/>
          </w:tcPr>
          <w:p w14:paraId="70A118FD" w14:textId="77777777" w:rsidR="00CA3110" w:rsidRPr="00A47891" w:rsidRDefault="00CA3110" w:rsidP="00863459">
            <w:pPr>
              <w:rPr>
                <w:b/>
                <w:sz w:val="20"/>
                <w:szCs w:val="20"/>
              </w:rPr>
            </w:pPr>
            <w:r w:rsidRPr="00A47891">
              <w:rPr>
                <w:b/>
                <w:sz w:val="20"/>
                <w:szCs w:val="20"/>
              </w:rPr>
              <w:t>Baseline</w:t>
            </w:r>
          </w:p>
        </w:tc>
        <w:tc>
          <w:tcPr>
            <w:tcW w:w="1260" w:type="dxa"/>
            <w:vAlign w:val="bottom"/>
          </w:tcPr>
          <w:p w14:paraId="6F4884AA" w14:textId="77777777" w:rsidR="00CA3110" w:rsidRPr="00A47891" w:rsidRDefault="00CA3110" w:rsidP="00863459">
            <w:pPr>
              <w:rPr>
                <w:b/>
                <w:sz w:val="20"/>
                <w:szCs w:val="20"/>
              </w:rPr>
            </w:pPr>
            <w:r w:rsidRPr="00A47891">
              <w:rPr>
                <w:b/>
                <w:sz w:val="20"/>
                <w:szCs w:val="20"/>
              </w:rPr>
              <w:t xml:space="preserve">Target / </w:t>
            </w:r>
          </w:p>
          <w:p w14:paraId="4C16572E" w14:textId="77777777" w:rsidR="00CA3110" w:rsidRPr="00A47891" w:rsidRDefault="00CA3110" w:rsidP="00863459">
            <w:pPr>
              <w:rPr>
                <w:b/>
                <w:sz w:val="20"/>
                <w:szCs w:val="20"/>
              </w:rPr>
            </w:pPr>
            <w:r w:rsidRPr="00A47891">
              <w:rPr>
                <w:b/>
                <w:sz w:val="20"/>
                <w:szCs w:val="20"/>
              </w:rPr>
              <w:t>Due Date</w:t>
            </w:r>
          </w:p>
        </w:tc>
        <w:tc>
          <w:tcPr>
            <w:tcW w:w="969" w:type="dxa"/>
            <w:tcBorders>
              <w:right w:val="dotted" w:sz="4" w:space="0" w:color="auto"/>
            </w:tcBorders>
            <w:shd w:val="clear" w:color="auto" w:fill="F2F2F2" w:themeFill="background1" w:themeFillShade="F2"/>
            <w:vAlign w:val="bottom"/>
          </w:tcPr>
          <w:p w14:paraId="101B6F6F" w14:textId="77777777" w:rsidR="00CA3110" w:rsidRPr="00A47891" w:rsidRDefault="00CA3110" w:rsidP="00863459">
            <w:pPr>
              <w:jc w:val="center"/>
              <w:rPr>
                <w:b/>
                <w:sz w:val="20"/>
                <w:szCs w:val="20"/>
              </w:rPr>
            </w:pPr>
            <w:r w:rsidRPr="00A47891">
              <w:rPr>
                <w:b/>
                <w:sz w:val="20"/>
                <w:szCs w:val="20"/>
              </w:rPr>
              <w:t>Q1</w:t>
            </w:r>
          </w:p>
        </w:tc>
        <w:tc>
          <w:tcPr>
            <w:tcW w:w="965" w:type="dxa"/>
            <w:tcBorders>
              <w:left w:val="dotted" w:sz="4" w:space="0" w:color="auto"/>
              <w:right w:val="dotted" w:sz="4" w:space="0" w:color="auto"/>
            </w:tcBorders>
            <w:shd w:val="clear" w:color="auto" w:fill="F2F2F2" w:themeFill="background1" w:themeFillShade="F2"/>
            <w:vAlign w:val="bottom"/>
          </w:tcPr>
          <w:p w14:paraId="078EA223" w14:textId="77777777" w:rsidR="00CA3110" w:rsidRPr="00A47891" w:rsidRDefault="00CA3110" w:rsidP="00863459">
            <w:pPr>
              <w:jc w:val="center"/>
              <w:rPr>
                <w:b/>
                <w:sz w:val="20"/>
                <w:szCs w:val="20"/>
              </w:rPr>
            </w:pPr>
            <w:r w:rsidRPr="00A47891">
              <w:rPr>
                <w:b/>
                <w:sz w:val="20"/>
                <w:szCs w:val="20"/>
              </w:rPr>
              <w:t>Q2</w:t>
            </w:r>
          </w:p>
        </w:tc>
        <w:tc>
          <w:tcPr>
            <w:tcW w:w="966" w:type="dxa"/>
            <w:tcBorders>
              <w:left w:val="dotted" w:sz="4" w:space="0" w:color="auto"/>
              <w:right w:val="dotted" w:sz="4" w:space="0" w:color="auto"/>
            </w:tcBorders>
            <w:shd w:val="clear" w:color="auto" w:fill="F2F2F2" w:themeFill="background1" w:themeFillShade="F2"/>
            <w:vAlign w:val="bottom"/>
          </w:tcPr>
          <w:p w14:paraId="05EEBDA9" w14:textId="77777777" w:rsidR="00CA3110" w:rsidRPr="00A47891" w:rsidRDefault="00CA3110" w:rsidP="00863459">
            <w:pPr>
              <w:jc w:val="center"/>
              <w:rPr>
                <w:b/>
                <w:sz w:val="20"/>
                <w:szCs w:val="20"/>
              </w:rPr>
            </w:pPr>
            <w:r w:rsidRPr="00A47891">
              <w:rPr>
                <w:b/>
                <w:sz w:val="20"/>
                <w:szCs w:val="20"/>
              </w:rPr>
              <w:t>Q3</w:t>
            </w:r>
          </w:p>
        </w:tc>
        <w:tc>
          <w:tcPr>
            <w:tcW w:w="965" w:type="dxa"/>
            <w:tcBorders>
              <w:left w:val="dotted" w:sz="4" w:space="0" w:color="auto"/>
            </w:tcBorders>
            <w:shd w:val="clear" w:color="auto" w:fill="F2F2F2" w:themeFill="background1" w:themeFillShade="F2"/>
            <w:vAlign w:val="bottom"/>
          </w:tcPr>
          <w:p w14:paraId="32EE9E90" w14:textId="77777777" w:rsidR="00CA3110" w:rsidRPr="00A47891" w:rsidRDefault="00CA3110" w:rsidP="00863459">
            <w:pPr>
              <w:jc w:val="center"/>
              <w:rPr>
                <w:b/>
                <w:sz w:val="20"/>
                <w:szCs w:val="20"/>
              </w:rPr>
            </w:pPr>
            <w:r w:rsidRPr="00A47891">
              <w:rPr>
                <w:b/>
                <w:sz w:val="20"/>
                <w:szCs w:val="20"/>
              </w:rPr>
              <w:t>Q4</w:t>
            </w:r>
          </w:p>
        </w:tc>
      </w:tr>
      <w:tr w:rsidR="005B6408" w:rsidRPr="00A47891" w14:paraId="2BAE4FEC" w14:textId="77777777" w:rsidTr="00385DBC">
        <w:tblPrEx>
          <w:tblCellMar>
            <w:left w:w="108" w:type="dxa"/>
            <w:right w:w="108" w:type="dxa"/>
          </w:tblCellMar>
        </w:tblPrEx>
        <w:trPr>
          <w:gridAfter w:val="1"/>
          <w:wAfter w:w="17" w:type="dxa"/>
          <w:cantSplit/>
        </w:trPr>
        <w:tc>
          <w:tcPr>
            <w:tcW w:w="1800" w:type="dxa"/>
            <w:gridSpan w:val="2"/>
          </w:tcPr>
          <w:p w14:paraId="1BEBB939" w14:textId="77777777" w:rsidR="004465D0" w:rsidRPr="00A47891" w:rsidRDefault="007D75F5" w:rsidP="00127905">
            <w:pPr>
              <w:rPr>
                <w:rFonts w:eastAsia="Times New Roman" w:cs="Times New Roman"/>
                <w:bCs/>
                <w:color w:val="000000" w:themeColor="text1"/>
                <w:sz w:val="20"/>
                <w:szCs w:val="20"/>
              </w:rPr>
            </w:pPr>
            <w:r w:rsidRPr="007D75F5">
              <w:rPr>
                <w:b/>
                <w:sz w:val="20"/>
                <w:szCs w:val="20"/>
              </w:rPr>
              <w:t>D2d.</w:t>
            </w:r>
            <w:r w:rsidRPr="009A0176">
              <w:rPr>
                <w:sz w:val="20"/>
                <w:szCs w:val="20"/>
              </w:rPr>
              <w:t xml:space="preserve"> Additional cross-training in geophysical logging, analysis, and interpretation</w:t>
            </w:r>
            <w:r w:rsidRPr="00A47891">
              <w:rPr>
                <w:sz w:val="20"/>
                <w:szCs w:val="20"/>
              </w:rPr>
              <w:t xml:space="preserve"> techniques by 2014</w:t>
            </w:r>
          </w:p>
        </w:tc>
        <w:tc>
          <w:tcPr>
            <w:tcW w:w="2074" w:type="dxa"/>
            <w:gridSpan w:val="2"/>
          </w:tcPr>
          <w:p w14:paraId="3D2D841E" w14:textId="77777777" w:rsidR="004465D0" w:rsidRPr="00A47891" w:rsidRDefault="004465D0" w:rsidP="00862A5D">
            <w:pPr>
              <w:rPr>
                <w:rFonts w:eastAsia="Times New Roman" w:cs="Times New Roman"/>
                <w:sz w:val="20"/>
                <w:szCs w:val="20"/>
              </w:rPr>
            </w:pPr>
            <w:r w:rsidRPr="00A47891">
              <w:rPr>
                <w:rFonts w:eastAsia="Times New Roman" w:cs="Times New Roman"/>
                <w:sz w:val="20"/>
                <w:szCs w:val="20"/>
              </w:rPr>
              <w:t>Incorporate into Staff Development Plan.</w:t>
            </w:r>
            <w:r w:rsidR="00EF6AEE">
              <w:rPr>
                <w:rFonts w:eastAsia="Times New Roman" w:cs="Times New Roman"/>
                <w:sz w:val="20"/>
                <w:szCs w:val="20"/>
              </w:rPr>
              <w:t xml:space="preserve"> Focus on analysis and interpretation training for those who had geophysical logging training during FY12/13.</w:t>
            </w:r>
          </w:p>
        </w:tc>
        <w:tc>
          <w:tcPr>
            <w:tcW w:w="1529" w:type="dxa"/>
          </w:tcPr>
          <w:p w14:paraId="16324685" w14:textId="77777777" w:rsidR="004465D0" w:rsidRPr="00A47891" w:rsidRDefault="004465D0" w:rsidP="00862A5D">
            <w:pPr>
              <w:rPr>
                <w:sz w:val="20"/>
                <w:szCs w:val="20"/>
              </w:rPr>
            </w:pPr>
            <w:r w:rsidRPr="00A47891">
              <w:rPr>
                <w:sz w:val="20"/>
                <w:szCs w:val="20"/>
              </w:rPr>
              <w:t>Training completed according to Staff Development Plan</w:t>
            </w:r>
          </w:p>
        </w:tc>
        <w:tc>
          <w:tcPr>
            <w:tcW w:w="1439" w:type="dxa"/>
          </w:tcPr>
          <w:p w14:paraId="21C82B11" w14:textId="77777777" w:rsidR="004465D0" w:rsidRPr="00A47891" w:rsidRDefault="004465D0" w:rsidP="00862A5D">
            <w:pPr>
              <w:rPr>
                <w:rFonts w:eastAsia="Times New Roman" w:cs="Times New Roman"/>
                <w:sz w:val="20"/>
                <w:szCs w:val="20"/>
              </w:rPr>
            </w:pPr>
            <w:r w:rsidRPr="00A47891">
              <w:rPr>
                <w:rFonts w:eastAsia="Times New Roman" w:cs="Times New Roman"/>
                <w:sz w:val="20"/>
                <w:szCs w:val="20"/>
              </w:rPr>
              <w:t>Director, Leadership Team</w:t>
            </w:r>
          </w:p>
        </w:tc>
        <w:tc>
          <w:tcPr>
            <w:tcW w:w="990" w:type="dxa"/>
          </w:tcPr>
          <w:p w14:paraId="17290159" w14:textId="77777777" w:rsidR="004465D0" w:rsidRPr="00EF6AEE" w:rsidRDefault="00A47891" w:rsidP="00B207D4">
            <w:pPr>
              <w:rPr>
                <w:sz w:val="19"/>
                <w:szCs w:val="19"/>
              </w:rPr>
            </w:pPr>
            <w:r w:rsidRPr="00EF6AEE">
              <w:rPr>
                <w:sz w:val="19"/>
                <w:szCs w:val="19"/>
              </w:rPr>
              <w:t xml:space="preserve">9 </w:t>
            </w:r>
            <w:r w:rsidR="00B207D4">
              <w:rPr>
                <w:sz w:val="19"/>
                <w:szCs w:val="19"/>
              </w:rPr>
              <w:t xml:space="preserve">staff received </w:t>
            </w:r>
            <w:proofErr w:type="spellStart"/>
            <w:r w:rsidR="00127905">
              <w:rPr>
                <w:sz w:val="19"/>
                <w:szCs w:val="19"/>
              </w:rPr>
              <w:t>geophys</w:t>
            </w:r>
            <w:proofErr w:type="spellEnd"/>
            <w:r w:rsidR="00127905">
              <w:rPr>
                <w:sz w:val="19"/>
                <w:szCs w:val="19"/>
              </w:rPr>
              <w:t xml:space="preserve">. training </w:t>
            </w:r>
            <w:r w:rsidR="00EF6AEE">
              <w:rPr>
                <w:sz w:val="19"/>
                <w:szCs w:val="19"/>
              </w:rPr>
              <w:t>during</w:t>
            </w:r>
            <w:r w:rsidRPr="00EF6AEE">
              <w:rPr>
                <w:sz w:val="19"/>
                <w:szCs w:val="19"/>
              </w:rPr>
              <w:t xml:space="preserve"> FY12/13</w:t>
            </w:r>
          </w:p>
        </w:tc>
        <w:tc>
          <w:tcPr>
            <w:tcW w:w="1260" w:type="dxa"/>
          </w:tcPr>
          <w:p w14:paraId="1B256277" w14:textId="77777777" w:rsidR="00EF6AEE" w:rsidRDefault="00127905" w:rsidP="00862A5D">
            <w:pPr>
              <w:rPr>
                <w:color w:val="000000" w:themeColor="text1"/>
                <w:sz w:val="20"/>
                <w:szCs w:val="20"/>
              </w:rPr>
            </w:pPr>
            <w:r>
              <w:rPr>
                <w:color w:val="000000" w:themeColor="text1"/>
                <w:sz w:val="19"/>
                <w:szCs w:val="19"/>
              </w:rPr>
              <w:t>10</w:t>
            </w:r>
            <w:r w:rsidR="00B207D4">
              <w:rPr>
                <w:color w:val="000000" w:themeColor="text1"/>
                <w:sz w:val="19"/>
                <w:szCs w:val="19"/>
              </w:rPr>
              <w:t xml:space="preserve"> staff to receive</w:t>
            </w:r>
            <w:r>
              <w:rPr>
                <w:color w:val="000000" w:themeColor="text1"/>
                <w:sz w:val="19"/>
                <w:szCs w:val="19"/>
              </w:rPr>
              <w:t xml:space="preserve"> </w:t>
            </w:r>
            <w:proofErr w:type="spellStart"/>
            <w:r>
              <w:rPr>
                <w:color w:val="000000" w:themeColor="text1"/>
                <w:sz w:val="19"/>
                <w:szCs w:val="19"/>
              </w:rPr>
              <w:t>geophys</w:t>
            </w:r>
            <w:proofErr w:type="spellEnd"/>
            <w:r>
              <w:rPr>
                <w:color w:val="000000" w:themeColor="text1"/>
                <w:sz w:val="19"/>
                <w:szCs w:val="19"/>
              </w:rPr>
              <w:t>. t</w:t>
            </w:r>
            <w:r w:rsidR="00C97AAC" w:rsidRPr="00EF6AEE">
              <w:rPr>
                <w:color w:val="000000" w:themeColor="text1"/>
                <w:sz w:val="19"/>
                <w:szCs w:val="19"/>
              </w:rPr>
              <w:t xml:space="preserve">raining </w:t>
            </w:r>
            <w:r w:rsidR="00B207D4">
              <w:rPr>
                <w:color w:val="000000" w:themeColor="text1"/>
                <w:sz w:val="19"/>
                <w:szCs w:val="19"/>
              </w:rPr>
              <w:t>by</w:t>
            </w:r>
          </w:p>
          <w:p w14:paraId="043F2C60" w14:textId="77777777" w:rsidR="004465D0" w:rsidRPr="00A47891" w:rsidRDefault="004465D0" w:rsidP="00862A5D">
            <w:pPr>
              <w:rPr>
                <w:color w:val="000000" w:themeColor="text1"/>
                <w:sz w:val="20"/>
                <w:szCs w:val="20"/>
              </w:rPr>
            </w:pPr>
            <w:r w:rsidRPr="00A47891">
              <w:rPr>
                <w:color w:val="000000" w:themeColor="text1"/>
                <w:sz w:val="20"/>
                <w:szCs w:val="20"/>
              </w:rPr>
              <w:t>Jul 2014</w:t>
            </w:r>
          </w:p>
        </w:tc>
        <w:tc>
          <w:tcPr>
            <w:tcW w:w="969" w:type="dxa"/>
            <w:tcBorders>
              <w:right w:val="dotted" w:sz="4" w:space="0" w:color="auto"/>
            </w:tcBorders>
            <w:shd w:val="clear" w:color="auto" w:fill="F2F2F2" w:themeFill="background1" w:themeFillShade="F2"/>
          </w:tcPr>
          <w:p w14:paraId="06961ABF" w14:textId="77777777" w:rsidR="004465D0" w:rsidRPr="00BB56E0" w:rsidRDefault="00A61788" w:rsidP="00862A5D">
            <w:pPr>
              <w:rPr>
                <w:sz w:val="18"/>
                <w:szCs w:val="20"/>
              </w:rPr>
            </w:pPr>
            <w:r w:rsidRPr="00BB56E0">
              <w:rPr>
                <w:sz w:val="18"/>
                <w:szCs w:val="20"/>
              </w:rPr>
              <w:t xml:space="preserve">Training approved </w:t>
            </w:r>
          </w:p>
          <w:p w14:paraId="478CC9E2" w14:textId="77777777" w:rsidR="00EF1673" w:rsidRPr="00BB56E0" w:rsidRDefault="00EF1673" w:rsidP="00862A5D">
            <w:pPr>
              <w:rPr>
                <w:color w:val="7F7F7F" w:themeColor="text1" w:themeTint="80"/>
                <w:sz w:val="18"/>
                <w:szCs w:val="20"/>
              </w:rPr>
            </w:pPr>
          </w:p>
        </w:tc>
        <w:tc>
          <w:tcPr>
            <w:tcW w:w="965" w:type="dxa"/>
            <w:tcBorders>
              <w:left w:val="dotted" w:sz="4" w:space="0" w:color="auto"/>
              <w:right w:val="dotted" w:sz="4" w:space="0" w:color="auto"/>
            </w:tcBorders>
            <w:shd w:val="clear" w:color="auto" w:fill="F2F2F2" w:themeFill="background1" w:themeFillShade="F2"/>
          </w:tcPr>
          <w:p w14:paraId="7F29BB4A" w14:textId="77777777" w:rsidR="004465D0" w:rsidRPr="001D4EB7" w:rsidRDefault="00C3128A" w:rsidP="00862A5D">
            <w:pPr>
              <w:rPr>
                <w:color w:val="000000" w:themeColor="text1"/>
                <w:sz w:val="20"/>
                <w:szCs w:val="20"/>
              </w:rPr>
            </w:pPr>
            <w:r w:rsidRPr="001D4EB7">
              <w:rPr>
                <w:color w:val="000000" w:themeColor="text1"/>
                <w:sz w:val="18"/>
                <w:szCs w:val="20"/>
              </w:rPr>
              <w:t>Training will be scheduled next quarter</w:t>
            </w:r>
          </w:p>
        </w:tc>
        <w:tc>
          <w:tcPr>
            <w:tcW w:w="966" w:type="dxa"/>
            <w:tcBorders>
              <w:left w:val="dotted" w:sz="4" w:space="0" w:color="auto"/>
              <w:right w:val="dotted" w:sz="4" w:space="0" w:color="auto"/>
            </w:tcBorders>
            <w:shd w:val="clear" w:color="auto" w:fill="F2F2F2" w:themeFill="background1" w:themeFillShade="F2"/>
          </w:tcPr>
          <w:p w14:paraId="7F02FE10" w14:textId="77777777" w:rsidR="004465D0" w:rsidRPr="0011562A" w:rsidRDefault="0011562A" w:rsidP="00862A5D">
            <w:pPr>
              <w:rPr>
                <w:sz w:val="20"/>
                <w:szCs w:val="20"/>
              </w:rPr>
            </w:pPr>
            <w:r w:rsidRPr="0011562A">
              <w:rPr>
                <w:sz w:val="18"/>
                <w:szCs w:val="20"/>
              </w:rPr>
              <w:t xml:space="preserve">Training </w:t>
            </w:r>
            <w:r>
              <w:rPr>
                <w:sz w:val="18"/>
                <w:szCs w:val="20"/>
              </w:rPr>
              <w:t xml:space="preserve">delay due to MFMP </w:t>
            </w:r>
            <w:proofErr w:type="spellStart"/>
            <w:r>
              <w:rPr>
                <w:sz w:val="18"/>
                <w:szCs w:val="20"/>
              </w:rPr>
              <w:t>registra-tion</w:t>
            </w:r>
            <w:proofErr w:type="spellEnd"/>
            <w:r>
              <w:rPr>
                <w:sz w:val="18"/>
                <w:szCs w:val="20"/>
              </w:rPr>
              <w:t xml:space="preserve"> </w:t>
            </w:r>
          </w:p>
        </w:tc>
        <w:tc>
          <w:tcPr>
            <w:tcW w:w="965" w:type="dxa"/>
            <w:tcBorders>
              <w:left w:val="dotted" w:sz="4" w:space="0" w:color="auto"/>
            </w:tcBorders>
            <w:shd w:val="clear" w:color="auto" w:fill="F2F2F2" w:themeFill="background1" w:themeFillShade="F2"/>
          </w:tcPr>
          <w:p w14:paraId="30D9B981" w14:textId="77777777" w:rsidR="004465D0" w:rsidRPr="00A47891" w:rsidRDefault="004465D0" w:rsidP="00862A5D">
            <w:pPr>
              <w:rPr>
                <w:color w:val="7F7F7F" w:themeColor="text1" w:themeTint="80"/>
                <w:sz w:val="20"/>
                <w:szCs w:val="20"/>
              </w:rPr>
            </w:pPr>
          </w:p>
        </w:tc>
      </w:tr>
      <w:tr w:rsidR="005B6408" w:rsidRPr="00A47891" w14:paraId="21847C9C" w14:textId="77777777" w:rsidTr="00385DBC">
        <w:tblPrEx>
          <w:tblCellMar>
            <w:left w:w="108" w:type="dxa"/>
            <w:right w:w="108" w:type="dxa"/>
          </w:tblCellMar>
        </w:tblPrEx>
        <w:trPr>
          <w:gridBefore w:val="1"/>
          <w:wBefore w:w="7" w:type="dxa"/>
          <w:cantSplit/>
        </w:trPr>
        <w:tc>
          <w:tcPr>
            <w:tcW w:w="1801" w:type="dxa"/>
            <w:gridSpan w:val="2"/>
          </w:tcPr>
          <w:p w14:paraId="593CE434" w14:textId="77777777" w:rsidR="00744307" w:rsidRDefault="007D75F5" w:rsidP="00744307">
            <w:pPr>
              <w:rPr>
                <w:sz w:val="20"/>
                <w:szCs w:val="20"/>
              </w:rPr>
            </w:pPr>
            <w:r w:rsidRPr="00E323C5">
              <w:rPr>
                <w:b/>
                <w:sz w:val="20"/>
                <w:szCs w:val="20"/>
              </w:rPr>
              <w:t>D2e.</w:t>
            </w:r>
            <w:r>
              <w:rPr>
                <w:sz w:val="20"/>
                <w:szCs w:val="20"/>
              </w:rPr>
              <w:t xml:space="preserve"> Prepare legislative issue proposal for 2015 Legislative Session to develop and implement FGS Advisory Group</w:t>
            </w:r>
          </w:p>
        </w:tc>
        <w:tc>
          <w:tcPr>
            <w:tcW w:w="2066" w:type="dxa"/>
          </w:tcPr>
          <w:p w14:paraId="100B8612" w14:textId="77777777" w:rsidR="00744307" w:rsidRPr="00A47891" w:rsidRDefault="00744307" w:rsidP="00744307">
            <w:pPr>
              <w:rPr>
                <w:rFonts w:eastAsia="Times New Roman" w:cs="Times New Roman"/>
                <w:sz w:val="20"/>
                <w:szCs w:val="20"/>
              </w:rPr>
            </w:pPr>
            <w:r>
              <w:rPr>
                <w:rFonts w:eastAsia="Times New Roman" w:cs="Times New Roman"/>
                <w:sz w:val="20"/>
                <w:szCs w:val="20"/>
              </w:rPr>
              <w:t>Draft legislative issue.</w:t>
            </w:r>
          </w:p>
        </w:tc>
        <w:tc>
          <w:tcPr>
            <w:tcW w:w="1529" w:type="dxa"/>
          </w:tcPr>
          <w:p w14:paraId="25231896" w14:textId="77777777" w:rsidR="00744307" w:rsidRPr="00A47891" w:rsidRDefault="00744307" w:rsidP="00744307">
            <w:pPr>
              <w:rPr>
                <w:sz w:val="20"/>
                <w:szCs w:val="20"/>
              </w:rPr>
            </w:pPr>
            <w:r>
              <w:rPr>
                <w:sz w:val="20"/>
                <w:szCs w:val="20"/>
              </w:rPr>
              <w:t>Issue drafted.</w:t>
            </w:r>
          </w:p>
        </w:tc>
        <w:tc>
          <w:tcPr>
            <w:tcW w:w="1439" w:type="dxa"/>
          </w:tcPr>
          <w:p w14:paraId="4E73073C" w14:textId="77777777" w:rsidR="00744307" w:rsidRPr="00A47891" w:rsidRDefault="00744307" w:rsidP="00744307">
            <w:pPr>
              <w:rPr>
                <w:rFonts w:eastAsia="Times New Roman" w:cs="Times New Roman"/>
                <w:sz w:val="20"/>
                <w:szCs w:val="20"/>
              </w:rPr>
            </w:pPr>
            <w:r>
              <w:rPr>
                <w:rFonts w:eastAsia="Times New Roman" w:cs="Times New Roman"/>
                <w:sz w:val="20"/>
                <w:szCs w:val="20"/>
              </w:rPr>
              <w:t>Director</w:t>
            </w:r>
          </w:p>
        </w:tc>
        <w:tc>
          <w:tcPr>
            <w:tcW w:w="990" w:type="dxa"/>
          </w:tcPr>
          <w:p w14:paraId="2DE97359" w14:textId="77777777" w:rsidR="00744307" w:rsidRPr="00EF6AEE" w:rsidRDefault="00744307" w:rsidP="00744307">
            <w:pPr>
              <w:rPr>
                <w:sz w:val="19"/>
                <w:szCs w:val="19"/>
              </w:rPr>
            </w:pPr>
            <w:r>
              <w:rPr>
                <w:sz w:val="19"/>
                <w:szCs w:val="19"/>
              </w:rPr>
              <w:t>NA</w:t>
            </w:r>
          </w:p>
        </w:tc>
        <w:tc>
          <w:tcPr>
            <w:tcW w:w="1260" w:type="dxa"/>
          </w:tcPr>
          <w:p w14:paraId="6FFADC0B" w14:textId="77777777" w:rsidR="00744307" w:rsidRDefault="00744307" w:rsidP="00744307">
            <w:pPr>
              <w:rPr>
                <w:color w:val="000000" w:themeColor="text1"/>
                <w:sz w:val="19"/>
                <w:szCs w:val="19"/>
              </w:rPr>
            </w:pPr>
            <w:r>
              <w:rPr>
                <w:color w:val="000000" w:themeColor="text1"/>
                <w:sz w:val="19"/>
                <w:szCs w:val="19"/>
              </w:rPr>
              <w:t>June 2014</w:t>
            </w:r>
          </w:p>
        </w:tc>
        <w:tc>
          <w:tcPr>
            <w:tcW w:w="969" w:type="dxa"/>
            <w:tcBorders>
              <w:right w:val="dotted" w:sz="4" w:space="0" w:color="auto"/>
            </w:tcBorders>
            <w:shd w:val="clear" w:color="auto" w:fill="F2F2F2" w:themeFill="background1" w:themeFillShade="F2"/>
          </w:tcPr>
          <w:p w14:paraId="05D8937A" w14:textId="77777777" w:rsidR="00744307" w:rsidRPr="00B207D4" w:rsidRDefault="00A61788" w:rsidP="00744307">
            <w:pPr>
              <w:rPr>
                <w:color w:val="000000" w:themeColor="text1"/>
                <w:sz w:val="20"/>
                <w:szCs w:val="20"/>
              </w:rPr>
            </w:pPr>
            <w:r w:rsidRPr="00B207D4">
              <w:rPr>
                <w:color w:val="000000" w:themeColor="text1"/>
                <w:sz w:val="20"/>
                <w:szCs w:val="20"/>
              </w:rPr>
              <w:t>NA</w:t>
            </w:r>
          </w:p>
        </w:tc>
        <w:tc>
          <w:tcPr>
            <w:tcW w:w="970" w:type="dxa"/>
            <w:tcBorders>
              <w:left w:val="dotted" w:sz="4" w:space="0" w:color="auto"/>
              <w:right w:val="dotted" w:sz="4" w:space="0" w:color="auto"/>
            </w:tcBorders>
            <w:shd w:val="clear" w:color="auto" w:fill="F2F2F2" w:themeFill="background1" w:themeFillShade="F2"/>
          </w:tcPr>
          <w:p w14:paraId="609E5E00" w14:textId="77777777" w:rsidR="00744307" w:rsidRPr="001D4EB7" w:rsidRDefault="00150D9B" w:rsidP="00744307">
            <w:pPr>
              <w:rPr>
                <w:color w:val="000000" w:themeColor="text1"/>
                <w:sz w:val="20"/>
                <w:szCs w:val="20"/>
              </w:rPr>
            </w:pPr>
            <w:r w:rsidRPr="001D4EB7">
              <w:rPr>
                <w:color w:val="000000" w:themeColor="text1"/>
                <w:sz w:val="20"/>
                <w:szCs w:val="20"/>
              </w:rPr>
              <w:t>NA</w:t>
            </w:r>
          </w:p>
        </w:tc>
        <w:tc>
          <w:tcPr>
            <w:tcW w:w="969" w:type="dxa"/>
            <w:tcBorders>
              <w:left w:val="dotted" w:sz="4" w:space="0" w:color="auto"/>
              <w:right w:val="dotted" w:sz="4" w:space="0" w:color="auto"/>
            </w:tcBorders>
            <w:shd w:val="clear" w:color="auto" w:fill="F2F2F2" w:themeFill="background1" w:themeFillShade="F2"/>
          </w:tcPr>
          <w:p w14:paraId="3689060F" w14:textId="77777777" w:rsidR="00744307" w:rsidRPr="00783ACB" w:rsidRDefault="00783ACB" w:rsidP="00744307">
            <w:pPr>
              <w:rPr>
                <w:sz w:val="20"/>
                <w:szCs w:val="20"/>
              </w:rPr>
            </w:pPr>
            <w:r w:rsidRPr="00783ACB">
              <w:rPr>
                <w:sz w:val="20"/>
                <w:szCs w:val="20"/>
              </w:rPr>
              <w:t>NA</w:t>
            </w:r>
          </w:p>
        </w:tc>
        <w:tc>
          <w:tcPr>
            <w:tcW w:w="974" w:type="dxa"/>
            <w:gridSpan w:val="2"/>
            <w:tcBorders>
              <w:left w:val="dotted" w:sz="4" w:space="0" w:color="auto"/>
            </w:tcBorders>
            <w:shd w:val="clear" w:color="auto" w:fill="F2F2F2" w:themeFill="background1" w:themeFillShade="F2"/>
          </w:tcPr>
          <w:p w14:paraId="41BA420B" w14:textId="77777777" w:rsidR="00744307" w:rsidRPr="00A47891" w:rsidRDefault="00744307" w:rsidP="00744307">
            <w:pPr>
              <w:rPr>
                <w:color w:val="7F7F7F" w:themeColor="text1" w:themeTint="80"/>
                <w:sz w:val="20"/>
                <w:szCs w:val="20"/>
              </w:rPr>
            </w:pPr>
          </w:p>
        </w:tc>
      </w:tr>
      <w:tr w:rsidR="005B6408" w:rsidRPr="00A47891" w14:paraId="5875F05A" w14:textId="77777777" w:rsidTr="00385DBC">
        <w:tblPrEx>
          <w:tblCellMar>
            <w:left w:w="108" w:type="dxa"/>
            <w:right w:w="108" w:type="dxa"/>
          </w:tblCellMar>
        </w:tblPrEx>
        <w:trPr>
          <w:gridAfter w:val="1"/>
          <w:wAfter w:w="17" w:type="dxa"/>
          <w:cantSplit/>
        </w:trPr>
        <w:tc>
          <w:tcPr>
            <w:tcW w:w="1800" w:type="dxa"/>
            <w:gridSpan w:val="2"/>
          </w:tcPr>
          <w:p w14:paraId="72AD33A0" w14:textId="77777777" w:rsidR="00744307" w:rsidRDefault="007D75F5" w:rsidP="00127905">
            <w:pPr>
              <w:rPr>
                <w:sz w:val="20"/>
                <w:szCs w:val="20"/>
              </w:rPr>
            </w:pPr>
            <w:r w:rsidRPr="00E323C5">
              <w:rPr>
                <w:b/>
                <w:sz w:val="20"/>
                <w:szCs w:val="20"/>
              </w:rPr>
              <w:t>D2f.</w:t>
            </w:r>
            <w:r>
              <w:rPr>
                <w:sz w:val="20"/>
                <w:szCs w:val="20"/>
              </w:rPr>
              <w:t xml:space="preserve"> Support DEP’s Oil and Gas (O&amp;G) Section in rule making required by the passage of the Natural Gas Storage Bill</w:t>
            </w:r>
          </w:p>
        </w:tc>
        <w:tc>
          <w:tcPr>
            <w:tcW w:w="2074" w:type="dxa"/>
            <w:gridSpan w:val="2"/>
          </w:tcPr>
          <w:p w14:paraId="79A281D9" w14:textId="77777777" w:rsidR="00744307" w:rsidRPr="00A47891" w:rsidRDefault="00C31C2D" w:rsidP="00C31C2D">
            <w:pPr>
              <w:rPr>
                <w:rFonts w:eastAsia="Times New Roman" w:cs="Times New Roman"/>
                <w:sz w:val="20"/>
                <w:szCs w:val="20"/>
              </w:rPr>
            </w:pPr>
            <w:r w:rsidRPr="0073141A">
              <w:rPr>
                <w:rFonts w:eastAsia="Times New Roman" w:cs="Times New Roman"/>
                <w:sz w:val="20"/>
                <w:szCs w:val="20"/>
              </w:rPr>
              <w:t>Provide s</w:t>
            </w:r>
            <w:r w:rsidR="00744307" w:rsidRPr="0073141A">
              <w:rPr>
                <w:rFonts w:eastAsia="Times New Roman" w:cs="Times New Roman"/>
                <w:sz w:val="20"/>
                <w:szCs w:val="20"/>
              </w:rPr>
              <w:t xml:space="preserve">upport </w:t>
            </w:r>
            <w:r w:rsidR="00744307">
              <w:rPr>
                <w:rFonts w:eastAsia="Times New Roman" w:cs="Times New Roman"/>
                <w:sz w:val="20"/>
                <w:szCs w:val="20"/>
              </w:rPr>
              <w:t>as needed.</w:t>
            </w:r>
          </w:p>
        </w:tc>
        <w:tc>
          <w:tcPr>
            <w:tcW w:w="1529" w:type="dxa"/>
          </w:tcPr>
          <w:p w14:paraId="6A5C646E" w14:textId="77777777" w:rsidR="00744307" w:rsidRPr="00A47891" w:rsidRDefault="00744307" w:rsidP="00862A5D">
            <w:pPr>
              <w:rPr>
                <w:sz w:val="20"/>
                <w:szCs w:val="20"/>
              </w:rPr>
            </w:pPr>
            <w:r>
              <w:rPr>
                <w:sz w:val="20"/>
                <w:szCs w:val="20"/>
              </w:rPr>
              <w:t>Support provided.</w:t>
            </w:r>
          </w:p>
        </w:tc>
        <w:tc>
          <w:tcPr>
            <w:tcW w:w="1439" w:type="dxa"/>
          </w:tcPr>
          <w:p w14:paraId="7585C0E0" w14:textId="77777777" w:rsidR="00744307" w:rsidRPr="00A47891" w:rsidRDefault="00744307" w:rsidP="00862A5D">
            <w:pPr>
              <w:rPr>
                <w:rFonts w:eastAsia="Times New Roman" w:cs="Times New Roman"/>
                <w:sz w:val="20"/>
                <w:szCs w:val="20"/>
              </w:rPr>
            </w:pPr>
            <w:r>
              <w:rPr>
                <w:rFonts w:eastAsia="Times New Roman" w:cs="Times New Roman"/>
                <w:sz w:val="20"/>
                <w:szCs w:val="20"/>
              </w:rPr>
              <w:t>Director and Applied Geoscience Services Section</w:t>
            </w:r>
          </w:p>
        </w:tc>
        <w:tc>
          <w:tcPr>
            <w:tcW w:w="990" w:type="dxa"/>
          </w:tcPr>
          <w:p w14:paraId="27454750" w14:textId="77777777" w:rsidR="00744307" w:rsidRPr="00EF6AEE" w:rsidRDefault="00744307" w:rsidP="00127905">
            <w:pPr>
              <w:rPr>
                <w:sz w:val="19"/>
                <w:szCs w:val="19"/>
              </w:rPr>
            </w:pPr>
            <w:r>
              <w:rPr>
                <w:sz w:val="19"/>
                <w:szCs w:val="19"/>
              </w:rPr>
              <w:t>NA</w:t>
            </w:r>
          </w:p>
        </w:tc>
        <w:tc>
          <w:tcPr>
            <w:tcW w:w="1260" w:type="dxa"/>
          </w:tcPr>
          <w:p w14:paraId="27CD9E4F" w14:textId="77777777" w:rsidR="00744307" w:rsidRDefault="00744307" w:rsidP="00862A5D">
            <w:pPr>
              <w:rPr>
                <w:color w:val="000000" w:themeColor="text1"/>
                <w:sz w:val="19"/>
                <w:szCs w:val="19"/>
              </w:rPr>
            </w:pPr>
            <w:r>
              <w:rPr>
                <w:color w:val="000000" w:themeColor="text1"/>
                <w:sz w:val="19"/>
                <w:szCs w:val="19"/>
              </w:rPr>
              <w:t>June 2014</w:t>
            </w:r>
            <w:r w:rsidR="005A4DF4">
              <w:rPr>
                <w:color w:val="000000" w:themeColor="text1"/>
                <w:sz w:val="19"/>
                <w:szCs w:val="19"/>
              </w:rPr>
              <w:t xml:space="preserve"> (subject to change according to O&amp;G Section needs)</w:t>
            </w:r>
          </w:p>
        </w:tc>
        <w:tc>
          <w:tcPr>
            <w:tcW w:w="969" w:type="dxa"/>
            <w:tcBorders>
              <w:right w:val="dotted" w:sz="4" w:space="0" w:color="auto"/>
            </w:tcBorders>
            <w:shd w:val="clear" w:color="auto" w:fill="F2F2F2" w:themeFill="background1" w:themeFillShade="F2"/>
          </w:tcPr>
          <w:p w14:paraId="163EF2CD" w14:textId="77777777" w:rsidR="00744307" w:rsidRPr="00A47891" w:rsidRDefault="00A61788" w:rsidP="00862A5D">
            <w:pPr>
              <w:rPr>
                <w:color w:val="7F7F7F" w:themeColor="text1" w:themeTint="80"/>
                <w:sz w:val="20"/>
                <w:szCs w:val="20"/>
              </w:rPr>
            </w:pPr>
            <w:r w:rsidRPr="006F7107">
              <w:rPr>
                <w:sz w:val="20"/>
                <w:szCs w:val="20"/>
              </w:rPr>
              <w:t>2014 Session</w:t>
            </w:r>
            <w:r w:rsidR="00B207D4">
              <w:rPr>
                <w:sz w:val="20"/>
                <w:szCs w:val="20"/>
              </w:rPr>
              <w:t xml:space="preserve"> </w:t>
            </w:r>
            <w:r w:rsidRPr="006F7107">
              <w:rPr>
                <w:sz w:val="20"/>
                <w:szCs w:val="20"/>
              </w:rPr>
              <w:t>LBR sub</w:t>
            </w:r>
            <w:r w:rsidR="00B207D4">
              <w:rPr>
                <w:sz w:val="20"/>
                <w:szCs w:val="20"/>
              </w:rPr>
              <w:t>-</w:t>
            </w:r>
            <w:r w:rsidRPr="006F7107">
              <w:rPr>
                <w:sz w:val="20"/>
                <w:szCs w:val="20"/>
              </w:rPr>
              <w:t>mitted for O&amp;G geol. support position</w:t>
            </w:r>
          </w:p>
        </w:tc>
        <w:tc>
          <w:tcPr>
            <w:tcW w:w="965" w:type="dxa"/>
            <w:tcBorders>
              <w:left w:val="dotted" w:sz="4" w:space="0" w:color="auto"/>
              <w:right w:val="dotted" w:sz="4" w:space="0" w:color="auto"/>
            </w:tcBorders>
            <w:shd w:val="clear" w:color="auto" w:fill="F2F2F2" w:themeFill="background1" w:themeFillShade="F2"/>
          </w:tcPr>
          <w:p w14:paraId="07F55B7F" w14:textId="77777777" w:rsidR="00744307" w:rsidRPr="001D4EB7" w:rsidRDefault="001D4EB7" w:rsidP="00862A5D">
            <w:pPr>
              <w:rPr>
                <w:color w:val="000000" w:themeColor="text1"/>
                <w:sz w:val="18"/>
                <w:szCs w:val="20"/>
              </w:rPr>
            </w:pPr>
            <w:r w:rsidRPr="001D4EB7">
              <w:rPr>
                <w:color w:val="000000" w:themeColor="text1"/>
                <w:sz w:val="18"/>
                <w:szCs w:val="20"/>
              </w:rPr>
              <w:t>Respond</w:t>
            </w:r>
            <w:r>
              <w:rPr>
                <w:color w:val="000000" w:themeColor="text1"/>
                <w:sz w:val="18"/>
                <w:szCs w:val="20"/>
              </w:rPr>
              <w:t>-</w:t>
            </w:r>
            <w:proofErr w:type="spellStart"/>
            <w:r w:rsidRPr="001D4EB7">
              <w:rPr>
                <w:color w:val="000000" w:themeColor="text1"/>
                <w:sz w:val="18"/>
                <w:szCs w:val="20"/>
              </w:rPr>
              <w:t>ing</w:t>
            </w:r>
            <w:proofErr w:type="spellEnd"/>
            <w:r w:rsidRPr="001D4EB7">
              <w:rPr>
                <w:color w:val="000000" w:themeColor="text1"/>
                <w:sz w:val="18"/>
                <w:szCs w:val="20"/>
              </w:rPr>
              <w:t xml:space="preserve"> to requests for assistance as needed</w:t>
            </w:r>
          </w:p>
        </w:tc>
        <w:tc>
          <w:tcPr>
            <w:tcW w:w="966" w:type="dxa"/>
            <w:tcBorders>
              <w:left w:val="dotted" w:sz="4" w:space="0" w:color="auto"/>
              <w:right w:val="dotted" w:sz="4" w:space="0" w:color="auto"/>
            </w:tcBorders>
            <w:shd w:val="clear" w:color="auto" w:fill="F2F2F2" w:themeFill="background1" w:themeFillShade="F2"/>
          </w:tcPr>
          <w:p w14:paraId="6AC3D360" w14:textId="77777777" w:rsidR="00744307" w:rsidRPr="00A47891" w:rsidRDefault="00783ACB" w:rsidP="00862A5D">
            <w:pPr>
              <w:rPr>
                <w:color w:val="7F7F7F" w:themeColor="text1" w:themeTint="80"/>
                <w:sz w:val="20"/>
                <w:szCs w:val="20"/>
              </w:rPr>
            </w:pPr>
            <w:r w:rsidRPr="001D4EB7">
              <w:rPr>
                <w:color w:val="000000" w:themeColor="text1"/>
                <w:sz w:val="18"/>
                <w:szCs w:val="20"/>
              </w:rPr>
              <w:t>Respond</w:t>
            </w:r>
            <w:r>
              <w:rPr>
                <w:color w:val="000000" w:themeColor="text1"/>
                <w:sz w:val="18"/>
                <w:szCs w:val="20"/>
              </w:rPr>
              <w:t>-</w:t>
            </w:r>
            <w:proofErr w:type="spellStart"/>
            <w:r w:rsidRPr="001D4EB7">
              <w:rPr>
                <w:color w:val="000000" w:themeColor="text1"/>
                <w:sz w:val="18"/>
                <w:szCs w:val="20"/>
              </w:rPr>
              <w:t>ing</w:t>
            </w:r>
            <w:proofErr w:type="spellEnd"/>
            <w:r w:rsidRPr="001D4EB7">
              <w:rPr>
                <w:color w:val="000000" w:themeColor="text1"/>
                <w:sz w:val="18"/>
                <w:szCs w:val="20"/>
              </w:rPr>
              <w:t xml:space="preserve"> to requests for assistance as needed</w:t>
            </w:r>
          </w:p>
        </w:tc>
        <w:tc>
          <w:tcPr>
            <w:tcW w:w="965" w:type="dxa"/>
            <w:tcBorders>
              <w:left w:val="dotted" w:sz="4" w:space="0" w:color="auto"/>
            </w:tcBorders>
            <w:shd w:val="clear" w:color="auto" w:fill="F2F2F2" w:themeFill="background1" w:themeFillShade="F2"/>
          </w:tcPr>
          <w:p w14:paraId="75910B93" w14:textId="77777777" w:rsidR="00744307" w:rsidRPr="00A47891" w:rsidRDefault="00744307" w:rsidP="00862A5D">
            <w:pPr>
              <w:rPr>
                <w:color w:val="7F7F7F" w:themeColor="text1" w:themeTint="80"/>
                <w:sz w:val="20"/>
                <w:szCs w:val="20"/>
              </w:rPr>
            </w:pPr>
          </w:p>
        </w:tc>
      </w:tr>
      <w:tr w:rsidR="006C0410" w:rsidRPr="00A47891" w14:paraId="725A11C9" w14:textId="77777777" w:rsidTr="001F3186">
        <w:trPr>
          <w:gridAfter w:val="1"/>
          <w:wAfter w:w="17" w:type="dxa"/>
          <w:cantSplit/>
        </w:trPr>
        <w:tc>
          <w:tcPr>
            <w:tcW w:w="12957" w:type="dxa"/>
            <w:gridSpan w:val="12"/>
            <w:shd w:val="clear" w:color="auto" w:fill="8DB3E2" w:themeFill="text2" w:themeFillTint="66"/>
            <w:vAlign w:val="bottom"/>
          </w:tcPr>
          <w:p w14:paraId="3F92808A" w14:textId="77777777" w:rsidR="006C0410" w:rsidRPr="00A47891" w:rsidRDefault="006C0410" w:rsidP="00C54DE5">
            <w:pPr>
              <w:rPr>
                <w:b/>
                <w:sz w:val="20"/>
                <w:szCs w:val="20"/>
              </w:rPr>
            </w:pPr>
            <w:r w:rsidRPr="00A47891">
              <w:rPr>
                <w:b/>
                <w:sz w:val="20"/>
                <w:szCs w:val="20"/>
              </w:rPr>
              <w:t>FGS Goal D</w:t>
            </w:r>
            <w:r w:rsidR="00212FA9">
              <w:rPr>
                <w:b/>
                <w:sz w:val="20"/>
                <w:szCs w:val="20"/>
              </w:rPr>
              <w:t>3</w:t>
            </w:r>
            <w:r w:rsidRPr="00A47891">
              <w:rPr>
                <w:b/>
                <w:sz w:val="20"/>
                <w:szCs w:val="20"/>
              </w:rPr>
              <w:t>: Improve intra-DEP Communications</w:t>
            </w:r>
          </w:p>
        </w:tc>
      </w:tr>
      <w:tr w:rsidR="005B6408" w:rsidRPr="00A47891" w14:paraId="1A3561B4" w14:textId="77777777" w:rsidTr="00385DBC">
        <w:tblPrEx>
          <w:tblCellMar>
            <w:left w:w="108" w:type="dxa"/>
            <w:right w:w="108" w:type="dxa"/>
          </w:tblCellMar>
        </w:tblPrEx>
        <w:trPr>
          <w:gridAfter w:val="1"/>
          <w:wAfter w:w="11" w:type="dxa"/>
          <w:cantSplit/>
        </w:trPr>
        <w:tc>
          <w:tcPr>
            <w:tcW w:w="1800" w:type="dxa"/>
            <w:gridSpan w:val="2"/>
            <w:vAlign w:val="bottom"/>
          </w:tcPr>
          <w:p w14:paraId="04693C31" w14:textId="77777777" w:rsidR="00A72B09" w:rsidRPr="00A47891" w:rsidRDefault="00A72B09" w:rsidP="00B6555F">
            <w:pPr>
              <w:rPr>
                <w:b/>
                <w:sz w:val="20"/>
                <w:szCs w:val="20"/>
              </w:rPr>
            </w:pPr>
            <w:r w:rsidRPr="00A47891">
              <w:rPr>
                <w:b/>
                <w:sz w:val="20"/>
                <w:szCs w:val="20"/>
              </w:rPr>
              <w:t>KPM</w:t>
            </w:r>
          </w:p>
        </w:tc>
        <w:tc>
          <w:tcPr>
            <w:tcW w:w="2074" w:type="dxa"/>
            <w:gridSpan w:val="2"/>
            <w:vAlign w:val="bottom"/>
          </w:tcPr>
          <w:p w14:paraId="5436D421" w14:textId="77777777" w:rsidR="00A72B09" w:rsidRPr="00A47891" w:rsidRDefault="00A72B09" w:rsidP="00B6555F">
            <w:pPr>
              <w:rPr>
                <w:b/>
                <w:sz w:val="20"/>
                <w:szCs w:val="20"/>
              </w:rPr>
            </w:pPr>
            <w:r w:rsidRPr="00A47891">
              <w:rPr>
                <w:b/>
                <w:sz w:val="20"/>
                <w:szCs w:val="20"/>
              </w:rPr>
              <w:t>Action</w:t>
            </w:r>
          </w:p>
        </w:tc>
        <w:tc>
          <w:tcPr>
            <w:tcW w:w="1529" w:type="dxa"/>
            <w:vAlign w:val="bottom"/>
          </w:tcPr>
          <w:p w14:paraId="5674D5E5" w14:textId="77777777" w:rsidR="00A72B09" w:rsidRPr="00A47891" w:rsidRDefault="00A72B09" w:rsidP="00B6555F">
            <w:pPr>
              <w:rPr>
                <w:b/>
                <w:sz w:val="20"/>
                <w:szCs w:val="20"/>
              </w:rPr>
            </w:pPr>
            <w:r w:rsidRPr="00A47891">
              <w:rPr>
                <w:b/>
                <w:sz w:val="20"/>
                <w:szCs w:val="20"/>
              </w:rPr>
              <w:t>KPI</w:t>
            </w:r>
          </w:p>
        </w:tc>
        <w:tc>
          <w:tcPr>
            <w:tcW w:w="1439" w:type="dxa"/>
            <w:vAlign w:val="bottom"/>
          </w:tcPr>
          <w:p w14:paraId="5B3E9F36" w14:textId="77777777" w:rsidR="00A72B09" w:rsidRPr="00A47891" w:rsidRDefault="00A72B09" w:rsidP="00B6555F">
            <w:pPr>
              <w:rPr>
                <w:b/>
                <w:sz w:val="20"/>
                <w:szCs w:val="20"/>
              </w:rPr>
            </w:pPr>
            <w:r w:rsidRPr="00A47891">
              <w:rPr>
                <w:b/>
                <w:sz w:val="20"/>
                <w:szCs w:val="20"/>
              </w:rPr>
              <w:t>Responsible Party</w:t>
            </w:r>
          </w:p>
        </w:tc>
        <w:tc>
          <w:tcPr>
            <w:tcW w:w="990" w:type="dxa"/>
            <w:vAlign w:val="bottom"/>
          </w:tcPr>
          <w:p w14:paraId="0C6EBF79" w14:textId="77777777" w:rsidR="00A72B09" w:rsidRPr="00A47891" w:rsidRDefault="00A72B09" w:rsidP="00B6555F">
            <w:pPr>
              <w:rPr>
                <w:b/>
                <w:sz w:val="20"/>
                <w:szCs w:val="20"/>
              </w:rPr>
            </w:pPr>
            <w:r w:rsidRPr="00A47891">
              <w:rPr>
                <w:b/>
                <w:sz w:val="20"/>
                <w:szCs w:val="20"/>
              </w:rPr>
              <w:t>Baseline</w:t>
            </w:r>
          </w:p>
        </w:tc>
        <w:tc>
          <w:tcPr>
            <w:tcW w:w="1260" w:type="dxa"/>
            <w:vAlign w:val="bottom"/>
          </w:tcPr>
          <w:p w14:paraId="0FB44B2B" w14:textId="77777777" w:rsidR="00A72B09" w:rsidRPr="00A47891" w:rsidRDefault="00A72B09" w:rsidP="00B6555F">
            <w:pPr>
              <w:rPr>
                <w:b/>
                <w:sz w:val="20"/>
                <w:szCs w:val="20"/>
              </w:rPr>
            </w:pPr>
            <w:r w:rsidRPr="00A47891">
              <w:rPr>
                <w:b/>
                <w:sz w:val="20"/>
                <w:szCs w:val="20"/>
              </w:rPr>
              <w:t xml:space="preserve">Target / </w:t>
            </w:r>
          </w:p>
          <w:p w14:paraId="12B46BAB" w14:textId="77777777" w:rsidR="00A72B09" w:rsidRPr="00A47891" w:rsidRDefault="00A72B09" w:rsidP="00B6555F">
            <w:pPr>
              <w:rPr>
                <w:b/>
                <w:sz w:val="20"/>
                <w:szCs w:val="20"/>
              </w:rPr>
            </w:pPr>
            <w:r w:rsidRPr="00A47891">
              <w:rPr>
                <w:b/>
                <w:sz w:val="20"/>
                <w:szCs w:val="20"/>
              </w:rPr>
              <w:t>Due Date</w:t>
            </w:r>
          </w:p>
        </w:tc>
        <w:tc>
          <w:tcPr>
            <w:tcW w:w="967" w:type="dxa"/>
            <w:tcBorders>
              <w:right w:val="dotted" w:sz="4" w:space="0" w:color="auto"/>
            </w:tcBorders>
            <w:shd w:val="clear" w:color="auto" w:fill="F2F2F2" w:themeFill="background1" w:themeFillShade="F2"/>
            <w:vAlign w:val="bottom"/>
          </w:tcPr>
          <w:p w14:paraId="2E9337B1" w14:textId="77777777" w:rsidR="00A72B09" w:rsidRPr="00A47891" w:rsidRDefault="00A72B09" w:rsidP="00B6555F">
            <w:pPr>
              <w:jc w:val="center"/>
              <w:rPr>
                <w:b/>
                <w:sz w:val="20"/>
                <w:szCs w:val="20"/>
              </w:rPr>
            </w:pPr>
            <w:r w:rsidRPr="00A47891">
              <w:rPr>
                <w:b/>
                <w:sz w:val="20"/>
                <w:szCs w:val="20"/>
              </w:rPr>
              <w:t>Q1</w:t>
            </w:r>
          </w:p>
        </w:tc>
        <w:tc>
          <w:tcPr>
            <w:tcW w:w="968" w:type="dxa"/>
            <w:tcBorders>
              <w:left w:val="dotted" w:sz="4" w:space="0" w:color="auto"/>
              <w:right w:val="dotted" w:sz="4" w:space="0" w:color="auto"/>
            </w:tcBorders>
            <w:shd w:val="clear" w:color="auto" w:fill="F2F2F2" w:themeFill="background1" w:themeFillShade="F2"/>
            <w:vAlign w:val="bottom"/>
          </w:tcPr>
          <w:p w14:paraId="60CC6075" w14:textId="77777777" w:rsidR="00A72B09" w:rsidRPr="00A47891" w:rsidRDefault="00A72B09" w:rsidP="00B6555F">
            <w:pPr>
              <w:jc w:val="center"/>
              <w:rPr>
                <w:b/>
                <w:sz w:val="20"/>
                <w:szCs w:val="20"/>
              </w:rPr>
            </w:pPr>
            <w:r w:rsidRPr="00A47891">
              <w:rPr>
                <w:b/>
                <w:sz w:val="20"/>
                <w:szCs w:val="20"/>
              </w:rPr>
              <w:t>Q2</w:t>
            </w:r>
          </w:p>
        </w:tc>
        <w:tc>
          <w:tcPr>
            <w:tcW w:w="968" w:type="dxa"/>
            <w:tcBorders>
              <w:left w:val="dotted" w:sz="4" w:space="0" w:color="auto"/>
              <w:right w:val="dotted" w:sz="4" w:space="0" w:color="auto"/>
            </w:tcBorders>
            <w:shd w:val="clear" w:color="auto" w:fill="F2F2F2" w:themeFill="background1" w:themeFillShade="F2"/>
            <w:vAlign w:val="bottom"/>
          </w:tcPr>
          <w:p w14:paraId="1B9D5C92" w14:textId="77777777" w:rsidR="00A72B09" w:rsidRPr="00A47891" w:rsidRDefault="00A72B09" w:rsidP="00B6555F">
            <w:pPr>
              <w:jc w:val="center"/>
              <w:rPr>
                <w:b/>
                <w:sz w:val="20"/>
                <w:szCs w:val="20"/>
              </w:rPr>
            </w:pPr>
            <w:r w:rsidRPr="00A47891">
              <w:rPr>
                <w:b/>
                <w:sz w:val="20"/>
                <w:szCs w:val="20"/>
              </w:rPr>
              <w:t>Q3</w:t>
            </w:r>
          </w:p>
        </w:tc>
        <w:tc>
          <w:tcPr>
            <w:tcW w:w="968" w:type="dxa"/>
            <w:tcBorders>
              <w:left w:val="dotted" w:sz="4" w:space="0" w:color="auto"/>
            </w:tcBorders>
            <w:shd w:val="clear" w:color="auto" w:fill="F2F2F2" w:themeFill="background1" w:themeFillShade="F2"/>
            <w:vAlign w:val="bottom"/>
          </w:tcPr>
          <w:p w14:paraId="7EF50E5F" w14:textId="77777777" w:rsidR="00A72B09" w:rsidRPr="00A47891" w:rsidRDefault="00A72B09" w:rsidP="00B6555F">
            <w:pPr>
              <w:jc w:val="center"/>
              <w:rPr>
                <w:b/>
                <w:sz w:val="20"/>
                <w:szCs w:val="20"/>
              </w:rPr>
            </w:pPr>
            <w:r w:rsidRPr="00A47891">
              <w:rPr>
                <w:b/>
                <w:sz w:val="20"/>
                <w:szCs w:val="20"/>
              </w:rPr>
              <w:t>Q4</w:t>
            </w:r>
          </w:p>
        </w:tc>
      </w:tr>
      <w:tr w:rsidR="005B6408" w:rsidRPr="00A47891" w14:paraId="0AB2CD43" w14:textId="77777777" w:rsidTr="00385DBC">
        <w:tblPrEx>
          <w:tblCellMar>
            <w:left w:w="108" w:type="dxa"/>
            <w:right w:w="108" w:type="dxa"/>
          </w:tblCellMar>
        </w:tblPrEx>
        <w:trPr>
          <w:gridAfter w:val="1"/>
          <w:wAfter w:w="11" w:type="dxa"/>
          <w:cantSplit/>
        </w:trPr>
        <w:tc>
          <w:tcPr>
            <w:tcW w:w="1800" w:type="dxa"/>
            <w:gridSpan w:val="2"/>
          </w:tcPr>
          <w:p w14:paraId="0CF1EE5E" w14:textId="77777777" w:rsidR="00C93C50" w:rsidRPr="00A47891" w:rsidRDefault="007D75F5" w:rsidP="00EF6AEE">
            <w:pPr>
              <w:rPr>
                <w:color w:val="7F7F7F" w:themeColor="text1" w:themeTint="80"/>
                <w:sz w:val="20"/>
                <w:szCs w:val="20"/>
              </w:rPr>
            </w:pPr>
            <w:r w:rsidRPr="00E323C5">
              <w:rPr>
                <w:rFonts w:eastAsia="Times New Roman" w:cs="Times New Roman"/>
                <w:b/>
                <w:bCs/>
                <w:color w:val="000000" w:themeColor="text1"/>
                <w:sz w:val="20"/>
                <w:szCs w:val="20"/>
              </w:rPr>
              <w:t>D3a.</w:t>
            </w:r>
            <w:r>
              <w:rPr>
                <w:rFonts w:eastAsia="Times New Roman" w:cs="Times New Roman"/>
                <w:bCs/>
                <w:color w:val="000000" w:themeColor="text1"/>
                <w:sz w:val="20"/>
                <w:szCs w:val="20"/>
              </w:rPr>
              <w:t xml:space="preserve"> </w:t>
            </w:r>
            <w:r w:rsidRPr="00A47891">
              <w:rPr>
                <w:rFonts w:eastAsia="Times New Roman" w:cs="Times New Roman"/>
                <w:bCs/>
                <w:color w:val="000000" w:themeColor="text1"/>
                <w:sz w:val="20"/>
                <w:szCs w:val="20"/>
              </w:rPr>
              <w:t xml:space="preserve">Identify DEP program area contacts for </w:t>
            </w:r>
            <w:r>
              <w:rPr>
                <w:rFonts w:eastAsia="Times New Roman" w:cs="Times New Roman"/>
                <w:bCs/>
                <w:color w:val="000000" w:themeColor="text1"/>
                <w:sz w:val="20"/>
                <w:szCs w:val="20"/>
              </w:rPr>
              <w:t>intra-agency DEP</w:t>
            </w:r>
            <w:r w:rsidRPr="00A47891">
              <w:rPr>
                <w:rFonts w:eastAsia="Times New Roman" w:cs="Times New Roman"/>
                <w:bCs/>
                <w:color w:val="000000" w:themeColor="text1"/>
                <w:sz w:val="20"/>
                <w:szCs w:val="20"/>
              </w:rPr>
              <w:t xml:space="preserve"> Applied Geology Workgroup</w:t>
            </w:r>
            <w:r>
              <w:rPr>
                <w:rFonts w:eastAsia="Times New Roman" w:cs="Times New Roman"/>
                <w:bCs/>
                <w:color w:val="000000" w:themeColor="text1"/>
                <w:sz w:val="20"/>
                <w:szCs w:val="20"/>
              </w:rPr>
              <w:t xml:space="preserve"> led by the FGS</w:t>
            </w:r>
          </w:p>
        </w:tc>
        <w:tc>
          <w:tcPr>
            <w:tcW w:w="2074" w:type="dxa"/>
            <w:gridSpan w:val="2"/>
          </w:tcPr>
          <w:p w14:paraId="38523390" w14:textId="77777777" w:rsidR="00C93C50" w:rsidRPr="00A47891" w:rsidRDefault="00C93C50" w:rsidP="00862A5D">
            <w:pPr>
              <w:rPr>
                <w:color w:val="7F7F7F" w:themeColor="text1" w:themeTint="80"/>
                <w:sz w:val="20"/>
                <w:szCs w:val="20"/>
              </w:rPr>
            </w:pPr>
            <w:r w:rsidRPr="00A47891">
              <w:rPr>
                <w:rFonts w:eastAsia="Times New Roman" w:cs="Times New Roman"/>
                <w:sz w:val="20"/>
                <w:szCs w:val="20"/>
              </w:rPr>
              <w:t>Identify DEP Program area contacts via internet and intranet search; delegation by program administrator</w:t>
            </w:r>
          </w:p>
        </w:tc>
        <w:tc>
          <w:tcPr>
            <w:tcW w:w="1529" w:type="dxa"/>
          </w:tcPr>
          <w:p w14:paraId="4490E39E" w14:textId="77777777" w:rsidR="00C93C50" w:rsidRPr="00A47891" w:rsidRDefault="00C93C50" w:rsidP="00E775B9">
            <w:pPr>
              <w:rPr>
                <w:rFonts w:eastAsia="Times New Roman" w:cs="Times New Roman"/>
                <w:color w:val="000000"/>
                <w:sz w:val="20"/>
                <w:szCs w:val="20"/>
              </w:rPr>
            </w:pPr>
            <w:r w:rsidRPr="00A47891">
              <w:rPr>
                <w:rFonts w:eastAsia="Times New Roman" w:cs="Times New Roman"/>
                <w:color w:val="000000"/>
                <w:sz w:val="20"/>
                <w:szCs w:val="20"/>
              </w:rPr>
              <w:t>Contacts identified; allowing time for District and Division reorganizations to settle</w:t>
            </w:r>
          </w:p>
        </w:tc>
        <w:tc>
          <w:tcPr>
            <w:tcW w:w="1439" w:type="dxa"/>
          </w:tcPr>
          <w:p w14:paraId="0579091B" w14:textId="77777777" w:rsidR="00C93C50" w:rsidRPr="00A47891" w:rsidRDefault="00C93C50" w:rsidP="00C93C50">
            <w:pPr>
              <w:rPr>
                <w:rFonts w:eastAsia="Times New Roman" w:cs="Times New Roman"/>
                <w:color w:val="000000"/>
                <w:sz w:val="20"/>
                <w:szCs w:val="20"/>
              </w:rPr>
            </w:pPr>
            <w:r w:rsidRPr="00A47891">
              <w:rPr>
                <w:rFonts w:eastAsia="Times New Roman" w:cs="Times New Roman"/>
                <w:color w:val="000000"/>
                <w:sz w:val="20"/>
                <w:szCs w:val="20"/>
              </w:rPr>
              <w:t>Director, Leadership Team</w:t>
            </w:r>
          </w:p>
        </w:tc>
        <w:tc>
          <w:tcPr>
            <w:tcW w:w="990" w:type="dxa"/>
          </w:tcPr>
          <w:p w14:paraId="0F5F0915" w14:textId="77777777" w:rsidR="00C93C50" w:rsidRPr="00A47891" w:rsidRDefault="00D06EE6" w:rsidP="00862A5D">
            <w:pPr>
              <w:rPr>
                <w:sz w:val="20"/>
                <w:szCs w:val="20"/>
              </w:rPr>
            </w:pPr>
            <w:r w:rsidRPr="00A47891">
              <w:rPr>
                <w:sz w:val="20"/>
                <w:szCs w:val="20"/>
              </w:rPr>
              <w:t>75</w:t>
            </w:r>
            <w:r w:rsidR="0086096D" w:rsidRPr="00A47891">
              <w:rPr>
                <w:sz w:val="20"/>
                <w:szCs w:val="20"/>
              </w:rPr>
              <w:t>%</w:t>
            </w:r>
          </w:p>
        </w:tc>
        <w:tc>
          <w:tcPr>
            <w:tcW w:w="1260" w:type="dxa"/>
          </w:tcPr>
          <w:p w14:paraId="4BEC2DEA" w14:textId="77777777" w:rsidR="00C93C50" w:rsidRPr="00A47891" w:rsidRDefault="00C97AAC" w:rsidP="00862A5D">
            <w:pPr>
              <w:rPr>
                <w:sz w:val="20"/>
                <w:szCs w:val="20"/>
              </w:rPr>
            </w:pPr>
            <w:r w:rsidRPr="00A47891">
              <w:rPr>
                <w:sz w:val="20"/>
                <w:szCs w:val="20"/>
              </w:rPr>
              <w:t>Contacts identified/</w:t>
            </w:r>
            <w:r w:rsidR="00CE3476">
              <w:rPr>
                <w:sz w:val="20"/>
                <w:szCs w:val="20"/>
              </w:rPr>
              <w:t xml:space="preserve"> </w:t>
            </w:r>
            <w:r w:rsidR="00C93C50" w:rsidRPr="00A47891">
              <w:rPr>
                <w:sz w:val="20"/>
                <w:szCs w:val="20"/>
              </w:rPr>
              <w:t>Dec 2013</w:t>
            </w:r>
          </w:p>
        </w:tc>
        <w:tc>
          <w:tcPr>
            <w:tcW w:w="967" w:type="dxa"/>
            <w:tcBorders>
              <w:right w:val="dotted" w:sz="4" w:space="0" w:color="auto"/>
            </w:tcBorders>
            <w:shd w:val="clear" w:color="auto" w:fill="F2F2F2" w:themeFill="background1" w:themeFillShade="F2"/>
          </w:tcPr>
          <w:p w14:paraId="3EAA4831" w14:textId="77777777" w:rsidR="00C93C50" w:rsidRPr="00AD6A84" w:rsidRDefault="00A61788" w:rsidP="00862A5D">
            <w:pPr>
              <w:rPr>
                <w:color w:val="000000" w:themeColor="text1"/>
                <w:sz w:val="20"/>
                <w:szCs w:val="20"/>
              </w:rPr>
            </w:pPr>
            <w:r w:rsidRPr="00AD6A84">
              <w:rPr>
                <w:color w:val="000000" w:themeColor="text1"/>
                <w:sz w:val="20"/>
                <w:szCs w:val="20"/>
              </w:rPr>
              <w:t>In progress</w:t>
            </w:r>
          </w:p>
        </w:tc>
        <w:tc>
          <w:tcPr>
            <w:tcW w:w="968" w:type="dxa"/>
            <w:tcBorders>
              <w:left w:val="dotted" w:sz="4" w:space="0" w:color="auto"/>
              <w:right w:val="dotted" w:sz="4" w:space="0" w:color="auto"/>
            </w:tcBorders>
            <w:shd w:val="clear" w:color="auto" w:fill="F2F2F2" w:themeFill="background1" w:themeFillShade="F2"/>
          </w:tcPr>
          <w:p w14:paraId="25A06601" w14:textId="77777777" w:rsidR="00C93C50" w:rsidRPr="001D4EB7" w:rsidRDefault="001D4EB7" w:rsidP="00862A5D">
            <w:pPr>
              <w:rPr>
                <w:color w:val="000000" w:themeColor="text1"/>
                <w:sz w:val="20"/>
                <w:szCs w:val="20"/>
              </w:rPr>
            </w:pPr>
            <w:r w:rsidRPr="001D4EB7">
              <w:rPr>
                <w:color w:val="000000" w:themeColor="text1"/>
                <w:sz w:val="20"/>
                <w:szCs w:val="20"/>
              </w:rPr>
              <w:t>In progress</w:t>
            </w:r>
          </w:p>
        </w:tc>
        <w:tc>
          <w:tcPr>
            <w:tcW w:w="968" w:type="dxa"/>
            <w:tcBorders>
              <w:left w:val="dotted" w:sz="4" w:space="0" w:color="auto"/>
              <w:right w:val="dotted" w:sz="4" w:space="0" w:color="auto"/>
            </w:tcBorders>
            <w:shd w:val="clear" w:color="auto" w:fill="F2F2F2" w:themeFill="background1" w:themeFillShade="F2"/>
          </w:tcPr>
          <w:p w14:paraId="157604EA" w14:textId="77777777" w:rsidR="00C93C50" w:rsidRPr="00783ACB" w:rsidRDefault="00783ACB" w:rsidP="00862A5D">
            <w:pPr>
              <w:rPr>
                <w:sz w:val="20"/>
                <w:szCs w:val="20"/>
              </w:rPr>
            </w:pPr>
            <w:r w:rsidRPr="00783ACB">
              <w:rPr>
                <w:sz w:val="18"/>
                <w:szCs w:val="20"/>
              </w:rPr>
              <w:t>Invitation sent</w:t>
            </w:r>
          </w:p>
        </w:tc>
        <w:tc>
          <w:tcPr>
            <w:tcW w:w="968" w:type="dxa"/>
            <w:tcBorders>
              <w:left w:val="dotted" w:sz="4" w:space="0" w:color="auto"/>
            </w:tcBorders>
            <w:shd w:val="clear" w:color="auto" w:fill="F2F2F2" w:themeFill="background1" w:themeFillShade="F2"/>
          </w:tcPr>
          <w:p w14:paraId="6BA74299" w14:textId="77777777" w:rsidR="00C93C50" w:rsidRPr="00A47891" w:rsidRDefault="00C93C50" w:rsidP="00862A5D">
            <w:pPr>
              <w:rPr>
                <w:color w:val="7F7F7F" w:themeColor="text1" w:themeTint="80"/>
                <w:sz w:val="20"/>
                <w:szCs w:val="20"/>
              </w:rPr>
            </w:pPr>
          </w:p>
        </w:tc>
      </w:tr>
    </w:tbl>
    <w:p w14:paraId="0879498D" w14:textId="77777777" w:rsidR="00C74A40" w:rsidRDefault="00C74A40">
      <w:r>
        <w:br w:type="page"/>
      </w:r>
    </w:p>
    <w:tbl>
      <w:tblPr>
        <w:tblStyle w:val="TableGrid"/>
        <w:tblW w:w="12967" w:type="dxa"/>
        <w:tblInd w:w="-79" w:type="dxa"/>
        <w:tblLayout w:type="fixed"/>
        <w:tblLook w:val="04A0" w:firstRow="1" w:lastRow="0" w:firstColumn="1" w:lastColumn="0" w:noHBand="0" w:noVBand="1"/>
      </w:tblPr>
      <w:tblGrid>
        <w:gridCol w:w="1802"/>
        <w:gridCol w:w="2075"/>
        <w:gridCol w:w="1530"/>
        <w:gridCol w:w="1440"/>
        <w:gridCol w:w="990"/>
        <w:gridCol w:w="1260"/>
        <w:gridCol w:w="967"/>
        <w:gridCol w:w="968"/>
        <w:gridCol w:w="967"/>
        <w:gridCol w:w="968"/>
      </w:tblGrid>
      <w:tr w:rsidR="005B6408" w:rsidRPr="00A47891" w14:paraId="5A783844" w14:textId="77777777" w:rsidTr="00385DBC">
        <w:trPr>
          <w:cantSplit/>
        </w:trPr>
        <w:tc>
          <w:tcPr>
            <w:tcW w:w="1802" w:type="dxa"/>
            <w:vAlign w:val="bottom"/>
          </w:tcPr>
          <w:p w14:paraId="30076144" w14:textId="77777777" w:rsidR="00C74A40" w:rsidRPr="00A47891" w:rsidRDefault="00C74A40" w:rsidP="00C74A40">
            <w:pPr>
              <w:rPr>
                <w:b/>
                <w:sz w:val="20"/>
                <w:szCs w:val="20"/>
              </w:rPr>
            </w:pPr>
            <w:r w:rsidRPr="00A47891">
              <w:rPr>
                <w:b/>
                <w:sz w:val="20"/>
                <w:szCs w:val="20"/>
              </w:rPr>
              <w:lastRenderedPageBreak/>
              <w:t>KPM</w:t>
            </w:r>
          </w:p>
        </w:tc>
        <w:tc>
          <w:tcPr>
            <w:tcW w:w="2075" w:type="dxa"/>
            <w:vAlign w:val="bottom"/>
          </w:tcPr>
          <w:p w14:paraId="262B4CA4" w14:textId="77777777" w:rsidR="00C74A40" w:rsidRPr="00A47891" w:rsidRDefault="00C74A40" w:rsidP="00C74A40">
            <w:pPr>
              <w:rPr>
                <w:b/>
                <w:sz w:val="20"/>
                <w:szCs w:val="20"/>
              </w:rPr>
            </w:pPr>
            <w:r w:rsidRPr="00A47891">
              <w:rPr>
                <w:b/>
                <w:sz w:val="20"/>
                <w:szCs w:val="20"/>
              </w:rPr>
              <w:t>Action</w:t>
            </w:r>
          </w:p>
        </w:tc>
        <w:tc>
          <w:tcPr>
            <w:tcW w:w="1530" w:type="dxa"/>
            <w:vAlign w:val="bottom"/>
          </w:tcPr>
          <w:p w14:paraId="6627E85F" w14:textId="77777777" w:rsidR="00C74A40" w:rsidRPr="00A47891" w:rsidRDefault="00C74A40" w:rsidP="00C74A40">
            <w:pPr>
              <w:rPr>
                <w:b/>
                <w:sz w:val="20"/>
                <w:szCs w:val="20"/>
              </w:rPr>
            </w:pPr>
            <w:r w:rsidRPr="00A47891">
              <w:rPr>
                <w:b/>
                <w:sz w:val="20"/>
                <w:szCs w:val="20"/>
              </w:rPr>
              <w:t>KPI</w:t>
            </w:r>
          </w:p>
        </w:tc>
        <w:tc>
          <w:tcPr>
            <w:tcW w:w="1440" w:type="dxa"/>
            <w:vAlign w:val="bottom"/>
          </w:tcPr>
          <w:p w14:paraId="240A7894" w14:textId="77777777" w:rsidR="00C74A40" w:rsidRPr="00A47891" w:rsidRDefault="00C74A40" w:rsidP="00C74A40">
            <w:pPr>
              <w:rPr>
                <w:b/>
                <w:sz w:val="20"/>
                <w:szCs w:val="20"/>
              </w:rPr>
            </w:pPr>
            <w:r w:rsidRPr="00A47891">
              <w:rPr>
                <w:b/>
                <w:sz w:val="20"/>
                <w:szCs w:val="20"/>
              </w:rPr>
              <w:t>Responsible Party</w:t>
            </w:r>
          </w:p>
        </w:tc>
        <w:tc>
          <w:tcPr>
            <w:tcW w:w="990" w:type="dxa"/>
            <w:vAlign w:val="bottom"/>
          </w:tcPr>
          <w:p w14:paraId="40C0871A" w14:textId="77777777" w:rsidR="00C74A40" w:rsidRPr="00A47891" w:rsidRDefault="00C74A40" w:rsidP="00C74A40">
            <w:pPr>
              <w:rPr>
                <w:b/>
                <w:sz w:val="20"/>
                <w:szCs w:val="20"/>
              </w:rPr>
            </w:pPr>
            <w:r w:rsidRPr="00A47891">
              <w:rPr>
                <w:b/>
                <w:sz w:val="20"/>
                <w:szCs w:val="20"/>
              </w:rPr>
              <w:t>Baseline</w:t>
            </w:r>
          </w:p>
        </w:tc>
        <w:tc>
          <w:tcPr>
            <w:tcW w:w="1260" w:type="dxa"/>
            <w:vAlign w:val="bottom"/>
          </w:tcPr>
          <w:p w14:paraId="350BD945" w14:textId="77777777" w:rsidR="00C74A40" w:rsidRPr="00A47891" w:rsidRDefault="00C74A40" w:rsidP="00C74A40">
            <w:pPr>
              <w:rPr>
                <w:b/>
                <w:sz w:val="20"/>
                <w:szCs w:val="20"/>
              </w:rPr>
            </w:pPr>
            <w:r w:rsidRPr="00A47891">
              <w:rPr>
                <w:b/>
                <w:sz w:val="20"/>
                <w:szCs w:val="20"/>
              </w:rPr>
              <w:t xml:space="preserve">Target / </w:t>
            </w:r>
          </w:p>
          <w:p w14:paraId="229B0A54" w14:textId="77777777" w:rsidR="00C74A40" w:rsidRPr="00A47891" w:rsidRDefault="00C74A40" w:rsidP="00C74A40">
            <w:pPr>
              <w:rPr>
                <w:b/>
                <w:sz w:val="20"/>
                <w:szCs w:val="20"/>
              </w:rPr>
            </w:pPr>
            <w:r w:rsidRPr="00A47891">
              <w:rPr>
                <w:b/>
                <w:sz w:val="20"/>
                <w:szCs w:val="20"/>
              </w:rPr>
              <w:t>Due Date</w:t>
            </w:r>
          </w:p>
        </w:tc>
        <w:tc>
          <w:tcPr>
            <w:tcW w:w="967" w:type="dxa"/>
            <w:tcBorders>
              <w:right w:val="dotted" w:sz="4" w:space="0" w:color="auto"/>
            </w:tcBorders>
            <w:shd w:val="clear" w:color="auto" w:fill="F2F2F2" w:themeFill="background1" w:themeFillShade="F2"/>
            <w:vAlign w:val="bottom"/>
          </w:tcPr>
          <w:p w14:paraId="30E7FF53" w14:textId="77777777" w:rsidR="00C74A40" w:rsidRPr="00A47891" w:rsidRDefault="00C74A40" w:rsidP="00C74A40">
            <w:pPr>
              <w:jc w:val="center"/>
              <w:rPr>
                <w:b/>
                <w:sz w:val="20"/>
                <w:szCs w:val="20"/>
              </w:rPr>
            </w:pPr>
            <w:r w:rsidRPr="00A47891">
              <w:rPr>
                <w:b/>
                <w:sz w:val="20"/>
                <w:szCs w:val="20"/>
              </w:rPr>
              <w:t>Q1</w:t>
            </w:r>
          </w:p>
        </w:tc>
        <w:tc>
          <w:tcPr>
            <w:tcW w:w="968" w:type="dxa"/>
            <w:tcBorders>
              <w:left w:val="dotted" w:sz="4" w:space="0" w:color="auto"/>
              <w:right w:val="dotted" w:sz="4" w:space="0" w:color="auto"/>
            </w:tcBorders>
            <w:shd w:val="clear" w:color="auto" w:fill="F2F2F2" w:themeFill="background1" w:themeFillShade="F2"/>
            <w:vAlign w:val="bottom"/>
          </w:tcPr>
          <w:p w14:paraId="4F3ADF94" w14:textId="77777777" w:rsidR="00C74A40" w:rsidRPr="00A47891" w:rsidRDefault="00C74A40" w:rsidP="00C74A40">
            <w:pPr>
              <w:jc w:val="center"/>
              <w:rPr>
                <w:b/>
                <w:sz w:val="20"/>
                <w:szCs w:val="20"/>
              </w:rPr>
            </w:pPr>
            <w:r w:rsidRPr="00A47891">
              <w:rPr>
                <w:b/>
                <w:sz w:val="20"/>
                <w:szCs w:val="20"/>
              </w:rPr>
              <w:t>Q2</w:t>
            </w:r>
          </w:p>
        </w:tc>
        <w:tc>
          <w:tcPr>
            <w:tcW w:w="967" w:type="dxa"/>
            <w:tcBorders>
              <w:left w:val="dotted" w:sz="4" w:space="0" w:color="auto"/>
              <w:right w:val="dotted" w:sz="4" w:space="0" w:color="auto"/>
            </w:tcBorders>
            <w:shd w:val="clear" w:color="auto" w:fill="F2F2F2" w:themeFill="background1" w:themeFillShade="F2"/>
            <w:vAlign w:val="bottom"/>
          </w:tcPr>
          <w:p w14:paraId="20A01519" w14:textId="77777777" w:rsidR="00C74A40" w:rsidRPr="00A47891" w:rsidRDefault="00C74A40" w:rsidP="00C74A40">
            <w:pPr>
              <w:jc w:val="center"/>
              <w:rPr>
                <w:b/>
                <w:sz w:val="20"/>
                <w:szCs w:val="20"/>
              </w:rPr>
            </w:pPr>
            <w:r w:rsidRPr="00A47891">
              <w:rPr>
                <w:b/>
                <w:sz w:val="20"/>
                <w:szCs w:val="20"/>
              </w:rPr>
              <w:t>Q3</w:t>
            </w:r>
          </w:p>
        </w:tc>
        <w:tc>
          <w:tcPr>
            <w:tcW w:w="968" w:type="dxa"/>
            <w:tcBorders>
              <w:left w:val="dotted" w:sz="4" w:space="0" w:color="auto"/>
            </w:tcBorders>
            <w:shd w:val="clear" w:color="auto" w:fill="F2F2F2" w:themeFill="background1" w:themeFillShade="F2"/>
            <w:vAlign w:val="bottom"/>
          </w:tcPr>
          <w:p w14:paraId="38561BE0" w14:textId="77777777" w:rsidR="00C74A40" w:rsidRPr="00A47891" w:rsidRDefault="00C74A40" w:rsidP="00C74A40">
            <w:pPr>
              <w:jc w:val="center"/>
              <w:rPr>
                <w:b/>
                <w:sz w:val="20"/>
                <w:szCs w:val="20"/>
              </w:rPr>
            </w:pPr>
            <w:r w:rsidRPr="00A47891">
              <w:rPr>
                <w:b/>
                <w:sz w:val="20"/>
                <w:szCs w:val="20"/>
              </w:rPr>
              <w:t>Q4</w:t>
            </w:r>
          </w:p>
        </w:tc>
      </w:tr>
      <w:tr w:rsidR="005B6408" w:rsidRPr="00A47891" w14:paraId="015F3983" w14:textId="77777777" w:rsidTr="00385DBC">
        <w:trPr>
          <w:cantSplit/>
        </w:trPr>
        <w:tc>
          <w:tcPr>
            <w:tcW w:w="1802" w:type="dxa"/>
          </w:tcPr>
          <w:p w14:paraId="51136504" w14:textId="77777777" w:rsidR="007D75F5" w:rsidRPr="00A47891" w:rsidRDefault="007D75F5" w:rsidP="007D75F5">
            <w:pPr>
              <w:rPr>
                <w:rFonts w:eastAsia="Times New Roman" w:cs="Times New Roman"/>
                <w:bCs/>
                <w:color w:val="000000" w:themeColor="text1"/>
                <w:sz w:val="20"/>
                <w:szCs w:val="20"/>
              </w:rPr>
            </w:pPr>
            <w:r w:rsidRPr="00E323C5">
              <w:rPr>
                <w:b/>
                <w:sz w:val="20"/>
                <w:szCs w:val="20"/>
              </w:rPr>
              <w:t>D3b.</w:t>
            </w:r>
            <w:r>
              <w:rPr>
                <w:sz w:val="20"/>
                <w:szCs w:val="20"/>
              </w:rPr>
              <w:t xml:space="preserve"> </w:t>
            </w:r>
            <w:r w:rsidRPr="00A47891">
              <w:rPr>
                <w:sz w:val="20"/>
                <w:szCs w:val="20"/>
              </w:rPr>
              <w:t xml:space="preserve">Implement </w:t>
            </w:r>
            <w:r>
              <w:rPr>
                <w:sz w:val="20"/>
                <w:szCs w:val="20"/>
              </w:rPr>
              <w:t xml:space="preserve">DEP </w:t>
            </w:r>
            <w:r w:rsidRPr="00A47891">
              <w:rPr>
                <w:rFonts w:eastAsia="Times New Roman" w:cs="Times New Roman"/>
                <w:bCs/>
                <w:color w:val="000000" w:themeColor="text1"/>
                <w:sz w:val="20"/>
                <w:szCs w:val="20"/>
              </w:rPr>
              <w:t>Applied Geology Workgroup</w:t>
            </w:r>
          </w:p>
          <w:p w14:paraId="70171BE6" w14:textId="77777777" w:rsidR="007D75F5" w:rsidRPr="00A47891" w:rsidRDefault="007D75F5" w:rsidP="007D75F5">
            <w:pPr>
              <w:rPr>
                <w:color w:val="FF0000"/>
                <w:sz w:val="20"/>
                <w:szCs w:val="20"/>
              </w:rPr>
            </w:pPr>
          </w:p>
        </w:tc>
        <w:tc>
          <w:tcPr>
            <w:tcW w:w="2075" w:type="dxa"/>
          </w:tcPr>
          <w:p w14:paraId="41963167" w14:textId="77777777" w:rsidR="007D75F5" w:rsidRPr="00A47891" w:rsidRDefault="007D75F5" w:rsidP="007D75F5">
            <w:pPr>
              <w:rPr>
                <w:color w:val="7F7F7F" w:themeColor="text1" w:themeTint="80"/>
                <w:sz w:val="20"/>
                <w:szCs w:val="20"/>
              </w:rPr>
            </w:pPr>
            <w:r w:rsidRPr="00A47891">
              <w:rPr>
                <w:rFonts w:eastAsia="Times New Roman" w:cs="Times New Roman"/>
                <w:sz w:val="20"/>
                <w:szCs w:val="20"/>
              </w:rPr>
              <w:t>Begin regular meetings of network; offer webinars, improve intra-agency geoscience communication</w:t>
            </w:r>
          </w:p>
        </w:tc>
        <w:tc>
          <w:tcPr>
            <w:tcW w:w="1530" w:type="dxa"/>
          </w:tcPr>
          <w:p w14:paraId="39F21728" w14:textId="77777777" w:rsidR="007D75F5" w:rsidRPr="00A47891" w:rsidRDefault="007D75F5" w:rsidP="007D75F5">
            <w:pPr>
              <w:rPr>
                <w:rFonts w:eastAsia="Times New Roman" w:cs="Times New Roman"/>
                <w:color w:val="000000"/>
                <w:sz w:val="20"/>
                <w:szCs w:val="20"/>
              </w:rPr>
            </w:pPr>
            <w:r w:rsidRPr="00A47891">
              <w:rPr>
                <w:rFonts w:eastAsia="Times New Roman" w:cs="Times New Roman"/>
                <w:color w:val="000000"/>
                <w:sz w:val="20"/>
                <w:szCs w:val="20"/>
              </w:rPr>
              <w:t>Division and District meetings scheduled</w:t>
            </w:r>
          </w:p>
        </w:tc>
        <w:tc>
          <w:tcPr>
            <w:tcW w:w="1440" w:type="dxa"/>
          </w:tcPr>
          <w:p w14:paraId="176F3219" w14:textId="77777777" w:rsidR="007D75F5" w:rsidRPr="00A47891" w:rsidRDefault="007D75F5" w:rsidP="007D75F5">
            <w:pPr>
              <w:rPr>
                <w:rFonts w:eastAsia="Times New Roman" w:cs="Times New Roman"/>
                <w:color w:val="000000"/>
                <w:sz w:val="20"/>
                <w:szCs w:val="20"/>
              </w:rPr>
            </w:pPr>
            <w:r w:rsidRPr="00A47891">
              <w:rPr>
                <w:rFonts w:eastAsia="Times New Roman" w:cs="Times New Roman"/>
                <w:color w:val="000000"/>
                <w:sz w:val="20"/>
                <w:szCs w:val="20"/>
              </w:rPr>
              <w:t>Director, Leadership Team</w:t>
            </w:r>
          </w:p>
        </w:tc>
        <w:tc>
          <w:tcPr>
            <w:tcW w:w="990" w:type="dxa"/>
          </w:tcPr>
          <w:p w14:paraId="1FE1B762" w14:textId="77777777" w:rsidR="007D75F5" w:rsidRPr="00A47891" w:rsidRDefault="007D75F5" w:rsidP="007D75F5">
            <w:pPr>
              <w:rPr>
                <w:sz w:val="20"/>
                <w:szCs w:val="20"/>
              </w:rPr>
            </w:pPr>
            <w:r w:rsidRPr="00A47891">
              <w:rPr>
                <w:sz w:val="20"/>
                <w:szCs w:val="20"/>
              </w:rPr>
              <w:t>75%</w:t>
            </w:r>
          </w:p>
        </w:tc>
        <w:tc>
          <w:tcPr>
            <w:tcW w:w="1260" w:type="dxa"/>
          </w:tcPr>
          <w:p w14:paraId="3144FD53" w14:textId="77777777" w:rsidR="007D75F5" w:rsidRPr="00A47891" w:rsidRDefault="007D75F5" w:rsidP="007D75F5">
            <w:pPr>
              <w:rPr>
                <w:sz w:val="20"/>
                <w:szCs w:val="20"/>
              </w:rPr>
            </w:pPr>
            <w:r w:rsidRPr="00A47891">
              <w:rPr>
                <w:sz w:val="20"/>
                <w:szCs w:val="20"/>
              </w:rPr>
              <w:t>Jan 2014</w:t>
            </w:r>
          </w:p>
        </w:tc>
        <w:tc>
          <w:tcPr>
            <w:tcW w:w="967" w:type="dxa"/>
            <w:tcBorders>
              <w:right w:val="dotted" w:sz="4" w:space="0" w:color="auto"/>
            </w:tcBorders>
            <w:shd w:val="clear" w:color="auto" w:fill="F2F2F2" w:themeFill="background1" w:themeFillShade="F2"/>
          </w:tcPr>
          <w:p w14:paraId="3EB72102" w14:textId="77777777" w:rsidR="007D75F5" w:rsidRPr="00AD6A84" w:rsidRDefault="007D75F5" w:rsidP="007D75F5">
            <w:pPr>
              <w:rPr>
                <w:color w:val="000000" w:themeColor="text1"/>
                <w:sz w:val="20"/>
                <w:szCs w:val="20"/>
              </w:rPr>
            </w:pPr>
            <w:r w:rsidRPr="00AD6A84">
              <w:rPr>
                <w:color w:val="000000" w:themeColor="text1"/>
                <w:sz w:val="20"/>
                <w:szCs w:val="20"/>
              </w:rPr>
              <w:t>Plan drafted</w:t>
            </w:r>
          </w:p>
        </w:tc>
        <w:tc>
          <w:tcPr>
            <w:tcW w:w="968" w:type="dxa"/>
            <w:tcBorders>
              <w:left w:val="dotted" w:sz="4" w:space="0" w:color="auto"/>
              <w:right w:val="dotted" w:sz="4" w:space="0" w:color="auto"/>
            </w:tcBorders>
            <w:shd w:val="clear" w:color="auto" w:fill="F2F2F2" w:themeFill="background1" w:themeFillShade="F2"/>
          </w:tcPr>
          <w:p w14:paraId="127A2AFD" w14:textId="77777777" w:rsidR="007D75F5" w:rsidRPr="001D4EB7" w:rsidRDefault="007D75F5" w:rsidP="007D75F5">
            <w:pPr>
              <w:rPr>
                <w:color w:val="000000" w:themeColor="text1"/>
                <w:sz w:val="20"/>
                <w:szCs w:val="20"/>
              </w:rPr>
            </w:pPr>
            <w:r w:rsidRPr="001D4EB7">
              <w:rPr>
                <w:color w:val="000000" w:themeColor="text1"/>
                <w:sz w:val="20"/>
                <w:szCs w:val="20"/>
              </w:rPr>
              <w:t>Plan under review</w:t>
            </w:r>
          </w:p>
        </w:tc>
        <w:tc>
          <w:tcPr>
            <w:tcW w:w="967" w:type="dxa"/>
            <w:tcBorders>
              <w:left w:val="dotted" w:sz="4" w:space="0" w:color="auto"/>
              <w:right w:val="dotted" w:sz="4" w:space="0" w:color="auto"/>
            </w:tcBorders>
            <w:shd w:val="clear" w:color="auto" w:fill="F2F2F2" w:themeFill="background1" w:themeFillShade="F2"/>
          </w:tcPr>
          <w:p w14:paraId="73CFD68B" w14:textId="77777777" w:rsidR="007D75F5" w:rsidRPr="0055070B" w:rsidRDefault="0055070B" w:rsidP="007D75F5">
            <w:pPr>
              <w:rPr>
                <w:sz w:val="20"/>
                <w:szCs w:val="20"/>
              </w:rPr>
            </w:pPr>
            <w:r w:rsidRPr="0055070B">
              <w:rPr>
                <w:sz w:val="20"/>
                <w:szCs w:val="20"/>
              </w:rPr>
              <w:t>Plan finalized</w:t>
            </w:r>
          </w:p>
        </w:tc>
        <w:tc>
          <w:tcPr>
            <w:tcW w:w="968" w:type="dxa"/>
            <w:tcBorders>
              <w:left w:val="dotted" w:sz="4" w:space="0" w:color="auto"/>
            </w:tcBorders>
            <w:shd w:val="clear" w:color="auto" w:fill="F2F2F2" w:themeFill="background1" w:themeFillShade="F2"/>
          </w:tcPr>
          <w:p w14:paraId="076679E7" w14:textId="77777777" w:rsidR="007D75F5" w:rsidRPr="00A47891" w:rsidRDefault="007D75F5" w:rsidP="007D75F5">
            <w:pPr>
              <w:rPr>
                <w:color w:val="7F7F7F" w:themeColor="text1" w:themeTint="80"/>
                <w:sz w:val="20"/>
                <w:szCs w:val="20"/>
              </w:rPr>
            </w:pPr>
          </w:p>
        </w:tc>
      </w:tr>
      <w:tr w:rsidR="005B6408" w:rsidRPr="00A47891" w14:paraId="2AF4E373" w14:textId="77777777" w:rsidTr="00385DBC">
        <w:trPr>
          <w:cantSplit/>
        </w:trPr>
        <w:tc>
          <w:tcPr>
            <w:tcW w:w="1802" w:type="dxa"/>
          </w:tcPr>
          <w:p w14:paraId="3D2DF89C" w14:textId="77777777" w:rsidR="007D75F5" w:rsidRPr="00A47891" w:rsidRDefault="007D75F5" w:rsidP="007D75F5">
            <w:pPr>
              <w:rPr>
                <w:color w:val="7F7F7F" w:themeColor="text1" w:themeTint="80"/>
                <w:sz w:val="20"/>
                <w:szCs w:val="20"/>
              </w:rPr>
            </w:pPr>
            <w:r w:rsidRPr="00E323C5">
              <w:rPr>
                <w:rFonts w:eastAsia="Times New Roman" w:cs="Times New Roman"/>
                <w:b/>
                <w:bCs/>
                <w:color w:val="000000" w:themeColor="text1"/>
                <w:sz w:val="20"/>
                <w:szCs w:val="20"/>
              </w:rPr>
              <w:t>D3c.</w:t>
            </w:r>
            <w:r>
              <w:rPr>
                <w:rFonts w:eastAsia="Times New Roman" w:cs="Times New Roman"/>
                <w:bCs/>
                <w:color w:val="000000" w:themeColor="text1"/>
                <w:sz w:val="20"/>
                <w:szCs w:val="20"/>
              </w:rPr>
              <w:t xml:space="preserve"> </w:t>
            </w:r>
            <w:r w:rsidRPr="00A47891">
              <w:rPr>
                <w:rFonts w:eastAsia="Times New Roman" w:cs="Times New Roman"/>
                <w:bCs/>
                <w:color w:val="000000" w:themeColor="text1"/>
                <w:sz w:val="20"/>
                <w:szCs w:val="20"/>
              </w:rPr>
              <w:t>Establish routine communications procedures</w:t>
            </w:r>
          </w:p>
        </w:tc>
        <w:tc>
          <w:tcPr>
            <w:tcW w:w="2075" w:type="dxa"/>
          </w:tcPr>
          <w:p w14:paraId="27A73DFC" w14:textId="77777777" w:rsidR="007D75F5" w:rsidRPr="00A47891" w:rsidRDefault="007D75F5" w:rsidP="007D75F5">
            <w:pPr>
              <w:rPr>
                <w:rFonts w:eastAsia="Times New Roman" w:cs="Times New Roman"/>
                <w:sz w:val="20"/>
                <w:szCs w:val="20"/>
              </w:rPr>
            </w:pPr>
            <w:r w:rsidRPr="00A47891">
              <w:rPr>
                <w:rFonts w:eastAsia="Times New Roman" w:cs="Times New Roman"/>
                <w:sz w:val="20"/>
                <w:szCs w:val="20"/>
              </w:rPr>
              <w:t>Outline and test communications procedures to determine which are most effective; initiate meetings with Divisions and Districts</w:t>
            </w:r>
          </w:p>
        </w:tc>
        <w:tc>
          <w:tcPr>
            <w:tcW w:w="1530" w:type="dxa"/>
          </w:tcPr>
          <w:p w14:paraId="5601AC29" w14:textId="77777777" w:rsidR="007D75F5" w:rsidRPr="00A47891" w:rsidRDefault="007D75F5" w:rsidP="007D75F5">
            <w:pPr>
              <w:rPr>
                <w:rFonts w:eastAsia="Times New Roman" w:cs="Times New Roman"/>
                <w:color w:val="000000"/>
                <w:sz w:val="20"/>
                <w:szCs w:val="20"/>
              </w:rPr>
            </w:pPr>
            <w:r>
              <w:rPr>
                <w:rFonts w:eastAsia="Times New Roman" w:cs="Times New Roman"/>
                <w:color w:val="000000"/>
                <w:sz w:val="20"/>
                <w:szCs w:val="20"/>
              </w:rPr>
              <w:t>Communication</w:t>
            </w:r>
            <w:r w:rsidRPr="00A47891">
              <w:rPr>
                <w:rFonts w:eastAsia="Times New Roman" w:cs="Times New Roman"/>
                <w:color w:val="000000"/>
                <w:sz w:val="20"/>
                <w:szCs w:val="20"/>
              </w:rPr>
              <w:t xml:space="preserve"> procedures in place</w:t>
            </w:r>
          </w:p>
        </w:tc>
        <w:tc>
          <w:tcPr>
            <w:tcW w:w="1440" w:type="dxa"/>
          </w:tcPr>
          <w:p w14:paraId="193682E7" w14:textId="77777777" w:rsidR="007D75F5" w:rsidRPr="00A47891" w:rsidRDefault="007D75F5" w:rsidP="007D75F5">
            <w:pPr>
              <w:rPr>
                <w:rFonts w:eastAsia="Times New Roman" w:cs="Times New Roman"/>
                <w:color w:val="000000"/>
                <w:sz w:val="20"/>
                <w:szCs w:val="20"/>
              </w:rPr>
            </w:pPr>
            <w:r w:rsidRPr="00A47891">
              <w:rPr>
                <w:rFonts w:eastAsia="Times New Roman" w:cs="Times New Roman"/>
                <w:color w:val="000000"/>
                <w:sz w:val="20"/>
                <w:szCs w:val="20"/>
              </w:rPr>
              <w:t>Director, Leadership Team</w:t>
            </w:r>
          </w:p>
        </w:tc>
        <w:tc>
          <w:tcPr>
            <w:tcW w:w="990" w:type="dxa"/>
          </w:tcPr>
          <w:p w14:paraId="5B48A1DF" w14:textId="77777777" w:rsidR="007D75F5" w:rsidRPr="00A47891" w:rsidRDefault="007D75F5" w:rsidP="007D75F5">
            <w:pPr>
              <w:rPr>
                <w:sz w:val="20"/>
                <w:szCs w:val="20"/>
              </w:rPr>
            </w:pPr>
            <w:r w:rsidRPr="00A47891">
              <w:rPr>
                <w:sz w:val="20"/>
                <w:szCs w:val="20"/>
              </w:rPr>
              <w:t>50%</w:t>
            </w:r>
          </w:p>
        </w:tc>
        <w:tc>
          <w:tcPr>
            <w:tcW w:w="1260" w:type="dxa"/>
          </w:tcPr>
          <w:p w14:paraId="0C76CC92" w14:textId="77777777" w:rsidR="007D75F5" w:rsidRPr="00A47891" w:rsidRDefault="007D75F5" w:rsidP="007D75F5">
            <w:pPr>
              <w:rPr>
                <w:sz w:val="20"/>
                <w:szCs w:val="20"/>
              </w:rPr>
            </w:pPr>
            <w:r w:rsidRPr="00A47891">
              <w:rPr>
                <w:sz w:val="20"/>
                <w:szCs w:val="20"/>
              </w:rPr>
              <w:t>Outlined and tested/</w:t>
            </w:r>
            <w:r>
              <w:rPr>
                <w:sz w:val="20"/>
                <w:szCs w:val="20"/>
              </w:rPr>
              <w:t xml:space="preserve"> </w:t>
            </w:r>
            <w:r w:rsidRPr="00A47891">
              <w:rPr>
                <w:sz w:val="20"/>
                <w:szCs w:val="20"/>
              </w:rPr>
              <w:t>Jul 201</w:t>
            </w:r>
            <w:r>
              <w:rPr>
                <w:sz w:val="20"/>
                <w:szCs w:val="20"/>
              </w:rPr>
              <w:t>4</w:t>
            </w:r>
          </w:p>
        </w:tc>
        <w:tc>
          <w:tcPr>
            <w:tcW w:w="967" w:type="dxa"/>
            <w:tcBorders>
              <w:right w:val="dotted" w:sz="4" w:space="0" w:color="auto"/>
            </w:tcBorders>
            <w:shd w:val="clear" w:color="auto" w:fill="F2F2F2" w:themeFill="background1" w:themeFillShade="F2"/>
          </w:tcPr>
          <w:p w14:paraId="4492A760" w14:textId="77777777" w:rsidR="007D75F5" w:rsidRPr="00AD6A84" w:rsidRDefault="007D75F5" w:rsidP="007D75F5">
            <w:pPr>
              <w:rPr>
                <w:color w:val="000000" w:themeColor="text1"/>
                <w:sz w:val="20"/>
                <w:szCs w:val="20"/>
              </w:rPr>
            </w:pPr>
            <w:r w:rsidRPr="00AD6A84">
              <w:rPr>
                <w:color w:val="000000" w:themeColor="text1"/>
                <w:sz w:val="20"/>
                <w:szCs w:val="20"/>
              </w:rPr>
              <w:t>Plan drafted</w:t>
            </w:r>
          </w:p>
        </w:tc>
        <w:tc>
          <w:tcPr>
            <w:tcW w:w="968" w:type="dxa"/>
            <w:tcBorders>
              <w:left w:val="dotted" w:sz="4" w:space="0" w:color="auto"/>
              <w:right w:val="dotted" w:sz="4" w:space="0" w:color="auto"/>
            </w:tcBorders>
            <w:shd w:val="clear" w:color="auto" w:fill="F2F2F2" w:themeFill="background1" w:themeFillShade="F2"/>
          </w:tcPr>
          <w:p w14:paraId="492BD967" w14:textId="77777777" w:rsidR="007D75F5" w:rsidRPr="001D4EB7" w:rsidRDefault="007D75F5" w:rsidP="007D75F5">
            <w:pPr>
              <w:rPr>
                <w:color w:val="000000" w:themeColor="text1"/>
                <w:sz w:val="20"/>
                <w:szCs w:val="20"/>
              </w:rPr>
            </w:pPr>
            <w:r w:rsidRPr="001D4EB7">
              <w:rPr>
                <w:color w:val="000000" w:themeColor="text1"/>
                <w:sz w:val="20"/>
                <w:szCs w:val="20"/>
              </w:rPr>
              <w:t>Plan under review</w:t>
            </w:r>
          </w:p>
        </w:tc>
        <w:tc>
          <w:tcPr>
            <w:tcW w:w="967" w:type="dxa"/>
            <w:tcBorders>
              <w:left w:val="dotted" w:sz="4" w:space="0" w:color="auto"/>
              <w:right w:val="dotted" w:sz="4" w:space="0" w:color="auto"/>
            </w:tcBorders>
            <w:shd w:val="clear" w:color="auto" w:fill="F2F2F2" w:themeFill="background1" w:themeFillShade="F2"/>
          </w:tcPr>
          <w:p w14:paraId="324021DB" w14:textId="77777777" w:rsidR="007D75F5" w:rsidRPr="0055070B" w:rsidRDefault="0055070B" w:rsidP="007D75F5">
            <w:pPr>
              <w:rPr>
                <w:sz w:val="20"/>
                <w:szCs w:val="20"/>
              </w:rPr>
            </w:pPr>
            <w:r w:rsidRPr="0055070B">
              <w:rPr>
                <w:sz w:val="20"/>
                <w:szCs w:val="20"/>
              </w:rPr>
              <w:t xml:space="preserve">Testing </w:t>
            </w:r>
          </w:p>
        </w:tc>
        <w:tc>
          <w:tcPr>
            <w:tcW w:w="968" w:type="dxa"/>
            <w:tcBorders>
              <w:left w:val="dotted" w:sz="4" w:space="0" w:color="auto"/>
            </w:tcBorders>
            <w:shd w:val="clear" w:color="auto" w:fill="F2F2F2" w:themeFill="background1" w:themeFillShade="F2"/>
          </w:tcPr>
          <w:p w14:paraId="615F9570" w14:textId="77777777" w:rsidR="007D75F5" w:rsidRPr="00A47891" w:rsidRDefault="007D75F5" w:rsidP="007D75F5">
            <w:pPr>
              <w:rPr>
                <w:color w:val="7F7F7F" w:themeColor="text1" w:themeTint="80"/>
                <w:sz w:val="20"/>
                <w:szCs w:val="20"/>
              </w:rPr>
            </w:pPr>
          </w:p>
        </w:tc>
      </w:tr>
      <w:tr w:rsidR="005B6408" w:rsidRPr="00A47891" w14:paraId="59B77C04" w14:textId="77777777" w:rsidTr="00385DBC">
        <w:trPr>
          <w:cantSplit/>
        </w:trPr>
        <w:tc>
          <w:tcPr>
            <w:tcW w:w="1802" w:type="dxa"/>
          </w:tcPr>
          <w:p w14:paraId="0FC66CA0" w14:textId="77777777" w:rsidR="007D75F5" w:rsidRPr="00A47891" w:rsidRDefault="007D75F5" w:rsidP="007D75F5">
            <w:pPr>
              <w:rPr>
                <w:color w:val="7F7F7F" w:themeColor="text1" w:themeTint="80"/>
                <w:sz w:val="20"/>
                <w:szCs w:val="20"/>
              </w:rPr>
            </w:pPr>
            <w:r w:rsidRPr="00E323C5">
              <w:rPr>
                <w:rFonts w:eastAsia="Times New Roman" w:cs="Times New Roman"/>
                <w:b/>
                <w:bCs/>
                <w:color w:val="000000" w:themeColor="text1"/>
                <w:sz w:val="20"/>
                <w:szCs w:val="20"/>
              </w:rPr>
              <w:t>D3d.</w:t>
            </w:r>
            <w:r>
              <w:rPr>
                <w:rFonts w:eastAsia="Times New Roman" w:cs="Times New Roman"/>
                <w:bCs/>
                <w:color w:val="000000" w:themeColor="text1"/>
                <w:sz w:val="20"/>
                <w:szCs w:val="20"/>
              </w:rPr>
              <w:t xml:space="preserve"> </w:t>
            </w:r>
            <w:r w:rsidRPr="00A47891">
              <w:rPr>
                <w:rFonts w:eastAsia="Times New Roman" w:cs="Times New Roman"/>
                <w:bCs/>
                <w:color w:val="000000" w:themeColor="text1"/>
                <w:sz w:val="20"/>
                <w:szCs w:val="20"/>
              </w:rPr>
              <w:t xml:space="preserve">Develop plan for increased collaborative and training efforts, including webinars with other DEP programs </w:t>
            </w:r>
          </w:p>
        </w:tc>
        <w:tc>
          <w:tcPr>
            <w:tcW w:w="2075" w:type="dxa"/>
          </w:tcPr>
          <w:p w14:paraId="4A41F24B" w14:textId="77777777" w:rsidR="007D75F5" w:rsidRPr="00A47891" w:rsidRDefault="007D75F5" w:rsidP="007D75F5">
            <w:pPr>
              <w:rPr>
                <w:rFonts w:eastAsia="Times New Roman" w:cs="Times New Roman"/>
                <w:color w:val="FF0000"/>
                <w:sz w:val="20"/>
                <w:szCs w:val="20"/>
              </w:rPr>
            </w:pPr>
            <w:r w:rsidRPr="00A47891">
              <w:rPr>
                <w:rFonts w:eastAsia="Times New Roman" w:cs="Times New Roman"/>
                <w:bCs/>
                <w:color w:val="000000" w:themeColor="text1"/>
                <w:sz w:val="20"/>
                <w:szCs w:val="20"/>
              </w:rPr>
              <w:t>Refine needs per results of FGS-DEP Needs Assessment and discussions with Applied Geology Workgroup</w:t>
            </w:r>
          </w:p>
        </w:tc>
        <w:tc>
          <w:tcPr>
            <w:tcW w:w="1530" w:type="dxa"/>
          </w:tcPr>
          <w:p w14:paraId="5EF8FB9D" w14:textId="77777777" w:rsidR="007D75F5" w:rsidRPr="00A47891" w:rsidRDefault="007D75F5" w:rsidP="007D75F5">
            <w:pPr>
              <w:rPr>
                <w:rFonts w:eastAsia="Times New Roman" w:cs="Times New Roman"/>
                <w:color w:val="000000"/>
                <w:sz w:val="20"/>
                <w:szCs w:val="20"/>
              </w:rPr>
            </w:pPr>
            <w:r w:rsidRPr="00A47891">
              <w:rPr>
                <w:rFonts w:eastAsia="Times New Roman" w:cs="Times New Roman"/>
                <w:color w:val="000000"/>
                <w:sz w:val="20"/>
                <w:szCs w:val="20"/>
              </w:rPr>
              <w:t>Collaborative projects in place</w:t>
            </w:r>
          </w:p>
        </w:tc>
        <w:tc>
          <w:tcPr>
            <w:tcW w:w="1440" w:type="dxa"/>
          </w:tcPr>
          <w:p w14:paraId="10D9A41C" w14:textId="77777777" w:rsidR="007D75F5" w:rsidRPr="00A47891" w:rsidRDefault="007D75F5" w:rsidP="007D75F5">
            <w:pPr>
              <w:rPr>
                <w:rFonts w:eastAsia="Times New Roman" w:cs="Times New Roman"/>
                <w:color w:val="000000"/>
                <w:sz w:val="20"/>
                <w:szCs w:val="20"/>
              </w:rPr>
            </w:pPr>
            <w:r w:rsidRPr="00A47891">
              <w:rPr>
                <w:rFonts w:eastAsia="Times New Roman" w:cs="Times New Roman"/>
                <w:color w:val="000000"/>
                <w:sz w:val="20"/>
                <w:szCs w:val="20"/>
              </w:rPr>
              <w:t>Director, Leadership Team</w:t>
            </w:r>
          </w:p>
        </w:tc>
        <w:tc>
          <w:tcPr>
            <w:tcW w:w="990" w:type="dxa"/>
          </w:tcPr>
          <w:p w14:paraId="08797322" w14:textId="77777777" w:rsidR="007D75F5" w:rsidRPr="00A47891" w:rsidRDefault="007D75F5" w:rsidP="007D75F5">
            <w:pPr>
              <w:rPr>
                <w:sz w:val="20"/>
                <w:szCs w:val="20"/>
              </w:rPr>
            </w:pPr>
            <w:r w:rsidRPr="00A47891">
              <w:rPr>
                <w:sz w:val="20"/>
                <w:szCs w:val="20"/>
              </w:rPr>
              <w:t>n/a</w:t>
            </w:r>
          </w:p>
        </w:tc>
        <w:tc>
          <w:tcPr>
            <w:tcW w:w="1260" w:type="dxa"/>
          </w:tcPr>
          <w:p w14:paraId="3642923B" w14:textId="77777777" w:rsidR="007D75F5" w:rsidRPr="00A47891" w:rsidRDefault="007D75F5" w:rsidP="007D75F5">
            <w:pPr>
              <w:rPr>
                <w:sz w:val="20"/>
                <w:szCs w:val="20"/>
              </w:rPr>
            </w:pPr>
            <w:r w:rsidRPr="00A47891">
              <w:rPr>
                <w:sz w:val="20"/>
                <w:szCs w:val="20"/>
              </w:rPr>
              <w:t xml:space="preserve">Plan developed/Dec </w:t>
            </w:r>
            <w:r w:rsidRPr="00145CFF">
              <w:rPr>
                <w:strike/>
                <w:color w:val="FF0000"/>
                <w:sz w:val="20"/>
                <w:szCs w:val="20"/>
              </w:rPr>
              <w:t>2013</w:t>
            </w:r>
            <w:r w:rsidRPr="00145CFF">
              <w:rPr>
                <w:color w:val="FF0000"/>
                <w:sz w:val="20"/>
                <w:szCs w:val="20"/>
                <w:u w:val="single"/>
              </w:rPr>
              <w:t>2014</w:t>
            </w:r>
          </w:p>
        </w:tc>
        <w:tc>
          <w:tcPr>
            <w:tcW w:w="967" w:type="dxa"/>
            <w:tcBorders>
              <w:right w:val="dotted" w:sz="4" w:space="0" w:color="auto"/>
            </w:tcBorders>
            <w:shd w:val="clear" w:color="auto" w:fill="F2F2F2" w:themeFill="background1" w:themeFillShade="F2"/>
          </w:tcPr>
          <w:p w14:paraId="32F0A1B9" w14:textId="77777777" w:rsidR="007D75F5" w:rsidRPr="00AD6A84" w:rsidRDefault="007D75F5" w:rsidP="007D75F5">
            <w:pPr>
              <w:rPr>
                <w:color w:val="000000" w:themeColor="text1"/>
                <w:sz w:val="20"/>
                <w:szCs w:val="20"/>
              </w:rPr>
            </w:pPr>
            <w:r w:rsidRPr="00AD6A84">
              <w:rPr>
                <w:color w:val="000000" w:themeColor="text1"/>
                <w:sz w:val="20"/>
                <w:szCs w:val="20"/>
              </w:rPr>
              <w:t>Date revised to align with previous 3 KPMs</w:t>
            </w:r>
          </w:p>
        </w:tc>
        <w:tc>
          <w:tcPr>
            <w:tcW w:w="968" w:type="dxa"/>
            <w:tcBorders>
              <w:left w:val="dotted" w:sz="4" w:space="0" w:color="auto"/>
              <w:right w:val="dotted" w:sz="4" w:space="0" w:color="auto"/>
            </w:tcBorders>
            <w:shd w:val="clear" w:color="auto" w:fill="F2F2F2" w:themeFill="background1" w:themeFillShade="F2"/>
          </w:tcPr>
          <w:p w14:paraId="54790A33" w14:textId="77777777" w:rsidR="007D75F5" w:rsidRPr="00A47891" w:rsidRDefault="0055070B" w:rsidP="007D75F5">
            <w:pPr>
              <w:rPr>
                <w:color w:val="7F7F7F" w:themeColor="text1" w:themeTint="80"/>
                <w:sz w:val="20"/>
                <w:szCs w:val="20"/>
              </w:rPr>
            </w:pPr>
            <w:r w:rsidRPr="001D4EB7">
              <w:rPr>
                <w:color w:val="000000" w:themeColor="text1"/>
                <w:sz w:val="20"/>
                <w:szCs w:val="20"/>
              </w:rPr>
              <w:t>Plan under review</w:t>
            </w:r>
          </w:p>
        </w:tc>
        <w:tc>
          <w:tcPr>
            <w:tcW w:w="967" w:type="dxa"/>
            <w:tcBorders>
              <w:left w:val="dotted" w:sz="4" w:space="0" w:color="auto"/>
              <w:right w:val="dotted" w:sz="4" w:space="0" w:color="auto"/>
            </w:tcBorders>
            <w:shd w:val="clear" w:color="auto" w:fill="F2F2F2" w:themeFill="background1" w:themeFillShade="F2"/>
          </w:tcPr>
          <w:p w14:paraId="4289381E" w14:textId="77777777" w:rsidR="007D75F5" w:rsidRPr="00A47891" w:rsidRDefault="0055070B" w:rsidP="007D75F5">
            <w:pPr>
              <w:rPr>
                <w:color w:val="7F7F7F" w:themeColor="text1" w:themeTint="80"/>
                <w:sz w:val="20"/>
                <w:szCs w:val="20"/>
              </w:rPr>
            </w:pPr>
            <w:r w:rsidRPr="0055070B">
              <w:rPr>
                <w:sz w:val="20"/>
                <w:szCs w:val="20"/>
              </w:rPr>
              <w:t>Testing</w:t>
            </w:r>
          </w:p>
        </w:tc>
        <w:tc>
          <w:tcPr>
            <w:tcW w:w="968" w:type="dxa"/>
            <w:tcBorders>
              <w:left w:val="dotted" w:sz="4" w:space="0" w:color="auto"/>
            </w:tcBorders>
            <w:shd w:val="clear" w:color="auto" w:fill="F2F2F2" w:themeFill="background1" w:themeFillShade="F2"/>
          </w:tcPr>
          <w:p w14:paraId="253ABED3" w14:textId="77777777" w:rsidR="007D75F5" w:rsidRPr="00A47891" w:rsidRDefault="007D75F5" w:rsidP="007D75F5">
            <w:pPr>
              <w:rPr>
                <w:color w:val="7F7F7F" w:themeColor="text1" w:themeTint="80"/>
                <w:sz w:val="20"/>
                <w:szCs w:val="20"/>
              </w:rPr>
            </w:pPr>
          </w:p>
        </w:tc>
      </w:tr>
    </w:tbl>
    <w:p w14:paraId="6F1D9DB6" w14:textId="77777777" w:rsidR="002A15FF" w:rsidRDefault="002A15FF"/>
    <w:p w14:paraId="5E383D69" w14:textId="77777777" w:rsidR="00620FB4" w:rsidRDefault="00620FB4" w:rsidP="007948EC">
      <w:pPr>
        <w:sectPr w:rsidR="00620FB4" w:rsidSect="00096710">
          <w:footnotePr>
            <w:numRestart w:val="eachSect"/>
          </w:footnotePr>
          <w:type w:val="continuous"/>
          <w:pgSz w:w="15840" w:h="12240" w:orient="landscape" w:code="1"/>
          <w:pgMar w:top="630" w:right="1440" w:bottom="540" w:left="1440" w:header="720" w:footer="720" w:gutter="0"/>
          <w:pgBorders w:offsetFrom="page">
            <w:top w:val="single" w:sz="4" w:space="24" w:color="auto"/>
            <w:left w:val="single" w:sz="4" w:space="24" w:color="auto"/>
            <w:bottom w:val="single" w:sz="4" w:space="24" w:color="auto"/>
            <w:right w:val="single" w:sz="4" w:space="24" w:color="auto"/>
          </w:pgBorders>
          <w:cols w:space="720"/>
          <w:titlePg/>
          <w:docGrid w:linePitch="360"/>
        </w:sectPr>
      </w:pPr>
    </w:p>
    <w:p w14:paraId="2E98CD5F" w14:textId="77777777" w:rsidR="00E74367" w:rsidRDefault="00662E2F" w:rsidP="0072696E">
      <w:pPr>
        <w:pStyle w:val="Heading1"/>
        <w:spacing w:after="0"/>
      </w:pPr>
      <w:bookmarkStart w:id="15" w:name="_Toc361742505"/>
      <w:r>
        <w:lastRenderedPageBreak/>
        <w:t xml:space="preserve">FGS </w:t>
      </w:r>
      <w:r w:rsidR="00BF09FB">
        <w:t>MID AND LONG-TERM GOALS</w:t>
      </w:r>
      <w:bookmarkEnd w:id="15"/>
    </w:p>
    <w:p w14:paraId="370B8264" w14:textId="77777777" w:rsidR="009007B3" w:rsidRPr="009007B3" w:rsidRDefault="009007B3" w:rsidP="0072696E">
      <w:pPr>
        <w:spacing w:after="0"/>
        <w:rPr>
          <w:b/>
          <w:u w:val="single"/>
        </w:rPr>
      </w:pPr>
      <w:r w:rsidRPr="009007B3">
        <w:rPr>
          <w:b/>
          <w:u w:val="single"/>
        </w:rPr>
        <w:t>Midterm Goal</w:t>
      </w:r>
      <w:r w:rsidR="00A13064">
        <w:rPr>
          <w:b/>
          <w:u w:val="single"/>
        </w:rPr>
        <w:t>s</w:t>
      </w:r>
    </w:p>
    <w:p w14:paraId="4F95F7BD" w14:textId="77777777" w:rsidR="00335342" w:rsidRDefault="00335342" w:rsidP="00AE22E6">
      <w:pPr>
        <w:pStyle w:val="ListParagraph"/>
        <w:numPr>
          <w:ilvl w:val="0"/>
          <w:numId w:val="32"/>
        </w:numPr>
        <w:ind w:left="360"/>
      </w:pPr>
      <w:r>
        <w:t xml:space="preserve">Move to 3000 Commonwealth </w:t>
      </w:r>
      <w:r w:rsidR="00F2356D">
        <w:t xml:space="preserve">Boulevard </w:t>
      </w:r>
      <w:r w:rsidR="00DE49BB">
        <w:t>during 201</w:t>
      </w:r>
      <w:r w:rsidR="00A61788">
        <w:t>4</w:t>
      </w:r>
      <w:r>
        <w:t>.</w:t>
      </w:r>
    </w:p>
    <w:p w14:paraId="474DFD74" w14:textId="77777777" w:rsidR="00D57603" w:rsidRPr="00AE22E6" w:rsidRDefault="00D57603" w:rsidP="00AE22E6">
      <w:pPr>
        <w:pStyle w:val="ListParagraph"/>
        <w:numPr>
          <w:ilvl w:val="0"/>
          <w:numId w:val="32"/>
        </w:numPr>
        <w:ind w:left="360"/>
        <w:rPr>
          <w:rFonts w:cs="Arial"/>
        </w:rPr>
      </w:pPr>
      <w:r w:rsidRPr="00AE22E6">
        <w:rPr>
          <w:rFonts w:cs="Arial"/>
        </w:rPr>
        <w:t>Create a master geoscience research database during 201</w:t>
      </w:r>
      <w:r w:rsidR="00AD6A84" w:rsidRPr="00AE22E6">
        <w:rPr>
          <w:rFonts w:cs="Arial"/>
        </w:rPr>
        <w:t>4</w:t>
      </w:r>
      <w:r w:rsidRPr="00AE22E6">
        <w:rPr>
          <w:rFonts w:cs="Arial"/>
        </w:rPr>
        <w:t xml:space="preserve"> making recent and active research and assessment activity known and accessible to DEP (including </w:t>
      </w:r>
      <w:r w:rsidR="0009588C" w:rsidRPr="00AE22E6">
        <w:rPr>
          <w:rFonts w:cs="Arial"/>
        </w:rPr>
        <w:t>Water Management District</w:t>
      </w:r>
      <w:r w:rsidRPr="00AE22E6">
        <w:rPr>
          <w:rFonts w:cs="Arial"/>
        </w:rPr>
        <w:t>) managers.</w:t>
      </w:r>
    </w:p>
    <w:p w14:paraId="16012548" w14:textId="77777777" w:rsidR="003135CF" w:rsidRPr="00AE22E6" w:rsidRDefault="001A70CB" w:rsidP="00AE22E6">
      <w:pPr>
        <w:pStyle w:val="ListParagraph"/>
        <w:numPr>
          <w:ilvl w:val="0"/>
          <w:numId w:val="32"/>
        </w:numPr>
        <w:ind w:left="360"/>
        <w:rPr>
          <w:color w:val="000000" w:themeColor="text1"/>
        </w:rPr>
      </w:pPr>
      <w:r w:rsidRPr="00AE22E6">
        <w:rPr>
          <w:color w:val="000000" w:themeColor="text1"/>
        </w:rPr>
        <w:t xml:space="preserve">Support DEP’s Oil and Gas Section in rule making effort required by passage of natural gas storage bill </w:t>
      </w:r>
      <w:r w:rsidR="00E96019" w:rsidRPr="00AE22E6">
        <w:rPr>
          <w:color w:val="000000" w:themeColor="text1"/>
        </w:rPr>
        <w:t xml:space="preserve">during </w:t>
      </w:r>
      <w:r w:rsidRPr="00AE22E6">
        <w:rPr>
          <w:color w:val="000000" w:themeColor="text1"/>
        </w:rPr>
        <w:t>2013/2014.</w:t>
      </w:r>
    </w:p>
    <w:p w14:paraId="45000257" w14:textId="77777777" w:rsidR="00DE49BB" w:rsidRDefault="00DE49BB" w:rsidP="00AE22E6">
      <w:pPr>
        <w:pStyle w:val="ListParagraph"/>
        <w:numPr>
          <w:ilvl w:val="0"/>
          <w:numId w:val="32"/>
        </w:numPr>
        <w:ind w:left="360"/>
      </w:pPr>
      <w:r>
        <w:t>Establish a project management plan</w:t>
      </w:r>
      <w:r w:rsidR="005A68EA">
        <w:t xml:space="preserve"> during 2014</w:t>
      </w:r>
      <w:r>
        <w:t>, including a communications plan to request all publically available sinkhole data</w:t>
      </w:r>
      <w:r w:rsidR="003135CF">
        <w:t>,</w:t>
      </w:r>
      <w:r>
        <w:t xml:space="preserve"> with intent to incorporate it into the Subsidence Incident Report database.</w:t>
      </w:r>
    </w:p>
    <w:p w14:paraId="2C668C83" w14:textId="77777777" w:rsidR="00335342" w:rsidRDefault="00335342" w:rsidP="00AE22E6">
      <w:pPr>
        <w:pStyle w:val="ListParagraph"/>
        <w:numPr>
          <w:ilvl w:val="0"/>
          <w:numId w:val="32"/>
        </w:numPr>
        <w:ind w:left="360"/>
      </w:pPr>
      <w:r>
        <w:t>Create</w:t>
      </w:r>
      <w:r w:rsidR="00803084">
        <w:t xml:space="preserve"> and publish</w:t>
      </w:r>
      <w:r>
        <w:t xml:space="preserve"> statewide potentiometric maps of Florida’s aquifers</w:t>
      </w:r>
      <w:r w:rsidR="00803084">
        <w:t xml:space="preserve"> twice per year, in collaboration with Water Management Districts</w:t>
      </w:r>
      <w:r>
        <w:t>.</w:t>
      </w:r>
      <w:r w:rsidR="00016F91">
        <w:t xml:space="preserve"> </w:t>
      </w:r>
      <w:r w:rsidR="003135CF">
        <w:t xml:space="preserve"> </w:t>
      </w:r>
      <w:r w:rsidR="00016F91">
        <w:t xml:space="preserve">Make such maps available to the WMDs and other entities as needed </w:t>
      </w:r>
      <w:r w:rsidR="00B723BC">
        <w:t>starting in</w:t>
      </w:r>
      <w:r w:rsidR="00016F91">
        <w:t xml:space="preserve"> 2014</w:t>
      </w:r>
      <w:r w:rsidR="00287B96">
        <w:t>.</w:t>
      </w:r>
    </w:p>
    <w:p w14:paraId="75294D50" w14:textId="77777777" w:rsidR="00335342" w:rsidRDefault="00366D68" w:rsidP="00AE22E6">
      <w:pPr>
        <w:pStyle w:val="ListParagraph"/>
        <w:numPr>
          <w:ilvl w:val="0"/>
          <w:numId w:val="32"/>
        </w:numPr>
        <w:ind w:left="360"/>
      </w:pPr>
      <w:r>
        <w:t>Publish</w:t>
      </w:r>
      <w:r w:rsidR="00335342">
        <w:t xml:space="preserve"> updated geomorphic map of the State of Florida </w:t>
      </w:r>
      <w:r>
        <w:t>during</w:t>
      </w:r>
      <w:r w:rsidR="00335342">
        <w:t xml:space="preserve"> </w:t>
      </w:r>
      <w:r w:rsidR="00335342" w:rsidRPr="00AE22E6">
        <w:rPr>
          <w:strike/>
        </w:rPr>
        <w:t>2014</w:t>
      </w:r>
      <w:r w:rsidR="00653A3B" w:rsidRPr="00AE22E6">
        <w:rPr>
          <w:color w:val="FF0000"/>
          <w:u w:val="single"/>
        </w:rPr>
        <w:t>2015</w:t>
      </w:r>
      <w:r w:rsidR="00335342">
        <w:t>.</w:t>
      </w:r>
    </w:p>
    <w:p w14:paraId="4C87DA17" w14:textId="77777777" w:rsidR="003468F2" w:rsidRDefault="003135CF" w:rsidP="00AE22E6">
      <w:pPr>
        <w:pStyle w:val="ListParagraph"/>
        <w:numPr>
          <w:ilvl w:val="0"/>
          <w:numId w:val="32"/>
        </w:numPr>
        <w:ind w:left="360"/>
      </w:pPr>
      <w:r w:rsidRPr="00575F5F">
        <w:t>C</w:t>
      </w:r>
      <w:r w:rsidR="003468F2" w:rsidRPr="00575F5F">
        <w:t xml:space="preserve">reate a project management plan </w:t>
      </w:r>
      <w:r w:rsidRPr="00575F5F">
        <w:t xml:space="preserve">during 2014 </w:t>
      </w:r>
      <w:r w:rsidR="00D57603" w:rsidRPr="00575F5F">
        <w:t xml:space="preserve">to incorporate all </w:t>
      </w:r>
      <w:r w:rsidR="00B444C3" w:rsidRPr="00575F5F">
        <w:t>DEP-owned (including WMDs)</w:t>
      </w:r>
      <w:r w:rsidR="00D57603" w:rsidRPr="00575F5F">
        <w:t xml:space="preserve"> </w:t>
      </w:r>
      <w:r w:rsidR="003468F2" w:rsidRPr="00575F5F">
        <w:t>geophysical logs in</w:t>
      </w:r>
      <w:r w:rsidR="00D57603" w:rsidRPr="00575F5F">
        <w:t xml:space="preserve">to </w:t>
      </w:r>
      <w:r w:rsidR="00B444C3" w:rsidRPr="00575F5F">
        <w:t>a single online database</w:t>
      </w:r>
      <w:r w:rsidR="00D57603" w:rsidRPr="00575F5F">
        <w:t>.</w:t>
      </w:r>
      <w:r w:rsidR="00B444C3">
        <w:t xml:space="preserve"> The plan will include all existing and new geophysical logs as well as digitizing any paper logs that are not already available in digital form.</w:t>
      </w:r>
    </w:p>
    <w:p w14:paraId="12C69114" w14:textId="77777777" w:rsidR="001A70CB" w:rsidRPr="001A70CB" w:rsidRDefault="001A70CB" w:rsidP="00AE22E6">
      <w:pPr>
        <w:pStyle w:val="ListParagraph"/>
        <w:numPr>
          <w:ilvl w:val="0"/>
          <w:numId w:val="32"/>
        </w:numPr>
        <w:ind w:left="360"/>
      </w:pPr>
      <w:r>
        <w:t>Prepare for legislative issues to be presented to DEP Leadership in June 201</w:t>
      </w:r>
      <w:r w:rsidR="00AB5708">
        <w:t>4</w:t>
      </w:r>
      <w:r>
        <w:t>.</w:t>
      </w:r>
    </w:p>
    <w:p w14:paraId="66B8753E" w14:textId="77777777" w:rsidR="00A65758" w:rsidRPr="0009588C" w:rsidRDefault="00AB5708" w:rsidP="00AE22E6">
      <w:pPr>
        <w:pStyle w:val="ListParagraph"/>
        <w:numPr>
          <w:ilvl w:val="0"/>
          <w:numId w:val="32"/>
        </w:numPr>
        <w:ind w:left="360"/>
      </w:pPr>
      <w:r w:rsidRPr="00AE22E6">
        <w:rPr>
          <w:color w:val="000000" w:themeColor="text1"/>
        </w:rPr>
        <w:t>By July 2015, u</w:t>
      </w:r>
      <w:r w:rsidR="00520ECC" w:rsidRPr="00AE22E6">
        <w:rPr>
          <w:color w:val="000000" w:themeColor="text1"/>
        </w:rPr>
        <w:t xml:space="preserve">pon approval to proceed and </w:t>
      </w:r>
      <w:r w:rsidR="001A70CB" w:rsidRPr="00AE22E6">
        <w:rPr>
          <w:color w:val="000000" w:themeColor="text1"/>
        </w:rPr>
        <w:t xml:space="preserve">with </w:t>
      </w:r>
      <w:r w:rsidR="00520ECC" w:rsidRPr="00AE22E6">
        <w:rPr>
          <w:color w:val="000000" w:themeColor="text1"/>
        </w:rPr>
        <w:t>legislative authority, develop FGS advisory group.</w:t>
      </w:r>
    </w:p>
    <w:p w14:paraId="4D76C894" w14:textId="77777777" w:rsidR="00287B96" w:rsidRDefault="00287B96" w:rsidP="00AE22E6">
      <w:pPr>
        <w:pStyle w:val="ListParagraph"/>
        <w:numPr>
          <w:ilvl w:val="0"/>
          <w:numId w:val="32"/>
        </w:numPr>
        <w:ind w:left="360"/>
      </w:pPr>
      <w:r>
        <w:t xml:space="preserve">Conduct </w:t>
      </w:r>
      <w:r w:rsidR="00803084">
        <w:t xml:space="preserve">geologic </w:t>
      </w:r>
      <w:r>
        <w:t xml:space="preserve">needs assessment of WMD programs </w:t>
      </w:r>
      <w:r w:rsidR="00A61788">
        <w:t xml:space="preserve">during </w:t>
      </w:r>
      <w:r>
        <w:t>2014</w:t>
      </w:r>
      <w:r w:rsidR="00803084">
        <w:t xml:space="preserve">; and repeat DEP geologic needs assessment </w:t>
      </w:r>
      <w:r w:rsidR="00A61788">
        <w:t xml:space="preserve">during </w:t>
      </w:r>
      <w:r w:rsidR="00803084">
        <w:t>2015</w:t>
      </w:r>
      <w:r>
        <w:t>.</w:t>
      </w:r>
    </w:p>
    <w:p w14:paraId="60F9B5AC" w14:textId="77777777" w:rsidR="006C0730" w:rsidRPr="00AE22E6" w:rsidRDefault="00B723BC" w:rsidP="00AE22E6">
      <w:pPr>
        <w:pStyle w:val="ListParagraph"/>
        <w:numPr>
          <w:ilvl w:val="0"/>
          <w:numId w:val="32"/>
        </w:numPr>
        <w:ind w:left="360"/>
        <w:rPr>
          <w:color w:val="000000" w:themeColor="text1"/>
        </w:rPr>
      </w:pPr>
      <w:r>
        <w:t>In collaboration with WMD and USGS</w:t>
      </w:r>
      <w:r w:rsidR="003135CF">
        <w:t>,</w:t>
      </w:r>
      <w:r w:rsidR="006E79C4" w:rsidRPr="006E79C4">
        <w:t xml:space="preserve"> </w:t>
      </w:r>
      <w:r w:rsidR="006E79C4">
        <w:t>working through DEP’s Office of Water Policy</w:t>
      </w:r>
      <w:r>
        <w:t>, establish a revised hydrostratigraphic nomenclature and naming methodology for Florida by 2015</w:t>
      </w:r>
      <w:r w:rsidR="006E79C4">
        <w:t>.</w:t>
      </w:r>
      <w:r w:rsidR="006C0730" w:rsidRPr="00AE22E6">
        <w:rPr>
          <w:color w:val="000000" w:themeColor="text1"/>
        </w:rPr>
        <w:t xml:space="preserve"> </w:t>
      </w:r>
    </w:p>
    <w:p w14:paraId="66BB7481" w14:textId="77777777" w:rsidR="006C0730" w:rsidRPr="00AE22E6" w:rsidRDefault="006C0730" w:rsidP="00AE22E6">
      <w:pPr>
        <w:pStyle w:val="ListParagraph"/>
        <w:numPr>
          <w:ilvl w:val="0"/>
          <w:numId w:val="32"/>
        </w:numPr>
        <w:ind w:left="360"/>
        <w:rPr>
          <w:color w:val="000000" w:themeColor="text1"/>
        </w:rPr>
      </w:pPr>
      <w:r w:rsidRPr="00AE22E6">
        <w:rPr>
          <w:color w:val="000000" w:themeColor="text1"/>
        </w:rPr>
        <w:t>Develop petroleum geology sub-surface characterization and mapping strategies by 2015, pending addition of expertise to agency.</w:t>
      </w:r>
    </w:p>
    <w:p w14:paraId="40715DB8" w14:textId="77777777" w:rsidR="00383103" w:rsidRPr="0000371B" w:rsidRDefault="00FD4558" w:rsidP="0072696E">
      <w:pPr>
        <w:spacing w:after="0"/>
        <w:rPr>
          <w:b/>
          <w:color w:val="000000" w:themeColor="text1"/>
          <w:u w:val="single"/>
        </w:rPr>
      </w:pPr>
      <w:r w:rsidRPr="00FD4558">
        <w:rPr>
          <w:b/>
          <w:color w:val="000000" w:themeColor="text1"/>
          <w:u w:val="single"/>
        </w:rPr>
        <w:t>Long-term Goals</w:t>
      </w:r>
    </w:p>
    <w:p w14:paraId="5825220D" w14:textId="77777777" w:rsidR="00B723BC" w:rsidRPr="0000371B" w:rsidRDefault="00FD4558" w:rsidP="00B723BC">
      <w:pPr>
        <w:pStyle w:val="ListParagraph"/>
        <w:numPr>
          <w:ilvl w:val="0"/>
          <w:numId w:val="5"/>
        </w:numPr>
        <w:rPr>
          <w:color w:val="000000" w:themeColor="text1"/>
        </w:rPr>
      </w:pPr>
      <w:r w:rsidRPr="00FD4558">
        <w:rPr>
          <w:color w:val="000000" w:themeColor="text1"/>
        </w:rPr>
        <w:t>Develop a relative vulnerability map for sinkhole formation potential in Florida during 2016.</w:t>
      </w:r>
    </w:p>
    <w:p w14:paraId="23982E22" w14:textId="77777777" w:rsidR="00B723BC" w:rsidRDefault="00FD4558" w:rsidP="00A12491">
      <w:pPr>
        <w:pStyle w:val="ListParagraph"/>
        <w:numPr>
          <w:ilvl w:val="0"/>
          <w:numId w:val="5"/>
        </w:numPr>
      </w:pPr>
      <w:r w:rsidRPr="00FD4558">
        <w:rPr>
          <w:color w:val="000000" w:themeColor="text1"/>
        </w:rPr>
        <w:t>Make all availabl</w:t>
      </w:r>
      <w:r w:rsidR="00A53E7B">
        <w:t xml:space="preserve">e </w:t>
      </w:r>
      <w:r w:rsidR="00B723BC">
        <w:t xml:space="preserve">geophysical logs </w:t>
      </w:r>
      <w:r w:rsidR="006C0730">
        <w:t xml:space="preserve">in </w:t>
      </w:r>
      <w:r w:rsidR="00A053E6">
        <w:t>the agency</w:t>
      </w:r>
      <w:r w:rsidR="00B444C3">
        <w:t>, including WMDs,</w:t>
      </w:r>
      <w:r w:rsidR="006C0730">
        <w:t xml:space="preserve"> </w:t>
      </w:r>
      <w:r w:rsidR="00B723BC">
        <w:t xml:space="preserve">available via the Internet </w:t>
      </w:r>
      <w:r w:rsidR="00D45000">
        <w:t>during 2016</w:t>
      </w:r>
      <w:r w:rsidR="00B723BC">
        <w:t>.</w:t>
      </w:r>
    </w:p>
    <w:p w14:paraId="202E86ED" w14:textId="77777777" w:rsidR="00F63D85" w:rsidRDefault="00F63D85" w:rsidP="00A12491">
      <w:pPr>
        <w:pStyle w:val="ListParagraph"/>
        <w:numPr>
          <w:ilvl w:val="0"/>
          <w:numId w:val="5"/>
        </w:numPr>
      </w:pPr>
      <w:r>
        <w:t xml:space="preserve">During 2017, </w:t>
      </w:r>
      <w:r w:rsidR="003135CF">
        <w:t>update</w:t>
      </w:r>
      <w:r w:rsidR="00515DBC">
        <w:t xml:space="preserve"> </w:t>
      </w:r>
      <w:r>
        <w:t xml:space="preserve">geologic brochures for Florida State Parks with significant geological features.  </w:t>
      </w:r>
    </w:p>
    <w:p w14:paraId="33FAEAE5" w14:textId="77777777" w:rsidR="008C49B8" w:rsidRDefault="008C49B8" w:rsidP="00A12491">
      <w:pPr>
        <w:pStyle w:val="ListParagraph"/>
        <w:numPr>
          <w:ilvl w:val="0"/>
          <w:numId w:val="5"/>
        </w:numPr>
      </w:pPr>
      <w:r>
        <w:t xml:space="preserve">Develop </w:t>
      </w:r>
      <w:r w:rsidR="00803084">
        <w:t xml:space="preserve">relative </w:t>
      </w:r>
      <w:r>
        <w:t>recharge</w:t>
      </w:r>
      <w:r w:rsidR="00803084">
        <w:t xml:space="preserve"> or vulnerability</w:t>
      </w:r>
      <w:r w:rsidR="00294A79">
        <w:t xml:space="preserve"> maps for</w:t>
      </w:r>
      <w:r>
        <w:t xml:space="preserve"> </w:t>
      </w:r>
      <w:r w:rsidR="006C0730">
        <w:t xml:space="preserve">four </w:t>
      </w:r>
      <w:r>
        <w:t>first-magnitude</w:t>
      </w:r>
      <w:r w:rsidR="00294A79">
        <w:t xml:space="preserve"> springs</w:t>
      </w:r>
      <w:r>
        <w:t xml:space="preserve"> by 2018.</w:t>
      </w:r>
    </w:p>
    <w:p w14:paraId="3C1220E5" w14:textId="77777777" w:rsidR="00294A79" w:rsidRDefault="00294A79" w:rsidP="00A12491">
      <w:pPr>
        <w:pStyle w:val="ListParagraph"/>
        <w:numPr>
          <w:ilvl w:val="0"/>
          <w:numId w:val="5"/>
        </w:numPr>
      </w:pPr>
      <w:r>
        <w:t>Develop a statewide</w:t>
      </w:r>
      <w:r w:rsidR="00A053E6">
        <w:t xml:space="preserve"> </w:t>
      </w:r>
      <w:r w:rsidR="00515DBC">
        <w:t>Florida</w:t>
      </w:r>
      <w:r>
        <w:t xml:space="preserve"> Aquifer Vulnerability Assessment</w:t>
      </w:r>
      <w:r w:rsidR="007406A1">
        <w:t xml:space="preserve"> (FAVA)</w:t>
      </w:r>
      <w:r>
        <w:t xml:space="preserve"> </w:t>
      </w:r>
      <w:r w:rsidR="00235C0F">
        <w:t>coverage</w:t>
      </w:r>
      <w:r w:rsidR="00515DBC">
        <w:t xml:space="preserve"> for the Floridan Aquifer System</w:t>
      </w:r>
      <w:r>
        <w:t xml:space="preserve"> by 2018.</w:t>
      </w:r>
    </w:p>
    <w:p w14:paraId="1E84B288" w14:textId="77777777" w:rsidR="00A13064" w:rsidRDefault="004D432C" w:rsidP="00A12491">
      <w:pPr>
        <w:pStyle w:val="ListParagraph"/>
        <w:numPr>
          <w:ilvl w:val="0"/>
          <w:numId w:val="5"/>
        </w:numPr>
      </w:pPr>
      <w:r>
        <w:t>D</w:t>
      </w:r>
      <w:r w:rsidR="008C49B8">
        <w:t xml:space="preserve">evelop maps </w:t>
      </w:r>
      <w:r w:rsidR="006C0730">
        <w:t xml:space="preserve">and related database </w:t>
      </w:r>
      <w:r w:rsidR="008C49B8">
        <w:t>of</w:t>
      </w:r>
      <w:r w:rsidR="006B204B">
        <w:t xml:space="preserve"> known</w:t>
      </w:r>
      <w:r w:rsidR="008C49B8">
        <w:t xml:space="preserve"> major conduits </w:t>
      </w:r>
      <w:r w:rsidR="00ED03E8">
        <w:t>conveying groundwater to first magnitude springs</w:t>
      </w:r>
      <w:r w:rsidR="00B723BC">
        <w:t xml:space="preserve"> </w:t>
      </w:r>
      <w:r w:rsidR="00B723BC" w:rsidRPr="00B444C3">
        <w:t>and incorporate with a statewide dye tracing database</w:t>
      </w:r>
      <w:r w:rsidR="00ED03E8">
        <w:t xml:space="preserve"> </w:t>
      </w:r>
      <w:r w:rsidR="008C49B8">
        <w:t>by 201</w:t>
      </w:r>
      <w:r w:rsidR="00B444C3">
        <w:t>7</w:t>
      </w:r>
      <w:r w:rsidR="008C49B8">
        <w:t>.</w:t>
      </w:r>
      <w:r w:rsidR="00A13064" w:rsidRPr="00A13064">
        <w:t xml:space="preserve"> </w:t>
      </w:r>
    </w:p>
    <w:p w14:paraId="63C1CDDE" w14:textId="77777777" w:rsidR="006C0730" w:rsidRDefault="006C0730" w:rsidP="006C0730">
      <w:pPr>
        <w:pStyle w:val="ListParagraph"/>
        <w:numPr>
          <w:ilvl w:val="0"/>
          <w:numId w:val="5"/>
        </w:numPr>
        <w:rPr>
          <w:color w:val="000000" w:themeColor="text1"/>
        </w:rPr>
      </w:pPr>
      <w:r>
        <w:rPr>
          <w:color w:val="000000" w:themeColor="text1"/>
        </w:rPr>
        <w:t>Create Geologic Atlas of Florida as a series of county fact sheets for 25% of the state during 2017.</w:t>
      </w:r>
    </w:p>
    <w:p w14:paraId="1D039BE9" w14:textId="77777777" w:rsidR="00287B96" w:rsidRDefault="00287B96" w:rsidP="00A12491">
      <w:pPr>
        <w:pStyle w:val="ListParagraph"/>
        <w:numPr>
          <w:ilvl w:val="0"/>
          <w:numId w:val="5"/>
        </w:numPr>
      </w:pPr>
      <w:r>
        <w:t xml:space="preserve">Complete detailed </w:t>
      </w:r>
      <w:r w:rsidR="003468F2">
        <w:t xml:space="preserve">lithostratigraphic and </w:t>
      </w:r>
      <w:r>
        <w:t xml:space="preserve">hydrostratigraphic framework for at least </w:t>
      </w:r>
      <w:r w:rsidR="003468F2">
        <w:t>25</w:t>
      </w:r>
      <w:r>
        <w:t>% of the state by 2018.</w:t>
      </w:r>
    </w:p>
    <w:p w14:paraId="2E810074" w14:textId="77777777" w:rsidR="004045B0" w:rsidRDefault="004045B0" w:rsidP="007B2A02">
      <w:pPr>
        <w:pStyle w:val="ListParagraph"/>
        <w:numPr>
          <w:ilvl w:val="0"/>
          <w:numId w:val="5"/>
        </w:numPr>
        <w:rPr>
          <w:color w:val="000000" w:themeColor="text1"/>
        </w:rPr>
      </w:pPr>
      <w:r>
        <w:rPr>
          <w:color w:val="000000" w:themeColor="text1"/>
        </w:rPr>
        <w:t xml:space="preserve">Create </w:t>
      </w:r>
      <w:r w:rsidR="00B723BC">
        <w:rPr>
          <w:color w:val="000000" w:themeColor="text1"/>
        </w:rPr>
        <w:t>a</w:t>
      </w:r>
      <w:r>
        <w:rPr>
          <w:color w:val="000000" w:themeColor="text1"/>
        </w:rPr>
        <w:t xml:space="preserve"> geochemical and mineralogical atlas </w:t>
      </w:r>
      <w:r w:rsidR="00464D28">
        <w:rPr>
          <w:color w:val="000000" w:themeColor="text1"/>
        </w:rPr>
        <w:t xml:space="preserve">framework </w:t>
      </w:r>
      <w:r>
        <w:rPr>
          <w:color w:val="000000" w:themeColor="text1"/>
        </w:rPr>
        <w:t>of aquifer media for the state based on lithostratigraphic</w:t>
      </w:r>
      <w:r w:rsidR="003468F2">
        <w:rPr>
          <w:color w:val="000000" w:themeColor="text1"/>
        </w:rPr>
        <w:t xml:space="preserve"> and hydrostratigraphic </w:t>
      </w:r>
      <w:r>
        <w:rPr>
          <w:color w:val="000000" w:themeColor="text1"/>
        </w:rPr>
        <w:t>units by 2018.</w:t>
      </w:r>
    </w:p>
    <w:p w14:paraId="25FB2E92" w14:textId="77777777" w:rsidR="00BF09FB" w:rsidRPr="00A56B0F" w:rsidRDefault="00A56B0F" w:rsidP="00BF09FB">
      <w:pPr>
        <w:pStyle w:val="Heading1"/>
        <w:rPr>
          <w:sz w:val="36"/>
        </w:rPr>
      </w:pPr>
      <w:bookmarkStart w:id="16" w:name="_Toc361742506"/>
      <w:r w:rsidRPr="00A56B0F">
        <w:rPr>
          <w:sz w:val="36"/>
        </w:rPr>
        <w:lastRenderedPageBreak/>
        <w:t>CONTINUOUS IMPROVEMENT</w:t>
      </w:r>
      <w:r w:rsidR="00557DC5">
        <w:rPr>
          <w:sz w:val="36"/>
        </w:rPr>
        <w:t>,</w:t>
      </w:r>
      <w:r w:rsidRPr="00A56B0F">
        <w:rPr>
          <w:sz w:val="36"/>
        </w:rPr>
        <w:t xml:space="preserve"> </w:t>
      </w:r>
      <w:r w:rsidR="00BF09FB" w:rsidRPr="00A56B0F">
        <w:rPr>
          <w:sz w:val="36"/>
        </w:rPr>
        <w:t>ACH</w:t>
      </w:r>
      <w:r w:rsidR="0019137B" w:rsidRPr="00A56B0F">
        <w:rPr>
          <w:sz w:val="36"/>
        </w:rPr>
        <w:t>I</w:t>
      </w:r>
      <w:r w:rsidRPr="00A56B0F">
        <w:rPr>
          <w:sz w:val="36"/>
        </w:rPr>
        <w:t>EVEMENTS</w:t>
      </w:r>
      <w:r w:rsidR="00557DC5">
        <w:rPr>
          <w:sz w:val="36"/>
        </w:rPr>
        <w:t xml:space="preserve"> &amp;</w:t>
      </w:r>
      <w:r w:rsidR="00557DC5" w:rsidRPr="00557DC5">
        <w:rPr>
          <w:sz w:val="36"/>
        </w:rPr>
        <w:t xml:space="preserve"> </w:t>
      </w:r>
      <w:r w:rsidR="00557DC5" w:rsidRPr="00A56B0F">
        <w:rPr>
          <w:sz w:val="36"/>
        </w:rPr>
        <w:t>SUCCESS</w:t>
      </w:r>
      <w:r w:rsidR="00557DC5">
        <w:rPr>
          <w:sz w:val="36"/>
        </w:rPr>
        <w:t>ES</w:t>
      </w:r>
      <w:bookmarkEnd w:id="16"/>
    </w:p>
    <w:p w14:paraId="30365502" w14:textId="77777777" w:rsidR="003E6482" w:rsidRPr="003E6482" w:rsidRDefault="003E6482" w:rsidP="003E6482">
      <w:pPr>
        <w:rPr>
          <w:b/>
          <w:color w:val="000000" w:themeColor="text1"/>
          <w:u w:val="single"/>
        </w:rPr>
      </w:pPr>
      <w:r>
        <w:rPr>
          <w:b/>
          <w:color w:val="000000" w:themeColor="text1"/>
          <w:u w:val="single"/>
        </w:rPr>
        <w:t>Continuous Improvement</w:t>
      </w:r>
    </w:p>
    <w:p w14:paraId="2F67E985" w14:textId="77777777" w:rsidR="00557DC5" w:rsidRDefault="00557DC5" w:rsidP="00557DC5">
      <w:pPr>
        <w:pStyle w:val="ListParagraph"/>
        <w:numPr>
          <w:ilvl w:val="0"/>
          <w:numId w:val="36"/>
        </w:numPr>
        <w:rPr>
          <w:color w:val="000000" w:themeColor="text1"/>
        </w:rPr>
      </w:pPr>
      <w:r>
        <w:rPr>
          <w:color w:val="000000" w:themeColor="text1"/>
        </w:rPr>
        <w:t xml:space="preserve">Improved grant proposal process in order to maximize </w:t>
      </w:r>
      <w:r w:rsidR="004D432C">
        <w:rPr>
          <w:color w:val="000000" w:themeColor="text1"/>
        </w:rPr>
        <w:t>opportunities to successfully obtain</w:t>
      </w:r>
      <w:r>
        <w:rPr>
          <w:color w:val="000000" w:themeColor="text1"/>
        </w:rPr>
        <w:t xml:space="preserve"> grant awards.</w:t>
      </w:r>
    </w:p>
    <w:p w14:paraId="40766B35" w14:textId="77777777" w:rsidR="003E6482" w:rsidRPr="009A68DC" w:rsidRDefault="003E6482" w:rsidP="003E6482">
      <w:pPr>
        <w:pStyle w:val="ListParagraph"/>
        <w:numPr>
          <w:ilvl w:val="0"/>
          <w:numId w:val="36"/>
        </w:numPr>
        <w:rPr>
          <w:color w:val="000000" w:themeColor="text1"/>
        </w:rPr>
      </w:pPr>
      <w:r>
        <w:t>Developed and began implementing Staff Development Plan to improve productivity, effectiveness, cross-functional abilities, ability to respond to emerging issues, employee retention and succession potential.</w:t>
      </w:r>
    </w:p>
    <w:p w14:paraId="19FBAC91" w14:textId="77777777" w:rsidR="006C0730" w:rsidRDefault="003E6482" w:rsidP="006C0730">
      <w:pPr>
        <w:pStyle w:val="ListParagraph"/>
        <w:numPr>
          <w:ilvl w:val="0"/>
          <w:numId w:val="36"/>
        </w:numPr>
      </w:pPr>
      <w:r w:rsidRPr="00E573FB">
        <w:t>Processes identified for improvement are FGS server file storage/organization and internal project management.</w:t>
      </w:r>
    </w:p>
    <w:p w14:paraId="6718081F" w14:textId="77777777" w:rsidR="00E573FB" w:rsidRDefault="00E573FB" w:rsidP="003E6482">
      <w:pPr>
        <w:pStyle w:val="ListParagraph"/>
        <w:numPr>
          <w:ilvl w:val="0"/>
          <w:numId w:val="36"/>
        </w:numPr>
      </w:pPr>
      <w:r>
        <w:t>Completion of GIS coverages and related metadata for inclusion within DEP library.</w:t>
      </w:r>
    </w:p>
    <w:p w14:paraId="1FFC781D" w14:textId="77777777" w:rsidR="00B37218" w:rsidRDefault="002B1A75" w:rsidP="00B37218">
      <w:pPr>
        <w:pStyle w:val="ListParagraph"/>
        <w:numPr>
          <w:ilvl w:val="0"/>
          <w:numId w:val="36"/>
        </w:numPr>
      </w:pPr>
      <w:r>
        <w:t>Continue implementation of i</w:t>
      </w:r>
      <w:r w:rsidR="00E573FB">
        <w:t>ntra-agency geoscience communication and training.</w:t>
      </w:r>
      <w:r w:rsidR="00B37218" w:rsidRPr="00B37218">
        <w:t xml:space="preserve"> </w:t>
      </w:r>
    </w:p>
    <w:p w14:paraId="3398A4C3" w14:textId="77777777" w:rsidR="00B37218" w:rsidRDefault="00B37218" w:rsidP="00B37218">
      <w:pPr>
        <w:pStyle w:val="ListParagraph"/>
        <w:numPr>
          <w:ilvl w:val="0"/>
          <w:numId w:val="36"/>
        </w:numPr>
      </w:pPr>
      <w:r>
        <w:t>FGS Wells Database has been created and tested and is being improved as we use it.</w:t>
      </w:r>
    </w:p>
    <w:p w14:paraId="01F59779" w14:textId="77777777" w:rsidR="00B37218" w:rsidRDefault="00B37218" w:rsidP="00B37218">
      <w:pPr>
        <w:pStyle w:val="ListParagraph"/>
        <w:numPr>
          <w:ilvl w:val="0"/>
          <w:numId w:val="36"/>
        </w:numPr>
      </w:pPr>
      <w:r>
        <w:t>Incorporation of project-specific geologic data into FGS Wells Database.</w:t>
      </w:r>
    </w:p>
    <w:p w14:paraId="45C0AD23" w14:textId="77777777" w:rsidR="00B37218" w:rsidRPr="00E573FB" w:rsidRDefault="00B37218" w:rsidP="00B37218">
      <w:pPr>
        <w:pStyle w:val="ListParagraph"/>
        <w:numPr>
          <w:ilvl w:val="0"/>
          <w:numId w:val="36"/>
        </w:numPr>
      </w:pPr>
      <w:r>
        <w:t xml:space="preserve">FGS News and Research New letter has been redesigned for digital distribution. </w:t>
      </w:r>
    </w:p>
    <w:p w14:paraId="0BBEE9B1" w14:textId="77777777" w:rsidR="003E6482" w:rsidRPr="003E6482" w:rsidRDefault="003E6482" w:rsidP="003E6482">
      <w:pPr>
        <w:rPr>
          <w:b/>
          <w:color w:val="000000" w:themeColor="text1"/>
          <w:u w:val="single"/>
        </w:rPr>
      </w:pPr>
      <w:r>
        <w:rPr>
          <w:b/>
          <w:color w:val="000000" w:themeColor="text1"/>
          <w:u w:val="single"/>
        </w:rPr>
        <w:t>Achievements &amp; Successes</w:t>
      </w:r>
    </w:p>
    <w:p w14:paraId="3617EAD7" w14:textId="77777777" w:rsidR="00E573FB" w:rsidRPr="00E573FB" w:rsidRDefault="00E573FB" w:rsidP="00E573FB">
      <w:pPr>
        <w:pStyle w:val="ListParagraph"/>
        <w:numPr>
          <w:ilvl w:val="0"/>
          <w:numId w:val="36"/>
        </w:numPr>
      </w:pPr>
      <w:r>
        <w:t>Reduced FGS annual paper consumption by an estimated 23% since April 2012.</w:t>
      </w:r>
    </w:p>
    <w:p w14:paraId="4E991525" w14:textId="77777777" w:rsidR="006C0730" w:rsidRDefault="006C0730" w:rsidP="006C0730">
      <w:pPr>
        <w:pStyle w:val="ListParagraph"/>
        <w:numPr>
          <w:ilvl w:val="0"/>
          <w:numId w:val="36"/>
        </w:numPr>
      </w:pPr>
      <w:r>
        <w:t>Comprehensive and prompt response to sinkhole events, media inquiries and public awareness.</w:t>
      </w:r>
    </w:p>
    <w:p w14:paraId="61CCFA84" w14:textId="77777777" w:rsidR="00C17990" w:rsidRDefault="00C17990" w:rsidP="00557DC5">
      <w:pPr>
        <w:pStyle w:val="ListParagraph"/>
        <w:numPr>
          <w:ilvl w:val="0"/>
          <w:numId w:val="36"/>
        </w:numPr>
      </w:pPr>
      <w:r w:rsidRPr="00E573FB">
        <w:t xml:space="preserve">Reclassified vacant position from Professional Geologist I to Environmental Consultant to periodically produce statewide potentiometric surface maps of the Floridan </w:t>
      </w:r>
      <w:r w:rsidR="00E573FB">
        <w:t>a</w:t>
      </w:r>
      <w:r w:rsidRPr="00E573FB">
        <w:t>quifer</w:t>
      </w:r>
      <w:r w:rsidR="00E573FB">
        <w:t xml:space="preserve"> s</w:t>
      </w:r>
      <w:r w:rsidRPr="00E573FB">
        <w:t xml:space="preserve">ystem </w:t>
      </w:r>
      <w:r w:rsidR="00E573FB" w:rsidRPr="00E573FB">
        <w:t xml:space="preserve">and other aquifers </w:t>
      </w:r>
      <w:r w:rsidRPr="00E573FB">
        <w:t xml:space="preserve">in support of DEP </w:t>
      </w:r>
      <w:r w:rsidR="00E573FB" w:rsidRPr="00E573FB">
        <w:t xml:space="preserve">and WMD </w:t>
      </w:r>
      <w:r w:rsidRPr="00E573FB">
        <w:t>programmatic needs.</w:t>
      </w:r>
    </w:p>
    <w:p w14:paraId="0FB37E23" w14:textId="77777777" w:rsidR="006C0730" w:rsidRPr="00E573FB" w:rsidRDefault="006C0730" w:rsidP="00557DC5">
      <w:pPr>
        <w:pStyle w:val="ListParagraph"/>
        <w:numPr>
          <w:ilvl w:val="0"/>
          <w:numId w:val="36"/>
        </w:numPr>
      </w:pPr>
      <w:r>
        <w:t>Increase</w:t>
      </w:r>
      <w:r w:rsidR="00F63D85">
        <w:t xml:space="preserve">d intra-agency </w:t>
      </w:r>
      <w:r>
        <w:t xml:space="preserve">collaboration and awareness of FGS capabilities and resources </w:t>
      </w:r>
      <w:r w:rsidR="00F63D85">
        <w:t>to better meet the geoscience needs of the regulatory and non-regulatory programs</w:t>
      </w:r>
      <w:r>
        <w:t>.</w:t>
      </w:r>
    </w:p>
    <w:p w14:paraId="73FAB291" w14:textId="77777777" w:rsidR="009A68DC" w:rsidRPr="00E573FB" w:rsidRDefault="009A68DC" w:rsidP="00557DC5">
      <w:pPr>
        <w:pStyle w:val="ListParagraph"/>
        <w:numPr>
          <w:ilvl w:val="0"/>
          <w:numId w:val="36"/>
        </w:numPr>
      </w:pPr>
      <w:r w:rsidRPr="00E573FB">
        <w:t xml:space="preserve">Developed and implemented FGS </w:t>
      </w:r>
      <w:r w:rsidR="006C0730">
        <w:t>q</w:t>
      </w:r>
      <w:r w:rsidRPr="00E573FB">
        <w:t xml:space="preserve">uarterly </w:t>
      </w:r>
      <w:r w:rsidR="006C0730">
        <w:t>n</w:t>
      </w:r>
      <w:r w:rsidRPr="00E573FB">
        <w:t xml:space="preserve">ews </w:t>
      </w:r>
      <w:r w:rsidR="006C0730">
        <w:t>r</w:t>
      </w:r>
      <w:r w:rsidRPr="00E573FB">
        <w:t>eleases through DEP</w:t>
      </w:r>
      <w:r w:rsidR="0009588C">
        <w:t>’s</w:t>
      </w:r>
      <w:r w:rsidRPr="00E573FB">
        <w:t xml:space="preserve"> Office of Communications. Two issues have been published and a third is in preparation.</w:t>
      </w:r>
    </w:p>
    <w:p w14:paraId="73A16B2B" w14:textId="77777777" w:rsidR="009A68DC" w:rsidRPr="00E573FB" w:rsidRDefault="009A68DC" w:rsidP="00557DC5">
      <w:pPr>
        <w:pStyle w:val="ListParagraph"/>
        <w:numPr>
          <w:ilvl w:val="0"/>
          <w:numId w:val="36"/>
        </w:numPr>
      </w:pPr>
      <w:r w:rsidRPr="00E573FB">
        <w:t>Established methodology to continuously update GIS coverage of karst features.</w:t>
      </w:r>
    </w:p>
    <w:p w14:paraId="129952A0" w14:textId="77777777" w:rsidR="008627D6" w:rsidRPr="00E573FB" w:rsidRDefault="008627D6" w:rsidP="00557DC5">
      <w:pPr>
        <w:pStyle w:val="ListParagraph"/>
        <w:numPr>
          <w:ilvl w:val="0"/>
          <w:numId w:val="36"/>
        </w:numPr>
      </w:pPr>
      <w:r w:rsidRPr="00E573FB">
        <w:t>As of December 2012, all FGS publications have been scanned and are publically accessible.</w:t>
      </w:r>
    </w:p>
    <w:p w14:paraId="1F037D4C" w14:textId="77777777" w:rsidR="00502930" w:rsidRPr="00502930" w:rsidRDefault="00502930" w:rsidP="00502930">
      <w:pPr>
        <w:pStyle w:val="ListParagraph"/>
        <w:numPr>
          <w:ilvl w:val="0"/>
          <w:numId w:val="36"/>
        </w:numPr>
      </w:pPr>
      <w:r w:rsidRPr="00502930">
        <w:t xml:space="preserve">Continuation of needs assessment by visiting the regulatory districts and presenting FGS resources and capabilities as well as determining district geological needs and priorities.  These visits provide increased collaboration, support and efficiency.  </w:t>
      </w:r>
    </w:p>
    <w:p w14:paraId="63EA96C9" w14:textId="77777777" w:rsidR="00B37218" w:rsidRDefault="00B37218" w:rsidP="00B37218">
      <w:pPr>
        <w:pStyle w:val="ListParagraph"/>
        <w:numPr>
          <w:ilvl w:val="0"/>
          <w:numId w:val="36"/>
        </w:numPr>
      </w:pPr>
      <w:r>
        <w:t xml:space="preserve">All </w:t>
      </w:r>
      <w:hyperlink r:id="rId51" w:history="1">
        <w:r w:rsidRPr="00DE62FF">
          <w:rPr>
            <w:rStyle w:val="Hyperlink"/>
          </w:rPr>
          <w:t>FGS publications</w:t>
        </w:r>
      </w:hyperlink>
      <w:r>
        <w:t xml:space="preserve"> are now digitized and available online.</w:t>
      </w:r>
    </w:p>
    <w:p w14:paraId="39A7967B" w14:textId="77777777" w:rsidR="00B37218" w:rsidRDefault="00B37218" w:rsidP="00B37218">
      <w:pPr>
        <w:pStyle w:val="ListParagraph"/>
        <w:numPr>
          <w:ilvl w:val="0"/>
          <w:numId w:val="36"/>
        </w:numPr>
      </w:pPr>
      <w:r>
        <w:t xml:space="preserve">Achieved 85% reduction in </w:t>
      </w:r>
      <w:r w:rsidR="008E63B2">
        <w:t xml:space="preserve">paper publications </w:t>
      </w:r>
      <w:r>
        <w:t>stored</w:t>
      </w:r>
      <w:r w:rsidR="008E63B2">
        <w:t xml:space="preserve"> at the DEP Warehouse</w:t>
      </w:r>
      <w:r>
        <w:t>.</w:t>
      </w:r>
    </w:p>
    <w:p w14:paraId="6D44B104" w14:textId="77777777" w:rsidR="00B37218" w:rsidRDefault="00B37218" w:rsidP="00B37218">
      <w:pPr>
        <w:pStyle w:val="ListParagraph"/>
        <w:numPr>
          <w:ilvl w:val="0"/>
          <w:numId w:val="36"/>
        </w:numPr>
      </w:pPr>
      <w:r>
        <w:t>Scanned 75% of the FGS geophysical logs.</w:t>
      </w:r>
    </w:p>
    <w:p w14:paraId="7F47D977" w14:textId="77777777" w:rsidR="008E63B2" w:rsidRDefault="008E63B2" w:rsidP="00B37218">
      <w:pPr>
        <w:pStyle w:val="ListParagraph"/>
        <w:numPr>
          <w:ilvl w:val="0"/>
          <w:numId w:val="36"/>
        </w:numPr>
      </w:pPr>
      <w:r>
        <w:t>Worked with the Bureau of Beaches and Coastal Systems to consolidate space and resources.</w:t>
      </w:r>
    </w:p>
    <w:p w14:paraId="026EA38B" w14:textId="77777777" w:rsidR="00B95E10" w:rsidRDefault="00B95E10">
      <w:pPr>
        <w:pStyle w:val="ListParagraph"/>
      </w:pPr>
    </w:p>
    <w:p w14:paraId="6984C1F7" w14:textId="77777777" w:rsidR="00BC6688" w:rsidRDefault="00BC6688">
      <w:r>
        <w:br w:type="page"/>
      </w:r>
    </w:p>
    <w:p w14:paraId="251222F6" w14:textId="69CF27B5" w:rsidR="00BC6688" w:rsidRPr="00DE14F8" w:rsidRDefault="00BC6688" w:rsidP="00BC6688">
      <w:pPr>
        <w:pStyle w:val="Caption"/>
        <w:jc w:val="center"/>
        <w:rPr>
          <w:color w:val="auto"/>
          <w:sz w:val="36"/>
          <w:szCs w:val="36"/>
        </w:rPr>
      </w:pPr>
      <w:bookmarkStart w:id="17" w:name="_Toc375305496"/>
      <w:bookmarkStart w:id="18" w:name="_Toc386534707"/>
      <w:r w:rsidRPr="00DE14F8">
        <w:rPr>
          <w:caps/>
          <w:color w:val="auto"/>
          <w:sz w:val="36"/>
          <w:szCs w:val="36"/>
        </w:rPr>
        <w:lastRenderedPageBreak/>
        <w:t>Appendix</w:t>
      </w:r>
      <w:r w:rsidRPr="00DE14F8">
        <w:rPr>
          <w:color w:val="auto"/>
          <w:sz w:val="36"/>
          <w:szCs w:val="36"/>
        </w:rPr>
        <w:t xml:space="preserve"> </w:t>
      </w:r>
      <w:r w:rsidR="00965686">
        <w:rPr>
          <w:color w:val="auto"/>
          <w:sz w:val="36"/>
          <w:szCs w:val="36"/>
        </w:rPr>
        <w:fldChar w:fldCharType="begin"/>
      </w:r>
      <w:r w:rsidR="00965686">
        <w:rPr>
          <w:color w:val="auto"/>
          <w:sz w:val="36"/>
          <w:szCs w:val="36"/>
        </w:rPr>
        <w:instrText xml:space="preserve"> SEQ APPENDIX \* ALPHABETIC </w:instrText>
      </w:r>
      <w:r w:rsidR="00965686">
        <w:rPr>
          <w:color w:val="auto"/>
          <w:sz w:val="36"/>
          <w:szCs w:val="36"/>
        </w:rPr>
        <w:fldChar w:fldCharType="separate"/>
      </w:r>
      <w:r w:rsidR="00965686">
        <w:rPr>
          <w:noProof/>
          <w:color w:val="auto"/>
          <w:sz w:val="36"/>
          <w:szCs w:val="36"/>
        </w:rPr>
        <w:t>A</w:t>
      </w:r>
      <w:r w:rsidR="00965686">
        <w:rPr>
          <w:color w:val="auto"/>
          <w:sz w:val="36"/>
          <w:szCs w:val="36"/>
        </w:rPr>
        <w:fldChar w:fldCharType="end"/>
      </w:r>
      <w:r w:rsidR="00CB7D5C">
        <w:rPr>
          <w:color w:val="auto"/>
          <w:sz w:val="36"/>
          <w:szCs w:val="36"/>
        </w:rPr>
        <w:t xml:space="preserve">.  </w:t>
      </w:r>
      <w:r w:rsidRPr="00DE14F8">
        <w:rPr>
          <w:color w:val="auto"/>
          <w:sz w:val="36"/>
          <w:szCs w:val="36"/>
        </w:rPr>
        <w:t>REVISION HISTORY</w:t>
      </w:r>
      <w:bookmarkEnd w:id="17"/>
      <w:bookmarkEnd w:id="18"/>
    </w:p>
    <w:p w14:paraId="43D3F602" w14:textId="77777777" w:rsidR="006532E7" w:rsidRDefault="00146FB7" w:rsidP="00BC6688">
      <w:pPr>
        <w:pStyle w:val="Caption"/>
        <w:rPr>
          <w:b w:val="0"/>
          <w:color w:val="auto"/>
          <w:sz w:val="22"/>
          <w:szCs w:val="22"/>
        </w:rPr>
      </w:pPr>
      <w:r>
        <w:rPr>
          <w:b w:val="0"/>
          <w:color w:val="auto"/>
          <w:sz w:val="22"/>
          <w:szCs w:val="22"/>
        </w:rPr>
        <w:t>0</w:t>
      </w:r>
      <w:r w:rsidRPr="00DE14F8">
        <w:rPr>
          <w:b w:val="0"/>
          <w:color w:val="auto"/>
          <w:sz w:val="22"/>
          <w:szCs w:val="22"/>
        </w:rPr>
        <w:t>6-2</w:t>
      </w:r>
      <w:r>
        <w:rPr>
          <w:b w:val="0"/>
          <w:color w:val="auto"/>
          <w:sz w:val="22"/>
          <w:szCs w:val="22"/>
        </w:rPr>
        <w:t>7</w:t>
      </w:r>
      <w:r w:rsidRPr="00DE14F8">
        <w:rPr>
          <w:b w:val="0"/>
          <w:color w:val="auto"/>
          <w:sz w:val="22"/>
          <w:szCs w:val="22"/>
        </w:rPr>
        <w:t>-2013</w:t>
      </w:r>
      <w:r>
        <w:rPr>
          <w:b w:val="0"/>
          <w:color w:val="auto"/>
          <w:sz w:val="22"/>
          <w:szCs w:val="22"/>
        </w:rPr>
        <w:t xml:space="preserve">:  </w:t>
      </w:r>
      <w:r w:rsidR="00BC6688" w:rsidRPr="00DE14F8">
        <w:rPr>
          <w:b w:val="0"/>
          <w:color w:val="auto"/>
          <w:sz w:val="22"/>
          <w:szCs w:val="22"/>
        </w:rPr>
        <w:t>Office of the Florida Geological Survey</w:t>
      </w:r>
      <w:r w:rsidR="006532E7" w:rsidRPr="00DE14F8">
        <w:rPr>
          <w:b w:val="0"/>
          <w:color w:val="auto"/>
          <w:sz w:val="22"/>
          <w:szCs w:val="22"/>
        </w:rPr>
        <w:t xml:space="preserve"> Business Plan Version 14.0</w:t>
      </w:r>
      <w:r w:rsidR="009434AC" w:rsidRPr="00DE14F8">
        <w:rPr>
          <w:b w:val="0"/>
          <w:color w:val="auto"/>
          <w:sz w:val="22"/>
          <w:szCs w:val="22"/>
        </w:rPr>
        <w:t xml:space="preserve"> draft</w:t>
      </w:r>
      <w:r w:rsidR="006532E7" w:rsidRPr="00DE14F8">
        <w:rPr>
          <w:b w:val="0"/>
          <w:color w:val="auto"/>
          <w:sz w:val="22"/>
          <w:szCs w:val="22"/>
        </w:rPr>
        <w:t xml:space="preserve"> </w:t>
      </w:r>
      <w:r>
        <w:rPr>
          <w:b w:val="0"/>
          <w:color w:val="auto"/>
          <w:sz w:val="22"/>
          <w:szCs w:val="22"/>
        </w:rPr>
        <w:t>submitted</w:t>
      </w:r>
      <w:r w:rsidR="006532E7" w:rsidRPr="00DE14F8">
        <w:rPr>
          <w:b w:val="0"/>
          <w:color w:val="auto"/>
          <w:sz w:val="22"/>
          <w:szCs w:val="22"/>
        </w:rPr>
        <w:t>.</w:t>
      </w:r>
    </w:p>
    <w:p w14:paraId="35917EDF" w14:textId="77777777" w:rsidR="00146FB7" w:rsidRDefault="00146FB7" w:rsidP="00146FB7">
      <w:r>
        <w:t>07-01-2013:  Revisions by Carla Gaskin received and accepted.</w:t>
      </w:r>
    </w:p>
    <w:p w14:paraId="29BD0A2E" w14:textId="77777777" w:rsidR="008E63B2" w:rsidRDefault="008E63B2" w:rsidP="00146FB7">
      <w:r>
        <w:t>07-24-2013:  Revised KPM/KPI table and mid- and long-term goals per Leadership Team and staff input.</w:t>
      </w:r>
    </w:p>
    <w:p w14:paraId="543C4008" w14:textId="77777777" w:rsidR="008E63B2" w:rsidRDefault="008E63B2" w:rsidP="00146FB7">
      <w:r>
        <w:t>07-24-2013:  Input Shared Savings Incentive Plan as received from Deputy Secretary’s office.</w:t>
      </w:r>
    </w:p>
    <w:p w14:paraId="26714B06" w14:textId="77777777" w:rsidR="006F1669" w:rsidRDefault="006F1669" w:rsidP="00146FB7">
      <w:r>
        <w:t>10-21-2013:  First FY13/14 quarterly update.</w:t>
      </w:r>
    </w:p>
    <w:p w14:paraId="6357F008" w14:textId="77777777" w:rsidR="00150D9B" w:rsidRDefault="00150D9B" w:rsidP="00146FB7">
      <w:r>
        <w:t>12-31-2013:  Second FY13/14 quarterly update.</w:t>
      </w:r>
    </w:p>
    <w:p w14:paraId="3FA04E5B" w14:textId="77777777" w:rsidR="00FB06CF" w:rsidRPr="00146FB7" w:rsidRDefault="00FB06CF" w:rsidP="00146FB7">
      <w:r>
        <w:t>3-31-201</w:t>
      </w:r>
      <w:r w:rsidR="001F3186">
        <w:t>4</w:t>
      </w:r>
      <w:r>
        <w:t>:  Third FY13/14 quarterly update.</w:t>
      </w:r>
    </w:p>
    <w:p w14:paraId="03EABEAC" w14:textId="77777777" w:rsidR="006532E7" w:rsidRDefault="006532E7" w:rsidP="006532E7">
      <w:pPr>
        <w:rPr>
          <w:color w:val="4F81BD" w:themeColor="accent1"/>
        </w:rPr>
      </w:pPr>
      <w:r>
        <w:br w:type="page"/>
      </w:r>
    </w:p>
    <w:p w14:paraId="5FA17625" w14:textId="4640A687" w:rsidR="00DE62FF" w:rsidRPr="00DE14F8" w:rsidRDefault="006532E7" w:rsidP="006532E7">
      <w:pPr>
        <w:pStyle w:val="Caption"/>
        <w:jc w:val="center"/>
        <w:rPr>
          <w:color w:val="auto"/>
          <w:sz w:val="36"/>
          <w:szCs w:val="36"/>
        </w:rPr>
      </w:pPr>
      <w:bookmarkStart w:id="19" w:name="_Toc375305497"/>
      <w:bookmarkStart w:id="20" w:name="_Toc386534708"/>
      <w:r w:rsidRPr="00DE14F8">
        <w:rPr>
          <w:color w:val="auto"/>
          <w:sz w:val="36"/>
          <w:szCs w:val="36"/>
        </w:rPr>
        <w:lastRenderedPageBreak/>
        <w:t xml:space="preserve">APPENDIX </w:t>
      </w:r>
      <w:r w:rsidR="00965686">
        <w:rPr>
          <w:color w:val="auto"/>
          <w:sz w:val="36"/>
          <w:szCs w:val="36"/>
        </w:rPr>
        <w:fldChar w:fldCharType="begin"/>
      </w:r>
      <w:r w:rsidR="00965686">
        <w:rPr>
          <w:color w:val="auto"/>
          <w:sz w:val="36"/>
          <w:szCs w:val="36"/>
        </w:rPr>
        <w:instrText xml:space="preserve"> SEQ APPENDIX \* ALPHABETIC </w:instrText>
      </w:r>
      <w:r w:rsidR="00965686">
        <w:rPr>
          <w:color w:val="auto"/>
          <w:sz w:val="36"/>
          <w:szCs w:val="36"/>
        </w:rPr>
        <w:fldChar w:fldCharType="separate"/>
      </w:r>
      <w:r w:rsidR="00965686">
        <w:rPr>
          <w:noProof/>
          <w:color w:val="auto"/>
          <w:sz w:val="36"/>
          <w:szCs w:val="36"/>
        </w:rPr>
        <w:t>B</w:t>
      </w:r>
      <w:r w:rsidR="00965686">
        <w:rPr>
          <w:color w:val="auto"/>
          <w:sz w:val="36"/>
          <w:szCs w:val="36"/>
        </w:rPr>
        <w:fldChar w:fldCharType="end"/>
      </w:r>
      <w:r w:rsidR="00CB7D5C">
        <w:rPr>
          <w:color w:val="auto"/>
          <w:sz w:val="36"/>
          <w:szCs w:val="36"/>
        </w:rPr>
        <w:t xml:space="preserve">.  </w:t>
      </w:r>
      <w:r w:rsidRPr="00DE14F8">
        <w:rPr>
          <w:color w:val="auto"/>
          <w:sz w:val="36"/>
          <w:szCs w:val="36"/>
        </w:rPr>
        <w:t>FLORIDA DEPARTMENT OF ECONOMIC OPPORTUNITY 5-YEAR STRATEGIC PLAN AT A GLANCE</w:t>
      </w:r>
      <w:bookmarkEnd w:id="19"/>
      <w:bookmarkEnd w:id="20"/>
    </w:p>
    <w:p w14:paraId="503E42FB" w14:textId="77777777" w:rsidR="001D38CF" w:rsidRPr="001D38CF" w:rsidRDefault="001D38CF" w:rsidP="001D38CF">
      <w:r>
        <w:rPr>
          <w:noProof/>
        </w:rPr>
        <w:drawing>
          <wp:inline distT="0" distB="0" distL="0" distR="0" wp14:anchorId="6A979A9E" wp14:editId="55139629">
            <wp:extent cx="6143333" cy="7688912"/>
            <wp:effectExtent l="19050" t="0" r="0" b="0"/>
            <wp:docPr id="8" name="Picture 7" descr="FL 5yr Strategic Plan.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L 5yr Strategic Plan.jpg"/>
                    <pic:cNvPicPr/>
                  </pic:nvPicPr>
                  <pic:blipFill>
                    <a:blip r:embed="rId52" cstate="print"/>
                    <a:stretch>
                      <a:fillRect/>
                    </a:stretch>
                  </pic:blipFill>
                  <pic:spPr>
                    <a:xfrm>
                      <a:off x="0" y="0"/>
                      <a:ext cx="6143333" cy="7688912"/>
                    </a:xfrm>
                    <a:prstGeom prst="rect">
                      <a:avLst/>
                    </a:prstGeom>
                  </pic:spPr>
                </pic:pic>
              </a:graphicData>
            </a:graphic>
          </wp:inline>
        </w:drawing>
      </w:r>
    </w:p>
    <w:p w14:paraId="7F9C7358" w14:textId="77777777" w:rsidR="001D38CF" w:rsidRPr="001D38CF" w:rsidRDefault="001D38CF" w:rsidP="001D38CF">
      <w:pPr>
        <w:sectPr w:rsidR="001D38CF" w:rsidRPr="001D38CF" w:rsidSect="00DE62FF">
          <w:pgSz w:w="12240" w:h="15840" w:code="1"/>
          <w:pgMar w:top="1166" w:right="1440" w:bottom="1440" w:left="1440" w:header="720" w:footer="720" w:gutter="0"/>
          <w:pgBorders w:offsetFrom="page">
            <w:top w:val="single" w:sz="4" w:space="24" w:color="auto"/>
            <w:left w:val="single" w:sz="4" w:space="24" w:color="auto"/>
            <w:bottom w:val="single" w:sz="4" w:space="24" w:color="auto"/>
            <w:right w:val="single" w:sz="4" w:space="24" w:color="auto"/>
          </w:pgBorders>
          <w:cols w:space="720"/>
          <w:titlePg/>
          <w:docGrid w:linePitch="360"/>
        </w:sectPr>
      </w:pPr>
    </w:p>
    <w:p w14:paraId="3001E0D8" w14:textId="3AF19328" w:rsidR="006532E7" w:rsidRPr="00DE14F8" w:rsidRDefault="00DE62FF" w:rsidP="00DE62FF">
      <w:pPr>
        <w:pStyle w:val="Caption"/>
        <w:jc w:val="center"/>
        <w:rPr>
          <w:color w:val="auto"/>
          <w:sz w:val="36"/>
          <w:szCs w:val="36"/>
        </w:rPr>
      </w:pPr>
      <w:bookmarkStart w:id="21" w:name="_Toc375305498"/>
      <w:bookmarkStart w:id="22" w:name="_Toc386534709"/>
      <w:r w:rsidRPr="00DE14F8">
        <w:rPr>
          <w:color w:val="auto"/>
          <w:sz w:val="36"/>
          <w:szCs w:val="36"/>
        </w:rPr>
        <w:lastRenderedPageBreak/>
        <w:t xml:space="preserve">APPENDIX </w:t>
      </w:r>
      <w:r w:rsidR="00965686">
        <w:rPr>
          <w:color w:val="auto"/>
          <w:sz w:val="36"/>
          <w:szCs w:val="36"/>
        </w:rPr>
        <w:fldChar w:fldCharType="begin"/>
      </w:r>
      <w:r w:rsidR="00965686">
        <w:rPr>
          <w:color w:val="auto"/>
          <w:sz w:val="36"/>
          <w:szCs w:val="36"/>
        </w:rPr>
        <w:instrText xml:space="preserve"> SEQ APPENDIX \* ALPHABETIC </w:instrText>
      </w:r>
      <w:r w:rsidR="00965686">
        <w:rPr>
          <w:color w:val="auto"/>
          <w:sz w:val="36"/>
          <w:szCs w:val="36"/>
        </w:rPr>
        <w:fldChar w:fldCharType="separate"/>
      </w:r>
      <w:r w:rsidR="00965686">
        <w:rPr>
          <w:noProof/>
          <w:color w:val="auto"/>
          <w:sz w:val="36"/>
          <w:szCs w:val="36"/>
        </w:rPr>
        <w:t>C</w:t>
      </w:r>
      <w:r w:rsidR="00965686">
        <w:rPr>
          <w:color w:val="auto"/>
          <w:sz w:val="36"/>
          <w:szCs w:val="36"/>
        </w:rPr>
        <w:fldChar w:fldCharType="end"/>
      </w:r>
      <w:r w:rsidR="00CB7D5C">
        <w:rPr>
          <w:color w:val="auto"/>
          <w:sz w:val="36"/>
          <w:szCs w:val="36"/>
        </w:rPr>
        <w:t xml:space="preserve">.  </w:t>
      </w:r>
      <w:r w:rsidRPr="00DE14F8">
        <w:rPr>
          <w:color w:val="auto"/>
          <w:sz w:val="36"/>
          <w:szCs w:val="36"/>
        </w:rPr>
        <w:t xml:space="preserve">FGS </w:t>
      </w:r>
      <w:r w:rsidR="00C10F32">
        <w:rPr>
          <w:color w:val="auto"/>
          <w:sz w:val="36"/>
          <w:szCs w:val="36"/>
        </w:rPr>
        <w:t>4</w:t>
      </w:r>
      <w:r w:rsidR="00C10F32" w:rsidRPr="00C10F32">
        <w:rPr>
          <w:color w:val="auto"/>
          <w:sz w:val="36"/>
          <w:szCs w:val="36"/>
          <w:vertAlign w:val="superscript"/>
        </w:rPr>
        <w:t>th</w:t>
      </w:r>
      <w:r w:rsidR="00C10F32">
        <w:rPr>
          <w:color w:val="auto"/>
          <w:sz w:val="36"/>
          <w:szCs w:val="36"/>
        </w:rPr>
        <w:t xml:space="preserve"> </w:t>
      </w:r>
      <w:r w:rsidR="002A04A9">
        <w:rPr>
          <w:color w:val="auto"/>
          <w:sz w:val="36"/>
          <w:szCs w:val="36"/>
        </w:rPr>
        <w:t>QUARTER</w:t>
      </w:r>
      <w:r w:rsidRPr="00DE14F8">
        <w:rPr>
          <w:color w:val="auto"/>
          <w:sz w:val="36"/>
          <w:szCs w:val="36"/>
        </w:rPr>
        <w:t xml:space="preserve"> BUDGET PROJECTION</w:t>
      </w:r>
      <w:r w:rsidR="002A04A9">
        <w:rPr>
          <w:color w:val="auto"/>
          <w:sz w:val="36"/>
          <w:szCs w:val="36"/>
        </w:rPr>
        <w:t>—FY13/14</w:t>
      </w:r>
      <w:bookmarkEnd w:id="21"/>
      <w:bookmarkEnd w:id="22"/>
    </w:p>
    <w:tbl>
      <w:tblPr>
        <w:tblW w:w="17280" w:type="dxa"/>
        <w:tblInd w:w="288" w:type="dxa"/>
        <w:tblLayout w:type="fixed"/>
        <w:tblLook w:val="04A0" w:firstRow="1" w:lastRow="0" w:firstColumn="1" w:lastColumn="0" w:noHBand="0" w:noVBand="1"/>
      </w:tblPr>
      <w:tblGrid>
        <w:gridCol w:w="1890"/>
        <w:gridCol w:w="1620"/>
        <w:gridCol w:w="1440"/>
        <w:gridCol w:w="1530"/>
        <w:gridCol w:w="1530"/>
        <w:gridCol w:w="1620"/>
        <w:gridCol w:w="7650"/>
      </w:tblGrid>
      <w:tr w:rsidR="005B6408" w:rsidRPr="00057A0C" w14:paraId="790C8457" w14:textId="77777777" w:rsidTr="00C10F32">
        <w:trPr>
          <w:trHeight w:val="630"/>
        </w:trPr>
        <w:tc>
          <w:tcPr>
            <w:tcW w:w="1890" w:type="dxa"/>
            <w:tcBorders>
              <w:top w:val="single" w:sz="4" w:space="0" w:color="auto"/>
              <w:left w:val="single" w:sz="4" w:space="0" w:color="auto"/>
              <w:bottom w:val="single" w:sz="4" w:space="0" w:color="auto"/>
              <w:right w:val="single" w:sz="4" w:space="0" w:color="auto"/>
            </w:tcBorders>
            <w:shd w:val="clear" w:color="auto" w:fill="B6DDE8" w:themeFill="accent5" w:themeFillTint="66"/>
            <w:vAlign w:val="center"/>
            <w:hideMark/>
          </w:tcPr>
          <w:p w14:paraId="531B8B45" w14:textId="77777777" w:rsidR="003B701D" w:rsidRPr="001F3186" w:rsidRDefault="003B701D" w:rsidP="00190520">
            <w:pPr>
              <w:spacing w:after="0" w:line="240" w:lineRule="auto"/>
              <w:jc w:val="center"/>
              <w:rPr>
                <w:b/>
                <w:sz w:val="20"/>
              </w:rPr>
            </w:pPr>
            <w:bookmarkStart w:id="23" w:name="OLE_LINK2"/>
            <w:r w:rsidRPr="001F3186">
              <w:rPr>
                <w:b/>
                <w:sz w:val="20"/>
              </w:rPr>
              <w:t>Category</w:t>
            </w:r>
          </w:p>
        </w:tc>
        <w:tc>
          <w:tcPr>
            <w:tcW w:w="1620" w:type="dxa"/>
            <w:tcBorders>
              <w:top w:val="single" w:sz="4" w:space="0" w:color="auto"/>
              <w:left w:val="single" w:sz="4" w:space="0" w:color="auto"/>
              <w:bottom w:val="single" w:sz="4" w:space="0" w:color="auto"/>
              <w:right w:val="single" w:sz="4" w:space="0" w:color="auto"/>
            </w:tcBorders>
            <w:shd w:val="clear" w:color="auto" w:fill="B6DDE8" w:themeFill="accent5" w:themeFillTint="66"/>
            <w:vAlign w:val="center"/>
            <w:hideMark/>
          </w:tcPr>
          <w:p w14:paraId="62BAB6DF" w14:textId="77777777" w:rsidR="003B701D" w:rsidRPr="001F3186" w:rsidRDefault="003B701D" w:rsidP="00190520">
            <w:pPr>
              <w:spacing w:after="0" w:line="240" w:lineRule="auto"/>
              <w:jc w:val="center"/>
              <w:rPr>
                <w:b/>
                <w:sz w:val="20"/>
              </w:rPr>
            </w:pPr>
            <w:r w:rsidRPr="001F3186">
              <w:rPr>
                <w:b/>
                <w:sz w:val="20"/>
              </w:rPr>
              <w:t>Grant Funds</w:t>
            </w:r>
          </w:p>
        </w:tc>
        <w:tc>
          <w:tcPr>
            <w:tcW w:w="1440" w:type="dxa"/>
            <w:tcBorders>
              <w:top w:val="single" w:sz="4" w:space="0" w:color="auto"/>
              <w:left w:val="single" w:sz="4" w:space="0" w:color="auto"/>
              <w:bottom w:val="single" w:sz="4" w:space="0" w:color="auto"/>
              <w:right w:val="single" w:sz="4" w:space="0" w:color="auto"/>
            </w:tcBorders>
            <w:shd w:val="clear" w:color="auto" w:fill="B6DDE8" w:themeFill="accent5" w:themeFillTint="66"/>
            <w:vAlign w:val="center"/>
            <w:hideMark/>
          </w:tcPr>
          <w:p w14:paraId="30067CED" w14:textId="77777777" w:rsidR="003B701D" w:rsidRPr="001F3186" w:rsidRDefault="003B701D" w:rsidP="00190520">
            <w:pPr>
              <w:spacing w:after="0" w:line="240" w:lineRule="auto"/>
              <w:jc w:val="center"/>
              <w:rPr>
                <w:b/>
                <w:sz w:val="20"/>
              </w:rPr>
            </w:pPr>
            <w:r w:rsidRPr="001F3186">
              <w:rPr>
                <w:b/>
                <w:sz w:val="20"/>
              </w:rPr>
              <w:t>Approved Budget</w:t>
            </w:r>
          </w:p>
        </w:tc>
        <w:tc>
          <w:tcPr>
            <w:tcW w:w="1530" w:type="dxa"/>
            <w:tcBorders>
              <w:top w:val="single" w:sz="4" w:space="0" w:color="auto"/>
              <w:left w:val="single" w:sz="4" w:space="0" w:color="auto"/>
              <w:bottom w:val="single" w:sz="4" w:space="0" w:color="auto"/>
              <w:right w:val="single" w:sz="4" w:space="0" w:color="auto"/>
            </w:tcBorders>
            <w:shd w:val="clear" w:color="auto" w:fill="B6DDE8" w:themeFill="accent5" w:themeFillTint="66"/>
            <w:vAlign w:val="center"/>
            <w:hideMark/>
          </w:tcPr>
          <w:p w14:paraId="03F369DE" w14:textId="77777777" w:rsidR="003B701D" w:rsidRPr="001F3186" w:rsidRDefault="003B701D" w:rsidP="00190520">
            <w:pPr>
              <w:spacing w:after="0" w:line="240" w:lineRule="auto"/>
              <w:ind w:left="-152" w:right="-108"/>
              <w:jc w:val="center"/>
              <w:rPr>
                <w:b/>
                <w:sz w:val="20"/>
              </w:rPr>
            </w:pPr>
            <w:r w:rsidRPr="001F3186">
              <w:rPr>
                <w:b/>
                <w:sz w:val="20"/>
              </w:rPr>
              <w:t>YTD Expenditures &amp; Encumbrances</w:t>
            </w:r>
          </w:p>
        </w:tc>
        <w:tc>
          <w:tcPr>
            <w:tcW w:w="1530" w:type="dxa"/>
            <w:tcBorders>
              <w:top w:val="single" w:sz="4" w:space="0" w:color="auto"/>
              <w:left w:val="single" w:sz="4" w:space="0" w:color="auto"/>
              <w:bottom w:val="single" w:sz="4" w:space="0" w:color="auto"/>
              <w:right w:val="single" w:sz="4" w:space="0" w:color="auto"/>
            </w:tcBorders>
            <w:shd w:val="clear" w:color="auto" w:fill="B6DDE8" w:themeFill="accent5" w:themeFillTint="66"/>
            <w:vAlign w:val="center"/>
            <w:hideMark/>
          </w:tcPr>
          <w:p w14:paraId="2C310DFD" w14:textId="77777777" w:rsidR="003B701D" w:rsidRPr="001F3186" w:rsidRDefault="003B701D" w:rsidP="00190520">
            <w:pPr>
              <w:spacing w:after="0" w:line="240" w:lineRule="auto"/>
              <w:jc w:val="center"/>
              <w:rPr>
                <w:b/>
                <w:sz w:val="20"/>
              </w:rPr>
            </w:pPr>
            <w:r w:rsidRPr="001F3186">
              <w:rPr>
                <w:b/>
                <w:sz w:val="20"/>
              </w:rPr>
              <w:t>Additional Expenditures Projected</w:t>
            </w:r>
          </w:p>
        </w:tc>
        <w:tc>
          <w:tcPr>
            <w:tcW w:w="1620" w:type="dxa"/>
            <w:tcBorders>
              <w:top w:val="single" w:sz="4" w:space="0" w:color="auto"/>
              <w:left w:val="single" w:sz="4" w:space="0" w:color="auto"/>
              <w:bottom w:val="single" w:sz="4" w:space="0" w:color="auto"/>
              <w:right w:val="single" w:sz="4" w:space="0" w:color="auto"/>
            </w:tcBorders>
            <w:shd w:val="clear" w:color="auto" w:fill="B6DDE8" w:themeFill="accent5" w:themeFillTint="66"/>
            <w:vAlign w:val="center"/>
            <w:hideMark/>
          </w:tcPr>
          <w:p w14:paraId="70F2806B" w14:textId="77777777" w:rsidR="003B701D" w:rsidRPr="001F3186" w:rsidRDefault="003B701D" w:rsidP="00190520">
            <w:pPr>
              <w:spacing w:after="0" w:line="240" w:lineRule="auto"/>
              <w:jc w:val="center"/>
              <w:rPr>
                <w:b/>
                <w:sz w:val="20"/>
              </w:rPr>
            </w:pPr>
            <w:r w:rsidRPr="001F3186">
              <w:rPr>
                <w:b/>
                <w:sz w:val="20"/>
              </w:rPr>
              <w:t xml:space="preserve">End of Year </w:t>
            </w:r>
            <w:r w:rsidR="00816943">
              <w:rPr>
                <w:b/>
                <w:sz w:val="20"/>
              </w:rPr>
              <w:t>Projected Balance</w:t>
            </w:r>
          </w:p>
        </w:tc>
        <w:tc>
          <w:tcPr>
            <w:tcW w:w="7650" w:type="dxa"/>
            <w:tcBorders>
              <w:top w:val="single" w:sz="4" w:space="0" w:color="auto"/>
              <w:left w:val="single" w:sz="4" w:space="0" w:color="auto"/>
              <w:bottom w:val="single" w:sz="4" w:space="0" w:color="auto"/>
              <w:right w:val="single" w:sz="4" w:space="0" w:color="auto"/>
            </w:tcBorders>
            <w:shd w:val="clear" w:color="auto" w:fill="B6DDE8" w:themeFill="accent5" w:themeFillTint="66"/>
            <w:vAlign w:val="center"/>
            <w:hideMark/>
          </w:tcPr>
          <w:p w14:paraId="22357D16" w14:textId="77777777" w:rsidR="003B701D" w:rsidRPr="001F3186" w:rsidRDefault="003B701D" w:rsidP="00190520">
            <w:pPr>
              <w:spacing w:after="0" w:line="240" w:lineRule="auto"/>
              <w:jc w:val="center"/>
              <w:rPr>
                <w:b/>
                <w:sz w:val="20"/>
              </w:rPr>
            </w:pPr>
            <w:r w:rsidRPr="001F3186">
              <w:rPr>
                <w:b/>
                <w:sz w:val="20"/>
              </w:rPr>
              <w:t>Comments</w:t>
            </w:r>
          </w:p>
        </w:tc>
      </w:tr>
      <w:tr w:rsidR="005B6408" w:rsidRPr="00057A0C" w14:paraId="7B227232" w14:textId="77777777" w:rsidTr="0009672E">
        <w:trPr>
          <w:trHeight w:val="302"/>
        </w:trPr>
        <w:tc>
          <w:tcPr>
            <w:tcW w:w="1890" w:type="dxa"/>
            <w:tcBorders>
              <w:top w:val="single" w:sz="4" w:space="0" w:color="auto"/>
              <w:left w:val="single" w:sz="4" w:space="0" w:color="auto"/>
              <w:bottom w:val="single" w:sz="4" w:space="0" w:color="auto"/>
              <w:right w:val="single" w:sz="4" w:space="0" w:color="auto"/>
            </w:tcBorders>
            <w:shd w:val="clear" w:color="auto" w:fill="auto"/>
            <w:vAlign w:val="bottom"/>
            <w:hideMark/>
          </w:tcPr>
          <w:p w14:paraId="703DE527"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030000 OPS</w:t>
            </w:r>
          </w:p>
        </w:tc>
        <w:tc>
          <w:tcPr>
            <w:tcW w:w="1620" w:type="dxa"/>
            <w:tcBorders>
              <w:top w:val="single" w:sz="4" w:space="0" w:color="auto"/>
              <w:left w:val="nil"/>
              <w:bottom w:val="single" w:sz="4" w:space="0" w:color="auto"/>
              <w:right w:val="single" w:sz="4" w:space="0" w:color="auto"/>
            </w:tcBorders>
            <w:shd w:val="clear" w:color="auto" w:fill="auto"/>
            <w:vAlign w:val="bottom"/>
            <w:hideMark/>
          </w:tcPr>
          <w:p w14:paraId="118D0A93"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261019 FGTF</w:t>
            </w:r>
          </w:p>
        </w:tc>
        <w:tc>
          <w:tcPr>
            <w:tcW w:w="1440" w:type="dxa"/>
            <w:tcBorders>
              <w:top w:val="single" w:sz="4" w:space="0" w:color="auto"/>
              <w:left w:val="nil"/>
              <w:bottom w:val="single" w:sz="4" w:space="0" w:color="auto"/>
              <w:right w:val="single" w:sz="4" w:space="0" w:color="auto"/>
            </w:tcBorders>
            <w:shd w:val="clear" w:color="auto" w:fill="auto"/>
            <w:vAlign w:val="bottom"/>
            <w:hideMark/>
          </w:tcPr>
          <w:p w14:paraId="6ADB5130" w14:textId="193116C3" w:rsidR="003B701D" w:rsidRPr="0009672E" w:rsidRDefault="001E6902"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454,721</w:t>
            </w:r>
            <w:r w:rsidR="003B701D" w:rsidRPr="0009672E">
              <w:rPr>
                <w:rFonts w:ascii="Calibri" w:hAnsi="Calibri"/>
                <w:color w:val="000000"/>
                <w:sz w:val="20"/>
              </w:rPr>
              <w:t xml:space="preserve"> </w:t>
            </w:r>
          </w:p>
        </w:tc>
        <w:tc>
          <w:tcPr>
            <w:tcW w:w="1530" w:type="dxa"/>
            <w:tcBorders>
              <w:top w:val="single" w:sz="4" w:space="0" w:color="auto"/>
              <w:left w:val="nil"/>
              <w:bottom w:val="single" w:sz="4" w:space="0" w:color="auto"/>
              <w:right w:val="single" w:sz="4" w:space="0" w:color="auto"/>
            </w:tcBorders>
            <w:shd w:val="clear" w:color="auto" w:fill="auto"/>
            <w:vAlign w:val="bottom"/>
            <w:hideMark/>
          </w:tcPr>
          <w:p w14:paraId="7AC68995" w14:textId="63493935" w:rsidR="003B701D" w:rsidRPr="0009672E" w:rsidRDefault="001E6902"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169,006</w:t>
            </w:r>
            <w:r w:rsidR="003B701D" w:rsidRPr="0009672E">
              <w:rPr>
                <w:rFonts w:ascii="Calibri" w:hAnsi="Calibri"/>
                <w:color w:val="000000"/>
                <w:sz w:val="20"/>
              </w:rPr>
              <w:t xml:space="preserve"> </w:t>
            </w:r>
          </w:p>
        </w:tc>
        <w:tc>
          <w:tcPr>
            <w:tcW w:w="1530" w:type="dxa"/>
            <w:tcBorders>
              <w:top w:val="single" w:sz="4" w:space="0" w:color="auto"/>
              <w:left w:val="nil"/>
              <w:bottom w:val="single" w:sz="4" w:space="0" w:color="auto"/>
              <w:right w:val="single" w:sz="4" w:space="0" w:color="auto"/>
            </w:tcBorders>
            <w:shd w:val="clear" w:color="auto" w:fill="auto"/>
            <w:vAlign w:val="bottom"/>
            <w:hideMark/>
          </w:tcPr>
          <w:p w14:paraId="2D990FBE" w14:textId="3AA23BB3" w:rsidR="003B701D" w:rsidRPr="0009672E" w:rsidRDefault="001E6902"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164,193</w:t>
            </w:r>
          </w:p>
        </w:tc>
        <w:tc>
          <w:tcPr>
            <w:tcW w:w="1620" w:type="dxa"/>
            <w:tcBorders>
              <w:top w:val="single" w:sz="4" w:space="0" w:color="auto"/>
              <w:left w:val="nil"/>
              <w:bottom w:val="single" w:sz="4" w:space="0" w:color="auto"/>
              <w:right w:val="single" w:sz="4" w:space="0" w:color="auto"/>
            </w:tcBorders>
            <w:shd w:val="clear" w:color="auto" w:fill="auto"/>
            <w:vAlign w:val="bottom"/>
            <w:hideMark/>
          </w:tcPr>
          <w:p w14:paraId="63FDB42D" w14:textId="1E421FD6" w:rsidR="003B701D" w:rsidRPr="0009672E" w:rsidRDefault="001E6902" w:rsidP="001E6902">
            <w:pPr>
              <w:spacing w:after="0" w:line="240" w:lineRule="auto"/>
              <w:jc w:val="right"/>
              <w:rPr>
                <w:rFonts w:ascii="Calibri" w:hAnsi="Calibri"/>
                <w:color w:val="000000" w:themeColor="text1"/>
                <w:sz w:val="20"/>
              </w:rPr>
            </w:pPr>
            <w:r w:rsidRPr="0009672E">
              <w:rPr>
                <w:rFonts w:ascii="Calibri" w:eastAsia="Times New Roman" w:hAnsi="Calibri" w:cs="Times New Roman"/>
                <w:color w:val="000000" w:themeColor="text1"/>
                <w:sz w:val="20"/>
                <w:szCs w:val="20"/>
              </w:rPr>
              <w:t>121</w:t>
            </w:r>
            <w:r w:rsidR="00F639DD" w:rsidRPr="0009672E">
              <w:rPr>
                <w:rFonts w:ascii="Calibri" w:eastAsia="Times New Roman" w:hAnsi="Calibri" w:cs="Times New Roman"/>
                <w:color w:val="000000" w:themeColor="text1"/>
                <w:sz w:val="20"/>
                <w:szCs w:val="20"/>
              </w:rPr>
              <w:t>,</w:t>
            </w:r>
            <w:r w:rsidRPr="0009672E">
              <w:rPr>
                <w:rFonts w:ascii="Calibri" w:eastAsia="Times New Roman" w:hAnsi="Calibri" w:cs="Times New Roman"/>
                <w:color w:val="000000" w:themeColor="text1"/>
                <w:sz w:val="20"/>
                <w:szCs w:val="20"/>
              </w:rPr>
              <w:t>522</w:t>
            </w:r>
          </w:p>
        </w:tc>
        <w:tc>
          <w:tcPr>
            <w:tcW w:w="7650" w:type="dxa"/>
            <w:tcBorders>
              <w:top w:val="single" w:sz="4" w:space="0" w:color="auto"/>
              <w:left w:val="nil"/>
              <w:bottom w:val="single" w:sz="4" w:space="0" w:color="auto"/>
              <w:right w:val="single" w:sz="4" w:space="0" w:color="auto"/>
            </w:tcBorders>
            <w:shd w:val="clear" w:color="auto" w:fill="auto"/>
            <w:vAlign w:val="bottom"/>
          </w:tcPr>
          <w:p w14:paraId="16F61F7B" w14:textId="77777777" w:rsidR="003B701D" w:rsidRPr="0009672E" w:rsidRDefault="003B701D" w:rsidP="00190520">
            <w:pPr>
              <w:spacing w:after="0" w:line="240" w:lineRule="auto"/>
              <w:rPr>
                <w:rFonts w:ascii="Calibri" w:hAnsi="Calibri"/>
                <w:color w:val="000000"/>
                <w:sz w:val="20"/>
              </w:rPr>
            </w:pPr>
          </w:p>
        </w:tc>
      </w:tr>
      <w:tr w:rsidR="005B6408" w:rsidRPr="00057A0C" w14:paraId="5DD26EF0" w14:textId="77777777" w:rsidTr="0009672E">
        <w:trPr>
          <w:trHeight w:val="302"/>
        </w:trPr>
        <w:tc>
          <w:tcPr>
            <w:tcW w:w="1890" w:type="dxa"/>
            <w:tcBorders>
              <w:top w:val="nil"/>
              <w:left w:val="single" w:sz="4" w:space="0" w:color="auto"/>
              <w:bottom w:val="single" w:sz="4" w:space="0" w:color="auto"/>
              <w:right w:val="single" w:sz="4" w:space="0" w:color="auto"/>
            </w:tcBorders>
            <w:shd w:val="clear" w:color="auto" w:fill="auto"/>
            <w:vAlign w:val="bottom"/>
            <w:hideMark/>
          </w:tcPr>
          <w:p w14:paraId="7383D110"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 xml:space="preserve">040000 </w:t>
            </w:r>
            <w:r w:rsidRPr="0009672E">
              <w:rPr>
                <w:rFonts w:ascii="Calibri" w:eastAsia="Times New Roman" w:hAnsi="Calibri" w:cs="Times New Roman"/>
                <w:color w:val="000000"/>
                <w:sz w:val="20"/>
                <w:szCs w:val="20"/>
              </w:rPr>
              <w:t>Exp</w:t>
            </w:r>
            <w:r w:rsidR="00C10F32" w:rsidRPr="0009672E">
              <w:rPr>
                <w:rFonts w:ascii="Calibri" w:eastAsia="Times New Roman" w:hAnsi="Calibri" w:cs="Times New Roman"/>
                <w:color w:val="000000"/>
                <w:sz w:val="20"/>
                <w:szCs w:val="20"/>
              </w:rPr>
              <w:t>ense</w:t>
            </w:r>
          </w:p>
        </w:tc>
        <w:tc>
          <w:tcPr>
            <w:tcW w:w="1620" w:type="dxa"/>
            <w:tcBorders>
              <w:top w:val="nil"/>
              <w:left w:val="nil"/>
              <w:bottom w:val="single" w:sz="4" w:space="0" w:color="auto"/>
              <w:right w:val="single" w:sz="4" w:space="0" w:color="auto"/>
            </w:tcBorders>
            <w:shd w:val="clear" w:color="auto" w:fill="auto"/>
            <w:vAlign w:val="bottom"/>
            <w:hideMark/>
          </w:tcPr>
          <w:p w14:paraId="22F8380B"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261019 FGTF</w:t>
            </w:r>
          </w:p>
        </w:tc>
        <w:tc>
          <w:tcPr>
            <w:tcW w:w="1440" w:type="dxa"/>
            <w:tcBorders>
              <w:top w:val="nil"/>
              <w:left w:val="nil"/>
              <w:bottom w:val="single" w:sz="4" w:space="0" w:color="auto"/>
              <w:right w:val="single" w:sz="4" w:space="0" w:color="auto"/>
            </w:tcBorders>
            <w:shd w:val="clear" w:color="auto" w:fill="auto"/>
            <w:vAlign w:val="bottom"/>
            <w:hideMark/>
          </w:tcPr>
          <w:p w14:paraId="278AC0C2" w14:textId="77777777" w:rsidR="003B701D" w:rsidRPr="0009672E" w:rsidRDefault="00F639DD"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111</w:t>
            </w:r>
            <w:r w:rsidRPr="0009672E">
              <w:rPr>
                <w:rFonts w:ascii="Calibri" w:hAnsi="Calibri"/>
                <w:color w:val="000000"/>
                <w:sz w:val="20"/>
              </w:rPr>
              <w:t>,965</w:t>
            </w:r>
            <w:r w:rsidR="003B701D" w:rsidRPr="0009672E">
              <w:rPr>
                <w:rFonts w:ascii="Calibri" w:hAnsi="Calibri"/>
                <w:color w:val="000000"/>
                <w:sz w:val="20"/>
              </w:rPr>
              <w:t xml:space="preserve"> </w:t>
            </w:r>
          </w:p>
        </w:tc>
        <w:tc>
          <w:tcPr>
            <w:tcW w:w="1530" w:type="dxa"/>
            <w:tcBorders>
              <w:top w:val="nil"/>
              <w:left w:val="nil"/>
              <w:bottom w:val="single" w:sz="4" w:space="0" w:color="auto"/>
              <w:right w:val="single" w:sz="4" w:space="0" w:color="auto"/>
            </w:tcBorders>
            <w:shd w:val="clear" w:color="auto" w:fill="auto"/>
            <w:vAlign w:val="bottom"/>
            <w:hideMark/>
          </w:tcPr>
          <w:p w14:paraId="1111A640" w14:textId="77777777" w:rsidR="003B701D" w:rsidRPr="0009672E" w:rsidRDefault="00F639DD"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49,158</w:t>
            </w:r>
          </w:p>
        </w:tc>
        <w:tc>
          <w:tcPr>
            <w:tcW w:w="1530" w:type="dxa"/>
            <w:tcBorders>
              <w:top w:val="nil"/>
              <w:left w:val="nil"/>
              <w:bottom w:val="single" w:sz="4" w:space="0" w:color="auto"/>
              <w:right w:val="single" w:sz="4" w:space="0" w:color="auto"/>
            </w:tcBorders>
            <w:shd w:val="clear" w:color="auto" w:fill="auto"/>
            <w:vAlign w:val="bottom"/>
            <w:hideMark/>
          </w:tcPr>
          <w:p w14:paraId="6D239B92" w14:textId="77777777" w:rsidR="003B701D" w:rsidRPr="0009672E" w:rsidRDefault="00F639DD"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55,519</w:t>
            </w:r>
          </w:p>
        </w:tc>
        <w:tc>
          <w:tcPr>
            <w:tcW w:w="1620" w:type="dxa"/>
            <w:tcBorders>
              <w:top w:val="nil"/>
              <w:left w:val="nil"/>
              <w:bottom w:val="single" w:sz="4" w:space="0" w:color="auto"/>
              <w:right w:val="single" w:sz="4" w:space="0" w:color="auto"/>
            </w:tcBorders>
            <w:shd w:val="clear" w:color="auto" w:fill="auto"/>
            <w:vAlign w:val="bottom"/>
            <w:hideMark/>
          </w:tcPr>
          <w:p w14:paraId="0A142455" w14:textId="77777777" w:rsidR="003B701D" w:rsidRPr="0009672E" w:rsidRDefault="00F639DD" w:rsidP="00190520">
            <w:pPr>
              <w:spacing w:after="0" w:line="240" w:lineRule="auto"/>
              <w:jc w:val="right"/>
              <w:rPr>
                <w:rFonts w:ascii="Calibri" w:hAnsi="Calibri"/>
                <w:color w:val="000000" w:themeColor="text1"/>
                <w:sz w:val="20"/>
              </w:rPr>
            </w:pPr>
            <w:r w:rsidRPr="0009672E">
              <w:rPr>
                <w:rFonts w:ascii="Calibri" w:eastAsia="Times New Roman" w:hAnsi="Calibri" w:cs="Times New Roman"/>
                <w:color w:val="000000" w:themeColor="text1"/>
                <w:sz w:val="20"/>
                <w:szCs w:val="20"/>
              </w:rPr>
              <w:t>7,288</w:t>
            </w:r>
          </w:p>
        </w:tc>
        <w:tc>
          <w:tcPr>
            <w:tcW w:w="7650" w:type="dxa"/>
            <w:tcBorders>
              <w:top w:val="nil"/>
              <w:left w:val="nil"/>
              <w:bottom w:val="single" w:sz="4" w:space="0" w:color="auto"/>
              <w:right w:val="single" w:sz="4" w:space="0" w:color="auto"/>
            </w:tcBorders>
            <w:shd w:val="clear" w:color="auto" w:fill="auto"/>
            <w:vAlign w:val="bottom"/>
          </w:tcPr>
          <w:p w14:paraId="41C280C2" w14:textId="77777777" w:rsidR="003B701D" w:rsidRPr="0009672E" w:rsidRDefault="003B701D" w:rsidP="00190520">
            <w:pPr>
              <w:spacing w:after="0" w:line="240" w:lineRule="auto"/>
              <w:rPr>
                <w:rFonts w:ascii="Calibri" w:hAnsi="Calibri"/>
                <w:color w:val="000000"/>
                <w:sz w:val="20"/>
              </w:rPr>
            </w:pPr>
          </w:p>
        </w:tc>
      </w:tr>
      <w:tr w:rsidR="005B6408" w:rsidRPr="00057A0C" w14:paraId="46A1A65D" w14:textId="77777777" w:rsidTr="0009672E">
        <w:trPr>
          <w:trHeight w:val="302"/>
        </w:trPr>
        <w:tc>
          <w:tcPr>
            <w:tcW w:w="1890" w:type="dxa"/>
            <w:tcBorders>
              <w:top w:val="nil"/>
              <w:left w:val="single" w:sz="4" w:space="0" w:color="auto"/>
              <w:bottom w:val="single" w:sz="4" w:space="0" w:color="auto"/>
              <w:right w:val="single" w:sz="4" w:space="0" w:color="auto"/>
            </w:tcBorders>
            <w:shd w:val="clear" w:color="auto" w:fill="auto"/>
            <w:vAlign w:val="bottom"/>
            <w:hideMark/>
          </w:tcPr>
          <w:p w14:paraId="6CF6CC92"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 xml:space="preserve">100777 </w:t>
            </w:r>
            <w:proofErr w:type="spellStart"/>
            <w:r w:rsidRPr="0009672E">
              <w:rPr>
                <w:rFonts w:ascii="Calibri" w:hAnsi="Calibri"/>
                <w:color w:val="000000"/>
                <w:sz w:val="20"/>
              </w:rPr>
              <w:t>Contr</w:t>
            </w:r>
            <w:proofErr w:type="spellEnd"/>
            <w:r w:rsidRPr="0009672E">
              <w:rPr>
                <w:rFonts w:ascii="Calibri" w:hAnsi="Calibri"/>
                <w:color w:val="000000"/>
                <w:sz w:val="20"/>
              </w:rPr>
              <w:t xml:space="preserve"> </w:t>
            </w:r>
            <w:proofErr w:type="spellStart"/>
            <w:r w:rsidRPr="0009672E">
              <w:rPr>
                <w:rFonts w:ascii="Calibri" w:hAnsi="Calibri"/>
                <w:color w:val="000000"/>
                <w:sz w:val="20"/>
              </w:rPr>
              <w:t>Srvs</w:t>
            </w:r>
            <w:proofErr w:type="spellEnd"/>
          </w:p>
        </w:tc>
        <w:tc>
          <w:tcPr>
            <w:tcW w:w="1620" w:type="dxa"/>
            <w:tcBorders>
              <w:top w:val="nil"/>
              <w:left w:val="nil"/>
              <w:bottom w:val="single" w:sz="4" w:space="0" w:color="auto"/>
              <w:right w:val="single" w:sz="4" w:space="0" w:color="auto"/>
            </w:tcBorders>
            <w:shd w:val="clear" w:color="auto" w:fill="auto"/>
            <w:vAlign w:val="bottom"/>
            <w:hideMark/>
          </w:tcPr>
          <w:p w14:paraId="5312DFA5"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261019 FGTF</w:t>
            </w:r>
          </w:p>
        </w:tc>
        <w:tc>
          <w:tcPr>
            <w:tcW w:w="1440" w:type="dxa"/>
            <w:tcBorders>
              <w:top w:val="nil"/>
              <w:left w:val="nil"/>
              <w:bottom w:val="single" w:sz="4" w:space="0" w:color="auto"/>
              <w:right w:val="single" w:sz="4" w:space="0" w:color="auto"/>
            </w:tcBorders>
            <w:shd w:val="clear" w:color="auto" w:fill="auto"/>
            <w:vAlign w:val="bottom"/>
            <w:hideMark/>
          </w:tcPr>
          <w:p w14:paraId="161A9848" w14:textId="77777777" w:rsidR="003B701D" w:rsidRPr="0009672E" w:rsidRDefault="00F639DD" w:rsidP="00190520">
            <w:pPr>
              <w:spacing w:after="0" w:line="240" w:lineRule="auto"/>
              <w:jc w:val="right"/>
              <w:rPr>
                <w:rFonts w:ascii="Calibri" w:hAnsi="Calibri"/>
                <w:color w:val="000000"/>
                <w:sz w:val="20"/>
              </w:rPr>
            </w:pPr>
            <w:r w:rsidRPr="0009672E">
              <w:rPr>
                <w:rFonts w:ascii="Calibri" w:hAnsi="Calibri"/>
                <w:color w:val="000000"/>
                <w:sz w:val="20"/>
              </w:rPr>
              <w:t>71,799</w:t>
            </w:r>
            <w:r w:rsidR="003B701D" w:rsidRPr="0009672E">
              <w:rPr>
                <w:rFonts w:ascii="Calibri" w:hAnsi="Calibri"/>
                <w:color w:val="000000"/>
                <w:sz w:val="20"/>
              </w:rPr>
              <w:t xml:space="preserve"> </w:t>
            </w:r>
          </w:p>
        </w:tc>
        <w:tc>
          <w:tcPr>
            <w:tcW w:w="1530" w:type="dxa"/>
            <w:tcBorders>
              <w:top w:val="nil"/>
              <w:left w:val="nil"/>
              <w:bottom w:val="single" w:sz="4" w:space="0" w:color="auto"/>
              <w:right w:val="single" w:sz="4" w:space="0" w:color="auto"/>
            </w:tcBorders>
            <w:shd w:val="clear" w:color="auto" w:fill="auto"/>
            <w:vAlign w:val="bottom"/>
            <w:hideMark/>
          </w:tcPr>
          <w:p w14:paraId="1550C5BF" w14:textId="77777777" w:rsidR="003B701D" w:rsidRPr="0009672E" w:rsidRDefault="00F639DD" w:rsidP="00190520">
            <w:pPr>
              <w:spacing w:after="0" w:line="240" w:lineRule="auto"/>
              <w:jc w:val="right"/>
              <w:rPr>
                <w:rFonts w:ascii="Calibri" w:hAnsi="Calibri"/>
                <w:color w:val="000000"/>
                <w:sz w:val="20"/>
              </w:rPr>
            </w:pPr>
            <w:r w:rsidRPr="0009672E">
              <w:rPr>
                <w:rFonts w:ascii="Calibri" w:hAnsi="Calibri"/>
                <w:color w:val="000000"/>
                <w:sz w:val="20"/>
              </w:rPr>
              <w:t>0</w:t>
            </w:r>
          </w:p>
        </w:tc>
        <w:tc>
          <w:tcPr>
            <w:tcW w:w="1530" w:type="dxa"/>
            <w:tcBorders>
              <w:top w:val="nil"/>
              <w:left w:val="nil"/>
              <w:bottom w:val="single" w:sz="4" w:space="0" w:color="auto"/>
              <w:right w:val="single" w:sz="4" w:space="0" w:color="auto"/>
            </w:tcBorders>
            <w:shd w:val="clear" w:color="auto" w:fill="auto"/>
            <w:vAlign w:val="bottom"/>
            <w:hideMark/>
          </w:tcPr>
          <w:p w14:paraId="56BEDDB8" w14:textId="77777777" w:rsidR="003B701D" w:rsidRPr="0009672E" w:rsidRDefault="00F639DD" w:rsidP="00190520">
            <w:pPr>
              <w:spacing w:after="0" w:line="240" w:lineRule="auto"/>
              <w:jc w:val="right"/>
              <w:rPr>
                <w:rFonts w:ascii="Calibri" w:hAnsi="Calibri"/>
                <w:color w:val="000000"/>
                <w:sz w:val="20"/>
              </w:rPr>
            </w:pPr>
            <w:r w:rsidRPr="0009672E">
              <w:rPr>
                <w:rFonts w:ascii="Calibri" w:hAnsi="Calibri"/>
                <w:color w:val="000000"/>
                <w:sz w:val="20"/>
              </w:rPr>
              <w:t>0</w:t>
            </w:r>
            <w:r w:rsidR="003B701D" w:rsidRPr="0009672E">
              <w:rPr>
                <w:rFonts w:ascii="Calibri" w:hAnsi="Calibri"/>
                <w:color w:val="000000"/>
                <w:sz w:val="20"/>
              </w:rPr>
              <w:t xml:space="preserve"> </w:t>
            </w:r>
          </w:p>
        </w:tc>
        <w:tc>
          <w:tcPr>
            <w:tcW w:w="1620" w:type="dxa"/>
            <w:tcBorders>
              <w:top w:val="nil"/>
              <w:left w:val="nil"/>
              <w:bottom w:val="single" w:sz="4" w:space="0" w:color="auto"/>
              <w:right w:val="single" w:sz="4" w:space="0" w:color="auto"/>
            </w:tcBorders>
            <w:shd w:val="clear" w:color="auto" w:fill="auto"/>
            <w:vAlign w:val="bottom"/>
            <w:hideMark/>
          </w:tcPr>
          <w:p w14:paraId="734CB18F" w14:textId="77777777" w:rsidR="003B701D" w:rsidRPr="0009672E" w:rsidRDefault="00F639DD" w:rsidP="00190520">
            <w:pPr>
              <w:spacing w:after="0" w:line="240" w:lineRule="auto"/>
              <w:jc w:val="right"/>
              <w:rPr>
                <w:rFonts w:ascii="Calibri" w:hAnsi="Calibri"/>
                <w:color w:val="000000"/>
                <w:sz w:val="20"/>
              </w:rPr>
            </w:pPr>
            <w:r w:rsidRPr="0009672E">
              <w:rPr>
                <w:rFonts w:ascii="Calibri" w:hAnsi="Calibri"/>
                <w:color w:val="000000"/>
                <w:sz w:val="20"/>
              </w:rPr>
              <w:t>71,799</w:t>
            </w:r>
            <w:r w:rsidR="003B701D" w:rsidRPr="0009672E">
              <w:rPr>
                <w:rFonts w:ascii="Calibri" w:hAnsi="Calibri"/>
                <w:color w:val="000000"/>
                <w:sz w:val="20"/>
              </w:rPr>
              <w:t xml:space="preserve"> </w:t>
            </w:r>
          </w:p>
        </w:tc>
        <w:tc>
          <w:tcPr>
            <w:tcW w:w="7650" w:type="dxa"/>
            <w:tcBorders>
              <w:top w:val="nil"/>
              <w:left w:val="nil"/>
              <w:bottom w:val="single" w:sz="4" w:space="0" w:color="auto"/>
              <w:right w:val="single" w:sz="4" w:space="0" w:color="auto"/>
            </w:tcBorders>
            <w:shd w:val="clear" w:color="auto" w:fill="auto"/>
            <w:vAlign w:val="bottom"/>
            <w:hideMark/>
          </w:tcPr>
          <w:p w14:paraId="6044B35B"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 </w:t>
            </w:r>
          </w:p>
        </w:tc>
      </w:tr>
      <w:tr w:rsidR="005B6408" w:rsidRPr="00057A0C" w14:paraId="1CCBCA14" w14:textId="77777777" w:rsidTr="0009672E">
        <w:trPr>
          <w:trHeight w:val="302"/>
        </w:trPr>
        <w:tc>
          <w:tcPr>
            <w:tcW w:w="1890" w:type="dxa"/>
            <w:tcBorders>
              <w:top w:val="nil"/>
              <w:left w:val="single" w:sz="4" w:space="0" w:color="auto"/>
              <w:bottom w:val="single" w:sz="4" w:space="0" w:color="auto"/>
              <w:right w:val="single" w:sz="4" w:space="0" w:color="auto"/>
            </w:tcBorders>
            <w:shd w:val="clear" w:color="auto" w:fill="auto"/>
            <w:vAlign w:val="bottom"/>
            <w:hideMark/>
          </w:tcPr>
          <w:p w14:paraId="427824BD"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030000 OPS</w:t>
            </w:r>
          </w:p>
        </w:tc>
        <w:tc>
          <w:tcPr>
            <w:tcW w:w="1620" w:type="dxa"/>
            <w:tcBorders>
              <w:top w:val="nil"/>
              <w:left w:val="nil"/>
              <w:bottom w:val="single" w:sz="4" w:space="0" w:color="auto"/>
              <w:right w:val="single" w:sz="4" w:space="0" w:color="auto"/>
            </w:tcBorders>
            <w:shd w:val="clear" w:color="auto" w:fill="auto"/>
            <w:vAlign w:val="bottom"/>
            <w:hideMark/>
          </w:tcPr>
          <w:p w14:paraId="1626302B"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339074 G&amp;DTF</w:t>
            </w:r>
          </w:p>
        </w:tc>
        <w:tc>
          <w:tcPr>
            <w:tcW w:w="1440" w:type="dxa"/>
            <w:tcBorders>
              <w:top w:val="nil"/>
              <w:left w:val="nil"/>
              <w:bottom w:val="single" w:sz="4" w:space="0" w:color="auto"/>
              <w:right w:val="single" w:sz="4" w:space="0" w:color="auto"/>
            </w:tcBorders>
            <w:shd w:val="clear" w:color="auto" w:fill="auto"/>
            <w:vAlign w:val="bottom"/>
            <w:hideMark/>
          </w:tcPr>
          <w:p w14:paraId="52129C5D" w14:textId="571E7E94" w:rsidR="003B701D" w:rsidRPr="0009672E" w:rsidRDefault="001E6902" w:rsidP="00190520">
            <w:pPr>
              <w:spacing w:after="0" w:line="240" w:lineRule="auto"/>
              <w:jc w:val="right"/>
              <w:rPr>
                <w:rFonts w:ascii="Calibri" w:hAnsi="Calibri"/>
                <w:color w:val="000000"/>
                <w:sz w:val="20"/>
              </w:rPr>
            </w:pPr>
            <w:r w:rsidRPr="0009672E">
              <w:rPr>
                <w:rFonts w:ascii="Calibri" w:hAnsi="Calibri"/>
                <w:color w:val="000000"/>
                <w:sz w:val="20"/>
              </w:rPr>
              <w:t>119,9</w:t>
            </w:r>
            <w:r w:rsidR="00F639DD" w:rsidRPr="0009672E">
              <w:rPr>
                <w:rFonts w:ascii="Calibri" w:hAnsi="Calibri"/>
                <w:color w:val="000000"/>
                <w:sz w:val="20"/>
              </w:rPr>
              <w:t>47</w:t>
            </w:r>
            <w:r w:rsidR="003B701D" w:rsidRPr="0009672E">
              <w:rPr>
                <w:rFonts w:ascii="Calibri" w:hAnsi="Calibri"/>
                <w:color w:val="000000"/>
                <w:sz w:val="20"/>
              </w:rPr>
              <w:t xml:space="preserve"> </w:t>
            </w:r>
          </w:p>
        </w:tc>
        <w:tc>
          <w:tcPr>
            <w:tcW w:w="1530" w:type="dxa"/>
            <w:tcBorders>
              <w:top w:val="nil"/>
              <w:left w:val="nil"/>
              <w:bottom w:val="single" w:sz="4" w:space="0" w:color="auto"/>
              <w:right w:val="single" w:sz="4" w:space="0" w:color="auto"/>
            </w:tcBorders>
            <w:shd w:val="clear" w:color="auto" w:fill="auto"/>
            <w:vAlign w:val="bottom"/>
            <w:hideMark/>
          </w:tcPr>
          <w:p w14:paraId="2F058536" w14:textId="15EBBD1B" w:rsidR="003B701D" w:rsidRPr="0009672E" w:rsidRDefault="001E6902"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8,377</w:t>
            </w:r>
            <w:r w:rsidR="003B701D" w:rsidRPr="0009672E">
              <w:rPr>
                <w:rFonts w:ascii="Calibri" w:hAnsi="Calibri"/>
                <w:color w:val="000000"/>
                <w:sz w:val="20"/>
              </w:rPr>
              <w:t xml:space="preserve"> </w:t>
            </w:r>
          </w:p>
        </w:tc>
        <w:tc>
          <w:tcPr>
            <w:tcW w:w="1530" w:type="dxa"/>
            <w:tcBorders>
              <w:top w:val="nil"/>
              <w:left w:val="nil"/>
              <w:bottom w:val="single" w:sz="4" w:space="0" w:color="auto"/>
              <w:right w:val="single" w:sz="4" w:space="0" w:color="auto"/>
            </w:tcBorders>
            <w:shd w:val="clear" w:color="auto" w:fill="auto"/>
            <w:vAlign w:val="bottom"/>
            <w:hideMark/>
          </w:tcPr>
          <w:p w14:paraId="01D431E7" w14:textId="13487ABB" w:rsidR="003B701D" w:rsidRPr="0009672E" w:rsidRDefault="001E6902"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16,323</w:t>
            </w:r>
            <w:r w:rsidR="003B701D" w:rsidRPr="0009672E">
              <w:rPr>
                <w:rFonts w:ascii="Calibri" w:hAnsi="Calibri"/>
                <w:color w:val="000000"/>
                <w:sz w:val="20"/>
              </w:rPr>
              <w:t xml:space="preserve"> </w:t>
            </w:r>
          </w:p>
        </w:tc>
        <w:tc>
          <w:tcPr>
            <w:tcW w:w="1620" w:type="dxa"/>
            <w:tcBorders>
              <w:top w:val="nil"/>
              <w:left w:val="nil"/>
              <w:bottom w:val="single" w:sz="4" w:space="0" w:color="auto"/>
              <w:right w:val="single" w:sz="4" w:space="0" w:color="auto"/>
            </w:tcBorders>
            <w:shd w:val="clear" w:color="auto" w:fill="auto"/>
            <w:vAlign w:val="bottom"/>
            <w:hideMark/>
          </w:tcPr>
          <w:p w14:paraId="448B10C2" w14:textId="6113E7EB" w:rsidR="003B701D" w:rsidRPr="0009672E" w:rsidRDefault="001E6902"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95,247</w:t>
            </w:r>
            <w:r w:rsidR="003B701D" w:rsidRPr="0009672E">
              <w:rPr>
                <w:rFonts w:ascii="Calibri" w:hAnsi="Calibri"/>
                <w:color w:val="000000"/>
                <w:sz w:val="20"/>
              </w:rPr>
              <w:t xml:space="preserve"> </w:t>
            </w:r>
          </w:p>
        </w:tc>
        <w:tc>
          <w:tcPr>
            <w:tcW w:w="7650" w:type="dxa"/>
            <w:tcBorders>
              <w:top w:val="nil"/>
              <w:left w:val="nil"/>
              <w:bottom w:val="single" w:sz="4" w:space="0" w:color="auto"/>
              <w:right w:val="single" w:sz="4" w:space="0" w:color="auto"/>
            </w:tcBorders>
            <w:shd w:val="clear" w:color="auto" w:fill="auto"/>
            <w:vAlign w:val="bottom"/>
            <w:hideMark/>
          </w:tcPr>
          <w:p w14:paraId="260EB1E8"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 </w:t>
            </w:r>
          </w:p>
        </w:tc>
      </w:tr>
      <w:tr w:rsidR="005B6408" w:rsidRPr="00057A0C" w14:paraId="1F6AEE28" w14:textId="77777777" w:rsidTr="0009672E">
        <w:trPr>
          <w:trHeight w:val="302"/>
        </w:trPr>
        <w:tc>
          <w:tcPr>
            <w:tcW w:w="1890" w:type="dxa"/>
            <w:tcBorders>
              <w:top w:val="nil"/>
              <w:left w:val="single" w:sz="4" w:space="0" w:color="auto"/>
              <w:bottom w:val="single" w:sz="4" w:space="0" w:color="auto"/>
              <w:right w:val="single" w:sz="4" w:space="0" w:color="auto"/>
            </w:tcBorders>
            <w:shd w:val="clear" w:color="auto" w:fill="auto"/>
            <w:vAlign w:val="bottom"/>
            <w:hideMark/>
          </w:tcPr>
          <w:p w14:paraId="51142EF7"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 xml:space="preserve">040000 </w:t>
            </w:r>
            <w:r w:rsidRPr="0009672E">
              <w:rPr>
                <w:rFonts w:ascii="Calibri" w:eastAsia="Times New Roman" w:hAnsi="Calibri" w:cs="Times New Roman"/>
                <w:color w:val="000000"/>
                <w:sz w:val="20"/>
                <w:szCs w:val="20"/>
              </w:rPr>
              <w:t>Exp</w:t>
            </w:r>
            <w:r w:rsidR="00C10F32" w:rsidRPr="0009672E">
              <w:rPr>
                <w:rFonts w:ascii="Calibri" w:eastAsia="Times New Roman" w:hAnsi="Calibri" w:cs="Times New Roman"/>
                <w:color w:val="000000"/>
                <w:sz w:val="20"/>
                <w:szCs w:val="20"/>
              </w:rPr>
              <w:t>ense</w:t>
            </w:r>
          </w:p>
        </w:tc>
        <w:tc>
          <w:tcPr>
            <w:tcW w:w="1620" w:type="dxa"/>
            <w:tcBorders>
              <w:top w:val="nil"/>
              <w:left w:val="nil"/>
              <w:bottom w:val="single" w:sz="4" w:space="0" w:color="auto"/>
              <w:right w:val="single" w:sz="4" w:space="0" w:color="auto"/>
            </w:tcBorders>
            <w:shd w:val="clear" w:color="auto" w:fill="auto"/>
            <w:vAlign w:val="bottom"/>
            <w:hideMark/>
          </w:tcPr>
          <w:p w14:paraId="0E5AA16F"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339074 G&amp;DTF</w:t>
            </w:r>
          </w:p>
        </w:tc>
        <w:tc>
          <w:tcPr>
            <w:tcW w:w="1440" w:type="dxa"/>
            <w:tcBorders>
              <w:top w:val="nil"/>
              <w:left w:val="nil"/>
              <w:bottom w:val="single" w:sz="4" w:space="0" w:color="auto"/>
              <w:right w:val="single" w:sz="4" w:space="0" w:color="auto"/>
            </w:tcBorders>
            <w:shd w:val="clear" w:color="auto" w:fill="auto"/>
            <w:vAlign w:val="bottom"/>
            <w:hideMark/>
          </w:tcPr>
          <w:p w14:paraId="45EFE1C9" w14:textId="77777777" w:rsidR="003B701D" w:rsidRPr="0009672E" w:rsidRDefault="00F639DD" w:rsidP="00190520">
            <w:pPr>
              <w:spacing w:after="0" w:line="240" w:lineRule="auto"/>
              <w:jc w:val="right"/>
              <w:rPr>
                <w:rFonts w:ascii="Calibri" w:hAnsi="Calibri"/>
                <w:color w:val="000000"/>
                <w:sz w:val="20"/>
              </w:rPr>
            </w:pPr>
            <w:r w:rsidRPr="0009672E">
              <w:rPr>
                <w:rFonts w:ascii="Calibri" w:hAnsi="Calibri"/>
                <w:color w:val="000000"/>
                <w:sz w:val="20"/>
              </w:rPr>
              <w:t>60,905</w:t>
            </w:r>
            <w:r w:rsidR="003B701D" w:rsidRPr="0009672E">
              <w:rPr>
                <w:rFonts w:ascii="Calibri" w:hAnsi="Calibri"/>
                <w:color w:val="000000"/>
                <w:sz w:val="20"/>
              </w:rPr>
              <w:t xml:space="preserve"> </w:t>
            </w:r>
          </w:p>
        </w:tc>
        <w:tc>
          <w:tcPr>
            <w:tcW w:w="1530" w:type="dxa"/>
            <w:tcBorders>
              <w:top w:val="nil"/>
              <w:left w:val="nil"/>
              <w:bottom w:val="single" w:sz="4" w:space="0" w:color="auto"/>
              <w:right w:val="single" w:sz="4" w:space="0" w:color="auto"/>
            </w:tcBorders>
            <w:shd w:val="clear" w:color="auto" w:fill="auto"/>
            <w:vAlign w:val="bottom"/>
            <w:hideMark/>
          </w:tcPr>
          <w:p w14:paraId="1EB5BA48" w14:textId="77777777" w:rsidR="003B701D" w:rsidRPr="0009672E" w:rsidRDefault="00F639DD"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16,435</w:t>
            </w:r>
          </w:p>
        </w:tc>
        <w:tc>
          <w:tcPr>
            <w:tcW w:w="1530" w:type="dxa"/>
            <w:tcBorders>
              <w:top w:val="nil"/>
              <w:left w:val="nil"/>
              <w:bottom w:val="single" w:sz="4" w:space="0" w:color="auto"/>
              <w:right w:val="single" w:sz="4" w:space="0" w:color="auto"/>
            </w:tcBorders>
            <w:shd w:val="clear" w:color="auto" w:fill="auto"/>
            <w:vAlign w:val="bottom"/>
            <w:hideMark/>
          </w:tcPr>
          <w:p w14:paraId="3CB822F7" w14:textId="77777777" w:rsidR="003B701D" w:rsidRPr="0009672E" w:rsidRDefault="00F639DD"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15,988</w:t>
            </w:r>
            <w:r w:rsidR="003B701D" w:rsidRPr="0009672E">
              <w:rPr>
                <w:rFonts w:ascii="Calibri" w:hAnsi="Calibri"/>
                <w:color w:val="000000"/>
                <w:sz w:val="20"/>
              </w:rPr>
              <w:t xml:space="preserve"> </w:t>
            </w:r>
          </w:p>
        </w:tc>
        <w:tc>
          <w:tcPr>
            <w:tcW w:w="1620" w:type="dxa"/>
            <w:tcBorders>
              <w:top w:val="nil"/>
              <w:left w:val="nil"/>
              <w:bottom w:val="single" w:sz="4" w:space="0" w:color="auto"/>
              <w:right w:val="single" w:sz="4" w:space="0" w:color="auto"/>
            </w:tcBorders>
            <w:shd w:val="clear" w:color="auto" w:fill="auto"/>
            <w:vAlign w:val="bottom"/>
            <w:hideMark/>
          </w:tcPr>
          <w:p w14:paraId="7F222A27" w14:textId="77777777" w:rsidR="003B701D" w:rsidRPr="0009672E" w:rsidRDefault="00F639DD" w:rsidP="00190520">
            <w:pPr>
              <w:spacing w:after="0" w:line="240" w:lineRule="auto"/>
              <w:jc w:val="right"/>
              <w:rPr>
                <w:rFonts w:ascii="Calibri" w:hAnsi="Calibri"/>
                <w:color w:val="000000"/>
                <w:sz w:val="20"/>
              </w:rPr>
            </w:pPr>
            <w:r w:rsidRPr="0009672E">
              <w:rPr>
                <w:rFonts w:ascii="Calibri" w:hAnsi="Calibri"/>
                <w:color w:val="000000"/>
                <w:sz w:val="20"/>
              </w:rPr>
              <w:t>28,</w:t>
            </w:r>
            <w:r w:rsidRPr="0009672E">
              <w:rPr>
                <w:rFonts w:ascii="Calibri" w:eastAsia="Times New Roman" w:hAnsi="Calibri" w:cs="Times New Roman"/>
                <w:color w:val="000000"/>
                <w:sz w:val="20"/>
                <w:szCs w:val="20"/>
              </w:rPr>
              <w:t>482</w:t>
            </w:r>
          </w:p>
        </w:tc>
        <w:tc>
          <w:tcPr>
            <w:tcW w:w="7650" w:type="dxa"/>
            <w:tcBorders>
              <w:top w:val="nil"/>
              <w:left w:val="nil"/>
              <w:bottom w:val="single" w:sz="4" w:space="0" w:color="auto"/>
              <w:right w:val="single" w:sz="4" w:space="0" w:color="auto"/>
            </w:tcBorders>
            <w:shd w:val="clear" w:color="auto" w:fill="auto"/>
            <w:vAlign w:val="bottom"/>
            <w:hideMark/>
          </w:tcPr>
          <w:p w14:paraId="5CB824DC"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 </w:t>
            </w:r>
          </w:p>
        </w:tc>
      </w:tr>
      <w:tr w:rsidR="005B6408" w:rsidRPr="00057A0C" w14:paraId="0BDDA5A0" w14:textId="77777777" w:rsidTr="0009672E">
        <w:trPr>
          <w:trHeight w:val="302"/>
        </w:trPr>
        <w:tc>
          <w:tcPr>
            <w:tcW w:w="1890" w:type="dxa"/>
            <w:tcBorders>
              <w:top w:val="nil"/>
              <w:left w:val="single" w:sz="4" w:space="0" w:color="auto"/>
              <w:bottom w:val="single" w:sz="4" w:space="0" w:color="auto"/>
              <w:right w:val="single" w:sz="4" w:space="0" w:color="auto"/>
            </w:tcBorders>
            <w:shd w:val="clear" w:color="auto" w:fill="auto"/>
            <w:vAlign w:val="bottom"/>
            <w:hideMark/>
          </w:tcPr>
          <w:p w14:paraId="643F2D06"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060000 OCO</w:t>
            </w:r>
          </w:p>
        </w:tc>
        <w:tc>
          <w:tcPr>
            <w:tcW w:w="1620" w:type="dxa"/>
            <w:tcBorders>
              <w:top w:val="nil"/>
              <w:left w:val="nil"/>
              <w:bottom w:val="single" w:sz="4" w:space="0" w:color="auto"/>
              <w:right w:val="single" w:sz="4" w:space="0" w:color="auto"/>
            </w:tcBorders>
            <w:shd w:val="clear" w:color="auto" w:fill="auto"/>
            <w:vAlign w:val="bottom"/>
            <w:hideMark/>
          </w:tcPr>
          <w:p w14:paraId="66AF3DBB"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339074 G&amp;DTF</w:t>
            </w:r>
          </w:p>
        </w:tc>
        <w:tc>
          <w:tcPr>
            <w:tcW w:w="1440" w:type="dxa"/>
            <w:tcBorders>
              <w:top w:val="nil"/>
              <w:left w:val="nil"/>
              <w:bottom w:val="single" w:sz="4" w:space="0" w:color="auto"/>
              <w:right w:val="single" w:sz="4" w:space="0" w:color="auto"/>
            </w:tcBorders>
            <w:shd w:val="clear" w:color="auto" w:fill="auto"/>
            <w:vAlign w:val="bottom"/>
            <w:hideMark/>
          </w:tcPr>
          <w:p w14:paraId="6BE0271E" w14:textId="77777777" w:rsidR="003B701D" w:rsidRPr="0009672E" w:rsidRDefault="00F639DD" w:rsidP="00190520">
            <w:pPr>
              <w:spacing w:after="0" w:line="240" w:lineRule="auto"/>
              <w:jc w:val="right"/>
              <w:rPr>
                <w:rFonts w:ascii="Calibri" w:hAnsi="Calibri"/>
                <w:color w:val="000000"/>
                <w:sz w:val="20"/>
              </w:rPr>
            </w:pPr>
            <w:r w:rsidRPr="0009672E">
              <w:rPr>
                <w:rFonts w:ascii="Calibri" w:hAnsi="Calibri"/>
                <w:color w:val="000000"/>
                <w:sz w:val="20"/>
              </w:rPr>
              <w:t>21,000</w:t>
            </w:r>
            <w:r w:rsidR="003B701D" w:rsidRPr="0009672E">
              <w:rPr>
                <w:rFonts w:ascii="Calibri" w:hAnsi="Calibri"/>
                <w:color w:val="000000"/>
                <w:sz w:val="20"/>
              </w:rPr>
              <w:t xml:space="preserve"> </w:t>
            </w:r>
          </w:p>
        </w:tc>
        <w:tc>
          <w:tcPr>
            <w:tcW w:w="1530" w:type="dxa"/>
            <w:tcBorders>
              <w:top w:val="nil"/>
              <w:left w:val="nil"/>
              <w:bottom w:val="single" w:sz="4" w:space="0" w:color="auto"/>
              <w:right w:val="single" w:sz="4" w:space="0" w:color="auto"/>
            </w:tcBorders>
            <w:shd w:val="clear" w:color="auto" w:fill="auto"/>
            <w:vAlign w:val="bottom"/>
            <w:hideMark/>
          </w:tcPr>
          <w:p w14:paraId="1149913A" w14:textId="77777777" w:rsidR="003B701D" w:rsidRPr="0009672E" w:rsidRDefault="003B701D" w:rsidP="00190520">
            <w:pPr>
              <w:spacing w:after="0" w:line="240" w:lineRule="auto"/>
              <w:jc w:val="right"/>
              <w:rPr>
                <w:rFonts w:ascii="Calibri" w:hAnsi="Calibri"/>
                <w:color w:val="000000"/>
                <w:sz w:val="20"/>
              </w:rPr>
            </w:pPr>
            <w:r w:rsidRPr="0009672E">
              <w:rPr>
                <w:rFonts w:ascii="Calibri" w:hAnsi="Calibri"/>
                <w:color w:val="000000"/>
                <w:sz w:val="20"/>
              </w:rPr>
              <w:t xml:space="preserve">0.00 </w:t>
            </w:r>
          </w:p>
        </w:tc>
        <w:tc>
          <w:tcPr>
            <w:tcW w:w="1530" w:type="dxa"/>
            <w:tcBorders>
              <w:top w:val="nil"/>
              <w:left w:val="nil"/>
              <w:bottom w:val="single" w:sz="4" w:space="0" w:color="auto"/>
              <w:right w:val="single" w:sz="4" w:space="0" w:color="auto"/>
            </w:tcBorders>
            <w:shd w:val="clear" w:color="auto" w:fill="auto"/>
            <w:vAlign w:val="bottom"/>
            <w:hideMark/>
          </w:tcPr>
          <w:p w14:paraId="4E552421" w14:textId="77777777" w:rsidR="003B701D" w:rsidRPr="0009672E" w:rsidRDefault="003B701D" w:rsidP="00190520">
            <w:pPr>
              <w:spacing w:after="0" w:line="240" w:lineRule="auto"/>
              <w:jc w:val="right"/>
              <w:rPr>
                <w:rFonts w:ascii="Calibri" w:hAnsi="Calibri"/>
                <w:color w:val="000000"/>
                <w:sz w:val="20"/>
              </w:rPr>
            </w:pPr>
            <w:r w:rsidRPr="0009672E">
              <w:rPr>
                <w:rFonts w:ascii="Calibri" w:hAnsi="Calibri"/>
                <w:color w:val="000000"/>
                <w:sz w:val="20"/>
              </w:rPr>
              <w:t xml:space="preserve">0.00 </w:t>
            </w:r>
          </w:p>
        </w:tc>
        <w:tc>
          <w:tcPr>
            <w:tcW w:w="1620" w:type="dxa"/>
            <w:tcBorders>
              <w:top w:val="nil"/>
              <w:left w:val="nil"/>
              <w:bottom w:val="single" w:sz="4" w:space="0" w:color="auto"/>
              <w:right w:val="single" w:sz="4" w:space="0" w:color="auto"/>
            </w:tcBorders>
            <w:shd w:val="clear" w:color="auto" w:fill="auto"/>
            <w:vAlign w:val="bottom"/>
            <w:hideMark/>
          </w:tcPr>
          <w:p w14:paraId="3357D976" w14:textId="77777777" w:rsidR="003B701D" w:rsidRPr="0009672E" w:rsidRDefault="00F639DD" w:rsidP="00190520">
            <w:pPr>
              <w:spacing w:after="0" w:line="240" w:lineRule="auto"/>
              <w:jc w:val="right"/>
              <w:rPr>
                <w:rFonts w:ascii="Calibri" w:hAnsi="Calibri"/>
                <w:color w:val="000000"/>
                <w:sz w:val="20"/>
              </w:rPr>
            </w:pPr>
            <w:r w:rsidRPr="0009672E">
              <w:rPr>
                <w:rFonts w:ascii="Calibri" w:hAnsi="Calibri"/>
                <w:color w:val="000000"/>
                <w:sz w:val="20"/>
              </w:rPr>
              <w:t>21,000</w:t>
            </w:r>
            <w:r w:rsidR="003B701D" w:rsidRPr="0009672E">
              <w:rPr>
                <w:rFonts w:ascii="Calibri" w:hAnsi="Calibri"/>
                <w:color w:val="000000"/>
                <w:sz w:val="20"/>
              </w:rPr>
              <w:t xml:space="preserve"> </w:t>
            </w:r>
          </w:p>
        </w:tc>
        <w:tc>
          <w:tcPr>
            <w:tcW w:w="7650" w:type="dxa"/>
            <w:tcBorders>
              <w:top w:val="nil"/>
              <w:left w:val="nil"/>
              <w:bottom w:val="single" w:sz="4" w:space="0" w:color="auto"/>
              <w:right w:val="single" w:sz="4" w:space="0" w:color="auto"/>
            </w:tcBorders>
            <w:shd w:val="clear" w:color="auto" w:fill="auto"/>
            <w:vAlign w:val="bottom"/>
            <w:hideMark/>
          </w:tcPr>
          <w:p w14:paraId="4C3E44AE"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 </w:t>
            </w:r>
          </w:p>
        </w:tc>
      </w:tr>
      <w:tr w:rsidR="005B6408" w:rsidRPr="00057A0C" w14:paraId="49989EA3" w14:textId="77777777" w:rsidTr="0009672E">
        <w:trPr>
          <w:trHeight w:val="302"/>
        </w:trPr>
        <w:tc>
          <w:tcPr>
            <w:tcW w:w="1890" w:type="dxa"/>
            <w:tcBorders>
              <w:top w:val="nil"/>
              <w:left w:val="single" w:sz="4" w:space="0" w:color="auto"/>
              <w:bottom w:val="single" w:sz="4" w:space="0" w:color="auto"/>
              <w:right w:val="single" w:sz="4" w:space="0" w:color="auto"/>
            </w:tcBorders>
            <w:shd w:val="clear" w:color="auto" w:fill="auto"/>
            <w:vAlign w:val="bottom"/>
            <w:hideMark/>
          </w:tcPr>
          <w:p w14:paraId="51279981"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 xml:space="preserve">100777 </w:t>
            </w:r>
            <w:proofErr w:type="spellStart"/>
            <w:r w:rsidRPr="0009672E">
              <w:rPr>
                <w:rFonts w:ascii="Calibri" w:hAnsi="Calibri"/>
                <w:color w:val="000000"/>
                <w:sz w:val="20"/>
              </w:rPr>
              <w:t>Contr</w:t>
            </w:r>
            <w:proofErr w:type="spellEnd"/>
            <w:r w:rsidRPr="0009672E">
              <w:rPr>
                <w:rFonts w:ascii="Calibri" w:hAnsi="Calibri"/>
                <w:color w:val="000000"/>
                <w:sz w:val="20"/>
              </w:rPr>
              <w:t xml:space="preserve"> </w:t>
            </w:r>
            <w:proofErr w:type="spellStart"/>
            <w:r w:rsidRPr="0009672E">
              <w:rPr>
                <w:rFonts w:ascii="Calibri" w:hAnsi="Calibri"/>
                <w:color w:val="000000"/>
                <w:sz w:val="20"/>
              </w:rPr>
              <w:t>Srvs</w:t>
            </w:r>
            <w:proofErr w:type="spellEnd"/>
          </w:p>
        </w:tc>
        <w:tc>
          <w:tcPr>
            <w:tcW w:w="1620" w:type="dxa"/>
            <w:tcBorders>
              <w:top w:val="nil"/>
              <w:left w:val="nil"/>
              <w:bottom w:val="single" w:sz="4" w:space="0" w:color="auto"/>
              <w:right w:val="single" w:sz="4" w:space="0" w:color="auto"/>
            </w:tcBorders>
            <w:shd w:val="clear" w:color="auto" w:fill="auto"/>
            <w:vAlign w:val="bottom"/>
            <w:hideMark/>
          </w:tcPr>
          <w:p w14:paraId="7738D469"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339074 G&amp;DTF</w:t>
            </w:r>
          </w:p>
        </w:tc>
        <w:tc>
          <w:tcPr>
            <w:tcW w:w="1440" w:type="dxa"/>
            <w:tcBorders>
              <w:top w:val="nil"/>
              <w:left w:val="nil"/>
              <w:bottom w:val="single" w:sz="4" w:space="0" w:color="auto"/>
              <w:right w:val="single" w:sz="4" w:space="0" w:color="auto"/>
            </w:tcBorders>
            <w:shd w:val="clear" w:color="auto" w:fill="auto"/>
            <w:vAlign w:val="bottom"/>
            <w:hideMark/>
          </w:tcPr>
          <w:p w14:paraId="5A39A539" w14:textId="77777777" w:rsidR="003B701D" w:rsidRPr="0009672E" w:rsidRDefault="00F639DD" w:rsidP="00190520">
            <w:pPr>
              <w:spacing w:after="0" w:line="240" w:lineRule="auto"/>
              <w:jc w:val="right"/>
              <w:rPr>
                <w:rFonts w:ascii="Calibri" w:hAnsi="Calibri"/>
                <w:color w:val="000000"/>
                <w:sz w:val="20"/>
              </w:rPr>
            </w:pPr>
            <w:r w:rsidRPr="0009672E">
              <w:rPr>
                <w:rFonts w:ascii="Calibri" w:hAnsi="Calibri"/>
                <w:color w:val="000000"/>
                <w:sz w:val="20"/>
              </w:rPr>
              <w:t>78,077</w:t>
            </w:r>
            <w:r w:rsidR="003B701D" w:rsidRPr="0009672E">
              <w:rPr>
                <w:rFonts w:ascii="Calibri" w:hAnsi="Calibri"/>
                <w:color w:val="000000"/>
                <w:sz w:val="20"/>
              </w:rPr>
              <w:t xml:space="preserve"> </w:t>
            </w:r>
          </w:p>
        </w:tc>
        <w:tc>
          <w:tcPr>
            <w:tcW w:w="1530" w:type="dxa"/>
            <w:tcBorders>
              <w:top w:val="nil"/>
              <w:left w:val="nil"/>
              <w:bottom w:val="single" w:sz="4" w:space="0" w:color="auto"/>
              <w:right w:val="single" w:sz="4" w:space="0" w:color="auto"/>
            </w:tcBorders>
            <w:shd w:val="clear" w:color="auto" w:fill="auto"/>
            <w:vAlign w:val="bottom"/>
            <w:hideMark/>
          </w:tcPr>
          <w:p w14:paraId="708456E4" w14:textId="77777777" w:rsidR="003B701D" w:rsidRPr="0009672E" w:rsidRDefault="00F639DD"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6,830</w:t>
            </w:r>
            <w:r w:rsidR="003B701D" w:rsidRPr="0009672E">
              <w:rPr>
                <w:rFonts w:ascii="Calibri" w:hAnsi="Calibri"/>
                <w:color w:val="000000"/>
                <w:sz w:val="20"/>
              </w:rPr>
              <w:t xml:space="preserve"> </w:t>
            </w:r>
          </w:p>
        </w:tc>
        <w:tc>
          <w:tcPr>
            <w:tcW w:w="1530" w:type="dxa"/>
            <w:tcBorders>
              <w:top w:val="nil"/>
              <w:left w:val="nil"/>
              <w:bottom w:val="single" w:sz="4" w:space="0" w:color="auto"/>
              <w:right w:val="single" w:sz="4" w:space="0" w:color="auto"/>
            </w:tcBorders>
            <w:shd w:val="clear" w:color="auto" w:fill="auto"/>
            <w:vAlign w:val="bottom"/>
            <w:hideMark/>
          </w:tcPr>
          <w:p w14:paraId="20066B35" w14:textId="77777777" w:rsidR="003B701D" w:rsidRPr="0009672E" w:rsidRDefault="00F639DD"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2,370</w:t>
            </w:r>
            <w:r w:rsidR="003B701D" w:rsidRPr="0009672E">
              <w:rPr>
                <w:rFonts w:ascii="Calibri" w:hAnsi="Calibri"/>
                <w:color w:val="000000"/>
                <w:sz w:val="20"/>
              </w:rPr>
              <w:t xml:space="preserve"> </w:t>
            </w:r>
          </w:p>
        </w:tc>
        <w:tc>
          <w:tcPr>
            <w:tcW w:w="1620" w:type="dxa"/>
            <w:tcBorders>
              <w:top w:val="nil"/>
              <w:left w:val="nil"/>
              <w:bottom w:val="single" w:sz="4" w:space="0" w:color="auto"/>
              <w:right w:val="single" w:sz="4" w:space="0" w:color="auto"/>
            </w:tcBorders>
            <w:shd w:val="clear" w:color="auto" w:fill="auto"/>
            <w:vAlign w:val="bottom"/>
            <w:hideMark/>
          </w:tcPr>
          <w:p w14:paraId="314B85D4" w14:textId="77777777" w:rsidR="003B701D" w:rsidRPr="0009672E" w:rsidRDefault="00F639DD" w:rsidP="00190520">
            <w:pPr>
              <w:spacing w:after="0" w:line="240" w:lineRule="auto"/>
              <w:jc w:val="right"/>
              <w:rPr>
                <w:rFonts w:ascii="Calibri" w:hAnsi="Calibri"/>
                <w:color w:val="000000"/>
                <w:sz w:val="20"/>
              </w:rPr>
            </w:pPr>
            <w:r w:rsidRPr="0009672E">
              <w:rPr>
                <w:rFonts w:ascii="Calibri" w:hAnsi="Calibri"/>
                <w:color w:val="000000"/>
                <w:sz w:val="20"/>
              </w:rPr>
              <w:t>68,877</w:t>
            </w:r>
            <w:r w:rsidR="003B701D" w:rsidRPr="0009672E">
              <w:rPr>
                <w:rFonts w:ascii="Calibri" w:hAnsi="Calibri"/>
                <w:color w:val="000000"/>
                <w:sz w:val="20"/>
              </w:rPr>
              <w:t xml:space="preserve"> </w:t>
            </w:r>
          </w:p>
        </w:tc>
        <w:tc>
          <w:tcPr>
            <w:tcW w:w="7650" w:type="dxa"/>
            <w:tcBorders>
              <w:top w:val="nil"/>
              <w:left w:val="nil"/>
              <w:bottom w:val="single" w:sz="4" w:space="0" w:color="auto"/>
              <w:right w:val="single" w:sz="4" w:space="0" w:color="auto"/>
            </w:tcBorders>
            <w:shd w:val="clear" w:color="auto" w:fill="auto"/>
            <w:vAlign w:val="bottom"/>
            <w:hideMark/>
          </w:tcPr>
          <w:p w14:paraId="3959EAFC"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 </w:t>
            </w:r>
          </w:p>
        </w:tc>
      </w:tr>
      <w:tr w:rsidR="005B6408" w:rsidRPr="00057A0C" w14:paraId="16725304" w14:textId="77777777" w:rsidTr="00C10F32">
        <w:trPr>
          <w:trHeight w:val="684"/>
        </w:trPr>
        <w:tc>
          <w:tcPr>
            <w:tcW w:w="1890" w:type="dxa"/>
            <w:tcBorders>
              <w:top w:val="single" w:sz="4" w:space="0" w:color="auto"/>
              <w:left w:val="single" w:sz="4" w:space="0" w:color="auto"/>
              <w:bottom w:val="single" w:sz="4" w:space="0" w:color="auto"/>
              <w:right w:val="single" w:sz="4" w:space="0" w:color="auto"/>
            </w:tcBorders>
            <w:shd w:val="clear" w:color="auto" w:fill="B6DDE8" w:themeFill="accent5" w:themeFillTint="66"/>
            <w:vAlign w:val="center"/>
            <w:hideMark/>
          </w:tcPr>
          <w:p w14:paraId="3F46B36B" w14:textId="77777777" w:rsidR="003B701D" w:rsidRPr="001F3186" w:rsidRDefault="003B701D" w:rsidP="00190520">
            <w:pPr>
              <w:spacing w:after="0" w:line="240" w:lineRule="auto"/>
              <w:jc w:val="center"/>
              <w:rPr>
                <w:b/>
                <w:sz w:val="20"/>
              </w:rPr>
            </w:pPr>
            <w:r w:rsidRPr="001F3186">
              <w:rPr>
                <w:b/>
                <w:sz w:val="20"/>
              </w:rPr>
              <w:t>Category</w:t>
            </w:r>
          </w:p>
        </w:tc>
        <w:tc>
          <w:tcPr>
            <w:tcW w:w="1620" w:type="dxa"/>
            <w:tcBorders>
              <w:top w:val="single" w:sz="4" w:space="0" w:color="auto"/>
              <w:left w:val="single" w:sz="4" w:space="0" w:color="auto"/>
              <w:bottom w:val="single" w:sz="4" w:space="0" w:color="auto"/>
              <w:right w:val="single" w:sz="4" w:space="0" w:color="auto"/>
            </w:tcBorders>
            <w:shd w:val="clear" w:color="auto" w:fill="B6DDE8" w:themeFill="accent5" w:themeFillTint="66"/>
            <w:vAlign w:val="center"/>
            <w:hideMark/>
          </w:tcPr>
          <w:p w14:paraId="165DD64E" w14:textId="77777777" w:rsidR="003B701D" w:rsidRPr="001F3186" w:rsidRDefault="003B701D" w:rsidP="00190520">
            <w:pPr>
              <w:spacing w:after="0" w:line="240" w:lineRule="auto"/>
              <w:jc w:val="center"/>
              <w:rPr>
                <w:b/>
                <w:sz w:val="20"/>
              </w:rPr>
            </w:pPr>
            <w:r w:rsidRPr="001F3186">
              <w:rPr>
                <w:b/>
                <w:sz w:val="20"/>
              </w:rPr>
              <w:t>Operating Funds</w:t>
            </w:r>
          </w:p>
        </w:tc>
        <w:tc>
          <w:tcPr>
            <w:tcW w:w="1440" w:type="dxa"/>
            <w:tcBorders>
              <w:top w:val="single" w:sz="4" w:space="0" w:color="auto"/>
              <w:left w:val="single" w:sz="4" w:space="0" w:color="auto"/>
              <w:bottom w:val="single" w:sz="4" w:space="0" w:color="auto"/>
              <w:right w:val="single" w:sz="4" w:space="0" w:color="auto"/>
            </w:tcBorders>
            <w:shd w:val="clear" w:color="auto" w:fill="B6DDE8" w:themeFill="accent5" w:themeFillTint="66"/>
            <w:vAlign w:val="center"/>
            <w:hideMark/>
          </w:tcPr>
          <w:p w14:paraId="28F33E49" w14:textId="77777777" w:rsidR="003B701D" w:rsidRPr="001F3186" w:rsidRDefault="003B701D" w:rsidP="00190520">
            <w:pPr>
              <w:spacing w:after="0" w:line="240" w:lineRule="auto"/>
              <w:jc w:val="center"/>
              <w:rPr>
                <w:b/>
                <w:sz w:val="20"/>
              </w:rPr>
            </w:pPr>
            <w:r w:rsidRPr="001F3186">
              <w:rPr>
                <w:b/>
                <w:sz w:val="20"/>
              </w:rPr>
              <w:t>Approved Budget</w:t>
            </w:r>
          </w:p>
        </w:tc>
        <w:tc>
          <w:tcPr>
            <w:tcW w:w="1530" w:type="dxa"/>
            <w:tcBorders>
              <w:top w:val="single" w:sz="4" w:space="0" w:color="auto"/>
              <w:left w:val="single" w:sz="4" w:space="0" w:color="auto"/>
              <w:bottom w:val="single" w:sz="4" w:space="0" w:color="auto"/>
              <w:right w:val="single" w:sz="4" w:space="0" w:color="auto"/>
            </w:tcBorders>
            <w:shd w:val="clear" w:color="auto" w:fill="B6DDE8" w:themeFill="accent5" w:themeFillTint="66"/>
            <w:vAlign w:val="center"/>
            <w:hideMark/>
          </w:tcPr>
          <w:p w14:paraId="16A94918" w14:textId="77777777" w:rsidR="003B701D" w:rsidRPr="001F3186" w:rsidRDefault="003B701D" w:rsidP="00190520">
            <w:pPr>
              <w:spacing w:after="0" w:line="240" w:lineRule="auto"/>
              <w:ind w:left="-152" w:right="-108"/>
              <w:jc w:val="center"/>
              <w:rPr>
                <w:b/>
                <w:sz w:val="20"/>
              </w:rPr>
            </w:pPr>
            <w:r w:rsidRPr="001F3186">
              <w:rPr>
                <w:b/>
                <w:sz w:val="20"/>
              </w:rPr>
              <w:t>YTD Expenditures &amp; Encumbrances</w:t>
            </w:r>
          </w:p>
        </w:tc>
        <w:tc>
          <w:tcPr>
            <w:tcW w:w="1530" w:type="dxa"/>
            <w:tcBorders>
              <w:top w:val="single" w:sz="4" w:space="0" w:color="auto"/>
              <w:left w:val="single" w:sz="4" w:space="0" w:color="auto"/>
              <w:bottom w:val="single" w:sz="4" w:space="0" w:color="auto"/>
              <w:right w:val="single" w:sz="4" w:space="0" w:color="auto"/>
            </w:tcBorders>
            <w:shd w:val="clear" w:color="auto" w:fill="B6DDE8" w:themeFill="accent5" w:themeFillTint="66"/>
            <w:vAlign w:val="center"/>
            <w:hideMark/>
          </w:tcPr>
          <w:p w14:paraId="7765D7A3" w14:textId="77777777" w:rsidR="003B701D" w:rsidRPr="001F3186" w:rsidRDefault="003B701D" w:rsidP="00190520">
            <w:pPr>
              <w:spacing w:after="0" w:line="240" w:lineRule="auto"/>
              <w:jc w:val="center"/>
              <w:rPr>
                <w:b/>
                <w:sz w:val="20"/>
              </w:rPr>
            </w:pPr>
            <w:r w:rsidRPr="001F3186">
              <w:rPr>
                <w:b/>
                <w:sz w:val="20"/>
              </w:rPr>
              <w:t>Additional Expenditures Projected</w:t>
            </w:r>
          </w:p>
        </w:tc>
        <w:tc>
          <w:tcPr>
            <w:tcW w:w="1620" w:type="dxa"/>
            <w:tcBorders>
              <w:top w:val="single" w:sz="4" w:space="0" w:color="auto"/>
              <w:left w:val="single" w:sz="4" w:space="0" w:color="auto"/>
              <w:bottom w:val="single" w:sz="4" w:space="0" w:color="auto"/>
              <w:right w:val="single" w:sz="4" w:space="0" w:color="auto"/>
            </w:tcBorders>
            <w:shd w:val="clear" w:color="auto" w:fill="B6DDE8" w:themeFill="accent5" w:themeFillTint="66"/>
            <w:vAlign w:val="center"/>
            <w:hideMark/>
          </w:tcPr>
          <w:p w14:paraId="190E71B7" w14:textId="77777777" w:rsidR="003B701D" w:rsidRPr="001F3186" w:rsidRDefault="00816943" w:rsidP="00190520">
            <w:pPr>
              <w:spacing w:after="0" w:line="240" w:lineRule="auto"/>
              <w:jc w:val="center"/>
              <w:rPr>
                <w:b/>
                <w:sz w:val="20"/>
              </w:rPr>
            </w:pPr>
            <w:r>
              <w:rPr>
                <w:b/>
                <w:sz w:val="20"/>
              </w:rPr>
              <w:t>End of Year Projected Balance</w:t>
            </w:r>
          </w:p>
        </w:tc>
        <w:tc>
          <w:tcPr>
            <w:tcW w:w="7650" w:type="dxa"/>
            <w:tcBorders>
              <w:top w:val="single" w:sz="4" w:space="0" w:color="auto"/>
              <w:left w:val="single" w:sz="4" w:space="0" w:color="auto"/>
              <w:bottom w:val="single" w:sz="4" w:space="0" w:color="auto"/>
              <w:right w:val="single" w:sz="4" w:space="0" w:color="auto"/>
            </w:tcBorders>
            <w:shd w:val="clear" w:color="auto" w:fill="B6DDE8" w:themeFill="accent5" w:themeFillTint="66"/>
            <w:vAlign w:val="center"/>
            <w:hideMark/>
          </w:tcPr>
          <w:p w14:paraId="5A2D49BA" w14:textId="77777777" w:rsidR="003B701D" w:rsidRPr="001F3186" w:rsidRDefault="003B701D" w:rsidP="00190520">
            <w:pPr>
              <w:spacing w:after="0" w:line="240" w:lineRule="auto"/>
              <w:jc w:val="center"/>
              <w:rPr>
                <w:b/>
                <w:sz w:val="20"/>
              </w:rPr>
            </w:pPr>
            <w:r w:rsidRPr="001F3186">
              <w:rPr>
                <w:b/>
                <w:sz w:val="20"/>
              </w:rPr>
              <w:t>Comments</w:t>
            </w:r>
          </w:p>
        </w:tc>
      </w:tr>
      <w:tr w:rsidR="005B6408" w:rsidRPr="0009672E" w14:paraId="0C711759" w14:textId="77777777" w:rsidTr="0009672E">
        <w:trPr>
          <w:trHeight w:val="302"/>
        </w:trPr>
        <w:tc>
          <w:tcPr>
            <w:tcW w:w="1890" w:type="dxa"/>
            <w:tcBorders>
              <w:top w:val="single" w:sz="4" w:space="0" w:color="auto"/>
              <w:left w:val="single" w:sz="4" w:space="0" w:color="auto"/>
              <w:bottom w:val="single" w:sz="4" w:space="0" w:color="auto"/>
              <w:right w:val="single" w:sz="4" w:space="0" w:color="auto"/>
            </w:tcBorders>
            <w:shd w:val="clear" w:color="auto" w:fill="auto"/>
            <w:vAlign w:val="bottom"/>
            <w:hideMark/>
          </w:tcPr>
          <w:p w14:paraId="3AE79041"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010000 S&amp;B</w:t>
            </w:r>
          </w:p>
        </w:tc>
        <w:tc>
          <w:tcPr>
            <w:tcW w:w="1620" w:type="dxa"/>
            <w:tcBorders>
              <w:top w:val="single" w:sz="4" w:space="0" w:color="auto"/>
              <w:left w:val="nil"/>
              <w:bottom w:val="single" w:sz="4" w:space="0" w:color="auto"/>
              <w:right w:val="single" w:sz="4" w:space="0" w:color="auto"/>
            </w:tcBorders>
            <w:shd w:val="clear" w:color="auto" w:fill="auto"/>
            <w:vAlign w:val="bottom"/>
            <w:hideMark/>
          </w:tcPr>
          <w:p w14:paraId="6095D23F"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408001 IITF</w:t>
            </w:r>
          </w:p>
        </w:tc>
        <w:tc>
          <w:tcPr>
            <w:tcW w:w="1440" w:type="dxa"/>
            <w:tcBorders>
              <w:top w:val="single" w:sz="4" w:space="0" w:color="auto"/>
              <w:left w:val="nil"/>
              <w:bottom w:val="single" w:sz="4" w:space="0" w:color="auto"/>
              <w:right w:val="single" w:sz="4" w:space="0" w:color="auto"/>
            </w:tcBorders>
            <w:shd w:val="clear" w:color="auto" w:fill="auto"/>
            <w:vAlign w:val="bottom"/>
            <w:hideMark/>
          </w:tcPr>
          <w:p w14:paraId="6EAFA369" w14:textId="77777777" w:rsidR="003B701D" w:rsidRPr="0009672E" w:rsidRDefault="00F1538B" w:rsidP="00190520">
            <w:pPr>
              <w:spacing w:after="0" w:line="240" w:lineRule="auto"/>
              <w:jc w:val="right"/>
              <w:rPr>
                <w:rFonts w:ascii="Calibri" w:hAnsi="Calibri"/>
                <w:color w:val="000000"/>
                <w:sz w:val="20"/>
              </w:rPr>
            </w:pPr>
            <w:r w:rsidRPr="0009672E">
              <w:rPr>
                <w:rFonts w:ascii="Calibri" w:hAnsi="Calibri"/>
                <w:color w:val="000000"/>
                <w:sz w:val="20"/>
              </w:rPr>
              <w:t>439,688</w:t>
            </w:r>
            <w:r w:rsidR="003B701D" w:rsidRPr="0009672E">
              <w:rPr>
                <w:rFonts w:ascii="Calibri" w:hAnsi="Calibri"/>
                <w:color w:val="000000"/>
                <w:sz w:val="20"/>
              </w:rPr>
              <w:t xml:space="preserve"> </w:t>
            </w:r>
          </w:p>
        </w:tc>
        <w:tc>
          <w:tcPr>
            <w:tcW w:w="1530" w:type="dxa"/>
            <w:tcBorders>
              <w:top w:val="single" w:sz="4" w:space="0" w:color="auto"/>
              <w:left w:val="nil"/>
              <w:bottom w:val="single" w:sz="4" w:space="0" w:color="auto"/>
              <w:right w:val="single" w:sz="4" w:space="0" w:color="auto"/>
            </w:tcBorders>
            <w:shd w:val="clear" w:color="auto" w:fill="auto"/>
            <w:vAlign w:val="bottom"/>
            <w:hideMark/>
          </w:tcPr>
          <w:p w14:paraId="631CDBE4" w14:textId="77777777" w:rsidR="003B701D" w:rsidRPr="0009672E" w:rsidRDefault="00F1538B"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242,907</w:t>
            </w:r>
          </w:p>
        </w:tc>
        <w:tc>
          <w:tcPr>
            <w:tcW w:w="1530" w:type="dxa"/>
            <w:tcBorders>
              <w:top w:val="single" w:sz="4" w:space="0" w:color="auto"/>
              <w:left w:val="nil"/>
              <w:bottom w:val="single" w:sz="4" w:space="0" w:color="auto"/>
              <w:right w:val="single" w:sz="4" w:space="0" w:color="auto"/>
            </w:tcBorders>
            <w:shd w:val="clear" w:color="auto" w:fill="auto"/>
            <w:vAlign w:val="bottom"/>
            <w:hideMark/>
          </w:tcPr>
          <w:p w14:paraId="652CB7A1" w14:textId="7AF497E4" w:rsidR="003B701D" w:rsidRPr="0009672E" w:rsidRDefault="004A7E34"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19</w:t>
            </w:r>
            <w:r w:rsidR="00F1538B" w:rsidRPr="0009672E">
              <w:rPr>
                <w:rFonts w:ascii="Calibri" w:eastAsia="Times New Roman" w:hAnsi="Calibri" w:cs="Times New Roman"/>
                <w:color w:val="000000"/>
                <w:sz w:val="20"/>
                <w:szCs w:val="20"/>
              </w:rPr>
              <w:t>3,379</w:t>
            </w:r>
          </w:p>
        </w:tc>
        <w:tc>
          <w:tcPr>
            <w:tcW w:w="1620" w:type="dxa"/>
            <w:tcBorders>
              <w:top w:val="single" w:sz="4" w:space="0" w:color="auto"/>
              <w:left w:val="nil"/>
              <w:bottom w:val="single" w:sz="4" w:space="0" w:color="auto"/>
              <w:right w:val="single" w:sz="4" w:space="0" w:color="auto"/>
            </w:tcBorders>
            <w:shd w:val="clear" w:color="auto" w:fill="auto"/>
            <w:vAlign w:val="bottom"/>
            <w:hideMark/>
          </w:tcPr>
          <w:p w14:paraId="7F8D9AB7" w14:textId="1473EFEE" w:rsidR="003B701D" w:rsidRPr="0009672E" w:rsidRDefault="00F1538B"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3,402</w:t>
            </w:r>
          </w:p>
        </w:tc>
        <w:tc>
          <w:tcPr>
            <w:tcW w:w="7650" w:type="dxa"/>
            <w:tcBorders>
              <w:top w:val="single" w:sz="4" w:space="0" w:color="auto"/>
              <w:left w:val="nil"/>
              <w:bottom w:val="single" w:sz="4" w:space="0" w:color="auto"/>
              <w:right w:val="single" w:sz="4" w:space="0" w:color="auto"/>
            </w:tcBorders>
            <w:shd w:val="clear" w:color="auto" w:fill="auto"/>
            <w:vAlign w:val="bottom"/>
            <w:hideMark/>
          </w:tcPr>
          <w:p w14:paraId="767548A7" w14:textId="793220D0" w:rsidR="003B701D" w:rsidRPr="0009672E" w:rsidRDefault="004A7E34" w:rsidP="004A7E34">
            <w:pPr>
              <w:spacing w:after="0" w:line="240" w:lineRule="auto"/>
              <w:rPr>
                <w:rFonts w:ascii="Calibri" w:hAnsi="Calibri"/>
                <w:color w:val="000000"/>
                <w:sz w:val="20"/>
              </w:rPr>
            </w:pPr>
            <w:r w:rsidRPr="0009672E">
              <w:rPr>
                <w:rFonts w:ascii="Calibri" w:hAnsi="Calibri"/>
                <w:color w:val="000000"/>
                <w:sz w:val="20"/>
              </w:rPr>
              <w:t>Projected expenditures includes $10,000 non-recurring cost reduction holdback.</w:t>
            </w:r>
          </w:p>
        </w:tc>
      </w:tr>
      <w:tr w:rsidR="005B6408" w:rsidRPr="0009672E" w14:paraId="7D02D77A" w14:textId="77777777" w:rsidTr="0009672E">
        <w:trPr>
          <w:trHeight w:val="302"/>
        </w:trPr>
        <w:tc>
          <w:tcPr>
            <w:tcW w:w="1890" w:type="dxa"/>
            <w:tcBorders>
              <w:top w:val="nil"/>
              <w:left w:val="single" w:sz="4" w:space="0" w:color="auto"/>
              <w:bottom w:val="single" w:sz="4" w:space="0" w:color="auto"/>
              <w:right w:val="single" w:sz="4" w:space="0" w:color="auto"/>
            </w:tcBorders>
            <w:shd w:val="clear" w:color="auto" w:fill="auto"/>
            <w:vAlign w:val="bottom"/>
            <w:hideMark/>
          </w:tcPr>
          <w:p w14:paraId="69995B5D"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010000 S&amp;B</w:t>
            </w:r>
          </w:p>
        </w:tc>
        <w:tc>
          <w:tcPr>
            <w:tcW w:w="1620" w:type="dxa"/>
            <w:tcBorders>
              <w:top w:val="nil"/>
              <w:left w:val="nil"/>
              <w:bottom w:val="single" w:sz="4" w:space="0" w:color="auto"/>
              <w:right w:val="single" w:sz="4" w:space="0" w:color="auto"/>
            </w:tcBorders>
            <w:shd w:val="clear" w:color="auto" w:fill="auto"/>
            <w:vAlign w:val="bottom"/>
            <w:hideMark/>
          </w:tcPr>
          <w:p w14:paraId="3B52FB2B"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423001 LATF</w:t>
            </w:r>
          </w:p>
        </w:tc>
        <w:tc>
          <w:tcPr>
            <w:tcW w:w="1440" w:type="dxa"/>
            <w:tcBorders>
              <w:top w:val="nil"/>
              <w:left w:val="nil"/>
              <w:bottom w:val="single" w:sz="4" w:space="0" w:color="auto"/>
              <w:right w:val="single" w:sz="4" w:space="0" w:color="auto"/>
            </w:tcBorders>
            <w:shd w:val="clear" w:color="auto" w:fill="auto"/>
            <w:vAlign w:val="bottom"/>
            <w:hideMark/>
          </w:tcPr>
          <w:p w14:paraId="797A682D" w14:textId="77777777" w:rsidR="003B701D" w:rsidRPr="0009672E" w:rsidRDefault="00F1538B" w:rsidP="00190520">
            <w:pPr>
              <w:spacing w:after="0" w:line="240" w:lineRule="auto"/>
              <w:jc w:val="right"/>
              <w:rPr>
                <w:rFonts w:ascii="Calibri" w:hAnsi="Calibri"/>
                <w:color w:val="000000"/>
                <w:sz w:val="20"/>
              </w:rPr>
            </w:pPr>
            <w:r w:rsidRPr="0009672E">
              <w:rPr>
                <w:rFonts w:ascii="Calibri" w:hAnsi="Calibri"/>
                <w:color w:val="000000"/>
                <w:sz w:val="20"/>
              </w:rPr>
              <w:t>624,385</w:t>
            </w:r>
            <w:r w:rsidR="003B701D" w:rsidRPr="0009672E">
              <w:rPr>
                <w:rFonts w:ascii="Calibri" w:hAnsi="Calibri"/>
                <w:color w:val="000000"/>
                <w:sz w:val="20"/>
              </w:rPr>
              <w:t xml:space="preserve"> </w:t>
            </w:r>
          </w:p>
        </w:tc>
        <w:tc>
          <w:tcPr>
            <w:tcW w:w="1530" w:type="dxa"/>
            <w:tcBorders>
              <w:top w:val="nil"/>
              <w:left w:val="nil"/>
              <w:bottom w:val="single" w:sz="4" w:space="0" w:color="auto"/>
              <w:right w:val="single" w:sz="4" w:space="0" w:color="auto"/>
            </w:tcBorders>
            <w:shd w:val="clear" w:color="auto" w:fill="auto"/>
            <w:vAlign w:val="bottom"/>
            <w:hideMark/>
          </w:tcPr>
          <w:p w14:paraId="67FB7218" w14:textId="77777777" w:rsidR="003B701D" w:rsidRPr="0009672E" w:rsidRDefault="00F1538B"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358,386</w:t>
            </w:r>
          </w:p>
        </w:tc>
        <w:tc>
          <w:tcPr>
            <w:tcW w:w="1530" w:type="dxa"/>
            <w:tcBorders>
              <w:top w:val="nil"/>
              <w:left w:val="nil"/>
              <w:bottom w:val="single" w:sz="4" w:space="0" w:color="auto"/>
              <w:right w:val="single" w:sz="4" w:space="0" w:color="auto"/>
            </w:tcBorders>
            <w:shd w:val="clear" w:color="auto" w:fill="auto"/>
            <w:vAlign w:val="bottom"/>
            <w:hideMark/>
          </w:tcPr>
          <w:p w14:paraId="3454E45A" w14:textId="6CCF2DF0" w:rsidR="003B701D" w:rsidRPr="0009672E" w:rsidRDefault="004A7E34"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26</w:t>
            </w:r>
            <w:r w:rsidR="00F1538B" w:rsidRPr="0009672E">
              <w:rPr>
                <w:rFonts w:ascii="Calibri" w:eastAsia="Times New Roman" w:hAnsi="Calibri" w:cs="Times New Roman"/>
                <w:color w:val="000000"/>
                <w:sz w:val="20"/>
                <w:szCs w:val="20"/>
              </w:rPr>
              <w:t>1,011</w:t>
            </w:r>
          </w:p>
        </w:tc>
        <w:tc>
          <w:tcPr>
            <w:tcW w:w="1620" w:type="dxa"/>
            <w:tcBorders>
              <w:top w:val="nil"/>
              <w:left w:val="nil"/>
              <w:bottom w:val="single" w:sz="4" w:space="0" w:color="auto"/>
              <w:right w:val="single" w:sz="4" w:space="0" w:color="auto"/>
            </w:tcBorders>
            <w:shd w:val="clear" w:color="auto" w:fill="auto"/>
            <w:vAlign w:val="bottom"/>
            <w:hideMark/>
          </w:tcPr>
          <w:p w14:paraId="37C91E2C" w14:textId="1D4CB177" w:rsidR="003B701D" w:rsidRPr="0009672E" w:rsidRDefault="004A7E34" w:rsidP="00190520">
            <w:pPr>
              <w:spacing w:after="0" w:line="240" w:lineRule="auto"/>
              <w:jc w:val="right"/>
              <w:rPr>
                <w:rFonts w:ascii="Calibri" w:hAnsi="Calibri"/>
                <w:color w:val="000000" w:themeColor="text1"/>
                <w:sz w:val="20"/>
              </w:rPr>
            </w:pPr>
            <w:r w:rsidRPr="0009672E">
              <w:rPr>
                <w:rFonts w:ascii="Calibri" w:hAnsi="Calibri"/>
                <w:color w:val="000000" w:themeColor="text1"/>
                <w:sz w:val="20"/>
              </w:rPr>
              <w:t>4,988</w:t>
            </w:r>
          </w:p>
        </w:tc>
        <w:tc>
          <w:tcPr>
            <w:tcW w:w="7650" w:type="dxa"/>
            <w:tcBorders>
              <w:top w:val="nil"/>
              <w:left w:val="nil"/>
              <w:bottom w:val="single" w:sz="4" w:space="0" w:color="auto"/>
              <w:right w:val="single" w:sz="4" w:space="0" w:color="auto"/>
            </w:tcBorders>
            <w:shd w:val="clear" w:color="auto" w:fill="auto"/>
            <w:vAlign w:val="bottom"/>
          </w:tcPr>
          <w:p w14:paraId="399750C8" w14:textId="2240DFC0" w:rsidR="003B701D" w:rsidRPr="0009672E" w:rsidRDefault="003B701D" w:rsidP="00F1538B">
            <w:pPr>
              <w:spacing w:after="0" w:line="240" w:lineRule="auto"/>
              <w:rPr>
                <w:rFonts w:ascii="Calibri" w:hAnsi="Calibri"/>
                <w:color w:val="000000"/>
                <w:sz w:val="20"/>
              </w:rPr>
            </w:pPr>
          </w:p>
        </w:tc>
      </w:tr>
      <w:tr w:rsidR="005B6408" w:rsidRPr="0009672E" w14:paraId="4F86D6F7" w14:textId="77777777" w:rsidTr="0009672E">
        <w:trPr>
          <w:trHeight w:val="302"/>
        </w:trPr>
        <w:tc>
          <w:tcPr>
            <w:tcW w:w="1890" w:type="dxa"/>
            <w:tcBorders>
              <w:top w:val="nil"/>
              <w:left w:val="single" w:sz="4" w:space="0" w:color="auto"/>
              <w:bottom w:val="single" w:sz="4" w:space="0" w:color="auto"/>
              <w:right w:val="single" w:sz="4" w:space="0" w:color="auto"/>
            </w:tcBorders>
            <w:shd w:val="clear" w:color="auto" w:fill="auto"/>
            <w:vAlign w:val="bottom"/>
            <w:hideMark/>
          </w:tcPr>
          <w:p w14:paraId="711166D1"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010000 S&amp;B</w:t>
            </w:r>
          </w:p>
        </w:tc>
        <w:tc>
          <w:tcPr>
            <w:tcW w:w="1620" w:type="dxa"/>
            <w:tcBorders>
              <w:top w:val="nil"/>
              <w:left w:val="nil"/>
              <w:bottom w:val="single" w:sz="4" w:space="0" w:color="auto"/>
              <w:right w:val="single" w:sz="4" w:space="0" w:color="auto"/>
            </w:tcBorders>
            <w:shd w:val="clear" w:color="auto" w:fill="auto"/>
            <w:vAlign w:val="bottom"/>
            <w:hideMark/>
          </w:tcPr>
          <w:p w14:paraId="43A257BC"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499001 MTF</w:t>
            </w:r>
          </w:p>
        </w:tc>
        <w:tc>
          <w:tcPr>
            <w:tcW w:w="1440" w:type="dxa"/>
            <w:tcBorders>
              <w:top w:val="nil"/>
              <w:left w:val="nil"/>
              <w:bottom w:val="single" w:sz="4" w:space="0" w:color="auto"/>
              <w:right w:val="single" w:sz="4" w:space="0" w:color="auto"/>
            </w:tcBorders>
            <w:shd w:val="clear" w:color="auto" w:fill="auto"/>
            <w:vAlign w:val="bottom"/>
            <w:hideMark/>
          </w:tcPr>
          <w:p w14:paraId="460CB238" w14:textId="77777777" w:rsidR="003B701D" w:rsidRPr="0009672E" w:rsidRDefault="00F1538B" w:rsidP="00190520">
            <w:pPr>
              <w:spacing w:after="0" w:line="240" w:lineRule="auto"/>
              <w:jc w:val="right"/>
              <w:rPr>
                <w:rFonts w:ascii="Calibri" w:hAnsi="Calibri"/>
                <w:color w:val="000000"/>
                <w:sz w:val="20"/>
              </w:rPr>
            </w:pPr>
            <w:r w:rsidRPr="0009672E">
              <w:rPr>
                <w:rFonts w:ascii="Calibri" w:hAnsi="Calibri"/>
                <w:color w:val="000000"/>
                <w:sz w:val="20"/>
              </w:rPr>
              <w:t>282,772</w:t>
            </w:r>
            <w:r w:rsidR="003B701D" w:rsidRPr="0009672E">
              <w:rPr>
                <w:rFonts w:ascii="Calibri" w:hAnsi="Calibri"/>
                <w:color w:val="000000"/>
                <w:sz w:val="20"/>
              </w:rPr>
              <w:t xml:space="preserve"> </w:t>
            </w:r>
          </w:p>
        </w:tc>
        <w:tc>
          <w:tcPr>
            <w:tcW w:w="1530" w:type="dxa"/>
            <w:tcBorders>
              <w:top w:val="nil"/>
              <w:left w:val="nil"/>
              <w:bottom w:val="single" w:sz="4" w:space="0" w:color="auto"/>
              <w:right w:val="single" w:sz="4" w:space="0" w:color="auto"/>
            </w:tcBorders>
            <w:shd w:val="clear" w:color="auto" w:fill="auto"/>
            <w:vAlign w:val="bottom"/>
            <w:hideMark/>
          </w:tcPr>
          <w:p w14:paraId="701DEFE6" w14:textId="77777777" w:rsidR="003B701D" w:rsidRPr="0009672E" w:rsidRDefault="00F1538B"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179,145</w:t>
            </w:r>
          </w:p>
        </w:tc>
        <w:tc>
          <w:tcPr>
            <w:tcW w:w="1530" w:type="dxa"/>
            <w:tcBorders>
              <w:top w:val="nil"/>
              <w:left w:val="nil"/>
              <w:bottom w:val="single" w:sz="4" w:space="0" w:color="auto"/>
              <w:right w:val="single" w:sz="4" w:space="0" w:color="auto"/>
            </w:tcBorders>
            <w:shd w:val="clear" w:color="auto" w:fill="auto"/>
            <w:vAlign w:val="bottom"/>
            <w:hideMark/>
          </w:tcPr>
          <w:p w14:paraId="4789376D" w14:textId="77777777" w:rsidR="003B701D" w:rsidRPr="0009672E" w:rsidRDefault="00F1538B"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112,308</w:t>
            </w:r>
          </w:p>
        </w:tc>
        <w:tc>
          <w:tcPr>
            <w:tcW w:w="1620" w:type="dxa"/>
            <w:tcBorders>
              <w:top w:val="nil"/>
              <w:left w:val="nil"/>
              <w:bottom w:val="single" w:sz="4" w:space="0" w:color="auto"/>
              <w:right w:val="single" w:sz="4" w:space="0" w:color="auto"/>
            </w:tcBorders>
            <w:shd w:val="clear" w:color="auto" w:fill="auto"/>
            <w:vAlign w:val="bottom"/>
            <w:hideMark/>
          </w:tcPr>
          <w:p w14:paraId="76202796" w14:textId="77777777" w:rsidR="003B701D" w:rsidRPr="0009672E" w:rsidRDefault="00F1538B" w:rsidP="00190520">
            <w:pPr>
              <w:spacing w:after="0" w:line="240" w:lineRule="auto"/>
              <w:jc w:val="right"/>
              <w:rPr>
                <w:rFonts w:ascii="Calibri" w:hAnsi="Calibri"/>
                <w:color w:val="000000"/>
                <w:sz w:val="20"/>
              </w:rPr>
            </w:pPr>
            <w:r w:rsidRPr="0009672E">
              <w:rPr>
                <w:rFonts w:ascii="Calibri" w:hAnsi="Calibri"/>
                <w:color w:val="FF0000"/>
                <w:sz w:val="20"/>
              </w:rPr>
              <w:t>(</w:t>
            </w:r>
            <w:r w:rsidRPr="0009672E">
              <w:rPr>
                <w:rFonts w:ascii="Calibri" w:eastAsia="Times New Roman" w:hAnsi="Calibri" w:cs="Times New Roman"/>
                <w:color w:val="FF0000"/>
                <w:sz w:val="20"/>
                <w:szCs w:val="20"/>
              </w:rPr>
              <w:t>8,681</w:t>
            </w:r>
            <w:r w:rsidRPr="0009672E">
              <w:rPr>
                <w:rFonts w:ascii="Calibri" w:hAnsi="Calibri"/>
                <w:color w:val="FF0000"/>
                <w:sz w:val="20"/>
              </w:rPr>
              <w:t>)</w:t>
            </w:r>
          </w:p>
        </w:tc>
        <w:tc>
          <w:tcPr>
            <w:tcW w:w="7650" w:type="dxa"/>
            <w:tcBorders>
              <w:top w:val="nil"/>
              <w:left w:val="nil"/>
              <w:bottom w:val="single" w:sz="4" w:space="0" w:color="auto"/>
              <w:right w:val="single" w:sz="4" w:space="0" w:color="auto"/>
            </w:tcBorders>
            <w:shd w:val="clear" w:color="auto" w:fill="auto"/>
            <w:vAlign w:val="bottom"/>
            <w:hideMark/>
          </w:tcPr>
          <w:p w14:paraId="4A9BA146" w14:textId="429E81EF" w:rsidR="003B701D" w:rsidRPr="0009672E" w:rsidRDefault="004A7E34" w:rsidP="00190520">
            <w:pPr>
              <w:spacing w:after="0" w:line="240" w:lineRule="auto"/>
              <w:rPr>
                <w:rFonts w:ascii="Calibri" w:hAnsi="Calibri"/>
                <w:color w:val="000000"/>
                <w:sz w:val="20"/>
              </w:rPr>
            </w:pPr>
            <w:r w:rsidRPr="0009672E">
              <w:rPr>
                <w:rFonts w:ascii="Calibri" w:hAnsi="Calibri"/>
                <w:color w:val="000000"/>
                <w:sz w:val="20"/>
              </w:rPr>
              <w:t>Cover with CM from WQA</w:t>
            </w:r>
            <w:r w:rsidR="003B701D" w:rsidRPr="0009672E">
              <w:rPr>
                <w:rFonts w:ascii="Calibri" w:hAnsi="Calibri"/>
                <w:color w:val="000000"/>
                <w:sz w:val="20"/>
              </w:rPr>
              <w:t>TF</w:t>
            </w:r>
            <w:r w:rsidR="00F1538B" w:rsidRPr="0009672E">
              <w:rPr>
                <w:rFonts w:ascii="Calibri" w:eastAsia="Times New Roman" w:hAnsi="Calibri" w:cs="Times New Roman"/>
                <w:color w:val="000000"/>
                <w:sz w:val="20"/>
                <w:szCs w:val="20"/>
              </w:rPr>
              <w:t>.</w:t>
            </w:r>
          </w:p>
        </w:tc>
      </w:tr>
      <w:tr w:rsidR="005B6408" w:rsidRPr="0009672E" w14:paraId="69CF59D3" w14:textId="77777777" w:rsidTr="0009672E">
        <w:trPr>
          <w:trHeight w:val="302"/>
        </w:trPr>
        <w:tc>
          <w:tcPr>
            <w:tcW w:w="1890" w:type="dxa"/>
            <w:tcBorders>
              <w:top w:val="nil"/>
              <w:left w:val="single" w:sz="4" w:space="0" w:color="auto"/>
              <w:bottom w:val="single" w:sz="4" w:space="0" w:color="auto"/>
              <w:right w:val="single" w:sz="4" w:space="0" w:color="auto"/>
            </w:tcBorders>
            <w:shd w:val="clear" w:color="auto" w:fill="auto"/>
            <w:vAlign w:val="bottom"/>
            <w:hideMark/>
          </w:tcPr>
          <w:p w14:paraId="02F1A816"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060000 OCO</w:t>
            </w:r>
          </w:p>
        </w:tc>
        <w:tc>
          <w:tcPr>
            <w:tcW w:w="1620" w:type="dxa"/>
            <w:tcBorders>
              <w:top w:val="nil"/>
              <w:left w:val="nil"/>
              <w:bottom w:val="single" w:sz="4" w:space="0" w:color="auto"/>
              <w:right w:val="single" w:sz="4" w:space="0" w:color="auto"/>
            </w:tcBorders>
            <w:shd w:val="clear" w:color="auto" w:fill="auto"/>
            <w:vAlign w:val="bottom"/>
            <w:hideMark/>
          </w:tcPr>
          <w:p w14:paraId="0BCA0C1E"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499001 MTF</w:t>
            </w:r>
          </w:p>
        </w:tc>
        <w:tc>
          <w:tcPr>
            <w:tcW w:w="1440" w:type="dxa"/>
            <w:tcBorders>
              <w:top w:val="nil"/>
              <w:left w:val="nil"/>
              <w:bottom w:val="single" w:sz="4" w:space="0" w:color="auto"/>
              <w:right w:val="single" w:sz="4" w:space="0" w:color="auto"/>
            </w:tcBorders>
            <w:shd w:val="clear" w:color="auto" w:fill="auto"/>
            <w:vAlign w:val="bottom"/>
            <w:hideMark/>
          </w:tcPr>
          <w:p w14:paraId="613F903F" w14:textId="77777777" w:rsidR="003B701D" w:rsidRPr="0009672E" w:rsidRDefault="00F1538B" w:rsidP="00190520">
            <w:pPr>
              <w:spacing w:after="0" w:line="240" w:lineRule="auto"/>
              <w:jc w:val="right"/>
              <w:rPr>
                <w:rFonts w:ascii="Calibri" w:hAnsi="Calibri"/>
                <w:color w:val="000000"/>
                <w:sz w:val="20"/>
              </w:rPr>
            </w:pPr>
            <w:r w:rsidRPr="0009672E">
              <w:rPr>
                <w:rFonts w:ascii="Calibri" w:hAnsi="Calibri"/>
                <w:color w:val="000000"/>
                <w:sz w:val="20"/>
              </w:rPr>
              <w:t>48,868</w:t>
            </w:r>
            <w:r w:rsidR="003B701D" w:rsidRPr="0009672E">
              <w:rPr>
                <w:rFonts w:ascii="Calibri" w:hAnsi="Calibri"/>
                <w:color w:val="000000"/>
                <w:sz w:val="20"/>
              </w:rPr>
              <w:t xml:space="preserve"> </w:t>
            </w:r>
          </w:p>
        </w:tc>
        <w:tc>
          <w:tcPr>
            <w:tcW w:w="1530" w:type="dxa"/>
            <w:tcBorders>
              <w:top w:val="nil"/>
              <w:left w:val="nil"/>
              <w:bottom w:val="single" w:sz="4" w:space="0" w:color="auto"/>
              <w:right w:val="single" w:sz="4" w:space="0" w:color="auto"/>
            </w:tcBorders>
            <w:shd w:val="clear" w:color="auto" w:fill="auto"/>
            <w:vAlign w:val="bottom"/>
            <w:hideMark/>
          </w:tcPr>
          <w:p w14:paraId="5E8DBE4E" w14:textId="77777777" w:rsidR="003B701D" w:rsidRPr="0009672E" w:rsidRDefault="00F1538B" w:rsidP="00190520">
            <w:pPr>
              <w:spacing w:after="0" w:line="240" w:lineRule="auto"/>
              <w:jc w:val="right"/>
              <w:rPr>
                <w:rFonts w:ascii="Calibri" w:hAnsi="Calibri"/>
                <w:color w:val="000000"/>
                <w:sz w:val="20"/>
              </w:rPr>
            </w:pPr>
            <w:r w:rsidRPr="0009672E">
              <w:rPr>
                <w:rFonts w:ascii="Calibri" w:hAnsi="Calibri"/>
                <w:color w:val="000000"/>
                <w:sz w:val="20"/>
              </w:rPr>
              <w:t>2,250</w:t>
            </w:r>
          </w:p>
        </w:tc>
        <w:tc>
          <w:tcPr>
            <w:tcW w:w="1530" w:type="dxa"/>
            <w:tcBorders>
              <w:top w:val="nil"/>
              <w:left w:val="nil"/>
              <w:bottom w:val="single" w:sz="4" w:space="0" w:color="auto"/>
              <w:right w:val="single" w:sz="4" w:space="0" w:color="auto"/>
            </w:tcBorders>
            <w:shd w:val="clear" w:color="auto" w:fill="auto"/>
            <w:vAlign w:val="bottom"/>
            <w:hideMark/>
          </w:tcPr>
          <w:p w14:paraId="7ECAA9CC" w14:textId="63202899" w:rsidR="003B701D" w:rsidRPr="0009672E" w:rsidRDefault="004A7E34"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48,868</w:t>
            </w:r>
          </w:p>
        </w:tc>
        <w:tc>
          <w:tcPr>
            <w:tcW w:w="1620" w:type="dxa"/>
            <w:tcBorders>
              <w:top w:val="nil"/>
              <w:left w:val="nil"/>
              <w:bottom w:val="single" w:sz="4" w:space="0" w:color="auto"/>
              <w:right w:val="single" w:sz="4" w:space="0" w:color="auto"/>
            </w:tcBorders>
            <w:shd w:val="clear" w:color="auto" w:fill="auto"/>
            <w:vAlign w:val="bottom"/>
            <w:hideMark/>
          </w:tcPr>
          <w:p w14:paraId="3FE0F3CA" w14:textId="32509E2E" w:rsidR="003B701D" w:rsidRPr="0009672E" w:rsidRDefault="004A7E34"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0</w:t>
            </w:r>
            <w:r w:rsidR="003B701D" w:rsidRPr="0009672E">
              <w:rPr>
                <w:rFonts w:ascii="Calibri" w:hAnsi="Calibri"/>
                <w:color w:val="000000"/>
                <w:sz w:val="20"/>
              </w:rPr>
              <w:t xml:space="preserve"> </w:t>
            </w:r>
          </w:p>
        </w:tc>
        <w:tc>
          <w:tcPr>
            <w:tcW w:w="7650" w:type="dxa"/>
            <w:tcBorders>
              <w:top w:val="nil"/>
              <w:left w:val="nil"/>
              <w:bottom w:val="single" w:sz="4" w:space="0" w:color="auto"/>
              <w:right w:val="single" w:sz="4" w:space="0" w:color="auto"/>
            </w:tcBorders>
            <w:shd w:val="clear" w:color="auto" w:fill="auto"/>
            <w:vAlign w:val="bottom"/>
            <w:hideMark/>
          </w:tcPr>
          <w:p w14:paraId="33F56FD0" w14:textId="0AEF1007" w:rsidR="003B701D" w:rsidRPr="0009672E" w:rsidRDefault="004A7E34" w:rsidP="004A7E34">
            <w:pPr>
              <w:spacing w:after="0" w:line="240" w:lineRule="auto"/>
              <w:rPr>
                <w:rFonts w:ascii="Calibri" w:hAnsi="Calibri"/>
                <w:color w:val="000000"/>
                <w:sz w:val="20"/>
              </w:rPr>
            </w:pPr>
            <w:r w:rsidRPr="0009672E">
              <w:rPr>
                <w:rFonts w:ascii="Calibri" w:eastAsia="Times New Roman" w:hAnsi="Calibri" w:cs="Times New Roman"/>
                <w:color w:val="000000"/>
                <w:sz w:val="20"/>
                <w:szCs w:val="20"/>
              </w:rPr>
              <w:t>Drill rig &amp; field equipment;</w:t>
            </w:r>
            <w:r w:rsidR="00816943" w:rsidRPr="0009672E">
              <w:rPr>
                <w:rFonts w:ascii="Calibri" w:eastAsia="Times New Roman" w:hAnsi="Calibri" w:cs="Times New Roman"/>
                <w:color w:val="000000"/>
                <w:sz w:val="20"/>
                <w:szCs w:val="20"/>
              </w:rPr>
              <w:t xml:space="preserve"> </w:t>
            </w:r>
            <w:r w:rsidRPr="0009672E">
              <w:rPr>
                <w:rFonts w:ascii="Calibri" w:eastAsia="Times New Roman" w:hAnsi="Calibri" w:cs="Times New Roman"/>
                <w:color w:val="000000"/>
                <w:sz w:val="20"/>
                <w:szCs w:val="20"/>
              </w:rPr>
              <w:t>projection includes</w:t>
            </w:r>
            <w:r w:rsidR="00816943" w:rsidRPr="0009672E">
              <w:rPr>
                <w:rFonts w:ascii="Calibri" w:eastAsia="Times New Roman" w:hAnsi="Calibri" w:cs="Times New Roman"/>
                <w:color w:val="000000"/>
                <w:sz w:val="20"/>
                <w:szCs w:val="20"/>
              </w:rPr>
              <w:t xml:space="preserve"> </w:t>
            </w:r>
            <w:r w:rsidR="00BA2358" w:rsidRPr="0009672E">
              <w:rPr>
                <w:rFonts w:ascii="Calibri" w:eastAsia="Times New Roman" w:hAnsi="Calibri" w:cs="Times New Roman"/>
                <w:color w:val="000000"/>
                <w:sz w:val="20"/>
                <w:szCs w:val="20"/>
              </w:rPr>
              <w:t>$17,279</w:t>
            </w:r>
            <w:r w:rsidR="00F1538B" w:rsidRPr="0009672E">
              <w:rPr>
                <w:rFonts w:ascii="Calibri" w:eastAsia="Times New Roman" w:hAnsi="Calibri" w:cs="Times New Roman"/>
                <w:color w:val="000000"/>
                <w:sz w:val="20"/>
                <w:szCs w:val="20"/>
              </w:rPr>
              <w:t xml:space="preserve"> </w:t>
            </w:r>
            <w:r w:rsidR="00816943" w:rsidRPr="0009672E">
              <w:rPr>
                <w:rFonts w:ascii="Calibri" w:eastAsia="Times New Roman" w:hAnsi="Calibri" w:cs="Times New Roman"/>
                <w:color w:val="000000"/>
                <w:sz w:val="20"/>
                <w:szCs w:val="20"/>
              </w:rPr>
              <w:t xml:space="preserve">for </w:t>
            </w:r>
            <w:r w:rsidR="00F1538B" w:rsidRPr="0009672E">
              <w:rPr>
                <w:rFonts w:ascii="Calibri" w:eastAsia="Times New Roman" w:hAnsi="Calibri" w:cs="Times New Roman"/>
                <w:color w:val="000000"/>
                <w:sz w:val="20"/>
                <w:szCs w:val="20"/>
              </w:rPr>
              <w:t>c</w:t>
            </w:r>
            <w:r w:rsidR="003B701D" w:rsidRPr="0009672E">
              <w:rPr>
                <w:rFonts w:ascii="Calibri" w:eastAsia="Times New Roman" w:hAnsi="Calibri" w:cs="Times New Roman"/>
                <w:color w:val="000000"/>
                <w:sz w:val="20"/>
                <w:szCs w:val="20"/>
              </w:rPr>
              <w:t xml:space="preserve">ost </w:t>
            </w:r>
            <w:r w:rsidR="00F1538B" w:rsidRPr="0009672E">
              <w:rPr>
                <w:rFonts w:ascii="Calibri" w:eastAsia="Times New Roman" w:hAnsi="Calibri" w:cs="Times New Roman"/>
                <w:color w:val="000000"/>
                <w:sz w:val="20"/>
                <w:szCs w:val="20"/>
              </w:rPr>
              <w:t>reduction h</w:t>
            </w:r>
            <w:r w:rsidR="003B701D" w:rsidRPr="0009672E">
              <w:rPr>
                <w:rFonts w:ascii="Calibri" w:eastAsia="Times New Roman" w:hAnsi="Calibri" w:cs="Times New Roman"/>
                <w:color w:val="000000"/>
                <w:sz w:val="20"/>
                <w:szCs w:val="20"/>
              </w:rPr>
              <w:t>oldback</w:t>
            </w:r>
            <w:r w:rsidR="00F1538B" w:rsidRPr="0009672E">
              <w:rPr>
                <w:rFonts w:ascii="Calibri" w:eastAsia="Times New Roman" w:hAnsi="Calibri" w:cs="Times New Roman"/>
                <w:color w:val="000000"/>
                <w:sz w:val="20"/>
                <w:szCs w:val="20"/>
              </w:rPr>
              <w:t>.</w:t>
            </w:r>
          </w:p>
        </w:tc>
      </w:tr>
      <w:tr w:rsidR="005B6408" w:rsidRPr="0009672E" w14:paraId="6FBC535C" w14:textId="77777777" w:rsidTr="0009672E">
        <w:trPr>
          <w:trHeight w:val="302"/>
        </w:trPr>
        <w:tc>
          <w:tcPr>
            <w:tcW w:w="1890" w:type="dxa"/>
            <w:tcBorders>
              <w:top w:val="nil"/>
              <w:left w:val="single" w:sz="4" w:space="0" w:color="auto"/>
              <w:bottom w:val="single" w:sz="4" w:space="0" w:color="auto"/>
              <w:right w:val="single" w:sz="4" w:space="0" w:color="auto"/>
            </w:tcBorders>
            <w:shd w:val="clear" w:color="auto" w:fill="auto"/>
            <w:vAlign w:val="bottom"/>
            <w:hideMark/>
          </w:tcPr>
          <w:p w14:paraId="52B5D6A2"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 xml:space="preserve">100777 </w:t>
            </w:r>
            <w:proofErr w:type="spellStart"/>
            <w:r w:rsidRPr="0009672E">
              <w:rPr>
                <w:rFonts w:ascii="Calibri" w:hAnsi="Calibri"/>
                <w:color w:val="000000"/>
                <w:sz w:val="20"/>
              </w:rPr>
              <w:t>Contr</w:t>
            </w:r>
            <w:proofErr w:type="spellEnd"/>
            <w:r w:rsidRPr="0009672E">
              <w:rPr>
                <w:rFonts w:ascii="Calibri" w:hAnsi="Calibri"/>
                <w:color w:val="000000"/>
                <w:sz w:val="20"/>
              </w:rPr>
              <w:t xml:space="preserve"> </w:t>
            </w:r>
            <w:proofErr w:type="spellStart"/>
            <w:r w:rsidRPr="0009672E">
              <w:rPr>
                <w:rFonts w:ascii="Calibri" w:hAnsi="Calibri"/>
                <w:color w:val="000000"/>
                <w:sz w:val="20"/>
              </w:rPr>
              <w:t>Srvs</w:t>
            </w:r>
            <w:proofErr w:type="spellEnd"/>
          </w:p>
        </w:tc>
        <w:tc>
          <w:tcPr>
            <w:tcW w:w="1620" w:type="dxa"/>
            <w:tcBorders>
              <w:top w:val="nil"/>
              <w:left w:val="nil"/>
              <w:bottom w:val="single" w:sz="4" w:space="0" w:color="auto"/>
              <w:right w:val="single" w:sz="4" w:space="0" w:color="auto"/>
            </w:tcBorders>
            <w:shd w:val="clear" w:color="auto" w:fill="auto"/>
            <w:vAlign w:val="bottom"/>
            <w:hideMark/>
          </w:tcPr>
          <w:p w14:paraId="24F7DCAB"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499001 MTF</w:t>
            </w:r>
          </w:p>
        </w:tc>
        <w:tc>
          <w:tcPr>
            <w:tcW w:w="1440" w:type="dxa"/>
            <w:tcBorders>
              <w:top w:val="nil"/>
              <w:left w:val="nil"/>
              <w:bottom w:val="single" w:sz="4" w:space="0" w:color="auto"/>
              <w:right w:val="single" w:sz="4" w:space="0" w:color="auto"/>
            </w:tcBorders>
            <w:shd w:val="clear" w:color="auto" w:fill="auto"/>
            <w:vAlign w:val="bottom"/>
            <w:hideMark/>
          </w:tcPr>
          <w:p w14:paraId="53D96177" w14:textId="77777777" w:rsidR="003B701D" w:rsidRPr="0009672E" w:rsidRDefault="00F1538B" w:rsidP="00190520">
            <w:pPr>
              <w:spacing w:after="0" w:line="240" w:lineRule="auto"/>
              <w:jc w:val="right"/>
              <w:rPr>
                <w:rFonts w:ascii="Calibri" w:hAnsi="Calibri"/>
                <w:color w:val="000000"/>
                <w:sz w:val="20"/>
              </w:rPr>
            </w:pPr>
            <w:r w:rsidRPr="0009672E">
              <w:rPr>
                <w:rFonts w:ascii="Calibri" w:hAnsi="Calibri"/>
                <w:color w:val="000000"/>
                <w:sz w:val="20"/>
              </w:rPr>
              <w:t>5,700</w:t>
            </w:r>
            <w:r w:rsidR="003B701D" w:rsidRPr="0009672E">
              <w:rPr>
                <w:rFonts w:ascii="Calibri" w:hAnsi="Calibri"/>
                <w:color w:val="000000"/>
                <w:sz w:val="20"/>
              </w:rPr>
              <w:t xml:space="preserve"> </w:t>
            </w:r>
          </w:p>
        </w:tc>
        <w:tc>
          <w:tcPr>
            <w:tcW w:w="1530" w:type="dxa"/>
            <w:tcBorders>
              <w:top w:val="nil"/>
              <w:left w:val="nil"/>
              <w:bottom w:val="single" w:sz="4" w:space="0" w:color="auto"/>
              <w:right w:val="single" w:sz="4" w:space="0" w:color="auto"/>
            </w:tcBorders>
            <w:shd w:val="clear" w:color="auto" w:fill="auto"/>
            <w:vAlign w:val="bottom"/>
            <w:hideMark/>
          </w:tcPr>
          <w:p w14:paraId="557CE7CC" w14:textId="77777777" w:rsidR="003B701D" w:rsidRPr="0009672E" w:rsidRDefault="00F1538B" w:rsidP="00190520">
            <w:pPr>
              <w:spacing w:after="0" w:line="240" w:lineRule="auto"/>
              <w:jc w:val="right"/>
              <w:rPr>
                <w:rFonts w:ascii="Calibri" w:hAnsi="Calibri"/>
                <w:color w:val="000000"/>
                <w:sz w:val="20"/>
              </w:rPr>
            </w:pPr>
            <w:r w:rsidRPr="0009672E">
              <w:rPr>
                <w:rFonts w:ascii="Calibri" w:hAnsi="Calibri"/>
                <w:color w:val="000000"/>
                <w:sz w:val="20"/>
              </w:rPr>
              <w:t>3,</w:t>
            </w:r>
            <w:r w:rsidRPr="0009672E">
              <w:rPr>
                <w:rFonts w:ascii="Calibri" w:eastAsia="Times New Roman" w:hAnsi="Calibri" w:cs="Times New Roman"/>
                <w:color w:val="000000"/>
                <w:sz w:val="20"/>
                <w:szCs w:val="20"/>
              </w:rPr>
              <w:t>520</w:t>
            </w:r>
          </w:p>
        </w:tc>
        <w:tc>
          <w:tcPr>
            <w:tcW w:w="1530" w:type="dxa"/>
            <w:tcBorders>
              <w:top w:val="nil"/>
              <w:left w:val="nil"/>
              <w:bottom w:val="single" w:sz="4" w:space="0" w:color="auto"/>
              <w:right w:val="single" w:sz="4" w:space="0" w:color="auto"/>
            </w:tcBorders>
            <w:shd w:val="clear" w:color="auto" w:fill="auto"/>
            <w:vAlign w:val="bottom"/>
            <w:hideMark/>
          </w:tcPr>
          <w:p w14:paraId="33D56795" w14:textId="77777777" w:rsidR="003B701D" w:rsidRPr="0009672E" w:rsidRDefault="003B701D" w:rsidP="00F1538B">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0</w:t>
            </w:r>
            <w:r w:rsidRPr="0009672E">
              <w:rPr>
                <w:rFonts w:ascii="Calibri" w:hAnsi="Calibri"/>
                <w:color w:val="000000"/>
                <w:sz w:val="20"/>
              </w:rPr>
              <w:t xml:space="preserve"> </w:t>
            </w:r>
          </w:p>
        </w:tc>
        <w:tc>
          <w:tcPr>
            <w:tcW w:w="1620" w:type="dxa"/>
            <w:tcBorders>
              <w:top w:val="nil"/>
              <w:left w:val="nil"/>
              <w:bottom w:val="single" w:sz="4" w:space="0" w:color="auto"/>
              <w:right w:val="single" w:sz="4" w:space="0" w:color="auto"/>
            </w:tcBorders>
            <w:shd w:val="clear" w:color="auto" w:fill="auto"/>
            <w:vAlign w:val="bottom"/>
            <w:hideMark/>
          </w:tcPr>
          <w:p w14:paraId="1CF39D3E" w14:textId="77777777" w:rsidR="003B701D" w:rsidRPr="0009672E" w:rsidRDefault="00F1538B"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2,180</w:t>
            </w:r>
          </w:p>
        </w:tc>
        <w:tc>
          <w:tcPr>
            <w:tcW w:w="7650" w:type="dxa"/>
            <w:tcBorders>
              <w:top w:val="nil"/>
              <w:left w:val="nil"/>
              <w:bottom w:val="single" w:sz="4" w:space="0" w:color="auto"/>
              <w:right w:val="single" w:sz="4" w:space="0" w:color="auto"/>
            </w:tcBorders>
            <w:shd w:val="clear" w:color="auto" w:fill="auto"/>
            <w:vAlign w:val="bottom"/>
            <w:hideMark/>
          </w:tcPr>
          <w:p w14:paraId="48E40C65"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 </w:t>
            </w:r>
          </w:p>
        </w:tc>
      </w:tr>
      <w:tr w:rsidR="005B6408" w:rsidRPr="0009672E" w14:paraId="4784020F" w14:textId="77777777" w:rsidTr="0009672E">
        <w:trPr>
          <w:trHeight w:val="302"/>
        </w:trPr>
        <w:tc>
          <w:tcPr>
            <w:tcW w:w="1890" w:type="dxa"/>
            <w:tcBorders>
              <w:top w:val="nil"/>
              <w:left w:val="single" w:sz="4" w:space="0" w:color="auto"/>
              <w:bottom w:val="single" w:sz="4" w:space="0" w:color="auto"/>
              <w:right w:val="single" w:sz="4" w:space="0" w:color="auto"/>
            </w:tcBorders>
            <w:shd w:val="clear" w:color="auto" w:fill="auto"/>
            <w:vAlign w:val="bottom"/>
            <w:hideMark/>
          </w:tcPr>
          <w:p w14:paraId="26D6D401"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010000 S&amp;B</w:t>
            </w:r>
          </w:p>
        </w:tc>
        <w:tc>
          <w:tcPr>
            <w:tcW w:w="1620" w:type="dxa"/>
            <w:tcBorders>
              <w:top w:val="nil"/>
              <w:left w:val="nil"/>
              <w:bottom w:val="single" w:sz="4" w:space="0" w:color="auto"/>
              <w:right w:val="single" w:sz="4" w:space="0" w:color="auto"/>
            </w:tcBorders>
            <w:shd w:val="clear" w:color="auto" w:fill="auto"/>
            <w:vAlign w:val="bottom"/>
            <w:hideMark/>
          </w:tcPr>
          <w:p w14:paraId="1A8FED47"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780001 WQATF</w:t>
            </w:r>
          </w:p>
        </w:tc>
        <w:tc>
          <w:tcPr>
            <w:tcW w:w="1440" w:type="dxa"/>
            <w:tcBorders>
              <w:top w:val="nil"/>
              <w:left w:val="nil"/>
              <w:bottom w:val="single" w:sz="4" w:space="0" w:color="auto"/>
              <w:right w:val="single" w:sz="4" w:space="0" w:color="auto"/>
            </w:tcBorders>
            <w:shd w:val="clear" w:color="auto" w:fill="auto"/>
            <w:vAlign w:val="bottom"/>
            <w:hideMark/>
          </w:tcPr>
          <w:p w14:paraId="1E8E7823" w14:textId="77777777" w:rsidR="003B701D" w:rsidRPr="0009672E" w:rsidRDefault="00F1538B"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387</w:t>
            </w:r>
            <w:r w:rsidRPr="0009672E">
              <w:rPr>
                <w:rFonts w:ascii="Calibri" w:hAnsi="Calibri"/>
                <w:color w:val="000000"/>
                <w:sz w:val="20"/>
              </w:rPr>
              <w:t>,708</w:t>
            </w:r>
            <w:r w:rsidR="003B701D" w:rsidRPr="0009672E">
              <w:rPr>
                <w:rFonts w:ascii="Calibri" w:hAnsi="Calibri"/>
                <w:color w:val="000000"/>
                <w:sz w:val="20"/>
              </w:rPr>
              <w:t xml:space="preserve"> </w:t>
            </w:r>
          </w:p>
        </w:tc>
        <w:tc>
          <w:tcPr>
            <w:tcW w:w="1530" w:type="dxa"/>
            <w:tcBorders>
              <w:top w:val="nil"/>
              <w:left w:val="nil"/>
              <w:bottom w:val="single" w:sz="4" w:space="0" w:color="auto"/>
              <w:right w:val="single" w:sz="4" w:space="0" w:color="auto"/>
            </w:tcBorders>
            <w:shd w:val="clear" w:color="auto" w:fill="auto"/>
            <w:vAlign w:val="bottom"/>
            <w:hideMark/>
          </w:tcPr>
          <w:p w14:paraId="5AA3AB28" w14:textId="77777777" w:rsidR="003B701D" w:rsidRPr="0009672E" w:rsidRDefault="00F1538B"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211,901</w:t>
            </w:r>
            <w:r w:rsidR="003B701D" w:rsidRPr="0009672E">
              <w:rPr>
                <w:rFonts w:ascii="Calibri" w:hAnsi="Calibri"/>
                <w:color w:val="000000"/>
                <w:sz w:val="20"/>
              </w:rPr>
              <w:t xml:space="preserve"> </w:t>
            </w:r>
          </w:p>
        </w:tc>
        <w:tc>
          <w:tcPr>
            <w:tcW w:w="1530" w:type="dxa"/>
            <w:tcBorders>
              <w:top w:val="nil"/>
              <w:left w:val="nil"/>
              <w:bottom w:val="single" w:sz="4" w:space="0" w:color="auto"/>
              <w:right w:val="single" w:sz="4" w:space="0" w:color="auto"/>
            </w:tcBorders>
            <w:shd w:val="clear" w:color="auto" w:fill="auto"/>
            <w:vAlign w:val="bottom"/>
            <w:hideMark/>
          </w:tcPr>
          <w:p w14:paraId="53EA1291" w14:textId="1208F629" w:rsidR="003B701D" w:rsidRPr="0009672E" w:rsidRDefault="004A7E34"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15</w:t>
            </w:r>
            <w:r w:rsidR="00F1538B" w:rsidRPr="0009672E">
              <w:rPr>
                <w:rFonts w:ascii="Calibri" w:eastAsia="Times New Roman" w:hAnsi="Calibri" w:cs="Times New Roman"/>
                <w:color w:val="000000"/>
                <w:sz w:val="20"/>
                <w:szCs w:val="20"/>
              </w:rPr>
              <w:t>9,357</w:t>
            </w:r>
          </w:p>
        </w:tc>
        <w:tc>
          <w:tcPr>
            <w:tcW w:w="1620" w:type="dxa"/>
            <w:tcBorders>
              <w:top w:val="nil"/>
              <w:left w:val="nil"/>
              <w:bottom w:val="single" w:sz="4" w:space="0" w:color="auto"/>
              <w:right w:val="single" w:sz="4" w:space="0" w:color="auto"/>
            </w:tcBorders>
            <w:shd w:val="clear" w:color="auto" w:fill="auto"/>
            <w:vAlign w:val="bottom"/>
            <w:hideMark/>
          </w:tcPr>
          <w:p w14:paraId="55D73A3D" w14:textId="0F8AB697" w:rsidR="003B701D" w:rsidRPr="0009672E" w:rsidRDefault="004A7E34"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1</w:t>
            </w:r>
            <w:r w:rsidR="00F1538B" w:rsidRPr="0009672E">
              <w:rPr>
                <w:rFonts w:ascii="Calibri" w:eastAsia="Times New Roman" w:hAnsi="Calibri" w:cs="Times New Roman"/>
                <w:color w:val="000000"/>
                <w:sz w:val="20"/>
                <w:szCs w:val="20"/>
              </w:rPr>
              <w:t>6,450</w:t>
            </w:r>
            <w:r w:rsidR="003B701D" w:rsidRPr="0009672E">
              <w:rPr>
                <w:rFonts w:ascii="Calibri" w:hAnsi="Calibri"/>
                <w:color w:val="000000"/>
                <w:sz w:val="20"/>
              </w:rPr>
              <w:t xml:space="preserve"> </w:t>
            </w:r>
          </w:p>
        </w:tc>
        <w:tc>
          <w:tcPr>
            <w:tcW w:w="7650" w:type="dxa"/>
            <w:tcBorders>
              <w:top w:val="nil"/>
              <w:left w:val="nil"/>
              <w:bottom w:val="single" w:sz="4" w:space="0" w:color="auto"/>
              <w:right w:val="single" w:sz="4" w:space="0" w:color="auto"/>
            </w:tcBorders>
            <w:shd w:val="clear" w:color="auto" w:fill="auto"/>
            <w:vAlign w:val="bottom"/>
            <w:hideMark/>
          </w:tcPr>
          <w:p w14:paraId="3CE20FC6" w14:textId="7F1B234D" w:rsidR="003B701D" w:rsidRPr="0009672E" w:rsidRDefault="004A7E34" w:rsidP="004A7E34">
            <w:pPr>
              <w:spacing w:after="0" w:line="240" w:lineRule="auto"/>
              <w:rPr>
                <w:rFonts w:ascii="Calibri" w:hAnsi="Calibri"/>
                <w:color w:val="000000"/>
                <w:sz w:val="20"/>
              </w:rPr>
            </w:pPr>
            <w:r w:rsidRPr="0009672E">
              <w:rPr>
                <w:rFonts w:ascii="Calibri" w:hAnsi="Calibri"/>
                <w:color w:val="000000"/>
                <w:sz w:val="20"/>
              </w:rPr>
              <w:t>Projected ex</w:t>
            </w:r>
            <w:r w:rsidR="008F152B" w:rsidRPr="0009672E">
              <w:rPr>
                <w:rFonts w:ascii="Calibri" w:hAnsi="Calibri"/>
                <w:color w:val="000000"/>
                <w:sz w:val="20"/>
              </w:rPr>
              <w:t xml:space="preserve">penditures includes $30,000 </w:t>
            </w:r>
            <w:r w:rsidRPr="0009672E">
              <w:rPr>
                <w:rFonts w:ascii="Calibri" w:hAnsi="Calibri"/>
                <w:color w:val="000000"/>
                <w:sz w:val="20"/>
              </w:rPr>
              <w:t>recurring cost reduction holdback.</w:t>
            </w:r>
          </w:p>
        </w:tc>
      </w:tr>
      <w:tr w:rsidR="005B6408" w:rsidRPr="0009672E" w14:paraId="666CBF3F" w14:textId="77777777" w:rsidTr="0009672E">
        <w:trPr>
          <w:trHeight w:val="302"/>
        </w:trPr>
        <w:tc>
          <w:tcPr>
            <w:tcW w:w="1890" w:type="dxa"/>
            <w:tcBorders>
              <w:top w:val="nil"/>
              <w:left w:val="single" w:sz="4" w:space="0" w:color="auto"/>
              <w:bottom w:val="single" w:sz="4" w:space="0" w:color="auto"/>
              <w:right w:val="single" w:sz="4" w:space="0" w:color="auto"/>
            </w:tcBorders>
            <w:shd w:val="clear" w:color="auto" w:fill="auto"/>
            <w:vAlign w:val="bottom"/>
            <w:hideMark/>
          </w:tcPr>
          <w:p w14:paraId="2E4FDF34"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030000 OPS</w:t>
            </w:r>
          </w:p>
        </w:tc>
        <w:tc>
          <w:tcPr>
            <w:tcW w:w="1620" w:type="dxa"/>
            <w:tcBorders>
              <w:top w:val="nil"/>
              <w:left w:val="nil"/>
              <w:bottom w:val="single" w:sz="4" w:space="0" w:color="auto"/>
              <w:right w:val="single" w:sz="4" w:space="0" w:color="auto"/>
            </w:tcBorders>
            <w:shd w:val="clear" w:color="auto" w:fill="auto"/>
            <w:vAlign w:val="bottom"/>
            <w:hideMark/>
          </w:tcPr>
          <w:p w14:paraId="49329AFE"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780001 WQATF</w:t>
            </w:r>
          </w:p>
        </w:tc>
        <w:tc>
          <w:tcPr>
            <w:tcW w:w="1440" w:type="dxa"/>
            <w:tcBorders>
              <w:top w:val="nil"/>
              <w:left w:val="nil"/>
              <w:bottom w:val="single" w:sz="4" w:space="0" w:color="auto"/>
              <w:right w:val="single" w:sz="4" w:space="0" w:color="auto"/>
            </w:tcBorders>
            <w:shd w:val="clear" w:color="auto" w:fill="auto"/>
            <w:vAlign w:val="bottom"/>
            <w:hideMark/>
          </w:tcPr>
          <w:p w14:paraId="3570D898" w14:textId="38BAA685" w:rsidR="003B701D" w:rsidRPr="0009672E" w:rsidRDefault="001E6902" w:rsidP="001E6902">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51</w:t>
            </w:r>
            <w:r w:rsidR="00F1538B" w:rsidRPr="0009672E">
              <w:rPr>
                <w:rFonts w:ascii="Calibri" w:hAnsi="Calibri"/>
                <w:color w:val="000000"/>
                <w:sz w:val="20"/>
              </w:rPr>
              <w:t>,</w:t>
            </w:r>
            <w:r w:rsidRPr="0009672E">
              <w:rPr>
                <w:rFonts w:ascii="Calibri" w:hAnsi="Calibri"/>
                <w:color w:val="000000"/>
                <w:sz w:val="20"/>
              </w:rPr>
              <w:t>0</w:t>
            </w:r>
            <w:r w:rsidR="00F1538B" w:rsidRPr="0009672E">
              <w:rPr>
                <w:rFonts w:ascii="Calibri" w:hAnsi="Calibri"/>
                <w:color w:val="000000"/>
                <w:sz w:val="20"/>
              </w:rPr>
              <w:t>08</w:t>
            </w:r>
            <w:r w:rsidR="003B701D" w:rsidRPr="0009672E">
              <w:rPr>
                <w:rFonts w:ascii="Calibri" w:hAnsi="Calibri"/>
                <w:color w:val="000000"/>
                <w:sz w:val="20"/>
              </w:rPr>
              <w:t xml:space="preserve"> </w:t>
            </w:r>
          </w:p>
        </w:tc>
        <w:tc>
          <w:tcPr>
            <w:tcW w:w="1530" w:type="dxa"/>
            <w:tcBorders>
              <w:top w:val="nil"/>
              <w:left w:val="nil"/>
              <w:bottom w:val="single" w:sz="4" w:space="0" w:color="auto"/>
              <w:right w:val="single" w:sz="4" w:space="0" w:color="auto"/>
            </w:tcBorders>
            <w:shd w:val="clear" w:color="auto" w:fill="auto"/>
            <w:vAlign w:val="bottom"/>
            <w:hideMark/>
          </w:tcPr>
          <w:p w14:paraId="4531FC49" w14:textId="1499C4FC" w:rsidR="003B701D" w:rsidRPr="0009672E" w:rsidRDefault="001E6902"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31,830</w:t>
            </w:r>
            <w:r w:rsidR="003B701D" w:rsidRPr="0009672E">
              <w:rPr>
                <w:rFonts w:ascii="Calibri" w:hAnsi="Calibri"/>
                <w:color w:val="000000"/>
                <w:sz w:val="20"/>
              </w:rPr>
              <w:t xml:space="preserve"> </w:t>
            </w:r>
          </w:p>
        </w:tc>
        <w:tc>
          <w:tcPr>
            <w:tcW w:w="1530" w:type="dxa"/>
            <w:tcBorders>
              <w:top w:val="nil"/>
              <w:left w:val="nil"/>
              <w:bottom w:val="single" w:sz="4" w:space="0" w:color="auto"/>
              <w:right w:val="single" w:sz="4" w:space="0" w:color="auto"/>
            </w:tcBorders>
            <w:shd w:val="clear" w:color="auto" w:fill="auto"/>
            <w:vAlign w:val="bottom"/>
            <w:hideMark/>
          </w:tcPr>
          <w:p w14:paraId="29A857C9" w14:textId="5A141E31" w:rsidR="003B701D" w:rsidRPr="0009672E" w:rsidRDefault="001E6902"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15,373</w:t>
            </w:r>
          </w:p>
        </w:tc>
        <w:tc>
          <w:tcPr>
            <w:tcW w:w="1620" w:type="dxa"/>
            <w:tcBorders>
              <w:top w:val="nil"/>
              <w:left w:val="nil"/>
              <w:bottom w:val="single" w:sz="4" w:space="0" w:color="auto"/>
              <w:right w:val="single" w:sz="4" w:space="0" w:color="auto"/>
            </w:tcBorders>
            <w:shd w:val="clear" w:color="auto" w:fill="auto"/>
            <w:vAlign w:val="bottom"/>
            <w:hideMark/>
          </w:tcPr>
          <w:p w14:paraId="3A3C76A3" w14:textId="67AFB4DE" w:rsidR="003B701D" w:rsidRPr="0009672E" w:rsidRDefault="001E6902" w:rsidP="001E6902">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3,805</w:t>
            </w:r>
          </w:p>
        </w:tc>
        <w:tc>
          <w:tcPr>
            <w:tcW w:w="7650" w:type="dxa"/>
            <w:tcBorders>
              <w:top w:val="nil"/>
              <w:left w:val="nil"/>
              <w:bottom w:val="single" w:sz="4" w:space="0" w:color="auto"/>
              <w:right w:val="single" w:sz="4" w:space="0" w:color="auto"/>
            </w:tcBorders>
            <w:shd w:val="clear" w:color="auto" w:fill="auto"/>
            <w:vAlign w:val="bottom"/>
            <w:hideMark/>
          </w:tcPr>
          <w:p w14:paraId="3CA02308" w14:textId="77777777" w:rsidR="003B701D" w:rsidRPr="0009672E" w:rsidRDefault="00BF12F4" w:rsidP="00190520">
            <w:pPr>
              <w:spacing w:after="0" w:line="240" w:lineRule="auto"/>
              <w:rPr>
                <w:rFonts w:ascii="Calibri" w:hAnsi="Calibri"/>
                <w:color w:val="000000"/>
                <w:sz w:val="20"/>
              </w:rPr>
            </w:pPr>
            <w:r w:rsidRPr="0009672E">
              <w:rPr>
                <w:rFonts w:ascii="Calibri" w:eastAsia="Times New Roman" w:hAnsi="Calibri" w:cs="Times New Roman"/>
                <w:color w:val="000000"/>
                <w:sz w:val="20"/>
                <w:szCs w:val="20"/>
              </w:rPr>
              <w:t>OPS funds to be transferred to S&amp;B next FY with OPS to FTE conversion.</w:t>
            </w:r>
            <w:r w:rsidR="003B701D" w:rsidRPr="0009672E">
              <w:rPr>
                <w:rFonts w:ascii="Calibri" w:eastAsia="Times New Roman" w:hAnsi="Calibri" w:cs="Times New Roman"/>
                <w:color w:val="000000"/>
                <w:sz w:val="20"/>
                <w:szCs w:val="20"/>
              </w:rPr>
              <w:t> </w:t>
            </w:r>
          </w:p>
        </w:tc>
      </w:tr>
      <w:tr w:rsidR="005B6408" w:rsidRPr="0009672E" w14:paraId="654345F3" w14:textId="77777777" w:rsidTr="0009672E">
        <w:trPr>
          <w:trHeight w:val="302"/>
        </w:trPr>
        <w:tc>
          <w:tcPr>
            <w:tcW w:w="1890" w:type="dxa"/>
            <w:tcBorders>
              <w:top w:val="nil"/>
              <w:left w:val="single" w:sz="4" w:space="0" w:color="auto"/>
              <w:bottom w:val="single" w:sz="4" w:space="0" w:color="auto"/>
              <w:right w:val="single" w:sz="4" w:space="0" w:color="auto"/>
            </w:tcBorders>
            <w:shd w:val="clear" w:color="auto" w:fill="auto"/>
            <w:vAlign w:val="bottom"/>
            <w:hideMark/>
          </w:tcPr>
          <w:p w14:paraId="74F1CFD1"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 xml:space="preserve">040000 </w:t>
            </w:r>
            <w:r w:rsidRPr="0009672E">
              <w:rPr>
                <w:rFonts w:ascii="Calibri" w:eastAsia="Times New Roman" w:hAnsi="Calibri" w:cs="Times New Roman"/>
                <w:color w:val="000000"/>
                <w:sz w:val="20"/>
                <w:szCs w:val="20"/>
              </w:rPr>
              <w:t>Exp</w:t>
            </w:r>
            <w:r w:rsidR="00C10F32" w:rsidRPr="0009672E">
              <w:rPr>
                <w:rFonts w:ascii="Calibri" w:eastAsia="Times New Roman" w:hAnsi="Calibri" w:cs="Times New Roman"/>
                <w:color w:val="000000"/>
                <w:sz w:val="20"/>
                <w:szCs w:val="20"/>
              </w:rPr>
              <w:t>ense</w:t>
            </w:r>
          </w:p>
        </w:tc>
        <w:tc>
          <w:tcPr>
            <w:tcW w:w="1620" w:type="dxa"/>
            <w:tcBorders>
              <w:top w:val="nil"/>
              <w:left w:val="nil"/>
              <w:bottom w:val="single" w:sz="4" w:space="0" w:color="auto"/>
              <w:right w:val="single" w:sz="4" w:space="0" w:color="auto"/>
            </w:tcBorders>
            <w:shd w:val="clear" w:color="auto" w:fill="auto"/>
            <w:vAlign w:val="bottom"/>
            <w:hideMark/>
          </w:tcPr>
          <w:p w14:paraId="7BBE6F65"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780001 WQATF</w:t>
            </w:r>
          </w:p>
        </w:tc>
        <w:tc>
          <w:tcPr>
            <w:tcW w:w="1440" w:type="dxa"/>
            <w:tcBorders>
              <w:top w:val="nil"/>
              <w:left w:val="nil"/>
              <w:bottom w:val="single" w:sz="4" w:space="0" w:color="auto"/>
              <w:right w:val="single" w:sz="4" w:space="0" w:color="auto"/>
            </w:tcBorders>
            <w:shd w:val="clear" w:color="auto" w:fill="auto"/>
            <w:vAlign w:val="bottom"/>
            <w:hideMark/>
          </w:tcPr>
          <w:p w14:paraId="53C47A3D" w14:textId="77777777" w:rsidR="003B701D" w:rsidRPr="0009672E" w:rsidRDefault="00F1538B" w:rsidP="00190520">
            <w:pPr>
              <w:spacing w:after="0" w:line="240" w:lineRule="auto"/>
              <w:jc w:val="right"/>
              <w:rPr>
                <w:rFonts w:ascii="Calibri" w:hAnsi="Calibri"/>
                <w:color w:val="000000"/>
                <w:sz w:val="20"/>
              </w:rPr>
            </w:pPr>
            <w:r w:rsidRPr="0009672E">
              <w:rPr>
                <w:rFonts w:ascii="Calibri" w:hAnsi="Calibri"/>
                <w:color w:val="000000"/>
                <w:sz w:val="20"/>
              </w:rPr>
              <w:t>300,442</w:t>
            </w:r>
            <w:r w:rsidR="003B701D" w:rsidRPr="0009672E">
              <w:rPr>
                <w:rFonts w:ascii="Calibri" w:hAnsi="Calibri"/>
                <w:color w:val="000000"/>
                <w:sz w:val="20"/>
              </w:rPr>
              <w:t xml:space="preserve"> </w:t>
            </w:r>
          </w:p>
        </w:tc>
        <w:tc>
          <w:tcPr>
            <w:tcW w:w="1530" w:type="dxa"/>
            <w:tcBorders>
              <w:top w:val="nil"/>
              <w:left w:val="nil"/>
              <w:bottom w:val="single" w:sz="4" w:space="0" w:color="auto"/>
              <w:right w:val="single" w:sz="4" w:space="0" w:color="auto"/>
            </w:tcBorders>
            <w:shd w:val="clear" w:color="auto" w:fill="auto"/>
            <w:vAlign w:val="bottom"/>
            <w:hideMark/>
          </w:tcPr>
          <w:p w14:paraId="33925C70" w14:textId="77777777" w:rsidR="003B701D" w:rsidRPr="0009672E" w:rsidRDefault="00F1538B"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155,081</w:t>
            </w:r>
          </w:p>
        </w:tc>
        <w:tc>
          <w:tcPr>
            <w:tcW w:w="1530" w:type="dxa"/>
            <w:tcBorders>
              <w:top w:val="nil"/>
              <w:left w:val="nil"/>
              <w:bottom w:val="single" w:sz="4" w:space="0" w:color="auto"/>
              <w:right w:val="single" w:sz="4" w:space="0" w:color="auto"/>
            </w:tcBorders>
            <w:shd w:val="clear" w:color="auto" w:fill="auto"/>
            <w:vAlign w:val="bottom"/>
            <w:hideMark/>
          </w:tcPr>
          <w:p w14:paraId="10F10C35" w14:textId="77777777" w:rsidR="003B701D" w:rsidRPr="0009672E" w:rsidRDefault="00F1538B"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120,361</w:t>
            </w:r>
          </w:p>
        </w:tc>
        <w:tc>
          <w:tcPr>
            <w:tcW w:w="1620" w:type="dxa"/>
            <w:tcBorders>
              <w:top w:val="nil"/>
              <w:left w:val="nil"/>
              <w:bottom w:val="single" w:sz="4" w:space="0" w:color="auto"/>
              <w:right w:val="single" w:sz="4" w:space="0" w:color="auto"/>
            </w:tcBorders>
            <w:shd w:val="clear" w:color="auto" w:fill="auto"/>
            <w:vAlign w:val="bottom"/>
            <w:hideMark/>
          </w:tcPr>
          <w:p w14:paraId="0A6E06BA" w14:textId="6217CE94" w:rsidR="003B701D" w:rsidRPr="0009672E" w:rsidRDefault="00F1538B" w:rsidP="00190520">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5,000</w:t>
            </w:r>
          </w:p>
        </w:tc>
        <w:tc>
          <w:tcPr>
            <w:tcW w:w="7650" w:type="dxa"/>
            <w:tcBorders>
              <w:top w:val="nil"/>
              <w:left w:val="nil"/>
              <w:bottom w:val="single" w:sz="4" w:space="0" w:color="auto"/>
              <w:right w:val="single" w:sz="4" w:space="0" w:color="auto"/>
            </w:tcBorders>
            <w:shd w:val="clear" w:color="auto" w:fill="auto"/>
            <w:vAlign w:val="bottom"/>
            <w:hideMark/>
          </w:tcPr>
          <w:p w14:paraId="3A04CD43" w14:textId="57AB6335" w:rsidR="003B701D" w:rsidRPr="0009672E" w:rsidRDefault="00BF12F4" w:rsidP="00C10F32">
            <w:pPr>
              <w:spacing w:after="0" w:line="240" w:lineRule="auto"/>
              <w:rPr>
                <w:rFonts w:ascii="Calibri" w:hAnsi="Calibri"/>
                <w:color w:val="000000"/>
                <w:sz w:val="20"/>
              </w:rPr>
            </w:pPr>
            <w:r w:rsidRPr="0009672E">
              <w:rPr>
                <w:rFonts w:ascii="Calibri" w:eastAsia="Times New Roman" w:hAnsi="Calibri" w:cs="Times New Roman"/>
                <w:color w:val="000000"/>
                <w:sz w:val="20"/>
                <w:szCs w:val="20"/>
              </w:rPr>
              <w:t>Expense needed</w:t>
            </w:r>
            <w:r w:rsidR="008C2387" w:rsidRPr="0009672E">
              <w:rPr>
                <w:rFonts w:ascii="Calibri" w:eastAsia="Times New Roman" w:hAnsi="Calibri" w:cs="Times New Roman"/>
                <w:color w:val="000000"/>
                <w:sz w:val="20"/>
                <w:szCs w:val="20"/>
              </w:rPr>
              <w:t xml:space="preserve"> next FY</w:t>
            </w:r>
            <w:r w:rsidRPr="0009672E">
              <w:rPr>
                <w:rFonts w:ascii="Calibri" w:eastAsia="Times New Roman" w:hAnsi="Calibri" w:cs="Times New Roman"/>
                <w:color w:val="000000"/>
                <w:sz w:val="20"/>
                <w:szCs w:val="20"/>
              </w:rPr>
              <w:t xml:space="preserve"> for PC refresh, move to new locat</w:t>
            </w:r>
            <w:r w:rsidR="00C10F32" w:rsidRPr="0009672E">
              <w:rPr>
                <w:rFonts w:ascii="Calibri" w:eastAsia="Times New Roman" w:hAnsi="Calibri" w:cs="Times New Roman"/>
                <w:color w:val="000000"/>
                <w:sz w:val="20"/>
                <w:szCs w:val="20"/>
              </w:rPr>
              <w:t xml:space="preserve">ion, field &amp; research costs, &amp; </w:t>
            </w:r>
            <w:r w:rsidRPr="0009672E">
              <w:rPr>
                <w:rFonts w:ascii="Calibri" w:eastAsia="Times New Roman" w:hAnsi="Calibri" w:cs="Times New Roman"/>
                <w:color w:val="000000"/>
                <w:sz w:val="20"/>
                <w:szCs w:val="20"/>
              </w:rPr>
              <w:t>training.</w:t>
            </w:r>
            <w:r w:rsidR="004A7E34" w:rsidRPr="0009672E">
              <w:rPr>
                <w:rFonts w:ascii="Calibri" w:eastAsia="Times New Roman" w:hAnsi="Calibri" w:cs="Times New Roman"/>
                <w:color w:val="000000"/>
                <w:sz w:val="20"/>
                <w:szCs w:val="20"/>
              </w:rPr>
              <w:t xml:space="preserve"> Projected expenditures includes $20,000 non-recurring cost reduction holdback.</w:t>
            </w:r>
          </w:p>
        </w:tc>
      </w:tr>
      <w:tr w:rsidR="005B6408" w:rsidRPr="0009672E" w14:paraId="54584B6B" w14:textId="77777777" w:rsidTr="0009672E">
        <w:trPr>
          <w:trHeight w:val="302"/>
        </w:trPr>
        <w:tc>
          <w:tcPr>
            <w:tcW w:w="1890" w:type="dxa"/>
            <w:tcBorders>
              <w:top w:val="nil"/>
              <w:left w:val="single" w:sz="4" w:space="0" w:color="auto"/>
              <w:bottom w:val="single" w:sz="4" w:space="0" w:color="auto"/>
              <w:right w:val="single" w:sz="4" w:space="0" w:color="auto"/>
            </w:tcBorders>
            <w:shd w:val="clear" w:color="auto" w:fill="auto"/>
            <w:vAlign w:val="bottom"/>
            <w:hideMark/>
          </w:tcPr>
          <w:p w14:paraId="60DF6779"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060000 OCO</w:t>
            </w:r>
          </w:p>
        </w:tc>
        <w:tc>
          <w:tcPr>
            <w:tcW w:w="1620" w:type="dxa"/>
            <w:tcBorders>
              <w:top w:val="nil"/>
              <w:left w:val="nil"/>
              <w:bottom w:val="single" w:sz="4" w:space="0" w:color="auto"/>
              <w:right w:val="single" w:sz="4" w:space="0" w:color="auto"/>
            </w:tcBorders>
            <w:shd w:val="clear" w:color="auto" w:fill="auto"/>
            <w:vAlign w:val="bottom"/>
            <w:hideMark/>
          </w:tcPr>
          <w:p w14:paraId="759171E2" w14:textId="77777777" w:rsidR="003B701D" w:rsidRPr="0009672E" w:rsidRDefault="003B701D" w:rsidP="00190520">
            <w:pPr>
              <w:spacing w:after="0" w:line="240" w:lineRule="auto"/>
              <w:rPr>
                <w:rFonts w:ascii="Calibri" w:hAnsi="Calibri"/>
                <w:color w:val="000000"/>
                <w:sz w:val="20"/>
              </w:rPr>
            </w:pPr>
            <w:r w:rsidRPr="0009672E">
              <w:rPr>
                <w:rFonts w:ascii="Calibri" w:hAnsi="Calibri"/>
                <w:color w:val="000000"/>
                <w:sz w:val="20"/>
              </w:rPr>
              <w:t>780001 WQATF</w:t>
            </w:r>
          </w:p>
        </w:tc>
        <w:tc>
          <w:tcPr>
            <w:tcW w:w="1440" w:type="dxa"/>
            <w:tcBorders>
              <w:top w:val="nil"/>
              <w:left w:val="nil"/>
              <w:bottom w:val="single" w:sz="4" w:space="0" w:color="auto"/>
              <w:right w:val="single" w:sz="4" w:space="0" w:color="auto"/>
            </w:tcBorders>
            <w:shd w:val="clear" w:color="auto" w:fill="auto"/>
            <w:vAlign w:val="bottom"/>
            <w:hideMark/>
          </w:tcPr>
          <w:p w14:paraId="67CADEA4" w14:textId="77777777" w:rsidR="003B701D" w:rsidRPr="0009672E" w:rsidRDefault="00F1538B" w:rsidP="00190520">
            <w:pPr>
              <w:spacing w:after="0" w:line="240" w:lineRule="auto"/>
              <w:jc w:val="right"/>
              <w:rPr>
                <w:rFonts w:ascii="Calibri" w:hAnsi="Calibri"/>
                <w:color w:val="000000"/>
                <w:sz w:val="20"/>
              </w:rPr>
            </w:pPr>
            <w:r w:rsidRPr="0009672E">
              <w:rPr>
                <w:rFonts w:ascii="Calibri" w:hAnsi="Calibri"/>
                <w:color w:val="000000"/>
                <w:sz w:val="20"/>
              </w:rPr>
              <w:t>19,838</w:t>
            </w:r>
            <w:r w:rsidR="003B701D" w:rsidRPr="0009672E">
              <w:rPr>
                <w:rFonts w:ascii="Calibri" w:hAnsi="Calibri"/>
                <w:color w:val="000000"/>
                <w:sz w:val="20"/>
              </w:rPr>
              <w:t xml:space="preserve"> </w:t>
            </w:r>
          </w:p>
        </w:tc>
        <w:tc>
          <w:tcPr>
            <w:tcW w:w="1530" w:type="dxa"/>
            <w:tcBorders>
              <w:top w:val="nil"/>
              <w:left w:val="nil"/>
              <w:bottom w:val="single" w:sz="4" w:space="0" w:color="auto"/>
              <w:right w:val="single" w:sz="4" w:space="0" w:color="auto"/>
            </w:tcBorders>
            <w:shd w:val="clear" w:color="auto" w:fill="auto"/>
            <w:vAlign w:val="bottom"/>
            <w:hideMark/>
          </w:tcPr>
          <w:p w14:paraId="6CCC1703" w14:textId="77777777" w:rsidR="003B701D" w:rsidRPr="0009672E" w:rsidRDefault="00BA2358" w:rsidP="00190520">
            <w:pPr>
              <w:spacing w:after="0" w:line="240" w:lineRule="auto"/>
              <w:jc w:val="right"/>
              <w:rPr>
                <w:rFonts w:ascii="Calibri" w:hAnsi="Calibri"/>
                <w:color w:val="000000"/>
                <w:sz w:val="20"/>
              </w:rPr>
            </w:pPr>
            <w:r w:rsidRPr="0009672E">
              <w:rPr>
                <w:rFonts w:ascii="Calibri" w:hAnsi="Calibri"/>
                <w:color w:val="000000"/>
                <w:sz w:val="20"/>
              </w:rPr>
              <w:t>0</w:t>
            </w:r>
            <w:r w:rsidR="003B701D" w:rsidRPr="0009672E">
              <w:rPr>
                <w:rFonts w:ascii="Calibri" w:hAnsi="Calibri"/>
                <w:color w:val="000000"/>
                <w:sz w:val="20"/>
              </w:rPr>
              <w:t xml:space="preserve"> </w:t>
            </w:r>
          </w:p>
        </w:tc>
        <w:tc>
          <w:tcPr>
            <w:tcW w:w="1530" w:type="dxa"/>
            <w:tcBorders>
              <w:top w:val="nil"/>
              <w:left w:val="nil"/>
              <w:bottom w:val="single" w:sz="4" w:space="0" w:color="auto"/>
              <w:right w:val="single" w:sz="4" w:space="0" w:color="auto"/>
            </w:tcBorders>
            <w:shd w:val="clear" w:color="auto" w:fill="auto"/>
            <w:vAlign w:val="bottom"/>
            <w:hideMark/>
          </w:tcPr>
          <w:p w14:paraId="6C9BBB55" w14:textId="77777777" w:rsidR="003B701D" w:rsidRPr="0009672E" w:rsidRDefault="00816943" w:rsidP="00190520">
            <w:pPr>
              <w:spacing w:after="0" w:line="240" w:lineRule="auto"/>
              <w:jc w:val="right"/>
              <w:rPr>
                <w:rFonts w:ascii="Calibri" w:hAnsi="Calibri"/>
                <w:color w:val="000000"/>
                <w:sz w:val="20"/>
              </w:rPr>
            </w:pPr>
            <w:r w:rsidRPr="0009672E">
              <w:rPr>
                <w:rFonts w:ascii="Calibri" w:hAnsi="Calibri"/>
                <w:color w:val="000000"/>
                <w:sz w:val="20"/>
              </w:rPr>
              <w:t>18,001</w:t>
            </w:r>
          </w:p>
        </w:tc>
        <w:tc>
          <w:tcPr>
            <w:tcW w:w="1620" w:type="dxa"/>
            <w:tcBorders>
              <w:top w:val="nil"/>
              <w:left w:val="nil"/>
              <w:bottom w:val="single" w:sz="4" w:space="0" w:color="auto"/>
              <w:right w:val="single" w:sz="4" w:space="0" w:color="auto"/>
            </w:tcBorders>
            <w:shd w:val="clear" w:color="auto" w:fill="auto"/>
            <w:vAlign w:val="bottom"/>
            <w:hideMark/>
          </w:tcPr>
          <w:p w14:paraId="2D6EA5CA" w14:textId="77777777" w:rsidR="003B701D" w:rsidRPr="0009672E" w:rsidRDefault="00816943" w:rsidP="00190520">
            <w:pPr>
              <w:spacing w:after="0" w:line="240" w:lineRule="auto"/>
              <w:jc w:val="right"/>
              <w:rPr>
                <w:rFonts w:ascii="Calibri" w:hAnsi="Calibri"/>
                <w:color w:val="000000"/>
                <w:sz w:val="20"/>
              </w:rPr>
            </w:pPr>
            <w:r w:rsidRPr="0009672E">
              <w:rPr>
                <w:rFonts w:ascii="Calibri" w:hAnsi="Calibri"/>
                <w:color w:val="000000"/>
                <w:sz w:val="20"/>
              </w:rPr>
              <w:t>1,837</w:t>
            </w:r>
            <w:r w:rsidR="003B701D" w:rsidRPr="0009672E">
              <w:rPr>
                <w:rFonts w:ascii="Calibri" w:hAnsi="Calibri"/>
                <w:color w:val="000000"/>
                <w:sz w:val="20"/>
              </w:rPr>
              <w:t xml:space="preserve"> </w:t>
            </w:r>
          </w:p>
        </w:tc>
        <w:tc>
          <w:tcPr>
            <w:tcW w:w="7650" w:type="dxa"/>
            <w:tcBorders>
              <w:top w:val="nil"/>
              <w:left w:val="nil"/>
              <w:bottom w:val="single" w:sz="4" w:space="0" w:color="auto"/>
              <w:right w:val="single" w:sz="4" w:space="0" w:color="auto"/>
            </w:tcBorders>
            <w:shd w:val="clear" w:color="auto" w:fill="auto"/>
            <w:vAlign w:val="bottom"/>
            <w:hideMark/>
          </w:tcPr>
          <w:p w14:paraId="08DAFE3E" w14:textId="77777777" w:rsidR="003B701D" w:rsidRPr="0009672E" w:rsidRDefault="00816943" w:rsidP="00190520">
            <w:pPr>
              <w:spacing w:after="0" w:line="240" w:lineRule="auto"/>
              <w:rPr>
                <w:rFonts w:ascii="Calibri" w:hAnsi="Calibri"/>
                <w:color w:val="000000" w:themeColor="text1"/>
                <w:sz w:val="20"/>
              </w:rPr>
            </w:pPr>
            <w:r w:rsidRPr="0009672E">
              <w:rPr>
                <w:rFonts w:ascii="Calibri" w:hAnsi="Calibri"/>
                <w:color w:val="000000" w:themeColor="text1"/>
                <w:sz w:val="20"/>
              </w:rPr>
              <w:t>IT, field, and lab equipment.</w:t>
            </w:r>
          </w:p>
        </w:tc>
      </w:tr>
      <w:tr w:rsidR="005B6408" w:rsidRPr="0009672E" w14:paraId="02DA666A" w14:textId="77777777" w:rsidTr="0009672E">
        <w:trPr>
          <w:trHeight w:val="302"/>
        </w:trPr>
        <w:tc>
          <w:tcPr>
            <w:tcW w:w="1890"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5A5218DE" w14:textId="77777777" w:rsidR="003B701D" w:rsidRPr="0009672E" w:rsidRDefault="003B701D" w:rsidP="00BA2358">
            <w:pPr>
              <w:spacing w:after="0" w:line="240" w:lineRule="auto"/>
              <w:rPr>
                <w:rFonts w:ascii="Calibri" w:hAnsi="Calibri"/>
                <w:color w:val="000000"/>
                <w:sz w:val="20"/>
              </w:rPr>
            </w:pPr>
            <w:r w:rsidRPr="0009672E">
              <w:rPr>
                <w:rFonts w:ascii="Calibri" w:hAnsi="Calibri"/>
                <w:color w:val="000000"/>
                <w:sz w:val="20"/>
              </w:rPr>
              <w:t xml:space="preserve">100777 </w:t>
            </w:r>
            <w:proofErr w:type="spellStart"/>
            <w:r w:rsidRPr="0009672E">
              <w:rPr>
                <w:rFonts w:ascii="Calibri" w:hAnsi="Calibri"/>
                <w:color w:val="000000"/>
                <w:sz w:val="20"/>
              </w:rPr>
              <w:t>Contr</w:t>
            </w:r>
            <w:proofErr w:type="spellEnd"/>
            <w:r w:rsidRPr="0009672E">
              <w:rPr>
                <w:rFonts w:ascii="Calibri" w:hAnsi="Calibri"/>
                <w:color w:val="000000"/>
                <w:sz w:val="20"/>
              </w:rPr>
              <w:t xml:space="preserve"> </w:t>
            </w:r>
            <w:proofErr w:type="spellStart"/>
            <w:r w:rsidRPr="0009672E">
              <w:rPr>
                <w:rFonts w:ascii="Calibri" w:hAnsi="Calibri"/>
                <w:color w:val="000000"/>
                <w:sz w:val="20"/>
              </w:rPr>
              <w:t>Srvs</w:t>
            </w:r>
            <w:proofErr w:type="spellEnd"/>
          </w:p>
        </w:tc>
        <w:tc>
          <w:tcPr>
            <w:tcW w:w="1620" w:type="dxa"/>
            <w:tcBorders>
              <w:top w:val="single" w:sz="4" w:space="0" w:color="auto"/>
              <w:left w:val="nil"/>
              <w:bottom w:val="single" w:sz="4" w:space="0" w:color="auto"/>
              <w:right w:val="single" w:sz="4" w:space="0" w:color="auto"/>
            </w:tcBorders>
            <w:shd w:val="clear" w:color="auto" w:fill="auto"/>
            <w:vAlign w:val="center"/>
            <w:hideMark/>
          </w:tcPr>
          <w:p w14:paraId="1A90E40D" w14:textId="77777777" w:rsidR="003B701D" w:rsidRPr="0009672E" w:rsidRDefault="003B701D" w:rsidP="00BA2358">
            <w:pPr>
              <w:spacing w:after="0" w:line="240" w:lineRule="auto"/>
              <w:rPr>
                <w:rFonts w:ascii="Calibri" w:hAnsi="Calibri"/>
                <w:color w:val="000000"/>
                <w:sz w:val="20"/>
              </w:rPr>
            </w:pPr>
            <w:r w:rsidRPr="0009672E">
              <w:rPr>
                <w:rFonts w:ascii="Calibri" w:hAnsi="Calibri"/>
                <w:color w:val="000000"/>
                <w:sz w:val="20"/>
              </w:rPr>
              <w:t>780001 WQATF</w:t>
            </w:r>
          </w:p>
        </w:tc>
        <w:tc>
          <w:tcPr>
            <w:tcW w:w="1440" w:type="dxa"/>
            <w:tcBorders>
              <w:top w:val="single" w:sz="4" w:space="0" w:color="auto"/>
              <w:left w:val="nil"/>
              <w:bottom w:val="single" w:sz="4" w:space="0" w:color="auto"/>
              <w:right w:val="single" w:sz="4" w:space="0" w:color="auto"/>
            </w:tcBorders>
            <w:shd w:val="clear" w:color="auto" w:fill="auto"/>
            <w:vAlign w:val="center"/>
            <w:hideMark/>
          </w:tcPr>
          <w:p w14:paraId="438993AD" w14:textId="77777777" w:rsidR="003B701D" w:rsidRPr="0009672E" w:rsidRDefault="00BA2358" w:rsidP="00BA2358">
            <w:pPr>
              <w:spacing w:after="0" w:line="240" w:lineRule="auto"/>
              <w:jc w:val="right"/>
              <w:rPr>
                <w:rFonts w:ascii="Calibri" w:hAnsi="Calibri"/>
                <w:color w:val="000000"/>
                <w:sz w:val="20"/>
              </w:rPr>
            </w:pPr>
            <w:r w:rsidRPr="0009672E">
              <w:rPr>
                <w:rFonts w:ascii="Calibri" w:hAnsi="Calibri"/>
                <w:color w:val="000000"/>
                <w:sz w:val="20"/>
              </w:rPr>
              <w:t>80,000</w:t>
            </w:r>
            <w:r w:rsidR="003B701D" w:rsidRPr="0009672E">
              <w:rPr>
                <w:rFonts w:ascii="Calibri" w:hAnsi="Calibri"/>
                <w:color w:val="000000"/>
                <w:sz w:val="20"/>
              </w:rPr>
              <w:t xml:space="preserve"> </w:t>
            </w:r>
          </w:p>
        </w:tc>
        <w:tc>
          <w:tcPr>
            <w:tcW w:w="1530" w:type="dxa"/>
            <w:tcBorders>
              <w:top w:val="single" w:sz="4" w:space="0" w:color="auto"/>
              <w:left w:val="nil"/>
              <w:bottom w:val="single" w:sz="4" w:space="0" w:color="auto"/>
              <w:right w:val="single" w:sz="4" w:space="0" w:color="auto"/>
            </w:tcBorders>
            <w:shd w:val="clear" w:color="auto" w:fill="auto"/>
            <w:vAlign w:val="center"/>
            <w:hideMark/>
          </w:tcPr>
          <w:p w14:paraId="0FF31C3B" w14:textId="77777777" w:rsidR="003B701D" w:rsidRPr="0009672E" w:rsidRDefault="00BA2358" w:rsidP="00BA2358">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65,575</w:t>
            </w:r>
            <w:r w:rsidR="003B701D" w:rsidRPr="0009672E">
              <w:rPr>
                <w:rFonts w:ascii="Calibri" w:hAnsi="Calibri"/>
                <w:color w:val="000000"/>
                <w:sz w:val="20"/>
              </w:rPr>
              <w:t xml:space="preserve"> </w:t>
            </w:r>
          </w:p>
        </w:tc>
        <w:tc>
          <w:tcPr>
            <w:tcW w:w="1530" w:type="dxa"/>
            <w:tcBorders>
              <w:top w:val="single" w:sz="4" w:space="0" w:color="auto"/>
              <w:left w:val="nil"/>
              <w:bottom w:val="single" w:sz="4" w:space="0" w:color="auto"/>
              <w:right w:val="single" w:sz="4" w:space="0" w:color="auto"/>
            </w:tcBorders>
            <w:shd w:val="clear" w:color="auto" w:fill="auto"/>
            <w:vAlign w:val="center"/>
            <w:hideMark/>
          </w:tcPr>
          <w:p w14:paraId="7C8EC8BD" w14:textId="77777777" w:rsidR="003B701D" w:rsidRPr="0009672E" w:rsidRDefault="00BA2358" w:rsidP="00BA2358">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67,575</w:t>
            </w:r>
            <w:r w:rsidR="003B701D" w:rsidRPr="0009672E">
              <w:rPr>
                <w:rFonts w:ascii="Calibri" w:hAnsi="Calibri"/>
                <w:color w:val="000000"/>
                <w:sz w:val="20"/>
              </w:rPr>
              <w:t xml:space="preserve"> </w:t>
            </w:r>
          </w:p>
        </w:tc>
        <w:tc>
          <w:tcPr>
            <w:tcW w:w="1620" w:type="dxa"/>
            <w:tcBorders>
              <w:top w:val="single" w:sz="4" w:space="0" w:color="auto"/>
              <w:left w:val="nil"/>
              <w:bottom w:val="single" w:sz="4" w:space="0" w:color="auto"/>
              <w:right w:val="single" w:sz="4" w:space="0" w:color="auto"/>
            </w:tcBorders>
            <w:shd w:val="clear" w:color="auto" w:fill="auto"/>
            <w:vAlign w:val="center"/>
            <w:hideMark/>
          </w:tcPr>
          <w:p w14:paraId="0CB7FB8A" w14:textId="77777777" w:rsidR="003B701D" w:rsidRPr="0009672E" w:rsidRDefault="00BA2358" w:rsidP="00BA2358">
            <w:pPr>
              <w:spacing w:after="0" w:line="240" w:lineRule="auto"/>
              <w:jc w:val="right"/>
              <w:rPr>
                <w:rFonts w:ascii="Calibri" w:hAnsi="Calibri"/>
                <w:color w:val="000000"/>
                <w:sz w:val="20"/>
              </w:rPr>
            </w:pPr>
            <w:r w:rsidRPr="0009672E">
              <w:rPr>
                <w:rFonts w:ascii="Calibri" w:eastAsia="Times New Roman" w:hAnsi="Calibri" w:cs="Times New Roman"/>
                <w:color w:val="000000"/>
                <w:sz w:val="20"/>
                <w:szCs w:val="20"/>
              </w:rPr>
              <w:t>12,425</w:t>
            </w:r>
            <w:r w:rsidR="003B701D" w:rsidRPr="0009672E">
              <w:rPr>
                <w:rFonts w:ascii="Calibri" w:hAnsi="Calibri"/>
                <w:color w:val="000000"/>
                <w:sz w:val="20"/>
              </w:rPr>
              <w:t xml:space="preserve"> </w:t>
            </w:r>
          </w:p>
        </w:tc>
        <w:tc>
          <w:tcPr>
            <w:tcW w:w="7650" w:type="dxa"/>
            <w:tcBorders>
              <w:top w:val="single" w:sz="4" w:space="0" w:color="auto"/>
              <w:left w:val="nil"/>
              <w:bottom w:val="single" w:sz="4" w:space="0" w:color="auto"/>
              <w:right w:val="single" w:sz="4" w:space="0" w:color="auto"/>
            </w:tcBorders>
            <w:shd w:val="clear" w:color="auto" w:fill="auto"/>
            <w:vAlign w:val="center"/>
            <w:hideMark/>
          </w:tcPr>
          <w:p w14:paraId="0939A0CC" w14:textId="77777777" w:rsidR="003B701D" w:rsidRPr="0009672E" w:rsidRDefault="00BF12F4" w:rsidP="00BA2358">
            <w:pPr>
              <w:spacing w:after="0" w:line="240" w:lineRule="auto"/>
              <w:rPr>
                <w:rFonts w:ascii="Calibri" w:hAnsi="Calibri"/>
                <w:color w:val="000000"/>
                <w:sz w:val="20"/>
              </w:rPr>
            </w:pPr>
            <w:proofErr w:type="spellStart"/>
            <w:r w:rsidRPr="0009672E">
              <w:rPr>
                <w:rFonts w:ascii="Calibri" w:eastAsia="Times New Roman" w:hAnsi="Calibri" w:cs="Times New Roman"/>
                <w:color w:val="000000"/>
                <w:sz w:val="20"/>
                <w:szCs w:val="20"/>
              </w:rPr>
              <w:t>Contr</w:t>
            </w:r>
            <w:proofErr w:type="spellEnd"/>
            <w:r w:rsidRPr="0009672E">
              <w:rPr>
                <w:rFonts w:ascii="Calibri" w:eastAsia="Times New Roman" w:hAnsi="Calibri" w:cs="Times New Roman"/>
                <w:color w:val="000000"/>
                <w:sz w:val="20"/>
                <w:szCs w:val="20"/>
              </w:rPr>
              <w:t xml:space="preserve"> </w:t>
            </w:r>
            <w:proofErr w:type="spellStart"/>
            <w:r w:rsidRPr="0009672E">
              <w:rPr>
                <w:rFonts w:ascii="Calibri" w:eastAsia="Times New Roman" w:hAnsi="Calibri" w:cs="Times New Roman"/>
                <w:color w:val="000000"/>
                <w:sz w:val="20"/>
                <w:szCs w:val="20"/>
              </w:rPr>
              <w:t>Srvs</w:t>
            </w:r>
            <w:proofErr w:type="spellEnd"/>
            <w:r w:rsidRPr="0009672E">
              <w:rPr>
                <w:rFonts w:ascii="Calibri" w:eastAsia="Times New Roman" w:hAnsi="Calibri" w:cs="Times New Roman"/>
                <w:color w:val="000000"/>
                <w:sz w:val="20"/>
                <w:szCs w:val="20"/>
              </w:rPr>
              <w:t xml:space="preserve"> needed</w:t>
            </w:r>
            <w:r w:rsidR="008C2387" w:rsidRPr="0009672E">
              <w:rPr>
                <w:rFonts w:ascii="Calibri" w:eastAsia="Times New Roman" w:hAnsi="Calibri" w:cs="Times New Roman"/>
                <w:color w:val="000000"/>
                <w:sz w:val="20"/>
                <w:szCs w:val="20"/>
              </w:rPr>
              <w:t xml:space="preserve"> next FY</w:t>
            </w:r>
            <w:r w:rsidRPr="0009672E">
              <w:rPr>
                <w:rFonts w:ascii="Calibri" w:eastAsia="Times New Roman" w:hAnsi="Calibri" w:cs="Times New Roman"/>
                <w:color w:val="000000"/>
                <w:sz w:val="20"/>
                <w:szCs w:val="20"/>
              </w:rPr>
              <w:t xml:space="preserve"> for move to new location &amp; possible outsourced research costs.</w:t>
            </w:r>
          </w:p>
        </w:tc>
      </w:tr>
      <w:tr w:rsidR="00057A0C" w:rsidRPr="00190520" w14:paraId="575EF762" w14:textId="77777777" w:rsidTr="00C10F32">
        <w:trPr>
          <w:trHeight w:val="300"/>
        </w:trPr>
        <w:tc>
          <w:tcPr>
            <w:tcW w:w="8010" w:type="dxa"/>
            <w:gridSpan w:val="5"/>
            <w:tcBorders>
              <w:top w:val="single" w:sz="4" w:space="0" w:color="auto"/>
              <w:left w:val="single" w:sz="4" w:space="0" w:color="auto"/>
              <w:bottom w:val="single" w:sz="4" w:space="0" w:color="auto"/>
              <w:right w:val="single" w:sz="4" w:space="0" w:color="auto"/>
            </w:tcBorders>
            <w:shd w:val="clear" w:color="auto" w:fill="C4BC96" w:themeFill="background2" w:themeFillShade="BF"/>
          </w:tcPr>
          <w:p w14:paraId="0F979BBF" w14:textId="77777777" w:rsidR="00057A0C" w:rsidRPr="00BF12F4" w:rsidRDefault="00057A0C" w:rsidP="00BF12F4">
            <w:pPr>
              <w:spacing w:after="0" w:line="240" w:lineRule="auto"/>
              <w:rPr>
                <w:b/>
                <w:sz w:val="19"/>
                <w:szCs w:val="19"/>
              </w:rPr>
            </w:pPr>
            <w:r w:rsidRPr="00BF12F4">
              <w:rPr>
                <w:b/>
                <w:sz w:val="19"/>
                <w:szCs w:val="19"/>
              </w:rPr>
              <w:t xml:space="preserve">Adjustments to budget: </w:t>
            </w:r>
          </w:p>
          <w:p w14:paraId="463E9A72" w14:textId="77777777" w:rsidR="00057A0C" w:rsidRPr="00BF12F4" w:rsidRDefault="00057A0C" w:rsidP="00BF12F4">
            <w:pPr>
              <w:pStyle w:val="ListParagraph"/>
              <w:numPr>
                <w:ilvl w:val="0"/>
                <w:numId w:val="45"/>
              </w:numPr>
              <w:spacing w:after="0" w:line="240" w:lineRule="auto"/>
              <w:ind w:left="162" w:hanging="162"/>
              <w:rPr>
                <w:sz w:val="19"/>
                <w:szCs w:val="19"/>
              </w:rPr>
            </w:pPr>
            <w:r w:rsidRPr="00BF12F4">
              <w:rPr>
                <w:sz w:val="19"/>
                <w:szCs w:val="19"/>
              </w:rPr>
              <w:t xml:space="preserve">Reduction of $939 in TR/DMS/HR SVCS/STW Category, August 2013. </w:t>
            </w:r>
          </w:p>
          <w:p w14:paraId="6AB7F0C3" w14:textId="77777777" w:rsidR="00057A0C" w:rsidRPr="00BF12F4" w:rsidRDefault="00057A0C" w:rsidP="00BF12F4">
            <w:pPr>
              <w:pStyle w:val="ListParagraph"/>
              <w:numPr>
                <w:ilvl w:val="0"/>
                <w:numId w:val="45"/>
              </w:numPr>
              <w:spacing w:after="0" w:line="240" w:lineRule="auto"/>
              <w:ind w:left="162" w:hanging="162"/>
              <w:rPr>
                <w:sz w:val="19"/>
                <w:szCs w:val="19"/>
              </w:rPr>
            </w:pPr>
            <w:r w:rsidRPr="00BF12F4">
              <w:rPr>
                <w:sz w:val="19"/>
                <w:szCs w:val="19"/>
              </w:rPr>
              <w:t>Increase in S&amp;B, $34,655, September 2013 for October cost of living raises.</w:t>
            </w:r>
          </w:p>
          <w:p w14:paraId="2D9C5184" w14:textId="434063A6" w:rsidR="00057A0C" w:rsidRPr="00BF12F4" w:rsidRDefault="00057A0C" w:rsidP="00BF12F4">
            <w:pPr>
              <w:pStyle w:val="ListParagraph"/>
              <w:numPr>
                <w:ilvl w:val="0"/>
                <w:numId w:val="45"/>
              </w:numPr>
              <w:spacing w:after="0" w:line="240" w:lineRule="auto"/>
              <w:ind w:left="162" w:hanging="162"/>
              <w:rPr>
                <w:sz w:val="19"/>
                <w:szCs w:val="19"/>
              </w:rPr>
            </w:pPr>
            <w:r w:rsidRPr="00BF12F4">
              <w:rPr>
                <w:sz w:val="19"/>
                <w:szCs w:val="19"/>
              </w:rPr>
              <w:t>Increase in OPS &amp; decrease in FTE S&amp;B of $25,00</w:t>
            </w:r>
            <w:r w:rsidR="001E6902">
              <w:rPr>
                <w:sz w:val="19"/>
                <w:szCs w:val="19"/>
              </w:rPr>
              <w:t xml:space="preserve">0 for January 2014 </w:t>
            </w:r>
            <w:proofErr w:type="spellStart"/>
            <w:r w:rsidR="001E6902">
              <w:rPr>
                <w:sz w:val="19"/>
                <w:szCs w:val="19"/>
              </w:rPr>
              <w:t>Env</w:t>
            </w:r>
            <w:proofErr w:type="spellEnd"/>
            <w:r w:rsidR="001E6902">
              <w:rPr>
                <w:sz w:val="19"/>
                <w:szCs w:val="19"/>
              </w:rPr>
              <w:t>.</w:t>
            </w:r>
            <w:r w:rsidRPr="00BF12F4">
              <w:rPr>
                <w:sz w:val="19"/>
                <w:szCs w:val="19"/>
              </w:rPr>
              <w:t xml:space="preserve"> Consultant new hire.</w:t>
            </w:r>
          </w:p>
          <w:p w14:paraId="183BA010" w14:textId="77777777" w:rsidR="00057A0C" w:rsidRPr="001E6902" w:rsidRDefault="00057A0C" w:rsidP="00C10F32">
            <w:pPr>
              <w:pStyle w:val="ListParagraph"/>
              <w:numPr>
                <w:ilvl w:val="0"/>
                <w:numId w:val="45"/>
              </w:numPr>
              <w:spacing w:after="0" w:line="240" w:lineRule="auto"/>
              <w:ind w:left="162" w:hanging="162"/>
              <w:rPr>
                <w:color w:val="000000"/>
                <w:sz w:val="19"/>
                <w:szCs w:val="19"/>
              </w:rPr>
            </w:pPr>
            <w:r w:rsidRPr="00BF12F4">
              <w:rPr>
                <w:sz w:val="19"/>
                <w:szCs w:val="19"/>
              </w:rPr>
              <w:t>BA to increase</w:t>
            </w:r>
            <w:r w:rsidR="00C10F32">
              <w:rPr>
                <w:sz w:val="19"/>
                <w:szCs w:val="19"/>
              </w:rPr>
              <w:t xml:space="preserve"> FGTF budget authority in OPS (</w:t>
            </w:r>
            <w:r w:rsidRPr="00BF12F4">
              <w:rPr>
                <w:sz w:val="19"/>
                <w:szCs w:val="19"/>
              </w:rPr>
              <w:t>$167,000</w:t>
            </w:r>
            <w:r w:rsidR="00C10F32">
              <w:rPr>
                <w:sz w:val="19"/>
                <w:szCs w:val="19"/>
              </w:rPr>
              <w:t>)</w:t>
            </w:r>
            <w:r w:rsidRPr="00BF12F4">
              <w:rPr>
                <w:sz w:val="19"/>
                <w:szCs w:val="19"/>
              </w:rPr>
              <w:t xml:space="preserve"> &amp; Expense </w:t>
            </w:r>
            <w:r w:rsidR="00C10F32">
              <w:rPr>
                <w:sz w:val="19"/>
                <w:szCs w:val="19"/>
              </w:rPr>
              <w:t>(</w:t>
            </w:r>
            <w:r w:rsidRPr="00BF12F4">
              <w:rPr>
                <w:sz w:val="19"/>
                <w:szCs w:val="19"/>
              </w:rPr>
              <w:t>$32,000</w:t>
            </w:r>
            <w:r w:rsidR="00C10F32">
              <w:rPr>
                <w:sz w:val="19"/>
                <w:szCs w:val="19"/>
              </w:rPr>
              <w:t>)</w:t>
            </w:r>
            <w:r w:rsidRPr="00BF12F4">
              <w:rPr>
                <w:sz w:val="19"/>
                <w:szCs w:val="19"/>
              </w:rPr>
              <w:t xml:space="preserve"> to cover new grants.</w:t>
            </w:r>
          </w:p>
          <w:p w14:paraId="60F00546" w14:textId="5402110E" w:rsidR="001E6902" w:rsidRPr="00BF12F4" w:rsidRDefault="0009672E" w:rsidP="0009672E">
            <w:pPr>
              <w:pStyle w:val="ListParagraph"/>
              <w:numPr>
                <w:ilvl w:val="0"/>
                <w:numId w:val="45"/>
              </w:numPr>
              <w:spacing w:after="0" w:line="240" w:lineRule="auto"/>
              <w:ind w:left="162" w:hanging="162"/>
              <w:rPr>
                <w:color w:val="000000"/>
                <w:sz w:val="19"/>
                <w:szCs w:val="19"/>
              </w:rPr>
            </w:pPr>
            <w:r>
              <w:rPr>
                <w:sz w:val="19"/>
                <w:szCs w:val="19"/>
              </w:rPr>
              <w:t xml:space="preserve">OPS EOY projected balance includes </w:t>
            </w:r>
            <w:r w:rsidR="001E6902">
              <w:rPr>
                <w:sz w:val="19"/>
                <w:szCs w:val="19"/>
              </w:rPr>
              <w:t>AHCA fund</w:t>
            </w:r>
            <w:r>
              <w:rPr>
                <w:sz w:val="19"/>
                <w:szCs w:val="19"/>
              </w:rPr>
              <w:t>s</w:t>
            </w:r>
            <w:r w:rsidR="001E6902">
              <w:rPr>
                <w:sz w:val="19"/>
                <w:szCs w:val="19"/>
              </w:rPr>
              <w:t xml:space="preserve"> added to OPS </w:t>
            </w:r>
            <w:r>
              <w:rPr>
                <w:sz w:val="19"/>
                <w:szCs w:val="19"/>
              </w:rPr>
              <w:t>in Feb 2014 &amp; placed in reserve</w:t>
            </w:r>
            <w:r w:rsidR="001E6902">
              <w:rPr>
                <w:sz w:val="19"/>
                <w:szCs w:val="19"/>
              </w:rPr>
              <w:t xml:space="preserve"> (FGTF-$3,800; GDTF-$3,800; WQATF-$3,800</w:t>
            </w:r>
            <w:r>
              <w:rPr>
                <w:sz w:val="19"/>
                <w:szCs w:val="19"/>
              </w:rPr>
              <w:t>).</w:t>
            </w:r>
            <w:bookmarkStart w:id="24" w:name="_GoBack"/>
            <w:bookmarkEnd w:id="24"/>
          </w:p>
        </w:tc>
        <w:tc>
          <w:tcPr>
            <w:tcW w:w="9270" w:type="dxa"/>
            <w:gridSpan w:val="2"/>
            <w:tcBorders>
              <w:top w:val="single" w:sz="4" w:space="0" w:color="auto"/>
              <w:left w:val="nil"/>
              <w:bottom w:val="single" w:sz="4" w:space="0" w:color="auto"/>
              <w:right w:val="single" w:sz="4" w:space="0" w:color="auto"/>
            </w:tcBorders>
            <w:shd w:val="clear" w:color="auto" w:fill="C4BC96" w:themeFill="background2" w:themeFillShade="BF"/>
          </w:tcPr>
          <w:p w14:paraId="730743D7" w14:textId="77777777" w:rsidR="00057A0C" w:rsidRPr="00BF12F4" w:rsidRDefault="00057A0C" w:rsidP="00057A0C">
            <w:pPr>
              <w:spacing w:after="0" w:line="240" w:lineRule="auto"/>
              <w:rPr>
                <w:rFonts w:ascii="Calibri" w:eastAsia="Times New Roman" w:hAnsi="Calibri" w:cs="Times New Roman"/>
                <w:color w:val="000000"/>
                <w:sz w:val="19"/>
                <w:szCs w:val="19"/>
              </w:rPr>
            </w:pPr>
            <w:r w:rsidRPr="00BF12F4">
              <w:rPr>
                <w:rFonts w:ascii="Calibri" w:eastAsia="Times New Roman" w:hAnsi="Calibri" w:cs="Times New Roman"/>
                <w:b/>
                <w:color w:val="000000"/>
                <w:sz w:val="19"/>
                <w:szCs w:val="19"/>
              </w:rPr>
              <w:t xml:space="preserve">Cost Reduction Plan: </w:t>
            </w:r>
            <w:r w:rsidR="00BF12F4" w:rsidRPr="00BF12F4">
              <w:rPr>
                <w:rFonts w:ascii="Calibri" w:eastAsia="Times New Roman" w:hAnsi="Calibri" w:cs="Times New Roman"/>
                <w:color w:val="000000"/>
                <w:sz w:val="19"/>
                <w:szCs w:val="19"/>
              </w:rPr>
              <w:t xml:space="preserve"> </w:t>
            </w:r>
            <w:r w:rsidRPr="00BF12F4">
              <w:rPr>
                <w:rFonts w:ascii="Calibri" w:eastAsia="Times New Roman" w:hAnsi="Calibri" w:cs="Times New Roman"/>
                <w:color w:val="000000"/>
                <w:sz w:val="19"/>
                <w:szCs w:val="19"/>
              </w:rPr>
              <w:t>10%</w:t>
            </w:r>
            <w:r w:rsidR="00BF12F4" w:rsidRPr="00BF12F4">
              <w:rPr>
                <w:rFonts w:ascii="Calibri" w:eastAsia="Times New Roman" w:hAnsi="Calibri" w:cs="Times New Roman"/>
                <w:color w:val="000000"/>
                <w:sz w:val="19"/>
                <w:szCs w:val="19"/>
              </w:rPr>
              <w:t xml:space="preserve"> reduction over last FY</w:t>
            </w:r>
            <w:r w:rsidRPr="00BF12F4">
              <w:rPr>
                <w:rFonts w:ascii="Calibri" w:eastAsia="Times New Roman" w:hAnsi="Calibri" w:cs="Times New Roman"/>
                <w:color w:val="000000"/>
                <w:sz w:val="19"/>
                <w:szCs w:val="19"/>
              </w:rPr>
              <w:t>’s spending would be $206,758</w:t>
            </w:r>
            <w:r w:rsidR="00BF12F4" w:rsidRPr="00BF12F4">
              <w:rPr>
                <w:rFonts w:ascii="Calibri" w:eastAsia="Times New Roman" w:hAnsi="Calibri" w:cs="Times New Roman"/>
                <w:color w:val="000000"/>
                <w:sz w:val="19"/>
                <w:szCs w:val="19"/>
              </w:rPr>
              <w:t xml:space="preserve">. This </w:t>
            </w:r>
            <w:r w:rsidRPr="00BF12F4">
              <w:rPr>
                <w:rFonts w:ascii="Calibri" w:eastAsia="Times New Roman" w:hAnsi="Calibri" w:cs="Times New Roman"/>
                <w:color w:val="000000"/>
                <w:sz w:val="19"/>
                <w:szCs w:val="19"/>
              </w:rPr>
              <w:t xml:space="preserve">would require </w:t>
            </w:r>
            <w:r w:rsidR="00BF12F4" w:rsidRPr="00BF12F4">
              <w:rPr>
                <w:rFonts w:ascii="Calibri" w:eastAsia="Times New Roman" w:hAnsi="Calibri" w:cs="Times New Roman"/>
                <w:color w:val="000000"/>
                <w:sz w:val="19"/>
                <w:szCs w:val="19"/>
              </w:rPr>
              <w:t>delet</w:t>
            </w:r>
            <w:r w:rsidRPr="00BF12F4">
              <w:rPr>
                <w:rFonts w:ascii="Calibri" w:eastAsia="Times New Roman" w:hAnsi="Calibri" w:cs="Times New Roman"/>
                <w:color w:val="000000"/>
                <w:sz w:val="19"/>
                <w:szCs w:val="19"/>
              </w:rPr>
              <w:t>ing 3 ½ positions.</w:t>
            </w:r>
            <w:r w:rsidR="008C2387">
              <w:rPr>
                <w:rFonts w:ascii="Calibri" w:eastAsia="Times New Roman" w:hAnsi="Calibri" w:cs="Times New Roman"/>
                <w:color w:val="000000"/>
                <w:sz w:val="19"/>
                <w:szCs w:val="19"/>
              </w:rPr>
              <w:t xml:space="preserve"> </w:t>
            </w:r>
            <w:r w:rsidRPr="00BF12F4">
              <w:rPr>
                <w:rFonts w:ascii="Calibri" w:eastAsia="Times New Roman" w:hAnsi="Calibri" w:cs="Times New Roman"/>
                <w:color w:val="000000"/>
                <w:sz w:val="19"/>
                <w:szCs w:val="19"/>
              </w:rPr>
              <w:t>The FGS cannot meet it</w:t>
            </w:r>
            <w:r w:rsidR="00BF12F4" w:rsidRPr="00BF12F4">
              <w:rPr>
                <w:rFonts w:ascii="Calibri" w:eastAsia="Times New Roman" w:hAnsi="Calibri" w:cs="Times New Roman"/>
                <w:color w:val="000000"/>
                <w:sz w:val="19"/>
                <w:szCs w:val="19"/>
              </w:rPr>
              <w:t>s mission with this 13% reduction in workforce. A</w:t>
            </w:r>
            <w:r w:rsidRPr="00BF12F4">
              <w:rPr>
                <w:rFonts w:ascii="Calibri" w:eastAsia="Times New Roman" w:hAnsi="Calibri" w:cs="Times New Roman"/>
                <w:color w:val="000000"/>
                <w:sz w:val="19"/>
                <w:szCs w:val="19"/>
              </w:rPr>
              <w:t>lternative proposal is a 10% increase in savings</w:t>
            </w:r>
            <w:r w:rsidR="00D9176E">
              <w:rPr>
                <w:rFonts w:ascii="Calibri" w:eastAsia="Times New Roman" w:hAnsi="Calibri" w:cs="Times New Roman"/>
                <w:color w:val="000000"/>
                <w:sz w:val="19"/>
                <w:szCs w:val="19"/>
              </w:rPr>
              <w:t xml:space="preserve"> (totaling $47,279)</w:t>
            </w:r>
            <w:r w:rsidR="00D9176E" w:rsidRPr="00BF12F4">
              <w:rPr>
                <w:rFonts w:ascii="Calibri" w:eastAsia="Times New Roman" w:hAnsi="Calibri" w:cs="Times New Roman"/>
                <w:color w:val="000000"/>
                <w:sz w:val="19"/>
                <w:szCs w:val="19"/>
              </w:rPr>
              <w:t xml:space="preserve"> </w:t>
            </w:r>
            <w:r w:rsidRPr="00BF12F4">
              <w:rPr>
                <w:rFonts w:ascii="Calibri" w:eastAsia="Times New Roman" w:hAnsi="Calibri" w:cs="Times New Roman"/>
                <w:color w:val="000000"/>
                <w:sz w:val="19"/>
                <w:szCs w:val="19"/>
              </w:rPr>
              <w:t>over the prior year savings</w:t>
            </w:r>
            <w:r w:rsidR="008C2387">
              <w:rPr>
                <w:rFonts w:ascii="Calibri" w:eastAsia="Times New Roman" w:hAnsi="Calibri" w:cs="Times New Roman"/>
                <w:color w:val="000000"/>
                <w:sz w:val="19"/>
                <w:szCs w:val="19"/>
              </w:rPr>
              <w:t xml:space="preserve"> </w:t>
            </w:r>
            <w:r w:rsidRPr="00BF12F4">
              <w:rPr>
                <w:rFonts w:ascii="Calibri" w:eastAsia="Times New Roman" w:hAnsi="Calibri" w:cs="Times New Roman"/>
                <w:color w:val="000000"/>
                <w:sz w:val="19"/>
                <w:szCs w:val="19"/>
              </w:rPr>
              <w:t>by:</w:t>
            </w:r>
          </w:p>
          <w:p w14:paraId="78C28125" w14:textId="5E3FFA2F" w:rsidR="00057A0C" w:rsidRPr="00BF12F4" w:rsidRDefault="00057A0C" w:rsidP="00057A0C">
            <w:pPr>
              <w:pStyle w:val="ListParagraph"/>
              <w:numPr>
                <w:ilvl w:val="0"/>
                <w:numId w:val="46"/>
              </w:numPr>
              <w:spacing w:after="0" w:line="240" w:lineRule="auto"/>
              <w:ind w:left="162" w:hanging="162"/>
              <w:rPr>
                <w:color w:val="000000"/>
                <w:sz w:val="19"/>
                <w:szCs w:val="19"/>
              </w:rPr>
            </w:pPr>
            <w:r w:rsidRPr="00BF12F4">
              <w:rPr>
                <w:color w:val="000000"/>
                <w:sz w:val="19"/>
                <w:szCs w:val="19"/>
              </w:rPr>
              <w:t>Deleting ½-time position and reducin</w:t>
            </w:r>
            <w:r w:rsidR="004A7E34">
              <w:rPr>
                <w:color w:val="000000"/>
                <w:sz w:val="19"/>
                <w:szCs w:val="19"/>
              </w:rPr>
              <w:t>g S&amp;B by $30,000 through the LBR.</w:t>
            </w:r>
          </w:p>
          <w:p w14:paraId="576DD08A" w14:textId="77777777" w:rsidR="00057A0C" w:rsidRDefault="00057A0C" w:rsidP="00D9176E">
            <w:pPr>
              <w:pStyle w:val="ListParagraph"/>
              <w:numPr>
                <w:ilvl w:val="0"/>
                <w:numId w:val="46"/>
              </w:numPr>
              <w:spacing w:after="0" w:line="240" w:lineRule="auto"/>
              <w:ind w:left="162" w:hanging="162"/>
              <w:rPr>
                <w:color w:val="000000"/>
                <w:sz w:val="19"/>
                <w:szCs w:val="19"/>
              </w:rPr>
            </w:pPr>
            <w:r w:rsidRPr="00BF12F4">
              <w:rPr>
                <w:color w:val="000000"/>
                <w:sz w:val="19"/>
                <w:szCs w:val="19"/>
              </w:rPr>
              <w:t>Reducing OCO</w:t>
            </w:r>
            <w:r w:rsidR="00D9176E">
              <w:rPr>
                <w:color w:val="000000"/>
                <w:sz w:val="19"/>
                <w:szCs w:val="19"/>
              </w:rPr>
              <w:t xml:space="preserve"> by outsourcing service</w:t>
            </w:r>
            <w:r w:rsidR="00BF12F4" w:rsidRPr="00BF12F4">
              <w:rPr>
                <w:color w:val="000000"/>
                <w:sz w:val="19"/>
                <w:szCs w:val="19"/>
              </w:rPr>
              <w:t xml:space="preserve">s &amp; renting </w:t>
            </w:r>
            <w:r w:rsidR="00D9176E">
              <w:rPr>
                <w:color w:val="000000"/>
                <w:sz w:val="19"/>
                <w:szCs w:val="19"/>
              </w:rPr>
              <w:t xml:space="preserve">scientific </w:t>
            </w:r>
            <w:r w:rsidR="00BF12F4" w:rsidRPr="00BF12F4">
              <w:rPr>
                <w:color w:val="000000"/>
                <w:sz w:val="19"/>
                <w:szCs w:val="19"/>
              </w:rPr>
              <w:t>equipment</w:t>
            </w:r>
            <w:r w:rsidR="00D9176E">
              <w:rPr>
                <w:color w:val="000000"/>
                <w:sz w:val="19"/>
                <w:szCs w:val="19"/>
              </w:rPr>
              <w:t>.</w:t>
            </w:r>
          </w:p>
          <w:p w14:paraId="58E153F6" w14:textId="2AE61474" w:rsidR="004A7E34" w:rsidRPr="00BF12F4" w:rsidRDefault="004A7E34" w:rsidP="00D9176E">
            <w:pPr>
              <w:pStyle w:val="ListParagraph"/>
              <w:numPr>
                <w:ilvl w:val="0"/>
                <w:numId w:val="46"/>
              </w:numPr>
              <w:spacing w:after="0" w:line="240" w:lineRule="auto"/>
              <w:ind w:left="162" w:hanging="162"/>
              <w:rPr>
                <w:color w:val="000000"/>
                <w:sz w:val="19"/>
                <w:szCs w:val="19"/>
              </w:rPr>
            </w:pPr>
            <w:r>
              <w:rPr>
                <w:color w:val="000000"/>
                <w:sz w:val="19"/>
                <w:szCs w:val="19"/>
              </w:rPr>
              <w:t>Non-recurring cost reductions of $10,000 in IITF S&amp;B and $20,000 WQATF Expense.</w:t>
            </w:r>
          </w:p>
        </w:tc>
      </w:tr>
    </w:tbl>
    <w:p w14:paraId="71453D78" w14:textId="79046377" w:rsidR="008C1A2E" w:rsidRPr="00146FB7" w:rsidRDefault="008C1A2E" w:rsidP="008C1A2E">
      <w:pPr>
        <w:pStyle w:val="Caption"/>
        <w:keepNext/>
        <w:jc w:val="center"/>
        <w:rPr>
          <w:color w:val="000000" w:themeColor="text1"/>
          <w:sz w:val="36"/>
          <w:szCs w:val="36"/>
        </w:rPr>
      </w:pPr>
      <w:bookmarkStart w:id="25" w:name="_Toc375305499"/>
      <w:bookmarkStart w:id="26" w:name="_Toc386534710"/>
      <w:r w:rsidRPr="00146FB7">
        <w:rPr>
          <w:color w:val="000000" w:themeColor="text1"/>
          <w:sz w:val="36"/>
          <w:szCs w:val="36"/>
        </w:rPr>
        <w:lastRenderedPageBreak/>
        <w:t xml:space="preserve">APPENDIX </w:t>
      </w:r>
      <w:r w:rsidR="00965686">
        <w:rPr>
          <w:color w:val="000000" w:themeColor="text1"/>
          <w:sz w:val="36"/>
          <w:szCs w:val="36"/>
        </w:rPr>
        <w:fldChar w:fldCharType="begin"/>
      </w:r>
      <w:r w:rsidR="00965686">
        <w:rPr>
          <w:color w:val="000000" w:themeColor="text1"/>
          <w:sz w:val="36"/>
          <w:szCs w:val="36"/>
        </w:rPr>
        <w:instrText xml:space="preserve"> SEQ APPENDIX \* ALPHABETIC </w:instrText>
      </w:r>
      <w:r w:rsidR="00965686">
        <w:rPr>
          <w:color w:val="000000" w:themeColor="text1"/>
          <w:sz w:val="36"/>
          <w:szCs w:val="36"/>
        </w:rPr>
        <w:fldChar w:fldCharType="separate"/>
      </w:r>
      <w:r w:rsidR="00965686">
        <w:rPr>
          <w:noProof/>
          <w:color w:val="000000" w:themeColor="text1"/>
          <w:sz w:val="36"/>
          <w:szCs w:val="36"/>
        </w:rPr>
        <w:t>D</w:t>
      </w:r>
      <w:r w:rsidR="00965686">
        <w:rPr>
          <w:color w:val="000000" w:themeColor="text1"/>
          <w:sz w:val="36"/>
          <w:szCs w:val="36"/>
        </w:rPr>
        <w:fldChar w:fldCharType="end"/>
      </w:r>
      <w:r w:rsidR="00CB7D5C">
        <w:rPr>
          <w:color w:val="000000" w:themeColor="text1"/>
          <w:sz w:val="36"/>
          <w:szCs w:val="36"/>
        </w:rPr>
        <w:t xml:space="preserve">.  </w:t>
      </w:r>
      <w:r w:rsidRPr="00146FB7">
        <w:rPr>
          <w:color w:val="000000" w:themeColor="text1"/>
          <w:sz w:val="36"/>
          <w:szCs w:val="36"/>
        </w:rPr>
        <w:t>FGS STAFF DEVELOPMENT PLAN FOR FY13/14</w:t>
      </w:r>
      <w:bookmarkEnd w:id="25"/>
      <w:bookmarkEnd w:id="26"/>
    </w:p>
    <w:tbl>
      <w:tblPr>
        <w:tblW w:w="17923" w:type="dxa"/>
        <w:tblInd w:w="215" w:type="dxa"/>
        <w:tblLayout w:type="fixed"/>
        <w:tblLook w:val="04A0" w:firstRow="1" w:lastRow="0" w:firstColumn="1" w:lastColumn="0" w:noHBand="0" w:noVBand="1"/>
      </w:tblPr>
      <w:tblGrid>
        <w:gridCol w:w="904"/>
        <w:gridCol w:w="1336"/>
        <w:gridCol w:w="1893"/>
        <w:gridCol w:w="1893"/>
        <w:gridCol w:w="1405"/>
        <w:gridCol w:w="38"/>
        <w:gridCol w:w="2972"/>
        <w:gridCol w:w="3513"/>
        <w:gridCol w:w="1896"/>
        <w:gridCol w:w="490"/>
        <w:gridCol w:w="1583"/>
      </w:tblGrid>
      <w:tr w:rsidR="000D76D6" w:rsidRPr="000D76D6" w14:paraId="1E793ED8" w14:textId="77777777" w:rsidTr="00741A08">
        <w:trPr>
          <w:trHeight w:val="1125"/>
        </w:trPr>
        <w:tc>
          <w:tcPr>
            <w:tcW w:w="17923" w:type="dxa"/>
            <w:gridSpan w:val="11"/>
            <w:tcBorders>
              <w:top w:val="nil"/>
              <w:left w:val="nil"/>
              <w:bottom w:val="nil"/>
              <w:right w:val="nil"/>
            </w:tcBorders>
            <w:shd w:val="clear" w:color="auto" w:fill="auto"/>
            <w:hideMark/>
          </w:tcPr>
          <w:bookmarkEnd w:id="23"/>
          <w:p w14:paraId="085420C1"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To simplify the process for obtaining approvals for mission critical employee development such as training, conference attendance, etc., while ensuring that funds are being spent in an appropriate and justified manner, each Director is expected to develop an annual plan for their respective District/Division. The plan should include, at a minimum, the information below. Once approved by the Deputy Secretary’s Office, if there are no changes to the listed information, then no further approval is required except for travel documents which should be submitted to Carla Gaskin for approval prior to attendance. Any changes to the plan require a re-submittal of the entire plan for approval.</w:t>
            </w:r>
          </w:p>
        </w:tc>
      </w:tr>
      <w:tr w:rsidR="000D76D6" w:rsidRPr="000D76D6" w14:paraId="59F21ABB" w14:textId="77777777" w:rsidTr="00741A08">
        <w:trPr>
          <w:trHeight w:val="330"/>
        </w:trPr>
        <w:tc>
          <w:tcPr>
            <w:tcW w:w="4133" w:type="dxa"/>
            <w:gridSpan w:val="3"/>
            <w:tcBorders>
              <w:top w:val="nil"/>
              <w:left w:val="nil"/>
              <w:bottom w:val="nil"/>
              <w:right w:val="nil"/>
            </w:tcBorders>
            <w:shd w:val="clear" w:color="auto" w:fill="auto"/>
            <w:noWrap/>
            <w:vAlign w:val="bottom"/>
            <w:hideMark/>
          </w:tcPr>
          <w:p w14:paraId="2C6C96D2" w14:textId="77777777" w:rsidR="000D76D6" w:rsidRPr="000D76D6" w:rsidRDefault="000D76D6" w:rsidP="000D76D6">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t>Total Annual Operating Budget</w:t>
            </w:r>
            <w:r w:rsidRPr="000D76D6">
              <w:rPr>
                <w:rFonts w:eastAsia="Times New Roman" w:cs="Times New Roman"/>
                <w:color w:val="000000"/>
                <w:sz w:val="20"/>
                <w:szCs w:val="20"/>
              </w:rPr>
              <w:t>: $2,265,774</w:t>
            </w:r>
          </w:p>
        </w:tc>
        <w:tc>
          <w:tcPr>
            <w:tcW w:w="3298" w:type="dxa"/>
            <w:gridSpan w:val="2"/>
            <w:tcBorders>
              <w:top w:val="nil"/>
              <w:left w:val="nil"/>
              <w:bottom w:val="nil"/>
              <w:right w:val="nil"/>
            </w:tcBorders>
            <w:shd w:val="clear" w:color="auto" w:fill="auto"/>
            <w:noWrap/>
            <w:vAlign w:val="bottom"/>
            <w:hideMark/>
          </w:tcPr>
          <w:p w14:paraId="5CE2D286" w14:textId="77777777" w:rsidR="000D76D6" w:rsidRPr="000D76D6" w:rsidRDefault="000D76D6" w:rsidP="000D76D6">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t>Total Annual Expense Budget</w:t>
            </w:r>
            <w:r w:rsidRPr="000D76D6">
              <w:rPr>
                <w:rFonts w:eastAsia="Times New Roman" w:cs="Times New Roman"/>
                <w:color w:val="000000"/>
                <w:sz w:val="20"/>
                <w:szCs w:val="20"/>
              </w:rPr>
              <w:t>: $300,442</w:t>
            </w:r>
          </w:p>
        </w:tc>
        <w:tc>
          <w:tcPr>
            <w:tcW w:w="8909" w:type="dxa"/>
            <w:gridSpan w:val="5"/>
            <w:tcBorders>
              <w:top w:val="nil"/>
              <w:left w:val="nil"/>
              <w:bottom w:val="nil"/>
              <w:right w:val="nil"/>
            </w:tcBorders>
            <w:shd w:val="clear" w:color="auto" w:fill="auto"/>
            <w:noWrap/>
            <w:vAlign w:val="bottom"/>
            <w:hideMark/>
          </w:tcPr>
          <w:p w14:paraId="04B34F87" w14:textId="77777777" w:rsidR="000D76D6" w:rsidRPr="000D76D6" w:rsidRDefault="000D76D6" w:rsidP="00FE2D15">
            <w:pPr>
              <w:spacing w:after="0" w:line="240" w:lineRule="auto"/>
              <w:rPr>
                <w:rFonts w:eastAsia="Times New Roman" w:cs="Times New Roman"/>
                <w:color w:val="000000"/>
                <w:sz w:val="20"/>
                <w:szCs w:val="20"/>
              </w:rPr>
            </w:pPr>
            <w:r w:rsidRPr="000D76D6">
              <w:rPr>
                <w:rFonts w:eastAsia="Times New Roman" w:cs="Times New Roman"/>
                <w:b/>
                <w:bCs/>
                <w:color w:val="000000"/>
                <w:sz w:val="20"/>
                <w:szCs w:val="20"/>
              </w:rPr>
              <w:t xml:space="preserve">FY 2012-13 Approved Training Budget: </w:t>
            </w:r>
            <w:r w:rsidRPr="000D76D6">
              <w:rPr>
                <w:rFonts w:eastAsia="Times New Roman" w:cs="Times New Roman"/>
                <w:color w:val="000000"/>
                <w:sz w:val="20"/>
                <w:szCs w:val="20"/>
              </w:rPr>
              <w:t xml:space="preserve">$32,000 (1.5%)                                     </w:t>
            </w:r>
            <w:r w:rsidRPr="000D76D6">
              <w:rPr>
                <w:rFonts w:eastAsia="Times New Roman" w:cs="Times New Roman"/>
                <w:b/>
                <w:bCs/>
                <w:color w:val="000000"/>
                <w:sz w:val="20"/>
                <w:szCs w:val="20"/>
              </w:rPr>
              <w:t xml:space="preserve"> Total Annual Training Budget: </w:t>
            </w:r>
          </w:p>
        </w:tc>
        <w:tc>
          <w:tcPr>
            <w:tcW w:w="1583" w:type="dxa"/>
            <w:tcBorders>
              <w:top w:val="nil"/>
              <w:left w:val="nil"/>
              <w:bottom w:val="nil"/>
              <w:right w:val="nil"/>
            </w:tcBorders>
            <w:shd w:val="clear" w:color="auto" w:fill="auto"/>
            <w:noWrap/>
            <w:vAlign w:val="bottom"/>
            <w:hideMark/>
          </w:tcPr>
          <w:p w14:paraId="6DFE9048" w14:textId="59B730F4" w:rsidR="000D76D6" w:rsidRPr="000D76D6" w:rsidRDefault="000D76D6" w:rsidP="0082411A">
            <w:pPr>
              <w:spacing w:after="0" w:line="240" w:lineRule="auto"/>
              <w:rPr>
                <w:rFonts w:eastAsia="Times New Roman" w:cs="Times New Roman"/>
                <w:color w:val="000000"/>
                <w:sz w:val="20"/>
                <w:szCs w:val="20"/>
              </w:rPr>
            </w:pPr>
            <w:r w:rsidRPr="008C7525">
              <w:rPr>
                <w:rFonts w:eastAsia="Times New Roman" w:cs="Times New Roman"/>
                <w:color w:val="FF0000"/>
                <w:sz w:val="20"/>
                <w:szCs w:val="20"/>
              </w:rPr>
              <w:t>$</w:t>
            </w:r>
            <w:r w:rsidR="0082411A">
              <w:rPr>
                <w:rFonts w:eastAsia="Times New Roman" w:cs="Times New Roman"/>
                <w:color w:val="FF0000"/>
                <w:sz w:val="20"/>
                <w:szCs w:val="20"/>
              </w:rPr>
              <w:t>32,084</w:t>
            </w:r>
          </w:p>
        </w:tc>
      </w:tr>
      <w:tr w:rsidR="00A607E0" w:rsidRPr="000D76D6" w14:paraId="50653C90" w14:textId="77777777" w:rsidTr="00741A08">
        <w:trPr>
          <w:trHeight w:val="90"/>
        </w:trPr>
        <w:tc>
          <w:tcPr>
            <w:tcW w:w="17923" w:type="dxa"/>
            <w:gridSpan w:val="11"/>
            <w:tcBorders>
              <w:top w:val="nil"/>
              <w:left w:val="nil"/>
              <w:bottom w:val="nil"/>
              <w:right w:val="nil"/>
            </w:tcBorders>
            <w:shd w:val="clear" w:color="auto" w:fill="auto"/>
            <w:noWrap/>
            <w:vAlign w:val="bottom"/>
            <w:hideMark/>
          </w:tcPr>
          <w:p w14:paraId="37F86C73" w14:textId="77777777" w:rsidR="00A607E0" w:rsidRPr="000D76D6" w:rsidRDefault="00A607E0" w:rsidP="000D76D6">
            <w:pPr>
              <w:spacing w:after="0" w:line="240" w:lineRule="auto"/>
              <w:rPr>
                <w:rFonts w:eastAsia="Times New Roman" w:cs="Times New Roman"/>
                <w:color w:val="000000"/>
                <w:sz w:val="20"/>
                <w:szCs w:val="20"/>
              </w:rPr>
            </w:pPr>
          </w:p>
        </w:tc>
      </w:tr>
      <w:tr w:rsidR="000D76D6" w:rsidRPr="000D76D6" w14:paraId="323B0CA7" w14:textId="77777777" w:rsidTr="00741A08">
        <w:trPr>
          <w:trHeight w:val="477"/>
        </w:trPr>
        <w:tc>
          <w:tcPr>
            <w:tcW w:w="17923" w:type="dxa"/>
            <w:gridSpan w:val="11"/>
            <w:tcBorders>
              <w:top w:val="nil"/>
              <w:left w:val="nil"/>
              <w:bottom w:val="nil"/>
              <w:right w:val="nil"/>
            </w:tcBorders>
            <w:shd w:val="clear" w:color="auto" w:fill="auto"/>
            <w:vAlign w:val="bottom"/>
            <w:hideMark/>
          </w:tcPr>
          <w:p w14:paraId="56D13069" w14:textId="77777777" w:rsidR="000D76D6" w:rsidRPr="000D76D6" w:rsidRDefault="000D76D6" w:rsidP="000D76D6">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t xml:space="preserve">(Note: draft totals $36,889; some training events may not be scheduled based on the Director’s priorities and discretion; in addition, scheduling conflicts and workload priority shifts may result in the cancellation of some of the training events. </w:t>
            </w:r>
            <w:r w:rsidRPr="008C7525">
              <w:rPr>
                <w:rFonts w:eastAsia="Times New Roman" w:cs="Times New Roman"/>
                <w:b/>
                <w:bCs/>
                <w:strike/>
                <w:color w:val="FF0000"/>
                <w:sz w:val="20"/>
                <w:szCs w:val="20"/>
              </w:rPr>
              <w:t>Total training expenditures not to exceed $30,000.)</w:t>
            </w:r>
            <w:r w:rsidRPr="008C7525">
              <w:rPr>
                <w:rFonts w:eastAsia="Times New Roman" w:cs="Times New Roman"/>
                <w:b/>
                <w:bCs/>
                <w:color w:val="FF0000"/>
                <w:sz w:val="20"/>
                <w:szCs w:val="20"/>
              </w:rPr>
              <w:t xml:space="preserve"> </w:t>
            </w:r>
          </w:p>
        </w:tc>
      </w:tr>
      <w:tr w:rsidR="000D76D6" w:rsidRPr="000D76D6" w14:paraId="13161C01" w14:textId="77777777" w:rsidTr="00741A08">
        <w:trPr>
          <w:trHeight w:val="234"/>
        </w:trPr>
        <w:tc>
          <w:tcPr>
            <w:tcW w:w="17923" w:type="dxa"/>
            <w:gridSpan w:val="11"/>
            <w:tcBorders>
              <w:top w:val="nil"/>
              <w:left w:val="nil"/>
              <w:bottom w:val="single" w:sz="8" w:space="0" w:color="auto"/>
              <w:right w:val="nil"/>
            </w:tcBorders>
            <w:shd w:val="clear" w:color="auto" w:fill="auto"/>
            <w:vAlign w:val="bottom"/>
            <w:hideMark/>
          </w:tcPr>
          <w:p w14:paraId="1E613AB6" w14:textId="77777777" w:rsidR="000D76D6" w:rsidRPr="000D76D6" w:rsidRDefault="000D76D6" w:rsidP="000D76D6">
            <w:pPr>
              <w:spacing w:after="0" w:line="240" w:lineRule="auto"/>
              <w:jc w:val="center"/>
              <w:rPr>
                <w:rFonts w:eastAsia="Times New Roman" w:cs="Times New Roman"/>
                <w:b/>
                <w:bCs/>
                <w:color w:val="002060"/>
                <w:sz w:val="20"/>
                <w:szCs w:val="20"/>
              </w:rPr>
            </w:pPr>
            <w:r w:rsidRPr="000D76D6">
              <w:rPr>
                <w:rFonts w:eastAsia="Times New Roman" w:cs="Times New Roman"/>
                <w:b/>
                <w:bCs/>
                <w:color w:val="002060"/>
                <w:sz w:val="20"/>
                <w:szCs w:val="20"/>
              </w:rPr>
              <w:t>FGS Administration Section</w:t>
            </w:r>
          </w:p>
        </w:tc>
      </w:tr>
      <w:tr w:rsidR="005B6408" w:rsidRPr="000D76D6" w14:paraId="41A8FE57" w14:textId="77777777" w:rsidTr="00741A08">
        <w:trPr>
          <w:trHeight w:val="1285"/>
        </w:trPr>
        <w:tc>
          <w:tcPr>
            <w:tcW w:w="904" w:type="dxa"/>
            <w:tcBorders>
              <w:top w:val="nil"/>
              <w:left w:val="single" w:sz="8" w:space="0" w:color="auto"/>
              <w:bottom w:val="nil"/>
              <w:right w:val="single" w:sz="8" w:space="0" w:color="auto"/>
            </w:tcBorders>
            <w:shd w:val="clear" w:color="000000" w:fill="FFFF00"/>
            <w:hideMark/>
          </w:tcPr>
          <w:p w14:paraId="523D1B91" w14:textId="77777777" w:rsidR="000D76D6" w:rsidRPr="000D76D6" w:rsidRDefault="000D76D6" w:rsidP="000D76D6">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t>Date of Event</w:t>
            </w:r>
          </w:p>
        </w:tc>
        <w:tc>
          <w:tcPr>
            <w:tcW w:w="1336" w:type="dxa"/>
            <w:tcBorders>
              <w:top w:val="nil"/>
              <w:left w:val="nil"/>
              <w:bottom w:val="single" w:sz="8" w:space="0" w:color="auto"/>
              <w:right w:val="single" w:sz="8" w:space="0" w:color="auto"/>
            </w:tcBorders>
            <w:shd w:val="clear" w:color="000000" w:fill="FFFF00"/>
            <w:hideMark/>
          </w:tcPr>
          <w:p w14:paraId="0D577547" w14:textId="77777777" w:rsidR="000D76D6" w:rsidRPr="000D76D6" w:rsidRDefault="000D76D6" w:rsidP="000D76D6">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t>Location</w:t>
            </w:r>
          </w:p>
        </w:tc>
        <w:tc>
          <w:tcPr>
            <w:tcW w:w="1893" w:type="dxa"/>
            <w:tcBorders>
              <w:top w:val="nil"/>
              <w:left w:val="nil"/>
              <w:bottom w:val="nil"/>
              <w:right w:val="single" w:sz="8" w:space="0" w:color="auto"/>
            </w:tcBorders>
            <w:shd w:val="clear" w:color="000000" w:fill="FFFF00"/>
            <w:hideMark/>
          </w:tcPr>
          <w:p w14:paraId="6F3AD1F9" w14:textId="77777777" w:rsidR="000D76D6" w:rsidRPr="000D76D6" w:rsidRDefault="000D76D6" w:rsidP="000D76D6">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Name of Event</w:t>
            </w:r>
          </w:p>
        </w:tc>
        <w:tc>
          <w:tcPr>
            <w:tcW w:w="1893" w:type="dxa"/>
            <w:tcBorders>
              <w:top w:val="nil"/>
              <w:left w:val="nil"/>
              <w:bottom w:val="nil"/>
              <w:right w:val="single" w:sz="8" w:space="0" w:color="auto"/>
            </w:tcBorders>
            <w:shd w:val="clear" w:color="000000" w:fill="FFFF00"/>
            <w:hideMark/>
          </w:tcPr>
          <w:p w14:paraId="3E962B9A" w14:textId="77777777" w:rsidR="000D76D6" w:rsidRPr="000D76D6" w:rsidRDefault="000D76D6" w:rsidP="000D76D6">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Requested Attendees (Name &amp; Title)</w:t>
            </w:r>
          </w:p>
        </w:tc>
        <w:tc>
          <w:tcPr>
            <w:tcW w:w="1443" w:type="dxa"/>
            <w:gridSpan w:val="2"/>
            <w:tcBorders>
              <w:top w:val="nil"/>
              <w:left w:val="nil"/>
              <w:bottom w:val="nil"/>
              <w:right w:val="single" w:sz="8" w:space="0" w:color="auto"/>
            </w:tcBorders>
            <w:shd w:val="clear" w:color="000000" w:fill="FFFF00"/>
            <w:hideMark/>
          </w:tcPr>
          <w:p w14:paraId="22138D63" w14:textId="77777777" w:rsidR="000D76D6" w:rsidRPr="000D76D6" w:rsidRDefault="000D76D6" w:rsidP="000D76D6">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Purpose of event:  (T)raining or (O)utreach</w:t>
            </w:r>
          </w:p>
        </w:tc>
        <w:tc>
          <w:tcPr>
            <w:tcW w:w="2972" w:type="dxa"/>
            <w:tcBorders>
              <w:top w:val="nil"/>
              <w:left w:val="nil"/>
              <w:bottom w:val="nil"/>
              <w:right w:val="single" w:sz="8" w:space="0" w:color="auto"/>
            </w:tcBorders>
            <w:shd w:val="clear" w:color="000000" w:fill="FFFF00"/>
            <w:hideMark/>
          </w:tcPr>
          <w:p w14:paraId="6323CBA8" w14:textId="77777777" w:rsidR="000D76D6" w:rsidRPr="000D76D6" w:rsidRDefault="000D76D6" w:rsidP="000D76D6">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 xml:space="preserve">If Purpose is Training or Professional/Technical Development, Estimate Savings to be Realized for Each Attendee </w:t>
            </w:r>
          </w:p>
        </w:tc>
        <w:tc>
          <w:tcPr>
            <w:tcW w:w="3513" w:type="dxa"/>
            <w:tcBorders>
              <w:top w:val="nil"/>
              <w:left w:val="nil"/>
              <w:bottom w:val="nil"/>
              <w:right w:val="single" w:sz="8" w:space="0" w:color="auto"/>
            </w:tcBorders>
            <w:shd w:val="clear" w:color="000000" w:fill="FFFF00"/>
            <w:hideMark/>
          </w:tcPr>
          <w:p w14:paraId="6F48CAD0" w14:textId="77777777" w:rsidR="000D76D6" w:rsidRPr="000D76D6" w:rsidRDefault="000D76D6" w:rsidP="000D76D6">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If Purpose is Outreach, Describe Benefit to DEP</w:t>
            </w:r>
          </w:p>
        </w:tc>
        <w:tc>
          <w:tcPr>
            <w:tcW w:w="1896" w:type="dxa"/>
            <w:tcBorders>
              <w:top w:val="nil"/>
              <w:left w:val="nil"/>
              <w:bottom w:val="nil"/>
              <w:right w:val="single" w:sz="8" w:space="0" w:color="auto"/>
            </w:tcBorders>
            <w:shd w:val="clear" w:color="000000" w:fill="FFFF00"/>
            <w:hideMark/>
          </w:tcPr>
          <w:p w14:paraId="56998526" w14:textId="77777777" w:rsidR="000D76D6" w:rsidRPr="000D76D6" w:rsidRDefault="000D76D6" w:rsidP="000D76D6">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Total Requested Event Cost (Training Cost, Associated Fees, Travel, Per Diem, Etc.)</w:t>
            </w:r>
          </w:p>
        </w:tc>
        <w:tc>
          <w:tcPr>
            <w:tcW w:w="2073" w:type="dxa"/>
            <w:gridSpan w:val="2"/>
            <w:tcBorders>
              <w:top w:val="nil"/>
              <w:left w:val="nil"/>
              <w:bottom w:val="nil"/>
              <w:right w:val="single" w:sz="8" w:space="0" w:color="auto"/>
            </w:tcBorders>
            <w:shd w:val="clear" w:color="000000" w:fill="FFFF00"/>
            <w:hideMark/>
          </w:tcPr>
          <w:p w14:paraId="5A95D8BF" w14:textId="77777777" w:rsidR="000D76D6" w:rsidRPr="000D76D6" w:rsidRDefault="000D76D6" w:rsidP="000D76D6">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Amount of Remaining “Employee Development” Budget</w:t>
            </w:r>
          </w:p>
        </w:tc>
      </w:tr>
      <w:tr w:rsidR="005B6408" w:rsidRPr="000D76D6" w14:paraId="2B12F912" w14:textId="77777777" w:rsidTr="00741A08">
        <w:trPr>
          <w:trHeight w:val="1515"/>
        </w:trPr>
        <w:tc>
          <w:tcPr>
            <w:tcW w:w="904" w:type="dxa"/>
            <w:tcBorders>
              <w:top w:val="single" w:sz="8" w:space="0" w:color="auto"/>
              <w:left w:val="single" w:sz="8" w:space="0" w:color="auto"/>
              <w:bottom w:val="single" w:sz="4" w:space="0" w:color="auto"/>
              <w:right w:val="single" w:sz="8" w:space="0" w:color="auto"/>
            </w:tcBorders>
            <w:shd w:val="clear" w:color="auto" w:fill="auto"/>
            <w:hideMark/>
          </w:tcPr>
          <w:p w14:paraId="0B32191D"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TBD</w:t>
            </w:r>
          </w:p>
        </w:tc>
        <w:tc>
          <w:tcPr>
            <w:tcW w:w="1336" w:type="dxa"/>
            <w:tcBorders>
              <w:top w:val="nil"/>
              <w:left w:val="nil"/>
              <w:bottom w:val="single" w:sz="4" w:space="0" w:color="auto"/>
              <w:right w:val="single" w:sz="8" w:space="0" w:color="auto"/>
            </w:tcBorders>
            <w:shd w:val="clear" w:color="auto" w:fill="auto"/>
            <w:hideMark/>
          </w:tcPr>
          <w:p w14:paraId="1BFA2848"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FGS Office, Tallahassee</w:t>
            </w:r>
          </w:p>
        </w:tc>
        <w:tc>
          <w:tcPr>
            <w:tcW w:w="1893" w:type="dxa"/>
            <w:tcBorders>
              <w:top w:val="single" w:sz="8" w:space="0" w:color="auto"/>
              <w:left w:val="nil"/>
              <w:bottom w:val="single" w:sz="4" w:space="0" w:color="auto"/>
              <w:right w:val="single" w:sz="8" w:space="0" w:color="auto"/>
            </w:tcBorders>
            <w:shd w:val="clear" w:color="auto" w:fill="auto"/>
            <w:hideMark/>
          </w:tcPr>
          <w:p w14:paraId="66E81537"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Basic to intermediate Microsoft Office software training</w:t>
            </w:r>
          </w:p>
        </w:tc>
        <w:tc>
          <w:tcPr>
            <w:tcW w:w="1893" w:type="dxa"/>
            <w:tcBorders>
              <w:top w:val="single" w:sz="8" w:space="0" w:color="auto"/>
              <w:left w:val="nil"/>
              <w:bottom w:val="single" w:sz="4" w:space="0" w:color="auto"/>
              <w:right w:val="single" w:sz="8" w:space="0" w:color="auto"/>
            </w:tcBorders>
            <w:shd w:val="clear" w:color="auto" w:fill="auto"/>
            <w:hideMark/>
          </w:tcPr>
          <w:p w14:paraId="7082CE9F"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Sarah Allen, AA II; Traci Billingsley, Business Manager; Eric Harrington, Admin Secretary</w:t>
            </w:r>
          </w:p>
        </w:tc>
        <w:tc>
          <w:tcPr>
            <w:tcW w:w="1443" w:type="dxa"/>
            <w:gridSpan w:val="2"/>
            <w:tcBorders>
              <w:top w:val="single" w:sz="8" w:space="0" w:color="auto"/>
              <w:left w:val="nil"/>
              <w:bottom w:val="single" w:sz="4" w:space="0" w:color="auto"/>
              <w:right w:val="single" w:sz="8" w:space="0" w:color="auto"/>
            </w:tcBorders>
            <w:shd w:val="clear" w:color="auto" w:fill="auto"/>
            <w:hideMark/>
          </w:tcPr>
          <w:p w14:paraId="653D9C53" w14:textId="77777777" w:rsidR="000D76D6" w:rsidRPr="000D76D6" w:rsidRDefault="000D76D6" w:rsidP="000D76D6">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T</w:t>
            </w:r>
          </w:p>
        </w:tc>
        <w:tc>
          <w:tcPr>
            <w:tcW w:w="2972" w:type="dxa"/>
            <w:tcBorders>
              <w:top w:val="single" w:sz="8" w:space="0" w:color="auto"/>
              <w:left w:val="nil"/>
              <w:bottom w:val="single" w:sz="4" w:space="0" w:color="auto"/>
              <w:right w:val="single" w:sz="8" w:space="0" w:color="auto"/>
            </w:tcBorders>
            <w:shd w:val="clear" w:color="auto" w:fill="auto"/>
            <w:hideMark/>
          </w:tcPr>
          <w:p w14:paraId="07A31205"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Due to the fact that these staff members use Microsoft Office programs daily, increased knowledge of their use will only make work more productive and timely.</w:t>
            </w:r>
          </w:p>
        </w:tc>
        <w:tc>
          <w:tcPr>
            <w:tcW w:w="3513" w:type="dxa"/>
            <w:tcBorders>
              <w:top w:val="single" w:sz="8" w:space="0" w:color="auto"/>
              <w:left w:val="nil"/>
              <w:bottom w:val="single" w:sz="4" w:space="0" w:color="auto"/>
              <w:right w:val="single" w:sz="8" w:space="0" w:color="auto"/>
            </w:tcBorders>
            <w:shd w:val="clear" w:color="auto" w:fill="auto"/>
            <w:hideMark/>
          </w:tcPr>
          <w:p w14:paraId="15F6F295"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w:t>
            </w:r>
          </w:p>
        </w:tc>
        <w:tc>
          <w:tcPr>
            <w:tcW w:w="1896" w:type="dxa"/>
            <w:tcBorders>
              <w:top w:val="single" w:sz="8" w:space="0" w:color="auto"/>
              <w:left w:val="nil"/>
              <w:bottom w:val="single" w:sz="4" w:space="0" w:color="auto"/>
              <w:right w:val="single" w:sz="8" w:space="0" w:color="auto"/>
            </w:tcBorders>
            <w:shd w:val="clear" w:color="auto" w:fill="auto"/>
            <w:hideMark/>
          </w:tcPr>
          <w:p w14:paraId="3DC4EA69" w14:textId="77777777" w:rsidR="000D76D6" w:rsidRPr="000D76D6" w:rsidRDefault="000D76D6" w:rsidP="000D76D6">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 xml:space="preserve">$0 </w:t>
            </w:r>
          </w:p>
        </w:tc>
        <w:tc>
          <w:tcPr>
            <w:tcW w:w="2073" w:type="dxa"/>
            <w:gridSpan w:val="2"/>
            <w:tcBorders>
              <w:top w:val="single" w:sz="8" w:space="0" w:color="auto"/>
              <w:left w:val="nil"/>
              <w:bottom w:val="single" w:sz="4" w:space="0" w:color="auto"/>
              <w:right w:val="single" w:sz="8" w:space="0" w:color="auto"/>
            </w:tcBorders>
            <w:shd w:val="clear" w:color="auto" w:fill="auto"/>
            <w:hideMark/>
          </w:tcPr>
          <w:p w14:paraId="4661A565" w14:textId="77777777" w:rsidR="000D76D6" w:rsidRPr="000D76D6" w:rsidRDefault="000D76D6" w:rsidP="008C7525">
            <w:pPr>
              <w:spacing w:after="0" w:line="240" w:lineRule="auto"/>
              <w:jc w:val="right"/>
              <w:rPr>
                <w:rFonts w:eastAsia="Times New Roman" w:cs="Times New Roman"/>
                <w:color w:val="000000"/>
                <w:sz w:val="20"/>
                <w:szCs w:val="20"/>
              </w:rPr>
            </w:pPr>
            <w:r w:rsidRPr="008C7525">
              <w:rPr>
                <w:rFonts w:eastAsia="Times New Roman" w:cs="Times New Roman"/>
                <w:color w:val="FF0000"/>
                <w:sz w:val="20"/>
                <w:szCs w:val="20"/>
              </w:rPr>
              <w:t>$</w:t>
            </w:r>
            <w:r w:rsidR="008C7525">
              <w:rPr>
                <w:rFonts w:eastAsia="Times New Roman" w:cs="Times New Roman"/>
                <w:color w:val="FF0000"/>
                <w:sz w:val="20"/>
                <w:szCs w:val="20"/>
              </w:rPr>
              <w:t>32,084</w:t>
            </w:r>
          </w:p>
        </w:tc>
      </w:tr>
      <w:tr w:rsidR="00FE2D15" w:rsidRPr="000D76D6" w14:paraId="54853A6F" w14:textId="77777777" w:rsidTr="00741A08">
        <w:trPr>
          <w:trHeight w:val="791"/>
        </w:trPr>
        <w:tc>
          <w:tcPr>
            <w:tcW w:w="904" w:type="dxa"/>
            <w:tcBorders>
              <w:top w:val="single" w:sz="4" w:space="0" w:color="auto"/>
              <w:left w:val="single" w:sz="4" w:space="0" w:color="auto"/>
              <w:bottom w:val="single" w:sz="4" w:space="0" w:color="auto"/>
              <w:right w:val="single" w:sz="4" w:space="0" w:color="auto"/>
            </w:tcBorders>
            <w:shd w:val="clear" w:color="auto" w:fill="auto"/>
            <w:hideMark/>
          </w:tcPr>
          <w:p w14:paraId="11E9F82A"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TBD</w:t>
            </w:r>
          </w:p>
        </w:tc>
        <w:tc>
          <w:tcPr>
            <w:tcW w:w="1336" w:type="dxa"/>
            <w:tcBorders>
              <w:top w:val="single" w:sz="4" w:space="0" w:color="auto"/>
              <w:left w:val="single" w:sz="4" w:space="0" w:color="auto"/>
              <w:bottom w:val="single" w:sz="4" w:space="0" w:color="auto"/>
              <w:right w:val="single" w:sz="4" w:space="0" w:color="auto"/>
            </w:tcBorders>
            <w:shd w:val="clear" w:color="auto" w:fill="auto"/>
            <w:hideMark/>
          </w:tcPr>
          <w:p w14:paraId="57E227D1"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FGS Office, Tallahassee</w:t>
            </w:r>
          </w:p>
        </w:tc>
        <w:tc>
          <w:tcPr>
            <w:tcW w:w="1893" w:type="dxa"/>
            <w:tcBorders>
              <w:top w:val="single" w:sz="4" w:space="0" w:color="auto"/>
              <w:left w:val="single" w:sz="4" w:space="0" w:color="auto"/>
              <w:bottom w:val="single" w:sz="4" w:space="0" w:color="auto"/>
              <w:right w:val="single" w:sz="4" w:space="0" w:color="auto"/>
            </w:tcBorders>
            <w:shd w:val="clear" w:color="auto" w:fill="auto"/>
            <w:hideMark/>
          </w:tcPr>
          <w:p w14:paraId="1A1E5E7C"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Microsoft Access intermediate to advanced classes</w:t>
            </w:r>
          </w:p>
        </w:tc>
        <w:tc>
          <w:tcPr>
            <w:tcW w:w="1893" w:type="dxa"/>
            <w:tcBorders>
              <w:top w:val="single" w:sz="4" w:space="0" w:color="auto"/>
              <w:left w:val="single" w:sz="4" w:space="0" w:color="auto"/>
              <w:bottom w:val="single" w:sz="4" w:space="0" w:color="auto"/>
              <w:right w:val="single" w:sz="4" w:space="0" w:color="auto"/>
            </w:tcBorders>
            <w:shd w:val="clear" w:color="auto" w:fill="auto"/>
            <w:hideMark/>
          </w:tcPr>
          <w:p w14:paraId="1A1B818F"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xml:space="preserve">Jan DeLaney, </w:t>
            </w:r>
            <w:proofErr w:type="spellStart"/>
            <w:r w:rsidRPr="000D76D6">
              <w:rPr>
                <w:rFonts w:eastAsia="Times New Roman" w:cs="Times New Roman"/>
                <w:color w:val="000000"/>
                <w:sz w:val="20"/>
                <w:szCs w:val="20"/>
              </w:rPr>
              <w:t>Env</w:t>
            </w:r>
            <w:proofErr w:type="spellEnd"/>
            <w:r w:rsidRPr="000D76D6">
              <w:rPr>
                <w:rFonts w:eastAsia="Times New Roman" w:cs="Times New Roman"/>
                <w:color w:val="000000"/>
                <w:sz w:val="20"/>
                <w:szCs w:val="20"/>
              </w:rPr>
              <w:t>. Supervisor</w:t>
            </w:r>
          </w:p>
        </w:tc>
        <w:tc>
          <w:tcPr>
            <w:tcW w:w="1443" w:type="dxa"/>
            <w:gridSpan w:val="2"/>
            <w:tcBorders>
              <w:top w:val="single" w:sz="4" w:space="0" w:color="auto"/>
              <w:left w:val="single" w:sz="4" w:space="0" w:color="auto"/>
              <w:bottom w:val="single" w:sz="4" w:space="0" w:color="auto"/>
              <w:right w:val="single" w:sz="4" w:space="0" w:color="auto"/>
            </w:tcBorders>
            <w:shd w:val="clear" w:color="auto" w:fill="auto"/>
            <w:hideMark/>
          </w:tcPr>
          <w:p w14:paraId="2C45FB81" w14:textId="77777777" w:rsidR="000D76D6" w:rsidRPr="000D76D6" w:rsidRDefault="000D76D6" w:rsidP="000D76D6">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T</w:t>
            </w:r>
          </w:p>
        </w:tc>
        <w:tc>
          <w:tcPr>
            <w:tcW w:w="2972" w:type="dxa"/>
            <w:tcBorders>
              <w:top w:val="single" w:sz="4" w:space="0" w:color="auto"/>
              <w:left w:val="single" w:sz="4" w:space="0" w:color="auto"/>
              <w:bottom w:val="single" w:sz="4" w:space="0" w:color="auto"/>
              <w:right w:val="single" w:sz="4" w:space="0" w:color="auto"/>
            </w:tcBorders>
            <w:shd w:val="clear" w:color="auto" w:fill="auto"/>
            <w:hideMark/>
          </w:tcPr>
          <w:p w14:paraId="13CE5251"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Jan will be able to use Microsoft Access for efficient tracking of FGS Databases</w:t>
            </w:r>
          </w:p>
        </w:tc>
        <w:tc>
          <w:tcPr>
            <w:tcW w:w="3513" w:type="dxa"/>
            <w:tcBorders>
              <w:top w:val="single" w:sz="4" w:space="0" w:color="auto"/>
              <w:left w:val="single" w:sz="4" w:space="0" w:color="auto"/>
              <w:bottom w:val="single" w:sz="4" w:space="0" w:color="auto"/>
              <w:right w:val="single" w:sz="4" w:space="0" w:color="auto"/>
            </w:tcBorders>
            <w:shd w:val="clear" w:color="auto" w:fill="auto"/>
            <w:hideMark/>
          </w:tcPr>
          <w:p w14:paraId="6D38A7B8"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w:t>
            </w:r>
          </w:p>
        </w:tc>
        <w:tc>
          <w:tcPr>
            <w:tcW w:w="1896" w:type="dxa"/>
            <w:tcBorders>
              <w:top w:val="single" w:sz="4" w:space="0" w:color="auto"/>
              <w:left w:val="single" w:sz="4" w:space="0" w:color="auto"/>
              <w:bottom w:val="single" w:sz="4" w:space="0" w:color="auto"/>
              <w:right w:val="single" w:sz="4" w:space="0" w:color="auto"/>
            </w:tcBorders>
            <w:shd w:val="clear" w:color="auto" w:fill="auto"/>
            <w:hideMark/>
          </w:tcPr>
          <w:p w14:paraId="318723D3" w14:textId="77777777" w:rsidR="000D76D6" w:rsidRPr="000D76D6" w:rsidRDefault="000D76D6" w:rsidP="000D76D6">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 xml:space="preserve">$0 </w:t>
            </w:r>
          </w:p>
        </w:tc>
        <w:tc>
          <w:tcPr>
            <w:tcW w:w="2073" w:type="dxa"/>
            <w:gridSpan w:val="2"/>
            <w:tcBorders>
              <w:top w:val="single" w:sz="4" w:space="0" w:color="auto"/>
              <w:left w:val="single" w:sz="4" w:space="0" w:color="auto"/>
              <w:bottom w:val="single" w:sz="4" w:space="0" w:color="auto"/>
              <w:right w:val="single" w:sz="4" w:space="0" w:color="auto"/>
            </w:tcBorders>
            <w:shd w:val="clear" w:color="auto" w:fill="auto"/>
            <w:hideMark/>
          </w:tcPr>
          <w:p w14:paraId="2876115F" w14:textId="77777777" w:rsidR="000D76D6" w:rsidRPr="000D76D6" w:rsidRDefault="008C7525" w:rsidP="000D76D6">
            <w:pPr>
              <w:spacing w:after="0" w:line="240" w:lineRule="auto"/>
              <w:jc w:val="right"/>
              <w:rPr>
                <w:rFonts w:eastAsia="Times New Roman" w:cs="Times New Roman"/>
                <w:color w:val="000000"/>
                <w:sz w:val="20"/>
                <w:szCs w:val="20"/>
              </w:rPr>
            </w:pPr>
            <w:r w:rsidRPr="008C7525">
              <w:rPr>
                <w:rFonts w:eastAsia="Times New Roman" w:cs="Times New Roman"/>
                <w:color w:val="FF0000"/>
                <w:sz w:val="20"/>
                <w:szCs w:val="20"/>
              </w:rPr>
              <w:t>$</w:t>
            </w:r>
            <w:r>
              <w:rPr>
                <w:rFonts w:eastAsia="Times New Roman" w:cs="Times New Roman"/>
                <w:color w:val="FF0000"/>
                <w:sz w:val="20"/>
                <w:szCs w:val="20"/>
              </w:rPr>
              <w:t>32,084</w:t>
            </w:r>
          </w:p>
        </w:tc>
      </w:tr>
      <w:tr w:rsidR="00FE2D15" w:rsidRPr="000D76D6" w14:paraId="2764996D" w14:textId="77777777" w:rsidTr="00741A08">
        <w:trPr>
          <w:trHeight w:val="737"/>
        </w:trPr>
        <w:tc>
          <w:tcPr>
            <w:tcW w:w="904" w:type="dxa"/>
            <w:tcBorders>
              <w:top w:val="single" w:sz="4" w:space="0" w:color="auto"/>
              <w:left w:val="single" w:sz="4" w:space="0" w:color="auto"/>
              <w:bottom w:val="single" w:sz="4" w:space="0" w:color="auto"/>
              <w:right w:val="single" w:sz="4" w:space="0" w:color="auto"/>
            </w:tcBorders>
            <w:shd w:val="clear" w:color="auto" w:fill="auto"/>
            <w:hideMark/>
          </w:tcPr>
          <w:p w14:paraId="161F94C3"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TBD</w:t>
            </w:r>
          </w:p>
        </w:tc>
        <w:tc>
          <w:tcPr>
            <w:tcW w:w="1336" w:type="dxa"/>
            <w:tcBorders>
              <w:top w:val="single" w:sz="4" w:space="0" w:color="auto"/>
              <w:left w:val="single" w:sz="4" w:space="0" w:color="auto"/>
              <w:bottom w:val="single" w:sz="4" w:space="0" w:color="auto"/>
              <w:right w:val="single" w:sz="4" w:space="0" w:color="auto"/>
            </w:tcBorders>
            <w:shd w:val="clear" w:color="auto" w:fill="auto"/>
            <w:hideMark/>
          </w:tcPr>
          <w:p w14:paraId="549AA78C"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FGS Office, Tallahassee</w:t>
            </w:r>
          </w:p>
        </w:tc>
        <w:tc>
          <w:tcPr>
            <w:tcW w:w="1893" w:type="dxa"/>
            <w:tcBorders>
              <w:top w:val="single" w:sz="4" w:space="0" w:color="auto"/>
              <w:left w:val="single" w:sz="4" w:space="0" w:color="auto"/>
              <w:bottom w:val="single" w:sz="4" w:space="0" w:color="auto"/>
              <w:right w:val="single" w:sz="4" w:space="0" w:color="auto"/>
            </w:tcBorders>
            <w:shd w:val="clear" w:color="auto" w:fill="auto"/>
            <w:hideMark/>
          </w:tcPr>
          <w:p w14:paraId="4C1A943A"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Microsoft Project Management</w:t>
            </w:r>
          </w:p>
        </w:tc>
        <w:tc>
          <w:tcPr>
            <w:tcW w:w="1893" w:type="dxa"/>
            <w:tcBorders>
              <w:top w:val="single" w:sz="4" w:space="0" w:color="auto"/>
              <w:left w:val="single" w:sz="4" w:space="0" w:color="auto"/>
              <w:bottom w:val="single" w:sz="4" w:space="0" w:color="auto"/>
              <w:right w:val="single" w:sz="4" w:space="0" w:color="auto"/>
            </w:tcBorders>
            <w:shd w:val="clear" w:color="auto" w:fill="auto"/>
            <w:hideMark/>
          </w:tcPr>
          <w:p w14:paraId="32B56444"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xml:space="preserve">Jan DeLaney, </w:t>
            </w:r>
            <w:proofErr w:type="spellStart"/>
            <w:r w:rsidRPr="000D76D6">
              <w:rPr>
                <w:rFonts w:eastAsia="Times New Roman" w:cs="Times New Roman"/>
                <w:color w:val="000000"/>
                <w:sz w:val="20"/>
                <w:szCs w:val="20"/>
              </w:rPr>
              <w:t>Env</w:t>
            </w:r>
            <w:proofErr w:type="spellEnd"/>
            <w:r w:rsidRPr="000D76D6">
              <w:rPr>
                <w:rFonts w:eastAsia="Times New Roman" w:cs="Times New Roman"/>
                <w:color w:val="000000"/>
                <w:sz w:val="20"/>
                <w:szCs w:val="20"/>
              </w:rPr>
              <w:t xml:space="preserve"> Supervisor; Jackie Lloyd, PG Admin</w:t>
            </w:r>
          </w:p>
        </w:tc>
        <w:tc>
          <w:tcPr>
            <w:tcW w:w="1443" w:type="dxa"/>
            <w:gridSpan w:val="2"/>
            <w:tcBorders>
              <w:top w:val="single" w:sz="4" w:space="0" w:color="auto"/>
              <w:left w:val="single" w:sz="4" w:space="0" w:color="auto"/>
              <w:bottom w:val="single" w:sz="4" w:space="0" w:color="auto"/>
              <w:right w:val="single" w:sz="4" w:space="0" w:color="auto"/>
            </w:tcBorders>
            <w:shd w:val="clear" w:color="auto" w:fill="auto"/>
            <w:hideMark/>
          </w:tcPr>
          <w:p w14:paraId="73D44D75" w14:textId="77777777" w:rsidR="000D76D6" w:rsidRPr="000D76D6" w:rsidRDefault="000D76D6" w:rsidP="000D76D6">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T</w:t>
            </w:r>
          </w:p>
        </w:tc>
        <w:tc>
          <w:tcPr>
            <w:tcW w:w="2972" w:type="dxa"/>
            <w:tcBorders>
              <w:top w:val="single" w:sz="4" w:space="0" w:color="auto"/>
              <w:left w:val="single" w:sz="4" w:space="0" w:color="auto"/>
              <w:bottom w:val="single" w:sz="4" w:space="0" w:color="auto"/>
              <w:right w:val="single" w:sz="4" w:space="0" w:color="auto"/>
            </w:tcBorders>
            <w:shd w:val="clear" w:color="auto" w:fill="auto"/>
            <w:hideMark/>
          </w:tcPr>
          <w:p w14:paraId="32AC69A8"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This will increase efficiency, and thus save time and money.</w:t>
            </w:r>
          </w:p>
        </w:tc>
        <w:tc>
          <w:tcPr>
            <w:tcW w:w="3513" w:type="dxa"/>
            <w:tcBorders>
              <w:top w:val="single" w:sz="4" w:space="0" w:color="auto"/>
              <w:left w:val="single" w:sz="4" w:space="0" w:color="auto"/>
              <w:bottom w:val="single" w:sz="4" w:space="0" w:color="auto"/>
              <w:right w:val="single" w:sz="4" w:space="0" w:color="auto"/>
            </w:tcBorders>
            <w:shd w:val="clear" w:color="auto" w:fill="auto"/>
            <w:hideMark/>
          </w:tcPr>
          <w:p w14:paraId="1B5E1817"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w:t>
            </w:r>
          </w:p>
        </w:tc>
        <w:tc>
          <w:tcPr>
            <w:tcW w:w="1896" w:type="dxa"/>
            <w:tcBorders>
              <w:top w:val="single" w:sz="4" w:space="0" w:color="auto"/>
              <w:left w:val="single" w:sz="4" w:space="0" w:color="auto"/>
              <w:bottom w:val="single" w:sz="4" w:space="0" w:color="auto"/>
              <w:right w:val="single" w:sz="4" w:space="0" w:color="auto"/>
            </w:tcBorders>
            <w:shd w:val="clear" w:color="auto" w:fill="auto"/>
            <w:hideMark/>
          </w:tcPr>
          <w:p w14:paraId="03CEFDD4" w14:textId="77777777" w:rsidR="000D76D6" w:rsidRPr="000D76D6" w:rsidRDefault="000D76D6" w:rsidP="000D76D6">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 xml:space="preserve">$0 </w:t>
            </w:r>
          </w:p>
        </w:tc>
        <w:tc>
          <w:tcPr>
            <w:tcW w:w="2073" w:type="dxa"/>
            <w:gridSpan w:val="2"/>
            <w:tcBorders>
              <w:top w:val="single" w:sz="4" w:space="0" w:color="auto"/>
              <w:left w:val="single" w:sz="4" w:space="0" w:color="auto"/>
              <w:bottom w:val="single" w:sz="4" w:space="0" w:color="auto"/>
              <w:right w:val="single" w:sz="4" w:space="0" w:color="auto"/>
            </w:tcBorders>
            <w:shd w:val="clear" w:color="auto" w:fill="auto"/>
            <w:hideMark/>
          </w:tcPr>
          <w:p w14:paraId="36EC6ED4" w14:textId="77777777" w:rsidR="000D76D6" w:rsidRPr="000D76D6" w:rsidRDefault="008C7525" w:rsidP="000D76D6">
            <w:pPr>
              <w:spacing w:after="0" w:line="240" w:lineRule="auto"/>
              <w:jc w:val="right"/>
              <w:rPr>
                <w:rFonts w:eastAsia="Times New Roman" w:cs="Times New Roman"/>
                <w:color w:val="000000"/>
                <w:sz w:val="20"/>
                <w:szCs w:val="20"/>
              </w:rPr>
            </w:pPr>
            <w:r w:rsidRPr="008C7525">
              <w:rPr>
                <w:rFonts w:eastAsia="Times New Roman" w:cs="Times New Roman"/>
                <w:color w:val="FF0000"/>
                <w:sz w:val="20"/>
                <w:szCs w:val="20"/>
              </w:rPr>
              <w:t>$</w:t>
            </w:r>
            <w:r>
              <w:rPr>
                <w:rFonts w:eastAsia="Times New Roman" w:cs="Times New Roman"/>
                <w:color w:val="FF0000"/>
                <w:sz w:val="20"/>
                <w:szCs w:val="20"/>
              </w:rPr>
              <w:t>32,084</w:t>
            </w:r>
          </w:p>
        </w:tc>
      </w:tr>
      <w:tr w:rsidR="00AB2190" w:rsidRPr="000D76D6" w14:paraId="32BAEFEE" w14:textId="77777777" w:rsidTr="00741A08">
        <w:trPr>
          <w:trHeight w:val="1240"/>
        </w:trPr>
        <w:tc>
          <w:tcPr>
            <w:tcW w:w="904" w:type="dxa"/>
            <w:tcBorders>
              <w:top w:val="single" w:sz="4" w:space="0" w:color="auto"/>
              <w:left w:val="single" w:sz="4" w:space="0" w:color="auto"/>
              <w:bottom w:val="single" w:sz="4" w:space="0" w:color="auto"/>
              <w:right w:val="single" w:sz="4" w:space="0" w:color="auto"/>
            </w:tcBorders>
            <w:shd w:val="clear" w:color="auto" w:fill="auto"/>
            <w:hideMark/>
          </w:tcPr>
          <w:p w14:paraId="595EBF57" w14:textId="77777777" w:rsidR="00AB2190" w:rsidRPr="000D76D6" w:rsidRDefault="00AB2190"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TBD</w:t>
            </w:r>
          </w:p>
        </w:tc>
        <w:tc>
          <w:tcPr>
            <w:tcW w:w="1336" w:type="dxa"/>
            <w:tcBorders>
              <w:top w:val="single" w:sz="4" w:space="0" w:color="auto"/>
              <w:left w:val="single" w:sz="4" w:space="0" w:color="auto"/>
              <w:bottom w:val="single" w:sz="4" w:space="0" w:color="auto"/>
              <w:right w:val="single" w:sz="4" w:space="0" w:color="auto"/>
            </w:tcBorders>
            <w:shd w:val="clear" w:color="auto" w:fill="auto"/>
            <w:hideMark/>
          </w:tcPr>
          <w:p w14:paraId="22DF5728" w14:textId="77777777" w:rsidR="00AB2190" w:rsidRPr="000D76D6" w:rsidRDefault="00AB2190"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FGS Office, Tallahassee</w:t>
            </w:r>
          </w:p>
        </w:tc>
        <w:tc>
          <w:tcPr>
            <w:tcW w:w="1893" w:type="dxa"/>
            <w:tcBorders>
              <w:top w:val="single" w:sz="4" w:space="0" w:color="auto"/>
              <w:left w:val="single" w:sz="4" w:space="0" w:color="auto"/>
              <w:bottom w:val="single" w:sz="4" w:space="0" w:color="auto"/>
              <w:right w:val="single" w:sz="4" w:space="0" w:color="auto"/>
            </w:tcBorders>
            <w:shd w:val="clear" w:color="auto" w:fill="auto"/>
            <w:hideMark/>
          </w:tcPr>
          <w:p w14:paraId="6D1F583E" w14:textId="77777777" w:rsidR="00AB2190" w:rsidRPr="000D76D6" w:rsidRDefault="00AB2190"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Oculus, MFMP, P-card, Travel</w:t>
            </w:r>
          </w:p>
        </w:tc>
        <w:tc>
          <w:tcPr>
            <w:tcW w:w="1893" w:type="dxa"/>
            <w:tcBorders>
              <w:top w:val="single" w:sz="4" w:space="0" w:color="auto"/>
              <w:left w:val="single" w:sz="4" w:space="0" w:color="auto"/>
              <w:bottom w:val="single" w:sz="4" w:space="0" w:color="auto"/>
              <w:right w:val="single" w:sz="4" w:space="0" w:color="auto"/>
            </w:tcBorders>
            <w:shd w:val="clear" w:color="auto" w:fill="auto"/>
            <w:hideMark/>
          </w:tcPr>
          <w:p w14:paraId="668943FF" w14:textId="77777777" w:rsidR="00AB2190" w:rsidRPr="000D76D6" w:rsidRDefault="00AB2190"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Sarah Allen, AA II; Eric Harrington, Admin Secretary</w:t>
            </w:r>
          </w:p>
        </w:tc>
        <w:tc>
          <w:tcPr>
            <w:tcW w:w="1443" w:type="dxa"/>
            <w:gridSpan w:val="2"/>
            <w:tcBorders>
              <w:top w:val="single" w:sz="4" w:space="0" w:color="auto"/>
              <w:left w:val="single" w:sz="4" w:space="0" w:color="auto"/>
              <w:bottom w:val="single" w:sz="4" w:space="0" w:color="auto"/>
              <w:right w:val="single" w:sz="4" w:space="0" w:color="auto"/>
            </w:tcBorders>
            <w:shd w:val="clear" w:color="auto" w:fill="auto"/>
            <w:hideMark/>
          </w:tcPr>
          <w:p w14:paraId="3B02890B" w14:textId="77777777" w:rsidR="00AB2190" w:rsidRPr="000D76D6" w:rsidRDefault="00AB2190" w:rsidP="000D76D6">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T</w:t>
            </w:r>
          </w:p>
        </w:tc>
        <w:tc>
          <w:tcPr>
            <w:tcW w:w="2972" w:type="dxa"/>
            <w:tcBorders>
              <w:top w:val="single" w:sz="4" w:space="0" w:color="auto"/>
              <w:left w:val="single" w:sz="4" w:space="0" w:color="auto"/>
              <w:bottom w:val="single" w:sz="4" w:space="0" w:color="auto"/>
              <w:right w:val="single" w:sz="4" w:space="0" w:color="auto"/>
            </w:tcBorders>
            <w:shd w:val="clear" w:color="auto" w:fill="auto"/>
            <w:hideMark/>
          </w:tcPr>
          <w:p w14:paraId="6B504B0D" w14:textId="77777777" w:rsidR="00AB2190" w:rsidRPr="000D76D6" w:rsidRDefault="00AB2190"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This is part of the Admin Section’s cross-training plan.  Educating admin staff on how to perform all administrative duties improves operational efficiency.</w:t>
            </w:r>
          </w:p>
        </w:tc>
        <w:tc>
          <w:tcPr>
            <w:tcW w:w="3513" w:type="dxa"/>
            <w:tcBorders>
              <w:top w:val="single" w:sz="4" w:space="0" w:color="auto"/>
              <w:left w:val="single" w:sz="4" w:space="0" w:color="auto"/>
              <w:bottom w:val="single" w:sz="4" w:space="0" w:color="auto"/>
              <w:right w:val="single" w:sz="4" w:space="0" w:color="auto"/>
            </w:tcBorders>
            <w:shd w:val="clear" w:color="auto" w:fill="auto"/>
            <w:hideMark/>
          </w:tcPr>
          <w:p w14:paraId="025C2CAF" w14:textId="77777777" w:rsidR="00AB2190" w:rsidRPr="000D76D6" w:rsidRDefault="00AB2190"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w:t>
            </w:r>
          </w:p>
        </w:tc>
        <w:tc>
          <w:tcPr>
            <w:tcW w:w="1896" w:type="dxa"/>
            <w:tcBorders>
              <w:top w:val="single" w:sz="4" w:space="0" w:color="auto"/>
              <w:left w:val="single" w:sz="4" w:space="0" w:color="auto"/>
              <w:bottom w:val="single" w:sz="4" w:space="0" w:color="auto"/>
              <w:right w:val="single" w:sz="4" w:space="0" w:color="auto"/>
            </w:tcBorders>
            <w:shd w:val="clear" w:color="auto" w:fill="auto"/>
            <w:hideMark/>
          </w:tcPr>
          <w:p w14:paraId="252AEBE6" w14:textId="77777777" w:rsidR="00AB2190" w:rsidRPr="000D76D6" w:rsidRDefault="00AB2190" w:rsidP="000D76D6">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 xml:space="preserve">$0 </w:t>
            </w:r>
          </w:p>
        </w:tc>
        <w:tc>
          <w:tcPr>
            <w:tcW w:w="2073" w:type="dxa"/>
            <w:gridSpan w:val="2"/>
            <w:tcBorders>
              <w:top w:val="single" w:sz="4" w:space="0" w:color="auto"/>
              <w:left w:val="single" w:sz="4" w:space="0" w:color="auto"/>
              <w:bottom w:val="single" w:sz="4" w:space="0" w:color="auto"/>
              <w:right w:val="single" w:sz="4" w:space="0" w:color="auto"/>
            </w:tcBorders>
            <w:shd w:val="clear" w:color="auto" w:fill="auto"/>
            <w:hideMark/>
          </w:tcPr>
          <w:p w14:paraId="7AA8A47B" w14:textId="77777777" w:rsidR="00AB2190" w:rsidRPr="000D76D6" w:rsidRDefault="008C7525" w:rsidP="00AB2190">
            <w:pPr>
              <w:spacing w:after="0" w:line="240" w:lineRule="auto"/>
              <w:jc w:val="right"/>
              <w:rPr>
                <w:rFonts w:eastAsia="Times New Roman" w:cs="Times New Roman"/>
                <w:color w:val="000000"/>
                <w:sz w:val="20"/>
                <w:szCs w:val="20"/>
              </w:rPr>
            </w:pPr>
            <w:r w:rsidRPr="008C7525">
              <w:rPr>
                <w:rFonts w:eastAsia="Times New Roman" w:cs="Times New Roman"/>
                <w:color w:val="FF0000"/>
                <w:sz w:val="20"/>
                <w:szCs w:val="20"/>
              </w:rPr>
              <w:t>$</w:t>
            </w:r>
            <w:r>
              <w:rPr>
                <w:rFonts w:eastAsia="Times New Roman" w:cs="Times New Roman"/>
                <w:color w:val="FF0000"/>
                <w:sz w:val="20"/>
                <w:szCs w:val="20"/>
              </w:rPr>
              <w:t>32,084</w:t>
            </w:r>
          </w:p>
        </w:tc>
      </w:tr>
      <w:tr w:rsidR="005B6408" w:rsidRPr="000D76D6" w14:paraId="34D59557" w14:textId="77777777" w:rsidTr="00741A08">
        <w:trPr>
          <w:trHeight w:val="1285"/>
        </w:trPr>
        <w:tc>
          <w:tcPr>
            <w:tcW w:w="904" w:type="dxa"/>
            <w:tcBorders>
              <w:top w:val="single" w:sz="4" w:space="0" w:color="auto"/>
              <w:left w:val="single" w:sz="4" w:space="0" w:color="auto"/>
              <w:bottom w:val="single" w:sz="4" w:space="0" w:color="auto"/>
              <w:right w:val="single" w:sz="4" w:space="0" w:color="auto"/>
            </w:tcBorders>
            <w:shd w:val="clear" w:color="000000" w:fill="FFFF00"/>
            <w:hideMark/>
          </w:tcPr>
          <w:p w14:paraId="48935101" w14:textId="77777777" w:rsidR="00A607E0" w:rsidRPr="000D76D6" w:rsidRDefault="00A607E0" w:rsidP="00A607E0">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lastRenderedPageBreak/>
              <w:t>Date of Event</w:t>
            </w:r>
          </w:p>
        </w:tc>
        <w:tc>
          <w:tcPr>
            <w:tcW w:w="1336" w:type="dxa"/>
            <w:tcBorders>
              <w:top w:val="single" w:sz="4" w:space="0" w:color="auto"/>
              <w:left w:val="single" w:sz="4" w:space="0" w:color="auto"/>
              <w:bottom w:val="single" w:sz="4" w:space="0" w:color="auto"/>
              <w:right w:val="single" w:sz="4" w:space="0" w:color="auto"/>
            </w:tcBorders>
            <w:shd w:val="clear" w:color="000000" w:fill="FFFF00"/>
            <w:hideMark/>
          </w:tcPr>
          <w:p w14:paraId="56978182" w14:textId="77777777" w:rsidR="00A607E0" w:rsidRPr="000D76D6" w:rsidRDefault="00A607E0" w:rsidP="00A607E0">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t>Location</w:t>
            </w:r>
          </w:p>
        </w:tc>
        <w:tc>
          <w:tcPr>
            <w:tcW w:w="1893" w:type="dxa"/>
            <w:tcBorders>
              <w:top w:val="single" w:sz="4" w:space="0" w:color="auto"/>
              <w:left w:val="single" w:sz="4" w:space="0" w:color="auto"/>
              <w:bottom w:val="single" w:sz="4" w:space="0" w:color="auto"/>
              <w:right w:val="single" w:sz="4" w:space="0" w:color="auto"/>
            </w:tcBorders>
            <w:shd w:val="clear" w:color="000000" w:fill="FFFF00"/>
            <w:hideMark/>
          </w:tcPr>
          <w:p w14:paraId="0D503285" w14:textId="77777777" w:rsidR="00A607E0" w:rsidRPr="000D76D6" w:rsidRDefault="00A607E0" w:rsidP="00A607E0">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Name of Event</w:t>
            </w:r>
          </w:p>
        </w:tc>
        <w:tc>
          <w:tcPr>
            <w:tcW w:w="1893" w:type="dxa"/>
            <w:tcBorders>
              <w:top w:val="single" w:sz="4" w:space="0" w:color="auto"/>
              <w:left w:val="single" w:sz="4" w:space="0" w:color="auto"/>
              <w:bottom w:val="single" w:sz="4" w:space="0" w:color="auto"/>
              <w:right w:val="single" w:sz="4" w:space="0" w:color="auto"/>
            </w:tcBorders>
            <w:shd w:val="clear" w:color="000000" w:fill="FFFF00"/>
            <w:hideMark/>
          </w:tcPr>
          <w:p w14:paraId="58AEC712" w14:textId="77777777" w:rsidR="00A607E0" w:rsidRPr="000D76D6" w:rsidRDefault="00A607E0" w:rsidP="00A607E0">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Requested Attendees (Name &amp; Title)</w:t>
            </w:r>
          </w:p>
        </w:tc>
        <w:tc>
          <w:tcPr>
            <w:tcW w:w="1443" w:type="dxa"/>
            <w:gridSpan w:val="2"/>
            <w:tcBorders>
              <w:top w:val="single" w:sz="4" w:space="0" w:color="auto"/>
              <w:left w:val="single" w:sz="4" w:space="0" w:color="auto"/>
              <w:bottom w:val="single" w:sz="4" w:space="0" w:color="auto"/>
              <w:right w:val="single" w:sz="4" w:space="0" w:color="auto"/>
            </w:tcBorders>
            <w:shd w:val="clear" w:color="000000" w:fill="FFFF00"/>
            <w:hideMark/>
          </w:tcPr>
          <w:p w14:paraId="4417E491" w14:textId="77777777" w:rsidR="00A607E0" w:rsidRPr="000D76D6" w:rsidRDefault="00A607E0" w:rsidP="00A607E0">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Purpose of event:  (T)raining or (O)utreach</w:t>
            </w:r>
          </w:p>
        </w:tc>
        <w:tc>
          <w:tcPr>
            <w:tcW w:w="2972" w:type="dxa"/>
            <w:tcBorders>
              <w:top w:val="single" w:sz="4" w:space="0" w:color="auto"/>
              <w:left w:val="single" w:sz="4" w:space="0" w:color="auto"/>
              <w:bottom w:val="single" w:sz="4" w:space="0" w:color="auto"/>
              <w:right w:val="single" w:sz="4" w:space="0" w:color="auto"/>
            </w:tcBorders>
            <w:shd w:val="clear" w:color="000000" w:fill="FFFF00"/>
            <w:hideMark/>
          </w:tcPr>
          <w:p w14:paraId="63A85F26" w14:textId="77777777" w:rsidR="00A607E0" w:rsidRPr="000D76D6" w:rsidRDefault="00A607E0" w:rsidP="00A607E0">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 xml:space="preserve">If Purpose is Training or Professional/Technical Development, Estimate Savings to be Realized for Each Attendee </w:t>
            </w:r>
          </w:p>
        </w:tc>
        <w:tc>
          <w:tcPr>
            <w:tcW w:w="3513" w:type="dxa"/>
            <w:tcBorders>
              <w:top w:val="single" w:sz="4" w:space="0" w:color="auto"/>
              <w:left w:val="single" w:sz="4" w:space="0" w:color="auto"/>
              <w:bottom w:val="single" w:sz="4" w:space="0" w:color="auto"/>
              <w:right w:val="single" w:sz="4" w:space="0" w:color="auto"/>
            </w:tcBorders>
            <w:shd w:val="clear" w:color="000000" w:fill="FFFF00"/>
            <w:hideMark/>
          </w:tcPr>
          <w:p w14:paraId="4D5711CA" w14:textId="77777777" w:rsidR="00A607E0" w:rsidRPr="000D76D6" w:rsidRDefault="00A607E0" w:rsidP="00A607E0">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If Purpose is Outreach, Describe Benefit to DEP</w:t>
            </w:r>
          </w:p>
        </w:tc>
        <w:tc>
          <w:tcPr>
            <w:tcW w:w="1896" w:type="dxa"/>
            <w:tcBorders>
              <w:top w:val="single" w:sz="4" w:space="0" w:color="auto"/>
              <w:left w:val="single" w:sz="4" w:space="0" w:color="auto"/>
              <w:bottom w:val="single" w:sz="4" w:space="0" w:color="auto"/>
              <w:right w:val="single" w:sz="4" w:space="0" w:color="auto"/>
            </w:tcBorders>
            <w:shd w:val="clear" w:color="000000" w:fill="FFFF00"/>
            <w:hideMark/>
          </w:tcPr>
          <w:p w14:paraId="20525C2F" w14:textId="77777777" w:rsidR="00A607E0" w:rsidRPr="000D76D6" w:rsidRDefault="00A607E0" w:rsidP="00A607E0">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Total Requested Event Cost (Training Cost, Associated Fees, Travel, Per Diem, Etc.)</w:t>
            </w:r>
          </w:p>
        </w:tc>
        <w:tc>
          <w:tcPr>
            <w:tcW w:w="2073" w:type="dxa"/>
            <w:gridSpan w:val="2"/>
            <w:tcBorders>
              <w:top w:val="single" w:sz="4" w:space="0" w:color="auto"/>
              <w:left w:val="single" w:sz="4" w:space="0" w:color="auto"/>
              <w:bottom w:val="single" w:sz="4" w:space="0" w:color="auto"/>
              <w:right w:val="single" w:sz="4" w:space="0" w:color="auto"/>
            </w:tcBorders>
            <w:shd w:val="clear" w:color="000000" w:fill="FFFF00"/>
            <w:hideMark/>
          </w:tcPr>
          <w:p w14:paraId="12A73CD6" w14:textId="77777777" w:rsidR="00A607E0" w:rsidRPr="000D76D6" w:rsidRDefault="00A607E0" w:rsidP="00A607E0">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Amount of Remaining “Employee Development” Budget</w:t>
            </w:r>
          </w:p>
        </w:tc>
      </w:tr>
      <w:tr w:rsidR="005B6408" w:rsidRPr="000D76D6" w14:paraId="73A70C2D" w14:textId="77777777" w:rsidTr="00741A08">
        <w:trPr>
          <w:trHeight w:val="1530"/>
        </w:trPr>
        <w:tc>
          <w:tcPr>
            <w:tcW w:w="904" w:type="dxa"/>
            <w:tcBorders>
              <w:top w:val="single" w:sz="4" w:space="0" w:color="auto"/>
              <w:left w:val="single" w:sz="8" w:space="0" w:color="auto"/>
              <w:bottom w:val="nil"/>
              <w:right w:val="single" w:sz="8" w:space="0" w:color="auto"/>
            </w:tcBorders>
            <w:shd w:val="clear" w:color="auto" w:fill="auto"/>
            <w:hideMark/>
          </w:tcPr>
          <w:p w14:paraId="00CEFBE8" w14:textId="77777777" w:rsidR="00AB2190" w:rsidRPr="000D76D6" w:rsidRDefault="00AB2190"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TBD</w:t>
            </w:r>
          </w:p>
        </w:tc>
        <w:tc>
          <w:tcPr>
            <w:tcW w:w="1336" w:type="dxa"/>
            <w:tcBorders>
              <w:top w:val="single" w:sz="4" w:space="0" w:color="auto"/>
              <w:left w:val="nil"/>
              <w:bottom w:val="nil"/>
              <w:right w:val="single" w:sz="8" w:space="0" w:color="auto"/>
            </w:tcBorders>
            <w:shd w:val="clear" w:color="auto" w:fill="auto"/>
            <w:hideMark/>
          </w:tcPr>
          <w:p w14:paraId="1FA2A9D5" w14:textId="77777777" w:rsidR="00AB2190" w:rsidRPr="000D76D6" w:rsidRDefault="00AB2190"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Tallahassee</w:t>
            </w:r>
          </w:p>
        </w:tc>
        <w:tc>
          <w:tcPr>
            <w:tcW w:w="1893" w:type="dxa"/>
            <w:tcBorders>
              <w:top w:val="single" w:sz="4" w:space="0" w:color="auto"/>
              <w:left w:val="nil"/>
              <w:bottom w:val="nil"/>
              <w:right w:val="single" w:sz="8" w:space="0" w:color="auto"/>
            </w:tcBorders>
            <w:shd w:val="clear" w:color="auto" w:fill="auto"/>
            <w:hideMark/>
          </w:tcPr>
          <w:p w14:paraId="3E5A0CD9" w14:textId="77777777" w:rsidR="00AB2190" w:rsidRPr="000D76D6" w:rsidRDefault="00AB2190"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Various Safety Training Courses</w:t>
            </w:r>
          </w:p>
        </w:tc>
        <w:tc>
          <w:tcPr>
            <w:tcW w:w="1893" w:type="dxa"/>
            <w:tcBorders>
              <w:top w:val="single" w:sz="4" w:space="0" w:color="auto"/>
              <w:left w:val="nil"/>
              <w:bottom w:val="nil"/>
              <w:right w:val="single" w:sz="8" w:space="0" w:color="auto"/>
            </w:tcBorders>
            <w:shd w:val="clear" w:color="auto" w:fill="auto"/>
            <w:hideMark/>
          </w:tcPr>
          <w:p w14:paraId="1FABB637" w14:textId="77777777" w:rsidR="00AB2190" w:rsidRPr="000D76D6" w:rsidRDefault="00AB2190"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Eric Harrington, Admin Secretary</w:t>
            </w:r>
          </w:p>
        </w:tc>
        <w:tc>
          <w:tcPr>
            <w:tcW w:w="1443" w:type="dxa"/>
            <w:gridSpan w:val="2"/>
            <w:tcBorders>
              <w:top w:val="single" w:sz="4" w:space="0" w:color="auto"/>
              <w:left w:val="nil"/>
              <w:bottom w:val="nil"/>
              <w:right w:val="single" w:sz="8" w:space="0" w:color="auto"/>
            </w:tcBorders>
            <w:shd w:val="clear" w:color="auto" w:fill="auto"/>
            <w:hideMark/>
          </w:tcPr>
          <w:p w14:paraId="197A21D1" w14:textId="77777777" w:rsidR="00AB2190" w:rsidRPr="000D76D6" w:rsidRDefault="00AB2190" w:rsidP="000D76D6">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T</w:t>
            </w:r>
          </w:p>
        </w:tc>
        <w:tc>
          <w:tcPr>
            <w:tcW w:w="2972" w:type="dxa"/>
            <w:tcBorders>
              <w:top w:val="single" w:sz="4" w:space="0" w:color="auto"/>
              <w:left w:val="nil"/>
              <w:bottom w:val="nil"/>
              <w:right w:val="single" w:sz="8" w:space="0" w:color="auto"/>
            </w:tcBorders>
            <w:shd w:val="clear" w:color="auto" w:fill="auto"/>
            <w:hideMark/>
          </w:tcPr>
          <w:p w14:paraId="7D700D7D" w14:textId="77777777" w:rsidR="00AB2190" w:rsidRPr="000D76D6" w:rsidRDefault="00AB2190"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Eric Harrington is the Safety Officer for FGS, and needs to have up-to-date knowledge regarding safety, which will reduce costs in workers’ comp and injuries in general.</w:t>
            </w:r>
          </w:p>
        </w:tc>
        <w:tc>
          <w:tcPr>
            <w:tcW w:w="3513" w:type="dxa"/>
            <w:tcBorders>
              <w:top w:val="single" w:sz="4" w:space="0" w:color="auto"/>
              <w:left w:val="nil"/>
              <w:bottom w:val="nil"/>
              <w:right w:val="single" w:sz="8" w:space="0" w:color="auto"/>
            </w:tcBorders>
            <w:shd w:val="clear" w:color="auto" w:fill="auto"/>
            <w:hideMark/>
          </w:tcPr>
          <w:p w14:paraId="4EC267F3" w14:textId="77777777" w:rsidR="00AB2190" w:rsidRPr="000D76D6" w:rsidRDefault="00AB2190"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w:t>
            </w:r>
          </w:p>
        </w:tc>
        <w:tc>
          <w:tcPr>
            <w:tcW w:w="1896" w:type="dxa"/>
            <w:tcBorders>
              <w:top w:val="single" w:sz="4" w:space="0" w:color="auto"/>
              <w:left w:val="nil"/>
              <w:bottom w:val="nil"/>
              <w:right w:val="single" w:sz="8" w:space="0" w:color="auto"/>
            </w:tcBorders>
            <w:shd w:val="clear" w:color="auto" w:fill="auto"/>
            <w:hideMark/>
          </w:tcPr>
          <w:p w14:paraId="131AB2B7" w14:textId="77777777" w:rsidR="00AB2190" w:rsidRPr="000D76D6" w:rsidRDefault="00AB2190" w:rsidP="000D76D6">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 xml:space="preserve">$0 </w:t>
            </w:r>
          </w:p>
        </w:tc>
        <w:tc>
          <w:tcPr>
            <w:tcW w:w="2073" w:type="dxa"/>
            <w:gridSpan w:val="2"/>
            <w:tcBorders>
              <w:top w:val="single" w:sz="4" w:space="0" w:color="auto"/>
              <w:left w:val="nil"/>
              <w:bottom w:val="nil"/>
              <w:right w:val="single" w:sz="8" w:space="0" w:color="auto"/>
            </w:tcBorders>
            <w:shd w:val="clear" w:color="auto" w:fill="auto"/>
            <w:hideMark/>
          </w:tcPr>
          <w:p w14:paraId="0246DD5E" w14:textId="77777777" w:rsidR="00AB2190" w:rsidRPr="000D76D6" w:rsidRDefault="001B0EAD" w:rsidP="00AB2190">
            <w:pPr>
              <w:spacing w:after="0" w:line="240" w:lineRule="auto"/>
              <w:jc w:val="right"/>
              <w:rPr>
                <w:rFonts w:eastAsia="Times New Roman" w:cs="Times New Roman"/>
                <w:color w:val="000000"/>
                <w:sz w:val="20"/>
                <w:szCs w:val="20"/>
              </w:rPr>
            </w:pPr>
            <w:r w:rsidRPr="008C7525">
              <w:rPr>
                <w:rFonts w:eastAsia="Times New Roman" w:cs="Times New Roman"/>
                <w:color w:val="FF0000"/>
                <w:sz w:val="20"/>
                <w:szCs w:val="20"/>
              </w:rPr>
              <w:t>$</w:t>
            </w:r>
            <w:r>
              <w:rPr>
                <w:rFonts w:eastAsia="Times New Roman" w:cs="Times New Roman"/>
                <w:color w:val="FF0000"/>
                <w:sz w:val="20"/>
                <w:szCs w:val="20"/>
              </w:rPr>
              <w:t>32,084</w:t>
            </w:r>
          </w:p>
        </w:tc>
      </w:tr>
      <w:tr w:rsidR="001B0EAD" w:rsidRPr="000D76D6" w14:paraId="6C85E21F" w14:textId="77777777" w:rsidTr="00741A08">
        <w:trPr>
          <w:trHeight w:val="2212"/>
        </w:trPr>
        <w:tc>
          <w:tcPr>
            <w:tcW w:w="904" w:type="dxa"/>
            <w:tcBorders>
              <w:top w:val="single" w:sz="8" w:space="0" w:color="auto"/>
              <w:left w:val="single" w:sz="8" w:space="0" w:color="auto"/>
              <w:bottom w:val="nil"/>
              <w:right w:val="single" w:sz="8" w:space="0" w:color="auto"/>
            </w:tcBorders>
            <w:shd w:val="clear" w:color="auto" w:fill="auto"/>
          </w:tcPr>
          <w:p w14:paraId="6A8B20EB" w14:textId="77777777" w:rsidR="001B0EAD" w:rsidRPr="001B0EAD" w:rsidRDefault="001B0EAD" w:rsidP="000D76D6">
            <w:pPr>
              <w:spacing w:after="0" w:line="240" w:lineRule="auto"/>
              <w:rPr>
                <w:rFonts w:eastAsia="Times New Roman" w:cs="Times New Roman"/>
                <w:color w:val="FF0000"/>
                <w:sz w:val="20"/>
                <w:szCs w:val="20"/>
              </w:rPr>
            </w:pPr>
            <w:r w:rsidRPr="001B0EAD">
              <w:rPr>
                <w:rFonts w:eastAsia="Times New Roman" w:cs="Times New Roman"/>
                <w:color w:val="FF0000"/>
                <w:sz w:val="20"/>
                <w:szCs w:val="20"/>
              </w:rPr>
              <w:t>TBD</w:t>
            </w:r>
          </w:p>
        </w:tc>
        <w:tc>
          <w:tcPr>
            <w:tcW w:w="1336" w:type="dxa"/>
            <w:tcBorders>
              <w:top w:val="single" w:sz="8" w:space="0" w:color="auto"/>
              <w:left w:val="nil"/>
              <w:bottom w:val="nil"/>
              <w:right w:val="single" w:sz="8" w:space="0" w:color="auto"/>
            </w:tcBorders>
            <w:shd w:val="clear" w:color="auto" w:fill="auto"/>
          </w:tcPr>
          <w:p w14:paraId="767AD0FA" w14:textId="77777777" w:rsidR="001B0EAD" w:rsidRPr="001B0EAD" w:rsidRDefault="001B0EAD" w:rsidP="000D76D6">
            <w:pPr>
              <w:spacing w:after="0" w:line="240" w:lineRule="auto"/>
              <w:rPr>
                <w:rFonts w:eastAsia="Times New Roman" w:cs="Times New Roman"/>
                <w:color w:val="FF0000"/>
                <w:sz w:val="20"/>
                <w:szCs w:val="20"/>
              </w:rPr>
            </w:pPr>
            <w:r w:rsidRPr="001B0EAD">
              <w:rPr>
                <w:rFonts w:eastAsia="Times New Roman" w:cs="Times New Roman"/>
                <w:color w:val="FF0000"/>
                <w:sz w:val="20"/>
                <w:szCs w:val="20"/>
              </w:rPr>
              <w:t>FGS Office, Tallahassee</w:t>
            </w:r>
          </w:p>
        </w:tc>
        <w:tc>
          <w:tcPr>
            <w:tcW w:w="1893" w:type="dxa"/>
            <w:tcBorders>
              <w:top w:val="single" w:sz="8" w:space="0" w:color="auto"/>
              <w:left w:val="nil"/>
              <w:bottom w:val="nil"/>
              <w:right w:val="single" w:sz="8" w:space="0" w:color="auto"/>
            </w:tcBorders>
            <w:shd w:val="clear" w:color="auto" w:fill="auto"/>
          </w:tcPr>
          <w:p w14:paraId="60AFFF74" w14:textId="77777777" w:rsidR="001B0EAD" w:rsidRPr="001B0EAD" w:rsidRDefault="001B0EAD" w:rsidP="000D76D6">
            <w:pPr>
              <w:spacing w:after="0" w:line="240" w:lineRule="auto"/>
              <w:rPr>
                <w:rFonts w:eastAsia="Times New Roman" w:cs="Times New Roman"/>
                <w:color w:val="FF0000"/>
                <w:sz w:val="20"/>
                <w:szCs w:val="20"/>
              </w:rPr>
            </w:pPr>
            <w:r w:rsidRPr="001B0EAD">
              <w:rPr>
                <w:rFonts w:eastAsia="Times New Roman" w:cs="Times New Roman"/>
                <w:color w:val="FF0000"/>
                <w:sz w:val="20"/>
                <w:szCs w:val="20"/>
              </w:rPr>
              <w:t>Supervisor Training</w:t>
            </w:r>
          </w:p>
        </w:tc>
        <w:tc>
          <w:tcPr>
            <w:tcW w:w="1893" w:type="dxa"/>
            <w:tcBorders>
              <w:top w:val="single" w:sz="8" w:space="0" w:color="auto"/>
              <w:left w:val="nil"/>
              <w:bottom w:val="nil"/>
              <w:right w:val="single" w:sz="8" w:space="0" w:color="auto"/>
            </w:tcBorders>
            <w:shd w:val="clear" w:color="auto" w:fill="auto"/>
          </w:tcPr>
          <w:p w14:paraId="5AE7F010" w14:textId="77777777" w:rsidR="001B0EAD" w:rsidRPr="001B0EAD" w:rsidRDefault="001B0EAD" w:rsidP="000D76D6">
            <w:pPr>
              <w:spacing w:after="0" w:line="240" w:lineRule="auto"/>
              <w:rPr>
                <w:rFonts w:eastAsia="Times New Roman" w:cs="Times New Roman"/>
                <w:color w:val="FF0000"/>
                <w:sz w:val="20"/>
                <w:szCs w:val="20"/>
              </w:rPr>
            </w:pPr>
            <w:r w:rsidRPr="001B0EAD">
              <w:rPr>
                <w:rFonts w:eastAsia="Times New Roman" w:cs="Times New Roman"/>
                <w:color w:val="FF0000"/>
                <w:sz w:val="20"/>
                <w:szCs w:val="20"/>
              </w:rPr>
              <w:t>All Supervisors at FGS</w:t>
            </w:r>
          </w:p>
        </w:tc>
        <w:tc>
          <w:tcPr>
            <w:tcW w:w="1443" w:type="dxa"/>
            <w:gridSpan w:val="2"/>
            <w:tcBorders>
              <w:top w:val="single" w:sz="8" w:space="0" w:color="auto"/>
              <w:left w:val="nil"/>
              <w:bottom w:val="nil"/>
              <w:right w:val="single" w:sz="8" w:space="0" w:color="auto"/>
            </w:tcBorders>
            <w:shd w:val="clear" w:color="auto" w:fill="auto"/>
          </w:tcPr>
          <w:p w14:paraId="0EF1775F" w14:textId="77777777" w:rsidR="001B0EAD" w:rsidRPr="001B0EAD" w:rsidRDefault="001B0EAD" w:rsidP="000D76D6">
            <w:pPr>
              <w:spacing w:after="0" w:line="240" w:lineRule="auto"/>
              <w:jc w:val="center"/>
              <w:rPr>
                <w:rFonts w:eastAsia="Times New Roman" w:cs="Times New Roman"/>
                <w:color w:val="FF0000"/>
                <w:sz w:val="20"/>
                <w:szCs w:val="20"/>
              </w:rPr>
            </w:pPr>
            <w:r w:rsidRPr="001B0EAD">
              <w:rPr>
                <w:rFonts w:eastAsia="Times New Roman" w:cs="Times New Roman"/>
                <w:color w:val="FF0000"/>
                <w:sz w:val="20"/>
                <w:szCs w:val="20"/>
              </w:rPr>
              <w:t>T</w:t>
            </w:r>
          </w:p>
        </w:tc>
        <w:tc>
          <w:tcPr>
            <w:tcW w:w="2972" w:type="dxa"/>
            <w:tcBorders>
              <w:top w:val="single" w:sz="8" w:space="0" w:color="auto"/>
              <w:left w:val="nil"/>
              <w:bottom w:val="nil"/>
              <w:right w:val="single" w:sz="8" w:space="0" w:color="auto"/>
            </w:tcBorders>
            <w:shd w:val="clear" w:color="auto" w:fill="auto"/>
          </w:tcPr>
          <w:p w14:paraId="607D3E05" w14:textId="77777777" w:rsidR="001B0EAD" w:rsidRPr="001B0EAD" w:rsidRDefault="001B0EAD" w:rsidP="000D76D6">
            <w:pPr>
              <w:spacing w:after="0" w:line="240" w:lineRule="auto"/>
              <w:rPr>
                <w:rFonts w:eastAsia="Times New Roman" w:cs="Times New Roman"/>
                <w:color w:val="FF0000"/>
                <w:sz w:val="20"/>
                <w:szCs w:val="20"/>
              </w:rPr>
            </w:pPr>
            <w:r w:rsidRPr="001B0EAD">
              <w:rPr>
                <w:rFonts w:eastAsia="Times New Roman" w:cs="Times New Roman"/>
                <w:color w:val="FF0000"/>
                <w:sz w:val="20"/>
                <w:szCs w:val="20"/>
              </w:rPr>
              <w:t>Supervisory Training on DEP Training website.  Director will choose 2 mandatory, and 2 optional for each supervisor at FGS.</w:t>
            </w:r>
          </w:p>
        </w:tc>
        <w:tc>
          <w:tcPr>
            <w:tcW w:w="3513" w:type="dxa"/>
            <w:tcBorders>
              <w:top w:val="single" w:sz="8" w:space="0" w:color="auto"/>
              <w:left w:val="nil"/>
              <w:bottom w:val="nil"/>
              <w:right w:val="single" w:sz="8" w:space="0" w:color="auto"/>
            </w:tcBorders>
            <w:shd w:val="clear" w:color="auto" w:fill="auto"/>
          </w:tcPr>
          <w:p w14:paraId="3FC11CBC" w14:textId="77777777" w:rsidR="001B0EAD" w:rsidRPr="001B0EAD" w:rsidRDefault="001B0EAD" w:rsidP="000D76D6">
            <w:pPr>
              <w:spacing w:after="0" w:line="240" w:lineRule="auto"/>
              <w:rPr>
                <w:rFonts w:eastAsia="Times New Roman" w:cs="Times New Roman"/>
                <w:color w:val="FF0000"/>
                <w:sz w:val="20"/>
                <w:szCs w:val="20"/>
              </w:rPr>
            </w:pPr>
          </w:p>
        </w:tc>
        <w:tc>
          <w:tcPr>
            <w:tcW w:w="1896" w:type="dxa"/>
            <w:tcBorders>
              <w:top w:val="single" w:sz="8" w:space="0" w:color="auto"/>
              <w:left w:val="nil"/>
              <w:bottom w:val="nil"/>
              <w:right w:val="single" w:sz="8" w:space="0" w:color="auto"/>
            </w:tcBorders>
            <w:shd w:val="clear" w:color="auto" w:fill="auto"/>
          </w:tcPr>
          <w:p w14:paraId="6E7826BF" w14:textId="77777777" w:rsidR="001B0EAD" w:rsidRPr="001B0EAD" w:rsidRDefault="001B0EAD" w:rsidP="000D76D6">
            <w:pPr>
              <w:spacing w:after="0" w:line="240" w:lineRule="auto"/>
              <w:jc w:val="right"/>
              <w:rPr>
                <w:rFonts w:eastAsia="Times New Roman" w:cs="Times New Roman"/>
                <w:color w:val="FF0000"/>
                <w:sz w:val="20"/>
                <w:szCs w:val="20"/>
              </w:rPr>
            </w:pPr>
            <w:r w:rsidRPr="001B0EAD">
              <w:rPr>
                <w:rFonts w:eastAsia="Times New Roman" w:cs="Times New Roman"/>
                <w:color w:val="FF0000"/>
                <w:sz w:val="20"/>
                <w:szCs w:val="20"/>
              </w:rPr>
              <w:t>$0</w:t>
            </w:r>
          </w:p>
        </w:tc>
        <w:tc>
          <w:tcPr>
            <w:tcW w:w="2073" w:type="dxa"/>
            <w:gridSpan w:val="2"/>
            <w:tcBorders>
              <w:top w:val="single" w:sz="8" w:space="0" w:color="auto"/>
              <w:left w:val="nil"/>
              <w:bottom w:val="nil"/>
              <w:right w:val="single" w:sz="8" w:space="0" w:color="auto"/>
            </w:tcBorders>
            <w:shd w:val="clear" w:color="auto" w:fill="auto"/>
          </w:tcPr>
          <w:p w14:paraId="12734E0C" w14:textId="5194A025" w:rsidR="001B0EAD" w:rsidRPr="001B0EAD" w:rsidRDefault="0082411A" w:rsidP="00AB2190">
            <w:pPr>
              <w:spacing w:after="0" w:line="240" w:lineRule="auto"/>
              <w:jc w:val="right"/>
              <w:rPr>
                <w:rFonts w:eastAsia="Times New Roman" w:cs="Times New Roman"/>
                <w:color w:val="FF0000"/>
                <w:sz w:val="20"/>
                <w:szCs w:val="20"/>
              </w:rPr>
            </w:pPr>
            <w:r w:rsidRPr="008C7525">
              <w:rPr>
                <w:rFonts w:eastAsia="Times New Roman" w:cs="Times New Roman"/>
                <w:color w:val="FF0000"/>
                <w:sz w:val="20"/>
                <w:szCs w:val="20"/>
              </w:rPr>
              <w:t>$</w:t>
            </w:r>
            <w:r>
              <w:rPr>
                <w:rFonts w:eastAsia="Times New Roman" w:cs="Times New Roman"/>
                <w:color w:val="FF0000"/>
                <w:sz w:val="20"/>
                <w:szCs w:val="20"/>
              </w:rPr>
              <w:t>32,084</w:t>
            </w:r>
          </w:p>
        </w:tc>
      </w:tr>
      <w:tr w:rsidR="005B6408" w:rsidRPr="000D76D6" w14:paraId="2830F237" w14:textId="77777777" w:rsidTr="00741A08">
        <w:trPr>
          <w:trHeight w:val="2212"/>
        </w:trPr>
        <w:tc>
          <w:tcPr>
            <w:tcW w:w="904" w:type="dxa"/>
            <w:tcBorders>
              <w:top w:val="single" w:sz="8" w:space="0" w:color="auto"/>
              <w:left w:val="single" w:sz="8" w:space="0" w:color="auto"/>
              <w:bottom w:val="nil"/>
              <w:right w:val="single" w:sz="8" w:space="0" w:color="auto"/>
            </w:tcBorders>
            <w:shd w:val="clear" w:color="auto" w:fill="auto"/>
            <w:hideMark/>
          </w:tcPr>
          <w:p w14:paraId="6740AF34" w14:textId="77777777" w:rsidR="00AB2190" w:rsidRPr="000D76D6" w:rsidRDefault="00AB2190"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TBD</w:t>
            </w:r>
          </w:p>
        </w:tc>
        <w:tc>
          <w:tcPr>
            <w:tcW w:w="1336" w:type="dxa"/>
            <w:tcBorders>
              <w:top w:val="single" w:sz="8" w:space="0" w:color="auto"/>
              <w:left w:val="nil"/>
              <w:bottom w:val="nil"/>
              <w:right w:val="single" w:sz="8" w:space="0" w:color="auto"/>
            </w:tcBorders>
            <w:shd w:val="clear" w:color="auto" w:fill="auto"/>
            <w:hideMark/>
          </w:tcPr>
          <w:p w14:paraId="378E461E" w14:textId="77777777" w:rsidR="00AB2190" w:rsidRPr="000D76D6" w:rsidRDefault="00AB2190"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Tallahassee</w:t>
            </w:r>
          </w:p>
        </w:tc>
        <w:tc>
          <w:tcPr>
            <w:tcW w:w="1893" w:type="dxa"/>
            <w:tcBorders>
              <w:top w:val="single" w:sz="8" w:space="0" w:color="auto"/>
              <w:left w:val="nil"/>
              <w:bottom w:val="nil"/>
              <w:right w:val="single" w:sz="8" w:space="0" w:color="auto"/>
            </w:tcBorders>
            <w:shd w:val="clear" w:color="auto" w:fill="auto"/>
            <w:hideMark/>
          </w:tcPr>
          <w:p w14:paraId="6824B9C6" w14:textId="77777777" w:rsidR="00AB2190" w:rsidRPr="000D76D6" w:rsidRDefault="00AB2190"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Intermediate to Advanced Microsoft Excel training</w:t>
            </w:r>
          </w:p>
        </w:tc>
        <w:tc>
          <w:tcPr>
            <w:tcW w:w="1893" w:type="dxa"/>
            <w:tcBorders>
              <w:top w:val="single" w:sz="8" w:space="0" w:color="auto"/>
              <w:left w:val="nil"/>
              <w:bottom w:val="nil"/>
              <w:right w:val="single" w:sz="8" w:space="0" w:color="auto"/>
            </w:tcBorders>
            <w:shd w:val="clear" w:color="auto" w:fill="auto"/>
            <w:hideMark/>
          </w:tcPr>
          <w:p w14:paraId="63F7C8B4" w14:textId="77777777" w:rsidR="00AB2190" w:rsidRPr="000D76D6" w:rsidRDefault="00AB2190"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xml:space="preserve">Jackie Lloyd, PG Admin; Jan DeLaney, </w:t>
            </w:r>
            <w:proofErr w:type="spellStart"/>
            <w:r w:rsidRPr="000D76D6">
              <w:rPr>
                <w:rFonts w:eastAsia="Times New Roman" w:cs="Times New Roman"/>
                <w:color w:val="000000"/>
                <w:sz w:val="20"/>
                <w:szCs w:val="20"/>
              </w:rPr>
              <w:t>Env</w:t>
            </w:r>
            <w:proofErr w:type="spellEnd"/>
            <w:r w:rsidRPr="000D76D6">
              <w:rPr>
                <w:rFonts w:eastAsia="Times New Roman" w:cs="Times New Roman"/>
                <w:color w:val="000000"/>
                <w:sz w:val="20"/>
                <w:szCs w:val="20"/>
              </w:rPr>
              <w:t xml:space="preserve"> Supervisor; Sarah Allen, Admin Assistant II; Traci Billingsley, Business Manager; Chantel Iacoviello</w:t>
            </w:r>
          </w:p>
        </w:tc>
        <w:tc>
          <w:tcPr>
            <w:tcW w:w="1443" w:type="dxa"/>
            <w:gridSpan w:val="2"/>
            <w:tcBorders>
              <w:top w:val="single" w:sz="8" w:space="0" w:color="auto"/>
              <w:left w:val="nil"/>
              <w:bottom w:val="nil"/>
              <w:right w:val="single" w:sz="8" w:space="0" w:color="auto"/>
            </w:tcBorders>
            <w:shd w:val="clear" w:color="auto" w:fill="auto"/>
            <w:hideMark/>
          </w:tcPr>
          <w:p w14:paraId="33DB912F" w14:textId="77777777" w:rsidR="00AB2190" w:rsidRPr="000D76D6" w:rsidRDefault="00AB2190" w:rsidP="000D76D6">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T</w:t>
            </w:r>
          </w:p>
        </w:tc>
        <w:tc>
          <w:tcPr>
            <w:tcW w:w="2972" w:type="dxa"/>
            <w:tcBorders>
              <w:top w:val="single" w:sz="8" w:space="0" w:color="auto"/>
              <w:left w:val="nil"/>
              <w:bottom w:val="nil"/>
              <w:right w:val="single" w:sz="8" w:space="0" w:color="auto"/>
            </w:tcBorders>
            <w:shd w:val="clear" w:color="auto" w:fill="auto"/>
            <w:hideMark/>
          </w:tcPr>
          <w:p w14:paraId="095D9237" w14:textId="77777777" w:rsidR="00AB2190" w:rsidRPr="000D76D6" w:rsidRDefault="00AB2190"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Excel is used on a daily basis by these staff members, and being able to use the program as efficiently as possible will undoubtedly leave to cost savings and increased productivity.</w:t>
            </w:r>
          </w:p>
        </w:tc>
        <w:tc>
          <w:tcPr>
            <w:tcW w:w="3513" w:type="dxa"/>
            <w:tcBorders>
              <w:top w:val="single" w:sz="8" w:space="0" w:color="auto"/>
              <w:left w:val="nil"/>
              <w:bottom w:val="nil"/>
              <w:right w:val="single" w:sz="8" w:space="0" w:color="auto"/>
            </w:tcBorders>
            <w:shd w:val="clear" w:color="auto" w:fill="auto"/>
            <w:hideMark/>
          </w:tcPr>
          <w:p w14:paraId="65BF0F29" w14:textId="77777777" w:rsidR="00AB2190" w:rsidRPr="000D76D6" w:rsidRDefault="00AB2190"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w:t>
            </w:r>
          </w:p>
        </w:tc>
        <w:tc>
          <w:tcPr>
            <w:tcW w:w="1896" w:type="dxa"/>
            <w:tcBorders>
              <w:top w:val="single" w:sz="8" w:space="0" w:color="auto"/>
              <w:left w:val="nil"/>
              <w:bottom w:val="nil"/>
              <w:right w:val="single" w:sz="8" w:space="0" w:color="auto"/>
            </w:tcBorders>
            <w:shd w:val="clear" w:color="auto" w:fill="auto"/>
            <w:hideMark/>
          </w:tcPr>
          <w:p w14:paraId="6DB58729" w14:textId="77777777" w:rsidR="00AB2190" w:rsidRPr="000D76D6" w:rsidRDefault="00AB2190" w:rsidP="000D76D6">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 xml:space="preserve">$0 </w:t>
            </w:r>
          </w:p>
        </w:tc>
        <w:tc>
          <w:tcPr>
            <w:tcW w:w="2073" w:type="dxa"/>
            <w:gridSpan w:val="2"/>
            <w:tcBorders>
              <w:top w:val="single" w:sz="8" w:space="0" w:color="auto"/>
              <w:left w:val="nil"/>
              <w:bottom w:val="nil"/>
              <w:right w:val="single" w:sz="8" w:space="0" w:color="auto"/>
            </w:tcBorders>
            <w:shd w:val="clear" w:color="auto" w:fill="auto"/>
            <w:hideMark/>
          </w:tcPr>
          <w:p w14:paraId="680F25FB" w14:textId="77777777" w:rsidR="00AB2190" w:rsidRPr="000D76D6" w:rsidRDefault="001B0EAD" w:rsidP="00AB2190">
            <w:pPr>
              <w:spacing w:after="0" w:line="240" w:lineRule="auto"/>
              <w:jc w:val="right"/>
              <w:rPr>
                <w:rFonts w:eastAsia="Times New Roman" w:cs="Times New Roman"/>
                <w:color w:val="000000"/>
                <w:sz w:val="20"/>
                <w:szCs w:val="20"/>
              </w:rPr>
            </w:pPr>
            <w:r w:rsidRPr="008C7525">
              <w:rPr>
                <w:rFonts w:eastAsia="Times New Roman" w:cs="Times New Roman"/>
                <w:color w:val="FF0000"/>
                <w:sz w:val="20"/>
                <w:szCs w:val="20"/>
              </w:rPr>
              <w:t>$</w:t>
            </w:r>
            <w:r>
              <w:rPr>
                <w:rFonts w:eastAsia="Times New Roman" w:cs="Times New Roman"/>
                <w:color w:val="FF0000"/>
                <w:sz w:val="20"/>
                <w:szCs w:val="20"/>
              </w:rPr>
              <w:t>32,084</w:t>
            </w:r>
          </w:p>
        </w:tc>
      </w:tr>
      <w:tr w:rsidR="005B6408" w:rsidRPr="000D76D6" w14:paraId="70D71D0E" w14:textId="77777777" w:rsidTr="00791683">
        <w:trPr>
          <w:trHeight w:val="1528"/>
        </w:trPr>
        <w:tc>
          <w:tcPr>
            <w:tcW w:w="904" w:type="dxa"/>
            <w:tcBorders>
              <w:top w:val="single" w:sz="8" w:space="0" w:color="auto"/>
              <w:left w:val="single" w:sz="8" w:space="0" w:color="auto"/>
              <w:bottom w:val="single" w:sz="4" w:space="0" w:color="auto"/>
              <w:right w:val="nil"/>
            </w:tcBorders>
            <w:shd w:val="clear" w:color="auto" w:fill="auto"/>
            <w:hideMark/>
          </w:tcPr>
          <w:p w14:paraId="78C8EE43" w14:textId="77777777" w:rsidR="00AB2190" w:rsidRPr="000D76D6" w:rsidRDefault="00AB2190"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TBD</w:t>
            </w:r>
          </w:p>
        </w:tc>
        <w:tc>
          <w:tcPr>
            <w:tcW w:w="1336" w:type="dxa"/>
            <w:tcBorders>
              <w:top w:val="single" w:sz="8" w:space="0" w:color="auto"/>
              <w:left w:val="single" w:sz="8" w:space="0" w:color="auto"/>
              <w:bottom w:val="single" w:sz="4" w:space="0" w:color="auto"/>
              <w:right w:val="single" w:sz="8" w:space="0" w:color="auto"/>
            </w:tcBorders>
            <w:shd w:val="clear" w:color="auto" w:fill="auto"/>
            <w:hideMark/>
          </w:tcPr>
          <w:p w14:paraId="4F6968B7" w14:textId="77777777" w:rsidR="00AB2190" w:rsidRPr="000D76D6" w:rsidRDefault="00AB2190"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FGS Office, Tallahassee</w:t>
            </w:r>
          </w:p>
        </w:tc>
        <w:tc>
          <w:tcPr>
            <w:tcW w:w="1893" w:type="dxa"/>
            <w:tcBorders>
              <w:top w:val="single" w:sz="8" w:space="0" w:color="auto"/>
              <w:left w:val="nil"/>
              <w:bottom w:val="single" w:sz="4" w:space="0" w:color="auto"/>
              <w:right w:val="single" w:sz="8" w:space="0" w:color="auto"/>
            </w:tcBorders>
            <w:shd w:val="clear" w:color="auto" w:fill="auto"/>
            <w:hideMark/>
          </w:tcPr>
          <w:p w14:paraId="19E30F5F" w14:textId="77777777" w:rsidR="00AB2190" w:rsidRPr="000D76D6" w:rsidRDefault="00AB2190"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Budget tracking, contract and grant tracking/management, and finance and accounting specific to DEP (i.e. FLAIR).</w:t>
            </w:r>
          </w:p>
        </w:tc>
        <w:tc>
          <w:tcPr>
            <w:tcW w:w="1893" w:type="dxa"/>
            <w:tcBorders>
              <w:top w:val="single" w:sz="8" w:space="0" w:color="auto"/>
              <w:left w:val="nil"/>
              <w:bottom w:val="single" w:sz="4" w:space="0" w:color="auto"/>
              <w:right w:val="single" w:sz="8" w:space="0" w:color="auto"/>
            </w:tcBorders>
            <w:shd w:val="clear" w:color="auto" w:fill="auto"/>
            <w:hideMark/>
          </w:tcPr>
          <w:p w14:paraId="36D16FA7" w14:textId="77777777" w:rsidR="00AB2190" w:rsidRPr="000D76D6" w:rsidRDefault="00AB2190"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Sarah Allen, AA II</w:t>
            </w:r>
          </w:p>
        </w:tc>
        <w:tc>
          <w:tcPr>
            <w:tcW w:w="1443" w:type="dxa"/>
            <w:gridSpan w:val="2"/>
            <w:tcBorders>
              <w:top w:val="single" w:sz="8" w:space="0" w:color="auto"/>
              <w:left w:val="nil"/>
              <w:bottom w:val="single" w:sz="4" w:space="0" w:color="auto"/>
              <w:right w:val="single" w:sz="8" w:space="0" w:color="auto"/>
            </w:tcBorders>
            <w:shd w:val="clear" w:color="auto" w:fill="auto"/>
            <w:hideMark/>
          </w:tcPr>
          <w:p w14:paraId="1BB51FBA" w14:textId="77777777" w:rsidR="00AB2190" w:rsidRPr="000D76D6" w:rsidRDefault="00AB2190" w:rsidP="000D76D6">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T</w:t>
            </w:r>
          </w:p>
        </w:tc>
        <w:tc>
          <w:tcPr>
            <w:tcW w:w="2972" w:type="dxa"/>
            <w:tcBorders>
              <w:top w:val="single" w:sz="8" w:space="0" w:color="auto"/>
              <w:left w:val="nil"/>
              <w:bottom w:val="single" w:sz="4" w:space="0" w:color="auto"/>
              <w:right w:val="single" w:sz="8" w:space="0" w:color="auto"/>
            </w:tcBorders>
            <w:shd w:val="clear" w:color="auto" w:fill="auto"/>
            <w:hideMark/>
          </w:tcPr>
          <w:p w14:paraId="0E8EF60B" w14:textId="77777777" w:rsidR="00AB2190" w:rsidRPr="000D76D6" w:rsidRDefault="00AB2190"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This is part of the Admin Section’s cross-training plan.  Educating admin staff on how to perform all administrative duties improves operational efficiency.</w:t>
            </w:r>
          </w:p>
        </w:tc>
        <w:tc>
          <w:tcPr>
            <w:tcW w:w="3513" w:type="dxa"/>
            <w:tcBorders>
              <w:top w:val="single" w:sz="8" w:space="0" w:color="auto"/>
              <w:left w:val="nil"/>
              <w:bottom w:val="single" w:sz="4" w:space="0" w:color="auto"/>
              <w:right w:val="single" w:sz="8" w:space="0" w:color="auto"/>
            </w:tcBorders>
            <w:shd w:val="clear" w:color="auto" w:fill="auto"/>
            <w:hideMark/>
          </w:tcPr>
          <w:p w14:paraId="1D81C4D0" w14:textId="77777777" w:rsidR="00AB2190" w:rsidRPr="000D76D6" w:rsidRDefault="00AB2190"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w:t>
            </w:r>
          </w:p>
        </w:tc>
        <w:tc>
          <w:tcPr>
            <w:tcW w:w="1896" w:type="dxa"/>
            <w:tcBorders>
              <w:top w:val="single" w:sz="8" w:space="0" w:color="auto"/>
              <w:left w:val="nil"/>
              <w:bottom w:val="single" w:sz="4" w:space="0" w:color="auto"/>
              <w:right w:val="single" w:sz="8" w:space="0" w:color="auto"/>
            </w:tcBorders>
            <w:shd w:val="clear" w:color="auto" w:fill="auto"/>
            <w:hideMark/>
          </w:tcPr>
          <w:p w14:paraId="1668179D" w14:textId="77777777" w:rsidR="00AB2190" w:rsidRPr="000D76D6" w:rsidRDefault="00AB2190" w:rsidP="000D76D6">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 xml:space="preserve">$0 </w:t>
            </w:r>
          </w:p>
        </w:tc>
        <w:tc>
          <w:tcPr>
            <w:tcW w:w="2073" w:type="dxa"/>
            <w:gridSpan w:val="2"/>
            <w:tcBorders>
              <w:top w:val="single" w:sz="8" w:space="0" w:color="auto"/>
              <w:left w:val="nil"/>
              <w:bottom w:val="single" w:sz="4" w:space="0" w:color="auto"/>
              <w:right w:val="single" w:sz="8" w:space="0" w:color="auto"/>
            </w:tcBorders>
            <w:shd w:val="clear" w:color="auto" w:fill="auto"/>
            <w:hideMark/>
          </w:tcPr>
          <w:p w14:paraId="325E906B" w14:textId="77777777" w:rsidR="00AB2190" w:rsidRPr="000D76D6" w:rsidRDefault="00A357FC" w:rsidP="00AB2190">
            <w:pPr>
              <w:spacing w:after="0" w:line="240" w:lineRule="auto"/>
              <w:jc w:val="right"/>
              <w:rPr>
                <w:rFonts w:eastAsia="Times New Roman" w:cs="Times New Roman"/>
                <w:color w:val="000000"/>
                <w:sz w:val="20"/>
                <w:szCs w:val="20"/>
              </w:rPr>
            </w:pPr>
            <w:r w:rsidRPr="008C7525">
              <w:rPr>
                <w:rFonts w:eastAsia="Times New Roman" w:cs="Times New Roman"/>
                <w:color w:val="FF0000"/>
                <w:sz w:val="20"/>
                <w:szCs w:val="20"/>
              </w:rPr>
              <w:t>$</w:t>
            </w:r>
            <w:r>
              <w:rPr>
                <w:rFonts w:eastAsia="Times New Roman" w:cs="Times New Roman"/>
                <w:color w:val="FF0000"/>
                <w:sz w:val="20"/>
                <w:szCs w:val="20"/>
              </w:rPr>
              <w:t>32,084</w:t>
            </w:r>
          </w:p>
        </w:tc>
      </w:tr>
      <w:tr w:rsidR="001C58F8" w:rsidRPr="000D76D6" w14:paraId="43B049AD" w14:textId="77777777" w:rsidTr="00791683">
        <w:trPr>
          <w:trHeight w:val="1780"/>
        </w:trPr>
        <w:tc>
          <w:tcPr>
            <w:tcW w:w="904" w:type="dxa"/>
            <w:tcBorders>
              <w:top w:val="single" w:sz="4" w:space="0" w:color="auto"/>
              <w:left w:val="single" w:sz="4" w:space="0" w:color="auto"/>
              <w:bottom w:val="single" w:sz="4" w:space="0" w:color="auto"/>
              <w:right w:val="single" w:sz="4" w:space="0" w:color="auto"/>
            </w:tcBorders>
            <w:shd w:val="clear" w:color="auto" w:fill="FFFF00"/>
          </w:tcPr>
          <w:p w14:paraId="0782872B" w14:textId="77777777" w:rsidR="001C58F8" w:rsidRPr="001C58F8" w:rsidRDefault="001C58F8" w:rsidP="001C58F8">
            <w:pPr>
              <w:rPr>
                <w:rFonts w:eastAsia="Times New Roman" w:cs="Times New Roman"/>
                <w:sz w:val="20"/>
                <w:szCs w:val="20"/>
              </w:rPr>
            </w:pPr>
            <w:r w:rsidRPr="000D76D6">
              <w:rPr>
                <w:rFonts w:eastAsia="Times New Roman" w:cs="Times New Roman"/>
                <w:b/>
                <w:bCs/>
                <w:color w:val="000000"/>
                <w:sz w:val="20"/>
                <w:szCs w:val="20"/>
              </w:rPr>
              <w:lastRenderedPageBreak/>
              <w:t>Date of Event</w:t>
            </w:r>
          </w:p>
        </w:tc>
        <w:tc>
          <w:tcPr>
            <w:tcW w:w="1336" w:type="dxa"/>
            <w:tcBorders>
              <w:top w:val="single" w:sz="4" w:space="0" w:color="auto"/>
              <w:left w:val="single" w:sz="4" w:space="0" w:color="auto"/>
              <w:bottom w:val="single" w:sz="4" w:space="0" w:color="auto"/>
              <w:right w:val="single" w:sz="4" w:space="0" w:color="auto"/>
            </w:tcBorders>
            <w:shd w:val="clear" w:color="auto" w:fill="FFFF00"/>
          </w:tcPr>
          <w:p w14:paraId="35883172" w14:textId="77777777" w:rsidR="001C58F8" w:rsidRPr="001C58F8" w:rsidRDefault="001C58F8" w:rsidP="001C58F8">
            <w:pPr>
              <w:spacing w:after="0" w:line="240" w:lineRule="auto"/>
              <w:rPr>
                <w:rFonts w:eastAsia="Times New Roman" w:cs="Times New Roman"/>
                <w:sz w:val="20"/>
                <w:szCs w:val="20"/>
              </w:rPr>
            </w:pPr>
            <w:r w:rsidRPr="000D76D6">
              <w:rPr>
                <w:rFonts w:eastAsia="Times New Roman" w:cs="Times New Roman"/>
                <w:b/>
                <w:bCs/>
                <w:color w:val="000000"/>
                <w:sz w:val="20"/>
                <w:szCs w:val="20"/>
              </w:rPr>
              <w:t>Location</w:t>
            </w:r>
          </w:p>
        </w:tc>
        <w:tc>
          <w:tcPr>
            <w:tcW w:w="1893" w:type="dxa"/>
            <w:tcBorders>
              <w:top w:val="single" w:sz="4" w:space="0" w:color="auto"/>
              <w:left w:val="single" w:sz="4" w:space="0" w:color="auto"/>
              <w:bottom w:val="single" w:sz="4" w:space="0" w:color="auto"/>
              <w:right w:val="single" w:sz="4" w:space="0" w:color="auto"/>
            </w:tcBorders>
            <w:shd w:val="clear" w:color="auto" w:fill="FFFF00"/>
          </w:tcPr>
          <w:p w14:paraId="44DDBE6D" w14:textId="77777777" w:rsidR="001C58F8" w:rsidRDefault="001C58F8" w:rsidP="001C58F8">
            <w:pPr>
              <w:spacing w:after="0" w:line="240" w:lineRule="auto"/>
              <w:rPr>
                <w:rFonts w:eastAsia="Times New Roman" w:cs="Times New Roman"/>
                <w:sz w:val="20"/>
                <w:szCs w:val="20"/>
              </w:rPr>
            </w:pPr>
            <w:r w:rsidRPr="000D76D6">
              <w:rPr>
                <w:rFonts w:eastAsia="Times New Roman" w:cs="Times New Roman"/>
                <w:b/>
                <w:bCs/>
                <w:color w:val="000000"/>
                <w:sz w:val="20"/>
                <w:szCs w:val="20"/>
              </w:rPr>
              <w:t>Name of Event</w:t>
            </w:r>
          </w:p>
          <w:p w14:paraId="09DF378A" w14:textId="77777777" w:rsidR="001C58F8" w:rsidRDefault="001C58F8" w:rsidP="001C58F8">
            <w:pPr>
              <w:rPr>
                <w:rFonts w:eastAsia="Times New Roman" w:cs="Times New Roman"/>
                <w:sz w:val="20"/>
                <w:szCs w:val="20"/>
              </w:rPr>
            </w:pPr>
          </w:p>
          <w:p w14:paraId="536257BD" w14:textId="77777777" w:rsidR="001C58F8" w:rsidRDefault="001C58F8" w:rsidP="001C58F8">
            <w:pPr>
              <w:jc w:val="center"/>
              <w:rPr>
                <w:rFonts w:eastAsia="Times New Roman" w:cs="Times New Roman"/>
                <w:sz w:val="20"/>
                <w:szCs w:val="20"/>
              </w:rPr>
            </w:pPr>
          </w:p>
          <w:p w14:paraId="7ECCC6BF" w14:textId="77777777" w:rsidR="001C58F8" w:rsidRPr="001C58F8" w:rsidRDefault="001C58F8" w:rsidP="001C58F8">
            <w:pPr>
              <w:jc w:val="center"/>
              <w:rPr>
                <w:rFonts w:eastAsia="Times New Roman" w:cs="Times New Roman"/>
                <w:sz w:val="20"/>
                <w:szCs w:val="20"/>
              </w:rPr>
            </w:pPr>
          </w:p>
        </w:tc>
        <w:tc>
          <w:tcPr>
            <w:tcW w:w="1893" w:type="dxa"/>
            <w:tcBorders>
              <w:top w:val="single" w:sz="4" w:space="0" w:color="auto"/>
              <w:left w:val="single" w:sz="4" w:space="0" w:color="auto"/>
              <w:bottom w:val="single" w:sz="4" w:space="0" w:color="auto"/>
              <w:right w:val="single" w:sz="4" w:space="0" w:color="auto"/>
            </w:tcBorders>
            <w:shd w:val="clear" w:color="auto" w:fill="FFFF00"/>
          </w:tcPr>
          <w:p w14:paraId="10F18C78" w14:textId="77777777" w:rsidR="001C58F8" w:rsidRPr="001C58F8" w:rsidRDefault="001C58F8" w:rsidP="001C58F8">
            <w:pPr>
              <w:spacing w:after="0" w:line="240" w:lineRule="auto"/>
              <w:rPr>
                <w:rFonts w:eastAsia="Times New Roman" w:cs="Times New Roman"/>
                <w:sz w:val="20"/>
                <w:szCs w:val="20"/>
              </w:rPr>
            </w:pPr>
            <w:r w:rsidRPr="000D76D6">
              <w:rPr>
                <w:rFonts w:eastAsia="Times New Roman" w:cs="Times New Roman"/>
                <w:b/>
                <w:bCs/>
                <w:color w:val="000000"/>
                <w:sz w:val="20"/>
                <w:szCs w:val="20"/>
              </w:rPr>
              <w:t>Requested Attendees (Name &amp; Title)</w:t>
            </w:r>
          </w:p>
        </w:tc>
        <w:tc>
          <w:tcPr>
            <w:tcW w:w="1443" w:type="dxa"/>
            <w:gridSpan w:val="2"/>
            <w:tcBorders>
              <w:top w:val="single" w:sz="4" w:space="0" w:color="auto"/>
              <w:left w:val="single" w:sz="4" w:space="0" w:color="auto"/>
              <w:bottom w:val="single" w:sz="4" w:space="0" w:color="auto"/>
              <w:right w:val="single" w:sz="4" w:space="0" w:color="auto"/>
            </w:tcBorders>
            <w:shd w:val="clear" w:color="auto" w:fill="FFFF00"/>
          </w:tcPr>
          <w:p w14:paraId="1DA68D78" w14:textId="77777777" w:rsidR="001C58F8" w:rsidRPr="001C58F8" w:rsidRDefault="001C58F8" w:rsidP="001C58F8">
            <w:pPr>
              <w:spacing w:after="0" w:line="240" w:lineRule="auto"/>
              <w:jc w:val="center"/>
              <w:rPr>
                <w:rFonts w:eastAsia="Times New Roman" w:cs="Times New Roman"/>
                <w:sz w:val="20"/>
                <w:szCs w:val="20"/>
              </w:rPr>
            </w:pPr>
            <w:r w:rsidRPr="000D76D6">
              <w:rPr>
                <w:rFonts w:eastAsia="Times New Roman" w:cs="Times New Roman"/>
                <w:b/>
                <w:bCs/>
                <w:color w:val="000000"/>
                <w:sz w:val="20"/>
                <w:szCs w:val="20"/>
              </w:rPr>
              <w:t>Purpose of event:  (T)raining or (O)utreach</w:t>
            </w:r>
          </w:p>
        </w:tc>
        <w:tc>
          <w:tcPr>
            <w:tcW w:w="2972" w:type="dxa"/>
            <w:tcBorders>
              <w:top w:val="single" w:sz="4" w:space="0" w:color="auto"/>
              <w:left w:val="single" w:sz="4" w:space="0" w:color="auto"/>
              <w:bottom w:val="single" w:sz="4" w:space="0" w:color="auto"/>
              <w:right w:val="single" w:sz="4" w:space="0" w:color="auto"/>
            </w:tcBorders>
            <w:shd w:val="clear" w:color="auto" w:fill="FFFF00"/>
          </w:tcPr>
          <w:p w14:paraId="198DFF13" w14:textId="77777777" w:rsidR="001C58F8" w:rsidRPr="001C58F8" w:rsidRDefault="001C58F8" w:rsidP="001C58F8">
            <w:pPr>
              <w:spacing w:after="0" w:line="240" w:lineRule="auto"/>
              <w:rPr>
                <w:rFonts w:eastAsia="Times New Roman" w:cs="Times New Roman"/>
                <w:sz w:val="20"/>
                <w:szCs w:val="20"/>
              </w:rPr>
            </w:pPr>
            <w:r w:rsidRPr="000D76D6">
              <w:rPr>
                <w:rFonts w:eastAsia="Times New Roman" w:cs="Times New Roman"/>
                <w:b/>
                <w:bCs/>
                <w:color w:val="000000"/>
                <w:sz w:val="20"/>
                <w:szCs w:val="20"/>
              </w:rPr>
              <w:t xml:space="preserve">If Purpose is Training or Professional/Technical Development, Estimate Savings to be Realized for Each Attendee </w:t>
            </w:r>
          </w:p>
        </w:tc>
        <w:tc>
          <w:tcPr>
            <w:tcW w:w="3513" w:type="dxa"/>
            <w:tcBorders>
              <w:top w:val="single" w:sz="4" w:space="0" w:color="auto"/>
              <w:left w:val="single" w:sz="4" w:space="0" w:color="auto"/>
              <w:bottom w:val="single" w:sz="4" w:space="0" w:color="auto"/>
              <w:right w:val="single" w:sz="4" w:space="0" w:color="auto"/>
            </w:tcBorders>
            <w:shd w:val="clear" w:color="auto" w:fill="FFFF00"/>
          </w:tcPr>
          <w:p w14:paraId="777F4481" w14:textId="77777777" w:rsidR="001C58F8" w:rsidRPr="001C58F8" w:rsidRDefault="001C58F8" w:rsidP="001C58F8">
            <w:pPr>
              <w:spacing w:after="0" w:line="240" w:lineRule="auto"/>
              <w:rPr>
                <w:rFonts w:eastAsia="Times New Roman" w:cs="Times New Roman"/>
                <w:sz w:val="20"/>
                <w:szCs w:val="20"/>
              </w:rPr>
            </w:pPr>
            <w:r w:rsidRPr="000D76D6">
              <w:rPr>
                <w:rFonts w:eastAsia="Times New Roman" w:cs="Times New Roman"/>
                <w:b/>
                <w:bCs/>
                <w:color w:val="000000"/>
                <w:sz w:val="20"/>
                <w:szCs w:val="20"/>
              </w:rPr>
              <w:t>If Purpose is Outreach, Describe Benefit to DEP</w:t>
            </w:r>
          </w:p>
        </w:tc>
        <w:tc>
          <w:tcPr>
            <w:tcW w:w="1896" w:type="dxa"/>
            <w:tcBorders>
              <w:top w:val="single" w:sz="4" w:space="0" w:color="auto"/>
              <w:left w:val="single" w:sz="4" w:space="0" w:color="auto"/>
              <w:bottom w:val="single" w:sz="4" w:space="0" w:color="auto"/>
              <w:right w:val="single" w:sz="4" w:space="0" w:color="auto"/>
            </w:tcBorders>
            <w:shd w:val="clear" w:color="auto" w:fill="FFFF00"/>
          </w:tcPr>
          <w:p w14:paraId="68740970" w14:textId="77777777" w:rsidR="001C58F8" w:rsidRPr="001C58F8" w:rsidRDefault="001C58F8" w:rsidP="001C58F8">
            <w:pPr>
              <w:spacing w:after="0" w:line="240" w:lineRule="auto"/>
              <w:jc w:val="right"/>
              <w:rPr>
                <w:rFonts w:eastAsia="Times New Roman" w:cs="Times New Roman"/>
                <w:sz w:val="20"/>
                <w:szCs w:val="20"/>
              </w:rPr>
            </w:pPr>
            <w:r w:rsidRPr="000D76D6">
              <w:rPr>
                <w:rFonts w:eastAsia="Times New Roman" w:cs="Times New Roman"/>
                <w:b/>
                <w:bCs/>
                <w:color w:val="000000"/>
                <w:sz w:val="20"/>
                <w:szCs w:val="20"/>
              </w:rPr>
              <w:t>Total Requested Event Cost (Training Cost, Associated Fees, Travel, Per Diem, Etc.)</w:t>
            </w:r>
          </w:p>
        </w:tc>
        <w:tc>
          <w:tcPr>
            <w:tcW w:w="2073" w:type="dxa"/>
            <w:gridSpan w:val="2"/>
            <w:tcBorders>
              <w:top w:val="single" w:sz="4" w:space="0" w:color="auto"/>
              <w:left w:val="single" w:sz="4" w:space="0" w:color="auto"/>
              <w:bottom w:val="single" w:sz="4" w:space="0" w:color="auto"/>
              <w:right w:val="single" w:sz="4" w:space="0" w:color="auto"/>
            </w:tcBorders>
            <w:shd w:val="clear" w:color="auto" w:fill="FFFF00"/>
          </w:tcPr>
          <w:p w14:paraId="469B0233" w14:textId="77777777" w:rsidR="001C58F8" w:rsidRPr="001C58F8" w:rsidRDefault="001C58F8" w:rsidP="001C58F8">
            <w:pPr>
              <w:jc w:val="center"/>
              <w:rPr>
                <w:rFonts w:eastAsia="Times New Roman" w:cs="Times New Roman"/>
                <w:sz w:val="20"/>
                <w:szCs w:val="20"/>
              </w:rPr>
            </w:pPr>
            <w:r w:rsidRPr="000D76D6">
              <w:rPr>
                <w:rFonts w:eastAsia="Times New Roman" w:cs="Times New Roman"/>
                <w:b/>
                <w:bCs/>
                <w:color w:val="000000"/>
                <w:sz w:val="20"/>
                <w:szCs w:val="20"/>
              </w:rPr>
              <w:t>Amount of Remaining “Employee Development” Budget</w:t>
            </w:r>
          </w:p>
        </w:tc>
      </w:tr>
      <w:tr w:rsidR="001C58F8" w:rsidRPr="000D76D6" w14:paraId="6CF2042A" w14:textId="77777777" w:rsidTr="00741A08">
        <w:trPr>
          <w:trHeight w:val="790"/>
        </w:trPr>
        <w:tc>
          <w:tcPr>
            <w:tcW w:w="904" w:type="dxa"/>
            <w:tcBorders>
              <w:top w:val="single" w:sz="4" w:space="0" w:color="auto"/>
              <w:left w:val="single" w:sz="4" w:space="0" w:color="auto"/>
              <w:bottom w:val="single" w:sz="4" w:space="0" w:color="auto"/>
              <w:right w:val="single" w:sz="4" w:space="0" w:color="auto"/>
            </w:tcBorders>
            <w:shd w:val="clear" w:color="auto" w:fill="auto"/>
            <w:hideMark/>
          </w:tcPr>
          <w:p w14:paraId="5D0741F2" w14:textId="77777777" w:rsidR="001C58F8" w:rsidRPr="000D76D6" w:rsidRDefault="001C58F8"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TBD</w:t>
            </w:r>
          </w:p>
        </w:tc>
        <w:tc>
          <w:tcPr>
            <w:tcW w:w="1336" w:type="dxa"/>
            <w:tcBorders>
              <w:top w:val="single" w:sz="4" w:space="0" w:color="auto"/>
              <w:left w:val="single" w:sz="4" w:space="0" w:color="auto"/>
              <w:bottom w:val="single" w:sz="4" w:space="0" w:color="auto"/>
              <w:right w:val="single" w:sz="4" w:space="0" w:color="auto"/>
            </w:tcBorders>
            <w:shd w:val="clear" w:color="auto" w:fill="auto"/>
            <w:hideMark/>
          </w:tcPr>
          <w:p w14:paraId="7A79C16B" w14:textId="77777777" w:rsidR="001C58F8" w:rsidRPr="000D76D6" w:rsidRDefault="001C58F8"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FGS Office, Tallahassee</w:t>
            </w:r>
          </w:p>
        </w:tc>
        <w:tc>
          <w:tcPr>
            <w:tcW w:w="1893" w:type="dxa"/>
            <w:tcBorders>
              <w:top w:val="single" w:sz="4" w:space="0" w:color="auto"/>
              <w:left w:val="single" w:sz="4" w:space="0" w:color="auto"/>
              <w:bottom w:val="single" w:sz="4" w:space="0" w:color="auto"/>
              <w:right w:val="single" w:sz="4" w:space="0" w:color="auto"/>
            </w:tcBorders>
            <w:shd w:val="clear" w:color="auto" w:fill="auto"/>
            <w:hideMark/>
          </w:tcPr>
          <w:p w14:paraId="2BFE2447" w14:textId="77777777" w:rsidR="001C58F8" w:rsidRPr="000D76D6" w:rsidRDefault="001C58F8"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Quicken self-guided training with the following books: Quicken 2012 the Official Guide; Quicken 2012 Quicksteps</w:t>
            </w:r>
          </w:p>
        </w:tc>
        <w:tc>
          <w:tcPr>
            <w:tcW w:w="1893" w:type="dxa"/>
            <w:tcBorders>
              <w:top w:val="single" w:sz="4" w:space="0" w:color="auto"/>
              <w:left w:val="single" w:sz="4" w:space="0" w:color="auto"/>
              <w:bottom w:val="single" w:sz="4" w:space="0" w:color="auto"/>
              <w:right w:val="single" w:sz="4" w:space="0" w:color="auto"/>
            </w:tcBorders>
            <w:shd w:val="clear" w:color="auto" w:fill="auto"/>
            <w:hideMark/>
          </w:tcPr>
          <w:p w14:paraId="4FC27BC1" w14:textId="77777777" w:rsidR="001C58F8" w:rsidRPr="000D76D6" w:rsidRDefault="001C58F8"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Sarah Allen, AAII, Eric Harrington, Admin Secretary</w:t>
            </w:r>
          </w:p>
        </w:tc>
        <w:tc>
          <w:tcPr>
            <w:tcW w:w="1443" w:type="dxa"/>
            <w:gridSpan w:val="2"/>
            <w:tcBorders>
              <w:top w:val="single" w:sz="4" w:space="0" w:color="auto"/>
              <w:left w:val="single" w:sz="4" w:space="0" w:color="auto"/>
              <w:bottom w:val="single" w:sz="4" w:space="0" w:color="auto"/>
              <w:right w:val="single" w:sz="4" w:space="0" w:color="auto"/>
            </w:tcBorders>
            <w:shd w:val="clear" w:color="auto" w:fill="auto"/>
            <w:hideMark/>
          </w:tcPr>
          <w:p w14:paraId="73126B49" w14:textId="77777777" w:rsidR="001C58F8" w:rsidRPr="000D76D6" w:rsidRDefault="001C58F8" w:rsidP="000D76D6">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T</w:t>
            </w:r>
          </w:p>
        </w:tc>
        <w:tc>
          <w:tcPr>
            <w:tcW w:w="2972" w:type="dxa"/>
            <w:tcBorders>
              <w:top w:val="single" w:sz="4" w:space="0" w:color="auto"/>
              <w:left w:val="single" w:sz="4" w:space="0" w:color="auto"/>
              <w:bottom w:val="single" w:sz="4" w:space="0" w:color="auto"/>
              <w:right w:val="single" w:sz="4" w:space="0" w:color="auto"/>
            </w:tcBorders>
            <w:shd w:val="clear" w:color="auto" w:fill="auto"/>
            <w:hideMark/>
          </w:tcPr>
          <w:p w14:paraId="24AAB6FF" w14:textId="77777777" w:rsidR="001C58F8" w:rsidRPr="000D76D6" w:rsidRDefault="001C58F8"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This is part of the Admin Section’s cross-training plan.  Educating admin staff on how to perform all administrative duties improves operational efficiency.</w:t>
            </w:r>
          </w:p>
        </w:tc>
        <w:tc>
          <w:tcPr>
            <w:tcW w:w="3513" w:type="dxa"/>
            <w:tcBorders>
              <w:top w:val="single" w:sz="4" w:space="0" w:color="auto"/>
              <w:left w:val="single" w:sz="4" w:space="0" w:color="auto"/>
              <w:bottom w:val="single" w:sz="4" w:space="0" w:color="auto"/>
              <w:right w:val="single" w:sz="4" w:space="0" w:color="auto"/>
            </w:tcBorders>
            <w:shd w:val="clear" w:color="auto" w:fill="auto"/>
            <w:hideMark/>
          </w:tcPr>
          <w:p w14:paraId="443B28A2" w14:textId="77777777" w:rsidR="001C58F8" w:rsidRPr="000D76D6" w:rsidRDefault="001C58F8"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w:t>
            </w:r>
          </w:p>
        </w:tc>
        <w:tc>
          <w:tcPr>
            <w:tcW w:w="1896" w:type="dxa"/>
            <w:tcBorders>
              <w:top w:val="single" w:sz="4" w:space="0" w:color="auto"/>
              <w:left w:val="single" w:sz="4" w:space="0" w:color="auto"/>
              <w:bottom w:val="single" w:sz="4" w:space="0" w:color="auto"/>
              <w:right w:val="single" w:sz="4" w:space="0" w:color="auto"/>
            </w:tcBorders>
            <w:shd w:val="clear" w:color="auto" w:fill="auto"/>
            <w:hideMark/>
          </w:tcPr>
          <w:p w14:paraId="2C929A15" w14:textId="77777777" w:rsidR="001C58F8" w:rsidRPr="000D76D6" w:rsidRDefault="001C58F8" w:rsidP="000D76D6">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 xml:space="preserve">$0 </w:t>
            </w:r>
          </w:p>
        </w:tc>
        <w:tc>
          <w:tcPr>
            <w:tcW w:w="2073" w:type="dxa"/>
            <w:gridSpan w:val="2"/>
            <w:tcBorders>
              <w:top w:val="single" w:sz="4" w:space="0" w:color="auto"/>
              <w:left w:val="single" w:sz="4" w:space="0" w:color="auto"/>
              <w:bottom w:val="single" w:sz="4" w:space="0" w:color="auto"/>
              <w:right w:val="single" w:sz="4" w:space="0" w:color="auto"/>
            </w:tcBorders>
            <w:shd w:val="clear" w:color="auto" w:fill="auto"/>
            <w:hideMark/>
          </w:tcPr>
          <w:p w14:paraId="0F2DD932" w14:textId="77777777" w:rsidR="001C58F8" w:rsidRPr="000D76D6" w:rsidRDefault="001C58F8" w:rsidP="00AB2190">
            <w:pPr>
              <w:spacing w:after="0" w:line="240" w:lineRule="auto"/>
              <w:jc w:val="right"/>
              <w:rPr>
                <w:rFonts w:eastAsia="Times New Roman" w:cs="Times New Roman"/>
                <w:color w:val="000000"/>
                <w:sz w:val="20"/>
                <w:szCs w:val="20"/>
              </w:rPr>
            </w:pPr>
            <w:r w:rsidRPr="008C7525">
              <w:rPr>
                <w:rFonts w:eastAsia="Times New Roman" w:cs="Times New Roman"/>
                <w:color w:val="FF0000"/>
                <w:sz w:val="20"/>
                <w:szCs w:val="20"/>
              </w:rPr>
              <w:t>$</w:t>
            </w:r>
            <w:r>
              <w:rPr>
                <w:rFonts w:eastAsia="Times New Roman" w:cs="Times New Roman"/>
                <w:color w:val="FF0000"/>
                <w:sz w:val="20"/>
                <w:szCs w:val="20"/>
              </w:rPr>
              <w:t>32,084</w:t>
            </w:r>
          </w:p>
        </w:tc>
      </w:tr>
      <w:tr w:rsidR="001C58F8" w:rsidRPr="000D76D6" w14:paraId="7907ADAB" w14:textId="77777777" w:rsidTr="00741A08">
        <w:trPr>
          <w:trHeight w:val="1285"/>
        </w:trPr>
        <w:tc>
          <w:tcPr>
            <w:tcW w:w="904" w:type="dxa"/>
            <w:tcBorders>
              <w:top w:val="single" w:sz="4" w:space="0" w:color="auto"/>
              <w:left w:val="single" w:sz="4" w:space="0" w:color="auto"/>
              <w:bottom w:val="single" w:sz="4" w:space="0" w:color="auto"/>
              <w:right w:val="single" w:sz="4" w:space="0" w:color="auto"/>
            </w:tcBorders>
            <w:shd w:val="clear" w:color="auto" w:fill="auto"/>
            <w:hideMark/>
          </w:tcPr>
          <w:p w14:paraId="1B96B785" w14:textId="77777777" w:rsidR="001C58F8" w:rsidRPr="000D76D6" w:rsidRDefault="001C58F8" w:rsidP="00557DD5">
            <w:pPr>
              <w:spacing w:after="0" w:line="240" w:lineRule="auto"/>
              <w:rPr>
                <w:rFonts w:eastAsia="Times New Roman" w:cs="Times New Roman"/>
                <w:b/>
                <w:bCs/>
                <w:color w:val="000000"/>
                <w:sz w:val="20"/>
                <w:szCs w:val="20"/>
              </w:rPr>
            </w:pPr>
            <w:r w:rsidRPr="000D76D6">
              <w:rPr>
                <w:rFonts w:eastAsia="Times New Roman" w:cs="Times New Roman"/>
                <w:color w:val="000000"/>
                <w:sz w:val="20"/>
                <w:szCs w:val="20"/>
              </w:rPr>
              <w:t xml:space="preserve">TBD </w:t>
            </w:r>
          </w:p>
        </w:tc>
        <w:tc>
          <w:tcPr>
            <w:tcW w:w="1336" w:type="dxa"/>
            <w:tcBorders>
              <w:top w:val="single" w:sz="4" w:space="0" w:color="auto"/>
              <w:left w:val="single" w:sz="4" w:space="0" w:color="auto"/>
              <w:bottom w:val="single" w:sz="4" w:space="0" w:color="auto"/>
              <w:right w:val="single" w:sz="4" w:space="0" w:color="auto"/>
            </w:tcBorders>
            <w:shd w:val="clear" w:color="auto" w:fill="auto"/>
            <w:hideMark/>
          </w:tcPr>
          <w:p w14:paraId="000B3154" w14:textId="77777777" w:rsidR="001C58F8" w:rsidRPr="000D76D6" w:rsidRDefault="001C58F8" w:rsidP="00557DD5">
            <w:pPr>
              <w:spacing w:after="0" w:line="240" w:lineRule="auto"/>
              <w:rPr>
                <w:rFonts w:eastAsia="Times New Roman" w:cs="Times New Roman"/>
                <w:b/>
                <w:bCs/>
                <w:color w:val="000000"/>
                <w:sz w:val="20"/>
                <w:szCs w:val="20"/>
              </w:rPr>
            </w:pPr>
            <w:r w:rsidRPr="000D76D6">
              <w:rPr>
                <w:rFonts w:eastAsia="Times New Roman" w:cs="Times New Roman"/>
                <w:color w:val="000000"/>
                <w:sz w:val="20"/>
                <w:szCs w:val="20"/>
              </w:rPr>
              <w:t>Tallahassee</w:t>
            </w:r>
          </w:p>
        </w:tc>
        <w:tc>
          <w:tcPr>
            <w:tcW w:w="1893" w:type="dxa"/>
            <w:tcBorders>
              <w:top w:val="single" w:sz="4" w:space="0" w:color="auto"/>
              <w:left w:val="single" w:sz="4" w:space="0" w:color="auto"/>
              <w:bottom w:val="single" w:sz="4" w:space="0" w:color="auto"/>
              <w:right w:val="single" w:sz="4" w:space="0" w:color="auto"/>
            </w:tcBorders>
            <w:shd w:val="clear" w:color="auto" w:fill="auto"/>
            <w:hideMark/>
          </w:tcPr>
          <w:p w14:paraId="487005FC" w14:textId="77777777" w:rsidR="001C58F8" w:rsidRPr="000D76D6" w:rsidRDefault="001C58F8" w:rsidP="00557DD5">
            <w:pPr>
              <w:spacing w:after="0" w:line="240" w:lineRule="auto"/>
              <w:jc w:val="center"/>
              <w:rPr>
                <w:rFonts w:eastAsia="Times New Roman" w:cs="Times New Roman"/>
                <w:b/>
                <w:bCs/>
                <w:color w:val="000000"/>
                <w:sz w:val="20"/>
                <w:szCs w:val="20"/>
              </w:rPr>
            </w:pPr>
            <w:r w:rsidRPr="000D76D6">
              <w:rPr>
                <w:rFonts w:eastAsia="Times New Roman" w:cs="Times New Roman"/>
                <w:color w:val="000000"/>
                <w:sz w:val="20"/>
                <w:szCs w:val="20"/>
              </w:rPr>
              <w:t>Human Resources &amp; Personnel Management</w:t>
            </w:r>
          </w:p>
        </w:tc>
        <w:tc>
          <w:tcPr>
            <w:tcW w:w="1893" w:type="dxa"/>
            <w:tcBorders>
              <w:top w:val="single" w:sz="4" w:space="0" w:color="auto"/>
              <w:left w:val="single" w:sz="4" w:space="0" w:color="auto"/>
              <w:bottom w:val="single" w:sz="4" w:space="0" w:color="auto"/>
              <w:right w:val="single" w:sz="4" w:space="0" w:color="auto"/>
            </w:tcBorders>
            <w:shd w:val="clear" w:color="auto" w:fill="auto"/>
            <w:hideMark/>
          </w:tcPr>
          <w:p w14:paraId="0CA25D4F" w14:textId="77777777" w:rsidR="001C58F8" w:rsidRPr="000D76D6" w:rsidRDefault="001C58F8" w:rsidP="00557DD5">
            <w:pPr>
              <w:spacing w:after="0" w:line="240" w:lineRule="auto"/>
              <w:jc w:val="center"/>
              <w:rPr>
                <w:rFonts w:eastAsia="Times New Roman" w:cs="Times New Roman"/>
                <w:b/>
                <w:bCs/>
                <w:color w:val="000000"/>
                <w:sz w:val="20"/>
                <w:szCs w:val="20"/>
              </w:rPr>
            </w:pPr>
            <w:r w:rsidRPr="000D76D6">
              <w:rPr>
                <w:rFonts w:eastAsia="Times New Roman" w:cs="Times New Roman"/>
                <w:color w:val="000000"/>
                <w:sz w:val="20"/>
                <w:szCs w:val="20"/>
              </w:rPr>
              <w:t>Sarah Allen, AA II</w:t>
            </w:r>
          </w:p>
        </w:tc>
        <w:tc>
          <w:tcPr>
            <w:tcW w:w="1443" w:type="dxa"/>
            <w:gridSpan w:val="2"/>
            <w:tcBorders>
              <w:top w:val="single" w:sz="4" w:space="0" w:color="auto"/>
              <w:left w:val="single" w:sz="4" w:space="0" w:color="auto"/>
              <w:bottom w:val="single" w:sz="4" w:space="0" w:color="auto"/>
              <w:right w:val="single" w:sz="4" w:space="0" w:color="auto"/>
            </w:tcBorders>
            <w:shd w:val="clear" w:color="auto" w:fill="auto"/>
            <w:hideMark/>
          </w:tcPr>
          <w:p w14:paraId="4BE248C2" w14:textId="77777777" w:rsidR="001C58F8" w:rsidRPr="000D76D6" w:rsidRDefault="001C58F8" w:rsidP="00557DD5">
            <w:pPr>
              <w:spacing w:after="0" w:line="240" w:lineRule="auto"/>
              <w:jc w:val="center"/>
              <w:rPr>
                <w:rFonts w:eastAsia="Times New Roman" w:cs="Times New Roman"/>
                <w:b/>
                <w:bCs/>
                <w:color w:val="000000"/>
                <w:sz w:val="20"/>
                <w:szCs w:val="20"/>
              </w:rPr>
            </w:pPr>
            <w:r w:rsidRPr="000D76D6">
              <w:rPr>
                <w:rFonts w:eastAsia="Times New Roman" w:cs="Times New Roman"/>
                <w:color w:val="000000"/>
                <w:sz w:val="20"/>
                <w:szCs w:val="20"/>
              </w:rPr>
              <w:t>T</w:t>
            </w:r>
          </w:p>
        </w:tc>
        <w:tc>
          <w:tcPr>
            <w:tcW w:w="2972" w:type="dxa"/>
            <w:tcBorders>
              <w:top w:val="single" w:sz="4" w:space="0" w:color="auto"/>
              <w:left w:val="single" w:sz="4" w:space="0" w:color="auto"/>
              <w:bottom w:val="single" w:sz="4" w:space="0" w:color="auto"/>
              <w:right w:val="single" w:sz="4" w:space="0" w:color="auto"/>
            </w:tcBorders>
            <w:shd w:val="clear" w:color="auto" w:fill="auto"/>
            <w:hideMark/>
          </w:tcPr>
          <w:p w14:paraId="430E28FF" w14:textId="77777777" w:rsidR="001C58F8" w:rsidRPr="000D76D6" w:rsidRDefault="001C58F8" w:rsidP="00557DD5">
            <w:pPr>
              <w:spacing w:after="0" w:line="240" w:lineRule="auto"/>
              <w:jc w:val="center"/>
              <w:rPr>
                <w:rFonts w:eastAsia="Times New Roman" w:cs="Times New Roman"/>
                <w:b/>
                <w:bCs/>
                <w:color w:val="000000"/>
                <w:sz w:val="20"/>
                <w:szCs w:val="20"/>
              </w:rPr>
            </w:pPr>
            <w:r w:rsidRPr="000D76D6">
              <w:rPr>
                <w:rFonts w:eastAsia="Times New Roman" w:cs="Times New Roman"/>
                <w:color w:val="000000"/>
                <w:sz w:val="20"/>
                <w:szCs w:val="20"/>
              </w:rPr>
              <w:t>As Personnel Liaison for FGS, developing Sarah’s knowledge in this area is helpful to the FGS.</w:t>
            </w:r>
          </w:p>
        </w:tc>
        <w:tc>
          <w:tcPr>
            <w:tcW w:w="3513" w:type="dxa"/>
            <w:tcBorders>
              <w:top w:val="single" w:sz="4" w:space="0" w:color="auto"/>
              <w:left w:val="single" w:sz="4" w:space="0" w:color="auto"/>
              <w:bottom w:val="single" w:sz="4" w:space="0" w:color="auto"/>
              <w:right w:val="single" w:sz="4" w:space="0" w:color="auto"/>
            </w:tcBorders>
            <w:shd w:val="clear" w:color="auto" w:fill="auto"/>
            <w:hideMark/>
          </w:tcPr>
          <w:p w14:paraId="11479568" w14:textId="77777777" w:rsidR="001C58F8" w:rsidRPr="000D76D6" w:rsidRDefault="001C58F8" w:rsidP="00557DD5">
            <w:pPr>
              <w:spacing w:after="0" w:line="240" w:lineRule="auto"/>
              <w:jc w:val="center"/>
              <w:rPr>
                <w:rFonts w:eastAsia="Times New Roman" w:cs="Times New Roman"/>
                <w:b/>
                <w:bCs/>
                <w:color w:val="000000"/>
                <w:sz w:val="20"/>
                <w:szCs w:val="20"/>
              </w:rPr>
            </w:pPr>
            <w:r w:rsidRPr="000D76D6">
              <w:rPr>
                <w:rFonts w:eastAsia="Times New Roman" w:cs="Times New Roman"/>
                <w:color w:val="000000"/>
                <w:sz w:val="20"/>
                <w:szCs w:val="20"/>
              </w:rPr>
              <w:t> </w:t>
            </w:r>
          </w:p>
        </w:tc>
        <w:tc>
          <w:tcPr>
            <w:tcW w:w="1896" w:type="dxa"/>
            <w:tcBorders>
              <w:top w:val="single" w:sz="4" w:space="0" w:color="auto"/>
              <w:left w:val="single" w:sz="4" w:space="0" w:color="auto"/>
              <w:bottom w:val="single" w:sz="4" w:space="0" w:color="auto"/>
              <w:right w:val="single" w:sz="4" w:space="0" w:color="auto"/>
            </w:tcBorders>
            <w:shd w:val="clear" w:color="auto" w:fill="auto"/>
            <w:hideMark/>
          </w:tcPr>
          <w:p w14:paraId="023B774C" w14:textId="77777777" w:rsidR="001C58F8" w:rsidRPr="000D76D6" w:rsidRDefault="00AA5BE9" w:rsidP="00557DD5">
            <w:pPr>
              <w:spacing w:after="0" w:line="240" w:lineRule="auto"/>
              <w:jc w:val="center"/>
              <w:rPr>
                <w:rFonts w:eastAsia="Times New Roman" w:cs="Times New Roman"/>
                <w:b/>
                <w:bCs/>
                <w:color w:val="000000"/>
                <w:sz w:val="20"/>
                <w:szCs w:val="20"/>
              </w:rPr>
            </w:pPr>
            <w:r>
              <w:rPr>
                <w:rFonts w:eastAsia="Times New Roman" w:cs="Times New Roman"/>
                <w:color w:val="000000"/>
                <w:sz w:val="20"/>
                <w:szCs w:val="20"/>
              </w:rPr>
              <w:t xml:space="preserve">                            </w:t>
            </w:r>
            <w:r w:rsidR="001C58F8" w:rsidRPr="000D76D6">
              <w:rPr>
                <w:rFonts w:eastAsia="Times New Roman" w:cs="Times New Roman"/>
                <w:color w:val="000000"/>
                <w:sz w:val="20"/>
                <w:szCs w:val="20"/>
              </w:rPr>
              <w:t xml:space="preserve">$0 </w:t>
            </w:r>
          </w:p>
        </w:tc>
        <w:tc>
          <w:tcPr>
            <w:tcW w:w="2073" w:type="dxa"/>
            <w:gridSpan w:val="2"/>
            <w:tcBorders>
              <w:top w:val="single" w:sz="4" w:space="0" w:color="auto"/>
              <w:left w:val="single" w:sz="4" w:space="0" w:color="auto"/>
              <w:bottom w:val="single" w:sz="4" w:space="0" w:color="auto"/>
              <w:right w:val="single" w:sz="4" w:space="0" w:color="auto"/>
            </w:tcBorders>
            <w:shd w:val="clear" w:color="auto" w:fill="auto"/>
            <w:hideMark/>
          </w:tcPr>
          <w:p w14:paraId="3E5C6125" w14:textId="77777777" w:rsidR="001C58F8" w:rsidRPr="000D76D6" w:rsidRDefault="002531E8" w:rsidP="00557DD5">
            <w:pPr>
              <w:spacing w:after="0" w:line="240" w:lineRule="auto"/>
              <w:jc w:val="center"/>
              <w:rPr>
                <w:rFonts w:eastAsia="Times New Roman" w:cs="Times New Roman"/>
                <w:b/>
                <w:bCs/>
                <w:color w:val="000000"/>
                <w:sz w:val="20"/>
                <w:szCs w:val="20"/>
              </w:rPr>
            </w:pPr>
            <w:r>
              <w:rPr>
                <w:rFonts w:eastAsia="Times New Roman" w:cs="Times New Roman"/>
                <w:color w:val="FF0000"/>
                <w:sz w:val="20"/>
                <w:szCs w:val="20"/>
              </w:rPr>
              <w:t xml:space="preserve">                          </w:t>
            </w:r>
            <w:r w:rsidR="001C58F8" w:rsidRPr="008C7525">
              <w:rPr>
                <w:rFonts w:eastAsia="Times New Roman" w:cs="Times New Roman"/>
                <w:color w:val="FF0000"/>
                <w:sz w:val="20"/>
                <w:szCs w:val="20"/>
              </w:rPr>
              <w:t>$</w:t>
            </w:r>
            <w:r w:rsidR="001C58F8">
              <w:rPr>
                <w:rFonts w:eastAsia="Times New Roman" w:cs="Times New Roman"/>
                <w:color w:val="FF0000"/>
                <w:sz w:val="20"/>
                <w:szCs w:val="20"/>
              </w:rPr>
              <w:t>32,084</w:t>
            </w:r>
          </w:p>
        </w:tc>
      </w:tr>
      <w:tr w:rsidR="001C58F8" w:rsidRPr="000D76D6" w14:paraId="52B38235" w14:textId="77777777" w:rsidTr="00791683">
        <w:trPr>
          <w:trHeight w:val="2239"/>
        </w:trPr>
        <w:tc>
          <w:tcPr>
            <w:tcW w:w="904" w:type="dxa"/>
            <w:tcBorders>
              <w:top w:val="single" w:sz="4" w:space="0" w:color="auto"/>
              <w:left w:val="single" w:sz="4" w:space="0" w:color="auto"/>
              <w:bottom w:val="single" w:sz="4" w:space="0" w:color="auto"/>
              <w:right w:val="single" w:sz="4" w:space="0" w:color="auto"/>
            </w:tcBorders>
            <w:shd w:val="clear" w:color="auto" w:fill="auto"/>
          </w:tcPr>
          <w:p w14:paraId="369E792D" w14:textId="77777777" w:rsidR="001C58F8" w:rsidRDefault="001C58F8" w:rsidP="000D76D6">
            <w:pPr>
              <w:spacing w:after="0" w:line="240" w:lineRule="auto"/>
              <w:rPr>
                <w:rFonts w:eastAsia="Times New Roman" w:cs="Times New Roman"/>
                <w:color w:val="000000"/>
                <w:sz w:val="20"/>
                <w:szCs w:val="20"/>
              </w:rPr>
            </w:pPr>
          </w:p>
          <w:p w14:paraId="789B7728" w14:textId="77777777" w:rsidR="001C58F8" w:rsidRDefault="001C58F8" w:rsidP="001C58F8">
            <w:pPr>
              <w:rPr>
                <w:rFonts w:eastAsia="Times New Roman" w:cs="Times New Roman"/>
                <w:sz w:val="20"/>
                <w:szCs w:val="20"/>
              </w:rPr>
            </w:pPr>
          </w:p>
          <w:p w14:paraId="7F372221" w14:textId="77777777" w:rsidR="001C58F8" w:rsidRPr="001C58F8" w:rsidRDefault="001C58F8" w:rsidP="001C58F8">
            <w:pPr>
              <w:rPr>
                <w:rFonts w:eastAsia="Times New Roman" w:cs="Times New Roman"/>
                <w:sz w:val="20"/>
                <w:szCs w:val="20"/>
              </w:rPr>
            </w:pPr>
          </w:p>
        </w:tc>
        <w:tc>
          <w:tcPr>
            <w:tcW w:w="1336" w:type="dxa"/>
            <w:tcBorders>
              <w:top w:val="single" w:sz="4" w:space="0" w:color="auto"/>
              <w:left w:val="nil"/>
              <w:bottom w:val="single" w:sz="4" w:space="0" w:color="auto"/>
              <w:right w:val="single" w:sz="8" w:space="0" w:color="auto"/>
            </w:tcBorders>
            <w:shd w:val="clear" w:color="auto" w:fill="auto"/>
          </w:tcPr>
          <w:p w14:paraId="01253BB6" w14:textId="77777777" w:rsidR="001C58F8" w:rsidRPr="000D76D6" w:rsidRDefault="001C58F8"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TBD - in state day trips</w:t>
            </w:r>
          </w:p>
        </w:tc>
        <w:tc>
          <w:tcPr>
            <w:tcW w:w="1893" w:type="dxa"/>
            <w:tcBorders>
              <w:top w:val="single" w:sz="4" w:space="0" w:color="auto"/>
              <w:left w:val="nil"/>
              <w:bottom w:val="single" w:sz="4" w:space="0" w:color="auto"/>
              <w:right w:val="single" w:sz="8" w:space="0" w:color="auto"/>
            </w:tcBorders>
            <w:shd w:val="clear" w:color="auto" w:fill="auto"/>
          </w:tcPr>
          <w:p w14:paraId="0C706201" w14:textId="77777777" w:rsidR="001C58F8" w:rsidRPr="000D76D6" w:rsidRDefault="001C58F8"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Field and laboratory shadowing; up to two days per year; no cost day trips preferred</w:t>
            </w:r>
          </w:p>
        </w:tc>
        <w:tc>
          <w:tcPr>
            <w:tcW w:w="1893" w:type="dxa"/>
            <w:tcBorders>
              <w:top w:val="single" w:sz="4" w:space="0" w:color="auto"/>
              <w:left w:val="nil"/>
              <w:bottom w:val="single" w:sz="4" w:space="0" w:color="auto"/>
              <w:right w:val="single" w:sz="8" w:space="0" w:color="auto"/>
            </w:tcBorders>
            <w:shd w:val="clear" w:color="auto" w:fill="auto"/>
          </w:tcPr>
          <w:p w14:paraId="4E6C6C46" w14:textId="77777777" w:rsidR="001C58F8" w:rsidRPr="000D76D6" w:rsidRDefault="001C58F8"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xml:space="preserve">Jackie Lloyd, PG Admin; Jan DeLaney, </w:t>
            </w:r>
            <w:proofErr w:type="spellStart"/>
            <w:r w:rsidRPr="000D76D6">
              <w:rPr>
                <w:rFonts w:eastAsia="Times New Roman" w:cs="Times New Roman"/>
                <w:color w:val="000000"/>
                <w:sz w:val="20"/>
                <w:szCs w:val="20"/>
              </w:rPr>
              <w:t>Env</w:t>
            </w:r>
            <w:proofErr w:type="spellEnd"/>
            <w:r w:rsidRPr="000D76D6">
              <w:rPr>
                <w:rFonts w:eastAsia="Times New Roman" w:cs="Times New Roman"/>
                <w:color w:val="000000"/>
                <w:sz w:val="20"/>
                <w:szCs w:val="20"/>
              </w:rPr>
              <w:t xml:space="preserve"> Supervisor; Sarah Allen, AA II; Traci Billingsley, Business Manager; Eric Harrington, Admin Secretary</w:t>
            </w:r>
          </w:p>
        </w:tc>
        <w:tc>
          <w:tcPr>
            <w:tcW w:w="1443" w:type="dxa"/>
            <w:gridSpan w:val="2"/>
            <w:tcBorders>
              <w:top w:val="single" w:sz="4" w:space="0" w:color="auto"/>
              <w:left w:val="nil"/>
              <w:bottom w:val="single" w:sz="4" w:space="0" w:color="auto"/>
              <w:right w:val="single" w:sz="8" w:space="0" w:color="auto"/>
            </w:tcBorders>
            <w:shd w:val="clear" w:color="auto" w:fill="auto"/>
          </w:tcPr>
          <w:p w14:paraId="30828958" w14:textId="77777777" w:rsidR="001C58F8" w:rsidRPr="000D76D6" w:rsidRDefault="001C58F8" w:rsidP="000D76D6">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T</w:t>
            </w:r>
          </w:p>
        </w:tc>
        <w:tc>
          <w:tcPr>
            <w:tcW w:w="2972" w:type="dxa"/>
            <w:tcBorders>
              <w:top w:val="single" w:sz="4" w:space="0" w:color="auto"/>
              <w:left w:val="nil"/>
              <w:bottom w:val="single" w:sz="4" w:space="0" w:color="auto"/>
              <w:right w:val="single" w:sz="8" w:space="0" w:color="auto"/>
            </w:tcBorders>
            <w:shd w:val="clear" w:color="auto" w:fill="auto"/>
          </w:tcPr>
          <w:p w14:paraId="1ADBB0EA" w14:textId="77777777" w:rsidR="001C58F8" w:rsidRPr="000D76D6" w:rsidRDefault="001C58F8"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No cost day trips are preferred.  This will enable admin staff members to experience field work done by FGS Geologists and therefore improve the service provided to them. Invite other DEP staff to participate.</w:t>
            </w:r>
          </w:p>
        </w:tc>
        <w:tc>
          <w:tcPr>
            <w:tcW w:w="3513" w:type="dxa"/>
            <w:tcBorders>
              <w:top w:val="single" w:sz="4" w:space="0" w:color="auto"/>
              <w:left w:val="nil"/>
              <w:bottom w:val="single" w:sz="4" w:space="0" w:color="auto"/>
              <w:right w:val="single" w:sz="8" w:space="0" w:color="auto"/>
            </w:tcBorders>
            <w:shd w:val="clear" w:color="auto" w:fill="auto"/>
          </w:tcPr>
          <w:p w14:paraId="791EC078" w14:textId="77777777" w:rsidR="001C58F8" w:rsidRPr="000D76D6" w:rsidRDefault="001C58F8"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w:t>
            </w:r>
          </w:p>
        </w:tc>
        <w:tc>
          <w:tcPr>
            <w:tcW w:w="1896" w:type="dxa"/>
            <w:tcBorders>
              <w:top w:val="single" w:sz="4" w:space="0" w:color="auto"/>
              <w:left w:val="nil"/>
              <w:bottom w:val="single" w:sz="4" w:space="0" w:color="auto"/>
              <w:right w:val="single" w:sz="8" w:space="0" w:color="auto"/>
            </w:tcBorders>
            <w:shd w:val="clear" w:color="auto" w:fill="auto"/>
          </w:tcPr>
          <w:p w14:paraId="2BCAB607" w14:textId="77777777" w:rsidR="001C58F8" w:rsidRPr="000D76D6" w:rsidRDefault="001C58F8" w:rsidP="000D76D6">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 xml:space="preserve">$750 </w:t>
            </w:r>
          </w:p>
        </w:tc>
        <w:tc>
          <w:tcPr>
            <w:tcW w:w="2073" w:type="dxa"/>
            <w:gridSpan w:val="2"/>
            <w:tcBorders>
              <w:top w:val="single" w:sz="4" w:space="0" w:color="auto"/>
              <w:left w:val="nil"/>
              <w:bottom w:val="single" w:sz="4" w:space="0" w:color="auto"/>
              <w:right w:val="single" w:sz="8" w:space="0" w:color="auto"/>
            </w:tcBorders>
            <w:shd w:val="clear" w:color="auto" w:fill="auto"/>
          </w:tcPr>
          <w:p w14:paraId="1AB5FCE4" w14:textId="77777777" w:rsidR="001C58F8" w:rsidRPr="000D76D6" w:rsidRDefault="001C58F8" w:rsidP="00761815">
            <w:pPr>
              <w:spacing w:after="0" w:line="240" w:lineRule="auto"/>
              <w:jc w:val="right"/>
              <w:rPr>
                <w:rFonts w:eastAsia="Times New Roman" w:cs="Times New Roman"/>
                <w:color w:val="000000"/>
                <w:sz w:val="20"/>
                <w:szCs w:val="20"/>
              </w:rPr>
            </w:pPr>
            <w:r w:rsidRPr="00761815">
              <w:rPr>
                <w:rFonts w:eastAsia="Times New Roman" w:cs="Times New Roman"/>
                <w:color w:val="FF0000"/>
                <w:sz w:val="20"/>
                <w:szCs w:val="20"/>
              </w:rPr>
              <w:t>$3</w:t>
            </w:r>
            <w:r w:rsidR="00761815" w:rsidRPr="00761815">
              <w:rPr>
                <w:rFonts w:eastAsia="Times New Roman" w:cs="Times New Roman"/>
                <w:color w:val="FF0000"/>
                <w:sz w:val="20"/>
                <w:szCs w:val="20"/>
              </w:rPr>
              <w:t>1,334</w:t>
            </w:r>
          </w:p>
        </w:tc>
      </w:tr>
      <w:tr w:rsidR="0090700B" w:rsidRPr="000D76D6" w14:paraId="77F61F43" w14:textId="77777777" w:rsidTr="00791683">
        <w:trPr>
          <w:trHeight w:val="2510"/>
        </w:trPr>
        <w:tc>
          <w:tcPr>
            <w:tcW w:w="904" w:type="dxa"/>
            <w:tcBorders>
              <w:top w:val="single" w:sz="4" w:space="0" w:color="auto"/>
              <w:left w:val="single" w:sz="8" w:space="0" w:color="auto"/>
              <w:bottom w:val="single" w:sz="4" w:space="0" w:color="auto"/>
              <w:right w:val="single" w:sz="8" w:space="0" w:color="auto"/>
            </w:tcBorders>
            <w:shd w:val="clear" w:color="auto" w:fill="FFFF00"/>
          </w:tcPr>
          <w:p w14:paraId="4B96FAC1" w14:textId="77777777" w:rsidR="0090700B" w:rsidRPr="000D76D6" w:rsidRDefault="0090700B" w:rsidP="0090700B">
            <w:pPr>
              <w:spacing w:after="0" w:line="240" w:lineRule="auto"/>
              <w:rPr>
                <w:rFonts w:eastAsia="Times New Roman" w:cs="Times New Roman"/>
                <w:color w:val="000000"/>
                <w:sz w:val="20"/>
                <w:szCs w:val="20"/>
              </w:rPr>
            </w:pPr>
            <w:r w:rsidRPr="000D76D6">
              <w:rPr>
                <w:rFonts w:eastAsia="Times New Roman" w:cs="Times New Roman"/>
                <w:b/>
                <w:bCs/>
                <w:color w:val="000000"/>
                <w:sz w:val="20"/>
                <w:szCs w:val="20"/>
              </w:rPr>
              <w:lastRenderedPageBreak/>
              <w:t>Date of Event</w:t>
            </w:r>
          </w:p>
        </w:tc>
        <w:tc>
          <w:tcPr>
            <w:tcW w:w="1336" w:type="dxa"/>
            <w:tcBorders>
              <w:top w:val="single" w:sz="4" w:space="0" w:color="auto"/>
              <w:left w:val="single" w:sz="4" w:space="0" w:color="auto"/>
              <w:bottom w:val="single" w:sz="4" w:space="0" w:color="auto"/>
              <w:right w:val="single" w:sz="4" w:space="0" w:color="auto"/>
            </w:tcBorders>
            <w:shd w:val="clear" w:color="auto" w:fill="FFFF00"/>
          </w:tcPr>
          <w:p w14:paraId="7A1E8D3C" w14:textId="77777777" w:rsidR="0090700B" w:rsidRPr="000D76D6" w:rsidRDefault="0090700B" w:rsidP="0090700B">
            <w:pPr>
              <w:spacing w:after="0" w:line="240" w:lineRule="auto"/>
              <w:rPr>
                <w:rFonts w:eastAsia="Times New Roman" w:cs="Times New Roman"/>
                <w:color w:val="000000"/>
                <w:sz w:val="20"/>
                <w:szCs w:val="20"/>
              </w:rPr>
            </w:pPr>
            <w:r w:rsidRPr="000D76D6">
              <w:rPr>
                <w:rFonts w:eastAsia="Times New Roman" w:cs="Times New Roman"/>
                <w:b/>
                <w:bCs/>
                <w:color w:val="000000"/>
                <w:sz w:val="20"/>
                <w:szCs w:val="20"/>
              </w:rPr>
              <w:t>Location</w:t>
            </w:r>
          </w:p>
        </w:tc>
        <w:tc>
          <w:tcPr>
            <w:tcW w:w="1893" w:type="dxa"/>
            <w:tcBorders>
              <w:top w:val="single" w:sz="4" w:space="0" w:color="auto"/>
              <w:left w:val="single" w:sz="4" w:space="0" w:color="auto"/>
              <w:bottom w:val="single" w:sz="4" w:space="0" w:color="auto"/>
              <w:right w:val="single" w:sz="4" w:space="0" w:color="auto"/>
            </w:tcBorders>
            <w:shd w:val="clear" w:color="auto" w:fill="FFFF00"/>
          </w:tcPr>
          <w:p w14:paraId="011D2FCF" w14:textId="77777777" w:rsidR="0090700B" w:rsidRDefault="0090700B" w:rsidP="0090700B">
            <w:pPr>
              <w:spacing w:after="0" w:line="240" w:lineRule="auto"/>
              <w:rPr>
                <w:rFonts w:eastAsia="Times New Roman" w:cs="Times New Roman"/>
                <w:sz w:val="20"/>
                <w:szCs w:val="20"/>
              </w:rPr>
            </w:pPr>
            <w:r w:rsidRPr="000D76D6">
              <w:rPr>
                <w:rFonts w:eastAsia="Times New Roman" w:cs="Times New Roman"/>
                <w:b/>
                <w:bCs/>
                <w:color w:val="000000"/>
                <w:sz w:val="20"/>
                <w:szCs w:val="20"/>
              </w:rPr>
              <w:t>Name of Event</w:t>
            </w:r>
          </w:p>
          <w:p w14:paraId="57BFD929" w14:textId="77777777" w:rsidR="0090700B" w:rsidRDefault="0090700B" w:rsidP="0090700B">
            <w:pPr>
              <w:rPr>
                <w:rFonts w:eastAsia="Times New Roman" w:cs="Times New Roman"/>
                <w:sz w:val="20"/>
                <w:szCs w:val="20"/>
              </w:rPr>
            </w:pPr>
          </w:p>
          <w:p w14:paraId="75FAE63D" w14:textId="77777777" w:rsidR="0090700B" w:rsidRDefault="0090700B" w:rsidP="0090700B">
            <w:pPr>
              <w:jc w:val="center"/>
              <w:rPr>
                <w:rFonts w:eastAsia="Times New Roman" w:cs="Times New Roman"/>
                <w:sz w:val="20"/>
                <w:szCs w:val="20"/>
              </w:rPr>
            </w:pPr>
          </w:p>
          <w:p w14:paraId="355FB07E" w14:textId="77777777" w:rsidR="0090700B" w:rsidRPr="000D76D6" w:rsidRDefault="0090700B" w:rsidP="0090700B">
            <w:pPr>
              <w:spacing w:after="0" w:line="240" w:lineRule="auto"/>
              <w:rPr>
                <w:rFonts w:eastAsia="Times New Roman" w:cs="Times New Roman"/>
                <w:color w:val="000000"/>
                <w:sz w:val="20"/>
                <w:szCs w:val="20"/>
              </w:rPr>
            </w:pPr>
          </w:p>
        </w:tc>
        <w:tc>
          <w:tcPr>
            <w:tcW w:w="1893" w:type="dxa"/>
            <w:tcBorders>
              <w:top w:val="single" w:sz="4" w:space="0" w:color="auto"/>
              <w:left w:val="single" w:sz="4" w:space="0" w:color="auto"/>
              <w:bottom w:val="single" w:sz="4" w:space="0" w:color="auto"/>
              <w:right w:val="single" w:sz="4" w:space="0" w:color="auto"/>
            </w:tcBorders>
            <w:shd w:val="clear" w:color="auto" w:fill="FFFF00"/>
          </w:tcPr>
          <w:p w14:paraId="33028ED7" w14:textId="77777777" w:rsidR="0090700B" w:rsidRPr="000D76D6" w:rsidRDefault="0090700B" w:rsidP="0090700B">
            <w:pPr>
              <w:spacing w:after="0" w:line="240" w:lineRule="auto"/>
              <w:rPr>
                <w:rFonts w:eastAsia="Times New Roman" w:cs="Times New Roman"/>
                <w:color w:val="000000"/>
                <w:sz w:val="20"/>
                <w:szCs w:val="20"/>
              </w:rPr>
            </w:pPr>
            <w:r w:rsidRPr="000D76D6">
              <w:rPr>
                <w:rFonts w:eastAsia="Times New Roman" w:cs="Times New Roman"/>
                <w:b/>
                <w:bCs/>
                <w:color w:val="000000"/>
                <w:sz w:val="20"/>
                <w:szCs w:val="20"/>
              </w:rPr>
              <w:t>Requested Attendees (Name &amp; Title)</w:t>
            </w:r>
          </w:p>
        </w:tc>
        <w:tc>
          <w:tcPr>
            <w:tcW w:w="1443" w:type="dxa"/>
            <w:gridSpan w:val="2"/>
            <w:tcBorders>
              <w:top w:val="single" w:sz="4" w:space="0" w:color="auto"/>
              <w:left w:val="single" w:sz="4" w:space="0" w:color="auto"/>
              <w:bottom w:val="single" w:sz="4" w:space="0" w:color="auto"/>
              <w:right w:val="single" w:sz="4" w:space="0" w:color="auto"/>
            </w:tcBorders>
            <w:shd w:val="clear" w:color="auto" w:fill="FFFF00"/>
          </w:tcPr>
          <w:p w14:paraId="042EA95F" w14:textId="77777777" w:rsidR="0090700B" w:rsidRPr="000D76D6" w:rsidRDefault="0090700B" w:rsidP="0090700B">
            <w:pPr>
              <w:spacing w:after="0" w:line="240" w:lineRule="auto"/>
              <w:jc w:val="center"/>
              <w:rPr>
                <w:rFonts w:eastAsia="Times New Roman" w:cs="Times New Roman"/>
                <w:color w:val="000000"/>
                <w:sz w:val="20"/>
                <w:szCs w:val="20"/>
              </w:rPr>
            </w:pPr>
            <w:r w:rsidRPr="000D76D6">
              <w:rPr>
                <w:rFonts w:eastAsia="Times New Roman" w:cs="Times New Roman"/>
                <w:b/>
                <w:bCs/>
                <w:color w:val="000000"/>
                <w:sz w:val="20"/>
                <w:szCs w:val="20"/>
              </w:rPr>
              <w:t>Purpose of event:  (T)raining or (O)utreach</w:t>
            </w:r>
          </w:p>
        </w:tc>
        <w:tc>
          <w:tcPr>
            <w:tcW w:w="2972" w:type="dxa"/>
            <w:tcBorders>
              <w:top w:val="single" w:sz="4" w:space="0" w:color="auto"/>
              <w:left w:val="single" w:sz="4" w:space="0" w:color="auto"/>
              <w:bottom w:val="single" w:sz="4" w:space="0" w:color="auto"/>
              <w:right w:val="single" w:sz="4" w:space="0" w:color="auto"/>
            </w:tcBorders>
            <w:shd w:val="clear" w:color="auto" w:fill="FFFF00"/>
          </w:tcPr>
          <w:p w14:paraId="0D245E22" w14:textId="77777777" w:rsidR="0090700B" w:rsidRPr="000D76D6" w:rsidRDefault="0090700B" w:rsidP="0090700B">
            <w:pPr>
              <w:spacing w:after="0" w:line="240" w:lineRule="auto"/>
              <w:rPr>
                <w:rFonts w:eastAsia="Times New Roman" w:cs="Times New Roman"/>
                <w:color w:val="000000"/>
                <w:sz w:val="20"/>
                <w:szCs w:val="20"/>
              </w:rPr>
            </w:pPr>
            <w:r w:rsidRPr="000D76D6">
              <w:rPr>
                <w:rFonts w:eastAsia="Times New Roman" w:cs="Times New Roman"/>
                <w:b/>
                <w:bCs/>
                <w:color w:val="000000"/>
                <w:sz w:val="20"/>
                <w:szCs w:val="20"/>
              </w:rPr>
              <w:t xml:space="preserve">If Purpose is Training or Professional/Technical Development, Estimate Savings to be Realized for Each Attendee </w:t>
            </w:r>
          </w:p>
        </w:tc>
        <w:tc>
          <w:tcPr>
            <w:tcW w:w="3513" w:type="dxa"/>
            <w:tcBorders>
              <w:top w:val="single" w:sz="4" w:space="0" w:color="auto"/>
              <w:left w:val="single" w:sz="4" w:space="0" w:color="auto"/>
              <w:bottom w:val="single" w:sz="4" w:space="0" w:color="auto"/>
              <w:right w:val="single" w:sz="4" w:space="0" w:color="auto"/>
            </w:tcBorders>
            <w:shd w:val="clear" w:color="auto" w:fill="FFFF00"/>
          </w:tcPr>
          <w:p w14:paraId="473BEFCE" w14:textId="77777777" w:rsidR="0090700B" w:rsidRPr="000D76D6" w:rsidRDefault="0090700B" w:rsidP="0090700B">
            <w:pPr>
              <w:spacing w:after="0" w:line="240" w:lineRule="auto"/>
              <w:rPr>
                <w:rFonts w:eastAsia="Times New Roman" w:cs="Times New Roman"/>
                <w:color w:val="000000"/>
                <w:sz w:val="20"/>
                <w:szCs w:val="20"/>
              </w:rPr>
            </w:pPr>
            <w:r w:rsidRPr="000D76D6">
              <w:rPr>
                <w:rFonts w:eastAsia="Times New Roman" w:cs="Times New Roman"/>
                <w:b/>
                <w:bCs/>
                <w:color w:val="000000"/>
                <w:sz w:val="20"/>
                <w:szCs w:val="20"/>
              </w:rPr>
              <w:t>If Purpose is Outreach, Describe Benefit to DEP</w:t>
            </w:r>
          </w:p>
        </w:tc>
        <w:tc>
          <w:tcPr>
            <w:tcW w:w="1896" w:type="dxa"/>
            <w:tcBorders>
              <w:top w:val="single" w:sz="4" w:space="0" w:color="auto"/>
              <w:left w:val="single" w:sz="4" w:space="0" w:color="auto"/>
              <w:bottom w:val="single" w:sz="4" w:space="0" w:color="auto"/>
              <w:right w:val="single" w:sz="4" w:space="0" w:color="auto"/>
            </w:tcBorders>
            <w:shd w:val="clear" w:color="auto" w:fill="FFFF00"/>
          </w:tcPr>
          <w:p w14:paraId="616B872D" w14:textId="77777777" w:rsidR="0090700B" w:rsidRPr="000D76D6" w:rsidRDefault="0090700B" w:rsidP="0090700B">
            <w:pPr>
              <w:spacing w:after="0" w:line="240" w:lineRule="auto"/>
              <w:jc w:val="right"/>
              <w:rPr>
                <w:rFonts w:eastAsia="Times New Roman" w:cs="Times New Roman"/>
                <w:color w:val="000000"/>
                <w:sz w:val="20"/>
                <w:szCs w:val="20"/>
              </w:rPr>
            </w:pPr>
            <w:r w:rsidRPr="000D76D6">
              <w:rPr>
                <w:rFonts w:eastAsia="Times New Roman" w:cs="Times New Roman"/>
                <w:b/>
                <w:bCs/>
                <w:color w:val="000000"/>
                <w:sz w:val="20"/>
                <w:szCs w:val="20"/>
              </w:rPr>
              <w:t>Total Requested Event Cost (Training Cost, Associated Fees, Travel, Per Diem, Etc.)</w:t>
            </w:r>
          </w:p>
        </w:tc>
        <w:tc>
          <w:tcPr>
            <w:tcW w:w="2073" w:type="dxa"/>
            <w:gridSpan w:val="2"/>
            <w:tcBorders>
              <w:top w:val="single" w:sz="4" w:space="0" w:color="auto"/>
              <w:left w:val="single" w:sz="4" w:space="0" w:color="auto"/>
              <w:bottom w:val="single" w:sz="4" w:space="0" w:color="auto"/>
              <w:right w:val="single" w:sz="4" w:space="0" w:color="auto"/>
            </w:tcBorders>
            <w:shd w:val="clear" w:color="auto" w:fill="FFFF00"/>
          </w:tcPr>
          <w:p w14:paraId="752DC547" w14:textId="77777777" w:rsidR="0090700B" w:rsidRPr="00761815" w:rsidRDefault="0090700B" w:rsidP="0090700B">
            <w:pPr>
              <w:spacing w:after="0" w:line="240" w:lineRule="auto"/>
              <w:jc w:val="right"/>
              <w:rPr>
                <w:rFonts w:eastAsia="Times New Roman" w:cs="Times New Roman"/>
                <w:color w:val="FF0000"/>
                <w:sz w:val="20"/>
                <w:szCs w:val="20"/>
              </w:rPr>
            </w:pPr>
            <w:r w:rsidRPr="000D76D6">
              <w:rPr>
                <w:rFonts w:eastAsia="Times New Roman" w:cs="Times New Roman"/>
                <w:b/>
                <w:bCs/>
                <w:color w:val="000000"/>
                <w:sz w:val="20"/>
                <w:szCs w:val="20"/>
              </w:rPr>
              <w:t>Amount of Remaining “Employee Development” Budget</w:t>
            </w:r>
          </w:p>
        </w:tc>
      </w:tr>
      <w:tr w:rsidR="0090700B" w:rsidRPr="000D76D6" w14:paraId="5962F2EB" w14:textId="77777777" w:rsidTr="00741A08">
        <w:trPr>
          <w:trHeight w:val="3410"/>
        </w:trPr>
        <w:tc>
          <w:tcPr>
            <w:tcW w:w="904" w:type="dxa"/>
            <w:tcBorders>
              <w:top w:val="single" w:sz="4" w:space="0" w:color="auto"/>
              <w:left w:val="single" w:sz="8" w:space="0" w:color="auto"/>
              <w:bottom w:val="single" w:sz="4" w:space="0" w:color="auto"/>
              <w:right w:val="single" w:sz="8" w:space="0" w:color="auto"/>
            </w:tcBorders>
            <w:shd w:val="clear" w:color="auto" w:fill="auto"/>
            <w:hideMark/>
          </w:tcPr>
          <w:p w14:paraId="381A51E4" w14:textId="77777777" w:rsidR="0090700B" w:rsidRPr="000D76D6" w:rsidRDefault="0090700B" w:rsidP="0090700B">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TBD</w:t>
            </w:r>
          </w:p>
        </w:tc>
        <w:tc>
          <w:tcPr>
            <w:tcW w:w="1336" w:type="dxa"/>
            <w:tcBorders>
              <w:top w:val="single" w:sz="4" w:space="0" w:color="auto"/>
              <w:left w:val="single" w:sz="4" w:space="0" w:color="auto"/>
              <w:bottom w:val="single" w:sz="4" w:space="0" w:color="auto"/>
              <w:right w:val="single" w:sz="4" w:space="0" w:color="auto"/>
            </w:tcBorders>
            <w:shd w:val="clear" w:color="auto" w:fill="auto"/>
            <w:hideMark/>
          </w:tcPr>
          <w:p w14:paraId="64C457BD" w14:textId="77777777" w:rsidR="0090700B" w:rsidRPr="000D76D6" w:rsidRDefault="0090700B" w:rsidP="0090700B">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Washington, DC</w:t>
            </w:r>
          </w:p>
        </w:tc>
        <w:tc>
          <w:tcPr>
            <w:tcW w:w="1893" w:type="dxa"/>
            <w:tcBorders>
              <w:top w:val="single" w:sz="4" w:space="0" w:color="auto"/>
              <w:left w:val="single" w:sz="4" w:space="0" w:color="auto"/>
              <w:bottom w:val="single" w:sz="4" w:space="0" w:color="auto"/>
              <w:right w:val="single" w:sz="4" w:space="0" w:color="auto"/>
            </w:tcBorders>
            <w:shd w:val="clear" w:color="auto" w:fill="auto"/>
            <w:hideMark/>
          </w:tcPr>
          <w:p w14:paraId="5B66EB8A" w14:textId="77777777" w:rsidR="0090700B" w:rsidRPr="000D76D6" w:rsidRDefault="0090700B" w:rsidP="0090700B">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AASG Fall Liaison</w:t>
            </w:r>
          </w:p>
        </w:tc>
        <w:tc>
          <w:tcPr>
            <w:tcW w:w="1893" w:type="dxa"/>
            <w:tcBorders>
              <w:top w:val="single" w:sz="4" w:space="0" w:color="auto"/>
              <w:left w:val="single" w:sz="4" w:space="0" w:color="auto"/>
              <w:bottom w:val="single" w:sz="4" w:space="0" w:color="auto"/>
              <w:right w:val="single" w:sz="4" w:space="0" w:color="auto"/>
            </w:tcBorders>
            <w:shd w:val="clear" w:color="auto" w:fill="auto"/>
            <w:hideMark/>
          </w:tcPr>
          <w:p w14:paraId="1666ECF8" w14:textId="77777777" w:rsidR="0090700B" w:rsidRPr="000D76D6" w:rsidRDefault="0090700B" w:rsidP="0090700B">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xml:space="preserve">Jon Arthur, </w:t>
            </w:r>
            <w:proofErr w:type="spellStart"/>
            <w:r w:rsidRPr="000D76D6">
              <w:rPr>
                <w:rFonts w:eastAsia="Times New Roman" w:cs="Times New Roman"/>
                <w:color w:val="000000"/>
                <w:sz w:val="20"/>
                <w:szCs w:val="20"/>
              </w:rPr>
              <w:t>Dir</w:t>
            </w:r>
            <w:proofErr w:type="spellEnd"/>
            <w:r w:rsidRPr="000D76D6">
              <w:rPr>
                <w:rFonts w:eastAsia="Times New Roman" w:cs="Times New Roman"/>
                <w:color w:val="000000"/>
                <w:sz w:val="20"/>
                <w:szCs w:val="20"/>
              </w:rPr>
              <w:t xml:space="preserve"> &amp; State Geologist</w:t>
            </w:r>
          </w:p>
        </w:tc>
        <w:tc>
          <w:tcPr>
            <w:tcW w:w="1443" w:type="dxa"/>
            <w:gridSpan w:val="2"/>
            <w:tcBorders>
              <w:top w:val="single" w:sz="4" w:space="0" w:color="auto"/>
              <w:left w:val="single" w:sz="4" w:space="0" w:color="auto"/>
              <w:bottom w:val="single" w:sz="4" w:space="0" w:color="auto"/>
              <w:right w:val="single" w:sz="4" w:space="0" w:color="auto"/>
            </w:tcBorders>
            <w:shd w:val="clear" w:color="auto" w:fill="auto"/>
            <w:hideMark/>
          </w:tcPr>
          <w:p w14:paraId="059DA5C9" w14:textId="77777777" w:rsidR="0090700B" w:rsidRPr="000D76D6" w:rsidRDefault="0090700B" w:rsidP="0090700B">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O</w:t>
            </w:r>
          </w:p>
        </w:tc>
        <w:tc>
          <w:tcPr>
            <w:tcW w:w="2972" w:type="dxa"/>
            <w:tcBorders>
              <w:top w:val="single" w:sz="4" w:space="0" w:color="auto"/>
              <w:left w:val="single" w:sz="4" w:space="0" w:color="auto"/>
              <w:bottom w:val="single" w:sz="4" w:space="0" w:color="auto"/>
              <w:right w:val="single" w:sz="4" w:space="0" w:color="auto"/>
            </w:tcBorders>
            <w:shd w:val="clear" w:color="auto" w:fill="auto"/>
            <w:hideMark/>
          </w:tcPr>
          <w:p w14:paraId="0BEDD2A2" w14:textId="77777777" w:rsidR="0090700B" w:rsidRPr="000D76D6" w:rsidRDefault="0090700B" w:rsidP="0090700B">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w:t>
            </w:r>
          </w:p>
        </w:tc>
        <w:tc>
          <w:tcPr>
            <w:tcW w:w="3513" w:type="dxa"/>
            <w:tcBorders>
              <w:top w:val="single" w:sz="4" w:space="0" w:color="auto"/>
              <w:left w:val="single" w:sz="4" w:space="0" w:color="auto"/>
              <w:bottom w:val="single" w:sz="4" w:space="0" w:color="auto"/>
              <w:right w:val="single" w:sz="4" w:space="0" w:color="auto"/>
            </w:tcBorders>
            <w:shd w:val="clear" w:color="auto" w:fill="auto"/>
            <w:hideMark/>
          </w:tcPr>
          <w:p w14:paraId="3DB656AF" w14:textId="77777777" w:rsidR="0090700B" w:rsidRPr="000D76D6" w:rsidRDefault="0090700B" w:rsidP="0090700B">
            <w:pPr>
              <w:spacing w:after="0" w:line="240" w:lineRule="auto"/>
              <w:rPr>
                <w:rFonts w:eastAsia="Times New Roman" w:cs="Times New Roman"/>
                <w:color w:val="000000"/>
                <w:sz w:val="20"/>
                <w:szCs w:val="20"/>
              </w:rPr>
            </w:pPr>
            <w:r w:rsidRPr="00741A08">
              <w:rPr>
                <w:rFonts w:eastAsia="Times New Roman" w:cs="Times New Roman"/>
                <w:color w:val="000000"/>
                <w:sz w:val="20"/>
                <w:szCs w:val="20"/>
              </w:rPr>
              <w:t>FGS Director as AASG President Elect is expected to organize, lead, and participate in Liaison, an outreach event in Washington DC, where the nation's state geologists meet with federal agencies (e.g., NASA re: LIDAR), congressional staff (cooperative program support) and NGOs (i.e., National Mining Assoc., National Groundwater Association, National Research Council) regarding collaborative opportunities and clarifying geoscience needs of the state and nation.</w:t>
            </w:r>
          </w:p>
        </w:tc>
        <w:tc>
          <w:tcPr>
            <w:tcW w:w="1896" w:type="dxa"/>
            <w:tcBorders>
              <w:top w:val="single" w:sz="4" w:space="0" w:color="auto"/>
              <w:left w:val="single" w:sz="4" w:space="0" w:color="auto"/>
              <w:bottom w:val="single" w:sz="4" w:space="0" w:color="auto"/>
              <w:right w:val="single" w:sz="4" w:space="0" w:color="auto"/>
            </w:tcBorders>
            <w:shd w:val="clear" w:color="auto" w:fill="auto"/>
            <w:hideMark/>
          </w:tcPr>
          <w:p w14:paraId="17285C81" w14:textId="77777777" w:rsidR="0090700B" w:rsidRPr="000D76D6" w:rsidRDefault="0090700B" w:rsidP="0090700B">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 xml:space="preserve">$1,900 </w:t>
            </w:r>
          </w:p>
        </w:tc>
        <w:tc>
          <w:tcPr>
            <w:tcW w:w="2073" w:type="dxa"/>
            <w:gridSpan w:val="2"/>
            <w:tcBorders>
              <w:top w:val="single" w:sz="4" w:space="0" w:color="auto"/>
              <w:left w:val="single" w:sz="4" w:space="0" w:color="auto"/>
              <w:bottom w:val="single" w:sz="4" w:space="0" w:color="auto"/>
              <w:right w:val="single" w:sz="4" w:space="0" w:color="auto"/>
            </w:tcBorders>
            <w:shd w:val="clear" w:color="auto" w:fill="auto"/>
            <w:hideMark/>
          </w:tcPr>
          <w:p w14:paraId="02718E0B" w14:textId="77777777" w:rsidR="0090700B" w:rsidRPr="000D76D6" w:rsidRDefault="0090700B" w:rsidP="0090700B">
            <w:pPr>
              <w:spacing w:after="0" w:line="240" w:lineRule="auto"/>
              <w:jc w:val="right"/>
              <w:rPr>
                <w:rFonts w:eastAsia="Times New Roman" w:cs="Times New Roman"/>
                <w:color w:val="000000"/>
                <w:sz w:val="20"/>
                <w:szCs w:val="20"/>
              </w:rPr>
            </w:pPr>
            <w:r w:rsidRPr="00761815">
              <w:rPr>
                <w:rFonts w:eastAsia="Times New Roman" w:cs="Times New Roman"/>
                <w:color w:val="FF0000"/>
                <w:sz w:val="20"/>
                <w:szCs w:val="20"/>
              </w:rPr>
              <w:t>$29,434</w:t>
            </w:r>
          </w:p>
        </w:tc>
      </w:tr>
      <w:tr w:rsidR="00741A08" w:rsidRPr="00761815" w14:paraId="6100F0AF" w14:textId="77777777" w:rsidTr="00741A08">
        <w:trPr>
          <w:trHeight w:val="1790"/>
        </w:trPr>
        <w:tc>
          <w:tcPr>
            <w:tcW w:w="904" w:type="dxa"/>
            <w:tcBorders>
              <w:top w:val="single" w:sz="4" w:space="0" w:color="auto"/>
              <w:left w:val="single" w:sz="8" w:space="0" w:color="auto"/>
              <w:bottom w:val="single" w:sz="4" w:space="0" w:color="auto"/>
              <w:right w:val="single" w:sz="8" w:space="0" w:color="auto"/>
            </w:tcBorders>
            <w:shd w:val="clear" w:color="auto" w:fill="auto"/>
          </w:tcPr>
          <w:p w14:paraId="440E00AF" w14:textId="77777777" w:rsidR="00741A08" w:rsidRPr="000D76D6" w:rsidRDefault="00741A08" w:rsidP="00BB62E7">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3/17-20/2014</w:t>
            </w:r>
          </w:p>
        </w:tc>
        <w:tc>
          <w:tcPr>
            <w:tcW w:w="1336" w:type="dxa"/>
            <w:tcBorders>
              <w:top w:val="single" w:sz="4" w:space="0" w:color="auto"/>
              <w:left w:val="single" w:sz="4" w:space="0" w:color="auto"/>
              <w:bottom w:val="single" w:sz="4" w:space="0" w:color="auto"/>
              <w:right w:val="single" w:sz="4" w:space="0" w:color="auto"/>
            </w:tcBorders>
            <w:shd w:val="clear" w:color="auto" w:fill="auto"/>
          </w:tcPr>
          <w:p w14:paraId="683D05D9" w14:textId="77777777" w:rsidR="00741A08" w:rsidRPr="000D76D6" w:rsidRDefault="00741A08" w:rsidP="00BB62E7">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Washington, DC</w:t>
            </w:r>
          </w:p>
        </w:tc>
        <w:tc>
          <w:tcPr>
            <w:tcW w:w="1893" w:type="dxa"/>
            <w:tcBorders>
              <w:top w:val="single" w:sz="4" w:space="0" w:color="auto"/>
              <w:left w:val="single" w:sz="4" w:space="0" w:color="auto"/>
              <w:bottom w:val="single" w:sz="4" w:space="0" w:color="auto"/>
              <w:right w:val="single" w:sz="4" w:space="0" w:color="auto"/>
            </w:tcBorders>
            <w:shd w:val="clear" w:color="auto" w:fill="auto"/>
          </w:tcPr>
          <w:p w14:paraId="08165297" w14:textId="77777777" w:rsidR="00741A08" w:rsidRPr="000D76D6" w:rsidRDefault="00741A08" w:rsidP="00BB62E7">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AASG Spring Liaison</w:t>
            </w:r>
          </w:p>
        </w:tc>
        <w:tc>
          <w:tcPr>
            <w:tcW w:w="1893" w:type="dxa"/>
            <w:tcBorders>
              <w:top w:val="single" w:sz="4" w:space="0" w:color="auto"/>
              <w:left w:val="single" w:sz="4" w:space="0" w:color="auto"/>
              <w:bottom w:val="single" w:sz="4" w:space="0" w:color="auto"/>
              <w:right w:val="single" w:sz="4" w:space="0" w:color="auto"/>
            </w:tcBorders>
            <w:shd w:val="clear" w:color="auto" w:fill="auto"/>
          </w:tcPr>
          <w:p w14:paraId="5B6B2EE4" w14:textId="77777777" w:rsidR="00741A08" w:rsidRPr="000D76D6" w:rsidRDefault="00741A08" w:rsidP="00BB62E7">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xml:space="preserve">Jon Arthur, </w:t>
            </w:r>
            <w:proofErr w:type="spellStart"/>
            <w:r w:rsidRPr="000D76D6">
              <w:rPr>
                <w:rFonts w:eastAsia="Times New Roman" w:cs="Times New Roman"/>
                <w:color w:val="000000"/>
                <w:sz w:val="20"/>
                <w:szCs w:val="20"/>
              </w:rPr>
              <w:t>Dir</w:t>
            </w:r>
            <w:proofErr w:type="spellEnd"/>
            <w:r w:rsidRPr="000D76D6">
              <w:rPr>
                <w:rFonts w:eastAsia="Times New Roman" w:cs="Times New Roman"/>
                <w:color w:val="000000"/>
                <w:sz w:val="20"/>
                <w:szCs w:val="20"/>
              </w:rPr>
              <w:t xml:space="preserve"> &amp; State Geologist</w:t>
            </w:r>
          </w:p>
        </w:tc>
        <w:tc>
          <w:tcPr>
            <w:tcW w:w="1443" w:type="dxa"/>
            <w:gridSpan w:val="2"/>
            <w:tcBorders>
              <w:top w:val="single" w:sz="4" w:space="0" w:color="auto"/>
              <w:left w:val="single" w:sz="4" w:space="0" w:color="auto"/>
              <w:bottom w:val="single" w:sz="4" w:space="0" w:color="auto"/>
              <w:right w:val="single" w:sz="4" w:space="0" w:color="auto"/>
            </w:tcBorders>
            <w:shd w:val="clear" w:color="auto" w:fill="auto"/>
          </w:tcPr>
          <w:p w14:paraId="39F2B7F8" w14:textId="77777777" w:rsidR="00741A08" w:rsidRPr="000D76D6" w:rsidRDefault="00741A08" w:rsidP="00BB62E7">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O</w:t>
            </w:r>
          </w:p>
        </w:tc>
        <w:tc>
          <w:tcPr>
            <w:tcW w:w="2972" w:type="dxa"/>
            <w:tcBorders>
              <w:top w:val="single" w:sz="4" w:space="0" w:color="auto"/>
              <w:left w:val="single" w:sz="4" w:space="0" w:color="auto"/>
              <w:bottom w:val="single" w:sz="4" w:space="0" w:color="auto"/>
              <w:right w:val="single" w:sz="4" w:space="0" w:color="auto"/>
            </w:tcBorders>
            <w:shd w:val="clear" w:color="auto" w:fill="auto"/>
          </w:tcPr>
          <w:p w14:paraId="2F888873" w14:textId="77777777" w:rsidR="00741A08" w:rsidRPr="000D76D6" w:rsidRDefault="00741A08" w:rsidP="00BB62E7">
            <w:pPr>
              <w:spacing w:after="0" w:line="240" w:lineRule="auto"/>
              <w:rPr>
                <w:rFonts w:eastAsia="Times New Roman" w:cs="Times New Roman"/>
                <w:color w:val="000000"/>
                <w:sz w:val="20"/>
                <w:szCs w:val="20"/>
              </w:rPr>
            </w:pPr>
            <w:r w:rsidRPr="00741A08">
              <w:rPr>
                <w:rFonts w:eastAsia="Times New Roman" w:cs="Times New Roman"/>
                <w:color w:val="000000"/>
                <w:sz w:val="20"/>
                <w:szCs w:val="20"/>
              </w:rPr>
              <w:t> </w:t>
            </w:r>
          </w:p>
        </w:tc>
        <w:tc>
          <w:tcPr>
            <w:tcW w:w="3513" w:type="dxa"/>
            <w:tcBorders>
              <w:top w:val="single" w:sz="4" w:space="0" w:color="auto"/>
              <w:left w:val="single" w:sz="4" w:space="0" w:color="auto"/>
              <w:bottom w:val="single" w:sz="4" w:space="0" w:color="auto"/>
              <w:right w:val="single" w:sz="4" w:space="0" w:color="auto"/>
            </w:tcBorders>
            <w:shd w:val="clear" w:color="auto" w:fill="auto"/>
          </w:tcPr>
          <w:p w14:paraId="23E77813" w14:textId="77777777" w:rsidR="00741A08" w:rsidRPr="000D76D6" w:rsidRDefault="00741A08" w:rsidP="00BB62E7">
            <w:pPr>
              <w:spacing w:after="0" w:line="240" w:lineRule="auto"/>
              <w:rPr>
                <w:rFonts w:eastAsia="Times New Roman" w:cs="Times New Roman"/>
                <w:color w:val="000000"/>
                <w:sz w:val="20"/>
                <w:szCs w:val="20"/>
              </w:rPr>
            </w:pPr>
            <w:r w:rsidRPr="00741A08">
              <w:rPr>
                <w:rFonts w:eastAsia="Times New Roman" w:cs="Times New Roman"/>
                <w:color w:val="000000"/>
                <w:sz w:val="20"/>
                <w:szCs w:val="20"/>
              </w:rPr>
              <w:t>FGS Director as AASG President Elect is expected to organize, lead, participate in Liaison, an outreach event in Washington DC, where the nation's state geologists meet with federal agencies (e.g., NASA re: LIDAR), congressional staff (cooperative program support) and NGOs (i.e., National Mining Assoc., National Groundwater Association, National Research Council) regarding collaborative opportunities and clarifying geoscience needs of the state and nation.</w:t>
            </w:r>
          </w:p>
        </w:tc>
        <w:tc>
          <w:tcPr>
            <w:tcW w:w="1896" w:type="dxa"/>
            <w:tcBorders>
              <w:top w:val="single" w:sz="4" w:space="0" w:color="auto"/>
              <w:left w:val="single" w:sz="4" w:space="0" w:color="auto"/>
              <w:bottom w:val="single" w:sz="4" w:space="0" w:color="auto"/>
              <w:right w:val="single" w:sz="4" w:space="0" w:color="auto"/>
            </w:tcBorders>
            <w:shd w:val="clear" w:color="auto" w:fill="auto"/>
          </w:tcPr>
          <w:p w14:paraId="01F631A5" w14:textId="77777777" w:rsidR="00741A08" w:rsidRPr="000D76D6" w:rsidRDefault="00741A08" w:rsidP="00BB62E7">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 xml:space="preserve">$1,900 </w:t>
            </w:r>
          </w:p>
        </w:tc>
        <w:tc>
          <w:tcPr>
            <w:tcW w:w="2073" w:type="dxa"/>
            <w:gridSpan w:val="2"/>
            <w:tcBorders>
              <w:top w:val="single" w:sz="4" w:space="0" w:color="auto"/>
              <w:left w:val="single" w:sz="4" w:space="0" w:color="auto"/>
              <w:bottom w:val="single" w:sz="4" w:space="0" w:color="auto"/>
              <w:right w:val="single" w:sz="4" w:space="0" w:color="auto"/>
            </w:tcBorders>
            <w:shd w:val="clear" w:color="auto" w:fill="auto"/>
          </w:tcPr>
          <w:p w14:paraId="5CDB3805" w14:textId="77777777" w:rsidR="00741A08" w:rsidRPr="00761815" w:rsidRDefault="00741A08" w:rsidP="00BB62E7">
            <w:pPr>
              <w:spacing w:after="0" w:line="240" w:lineRule="auto"/>
              <w:jc w:val="right"/>
              <w:rPr>
                <w:rFonts w:eastAsia="Times New Roman" w:cs="Times New Roman"/>
                <w:color w:val="FF0000"/>
                <w:sz w:val="20"/>
                <w:szCs w:val="20"/>
              </w:rPr>
            </w:pPr>
            <w:r w:rsidRPr="00761815">
              <w:rPr>
                <w:rFonts w:eastAsia="Times New Roman" w:cs="Times New Roman"/>
                <w:color w:val="FF0000"/>
                <w:sz w:val="20"/>
                <w:szCs w:val="20"/>
              </w:rPr>
              <w:t>$</w:t>
            </w:r>
            <w:r>
              <w:rPr>
                <w:rFonts w:eastAsia="Times New Roman" w:cs="Times New Roman"/>
                <w:color w:val="FF0000"/>
                <w:sz w:val="20"/>
                <w:szCs w:val="20"/>
              </w:rPr>
              <w:t>27,534</w:t>
            </w:r>
          </w:p>
        </w:tc>
      </w:tr>
    </w:tbl>
    <w:p w14:paraId="7C1E4462" w14:textId="77777777" w:rsidR="00D66D21" w:rsidRDefault="00D66D21"/>
    <w:tbl>
      <w:tblPr>
        <w:tblW w:w="18005" w:type="dxa"/>
        <w:tblInd w:w="80" w:type="dxa"/>
        <w:tblLayout w:type="fixed"/>
        <w:tblLook w:val="04A0" w:firstRow="1" w:lastRow="0" w:firstColumn="1" w:lastColumn="0" w:noHBand="0" w:noVBand="1"/>
      </w:tblPr>
      <w:tblGrid>
        <w:gridCol w:w="904"/>
        <w:gridCol w:w="1336"/>
        <w:gridCol w:w="1893"/>
        <w:gridCol w:w="1893"/>
        <w:gridCol w:w="1443"/>
        <w:gridCol w:w="2972"/>
        <w:gridCol w:w="3513"/>
        <w:gridCol w:w="1896"/>
        <w:gridCol w:w="2155"/>
      </w:tblGrid>
      <w:tr w:rsidR="005B6408" w:rsidRPr="000D76D6" w14:paraId="653F4A64" w14:textId="77777777" w:rsidTr="000420C6">
        <w:trPr>
          <w:trHeight w:val="1285"/>
        </w:trPr>
        <w:tc>
          <w:tcPr>
            <w:tcW w:w="904" w:type="dxa"/>
            <w:tcBorders>
              <w:top w:val="single" w:sz="4" w:space="0" w:color="auto"/>
              <w:left w:val="single" w:sz="4" w:space="0" w:color="auto"/>
              <w:bottom w:val="single" w:sz="4" w:space="0" w:color="auto"/>
              <w:right w:val="single" w:sz="4" w:space="0" w:color="auto"/>
            </w:tcBorders>
            <w:shd w:val="clear" w:color="000000" w:fill="FFFF00"/>
            <w:hideMark/>
          </w:tcPr>
          <w:p w14:paraId="30326980" w14:textId="77777777" w:rsidR="00981366" w:rsidRPr="000D76D6" w:rsidRDefault="00981366" w:rsidP="00557DD5">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t>Date of Event</w:t>
            </w:r>
          </w:p>
        </w:tc>
        <w:tc>
          <w:tcPr>
            <w:tcW w:w="1336" w:type="dxa"/>
            <w:tcBorders>
              <w:top w:val="single" w:sz="4" w:space="0" w:color="auto"/>
              <w:left w:val="single" w:sz="4" w:space="0" w:color="auto"/>
              <w:bottom w:val="single" w:sz="4" w:space="0" w:color="auto"/>
              <w:right w:val="single" w:sz="4" w:space="0" w:color="auto"/>
            </w:tcBorders>
            <w:shd w:val="clear" w:color="000000" w:fill="FFFF00"/>
            <w:hideMark/>
          </w:tcPr>
          <w:p w14:paraId="19061DC2" w14:textId="77777777" w:rsidR="00981366" w:rsidRPr="000D76D6" w:rsidRDefault="00981366" w:rsidP="00557DD5">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t>Location</w:t>
            </w:r>
          </w:p>
        </w:tc>
        <w:tc>
          <w:tcPr>
            <w:tcW w:w="1893" w:type="dxa"/>
            <w:tcBorders>
              <w:top w:val="single" w:sz="4" w:space="0" w:color="auto"/>
              <w:left w:val="single" w:sz="4" w:space="0" w:color="auto"/>
              <w:bottom w:val="single" w:sz="4" w:space="0" w:color="auto"/>
              <w:right w:val="single" w:sz="4" w:space="0" w:color="auto"/>
            </w:tcBorders>
            <w:shd w:val="clear" w:color="000000" w:fill="FFFF00"/>
            <w:hideMark/>
          </w:tcPr>
          <w:p w14:paraId="1AB04F2E" w14:textId="77777777" w:rsidR="00981366" w:rsidRPr="000D76D6" w:rsidRDefault="00981366" w:rsidP="00557DD5">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Name of Event</w:t>
            </w:r>
          </w:p>
        </w:tc>
        <w:tc>
          <w:tcPr>
            <w:tcW w:w="1893" w:type="dxa"/>
            <w:tcBorders>
              <w:top w:val="single" w:sz="4" w:space="0" w:color="auto"/>
              <w:left w:val="single" w:sz="4" w:space="0" w:color="auto"/>
              <w:bottom w:val="single" w:sz="4" w:space="0" w:color="auto"/>
              <w:right w:val="single" w:sz="4" w:space="0" w:color="auto"/>
            </w:tcBorders>
            <w:shd w:val="clear" w:color="000000" w:fill="FFFF00"/>
            <w:hideMark/>
          </w:tcPr>
          <w:p w14:paraId="78DA57EC" w14:textId="77777777" w:rsidR="00981366" w:rsidRPr="000D76D6" w:rsidRDefault="00981366" w:rsidP="00557DD5">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Requested Attendees (Name &amp; Title)</w:t>
            </w:r>
          </w:p>
        </w:tc>
        <w:tc>
          <w:tcPr>
            <w:tcW w:w="1443" w:type="dxa"/>
            <w:tcBorders>
              <w:top w:val="single" w:sz="4" w:space="0" w:color="auto"/>
              <w:left w:val="single" w:sz="4" w:space="0" w:color="auto"/>
              <w:bottom w:val="single" w:sz="4" w:space="0" w:color="auto"/>
              <w:right w:val="single" w:sz="4" w:space="0" w:color="auto"/>
            </w:tcBorders>
            <w:shd w:val="clear" w:color="000000" w:fill="FFFF00"/>
            <w:hideMark/>
          </w:tcPr>
          <w:p w14:paraId="6B6BEC1F" w14:textId="77777777" w:rsidR="00981366" w:rsidRPr="000D76D6" w:rsidRDefault="00981366" w:rsidP="00557DD5">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Purpose of event:  (T)raining or (O)utreach</w:t>
            </w:r>
          </w:p>
        </w:tc>
        <w:tc>
          <w:tcPr>
            <w:tcW w:w="2972" w:type="dxa"/>
            <w:tcBorders>
              <w:top w:val="single" w:sz="4" w:space="0" w:color="auto"/>
              <w:left w:val="single" w:sz="4" w:space="0" w:color="auto"/>
              <w:bottom w:val="single" w:sz="4" w:space="0" w:color="auto"/>
              <w:right w:val="single" w:sz="4" w:space="0" w:color="auto"/>
            </w:tcBorders>
            <w:shd w:val="clear" w:color="000000" w:fill="FFFF00"/>
            <w:hideMark/>
          </w:tcPr>
          <w:p w14:paraId="264E56FA" w14:textId="77777777" w:rsidR="00981366" w:rsidRPr="000D76D6" w:rsidRDefault="00981366" w:rsidP="00557DD5">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 xml:space="preserve">If Purpose is Training or Professional/Technical Development, Estimate Savings to be Realized for Each Attendee </w:t>
            </w:r>
          </w:p>
        </w:tc>
        <w:tc>
          <w:tcPr>
            <w:tcW w:w="3513" w:type="dxa"/>
            <w:tcBorders>
              <w:top w:val="single" w:sz="4" w:space="0" w:color="auto"/>
              <w:left w:val="single" w:sz="4" w:space="0" w:color="auto"/>
              <w:bottom w:val="single" w:sz="4" w:space="0" w:color="auto"/>
              <w:right w:val="single" w:sz="4" w:space="0" w:color="auto"/>
            </w:tcBorders>
            <w:shd w:val="clear" w:color="000000" w:fill="FFFF00"/>
            <w:hideMark/>
          </w:tcPr>
          <w:p w14:paraId="266B7616" w14:textId="77777777" w:rsidR="00981366" w:rsidRPr="000D76D6" w:rsidRDefault="00981366" w:rsidP="00557DD5">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If Purpose is Outreach, Describe Benefit to DEP</w:t>
            </w:r>
          </w:p>
        </w:tc>
        <w:tc>
          <w:tcPr>
            <w:tcW w:w="1896" w:type="dxa"/>
            <w:tcBorders>
              <w:top w:val="single" w:sz="4" w:space="0" w:color="auto"/>
              <w:left w:val="single" w:sz="4" w:space="0" w:color="auto"/>
              <w:bottom w:val="single" w:sz="4" w:space="0" w:color="auto"/>
              <w:right w:val="single" w:sz="4" w:space="0" w:color="auto"/>
            </w:tcBorders>
            <w:shd w:val="clear" w:color="000000" w:fill="FFFF00"/>
            <w:hideMark/>
          </w:tcPr>
          <w:p w14:paraId="039DE57D" w14:textId="77777777" w:rsidR="00981366" w:rsidRPr="000D76D6" w:rsidRDefault="00981366" w:rsidP="00557DD5">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Total Requested Event Cost (Training Cost, Associated Fees, Travel, Per Diem, Etc.)</w:t>
            </w:r>
          </w:p>
        </w:tc>
        <w:tc>
          <w:tcPr>
            <w:tcW w:w="2155" w:type="dxa"/>
            <w:tcBorders>
              <w:top w:val="single" w:sz="4" w:space="0" w:color="auto"/>
              <w:left w:val="single" w:sz="4" w:space="0" w:color="auto"/>
              <w:bottom w:val="single" w:sz="4" w:space="0" w:color="auto"/>
              <w:right w:val="single" w:sz="4" w:space="0" w:color="auto"/>
            </w:tcBorders>
            <w:shd w:val="clear" w:color="000000" w:fill="FFFF00"/>
            <w:hideMark/>
          </w:tcPr>
          <w:p w14:paraId="5B79A86D" w14:textId="77777777" w:rsidR="00981366" w:rsidRPr="000D76D6" w:rsidRDefault="00981366" w:rsidP="00557DD5">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Amount of Remaining “Employee Development” Budget</w:t>
            </w:r>
          </w:p>
        </w:tc>
      </w:tr>
      <w:tr w:rsidR="00FE2D15" w:rsidRPr="000D76D6" w14:paraId="2410312A" w14:textId="77777777" w:rsidTr="000420C6">
        <w:trPr>
          <w:trHeight w:val="2240"/>
        </w:trPr>
        <w:tc>
          <w:tcPr>
            <w:tcW w:w="904" w:type="dxa"/>
            <w:tcBorders>
              <w:top w:val="single" w:sz="4" w:space="0" w:color="auto"/>
              <w:left w:val="single" w:sz="4" w:space="0" w:color="auto"/>
              <w:bottom w:val="single" w:sz="4" w:space="0" w:color="auto"/>
              <w:right w:val="single" w:sz="4" w:space="0" w:color="auto"/>
            </w:tcBorders>
            <w:shd w:val="clear" w:color="auto" w:fill="auto"/>
            <w:hideMark/>
          </w:tcPr>
          <w:p w14:paraId="4815D4A4"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6/9-13/2014</w:t>
            </w:r>
          </w:p>
        </w:tc>
        <w:tc>
          <w:tcPr>
            <w:tcW w:w="1336" w:type="dxa"/>
            <w:tcBorders>
              <w:top w:val="single" w:sz="4" w:space="0" w:color="auto"/>
              <w:left w:val="single" w:sz="4" w:space="0" w:color="auto"/>
              <w:bottom w:val="single" w:sz="4" w:space="0" w:color="auto"/>
              <w:right w:val="single" w:sz="4" w:space="0" w:color="auto"/>
            </w:tcBorders>
            <w:shd w:val="clear" w:color="auto" w:fill="auto"/>
            <w:hideMark/>
          </w:tcPr>
          <w:p w14:paraId="088B6A27"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Lexington, KY</w:t>
            </w:r>
          </w:p>
        </w:tc>
        <w:tc>
          <w:tcPr>
            <w:tcW w:w="1893" w:type="dxa"/>
            <w:tcBorders>
              <w:top w:val="single" w:sz="4" w:space="0" w:color="auto"/>
              <w:left w:val="single" w:sz="4" w:space="0" w:color="auto"/>
              <w:bottom w:val="single" w:sz="4" w:space="0" w:color="auto"/>
              <w:right w:val="single" w:sz="4" w:space="0" w:color="auto"/>
            </w:tcBorders>
            <w:shd w:val="clear" w:color="auto" w:fill="auto"/>
            <w:hideMark/>
          </w:tcPr>
          <w:p w14:paraId="67741416"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AASG Annual Meeting</w:t>
            </w:r>
          </w:p>
        </w:tc>
        <w:tc>
          <w:tcPr>
            <w:tcW w:w="1893" w:type="dxa"/>
            <w:tcBorders>
              <w:top w:val="single" w:sz="4" w:space="0" w:color="auto"/>
              <w:left w:val="single" w:sz="4" w:space="0" w:color="auto"/>
              <w:bottom w:val="single" w:sz="4" w:space="0" w:color="auto"/>
              <w:right w:val="single" w:sz="4" w:space="0" w:color="auto"/>
            </w:tcBorders>
            <w:shd w:val="clear" w:color="auto" w:fill="auto"/>
            <w:hideMark/>
          </w:tcPr>
          <w:p w14:paraId="6B33797D"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xml:space="preserve">Jon Arthur, </w:t>
            </w:r>
            <w:proofErr w:type="spellStart"/>
            <w:r w:rsidRPr="000D76D6">
              <w:rPr>
                <w:rFonts w:eastAsia="Times New Roman" w:cs="Times New Roman"/>
                <w:color w:val="000000"/>
                <w:sz w:val="20"/>
                <w:szCs w:val="20"/>
              </w:rPr>
              <w:t>Dir</w:t>
            </w:r>
            <w:proofErr w:type="spellEnd"/>
            <w:r w:rsidRPr="000D76D6">
              <w:rPr>
                <w:rFonts w:eastAsia="Times New Roman" w:cs="Times New Roman"/>
                <w:color w:val="000000"/>
                <w:sz w:val="20"/>
                <w:szCs w:val="20"/>
              </w:rPr>
              <w:t xml:space="preserve"> &amp; State Geologist</w:t>
            </w:r>
          </w:p>
        </w:tc>
        <w:tc>
          <w:tcPr>
            <w:tcW w:w="1443" w:type="dxa"/>
            <w:tcBorders>
              <w:top w:val="single" w:sz="4" w:space="0" w:color="auto"/>
              <w:left w:val="single" w:sz="4" w:space="0" w:color="auto"/>
              <w:bottom w:val="single" w:sz="4" w:space="0" w:color="auto"/>
              <w:right w:val="single" w:sz="4" w:space="0" w:color="auto"/>
            </w:tcBorders>
            <w:shd w:val="clear" w:color="auto" w:fill="auto"/>
            <w:hideMark/>
          </w:tcPr>
          <w:p w14:paraId="30C8A706" w14:textId="77777777" w:rsidR="000D76D6" w:rsidRPr="000D76D6" w:rsidRDefault="000D76D6" w:rsidP="000D76D6">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T/O</w:t>
            </w:r>
          </w:p>
        </w:tc>
        <w:tc>
          <w:tcPr>
            <w:tcW w:w="2972" w:type="dxa"/>
            <w:tcBorders>
              <w:top w:val="single" w:sz="4" w:space="0" w:color="auto"/>
              <w:left w:val="single" w:sz="4" w:space="0" w:color="auto"/>
              <w:bottom w:val="single" w:sz="4" w:space="0" w:color="auto"/>
              <w:right w:val="single" w:sz="4" w:space="0" w:color="auto"/>
            </w:tcBorders>
            <w:shd w:val="clear" w:color="auto" w:fill="auto"/>
            <w:hideMark/>
          </w:tcPr>
          <w:p w14:paraId="1CBC5957"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xml:space="preserve">Annual meeting of the AASG; conduct business, hold workshops on leading edge national issues such as water, climate, energy, data preservation and public policy. </w:t>
            </w:r>
          </w:p>
        </w:tc>
        <w:tc>
          <w:tcPr>
            <w:tcW w:w="3513" w:type="dxa"/>
            <w:tcBorders>
              <w:top w:val="single" w:sz="4" w:space="0" w:color="auto"/>
              <w:left w:val="single" w:sz="4" w:space="0" w:color="auto"/>
              <w:bottom w:val="single" w:sz="4" w:space="0" w:color="auto"/>
              <w:right w:val="single" w:sz="4" w:space="0" w:color="auto"/>
            </w:tcBorders>
            <w:shd w:val="clear" w:color="auto" w:fill="auto"/>
            <w:hideMark/>
          </w:tcPr>
          <w:p w14:paraId="00BC0F03"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Interaction with state geologist colleagues nationwide; explore strategies to keep geoscience agencies effective, identify collaborative opportunities and nationwide initiative funding strategies, such as the successful geothermal data project funded by DOE; through which Florida has a grant.</w:t>
            </w:r>
          </w:p>
        </w:tc>
        <w:tc>
          <w:tcPr>
            <w:tcW w:w="1896" w:type="dxa"/>
            <w:tcBorders>
              <w:top w:val="single" w:sz="4" w:space="0" w:color="auto"/>
              <w:left w:val="single" w:sz="4" w:space="0" w:color="auto"/>
              <w:bottom w:val="single" w:sz="4" w:space="0" w:color="auto"/>
              <w:right w:val="single" w:sz="4" w:space="0" w:color="auto"/>
            </w:tcBorders>
            <w:shd w:val="clear" w:color="auto" w:fill="auto"/>
            <w:hideMark/>
          </w:tcPr>
          <w:p w14:paraId="4998A69A" w14:textId="77777777" w:rsidR="000D76D6" w:rsidRPr="000D76D6" w:rsidRDefault="000D76D6" w:rsidP="000D76D6">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 xml:space="preserve">$2,600 </w:t>
            </w:r>
          </w:p>
        </w:tc>
        <w:tc>
          <w:tcPr>
            <w:tcW w:w="2155" w:type="dxa"/>
            <w:tcBorders>
              <w:top w:val="single" w:sz="4" w:space="0" w:color="auto"/>
              <w:left w:val="single" w:sz="4" w:space="0" w:color="auto"/>
              <w:bottom w:val="single" w:sz="4" w:space="0" w:color="auto"/>
              <w:right w:val="single" w:sz="4" w:space="0" w:color="auto"/>
            </w:tcBorders>
            <w:shd w:val="clear" w:color="auto" w:fill="auto"/>
            <w:hideMark/>
          </w:tcPr>
          <w:p w14:paraId="003C4ADA" w14:textId="77777777" w:rsidR="000D76D6" w:rsidRPr="000D76D6" w:rsidRDefault="000420C6" w:rsidP="000D76D6">
            <w:pPr>
              <w:spacing w:after="0" w:line="240" w:lineRule="auto"/>
              <w:jc w:val="right"/>
              <w:rPr>
                <w:rFonts w:eastAsia="Times New Roman" w:cs="Times New Roman"/>
                <w:color w:val="000000"/>
                <w:sz w:val="20"/>
                <w:szCs w:val="20"/>
              </w:rPr>
            </w:pPr>
            <w:r w:rsidRPr="000420C6">
              <w:rPr>
                <w:rFonts w:eastAsia="Times New Roman" w:cs="Times New Roman"/>
                <w:color w:val="FF0000"/>
                <w:sz w:val="20"/>
                <w:szCs w:val="20"/>
              </w:rPr>
              <w:t>$24.934</w:t>
            </w:r>
          </w:p>
        </w:tc>
      </w:tr>
      <w:tr w:rsidR="005B6408" w:rsidRPr="000D76D6" w14:paraId="5042CA57" w14:textId="77777777" w:rsidTr="000420C6">
        <w:trPr>
          <w:trHeight w:val="345"/>
        </w:trPr>
        <w:tc>
          <w:tcPr>
            <w:tcW w:w="6026" w:type="dxa"/>
            <w:gridSpan w:val="4"/>
            <w:tcBorders>
              <w:top w:val="single" w:sz="4" w:space="0" w:color="auto"/>
              <w:left w:val="single" w:sz="8" w:space="0" w:color="auto"/>
              <w:bottom w:val="single" w:sz="8" w:space="0" w:color="auto"/>
              <w:right w:val="nil"/>
            </w:tcBorders>
            <w:shd w:val="clear" w:color="auto" w:fill="auto"/>
            <w:hideMark/>
          </w:tcPr>
          <w:p w14:paraId="1C3AD2EE" w14:textId="11E6989C" w:rsidR="000D76D6" w:rsidRPr="000D76D6" w:rsidRDefault="0082411A" w:rsidP="000D76D6">
            <w:pPr>
              <w:spacing w:after="0" w:line="240" w:lineRule="auto"/>
              <w:rPr>
                <w:rFonts w:eastAsia="Times New Roman" w:cs="Times New Roman"/>
                <w:b/>
                <w:bCs/>
                <w:color w:val="000000"/>
                <w:sz w:val="20"/>
                <w:szCs w:val="20"/>
              </w:rPr>
            </w:pPr>
            <w:r>
              <w:rPr>
                <w:rFonts w:eastAsia="Times New Roman" w:cs="Times New Roman"/>
                <w:b/>
                <w:bCs/>
                <w:color w:val="000000"/>
                <w:sz w:val="20"/>
                <w:szCs w:val="20"/>
              </w:rPr>
              <w:t>Administration Section</w:t>
            </w:r>
            <w:r w:rsidR="000D76D6" w:rsidRPr="000D76D6">
              <w:rPr>
                <w:rFonts w:eastAsia="Times New Roman" w:cs="Times New Roman"/>
                <w:b/>
                <w:bCs/>
                <w:color w:val="000000"/>
                <w:sz w:val="20"/>
                <w:szCs w:val="20"/>
              </w:rPr>
              <w:t xml:space="preserve"> Total</w:t>
            </w:r>
          </w:p>
        </w:tc>
        <w:tc>
          <w:tcPr>
            <w:tcW w:w="1443" w:type="dxa"/>
            <w:tcBorders>
              <w:top w:val="single" w:sz="4" w:space="0" w:color="auto"/>
              <w:left w:val="nil"/>
              <w:bottom w:val="single" w:sz="8" w:space="0" w:color="auto"/>
              <w:right w:val="nil"/>
            </w:tcBorders>
            <w:shd w:val="clear" w:color="auto" w:fill="auto"/>
            <w:hideMark/>
          </w:tcPr>
          <w:p w14:paraId="17BABEF1" w14:textId="77777777" w:rsidR="000D76D6" w:rsidRPr="000D76D6" w:rsidRDefault="000D76D6" w:rsidP="000D76D6">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 </w:t>
            </w:r>
          </w:p>
        </w:tc>
        <w:tc>
          <w:tcPr>
            <w:tcW w:w="2972" w:type="dxa"/>
            <w:tcBorders>
              <w:top w:val="single" w:sz="4" w:space="0" w:color="auto"/>
              <w:left w:val="nil"/>
              <w:bottom w:val="single" w:sz="8" w:space="0" w:color="auto"/>
              <w:right w:val="nil"/>
            </w:tcBorders>
            <w:shd w:val="clear" w:color="auto" w:fill="auto"/>
            <w:hideMark/>
          </w:tcPr>
          <w:p w14:paraId="723BEC27" w14:textId="77777777" w:rsidR="000D76D6" w:rsidRPr="000D76D6" w:rsidRDefault="000D76D6" w:rsidP="000D76D6">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t> </w:t>
            </w:r>
          </w:p>
        </w:tc>
        <w:tc>
          <w:tcPr>
            <w:tcW w:w="3513" w:type="dxa"/>
            <w:tcBorders>
              <w:top w:val="single" w:sz="4" w:space="0" w:color="auto"/>
              <w:left w:val="nil"/>
              <w:bottom w:val="single" w:sz="8" w:space="0" w:color="auto"/>
              <w:right w:val="nil"/>
            </w:tcBorders>
            <w:shd w:val="clear" w:color="auto" w:fill="auto"/>
            <w:hideMark/>
          </w:tcPr>
          <w:p w14:paraId="7FDF94BE" w14:textId="77777777" w:rsidR="000D76D6" w:rsidRPr="000D76D6" w:rsidRDefault="000D76D6" w:rsidP="000D76D6">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t> </w:t>
            </w:r>
          </w:p>
        </w:tc>
        <w:tc>
          <w:tcPr>
            <w:tcW w:w="1896" w:type="dxa"/>
            <w:tcBorders>
              <w:top w:val="single" w:sz="4" w:space="0" w:color="auto"/>
              <w:left w:val="nil"/>
              <w:bottom w:val="single" w:sz="8" w:space="0" w:color="auto"/>
              <w:right w:val="nil"/>
            </w:tcBorders>
            <w:shd w:val="clear" w:color="auto" w:fill="auto"/>
            <w:hideMark/>
          </w:tcPr>
          <w:p w14:paraId="3F5A318A" w14:textId="77777777" w:rsidR="000D76D6" w:rsidRPr="000D76D6" w:rsidRDefault="000D76D6" w:rsidP="000D76D6">
            <w:pPr>
              <w:spacing w:after="0" w:line="240" w:lineRule="auto"/>
              <w:jc w:val="right"/>
              <w:rPr>
                <w:rFonts w:eastAsia="Times New Roman" w:cs="Times New Roman"/>
                <w:b/>
                <w:bCs/>
                <w:color w:val="000000"/>
                <w:sz w:val="20"/>
                <w:szCs w:val="20"/>
              </w:rPr>
            </w:pPr>
            <w:r w:rsidRPr="000D76D6">
              <w:rPr>
                <w:rFonts w:eastAsia="Times New Roman" w:cs="Times New Roman"/>
                <w:b/>
                <w:bCs/>
                <w:color w:val="000000"/>
                <w:sz w:val="20"/>
                <w:szCs w:val="20"/>
              </w:rPr>
              <w:t xml:space="preserve">$7,150 </w:t>
            </w:r>
          </w:p>
        </w:tc>
        <w:tc>
          <w:tcPr>
            <w:tcW w:w="2155" w:type="dxa"/>
            <w:tcBorders>
              <w:top w:val="single" w:sz="4" w:space="0" w:color="auto"/>
              <w:left w:val="nil"/>
              <w:bottom w:val="single" w:sz="8" w:space="0" w:color="auto"/>
              <w:right w:val="single" w:sz="8" w:space="0" w:color="auto"/>
            </w:tcBorders>
            <w:shd w:val="clear" w:color="auto" w:fill="auto"/>
            <w:hideMark/>
          </w:tcPr>
          <w:p w14:paraId="022B3FFF" w14:textId="31F0AD0B" w:rsidR="000D76D6" w:rsidRPr="000D76D6" w:rsidRDefault="000D76D6" w:rsidP="0082411A">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w:t>
            </w:r>
            <w:r w:rsidR="0082411A">
              <w:rPr>
                <w:rFonts w:eastAsia="Times New Roman" w:cs="Times New Roman"/>
                <w:color w:val="000000"/>
                <w:sz w:val="20"/>
                <w:szCs w:val="20"/>
              </w:rPr>
              <w:t>24,934</w:t>
            </w:r>
          </w:p>
        </w:tc>
      </w:tr>
      <w:tr w:rsidR="00A607E0" w:rsidRPr="000D76D6" w14:paraId="552BCAB1" w14:textId="77777777" w:rsidTr="000420C6">
        <w:trPr>
          <w:trHeight w:val="169"/>
        </w:trPr>
        <w:tc>
          <w:tcPr>
            <w:tcW w:w="18005" w:type="dxa"/>
            <w:gridSpan w:val="9"/>
            <w:tcBorders>
              <w:top w:val="nil"/>
              <w:left w:val="nil"/>
              <w:bottom w:val="nil"/>
              <w:right w:val="nil"/>
            </w:tcBorders>
            <w:shd w:val="clear" w:color="auto" w:fill="auto"/>
            <w:noWrap/>
            <w:vAlign w:val="bottom"/>
            <w:hideMark/>
          </w:tcPr>
          <w:p w14:paraId="2D5947FF" w14:textId="77777777" w:rsidR="00A607E0" w:rsidRPr="00A607E0" w:rsidRDefault="00A607E0" w:rsidP="000D76D6">
            <w:pPr>
              <w:spacing w:after="0" w:line="240" w:lineRule="auto"/>
              <w:rPr>
                <w:rFonts w:eastAsia="Times New Roman" w:cs="Times New Roman"/>
                <w:color w:val="000000"/>
                <w:sz w:val="8"/>
                <w:szCs w:val="20"/>
              </w:rPr>
            </w:pPr>
          </w:p>
        </w:tc>
      </w:tr>
    </w:tbl>
    <w:p w14:paraId="0C0BC5F7" w14:textId="77777777" w:rsidR="00981366" w:rsidRDefault="00981366">
      <w:r>
        <w:br w:type="page"/>
      </w:r>
    </w:p>
    <w:tbl>
      <w:tblPr>
        <w:tblW w:w="17923" w:type="dxa"/>
        <w:tblInd w:w="120" w:type="dxa"/>
        <w:tblLayout w:type="fixed"/>
        <w:tblLook w:val="04A0" w:firstRow="1" w:lastRow="0" w:firstColumn="1" w:lastColumn="0" w:noHBand="0" w:noVBand="1"/>
      </w:tblPr>
      <w:tblGrid>
        <w:gridCol w:w="904"/>
        <w:gridCol w:w="1336"/>
        <w:gridCol w:w="1893"/>
        <w:gridCol w:w="1893"/>
        <w:gridCol w:w="1443"/>
        <w:gridCol w:w="2972"/>
        <w:gridCol w:w="3513"/>
        <w:gridCol w:w="1896"/>
        <w:gridCol w:w="2073"/>
      </w:tblGrid>
      <w:tr w:rsidR="000D76D6" w:rsidRPr="000D76D6" w14:paraId="7E47A78F" w14:textId="77777777" w:rsidTr="00F72422">
        <w:trPr>
          <w:trHeight w:val="345"/>
        </w:trPr>
        <w:tc>
          <w:tcPr>
            <w:tcW w:w="17923" w:type="dxa"/>
            <w:gridSpan w:val="9"/>
            <w:tcBorders>
              <w:top w:val="nil"/>
              <w:left w:val="nil"/>
              <w:bottom w:val="single" w:sz="8" w:space="0" w:color="auto"/>
              <w:right w:val="nil"/>
            </w:tcBorders>
            <w:shd w:val="clear" w:color="auto" w:fill="auto"/>
            <w:noWrap/>
            <w:vAlign w:val="bottom"/>
            <w:hideMark/>
          </w:tcPr>
          <w:p w14:paraId="3AB64A28" w14:textId="77777777" w:rsidR="000D76D6" w:rsidRPr="000D76D6" w:rsidRDefault="000D76D6" w:rsidP="000D76D6">
            <w:pPr>
              <w:spacing w:after="0" w:line="240" w:lineRule="auto"/>
              <w:jc w:val="center"/>
              <w:rPr>
                <w:rFonts w:eastAsia="Times New Roman" w:cs="Times New Roman"/>
                <w:b/>
                <w:bCs/>
                <w:color w:val="002060"/>
                <w:sz w:val="20"/>
                <w:szCs w:val="20"/>
              </w:rPr>
            </w:pPr>
            <w:r w:rsidRPr="000D76D6">
              <w:rPr>
                <w:rFonts w:eastAsia="Times New Roman" w:cs="Times New Roman"/>
                <w:b/>
                <w:bCs/>
                <w:color w:val="002060"/>
                <w:sz w:val="20"/>
                <w:szCs w:val="20"/>
              </w:rPr>
              <w:lastRenderedPageBreak/>
              <w:t>FGS APPLIED GEOSCIENCE SERVICES SECTION</w:t>
            </w:r>
          </w:p>
        </w:tc>
      </w:tr>
      <w:tr w:rsidR="005B6408" w:rsidRPr="000D76D6" w14:paraId="786669ED" w14:textId="77777777" w:rsidTr="00F72422">
        <w:trPr>
          <w:trHeight w:val="1267"/>
        </w:trPr>
        <w:tc>
          <w:tcPr>
            <w:tcW w:w="904" w:type="dxa"/>
            <w:tcBorders>
              <w:top w:val="nil"/>
              <w:left w:val="single" w:sz="8" w:space="0" w:color="auto"/>
              <w:bottom w:val="single" w:sz="4" w:space="0" w:color="auto"/>
              <w:right w:val="single" w:sz="8" w:space="0" w:color="auto"/>
            </w:tcBorders>
            <w:shd w:val="clear" w:color="000000" w:fill="FFFF00"/>
            <w:hideMark/>
          </w:tcPr>
          <w:p w14:paraId="1DF420A6" w14:textId="77777777" w:rsidR="000D76D6" w:rsidRPr="000D76D6" w:rsidRDefault="000D76D6" w:rsidP="000D76D6">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t>Date of Event</w:t>
            </w:r>
          </w:p>
        </w:tc>
        <w:tc>
          <w:tcPr>
            <w:tcW w:w="1336" w:type="dxa"/>
            <w:tcBorders>
              <w:top w:val="nil"/>
              <w:left w:val="nil"/>
              <w:bottom w:val="single" w:sz="4" w:space="0" w:color="auto"/>
              <w:right w:val="single" w:sz="8" w:space="0" w:color="auto"/>
            </w:tcBorders>
            <w:shd w:val="clear" w:color="000000" w:fill="FFFF00"/>
            <w:hideMark/>
          </w:tcPr>
          <w:p w14:paraId="399531FC" w14:textId="77777777" w:rsidR="000D76D6" w:rsidRPr="000D76D6" w:rsidRDefault="000D76D6" w:rsidP="000D76D6">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t>Location</w:t>
            </w:r>
          </w:p>
        </w:tc>
        <w:tc>
          <w:tcPr>
            <w:tcW w:w="1893" w:type="dxa"/>
            <w:tcBorders>
              <w:top w:val="nil"/>
              <w:left w:val="nil"/>
              <w:bottom w:val="single" w:sz="4" w:space="0" w:color="auto"/>
              <w:right w:val="single" w:sz="8" w:space="0" w:color="auto"/>
            </w:tcBorders>
            <w:shd w:val="clear" w:color="000000" w:fill="FFFF00"/>
            <w:hideMark/>
          </w:tcPr>
          <w:p w14:paraId="2BAB546F" w14:textId="77777777" w:rsidR="000D76D6" w:rsidRPr="000D76D6" w:rsidRDefault="000D76D6" w:rsidP="000D76D6">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Name of Event</w:t>
            </w:r>
          </w:p>
        </w:tc>
        <w:tc>
          <w:tcPr>
            <w:tcW w:w="1893" w:type="dxa"/>
            <w:tcBorders>
              <w:top w:val="nil"/>
              <w:left w:val="nil"/>
              <w:bottom w:val="single" w:sz="4" w:space="0" w:color="auto"/>
              <w:right w:val="single" w:sz="8" w:space="0" w:color="auto"/>
            </w:tcBorders>
            <w:shd w:val="clear" w:color="000000" w:fill="FFFF00"/>
            <w:hideMark/>
          </w:tcPr>
          <w:p w14:paraId="66D2EF87" w14:textId="77777777" w:rsidR="000D76D6" w:rsidRPr="000D76D6" w:rsidRDefault="000D76D6" w:rsidP="000D76D6">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Requested Attendees (Name &amp; Title)</w:t>
            </w:r>
          </w:p>
        </w:tc>
        <w:tc>
          <w:tcPr>
            <w:tcW w:w="1443" w:type="dxa"/>
            <w:tcBorders>
              <w:top w:val="nil"/>
              <w:left w:val="nil"/>
              <w:bottom w:val="single" w:sz="4" w:space="0" w:color="auto"/>
              <w:right w:val="single" w:sz="8" w:space="0" w:color="auto"/>
            </w:tcBorders>
            <w:shd w:val="clear" w:color="000000" w:fill="FFFF00"/>
            <w:hideMark/>
          </w:tcPr>
          <w:p w14:paraId="453BF9A4" w14:textId="77777777" w:rsidR="000D76D6" w:rsidRPr="000D76D6" w:rsidRDefault="000D76D6" w:rsidP="000D76D6">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Purpose of event:  (T)raining or (O)utreach</w:t>
            </w:r>
          </w:p>
        </w:tc>
        <w:tc>
          <w:tcPr>
            <w:tcW w:w="2972" w:type="dxa"/>
            <w:tcBorders>
              <w:top w:val="nil"/>
              <w:left w:val="nil"/>
              <w:bottom w:val="single" w:sz="4" w:space="0" w:color="auto"/>
              <w:right w:val="single" w:sz="8" w:space="0" w:color="auto"/>
            </w:tcBorders>
            <w:shd w:val="clear" w:color="000000" w:fill="FFFF00"/>
            <w:hideMark/>
          </w:tcPr>
          <w:p w14:paraId="28E4DC20" w14:textId="77777777" w:rsidR="000D76D6" w:rsidRPr="000D76D6" w:rsidRDefault="000D76D6" w:rsidP="000D76D6">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 xml:space="preserve">If Purpose is Training or Professional/Technical Development, Estimate Savings to be Realized for Each Attendee </w:t>
            </w:r>
          </w:p>
        </w:tc>
        <w:tc>
          <w:tcPr>
            <w:tcW w:w="3513" w:type="dxa"/>
            <w:tcBorders>
              <w:top w:val="nil"/>
              <w:left w:val="nil"/>
              <w:bottom w:val="single" w:sz="4" w:space="0" w:color="auto"/>
              <w:right w:val="single" w:sz="8" w:space="0" w:color="auto"/>
            </w:tcBorders>
            <w:shd w:val="clear" w:color="000000" w:fill="FFFF00"/>
            <w:hideMark/>
          </w:tcPr>
          <w:p w14:paraId="6EDD7F67" w14:textId="77777777" w:rsidR="000D76D6" w:rsidRPr="000D76D6" w:rsidRDefault="000D76D6" w:rsidP="000D76D6">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If Purpose is Outreach, Describe Benefit to DEP</w:t>
            </w:r>
          </w:p>
        </w:tc>
        <w:tc>
          <w:tcPr>
            <w:tcW w:w="1896" w:type="dxa"/>
            <w:tcBorders>
              <w:top w:val="nil"/>
              <w:left w:val="nil"/>
              <w:bottom w:val="single" w:sz="4" w:space="0" w:color="auto"/>
              <w:right w:val="single" w:sz="8" w:space="0" w:color="auto"/>
            </w:tcBorders>
            <w:shd w:val="clear" w:color="000000" w:fill="FFFF00"/>
            <w:hideMark/>
          </w:tcPr>
          <w:p w14:paraId="426D9312" w14:textId="77777777" w:rsidR="000D76D6" w:rsidRPr="000D76D6" w:rsidRDefault="000D76D6" w:rsidP="000D76D6">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Total Requested Event Cost (Training Cost, Associated Fees, Travel, Per Diem, Etc.)</w:t>
            </w:r>
          </w:p>
        </w:tc>
        <w:tc>
          <w:tcPr>
            <w:tcW w:w="2073" w:type="dxa"/>
            <w:tcBorders>
              <w:top w:val="nil"/>
              <w:left w:val="nil"/>
              <w:bottom w:val="single" w:sz="4" w:space="0" w:color="auto"/>
              <w:right w:val="single" w:sz="8" w:space="0" w:color="auto"/>
            </w:tcBorders>
            <w:shd w:val="clear" w:color="000000" w:fill="FFFF00"/>
            <w:hideMark/>
          </w:tcPr>
          <w:p w14:paraId="00AFEEBD" w14:textId="77777777" w:rsidR="000D76D6" w:rsidRPr="000D76D6" w:rsidRDefault="000D76D6" w:rsidP="000D76D6">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Amount of Remaining “Employee Development” Budget</w:t>
            </w:r>
          </w:p>
        </w:tc>
      </w:tr>
      <w:tr w:rsidR="005B6408" w:rsidRPr="000D76D6" w14:paraId="580CC31A" w14:textId="77777777" w:rsidTr="00F72422">
        <w:trPr>
          <w:trHeight w:val="1425"/>
        </w:trPr>
        <w:tc>
          <w:tcPr>
            <w:tcW w:w="904" w:type="dxa"/>
            <w:tcBorders>
              <w:top w:val="nil"/>
              <w:left w:val="single" w:sz="8" w:space="0" w:color="auto"/>
              <w:bottom w:val="single" w:sz="8" w:space="0" w:color="auto"/>
              <w:right w:val="single" w:sz="8" w:space="0" w:color="auto"/>
            </w:tcBorders>
            <w:shd w:val="clear" w:color="auto" w:fill="auto"/>
            <w:hideMark/>
          </w:tcPr>
          <w:p w14:paraId="0BFA9BD1" w14:textId="77777777" w:rsidR="000D76D6" w:rsidRPr="000420C6" w:rsidRDefault="000D76D6" w:rsidP="000D76D6">
            <w:pPr>
              <w:spacing w:after="0" w:line="240" w:lineRule="auto"/>
              <w:rPr>
                <w:rFonts w:eastAsia="Times New Roman" w:cs="Times New Roman"/>
                <w:strike/>
                <w:color w:val="FF0000"/>
                <w:sz w:val="20"/>
                <w:szCs w:val="20"/>
              </w:rPr>
            </w:pPr>
            <w:r w:rsidRPr="000420C6">
              <w:rPr>
                <w:rFonts w:eastAsia="Times New Roman" w:cs="Times New Roman"/>
                <w:strike/>
                <w:color w:val="FF0000"/>
                <w:sz w:val="20"/>
                <w:szCs w:val="20"/>
              </w:rPr>
              <w:t>On-demand</w:t>
            </w:r>
          </w:p>
        </w:tc>
        <w:tc>
          <w:tcPr>
            <w:tcW w:w="1336" w:type="dxa"/>
            <w:tcBorders>
              <w:top w:val="nil"/>
              <w:left w:val="nil"/>
              <w:bottom w:val="single" w:sz="8" w:space="0" w:color="auto"/>
              <w:right w:val="single" w:sz="8" w:space="0" w:color="auto"/>
            </w:tcBorders>
            <w:shd w:val="clear" w:color="auto" w:fill="auto"/>
            <w:hideMark/>
          </w:tcPr>
          <w:p w14:paraId="2838638A" w14:textId="77777777" w:rsidR="000D76D6" w:rsidRPr="000420C6" w:rsidRDefault="000D76D6" w:rsidP="000D76D6">
            <w:pPr>
              <w:spacing w:after="0" w:line="240" w:lineRule="auto"/>
              <w:rPr>
                <w:rFonts w:eastAsia="Times New Roman" w:cs="Times New Roman"/>
                <w:strike/>
                <w:color w:val="FF0000"/>
                <w:sz w:val="20"/>
                <w:szCs w:val="20"/>
              </w:rPr>
            </w:pPr>
            <w:r w:rsidRPr="000420C6">
              <w:rPr>
                <w:rFonts w:eastAsia="Times New Roman" w:cs="Times New Roman"/>
                <w:strike/>
                <w:color w:val="FF0000"/>
                <w:sz w:val="20"/>
                <w:szCs w:val="20"/>
              </w:rPr>
              <w:t>FGS Office, Tallahassee</w:t>
            </w:r>
          </w:p>
        </w:tc>
        <w:tc>
          <w:tcPr>
            <w:tcW w:w="1893" w:type="dxa"/>
            <w:tcBorders>
              <w:top w:val="nil"/>
              <w:left w:val="nil"/>
              <w:bottom w:val="single" w:sz="8" w:space="0" w:color="auto"/>
              <w:right w:val="single" w:sz="8" w:space="0" w:color="auto"/>
            </w:tcBorders>
            <w:shd w:val="clear" w:color="auto" w:fill="auto"/>
            <w:hideMark/>
          </w:tcPr>
          <w:p w14:paraId="164F6AF8" w14:textId="77777777" w:rsidR="000D76D6" w:rsidRPr="000420C6" w:rsidRDefault="000D76D6" w:rsidP="000D76D6">
            <w:pPr>
              <w:spacing w:after="0" w:line="240" w:lineRule="auto"/>
              <w:rPr>
                <w:rFonts w:eastAsia="Times New Roman" w:cs="Times New Roman"/>
                <w:strike/>
                <w:color w:val="FF0000"/>
                <w:sz w:val="20"/>
                <w:szCs w:val="20"/>
              </w:rPr>
            </w:pPr>
            <w:r w:rsidRPr="000420C6">
              <w:rPr>
                <w:rFonts w:eastAsia="Times New Roman" w:cs="Times New Roman"/>
                <w:strike/>
                <w:color w:val="FF0000"/>
                <w:sz w:val="20"/>
                <w:szCs w:val="20"/>
              </w:rPr>
              <w:t xml:space="preserve">Effective Writing for Professionals (Webinar)  </w:t>
            </w:r>
          </w:p>
        </w:tc>
        <w:tc>
          <w:tcPr>
            <w:tcW w:w="1893" w:type="dxa"/>
            <w:tcBorders>
              <w:top w:val="nil"/>
              <w:left w:val="nil"/>
              <w:bottom w:val="single" w:sz="8" w:space="0" w:color="auto"/>
              <w:right w:val="single" w:sz="8" w:space="0" w:color="auto"/>
            </w:tcBorders>
            <w:shd w:val="clear" w:color="auto" w:fill="auto"/>
            <w:hideMark/>
          </w:tcPr>
          <w:p w14:paraId="7FC76AA8" w14:textId="77777777" w:rsidR="000D76D6" w:rsidRPr="000420C6" w:rsidRDefault="000D76D6" w:rsidP="000D76D6">
            <w:pPr>
              <w:spacing w:after="0" w:line="240" w:lineRule="auto"/>
              <w:rPr>
                <w:rFonts w:eastAsia="Times New Roman" w:cs="Times New Roman"/>
                <w:strike/>
                <w:color w:val="FF0000"/>
                <w:sz w:val="20"/>
                <w:szCs w:val="20"/>
              </w:rPr>
            </w:pPr>
            <w:r w:rsidRPr="000420C6">
              <w:rPr>
                <w:rFonts w:eastAsia="Times New Roman" w:cs="Times New Roman"/>
                <w:strike/>
                <w:color w:val="FF0000"/>
                <w:sz w:val="20"/>
                <w:szCs w:val="20"/>
              </w:rPr>
              <w:t>Cindy Fischler, PGII and all interested staff.</w:t>
            </w:r>
          </w:p>
        </w:tc>
        <w:tc>
          <w:tcPr>
            <w:tcW w:w="1443" w:type="dxa"/>
            <w:tcBorders>
              <w:top w:val="nil"/>
              <w:left w:val="nil"/>
              <w:bottom w:val="single" w:sz="8" w:space="0" w:color="auto"/>
              <w:right w:val="single" w:sz="8" w:space="0" w:color="auto"/>
            </w:tcBorders>
            <w:shd w:val="clear" w:color="auto" w:fill="auto"/>
            <w:hideMark/>
          </w:tcPr>
          <w:p w14:paraId="2053A293" w14:textId="77777777" w:rsidR="000D76D6" w:rsidRPr="000420C6" w:rsidRDefault="000D76D6" w:rsidP="000D76D6">
            <w:pPr>
              <w:spacing w:after="0" w:line="240" w:lineRule="auto"/>
              <w:jc w:val="center"/>
              <w:rPr>
                <w:rFonts w:eastAsia="Times New Roman" w:cs="Times New Roman"/>
                <w:strike/>
                <w:color w:val="FF0000"/>
                <w:sz w:val="20"/>
                <w:szCs w:val="20"/>
              </w:rPr>
            </w:pPr>
            <w:r w:rsidRPr="000420C6">
              <w:rPr>
                <w:rFonts w:eastAsia="Times New Roman" w:cs="Times New Roman"/>
                <w:strike/>
                <w:color w:val="FF0000"/>
                <w:sz w:val="20"/>
                <w:szCs w:val="20"/>
              </w:rPr>
              <w:t>T</w:t>
            </w:r>
          </w:p>
        </w:tc>
        <w:tc>
          <w:tcPr>
            <w:tcW w:w="2972" w:type="dxa"/>
            <w:tcBorders>
              <w:top w:val="nil"/>
              <w:left w:val="nil"/>
              <w:bottom w:val="single" w:sz="8" w:space="0" w:color="auto"/>
              <w:right w:val="single" w:sz="8" w:space="0" w:color="auto"/>
            </w:tcBorders>
            <w:shd w:val="clear" w:color="auto" w:fill="auto"/>
            <w:hideMark/>
          </w:tcPr>
          <w:p w14:paraId="4390987A" w14:textId="77777777" w:rsidR="000D76D6" w:rsidRPr="000420C6" w:rsidRDefault="000D76D6" w:rsidP="000D76D6">
            <w:pPr>
              <w:spacing w:after="0" w:line="240" w:lineRule="auto"/>
              <w:rPr>
                <w:rFonts w:eastAsia="Times New Roman" w:cs="Times New Roman"/>
                <w:strike/>
                <w:color w:val="FF0000"/>
                <w:sz w:val="20"/>
                <w:szCs w:val="20"/>
              </w:rPr>
            </w:pPr>
            <w:r w:rsidRPr="000420C6">
              <w:rPr>
                <w:rFonts w:eastAsia="Times New Roman" w:cs="Times New Roman"/>
                <w:strike/>
                <w:color w:val="FF0000"/>
                <w:sz w:val="20"/>
                <w:szCs w:val="20"/>
              </w:rPr>
              <w:t xml:space="preserve">Staff publish articles and make presentations at technical workshops, scientific writing will improve quality thus the reception of presentations by the scientific community. </w:t>
            </w:r>
          </w:p>
        </w:tc>
        <w:tc>
          <w:tcPr>
            <w:tcW w:w="3513" w:type="dxa"/>
            <w:tcBorders>
              <w:top w:val="nil"/>
              <w:left w:val="nil"/>
              <w:bottom w:val="single" w:sz="8" w:space="0" w:color="auto"/>
              <w:right w:val="single" w:sz="8" w:space="0" w:color="auto"/>
            </w:tcBorders>
            <w:shd w:val="clear" w:color="auto" w:fill="auto"/>
            <w:hideMark/>
          </w:tcPr>
          <w:p w14:paraId="1D364734" w14:textId="77777777" w:rsidR="000D76D6" w:rsidRPr="000420C6" w:rsidRDefault="000D76D6" w:rsidP="000D76D6">
            <w:pPr>
              <w:spacing w:after="0" w:line="240" w:lineRule="auto"/>
              <w:rPr>
                <w:rFonts w:eastAsia="Times New Roman" w:cs="Times New Roman"/>
                <w:strike/>
                <w:color w:val="FF0000"/>
                <w:sz w:val="20"/>
                <w:szCs w:val="20"/>
              </w:rPr>
            </w:pPr>
            <w:r w:rsidRPr="000420C6">
              <w:rPr>
                <w:rFonts w:eastAsia="Times New Roman" w:cs="Times New Roman"/>
                <w:strike/>
                <w:color w:val="FF0000"/>
                <w:sz w:val="20"/>
                <w:szCs w:val="20"/>
              </w:rPr>
              <w:t> </w:t>
            </w:r>
          </w:p>
        </w:tc>
        <w:tc>
          <w:tcPr>
            <w:tcW w:w="1896" w:type="dxa"/>
            <w:tcBorders>
              <w:top w:val="nil"/>
              <w:left w:val="nil"/>
              <w:bottom w:val="single" w:sz="8" w:space="0" w:color="auto"/>
              <w:right w:val="single" w:sz="8" w:space="0" w:color="auto"/>
            </w:tcBorders>
            <w:shd w:val="clear" w:color="auto" w:fill="auto"/>
            <w:hideMark/>
          </w:tcPr>
          <w:p w14:paraId="46566949" w14:textId="77777777" w:rsidR="000D76D6" w:rsidRPr="000420C6" w:rsidRDefault="000D76D6" w:rsidP="000D76D6">
            <w:pPr>
              <w:spacing w:after="0" w:line="240" w:lineRule="auto"/>
              <w:jc w:val="right"/>
              <w:rPr>
                <w:rFonts w:eastAsia="Times New Roman" w:cs="Times New Roman"/>
                <w:strike/>
                <w:color w:val="FF0000"/>
                <w:sz w:val="20"/>
                <w:szCs w:val="20"/>
              </w:rPr>
            </w:pPr>
            <w:r w:rsidRPr="000420C6">
              <w:rPr>
                <w:rFonts w:eastAsia="Times New Roman" w:cs="Times New Roman"/>
                <w:strike/>
                <w:color w:val="FF0000"/>
                <w:sz w:val="20"/>
                <w:szCs w:val="20"/>
              </w:rPr>
              <w:t xml:space="preserve">$300 </w:t>
            </w:r>
          </w:p>
        </w:tc>
        <w:tc>
          <w:tcPr>
            <w:tcW w:w="2073" w:type="dxa"/>
            <w:tcBorders>
              <w:top w:val="nil"/>
              <w:left w:val="nil"/>
              <w:bottom w:val="single" w:sz="8" w:space="0" w:color="auto"/>
              <w:right w:val="single" w:sz="8" w:space="0" w:color="auto"/>
            </w:tcBorders>
            <w:shd w:val="clear" w:color="auto" w:fill="auto"/>
            <w:hideMark/>
          </w:tcPr>
          <w:p w14:paraId="7C11F5B9" w14:textId="77777777" w:rsidR="000D76D6" w:rsidRPr="000420C6" w:rsidRDefault="000D76D6" w:rsidP="000D76D6">
            <w:pPr>
              <w:spacing w:after="0" w:line="240" w:lineRule="auto"/>
              <w:jc w:val="right"/>
              <w:rPr>
                <w:rFonts w:eastAsia="Times New Roman" w:cs="Times New Roman"/>
                <w:strike/>
                <w:color w:val="FF0000"/>
                <w:sz w:val="20"/>
                <w:szCs w:val="20"/>
              </w:rPr>
            </w:pPr>
            <w:r w:rsidRPr="000420C6">
              <w:rPr>
                <w:rFonts w:eastAsia="Times New Roman" w:cs="Times New Roman"/>
                <w:strike/>
                <w:color w:val="FF0000"/>
                <w:sz w:val="20"/>
                <w:szCs w:val="20"/>
              </w:rPr>
              <w:t>$2</w:t>
            </w:r>
            <w:r w:rsidR="00AB2190" w:rsidRPr="000420C6">
              <w:rPr>
                <w:rFonts w:eastAsia="Times New Roman" w:cs="Times New Roman"/>
                <w:strike/>
                <w:color w:val="FF0000"/>
                <w:sz w:val="20"/>
                <w:szCs w:val="20"/>
              </w:rPr>
              <w:t>8,519</w:t>
            </w:r>
          </w:p>
        </w:tc>
      </w:tr>
      <w:tr w:rsidR="005B6408" w:rsidRPr="000D76D6" w14:paraId="1380D773" w14:textId="77777777" w:rsidTr="00F72422">
        <w:trPr>
          <w:trHeight w:val="1456"/>
        </w:trPr>
        <w:tc>
          <w:tcPr>
            <w:tcW w:w="904" w:type="dxa"/>
            <w:tcBorders>
              <w:top w:val="nil"/>
              <w:left w:val="single" w:sz="8" w:space="0" w:color="auto"/>
              <w:bottom w:val="single" w:sz="4" w:space="0" w:color="auto"/>
              <w:right w:val="single" w:sz="8" w:space="0" w:color="auto"/>
            </w:tcBorders>
            <w:shd w:val="clear" w:color="auto" w:fill="auto"/>
            <w:hideMark/>
          </w:tcPr>
          <w:p w14:paraId="7CA590E3" w14:textId="77777777" w:rsidR="000D76D6" w:rsidRPr="000420C6" w:rsidRDefault="000D76D6" w:rsidP="000D76D6">
            <w:pPr>
              <w:spacing w:after="0" w:line="240" w:lineRule="auto"/>
              <w:rPr>
                <w:rFonts w:eastAsia="Times New Roman" w:cs="Times New Roman"/>
                <w:strike/>
                <w:color w:val="FF0000"/>
                <w:sz w:val="20"/>
                <w:szCs w:val="20"/>
              </w:rPr>
            </w:pPr>
            <w:r w:rsidRPr="000420C6">
              <w:rPr>
                <w:rFonts w:eastAsia="Times New Roman" w:cs="Times New Roman"/>
                <w:strike/>
                <w:color w:val="FF0000"/>
                <w:sz w:val="20"/>
                <w:szCs w:val="20"/>
              </w:rPr>
              <w:t>June 9-13, 2014</w:t>
            </w:r>
          </w:p>
        </w:tc>
        <w:tc>
          <w:tcPr>
            <w:tcW w:w="1336" w:type="dxa"/>
            <w:tcBorders>
              <w:top w:val="nil"/>
              <w:left w:val="nil"/>
              <w:bottom w:val="single" w:sz="4" w:space="0" w:color="auto"/>
              <w:right w:val="single" w:sz="8" w:space="0" w:color="auto"/>
            </w:tcBorders>
            <w:shd w:val="clear" w:color="auto" w:fill="auto"/>
            <w:hideMark/>
          </w:tcPr>
          <w:p w14:paraId="76B44980" w14:textId="77777777" w:rsidR="000D76D6" w:rsidRPr="000420C6" w:rsidRDefault="000D76D6" w:rsidP="000D76D6">
            <w:pPr>
              <w:spacing w:after="0" w:line="240" w:lineRule="auto"/>
              <w:rPr>
                <w:rFonts w:eastAsia="Times New Roman" w:cs="Times New Roman"/>
                <w:strike/>
                <w:color w:val="FF0000"/>
                <w:sz w:val="20"/>
                <w:szCs w:val="20"/>
              </w:rPr>
            </w:pPr>
            <w:r w:rsidRPr="000420C6">
              <w:rPr>
                <w:rFonts w:eastAsia="Times New Roman" w:cs="Times New Roman"/>
                <w:strike/>
                <w:color w:val="FF0000"/>
                <w:sz w:val="20"/>
                <w:szCs w:val="20"/>
              </w:rPr>
              <w:t>Bethlehem, PA</w:t>
            </w:r>
          </w:p>
        </w:tc>
        <w:tc>
          <w:tcPr>
            <w:tcW w:w="1893" w:type="dxa"/>
            <w:tcBorders>
              <w:top w:val="nil"/>
              <w:left w:val="nil"/>
              <w:bottom w:val="single" w:sz="4" w:space="0" w:color="auto"/>
              <w:right w:val="single" w:sz="8" w:space="0" w:color="auto"/>
            </w:tcBorders>
            <w:shd w:val="clear" w:color="auto" w:fill="auto"/>
            <w:hideMark/>
          </w:tcPr>
          <w:p w14:paraId="7D74A935" w14:textId="77777777" w:rsidR="000D76D6" w:rsidRPr="000420C6" w:rsidRDefault="000D76D6" w:rsidP="000D76D6">
            <w:pPr>
              <w:spacing w:after="0" w:line="240" w:lineRule="auto"/>
              <w:rPr>
                <w:rFonts w:eastAsia="Times New Roman" w:cs="Times New Roman"/>
                <w:strike/>
                <w:color w:val="FF0000"/>
                <w:sz w:val="20"/>
                <w:szCs w:val="20"/>
              </w:rPr>
            </w:pPr>
            <w:r w:rsidRPr="000420C6">
              <w:rPr>
                <w:rFonts w:eastAsia="Times New Roman" w:cs="Times New Roman"/>
                <w:strike/>
                <w:color w:val="FF0000"/>
                <w:sz w:val="20"/>
                <w:szCs w:val="20"/>
              </w:rPr>
              <w:t>Wavelength dispersive spectroscopy/Scanning electron microscopy training</w:t>
            </w:r>
          </w:p>
        </w:tc>
        <w:tc>
          <w:tcPr>
            <w:tcW w:w="1893" w:type="dxa"/>
            <w:tcBorders>
              <w:top w:val="nil"/>
              <w:left w:val="nil"/>
              <w:bottom w:val="single" w:sz="4" w:space="0" w:color="auto"/>
              <w:right w:val="single" w:sz="8" w:space="0" w:color="auto"/>
            </w:tcBorders>
            <w:shd w:val="clear" w:color="auto" w:fill="auto"/>
            <w:hideMark/>
          </w:tcPr>
          <w:p w14:paraId="7F8C643D" w14:textId="77777777" w:rsidR="000D76D6" w:rsidRPr="000420C6" w:rsidRDefault="000D76D6" w:rsidP="000D76D6">
            <w:pPr>
              <w:spacing w:after="0" w:line="240" w:lineRule="auto"/>
              <w:rPr>
                <w:rFonts w:eastAsia="Times New Roman" w:cs="Times New Roman"/>
                <w:strike/>
                <w:color w:val="FF0000"/>
                <w:sz w:val="20"/>
                <w:szCs w:val="20"/>
              </w:rPr>
            </w:pPr>
            <w:r w:rsidRPr="000420C6">
              <w:rPr>
                <w:rFonts w:eastAsia="Times New Roman" w:cs="Times New Roman"/>
                <w:strike/>
                <w:color w:val="FF0000"/>
                <w:sz w:val="20"/>
                <w:szCs w:val="20"/>
              </w:rPr>
              <w:t xml:space="preserve">Cindy Fischler, PGII </w:t>
            </w:r>
          </w:p>
        </w:tc>
        <w:tc>
          <w:tcPr>
            <w:tcW w:w="1443" w:type="dxa"/>
            <w:tcBorders>
              <w:top w:val="nil"/>
              <w:left w:val="nil"/>
              <w:bottom w:val="single" w:sz="4" w:space="0" w:color="auto"/>
              <w:right w:val="single" w:sz="8" w:space="0" w:color="auto"/>
            </w:tcBorders>
            <w:shd w:val="clear" w:color="auto" w:fill="auto"/>
            <w:hideMark/>
          </w:tcPr>
          <w:p w14:paraId="47EE8074" w14:textId="77777777" w:rsidR="000D76D6" w:rsidRPr="000420C6" w:rsidRDefault="000D76D6" w:rsidP="000D76D6">
            <w:pPr>
              <w:spacing w:after="0" w:line="240" w:lineRule="auto"/>
              <w:jc w:val="center"/>
              <w:rPr>
                <w:rFonts w:eastAsia="Times New Roman" w:cs="Times New Roman"/>
                <w:strike/>
                <w:color w:val="FF0000"/>
                <w:sz w:val="20"/>
                <w:szCs w:val="20"/>
              </w:rPr>
            </w:pPr>
            <w:r w:rsidRPr="000420C6">
              <w:rPr>
                <w:rFonts w:eastAsia="Times New Roman" w:cs="Times New Roman"/>
                <w:strike/>
                <w:color w:val="FF0000"/>
                <w:sz w:val="20"/>
                <w:szCs w:val="20"/>
              </w:rPr>
              <w:t>T</w:t>
            </w:r>
          </w:p>
        </w:tc>
        <w:tc>
          <w:tcPr>
            <w:tcW w:w="2972" w:type="dxa"/>
            <w:tcBorders>
              <w:top w:val="nil"/>
              <w:left w:val="nil"/>
              <w:bottom w:val="single" w:sz="4" w:space="0" w:color="auto"/>
              <w:right w:val="single" w:sz="8" w:space="0" w:color="auto"/>
            </w:tcBorders>
            <w:shd w:val="clear" w:color="auto" w:fill="auto"/>
            <w:hideMark/>
          </w:tcPr>
          <w:p w14:paraId="23C2CB91" w14:textId="77777777" w:rsidR="000D76D6" w:rsidRPr="000420C6" w:rsidRDefault="000D76D6" w:rsidP="000D76D6">
            <w:pPr>
              <w:spacing w:after="0" w:line="240" w:lineRule="auto"/>
              <w:rPr>
                <w:rFonts w:eastAsia="Times New Roman" w:cs="Times New Roman"/>
                <w:strike/>
                <w:color w:val="FF0000"/>
                <w:sz w:val="20"/>
                <w:szCs w:val="20"/>
              </w:rPr>
            </w:pPr>
            <w:r w:rsidRPr="000420C6">
              <w:rPr>
                <w:rFonts w:eastAsia="Times New Roman" w:cs="Times New Roman"/>
                <w:strike/>
                <w:color w:val="FF0000"/>
                <w:sz w:val="20"/>
                <w:szCs w:val="20"/>
              </w:rPr>
              <w:t xml:space="preserve">Expertise required for ongoing geochemistry projects in support of regulatory activities. Course title: Quantitative X-ray Microanalysis: Problem Solving using EDS and WDS Techniques </w:t>
            </w:r>
          </w:p>
        </w:tc>
        <w:tc>
          <w:tcPr>
            <w:tcW w:w="3513" w:type="dxa"/>
            <w:tcBorders>
              <w:top w:val="nil"/>
              <w:left w:val="nil"/>
              <w:bottom w:val="single" w:sz="4" w:space="0" w:color="auto"/>
              <w:right w:val="single" w:sz="8" w:space="0" w:color="auto"/>
            </w:tcBorders>
            <w:shd w:val="clear" w:color="auto" w:fill="auto"/>
            <w:hideMark/>
          </w:tcPr>
          <w:p w14:paraId="030842F6" w14:textId="77777777" w:rsidR="000D76D6" w:rsidRPr="000420C6" w:rsidRDefault="000D76D6" w:rsidP="000D76D6">
            <w:pPr>
              <w:spacing w:after="0" w:line="240" w:lineRule="auto"/>
              <w:rPr>
                <w:rFonts w:eastAsia="Times New Roman" w:cs="Times New Roman"/>
                <w:strike/>
                <w:color w:val="FF0000"/>
                <w:sz w:val="20"/>
                <w:szCs w:val="20"/>
              </w:rPr>
            </w:pPr>
            <w:r w:rsidRPr="000420C6">
              <w:rPr>
                <w:rFonts w:eastAsia="Times New Roman" w:cs="Times New Roman"/>
                <w:strike/>
                <w:color w:val="FF0000"/>
                <w:sz w:val="20"/>
                <w:szCs w:val="20"/>
              </w:rPr>
              <w:t> </w:t>
            </w:r>
          </w:p>
        </w:tc>
        <w:tc>
          <w:tcPr>
            <w:tcW w:w="1896" w:type="dxa"/>
            <w:tcBorders>
              <w:top w:val="nil"/>
              <w:left w:val="nil"/>
              <w:bottom w:val="single" w:sz="4" w:space="0" w:color="auto"/>
              <w:right w:val="single" w:sz="8" w:space="0" w:color="auto"/>
            </w:tcBorders>
            <w:shd w:val="clear" w:color="auto" w:fill="auto"/>
            <w:hideMark/>
          </w:tcPr>
          <w:p w14:paraId="6EFD7D34" w14:textId="77777777" w:rsidR="000D76D6" w:rsidRPr="000420C6" w:rsidRDefault="000D76D6" w:rsidP="000D76D6">
            <w:pPr>
              <w:spacing w:after="0" w:line="240" w:lineRule="auto"/>
              <w:jc w:val="right"/>
              <w:rPr>
                <w:rFonts w:eastAsia="Times New Roman" w:cs="Times New Roman"/>
                <w:strike/>
                <w:color w:val="FF0000"/>
                <w:sz w:val="20"/>
                <w:szCs w:val="20"/>
              </w:rPr>
            </w:pPr>
            <w:r w:rsidRPr="000420C6">
              <w:rPr>
                <w:rFonts w:eastAsia="Times New Roman" w:cs="Times New Roman"/>
                <w:strike/>
                <w:color w:val="FF0000"/>
                <w:sz w:val="20"/>
                <w:szCs w:val="20"/>
              </w:rPr>
              <w:t xml:space="preserve">$3,900 </w:t>
            </w:r>
          </w:p>
        </w:tc>
        <w:tc>
          <w:tcPr>
            <w:tcW w:w="2073" w:type="dxa"/>
            <w:tcBorders>
              <w:top w:val="nil"/>
              <w:left w:val="nil"/>
              <w:bottom w:val="single" w:sz="4" w:space="0" w:color="auto"/>
              <w:right w:val="single" w:sz="8" w:space="0" w:color="auto"/>
            </w:tcBorders>
            <w:shd w:val="clear" w:color="auto" w:fill="auto"/>
            <w:hideMark/>
          </w:tcPr>
          <w:p w14:paraId="0DB929AF" w14:textId="77777777" w:rsidR="000D76D6" w:rsidRPr="000420C6" w:rsidRDefault="000D76D6" w:rsidP="000D76D6">
            <w:pPr>
              <w:spacing w:after="0" w:line="240" w:lineRule="auto"/>
              <w:jc w:val="right"/>
              <w:rPr>
                <w:rFonts w:eastAsia="Times New Roman" w:cs="Times New Roman"/>
                <w:strike/>
                <w:color w:val="FF0000"/>
                <w:sz w:val="20"/>
                <w:szCs w:val="20"/>
              </w:rPr>
            </w:pPr>
            <w:r w:rsidRPr="000420C6">
              <w:rPr>
                <w:rFonts w:eastAsia="Times New Roman" w:cs="Times New Roman"/>
                <w:strike/>
                <w:color w:val="FF0000"/>
                <w:sz w:val="20"/>
                <w:szCs w:val="20"/>
              </w:rPr>
              <w:t>$2</w:t>
            </w:r>
            <w:r w:rsidR="00AB2190" w:rsidRPr="000420C6">
              <w:rPr>
                <w:rFonts w:eastAsia="Times New Roman" w:cs="Times New Roman"/>
                <w:strike/>
                <w:color w:val="FF0000"/>
                <w:sz w:val="20"/>
                <w:szCs w:val="20"/>
              </w:rPr>
              <w:t>4,619</w:t>
            </w:r>
          </w:p>
        </w:tc>
      </w:tr>
      <w:tr w:rsidR="001061A9" w:rsidRPr="000D76D6" w14:paraId="305121D1" w14:textId="77777777" w:rsidTr="00F72422">
        <w:trPr>
          <w:trHeight w:val="710"/>
        </w:trPr>
        <w:tc>
          <w:tcPr>
            <w:tcW w:w="904" w:type="dxa"/>
            <w:tcBorders>
              <w:top w:val="single" w:sz="4" w:space="0" w:color="auto"/>
              <w:left w:val="single" w:sz="4" w:space="0" w:color="auto"/>
              <w:bottom w:val="single" w:sz="4" w:space="0" w:color="auto"/>
              <w:right w:val="single" w:sz="4" w:space="0" w:color="auto"/>
            </w:tcBorders>
            <w:shd w:val="clear" w:color="auto" w:fill="auto"/>
          </w:tcPr>
          <w:p w14:paraId="50D60515" w14:textId="77777777" w:rsidR="001061A9" w:rsidRPr="001061A9" w:rsidRDefault="001061A9" w:rsidP="000D76D6">
            <w:pPr>
              <w:spacing w:after="0" w:line="240" w:lineRule="auto"/>
              <w:rPr>
                <w:rFonts w:eastAsia="Times New Roman" w:cs="Times New Roman"/>
                <w:color w:val="FF0000"/>
                <w:sz w:val="20"/>
                <w:szCs w:val="20"/>
              </w:rPr>
            </w:pPr>
            <w:r>
              <w:rPr>
                <w:rFonts w:eastAsia="Times New Roman" w:cs="Times New Roman"/>
                <w:color w:val="FF0000"/>
                <w:sz w:val="20"/>
                <w:szCs w:val="20"/>
              </w:rPr>
              <w:t>2/11-2/12/14</w:t>
            </w:r>
          </w:p>
        </w:tc>
        <w:tc>
          <w:tcPr>
            <w:tcW w:w="1336" w:type="dxa"/>
            <w:tcBorders>
              <w:top w:val="single" w:sz="4" w:space="0" w:color="auto"/>
              <w:left w:val="single" w:sz="4" w:space="0" w:color="auto"/>
              <w:bottom w:val="single" w:sz="4" w:space="0" w:color="auto"/>
              <w:right w:val="single" w:sz="4" w:space="0" w:color="auto"/>
            </w:tcBorders>
            <w:shd w:val="clear" w:color="auto" w:fill="auto"/>
          </w:tcPr>
          <w:p w14:paraId="3D8DDA36" w14:textId="77777777" w:rsidR="001061A9" w:rsidRPr="001061A9" w:rsidRDefault="001061A9" w:rsidP="000D76D6">
            <w:pPr>
              <w:spacing w:after="0" w:line="240" w:lineRule="auto"/>
              <w:rPr>
                <w:rFonts w:eastAsia="Times New Roman" w:cs="Times New Roman"/>
                <w:color w:val="FF0000"/>
                <w:sz w:val="20"/>
                <w:szCs w:val="20"/>
              </w:rPr>
            </w:pPr>
            <w:r>
              <w:rPr>
                <w:rFonts w:eastAsia="Times New Roman" w:cs="Times New Roman"/>
                <w:color w:val="FF0000"/>
                <w:sz w:val="20"/>
                <w:szCs w:val="20"/>
              </w:rPr>
              <w:t>Gainesville, FL</w:t>
            </w:r>
          </w:p>
        </w:tc>
        <w:tc>
          <w:tcPr>
            <w:tcW w:w="1893" w:type="dxa"/>
            <w:tcBorders>
              <w:top w:val="single" w:sz="4" w:space="0" w:color="auto"/>
              <w:left w:val="single" w:sz="4" w:space="0" w:color="auto"/>
              <w:bottom w:val="single" w:sz="4" w:space="0" w:color="auto"/>
              <w:right w:val="single" w:sz="4" w:space="0" w:color="auto"/>
            </w:tcBorders>
            <w:shd w:val="clear" w:color="auto" w:fill="auto"/>
          </w:tcPr>
          <w:p w14:paraId="05F90C75" w14:textId="77777777" w:rsidR="001061A9" w:rsidRPr="001061A9" w:rsidRDefault="001061A9" w:rsidP="000D76D6">
            <w:pPr>
              <w:spacing w:after="0" w:line="240" w:lineRule="auto"/>
              <w:rPr>
                <w:rFonts w:eastAsia="Times New Roman" w:cs="Times New Roman"/>
                <w:color w:val="FF0000"/>
                <w:sz w:val="20"/>
                <w:szCs w:val="20"/>
              </w:rPr>
            </w:pPr>
            <w:r>
              <w:rPr>
                <w:rFonts w:eastAsia="Times New Roman" w:cs="Times New Roman"/>
                <w:color w:val="FF0000"/>
                <w:sz w:val="20"/>
                <w:szCs w:val="20"/>
              </w:rPr>
              <w:t>UF Water Institute Symposium</w:t>
            </w:r>
          </w:p>
        </w:tc>
        <w:tc>
          <w:tcPr>
            <w:tcW w:w="1893" w:type="dxa"/>
            <w:tcBorders>
              <w:top w:val="single" w:sz="4" w:space="0" w:color="auto"/>
              <w:left w:val="single" w:sz="4" w:space="0" w:color="auto"/>
              <w:bottom w:val="single" w:sz="4" w:space="0" w:color="auto"/>
              <w:right w:val="single" w:sz="4" w:space="0" w:color="auto"/>
            </w:tcBorders>
            <w:shd w:val="clear" w:color="auto" w:fill="auto"/>
          </w:tcPr>
          <w:p w14:paraId="3E5F98E1" w14:textId="77777777" w:rsidR="001061A9" w:rsidRPr="001061A9" w:rsidRDefault="001061A9" w:rsidP="000D76D6">
            <w:pPr>
              <w:spacing w:after="0" w:line="240" w:lineRule="auto"/>
              <w:rPr>
                <w:rFonts w:eastAsia="Times New Roman" w:cs="Times New Roman"/>
                <w:color w:val="FF0000"/>
                <w:sz w:val="20"/>
                <w:szCs w:val="20"/>
              </w:rPr>
            </w:pPr>
            <w:r>
              <w:rPr>
                <w:rFonts w:eastAsia="Times New Roman" w:cs="Times New Roman"/>
                <w:color w:val="FF0000"/>
                <w:sz w:val="20"/>
                <w:szCs w:val="20"/>
              </w:rPr>
              <w:t>Stuart Norton, Environmental Consultant</w:t>
            </w:r>
          </w:p>
        </w:tc>
        <w:tc>
          <w:tcPr>
            <w:tcW w:w="1443" w:type="dxa"/>
            <w:tcBorders>
              <w:top w:val="single" w:sz="4" w:space="0" w:color="auto"/>
              <w:left w:val="single" w:sz="4" w:space="0" w:color="auto"/>
              <w:bottom w:val="single" w:sz="4" w:space="0" w:color="auto"/>
              <w:right w:val="single" w:sz="4" w:space="0" w:color="auto"/>
            </w:tcBorders>
            <w:shd w:val="clear" w:color="auto" w:fill="auto"/>
          </w:tcPr>
          <w:p w14:paraId="7478C84D" w14:textId="77777777" w:rsidR="001061A9" w:rsidRPr="001061A9" w:rsidRDefault="001061A9" w:rsidP="000D76D6">
            <w:pPr>
              <w:spacing w:after="0" w:line="240" w:lineRule="auto"/>
              <w:jc w:val="center"/>
              <w:rPr>
                <w:rFonts w:eastAsia="Times New Roman" w:cs="Times New Roman"/>
                <w:color w:val="FF0000"/>
                <w:sz w:val="20"/>
                <w:szCs w:val="20"/>
              </w:rPr>
            </w:pPr>
            <w:r>
              <w:rPr>
                <w:rFonts w:eastAsia="Times New Roman" w:cs="Times New Roman"/>
                <w:color w:val="FF0000"/>
                <w:sz w:val="20"/>
                <w:szCs w:val="20"/>
              </w:rPr>
              <w:t>T</w:t>
            </w:r>
          </w:p>
        </w:tc>
        <w:tc>
          <w:tcPr>
            <w:tcW w:w="2972" w:type="dxa"/>
            <w:tcBorders>
              <w:top w:val="single" w:sz="4" w:space="0" w:color="auto"/>
              <w:left w:val="single" w:sz="4" w:space="0" w:color="auto"/>
              <w:bottom w:val="single" w:sz="4" w:space="0" w:color="auto"/>
              <w:right w:val="single" w:sz="4" w:space="0" w:color="auto"/>
            </w:tcBorders>
            <w:shd w:val="clear" w:color="auto" w:fill="auto"/>
          </w:tcPr>
          <w:p w14:paraId="58A926A3" w14:textId="77777777" w:rsidR="001061A9" w:rsidRPr="001061A9" w:rsidRDefault="001061A9" w:rsidP="000D76D6">
            <w:pPr>
              <w:spacing w:after="0" w:line="240" w:lineRule="auto"/>
              <w:rPr>
                <w:rFonts w:eastAsia="Times New Roman" w:cs="Times New Roman"/>
                <w:color w:val="FF0000"/>
                <w:sz w:val="20"/>
                <w:szCs w:val="20"/>
              </w:rPr>
            </w:pPr>
            <w:r>
              <w:rPr>
                <w:rFonts w:eastAsia="Times New Roman" w:cs="Times New Roman"/>
                <w:color w:val="FF0000"/>
                <w:sz w:val="20"/>
                <w:szCs w:val="20"/>
              </w:rPr>
              <w:t>Our hydrogeology group needs to stay abreast of current research on and drivers of Florida’s water quality decision making.</w:t>
            </w:r>
          </w:p>
        </w:tc>
        <w:tc>
          <w:tcPr>
            <w:tcW w:w="3513" w:type="dxa"/>
            <w:tcBorders>
              <w:top w:val="single" w:sz="4" w:space="0" w:color="auto"/>
              <w:left w:val="single" w:sz="4" w:space="0" w:color="auto"/>
              <w:bottom w:val="single" w:sz="4" w:space="0" w:color="auto"/>
              <w:right w:val="single" w:sz="4" w:space="0" w:color="auto"/>
            </w:tcBorders>
            <w:shd w:val="clear" w:color="auto" w:fill="auto"/>
          </w:tcPr>
          <w:p w14:paraId="6C3C0E02" w14:textId="77777777" w:rsidR="001061A9" w:rsidRPr="001061A9" w:rsidRDefault="001061A9" w:rsidP="000D76D6">
            <w:pPr>
              <w:spacing w:after="0" w:line="240" w:lineRule="auto"/>
              <w:rPr>
                <w:rFonts w:eastAsia="Times New Roman" w:cs="Times New Roman"/>
                <w:color w:val="FF0000"/>
                <w:sz w:val="20"/>
                <w:szCs w:val="20"/>
              </w:rPr>
            </w:pPr>
          </w:p>
        </w:tc>
        <w:tc>
          <w:tcPr>
            <w:tcW w:w="1896" w:type="dxa"/>
            <w:tcBorders>
              <w:top w:val="single" w:sz="4" w:space="0" w:color="auto"/>
              <w:left w:val="single" w:sz="4" w:space="0" w:color="auto"/>
              <w:bottom w:val="single" w:sz="4" w:space="0" w:color="auto"/>
              <w:right w:val="single" w:sz="4" w:space="0" w:color="auto"/>
            </w:tcBorders>
            <w:shd w:val="clear" w:color="auto" w:fill="auto"/>
          </w:tcPr>
          <w:p w14:paraId="56F257EA" w14:textId="64375FF3" w:rsidR="001061A9" w:rsidRPr="001061A9" w:rsidRDefault="0020337E" w:rsidP="000D76D6">
            <w:pPr>
              <w:spacing w:after="0" w:line="240" w:lineRule="auto"/>
              <w:jc w:val="right"/>
              <w:rPr>
                <w:rFonts w:eastAsia="Times New Roman" w:cs="Times New Roman"/>
                <w:color w:val="FF0000"/>
                <w:sz w:val="20"/>
                <w:szCs w:val="20"/>
              </w:rPr>
            </w:pPr>
            <w:r>
              <w:rPr>
                <w:rFonts w:eastAsia="Times New Roman" w:cs="Times New Roman"/>
                <w:color w:val="FF0000"/>
                <w:sz w:val="20"/>
                <w:szCs w:val="20"/>
              </w:rPr>
              <w:t>$4</w:t>
            </w:r>
            <w:r w:rsidR="001061A9">
              <w:rPr>
                <w:rFonts w:eastAsia="Times New Roman" w:cs="Times New Roman"/>
                <w:color w:val="FF0000"/>
                <w:sz w:val="20"/>
                <w:szCs w:val="20"/>
              </w:rPr>
              <w:t>50</w:t>
            </w:r>
          </w:p>
        </w:tc>
        <w:tc>
          <w:tcPr>
            <w:tcW w:w="2073" w:type="dxa"/>
            <w:tcBorders>
              <w:top w:val="single" w:sz="4" w:space="0" w:color="auto"/>
              <w:left w:val="single" w:sz="4" w:space="0" w:color="auto"/>
              <w:bottom w:val="single" w:sz="4" w:space="0" w:color="auto"/>
              <w:right w:val="single" w:sz="4" w:space="0" w:color="auto"/>
            </w:tcBorders>
            <w:shd w:val="clear" w:color="auto" w:fill="auto"/>
          </w:tcPr>
          <w:p w14:paraId="2A238925" w14:textId="41F5AA2B" w:rsidR="001061A9" w:rsidRPr="001061A9" w:rsidRDefault="001061A9" w:rsidP="0020337E">
            <w:pPr>
              <w:spacing w:after="0" w:line="240" w:lineRule="auto"/>
              <w:jc w:val="right"/>
              <w:rPr>
                <w:rFonts w:eastAsia="Times New Roman" w:cs="Times New Roman"/>
                <w:color w:val="FF0000"/>
                <w:sz w:val="20"/>
                <w:szCs w:val="20"/>
              </w:rPr>
            </w:pPr>
            <w:r>
              <w:rPr>
                <w:rFonts w:eastAsia="Times New Roman" w:cs="Times New Roman"/>
                <w:color w:val="FF0000"/>
                <w:sz w:val="20"/>
                <w:szCs w:val="20"/>
              </w:rPr>
              <w:t>$24,</w:t>
            </w:r>
            <w:r w:rsidR="0020337E">
              <w:rPr>
                <w:rFonts w:eastAsia="Times New Roman" w:cs="Times New Roman"/>
                <w:color w:val="FF0000"/>
                <w:sz w:val="20"/>
                <w:szCs w:val="20"/>
              </w:rPr>
              <w:t>4</w:t>
            </w:r>
            <w:r>
              <w:rPr>
                <w:rFonts w:eastAsia="Times New Roman" w:cs="Times New Roman"/>
                <w:color w:val="FF0000"/>
                <w:sz w:val="20"/>
                <w:szCs w:val="20"/>
              </w:rPr>
              <w:t>84</w:t>
            </w:r>
          </w:p>
        </w:tc>
      </w:tr>
      <w:tr w:rsidR="001061A9" w:rsidRPr="000D76D6" w14:paraId="48418B1A" w14:textId="77777777" w:rsidTr="00F72422">
        <w:trPr>
          <w:trHeight w:val="710"/>
        </w:trPr>
        <w:tc>
          <w:tcPr>
            <w:tcW w:w="904" w:type="dxa"/>
            <w:tcBorders>
              <w:top w:val="single" w:sz="4" w:space="0" w:color="auto"/>
              <w:left w:val="single" w:sz="4" w:space="0" w:color="auto"/>
              <w:bottom w:val="single" w:sz="4" w:space="0" w:color="auto"/>
              <w:right w:val="single" w:sz="4" w:space="0" w:color="auto"/>
            </w:tcBorders>
            <w:shd w:val="clear" w:color="auto" w:fill="auto"/>
          </w:tcPr>
          <w:p w14:paraId="338B0C71" w14:textId="77777777" w:rsidR="001061A9" w:rsidRPr="001061A9" w:rsidRDefault="001061A9" w:rsidP="000D76D6">
            <w:pPr>
              <w:spacing w:after="0" w:line="240" w:lineRule="auto"/>
              <w:rPr>
                <w:rFonts w:eastAsia="Times New Roman" w:cs="Times New Roman"/>
                <w:color w:val="FF0000"/>
                <w:sz w:val="20"/>
                <w:szCs w:val="20"/>
              </w:rPr>
            </w:pPr>
            <w:r>
              <w:rPr>
                <w:rFonts w:eastAsia="Times New Roman" w:cs="Times New Roman"/>
                <w:color w:val="FF0000"/>
                <w:sz w:val="20"/>
                <w:szCs w:val="20"/>
              </w:rPr>
              <w:t>3/24-3/28</w:t>
            </w:r>
          </w:p>
        </w:tc>
        <w:tc>
          <w:tcPr>
            <w:tcW w:w="1336" w:type="dxa"/>
            <w:tcBorders>
              <w:top w:val="single" w:sz="4" w:space="0" w:color="auto"/>
              <w:left w:val="single" w:sz="4" w:space="0" w:color="auto"/>
              <w:bottom w:val="single" w:sz="4" w:space="0" w:color="auto"/>
              <w:right w:val="single" w:sz="4" w:space="0" w:color="auto"/>
            </w:tcBorders>
            <w:shd w:val="clear" w:color="auto" w:fill="auto"/>
          </w:tcPr>
          <w:p w14:paraId="786929C2" w14:textId="77777777" w:rsidR="001061A9" w:rsidRPr="001061A9" w:rsidRDefault="001061A9" w:rsidP="000D76D6">
            <w:pPr>
              <w:spacing w:after="0" w:line="240" w:lineRule="auto"/>
              <w:rPr>
                <w:rFonts w:eastAsia="Times New Roman" w:cs="Times New Roman"/>
                <w:color w:val="FF0000"/>
                <w:sz w:val="20"/>
                <w:szCs w:val="20"/>
              </w:rPr>
            </w:pPr>
            <w:r>
              <w:rPr>
                <w:rFonts w:eastAsia="Times New Roman" w:cs="Times New Roman"/>
                <w:color w:val="FF0000"/>
                <w:sz w:val="20"/>
                <w:szCs w:val="20"/>
              </w:rPr>
              <w:t>Pittsburgh, PA</w:t>
            </w:r>
          </w:p>
        </w:tc>
        <w:tc>
          <w:tcPr>
            <w:tcW w:w="1893" w:type="dxa"/>
            <w:tcBorders>
              <w:top w:val="single" w:sz="4" w:space="0" w:color="auto"/>
              <w:left w:val="single" w:sz="4" w:space="0" w:color="auto"/>
              <w:bottom w:val="single" w:sz="4" w:space="0" w:color="auto"/>
              <w:right w:val="single" w:sz="4" w:space="0" w:color="auto"/>
            </w:tcBorders>
            <w:shd w:val="clear" w:color="auto" w:fill="auto"/>
          </w:tcPr>
          <w:p w14:paraId="7573E817" w14:textId="77777777" w:rsidR="001061A9" w:rsidRPr="001061A9" w:rsidRDefault="001061A9" w:rsidP="000D76D6">
            <w:pPr>
              <w:spacing w:after="0" w:line="240" w:lineRule="auto"/>
              <w:rPr>
                <w:rFonts w:eastAsia="Times New Roman" w:cs="Times New Roman"/>
                <w:color w:val="FF0000"/>
                <w:sz w:val="20"/>
                <w:szCs w:val="20"/>
              </w:rPr>
            </w:pPr>
            <w:r>
              <w:rPr>
                <w:rFonts w:eastAsia="Times New Roman" w:cs="Times New Roman"/>
                <w:color w:val="FF0000"/>
                <w:sz w:val="20"/>
                <w:szCs w:val="20"/>
              </w:rPr>
              <w:t>Advanced Well Technologies</w:t>
            </w:r>
          </w:p>
        </w:tc>
        <w:tc>
          <w:tcPr>
            <w:tcW w:w="1893" w:type="dxa"/>
            <w:tcBorders>
              <w:top w:val="single" w:sz="4" w:space="0" w:color="auto"/>
              <w:left w:val="single" w:sz="4" w:space="0" w:color="auto"/>
              <w:bottom w:val="single" w:sz="4" w:space="0" w:color="auto"/>
              <w:right w:val="single" w:sz="4" w:space="0" w:color="auto"/>
            </w:tcBorders>
            <w:shd w:val="clear" w:color="auto" w:fill="auto"/>
          </w:tcPr>
          <w:p w14:paraId="7A9BBADB" w14:textId="77777777" w:rsidR="001061A9" w:rsidRPr="001061A9" w:rsidRDefault="001061A9" w:rsidP="000D76D6">
            <w:pPr>
              <w:spacing w:after="0" w:line="240" w:lineRule="auto"/>
              <w:rPr>
                <w:rFonts w:eastAsia="Times New Roman" w:cs="Times New Roman"/>
                <w:color w:val="FF0000"/>
                <w:sz w:val="20"/>
                <w:szCs w:val="20"/>
              </w:rPr>
            </w:pPr>
            <w:r>
              <w:rPr>
                <w:rFonts w:eastAsia="Times New Roman" w:cs="Times New Roman"/>
                <w:color w:val="FF0000"/>
                <w:sz w:val="20"/>
                <w:szCs w:val="20"/>
              </w:rPr>
              <w:t>Levi Hannon, ES I (DWRM); Dan Phelps, PG I</w:t>
            </w:r>
          </w:p>
        </w:tc>
        <w:tc>
          <w:tcPr>
            <w:tcW w:w="1443" w:type="dxa"/>
            <w:tcBorders>
              <w:top w:val="single" w:sz="4" w:space="0" w:color="auto"/>
              <w:left w:val="single" w:sz="4" w:space="0" w:color="auto"/>
              <w:bottom w:val="single" w:sz="4" w:space="0" w:color="auto"/>
              <w:right w:val="single" w:sz="4" w:space="0" w:color="auto"/>
            </w:tcBorders>
            <w:shd w:val="clear" w:color="auto" w:fill="auto"/>
          </w:tcPr>
          <w:p w14:paraId="435C512E" w14:textId="77777777" w:rsidR="001061A9" w:rsidRPr="001061A9" w:rsidRDefault="001061A9" w:rsidP="000D76D6">
            <w:pPr>
              <w:spacing w:after="0" w:line="240" w:lineRule="auto"/>
              <w:jc w:val="center"/>
              <w:rPr>
                <w:rFonts w:eastAsia="Times New Roman" w:cs="Times New Roman"/>
                <w:color w:val="FF0000"/>
                <w:sz w:val="20"/>
                <w:szCs w:val="20"/>
              </w:rPr>
            </w:pPr>
            <w:r>
              <w:rPr>
                <w:rFonts w:eastAsia="Times New Roman" w:cs="Times New Roman"/>
                <w:color w:val="FF0000"/>
                <w:sz w:val="20"/>
                <w:szCs w:val="20"/>
              </w:rPr>
              <w:t>T</w:t>
            </w:r>
          </w:p>
        </w:tc>
        <w:tc>
          <w:tcPr>
            <w:tcW w:w="2972" w:type="dxa"/>
            <w:tcBorders>
              <w:top w:val="single" w:sz="4" w:space="0" w:color="auto"/>
              <w:left w:val="single" w:sz="4" w:space="0" w:color="auto"/>
              <w:bottom w:val="single" w:sz="4" w:space="0" w:color="auto"/>
              <w:right w:val="single" w:sz="4" w:space="0" w:color="auto"/>
            </w:tcBorders>
            <w:shd w:val="clear" w:color="auto" w:fill="auto"/>
          </w:tcPr>
          <w:p w14:paraId="47A321A9" w14:textId="77777777" w:rsidR="001061A9" w:rsidRPr="001061A9" w:rsidRDefault="001061A9" w:rsidP="000D76D6">
            <w:pPr>
              <w:spacing w:after="0" w:line="240" w:lineRule="auto"/>
              <w:rPr>
                <w:rFonts w:eastAsia="Times New Roman" w:cs="Times New Roman"/>
                <w:color w:val="FF0000"/>
                <w:sz w:val="20"/>
                <w:szCs w:val="20"/>
              </w:rPr>
            </w:pPr>
            <w:r>
              <w:rPr>
                <w:rFonts w:eastAsia="Times New Roman" w:cs="Times New Roman"/>
                <w:color w:val="FF0000"/>
                <w:sz w:val="20"/>
                <w:szCs w:val="20"/>
              </w:rPr>
              <w:t>Advanced and emerging well construction methods; stay apprised of techniques and technologies to better protect groundwater resources and environmental health during well development activities.</w:t>
            </w:r>
          </w:p>
        </w:tc>
        <w:tc>
          <w:tcPr>
            <w:tcW w:w="3513" w:type="dxa"/>
            <w:tcBorders>
              <w:top w:val="single" w:sz="4" w:space="0" w:color="auto"/>
              <w:left w:val="single" w:sz="4" w:space="0" w:color="auto"/>
              <w:bottom w:val="single" w:sz="4" w:space="0" w:color="auto"/>
              <w:right w:val="single" w:sz="4" w:space="0" w:color="auto"/>
            </w:tcBorders>
            <w:shd w:val="clear" w:color="auto" w:fill="auto"/>
          </w:tcPr>
          <w:p w14:paraId="584F22F7" w14:textId="77777777" w:rsidR="001061A9" w:rsidRPr="001061A9" w:rsidRDefault="001061A9" w:rsidP="000D76D6">
            <w:pPr>
              <w:spacing w:after="0" w:line="240" w:lineRule="auto"/>
              <w:rPr>
                <w:rFonts w:eastAsia="Times New Roman" w:cs="Times New Roman"/>
                <w:color w:val="FF0000"/>
                <w:sz w:val="20"/>
                <w:szCs w:val="20"/>
              </w:rPr>
            </w:pPr>
          </w:p>
        </w:tc>
        <w:tc>
          <w:tcPr>
            <w:tcW w:w="1896" w:type="dxa"/>
            <w:tcBorders>
              <w:top w:val="single" w:sz="4" w:space="0" w:color="auto"/>
              <w:left w:val="single" w:sz="4" w:space="0" w:color="auto"/>
              <w:bottom w:val="single" w:sz="4" w:space="0" w:color="auto"/>
              <w:right w:val="single" w:sz="4" w:space="0" w:color="auto"/>
            </w:tcBorders>
            <w:shd w:val="clear" w:color="auto" w:fill="auto"/>
          </w:tcPr>
          <w:p w14:paraId="6EFD3E03" w14:textId="77777777" w:rsidR="001061A9" w:rsidRPr="001061A9" w:rsidRDefault="001061A9" w:rsidP="000D76D6">
            <w:pPr>
              <w:spacing w:after="0" w:line="240" w:lineRule="auto"/>
              <w:jc w:val="right"/>
              <w:rPr>
                <w:rFonts w:eastAsia="Times New Roman" w:cs="Times New Roman"/>
                <w:color w:val="FF0000"/>
                <w:sz w:val="20"/>
                <w:szCs w:val="20"/>
              </w:rPr>
            </w:pPr>
            <w:r>
              <w:rPr>
                <w:rFonts w:eastAsia="Times New Roman" w:cs="Times New Roman"/>
                <w:color w:val="FF0000"/>
                <w:sz w:val="20"/>
                <w:szCs w:val="20"/>
              </w:rPr>
              <w:t>$0</w:t>
            </w:r>
          </w:p>
        </w:tc>
        <w:tc>
          <w:tcPr>
            <w:tcW w:w="2073" w:type="dxa"/>
            <w:tcBorders>
              <w:top w:val="single" w:sz="4" w:space="0" w:color="auto"/>
              <w:left w:val="single" w:sz="4" w:space="0" w:color="auto"/>
              <w:bottom w:val="single" w:sz="4" w:space="0" w:color="auto"/>
              <w:right w:val="single" w:sz="4" w:space="0" w:color="auto"/>
            </w:tcBorders>
            <w:shd w:val="clear" w:color="auto" w:fill="auto"/>
          </w:tcPr>
          <w:p w14:paraId="0440E298" w14:textId="6439CA4A" w:rsidR="001061A9" w:rsidRPr="001061A9" w:rsidRDefault="0020337E" w:rsidP="000D76D6">
            <w:pPr>
              <w:spacing w:after="0" w:line="240" w:lineRule="auto"/>
              <w:jc w:val="right"/>
              <w:rPr>
                <w:rFonts w:eastAsia="Times New Roman" w:cs="Times New Roman"/>
                <w:color w:val="FF0000"/>
                <w:sz w:val="20"/>
                <w:szCs w:val="20"/>
              </w:rPr>
            </w:pPr>
            <w:r>
              <w:rPr>
                <w:rFonts w:eastAsia="Times New Roman" w:cs="Times New Roman"/>
                <w:color w:val="FF0000"/>
                <w:sz w:val="20"/>
                <w:szCs w:val="20"/>
              </w:rPr>
              <w:t>$24,484</w:t>
            </w:r>
          </w:p>
        </w:tc>
      </w:tr>
      <w:tr w:rsidR="000420C6" w:rsidRPr="000D76D6" w14:paraId="30FE0D43" w14:textId="77777777" w:rsidTr="00F72422">
        <w:trPr>
          <w:trHeight w:val="710"/>
        </w:trPr>
        <w:tc>
          <w:tcPr>
            <w:tcW w:w="904" w:type="dxa"/>
            <w:tcBorders>
              <w:top w:val="single" w:sz="4" w:space="0" w:color="auto"/>
              <w:left w:val="single" w:sz="4" w:space="0" w:color="auto"/>
              <w:bottom w:val="single" w:sz="4" w:space="0" w:color="auto"/>
              <w:right w:val="single" w:sz="4" w:space="0" w:color="auto"/>
            </w:tcBorders>
            <w:shd w:val="clear" w:color="auto" w:fill="auto"/>
          </w:tcPr>
          <w:p w14:paraId="158252E4" w14:textId="77777777" w:rsidR="000420C6" w:rsidRPr="001061A9" w:rsidRDefault="00BF25CB" w:rsidP="000D76D6">
            <w:pPr>
              <w:spacing w:after="0" w:line="240" w:lineRule="auto"/>
              <w:rPr>
                <w:rFonts w:eastAsia="Times New Roman" w:cs="Times New Roman"/>
                <w:color w:val="FF0000"/>
                <w:sz w:val="20"/>
                <w:szCs w:val="20"/>
              </w:rPr>
            </w:pPr>
            <w:r w:rsidRPr="001061A9">
              <w:rPr>
                <w:rFonts w:eastAsia="Times New Roman" w:cs="Times New Roman"/>
                <w:color w:val="FF0000"/>
                <w:sz w:val="20"/>
                <w:szCs w:val="20"/>
              </w:rPr>
              <w:t>On demand</w:t>
            </w:r>
          </w:p>
        </w:tc>
        <w:tc>
          <w:tcPr>
            <w:tcW w:w="1336" w:type="dxa"/>
            <w:tcBorders>
              <w:top w:val="single" w:sz="4" w:space="0" w:color="auto"/>
              <w:left w:val="single" w:sz="4" w:space="0" w:color="auto"/>
              <w:bottom w:val="single" w:sz="4" w:space="0" w:color="auto"/>
              <w:right w:val="single" w:sz="4" w:space="0" w:color="auto"/>
            </w:tcBorders>
            <w:shd w:val="clear" w:color="auto" w:fill="auto"/>
          </w:tcPr>
          <w:p w14:paraId="43B2C4A0" w14:textId="77777777" w:rsidR="000420C6" w:rsidRPr="001061A9" w:rsidRDefault="00BF25CB" w:rsidP="000D76D6">
            <w:pPr>
              <w:spacing w:after="0" w:line="240" w:lineRule="auto"/>
              <w:rPr>
                <w:rFonts w:eastAsia="Times New Roman" w:cs="Times New Roman"/>
                <w:color w:val="FF0000"/>
                <w:sz w:val="20"/>
                <w:szCs w:val="20"/>
              </w:rPr>
            </w:pPr>
            <w:r w:rsidRPr="001061A9">
              <w:rPr>
                <w:rFonts w:eastAsia="Times New Roman" w:cs="Times New Roman"/>
                <w:color w:val="FF0000"/>
                <w:sz w:val="20"/>
                <w:szCs w:val="20"/>
              </w:rPr>
              <w:t>FGS Office, Tallahassee</w:t>
            </w:r>
          </w:p>
        </w:tc>
        <w:tc>
          <w:tcPr>
            <w:tcW w:w="1893" w:type="dxa"/>
            <w:tcBorders>
              <w:top w:val="single" w:sz="4" w:space="0" w:color="auto"/>
              <w:left w:val="single" w:sz="4" w:space="0" w:color="auto"/>
              <w:bottom w:val="single" w:sz="4" w:space="0" w:color="auto"/>
              <w:right w:val="single" w:sz="4" w:space="0" w:color="auto"/>
            </w:tcBorders>
            <w:shd w:val="clear" w:color="auto" w:fill="auto"/>
          </w:tcPr>
          <w:p w14:paraId="3C2E1920" w14:textId="77777777" w:rsidR="000420C6" w:rsidRPr="001061A9" w:rsidRDefault="00BF25CB" w:rsidP="000D76D6">
            <w:pPr>
              <w:spacing w:after="0" w:line="240" w:lineRule="auto"/>
              <w:rPr>
                <w:rFonts w:eastAsia="Times New Roman" w:cs="Times New Roman"/>
                <w:color w:val="FF0000"/>
                <w:sz w:val="20"/>
                <w:szCs w:val="20"/>
              </w:rPr>
            </w:pPr>
            <w:r w:rsidRPr="001061A9">
              <w:rPr>
                <w:rFonts w:eastAsia="Times New Roman" w:cs="Times New Roman"/>
                <w:color w:val="FF0000"/>
                <w:sz w:val="20"/>
                <w:szCs w:val="20"/>
              </w:rPr>
              <w:t>Adobe Acrobat Fundamentals</w:t>
            </w:r>
          </w:p>
        </w:tc>
        <w:tc>
          <w:tcPr>
            <w:tcW w:w="1893" w:type="dxa"/>
            <w:tcBorders>
              <w:top w:val="single" w:sz="4" w:space="0" w:color="auto"/>
              <w:left w:val="single" w:sz="4" w:space="0" w:color="auto"/>
              <w:bottom w:val="single" w:sz="4" w:space="0" w:color="auto"/>
              <w:right w:val="single" w:sz="4" w:space="0" w:color="auto"/>
            </w:tcBorders>
            <w:shd w:val="clear" w:color="auto" w:fill="auto"/>
          </w:tcPr>
          <w:p w14:paraId="4F86A2C9" w14:textId="77777777" w:rsidR="000420C6" w:rsidRPr="001061A9" w:rsidRDefault="00BF25CB" w:rsidP="000D76D6">
            <w:pPr>
              <w:spacing w:after="0" w:line="240" w:lineRule="auto"/>
              <w:rPr>
                <w:rFonts w:eastAsia="Times New Roman" w:cs="Times New Roman"/>
                <w:color w:val="FF0000"/>
                <w:sz w:val="20"/>
                <w:szCs w:val="20"/>
              </w:rPr>
            </w:pPr>
            <w:r w:rsidRPr="001061A9">
              <w:rPr>
                <w:rFonts w:eastAsia="Times New Roman" w:cs="Times New Roman"/>
                <w:color w:val="FF0000"/>
                <w:sz w:val="20"/>
                <w:szCs w:val="20"/>
              </w:rPr>
              <w:t>Doug Calman, Geologic Research Librarian</w:t>
            </w:r>
          </w:p>
        </w:tc>
        <w:tc>
          <w:tcPr>
            <w:tcW w:w="1443" w:type="dxa"/>
            <w:tcBorders>
              <w:top w:val="single" w:sz="4" w:space="0" w:color="auto"/>
              <w:left w:val="single" w:sz="4" w:space="0" w:color="auto"/>
              <w:bottom w:val="single" w:sz="4" w:space="0" w:color="auto"/>
              <w:right w:val="single" w:sz="4" w:space="0" w:color="auto"/>
            </w:tcBorders>
            <w:shd w:val="clear" w:color="auto" w:fill="auto"/>
          </w:tcPr>
          <w:p w14:paraId="7B1FE1C4" w14:textId="77777777" w:rsidR="000420C6" w:rsidRPr="001061A9" w:rsidRDefault="00BF25CB" w:rsidP="000D76D6">
            <w:pPr>
              <w:spacing w:after="0" w:line="240" w:lineRule="auto"/>
              <w:jc w:val="center"/>
              <w:rPr>
                <w:rFonts w:eastAsia="Times New Roman" w:cs="Times New Roman"/>
                <w:color w:val="FF0000"/>
                <w:sz w:val="20"/>
                <w:szCs w:val="20"/>
              </w:rPr>
            </w:pPr>
            <w:r w:rsidRPr="001061A9">
              <w:rPr>
                <w:rFonts w:eastAsia="Times New Roman" w:cs="Times New Roman"/>
                <w:color w:val="FF0000"/>
                <w:sz w:val="20"/>
                <w:szCs w:val="20"/>
              </w:rPr>
              <w:t>T</w:t>
            </w:r>
          </w:p>
        </w:tc>
        <w:tc>
          <w:tcPr>
            <w:tcW w:w="2972" w:type="dxa"/>
            <w:tcBorders>
              <w:top w:val="single" w:sz="4" w:space="0" w:color="auto"/>
              <w:left w:val="single" w:sz="4" w:space="0" w:color="auto"/>
              <w:bottom w:val="single" w:sz="4" w:space="0" w:color="auto"/>
              <w:right w:val="single" w:sz="4" w:space="0" w:color="auto"/>
            </w:tcBorders>
            <w:shd w:val="clear" w:color="auto" w:fill="auto"/>
          </w:tcPr>
          <w:p w14:paraId="112519DC" w14:textId="77777777" w:rsidR="000420C6" w:rsidRPr="001061A9" w:rsidRDefault="00BF25CB" w:rsidP="000D76D6">
            <w:pPr>
              <w:spacing w:after="0" w:line="240" w:lineRule="auto"/>
              <w:rPr>
                <w:rFonts w:eastAsia="Times New Roman" w:cs="Times New Roman"/>
                <w:color w:val="FF0000"/>
                <w:sz w:val="20"/>
                <w:szCs w:val="20"/>
              </w:rPr>
            </w:pPr>
            <w:r w:rsidRPr="001061A9">
              <w:rPr>
                <w:rFonts w:eastAsia="Times New Roman" w:cs="Times New Roman"/>
                <w:color w:val="FF0000"/>
                <w:sz w:val="20"/>
                <w:szCs w:val="20"/>
              </w:rPr>
              <w:t>This training will allow our librarian to prepare pdf documents for staff and customers from new and existing sources.</w:t>
            </w:r>
          </w:p>
        </w:tc>
        <w:tc>
          <w:tcPr>
            <w:tcW w:w="3513" w:type="dxa"/>
            <w:tcBorders>
              <w:top w:val="single" w:sz="4" w:space="0" w:color="auto"/>
              <w:left w:val="single" w:sz="4" w:space="0" w:color="auto"/>
              <w:bottom w:val="single" w:sz="4" w:space="0" w:color="auto"/>
              <w:right w:val="single" w:sz="4" w:space="0" w:color="auto"/>
            </w:tcBorders>
            <w:shd w:val="clear" w:color="auto" w:fill="auto"/>
          </w:tcPr>
          <w:p w14:paraId="575DD7ED" w14:textId="77777777" w:rsidR="000420C6" w:rsidRPr="001061A9" w:rsidRDefault="000420C6" w:rsidP="000D76D6">
            <w:pPr>
              <w:spacing w:after="0" w:line="240" w:lineRule="auto"/>
              <w:rPr>
                <w:rFonts w:eastAsia="Times New Roman" w:cs="Times New Roman"/>
                <w:color w:val="FF0000"/>
                <w:sz w:val="20"/>
                <w:szCs w:val="20"/>
              </w:rPr>
            </w:pPr>
          </w:p>
        </w:tc>
        <w:tc>
          <w:tcPr>
            <w:tcW w:w="1896" w:type="dxa"/>
            <w:tcBorders>
              <w:top w:val="single" w:sz="4" w:space="0" w:color="auto"/>
              <w:left w:val="single" w:sz="4" w:space="0" w:color="auto"/>
              <w:bottom w:val="single" w:sz="4" w:space="0" w:color="auto"/>
              <w:right w:val="single" w:sz="4" w:space="0" w:color="auto"/>
            </w:tcBorders>
            <w:shd w:val="clear" w:color="auto" w:fill="auto"/>
          </w:tcPr>
          <w:p w14:paraId="4631721E" w14:textId="77777777" w:rsidR="000420C6" w:rsidRPr="001061A9" w:rsidRDefault="001061A9" w:rsidP="000D76D6">
            <w:pPr>
              <w:spacing w:after="0" w:line="240" w:lineRule="auto"/>
              <w:jc w:val="right"/>
              <w:rPr>
                <w:rFonts w:eastAsia="Times New Roman" w:cs="Times New Roman"/>
                <w:color w:val="FF0000"/>
                <w:sz w:val="20"/>
                <w:szCs w:val="20"/>
              </w:rPr>
            </w:pPr>
            <w:r w:rsidRPr="001061A9">
              <w:rPr>
                <w:rFonts w:eastAsia="Times New Roman" w:cs="Times New Roman"/>
                <w:color w:val="FF0000"/>
                <w:sz w:val="20"/>
                <w:szCs w:val="20"/>
              </w:rPr>
              <w:t>$0</w:t>
            </w:r>
          </w:p>
        </w:tc>
        <w:tc>
          <w:tcPr>
            <w:tcW w:w="2073" w:type="dxa"/>
            <w:tcBorders>
              <w:top w:val="single" w:sz="4" w:space="0" w:color="auto"/>
              <w:left w:val="single" w:sz="4" w:space="0" w:color="auto"/>
              <w:bottom w:val="single" w:sz="4" w:space="0" w:color="auto"/>
              <w:right w:val="single" w:sz="4" w:space="0" w:color="auto"/>
            </w:tcBorders>
            <w:shd w:val="clear" w:color="auto" w:fill="auto"/>
          </w:tcPr>
          <w:p w14:paraId="71F3CCA0" w14:textId="68D08ABC" w:rsidR="000420C6" w:rsidRPr="001061A9" w:rsidRDefault="0020337E" w:rsidP="000D76D6">
            <w:pPr>
              <w:spacing w:after="0" w:line="240" w:lineRule="auto"/>
              <w:jc w:val="right"/>
              <w:rPr>
                <w:rFonts w:eastAsia="Times New Roman" w:cs="Times New Roman"/>
                <w:color w:val="FF0000"/>
                <w:sz w:val="20"/>
                <w:szCs w:val="20"/>
              </w:rPr>
            </w:pPr>
            <w:r>
              <w:rPr>
                <w:rFonts w:eastAsia="Times New Roman" w:cs="Times New Roman"/>
                <w:color w:val="FF0000"/>
                <w:sz w:val="20"/>
                <w:szCs w:val="20"/>
              </w:rPr>
              <w:t>$24,484</w:t>
            </w:r>
          </w:p>
        </w:tc>
      </w:tr>
      <w:tr w:rsidR="000420C6" w:rsidRPr="000D76D6" w14:paraId="325EB680" w14:textId="77777777" w:rsidTr="00F72422">
        <w:trPr>
          <w:trHeight w:val="710"/>
        </w:trPr>
        <w:tc>
          <w:tcPr>
            <w:tcW w:w="904" w:type="dxa"/>
            <w:tcBorders>
              <w:top w:val="single" w:sz="4" w:space="0" w:color="auto"/>
              <w:left w:val="single" w:sz="4" w:space="0" w:color="auto"/>
              <w:bottom w:val="single" w:sz="4" w:space="0" w:color="auto"/>
              <w:right w:val="single" w:sz="4" w:space="0" w:color="auto"/>
            </w:tcBorders>
            <w:shd w:val="clear" w:color="auto" w:fill="auto"/>
          </w:tcPr>
          <w:p w14:paraId="1D4F95FD" w14:textId="77777777" w:rsidR="000420C6" w:rsidRPr="001061A9" w:rsidRDefault="00BF25CB" w:rsidP="000D76D6">
            <w:pPr>
              <w:spacing w:after="0" w:line="240" w:lineRule="auto"/>
              <w:rPr>
                <w:rFonts w:eastAsia="Times New Roman" w:cs="Times New Roman"/>
                <w:color w:val="FF0000"/>
                <w:sz w:val="20"/>
                <w:szCs w:val="20"/>
              </w:rPr>
            </w:pPr>
            <w:r w:rsidRPr="001061A9">
              <w:rPr>
                <w:rFonts w:eastAsia="Times New Roman" w:cs="Times New Roman"/>
                <w:color w:val="FF0000"/>
                <w:sz w:val="20"/>
                <w:szCs w:val="20"/>
              </w:rPr>
              <w:t>On demand</w:t>
            </w:r>
          </w:p>
        </w:tc>
        <w:tc>
          <w:tcPr>
            <w:tcW w:w="1336" w:type="dxa"/>
            <w:tcBorders>
              <w:top w:val="single" w:sz="4" w:space="0" w:color="auto"/>
              <w:left w:val="single" w:sz="4" w:space="0" w:color="auto"/>
              <w:bottom w:val="single" w:sz="4" w:space="0" w:color="auto"/>
              <w:right w:val="single" w:sz="4" w:space="0" w:color="auto"/>
            </w:tcBorders>
            <w:shd w:val="clear" w:color="auto" w:fill="auto"/>
          </w:tcPr>
          <w:p w14:paraId="1139CBCD" w14:textId="77777777" w:rsidR="000420C6" w:rsidRPr="001061A9" w:rsidRDefault="00BF25CB" w:rsidP="000D76D6">
            <w:pPr>
              <w:spacing w:after="0" w:line="240" w:lineRule="auto"/>
              <w:rPr>
                <w:rFonts w:eastAsia="Times New Roman" w:cs="Times New Roman"/>
                <w:color w:val="FF0000"/>
                <w:sz w:val="20"/>
                <w:szCs w:val="20"/>
              </w:rPr>
            </w:pPr>
            <w:r w:rsidRPr="001061A9">
              <w:rPr>
                <w:rFonts w:eastAsia="Times New Roman" w:cs="Times New Roman"/>
                <w:color w:val="FF0000"/>
                <w:sz w:val="20"/>
                <w:szCs w:val="20"/>
              </w:rPr>
              <w:t>FGS Office, Tallahassee</w:t>
            </w:r>
          </w:p>
        </w:tc>
        <w:tc>
          <w:tcPr>
            <w:tcW w:w="1893" w:type="dxa"/>
            <w:tcBorders>
              <w:top w:val="single" w:sz="4" w:space="0" w:color="auto"/>
              <w:left w:val="single" w:sz="4" w:space="0" w:color="auto"/>
              <w:bottom w:val="single" w:sz="4" w:space="0" w:color="auto"/>
              <w:right w:val="single" w:sz="4" w:space="0" w:color="auto"/>
            </w:tcBorders>
            <w:shd w:val="clear" w:color="auto" w:fill="auto"/>
          </w:tcPr>
          <w:p w14:paraId="714C367C" w14:textId="77777777" w:rsidR="000420C6" w:rsidRPr="001061A9" w:rsidRDefault="00BF25CB" w:rsidP="000D76D6">
            <w:pPr>
              <w:spacing w:after="0" w:line="240" w:lineRule="auto"/>
              <w:rPr>
                <w:rFonts w:eastAsia="Times New Roman" w:cs="Times New Roman"/>
                <w:color w:val="FF0000"/>
                <w:sz w:val="20"/>
                <w:szCs w:val="20"/>
              </w:rPr>
            </w:pPr>
            <w:r w:rsidRPr="001061A9">
              <w:rPr>
                <w:rFonts w:eastAsia="Times New Roman" w:cs="Times New Roman"/>
                <w:color w:val="FF0000"/>
                <w:sz w:val="20"/>
                <w:szCs w:val="20"/>
              </w:rPr>
              <w:t>Cloud Computing</w:t>
            </w:r>
          </w:p>
        </w:tc>
        <w:tc>
          <w:tcPr>
            <w:tcW w:w="1893" w:type="dxa"/>
            <w:tcBorders>
              <w:top w:val="single" w:sz="4" w:space="0" w:color="auto"/>
              <w:left w:val="single" w:sz="4" w:space="0" w:color="auto"/>
              <w:bottom w:val="single" w:sz="4" w:space="0" w:color="auto"/>
              <w:right w:val="single" w:sz="4" w:space="0" w:color="auto"/>
            </w:tcBorders>
            <w:shd w:val="clear" w:color="auto" w:fill="auto"/>
          </w:tcPr>
          <w:p w14:paraId="13D32A09" w14:textId="77777777" w:rsidR="000420C6" w:rsidRPr="001061A9" w:rsidRDefault="00BF25CB" w:rsidP="000D76D6">
            <w:pPr>
              <w:spacing w:after="0" w:line="240" w:lineRule="auto"/>
              <w:rPr>
                <w:rFonts w:eastAsia="Times New Roman" w:cs="Times New Roman"/>
                <w:color w:val="FF0000"/>
                <w:sz w:val="20"/>
                <w:szCs w:val="20"/>
              </w:rPr>
            </w:pPr>
            <w:r w:rsidRPr="001061A9">
              <w:rPr>
                <w:rFonts w:eastAsia="Times New Roman" w:cs="Times New Roman"/>
                <w:color w:val="FF0000"/>
                <w:sz w:val="20"/>
                <w:szCs w:val="20"/>
              </w:rPr>
              <w:t>Doug Calman, Geologic Research Librarian</w:t>
            </w:r>
          </w:p>
        </w:tc>
        <w:tc>
          <w:tcPr>
            <w:tcW w:w="1443" w:type="dxa"/>
            <w:tcBorders>
              <w:top w:val="single" w:sz="4" w:space="0" w:color="auto"/>
              <w:left w:val="single" w:sz="4" w:space="0" w:color="auto"/>
              <w:bottom w:val="single" w:sz="4" w:space="0" w:color="auto"/>
              <w:right w:val="single" w:sz="4" w:space="0" w:color="auto"/>
            </w:tcBorders>
            <w:shd w:val="clear" w:color="auto" w:fill="auto"/>
          </w:tcPr>
          <w:p w14:paraId="27005FD5" w14:textId="77777777" w:rsidR="000420C6" w:rsidRPr="001061A9" w:rsidRDefault="00BF25CB" w:rsidP="000D76D6">
            <w:pPr>
              <w:spacing w:after="0" w:line="240" w:lineRule="auto"/>
              <w:jc w:val="center"/>
              <w:rPr>
                <w:rFonts w:eastAsia="Times New Roman" w:cs="Times New Roman"/>
                <w:color w:val="FF0000"/>
                <w:sz w:val="20"/>
                <w:szCs w:val="20"/>
              </w:rPr>
            </w:pPr>
            <w:r w:rsidRPr="001061A9">
              <w:rPr>
                <w:rFonts w:eastAsia="Times New Roman" w:cs="Times New Roman"/>
                <w:color w:val="FF0000"/>
                <w:sz w:val="20"/>
                <w:szCs w:val="20"/>
              </w:rPr>
              <w:t>T</w:t>
            </w:r>
          </w:p>
        </w:tc>
        <w:tc>
          <w:tcPr>
            <w:tcW w:w="2972" w:type="dxa"/>
            <w:tcBorders>
              <w:top w:val="single" w:sz="4" w:space="0" w:color="auto"/>
              <w:left w:val="single" w:sz="4" w:space="0" w:color="auto"/>
              <w:bottom w:val="single" w:sz="4" w:space="0" w:color="auto"/>
              <w:right w:val="single" w:sz="4" w:space="0" w:color="auto"/>
            </w:tcBorders>
            <w:shd w:val="clear" w:color="auto" w:fill="auto"/>
          </w:tcPr>
          <w:p w14:paraId="54692992" w14:textId="77777777" w:rsidR="000420C6" w:rsidRPr="001061A9" w:rsidRDefault="00BF25CB" w:rsidP="000D76D6">
            <w:pPr>
              <w:spacing w:after="0" w:line="240" w:lineRule="auto"/>
              <w:rPr>
                <w:rFonts w:eastAsia="Times New Roman" w:cs="Times New Roman"/>
                <w:color w:val="FF0000"/>
                <w:sz w:val="20"/>
                <w:szCs w:val="20"/>
              </w:rPr>
            </w:pPr>
            <w:r w:rsidRPr="001061A9">
              <w:rPr>
                <w:rFonts w:eastAsia="Times New Roman" w:cs="Times New Roman"/>
                <w:color w:val="FF0000"/>
                <w:sz w:val="20"/>
                <w:szCs w:val="20"/>
              </w:rPr>
              <w:t>This training supports the library’s ultimate migration to digital, on demand resources.</w:t>
            </w:r>
          </w:p>
        </w:tc>
        <w:tc>
          <w:tcPr>
            <w:tcW w:w="3513" w:type="dxa"/>
            <w:tcBorders>
              <w:top w:val="single" w:sz="4" w:space="0" w:color="auto"/>
              <w:left w:val="single" w:sz="4" w:space="0" w:color="auto"/>
              <w:bottom w:val="single" w:sz="4" w:space="0" w:color="auto"/>
              <w:right w:val="single" w:sz="4" w:space="0" w:color="auto"/>
            </w:tcBorders>
            <w:shd w:val="clear" w:color="auto" w:fill="auto"/>
          </w:tcPr>
          <w:p w14:paraId="616CB2E8" w14:textId="77777777" w:rsidR="000420C6" w:rsidRPr="001061A9" w:rsidRDefault="000420C6" w:rsidP="000D76D6">
            <w:pPr>
              <w:spacing w:after="0" w:line="240" w:lineRule="auto"/>
              <w:rPr>
                <w:rFonts w:eastAsia="Times New Roman" w:cs="Times New Roman"/>
                <w:color w:val="FF0000"/>
                <w:sz w:val="20"/>
                <w:szCs w:val="20"/>
              </w:rPr>
            </w:pPr>
          </w:p>
        </w:tc>
        <w:tc>
          <w:tcPr>
            <w:tcW w:w="1896" w:type="dxa"/>
            <w:tcBorders>
              <w:top w:val="single" w:sz="4" w:space="0" w:color="auto"/>
              <w:left w:val="single" w:sz="4" w:space="0" w:color="auto"/>
              <w:bottom w:val="single" w:sz="4" w:space="0" w:color="auto"/>
              <w:right w:val="single" w:sz="4" w:space="0" w:color="auto"/>
            </w:tcBorders>
            <w:shd w:val="clear" w:color="auto" w:fill="auto"/>
          </w:tcPr>
          <w:p w14:paraId="22186B90" w14:textId="77777777" w:rsidR="000420C6" w:rsidRPr="001061A9" w:rsidRDefault="001061A9" w:rsidP="000D76D6">
            <w:pPr>
              <w:spacing w:after="0" w:line="240" w:lineRule="auto"/>
              <w:jc w:val="right"/>
              <w:rPr>
                <w:rFonts w:eastAsia="Times New Roman" w:cs="Times New Roman"/>
                <w:color w:val="FF0000"/>
                <w:sz w:val="20"/>
                <w:szCs w:val="20"/>
              </w:rPr>
            </w:pPr>
            <w:r w:rsidRPr="001061A9">
              <w:rPr>
                <w:rFonts w:eastAsia="Times New Roman" w:cs="Times New Roman"/>
                <w:color w:val="FF0000"/>
                <w:sz w:val="20"/>
                <w:szCs w:val="20"/>
              </w:rPr>
              <w:t>$0</w:t>
            </w:r>
          </w:p>
        </w:tc>
        <w:tc>
          <w:tcPr>
            <w:tcW w:w="2073" w:type="dxa"/>
            <w:tcBorders>
              <w:top w:val="single" w:sz="4" w:space="0" w:color="auto"/>
              <w:left w:val="single" w:sz="4" w:space="0" w:color="auto"/>
              <w:bottom w:val="single" w:sz="4" w:space="0" w:color="auto"/>
              <w:right w:val="single" w:sz="4" w:space="0" w:color="auto"/>
            </w:tcBorders>
            <w:shd w:val="clear" w:color="auto" w:fill="auto"/>
          </w:tcPr>
          <w:p w14:paraId="1DE341C4" w14:textId="22DF0DA8" w:rsidR="000420C6" w:rsidRPr="001061A9" w:rsidRDefault="0020337E" w:rsidP="000D76D6">
            <w:pPr>
              <w:spacing w:after="0" w:line="240" w:lineRule="auto"/>
              <w:jc w:val="right"/>
              <w:rPr>
                <w:rFonts w:eastAsia="Times New Roman" w:cs="Times New Roman"/>
                <w:color w:val="FF0000"/>
                <w:sz w:val="20"/>
                <w:szCs w:val="20"/>
              </w:rPr>
            </w:pPr>
            <w:r>
              <w:rPr>
                <w:rFonts w:eastAsia="Times New Roman" w:cs="Times New Roman"/>
                <w:color w:val="FF0000"/>
                <w:sz w:val="20"/>
                <w:szCs w:val="20"/>
              </w:rPr>
              <w:t>$24,484</w:t>
            </w:r>
          </w:p>
        </w:tc>
      </w:tr>
      <w:tr w:rsidR="00FE2D15" w:rsidRPr="000D76D6" w14:paraId="4A4729D3" w14:textId="77777777" w:rsidTr="00F72422">
        <w:trPr>
          <w:trHeight w:val="710"/>
        </w:trPr>
        <w:tc>
          <w:tcPr>
            <w:tcW w:w="904" w:type="dxa"/>
            <w:tcBorders>
              <w:top w:val="single" w:sz="4" w:space="0" w:color="auto"/>
              <w:left w:val="single" w:sz="4" w:space="0" w:color="auto"/>
              <w:bottom w:val="single" w:sz="4" w:space="0" w:color="auto"/>
              <w:right w:val="single" w:sz="4" w:space="0" w:color="auto"/>
            </w:tcBorders>
            <w:shd w:val="clear" w:color="auto" w:fill="auto"/>
            <w:hideMark/>
          </w:tcPr>
          <w:p w14:paraId="768C0C1C"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lastRenderedPageBreak/>
              <w:t>10/7-9/13</w:t>
            </w:r>
          </w:p>
        </w:tc>
        <w:tc>
          <w:tcPr>
            <w:tcW w:w="1336" w:type="dxa"/>
            <w:tcBorders>
              <w:top w:val="single" w:sz="4" w:space="0" w:color="auto"/>
              <w:left w:val="single" w:sz="4" w:space="0" w:color="auto"/>
              <w:bottom w:val="single" w:sz="4" w:space="0" w:color="auto"/>
              <w:right w:val="single" w:sz="4" w:space="0" w:color="auto"/>
            </w:tcBorders>
            <w:shd w:val="clear" w:color="auto" w:fill="auto"/>
            <w:hideMark/>
          </w:tcPr>
          <w:p w14:paraId="75B9968A"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Dallas, TX</w:t>
            </w:r>
          </w:p>
        </w:tc>
        <w:tc>
          <w:tcPr>
            <w:tcW w:w="1893" w:type="dxa"/>
            <w:tcBorders>
              <w:top w:val="single" w:sz="4" w:space="0" w:color="auto"/>
              <w:left w:val="single" w:sz="4" w:space="0" w:color="auto"/>
              <w:bottom w:val="single" w:sz="4" w:space="0" w:color="auto"/>
              <w:right w:val="single" w:sz="4" w:space="0" w:color="auto"/>
            </w:tcBorders>
            <w:shd w:val="clear" w:color="auto" w:fill="auto"/>
            <w:hideMark/>
          </w:tcPr>
          <w:p w14:paraId="6BD11C73"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Environmental geochemistry of metals</w:t>
            </w:r>
          </w:p>
        </w:tc>
        <w:tc>
          <w:tcPr>
            <w:tcW w:w="1893" w:type="dxa"/>
            <w:tcBorders>
              <w:top w:val="single" w:sz="4" w:space="0" w:color="auto"/>
              <w:left w:val="single" w:sz="4" w:space="0" w:color="auto"/>
              <w:bottom w:val="single" w:sz="4" w:space="0" w:color="auto"/>
              <w:right w:val="single" w:sz="4" w:space="0" w:color="auto"/>
            </w:tcBorders>
            <w:shd w:val="clear" w:color="auto" w:fill="auto"/>
            <w:hideMark/>
          </w:tcPr>
          <w:p w14:paraId="503D4C68"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Cindy Fischler, PGII</w:t>
            </w:r>
          </w:p>
        </w:tc>
        <w:tc>
          <w:tcPr>
            <w:tcW w:w="1443" w:type="dxa"/>
            <w:tcBorders>
              <w:top w:val="single" w:sz="4" w:space="0" w:color="auto"/>
              <w:left w:val="single" w:sz="4" w:space="0" w:color="auto"/>
              <w:bottom w:val="single" w:sz="4" w:space="0" w:color="auto"/>
              <w:right w:val="single" w:sz="4" w:space="0" w:color="auto"/>
            </w:tcBorders>
            <w:shd w:val="clear" w:color="auto" w:fill="auto"/>
            <w:hideMark/>
          </w:tcPr>
          <w:p w14:paraId="5AA90985" w14:textId="77777777" w:rsidR="000D76D6" w:rsidRPr="000D76D6" w:rsidRDefault="000D76D6" w:rsidP="000D76D6">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T</w:t>
            </w:r>
          </w:p>
        </w:tc>
        <w:tc>
          <w:tcPr>
            <w:tcW w:w="2972" w:type="dxa"/>
            <w:tcBorders>
              <w:top w:val="single" w:sz="4" w:space="0" w:color="auto"/>
              <w:left w:val="single" w:sz="4" w:space="0" w:color="auto"/>
              <w:bottom w:val="single" w:sz="4" w:space="0" w:color="auto"/>
              <w:right w:val="single" w:sz="4" w:space="0" w:color="auto"/>
            </w:tcBorders>
            <w:shd w:val="clear" w:color="auto" w:fill="auto"/>
            <w:hideMark/>
          </w:tcPr>
          <w:p w14:paraId="21DF280F"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This training supports research on arsenic in ground water</w:t>
            </w:r>
          </w:p>
        </w:tc>
        <w:tc>
          <w:tcPr>
            <w:tcW w:w="3513" w:type="dxa"/>
            <w:tcBorders>
              <w:top w:val="single" w:sz="4" w:space="0" w:color="auto"/>
              <w:left w:val="single" w:sz="4" w:space="0" w:color="auto"/>
              <w:bottom w:val="single" w:sz="4" w:space="0" w:color="auto"/>
              <w:right w:val="single" w:sz="4" w:space="0" w:color="auto"/>
            </w:tcBorders>
            <w:shd w:val="clear" w:color="auto" w:fill="auto"/>
            <w:hideMark/>
          </w:tcPr>
          <w:p w14:paraId="09107AC7"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w:t>
            </w:r>
          </w:p>
        </w:tc>
        <w:tc>
          <w:tcPr>
            <w:tcW w:w="1896" w:type="dxa"/>
            <w:tcBorders>
              <w:top w:val="single" w:sz="4" w:space="0" w:color="auto"/>
              <w:left w:val="single" w:sz="4" w:space="0" w:color="auto"/>
              <w:bottom w:val="single" w:sz="4" w:space="0" w:color="auto"/>
              <w:right w:val="single" w:sz="4" w:space="0" w:color="auto"/>
            </w:tcBorders>
            <w:shd w:val="clear" w:color="auto" w:fill="auto"/>
            <w:hideMark/>
          </w:tcPr>
          <w:p w14:paraId="5842E807" w14:textId="77777777" w:rsidR="000D76D6" w:rsidRPr="000D76D6" w:rsidRDefault="000D76D6" w:rsidP="000D76D6">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 xml:space="preserve">$2,500 </w:t>
            </w:r>
          </w:p>
        </w:tc>
        <w:tc>
          <w:tcPr>
            <w:tcW w:w="2073" w:type="dxa"/>
            <w:tcBorders>
              <w:top w:val="single" w:sz="4" w:space="0" w:color="auto"/>
              <w:left w:val="single" w:sz="4" w:space="0" w:color="auto"/>
              <w:bottom w:val="single" w:sz="4" w:space="0" w:color="auto"/>
              <w:right w:val="single" w:sz="4" w:space="0" w:color="auto"/>
            </w:tcBorders>
            <w:shd w:val="clear" w:color="auto" w:fill="auto"/>
            <w:hideMark/>
          </w:tcPr>
          <w:p w14:paraId="19CC362D" w14:textId="58445D3E" w:rsidR="000D76D6" w:rsidRPr="000D76D6" w:rsidRDefault="000D76D6" w:rsidP="000D76D6">
            <w:pPr>
              <w:spacing w:after="0" w:line="240" w:lineRule="auto"/>
              <w:jc w:val="right"/>
              <w:rPr>
                <w:rFonts w:eastAsia="Times New Roman" w:cs="Times New Roman"/>
                <w:color w:val="000000"/>
                <w:sz w:val="20"/>
                <w:szCs w:val="20"/>
              </w:rPr>
            </w:pPr>
            <w:r w:rsidRPr="001761D7">
              <w:rPr>
                <w:rFonts w:eastAsia="Times New Roman" w:cs="Times New Roman"/>
                <w:color w:val="FF0000"/>
                <w:sz w:val="20"/>
                <w:szCs w:val="20"/>
              </w:rPr>
              <w:t>$2</w:t>
            </w:r>
            <w:r w:rsidR="0020337E">
              <w:rPr>
                <w:rFonts w:eastAsia="Times New Roman" w:cs="Times New Roman"/>
                <w:color w:val="FF0000"/>
                <w:sz w:val="20"/>
                <w:szCs w:val="20"/>
              </w:rPr>
              <w:t>1</w:t>
            </w:r>
            <w:r w:rsidR="001761D7" w:rsidRPr="001761D7">
              <w:rPr>
                <w:rFonts w:eastAsia="Times New Roman" w:cs="Times New Roman"/>
                <w:color w:val="FF0000"/>
                <w:sz w:val="20"/>
                <w:szCs w:val="20"/>
              </w:rPr>
              <w:t>,184</w:t>
            </w:r>
          </w:p>
        </w:tc>
      </w:tr>
      <w:tr w:rsidR="005B6408" w:rsidRPr="000D76D6" w14:paraId="24AFB683" w14:textId="77777777" w:rsidTr="00F72422">
        <w:trPr>
          <w:trHeight w:val="825"/>
        </w:trPr>
        <w:tc>
          <w:tcPr>
            <w:tcW w:w="904" w:type="dxa"/>
            <w:tcBorders>
              <w:top w:val="single" w:sz="4" w:space="0" w:color="auto"/>
              <w:left w:val="single" w:sz="8" w:space="0" w:color="auto"/>
              <w:bottom w:val="single" w:sz="4" w:space="0" w:color="auto"/>
              <w:right w:val="single" w:sz="8" w:space="0" w:color="auto"/>
            </w:tcBorders>
            <w:shd w:val="clear" w:color="auto" w:fill="auto"/>
            <w:hideMark/>
          </w:tcPr>
          <w:p w14:paraId="271C5673"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9/9/</w:t>
            </w:r>
            <w:r w:rsidR="00A607E0">
              <w:rPr>
                <w:rFonts w:eastAsia="Times New Roman" w:cs="Times New Roman"/>
                <w:color w:val="000000"/>
                <w:sz w:val="20"/>
                <w:szCs w:val="20"/>
              </w:rPr>
              <w:t xml:space="preserve"> </w:t>
            </w:r>
            <w:r w:rsidRPr="000D76D6">
              <w:rPr>
                <w:rFonts w:eastAsia="Times New Roman" w:cs="Times New Roman"/>
                <w:color w:val="000000"/>
                <w:sz w:val="20"/>
                <w:szCs w:val="20"/>
              </w:rPr>
              <w:t>2013</w:t>
            </w:r>
          </w:p>
        </w:tc>
        <w:tc>
          <w:tcPr>
            <w:tcW w:w="1336" w:type="dxa"/>
            <w:tcBorders>
              <w:top w:val="single" w:sz="4" w:space="0" w:color="auto"/>
              <w:left w:val="nil"/>
              <w:bottom w:val="single" w:sz="4" w:space="0" w:color="auto"/>
              <w:right w:val="single" w:sz="8" w:space="0" w:color="auto"/>
            </w:tcBorders>
            <w:shd w:val="clear" w:color="auto" w:fill="auto"/>
            <w:hideMark/>
          </w:tcPr>
          <w:p w14:paraId="052D489B"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Orlando, FL</w:t>
            </w:r>
          </w:p>
        </w:tc>
        <w:tc>
          <w:tcPr>
            <w:tcW w:w="1893" w:type="dxa"/>
            <w:tcBorders>
              <w:top w:val="single" w:sz="4" w:space="0" w:color="auto"/>
              <w:left w:val="nil"/>
              <w:bottom w:val="single" w:sz="4" w:space="0" w:color="auto"/>
              <w:right w:val="single" w:sz="8" w:space="0" w:color="auto"/>
            </w:tcBorders>
            <w:shd w:val="clear" w:color="auto" w:fill="auto"/>
            <w:hideMark/>
          </w:tcPr>
          <w:p w14:paraId="35471915"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Aquifer Storage and  Recovery 13 Conference</w:t>
            </w:r>
          </w:p>
        </w:tc>
        <w:tc>
          <w:tcPr>
            <w:tcW w:w="1893" w:type="dxa"/>
            <w:tcBorders>
              <w:top w:val="single" w:sz="4" w:space="0" w:color="auto"/>
              <w:left w:val="nil"/>
              <w:bottom w:val="single" w:sz="4" w:space="0" w:color="auto"/>
              <w:right w:val="single" w:sz="4" w:space="0" w:color="auto"/>
            </w:tcBorders>
            <w:shd w:val="clear" w:color="auto" w:fill="auto"/>
            <w:hideMark/>
          </w:tcPr>
          <w:p w14:paraId="039A0C01"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Cindy Fischler, PGII</w:t>
            </w:r>
          </w:p>
        </w:tc>
        <w:tc>
          <w:tcPr>
            <w:tcW w:w="1443" w:type="dxa"/>
            <w:tcBorders>
              <w:top w:val="single" w:sz="4" w:space="0" w:color="auto"/>
              <w:left w:val="single" w:sz="4" w:space="0" w:color="auto"/>
              <w:bottom w:val="single" w:sz="4" w:space="0" w:color="auto"/>
              <w:right w:val="single" w:sz="4" w:space="0" w:color="auto"/>
            </w:tcBorders>
            <w:shd w:val="clear" w:color="auto" w:fill="auto"/>
            <w:hideMark/>
          </w:tcPr>
          <w:p w14:paraId="47CB3FE1" w14:textId="77777777" w:rsidR="000D76D6" w:rsidRPr="000D76D6" w:rsidRDefault="000D76D6" w:rsidP="000D76D6">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O</w:t>
            </w:r>
          </w:p>
        </w:tc>
        <w:tc>
          <w:tcPr>
            <w:tcW w:w="2972" w:type="dxa"/>
            <w:tcBorders>
              <w:top w:val="single" w:sz="4" w:space="0" w:color="auto"/>
              <w:left w:val="single" w:sz="4" w:space="0" w:color="auto"/>
              <w:bottom w:val="single" w:sz="4" w:space="0" w:color="auto"/>
              <w:right w:val="single" w:sz="8" w:space="0" w:color="auto"/>
            </w:tcBorders>
            <w:shd w:val="clear" w:color="auto" w:fill="auto"/>
            <w:hideMark/>
          </w:tcPr>
          <w:p w14:paraId="5B5E7972"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Coordinate with/invite other WMD and DEP staff.</w:t>
            </w:r>
          </w:p>
        </w:tc>
        <w:tc>
          <w:tcPr>
            <w:tcW w:w="3513" w:type="dxa"/>
            <w:tcBorders>
              <w:top w:val="single" w:sz="4" w:space="0" w:color="auto"/>
              <w:left w:val="nil"/>
              <w:bottom w:val="single" w:sz="4" w:space="0" w:color="auto"/>
              <w:right w:val="single" w:sz="8" w:space="0" w:color="auto"/>
            </w:tcBorders>
            <w:shd w:val="clear" w:color="auto" w:fill="auto"/>
            <w:hideMark/>
          </w:tcPr>
          <w:p w14:paraId="5265FB08"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DEP benefits from dissemination of research results and staying apprised of current ASR research.</w:t>
            </w:r>
          </w:p>
        </w:tc>
        <w:tc>
          <w:tcPr>
            <w:tcW w:w="1896" w:type="dxa"/>
            <w:tcBorders>
              <w:top w:val="single" w:sz="4" w:space="0" w:color="auto"/>
              <w:left w:val="nil"/>
              <w:bottom w:val="single" w:sz="4" w:space="0" w:color="auto"/>
              <w:right w:val="single" w:sz="8" w:space="0" w:color="auto"/>
            </w:tcBorders>
            <w:shd w:val="clear" w:color="auto" w:fill="auto"/>
            <w:hideMark/>
          </w:tcPr>
          <w:p w14:paraId="2D5C3BF9" w14:textId="77777777" w:rsidR="000D76D6" w:rsidRPr="000D76D6" w:rsidRDefault="000D76D6" w:rsidP="000D76D6">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 xml:space="preserve">$500 </w:t>
            </w:r>
          </w:p>
        </w:tc>
        <w:tc>
          <w:tcPr>
            <w:tcW w:w="2073" w:type="dxa"/>
            <w:tcBorders>
              <w:top w:val="single" w:sz="4" w:space="0" w:color="auto"/>
              <w:left w:val="nil"/>
              <w:bottom w:val="single" w:sz="4" w:space="0" w:color="auto"/>
              <w:right w:val="single" w:sz="8" w:space="0" w:color="auto"/>
            </w:tcBorders>
            <w:shd w:val="clear" w:color="auto" w:fill="auto"/>
            <w:hideMark/>
          </w:tcPr>
          <w:p w14:paraId="46757FAC" w14:textId="65861270" w:rsidR="000D76D6" w:rsidRPr="000D76D6" w:rsidRDefault="000D76D6" w:rsidP="0020337E">
            <w:pPr>
              <w:spacing w:after="0" w:line="240" w:lineRule="auto"/>
              <w:jc w:val="right"/>
              <w:rPr>
                <w:rFonts w:eastAsia="Times New Roman" w:cs="Times New Roman"/>
                <w:color w:val="000000"/>
                <w:sz w:val="20"/>
                <w:szCs w:val="20"/>
              </w:rPr>
            </w:pPr>
            <w:r w:rsidRPr="001761D7">
              <w:rPr>
                <w:rFonts w:eastAsia="Times New Roman" w:cs="Times New Roman"/>
                <w:color w:val="FF0000"/>
                <w:sz w:val="20"/>
                <w:szCs w:val="20"/>
              </w:rPr>
              <w:t>$2</w:t>
            </w:r>
            <w:r w:rsidR="001761D7">
              <w:rPr>
                <w:rFonts w:eastAsia="Times New Roman" w:cs="Times New Roman"/>
                <w:color w:val="FF0000"/>
                <w:sz w:val="20"/>
                <w:szCs w:val="20"/>
              </w:rPr>
              <w:t>1,</w:t>
            </w:r>
            <w:r w:rsidR="0020337E">
              <w:rPr>
                <w:rFonts w:eastAsia="Times New Roman" w:cs="Times New Roman"/>
                <w:color w:val="FF0000"/>
                <w:sz w:val="20"/>
                <w:szCs w:val="20"/>
              </w:rPr>
              <w:t>4</w:t>
            </w:r>
            <w:r w:rsidR="001761D7">
              <w:rPr>
                <w:rFonts w:eastAsia="Times New Roman" w:cs="Times New Roman"/>
                <w:color w:val="FF0000"/>
                <w:sz w:val="20"/>
                <w:szCs w:val="20"/>
              </w:rPr>
              <w:t>84</w:t>
            </w:r>
          </w:p>
        </w:tc>
      </w:tr>
      <w:tr w:rsidR="00FE2D15" w:rsidRPr="000D76D6" w14:paraId="4C6426B8" w14:textId="77777777" w:rsidTr="00F72422">
        <w:trPr>
          <w:trHeight w:val="745"/>
        </w:trPr>
        <w:tc>
          <w:tcPr>
            <w:tcW w:w="904" w:type="dxa"/>
            <w:tcBorders>
              <w:top w:val="single" w:sz="4" w:space="0" w:color="auto"/>
              <w:left w:val="single" w:sz="4" w:space="0" w:color="auto"/>
              <w:bottom w:val="single" w:sz="4" w:space="0" w:color="auto"/>
              <w:right w:val="single" w:sz="4" w:space="0" w:color="auto"/>
            </w:tcBorders>
            <w:shd w:val="clear" w:color="auto" w:fill="auto"/>
            <w:hideMark/>
          </w:tcPr>
          <w:p w14:paraId="03F98EF1"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6/1-4/2014</w:t>
            </w:r>
          </w:p>
        </w:tc>
        <w:tc>
          <w:tcPr>
            <w:tcW w:w="1336" w:type="dxa"/>
            <w:tcBorders>
              <w:top w:val="single" w:sz="4" w:space="0" w:color="auto"/>
              <w:left w:val="single" w:sz="4" w:space="0" w:color="auto"/>
              <w:bottom w:val="single" w:sz="4" w:space="0" w:color="auto"/>
              <w:right w:val="single" w:sz="4" w:space="0" w:color="auto"/>
            </w:tcBorders>
            <w:shd w:val="clear" w:color="auto" w:fill="auto"/>
            <w:noWrap/>
            <w:hideMark/>
          </w:tcPr>
          <w:p w14:paraId="17ED74BE"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Newark, DE</w:t>
            </w:r>
          </w:p>
        </w:tc>
        <w:tc>
          <w:tcPr>
            <w:tcW w:w="1893" w:type="dxa"/>
            <w:tcBorders>
              <w:top w:val="single" w:sz="4" w:space="0" w:color="auto"/>
              <w:left w:val="single" w:sz="4" w:space="0" w:color="auto"/>
              <w:bottom w:val="single" w:sz="4" w:space="0" w:color="auto"/>
              <w:right w:val="single" w:sz="4" w:space="0" w:color="auto"/>
            </w:tcBorders>
            <w:shd w:val="clear" w:color="auto" w:fill="auto"/>
            <w:hideMark/>
          </w:tcPr>
          <w:p w14:paraId="0BA4518D" w14:textId="77777777" w:rsidR="000D76D6" w:rsidRPr="000D76D6" w:rsidRDefault="001E6902" w:rsidP="000D76D6">
            <w:pPr>
              <w:spacing w:after="0" w:line="240" w:lineRule="auto"/>
              <w:rPr>
                <w:rFonts w:eastAsia="Times New Roman" w:cs="Times New Roman"/>
                <w:color w:val="000000"/>
                <w:sz w:val="20"/>
                <w:szCs w:val="20"/>
              </w:rPr>
            </w:pPr>
            <w:hyperlink r:id="rId53" w:history="1">
              <w:r w:rsidR="000D76D6" w:rsidRPr="000D76D6">
                <w:rPr>
                  <w:rFonts w:eastAsia="Times New Roman" w:cs="Times New Roman"/>
                  <w:color w:val="000000"/>
                  <w:sz w:val="20"/>
                  <w:szCs w:val="20"/>
                </w:rPr>
                <w:t>Digital Mapping  Techniques Workshop</w:t>
              </w:r>
            </w:hyperlink>
          </w:p>
        </w:tc>
        <w:tc>
          <w:tcPr>
            <w:tcW w:w="1893" w:type="dxa"/>
            <w:tcBorders>
              <w:top w:val="single" w:sz="4" w:space="0" w:color="auto"/>
              <w:left w:val="single" w:sz="4" w:space="0" w:color="auto"/>
              <w:bottom w:val="single" w:sz="4" w:space="0" w:color="auto"/>
              <w:right w:val="single" w:sz="4" w:space="0" w:color="auto"/>
            </w:tcBorders>
            <w:shd w:val="clear" w:color="auto" w:fill="auto"/>
            <w:hideMark/>
          </w:tcPr>
          <w:p w14:paraId="39D94E5D"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Jim Cichon, ES III, Rick Green, PG II</w:t>
            </w:r>
          </w:p>
        </w:tc>
        <w:tc>
          <w:tcPr>
            <w:tcW w:w="1443" w:type="dxa"/>
            <w:tcBorders>
              <w:top w:val="single" w:sz="4" w:space="0" w:color="auto"/>
              <w:left w:val="single" w:sz="4" w:space="0" w:color="auto"/>
              <w:bottom w:val="single" w:sz="4" w:space="0" w:color="auto"/>
              <w:right w:val="single" w:sz="4" w:space="0" w:color="auto"/>
            </w:tcBorders>
            <w:shd w:val="clear" w:color="auto" w:fill="auto"/>
            <w:hideMark/>
          </w:tcPr>
          <w:p w14:paraId="60A00BD7" w14:textId="77777777" w:rsidR="000D76D6" w:rsidRPr="000D76D6" w:rsidRDefault="000D76D6" w:rsidP="000D76D6">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T</w:t>
            </w:r>
          </w:p>
        </w:tc>
        <w:tc>
          <w:tcPr>
            <w:tcW w:w="2972" w:type="dxa"/>
            <w:tcBorders>
              <w:top w:val="single" w:sz="4" w:space="0" w:color="auto"/>
              <w:left w:val="single" w:sz="4" w:space="0" w:color="auto"/>
              <w:bottom w:val="single" w:sz="4" w:space="0" w:color="auto"/>
              <w:right w:val="single" w:sz="4" w:space="0" w:color="auto"/>
            </w:tcBorders>
            <w:shd w:val="clear" w:color="auto" w:fill="auto"/>
            <w:hideMark/>
          </w:tcPr>
          <w:p w14:paraId="76F330F0" w14:textId="77777777" w:rsidR="000D76D6" w:rsidRPr="000D76D6" w:rsidRDefault="00FE2D15" w:rsidP="000D76D6">
            <w:pPr>
              <w:spacing w:after="0" w:line="240" w:lineRule="auto"/>
              <w:rPr>
                <w:rFonts w:eastAsia="Times New Roman" w:cs="Times New Roman"/>
                <w:color w:val="000000"/>
                <w:sz w:val="20"/>
                <w:szCs w:val="20"/>
              </w:rPr>
            </w:pPr>
            <w:r>
              <w:rPr>
                <w:rFonts w:eastAsia="Times New Roman" w:cs="Times New Roman"/>
                <w:color w:val="000000"/>
                <w:sz w:val="20"/>
                <w:szCs w:val="20"/>
              </w:rPr>
              <w:t xml:space="preserve">This training supports </w:t>
            </w:r>
            <w:r w:rsidR="000D76D6" w:rsidRPr="000D76D6">
              <w:rPr>
                <w:rFonts w:eastAsia="Times New Roman" w:cs="Times New Roman"/>
                <w:color w:val="000000"/>
                <w:sz w:val="20"/>
                <w:szCs w:val="20"/>
              </w:rPr>
              <w:t>awareness of the latest technologies and approaches in digital mapping.</w:t>
            </w:r>
          </w:p>
        </w:tc>
        <w:tc>
          <w:tcPr>
            <w:tcW w:w="3513" w:type="dxa"/>
            <w:tcBorders>
              <w:top w:val="single" w:sz="4" w:space="0" w:color="auto"/>
              <w:left w:val="single" w:sz="4" w:space="0" w:color="auto"/>
              <w:bottom w:val="single" w:sz="4" w:space="0" w:color="auto"/>
              <w:right w:val="single" w:sz="4" w:space="0" w:color="auto"/>
            </w:tcBorders>
            <w:shd w:val="clear" w:color="auto" w:fill="auto"/>
            <w:hideMark/>
          </w:tcPr>
          <w:p w14:paraId="6AA94E5D"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w:t>
            </w:r>
          </w:p>
        </w:tc>
        <w:tc>
          <w:tcPr>
            <w:tcW w:w="1896" w:type="dxa"/>
            <w:tcBorders>
              <w:top w:val="single" w:sz="4" w:space="0" w:color="auto"/>
              <w:left w:val="single" w:sz="4" w:space="0" w:color="auto"/>
              <w:bottom w:val="single" w:sz="4" w:space="0" w:color="auto"/>
              <w:right w:val="single" w:sz="4" w:space="0" w:color="auto"/>
            </w:tcBorders>
            <w:shd w:val="clear" w:color="auto" w:fill="auto"/>
            <w:hideMark/>
          </w:tcPr>
          <w:p w14:paraId="7C302444" w14:textId="77777777" w:rsidR="000D76D6" w:rsidRPr="000D76D6" w:rsidRDefault="000D76D6" w:rsidP="000D76D6">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 xml:space="preserve">$3,200 </w:t>
            </w:r>
          </w:p>
        </w:tc>
        <w:tc>
          <w:tcPr>
            <w:tcW w:w="2073" w:type="dxa"/>
            <w:tcBorders>
              <w:top w:val="single" w:sz="4" w:space="0" w:color="auto"/>
              <w:left w:val="single" w:sz="4" w:space="0" w:color="auto"/>
              <w:bottom w:val="single" w:sz="4" w:space="0" w:color="auto"/>
              <w:right w:val="single" w:sz="4" w:space="0" w:color="auto"/>
            </w:tcBorders>
            <w:shd w:val="clear" w:color="auto" w:fill="auto"/>
            <w:hideMark/>
          </w:tcPr>
          <w:p w14:paraId="5DEC46C7" w14:textId="7C61F2FC" w:rsidR="000D76D6" w:rsidRPr="000D76D6" w:rsidRDefault="000D76D6" w:rsidP="0020337E">
            <w:pPr>
              <w:spacing w:after="0" w:line="240" w:lineRule="auto"/>
              <w:jc w:val="right"/>
              <w:rPr>
                <w:rFonts w:eastAsia="Times New Roman" w:cs="Times New Roman"/>
                <w:color w:val="000000"/>
                <w:sz w:val="20"/>
                <w:szCs w:val="20"/>
              </w:rPr>
            </w:pPr>
            <w:r w:rsidRPr="001761D7">
              <w:rPr>
                <w:rFonts w:eastAsia="Times New Roman" w:cs="Times New Roman"/>
                <w:color w:val="FF0000"/>
                <w:sz w:val="20"/>
                <w:szCs w:val="20"/>
              </w:rPr>
              <w:t>$1</w:t>
            </w:r>
            <w:r w:rsidR="001761D7" w:rsidRPr="001761D7">
              <w:rPr>
                <w:rFonts w:eastAsia="Times New Roman" w:cs="Times New Roman"/>
                <w:color w:val="FF0000"/>
                <w:sz w:val="20"/>
                <w:szCs w:val="20"/>
              </w:rPr>
              <w:t>8,</w:t>
            </w:r>
            <w:r w:rsidR="0020337E">
              <w:rPr>
                <w:rFonts w:eastAsia="Times New Roman" w:cs="Times New Roman"/>
                <w:color w:val="FF0000"/>
                <w:sz w:val="20"/>
                <w:szCs w:val="20"/>
              </w:rPr>
              <w:t>2</w:t>
            </w:r>
            <w:r w:rsidR="001761D7" w:rsidRPr="001761D7">
              <w:rPr>
                <w:rFonts w:eastAsia="Times New Roman" w:cs="Times New Roman"/>
                <w:color w:val="FF0000"/>
                <w:sz w:val="20"/>
                <w:szCs w:val="20"/>
              </w:rPr>
              <w:t>84</w:t>
            </w:r>
          </w:p>
        </w:tc>
      </w:tr>
      <w:tr w:rsidR="005B6408" w:rsidRPr="000D76D6" w14:paraId="2A77FB16" w14:textId="77777777" w:rsidTr="00F72422">
        <w:trPr>
          <w:trHeight w:val="1267"/>
        </w:trPr>
        <w:tc>
          <w:tcPr>
            <w:tcW w:w="904" w:type="dxa"/>
            <w:tcBorders>
              <w:top w:val="single" w:sz="4" w:space="0" w:color="auto"/>
              <w:left w:val="single" w:sz="8" w:space="0" w:color="auto"/>
              <w:bottom w:val="single" w:sz="8" w:space="0" w:color="auto"/>
              <w:right w:val="single" w:sz="8" w:space="0" w:color="auto"/>
            </w:tcBorders>
            <w:shd w:val="clear" w:color="auto" w:fill="auto"/>
            <w:hideMark/>
          </w:tcPr>
          <w:p w14:paraId="392E464C"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11/13/</w:t>
            </w:r>
            <w:r w:rsidR="00A607E0">
              <w:rPr>
                <w:rFonts w:eastAsia="Times New Roman" w:cs="Times New Roman"/>
                <w:color w:val="000000"/>
                <w:sz w:val="20"/>
                <w:szCs w:val="20"/>
              </w:rPr>
              <w:t xml:space="preserve"> </w:t>
            </w:r>
            <w:r w:rsidRPr="000D76D6">
              <w:rPr>
                <w:rFonts w:eastAsia="Times New Roman" w:cs="Times New Roman"/>
                <w:color w:val="000000"/>
                <w:sz w:val="20"/>
                <w:szCs w:val="20"/>
              </w:rPr>
              <w:t>2013</w:t>
            </w:r>
          </w:p>
        </w:tc>
        <w:tc>
          <w:tcPr>
            <w:tcW w:w="1336" w:type="dxa"/>
            <w:tcBorders>
              <w:top w:val="single" w:sz="4" w:space="0" w:color="auto"/>
              <w:left w:val="nil"/>
              <w:bottom w:val="single" w:sz="8" w:space="0" w:color="auto"/>
              <w:right w:val="single" w:sz="8" w:space="0" w:color="auto"/>
            </w:tcBorders>
            <w:shd w:val="clear" w:color="auto" w:fill="auto"/>
            <w:hideMark/>
          </w:tcPr>
          <w:p w14:paraId="3F4BA933"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Tallahassee</w:t>
            </w:r>
          </w:p>
        </w:tc>
        <w:tc>
          <w:tcPr>
            <w:tcW w:w="1893" w:type="dxa"/>
            <w:tcBorders>
              <w:top w:val="single" w:sz="4" w:space="0" w:color="auto"/>
              <w:left w:val="nil"/>
              <w:bottom w:val="single" w:sz="8" w:space="0" w:color="auto"/>
              <w:right w:val="single" w:sz="8" w:space="0" w:color="auto"/>
            </w:tcBorders>
            <w:shd w:val="clear" w:color="auto" w:fill="auto"/>
            <w:hideMark/>
          </w:tcPr>
          <w:p w14:paraId="54A6F054"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Seven Hills Regional Users Group GIS Workshop</w:t>
            </w:r>
          </w:p>
        </w:tc>
        <w:tc>
          <w:tcPr>
            <w:tcW w:w="1893" w:type="dxa"/>
            <w:tcBorders>
              <w:top w:val="single" w:sz="4" w:space="0" w:color="auto"/>
              <w:left w:val="nil"/>
              <w:bottom w:val="single" w:sz="8" w:space="0" w:color="auto"/>
              <w:right w:val="single" w:sz="8" w:space="0" w:color="auto"/>
            </w:tcBorders>
            <w:shd w:val="clear" w:color="auto" w:fill="auto"/>
            <w:hideMark/>
          </w:tcPr>
          <w:p w14:paraId="235EA873" w14:textId="77777777" w:rsidR="000D76D6" w:rsidRPr="000D76D6" w:rsidRDefault="000D76D6" w:rsidP="00FE2D15">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Jim Cichon, ES III; Alan Baker, PGI; Michelle Ladle, ES II</w:t>
            </w:r>
            <w:r w:rsidR="00FE2D15">
              <w:rPr>
                <w:rFonts w:eastAsia="Times New Roman" w:cs="Times New Roman"/>
                <w:color w:val="000000"/>
                <w:sz w:val="20"/>
                <w:szCs w:val="20"/>
              </w:rPr>
              <w:t>;</w:t>
            </w:r>
            <w:r w:rsidRPr="000D76D6">
              <w:rPr>
                <w:rFonts w:eastAsia="Times New Roman" w:cs="Times New Roman"/>
                <w:color w:val="000000"/>
                <w:sz w:val="20"/>
                <w:szCs w:val="20"/>
              </w:rPr>
              <w:t xml:space="preserve">  Lee Hartman, Lab. Tech IV</w:t>
            </w:r>
          </w:p>
        </w:tc>
        <w:tc>
          <w:tcPr>
            <w:tcW w:w="1443" w:type="dxa"/>
            <w:tcBorders>
              <w:top w:val="single" w:sz="4" w:space="0" w:color="auto"/>
              <w:left w:val="nil"/>
              <w:bottom w:val="single" w:sz="8" w:space="0" w:color="auto"/>
              <w:right w:val="single" w:sz="8" w:space="0" w:color="auto"/>
            </w:tcBorders>
            <w:shd w:val="clear" w:color="auto" w:fill="auto"/>
            <w:hideMark/>
          </w:tcPr>
          <w:p w14:paraId="017106C4" w14:textId="77777777" w:rsidR="000D76D6" w:rsidRPr="000D76D6" w:rsidRDefault="000D76D6" w:rsidP="000D76D6">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T</w:t>
            </w:r>
          </w:p>
        </w:tc>
        <w:tc>
          <w:tcPr>
            <w:tcW w:w="2972" w:type="dxa"/>
            <w:tcBorders>
              <w:top w:val="single" w:sz="4" w:space="0" w:color="auto"/>
              <w:left w:val="nil"/>
              <w:bottom w:val="single" w:sz="8" w:space="0" w:color="auto"/>
              <w:right w:val="single" w:sz="8" w:space="0" w:color="auto"/>
            </w:tcBorders>
            <w:shd w:val="clear" w:color="auto" w:fill="auto"/>
            <w:hideMark/>
          </w:tcPr>
          <w:p w14:paraId="681D4F83"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Our GIS group needs</w:t>
            </w:r>
            <w:r w:rsidR="00FE2D15">
              <w:rPr>
                <w:rFonts w:eastAsia="Times New Roman" w:cs="Times New Roman"/>
                <w:color w:val="000000"/>
                <w:sz w:val="20"/>
                <w:szCs w:val="20"/>
              </w:rPr>
              <w:t xml:space="preserve"> to</w:t>
            </w:r>
            <w:r w:rsidRPr="000D76D6">
              <w:rPr>
                <w:rFonts w:eastAsia="Times New Roman" w:cs="Times New Roman"/>
                <w:color w:val="000000"/>
                <w:sz w:val="20"/>
                <w:szCs w:val="20"/>
              </w:rPr>
              <w:t xml:space="preserve"> be aware of the latest advances in this field and to establi</w:t>
            </w:r>
            <w:r w:rsidR="00FE2D15">
              <w:rPr>
                <w:rFonts w:eastAsia="Times New Roman" w:cs="Times New Roman"/>
                <w:color w:val="000000"/>
                <w:sz w:val="20"/>
                <w:szCs w:val="20"/>
              </w:rPr>
              <w:t xml:space="preserve">sh networks with workers in </w:t>
            </w:r>
            <w:r w:rsidRPr="000D76D6">
              <w:rPr>
                <w:rFonts w:eastAsia="Times New Roman" w:cs="Times New Roman"/>
                <w:color w:val="000000"/>
                <w:sz w:val="20"/>
                <w:szCs w:val="20"/>
              </w:rPr>
              <w:t>this field for possible collaboration.</w:t>
            </w:r>
          </w:p>
        </w:tc>
        <w:tc>
          <w:tcPr>
            <w:tcW w:w="3513" w:type="dxa"/>
            <w:tcBorders>
              <w:top w:val="single" w:sz="4" w:space="0" w:color="auto"/>
              <w:left w:val="nil"/>
              <w:bottom w:val="single" w:sz="8" w:space="0" w:color="auto"/>
              <w:right w:val="single" w:sz="8" w:space="0" w:color="auto"/>
            </w:tcBorders>
            <w:shd w:val="clear" w:color="auto" w:fill="auto"/>
            <w:hideMark/>
          </w:tcPr>
          <w:p w14:paraId="47804B47"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w:t>
            </w:r>
          </w:p>
        </w:tc>
        <w:tc>
          <w:tcPr>
            <w:tcW w:w="1896" w:type="dxa"/>
            <w:tcBorders>
              <w:top w:val="single" w:sz="4" w:space="0" w:color="auto"/>
              <w:left w:val="nil"/>
              <w:bottom w:val="single" w:sz="8" w:space="0" w:color="auto"/>
              <w:right w:val="single" w:sz="8" w:space="0" w:color="auto"/>
            </w:tcBorders>
            <w:shd w:val="clear" w:color="auto" w:fill="auto"/>
            <w:hideMark/>
          </w:tcPr>
          <w:p w14:paraId="1FD4BD4F" w14:textId="77777777" w:rsidR="000D76D6" w:rsidRPr="000D76D6" w:rsidRDefault="000D76D6" w:rsidP="000D76D6">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 xml:space="preserve">$360 </w:t>
            </w:r>
          </w:p>
        </w:tc>
        <w:tc>
          <w:tcPr>
            <w:tcW w:w="2073" w:type="dxa"/>
            <w:tcBorders>
              <w:top w:val="single" w:sz="4" w:space="0" w:color="auto"/>
              <w:left w:val="nil"/>
              <w:bottom w:val="single" w:sz="8" w:space="0" w:color="auto"/>
              <w:right w:val="single" w:sz="8" w:space="0" w:color="auto"/>
            </w:tcBorders>
            <w:shd w:val="clear" w:color="auto" w:fill="auto"/>
            <w:hideMark/>
          </w:tcPr>
          <w:p w14:paraId="3F6F435C" w14:textId="0BC73461" w:rsidR="000D76D6" w:rsidRPr="000D76D6" w:rsidRDefault="000D76D6" w:rsidP="000D76D6">
            <w:pPr>
              <w:spacing w:after="0" w:line="240" w:lineRule="auto"/>
              <w:jc w:val="right"/>
              <w:rPr>
                <w:rFonts w:eastAsia="Times New Roman" w:cs="Times New Roman"/>
                <w:color w:val="000000"/>
                <w:sz w:val="20"/>
                <w:szCs w:val="20"/>
              </w:rPr>
            </w:pPr>
            <w:r w:rsidRPr="001761D7">
              <w:rPr>
                <w:rFonts w:eastAsia="Times New Roman" w:cs="Times New Roman"/>
                <w:color w:val="FF0000"/>
                <w:sz w:val="20"/>
                <w:szCs w:val="20"/>
              </w:rPr>
              <w:t>$1</w:t>
            </w:r>
            <w:r w:rsidR="0020337E">
              <w:rPr>
                <w:rFonts w:eastAsia="Times New Roman" w:cs="Times New Roman"/>
                <w:color w:val="FF0000"/>
                <w:sz w:val="20"/>
                <w:szCs w:val="20"/>
              </w:rPr>
              <w:t>7,9</w:t>
            </w:r>
            <w:r w:rsidR="001761D7">
              <w:rPr>
                <w:rFonts w:eastAsia="Times New Roman" w:cs="Times New Roman"/>
                <w:color w:val="FF0000"/>
                <w:sz w:val="20"/>
                <w:szCs w:val="20"/>
              </w:rPr>
              <w:t>24</w:t>
            </w:r>
          </w:p>
        </w:tc>
      </w:tr>
      <w:tr w:rsidR="00F72422" w:rsidRPr="000D76D6" w14:paraId="25A0DEA2" w14:textId="77777777" w:rsidTr="00F72422">
        <w:trPr>
          <w:trHeight w:val="1267"/>
        </w:trPr>
        <w:tc>
          <w:tcPr>
            <w:tcW w:w="904" w:type="dxa"/>
            <w:tcBorders>
              <w:top w:val="single" w:sz="4" w:space="0" w:color="auto"/>
              <w:left w:val="single" w:sz="8" w:space="0" w:color="auto"/>
              <w:bottom w:val="single" w:sz="8" w:space="0" w:color="auto"/>
              <w:right w:val="single" w:sz="8" w:space="0" w:color="auto"/>
            </w:tcBorders>
            <w:shd w:val="clear" w:color="auto" w:fill="auto"/>
            <w:hideMark/>
          </w:tcPr>
          <w:p w14:paraId="57E84C97" w14:textId="77777777" w:rsidR="00F72422" w:rsidRPr="000D76D6" w:rsidRDefault="00F72422" w:rsidP="00BB62E7">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TBD</w:t>
            </w:r>
          </w:p>
        </w:tc>
        <w:tc>
          <w:tcPr>
            <w:tcW w:w="1336" w:type="dxa"/>
            <w:tcBorders>
              <w:top w:val="single" w:sz="4" w:space="0" w:color="auto"/>
              <w:left w:val="nil"/>
              <w:bottom w:val="single" w:sz="8" w:space="0" w:color="auto"/>
              <w:right w:val="single" w:sz="8" w:space="0" w:color="auto"/>
            </w:tcBorders>
            <w:shd w:val="clear" w:color="auto" w:fill="auto"/>
            <w:hideMark/>
          </w:tcPr>
          <w:p w14:paraId="05CF0F48" w14:textId="77777777" w:rsidR="00F72422" w:rsidRPr="000D76D6" w:rsidRDefault="00F72422" w:rsidP="00BB62E7">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FGS Office, Tallahassee</w:t>
            </w:r>
          </w:p>
        </w:tc>
        <w:tc>
          <w:tcPr>
            <w:tcW w:w="1893" w:type="dxa"/>
            <w:tcBorders>
              <w:top w:val="single" w:sz="4" w:space="0" w:color="auto"/>
              <w:left w:val="nil"/>
              <w:bottom w:val="single" w:sz="8" w:space="0" w:color="auto"/>
              <w:right w:val="single" w:sz="8" w:space="0" w:color="auto"/>
            </w:tcBorders>
            <w:shd w:val="clear" w:color="auto" w:fill="auto"/>
            <w:hideMark/>
          </w:tcPr>
          <w:p w14:paraId="7389E923" w14:textId="77777777" w:rsidR="00F72422" w:rsidRPr="000D76D6" w:rsidRDefault="00F72422" w:rsidP="00BB62E7">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ArcGIS for Server: Site Configuration and Administration (online, one fee for all attendees)</w:t>
            </w:r>
          </w:p>
        </w:tc>
        <w:tc>
          <w:tcPr>
            <w:tcW w:w="1893" w:type="dxa"/>
            <w:tcBorders>
              <w:top w:val="single" w:sz="4" w:space="0" w:color="auto"/>
              <w:left w:val="nil"/>
              <w:bottom w:val="single" w:sz="8" w:space="0" w:color="auto"/>
              <w:right w:val="single" w:sz="8" w:space="0" w:color="auto"/>
            </w:tcBorders>
            <w:shd w:val="clear" w:color="auto" w:fill="auto"/>
            <w:hideMark/>
          </w:tcPr>
          <w:p w14:paraId="0CC1D576" w14:textId="77777777" w:rsidR="00F72422" w:rsidRPr="000D76D6" w:rsidRDefault="00F72422" w:rsidP="00BB62E7">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Jim Cichon, ES III;  Alan Baker, PGI and others</w:t>
            </w:r>
          </w:p>
        </w:tc>
        <w:tc>
          <w:tcPr>
            <w:tcW w:w="1443" w:type="dxa"/>
            <w:tcBorders>
              <w:top w:val="single" w:sz="4" w:space="0" w:color="auto"/>
              <w:left w:val="nil"/>
              <w:bottom w:val="single" w:sz="8" w:space="0" w:color="auto"/>
              <w:right w:val="single" w:sz="8" w:space="0" w:color="auto"/>
            </w:tcBorders>
            <w:shd w:val="clear" w:color="auto" w:fill="auto"/>
            <w:hideMark/>
          </w:tcPr>
          <w:p w14:paraId="0326B928" w14:textId="77777777" w:rsidR="00F72422" w:rsidRPr="000D76D6" w:rsidRDefault="00F72422" w:rsidP="00BB62E7">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T</w:t>
            </w:r>
          </w:p>
        </w:tc>
        <w:tc>
          <w:tcPr>
            <w:tcW w:w="2972" w:type="dxa"/>
            <w:tcBorders>
              <w:top w:val="single" w:sz="4" w:space="0" w:color="auto"/>
              <w:left w:val="nil"/>
              <w:bottom w:val="single" w:sz="8" w:space="0" w:color="auto"/>
              <w:right w:val="single" w:sz="8" w:space="0" w:color="auto"/>
            </w:tcBorders>
            <w:shd w:val="clear" w:color="auto" w:fill="auto"/>
            <w:hideMark/>
          </w:tcPr>
          <w:p w14:paraId="7F99EA3A" w14:textId="77777777" w:rsidR="00F72422" w:rsidRPr="000D76D6" w:rsidRDefault="00F72422" w:rsidP="00BB62E7">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xml:space="preserve">Allow for setting up multiple editing sessions of a GIS database, eliminating the need for multiple user copies and the poor management of dead-end datasets.  Also allows for the setup of a QA/QC manager to oversee all of the edits and accept/reject/flag those edits.  OTIS does not offer the course, however, if they do we will coordinate and offer these funds in support. </w:t>
            </w:r>
          </w:p>
        </w:tc>
        <w:tc>
          <w:tcPr>
            <w:tcW w:w="3513" w:type="dxa"/>
            <w:tcBorders>
              <w:top w:val="single" w:sz="4" w:space="0" w:color="auto"/>
              <w:left w:val="nil"/>
              <w:bottom w:val="single" w:sz="8" w:space="0" w:color="auto"/>
              <w:right w:val="single" w:sz="8" w:space="0" w:color="auto"/>
            </w:tcBorders>
            <w:shd w:val="clear" w:color="auto" w:fill="auto"/>
            <w:hideMark/>
          </w:tcPr>
          <w:p w14:paraId="4EBBA3D7" w14:textId="77777777" w:rsidR="00F72422" w:rsidRPr="000D76D6" w:rsidRDefault="00F72422" w:rsidP="00BB62E7">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w:t>
            </w:r>
          </w:p>
        </w:tc>
        <w:tc>
          <w:tcPr>
            <w:tcW w:w="1896" w:type="dxa"/>
            <w:tcBorders>
              <w:top w:val="single" w:sz="4" w:space="0" w:color="auto"/>
              <w:left w:val="nil"/>
              <w:bottom w:val="single" w:sz="8" w:space="0" w:color="auto"/>
              <w:right w:val="single" w:sz="8" w:space="0" w:color="auto"/>
            </w:tcBorders>
            <w:shd w:val="clear" w:color="auto" w:fill="auto"/>
            <w:hideMark/>
          </w:tcPr>
          <w:p w14:paraId="0F8947C0" w14:textId="77777777" w:rsidR="00F72422" w:rsidRPr="000D76D6" w:rsidRDefault="00F72422" w:rsidP="00BB62E7">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 xml:space="preserve">$1,515 </w:t>
            </w:r>
          </w:p>
        </w:tc>
        <w:tc>
          <w:tcPr>
            <w:tcW w:w="2073" w:type="dxa"/>
            <w:tcBorders>
              <w:top w:val="single" w:sz="4" w:space="0" w:color="auto"/>
              <w:left w:val="nil"/>
              <w:bottom w:val="single" w:sz="8" w:space="0" w:color="auto"/>
              <w:right w:val="single" w:sz="8" w:space="0" w:color="auto"/>
            </w:tcBorders>
            <w:shd w:val="clear" w:color="auto" w:fill="auto"/>
            <w:hideMark/>
          </w:tcPr>
          <w:p w14:paraId="20923FA8" w14:textId="1E02A429" w:rsidR="00F72422" w:rsidRPr="00F72422" w:rsidRDefault="00F72422" w:rsidP="0020337E">
            <w:pPr>
              <w:spacing w:after="0" w:line="240" w:lineRule="auto"/>
              <w:jc w:val="right"/>
              <w:rPr>
                <w:rFonts w:eastAsia="Times New Roman" w:cs="Times New Roman"/>
                <w:color w:val="FF0000"/>
                <w:sz w:val="20"/>
                <w:szCs w:val="20"/>
              </w:rPr>
            </w:pPr>
            <w:r w:rsidRPr="00F72422">
              <w:rPr>
                <w:rFonts w:eastAsia="Times New Roman" w:cs="Times New Roman"/>
                <w:color w:val="FF0000"/>
                <w:sz w:val="20"/>
                <w:szCs w:val="20"/>
              </w:rPr>
              <w:t>$16,</w:t>
            </w:r>
            <w:r w:rsidR="0020337E">
              <w:rPr>
                <w:rFonts w:eastAsia="Times New Roman" w:cs="Times New Roman"/>
                <w:color w:val="FF0000"/>
                <w:sz w:val="20"/>
                <w:szCs w:val="20"/>
              </w:rPr>
              <w:t>4</w:t>
            </w:r>
            <w:r>
              <w:rPr>
                <w:rFonts w:eastAsia="Times New Roman" w:cs="Times New Roman"/>
                <w:color w:val="FF0000"/>
                <w:sz w:val="20"/>
                <w:szCs w:val="20"/>
              </w:rPr>
              <w:t>09</w:t>
            </w:r>
          </w:p>
        </w:tc>
      </w:tr>
    </w:tbl>
    <w:p w14:paraId="2789B516" w14:textId="77777777" w:rsidR="001F3186" w:rsidRDefault="001F3186">
      <w:r>
        <w:br w:type="page"/>
      </w:r>
    </w:p>
    <w:tbl>
      <w:tblPr>
        <w:tblW w:w="17924" w:type="dxa"/>
        <w:tblInd w:w="119" w:type="dxa"/>
        <w:tblLayout w:type="fixed"/>
        <w:tblLook w:val="04A0" w:firstRow="1" w:lastRow="0" w:firstColumn="1" w:lastColumn="0" w:noHBand="0" w:noVBand="1"/>
      </w:tblPr>
      <w:tblGrid>
        <w:gridCol w:w="903"/>
        <w:gridCol w:w="1335"/>
        <w:gridCol w:w="1892"/>
        <w:gridCol w:w="1900"/>
        <w:gridCol w:w="1442"/>
        <w:gridCol w:w="2970"/>
        <w:gridCol w:w="3511"/>
        <w:gridCol w:w="1895"/>
        <w:gridCol w:w="2076"/>
      </w:tblGrid>
      <w:tr w:rsidR="005B6408" w:rsidRPr="000D76D6" w14:paraId="5FB517FD" w14:textId="77777777" w:rsidTr="00791683">
        <w:trPr>
          <w:trHeight w:val="1285"/>
        </w:trPr>
        <w:tc>
          <w:tcPr>
            <w:tcW w:w="903" w:type="dxa"/>
            <w:tcBorders>
              <w:top w:val="single" w:sz="4" w:space="0" w:color="auto"/>
              <w:left w:val="single" w:sz="4" w:space="0" w:color="auto"/>
              <w:bottom w:val="single" w:sz="4" w:space="0" w:color="auto"/>
              <w:right w:val="single" w:sz="4" w:space="0" w:color="auto"/>
            </w:tcBorders>
            <w:shd w:val="clear" w:color="000000" w:fill="FFFF00"/>
            <w:hideMark/>
          </w:tcPr>
          <w:p w14:paraId="68F4C45D" w14:textId="77777777" w:rsidR="00981366" w:rsidRPr="000D76D6" w:rsidRDefault="00981366" w:rsidP="00557DD5">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lastRenderedPageBreak/>
              <w:t>Date of Event</w:t>
            </w:r>
          </w:p>
        </w:tc>
        <w:tc>
          <w:tcPr>
            <w:tcW w:w="1335" w:type="dxa"/>
            <w:tcBorders>
              <w:top w:val="single" w:sz="4" w:space="0" w:color="auto"/>
              <w:left w:val="single" w:sz="4" w:space="0" w:color="auto"/>
              <w:bottom w:val="single" w:sz="4" w:space="0" w:color="auto"/>
              <w:right w:val="single" w:sz="4" w:space="0" w:color="auto"/>
            </w:tcBorders>
            <w:shd w:val="clear" w:color="000000" w:fill="FFFF00"/>
            <w:hideMark/>
          </w:tcPr>
          <w:p w14:paraId="111E068B" w14:textId="77777777" w:rsidR="00981366" w:rsidRPr="000D76D6" w:rsidRDefault="00981366" w:rsidP="00557DD5">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t>Location</w:t>
            </w:r>
          </w:p>
        </w:tc>
        <w:tc>
          <w:tcPr>
            <w:tcW w:w="1892" w:type="dxa"/>
            <w:tcBorders>
              <w:top w:val="single" w:sz="4" w:space="0" w:color="auto"/>
              <w:left w:val="single" w:sz="4" w:space="0" w:color="auto"/>
              <w:bottom w:val="single" w:sz="4" w:space="0" w:color="auto"/>
              <w:right w:val="single" w:sz="4" w:space="0" w:color="auto"/>
            </w:tcBorders>
            <w:shd w:val="clear" w:color="000000" w:fill="FFFF00"/>
            <w:hideMark/>
          </w:tcPr>
          <w:p w14:paraId="47EDC568" w14:textId="77777777" w:rsidR="00981366" w:rsidRPr="000D76D6" w:rsidRDefault="00981366" w:rsidP="00557DD5">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Name of Event</w:t>
            </w:r>
          </w:p>
        </w:tc>
        <w:tc>
          <w:tcPr>
            <w:tcW w:w="1900" w:type="dxa"/>
            <w:tcBorders>
              <w:top w:val="single" w:sz="4" w:space="0" w:color="auto"/>
              <w:left w:val="single" w:sz="4" w:space="0" w:color="auto"/>
              <w:bottom w:val="single" w:sz="4" w:space="0" w:color="auto"/>
              <w:right w:val="single" w:sz="4" w:space="0" w:color="auto"/>
            </w:tcBorders>
            <w:shd w:val="clear" w:color="000000" w:fill="FFFF00"/>
            <w:hideMark/>
          </w:tcPr>
          <w:p w14:paraId="07BB087E" w14:textId="77777777" w:rsidR="00981366" w:rsidRPr="000D76D6" w:rsidRDefault="00981366" w:rsidP="00557DD5">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Requested Attendees (Name &amp; Title)</w:t>
            </w:r>
          </w:p>
        </w:tc>
        <w:tc>
          <w:tcPr>
            <w:tcW w:w="1442" w:type="dxa"/>
            <w:tcBorders>
              <w:top w:val="single" w:sz="4" w:space="0" w:color="auto"/>
              <w:left w:val="single" w:sz="4" w:space="0" w:color="auto"/>
              <w:bottom w:val="single" w:sz="4" w:space="0" w:color="auto"/>
              <w:right w:val="single" w:sz="4" w:space="0" w:color="auto"/>
            </w:tcBorders>
            <w:shd w:val="clear" w:color="000000" w:fill="FFFF00"/>
            <w:hideMark/>
          </w:tcPr>
          <w:p w14:paraId="2D4177DB" w14:textId="77777777" w:rsidR="00981366" w:rsidRPr="000D76D6" w:rsidRDefault="00981366" w:rsidP="00557DD5">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Purpose of event:  (T)raining or (O)utreach</w:t>
            </w:r>
          </w:p>
        </w:tc>
        <w:tc>
          <w:tcPr>
            <w:tcW w:w="2970" w:type="dxa"/>
            <w:tcBorders>
              <w:top w:val="single" w:sz="4" w:space="0" w:color="auto"/>
              <w:left w:val="single" w:sz="4" w:space="0" w:color="auto"/>
              <w:bottom w:val="single" w:sz="4" w:space="0" w:color="auto"/>
              <w:right w:val="single" w:sz="4" w:space="0" w:color="auto"/>
            </w:tcBorders>
            <w:shd w:val="clear" w:color="000000" w:fill="FFFF00"/>
            <w:hideMark/>
          </w:tcPr>
          <w:p w14:paraId="439FDB3C" w14:textId="77777777" w:rsidR="00981366" w:rsidRPr="000D76D6" w:rsidRDefault="00981366" w:rsidP="00557DD5">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 xml:space="preserve">If Purpose is Training or Professional/Technical Development, Estimate Savings to be Realized for Each Attendee </w:t>
            </w:r>
          </w:p>
        </w:tc>
        <w:tc>
          <w:tcPr>
            <w:tcW w:w="3511" w:type="dxa"/>
            <w:tcBorders>
              <w:top w:val="single" w:sz="4" w:space="0" w:color="auto"/>
              <w:left w:val="single" w:sz="4" w:space="0" w:color="auto"/>
              <w:bottom w:val="single" w:sz="4" w:space="0" w:color="auto"/>
              <w:right w:val="single" w:sz="4" w:space="0" w:color="auto"/>
            </w:tcBorders>
            <w:shd w:val="clear" w:color="000000" w:fill="FFFF00"/>
            <w:hideMark/>
          </w:tcPr>
          <w:p w14:paraId="66AA5BFE" w14:textId="77777777" w:rsidR="00981366" w:rsidRPr="000D76D6" w:rsidRDefault="00981366" w:rsidP="00557DD5">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If Purpose is Outreach, Describe Benefit to DEP</w:t>
            </w:r>
          </w:p>
        </w:tc>
        <w:tc>
          <w:tcPr>
            <w:tcW w:w="1895" w:type="dxa"/>
            <w:tcBorders>
              <w:top w:val="single" w:sz="4" w:space="0" w:color="auto"/>
              <w:left w:val="single" w:sz="4" w:space="0" w:color="auto"/>
              <w:bottom w:val="single" w:sz="4" w:space="0" w:color="auto"/>
              <w:right w:val="single" w:sz="4" w:space="0" w:color="auto"/>
            </w:tcBorders>
            <w:shd w:val="clear" w:color="000000" w:fill="FFFF00"/>
            <w:hideMark/>
          </w:tcPr>
          <w:p w14:paraId="30981F41" w14:textId="77777777" w:rsidR="00981366" w:rsidRPr="000D76D6" w:rsidRDefault="00981366" w:rsidP="00557DD5">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Total Requested Event Cost (Training Cost, Associated Fees, Travel, Per Diem, Etc.)</w:t>
            </w:r>
          </w:p>
        </w:tc>
        <w:tc>
          <w:tcPr>
            <w:tcW w:w="2076" w:type="dxa"/>
            <w:tcBorders>
              <w:top w:val="single" w:sz="4" w:space="0" w:color="auto"/>
              <w:left w:val="single" w:sz="4" w:space="0" w:color="auto"/>
              <w:bottom w:val="single" w:sz="4" w:space="0" w:color="auto"/>
              <w:right w:val="single" w:sz="4" w:space="0" w:color="auto"/>
            </w:tcBorders>
            <w:shd w:val="clear" w:color="000000" w:fill="FFFF00"/>
            <w:hideMark/>
          </w:tcPr>
          <w:p w14:paraId="56F3BD61" w14:textId="77777777" w:rsidR="00981366" w:rsidRPr="000D76D6" w:rsidRDefault="00981366" w:rsidP="00557DD5">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Amount of Remaining “Employee Development” Budget</w:t>
            </w:r>
          </w:p>
        </w:tc>
      </w:tr>
      <w:tr w:rsidR="00F72422" w:rsidRPr="000D76D6" w14:paraId="492642C2" w14:textId="77777777" w:rsidTr="00791683">
        <w:trPr>
          <w:trHeight w:val="3220"/>
        </w:trPr>
        <w:tc>
          <w:tcPr>
            <w:tcW w:w="903" w:type="dxa"/>
            <w:tcBorders>
              <w:top w:val="single" w:sz="4" w:space="0" w:color="auto"/>
              <w:left w:val="single" w:sz="4" w:space="0" w:color="auto"/>
              <w:bottom w:val="single" w:sz="4" w:space="0" w:color="auto"/>
              <w:right w:val="single" w:sz="4" w:space="0" w:color="auto"/>
            </w:tcBorders>
            <w:shd w:val="clear" w:color="auto" w:fill="auto"/>
            <w:hideMark/>
          </w:tcPr>
          <w:p w14:paraId="41663860" w14:textId="77777777" w:rsidR="00F72422" w:rsidRPr="000D76D6" w:rsidRDefault="00F72422"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TBD</w:t>
            </w:r>
          </w:p>
        </w:tc>
        <w:tc>
          <w:tcPr>
            <w:tcW w:w="1335" w:type="dxa"/>
            <w:tcBorders>
              <w:top w:val="single" w:sz="4" w:space="0" w:color="auto"/>
              <w:left w:val="single" w:sz="4" w:space="0" w:color="auto"/>
              <w:bottom w:val="single" w:sz="4" w:space="0" w:color="auto"/>
              <w:right w:val="single" w:sz="4" w:space="0" w:color="auto"/>
            </w:tcBorders>
            <w:shd w:val="clear" w:color="auto" w:fill="auto"/>
            <w:hideMark/>
          </w:tcPr>
          <w:p w14:paraId="098D9132" w14:textId="77777777" w:rsidR="00F72422" w:rsidRPr="000D76D6" w:rsidRDefault="00F72422"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FGS Office, Tallahassee</w:t>
            </w:r>
          </w:p>
        </w:tc>
        <w:tc>
          <w:tcPr>
            <w:tcW w:w="1892" w:type="dxa"/>
            <w:tcBorders>
              <w:top w:val="single" w:sz="4" w:space="0" w:color="auto"/>
              <w:left w:val="single" w:sz="4" w:space="0" w:color="auto"/>
              <w:bottom w:val="single" w:sz="4" w:space="0" w:color="auto"/>
              <w:right w:val="single" w:sz="4" w:space="0" w:color="auto"/>
            </w:tcBorders>
            <w:shd w:val="clear" w:color="auto" w:fill="auto"/>
            <w:hideMark/>
          </w:tcPr>
          <w:p w14:paraId="1707E83C" w14:textId="77777777" w:rsidR="00F72422" w:rsidRPr="000D76D6" w:rsidRDefault="00F72422"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Python language  programming for ArcGIS</w:t>
            </w:r>
          </w:p>
        </w:tc>
        <w:tc>
          <w:tcPr>
            <w:tcW w:w="1900" w:type="dxa"/>
            <w:tcBorders>
              <w:top w:val="single" w:sz="4" w:space="0" w:color="auto"/>
              <w:left w:val="single" w:sz="4" w:space="0" w:color="auto"/>
              <w:bottom w:val="single" w:sz="4" w:space="0" w:color="auto"/>
              <w:right w:val="single" w:sz="4" w:space="0" w:color="auto"/>
            </w:tcBorders>
            <w:shd w:val="clear" w:color="auto" w:fill="auto"/>
            <w:hideMark/>
          </w:tcPr>
          <w:p w14:paraId="2564FAB3" w14:textId="77777777" w:rsidR="00F72422" w:rsidRPr="000D76D6" w:rsidRDefault="00F72422"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Jim Cichon, ES III;  Alan Baker, PGI and others</w:t>
            </w:r>
          </w:p>
        </w:tc>
        <w:tc>
          <w:tcPr>
            <w:tcW w:w="1442" w:type="dxa"/>
            <w:tcBorders>
              <w:top w:val="single" w:sz="4" w:space="0" w:color="auto"/>
              <w:left w:val="single" w:sz="4" w:space="0" w:color="auto"/>
              <w:bottom w:val="single" w:sz="4" w:space="0" w:color="auto"/>
              <w:right w:val="single" w:sz="4" w:space="0" w:color="auto"/>
            </w:tcBorders>
            <w:shd w:val="clear" w:color="auto" w:fill="auto"/>
            <w:hideMark/>
          </w:tcPr>
          <w:p w14:paraId="2DF261A5" w14:textId="77777777" w:rsidR="00F72422" w:rsidRPr="000D76D6" w:rsidRDefault="00F72422" w:rsidP="000D76D6">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T</w:t>
            </w:r>
          </w:p>
        </w:tc>
        <w:tc>
          <w:tcPr>
            <w:tcW w:w="2970" w:type="dxa"/>
            <w:tcBorders>
              <w:top w:val="single" w:sz="4" w:space="0" w:color="auto"/>
              <w:left w:val="single" w:sz="4" w:space="0" w:color="auto"/>
              <w:bottom w:val="single" w:sz="4" w:space="0" w:color="auto"/>
              <w:right w:val="single" w:sz="4" w:space="0" w:color="auto"/>
            </w:tcBorders>
            <w:shd w:val="clear" w:color="auto" w:fill="auto"/>
            <w:hideMark/>
          </w:tcPr>
          <w:p w14:paraId="4698CEC2" w14:textId="77777777" w:rsidR="00F72422" w:rsidRPr="000D76D6" w:rsidRDefault="00F72422"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xml:space="preserve">Allows for setting up the automation of various GIS related tasks. Tasks that we would like to automate first are the update process for our FGS Wells and geophysical logs database layers.  With the python language for ArcGIS we can set up tools and scheduled programs that will run and keep datasets up-to-date. OTIS does not offer the course, however, if they do we will coordinate and offer these funds in support. </w:t>
            </w:r>
          </w:p>
        </w:tc>
        <w:tc>
          <w:tcPr>
            <w:tcW w:w="3511" w:type="dxa"/>
            <w:tcBorders>
              <w:top w:val="single" w:sz="4" w:space="0" w:color="auto"/>
              <w:left w:val="single" w:sz="4" w:space="0" w:color="auto"/>
              <w:bottom w:val="single" w:sz="4" w:space="0" w:color="auto"/>
              <w:right w:val="single" w:sz="4" w:space="0" w:color="auto"/>
            </w:tcBorders>
            <w:shd w:val="clear" w:color="auto" w:fill="auto"/>
            <w:hideMark/>
          </w:tcPr>
          <w:p w14:paraId="6F40BDD1" w14:textId="77777777" w:rsidR="00F72422" w:rsidRPr="000D76D6" w:rsidRDefault="00F72422"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w:t>
            </w:r>
          </w:p>
        </w:tc>
        <w:tc>
          <w:tcPr>
            <w:tcW w:w="1895" w:type="dxa"/>
            <w:tcBorders>
              <w:top w:val="single" w:sz="4" w:space="0" w:color="auto"/>
              <w:left w:val="single" w:sz="4" w:space="0" w:color="auto"/>
              <w:bottom w:val="single" w:sz="4" w:space="0" w:color="auto"/>
              <w:right w:val="single" w:sz="4" w:space="0" w:color="auto"/>
            </w:tcBorders>
            <w:shd w:val="clear" w:color="auto" w:fill="auto"/>
            <w:hideMark/>
          </w:tcPr>
          <w:p w14:paraId="21BEF6DC" w14:textId="77777777" w:rsidR="00F72422" w:rsidRPr="000D76D6" w:rsidRDefault="00F72422" w:rsidP="000D76D6">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 xml:space="preserve">$1,500 </w:t>
            </w:r>
          </w:p>
        </w:tc>
        <w:tc>
          <w:tcPr>
            <w:tcW w:w="2076" w:type="dxa"/>
            <w:tcBorders>
              <w:top w:val="single" w:sz="4" w:space="0" w:color="auto"/>
              <w:left w:val="single" w:sz="4" w:space="0" w:color="auto"/>
              <w:bottom w:val="single" w:sz="4" w:space="0" w:color="auto"/>
              <w:right w:val="single" w:sz="4" w:space="0" w:color="auto"/>
            </w:tcBorders>
            <w:shd w:val="clear" w:color="auto" w:fill="auto"/>
            <w:hideMark/>
          </w:tcPr>
          <w:p w14:paraId="36111A2F" w14:textId="11D67AD3" w:rsidR="00F72422" w:rsidRPr="000D76D6" w:rsidRDefault="0020337E" w:rsidP="0020337E">
            <w:pPr>
              <w:spacing w:after="0" w:line="240" w:lineRule="auto"/>
              <w:jc w:val="right"/>
              <w:rPr>
                <w:rFonts w:eastAsia="Times New Roman" w:cs="Times New Roman"/>
                <w:color w:val="000000"/>
                <w:sz w:val="20"/>
                <w:szCs w:val="20"/>
              </w:rPr>
            </w:pPr>
            <w:r>
              <w:rPr>
                <w:rFonts w:eastAsia="Times New Roman" w:cs="Times New Roman"/>
                <w:color w:val="FF0000"/>
                <w:sz w:val="20"/>
                <w:szCs w:val="20"/>
              </w:rPr>
              <w:t>$14</w:t>
            </w:r>
            <w:r w:rsidR="00F72422" w:rsidRPr="00AA4957">
              <w:rPr>
                <w:rFonts w:eastAsia="Times New Roman" w:cs="Times New Roman"/>
                <w:color w:val="FF0000"/>
                <w:sz w:val="20"/>
                <w:szCs w:val="20"/>
              </w:rPr>
              <w:t>,</w:t>
            </w:r>
            <w:r>
              <w:rPr>
                <w:rFonts w:eastAsia="Times New Roman" w:cs="Times New Roman"/>
                <w:color w:val="FF0000"/>
                <w:sz w:val="20"/>
                <w:szCs w:val="20"/>
              </w:rPr>
              <w:t>9</w:t>
            </w:r>
            <w:r w:rsidR="00AA4957" w:rsidRPr="00AA4957">
              <w:rPr>
                <w:rFonts w:eastAsia="Times New Roman" w:cs="Times New Roman"/>
                <w:color w:val="FF0000"/>
                <w:sz w:val="20"/>
                <w:szCs w:val="20"/>
              </w:rPr>
              <w:t>09</w:t>
            </w:r>
          </w:p>
        </w:tc>
      </w:tr>
      <w:tr w:rsidR="00F72422" w:rsidRPr="000D76D6" w14:paraId="71D88829" w14:textId="77777777" w:rsidTr="0082411A">
        <w:trPr>
          <w:trHeight w:val="2195"/>
        </w:trPr>
        <w:tc>
          <w:tcPr>
            <w:tcW w:w="903" w:type="dxa"/>
            <w:tcBorders>
              <w:top w:val="single" w:sz="4" w:space="0" w:color="auto"/>
              <w:left w:val="single" w:sz="8" w:space="0" w:color="auto"/>
              <w:bottom w:val="single" w:sz="4" w:space="0" w:color="auto"/>
              <w:right w:val="single" w:sz="8" w:space="0" w:color="auto"/>
            </w:tcBorders>
            <w:shd w:val="clear" w:color="auto" w:fill="auto"/>
            <w:hideMark/>
          </w:tcPr>
          <w:p w14:paraId="5BDBE378" w14:textId="77777777" w:rsidR="00F72422" w:rsidRPr="000D76D6" w:rsidRDefault="00F72422"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TBD</w:t>
            </w:r>
          </w:p>
        </w:tc>
        <w:tc>
          <w:tcPr>
            <w:tcW w:w="1335" w:type="dxa"/>
            <w:tcBorders>
              <w:top w:val="single" w:sz="4" w:space="0" w:color="auto"/>
              <w:left w:val="nil"/>
              <w:bottom w:val="single" w:sz="4" w:space="0" w:color="auto"/>
              <w:right w:val="single" w:sz="8" w:space="0" w:color="auto"/>
            </w:tcBorders>
            <w:shd w:val="clear" w:color="auto" w:fill="auto"/>
            <w:hideMark/>
          </w:tcPr>
          <w:p w14:paraId="1DB24804" w14:textId="77777777" w:rsidR="00F72422" w:rsidRPr="000D76D6" w:rsidRDefault="00F72422"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FGS Office, Tallahassee</w:t>
            </w:r>
          </w:p>
        </w:tc>
        <w:tc>
          <w:tcPr>
            <w:tcW w:w="1892" w:type="dxa"/>
            <w:tcBorders>
              <w:top w:val="single" w:sz="4" w:space="0" w:color="auto"/>
              <w:left w:val="nil"/>
              <w:bottom w:val="single" w:sz="4" w:space="0" w:color="auto"/>
              <w:right w:val="single" w:sz="8" w:space="0" w:color="auto"/>
            </w:tcBorders>
            <w:shd w:val="clear" w:color="auto" w:fill="auto"/>
            <w:hideMark/>
          </w:tcPr>
          <w:p w14:paraId="5B8177A0" w14:textId="77777777" w:rsidR="00F72422" w:rsidRPr="000D76D6" w:rsidRDefault="00F72422" w:rsidP="000D76D6">
            <w:pPr>
              <w:spacing w:after="0" w:line="240" w:lineRule="auto"/>
              <w:rPr>
                <w:rFonts w:eastAsia="Times New Roman" w:cs="Times New Roman"/>
                <w:color w:val="000000"/>
                <w:sz w:val="20"/>
                <w:szCs w:val="20"/>
              </w:rPr>
            </w:pPr>
            <w:proofErr w:type="spellStart"/>
            <w:r w:rsidRPr="000D76D6">
              <w:rPr>
                <w:rFonts w:eastAsia="Times New Roman" w:cs="Times New Roman"/>
                <w:color w:val="000000"/>
                <w:sz w:val="20"/>
                <w:szCs w:val="20"/>
              </w:rPr>
              <w:t>Lyrassis</w:t>
            </w:r>
            <w:proofErr w:type="spellEnd"/>
            <w:r w:rsidRPr="000D76D6">
              <w:rPr>
                <w:rFonts w:eastAsia="Times New Roman" w:cs="Times New Roman"/>
                <w:color w:val="000000"/>
                <w:sz w:val="20"/>
                <w:szCs w:val="20"/>
              </w:rPr>
              <w:t xml:space="preserve"> and Web Junction online library training courses</w:t>
            </w:r>
          </w:p>
        </w:tc>
        <w:tc>
          <w:tcPr>
            <w:tcW w:w="1900" w:type="dxa"/>
            <w:tcBorders>
              <w:top w:val="single" w:sz="4" w:space="0" w:color="auto"/>
              <w:left w:val="nil"/>
              <w:bottom w:val="single" w:sz="4" w:space="0" w:color="auto"/>
              <w:right w:val="single" w:sz="8" w:space="0" w:color="auto"/>
            </w:tcBorders>
            <w:shd w:val="clear" w:color="auto" w:fill="auto"/>
            <w:hideMark/>
          </w:tcPr>
          <w:p w14:paraId="10D71B7B" w14:textId="77777777" w:rsidR="00F72422" w:rsidRPr="000D76D6" w:rsidRDefault="00F72422"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Doug Calman, Geologic Research Librarian</w:t>
            </w:r>
          </w:p>
        </w:tc>
        <w:tc>
          <w:tcPr>
            <w:tcW w:w="1442" w:type="dxa"/>
            <w:tcBorders>
              <w:top w:val="single" w:sz="4" w:space="0" w:color="auto"/>
              <w:left w:val="nil"/>
              <w:bottom w:val="single" w:sz="4" w:space="0" w:color="auto"/>
              <w:right w:val="single" w:sz="8" w:space="0" w:color="auto"/>
            </w:tcBorders>
            <w:shd w:val="clear" w:color="auto" w:fill="auto"/>
            <w:hideMark/>
          </w:tcPr>
          <w:p w14:paraId="2745F5CF" w14:textId="77777777" w:rsidR="00F72422" w:rsidRPr="000D76D6" w:rsidRDefault="00F72422" w:rsidP="000D76D6">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T</w:t>
            </w:r>
          </w:p>
        </w:tc>
        <w:tc>
          <w:tcPr>
            <w:tcW w:w="2970" w:type="dxa"/>
            <w:tcBorders>
              <w:top w:val="single" w:sz="4" w:space="0" w:color="auto"/>
              <w:left w:val="nil"/>
              <w:bottom w:val="single" w:sz="4" w:space="0" w:color="auto"/>
              <w:right w:val="single" w:sz="8" w:space="0" w:color="auto"/>
            </w:tcBorders>
            <w:shd w:val="clear" w:color="auto" w:fill="auto"/>
            <w:hideMark/>
          </w:tcPr>
          <w:p w14:paraId="41F3BB8C" w14:textId="77777777" w:rsidR="00F72422" w:rsidRPr="000D76D6" w:rsidRDefault="00F72422"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This training will keep our librarian abreast of the latest methodologies in library science.</w:t>
            </w:r>
          </w:p>
        </w:tc>
        <w:tc>
          <w:tcPr>
            <w:tcW w:w="3511" w:type="dxa"/>
            <w:tcBorders>
              <w:top w:val="single" w:sz="4" w:space="0" w:color="auto"/>
              <w:left w:val="nil"/>
              <w:bottom w:val="single" w:sz="4" w:space="0" w:color="auto"/>
              <w:right w:val="single" w:sz="8" w:space="0" w:color="auto"/>
            </w:tcBorders>
            <w:shd w:val="clear" w:color="auto" w:fill="auto"/>
            <w:hideMark/>
          </w:tcPr>
          <w:p w14:paraId="3E6ED049" w14:textId="77777777" w:rsidR="00F72422" w:rsidRPr="000D76D6" w:rsidRDefault="00F72422"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w:t>
            </w:r>
          </w:p>
        </w:tc>
        <w:tc>
          <w:tcPr>
            <w:tcW w:w="1895" w:type="dxa"/>
            <w:tcBorders>
              <w:top w:val="single" w:sz="4" w:space="0" w:color="auto"/>
              <w:left w:val="nil"/>
              <w:bottom w:val="single" w:sz="4" w:space="0" w:color="auto"/>
              <w:right w:val="single" w:sz="8" w:space="0" w:color="auto"/>
            </w:tcBorders>
            <w:shd w:val="clear" w:color="auto" w:fill="auto"/>
            <w:hideMark/>
          </w:tcPr>
          <w:p w14:paraId="3C3965F9" w14:textId="450D0500" w:rsidR="00F72422" w:rsidRPr="000D76D6" w:rsidRDefault="0020337E" w:rsidP="000D76D6">
            <w:pPr>
              <w:spacing w:after="0" w:line="240" w:lineRule="auto"/>
              <w:jc w:val="right"/>
              <w:rPr>
                <w:rFonts w:eastAsia="Times New Roman" w:cs="Times New Roman"/>
                <w:color w:val="000000"/>
                <w:sz w:val="20"/>
                <w:szCs w:val="20"/>
              </w:rPr>
            </w:pPr>
            <w:r>
              <w:rPr>
                <w:rFonts w:eastAsia="Times New Roman" w:cs="Times New Roman"/>
                <w:color w:val="000000"/>
                <w:sz w:val="20"/>
                <w:szCs w:val="20"/>
              </w:rPr>
              <w:t>$465</w:t>
            </w:r>
            <w:r w:rsidR="00F72422" w:rsidRPr="000D76D6">
              <w:rPr>
                <w:rFonts w:eastAsia="Times New Roman" w:cs="Times New Roman"/>
                <w:color w:val="000000"/>
                <w:sz w:val="20"/>
                <w:szCs w:val="20"/>
              </w:rPr>
              <w:t xml:space="preserve"> </w:t>
            </w:r>
          </w:p>
        </w:tc>
        <w:tc>
          <w:tcPr>
            <w:tcW w:w="2076" w:type="dxa"/>
            <w:tcBorders>
              <w:top w:val="single" w:sz="4" w:space="0" w:color="auto"/>
              <w:left w:val="nil"/>
              <w:bottom w:val="single" w:sz="4" w:space="0" w:color="auto"/>
              <w:right w:val="single" w:sz="8" w:space="0" w:color="auto"/>
            </w:tcBorders>
            <w:shd w:val="clear" w:color="auto" w:fill="auto"/>
            <w:hideMark/>
          </w:tcPr>
          <w:p w14:paraId="0109D90D" w14:textId="6D455DDE" w:rsidR="00F72422" w:rsidRPr="000D76D6" w:rsidRDefault="00F72422" w:rsidP="000D76D6">
            <w:pPr>
              <w:spacing w:after="0" w:line="240" w:lineRule="auto"/>
              <w:jc w:val="right"/>
              <w:rPr>
                <w:rFonts w:eastAsia="Times New Roman" w:cs="Times New Roman"/>
                <w:color w:val="000000"/>
                <w:sz w:val="20"/>
                <w:szCs w:val="20"/>
              </w:rPr>
            </w:pPr>
            <w:r w:rsidRPr="00AA4957">
              <w:rPr>
                <w:rFonts w:eastAsia="Times New Roman" w:cs="Times New Roman"/>
                <w:color w:val="FF0000"/>
                <w:sz w:val="20"/>
                <w:szCs w:val="20"/>
              </w:rPr>
              <w:t>$1</w:t>
            </w:r>
            <w:r w:rsidR="0020337E">
              <w:rPr>
                <w:rFonts w:eastAsia="Times New Roman" w:cs="Times New Roman"/>
                <w:color w:val="FF0000"/>
                <w:sz w:val="20"/>
                <w:szCs w:val="20"/>
              </w:rPr>
              <w:t>4,444</w:t>
            </w:r>
          </w:p>
        </w:tc>
      </w:tr>
      <w:tr w:rsidR="00791683" w:rsidRPr="000D76D6" w14:paraId="6499847B" w14:textId="77777777" w:rsidTr="0082411A">
        <w:trPr>
          <w:trHeight w:val="340"/>
        </w:trPr>
        <w:tc>
          <w:tcPr>
            <w:tcW w:w="6030" w:type="dxa"/>
            <w:gridSpan w:val="4"/>
            <w:tcBorders>
              <w:top w:val="single" w:sz="4" w:space="0" w:color="auto"/>
              <w:left w:val="single" w:sz="4" w:space="0" w:color="auto"/>
              <w:bottom w:val="single" w:sz="4" w:space="0" w:color="auto"/>
            </w:tcBorders>
            <w:shd w:val="clear" w:color="auto" w:fill="auto"/>
            <w:hideMark/>
          </w:tcPr>
          <w:p w14:paraId="32D6103A" w14:textId="6CE6289E" w:rsidR="00791683" w:rsidRPr="000D76D6" w:rsidRDefault="00791683" w:rsidP="00791683">
            <w:pPr>
              <w:spacing w:after="0" w:line="240" w:lineRule="auto"/>
              <w:rPr>
                <w:rFonts w:eastAsia="Times New Roman" w:cs="Times New Roman"/>
                <w:color w:val="000000"/>
                <w:sz w:val="20"/>
                <w:szCs w:val="20"/>
              </w:rPr>
            </w:pPr>
            <w:r w:rsidRPr="000D76D6">
              <w:rPr>
                <w:rFonts w:eastAsia="Times New Roman" w:cs="Times New Roman"/>
                <w:b/>
                <w:bCs/>
                <w:color w:val="000000"/>
                <w:sz w:val="20"/>
                <w:szCs w:val="20"/>
              </w:rPr>
              <w:t>Applied Geoscience Services Section Total </w:t>
            </w:r>
          </w:p>
        </w:tc>
        <w:tc>
          <w:tcPr>
            <w:tcW w:w="1442" w:type="dxa"/>
            <w:tcBorders>
              <w:top w:val="single" w:sz="4" w:space="0" w:color="auto"/>
              <w:bottom w:val="single" w:sz="4" w:space="0" w:color="auto"/>
            </w:tcBorders>
            <w:shd w:val="clear" w:color="auto" w:fill="auto"/>
            <w:hideMark/>
          </w:tcPr>
          <w:p w14:paraId="59393D76" w14:textId="3AB064D6" w:rsidR="00791683" w:rsidRPr="00AA4957" w:rsidRDefault="00791683" w:rsidP="00AA4957">
            <w:pPr>
              <w:spacing w:after="0" w:line="240" w:lineRule="auto"/>
              <w:jc w:val="center"/>
              <w:rPr>
                <w:rFonts w:eastAsia="Times New Roman" w:cs="Times New Roman"/>
                <w:color w:val="FF0000"/>
                <w:sz w:val="20"/>
                <w:szCs w:val="20"/>
              </w:rPr>
            </w:pPr>
          </w:p>
        </w:tc>
        <w:tc>
          <w:tcPr>
            <w:tcW w:w="2970" w:type="dxa"/>
            <w:tcBorders>
              <w:top w:val="single" w:sz="4" w:space="0" w:color="auto"/>
              <w:bottom w:val="single" w:sz="4" w:space="0" w:color="auto"/>
            </w:tcBorders>
            <w:shd w:val="clear" w:color="auto" w:fill="auto"/>
            <w:hideMark/>
          </w:tcPr>
          <w:p w14:paraId="03F7C125" w14:textId="41D54A50" w:rsidR="00791683" w:rsidRPr="00AA4957" w:rsidRDefault="00791683" w:rsidP="000D76D6">
            <w:pPr>
              <w:spacing w:after="0" w:line="240" w:lineRule="auto"/>
              <w:rPr>
                <w:rFonts w:eastAsia="Times New Roman" w:cs="Times New Roman"/>
                <w:color w:val="FF0000"/>
                <w:sz w:val="20"/>
                <w:szCs w:val="20"/>
              </w:rPr>
            </w:pPr>
          </w:p>
        </w:tc>
        <w:tc>
          <w:tcPr>
            <w:tcW w:w="3511" w:type="dxa"/>
            <w:tcBorders>
              <w:top w:val="single" w:sz="4" w:space="0" w:color="auto"/>
              <w:bottom w:val="single" w:sz="4" w:space="0" w:color="auto"/>
            </w:tcBorders>
            <w:hideMark/>
          </w:tcPr>
          <w:p w14:paraId="52B963C9" w14:textId="77777777" w:rsidR="00791683" w:rsidRPr="000D76D6" w:rsidRDefault="00791683" w:rsidP="000D76D6">
            <w:pPr>
              <w:spacing w:after="0" w:line="240" w:lineRule="auto"/>
              <w:rPr>
                <w:rFonts w:eastAsia="Times New Roman" w:cs="Times New Roman"/>
                <w:color w:val="000000"/>
                <w:sz w:val="20"/>
                <w:szCs w:val="20"/>
              </w:rPr>
            </w:pPr>
          </w:p>
        </w:tc>
        <w:tc>
          <w:tcPr>
            <w:tcW w:w="1895" w:type="dxa"/>
            <w:tcBorders>
              <w:top w:val="single" w:sz="4" w:space="0" w:color="auto"/>
              <w:bottom w:val="single" w:sz="4" w:space="0" w:color="auto"/>
            </w:tcBorders>
            <w:shd w:val="clear" w:color="auto" w:fill="auto"/>
            <w:hideMark/>
          </w:tcPr>
          <w:p w14:paraId="2D35EA77" w14:textId="1B4AB9AA" w:rsidR="00791683" w:rsidRPr="000D76D6" w:rsidRDefault="0020337E" w:rsidP="000D76D6">
            <w:pPr>
              <w:spacing w:after="0" w:line="240" w:lineRule="auto"/>
              <w:jc w:val="right"/>
              <w:rPr>
                <w:rFonts w:eastAsia="Times New Roman" w:cs="Times New Roman"/>
                <w:color w:val="000000"/>
                <w:sz w:val="20"/>
                <w:szCs w:val="20"/>
              </w:rPr>
            </w:pPr>
            <w:r>
              <w:rPr>
                <w:rFonts w:eastAsia="Times New Roman" w:cs="Times New Roman"/>
                <w:b/>
                <w:bCs/>
                <w:color w:val="FF0000"/>
                <w:sz w:val="20"/>
                <w:szCs w:val="20"/>
              </w:rPr>
              <w:t>$10,4</w:t>
            </w:r>
            <w:r w:rsidR="0082411A" w:rsidRPr="00AA4957">
              <w:rPr>
                <w:rFonts w:eastAsia="Times New Roman" w:cs="Times New Roman"/>
                <w:b/>
                <w:bCs/>
                <w:color w:val="FF0000"/>
                <w:sz w:val="20"/>
                <w:szCs w:val="20"/>
              </w:rPr>
              <w:t>90</w:t>
            </w:r>
          </w:p>
        </w:tc>
        <w:tc>
          <w:tcPr>
            <w:tcW w:w="2076" w:type="dxa"/>
            <w:tcBorders>
              <w:top w:val="single" w:sz="4" w:space="0" w:color="auto"/>
              <w:bottom w:val="single" w:sz="4" w:space="0" w:color="auto"/>
              <w:right w:val="single" w:sz="4" w:space="0" w:color="auto"/>
            </w:tcBorders>
            <w:shd w:val="clear" w:color="auto" w:fill="auto"/>
            <w:hideMark/>
          </w:tcPr>
          <w:p w14:paraId="0870A5E9" w14:textId="384DEE54" w:rsidR="00791683" w:rsidRPr="000D76D6" w:rsidRDefault="0020337E" w:rsidP="000D76D6">
            <w:pPr>
              <w:spacing w:after="0" w:line="240" w:lineRule="auto"/>
              <w:jc w:val="right"/>
              <w:rPr>
                <w:rFonts w:eastAsia="Times New Roman" w:cs="Times New Roman"/>
                <w:color w:val="000000"/>
                <w:sz w:val="20"/>
                <w:szCs w:val="20"/>
              </w:rPr>
            </w:pPr>
            <w:r>
              <w:rPr>
                <w:rFonts w:eastAsia="Times New Roman" w:cs="Times New Roman"/>
                <w:color w:val="FF0000"/>
                <w:sz w:val="20"/>
                <w:szCs w:val="20"/>
              </w:rPr>
              <w:t>$14,444</w:t>
            </w:r>
          </w:p>
        </w:tc>
      </w:tr>
    </w:tbl>
    <w:p w14:paraId="045CF576" w14:textId="77777777" w:rsidR="0082411A" w:rsidRDefault="0082411A">
      <w:r>
        <w:br w:type="page"/>
      </w:r>
    </w:p>
    <w:tbl>
      <w:tblPr>
        <w:tblW w:w="17934" w:type="dxa"/>
        <w:tblInd w:w="109" w:type="dxa"/>
        <w:tblLayout w:type="fixed"/>
        <w:tblLook w:val="04A0" w:firstRow="1" w:lastRow="0" w:firstColumn="1" w:lastColumn="0" w:noHBand="0" w:noVBand="1"/>
      </w:tblPr>
      <w:tblGrid>
        <w:gridCol w:w="11"/>
        <w:gridCol w:w="903"/>
        <w:gridCol w:w="1338"/>
        <w:gridCol w:w="10"/>
        <w:gridCol w:w="1881"/>
        <w:gridCol w:w="7"/>
        <w:gridCol w:w="1892"/>
        <w:gridCol w:w="1441"/>
        <w:gridCol w:w="2969"/>
        <w:gridCol w:w="3509"/>
        <w:gridCol w:w="1888"/>
        <w:gridCol w:w="6"/>
        <w:gridCol w:w="2065"/>
        <w:gridCol w:w="14"/>
      </w:tblGrid>
      <w:tr w:rsidR="0082411A" w:rsidRPr="000D76D6" w14:paraId="6822683C" w14:textId="77777777" w:rsidTr="0082411A">
        <w:trPr>
          <w:gridBefore w:val="1"/>
          <w:wBefore w:w="11" w:type="dxa"/>
          <w:trHeight w:val="345"/>
        </w:trPr>
        <w:tc>
          <w:tcPr>
            <w:tcW w:w="17923" w:type="dxa"/>
            <w:gridSpan w:val="13"/>
            <w:tcBorders>
              <w:top w:val="nil"/>
              <w:left w:val="nil"/>
              <w:bottom w:val="single" w:sz="4" w:space="0" w:color="auto"/>
              <w:right w:val="single" w:sz="4" w:space="0" w:color="auto"/>
            </w:tcBorders>
            <w:shd w:val="clear" w:color="auto" w:fill="auto"/>
            <w:vAlign w:val="bottom"/>
            <w:hideMark/>
          </w:tcPr>
          <w:p w14:paraId="0FFFEC8C" w14:textId="3D01E446" w:rsidR="0082411A" w:rsidRPr="000D76D6" w:rsidRDefault="0082411A" w:rsidP="0082411A">
            <w:pPr>
              <w:spacing w:after="0" w:line="240" w:lineRule="auto"/>
              <w:jc w:val="center"/>
              <w:rPr>
                <w:rFonts w:eastAsia="Times New Roman" w:cs="Times New Roman"/>
                <w:color w:val="000000"/>
                <w:sz w:val="20"/>
                <w:szCs w:val="20"/>
              </w:rPr>
            </w:pPr>
            <w:r w:rsidRPr="000D76D6">
              <w:rPr>
                <w:rFonts w:eastAsia="Times New Roman" w:cs="Times New Roman"/>
                <w:b/>
                <w:bCs/>
                <w:color w:val="002060"/>
                <w:sz w:val="20"/>
                <w:szCs w:val="20"/>
              </w:rPr>
              <w:lastRenderedPageBreak/>
              <w:t>FGS GEOLOGICAL INVESTIGATIONS SECTION</w:t>
            </w:r>
          </w:p>
        </w:tc>
      </w:tr>
      <w:tr w:rsidR="00791683" w:rsidRPr="000D76D6" w14:paraId="12A108FC" w14:textId="77777777" w:rsidTr="0082411A">
        <w:trPr>
          <w:gridBefore w:val="1"/>
          <w:wBefore w:w="11" w:type="dxa"/>
          <w:trHeight w:val="1285"/>
        </w:trPr>
        <w:tc>
          <w:tcPr>
            <w:tcW w:w="903" w:type="dxa"/>
            <w:tcBorders>
              <w:top w:val="single" w:sz="4" w:space="0" w:color="auto"/>
              <w:left w:val="single" w:sz="4" w:space="0" w:color="auto"/>
              <w:bottom w:val="single" w:sz="4" w:space="0" w:color="auto"/>
              <w:right w:val="single" w:sz="4" w:space="0" w:color="auto"/>
            </w:tcBorders>
            <w:shd w:val="clear" w:color="000000" w:fill="FFFF00"/>
            <w:hideMark/>
          </w:tcPr>
          <w:p w14:paraId="5880B7AC" w14:textId="77777777" w:rsidR="00791683" w:rsidRPr="000D76D6" w:rsidRDefault="00791683" w:rsidP="00791683">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t>Date of Event</w:t>
            </w:r>
          </w:p>
        </w:tc>
        <w:tc>
          <w:tcPr>
            <w:tcW w:w="1338" w:type="dxa"/>
            <w:tcBorders>
              <w:top w:val="single" w:sz="4" w:space="0" w:color="auto"/>
              <w:left w:val="single" w:sz="4" w:space="0" w:color="auto"/>
              <w:bottom w:val="single" w:sz="4" w:space="0" w:color="auto"/>
              <w:right w:val="single" w:sz="4" w:space="0" w:color="auto"/>
            </w:tcBorders>
            <w:shd w:val="clear" w:color="000000" w:fill="FFFF00"/>
            <w:hideMark/>
          </w:tcPr>
          <w:p w14:paraId="5D1332B3" w14:textId="77777777" w:rsidR="00791683" w:rsidRPr="000D76D6" w:rsidRDefault="00791683" w:rsidP="00791683">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t>Location</w:t>
            </w:r>
          </w:p>
        </w:tc>
        <w:tc>
          <w:tcPr>
            <w:tcW w:w="1891" w:type="dxa"/>
            <w:gridSpan w:val="2"/>
            <w:tcBorders>
              <w:top w:val="single" w:sz="4" w:space="0" w:color="auto"/>
              <w:left w:val="single" w:sz="4" w:space="0" w:color="auto"/>
              <w:bottom w:val="single" w:sz="4" w:space="0" w:color="auto"/>
              <w:right w:val="single" w:sz="4" w:space="0" w:color="auto"/>
            </w:tcBorders>
            <w:shd w:val="clear" w:color="000000" w:fill="FFFF00"/>
            <w:hideMark/>
          </w:tcPr>
          <w:p w14:paraId="448CE879"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Name of Event</w:t>
            </w:r>
          </w:p>
        </w:tc>
        <w:tc>
          <w:tcPr>
            <w:tcW w:w="1899" w:type="dxa"/>
            <w:gridSpan w:val="2"/>
            <w:tcBorders>
              <w:top w:val="single" w:sz="4" w:space="0" w:color="auto"/>
              <w:left w:val="single" w:sz="4" w:space="0" w:color="auto"/>
              <w:bottom w:val="single" w:sz="4" w:space="0" w:color="auto"/>
              <w:right w:val="single" w:sz="4" w:space="0" w:color="auto"/>
            </w:tcBorders>
            <w:shd w:val="clear" w:color="000000" w:fill="FFFF00"/>
            <w:hideMark/>
          </w:tcPr>
          <w:p w14:paraId="6CBF55ED"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Requested Attendees (Name &amp; Title)</w:t>
            </w:r>
          </w:p>
        </w:tc>
        <w:tc>
          <w:tcPr>
            <w:tcW w:w="1441" w:type="dxa"/>
            <w:tcBorders>
              <w:top w:val="single" w:sz="4" w:space="0" w:color="auto"/>
              <w:left w:val="single" w:sz="4" w:space="0" w:color="auto"/>
              <w:bottom w:val="single" w:sz="4" w:space="0" w:color="auto"/>
              <w:right w:val="single" w:sz="4" w:space="0" w:color="auto"/>
            </w:tcBorders>
            <w:shd w:val="clear" w:color="000000" w:fill="FFFF00"/>
            <w:hideMark/>
          </w:tcPr>
          <w:p w14:paraId="03505B7D"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Purpose of event:  (T)raining or (O)utreach</w:t>
            </w:r>
          </w:p>
        </w:tc>
        <w:tc>
          <w:tcPr>
            <w:tcW w:w="2969" w:type="dxa"/>
            <w:tcBorders>
              <w:top w:val="single" w:sz="4" w:space="0" w:color="auto"/>
              <w:left w:val="single" w:sz="4" w:space="0" w:color="auto"/>
              <w:bottom w:val="single" w:sz="4" w:space="0" w:color="auto"/>
              <w:right w:val="single" w:sz="4" w:space="0" w:color="auto"/>
            </w:tcBorders>
            <w:shd w:val="clear" w:color="000000" w:fill="FFFF00"/>
            <w:hideMark/>
          </w:tcPr>
          <w:p w14:paraId="3CD27D96"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 xml:space="preserve">If Purpose is Training or Professional/Technical Development, Estimate Savings to be Realized for Each Attendee </w:t>
            </w:r>
          </w:p>
        </w:tc>
        <w:tc>
          <w:tcPr>
            <w:tcW w:w="3509" w:type="dxa"/>
            <w:tcBorders>
              <w:top w:val="single" w:sz="4" w:space="0" w:color="auto"/>
              <w:left w:val="single" w:sz="4" w:space="0" w:color="auto"/>
              <w:bottom w:val="single" w:sz="4" w:space="0" w:color="auto"/>
              <w:right w:val="single" w:sz="4" w:space="0" w:color="auto"/>
            </w:tcBorders>
            <w:shd w:val="clear" w:color="000000" w:fill="FFFF00"/>
            <w:hideMark/>
          </w:tcPr>
          <w:p w14:paraId="7228BFA7"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If Purpose is Outreach, Describe Benefit to DEP</w:t>
            </w:r>
          </w:p>
        </w:tc>
        <w:tc>
          <w:tcPr>
            <w:tcW w:w="1894" w:type="dxa"/>
            <w:gridSpan w:val="2"/>
            <w:tcBorders>
              <w:top w:val="single" w:sz="4" w:space="0" w:color="auto"/>
              <w:left w:val="single" w:sz="4" w:space="0" w:color="auto"/>
              <w:bottom w:val="single" w:sz="4" w:space="0" w:color="auto"/>
              <w:right w:val="single" w:sz="4" w:space="0" w:color="auto"/>
            </w:tcBorders>
            <w:shd w:val="clear" w:color="000000" w:fill="FFFF00"/>
            <w:hideMark/>
          </w:tcPr>
          <w:p w14:paraId="204D6A8C"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Total Requested Event Cost (Training Cost, Associated Fees, Travel, Per Diem, Etc.)</w:t>
            </w:r>
          </w:p>
        </w:tc>
        <w:tc>
          <w:tcPr>
            <w:tcW w:w="2079" w:type="dxa"/>
            <w:gridSpan w:val="2"/>
            <w:tcBorders>
              <w:top w:val="single" w:sz="4" w:space="0" w:color="auto"/>
              <w:left w:val="single" w:sz="4" w:space="0" w:color="auto"/>
              <w:bottom w:val="single" w:sz="4" w:space="0" w:color="auto"/>
              <w:right w:val="single" w:sz="4" w:space="0" w:color="auto"/>
            </w:tcBorders>
            <w:shd w:val="clear" w:color="000000" w:fill="FFFF00"/>
            <w:hideMark/>
          </w:tcPr>
          <w:p w14:paraId="54FD4085"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Amount of Remaining “Employee Development” Budget</w:t>
            </w:r>
          </w:p>
        </w:tc>
      </w:tr>
      <w:tr w:rsidR="00F72422" w:rsidRPr="000D76D6" w14:paraId="70D63A84" w14:textId="77777777" w:rsidTr="0082411A">
        <w:trPr>
          <w:gridAfter w:val="1"/>
          <w:wAfter w:w="14" w:type="dxa"/>
          <w:trHeight w:val="1268"/>
        </w:trPr>
        <w:tc>
          <w:tcPr>
            <w:tcW w:w="914" w:type="dxa"/>
            <w:gridSpan w:val="2"/>
            <w:tcBorders>
              <w:top w:val="single" w:sz="4" w:space="0" w:color="auto"/>
              <w:left w:val="single" w:sz="8" w:space="0" w:color="000000"/>
              <w:bottom w:val="single" w:sz="8" w:space="0" w:color="000000"/>
              <w:right w:val="single" w:sz="8" w:space="0" w:color="000000"/>
            </w:tcBorders>
            <w:shd w:val="clear" w:color="auto" w:fill="auto"/>
            <w:hideMark/>
          </w:tcPr>
          <w:p w14:paraId="7F434EE5" w14:textId="54B125DD" w:rsidR="00F72422" w:rsidRPr="000D76D6" w:rsidRDefault="00F72422" w:rsidP="000D76D6">
            <w:pPr>
              <w:spacing w:after="0" w:line="240" w:lineRule="auto"/>
              <w:rPr>
                <w:rFonts w:eastAsia="Times New Roman" w:cs="Times New Roman"/>
                <w:b/>
                <w:bCs/>
                <w:color w:val="000000"/>
                <w:sz w:val="20"/>
                <w:szCs w:val="20"/>
              </w:rPr>
            </w:pPr>
            <w:r w:rsidRPr="000D76D6">
              <w:rPr>
                <w:rFonts w:eastAsia="Times New Roman" w:cs="Times New Roman"/>
                <w:color w:val="000000"/>
                <w:sz w:val="20"/>
                <w:szCs w:val="20"/>
              </w:rPr>
              <w:t>May-14</w:t>
            </w:r>
          </w:p>
        </w:tc>
        <w:tc>
          <w:tcPr>
            <w:tcW w:w="1348" w:type="dxa"/>
            <w:gridSpan w:val="2"/>
            <w:tcBorders>
              <w:top w:val="single" w:sz="4" w:space="0" w:color="auto"/>
              <w:left w:val="nil"/>
              <w:bottom w:val="single" w:sz="8" w:space="0" w:color="000000"/>
              <w:right w:val="single" w:sz="8" w:space="0" w:color="000000"/>
            </w:tcBorders>
            <w:shd w:val="clear" w:color="auto" w:fill="auto"/>
            <w:hideMark/>
          </w:tcPr>
          <w:p w14:paraId="5436AED0" w14:textId="77777777" w:rsidR="00F72422" w:rsidRPr="004B68D2" w:rsidRDefault="004B68D2" w:rsidP="000D76D6">
            <w:pPr>
              <w:spacing w:after="0" w:line="240" w:lineRule="auto"/>
              <w:rPr>
                <w:rFonts w:eastAsia="Times New Roman" w:cs="Times New Roman"/>
                <w:b/>
                <w:bCs/>
                <w:color w:val="000000"/>
                <w:sz w:val="20"/>
                <w:szCs w:val="20"/>
              </w:rPr>
            </w:pPr>
            <w:r w:rsidRPr="004B68D2">
              <w:rPr>
                <w:rFonts w:eastAsia="Times New Roman" w:cs="Times New Roman"/>
                <w:sz w:val="20"/>
                <w:szCs w:val="20"/>
              </w:rPr>
              <w:t>October 5-9</w:t>
            </w:r>
          </w:p>
        </w:tc>
        <w:tc>
          <w:tcPr>
            <w:tcW w:w="1888" w:type="dxa"/>
            <w:gridSpan w:val="2"/>
            <w:tcBorders>
              <w:top w:val="single" w:sz="4" w:space="0" w:color="auto"/>
              <w:left w:val="nil"/>
              <w:bottom w:val="single" w:sz="8" w:space="0" w:color="000000"/>
              <w:right w:val="single" w:sz="8" w:space="0" w:color="000000"/>
            </w:tcBorders>
            <w:shd w:val="clear" w:color="auto" w:fill="auto"/>
            <w:hideMark/>
          </w:tcPr>
          <w:p w14:paraId="50DD32B6" w14:textId="77777777" w:rsidR="00F72422" w:rsidRPr="000D76D6" w:rsidRDefault="00F72422" w:rsidP="004B68D2">
            <w:pPr>
              <w:spacing w:after="0" w:line="240" w:lineRule="auto"/>
              <w:jc w:val="center"/>
              <w:rPr>
                <w:rFonts w:eastAsia="Times New Roman" w:cs="Times New Roman"/>
                <w:b/>
                <w:bCs/>
                <w:color w:val="000000"/>
                <w:sz w:val="20"/>
                <w:szCs w:val="20"/>
              </w:rPr>
            </w:pPr>
            <w:r w:rsidRPr="004B68D2">
              <w:rPr>
                <w:rFonts w:eastAsia="Times New Roman" w:cs="Times New Roman"/>
                <w:sz w:val="20"/>
                <w:szCs w:val="20"/>
              </w:rPr>
              <w:t xml:space="preserve">14th Annual Sinkhole Conference </w:t>
            </w:r>
          </w:p>
        </w:tc>
        <w:tc>
          <w:tcPr>
            <w:tcW w:w="1892" w:type="dxa"/>
            <w:tcBorders>
              <w:top w:val="single" w:sz="4" w:space="0" w:color="auto"/>
              <w:left w:val="nil"/>
              <w:bottom w:val="single" w:sz="8" w:space="0" w:color="000000"/>
              <w:right w:val="nil"/>
            </w:tcBorders>
            <w:shd w:val="clear" w:color="auto" w:fill="auto"/>
            <w:hideMark/>
          </w:tcPr>
          <w:p w14:paraId="50EF3F17" w14:textId="77777777" w:rsidR="00F72422" w:rsidRPr="000D76D6" w:rsidRDefault="00F72422" w:rsidP="000D76D6">
            <w:pPr>
              <w:spacing w:after="0" w:line="240" w:lineRule="auto"/>
              <w:jc w:val="center"/>
              <w:rPr>
                <w:rFonts w:eastAsia="Times New Roman" w:cs="Times New Roman"/>
                <w:b/>
                <w:bCs/>
                <w:color w:val="000000"/>
                <w:sz w:val="20"/>
                <w:szCs w:val="20"/>
              </w:rPr>
            </w:pPr>
            <w:r w:rsidRPr="000D76D6">
              <w:rPr>
                <w:rFonts w:eastAsia="Times New Roman" w:cs="Times New Roman"/>
                <w:color w:val="000000"/>
                <w:sz w:val="20"/>
                <w:szCs w:val="20"/>
              </w:rPr>
              <w:t>Clint Kromhout, PG I</w:t>
            </w:r>
          </w:p>
        </w:tc>
        <w:tc>
          <w:tcPr>
            <w:tcW w:w="1441" w:type="dxa"/>
            <w:tcBorders>
              <w:top w:val="single" w:sz="4" w:space="0" w:color="auto"/>
              <w:left w:val="single" w:sz="8" w:space="0" w:color="auto"/>
              <w:bottom w:val="single" w:sz="8" w:space="0" w:color="auto"/>
              <w:right w:val="single" w:sz="8" w:space="0" w:color="auto"/>
            </w:tcBorders>
            <w:shd w:val="clear" w:color="auto" w:fill="auto"/>
            <w:hideMark/>
          </w:tcPr>
          <w:p w14:paraId="0554406F" w14:textId="77777777" w:rsidR="00F72422" w:rsidRPr="000D76D6" w:rsidRDefault="00F72422" w:rsidP="000D76D6">
            <w:pPr>
              <w:spacing w:after="0" w:line="240" w:lineRule="auto"/>
              <w:jc w:val="center"/>
              <w:rPr>
                <w:rFonts w:eastAsia="Times New Roman" w:cs="Times New Roman"/>
                <w:b/>
                <w:bCs/>
                <w:color w:val="000000"/>
                <w:sz w:val="20"/>
                <w:szCs w:val="20"/>
              </w:rPr>
            </w:pPr>
            <w:r w:rsidRPr="000D76D6">
              <w:rPr>
                <w:rFonts w:eastAsia="Times New Roman" w:cs="Times New Roman"/>
                <w:color w:val="000000"/>
                <w:sz w:val="20"/>
                <w:szCs w:val="20"/>
              </w:rPr>
              <w:t>T</w:t>
            </w:r>
          </w:p>
        </w:tc>
        <w:tc>
          <w:tcPr>
            <w:tcW w:w="2969" w:type="dxa"/>
            <w:tcBorders>
              <w:top w:val="single" w:sz="4" w:space="0" w:color="auto"/>
              <w:left w:val="nil"/>
              <w:bottom w:val="single" w:sz="8" w:space="0" w:color="000000"/>
              <w:right w:val="single" w:sz="8" w:space="0" w:color="000000"/>
            </w:tcBorders>
            <w:shd w:val="clear" w:color="auto" w:fill="auto"/>
            <w:hideMark/>
          </w:tcPr>
          <w:p w14:paraId="0C388518" w14:textId="77777777" w:rsidR="00F72422" w:rsidRPr="000D76D6" w:rsidRDefault="00F72422" w:rsidP="00FF2355">
            <w:pPr>
              <w:spacing w:after="0" w:line="240" w:lineRule="auto"/>
              <w:rPr>
                <w:rFonts w:eastAsia="Times New Roman" w:cs="Times New Roman"/>
                <w:b/>
                <w:bCs/>
                <w:color w:val="000000"/>
                <w:sz w:val="20"/>
                <w:szCs w:val="20"/>
              </w:rPr>
            </w:pPr>
            <w:r w:rsidRPr="000D76D6">
              <w:rPr>
                <w:rFonts w:eastAsia="Times New Roman" w:cs="Times New Roman"/>
                <w:color w:val="000000"/>
                <w:sz w:val="20"/>
                <w:szCs w:val="20"/>
              </w:rPr>
              <w:t xml:space="preserve">One of the primary functions of the FGS is to disseminate geologic information about karst and sinkholes.  By attending this national meeting Clint will learn the latest research and techniques being used to mitigate sinkhole activity, which is a huge economic issue for Florida.  </w:t>
            </w:r>
            <w:r w:rsidR="004B68D2" w:rsidRPr="004B68D2">
              <w:rPr>
                <w:rFonts w:eastAsia="Times New Roman" w:cs="Times New Roman"/>
                <w:sz w:val="20"/>
                <w:szCs w:val="20"/>
              </w:rPr>
              <w:t>Clint will present a poster</w:t>
            </w:r>
            <w:r w:rsidR="004B68D2" w:rsidRPr="004B68D2">
              <w:rPr>
                <w:rFonts w:eastAsia="Times New Roman" w:cs="Times New Roman"/>
                <w:color w:val="FF0000"/>
                <w:sz w:val="20"/>
                <w:szCs w:val="20"/>
              </w:rPr>
              <w:t xml:space="preserve"> </w:t>
            </w:r>
            <w:r w:rsidRPr="000D76D6">
              <w:rPr>
                <w:rFonts w:eastAsia="Times New Roman" w:cs="Times New Roman"/>
                <w:color w:val="000000"/>
                <w:sz w:val="20"/>
                <w:szCs w:val="20"/>
              </w:rPr>
              <w:t>on</w:t>
            </w:r>
            <w:r>
              <w:rPr>
                <w:rFonts w:eastAsia="Times New Roman" w:cs="Times New Roman"/>
                <w:color w:val="000000"/>
                <w:sz w:val="20"/>
                <w:szCs w:val="20"/>
              </w:rPr>
              <w:t xml:space="preserve"> the</w:t>
            </w:r>
            <w:r w:rsidRPr="000D76D6">
              <w:rPr>
                <w:rFonts w:eastAsia="Times New Roman" w:cs="Times New Roman"/>
                <w:color w:val="000000"/>
                <w:sz w:val="20"/>
                <w:szCs w:val="20"/>
              </w:rPr>
              <w:t xml:space="preserve"> FEMA-DEM Sinkhole Project and discuss the project with karst specialists.</w:t>
            </w:r>
          </w:p>
        </w:tc>
        <w:tc>
          <w:tcPr>
            <w:tcW w:w="3509" w:type="dxa"/>
            <w:tcBorders>
              <w:top w:val="single" w:sz="4" w:space="0" w:color="auto"/>
              <w:left w:val="nil"/>
              <w:bottom w:val="single" w:sz="8" w:space="0" w:color="000000"/>
              <w:right w:val="single" w:sz="8" w:space="0" w:color="000000"/>
            </w:tcBorders>
            <w:shd w:val="clear" w:color="auto" w:fill="auto"/>
            <w:hideMark/>
          </w:tcPr>
          <w:p w14:paraId="6F56A7FB" w14:textId="77777777" w:rsidR="00F72422" w:rsidRPr="000D76D6" w:rsidRDefault="00F72422" w:rsidP="000D76D6">
            <w:pPr>
              <w:spacing w:after="0" w:line="240" w:lineRule="auto"/>
              <w:jc w:val="center"/>
              <w:rPr>
                <w:rFonts w:eastAsia="Times New Roman" w:cs="Times New Roman"/>
                <w:b/>
                <w:bCs/>
                <w:color w:val="000000"/>
                <w:sz w:val="20"/>
                <w:szCs w:val="20"/>
              </w:rPr>
            </w:pPr>
            <w:r w:rsidRPr="000D76D6">
              <w:rPr>
                <w:rFonts w:eastAsia="Times New Roman" w:cs="Times New Roman"/>
                <w:color w:val="000000"/>
                <w:sz w:val="20"/>
                <w:szCs w:val="20"/>
              </w:rPr>
              <w:t> </w:t>
            </w:r>
          </w:p>
        </w:tc>
        <w:tc>
          <w:tcPr>
            <w:tcW w:w="1888" w:type="dxa"/>
            <w:tcBorders>
              <w:top w:val="single" w:sz="4" w:space="0" w:color="auto"/>
              <w:left w:val="nil"/>
              <w:bottom w:val="single" w:sz="8" w:space="0" w:color="000000"/>
              <w:right w:val="single" w:sz="8" w:space="0" w:color="000000"/>
            </w:tcBorders>
            <w:shd w:val="clear" w:color="auto" w:fill="auto"/>
            <w:hideMark/>
          </w:tcPr>
          <w:p w14:paraId="6A774636" w14:textId="77777777" w:rsidR="00F72422" w:rsidRPr="000D76D6" w:rsidRDefault="00F72422" w:rsidP="000D76D6">
            <w:pPr>
              <w:spacing w:after="0" w:line="240" w:lineRule="auto"/>
              <w:jc w:val="center"/>
              <w:rPr>
                <w:rFonts w:eastAsia="Times New Roman" w:cs="Times New Roman"/>
                <w:b/>
                <w:bCs/>
                <w:color w:val="000000"/>
                <w:sz w:val="20"/>
                <w:szCs w:val="20"/>
              </w:rPr>
            </w:pPr>
            <w:r w:rsidRPr="000D76D6">
              <w:rPr>
                <w:rFonts w:eastAsia="Times New Roman" w:cs="Times New Roman"/>
                <w:color w:val="000000"/>
                <w:sz w:val="20"/>
                <w:szCs w:val="20"/>
              </w:rPr>
              <w:t>$2,500</w:t>
            </w:r>
          </w:p>
        </w:tc>
        <w:tc>
          <w:tcPr>
            <w:tcW w:w="2071" w:type="dxa"/>
            <w:gridSpan w:val="2"/>
            <w:tcBorders>
              <w:top w:val="single" w:sz="4" w:space="0" w:color="auto"/>
              <w:left w:val="nil"/>
              <w:bottom w:val="single" w:sz="8" w:space="0" w:color="000000"/>
              <w:right w:val="single" w:sz="8" w:space="0" w:color="000000"/>
            </w:tcBorders>
            <w:shd w:val="clear" w:color="auto" w:fill="auto"/>
            <w:hideMark/>
          </w:tcPr>
          <w:p w14:paraId="7CCD7389" w14:textId="09E6A259" w:rsidR="00F72422" w:rsidRPr="000D76D6" w:rsidRDefault="004B68D2" w:rsidP="000D76D6">
            <w:pPr>
              <w:spacing w:after="0" w:line="240" w:lineRule="auto"/>
              <w:jc w:val="center"/>
              <w:rPr>
                <w:rFonts w:eastAsia="Times New Roman" w:cs="Times New Roman"/>
                <w:b/>
                <w:bCs/>
                <w:color w:val="000000"/>
                <w:sz w:val="20"/>
                <w:szCs w:val="20"/>
              </w:rPr>
            </w:pPr>
            <w:r>
              <w:rPr>
                <w:rFonts w:eastAsia="Times New Roman" w:cs="Times New Roman"/>
                <w:color w:val="FF0000"/>
                <w:sz w:val="20"/>
                <w:szCs w:val="20"/>
              </w:rPr>
              <w:t xml:space="preserve">                  </w:t>
            </w:r>
            <w:r w:rsidR="0020337E">
              <w:rPr>
                <w:rFonts w:eastAsia="Times New Roman" w:cs="Times New Roman"/>
                <w:color w:val="FF0000"/>
                <w:sz w:val="20"/>
                <w:szCs w:val="20"/>
              </w:rPr>
              <w:t>$11,944</w:t>
            </w:r>
          </w:p>
        </w:tc>
      </w:tr>
      <w:tr w:rsidR="004B68D2" w:rsidRPr="000D76D6" w14:paraId="09F6EE3E" w14:textId="77777777" w:rsidTr="0082411A">
        <w:trPr>
          <w:gridAfter w:val="1"/>
          <w:wAfter w:w="14" w:type="dxa"/>
          <w:trHeight w:val="3230"/>
        </w:trPr>
        <w:tc>
          <w:tcPr>
            <w:tcW w:w="914" w:type="dxa"/>
            <w:gridSpan w:val="2"/>
            <w:tcBorders>
              <w:top w:val="nil"/>
              <w:left w:val="single" w:sz="8" w:space="0" w:color="000000"/>
              <w:bottom w:val="single" w:sz="4" w:space="0" w:color="auto"/>
              <w:right w:val="single" w:sz="8" w:space="0" w:color="000000"/>
            </w:tcBorders>
            <w:shd w:val="clear" w:color="auto" w:fill="auto"/>
          </w:tcPr>
          <w:p w14:paraId="658FBB95" w14:textId="77777777" w:rsidR="004B68D2" w:rsidRPr="004B68D2" w:rsidRDefault="004B68D2" w:rsidP="000D76D6">
            <w:pPr>
              <w:spacing w:after="0" w:line="240" w:lineRule="auto"/>
              <w:rPr>
                <w:rFonts w:eastAsia="Times New Roman" w:cs="Times New Roman"/>
                <w:color w:val="FF0000"/>
                <w:sz w:val="20"/>
                <w:szCs w:val="20"/>
              </w:rPr>
            </w:pPr>
            <w:r w:rsidRPr="004B68D2">
              <w:rPr>
                <w:rFonts w:eastAsia="Times New Roman" w:cs="Times New Roman"/>
                <w:color w:val="FF0000"/>
                <w:sz w:val="20"/>
                <w:szCs w:val="20"/>
              </w:rPr>
              <w:t>Feb. 13-14 (field trip) and 15-18 conference</w:t>
            </w:r>
          </w:p>
        </w:tc>
        <w:tc>
          <w:tcPr>
            <w:tcW w:w="1348" w:type="dxa"/>
            <w:gridSpan w:val="2"/>
            <w:tcBorders>
              <w:top w:val="nil"/>
              <w:left w:val="nil"/>
              <w:bottom w:val="single" w:sz="4" w:space="0" w:color="auto"/>
              <w:right w:val="single" w:sz="8" w:space="0" w:color="auto"/>
            </w:tcBorders>
            <w:shd w:val="clear" w:color="auto" w:fill="auto"/>
          </w:tcPr>
          <w:p w14:paraId="561C370B" w14:textId="77777777" w:rsidR="004B68D2" w:rsidRPr="004B68D2" w:rsidRDefault="004B68D2" w:rsidP="000D76D6">
            <w:pPr>
              <w:spacing w:after="0" w:line="240" w:lineRule="auto"/>
              <w:rPr>
                <w:rFonts w:eastAsia="Times New Roman" w:cs="Times New Roman"/>
                <w:color w:val="FF0000"/>
                <w:sz w:val="20"/>
                <w:szCs w:val="20"/>
              </w:rPr>
            </w:pPr>
            <w:r w:rsidRPr="004B68D2">
              <w:rPr>
                <w:rFonts w:eastAsia="Times New Roman" w:cs="Times New Roman"/>
                <w:color w:val="FF0000"/>
                <w:sz w:val="20"/>
                <w:szCs w:val="20"/>
              </w:rPr>
              <w:t>Panhandle field trip then the meeting in Gainesville</w:t>
            </w:r>
          </w:p>
        </w:tc>
        <w:tc>
          <w:tcPr>
            <w:tcW w:w="1888" w:type="dxa"/>
            <w:gridSpan w:val="2"/>
            <w:tcBorders>
              <w:top w:val="nil"/>
              <w:left w:val="nil"/>
              <w:bottom w:val="single" w:sz="4" w:space="0" w:color="auto"/>
              <w:right w:val="single" w:sz="8" w:space="0" w:color="000000"/>
            </w:tcBorders>
            <w:shd w:val="clear" w:color="auto" w:fill="auto"/>
          </w:tcPr>
          <w:p w14:paraId="13787AC3" w14:textId="77777777" w:rsidR="004B68D2" w:rsidRPr="004B68D2" w:rsidRDefault="004B68D2" w:rsidP="000D76D6">
            <w:pPr>
              <w:spacing w:after="0" w:line="240" w:lineRule="auto"/>
              <w:rPr>
                <w:rFonts w:eastAsia="Times New Roman" w:cs="Times New Roman"/>
                <w:color w:val="FF0000"/>
                <w:sz w:val="20"/>
                <w:szCs w:val="20"/>
              </w:rPr>
            </w:pPr>
            <w:r w:rsidRPr="004B68D2">
              <w:rPr>
                <w:rFonts w:eastAsia="Times New Roman" w:cs="Times New Roman"/>
                <w:color w:val="FF0000"/>
                <w:sz w:val="20"/>
                <w:szCs w:val="20"/>
              </w:rPr>
              <w:t>North American Paleontological Convention</w:t>
            </w:r>
          </w:p>
        </w:tc>
        <w:tc>
          <w:tcPr>
            <w:tcW w:w="1892" w:type="dxa"/>
            <w:tcBorders>
              <w:top w:val="nil"/>
              <w:left w:val="nil"/>
              <w:bottom w:val="single" w:sz="4" w:space="0" w:color="auto"/>
              <w:right w:val="nil"/>
            </w:tcBorders>
            <w:shd w:val="clear" w:color="auto" w:fill="auto"/>
          </w:tcPr>
          <w:p w14:paraId="100A558C" w14:textId="77777777" w:rsidR="004B68D2" w:rsidRPr="004B68D2" w:rsidRDefault="004B68D2" w:rsidP="000D76D6">
            <w:pPr>
              <w:spacing w:after="0" w:line="240" w:lineRule="auto"/>
              <w:rPr>
                <w:rFonts w:eastAsia="Times New Roman" w:cs="Times New Roman"/>
                <w:color w:val="FF0000"/>
                <w:sz w:val="20"/>
                <w:szCs w:val="20"/>
              </w:rPr>
            </w:pPr>
            <w:r w:rsidRPr="004B68D2">
              <w:rPr>
                <w:rFonts w:eastAsia="Times New Roman" w:cs="Times New Roman"/>
                <w:color w:val="FF0000"/>
                <w:sz w:val="20"/>
                <w:szCs w:val="20"/>
              </w:rPr>
              <w:t>Harley Means, PG Administrator</w:t>
            </w:r>
          </w:p>
        </w:tc>
        <w:tc>
          <w:tcPr>
            <w:tcW w:w="1441" w:type="dxa"/>
            <w:tcBorders>
              <w:top w:val="nil"/>
              <w:left w:val="single" w:sz="8" w:space="0" w:color="auto"/>
              <w:bottom w:val="single" w:sz="4" w:space="0" w:color="auto"/>
              <w:right w:val="single" w:sz="8" w:space="0" w:color="auto"/>
            </w:tcBorders>
            <w:shd w:val="clear" w:color="auto" w:fill="auto"/>
          </w:tcPr>
          <w:p w14:paraId="77809301" w14:textId="77777777" w:rsidR="004B68D2" w:rsidRPr="004B68D2" w:rsidRDefault="004B68D2" w:rsidP="000D76D6">
            <w:pPr>
              <w:spacing w:after="0" w:line="240" w:lineRule="auto"/>
              <w:jc w:val="center"/>
              <w:rPr>
                <w:rFonts w:eastAsia="Times New Roman" w:cs="Times New Roman"/>
                <w:color w:val="FF0000"/>
                <w:sz w:val="20"/>
                <w:szCs w:val="20"/>
              </w:rPr>
            </w:pPr>
            <w:r w:rsidRPr="004B68D2">
              <w:rPr>
                <w:rFonts w:eastAsia="Times New Roman" w:cs="Times New Roman"/>
                <w:color w:val="FF0000"/>
                <w:sz w:val="20"/>
                <w:szCs w:val="20"/>
              </w:rPr>
              <w:t>T and O</w:t>
            </w:r>
          </w:p>
        </w:tc>
        <w:tc>
          <w:tcPr>
            <w:tcW w:w="2969" w:type="dxa"/>
            <w:tcBorders>
              <w:top w:val="nil"/>
              <w:left w:val="nil"/>
              <w:bottom w:val="single" w:sz="4" w:space="0" w:color="auto"/>
              <w:right w:val="single" w:sz="8" w:space="0" w:color="000000"/>
            </w:tcBorders>
            <w:shd w:val="clear" w:color="auto" w:fill="auto"/>
          </w:tcPr>
          <w:p w14:paraId="1A948194" w14:textId="77777777" w:rsidR="004B68D2" w:rsidRPr="004B68D2" w:rsidRDefault="004B68D2" w:rsidP="006C1254">
            <w:pPr>
              <w:spacing w:after="0" w:line="240" w:lineRule="auto"/>
              <w:rPr>
                <w:rFonts w:eastAsia="Times New Roman" w:cs="Times New Roman"/>
                <w:color w:val="FF0000"/>
                <w:sz w:val="20"/>
                <w:szCs w:val="20"/>
              </w:rPr>
            </w:pPr>
            <w:r w:rsidRPr="004B68D2">
              <w:rPr>
                <w:rFonts w:eastAsia="Times New Roman" w:cs="Times New Roman"/>
                <w:color w:val="FF0000"/>
                <w:sz w:val="20"/>
                <w:szCs w:val="20"/>
              </w:rPr>
              <w:t>Keeping abreast of the latest science related to paleontology allows staff scientists to better interpret the geologic framework of Florida.</w:t>
            </w:r>
          </w:p>
        </w:tc>
        <w:tc>
          <w:tcPr>
            <w:tcW w:w="3509" w:type="dxa"/>
            <w:tcBorders>
              <w:top w:val="nil"/>
              <w:left w:val="nil"/>
              <w:bottom w:val="single" w:sz="4" w:space="0" w:color="auto"/>
              <w:right w:val="single" w:sz="8" w:space="0" w:color="000000"/>
            </w:tcBorders>
            <w:shd w:val="clear" w:color="auto" w:fill="auto"/>
          </w:tcPr>
          <w:p w14:paraId="4E3BDA1D" w14:textId="77777777" w:rsidR="004B68D2" w:rsidRPr="004B68D2" w:rsidRDefault="004B68D2" w:rsidP="000D76D6">
            <w:pPr>
              <w:spacing w:after="0" w:line="240" w:lineRule="auto"/>
              <w:rPr>
                <w:rFonts w:eastAsia="Times New Roman" w:cs="Times New Roman"/>
                <w:color w:val="FF0000"/>
                <w:sz w:val="20"/>
                <w:szCs w:val="20"/>
              </w:rPr>
            </w:pPr>
            <w:r w:rsidRPr="004B68D2">
              <w:rPr>
                <w:rFonts w:eastAsia="Times New Roman" w:cs="Times New Roman"/>
                <w:color w:val="FF0000"/>
                <w:sz w:val="20"/>
                <w:szCs w:val="20"/>
              </w:rPr>
              <w:t xml:space="preserve">Highlighting the paleontology of Florida will potentially bring more scientists and more grant funding to the state which will bolster the knowledge base and shed more light on Florida’s geology and geologic resources. </w:t>
            </w:r>
          </w:p>
        </w:tc>
        <w:tc>
          <w:tcPr>
            <w:tcW w:w="1888" w:type="dxa"/>
            <w:tcBorders>
              <w:top w:val="nil"/>
              <w:left w:val="nil"/>
              <w:bottom w:val="single" w:sz="4" w:space="0" w:color="auto"/>
              <w:right w:val="single" w:sz="8" w:space="0" w:color="000000"/>
            </w:tcBorders>
            <w:shd w:val="clear" w:color="auto" w:fill="auto"/>
          </w:tcPr>
          <w:p w14:paraId="692B7215" w14:textId="77777777" w:rsidR="004B68D2" w:rsidRPr="004B68D2" w:rsidRDefault="004B68D2" w:rsidP="000D76D6">
            <w:pPr>
              <w:spacing w:after="0" w:line="240" w:lineRule="auto"/>
              <w:jc w:val="right"/>
              <w:rPr>
                <w:rFonts w:eastAsia="Times New Roman" w:cs="Times New Roman"/>
                <w:color w:val="FF0000"/>
                <w:sz w:val="20"/>
                <w:szCs w:val="20"/>
              </w:rPr>
            </w:pPr>
            <w:r w:rsidRPr="004B68D2">
              <w:rPr>
                <w:rFonts w:eastAsia="Times New Roman" w:cs="Times New Roman"/>
                <w:color w:val="FF0000"/>
                <w:sz w:val="20"/>
                <w:szCs w:val="20"/>
              </w:rPr>
              <w:t>$0</w:t>
            </w:r>
          </w:p>
        </w:tc>
        <w:tc>
          <w:tcPr>
            <w:tcW w:w="2071" w:type="dxa"/>
            <w:gridSpan w:val="2"/>
            <w:tcBorders>
              <w:top w:val="nil"/>
              <w:left w:val="nil"/>
              <w:bottom w:val="single" w:sz="4" w:space="0" w:color="auto"/>
              <w:right w:val="single" w:sz="8" w:space="0" w:color="000000"/>
            </w:tcBorders>
            <w:shd w:val="clear" w:color="auto" w:fill="auto"/>
          </w:tcPr>
          <w:p w14:paraId="42C490E1" w14:textId="7CD59EBA" w:rsidR="004B68D2" w:rsidRDefault="0020337E" w:rsidP="0020337E">
            <w:pPr>
              <w:spacing w:after="0" w:line="240" w:lineRule="auto"/>
              <w:jc w:val="right"/>
              <w:rPr>
                <w:rFonts w:eastAsia="Times New Roman" w:cs="Times New Roman"/>
                <w:color w:val="FF0000"/>
                <w:sz w:val="20"/>
                <w:szCs w:val="20"/>
                <w:u w:val="single"/>
              </w:rPr>
            </w:pPr>
            <w:r>
              <w:rPr>
                <w:rFonts w:eastAsia="Times New Roman" w:cs="Times New Roman"/>
                <w:color w:val="FF0000"/>
                <w:sz w:val="20"/>
                <w:szCs w:val="20"/>
              </w:rPr>
              <w:t>$11,944</w:t>
            </w:r>
          </w:p>
        </w:tc>
      </w:tr>
    </w:tbl>
    <w:p w14:paraId="063D218D" w14:textId="77777777" w:rsidR="0082411A" w:rsidRDefault="0082411A">
      <w:r>
        <w:br w:type="page"/>
      </w:r>
    </w:p>
    <w:tbl>
      <w:tblPr>
        <w:tblW w:w="17929" w:type="dxa"/>
        <w:tblInd w:w="100" w:type="dxa"/>
        <w:tblLayout w:type="fixed"/>
        <w:tblLook w:val="04A0" w:firstRow="1" w:lastRow="0" w:firstColumn="1" w:lastColumn="0" w:noHBand="0" w:noVBand="1"/>
      </w:tblPr>
      <w:tblGrid>
        <w:gridCol w:w="9"/>
        <w:gridCol w:w="892"/>
        <w:gridCol w:w="8"/>
        <w:gridCol w:w="14"/>
        <w:gridCol w:w="1312"/>
        <w:gridCol w:w="26"/>
        <w:gridCol w:w="10"/>
        <w:gridCol w:w="1855"/>
        <w:gridCol w:w="26"/>
        <w:gridCol w:w="7"/>
        <w:gridCol w:w="1858"/>
        <w:gridCol w:w="23"/>
        <w:gridCol w:w="11"/>
        <w:gridCol w:w="1407"/>
        <w:gridCol w:w="23"/>
        <w:gridCol w:w="11"/>
        <w:gridCol w:w="2934"/>
        <w:gridCol w:w="22"/>
        <w:gridCol w:w="13"/>
        <w:gridCol w:w="3473"/>
        <w:gridCol w:w="21"/>
        <w:gridCol w:w="15"/>
        <w:gridCol w:w="1877"/>
        <w:gridCol w:w="11"/>
        <w:gridCol w:w="2060"/>
        <w:gridCol w:w="11"/>
      </w:tblGrid>
      <w:tr w:rsidR="00791683" w:rsidRPr="000D76D6" w14:paraId="56A194B3" w14:textId="77777777" w:rsidTr="0082411A">
        <w:trPr>
          <w:gridAfter w:val="1"/>
          <w:wAfter w:w="11" w:type="dxa"/>
          <w:trHeight w:val="1285"/>
        </w:trPr>
        <w:tc>
          <w:tcPr>
            <w:tcW w:w="901" w:type="dxa"/>
            <w:gridSpan w:val="2"/>
            <w:tcBorders>
              <w:top w:val="single" w:sz="4" w:space="0" w:color="auto"/>
              <w:left w:val="single" w:sz="4" w:space="0" w:color="auto"/>
              <w:bottom w:val="single" w:sz="4" w:space="0" w:color="auto"/>
              <w:right w:val="single" w:sz="4" w:space="0" w:color="auto"/>
            </w:tcBorders>
            <w:shd w:val="clear" w:color="000000" w:fill="FFFF00"/>
            <w:hideMark/>
          </w:tcPr>
          <w:p w14:paraId="783E648B" w14:textId="56794AF3" w:rsidR="00791683" w:rsidRPr="000D76D6" w:rsidRDefault="00791683" w:rsidP="00791683">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lastRenderedPageBreak/>
              <w:t>Date of Event</w:t>
            </w:r>
          </w:p>
        </w:tc>
        <w:tc>
          <w:tcPr>
            <w:tcW w:w="1334" w:type="dxa"/>
            <w:gridSpan w:val="3"/>
            <w:tcBorders>
              <w:top w:val="single" w:sz="4" w:space="0" w:color="auto"/>
              <w:left w:val="single" w:sz="4" w:space="0" w:color="auto"/>
              <w:bottom w:val="single" w:sz="4" w:space="0" w:color="auto"/>
              <w:right w:val="single" w:sz="4" w:space="0" w:color="auto"/>
            </w:tcBorders>
            <w:shd w:val="clear" w:color="000000" w:fill="FFFF00"/>
            <w:hideMark/>
          </w:tcPr>
          <w:p w14:paraId="0CA4161F" w14:textId="77777777" w:rsidR="00791683" w:rsidRPr="000D76D6" w:rsidRDefault="00791683" w:rsidP="00791683">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t>Location</w:t>
            </w:r>
          </w:p>
        </w:tc>
        <w:tc>
          <w:tcPr>
            <w:tcW w:w="1891" w:type="dxa"/>
            <w:gridSpan w:val="3"/>
            <w:tcBorders>
              <w:top w:val="single" w:sz="4" w:space="0" w:color="auto"/>
              <w:left w:val="single" w:sz="4" w:space="0" w:color="auto"/>
              <w:bottom w:val="single" w:sz="4" w:space="0" w:color="auto"/>
              <w:right w:val="single" w:sz="4" w:space="0" w:color="auto"/>
            </w:tcBorders>
            <w:shd w:val="clear" w:color="000000" w:fill="FFFF00"/>
            <w:hideMark/>
          </w:tcPr>
          <w:p w14:paraId="0DF14CDA"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Name of Event</w:t>
            </w:r>
          </w:p>
        </w:tc>
        <w:tc>
          <w:tcPr>
            <w:tcW w:w="1891" w:type="dxa"/>
            <w:gridSpan w:val="3"/>
            <w:tcBorders>
              <w:top w:val="single" w:sz="4" w:space="0" w:color="auto"/>
              <w:left w:val="single" w:sz="4" w:space="0" w:color="auto"/>
              <w:bottom w:val="single" w:sz="4" w:space="0" w:color="auto"/>
              <w:right w:val="single" w:sz="4" w:space="0" w:color="auto"/>
            </w:tcBorders>
            <w:shd w:val="clear" w:color="000000" w:fill="FFFF00"/>
            <w:hideMark/>
          </w:tcPr>
          <w:p w14:paraId="7D1DF366"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Requested Attendees (Name &amp; Title)</w:t>
            </w:r>
          </w:p>
        </w:tc>
        <w:tc>
          <w:tcPr>
            <w:tcW w:w="1441" w:type="dxa"/>
            <w:gridSpan w:val="3"/>
            <w:tcBorders>
              <w:top w:val="single" w:sz="4" w:space="0" w:color="auto"/>
              <w:left w:val="single" w:sz="4" w:space="0" w:color="auto"/>
              <w:bottom w:val="single" w:sz="4" w:space="0" w:color="auto"/>
              <w:right w:val="single" w:sz="4" w:space="0" w:color="auto"/>
            </w:tcBorders>
            <w:shd w:val="clear" w:color="000000" w:fill="FFFF00"/>
            <w:hideMark/>
          </w:tcPr>
          <w:p w14:paraId="010F96B4"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Purpose of event:  (T)raining or (O)utreach</w:t>
            </w:r>
          </w:p>
        </w:tc>
        <w:tc>
          <w:tcPr>
            <w:tcW w:w="2968" w:type="dxa"/>
            <w:gridSpan w:val="3"/>
            <w:tcBorders>
              <w:top w:val="single" w:sz="4" w:space="0" w:color="auto"/>
              <w:left w:val="single" w:sz="4" w:space="0" w:color="auto"/>
              <w:bottom w:val="single" w:sz="4" w:space="0" w:color="auto"/>
              <w:right w:val="single" w:sz="4" w:space="0" w:color="auto"/>
            </w:tcBorders>
            <w:shd w:val="clear" w:color="000000" w:fill="FFFF00"/>
            <w:hideMark/>
          </w:tcPr>
          <w:p w14:paraId="4E153A9A"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 xml:space="preserve">If Purpose is Training or Professional/Technical Development, Estimate Savings to be Realized for Each Attendee </w:t>
            </w:r>
          </w:p>
        </w:tc>
        <w:tc>
          <w:tcPr>
            <w:tcW w:w="3508" w:type="dxa"/>
            <w:gridSpan w:val="3"/>
            <w:tcBorders>
              <w:top w:val="single" w:sz="4" w:space="0" w:color="auto"/>
              <w:left w:val="single" w:sz="4" w:space="0" w:color="auto"/>
              <w:bottom w:val="single" w:sz="4" w:space="0" w:color="auto"/>
              <w:right w:val="single" w:sz="4" w:space="0" w:color="auto"/>
            </w:tcBorders>
            <w:shd w:val="clear" w:color="000000" w:fill="FFFF00"/>
            <w:hideMark/>
          </w:tcPr>
          <w:p w14:paraId="1F75FD2A"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If Purpose is Outreach, Describe Benefit to DEP</w:t>
            </w:r>
          </w:p>
        </w:tc>
        <w:tc>
          <w:tcPr>
            <w:tcW w:w="1913" w:type="dxa"/>
            <w:gridSpan w:val="3"/>
            <w:tcBorders>
              <w:top w:val="single" w:sz="4" w:space="0" w:color="auto"/>
              <w:left w:val="single" w:sz="4" w:space="0" w:color="auto"/>
              <w:bottom w:val="single" w:sz="4" w:space="0" w:color="auto"/>
              <w:right w:val="single" w:sz="4" w:space="0" w:color="auto"/>
            </w:tcBorders>
            <w:shd w:val="clear" w:color="000000" w:fill="FFFF00"/>
            <w:hideMark/>
          </w:tcPr>
          <w:p w14:paraId="0C7E03AF"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Total Requested Event Cost (Training Cost, Associated Fees, Travel, Per Diem, Etc.)</w:t>
            </w:r>
          </w:p>
        </w:tc>
        <w:tc>
          <w:tcPr>
            <w:tcW w:w="2071" w:type="dxa"/>
            <w:gridSpan w:val="2"/>
            <w:tcBorders>
              <w:top w:val="single" w:sz="4" w:space="0" w:color="auto"/>
              <w:left w:val="single" w:sz="4" w:space="0" w:color="auto"/>
              <w:bottom w:val="single" w:sz="4" w:space="0" w:color="auto"/>
              <w:right w:val="single" w:sz="4" w:space="0" w:color="auto"/>
            </w:tcBorders>
            <w:shd w:val="clear" w:color="000000" w:fill="FFFF00"/>
            <w:hideMark/>
          </w:tcPr>
          <w:p w14:paraId="596018BB"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Amount of Remaining “Employee Development” Budget</w:t>
            </w:r>
          </w:p>
        </w:tc>
      </w:tr>
      <w:tr w:rsidR="00F72422" w:rsidRPr="000D76D6" w14:paraId="2B4611B7" w14:textId="77777777" w:rsidTr="0082411A">
        <w:trPr>
          <w:gridBefore w:val="1"/>
          <w:wBefore w:w="9" w:type="dxa"/>
          <w:trHeight w:val="3230"/>
        </w:trPr>
        <w:tc>
          <w:tcPr>
            <w:tcW w:w="914" w:type="dxa"/>
            <w:gridSpan w:val="3"/>
            <w:tcBorders>
              <w:top w:val="nil"/>
              <w:left w:val="single" w:sz="8" w:space="0" w:color="000000"/>
              <w:bottom w:val="single" w:sz="4" w:space="0" w:color="auto"/>
              <w:right w:val="single" w:sz="8" w:space="0" w:color="000000"/>
            </w:tcBorders>
            <w:shd w:val="clear" w:color="auto" w:fill="auto"/>
            <w:hideMark/>
          </w:tcPr>
          <w:p w14:paraId="611E8694" w14:textId="77777777" w:rsidR="00F72422" w:rsidRPr="004B68D2" w:rsidRDefault="00F72422" w:rsidP="000D76D6">
            <w:pPr>
              <w:spacing w:after="0" w:line="240" w:lineRule="auto"/>
              <w:rPr>
                <w:rFonts w:eastAsia="Times New Roman" w:cs="Times New Roman"/>
                <w:color w:val="000000"/>
                <w:sz w:val="20"/>
                <w:szCs w:val="20"/>
              </w:rPr>
            </w:pPr>
            <w:r w:rsidRPr="004B68D2">
              <w:rPr>
                <w:rFonts w:eastAsia="Times New Roman" w:cs="Times New Roman"/>
                <w:color w:val="FF0000"/>
                <w:sz w:val="20"/>
                <w:szCs w:val="20"/>
              </w:rPr>
              <w:t>Jan-14</w:t>
            </w:r>
          </w:p>
        </w:tc>
        <w:tc>
          <w:tcPr>
            <w:tcW w:w="1348" w:type="dxa"/>
            <w:gridSpan w:val="3"/>
            <w:tcBorders>
              <w:top w:val="nil"/>
              <w:left w:val="nil"/>
              <w:bottom w:val="single" w:sz="4" w:space="0" w:color="auto"/>
              <w:right w:val="single" w:sz="8" w:space="0" w:color="auto"/>
            </w:tcBorders>
            <w:shd w:val="clear" w:color="auto" w:fill="auto"/>
            <w:hideMark/>
          </w:tcPr>
          <w:p w14:paraId="6B1DD599" w14:textId="77777777" w:rsidR="00F72422" w:rsidRPr="004B68D2" w:rsidRDefault="00F72422" w:rsidP="000D76D6">
            <w:pPr>
              <w:spacing w:after="0" w:line="240" w:lineRule="auto"/>
              <w:rPr>
                <w:rFonts w:eastAsia="Times New Roman" w:cs="Times New Roman"/>
                <w:color w:val="FF0000"/>
                <w:sz w:val="20"/>
                <w:szCs w:val="20"/>
              </w:rPr>
            </w:pPr>
            <w:r w:rsidRPr="004B68D2">
              <w:rPr>
                <w:rFonts w:eastAsia="Times New Roman" w:cs="Times New Roman"/>
                <w:color w:val="FF0000"/>
                <w:sz w:val="20"/>
                <w:szCs w:val="20"/>
              </w:rPr>
              <w:t>Tallahassee</w:t>
            </w:r>
          </w:p>
        </w:tc>
        <w:tc>
          <w:tcPr>
            <w:tcW w:w="1888" w:type="dxa"/>
            <w:gridSpan w:val="3"/>
            <w:tcBorders>
              <w:top w:val="nil"/>
              <w:left w:val="nil"/>
              <w:bottom w:val="single" w:sz="4" w:space="0" w:color="auto"/>
              <w:right w:val="single" w:sz="8" w:space="0" w:color="000000"/>
            </w:tcBorders>
            <w:shd w:val="clear" w:color="auto" w:fill="auto"/>
            <w:hideMark/>
          </w:tcPr>
          <w:p w14:paraId="729835C1" w14:textId="77777777" w:rsidR="00F72422" w:rsidRPr="004B68D2" w:rsidRDefault="00F72422" w:rsidP="000D76D6">
            <w:pPr>
              <w:spacing w:after="0" w:line="240" w:lineRule="auto"/>
              <w:rPr>
                <w:rFonts w:eastAsia="Times New Roman" w:cs="Times New Roman"/>
                <w:color w:val="000000"/>
                <w:sz w:val="20"/>
                <w:szCs w:val="20"/>
              </w:rPr>
            </w:pPr>
            <w:r w:rsidRPr="004B68D2">
              <w:rPr>
                <w:rFonts w:eastAsia="Times New Roman" w:cs="Times New Roman"/>
                <w:color w:val="FF0000"/>
                <w:sz w:val="20"/>
                <w:szCs w:val="20"/>
              </w:rPr>
              <w:t>Certified Public Manager (CPM) Course Level III</w:t>
            </w:r>
          </w:p>
        </w:tc>
        <w:tc>
          <w:tcPr>
            <w:tcW w:w="1892" w:type="dxa"/>
            <w:gridSpan w:val="3"/>
            <w:tcBorders>
              <w:top w:val="nil"/>
              <w:left w:val="nil"/>
              <w:bottom w:val="single" w:sz="4" w:space="0" w:color="auto"/>
              <w:right w:val="nil"/>
            </w:tcBorders>
            <w:shd w:val="clear" w:color="auto" w:fill="auto"/>
            <w:hideMark/>
          </w:tcPr>
          <w:p w14:paraId="545331F6" w14:textId="77777777" w:rsidR="00F72422" w:rsidRPr="004B68D2" w:rsidRDefault="00F72422" w:rsidP="000D76D6">
            <w:pPr>
              <w:spacing w:after="0" w:line="240" w:lineRule="auto"/>
              <w:rPr>
                <w:rFonts w:eastAsia="Times New Roman" w:cs="Times New Roman"/>
                <w:color w:val="000000"/>
                <w:sz w:val="20"/>
                <w:szCs w:val="20"/>
              </w:rPr>
            </w:pPr>
            <w:r w:rsidRPr="004B68D2">
              <w:rPr>
                <w:rFonts w:eastAsia="Times New Roman" w:cs="Times New Roman"/>
                <w:color w:val="FF0000"/>
                <w:sz w:val="20"/>
                <w:szCs w:val="20"/>
              </w:rPr>
              <w:t>Clint Kromhout, PG I</w:t>
            </w:r>
          </w:p>
        </w:tc>
        <w:tc>
          <w:tcPr>
            <w:tcW w:w="1441" w:type="dxa"/>
            <w:gridSpan w:val="3"/>
            <w:tcBorders>
              <w:top w:val="nil"/>
              <w:left w:val="single" w:sz="8" w:space="0" w:color="auto"/>
              <w:bottom w:val="single" w:sz="4" w:space="0" w:color="auto"/>
              <w:right w:val="single" w:sz="8" w:space="0" w:color="auto"/>
            </w:tcBorders>
            <w:shd w:val="clear" w:color="auto" w:fill="auto"/>
            <w:hideMark/>
          </w:tcPr>
          <w:p w14:paraId="16B08628" w14:textId="77777777" w:rsidR="00F72422" w:rsidRPr="004B68D2" w:rsidRDefault="00F72422" w:rsidP="000D76D6">
            <w:pPr>
              <w:spacing w:after="0" w:line="240" w:lineRule="auto"/>
              <w:jc w:val="center"/>
              <w:rPr>
                <w:rFonts w:eastAsia="Times New Roman" w:cs="Times New Roman"/>
                <w:color w:val="000000"/>
                <w:sz w:val="20"/>
                <w:szCs w:val="20"/>
              </w:rPr>
            </w:pPr>
            <w:r w:rsidRPr="004B68D2">
              <w:rPr>
                <w:rFonts w:eastAsia="Times New Roman" w:cs="Times New Roman"/>
                <w:color w:val="FF0000"/>
                <w:sz w:val="20"/>
                <w:szCs w:val="20"/>
              </w:rPr>
              <w:t>T</w:t>
            </w:r>
          </w:p>
        </w:tc>
        <w:tc>
          <w:tcPr>
            <w:tcW w:w="2969" w:type="dxa"/>
            <w:gridSpan w:val="3"/>
            <w:tcBorders>
              <w:top w:val="nil"/>
              <w:left w:val="nil"/>
              <w:bottom w:val="single" w:sz="4" w:space="0" w:color="auto"/>
              <w:right w:val="single" w:sz="8" w:space="0" w:color="000000"/>
            </w:tcBorders>
            <w:shd w:val="clear" w:color="auto" w:fill="auto"/>
            <w:hideMark/>
          </w:tcPr>
          <w:p w14:paraId="0D177391" w14:textId="77777777" w:rsidR="00F72422" w:rsidRPr="004B68D2" w:rsidRDefault="00F72422" w:rsidP="006C1254">
            <w:pPr>
              <w:spacing w:after="0" w:line="240" w:lineRule="auto"/>
              <w:rPr>
                <w:rFonts w:eastAsia="Times New Roman" w:cs="Times New Roman"/>
                <w:color w:val="000000"/>
                <w:sz w:val="20"/>
                <w:szCs w:val="20"/>
              </w:rPr>
            </w:pPr>
            <w:r w:rsidRPr="004B68D2">
              <w:rPr>
                <w:rFonts w:eastAsia="Times New Roman" w:cs="Times New Roman"/>
                <w:color w:val="FF0000"/>
                <w:sz w:val="20"/>
                <w:szCs w:val="20"/>
              </w:rPr>
              <w:t>This will allow Clint's continued participation in the Certified Public Manager series.  Clint has shown interest and potential as a future manager and leader at the FGS.  Developing that potential will increase the probability that FDEP will retain this high quality employee in whom we have invested.</w:t>
            </w:r>
          </w:p>
        </w:tc>
        <w:tc>
          <w:tcPr>
            <w:tcW w:w="3509" w:type="dxa"/>
            <w:gridSpan w:val="3"/>
            <w:tcBorders>
              <w:top w:val="nil"/>
              <w:left w:val="nil"/>
              <w:bottom w:val="single" w:sz="4" w:space="0" w:color="auto"/>
              <w:right w:val="single" w:sz="8" w:space="0" w:color="000000"/>
            </w:tcBorders>
            <w:shd w:val="clear" w:color="auto" w:fill="auto"/>
            <w:hideMark/>
          </w:tcPr>
          <w:p w14:paraId="57B93CA5" w14:textId="77777777" w:rsidR="00F72422" w:rsidRPr="004B68D2" w:rsidRDefault="00F72422" w:rsidP="000D76D6">
            <w:pPr>
              <w:spacing w:after="0" w:line="240" w:lineRule="auto"/>
              <w:rPr>
                <w:rFonts w:eastAsia="Times New Roman" w:cs="Times New Roman"/>
                <w:color w:val="000000"/>
                <w:sz w:val="20"/>
                <w:szCs w:val="20"/>
              </w:rPr>
            </w:pPr>
          </w:p>
        </w:tc>
        <w:tc>
          <w:tcPr>
            <w:tcW w:w="1888" w:type="dxa"/>
            <w:gridSpan w:val="2"/>
            <w:tcBorders>
              <w:top w:val="nil"/>
              <w:left w:val="nil"/>
              <w:bottom w:val="single" w:sz="4" w:space="0" w:color="auto"/>
              <w:right w:val="single" w:sz="8" w:space="0" w:color="000000"/>
            </w:tcBorders>
            <w:shd w:val="clear" w:color="auto" w:fill="auto"/>
            <w:hideMark/>
          </w:tcPr>
          <w:p w14:paraId="78585DE7" w14:textId="77777777" w:rsidR="00F72422" w:rsidRPr="004B68D2" w:rsidRDefault="00F72422" w:rsidP="000D76D6">
            <w:pPr>
              <w:spacing w:after="0" w:line="240" w:lineRule="auto"/>
              <w:jc w:val="right"/>
              <w:rPr>
                <w:rFonts w:eastAsia="Times New Roman" w:cs="Times New Roman"/>
                <w:color w:val="000000"/>
                <w:sz w:val="20"/>
                <w:szCs w:val="20"/>
              </w:rPr>
            </w:pPr>
            <w:r w:rsidRPr="004B68D2">
              <w:rPr>
                <w:rFonts w:eastAsia="Times New Roman" w:cs="Times New Roman"/>
                <w:color w:val="FF0000"/>
                <w:sz w:val="20"/>
                <w:szCs w:val="20"/>
              </w:rPr>
              <w:t>$300</w:t>
            </w:r>
          </w:p>
        </w:tc>
        <w:tc>
          <w:tcPr>
            <w:tcW w:w="2071" w:type="dxa"/>
            <w:gridSpan w:val="2"/>
            <w:tcBorders>
              <w:top w:val="nil"/>
              <w:left w:val="nil"/>
              <w:bottom w:val="single" w:sz="4" w:space="0" w:color="auto"/>
              <w:right w:val="single" w:sz="8" w:space="0" w:color="000000"/>
            </w:tcBorders>
            <w:shd w:val="clear" w:color="auto" w:fill="auto"/>
            <w:hideMark/>
          </w:tcPr>
          <w:p w14:paraId="7117708F" w14:textId="26515C09" w:rsidR="00F72422" w:rsidRPr="004B68D2" w:rsidRDefault="00F72422" w:rsidP="004B68D2">
            <w:pPr>
              <w:spacing w:after="0" w:line="240" w:lineRule="auto"/>
              <w:jc w:val="right"/>
              <w:rPr>
                <w:rFonts w:eastAsia="Times New Roman" w:cs="Times New Roman"/>
                <w:color w:val="000000"/>
                <w:sz w:val="20"/>
                <w:szCs w:val="20"/>
              </w:rPr>
            </w:pPr>
            <w:r w:rsidRPr="004B68D2">
              <w:rPr>
                <w:rFonts w:eastAsia="Times New Roman" w:cs="Times New Roman"/>
                <w:color w:val="FF0000"/>
                <w:sz w:val="20"/>
                <w:szCs w:val="20"/>
              </w:rPr>
              <w:t>$11,</w:t>
            </w:r>
            <w:r w:rsidR="0020337E">
              <w:rPr>
                <w:rFonts w:eastAsia="Times New Roman" w:cs="Times New Roman"/>
                <w:color w:val="FF0000"/>
                <w:sz w:val="20"/>
                <w:szCs w:val="20"/>
              </w:rPr>
              <w:t>644</w:t>
            </w:r>
          </w:p>
        </w:tc>
      </w:tr>
      <w:tr w:rsidR="005B6408" w:rsidRPr="000D76D6" w14:paraId="5CD56F40" w14:textId="77777777" w:rsidTr="0082411A">
        <w:trPr>
          <w:gridAfter w:val="1"/>
          <w:wAfter w:w="11" w:type="dxa"/>
          <w:trHeight w:val="2230"/>
        </w:trPr>
        <w:tc>
          <w:tcPr>
            <w:tcW w:w="909" w:type="dxa"/>
            <w:gridSpan w:val="3"/>
            <w:tcBorders>
              <w:top w:val="nil"/>
              <w:left w:val="single" w:sz="8" w:space="0" w:color="000000"/>
              <w:bottom w:val="single" w:sz="4" w:space="0" w:color="auto"/>
              <w:right w:val="single" w:sz="8" w:space="0" w:color="000000"/>
            </w:tcBorders>
            <w:shd w:val="clear" w:color="auto" w:fill="auto"/>
            <w:hideMark/>
          </w:tcPr>
          <w:p w14:paraId="45FCF8C7"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Regular</w:t>
            </w:r>
            <w:r w:rsidR="00981366">
              <w:rPr>
                <w:rFonts w:eastAsia="Times New Roman" w:cs="Times New Roman"/>
                <w:color w:val="000000"/>
                <w:sz w:val="20"/>
                <w:szCs w:val="20"/>
              </w:rPr>
              <w:t>-</w:t>
            </w:r>
            <w:proofErr w:type="spellStart"/>
            <w:r w:rsidRPr="000D76D6">
              <w:rPr>
                <w:rFonts w:eastAsia="Times New Roman" w:cs="Times New Roman"/>
                <w:color w:val="000000"/>
                <w:sz w:val="20"/>
                <w:szCs w:val="20"/>
              </w:rPr>
              <w:t>ly</w:t>
            </w:r>
            <w:proofErr w:type="spellEnd"/>
            <w:r w:rsidRPr="000D76D6">
              <w:rPr>
                <w:rFonts w:eastAsia="Times New Roman" w:cs="Times New Roman"/>
                <w:color w:val="000000"/>
                <w:sz w:val="20"/>
                <w:szCs w:val="20"/>
              </w:rPr>
              <w:t xml:space="preserve"> offered</w:t>
            </w:r>
          </w:p>
        </w:tc>
        <w:tc>
          <w:tcPr>
            <w:tcW w:w="1352" w:type="dxa"/>
            <w:gridSpan w:val="3"/>
            <w:tcBorders>
              <w:top w:val="nil"/>
              <w:left w:val="nil"/>
              <w:bottom w:val="single" w:sz="4" w:space="0" w:color="auto"/>
              <w:right w:val="single" w:sz="8" w:space="0" w:color="auto"/>
            </w:tcBorders>
            <w:shd w:val="clear" w:color="auto" w:fill="auto"/>
            <w:hideMark/>
          </w:tcPr>
          <w:p w14:paraId="14E0C988"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FGS Office, Tallahassee</w:t>
            </w:r>
          </w:p>
        </w:tc>
        <w:tc>
          <w:tcPr>
            <w:tcW w:w="1891" w:type="dxa"/>
            <w:gridSpan w:val="3"/>
            <w:tcBorders>
              <w:top w:val="nil"/>
              <w:left w:val="nil"/>
              <w:bottom w:val="single" w:sz="4" w:space="0" w:color="auto"/>
              <w:right w:val="single" w:sz="8" w:space="0" w:color="000000"/>
            </w:tcBorders>
            <w:shd w:val="clear" w:color="auto" w:fill="auto"/>
            <w:hideMark/>
          </w:tcPr>
          <w:p w14:paraId="0EA014B7"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Online GIS Training - multiple modules</w:t>
            </w:r>
          </w:p>
        </w:tc>
        <w:tc>
          <w:tcPr>
            <w:tcW w:w="1888" w:type="dxa"/>
            <w:gridSpan w:val="3"/>
            <w:tcBorders>
              <w:top w:val="nil"/>
              <w:left w:val="nil"/>
              <w:bottom w:val="single" w:sz="4" w:space="0" w:color="auto"/>
              <w:right w:val="nil"/>
            </w:tcBorders>
            <w:shd w:val="clear" w:color="auto" w:fill="auto"/>
            <w:hideMark/>
          </w:tcPr>
          <w:p w14:paraId="2E476DB3"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Dan Phelps, PG I</w:t>
            </w:r>
          </w:p>
        </w:tc>
        <w:tc>
          <w:tcPr>
            <w:tcW w:w="1441" w:type="dxa"/>
            <w:gridSpan w:val="3"/>
            <w:tcBorders>
              <w:top w:val="nil"/>
              <w:left w:val="single" w:sz="8" w:space="0" w:color="auto"/>
              <w:bottom w:val="single" w:sz="4" w:space="0" w:color="auto"/>
              <w:right w:val="single" w:sz="8" w:space="0" w:color="auto"/>
            </w:tcBorders>
            <w:shd w:val="clear" w:color="auto" w:fill="auto"/>
            <w:hideMark/>
          </w:tcPr>
          <w:p w14:paraId="05482EDE" w14:textId="77777777" w:rsidR="000D76D6" w:rsidRPr="000D76D6" w:rsidRDefault="000D76D6" w:rsidP="000D76D6">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T</w:t>
            </w:r>
          </w:p>
        </w:tc>
        <w:tc>
          <w:tcPr>
            <w:tcW w:w="2967" w:type="dxa"/>
            <w:gridSpan w:val="3"/>
            <w:tcBorders>
              <w:top w:val="nil"/>
              <w:left w:val="nil"/>
              <w:bottom w:val="single" w:sz="4" w:space="0" w:color="auto"/>
              <w:right w:val="single" w:sz="8" w:space="0" w:color="000000"/>
            </w:tcBorders>
            <w:shd w:val="clear" w:color="auto" w:fill="auto"/>
            <w:hideMark/>
          </w:tcPr>
          <w:p w14:paraId="3D3AAF06"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xml:space="preserve">One of the primary functions of the FGS is to disseminate geologic information through the creation of graphics and maps.  By taking part in this training Dan will learn </w:t>
            </w:r>
            <w:proofErr w:type="spellStart"/>
            <w:r w:rsidRPr="000D76D6">
              <w:rPr>
                <w:rFonts w:eastAsia="Times New Roman" w:cs="Times New Roman"/>
                <w:color w:val="000000"/>
                <w:sz w:val="20"/>
                <w:szCs w:val="20"/>
              </w:rPr>
              <w:t>ArcGis</w:t>
            </w:r>
            <w:proofErr w:type="spellEnd"/>
            <w:r w:rsidRPr="000D76D6">
              <w:rPr>
                <w:rFonts w:eastAsia="Times New Roman" w:cs="Times New Roman"/>
                <w:color w:val="000000"/>
                <w:sz w:val="20"/>
                <w:szCs w:val="20"/>
              </w:rPr>
              <w:t xml:space="preserve"> techniques being used nationwide to analyze and display remote sensing derived. Coordinate with OTIS.</w:t>
            </w:r>
          </w:p>
        </w:tc>
        <w:tc>
          <w:tcPr>
            <w:tcW w:w="3507" w:type="dxa"/>
            <w:gridSpan w:val="3"/>
            <w:tcBorders>
              <w:top w:val="nil"/>
              <w:left w:val="nil"/>
              <w:bottom w:val="single" w:sz="4" w:space="0" w:color="auto"/>
              <w:right w:val="single" w:sz="8" w:space="0" w:color="000000"/>
            </w:tcBorders>
            <w:shd w:val="clear" w:color="auto" w:fill="auto"/>
            <w:hideMark/>
          </w:tcPr>
          <w:p w14:paraId="0F5951C0"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w:t>
            </w:r>
          </w:p>
        </w:tc>
        <w:tc>
          <w:tcPr>
            <w:tcW w:w="1892" w:type="dxa"/>
            <w:gridSpan w:val="2"/>
            <w:tcBorders>
              <w:top w:val="nil"/>
              <w:left w:val="nil"/>
              <w:bottom w:val="single" w:sz="4" w:space="0" w:color="auto"/>
              <w:right w:val="single" w:sz="8" w:space="0" w:color="000000"/>
            </w:tcBorders>
            <w:shd w:val="clear" w:color="auto" w:fill="auto"/>
            <w:hideMark/>
          </w:tcPr>
          <w:p w14:paraId="70A1DAAF" w14:textId="77777777" w:rsidR="000D76D6" w:rsidRPr="000D76D6" w:rsidRDefault="000D76D6" w:rsidP="000D76D6">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w:t>
            </w:r>
            <w:r w:rsidR="00AB2190">
              <w:rPr>
                <w:rFonts w:eastAsia="Times New Roman" w:cs="Times New Roman"/>
                <w:color w:val="000000"/>
                <w:sz w:val="20"/>
                <w:szCs w:val="20"/>
              </w:rPr>
              <w:t>672</w:t>
            </w:r>
          </w:p>
        </w:tc>
        <w:tc>
          <w:tcPr>
            <w:tcW w:w="2071" w:type="dxa"/>
            <w:gridSpan w:val="2"/>
            <w:tcBorders>
              <w:top w:val="nil"/>
              <w:left w:val="nil"/>
              <w:bottom w:val="single" w:sz="4" w:space="0" w:color="auto"/>
              <w:right w:val="single" w:sz="8" w:space="0" w:color="000000"/>
            </w:tcBorders>
            <w:shd w:val="clear" w:color="auto" w:fill="auto"/>
            <w:hideMark/>
          </w:tcPr>
          <w:p w14:paraId="0C4F64A9" w14:textId="547673E8" w:rsidR="000D76D6" w:rsidRPr="000D76D6" w:rsidRDefault="000D76D6" w:rsidP="00AB2190">
            <w:pPr>
              <w:spacing w:after="0" w:line="240" w:lineRule="auto"/>
              <w:jc w:val="right"/>
              <w:rPr>
                <w:rFonts w:eastAsia="Times New Roman" w:cs="Times New Roman"/>
                <w:color w:val="000000"/>
                <w:sz w:val="20"/>
                <w:szCs w:val="20"/>
              </w:rPr>
            </w:pPr>
            <w:r w:rsidRPr="004B68D2">
              <w:rPr>
                <w:rFonts w:eastAsia="Times New Roman" w:cs="Times New Roman"/>
                <w:color w:val="FF0000"/>
                <w:sz w:val="20"/>
                <w:szCs w:val="20"/>
              </w:rPr>
              <w:t>$1</w:t>
            </w:r>
            <w:r w:rsidR="0020337E">
              <w:rPr>
                <w:rFonts w:eastAsia="Times New Roman" w:cs="Times New Roman"/>
                <w:color w:val="FF0000"/>
                <w:sz w:val="20"/>
                <w:szCs w:val="20"/>
              </w:rPr>
              <w:t>0,972</w:t>
            </w:r>
          </w:p>
        </w:tc>
      </w:tr>
    </w:tbl>
    <w:p w14:paraId="6CDA3035" w14:textId="77777777" w:rsidR="00791683" w:rsidRDefault="00791683">
      <w:r>
        <w:br w:type="page"/>
      </w:r>
    </w:p>
    <w:tbl>
      <w:tblPr>
        <w:tblW w:w="17927" w:type="dxa"/>
        <w:tblInd w:w="95" w:type="dxa"/>
        <w:tblLayout w:type="fixed"/>
        <w:tblLook w:val="04A0" w:firstRow="1" w:lastRow="0" w:firstColumn="1" w:lastColumn="0" w:noHBand="0" w:noVBand="1"/>
      </w:tblPr>
      <w:tblGrid>
        <w:gridCol w:w="904"/>
        <w:gridCol w:w="7"/>
        <w:gridCol w:w="1329"/>
        <w:gridCol w:w="21"/>
        <w:gridCol w:w="320"/>
        <w:gridCol w:w="1550"/>
        <w:gridCol w:w="20"/>
        <w:gridCol w:w="153"/>
        <w:gridCol w:w="1718"/>
        <w:gridCol w:w="17"/>
        <w:gridCol w:w="1426"/>
        <w:gridCol w:w="16"/>
        <w:gridCol w:w="2956"/>
        <w:gridCol w:w="13"/>
        <w:gridCol w:w="3498"/>
        <w:gridCol w:w="10"/>
        <w:gridCol w:w="1898"/>
        <w:gridCol w:w="2071"/>
      </w:tblGrid>
      <w:tr w:rsidR="00791683" w:rsidRPr="000D76D6" w14:paraId="4FCE2F06" w14:textId="77777777" w:rsidTr="00791683">
        <w:trPr>
          <w:trHeight w:val="1285"/>
        </w:trPr>
        <w:tc>
          <w:tcPr>
            <w:tcW w:w="904" w:type="dxa"/>
            <w:tcBorders>
              <w:top w:val="single" w:sz="4" w:space="0" w:color="auto"/>
              <w:left w:val="single" w:sz="4" w:space="0" w:color="auto"/>
              <w:bottom w:val="single" w:sz="4" w:space="0" w:color="auto"/>
              <w:right w:val="single" w:sz="4" w:space="0" w:color="auto"/>
            </w:tcBorders>
            <w:shd w:val="clear" w:color="000000" w:fill="FFFF00"/>
            <w:hideMark/>
          </w:tcPr>
          <w:p w14:paraId="4D2C82A4" w14:textId="33EED7D1" w:rsidR="00791683" w:rsidRPr="000D76D6" w:rsidRDefault="00791683" w:rsidP="00791683">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lastRenderedPageBreak/>
              <w:t>Date of Event</w:t>
            </w:r>
          </w:p>
        </w:tc>
        <w:tc>
          <w:tcPr>
            <w:tcW w:w="1336" w:type="dxa"/>
            <w:gridSpan w:val="2"/>
            <w:tcBorders>
              <w:top w:val="single" w:sz="4" w:space="0" w:color="auto"/>
              <w:left w:val="single" w:sz="4" w:space="0" w:color="auto"/>
              <w:bottom w:val="single" w:sz="4" w:space="0" w:color="auto"/>
              <w:right w:val="single" w:sz="4" w:space="0" w:color="auto"/>
            </w:tcBorders>
            <w:shd w:val="clear" w:color="000000" w:fill="FFFF00"/>
            <w:hideMark/>
          </w:tcPr>
          <w:p w14:paraId="3F9CAE50" w14:textId="77777777" w:rsidR="00791683" w:rsidRPr="000D76D6" w:rsidRDefault="00791683" w:rsidP="00791683">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t>Location</w:t>
            </w:r>
          </w:p>
        </w:tc>
        <w:tc>
          <w:tcPr>
            <w:tcW w:w="1892" w:type="dxa"/>
            <w:gridSpan w:val="3"/>
            <w:tcBorders>
              <w:top w:val="single" w:sz="4" w:space="0" w:color="auto"/>
              <w:left w:val="single" w:sz="4" w:space="0" w:color="auto"/>
              <w:bottom w:val="single" w:sz="4" w:space="0" w:color="auto"/>
              <w:right w:val="single" w:sz="4" w:space="0" w:color="auto"/>
            </w:tcBorders>
            <w:shd w:val="clear" w:color="000000" w:fill="FFFF00"/>
            <w:hideMark/>
          </w:tcPr>
          <w:p w14:paraId="78D7F9A4"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Name of Event</w:t>
            </w:r>
          </w:p>
        </w:tc>
        <w:tc>
          <w:tcPr>
            <w:tcW w:w="1892" w:type="dxa"/>
            <w:gridSpan w:val="3"/>
            <w:tcBorders>
              <w:top w:val="single" w:sz="4" w:space="0" w:color="auto"/>
              <w:left w:val="single" w:sz="4" w:space="0" w:color="auto"/>
              <w:bottom w:val="single" w:sz="4" w:space="0" w:color="auto"/>
              <w:right w:val="single" w:sz="4" w:space="0" w:color="auto"/>
            </w:tcBorders>
            <w:shd w:val="clear" w:color="000000" w:fill="FFFF00"/>
            <w:hideMark/>
          </w:tcPr>
          <w:p w14:paraId="10910CD4"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Requested Attendees (Name &amp; Title)</w:t>
            </w:r>
          </w:p>
        </w:tc>
        <w:tc>
          <w:tcPr>
            <w:tcW w:w="1443" w:type="dxa"/>
            <w:gridSpan w:val="2"/>
            <w:tcBorders>
              <w:top w:val="single" w:sz="4" w:space="0" w:color="auto"/>
              <w:left w:val="single" w:sz="4" w:space="0" w:color="auto"/>
              <w:bottom w:val="single" w:sz="4" w:space="0" w:color="auto"/>
              <w:right w:val="single" w:sz="4" w:space="0" w:color="auto"/>
            </w:tcBorders>
            <w:shd w:val="clear" w:color="000000" w:fill="FFFF00"/>
            <w:hideMark/>
          </w:tcPr>
          <w:p w14:paraId="27A5EB6C"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Purpose of event:  (T)raining or (O)utreach</w:t>
            </w:r>
          </w:p>
        </w:tc>
        <w:tc>
          <w:tcPr>
            <w:tcW w:w="2968" w:type="dxa"/>
            <w:gridSpan w:val="2"/>
            <w:tcBorders>
              <w:top w:val="single" w:sz="4" w:space="0" w:color="auto"/>
              <w:left w:val="single" w:sz="4" w:space="0" w:color="auto"/>
              <w:bottom w:val="single" w:sz="4" w:space="0" w:color="auto"/>
              <w:right w:val="single" w:sz="4" w:space="0" w:color="auto"/>
            </w:tcBorders>
            <w:shd w:val="clear" w:color="000000" w:fill="FFFF00"/>
            <w:hideMark/>
          </w:tcPr>
          <w:p w14:paraId="23454FE0"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 xml:space="preserve">If Purpose is Training or Professional/Technical Development, Estimate Savings to be Realized for Each Attendee </w:t>
            </w:r>
          </w:p>
        </w:tc>
        <w:tc>
          <w:tcPr>
            <w:tcW w:w="3511" w:type="dxa"/>
            <w:gridSpan w:val="2"/>
            <w:tcBorders>
              <w:top w:val="single" w:sz="4" w:space="0" w:color="auto"/>
              <w:left w:val="single" w:sz="4" w:space="0" w:color="auto"/>
              <w:bottom w:val="single" w:sz="4" w:space="0" w:color="auto"/>
              <w:right w:val="single" w:sz="4" w:space="0" w:color="auto"/>
            </w:tcBorders>
            <w:shd w:val="clear" w:color="000000" w:fill="FFFF00"/>
            <w:hideMark/>
          </w:tcPr>
          <w:p w14:paraId="3515FC59"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If Purpose is Outreach, Describe Benefit to DEP</w:t>
            </w:r>
          </w:p>
        </w:tc>
        <w:tc>
          <w:tcPr>
            <w:tcW w:w="1909" w:type="dxa"/>
            <w:gridSpan w:val="2"/>
            <w:tcBorders>
              <w:top w:val="single" w:sz="4" w:space="0" w:color="auto"/>
              <w:left w:val="single" w:sz="4" w:space="0" w:color="auto"/>
              <w:bottom w:val="single" w:sz="4" w:space="0" w:color="auto"/>
              <w:right w:val="single" w:sz="4" w:space="0" w:color="auto"/>
            </w:tcBorders>
            <w:shd w:val="clear" w:color="000000" w:fill="FFFF00"/>
            <w:hideMark/>
          </w:tcPr>
          <w:p w14:paraId="277EB01C"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Total Requested Event Cost (Training Cost, Associated Fees, Travel, Per Diem, Etc.)</w:t>
            </w:r>
          </w:p>
        </w:tc>
        <w:tc>
          <w:tcPr>
            <w:tcW w:w="2072" w:type="dxa"/>
            <w:tcBorders>
              <w:top w:val="single" w:sz="4" w:space="0" w:color="auto"/>
              <w:left w:val="single" w:sz="4" w:space="0" w:color="auto"/>
              <w:bottom w:val="single" w:sz="4" w:space="0" w:color="auto"/>
              <w:right w:val="single" w:sz="4" w:space="0" w:color="auto"/>
            </w:tcBorders>
            <w:shd w:val="clear" w:color="000000" w:fill="FFFF00"/>
            <w:hideMark/>
          </w:tcPr>
          <w:p w14:paraId="4236EA7A"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Amount of Remaining “Employee Development” Budget</w:t>
            </w:r>
          </w:p>
        </w:tc>
      </w:tr>
      <w:tr w:rsidR="00FE2D15" w:rsidRPr="000D76D6" w14:paraId="0C7C6553" w14:textId="77777777" w:rsidTr="00791683">
        <w:trPr>
          <w:trHeight w:val="4130"/>
        </w:trPr>
        <w:tc>
          <w:tcPr>
            <w:tcW w:w="911" w:type="dxa"/>
            <w:gridSpan w:val="2"/>
            <w:tcBorders>
              <w:top w:val="single" w:sz="4" w:space="0" w:color="auto"/>
              <w:left w:val="single" w:sz="4" w:space="0" w:color="auto"/>
              <w:bottom w:val="single" w:sz="4" w:space="0" w:color="auto"/>
              <w:right w:val="single" w:sz="4" w:space="0" w:color="auto"/>
            </w:tcBorders>
            <w:shd w:val="clear" w:color="auto" w:fill="auto"/>
            <w:hideMark/>
          </w:tcPr>
          <w:p w14:paraId="0319CB83"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Multiple</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hideMark/>
          </w:tcPr>
          <w:p w14:paraId="0FA10B3A"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Houston or another out of state location</w:t>
            </w:r>
          </w:p>
        </w:tc>
        <w:tc>
          <w:tcPr>
            <w:tcW w:w="1891" w:type="dxa"/>
            <w:gridSpan w:val="3"/>
            <w:tcBorders>
              <w:top w:val="single" w:sz="4" w:space="0" w:color="auto"/>
              <w:left w:val="single" w:sz="4" w:space="0" w:color="auto"/>
              <w:bottom w:val="single" w:sz="4" w:space="0" w:color="auto"/>
              <w:right w:val="single" w:sz="4" w:space="0" w:color="auto"/>
            </w:tcBorders>
            <w:shd w:val="clear" w:color="auto" w:fill="auto"/>
            <w:hideMark/>
          </w:tcPr>
          <w:p w14:paraId="3038711D"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xml:space="preserve">Mud School </w:t>
            </w:r>
          </w:p>
        </w:tc>
        <w:tc>
          <w:tcPr>
            <w:tcW w:w="1889" w:type="dxa"/>
            <w:gridSpan w:val="3"/>
            <w:tcBorders>
              <w:top w:val="single" w:sz="4" w:space="0" w:color="auto"/>
              <w:left w:val="single" w:sz="4" w:space="0" w:color="auto"/>
              <w:bottom w:val="single" w:sz="4" w:space="0" w:color="auto"/>
              <w:right w:val="single" w:sz="4" w:space="0" w:color="auto"/>
            </w:tcBorders>
            <w:shd w:val="clear" w:color="auto" w:fill="auto"/>
            <w:hideMark/>
          </w:tcPr>
          <w:p w14:paraId="00582321"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xml:space="preserve">Dave Paul, PG II, Eric Thomas, </w:t>
            </w:r>
            <w:proofErr w:type="spellStart"/>
            <w:r w:rsidRPr="000D76D6">
              <w:rPr>
                <w:rFonts w:eastAsia="Times New Roman" w:cs="Times New Roman"/>
                <w:color w:val="000000"/>
                <w:sz w:val="20"/>
                <w:szCs w:val="20"/>
              </w:rPr>
              <w:t>Eng</w:t>
            </w:r>
            <w:proofErr w:type="spellEnd"/>
            <w:r w:rsidRPr="000D76D6">
              <w:rPr>
                <w:rFonts w:eastAsia="Times New Roman" w:cs="Times New Roman"/>
                <w:color w:val="000000"/>
                <w:sz w:val="20"/>
                <w:szCs w:val="20"/>
              </w:rPr>
              <w:t xml:space="preserve"> Tech IV</w:t>
            </w:r>
          </w:p>
        </w:tc>
        <w:tc>
          <w:tcPr>
            <w:tcW w:w="1442" w:type="dxa"/>
            <w:gridSpan w:val="2"/>
            <w:tcBorders>
              <w:top w:val="single" w:sz="4" w:space="0" w:color="auto"/>
              <w:left w:val="single" w:sz="4" w:space="0" w:color="auto"/>
              <w:bottom w:val="single" w:sz="4" w:space="0" w:color="auto"/>
              <w:right w:val="single" w:sz="4" w:space="0" w:color="auto"/>
            </w:tcBorders>
            <w:shd w:val="clear" w:color="auto" w:fill="auto"/>
            <w:hideMark/>
          </w:tcPr>
          <w:p w14:paraId="5048684D" w14:textId="77777777" w:rsidR="000D76D6" w:rsidRPr="000D76D6" w:rsidRDefault="000D76D6" w:rsidP="000D76D6">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T</w:t>
            </w:r>
          </w:p>
        </w:tc>
        <w:tc>
          <w:tcPr>
            <w:tcW w:w="2970" w:type="dxa"/>
            <w:gridSpan w:val="2"/>
            <w:tcBorders>
              <w:top w:val="single" w:sz="4" w:space="0" w:color="auto"/>
              <w:left w:val="single" w:sz="4" w:space="0" w:color="auto"/>
              <w:bottom w:val="single" w:sz="4" w:space="0" w:color="auto"/>
              <w:right w:val="single" w:sz="4" w:space="0" w:color="auto"/>
            </w:tcBorders>
            <w:shd w:val="clear" w:color="auto" w:fill="auto"/>
            <w:hideMark/>
          </w:tcPr>
          <w:p w14:paraId="04D63E79"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Halliburton's Mud School for water well drilling provides valuable training in the proper use of drilling muds and additives to stabilize boreholes to enhance drilling efficiency and core recovery, and avoid waste through excessive application. The class is free, the only costs are travel, meals, lodging, and per diem. The estimate is based on 2 staff members, 2 days of travel and 5 days of training, $100/night lodging, and $500/person round trip airfare. These numbers are subject to change based on booking dates.</w:t>
            </w:r>
          </w:p>
        </w:tc>
        <w:tc>
          <w:tcPr>
            <w:tcW w:w="3509" w:type="dxa"/>
            <w:gridSpan w:val="2"/>
            <w:tcBorders>
              <w:top w:val="single" w:sz="4" w:space="0" w:color="auto"/>
              <w:left w:val="single" w:sz="4" w:space="0" w:color="auto"/>
              <w:bottom w:val="single" w:sz="4" w:space="0" w:color="auto"/>
              <w:right w:val="single" w:sz="4" w:space="0" w:color="auto"/>
            </w:tcBorders>
            <w:shd w:val="clear" w:color="auto" w:fill="auto"/>
            <w:hideMark/>
          </w:tcPr>
          <w:p w14:paraId="2A276A6C"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w:t>
            </w:r>
          </w:p>
        </w:tc>
        <w:tc>
          <w:tcPr>
            <w:tcW w:w="1893" w:type="dxa"/>
            <w:tcBorders>
              <w:top w:val="single" w:sz="4" w:space="0" w:color="auto"/>
              <w:left w:val="single" w:sz="4" w:space="0" w:color="auto"/>
              <w:bottom w:val="single" w:sz="4" w:space="0" w:color="auto"/>
              <w:right w:val="single" w:sz="4" w:space="0" w:color="auto"/>
            </w:tcBorders>
            <w:shd w:val="clear" w:color="auto" w:fill="auto"/>
            <w:hideMark/>
          </w:tcPr>
          <w:p w14:paraId="452A6922" w14:textId="77777777" w:rsidR="000D76D6" w:rsidRPr="000D76D6" w:rsidRDefault="000D76D6" w:rsidP="000D76D6">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$2,792</w:t>
            </w:r>
          </w:p>
        </w:tc>
        <w:tc>
          <w:tcPr>
            <w:tcW w:w="2072" w:type="dxa"/>
            <w:tcBorders>
              <w:top w:val="single" w:sz="4" w:space="0" w:color="auto"/>
              <w:left w:val="single" w:sz="4" w:space="0" w:color="auto"/>
              <w:bottom w:val="single" w:sz="4" w:space="0" w:color="auto"/>
              <w:right w:val="single" w:sz="4" w:space="0" w:color="auto"/>
            </w:tcBorders>
            <w:shd w:val="clear" w:color="auto" w:fill="auto"/>
            <w:hideMark/>
          </w:tcPr>
          <w:p w14:paraId="0710042A" w14:textId="1CCA92AC" w:rsidR="000D76D6" w:rsidRPr="000D76D6" w:rsidRDefault="000D76D6" w:rsidP="00D966F9">
            <w:pPr>
              <w:spacing w:after="0" w:line="240" w:lineRule="auto"/>
              <w:jc w:val="right"/>
              <w:rPr>
                <w:rFonts w:eastAsia="Times New Roman" w:cs="Times New Roman"/>
                <w:color w:val="000000"/>
                <w:sz w:val="20"/>
                <w:szCs w:val="20"/>
              </w:rPr>
            </w:pPr>
            <w:r w:rsidRPr="004B68D2">
              <w:rPr>
                <w:rFonts w:eastAsia="Times New Roman" w:cs="Times New Roman"/>
                <w:color w:val="FF0000"/>
                <w:sz w:val="20"/>
                <w:szCs w:val="20"/>
              </w:rPr>
              <w:t>$</w:t>
            </w:r>
            <w:r w:rsidR="0020337E">
              <w:rPr>
                <w:rFonts w:eastAsia="Times New Roman" w:cs="Times New Roman"/>
                <w:color w:val="FF0000"/>
                <w:sz w:val="20"/>
                <w:szCs w:val="20"/>
              </w:rPr>
              <w:t>8,180</w:t>
            </w:r>
          </w:p>
        </w:tc>
      </w:tr>
      <w:tr w:rsidR="005B6408" w:rsidRPr="000D76D6" w14:paraId="7359A6E4" w14:textId="77777777" w:rsidTr="00791683">
        <w:trPr>
          <w:trHeight w:val="3770"/>
        </w:trPr>
        <w:tc>
          <w:tcPr>
            <w:tcW w:w="911" w:type="dxa"/>
            <w:gridSpan w:val="2"/>
            <w:tcBorders>
              <w:top w:val="single" w:sz="4" w:space="0" w:color="auto"/>
              <w:left w:val="single" w:sz="8" w:space="0" w:color="000000"/>
              <w:bottom w:val="single" w:sz="4" w:space="0" w:color="auto"/>
              <w:right w:val="single" w:sz="8" w:space="0" w:color="000000"/>
            </w:tcBorders>
            <w:shd w:val="clear" w:color="auto" w:fill="auto"/>
            <w:hideMark/>
          </w:tcPr>
          <w:p w14:paraId="0F7DA9C8"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10/27-31/13</w:t>
            </w:r>
          </w:p>
        </w:tc>
        <w:tc>
          <w:tcPr>
            <w:tcW w:w="1350" w:type="dxa"/>
            <w:gridSpan w:val="2"/>
            <w:tcBorders>
              <w:top w:val="single" w:sz="4" w:space="0" w:color="auto"/>
              <w:left w:val="nil"/>
              <w:bottom w:val="single" w:sz="4" w:space="0" w:color="auto"/>
              <w:right w:val="single" w:sz="8" w:space="0" w:color="000000"/>
            </w:tcBorders>
            <w:shd w:val="clear" w:color="auto" w:fill="auto"/>
            <w:hideMark/>
          </w:tcPr>
          <w:p w14:paraId="62E722AA"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Denver, CO</w:t>
            </w:r>
          </w:p>
        </w:tc>
        <w:tc>
          <w:tcPr>
            <w:tcW w:w="1891" w:type="dxa"/>
            <w:gridSpan w:val="3"/>
            <w:tcBorders>
              <w:top w:val="single" w:sz="4" w:space="0" w:color="auto"/>
              <w:left w:val="nil"/>
              <w:bottom w:val="single" w:sz="4" w:space="0" w:color="auto"/>
              <w:right w:val="single" w:sz="8" w:space="0" w:color="000000"/>
            </w:tcBorders>
            <w:shd w:val="clear" w:color="auto" w:fill="auto"/>
            <w:hideMark/>
          </w:tcPr>
          <w:p w14:paraId="5829CFC3"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Geological Society of America annual meeting, 125th Anniversary with emphasis on geologic mapping.</w:t>
            </w:r>
          </w:p>
        </w:tc>
        <w:tc>
          <w:tcPr>
            <w:tcW w:w="1889" w:type="dxa"/>
            <w:gridSpan w:val="3"/>
            <w:tcBorders>
              <w:top w:val="single" w:sz="4" w:space="0" w:color="auto"/>
              <w:left w:val="nil"/>
              <w:bottom w:val="single" w:sz="4" w:space="0" w:color="auto"/>
              <w:right w:val="single" w:sz="8" w:space="0" w:color="000000"/>
            </w:tcBorders>
            <w:shd w:val="clear" w:color="auto" w:fill="auto"/>
            <w:hideMark/>
          </w:tcPr>
          <w:p w14:paraId="57145D48"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Christopher Williams (CW), PG I, Harley Means (HM), PG Sup</w:t>
            </w:r>
            <w:r w:rsidR="00981366">
              <w:rPr>
                <w:rFonts w:eastAsia="Times New Roman" w:cs="Times New Roman"/>
                <w:color w:val="000000"/>
                <w:sz w:val="20"/>
                <w:szCs w:val="20"/>
              </w:rPr>
              <w:t>er</w:t>
            </w:r>
            <w:r w:rsidRPr="000D76D6">
              <w:rPr>
                <w:rFonts w:eastAsia="Times New Roman" w:cs="Times New Roman"/>
                <w:color w:val="000000"/>
                <w:sz w:val="20"/>
                <w:szCs w:val="20"/>
              </w:rPr>
              <w:t>v</w:t>
            </w:r>
            <w:r w:rsidR="00981366">
              <w:rPr>
                <w:rFonts w:eastAsia="Times New Roman" w:cs="Times New Roman"/>
                <w:color w:val="000000"/>
                <w:sz w:val="20"/>
                <w:szCs w:val="20"/>
              </w:rPr>
              <w:t>iso</w:t>
            </w:r>
            <w:r w:rsidRPr="000D76D6">
              <w:rPr>
                <w:rFonts w:eastAsia="Times New Roman" w:cs="Times New Roman"/>
                <w:color w:val="000000"/>
                <w:sz w:val="20"/>
                <w:szCs w:val="20"/>
              </w:rPr>
              <w:t xml:space="preserve">r, Jon Arthur, </w:t>
            </w:r>
            <w:proofErr w:type="spellStart"/>
            <w:r w:rsidRPr="000D76D6">
              <w:rPr>
                <w:rFonts w:eastAsia="Times New Roman" w:cs="Times New Roman"/>
                <w:color w:val="000000"/>
                <w:sz w:val="20"/>
                <w:szCs w:val="20"/>
              </w:rPr>
              <w:t>Dir</w:t>
            </w:r>
            <w:proofErr w:type="spellEnd"/>
            <w:r w:rsidRPr="000D76D6">
              <w:rPr>
                <w:rFonts w:eastAsia="Times New Roman" w:cs="Times New Roman"/>
                <w:color w:val="000000"/>
                <w:sz w:val="20"/>
                <w:szCs w:val="20"/>
              </w:rPr>
              <w:t xml:space="preserve"> &amp; State Geologist</w:t>
            </w:r>
          </w:p>
        </w:tc>
        <w:tc>
          <w:tcPr>
            <w:tcW w:w="1442" w:type="dxa"/>
            <w:gridSpan w:val="2"/>
            <w:tcBorders>
              <w:top w:val="single" w:sz="4" w:space="0" w:color="auto"/>
              <w:left w:val="nil"/>
              <w:bottom w:val="single" w:sz="4" w:space="0" w:color="auto"/>
              <w:right w:val="single" w:sz="8" w:space="0" w:color="000000"/>
            </w:tcBorders>
            <w:shd w:val="clear" w:color="auto" w:fill="auto"/>
            <w:hideMark/>
          </w:tcPr>
          <w:p w14:paraId="434B6D25" w14:textId="77777777" w:rsidR="000D76D6" w:rsidRPr="000D76D6" w:rsidRDefault="000D76D6" w:rsidP="000D76D6">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T/O</w:t>
            </w:r>
          </w:p>
        </w:tc>
        <w:tc>
          <w:tcPr>
            <w:tcW w:w="2970" w:type="dxa"/>
            <w:gridSpan w:val="2"/>
            <w:tcBorders>
              <w:top w:val="single" w:sz="4" w:space="0" w:color="auto"/>
              <w:left w:val="nil"/>
              <w:bottom w:val="single" w:sz="4" w:space="0" w:color="auto"/>
              <w:right w:val="single" w:sz="8" w:space="0" w:color="000000"/>
            </w:tcBorders>
            <w:shd w:val="clear" w:color="auto" w:fill="auto"/>
            <w:hideMark/>
          </w:tcPr>
          <w:p w14:paraId="3FA7040D"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Learn the latest information about geologic research relevant to Florida (karst, groundwater, erosion, climate science, geologic mapping, etc.).  Cost savings will easily equal expenditure as staff apply what is learned at GSA to their current and future projects.</w:t>
            </w:r>
          </w:p>
        </w:tc>
        <w:tc>
          <w:tcPr>
            <w:tcW w:w="3509" w:type="dxa"/>
            <w:gridSpan w:val="2"/>
            <w:tcBorders>
              <w:top w:val="single" w:sz="4" w:space="0" w:color="auto"/>
              <w:left w:val="nil"/>
              <w:bottom w:val="single" w:sz="4" w:space="0" w:color="auto"/>
              <w:right w:val="single" w:sz="8" w:space="0" w:color="000000"/>
            </w:tcBorders>
            <w:shd w:val="clear" w:color="auto" w:fill="auto"/>
            <w:hideMark/>
          </w:tcPr>
          <w:p w14:paraId="055337E0"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Interaction with geologists from other states to brainstorm funding opportunities, cost-saving ideas related to geologic research; connect with funding agencies; and interact with researchers doing work relevant to Florida and its environment. CW will present results of the NPS geomorphic-mapping grant project; and HM will share FGS geologic research results. Director’s involvement in AASG Mid-year Meeting provides professional interaction with multiple federal government agencies and national-level geoscience entities.</w:t>
            </w:r>
          </w:p>
        </w:tc>
        <w:tc>
          <w:tcPr>
            <w:tcW w:w="1893" w:type="dxa"/>
            <w:tcBorders>
              <w:top w:val="single" w:sz="4" w:space="0" w:color="auto"/>
              <w:left w:val="nil"/>
              <w:bottom w:val="single" w:sz="4" w:space="0" w:color="auto"/>
              <w:right w:val="single" w:sz="8" w:space="0" w:color="000000"/>
            </w:tcBorders>
            <w:shd w:val="clear" w:color="auto" w:fill="auto"/>
            <w:hideMark/>
          </w:tcPr>
          <w:p w14:paraId="649334FC" w14:textId="77777777" w:rsidR="000D76D6" w:rsidRPr="000D76D6" w:rsidRDefault="000D76D6" w:rsidP="000D76D6">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$4,700</w:t>
            </w:r>
          </w:p>
        </w:tc>
        <w:tc>
          <w:tcPr>
            <w:tcW w:w="2072" w:type="dxa"/>
            <w:tcBorders>
              <w:top w:val="single" w:sz="4" w:space="0" w:color="auto"/>
              <w:left w:val="nil"/>
              <w:bottom w:val="single" w:sz="4" w:space="0" w:color="auto"/>
              <w:right w:val="single" w:sz="8" w:space="0" w:color="000000"/>
            </w:tcBorders>
            <w:shd w:val="clear" w:color="auto" w:fill="auto"/>
            <w:hideMark/>
          </w:tcPr>
          <w:p w14:paraId="7E64929E" w14:textId="446B6C60" w:rsidR="000D76D6" w:rsidRPr="000D76D6" w:rsidRDefault="000D76D6" w:rsidP="00D966F9">
            <w:pPr>
              <w:spacing w:after="0" w:line="240" w:lineRule="auto"/>
              <w:jc w:val="right"/>
              <w:rPr>
                <w:rFonts w:eastAsia="Times New Roman" w:cs="Times New Roman"/>
                <w:color w:val="000000"/>
                <w:sz w:val="20"/>
                <w:szCs w:val="20"/>
              </w:rPr>
            </w:pPr>
            <w:r w:rsidRPr="00452067">
              <w:rPr>
                <w:rFonts w:eastAsia="Times New Roman" w:cs="Times New Roman"/>
                <w:color w:val="FF0000"/>
                <w:sz w:val="20"/>
                <w:szCs w:val="20"/>
              </w:rPr>
              <w:t>$3,</w:t>
            </w:r>
            <w:r w:rsidR="0020337E">
              <w:rPr>
                <w:rFonts w:eastAsia="Times New Roman" w:cs="Times New Roman"/>
                <w:color w:val="FF0000"/>
                <w:sz w:val="20"/>
                <w:szCs w:val="20"/>
              </w:rPr>
              <w:t>480</w:t>
            </w:r>
          </w:p>
        </w:tc>
      </w:tr>
      <w:tr w:rsidR="00791683" w:rsidRPr="000D76D6" w14:paraId="2B2A0716" w14:textId="77777777" w:rsidTr="00791683">
        <w:trPr>
          <w:trHeight w:val="1285"/>
        </w:trPr>
        <w:tc>
          <w:tcPr>
            <w:tcW w:w="904" w:type="dxa"/>
            <w:tcBorders>
              <w:top w:val="single" w:sz="4" w:space="0" w:color="auto"/>
              <w:left w:val="single" w:sz="4" w:space="0" w:color="auto"/>
              <w:bottom w:val="single" w:sz="4" w:space="0" w:color="auto"/>
              <w:right w:val="single" w:sz="4" w:space="0" w:color="auto"/>
            </w:tcBorders>
            <w:shd w:val="clear" w:color="000000" w:fill="FFFF00"/>
            <w:hideMark/>
          </w:tcPr>
          <w:p w14:paraId="5D11DDDF" w14:textId="77777777" w:rsidR="00791683" w:rsidRPr="000D76D6" w:rsidRDefault="00791683" w:rsidP="00791683">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lastRenderedPageBreak/>
              <w:t>Date of Event</w:t>
            </w:r>
          </w:p>
        </w:tc>
        <w:tc>
          <w:tcPr>
            <w:tcW w:w="1336" w:type="dxa"/>
            <w:gridSpan w:val="2"/>
            <w:tcBorders>
              <w:top w:val="single" w:sz="4" w:space="0" w:color="auto"/>
              <w:left w:val="single" w:sz="4" w:space="0" w:color="auto"/>
              <w:bottom w:val="single" w:sz="4" w:space="0" w:color="auto"/>
              <w:right w:val="single" w:sz="4" w:space="0" w:color="auto"/>
            </w:tcBorders>
            <w:shd w:val="clear" w:color="000000" w:fill="FFFF00"/>
            <w:hideMark/>
          </w:tcPr>
          <w:p w14:paraId="11798FF4" w14:textId="77777777" w:rsidR="00791683" w:rsidRPr="000D76D6" w:rsidRDefault="00791683" w:rsidP="00791683">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t>Location</w:t>
            </w:r>
          </w:p>
        </w:tc>
        <w:tc>
          <w:tcPr>
            <w:tcW w:w="1892" w:type="dxa"/>
            <w:gridSpan w:val="3"/>
            <w:tcBorders>
              <w:top w:val="single" w:sz="4" w:space="0" w:color="auto"/>
              <w:left w:val="single" w:sz="4" w:space="0" w:color="auto"/>
              <w:bottom w:val="single" w:sz="4" w:space="0" w:color="auto"/>
              <w:right w:val="single" w:sz="4" w:space="0" w:color="auto"/>
            </w:tcBorders>
            <w:shd w:val="clear" w:color="000000" w:fill="FFFF00"/>
            <w:hideMark/>
          </w:tcPr>
          <w:p w14:paraId="7F94323E"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Name of Event</w:t>
            </w:r>
          </w:p>
        </w:tc>
        <w:tc>
          <w:tcPr>
            <w:tcW w:w="1892" w:type="dxa"/>
            <w:gridSpan w:val="3"/>
            <w:tcBorders>
              <w:top w:val="single" w:sz="4" w:space="0" w:color="auto"/>
              <w:left w:val="single" w:sz="4" w:space="0" w:color="auto"/>
              <w:bottom w:val="single" w:sz="4" w:space="0" w:color="auto"/>
              <w:right w:val="single" w:sz="4" w:space="0" w:color="auto"/>
            </w:tcBorders>
            <w:shd w:val="clear" w:color="000000" w:fill="FFFF00"/>
            <w:hideMark/>
          </w:tcPr>
          <w:p w14:paraId="735873F9"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Requested Attendees (Name &amp; Title)</w:t>
            </w:r>
          </w:p>
        </w:tc>
        <w:tc>
          <w:tcPr>
            <w:tcW w:w="1443" w:type="dxa"/>
            <w:gridSpan w:val="2"/>
            <w:tcBorders>
              <w:top w:val="single" w:sz="4" w:space="0" w:color="auto"/>
              <w:left w:val="single" w:sz="4" w:space="0" w:color="auto"/>
              <w:bottom w:val="single" w:sz="4" w:space="0" w:color="auto"/>
              <w:right w:val="single" w:sz="4" w:space="0" w:color="auto"/>
            </w:tcBorders>
            <w:shd w:val="clear" w:color="000000" w:fill="FFFF00"/>
            <w:hideMark/>
          </w:tcPr>
          <w:p w14:paraId="2366169D"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Purpose of event:  (T)raining or (O)utreach</w:t>
            </w:r>
          </w:p>
        </w:tc>
        <w:tc>
          <w:tcPr>
            <w:tcW w:w="2973" w:type="dxa"/>
            <w:gridSpan w:val="2"/>
            <w:tcBorders>
              <w:top w:val="single" w:sz="4" w:space="0" w:color="auto"/>
              <w:left w:val="single" w:sz="4" w:space="0" w:color="auto"/>
              <w:bottom w:val="single" w:sz="4" w:space="0" w:color="auto"/>
              <w:right w:val="single" w:sz="4" w:space="0" w:color="auto"/>
            </w:tcBorders>
            <w:shd w:val="clear" w:color="000000" w:fill="FFFF00"/>
            <w:hideMark/>
          </w:tcPr>
          <w:p w14:paraId="1E7E41F4"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 xml:space="preserve">If Purpose is Training or Professional/Technical Development, Estimate Savings to be Realized for Each Attendee </w:t>
            </w:r>
          </w:p>
        </w:tc>
        <w:tc>
          <w:tcPr>
            <w:tcW w:w="3512" w:type="dxa"/>
            <w:gridSpan w:val="2"/>
            <w:tcBorders>
              <w:top w:val="single" w:sz="4" w:space="0" w:color="auto"/>
              <w:left w:val="single" w:sz="4" w:space="0" w:color="auto"/>
              <w:bottom w:val="single" w:sz="4" w:space="0" w:color="auto"/>
              <w:right w:val="single" w:sz="4" w:space="0" w:color="auto"/>
            </w:tcBorders>
            <w:shd w:val="clear" w:color="000000" w:fill="FFFF00"/>
            <w:hideMark/>
          </w:tcPr>
          <w:p w14:paraId="6CB4FAF7"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If Purpose is Outreach, Describe Benefit to DEP</w:t>
            </w:r>
          </w:p>
        </w:tc>
        <w:tc>
          <w:tcPr>
            <w:tcW w:w="1903" w:type="dxa"/>
            <w:gridSpan w:val="2"/>
            <w:tcBorders>
              <w:top w:val="single" w:sz="4" w:space="0" w:color="auto"/>
              <w:left w:val="single" w:sz="4" w:space="0" w:color="auto"/>
              <w:bottom w:val="single" w:sz="4" w:space="0" w:color="auto"/>
              <w:right w:val="single" w:sz="4" w:space="0" w:color="auto"/>
            </w:tcBorders>
            <w:shd w:val="clear" w:color="000000" w:fill="FFFF00"/>
            <w:hideMark/>
          </w:tcPr>
          <w:p w14:paraId="760CC0F3"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Total Requested Event Cost (Training Cost, Associated Fees, Travel, Per Diem, Etc.)</w:t>
            </w:r>
          </w:p>
        </w:tc>
        <w:tc>
          <w:tcPr>
            <w:tcW w:w="2072" w:type="dxa"/>
            <w:tcBorders>
              <w:top w:val="single" w:sz="4" w:space="0" w:color="auto"/>
              <w:left w:val="single" w:sz="4" w:space="0" w:color="auto"/>
              <w:bottom w:val="single" w:sz="4" w:space="0" w:color="auto"/>
              <w:right w:val="single" w:sz="4" w:space="0" w:color="auto"/>
            </w:tcBorders>
            <w:shd w:val="clear" w:color="000000" w:fill="FFFF00"/>
            <w:hideMark/>
          </w:tcPr>
          <w:p w14:paraId="625327C8" w14:textId="77777777" w:rsidR="00791683" w:rsidRPr="000D76D6" w:rsidRDefault="00791683" w:rsidP="00791683">
            <w:pPr>
              <w:spacing w:after="0" w:line="240" w:lineRule="auto"/>
              <w:jc w:val="center"/>
              <w:rPr>
                <w:rFonts w:eastAsia="Times New Roman" w:cs="Times New Roman"/>
                <w:b/>
                <w:bCs/>
                <w:color w:val="000000"/>
                <w:sz w:val="20"/>
                <w:szCs w:val="20"/>
              </w:rPr>
            </w:pPr>
            <w:r w:rsidRPr="000D76D6">
              <w:rPr>
                <w:rFonts w:eastAsia="Times New Roman" w:cs="Times New Roman"/>
                <w:b/>
                <w:bCs/>
                <w:color w:val="000000"/>
                <w:sz w:val="20"/>
                <w:szCs w:val="20"/>
              </w:rPr>
              <w:t>Amount of Remaining “Employee Development” Budget</w:t>
            </w:r>
          </w:p>
        </w:tc>
      </w:tr>
      <w:tr w:rsidR="00FE2D15" w:rsidRPr="000D76D6" w14:paraId="61C9246D" w14:textId="77777777" w:rsidTr="00791683">
        <w:trPr>
          <w:trHeight w:val="2985"/>
        </w:trPr>
        <w:tc>
          <w:tcPr>
            <w:tcW w:w="911" w:type="dxa"/>
            <w:gridSpan w:val="2"/>
            <w:tcBorders>
              <w:top w:val="single" w:sz="4" w:space="0" w:color="auto"/>
              <w:left w:val="single" w:sz="4" w:space="0" w:color="auto"/>
              <w:bottom w:val="single" w:sz="4" w:space="0" w:color="auto"/>
              <w:right w:val="single" w:sz="4" w:space="0" w:color="auto"/>
            </w:tcBorders>
            <w:shd w:val="clear" w:color="auto" w:fill="auto"/>
            <w:hideMark/>
          </w:tcPr>
          <w:p w14:paraId="51645D75"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10-27 thru 30, 2013</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hideMark/>
          </w:tcPr>
          <w:p w14:paraId="1262293F"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Tallahassee</w:t>
            </w:r>
          </w:p>
        </w:tc>
        <w:tc>
          <w:tcPr>
            <w:tcW w:w="1891" w:type="dxa"/>
            <w:gridSpan w:val="3"/>
            <w:tcBorders>
              <w:top w:val="single" w:sz="4" w:space="0" w:color="auto"/>
              <w:left w:val="single" w:sz="4" w:space="0" w:color="auto"/>
              <w:bottom w:val="single" w:sz="4" w:space="0" w:color="auto"/>
              <w:right w:val="single" w:sz="4" w:space="0" w:color="auto"/>
            </w:tcBorders>
            <w:shd w:val="clear" w:color="auto" w:fill="auto"/>
            <w:hideMark/>
          </w:tcPr>
          <w:p w14:paraId="5AD52443"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Borehole Geophysical Log interpretation</w:t>
            </w:r>
          </w:p>
        </w:tc>
        <w:tc>
          <w:tcPr>
            <w:tcW w:w="1889" w:type="dxa"/>
            <w:gridSpan w:val="3"/>
            <w:tcBorders>
              <w:top w:val="single" w:sz="4" w:space="0" w:color="auto"/>
              <w:left w:val="single" w:sz="4" w:space="0" w:color="auto"/>
              <w:bottom w:val="single" w:sz="4" w:space="0" w:color="auto"/>
              <w:right w:val="single" w:sz="4" w:space="0" w:color="auto"/>
            </w:tcBorders>
            <w:shd w:val="clear" w:color="auto" w:fill="auto"/>
            <w:hideMark/>
          </w:tcPr>
          <w:p w14:paraId="3DDCF808"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xml:space="preserve">Clint Kromhout, PG I Dave Paul, PG II, Rick Green, PG II, Harley Means, PG </w:t>
            </w:r>
            <w:proofErr w:type="spellStart"/>
            <w:r w:rsidRPr="000D76D6">
              <w:rPr>
                <w:rFonts w:eastAsia="Times New Roman" w:cs="Times New Roman"/>
                <w:color w:val="000000"/>
                <w:sz w:val="20"/>
                <w:szCs w:val="20"/>
              </w:rPr>
              <w:t>Suprv</w:t>
            </w:r>
            <w:proofErr w:type="spellEnd"/>
            <w:r w:rsidRPr="000D76D6">
              <w:rPr>
                <w:rFonts w:eastAsia="Times New Roman" w:cs="Times New Roman"/>
                <w:color w:val="000000"/>
                <w:sz w:val="20"/>
                <w:szCs w:val="20"/>
              </w:rPr>
              <w:t>, Dan Phelps, PG I, Cindy Fischler, PG I, Frank Rupert, PG III, Tom Greenhalgh, PG I, Christopher Williams, PG I</w:t>
            </w:r>
            <w:r w:rsidRPr="00653A3B">
              <w:rPr>
                <w:rFonts w:eastAsia="Times New Roman" w:cs="Times New Roman"/>
                <w:strike/>
                <w:color w:val="000000"/>
                <w:sz w:val="20"/>
                <w:szCs w:val="20"/>
              </w:rPr>
              <w:t>, Paul Hansard, PG III, Andy Smith, PG II</w:t>
            </w:r>
            <w:r w:rsidRPr="000D76D6">
              <w:rPr>
                <w:rFonts w:eastAsia="Times New Roman" w:cs="Times New Roman"/>
                <w:color w:val="000000"/>
                <w:sz w:val="20"/>
                <w:szCs w:val="20"/>
              </w:rPr>
              <w:t>, Alan Baker, PG I</w:t>
            </w:r>
          </w:p>
        </w:tc>
        <w:tc>
          <w:tcPr>
            <w:tcW w:w="1442" w:type="dxa"/>
            <w:gridSpan w:val="2"/>
            <w:tcBorders>
              <w:top w:val="single" w:sz="4" w:space="0" w:color="auto"/>
              <w:left w:val="single" w:sz="4" w:space="0" w:color="auto"/>
              <w:bottom w:val="single" w:sz="4" w:space="0" w:color="auto"/>
              <w:right w:val="single" w:sz="4" w:space="0" w:color="auto"/>
            </w:tcBorders>
            <w:shd w:val="clear" w:color="auto" w:fill="auto"/>
            <w:hideMark/>
          </w:tcPr>
          <w:p w14:paraId="61240EA4" w14:textId="77777777" w:rsidR="000D76D6" w:rsidRPr="000D76D6" w:rsidRDefault="000D76D6" w:rsidP="000D76D6">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T</w:t>
            </w:r>
          </w:p>
        </w:tc>
        <w:tc>
          <w:tcPr>
            <w:tcW w:w="2970" w:type="dxa"/>
            <w:gridSpan w:val="2"/>
            <w:tcBorders>
              <w:top w:val="single" w:sz="4" w:space="0" w:color="auto"/>
              <w:left w:val="single" w:sz="4" w:space="0" w:color="auto"/>
              <w:bottom w:val="single" w:sz="4" w:space="0" w:color="auto"/>
              <w:right w:val="single" w:sz="4" w:space="0" w:color="auto"/>
            </w:tcBorders>
            <w:shd w:val="clear" w:color="auto" w:fill="auto"/>
            <w:hideMark/>
          </w:tcPr>
          <w:p w14:paraId="3F528B36"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Being able to interpret geophysical logs will add to the abilities of staff PG's to decipher the geology of the state in areas where we may not have cores or cuttings providing the cost savings realized from not drilling a core.  Coordinate with/invite WMD and DEP staff as possible.</w:t>
            </w:r>
          </w:p>
        </w:tc>
        <w:tc>
          <w:tcPr>
            <w:tcW w:w="3509" w:type="dxa"/>
            <w:gridSpan w:val="2"/>
            <w:tcBorders>
              <w:top w:val="single" w:sz="4" w:space="0" w:color="auto"/>
              <w:left w:val="single" w:sz="4" w:space="0" w:color="auto"/>
              <w:bottom w:val="single" w:sz="4" w:space="0" w:color="auto"/>
              <w:right w:val="single" w:sz="4" w:space="0" w:color="auto"/>
            </w:tcBorders>
            <w:shd w:val="clear" w:color="auto" w:fill="auto"/>
            <w:hideMark/>
          </w:tcPr>
          <w:p w14:paraId="5CB36417"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w:t>
            </w:r>
          </w:p>
        </w:tc>
        <w:tc>
          <w:tcPr>
            <w:tcW w:w="1893" w:type="dxa"/>
            <w:tcBorders>
              <w:top w:val="single" w:sz="4" w:space="0" w:color="auto"/>
              <w:left w:val="single" w:sz="4" w:space="0" w:color="auto"/>
              <w:bottom w:val="single" w:sz="4" w:space="0" w:color="auto"/>
              <w:right w:val="single" w:sz="4" w:space="0" w:color="auto"/>
            </w:tcBorders>
            <w:shd w:val="clear" w:color="auto" w:fill="auto"/>
            <w:hideMark/>
          </w:tcPr>
          <w:p w14:paraId="6913BF83" w14:textId="77777777" w:rsidR="000D76D6" w:rsidRPr="000D76D6" w:rsidRDefault="000D76D6" w:rsidP="000D76D6">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$1,000</w:t>
            </w:r>
          </w:p>
        </w:tc>
        <w:tc>
          <w:tcPr>
            <w:tcW w:w="2072" w:type="dxa"/>
            <w:tcBorders>
              <w:top w:val="single" w:sz="4" w:space="0" w:color="auto"/>
              <w:left w:val="single" w:sz="4" w:space="0" w:color="auto"/>
              <w:bottom w:val="single" w:sz="4" w:space="0" w:color="auto"/>
              <w:right w:val="single" w:sz="4" w:space="0" w:color="auto"/>
            </w:tcBorders>
            <w:shd w:val="clear" w:color="auto" w:fill="auto"/>
            <w:hideMark/>
          </w:tcPr>
          <w:p w14:paraId="35A6F9C7" w14:textId="1B7BA579" w:rsidR="000D76D6" w:rsidRPr="000D76D6" w:rsidRDefault="0020337E" w:rsidP="000D76D6">
            <w:pPr>
              <w:spacing w:after="0" w:line="240" w:lineRule="auto"/>
              <w:jc w:val="right"/>
              <w:rPr>
                <w:rFonts w:eastAsia="Times New Roman" w:cs="Times New Roman"/>
                <w:color w:val="000000"/>
                <w:sz w:val="20"/>
                <w:szCs w:val="20"/>
              </w:rPr>
            </w:pPr>
            <w:r>
              <w:rPr>
                <w:rFonts w:eastAsia="Times New Roman" w:cs="Times New Roman"/>
                <w:color w:val="FF0000"/>
                <w:sz w:val="20"/>
                <w:szCs w:val="20"/>
              </w:rPr>
              <w:t>$2,480</w:t>
            </w:r>
          </w:p>
        </w:tc>
      </w:tr>
      <w:tr w:rsidR="005B6408" w:rsidRPr="000D76D6" w14:paraId="79E5DC09" w14:textId="77777777" w:rsidTr="00791683">
        <w:trPr>
          <w:trHeight w:val="2985"/>
        </w:trPr>
        <w:tc>
          <w:tcPr>
            <w:tcW w:w="911" w:type="dxa"/>
            <w:gridSpan w:val="2"/>
            <w:tcBorders>
              <w:top w:val="single" w:sz="4" w:space="0" w:color="auto"/>
              <w:left w:val="single" w:sz="8" w:space="0" w:color="auto"/>
              <w:bottom w:val="single" w:sz="4" w:space="0" w:color="auto"/>
              <w:right w:val="single" w:sz="8" w:space="0" w:color="auto"/>
            </w:tcBorders>
            <w:shd w:val="clear" w:color="auto" w:fill="auto"/>
            <w:hideMark/>
          </w:tcPr>
          <w:p w14:paraId="6C158FF1"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To be deter</w:t>
            </w:r>
            <w:r w:rsidR="00981366">
              <w:rPr>
                <w:rFonts w:eastAsia="Times New Roman" w:cs="Times New Roman"/>
                <w:color w:val="000000"/>
                <w:sz w:val="20"/>
                <w:szCs w:val="20"/>
              </w:rPr>
              <w:t>-</w:t>
            </w:r>
            <w:r w:rsidRPr="000D76D6">
              <w:rPr>
                <w:rFonts w:eastAsia="Times New Roman" w:cs="Times New Roman"/>
                <w:color w:val="000000"/>
                <w:sz w:val="20"/>
                <w:szCs w:val="20"/>
              </w:rPr>
              <w:t>mined</w:t>
            </w:r>
          </w:p>
        </w:tc>
        <w:tc>
          <w:tcPr>
            <w:tcW w:w="1350" w:type="dxa"/>
            <w:gridSpan w:val="2"/>
            <w:tcBorders>
              <w:top w:val="single" w:sz="4" w:space="0" w:color="auto"/>
              <w:left w:val="nil"/>
              <w:bottom w:val="single" w:sz="4" w:space="0" w:color="auto"/>
              <w:right w:val="single" w:sz="8" w:space="0" w:color="auto"/>
            </w:tcBorders>
            <w:shd w:val="clear" w:color="auto" w:fill="auto"/>
            <w:hideMark/>
          </w:tcPr>
          <w:p w14:paraId="12401268"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TBD - In state</w:t>
            </w:r>
          </w:p>
        </w:tc>
        <w:tc>
          <w:tcPr>
            <w:tcW w:w="1891" w:type="dxa"/>
            <w:gridSpan w:val="3"/>
            <w:tcBorders>
              <w:top w:val="single" w:sz="4" w:space="0" w:color="auto"/>
              <w:left w:val="nil"/>
              <w:bottom w:val="single" w:sz="4" w:space="0" w:color="auto"/>
              <w:right w:val="single" w:sz="8" w:space="0" w:color="auto"/>
            </w:tcBorders>
            <w:shd w:val="clear" w:color="auto" w:fill="auto"/>
            <w:hideMark/>
          </w:tcPr>
          <w:p w14:paraId="3F0ECB04"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PG Field Training - travel and per diem needed to get staff geologists into the field to see outcrops and exposures around the state.</w:t>
            </w:r>
          </w:p>
        </w:tc>
        <w:tc>
          <w:tcPr>
            <w:tcW w:w="1889" w:type="dxa"/>
            <w:gridSpan w:val="3"/>
            <w:tcBorders>
              <w:top w:val="single" w:sz="4" w:space="0" w:color="auto"/>
              <w:left w:val="nil"/>
              <w:bottom w:val="single" w:sz="4" w:space="0" w:color="auto"/>
              <w:right w:val="single" w:sz="8" w:space="0" w:color="auto"/>
            </w:tcBorders>
            <w:shd w:val="clear" w:color="auto" w:fill="auto"/>
            <w:hideMark/>
          </w:tcPr>
          <w:p w14:paraId="358F2AE0"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xml:space="preserve">Alan Baker, PG I, Cindy Fischler, PG II, Rick Green, PG II, Tom Greenhalgh, PG I, </w:t>
            </w:r>
            <w:r w:rsidRPr="00653A3B">
              <w:rPr>
                <w:rFonts w:eastAsia="Times New Roman" w:cs="Times New Roman"/>
                <w:strike/>
                <w:color w:val="000000"/>
                <w:sz w:val="20"/>
                <w:szCs w:val="20"/>
              </w:rPr>
              <w:t>Paul Hansard</w:t>
            </w:r>
            <w:r w:rsidRPr="000D76D6">
              <w:rPr>
                <w:rFonts w:eastAsia="Times New Roman" w:cs="Times New Roman"/>
                <w:color w:val="000000"/>
                <w:sz w:val="20"/>
                <w:szCs w:val="20"/>
              </w:rPr>
              <w:t xml:space="preserve">, </w:t>
            </w:r>
            <w:r w:rsidRPr="00653A3B">
              <w:rPr>
                <w:rFonts w:eastAsia="Times New Roman" w:cs="Times New Roman"/>
                <w:strike/>
                <w:color w:val="000000"/>
                <w:sz w:val="20"/>
                <w:szCs w:val="20"/>
              </w:rPr>
              <w:t>PG III</w:t>
            </w:r>
            <w:r w:rsidRPr="000D76D6">
              <w:rPr>
                <w:rFonts w:eastAsia="Times New Roman" w:cs="Times New Roman"/>
                <w:color w:val="000000"/>
                <w:sz w:val="20"/>
                <w:szCs w:val="20"/>
              </w:rPr>
              <w:t xml:space="preserve">, Clint Kromhout, PG I, Harley Means, PG </w:t>
            </w:r>
            <w:proofErr w:type="spellStart"/>
            <w:r w:rsidRPr="000D76D6">
              <w:rPr>
                <w:rFonts w:eastAsia="Times New Roman" w:cs="Times New Roman"/>
                <w:color w:val="000000"/>
                <w:sz w:val="20"/>
                <w:szCs w:val="20"/>
              </w:rPr>
              <w:t>Suprv</w:t>
            </w:r>
            <w:proofErr w:type="spellEnd"/>
            <w:r w:rsidRPr="000D76D6">
              <w:rPr>
                <w:rFonts w:eastAsia="Times New Roman" w:cs="Times New Roman"/>
                <w:color w:val="000000"/>
                <w:sz w:val="20"/>
                <w:szCs w:val="20"/>
              </w:rPr>
              <w:t xml:space="preserve">, Dan Phelps, PG I, Frank Rupert, PG III, Christopher Williams, PG I, Dave Paul, PG II, Jon Arthur, </w:t>
            </w:r>
            <w:proofErr w:type="spellStart"/>
            <w:r w:rsidRPr="000D76D6">
              <w:rPr>
                <w:rFonts w:eastAsia="Times New Roman" w:cs="Times New Roman"/>
                <w:color w:val="000000"/>
                <w:sz w:val="20"/>
                <w:szCs w:val="20"/>
              </w:rPr>
              <w:t>Dir</w:t>
            </w:r>
            <w:proofErr w:type="spellEnd"/>
            <w:r w:rsidRPr="000D76D6">
              <w:rPr>
                <w:rFonts w:eastAsia="Times New Roman" w:cs="Times New Roman"/>
                <w:color w:val="000000"/>
                <w:sz w:val="20"/>
                <w:szCs w:val="20"/>
              </w:rPr>
              <w:t xml:space="preserve"> &amp; State Geologist</w:t>
            </w:r>
          </w:p>
        </w:tc>
        <w:tc>
          <w:tcPr>
            <w:tcW w:w="1442" w:type="dxa"/>
            <w:gridSpan w:val="2"/>
            <w:tcBorders>
              <w:top w:val="single" w:sz="4" w:space="0" w:color="auto"/>
              <w:left w:val="nil"/>
              <w:bottom w:val="single" w:sz="4" w:space="0" w:color="auto"/>
              <w:right w:val="single" w:sz="8" w:space="0" w:color="auto"/>
            </w:tcBorders>
            <w:shd w:val="clear" w:color="auto" w:fill="auto"/>
            <w:hideMark/>
          </w:tcPr>
          <w:p w14:paraId="506CA5B8" w14:textId="77777777" w:rsidR="000D76D6" w:rsidRPr="000D76D6" w:rsidRDefault="000D76D6" w:rsidP="000D76D6">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T</w:t>
            </w:r>
          </w:p>
        </w:tc>
        <w:tc>
          <w:tcPr>
            <w:tcW w:w="2970" w:type="dxa"/>
            <w:gridSpan w:val="2"/>
            <w:tcBorders>
              <w:top w:val="single" w:sz="4" w:space="0" w:color="auto"/>
              <w:left w:val="nil"/>
              <w:bottom w:val="single" w:sz="4" w:space="0" w:color="auto"/>
              <w:right w:val="single" w:sz="8" w:space="0" w:color="auto"/>
            </w:tcBorders>
            <w:shd w:val="clear" w:color="auto" w:fill="auto"/>
            <w:hideMark/>
          </w:tcPr>
          <w:p w14:paraId="731E7595"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Staff expertise in geology needs to be broad and encompass the entire state.  Field exposures and the geologic context give staff geologists a better understanding of the complex geology of the state and allow them to gain first-hand knowledge that allows staff to do a better job and be well versed in statewide geology. Coordinate with/invite WMD staff as possible.</w:t>
            </w:r>
          </w:p>
        </w:tc>
        <w:tc>
          <w:tcPr>
            <w:tcW w:w="3509" w:type="dxa"/>
            <w:gridSpan w:val="2"/>
            <w:tcBorders>
              <w:top w:val="single" w:sz="4" w:space="0" w:color="auto"/>
              <w:left w:val="nil"/>
              <w:bottom w:val="single" w:sz="4" w:space="0" w:color="auto"/>
              <w:right w:val="single" w:sz="8" w:space="0" w:color="auto"/>
            </w:tcBorders>
            <w:shd w:val="clear" w:color="auto" w:fill="auto"/>
            <w:hideMark/>
          </w:tcPr>
          <w:p w14:paraId="7291CAFD"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w:t>
            </w:r>
          </w:p>
        </w:tc>
        <w:tc>
          <w:tcPr>
            <w:tcW w:w="1893" w:type="dxa"/>
            <w:tcBorders>
              <w:top w:val="single" w:sz="4" w:space="0" w:color="auto"/>
              <w:left w:val="nil"/>
              <w:bottom w:val="single" w:sz="4" w:space="0" w:color="auto"/>
              <w:right w:val="single" w:sz="8" w:space="0" w:color="auto"/>
            </w:tcBorders>
            <w:shd w:val="clear" w:color="auto" w:fill="auto"/>
            <w:hideMark/>
          </w:tcPr>
          <w:p w14:paraId="5E254179" w14:textId="19BF5F02" w:rsidR="000D76D6" w:rsidRPr="00452067" w:rsidRDefault="00FF2355" w:rsidP="000D76D6">
            <w:pPr>
              <w:spacing w:after="0" w:line="240" w:lineRule="auto"/>
              <w:jc w:val="right"/>
              <w:rPr>
                <w:rFonts w:eastAsia="Times New Roman" w:cs="Times New Roman"/>
                <w:color w:val="000000"/>
                <w:sz w:val="20"/>
                <w:szCs w:val="20"/>
              </w:rPr>
            </w:pPr>
            <w:r>
              <w:rPr>
                <w:rFonts w:eastAsia="Times New Roman" w:cs="Times New Roman"/>
                <w:color w:val="FF0000"/>
                <w:sz w:val="20"/>
                <w:szCs w:val="20"/>
              </w:rPr>
              <w:t>$1,7</w:t>
            </w:r>
            <w:r w:rsidR="00452067" w:rsidRPr="00452067">
              <w:rPr>
                <w:rFonts w:eastAsia="Times New Roman" w:cs="Times New Roman"/>
                <w:color w:val="FF0000"/>
                <w:sz w:val="20"/>
                <w:szCs w:val="20"/>
              </w:rPr>
              <w:t>00</w:t>
            </w:r>
          </w:p>
        </w:tc>
        <w:tc>
          <w:tcPr>
            <w:tcW w:w="2072" w:type="dxa"/>
            <w:tcBorders>
              <w:top w:val="single" w:sz="4" w:space="0" w:color="auto"/>
              <w:left w:val="nil"/>
              <w:bottom w:val="single" w:sz="4" w:space="0" w:color="auto"/>
              <w:right w:val="single" w:sz="8" w:space="0" w:color="auto"/>
            </w:tcBorders>
            <w:shd w:val="clear" w:color="auto" w:fill="auto"/>
            <w:hideMark/>
          </w:tcPr>
          <w:p w14:paraId="564D98A5" w14:textId="0194F956" w:rsidR="000D76D6" w:rsidRPr="000D76D6" w:rsidRDefault="000D76D6" w:rsidP="00452067">
            <w:pPr>
              <w:spacing w:after="0" w:line="240" w:lineRule="auto"/>
              <w:jc w:val="right"/>
              <w:rPr>
                <w:rFonts w:eastAsia="Times New Roman" w:cs="Times New Roman"/>
                <w:color w:val="000000"/>
                <w:sz w:val="20"/>
                <w:szCs w:val="20"/>
              </w:rPr>
            </w:pPr>
            <w:r w:rsidRPr="00452067">
              <w:rPr>
                <w:rFonts w:eastAsia="Times New Roman" w:cs="Times New Roman"/>
                <w:color w:val="FF0000"/>
                <w:sz w:val="20"/>
                <w:szCs w:val="20"/>
              </w:rPr>
              <w:t>$</w:t>
            </w:r>
            <w:r w:rsidR="0020337E">
              <w:rPr>
                <w:rFonts w:eastAsia="Times New Roman" w:cs="Times New Roman"/>
                <w:color w:val="FF0000"/>
                <w:sz w:val="20"/>
                <w:szCs w:val="20"/>
              </w:rPr>
              <w:t>780</w:t>
            </w:r>
          </w:p>
        </w:tc>
      </w:tr>
      <w:tr w:rsidR="00FE2D15" w:rsidRPr="000D76D6" w14:paraId="5FD87F6A" w14:textId="77777777" w:rsidTr="00791683">
        <w:trPr>
          <w:trHeight w:val="2150"/>
        </w:trPr>
        <w:tc>
          <w:tcPr>
            <w:tcW w:w="911" w:type="dxa"/>
            <w:gridSpan w:val="2"/>
            <w:tcBorders>
              <w:top w:val="single" w:sz="4" w:space="0" w:color="auto"/>
              <w:left w:val="single" w:sz="4" w:space="0" w:color="auto"/>
              <w:bottom w:val="single" w:sz="4" w:space="0" w:color="auto"/>
              <w:right w:val="single" w:sz="4" w:space="0" w:color="auto"/>
            </w:tcBorders>
            <w:shd w:val="clear" w:color="auto" w:fill="auto"/>
            <w:hideMark/>
          </w:tcPr>
          <w:p w14:paraId="02374D45"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lastRenderedPageBreak/>
              <w:t>9/17/</w:t>
            </w:r>
            <w:r w:rsidR="00981366">
              <w:rPr>
                <w:rFonts w:eastAsia="Times New Roman" w:cs="Times New Roman"/>
                <w:color w:val="000000"/>
                <w:sz w:val="20"/>
                <w:szCs w:val="20"/>
              </w:rPr>
              <w:t xml:space="preserve"> </w:t>
            </w:r>
            <w:r w:rsidRPr="000D76D6">
              <w:rPr>
                <w:rFonts w:eastAsia="Times New Roman" w:cs="Times New Roman"/>
                <w:color w:val="000000"/>
                <w:sz w:val="20"/>
                <w:szCs w:val="20"/>
              </w:rPr>
              <w:t>2013</w:t>
            </w:r>
          </w:p>
        </w:tc>
        <w:tc>
          <w:tcPr>
            <w:tcW w:w="1350" w:type="dxa"/>
            <w:gridSpan w:val="2"/>
            <w:tcBorders>
              <w:top w:val="single" w:sz="4" w:space="0" w:color="auto"/>
              <w:left w:val="single" w:sz="4" w:space="0" w:color="auto"/>
              <w:bottom w:val="single" w:sz="4" w:space="0" w:color="auto"/>
              <w:right w:val="single" w:sz="4" w:space="0" w:color="auto"/>
            </w:tcBorders>
            <w:shd w:val="clear" w:color="auto" w:fill="auto"/>
            <w:hideMark/>
          </w:tcPr>
          <w:p w14:paraId="1E9BF742"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Webinar</w:t>
            </w:r>
          </w:p>
        </w:tc>
        <w:tc>
          <w:tcPr>
            <w:tcW w:w="1891" w:type="dxa"/>
            <w:gridSpan w:val="3"/>
            <w:tcBorders>
              <w:top w:val="single" w:sz="4" w:space="0" w:color="auto"/>
              <w:left w:val="single" w:sz="4" w:space="0" w:color="auto"/>
              <w:bottom w:val="single" w:sz="4" w:space="0" w:color="auto"/>
              <w:right w:val="single" w:sz="4" w:space="0" w:color="auto"/>
            </w:tcBorders>
            <w:shd w:val="clear" w:color="auto" w:fill="auto"/>
            <w:hideMark/>
          </w:tcPr>
          <w:p w14:paraId="60695261"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National Groundwater Association Hydrochemistry Series</w:t>
            </w:r>
          </w:p>
        </w:tc>
        <w:tc>
          <w:tcPr>
            <w:tcW w:w="1889" w:type="dxa"/>
            <w:gridSpan w:val="3"/>
            <w:tcBorders>
              <w:top w:val="single" w:sz="4" w:space="0" w:color="auto"/>
              <w:left w:val="single" w:sz="4" w:space="0" w:color="auto"/>
              <w:bottom w:val="single" w:sz="4" w:space="0" w:color="auto"/>
              <w:right w:val="single" w:sz="4" w:space="0" w:color="auto"/>
            </w:tcBorders>
            <w:shd w:val="clear" w:color="auto" w:fill="auto"/>
            <w:hideMark/>
          </w:tcPr>
          <w:p w14:paraId="438A34F2" w14:textId="77777777" w:rsidR="000D76D6" w:rsidRPr="000D76D6" w:rsidRDefault="000D76D6" w:rsidP="000D76D6">
            <w:pPr>
              <w:spacing w:after="0" w:line="240" w:lineRule="auto"/>
              <w:rPr>
                <w:rFonts w:eastAsia="Times New Roman" w:cs="Times New Roman"/>
                <w:color w:val="000000"/>
                <w:sz w:val="20"/>
                <w:szCs w:val="20"/>
              </w:rPr>
            </w:pPr>
            <w:r w:rsidRPr="00F26F14">
              <w:rPr>
                <w:rFonts w:eastAsia="Times New Roman" w:cs="Times New Roman"/>
                <w:strike/>
                <w:color w:val="FF0000"/>
                <w:sz w:val="20"/>
                <w:szCs w:val="20"/>
              </w:rPr>
              <w:t xml:space="preserve">Paul </w:t>
            </w:r>
            <w:proofErr w:type="spellStart"/>
            <w:r w:rsidRPr="00F26F14">
              <w:rPr>
                <w:rFonts w:eastAsia="Times New Roman" w:cs="Times New Roman"/>
                <w:strike/>
                <w:color w:val="FF0000"/>
                <w:sz w:val="20"/>
                <w:szCs w:val="20"/>
                <w:u w:val="single"/>
              </w:rPr>
              <w:t>Hansard</w:t>
            </w:r>
            <w:r w:rsidR="00653A3B" w:rsidRPr="00F26F14">
              <w:rPr>
                <w:rFonts w:eastAsia="Times New Roman" w:cs="Times New Roman"/>
                <w:color w:val="FF0000"/>
                <w:sz w:val="20"/>
                <w:szCs w:val="20"/>
                <w:u w:val="single"/>
              </w:rPr>
              <w:t>Cindy</w:t>
            </w:r>
            <w:proofErr w:type="spellEnd"/>
            <w:r w:rsidR="00653A3B" w:rsidRPr="00F26F14">
              <w:rPr>
                <w:rFonts w:eastAsia="Times New Roman" w:cs="Times New Roman"/>
                <w:color w:val="FF0000"/>
                <w:sz w:val="20"/>
                <w:szCs w:val="20"/>
                <w:u w:val="single"/>
              </w:rPr>
              <w:t xml:space="preserve"> Fischler</w:t>
            </w:r>
            <w:r w:rsidRPr="00F26F14">
              <w:rPr>
                <w:rFonts w:eastAsia="Times New Roman" w:cs="Times New Roman"/>
                <w:color w:val="FF0000"/>
                <w:sz w:val="20"/>
                <w:szCs w:val="20"/>
                <w:u w:val="single"/>
              </w:rPr>
              <w:t>, PGII</w:t>
            </w:r>
          </w:p>
        </w:tc>
        <w:tc>
          <w:tcPr>
            <w:tcW w:w="1442" w:type="dxa"/>
            <w:gridSpan w:val="2"/>
            <w:tcBorders>
              <w:top w:val="single" w:sz="4" w:space="0" w:color="auto"/>
              <w:left w:val="single" w:sz="4" w:space="0" w:color="auto"/>
              <w:bottom w:val="single" w:sz="4" w:space="0" w:color="auto"/>
              <w:right w:val="single" w:sz="4" w:space="0" w:color="auto"/>
            </w:tcBorders>
            <w:shd w:val="clear" w:color="auto" w:fill="auto"/>
            <w:hideMark/>
          </w:tcPr>
          <w:p w14:paraId="281DFC5C" w14:textId="77777777" w:rsidR="000D76D6" w:rsidRPr="000D76D6" w:rsidRDefault="000D76D6" w:rsidP="000D76D6">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T</w:t>
            </w:r>
          </w:p>
        </w:tc>
        <w:tc>
          <w:tcPr>
            <w:tcW w:w="2970" w:type="dxa"/>
            <w:gridSpan w:val="2"/>
            <w:tcBorders>
              <w:top w:val="single" w:sz="4" w:space="0" w:color="auto"/>
              <w:left w:val="single" w:sz="4" w:space="0" w:color="auto"/>
              <w:bottom w:val="single" w:sz="4" w:space="0" w:color="auto"/>
              <w:right w:val="single" w:sz="4" w:space="0" w:color="auto"/>
            </w:tcBorders>
            <w:shd w:val="clear" w:color="auto" w:fill="auto"/>
            <w:hideMark/>
          </w:tcPr>
          <w:p w14:paraId="21672419"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This highly cost-efficient training provides courses at $160 each for the following topics: 1) Environmental isotopes in the hydrologic cycle, 2) Nitrogen Species and Reactions in Contaminated Groundwater, 3) Isotope Tools to Date Groundwater</w:t>
            </w:r>
          </w:p>
        </w:tc>
        <w:tc>
          <w:tcPr>
            <w:tcW w:w="3509" w:type="dxa"/>
            <w:gridSpan w:val="2"/>
            <w:tcBorders>
              <w:top w:val="single" w:sz="4" w:space="0" w:color="auto"/>
              <w:left w:val="single" w:sz="4" w:space="0" w:color="auto"/>
              <w:bottom w:val="single" w:sz="4" w:space="0" w:color="auto"/>
              <w:right w:val="single" w:sz="4" w:space="0" w:color="auto"/>
            </w:tcBorders>
            <w:shd w:val="clear" w:color="auto" w:fill="auto"/>
            <w:hideMark/>
          </w:tcPr>
          <w:p w14:paraId="0CE0A249"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w:t>
            </w:r>
            <w:r w:rsidR="00EB256B">
              <w:rPr>
                <w:rFonts w:eastAsia="Times New Roman" w:cs="Times New Roman"/>
                <w:color w:val="000000"/>
                <w:sz w:val="20"/>
                <w:szCs w:val="20"/>
              </w:rPr>
              <w:t>s</w:t>
            </w:r>
          </w:p>
        </w:tc>
        <w:tc>
          <w:tcPr>
            <w:tcW w:w="1893" w:type="dxa"/>
            <w:tcBorders>
              <w:top w:val="single" w:sz="4" w:space="0" w:color="auto"/>
              <w:left w:val="single" w:sz="4" w:space="0" w:color="auto"/>
              <w:bottom w:val="single" w:sz="4" w:space="0" w:color="auto"/>
              <w:right w:val="single" w:sz="4" w:space="0" w:color="auto"/>
            </w:tcBorders>
            <w:shd w:val="clear" w:color="auto" w:fill="auto"/>
            <w:hideMark/>
          </w:tcPr>
          <w:p w14:paraId="20BE7DC6" w14:textId="77777777" w:rsidR="000D76D6" w:rsidRPr="000D76D6" w:rsidRDefault="000D76D6" w:rsidP="000D76D6">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$480</w:t>
            </w:r>
          </w:p>
        </w:tc>
        <w:tc>
          <w:tcPr>
            <w:tcW w:w="2072" w:type="dxa"/>
            <w:tcBorders>
              <w:top w:val="single" w:sz="4" w:space="0" w:color="auto"/>
              <w:left w:val="single" w:sz="4" w:space="0" w:color="auto"/>
              <w:bottom w:val="single" w:sz="4" w:space="0" w:color="auto"/>
              <w:right w:val="single" w:sz="4" w:space="0" w:color="auto"/>
            </w:tcBorders>
            <w:shd w:val="clear" w:color="auto" w:fill="auto"/>
            <w:hideMark/>
          </w:tcPr>
          <w:p w14:paraId="46EBD1B2" w14:textId="3F53B13A" w:rsidR="000D76D6" w:rsidRPr="000D76D6" w:rsidRDefault="0020337E" w:rsidP="006C1254">
            <w:pPr>
              <w:spacing w:after="0" w:line="240" w:lineRule="auto"/>
              <w:jc w:val="right"/>
              <w:rPr>
                <w:rFonts w:eastAsia="Times New Roman" w:cs="Times New Roman"/>
                <w:color w:val="000000"/>
                <w:sz w:val="20"/>
                <w:szCs w:val="20"/>
              </w:rPr>
            </w:pPr>
            <w:r>
              <w:rPr>
                <w:rFonts w:eastAsia="Times New Roman" w:cs="Times New Roman"/>
                <w:color w:val="FF0000"/>
                <w:sz w:val="20"/>
                <w:szCs w:val="20"/>
              </w:rPr>
              <w:t>$300</w:t>
            </w:r>
            <w:r w:rsidR="000D76D6" w:rsidRPr="00452067">
              <w:rPr>
                <w:rFonts w:eastAsia="Times New Roman" w:cs="Times New Roman"/>
                <w:color w:val="FF0000"/>
                <w:sz w:val="20"/>
                <w:szCs w:val="20"/>
              </w:rPr>
              <w:t> </w:t>
            </w:r>
          </w:p>
        </w:tc>
      </w:tr>
      <w:tr w:rsidR="005B6408" w:rsidRPr="000D76D6" w14:paraId="468A65B9" w14:textId="77777777" w:rsidTr="00791683">
        <w:trPr>
          <w:trHeight w:val="1358"/>
        </w:trPr>
        <w:tc>
          <w:tcPr>
            <w:tcW w:w="911" w:type="dxa"/>
            <w:gridSpan w:val="2"/>
            <w:tcBorders>
              <w:top w:val="single" w:sz="4" w:space="0" w:color="auto"/>
              <w:left w:val="single" w:sz="8" w:space="0" w:color="auto"/>
              <w:bottom w:val="single" w:sz="8" w:space="0" w:color="auto"/>
              <w:right w:val="single" w:sz="8" w:space="0" w:color="auto"/>
            </w:tcBorders>
            <w:shd w:val="clear" w:color="auto" w:fill="auto"/>
            <w:hideMark/>
          </w:tcPr>
          <w:p w14:paraId="0F9CF8FA"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10/11-12/13</w:t>
            </w:r>
          </w:p>
        </w:tc>
        <w:tc>
          <w:tcPr>
            <w:tcW w:w="1350" w:type="dxa"/>
            <w:gridSpan w:val="2"/>
            <w:tcBorders>
              <w:top w:val="single" w:sz="4" w:space="0" w:color="auto"/>
              <w:left w:val="nil"/>
              <w:bottom w:val="single" w:sz="8" w:space="0" w:color="auto"/>
              <w:right w:val="single" w:sz="8" w:space="0" w:color="auto"/>
            </w:tcBorders>
            <w:shd w:val="clear" w:color="auto" w:fill="auto"/>
            <w:hideMark/>
          </w:tcPr>
          <w:p w14:paraId="14083EC7"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Niceville, FL</w:t>
            </w:r>
          </w:p>
        </w:tc>
        <w:tc>
          <w:tcPr>
            <w:tcW w:w="1891" w:type="dxa"/>
            <w:gridSpan w:val="3"/>
            <w:tcBorders>
              <w:top w:val="single" w:sz="4" w:space="0" w:color="auto"/>
              <w:left w:val="nil"/>
              <w:bottom w:val="single" w:sz="8" w:space="0" w:color="auto"/>
              <w:right w:val="single" w:sz="8" w:space="0" w:color="auto"/>
            </w:tcBorders>
            <w:shd w:val="clear" w:color="auto" w:fill="auto"/>
            <w:hideMark/>
          </w:tcPr>
          <w:p w14:paraId="1B5D155D"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Southeastern Geological Society Meeting and Field Trip - NW Florida Pleistocene geology</w:t>
            </w:r>
          </w:p>
        </w:tc>
        <w:tc>
          <w:tcPr>
            <w:tcW w:w="1889" w:type="dxa"/>
            <w:gridSpan w:val="3"/>
            <w:tcBorders>
              <w:top w:val="single" w:sz="4" w:space="0" w:color="auto"/>
              <w:left w:val="nil"/>
              <w:bottom w:val="single" w:sz="8" w:space="0" w:color="auto"/>
              <w:right w:val="single" w:sz="8" w:space="0" w:color="auto"/>
            </w:tcBorders>
            <w:shd w:val="clear" w:color="auto" w:fill="auto"/>
            <w:hideMark/>
          </w:tcPr>
          <w:p w14:paraId="5D0945AF"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xml:space="preserve">Guy Means, PG </w:t>
            </w:r>
            <w:proofErr w:type="spellStart"/>
            <w:r w:rsidRPr="000D76D6">
              <w:rPr>
                <w:rFonts w:eastAsia="Times New Roman" w:cs="Times New Roman"/>
                <w:color w:val="000000"/>
                <w:sz w:val="20"/>
                <w:szCs w:val="20"/>
              </w:rPr>
              <w:t>Suprv</w:t>
            </w:r>
            <w:proofErr w:type="spellEnd"/>
          </w:p>
        </w:tc>
        <w:tc>
          <w:tcPr>
            <w:tcW w:w="1442" w:type="dxa"/>
            <w:gridSpan w:val="2"/>
            <w:tcBorders>
              <w:top w:val="single" w:sz="4" w:space="0" w:color="auto"/>
              <w:left w:val="nil"/>
              <w:bottom w:val="single" w:sz="8" w:space="0" w:color="auto"/>
              <w:right w:val="single" w:sz="8" w:space="0" w:color="auto"/>
            </w:tcBorders>
            <w:shd w:val="clear" w:color="auto" w:fill="auto"/>
            <w:hideMark/>
          </w:tcPr>
          <w:p w14:paraId="47C32D8E" w14:textId="77777777" w:rsidR="000D76D6" w:rsidRPr="000D76D6" w:rsidRDefault="000D76D6" w:rsidP="000D76D6">
            <w:pPr>
              <w:spacing w:after="0" w:line="240" w:lineRule="auto"/>
              <w:jc w:val="center"/>
              <w:rPr>
                <w:rFonts w:eastAsia="Times New Roman" w:cs="Times New Roman"/>
                <w:color w:val="000000"/>
                <w:sz w:val="20"/>
                <w:szCs w:val="20"/>
              </w:rPr>
            </w:pPr>
            <w:r w:rsidRPr="000D76D6">
              <w:rPr>
                <w:rFonts w:eastAsia="Times New Roman" w:cs="Times New Roman"/>
                <w:color w:val="000000"/>
                <w:sz w:val="20"/>
                <w:szCs w:val="20"/>
              </w:rPr>
              <w:t>O</w:t>
            </w:r>
          </w:p>
        </w:tc>
        <w:tc>
          <w:tcPr>
            <w:tcW w:w="2970" w:type="dxa"/>
            <w:gridSpan w:val="2"/>
            <w:tcBorders>
              <w:top w:val="single" w:sz="4" w:space="0" w:color="auto"/>
              <w:left w:val="nil"/>
              <w:bottom w:val="single" w:sz="8" w:space="0" w:color="auto"/>
              <w:right w:val="single" w:sz="8" w:space="0" w:color="auto"/>
            </w:tcBorders>
            <w:shd w:val="clear" w:color="auto" w:fill="auto"/>
            <w:hideMark/>
          </w:tcPr>
          <w:p w14:paraId="25B77867"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Coordinate with/invite other WMD and DEP staff.</w:t>
            </w:r>
          </w:p>
        </w:tc>
        <w:tc>
          <w:tcPr>
            <w:tcW w:w="3509" w:type="dxa"/>
            <w:gridSpan w:val="2"/>
            <w:tcBorders>
              <w:top w:val="single" w:sz="4" w:space="0" w:color="auto"/>
              <w:left w:val="nil"/>
              <w:bottom w:val="single" w:sz="8" w:space="0" w:color="auto"/>
              <w:right w:val="single" w:sz="8" w:space="0" w:color="auto"/>
            </w:tcBorders>
            <w:shd w:val="clear" w:color="auto" w:fill="auto"/>
            <w:hideMark/>
          </w:tcPr>
          <w:p w14:paraId="0A92DCC4"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SEGS is an organization dedicated to Florida's geologic community.  Gives state PG's the opportunity to meet and learn about state geology and interact with FGS staff.</w:t>
            </w:r>
          </w:p>
        </w:tc>
        <w:tc>
          <w:tcPr>
            <w:tcW w:w="1893" w:type="dxa"/>
            <w:tcBorders>
              <w:top w:val="single" w:sz="4" w:space="0" w:color="auto"/>
              <w:left w:val="nil"/>
              <w:bottom w:val="single" w:sz="8" w:space="0" w:color="auto"/>
              <w:right w:val="single" w:sz="8" w:space="0" w:color="auto"/>
            </w:tcBorders>
            <w:shd w:val="clear" w:color="auto" w:fill="auto"/>
            <w:hideMark/>
          </w:tcPr>
          <w:p w14:paraId="3F2BFA69" w14:textId="77777777" w:rsidR="000D76D6" w:rsidRPr="000D76D6" w:rsidRDefault="000D76D6" w:rsidP="000D76D6">
            <w:pPr>
              <w:spacing w:after="0" w:line="240" w:lineRule="auto"/>
              <w:jc w:val="right"/>
              <w:rPr>
                <w:rFonts w:eastAsia="Times New Roman" w:cs="Times New Roman"/>
                <w:color w:val="000000"/>
                <w:sz w:val="20"/>
                <w:szCs w:val="20"/>
              </w:rPr>
            </w:pPr>
            <w:r w:rsidRPr="000D76D6">
              <w:rPr>
                <w:rFonts w:eastAsia="Times New Roman" w:cs="Times New Roman"/>
                <w:color w:val="000000"/>
                <w:sz w:val="20"/>
                <w:szCs w:val="20"/>
              </w:rPr>
              <w:t>$300</w:t>
            </w:r>
          </w:p>
        </w:tc>
        <w:tc>
          <w:tcPr>
            <w:tcW w:w="2072" w:type="dxa"/>
            <w:tcBorders>
              <w:top w:val="single" w:sz="4" w:space="0" w:color="auto"/>
              <w:left w:val="nil"/>
              <w:bottom w:val="single" w:sz="8" w:space="0" w:color="auto"/>
              <w:right w:val="single" w:sz="8" w:space="0" w:color="auto"/>
            </w:tcBorders>
            <w:shd w:val="clear" w:color="auto" w:fill="auto"/>
            <w:hideMark/>
          </w:tcPr>
          <w:p w14:paraId="15325242" w14:textId="3401CCEA" w:rsidR="000D76D6" w:rsidRPr="000D76D6" w:rsidRDefault="0020337E" w:rsidP="000D76D6">
            <w:pPr>
              <w:spacing w:after="0" w:line="240" w:lineRule="auto"/>
              <w:jc w:val="right"/>
              <w:rPr>
                <w:rFonts w:eastAsia="Times New Roman" w:cs="Times New Roman"/>
                <w:color w:val="000000"/>
                <w:sz w:val="20"/>
                <w:szCs w:val="20"/>
              </w:rPr>
            </w:pPr>
            <w:r>
              <w:rPr>
                <w:rFonts w:eastAsia="Times New Roman" w:cs="Times New Roman"/>
                <w:color w:val="FF0000"/>
                <w:sz w:val="20"/>
                <w:szCs w:val="20"/>
              </w:rPr>
              <w:t>$0</w:t>
            </w:r>
          </w:p>
        </w:tc>
      </w:tr>
      <w:tr w:rsidR="005B6408" w:rsidRPr="000D76D6" w14:paraId="5BDA7889" w14:textId="77777777" w:rsidTr="00791683">
        <w:trPr>
          <w:trHeight w:val="345"/>
        </w:trPr>
        <w:tc>
          <w:tcPr>
            <w:tcW w:w="6041" w:type="dxa"/>
            <w:gridSpan w:val="10"/>
            <w:tcBorders>
              <w:top w:val="single" w:sz="8" w:space="0" w:color="auto"/>
              <w:left w:val="single" w:sz="8" w:space="0" w:color="auto"/>
              <w:bottom w:val="single" w:sz="8" w:space="0" w:color="auto"/>
              <w:right w:val="nil"/>
            </w:tcBorders>
            <w:shd w:val="clear" w:color="auto" w:fill="auto"/>
            <w:hideMark/>
          </w:tcPr>
          <w:p w14:paraId="466D4971" w14:textId="77777777" w:rsidR="000D76D6" w:rsidRPr="000D76D6" w:rsidRDefault="000D76D6" w:rsidP="000D76D6">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t>Geologic Investigations Section Total</w:t>
            </w:r>
          </w:p>
        </w:tc>
        <w:tc>
          <w:tcPr>
            <w:tcW w:w="1442" w:type="dxa"/>
            <w:gridSpan w:val="2"/>
            <w:tcBorders>
              <w:top w:val="nil"/>
              <w:left w:val="nil"/>
              <w:bottom w:val="single" w:sz="8" w:space="0" w:color="auto"/>
              <w:right w:val="nil"/>
            </w:tcBorders>
            <w:shd w:val="clear" w:color="auto" w:fill="auto"/>
            <w:hideMark/>
          </w:tcPr>
          <w:p w14:paraId="69A748B8"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w:t>
            </w:r>
          </w:p>
        </w:tc>
        <w:tc>
          <w:tcPr>
            <w:tcW w:w="2970" w:type="dxa"/>
            <w:gridSpan w:val="2"/>
            <w:tcBorders>
              <w:top w:val="nil"/>
              <w:left w:val="nil"/>
              <w:bottom w:val="single" w:sz="8" w:space="0" w:color="auto"/>
              <w:right w:val="nil"/>
            </w:tcBorders>
            <w:shd w:val="clear" w:color="auto" w:fill="auto"/>
            <w:hideMark/>
          </w:tcPr>
          <w:p w14:paraId="519D9E6C"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w:t>
            </w:r>
          </w:p>
        </w:tc>
        <w:tc>
          <w:tcPr>
            <w:tcW w:w="3509" w:type="dxa"/>
            <w:gridSpan w:val="2"/>
            <w:tcBorders>
              <w:top w:val="nil"/>
              <w:left w:val="nil"/>
              <w:bottom w:val="single" w:sz="8" w:space="0" w:color="auto"/>
              <w:right w:val="nil"/>
            </w:tcBorders>
            <w:shd w:val="clear" w:color="auto" w:fill="auto"/>
            <w:hideMark/>
          </w:tcPr>
          <w:p w14:paraId="26D37E70" w14:textId="77777777" w:rsidR="000D76D6" w:rsidRPr="000D76D6" w:rsidRDefault="000D76D6" w:rsidP="000D76D6">
            <w:pPr>
              <w:spacing w:after="0" w:line="240" w:lineRule="auto"/>
              <w:rPr>
                <w:rFonts w:eastAsia="Times New Roman" w:cs="Times New Roman"/>
                <w:color w:val="000000"/>
                <w:sz w:val="20"/>
                <w:szCs w:val="20"/>
              </w:rPr>
            </w:pPr>
            <w:r w:rsidRPr="000D76D6">
              <w:rPr>
                <w:rFonts w:eastAsia="Times New Roman" w:cs="Times New Roman"/>
                <w:color w:val="000000"/>
                <w:sz w:val="20"/>
                <w:szCs w:val="20"/>
              </w:rPr>
              <w:t> </w:t>
            </w:r>
          </w:p>
        </w:tc>
        <w:tc>
          <w:tcPr>
            <w:tcW w:w="1893" w:type="dxa"/>
            <w:tcBorders>
              <w:top w:val="nil"/>
              <w:left w:val="nil"/>
              <w:bottom w:val="single" w:sz="8" w:space="0" w:color="auto"/>
              <w:right w:val="nil"/>
            </w:tcBorders>
            <w:shd w:val="clear" w:color="auto" w:fill="auto"/>
            <w:hideMark/>
          </w:tcPr>
          <w:p w14:paraId="1AA64311" w14:textId="77777777" w:rsidR="000D76D6" w:rsidRPr="000D76D6" w:rsidRDefault="000D76D6" w:rsidP="000D76D6">
            <w:pPr>
              <w:spacing w:after="0" w:line="240" w:lineRule="auto"/>
              <w:jc w:val="right"/>
              <w:rPr>
                <w:rFonts w:eastAsia="Times New Roman" w:cs="Times New Roman"/>
                <w:b/>
                <w:bCs/>
                <w:color w:val="000000"/>
                <w:sz w:val="20"/>
                <w:szCs w:val="20"/>
              </w:rPr>
            </w:pPr>
            <w:r w:rsidRPr="000D76D6">
              <w:rPr>
                <w:rFonts w:eastAsia="Times New Roman" w:cs="Times New Roman"/>
                <w:b/>
                <w:bCs/>
                <w:color w:val="000000"/>
                <w:sz w:val="20"/>
                <w:szCs w:val="20"/>
              </w:rPr>
              <w:t>$14,444</w:t>
            </w:r>
          </w:p>
        </w:tc>
        <w:tc>
          <w:tcPr>
            <w:tcW w:w="2072" w:type="dxa"/>
            <w:tcBorders>
              <w:top w:val="nil"/>
              <w:left w:val="nil"/>
              <w:bottom w:val="single" w:sz="8" w:space="0" w:color="auto"/>
              <w:right w:val="single" w:sz="8" w:space="0" w:color="auto"/>
            </w:tcBorders>
            <w:shd w:val="clear" w:color="auto" w:fill="auto"/>
            <w:hideMark/>
          </w:tcPr>
          <w:p w14:paraId="77679560" w14:textId="62BF1CBB" w:rsidR="000D76D6" w:rsidRPr="000D76D6" w:rsidRDefault="000D76D6" w:rsidP="000D76D6">
            <w:pPr>
              <w:spacing w:after="0" w:line="240" w:lineRule="auto"/>
              <w:jc w:val="right"/>
              <w:rPr>
                <w:rFonts w:eastAsia="Times New Roman" w:cs="Times New Roman"/>
                <w:color w:val="000000"/>
                <w:sz w:val="20"/>
                <w:szCs w:val="20"/>
              </w:rPr>
            </w:pPr>
          </w:p>
        </w:tc>
      </w:tr>
      <w:tr w:rsidR="00FE2D15" w:rsidRPr="000D76D6" w14:paraId="7F88E73A" w14:textId="77777777" w:rsidTr="00791683">
        <w:trPr>
          <w:trHeight w:val="375"/>
        </w:trPr>
        <w:tc>
          <w:tcPr>
            <w:tcW w:w="2581" w:type="dxa"/>
            <w:gridSpan w:val="5"/>
            <w:tcBorders>
              <w:top w:val="nil"/>
              <w:left w:val="nil"/>
              <w:bottom w:val="nil"/>
              <w:right w:val="nil"/>
            </w:tcBorders>
            <w:shd w:val="clear" w:color="auto" w:fill="auto"/>
            <w:noWrap/>
            <w:vAlign w:val="bottom"/>
            <w:hideMark/>
          </w:tcPr>
          <w:p w14:paraId="674F18ED" w14:textId="77777777" w:rsidR="000D76D6" w:rsidRPr="000D76D6" w:rsidRDefault="000D76D6" w:rsidP="000D76D6">
            <w:pPr>
              <w:spacing w:after="0" w:line="240" w:lineRule="auto"/>
              <w:rPr>
                <w:rFonts w:eastAsia="Times New Roman" w:cs="Times New Roman"/>
                <w:b/>
                <w:bCs/>
                <w:color w:val="000000"/>
                <w:sz w:val="20"/>
                <w:szCs w:val="20"/>
              </w:rPr>
            </w:pPr>
            <w:r w:rsidRPr="000D76D6">
              <w:rPr>
                <w:rFonts w:eastAsia="Times New Roman" w:cs="Times New Roman"/>
                <w:b/>
                <w:bCs/>
                <w:color w:val="000000"/>
                <w:sz w:val="20"/>
                <w:szCs w:val="20"/>
              </w:rPr>
              <w:t>OVERALL TOTAL</w:t>
            </w:r>
          </w:p>
        </w:tc>
        <w:tc>
          <w:tcPr>
            <w:tcW w:w="1724" w:type="dxa"/>
            <w:gridSpan w:val="3"/>
            <w:tcBorders>
              <w:top w:val="nil"/>
              <w:left w:val="nil"/>
              <w:bottom w:val="nil"/>
              <w:right w:val="nil"/>
            </w:tcBorders>
            <w:shd w:val="clear" w:color="auto" w:fill="auto"/>
            <w:noWrap/>
            <w:vAlign w:val="bottom"/>
            <w:hideMark/>
          </w:tcPr>
          <w:p w14:paraId="607C3149" w14:textId="77777777" w:rsidR="000D76D6" w:rsidRPr="000D76D6" w:rsidRDefault="000D76D6" w:rsidP="000D76D6">
            <w:pPr>
              <w:spacing w:after="0" w:line="240" w:lineRule="auto"/>
              <w:rPr>
                <w:rFonts w:eastAsia="Times New Roman" w:cs="Times New Roman"/>
                <w:color w:val="000000"/>
                <w:sz w:val="20"/>
                <w:szCs w:val="20"/>
              </w:rPr>
            </w:pPr>
          </w:p>
        </w:tc>
        <w:tc>
          <w:tcPr>
            <w:tcW w:w="1736" w:type="dxa"/>
            <w:gridSpan w:val="2"/>
            <w:tcBorders>
              <w:top w:val="nil"/>
              <w:left w:val="nil"/>
              <w:bottom w:val="nil"/>
              <w:right w:val="nil"/>
            </w:tcBorders>
            <w:shd w:val="clear" w:color="auto" w:fill="auto"/>
            <w:noWrap/>
            <w:vAlign w:val="bottom"/>
            <w:hideMark/>
          </w:tcPr>
          <w:p w14:paraId="177B9AA8" w14:textId="77777777" w:rsidR="000D76D6" w:rsidRPr="000D76D6" w:rsidRDefault="000D76D6" w:rsidP="000D76D6">
            <w:pPr>
              <w:spacing w:after="0" w:line="240" w:lineRule="auto"/>
              <w:rPr>
                <w:rFonts w:eastAsia="Times New Roman" w:cs="Times New Roman"/>
                <w:color w:val="000000"/>
                <w:sz w:val="20"/>
                <w:szCs w:val="20"/>
              </w:rPr>
            </w:pPr>
          </w:p>
        </w:tc>
        <w:tc>
          <w:tcPr>
            <w:tcW w:w="1442" w:type="dxa"/>
            <w:gridSpan w:val="2"/>
            <w:tcBorders>
              <w:top w:val="nil"/>
              <w:left w:val="nil"/>
              <w:bottom w:val="nil"/>
              <w:right w:val="nil"/>
            </w:tcBorders>
            <w:shd w:val="clear" w:color="auto" w:fill="auto"/>
            <w:noWrap/>
            <w:vAlign w:val="bottom"/>
            <w:hideMark/>
          </w:tcPr>
          <w:p w14:paraId="7BE8F066" w14:textId="77777777" w:rsidR="000D76D6" w:rsidRPr="000D76D6" w:rsidRDefault="000D76D6" w:rsidP="000D76D6">
            <w:pPr>
              <w:spacing w:after="0" w:line="240" w:lineRule="auto"/>
              <w:rPr>
                <w:rFonts w:eastAsia="Times New Roman" w:cs="Times New Roman"/>
                <w:color w:val="000000"/>
                <w:sz w:val="20"/>
                <w:szCs w:val="20"/>
              </w:rPr>
            </w:pPr>
          </w:p>
        </w:tc>
        <w:tc>
          <w:tcPr>
            <w:tcW w:w="2970" w:type="dxa"/>
            <w:gridSpan w:val="2"/>
            <w:tcBorders>
              <w:top w:val="nil"/>
              <w:left w:val="nil"/>
              <w:bottom w:val="nil"/>
              <w:right w:val="nil"/>
            </w:tcBorders>
            <w:shd w:val="clear" w:color="auto" w:fill="auto"/>
            <w:noWrap/>
            <w:vAlign w:val="bottom"/>
            <w:hideMark/>
          </w:tcPr>
          <w:p w14:paraId="325B834C" w14:textId="77777777" w:rsidR="000D76D6" w:rsidRPr="000D76D6" w:rsidRDefault="000D76D6" w:rsidP="000D76D6">
            <w:pPr>
              <w:spacing w:after="0" w:line="240" w:lineRule="auto"/>
              <w:rPr>
                <w:rFonts w:eastAsia="Times New Roman" w:cs="Times New Roman"/>
                <w:color w:val="000000"/>
                <w:sz w:val="20"/>
                <w:szCs w:val="20"/>
              </w:rPr>
            </w:pPr>
          </w:p>
        </w:tc>
        <w:tc>
          <w:tcPr>
            <w:tcW w:w="3509" w:type="dxa"/>
            <w:gridSpan w:val="2"/>
            <w:tcBorders>
              <w:top w:val="nil"/>
              <w:left w:val="nil"/>
              <w:bottom w:val="nil"/>
              <w:right w:val="nil"/>
            </w:tcBorders>
            <w:shd w:val="clear" w:color="auto" w:fill="auto"/>
            <w:noWrap/>
            <w:vAlign w:val="bottom"/>
            <w:hideMark/>
          </w:tcPr>
          <w:p w14:paraId="7BC8D964" w14:textId="77777777" w:rsidR="000D76D6" w:rsidRPr="000D76D6" w:rsidRDefault="000D76D6" w:rsidP="000D76D6">
            <w:pPr>
              <w:spacing w:after="0" w:line="240" w:lineRule="auto"/>
              <w:rPr>
                <w:rFonts w:eastAsia="Times New Roman" w:cs="Times New Roman"/>
                <w:color w:val="000000"/>
                <w:sz w:val="20"/>
                <w:szCs w:val="20"/>
              </w:rPr>
            </w:pPr>
          </w:p>
        </w:tc>
        <w:tc>
          <w:tcPr>
            <w:tcW w:w="1893" w:type="dxa"/>
            <w:tcBorders>
              <w:top w:val="nil"/>
              <w:left w:val="nil"/>
              <w:bottom w:val="nil"/>
              <w:right w:val="nil"/>
            </w:tcBorders>
            <w:shd w:val="clear" w:color="auto" w:fill="auto"/>
            <w:noWrap/>
            <w:vAlign w:val="bottom"/>
            <w:hideMark/>
          </w:tcPr>
          <w:p w14:paraId="6348C8E9" w14:textId="3E33B016" w:rsidR="000D76D6" w:rsidRPr="00062BAA" w:rsidRDefault="00062BAA" w:rsidP="0082411A">
            <w:pPr>
              <w:spacing w:after="0" w:line="240" w:lineRule="auto"/>
              <w:jc w:val="right"/>
              <w:rPr>
                <w:rFonts w:eastAsia="Times New Roman" w:cs="Times New Roman"/>
                <w:b/>
                <w:bCs/>
                <w:color w:val="FF0000"/>
                <w:sz w:val="20"/>
                <w:szCs w:val="20"/>
              </w:rPr>
            </w:pPr>
            <w:r w:rsidRPr="00062BAA">
              <w:rPr>
                <w:rFonts w:eastAsia="Times New Roman" w:cs="Times New Roman"/>
                <w:b/>
                <w:bCs/>
                <w:color w:val="FF0000"/>
                <w:sz w:val="20"/>
                <w:szCs w:val="20"/>
              </w:rPr>
              <w:t>$</w:t>
            </w:r>
            <w:r w:rsidR="0082411A">
              <w:rPr>
                <w:rFonts w:eastAsia="Times New Roman" w:cs="Times New Roman"/>
                <w:b/>
                <w:bCs/>
                <w:color w:val="FF0000"/>
                <w:sz w:val="20"/>
                <w:szCs w:val="20"/>
              </w:rPr>
              <w:t>32,084</w:t>
            </w:r>
            <w:r w:rsidR="000D76D6" w:rsidRPr="00062BAA">
              <w:rPr>
                <w:rFonts w:eastAsia="Times New Roman" w:cs="Times New Roman"/>
                <w:b/>
                <w:bCs/>
                <w:color w:val="FF0000"/>
                <w:sz w:val="20"/>
                <w:szCs w:val="20"/>
              </w:rPr>
              <w:t xml:space="preserve"> </w:t>
            </w:r>
          </w:p>
        </w:tc>
        <w:tc>
          <w:tcPr>
            <w:tcW w:w="2072" w:type="dxa"/>
            <w:tcBorders>
              <w:top w:val="nil"/>
              <w:left w:val="nil"/>
              <w:bottom w:val="nil"/>
              <w:right w:val="nil"/>
            </w:tcBorders>
            <w:shd w:val="clear" w:color="auto" w:fill="auto"/>
            <w:noWrap/>
            <w:vAlign w:val="bottom"/>
            <w:hideMark/>
          </w:tcPr>
          <w:p w14:paraId="7A508EF3" w14:textId="77777777" w:rsidR="000D76D6" w:rsidRPr="00062BAA" w:rsidRDefault="000D76D6" w:rsidP="000D76D6">
            <w:pPr>
              <w:spacing w:after="0" w:line="240" w:lineRule="auto"/>
              <w:rPr>
                <w:rFonts w:eastAsia="Times New Roman" w:cs="Times New Roman"/>
                <w:color w:val="FF0000"/>
                <w:sz w:val="20"/>
                <w:szCs w:val="20"/>
              </w:rPr>
            </w:pPr>
          </w:p>
        </w:tc>
      </w:tr>
    </w:tbl>
    <w:p w14:paraId="421B8C17" w14:textId="77777777" w:rsidR="000D76D6" w:rsidRPr="000D76D6" w:rsidRDefault="000D76D6" w:rsidP="000D76D6">
      <w:pPr>
        <w:jc w:val="both"/>
        <w:sectPr w:rsidR="000D76D6" w:rsidRPr="000D76D6" w:rsidSect="001F3186">
          <w:pgSz w:w="20160" w:h="12240" w:orient="landscape" w:code="5"/>
          <w:pgMar w:top="1260" w:right="1440" w:bottom="1440" w:left="1166" w:header="720" w:footer="720" w:gutter="0"/>
          <w:pgBorders w:offsetFrom="page">
            <w:top w:val="single" w:sz="4" w:space="24" w:color="auto"/>
            <w:left w:val="single" w:sz="4" w:space="24" w:color="auto"/>
            <w:bottom w:val="single" w:sz="4" w:space="24" w:color="auto"/>
            <w:right w:val="single" w:sz="4" w:space="24" w:color="auto"/>
          </w:pgBorders>
          <w:cols w:space="720"/>
          <w:titlePg/>
          <w:docGrid w:linePitch="360"/>
        </w:sectPr>
      </w:pPr>
    </w:p>
    <w:p w14:paraId="35DA171D" w14:textId="0F6ED7FB" w:rsidR="008C1A2E" w:rsidRPr="008C1A2E" w:rsidRDefault="008C1A2E" w:rsidP="00CB0003">
      <w:pPr>
        <w:pStyle w:val="Caption"/>
        <w:keepNext/>
        <w:spacing w:after="120"/>
        <w:jc w:val="center"/>
        <w:rPr>
          <w:color w:val="000000" w:themeColor="text1"/>
          <w:sz w:val="36"/>
          <w:szCs w:val="36"/>
        </w:rPr>
      </w:pPr>
      <w:bookmarkStart w:id="27" w:name="_Toc375305500"/>
      <w:bookmarkStart w:id="28" w:name="_Toc386534711"/>
      <w:r w:rsidRPr="008C1A2E">
        <w:rPr>
          <w:color w:val="000000" w:themeColor="text1"/>
          <w:sz w:val="36"/>
          <w:szCs w:val="36"/>
        </w:rPr>
        <w:lastRenderedPageBreak/>
        <w:t xml:space="preserve">APPENDIX </w:t>
      </w:r>
      <w:r w:rsidR="00965686">
        <w:rPr>
          <w:color w:val="000000" w:themeColor="text1"/>
          <w:sz w:val="36"/>
          <w:szCs w:val="36"/>
        </w:rPr>
        <w:fldChar w:fldCharType="begin"/>
      </w:r>
      <w:r w:rsidR="00965686">
        <w:rPr>
          <w:color w:val="000000" w:themeColor="text1"/>
          <w:sz w:val="36"/>
          <w:szCs w:val="36"/>
        </w:rPr>
        <w:instrText xml:space="preserve"> SEQ APPENDIX \* ALPHABETIC </w:instrText>
      </w:r>
      <w:r w:rsidR="00965686">
        <w:rPr>
          <w:color w:val="000000" w:themeColor="text1"/>
          <w:sz w:val="36"/>
          <w:szCs w:val="36"/>
        </w:rPr>
        <w:fldChar w:fldCharType="separate"/>
      </w:r>
      <w:r w:rsidR="00965686">
        <w:rPr>
          <w:noProof/>
          <w:color w:val="000000" w:themeColor="text1"/>
          <w:sz w:val="36"/>
          <w:szCs w:val="36"/>
        </w:rPr>
        <w:t>E</w:t>
      </w:r>
      <w:r w:rsidR="00965686">
        <w:rPr>
          <w:color w:val="000000" w:themeColor="text1"/>
          <w:sz w:val="36"/>
          <w:szCs w:val="36"/>
        </w:rPr>
        <w:fldChar w:fldCharType="end"/>
      </w:r>
      <w:r w:rsidR="00CB7D5C">
        <w:rPr>
          <w:color w:val="000000" w:themeColor="text1"/>
          <w:sz w:val="36"/>
          <w:szCs w:val="36"/>
        </w:rPr>
        <w:t xml:space="preserve">.  </w:t>
      </w:r>
      <w:r w:rsidRPr="008C1A2E">
        <w:rPr>
          <w:color w:val="000000" w:themeColor="text1"/>
          <w:sz w:val="36"/>
          <w:szCs w:val="36"/>
        </w:rPr>
        <w:t>SHARED SAVINGS</w:t>
      </w:r>
      <w:r w:rsidR="008E63B2">
        <w:rPr>
          <w:color w:val="000000" w:themeColor="text1"/>
          <w:sz w:val="36"/>
          <w:szCs w:val="36"/>
        </w:rPr>
        <w:t xml:space="preserve"> INCENTIVE</w:t>
      </w:r>
      <w:r w:rsidRPr="008C1A2E">
        <w:rPr>
          <w:color w:val="000000" w:themeColor="text1"/>
          <w:sz w:val="36"/>
          <w:szCs w:val="36"/>
        </w:rPr>
        <w:t xml:space="preserve"> PLAN</w:t>
      </w:r>
      <w:bookmarkEnd w:id="27"/>
      <w:bookmarkEnd w:id="28"/>
    </w:p>
    <w:p w14:paraId="0AB57553" w14:textId="77777777" w:rsidR="000231A4" w:rsidRPr="00C3525C" w:rsidRDefault="000231A4" w:rsidP="000231A4">
      <w:pPr>
        <w:pStyle w:val="Body1"/>
        <w:spacing w:after="40"/>
        <w:rPr>
          <w:rFonts w:asciiTheme="minorHAnsi" w:hAnsiTheme="minorHAnsi" w:cs="Arial"/>
          <w:b/>
          <w:szCs w:val="24"/>
          <w:u w:val="single"/>
        </w:rPr>
      </w:pPr>
      <w:r w:rsidRPr="00C3525C">
        <w:rPr>
          <w:rFonts w:asciiTheme="minorHAnsi" w:hAnsiTheme="minorHAnsi" w:cs="Arial"/>
          <w:b/>
          <w:szCs w:val="24"/>
          <w:u w:val="single"/>
        </w:rPr>
        <w:t>Background</w:t>
      </w:r>
    </w:p>
    <w:p w14:paraId="6E62B70F" w14:textId="77777777" w:rsidR="000231A4" w:rsidRPr="00C3525C" w:rsidRDefault="000231A4" w:rsidP="000231A4">
      <w:pPr>
        <w:numPr>
          <w:ilvl w:val="0"/>
          <w:numId w:val="38"/>
        </w:numPr>
        <w:spacing w:after="40" w:line="240" w:lineRule="auto"/>
        <w:ind w:hanging="360"/>
        <w:outlineLvl w:val="0"/>
        <w:rPr>
          <w:rFonts w:eastAsia="Arial Unicode MS" w:cs="Arial"/>
          <w:color w:val="000000"/>
          <w:u w:color="000000"/>
        </w:rPr>
      </w:pPr>
      <w:r w:rsidRPr="00C3525C">
        <w:rPr>
          <w:rFonts w:eastAsia="Arial Unicode MS" w:cs="Arial"/>
          <w:color w:val="000000"/>
          <w:u w:color="000000"/>
        </w:rPr>
        <w:t>Organizations perform better, innovative solutions are more likely, a</w:t>
      </w:r>
      <w:r w:rsidRPr="00C3525C">
        <w:rPr>
          <w:rFonts w:eastAsia="Arial Unicode MS" w:cs="Arial"/>
          <w:color w:val="000000"/>
        </w:rPr>
        <w:t xml:space="preserve">nd morale will be highest, </w:t>
      </w:r>
      <w:r w:rsidRPr="00C3525C">
        <w:rPr>
          <w:rFonts w:eastAsia="Arial Unicode MS" w:cs="Arial"/>
          <w:color w:val="000000"/>
          <w:u w:color="000000"/>
        </w:rPr>
        <w:t>when there is an atmosphere of self-esteem, confidence and independence.  This is only possible when there are expectations to perform, and people are acknowledged and rewarded based on their accomplishments.</w:t>
      </w:r>
    </w:p>
    <w:p w14:paraId="5C15A658" w14:textId="77777777" w:rsidR="000231A4" w:rsidRPr="00C3525C" w:rsidRDefault="000231A4" w:rsidP="000231A4">
      <w:pPr>
        <w:numPr>
          <w:ilvl w:val="0"/>
          <w:numId w:val="38"/>
        </w:numPr>
        <w:spacing w:after="40" w:line="240" w:lineRule="auto"/>
        <w:ind w:hanging="360"/>
        <w:outlineLvl w:val="0"/>
        <w:rPr>
          <w:rFonts w:eastAsia="Arial Unicode MS" w:cs="Arial"/>
          <w:color w:val="000000"/>
          <w:u w:color="000000"/>
        </w:rPr>
      </w:pPr>
      <w:r w:rsidRPr="00C3525C">
        <w:rPr>
          <w:rFonts w:eastAsia="Arial Unicode MS" w:cs="Arial"/>
          <w:color w:val="000000"/>
          <w:u w:color="000000"/>
        </w:rPr>
        <w:t>DEP’s regulatory programs have realized significant performance gains and budget savings by empowering people, reducing layers of management, eliminating workflow silos, setting clear performance expectations and holding regulatory staff accountable to those expectations.</w:t>
      </w:r>
    </w:p>
    <w:p w14:paraId="459B6D63" w14:textId="77777777" w:rsidR="000231A4" w:rsidRPr="00C3525C" w:rsidRDefault="000231A4" w:rsidP="000231A4">
      <w:pPr>
        <w:numPr>
          <w:ilvl w:val="0"/>
          <w:numId w:val="38"/>
        </w:numPr>
        <w:spacing w:after="40" w:line="240" w:lineRule="auto"/>
        <w:ind w:hanging="360"/>
        <w:outlineLvl w:val="0"/>
        <w:rPr>
          <w:rFonts w:eastAsia="Arial Unicode MS" w:cs="Arial"/>
          <w:color w:val="000000"/>
          <w:u w:color="000000"/>
        </w:rPr>
      </w:pPr>
      <w:r w:rsidRPr="00C3525C">
        <w:rPr>
          <w:rFonts w:eastAsia="Arial Unicode MS" w:cs="Arial"/>
          <w:color w:val="000000"/>
          <w:u w:color="000000"/>
        </w:rPr>
        <w:t>Significant gains in efficiency have also resulted in major savings. Across DEP’s regulatory programs, approximately $18</w:t>
      </w:r>
      <w:r>
        <w:rPr>
          <w:rFonts w:eastAsia="Arial Unicode MS" w:cs="Arial"/>
          <w:color w:val="000000"/>
          <w:u w:color="000000"/>
        </w:rPr>
        <w:t>.5</w:t>
      </w:r>
      <w:r w:rsidRPr="00C3525C">
        <w:rPr>
          <w:rFonts w:eastAsia="Arial Unicode MS" w:cs="Arial"/>
          <w:color w:val="000000"/>
          <w:u w:color="000000"/>
        </w:rPr>
        <w:t xml:space="preserve"> million in operating funding was reverted at the end of the 2011/2012 fiscal year. </w:t>
      </w:r>
      <w:r>
        <w:rPr>
          <w:rFonts w:eastAsia="Arial Unicode MS" w:cs="Arial"/>
          <w:color w:val="000000"/>
          <w:u w:color="000000"/>
        </w:rPr>
        <w:t>Over</w:t>
      </w:r>
      <w:r w:rsidRPr="00C3525C">
        <w:rPr>
          <w:rFonts w:eastAsia="Arial Unicode MS" w:cs="Arial"/>
          <w:color w:val="000000"/>
          <w:u w:color="000000"/>
        </w:rPr>
        <w:t xml:space="preserve"> $</w:t>
      </w:r>
      <w:r>
        <w:rPr>
          <w:rFonts w:eastAsia="Arial Unicode MS" w:cs="Arial"/>
          <w:color w:val="000000"/>
          <w:u w:color="000000"/>
        </w:rPr>
        <w:t>23</w:t>
      </w:r>
      <w:r w:rsidRPr="00C3525C">
        <w:rPr>
          <w:rFonts w:eastAsia="Arial Unicode MS" w:cs="Arial"/>
          <w:color w:val="000000"/>
          <w:u w:color="000000"/>
        </w:rPr>
        <w:t xml:space="preserve"> million in operating funding was reverted at the end of the 2012/2013 fiscal year.  The Shared Savings Incentive Plan (SSIP) will continue to promote increased efficiencies, performance and savings. </w:t>
      </w:r>
    </w:p>
    <w:p w14:paraId="76C04C9F" w14:textId="77777777" w:rsidR="000231A4" w:rsidRPr="00C3525C" w:rsidRDefault="000231A4" w:rsidP="000231A4">
      <w:pPr>
        <w:numPr>
          <w:ilvl w:val="0"/>
          <w:numId w:val="38"/>
        </w:numPr>
        <w:spacing w:after="40" w:line="240" w:lineRule="auto"/>
        <w:ind w:hanging="360"/>
        <w:outlineLvl w:val="0"/>
        <w:rPr>
          <w:rFonts w:eastAsia="Arial Unicode MS" w:cs="Arial"/>
          <w:color w:val="000000"/>
          <w:u w:color="000000"/>
        </w:rPr>
      </w:pPr>
      <w:r w:rsidRPr="00C3525C">
        <w:rPr>
          <w:rFonts w:eastAsia="Arial Unicode MS" w:cs="Arial"/>
          <w:color w:val="000000"/>
          <w:u w:color="000000"/>
        </w:rPr>
        <w:t>Statutory authority is provided in Section 216.1815, Florida Statutes, for agencies to retain a portion of the savings generated each year for employee bonuses.  DEP's regulatory programs were able to receive approval from the Legislative Budget Commission (LBC) in June 2013 to provide bonuses to our highest performing staff based on the savings generated during the 2012/2013 fiscal year.</w:t>
      </w:r>
    </w:p>
    <w:p w14:paraId="4A4871E9" w14:textId="77777777" w:rsidR="000231A4" w:rsidRPr="00C3525C" w:rsidRDefault="000231A4" w:rsidP="000231A4">
      <w:pPr>
        <w:numPr>
          <w:ilvl w:val="0"/>
          <w:numId w:val="38"/>
        </w:numPr>
        <w:spacing w:after="40" w:line="240" w:lineRule="auto"/>
        <w:ind w:hanging="360"/>
        <w:outlineLvl w:val="0"/>
        <w:rPr>
          <w:rFonts w:eastAsia="Arial Unicode MS" w:cs="Arial"/>
          <w:color w:val="000000"/>
          <w:u w:color="000000"/>
        </w:rPr>
      </w:pPr>
      <w:r w:rsidRPr="00C3525C">
        <w:rPr>
          <w:rFonts w:eastAsia="Arial Unicode MS" w:cs="Arial"/>
          <w:color w:val="000000"/>
          <w:u w:color="000000"/>
        </w:rPr>
        <w:t xml:space="preserve">It is our desire to seek approval once again from the LBC at the end of this fiscal year for additional employee bonuses based on savings generated by the Regulatory Programs during the 2013/2014 fiscal year.  If approved, the 2013/2014 </w:t>
      </w:r>
      <w:r>
        <w:rPr>
          <w:rFonts w:eastAsia="Arial Unicode MS" w:cs="Arial"/>
          <w:color w:val="000000"/>
          <w:u w:color="000000"/>
        </w:rPr>
        <w:t xml:space="preserve">proposed </w:t>
      </w:r>
      <w:r w:rsidRPr="00C3525C">
        <w:rPr>
          <w:rFonts w:eastAsia="Arial Unicode MS" w:cs="Arial"/>
          <w:color w:val="000000"/>
          <w:u w:color="000000"/>
        </w:rPr>
        <w:t>bonus pool will be distributed  among the Regulatory Programs as follows:</w:t>
      </w:r>
    </w:p>
    <w:p w14:paraId="5846E51D" w14:textId="77777777" w:rsidR="000231A4" w:rsidRPr="00C3525C" w:rsidRDefault="000231A4" w:rsidP="000231A4">
      <w:pPr>
        <w:pStyle w:val="Body1"/>
        <w:spacing w:after="40"/>
        <w:rPr>
          <w:rFonts w:asciiTheme="minorHAnsi" w:hAnsiTheme="minorHAnsi" w:cs="Arial"/>
          <w:b/>
          <w:szCs w:val="24"/>
          <w:u w:val="single"/>
        </w:rPr>
      </w:pPr>
    </w:p>
    <w:p w14:paraId="32D071D6" w14:textId="77777777" w:rsidR="000231A4" w:rsidRPr="008E0529" w:rsidRDefault="000231A4" w:rsidP="008E0529">
      <w:pPr>
        <w:rPr>
          <w:b/>
          <w:sz w:val="24"/>
          <w:u w:val="single"/>
        </w:rPr>
      </w:pPr>
      <w:r w:rsidRPr="008E0529">
        <w:rPr>
          <w:b/>
          <w:sz w:val="24"/>
          <w:u w:val="single"/>
        </w:rPr>
        <w:t xml:space="preserve">Distribution </w:t>
      </w:r>
      <w:proofErr w:type="gramStart"/>
      <w:r w:rsidRPr="008E0529">
        <w:rPr>
          <w:b/>
          <w:sz w:val="24"/>
          <w:u w:val="single"/>
        </w:rPr>
        <w:t>Among</w:t>
      </w:r>
      <w:proofErr w:type="gramEnd"/>
      <w:r w:rsidRPr="008E0529">
        <w:rPr>
          <w:b/>
          <w:sz w:val="24"/>
          <w:u w:val="single"/>
        </w:rPr>
        <w:t xml:space="preserve"> Regulatory Programs</w:t>
      </w:r>
    </w:p>
    <w:p w14:paraId="01ABF297" w14:textId="77777777" w:rsidR="000231A4" w:rsidRPr="00C3525C" w:rsidRDefault="000231A4" w:rsidP="000231A4">
      <w:pPr>
        <w:numPr>
          <w:ilvl w:val="0"/>
          <w:numId w:val="39"/>
        </w:numPr>
        <w:spacing w:after="40" w:line="240" w:lineRule="auto"/>
        <w:ind w:hanging="360"/>
        <w:outlineLvl w:val="0"/>
        <w:rPr>
          <w:rFonts w:eastAsia="Arial Unicode MS" w:cs="Arial"/>
          <w:color w:val="000000"/>
          <w:u w:color="000000"/>
        </w:rPr>
      </w:pPr>
      <w:r w:rsidRPr="00C3525C">
        <w:rPr>
          <w:rFonts w:eastAsia="Arial Unicode MS" w:cs="Arial"/>
          <w:color w:val="000000"/>
          <w:u w:color="000000"/>
        </w:rPr>
        <w:t>Internal Benchmarks: How well did the Program meet or exceed their goals and expectations laid out within their Business Plan? Meeting these goals and expectations is required to participate in the bonus plan.</w:t>
      </w:r>
    </w:p>
    <w:p w14:paraId="3C864826" w14:textId="77777777" w:rsidR="000231A4" w:rsidRPr="00C3525C" w:rsidRDefault="000231A4" w:rsidP="000231A4">
      <w:pPr>
        <w:numPr>
          <w:ilvl w:val="0"/>
          <w:numId w:val="39"/>
        </w:numPr>
        <w:spacing w:after="40" w:line="240" w:lineRule="auto"/>
        <w:ind w:hanging="360"/>
        <w:outlineLvl w:val="0"/>
        <w:rPr>
          <w:rFonts w:eastAsia="Arial Unicode MS" w:cs="Arial"/>
          <w:color w:val="000000"/>
          <w:u w:color="000000"/>
        </w:rPr>
      </w:pPr>
      <w:r w:rsidRPr="00C3525C">
        <w:rPr>
          <w:rFonts w:eastAsia="Arial Unicode MS" w:cs="Arial"/>
          <w:color w:val="000000"/>
          <w:u w:color="000000"/>
        </w:rPr>
        <w:t>Cost Reductions: Programs’ efforts to reduce costs without minimizing services or compromising environmental protection. This is further assured because no program is eligible if they do not first meet performance criteria laid out in their Business Plans.</w:t>
      </w:r>
    </w:p>
    <w:p w14:paraId="068AA39D" w14:textId="77777777" w:rsidR="000231A4" w:rsidRPr="00C3525C" w:rsidRDefault="000231A4" w:rsidP="000231A4">
      <w:pPr>
        <w:numPr>
          <w:ilvl w:val="0"/>
          <w:numId w:val="39"/>
        </w:numPr>
        <w:spacing w:after="40" w:line="240" w:lineRule="auto"/>
        <w:ind w:hanging="360"/>
        <w:outlineLvl w:val="0"/>
        <w:rPr>
          <w:rFonts w:eastAsia="Arial Unicode MS" w:cs="Arial"/>
          <w:color w:val="000000"/>
          <w:u w:color="000000"/>
        </w:rPr>
      </w:pPr>
      <w:r w:rsidRPr="00C3525C">
        <w:rPr>
          <w:rFonts w:eastAsia="Arial Unicode MS" w:cs="Arial"/>
          <w:color w:val="000000"/>
          <w:u w:color="000000"/>
        </w:rPr>
        <w:t>Customer Service Feedback: Rankings based on feedback from internal and/or external reviews.</w:t>
      </w:r>
    </w:p>
    <w:p w14:paraId="0FB3854C" w14:textId="77777777" w:rsidR="000231A4" w:rsidRPr="00C3525C" w:rsidRDefault="000231A4" w:rsidP="000231A4">
      <w:pPr>
        <w:spacing w:after="40"/>
        <w:outlineLvl w:val="0"/>
        <w:rPr>
          <w:rFonts w:eastAsia="Arial Unicode MS" w:cs="Arial"/>
          <w:color w:val="000000"/>
          <w:u w:color="000000"/>
        </w:rPr>
      </w:pPr>
    </w:p>
    <w:p w14:paraId="750D5E1E" w14:textId="77777777" w:rsidR="000231A4" w:rsidRPr="008E0529" w:rsidRDefault="000231A4" w:rsidP="000231A4">
      <w:pPr>
        <w:spacing w:after="40"/>
        <w:outlineLvl w:val="0"/>
        <w:rPr>
          <w:rFonts w:eastAsia="Arial Unicode MS" w:cs="Arial"/>
          <w:b/>
          <w:color w:val="000000"/>
          <w:sz w:val="24"/>
          <w:u w:val="single" w:color="000000"/>
        </w:rPr>
      </w:pPr>
      <w:r w:rsidRPr="008E0529">
        <w:rPr>
          <w:rFonts w:eastAsia="Arial Unicode MS" w:cs="Arial"/>
          <w:b/>
          <w:color w:val="000000"/>
          <w:sz w:val="24"/>
          <w:u w:val="single" w:color="000000"/>
        </w:rPr>
        <w:t>General Criteria for All SSIPs</w:t>
      </w:r>
      <w:r w:rsidRPr="008E0529">
        <w:rPr>
          <w:rFonts w:eastAsia="Arial Unicode MS" w:cs="Arial"/>
          <w:color w:val="000000"/>
          <w:sz w:val="24"/>
          <w:u w:color="000000"/>
        </w:rPr>
        <w:t xml:space="preserve"> </w:t>
      </w:r>
    </w:p>
    <w:p w14:paraId="1CE096DE" w14:textId="77777777" w:rsidR="000231A4" w:rsidRPr="00C3525C" w:rsidRDefault="000231A4" w:rsidP="000231A4">
      <w:pPr>
        <w:numPr>
          <w:ilvl w:val="0"/>
          <w:numId w:val="40"/>
        </w:numPr>
        <w:spacing w:after="40" w:line="240" w:lineRule="auto"/>
        <w:ind w:hanging="360"/>
        <w:outlineLvl w:val="0"/>
        <w:rPr>
          <w:rFonts w:eastAsia="Arial Unicode MS" w:cs="Arial"/>
          <w:color w:val="000000"/>
          <w:u w:color="000000"/>
        </w:rPr>
      </w:pPr>
      <w:r w:rsidRPr="00C3525C">
        <w:rPr>
          <w:rFonts w:eastAsia="Arial Unicode MS" w:cs="Arial"/>
          <w:color w:val="000000"/>
          <w:u w:color="000000"/>
        </w:rPr>
        <w:t>Each Director is responsible for the specific design and implementation of their SSIP. However, at a minimum, the following criteria shall be followed:</w:t>
      </w:r>
    </w:p>
    <w:p w14:paraId="6F0880C3" w14:textId="77777777" w:rsidR="000231A4" w:rsidRPr="000231A4" w:rsidRDefault="000231A4" w:rsidP="008E0529">
      <w:pPr>
        <w:pStyle w:val="ListParagraph"/>
        <w:numPr>
          <w:ilvl w:val="0"/>
          <w:numId w:val="43"/>
        </w:numPr>
      </w:pPr>
      <w:r w:rsidRPr="000231A4">
        <w:t>No bonus should exceed 20% of the target recipient’s annual salary;</w:t>
      </w:r>
    </w:p>
    <w:p w14:paraId="3440A8EF" w14:textId="77777777" w:rsidR="000231A4" w:rsidRPr="000231A4" w:rsidRDefault="000231A4" w:rsidP="008E0529">
      <w:pPr>
        <w:pStyle w:val="ListParagraph"/>
        <w:numPr>
          <w:ilvl w:val="0"/>
          <w:numId w:val="43"/>
        </w:numPr>
      </w:pPr>
      <w:r w:rsidRPr="000231A4">
        <w:t>No bonus should fall below $750;</w:t>
      </w:r>
    </w:p>
    <w:p w14:paraId="2F9DA879" w14:textId="77777777" w:rsidR="000231A4" w:rsidRPr="000231A4" w:rsidRDefault="000231A4" w:rsidP="008E0529">
      <w:pPr>
        <w:pStyle w:val="ListParagraph"/>
        <w:numPr>
          <w:ilvl w:val="0"/>
          <w:numId w:val="43"/>
        </w:numPr>
      </w:pPr>
      <w:r w:rsidRPr="000231A4">
        <w:t>Successful Business Plan metrics should be the standard for eligibility by the recipient’s program area;</w:t>
      </w:r>
    </w:p>
    <w:p w14:paraId="4E550704" w14:textId="77777777" w:rsidR="000231A4" w:rsidRPr="000231A4" w:rsidRDefault="000231A4" w:rsidP="008E0529">
      <w:pPr>
        <w:pStyle w:val="ListParagraph"/>
        <w:numPr>
          <w:ilvl w:val="0"/>
          <w:numId w:val="43"/>
        </w:numPr>
      </w:pPr>
      <w:r w:rsidRPr="000231A4">
        <w:t>The highest performing program area should receive the largest portion of the total bonus amount;</w:t>
      </w:r>
    </w:p>
    <w:p w14:paraId="2EFB1539" w14:textId="77777777" w:rsidR="000231A4" w:rsidRPr="000231A4" w:rsidRDefault="000231A4" w:rsidP="008E0529">
      <w:pPr>
        <w:pStyle w:val="ListParagraph"/>
        <w:numPr>
          <w:ilvl w:val="0"/>
          <w:numId w:val="43"/>
        </w:numPr>
      </w:pPr>
      <w:r w:rsidRPr="000231A4">
        <w:t>The lowest performing program area should not be bonus eligible;</w:t>
      </w:r>
    </w:p>
    <w:p w14:paraId="7169ED57" w14:textId="77777777" w:rsidR="000231A4" w:rsidRPr="000231A4" w:rsidRDefault="000231A4" w:rsidP="008E0529">
      <w:pPr>
        <w:pStyle w:val="ListParagraph"/>
        <w:numPr>
          <w:ilvl w:val="0"/>
          <w:numId w:val="43"/>
        </w:numPr>
      </w:pPr>
      <w:r w:rsidRPr="000231A4">
        <w:t>Individual achievement based on SMART goals should be the standard for employee eligibility;</w:t>
      </w:r>
    </w:p>
    <w:p w14:paraId="07C3274F" w14:textId="77777777" w:rsidR="000231A4" w:rsidRPr="000231A4" w:rsidRDefault="000231A4" w:rsidP="008E0529">
      <w:pPr>
        <w:pStyle w:val="ListParagraph"/>
        <w:numPr>
          <w:ilvl w:val="0"/>
          <w:numId w:val="43"/>
        </w:numPr>
      </w:pPr>
      <w:r w:rsidRPr="000231A4">
        <w:lastRenderedPageBreak/>
        <w:t>The highest performing employee within an eligible program area should receive the highest bonus;</w:t>
      </w:r>
    </w:p>
    <w:p w14:paraId="64C7A92F" w14:textId="77777777" w:rsidR="000231A4" w:rsidRPr="000231A4" w:rsidRDefault="000231A4" w:rsidP="008E0529">
      <w:pPr>
        <w:pStyle w:val="ListParagraph"/>
        <w:numPr>
          <w:ilvl w:val="0"/>
          <w:numId w:val="43"/>
        </w:numPr>
      </w:pPr>
      <w:r w:rsidRPr="000231A4">
        <w:t>The lowest performing employee within an eligible program area should not be bonus eligible.</w:t>
      </w:r>
    </w:p>
    <w:p w14:paraId="5AB265B6" w14:textId="77777777" w:rsidR="000231A4" w:rsidRPr="000231A4" w:rsidRDefault="000231A4" w:rsidP="000231A4">
      <w:pPr>
        <w:pStyle w:val="Body1"/>
        <w:spacing w:after="40"/>
        <w:rPr>
          <w:rFonts w:asciiTheme="minorHAnsi" w:hAnsiTheme="minorHAnsi" w:cs="Arial"/>
          <w:sz w:val="22"/>
          <w:szCs w:val="24"/>
        </w:rPr>
      </w:pPr>
    </w:p>
    <w:p w14:paraId="08F4D7B4" w14:textId="77777777" w:rsidR="000231A4" w:rsidRPr="008E0529" w:rsidRDefault="000231A4" w:rsidP="008E0529">
      <w:pPr>
        <w:rPr>
          <w:b/>
          <w:sz w:val="24"/>
          <w:u w:val="single"/>
        </w:rPr>
      </w:pPr>
      <w:r w:rsidRPr="008E0529">
        <w:rPr>
          <w:b/>
          <w:sz w:val="24"/>
          <w:u w:val="single"/>
        </w:rPr>
        <w:t>Program Specific SSIP</w:t>
      </w:r>
    </w:p>
    <w:p w14:paraId="3403CD0A" w14:textId="77777777" w:rsidR="000231A4" w:rsidRPr="00C3525C" w:rsidRDefault="000231A4" w:rsidP="000231A4">
      <w:pPr>
        <w:numPr>
          <w:ilvl w:val="0"/>
          <w:numId w:val="41"/>
        </w:numPr>
        <w:spacing w:after="40" w:line="240" w:lineRule="auto"/>
        <w:ind w:hanging="360"/>
        <w:outlineLvl w:val="0"/>
        <w:rPr>
          <w:rFonts w:eastAsia="Arial Unicode MS" w:cs="Arial"/>
          <w:color w:val="000000"/>
          <w:u w:color="000000"/>
        </w:rPr>
      </w:pPr>
      <w:r w:rsidRPr="00C3525C">
        <w:rPr>
          <w:rFonts w:eastAsia="Arial Unicode MS" w:cs="Arial"/>
          <w:color w:val="000000"/>
          <w:u w:color="000000"/>
        </w:rPr>
        <w:t>Staff may be eligible for bonuses based on the following criteria:</w:t>
      </w:r>
    </w:p>
    <w:p w14:paraId="10DDB866" w14:textId="77777777" w:rsidR="00CB0003" w:rsidRDefault="00CB0003" w:rsidP="00CB0003">
      <w:pPr>
        <w:spacing w:after="40" w:line="240" w:lineRule="auto"/>
        <w:ind w:left="-360"/>
        <w:outlineLvl w:val="0"/>
        <w:rPr>
          <w:rFonts w:eastAsia="Arial Unicode MS" w:cs="Arial"/>
          <w:color w:val="000000"/>
          <w:u w:color="000000"/>
        </w:rPr>
      </w:pPr>
    </w:p>
    <w:p w14:paraId="24F7EAA3" w14:textId="77777777" w:rsidR="003F4631" w:rsidRPr="002473FF" w:rsidRDefault="002473FF" w:rsidP="002F069F">
      <w:pPr>
        <w:rPr>
          <w:color w:val="000000"/>
        </w:rPr>
      </w:pPr>
      <w:r>
        <w:rPr>
          <w:color w:val="000000"/>
        </w:rPr>
        <w:t xml:space="preserve">There are many deserving employees at the FGS who exhibit outstanding and efficient performance.  Top and exemplary performers are also top producers who yield a maximum return on investment in service to the State of Florida.  Based on this premise, and based on Regulatory Program SSIP general criteria, FGS section administrators submit nominations to be considered by the Director.  The Director shall consider nominations in context of the general criteria, section performance and overall prioritization relative to available funds.  </w:t>
      </w:r>
    </w:p>
    <w:p w14:paraId="33DFF807" w14:textId="77777777" w:rsidR="00CB7D5C" w:rsidRDefault="00CB7D5C" w:rsidP="00A23F8E">
      <w:pPr>
        <w:pStyle w:val="Caption"/>
        <w:jc w:val="center"/>
        <w:rPr>
          <w:sz w:val="36"/>
          <w:szCs w:val="36"/>
        </w:rPr>
        <w:sectPr w:rsidR="00CB7D5C" w:rsidSect="00CB7D5C">
          <w:pgSz w:w="12240" w:h="15840" w:code="1"/>
          <w:pgMar w:top="1440" w:right="1440" w:bottom="1166" w:left="1440" w:header="720" w:footer="720" w:gutter="0"/>
          <w:pgBorders w:offsetFrom="page">
            <w:top w:val="single" w:sz="4" w:space="24" w:color="auto"/>
            <w:left w:val="single" w:sz="4" w:space="24" w:color="auto"/>
            <w:bottom w:val="single" w:sz="4" w:space="24" w:color="auto"/>
            <w:right w:val="single" w:sz="4" w:space="24" w:color="auto"/>
          </w:pgBorders>
          <w:cols w:space="720"/>
          <w:titlePg/>
          <w:docGrid w:linePitch="360"/>
        </w:sectPr>
      </w:pPr>
    </w:p>
    <w:p w14:paraId="052ED18C" w14:textId="40D672D7" w:rsidR="00B032B9" w:rsidRPr="00B032B9" w:rsidRDefault="00B032B9" w:rsidP="001B47C6">
      <w:pPr>
        <w:pStyle w:val="Caption"/>
        <w:spacing w:after="80"/>
        <w:jc w:val="center"/>
        <w:rPr>
          <w:color w:val="000000" w:themeColor="text1"/>
          <w:sz w:val="96"/>
          <w:szCs w:val="36"/>
        </w:rPr>
      </w:pPr>
      <w:bookmarkStart w:id="29" w:name="_Toc386534712"/>
      <w:bookmarkStart w:id="30" w:name="_Toc385942039"/>
      <w:r w:rsidRPr="00B032B9">
        <w:rPr>
          <w:color w:val="000000" w:themeColor="text1"/>
          <w:sz w:val="40"/>
        </w:rPr>
        <w:lastRenderedPageBreak/>
        <w:t xml:space="preserve">APPENDIX </w:t>
      </w:r>
      <w:r w:rsidR="00965686">
        <w:rPr>
          <w:color w:val="000000" w:themeColor="text1"/>
          <w:sz w:val="40"/>
        </w:rPr>
        <w:fldChar w:fldCharType="begin"/>
      </w:r>
      <w:r w:rsidR="00965686">
        <w:rPr>
          <w:color w:val="000000" w:themeColor="text1"/>
          <w:sz w:val="40"/>
        </w:rPr>
        <w:instrText xml:space="preserve"> SEQ APPENDIX \* ALPHABETIC </w:instrText>
      </w:r>
      <w:r w:rsidR="00965686">
        <w:rPr>
          <w:color w:val="000000" w:themeColor="text1"/>
          <w:sz w:val="40"/>
        </w:rPr>
        <w:fldChar w:fldCharType="separate"/>
      </w:r>
      <w:r w:rsidR="00965686">
        <w:rPr>
          <w:noProof/>
          <w:color w:val="000000" w:themeColor="text1"/>
          <w:sz w:val="40"/>
        </w:rPr>
        <w:t>F</w:t>
      </w:r>
      <w:r w:rsidR="00965686">
        <w:rPr>
          <w:color w:val="000000" w:themeColor="text1"/>
          <w:sz w:val="40"/>
        </w:rPr>
        <w:fldChar w:fldCharType="end"/>
      </w:r>
      <w:r w:rsidRPr="00B032B9">
        <w:rPr>
          <w:color w:val="000000" w:themeColor="text1"/>
          <w:sz w:val="40"/>
        </w:rPr>
        <w:t>.  PROPOSED FGS STAFF DEVELOPMENT PLAN FOR FY 14-15</w:t>
      </w:r>
      <w:bookmarkEnd w:id="29"/>
    </w:p>
    <w:tbl>
      <w:tblPr>
        <w:tblW w:w="13461" w:type="dxa"/>
        <w:tblInd w:w="108" w:type="dxa"/>
        <w:tblLook w:val="04A0" w:firstRow="1" w:lastRow="0" w:firstColumn="1" w:lastColumn="0" w:noHBand="0" w:noVBand="1"/>
      </w:tblPr>
      <w:tblGrid>
        <w:gridCol w:w="1011"/>
        <w:gridCol w:w="1797"/>
        <w:gridCol w:w="308"/>
        <w:gridCol w:w="1500"/>
        <w:gridCol w:w="1544"/>
        <w:gridCol w:w="252"/>
        <w:gridCol w:w="1556"/>
        <w:gridCol w:w="482"/>
        <w:gridCol w:w="2170"/>
        <w:gridCol w:w="284"/>
        <w:gridCol w:w="1006"/>
        <w:gridCol w:w="1551"/>
      </w:tblGrid>
      <w:tr w:rsidR="00632971" w:rsidRPr="001B4D6C" w14:paraId="7798B805" w14:textId="77777777" w:rsidTr="00632971">
        <w:trPr>
          <w:trHeight w:val="1515"/>
        </w:trPr>
        <w:tc>
          <w:tcPr>
            <w:tcW w:w="13461" w:type="dxa"/>
            <w:gridSpan w:val="12"/>
            <w:tcBorders>
              <w:top w:val="nil"/>
              <w:left w:val="nil"/>
              <w:bottom w:val="nil"/>
              <w:right w:val="nil"/>
            </w:tcBorders>
            <w:shd w:val="clear" w:color="000000" w:fill="FFFFFF"/>
            <w:vAlign w:val="bottom"/>
            <w:hideMark/>
          </w:tcPr>
          <w:bookmarkEnd w:id="30"/>
          <w:p w14:paraId="0C19E1A3" w14:textId="77777777" w:rsidR="00632971" w:rsidRPr="001B4D6C" w:rsidRDefault="00632971" w:rsidP="001B4D6C">
            <w:pPr>
              <w:spacing w:after="0" w:line="240" w:lineRule="auto"/>
              <w:rPr>
                <w:rFonts w:ascii="Book Antiqua" w:eastAsia="Times New Roman" w:hAnsi="Book Antiqua" w:cs="Times New Roman"/>
                <w:color w:val="000000"/>
              </w:rPr>
            </w:pPr>
            <w:r w:rsidRPr="001B4D6C">
              <w:rPr>
                <w:rFonts w:ascii="Book Antiqua" w:eastAsia="Times New Roman" w:hAnsi="Book Antiqua" w:cs="Times New Roman"/>
                <w:color w:val="000000"/>
              </w:rPr>
              <w:t>To simplify the process for obtaining approvals for mission critical employee development such as training, conference attendance, etc., while ensuring that funds are being spent in an appropriate and justified manner, each Director is expected to develop an annual plan for their respective District/Division. The plan should include, at a minimum, the information below. Once approved by the Deputy Secretary’s Office, if there are no changes to the listed information, then no further approval is required except for travel documents which should be submitted to Tori Deal for approval prior to attendance. Any changes to the plan require a re-submittal of the entire plan for approval.</w:t>
            </w:r>
          </w:p>
        </w:tc>
      </w:tr>
      <w:tr w:rsidR="00632971" w:rsidRPr="001B4D6C" w14:paraId="6AF54221" w14:textId="77777777" w:rsidTr="00632971">
        <w:trPr>
          <w:trHeight w:val="300"/>
        </w:trPr>
        <w:tc>
          <w:tcPr>
            <w:tcW w:w="13461" w:type="dxa"/>
            <w:gridSpan w:val="12"/>
            <w:tcBorders>
              <w:top w:val="nil"/>
              <w:left w:val="nil"/>
              <w:bottom w:val="nil"/>
              <w:right w:val="nil"/>
            </w:tcBorders>
            <w:shd w:val="clear" w:color="000000" w:fill="FFFFFF"/>
            <w:vAlign w:val="bottom"/>
            <w:hideMark/>
          </w:tcPr>
          <w:p w14:paraId="292633E0" w14:textId="3EAD9355" w:rsidR="00632971" w:rsidRPr="001B4D6C" w:rsidRDefault="00632971" w:rsidP="001B4D6C">
            <w:pPr>
              <w:spacing w:after="0" w:line="240" w:lineRule="auto"/>
              <w:jc w:val="center"/>
              <w:rPr>
                <w:rFonts w:ascii="Book Antiqua" w:eastAsia="Times New Roman" w:hAnsi="Book Antiqua" w:cs="Times New Roman"/>
                <w:b/>
                <w:bCs/>
                <w:i/>
                <w:iCs/>
                <w:color w:val="000000"/>
              </w:rPr>
            </w:pPr>
            <w:r>
              <w:rPr>
                <w:rFonts w:ascii="Book Antiqua" w:eastAsia="Times New Roman" w:hAnsi="Book Antiqua" w:cs="Times New Roman"/>
                <w:b/>
                <w:bCs/>
                <w:i/>
                <w:iCs/>
                <w:color w:val="000000"/>
              </w:rPr>
              <w:t>Florida Geological Survey</w:t>
            </w:r>
          </w:p>
        </w:tc>
      </w:tr>
      <w:tr w:rsidR="00632971" w:rsidRPr="001B4D6C" w14:paraId="5DE6DC1A" w14:textId="77777777" w:rsidTr="00632971">
        <w:trPr>
          <w:trHeight w:val="300"/>
        </w:trPr>
        <w:tc>
          <w:tcPr>
            <w:tcW w:w="13461" w:type="dxa"/>
            <w:gridSpan w:val="12"/>
            <w:tcBorders>
              <w:top w:val="nil"/>
              <w:left w:val="nil"/>
              <w:bottom w:val="nil"/>
              <w:right w:val="nil"/>
            </w:tcBorders>
            <w:shd w:val="clear" w:color="000000" w:fill="FFFFFF"/>
            <w:vAlign w:val="bottom"/>
            <w:hideMark/>
          </w:tcPr>
          <w:p w14:paraId="5DF6DD47" w14:textId="77777777" w:rsidR="00632971" w:rsidRPr="001B4D6C" w:rsidRDefault="00632971" w:rsidP="001B4D6C">
            <w:pPr>
              <w:spacing w:after="0" w:line="240" w:lineRule="auto"/>
              <w:jc w:val="center"/>
              <w:rPr>
                <w:rFonts w:ascii="Book Antiqua" w:eastAsia="Times New Roman" w:hAnsi="Book Antiqua" w:cs="Times New Roman"/>
                <w:b/>
                <w:bCs/>
                <w:color w:val="000000"/>
              </w:rPr>
            </w:pPr>
            <w:r w:rsidRPr="001B4D6C">
              <w:rPr>
                <w:rFonts w:ascii="Book Antiqua" w:eastAsia="Times New Roman" w:hAnsi="Book Antiqua" w:cs="Times New Roman"/>
                <w:b/>
                <w:bCs/>
                <w:color w:val="000000"/>
              </w:rPr>
              <w:t>FY 2014-2015 EMPLOYEE DEVELOPMENT PLAN</w:t>
            </w:r>
          </w:p>
        </w:tc>
      </w:tr>
      <w:tr w:rsidR="00632971" w:rsidRPr="001B4D6C" w14:paraId="0CF9E898" w14:textId="77777777" w:rsidTr="00632971">
        <w:trPr>
          <w:trHeight w:val="153"/>
        </w:trPr>
        <w:tc>
          <w:tcPr>
            <w:tcW w:w="1011" w:type="dxa"/>
            <w:tcBorders>
              <w:top w:val="nil"/>
              <w:left w:val="nil"/>
              <w:bottom w:val="nil"/>
              <w:right w:val="nil"/>
            </w:tcBorders>
            <w:shd w:val="clear" w:color="000000" w:fill="FFFFFF"/>
            <w:noWrap/>
            <w:hideMark/>
          </w:tcPr>
          <w:p w14:paraId="7C96C834" w14:textId="77777777" w:rsidR="00632971" w:rsidRPr="001B4D6C" w:rsidRDefault="00632971" w:rsidP="001B4D6C">
            <w:pPr>
              <w:spacing w:after="0" w:line="240" w:lineRule="auto"/>
              <w:rPr>
                <w:rFonts w:ascii="Calibri" w:eastAsia="Times New Roman" w:hAnsi="Calibri" w:cs="Times New Roman"/>
                <w:color w:val="000000"/>
              </w:rPr>
            </w:pPr>
            <w:r w:rsidRPr="001B4D6C">
              <w:rPr>
                <w:rFonts w:ascii="Calibri" w:eastAsia="Times New Roman" w:hAnsi="Calibri" w:cs="Times New Roman"/>
                <w:color w:val="000000"/>
              </w:rPr>
              <w:t> </w:t>
            </w:r>
          </w:p>
        </w:tc>
        <w:tc>
          <w:tcPr>
            <w:tcW w:w="1797" w:type="dxa"/>
            <w:tcBorders>
              <w:top w:val="nil"/>
              <w:left w:val="nil"/>
              <w:bottom w:val="nil"/>
              <w:right w:val="nil"/>
            </w:tcBorders>
            <w:shd w:val="clear" w:color="000000" w:fill="FFFFFF"/>
            <w:noWrap/>
            <w:vAlign w:val="bottom"/>
            <w:hideMark/>
          </w:tcPr>
          <w:p w14:paraId="3F8B6F46" w14:textId="77777777" w:rsidR="00632971" w:rsidRPr="001B4D6C" w:rsidRDefault="00632971" w:rsidP="001B4D6C">
            <w:pPr>
              <w:spacing w:after="0" w:line="240" w:lineRule="auto"/>
              <w:rPr>
                <w:rFonts w:ascii="Calibri" w:eastAsia="Times New Roman" w:hAnsi="Calibri" w:cs="Times New Roman"/>
                <w:color w:val="000000"/>
              </w:rPr>
            </w:pPr>
            <w:r w:rsidRPr="001B4D6C">
              <w:rPr>
                <w:rFonts w:ascii="Calibri" w:eastAsia="Times New Roman" w:hAnsi="Calibri" w:cs="Times New Roman"/>
                <w:color w:val="000000"/>
              </w:rPr>
              <w:t> </w:t>
            </w:r>
          </w:p>
        </w:tc>
        <w:tc>
          <w:tcPr>
            <w:tcW w:w="1808" w:type="dxa"/>
            <w:gridSpan w:val="2"/>
            <w:tcBorders>
              <w:top w:val="nil"/>
              <w:left w:val="nil"/>
              <w:bottom w:val="nil"/>
              <w:right w:val="nil"/>
            </w:tcBorders>
            <w:shd w:val="clear" w:color="000000" w:fill="FFFFFF"/>
            <w:noWrap/>
            <w:vAlign w:val="bottom"/>
            <w:hideMark/>
          </w:tcPr>
          <w:p w14:paraId="633897FC" w14:textId="77777777" w:rsidR="00632971" w:rsidRPr="001B4D6C" w:rsidRDefault="00632971" w:rsidP="001B4D6C">
            <w:pPr>
              <w:spacing w:after="0" w:line="240" w:lineRule="auto"/>
              <w:rPr>
                <w:rFonts w:ascii="Calibri" w:eastAsia="Times New Roman" w:hAnsi="Calibri" w:cs="Times New Roman"/>
                <w:color w:val="000000"/>
              </w:rPr>
            </w:pPr>
            <w:r w:rsidRPr="001B4D6C">
              <w:rPr>
                <w:rFonts w:ascii="Calibri" w:eastAsia="Times New Roman" w:hAnsi="Calibri" w:cs="Times New Roman"/>
                <w:color w:val="000000"/>
              </w:rPr>
              <w:t> </w:t>
            </w:r>
          </w:p>
        </w:tc>
        <w:tc>
          <w:tcPr>
            <w:tcW w:w="1544" w:type="dxa"/>
            <w:tcBorders>
              <w:top w:val="nil"/>
              <w:left w:val="nil"/>
              <w:bottom w:val="nil"/>
              <w:right w:val="nil"/>
            </w:tcBorders>
            <w:shd w:val="clear" w:color="000000" w:fill="FFFFFF"/>
            <w:noWrap/>
            <w:vAlign w:val="bottom"/>
            <w:hideMark/>
          </w:tcPr>
          <w:p w14:paraId="0D2B8A4C" w14:textId="77777777" w:rsidR="00632971" w:rsidRPr="001B4D6C" w:rsidRDefault="00632971" w:rsidP="001B4D6C">
            <w:pPr>
              <w:spacing w:after="0" w:line="240" w:lineRule="auto"/>
              <w:rPr>
                <w:rFonts w:ascii="Calibri" w:eastAsia="Times New Roman" w:hAnsi="Calibri" w:cs="Times New Roman"/>
                <w:color w:val="000000"/>
              </w:rPr>
            </w:pPr>
            <w:r w:rsidRPr="001B4D6C">
              <w:rPr>
                <w:rFonts w:ascii="Calibri" w:eastAsia="Times New Roman" w:hAnsi="Calibri" w:cs="Times New Roman"/>
                <w:color w:val="000000"/>
              </w:rPr>
              <w:t> </w:t>
            </w:r>
          </w:p>
        </w:tc>
        <w:tc>
          <w:tcPr>
            <w:tcW w:w="2290" w:type="dxa"/>
            <w:gridSpan w:val="3"/>
            <w:tcBorders>
              <w:top w:val="nil"/>
              <w:left w:val="nil"/>
              <w:bottom w:val="nil"/>
              <w:right w:val="nil"/>
            </w:tcBorders>
            <w:shd w:val="clear" w:color="000000" w:fill="FFFFFF"/>
            <w:noWrap/>
            <w:vAlign w:val="bottom"/>
            <w:hideMark/>
          </w:tcPr>
          <w:p w14:paraId="5A6540BA" w14:textId="77777777" w:rsidR="00632971" w:rsidRPr="001B4D6C" w:rsidRDefault="00632971" w:rsidP="001B4D6C">
            <w:pPr>
              <w:spacing w:after="0" w:line="240" w:lineRule="auto"/>
              <w:rPr>
                <w:rFonts w:ascii="Calibri" w:eastAsia="Times New Roman" w:hAnsi="Calibri" w:cs="Times New Roman"/>
                <w:color w:val="000000"/>
              </w:rPr>
            </w:pPr>
            <w:r w:rsidRPr="001B4D6C">
              <w:rPr>
                <w:rFonts w:ascii="Calibri" w:eastAsia="Times New Roman" w:hAnsi="Calibri" w:cs="Times New Roman"/>
                <w:color w:val="000000"/>
              </w:rPr>
              <w:t> </w:t>
            </w:r>
          </w:p>
        </w:tc>
        <w:tc>
          <w:tcPr>
            <w:tcW w:w="2170" w:type="dxa"/>
            <w:tcBorders>
              <w:top w:val="nil"/>
              <w:left w:val="nil"/>
              <w:bottom w:val="nil"/>
              <w:right w:val="nil"/>
            </w:tcBorders>
            <w:shd w:val="clear" w:color="000000" w:fill="FFFFFF"/>
            <w:noWrap/>
            <w:vAlign w:val="bottom"/>
            <w:hideMark/>
          </w:tcPr>
          <w:p w14:paraId="79710578" w14:textId="77777777" w:rsidR="00632971" w:rsidRPr="001B4D6C" w:rsidRDefault="00632971" w:rsidP="001B4D6C">
            <w:pPr>
              <w:spacing w:after="0" w:line="240" w:lineRule="auto"/>
              <w:rPr>
                <w:rFonts w:ascii="Calibri" w:eastAsia="Times New Roman" w:hAnsi="Calibri" w:cs="Times New Roman"/>
                <w:color w:val="000000"/>
              </w:rPr>
            </w:pPr>
            <w:r w:rsidRPr="001B4D6C">
              <w:rPr>
                <w:rFonts w:ascii="Calibri" w:eastAsia="Times New Roman" w:hAnsi="Calibri" w:cs="Times New Roman"/>
                <w:color w:val="000000"/>
              </w:rPr>
              <w:t> </w:t>
            </w:r>
          </w:p>
        </w:tc>
        <w:tc>
          <w:tcPr>
            <w:tcW w:w="1290" w:type="dxa"/>
            <w:gridSpan w:val="2"/>
            <w:tcBorders>
              <w:top w:val="nil"/>
              <w:left w:val="nil"/>
              <w:bottom w:val="nil"/>
              <w:right w:val="nil"/>
            </w:tcBorders>
            <w:shd w:val="clear" w:color="000000" w:fill="FFFFFF"/>
            <w:noWrap/>
            <w:vAlign w:val="bottom"/>
            <w:hideMark/>
          </w:tcPr>
          <w:p w14:paraId="7FEBCDFE" w14:textId="77777777" w:rsidR="00632971" w:rsidRPr="001B4D6C" w:rsidRDefault="00632971" w:rsidP="001B4D6C">
            <w:pPr>
              <w:spacing w:after="0" w:line="240" w:lineRule="auto"/>
              <w:rPr>
                <w:rFonts w:ascii="Calibri" w:eastAsia="Times New Roman" w:hAnsi="Calibri" w:cs="Times New Roman"/>
                <w:color w:val="000000"/>
              </w:rPr>
            </w:pPr>
            <w:r w:rsidRPr="001B4D6C">
              <w:rPr>
                <w:rFonts w:ascii="Calibri" w:eastAsia="Times New Roman" w:hAnsi="Calibri" w:cs="Times New Roman"/>
                <w:color w:val="000000"/>
              </w:rPr>
              <w:t> </w:t>
            </w:r>
          </w:p>
        </w:tc>
        <w:tc>
          <w:tcPr>
            <w:tcW w:w="1551" w:type="dxa"/>
            <w:tcBorders>
              <w:top w:val="nil"/>
              <w:left w:val="nil"/>
              <w:bottom w:val="nil"/>
              <w:right w:val="nil"/>
            </w:tcBorders>
            <w:shd w:val="clear" w:color="000000" w:fill="FFFFFF"/>
            <w:noWrap/>
            <w:vAlign w:val="bottom"/>
            <w:hideMark/>
          </w:tcPr>
          <w:p w14:paraId="144A7DCA" w14:textId="77777777" w:rsidR="00632971" w:rsidRPr="001B4D6C" w:rsidRDefault="00632971" w:rsidP="001B4D6C">
            <w:pPr>
              <w:spacing w:after="0" w:line="240" w:lineRule="auto"/>
              <w:rPr>
                <w:rFonts w:ascii="Calibri" w:eastAsia="Times New Roman" w:hAnsi="Calibri" w:cs="Times New Roman"/>
                <w:color w:val="000000"/>
              </w:rPr>
            </w:pPr>
            <w:r w:rsidRPr="001B4D6C">
              <w:rPr>
                <w:rFonts w:ascii="Calibri" w:eastAsia="Times New Roman" w:hAnsi="Calibri" w:cs="Times New Roman"/>
                <w:color w:val="000000"/>
              </w:rPr>
              <w:t> </w:t>
            </w:r>
          </w:p>
        </w:tc>
      </w:tr>
      <w:tr w:rsidR="00632971" w:rsidRPr="001B47C6" w14:paraId="795A3DC0" w14:textId="77777777" w:rsidTr="00632971">
        <w:trPr>
          <w:trHeight w:val="390"/>
        </w:trPr>
        <w:tc>
          <w:tcPr>
            <w:tcW w:w="1011" w:type="dxa"/>
            <w:tcBorders>
              <w:top w:val="nil"/>
              <w:left w:val="nil"/>
              <w:bottom w:val="nil"/>
              <w:right w:val="nil"/>
            </w:tcBorders>
            <w:shd w:val="clear" w:color="000000" w:fill="FFFFFF"/>
            <w:noWrap/>
            <w:hideMark/>
          </w:tcPr>
          <w:p w14:paraId="6A5CC53D" w14:textId="77777777" w:rsidR="00632971" w:rsidRPr="001B47C6" w:rsidRDefault="00632971" w:rsidP="001B4D6C">
            <w:pPr>
              <w:spacing w:after="0" w:line="240" w:lineRule="auto"/>
              <w:rPr>
                <w:rFonts w:ascii="Calibri" w:eastAsia="Times New Roman" w:hAnsi="Calibri" w:cs="Times New Roman"/>
                <w:color w:val="000000"/>
                <w:sz w:val="20"/>
              </w:rPr>
            </w:pPr>
            <w:r w:rsidRPr="001B47C6">
              <w:rPr>
                <w:rFonts w:ascii="Calibri" w:eastAsia="Times New Roman" w:hAnsi="Calibri" w:cs="Times New Roman"/>
                <w:color w:val="000000"/>
                <w:sz w:val="20"/>
              </w:rPr>
              <w:t> </w:t>
            </w:r>
          </w:p>
        </w:tc>
        <w:tc>
          <w:tcPr>
            <w:tcW w:w="1797" w:type="dxa"/>
            <w:tcBorders>
              <w:top w:val="nil"/>
              <w:left w:val="nil"/>
              <w:bottom w:val="nil"/>
              <w:right w:val="nil"/>
            </w:tcBorders>
            <w:shd w:val="clear" w:color="000000" w:fill="FFFFFF"/>
            <w:noWrap/>
            <w:vAlign w:val="bottom"/>
            <w:hideMark/>
          </w:tcPr>
          <w:p w14:paraId="0407B3F1" w14:textId="77777777" w:rsidR="00632971" w:rsidRPr="001B47C6" w:rsidRDefault="00632971" w:rsidP="001B4D6C">
            <w:pPr>
              <w:spacing w:after="0" w:line="240" w:lineRule="auto"/>
              <w:jc w:val="right"/>
              <w:rPr>
                <w:rFonts w:ascii="Book Antiqua" w:eastAsia="Times New Roman" w:hAnsi="Book Antiqua" w:cs="Times New Roman"/>
                <w:b/>
                <w:bCs/>
                <w:color w:val="000000"/>
                <w:sz w:val="20"/>
                <w:szCs w:val="21"/>
              </w:rPr>
            </w:pPr>
            <w:r w:rsidRPr="001B47C6">
              <w:rPr>
                <w:rFonts w:ascii="Book Antiqua" w:eastAsia="Times New Roman" w:hAnsi="Book Antiqua" w:cs="Times New Roman"/>
                <w:b/>
                <w:bCs/>
                <w:color w:val="000000"/>
                <w:sz w:val="20"/>
                <w:szCs w:val="21"/>
              </w:rPr>
              <w:t xml:space="preserve">Total Annual Operating Budget:  </w:t>
            </w:r>
          </w:p>
        </w:tc>
        <w:tc>
          <w:tcPr>
            <w:tcW w:w="1808" w:type="dxa"/>
            <w:gridSpan w:val="2"/>
            <w:tcBorders>
              <w:top w:val="nil"/>
              <w:left w:val="nil"/>
              <w:bottom w:val="single" w:sz="4" w:space="0" w:color="auto"/>
              <w:right w:val="nil"/>
            </w:tcBorders>
            <w:shd w:val="clear" w:color="000000" w:fill="FFFFFF"/>
            <w:noWrap/>
            <w:vAlign w:val="bottom"/>
            <w:hideMark/>
          </w:tcPr>
          <w:p w14:paraId="368EE4EA" w14:textId="77777777" w:rsidR="00632971" w:rsidRPr="001B47C6" w:rsidRDefault="00632971" w:rsidP="001B4D6C">
            <w:pPr>
              <w:spacing w:after="0" w:line="240" w:lineRule="auto"/>
              <w:rPr>
                <w:rFonts w:ascii="Book Antiqua" w:eastAsia="Times New Roman" w:hAnsi="Book Antiqua" w:cs="Times New Roman"/>
                <w:b/>
                <w:bCs/>
                <w:color w:val="000000"/>
                <w:sz w:val="20"/>
                <w:szCs w:val="24"/>
              </w:rPr>
            </w:pPr>
            <w:r w:rsidRPr="001B47C6">
              <w:rPr>
                <w:rFonts w:ascii="Book Antiqua" w:eastAsia="Times New Roman" w:hAnsi="Book Antiqua" w:cs="Times New Roman"/>
                <w:b/>
                <w:bCs/>
                <w:color w:val="000000"/>
                <w:sz w:val="20"/>
                <w:szCs w:val="24"/>
              </w:rPr>
              <w:t>$2,457,646</w:t>
            </w:r>
          </w:p>
        </w:tc>
        <w:tc>
          <w:tcPr>
            <w:tcW w:w="1544" w:type="dxa"/>
            <w:tcBorders>
              <w:top w:val="nil"/>
              <w:left w:val="nil"/>
              <w:bottom w:val="nil"/>
              <w:right w:val="nil"/>
            </w:tcBorders>
            <w:shd w:val="clear" w:color="000000" w:fill="FFFFFF"/>
            <w:noWrap/>
            <w:vAlign w:val="bottom"/>
            <w:hideMark/>
          </w:tcPr>
          <w:p w14:paraId="22F0BFF9" w14:textId="77777777" w:rsidR="00632971" w:rsidRPr="001B47C6" w:rsidRDefault="00632971" w:rsidP="001B4D6C">
            <w:pPr>
              <w:spacing w:after="0" w:line="240" w:lineRule="auto"/>
              <w:rPr>
                <w:rFonts w:ascii="Calibri" w:eastAsia="Times New Roman" w:hAnsi="Calibri" w:cs="Times New Roman"/>
                <w:color w:val="000000"/>
                <w:sz w:val="20"/>
              </w:rPr>
            </w:pPr>
            <w:r w:rsidRPr="001B47C6">
              <w:rPr>
                <w:rFonts w:ascii="Calibri" w:eastAsia="Times New Roman" w:hAnsi="Calibri" w:cs="Times New Roman"/>
                <w:color w:val="000000"/>
                <w:sz w:val="20"/>
              </w:rPr>
              <w:t> </w:t>
            </w:r>
          </w:p>
        </w:tc>
        <w:tc>
          <w:tcPr>
            <w:tcW w:w="2290" w:type="dxa"/>
            <w:gridSpan w:val="3"/>
            <w:tcBorders>
              <w:top w:val="nil"/>
              <w:left w:val="nil"/>
              <w:bottom w:val="nil"/>
              <w:right w:val="nil"/>
            </w:tcBorders>
            <w:shd w:val="clear" w:color="000000" w:fill="FFFFFF"/>
            <w:noWrap/>
            <w:vAlign w:val="bottom"/>
            <w:hideMark/>
          </w:tcPr>
          <w:p w14:paraId="09017A91" w14:textId="77777777" w:rsidR="00632971" w:rsidRPr="001B47C6" w:rsidRDefault="00632971" w:rsidP="001B4D6C">
            <w:pPr>
              <w:spacing w:after="0" w:line="240" w:lineRule="auto"/>
              <w:jc w:val="right"/>
              <w:rPr>
                <w:rFonts w:ascii="Book Antiqua" w:eastAsia="Times New Roman" w:hAnsi="Book Antiqua" w:cs="Times New Roman"/>
                <w:b/>
                <w:bCs/>
                <w:color w:val="000000"/>
                <w:sz w:val="20"/>
                <w:szCs w:val="21"/>
              </w:rPr>
            </w:pPr>
            <w:r w:rsidRPr="001B47C6">
              <w:rPr>
                <w:rFonts w:ascii="Book Antiqua" w:eastAsia="Times New Roman" w:hAnsi="Book Antiqua" w:cs="Times New Roman"/>
                <w:b/>
                <w:bCs/>
                <w:color w:val="000000"/>
                <w:sz w:val="20"/>
                <w:szCs w:val="21"/>
              </w:rPr>
              <w:t xml:space="preserve">Total Annual Training Budget:  </w:t>
            </w:r>
          </w:p>
        </w:tc>
        <w:tc>
          <w:tcPr>
            <w:tcW w:w="2170" w:type="dxa"/>
            <w:tcBorders>
              <w:top w:val="nil"/>
              <w:left w:val="nil"/>
              <w:bottom w:val="single" w:sz="4" w:space="0" w:color="auto"/>
              <w:right w:val="nil"/>
            </w:tcBorders>
            <w:shd w:val="clear" w:color="000000" w:fill="FFFFFF"/>
            <w:noWrap/>
            <w:vAlign w:val="bottom"/>
            <w:hideMark/>
          </w:tcPr>
          <w:p w14:paraId="18C7CE9E" w14:textId="0BF2FE98" w:rsidR="00632971" w:rsidRPr="001B47C6" w:rsidRDefault="00632971" w:rsidP="001B4D6C">
            <w:pPr>
              <w:spacing w:after="0" w:line="240" w:lineRule="auto"/>
              <w:rPr>
                <w:rFonts w:ascii="Book Antiqua" w:eastAsia="Times New Roman" w:hAnsi="Book Antiqua" w:cs="Times New Roman"/>
                <w:b/>
                <w:bCs/>
                <w:color w:val="000000"/>
                <w:sz w:val="20"/>
                <w:szCs w:val="24"/>
              </w:rPr>
            </w:pPr>
            <w:r>
              <w:rPr>
                <w:rFonts w:ascii="Book Antiqua" w:eastAsia="Times New Roman" w:hAnsi="Book Antiqua" w:cs="Times New Roman"/>
                <w:b/>
                <w:bCs/>
                <w:color w:val="000000"/>
                <w:sz w:val="20"/>
                <w:szCs w:val="24"/>
              </w:rPr>
              <w:t>$39</w:t>
            </w:r>
            <w:r w:rsidRPr="001B47C6">
              <w:rPr>
                <w:rFonts w:ascii="Book Antiqua" w:eastAsia="Times New Roman" w:hAnsi="Book Antiqua" w:cs="Times New Roman"/>
                <w:b/>
                <w:bCs/>
                <w:color w:val="000000"/>
                <w:sz w:val="20"/>
                <w:szCs w:val="24"/>
              </w:rPr>
              <w:t>,159</w:t>
            </w:r>
          </w:p>
        </w:tc>
        <w:tc>
          <w:tcPr>
            <w:tcW w:w="1290" w:type="dxa"/>
            <w:gridSpan w:val="2"/>
            <w:tcBorders>
              <w:top w:val="nil"/>
              <w:left w:val="nil"/>
              <w:bottom w:val="nil"/>
              <w:right w:val="nil"/>
            </w:tcBorders>
            <w:shd w:val="clear" w:color="000000" w:fill="FFFFFF"/>
            <w:noWrap/>
            <w:vAlign w:val="bottom"/>
            <w:hideMark/>
          </w:tcPr>
          <w:p w14:paraId="444E30E1" w14:textId="77777777" w:rsidR="00632971" w:rsidRPr="001B47C6" w:rsidRDefault="00632971" w:rsidP="001B4D6C">
            <w:pPr>
              <w:spacing w:after="0" w:line="240" w:lineRule="auto"/>
              <w:rPr>
                <w:rFonts w:ascii="Calibri" w:eastAsia="Times New Roman" w:hAnsi="Calibri" w:cs="Times New Roman"/>
                <w:color w:val="000000"/>
                <w:sz w:val="20"/>
              </w:rPr>
            </w:pPr>
            <w:r w:rsidRPr="001B47C6">
              <w:rPr>
                <w:rFonts w:ascii="Calibri" w:eastAsia="Times New Roman" w:hAnsi="Calibri" w:cs="Times New Roman"/>
                <w:color w:val="000000"/>
                <w:sz w:val="20"/>
              </w:rPr>
              <w:t> </w:t>
            </w:r>
          </w:p>
        </w:tc>
        <w:tc>
          <w:tcPr>
            <w:tcW w:w="1551" w:type="dxa"/>
            <w:tcBorders>
              <w:top w:val="nil"/>
              <w:left w:val="nil"/>
              <w:bottom w:val="nil"/>
              <w:right w:val="nil"/>
            </w:tcBorders>
            <w:shd w:val="clear" w:color="000000" w:fill="FFFFFF"/>
            <w:noWrap/>
            <w:vAlign w:val="bottom"/>
            <w:hideMark/>
          </w:tcPr>
          <w:p w14:paraId="06B60B66" w14:textId="77777777" w:rsidR="00632971" w:rsidRPr="001B47C6" w:rsidRDefault="00632971" w:rsidP="001B4D6C">
            <w:pPr>
              <w:spacing w:after="0" w:line="240" w:lineRule="auto"/>
              <w:rPr>
                <w:rFonts w:ascii="Calibri" w:eastAsia="Times New Roman" w:hAnsi="Calibri" w:cs="Times New Roman"/>
                <w:color w:val="000000"/>
                <w:sz w:val="20"/>
              </w:rPr>
            </w:pPr>
            <w:r w:rsidRPr="001B47C6">
              <w:rPr>
                <w:rFonts w:ascii="Calibri" w:eastAsia="Times New Roman" w:hAnsi="Calibri" w:cs="Times New Roman"/>
                <w:color w:val="000000"/>
                <w:sz w:val="20"/>
              </w:rPr>
              <w:t> </w:t>
            </w:r>
          </w:p>
        </w:tc>
      </w:tr>
      <w:tr w:rsidR="00632971" w:rsidRPr="001B47C6" w14:paraId="2A5108B4" w14:textId="77777777" w:rsidTr="00632971">
        <w:trPr>
          <w:trHeight w:val="585"/>
        </w:trPr>
        <w:tc>
          <w:tcPr>
            <w:tcW w:w="1011" w:type="dxa"/>
            <w:tcBorders>
              <w:top w:val="nil"/>
              <w:left w:val="nil"/>
              <w:bottom w:val="nil"/>
              <w:right w:val="nil"/>
            </w:tcBorders>
            <w:shd w:val="clear" w:color="000000" w:fill="FFFFFF"/>
            <w:noWrap/>
            <w:hideMark/>
          </w:tcPr>
          <w:p w14:paraId="15FFEE0E" w14:textId="77777777" w:rsidR="00632971" w:rsidRPr="001B47C6" w:rsidRDefault="00632971" w:rsidP="001B4D6C">
            <w:pPr>
              <w:spacing w:after="0" w:line="240" w:lineRule="auto"/>
              <w:rPr>
                <w:rFonts w:ascii="Calibri" w:eastAsia="Times New Roman" w:hAnsi="Calibri" w:cs="Times New Roman"/>
                <w:color w:val="000000"/>
                <w:sz w:val="20"/>
              </w:rPr>
            </w:pPr>
            <w:r w:rsidRPr="001B47C6">
              <w:rPr>
                <w:rFonts w:ascii="Calibri" w:eastAsia="Times New Roman" w:hAnsi="Calibri" w:cs="Times New Roman"/>
                <w:color w:val="000000"/>
                <w:sz w:val="20"/>
              </w:rPr>
              <w:t> </w:t>
            </w:r>
          </w:p>
        </w:tc>
        <w:tc>
          <w:tcPr>
            <w:tcW w:w="1797" w:type="dxa"/>
            <w:tcBorders>
              <w:top w:val="nil"/>
              <w:left w:val="nil"/>
              <w:bottom w:val="nil"/>
              <w:right w:val="nil"/>
            </w:tcBorders>
            <w:shd w:val="clear" w:color="000000" w:fill="FFFFFF"/>
            <w:noWrap/>
            <w:vAlign w:val="bottom"/>
            <w:hideMark/>
          </w:tcPr>
          <w:p w14:paraId="165C59F1" w14:textId="77777777" w:rsidR="00632971" w:rsidRPr="001B47C6" w:rsidRDefault="00632971" w:rsidP="001B4D6C">
            <w:pPr>
              <w:spacing w:after="0" w:line="240" w:lineRule="auto"/>
              <w:jc w:val="right"/>
              <w:rPr>
                <w:rFonts w:ascii="Book Antiqua" w:eastAsia="Times New Roman" w:hAnsi="Book Antiqua" w:cs="Times New Roman"/>
                <w:b/>
                <w:bCs/>
                <w:color w:val="000000"/>
                <w:sz w:val="20"/>
                <w:szCs w:val="21"/>
              </w:rPr>
            </w:pPr>
            <w:r w:rsidRPr="001B47C6">
              <w:rPr>
                <w:rFonts w:ascii="Book Antiqua" w:eastAsia="Times New Roman" w:hAnsi="Book Antiqua" w:cs="Times New Roman"/>
                <w:b/>
                <w:bCs/>
                <w:color w:val="000000"/>
                <w:sz w:val="20"/>
                <w:szCs w:val="21"/>
              </w:rPr>
              <w:t xml:space="preserve">Total Annual Expense Budget:  </w:t>
            </w:r>
          </w:p>
        </w:tc>
        <w:tc>
          <w:tcPr>
            <w:tcW w:w="1808" w:type="dxa"/>
            <w:gridSpan w:val="2"/>
            <w:tcBorders>
              <w:top w:val="nil"/>
              <w:left w:val="nil"/>
              <w:bottom w:val="single" w:sz="4" w:space="0" w:color="auto"/>
              <w:right w:val="nil"/>
            </w:tcBorders>
            <w:shd w:val="clear" w:color="000000" w:fill="FFFFFF"/>
            <w:noWrap/>
            <w:vAlign w:val="bottom"/>
            <w:hideMark/>
          </w:tcPr>
          <w:p w14:paraId="6FF337A2" w14:textId="77777777" w:rsidR="00632971" w:rsidRPr="001B47C6" w:rsidRDefault="00632971" w:rsidP="001B4D6C">
            <w:pPr>
              <w:spacing w:after="0" w:line="240" w:lineRule="auto"/>
              <w:rPr>
                <w:rFonts w:ascii="Book Antiqua" w:eastAsia="Times New Roman" w:hAnsi="Book Antiqua" w:cs="Times New Roman"/>
                <w:b/>
                <w:bCs/>
                <w:color w:val="000000"/>
                <w:sz w:val="20"/>
                <w:szCs w:val="24"/>
              </w:rPr>
            </w:pPr>
            <w:r w:rsidRPr="001B47C6">
              <w:rPr>
                <w:rFonts w:ascii="Book Antiqua" w:eastAsia="Times New Roman" w:hAnsi="Book Antiqua" w:cs="Times New Roman"/>
                <w:b/>
                <w:bCs/>
                <w:color w:val="000000"/>
                <w:sz w:val="20"/>
                <w:szCs w:val="24"/>
              </w:rPr>
              <w:t>$300,442</w:t>
            </w:r>
          </w:p>
        </w:tc>
        <w:tc>
          <w:tcPr>
            <w:tcW w:w="1544" w:type="dxa"/>
            <w:tcBorders>
              <w:top w:val="nil"/>
              <w:left w:val="nil"/>
              <w:bottom w:val="nil"/>
              <w:right w:val="nil"/>
            </w:tcBorders>
            <w:shd w:val="clear" w:color="000000" w:fill="FFFFFF"/>
            <w:noWrap/>
            <w:vAlign w:val="bottom"/>
            <w:hideMark/>
          </w:tcPr>
          <w:p w14:paraId="60AA2DD2" w14:textId="77777777" w:rsidR="00632971" w:rsidRPr="001B47C6" w:rsidRDefault="00632971" w:rsidP="001B4D6C">
            <w:pPr>
              <w:spacing w:after="0" w:line="240" w:lineRule="auto"/>
              <w:rPr>
                <w:rFonts w:ascii="Calibri" w:eastAsia="Times New Roman" w:hAnsi="Calibri" w:cs="Times New Roman"/>
                <w:color w:val="000000"/>
                <w:sz w:val="20"/>
              </w:rPr>
            </w:pPr>
            <w:r w:rsidRPr="001B47C6">
              <w:rPr>
                <w:rFonts w:ascii="Calibri" w:eastAsia="Times New Roman" w:hAnsi="Calibri" w:cs="Times New Roman"/>
                <w:color w:val="000000"/>
                <w:sz w:val="20"/>
              </w:rPr>
              <w:t> </w:t>
            </w:r>
          </w:p>
        </w:tc>
        <w:tc>
          <w:tcPr>
            <w:tcW w:w="2290" w:type="dxa"/>
            <w:gridSpan w:val="3"/>
            <w:tcBorders>
              <w:top w:val="nil"/>
              <w:left w:val="nil"/>
              <w:bottom w:val="nil"/>
              <w:right w:val="nil"/>
            </w:tcBorders>
            <w:shd w:val="clear" w:color="000000" w:fill="FFFFFF"/>
            <w:noWrap/>
            <w:vAlign w:val="bottom"/>
            <w:hideMark/>
          </w:tcPr>
          <w:p w14:paraId="7BACC7BF" w14:textId="1799BDFC" w:rsidR="00632971" w:rsidRPr="001B47C6" w:rsidRDefault="00632971" w:rsidP="001B4D6C">
            <w:pPr>
              <w:spacing w:after="0" w:line="240" w:lineRule="auto"/>
              <w:jc w:val="right"/>
              <w:rPr>
                <w:rFonts w:ascii="Book Antiqua" w:eastAsia="Times New Roman" w:hAnsi="Book Antiqua" w:cs="Times New Roman"/>
                <w:b/>
                <w:bCs/>
                <w:color w:val="000000"/>
                <w:sz w:val="20"/>
                <w:szCs w:val="24"/>
                <w:u w:val="single"/>
              </w:rPr>
            </w:pPr>
            <w:r>
              <w:rPr>
                <w:rFonts w:ascii="Book Antiqua" w:eastAsia="Times New Roman" w:hAnsi="Book Antiqua" w:cs="Times New Roman"/>
                <w:b/>
                <w:bCs/>
                <w:color w:val="000000"/>
                <w:sz w:val="20"/>
                <w:szCs w:val="24"/>
                <w:u w:val="single"/>
              </w:rPr>
              <w:t>2</w:t>
            </w:r>
            <w:r w:rsidRPr="001B47C6">
              <w:rPr>
                <w:rFonts w:ascii="Book Antiqua" w:eastAsia="Times New Roman" w:hAnsi="Book Antiqua" w:cs="Times New Roman"/>
                <w:b/>
                <w:bCs/>
                <w:color w:val="000000"/>
                <w:sz w:val="20"/>
                <w:szCs w:val="24"/>
                <w:u w:val="single"/>
              </w:rPr>
              <w:t>%</w:t>
            </w:r>
          </w:p>
        </w:tc>
        <w:tc>
          <w:tcPr>
            <w:tcW w:w="5011" w:type="dxa"/>
            <w:gridSpan w:val="4"/>
            <w:tcBorders>
              <w:top w:val="nil"/>
              <w:left w:val="nil"/>
              <w:bottom w:val="nil"/>
              <w:right w:val="nil"/>
            </w:tcBorders>
            <w:shd w:val="clear" w:color="000000" w:fill="FFFFFF"/>
            <w:noWrap/>
            <w:vAlign w:val="bottom"/>
            <w:hideMark/>
          </w:tcPr>
          <w:p w14:paraId="2E77F142" w14:textId="77777777" w:rsidR="00632971" w:rsidRPr="001B47C6" w:rsidRDefault="00632971" w:rsidP="001B4D6C">
            <w:pPr>
              <w:spacing w:after="0" w:line="240" w:lineRule="auto"/>
              <w:rPr>
                <w:rFonts w:ascii="Book Antiqua" w:eastAsia="Times New Roman" w:hAnsi="Book Antiqua" w:cs="Times New Roman"/>
                <w:i/>
                <w:iCs/>
                <w:color w:val="000000"/>
                <w:sz w:val="20"/>
                <w:szCs w:val="21"/>
              </w:rPr>
            </w:pPr>
            <w:r w:rsidRPr="001B47C6">
              <w:rPr>
                <w:rFonts w:ascii="Book Antiqua" w:eastAsia="Times New Roman" w:hAnsi="Book Antiqua" w:cs="Times New Roman"/>
                <w:i/>
                <w:iCs/>
                <w:color w:val="000000"/>
                <w:sz w:val="20"/>
                <w:szCs w:val="21"/>
              </w:rPr>
              <w:t xml:space="preserve"> of the Operating Budget is dedicated to Employee Development</w:t>
            </w:r>
          </w:p>
        </w:tc>
      </w:tr>
      <w:tr w:rsidR="00632971" w:rsidRPr="001B47C6" w14:paraId="0DE40F9A" w14:textId="77777777" w:rsidTr="00632971">
        <w:trPr>
          <w:trHeight w:val="330"/>
        </w:trPr>
        <w:tc>
          <w:tcPr>
            <w:tcW w:w="1011" w:type="dxa"/>
            <w:tcBorders>
              <w:top w:val="nil"/>
              <w:left w:val="nil"/>
              <w:bottom w:val="nil"/>
              <w:right w:val="nil"/>
            </w:tcBorders>
            <w:shd w:val="clear" w:color="000000" w:fill="FFFFFF"/>
            <w:noWrap/>
            <w:hideMark/>
          </w:tcPr>
          <w:p w14:paraId="01C7AA9A" w14:textId="77777777" w:rsidR="00632971" w:rsidRPr="001B47C6" w:rsidRDefault="00632971" w:rsidP="001B4D6C">
            <w:pPr>
              <w:spacing w:after="0" w:line="240" w:lineRule="auto"/>
              <w:rPr>
                <w:rFonts w:ascii="Calibri" w:eastAsia="Times New Roman" w:hAnsi="Calibri" w:cs="Times New Roman"/>
                <w:color w:val="000000"/>
                <w:sz w:val="20"/>
              </w:rPr>
            </w:pPr>
            <w:r w:rsidRPr="001B47C6">
              <w:rPr>
                <w:rFonts w:ascii="Calibri" w:eastAsia="Times New Roman" w:hAnsi="Calibri" w:cs="Times New Roman"/>
                <w:color w:val="000000"/>
                <w:sz w:val="20"/>
              </w:rPr>
              <w:t> </w:t>
            </w:r>
          </w:p>
        </w:tc>
        <w:tc>
          <w:tcPr>
            <w:tcW w:w="1797" w:type="dxa"/>
            <w:tcBorders>
              <w:top w:val="nil"/>
              <w:left w:val="nil"/>
              <w:bottom w:val="nil"/>
              <w:right w:val="nil"/>
            </w:tcBorders>
            <w:shd w:val="clear" w:color="000000" w:fill="FFFFFF"/>
            <w:noWrap/>
            <w:vAlign w:val="bottom"/>
            <w:hideMark/>
          </w:tcPr>
          <w:p w14:paraId="63E874D0" w14:textId="77777777" w:rsidR="00632971" w:rsidRPr="001B47C6" w:rsidRDefault="00632971" w:rsidP="001B4D6C">
            <w:pPr>
              <w:spacing w:after="0" w:line="240" w:lineRule="auto"/>
              <w:jc w:val="right"/>
              <w:rPr>
                <w:rFonts w:ascii="Book Antiqua" w:eastAsia="Times New Roman" w:hAnsi="Book Antiqua" w:cs="Times New Roman"/>
                <w:b/>
                <w:bCs/>
                <w:color w:val="000000"/>
                <w:sz w:val="20"/>
                <w:szCs w:val="21"/>
              </w:rPr>
            </w:pPr>
            <w:r w:rsidRPr="001B47C6">
              <w:rPr>
                <w:rFonts w:ascii="Book Antiqua" w:eastAsia="Times New Roman" w:hAnsi="Book Antiqua" w:cs="Times New Roman"/>
                <w:b/>
                <w:bCs/>
                <w:color w:val="000000"/>
                <w:sz w:val="20"/>
                <w:szCs w:val="21"/>
              </w:rPr>
              <w:t> </w:t>
            </w:r>
          </w:p>
        </w:tc>
        <w:tc>
          <w:tcPr>
            <w:tcW w:w="1808" w:type="dxa"/>
            <w:gridSpan w:val="2"/>
            <w:tcBorders>
              <w:top w:val="nil"/>
              <w:left w:val="nil"/>
              <w:bottom w:val="nil"/>
              <w:right w:val="nil"/>
            </w:tcBorders>
            <w:shd w:val="clear" w:color="000000" w:fill="FFFFFF"/>
            <w:noWrap/>
            <w:vAlign w:val="bottom"/>
            <w:hideMark/>
          </w:tcPr>
          <w:p w14:paraId="67D64979" w14:textId="77777777" w:rsidR="00632971" w:rsidRPr="001B47C6" w:rsidRDefault="00632971" w:rsidP="001B4D6C">
            <w:pPr>
              <w:spacing w:after="0" w:line="240" w:lineRule="auto"/>
              <w:rPr>
                <w:rFonts w:ascii="Book Antiqua" w:eastAsia="Times New Roman" w:hAnsi="Book Antiqua" w:cs="Times New Roman"/>
                <w:b/>
                <w:bCs/>
                <w:color w:val="000000"/>
                <w:sz w:val="20"/>
                <w:szCs w:val="24"/>
              </w:rPr>
            </w:pPr>
            <w:r w:rsidRPr="001B47C6">
              <w:rPr>
                <w:rFonts w:ascii="Book Antiqua" w:eastAsia="Times New Roman" w:hAnsi="Book Antiqua" w:cs="Times New Roman"/>
                <w:b/>
                <w:bCs/>
                <w:color w:val="000000"/>
                <w:sz w:val="20"/>
                <w:szCs w:val="24"/>
              </w:rPr>
              <w:t> </w:t>
            </w:r>
          </w:p>
        </w:tc>
        <w:tc>
          <w:tcPr>
            <w:tcW w:w="1544" w:type="dxa"/>
            <w:tcBorders>
              <w:top w:val="nil"/>
              <w:left w:val="nil"/>
              <w:bottom w:val="nil"/>
              <w:right w:val="nil"/>
            </w:tcBorders>
            <w:shd w:val="clear" w:color="000000" w:fill="FFFFFF"/>
            <w:noWrap/>
            <w:vAlign w:val="bottom"/>
            <w:hideMark/>
          </w:tcPr>
          <w:p w14:paraId="22CD85BE" w14:textId="77777777" w:rsidR="00632971" w:rsidRPr="001B47C6" w:rsidRDefault="00632971" w:rsidP="001B4D6C">
            <w:pPr>
              <w:spacing w:after="0" w:line="240" w:lineRule="auto"/>
              <w:rPr>
                <w:rFonts w:ascii="Calibri" w:eastAsia="Times New Roman" w:hAnsi="Calibri" w:cs="Times New Roman"/>
                <w:color w:val="000000"/>
                <w:sz w:val="20"/>
              </w:rPr>
            </w:pPr>
            <w:r w:rsidRPr="001B47C6">
              <w:rPr>
                <w:rFonts w:ascii="Calibri" w:eastAsia="Times New Roman" w:hAnsi="Calibri" w:cs="Times New Roman"/>
                <w:color w:val="000000"/>
                <w:sz w:val="20"/>
              </w:rPr>
              <w:t> </w:t>
            </w:r>
          </w:p>
        </w:tc>
        <w:tc>
          <w:tcPr>
            <w:tcW w:w="2290" w:type="dxa"/>
            <w:gridSpan w:val="3"/>
            <w:tcBorders>
              <w:top w:val="nil"/>
              <w:left w:val="nil"/>
              <w:bottom w:val="nil"/>
              <w:right w:val="nil"/>
            </w:tcBorders>
            <w:shd w:val="clear" w:color="000000" w:fill="FFFFFF"/>
            <w:noWrap/>
            <w:vAlign w:val="bottom"/>
            <w:hideMark/>
          </w:tcPr>
          <w:p w14:paraId="41909B3F" w14:textId="087BB320" w:rsidR="00632971" w:rsidRPr="001B47C6" w:rsidRDefault="00632971" w:rsidP="001B4D6C">
            <w:pPr>
              <w:spacing w:after="0" w:line="240" w:lineRule="auto"/>
              <w:jc w:val="right"/>
              <w:rPr>
                <w:rFonts w:ascii="Book Antiqua" w:eastAsia="Times New Roman" w:hAnsi="Book Antiqua" w:cs="Times New Roman"/>
                <w:b/>
                <w:bCs/>
                <w:color w:val="000000"/>
                <w:sz w:val="20"/>
                <w:szCs w:val="24"/>
                <w:u w:val="single"/>
              </w:rPr>
            </w:pPr>
            <w:r>
              <w:rPr>
                <w:rFonts w:ascii="Book Antiqua" w:eastAsia="Times New Roman" w:hAnsi="Book Antiqua" w:cs="Times New Roman"/>
                <w:b/>
                <w:bCs/>
                <w:color w:val="000000"/>
                <w:sz w:val="20"/>
                <w:szCs w:val="24"/>
                <w:u w:val="single"/>
              </w:rPr>
              <w:t>13</w:t>
            </w:r>
            <w:r w:rsidRPr="001B47C6">
              <w:rPr>
                <w:rFonts w:ascii="Book Antiqua" w:eastAsia="Times New Roman" w:hAnsi="Book Antiqua" w:cs="Times New Roman"/>
                <w:b/>
                <w:bCs/>
                <w:color w:val="000000"/>
                <w:sz w:val="20"/>
                <w:szCs w:val="24"/>
                <w:u w:val="single"/>
              </w:rPr>
              <w:t>%</w:t>
            </w:r>
          </w:p>
        </w:tc>
        <w:tc>
          <w:tcPr>
            <w:tcW w:w="5011" w:type="dxa"/>
            <w:gridSpan w:val="4"/>
            <w:tcBorders>
              <w:top w:val="nil"/>
              <w:left w:val="nil"/>
              <w:bottom w:val="nil"/>
              <w:right w:val="nil"/>
            </w:tcBorders>
            <w:shd w:val="clear" w:color="000000" w:fill="FFFFFF"/>
            <w:noWrap/>
            <w:vAlign w:val="bottom"/>
            <w:hideMark/>
          </w:tcPr>
          <w:p w14:paraId="63A095D4" w14:textId="77777777" w:rsidR="00632971" w:rsidRPr="001B47C6" w:rsidRDefault="00632971" w:rsidP="001B4D6C">
            <w:pPr>
              <w:spacing w:after="0" w:line="240" w:lineRule="auto"/>
              <w:rPr>
                <w:rFonts w:ascii="Book Antiqua" w:eastAsia="Times New Roman" w:hAnsi="Book Antiqua" w:cs="Times New Roman"/>
                <w:i/>
                <w:iCs/>
                <w:color w:val="000000"/>
                <w:sz w:val="20"/>
                <w:szCs w:val="21"/>
              </w:rPr>
            </w:pPr>
            <w:r w:rsidRPr="001B47C6">
              <w:rPr>
                <w:rFonts w:ascii="Book Antiqua" w:eastAsia="Times New Roman" w:hAnsi="Book Antiqua" w:cs="Times New Roman"/>
                <w:i/>
                <w:iCs/>
                <w:color w:val="000000"/>
                <w:sz w:val="20"/>
                <w:szCs w:val="21"/>
              </w:rPr>
              <w:t xml:space="preserve"> of the Expenses Budget is dedicated to Employee Development</w:t>
            </w:r>
          </w:p>
        </w:tc>
      </w:tr>
      <w:tr w:rsidR="00632971" w:rsidRPr="001B47C6" w14:paraId="10D20109" w14:textId="77777777" w:rsidTr="00632971">
        <w:trPr>
          <w:gridAfter w:val="2"/>
          <w:wAfter w:w="2557" w:type="dxa"/>
          <w:trHeight w:val="342"/>
        </w:trPr>
        <w:tc>
          <w:tcPr>
            <w:tcW w:w="3116" w:type="dxa"/>
            <w:gridSpan w:val="3"/>
            <w:tcBorders>
              <w:top w:val="nil"/>
              <w:left w:val="nil"/>
              <w:bottom w:val="nil"/>
              <w:right w:val="nil"/>
            </w:tcBorders>
            <w:shd w:val="clear" w:color="000000" w:fill="FFFFFF"/>
            <w:noWrap/>
            <w:vAlign w:val="bottom"/>
            <w:hideMark/>
          </w:tcPr>
          <w:p w14:paraId="75FB24D1" w14:textId="77777777" w:rsidR="00632971" w:rsidRPr="001B47C6" w:rsidRDefault="00632971">
            <w:pPr>
              <w:jc w:val="right"/>
              <w:rPr>
                <w:rFonts w:ascii="Book Antiqua" w:hAnsi="Book Antiqua"/>
                <w:b/>
                <w:bCs/>
                <w:color w:val="000000"/>
                <w:sz w:val="14"/>
                <w:szCs w:val="21"/>
              </w:rPr>
            </w:pPr>
            <w:r w:rsidRPr="001B47C6">
              <w:rPr>
                <w:rFonts w:ascii="Book Antiqua" w:hAnsi="Book Antiqua"/>
                <w:b/>
                <w:bCs/>
                <w:color w:val="000000"/>
                <w:sz w:val="14"/>
                <w:szCs w:val="21"/>
              </w:rPr>
              <w:t> </w:t>
            </w:r>
          </w:p>
        </w:tc>
        <w:tc>
          <w:tcPr>
            <w:tcW w:w="3296" w:type="dxa"/>
            <w:gridSpan w:val="3"/>
            <w:vMerge w:val="restart"/>
            <w:tcBorders>
              <w:top w:val="nil"/>
              <w:left w:val="nil"/>
              <w:bottom w:val="single" w:sz="4" w:space="0" w:color="000000"/>
              <w:right w:val="nil"/>
            </w:tcBorders>
            <w:shd w:val="clear" w:color="000000" w:fill="FFFFFF"/>
            <w:noWrap/>
            <w:vAlign w:val="bottom"/>
            <w:hideMark/>
          </w:tcPr>
          <w:p w14:paraId="3EC04C94" w14:textId="77777777" w:rsidR="00632971" w:rsidRPr="001B47C6" w:rsidRDefault="00632971">
            <w:pPr>
              <w:jc w:val="center"/>
              <w:rPr>
                <w:rFonts w:ascii="Book Antiqua" w:hAnsi="Book Antiqua"/>
                <w:b/>
                <w:bCs/>
                <w:color w:val="000000"/>
                <w:sz w:val="14"/>
                <w:szCs w:val="24"/>
              </w:rPr>
            </w:pPr>
            <w:r w:rsidRPr="001B47C6">
              <w:rPr>
                <w:rFonts w:ascii="Book Antiqua" w:hAnsi="Book Antiqua"/>
                <w:b/>
                <w:bCs/>
                <w:color w:val="000000"/>
                <w:sz w:val="14"/>
              </w:rPr>
              <w:t> </w:t>
            </w:r>
          </w:p>
        </w:tc>
        <w:tc>
          <w:tcPr>
            <w:tcW w:w="1556" w:type="dxa"/>
            <w:tcBorders>
              <w:top w:val="nil"/>
              <w:left w:val="nil"/>
              <w:bottom w:val="nil"/>
              <w:right w:val="nil"/>
            </w:tcBorders>
            <w:shd w:val="clear" w:color="000000" w:fill="FFFFFF"/>
            <w:noWrap/>
            <w:vAlign w:val="bottom"/>
            <w:hideMark/>
          </w:tcPr>
          <w:p w14:paraId="72469DE8" w14:textId="77777777" w:rsidR="00632971" w:rsidRPr="001B47C6" w:rsidRDefault="00632971">
            <w:pPr>
              <w:rPr>
                <w:rFonts w:ascii="Calibri" w:hAnsi="Calibri"/>
                <w:color w:val="000000"/>
                <w:sz w:val="14"/>
              </w:rPr>
            </w:pPr>
            <w:r w:rsidRPr="001B47C6">
              <w:rPr>
                <w:rFonts w:ascii="Calibri" w:hAnsi="Calibri"/>
                <w:color w:val="000000"/>
                <w:sz w:val="14"/>
              </w:rPr>
              <w:t> </w:t>
            </w:r>
          </w:p>
        </w:tc>
        <w:tc>
          <w:tcPr>
            <w:tcW w:w="2936" w:type="dxa"/>
            <w:gridSpan w:val="3"/>
            <w:tcBorders>
              <w:top w:val="nil"/>
              <w:left w:val="nil"/>
              <w:bottom w:val="nil"/>
              <w:right w:val="nil"/>
            </w:tcBorders>
            <w:shd w:val="clear" w:color="000000" w:fill="FFFFFF"/>
            <w:noWrap/>
            <w:vAlign w:val="bottom"/>
            <w:hideMark/>
          </w:tcPr>
          <w:p w14:paraId="1A24CCD0" w14:textId="77777777" w:rsidR="00632971" w:rsidRPr="001B47C6" w:rsidRDefault="00632971">
            <w:pPr>
              <w:jc w:val="right"/>
              <w:rPr>
                <w:rFonts w:ascii="Book Antiqua" w:hAnsi="Book Antiqua"/>
                <w:b/>
                <w:bCs/>
                <w:color w:val="000000"/>
                <w:sz w:val="14"/>
                <w:szCs w:val="24"/>
              </w:rPr>
            </w:pPr>
            <w:r w:rsidRPr="001B47C6">
              <w:rPr>
                <w:rFonts w:ascii="Book Antiqua" w:hAnsi="Book Antiqua"/>
                <w:b/>
                <w:bCs/>
                <w:color w:val="000000"/>
                <w:sz w:val="14"/>
              </w:rPr>
              <w:t> </w:t>
            </w:r>
          </w:p>
        </w:tc>
      </w:tr>
      <w:tr w:rsidR="00632971" w14:paraId="6EDD9DC6" w14:textId="77777777" w:rsidTr="00632971">
        <w:trPr>
          <w:gridAfter w:val="2"/>
          <w:wAfter w:w="2557" w:type="dxa"/>
          <w:trHeight w:val="395"/>
        </w:trPr>
        <w:tc>
          <w:tcPr>
            <w:tcW w:w="3116" w:type="dxa"/>
            <w:gridSpan w:val="3"/>
            <w:tcBorders>
              <w:top w:val="nil"/>
              <w:left w:val="nil"/>
              <w:bottom w:val="nil"/>
              <w:right w:val="nil"/>
            </w:tcBorders>
            <w:shd w:val="clear" w:color="000000" w:fill="FFFFFF"/>
            <w:noWrap/>
            <w:vAlign w:val="bottom"/>
            <w:hideMark/>
          </w:tcPr>
          <w:p w14:paraId="637E75F5" w14:textId="77777777" w:rsidR="00632971" w:rsidRDefault="00632971">
            <w:pPr>
              <w:jc w:val="right"/>
              <w:rPr>
                <w:rFonts w:ascii="Book Antiqua" w:hAnsi="Book Antiqua"/>
                <w:color w:val="000000"/>
              </w:rPr>
            </w:pPr>
            <w:r>
              <w:rPr>
                <w:rFonts w:ascii="Book Antiqua" w:hAnsi="Book Antiqua"/>
                <w:color w:val="000000"/>
              </w:rPr>
              <w:t>Submitted by:</w:t>
            </w:r>
          </w:p>
        </w:tc>
        <w:tc>
          <w:tcPr>
            <w:tcW w:w="3296" w:type="dxa"/>
            <w:gridSpan w:val="3"/>
            <w:vMerge/>
            <w:tcBorders>
              <w:top w:val="nil"/>
              <w:left w:val="nil"/>
              <w:bottom w:val="single" w:sz="4" w:space="0" w:color="000000"/>
              <w:right w:val="nil"/>
            </w:tcBorders>
            <w:vAlign w:val="center"/>
            <w:hideMark/>
          </w:tcPr>
          <w:p w14:paraId="058020FB" w14:textId="77777777" w:rsidR="00632971" w:rsidRDefault="00632971">
            <w:pPr>
              <w:rPr>
                <w:rFonts w:ascii="Book Antiqua" w:hAnsi="Book Antiqua"/>
                <w:b/>
                <w:bCs/>
                <w:color w:val="000000"/>
                <w:sz w:val="24"/>
                <w:szCs w:val="24"/>
              </w:rPr>
            </w:pPr>
          </w:p>
        </w:tc>
        <w:tc>
          <w:tcPr>
            <w:tcW w:w="1556" w:type="dxa"/>
            <w:tcBorders>
              <w:top w:val="nil"/>
              <w:left w:val="nil"/>
              <w:bottom w:val="nil"/>
              <w:right w:val="nil"/>
            </w:tcBorders>
            <w:shd w:val="clear" w:color="000000" w:fill="FFFFFF"/>
            <w:noWrap/>
            <w:vAlign w:val="bottom"/>
            <w:hideMark/>
          </w:tcPr>
          <w:p w14:paraId="1F7E0305" w14:textId="77777777" w:rsidR="00632971" w:rsidRDefault="00632971">
            <w:pPr>
              <w:rPr>
                <w:rFonts w:ascii="Calibri" w:hAnsi="Calibri"/>
                <w:color w:val="000000"/>
              </w:rPr>
            </w:pPr>
            <w:r>
              <w:rPr>
                <w:rFonts w:ascii="Calibri" w:hAnsi="Calibri"/>
                <w:color w:val="000000"/>
              </w:rPr>
              <w:t> </w:t>
            </w:r>
          </w:p>
        </w:tc>
        <w:tc>
          <w:tcPr>
            <w:tcW w:w="2936" w:type="dxa"/>
            <w:gridSpan w:val="3"/>
            <w:tcBorders>
              <w:top w:val="nil"/>
              <w:left w:val="nil"/>
              <w:bottom w:val="single" w:sz="4" w:space="0" w:color="auto"/>
              <w:right w:val="nil"/>
            </w:tcBorders>
            <w:shd w:val="clear" w:color="000000" w:fill="FFFFFF"/>
            <w:noWrap/>
            <w:vAlign w:val="bottom"/>
            <w:hideMark/>
          </w:tcPr>
          <w:p w14:paraId="40469562" w14:textId="77777777" w:rsidR="00632971" w:rsidRDefault="00632971">
            <w:pPr>
              <w:rPr>
                <w:rFonts w:ascii="Calibri" w:hAnsi="Calibri"/>
                <w:color w:val="000000"/>
              </w:rPr>
            </w:pPr>
            <w:r>
              <w:rPr>
                <w:rFonts w:ascii="Calibri" w:hAnsi="Calibri"/>
                <w:color w:val="000000"/>
              </w:rPr>
              <w:t> </w:t>
            </w:r>
          </w:p>
        </w:tc>
      </w:tr>
      <w:tr w:rsidR="00632971" w14:paraId="0B55E0A3" w14:textId="77777777" w:rsidTr="00632971">
        <w:trPr>
          <w:gridAfter w:val="2"/>
          <w:wAfter w:w="2557" w:type="dxa"/>
          <w:trHeight w:val="377"/>
        </w:trPr>
        <w:tc>
          <w:tcPr>
            <w:tcW w:w="3116" w:type="dxa"/>
            <w:gridSpan w:val="3"/>
            <w:tcBorders>
              <w:top w:val="nil"/>
              <w:left w:val="nil"/>
              <w:bottom w:val="nil"/>
              <w:right w:val="nil"/>
            </w:tcBorders>
            <w:shd w:val="clear" w:color="000000" w:fill="FFFFFF"/>
            <w:noWrap/>
            <w:vAlign w:val="bottom"/>
            <w:hideMark/>
          </w:tcPr>
          <w:p w14:paraId="46FAB894" w14:textId="77777777" w:rsidR="00632971" w:rsidRDefault="00632971">
            <w:pPr>
              <w:jc w:val="right"/>
              <w:rPr>
                <w:rFonts w:ascii="Book Antiqua" w:hAnsi="Book Antiqua"/>
                <w:b/>
                <w:bCs/>
                <w:color w:val="000000"/>
                <w:sz w:val="21"/>
                <w:szCs w:val="21"/>
              </w:rPr>
            </w:pPr>
            <w:r>
              <w:rPr>
                <w:rFonts w:ascii="Book Antiqua" w:hAnsi="Book Antiqua"/>
                <w:b/>
                <w:bCs/>
                <w:color w:val="000000"/>
                <w:sz w:val="21"/>
                <w:szCs w:val="21"/>
              </w:rPr>
              <w:t> </w:t>
            </w:r>
          </w:p>
        </w:tc>
        <w:tc>
          <w:tcPr>
            <w:tcW w:w="3296" w:type="dxa"/>
            <w:gridSpan w:val="3"/>
            <w:tcBorders>
              <w:top w:val="nil"/>
              <w:left w:val="nil"/>
              <w:bottom w:val="nil"/>
              <w:right w:val="nil"/>
            </w:tcBorders>
            <w:shd w:val="clear" w:color="000000" w:fill="FFFFFF"/>
            <w:noWrap/>
            <w:vAlign w:val="bottom"/>
            <w:hideMark/>
          </w:tcPr>
          <w:p w14:paraId="1B87E527" w14:textId="77777777" w:rsidR="00632971" w:rsidRDefault="00632971">
            <w:pPr>
              <w:rPr>
                <w:rFonts w:ascii="Book Antiqua" w:hAnsi="Book Antiqua"/>
                <w:i/>
                <w:iCs/>
                <w:color w:val="000000"/>
                <w:sz w:val="20"/>
                <w:szCs w:val="20"/>
              </w:rPr>
            </w:pPr>
            <w:r>
              <w:rPr>
                <w:rFonts w:ascii="Book Antiqua" w:hAnsi="Book Antiqua"/>
                <w:i/>
                <w:iCs/>
                <w:color w:val="000000"/>
                <w:sz w:val="20"/>
                <w:szCs w:val="20"/>
              </w:rPr>
              <w:t>Director</w:t>
            </w:r>
          </w:p>
        </w:tc>
        <w:tc>
          <w:tcPr>
            <w:tcW w:w="1556" w:type="dxa"/>
            <w:tcBorders>
              <w:top w:val="nil"/>
              <w:left w:val="nil"/>
              <w:bottom w:val="nil"/>
              <w:right w:val="nil"/>
            </w:tcBorders>
            <w:shd w:val="clear" w:color="000000" w:fill="FFFFFF"/>
            <w:noWrap/>
            <w:vAlign w:val="bottom"/>
            <w:hideMark/>
          </w:tcPr>
          <w:p w14:paraId="476EC569" w14:textId="77777777" w:rsidR="00632971" w:rsidRDefault="00632971">
            <w:pPr>
              <w:rPr>
                <w:rFonts w:ascii="Calibri" w:hAnsi="Calibri"/>
                <w:color w:val="000000"/>
              </w:rPr>
            </w:pPr>
            <w:r>
              <w:rPr>
                <w:rFonts w:ascii="Calibri" w:hAnsi="Calibri"/>
                <w:color w:val="000000"/>
              </w:rPr>
              <w:t> </w:t>
            </w:r>
          </w:p>
        </w:tc>
        <w:tc>
          <w:tcPr>
            <w:tcW w:w="2936" w:type="dxa"/>
            <w:gridSpan w:val="3"/>
            <w:tcBorders>
              <w:top w:val="nil"/>
              <w:left w:val="nil"/>
              <w:bottom w:val="nil"/>
              <w:right w:val="nil"/>
            </w:tcBorders>
            <w:shd w:val="clear" w:color="000000" w:fill="FFFFFF"/>
            <w:noWrap/>
            <w:vAlign w:val="bottom"/>
            <w:hideMark/>
          </w:tcPr>
          <w:p w14:paraId="7F98287B" w14:textId="77777777" w:rsidR="00632971" w:rsidRDefault="00632971">
            <w:pPr>
              <w:rPr>
                <w:rFonts w:ascii="Book Antiqua" w:hAnsi="Book Antiqua"/>
                <w:color w:val="000000"/>
                <w:sz w:val="20"/>
                <w:szCs w:val="20"/>
              </w:rPr>
            </w:pPr>
            <w:r>
              <w:rPr>
                <w:rFonts w:ascii="Book Antiqua" w:hAnsi="Book Antiqua"/>
                <w:color w:val="000000"/>
                <w:sz w:val="20"/>
                <w:szCs w:val="20"/>
              </w:rPr>
              <w:t>Date</w:t>
            </w:r>
          </w:p>
        </w:tc>
      </w:tr>
      <w:tr w:rsidR="00632971" w:rsidRPr="001B47C6" w14:paraId="59B51C76" w14:textId="77777777" w:rsidTr="00632971">
        <w:trPr>
          <w:gridAfter w:val="2"/>
          <w:wAfter w:w="2557" w:type="dxa"/>
          <w:trHeight w:val="450"/>
        </w:trPr>
        <w:tc>
          <w:tcPr>
            <w:tcW w:w="3116" w:type="dxa"/>
            <w:gridSpan w:val="3"/>
            <w:tcBorders>
              <w:top w:val="nil"/>
              <w:left w:val="nil"/>
              <w:bottom w:val="nil"/>
              <w:right w:val="nil"/>
            </w:tcBorders>
            <w:shd w:val="clear" w:color="000000" w:fill="FFFFFF"/>
            <w:noWrap/>
            <w:vAlign w:val="bottom"/>
            <w:hideMark/>
          </w:tcPr>
          <w:p w14:paraId="78977AB1" w14:textId="77777777" w:rsidR="00632971" w:rsidRPr="001B47C6" w:rsidRDefault="00632971">
            <w:pPr>
              <w:jc w:val="right"/>
              <w:rPr>
                <w:rFonts w:ascii="Book Antiqua" w:hAnsi="Book Antiqua"/>
                <w:b/>
                <w:bCs/>
                <w:color w:val="000000"/>
                <w:sz w:val="14"/>
                <w:szCs w:val="21"/>
              </w:rPr>
            </w:pPr>
            <w:r w:rsidRPr="001B47C6">
              <w:rPr>
                <w:rFonts w:ascii="Book Antiqua" w:hAnsi="Book Antiqua"/>
                <w:b/>
                <w:bCs/>
                <w:color w:val="000000"/>
                <w:sz w:val="14"/>
                <w:szCs w:val="21"/>
              </w:rPr>
              <w:t> </w:t>
            </w:r>
          </w:p>
        </w:tc>
        <w:tc>
          <w:tcPr>
            <w:tcW w:w="3296" w:type="dxa"/>
            <w:gridSpan w:val="3"/>
            <w:vMerge w:val="restart"/>
            <w:tcBorders>
              <w:top w:val="nil"/>
              <w:left w:val="nil"/>
              <w:bottom w:val="single" w:sz="4" w:space="0" w:color="000000"/>
              <w:right w:val="nil"/>
            </w:tcBorders>
            <w:shd w:val="clear" w:color="000000" w:fill="FFFFFF"/>
            <w:noWrap/>
            <w:vAlign w:val="bottom"/>
            <w:hideMark/>
          </w:tcPr>
          <w:p w14:paraId="664AE251" w14:textId="77777777" w:rsidR="00632971" w:rsidRPr="001B47C6" w:rsidRDefault="00632971">
            <w:pPr>
              <w:jc w:val="center"/>
              <w:rPr>
                <w:rFonts w:ascii="Book Antiqua" w:hAnsi="Book Antiqua"/>
                <w:b/>
                <w:bCs/>
                <w:color w:val="000000"/>
                <w:sz w:val="14"/>
                <w:szCs w:val="24"/>
              </w:rPr>
            </w:pPr>
            <w:r w:rsidRPr="001B47C6">
              <w:rPr>
                <w:rFonts w:ascii="Book Antiqua" w:hAnsi="Book Antiqua"/>
                <w:b/>
                <w:bCs/>
                <w:color w:val="000000"/>
                <w:sz w:val="14"/>
              </w:rPr>
              <w:t> </w:t>
            </w:r>
          </w:p>
        </w:tc>
        <w:tc>
          <w:tcPr>
            <w:tcW w:w="1556" w:type="dxa"/>
            <w:tcBorders>
              <w:top w:val="nil"/>
              <w:left w:val="nil"/>
              <w:bottom w:val="nil"/>
              <w:right w:val="nil"/>
            </w:tcBorders>
            <w:shd w:val="clear" w:color="000000" w:fill="FFFFFF"/>
            <w:noWrap/>
            <w:vAlign w:val="bottom"/>
            <w:hideMark/>
          </w:tcPr>
          <w:p w14:paraId="61D92DBE" w14:textId="77777777" w:rsidR="00632971" w:rsidRPr="001B47C6" w:rsidRDefault="00632971">
            <w:pPr>
              <w:rPr>
                <w:rFonts w:ascii="Calibri" w:hAnsi="Calibri"/>
                <w:color w:val="000000"/>
                <w:sz w:val="14"/>
              </w:rPr>
            </w:pPr>
            <w:r w:rsidRPr="001B47C6">
              <w:rPr>
                <w:rFonts w:ascii="Calibri" w:hAnsi="Calibri"/>
                <w:color w:val="000000"/>
                <w:sz w:val="14"/>
              </w:rPr>
              <w:t> </w:t>
            </w:r>
          </w:p>
        </w:tc>
        <w:tc>
          <w:tcPr>
            <w:tcW w:w="2936" w:type="dxa"/>
            <w:gridSpan w:val="3"/>
            <w:tcBorders>
              <w:top w:val="nil"/>
              <w:left w:val="nil"/>
              <w:bottom w:val="nil"/>
              <w:right w:val="nil"/>
            </w:tcBorders>
            <w:shd w:val="clear" w:color="000000" w:fill="FFFFFF"/>
            <w:noWrap/>
            <w:vAlign w:val="bottom"/>
            <w:hideMark/>
          </w:tcPr>
          <w:p w14:paraId="63BCB693" w14:textId="77777777" w:rsidR="00632971" w:rsidRPr="001B47C6" w:rsidRDefault="00632971">
            <w:pPr>
              <w:jc w:val="right"/>
              <w:rPr>
                <w:rFonts w:ascii="Book Antiqua" w:hAnsi="Book Antiqua"/>
                <w:b/>
                <w:bCs/>
                <w:color w:val="000000"/>
                <w:sz w:val="14"/>
                <w:szCs w:val="24"/>
              </w:rPr>
            </w:pPr>
            <w:r w:rsidRPr="001B47C6">
              <w:rPr>
                <w:rFonts w:ascii="Book Antiqua" w:hAnsi="Book Antiqua"/>
                <w:b/>
                <w:bCs/>
                <w:color w:val="000000"/>
                <w:sz w:val="14"/>
              </w:rPr>
              <w:t> </w:t>
            </w:r>
          </w:p>
        </w:tc>
      </w:tr>
      <w:tr w:rsidR="00632971" w14:paraId="5B4BB6EA" w14:textId="77777777" w:rsidTr="00632971">
        <w:trPr>
          <w:gridAfter w:val="2"/>
          <w:wAfter w:w="2557" w:type="dxa"/>
          <w:trHeight w:val="450"/>
        </w:trPr>
        <w:tc>
          <w:tcPr>
            <w:tcW w:w="3116" w:type="dxa"/>
            <w:gridSpan w:val="3"/>
            <w:tcBorders>
              <w:top w:val="nil"/>
              <w:left w:val="nil"/>
              <w:bottom w:val="nil"/>
              <w:right w:val="nil"/>
            </w:tcBorders>
            <w:shd w:val="clear" w:color="000000" w:fill="FFFFFF"/>
            <w:noWrap/>
            <w:vAlign w:val="bottom"/>
            <w:hideMark/>
          </w:tcPr>
          <w:p w14:paraId="1411CCC3" w14:textId="77777777" w:rsidR="00632971" w:rsidRDefault="00632971">
            <w:pPr>
              <w:jc w:val="right"/>
              <w:rPr>
                <w:rFonts w:ascii="Book Antiqua" w:hAnsi="Book Antiqua"/>
                <w:color w:val="000000"/>
              </w:rPr>
            </w:pPr>
            <w:r>
              <w:rPr>
                <w:rFonts w:ascii="Book Antiqua" w:hAnsi="Book Antiqua"/>
                <w:color w:val="000000"/>
              </w:rPr>
              <w:t>Approved by:</w:t>
            </w:r>
          </w:p>
        </w:tc>
        <w:tc>
          <w:tcPr>
            <w:tcW w:w="3296" w:type="dxa"/>
            <w:gridSpan w:val="3"/>
            <w:vMerge/>
            <w:tcBorders>
              <w:top w:val="nil"/>
              <w:left w:val="nil"/>
              <w:bottom w:val="single" w:sz="4" w:space="0" w:color="000000"/>
              <w:right w:val="nil"/>
            </w:tcBorders>
            <w:vAlign w:val="center"/>
            <w:hideMark/>
          </w:tcPr>
          <w:p w14:paraId="09E90BEA" w14:textId="77777777" w:rsidR="00632971" w:rsidRDefault="00632971">
            <w:pPr>
              <w:rPr>
                <w:rFonts w:ascii="Book Antiqua" w:hAnsi="Book Antiqua"/>
                <w:b/>
                <w:bCs/>
                <w:color w:val="000000"/>
                <w:sz w:val="24"/>
                <w:szCs w:val="24"/>
              </w:rPr>
            </w:pPr>
          </w:p>
        </w:tc>
        <w:tc>
          <w:tcPr>
            <w:tcW w:w="1556" w:type="dxa"/>
            <w:tcBorders>
              <w:top w:val="nil"/>
              <w:left w:val="nil"/>
              <w:bottom w:val="nil"/>
              <w:right w:val="nil"/>
            </w:tcBorders>
            <w:shd w:val="clear" w:color="000000" w:fill="FFFFFF"/>
            <w:noWrap/>
            <w:vAlign w:val="bottom"/>
            <w:hideMark/>
          </w:tcPr>
          <w:p w14:paraId="4C7AD6E4" w14:textId="77777777" w:rsidR="00632971" w:rsidRDefault="00632971">
            <w:pPr>
              <w:rPr>
                <w:rFonts w:ascii="Calibri" w:hAnsi="Calibri"/>
                <w:color w:val="000000"/>
              </w:rPr>
            </w:pPr>
            <w:r>
              <w:rPr>
                <w:rFonts w:ascii="Calibri" w:hAnsi="Calibri"/>
                <w:color w:val="000000"/>
              </w:rPr>
              <w:t> </w:t>
            </w:r>
          </w:p>
        </w:tc>
        <w:tc>
          <w:tcPr>
            <w:tcW w:w="2936" w:type="dxa"/>
            <w:gridSpan w:val="3"/>
            <w:tcBorders>
              <w:top w:val="nil"/>
              <w:left w:val="nil"/>
              <w:bottom w:val="single" w:sz="4" w:space="0" w:color="auto"/>
              <w:right w:val="nil"/>
            </w:tcBorders>
            <w:shd w:val="clear" w:color="000000" w:fill="FFFFFF"/>
            <w:noWrap/>
            <w:vAlign w:val="bottom"/>
            <w:hideMark/>
          </w:tcPr>
          <w:p w14:paraId="1F92BC3A" w14:textId="77777777" w:rsidR="00632971" w:rsidRDefault="00632971">
            <w:pPr>
              <w:rPr>
                <w:rFonts w:ascii="Calibri" w:hAnsi="Calibri"/>
                <w:color w:val="000000"/>
              </w:rPr>
            </w:pPr>
            <w:r>
              <w:rPr>
                <w:rFonts w:ascii="Calibri" w:hAnsi="Calibri"/>
                <w:color w:val="000000"/>
              </w:rPr>
              <w:t> </w:t>
            </w:r>
          </w:p>
        </w:tc>
      </w:tr>
      <w:tr w:rsidR="00632971" w14:paraId="480F5E5D" w14:textId="77777777" w:rsidTr="00632971">
        <w:trPr>
          <w:gridAfter w:val="2"/>
          <w:wAfter w:w="2557" w:type="dxa"/>
          <w:trHeight w:val="315"/>
        </w:trPr>
        <w:tc>
          <w:tcPr>
            <w:tcW w:w="3116" w:type="dxa"/>
            <w:gridSpan w:val="3"/>
            <w:tcBorders>
              <w:top w:val="nil"/>
              <w:left w:val="nil"/>
              <w:bottom w:val="nil"/>
              <w:right w:val="nil"/>
            </w:tcBorders>
            <w:shd w:val="clear" w:color="000000" w:fill="FFFFFF"/>
            <w:noWrap/>
            <w:vAlign w:val="bottom"/>
            <w:hideMark/>
          </w:tcPr>
          <w:p w14:paraId="02B5118B" w14:textId="77777777" w:rsidR="00632971" w:rsidRDefault="00632971">
            <w:pPr>
              <w:jc w:val="right"/>
              <w:rPr>
                <w:rFonts w:ascii="Book Antiqua" w:hAnsi="Book Antiqua"/>
                <w:b/>
                <w:bCs/>
                <w:color w:val="000000"/>
                <w:sz w:val="21"/>
                <w:szCs w:val="21"/>
              </w:rPr>
            </w:pPr>
            <w:r>
              <w:rPr>
                <w:rFonts w:ascii="Book Antiqua" w:hAnsi="Book Antiqua"/>
                <w:b/>
                <w:bCs/>
                <w:color w:val="000000"/>
                <w:sz w:val="21"/>
                <w:szCs w:val="21"/>
              </w:rPr>
              <w:t> </w:t>
            </w:r>
          </w:p>
        </w:tc>
        <w:tc>
          <w:tcPr>
            <w:tcW w:w="4852" w:type="dxa"/>
            <w:gridSpan w:val="4"/>
            <w:tcBorders>
              <w:top w:val="nil"/>
              <w:left w:val="nil"/>
              <w:bottom w:val="nil"/>
              <w:right w:val="nil"/>
            </w:tcBorders>
            <w:shd w:val="clear" w:color="000000" w:fill="FFFFFF"/>
            <w:noWrap/>
            <w:vAlign w:val="bottom"/>
            <w:hideMark/>
          </w:tcPr>
          <w:p w14:paraId="776EAF80" w14:textId="77777777" w:rsidR="00632971" w:rsidRDefault="00632971">
            <w:pPr>
              <w:rPr>
                <w:rFonts w:ascii="Book Antiqua" w:hAnsi="Book Antiqua"/>
                <w:i/>
                <w:iCs/>
                <w:color w:val="000000"/>
                <w:sz w:val="20"/>
                <w:szCs w:val="20"/>
              </w:rPr>
            </w:pPr>
            <w:r>
              <w:rPr>
                <w:rFonts w:ascii="Book Antiqua" w:hAnsi="Book Antiqua"/>
                <w:i/>
                <w:iCs/>
                <w:color w:val="000000"/>
                <w:sz w:val="20"/>
                <w:szCs w:val="20"/>
              </w:rPr>
              <w:t>Deputy Secretary/Assistant Deputy Secretary</w:t>
            </w:r>
          </w:p>
        </w:tc>
        <w:tc>
          <w:tcPr>
            <w:tcW w:w="2936" w:type="dxa"/>
            <w:gridSpan w:val="3"/>
            <w:tcBorders>
              <w:top w:val="nil"/>
              <w:left w:val="nil"/>
              <w:bottom w:val="nil"/>
              <w:right w:val="nil"/>
            </w:tcBorders>
            <w:shd w:val="clear" w:color="000000" w:fill="FFFFFF"/>
            <w:noWrap/>
            <w:vAlign w:val="bottom"/>
            <w:hideMark/>
          </w:tcPr>
          <w:p w14:paraId="6C4FAF92" w14:textId="77777777" w:rsidR="00632971" w:rsidRDefault="00632971">
            <w:pPr>
              <w:rPr>
                <w:rFonts w:ascii="Book Antiqua" w:hAnsi="Book Antiqua"/>
                <w:color w:val="000000"/>
                <w:sz w:val="20"/>
                <w:szCs w:val="20"/>
              </w:rPr>
            </w:pPr>
            <w:r>
              <w:rPr>
                <w:rFonts w:ascii="Book Antiqua" w:hAnsi="Book Antiqua"/>
                <w:color w:val="000000"/>
                <w:sz w:val="20"/>
                <w:szCs w:val="20"/>
              </w:rPr>
              <w:t>Date</w:t>
            </w:r>
          </w:p>
        </w:tc>
      </w:tr>
      <w:tr w:rsidR="00632971" w:rsidRPr="001B47C6" w14:paraId="1F2B80F7" w14:textId="77777777" w:rsidTr="00632971">
        <w:trPr>
          <w:gridAfter w:val="2"/>
          <w:wAfter w:w="2557" w:type="dxa"/>
          <w:trHeight w:val="450"/>
        </w:trPr>
        <w:tc>
          <w:tcPr>
            <w:tcW w:w="3116" w:type="dxa"/>
            <w:gridSpan w:val="3"/>
            <w:tcBorders>
              <w:top w:val="nil"/>
              <w:left w:val="nil"/>
              <w:bottom w:val="nil"/>
              <w:right w:val="nil"/>
            </w:tcBorders>
            <w:shd w:val="clear" w:color="000000" w:fill="FFFFFF"/>
            <w:noWrap/>
            <w:vAlign w:val="bottom"/>
            <w:hideMark/>
          </w:tcPr>
          <w:p w14:paraId="10A3E609" w14:textId="77777777" w:rsidR="00632971" w:rsidRPr="001B47C6" w:rsidRDefault="00632971">
            <w:pPr>
              <w:jc w:val="right"/>
              <w:rPr>
                <w:rFonts w:ascii="Book Antiqua" w:hAnsi="Book Antiqua"/>
                <w:b/>
                <w:bCs/>
                <w:color w:val="000000"/>
                <w:sz w:val="14"/>
                <w:szCs w:val="21"/>
              </w:rPr>
            </w:pPr>
            <w:r w:rsidRPr="001B47C6">
              <w:rPr>
                <w:rFonts w:ascii="Book Antiqua" w:hAnsi="Book Antiqua"/>
                <w:b/>
                <w:bCs/>
                <w:color w:val="000000"/>
                <w:sz w:val="14"/>
                <w:szCs w:val="21"/>
              </w:rPr>
              <w:t> </w:t>
            </w:r>
          </w:p>
        </w:tc>
        <w:tc>
          <w:tcPr>
            <w:tcW w:w="3296" w:type="dxa"/>
            <w:gridSpan w:val="3"/>
            <w:vMerge w:val="restart"/>
            <w:tcBorders>
              <w:top w:val="nil"/>
              <w:left w:val="nil"/>
              <w:bottom w:val="single" w:sz="4" w:space="0" w:color="000000"/>
              <w:right w:val="nil"/>
            </w:tcBorders>
            <w:shd w:val="clear" w:color="000000" w:fill="FFFFFF"/>
            <w:noWrap/>
            <w:vAlign w:val="bottom"/>
            <w:hideMark/>
          </w:tcPr>
          <w:p w14:paraId="7ABCAF59" w14:textId="77777777" w:rsidR="00632971" w:rsidRPr="001B47C6" w:rsidRDefault="00632971">
            <w:pPr>
              <w:jc w:val="center"/>
              <w:rPr>
                <w:rFonts w:ascii="Book Antiqua" w:hAnsi="Book Antiqua"/>
                <w:b/>
                <w:bCs/>
                <w:color w:val="000000"/>
                <w:sz w:val="14"/>
                <w:szCs w:val="24"/>
              </w:rPr>
            </w:pPr>
            <w:r w:rsidRPr="001B47C6">
              <w:rPr>
                <w:rFonts w:ascii="Book Antiqua" w:hAnsi="Book Antiqua"/>
                <w:b/>
                <w:bCs/>
                <w:color w:val="000000"/>
                <w:sz w:val="14"/>
              </w:rPr>
              <w:t> </w:t>
            </w:r>
          </w:p>
        </w:tc>
        <w:tc>
          <w:tcPr>
            <w:tcW w:w="1556" w:type="dxa"/>
            <w:tcBorders>
              <w:top w:val="nil"/>
              <w:left w:val="nil"/>
              <w:bottom w:val="nil"/>
              <w:right w:val="nil"/>
            </w:tcBorders>
            <w:shd w:val="clear" w:color="000000" w:fill="FFFFFF"/>
            <w:noWrap/>
            <w:vAlign w:val="bottom"/>
            <w:hideMark/>
          </w:tcPr>
          <w:p w14:paraId="339FDF7F" w14:textId="77777777" w:rsidR="00632971" w:rsidRPr="001B47C6" w:rsidRDefault="00632971">
            <w:pPr>
              <w:rPr>
                <w:rFonts w:ascii="Calibri" w:hAnsi="Calibri"/>
                <w:color w:val="000000"/>
                <w:sz w:val="14"/>
              </w:rPr>
            </w:pPr>
            <w:r w:rsidRPr="001B47C6">
              <w:rPr>
                <w:rFonts w:ascii="Calibri" w:hAnsi="Calibri"/>
                <w:color w:val="000000"/>
                <w:sz w:val="14"/>
              </w:rPr>
              <w:t> </w:t>
            </w:r>
          </w:p>
        </w:tc>
        <w:tc>
          <w:tcPr>
            <w:tcW w:w="2936" w:type="dxa"/>
            <w:gridSpan w:val="3"/>
            <w:tcBorders>
              <w:top w:val="nil"/>
              <w:left w:val="nil"/>
              <w:bottom w:val="nil"/>
              <w:right w:val="nil"/>
            </w:tcBorders>
            <w:shd w:val="clear" w:color="000000" w:fill="FFFFFF"/>
            <w:noWrap/>
            <w:vAlign w:val="bottom"/>
            <w:hideMark/>
          </w:tcPr>
          <w:p w14:paraId="174DCFD9" w14:textId="77777777" w:rsidR="00632971" w:rsidRPr="001B47C6" w:rsidRDefault="00632971">
            <w:pPr>
              <w:jc w:val="right"/>
              <w:rPr>
                <w:rFonts w:ascii="Book Antiqua" w:hAnsi="Book Antiqua"/>
                <w:b/>
                <w:bCs/>
                <w:color w:val="000000"/>
                <w:sz w:val="14"/>
                <w:szCs w:val="24"/>
              </w:rPr>
            </w:pPr>
            <w:r w:rsidRPr="001B47C6">
              <w:rPr>
                <w:rFonts w:ascii="Book Antiqua" w:hAnsi="Book Antiqua"/>
                <w:b/>
                <w:bCs/>
                <w:color w:val="000000"/>
                <w:sz w:val="14"/>
              </w:rPr>
              <w:t> </w:t>
            </w:r>
          </w:p>
        </w:tc>
      </w:tr>
      <w:tr w:rsidR="00632971" w14:paraId="5582B8F9" w14:textId="77777777" w:rsidTr="00632971">
        <w:trPr>
          <w:gridAfter w:val="2"/>
          <w:wAfter w:w="2557" w:type="dxa"/>
          <w:trHeight w:val="350"/>
        </w:trPr>
        <w:tc>
          <w:tcPr>
            <w:tcW w:w="3116" w:type="dxa"/>
            <w:gridSpan w:val="3"/>
            <w:tcBorders>
              <w:top w:val="nil"/>
              <w:left w:val="nil"/>
              <w:bottom w:val="nil"/>
              <w:right w:val="nil"/>
            </w:tcBorders>
            <w:shd w:val="clear" w:color="000000" w:fill="FFFFFF"/>
            <w:noWrap/>
            <w:vAlign w:val="bottom"/>
            <w:hideMark/>
          </w:tcPr>
          <w:p w14:paraId="62FF41FE" w14:textId="77777777" w:rsidR="00632971" w:rsidRDefault="00632971">
            <w:pPr>
              <w:jc w:val="right"/>
              <w:rPr>
                <w:rFonts w:ascii="Book Antiqua" w:hAnsi="Book Antiqua"/>
                <w:color w:val="000000"/>
              </w:rPr>
            </w:pPr>
            <w:r>
              <w:rPr>
                <w:rFonts w:ascii="Book Antiqua" w:hAnsi="Book Antiqua"/>
                <w:color w:val="000000"/>
              </w:rPr>
              <w:t>Approved by:</w:t>
            </w:r>
          </w:p>
        </w:tc>
        <w:tc>
          <w:tcPr>
            <w:tcW w:w="3296" w:type="dxa"/>
            <w:gridSpan w:val="3"/>
            <w:vMerge/>
            <w:tcBorders>
              <w:top w:val="nil"/>
              <w:left w:val="nil"/>
              <w:bottom w:val="single" w:sz="4" w:space="0" w:color="000000"/>
              <w:right w:val="nil"/>
            </w:tcBorders>
            <w:vAlign w:val="center"/>
            <w:hideMark/>
          </w:tcPr>
          <w:p w14:paraId="7593AB4D" w14:textId="77777777" w:rsidR="00632971" w:rsidRDefault="00632971">
            <w:pPr>
              <w:rPr>
                <w:rFonts w:ascii="Book Antiqua" w:hAnsi="Book Antiqua"/>
                <w:b/>
                <w:bCs/>
                <w:color w:val="000000"/>
                <w:sz w:val="24"/>
                <w:szCs w:val="24"/>
              </w:rPr>
            </w:pPr>
          </w:p>
        </w:tc>
        <w:tc>
          <w:tcPr>
            <w:tcW w:w="1556" w:type="dxa"/>
            <w:tcBorders>
              <w:top w:val="nil"/>
              <w:left w:val="nil"/>
              <w:bottom w:val="nil"/>
              <w:right w:val="nil"/>
            </w:tcBorders>
            <w:shd w:val="clear" w:color="000000" w:fill="FFFFFF"/>
            <w:noWrap/>
            <w:vAlign w:val="bottom"/>
            <w:hideMark/>
          </w:tcPr>
          <w:p w14:paraId="3D1F96BE" w14:textId="77777777" w:rsidR="00632971" w:rsidRDefault="00632971">
            <w:pPr>
              <w:rPr>
                <w:rFonts w:ascii="Calibri" w:hAnsi="Calibri"/>
                <w:color w:val="000000"/>
              </w:rPr>
            </w:pPr>
            <w:r>
              <w:rPr>
                <w:rFonts w:ascii="Calibri" w:hAnsi="Calibri"/>
                <w:color w:val="000000"/>
              </w:rPr>
              <w:t> </w:t>
            </w:r>
          </w:p>
        </w:tc>
        <w:tc>
          <w:tcPr>
            <w:tcW w:w="2936" w:type="dxa"/>
            <w:gridSpan w:val="3"/>
            <w:tcBorders>
              <w:top w:val="nil"/>
              <w:left w:val="nil"/>
              <w:bottom w:val="single" w:sz="4" w:space="0" w:color="auto"/>
              <w:right w:val="nil"/>
            </w:tcBorders>
            <w:shd w:val="clear" w:color="000000" w:fill="FFFFFF"/>
            <w:noWrap/>
            <w:vAlign w:val="bottom"/>
            <w:hideMark/>
          </w:tcPr>
          <w:p w14:paraId="7FE6D4E8" w14:textId="77777777" w:rsidR="00632971" w:rsidRDefault="00632971">
            <w:pPr>
              <w:jc w:val="right"/>
              <w:rPr>
                <w:rFonts w:ascii="Book Antiqua" w:hAnsi="Book Antiqua"/>
                <w:b/>
                <w:bCs/>
                <w:color w:val="000000"/>
                <w:sz w:val="24"/>
                <w:szCs w:val="24"/>
              </w:rPr>
            </w:pPr>
            <w:r>
              <w:rPr>
                <w:rFonts w:ascii="Book Antiqua" w:hAnsi="Book Antiqua"/>
                <w:b/>
                <w:bCs/>
                <w:color w:val="000000"/>
              </w:rPr>
              <w:t> </w:t>
            </w:r>
          </w:p>
        </w:tc>
      </w:tr>
      <w:tr w:rsidR="00632971" w14:paraId="4842862B" w14:textId="77777777" w:rsidTr="00632971">
        <w:trPr>
          <w:gridAfter w:val="2"/>
          <w:wAfter w:w="2557" w:type="dxa"/>
          <w:trHeight w:val="315"/>
        </w:trPr>
        <w:tc>
          <w:tcPr>
            <w:tcW w:w="3116" w:type="dxa"/>
            <w:gridSpan w:val="3"/>
            <w:tcBorders>
              <w:top w:val="nil"/>
              <w:left w:val="nil"/>
              <w:bottom w:val="nil"/>
              <w:right w:val="nil"/>
            </w:tcBorders>
            <w:shd w:val="clear" w:color="000000" w:fill="FFFFFF"/>
            <w:noWrap/>
            <w:vAlign w:val="bottom"/>
            <w:hideMark/>
          </w:tcPr>
          <w:p w14:paraId="12FF097E" w14:textId="77777777" w:rsidR="00632971" w:rsidRDefault="00632971">
            <w:pPr>
              <w:rPr>
                <w:rFonts w:ascii="Calibri" w:hAnsi="Calibri"/>
                <w:color w:val="000000"/>
              </w:rPr>
            </w:pPr>
            <w:r>
              <w:rPr>
                <w:rFonts w:ascii="Calibri" w:hAnsi="Calibri"/>
                <w:color w:val="000000"/>
              </w:rPr>
              <w:t> </w:t>
            </w:r>
          </w:p>
        </w:tc>
        <w:tc>
          <w:tcPr>
            <w:tcW w:w="3296" w:type="dxa"/>
            <w:gridSpan w:val="3"/>
            <w:tcBorders>
              <w:top w:val="nil"/>
              <w:left w:val="nil"/>
              <w:bottom w:val="nil"/>
              <w:right w:val="nil"/>
            </w:tcBorders>
            <w:shd w:val="clear" w:color="000000" w:fill="FFFFFF"/>
            <w:noWrap/>
            <w:vAlign w:val="bottom"/>
            <w:hideMark/>
          </w:tcPr>
          <w:p w14:paraId="5D1BE2DD" w14:textId="77777777" w:rsidR="00632971" w:rsidRDefault="00632971">
            <w:pPr>
              <w:rPr>
                <w:rFonts w:ascii="Book Antiqua" w:hAnsi="Book Antiqua"/>
                <w:i/>
                <w:iCs/>
                <w:color w:val="000000"/>
                <w:sz w:val="20"/>
                <w:szCs w:val="20"/>
              </w:rPr>
            </w:pPr>
            <w:r>
              <w:rPr>
                <w:rFonts w:ascii="Book Antiqua" w:hAnsi="Book Antiqua"/>
                <w:i/>
                <w:iCs/>
                <w:color w:val="000000"/>
                <w:sz w:val="20"/>
                <w:szCs w:val="20"/>
              </w:rPr>
              <w:t>Secretary</w:t>
            </w:r>
          </w:p>
        </w:tc>
        <w:tc>
          <w:tcPr>
            <w:tcW w:w="1556" w:type="dxa"/>
            <w:tcBorders>
              <w:top w:val="nil"/>
              <w:left w:val="nil"/>
              <w:bottom w:val="nil"/>
              <w:right w:val="nil"/>
            </w:tcBorders>
            <w:shd w:val="clear" w:color="000000" w:fill="FFFFFF"/>
            <w:noWrap/>
            <w:vAlign w:val="bottom"/>
            <w:hideMark/>
          </w:tcPr>
          <w:p w14:paraId="11DB2C0D" w14:textId="77777777" w:rsidR="00632971" w:rsidRDefault="00632971">
            <w:pPr>
              <w:rPr>
                <w:rFonts w:ascii="Calibri" w:hAnsi="Calibri"/>
                <w:color w:val="000000"/>
              </w:rPr>
            </w:pPr>
            <w:r>
              <w:rPr>
                <w:rFonts w:ascii="Calibri" w:hAnsi="Calibri"/>
                <w:color w:val="000000"/>
              </w:rPr>
              <w:t> </w:t>
            </w:r>
          </w:p>
        </w:tc>
        <w:tc>
          <w:tcPr>
            <w:tcW w:w="2936" w:type="dxa"/>
            <w:gridSpan w:val="3"/>
            <w:tcBorders>
              <w:top w:val="nil"/>
              <w:left w:val="nil"/>
              <w:bottom w:val="nil"/>
              <w:right w:val="nil"/>
            </w:tcBorders>
            <w:shd w:val="clear" w:color="000000" w:fill="FFFFFF"/>
            <w:noWrap/>
            <w:vAlign w:val="bottom"/>
            <w:hideMark/>
          </w:tcPr>
          <w:p w14:paraId="2035BA8D" w14:textId="77777777" w:rsidR="00632971" w:rsidRDefault="00632971">
            <w:pPr>
              <w:rPr>
                <w:rFonts w:ascii="Book Antiqua" w:hAnsi="Book Antiqua"/>
                <w:color w:val="000000"/>
                <w:sz w:val="20"/>
                <w:szCs w:val="20"/>
              </w:rPr>
            </w:pPr>
            <w:r>
              <w:rPr>
                <w:rFonts w:ascii="Book Antiqua" w:hAnsi="Book Antiqua"/>
                <w:color w:val="000000"/>
                <w:sz w:val="20"/>
                <w:szCs w:val="20"/>
              </w:rPr>
              <w:t>Date</w:t>
            </w:r>
          </w:p>
        </w:tc>
      </w:tr>
      <w:tr w:rsidR="00632971" w:rsidRPr="001B4D6C" w14:paraId="2FD04BD6" w14:textId="77777777" w:rsidTr="00632971">
        <w:trPr>
          <w:trHeight w:val="315"/>
        </w:trPr>
        <w:tc>
          <w:tcPr>
            <w:tcW w:w="1011" w:type="dxa"/>
            <w:tcBorders>
              <w:top w:val="nil"/>
              <w:left w:val="nil"/>
              <w:bottom w:val="nil"/>
              <w:right w:val="nil"/>
            </w:tcBorders>
            <w:shd w:val="clear" w:color="auto" w:fill="auto"/>
            <w:noWrap/>
            <w:hideMark/>
          </w:tcPr>
          <w:p w14:paraId="551D7829" w14:textId="77777777" w:rsidR="00632971" w:rsidRPr="001B4D6C" w:rsidRDefault="00632971" w:rsidP="001B4D6C">
            <w:pPr>
              <w:spacing w:after="0" w:line="240" w:lineRule="auto"/>
              <w:rPr>
                <w:rFonts w:ascii="Times New Roman" w:eastAsia="Times New Roman" w:hAnsi="Times New Roman" w:cs="Times New Roman"/>
                <w:sz w:val="20"/>
                <w:szCs w:val="20"/>
              </w:rPr>
            </w:pPr>
          </w:p>
        </w:tc>
        <w:tc>
          <w:tcPr>
            <w:tcW w:w="1797" w:type="dxa"/>
            <w:tcBorders>
              <w:top w:val="nil"/>
              <w:left w:val="nil"/>
              <w:bottom w:val="nil"/>
              <w:right w:val="nil"/>
            </w:tcBorders>
            <w:shd w:val="clear" w:color="000000" w:fill="FFFFFF"/>
            <w:noWrap/>
            <w:vAlign w:val="bottom"/>
            <w:hideMark/>
          </w:tcPr>
          <w:p w14:paraId="6697B334" w14:textId="77777777" w:rsidR="00632971" w:rsidRPr="001B4D6C" w:rsidRDefault="00632971" w:rsidP="001B4D6C">
            <w:pPr>
              <w:spacing w:after="0" w:line="240" w:lineRule="auto"/>
              <w:rPr>
                <w:rFonts w:ascii="Calibri" w:eastAsia="Times New Roman" w:hAnsi="Calibri" w:cs="Times New Roman"/>
                <w:color w:val="000000"/>
              </w:rPr>
            </w:pPr>
            <w:r w:rsidRPr="001B4D6C">
              <w:rPr>
                <w:rFonts w:ascii="Calibri" w:eastAsia="Times New Roman" w:hAnsi="Calibri" w:cs="Times New Roman"/>
                <w:color w:val="000000"/>
              </w:rPr>
              <w:t> </w:t>
            </w:r>
          </w:p>
        </w:tc>
        <w:tc>
          <w:tcPr>
            <w:tcW w:w="1808" w:type="dxa"/>
            <w:gridSpan w:val="2"/>
            <w:tcBorders>
              <w:top w:val="nil"/>
              <w:left w:val="nil"/>
              <w:bottom w:val="nil"/>
              <w:right w:val="nil"/>
            </w:tcBorders>
            <w:shd w:val="clear" w:color="000000" w:fill="FFFFFF"/>
            <w:noWrap/>
            <w:vAlign w:val="bottom"/>
            <w:hideMark/>
          </w:tcPr>
          <w:p w14:paraId="64C2CAD3" w14:textId="77777777" w:rsidR="00632971" w:rsidRPr="001B4D6C" w:rsidRDefault="00632971" w:rsidP="001B4D6C">
            <w:pPr>
              <w:spacing w:after="0" w:line="240" w:lineRule="auto"/>
              <w:rPr>
                <w:rFonts w:ascii="Book Antiqua" w:eastAsia="Times New Roman" w:hAnsi="Book Antiqua" w:cs="Times New Roman"/>
                <w:i/>
                <w:iCs/>
                <w:color w:val="000000"/>
                <w:sz w:val="20"/>
                <w:szCs w:val="20"/>
              </w:rPr>
            </w:pPr>
            <w:r w:rsidRPr="001B4D6C">
              <w:rPr>
                <w:rFonts w:ascii="Book Antiqua" w:eastAsia="Times New Roman" w:hAnsi="Book Antiqua" w:cs="Times New Roman"/>
                <w:i/>
                <w:iCs/>
                <w:color w:val="000000"/>
                <w:sz w:val="20"/>
                <w:szCs w:val="20"/>
              </w:rPr>
              <w:t> </w:t>
            </w:r>
          </w:p>
        </w:tc>
        <w:tc>
          <w:tcPr>
            <w:tcW w:w="1544" w:type="dxa"/>
            <w:tcBorders>
              <w:top w:val="nil"/>
              <w:left w:val="nil"/>
              <w:bottom w:val="nil"/>
              <w:right w:val="nil"/>
            </w:tcBorders>
            <w:shd w:val="clear" w:color="000000" w:fill="FFFFFF"/>
            <w:noWrap/>
            <w:vAlign w:val="bottom"/>
            <w:hideMark/>
          </w:tcPr>
          <w:p w14:paraId="1FEBE0F0" w14:textId="77777777" w:rsidR="00632971" w:rsidRPr="001B4D6C" w:rsidRDefault="00632971" w:rsidP="001B4D6C">
            <w:pPr>
              <w:spacing w:after="0" w:line="240" w:lineRule="auto"/>
              <w:rPr>
                <w:rFonts w:ascii="Calibri" w:eastAsia="Times New Roman" w:hAnsi="Calibri" w:cs="Times New Roman"/>
                <w:color w:val="000000"/>
              </w:rPr>
            </w:pPr>
            <w:r w:rsidRPr="001B4D6C">
              <w:rPr>
                <w:rFonts w:ascii="Calibri" w:eastAsia="Times New Roman" w:hAnsi="Calibri" w:cs="Times New Roman"/>
                <w:color w:val="000000"/>
              </w:rPr>
              <w:t> </w:t>
            </w:r>
          </w:p>
        </w:tc>
        <w:tc>
          <w:tcPr>
            <w:tcW w:w="2290" w:type="dxa"/>
            <w:gridSpan w:val="3"/>
            <w:tcBorders>
              <w:top w:val="nil"/>
              <w:left w:val="nil"/>
              <w:bottom w:val="nil"/>
              <w:right w:val="nil"/>
            </w:tcBorders>
            <w:shd w:val="clear" w:color="000000" w:fill="FFFFFF"/>
            <w:noWrap/>
            <w:vAlign w:val="bottom"/>
            <w:hideMark/>
          </w:tcPr>
          <w:p w14:paraId="37211A53" w14:textId="77777777" w:rsidR="00632971" w:rsidRPr="001B4D6C" w:rsidRDefault="00632971" w:rsidP="001B4D6C">
            <w:pPr>
              <w:spacing w:after="0" w:line="240" w:lineRule="auto"/>
              <w:rPr>
                <w:rFonts w:ascii="Book Antiqua" w:eastAsia="Times New Roman" w:hAnsi="Book Antiqua" w:cs="Times New Roman"/>
                <w:color w:val="000000"/>
                <w:sz w:val="20"/>
                <w:szCs w:val="20"/>
              </w:rPr>
            </w:pPr>
            <w:r w:rsidRPr="001B4D6C">
              <w:rPr>
                <w:rFonts w:ascii="Book Antiqua" w:eastAsia="Times New Roman" w:hAnsi="Book Antiqua" w:cs="Times New Roman"/>
                <w:color w:val="000000"/>
                <w:sz w:val="20"/>
                <w:szCs w:val="20"/>
              </w:rPr>
              <w:t> </w:t>
            </w:r>
          </w:p>
        </w:tc>
        <w:tc>
          <w:tcPr>
            <w:tcW w:w="2170" w:type="dxa"/>
            <w:tcBorders>
              <w:top w:val="nil"/>
              <w:left w:val="nil"/>
              <w:bottom w:val="nil"/>
              <w:right w:val="nil"/>
            </w:tcBorders>
            <w:shd w:val="clear" w:color="000000" w:fill="FFFFFF"/>
            <w:noWrap/>
            <w:vAlign w:val="bottom"/>
            <w:hideMark/>
          </w:tcPr>
          <w:p w14:paraId="0BFBB267" w14:textId="77777777" w:rsidR="00632971" w:rsidRPr="001B4D6C" w:rsidRDefault="00632971" w:rsidP="001B4D6C">
            <w:pPr>
              <w:spacing w:after="0" w:line="240" w:lineRule="auto"/>
              <w:rPr>
                <w:rFonts w:ascii="Calibri" w:eastAsia="Times New Roman" w:hAnsi="Calibri" w:cs="Times New Roman"/>
                <w:color w:val="000000"/>
              </w:rPr>
            </w:pPr>
            <w:r w:rsidRPr="001B4D6C">
              <w:rPr>
                <w:rFonts w:ascii="Calibri" w:eastAsia="Times New Roman" w:hAnsi="Calibri" w:cs="Times New Roman"/>
                <w:color w:val="000000"/>
              </w:rPr>
              <w:t> </w:t>
            </w:r>
          </w:p>
        </w:tc>
        <w:tc>
          <w:tcPr>
            <w:tcW w:w="1290" w:type="dxa"/>
            <w:gridSpan w:val="2"/>
            <w:tcBorders>
              <w:top w:val="nil"/>
              <w:left w:val="nil"/>
              <w:bottom w:val="nil"/>
              <w:right w:val="nil"/>
            </w:tcBorders>
            <w:shd w:val="clear" w:color="000000" w:fill="FFFFFF"/>
            <w:noWrap/>
            <w:vAlign w:val="bottom"/>
            <w:hideMark/>
          </w:tcPr>
          <w:p w14:paraId="51F7E180" w14:textId="77777777" w:rsidR="00632971" w:rsidRPr="001B4D6C" w:rsidRDefault="00632971" w:rsidP="001B4D6C">
            <w:pPr>
              <w:spacing w:after="0" w:line="240" w:lineRule="auto"/>
              <w:rPr>
                <w:rFonts w:ascii="Calibri" w:eastAsia="Times New Roman" w:hAnsi="Calibri" w:cs="Times New Roman"/>
                <w:color w:val="000000"/>
              </w:rPr>
            </w:pPr>
            <w:r w:rsidRPr="001B4D6C">
              <w:rPr>
                <w:rFonts w:ascii="Calibri" w:eastAsia="Times New Roman" w:hAnsi="Calibri" w:cs="Times New Roman"/>
                <w:color w:val="000000"/>
              </w:rPr>
              <w:t> </w:t>
            </w:r>
          </w:p>
        </w:tc>
        <w:tc>
          <w:tcPr>
            <w:tcW w:w="1551" w:type="dxa"/>
            <w:tcBorders>
              <w:top w:val="nil"/>
              <w:left w:val="nil"/>
              <w:bottom w:val="nil"/>
              <w:right w:val="nil"/>
            </w:tcBorders>
            <w:shd w:val="clear" w:color="000000" w:fill="FFFFFF"/>
            <w:noWrap/>
            <w:vAlign w:val="bottom"/>
            <w:hideMark/>
          </w:tcPr>
          <w:p w14:paraId="2D92BB4D" w14:textId="77777777" w:rsidR="00632971" w:rsidRPr="001B4D6C" w:rsidRDefault="00632971" w:rsidP="001B4D6C">
            <w:pPr>
              <w:spacing w:after="0" w:line="240" w:lineRule="auto"/>
              <w:rPr>
                <w:rFonts w:ascii="Calibri" w:eastAsia="Times New Roman" w:hAnsi="Calibri" w:cs="Times New Roman"/>
                <w:color w:val="000000"/>
              </w:rPr>
            </w:pPr>
            <w:r w:rsidRPr="001B4D6C">
              <w:rPr>
                <w:rFonts w:ascii="Calibri" w:eastAsia="Times New Roman" w:hAnsi="Calibri" w:cs="Times New Roman"/>
                <w:color w:val="000000"/>
              </w:rPr>
              <w:t> </w:t>
            </w:r>
          </w:p>
        </w:tc>
      </w:tr>
      <w:tr w:rsidR="00632971" w:rsidRPr="001B4D6C" w14:paraId="68BF9026" w14:textId="77777777" w:rsidTr="00632971">
        <w:trPr>
          <w:trHeight w:val="375"/>
        </w:trPr>
        <w:tc>
          <w:tcPr>
            <w:tcW w:w="13461" w:type="dxa"/>
            <w:gridSpan w:val="12"/>
            <w:tcBorders>
              <w:top w:val="nil"/>
              <w:left w:val="nil"/>
              <w:bottom w:val="nil"/>
              <w:right w:val="nil"/>
            </w:tcBorders>
            <w:shd w:val="clear" w:color="000000" w:fill="F8CBAD"/>
            <w:vAlign w:val="bottom"/>
            <w:hideMark/>
          </w:tcPr>
          <w:p w14:paraId="64FA1334" w14:textId="77777777" w:rsidR="00632971" w:rsidRPr="001B4D6C" w:rsidRDefault="00632971" w:rsidP="001B4D6C">
            <w:pPr>
              <w:spacing w:after="0" w:line="240" w:lineRule="auto"/>
              <w:jc w:val="center"/>
              <w:rPr>
                <w:rFonts w:ascii="Book Antiqua" w:eastAsia="Times New Roman" w:hAnsi="Book Antiqua" w:cs="Times New Roman"/>
                <w:b/>
                <w:bCs/>
                <w:color w:val="002060"/>
                <w:sz w:val="28"/>
                <w:szCs w:val="28"/>
              </w:rPr>
            </w:pPr>
            <w:r w:rsidRPr="001B4D6C">
              <w:rPr>
                <w:rFonts w:ascii="Book Antiqua" w:eastAsia="Times New Roman" w:hAnsi="Book Antiqua" w:cs="Times New Roman"/>
                <w:b/>
                <w:bCs/>
                <w:color w:val="002060"/>
                <w:sz w:val="28"/>
                <w:szCs w:val="28"/>
              </w:rPr>
              <w:t xml:space="preserve">Administration Section   </w:t>
            </w:r>
          </w:p>
        </w:tc>
      </w:tr>
      <w:tr w:rsidR="00632971" w:rsidRPr="009828F5" w14:paraId="55261732" w14:textId="77777777" w:rsidTr="00632971">
        <w:trPr>
          <w:trHeight w:val="1500"/>
        </w:trPr>
        <w:tc>
          <w:tcPr>
            <w:tcW w:w="1011" w:type="dxa"/>
            <w:tcBorders>
              <w:top w:val="single" w:sz="4" w:space="0" w:color="auto"/>
              <w:left w:val="single" w:sz="4" w:space="0" w:color="auto"/>
              <w:bottom w:val="single" w:sz="4" w:space="0" w:color="auto"/>
              <w:right w:val="single" w:sz="4" w:space="0" w:color="auto"/>
            </w:tcBorders>
            <w:shd w:val="clear" w:color="000000" w:fill="D0CECE"/>
            <w:vAlign w:val="bottom"/>
            <w:hideMark/>
          </w:tcPr>
          <w:p w14:paraId="1809EEFA" w14:textId="77777777" w:rsidR="00632971" w:rsidRPr="009828F5" w:rsidRDefault="00632971" w:rsidP="001B4D6C">
            <w:pPr>
              <w:spacing w:after="0" w:line="240" w:lineRule="auto"/>
              <w:rPr>
                <w:rFonts w:ascii="Calibri" w:eastAsia="Times New Roman" w:hAnsi="Calibri" w:cs="Times New Roman"/>
                <w:b/>
                <w:bCs/>
                <w:color w:val="000000"/>
                <w:sz w:val="20"/>
              </w:rPr>
            </w:pPr>
            <w:r w:rsidRPr="009828F5">
              <w:rPr>
                <w:rFonts w:ascii="Calibri" w:eastAsia="Times New Roman" w:hAnsi="Calibri" w:cs="Times New Roman"/>
                <w:b/>
                <w:bCs/>
                <w:color w:val="000000"/>
                <w:sz w:val="20"/>
              </w:rPr>
              <w:t>Date of Event</w:t>
            </w:r>
          </w:p>
        </w:tc>
        <w:tc>
          <w:tcPr>
            <w:tcW w:w="1797" w:type="dxa"/>
            <w:tcBorders>
              <w:top w:val="single" w:sz="4" w:space="0" w:color="auto"/>
              <w:left w:val="nil"/>
              <w:bottom w:val="nil"/>
              <w:right w:val="single" w:sz="4" w:space="0" w:color="auto"/>
            </w:tcBorders>
            <w:shd w:val="clear" w:color="000000" w:fill="D0CECE"/>
            <w:vAlign w:val="bottom"/>
            <w:hideMark/>
          </w:tcPr>
          <w:p w14:paraId="5021B93F" w14:textId="77777777" w:rsidR="00632971" w:rsidRPr="009828F5" w:rsidRDefault="00632971" w:rsidP="001B4D6C">
            <w:pPr>
              <w:spacing w:after="0" w:line="240" w:lineRule="auto"/>
              <w:rPr>
                <w:rFonts w:ascii="Calibri" w:eastAsia="Times New Roman" w:hAnsi="Calibri" w:cs="Times New Roman"/>
                <w:b/>
                <w:bCs/>
                <w:color w:val="000000"/>
                <w:sz w:val="20"/>
              </w:rPr>
            </w:pPr>
            <w:r w:rsidRPr="009828F5">
              <w:rPr>
                <w:rFonts w:ascii="Calibri" w:eastAsia="Times New Roman" w:hAnsi="Calibri" w:cs="Times New Roman"/>
                <w:b/>
                <w:bCs/>
                <w:color w:val="000000"/>
                <w:sz w:val="20"/>
              </w:rPr>
              <w:t>Name of Event &amp; Location</w:t>
            </w:r>
          </w:p>
        </w:tc>
        <w:tc>
          <w:tcPr>
            <w:tcW w:w="1808" w:type="dxa"/>
            <w:gridSpan w:val="2"/>
            <w:tcBorders>
              <w:top w:val="single" w:sz="4" w:space="0" w:color="auto"/>
              <w:left w:val="nil"/>
              <w:bottom w:val="nil"/>
              <w:right w:val="single" w:sz="4" w:space="0" w:color="auto"/>
            </w:tcBorders>
            <w:shd w:val="clear" w:color="000000" w:fill="D0CECE"/>
            <w:vAlign w:val="bottom"/>
            <w:hideMark/>
          </w:tcPr>
          <w:p w14:paraId="38CC8A37" w14:textId="77777777" w:rsidR="00632971" w:rsidRPr="009828F5" w:rsidRDefault="00632971" w:rsidP="001B4D6C">
            <w:pPr>
              <w:spacing w:after="0" w:line="240" w:lineRule="auto"/>
              <w:rPr>
                <w:rFonts w:ascii="Calibri" w:eastAsia="Times New Roman" w:hAnsi="Calibri" w:cs="Times New Roman"/>
                <w:b/>
                <w:bCs/>
                <w:color w:val="000000"/>
                <w:sz w:val="20"/>
              </w:rPr>
            </w:pPr>
            <w:r w:rsidRPr="009828F5">
              <w:rPr>
                <w:rFonts w:ascii="Calibri" w:eastAsia="Times New Roman" w:hAnsi="Calibri" w:cs="Times New Roman"/>
                <w:b/>
                <w:bCs/>
                <w:color w:val="000000"/>
                <w:sz w:val="20"/>
              </w:rPr>
              <w:t xml:space="preserve">Requested Attendees </w:t>
            </w:r>
            <w:r w:rsidRPr="009828F5">
              <w:rPr>
                <w:rFonts w:ascii="Calibri" w:eastAsia="Times New Roman" w:hAnsi="Calibri" w:cs="Times New Roman"/>
                <w:b/>
                <w:bCs/>
                <w:color w:val="000000"/>
                <w:sz w:val="20"/>
              </w:rPr>
              <w:br/>
            </w:r>
            <w:r w:rsidRPr="009828F5">
              <w:rPr>
                <w:rFonts w:ascii="Calibri" w:eastAsia="Times New Roman" w:hAnsi="Calibri" w:cs="Times New Roman"/>
                <w:color w:val="000000"/>
                <w:sz w:val="20"/>
              </w:rPr>
              <w:t>(</w:t>
            </w:r>
            <w:r w:rsidRPr="009828F5">
              <w:rPr>
                <w:rFonts w:ascii="Calibri" w:eastAsia="Times New Roman" w:hAnsi="Calibri" w:cs="Times New Roman"/>
                <w:i/>
                <w:iCs/>
                <w:color w:val="000000"/>
                <w:sz w:val="20"/>
              </w:rPr>
              <w:t>Name &amp; Title</w:t>
            </w:r>
            <w:r w:rsidRPr="009828F5">
              <w:rPr>
                <w:rFonts w:ascii="Calibri" w:eastAsia="Times New Roman" w:hAnsi="Calibri" w:cs="Times New Roman"/>
                <w:color w:val="000000"/>
                <w:sz w:val="20"/>
              </w:rPr>
              <w:t>)</w:t>
            </w:r>
          </w:p>
        </w:tc>
        <w:tc>
          <w:tcPr>
            <w:tcW w:w="1544" w:type="dxa"/>
            <w:tcBorders>
              <w:top w:val="single" w:sz="4" w:space="0" w:color="auto"/>
              <w:left w:val="nil"/>
              <w:bottom w:val="nil"/>
              <w:right w:val="single" w:sz="4" w:space="0" w:color="auto"/>
            </w:tcBorders>
            <w:shd w:val="clear" w:color="000000" w:fill="D0CECE"/>
            <w:vAlign w:val="bottom"/>
            <w:hideMark/>
          </w:tcPr>
          <w:p w14:paraId="19DF4224" w14:textId="77777777" w:rsidR="00632971" w:rsidRPr="009828F5" w:rsidRDefault="00632971" w:rsidP="001B4D6C">
            <w:pPr>
              <w:spacing w:after="0" w:line="240" w:lineRule="auto"/>
              <w:rPr>
                <w:rFonts w:ascii="Calibri" w:eastAsia="Times New Roman" w:hAnsi="Calibri" w:cs="Times New Roman"/>
                <w:b/>
                <w:bCs/>
                <w:color w:val="000000"/>
                <w:sz w:val="20"/>
              </w:rPr>
            </w:pPr>
            <w:r w:rsidRPr="009828F5">
              <w:rPr>
                <w:rFonts w:ascii="Calibri" w:eastAsia="Times New Roman" w:hAnsi="Calibri" w:cs="Times New Roman"/>
                <w:b/>
                <w:bCs/>
                <w:color w:val="000000"/>
                <w:sz w:val="20"/>
              </w:rPr>
              <w:t>Purpose of event:  (T)raining or (O)utreach</w:t>
            </w:r>
          </w:p>
        </w:tc>
        <w:tc>
          <w:tcPr>
            <w:tcW w:w="2290" w:type="dxa"/>
            <w:gridSpan w:val="3"/>
            <w:tcBorders>
              <w:top w:val="single" w:sz="4" w:space="0" w:color="auto"/>
              <w:left w:val="nil"/>
              <w:bottom w:val="nil"/>
              <w:right w:val="single" w:sz="4" w:space="0" w:color="auto"/>
            </w:tcBorders>
            <w:shd w:val="clear" w:color="000000" w:fill="D0CECE"/>
            <w:vAlign w:val="bottom"/>
            <w:hideMark/>
          </w:tcPr>
          <w:p w14:paraId="24F9109C" w14:textId="77777777" w:rsidR="00632971" w:rsidRPr="009828F5" w:rsidRDefault="00632971" w:rsidP="001B4D6C">
            <w:pPr>
              <w:spacing w:after="0" w:line="240" w:lineRule="auto"/>
              <w:rPr>
                <w:rFonts w:ascii="Calibri" w:eastAsia="Times New Roman" w:hAnsi="Calibri" w:cs="Times New Roman"/>
                <w:b/>
                <w:bCs/>
                <w:color w:val="000000"/>
                <w:sz w:val="20"/>
              </w:rPr>
            </w:pPr>
            <w:r w:rsidRPr="009828F5">
              <w:rPr>
                <w:rFonts w:ascii="Calibri" w:eastAsia="Times New Roman" w:hAnsi="Calibri" w:cs="Times New Roman"/>
                <w:b/>
                <w:bCs/>
                <w:color w:val="000000"/>
                <w:sz w:val="20"/>
              </w:rPr>
              <w:t xml:space="preserve">If Purpose is TRAINING or Professional/Technical DEVELOPMENT: </w:t>
            </w:r>
            <w:r w:rsidRPr="009828F5">
              <w:rPr>
                <w:rFonts w:ascii="Calibri" w:eastAsia="Times New Roman" w:hAnsi="Calibri" w:cs="Times New Roman"/>
                <w:b/>
                <w:bCs/>
                <w:i/>
                <w:iCs/>
                <w:color w:val="000000"/>
                <w:sz w:val="20"/>
              </w:rPr>
              <w:t xml:space="preserve">Estimate Savings to be Realized for Each Attendee </w:t>
            </w:r>
          </w:p>
        </w:tc>
        <w:tc>
          <w:tcPr>
            <w:tcW w:w="2170" w:type="dxa"/>
            <w:tcBorders>
              <w:top w:val="single" w:sz="4" w:space="0" w:color="auto"/>
              <w:left w:val="nil"/>
              <w:bottom w:val="nil"/>
              <w:right w:val="single" w:sz="4" w:space="0" w:color="auto"/>
            </w:tcBorders>
            <w:shd w:val="clear" w:color="000000" w:fill="D0CECE"/>
            <w:vAlign w:val="bottom"/>
            <w:hideMark/>
          </w:tcPr>
          <w:p w14:paraId="01FEE6A0" w14:textId="77777777" w:rsidR="00632971" w:rsidRPr="009828F5" w:rsidRDefault="00632971" w:rsidP="001B4D6C">
            <w:pPr>
              <w:spacing w:after="0" w:line="240" w:lineRule="auto"/>
              <w:rPr>
                <w:rFonts w:ascii="Calibri" w:eastAsia="Times New Roman" w:hAnsi="Calibri" w:cs="Times New Roman"/>
                <w:b/>
                <w:bCs/>
                <w:color w:val="000000"/>
                <w:sz w:val="20"/>
              </w:rPr>
            </w:pPr>
            <w:r w:rsidRPr="009828F5">
              <w:rPr>
                <w:rFonts w:ascii="Calibri" w:eastAsia="Times New Roman" w:hAnsi="Calibri" w:cs="Times New Roman"/>
                <w:b/>
                <w:bCs/>
                <w:color w:val="000000"/>
                <w:sz w:val="20"/>
              </w:rPr>
              <w:t xml:space="preserve">If Purpose is OUTREACH: </w:t>
            </w:r>
            <w:r w:rsidRPr="009828F5">
              <w:rPr>
                <w:rFonts w:ascii="Calibri" w:eastAsia="Times New Roman" w:hAnsi="Calibri" w:cs="Times New Roman"/>
                <w:b/>
                <w:bCs/>
                <w:i/>
                <w:iCs/>
                <w:color w:val="000000"/>
                <w:sz w:val="20"/>
              </w:rPr>
              <w:t>Describe Benefit to DEP</w:t>
            </w:r>
          </w:p>
        </w:tc>
        <w:tc>
          <w:tcPr>
            <w:tcW w:w="1290" w:type="dxa"/>
            <w:gridSpan w:val="2"/>
            <w:tcBorders>
              <w:top w:val="single" w:sz="4" w:space="0" w:color="auto"/>
              <w:left w:val="nil"/>
              <w:bottom w:val="nil"/>
              <w:right w:val="single" w:sz="4" w:space="0" w:color="auto"/>
            </w:tcBorders>
            <w:shd w:val="clear" w:color="000000" w:fill="D0CECE"/>
            <w:vAlign w:val="bottom"/>
            <w:hideMark/>
          </w:tcPr>
          <w:p w14:paraId="2AE23336" w14:textId="77777777" w:rsidR="00632971" w:rsidRPr="009828F5" w:rsidRDefault="00632971" w:rsidP="001B4D6C">
            <w:pPr>
              <w:spacing w:after="0" w:line="240" w:lineRule="auto"/>
              <w:rPr>
                <w:rFonts w:ascii="Calibri" w:eastAsia="Times New Roman" w:hAnsi="Calibri" w:cs="Times New Roman"/>
                <w:b/>
                <w:bCs/>
                <w:color w:val="000000"/>
                <w:sz w:val="20"/>
              </w:rPr>
            </w:pPr>
            <w:r w:rsidRPr="009828F5">
              <w:rPr>
                <w:rFonts w:ascii="Calibri" w:eastAsia="Times New Roman" w:hAnsi="Calibri" w:cs="Times New Roman"/>
                <w:b/>
                <w:bCs/>
                <w:color w:val="000000"/>
                <w:sz w:val="20"/>
              </w:rPr>
              <w:t>TOTAL Requested Event Cost (Training Cost, Associated Fees, Travel, Per Diem, Etc.)</w:t>
            </w:r>
          </w:p>
        </w:tc>
        <w:tc>
          <w:tcPr>
            <w:tcW w:w="1551" w:type="dxa"/>
            <w:tcBorders>
              <w:top w:val="single" w:sz="4" w:space="0" w:color="auto"/>
              <w:left w:val="nil"/>
              <w:bottom w:val="nil"/>
              <w:right w:val="single" w:sz="4" w:space="0" w:color="auto"/>
            </w:tcBorders>
            <w:shd w:val="clear" w:color="000000" w:fill="D0CECE"/>
            <w:vAlign w:val="bottom"/>
            <w:hideMark/>
          </w:tcPr>
          <w:p w14:paraId="42D3631B" w14:textId="77777777" w:rsidR="00632971" w:rsidRPr="009828F5" w:rsidRDefault="00632971" w:rsidP="001B4D6C">
            <w:pPr>
              <w:spacing w:after="0" w:line="240" w:lineRule="auto"/>
              <w:rPr>
                <w:rFonts w:ascii="Calibri" w:eastAsia="Times New Roman" w:hAnsi="Calibri" w:cs="Times New Roman"/>
                <w:b/>
                <w:bCs/>
                <w:color w:val="000000"/>
                <w:sz w:val="20"/>
              </w:rPr>
            </w:pPr>
            <w:r w:rsidRPr="009828F5">
              <w:rPr>
                <w:rFonts w:ascii="Calibri" w:eastAsia="Times New Roman" w:hAnsi="Calibri" w:cs="Times New Roman"/>
                <w:b/>
                <w:bCs/>
                <w:color w:val="000000"/>
                <w:sz w:val="20"/>
              </w:rPr>
              <w:t>Amount of Remaining from the “Employee Development” Budget</w:t>
            </w:r>
          </w:p>
        </w:tc>
      </w:tr>
      <w:tr w:rsidR="00632971" w:rsidRPr="009828F5" w14:paraId="629E3B61" w14:textId="77777777" w:rsidTr="00632971">
        <w:trPr>
          <w:trHeight w:val="2835"/>
        </w:trPr>
        <w:tc>
          <w:tcPr>
            <w:tcW w:w="1011" w:type="dxa"/>
            <w:tcBorders>
              <w:top w:val="nil"/>
              <w:left w:val="single" w:sz="4" w:space="0" w:color="auto"/>
              <w:bottom w:val="single" w:sz="4" w:space="0" w:color="auto"/>
              <w:right w:val="single" w:sz="4" w:space="0" w:color="auto"/>
            </w:tcBorders>
            <w:shd w:val="clear" w:color="auto" w:fill="auto"/>
            <w:noWrap/>
            <w:hideMark/>
          </w:tcPr>
          <w:p w14:paraId="3154B088" w14:textId="77777777" w:rsidR="00632971" w:rsidRPr="009828F5" w:rsidRDefault="00632971" w:rsidP="001B4D6C">
            <w:pPr>
              <w:spacing w:after="0" w:line="240" w:lineRule="auto"/>
              <w:rPr>
                <w:rFonts w:ascii="Calibri" w:eastAsia="Times New Roman" w:hAnsi="Calibri" w:cs="Times New Roman"/>
                <w:color w:val="000000"/>
                <w:sz w:val="20"/>
                <w:szCs w:val="20"/>
              </w:rPr>
            </w:pPr>
            <w:r w:rsidRPr="009828F5">
              <w:rPr>
                <w:rFonts w:ascii="Calibri" w:eastAsia="Times New Roman" w:hAnsi="Calibri" w:cs="Times New Roman"/>
                <w:color w:val="000000"/>
                <w:sz w:val="20"/>
                <w:szCs w:val="20"/>
              </w:rPr>
              <w:t>TBD</w:t>
            </w:r>
          </w:p>
        </w:tc>
        <w:tc>
          <w:tcPr>
            <w:tcW w:w="1797" w:type="dxa"/>
            <w:tcBorders>
              <w:top w:val="single" w:sz="4" w:space="0" w:color="auto"/>
              <w:left w:val="nil"/>
              <w:bottom w:val="single" w:sz="4" w:space="0" w:color="auto"/>
              <w:right w:val="single" w:sz="4" w:space="0" w:color="auto"/>
            </w:tcBorders>
            <w:shd w:val="clear" w:color="auto" w:fill="auto"/>
            <w:hideMark/>
          </w:tcPr>
          <w:p w14:paraId="1905234E" w14:textId="77777777" w:rsidR="00632971" w:rsidRPr="009828F5" w:rsidRDefault="00632971" w:rsidP="001B4D6C">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xml:space="preserve">Field and laboratory shadowing; up to two days per year; no cost.  In state day trips. </w:t>
            </w:r>
          </w:p>
        </w:tc>
        <w:tc>
          <w:tcPr>
            <w:tcW w:w="1808" w:type="dxa"/>
            <w:gridSpan w:val="2"/>
            <w:tcBorders>
              <w:top w:val="single" w:sz="4" w:space="0" w:color="auto"/>
              <w:left w:val="nil"/>
              <w:bottom w:val="single" w:sz="4" w:space="0" w:color="auto"/>
              <w:right w:val="single" w:sz="4" w:space="0" w:color="auto"/>
            </w:tcBorders>
            <w:shd w:val="clear" w:color="auto" w:fill="auto"/>
            <w:hideMark/>
          </w:tcPr>
          <w:p w14:paraId="75282F44" w14:textId="77777777" w:rsidR="00632971" w:rsidRPr="009828F5" w:rsidRDefault="00632971" w:rsidP="001B4D6C">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Sarah Allen, AA II; Traci Billingsley, Business Manager</w:t>
            </w:r>
          </w:p>
        </w:tc>
        <w:tc>
          <w:tcPr>
            <w:tcW w:w="1544" w:type="dxa"/>
            <w:tcBorders>
              <w:top w:val="single" w:sz="4" w:space="0" w:color="auto"/>
              <w:left w:val="nil"/>
              <w:bottom w:val="single" w:sz="4" w:space="0" w:color="auto"/>
              <w:right w:val="single" w:sz="4" w:space="0" w:color="auto"/>
            </w:tcBorders>
            <w:shd w:val="clear" w:color="auto" w:fill="auto"/>
            <w:hideMark/>
          </w:tcPr>
          <w:p w14:paraId="21AA2BEE" w14:textId="77777777" w:rsidR="00632971" w:rsidRPr="009828F5" w:rsidRDefault="00632971" w:rsidP="001B4D6C">
            <w:pPr>
              <w:spacing w:after="0" w:line="240" w:lineRule="auto"/>
              <w:jc w:val="center"/>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T</w:t>
            </w:r>
          </w:p>
        </w:tc>
        <w:tc>
          <w:tcPr>
            <w:tcW w:w="2290" w:type="dxa"/>
            <w:gridSpan w:val="3"/>
            <w:tcBorders>
              <w:top w:val="single" w:sz="4" w:space="0" w:color="auto"/>
              <w:left w:val="nil"/>
              <w:bottom w:val="single" w:sz="4" w:space="0" w:color="auto"/>
              <w:right w:val="single" w:sz="4" w:space="0" w:color="auto"/>
            </w:tcBorders>
            <w:shd w:val="clear" w:color="auto" w:fill="auto"/>
            <w:hideMark/>
          </w:tcPr>
          <w:p w14:paraId="1864166A" w14:textId="77777777" w:rsidR="00632971" w:rsidRPr="009828F5" w:rsidRDefault="00632971" w:rsidP="001B4D6C">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No cost day trips.  This will enable admin staff members to experience field work done by FGS Geologists and therefore improve the service provided to them. Invite other DEP staff to participate.</w:t>
            </w:r>
          </w:p>
        </w:tc>
        <w:tc>
          <w:tcPr>
            <w:tcW w:w="2170" w:type="dxa"/>
            <w:tcBorders>
              <w:top w:val="single" w:sz="4" w:space="0" w:color="auto"/>
              <w:left w:val="nil"/>
              <w:bottom w:val="single" w:sz="4" w:space="0" w:color="auto"/>
              <w:right w:val="single" w:sz="4" w:space="0" w:color="auto"/>
            </w:tcBorders>
            <w:shd w:val="clear" w:color="auto" w:fill="auto"/>
            <w:hideMark/>
          </w:tcPr>
          <w:p w14:paraId="52BCA8E3" w14:textId="77777777" w:rsidR="00632971" w:rsidRPr="009828F5" w:rsidRDefault="00632971" w:rsidP="001B4D6C">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w:t>
            </w:r>
          </w:p>
        </w:tc>
        <w:tc>
          <w:tcPr>
            <w:tcW w:w="1290" w:type="dxa"/>
            <w:gridSpan w:val="2"/>
            <w:tcBorders>
              <w:top w:val="single" w:sz="4" w:space="0" w:color="auto"/>
              <w:left w:val="nil"/>
              <w:bottom w:val="single" w:sz="4" w:space="0" w:color="auto"/>
              <w:right w:val="single" w:sz="4" w:space="0" w:color="auto"/>
            </w:tcBorders>
            <w:shd w:val="clear" w:color="auto" w:fill="auto"/>
            <w:hideMark/>
          </w:tcPr>
          <w:p w14:paraId="2AA7F823" w14:textId="77777777" w:rsidR="00632971" w:rsidRPr="009828F5" w:rsidRDefault="00632971" w:rsidP="001B4D6C">
            <w:pPr>
              <w:spacing w:after="0" w:line="240" w:lineRule="auto"/>
              <w:jc w:val="right"/>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xml:space="preserve">$0 </w:t>
            </w:r>
          </w:p>
        </w:tc>
        <w:tc>
          <w:tcPr>
            <w:tcW w:w="1551" w:type="dxa"/>
            <w:tcBorders>
              <w:top w:val="single" w:sz="4" w:space="0" w:color="auto"/>
              <w:left w:val="nil"/>
              <w:bottom w:val="single" w:sz="4" w:space="0" w:color="auto"/>
              <w:right w:val="single" w:sz="4" w:space="0" w:color="auto"/>
            </w:tcBorders>
            <w:shd w:val="clear" w:color="auto" w:fill="auto"/>
            <w:hideMark/>
          </w:tcPr>
          <w:p w14:paraId="08E7313B" w14:textId="154F93AF" w:rsidR="00632971" w:rsidRPr="009828F5" w:rsidRDefault="00632971" w:rsidP="00642BEE">
            <w:pPr>
              <w:spacing w:after="0" w:line="240" w:lineRule="auto"/>
              <w:jc w:val="right"/>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$3</w:t>
            </w:r>
            <w:r>
              <w:rPr>
                <w:rFonts w:ascii="Book Antiqua" w:eastAsia="Times New Roman" w:hAnsi="Book Antiqua" w:cs="Times New Roman"/>
                <w:color w:val="000000"/>
                <w:sz w:val="20"/>
                <w:szCs w:val="20"/>
              </w:rPr>
              <w:t>9</w:t>
            </w:r>
            <w:r w:rsidRPr="009828F5">
              <w:rPr>
                <w:rFonts w:ascii="Book Antiqua" w:eastAsia="Times New Roman" w:hAnsi="Book Antiqua" w:cs="Times New Roman"/>
                <w:color w:val="000000"/>
                <w:sz w:val="20"/>
                <w:szCs w:val="20"/>
              </w:rPr>
              <w:t xml:space="preserve">,159 </w:t>
            </w:r>
          </w:p>
        </w:tc>
      </w:tr>
      <w:tr w:rsidR="00632971" w:rsidRPr="009828F5" w14:paraId="3F08655F" w14:textId="77777777" w:rsidTr="005E3C34">
        <w:trPr>
          <w:trHeight w:val="1890"/>
        </w:trPr>
        <w:tc>
          <w:tcPr>
            <w:tcW w:w="1011" w:type="dxa"/>
            <w:tcBorders>
              <w:top w:val="nil"/>
              <w:left w:val="single" w:sz="4" w:space="0" w:color="auto"/>
              <w:bottom w:val="single" w:sz="4" w:space="0" w:color="auto"/>
              <w:right w:val="single" w:sz="4" w:space="0" w:color="auto"/>
            </w:tcBorders>
            <w:shd w:val="clear" w:color="auto" w:fill="auto"/>
            <w:noWrap/>
            <w:hideMark/>
          </w:tcPr>
          <w:p w14:paraId="6B58F032" w14:textId="77777777" w:rsidR="00632971" w:rsidRPr="009828F5" w:rsidRDefault="00632971" w:rsidP="001B4D6C">
            <w:pPr>
              <w:spacing w:after="0" w:line="240" w:lineRule="auto"/>
              <w:rPr>
                <w:rFonts w:ascii="Calibri" w:eastAsia="Times New Roman" w:hAnsi="Calibri" w:cs="Times New Roman"/>
                <w:color w:val="000000"/>
                <w:sz w:val="20"/>
                <w:szCs w:val="20"/>
              </w:rPr>
            </w:pPr>
            <w:r w:rsidRPr="009828F5">
              <w:rPr>
                <w:rFonts w:ascii="Calibri" w:eastAsia="Times New Roman" w:hAnsi="Calibri" w:cs="Times New Roman"/>
                <w:color w:val="000000"/>
                <w:sz w:val="20"/>
                <w:szCs w:val="20"/>
              </w:rPr>
              <w:t>TBD</w:t>
            </w:r>
          </w:p>
        </w:tc>
        <w:tc>
          <w:tcPr>
            <w:tcW w:w="1797" w:type="dxa"/>
            <w:tcBorders>
              <w:top w:val="nil"/>
              <w:left w:val="nil"/>
              <w:bottom w:val="single" w:sz="4" w:space="0" w:color="auto"/>
              <w:right w:val="single" w:sz="4" w:space="0" w:color="auto"/>
            </w:tcBorders>
            <w:shd w:val="clear" w:color="auto" w:fill="auto"/>
            <w:hideMark/>
          </w:tcPr>
          <w:p w14:paraId="4E03A6F3" w14:textId="77777777" w:rsidR="00632971" w:rsidRPr="009828F5" w:rsidRDefault="00632971" w:rsidP="001B4D6C">
            <w:pPr>
              <w:spacing w:after="0" w:line="240" w:lineRule="auto"/>
              <w:rPr>
                <w:rFonts w:ascii="Book Antiqua" w:eastAsia="Times New Roman" w:hAnsi="Book Antiqua" w:cs="Times New Roman"/>
                <w:sz w:val="20"/>
                <w:szCs w:val="20"/>
              </w:rPr>
            </w:pPr>
            <w:r w:rsidRPr="009828F5">
              <w:rPr>
                <w:rFonts w:ascii="Book Antiqua" w:eastAsia="Times New Roman" w:hAnsi="Book Antiqua" w:cs="Times New Roman"/>
                <w:sz w:val="20"/>
                <w:szCs w:val="20"/>
              </w:rPr>
              <w:t>Supervisor Training.  FGS Office, Tallahassee</w:t>
            </w:r>
          </w:p>
        </w:tc>
        <w:tc>
          <w:tcPr>
            <w:tcW w:w="1808" w:type="dxa"/>
            <w:gridSpan w:val="2"/>
            <w:tcBorders>
              <w:top w:val="nil"/>
              <w:left w:val="nil"/>
              <w:bottom w:val="single" w:sz="4" w:space="0" w:color="auto"/>
              <w:right w:val="single" w:sz="4" w:space="0" w:color="auto"/>
            </w:tcBorders>
            <w:shd w:val="clear" w:color="auto" w:fill="auto"/>
            <w:hideMark/>
          </w:tcPr>
          <w:p w14:paraId="7D288A9F" w14:textId="77777777" w:rsidR="00632971" w:rsidRPr="009828F5" w:rsidRDefault="00632971" w:rsidP="001B4D6C">
            <w:pPr>
              <w:spacing w:after="0" w:line="240" w:lineRule="auto"/>
              <w:rPr>
                <w:rFonts w:ascii="Book Antiqua" w:eastAsia="Times New Roman" w:hAnsi="Book Antiqua" w:cs="Times New Roman"/>
                <w:sz w:val="20"/>
                <w:szCs w:val="20"/>
              </w:rPr>
            </w:pPr>
            <w:r w:rsidRPr="009828F5">
              <w:rPr>
                <w:rFonts w:ascii="Book Antiqua" w:eastAsia="Times New Roman" w:hAnsi="Book Antiqua" w:cs="Times New Roman"/>
                <w:sz w:val="20"/>
                <w:szCs w:val="20"/>
              </w:rPr>
              <w:t>All Supervisors at FGS</w:t>
            </w:r>
          </w:p>
        </w:tc>
        <w:tc>
          <w:tcPr>
            <w:tcW w:w="1544" w:type="dxa"/>
            <w:tcBorders>
              <w:top w:val="nil"/>
              <w:left w:val="nil"/>
              <w:bottom w:val="single" w:sz="4" w:space="0" w:color="auto"/>
              <w:right w:val="single" w:sz="4" w:space="0" w:color="auto"/>
            </w:tcBorders>
            <w:shd w:val="clear" w:color="auto" w:fill="auto"/>
            <w:hideMark/>
          </w:tcPr>
          <w:p w14:paraId="175AE781" w14:textId="77777777" w:rsidR="00632971" w:rsidRPr="009828F5" w:rsidRDefault="00632971" w:rsidP="001B4D6C">
            <w:pPr>
              <w:spacing w:after="0" w:line="240" w:lineRule="auto"/>
              <w:jc w:val="center"/>
              <w:rPr>
                <w:rFonts w:ascii="Book Antiqua" w:eastAsia="Times New Roman" w:hAnsi="Book Antiqua" w:cs="Times New Roman"/>
                <w:sz w:val="20"/>
                <w:szCs w:val="20"/>
              </w:rPr>
            </w:pPr>
            <w:r w:rsidRPr="009828F5">
              <w:rPr>
                <w:rFonts w:ascii="Book Antiqua" w:eastAsia="Times New Roman" w:hAnsi="Book Antiqua" w:cs="Times New Roman"/>
                <w:sz w:val="20"/>
                <w:szCs w:val="20"/>
              </w:rPr>
              <w:t>T</w:t>
            </w:r>
          </w:p>
        </w:tc>
        <w:tc>
          <w:tcPr>
            <w:tcW w:w="2290" w:type="dxa"/>
            <w:gridSpan w:val="3"/>
            <w:tcBorders>
              <w:top w:val="nil"/>
              <w:left w:val="nil"/>
              <w:bottom w:val="single" w:sz="4" w:space="0" w:color="auto"/>
              <w:right w:val="single" w:sz="4" w:space="0" w:color="auto"/>
            </w:tcBorders>
            <w:shd w:val="clear" w:color="auto" w:fill="auto"/>
            <w:hideMark/>
          </w:tcPr>
          <w:p w14:paraId="15700F84" w14:textId="77777777" w:rsidR="00632971" w:rsidRPr="009828F5" w:rsidRDefault="00632971" w:rsidP="001B4D6C">
            <w:pPr>
              <w:spacing w:after="0" w:line="240" w:lineRule="auto"/>
              <w:rPr>
                <w:rFonts w:ascii="Book Antiqua" w:eastAsia="Times New Roman" w:hAnsi="Book Antiqua" w:cs="Times New Roman"/>
                <w:sz w:val="20"/>
                <w:szCs w:val="20"/>
              </w:rPr>
            </w:pPr>
            <w:r w:rsidRPr="009828F5">
              <w:rPr>
                <w:rFonts w:ascii="Book Antiqua" w:eastAsia="Times New Roman" w:hAnsi="Book Antiqua" w:cs="Times New Roman"/>
                <w:sz w:val="20"/>
                <w:szCs w:val="20"/>
              </w:rPr>
              <w:t xml:space="preserve">Supervisory training on DEP Training website.  Director will choose 2 mandatory, and 2 optional for each supervisor at FGS. </w:t>
            </w:r>
          </w:p>
        </w:tc>
        <w:tc>
          <w:tcPr>
            <w:tcW w:w="2170" w:type="dxa"/>
            <w:tcBorders>
              <w:top w:val="nil"/>
              <w:left w:val="nil"/>
              <w:bottom w:val="single" w:sz="4" w:space="0" w:color="auto"/>
              <w:right w:val="single" w:sz="4" w:space="0" w:color="auto"/>
            </w:tcBorders>
            <w:shd w:val="clear" w:color="auto" w:fill="auto"/>
            <w:hideMark/>
          </w:tcPr>
          <w:p w14:paraId="070FF1A8" w14:textId="77777777" w:rsidR="00632971" w:rsidRPr="009828F5" w:rsidRDefault="00632971" w:rsidP="001B4D6C">
            <w:pPr>
              <w:spacing w:after="0" w:line="240" w:lineRule="auto"/>
              <w:rPr>
                <w:rFonts w:ascii="Book Antiqua" w:eastAsia="Times New Roman" w:hAnsi="Book Antiqua" w:cs="Times New Roman"/>
                <w:sz w:val="20"/>
                <w:szCs w:val="20"/>
              </w:rPr>
            </w:pPr>
            <w:r w:rsidRPr="009828F5">
              <w:rPr>
                <w:rFonts w:ascii="Book Antiqua" w:eastAsia="Times New Roman" w:hAnsi="Book Antiqua" w:cs="Times New Roman"/>
                <w:sz w:val="20"/>
                <w:szCs w:val="20"/>
              </w:rPr>
              <w:t> </w:t>
            </w:r>
          </w:p>
        </w:tc>
        <w:tc>
          <w:tcPr>
            <w:tcW w:w="1290" w:type="dxa"/>
            <w:gridSpan w:val="2"/>
            <w:tcBorders>
              <w:top w:val="nil"/>
              <w:left w:val="nil"/>
              <w:bottom w:val="single" w:sz="4" w:space="0" w:color="auto"/>
              <w:right w:val="single" w:sz="4" w:space="0" w:color="auto"/>
            </w:tcBorders>
            <w:shd w:val="clear" w:color="auto" w:fill="auto"/>
            <w:hideMark/>
          </w:tcPr>
          <w:p w14:paraId="09B65E13" w14:textId="77777777" w:rsidR="00632971" w:rsidRPr="009828F5" w:rsidRDefault="00632971" w:rsidP="001B4D6C">
            <w:pPr>
              <w:spacing w:after="0" w:line="240" w:lineRule="auto"/>
              <w:jc w:val="right"/>
              <w:rPr>
                <w:rFonts w:ascii="Book Antiqua" w:eastAsia="Times New Roman" w:hAnsi="Book Antiqua" w:cs="Times New Roman"/>
                <w:sz w:val="20"/>
                <w:szCs w:val="20"/>
              </w:rPr>
            </w:pPr>
            <w:r w:rsidRPr="009828F5">
              <w:rPr>
                <w:rFonts w:ascii="Book Antiqua" w:eastAsia="Times New Roman" w:hAnsi="Book Antiqua" w:cs="Times New Roman"/>
                <w:sz w:val="20"/>
                <w:szCs w:val="20"/>
              </w:rPr>
              <w:t xml:space="preserve">$0 </w:t>
            </w:r>
          </w:p>
        </w:tc>
        <w:tc>
          <w:tcPr>
            <w:tcW w:w="1551" w:type="dxa"/>
            <w:tcBorders>
              <w:top w:val="nil"/>
              <w:left w:val="nil"/>
              <w:bottom w:val="single" w:sz="4" w:space="0" w:color="auto"/>
              <w:right w:val="single" w:sz="4" w:space="0" w:color="auto"/>
            </w:tcBorders>
            <w:shd w:val="clear" w:color="auto" w:fill="auto"/>
            <w:hideMark/>
          </w:tcPr>
          <w:p w14:paraId="3443C08A" w14:textId="679CD9C4" w:rsidR="00632971" w:rsidRPr="009828F5" w:rsidRDefault="00632971" w:rsidP="00642BEE">
            <w:pPr>
              <w:spacing w:after="0" w:line="240" w:lineRule="auto"/>
              <w:jc w:val="right"/>
              <w:rPr>
                <w:rFonts w:ascii="Book Antiqua" w:eastAsia="Times New Roman" w:hAnsi="Book Antiqua" w:cs="Times New Roman"/>
                <w:sz w:val="20"/>
                <w:szCs w:val="20"/>
              </w:rPr>
            </w:pPr>
            <w:r w:rsidRPr="009828F5">
              <w:rPr>
                <w:rFonts w:ascii="Book Antiqua" w:eastAsia="Times New Roman" w:hAnsi="Book Antiqua" w:cs="Times New Roman"/>
                <w:sz w:val="20"/>
                <w:szCs w:val="20"/>
              </w:rPr>
              <w:t>$3</w:t>
            </w:r>
            <w:r>
              <w:rPr>
                <w:rFonts w:ascii="Book Antiqua" w:eastAsia="Times New Roman" w:hAnsi="Book Antiqua" w:cs="Times New Roman"/>
                <w:sz w:val="20"/>
                <w:szCs w:val="20"/>
              </w:rPr>
              <w:t>9</w:t>
            </w:r>
            <w:r w:rsidRPr="009828F5">
              <w:rPr>
                <w:rFonts w:ascii="Book Antiqua" w:eastAsia="Times New Roman" w:hAnsi="Book Antiqua" w:cs="Times New Roman"/>
                <w:sz w:val="20"/>
                <w:szCs w:val="20"/>
              </w:rPr>
              <w:t xml:space="preserve">,159 </w:t>
            </w:r>
          </w:p>
        </w:tc>
      </w:tr>
      <w:tr w:rsidR="00632971" w:rsidRPr="001B4D6C" w14:paraId="190570A8" w14:textId="77777777" w:rsidTr="005E3C34">
        <w:trPr>
          <w:trHeight w:val="2060"/>
        </w:trPr>
        <w:tc>
          <w:tcPr>
            <w:tcW w:w="1011" w:type="dxa"/>
            <w:tcBorders>
              <w:top w:val="single" w:sz="4" w:space="0" w:color="auto"/>
              <w:left w:val="single" w:sz="4" w:space="0" w:color="auto"/>
              <w:bottom w:val="single" w:sz="4" w:space="0" w:color="auto"/>
              <w:right w:val="single" w:sz="4" w:space="0" w:color="auto"/>
            </w:tcBorders>
            <w:shd w:val="clear" w:color="auto" w:fill="A6A6A6" w:themeFill="background1" w:themeFillShade="A6"/>
            <w:noWrap/>
            <w:vAlign w:val="bottom"/>
            <w:hideMark/>
          </w:tcPr>
          <w:p w14:paraId="4025B5D1" w14:textId="1EA1897E" w:rsidR="00632971" w:rsidRPr="001B4D6C" w:rsidRDefault="00632971" w:rsidP="0097463E">
            <w:pPr>
              <w:spacing w:after="0" w:line="240" w:lineRule="auto"/>
              <w:rPr>
                <w:rFonts w:ascii="Calibri" w:eastAsia="Times New Roman" w:hAnsi="Calibri" w:cs="Times New Roman"/>
                <w:color w:val="000000"/>
              </w:rPr>
            </w:pPr>
            <w:r w:rsidRPr="001B4D6C">
              <w:rPr>
                <w:rFonts w:ascii="Calibri" w:eastAsia="Times New Roman" w:hAnsi="Calibri" w:cs="Times New Roman"/>
                <w:b/>
                <w:bCs/>
                <w:color w:val="000000"/>
              </w:rPr>
              <w:lastRenderedPageBreak/>
              <w:t>Date of Event</w:t>
            </w:r>
          </w:p>
        </w:tc>
        <w:tc>
          <w:tcPr>
            <w:tcW w:w="1797" w:type="dxa"/>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01BCF7A2" w14:textId="3005489E" w:rsidR="00632971" w:rsidRPr="001B4D6C" w:rsidRDefault="00632971" w:rsidP="0097463E">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Name of Event &amp; Location</w:t>
            </w:r>
          </w:p>
        </w:tc>
        <w:tc>
          <w:tcPr>
            <w:tcW w:w="1808" w:type="dxa"/>
            <w:gridSpan w:val="2"/>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4974BA1F" w14:textId="311ADDBA" w:rsidR="00632971" w:rsidRPr="001B4D6C" w:rsidRDefault="00632971" w:rsidP="0097463E">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 xml:space="preserve">Requested Attendees </w:t>
            </w:r>
            <w:r w:rsidRPr="001B4D6C">
              <w:rPr>
                <w:rFonts w:ascii="Calibri" w:eastAsia="Times New Roman" w:hAnsi="Calibri" w:cs="Times New Roman"/>
                <w:b/>
                <w:bCs/>
                <w:color w:val="000000"/>
              </w:rPr>
              <w:br/>
            </w:r>
            <w:r w:rsidRPr="001B4D6C">
              <w:rPr>
                <w:rFonts w:ascii="Calibri" w:eastAsia="Times New Roman" w:hAnsi="Calibri" w:cs="Times New Roman"/>
                <w:color w:val="000000"/>
              </w:rPr>
              <w:t>(</w:t>
            </w:r>
            <w:r w:rsidRPr="001B4D6C">
              <w:rPr>
                <w:rFonts w:ascii="Calibri" w:eastAsia="Times New Roman" w:hAnsi="Calibri" w:cs="Times New Roman"/>
                <w:i/>
                <w:iCs/>
                <w:color w:val="000000"/>
              </w:rPr>
              <w:t>Name &amp; Title</w:t>
            </w:r>
            <w:r w:rsidRPr="001B4D6C">
              <w:rPr>
                <w:rFonts w:ascii="Calibri" w:eastAsia="Times New Roman" w:hAnsi="Calibri" w:cs="Times New Roman"/>
                <w:color w:val="000000"/>
              </w:rPr>
              <w:t>)</w:t>
            </w:r>
          </w:p>
        </w:tc>
        <w:tc>
          <w:tcPr>
            <w:tcW w:w="1544" w:type="dxa"/>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1E1520EA" w14:textId="4A2E2CDC" w:rsidR="00632971" w:rsidRPr="001B4D6C" w:rsidRDefault="00632971" w:rsidP="0097463E">
            <w:pPr>
              <w:spacing w:after="0" w:line="240" w:lineRule="auto"/>
              <w:jc w:val="center"/>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Purpose of event:  (T)raining or (O)utreach</w:t>
            </w:r>
          </w:p>
        </w:tc>
        <w:tc>
          <w:tcPr>
            <w:tcW w:w="2290" w:type="dxa"/>
            <w:gridSpan w:val="3"/>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2B9C7FD5" w14:textId="7199F79C" w:rsidR="00632971" w:rsidRPr="001B4D6C" w:rsidRDefault="00632971" w:rsidP="0097463E">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 xml:space="preserve">If Purpose is TRAINING or Professional/Technical DEVELOPMENT: </w:t>
            </w:r>
            <w:r w:rsidRPr="001B4D6C">
              <w:rPr>
                <w:rFonts w:ascii="Calibri" w:eastAsia="Times New Roman" w:hAnsi="Calibri" w:cs="Times New Roman"/>
                <w:b/>
                <w:bCs/>
                <w:i/>
                <w:iCs/>
                <w:color w:val="000000"/>
              </w:rPr>
              <w:t xml:space="preserve">Estimate Savings to be Realized for Each Attendee </w:t>
            </w:r>
          </w:p>
        </w:tc>
        <w:tc>
          <w:tcPr>
            <w:tcW w:w="2170" w:type="dxa"/>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2DE0EB84" w14:textId="047E6B24" w:rsidR="00632971" w:rsidRPr="001B4D6C" w:rsidRDefault="00632971" w:rsidP="0097463E">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 xml:space="preserve">If Purpose is OUTREACH: </w:t>
            </w:r>
            <w:r w:rsidRPr="001B4D6C">
              <w:rPr>
                <w:rFonts w:ascii="Calibri" w:eastAsia="Times New Roman" w:hAnsi="Calibri" w:cs="Times New Roman"/>
                <w:b/>
                <w:bCs/>
                <w:i/>
                <w:iCs/>
                <w:color w:val="000000"/>
              </w:rPr>
              <w:t>Describe Benefit to DEP</w:t>
            </w:r>
          </w:p>
        </w:tc>
        <w:tc>
          <w:tcPr>
            <w:tcW w:w="1290" w:type="dxa"/>
            <w:gridSpan w:val="2"/>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28B7F854" w14:textId="53A51BD0" w:rsidR="00632971" w:rsidRPr="001B4D6C" w:rsidRDefault="00632971" w:rsidP="0097463E">
            <w:pPr>
              <w:spacing w:after="0" w:line="240" w:lineRule="auto"/>
              <w:jc w:val="right"/>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TOTAL Requested Event Cost (Training Cost, Associated Fees, Travel, Per Diem, Etc.)</w:t>
            </w:r>
          </w:p>
        </w:tc>
        <w:tc>
          <w:tcPr>
            <w:tcW w:w="1551" w:type="dxa"/>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34BE6C08" w14:textId="3D5A4329" w:rsidR="00632971" w:rsidRPr="001B4D6C" w:rsidRDefault="00632971" w:rsidP="0097463E">
            <w:pPr>
              <w:spacing w:after="0" w:line="240" w:lineRule="auto"/>
              <w:jc w:val="right"/>
              <w:rPr>
                <w:rFonts w:ascii="Book Antiqua" w:eastAsia="Times New Roman" w:hAnsi="Book Antiqua" w:cs="Times New Roman"/>
                <w:sz w:val="24"/>
                <w:szCs w:val="24"/>
              </w:rPr>
            </w:pPr>
            <w:r w:rsidRPr="001B4D6C">
              <w:rPr>
                <w:rFonts w:ascii="Calibri" w:eastAsia="Times New Roman" w:hAnsi="Calibri" w:cs="Times New Roman"/>
                <w:b/>
                <w:bCs/>
                <w:color w:val="000000"/>
              </w:rPr>
              <w:t>Amount of Remaining from the “Employee Development” Budget</w:t>
            </w:r>
          </w:p>
        </w:tc>
      </w:tr>
      <w:tr w:rsidR="00632971" w:rsidRPr="009828F5" w14:paraId="4A9F093F" w14:textId="77777777" w:rsidTr="005E3C34">
        <w:trPr>
          <w:trHeight w:val="5985"/>
        </w:trPr>
        <w:tc>
          <w:tcPr>
            <w:tcW w:w="1011" w:type="dxa"/>
            <w:tcBorders>
              <w:top w:val="single" w:sz="4" w:space="0" w:color="auto"/>
              <w:left w:val="single" w:sz="4" w:space="0" w:color="auto"/>
              <w:bottom w:val="single" w:sz="4" w:space="0" w:color="auto"/>
              <w:right w:val="single" w:sz="4" w:space="0" w:color="auto"/>
            </w:tcBorders>
            <w:shd w:val="clear" w:color="auto" w:fill="auto"/>
            <w:noWrap/>
          </w:tcPr>
          <w:p w14:paraId="1364DD10" w14:textId="5232A3BB" w:rsidR="00632971" w:rsidRPr="009828F5" w:rsidRDefault="00632971" w:rsidP="001B4D6C">
            <w:pPr>
              <w:spacing w:after="0" w:line="240" w:lineRule="auto"/>
              <w:rPr>
                <w:rFonts w:ascii="Calibri" w:eastAsia="Times New Roman" w:hAnsi="Calibri" w:cs="Times New Roman"/>
                <w:color w:val="000000"/>
                <w:sz w:val="20"/>
                <w:szCs w:val="20"/>
              </w:rPr>
            </w:pPr>
            <w:r>
              <w:rPr>
                <w:rFonts w:ascii="Calibri" w:eastAsia="Times New Roman" w:hAnsi="Calibri" w:cs="Times New Roman"/>
                <w:color w:val="000000"/>
                <w:sz w:val="20"/>
                <w:szCs w:val="20"/>
              </w:rPr>
              <w:t>Fall 2014</w:t>
            </w:r>
          </w:p>
        </w:tc>
        <w:tc>
          <w:tcPr>
            <w:tcW w:w="1797" w:type="dxa"/>
            <w:tcBorders>
              <w:top w:val="single" w:sz="4" w:space="0" w:color="auto"/>
              <w:left w:val="nil"/>
              <w:bottom w:val="single" w:sz="4" w:space="0" w:color="auto"/>
              <w:right w:val="single" w:sz="4" w:space="0" w:color="auto"/>
            </w:tcBorders>
            <w:shd w:val="clear" w:color="auto" w:fill="auto"/>
          </w:tcPr>
          <w:p w14:paraId="1F817300" w14:textId="7BC021B5" w:rsidR="00632971" w:rsidRPr="009828F5" w:rsidRDefault="00632971" w:rsidP="001B4D6C">
            <w:pPr>
              <w:spacing w:after="0" w:line="240" w:lineRule="auto"/>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AASG Fall Liaison, Washington DC</w:t>
            </w:r>
          </w:p>
        </w:tc>
        <w:tc>
          <w:tcPr>
            <w:tcW w:w="1808" w:type="dxa"/>
            <w:gridSpan w:val="2"/>
            <w:tcBorders>
              <w:top w:val="single" w:sz="4" w:space="0" w:color="auto"/>
              <w:left w:val="nil"/>
              <w:bottom w:val="single" w:sz="4" w:space="0" w:color="auto"/>
              <w:right w:val="single" w:sz="4" w:space="0" w:color="auto"/>
            </w:tcBorders>
            <w:shd w:val="clear" w:color="auto" w:fill="auto"/>
          </w:tcPr>
          <w:p w14:paraId="442585B7" w14:textId="04CB6439" w:rsidR="00632971" w:rsidRPr="009828F5" w:rsidRDefault="00632971" w:rsidP="001B4D6C">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xml:space="preserve">Jon Arthur, </w:t>
            </w:r>
            <w:proofErr w:type="spellStart"/>
            <w:r w:rsidRPr="009828F5">
              <w:rPr>
                <w:rFonts w:ascii="Book Antiqua" w:eastAsia="Times New Roman" w:hAnsi="Book Antiqua" w:cs="Times New Roman"/>
                <w:color w:val="000000"/>
                <w:sz w:val="20"/>
                <w:szCs w:val="20"/>
              </w:rPr>
              <w:t>Dir</w:t>
            </w:r>
            <w:proofErr w:type="spellEnd"/>
            <w:r w:rsidRPr="009828F5">
              <w:rPr>
                <w:rFonts w:ascii="Book Antiqua" w:eastAsia="Times New Roman" w:hAnsi="Book Antiqua" w:cs="Times New Roman"/>
                <w:color w:val="000000"/>
                <w:sz w:val="20"/>
                <w:szCs w:val="20"/>
              </w:rPr>
              <w:t xml:space="preserve"> &amp; State Geologist</w:t>
            </w:r>
          </w:p>
        </w:tc>
        <w:tc>
          <w:tcPr>
            <w:tcW w:w="1544" w:type="dxa"/>
            <w:tcBorders>
              <w:top w:val="single" w:sz="4" w:space="0" w:color="auto"/>
              <w:left w:val="nil"/>
              <w:bottom w:val="single" w:sz="4" w:space="0" w:color="auto"/>
              <w:right w:val="single" w:sz="4" w:space="0" w:color="auto"/>
            </w:tcBorders>
            <w:shd w:val="clear" w:color="auto" w:fill="auto"/>
          </w:tcPr>
          <w:p w14:paraId="6E879897" w14:textId="09D09AA7" w:rsidR="00632971" w:rsidRPr="009828F5" w:rsidRDefault="00632971" w:rsidP="001B4D6C">
            <w:pPr>
              <w:spacing w:after="0" w:line="240" w:lineRule="auto"/>
              <w:jc w:val="center"/>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O</w:t>
            </w:r>
          </w:p>
        </w:tc>
        <w:tc>
          <w:tcPr>
            <w:tcW w:w="2290" w:type="dxa"/>
            <w:gridSpan w:val="3"/>
            <w:tcBorders>
              <w:top w:val="single" w:sz="4" w:space="0" w:color="auto"/>
              <w:left w:val="nil"/>
              <w:bottom w:val="single" w:sz="4" w:space="0" w:color="auto"/>
              <w:right w:val="single" w:sz="4" w:space="0" w:color="auto"/>
            </w:tcBorders>
            <w:shd w:val="clear" w:color="auto" w:fill="auto"/>
          </w:tcPr>
          <w:p w14:paraId="62F5D443" w14:textId="77777777" w:rsidR="00632971" w:rsidRPr="009828F5" w:rsidRDefault="00632971" w:rsidP="001B4D6C">
            <w:pPr>
              <w:spacing w:after="0" w:line="240" w:lineRule="auto"/>
              <w:rPr>
                <w:rFonts w:ascii="Book Antiqua" w:eastAsia="Times New Roman" w:hAnsi="Book Antiqua" w:cs="Times New Roman"/>
                <w:color w:val="000000"/>
                <w:sz w:val="20"/>
                <w:szCs w:val="20"/>
              </w:rPr>
            </w:pPr>
          </w:p>
        </w:tc>
        <w:tc>
          <w:tcPr>
            <w:tcW w:w="2170" w:type="dxa"/>
            <w:tcBorders>
              <w:top w:val="single" w:sz="4" w:space="0" w:color="auto"/>
              <w:left w:val="nil"/>
              <w:bottom w:val="single" w:sz="4" w:space="0" w:color="auto"/>
              <w:right w:val="single" w:sz="4" w:space="0" w:color="auto"/>
            </w:tcBorders>
            <w:shd w:val="clear" w:color="auto" w:fill="auto"/>
          </w:tcPr>
          <w:p w14:paraId="0BDCEE7A" w14:textId="5EE356F1" w:rsidR="00632971" w:rsidRPr="009828F5" w:rsidRDefault="00632971" w:rsidP="001B4D6C">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FGS Director as AASG President is expected to participate in Liaison, an outreach event in Washington DC, where the nation's state geologists meet with federal agencies (e.g., NASA re: LIDAR), congressional staff (cooperative program support) and NGOs (i.e., National Mining Assoc., National Groundwater Association, National Research Council) regarding collaborative opportunities and clarifying geoscience needs of the state and nation.</w:t>
            </w:r>
          </w:p>
        </w:tc>
        <w:tc>
          <w:tcPr>
            <w:tcW w:w="1290" w:type="dxa"/>
            <w:gridSpan w:val="2"/>
            <w:tcBorders>
              <w:top w:val="single" w:sz="4" w:space="0" w:color="auto"/>
              <w:left w:val="nil"/>
              <w:bottom w:val="single" w:sz="4" w:space="0" w:color="auto"/>
              <w:right w:val="single" w:sz="4" w:space="0" w:color="auto"/>
            </w:tcBorders>
            <w:shd w:val="clear" w:color="auto" w:fill="auto"/>
          </w:tcPr>
          <w:p w14:paraId="35B57385" w14:textId="528B504A" w:rsidR="00632971" w:rsidRPr="009828F5" w:rsidRDefault="00632971" w:rsidP="001B4D6C">
            <w:pPr>
              <w:spacing w:after="0" w:line="240" w:lineRule="auto"/>
              <w:jc w:val="right"/>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$2,000</w:t>
            </w:r>
          </w:p>
        </w:tc>
        <w:tc>
          <w:tcPr>
            <w:tcW w:w="1551" w:type="dxa"/>
            <w:tcBorders>
              <w:top w:val="single" w:sz="4" w:space="0" w:color="auto"/>
              <w:left w:val="nil"/>
              <w:bottom w:val="single" w:sz="4" w:space="0" w:color="auto"/>
              <w:right w:val="single" w:sz="4" w:space="0" w:color="auto"/>
            </w:tcBorders>
            <w:shd w:val="clear" w:color="auto" w:fill="auto"/>
          </w:tcPr>
          <w:p w14:paraId="0D1D8DCF" w14:textId="45940092" w:rsidR="00632971" w:rsidRPr="009828F5" w:rsidRDefault="00632971" w:rsidP="00642BEE">
            <w:pPr>
              <w:spacing w:after="0" w:line="240" w:lineRule="auto"/>
              <w:jc w:val="right"/>
              <w:rPr>
                <w:rFonts w:ascii="Book Antiqua" w:eastAsia="Times New Roman" w:hAnsi="Book Antiqua" w:cs="Times New Roman"/>
                <w:sz w:val="20"/>
                <w:szCs w:val="20"/>
              </w:rPr>
            </w:pPr>
            <w:r>
              <w:rPr>
                <w:rFonts w:ascii="Book Antiqua" w:eastAsia="Times New Roman" w:hAnsi="Book Antiqua" w:cs="Times New Roman"/>
                <w:sz w:val="20"/>
                <w:szCs w:val="20"/>
              </w:rPr>
              <w:t>$37,159</w:t>
            </w:r>
          </w:p>
        </w:tc>
      </w:tr>
      <w:tr w:rsidR="005E3C34" w:rsidRPr="001B4D6C" w14:paraId="230EA506" w14:textId="77777777" w:rsidTr="001E6902">
        <w:trPr>
          <w:trHeight w:val="2060"/>
        </w:trPr>
        <w:tc>
          <w:tcPr>
            <w:tcW w:w="1011" w:type="dxa"/>
            <w:tcBorders>
              <w:top w:val="single" w:sz="4" w:space="0" w:color="auto"/>
              <w:left w:val="single" w:sz="4" w:space="0" w:color="auto"/>
              <w:bottom w:val="single" w:sz="4" w:space="0" w:color="auto"/>
              <w:right w:val="single" w:sz="4" w:space="0" w:color="auto"/>
            </w:tcBorders>
            <w:shd w:val="clear" w:color="auto" w:fill="A6A6A6" w:themeFill="background1" w:themeFillShade="A6"/>
            <w:noWrap/>
            <w:vAlign w:val="bottom"/>
            <w:hideMark/>
          </w:tcPr>
          <w:p w14:paraId="070A72BA" w14:textId="77777777" w:rsidR="005E3C34" w:rsidRPr="001B4D6C" w:rsidRDefault="005E3C34" w:rsidP="001E6902">
            <w:pPr>
              <w:spacing w:after="0" w:line="240" w:lineRule="auto"/>
              <w:rPr>
                <w:rFonts w:ascii="Calibri" w:eastAsia="Times New Roman" w:hAnsi="Calibri" w:cs="Times New Roman"/>
                <w:color w:val="000000"/>
              </w:rPr>
            </w:pPr>
            <w:r w:rsidRPr="001B4D6C">
              <w:rPr>
                <w:rFonts w:ascii="Calibri" w:eastAsia="Times New Roman" w:hAnsi="Calibri" w:cs="Times New Roman"/>
                <w:b/>
                <w:bCs/>
                <w:color w:val="000000"/>
              </w:rPr>
              <w:lastRenderedPageBreak/>
              <w:t>Date of Event</w:t>
            </w:r>
          </w:p>
        </w:tc>
        <w:tc>
          <w:tcPr>
            <w:tcW w:w="1797" w:type="dxa"/>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36DFF21B"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Name of Event &amp; Location</w:t>
            </w:r>
          </w:p>
        </w:tc>
        <w:tc>
          <w:tcPr>
            <w:tcW w:w="1808" w:type="dxa"/>
            <w:gridSpan w:val="2"/>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4857D9EA"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 xml:space="preserve">Requested Attendees </w:t>
            </w:r>
            <w:r w:rsidRPr="001B4D6C">
              <w:rPr>
                <w:rFonts w:ascii="Calibri" w:eastAsia="Times New Roman" w:hAnsi="Calibri" w:cs="Times New Roman"/>
                <w:b/>
                <w:bCs/>
                <w:color w:val="000000"/>
              </w:rPr>
              <w:br/>
            </w:r>
            <w:r w:rsidRPr="001B4D6C">
              <w:rPr>
                <w:rFonts w:ascii="Calibri" w:eastAsia="Times New Roman" w:hAnsi="Calibri" w:cs="Times New Roman"/>
                <w:color w:val="000000"/>
              </w:rPr>
              <w:t>(</w:t>
            </w:r>
            <w:r w:rsidRPr="001B4D6C">
              <w:rPr>
                <w:rFonts w:ascii="Calibri" w:eastAsia="Times New Roman" w:hAnsi="Calibri" w:cs="Times New Roman"/>
                <w:i/>
                <w:iCs/>
                <w:color w:val="000000"/>
              </w:rPr>
              <w:t>Name &amp; Title</w:t>
            </w:r>
            <w:r w:rsidRPr="001B4D6C">
              <w:rPr>
                <w:rFonts w:ascii="Calibri" w:eastAsia="Times New Roman" w:hAnsi="Calibri" w:cs="Times New Roman"/>
                <w:color w:val="000000"/>
              </w:rPr>
              <w:t>)</w:t>
            </w:r>
          </w:p>
        </w:tc>
        <w:tc>
          <w:tcPr>
            <w:tcW w:w="1544" w:type="dxa"/>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6D4FB342" w14:textId="77777777" w:rsidR="005E3C34" w:rsidRPr="001B4D6C" w:rsidRDefault="005E3C34" w:rsidP="001E6902">
            <w:pPr>
              <w:spacing w:after="0" w:line="240" w:lineRule="auto"/>
              <w:jc w:val="center"/>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Purpose of event:  (T)raining or (O)utreach</w:t>
            </w:r>
          </w:p>
        </w:tc>
        <w:tc>
          <w:tcPr>
            <w:tcW w:w="2290" w:type="dxa"/>
            <w:gridSpan w:val="3"/>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259CCF3C"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 xml:space="preserve">If Purpose is TRAINING or Professional/Technical DEVELOPMENT: </w:t>
            </w:r>
            <w:r w:rsidRPr="001B4D6C">
              <w:rPr>
                <w:rFonts w:ascii="Calibri" w:eastAsia="Times New Roman" w:hAnsi="Calibri" w:cs="Times New Roman"/>
                <w:b/>
                <w:bCs/>
                <w:i/>
                <w:iCs/>
                <w:color w:val="000000"/>
              </w:rPr>
              <w:t xml:space="preserve">Estimate Savings to be Realized for Each Attendee </w:t>
            </w:r>
          </w:p>
        </w:tc>
        <w:tc>
          <w:tcPr>
            <w:tcW w:w="2170" w:type="dxa"/>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0BC6E5C6"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 xml:space="preserve">If Purpose is OUTREACH: </w:t>
            </w:r>
            <w:r w:rsidRPr="001B4D6C">
              <w:rPr>
                <w:rFonts w:ascii="Calibri" w:eastAsia="Times New Roman" w:hAnsi="Calibri" w:cs="Times New Roman"/>
                <w:b/>
                <w:bCs/>
                <w:i/>
                <w:iCs/>
                <w:color w:val="000000"/>
              </w:rPr>
              <w:t>Describe Benefit to DEP</w:t>
            </w:r>
          </w:p>
        </w:tc>
        <w:tc>
          <w:tcPr>
            <w:tcW w:w="1290" w:type="dxa"/>
            <w:gridSpan w:val="2"/>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6869A083" w14:textId="77777777" w:rsidR="005E3C34" w:rsidRPr="001B4D6C" w:rsidRDefault="005E3C34" w:rsidP="001E6902">
            <w:pPr>
              <w:spacing w:after="0" w:line="240" w:lineRule="auto"/>
              <w:jc w:val="right"/>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TOTAL Requested Event Cost (Training Cost, Associated Fees, Travel, Per Diem, Etc.)</w:t>
            </w:r>
          </w:p>
        </w:tc>
        <w:tc>
          <w:tcPr>
            <w:tcW w:w="1551" w:type="dxa"/>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373FBBA6" w14:textId="77777777" w:rsidR="005E3C34" w:rsidRPr="001B4D6C" w:rsidRDefault="005E3C34" w:rsidP="001E6902">
            <w:pPr>
              <w:spacing w:after="0" w:line="240" w:lineRule="auto"/>
              <w:jc w:val="right"/>
              <w:rPr>
                <w:rFonts w:ascii="Book Antiqua" w:eastAsia="Times New Roman" w:hAnsi="Book Antiqua" w:cs="Times New Roman"/>
                <w:sz w:val="24"/>
                <w:szCs w:val="24"/>
              </w:rPr>
            </w:pPr>
            <w:r w:rsidRPr="001B4D6C">
              <w:rPr>
                <w:rFonts w:ascii="Calibri" w:eastAsia="Times New Roman" w:hAnsi="Calibri" w:cs="Times New Roman"/>
                <w:b/>
                <w:bCs/>
                <w:color w:val="000000"/>
              </w:rPr>
              <w:t>Amount of Remaining from the “Employee Development” Budget</w:t>
            </w:r>
          </w:p>
        </w:tc>
      </w:tr>
      <w:tr w:rsidR="00632971" w:rsidRPr="009828F5" w14:paraId="4D855149" w14:textId="77777777" w:rsidTr="00632971">
        <w:trPr>
          <w:trHeight w:val="5985"/>
        </w:trPr>
        <w:tc>
          <w:tcPr>
            <w:tcW w:w="1011" w:type="dxa"/>
            <w:tcBorders>
              <w:top w:val="nil"/>
              <w:left w:val="single" w:sz="4" w:space="0" w:color="auto"/>
              <w:bottom w:val="single" w:sz="4" w:space="0" w:color="auto"/>
              <w:right w:val="single" w:sz="4" w:space="0" w:color="auto"/>
            </w:tcBorders>
            <w:shd w:val="clear" w:color="auto" w:fill="auto"/>
            <w:noWrap/>
            <w:hideMark/>
          </w:tcPr>
          <w:p w14:paraId="00BF90BC" w14:textId="18BFD3B7" w:rsidR="00632971" w:rsidRDefault="00632971" w:rsidP="001B4D6C">
            <w:pPr>
              <w:spacing w:after="0" w:line="240" w:lineRule="auto"/>
              <w:rPr>
                <w:rFonts w:ascii="Calibri" w:eastAsia="Times New Roman" w:hAnsi="Calibri" w:cs="Times New Roman"/>
                <w:color w:val="000000"/>
                <w:sz w:val="20"/>
                <w:szCs w:val="20"/>
              </w:rPr>
            </w:pPr>
            <w:r w:rsidRPr="009828F5">
              <w:rPr>
                <w:rFonts w:ascii="Calibri" w:eastAsia="Times New Roman" w:hAnsi="Calibri" w:cs="Times New Roman"/>
                <w:color w:val="000000"/>
                <w:sz w:val="20"/>
                <w:szCs w:val="20"/>
              </w:rPr>
              <w:t>Spring 2015</w:t>
            </w:r>
          </w:p>
          <w:p w14:paraId="3BCB0022" w14:textId="77777777" w:rsidR="00632971" w:rsidRPr="00642BEE" w:rsidRDefault="00632971" w:rsidP="00642BEE">
            <w:pPr>
              <w:rPr>
                <w:rFonts w:ascii="Calibri" w:eastAsia="Times New Roman" w:hAnsi="Calibri" w:cs="Times New Roman"/>
                <w:sz w:val="20"/>
                <w:szCs w:val="20"/>
              </w:rPr>
            </w:pPr>
          </w:p>
          <w:p w14:paraId="6BA8D651" w14:textId="77777777" w:rsidR="00632971" w:rsidRPr="00642BEE" w:rsidRDefault="00632971" w:rsidP="00642BEE">
            <w:pPr>
              <w:rPr>
                <w:rFonts w:ascii="Calibri" w:eastAsia="Times New Roman" w:hAnsi="Calibri" w:cs="Times New Roman"/>
                <w:sz w:val="20"/>
                <w:szCs w:val="20"/>
              </w:rPr>
            </w:pPr>
          </w:p>
          <w:p w14:paraId="024C5A2D" w14:textId="77777777" w:rsidR="00632971" w:rsidRPr="00642BEE" w:rsidRDefault="00632971" w:rsidP="00642BEE">
            <w:pPr>
              <w:rPr>
                <w:rFonts w:ascii="Calibri" w:eastAsia="Times New Roman" w:hAnsi="Calibri" w:cs="Times New Roman"/>
                <w:sz w:val="20"/>
                <w:szCs w:val="20"/>
              </w:rPr>
            </w:pPr>
          </w:p>
          <w:p w14:paraId="2572D252" w14:textId="77777777" w:rsidR="00632971" w:rsidRPr="00642BEE" w:rsidRDefault="00632971" w:rsidP="00642BEE">
            <w:pPr>
              <w:rPr>
                <w:rFonts w:ascii="Calibri" w:eastAsia="Times New Roman" w:hAnsi="Calibri" w:cs="Times New Roman"/>
                <w:sz w:val="20"/>
                <w:szCs w:val="20"/>
              </w:rPr>
            </w:pPr>
          </w:p>
          <w:p w14:paraId="070B9DC9" w14:textId="77777777" w:rsidR="00632971" w:rsidRPr="00642BEE" w:rsidRDefault="00632971" w:rsidP="00642BEE">
            <w:pPr>
              <w:rPr>
                <w:rFonts w:ascii="Calibri" w:eastAsia="Times New Roman" w:hAnsi="Calibri" w:cs="Times New Roman"/>
                <w:sz w:val="20"/>
                <w:szCs w:val="20"/>
              </w:rPr>
            </w:pPr>
          </w:p>
          <w:p w14:paraId="15820A8D" w14:textId="77777777" w:rsidR="00632971" w:rsidRPr="00642BEE" w:rsidRDefault="00632971" w:rsidP="00642BEE">
            <w:pPr>
              <w:rPr>
                <w:rFonts w:ascii="Calibri" w:eastAsia="Times New Roman" w:hAnsi="Calibri" w:cs="Times New Roman"/>
                <w:sz w:val="20"/>
                <w:szCs w:val="20"/>
              </w:rPr>
            </w:pPr>
          </w:p>
          <w:p w14:paraId="558B0C87" w14:textId="77777777" w:rsidR="00632971" w:rsidRPr="00642BEE" w:rsidRDefault="00632971" w:rsidP="00642BEE">
            <w:pPr>
              <w:rPr>
                <w:rFonts w:ascii="Calibri" w:eastAsia="Times New Roman" w:hAnsi="Calibri" w:cs="Times New Roman"/>
                <w:sz w:val="20"/>
                <w:szCs w:val="20"/>
              </w:rPr>
            </w:pPr>
          </w:p>
          <w:p w14:paraId="261395B0" w14:textId="77777777" w:rsidR="00632971" w:rsidRPr="00642BEE" w:rsidRDefault="00632971" w:rsidP="00642BEE">
            <w:pPr>
              <w:rPr>
                <w:rFonts w:ascii="Calibri" w:eastAsia="Times New Roman" w:hAnsi="Calibri" w:cs="Times New Roman"/>
                <w:sz w:val="20"/>
                <w:szCs w:val="20"/>
              </w:rPr>
            </w:pPr>
          </w:p>
          <w:p w14:paraId="4E026FD4" w14:textId="77777777" w:rsidR="00632971" w:rsidRPr="00642BEE" w:rsidRDefault="00632971" w:rsidP="00642BEE">
            <w:pPr>
              <w:rPr>
                <w:rFonts w:ascii="Calibri" w:eastAsia="Times New Roman" w:hAnsi="Calibri" w:cs="Times New Roman"/>
                <w:sz w:val="20"/>
                <w:szCs w:val="20"/>
              </w:rPr>
            </w:pPr>
          </w:p>
          <w:p w14:paraId="796AD0EE" w14:textId="77777777" w:rsidR="00632971" w:rsidRPr="00642BEE" w:rsidRDefault="00632971" w:rsidP="00642BEE">
            <w:pPr>
              <w:rPr>
                <w:rFonts w:ascii="Calibri" w:eastAsia="Times New Roman" w:hAnsi="Calibri" w:cs="Times New Roman"/>
                <w:sz w:val="20"/>
                <w:szCs w:val="20"/>
              </w:rPr>
            </w:pPr>
          </w:p>
          <w:p w14:paraId="1571DE06" w14:textId="77777777" w:rsidR="00632971" w:rsidRPr="00642BEE" w:rsidRDefault="00632971" w:rsidP="00642BEE">
            <w:pPr>
              <w:rPr>
                <w:rFonts w:ascii="Calibri" w:eastAsia="Times New Roman" w:hAnsi="Calibri" w:cs="Times New Roman"/>
                <w:sz w:val="20"/>
                <w:szCs w:val="20"/>
              </w:rPr>
            </w:pPr>
          </w:p>
          <w:p w14:paraId="1229D0A0" w14:textId="11DE3A5E" w:rsidR="00632971" w:rsidRPr="00642BEE" w:rsidRDefault="00632971" w:rsidP="00642BEE">
            <w:pPr>
              <w:rPr>
                <w:rFonts w:ascii="Calibri" w:eastAsia="Times New Roman" w:hAnsi="Calibri" w:cs="Times New Roman"/>
                <w:sz w:val="20"/>
                <w:szCs w:val="20"/>
              </w:rPr>
            </w:pPr>
          </w:p>
        </w:tc>
        <w:tc>
          <w:tcPr>
            <w:tcW w:w="1797" w:type="dxa"/>
            <w:tcBorders>
              <w:top w:val="nil"/>
              <w:left w:val="nil"/>
              <w:bottom w:val="single" w:sz="4" w:space="0" w:color="auto"/>
              <w:right w:val="single" w:sz="4" w:space="0" w:color="auto"/>
            </w:tcBorders>
            <w:shd w:val="clear" w:color="auto" w:fill="auto"/>
            <w:hideMark/>
          </w:tcPr>
          <w:p w14:paraId="50203C83" w14:textId="77777777" w:rsidR="00632971" w:rsidRPr="009828F5" w:rsidRDefault="00632971" w:rsidP="001B4D6C">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AASG Spring Liaison in Washington, D.C.</w:t>
            </w:r>
          </w:p>
        </w:tc>
        <w:tc>
          <w:tcPr>
            <w:tcW w:w="1808" w:type="dxa"/>
            <w:gridSpan w:val="2"/>
            <w:tcBorders>
              <w:top w:val="nil"/>
              <w:left w:val="nil"/>
              <w:bottom w:val="single" w:sz="4" w:space="0" w:color="auto"/>
              <w:right w:val="single" w:sz="4" w:space="0" w:color="auto"/>
            </w:tcBorders>
            <w:shd w:val="clear" w:color="auto" w:fill="auto"/>
            <w:hideMark/>
          </w:tcPr>
          <w:p w14:paraId="7FBE3A9D" w14:textId="77777777" w:rsidR="00632971" w:rsidRPr="009828F5" w:rsidRDefault="00632971" w:rsidP="001B4D6C">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xml:space="preserve">Jon Arthur, </w:t>
            </w:r>
            <w:proofErr w:type="spellStart"/>
            <w:r w:rsidRPr="009828F5">
              <w:rPr>
                <w:rFonts w:ascii="Book Antiqua" w:eastAsia="Times New Roman" w:hAnsi="Book Antiqua" w:cs="Times New Roman"/>
                <w:color w:val="000000"/>
                <w:sz w:val="20"/>
                <w:szCs w:val="20"/>
              </w:rPr>
              <w:t>Dir</w:t>
            </w:r>
            <w:proofErr w:type="spellEnd"/>
            <w:r w:rsidRPr="009828F5">
              <w:rPr>
                <w:rFonts w:ascii="Book Antiqua" w:eastAsia="Times New Roman" w:hAnsi="Book Antiqua" w:cs="Times New Roman"/>
                <w:color w:val="000000"/>
                <w:sz w:val="20"/>
                <w:szCs w:val="20"/>
              </w:rPr>
              <w:t xml:space="preserve"> &amp; State Geologist</w:t>
            </w:r>
          </w:p>
        </w:tc>
        <w:tc>
          <w:tcPr>
            <w:tcW w:w="1544" w:type="dxa"/>
            <w:tcBorders>
              <w:top w:val="nil"/>
              <w:left w:val="nil"/>
              <w:bottom w:val="single" w:sz="4" w:space="0" w:color="auto"/>
              <w:right w:val="single" w:sz="4" w:space="0" w:color="auto"/>
            </w:tcBorders>
            <w:shd w:val="clear" w:color="auto" w:fill="auto"/>
            <w:hideMark/>
          </w:tcPr>
          <w:p w14:paraId="3FDB9A36" w14:textId="77777777" w:rsidR="00632971" w:rsidRPr="009828F5" w:rsidRDefault="00632971" w:rsidP="001B4D6C">
            <w:pPr>
              <w:spacing w:after="0" w:line="240" w:lineRule="auto"/>
              <w:jc w:val="center"/>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O</w:t>
            </w:r>
          </w:p>
        </w:tc>
        <w:tc>
          <w:tcPr>
            <w:tcW w:w="2290" w:type="dxa"/>
            <w:gridSpan w:val="3"/>
            <w:tcBorders>
              <w:top w:val="nil"/>
              <w:left w:val="nil"/>
              <w:bottom w:val="single" w:sz="4" w:space="0" w:color="auto"/>
              <w:right w:val="single" w:sz="4" w:space="0" w:color="auto"/>
            </w:tcBorders>
            <w:shd w:val="clear" w:color="auto" w:fill="auto"/>
            <w:hideMark/>
          </w:tcPr>
          <w:p w14:paraId="66B7E926" w14:textId="77777777" w:rsidR="00632971" w:rsidRPr="009828F5" w:rsidRDefault="00632971" w:rsidP="001B4D6C">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w:t>
            </w:r>
          </w:p>
        </w:tc>
        <w:tc>
          <w:tcPr>
            <w:tcW w:w="2170" w:type="dxa"/>
            <w:tcBorders>
              <w:top w:val="nil"/>
              <w:left w:val="nil"/>
              <w:bottom w:val="single" w:sz="4" w:space="0" w:color="auto"/>
              <w:right w:val="single" w:sz="4" w:space="0" w:color="auto"/>
            </w:tcBorders>
            <w:shd w:val="clear" w:color="auto" w:fill="auto"/>
            <w:hideMark/>
          </w:tcPr>
          <w:p w14:paraId="5F49C05B" w14:textId="77777777" w:rsidR="00632971" w:rsidRDefault="00632971" w:rsidP="001B4D6C">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FGS Director as AASG President is expected to participate in Liaison, an outreach event in Washington DC, where the nation's state geologists meet with federal agencies (e.g., NASA re: LIDAR), congressional staff (cooperative program support) and NGOs (i.e., National Mining Assoc., National Groundwater Association, National Research Council) regarding collaborative opportunities and clarifying geoscience needs of the state and nation.</w:t>
            </w:r>
          </w:p>
          <w:p w14:paraId="38784759" w14:textId="77777777" w:rsidR="00632971" w:rsidRPr="009828F5" w:rsidRDefault="00632971" w:rsidP="001B4D6C">
            <w:pPr>
              <w:spacing w:after="0" w:line="240" w:lineRule="auto"/>
              <w:rPr>
                <w:rFonts w:ascii="Book Antiqua" w:eastAsia="Times New Roman" w:hAnsi="Book Antiqua" w:cs="Times New Roman"/>
                <w:color w:val="000000"/>
                <w:sz w:val="20"/>
                <w:szCs w:val="20"/>
              </w:rPr>
            </w:pPr>
          </w:p>
        </w:tc>
        <w:tc>
          <w:tcPr>
            <w:tcW w:w="1290" w:type="dxa"/>
            <w:gridSpan w:val="2"/>
            <w:tcBorders>
              <w:top w:val="nil"/>
              <w:left w:val="nil"/>
              <w:bottom w:val="single" w:sz="4" w:space="0" w:color="auto"/>
              <w:right w:val="single" w:sz="4" w:space="0" w:color="auto"/>
            </w:tcBorders>
            <w:shd w:val="clear" w:color="auto" w:fill="auto"/>
            <w:hideMark/>
          </w:tcPr>
          <w:p w14:paraId="7955F46D" w14:textId="77777777" w:rsidR="00632971" w:rsidRPr="009828F5" w:rsidRDefault="00632971" w:rsidP="001B4D6C">
            <w:pPr>
              <w:spacing w:after="0" w:line="240" w:lineRule="auto"/>
              <w:jc w:val="right"/>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xml:space="preserve">$2,000 </w:t>
            </w:r>
          </w:p>
        </w:tc>
        <w:tc>
          <w:tcPr>
            <w:tcW w:w="1551" w:type="dxa"/>
            <w:tcBorders>
              <w:top w:val="nil"/>
              <w:left w:val="nil"/>
              <w:bottom w:val="single" w:sz="4" w:space="0" w:color="auto"/>
              <w:right w:val="single" w:sz="4" w:space="0" w:color="auto"/>
            </w:tcBorders>
            <w:shd w:val="clear" w:color="auto" w:fill="auto"/>
            <w:hideMark/>
          </w:tcPr>
          <w:p w14:paraId="718EE44B" w14:textId="060BDF5A" w:rsidR="00632971" w:rsidRPr="009828F5" w:rsidRDefault="00632971" w:rsidP="00642BEE">
            <w:pPr>
              <w:spacing w:after="0" w:line="240" w:lineRule="auto"/>
              <w:jc w:val="right"/>
              <w:rPr>
                <w:rFonts w:ascii="Book Antiqua" w:eastAsia="Times New Roman" w:hAnsi="Book Antiqua" w:cs="Times New Roman"/>
                <w:sz w:val="20"/>
                <w:szCs w:val="20"/>
              </w:rPr>
            </w:pPr>
            <w:r w:rsidRPr="009828F5">
              <w:rPr>
                <w:rFonts w:ascii="Book Antiqua" w:eastAsia="Times New Roman" w:hAnsi="Book Antiqua" w:cs="Times New Roman"/>
                <w:sz w:val="20"/>
                <w:szCs w:val="20"/>
              </w:rPr>
              <w:t>$3</w:t>
            </w:r>
            <w:r>
              <w:rPr>
                <w:rFonts w:ascii="Book Antiqua" w:eastAsia="Times New Roman" w:hAnsi="Book Antiqua" w:cs="Times New Roman"/>
                <w:sz w:val="20"/>
                <w:szCs w:val="20"/>
              </w:rPr>
              <w:t>5</w:t>
            </w:r>
            <w:r w:rsidRPr="009828F5">
              <w:rPr>
                <w:rFonts w:ascii="Book Antiqua" w:eastAsia="Times New Roman" w:hAnsi="Book Antiqua" w:cs="Times New Roman"/>
                <w:sz w:val="20"/>
                <w:szCs w:val="20"/>
              </w:rPr>
              <w:t xml:space="preserve">,159 </w:t>
            </w:r>
          </w:p>
        </w:tc>
      </w:tr>
      <w:tr w:rsidR="005E3C34" w:rsidRPr="001B4D6C" w14:paraId="29D5D578" w14:textId="77777777" w:rsidTr="001E6902">
        <w:trPr>
          <w:trHeight w:val="2060"/>
        </w:trPr>
        <w:tc>
          <w:tcPr>
            <w:tcW w:w="1011" w:type="dxa"/>
            <w:tcBorders>
              <w:top w:val="single" w:sz="4" w:space="0" w:color="auto"/>
              <w:left w:val="single" w:sz="4" w:space="0" w:color="auto"/>
              <w:bottom w:val="single" w:sz="4" w:space="0" w:color="auto"/>
              <w:right w:val="single" w:sz="4" w:space="0" w:color="auto"/>
            </w:tcBorders>
            <w:shd w:val="clear" w:color="auto" w:fill="A6A6A6" w:themeFill="background1" w:themeFillShade="A6"/>
            <w:noWrap/>
            <w:vAlign w:val="bottom"/>
            <w:hideMark/>
          </w:tcPr>
          <w:p w14:paraId="03DDA93B" w14:textId="77777777" w:rsidR="005E3C34" w:rsidRPr="001B4D6C" w:rsidRDefault="005E3C34" w:rsidP="001E6902">
            <w:pPr>
              <w:spacing w:after="0" w:line="240" w:lineRule="auto"/>
              <w:rPr>
                <w:rFonts w:ascii="Calibri" w:eastAsia="Times New Roman" w:hAnsi="Calibri" w:cs="Times New Roman"/>
                <w:color w:val="000000"/>
              </w:rPr>
            </w:pPr>
            <w:r w:rsidRPr="001B4D6C">
              <w:rPr>
                <w:rFonts w:ascii="Calibri" w:eastAsia="Times New Roman" w:hAnsi="Calibri" w:cs="Times New Roman"/>
                <w:b/>
                <w:bCs/>
                <w:color w:val="000000"/>
              </w:rPr>
              <w:lastRenderedPageBreak/>
              <w:t>Date of Event</w:t>
            </w:r>
          </w:p>
        </w:tc>
        <w:tc>
          <w:tcPr>
            <w:tcW w:w="1797" w:type="dxa"/>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69B1EBF0"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Name of Event &amp; Location</w:t>
            </w:r>
          </w:p>
        </w:tc>
        <w:tc>
          <w:tcPr>
            <w:tcW w:w="1808" w:type="dxa"/>
            <w:gridSpan w:val="2"/>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69B5362B"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 xml:space="preserve">Requested Attendees </w:t>
            </w:r>
            <w:r w:rsidRPr="001B4D6C">
              <w:rPr>
                <w:rFonts w:ascii="Calibri" w:eastAsia="Times New Roman" w:hAnsi="Calibri" w:cs="Times New Roman"/>
                <w:b/>
                <w:bCs/>
                <w:color w:val="000000"/>
              </w:rPr>
              <w:br/>
            </w:r>
            <w:r w:rsidRPr="001B4D6C">
              <w:rPr>
                <w:rFonts w:ascii="Calibri" w:eastAsia="Times New Roman" w:hAnsi="Calibri" w:cs="Times New Roman"/>
                <w:color w:val="000000"/>
              </w:rPr>
              <w:t>(</w:t>
            </w:r>
            <w:r w:rsidRPr="001B4D6C">
              <w:rPr>
                <w:rFonts w:ascii="Calibri" w:eastAsia="Times New Roman" w:hAnsi="Calibri" w:cs="Times New Roman"/>
                <w:i/>
                <w:iCs/>
                <w:color w:val="000000"/>
              </w:rPr>
              <w:t>Name &amp; Title</w:t>
            </w:r>
            <w:r w:rsidRPr="001B4D6C">
              <w:rPr>
                <w:rFonts w:ascii="Calibri" w:eastAsia="Times New Roman" w:hAnsi="Calibri" w:cs="Times New Roman"/>
                <w:color w:val="000000"/>
              </w:rPr>
              <w:t>)</w:t>
            </w:r>
          </w:p>
        </w:tc>
        <w:tc>
          <w:tcPr>
            <w:tcW w:w="1544" w:type="dxa"/>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67EC039C" w14:textId="77777777" w:rsidR="005E3C34" w:rsidRPr="001B4D6C" w:rsidRDefault="005E3C34" w:rsidP="001E6902">
            <w:pPr>
              <w:spacing w:after="0" w:line="240" w:lineRule="auto"/>
              <w:jc w:val="center"/>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Purpose of event:  (T)raining or (O)utreach</w:t>
            </w:r>
          </w:p>
        </w:tc>
        <w:tc>
          <w:tcPr>
            <w:tcW w:w="2290" w:type="dxa"/>
            <w:gridSpan w:val="3"/>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64535867"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 xml:space="preserve">If Purpose is TRAINING or Professional/Technical DEVELOPMENT: </w:t>
            </w:r>
            <w:r w:rsidRPr="001B4D6C">
              <w:rPr>
                <w:rFonts w:ascii="Calibri" w:eastAsia="Times New Roman" w:hAnsi="Calibri" w:cs="Times New Roman"/>
                <w:b/>
                <w:bCs/>
                <w:i/>
                <w:iCs/>
                <w:color w:val="000000"/>
              </w:rPr>
              <w:t xml:space="preserve">Estimate Savings to be Realized for Each Attendee </w:t>
            </w:r>
          </w:p>
        </w:tc>
        <w:tc>
          <w:tcPr>
            <w:tcW w:w="2170" w:type="dxa"/>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6C73545C"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 xml:space="preserve">If Purpose is OUTREACH: </w:t>
            </w:r>
            <w:r w:rsidRPr="001B4D6C">
              <w:rPr>
                <w:rFonts w:ascii="Calibri" w:eastAsia="Times New Roman" w:hAnsi="Calibri" w:cs="Times New Roman"/>
                <w:b/>
                <w:bCs/>
                <w:i/>
                <w:iCs/>
                <w:color w:val="000000"/>
              </w:rPr>
              <w:t>Describe Benefit to DEP</w:t>
            </w:r>
          </w:p>
        </w:tc>
        <w:tc>
          <w:tcPr>
            <w:tcW w:w="1290" w:type="dxa"/>
            <w:gridSpan w:val="2"/>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1F7851AC" w14:textId="77777777" w:rsidR="005E3C34" w:rsidRPr="001B4D6C" w:rsidRDefault="005E3C34" w:rsidP="001E6902">
            <w:pPr>
              <w:spacing w:after="0" w:line="240" w:lineRule="auto"/>
              <w:jc w:val="right"/>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TOTAL Requested Event Cost (Training Cost, Associated Fees, Travel, Per Diem, Etc.)</w:t>
            </w:r>
          </w:p>
        </w:tc>
        <w:tc>
          <w:tcPr>
            <w:tcW w:w="1551" w:type="dxa"/>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65E1FDE3" w14:textId="77777777" w:rsidR="005E3C34" w:rsidRPr="001B4D6C" w:rsidRDefault="005E3C34" w:rsidP="001E6902">
            <w:pPr>
              <w:spacing w:after="0" w:line="240" w:lineRule="auto"/>
              <w:jc w:val="right"/>
              <w:rPr>
                <w:rFonts w:ascii="Book Antiqua" w:eastAsia="Times New Roman" w:hAnsi="Book Antiqua" w:cs="Times New Roman"/>
                <w:sz w:val="24"/>
                <w:szCs w:val="24"/>
              </w:rPr>
            </w:pPr>
            <w:r w:rsidRPr="001B4D6C">
              <w:rPr>
                <w:rFonts w:ascii="Calibri" w:eastAsia="Times New Roman" w:hAnsi="Calibri" w:cs="Times New Roman"/>
                <w:b/>
                <w:bCs/>
                <w:color w:val="000000"/>
              </w:rPr>
              <w:t>Amount of Remaining from the “Employee Development” Budget</w:t>
            </w:r>
          </w:p>
        </w:tc>
      </w:tr>
      <w:tr w:rsidR="00632971" w:rsidRPr="009828F5" w14:paraId="61E42323" w14:textId="77777777" w:rsidTr="00632971">
        <w:trPr>
          <w:trHeight w:val="4110"/>
        </w:trPr>
        <w:tc>
          <w:tcPr>
            <w:tcW w:w="1011" w:type="dxa"/>
            <w:tcBorders>
              <w:top w:val="nil"/>
              <w:left w:val="single" w:sz="4" w:space="0" w:color="auto"/>
              <w:bottom w:val="nil"/>
              <w:right w:val="single" w:sz="4" w:space="0" w:color="auto"/>
            </w:tcBorders>
            <w:shd w:val="clear" w:color="auto" w:fill="auto"/>
            <w:hideMark/>
          </w:tcPr>
          <w:p w14:paraId="0E8C3A49" w14:textId="77777777" w:rsidR="00632971" w:rsidRPr="009828F5" w:rsidRDefault="00632971" w:rsidP="001B4D6C">
            <w:pPr>
              <w:spacing w:after="0" w:line="240" w:lineRule="auto"/>
              <w:rPr>
                <w:rFonts w:ascii="Calibri" w:eastAsia="Times New Roman" w:hAnsi="Calibri" w:cs="Times New Roman"/>
                <w:color w:val="000000"/>
                <w:sz w:val="20"/>
                <w:szCs w:val="20"/>
              </w:rPr>
            </w:pPr>
            <w:r w:rsidRPr="009828F5">
              <w:rPr>
                <w:rFonts w:ascii="Calibri" w:eastAsia="Times New Roman" w:hAnsi="Calibri" w:cs="Times New Roman"/>
                <w:color w:val="000000"/>
                <w:sz w:val="20"/>
                <w:szCs w:val="20"/>
              </w:rPr>
              <w:t>6/13-18/2015</w:t>
            </w:r>
          </w:p>
        </w:tc>
        <w:tc>
          <w:tcPr>
            <w:tcW w:w="1797" w:type="dxa"/>
            <w:tcBorders>
              <w:top w:val="nil"/>
              <w:left w:val="nil"/>
              <w:bottom w:val="nil"/>
              <w:right w:val="single" w:sz="4" w:space="0" w:color="auto"/>
            </w:tcBorders>
            <w:shd w:val="clear" w:color="auto" w:fill="auto"/>
            <w:hideMark/>
          </w:tcPr>
          <w:p w14:paraId="34A4B10D" w14:textId="77777777" w:rsidR="00632971" w:rsidRPr="009828F5" w:rsidRDefault="00632971" w:rsidP="001B4D6C">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AASG Annual Meeting.  Flagstaff, AZ.</w:t>
            </w:r>
          </w:p>
        </w:tc>
        <w:tc>
          <w:tcPr>
            <w:tcW w:w="1808" w:type="dxa"/>
            <w:gridSpan w:val="2"/>
            <w:tcBorders>
              <w:top w:val="nil"/>
              <w:left w:val="nil"/>
              <w:bottom w:val="nil"/>
              <w:right w:val="single" w:sz="4" w:space="0" w:color="auto"/>
            </w:tcBorders>
            <w:shd w:val="clear" w:color="auto" w:fill="auto"/>
            <w:hideMark/>
          </w:tcPr>
          <w:p w14:paraId="2D2911D8" w14:textId="77777777" w:rsidR="00632971" w:rsidRPr="009828F5" w:rsidRDefault="00632971" w:rsidP="001B4D6C">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xml:space="preserve">Jon Arthur, </w:t>
            </w:r>
            <w:proofErr w:type="spellStart"/>
            <w:r w:rsidRPr="009828F5">
              <w:rPr>
                <w:rFonts w:ascii="Book Antiqua" w:eastAsia="Times New Roman" w:hAnsi="Book Antiqua" w:cs="Times New Roman"/>
                <w:color w:val="000000"/>
                <w:sz w:val="20"/>
                <w:szCs w:val="20"/>
              </w:rPr>
              <w:t>Dir</w:t>
            </w:r>
            <w:proofErr w:type="spellEnd"/>
            <w:r w:rsidRPr="009828F5">
              <w:rPr>
                <w:rFonts w:ascii="Book Antiqua" w:eastAsia="Times New Roman" w:hAnsi="Book Antiqua" w:cs="Times New Roman"/>
                <w:color w:val="000000"/>
                <w:sz w:val="20"/>
                <w:szCs w:val="20"/>
              </w:rPr>
              <w:t xml:space="preserve"> &amp; State Geologist</w:t>
            </w:r>
          </w:p>
        </w:tc>
        <w:tc>
          <w:tcPr>
            <w:tcW w:w="1544" w:type="dxa"/>
            <w:tcBorders>
              <w:top w:val="nil"/>
              <w:left w:val="nil"/>
              <w:bottom w:val="nil"/>
              <w:right w:val="single" w:sz="4" w:space="0" w:color="auto"/>
            </w:tcBorders>
            <w:shd w:val="clear" w:color="auto" w:fill="auto"/>
            <w:hideMark/>
          </w:tcPr>
          <w:p w14:paraId="1B9E684F" w14:textId="77777777" w:rsidR="00632971" w:rsidRPr="009828F5" w:rsidRDefault="00632971" w:rsidP="001B4D6C">
            <w:pPr>
              <w:spacing w:after="0" w:line="240" w:lineRule="auto"/>
              <w:jc w:val="center"/>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T/O</w:t>
            </w:r>
          </w:p>
        </w:tc>
        <w:tc>
          <w:tcPr>
            <w:tcW w:w="2290" w:type="dxa"/>
            <w:gridSpan w:val="3"/>
            <w:tcBorders>
              <w:top w:val="nil"/>
              <w:left w:val="nil"/>
              <w:bottom w:val="nil"/>
              <w:right w:val="single" w:sz="4" w:space="0" w:color="auto"/>
            </w:tcBorders>
            <w:shd w:val="clear" w:color="auto" w:fill="auto"/>
            <w:hideMark/>
          </w:tcPr>
          <w:p w14:paraId="27145433" w14:textId="77777777" w:rsidR="00632971" w:rsidRPr="009828F5" w:rsidRDefault="00632971" w:rsidP="001B4D6C">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xml:space="preserve">Annual meeting of the AASG; conduct business, hold workshops on leading edge national issues such as water, climate, energy, data preservation and public policy. </w:t>
            </w:r>
          </w:p>
        </w:tc>
        <w:tc>
          <w:tcPr>
            <w:tcW w:w="2170" w:type="dxa"/>
            <w:tcBorders>
              <w:top w:val="nil"/>
              <w:left w:val="nil"/>
              <w:bottom w:val="nil"/>
              <w:right w:val="single" w:sz="4" w:space="0" w:color="auto"/>
            </w:tcBorders>
            <w:shd w:val="clear" w:color="auto" w:fill="auto"/>
            <w:hideMark/>
          </w:tcPr>
          <w:p w14:paraId="51EEF687" w14:textId="77777777" w:rsidR="00632971" w:rsidRPr="009828F5" w:rsidRDefault="00632971" w:rsidP="001B4D6C">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Interaction with state geologist colleagues nationwide; explore strategies to keep geoscience agencies effective, identify collaborative opportunities and nationwide initiative funding strategies, such as the successful geothermal data project funded by DOE; through which Florida has a grant.</w:t>
            </w:r>
          </w:p>
        </w:tc>
        <w:tc>
          <w:tcPr>
            <w:tcW w:w="1290" w:type="dxa"/>
            <w:gridSpan w:val="2"/>
            <w:tcBorders>
              <w:top w:val="nil"/>
              <w:left w:val="nil"/>
              <w:bottom w:val="nil"/>
              <w:right w:val="single" w:sz="4" w:space="0" w:color="auto"/>
            </w:tcBorders>
            <w:shd w:val="clear" w:color="auto" w:fill="auto"/>
            <w:hideMark/>
          </w:tcPr>
          <w:p w14:paraId="57747641" w14:textId="77777777" w:rsidR="00632971" w:rsidRPr="009828F5" w:rsidRDefault="00632971" w:rsidP="001B4D6C">
            <w:pPr>
              <w:spacing w:after="0" w:line="240" w:lineRule="auto"/>
              <w:jc w:val="right"/>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xml:space="preserve">$2,600 </w:t>
            </w:r>
          </w:p>
        </w:tc>
        <w:tc>
          <w:tcPr>
            <w:tcW w:w="1551" w:type="dxa"/>
            <w:tcBorders>
              <w:top w:val="nil"/>
              <w:left w:val="nil"/>
              <w:bottom w:val="single" w:sz="4" w:space="0" w:color="auto"/>
              <w:right w:val="single" w:sz="4" w:space="0" w:color="auto"/>
            </w:tcBorders>
            <w:shd w:val="clear" w:color="auto" w:fill="auto"/>
            <w:hideMark/>
          </w:tcPr>
          <w:p w14:paraId="29E973F5" w14:textId="38D1A5FF" w:rsidR="00632971" w:rsidRPr="009828F5" w:rsidRDefault="00632971" w:rsidP="001B4D6C">
            <w:pPr>
              <w:spacing w:after="0" w:line="240" w:lineRule="auto"/>
              <w:jc w:val="right"/>
              <w:rPr>
                <w:rFonts w:ascii="Book Antiqua" w:eastAsia="Times New Roman" w:hAnsi="Book Antiqua" w:cs="Times New Roman"/>
                <w:sz w:val="20"/>
                <w:szCs w:val="20"/>
              </w:rPr>
            </w:pPr>
            <w:r>
              <w:rPr>
                <w:rFonts w:ascii="Book Antiqua" w:eastAsia="Times New Roman" w:hAnsi="Book Antiqua" w:cs="Times New Roman"/>
                <w:sz w:val="20"/>
                <w:szCs w:val="20"/>
              </w:rPr>
              <w:t>$32</w:t>
            </w:r>
            <w:r w:rsidRPr="009828F5">
              <w:rPr>
                <w:rFonts w:ascii="Book Antiqua" w:eastAsia="Times New Roman" w:hAnsi="Book Antiqua" w:cs="Times New Roman"/>
                <w:sz w:val="20"/>
                <w:szCs w:val="20"/>
              </w:rPr>
              <w:t xml:space="preserve">,559 </w:t>
            </w:r>
          </w:p>
        </w:tc>
      </w:tr>
      <w:tr w:rsidR="00632971" w:rsidRPr="001B4D6C" w14:paraId="4CBCF0D4" w14:textId="77777777" w:rsidTr="00632971">
        <w:trPr>
          <w:trHeight w:val="345"/>
        </w:trPr>
        <w:tc>
          <w:tcPr>
            <w:tcW w:w="10620" w:type="dxa"/>
            <w:gridSpan w:val="9"/>
            <w:tcBorders>
              <w:top w:val="single" w:sz="8" w:space="0" w:color="auto"/>
              <w:left w:val="single" w:sz="8" w:space="0" w:color="auto"/>
              <w:bottom w:val="single" w:sz="8" w:space="0" w:color="auto"/>
              <w:right w:val="nil"/>
            </w:tcBorders>
            <w:shd w:val="clear" w:color="auto" w:fill="auto"/>
            <w:hideMark/>
          </w:tcPr>
          <w:p w14:paraId="0824E2E4" w14:textId="77777777" w:rsidR="00632971" w:rsidRPr="001B4D6C" w:rsidRDefault="00632971" w:rsidP="001B4D6C">
            <w:pPr>
              <w:spacing w:after="0" w:line="240" w:lineRule="auto"/>
              <w:rPr>
                <w:rFonts w:ascii="Book Antiqua" w:eastAsia="Times New Roman" w:hAnsi="Book Antiqua" w:cs="Times New Roman"/>
                <w:b/>
                <w:bCs/>
                <w:color w:val="000000"/>
                <w:sz w:val="24"/>
                <w:szCs w:val="24"/>
              </w:rPr>
            </w:pPr>
            <w:r w:rsidRPr="001B4D6C">
              <w:rPr>
                <w:rFonts w:ascii="Book Antiqua" w:eastAsia="Times New Roman" w:hAnsi="Book Antiqua" w:cs="Times New Roman"/>
                <w:b/>
                <w:bCs/>
                <w:color w:val="000000"/>
                <w:sz w:val="24"/>
                <w:szCs w:val="24"/>
              </w:rPr>
              <w:t>Administration Section Total</w:t>
            </w:r>
          </w:p>
        </w:tc>
        <w:tc>
          <w:tcPr>
            <w:tcW w:w="1290" w:type="dxa"/>
            <w:gridSpan w:val="2"/>
            <w:tcBorders>
              <w:top w:val="single" w:sz="8" w:space="0" w:color="auto"/>
              <w:left w:val="nil"/>
              <w:bottom w:val="single" w:sz="8" w:space="0" w:color="auto"/>
              <w:right w:val="nil"/>
            </w:tcBorders>
            <w:shd w:val="clear" w:color="auto" w:fill="auto"/>
            <w:hideMark/>
          </w:tcPr>
          <w:p w14:paraId="0A20EAE5" w14:textId="77777777" w:rsidR="00632971" w:rsidRPr="001B4D6C" w:rsidRDefault="00632971" w:rsidP="001B4D6C">
            <w:pPr>
              <w:spacing w:after="0" w:line="240" w:lineRule="auto"/>
              <w:jc w:val="right"/>
              <w:rPr>
                <w:rFonts w:ascii="Book Antiqua" w:eastAsia="Times New Roman" w:hAnsi="Book Antiqua" w:cs="Times New Roman"/>
                <w:color w:val="000000"/>
                <w:sz w:val="24"/>
                <w:szCs w:val="24"/>
              </w:rPr>
            </w:pPr>
            <w:r w:rsidRPr="001B4D6C">
              <w:rPr>
                <w:rFonts w:ascii="Book Antiqua" w:eastAsia="Times New Roman" w:hAnsi="Book Antiqua" w:cs="Times New Roman"/>
                <w:color w:val="000000"/>
                <w:sz w:val="24"/>
                <w:szCs w:val="24"/>
              </w:rPr>
              <w:t xml:space="preserve">$6,600 </w:t>
            </w:r>
          </w:p>
        </w:tc>
        <w:tc>
          <w:tcPr>
            <w:tcW w:w="1551" w:type="dxa"/>
            <w:tcBorders>
              <w:top w:val="single" w:sz="8" w:space="0" w:color="auto"/>
              <w:left w:val="nil"/>
              <w:bottom w:val="single" w:sz="8" w:space="0" w:color="auto"/>
              <w:right w:val="single" w:sz="8" w:space="0" w:color="auto"/>
            </w:tcBorders>
            <w:shd w:val="clear" w:color="auto" w:fill="auto"/>
            <w:hideMark/>
          </w:tcPr>
          <w:p w14:paraId="2BE01129" w14:textId="77777777" w:rsidR="00632971" w:rsidRPr="001B4D6C" w:rsidRDefault="00632971" w:rsidP="001B4D6C">
            <w:pPr>
              <w:spacing w:after="0" w:line="240" w:lineRule="auto"/>
              <w:jc w:val="right"/>
              <w:rPr>
                <w:rFonts w:ascii="Book Antiqua" w:eastAsia="Times New Roman" w:hAnsi="Book Antiqua" w:cs="Times New Roman"/>
                <w:color w:val="000000"/>
                <w:sz w:val="24"/>
                <w:szCs w:val="24"/>
              </w:rPr>
            </w:pPr>
            <w:r w:rsidRPr="001B4D6C">
              <w:rPr>
                <w:rFonts w:ascii="Book Antiqua" w:eastAsia="Times New Roman" w:hAnsi="Book Antiqua" w:cs="Times New Roman"/>
                <w:color w:val="000000"/>
                <w:sz w:val="24"/>
                <w:szCs w:val="24"/>
              </w:rPr>
              <w:t> </w:t>
            </w:r>
          </w:p>
        </w:tc>
      </w:tr>
    </w:tbl>
    <w:p w14:paraId="4486D4BD" w14:textId="77777777" w:rsidR="005E3C34" w:rsidRDefault="005E3C34">
      <w:r>
        <w:br w:type="page"/>
      </w:r>
    </w:p>
    <w:tbl>
      <w:tblPr>
        <w:tblW w:w="13697" w:type="dxa"/>
        <w:tblInd w:w="108" w:type="dxa"/>
        <w:tblLook w:val="04A0" w:firstRow="1" w:lastRow="0" w:firstColumn="1" w:lastColumn="0" w:noHBand="0" w:noVBand="1"/>
      </w:tblPr>
      <w:tblGrid>
        <w:gridCol w:w="1011"/>
        <w:gridCol w:w="1797"/>
        <w:gridCol w:w="1808"/>
        <w:gridCol w:w="1544"/>
        <w:gridCol w:w="2290"/>
        <w:gridCol w:w="2170"/>
        <w:gridCol w:w="1290"/>
        <w:gridCol w:w="1551"/>
        <w:gridCol w:w="236"/>
      </w:tblGrid>
      <w:tr w:rsidR="00632971" w:rsidRPr="001B4D6C" w14:paraId="51BA5058" w14:textId="77777777" w:rsidTr="005E3C34">
        <w:trPr>
          <w:gridAfter w:val="1"/>
          <w:wAfter w:w="236" w:type="dxa"/>
          <w:trHeight w:val="375"/>
        </w:trPr>
        <w:tc>
          <w:tcPr>
            <w:tcW w:w="13461" w:type="dxa"/>
            <w:gridSpan w:val="8"/>
            <w:tcBorders>
              <w:top w:val="nil"/>
              <w:left w:val="nil"/>
              <w:bottom w:val="nil"/>
              <w:right w:val="nil"/>
            </w:tcBorders>
            <w:shd w:val="clear" w:color="000000" w:fill="F8CBAD"/>
            <w:vAlign w:val="bottom"/>
            <w:hideMark/>
          </w:tcPr>
          <w:p w14:paraId="2F224B95" w14:textId="7AB9C9FC" w:rsidR="00632971" w:rsidRPr="001B4D6C" w:rsidRDefault="00632971" w:rsidP="001B4D6C">
            <w:pPr>
              <w:spacing w:after="0" w:line="240" w:lineRule="auto"/>
              <w:jc w:val="center"/>
              <w:rPr>
                <w:rFonts w:ascii="Book Antiqua" w:eastAsia="Times New Roman" w:hAnsi="Book Antiqua" w:cs="Times New Roman"/>
                <w:b/>
                <w:bCs/>
                <w:color w:val="002060"/>
                <w:sz w:val="28"/>
                <w:szCs w:val="28"/>
              </w:rPr>
            </w:pPr>
            <w:r w:rsidRPr="001B4D6C">
              <w:rPr>
                <w:rFonts w:ascii="Book Antiqua" w:eastAsia="Times New Roman" w:hAnsi="Book Antiqua" w:cs="Times New Roman"/>
                <w:b/>
                <w:bCs/>
                <w:color w:val="002060"/>
                <w:sz w:val="28"/>
                <w:szCs w:val="28"/>
              </w:rPr>
              <w:lastRenderedPageBreak/>
              <w:t xml:space="preserve">Geological Investigations Section </w:t>
            </w:r>
          </w:p>
        </w:tc>
      </w:tr>
      <w:tr w:rsidR="00632971" w:rsidRPr="001B4D6C" w14:paraId="1F3A4136" w14:textId="77777777" w:rsidTr="005E3C34">
        <w:trPr>
          <w:gridAfter w:val="1"/>
          <w:wAfter w:w="236" w:type="dxa"/>
          <w:trHeight w:val="1500"/>
        </w:trPr>
        <w:tc>
          <w:tcPr>
            <w:tcW w:w="1011" w:type="dxa"/>
            <w:tcBorders>
              <w:top w:val="single" w:sz="4" w:space="0" w:color="auto"/>
              <w:left w:val="single" w:sz="4" w:space="0" w:color="auto"/>
              <w:bottom w:val="single" w:sz="4" w:space="0" w:color="auto"/>
              <w:right w:val="single" w:sz="4" w:space="0" w:color="auto"/>
            </w:tcBorders>
            <w:shd w:val="clear" w:color="000000" w:fill="D0CECE"/>
            <w:hideMark/>
          </w:tcPr>
          <w:p w14:paraId="53056FCD" w14:textId="77777777" w:rsidR="00632971" w:rsidRDefault="00632971" w:rsidP="001B4D6C">
            <w:pPr>
              <w:spacing w:after="0" w:line="240" w:lineRule="auto"/>
              <w:rPr>
                <w:rFonts w:ascii="Calibri" w:eastAsia="Times New Roman" w:hAnsi="Calibri" w:cs="Times New Roman"/>
                <w:b/>
                <w:bCs/>
                <w:color w:val="000000"/>
              </w:rPr>
            </w:pPr>
          </w:p>
          <w:p w14:paraId="129EFBF1" w14:textId="77777777" w:rsidR="00632971" w:rsidRDefault="00632971" w:rsidP="001B4D6C">
            <w:pPr>
              <w:spacing w:after="0" w:line="240" w:lineRule="auto"/>
              <w:rPr>
                <w:rFonts w:ascii="Calibri" w:eastAsia="Times New Roman" w:hAnsi="Calibri" w:cs="Times New Roman"/>
                <w:b/>
                <w:bCs/>
                <w:color w:val="000000"/>
              </w:rPr>
            </w:pPr>
          </w:p>
          <w:p w14:paraId="783418AD" w14:textId="77777777" w:rsidR="00632971" w:rsidRDefault="00632971" w:rsidP="001B4D6C">
            <w:pPr>
              <w:spacing w:after="0" w:line="240" w:lineRule="auto"/>
              <w:rPr>
                <w:rFonts w:ascii="Calibri" w:eastAsia="Times New Roman" w:hAnsi="Calibri" w:cs="Times New Roman"/>
                <w:b/>
                <w:bCs/>
                <w:color w:val="000000"/>
              </w:rPr>
            </w:pPr>
          </w:p>
          <w:p w14:paraId="01A393AC" w14:textId="77777777" w:rsidR="00632971" w:rsidRDefault="00632971" w:rsidP="001B4D6C">
            <w:pPr>
              <w:spacing w:after="0" w:line="240" w:lineRule="auto"/>
              <w:rPr>
                <w:rFonts w:ascii="Calibri" w:eastAsia="Times New Roman" w:hAnsi="Calibri" w:cs="Times New Roman"/>
                <w:b/>
                <w:bCs/>
                <w:color w:val="000000"/>
              </w:rPr>
            </w:pPr>
          </w:p>
          <w:p w14:paraId="7B64D378" w14:textId="77777777" w:rsidR="00632971" w:rsidRDefault="00632971" w:rsidP="001B4D6C">
            <w:pPr>
              <w:spacing w:after="0" w:line="240" w:lineRule="auto"/>
              <w:rPr>
                <w:rFonts w:ascii="Calibri" w:eastAsia="Times New Roman" w:hAnsi="Calibri" w:cs="Times New Roman"/>
                <w:b/>
                <w:bCs/>
                <w:color w:val="000000"/>
              </w:rPr>
            </w:pPr>
          </w:p>
          <w:p w14:paraId="6611A651" w14:textId="77777777" w:rsidR="00632971" w:rsidRDefault="00632971" w:rsidP="001B4D6C">
            <w:pPr>
              <w:spacing w:after="0" w:line="240" w:lineRule="auto"/>
              <w:rPr>
                <w:rFonts w:ascii="Calibri" w:eastAsia="Times New Roman" w:hAnsi="Calibri" w:cs="Times New Roman"/>
                <w:b/>
                <w:bCs/>
                <w:color w:val="000000"/>
              </w:rPr>
            </w:pPr>
          </w:p>
          <w:p w14:paraId="73A9292A" w14:textId="77777777" w:rsidR="00632971" w:rsidRPr="001B4D6C" w:rsidRDefault="00632971" w:rsidP="001B4D6C">
            <w:pPr>
              <w:spacing w:after="0" w:line="240" w:lineRule="auto"/>
              <w:rPr>
                <w:rFonts w:ascii="Calibri" w:eastAsia="Times New Roman" w:hAnsi="Calibri" w:cs="Times New Roman"/>
                <w:b/>
                <w:bCs/>
                <w:color w:val="000000"/>
              </w:rPr>
            </w:pPr>
            <w:r w:rsidRPr="001B4D6C">
              <w:rPr>
                <w:rFonts w:ascii="Calibri" w:eastAsia="Times New Roman" w:hAnsi="Calibri" w:cs="Times New Roman"/>
                <w:b/>
                <w:bCs/>
                <w:color w:val="000000"/>
              </w:rPr>
              <w:t>Date of Event</w:t>
            </w:r>
          </w:p>
        </w:tc>
        <w:tc>
          <w:tcPr>
            <w:tcW w:w="1797" w:type="dxa"/>
            <w:tcBorders>
              <w:top w:val="single" w:sz="4" w:space="0" w:color="auto"/>
              <w:left w:val="nil"/>
              <w:bottom w:val="nil"/>
              <w:right w:val="single" w:sz="4" w:space="0" w:color="auto"/>
            </w:tcBorders>
            <w:shd w:val="clear" w:color="000000" w:fill="D0CECE"/>
            <w:vAlign w:val="bottom"/>
            <w:hideMark/>
          </w:tcPr>
          <w:p w14:paraId="3B9D315C" w14:textId="77777777" w:rsidR="00632971" w:rsidRPr="001B4D6C" w:rsidRDefault="00632971" w:rsidP="001B4D6C">
            <w:pPr>
              <w:spacing w:after="0" w:line="240" w:lineRule="auto"/>
              <w:rPr>
                <w:rFonts w:ascii="Calibri" w:eastAsia="Times New Roman" w:hAnsi="Calibri" w:cs="Times New Roman"/>
                <w:b/>
                <w:bCs/>
                <w:color w:val="000000"/>
              </w:rPr>
            </w:pPr>
            <w:r w:rsidRPr="001B4D6C">
              <w:rPr>
                <w:rFonts w:ascii="Calibri" w:eastAsia="Times New Roman" w:hAnsi="Calibri" w:cs="Times New Roman"/>
                <w:b/>
                <w:bCs/>
                <w:color w:val="000000"/>
              </w:rPr>
              <w:t>Name, Location and Date of Event</w:t>
            </w:r>
          </w:p>
        </w:tc>
        <w:tc>
          <w:tcPr>
            <w:tcW w:w="1808" w:type="dxa"/>
            <w:tcBorders>
              <w:top w:val="single" w:sz="4" w:space="0" w:color="auto"/>
              <w:left w:val="nil"/>
              <w:bottom w:val="nil"/>
              <w:right w:val="single" w:sz="4" w:space="0" w:color="auto"/>
            </w:tcBorders>
            <w:shd w:val="clear" w:color="000000" w:fill="D0CECE"/>
            <w:vAlign w:val="bottom"/>
            <w:hideMark/>
          </w:tcPr>
          <w:p w14:paraId="187B6F11" w14:textId="77777777" w:rsidR="00632971" w:rsidRPr="001B4D6C" w:rsidRDefault="00632971" w:rsidP="001B4D6C">
            <w:pPr>
              <w:spacing w:after="0" w:line="240" w:lineRule="auto"/>
              <w:rPr>
                <w:rFonts w:ascii="Calibri" w:eastAsia="Times New Roman" w:hAnsi="Calibri" w:cs="Times New Roman"/>
                <w:b/>
                <w:bCs/>
                <w:color w:val="000000"/>
              </w:rPr>
            </w:pPr>
            <w:r w:rsidRPr="001B4D6C">
              <w:rPr>
                <w:rFonts w:ascii="Calibri" w:eastAsia="Times New Roman" w:hAnsi="Calibri" w:cs="Times New Roman"/>
                <w:b/>
                <w:bCs/>
                <w:color w:val="000000"/>
              </w:rPr>
              <w:t xml:space="preserve">Requested Attendees </w:t>
            </w:r>
            <w:r w:rsidRPr="001B4D6C">
              <w:rPr>
                <w:rFonts w:ascii="Calibri" w:eastAsia="Times New Roman" w:hAnsi="Calibri" w:cs="Times New Roman"/>
                <w:b/>
                <w:bCs/>
                <w:color w:val="000000"/>
              </w:rPr>
              <w:br/>
            </w:r>
            <w:r w:rsidRPr="001B4D6C">
              <w:rPr>
                <w:rFonts w:ascii="Calibri" w:eastAsia="Times New Roman" w:hAnsi="Calibri" w:cs="Times New Roman"/>
                <w:color w:val="000000"/>
              </w:rPr>
              <w:t>(</w:t>
            </w:r>
            <w:r w:rsidRPr="001B4D6C">
              <w:rPr>
                <w:rFonts w:ascii="Calibri" w:eastAsia="Times New Roman" w:hAnsi="Calibri" w:cs="Times New Roman"/>
                <w:i/>
                <w:iCs/>
                <w:color w:val="000000"/>
              </w:rPr>
              <w:t>Name &amp; Title</w:t>
            </w:r>
            <w:r w:rsidRPr="001B4D6C">
              <w:rPr>
                <w:rFonts w:ascii="Calibri" w:eastAsia="Times New Roman" w:hAnsi="Calibri" w:cs="Times New Roman"/>
                <w:color w:val="000000"/>
              </w:rPr>
              <w:t>)</w:t>
            </w:r>
          </w:p>
        </w:tc>
        <w:tc>
          <w:tcPr>
            <w:tcW w:w="1544" w:type="dxa"/>
            <w:tcBorders>
              <w:top w:val="single" w:sz="4" w:space="0" w:color="auto"/>
              <w:left w:val="nil"/>
              <w:bottom w:val="nil"/>
              <w:right w:val="single" w:sz="4" w:space="0" w:color="auto"/>
            </w:tcBorders>
            <w:shd w:val="clear" w:color="000000" w:fill="D0CECE"/>
            <w:vAlign w:val="bottom"/>
            <w:hideMark/>
          </w:tcPr>
          <w:p w14:paraId="52608E15" w14:textId="77777777" w:rsidR="00632971" w:rsidRPr="001B4D6C" w:rsidRDefault="00632971" w:rsidP="001B4D6C">
            <w:pPr>
              <w:spacing w:after="0" w:line="240" w:lineRule="auto"/>
              <w:rPr>
                <w:rFonts w:ascii="Calibri" w:eastAsia="Times New Roman" w:hAnsi="Calibri" w:cs="Times New Roman"/>
                <w:b/>
                <w:bCs/>
                <w:color w:val="000000"/>
              </w:rPr>
            </w:pPr>
            <w:r w:rsidRPr="001B4D6C">
              <w:rPr>
                <w:rFonts w:ascii="Calibri" w:eastAsia="Times New Roman" w:hAnsi="Calibri" w:cs="Times New Roman"/>
                <w:b/>
                <w:bCs/>
                <w:color w:val="000000"/>
              </w:rPr>
              <w:t>Purpose of event:  (T)raining or (O)utreach</w:t>
            </w:r>
          </w:p>
        </w:tc>
        <w:tc>
          <w:tcPr>
            <w:tcW w:w="2290" w:type="dxa"/>
            <w:tcBorders>
              <w:top w:val="single" w:sz="4" w:space="0" w:color="auto"/>
              <w:left w:val="nil"/>
              <w:bottom w:val="nil"/>
              <w:right w:val="single" w:sz="4" w:space="0" w:color="auto"/>
            </w:tcBorders>
            <w:shd w:val="clear" w:color="000000" w:fill="D0CECE"/>
            <w:vAlign w:val="bottom"/>
            <w:hideMark/>
          </w:tcPr>
          <w:p w14:paraId="5D378A3A" w14:textId="77777777" w:rsidR="00632971" w:rsidRPr="001B4D6C" w:rsidRDefault="00632971" w:rsidP="001B4D6C">
            <w:pPr>
              <w:spacing w:after="0" w:line="240" w:lineRule="auto"/>
              <w:rPr>
                <w:rFonts w:ascii="Calibri" w:eastAsia="Times New Roman" w:hAnsi="Calibri" w:cs="Times New Roman"/>
                <w:b/>
                <w:bCs/>
                <w:color w:val="000000"/>
              </w:rPr>
            </w:pPr>
            <w:r w:rsidRPr="001B4D6C">
              <w:rPr>
                <w:rFonts w:ascii="Calibri" w:eastAsia="Times New Roman" w:hAnsi="Calibri" w:cs="Times New Roman"/>
                <w:b/>
                <w:bCs/>
                <w:color w:val="000000"/>
              </w:rPr>
              <w:t xml:space="preserve">If Purpose is TRAINING or Professional/Technical DEVELOPMENT: </w:t>
            </w:r>
            <w:r w:rsidRPr="001B4D6C">
              <w:rPr>
                <w:rFonts w:ascii="Calibri" w:eastAsia="Times New Roman" w:hAnsi="Calibri" w:cs="Times New Roman"/>
                <w:b/>
                <w:bCs/>
                <w:i/>
                <w:iCs/>
                <w:color w:val="000000"/>
              </w:rPr>
              <w:t xml:space="preserve">Estimate Savings to be Realized for Each Attendee </w:t>
            </w:r>
          </w:p>
        </w:tc>
        <w:tc>
          <w:tcPr>
            <w:tcW w:w="2170" w:type="dxa"/>
            <w:tcBorders>
              <w:top w:val="single" w:sz="4" w:space="0" w:color="auto"/>
              <w:left w:val="nil"/>
              <w:bottom w:val="nil"/>
              <w:right w:val="single" w:sz="4" w:space="0" w:color="auto"/>
            </w:tcBorders>
            <w:shd w:val="clear" w:color="000000" w:fill="D0CECE"/>
            <w:vAlign w:val="bottom"/>
            <w:hideMark/>
          </w:tcPr>
          <w:p w14:paraId="36BEC1AA" w14:textId="77777777" w:rsidR="00632971" w:rsidRPr="001B4D6C" w:rsidRDefault="00632971" w:rsidP="001B4D6C">
            <w:pPr>
              <w:spacing w:after="0" w:line="240" w:lineRule="auto"/>
              <w:rPr>
                <w:rFonts w:ascii="Calibri" w:eastAsia="Times New Roman" w:hAnsi="Calibri" w:cs="Times New Roman"/>
                <w:b/>
                <w:bCs/>
                <w:color w:val="000000"/>
              </w:rPr>
            </w:pPr>
            <w:r w:rsidRPr="001B4D6C">
              <w:rPr>
                <w:rFonts w:ascii="Calibri" w:eastAsia="Times New Roman" w:hAnsi="Calibri" w:cs="Times New Roman"/>
                <w:b/>
                <w:bCs/>
                <w:color w:val="000000"/>
              </w:rPr>
              <w:t xml:space="preserve">If Purpose is OUTREACH: </w:t>
            </w:r>
            <w:r w:rsidRPr="001B4D6C">
              <w:rPr>
                <w:rFonts w:ascii="Calibri" w:eastAsia="Times New Roman" w:hAnsi="Calibri" w:cs="Times New Roman"/>
                <w:b/>
                <w:bCs/>
                <w:i/>
                <w:iCs/>
                <w:color w:val="000000"/>
              </w:rPr>
              <w:t>Describe Benefit to DEP</w:t>
            </w:r>
          </w:p>
        </w:tc>
        <w:tc>
          <w:tcPr>
            <w:tcW w:w="1290" w:type="dxa"/>
            <w:tcBorders>
              <w:top w:val="single" w:sz="4" w:space="0" w:color="auto"/>
              <w:left w:val="nil"/>
              <w:bottom w:val="nil"/>
              <w:right w:val="single" w:sz="4" w:space="0" w:color="auto"/>
            </w:tcBorders>
            <w:shd w:val="clear" w:color="000000" w:fill="D0CECE"/>
            <w:vAlign w:val="bottom"/>
            <w:hideMark/>
          </w:tcPr>
          <w:p w14:paraId="4F18747E" w14:textId="77777777" w:rsidR="00632971" w:rsidRPr="001B4D6C" w:rsidRDefault="00632971" w:rsidP="001B4D6C">
            <w:pPr>
              <w:spacing w:after="0" w:line="240" w:lineRule="auto"/>
              <w:rPr>
                <w:rFonts w:ascii="Calibri" w:eastAsia="Times New Roman" w:hAnsi="Calibri" w:cs="Times New Roman"/>
                <w:b/>
                <w:bCs/>
                <w:color w:val="000000"/>
              </w:rPr>
            </w:pPr>
            <w:r w:rsidRPr="001B4D6C">
              <w:rPr>
                <w:rFonts w:ascii="Calibri" w:eastAsia="Times New Roman" w:hAnsi="Calibri" w:cs="Times New Roman"/>
                <w:b/>
                <w:bCs/>
                <w:color w:val="000000"/>
              </w:rPr>
              <w:t>TOTAL Requested Event Cost (Training Cost, Associated Fees, Travel, Per Diem, Etc.)</w:t>
            </w:r>
          </w:p>
        </w:tc>
        <w:tc>
          <w:tcPr>
            <w:tcW w:w="1551" w:type="dxa"/>
            <w:tcBorders>
              <w:top w:val="single" w:sz="4" w:space="0" w:color="auto"/>
              <w:left w:val="nil"/>
              <w:bottom w:val="nil"/>
              <w:right w:val="single" w:sz="4" w:space="0" w:color="auto"/>
            </w:tcBorders>
            <w:shd w:val="clear" w:color="000000" w:fill="D0CECE"/>
            <w:vAlign w:val="bottom"/>
            <w:hideMark/>
          </w:tcPr>
          <w:p w14:paraId="7839E887" w14:textId="77777777" w:rsidR="00632971" w:rsidRPr="001B4D6C" w:rsidRDefault="00632971" w:rsidP="001B4D6C">
            <w:pPr>
              <w:spacing w:after="0" w:line="240" w:lineRule="auto"/>
              <w:rPr>
                <w:rFonts w:ascii="Calibri" w:eastAsia="Times New Roman" w:hAnsi="Calibri" w:cs="Times New Roman"/>
                <w:b/>
                <w:bCs/>
                <w:color w:val="000000"/>
              </w:rPr>
            </w:pPr>
            <w:r w:rsidRPr="001B4D6C">
              <w:rPr>
                <w:rFonts w:ascii="Calibri" w:eastAsia="Times New Roman" w:hAnsi="Calibri" w:cs="Times New Roman"/>
                <w:b/>
                <w:bCs/>
                <w:color w:val="000000"/>
              </w:rPr>
              <w:t>Amount of Remaining from the “Employee Development” Budget</w:t>
            </w:r>
          </w:p>
        </w:tc>
      </w:tr>
      <w:tr w:rsidR="00632971" w:rsidRPr="009828F5" w14:paraId="2412E21B" w14:textId="77777777" w:rsidTr="005E3C34">
        <w:trPr>
          <w:gridAfter w:val="1"/>
          <w:wAfter w:w="236" w:type="dxa"/>
          <w:trHeight w:val="2205"/>
        </w:trPr>
        <w:tc>
          <w:tcPr>
            <w:tcW w:w="1011" w:type="dxa"/>
            <w:tcBorders>
              <w:top w:val="nil"/>
              <w:left w:val="single" w:sz="4" w:space="0" w:color="auto"/>
              <w:bottom w:val="single" w:sz="4" w:space="0" w:color="auto"/>
              <w:right w:val="single" w:sz="4" w:space="0" w:color="auto"/>
            </w:tcBorders>
            <w:shd w:val="clear" w:color="auto" w:fill="auto"/>
            <w:noWrap/>
            <w:hideMark/>
          </w:tcPr>
          <w:p w14:paraId="18E469AB" w14:textId="77777777" w:rsidR="00632971" w:rsidRPr="009828F5" w:rsidRDefault="00632971" w:rsidP="001B4D6C">
            <w:pPr>
              <w:spacing w:after="0" w:line="240" w:lineRule="auto"/>
              <w:rPr>
                <w:rFonts w:ascii="Calibri" w:eastAsia="Times New Roman" w:hAnsi="Calibri" w:cs="Times New Roman"/>
                <w:color w:val="000000"/>
                <w:sz w:val="20"/>
                <w:szCs w:val="20"/>
              </w:rPr>
            </w:pPr>
            <w:r w:rsidRPr="009828F5">
              <w:rPr>
                <w:rFonts w:ascii="Calibri" w:eastAsia="Times New Roman" w:hAnsi="Calibri" w:cs="Times New Roman"/>
                <w:color w:val="000000"/>
                <w:sz w:val="20"/>
                <w:szCs w:val="20"/>
              </w:rPr>
              <w:t>TBD</w:t>
            </w:r>
          </w:p>
        </w:tc>
        <w:tc>
          <w:tcPr>
            <w:tcW w:w="1797" w:type="dxa"/>
            <w:tcBorders>
              <w:top w:val="single" w:sz="4" w:space="0" w:color="auto"/>
              <w:left w:val="nil"/>
              <w:bottom w:val="single" w:sz="4" w:space="0" w:color="auto"/>
              <w:right w:val="single" w:sz="4" w:space="0" w:color="auto"/>
            </w:tcBorders>
            <w:shd w:val="clear" w:color="auto" w:fill="auto"/>
            <w:hideMark/>
          </w:tcPr>
          <w:p w14:paraId="0DB68FAE" w14:textId="77777777" w:rsidR="00632971" w:rsidRPr="009828F5" w:rsidRDefault="00632971" w:rsidP="001B4D6C">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ESRI GIS mid-level courses (24 total).  Location: Tallahassee</w:t>
            </w:r>
          </w:p>
        </w:tc>
        <w:tc>
          <w:tcPr>
            <w:tcW w:w="1808" w:type="dxa"/>
            <w:tcBorders>
              <w:top w:val="single" w:sz="4" w:space="0" w:color="auto"/>
              <w:left w:val="nil"/>
              <w:bottom w:val="single" w:sz="4" w:space="0" w:color="auto"/>
              <w:right w:val="single" w:sz="4" w:space="0" w:color="auto"/>
            </w:tcBorders>
            <w:shd w:val="clear" w:color="auto" w:fill="auto"/>
            <w:noWrap/>
            <w:hideMark/>
          </w:tcPr>
          <w:p w14:paraId="2FB2AF6C" w14:textId="77777777" w:rsidR="00632971" w:rsidRPr="009828F5" w:rsidRDefault="00632971" w:rsidP="001B4D6C">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Christopher Williams, P.G. I</w:t>
            </w:r>
          </w:p>
        </w:tc>
        <w:tc>
          <w:tcPr>
            <w:tcW w:w="1544" w:type="dxa"/>
            <w:tcBorders>
              <w:top w:val="single" w:sz="4" w:space="0" w:color="auto"/>
              <w:left w:val="nil"/>
              <w:bottom w:val="single" w:sz="4" w:space="0" w:color="auto"/>
              <w:right w:val="single" w:sz="4" w:space="0" w:color="auto"/>
            </w:tcBorders>
            <w:shd w:val="clear" w:color="auto" w:fill="auto"/>
            <w:hideMark/>
          </w:tcPr>
          <w:p w14:paraId="75009853" w14:textId="77777777" w:rsidR="00632971" w:rsidRPr="009828F5" w:rsidRDefault="00632971" w:rsidP="001B4D6C">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Training to facilitate upcoming Geomorphic Map of Florida Revision</w:t>
            </w:r>
          </w:p>
        </w:tc>
        <w:tc>
          <w:tcPr>
            <w:tcW w:w="2290" w:type="dxa"/>
            <w:tcBorders>
              <w:top w:val="single" w:sz="4" w:space="0" w:color="auto"/>
              <w:left w:val="nil"/>
              <w:bottom w:val="single" w:sz="4" w:space="0" w:color="auto"/>
              <w:right w:val="single" w:sz="4" w:space="0" w:color="auto"/>
            </w:tcBorders>
            <w:shd w:val="clear" w:color="auto" w:fill="auto"/>
            <w:hideMark/>
          </w:tcPr>
          <w:p w14:paraId="32E09D0B" w14:textId="77777777" w:rsidR="00632971" w:rsidRPr="009828F5" w:rsidRDefault="00632971" w:rsidP="001B4D6C">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Thousands of dollars may be saved by having Christopher trained in GIS and not having to use other technical staff</w:t>
            </w:r>
          </w:p>
        </w:tc>
        <w:tc>
          <w:tcPr>
            <w:tcW w:w="2170" w:type="dxa"/>
            <w:tcBorders>
              <w:top w:val="single" w:sz="4" w:space="0" w:color="auto"/>
              <w:left w:val="nil"/>
              <w:bottom w:val="single" w:sz="4" w:space="0" w:color="auto"/>
              <w:right w:val="single" w:sz="4" w:space="0" w:color="auto"/>
            </w:tcBorders>
            <w:shd w:val="clear" w:color="auto" w:fill="auto"/>
            <w:noWrap/>
            <w:hideMark/>
          </w:tcPr>
          <w:p w14:paraId="6DF57042" w14:textId="77777777" w:rsidR="00632971" w:rsidRPr="009828F5" w:rsidRDefault="00632971" w:rsidP="001B4D6C">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w:t>
            </w:r>
          </w:p>
        </w:tc>
        <w:tc>
          <w:tcPr>
            <w:tcW w:w="1290" w:type="dxa"/>
            <w:tcBorders>
              <w:top w:val="single" w:sz="4" w:space="0" w:color="auto"/>
              <w:left w:val="nil"/>
              <w:bottom w:val="single" w:sz="4" w:space="0" w:color="auto"/>
              <w:right w:val="single" w:sz="4" w:space="0" w:color="auto"/>
            </w:tcBorders>
            <w:shd w:val="clear" w:color="auto" w:fill="auto"/>
            <w:noWrap/>
            <w:vAlign w:val="center"/>
            <w:hideMark/>
          </w:tcPr>
          <w:p w14:paraId="7BE075D4" w14:textId="77777777" w:rsidR="00632971" w:rsidRPr="009828F5" w:rsidRDefault="00632971" w:rsidP="001B4D6C">
            <w:pPr>
              <w:spacing w:after="0" w:line="240" w:lineRule="auto"/>
              <w:jc w:val="right"/>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xml:space="preserve">$640 </w:t>
            </w:r>
          </w:p>
        </w:tc>
        <w:tc>
          <w:tcPr>
            <w:tcW w:w="1551" w:type="dxa"/>
            <w:tcBorders>
              <w:top w:val="single" w:sz="4" w:space="0" w:color="auto"/>
              <w:left w:val="nil"/>
              <w:bottom w:val="single" w:sz="4" w:space="0" w:color="auto"/>
              <w:right w:val="single" w:sz="4" w:space="0" w:color="auto"/>
            </w:tcBorders>
            <w:shd w:val="clear" w:color="auto" w:fill="auto"/>
            <w:vAlign w:val="center"/>
            <w:hideMark/>
          </w:tcPr>
          <w:p w14:paraId="6D154EE8" w14:textId="0DD0EA02" w:rsidR="00632971" w:rsidRPr="009828F5" w:rsidRDefault="00632971" w:rsidP="001B4D6C">
            <w:pPr>
              <w:spacing w:after="0" w:line="240" w:lineRule="auto"/>
              <w:jc w:val="right"/>
              <w:rPr>
                <w:rFonts w:ascii="Book Antiqua" w:eastAsia="Times New Roman" w:hAnsi="Book Antiqua" w:cs="Times New Roman"/>
                <w:sz w:val="20"/>
                <w:szCs w:val="20"/>
              </w:rPr>
            </w:pPr>
            <w:r>
              <w:rPr>
                <w:rFonts w:ascii="Book Antiqua" w:eastAsia="Times New Roman" w:hAnsi="Book Antiqua" w:cs="Times New Roman"/>
                <w:sz w:val="20"/>
                <w:szCs w:val="20"/>
              </w:rPr>
              <w:t>$31,919</w:t>
            </w:r>
            <w:r w:rsidRPr="009828F5">
              <w:rPr>
                <w:rFonts w:ascii="Book Antiqua" w:eastAsia="Times New Roman" w:hAnsi="Book Antiqua" w:cs="Times New Roman"/>
                <w:sz w:val="20"/>
                <w:szCs w:val="20"/>
              </w:rPr>
              <w:t xml:space="preserve"> </w:t>
            </w:r>
          </w:p>
        </w:tc>
      </w:tr>
      <w:tr w:rsidR="00632971" w:rsidRPr="009828F5" w14:paraId="098D9570" w14:textId="77777777" w:rsidTr="005E3C34">
        <w:trPr>
          <w:gridAfter w:val="1"/>
          <w:wAfter w:w="236" w:type="dxa"/>
          <w:trHeight w:val="1890"/>
        </w:trPr>
        <w:tc>
          <w:tcPr>
            <w:tcW w:w="1011" w:type="dxa"/>
            <w:tcBorders>
              <w:top w:val="nil"/>
              <w:left w:val="single" w:sz="4" w:space="0" w:color="auto"/>
              <w:bottom w:val="single" w:sz="4" w:space="0" w:color="auto"/>
              <w:right w:val="single" w:sz="4" w:space="0" w:color="auto"/>
            </w:tcBorders>
            <w:shd w:val="clear" w:color="auto" w:fill="auto"/>
            <w:hideMark/>
          </w:tcPr>
          <w:p w14:paraId="0378FBFB" w14:textId="77777777" w:rsidR="00632971" w:rsidRPr="009828F5" w:rsidRDefault="00632971" w:rsidP="001B4D6C">
            <w:pPr>
              <w:spacing w:after="0" w:line="240" w:lineRule="auto"/>
              <w:rPr>
                <w:rFonts w:ascii="Calibri" w:eastAsia="Times New Roman" w:hAnsi="Calibri" w:cs="Times New Roman"/>
                <w:color w:val="000000"/>
                <w:sz w:val="20"/>
                <w:szCs w:val="20"/>
              </w:rPr>
            </w:pPr>
            <w:r w:rsidRPr="009828F5">
              <w:rPr>
                <w:rFonts w:ascii="Calibri" w:eastAsia="Times New Roman" w:hAnsi="Calibri" w:cs="Times New Roman"/>
                <w:color w:val="000000"/>
                <w:sz w:val="20"/>
                <w:szCs w:val="20"/>
              </w:rPr>
              <w:t>Mar-15</w:t>
            </w:r>
          </w:p>
        </w:tc>
        <w:tc>
          <w:tcPr>
            <w:tcW w:w="1797" w:type="dxa"/>
            <w:tcBorders>
              <w:top w:val="nil"/>
              <w:left w:val="nil"/>
              <w:bottom w:val="single" w:sz="4" w:space="0" w:color="auto"/>
              <w:right w:val="single" w:sz="4" w:space="0" w:color="auto"/>
            </w:tcBorders>
            <w:shd w:val="clear" w:color="auto" w:fill="auto"/>
            <w:hideMark/>
          </w:tcPr>
          <w:p w14:paraId="53677B50" w14:textId="77777777" w:rsidR="00632971" w:rsidRPr="009828F5" w:rsidRDefault="00632971" w:rsidP="001B4D6C">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xml:space="preserve">Geological Society of America SE Section Meeting.  Location TBA.  </w:t>
            </w:r>
          </w:p>
        </w:tc>
        <w:tc>
          <w:tcPr>
            <w:tcW w:w="1808" w:type="dxa"/>
            <w:tcBorders>
              <w:top w:val="nil"/>
              <w:left w:val="nil"/>
              <w:bottom w:val="single" w:sz="4" w:space="0" w:color="auto"/>
              <w:right w:val="single" w:sz="4" w:space="0" w:color="auto"/>
            </w:tcBorders>
            <w:shd w:val="clear" w:color="auto" w:fill="auto"/>
            <w:hideMark/>
          </w:tcPr>
          <w:p w14:paraId="43F28F91" w14:textId="77777777" w:rsidR="00632971" w:rsidRPr="009828F5" w:rsidRDefault="00632971" w:rsidP="001B4D6C">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Clint Kromhout, P.G. II, Christopher Williams, P.G. I, Rick Green, P.G. II</w:t>
            </w:r>
          </w:p>
        </w:tc>
        <w:tc>
          <w:tcPr>
            <w:tcW w:w="1544" w:type="dxa"/>
            <w:tcBorders>
              <w:top w:val="nil"/>
              <w:left w:val="nil"/>
              <w:bottom w:val="single" w:sz="4" w:space="0" w:color="auto"/>
              <w:right w:val="single" w:sz="4" w:space="0" w:color="auto"/>
            </w:tcBorders>
            <w:shd w:val="clear" w:color="auto" w:fill="auto"/>
            <w:hideMark/>
          </w:tcPr>
          <w:p w14:paraId="4B7A8FE8" w14:textId="77777777" w:rsidR="00632971" w:rsidRPr="009828F5" w:rsidRDefault="00632971" w:rsidP="001B4D6C">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Training and Outreach</w:t>
            </w:r>
          </w:p>
        </w:tc>
        <w:tc>
          <w:tcPr>
            <w:tcW w:w="2290" w:type="dxa"/>
            <w:tcBorders>
              <w:top w:val="nil"/>
              <w:left w:val="nil"/>
              <w:bottom w:val="single" w:sz="4" w:space="0" w:color="auto"/>
              <w:right w:val="single" w:sz="4" w:space="0" w:color="auto"/>
            </w:tcBorders>
            <w:shd w:val="clear" w:color="auto" w:fill="auto"/>
            <w:hideMark/>
          </w:tcPr>
          <w:p w14:paraId="37EF9624" w14:textId="77777777" w:rsidR="00632971" w:rsidRPr="009828F5" w:rsidRDefault="00632971" w:rsidP="001B4D6C">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Cost savings reflected in having staff familiar with the latest geologic information and techniques.</w:t>
            </w:r>
          </w:p>
        </w:tc>
        <w:tc>
          <w:tcPr>
            <w:tcW w:w="2170" w:type="dxa"/>
            <w:tcBorders>
              <w:top w:val="nil"/>
              <w:left w:val="nil"/>
              <w:bottom w:val="single" w:sz="4" w:space="0" w:color="auto"/>
              <w:right w:val="single" w:sz="4" w:space="0" w:color="auto"/>
            </w:tcBorders>
            <w:shd w:val="clear" w:color="auto" w:fill="auto"/>
            <w:hideMark/>
          </w:tcPr>
          <w:p w14:paraId="7D5FBB44" w14:textId="77777777" w:rsidR="00632971" w:rsidRPr="009828F5" w:rsidRDefault="00632971" w:rsidP="001B4D6C">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Interaction with potential funding sources and other geoscience professionals helps FGS stay informed of the latest in technology and geoscience.</w:t>
            </w:r>
          </w:p>
        </w:tc>
        <w:tc>
          <w:tcPr>
            <w:tcW w:w="1290" w:type="dxa"/>
            <w:tcBorders>
              <w:top w:val="nil"/>
              <w:left w:val="nil"/>
              <w:bottom w:val="single" w:sz="4" w:space="0" w:color="auto"/>
              <w:right w:val="single" w:sz="4" w:space="0" w:color="auto"/>
            </w:tcBorders>
            <w:shd w:val="clear" w:color="auto" w:fill="auto"/>
            <w:noWrap/>
            <w:vAlign w:val="center"/>
            <w:hideMark/>
          </w:tcPr>
          <w:p w14:paraId="5CA017E3" w14:textId="77777777" w:rsidR="00632971" w:rsidRPr="009828F5" w:rsidRDefault="00632971" w:rsidP="001B4D6C">
            <w:pPr>
              <w:spacing w:after="0" w:line="240" w:lineRule="auto"/>
              <w:jc w:val="right"/>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xml:space="preserve">$2,500 </w:t>
            </w:r>
          </w:p>
        </w:tc>
        <w:tc>
          <w:tcPr>
            <w:tcW w:w="1551" w:type="dxa"/>
            <w:tcBorders>
              <w:top w:val="nil"/>
              <w:left w:val="nil"/>
              <w:bottom w:val="single" w:sz="4" w:space="0" w:color="auto"/>
              <w:right w:val="single" w:sz="4" w:space="0" w:color="auto"/>
            </w:tcBorders>
            <w:shd w:val="clear" w:color="auto" w:fill="auto"/>
            <w:noWrap/>
            <w:vAlign w:val="center"/>
            <w:hideMark/>
          </w:tcPr>
          <w:p w14:paraId="04C146CB" w14:textId="0752852E" w:rsidR="00632971" w:rsidRPr="009828F5" w:rsidRDefault="00632971" w:rsidP="009B60F8">
            <w:pPr>
              <w:spacing w:after="0" w:line="240" w:lineRule="auto"/>
              <w:jc w:val="right"/>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$2</w:t>
            </w:r>
            <w:r>
              <w:rPr>
                <w:rFonts w:ascii="Book Antiqua" w:eastAsia="Times New Roman" w:hAnsi="Book Antiqua" w:cs="Times New Roman"/>
                <w:color w:val="000000"/>
                <w:sz w:val="20"/>
                <w:szCs w:val="20"/>
              </w:rPr>
              <w:t>9</w:t>
            </w:r>
            <w:r w:rsidRPr="009828F5">
              <w:rPr>
                <w:rFonts w:ascii="Book Antiqua" w:eastAsia="Times New Roman" w:hAnsi="Book Antiqua" w:cs="Times New Roman"/>
                <w:color w:val="000000"/>
                <w:sz w:val="20"/>
                <w:szCs w:val="20"/>
              </w:rPr>
              <w:t xml:space="preserve">,419 </w:t>
            </w:r>
          </w:p>
        </w:tc>
      </w:tr>
      <w:tr w:rsidR="00632971" w:rsidRPr="001B4D6C" w14:paraId="03A5F0BD" w14:textId="77777777" w:rsidTr="005E3C34">
        <w:trPr>
          <w:gridAfter w:val="1"/>
          <w:wAfter w:w="236" w:type="dxa"/>
          <w:trHeight w:val="2520"/>
        </w:trPr>
        <w:tc>
          <w:tcPr>
            <w:tcW w:w="1011" w:type="dxa"/>
            <w:tcBorders>
              <w:top w:val="nil"/>
              <w:left w:val="single" w:sz="4" w:space="0" w:color="auto"/>
              <w:bottom w:val="single" w:sz="4" w:space="0" w:color="auto"/>
              <w:right w:val="single" w:sz="4" w:space="0" w:color="auto"/>
            </w:tcBorders>
            <w:shd w:val="clear" w:color="auto" w:fill="A6A6A6" w:themeFill="background1" w:themeFillShade="A6"/>
            <w:noWrap/>
            <w:hideMark/>
          </w:tcPr>
          <w:p w14:paraId="09E65BC2" w14:textId="77777777" w:rsidR="00632971" w:rsidRPr="00DF59DF" w:rsidRDefault="00632971" w:rsidP="004308E8">
            <w:pPr>
              <w:spacing w:after="0" w:line="240" w:lineRule="auto"/>
              <w:rPr>
                <w:rFonts w:ascii="Calibri" w:eastAsia="Times New Roman" w:hAnsi="Calibri" w:cs="Times New Roman"/>
                <w:b/>
                <w:bCs/>
              </w:rPr>
            </w:pPr>
          </w:p>
          <w:p w14:paraId="655ACF7B" w14:textId="77777777" w:rsidR="00632971" w:rsidRPr="00DF59DF" w:rsidRDefault="00632971" w:rsidP="004308E8">
            <w:pPr>
              <w:spacing w:after="0" w:line="240" w:lineRule="auto"/>
              <w:rPr>
                <w:rFonts w:ascii="Calibri" w:eastAsia="Times New Roman" w:hAnsi="Calibri" w:cs="Times New Roman"/>
                <w:b/>
                <w:bCs/>
              </w:rPr>
            </w:pPr>
          </w:p>
          <w:p w14:paraId="67D68FC0" w14:textId="77777777" w:rsidR="00632971" w:rsidRPr="00DF59DF" w:rsidRDefault="00632971" w:rsidP="004308E8">
            <w:pPr>
              <w:spacing w:after="0" w:line="240" w:lineRule="auto"/>
              <w:rPr>
                <w:rFonts w:ascii="Calibri" w:eastAsia="Times New Roman" w:hAnsi="Calibri" w:cs="Times New Roman"/>
                <w:b/>
                <w:bCs/>
              </w:rPr>
            </w:pPr>
          </w:p>
          <w:p w14:paraId="2D55B26F" w14:textId="77777777" w:rsidR="00632971" w:rsidRPr="00DF59DF" w:rsidRDefault="00632971" w:rsidP="004308E8">
            <w:pPr>
              <w:spacing w:after="0" w:line="240" w:lineRule="auto"/>
              <w:rPr>
                <w:rFonts w:ascii="Calibri" w:eastAsia="Times New Roman" w:hAnsi="Calibri" w:cs="Times New Roman"/>
                <w:b/>
                <w:bCs/>
              </w:rPr>
            </w:pPr>
          </w:p>
          <w:p w14:paraId="4BAB2590" w14:textId="77777777" w:rsidR="00632971" w:rsidRPr="00DF59DF" w:rsidRDefault="00632971" w:rsidP="004308E8">
            <w:pPr>
              <w:spacing w:after="0" w:line="240" w:lineRule="auto"/>
              <w:rPr>
                <w:rFonts w:ascii="Calibri" w:eastAsia="Times New Roman" w:hAnsi="Calibri" w:cs="Times New Roman"/>
                <w:b/>
                <w:bCs/>
              </w:rPr>
            </w:pPr>
          </w:p>
          <w:p w14:paraId="7FCCEBF6" w14:textId="77777777" w:rsidR="00632971" w:rsidRPr="00DF59DF" w:rsidRDefault="00632971" w:rsidP="004308E8">
            <w:pPr>
              <w:spacing w:after="0" w:line="240" w:lineRule="auto"/>
              <w:rPr>
                <w:rFonts w:ascii="Calibri" w:eastAsia="Times New Roman" w:hAnsi="Calibri" w:cs="Times New Roman"/>
                <w:b/>
                <w:bCs/>
              </w:rPr>
            </w:pPr>
          </w:p>
          <w:p w14:paraId="738536B9" w14:textId="77777777" w:rsidR="00632971" w:rsidRPr="00DF59DF" w:rsidRDefault="00632971" w:rsidP="004308E8">
            <w:pPr>
              <w:spacing w:after="0" w:line="240" w:lineRule="auto"/>
              <w:rPr>
                <w:rFonts w:ascii="Calibri" w:eastAsia="Times New Roman" w:hAnsi="Calibri" w:cs="Times New Roman"/>
                <w:b/>
                <w:bCs/>
              </w:rPr>
            </w:pPr>
          </w:p>
          <w:p w14:paraId="17AAAEA0" w14:textId="66884C9E" w:rsidR="00632971" w:rsidRPr="001B4D6C" w:rsidRDefault="00632971" w:rsidP="004308E8">
            <w:pPr>
              <w:spacing w:after="0" w:line="240" w:lineRule="auto"/>
              <w:rPr>
                <w:rFonts w:ascii="Calibri" w:eastAsia="Times New Roman" w:hAnsi="Calibri" w:cs="Times New Roman"/>
              </w:rPr>
            </w:pPr>
            <w:r w:rsidRPr="001B4D6C">
              <w:rPr>
                <w:rFonts w:ascii="Calibri" w:eastAsia="Times New Roman" w:hAnsi="Calibri" w:cs="Times New Roman"/>
                <w:b/>
                <w:bCs/>
              </w:rPr>
              <w:t>Date of Event</w:t>
            </w:r>
          </w:p>
        </w:tc>
        <w:tc>
          <w:tcPr>
            <w:tcW w:w="1797" w:type="dxa"/>
            <w:tcBorders>
              <w:top w:val="nil"/>
              <w:left w:val="nil"/>
              <w:bottom w:val="single" w:sz="4" w:space="0" w:color="auto"/>
              <w:right w:val="single" w:sz="4" w:space="0" w:color="auto"/>
            </w:tcBorders>
            <w:shd w:val="clear" w:color="auto" w:fill="A6A6A6" w:themeFill="background1" w:themeFillShade="A6"/>
            <w:vAlign w:val="bottom"/>
            <w:hideMark/>
          </w:tcPr>
          <w:p w14:paraId="09F9E7CD" w14:textId="3C50411F" w:rsidR="00632971" w:rsidRPr="001B4D6C" w:rsidRDefault="00632971" w:rsidP="004308E8">
            <w:pPr>
              <w:spacing w:after="0" w:line="240" w:lineRule="auto"/>
              <w:rPr>
                <w:rFonts w:ascii="Book Antiqua" w:eastAsia="Times New Roman" w:hAnsi="Book Antiqua" w:cs="Times New Roman"/>
                <w:sz w:val="24"/>
                <w:szCs w:val="24"/>
              </w:rPr>
            </w:pPr>
            <w:r w:rsidRPr="001B4D6C">
              <w:rPr>
                <w:rFonts w:ascii="Calibri" w:eastAsia="Times New Roman" w:hAnsi="Calibri" w:cs="Times New Roman"/>
                <w:b/>
                <w:bCs/>
              </w:rPr>
              <w:t>Name, Location and Date of Event</w:t>
            </w:r>
          </w:p>
        </w:tc>
        <w:tc>
          <w:tcPr>
            <w:tcW w:w="1808" w:type="dxa"/>
            <w:tcBorders>
              <w:top w:val="nil"/>
              <w:left w:val="nil"/>
              <w:bottom w:val="single" w:sz="4" w:space="0" w:color="auto"/>
              <w:right w:val="single" w:sz="4" w:space="0" w:color="auto"/>
            </w:tcBorders>
            <w:shd w:val="clear" w:color="auto" w:fill="A6A6A6" w:themeFill="background1" w:themeFillShade="A6"/>
            <w:vAlign w:val="bottom"/>
            <w:hideMark/>
          </w:tcPr>
          <w:p w14:paraId="533E5560" w14:textId="216E7854" w:rsidR="00632971" w:rsidRPr="001B4D6C" w:rsidRDefault="00632971" w:rsidP="004308E8">
            <w:pPr>
              <w:spacing w:after="0" w:line="240" w:lineRule="auto"/>
              <w:rPr>
                <w:rFonts w:ascii="Book Antiqua" w:eastAsia="Times New Roman" w:hAnsi="Book Antiqua" w:cs="Times New Roman"/>
                <w:sz w:val="24"/>
                <w:szCs w:val="24"/>
              </w:rPr>
            </w:pPr>
            <w:r w:rsidRPr="001B4D6C">
              <w:rPr>
                <w:rFonts w:ascii="Calibri" w:eastAsia="Times New Roman" w:hAnsi="Calibri" w:cs="Times New Roman"/>
                <w:b/>
                <w:bCs/>
              </w:rPr>
              <w:t xml:space="preserve">Requested Attendees </w:t>
            </w:r>
            <w:r w:rsidRPr="001B4D6C">
              <w:rPr>
                <w:rFonts w:ascii="Calibri" w:eastAsia="Times New Roman" w:hAnsi="Calibri" w:cs="Times New Roman"/>
                <w:b/>
                <w:bCs/>
              </w:rPr>
              <w:br/>
            </w:r>
            <w:r w:rsidRPr="001B4D6C">
              <w:rPr>
                <w:rFonts w:ascii="Calibri" w:eastAsia="Times New Roman" w:hAnsi="Calibri" w:cs="Times New Roman"/>
              </w:rPr>
              <w:t>(</w:t>
            </w:r>
            <w:r w:rsidRPr="001B4D6C">
              <w:rPr>
                <w:rFonts w:ascii="Calibri" w:eastAsia="Times New Roman" w:hAnsi="Calibri" w:cs="Times New Roman"/>
                <w:i/>
                <w:iCs/>
              </w:rPr>
              <w:t>Name &amp; Title</w:t>
            </w:r>
            <w:r w:rsidRPr="001B4D6C">
              <w:rPr>
                <w:rFonts w:ascii="Calibri" w:eastAsia="Times New Roman" w:hAnsi="Calibri" w:cs="Times New Roman"/>
              </w:rPr>
              <w:t>)</w:t>
            </w:r>
          </w:p>
        </w:tc>
        <w:tc>
          <w:tcPr>
            <w:tcW w:w="1544" w:type="dxa"/>
            <w:tcBorders>
              <w:top w:val="nil"/>
              <w:left w:val="nil"/>
              <w:bottom w:val="single" w:sz="4" w:space="0" w:color="auto"/>
              <w:right w:val="single" w:sz="4" w:space="0" w:color="auto"/>
            </w:tcBorders>
            <w:shd w:val="clear" w:color="auto" w:fill="A6A6A6" w:themeFill="background1" w:themeFillShade="A6"/>
            <w:vAlign w:val="bottom"/>
            <w:hideMark/>
          </w:tcPr>
          <w:p w14:paraId="195E1CAB" w14:textId="0E0D7699" w:rsidR="00632971" w:rsidRPr="001B4D6C" w:rsidRDefault="00632971" w:rsidP="004308E8">
            <w:pPr>
              <w:spacing w:after="0" w:line="240" w:lineRule="auto"/>
              <w:rPr>
                <w:rFonts w:ascii="Book Antiqua" w:eastAsia="Times New Roman" w:hAnsi="Book Antiqua" w:cs="Times New Roman"/>
                <w:sz w:val="24"/>
                <w:szCs w:val="24"/>
              </w:rPr>
            </w:pPr>
            <w:r w:rsidRPr="001B4D6C">
              <w:rPr>
                <w:rFonts w:ascii="Calibri" w:eastAsia="Times New Roman" w:hAnsi="Calibri" w:cs="Times New Roman"/>
                <w:b/>
                <w:bCs/>
              </w:rPr>
              <w:t>Purpose of event:  (T)raining or (O)utreach</w:t>
            </w:r>
          </w:p>
        </w:tc>
        <w:tc>
          <w:tcPr>
            <w:tcW w:w="2290" w:type="dxa"/>
            <w:tcBorders>
              <w:top w:val="nil"/>
              <w:left w:val="nil"/>
              <w:bottom w:val="single" w:sz="4" w:space="0" w:color="auto"/>
              <w:right w:val="single" w:sz="4" w:space="0" w:color="auto"/>
            </w:tcBorders>
            <w:shd w:val="clear" w:color="auto" w:fill="A6A6A6" w:themeFill="background1" w:themeFillShade="A6"/>
            <w:vAlign w:val="bottom"/>
            <w:hideMark/>
          </w:tcPr>
          <w:p w14:paraId="4A7E88F6" w14:textId="464DD4D3" w:rsidR="00632971" w:rsidRPr="001B4D6C" w:rsidRDefault="00632971" w:rsidP="004308E8">
            <w:pPr>
              <w:spacing w:after="0" w:line="240" w:lineRule="auto"/>
              <w:rPr>
                <w:rFonts w:ascii="Book Antiqua" w:eastAsia="Times New Roman" w:hAnsi="Book Antiqua" w:cs="Times New Roman"/>
                <w:sz w:val="24"/>
                <w:szCs w:val="24"/>
              </w:rPr>
            </w:pPr>
            <w:r w:rsidRPr="001B4D6C">
              <w:rPr>
                <w:rFonts w:ascii="Calibri" w:eastAsia="Times New Roman" w:hAnsi="Calibri" w:cs="Times New Roman"/>
                <w:b/>
                <w:bCs/>
              </w:rPr>
              <w:t xml:space="preserve">If Purpose is TRAINING or Professional/Technical DEVELOPMENT: </w:t>
            </w:r>
            <w:r w:rsidRPr="001B4D6C">
              <w:rPr>
                <w:rFonts w:ascii="Calibri" w:eastAsia="Times New Roman" w:hAnsi="Calibri" w:cs="Times New Roman"/>
                <w:b/>
                <w:bCs/>
                <w:i/>
                <w:iCs/>
              </w:rPr>
              <w:t xml:space="preserve">Estimate Savings to be Realized for Each Attendee </w:t>
            </w:r>
          </w:p>
        </w:tc>
        <w:tc>
          <w:tcPr>
            <w:tcW w:w="2170" w:type="dxa"/>
            <w:tcBorders>
              <w:top w:val="nil"/>
              <w:left w:val="nil"/>
              <w:bottom w:val="single" w:sz="4" w:space="0" w:color="auto"/>
              <w:right w:val="single" w:sz="4" w:space="0" w:color="auto"/>
            </w:tcBorders>
            <w:shd w:val="clear" w:color="auto" w:fill="A6A6A6" w:themeFill="background1" w:themeFillShade="A6"/>
            <w:vAlign w:val="bottom"/>
            <w:hideMark/>
          </w:tcPr>
          <w:p w14:paraId="73593216" w14:textId="68AB3FF6" w:rsidR="00632971" w:rsidRPr="001B4D6C" w:rsidRDefault="00632971" w:rsidP="004308E8">
            <w:pPr>
              <w:spacing w:after="0" w:line="240" w:lineRule="auto"/>
              <w:rPr>
                <w:rFonts w:ascii="Book Antiqua" w:eastAsia="Times New Roman" w:hAnsi="Book Antiqua" w:cs="Times New Roman"/>
                <w:sz w:val="24"/>
                <w:szCs w:val="24"/>
              </w:rPr>
            </w:pPr>
            <w:r w:rsidRPr="001B4D6C">
              <w:rPr>
                <w:rFonts w:ascii="Calibri" w:eastAsia="Times New Roman" w:hAnsi="Calibri" w:cs="Times New Roman"/>
                <w:b/>
                <w:bCs/>
              </w:rPr>
              <w:t xml:space="preserve">If Purpose is OUTREACH: </w:t>
            </w:r>
            <w:r w:rsidRPr="001B4D6C">
              <w:rPr>
                <w:rFonts w:ascii="Calibri" w:eastAsia="Times New Roman" w:hAnsi="Calibri" w:cs="Times New Roman"/>
                <w:b/>
                <w:bCs/>
                <w:i/>
                <w:iCs/>
              </w:rPr>
              <w:t>Describe Benefit to DEP</w:t>
            </w:r>
          </w:p>
        </w:tc>
        <w:tc>
          <w:tcPr>
            <w:tcW w:w="1290" w:type="dxa"/>
            <w:tcBorders>
              <w:top w:val="nil"/>
              <w:left w:val="nil"/>
              <w:bottom w:val="single" w:sz="4" w:space="0" w:color="auto"/>
              <w:right w:val="single" w:sz="4" w:space="0" w:color="auto"/>
            </w:tcBorders>
            <w:shd w:val="clear" w:color="auto" w:fill="A6A6A6" w:themeFill="background1" w:themeFillShade="A6"/>
            <w:noWrap/>
            <w:vAlign w:val="bottom"/>
            <w:hideMark/>
          </w:tcPr>
          <w:p w14:paraId="3FE36556" w14:textId="7CACD93F" w:rsidR="00632971" w:rsidRPr="001B4D6C" w:rsidRDefault="00632971" w:rsidP="004308E8">
            <w:pPr>
              <w:spacing w:after="0" w:line="240" w:lineRule="auto"/>
              <w:jc w:val="right"/>
              <w:rPr>
                <w:rFonts w:ascii="Book Antiqua" w:eastAsia="Times New Roman" w:hAnsi="Book Antiqua" w:cs="Times New Roman"/>
                <w:sz w:val="24"/>
                <w:szCs w:val="24"/>
              </w:rPr>
            </w:pPr>
            <w:r w:rsidRPr="001B4D6C">
              <w:rPr>
                <w:rFonts w:ascii="Calibri" w:eastAsia="Times New Roman" w:hAnsi="Calibri" w:cs="Times New Roman"/>
                <w:b/>
                <w:bCs/>
              </w:rPr>
              <w:t>TOTAL Requested Event Cost (Training Cost, Associated Fees, Travel, Per Diem, Etc.)</w:t>
            </w:r>
          </w:p>
        </w:tc>
        <w:tc>
          <w:tcPr>
            <w:tcW w:w="1551" w:type="dxa"/>
            <w:tcBorders>
              <w:top w:val="nil"/>
              <w:left w:val="nil"/>
              <w:bottom w:val="single" w:sz="4" w:space="0" w:color="auto"/>
              <w:right w:val="single" w:sz="4" w:space="0" w:color="auto"/>
            </w:tcBorders>
            <w:shd w:val="clear" w:color="auto" w:fill="A6A6A6" w:themeFill="background1" w:themeFillShade="A6"/>
            <w:noWrap/>
            <w:vAlign w:val="bottom"/>
            <w:hideMark/>
          </w:tcPr>
          <w:p w14:paraId="11B36B16" w14:textId="2DE8B21B" w:rsidR="00632971" w:rsidRPr="001B4D6C" w:rsidRDefault="00632971" w:rsidP="004308E8">
            <w:pPr>
              <w:spacing w:after="0" w:line="240" w:lineRule="auto"/>
              <w:jc w:val="right"/>
              <w:rPr>
                <w:rFonts w:ascii="Book Antiqua" w:eastAsia="Times New Roman" w:hAnsi="Book Antiqua" w:cs="Times New Roman"/>
                <w:sz w:val="24"/>
                <w:szCs w:val="24"/>
              </w:rPr>
            </w:pPr>
            <w:r w:rsidRPr="001B4D6C">
              <w:rPr>
                <w:rFonts w:ascii="Calibri" w:eastAsia="Times New Roman" w:hAnsi="Calibri" w:cs="Times New Roman"/>
                <w:b/>
                <w:bCs/>
              </w:rPr>
              <w:t>Amount of Remaining from the “Employee Development” Budget</w:t>
            </w:r>
          </w:p>
        </w:tc>
      </w:tr>
      <w:tr w:rsidR="00632971" w:rsidRPr="009828F5" w14:paraId="3ECB192C" w14:textId="77777777" w:rsidTr="005E3C34">
        <w:trPr>
          <w:gridAfter w:val="1"/>
          <w:wAfter w:w="236" w:type="dxa"/>
          <w:trHeight w:val="3150"/>
        </w:trPr>
        <w:tc>
          <w:tcPr>
            <w:tcW w:w="1011" w:type="dxa"/>
            <w:tcBorders>
              <w:top w:val="nil"/>
              <w:left w:val="single" w:sz="4" w:space="0" w:color="auto"/>
              <w:bottom w:val="single" w:sz="4" w:space="0" w:color="auto"/>
              <w:right w:val="single" w:sz="4" w:space="0" w:color="auto"/>
            </w:tcBorders>
            <w:shd w:val="clear" w:color="auto" w:fill="auto"/>
            <w:noWrap/>
          </w:tcPr>
          <w:p w14:paraId="483EC2F2" w14:textId="386CEFA8" w:rsidR="00632971" w:rsidRPr="009828F5" w:rsidRDefault="00632971" w:rsidP="004308E8">
            <w:pPr>
              <w:spacing w:after="0" w:line="240" w:lineRule="auto"/>
              <w:rPr>
                <w:rFonts w:ascii="Calibri" w:eastAsia="Times New Roman" w:hAnsi="Calibri" w:cs="Times New Roman"/>
                <w:color w:val="000000"/>
                <w:sz w:val="20"/>
                <w:szCs w:val="20"/>
              </w:rPr>
            </w:pPr>
            <w:r>
              <w:rPr>
                <w:rFonts w:ascii="Calibri" w:eastAsia="Times New Roman" w:hAnsi="Calibri" w:cs="Times New Roman"/>
                <w:color w:val="000000"/>
                <w:sz w:val="20"/>
                <w:szCs w:val="20"/>
              </w:rPr>
              <w:t>TBD</w:t>
            </w:r>
          </w:p>
        </w:tc>
        <w:tc>
          <w:tcPr>
            <w:tcW w:w="1797" w:type="dxa"/>
            <w:tcBorders>
              <w:top w:val="nil"/>
              <w:left w:val="nil"/>
              <w:bottom w:val="single" w:sz="4" w:space="0" w:color="auto"/>
              <w:right w:val="single" w:sz="4" w:space="0" w:color="auto"/>
            </w:tcBorders>
            <w:shd w:val="clear" w:color="auto" w:fill="auto"/>
          </w:tcPr>
          <w:p w14:paraId="2AC99FC6" w14:textId="10917CC9" w:rsidR="00632971" w:rsidRPr="009828F5" w:rsidRDefault="00632971" w:rsidP="004308E8">
            <w:pPr>
              <w:spacing w:after="0" w:line="240" w:lineRule="auto"/>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SE Geological Society Field Trips, at Various Florida Locations, up to 3 events</w:t>
            </w:r>
          </w:p>
        </w:tc>
        <w:tc>
          <w:tcPr>
            <w:tcW w:w="1808" w:type="dxa"/>
            <w:tcBorders>
              <w:top w:val="nil"/>
              <w:left w:val="nil"/>
              <w:bottom w:val="single" w:sz="4" w:space="0" w:color="auto"/>
              <w:right w:val="single" w:sz="4" w:space="0" w:color="auto"/>
            </w:tcBorders>
            <w:shd w:val="clear" w:color="auto" w:fill="auto"/>
          </w:tcPr>
          <w:p w14:paraId="14032AF3" w14:textId="4632C231" w:rsidR="00632971" w:rsidRPr="009828F5" w:rsidRDefault="00632971" w:rsidP="004308E8">
            <w:pPr>
              <w:spacing w:after="0" w:line="240" w:lineRule="auto"/>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Christopher Williams, PG I, Harley Means, PG Administrator</w:t>
            </w:r>
          </w:p>
        </w:tc>
        <w:tc>
          <w:tcPr>
            <w:tcW w:w="1544" w:type="dxa"/>
            <w:tcBorders>
              <w:top w:val="nil"/>
              <w:left w:val="nil"/>
              <w:bottom w:val="single" w:sz="4" w:space="0" w:color="auto"/>
              <w:right w:val="single" w:sz="4" w:space="0" w:color="auto"/>
            </w:tcBorders>
            <w:shd w:val="clear" w:color="auto" w:fill="auto"/>
            <w:noWrap/>
          </w:tcPr>
          <w:p w14:paraId="589372B5" w14:textId="2450BA8D" w:rsidR="00632971" w:rsidRPr="009828F5" w:rsidRDefault="00632971" w:rsidP="004308E8">
            <w:pPr>
              <w:spacing w:after="0" w:line="240" w:lineRule="auto"/>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Training and Outreach</w:t>
            </w:r>
          </w:p>
        </w:tc>
        <w:tc>
          <w:tcPr>
            <w:tcW w:w="2290" w:type="dxa"/>
            <w:tcBorders>
              <w:top w:val="nil"/>
              <w:left w:val="nil"/>
              <w:bottom w:val="single" w:sz="4" w:space="0" w:color="auto"/>
              <w:right w:val="single" w:sz="4" w:space="0" w:color="auto"/>
            </w:tcBorders>
            <w:shd w:val="clear" w:color="auto" w:fill="auto"/>
          </w:tcPr>
          <w:p w14:paraId="2BA48011" w14:textId="08C6D606" w:rsidR="00632971" w:rsidRPr="009828F5" w:rsidRDefault="00632971" w:rsidP="004308E8">
            <w:pPr>
              <w:spacing w:after="0" w:line="240" w:lineRule="auto"/>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Will provide PG’s exposure to geologic sites through field trips which are necessary for learning the geology of Florida.</w:t>
            </w:r>
          </w:p>
        </w:tc>
        <w:tc>
          <w:tcPr>
            <w:tcW w:w="2170" w:type="dxa"/>
            <w:tcBorders>
              <w:top w:val="nil"/>
              <w:left w:val="nil"/>
              <w:bottom w:val="single" w:sz="4" w:space="0" w:color="auto"/>
              <w:right w:val="single" w:sz="4" w:space="0" w:color="auto"/>
            </w:tcBorders>
            <w:shd w:val="clear" w:color="auto" w:fill="auto"/>
            <w:noWrap/>
          </w:tcPr>
          <w:p w14:paraId="60D1DEBF" w14:textId="4DD3B855" w:rsidR="00632971" w:rsidRPr="009828F5" w:rsidRDefault="00632971" w:rsidP="004308E8">
            <w:pPr>
              <w:spacing w:after="0" w:line="240" w:lineRule="auto"/>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Interaction with other Florida PG’s will benefit both FGS, FDEP, and other geology professionals by sharing information and expertise.</w:t>
            </w:r>
          </w:p>
        </w:tc>
        <w:tc>
          <w:tcPr>
            <w:tcW w:w="1290" w:type="dxa"/>
            <w:tcBorders>
              <w:top w:val="nil"/>
              <w:left w:val="nil"/>
              <w:bottom w:val="single" w:sz="4" w:space="0" w:color="auto"/>
              <w:right w:val="single" w:sz="4" w:space="0" w:color="auto"/>
            </w:tcBorders>
            <w:shd w:val="clear" w:color="auto" w:fill="auto"/>
            <w:noWrap/>
            <w:vAlign w:val="center"/>
          </w:tcPr>
          <w:p w14:paraId="6E5B25AB" w14:textId="4E53765C" w:rsidR="00632971" w:rsidRPr="009828F5" w:rsidRDefault="00632971" w:rsidP="004308E8">
            <w:pPr>
              <w:spacing w:after="0" w:line="240" w:lineRule="auto"/>
              <w:jc w:val="right"/>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$800</w:t>
            </w:r>
          </w:p>
        </w:tc>
        <w:tc>
          <w:tcPr>
            <w:tcW w:w="1551" w:type="dxa"/>
            <w:tcBorders>
              <w:top w:val="nil"/>
              <w:left w:val="nil"/>
              <w:bottom w:val="single" w:sz="4" w:space="0" w:color="auto"/>
              <w:right w:val="single" w:sz="4" w:space="0" w:color="auto"/>
            </w:tcBorders>
            <w:shd w:val="clear" w:color="auto" w:fill="auto"/>
            <w:noWrap/>
            <w:vAlign w:val="center"/>
          </w:tcPr>
          <w:p w14:paraId="39C0FA9F" w14:textId="3E5E19F4" w:rsidR="00632971" w:rsidRPr="009828F5" w:rsidRDefault="00632971" w:rsidP="009B60F8">
            <w:pPr>
              <w:spacing w:after="0" w:line="240" w:lineRule="auto"/>
              <w:jc w:val="right"/>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$28,619</w:t>
            </w:r>
          </w:p>
        </w:tc>
      </w:tr>
      <w:tr w:rsidR="00632971" w:rsidRPr="009828F5" w14:paraId="289C58FC" w14:textId="77777777" w:rsidTr="005E3C34">
        <w:trPr>
          <w:gridAfter w:val="1"/>
          <w:wAfter w:w="236" w:type="dxa"/>
          <w:trHeight w:val="3150"/>
        </w:trPr>
        <w:tc>
          <w:tcPr>
            <w:tcW w:w="1011" w:type="dxa"/>
            <w:tcBorders>
              <w:top w:val="nil"/>
              <w:left w:val="single" w:sz="4" w:space="0" w:color="auto"/>
              <w:bottom w:val="single" w:sz="4" w:space="0" w:color="auto"/>
              <w:right w:val="single" w:sz="4" w:space="0" w:color="auto"/>
            </w:tcBorders>
            <w:shd w:val="clear" w:color="auto" w:fill="auto"/>
            <w:noWrap/>
            <w:hideMark/>
          </w:tcPr>
          <w:p w14:paraId="101141E7" w14:textId="77777777" w:rsidR="00632971" w:rsidRPr="009828F5" w:rsidRDefault="00632971" w:rsidP="004308E8">
            <w:pPr>
              <w:spacing w:after="0" w:line="240" w:lineRule="auto"/>
              <w:rPr>
                <w:rFonts w:ascii="Calibri" w:eastAsia="Times New Roman" w:hAnsi="Calibri" w:cs="Times New Roman"/>
                <w:color w:val="000000"/>
                <w:sz w:val="20"/>
                <w:szCs w:val="20"/>
              </w:rPr>
            </w:pPr>
            <w:r w:rsidRPr="009828F5">
              <w:rPr>
                <w:rFonts w:ascii="Calibri" w:eastAsia="Times New Roman" w:hAnsi="Calibri" w:cs="Times New Roman"/>
                <w:color w:val="000000"/>
                <w:sz w:val="20"/>
                <w:szCs w:val="20"/>
              </w:rPr>
              <w:t>TBD</w:t>
            </w:r>
          </w:p>
        </w:tc>
        <w:tc>
          <w:tcPr>
            <w:tcW w:w="1797" w:type="dxa"/>
            <w:tcBorders>
              <w:top w:val="nil"/>
              <w:left w:val="nil"/>
              <w:bottom w:val="single" w:sz="4" w:space="0" w:color="auto"/>
              <w:right w:val="single" w:sz="4" w:space="0" w:color="auto"/>
            </w:tcBorders>
            <w:shd w:val="clear" w:color="auto" w:fill="auto"/>
            <w:hideMark/>
          </w:tcPr>
          <w:p w14:paraId="0119FA16" w14:textId="77777777" w:rsidR="00632971" w:rsidRPr="009828F5" w:rsidRDefault="00632971" w:rsidP="004308E8">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xml:space="preserve">Staff PG field experience.  Location: quarries, pits and natural geologic exposures around Florida. </w:t>
            </w:r>
          </w:p>
        </w:tc>
        <w:tc>
          <w:tcPr>
            <w:tcW w:w="1808" w:type="dxa"/>
            <w:tcBorders>
              <w:top w:val="nil"/>
              <w:left w:val="nil"/>
              <w:bottom w:val="single" w:sz="4" w:space="0" w:color="auto"/>
              <w:right w:val="single" w:sz="4" w:space="0" w:color="auto"/>
            </w:tcBorders>
            <w:shd w:val="clear" w:color="auto" w:fill="auto"/>
            <w:hideMark/>
          </w:tcPr>
          <w:p w14:paraId="5C9BD630" w14:textId="77777777" w:rsidR="00632971" w:rsidRPr="009828F5" w:rsidRDefault="00632971" w:rsidP="004308E8">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All FGS Professional Geologists</w:t>
            </w:r>
          </w:p>
        </w:tc>
        <w:tc>
          <w:tcPr>
            <w:tcW w:w="1544" w:type="dxa"/>
            <w:tcBorders>
              <w:top w:val="nil"/>
              <w:left w:val="nil"/>
              <w:bottom w:val="single" w:sz="4" w:space="0" w:color="auto"/>
              <w:right w:val="single" w:sz="4" w:space="0" w:color="auto"/>
            </w:tcBorders>
            <w:shd w:val="clear" w:color="auto" w:fill="auto"/>
            <w:noWrap/>
            <w:hideMark/>
          </w:tcPr>
          <w:p w14:paraId="6174D21E" w14:textId="77777777" w:rsidR="00632971" w:rsidRPr="009828F5" w:rsidRDefault="00632971" w:rsidP="004308E8">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Training</w:t>
            </w:r>
          </w:p>
        </w:tc>
        <w:tc>
          <w:tcPr>
            <w:tcW w:w="2290" w:type="dxa"/>
            <w:tcBorders>
              <w:top w:val="nil"/>
              <w:left w:val="nil"/>
              <w:bottom w:val="single" w:sz="4" w:space="0" w:color="auto"/>
              <w:right w:val="single" w:sz="4" w:space="0" w:color="auto"/>
            </w:tcBorders>
            <w:shd w:val="clear" w:color="auto" w:fill="auto"/>
            <w:hideMark/>
          </w:tcPr>
          <w:p w14:paraId="59ADB6AB" w14:textId="77777777" w:rsidR="00632971" w:rsidRPr="009828F5" w:rsidRDefault="00632971" w:rsidP="004308E8">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Staff PG's need to see geologic exposures in order to learn the geology of the state.  Having knowledgeable staff who are well versed in the states geology will potentially save the State thousands of dollars annually.</w:t>
            </w:r>
          </w:p>
        </w:tc>
        <w:tc>
          <w:tcPr>
            <w:tcW w:w="2170" w:type="dxa"/>
            <w:tcBorders>
              <w:top w:val="nil"/>
              <w:left w:val="nil"/>
              <w:bottom w:val="single" w:sz="4" w:space="0" w:color="auto"/>
              <w:right w:val="single" w:sz="4" w:space="0" w:color="auto"/>
            </w:tcBorders>
            <w:shd w:val="clear" w:color="auto" w:fill="auto"/>
            <w:noWrap/>
            <w:hideMark/>
          </w:tcPr>
          <w:p w14:paraId="78459BEE" w14:textId="77777777" w:rsidR="00632971" w:rsidRPr="009828F5" w:rsidRDefault="00632971" w:rsidP="004308E8">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w:t>
            </w:r>
          </w:p>
        </w:tc>
        <w:tc>
          <w:tcPr>
            <w:tcW w:w="1290" w:type="dxa"/>
            <w:tcBorders>
              <w:top w:val="nil"/>
              <w:left w:val="nil"/>
              <w:bottom w:val="single" w:sz="4" w:space="0" w:color="auto"/>
              <w:right w:val="single" w:sz="4" w:space="0" w:color="auto"/>
            </w:tcBorders>
            <w:shd w:val="clear" w:color="auto" w:fill="auto"/>
            <w:noWrap/>
            <w:vAlign w:val="center"/>
            <w:hideMark/>
          </w:tcPr>
          <w:p w14:paraId="217BE330" w14:textId="77777777" w:rsidR="00632971" w:rsidRPr="009828F5" w:rsidRDefault="00632971" w:rsidP="004308E8">
            <w:pPr>
              <w:spacing w:after="0" w:line="240" w:lineRule="auto"/>
              <w:jc w:val="right"/>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xml:space="preserve">$1,000 </w:t>
            </w:r>
          </w:p>
        </w:tc>
        <w:tc>
          <w:tcPr>
            <w:tcW w:w="1551" w:type="dxa"/>
            <w:tcBorders>
              <w:top w:val="nil"/>
              <w:left w:val="nil"/>
              <w:bottom w:val="single" w:sz="4" w:space="0" w:color="auto"/>
              <w:right w:val="single" w:sz="4" w:space="0" w:color="auto"/>
            </w:tcBorders>
            <w:shd w:val="clear" w:color="auto" w:fill="auto"/>
            <w:noWrap/>
            <w:vAlign w:val="center"/>
            <w:hideMark/>
          </w:tcPr>
          <w:p w14:paraId="28C7674E" w14:textId="65FDA7B2" w:rsidR="00632971" w:rsidRPr="009828F5" w:rsidRDefault="00632971" w:rsidP="004308E8">
            <w:pPr>
              <w:spacing w:after="0" w:line="240" w:lineRule="auto"/>
              <w:jc w:val="right"/>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$27</w:t>
            </w:r>
            <w:r w:rsidRPr="009828F5">
              <w:rPr>
                <w:rFonts w:ascii="Book Antiqua" w:eastAsia="Times New Roman" w:hAnsi="Book Antiqua" w:cs="Times New Roman"/>
                <w:color w:val="000000"/>
                <w:sz w:val="20"/>
                <w:szCs w:val="20"/>
              </w:rPr>
              <w:t xml:space="preserve">,619 </w:t>
            </w:r>
          </w:p>
        </w:tc>
      </w:tr>
      <w:tr w:rsidR="005E3C34" w:rsidRPr="001B4D6C" w14:paraId="20695C7F" w14:textId="77777777" w:rsidTr="005E3C34">
        <w:trPr>
          <w:gridAfter w:val="1"/>
          <w:wAfter w:w="236" w:type="dxa"/>
          <w:trHeight w:val="2060"/>
        </w:trPr>
        <w:tc>
          <w:tcPr>
            <w:tcW w:w="1011" w:type="dxa"/>
            <w:tcBorders>
              <w:top w:val="single" w:sz="4" w:space="0" w:color="auto"/>
              <w:left w:val="single" w:sz="4" w:space="0" w:color="auto"/>
              <w:bottom w:val="single" w:sz="4" w:space="0" w:color="auto"/>
              <w:right w:val="single" w:sz="4" w:space="0" w:color="auto"/>
            </w:tcBorders>
            <w:shd w:val="clear" w:color="auto" w:fill="A6A6A6" w:themeFill="background1" w:themeFillShade="A6"/>
            <w:noWrap/>
            <w:vAlign w:val="bottom"/>
            <w:hideMark/>
          </w:tcPr>
          <w:p w14:paraId="039C2ACF" w14:textId="77777777" w:rsidR="005E3C34" w:rsidRPr="001B4D6C" w:rsidRDefault="005E3C34" w:rsidP="001E6902">
            <w:pPr>
              <w:spacing w:after="0" w:line="240" w:lineRule="auto"/>
              <w:rPr>
                <w:rFonts w:ascii="Calibri" w:eastAsia="Times New Roman" w:hAnsi="Calibri" w:cs="Times New Roman"/>
                <w:color w:val="000000"/>
              </w:rPr>
            </w:pPr>
            <w:r w:rsidRPr="001B4D6C">
              <w:rPr>
                <w:rFonts w:ascii="Calibri" w:eastAsia="Times New Roman" w:hAnsi="Calibri" w:cs="Times New Roman"/>
                <w:b/>
                <w:bCs/>
                <w:color w:val="000000"/>
              </w:rPr>
              <w:lastRenderedPageBreak/>
              <w:t>Date of Event</w:t>
            </w:r>
          </w:p>
        </w:tc>
        <w:tc>
          <w:tcPr>
            <w:tcW w:w="1797" w:type="dxa"/>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1922FA01"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Name of Event &amp; Location</w:t>
            </w:r>
          </w:p>
        </w:tc>
        <w:tc>
          <w:tcPr>
            <w:tcW w:w="1808" w:type="dxa"/>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6DDDB1AE"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 xml:space="preserve">Requested Attendees </w:t>
            </w:r>
            <w:r w:rsidRPr="001B4D6C">
              <w:rPr>
                <w:rFonts w:ascii="Calibri" w:eastAsia="Times New Roman" w:hAnsi="Calibri" w:cs="Times New Roman"/>
                <w:b/>
                <w:bCs/>
                <w:color w:val="000000"/>
              </w:rPr>
              <w:br/>
            </w:r>
            <w:r w:rsidRPr="001B4D6C">
              <w:rPr>
                <w:rFonts w:ascii="Calibri" w:eastAsia="Times New Roman" w:hAnsi="Calibri" w:cs="Times New Roman"/>
                <w:color w:val="000000"/>
              </w:rPr>
              <w:t>(</w:t>
            </w:r>
            <w:r w:rsidRPr="001B4D6C">
              <w:rPr>
                <w:rFonts w:ascii="Calibri" w:eastAsia="Times New Roman" w:hAnsi="Calibri" w:cs="Times New Roman"/>
                <w:i/>
                <w:iCs/>
                <w:color w:val="000000"/>
              </w:rPr>
              <w:t>Name &amp; Title</w:t>
            </w:r>
            <w:r w:rsidRPr="001B4D6C">
              <w:rPr>
                <w:rFonts w:ascii="Calibri" w:eastAsia="Times New Roman" w:hAnsi="Calibri" w:cs="Times New Roman"/>
                <w:color w:val="000000"/>
              </w:rPr>
              <w:t>)</w:t>
            </w:r>
          </w:p>
        </w:tc>
        <w:tc>
          <w:tcPr>
            <w:tcW w:w="1544" w:type="dxa"/>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6CF65EB0" w14:textId="77777777" w:rsidR="005E3C34" w:rsidRPr="001B4D6C" w:rsidRDefault="005E3C34" w:rsidP="001E6902">
            <w:pPr>
              <w:spacing w:after="0" w:line="240" w:lineRule="auto"/>
              <w:jc w:val="center"/>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Purpose of event:  (T)raining or (O)utreach</w:t>
            </w:r>
          </w:p>
        </w:tc>
        <w:tc>
          <w:tcPr>
            <w:tcW w:w="2290" w:type="dxa"/>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429B7728"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 xml:space="preserve">If Purpose is TRAINING or Professional/Technical DEVELOPMENT: </w:t>
            </w:r>
            <w:r w:rsidRPr="001B4D6C">
              <w:rPr>
                <w:rFonts w:ascii="Calibri" w:eastAsia="Times New Roman" w:hAnsi="Calibri" w:cs="Times New Roman"/>
                <w:b/>
                <w:bCs/>
                <w:i/>
                <w:iCs/>
                <w:color w:val="000000"/>
              </w:rPr>
              <w:t xml:space="preserve">Estimate Savings to be Realized for Each Attendee </w:t>
            </w:r>
          </w:p>
        </w:tc>
        <w:tc>
          <w:tcPr>
            <w:tcW w:w="2170" w:type="dxa"/>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6136FEB0"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 xml:space="preserve">If Purpose is OUTREACH: </w:t>
            </w:r>
            <w:r w:rsidRPr="001B4D6C">
              <w:rPr>
                <w:rFonts w:ascii="Calibri" w:eastAsia="Times New Roman" w:hAnsi="Calibri" w:cs="Times New Roman"/>
                <w:b/>
                <w:bCs/>
                <w:i/>
                <w:iCs/>
                <w:color w:val="000000"/>
              </w:rPr>
              <w:t>Describe Benefit to DEP</w:t>
            </w:r>
          </w:p>
        </w:tc>
        <w:tc>
          <w:tcPr>
            <w:tcW w:w="1290" w:type="dxa"/>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15D598E1" w14:textId="77777777" w:rsidR="005E3C34" w:rsidRPr="001B4D6C" w:rsidRDefault="005E3C34" w:rsidP="001E6902">
            <w:pPr>
              <w:spacing w:after="0" w:line="240" w:lineRule="auto"/>
              <w:jc w:val="right"/>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TOTAL Requested Event Cost (Training Cost, Associated Fees, Travel, Per Diem, Etc.)</w:t>
            </w:r>
          </w:p>
        </w:tc>
        <w:tc>
          <w:tcPr>
            <w:tcW w:w="1551" w:type="dxa"/>
            <w:tcBorders>
              <w:top w:val="single" w:sz="4" w:space="0" w:color="auto"/>
              <w:left w:val="single" w:sz="4" w:space="0" w:color="auto"/>
              <w:bottom w:val="single" w:sz="4" w:space="0" w:color="auto"/>
              <w:right w:val="single" w:sz="4" w:space="0" w:color="auto"/>
            </w:tcBorders>
            <w:shd w:val="clear" w:color="auto" w:fill="A6A6A6" w:themeFill="background1" w:themeFillShade="A6"/>
            <w:vAlign w:val="bottom"/>
            <w:hideMark/>
          </w:tcPr>
          <w:p w14:paraId="3E56BBA4" w14:textId="77777777" w:rsidR="005E3C34" w:rsidRPr="001B4D6C" w:rsidRDefault="005E3C34" w:rsidP="001E6902">
            <w:pPr>
              <w:spacing w:after="0" w:line="240" w:lineRule="auto"/>
              <w:jc w:val="right"/>
              <w:rPr>
                <w:rFonts w:ascii="Book Antiqua" w:eastAsia="Times New Roman" w:hAnsi="Book Antiqua" w:cs="Times New Roman"/>
                <w:sz w:val="24"/>
                <w:szCs w:val="24"/>
              </w:rPr>
            </w:pPr>
            <w:r w:rsidRPr="001B4D6C">
              <w:rPr>
                <w:rFonts w:ascii="Calibri" w:eastAsia="Times New Roman" w:hAnsi="Calibri" w:cs="Times New Roman"/>
                <w:b/>
                <w:bCs/>
                <w:color w:val="000000"/>
              </w:rPr>
              <w:t>Amount of Remaining from the “Employee Development” Budget</w:t>
            </w:r>
          </w:p>
        </w:tc>
      </w:tr>
      <w:tr w:rsidR="00632971" w:rsidRPr="009828F5" w14:paraId="7E1C91DD" w14:textId="77777777" w:rsidTr="005E3C34">
        <w:trPr>
          <w:gridAfter w:val="1"/>
          <w:wAfter w:w="236" w:type="dxa"/>
          <w:trHeight w:val="1340"/>
        </w:trPr>
        <w:tc>
          <w:tcPr>
            <w:tcW w:w="1011" w:type="dxa"/>
            <w:tcBorders>
              <w:top w:val="nil"/>
              <w:left w:val="single" w:sz="4" w:space="0" w:color="auto"/>
              <w:bottom w:val="single" w:sz="4" w:space="0" w:color="auto"/>
              <w:right w:val="single" w:sz="4" w:space="0" w:color="auto"/>
            </w:tcBorders>
            <w:shd w:val="clear" w:color="auto" w:fill="auto"/>
            <w:noWrap/>
            <w:hideMark/>
          </w:tcPr>
          <w:p w14:paraId="110E75FE" w14:textId="77777777" w:rsidR="00632971" w:rsidRPr="009828F5" w:rsidRDefault="00632971" w:rsidP="004308E8">
            <w:pPr>
              <w:spacing w:after="0" w:line="240" w:lineRule="auto"/>
              <w:rPr>
                <w:rFonts w:ascii="Calibri" w:eastAsia="Times New Roman" w:hAnsi="Calibri" w:cs="Times New Roman"/>
                <w:color w:val="000000"/>
                <w:sz w:val="20"/>
                <w:szCs w:val="20"/>
              </w:rPr>
            </w:pPr>
            <w:r w:rsidRPr="009828F5">
              <w:rPr>
                <w:rFonts w:ascii="Calibri" w:eastAsia="Times New Roman" w:hAnsi="Calibri" w:cs="Times New Roman"/>
                <w:color w:val="000000"/>
                <w:sz w:val="20"/>
                <w:szCs w:val="20"/>
              </w:rPr>
              <w:t>6/1-4/2015</w:t>
            </w:r>
          </w:p>
        </w:tc>
        <w:tc>
          <w:tcPr>
            <w:tcW w:w="1797" w:type="dxa"/>
            <w:tcBorders>
              <w:top w:val="nil"/>
              <w:left w:val="nil"/>
              <w:bottom w:val="single" w:sz="4" w:space="0" w:color="auto"/>
              <w:right w:val="single" w:sz="4" w:space="0" w:color="auto"/>
            </w:tcBorders>
            <w:shd w:val="clear" w:color="000000" w:fill="FFFFFF"/>
            <w:hideMark/>
          </w:tcPr>
          <w:p w14:paraId="72D15ED2" w14:textId="77777777" w:rsidR="00632971" w:rsidRPr="009828F5" w:rsidRDefault="001E6902" w:rsidP="004308E8">
            <w:pPr>
              <w:spacing w:after="0" w:line="240" w:lineRule="auto"/>
              <w:rPr>
                <w:rFonts w:ascii="Book Antiqua" w:eastAsia="Times New Roman" w:hAnsi="Book Antiqua" w:cs="Times New Roman"/>
                <w:color w:val="000000"/>
                <w:sz w:val="20"/>
                <w:szCs w:val="20"/>
              </w:rPr>
            </w:pPr>
            <w:hyperlink r:id="rId54" w:history="1">
              <w:r w:rsidR="00632971" w:rsidRPr="009828F5">
                <w:rPr>
                  <w:rFonts w:ascii="Book Antiqua" w:eastAsia="Times New Roman" w:hAnsi="Book Antiqua" w:cs="Times New Roman"/>
                  <w:color w:val="000000"/>
                  <w:sz w:val="20"/>
                  <w:szCs w:val="20"/>
                </w:rPr>
                <w:t xml:space="preserve">Digital </w:t>
              </w:r>
              <w:proofErr w:type="gramStart"/>
              <w:r w:rsidR="00632971" w:rsidRPr="009828F5">
                <w:rPr>
                  <w:rFonts w:ascii="Book Antiqua" w:eastAsia="Times New Roman" w:hAnsi="Book Antiqua" w:cs="Times New Roman"/>
                  <w:color w:val="000000"/>
                  <w:sz w:val="20"/>
                  <w:szCs w:val="20"/>
                </w:rPr>
                <w:t>Mapping  Techniques</w:t>
              </w:r>
              <w:proofErr w:type="gramEnd"/>
              <w:r w:rsidR="00632971" w:rsidRPr="009828F5">
                <w:rPr>
                  <w:rFonts w:ascii="Book Antiqua" w:eastAsia="Times New Roman" w:hAnsi="Book Antiqua" w:cs="Times New Roman"/>
                  <w:color w:val="000000"/>
                  <w:sz w:val="20"/>
                  <w:szCs w:val="20"/>
                </w:rPr>
                <w:t xml:space="preserve"> Workshop.  Location TBA.</w:t>
              </w:r>
            </w:hyperlink>
          </w:p>
        </w:tc>
        <w:tc>
          <w:tcPr>
            <w:tcW w:w="1808" w:type="dxa"/>
            <w:tcBorders>
              <w:top w:val="nil"/>
              <w:left w:val="nil"/>
              <w:bottom w:val="single" w:sz="4" w:space="0" w:color="auto"/>
              <w:right w:val="single" w:sz="4" w:space="0" w:color="auto"/>
            </w:tcBorders>
            <w:shd w:val="clear" w:color="000000" w:fill="FFFFFF"/>
            <w:hideMark/>
          </w:tcPr>
          <w:p w14:paraId="652F9E6A" w14:textId="77777777" w:rsidR="00632971" w:rsidRPr="009828F5" w:rsidRDefault="00632971" w:rsidP="004308E8">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Seth Bassett, ES III, Rick Green, PG II</w:t>
            </w:r>
          </w:p>
        </w:tc>
        <w:tc>
          <w:tcPr>
            <w:tcW w:w="1544" w:type="dxa"/>
            <w:tcBorders>
              <w:top w:val="nil"/>
              <w:left w:val="nil"/>
              <w:bottom w:val="single" w:sz="4" w:space="0" w:color="auto"/>
              <w:right w:val="single" w:sz="4" w:space="0" w:color="auto"/>
            </w:tcBorders>
            <w:shd w:val="clear" w:color="000000" w:fill="FFFFFF"/>
            <w:hideMark/>
          </w:tcPr>
          <w:p w14:paraId="6EDD39B9" w14:textId="77777777" w:rsidR="00632971" w:rsidRPr="009828F5" w:rsidRDefault="00632971" w:rsidP="004308E8">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T</w:t>
            </w:r>
          </w:p>
        </w:tc>
        <w:tc>
          <w:tcPr>
            <w:tcW w:w="2290" w:type="dxa"/>
            <w:tcBorders>
              <w:top w:val="nil"/>
              <w:left w:val="nil"/>
              <w:bottom w:val="single" w:sz="4" w:space="0" w:color="auto"/>
              <w:right w:val="single" w:sz="4" w:space="0" w:color="auto"/>
            </w:tcBorders>
            <w:shd w:val="clear" w:color="000000" w:fill="FFFFFF"/>
            <w:hideMark/>
          </w:tcPr>
          <w:p w14:paraId="37FC59A8" w14:textId="77777777" w:rsidR="00632971" w:rsidRPr="009828F5" w:rsidRDefault="00632971" w:rsidP="004308E8">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xml:space="preserve">This training </w:t>
            </w:r>
            <w:proofErr w:type="gramStart"/>
            <w:r w:rsidRPr="009828F5">
              <w:rPr>
                <w:rFonts w:ascii="Book Antiqua" w:eastAsia="Times New Roman" w:hAnsi="Book Antiqua" w:cs="Times New Roman"/>
                <w:color w:val="000000"/>
                <w:sz w:val="20"/>
                <w:szCs w:val="20"/>
              </w:rPr>
              <w:t>supports  awareness</w:t>
            </w:r>
            <w:proofErr w:type="gramEnd"/>
            <w:r w:rsidRPr="009828F5">
              <w:rPr>
                <w:rFonts w:ascii="Book Antiqua" w:eastAsia="Times New Roman" w:hAnsi="Book Antiqua" w:cs="Times New Roman"/>
                <w:color w:val="000000"/>
                <w:sz w:val="20"/>
                <w:szCs w:val="20"/>
              </w:rPr>
              <w:t xml:space="preserve"> of the latest technologies and approaches in digital mapping.</w:t>
            </w:r>
          </w:p>
        </w:tc>
        <w:tc>
          <w:tcPr>
            <w:tcW w:w="2170" w:type="dxa"/>
            <w:tcBorders>
              <w:top w:val="nil"/>
              <w:left w:val="nil"/>
              <w:bottom w:val="single" w:sz="4" w:space="0" w:color="auto"/>
              <w:right w:val="single" w:sz="4" w:space="0" w:color="auto"/>
            </w:tcBorders>
            <w:shd w:val="clear" w:color="000000" w:fill="FFFFFF"/>
            <w:hideMark/>
          </w:tcPr>
          <w:p w14:paraId="670847CA" w14:textId="77777777" w:rsidR="00632971" w:rsidRPr="009828F5" w:rsidRDefault="00632971" w:rsidP="004308E8">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w:t>
            </w:r>
          </w:p>
        </w:tc>
        <w:tc>
          <w:tcPr>
            <w:tcW w:w="1290" w:type="dxa"/>
            <w:tcBorders>
              <w:top w:val="nil"/>
              <w:left w:val="nil"/>
              <w:bottom w:val="single" w:sz="4" w:space="0" w:color="auto"/>
              <w:right w:val="single" w:sz="4" w:space="0" w:color="auto"/>
            </w:tcBorders>
            <w:shd w:val="clear" w:color="000000" w:fill="FFFFFF"/>
            <w:vAlign w:val="center"/>
            <w:hideMark/>
          </w:tcPr>
          <w:p w14:paraId="43B6EE58" w14:textId="77777777" w:rsidR="00632971" w:rsidRPr="009828F5" w:rsidRDefault="00632971" w:rsidP="004308E8">
            <w:pPr>
              <w:spacing w:after="0" w:line="240" w:lineRule="auto"/>
              <w:jc w:val="right"/>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xml:space="preserve">$3,600 </w:t>
            </w:r>
          </w:p>
        </w:tc>
        <w:tc>
          <w:tcPr>
            <w:tcW w:w="1551" w:type="dxa"/>
            <w:tcBorders>
              <w:top w:val="nil"/>
              <w:left w:val="nil"/>
              <w:bottom w:val="single" w:sz="4" w:space="0" w:color="auto"/>
              <w:right w:val="single" w:sz="4" w:space="0" w:color="auto"/>
            </w:tcBorders>
            <w:shd w:val="clear" w:color="auto" w:fill="auto"/>
            <w:noWrap/>
            <w:vAlign w:val="center"/>
            <w:hideMark/>
          </w:tcPr>
          <w:p w14:paraId="5BE27744" w14:textId="48D2C806" w:rsidR="00632971" w:rsidRPr="009828F5" w:rsidRDefault="00632971" w:rsidP="009B60F8">
            <w:pPr>
              <w:spacing w:after="0" w:line="240" w:lineRule="auto"/>
              <w:jc w:val="right"/>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$2</w:t>
            </w:r>
            <w:r>
              <w:rPr>
                <w:rFonts w:ascii="Book Antiqua" w:eastAsia="Times New Roman" w:hAnsi="Book Antiqua" w:cs="Times New Roman"/>
                <w:color w:val="000000"/>
                <w:sz w:val="20"/>
                <w:szCs w:val="20"/>
              </w:rPr>
              <w:t>4</w:t>
            </w:r>
            <w:r w:rsidRPr="009828F5">
              <w:rPr>
                <w:rFonts w:ascii="Book Antiqua" w:eastAsia="Times New Roman" w:hAnsi="Book Antiqua" w:cs="Times New Roman"/>
                <w:color w:val="000000"/>
                <w:sz w:val="20"/>
                <w:szCs w:val="20"/>
              </w:rPr>
              <w:t xml:space="preserve">,019 </w:t>
            </w:r>
          </w:p>
        </w:tc>
      </w:tr>
      <w:tr w:rsidR="00632971" w:rsidRPr="009828F5" w14:paraId="6F12D725" w14:textId="77777777" w:rsidTr="005E3C34">
        <w:trPr>
          <w:gridAfter w:val="1"/>
          <w:wAfter w:w="236" w:type="dxa"/>
          <w:trHeight w:val="1575"/>
        </w:trPr>
        <w:tc>
          <w:tcPr>
            <w:tcW w:w="1011" w:type="dxa"/>
            <w:tcBorders>
              <w:top w:val="single" w:sz="4" w:space="0" w:color="auto"/>
              <w:left w:val="single" w:sz="4" w:space="0" w:color="auto"/>
              <w:bottom w:val="single" w:sz="4" w:space="0" w:color="auto"/>
              <w:right w:val="single" w:sz="4" w:space="0" w:color="auto"/>
            </w:tcBorders>
            <w:shd w:val="clear" w:color="auto" w:fill="auto"/>
            <w:noWrap/>
          </w:tcPr>
          <w:p w14:paraId="4FDC3F61" w14:textId="1756104E" w:rsidR="00632971" w:rsidRPr="009828F5" w:rsidRDefault="00632971" w:rsidP="004308E8">
            <w:pPr>
              <w:spacing w:after="0" w:line="240" w:lineRule="auto"/>
              <w:rPr>
                <w:rFonts w:ascii="Calibri" w:eastAsia="Times New Roman" w:hAnsi="Calibri" w:cs="Times New Roman"/>
                <w:color w:val="000000"/>
                <w:sz w:val="20"/>
                <w:szCs w:val="20"/>
              </w:rPr>
            </w:pPr>
            <w:r>
              <w:rPr>
                <w:rFonts w:ascii="Calibri" w:eastAsia="Times New Roman" w:hAnsi="Calibri" w:cs="Times New Roman"/>
                <w:color w:val="000000"/>
                <w:sz w:val="20"/>
                <w:szCs w:val="20"/>
              </w:rPr>
              <w:t>TBD</w:t>
            </w:r>
          </w:p>
        </w:tc>
        <w:tc>
          <w:tcPr>
            <w:tcW w:w="1797" w:type="dxa"/>
            <w:tcBorders>
              <w:top w:val="single" w:sz="4" w:space="0" w:color="auto"/>
              <w:left w:val="nil"/>
              <w:bottom w:val="single" w:sz="4" w:space="0" w:color="auto"/>
              <w:right w:val="single" w:sz="4" w:space="0" w:color="auto"/>
            </w:tcBorders>
            <w:shd w:val="clear" w:color="000000" w:fill="FFFFFF"/>
          </w:tcPr>
          <w:p w14:paraId="4F785673" w14:textId="61BFDA55" w:rsidR="00632971" w:rsidRDefault="00632971" w:rsidP="004308E8">
            <w:pPr>
              <w:spacing w:after="0" w:line="240" w:lineRule="auto"/>
            </w:pPr>
            <w:r>
              <w:t xml:space="preserve">Mt. </w:t>
            </w:r>
            <w:proofErr w:type="spellStart"/>
            <w:r>
              <w:t>Sopris</w:t>
            </w:r>
            <w:proofErr w:type="spellEnd"/>
            <w:r>
              <w:t xml:space="preserve"> Geophysical Logging Class, Tallahassee, FL</w:t>
            </w:r>
          </w:p>
        </w:tc>
        <w:tc>
          <w:tcPr>
            <w:tcW w:w="1808" w:type="dxa"/>
            <w:tcBorders>
              <w:top w:val="single" w:sz="4" w:space="0" w:color="auto"/>
              <w:left w:val="nil"/>
              <w:bottom w:val="single" w:sz="4" w:space="0" w:color="auto"/>
              <w:right w:val="single" w:sz="4" w:space="0" w:color="auto"/>
            </w:tcBorders>
            <w:shd w:val="clear" w:color="000000" w:fill="FFFFFF"/>
          </w:tcPr>
          <w:p w14:paraId="569952A4" w14:textId="1827CFC4" w:rsidR="00632971" w:rsidRPr="009828F5" w:rsidRDefault="00632971" w:rsidP="004308E8">
            <w:pPr>
              <w:spacing w:after="0" w:line="240" w:lineRule="auto"/>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Dan Phelps, PG II</w:t>
            </w:r>
          </w:p>
        </w:tc>
        <w:tc>
          <w:tcPr>
            <w:tcW w:w="1544" w:type="dxa"/>
            <w:tcBorders>
              <w:top w:val="single" w:sz="4" w:space="0" w:color="auto"/>
              <w:left w:val="nil"/>
              <w:bottom w:val="single" w:sz="4" w:space="0" w:color="auto"/>
              <w:right w:val="single" w:sz="4" w:space="0" w:color="auto"/>
            </w:tcBorders>
            <w:shd w:val="clear" w:color="000000" w:fill="FFFFFF"/>
          </w:tcPr>
          <w:p w14:paraId="530447C0" w14:textId="4A5A405C" w:rsidR="00632971" w:rsidRPr="009828F5" w:rsidRDefault="00632971" w:rsidP="004308E8">
            <w:pPr>
              <w:spacing w:after="0" w:line="240" w:lineRule="auto"/>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T</w:t>
            </w:r>
          </w:p>
        </w:tc>
        <w:tc>
          <w:tcPr>
            <w:tcW w:w="2290" w:type="dxa"/>
            <w:tcBorders>
              <w:top w:val="single" w:sz="4" w:space="0" w:color="auto"/>
              <w:left w:val="nil"/>
              <w:bottom w:val="single" w:sz="4" w:space="0" w:color="auto"/>
              <w:right w:val="single" w:sz="4" w:space="0" w:color="auto"/>
            </w:tcBorders>
            <w:shd w:val="clear" w:color="000000" w:fill="FFFFFF"/>
          </w:tcPr>
          <w:p w14:paraId="66417959" w14:textId="24376689" w:rsidR="00632971" w:rsidRPr="009828F5" w:rsidRDefault="00632971" w:rsidP="004308E8">
            <w:pPr>
              <w:spacing w:after="0" w:line="240" w:lineRule="auto"/>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This training supports Dan’s new responsibilities for geophysical logging for FGS projects.</w:t>
            </w:r>
          </w:p>
        </w:tc>
        <w:tc>
          <w:tcPr>
            <w:tcW w:w="2170" w:type="dxa"/>
            <w:tcBorders>
              <w:top w:val="single" w:sz="4" w:space="0" w:color="auto"/>
              <w:left w:val="nil"/>
              <w:bottom w:val="single" w:sz="4" w:space="0" w:color="auto"/>
              <w:right w:val="single" w:sz="4" w:space="0" w:color="auto"/>
            </w:tcBorders>
            <w:shd w:val="clear" w:color="000000" w:fill="FFFFFF"/>
          </w:tcPr>
          <w:p w14:paraId="78D93B0C" w14:textId="77777777" w:rsidR="00632971" w:rsidRPr="009828F5" w:rsidRDefault="00632971" w:rsidP="004308E8">
            <w:pPr>
              <w:spacing w:after="0" w:line="240" w:lineRule="auto"/>
              <w:rPr>
                <w:rFonts w:ascii="Book Antiqua" w:eastAsia="Times New Roman" w:hAnsi="Book Antiqua" w:cs="Times New Roman"/>
                <w:color w:val="000000"/>
                <w:sz w:val="20"/>
                <w:szCs w:val="20"/>
              </w:rPr>
            </w:pPr>
          </w:p>
        </w:tc>
        <w:tc>
          <w:tcPr>
            <w:tcW w:w="1290" w:type="dxa"/>
            <w:tcBorders>
              <w:top w:val="single" w:sz="4" w:space="0" w:color="auto"/>
              <w:left w:val="nil"/>
              <w:bottom w:val="single" w:sz="4" w:space="0" w:color="auto"/>
              <w:right w:val="single" w:sz="4" w:space="0" w:color="auto"/>
            </w:tcBorders>
            <w:shd w:val="clear" w:color="000000" w:fill="FFFFFF"/>
            <w:vAlign w:val="center"/>
          </w:tcPr>
          <w:p w14:paraId="40BB34E5" w14:textId="4B3490FE" w:rsidR="00632971" w:rsidRPr="009828F5" w:rsidRDefault="00632971" w:rsidP="004308E8">
            <w:pPr>
              <w:spacing w:after="0" w:line="240" w:lineRule="auto"/>
              <w:jc w:val="right"/>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$3,000</w:t>
            </w:r>
          </w:p>
        </w:tc>
        <w:tc>
          <w:tcPr>
            <w:tcW w:w="1551" w:type="dxa"/>
            <w:tcBorders>
              <w:top w:val="single" w:sz="4" w:space="0" w:color="auto"/>
              <w:left w:val="nil"/>
              <w:bottom w:val="single" w:sz="4" w:space="0" w:color="auto"/>
              <w:right w:val="single" w:sz="4" w:space="0" w:color="auto"/>
            </w:tcBorders>
            <w:shd w:val="clear" w:color="auto" w:fill="auto"/>
            <w:noWrap/>
            <w:vAlign w:val="center"/>
          </w:tcPr>
          <w:p w14:paraId="68E900A4" w14:textId="035897C4" w:rsidR="00632971" w:rsidRPr="009828F5" w:rsidRDefault="00632971" w:rsidP="009B60F8">
            <w:pPr>
              <w:spacing w:after="0" w:line="240" w:lineRule="auto"/>
              <w:jc w:val="right"/>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$21,019</w:t>
            </w:r>
          </w:p>
        </w:tc>
      </w:tr>
      <w:tr w:rsidR="00DF59DF" w:rsidRPr="009828F5" w14:paraId="523B7A59" w14:textId="77777777" w:rsidTr="005E3C34">
        <w:trPr>
          <w:trHeight w:val="630"/>
        </w:trPr>
        <w:tc>
          <w:tcPr>
            <w:tcW w:w="1011" w:type="dxa"/>
            <w:tcBorders>
              <w:top w:val="nil"/>
              <w:left w:val="single" w:sz="4" w:space="0" w:color="auto"/>
              <w:bottom w:val="single" w:sz="4" w:space="0" w:color="auto"/>
              <w:right w:val="single" w:sz="4" w:space="0" w:color="auto"/>
            </w:tcBorders>
            <w:shd w:val="clear" w:color="auto" w:fill="auto"/>
            <w:noWrap/>
            <w:hideMark/>
          </w:tcPr>
          <w:p w14:paraId="222D668F" w14:textId="77777777" w:rsidR="00DF59DF" w:rsidRPr="009828F5" w:rsidRDefault="00DF59DF" w:rsidP="00DF59DF">
            <w:pPr>
              <w:spacing w:after="0" w:line="240" w:lineRule="auto"/>
              <w:rPr>
                <w:rFonts w:ascii="Calibri" w:eastAsia="Times New Roman" w:hAnsi="Calibri" w:cs="Times New Roman"/>
                <w:color w:val="000000"/>
                <w:sz w:val="20"/>
                <w:szCs w:val="20"/>
              </w:rPr>
            </w:pPr>
            <w:r w:rsidRPr="009828F5">
              <w:rPr>
                <w:rFonts w:ascii="Calibri" w:eastAsia="Times New Roman" w:hAnsi="Calibri" w:cs="Times New Roman"/>
                <w:color w:val="000000"/>
                <w:sz w:val="20"/>
                <w:szCs w:val="20"/>
              </w:rPr>
              <w:t>TBA</w:t>
            </w:r>
          </w:p>
        </w:tc>
        <w:tc>
          <w:tcPr>
            <w:tcW w:w="1797" w:type="dxa"/>
            <w:tcBorders>
              <w:top w:val="nil"/>
              <w:left w:val="nil"/>
              <w:bottom w:val="single" w:sz="4" w:space="0" w:color="auto"/>
              <w:right w:val="single" w:sz="4" w:space="0" w:color="auto"/>
            </w:tcBorders>
            <w:shd w:val="clear" w:color="auto" w:fill="auto"/>
            <w:hideMark/>
          </w:tcPr>
          <w:p w14:paraId="42C43412" w14:textId="77777777" w:rsidR="00DF59DF" w:rsidRPr="009828F5" w:rsidRDefault="00DF59DF" w:rsidP="00DF59DF">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OSHA 40-hour refresher.  Location: Tallahassee</w:t>
            </w:r>
          </w:p>
        </w:tc>
        <w:tc>
          <w:tcPr>
            <w:tcW w:w="1808" w:type="dxa"/>
            <w:tcBorders>
              <w:top w:val="nil"/>
              <w:left w:val="nil"/>
              <w:bottom w:val="single" w:sz="4" w:space="0" w:color="auto"/>
              <w:right w:val="single" w:sz="4" w:space="0" w:color="auto"/>
            </w:tcBorders>
            <w:shd w:val="clear" w:color="auto" w:fill="auto"/>
            <w:noWrap/>
            <w:hideMark/>
          </w:tcPr>
          <w:p w14:paraId="7C0E723F" w14:textId="77777777" w:rsidR="00DF59DF" w:rsidRPr="009828F5" w:rsidRDefault="00DF59DF" w:rsidP="00DF59DF">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Dan Phelps, PG II</w:t>
            </w:r>
          </w:p>
        </w:tc>
        <w:tc>
          <w:tcPr>
            <w:tcW w:w="1544" w:type="dxa"/>
            <w:tcBorders>
              <w:top w:val="nil"/>
              <w:left w:val="nil"/>
              <w:bottom w:val="single" w:sz="4" w:space="0" w:color="auto"/>
              <w:right w:val="single" w:sz="4" w:space="0" w:color="auto"/>
            </w:tcBorders>
            <w:shd w:val="clear" w:color="auto" w:fill="auto"/>
            <w:noWrap/>
            <w:hideMark/>
          </w:tcPr>
          <w:p w14:paraId="5141E7AD" w14:textId="77777777" w:rsidR="00DF59DF" w:rsidRPr="009828F5" w:rsidRDefault="00DF59DF" w:rsidP="00DF59DF">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T</w:t>
            </w:r>
          </w:p>
        </w:tc>
        <w:tc>
          <w:tcPr>
            <w:tcW w:w="2290" w:type="dxa"/>
            <w:tcBorders>
              <w:top w:val="nil"/>
              <w:left w:val="nil"/>
              <w:bottom w:val="single" w:sz="4" w:space="0" w:color="auto"/>
              <w:right w:val="single" w:sz="4" w:space="0" w:color="auto"/>
            </w:tcBorders>
            <w:shd w:val="clear" w:color="auto" w:fill="auto"/>
            <w:noWrap/>
            <w:hideMark/>
          </w:tcPr>
          <w:p w14:paraId="6861BD60" w14:textId="66A11ADA" w:rsidR="00DF59DF" w:rsidRPr="009828F5" w:rsidRDefault="00632971" w:rsidP="00DF59DF">
            <w:pPr>
              <w:spacing w:after="0" w:line="240" w:lineRule="auto"/>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Required field safety.</w:t>
            </w:r>
          </w:p>
        </w:tc>
        <w:tc>
          <w:tcPr>
            <w:tcW w:w="2170" w:type="dxa"/>
            <w:tcBorders>
              <w:top w:val="nil"/>
              <w:left w:val="nil"/>
              <w:bottom w:val="single" w:sz="4" w:space="0" w:color="auto"/>
              <w:right w:val="single" w:sz="4" w:space="0" w:color="auto"/>
            </w:tcBorders>
            <w:shd w:val="clear" w:color="auto" w:fill="auto"/>
            <w:noWrap/>
            <w:hideMark/>
          </w:tcPr>
          <w:p w14:paraId="08AAEA70" w14:textId="77777777" w:rsidR="00DF59DF" w:rsidRPr="009828F5" w:rsidRDefault="00DF59DF" w:rsidP="00DF59DF">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w:t>
            </w:r>
          </w:p>
        </w:tc>
        <w:tc>
          <w:tcPr>
            <w:tcW w:w="1290" w:type="dxa"/>
            <w:tcBorders>
              <w:top w:val="nil"/>
              <w:left w:val="nil"/>
              <w:bottom w:val="single" w:sz="4" w:space="0" w:color="auto"/>
              <w:right w:val="single" w:sz="4" w:space="0" w:color="auto"/>
            </w:tcBorders>
            <w:shd w:val="clear" w:color="auto" w:fill="auto"/>
            <w:noWrap/>
            <w:vAlign w:val="center"/>
            <w:hideMark/>
          </w:tcPr>
          <w:p w14:paraId="1FF08702" w14:textId="77777777" w:rsidR="00DF59DF" w:rsidRPr="009828F5" w:rsidRDefault="00DF59DF" w:rsidP="00DF59DF">
            <w:pPr>
              <w:spacing w:after="0" w:line="240" w:lineRule="auto"/>
              <w:jc w:val="right"/>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xml:space="preserve">$0 </w:t>
            </w:r>
          </w:p>
        </w:tc>
        <w:tc>
          <w:tcPr>
            <w:tcW w:w="1551" w:type="dxa"/>
            <w:tcBorders>
              <w:top w:val="nil"/>
              <w:left w:val="nil"/>
              <w:bottom w:val="single" w:sz="4" w:space="0" w:color="auto"/>
              <w:right w:val="single" w:sz="4" w:space="0" w:color="auto"/>
            </w:tcBorders>
            <w:shd w:val="clear" w:color="auto" w:fill="auto"/>
            <w:noWrap/>
            <w:vAlign w:val="center"/>
            <w:hideMark/>
          </w:tcPr>
          <w:p w14:paraId="697813AB" w14:textId="1BEFB60E" w:rsidR="00DF59DF" w:rsidRPr="009828F5" w:rsidRDefault="00632971" w:rsidP="00DF59DF">
            <w:pPr>
              <w:spacing w:after="0" w:line="240" w:lineRule="auto"/>
              <w:jc w:val="right"/>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$21</w:t>
            </w:r>
            <w:r w:rsidR="00DF59DF" w:rsidRPr="009828F5">
              <w:rPr>
                <w:rFonts w:ascii="Book Antiqua" w:eastAsia="Times New Roman" w:hAnsi="Book Antiqua" w:cs="Times New Roman"/>
                <w:color w:val="000000"/>
                <w:sz w:val="20"/>
                <w:szCs w:val="20"/>
              </w:rPr>
              <w:t xml:space="preserve">,019 </w:t>
            </w:r>
          </w:p>
        </w:tc>
        <w:tc>
          <w:tcPr>
            <w:tcW w:w="236" w:type="dxa"/>
            <w:tcBorders>
              <w:top w:val="nil"/>
              <w:left w:val="nil"/>
              <w:bottom w:val="nil"/>
              <w:right w:val="nil"/>
            </w:tcBorders>
            <w:shd w:val="clear" w:color="auto" w:fill="auto"/>
            <w:noWrap/>
            <w:vAlign w:val="bottom"/>
            <w:hideMark/>
          </w:tcPr>
          <w:p w14:paraId="3E976CF3" w14:textId="77777777" w:rsidR="00DF59DF" w:rsidRPr="009828F5" w:rsidRDefault="00DF59DF" w:rsidP="00DF59DF">
            <w:pPr>
              <w:spacing w:after="0" w:line="240" w:lineRule="auto"/>
              <w:jc w:val="right"/>
              <w:rPr>
                <w:rFonts w:ascii="Book Antiqua" w:eastAsia="Times New Roman" w:hAnsi="Book Antiqua" w:cs="Times New Roman"/>
                <w:color w:val="000000"/>
                <w:sz w:val="20"/>
                <w:szCs w:val="20"/>
              </w:rPr>
            </w:pPr>
          </w:p>
        </w:tc>
      </w:tr>
      <w:tr w:rsidR="00DF59DF" w:rsidRPr="009828F5" w14:paraId="4A187B5F" w14:textId="77777777" w:rsidTr="005E3C34">
        <w:trPr>
          <w:trHeight w:val="945"/>
        </w:trPr>
        <w:tc>
          <w:tcPr>
            <w:tcW w:w="1011" w:type="dxa"/>
            <w:tcBorders>
              <w:top w:val="nil"/>
              <w:left w:val="single" w:sz="4" w:space="0" w:color="auto"/>
              <w:bottom w:val="single" w:sz="4" w:space="0" w:color="auto"/>
              <w:right w:val="single" w:sz="4" w:space="0" w:color="auto"/>
            </w:tcBorders>
            <w:shd w:val="clear" w:color="auto" w:fill="auto"/>
            <w:noWrap/>
            <w:hideMark/>
          </w:tcPr>
          <w:p w14:paraId="4ED17A87" w14:textId="77777777" w:rsidR="00DF59DF" w:rsidRPr="009828F5" w:rsidRDefault="00DF59DF" w:rsidP="00DF59DF">
            <w:pPr>
              <w:spacing w:after="0" w:line="240" w:lineRule="auto"/>
              <w:rPr>
                <w:rFonts w:ascii="Calibri" w:eastAsia="Times New Roman" w:hAnsi="Calibri" w:cs="Times New Roman"/>
                <w:color w:val="000000"/>
                <w:sz w:val="20"/>
                <w:szCs w:val="20"/>
              </w:rPr>
            </w:pPr>
            <w:r w:rsidRPr="009828F5">
              <w:rPr>
                <w:rFonts w:ascii="Calibri" w:eastAsia="Times New Roman" w:hAnsi="Calibri" w:cs="Times New Roman"/>
                <w:color w:val="000000"/>
                <w:sz w:val="20"/>
                <w:szCs w:val="20"/>
              </w:rPr>
              <w:t>5/11-14/15</w:t>
            </w:r>
          </w:p>
        </w:tc>
        <w:tc>
          <w:tcPr>
            <w:tcW w:w="1797" w:type="dxa"/>
            <w:tcBorders>
              <w:top w:val="nil"/>
              <w:left w:val="nil"/>
              <w:bottom w:val="single" w:sz="4" w:space="0" w:color="auto"/>
              <w:right w:val="single" w:sz="4" w:space="0" w:color="auto"/>
            </w:tcBorders>
            <w:shd w:val="clear" w:color="auto" w:fill="auto"/>
            <w:hideMark/>
          </w:tcPr>
          <w:p w14:paraId="555670D9" w14:textId="77777777" w:rsidR="00DF59DF" w:rsidRPr="009828F5" w:rsidRDefault="00DF59DF" w:rsidP="00DF59DF">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Coastal Sediments Conference, 2015 in San Diego, CA.</w:t>
            </w:r>
          </w:p>
        </w:tc>
        <w:tc>
          <w:tcPr>
            <w:tcW w:w="1808" w:type="dxa"/>
            <w:tcBorders>
              <w:top w:val="nil"/>
              <w:left w:val="nil"/>
              <w:bottom w:val="single" w:sz="4" w:space="0" w:color="auto"/>
              <w:right w:val="single" w:sz="4" w:space="0" w:color="auto"/>
            </w:tcBorders>
            <w:shd w:val="clear" w:color="auto" w:fill="auto"/>
            <w:noWrap/>
            <w:hideMark/>
          </w:tcPr>
          <w:p w14:paraId="70340C92" w14:textId="77777777" w:rsidR="00DF59DF" w:rsidRPr="009828F5" w:rsidRDefault="00DF59DF" w:rsidP="00DF59DF">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Dan Phelps, PG II</w:t>
            </w:r>
          </w:p>
        </w:tc>
        <w:tc>
          <w:tcPr>
            <w:tcW w:w="1544" w:type="dxa"/>
            <w:tcBorders>
              <w:top w:val="nil"/>
              <w:left w:val="nil"/>
              <w:bottom w:val="single" w:sz="4" w:space="0" w:color="auto"/>
              <w:right w:val="single" w:sz="4" w:space="0" w:color="auto"/>
            </w:tcBorders>
            <w:shd w:val="clear" w:color="auto" w:fill="auto"/>
            <w:noWrap/>
            <w:hideMark/>
          </w:tcPr>
          <w:p w14:paraId="17D331C8" w14:textId="77777777" w:rsidR="00DF59DF" w:rsidRPr="009828F5" w:rsidRDefault="00DF59DF" w:rsidP="00DF59DF">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T</w:t>
            </w:r>
          </w:p>
        </w:tc>
        <w:tc>
          <w:tcPr>
            <w:tcW w:w="2290" w:type="dxa"/>
            <w:tcBorders>
              <w:top w:val="nil"/>
              <w:left w:val="nil"/>
              <w:bottom w:val="single" w:sz="4" w:space="0" w:color="auto"/>
              <w:right w:val="single" w:sz="4" w:space="0" w:color="auto"/>
            </w:tcBorders>
            <w:shd w:val="clear" w:color="auto" w:fill="auto"/>
            <w:noWrap/>
            <w:hideMark/>
          </w:tcPr>
          <w:p w14:paraId="1C297922" w14:textId="56792A60" w:rsidR="00DF59DF" w:rsidRPr="009828F5" w:rsidRDefault="00632971" w:rsidP="00DF59DF">
            <w:pPr>
              <w:spacing w:after="0" w:line="240" w:lineRule="auto"/>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Interaction with other coastal geology professionals to remain current in this field.</w:t>
            </w:r>
          </w:p>
        </w:tc>
        <w:tc>
          <w:tcPr>
            <w:tcW w:w="2170" w:type="dxa"/>
            <w:tcBorders>
              <w:top w:val="nil"/>
              <w:left w:val="nil"/>
              <w:bottom w:val="single" w:sz="4" w:space="0" w:color="auto"/>
              <w:right w:val="single" w:sz="4" w:space="0" w:color="auto"/>
            </w:tcBorders>
            <w:shd w:val="clear" w:color="auto" w:fill="auto"/>
            <w:noWrap/>
            <w:vAlign w:val="center"/>
            <w:hideMark/>
          </w:tcPr>
          <w:p w14:paraId="7E18DF05" w14:textId="77777777" w:rsidR="00DF59DF" w:rsidRPr="009828F5" w:rsidRDefault="00DF59DF" w:rsidP="00DF59DF">
            <w:pPr>
              <w:spacing w:after="0" w:line="240" w:lineRule="auto"/>
              <w:jc w:val="center"/>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w:t>
            </w:r>
          </w:p>
        </w:tc>
        <w:tc>
          <w:tcPr>
            <w:tcW w:w="1290" w:type="dxa"/>
            <w:tcBorders>
              <w:top w:val="nil"/>
              <w:left w:val="nil"/>
              <w:bottom w:val="single" w:sz="4" w:space="0" w:color="auto"/>
              <w:right w:val="single" w:sz="4" w:space="0" w:color="auto"/>
            </w:tcBorders>
            <w:shd w:val="clear" w:color="auto" w:fill="auto"/>
            <w:noWrap/>
            <w:vAlign w:val="center"/>
            <w:hideMark/>
          </w:tcPr>
          <w:p w14:paraId="1B30C292" w14:textId="77777777" w:rsidR="00DF59DF" w:rsidRPr="009828F5" w:rsidRDefault="00DF59DF" w:rsidP="00DF59DF">
            <w:pPr>
              <w:spacing w:after="0" w:line="240" w:lineRule="auto"/>
              <w:jc w:val="right"/>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xml:space="preserve">$0 </w:t>
            </w:r>
          </w:p>
        </w:tc>
        <w:tc>
          <w:tcPr>
            <w:tcW w:w="1551" w:type="dxa"/>
            <w:tcBorders>
              <w:top w:val="nil"/>
              <w:left w:val="nil"/>
              <w:bottom w:val="single" w:sz="4" w:space="0" w:color="auto"/>
              <w:right w:val="single" w:sz="4" w:space="0" w:color="auto"/>
            </w:tcBorders>
            <w:shd w:val="clear" w:color="auto" w:fill="auto"/>
            <w:noWrap/>
            <w:vAlign w:val="center"/>
            <w:hideMark/>
          </w:tcPr>
          <w:p w14:paraId="38A52957" w14:textId="56DF6B25" w:rsidR="00DF59DF" w:rsidRPr="009828F5" w:rsidRDefault="00632971" w:rsidP="00DF59DF">
            <w:pPr>
              <w:spacing w:after="0" w:line="240" w:lineRule="auto"/>
              <w:jc w:val="right"/>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$21</w:t>
            </w:r>
            <w:r w:rsidR="00DF59DF" w:rsidRPr="009828F5">
              <w:rPr>
                <w:rFonts w:ascii="Book Antiqua" w:eastAsia="Times New Roman" w:hAnsi="Book Antiqua" w:cs="Times New Roman"/>
                <w:color w:val="000000"/>
                <w:sz w:val="20"/>
                <w:szCs w:val="20"/>
              </w:rPr>
              <w:t xml:space="preserve">,019 </w:t>
            </w:r>
          </w:p>
        </w:tc>
        <w:tc>
          <w:tcPr>
            <w:tcW w:w="236" w:type="dxa"/>
            <w:tcBorders>
              <w:top w:val="nil"/>
              <w:left w:val="nil"/>
              <w:bottom w:val="nil"/>
              <w:right w:val="nil"/>
            </w:tcBorders>
            <w:shd w:val="clear" w:color="auto" w:fill="auto"/>
            <w:noWrap/>
            <w:vAlign w:val="bottom"/>
            <w:hideMark/>
          </w:tcPr>
          <w:p w14:paraId="332FC154" w14:textId="77777777" w:rsidR="00DF59DF" w:rsidRPr="009828F5" w:rsidRDefault="00DF59DF" w:rsidP="00DF59DF">
            <w:pPr>
              <w:spacing w:after="0" w:line="240" w:lineRule="auto"/>
              <w:jc w:val="right"/>
              <w:rPr>
                <w:rFonts w:ascii="Book Antiqua" w:eastAsia="Times New Roman" w:hAnsi="Book Antiqua" w:cs="Times New Roman"/>
                <w:color w:val="000000"/>
                <w:sz w:val="20"/>
                <w:szCs w:val="20"/>
              </w:rPr>
            </w:pPr>
          </w:p>
        </w:tc>
      </w:tr>
      <w:tr w:rsidR="00DF59DF" w:rsidRPr="009828F5" w14:paraId="49C734B0" w14:textId="77777777" w:rsidTr="005E3C34">
        <w:trPr>
          <w:trHeight w:val="260"/>
        </w:trPr>
        <w:tc>
          <w:tcPr>
            <w:tcW w:w="1011" w:type="dxa"/>
            <w:tcBorders>
              <w:top w:val="nil"/>
              <w:left w:val="single" w:sz="4" w:space="0" w:color="auto"/>
              <w:bottom w:val="single" w:sz="4" w:space="0" w:color="auto"/>
              <w:right w:val="single" w:sz="4" w:space="0" w:color="auto"/>
            </w:tcBorders>
            <w:shd w:val="clear" w:color="auto" w:fill="auto"/>
            <w:noWrap/>
            <w:hideMark/>
          </w:tcPr>
          <w:p w14:paraId="2841CCC5" w14:textId="77777777" w:rsidR="00DF59DF" w:rsidRPr="009828F5" w:rsidRDefault="00DF59DF" w:rsidP="00DF59DF">
            <w:pPr>
              <w:spacing w:after="0" w:line="240" w:lineRule="auto"/>
              <w:rPr>
                <w:rFonts w:ascii="Calibri" w:eastAsia="Times New Roman" w:hAnsi="Calibri" w:cs="Times New Roman"/>
                <w:color w:val="000000"/>
                <w:sz w:val="20"/>
                <w:szCs w:val="20"/>
              </w:rPr>
            </w:pPr>
            <w:r w:rsidRPr="009828F5">
              <w:rPr>
                <w:rFonts w:ascii="Calibri" w:eastAsia="Times New Roman" w:hAnsi="Calibri" w:cs="Times New Roman"/>
                <w:color w:val="000000"/>
                <w:sz w:val="20"/>
                <w:szCs w:val="20"/>
              </w:rPr>
              <w:t>2/4-6/15</w:t>
            </w:r>
          </w:p>
        </w:tc>
        <w:tc>
          <w:tcPr>
            <w:tcW w:w="1797" w:type="dxa"/>
            <w:tcBorders>
              <w:top w:val="nil"/>
              <w:left w:val="nil"/>
              <w:bottom w:val="single" w:sz="4" w:space="0" w:color="auto"/>
              <w:right w:val="single" w:sz="4" w:space="0" w:color="auto"/>
            </w:tcBorders>
            <w:shd w:val="clear" w:color="auto" w:fill="auto"/>
            <w:hideMark/>
          </w:tcPr>
          <w:p w14:paraId="7F59728F" w14:textId="77777777" w:rsidR="00DF59DF" w:rsidRPr="009828F5" w:rsidRDefault="00DF59DF" w:rsidP="00DF59DF">
            <w:pPr>
              <w:spacing w:after="0" w:line="240" w:lineRule="auto"/>
              <w:rPr>
                <w:rFonts w:ascii="Book Antiqua" w:eastAsia="Times New Roman" w:hAnsi="Book Antiqua" w:cs="Times New Roman"/>
                <w:color w:val="000000"/>
                <w:sz w:val="20"/>
                <w:szCs w:val="20"/>
              </w:rPr>
            </w:pPr>
            <w:r w:rsidRPr="005E3C34">
              <w:rPr>
                <w:rFonts w:ascii="Book Antiqua" w:eastAsia="Times New Roman" w:hAnsi="Book Antiqua" w:cs="Times New Roman"/>
                <w:color w:val="000000"/>
                <w:sz w:val="18"/>
                <w:szCs w:val="20"/>
              </w:rPr>
              <w:t xml:space="preserve">2015 National Conference on Beach Preservation Technology.  Location: Clearwater Beach, Florida. </w:t>
            </w:r>
          </w:p>
        </w:tc>
        <w:tc>
          <w:tcPr>
            <w:tcW w:w="1808" w:type="dxa"/>
            <w:tcBorders>
              <w:top w:val="nil"/>
              <w:left w:val="nil"/>
              <w:bottom w:val="single" w:sz="4" w:space="0" w:color="auto"/>
              <w:right w:val="single" w:sz="4" w:space="0" w:color="auto"/>
            </w:tcBorders>
            <w:shd w:val="clear" w:color="auto" w:fill="auto"/>
            <w:noWrap/>
            <w:hideMark/>
          </w:tcPr>
          <w:p w14:paraId="258CE5B7" w14:textId="77777777" w:rsidR="00DF59DF" w:rsidRPr="009828F5" w:rsidRDefault="00DF59DF" w:rsidP="00DF59DF">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Dan Phelps, PG II</w:t>
            </w:r>
          </w:p>
        </w:tc>
        <w:tc>
          <w:tcPr>
            <w:tcW w:w="1544" w:type="dxa"/>
            <w:tcBorders>
              <w:top w:val="nil"/>
              <w:left w:val="nil"/>
              <w:bottom w:val="single" w:sz="4" w:space="0" w:color="auto"/>
              <w:right w:val="single" w:sz="4" w:space="0" w:color="auto"/>
            </w:tcBorders>
            <w:shd w:val="clear" w:color="auto" w:fill="auto"/>
            <w:noWrap/>
            <w:hideMark/>
          </w:tcPr>
          <w:p w14:paraId="29556A6F" w14:textId="77777777" w:rsidR="00DF59DF" w:rsidRPr="009828F5" w:rsidRDefault="00DF59DF" w:rsidP="00DF59DF">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T</w:t>
            </w:r>
          </w:p>
        </w:tc>
        <w:tc>
          <w:tcPr>
            <w:tcW w:w="2290" w:type="dxa"/>
            <w:tcBorders>
              <w:top w:val="nil"/>
              <w:left w:val="nil"/>
              <w:bottom w:val="single" w:sz="4" w:space="0" w:color="auto"/>
              <w:right w:val="single" w:sz="4" w:space="0" w:color="auto"/>
            </w:tcBorders>
            <w:shd w:val="clear" w:color="auto" w:fill="auto"/>
            <w:noWrap/>
            <w:hideMark/>
          </w:tcPr>
          <w:p w14:paraId="4CE0ECB4" w14:textId="595CD2DA" w:rsidR="00DF59DF" w:rsidRPr="009828F5" w:rsidRDefault="00632971" w:rsidP="00DF59DF">
            <w:pPr>
              <w:spacing w:after="0" w:line="240" w:lineRule="auto"/>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Interaction with other coastal geology professionals to remain current in this field.</w:t>
            </w:r>
          </w:p>
        </w:tc>
        <w:tc>
          <w:tcPr>
            <w:tcW w:w="2170" w:type="dxa"/>
            <w:tcBorders>
              <w:top w:val="nil"/>
              <w:left w:val="nil"/>
              <w:bottom w:val="single" w:sz="4" w:space="0" w:color="auto"/>
              <w:right w:val="single" w:sz="4" w:space="0" w:color="auto"/>
            </w:tcBorders>
            <w:shd w:val="clear" w:color="auto" w:fill="auto"/>
            <w:noWrap/>
            <w:vAlign w:val="center"/>
            <w:hideMark/>
          </w:tcPr>
          <w:p w14:paraId="6BE5A10F" w14:textId="77777777" w:rsidR="00DF59DF" w:rsidRPr="009828F5" w:rsidRDefault="00DF59DF" w:rsidP="00DF59DF">
            <w:pPr>
              <w:spacing w:after="0" w:line="240" w:lineRule="auto"/>
              <w:jc w:val="center"/>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w:t>
            </w:r>
          </w:p>
        </w:tc>
        <w:tc>
          <w:tcPr>
            <w:tcW w:w="1290" w:type="dxa"/>
            <w:tcBorders>
              <w:top w:val="single" w:sz="4" w:space="0" w:color="auto"/>
              <w:left w:val="nil"/>
              <w:bottom w:val="single" w:sz="4" w:space="0" w:color="auto"/>
              <w:right w:val="single" w:sz="4" w:space="0" w:color="auto"/>
            </w:tcBorders>
            <w:shd w:val="clear" w:color="auto" w:fill="auto"/>
            <w:noWrap/>
            <w:vAlign w:val="center"/>
            <w:hideMark/>
          </w:tcPr>
          <w:p w14:paraId="6360BD53" w14:textId="77777777" w:rsidR="00DF59DF" w:rsidRPr="009828F5" w:rsidRDefault="00DF59DF" w:rsidP="00DF59DF">
            <w:pPr>
              <w:spacing w:after="0" w:line="240" w:lineRule="auto"/>
              <w:jc w:val="right"/>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xml:space="preserve">$0 </w:t>
            </w:r>
          </w:p>
        </w:tc>
        <w:tc>
          <w:tcPr>
            <w:tcW w:w="1551" w:type="dxa"/>
            <w:tcBorders>
              <w:top w:val="nil"/>
              <w:left w:val="nil"/>
              <w:bottom w:val="single" w:sz="4" w:space="0" w:color="auto"/>
              <w:right w:val="single" w:sz="4" w:space="0" w:color="auto"/>
            </w:tcBorders>
            <w:shd w:val="clear" w:color="auto" w:fill="auto"/>
            <w:noWrap/>
            <w:vAlign w:val="center"/>
            <w:hideMark/>
          </w:tcPr>
          <w:p w14:paraId="114C032E" w14:textId="285F2DA2" w:rsidR="00DF59DF" w:rsidRPr="009828F5" w:rsidRDefault="00632971" w:rsidP="00DF59DF">
            <w:pPr>
              <w:spacing w:after="0" w:line="240" w:lineRule="auto"/>
              <w:jc w:val="right"/>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$21</w:t>
            </w:r>
            <w:r w:rsidR="00DF59DF" w:rsidRPr="009828F5">
              <w:rPr>
                <w:rFonts w:ascii="Book Antiqua" w:eastAsia="Times New Roman" w:hAnsi="Book Antiqua" w:cs="Times New Roman"/>
                <w:color w:val="000000"/>
                <w:sz w:val="20"/>
                <w:szCs w:val="20"/>
              </w:rPr>
              <w:t xml:space="preserve">,019 </w:t>
            </w:r>
          </w:p>
        </w:tc>
        <w:tc>
          <w:tcPr>
            <w:tcW w:w="236" w:type="dxa"/>
            <w:tcBorders>
              <w:top w:val="nil"/>
              <w:left w:val="nil"/>
              <w:bottom w:val="nil"/>
              <w:right w:val="nil"/>
            </w:tcBorders>
            <w:shd w:val="clear" w:color="auto" w:fill="auto"/>
            <w:noWrap/>
            <w:vAlign w:val="bottom"/>
            <w:hideMark/>
          </w:tcPr>
          <w:p w14:paraId="2C22B003" w14:textId="77777777" w:rsidR="00DF59DF" w:rsidRPr="009828F5" w:rsidRDefault="00DF59DF" w:rsidP="00DF59DF">
            <w:pPr>
              <w:spacing w:after="0" w:line="240" w:lineRule="auto"/>
              <w:jc w:val="right"/>
              <w:rPr>
                <w:rFonts w:ascii="Book Antiqua" w:eastAsia="Times New Roman" w:hAnsi="Book Antiqua" w:cs="Times New Roman"/>
                <w:color w:val="000000"/>
                <w:sz w:val="20"/>
                <w:szCs w:val="20"/>
              </w:rPr>
            </w:pPr>
          </w:p>
        </w:tc>
      </w:tr>
      <w:tr w:rsidR="005E3C34" w:rsidRPr="001B4D6C" w14:paraId="1017BEAF" w14:textId="77777777" w:rsidTr="005E3C34">
        <w:trPr>
          <w:trHeight w:val="1200"/>
        </w:trPr>
        <w:tc>
          <w:tcPr>
            <w:tcW w:w="1011" w:type="dxa"/>
            <w:tcBorders>
              <w:top w:val="nil"/>
              <w:left w:val="single" w:sz="4" w:space="0" w:color="auto"/>
              <w:bottom w:val="single" w:sz="4" w:space="0" w:color="auto"/>
              <w:right w:val="single" w:sz="4" w:space="0" w:color="auto"/>
            </w:tcBorders>
            <w:shd w:val="clear" w:color="auto" w:fill="A6A6A6" w:themeFill="background1" w:themeFillShade="A6"/>
            <w:vAlign w:val="bottom"/>
            <w:hideMark/>
          </w:tcPr>
          <w:p w14:paraId="704A465C" w14:textId="77777777" w:rsidR="005E3C34" w:rsidRPr="001B4D6C" w:rsidRDefault="005E3C34" w:rsidP="001E6902">
            <w:pPr>
              <w:spacing w:after="0" w:line="240" w:lineRule="auto"/>
              <w:rPr>
                <w:rFonts w:ascii="Calibri" w:eastAsia="Times New Roman" w:hAnsi="Calibri" w:cs="Times New Roman"/>
                <w:color w:val="000000"/>
              </w:rPr>
            </w:pPr>
            <w:r w:rsidRPr="001B4D6C">
              <w:rPr>
                <w:rFonts w:ascii="Calibri" w:eastAsia="Times New Roman" w:hAnsi="Calibri" w:cs="Times New Roman"/>
                <w:b/>
                <w:bCs/>
                <w:color w:val="000000"/>
              </w:rPr>
              <w:lastRenderedPageBreak/>
              <w:t>Date of Event</w:t>
            </w:r>
          </w:p>
        </w:tc>
        <w:tc>
          <w:tcPr>
            <w:tcW w:w="1797" w:type="dxa"/>
            <w:tcBorders>
              <w:top w:val="nil"/>
              <w:left w:val="nil"/>
              <w:bottom w:val="single" w:sz="4" w:space="0" w:color="auto"/>
              <w:right w:val="single" w:sz="4" w:space="0" w:color="auto"/>
            </w:tcBorders>
            <w:shd w:val="clear" w:color="auto" w:fill="A6A6A6" w:themeFill="background1" w:themeFillShade="A6"/>
            <w:vAlign w:val="bottom"/>
            <w:hideMark/>
          </w:tcPr>
          <w:p w14:paraId="6C7A21F8"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Name of Event &amp; Location</w:t>
            </w:r>
          </w:p>
        </w:tc>
        <w:tc>
          <w:tcPr>
            <w:tcW w:w="1808" w:type="dxa"/>
            <w:tcBorders>
              <w:top w:val="nil"/>
              <w:left w:val="nil"/>
              <w:bottom w:val="single" w:sz="4" w:space="0" w:color="auto"/>
              <w:right w:val="single" w:sz="4" w:space="0" w:color="auto"/>
            </w:tcBorders>
            <w:shd w:val="clear" w:color="auto" w:fill="A6A6A6" w:themeFill="background1" w:themeFillShade="A6"/>
            <w:noWrap/>
            <w:vAlign w:val="bottom"/>
            <w:hideMark/>
          </w:tcPr>
          <w:p w14:paraId="24760C53"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 xml:space="preserve">Requested Attendees </w:t>
            </w:r>
            <w:r w:rsidRPr="001B4D6C">
              <w:rPr>
                <w:rFonts w:ascii="Calibri" w:eastAsia="Times New Roman" w:hAnsi="Calibri" w:cs="Times New Roman"/>
                <w:b/>
                <w:bCs/>
                <w:color w:val="000000"/>
              </w:rPr>
              <w:br/>
            </w:r>
            <w:r w:rsidRPr="001B4D6C">
              <w:rPr>
                <w:rFonts w:ascii="Calibri" w:eastAsia="Times New Roman" w:hAnsi="Calibri" w:cs="Times New Roman"/>
                <w:color w:val="000000"/>
              </w:rPr>
              <w:t>(</w:t>
            </w:r>
            <w:r w:rsidRPr="001B4D6C">
              <w:rPr>
                <w:rFonts w:ascii="Calibri" w:eastAsia="Times New Roman" w:hAnsi="Calibri" w:cs="Times New Roman"/>
                <w:i/>
                <w:iCs/>
                <w:color w:val="000000"/>
              </w:rPr>
              <w:t>Name &amp; Title</w:t>
            </w:r>
            <w:r w:rsidRPr="001B4D6C">
              <w:rPr>
                <w:rFonts w:ascii="Calibri" w:eastAsia="Times New Roman" w:hAnsi="Calibri" w:cs="Times New Roman"/>
                <w:color w:val="000000"/>
              </w:rPr>
              <w:t>)</w:t>
            </w:r>
          </w:p>
        </w:tc>
        <w:tc>
          <w:tcPr>
            <w:tcW w:w="1544" w:type="dxa"/>
            <w:tcBorders>
              <w:top w:val="nil"/>
              <w:left w:val="nil"/>
              <w:bottom w:val="single" w:sz="4" w:space="0" w:color="auto"/>
              <w:right w:val="single" w:sz="4" w:space="0" w:color="auto"/>
            </w:tcBorders>
            <w:shd w:val="clear" w:color="auto" w:fill="A6A6A6" w:themeFill="background1" w:themeFillShade="A6"/>
            <w:noWrap/>
            <w:vAlign w:val="bottom"/>
            <w:hideMark/>
          </w:tcPr>
          <w:p w14:paraId="5FC38EE9"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Purpose of event:  (T)raining or (O)utreach</w:t>
            </w:r>
          </w:p>
        </w:tc>
        <w:tc>
          <w:tcPr>
            <w:tcW w:w="2290" w:type="dxa"/>
            <w:tcBorders>
              <w:top w:val="nil"/>
              <w:left w:val="nil"/>
              <w:bottom w:val="single" w:sz="4" w:space="0" w:color="auto"/>
              <w:right w:val="single" w:sz="4" w:space="0" w:color="auto"/>
            </w:tcBorders>
            <w:shd w:val="clear" w:color="auto" w:fill="A6A6A6" w:themeFill="background1" w:themeFillShade="A6"/>
            <w:noWrap/>
            <w:vAlign w:val="bottom"/>
            <w:hideMark/>
          </w:tcPr>
          <w:p w14:paraId="6C4E7AC6"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 xml:space="preserve">If Purpose is TRAINING or Professional/Technical DEVELOPMENT: </w:t>
            </w:r>
            <w:r w:rsidRPr="001B4D6C">
              <w:rPr>
                <w:rFonts w:ascii="Calibri" w:eastAsia="Times New Roman" w:hAnsi="Calibri" w:cs="Times New Roman"/>
                <w:b/>
                <w:bCs/>
                <w:i/>
                <w:iCs/>
                <w:color w:val="000000"/>
              </w:rPr>
              <w:t xml:space="preserve">Estimate Savings to be Realized for Each Attendee </w:t>
            </w:r>
          </w:p>
        </w:tc>
        <w:tc>
          <w:tcPr>
            <w:tcW w:w="2170" w:type="dxa"/>
            <w:tcBorders>
              <w:top w:val="nil"/>
              <w:left w:val="nil"/>
              <w:bottom w:val="single" w:sz="4" w:space="0" w:color="auto"/>
              <w:right w:val="single" w:sz="4" w:space="0" w:color="auto"/>
            </w:tcBorders>
            <w:shd w:val="clear" w:color="auto" w:fill="A6A6A6" w:themeFill="background1" w:themeFillShade="A6"/>
            <w:noWrap/>
            <w:vAlign w:val="bottom"/>
            <w:hideMark/>
          </w:tcPr>
          <w:p w14:paraId="19C900FB"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 xml:space="preserve">If Purpose is OUTREACH: </w:t>
            </w:r>
            <w:r w:rsidRPr="001B4D6C">
              <w:rPr>
                <w:rFonts w:ascii="Calibri" w:eastAsia="Times New Roman" w:hAnsi="Calibri" w:cs="Times New Roman"/>
                <w:b/>
                <w:bCs/>
                <w:i/>
                <w:iCs/>
                <w:color w:val="000000"/>
              </w:rPr>
              <w:t>Describe Benefit to DEP</w:t>
            </w:r>
          </w:p>
        </w:tc>
        <w:tc>
          <w:tcPr>
            <w:tcW w:w="1290" w:type="dxa"/>
            <w:tcBorders>
              <w:top w:val="single" w:sz="4" w:space="0" w:color="auto"/>
              <w:left w:val="nil"/>
              <w:bottom w:val="single" w:sz="4" w:space="0" w:color="auto"/>
              <w:right w:val="single" w:sz="4" w:space="0" w:color="auto"/>
            </w:tcBorders>
            <w:shd w:val="clear" w:color="auto" w:fill="A6A6A6" w:themeFill="background1" w:themeFillShade="A6"/>
            <w:noWrap/>
            <w:vAlign w:val="bottom"/>
            <w:hideMark/>
          </w:tcPr>
          <w:p w14:paraId="4F376B2F" w14:textId="77777777" w:rsidR="005E3C34" w:rsidRPr="001B4D6C" w:rsidRDefault="005E3C34" w:rsidP="001E6902">
            <w:pPr>
              <w:spacing w:after="0" w:line="240" w:lineRule="auto"/>
              <w:jc w:val="right"/>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TOTAL Requested Event Cost (Training Cost, Associated Fees, Travel, Per Diem, Etc.)</w:t>
            </w:r>
          </w:p>
        </w:tc>
        <w:tc>
          <w:tcPr>
            <w:tcW w:w="1551" w:type="dxa"/>
            <w:tcBorders>
              <w:top w:val="nil"/>
              <w:left w:val="nil"/>
              <w:bottom w:val="single" w:sz="4" w:space="0" w:color="auto"/>
              <w:right w:val="single" w:sz="4" w:space="0" w:color="auto"/>
            </w:tcBorders>
            <w:shd w:val="clear" w:color="auto" w:fill="A6A6A6" w:themeFill="background1" w:themeFillShade="A6"/>
            <w:noWrap/>
            <w:vAlign w:val="bottom"/>
            <w:hideMark/>
          </w:tcPr>
          <w:p w14:paraId="1C17C74A" w14:textId="77777777" w:rsidR="005E3C34" w:rsidRPr="001B4D6C" w:rsidRDefault="005E3C34" w:rsidP="001E6902">
            <w:pPr>
              <w:spacing w:after="0" w:line="240" w:lineRule="auto"/>
              <w:jc w:val="right"/>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Amount of Remaining from the “Employee Development” Budget</w:t>
            </w:r>
          </w:p>
        </w:tc>
        <w:tc>
          <w:tcPr>
            <w:tcW w:w="236" w:type="dxa"/>
            <w:tcBorders>
              <w:top w:val="nil"/>
              <w:left w:val="nil"/>
              <w:bottom w:val="nil"/>
              <w:right w:val="nil"/>
            </w:tcBorders>
            <w:shd w:val="clear" w:color="auto" w:fill="auto"/>
            <w:noWrap/>
            <w:vAlign w:val="bottom"/>
            <w:hideMark/>
          </w:tcPr>
          <w:p w14:paraId="574513DC" w14:textId="77777777" w:rsidR="005E3C34" w:rsidRPr="001B4D6C" w:rsidRDefault="005E3C34" w:rsidP="001E6902">
            <w:pPr>
              <w:spacing w:after="0" w:line="240" w:lineRule="auto"/>
              <w:jc w:val="right"/>
              <w:rPr>
                <w:rFonts w:ascii="Book Antiqua" w:eastAsia="Times New Roman" w:hAnsi="Book Antiqua" w:cs="Times New Roman"/>
                <w:color w:val="000000"/>
                <w:sz w:val="24"/>
                <w:szCs w:val="24"/>
              </w:rPr>
            </w:pPr>
          </w:p>
        </w:tc>
      </w:tr>
      <w:tr w:rsidR="00DF59DF" w:rsidRPr="009828F5" w14:paraId="0080A0B5" w14:textId="77777777" w:rsidTr="005E3C34">
        <w:trPr>
          <w:trHeight w:val="1575"/>
        </w:trPr>
        <w:tc>
          <w:tcPr>
            <w:tcW w:w="1011" w:type="dxa"/>
            <w:tcBorders>
              <w:top w:val="nil"/>
              <w:left w:val="single" w:sz="4" w:space="0" w:color="auto"/>
              <w:bottom w:val="single" w:sz="4" w:space="0" w:color="auto"/>
              <w:right w:val="single" w:sz="4" w:space="0" w:color="auto"/>
            </w:tcBorders>
            <w:shd w:val="clear" w:color="auto" w:fill="auto"/>
            <w:hideMark/>
          </w:tcPr>
          <w:p w14:paraId="7A3D165B" w14:textId="77777777" w:rsidR="00DF59DF" w:rsidRPr="009828F5" w:rsidRDefault="00DF59DF" w:rsidP="00DF59DF">
            <w:pPr>
              <w:spacing w:after="0" w:line="240" w:lineRule="auto"/>
              <w:rPr>
                <w:rFonts w:ascii="Calibri" w:eastAsia="Times New Roman" w:hAnsi="Calibri" w:cs="Times New Roman"/>
                <w:color w:val="000000"/>
                <w:sz w:val="20"/>
                <w:szCs w:val="20"/>
              </w:rPr>
            </w:pPr>
            <w:r w:rsidRPr="009828F5">
              <w:rPr>
                <w:rFonts w:ascii="Calibri" w:eastAsia="Times New Roman" w:hAnsi="Calibri" w:cs="Times New Roman"/>
                <w:color w:val="000000"/>
                <w:sz w:val="20"/>
                <w:szCs w:val="20"/>
              </w:rPr>
              <w:t>TBD</w:t>
            </w:r>
          </w:p>
        </w:tc>
        <w:tc>
          <w:tcPr>
            <w:tcW w:w="1797" w:type="dxa"/>
            <w:tcBorders>
              <w:top w:val="nil"/>
              <w:left w:val="nil"/>
              <w:bottom w:val="single" w:sz="4" w:space="0" w:color="auto"/>
              <w:right w:val="single" w:sz="4" w:space="0" w:color="auto"/>
            </w:tcBorders>
            <w:shd w:val="clear" w:color="auto" w:fill="auto"/>
            <w:hideMark/>
          </w:tcPr>
          <w:p w14:paraId="148F99C5" w14:textId="77777777" w:rsidR="00DF59DF" w:rsidRPr="009828F5" w:rsidRDefault="00DF59DF" w:rsidP="00DF59DF">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Certified Public Manager classes.  Location: Tallahassee or nearby city.  4 classes as available throughout FY 14-15</w:t>
            </w:r>
          </w:p>
        </w:tc>
        <w:tc>
          <w:tcPr>
            <w:tcW w:w="1808" w:type="dxa"/>
            <w:tcBorders>
              <w:top w:val="nil"/>
              <w:left w:val="nil"/>
              <w:bottom w:val="single" w:sz="4" w:space="0" w:color="auto"/>
              <w:right w:val="single" w:sz="4" w:space="0" w:color="auto"/>
            </w:tcBorders>
            <w:shd w:val="clear" w:color="auto" w:fill="auto"/>
            <w:noWrap/>
            <w:hideMark/>
          </w:tcPr>
          <w:p w14:paraId="640AE604" w14:textId="77777777" w:rsidR="00DF59DF" w:rsidRPr="009828F5" w:rsidRDefault="00DF59DF" w:rsidP="00DF59DF">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Clint Kromhout, PG II</w:t>
            </w:r>
          </w:p>
        </w:tc>
        <w:tc>
          <w:tcPr>
            <w:tcW w:w="1544" w:type="dxa"/>
            <w:tcBorders>
              <w:top w:val="nil"/>
              <w:left w:val="nil"/>
              <w:bottom w:val="single" w:sz="4" w:space="0" w:color="auto"/>
              <w:right w:val="single" w:sz="4" w:space="0" w:color="auto"/>
            </w:tcBorders>
            <w:shd w:val="clear" w:color="auto" w:fill="auto"/>
            <w:noWrap/>
            <w:hideMark/>
          </w:tcPr>
          <w:p w14:paraId="11272449" w14:textId="77777777" w:rsidR="00DF59DF" w:rsidRPr="009828F5" w:rsidRDefault="00DF59DF" w:rsidP="00DF59DF">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T</w:t>
            </w:r>
          </w:p>
        </w:tc>
        <w:tc>
          <w:tcPr>
            <w:tcW w:w="2290" w:type="dxa"/>
            <w:tcBorders>
              <w:top w:val="nil"/>
              <w:left w:val="nil"/>
              <w:bottom w:val="single" w:sz="4" w:space="0" w:color="auto"/>
              <w:right w:val="single" w:sz="4" w:space="0" w:color="auto"/>
            </w:tcBorders>
            <w:shd w:val="clear" w:color="auto" w:fill="auto"/>
            <w:hideMark/>
          </w:tcPr>
          <w:p w14:paraId="25A7CF86" w14:textId="77777777" w:rsidR="00DF59DF" w:rsidRPr="009828F5" w:rsidRDefault="00DF59DF" w:rsidP="00DF59DF">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Better management skills for FGS managers will ultimately lead to cost savings and efficiency that is hard to quantify.</w:t>
            </w:r>
          </w:p>
        </w:tc>
        <w:tc>
          <w:tcPr>
            <w:tcW w:w="2170" w:type="dxa"/>
            <w:tcBorders>
              <w:top w:val="nil"/>
              <w:left w:val="nil"/>
              <w:bottom w:val="single" w:sz="4" w:space="0" w:color="auto"/>
              <w:right w:val="nil"/>
            </w:tcBorders>
            <w:shd w:val="clear" w:color="auto" w:fill="auto"/>
            <w:noWrap/>
            <w:vAlign w:val="center"/>
            <w:hideMark/>
          </w:tcPr>
          <w:p w14:paraId="31D11AB4" w14:textId="77777777" w:rsidR="00DF59DF" w:rsidRPr="009828F5" w:rsidRDefault="00DF59DF" w:rsidP="00DF59DF">
            <w:pPr>
              <w:spacing w:after="0" w:line="240" w:lineRule="auto"/>
              <w:jc w:val="center"/>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w:t>
            </w:r>
          </w:p>
        </w:tc>
        <w:tc>
          <w:tcPr>
            <w:tcW w:w="1290"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3DFA28C2" w14:textId="77777777" w:rsidR="00DF59DF" w:rsidRPr="009828F5" w:rsidRDefault="00DF59DF" w:rsidP="00DF59DF">
            <w:pPr>
              <w:spacing w:after="0" w:line="240" w:lineRule="auto"/>
              <w:jc w:val="right"/>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xml:space="preserve">$1,000 </w:t>
            </w:r>
          </w:p>
        </w:tc>
        <w:tc>
          <w:tcPr>
            <w:tcW w:w="1551" w:type="dxa"/>
            <w:tcBorders>
              <w:top w:val="nil"/>
              <w:left w:val="nil"/>
              <w:bottom w:val="single" w:sz="4" w:space="0" w:color="auto"/>
              <w:right w:val="single" w:sz="4" w:space="0" w:color="auto"/>
            </w:tcBorders>
            <w:shd w:val="clear" w:color="auto" w:fill="auto"/>
            <w:noWrap/>
            <w:vAlign w:val="center"/>
            <w:hideMark/>
          </w:tcPr>
          <w:p w14:paraId="40FA6B40" w14:textId="7F862473" w:rsidR="00DF59DF" w:rsidRPr="009828F5" w:rsidRDefault="00632971" w:rsidP="00DF59DF">
            <w:pPr>
              <w:spacing w:after="0" w:line="240" w:lineRule="auto"/>
              <w:jc w:val="right"/>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$20</w:t>
            </w:r>
            <w:r w:rsidR="00DF59DF" w:rsidRPr="009828F5">
              <w:rPr>
                <w:rFonts w:ascii="Book Antiqua" w:eastAsia="Times New Roman" w:hAnsi="Book Antiqua" w:cs="Times New Roman"/>
                <w:color w:val="000000"/>
                <w:sz w:val="20"/>
                <w:szCs w:val="20"/>
              </w:rPr>
              <w:t xml:space="preserve">,019 </w:t>
            </w:r>
          </w:p>
        </w:tc>
        <w:tc>
          <w:tcPr>
            <w:tcW w:w="236" w:type="dxa"/>
            <w:tcBorders>
              <w:top w:val="nil"/>
              <w:left w:val="nil"/>
              <w:bottom w:val="nil"/>
              <w:right w:val="nil"/>
            </w:tcBorders>
            <w:shd w:val="clear" w:color="auto" w:fill="auto"/>
            <w:noWrap/>
            <w:vAlign w:val="bottom"/>
            <w:hideMark/>
          </w:tcPr>
          <w:p w14:paraId="61F148BF" w14:textId="77777777" w:rsidR="00DF59DF" w:rsidRPr="009828F5" w:rsidRDefault="00DF59DF" w:rsidP="00DF59DF">
            <w:pPr>
              <w:spacing w:after="0" w:line="240" w:lineRule="auto"/>
              <w:jc w:val="right"/>
              <w:rPr>
                <w:rFonts w:ascii="Book Antiqua" w:eastAsia="Times New Roman" w:hAnsi="Book Antiqua" w:cs="Times New Roman"/>
                <w:color w:val="000000"/>
                <w:sz w:val="20"/>
                <w:szCs w:val="20"/>
              </w:rPr>
            </w:pPr>
          </w:p>
        </w:tc>
      </w:tr>
      <w:tr w:rsidR="00DF59DF" w:rsidRPr="001B4D6C" w14:paraId="078D44A1" w14:textId="77777777" w:rsidTr="005E3C34">
        <w:trPr>
          <w:trHeight w:val="345"/>
        </w:trPr>
        <w:tc>
          <w:tcPr>
            <w:tcW w:w="10620" w:type="dxa"/>
            <w:gridSpan w:val="6"/>
            <w:tcBorders>
              <w:top w:val="single" w:sz="4" w:space="0" w:color="auto"/>
              <w:left w:val="nil"/>
              <w:bottom w:val="single" w:sz="8" w:space="0" w:color="auto"/>
              <w:right w:val="nil"/>
            </w:tcBorders>
            <w:shd w:val="clear" w:color="auto" w:fill="auto"/>
            <w:hideMark/>
          </w:tcPr>
          <w:p w14:paraId="61A1E0A5" w14:textId="77777777" w:rsidR="00DF59DF" w:rsidRPr="001B4D6C" w:rsidRDefault="00DF59DF" w:rsidP="00DF59DF">
            <w:pPr>
              <w:spacing w:after="0" w:line="240" w:lineRule="auto"/>
              <w:rPr>
                <w:rFonts w:ascii="Book Antiqua" w:eastAsia="Times New Roman" w:hAnsi="Book Antiqua" w:cs="Times New Roman"/>
                <w:b/>
                <w:bCs/>
                <w:color w:val="000000"/>
                <w:sz w:val="24"/>
                <w:szCs w:val="24"/>
              </w:rPr>
            </w:pPr>
            <w:r w:rsidRPr="001B4D6C">
              <w:rPr>
                <w:rFonts w:ascii="Book Antiqua" w:eastAsia="Times New Roman" w:hAnsi="Book Antiqua" w:cs="Times New Roman"/>
                <w:b/>
                <w:bCs/>
                <w:color w:val="000000"/>
                <w:sz w:val="24"/>
                <w:szCs w:val="24"/>
              </w:rPr>
              <w:t>Geological Investigations Section Total</w:t>
            </w:r>
          </w:p>
        </w:tc>
        <w:tc>
          <w:tcPr>
            <w:tcW w:w="1290" w:type="dxa"/>
            <w:tcBorders>
              <w:top w:val="nil"/>
              <w:left w:val="nil"/>
              <w:bottom w:val="single" w:sz="8" w:space="0" w:color="auto"/>
              <w:right w:val="nil"/>
            </w:tcBorders>
            <w:shd w:val="clear" w:color="auto" w:fill="auto"/>
            <w:noWrap/>
            <w:vAlign w:val="bottom"/>
            <w:hideMark/>
          </w:tcPr>
          <w:p w14:paraId="1A34102F" w14:textId="3E01B151" w:rsidR="00DF59DF" w:rsidRPr="001B4D6C" w:rsidRDefault="00DF59DF" w:rsidP="00DF59DF">
            <w:pPr>
              <w:spacing w:after="0" w:line="240" w:lineRule="auto"/>
              <w:rPr>
                <w:rFonts w:ascii="Calibri" w:eastAsia="Times New Roman" w:hAnsi="Calibri" w:cs="Times New Roman"/>
                <w:sz w:val="24"/>
                <w:szCs w:val="24"/>
              </w:rPr>
            </w:pPr>
            <w:r>
              <w:rPr>
                <w:rFonts w:ascii="Calibri" w:eastAsia="Times New Roman" w:hAnsi="Calibri" w:cs="Times New Roman"/>
                <w:sz w:val="24"/>
                <w:szCs w:val="24"/>
              </w:rPr>
              <w:t xml:space="preserve"> $ 12,540             </w:t>
            </w:r>
          </w:p>
        </w:tc>
        <w:tc>
          <w:tcPr>
            <w:tcW w:w="1551" w:type="dxa"/>
            <w:tcBorders>
              <w:top w:val="nil"/>
              <w:left w:val="nil"/>
              <w:bottom w:val="single" w:sz="8" w:space="0" w:color="auto"/>
              <w:right w:val="single" w:sz="8" w:space="0" w:color="auto"/>
            </w:tcBorders>
            <w:shd w:val="clear" w:color="auto" w:fill="auto"/>
            <w:hideMark/>
          </w:tcPr>
          <w:p w14:paraId="5A5D8BC7" w14:textId="77777777" w:rsidR="00DF59DF" w:rsidRPr="001B4D6C" w:rsidRDefault="00DF59DF" w:rsidP="00DF59DF">
            <w:pPr>
              <w:spacing w:after="0" w:line="240" w:lineRule="auto"/>
              <w:rPr>
                <w:rFonts w:ascii="Book Antiqua" w:eastAsia="Times New Roman" w:hAnsi="Book Antiqua" w:cs="Times New Roman"/>
                <w:color w:val="000000"/>
                <w:sz w:val="24"/>
                <w:szCs w:val="24"/>
              </w:rPr>
            </w:pPr>
            <w:r w:rsidRPr="001B4D6C">
              <w:rPr>
                <w:rFonts w:ascii="Book Antiqua" w:eastAsia="Times New Roman" w:hAnsi="Book Antiqua" w:cs="Times New Roman"/>
                <w:color w:val="000000"/>
                <w:sz w:val="24"/>
                <w:szCs w:val="24"/>
              </w:rPr>
              <w:t> </w:t>
            </w:r>
          </w:p>
        </w:tc>
        <w:tc>
          <w:tcPr>
            <w:tcW w:w="236" w:type="dxa"/>
            <w:tcBorders>
              <w:top w:val="nil"/>
              <w:left w:val="nil"/>
              <w:bottom w:val="nil"/>
              <w:right w:val="nil"/>
            </w:tcBorders>
            <w:shd w:val="clear" w:color="auto" w:fill="auto"/>
            <w:noWrap/>
            <w:vAlign w:val="bottom"/>
            <w:hideMark/>
          </w:tcPr>
          <w:p w14:paraId="51C82DAE" w14:textId="77777777" w:rsidR="00DF59DF" w:rsidRPr="001B4D6C" w:rsidRDefault="00DF59DF" w:rsidP="00DF59DF">
            <w:pPr>
              <w:spacing w:after="0" w:line="240" w:lineRule="auto"/>
              <w:rPr>
                <w:rFonts w:ascii="Book Antiqua" w:eastAsia="Times New Roman" w:hAnsi="Book Antiqua" w:cs="Times New Roman"/>
                <w:color w:val="000000"/>
                <w:sz w:val="24"/>
                <w:szCs w:val="24"/>
              </w:rPr>
            </w:pPr>
          </w:p>
        </w:tc>
      </w:tr>
      <w:tr w:rsidR="00DF59DF" w:rsidRPr="001B4D6C" w14:paraId="08FBC221" w14:textId="77777777" w:rsidTr="005E3C34">
        <w:trPr>
          <w:trHeight w:val="300"/>
        </w:trPr>
        <w:tc>
          <w:tcPr>
            <w:tcW w:w="1011" w:type="dxa"/>
            <w:tcBorders>
              <w:top w:val="nil"/>
              <w:left w:val="nil"/>
              <w:bottom w:val="nil"/>
              <w:right w:val="nil"/>
            </w:tcBorders>
            <w:shd w:val="clear" w:color="auto" w:fill="auto"/>
            <w:noWrap/>
            <w:hideMark/>
          </w:tcPr>
          <w:p w14:paraId="518E94DA" w14:textId="77777777" w:rsidR="00DF59DF" w:rsidRPr="001B4D6C" w:rsidRDefault="00DF59DF" w:rsidP="00DF59DF">
            <w:pPr>
              <w:spacing w:after="0" w:line="240" w:lineRule="auto"/>
              <w:rPr>
                <w:rFonts w:ascii="Times New Roman" w:eastAsia="Times New Roman" w:hAnsi="Times New Roman" w:cs="Times New Roman"/>
                <w:sz w:val="20"/>
                <w:szCs w:val="20"/>
              </w:rPr>
            </w:pPr>
          </w:p>
        </w:tc>
        <w:tc>
          <w:tcPr>
            <w:tcW w:w="1797" w:type="dxa"/>
            <w:tcBorders>
              <w:top w:val="nil"/>
              <w:left w:val="nil"/>
              <w:bottom w:val="nil"/>
              <w:right w:val="nil"/>
            </w:tcBorders>
            <w:shd w:val="clear" w:color="auto" w:fill="auto"/>
            <w:vAlign w:val="bottom"/>
            <w:hideMark/>
          </w:tcPr>
          <w:p w14:paraId="65F14A28" w14:textId="77777777" w:rsidR="00DF59DF" w:rsidRPr="001B4D6C" w:rsidRDefault="00DF59DF" w:rsidP="00DF59DF">
            <w:pPr>
              <w:spacing w:after="0" w:line="240" w:lineRule="auto"/>
              <w:rPr>
                <w:rFonts w:ascii="Times New Roman" w:eastAsia="Times New Roman" w:hAnsi="Times New Roman" w:cs="Times New Roman"/>
                <w:sz w:val="20"/>
                <w:szCs w:val="20"/>
              </w:rPr>
            </w:pPr>
          </w:p>
        </w:tc>
        <w:tc>
          <w:tcPr>
            <w:tcW w:w="1808" w:type="dxa"/>
            <w:tcBorders>
              <w:top w:val="nil"/>
              <w:left w:val="nil"/>
              <w:bottom w:val="nil"/>
              <w:right w:val="nil"/>
            </w:tcBorders>
            <w:shd w:val="clear" w:color="auto" w:fill="auto"/>
            <w:vAlign w:val="bottom"/>
            <w:hideMark/>
          </w:tcPr>
          <w:p w14:paraId="74B6CE00" w14:textId="77777777" w:rsidR="00DF59DF" w:rsidRPr="001B4D6C" w:rsidRDefault="00DF59DF" w:rsidP="00DF59DF">
            <w:pPr>
              <w:spacing w:after="0" w:line="240" w:lineRule="auto"/>
              <w:rPr>
                <w:rFonts w:ascii="Times New Roman" w:eastAsia="Times New Roman" w:hAnsi="Times New Roman" w:cs="Times New Roman"/>
                <w:sz w:val="20"/>
                <w:szCs w:val="20"/>
              </w:rPr>
            </w:pPr>
          </w:p>
        </w:tc>
        <w:tc>
          <w:tcPr>
            <w:tcW w:w="1544" w:type="dxa"/>
            <w:tcBorders>
              <w:top w:val="nil"/>
              <w:left w:val="nil"/>
              <w:bottom w:val="nil"/>
              <w:right w:val="nil"/>
            </w:tcBorders>
            <w:shd w:val="clear" w:color="auto" w:fill="auto"/>
            <w:vAlign w:val="bottom"/>
            <w:hideMark/>
          </w:tcPr>
          <w:p w14:paraId="2409BE4D" w14:textId="77777777" w:rsidR="00DF59DF" w:rsidRPr="001B4D6C" w:rsidRDefault="00DF59DF" w:rsidP="00DF59DF">
            <w:pPr>
              <w:spacing w:after="0" w:line="240" w:lineRule="auto"/>
              <w:rPr>
                <w:rFonts w:ascii="Times New Roman" w:eastAsia="Times New Roman" w:hAnsi="Times New Roman" w:cs="Times New Roman"/>
                <w:sz w:val="20"/>
                <w:szCs w:val="20"/>
              </w:rPr>
            </w:pPr>
          </w:p>
        </w:tc>
        <w:tc>
          <w:tcPr>
            <w:tcW w:w="2290" w:type="dxa"/>
            <w:tcBorders>
              <w:top w:val="nil"/>
              <w:left w:val="nil"/>
              <w:bottom w:val="nil"/>
              <w:right w:val="nil"/>
            </w:tcBorders>
            <w:shd w:val="clear" w:color="auto" w:fill="auto"/>
            <w:vAlign w:val="bottom"/>
            <w:hideMark/>
          </w:tcPr>
          <w:p w14:paraId="24D663D2" w14:textId="77777777" w:rsidR="00DF59DF" w:rsidRPr="001B4D6C" w:rsidRDefault="00DF59DF" w:rsidP="00DF59DF">
            <w:pPr>
              <w:spacing w:after="0" w:line="240" w:lineRule="auto"/>
              <w:rPr>
                <w:rFonts w:ascii="Times New Roman" w:eastAsia="Times New Roman" w:hAnsi="Times New Roman" w:cs="Times New Roman"/>
                <w:sz w:val="20"/>
                <w:szCs w:val="20"/>
              </w:rPr>
            </w:pPr>
          </w:p>
        </w:tc>
        <w:tc>
          <w:tcPr>
            <w:tcW w:w="2170" w:type="dxa"/>
            <w:tcBorders>
              <w:top w:val="nil"/>
              <w:left w:val="nil"/>
              <w:bottom w:val="nil"/>
              <w:right w:val="nil"/>
            </w:tcBorders>
            <w:shd w:val="clear" w:color="auto" w:fill="auto"/>
            <w:vAlign w:val="bottom"/>
            <w:hideMark/>
          </w:tcPr>
          <w:p w14:paraId="4FC02C94" w14:textId="77777777" w:rsidR="00DF59DF" w:rsidRPr="001B4D6C" w:rsidRDefault="00DF59DF" w:rsidP="00DF59DF">
            <w:pPr>
              <w:spacing w:after="0" w:line="240" w:lineRule="auto"/>
              <w:rPr>
                <w:rFonts w:ascii="Times New Roman" w:eastAsia="Times New Roman" w:hAnsi="Times New Roman" w:cs="Times New Roman"/>
                <w:sz w:val="20"/>
                <w:szCs w:val="20"/>
              </w:rPr>
            </w:pPr>
          </w:p>
        </w:tc>
        <w:tc>
          <w:tcPr>
            <w:tcW w:w="1290" w:type="dxa"/>
            <w:tcBorders>
              <w:top w:val="nil"/>
              <w:left w:val="nil"/>
              <w:bottom w:val="nil"/>
              <w:right w:val="nil"/>
            </w:tcBorders>
            <w:shd w:val="clear" w:color="auto" w:fill="auto"/>
            <w:noWrap/>
            <w:vAlign w:val="bottom"/>
            <w:hideMark/>
          </w:tcPr>
          <w:p w14:paraId="1A7B19F0" w14:textId="77777777" w:rsidR="00DF59DF" w:rsidRPr="001B4D6C" w:rsidRDefault="00DF59DF" w:rsidP="00DF59DF">
            <w:pPr>
              <w:spacing w:after="0" w:line="240" w:lineRule="auto"/>
              <w:rPr>
                <w:rFonts w:ascii="Times New Roman" w:eastAsia="Times New Roman" w:hAnsi="Times New Roman" w:cs="Times New Roman"/>
                <w:sz w:val="20"/>
                <w:szCs w:val="20"/>
              </w:rPr>
            </w:pPr>
          </w:p>
        </w:tc>
        <w:tc>
          <w:tcPr>
            <w:tcW w:w="1551" w:type="dxa"/>
            <w:tcBorders>
              <w:top w:val="nil"/>
              <w:left w:val="nil"/>
              <w:bottom w:val="nil"/>
              <w:right w:val="nil"/>
            </w:tcBorders>
            <w:shd w:val="clear" w:color="auto" w:fill="auto"/>
            <w:noWrap/>
            <w:vAlign w:val="bottom"/>
            <w:hideMark/>
          </w:tcPr>
          <w:p w14:paraId="7F9EBC70" w14:textId="77777777" w:rsidR="00DF59DF" w:rsidRPr="001B4D6C" w:rsidRDefault="00DF59DF" w:rsidP="00DF59DF">
            <w:pPr>
              <w:spacing w:after="0" w:line="240" w:lineRule="auto"/>
              <w:rPr>
                <w:rFonts w:ascii="Times New Roman" w:eastAsia="Times New Roman" w:hAnsi="Times New Roman" w:cs="Times New Roman"/>
                <w:sz w:val="20"/>
                <w:szCs w:val="20"/>
              </w:rPr>
            </w:pPr>
          </w:p>
        </w:tc>
        <w:tc>
          <w:tcPr>
            <w:tcW w:w="236" w:type="dxa"/>
            <w:tcBorders>
              <w:top w:val="nil"/>
              <w:left w:val="nil"/>
              <w:bottom w:val="nil"/>
              <w:right w:val="nil"/>
            </w:tcBorders>
            <w:shd w:val="clear" w:color="auto" w:fill="auto"/>
            <w:noWrap/>
            <w:vAlign w:val="bottom"/>
            <w:hideMark/>
          </w:tcPr>
          <w:p w14:paraId="07B013FF" w14:textId="77777777" w:rsidR="00DF59DF" w:rsidRPr="001B4D6C" w:rsidRDefault="00DF59DF" w:rsidP="00DF59DF">
            <w:pPr>
              <w:spacing w:after="0" w:line="240" w:lineRule="auto"/>
              <w:rPr>
                <w:rFonts w:ascii="Times New Roman" w:eastAsia="Times New Roman" w:hAnsi="Times New Roman" w:cs="Times New Roman"/>
                <w:sz w:val="20"/>
                <w:szCs w:val="20"/>
              </w:rPr>
            </w:pPr>
          </w:p>
        </w:tc>
      </w:tr>
      <w:tr w:rsidR="00DF59DF" w:rsidRPr="001B4D6C" w14:paraId="57850D80" w14:textId="77777777" w:rsidTr="005E3C34">
        <w:trPr>
          <w:trHeight w:val="612"/>
        </w:trPr>
        <w:tc>
          <w:tcPr>
            <w:tcW w:w="1011" w:type="dxa"/>
            <w:tcBorders>
              <w:top w:val="nil"/>
              <w:left w:val="nil"/>
              <w:bottom w:val="nil"/>
              <w:right w:val="nil"/>
            </w:tcBorders>
            <w:shd w:val="clear" w:color="auto" w:fill="auto"/>
            <w:noWrap/>
            <w:hideMark/>
          </w:tcPr>
          <w:p w14:paraId="3D533113" w14:textId="77777777" w:rsidR="00DF59DF" w:rsidRPr="001B4D6C" w:rsidRDefault="00DF59DF" w:rsidP="00DF59DF">
            <w:pPr>
              <w:spacing w:after="0" w:line="240" w:lineRule="auto"/>
              <w:rPr>
                <w:rFonts w:ascii="Times New Roman" w:eastAsia="Times New Roman" w:hAnsi="Times New Roman" w:cs="Times New Roman"/>
                <w:sz w:val="20"/>
                <w:szCs w:val="20"/>
              </w:rPr>
            </w:pPr>
          </w:p>
        </w:tc>
        <w:tc>
          <w:tcPr>
            <w:tcW w:w="1797" w:type="dxa"/>
            <w:tcBorders>
              <w:top w:val="nil"/>
              <w:left w:val="nil"/>
              <w:bottom w:val="nil"/>
              <w:right w:val="nil"/>
            </w:tcBorders>
            <w:shd w:val="clear" w:color="auto" w:fill="auto"/>
            <w:vAlign w:val="bottom"/>
            <w:hideMark/>
          </w:tcPr>
          <w:p w14:paraId="3B8E6B83" w14:textId="77777777" w:rsidR="00DF59DF" w:rsidRPr="001B4D6C" w:rsidRDefault="00DF59DF" w:rsidP="00DF59DF">
            <w:pPr>
              <w:spacing w:after="0" w:line="240" w:lineRule="auto"/>
              <w:rPr>
                <w:rFonts w:ascii="Times New Roman" w:eastAsia="Times New Roman" w:hAnsi="Times New Roman" w:cs="Times New Roman"/>
                <w:sz w:val="20"/>
                <w:szCs w:val="20"/>
              </w:rPr>
            </w:pPr>
          </w:p>
        </w:tc>
        <w:tc>
          <w:tcPr>
            <w:tcW w:w="1808" w:type="dxa"/>
            <w:tcBorders>
              <w:top w:val="nil"/>
              <w:left w:val="nil"/>
              <w:bottom w:val="nil"/>
              <w:right w:val="nil"/>
            </w:tcBorders>
            <w:shd w:val="clear" w:color="auto" w:fill="auto"/>
            <w:vAlign w:val="bottom"/>
            <w:hideMark/>
          </w:tcPr>
          <w:p w14:paraId="61BF509D" w14:textId="77777777" w:rsidR="00DF59DF" w:rsidRPr="001B4D6C" w:rsidRDefault="00DF59DF" w:rsidP="00DF59DF">
            <w:pPr>
              <w:spacing w:after="0" w:line="240" w:lineRule="auto"/>
              <w:rPr>
                <w:rFonts w:ascii="Times New Roman" w:eastAsia="Times New Roman" w:hAnsi="Times New Roman" w:cs="Times New Roman"/>
                <w:sz w:val="20"/>
                <w:szCs w:val="20"/>
              </w:rPr>
            </w:pPr>
          </w:p>
        </w:tc>
        <w:tc>
          <w:tcPr>
            <w:tcW w:w="1544" w:type="dxa"/>
            <w:tcBorders>
              <w:top w:val="nil"/>
              <w:left w:val="nil"/>
              <w:bottom w:val="nil"/>
              <w:right w:val="nil"/>
            </w:tcBorders>
            <w:shd w:val="clear" w:color="auto" w:fill="auto"/>
            <w:vAlign w:val="bottom"/>
            <w:hideMark/>
          </w:tcPr>
          <w:p w14:paraId="03847094" w14:textId="77777777" w:rsidR="00DF59DF" w:rsidRPr="001B4D6C" w:rsidRDefault="00DF59DF" w:rsidP="00DF59DF">
            <w:pPr>
              <w:spacing w:after="0" w:line="240" w:lineRule="auto"/>
              <w:rPr>
                <w:rFonts w:ascii="Times New Roman" w:eastAsia="Times New Roman" w:hAnsi="Times New Roman" w:cs="Times New Roman"/>
                <w:sz w:val="20"/>
                <w:szCs w:val="20"/>
              </w:rPr>
            </w:pPr>
          </w:p>
        </w:tc>
        <w:tc>
          <w:tcPr>
            <w:tcW w:w="2290" w:type="dxa"/>
            <w:tcBorders>
              <w:top w:val="nil"/>
              <w:left w:val="nil"/>
              <w:bottom w:val="nil"/>
              <w:right w:val="nil"/>
            </w:tcBorders>
            <w:shd w:val="clear" w:color="auto" w:fill="auto"/>
            <w:vAlign w:val="bottom"/>
            <w:hideMark/>
          </w:tcPr>
          <w:p w14:paraId="0ADF9391" w14:textId="77777777" w:rsidR="00DF59DF" w:rsidRPr="001B4D6C" w:rsidRDefault="00DF59DF" w:rsidP="00DF59DF">
            <w:pPr>
              <w:spacing w:after="0" w:line="240" w:lineRule="auto"/>
              <w:rPr>
                <w:rFonts w:ascii="Times New Roman" w:eastAsia="Times New Roman" w:hAnsi="Times New Roman" w:cs="Times New Roman"/>
                <w:sz w:val="20"/>
                <w:szCs w:val="20"/>
              </w:rPr>
            </w:pPr>
          </w:p>
        </w:tc>
        <w:tc>
          <w:tcPr>
            <w:tcW w:w="2170" w:type="dxa"/>
            <w:tcBorders>
              <w:top w:val="nil"/>
              <w:left w:val="nil"/>
              <w:bottom w:val="nil"/>
              <w:right w:val="nil"/>
            </w:tcBorders>
            <w:shd w:val="clear" w:color="auto" w:fill="auto"/>
            <w:vAlign w:val="bottom"/>
            <w:hideMark/>
          </w:tcPr>
          <w:p w14:paraId="3E2CE530" w14:textId="77777777" w:rsidR="00DF59DF" w:rsidRPr="001B4D6C" w:rsidRDefault="00DF59DF" w:rsidP="00DF59DF">
            <w:pPr>
              <w:spacing w:after="0" w:line="240" w:lineRule="auto"/>
              <w:rPr>
                <w:rFonts w:ascii="Times New Roman" w:eastAsia="Times New Roman" w:hAnsi="Times New Roman" w:cs="Times New Roman"/>
                <w:sz w:val="20"/>
                <w:szCs w:val="20"/>
              </w:rPr>
            </w:pPr>
          </w:p>
        </w:tc>
        <w:tc>
          <w:tcPr>
            <w:tcW w:w="1290" w:type="dxa"/>
            <w:tcBorders>
              <w:top w:val="nil"/>
              <w:left w:val="nil"/>
              <w:bottom w:val="nil"/>
              <w:right w:val="nil"/>
            </w:tcBorders>
            <w:shd w:val="clear" w:color="auto" w:fill="auto"/>
            <w:noWrap/>
            <w:vAlign w:val="bottom"/>
            <w:hideMark/>
          </w:tcPr>
          <w:p w14:paraId="5B612F2A" w14:textId="77777777" w:rsidR="00DF59DF" w:rsidRPr="001B4D6C" w:rsidRDefault="00DF59DF" w:rsidP="00DF59DF">
            <w:pPr>
              <w:spacing w:after="0" w:line="240" w:lineRule="auto"/>
              <w:rPr>
                <w:rFonts w:ascii="Times New Roman" w:eastAsia="Times New Roman" w:hAnsi="Times New Roman" w:cs="Times New Roman"/>
                <w:sz w:val="20"/>
                <w:szCs w:val="20"/>
              </w:rPr>
            </w:pPr>
          </w:p>
        </w:tc>
        <w:tc>
          <w:tcPr>
            <w:tcW w:w="1551" w:type="dxa"/>
            <w:tcBorders>
              <w:top w:val="nil"/>
              <w:left w:val="nil"/>
              <w:bottom w:val="nil"/>
              <w:right w:val="nil"/>
            </w:tcBorders>
            <w:shd w:val="clear" w:color="auto" w:fill="auto"/>
            <w:noWrap/>
            <w:vAlign w:val="bottom"/>
            <w:hideMark/>
          </w:tcPr>
          <w:p w14:paraId="3A5B3819" w14:textId="77777777" w:rsidR="00DF59DF" w:rsidRPr="001B4D6C" w:rsidRDefault="00DF59DF" w:rsidP="00DF59DF">
            <w:pPr>
              <w:spacing w:after="0" w:line="240" w:lineRule="auto"/>
              <w:rPr>
                <w:rFonts w:ascii="Times New Roman" w:eastAsia="Times New Roman" w:hAnsi="Times New Roman" w:cs="Times New Roman"/>
                <w:sz w:val="20"/>
                <w:szCs w:val="20"/>
              </w:rPr>
            </w:pPr>
          </w:p>
        </w:tc>
        <w:tc>
          <w:tcPr>
            <w:tcW w:w="236" w:type="dxa"/>
            <w:tcBorders>
              <w:top w:val="nil"/>
              <w:left w:val="nil"/>
              <w:bottom w:val="nil"/>
              <w:right w:val="nil"/>
            </w:tcBorders>
            <w:shd w:val="clear" w:color="auto" w:fill="auto"/>
            <w:noWrap/>
            <w:vAlign w:val="bottom"/>
            <w:hideMark/>
          </w:tcPr>
          <w:p w14:paraId="5883E8C1" w14:textId="77777777" w:rsidR="00DF59DF" w:rsidRPr="001B4D6C" w:rsidRDefault="00DF59DF" w:rsidP="00DF59DF">
            <w:pPr>
              <w:spacing w:after="0" w:line="240" w:lineRule="auto"/>
              <w:rPr>
                <w:rFonts w:ascii="Times New Roman" w:eastAsia="Times New Roman" w:hAnsi="Times New Roman" w:cs="Times New Roman"/>
                <w:sz w:val="20"/>
                <w:szCs w:val="20"/>
              </w:rPr>
            </w:pPr>
          </w:p>
        </w:tc>
      </w:tr>
    </w:tbl>
    <w:p w14:paraId="2C144258" w14:textId="77777777" w:rsidR="005E3C34" w:rsidRDefault="005E3C34">
      <w:r>
        <w:br w:type="page"/>
      </w:r>
    </w:p>
    <w:tbl>
      <w:tblPr>
        <w:tblW w:w="13697" w:type="dxa"/>
        <w:tblInd w:w="108" w:type="dxa"/>
        <w:tblLook w:val="04A0" w:firstRow="1" w:lastRow="0" w:firstColumn="1" w:lastColumn="0" w:noHBand="0" w:noVBand="1"/>
      </w:tblPr>
      <w:tblGrid>
        <w:gridCol w:w="1011"/>
        <w:gridCol w:w="1797"/>
        <w:gridCol w:w="1808"/>
        <w:gridCol w:w="1544"/>
        <w:gridCol w:w="2290"/>
        <w:gridCol w:w="2170"/>
        <w:gridCol w:w="1290"/>
        <w:gridCol w:w="1551"/>
        <w:gridCol w:w="236"/>
      </w:tblGrid>
      <w:tr w:rsidR="00DF59DF" w:rsidRPr="001B4D6C" w14:paraId="5FFF2A1B" w14:textId="77777777" w:rsidTr="005E3C34">
        <w:trPr>
          <w:gridAfter w:val="1"/>
          <w:wAfter w:w="236" w:type="dxa"/>
          <w:trHeight w:val="375"/>
        </w:trPr>
        <w:tc>
          <w:tcPr>
            <w:tcW w:w="13461" w:type="dxa"/>
            <w:gridSpan w:val="8"/>
            <w:tcBorders>
              <w:top w:val="nil"/>
              <w:left w:val="nil"/>
              <w:bottom w:val="nil"/>
              <w:right w:val="nil"/>
            </w:tcBorders>
            <w:shd w:val="clear" w:color="000000" w:fill="F8CBAD"/>
            <w:vAlign w:val="bottom"/>
            <w:hideMark/>
          </w:tcPr>
          <w:p w14:paraId="2663DC17" w14:textId="79FAF84B" w:rsidR="00DF59DF" w:rsidRPr="001B4D6C" w:rsidRDefault="00DF59DF" w:rsidP="00DF59DF">
            <w:pPr>
              <w:spacing w:after="0" w:line="240" w:lineRule="auto"/>
              <w:jc w:val="center"/>
              <w:rPr>
                <w:rFonts w:ascii="Book Antiqua" w:eastAsia="Times New Roman" w:hAnsi="Book Antiqua" w:cs="Times New Roman"/>
                <w:b/>
                <w:bCs/>
                <w:color w:val="FF0000"/>
                <w:sz w:val="28"/>
                <w:szCs w:val="28"/>
              </w:rPr>
            </w:pPr>
            <w:r w:rsidRPr="001B4D6C">
              <w:rPr>
                <w:rFonts w:ascii="Book Antiqua" w:eastAsia="Times New Roman" w:hAnsi="Book Antiqua" w:cs="Times New Roman"/>
                <w:b/>
                <w:bCs/>
                <w:color w:val="FF0000"/>
                <w:sz w:val="28"/>
                <w:szCs w:val="28"/>
              </w:rPr>
              <w:lastRenderedPageBreak/>
              <w:t>Geoscience Information and Data Management Section</w:t>
            </w:r>
          </w:p>
        </w:tc>
      </w:tr>
      <w:tr w:rsidR="00DF59DF" w:rsidRPr="009828F5" w14:paraId="50A6500F" w14:textId="77777777" w:rsidTr="005E3C34">
        <w:trPr>
          <w:trHeight w:val="1500"/>
        </w:trPr>
        <w:tc>
          <w:tcPr>
            <w:tcW w:w="1011" w:type="dxa"/>
            <w:tcBorders>
              <w:top w:val="single" w:sz="4" w:space="0" w:color="auto"/>
              <w:left w:val="single" w:sz="4" w:space="0" w:color="auto"/>
              <w:bottom w:val="single" w:sz="4" w:space="0" w:color="auto"/>
              <w:right w:val="single" w:sz="4" w:space="0" w:color="auto"/>
            </w:tcBorders>
            <w:shd w:val="clear" w:color="000000" w:fill="D0CECE"/>
            <w:hideMark/>
          </w:tcPr>
          <w:p w14:paraId="5AFF4026" w14:textId="77777777" w:rsidR="00DF59DF" w:rsidRPr="009828F5" w:rsidRDefault="00DF59DF" w:rsidP="00DF59DF">
            <w:pPr>
              <w:spacing w:after="0" w:line="240" w:lineRule="auto"/>
              <w:rPr>
                <w:rFonts w:ascii="Calibri" w:eastAsia="Times New Roman" w:hAnsi="Calibri" w:cs="Times New Roman"/>
                <w:b/>
                <w:bCs/>
                <w:color w:val="000000"/>
                <w:sz w:val="20"/>
                <w:szCs w:val="20"/>
              </w:rPr>
            </w:pPr>
            <w:r w:rsidRPr="009828F5">
              <w:rPr>
                <w:rFonts w:ascii="Calibri" w:eastAsia="Times New Roman" w:hAnsi="Calibri" w:cs="Times New Roman"/>
                <w:b/>
                <w:bCs/>
                <w:color w:val="000000"/>
                <w:sz w:val="20"/>
                <w:szCs w:val="20"/>
              </w:rPr>
              <w:t>Date of Event</w:t>
            </w:r>
          </w:p>
        </w:tc>
        <w:tc>
          <w:tcPr>
            <w:tcW w:w="1797" w:type="dxa"/>
            <w:tcBorders>
              <w:top w:val="single" w:sz="4" w:space="0" w:color="auto"/>
              <w:left w:val="nil"/>
              <w:bottom w:val="nil"/>
              <w:right w:val="single" w:sz="4" w:space="0" w:color="auto"/>
            </w:tcBorders>
            <w:shd w:val="clear" w:color="000000" w:fill="D0CECE"/>
            <w:vAlign w:val="bottom"/>
            <w:hideMark/>
          </w:tcPr>
          <w:p w14:paraId="0D4CD2B1" w14:textId="77777777" w:rsidR="00DF59DF" w:rsidRPr="009828F5" w:rsidRDefault="00DF59DF" w:rsidP="00DF59DF">
            <w:pPr>
              <w:spacing w:after="0" w:line="240" w:lineRule="auto"/>
              <w:rPr>
                <w:rFonts w:ascii="Calibri" w:eastAsia="Times New Roman" w:hAnsi="Calibri" w:cs="Times New Roman"/>
                <w:b/>
                <w:bCs/>
                <w:color w:val="000000"/>
                <w:sz w:val="20"/>
                <w:szCs w:val="20"/>
              </w:rPr>
            </w:pPr>
            <w:r w:rsidRPr="009828F5">
              <w:rPr>
                <w:rFonts w:ascii="Calibri" w:eastAsia="Times New Roman" w:hAnsi="Calibri" w:cs="Times New Roman"/>
                <w:b/>
                <w:bCs/>
                <w:color w:val="000000"/>
                <w:sz w:val="20"/>
                <w:szCs w:val="20"/>
              </w:rPr>
              <w:t>Name, Location and Date of Event</w:t>
            </w:r>
          </w:p>
        </w:tc>
        <w:tc>
          <w:tcPr>
            <w:tcW w:w="1808" w:type="dxa"/>
            <w:tcBorders>
              <w:top w:val="single" w:sz="4" w:space="0" w:color="auto"/>
              <w:left w:val="nil"/>
              <w:bottom w:val="nil"/>
              <w:right w:val="single" w:sz="4" w:space="0" w:color="auto"/>
            </w:tcBorders>
            <w:shd w:val="clear" w:color="000000" w:fill="D0CECE"/>
            <w:vAlign w:val="bottom"/>
            <w:hideMark/>
          </w:tcPr>
          <w:p w14:paraId="573B7E75" w14:textId="77777777" w:rsidR="00DF59DF" w:rsidRPr="009828F5" w:rsidRDefault="00DF59DF" w:rsidP="00DF59DF">
            <w:pPr>
              <w:spacing w:after="0" w:line="240" w:lineRule="auto"/>
              <w:rPr>
                <w:rFonts w:ascii="Calibri" w:eastAsia="Times New Roman" w:hAnsi="Calibri" w:cs="Times New Roman"/>
                <w:b/>
                <w:bCs/>
                <w:color w:val="000000"/>
                <w:sz w:val="20"/>
                <w:szCs w:val="20"/>
              </w:rPr>
            </w:pPr>
            <w:r w:rsidRPr="009828F5">
              <w:rPr>
                <w:rFonts w:ascii="Calibri" w:eastAsia="Times New Roman" w:hAnsi="Calibri" w:cs="Times New Roman"/>
                <w:b/>
                <w:bCs/>
                <w:color w:val="000000"/>
                <w:sz w:val="20"/>
                <w:szCs w:val="20"/>
              </w:rPr>
              <w:t xml:space="preserve">Requested Attendees </w:t>
            </w:r>
            <w:r w:rsidRPr="009828F5">
              <w:rPr>
                <w:rFonts w:ascii="Calibri" w:eastAsia="Times New Roman" w:hAnsi="Calibri" w:cs="Times New Roman"/>
                <w:b/>
                <w:bCs/>
                <w:color w:val="000000"/>
                <w:sz w:val="20"/>
                <w:szCs w:val="20"/>
              </w:rPr>
              <w:br/>
            </w:r>
            <w:r w:rsidRPr="009828F5">
              <w:rPr>
                <w:rFonts w:ascii="Calibri" w:eastAsia="Times New Roman" w:hAnsi="Calibri" w:cs="Times New Roman"/>
                <w:color w:val="000000"/>
                <w:sz w:val="20"/>
                <w:szCs w:val="20"/>
              </w:rPr>
              <w:t>(</w:t>
            </w:r>
            <w:r w:rsidRPr="009828F5">
              <w:rPr>
                <w:rFonts w:ascii="Calibri" w:eastAsia="Times New Roman" w:hAnsi="Calibri" w:cs="Times New Roman"/>
                <w:i/>
                <w:iCs/>
                <w:color w:val="000000"/>
                <w:sz w:val="20"/>
                <w:szCs w:val="20"/>
              </w:rPr>
              <w:t>Name &amp; Title</w:t>
            </w:r>
            <w:r w:rsidRPr="009828F5">
              <w:rPr>
                <w:rFonts w:ascii="Calibri" w:eastAsia="Times New Roman" w:hAnsi="Calibri" w:cs="Times New Roman"/>
                <w:color w:val="000000"/>
                <w:sz w:val="20"/>
                <w:szCs w:val="20"/>
              </w:rPr>
              <w:t>)</w:t>
            </w:r>
          </w:p>
        </w:tc>
        <w:tc>
          <w:tcPr>
            <w:tcW w:w="1544" w:type="dxa"/>
            <w:tcBorders>
              <w:top w:val="single" w:sz="4" w:space="0" w:color="auto"/>
              <w:left w:val="nil"/>
              <w:bottom w:val="nil"/>
              <w:right w:val="single" w:sz="4" w:space="0" w:color="auto"/>
            </w:tcBorders>
            <w:shd w:val="clear" w:color="000000" w:fill="D0CECE"/>
            <w:vAlign w:val="bottom"/>
            <w:hideMark/>
          </w:tcPr>
          <w:p w14:paraId="206F2426" w14:textId="77777777" w:rsidR="00DF59DF" w:rsidRPr="009828F5" w:rsidRDefault="00DF59DF" w:rsidP="00DF59DF">
            <w:pPr>
              <w:spacing w:after="0" w:line="240" w:lineRule="auto"/>
              <w:rPr>
                <w:rFonts w:ascii="Calibri" w:eastAsia="Times New Roman" w:hAnsi="Calibri" w:cs="Times New Roman"/>
                <w:b/>
                <w:bCs/>
                <w:color w:val="000000"/>
                <w:sz w:val="20"/>
                <w:szCs w:val="20"/>
              </w:rPr>
            </w:pPr>
            <w:r w:rsidRPr="009828F5">
              <w:rPr>
                <w:rFonts w:ascii="Calibri" w:eastAsia="Times New Roman" w:hAnsi="Calibri" w:cs="Times New Roman"/>
                <w:b/>
                <w:bCs/>
                <w:color w:val="000000"/>
                <w:sz w:val="20"/>
                <w:szCs w:val="20"/>
              </w:rPr>
              <w:t>Purpose of event:  (T)raining or (O)utreach</w:t>
            </w:r>
          </w:p>
        </w:tc>
        <w:tc>
          <w:tcPr>
            <w:tcW w:w="2290" w:type="dxa"/>
            <w:tcBorders>
              <w:top w:val="single" w:sz="4" w:space="0" w:color="auto"/>
              <w:left w:val="nil"/>
              <w:bottom w:val="nil"/>
              <w:right w:val="single" w:sz="4" w:space="0" w:color="auto"/>
            </w:tcBorders>
            <w:shd w:val="clear" w:color="000000" w:fill="D0CECE"/>
            <w:vAlign w:val="bottom"/>
            <w:hideMark/>
          </w:tcPr>
          <w:p w14:paraId="62CA90E2" w14:textId="77777777" w:rsidR="00DF59DF" w:rsidRPr="009828F5" w:rsidRDefault="00DF59DF" w:rsidP="00DF59DF">
            <w:pPr>
              <w:spacing w:after="0" w:line="240" w:lineRule="auto"/>
              <w:rPr>
                <w:rFonts w:ascii="Calibri" w:eastAsia="Times New Roman" w:hAnsi="Calibri" w:cs="Times New Roman"/>
                <w:b/>
                <w:bCs/>
                <w:color w:val="000000"/>
                <w:sz w:val="20"/>
                <w:szCs w:val="20"/>
              </w:rPr>
            </w:pPr>
            <w:r w:rsidRPr="009828F5">
              <w:rPr>
                <w:rFonts w:ascii="Calibri" w:eastAsia="Times New Roman" w:hAnsi="Calibri" w:cs="Times New Roman"/>
                <w:b/>
                <w:bCs/>
                <w:color w:val="000000"/>
                <w:sz w:val="20"/>
                <w:szCs w:val="20"/>
              </w:rPr>
              <w:t xml:space="preserve">If Purpose is TRAINING or Professional/Technical DEVELOPMENT: </w:t>
            </w:r>
            <w:r w:rsidRPr="009828F5">
              <w:rPr>
                <w:rFonts w:ascii="Calibri" w:eastAsia="Times New Roman" w:hAnsi="Calibri" w:cs="Times New Roman"/>
                <w:b/>
                <w:bCs/>
                <w:i/>
                <w:iCs/>
                <w:color w:val="000000"/>
                <w:sz w:val="20"/>
                <w:szCs w:val="20"/>
              </w:rPr>
              <w:t xml:space="preserve">Estimate Savings to be Realized for Each Attendee </w:t>
            </w:r>
          </w:p>
        </w:tc>
        <w:tc>
          <w:tcPr>
            <w:tcW w:w="2170" w:type="dxa"/>
            <w:tcBorders>
              <w:top w:val="single" w:sz="4" w:space="0" w:color="auto"/>
              <w:left w:val="nil"/>
              <w:bottom w:val="nil"/>
              <w:right w:val="single" w:sz="4" w:space="0" w:color="auto"/>
            </w:tcBorders>
            <w:shd w:val="clear" w:color="000000" w:fill="D0CECE"/>
            <w:vAlign w:val="bottom"/>
            <w:hideMark/>
          </w:tcPr>
          <w:p w14:paraId="10250818" w14:textId="77777777" w:rsidR="00DF59DF" w:rsidRPr="009828F5" w:rsidRDefault="00DF59DF" w:rsidP="00DF59DF">
            <w:pPr>
              <w:spacing w:after="0" w:line="240" w:lineRule="auto"/>
              <w:rPr>
                <w:rFonts w:ascii="Calibri" w:eastAsia="Times New Roman" w:hAnsi="Calibri" w:cs="Times New Roman"/>
                <w:b/>
                <w:bCs/>
                <w:color w:val="000000"/>
                <w:sz w:val="20"/>
                <w:szCs w:val="20"/>
              </w:rPr>
            </w:pPr>
            <w:r w:rsidRPr="009828F5">
              <w:rPr>
                <w:rFonts w:ascii="Calibri" w:eastAsia="Times New Roman" w:hAnsi="Calibri" w:cs="Times New Roman"/>
                <w:b/>
                <w:bCs/>
                <w:color w:val="000000"/>
                <w:sz w:val="20"/>
                <w:szCs w:val="20"/>
              </w:rPr>
              <w:t xml:space="preserve">If Purpose is OUTREACH: </w:t>
            </w:r>
            <w:r w:rsidRPr="009828F5">
              <w:rPr>
                <w:rFonts w:ascii="Calibri" w:eastAsia="Times New Roman" w:hAnsi="Calibri" w:cs="Times New Roman"/>
                <w:b/>
                <w:bCs/>
                <w:i/>
                <w:iCs/>
                <w:color w:val="000000"/>
                <w:sz w:val="20"/>
                <w:szCs w:val="20"/>
              </w:rPr>
              <w:t>Describe Benefit to DEP</w:t>
            </w:r>
          </w:p>
        </w:tc>
        <w:tc>
          <w:tcPr>
            <w:tcW w:w="1290" w:type="dxa"/>
            <w:tcBorders>
              <w:top w:val="single" w:sz="4" w:space="0" w:color="auto"/>
              <w:left w:val="nil"/>
              <w:bottom w:val="nil"/>
              <w:right w:val="single" w:sz="4" w:space="0" w:color="auto"/>
            </w:tcBorders>
            <w:shd w:val="clear" w:color="000000" w:fill="D0CECE"/>
            <w:vAlign w:val="bottom"/>
            <w:hideMark/>
          </w:tcPr>
          <w:p w14:paraId="77B439F6" w14:textId="77777777" w:rsidR="00DF59DF" w:rsidRPr="009828F5" w:rsidRDefault="00DF59DF" w:rsidP="00DF59DF">
            <w:pPr>
              <w:spacing w:after="0" w:line="240" w:lineRule="auto"/>
              <w:rPr>
                <w:rFonts w:ascii="Calibri" w:eastAsia="Times New Roman" w:hAnsi="Calibri" w:cs="Times New Roman"/>
                <w:b/>
                <w:bCs/>
                <w:color w:val="000000"/>
                <w:sz w:val="20"/>
                <w:szCs w:val="20"/>
              </w:rPr>
            </w:pPr>
            <w:r w:rsidRPr="009828F5">
              <w:rPr>
                <w:rFonts w:ascii="Calibri" w:eastAsia="Times New Roman" w:hAnsi="Calibri" w:cs="Times New Roman"/>
                <w:b/>
                <w:bCs/>
                <w:color w:val="000000"/>
                <w:sz w:val="20"/>
                <w:szCs w:val="20"/>
              </w:rPr>
              <w:t>TOTAL Requested Event Cost (Training Cost, Associated Fees, Travel, Per Diem, Etc.)</w:t>
            </w:r>
          </w:p>
        </w:tc>
        <w:tc>
          <w:tcPr>
            <w:tcW w:w="1551" w:type="dxa"/>
            <w:tcBorders>
              <w:top w:val="single" w:sz="4" w:space="0" w:color="auto"/>
              <w:left w:val="nil"/>
              <w:bottom w:val="nil"/>
              <w:right w:val="single" w:sz="4" w:space="0" w:color="auto"/>
            </w:tcBorders>
            <w:shd w:val="clear" w:color="000000" w:fill="D0CECE"/>
            <w:vAlign w:val="bottom"/>
            <w:hideMark/>
          </w:tcPr>
          <w:p w14:paraId="582089E0" w14:textId="77777777" w:rsidR="00DF59DF" w:rsidRPr="009828F5" w:rsidRDefault="00DF59DF" w:rsidP="00DF59DF">
            <w:pPr>
              <w:spacing w:after="0" w:line="240" w:lineRule="auto"/>
              <w:rPr>
                <w:rFonts w:ascii="Calibri" w:eastAsia="Times New Roman" w:hAnsi="Calibri" w:cs="Times New Roman"/>
                <w:b/>
                <w:bCs/>
                <w:color w:val="000000"/>
                <w:sz w:val="20"/>
                <w:szCs w:val="20"/>
              </w:rPr>
            </w:pPr>
            <w:r w:rsidRPr="009828F5">
              <w:rPr>
                <w:rFonts w:ascii="Calibri" w:eastAsia="Times New Roman" w:hAnsi="Calibri" w:cs="Times New Roman"/>
                <w:b/>
                <w:bCs/>
                <w:color w:val="000000"/>
                <w:sz w:val="20"/>
                <w:szCs w:val="20"/>
              </w:rPr>
              <w:t>Amount of Remaining from the “Employee Development” Budget</w:t>
            </w:r>
          </w:p>
        </w:tc>
        <w:tc>
          <w:tcPr>
            <w:tcW w:w="236" w:type="dxa"/>
            <w:tcBorders>
              <w:top w:val="nil"/>
              <w:left w:val="nil"/>
              <w:bottom w:val="nil"/>
              <w:right w:val="nil"/>
            </w:tcBorders>
            <w:shd w:val="clear" w:color="auto" w:fill="auto"/>
            <w:noWrap/>
            <w:vAlign w:val="bottom"/>
            <w:hideMark/>
          </w:tcPr>
          <w:p w14:paraId="73564BC9" w14:textId="77777777" w:rsidR="00DF59DF" w:rsidRPr="009828F5" w:rsidRDefault="00DF59DF" w:rsidP="00DF59DF">
            <w:pPr>
              <w:spacing w:after="0" w:line="240" w:lineRule="auto"/>
              <w:rPr>
                <w:rFonts w:ascii="Calibri" w:eastAsia="Times New Roman" w:hAnsi="Calibri" w:cs="Times New Roman"/>
                <w:b/>
                <w:bCs/>
                <w:color w:val="000000"/>
                <w:sz w:val="20"/>
                <w:szCs w:val="20"/>
              </w:rPr>
            </w:pPr>
          </w:p>
        </w:tc>
      </w:tr>
      <w:tr w:rsidR="00DF59DF" w:rsidRPr="009828F5" w14:paraId="5F0BAE29" w14:textId="77777777" w:rsidTr="005E3C34">
        <w:trPr>
          <w:trHeight w:val="945"/>
        </w:trPr>
        <w:tc>
          <w:tcPr>
            <w:tcW w:w="1011" w:type="dxa"/>
            <w:tcBorders>
              <w:top w:val="nil"/>
              <w:left w:val="single" w:sz="4" w:space="0" w:color="auto"/>
              <w:bottom w:val="single" w:sz="4" w:space="0" w:color="auto"/>
              <w:right w:val="single" w:sz="4" w:space="0" w:color="auto"/>
            </w:tcBorders>
            <w:shd w:val="clear" w:color="auto" w:fill="auto"/>
            <w:noWrap/>
            <w:hideMark/>
          </w:tcPr>
          <w:p w14:paraId="175A3AF9" w14:textId="77777777" w:rsidR="00DF59DF" w:rsidRPr="009828F5" w:rsidRDefault="00DF59DF" w:rsidP="00DF59DF">
            <w:pPr>
              <w:spacing w:after="0" w:line="240" w:lineRule="auto"/>
              <w:rPr>
                <w:rFonts w:ascii="Calibri" w:eastAsia="Times New Roman" w:hAnsi="Calibri" w:cs="Times New Roman"/>
                <w:color w:val="000000"/>
                <w:sz w:val="20"/>
                <w:szCs w:val="20"/>
              </w:rPr>
            </w:pPr>
            <w:r w:rsidRPr="009828F5">
              <w:rPr>
                <w:rFonts w:ascii="Calibri" w:eastAsia="Times New Roman" w:hAnsi="Calibri" w:cs="Times New Roman"/>
                <w:color w:val="000000"/>
                <w:sz w:val="20"/>
                <w:szCs w:val="20"/>
              </w:rPr>
              <w:t>TBD</w:t>
            </w:r>
          </w:p>
        </w:tc>
        <w:tc>
          <w:tcPr>
            <w:tcW w:w="1797" w:type="dxa"/>
            <w:tcBorders>
              <w:top w:val="nil"/>
              <w:left w:val="nil"/>
              <w:bottom w:val="single" w:sz="4" w:space="0" w:color="auto"/>
              <w:right w:val="single" w:sz="4" w:space="0" w:color="auto"/>
            </w:tcBorders>
            <w:shd w:val="clear" w:color="auto" w:fill="auto"/>
            <w:hideMark/>
          </w:tcPr>
          <w:p w14:paraId="7B952F08" w14:textId="77777777" w:rsidR="00DF59DF" w:rsidRPr="009828F5" w:rsidRDefault="00DF59DF" w:rsidP="00DF59DF">
            <w:pPr>
              <w:spacing w:after="0" w:line="240" w:lineRule="auto"/>
              <w:rPr>
                <w:rFonts w:ascii="Book Antiqua" w:eastAsia="Times New Roman" w:hAnsi="Book Antiqua" w:cs="Times New Roman"/>
                <w:sz w:val="20"/>
                <w:szCs w:val="20"/>
              </w:rPr>
            </w:pPr>
            <w:r w:rsidRPr="009828F5">
              <w:rPr>
                <w:rFonts w:ascii="Book Antiqua" w:eastAsia="Times New Roman" w:hAnsi="Book Antiqua" w:cs="Times New Roman"/>
                <w:sz w:val="20"/>
                <w:szCs w:val="20"/>
              </w:rPr>
              <w:t>Adobe Acrobat Fundamentals.  Location: Online</w:t>
            </w:r>
          </w:p>
        </w:tc>
        <w:tc>
          <w:tcPr>
            <w:tcW w:w="1808" w:type="dxa"/>
            <w:tcBorders>
              <w:top w:val="nil"/>
              <w:left w:val="nil"/>
              <w:bottom w:val="single" w:sz="4" w:space="0" w:color="auto"/>
              <w:right w:val="single" w:sz="4" w:space="0" w:color="auto"/>
            </w:tcBorders>
            <w:shd w:val="clear" w:color="auto" w:fill="auto"/>
            <w:hideMark/>
          </w:tcPr>
          <w:p w14:paraId="253A382D" w14:textId="77777777" w:rsidR="00DF59DF" w:rsidRPr="009828F5" w:rsidRDefault="00DF59DF" w:rsidP="00DF59DF">
            <w:pPr>
              <w:spacing w:after="0" w:line="240" w:lineRule="auto"/>
              <w:rPr>
                <w:rFonts w:ascii="Book Antiqua" w:eastAsia="Times New Roman" w:hAnsi="Book Antiqua" w:cs="Times New Roman"/>
                <w:sz w:val="20"/>
                <w:szCs w:val="20"/>
              </w:rPr>
            </w:pPr>
            <w:r w:rsidRPr="009828F5">
              <w:rPr>
                <w:rFonts w:ascii="Book Antiqua" w:eastAsia="Times New Roman" w:hAnsi="Book Antiqua" w:cs="Times New Roman"/>
                <w:sz w:val="20"/>
                <w:szCs w:val="20"/>
              </w:rPr>
              <w:t>Doug Calman, Geologic Research Librarian</w:t>
            </w:r>
          </w:p>
        </w:tc>
        <w:tc>
          <w:tcPr>
            <w:tcW w:w="1544" w:type="dxa"/>
            <w:tcBorders>
              <w:top w:val="nil"/>
              <w:left w:val="nil"/>
              <w:bottom w:val="single" w:sz="4" w:space="0" w:color="auto"/>
              <w:right w:val="single" w:sz="4" w:space="0" w:color="auto"/>
            </w:tcBorders>
            <w:shd w:val="clear" w:color="auto" w:fill="auto"/>
            <w:hideMark/>
          </w:tcPr>
          <w:p w14:paraId="4589C9F9" w14:textId="77777777" w:rsidR="00DF59DF" w:rsidRPr="009828F5" w:rsidRDefault="00DF59DF" w:rsidP="00DF59DF">
            <w:pPr>
              <w:spacing w:after="0" w:line="240" w:lineRule="auto"/>
              <w:jc w:val="center"/>
              <w:rPr>
                <w:rFonts w:ascii="Book Antiqua" w:eastAsia="Times New Roman" w:hAnsi="Book Antiqua" w:cs="Times New Roman"/>
                <w:sz w:val="20"/>
                <w:szCs w:val="20"/>
              </w:rPr>
            </w:pPr>
            <w:r w:rsidRPr="009828F5">
              <w:rPr>
                <w:rFonts w:ascii="Book Antiqua" w:eastAsia="Times New Roman" w:hAnsi="Book Antiqua" w:cs="Times New Roman"/>
                <w:sz w:val="20"/>
                <w:szCs w:val="20"/>
              </w:rPr>
              <w:t>T</w:t>
            </w:r>
          </w:p>
        </w:tc>
        <w:tc>
          <w:tcPr>
            <w:tcW w:w="2290" w:type="dxa"/>
            <w:tcBorders>
              <w:top w:val="nil"/>
              <w:left w:val="nil"/>
              <w:bottom w:val="single" w:sz="4" w:space="0" w:color="auto"/>
              <w:right w:val="single" w:sz="4" w:space="0" w:color="auto"/>
            </w:tcBorders>
            <w:shd w:val="clear" w:color="auto" w:fill="auto"/>
            <w:hideMark/>
          </w:tcPr>
          <w:p w14:paraId="52163511" w14:textId="77777777" w:rsidR="00DF59DF" w:rsidRPr="009828F5" w:rsidRDefault="00DF59DF" w:rsidP="00DF59DF">
            <w:pPr>
              <w:spacing w:after="0" w:line="240" w:lineRule="auto"/>
              <w:rPr>
                <w:rFonts w:ascii="Book Antiqua" w:eastAsia="Times New Roman" w:hAnsi="Book Antiqua" w:cs="Times New Roman"/>
                <w:sz w:val="20"/>
                <w:szCs w:val="20"/>
              </w:rPr>
            </w:pPr>
            <w:r w:rsidRPr="009828F5">
              <w:rPr>
                <w:rFonts w:ascii="Book Antiqua" w:eastAsia="Times New Roman" w:hAnsi="Book Antiqua" w:cs="Times New Roman"/>
                <w:sz w:val="20"/>
                <w:szCs w:val="20"/>
              </w:rPr>
              <w:t>For creating, combining and editing PDFs for customers</w:t>
            </w:r>
          </w:p>
        </w:tc>
        <w:tc>
          <w:tcPr>
            <w:tcW w:w="2170" w:type="dxa"/>
            <w:tcBorders>
              <w:top w:val="nil"/>
              <w:left w:val="nil"/>
              <w:bottom w:val="single" w:sz="4" w:space="0" w:color="auto"/>
              <w:right w:val="single" w:sz="4" w:space="0" w:color="auto"/>
            </w:tcBorders>
            <w:shd w:val="clear" w:color="000000" w:fill="FFFFFF"/>
            <w:hideMark/>
          </w:tcPr>
          <w:p w14:paraId="38FE9E53" w14:textId="77777777" w:rsidR="00DF59DF" w:rsidRPr="009828F5" w:rsidRDefault="00DF59DF" w:rsidP="00DF59DF">
            <w:pPr>
              <w:spacing w:after="0" w:line="240" w:lineRule="auto"/>
              <w:jc w:val="right"/>
              <w:rPr>
                <w:rFonts w:ascii="Book Antiqua" w:eastAsia="Times New Roman" w:hAnsi="Book Antiqua" w:cs="Times New Roman"/>
                <w:sz w:val="20"/>
                <w:szCs w:val="20"/>
              </w:rPr>
            </w:pPr>
            <w:r w:rsidRPr="009828F5">
              <w:rPr>
                <w:rFonts w:ascii="Book Antiqua" w:eastAsia="Times New Roman" w:hAnsi="Book Antiqua" w:cs="Times New Roman"/>
                <w:sz w:val="20"/>
                <w:szCs w:val="20"/>
              </w:rPr>
              <w:t> </w:t>
            </w:r>
          </w:p>
        </w:tc>
        <w:tc>
          <w:tcPr>
            <w:tcW w:w="1290" w:type="dxa"/>
            <w:tcBorders>
              <w:top w:val="nil"/>
              <w:left w:val="nil"/>
              <w:bottom w:val="single" w:sz="4" w:space="0" w:color="auto"/>
              <w:right w:val="single" w:sz="4" w:space="0" w:color="auto"/>
            </w:tcBorders>
            <w:shd w:val="clear" w:color="000000" w:fill="FFFFFF"/>
            <w:hideMark/>
          </w:tcPr>
          <w:p w14:paraId="1B0CA521" w14:textId="77777777" w:rsidR="00DF59DF" w:rsidRPr="009828F5" w:rsidRDefault="00DF59DF" w:rsidP="00DF59DF">
            <w:pPr>
              <w:spacing w:after="0" w:line="240" w:lineRule="auto"/>
              <w:jc w:val="right"/>
              <w:rPr>
                <w:rFonts w:ascii="Book Antiqua" w:eastAsia="Times New Roman" w:hAnsi="Book Antiqua" w:cs="Times New Roman"/>
                <w:sz w:val="20"/>
                <w:szCs w:val="20"/>
              </w:rPr>
            </w:pPr>
            <w:r w:rsidRPr="009828F5">
              <w:rPr>
                <w:rFonts w:ascii="Book Antiqua" w:eastAsia="Times New Roman" w:hAnsi="Book Antiqua" w:cs="Times New Roman"/>
                <w:sz w:val="20"/>
                <w:szCs w:val="20"/>
              </w:rPr>
              <w:t xml:space="preserve">$0 </w:t>
            </w:r>
          </w:p>
        </w:tc>
        <w:tc>
          <w:tcPr>
            <w:tcW w:w="1551" w:type="dxa"/>
            <w:tcBorders>
              <w:top w:val="nil"/>
              <w:left w:val="nil"/>
              <w:bottom w:val="single" w:sz="4" w:space="0" w:color="auto"/>
              <w:right w:val="single" w:sz="4" w:space="0" w:color="auto"/>
            </w:tcBorders>
            <w:shd w:val="clear" w:color="000000" w:fill="FFFFFF"/>
            <w:hideMark/>
          </w:tcPr>
          <w:p w14:paraId="4F27A7B2" w14:textId="77407D11" w:rsidR="00DF59DF" w:rsidRPr="009828F5" w:rsidRDefault="00632971" w:rsidP="00DF59DF">
            <w:pPr>
              <w:spacing w:after="0" w:line="240" w:lineRule="auto"/>
              <w:jc w:val="right"/>
              <w:rPr>
                <w:rFonts w:ascii="Book Antiqua" w:eastAsia="Times New Roman" w:hAnsi="Book Antiqua" w:cs="Times New Roman"/>
                <w:sz w:val="20"/>
                <w:szCs w:val="20"/>
              </w:rPr>
            </w:pPr>
            <w:r>
              <w:rPr>
                <w:rFonts w:ascii="Book Antiqua" w:eastAsia="Times New Roman" w:hAnsi="Book Antiqua" w:cs="Times New Roman"/>
                <w:sz w:val="20"/>
                <w:szCs w:val="20"/>
              </w:rPr>
              <w:t>$20</w:t>
            </w:r>
            <w:r w:rsidR="00DF59DF" w:rsidRPr="009828F5">
              <w:rPr>
                <w:rFonts w:ascii="Book Antiqua" w:eastAsia="Times New Roman" w:hAnsi="Book Antiqua" w:cs="Times New Roman"/>
                <w:sz w:val="20"/>
                <w:szCs w:val="20"/>
              </w:rPr>
              <w:t xml:space="preserve">,019 </w:t>
            </w:r>
          </w:p>
        </w:tc>
        <w:tc>
          <w:tcPr>
            <w:tcW w:w="236" w:type="dxa"/>
            <w:tcBorders>
              <w:top w:val="nil"/>
              <w:left w:val="nil"/>
              <w:bottom w:val="nil"/>
              <w:right w:val="nil"/>
            </w:tcBorders>
            <w:shd w:val="clear" w:color="auto" w:fill="auto"/>
            <w:noWrap/>
            <w:vAlign w:val="bottom"/>
            <w:hideMark/>
          </w:tcPr>
          <w:p w14:paraId="3F594728" w14:textId="77777777" w:rsidR="00DF59DF" w:rsidRPr="009828F5" w:rsidRDefault="00DF59DF" w:rsidP="00DF59DF">
            <w:pPr>
              <w:spacing w:after="0" w:line="240" w:lineRule="auto"/>
              <w:jc w:val="right"/>
              <w:rPr>
                <w:rFonts w:ascii="Book Antiqua" w:eastAsia="Times New Roman" w:hAnsi="Book Antiqua" w:cs="Times New Roman"/>
                <w:sz w:val="20"/>
                <w:szCs w:val="20"/>
              </w:rPr>
            </w:pPr>
          </w:p>
        </w:tc>
      </w:tr>
      <w:tr w:rsidR="00DF59DF" w:rsidRPr="009828F5" w14:paraId="5AC68AAF" w14:textId="77777777" w:rsidTr="005E3C34">
        <w:trPr>
          <w:trHeight w:val="945"/>
        </w:trPr>
        <w:tc>
          <w:tcPr>
            <w:tcW w:w="1011" w:type="dxa"/>
            <w:tcBorders>
              <w:top w:val="nil"/>
              <w:left w:val="single" w:sz="4" w:space="0" w:color="auto"/>
              <w:bottom w:val="single" w:sz="4" w:space="0" w:color="auto"/>
              <w:right w:val="single" w:sz="4" w:space="0" w:color="auto"/>
            </w:tcBorders>
            <w:shd w:val="clear" w:color="auto" w:fill="auto"/>
            <w:noWrap/>
            <w:hideMark/>
          </w:tcPr>
          <w:p w14:paraId="5E25328F" w14:textId="77777777" w:rsidR="00DF59DF" w:rsidRPr="009828F5" w:rsidRDefault="00DF59DF" w:rsidP="00DF59DF">
            <w:pPr>
              <w:spacing w:after="0" w:line="240" w:lineRule="auto"/>
              <w:rPr>
                <w:rFonts w:ascii="Calibri" w:eastAsia="Times New Roman" w:hAnsi="Calibri" w:cs="Times New Roman"/>
                <w:color w:val="000000"/>
                <w:sz w:val="20"/>
                <w:szCs w:val="20"/>
              </w:rPr>
            </w:pPr>
            <w:r w:rsidRPr="009828F5">
              <w:rPr>
                <w:rFonts w:ascii="Calibri" w:eastAsia="Times New Roman" w:hAnsi="Calibri" w:cs="Times New Roman"/>
                <w:color w:val="000000"/>
                <w:sz w:val="20"/>
                <w:szCs w:val="20"/>
              </w:rPr>
              <w:t>TBD</w:t>
            </w:r>
          </w:p>
        </w:tc>
        <w:tc>
          <w:tcPr>
            <w:tcW w:w="1797" w:type="dxa"/>
            <w:tcBorders>
              <w:top w:val="nil"/>
              <w:left w:val="nil"/>
              <w:bottom w:val="single" w:sz="4" w:space="0" w:color="auto"/>
              <w:right w:val="single" w:sz="4" w:space="0" w:color="auto"/>
            </w:tcBorders>
            <w:shd w:val="clear" w:color="auto" w:fill="auto"/>
            <w:hideMark/>
          </w:tcPr>
          <w:p w14:paraId="541185B8" w14:textId="77777777" w:rsidR="00DF59DF" w:rsidRPr="009828F5" w:rsidRDefault="00DF59DF" w:rsidP="00DF59DF">
            <w:pPr>
              <w:spacing w:after="0" w:line="240" w:lineRule="auto"/>
              <w:rPr>
                <w:rFonts w:ascii="Book Antiqua" w:eastAsia="Times New Roman" w:hAnsi="Book Antiqua" w:cs="Times New Roman"/>
                <w:sz w:val="20"/>
                <w:szCs w:val="20"/>
              </w:rPr>
            </w:pPr>
            <w:r w:rsidRPr="009828F5">
              <w:rPr>
                <w:rFonts w:ascii="Book Antiqua" w:eastAsia="Times New Roman" w:hAnsi="Book Antiqua" w:cs="Times New Roman"/>
                <w:sz w:val="20"/>
                <w:szCs w:val="20"/>
              </w:rPr>
              <w:t>Word 2013: Performing basic tasks. Location: Online</w:t>
            </w:r>
          </w:p>
        </w:tc>
        <w:tc>
          <w:tcPr>
            <w:tcW w:w="1808" w:type="dxa"/>
            <w:tcBorders>
              <w:top w:val="nil"/>
              <w:left w:val="nil"/>
              <w:bottom w:val="single" w:sz="4" w:space="0" w:color="auto"/>
              <w:right w:val="single" w:sz="4" w:space="0" w:color="auto"/>
            </w:tcBorders>
            <w:shd w:val="clear" w:color="auto" w:fill="auto"/>
            <w:hideMark/>
          </w:tcPr>
          <w:p w14:paraId="3F43C1A8" w14:textId="77777777" w:rsidR="00DF59DF" w:rsidRPr="009828F5" w:rsidRDefault="00DF59DF" w:rsidP="00DF59DF">
            <w:pPr>
              <w:spacing w:after="0" w:line="240" w:lineRule="auto"/>
              <w:rPr>
                <w:rFonts w:ascii="Book Antiqua" w:eastAsia="Times New Roman" w:hAnsi="Book Antiqua" w:cs="Times New Roman"/>
                <w:sz w:val="20"/>
                <w:szCs w:val="20"/>
              </w:rPr>
            </w:pPr>
            <w:r w:rsidRPr="009828F5">
              <w:rPr>
                <w:rFonts w:ascii="Book Antiqua" w:eastAsia="Times New Roman" w:hAnsi="Book Antiqua" w:cs="Times New Roman"/>
                <w:sz w:val="20"/>
                <w:szCs w:val="20"/>
              </w:rPr>
              <w:t>Doug Calman, Geologic Research Librarian</w:t>
            </w:r>
          </w:p>
        </w:tc>
        <w:tc>
          <w:tcPr>
            <w:tcW w:w="1544" w:type="dxa"/>
            <w:tcBorders>
              <w:top w:val="nil"/>
              <w:left w:val="nil"/>
              <w:bottom w:val="single" w:sz="4" w:space="0" w:color="auto"/>
              <w:right w:val="single" w:sz="4" w:space="0" w:color="auto"/>
            </w:tcBorders>
            <w:shd w:val="clear" w:color="auto" w:fill="auto"/>
            <w:hideMark/>
          </w:tcPr>
          <w:p w14:paraId="25690D65" w14:textId="77777777" w:rsidR="00DF59DF" w:rsidRPr="009828F5" w:rsidRDefault="00DF59DF" w:rsidP="00DF59DF">
            <w:pPr>
              <w:spacing w:after="0" w:line="240" w:lineRule="auto"/>
              <w:jc w:val="center"/>
              <w:rPr>
                <w:rFonts w:ascii="Book Antiqua" w:eastAsia="Times New Roman" w:hAnsi="Book Antiqua" w:cs="Times New Roman"/>
                <w:sz w:val="20"/>
                <w:szCs w:val="20"/>
              </w:rPr>
            </w:pPr>
            <w:r w:rsidRPr="009828F5">
              <w:rPr>
                <w:rFonts w:ascii="Book Antiqua" w:eastAsia="Times New Roman" w:hAnsi="Book Antiqua" w:cs="Times New Roman"/>
                <w:sz w:val="20"/>
                <w:szCs w:val="20"/>
              </w:rPr>
              <w:t>T</w:t>
            </w:r>
          </w:p>
        </w:tc>
        <w:tc>
          <w:tcPr>
            <w:tcW w:w="2290" w:type="dxa"/>
            <w:tcBorders>
              <w:top w:val="nil"/>
              <w:left w:val="nil"/>
              <w:bottom w:val="single" w:sz="4" w:space="0" w:color="auto"/>
              <w:right w:val="single" w:sz="4" w:space="0" w:color="auto"/>
            </w:tcBorders>
            <w:shd w:val="clear" w:color="auto" w:fill="auto"/>
            <w:hideMark/>
          </w:tcPr>
          <w:p w14:paraId="4A339A7B" w14:textId="77777777" w:rsidR="00DF59DF" w:rsidRPr="009828F5" w:rsidRDefault="00DF59DF" w:rsidP="00DF59DF">
            <w:pPr>
              <w:spacing w:after="0" w:line="240" w:lineRule="auto"/>
              <w:rPr>
                <w:rFonts w:ascii="Book Antiqua" w:eastAsia="Times New Roman" w:hAnsi="Book Antiqua" w:cs="Times New Roman"/>
                <w:sz w:val="20"/>
                <w:szCs w:val="20"/>
              </w:rPr>
            </w:pPr>
            <w:r w:rsidRPr="009828F5">
              <w:rPr>
                <w:rFonts w:ascii="Book Antiqua" w:eastAsia="Times New Roman" w:hAnsi="Book Antiqua" w:cs="Times New Roman"/>
                <w:sz w:val="20"/>
                <w:szCs w:val="20"/>
              </w:rPr>
              <w:t>To improve efficiency in using Microsoft Word "in the cloud"</w:t>
            </w:r>
          </w:p>
        </w:tc>
        <w:tc>
          <w:tcPr>
            <w:tcW w:w="2170" w:type="dxa"/>
            <w:tcBorders>
              <w:top w:val="nil"/>
              <w:left w:val="nil"/>
              <w:bottom w:val="single" w:sz="4" w:space="0" w:color="auto"/>
              <w:right w:val="single" w:sz="4" w:space="0" w:color="auto"/>
            </w:tcBorders>
            <w:shd w:val="clear" w:color="000000" w:fill="FFFFFF"/>
            <w:hideMark/>
          </w:tcPr>
          <w:p w14:paraId="38BA42C4" w14:textId="77777777" w:rsidR="00DF59DF" w:rsidRPr="009828F5" w:rsidRDefault="00DF59DF" w:rsidP="00DF59DF">
            <w:pPr>
              <w:spacing w:after="0" w:line="240" w:lineRule="auto"/>
              <w:jc w:val="right"/>
              <w:rPr>
                <w:rFonts w:ascii="Book Antiqua" w:eastAsia="Times New Roman" w:hAnsi="Book Antiqua" w:cs="Times New Roman"/>
                <w:sz w:val="20"/>
                <w:szCs w:val="20"/>
              </w:rPr>
            </w:pPr>
            <w:r w:rsidRPr="009828F5">
              <w:rPr>
                <w:rFonts w:ascii="Book Antiqua" w:eastAsia="Times New Roman" w:hAnsi="Book Antiqua" w:cs="Times New Roman"/>
                <w:sz w:val="20"/>
                <w:szCs w:val="20"/>
              </w:rPr>
              <w:t> </w:t>
            </w:r>
          </w:p>
        </w:tc>
        <w:tc>
          <w:tcPr>
            <w:tcW w:w="1290" w:type="dxa"/>
            <w:tcBorders>
              <w:top w:val="nil"/>
              <w:left w:val="nil"/>
              <w:bottom w:val="single" w:sz="4" w:space="0" w:color="auto"/>
              <w:right w:val="single" w:sz="4" w:space="0" w:color="auto"/>
            </w:tcBorders>
            <w:shd w:val="clear" w:color="000000" w:fill="FFFFFF"/>
            <w:hideMark/>
          </w:tcPr>
          <w:p w14:paraId="5CA02A20" w14:textId="77777777" w:rsidR="00DF59DF" w:rsidRPr="009828F5" w:rsidRDefault="00DF59DF" w:rsidP="00DF59DF">
            <w:pPr>
              <w:spacing w:after="0" w:line="240" w:lineRule="auto"/>
              <w:jc w:val="right"/>
              <w:rPr>
                <w:rFonts w:ascii="Book Antiqua" w:eastAsia="Times New Roman" w:hAnsi="Book Antiqua" w:cs="Times New Roman"/>
                <w:sz w:val="20"/>
                <w:szCs w:val="20"/>
              </w:rPr>
            </w:pPr>
            <w:r w:rsidRPr="009828F5">
              <w:rPr>
                <w:rFonts w:ascii="Book Antiqua" w:eastAsia="Times New Roman" w:hAnsi="Book Antiqua" w:cs="Times New Roman"/>
                <w:sz w:val="20"/>
                <w:szCs w:val="20"/>
              </w:rPr>
              <w:t xml:space="preserve">$0 </w:t>
            </w:r>
          </w:p>
        </w:tc>
        <w:tc>
          <w:tcPr>
            <w:tcW w:w="1551" w:type="dxa"/>
            <w:tcBorders>
              <w:top w:val="nil"/>
              <w:left w:val="nil"/>
              <w:bottom w:val="single" w:sz="4" w:space="0" w:color="auto"/>
              <w:right w:val="single" w:sz="4" w:space="0" w:color="auto"/>
            </w:tcBorders>
            <w:shd w:val="clear" w:color="000000" w:fill="FFFFFF"/>
            <w:hideMark/>
          </w:tcPr>
          <w:p w14:paraId="077CEE10" w14:textId="3F887B28" w:rsidR="00DF59DF" w:rsidRPr="009828F5" w:rsidRDefault="00632971" w:rsidP="00DF59DF">
            <w:pPr>
              <w:spacing w:after="0" w:line="240" w:lineRule="auto"/>
              <w:jc w:val="right"/>
              <w:rPr>
                <w:rFonts w:ascii="Book Antiqua" w:eastAsia="Times New Roman" w:hAnsi="Book Antiqua" w:cs="Times New Roman"/>
                <w:sz w:val="20"/>
                <w:szCs w:val="20"/>
              </w:rPr>
            </w:pPr>
            <w:r>
              <w:rPr>
                <w:rFonts w:ascii="Book Antiqua" w:eastAsia="Times New Roman" w:hAnsi="Book Antiqua" w:cs="Times New Roman"/>
                <w:sz w:val="20"/>
                <w:szCs w:val="20"/>
              </w:rPr>
              <w:t>$20</w:t>
            </w:r>
            <w:r w:rsidR="00DF59DF" w:rsidRPr="009828F5">
              <w:rPr>
                <w:rFonts w:ascii="Book Antiqua" w:eastAsia="Times New Roman" w:hAnsi="Book Antiqua" w:cs="Times New Roman"/>
                <w:sz w:val="20"/>
                <w:szCs w:val="20"/>
              </w:rPr>
              <w:t xml:space="preserve">,019 </w:t>
            </w:r>
          </w:p>
        </w:tc>
        <w:tc>
          <w:tcPr>
            <w:tcW w:w="236" w:type="dxa"/>
            <w:tcBorders>
              <w:top w:val="nil"/>
              <w:left w:val="nil"/>
              <w:bottom w:val="nil"/>
              <w:right w:val="nil"/>
            </w:tcBorders>
            <w:shd w:val="clear" w:color="auto" w:fill="auto"/>
            <w:noWrap/>
            <w:vAlign w:val="bottom"/>
            <w:hideMark/>
          </w:tcPr>
          <w:p w14:paraId="5EC58685" w14:textId="77777777" w:rsidR="00DF59DF" w:rsidRPr="009828F5" w:rsidRDefault="00DF59DF" w:rsidP="00DF59DF">
            <w:pPr>
              <w:spacing w:after="0" w:line="240" w:lineRule="auto"/>
              <w:jc w:val="right"/>
              <w:rPr>
                <w:rFonts w:ascii="Book Antiqua" w:eastAsia="Times New Roman" w:hAnsi="Book Antiqua" w:cs="Times New Roman"/>
                <w:sz w:val="20"/>
                <w:szCs w:val="20"/>
              </w:rPr>
            </w:pPr>
          </w:p>
        </w:tc>
      </w:tr>
      <w:tr w:rsidR="00632971" w:rsidRPr="009828F5" w14:paraId="34A8E824" w14:textId="77777777" w:rsidTr="005E3C34">
        <w:trPr>
          <w:trHeight w:val="1575"/>
        </w:trPr>
        <w:tc>
          <w:tcPr>
            <w:tcW w:w="1011" w:type="dxa"/>
            <w:tcBorders>
              <w:top w:val="nil"/>
              <w:left w:val="single" w:sz="4" w:space="0" w:color="auto"/>
              <w:bottom w:val="single" w:sz="4" w:space="0" w:color="auto"/>
              <w:right w:val="single" w:sz="4" w:space="0" w:color="auto"/>
            </w:tcBorders>
            <w:shd w:val="clear" w:color="auto" w:fill="auto"/>
            <w:noWrap/>
          </w:tcPr>
          <w:p w14:paraId="53BD62EF" w14:textId="4EDE8378" w:rsidR="00632971" w:rsidRPr="009828F5" w:rsidRDefault="00632971" w:rsidP="00DF59DF">
            <w:pPr>
              <w:spacing w:after="0" w:line="240" w:lineRule="auto"/>
              <w:rPr>
                <w:rFonts w:ascii="Calibri" w:eastAsia="Times New Roman" w:hAnsi="Calibri" w:cs="Times New Roman"/>
                <w:color w:val="000000"/>
                <w:sz w:val="20"/>
                <w:szCs w:val="20"/>
              </w:rPr>
            </w:pPr>
            <w:r>
              <w:rPr>
                <w:rFonts w:ascii="Calibri" w:eastAsia="Times New Roman" w:hAnsi="Calibri" w:cs="Times New Roman"/>
                <w:color w:val="000000"/>
                <w:sz w:val="20"/>
                <w:szCs w:val="20"/>
              </w:rPr>
              <w:t>TBD</w:t>
            </w:r>
          </w:p>
        </w:tc>
        <w:tc>
          <w:tcPr>
            <w:tcW w:w="1797" w:type="dxa"/>
            <w:tcBorders>
              <w:top w:val="nil"/>
              <w:left w:val="nil"/>
              <w:bottom w:val="single" w:sz="4" w:space="0" w:color="auto"/>
              <w:right w:val="single" w:sz="4" w:space="0" w:color="auto"/>
            </w:tcBorders>
            <w:shd w:val="clear" w:color="auto" w:fill="auto"/>
          </w:tcPr>
          <w:p w14:paraId="23893DB2" w14:textId="49667CFE" w:rsidR="00632971" w:rsidRPr="009828F5" w:rsidRDefault="00632971" w:rsidP="00DF59DF">
            <w:pPr>
              <w:spacing w:after="0" w:line="240" w:lineRule="auto"/>
              <w:rPr>
                <w:rFonts w:ascii="Book Antiqua" w:eastAsia="Times New Roman" w:hAnsi="Book Antiqua" w:cs="Times New Roman"/>
                <w:sz w:val="20"/>
                <w:szCs w:val="20"/>
              </w:rPr>
            </w:pPr>
            <w:proofErr w:type="spellStart"/>
            <w:r>
              <w:rPr>
                <w:rFonts w:ascii="Book Antiqua" w:eastAsia="Times New Roman" w:hAnsi="Book Antiqua" w:cs="Times New Roman"/>
                <w:sz w:val="20"/>
                <w:szCs w:val="20"/>
              </w:rPr>
              <w:t>Wordshare</w:t>
            </w:r>
            <w:proofErr w:type="spellEnd"/>
            <w:r>
              <w:rPr>
                <w:rFonts w:ascii="Book Antiqua" w:eastAsia="Times New Roman" w:hAnsi="Book Antiqua" w:cs="Times New Roman"/>
                <w:sz w:val="20"/>
                <w:szCs w:val="20"/>
              </w:rPr>
              <w:t xml:space="preserve"> ILL-Lending (Recording) Online</w:t>
            </w:r>
          </w:p>
        </w:tc>
        <w:tc>
          <w:tcPr>
            <w:tcW w:w="1808" w:type="dxa"/>
            <w:tcBorders>
              <w:top w:val="nil"/>
              <w:left w:val="nil"/>
              <w:bottom w:val="single" w:sz="4" w:space="0" w:color="auto"/>
              <w:right w:val="single" w:sz="4" w:space="0" w:color="auto"/>
            </w:tcBorders>
            <w:shd w:val="clear" w:color="auto" w:fill="auto"/>
          </w:tcPr>
          <w:p w14:paraId="6310AB75" w14:textId="4BC9D168" w:rsidR="00632971" w:rsidRPr="009828F5" w:rsidRDefault="00632971" w:rsidP="00DF59DF">
            <w:pPr>
              <w:spacing w:after="0" w:line="240" w:lineRule="auto"/>
              <w:rPr>
                <w:rFonts w:ascii="Book Antiqua" w:eastAsia="Times New Roman" w:hAnsi="Book Antiqua" w:cs="Times New Roman"/>
                <w:sz w:val="20"/>
                <w:szCs w:val="20"/>
              </w:rPr>
            </w:pPr>
            <w:r w:rsidRPr="009828F5">
              <w:rPr>
                <w:rFonts w:ascii="Book Antiqua" w:eastAsia="Times New Roman" w:hAnsi="Book Antiqua" w:cs="Times New Roman"/>
                <w:sz w:val="20"/>
                <w:szCs w:val="20"/>
              </w:rPr>
              <w:t>Doug Calman, Geologic Research Librarian</w:t>
            </w:r>
          </w:p>
        </w:tc>
        <w:tc>
          <w:tcPr>
            <w:tcW w:w="1544" w:type="dxa"/>
            <w:tcBorders>
              <w:top w:val="nil"/>
              <w:left w:val="nil"/>
              <w:bottom w:val="single" w:sz="4" w:space="0" w:color="auto"/>
              <w:right w:val="single" w:sz="4" w:space="0" w:color="auto"/>
            </w:tcBorders>
            <w:shd w:val="clear" w:color="auto" w:fill="auto"/>
          </w:tcPr>
          <w:p w14:paraId="118E8086" w14:textId="18735714" w:rsidR="00632971" w:rsidRPr="009828F5" w:rsidRDefault="00632971" w:rsidP="00DF59DF">
            <w:pPr>
              <w:spacing w:after="0" w:line="240" w:lineRule="auto"/>
              <w:jc w:val="center"/>
              <w:rPr>
                <w:rFonts w:ascii="Book Antiqua" w:eastAsia="Times New Roman" w:hAnsi="Book Antiqua" w:cs="Times New Roman"/>
                <w:sz w:val="20"/>
                <w:szCs w:val="20"/>
              </w:rPr>
            </w:pPr>
            <w:r>
              <w:rPr>
                <w:rFonts w:ascii="Book Antiqua" w:eastAsia="Times New Roman" w:hAnsi="Book Antiqua" w:cs="Times New Roman"/>
                <w:sz w:val="20"/>
                <w:szCs w:val="20"/>
              </w:rPr>
              <w:t>T</w:t>
            </w:r>
          </w:p>
        </w:tc>
        <w:tc>
          <w:tcPr>
            <w:tcW w:w="2290" w:type="dxa"/>
            <w:tcBorders>
              <w:top w:val="nil"/>
              <w:left w:val="nil"/>
              <w:bottom w:val="single" w:sz="4" w:space="0" w:color="auto"/>
              <w:right w:val="single" w:sz="4" w:space="0" w:color="auto"/>
            </w:tcBorders>
            <w:shd w:val="clear" w:color="auto" w:fill="auto"/>
          </w:tcPr>
          <w:p w14:paraId="22E54011" w14:textId="1BE05B02" w:rsidR="00632971" w:rsidRPr="009828F5" w:rsidRDefault="00632971" w:rsidP="00DF59DF">
            <w:pPr>
              <w:spacing w:after="0" w:line="240" w:lineRule="auto"/>
              <w:rPr>
                <w:rFonts w:ascii="Book Antiqua" w:eastAsia="Times New Roman" w:hAnsi="Book Antiqua" w:cs="Times New Roman"/>
                <w:sz w:val="20"/>
                <w:szCs w:val="20"/>
              </w:rPr>
            </w:pPr>
            <w:r>
              <w:rPr>
                <w:rFonts w:ascii="Book Antiqua" w:eastAsia="Times New Roman" w:hAnsi="Book Antiqua" w:cs="Times New Roman"/>
                <w:sz w:val="20"/>
                <w:szCs w:val="20"/>
              </w:rPr>
              <w:t>Using new interlibrary loan system which starts this May</w:t>
            </w:r>
          </w:p>
        </w:tc>
        <w:tc>
          <w:tcPr>
            <w:tcW w:w="2170" w:type="dxa"/>
            <w:tcBorders>
              <w:top w:val="nil"/>
              <w:left w:val="nil"/>
              <w:bottom w:val="single" w:sz="4" w:space="0" w:color="auto"/>
              <w:right w:val="single" w:sz="4" w:space="0" w:color="auto"/>
            </w:tcBorders>
            <w:shd w:val="clear" w:color="000000" w:fill="FFFFFF"/>
          </w:tcPr>
          <w:p w14:paraId="4FD7862B" w14:textId="77777777" w:rsidR="00632971" w:rsidRPr="009828F5" w:rsidRDefault="00632971" w:rsidP="00DF59DF">
            <w:pPr>
              <w:spacing w:after="0" w:line="240" w:lineRule="auto"/>
              <w:jc w:val="right"/>
              <w:rPr>
                <w:rFonts w:ascii="Book Antiqua" w:eastAsia="Times New Roman" w:hAnsi="Book Antiqua" w:cs="Times New Roman"/>
                <w:sz w:val="20"/>
                <w:szCs w:val="20"/>
              </w:rPr>
            </w:pPr>
          </w:p>
        </w:tc>
        <w:tc>
          <w:tcPr>
            <w:tcW w:w="1290" w:type="dxa"/>
            <w:tcBorders>
              <w:top w:val="nil"/>
              <w:left w:val="nil"/>
              <w:bottom w:val="single" w:sz="4" w:space="0" w:color="auto"/>
              <w:right w:val="single" w:sz="4" w:space="0" w:color="auto"/>
            </w:tcBorders>
            <w:shd w:val="clear" w:color="000000" w:fill="FFFFFF"/>
          </w:tcPr>
          <w:p w14:paraId="1A431017" w14:textId="09100CCF" w:rsidR="00632971" w:rsidRPr="009828F5" w:rsidRDefault="00632971" w:rsidP="00DF59DF">
            <w:pPr>
              <w:spacing w:after="0" w:line="240" w:lineRule="auto"/>
              <w:jc w:val="right"/>
              <w:rPr>
                <w:rFonts w:ascii="Book Antiqua" w:eastAsia="Times New Roman" w:hAnsi="Book Antiqua" w:cs="Times New Roman"/>
                <w:sz w:val="20"/>
                <w:szCs w:val="20"/>
              </w:rPr>
            </w:pPr>
            <w:r>
              <w:rPr>
                <w:rFonts w:ascii="Book Antiqua" w:eastAsia="Times New Roman" w:hAnsi="Book Antiqua" w:cs="Times New Roman"/>
                <w:sz w:val="20"/>
                <w:szCs w:val="20"/>
              </w:rPr>
              <w:t>$0</w:t>
            </w:r>
          </w:p>
        </w:tc>
        <w:tc>
          <w:tcPr>
            <w:tcW w:w="1551" w:type="dxa"/>
            <w:tcBorders>
              <w:top w:val="nil"/>
              <w:left w:val="nil"/>
              <w:bottom w:val="single" w:sz="4" w:space="0" w:color="auto"/>
              <w:right w:val="single" w:sz="4" w:space="0" w:color="auto"/>
            </w:tcBorders>
            <w:shd w:val="clear" w:color="000000" w:fill="FFFFFF"/>
          </w:tcPr>
          <w:p w14:paraId="19CD0E7C" w14:textId="47C813B3" w:rsidR="00632971" w:rsidRPr="009828F5" w:rsidRDefault="00632971" w:rsidP="00DF59DF">
            <w:pPr>
              <w:spacing w:after="0" w:line="240" w:lineRule="auto"/>
              <w:jc w:val="right"/>
              <w:rPr>
                <w:rFonts w:ascii="Book Antiqua" w:eastAsia="Times New Roman" w:hAnsi="Book Antiqua" w:cs="Times New Roman"/>
                <w:sz w:val="20"/>
                <w:szCs w:val="20"/>
              </w:rPr>
            </w:pPr>
            <w:r>
              <w:rPr>
                <w:rFonts w:ascii="Book Antiqua" w:eastAsia="Times New Roman" w:hAnsi="Book Antiqua" w:cs="Times New Roman"/>
                <w:sz w:val="20"/>
                <w:szCs w:val="20"/>
              </w:rPr>
              <w:t>$20,019</w:t>
            </w:r>
          </w:p>
        </w:tc>
        <w:tc>
          <w:tcPr>
            <w:tcW w:w="236" w:type="dxa"/>
            <w:tcBorders>
              <w:top w:val="nil"/>
              <w:left w:val="nil"/>
              <w:bottom w:val="nil"/>
              <w:right w:val="nil"/>
            </w:tcBorders>
            <w:shd w:val="clear" w:color="auto" w:fill="auto"/>
            <w:noWrap/>
            <w:vAlign w:val="bottom"/>
          </w:tcPr>
          <w:p w14:paraId="6AB17380" w14:textId="77777777" w:rsidR="00632971" w:rsidRPr="009828F5" w:rsidRDefault="00632971" w:rsidP="00DF59DF">
            <w:pPr>
              <w:spacing w:after="0" w:line="240" w:lineRule="auto"/>
              <w:jc w:val="right"/>
              <w:rPr>
                <w:rFonts w:ascii="Book Antiqua" w:eastAsia="Times New Roman" w:hAnsi="Book Antiqua" w:cs="Times New Roman"/>
                <w:sz w:val="20"/>
                <w:szCs w:val="20"/>
              </w:rPr>
            </w:pPr>
          </w:p>
        </w:tc>
      </w:tr>
      <w:tr w:rsidR="00DF59DF" w:rsidRPr="009828F5" w14:paraId="342B1107" w14:textId="77777777" w:rsidTr="005E3C34">
        <w:trPr>
          <w:trHeight w:val="1575"/>
        </w:trPr>
        <w:tc>
          <w:tcPr>
            <w:tcW w:w="1011" w:type="dxa"/>
            <w:tcBorders>
              <w:top w:val="nil"/>
              <w:left w:val="single" w:sz="4" w:space="0" w:color="auto"/>
              <w:bottom w:val="single" w:sz="4" w:space="0" w:color="auto"/>
              <w:right w:val="single" w:sz="4" w:space="0" w:color="auto"/>
            </w:tcBorders>
            <w:shd w:val="clear" w:color="auto" w:fill="auto"/>
            <w:noWrap/>
            <w:hideMark/>
          </w:tcPr>
          <w:p w14:paraId="69998816" w14:textId="77777777" w:rsidR="00DF59DF" w:rsidRPr="009828F5" w:rsidRDefault="00DF59DF" w:rsidP="00DF59DF">
            <w:pPr>
              <w:spacing w:after="0" w:line="240" w:lineRule="auto"/>
              <w:rPr>
                <w:rFonts w:ascii="Calibri" w:eastAsia="Times New Roman" w:hAnsi="Calibri" w:cs="Times New Roman"/>
                <w:color w:val="000000"/>
                <w:sz w:val="20"/>
                <w:szCs w:val="20"/>
              </w:rPr>
            </w:pPr>
            <w:r w:rsidRPr="009828F5">
              <w:rPr>
                <w:rFonts w:ascii="Calibri" w:eastAsia="Times New Roman" w:hAnsi="Calibri" w:cs="Times New Roman"/>
                <w:color w:val="000000"/>
                <w:sz w:val="20"/>
                <w:szCs w:val="20"/>
              </w:rPr>
              <w:t>TBD</w:t>
            </w:r>
          </w:p>
        </w:tc>
        <w:tc>
          <w:tcPr>
            <w:tcW w:w="1797" w:type="dxa"/>
            <w:tcBorders>
              <w:top w:val="nil"/>
              <w:left w:val="nil"/>
              <w:bottom w:val="single" w:sz="4" w:space="0" w:color="auto"/>
              <w:right w:val="single" w:sz="4" w:space="0" w:color="auto"/>
            </w:tcBorders>
            <w:shd w:val="clear" w:color="auto" w:fill="auto"/>
            <w:hideMark/>
          </w:tcPr>
          <w:p w14:paraId="4206A7E8" w14:textId="77777777" w:rsidR="00DF59DF" w:rsidRPr="009828F5" w:rsidRDefault="00DF59DF" w:rsidP="00DF59DF">
            <w:pPr>
              <w:spacing w:after="0" w:line="240" w:lineRule="auto"/>
              <w:rPr>
                <w:rFonts w:ascii="Book Antiqua" w:eastAsia="Times New Roman" w:hAnsi="Book Antiqua" w:cs="Times New Roman"/>
                <w:sz w:val="20"/>
                <w:szCs w:val="20"/>
              </w:rPr>
            </w:pPr>
            <w:proofErr w:type="spellStart"/>
            <w:r w:rsidRPr="009828F5">
              <w:rPr>
                <w:rFonts w:ascii="Book Antiqua" w:eastAsia="Times New Roman" w:hAnsi="Book Antiqua" w:cs="Times New Roman"/>
                <w:sz w:val="20"/>
                <w:szCs w:val="20"/>
              </w:rPr>
              <w:t>Lyrassis</w:t>
            </w:r>
            <w:proofErr w:type="spellEnd"/>
            <w:r w:rsidRPr="009828F5">
              <w:rPr>
                <w:rFonts w:ascii="Book Antiqua" w:eastAsia="Times New Roman" w:hAnsi="Book Antiqua" w:cs="Times New Roman"/>
                <w:sz w:val="20"/>
                <w:szCs w:val="20"/>
              </w:rPr>
              <w:t xml:space="preserve"> and Web Junction online library training courses. Location: Online</w:t>
            </w:r>
          </w:p>
        </w:tc>
        <w:tc>
          <w:tcPr>
            <w:tcW w:w="1808" w:type="dxa"/>
            <w:tcBorders>
              <w:top w:val="nil"/>
              <w:left w:val="nil"/>
              <w:bottom w:val="single" w:sz="4" w:space="0" w:color="auto"/>
              <w:right w:val="single" w:sz="4" w:space="0" w:color="auto"/>
            </w:tcBorders>
            <w:shd w:val="clear" w:color="auto" w:fill="auto"/>
            <w:hideMark/>
          </w:tcPr>
          <w:p w14:paraId="1464490C" w14:textId="77777777" w:rsidR="00DF59DF" w:rsidRPr="009828F5" w:rsidRDefault="00DF59DF" w:rsidP="00DF59DF">
            <w:pPr>
              <w:spacing w:after="0" w:line="240" w:lineRule="auto"/>
              <w:rPr>
                <w:rFonts w:ascii="Book Antiqua" w:eastAsia="Times New Roman" w:hAnsi="Book Antiqua" w:cs="Times New Roman"/>
                <w:sz w:val="20"/>
                <w:szCs w:val="20"/>
              </w:rPr>
            </w:pPr>
            <w:r w:rsidRPr="009828F5">
              <w:rPr>
                <w:rFonts w:ascii="Book Antiqua" w:eastAsia="Times New Roman" w:hAnsi="Book Antiqua" w:cs="Times New Roman"/>
                <w:sz w:val="20"/>
                <w:szCs w:val="20"/>
              </w:rPr>
              <w:t>Doug Calman, Geologic Research Librarian</w:t>
            </w:r>
          </w:p>
        </w:tc>
        <w:tc>
          <w:tcPr>
            <w:tcW w:w="1544" w:type="dxa"/>
            <w:tcBorders>
              <w:top w:val="nil"/>
              <w:left w:val="nil"/>
              <w:bottom w:val="single" w:sz="4" w:space="0" w:color="auto"/>
              <w:right w:val="single" w:sz="4" w:space="0" w:color="auto"/>
            </w:tcBorders>
            <w:shd w:val="clear" w:color="auto" w:fill="auto"/>
            <w:hideMark/>
          </w:tcPr>
          <w:p w14:paraId="66531C10" w14:textId="77777777" w:rsidR="00DF59DF" w:rsidRPr="009828F5" w:rsidRDefault="00DF59DF" w:rsidP="00DF59DF">
            <w:pPr>
              <w:spacing w:after="0" w:line="240" w:lineRule="auto"/>
              <w:jc w:val="center"/>
              <w:rPr>
                <w:rFonts w:ascii="Book Antiqua" w:eastAsia="Times New Roman" w:hAnsi="Book Antiqua" w:cs="Times New Roman"/>
                <w:sz w:val="20"/>
                <w:szCs w:val="20"/>
              </w:rPr>
            </w:pPr>
            <w:r w:rsidRPr="009828F5">
              <w:rPr>
                <w:rFonts w:ascii="Book Antiqua" w:eastAsia="Times New Roman" w:hAnsi="Book Antiqua" w:cs="Times New Roman"/>
                <w:sz w:val="20"/>
                <w:szCs w:val="20"/>
              </w:rPr>
              <w:t>T</w:t>
            </w:r>
          </w:p>
        </w:tc>
        <w:tc>
          <w:tcPr>
            <w:tcW w:w="2290" w:type="dxa"/>
            <w:tcBorders>
              <w:top w:val="nil"/>
              <w:left w:val="nil"/>
              <w:bottom w:val="single" w:sz="4" w:space="0" w:color="auto"/>
              <w:right w:val="single" w:sz="4" w:space="0" w:color="auto"/>
            </w:tcBorders>
            <w:shd w:val="clear" w:color="auto" w:fill="auto"/>
            <w:hideMark/>
          </w:tcPr>
          <w:p w14:paraId="1D686F53" w14:textId="77777777" w:rsidR="00DF59DF" w:rsidRPr="009828F5" w:rsidRDefault="00DF59DF" w:rsidP="00DF59DF">
            <w:pPr>
              <w:spacing w:after="0" w:line="240" w:lineRule="auto"/>
              <w:rPr>
                <w:rFonts w:ascii="Book Antiqua" w:eastAsia="Times New Roman" w:hAnsi="Book Antiqua" w:cs="Times New Roman"/>
                <w:sz w:val="20"/>
                <w:szCs w:val="20"/>
              </w:rPr>
            </w:pPr>
            <w:r w:rsidRPr="009828F5">
              <w:rPr>
                <w:rFonts w:ascii="Book Antiqua" w:eastAsia="Times New Roman" w:hAnsi="Book Antiqua" w:cs="Times New Roman"/>
                <w:sz w:val="20"/>
                <w:szCs w:val="20"/>
              </w:rPr>
              <w:t>Creating, cataloging and archival preservation of metadata for digital media and other publications</w:t>
            </w:r>
          </w:p>
        </w:tc>
        <w:tc>
          <w:tcPr>
            <w:tcW w:w="2170" w:type="dxa"/>
            <w:tcBorders>
              <w:top w:val="nil"/>
              <w:left w:val="nil"/>
              <w:bottom w:val="single" w:sz="4" w:space="0" w:color="auto"/>
              <w:right w:val="single" w:sz="4" w:space="0" w:color="auto"/>
            </w:tcBorders>
            <w:shd w:val="clear" w:color="000000" w:fill="FFFFFF"/>
            <w:hideMark/>
          </w:tcPr>
          <w:p w14:paraId="4A839101" w14:textId="77777777" w:rsidR="00DF59DF" w:rsidRPr="009828F5" w:rsidRDefault="00DF59DF" w:rsidP="00DF59DF">
            <w:pPr>
              <w:spacing w:after="0" w:line="240" w:lineRule="auto"/>
              <w:jc w:val="right"/>
              <w:rPr>
                <w:rFonts w:ascii="Book Antiqua" w:eastAsia="Times New Roman" w:hAnsi="Book Antiqua" w:cs="Times New Roman"/>
                <w:sz w:val="20"/>
                <w:szCs w:val="20"/>
              </w:rPr>
            </w:pPr>
            <w:r w:rsidRPr="009828F5">
              <w:rPr>
                <w:rFonts w:ascii="Book Antiqua" w:eastAsia="Times New Roman" w:hAnsi="Book Antiqua" w:cs="Times New Roman"/>
                <w:sz w:val="20"/>
                <w:szCs w:val="20"/>
              </w:rPr>
              <w:t> </w:t>
            </w:r>
          </w:p>
        </w:tc>
        <w:tc>
          <w:tcPr>
            <w:tcW w:w="1290" w:type="dxa"/>
            <w:tcBorders>
              <w:top w:val="nil"/>
              <w:left w:val="nil"/>
              <w:bottom w:val="single" w:sz="4" w:space="0" w:color="auto"/>
              <w:right w:val="single" w:sz="4" w:space="0" w:color="auto"/>
            </w:tcBorders>
            <w:shd w:val="clear" w:color="000000" w:fill="FFFFFF"/>
            <w:hideMark/>
          </w:tcPr>
          <w:p w14:paraId="345EA2A3" w14:textId="77777777" w:rsidR="00DF59DF" w:rsidRPr="009828F5" w:rsidRDefault="00DF59DF" w:rsidP="00DF59DF">
            <w:pPr>
              <w:spacing w:after="0" w:line="240" w:lineRule="auto"/>
              <w:jc w:val="right"/>
              <w:rPr>
                <w:rFonts w:ascii="Book Antiqua" w:eastAsia="Times New Roman" w:hAnsi="Book Antiqua" w:cs="Times New Roman"/>
                <w:sz w:val="20"/>
                <w:szCs w:val="20"/>
              </w:rPr>
            </w:pPr>
            <w:r w:rsidRPr="009828F5">
              <w:rPr>
                <w:rFonts w:ascii="Book Antiqua" w:eastAsia="Times New Roman" w:hAnsi="Book Antiqua" w:cs="Times New Roman"/>
                <w:sz w:val="20"/>
                <w:szCs w:val="20"/>
              </w:rPr>
              <w:t xml:space="preserve">$150 </w:t>
            </w:r>
          </w:p>
        </w:tc>
        <w:tc>
          <w:tcPr>
            <w:tcW w:w="1551" w:type="dxa"/>
            <w:tcBorders>
              <w:top w:val="nil"/>
              <w:left w:val="nil"/>
              <w:bottom w:val="single" w:sz="4" w:space="0" w:color="auto"/>
              <w:right w:val="single" w:sz="4" w:space="0" w:color="auto"/>
            </w:tcBorders>
            <w:shd w:val="clear" w:color="000000" w:fill="FFFFFF"/>
            <w:hideMark/>
          </w:tcPr>
          <w:p w14:paraId="2D9227CD" w14:textId="1DB02121" w:rsidR="00DF59DF" w:rsidRPr="009828F5" w:rsidRDefault="00632971" w:rsidP="00DF59DF">
            <w:pPr>
              <w:spacing w:after="0" w:line="240" w:lineRule="auto"/>
              <w:jc w:val="right"/>
              <w:rPr>
                <w:rFonts w:ascii="Book Antiqua" w:eastAsia="Times New Roman" w:hAnsi="Book Antiqua" w:cs="Times New Roman"/>
                <w:sz w:val="20"/>
                <w:szCs w:val="20"/>
              </w:rPr>
            </w:pPr>
            <w:r>
              <w:rPr>
                <w:rFonts w:ascii="Book Antiqua" w:eastAsia="Times New Roman" w:hAnsi="Book Antiqua" w:cs="Times New Roman"/>
                <w:sz w:val="20"/>
                <w:szCs w:val="20"/>
              </w:rPr>
              <w:t>$19</w:t>
            </w:r>
            <w:r w:rsidR="00DF59DF" w:rsidRPr="009828F5">
              <w:rPr>
                <w:rFonts w:ascii="Book Antiqua" w:eastAsia="Times New Roman" w:hAnsi="Book Antiqua" w:cs="Times New Roman"/>
                <w:sz w:val="20"/>
                <w:szCs w:val="20"/>
              </w:rPr>
              <w:t xml:space="preserve">,869 </w:t>
            </w:r>
          </w:p>
        </w:tc>
        <w:tc>
          <w:tcPr>
            <w:tcW w:w="236" w:type="dxa"/>
            <w:tcBorders>
              <w:top w:val="nil"/>
              <w:left w:val="nil"/>
              <w:bottom w:val="nil"/>
              <w:right w:val="nil"/>
            </w:tcBorders>
            <w:shd w:val="clear" w:color="auto" w:fill="auto"/>
            <w:noWrap/>
            <w:vAlign w:val="bottom"/>
            <w:hideMark/>
          </w:tcPr>
          <w:p w14:paraId="5B0D9C1E" w14:textId="77777777" w:rsidR="00DF59DF" w:rsidRPr="009828F5" w:rsidRDefault="00DF59DF" w:rsidP="00DF59DF">
            <w:pPr>
              <w:spacing w:after="0" w:line="240" w:lineRule="auto"/>
              <w:jc w:val="right"/>
              <w:rPr>
                <w:rFonts w:ascii="Book Antiqua" w:eastAsia="Times New Roman" w:hAnsi="Book Antiqua" w:cs="Times New Roman"/>
                <w:sz w:val="20"/>
                <w:szCs w:val="20"/>
              </w:rPr>
            </w:pPr>
          </w:p>
        </w:tc>
      </w:tr>
      <w:tr w:rsidR="00DF59DF" w:rsidRPr="009828F5" w14:paraId="66091570" w14:textId="77777777" w:rsidTr="005E3C34">
        <w:trPr>
          <w:trHeight w:val="945"/>
        </w:trPr>
        <w:tc>
          <w:tcPr>
            <w:tcW w:w="1011" w:type="dxa"/>
            <w:tcBorders>
              <w:top w:val="nil"/>
              <w:left w:val="single" w:sz="4" w:space="0" w:color="auto"/>
              <w:bottom w:val="single" w:sz="4" w:space="0" w:color="auto"/>
              <w:right w:val="single" w:sz="4" w:space="0" w:color="auto"/>
            </w:tcBorders>
            <w:shd w:val="clear" w:color="auto" w:fill="auto"/>
            <w:noWrap/>
            <w:hideMark/>
          </w:tcPr>
          <w:p w14:paraId="7339031F" w14:textId="77777777" w:rsidR="00DF59DF" w:rsidRPr="009828F5" w:rsidRDefault="00DF59DF" w:rsidP="00DF59DF">
            <w:pPr>
              <w:spacing w:after="0" w:line="240" w:lineRule="auto"/>
              <w:rPr>
                <w:rFonts w:ascii="Calibri" w:eastAsia="Times New Roman" w:hAnsi="Calibri" w:cs="Times New Roman"/>
                <w:color w:val="000000"/>
                <w:sz w:val="20"/>
                <w:szCs w:val="20"/>
              </w:rPr>
            </w:pPr>
            <w:r w:rsidRPr="009828F5">
              <w:rPr>
                <w:rFonts w:ascii="Calibri" w:eastAsia="Times New Roman" w:hAnsi="Calibri" w:cs="Times New Roman"/>
                <w:color w:val="000000"/>
                <w:sz w:val="20"/>
                <w:szCs w:val="20"/>
              </w:rPr>
              <w:t>TBD</w:t>
            </w:r>
          </w:p>
        </w:tc>
        <w:tc>
          <w:tcPr>
            <w:tcW w:w="1797" w:type="dxa"/>
            <w:tcBorders>
              <w:top w:val="nil"/>
              <w:left w:val="nil"/>
              <w:bottom w:val="single" w:sz="4" w:space="0" w:color="auto"/>
              <w:right w:val="single" w:sz="4" w:space="0" w:color="auto"/>
            </w:tcBorders>
            <w:shd w:val="clear" w:color="auto" w:fill="auto"/>
            <w:hideMark/>
          </w:tcPr>
          <w:p w14:paraId="6D39A456" w14:textId="77777777" w:rsidR="00DF59DF" w:rsidRPr="009828F5" w:rsidRDefault="00DF59DF" w:rsidP="00DF59DF">
            <w:pPr>
              <w:spacing w:after="0" w:line="240" w:lineRule="auto"/>
              <w:rPr>
                <w:rFonts w:ascii="Book Antiqua" w:eastAsia="Times New Roman" w:hAnsi="Book Antiqua" w:cs="Times New Roman"/>
                <w:sz w:val="20"/>
                <w:szCs w:val="20"/>
              </w:rPr>
            </w:pPr>
            <w:r w:rsidRPr="009828F5">
              <w:rPr>
                <w:rFonts w:ascii="Book Antiqua" w:eastAsia="Times New Roman" w:hAnsi="Book Antiqua" w:cs="Times New Roman"/>
                <w:sz w:val="20"/>
                <w:szCs w:val="20"/>
              </w:rPr>
              <w:t>Copy Cataloging of digital Resources (RDA). Location: Online</w:t>
            </w:r>
          </w:p>
        </w:tc>
        <w:tc>
          <w:tcPr>
            <w:tcW w:w="1808" w:type="dxa"/>
            <w:tcBorders>
              <w:top w:val="nil"/>
              <w:left w:val="nil"/>
              <w:bottom w:val="single" w:sz="4" w:space="0" w:color="auto"/>
              <w:right w:val="single" w:sz="4" w:space="0" w:color="auto"/>
            </w:tcBorders>
            <w:shd w:val="clear" w:color="auto" w:fill="auto"/>
            <w:hideMark/>
          </w:tcPr>
          <w:p w14:paraId="57625C9E" w14:textId="77777777" w:rsidR="00DF59DF" w:rsidRPr="009828F5" w:rsidRDefault="00DF59DF" w:rsidP="00DF59DF">
            <w:pPr>
              <w:spacing w:after="0" w:line="240" w:lineRule="auto"/>
              <w:rPr>
                <w:rFonts w:ascii="Book Antiqua" w:eastAsia="Times New Roman" w:hAnsi="Book Antiqua" w:cs="Times New Roman"/>
                <w:sz w:val="20"/>
                <w:szCs w:val="20"/>
              </w:rPr>
            </w:pPr>
            <w:r w:rsidRPr="009828F5">
              <w:rPr>
                <w:rFonts w:ascii="Book Antiqua" w:eastAsia="Times New Roman" w:hAnsi="Book Antiqua" w:cs="Times New Roman"/>
                <w:sz w:val="20"/>
                <w:szCs w:val="20"/>
              </w:rPr>
              <w:t>Doug Calman, Geologic Research Librarian</w:t>
            </w:r>
          </w:p>
        </w:tc>
        <w:tc>
          <w:tcPr>
            <w:tcW w:w="1544" w:type="dxa"/>
            <w:tcBorders>
              <w:top w:val="nil"/>
              <w:left w:val="nil"/>
              <w:bottom w:val="single" w:sz="4" w:space="0" w:color="auto"/>
              <w:right w:val="single" w:sz="4" w:space="0" w:color="auto"/>
            </w:tcBorders>
            <w:shd w:val="clear" w:color="auto" w:fill="auto"/>
            <w:hideMark/>
          </w:tcPr>
          <w:p w14:paraId="73881075" w14:textId="77777777" w:rsidR="00DF59DF" w:rsidRPr="009828F5" w:rsidRDefault="00DF59DF" w:rsidP="00DF59DF">
            <w:pPr>
              <w:spacing w:after="0" w:line="240" w:lineRule="auto"/>
              <w:jc w:val="center"/>
              <w:rPr>
                <w:rFonts w:ascii="Book Antiqua" w:eastAsia="Times New Roman" w:hAnsi="Book Antiqua" w:cs="Times New Roman"/>
                <w:sz w:val="20"/>
                <w:szCs w:val="20"/>
              </w:rPr>
            </w:pPr>
            <w:r w:rsidRPr="009828F5">
              <w:rPr>
                <w:rFonts w:ascii="Book Antiqua" w:eastAsia="Times New Roman" w:hAnsi="Book Antiqua" w:cs="Times New Roman"/>
                <w:sz w:val="20"/>
                <w:szCs w:val="20"/>
              </w:rPr>
              <w:t>T</w:t>
            </w:r>
          </w:p>
        </w:tc>
        <w:tc>
          <w:tcPr>
            <w:tcW w:w="2290" w:type="dxa"/>
            <w:tcBorders>
              <w:top w:val="nil"/>
              <w:left w:val="nil"/>
              <w:bottom w:val="single" w:sz="4" w:space="0" w:color="auto"/>
              <w:right w:val="single" w:sz="4" w:space="0" w:color="auto"/>
            </w:tcBorders>
            <w:shd w:val="clear" w:color="auto" w:fill="auto"/>
            <w:hideMark/>
          </w:tcPr>
          <w:p w14:paraId="45EC4A65" w14:textId="77777777" w:rsidR="00DF59DF" w:rsidRPr="009828F5" w:rsidRDefault="00DF59DF" w:rsidP="00DF59DF">
            <w:pPr>
              <w:spacing w:after="0" w:line="240" w:lineRule="auto"/>
              <w:rPr>
                <w:rFonts w:ascii="Book Antiqua" w:eastAsia="Times New Roman" w:hAnsi="Book Antiqua" w:cs="Times New Roman"/>
                <w:sz w:val="20"/>
                <w:szCs w:val="20"/>
              </w:rPr>
            </w:pPr>
            <w:r w:rsidRPr="009828F5">
              <w:rPr>
                <w:rFonts w:ascii="Book Antiqua" w:eastAsia="Times New Roman" w:hAnsi="Book Antiqua" w:cs="Times New Roman"/>
                <w:sz w:val="20"/>
                <w:szCs w:val="20"/>
              </w:rPr>
              <w:t>Downloading expert cataloging records for digital resources</w:t>
            </w:r>
          </w:p>
        </w:tc>
        <w:tc>
          <w:tcPr>
            <w:tcW w:w="2170" w:type="dxa"/>
            <w:tcBorders>
              <w:top w:val="nil"/>
              <w:left w:val="nil"/>
              <w:bottom w:val="single" w:sz="4" w:space="0" w:color="auto"/>
              <w:right w:val="single" w:sz="4" w:space="0" w:color="auto"/>
            </w:tcBorders>
            <w:shd w:val="clear" w:color="000000" w:fill="FFFFFF"/>
            <w:hideMark/>
          </w:tcPr>
          <w:p w14:paraId="14EEE221" w14:textId="77777777" w:rsidR="00DF59DF" w:rsidRPr="009828F5" w:rsidRDefault="00DF59DF" w:rsidP="00DF59DF">
            <w:pPr>
              <w:spacing w:after="0" w:line="240" w:lineRule="auto"/>
              <w:jc w:val="right"/>
              <w:rPr>
                <w:rFonts w:ascii="Book Antiqua" w:eastAsia="Times New Roman" w:hAnsi="Book Antiqua" w:cs="Times New Roman"/>
                <w:sz w:val="20"/>
                <w:szCs w:val="20"/>
              </w:rPr>
            </w:pPr>
            <w:r w:rsidRPr="009828F5">
              <w:rPr>
                <w:rFonts w:ascii="Book Antiqua" w:eastAsia="Times New Roman" w:hAnsi="Book Antiqua" w:cs="Times New Roman"/>
                <w:sz w:val="20"/>
                <w:szCs w:val="20"/>
              </w:rPr>
              <w:t> </w:t>
            </w:r>
          </w:p>
        </w:tc>
        <w:tc>
          <w:tcPr>
            <w:tcW w:w="1290" w:type="dxa"/>
            <w:tcBorders>
              <w:top w:val="nil"/>
              <w:left w:val="nil"/>
              <w:bottom w:val="single" w:sz="4" w:space="0" w:color="auto"/>
              <w:right w:val="single" w:sz="4" w:space="0" w:color="auto"/>
            </w:tcBorders>
            <w:shd w:val="clear" w:color="000000" w:fill="FFFFFF"/>
            <w:hideMark/>
          </w:tcPr>
          <w:p w14:paraId="2B65D2DF" w14:textId="77777777" w:rsidR="00DF59DF" w:rsidRPr="009828F5" w:rsidRDefault="00DF59DF" w:rsidP="00DF59DF">
            <w:pPr>
              <w:spacing w:after="0" w:line="240" w:lineRule="auto"/>
              <w:jc w:val="right"/>
              <w:rPr>
                <w:rFonts w:ascii="Book Antiqua" w:eastAsia="Times New Roman" w:hAnsi="Book Antiqua" w:cs="Times New Roman"/>
                <w:sz w:val="20"/>
                <w:szCs w:val="20"/>
              </w:rPr>
            </w:pPr>
            <w:r w:rsidRPr="009828F5">
              <w:rPr>
                <w:rFonts w:ascii="Book Antiqua" w:eastAsia="Times New Roman" w:hAnsi="Book Antiqua" w:cs="Times New Roman"/>
                <w:sz w:val="20"/>
                <w:szCs w:val="20"/>
              </w:rPr>
              <w:t xml:space="preserve">$199 </w:t>
            </w:r>
          </w:p>
        </w:tc>
        <w:tc>
          <w:tcPr>
            <w:tcW w:w="1551" w:type="dxa"/>
            <w:tcBorders>
              <w:top w:val="nil"/>
              <w:left w:val="nil"/>
              <w:bottom w:val="single" w:sz="4" w:space="0" w:color="auto"/>
              <w:right w:val="single" w:sz="4" w:space="0" w:color="auto"/>
            </w:tcBorders>
            <w:shd w:val="clear" w:color="000000" w:fill="FFFFFF"/>
            <w:hideMark/>
          </w:tcPr>
          <w:p w14:paraId="7C578867" w14:textId="08F3DB25" w:rsidR="00DF59DF" w:rsidRPr="009828F5" w:rsidRDefault="00632971" w:rsidP="00DF59DF">
            <w:pPr>
              <w:spacing w:after="0" w:line="240" w:lineRule="auto"/>
              <w:jc w:val="right"/>
              <w:rPr>
                <w:rFonts w:ascii="Book Antiqua" w:eastAsia="Times New Roman" w:hAnsi="Book Antiqua" w:cs="Times New Roman"/>
                <w:sz w:val="20"/>
                <w:szCs w:val="20"/>
              </w:rPr>
            </w:pPr>
            <w:r>
              <w:rPr>
                <w:rFonts w:ascii="Book Antiqua" w:eastAsia="Times New Roman" w:hAnsi="Book Antiqua" w:cs="Times New Roman"/>
                <w:sz w:val="20"/>
                <w:szCs w:val="20"/>
              </w:rPr>
              <w:t>$19</w:t>
            </w:r>
            <w:r w:rsidR="00DF59DF" w:rsidRPr="009828F5">
              <w:rPr>
                <w:rFonts w:ascii="Book Antiqua" w:eastAsia="Times New Roman" w:hAnsi="Book Antiqua" w:cs="Times New Roman"/>
                <w:sz w:val="20"/>
                <w:szCs w:val="20"/>
              </w:rPr>
              <w:t xml:space="preserve">,670 </w:t>
            </w:r>
          </w:p>
        </w:tc>
        <w:tc>
          <w:tcPr>
            <w:tcW w:w="236" w:type="dxa"/>
            <w:tcBorders>
              <w:top w:val="nil"/>
              <w:left w:val="nil"/>
              <w:bottom w:val="single" w:sz="4" w:space="0" w:color="auto"/>
              <w:right w:val="nil"/>
            </w:tcBorders>
            <w:shd w:val="clear" w:color="auto" w:fill="auto"/>
            <w:noWrap/>
            <w:vAlign w:val="bottom"/>
            <w:hideMark/>
          </w:tcPr>
          <w:p w14:paraId="4518DDFD" w14:textId="77777777" w:rsidR="00DF59DF" w:rsidRPr="009828F5" w:rsidRDefault="00DF59DF" w:rsidP="00DF59DF">
            <w:pPr>
              <w:spacing w:after="0" w:line="240" w:lineRule="auto"/>
              <w:jc w:val="right"/>
              <w:rPr>
                <w:rFonts w:ascii="Book Antiqua" w:eastAsia="Times New Roman" w:hAnsi="Book Antiqua" w:cs="Times New Roman"/>
                <w:sz w:val="20"/>
                <w:szCs w:val="20"/>
              </w:rPr>
            </w:pPr>
          </w:p>
        </w:tc>
      </w:tr>
      <w:tr w:rsidR="005E3C34" w:rsidRPr="001B4D6C" w14:paraId="117F4155" w14:textId="77777777" w:rsidTr="001E6902">
        <w:trPr>
          <w:trHeight w:val="1200"/>
        </w:trPr>
        <w:tc>
          <w:tcPr>
            <w:tcW w:w="1011" w:type="dxa"/>
            <w:tcBorders>
              <w:top w:val="nil"/>
              <w:left w:val="single" w:sz="4" w:space="0" w:color="auto"/>
              <w:bottom w:val="single" w:sz="4" w:space="0" w:color="auto"/>
              <w:right w:val="single" w:sz="4" w:space="0" w:color="auto"/>
            </w:tcBorders>
            <w:shd w:val="clear" w:color="auto" w:fill="A6A6A6" w:themeFill="background1" w:themeFillShade="A6"/>
            <w:vAlign w:val="bottom"/>
            <w:hideMark/>
          </w:tcPr>
          <w:p w14:paraId="2041EF6E" w14:textId="77777777" w:rsidR="005E3C34" w:rsidRPr="001B4D6C" w:rsidRDefault="005E3C34" w:rsidP="001E6902">
            <w:pPr>
              <w:spacing w:after="0" w:line="240" w:lineRule="auto"/>
              <w:rPr>
                <w:rFonts w:ascii="Calibri" w:eastAsia="Times New Roman" w:hAnsi="Calibri" w:cs="Times New Roman"/>
                <w:color w:val="000000"/>
              </w:rPr>
            </w:pPr>
            <w:r w:rsidRPr="001B4D6C">
              <w:rPr>
                <w:rFonts w:ascii="Calibri" w:eastAsia="Times New Roman" w:hAnsi="Calibri" w:cs="Times New Roman"/>
                <w:b/>
                <w:bCs/>
                <w:color w:val="000000"/>
              </w:rPr>
              <w:lastRenderedPageBreak/>
              <w:t>Date of Event</w:t>
            </w:r>
          </w:p>
        </w:tc>
        <w:tc>
          <w:tcPr>
            <w:tcW w:w="1797" w:type="dxa"/>
            <w:tcBorders>
              <w:top w:val="nil"/>
              <w:left w:val="nil"/>
              <w:bottom w:val="single" w:sz="4" w:space="0" w:color="auto"/>
              <w:right w:val="single" w:sz="4" w:space="0" w:color="auto"/>
            </w:tcBorders>
            <w:shd w:val="clear" w:color="auto" w:fill="A6A6A6" w:themeFill="background1" w:themeFillShade="A6"/>
            <w:vAlign w:val="bottom"/>
            <w:hideMark/>
          </w:tcPr>
          <w:p w14:paraId="1C8B110D"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Name of Event &amp; Location</w:t>
            </w:r>
          </w:p>
        </w:tc>
        <w:tc>
          <w:tcPr>
            <w:tcW w:w="1808" w:type="dxa"/>
            <w:tcBorders>
              <w:top w:val="nil"/>
              <w:left w:val="nil"/>
              <w:bottom w:val="single" w:sz="4" w:space="0" w:color="auto"/>
              <w:right w:val="single" w:sz="4" w:space="0" w:color="auto"/>
            </w:tcBorders>
            <w:shd w:val="clear" w:color="auto" w:fill="A6A6A6" w:themeFill="background1" w:themeFillShade="A6"/>
            <w:noWrap/>
            <w:vAlign w:val="bottom"/>
            <w:hideMark/>
          </w:tcPr>
          <w:p w14:paraId="1E19DB25"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 xml:space="preserve">Requested Attendees </w:t>
            </w:r>
            <w:r w:rsidRPr="001B4D6C">
              <w:rPr>
                <w:rFonts w:ascii="Calibri" w:eastAsia="Times New Roman" w:hAnsi="Calibri" w:cs="Times New Roman"/>
                <w:b/>
                <w:bCs/>
                <w:color w:val="000000"/>
              </w:rPr>
              <w:br/>
            </w:r>
            <w:r w:rsidRPr="001B4D6C">
              <w:rPr>
                <w:rFonts w:ascii="Calibri" w:eastAsia="Times New Roman" w:hAnsi="Calibri" w:cs="Times New Roman"/>
                <w:color w:val="000000"/>
              </w:rPr>
              <w:t>(</w:t>
            </w:r>
            <w:r w:rsidRPr="001B4D6C">
              <w:rPr>
                <w:rFonts w:ascii="Calibri" w:eastAsia="Times New Roman" w:hAnsi="Calibri" w:cs="Times New Roman"/>
                <w:i/>
                <w:iCs/>
                <w:color w:val="000000"/>
              </w:rPr>
              <w:t>Name &amp; Title</w:t>
            </w:r>
            <w:r w:rsidRPr="001B4D6C">
              <w:rPr>
                <w:rFonts w:ascii="Calibri" w:eastAsia="Times New Roman" w:hAnsi="Calibri" w:cs="Times New Roman"/>
                <w:color w:val="000000"/>
              </w:rPr>
              <w:t>)</w:t>
            </w:r>
          </w:p>
        </w:tc>
        <w:tc>
          <w:tcPr>
            <w:tcW w:w="1544" w:type="dxa"/>
            <w:tcBorders>
              <w:top w:val="nil"/>
              <w:left w:val="nil"/>
              <w:bottom w:val="single" w:sz="4" w:space="0" w:color="auto"/>
              <w:right w:val="single" w:sz="4" w:space="0" w:color="auto"/>
            </w:tcBorders>
            <w:shd w:val="clear" w:color="auto" w:fill="A6A6A6" w:themeFill="background1" w:themeFillShade="A6"/>
            <w:noWrap/>
            <w:vAlign w:val="bottom"/>
            <w:hideMark/>
          </w:tcPr>
          <w:p w14:paraId="60F8CF7D"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Purpose of event:  (T)raining or (O)utreach</w:t>
            </w:r>
          </w:p>
        </w:tc>
        <w:tc>
          <w:tcPr>
            <w:tcW w:w="2290" w:type="dxa"/>
            <w:tcBorders>
              <w:top w:val="nil"/>
              <w:left w:val="nil"/>
              <w:bottom w:val="single" w:sz="4" w:space="0" w:color="auto"/>
              <w:right w:val="single" w:sz="4" w:space="0" w:color="auto"/>
            </w:tcBorders>
            <w:shd w:val="clear" w:color="auto" w:fill="A6A6A6" w:themeFill="background1" w:themeFillShade="A6"/>
            <w:noWrap/>
            <w:vAlign w:val="bottom"/>
            <w:hideMark/>
          </w:tcPr>
          <w:p w14:paraId="443CDF54"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 xml:space="preserve">If Purpose is TRAINING or Professional/Technical DEVELOPMENT: </w:t>
            </w:r>
            <w:r w:rsidRPr="001B4D6C">
              <w:rPr>
                <w:rFonts w:ascii="Calibri" w:eastAsia="Times New Roman" w:hAnsi="Calibri" w:cs="Times New Roman"/>
                <w:b/>
                <w:bCs/>
                <w:i/>
                <w:iCs/>
                <w:color w:val="000000"/>
              </w:rPr>
              <w:t xml:space="preserve">Estimate Savings to be Realized for Each Attendee </w:t>
            </w:r>
          </w:p>
        </w:tc>
        <w:tc>
          <w:tcPr>
            <w:tcW w:w="2170" w:type="dxa"/>
            <w:tcBorders>
              <w:top w:val="nil"/>
              <w:left w:val="nil"/>
              <w:bottom w:val="single" w:sz="4" w:space="0" w:color="auto"/>
              <w:right w:val="single" w:sz="4" w:space="0" w:color="auto"/>
            </w:tcBorders>
            <w:shd w:val="clear" w:color="auto" w:fill="A6A6A6" w:themeFill="background1" w:themeFillShade="A6"/>
            <w:noWrap/>
            <w:vAlign w:val="bottom"/>
            <w:hideMark/>
          </w:tcPr>
          <w:p w14:paraId="6E506916"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 xml:space="preserve">If Purpose is OUTREACH: </w:t>
            </w:r>
            <w:r w:rsidRPr="001B4D6C">
              <w:rPr>
                <w:rFonts w:ascii="Calibri" w:eastAsia="Times New Roman" w:hAnsi="Calibri" w:cs="Times New Roman"/>
                <w:b/>
                <w:bCs/>
                <w:i/>
                <w:iCs/>
                <w:color w:val="000000"/>
              </w:rPr>
              <w:t>Describe Benefit to DEP</w:t>
            </w:r>
          </w:p>
        </w:tc>
        <w:tc>
          <w:tcPr>
            <w:tcW w:w="1290" w:type="dxa"/>
            <w:tcBorders>
              <w:top w:val="nil"/>
              <w:left w:val="nil"/>
              <w:bottom w:val="single" w:sz="4" w:space="0" w:color="auto"/>
              <w:right w:val="single" w:sz="4" w:space="0" w:color="auto"/>
            </w:tcBorders>
            <w:shd w:val="clear" w:color="auto" w:fill="A6A6A6" w:themeFill="background1" w:themeFillShade="A6"/>
            <w:noWrap/>
            <w:vAlign w:val="bottom"/>
            <w:hideMark/>
          </w:tcPr>
          <w:p w14:paraId="1DDC6D73" w14:textId="77777777" w:rsidR="005E3C34" w:rsidRPr="001B4D6C" w:rsidRDefault="005E3C34" w:rsidP="001E6902">
            <w:pPr>
              <w:spacing w:after="0" w:line="240" w:lineRule="auto"/>
              <w:jc w:val="right"/>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TOTAL Requested Event Cost (Training Cost, Associated Fees, Travel, Per Diem, Etc.)</w:t>
            </w:r>
          </w:p>
        </w:tc>
        <w:tc>
          <w:tcPr>
            <w:tcW w:w="1551" w:type="dxa"/>
            <w:tcBorders>
              <w:top w:val="nil"/>
              <w:left w:val="nil"/>
              <w:bottom w:val="single" w:sz="4" w:space="0" w:color="auto"/>
              <w:right w:val="single" w:sz="4" w:space="0" w:color="auto"/>
            </w:tcBorders>
            <w:shd w:val="clear" w:color="auto" w:fill="A6A6A6" w:themeFill="background1" w:themeFillShade="A6"/>
            <w:noWrap/>
            <w:vAlign w:val="bottom"/>
            <w:hideMark/>
          </w:tcPr>
          <w:p w14:paraId="2C5FA361" w14:textId="77777777" w:rsidR="005E3C34" w:rsidRPr="001B4D6C" w:rsidRDefault="005E3C34" w:rsidP="001E6902">
            <w:pPr>
              <w:spacing w:after="0" w:line="240" w:lineRule="auto"/>
              <w:jc w:val="right"/>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Amount of Remaining from the “Employee Development” Budget</w:t>
            </w:r>
          </w:p>
        </w:tc>
        <w:tc>
          <w:tcPr>
            <w:tcW w:w="236" w:type="dxa"/>
            <w:tcBorders>
              <w:top w:val="nil"/>
              <w:left w:val="nil"/>
              <w:bottom w:val="nil"/>
              <w:right w:val="nil"/>
            </w:tcBorders>
            <w:shd w:val="clear" w:color="auto" w:fill="auto"/>
            <w:noWrap/>
            <w:vAlign w:val="bottom"/>
            <w:hideMark/>
          </w:tcPr>
          <w:p w14:paraId="6C0B8877" w14:textId="77777777" w:rsidR="005E3C34" w:rsidRPr="001B4D6C" w:rsidRDefault="005E3C34" w:rsidP="001E6902">
            <w:pPr>
              <w:spacing w:after="0" w:line="240" w:lineRule="auto"/>
              <w:jc w:val="right"/>
              <w:rPr>
                <w:rFonts w:ascii="Book Antiqua" w:eastAsia="Times New Roman" w:hAnsi="Book Antiqua" w:cs="Times New Roman"/>
                <w:color w:val="000000"/>
                <w:sz w:val="24"/>
                <w:szCs w:val="24"/>
              </w:rPr>
            </w:pPr>
          </w:p>
        </w:tc>
      </w:tr>
      <w:tr w:rsidR="004A4017" w:rsidRPr="009828F5" w14:paraId="62B81A72" w14:textId="77777777" w:rsidTr="005E3C34">
        <w:trPr>
          <w:gridAfter w:val="1"/>
          <w:wAfter w:w="236" w:type="dxa"/>
          <w:trHeight w:val="2520"/>
        </w:trPr>
        <w:tc>
          <w:tcPr>
            <w:tcW w:w="1011" w:type="dxa"/>
            <w:tcBorders>
              <w:top w:val="single" w:sz="4" w:space="0" w:color="auto"/>
              <w:left w:val="single" w:sz="4" w:space="0" w:color="auto"/>
              <w:bottom w:val="single" w:sz="4" w:space="0" w:color="auto"/>
              <w:right w:val="single" w:sz="4" w:space="0" w:color="auto"/>
            </w:tcBorders>
            <w:shd w:val="clear" w:color="auto" w:fill="auto"/>
            <w:noWrap/>
            <w:hideMark/>
          </w:tcPr>
          <w:p w14:paraId="0588646D" w14:textId="77777777" w:rsidR="004A4017" w:rsidRPr="009828F5" w:rsidRDefault="004A4017" w:rsidP="00DF59DF">
            <w:pPr>
              <w:spacing w:after="0" w:line="240" w:lineRule="auto"/>
              <w:rPr>
                <w:rFonts w:ascii="Calibri" w:eastAsia="Times New Roman" w:hAnsi="Calibri" w:cs="Times New Roman"/>
                <w:color w:val="000000"/>
                <w:sz w:val="20"/>
                <w:szCs w:val="20"/>
              </w:rPr>
            </w:pPr>
            <w:r w:rsidRPr="009828F5">
              <w:rPr>
                <w:rFonts w:ascii="Calibri" w:eastAsia="Times New Roman" w:hAnsi="Calibri" w:cs="Times New Roman"/>
                <w:color w:val="000000"/>
                <w:sz w:val="20"/>
                <w:szCs w:val="20"/>
              </w:rPr>
              <w:t>14-Nov</w:t>
            </w:r>
          </w:p>
        </w:tc>
        <w:tc>
          <w:tcPr>
            <w:tcW w:w="1797" w:type="dxa"/>
            <w:tcBorders>
              <w:top w:val="single" w:sz="4" w:space="0" w:color="auto"/>
              <w:left w:val="nil"/>
              <w:bottom w:val="single" w:sz="4" w:space="0" w:color="auto"/>
              <w:right w:val="single" w:sz="4" w:space="0" w:color="auto"/>
            </w:tcBorders>
            <w:shd w:val="clear" w:color="auto" w:fill="auto"/>
            <w:hideMark/>
          </w:tcPr>
          <w:p w14:paraId="5C814AF0" w14:textId="77777777" w:rsidR="004A4017" w:rsidRPr="009828F5" w:rsidRDefault="004A4017" w:rsidP="00DF59DF">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Fall 2014 Seven Hills Regional Users Group GIS Workshop. Location: online</w:t>
            </w:r>
          </w:p>
        </w:tc>
        <w:tc>
          <w:tcPr>
            <w:tcW w:w="1808" w:type="dxa"/>
            <w:tcBorders>
              <w:top w:val="single" w:sz="4" w:space="0" w:color="auto"/>
              <w:left w:val="nil"/>
              <w:bottom w:val="single" w:sz="4" w:space="0" w:color="auto"/>
              <w:right w:val="single" w:sz="4" w:space="0" w:color="auto"/>
            </w:tcBorders>
            <w:shd w:val="clear" w:color="auto" w:fill="auto"/>
            <w:hideMark/>
          </w:tcPr>
          <w:p w14:paraId="6724D2DE" w14:textId="77777777" w:rsidR="004A4017" w:rsidRPr="009828F5" w:rsidRDefault="004A4017" w:rsidP="00DF59DF">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xml:space="preserve">Jim Cichon, </w:t>
            </w:r>
            <w:proofErr w:type="spellStart"/>
            <w:r w:rsidRPr="009828F5">
              <w:rPr>
                <w:rFonts w:ascii="Book Antiqua" w:eastAsia="Times New Roman" w:hAnsi="Book Antiqua" w:cs="Times New Roman"/>
                <w:color w:val="000000"/>
                <w:sz w:val="20"/>
                <w:szCs w:val="20"/>
              </w:rPr>
              <w:t>Env</w:t>
            </w:r>
            <w:proofErr w:type="spellEnd"/>
            <w:r w:rsidRPr="009828F5">
              <w:rPr>
                <w:rFonts w:ascii="Book Antiqua" w:eastAsia="Times New Roman" w:hAnsi="Book Antiqua" w:cs="Times New Roman"/>
                <w:color w:val="000000"/>
                <w:sz w:val="20"/>
                <w:szCs w:val="20"/>
              </w:rPr>
              <w:t>. Consultant; Alan Baker, PGII; Michelle Ladle PGI,  Lee Hartman, ESII; Seth Bassett ESIII, Rick Green, PG II; Levi Hannon, OPS ES I</w:t>
            </w:r>
          </w:p>
        </w:tc>
        <w:tc>
          <w:tcPr>
            <w:tcW w:w="1544" w:type="dxa"/>
            <w:tcBorders>
              <w:top w:val="single" w:sz="4" w:space="0" w:color="auto"/>
              <w:left w:val="nil"/>
              <w:bottom w:val="single" w:sz="4" w:space="0" w:color="auto"/>
              <w:right w:val="single" w:sz="4" w:space="0" w:color="auto"/>
            </w:tcBorders>
            <w:shd w:val="clear" w:color="auto" w:fill="auto"/>
            <w:hideMark/>
          </w:tcPr>
          <w:p w14:paraId="0ABA8E41" w14:textId="77777777" w:rsidR="004A4017" w:rsidRPr="009828F5" w:rsidRDefault="004A4017" w:rsidP="00DF59DF">
            <w:pPr>
              <w:spacing w:after="0" w:line="240" w:lineRule="auto"/>
              <w:jc w:val="center"/>
              <w:rPr>
                <w:rFonts w:ascii="Book Antiqua" w:eastAsia="Times New Roman" w:hAnsi="Book Antiqua" w:cs="Times New Roman"/>
                <w:sz w:val="20"/>
                <w:szCs w:val="20"/>
              </w:rPr>
            </w:pPr>
            <w:r w:rsidRPr="009828F5">
              <w:rPr>
                <w:rFonts w:ascii="Book Antiqua" w:eastAsia="Times New Roman" w:hAnsi="Book Antiqua" w:cs="Times New Roman"/>
                <w:sz w:val="20"/>
                <w:szCs w:val="20"/>
              </w:rPr>
              <w:t>O</w:t>
            </w:r>
          </w:p>
        </w:tc>
        <w:tc>
          <w:tcPr>
            <w:tcW w:w="2290" w:type="dxa"/>
            <w:tcBorders>
              <w:top w:val="single" w:sz="4" w:space="0" w:color="auto"/>
              <w:left w:val="nil"/>
              <w:bottom w:val="single" w:sz="4" w:space="0" w:color="auto"/>
              <w:right w:val="single" w:sz="4" w:space="0" w:color="auto"/>
            </w:tcBorders>
            <w:shd w:val="clear" w:color="auto" w:fill="auto"/>
            <w:hideMark/>
          </w:tcPr>
          <w:p w14:paraId="31F013E7" w14:textId="77777777" w:rsidR="004A4017" w:rsidRPr="009828F5" w:rsidRDefault="004A4017" w:rsidP="00DF59DF">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 </w:t>
            </w:r>
          </w:p>
        </w:tc>
        <w:tc>
          <w:tcPr>
            <w:tcW w:w="2170" w:type="dxa"/>
            <w:tcBorders>
              <w:top w:val="single" w:sz="4" w:space="0" w:color="auto"/>
              <w:left w:val="nil"/>
              <w:bottom w:val="single" w:sz="4" w:space="0" w:color="auto"/>
              <w:right w:val="single" w:sz="4" w:space="0" w:color="auto"/>
            </w:tcBorders>
            <w:shd w:val="clear" w:color="auto" w:fill="auto"/>
            <w:hideMark/>
          </w:tcPr>
          <w:p w14:paraId="623858E9" w14:textId="77777777" w:rsidR="004A4017" w:rsidRPr="009828F5" w:rsidRDefault="004A4017" w:rsidP="00DF59DF">
            <w:pPr>
              <w:spacing w:after="0" w:line="240" w:lineRule="auto"/>
              <w:rPr>
                <w:rFonts w:ascii="Book Antiqua" w:eastAsia="Times New Roman" w:hAnsi="Book Antiqua" w:cs="Times New Roman"/>
                <w:color w:val="000000"/>
                <w:sz w:val="20"/>
                <w:szCs w:val="20"/>
              </w:rPr>
            </w:pPr>
            <w:r w:rsidRPr="009828F5">
              <w:rPr>
                <w:rFonts w:ascii="Book Antiqua" w:eastAsia="Times New Roman" w:hAnsi="Book Antiqua" w:cs="Times New Roman"/>
                <w:color w:val="000000"/>
                <w:sz w:val="20"/>
                <w:szCs w:val="20"/>
              </w:rPr>
              <w:t>GIS group maintains awareness of latest advances in the field of GIS and establishes a network with other professionals and students in this field for possible collaboration and work ideas</w:t>
            </w:r>
          </w:p>
        </w:tc>
        <w:tc>
          <w:tcPr>
            <w:tcW w:w="1290" w:type="dxa"/>
            <w:tcBorders>
              <w:top w:val="single" w:sz="4" w:space="0" w:color="auto"/>
              <w:left w:val="nil"/>
              <w:bottom w:val="single" w:sz="4" w:space="0" w:color="auto"/>
              <w:right w:val="single" w:sz="4" w:space="0" w:color="auto"/>
            </w:tcBorders>
            <w:shd w:val="clear" w:color="000000" w:fill="FFFFFF"/>
            <w:hideMark/>
          </w:tcPr>
          <w:p w14:paraId="26B7D43D" w14:textId="77777777" w:rsidR="004A4017" w:rsidRPr="009828F5" w:rsidRDefault="004A4017" w:rsidP="00DF59DF">
            <w:pPr>
              <w:spacing w:after="0" w:line="240" w:lineRule="auto"/>
              <w:jc w:val="right"/>
              <w:rPr>
                <w:rFonts w:ascii="Book Antiqua" w:eastAsia="Times New Roman" w:hAnsi="Book Antiqua" w:cs="Times New Roman"/>
                <w:sz w:val="20"/>
                <w:szCs w:val="20"/>
              </w:rPr>
            </w:pPr>
            <w:r w:rsidRPr="009828F5">
              <w:rPr>
                <w:rFonts w:ascii="Book Antiqua" w:eastAsia="Times New Roman" w:hAnsi="Book Antiqua" w:cs="Times New Roman"/>
                <w:sz w:val="20"/>
                <w:szCs w:val="20"/>
              </w:rPr>
              <w:t xml:space="preserve">$630 </w:t>
            </w:r>
          </w:p>
        </w:tc>
        <w:tc>
          <w:tcPr>
            <w:tcW w:w="1551" w:type="dxa"/>
            <w:tcBorders>
              <w:top w:val="single" w:sz="4" w:space="0" w:color="auto"/>
              <w:left w:val="nil"/>
              <w:bottom w:val="single" w:sz="4" w:space="0" w:color="auto"/>
              <w:right w:val="single" w:sz="4" w:space="0" w:color="auto"/>
            </w:tcBorders>
            <w:shd w:val="clear" w:color="000000" w:fill="FFFFFF"/>
            <w:hideMark/>
          </w:tcPr>
          <w:p w14:paraId="7555E9B8" w14:textId="18FCDB23" w:rsidR="004A4017" w:rsidRPr="009828F5" w:rsidRDefault="00632971" w:rsidP="00DF59DF">
            <w:pPr>
              <w:spacing w:after="0" w:line="240" w:lineRule="auto"/>
              <w:jc w:val="right"/>
              <w:rPr>
                <w:rFonts w:ascii="Book Antiqua" w:eastAsia="Times New Roman" w:hAnsi="Book Antiqua" w:cs="Times New Roman"/>
                <w:sz w:val="20"/>
                <w:szCs w:val="20"/>
              </w:rPr>
            </w:pPr>
            <w:r>
              <w:rPr>
                <w:rFonts w:ascii="Book Antiqua" w:eastAsia="Times New Roman" w:hAnsi="Book Antiqua" w:cs="Times New Roman"/>
                <w:sz w:val="20"/>
                <w:szCs w:val="20"/>
              </w:rPr>
              <w:t>$19</w:t>
            </w:r>
            <w:r w:rsidR="004A4017" w:rsidRPr="009828F5">
              <w:rPr>
                <w:rFonts w:ascii="Book Antiqua" w:eastAsia="Times New Roman" w:hAnsi="Book Antiqua" w:cs="Times New Roman"/>
                <w:sz w:val="20"/>
                <w:szCs w:val="20"/>
              </w:rPr>
              <w:t xml:space="preserve">,040 </w:t>
            </w:r>
          </w:p>
        </w:tc>
      </w:tr>
      <w:tr w:rsidR="00632971" w:rsidRPr="004A4017" w14:paraId="567B991B" w14:textId="77777777" w:rsidTr="005E3C34">
        <w:trPr>
          <w:trHeight w:val="2780"/>
        </w:trPr>
        <w:tc>
          <w:tcPr>
            <w:tcW w:w="1011" w:type="dxa"/>
            <w:tcBorders>
              <w:top w:val="single" w:sz="4" w:space="0" w:color="auto"/>
              <w:left w:val="single" w:sz="4" w:space="0" w:color="auto"/>
              <w:bottom w:val="single" w:sz="4" w:space="0" w:color="auto"/>
              <w:right w:val="single" w:sz="4" w:space="0" w:color="auto"/>
            </w:tcBorders>
            <w:shd w:val="clear" w:color="auto" w:fill="auto"/>
            <w:noWrap/>
          </w:tcPr>
          <w:p w14:paraId="69D8A1A7" w14:textId="5EAD8C7B" w:rsidR="00632971" w:rsidRPr="004A4017" w:rsidRDefault="00632971" w:rsidP="00274AC5">
            <w:pPr>
              <w:spacing w:after="0" w:line="240" w:lineRule="auto"/>
              <w:rPr>
                <w:rFonts w:ascii="Calibri" w:eastAsia="Times New Roman" w:hAnsi="Calibri" w:cs="Times New Roman"/>
                <w:color w:val="000000"/>
                <w:sz w:val="20"/>
                <w:szCs w:val="20"/>
              </w:rPr>
            </w:pPr>
            <w:r>
              <w:rPr>
                <w:rFonts w:ascii="Calibri" w:eastAsia="Times New Roman" w:hAnsi="Calibri" w:cs="Times New Roman"/>
                <w:color w:val="000000"/>
                <w:sz w:val="20"/>
                <w:szCs w:val="20"/>
              </w:rPr>
              <w:t>TBD</w:t>
            </w:r>
          </w:p>
        </w:tc>
        <w:tc>
          <w:tcPr>
            <w:tcW w:w="1797" w:type="dxa"/>
            <w:tcBorders>
              <w:top w:val="single" w:sz="4" w:space="0" w:color="auto"/>
              <w:left w:val="nil"/>
              <w:bottom w:val="single" w:sz="4" w:space="0" w:color="auto"/>
              <w:right w:val="single" w:sz="4" w:space="0" w:color="auto"/>
            </w:tcBorders>
            <w:shd w:val="clear" w:color="auto" w:fill="auto"/>
          </w:tcPr>
          <w:p w14:paraId="1996740B" w14:textId="77777777" w:rsidR="00632971" w:rsidRDefault="00632971" w:rsidP="00274AC5">
            <w:pPr>
              <w:spacing w:after="0" w:line="240" w:lineRule="auto"/>
              <w:rPr>
                <w:rFonts w:ascii="Book Antiqua" w:eastAsia="Times New Roman" w:hAnsi="Book Antiqua" w:cs="Times New Roman"/>
                <w:sz w:val="20"/>
                <w:szCs w:val="20"/>
              </w:rPr>
            </w:pPr>
            <w:r>
              <w:rPr>
                <w:rFonts w:ascii="Book Antiqua" w:eastAsia="Times New Roman" w:hAnsi="Book Antiqua" w:cs="Times New Roman"/>
                <w:sz w:val="20"/>
                <w:szCs w:val="20"/>
              </w:rPr>
              <w:t>Python Programming for Scientists, Engineers and Analysts.</w:t>
            </w:r>
          </w:p>
          <w:p w14:paraId="36BE8299" w14:textId="4BF38738" w:rsidR="00632971" w:rsidRPr="004A4017" w:rsidRDefault="00632971" w:rsidP="00274AC5">
            <w:pPr>
              <w:spacing w:after="0" w:line="240" w:lineRule="auto"/>
              <w:rPr>
                <w:rFonts w:ascii="Book Antiqua" w:eastAsia="Times New Roman" w:hAnsi="Book Antiqua" w:cs="Times New Roman"/>
                <w:sz w:val="20"/>
                <w:szCs w:val="20"/>
              </w:rPr>
            </w:pPr>
            <w:r>
              <w:rPr>
                <w:rFonts w:ascii="Book Antiqua" w:eastAsia="Times New Roman" w:hAnsi="Book Antiqua" w:cs="Times New Roman"/>
                <w:sz w:val="20"/>
                <w:szCs w:val="20"/>
              </w:rPr>
              <w:t>Location: online</w:t>
            </w:r>
          </w:p>
        </w:tc>
        <w:tc>
          <w:tcPr>
            <w:tcW w:w="1808" w:type="dxa"/>
            <w:tcBorders>
              <w:top w:val="single" w:sz="4" w:space="0" w:color="auto"/>
              <w:left w:val="nil"/>
              <w:bottom w:val="single" w:sz="4" w:space="0" w:color="auto"/>
              <w:right w:val="single" w:sz="4" w:space="0" w:color="auto"/>
            </w:tcBorders>
            <w:shd w:val="clear" w:color="auto" w:fill="auto"/>
          </w:tcPr>
          <w:p w14:paraId="45A4F5E2" w14:textId="58973AB8" w:rsidR="00632971" w:rsidRPr="004A4017" w:rsidRDefault="00632971" w:rsidP="00274AC5">
            <w:pPr>
              <w:spacing w:after="0" w:line="240" w:lineRule="auto"/>
              <w:rPr>
                <w:rFonts w:ascii="Book Antiqua" w:eastAsia="Times New Roman" w:hAnsi="Book Antiqua" w:cs="Times New Roman"/>
                <w:sz w:val="20"/>
                <w:szCs w:val="20"/>
              </w:rPr>
            </w:pPr>
            <w:r>
              <w:rPr>
                <w:rFonts w:ascii="Book Antiqua" w:eastAsia="Times New Roman" w:hAnsi="Book Antiqua" w:cs="Times New Roman"/>
                <w:sz w:val="20"/>
                <w:szCs w:val="20"/>
              </w:rPr>
              <w:t>Seth Bassett, ESIII</w:t>
            </w:r>
          </w:p>
        </w:tc>
        <w:tc>
          <w:tcPr>
            <w:tcW w:w="1544" w:type="dxa"/>
            <w:tcBorders>
              <w:top w:val="single" w:sz="4" w:space="0" w:color="auto"/>
              <w:left w:val="nil"/>
              <w:bottom w:val="single" w:sz="4" w:space="0" w:color="auto"/>
              <w:right w:val="single" w:sz="4" w:space="0" w:color="auto"/>
            </w:tcBorders>
            <w:shd w:val="clear" w:color="auto" w:fill="auto"/>
          </w:tcPr>
          <w:p w14:paraId="6479B1D2" w14:textId="3CB49AB5" w:rsidR="00632971" w:rsidRPr="004A4017" w:rsidRDefault="00632971" w:rsidP="00274AC5">
            <w:pPr>
              <w:spacing w:after="0" w:line="240" w:lineRule="auto"/>
              <w:jc w:val="center"/>
              <w:rPr>
                <w:rFonts w:ascii="Book Antiqua" w:eastAsia="Times New Roman" w:hAnsi="Book Antiqua" w:cs="Times New Roman"/>
                <w:sz w:val="20"/>
                <w:szCs w:val="20"/>
              </w:rPr>
            </w:pPr>
            <w:r>
              <w:rPr>
                <w:rFonts w:ascii="Book Antiqua" w:eastAsia="Times New Roman" w:hAnsi="Book Antiqua" w:cs="Times New Roman"/>
                <w:sz w:val="20"/>
                <w:szCs w:val="20"/>
              </w:rPr>
              <w:t>T</w:t>
            </w:r>
          </w:p>
        </w:tc>
        <w:tc>
          <w:tcPr>
            <w:tcW w:w="2290" w:type="dxa"/>
            <w:tcBorders>
              <w:top w:val="single" w:sz="4" w:space="0" w:color="auto"/>
              <w:left w:val="nil"/>
              <w:bottom w:val="single" w:sz="4" w:space="0" w:color="auto"/>
              <w:right w:val="single" w:sz="4" w:space="0" w:color="auto"/>
            </w:tcBorders>
            <w:shd w:val="clear" w:color="auto" w:fill="auto"/>
          </w:tcPr>
          <w:p w14:paraId="2BA7B383" w14:textId="779FE0E0" w:rsidR="00632971" w:rsidRPr="004A4017" w:rsidRDefault="00632971" w:rsidP="00274AC5">
            <w:pPr>
              <w:spacing w:after="0" w:line="240" w:lineRule="auto"/>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Python course specifically designed with scientists, engineers and analysts in mind. Five day online course focuses on processing large datasets, manipulating arrays, performing statistical calculations and plotting results.</w:t>
            </w:r>
          </w:p>
        </w:tc>
        <w:tc>
          <w:tcPr>
            <w:tcW w:w="2170" w:type="dxa"/>
            <w:tcBorders>
              <w:top w:val="single" w:sz="4" w:space="0" w:color="auto"/>
              <w:left w:val="nil"/>
              <w:bottom w:val="single" w:sz="4" w:space="0" w:color="auto"/>
              <w:right w:val="single" w:sz="4" w:space="0" w:color="auto"/>
            </w:tcBorders>
            <w:shd w:val="clear" w:color="000000" w:fill="FFFFFF"/>
          </w:tcPr>
          <w:p w14:paraId="5B9E637B" w14:textId="77777777" w:rsidR="00632971" w:rsidRPr="004A4017" w:rsidRDefault="00632971" w:rsidP="00274AC5">
            <w:pPr>
              <w:spacing w:after="0" w:line="240" w:lineRule="auto"/>
              <w:jc w:val="right"/>
              <w:rPr>
                <w:rFonts w:ascii="Book Antiqua" w:eastAsia="Times New Roman" w:hAnsi="Book Antiqua" w:cs="Times New Roman"/>
                <w:sz w:val="20"/>
                <w:szCs w:val="20"/>
              </w:rPr>
            </w:pPr>
          </w:p>
        </w:tc>
        <w:tc>
          <w:tcPr>
            <w:tcW w:w="1290" w:type="dxa"/>
            <w:tcBorders>
              <w:top w:val="single" w:sz="4" w:space="0" w:color="auto"/>
              <w:left w:val="nil"/>
              <w:bottom w:val="single" w:sz="4" w:space="0" w:color="auto"/>
              <w:right w:val="single" w:sz="4" w:space="0" w:color="auto"/>
            </w:tcBorders>
            <w:shd w:val="clear" w:color="000000" w:fill="FFFFFF"/>
          </w:tcPr>
          <w:p w14:paraId="665B5D0B" w14:textId="4B82EA62" w:rsidR="00632971" w:rsidRPr="004A4017" w:rsidRDefault="00632971" w:rsidP="00274AC5">
            <w:pPr>
              <w:spacing w:after="0" w:line="240" w:lineRule="auto"/>
              <w:jc w:val="right"/>
              <w:rPr>
                <w:rFonts w:ascii="Book Antiqua" w:eastAsia="Times New Roman" w:hAnsi="Book Antiqua" w:cs="Times New Roman"/>
                <w:sz w:val="20"/>
                <w:szCs w:val="20"/>
              </w:rPr>
            </w:pPr>
            <w:r>
              <w:rPr>
                <w:rFonts w:ascii="Book Antiqua" w:eastAsia="Times New Roman" w:hAnsi="Book Antiqua" w:cs="Times New Roman"/>
                <w:sz w:val="20"/>
                <w:szCs w:val="20"/>
              </w:rPr>
              <w:t>$2,100</w:t>
            </w:r>
          </w:p>
        </w:tc>
        <w:tc>
          <w:tcPr>
            <w:tcW w:w="1551" w:type="dxa"/>
            <w:tcBorders>
              <w:top w:val="single" w:sz="4" w:space="0" w:color="auto"/>
              <w:left w:val="nil"/>
              <w:bottom w:val="single" w:sz="4" w:space="0" w:color="auto"/>
              <w:right w:val="single" w:sz="4" w:space="0" w:color="auto"/>
            </w:tcBorders>
            <w:shd w:val="clear" w:color="000000" w:fill="FFFFFF"/>
          </w:tcPr>
          <w:p w14:paraId="5A0D5665" w14:textId="5B1BEA10" w:rsidR="00632971" w:rsidRPr="004A4017" w:rsidRDefault="00632971" w:rsidP="00274AC5">
            <w:pPr>
              <w:spacing w:after="0" w:line="240" w:lineRule="auto"/>
              <w:jc w:val="right"/>
              <w:rPr>
                <w:rFonts w:ascii="Book Antiqua" w:eastAsia="Times New Roman" w:hAnsi="Book Antiqua" w:cs="Times New Roman"/>
                <w:sz w:val="20"/>
                <w:szCs w:val="20"/>
              </w:rPr>
            </w:pPr>
            <w:r>
              <w:rPr>
                <w:rFonts w:ascii="Book Antiqua" w:eastAsia="Times New Roman" w:hAnsi="Book Antiqua" w:cs="Times New Roman"/>
                <w:sz w:val="20"/>
                <w:szCs w:val="20"/>
              </w:rPr>
              <w:t>$16,940</w:t>
            </w:r>
          </w:p>
        </w:tc>
        <w:tc>
          <w:tcPr>
            <w:tcW w:w="236" w:type="dxa"/>
            <w:tcBorders>
              <w:top w:val="single" w:sz="4" w:space="0" w:color="auto"/>
              <w:left w:val="nil"/>
              <w:bottom w:val="nil"/>
              <w:right w:val="nil"/>
            </w:tcBorders>
            <w:shd w:val="clear" w:color="auto" w:fill="auto"/>
            <w:noWrap/>
            <w:vAlign w:val="bottom"/>
          </w:tcPr>
          <w:p w14:paraId="4CB85401" w14:textId="77777777" w:rsidR="00632971" w:rsidRPr="004A4017" w:rsidRDefault="00632971" w:rsidP="00274AC5">
            <w:pPr>
              <w:spacing w:after="0" w:line="240" w:lineRule="auto"/>
              <w:jc w:val="right"/>
              <w:rPr>
                <w:rFonts w:ascii="Book Antiqua" w:eastAsia="Times New Roman" w:hAnsi="Book Antiqua" w:cs="Times New Roman"/>
                <w:sz w:val="20"/>
                <w:szCs w:val="20"/>
              </w:rPr>
            </w:pPr>
          </w:p>
        </w:tc>
      </w:tr>
    </w:tbl>
    <w:p w14:paraId="3A843ED2" w14:textId="77777777" w:rsidR="005E3C34" w:rsidRDefault="005E3C34">
      <w:r>
        <w:br w:type="page"/>
      </w:r>
    </w:p>
    <w:tbl>
      <w:tblPr>
        <w:tblW w:w="14574" w:type="dxa"/>
        <w:tblInd w:w="108" w:type="dxa"/>
        <w:tblLook w:val="04A0" w:firstRow="1" w:lastRow="0" w:firstColumn="1" w:lastColumn="0" w:noHBand="0" w:noVBand="1"/>
      </w:tblPr>
      <w:tblGrid>
        <w:gridCol w:w="1011"/>
        <w:gridCol w:w="1797"/>
        <w:gridCol w:w="1808"/>
        <w:gridCol w:w="1544"/>
        <w:gridCol w:w="2290"/>
        <w:gridCol w:w="2170"/>
        <w:gridCol w:w="1290"/>
        <w:gridCol w:w="1551"/>
        <w:gridCol w:w="236"/>
        <w:gridCol w:w="877"/>
      </w:tblGrid>
      <w:tr w:rsidR="005E3C34" w:rsidRPr="001B4D6C" w14:paraId="32637F1C" w14:textId="77777777" w:rsidTr="005E3C34">
        <w:trPr>
          <w:gridAfter w:val="1"/>
          <w:wAfter w:w="877" w:type="dxa"/>
          <w:trHeight w:val="1200"/>
        </w:trPr>
        <w:tc>
          <w:tcPr>
            <w:tcW w:w="1011" w:type="dxa"/>
            <w:tcBorders>
              <w:top w:val="nil"/>
              <w:left w:val="single" w:sz="4" w:space="0" w:color="auto"/>
              <w:bottom w:val="single" w:sz="4" w:space="0" w:color="auto"/>
              <w:right w:val="single" w:sz="4" w:space="0" w:color="auto"/>
            </w:tcBorders>
            <w:shd w:val="clear" w:color="auto" w:fill="A6A6A6" w:themeFill="background1" w:themeFillShade="A6"/>
            <w:vAlign w:val="bottom"/>
            <w:hideMark/>
          </w:tcPr>
          <w:p w14:paraId="4688696F" w14:textId="2E101862" w:rsidR="005E3C34" w:rsidRPr="001B4D6C" w:rsidRDefault="005E3C34" w:rsidP="001E6902">
            <w:pPr>
              <w:spacing w:after="0" w:line="240" w:lineRule="auto"/>
              <w:rPr>
                <w:rFonts w:ascii="Calibri" w:eastAsia="Times New Roman" w:hAnsi="Calibri" w:cs="Times New Roman"/>
                <w:color w:val="000000"/>
              </w:rPr>
            </w:pPr>
            <w:r w:rsidRPr="001B4D6C">
              <w:rPr>
                <w:rFonts w:ascii="Calibri" w:eastAsia="Times New Roman" w:hAnsi="Calibri" w:cs="Times New Roman"/>
                <w:b/>
                <w:bCs/>
                <w:color w:val="000000"/>
              </w:rPr>
              <w:lastRenderedPageBreak/>
              <w:t>Date of Event</w:t>
            </w:r>
          </w:p>
        </w:tc>
        <w:tc>
          <w:tcPr>
            <w:tcW w:w="1797" w:type="dxa"/>
            <w:tcBorders>
              <w:top w:val="nil"/>
              <w:left w:val="nil"/>
              <w:bottom w:val="single" w:sz="4" w:space="0" w:color="auto"/>
              <w:right w:val="single" w:sz="4" w:space="0" w:color="auto"/>
            </w:tcBorders>
            <w:shd w:val="clear" w:color="auto" w:fill="A6A6A6" w:themeFill="background1" w:themeFillShade="A6"/>
            <w:vAlign w:val="bottom"/>
            <w:hideMark/>
          </w:tcPr>
          <w:p w14:paraId="7A41B072"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Name of Event &amp; Location</w:t>
            </w:r>
          </w:p>
        </w:tc>
        <w:tc>
          <w:tcPr>
            <w:tcW w:w="1808" w:type="dxa"/>
            <w:tcBorders>
              <w:top w:val="nil"/>
              <w:left w:val="nil"/>
              <w:bottom w:val="single" w:sz="4" w:space="0" w:color="auto"/>
              <w:right w:val="single" w:sz="4" w:space="0" w:color="auto"/>
            </w:tcBorders>
            <w:shd w:val="clear" w:color="auto" w:fill="A6A6A6" w:themeFill="background1" w:themeFillShade="A6"/>
            <w:noWrap/>
            <w:vAlign w:val="bottom"/>
            <w:hideMark/>
          </w:tcPr>
          <w:p w14:paraId="451AFF8C"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 xml:space="preserve">Requested Attendees </w:t>
            </w:r>
            <w:r w:rsidRPr="001B4D6C">
              <w:rPr>
                <w:rFonts w:ascii="Calibri" w:eastAsia="Times New Roman" w:hAnsi="Calibri" w:cs="Times New Roman"/>
                <w:b/>
                <w:bCs/>
                <w:color w:val="000000"/>
              </w:rPr>
              <w:br/>
            </w:r>
            <w:r w:rsidRPr="001B4D6C">
              <w:rPr>
                <w:rFonts w:ascii="Calibri" w:eastAsia="Times New Roman" w:hAnsi="Calibri" w:cs="Times New Roman"/>
                <w:color w:val="000000"/>
              </w:rPr>
              <w:t>(</w:t>
            </w:r>
            <w:r w:rsidRPr="001B4D6C">
              <w:rPr>
                <w:rFonts w:ascii="Calibri" w:eastAsia="Times New Roman" w:hAnsi="Calibri" w:cs="Times New Roman"/>
                <w:i/>
                <w:iCs/>
                <w:color w:val="000000"/>
              </w:rPr>
              <w:t>Name &amp; Title</w:t>
            </w:r>
            <w:r w:rsidRPr="001B4D6C">
              <w:rPr>
                <w:rFonts w:ascii="Calibri" w:eastAsia="Times New Roman" w:hAnsi="Calibri" w:cs="Times New Roman"/>
                <w:color w:val="000000"/>
              </w:rPr>
              <w:t>)</w:t>
            </w:r>
          </w:p>
        </w:tc>
        <w:tc>
          <w:tcPr>
            <w:tcW w:w="1544" w:type="dxa"/>
            <w:tcBorders>
              <w:top w:val="nil"/>
              <w:left w:val="nil"/>
              <w:bottom w:val="single" w:sz="4" w:space="0" w:color="auto"/>
              <w:right w:val="single" w:sz="4" w:space="0" w:color="auto"/>
            </w:tcBorders>
            <w:shd w:val="clear" w:color="auto" w:fill="A6A6A6" w:themeFill="background1" w:themeFillShade="A6"/>
            <w:noWrap/>
            <w:vAlign w:val="bottom"/>
            <w:hideMark/>
          </w:tcPr>
          <w:p w14:paraId="37CA7AB2"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Purpose of event:  (T)raining or (O)utreach</w:t>
            </w:r>
          </w:p>
        </w:tc>
        <w:tc>
          <w:tcPr>
            <w:tcW w:w="2290" w:type="dxa"/>
            <w:tcBorders>
              <w:top w:val="nil"/>
              <w:left w:val="nil"/>
              <w:bottom w:val="single" w:sz="4" w:space="0" w:color="auto"/>
              <w:right w:val="single" w:sz="4" w:space="0" w:color="auto"/>
            </w:tcBorders>
            <w:shd w:val="clear" w:color="auto" w:fill="A6A6A6" w:themeFill="background1" w:themeFillShade="A6"/>
            <w:noWrap/>
            <w:vAlign w:val="bottom"/>
            <w:hideMark/>
          </w:tcPr>
          <w:p w14:paraId="6DD1DA86"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 xml:space="preserve">If Purpose is TRAINING or Professional/Technical DEVELOPMENT: </w:t>
            </w:r>
            <w:r w:rsidRPr="001B4D6C">
              <w:rPr>
                <w:rFonts w:ascii="Calibri" w:eastAsia="Times New Roman" w:hAnsi="Calibri" w:cs="Times New Roman"/>
                <w:b/>
                <w:bCs/>
                <w:i/>
                <w:iCs/>
                <w:color w:val="000000"/>
              </w:rPr>
              <w:t xml:space="preserve">Estimate Savings to be Realized for Each Attendee </w:t>
            </w:r>
          </w:p>
        </w:tc>
        <w:tc>
          <w:tcPr>
            <w:tcW w:w="2170" w:type="dxa"/>
            <w:tcBorders>
              <w:top w:val="nil"/>
              <w:left w:val="nil"/>
              <w:bottom w:val="single" w:sz="4" w:space="0" w:color="auto"/>
              <w:right w:val="single" w:sz="4" w:space="0" w:color="auto"/>
            </w:tcBorders>
            <w:shd w:val="clear" w:color="auto" w:fill="A6A6A6" w:themeFill="background1" w:themeFillShade="A6"/>
            <w:noWrap/>
            <w:vAlign w:val="bottom"/>
            <w:hideMark/>
          </w:tcPr>
          <w:p w14:paraId="26B93B0C"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 xml:space="preserve">If Purpose is OUTREACH: </w:t>
            </w:r>
            <w:r w:rsidRPr="001B4D6C">
              <w:rPr>
                <w:rFonts w:ascii="Calibri" w:eastAsia="Times New Roman" w:hAnsi="Calibri" w:cs="Times New Roman"/>
                <w:b/>
                <w:bCs/>
                <w:i/>
                <w:iCs/>
                <w:color w:val="000000"/>
              </w:rPr>
              <w:t>Describe Benefit to DEP</w:t>
            </w:r>
          </w:p>
        </w:tc>
        <w:tc>
          <w:tcPr>
            <w:tcW w:w="1290" w:type="dxa"/>
            <w:tcBorders>
              <w:top w:val="nil"/>
              <w:left w:val="nil"/>
              <w:bottom w:val="single" w:sz="4" w:space="0" w:color="auto"/>
              <w:right w:val="single" w:sz="4" w:space="0" w:color="auto"/>
            </w:tcBorders>
            <w:shd w:val="clear" w:color="auto" w:fill="A6A6A6" w:themeFill="background1" w:themeFillShade="A6"/>
            <w:noWrap/>
            <w:vAlign w:val="bottom"/>
            <w:hideMark/>
          </w:tcPr>
          <w:p w14:paraId="2B1AF249" w14:textId="77777777" w:rsidR="005E3C34" w:rsidRPr="001B4D6C" w:rsidRDefault="005E3C34" w:rsidP="001E6902">
            <w:pPr>
              <w:spacing w:after="0" w:line="240" w:lineRule="auto"/>
              <w:jc w:val="right"/>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TOTAL Requested Event Cost (Training Cost, Associated Fees, Travel, Per Diem, Etc.)</w:t>
            </w:r>
          </w:p>
        </w:tc>
        <w:tc>
          <w:tcPr>
            <w:tcW w:w="1551" w:type="dxa"/>
            <w:tcBorders>
              <w:top w:val="nil"/>
              <w:left w:val="nil"/>
              <w:bottom w:val="single" w:sz="4" w:space="0" w:color="auto"/>
              <w:right w:val="single" w:sz="4" w:space="0" w:color="auto"/>
            </w:tcBorders>
            <w:shd w:val="clear" w:color="auto" w:fill="A6A6A6" w:themeFill="background1" w:themeFillShade="A6"/>
            <w:noWrap/>
            <w:vAlign w:val="bottom"/>
            <w:hideMark/>
          </w:tcPr>
          <w:p w14:paraId="43CD9377" w14:textId="77777777" w:rsidR="005E3C34" w:rsidRPr="001B4D6C" w:rsidRDefault="005E3C34" w:rsidP="001E6902">
            <w:pPr>
              <w:spacing w:after="0" w:line="240" w:lineRule="auto"/>
              <w:jc w:val="right"/>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Amount of Remaining from the “Employee Development” Budget</w:t>
            </w:r>
          </w:p>
        </w:tc>
        <w:tc>
          <w:tcPr>
            <w:tcW w:w="236" w:type="dxa"/>
            <w:tcBorders>
              <w:top w:val="nil"/>
              <w:left w:val="nil"/>
              <w:bottom w:val="nil"/>
              <w:right w:val="nil"/>
            </w:tcBorders>
            <w:shd w:val="clear" w:color="auto" w:fill="auto"/>
            <w:noWrap/>
            <w:vAlign w:val="bottom"/>
            <w:hideMark/>
          </w:tcPr>
          <w:p w14:paraId="409F17DE" w14:textId="77777777" w:rsidR="005E3C34" w:rsidRPr="001B4D6C" w:rsidRDefault="005E3C34" w:rsidP="001E6902">
            <w:pPr>
              <w:spacing w:after="0" w:line="240" w:lineRule="auto"/>
              <w:jc w:val="right"/>
              <w:rPr>
                <w:rFonts w:ascii="Book Antiqua" w:eastAsia="Times New Roman" w:hAnsi="Book Antiqua" w:cs="Times New Roman"/>
                <w:color w:val="000000"/>
                <w:sz w:val="24"/>
                <w:szCs w:val="24"/>
              </w:rPr>
            </w:pPr>
          </w:p>
        </w:tc>
      </w:tr>
      <w:tr w:rsidR="00274AC5" w:rsidRPr="004A4017" w14:paraId="011F9E30" w14:textId="77777777" w:rsidTr="005E3C34">
        <w:trPr>
          <w:gridAfter w:val="1"/>
          <w:wAfter w:w="877" w:type="dxa"/>
          <w:trHeight w:val="4490"/>
        </w:trPr>
        <w:tc>
          <w:tcPr>
            <w:tcW w:w="1011" w:type="dxa"/>
            <w:tcBorders>
              <w:top w:val="single" w:sz="4" w:space="0" w:color="auto"/>
              <w:left w:val="single" w:sz="4" w:space="0" w:color="auto"/>
              <w:bottom w:val="single" w:sz="4" w:space="0" w:color="auto"/>
              <w:right w:val="single" w:sz="4" w:space="0" w:color="auto"/>
            </w:tcBorders>
            <w:shd w:val="clear" w:color="auto" w:fill="auto"/>
            <w:noWrap/>
            <w:hideMark/>
          </w:tcPr>
          <w:p w14:paraId="5CCAD052" w14:textId="3BEE9C6B" w:rsidR="00274AC5" w:rsidRPr="004A4017" w:rsidRDefault="00274AC5" w:rsidP="00274AC5">
            <w:pPr>
              <w:spacing w:after="0" w:line="240" w:lineRule="auto"/>
              <w:rPr>
                <w:rFonts w:ascii="Calibri" w:eastAsia="Times New Roman" w:hAnsi="Calibri" w:cs="Times New Roman"/>
                <w:color w:val="000000"/>
                <w:sz w:val="20"/>
                <w:szCs w:val="20"/>
              </w:rPr>
            </w:pPr>
            <w:r w:rsidRPr="004A4017">
              <w:rPr>
                <w:rFonts w:ascii="Calibri" w:eastAsia="Times New Roman" w:hAnsi="Calibri" w:cs="Times New Roman"/>
                <w:color w:val="000000"/>
                <w:sz w:val="20"/>
                <w:szCs w:val="20"/>
              </w:rPr>
              <w:t>TBD</w:t>
            </w:r>
          </w:p>
        </w:tc>
        <w:tc>
          <w:tcPr>
            <w:tcW w:w="1797" w:type="dxa"/>
            <w:tcBorders>
              <w:top w:val="single" w:sz="4" w:space="0" w:color="auto"/>
              <w:left w:val="nil"/>
              <w:bottom w:val="single" w:sz="4" w:space="0" w:color="auto"/>
              <w:right w:val="single" w:sz="4" w:space="0" w:color="auto"/>
            </w:tcBorders>
            <w:shd w:val="clear" w:color="auto" w:fill="auto"/>
            <w:hideMark/>
          </w:tcPr>
          <w:p w14:paraId="6BA6C2B0" w14:textId="77777777" w:rsidR="00274AC5" w:rsidRPr="004A4017" w:rsidRDefault="00274AC5" w:rsidP="00274AC5">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Online GIS Training - multiple modules. Location: Online</w:t>
            </w:r>
          </w:p>
        </w:tc>
        <w:tc>
          <w:tcPr>
            <w:tcW w:w="1808" w:type="dxa"/>
            <w:tcBorders>
              <w:top w:val="single" w:sz="4" w:space="0" w:color="auto"/>
              <w:left w:val="nil"/>
              <w:bottom w:val="single" w:sz="4" w:space="0" w:color="auto"/>
              <w:right w:val="single" w:sz="4" w:space="0" w:color="auto"/>
            </w:tcBorders>
            <w:shd w:val="clear" w:color="auto" w:fill="auto"/>
            <w:hideMark/>
          </w:tcPr>
          <w:p w14:paraId="7787CAA0" w14:textId="77777777" w:rsidR="00274AC5" w:rsidRPr="004A4017" w:rsidRDefault="00274AC5" w:rsidP="00274AC5">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Michelle Ladle, PG I</w:t>
            </w:r>
          </w:p>
        </w:tc>
        <w:tc>
          <w:tcPr>
            <w:tcW w:w="1544" w:type="dxa"/>
            <w:tcBorders>
              <w:top w:val="single" w:sz="4" w:space="0" w:color="auto"/>
              <w:left w:val="nil"/>
              <w:bottom w:val="single" w:sz="4" w:space="0" w:color="auto"/>
              <w:right w:val="single" w:sz="4" w:space="0" w:color="auto"/>
            </w:tcBorders>
            <w:shd w:val="clear" w:color="auto" w:fill="auto"/>
            <w:hideMark/>
          </w:tcPr>
          <w:p w14:paraId="2F756386" w14:textId="77777777" w:rsidR="00274AC5" w:rsidRPr="004A4017" w:rsidRDefault="00274AC5" w:rsidP="00274AC5">
            <w:pPr>
              <w:spacing w:after="0" w:line="240" w:lineRule="auto"/>
              <w:jc w:val="center"/>
              <w:rPr>
                <w:rFonts w:ascii="Book Antiqua" w:eastAsia="Times New Roman" w:hAnsi="Book Antiqua" w:cs="Times New Roman"/>
                <w:sz w:val="20"/>
                <w:szCs w:val="20"/>
              </w:rPr>
            </w:pPr>
            <w:r w:rsidRPr="004A4017">
              <w:rPr>
                <w:rFonts w:ascii="Book Antiqua" w:eastAsia="Times New Roman" w:hAnsi="Book Antiqua" w:cs="Times New Roman"/>
                <w:sz w:val="20"/>
                <w:szCs w:val="20"/>
              </w:rPr>
              <w:t>T</w:t>
            </w:r>
          </w:p>
        </w:tc>
        <w:tc>
          <w:tcPr>
            <w:tcW w:w="2290" w:type="dxa"/>
            <w:tcBorders>
              <w:top w:val="single" w:sz="4" w:space="0" w:color="auto"/>
              <w:left w:val="nil"/>
              <w:bottom w:val="single" w:sz="4" w:space="0" w:color="auto"/>
              <w:right w:val="single" w:sz="4" w:space="0" w:color="auto"/>
            </w:tcBorders>
            <w:shd w:val="clear" w:color="auto" w:fill="auto"/>
            <w:hideMark/>
          </w:tcPr>
          <w:p w14:paraId="4577C7D9" w14:textId="77777777" w:rsidR="00274AC5" w:rsidRPr="004A4017" w:rsidRDefault="00274AC5" w:rsidP="00274AC5">
            <w:pPr>
              <w:spacing w:after="0" w:line="240" w:lineRule="auto"/>
              <w:rPr>
                <w:rFonts w:ascii="Book Antiqua" w:eastAsia="Times New Roman" w:hAnsi="Book Antiqua" w:cs="Times New Roman"/>
                <w:color w:val="000000"/>
                <w:sz w:val="20"/>
                <w:szCs w:val="20"/>
              </w:rPr>
            </w:pPr>
            <w:r w:rsidRPr="004A4017">
              <w:rPr>
                <w:rFonts w:ascii="Book Antiqua" w:eastAsia="Times New Roman" w:hAnsi="Book Antiqua" w:cs="Times New Roman"/>
                <w:color w:val="000000"/>
                <w:sz w:val="20"/>
                <w:szCs w:val="20"/>
              </w:rPr>
              <w:t>Training, Multiple courses on 3D Visualization Techniques, Sharing content in a GIS and configuring content using ArcGIS.  One of the main functions of the FGS is to disseminate geologic information through publications, maps and also to make available to other agencies and the public.  This training will help the GDM section achieve those functions</w:t>
            </w:r>
          </w:p>
        </w:tc>
        <w:tc>
          <w:tcPr>
            <w:tcW w:w="2170" w:type="dxa"/>
            <w:tcBorders>
              <w:top w:val="single" w:sz="4" w:space="0" w:color="auto"/>
              <w:left w:val="nil"/>
              <w:bottom w:val="single" w:sz="4" w:space="0" w:color="auto"/>
              <w:right w:val="single" w:sz="4" w:space="0" w:color="auto"/>
            </w:tcBorders>
            <w:shd w:val="clear" w:color="000000" w:fill="FFFFFF"/>
            <w:hideMark/>
          </w:tcPr>
          <w:p w14:paraId="1F3AA434" w14:textId="77777777" w:rsidR="00274AC5" w:rsidRPr="004A4017" w:rsidRDefault="00274AC5" w:rsidP="00274AC5">
            <w:pPr>
              <w:spacing w:after="0" w:line="240" w:lineRule="auto"/>
              <w:jc w:val="right"/>
              <w:rPr>
                <w:rFonts w:ascii="Book Antiqua" w:eastAsia="Times New Roman" w:hAnsi="Book Antiqua" w:cs="Times New Roman"/>
                <w:sz w:val="20"/>
                <w:szCs w:val="20"/>
              </w:rPr>
            </w:pPr>
            <w:r w:rsidRPr="004A4017">
              <w:rPr>
                <w:rFonts w:ascii="Book Antiqua" w:eastAsia="Times New Roman" w:hAnsi="Book Antiqua" w:cs="Times New Roman"/>
                <w:sz w:val="20"/>
                <w:szCs w:val="20"/>
              </w:rPr>
              <w:t> </w:t>
            </w:r>
          </w:p>
        </w:tc>
        <w:tc>
          <w:tcPr>
            <w:tcW w:w="1290" w:type="dxa"/>
            <w:tcBorders>
              <w:top w:val="single" w:sz="4" w:space="0" w:color="auto"/>
              <w:left w:val="nil"/>
              <w:bottom w:val="single" w:sz="4" w:space="0" w:color="auto"/>
              <w:right w:val="single" w:sz="4" w:space="0" w:color="auto"/>
            </w:tcBorders>
            <w:shd w:val="clear" w:color="000000" w:fill="FFFFFF"/>
            <w:hideMark/>
          </w:tcPr>
          <w:p w14:paraId="27BA2699" w14:textId="77777777" w:rsidR="00274AC5" w:rsidRPr="004A4017" w:rsidRDefault="00274AC5" w:rsidP="00274AC5">
            <w:pPr>
              <w:spacing w:after="0" w:line="240" w:lineRule="auto"/>
              <w:jc w:val="right"/>
              <w:rPr>
                <w:rFonts w:ascii="Book Antiqua" w:eastAsia="Times New Roman" w:hAnsi="Book Antiqua" w:cs="Times New Roman"/>
                <w:sz w:val="20"/>
                <w:szCs w:val="20"/>
              </w:rPr>
            </w:pPr>
            <w:r w:rsidRPr="004A4017">
              <w:rPr>
                <w:rFonts w:ascii="Book Antiqua" w:eastAsia="Times New Roman" w:hAnsi="Book Antiqua" w:cs="Times New Roman"/>
                <w:sz w:val="20"/>
                <w:szCs w:val="20"/>
              </w:rPr>
              <w:t xml:space="preserve">$1,800 </w:t>
            </w:r>
          </w:p>
        </w:tc>
        <w:tc>
          <w:tcPr>
            <w:tcW w:w="1551" w:type="dxa"/>
            <w:tcBorders>
              <w:top w:val="single" w:sz="4" w:space="0" w:color="auto"/>
              <w:left w:val="nil"/>
              <w:bottom w:val="single" w:sz="4" w:space="0" w:color="auto"/>
              <w:right w:val="single" w:sz="4" w:space="0" w:color="auto"/>
            </w:tcBorders>
            <w:shd w:val="clear" w:color="000000" w:fill="FFFFFF"/>
            <w:hideMark/>
          </w:tcPr>
          <w:p w14:paraId="2B678EE7" w14:textId="726ADF26" w:rsidR="00274AC5" w:rsidRPr="004A4017" w:rsidRDefault="00274AC5" w:rsidP="00632971">
            <w:pPr>
              <w:spacing w:after="0" w:line="240" w:lineRule="auto"/>
              <w:jc w:val="right"/>
              <w:rPr>
                <w:rFonts w:ascii="Book Antiqua" w:eastAsia="Times New Roman" w:hAnsi="Book Antiqua" w:cs="Times New Roman"/>
                <w:sz w:val="20"/>
                <w:szCs w:val="20"/>
              </w:rPr>
            </w:pPr>
            <w:r w:rsidRPr="004A4017">
              <w:rPr>
                <w:rFonts w:ascii="Book Antiqua" w:eastAsia="Times New Roman" w:hAnsi="Book Antiqua" w:cs="Times New Roman"/>
                <w:sz w:val="20"/>
                <w:szCs w:val="20"/>
              </w:rPr>
              <w:t>$1</w:t>
            </w:r>
            <w:r w:rsidR="00632971">
              <w:rPr>
                <w:rFonts w:ascii="Book Antiqua" w:eastAsia="Times New Roman" w:hAnsi="Book Antiqua" w:cs="Times New Roman"/>
                <w:sz w:val="20"/>
                <w:szCs w:val="20"/>
              </w:rPr>
              <w:t>5</w:t>
            </w:r>
            <w:r w:rsidRPr="004A4017">
              <w:rPr>
                <w:rFonts w:ascii="Book Antiqua" w:eastAsia="Times New Roman" w:hAnsi="Book Antiqua" w:cs="Times New Roman"/>
                <w:sz w:val="20"/>
                <w:szCs w:val="20"/>
              </w:rPr>
              <w:t xml:space="preserve">,140 </w:t>
            </w:r>
          </w:p>
        </w:tc>
        <w:tc>
          <w:tcPr>
            <w:tcW w:w="236" w:type="dxa"/>
            <w:tcBorders>
              <w:top w:val="single" w:sz="4" w:space="0" w:color="auto"/>
              <w:left w:val="nil"/>
              <w:bottom w:val="nil"/>
              <w:right w:val="nil"/>
            </w:tcBorders>
            <w:shd w:val="clear" w:color="auto" w:fill="auto"/>
            <w:noWrap/>
            <w:vAlign w:val="bottom"/>
            <w:hideMark/>
          </w:tcPr>
          <w:p w14:paraId="3EE20D28" w14:textId="77777777" w:rsidR="00274AC5" w:rsidRPr="004A4017" w:rsidRDefault="00274AC5" w:rsidP="00274AC5">
            <w:pPr>
              <w:spacing w:after="0" w:line="240" w:lineRule="auto"/>
              <w:jc w:val="right"/>
              <w:rPr>
                <w:rFonts w:ascii="Book Antiqua" w:eastAsia="Times New Roman" w:hAnsi="Book Antiqua" w:cs="Times New Roman"/>
                <w:sz w:val="20"/>
                <w:szCs w:val="20"/>
              </w:rPr>
            </w:pPr>
          </w:p>
        </w:tc>
      </w:tr>
      <w:tr w:rsidR="005E3C34" w:rsidRPr="001B4D6C" w14:paraId="17AC918A" w14:textId="77777777" w:rsidTr="005E3C34">
        <w:trPr>
          <w:gridAfter w:val="1"/>
          <w:wAfter w:w="877" w:type="dxa"/>
          <w:trHeight w:val="2835"/>
        </w:trPr>
        <w:tc>
          <w:tcPr>
            <w:tcW w:w="1011" w:type="dxa"/>
            <w:tcBorders>
              <w:top w:val="nil"/>
              <w:left w:val="single" w:sz="4" w:space="0" w:color="auto"/>
              <w:bottom w:val="single" w:sz="4" w:space="0" w:color="auto"/>
              <w:right w:val="single" w:sz="4" w:space="0" w:color="auto"/>
            </w:tcBorders>
            <w:shd w:val="clear" w:color="auto" w:fill="A6A6A6" w:themeFill="background1" w:themeFillShade="A6"/>
            <w:noWrap/>
            <w:vAlign w:val="bottom"/>
            <w:hideMark/>
          </w:tcPr>
          <w:p w14:paraId="0660690C" w14:textId="77777777" w:rsidR="005E3C34" w:rsidRPr="001B4D6C" w:rsidRDefault="005E3C34" w:rsidP="001E6902">
            <w:pPr>
              <w:spacing w:after="0" w:line="240" w:lineRule="auto"/>
              <w:rPr>
                <w:rFonts w:ascii="Calibri" w:eastAsia="Times New Roman" w:hAnsi="Calibri" w:cs="Times New Roman"/>
                <w:color w:val="000000"/>
              </w:rPr>
            </w:pPr>
            <w:r w:rsidRPr="001B4D6C">
              <w:rPr>
                <w:rFonts w:ascii="Calibri" w:eastAsia="Times New Roman" w:hAnsi="Calibri" w:cs="Times New Roman"/>
                <w:b/>
                <w:bCs/>
                <w:color w:val="000000"/>
              </w:rPr>
              <w:lastRenderedPageBreak/>
              <w:t>Date of Event</w:t>
            </w:r>
          </w:p>
        </w:tc>
        <w:tc>
          <w:tcPr>
            <w:tcW w:w="1797" w:type="dxa"/>
            <w:tcBorders>
              <w:top w:val="nil"/>
              <w:left w:val="nil"/>
              <w:bottom w:val="single" w:sz="4" w:space="0" w:color="auto"/>
              <w:right w:val="single" w:sz="4" w:space="0" w:color="auto"/>
            </w:tcBorders>
            <w:shd w:val="clear" w:color="auto" w:fill="A6A6A6" w:themeFill="background1" w:themeFillShade="A6"/>
            <w:vAlign w:val="bottom"/>
            <w:hideMark/>
          </w:tcPr>
          <w:p w14:paraId="3BAAB552" w14:textId="77777777" w:rsidR="005E3C34" w:rsidRPr="001B4D6C" w:rsidRDefault="005E3C34" w:rsidP="001E6902">
            <w:pPr>
              <w:spacing w:after="0" w:line="240" w:lineRule="auto"/>
              <w:rPr>
                <w:rFonts w:ascii="Book Antiqua" w:eastAsia="Times New Roman" w:hAnsi="Book Antiqua" w:cs="Times New Roman"/>
                <w:sz w:val="24"/>
                <w:szCs w:val="24"/>
              </w:rPr>
            </w:pPr>
            <w:r w:rsidRPr="001B4D6C">
              <w:rPr>
                <w:rFonts w:ascii="Calibri" w:eastAsia="Times New Roman" w:hAnsi="Calibri" w:cs="Times New Roman"/>
                <w:b/>
                <w:bCs/>
                <w:color w:val="000000"/>
              </w:rPr>
              <w:t>Name of Event &amp; Location</w:t>
            </w:r>
          </w:p>
        </w:tc>
        <w:tc>
          <w:tcPr>
            <w:tcW w:w="1808" w:type="dxa"/>
            <w:tcBorders>
              <w:top w:val="nil"/>
              <w:left w:val="nil"/>
              <w:bottom w:val="single" w:sz="4" w:space="0" w:color="auto"/>
              <w:right w:val="single" w:sz="4" w:space="0" w:color="auto"/>
            </w:tcBorders>
            <w:shd w:val="clear" w:color="auto" w:fill="A6A6A6" w:themeFill="background1" w:themeFillShade="A6"/>
            <w:vAlign w:val="bottom"/>
            <w:hideMark/>
          </w:tcPr>
          <w:p w14:paraId="1EFADAF7" w14:textId="77777777" w:rsidR="005E3C34" w:rsidRPr="001B4D6C" w:rsidRDefault="005E3C34" w:rsidP="001E6902">
            <w:pPr>
              <w:spacing w:after="0" w:line="240" w:lineRule="auto"/>
              <w:rPr>
                <w:rFonts w:ascii="Book Antiqua" w:eastAsia="Times New Roman" w:hAnsi="Book Antiqua" w:cs="Times New Roman"/>
                <w:sz w:val="24"/>
                <w:szCs w:val="24"/>
              </w:rPr>
            </w:pPr>
            <w:r w:rsidRPr="001B4D6C">
              <w:rPr>
                <w:rFonts w:ascii="Calibri" w:eastAsia="Times New Roman" w:hAnsi="Calibri" w:cs="Times New Roman"/>
                <w:b/>
                <w:bCs/>
                <w:color w:val="000000"/>
              </w:rPr>
              <w:t xml:space="preserve">Requested Attendees </w:t>
            </w:r>
            <w:r w:rsidRPr="001B4D6C">
              <w:rPr>
                <w:rFonts w:ascii="Calibri" w:eastAsia="Times New Roman" w:hAnsi="Calibri" w:cs="Times New Roman"/>
                <w:b/>
                <w:bCs/>
                <w:color w:val="000000"/>
              </w:rPr>
              <w:br/>
            </w:r>
            <w:r w:rsidRPr="001B4D6C">
              <w:rPr>
                <w:rFonts w:ascii="Calibri" w:eastAsia="Times New Roman" w:hAnsi="Calibri" w:cs="Times New Roman"/>
                <w:color w:val="000000"/>
              </w:rPr>
              <w:t>(</w:t>
            </w:r>
            <w:r w:rsidRPr="001B4D6C">
              <w:rPr>
                <w:rFonts w:ascii="Calibri" w:eastAsia="Times New Roman" w:hAnsi="Calibri" w:cs="Times New Roman"/>
                <w:i/>
                <w:iCs/>
                <w:color w:val="000000"/>
              </w:rPr>
              <w:t>Name &amp; Title</w:t>
            </w:r>
            <w:r w:rsidRPr="001B4D6C">
              <w:rPr>
                <w:rFonts w:ascii="Calibri" w:eastAsia="Times New Roman" w:hAnsi="Calibri" w:cs="Times New Roman"/>
                <w:color w:val="000000"/>
              </w:rPr>
              <w:t>)</w:t>
            </w:r>
          </w:p>
        </w:tc>
        <w:tc>
          <w:tcPr>
            <w:tcW w:w="1544" w:type="dxa"/>
            <w:tcBorders>
              <w:top w:val="nil"/>
              <w:left w:val="nil"/>
              <w:bottom w:val="single" w:sz="4" w:space="0" w:color="auto"/>
              <w:right w:val="single" w:sz="4" w:space="0" w:color="auto"/>
            </w:tcBorders>
            <w:shd w:val="clear" w:color="auto" w:fill="A6A6A6" w:themeFill="background1" w:themeFillShade="A6"/>
            <w:vAlign w:val="bottom"/>
            <w:hideMark/>
          </w:tcPr>
          <w:p w14:paraId="18AEF6D9" w14:textId="77777777" w:rsidR="005E3C34" w:rsidRPr="001B4D6C" w:rsidRDefault="005E3C34" w:rsidP="001E6902">
            <w:pPr>
              <w:spacing w:after="0" w:line="240" w:lineRule="auto"/>
              <w:jc w:val="center"/>
              <w:rPr>
                <w:rFonts w:ascii="Book Antiqua" w:eastAsia="Times New Roman" w:hAnsi="Book Antiqua" w:cs="Times New Roman"/>
                <w:sz w:val="24"/>
                <w:szCs w:val="24"/>
              </w:rPr>
            </w:pPr>
            <w:r w:rsidRPr="001B4D6C">
              <w:rPr>
                <w:rFonts w:ascii="Calibri" w:eastAsia="Times New Roman" w:hAnsi="Calibri" w:cs="Times New Roman"/>
                <w:b/>
                <w:bCs/>
                <w:color w:val="000000"/>
              </w:rPr>
              <w:t>Purpose of event:  (T)raining or (O)utreach</w:t>
            </w:r>
          </w:p>
        </w:tc>
        <w:tc>
          <w:tcPr>
            <w:tcW w:w="2290" w:type="dxa"/>
            <w:tcBorders>
              <w:top w:val="nil"/>
              <w:left w:val="nil"/>
              <w:bottom w:val="single" w:sz="4" w:space="0" w:color="auto"/>
              <w:right w:val="single" w:sz="4" w:space="0" w:color="auto"/>
            </w:tcBorders>
            <w:shd w:val="clear" w:color="auto" w:fill="A6A6A6" w:themeFill="background1" w:themeFillShade="A6"/>
            <w:vAlign w:val="bottom"/>
            <w:hideMark/>
          </w:tcPr>
          <w:p w14:paraId="0B409064" w14:textId="77777777" w:rsidR="005E3C34" w:rsidRPr="001B4D6C" w:rsidRDefault="005E3C34" w:rsidP="001E6902">
            <w:pPr>
              <w:spacing w:after="0" w:line="240" w:lineRule="auto"/>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t xml:space="preserve">If Purpose is TRAINING or Professional/Technical DEVELOPMENT: </w:t>
            </w:r>
            <w:r w:rsidRPr="001B4D6C">
              <w:rPr>
                <w:rFonts w:ascii="Calibri" w:eastAsia="Times New Roman" w:hAnsi="Calibri" w:cs="Times New Roman"/>
                <w:b/>
                <w:bCs/>
                <w:i/>
                <w:iCs/>
                <w:color w:val="000000"/>
              </w:rPr>
              <w:t xml:space="preserve">Estimate Savings to be Realized for Each Attendee </w:t>
            </w:r>
          </w:p>
        </w:tc>
        <w:tc>
          <w:tcPr>
            <w:tcW w:w="2170" w:type="dxa"/>
            <w:tcBorders>
              <w:top w:val="nil"/>
              <w:left w:val="nil"/>
              <w:bottom w:val="single" w:sz="4" w:space="0" w:color="auto"/>
              <w:right w:val="single" w:sz="4" w:space="0" w:color="auto"/>
            </w:tcBorders>
            <w:shd w:val="clear" w:color="auto" w:fill="A6A6A6" w:themeFill="background1" w:themeFillShade="A6"/>
            <w:vAlign w:val="bottom"/>
            <w:hideMark/>
          </w:tcPr>
          <w:p w14:paraId="46F01096" w14:textId="77777777" w:rsidR="005E3C34" w:rsidRPr="001B4D6C" w:rsidRDefault="005E3C34" w:rsidP="001E6902">
            <w:pPr>
              <w:spacing w:after="0" w:line="240" w:lineRule="auto"/>
              <w:jc w:val="right"/>
              <w:rPr>
                <w:rFonts w:ascii="Book Antiqua" w:eastAsia="Times New Roman" w:hAnsi="Book Antiqua" w:cs="Times New Roman"/>
                <w:sz w:val="24"/>
                <w:szCs w:val="24"/>
              </w:rPr>
            </w:pPr>
            <w:r w:rsidRPr="001B4D6C">
              <w:rPr>
                <w:rFonts w:ascii="Calibri" w:eastAsia="Times New Roman" w:hAnsi="Calibri" w:cs="Times New Roman"/>
                <w:b/>
                <w:bCs/>
                <w:color w:val="000000"/>
              </w:rPr>
              <w:t xml:space="preserve">If Purpose is OUTREACH: </w:t>
            </w:r>
            <w:r w:rsidRPr="001B4D6C">
              <w:rPr>
                <w:rFonts w:ascii="Calibri" w:eastAsia="Times New Roman" w:hAnsi="Calibri" w:cs="Times New Roman"/>
                <w:b/>
                <w:bCs/>
                <w:i/>
                <w:iCs/>
                <w:color w:val="000000"/>
              </w:rPr>
              <w:t>Describe Benefit to DEP</w:t>
            </w:r>
          </w:p>
        </w:tc>
        <w:tc>
          <w:tcPr>
            <w:tcW w:w="1290" w:type="dxa"/>
            <w:tcBorders>
              <w:top w:val="nil"/>
              <w:left w:val="nil"/>
              <w:bottom w:val="single" w:sz="4" w:space="0" w:color="auto"/>
              <w:right w:val="single" w:sz="4" w:space="0" w:color="auto"/>
            </w:tcBorders>
            <w:shd w:val="clear" w:color="auto" w:fill="A6A6A6" w:themeFill="background1" w:themeFillShade="A6"/>
            <w:vAlign w:val="bottom"/>
            <w:hideMark/>
          </w:tcPr>
          <w:p w14:paraId="02B9368B" w14:textId="77777777" w:rsidR="005E3C34" w:rsidRPr="001B4D6C" w:rsidRDefault="005E3C34" w:rsidP="001E6902">
            <w:pPr>
              <w:spacing w:after="0" w:line="240" w:lineRule="auto"/>
              <w:jc w:val="right"/>
              <w:rPr>
                <w:rFonts w:ascii="Book Antiqua" w:eastAsia="Times New Roman" w:hAnsi="Book Antiqua" w:cs="Times New Roman"/>
                <w:sz w:val="24"/>
                <w:szCs w:val="24"/>
              </w:rPr>
            </w:pPr>
            <w:r w:rsidRPr="001B4D6C">
              <w:rPr>
                <w:rFonts w:ascii="Calibri" w:eastAsia="Times New Roman" w:hAnsi="Calibri" w:cs="Times New Roman"/>
                <w:b/>
                <w:bCs/>
                <w:color w:val="000000"/>
              </w:rPr>
              <w:t>TOTAL Requested Event Cost (Training Cost, Associated Fees, Travel, Per Diem, Etc.)</w:t>
            </w:r>
          </w:p>
        </w:tc>
        <w:tc>
          <w:tcPr>
            <w:tcW w:w="1551" w:type="dxa"/>
            <w:tcBorders>
              <w:top w:val="nil"/>
              <w:left w:val="nil"/>
              <w:bottom w:val="single" w:sz="4" w:space="0" w:color="auto"/>
              <w:right w:val="single" w:sz="4" w:space="0" w:color="auto"/>
            </w:tcBorders>
            <w:shd w:val="clear" w:color="auto" w:fill="A6A6A6" w:themeFill="background1" w:themeFillShade="A6"/>
            <w:vAlign w:val="bottom"/>
            <w:hideMark/>
          </w:tcPr>
          <w:p w14:paraId="166E2321" w14:textId="77777777" w:rsidR="005E3C34" w:rsidRPr="001B4D6C" w:rsidRDefault="005E3C34" w:rsidP="001E6902">
            <w:pPr>
              <w:spacing w:after="0" w:line="240" w:lineRule="auto"/>
              <w:jc w:val="right"/>
              <w:rPr>
                <w:rFonts w:ascii="Book Antiqua" w:eastAsia="Times New Roman" w:hAnsi="Book Antiqua" w:cs="Times New Roman"/>
                <w:sz w:val="24"/>
                <w:szCs w:val="24"/>
              </w:rPr>
            </w:pPr>
            <w:r w:rsidRPr="001B4D6C">
              <w:rPr>
                <w:rFonts w:ascii="Calibri" w:eastAsia="Times New Roman" w:hAnsi="Calibri" w:cs="Times New Roman"/>
                <w:b/>
                <w:bCs/>
                <w:color w:val="000000"/>
              </w:rPr>
              <w:t>Amount of Remaining from the “Employee Development” Budget</w:t>
            </w:r>
          </w:p>
        </w:tc>
        <w:tc>
          <w:tcPr>
            <w:tcW w:w="236" w:type="dxa"/>
            <w:tcBorders>
              <w:top w:val="nil"/>
              <w:left w:val="nil"/>
              <w:bottom w:val="nil"/>
              <w:right w:val="nil"/>
            </w:tcBorders>
            <w:shd w:val="clear" w:color="auto" w:fill="auto"/>
            <w:noWrap/>
            <w:vAlign w:val="bottom"/>
            <w:hideMark/>
          </w:tcPr>
          <w:p w14:paraId="1A46580C" w14:textId="77777777" w:rsidR="005E3C34" w:rsidRPr="001B4D6C" w:rsidRDefault="005E3C34" w:rsidP="001E6902">
            <w:pPr>
              <w:spacing w:after="0" w:line="240" w:lineRule="auto"/>
              <w:jc w:val="right"/>
              <w:rPr>
                <w:rFonts w:ascii="Book Antiqua" w:eastAsia="Times New Roman" w:hAnsi="Book Antiqua" w:cs="Times New Roman"/>
                <w:sz w:val="24"/>
                <w:szCs w:val="24"/>
              </w:rPr>
            </w:pPr>
          </w:p>
        </w:tc>
      </w:tr>
      <w:tr w:rsidR="00632971" w:rsidRPr="004A4017" w14:paraId="3FC1FEDD" w14:textId="77777777" w:rsidTr="005E3C34">
        <w:trPr>
          <w:gridAfter w:val="1"/>
          <w:wAfter w:w="877" w:type="dxa"/>
          <w:trHeight w:val="2780"/>
        </w:trPr>
        <w:tc>
          <w:tcPr>
            <w:tcW w:w="1011" w:type="dxa"/>
            <w:tcBorders>
              <w:top w:val="single" w:sz="4" w:space="0" w:color="auto"/>
              <w:left w:val="single" w:sz="4" w:space="0" w:color="auto"/>
              <w:bottom w:val="single" w:sz="4" w:space="0" w:color="auto"/>
              <w:right w:val="single" w:sz="4" w:space="0" w:color="auto"/>
            </w:tcBorders>
            <w:shd w:val="clear" w:color="auto" w:fill="auto"/>
            <w:noWrap/>
          </w:tcPr>
          <w:p w14:paraId="56971D6C" w14:textId="3CA1EF19" w:rsidR="00632971" w:rsidRPr="004A4017" w:rsidRDefault="0030286B" w:rsidP="00274AC5">
            <w:pPr>
              <w:spacing w:after="0" w:line="240" w:lineRule="auto"/>
              <w:rPr>
                <w:rFonts w:ascii="Calibri" w:eastAsia="Times New Roman" w:hAnsi="Calibri" w:cs="Times New Roman"/>
                <w:color w:val="000000"/>
                <w:sz w:val="20"/>
                <w:szCs w:val="20"/>
              </w:rPr>
            </w:pPr>
            <w:r>
              <w:rPr>
                <w:rFonts w:ascii="Calibri" w:eastAsia="Times New Roman" w:hAnsi="Calibri" w:cs="Times New Roman"/>
                <w:color w:val="000000"/>
                <w:sz w:val="20"/>
                <w:szCs w:val="20"/>
              </w:rPr>
              <w:t>TBD</w:t>
            </w:r>
          </w:p>
        </w:tc>
        <w:tc>
          <w:tcPr>
            <w:tcW w:w="1797" w:type="dxa"/>
            <w:tcBorders>
              <w:top w:val="single" w:sz="4" w:space="0" w:color="auto"/>
              <w:left w:val="nil"/>
              <w:bottom w:val="single" w:sz="4" w:space="0" w:color="auto"/>
              <w:right w:val="single" w:sz="4" w:space="0" w:color="auto"/>
            </w:tcBorders>
            <w:shd w:val="clear" w:color="auto" w:fill="auto"/>
          </w:tcPr>
          <w:p w14:paraId="2B5E6B40" w14:textId="77777777" w:rsidR="00632971" w:rsidRDefault="0030286B" w:rsidP="00274AC5">
            <w:pPr>
              <w:spacing w:after="0" w:line="240" w:lineRule="auto"/>
              <w:rPr>
                <w:rFonts w:ascii="Book Antiqua" w:eastAsia="Times New Roman" w:hAnsi="Book Antiqua" w:cs="Times New Roman"/>
                <w:sz w:val="20"/>
                <w:szCs w:val="20"/>
              </w:rPr>
            </w:pPr>
            <w:r>
              <w:rPr>
                <w:rFonts w:ascii="Book Antiqua" w:eastAsia="Times New Roman" w:hAnsi="Book Antiqua" w:cs="Times New Roman"/>
                <w:sz w:val="20"/>
                <w:szCs w:val="20"/>
              </w:rPr>
              <w:t>Online MS training; multiple modules.</w:t>
            </w:r>
          </w:p>
          <w:p w14:paraId="7E509BA9" w14:textId="593ECC27" w:rsidR="0030286B" w:rsidRPr="004A4017" w:rsidRDefault="0030286B" w:rsidP="00274AC5">
            <w:pPr>
              <w:spacing w:after="0" w:line="240" w:lineRule="auto"/>
              <w:rPr>
                <w:rFonts w:ascii="Book Antiqua" w:eastAsia="Times New Roman" w:hAnsi="Book Antiqua" w:cs="Times New Roman"/>
                <w:sz w:val="20"/>
                <w:szCs w:val="20"/>
              </w:rPr>
            </w:pPr>
            <w:r>
              <w:rPr>
                <w:rFonts w:ascii="Book Antiqua" w:eastAsia="Times New Roman" w:hAnsi="Book Antiqua" w:cs="Times New Roman"/>
                <w:sz w:val="20"/>
                <w:szCs w:val="20"/>
              </w:rPr>
              <w:t>Location: Online</w:t>
            </w:r>
          </w:p>
        </w:tc>
        <w:tc>
          <w:tcPr>
            <w:tcW w:w="1808" w:type="dxa"/>
            <w:tcBorders>
              <w:top w:val="single" w:sz="4" w:space="0" w:color="auto"/>
              <w:left w:val="nil"/>
              <w:bottom w:val="single" w:sz="4" w:space="0" w:color="auto"/>
              <w:right w:val="single" w:sz="4" w:space="0" w:color="auto"/>
            </w:tcBorders>
            <w:shd w:val="clear" w:color="auto" w:fill="auto"/>
          </w:tcPr>
          <w:p w14:paraId="7570A404" w14:textId="15D6D455" w:rsidR="00632971" w:rsidRPr="004A4017" w:rsidRDefault="0030286B" w:rsidP="00274AC5">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Michelle Ladle, PG I</w:t>
            </w:r>
          </w:p>
        </w:tc>
        <w:tc>
          <w:tcPr>
            <w:tcW w:w="1544" w:type="dxa"/>
            <w:tcBorders>
              <w:top w:val="single" w:sz="4" w:space="0" w:color="auto"/>
              <w:left w:val="nil"/>
              <w:bottom w:val="single" w:sz="4" w:space="0" w:color="auto"/>
              <w:right w:val="single" w:sz="4" w:space="0" w:color="auto"/>
            </w:tcBorders>
            <w:shd w:val="clear" w:color="auto" w:fill="auto"/>
          </w:tcPr>
          <w:p w14:paraId="7D5136F1" w14:textId="6D9C90E6" w:rsidR="00632971" w:rsidRPr="004A4017" w:rsidRDefault="0030286B" w:rsidP="00274AC5">
            <w:pPr>
              <w:spacing w:after="0" w:line="240" w:lineRule="auto"/>
              <w:jc w:val="center"/>
              <w:rPr>
                <w:rFonts w:ascii="Book Antiqua" w:eastAsia="Times New Roman" w:hAnsi="Book Antiqua" w:cs="Times New Roman"/>
                <w:sz w:val="20"/>
                <w:szCs w:val="20"/>
              </w:rPr>
            </w:pPr>
            <w:r>
              <w:rPr>
                <w:rFonts w:ascii="Book Antiqua" w:eastAsia="Times New Roman" w:hAnsi="Book Antiqua" w:cs="Times New Roman"/>
                <w:sz w:val="20"/>
                <w:szCs w:val="20"/>
              </w:rPr>
              <w:t>T</w:t>
            </w:r>
          </w:p>
        </w:tc>
        <w:tc>
          <w:tcPr>
            <w:tcW w:w="2290" w:type="dxa"/>
            <w:tcBorders>
              <w:top w:val="single" w:sz="4" w:space="0" w:color="auto"/>
              <w:left w:val="nil"/>
              <w:bottom w:val="single" w:sz="4" w:space="0" w:color="auto"/>
              <w:right w:val="single" w:sz="4" w:space="0" w:color="auto"/>
            </w:tcBorders>
            <w:shd w:val="clear" w:color="auto" w:fill="auto"/>
          </w:tcPr>
          <w:p w14:paraId="2FB5C7BE" w14:textId="48B9D681" w:rsidR="00632971" w:rsidRPr="004A4017" w:rsidRDefault="0030286B" w:rsidP="00274AC5">
            <w:pPr>
              <w:spacing w:after="0" w:line="240" w:lineRule="auto"/>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Training courses in database fundamentals. One of the main functions of the FGS is to disseminate geologic information. This training will aid the GIDM Section in achieving this function.</w:t>
            </w:r>
          </w:p>
        </w:tc>
        <w:tc>
          <w:tcPr>
            <w:tcW w:w="2170" w:type="dxa"/>
            <w:tcBorders>
              <w:top w:val="single" w:sz="4" w:space="0" w:color="auto"/>
              <w:left w:val="nil"/>
              <w:bottom w:val="single" w:sz="4" w:space="0" w:color="auto"/>
              <w:right w:val="single" w:sz="4" w:space="0" w:color="auto"/>
            </w:tcBorders>
            <w:shd w:val="clear" w:color="000000" w:fill="FFFFFF"/>
          </w:tcPr>
          <w:p w14:paraId="6BBC982A" w14:textId="77777777" w:rsidR="00632971" w:rsidRPr="004A4017" w:rsidRDefault="00632971" w:rsidP="00274AC5">
            <w:pPr>
              <w:spacing w:after="0" w:line="240" w:lineRule="auto"/>
              <w:jc w:val="right"/>
              <w:rPr>
                <w:rFonts w:ascii="Book Antiqua" w:eastAsia="Times New Roman" w:hAnsi="Book Antiqua" w:cs="Times New Roman"/>
                <w:sz w:val="20"/>
                <w:szCs w:val="20"/>
              </w:rPr>
            </w:pPr>
          </w:p>
        </w:tc>
        <w:tc>
          <w:tcPr>
            <w:tcW w:w="1290" w:type="dxa"/>
            <w:tcBorders>
              <w:top w:val="single" w:sz="4" w:space="0" w:color="auto"/>
              <w:left w:val="nil"/>
              <w:bottom w:val="single" w:sz="4" w:space="0" w:color="auto"/>
              <w:right w:val="single" w:sz="4" w:space="0" w:color="auto"/>
            </w:tcBorders>
            <w:shd w:val="clear" w:color="000000" w:fill="FFFFFF"/>
          </w:tcPr>
          <w:p w14:paraId="3D2682C9" w14:textId="1D43AFBE" w:rsidR="00632971" w:rsidRPr="004A4017" w:rsidRDefault="0030286B" w:rsidP="00274AC5">
            <w:pPr>
              <w:spacing w:after="0" w:line="240" w:lineRule="auto"/>
              <w:jc w:val="right"/>
              <w:rPr>
                <w:rFonts w:ascii="Book Antiqua" w:eastAsia="Times New Roman" w:hAnsi="Book Antiqua" w:cs="Times New Roman"/>
                <w:sz w:val="20"/>
                <w:szCs w:val="20"/>
              </w:rPr>
            </w:pPr>
            <w:r>
              <w:rPr>
                <w:rFonts w:ascii="Book Antiqua" w:eastAsia="Times New Roman" w:hAnsi="Book Antiqua" w:cs="Times New Roman"/>
                <w:sz w:val="20"/>
                <w:szCs w:val="20"/>
              </w:rPr>
              <w:t>$0</w:t>
            </w:r>
          </w:p>
        </w:tc>
        <w:tc>
          <w:tcPr>
            <w:tcW w:w="1551" w:type="dxa"/>
            <w:tcBorders>
              <w:top w:val="single" w:sz="4" w:space="0" w:color="auto"/>
              <w:left w:val="nil"/>
              <w:bottom w:val="single" w:sz="4" w:space="0" w:color="auto"/>
              <w:right w:val="single" w:sz="4" w:space="0" w:color="auto"/>
            </w:tcBorders>
            <w:shd w:val="clear" w:color="000000" w:fill="FFFFFF"/>
          </w:tcPr>
          <w:p w14:paraId="097438DB" w14:textId="1C66DB79" w:rsidR="00632971" w:rsidRPr="004A4017" w:rsidRDefault="0030286B" w:rsidP="00632971">
            <w:pPr>
              <w:spacing w:after="0" w:line="240" w:lineRule="auto"/>
              <w:jc w:val="right"/>
              <w:rPr>
                <w:rFonts w:ascii="Book Antiqua" w:eastAsia="Times New Roman" w:hAnsi="Book Antiqua" w:cs="Times New Roman"/>
                <w:sz w:val="20"/>
                <w:szCs w:val="20"/>
              </w:rPr>
            </w:pPr>
            <w:r>
              <w:rPr>
                <w:rFonts w:ascii="Book Antiqua" w:eastAsia="Times New Roman" w:hAnsi="Book Antiqua" w:cs="Times New Roman"/>
                <w:sz w:val="20"/>
                <w:szCs w:val="20"/>
              </w:rPr>
              <w:t>$15,140</w:t>
            </w:r>
          </w:p>
        </w:tc>
        <w:tc>
          <w:tcPr>
            <w:tcW w:w="236" w:type="dxa"/>
            <w:tcBorders>
              <w:top w:val="single" w:sz="4" w:space="0" w:color="auto"/>
              <w:left w:val="nil"/>
              <w:bottom w:val="nil"/>
              <w:right w:val="nil"/>
            </w:tcBorders>
            <w:shd w:val="clear" w:color="auto" w:fill="auto"/>
            <w:noWrap/>
            <w:vAlign w:val="bottom"/>
          </w:tcPr>
          <w:p w14:paraId="4AB5E93F" w14:textId="77777777" w:rsidR="00632971" w:rsidRPr="004A4017" w:rsidRDefault="00632971" w:rsidP="00274AC5">
            <w:pPr>
              <w:spacing w:after="0" w:line="240" w:lineRule="auto"/>
              <w:jc w:val="right"/>
              <w:rPr>
                <w:rFonts w:ascii="Book Antiqua" w:eastAsia="Times New Roman" w:hAnsi="Book Antiqua" w:cs="Times New Roman"/>
                <w:sz w:val="20"/>
                <w:szCs w:val="20"/>
              </w:rPr>
            </w:pPr>
          </w:p>
        </w:tc>
      </w:tr>
      <w:tr w:rsidR="00750391" w:rsidRPr="004A4017" w14:paraId="0745ACD7" w14:textId="77777777" w:rsidTr="005E3C34">
        <w:trPr>
          <w:gridAfter w:val="1"/>
          <w:wAfter w:w="877" w:type="dxa"/>
          <w:trHeight w:val="350"/>
        </w:trPr>
        <w:tc>
          <w:tcPr>
            <w:tcW w:w="1011" w:type="dxa"/>
            <w:tcBorders>
              <w:top w:val="nil"/>
              <w:left w:val="single" w:sz="4" w:space="0" w:color="auto"/>
              <w:bottom w:val="single" w:sz="4" w:space="0" w:color="auto"/>
              <w:right w:val="single" w:sz="4" w:space="0" w:color="auto"/>
            </w:tcBorders>
            <w:shd w:val="clear" w:color="auto" w:fill="auto"/>
            <w:noWrap/>
            <w:hideMark/>
          </w:tcPr>
          <w:p w14:paraId="14370BFD" w14:textId="77777777" w:rsidR="00750391" w:rsidRPr="004A4017" w:rsidRDefault="00750391" w:rsidP="00750391">
            <w:pPr>
              <w:spacing w:after="0" w:line="240" w:lineRule="auto"/>
              <w:rPr>
                <w:rFonts w:ascii="Calibri" w:eastAsia="Times New Roman" w:hAnsi="Calibri" w:cs="Times New Roman"/>
                <w:color w:val="000000"/>
                <w:sz w:val="20"/>
                <w:szCs w:val="20"/>
              </w:rPr>
            </w:pPr>
            <w:r w:rsidRPr="004A4017">
              <w:rPr>
                <w:rFonts w:ascii="Calibri" w:eastAsia="Times New Roman" w:hAnsi="Calibri" w:cs="Times New Roman"/>
                <w:color w:val="000000"/>
                <w:sz w:val="20"/>
                <w:szCs w:val="20"/>
              </w:rPr>
              <w:t>TBD</w:t>
            </w:r>
          </w:p>
        </w:tc>
        <w:tc>
          <w:tcPr>
            <w:tcW w:w="1797" w:type="dxa"/>
            <w:tcBorders>
              <w:top w:val="nil"/>
              <w:left w:val="nil"/>
              <w:bottom w:val="single" w:sz="4" w:space="0" w:color="auto"/>
              <w:right w:val="single" w:sz="4" w:space="0" w:color="auto"/>
            </w:tcBorders>
            <w:shd w:val="clear" w:color="auto" w:fill="auto"/>
            <w:hideMark/>
          </w:tcPr>
          <w:p w14:paraId="1ED3ABF9" w14:textId="77777777" w:rsidR="00750391" w:rsidRPr="004A4017" w:rsidRDefault="00750391" w:rsidP="007503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Borehole Geophysical Log interpretation.  Location TBD.</w:t>
            </w:r>
          </w:p>
        </w:tc>
        <w:tc>
          <w:tcPr>
            <w:tcW w:w="1808" w:type="dxa"/>
            <w:tcBorders>
              <w:top w:val="nil"/>
              <w:left w:val="nil"/>
              <w:bottom w:val="single" w:sz="4" w:space="0" w:color="auto"/>
              <w:right w:val="single" w:sz="4" w:space="0" w:color="auto"/>
            </w:tcBorders>
            <w:shd w:val="clear" w:color="auto" w:fill="auto"/>
            <w:hideMark/>
          </w:tcPr>
          <w:p w14:paraId="397938BD" w14:textId="77777777" w:rsidR="00750391" w:rsidRPr="004A4017" w:rsidRDefault="00750391" w:rsidP="00750391">
            <w:pPr>
              <w:spacing w:after="0" w:line="240" w:lineRule="auto"/>
              <w:rPr>
                <w:rFonts w:ascii="Book Antiqua" w:eastAsia="Times New Roman" w:hAnsi="Book Antiqua" w:cs="Times New Roman"/>
                <w:sz w:val="20"/>
                <w:szCs w:val="20"/>
              </w:rPr>
            </w:pPr>
            <w:r w:rsidRPr="005E3C34">
              <w:rPr>
                <w:rFonts w:ascii="Book Antiqua" w:eastAsia="Times New Roman" w:hAnsi="Book Antiqua" w:cs="Times New Roman"/>
                <w:sz w:val="18"/>
                <w:szCs w:val="20"/>
              </w:rPr>
              <w:t xml:space="preserve">Clint Kromhout, PG II Dave Paul, PG Supervisor, Rick Green, PG II, Harley Means, PG </w:t>
            </w:r>
            <w:proofErr w:type="spellStart"/>
            <w:r w:rsidRPr="005E3C34">
              <w:rPr>
                <w:rFonts w:ascii="Book Antiqua" w:eastAsia="Times New Roman" w:hAnsi="Book Antiqua" w:cs="Times New Roman"/>
                <w:sz w:val="18"/>
                <w:szCs w:val="20"/>
              </w:rPr>
              <w:t>Suprv</w:t>
            </w:r>
            <w:proofErr w:type="spellEnd"/>
            <w:r w:rsidRPr="005E3C34">
              <w:rPr>
                <w:rFonts w:ascii="Book Antiqua" w:eastAsia="Times New Roman" w:hAnsi="Book Antiqua" w:cs="Times New Roman"/>
                <w:sz w:val="18"/>
                <w:szCs w:val="20"/>
              </w:rPr>
              <w:t>, Dan Phelps, PG II, Cindy Fischler, PG I, Frank Rupert, PG Administrator, Tom Greenhalgh, PG I, Christopher Williams, PG I,</w:t>
            </w:r>
            <w:r w:rsidRPr="005E3C34">
              <w:rPr>
                <w:rFonts w:ascii="Book Antiqua" w:eastAsia="Times New Roman" w:hAnsi="Book Antiqua" w:cs="Times New Roman"/>
                <w:strike/>
                <w:sz w:val="18"/>
                <w:szCs w:val="20"/>
              </w:rPr>
              <w:t xml:space="preserve"> </w:t>
            </w:r>
            <w:r w:rsidRPr="005E3C34">
              <w:rPr>
                <w:rFonts w:ascii="Book Antiqua" w:eastAsia="Times New Roman" w:hAnsi="Book Antiqua" w:cs="Times New Roman"/>
                <w:sz w:val="18"/>
                <w:szCs w:val="20"/>
              </w:rPr>
              <w:t>Alan Baker, PG II</w:t>
            </w:r>
          </w:p>
        </w:tc>
        <w:tc>
          <w:tcPr>
            <w:tcW w:w="1544" w:type="dxa"/>
            <w:tcBorders>
              <w:top w:val="nil"/>
              <w:left w:val="nil"/>
              <w:bottom w:val="single" w:sz="4" w:space="0" w:color="auto"/>
              <w:right w:val="single" w:sz="4" w:space="0" w:color="auto"/>
            </w:tcBorders>
            <w:shd w:val="clear" w:color="auto" w:fill="auto"/>
            <w:hideMark/>
          </w:tcPr>
          <w:p w14:paraId="7A8276DC" w14:textId="77777777" w:rsidR="00750391" w:rsidRPr="004A4017" w:rsidRDefault="00750391" w:rsidP="00750391">
            <w:pPr>
              <w:spacing w:after="0" w:line="240" w:lineRule="auto"/>
              <w:jc w:val="center"/>
              <w:rPr>
                <w:rFonts w:ascii="Book Antiqua" w:eastAsia="Times New Roman" w:hAnsi="Book Antiqua" w:cs="Times New Roman"/>
                <w:color w:val="000000"/>
                <w:sz w:val="20"/>
                <w:szCs w:val="20"/>
              </w:rPr>
            </w:pPr>
            <w:r w:rsidRPr="004A4017">
              <w:rPr>
                <w:rFonts w:ascii="Book Antiqua" w:eastAsia="Times New Roman" w:hAnsi="Book Antiqua" w:cs="Times New Roman"/>
                <w:color w:val="000000"/>
                <w:sz w:val="20"/>
                <w:szCs w:val="20"/>
              </w:rPr>
              <w:t>T</w:t>
            </w:r>
          </w:p>
        </w:tc>
        <w:tc>
          <w:tcPr>
            <w:tcW w:w="2290" w:type="dxa"/>
            <w:tcBorders>
              <w:top w:val="nil"/>
              <w:left w:val="nil"/>
              <w:bottom w:val="single" w:sz="4" w:space="0" w:color="auto"/>
              <w:right w:val="single" w:sz="4" w:space="0" w:color="auto"/>
            </w:tcBorders>
            <w:shd w:val="clear" w:color="auto" w:fill="auto"/>
            <w:hideMark/>
          </w:tcPr>
          <w:p w14:paraId="7A16CBB5" w14:textId="77777777" w:rsidR="00750391" w:rsidRPr="004A4017" w:rsidRDefault="00750391" w:rsidP="007503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Being able to interpret geophysical logs will add to the abilities of staff PG's to decipher the geology of the state in areas where we may not have cores or cuttings providing the cost savings realized from not drilling a core.</w:t>
            </w:r>
          </w:p>
        </w:tc>
        <w:tc>
          <w:tcPr>
            <w:tcW w:w="2170" w:type="dxa"/>
            <w:tcBorders>
              <w:top w:val="nil"/>
              <w:left w:val="nil"/>
              <w:bottom w:val="single" w:sz="4" w:space="0" w:color="auto"/>
              <w:right w:val="single" w:sz="4" w:space="0" w:color="auto"/>
            </w:tcBorders>
            <w:shd w:val="clear" w:color="000000" w:fill="FFFFFF"/>
            <w:hideMark/>
          </w:tcPr>
          <w:p w14:paraId="5791CD46" w14:textId="77777777" w:rsidR="00750391" w:rsidRPr="004A4017" w:rsidRDefault="00750391" w:rsidP="00750391">
            <w:pPr>
              <w:spacing w:after="0" w:line="240" w:lineRule="auto"/>
              <w:jc w:val="right"/>
              <w:rPr>
                <w:rFonts w:ascii="Book Antiqua" w:eastAsia="Times New Roman" w:hAnsi="Book Antiqua" w:cs="Times New Roman"/>
                <w:sz w:val="20"/>
                <w:szCs w:val="20"/>
              </w:rPr>
            </w:pPr>
            <w:r w:rsidRPr="004A4017">
              <w:rPr>
                <w:rFonts w:ascii="Book Antiqua" w:eastAsia="Times New Roman" w:hAnsi="Book Antiqua" w:cs="Times New Roman"/>
                <w:sz w:val="20"/>
                <w:szCs w:val="20"/>
              </w:rPr>
              <w:t> </w:t>
            </w:r>
          </w:p>
        </w:tc>
        <w:tc>
          <w:tcPr>
            <w:tcW w:w="1290" w:type="dxa"/>
            <w:tcBorders>
              <w:top w:val="nil"/>
              <w:left w:val="nil"/>
              <w:bottom w:val="single" w:sz="4" w:space="0" w:color="auto"/>
              <w:right w:val="single" w:sz="4" w:space="0" w:color="auto"/>
            </w:tcBorders>
            <w:shd w:val="clear" w:color="000000" w:fill="FFFFFF"/>
            <w:hideMark/>
          </w:tcPr>
          <w:p w14:paraId="0F7CCD46" w14:textId="77777777" w:rsidR="00750391" w:rsidRPr="004A4017" w:rsidRDefault="00750391" w:rsidP="00750391">
            <w:pPr>
              <w:spacing w:after="0" w:line="240" w:lineRule="auto"/>
              <w:jc w:val="right"/>
              <w:rPr>
                <w:rFonts w:ascii="Book Antiqua" w:eastAsia="Times New Roman" w:hAnsi="Book Antiqua" w:cs="Times New Roman"/>
                <w:sz w:val="20"/>
                <w:szCs w:val="20"/>
              </w:rPr>
            </w:pPr>
            <w:r w:rsidRPr="004A4017">
              <w:rPr>
                <w:rFonts w:ascii="Book Antiqua" w:eastAsia="Times New Roman" w:hAnsi="Book Antiqua" w:cs="Times New Roman"/>
                <w:sz w:val="20"/>
                <w:szCs w:val="20"/>
              </w:rPr>
              <w:t xml:space="preserve">$0 </w:t>
            </w:r>
          </w:p>
        </w:tc>
        <w:tc>
          <w:tcPr>
            <w:tcW w:w="1551" w:type="dxa"/>
            <w:tcBorders>
              <w:top w:val="nil"/>
              <w:left w:val="nil"/>
              <w:bottom w:val="single" w:sz="4" w:space="0" w:color="auto"/>
              <w:right w:val="single" w:sz="4" w:space="0" w:color="auto"/>
            </w:tcBorders>
            <w:shd w:val="clear" w:color="000000" w:fill="FFFFFF"/>
            <w:hideMark/>
          </w:tcPr>
          <w:p w14:paraId="41DBBDE9" w14:textId="2A6E275A" w:rsidR="00750391" w:rsidRPr="004A4017" w:rsidRDefault="00750391" w:rsidP="0030286B">
            <w:pPr>
              <w:spacing w:after="0" w:line="240" w:lineRule="auto"/>
              <w:jc w:val="right"/>
              <w:rPr>
                <w:rFonts w:ascii="Book Antiqua" w:eastAsia="Times New Roman" w:hAnsi="Book Antiqua" w:cs="Times New Roman"/>
                <w:sz w:val="20"/>
                <w:szCs w:val="20"/>
              </w:rPr>
            </w:pPr>
            <w:r w:rsidRPr="004A4017">
              <w:rPr>
                <w:rFonts w:ascii="Book Antiqua" w:eastAsia="Times New Roman" w:hAnsi="Book Antiqua" w:cs="Times New Roman"/>
                <w:sz w:val="20"/>
                <w:szCs w:val="20"/>
              </w:rPr>
              <w:t>$1</w:t>
            </w:r>
            <w:r w:rsidR="0030286B">
              <w:rPr>
                <w:rFonts w:ascii="Book Antiqua" w:eastAsia="Times New Roman" w:hAnsi="Book Antiqua" w:cs="Times New Roman"/>
                <w:sz w:val="20"/>
                <w:szCs w:val="20"/>
              </w:rPr>
              <w:t>5</w:t>
            </w:r>
            <w:r w:rsidRPr="004A4017">
              <w:rPr>
                <w:rFonts w:ascii="Book Antiqua" w:eastAsia="Times New Roman" w:hAnsi="Book Antiqua" w:cs="Times New Roman"/>
                <w:sz w:val="20"/>
                <w:szCs w:val="20"/>
              </w:rPr>
              <w:t xml:space="preserve">,140 </w:t>
            </w:r>
          </w:p>
        </w:tc>
        <w:tc>
          <w:tcPr>
            <w:tcW w:w="236" w:type="dxa"/>
            <w:tcBorders>
              <w:top w:val="nil"/>
              <w:left w:val="nil"/>
              <w:bottom w:val="nil"/>
              <w:right w:val="nil"/>
            </w:tcBorders>
            <w:shd w:val="clear" w:color="auto" w:fill="auto"/>
            <w:noWrap/>
            <w:vAlign w:val="bottom"/>
            <w:hideMark/>
          </w:tcPr>
          <w:p w14:paraId="2611786D" w14:textId="77777777" w:rsidR="00750391" w:rsidRPr="004A4017" w:rsidRDefault="00750391" w:rsidP="00750391">
            <w:pPr>
              <w:spacing w:after="0" w:line="240" w:lineRule="auto"/>
              <w:jc w:val="right"/>
              <w:rPr>
                <w:rFonts w:ascii="Book Antiqua" w:eastAsia="Times New Roman" w:hAnsi="Book Antiqua" w:cs="Times New Roman"/>
                <w:sz w:val="20"/>
                <w:szCs w:val="20"/>
              </w:rPr>
            </w:pPr>
          </w:p>
        </w:tc>
      </w:tr>
      <w:tr w:rsidR="00750391" w:rsidRPr="001B4D6C" w14:paraId="6FBD0FE7" w14:textId="77777777" w:rsidTr="005E3C34">
        <w:trPr>
          <w:gridAfter w:val="1"/>
          <w:wAfter w:w="877" w:type="dxa"/>
          <w:trHeight w:val="345"/>
        </w:trPr>
        <w:tc>
          <w:tcPr>
            <w:tcW w:w="10620" w:type="dxa"/>
            <w:gridSpan w:val="6"/>
            <w:tcBorders>
              <w:top w:val="single" w:sz="4" w:space="0" w:color="auto"/>
              <w:left w:val="nil"/>
              <w:bottom w:val="single" w:sz="8" w:space="0" w:color="auto"/>
              <w:right w:val="nil"/>
            </w:tcBorders>
            <w:shd w:val="clear" w:color="auto" w:fill="auto"/>
            <w:hideMark/>
          </w:tcPr>
          <w:p w14:paraId="17047346" w14:textId="77777777" w:rsidR="00750391" w:rsidRPr="001B4D6C" w:rsidRDefault="00750391" w:rsidP="00750391">
            <w:pPr>
              <w:spacing w:after="0" w:line="240" w:lineRule="auto"/>
              <w:rPr>
                <w:rFonts w:ascii="Book Antiqua" w:eastAsia="Times New Roman" w:hAnsi="Book Antiqua" w:cs="Times New Roman"/>
                <w:b/>
                <w:bCs/>
                <w:color w:val="FF0000"/>
                <w:sz w:val="24"/>
                <w:szCs w:val="24"/>
              </w:rPr>
            </w:pPr>
            <w:r w:rsidRPr="001B4D6C">
              <w:rPr>
                <w:rFonts w:ascii="Book Antiqua" w:eastAsia="Times New Roman" w:hAnsi="Book Antiqua" w:cs="Times New Roman"/>
                <w:b/>
                <w:bCs/>
                <w:color w:val="FF0000"/>
                <w:sz w:val="24"/>
                <w:szCs w:val="24"/>
              </w:rPr>
              <w:t>Geoscience information and Data Management Total</w:t>
            </w:r>
          </w:p>
        </w:tc>
        <w:tc>
          <w:tcPr>
            <w:tcW w:w="1290" w:type="dxa"/>
            <w:tcBorders>
              <w:top w:val="nil"/>
              <w:left w:val="nil"/>
              <w:bottom w:val="single" w:sz="8" w:space="0" w:color="auto"/>
              <w:right w:val="nil"/>
            </w:tcBorders>
            <w:shd w:val="clear" w:color="auto" w:fill="auto"/>
            <w:hideMark/>
          </w:tcPr>
          <w:p w14:paraId="20C6FCA1" w14:textId="77777777" w:rsidR="00750391" w:rsidRPr="001B4D6C" w:rsidRDefault="00750391" w:rsidP="00750391">
            <w:pPr>
              <w:spacing w:after="0" w:line="240" w:lineRule="auto"/>
              <w:jc w:val="right"/>
              <w:rPr>
                <w:rFonts w:ascii="Book Antiqua" w:eastAsia="Times New Roman" w:hAnsi="Book Antiqua" w:cs="Times New Roman"/>
                <w:b/>
                <w:bCs/>
                <w:color w:val="000000"/>
                <w:sz w:val="24"/>
                <w:szCs w:val="24"/>
              </w:rPr>
            </w:pPr>
            <w:r w:rsidRPr="001B4D6C">
              <w:rPr>
                <w:rFonts w:ascii="Book Antiqua" w:eastAsia="Times New Roman" w:hAnsi="Book Antiqua" w:cs="Times New Roman"/>
                <w:b/>
                <w:bCs/>
                <w:color w:val="000000"/>
                <w:sz w:val="24"/>
                <w:szCs w:val="24"/>
              </w:rPr>
              <w:t>$4,879</w:t>
            </w:r>
          </w:p>
        </w:tc>
        <w:tc>
          <w:tcPr>
            <w:tcW w:w="1551" w:type="dxa"/>
            <w:tcBorders>
              <w:top w:val="nil"/>
              <w:left w:val="nil"/>
              <w:bottom w:val="single" w:sz="8" w:space="0" w:color="auto"/>
              <w:right w:val="single" w:sz="8" w:space="0" w:color="auto"/>
            </w:tcBorders>
            <w:shd w:val="clear" w:color="auto" w:fill="auto"/>
            <w:hideMark/>
          </w:tcPr>
          <w:p w14:paraId="0CD668CF" w14:textId="77777777" w:rsidR="00750391" w:rsidRPr="001B4D6C" w:rsidRDefault="00750391" w:rsidP="00750391">
            <w:pPr>
              <w:spacing w:after="0" w:line="240" w:lineRule="auto"/>
              <w:rPr>
                <w:rFonts w:ascii="Book Antiqua" w:eastAsia="Times New Roman" w:hAnsi="Book Antiqua" w:cs="Times New Roman"/>
                <w:color w:val="000000"/>
                <w:sz w:val="24"/>
                <w:szCs w:val="24"/>
              </w:rPr>
            </w:pPr>
            <w:r w:rsidRPr="001B4D6C">
              <w:rPr>
                <w:rFonts w:ascii="Book Antiqua" w:eastAsia="Times New Roman" w:hAnsi="Book Antiqua" w:cs="Times New Roman"/>
                <w:color w:val="000000"/>
                <w:sz w:val="24"/>
                <w:szCs w:val="24"/>
              </w:rPr>
              <w:t> </w:t>
            </w:r>
          </w:p>
        </w:tc>
        <w:tc>
          <w:tcPr>
            <w:tcW w:w="236" w:type="dxa"/>
            <w:tcBorders>
              <w:top w:val="nil"/>
              <w:left w:val="nil"/>
              <w:bottom w:val="nil"/>
              <w:right w:val="nil"/>
            </w:tcBorders>
            <w:shd w:val="clear" w:color="auto" w:fill="auto"/>
            <w:noWrap/>
            <w:vAlign w:val="bottom"/>
            <w:hideMark/>
          </w:tcPr>
          <w:p w14:paraId="187F8925" w14:textId="77777777" w:rsidR="00750391" w:rsidRPr="001B4D6C" w:rsidRDefault="00750391" w:rsidP="00750391">
            <w:pPr>
              <w:spacing w:after="0" w:line="240" w:lineRule="auto"/>
              <w:rPr>
                <w:rFonts w:ascii="Book Antiqua" w:eastAsia="Times New Roman" w:hAnsi="Book Antiqua" w:cs="Times New Roman"/>
                <w:color w:val="000000"/>
                <w:sz w:val="24"/>
                <w:szCs w:val="24"/>
              </w:rPr>
            </w:pPr>
          </w:p>
        </w:tc>
      </w:tr>
      <w:tr w:rsidR="00750391" w:rsidRPr="001B4D6C" w14:paraId="4347407A" w14:textId="77777777" w:rsidTr="005E3C34">
        <w:trPr>
          <w:gridAfter w:val="2"/>
          <w:wAfter w:w="1113" w:type="dxa"/>
          <w:trHeight w:val="375"/>
        </w:trPr>
        <w:tc>
          <w:tcPr>
            <w:tcW w:w="13461" w:type="dxa"/>
            <w:gridSpan w:val="8"/>
            <w:tcBorders>
              <w:top w:val="nil"/>
              <w:left w:val="nil"/>
              <w:bottom w:val="nil"/>
              <w:right w:val="nil"/>
            </w:tcBorders>
            <w:shd w:val="clear" w:color="000000" w:fill="F8CBAD"/>
            <w:vAlign w:val="bottom"/>
            <w:hideMark/>
          </w:tcPr>
          <w:p w14:paraId="47AC97C5" w14:textId="77777777" w:rsidR="00750391" w:rsidRPr="001B4D6C" w:rsidRDefault="00750391" w:rsidP="00750391">
            <w:pPr>
              <w:spacing w:after="0" w:line="240" w:lineRule="auto"/>
              <w:jc w:val="center"/>
              <w:rPr>
                <w:rFonts w:ascii="Book Antiqua" w:eastAsia="Times New Roman" w:hAnsi="Book Antiqua" w:cs="Times New Roman"/>
                <w:b/>
                <w:bCs/>
                <w:color w:val="002060"/>
                <w:sz w:val="28"/>
                <w:szCs w:val="28"/>
              </w:rPr>
            </w:pPr>
            <w:r w:rsidRPr="001B4D6C">
              <w:rPr>
                <w:rFonts w:ascii="Book Antiqua" w:eastAsia="Times New Roman" w:hAnsi="Book Antiqua" w:cs="Times New Roman"/>
                <w:b/>
                <w:bCs/>
                <w:color w:val="002060"/>
                <w:sz w:val="28"/>
                <w:szCs w:val="28"/>
              </w:rPr>
              <w:lastRenderedPageBreak/>
              <w:t>Geological Sample Acquisition and Management Section</w:t>
            </w:r>
          </w:p>
        </w:tc>
      </w:tr>
      <w:tr w:rsidR="00750391" w:rsidRPr="001B4D6C" w14:paraId="04E88137" w14:textId="77777777" w:rsidTr="005E3C34">
        <w:trPr>
          <w:gridAfter w:val="1"/>
          <w:wAfter w:w="877" w:type="dxa"/>
          <w:trHeight w:val="1500"/>
        </w:trPr>
        <w:tc>
          <w:tcPr>
            <w:tcW w:w="1011" w:type="dxa"/>
            <w:tcBorders>
              <w:top w:val="single" w:sz="4" w:space="0" w:color="auto"/>
              <w:left w:val="single" w:sz="4" w:space="0" w:color="auto"/>
              <w:bottom w:val="single" w:sz="4" w:space="0" w:color="auto"/>
              <w:right w:val="single" w:sz="4" w:space="0" w:color="auto"/>
            </w:tcBorders>
            <w:shd w:val="clear" w:color="000000" w:fill="D0CECE"/>
            <w:hideMark/>
          </w:tcPr>
          <w:p w14:paraId="1F814EFB" w14:textId="77777777" w:rsidR="00750391" w:rsidRPr="001B4D6C" w:rsidRDefault="00750391" w:rsidP="00750391">
            <w:pPr>
              <w:spacing w:after="0" w:line="240" w:lineRule="auto"/>
              <w:rPr>
                <w:rFonts w:ascii="Calibri" w:eastAsia="Times New Roman" w:hAnsi="Calibri" w:cs="Times New Roman"/>
                <w:b/>
                <w:bCs/>
                <w:color w:val="000000"/>
              </w:rPr>
            </w:pPr>
            <w:r w:rsidRPr="001B4D6C">
              <w:rPr>
                <w:rFonts w:ascii="Calibri" w:eastAsia="Times New Roman" w:hAnsi="Calibri" w:cs="Times New Roman"/>
                <w:b/>
                <w:bCs/>
                <w:color w:val="000000"/>
              </w:rPr>
              <w:t>Date of Event</w:t>
            </w:r>
          </w:p>
        </w:tc>
        <w:tc>
          <w:tcPr>
            <w:tcW w:w="1797" w:type="dxa"/>
            <w:tcBorders>
              <w:top w:val="single" w:sz="4" w:space="0" w:color="auto"/>
              <w:left w:val="nil"/>
              <w:bottom w:val="nil"/>
              <w:right w:val="single" w:sz="4" w:space="0" w:color="auto"/>
            </w:tcBorders>
            <w:shd w:val="clear" w:color="000000" w:fill="D0CECE"/>
            <w:vAlign w:val="bottom"/>
            <w:hideMark/>
          </w:tcPr>
          <w:p w14:paraId="3EBFB1AD" w14:textId="77777777" w:rsidR="00750391" w:rsidRPr="001B4D6C" w:rsidRDefault="00750391" w:rsidP="00750391">
            <w:pPr>
              <w:spacing w:after="0" w:line="240" w:lineRule="auto"/>
              <w:rPr>
                <w:rFonts w:ascii="Calibri" w:eastAsia="Times New Roman" w:hAnsi="Calibri" w:cs="Times New Roman"/>
                <w:b/>
                <w:bCs/>
                <w:color w:val="000000"/>
              </w:rPr>
            </w:pPr>
            <w:r w:rsidRPr="001B4D6C">
              <w:rPr>
                <w:rFonts w:ascii="Calibri" w:eastAsia="Times New Roman" w:hAnsi="Calibri" w:cs="Times New Roman"/>
                <w:b/>
                <w:bCs/>
                <w:color w:val="000000"/>
              </w:rPr>
              <w:t>Name, Location and Date of Event</w:t>
            </w:r>
          </w:p>
        </w:tc>
        <w:tc>
          <w:tcPr>
            <w:tcW w:w="1808" w:type="dxa"/>
            <w:tcBorders>
              <w:top w:val="single" w:sz="4" w:space="0" w:color="auto"/>
              <w:left w:val="nil"/>
              <w:bottom w:val="nil"/>
              <w:right w:val="single" w:sz="4" w:space="0" w:color="auto"/>
            </w:tcBorders>
            <w:shd w:val="clear" w:color="000000" w:fill="D0CECE"/>
            <w:vAlign w:val="bottom"/>
            <w:hideMark/>
          </w:tcPr>
          <w:p w14:paraId="5B10000E" w14:textId="77777777" w:rsidR="00750391" w:rsidRPr="001B4D6C" w:rsidRDefault="00750391" w:rsidP="00750391">
            <w:pPr>
              <w:spacing w:after="0" w:line="240" w:lineRule="auto"/>
              <w:rPr>
                <w:rFonts w:ascii="Calibri" w:eastAsia="Times New Roman" w:hAnsi="Calibri" w:cs="Times New Roman"/>
                <w:b/>
                <w:bCs/>
                <w:color w:val="000000"/>
              </w:rPr>
            </w:pPr>
            <w:r w:rsidRPr="001B4D6C">
              <w:rPr>
                <w:rFonts w:ascii="Calibri" w:eastAsia="Times New Roman" w:hAnsi="Calibri" w:cs="Times New Roman"/>
                <w:b/>
                <w:bCs/>
                <w:color w:val="000000"/>
              </w:rPr>
              <w:t xml:space="preserve">Requested Attendees </w:t>
            </w:r>
            <w:r w:rsidRPr="001B4D6C">
              <w:rPr>
                <w:rFonts w:ascii="Calibri" w:eastAsia="Times New Roman" w:hAnsi="Calibri" w:cs="Times New Roman"/>
                <w:b/>
                <w:bCs/>
                <w:color w:val="000000"/>
              </w:rPr>
              <w:br/>
            </w:r>
            <w:r w:rsidRPr="001B4D6C">
              <w:rPr>
                <w:rFonts w:ascii="Calibri" w:eastAsia="Times New Roman" w:hAnsi="Calibri" w:cs="Times New Roman"/>
                <w:color w:val="000000"/>
              </w:rPr>
              <w:t>(</w:t>
            </w:r>
            <w:r w:rsidRPr="001B4D6C">
              <w:rPr>
                <w:rFonts w:ascii="Calibri" w:eastAsia="Times New Roman" w:hAnsi="Calibri" w:cs="Times New Roman"/>
                <w:i/>
                <w:iCs/>
                <w:color w:val="000000"/>
              </w:rPr>
              <w:t>Name &amp; Title</w:t>
            </w:r>
            <w:r w:rsidRPr="001B4D6C">
              <w:rPr>
                <w:rFonts w:ascii="Calibri" w:eastAsia="Times New Roman" w:hAnsi="Calibri" w:cs="Times New Roman"/>
                <w:color w:val="000000"/>
              </w:rPr>
              <w:t>)</w:t>
            </w:r>
          </w:p>
        </w:tc>
        <w:tc>
          <w:tcPr>
            <w:tcW w:w="1544" w:type="dxa"/>
            <w:tcBorders>
              <w:top w:val="single" w:sz="4" w:space="0" w:color="auto"/>
              <w:left w:val="nil"/>
              <w:bottom w:val="nil"/>
              <w:right w:val="single" w:sz="4" w:space="0" w:color="auto"/>
            </w:tcBorders>
            <w:shd w:val="clear" w:color="000000" w:fill="D0CECE"/>
            <w:vAlign w:val="bottom"/>
            <w:hideMark/>
          </w:tcPr>
          <w:p w14:paraId="0FDEFA7F" w14:textId="77777777" w:rsidR="00750391" w:rsidRPr="001B4D6C" w:rsidRDefault="00750391" w:rsidP="00750391">
            <w:pPr>
              <w:spacing w:after="0" w:line="240" w:lineRule="auto"/>
              <w:rPr>
                <w:rFonts w:ascii="Calibri" w:eastAsia="Times New Roman" w:hAnsi="Calibri" w:cs="Times New Roman"/>
                <w:b/>
                <w:bCs/>
                <w:color w:val="000000"/>
              </w:rPr>
            </w:pPr>
            <w:r w:rsidRPr="001B4D6C">
              <w:rPr>
                <w:rFonts w:ascii="Calibri" w:eastAsia="Times New Roman" w:hAnsi="Calibri" w:cs="Times New Roman"/>
                <w:b/>
                <w:bCs/>
                <w:color w:val="000000"/>
              </w:rPr>
              <w:t>Purpose of event:  (T)raining or (O)utreach</w:t>
            </w:r>
          </w:p>
        </w:tc>
        <w:tc>
          <w:tcPr>
            <w:tcW w:w="2290" w:type="dxa"/>
            <w:tcBorders>
              <w:top w:val="single" w:sz="4" w:space="0" w:color="auto"/>
              <w:left w:val="nil"/>
              <w:bottom w:val="nil"/>
              <w:right w:val="single" w:sz="4" w:space="0" w:color="auto"/>
            </w:tcBorders>
            <w:shd w:val="clear" w:color="000000" w:fill="D0CECE"/>
            <w:vAlign w:val="bottom"/>
            <w:hideMark/>
          </w:tcPr>
          <w:p w14:paraId="783C92B4" w14:textId="77777777" w:rsidR="00750391" w:rsidRPr="001B4D6C" w:rsidRDefault="00750391" w:rsidP="00750391">
            <w:pPr>
              <w:spacing w:after="0" w:line="240" w:lineRule="auto"/>
              <w:rPr>
                <w:rFonts w:ascii="Calibri" w:eastAsia="Times New Roman" w:hAnsi="Calibri" w:cs="Times New Roman"/>
                <w:b/>
                <w:bCs/>
                <w:color w:val="000000"/>
              </w:rPr>
            </w:pPr>
            <w:r w:rsidRPr="001B4D6C">
              <w:rPr>
                <w:rFonts w:ascii="Calibri" w:eastAsia="Times New Roman" w:hAnsi="Calibri" w:cs="Times New Roman"/>
                <w:b/>
                <w:bCs/>
                <w:color w:val="000000"/>
              </w:rPr>
              <w:t xml:space="preserve">If Purpose is TRAINING or Professional/Technical DEVELOPMENT: </w:t>
            </w:r>
            <w:r w:rsidRPr="001B4D6C">
              <w:rPr>
                <w:rFonts w:ascii="Calibri" w:eastAsia="Times New Roman" w:hAnsi="Calibri" w:cs="Times New Roman"/>
                <w:b/>
                <w:bCs/>
                <w:i/>
                <w:iCs/>
                <w:color w:val="000000"/>
              </w:rPr>
              <w:t xml:space="preserve">Estimate Savings to be Realized for Each Attendee </w:t>
            </w:r>
          </w:p>
        </w:tc>
        <w:tc>
          <w:tcPr>
            <w:tcW w:w="2170" w:type="dxa"/>
            <w:tcBorders>
              <w:top w:val="single" w:sz="4" w:space="0" w:color="auto"/>
              <w:left w:val="nil"/>
              <w:bottom w:val="nil"/>
              <w:right w:val="single" w:sz="4" w:space="0" w:color="auto"/>
            </w:tcBorders>
            <w:shd w:val="clear" w:color="000000" w:fill="D0CECE"/>
            <w:vAlign w:val="bottom"/>
            <w:hideMark/>
          </w:tcPr>
          <w:p w14:paraId="46D508EA" w14:textId="77777777" w:rsidR="00750391" w:rsidRPr="001B4D6C" w:rsidRDefault="00750391" w:rsidP="00750391">
            <w:pPr>
              <w:spacing w:after="0" w:line="240" w:lineRule="auto"/>
              <w:rPr>
                <w:rFonts w:ascii="Calibri" w:eastAsia="Times New Roman" w:hAnsi="Calibri" w:cs="Times New Roman"/>
                <w:b/>
                <w:bCs/>
                <w:color w:val="000000"/>
              </w:rPr>
            </w:pPr>
            <w:r w:rsidRPr="001B4D6C">
              <w:rPr>
                <w:rFonts w:ascii="Calibri" w:eastAsia="Times New Roman" w:hAnsi="Calibri" w:cs="Times New Roman"/>
                <w:b/>
                <w:bCs/>
                <w:color w:val="000000"/>
              </w:rPr>
              <w:t xml:space="preserve">If Purpose is OUTREACH: </w:t>
            </w:r>
            <w:r w:rsidRPr="001B4D6C">
              <w:rPr>
                <w:rFonts w:ascii="Calibri" w:eastAsia="Times New Roman" w:hAnsi="Calibri" w:cs="Times New Roman"/>
                <w:b/>
                <w:bCs/>
                <w:i/>
                <w:iCs/>
                <w:color w:val="000000"/>
              </w:rPr>
              <w:t>Describe Benefit to DEP</w:t>
            </w:r>
          </w:p>
        </w:tc>
        <w:tc>
          <w:tcPr>
            <w:tcW w:w="1290" w:type="dxa"/>
            <w:tcBorders>
              <w:top w:val="single" w:sz="4" w:space="0" w:color="auto"/>
              <w:left w:val="nil"/>
              <w:bottom w:val="nil"/>
              <w:right w:val="single" w:sz="4" w:space="0" w:color="auto"/>
            </w:tcBorders>
            <w:shd w:val="clear" w:color="000000" w:fill="D0CECE"/>
            <w:vAlign w:val="bottom"/>
            <w:hideMark/>
          </w:tcPr>
          <w:p w14:paraId="75C3C6DB" w14:textId="77777777" w:rsidR="00750391" w:rsidRPr="001B4D6C" w:rsidRDefault="00750391" w:rsidP="00750391">
            <w:pPr>
              <w:spacing w:after="0" w:line="240" w:lineRule="auto"/>
              <w:rPr>
                <w:rFonts w:ascii="Calibri" w:eastAsia="Times New Roman" w:hAnsi="Calibri" w:cs="Times New Roman"/>
                <w:b/>
                <w:bCs/>
                <w:color w:val="000000"/>
              </w:rPr>
            </w:pPr>
            <w:r w:rsidRPr="001B4D6C">
              <w:rPr>
                <w:rFonts w:ascii="Calibri" w:eastAsia="Times New Roman" w:hAnsi="Calibri" w:cs="Times New Roman"/>
                <w:b/>
                <w:bCs/>
                <w:color w:val="000000"/>
              </w:rPr>
              <w:t>TOTAL Requested Event Cost (Training Cost, Associated Fees, Travel, Per Diem, Etc.)</w:t>
            </w:r>
          </w:p>
        </w:tc>
        <w:tc>
          <w:tcPr>
            <w:tcW w:w="1551" w:type="dxa"/>
            <w:tcBorders>
              <w:top w:val="single" w:sz="4" w:space="0" w:color="auto"/>
              <w:left w:val="nil"/>
              <w:bottom w:val="nil"/>
              <w:right w:val="single" w:sz="4" w:space="0" w:color="auto"/>
            </w:tcBorders>
            <w:shd w:val="clear" w:color="000000" w:fill="D0CECE"/>
            <w:vAlign w:val="bottom"/>
            <w:hideMark/>
          </w:tcPr>
          <w:p w14:paraId="72B0B531" w14:textId="77777777" w:rsidR="00750391" w:rsidRPr="001B4D6C" w:rsidRDefault="00750391" w:rsidP="00750391">
            <w:pPr>
              <w:spacing w:after="0" w:line="240" w:lineRule="auto"/>
              <w:rPr>
                <w:rFonts w:ascii="Calibri" w:eastAsia="Times New Roman" w:hAnsi="Calibri" w:cs="Times New Roman"/>
                <w:b/>
                <w:bCs/>
                <w:color w:val="000000"/>
              </w:rPr>
            </w:pPr>
            <w:r w:rsidRPr="001B4D6C">
              <w:rPr>
                <w:rFonts w:ascii="Calibri" w:eastAsia="Times New Roman" w:hAnsi="Calibri" w:cs="Times New Roman"/>
                <w:b/>
                <w:bCs/>
                <w:color w:val="000000"/>
              </w:rPr>
              <w:t>Amount of Remaining from the “Employee Development” Budget</w:t>
            </w:r>
          </w:p>
        </w:tc>
        <w:tc>
          <w:tcPr>
            <w:tcW w:w="236" w:type="dxa"/>
            <w:tcBorders>
              <w:top w:val="nil"/>
              <w:left w:val="nil"/>
              <w:bottom w:val="nil"/>
              <w:right w:val="nil"/>
            </w:tcBorders>
            <w:shd w:val="clear" w:color="auto" w:fill="auto"/>
            <w:noWrap/>
            <w:vAlign w:val="bottom"/>
            <w:hideMark/>
          </w:tcPr>
          <w:p w14:paraId="00241FE7" w14:textId="77777777" w:rsidR="00750391" w:rsidRPr="001B4D6C" w:rsidRDefault="00750391" w:rsidP="00750391">
            <w:pPr>
              <w:spacing w:after="0" w:line="240" w:lineRule="auto"/>
              <w:rPr>
                <w:rFonts w:ascii="Calibri" w:eastAsia="Times New Roman" w:hAnsi="Calibri" w:cs="Times New Roman"/>
                <w:b/>
                <w:bCs/>
                <w:color w:val="000000"/>
              </w:rPr>
            </w:pPr>
          </w:p>
        </w:tc>
      </w:tr>
      <w:tr w:rsidR="00750391" w:rsidRPr="004A4017" w14:paraId="411886AE" w14:textId="77777777" w:rsidTr="005E3C34">
        <w:trPr>
          <w:gridAfter w:val="1"/>
          <w:wAfter w:w="877" w:type="dxa"/>
          <w:trHeight w:val="4095"/>
        </w:trPr>
        <w:tc>
          <w:tcPr>
            <w:tcW w:w="1011" w:type="dxa"/>
            <w:tcBorders>
              <w:top w:val="nil"/>
              <w:left w:val="single" w:sz="4" w:space="0" w:color="auto"/>
              <w:bottom w:val="single" w:sz="4" w:space="0" w:color="auto"/>
              <w:right w:val="single" w:sz="4" w:space="0" w:color="auto"/>
            </w:tcBorders>
            <w:shd w:val="clear" w:color="auto" w:fill="auto"/>
            <w:noWrap/>
            <w:hideMark/>
          </w:tcPr>
          <w:p w14:paraId="66B1D978" w14:textId="77777777" w:rsidR="00750391" w:rsidRPr="004A4017" w:rsidRDefault="00750391" w:rsidP="00750391">
            <w:pPr>
              <w:spacing w:after="0" w:line="240" w:lineRule="auto"/>
              <w:jc w:val="right"/>
              <w:rPr>
                <w:rFonts w:ascii="Book Antiqua" w:eastAsia="Times New Roman" w:hAnsi="Book Antiqua" w:cs="Times New Roman"/>
                <w:color w:val="000000"/>
                <w:sz w:val="20"/>
                <w:szCs w:val="20"/>
              </w:rPr>
            </w:pPr>
            <w:r w:rsidRPr="004A4017">
              <w:rPr>
                <w:rFonts w:ascii="Book Antiqua" w:eastAsia="Times New Roman" w:hAnsi="Book Antiqua" w:cs="Times New Roman"/>
                <w:color w:val="000000"/>
                <w:sz w:val="20"/>
                <w:szCs w:val="20"/>
              </w:rPr>
              <w:t>Jan-15</w:t>
            </w:r>
          </w:p>
        </w:tc>
        <w:tc>
          <w:tcPr>
            <w:tcW w:w="1797" w:type="dxa"/>
            <w:tcBorders>
              <w:top w:val="single" w:sz="4" w:space="0" w:color="auto"/>
              <w:left w:val="nil"/>
              <w:bottom w:val="single" w:sz="4" w:space="0" w:color="auto"/>
              <w:right w:val="single" w:sz="4" w:space="0" w:color="auto"/>
            </w:tcBorders>
            <w:shd w:val="clear" w:color="auto" w:fill="auto"/>
            <w:hideMark/>
          </w:tcPr>
          <w:p w14:paraId="4FF0CB89" w14:textId="77777777" w:rsidR="00750391" w:rsidRPr="004A4017" w:rsidRDefault="00750391" w:rsidP="007503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Mud School. Location: Houston, TX.</w:t>
            </w:r>
            <w:r w:rsidRPr="004A4017">
              <w:rPr>
                <w:rFonts w:ascii="Book Antiqua" w:eastAsia="Times New Roman" w:hAnsi="Book Antiqua" w:cs="Times New Roman"/>
                <w:sz w:val="20"/>
                <w:szCs w:val="20"/>
              </w:rPr>
              <w:br/>
              <w:t>This class is free. The cost estimate is based on 2 staff members, 2 days of travel and 5 days of training, $100/night lodging, and $500/person round trip airfare. These numbers are subject to change based on booking dates. Training is typically offered during 3 different weeks in January.</w:t>
            </w:r>
          </w:p>
        </w:tc>
        <w:tc>
          <w:tcPr>
            <w:tcW w:w="1808" w:type="dxa"/>
            <w:tcBorders>
              <w:top w:val="single" w:sz="4" w:space="0" w:color="auto"/>
              <w:left w:val="nil"/>
              <w:bottom w:val="single" w:sz="4" w:space="0" w:color="auto"/>
              <w:right w:val="single" w:sz="4" w:space="0" w:color="auto"/>
            </w:tcBorders>
            <w:shd w:val="clear" w:color="auto" w:fill="auto"/>
            <w:hideMark/>
          </w:tcPr>
          <w:p w14:paraId="63BD32E4" w14:textId="77777777" w:rsidR="00750391" w:rsidRPr="004A4017" w:rsidRDefault="00750391" w:rsidP="007503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Robert Cleveland, ES I and Guy Richardson, ETII</w:t>
            </w:r>
          </w:p>
        </w:tc>
        <w:tc>
          <w:tcPr>
            <w:tcW w:w="1544" w:type="dxa"/>
            <w:tcBorders>
              <w:top w:val="single" w:sz="4" w:space="0" w:color="auto"/>
              <w:left w:val="nil"/>
              <w:bottom w:val="single" w:sz="4" w:space="0" w:color="auto"/>
              <w:right w:val="single" w:sz="4" w:space="0" w:color="auto"/>
            </w:tcBorders>
            <w:shd w:val="clear" w:color="auto" w:fill="auto"/>
            <w:hideMark/>
          </w:tcPr>
          <w:p w14:paraId="6C5632C9" w14:textId="77777777" w:rsidR="00750391" w:rsidRPr="004A4017" w:rsidRDefault="00750391" w:rsidP="00750391">
            <w:pPr>
              <w:spacing w:after="0" w:line="240" w:lineRule="auto"/>
              <w:jc w:val="center"/>
              <w:rPr>
                <w:rFonts w:ascii="Book Antiqua" w:eastAsia="Times New Roman" w:hAnsi="Book Antiqua" w:cs="Times New Roman"/>
                <w:sz w:val="20"/>
                <w:szCs w:val="20"/>
              </w:rPr>
            </w:pPr>
            <w:r w:rsidRPr="004A4017">
              <w:rPr>
                <w:rFonts w:ascii="Book Antiqua" w:eastAsia="Times New Roman" w:hAnsi="Book Antiqua" w:cs="Times New Roman"/>
                <w:sz w:val="20"/>
                <w:szCs w:val="20"/>
              </w:rPr>
              <w:t>T</w:t>
            </w:r>
          </w:p>
        </w:tc>
        <w:tc>
          <w:tcPr>
            <w:tcW w:w="2290" w:type="dxa"/>
            <w:tcBorders>
              <w:top w:val="single" w:sz="4" w:space="0" w:color="auto"/>
              <w:left w:val="nil"/>
              <w:bottom w:val="single" w:sz="4" w:space="0" w:color="auto"/>
              <w:right w:val="single" w:sz="4" w:space="0" w:color="auto"/>
            </w:tcBorders>
            <w:shd w:val="clear" w:color="auto" w:fill="auto"/>
            <w:hideMark/>
          </w:tcPr>
          <w:p w14:paraId="41E740AE" w14:textId="77777777" w:rsidR="00750391" w:rsidRPr="004A4017" w:rsidRDefault="00750391" w:rsidP="007503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Halliburton's Mud School for water well drilling provides valuable training in the proper use of drilling muds and additives to stabilize boreholes to enhance drilling efficiency and core recovery, and avoid waste through excessive application.</w:t>
            </w:r>
          </w:p>
        </w:tc>
        <w:tc>
          <w:tcPr>
            <w:tcW w:w="2170" w:type="dxa"/>
            <w:tcBorders>
              <w:top w:val="single" w:sz="4" w:space="0" w:color="auto"/>
              <w:left w:val="nil"/>
              <w:bottom w:val="single" w:sz="4" w:space="0" w:color="auto"/>
              <w:right w:val="single" w:sz="4" w:space="0" w:color="auto"/>
            </w:tcBorders>
            <w:shd w:val="clear" w:color="auto" w:fill="auto"/>
            <w:hideMark/>
          </w:tcPr>
          <w:p w14:paraId="5FA93032" w14:textId="77777777" w:rsidR="00750391" w:rsidRPr="004A4017" w:rsidRDefault="00750391" w:rsidP="007503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 </w:t>
            </w:r>
          </w:p>
        </w:tc>
        <w:tc>
          <w:tcPr>
            <w:tcW w:w="1290" w:type="dxa"/>
            <w:tcBorders>
              <w:top w:val="single" w:sz="4" w:space="0" w:color="auto"/>
              <w:left w:val="nil"/>
              <w:bottom w:val="single" w:sz="4" w:space="0" w:color="auto"/>
              <w:right w:val="single" w:sz="4" w:space="0" w:color="auto"/>
            </w:tcBorders>
            <w:shd w:val="clear" w:color="auto" w:fill="auto"/>
            <w:hideMark/>
          </w:tcPr>
          <w:p w14:paraId="78AAD7F6" w14:textId="77777777" w:rsidR="00750391" w:rsidRPr="004A4017" w:rsidRDefault="00750391" w:rsidP="00750391">
            <w:pPr>
              <w:spacing w:after="0" w:line="240" w:lineRule="auto"/>
              <w:jc w:val="right"/>
              <w:rPr>
                <w:rFonts w:ascii="Book Antiqua" w:eastAsia="Times New Roman" w:hAnsi="Book Antiqua" w:cs="Times New Roman"/>
                <w:sz w:val="20"/>
                <w:szCs w:val="20"/>
              </w:rPr>
            </w:pPr>
            <w:r w:rsidRPr="004A4017">
              <w:rPr>
                <w:rFonts w:ascii="Book Antiqua" w:eastAsia="Times New Roman" w:hAnsi="Book Antiqua" w:cs="Times New Roman"/>
                <w:sz w:val="20"/>
                <w:szCs w:val="20"/>
              </w:rPr>
              <w:t>$2,000</w:t>
            </w:r>
          </w:p>
        </w:tc>
        <w:tc>
          <w:tcPr>
            <w:tcW w:w="1551" w:type="dxa"/>
            <w:tcBorders>
              <w:top w:val="single" w:sz="4" w:space="0" w:color="auto"/>
              <w:left w:val="nil"/>
              <w:bottom w:val="single" w:sz="4" w:space="0" w:color="auto"/>
              <w:right w:val="single" w:sz="4" w:space="0" w:color="auto"/>
            </w:tcBorders>
            <w:shd w:val="clear" w:color="auto" w:fill="auto"/>
            <w:hideMark/>
          </w:tcPr>
          <w:p w14:paraId="4D2BE47D" w14:textId="15967AC9" w:rsidR="00750391" w:rsidRPr="004A4017" w:rsidRDefault="00750391" w:rsidP="0030286B">
            <w:pPr>
              <w:spacing w:after="0" w:line="240" w:lineRule="auto"/>
              <w:jc w:val="right"/>
              <w:rPr>
                <w:rFonts w:ascii="Book Antiqua" w:eastAsia="Times New Roman" w:hAnsi="Book Antiqua" w:cs="Times New Roman"/>
                <w:sz w:val="20"/>
                <w:szCs w:val="20"/>
              </w:rPr>
            </w:pPr>
            <w:r w:rsidRPr="004A4017">
              <w:rPr>
                <w:rFonts w:ascii="Book Antiqua" w:eastAsia="Times New Roman" w:hAnsi="Book Antiqua" w:cs="Times New Roman"/>
                <w:sz w:val="20"/>
                <w:szCs w:val="20"/>
              </w:rPr>
              <w:t>$</w:t>
            </w:r>
            <w:r w:rsidR="0030286B">
              <w:rPr>
                <w:rFonts w:ascii="Book Antiqua" w:eastAsia="Times New Roman" w:hAnsi="Book Antiqua" w:cs="Times New Roman"/>
                <w:sz w:val="20"/>
                <w:szCs w:val="20"/>
              </w:rPr>
              <w:t>13</w:t>
            </w:r>
            <w:r w:rsidRPr="004A4017">
              <w:rPr>
                <w:rFonts w:ascii="Book Antiqua" w:eastAsia="Times New Roman" w:hAnsi="Book Antiqua" w:cs="Times New Roman"/>
                <w:sz w:val="20"/>
                <w:szCs w:val="20"/>
              </w:rPr>
              <w:t xml:space="preserve">,140 </w:t>
            </w:r>
          </w:p>
        </w:tc>
        <w:tc>
          <w:tcPr>
            <w:tcW w:w="236" w:type="dxa"/>
            <w:tcBorders>
              <w:top w:val="nil"/>
              <w:left w:val="nil"/>
              <w:bottom w:val="nil"/>
              <w:right w:val="nil"/>
            </w:tcBorders>
            <w:shd w:val="clear" w:color="auto" w:fill="auto"/>
            <w:noWrap/>
            <w:vAlign w:val="bottom"/>
            <w:hideMark/>
          </w:tcPr>
          <w:p w14:paraId="27E96D72" w14:textId="77777777" w:rsidR="00750391" w:rsidRPr="004A4017" w:rsidRDefault="00750391" w:rsidP="00750391">
            <w:pPr>
              <w:spacing w:after="0" w:line="240" w:lineRule="auto"/>
              <w:jc w:val="right"/>
              <w:rPr>
                <w:rFonts w:ascii="Book Antiqua" w:eastAsia="Times New Roman" w:hAnsi="Book Antiqua" w:cs="Times New Roman"/>
                <w:sz w:val="20"/>
                <w:szCs w:val="20"/>
              </w:rPr>
            </w:pPr>
          </w:p>
        </w:tc>
      </w:tr>
      <w:tr w:rsidR="00750391" w:rsidRPr="001B4D6C" w14:paraId="7A7F5385" w14:textId="77777777" w:rsidTr="005E3C34">
        <w:trPr>
          <w:gridAfter w:val="1"/>
          <w:wAfter w:w="877" w:type="dxa"/>
          <w:trHeight w:val="2205"/>
        </w:trPr>
        <w:tc>
          <w:tcPr>
            <w:tcW w:w="1011" w:type="dxa"/>
            <w:tcBorders>
              <w:top w:val="nil"/>
              <w:left w:val="single" w:sz="4" w:space="0" w:color="auto"/>
              <w:bottom w:val="single" w:sz="4" w:space="0" w:color="auto"/>
              <w:right w:val="single" w:sz="4" w:space="0" w:color="auto"/>
            </w:tcBorders>
            <w:shd w:val="clear" w:color="auto" w:fill="A6A6A6" w:themeFill="background1" w:themeFillShade="A6"/>
            <w:noWrap/>
            <w:vAlign w:val="bottom"/>
            <w:hideMark/>
          </w:tcPr>
          <w:p w14:paraId="64F39A00" w14:textId="215615D0" w:rsidR="00750391" w:rsidRPr="001B4D6C" w:rsidRDefault="00750391" w:rsidP="00750391">
            <w:pPr>
              <w:spacing w:after="0" w:line="240" w:lineRule="auto"/>
              <w:jc w:val="right"/>
              <w:rPr>
                <w:rFonts w:ascii="Book Antiqua" w:eastAsia="Times New Roman" w:hAnsi="Book Antiqua" w:cs="Times New Roman"/>
                <w:color w:val="000000"/>
                <w:sz w:val="24"/>
                <w:szCs w:val="24"/>
              </w:rPr>
            </w:pPr>
            <w:r w:rsidRPr="001B4D6C">
              <w:rPr>
                <w:rFonts w:ascii="Calibri" w:eastAsia="Times New Roman" w:hAnsi="Calibri" w:cs="Times New Roman"/>
                <w:b/>
                <w:bCs/>
                <w:color w:val="000000"/>
              </w:rPr>
              <w:lastRenderedPageBreak/>
              <w:t>Date of Event</w:t>
            </w:r>
          </w:p>
        </w:tc>
        <w:tc>
          <w:tcPr>
            <w:tcW w:w="1797" w:type="dxa"/>
            <w:tcBorders>
              <w:top w:val="nil"/>
              <w:left w:val="nil"/>
              <w:bottom w:val="single" w:sz="4" w:space="0" w:color="auto"/>
              <w:right w:val="single" w:sz="4" w:space="0" w:color="auto"/>
            </w:tcBorders>
            <w:shd w:val="clear" w:color="auto" w:fill="A6A6A6" w:themeFill="background1" w:themeFillShade="A6"/>
            <w:vAlign w:val="bottom"/>
            <w:hideMark/>
          </w:tcPr>
          <w:p w14:paraId="7067D534" w14:textId="66B63D2F" w:rsidR="00750391" w:rsidRPr="001B4D6C" w:rsidRDefault="00750391" w:rsidP="00750391">
            <w:pPr>
              <w:spacing w:after="0" w:line="240" w:lineRule="auto"/>
              <w:rPr>
                <w:rFonts w:ascii="Book Antiqua" w:eastAsia="Times New Roman" w:hAnsi="Book Antiqua" w:cs="Times New Roman"/>
                <w:sz w:val="24"/>
                <w:szCs w:val="24"/>
              </w:rPr>
            </w:pPr>
            <w:r w:rsidRPr="001B4D6C">
              <w:rPr>
                <w:rFonts w:ascii="Calibri" w:eastAsia="Times New Roman" w:hAnsi="Calibri" w:cs="Times New Roman"/>
                <w:b/>
                <w:bCs/>
                <w:color w:val="000000"/>
              </w:rPr>
              <w:t>Name of Event &amp; Location</w:t>
            </w:r>
          </w:p>
        </w:tc>
        <w:tc>
          <w:tcPr>
            <w:tcW w:w="1808" w:type="dxa"/>
            <w:tcBorders>
              <w:top w:val="nil"/>
              <w:left w:val="nil"/>
              <w:bottom w:val="single" w:sz="4" w:space="0" w:color="auto"/>
              <w:right w:val="single" w:sz="4" w:space="0" w:color="auto"/>
            </w:tcBorders>
            <w:shd w:val="clear" w:color="auto" w:fill="A6A6A6" w:themeFill="background1" w:themeFillShade="A6"/>
            <w:vAlign w:val="bottom"/>
            <w:hideMark/>
          </w:tcPr>
          <w:p w14:paraId="5A6B189C" w14:textId="1C65AD62" w:rsidR="00750391" w:rsidRPr="001B4D6C" w:rsidRDefault="00750391" w:rsidP="00750391">
            <w:pPr>
              <w:spacing w:after="0" w:line="240" w:lineRule="auto"/>
              <w:rPr>
                <w:rFonts w:ascii="Book Antiqua" w:eastAsia="Times New Roman" w:hAnsi="Book Antiqua" w:cs="Times New Roman"/>
                <w:sz w:val="24"/>
                <w:szCs w:val="24"/>
              </w:rPr>
            </w:pPr>
            <w:r w:rsidRPr="001B4D6C">
              <w:rPr>
                <w:rFonts w:ascii="Calibri" w:eastAsia="Times New Roman" w:hAnsi="Calibri" w:cs="Times New Roman"/>
                <w:b/>
                <w:bCs/>
                <w:color w:val="000000"/>
              </w:rPr>
              <w:t xml:space="preserve">Requested Attendees </w:t>
            </w:r>
            <w:r w:rsidRPr="001B4D6C">
              <w:rPr>
                <w:rFonts w:ascii="Calibri" w:eastAsia="Times New Roman" w:hAnsi="Calibri" w:cs="Times New Roman"/>
                <w:b/>
                <w:bCs/>
                <w:color w:val="000000"/>
              </w:rPr>
              <w:br/>
            </w:r>
            <w:r w:rsidRPr="001B4D6C">
              <w:rPr>
                <w:rFonts w:ascii="Calibri" w:eastAsia="Times New Roman" w:hAnsi="Calibri" w:cs="Times New Roman"/>
                <w:color w:val="000000"/>
              </w:rPr>
              <w:t>(</w:t>
            </w:r>
            <w:r w:rsidRPr="001B4D6C">
              <w:rPr>
                <w:rFonts w:ascii="Calibri" w:eastAsia="Times New Roman" w:hAnsi="Calibri" w:cs="Times New Roman"/>
                <w:i/>
                <w:iCs/>
                <w:color w:val="000000"/>
              </w:rPr>
              <w:t>Name &amp; Title</w:t>
            </w:r>
            <w:r w:rsidRPr="001B4D6C">
              <w:rPr>
                <w:rFonts w:ascii="Calibri" w:eastAsia="Times New Roman" w:hAnsi="Calibri" w:cs="Times New Roman"/>
                <w:color w:val="000000"/>
              </w:rPr>
              <w:t>)</w:t>
            </w:r>
          </w:p>
        </w:tc>
        <w:tc>
          <w:tcPr>
            <w:tcW w:w="1544" w:type="dxa"/>
            <w:tcBorders>
              <w:top w:val="nil"/>
              <w:left w:val="nil"/>
              <w:bottom w:val="single" w:sz="4" w:space="0" w:color="auto"/>
              <w:right w:val="single" w:sz="4" w:space="0" w:color="auto"/>
            </w:tcBorders>
            <w:shd w:val="clear" w:color="auto" w:fill="A6A6A6" w:themeFill="background1" w:themeFillShade="A6"/>
            <w:vAlign w:val="bottom"/>
            <w:hideMark/>
          </w:tcPr>
          <w:p w14:paraId="599C0817" w14:textId="775079C2" w:rsidR="00750391" w:rsidRPr="001B4D6C" w:rsidRDefault="00750391" w:rsidP="00750391">
            <w:pPr>
              <w:spacing w:after="0" w:line="240" w:lineRule="auto"/>
              <w:jc w:val="center"/>
              <w:rPr>
                <w:rFonts w:ascii="Book Antiqua" w:eastAsia="Times New Roman" w:hAnsi="Book Antiqua" w:cs="Times New Roman"/>
                <w:sz w:val="24"/>
                <w:szCs w:val="24"/>
              </w:rPr>
            </w:pPr>
            <w:r w:rsidRPr="001B4D6C">
              <w:rPr>
                <w:rFonts w:ascii="Calibri" w:eastAsia="Times New Roman" w:hAnsi="Calibri" w:cs="Times New Roman"/>
                <w:b/>
                <w:bCs/>
                <w:color w:val="000000"/>
              </w:rPr>
              <w:t>Purpose of event:  (T)raining or (O)utreach</w:t>
            </w:r>
          </w:p>
        </w:tc>
        <w:tc>
          <w:tcPr>
            <w:tcW w:w="2290" w:type="dxa"/>
            <w:tcBorders>
              <w:top w:val="nil"/>
              <w:left w:val="nil"/>
              <w:bottom w:val="single" w:sz="4" w:space="0" w:color="auto"/>
              <w:right w:val="single" w:sz="4" w:space="0" w:color="auto"/>
            </w:tcBorders>
            <w:shd w:val="clear" w:color="auto" w:fill="A6A6A6" w:themeFill="background1" w:themeFillShade="A6"/>
            <w:vAlign w:val="bottom"/>
            <w:hideMark/>
          </w:tcPr>
          <w:p w14:paraId="51EF3804" w14:textId="154C3F39" w:rsidR="00750391" w:rsidRPr="001B4D6C" w:rsidRDefault="00750391" w:rsidP="00750391">
            <w:pPr>
              <w:spacing w:after="0" w:line="240" w:lineRule="auto"/>
              <w:rPr>
                <w:rFonts w:ascii="Book Antiqua" w:eastAsia="Times New Roman" w:hAnsi="Book Antiqua" w:cs="Times New Roman"/>
                <w:sz w:val="24"/>
                <w:szCs w:val="24"/>
              </w:rPr>
            </w:pPr>
            <w:r w:rsidRPr="001B4D6C">
              <w:rPr>
                <w:rFonts w:ascii="Calibri" w:eastAsia="Times New Roman" w:hAnsi="Calibri" w:cs="Times New Roman"/>
                <w:b/>
                <w:bCs/>
                <w:color w:val="000000"/>
              </w:rPr>
              <w:t xml:space="preserve">If Purpose is TRAINING or Professional/Technical DEVELOPMENT: </w:t>
            </w:r>
            <w:r w:rsidRPr="001B4D6C">
              <w:rPr>
                <w:rFonts w:ascii="Calibri" w:eastAsia="Times New Roman" w:hAnsi="Calibri" w:cs="Times New Roman"/>
                <w:b/>
                <w:bCs/>
                <w:i/>
                <w:iCs/>
                <w:color w:val="000000"/>
              </w:rPr>
              <w:t xml:space="preserve">Estimate Savings to be Realized for Each Attendee </w:t>
            </w:r>
          </w:p>
        </w:tc>
        <w:tc>
          <w:tcPr>
            <w:tcW w:w="2170" w:type="dxa"/>
            <w:tcBorders>
              <w:top w:val="nil"/>
              <w:left w:val="nil"/>
              <w:bottom w:val="single" w:sz="4" w:space="0" w:color="auto"/>
              <w:right w:val="single" w:sz="4" w:space="0" w:color="auto"/>
            </w:tcBorders>
            <w:shd w:val="clear" w:color="auto" w:fill="A6A6A6" w:themeFill="background1" w:themeFillShade="A6"/>
            <w:vAlign w:val="bottom"/>
            <w:hideMark/>
          </w:tcPr>
          <w:p w14:paraId="6144CD3D" w14:textId="1C7CC3F7" w:rsidR="00750391" w:rsidRPr="001B4D6C" w:rsidRDefault="00750391" w:rsidP="00750391">
            <w:pPr>
              <w:spacing w:after="0" w:line="240" w:lineRule="auto"/>
              <w:rPr>
                <w:rFonts w:ascii="Book Antiqua" w:eastAsia="Times New Roman" w:hAnsi="Book Antiqua" w:cs="Times New Roman"/>
                <w:sz w:val="24"/>
                <w:szCs w:val="24"/>
              </w:rPr>
            </w:pPr>
            <w:r w:rsidRPr="001B4D6C">
              <w:rPr>
                <w:rFonts w:ascii="Calibri" w:eastAsia="Times New Roman" w:hAnsi="Calibri" w:cs="Times New Roman"/>
                <w:b/>
                <w:bCs/>
                <w:color w:val="000000"/>
              </w:rPr>
              <w:t xml:space="preserve">If Purpose is OUTREACH: </w:t>
            </w:r>
            <w:r w:rsidRPr="001B4D6C">
              <w:rPr>
                <w:rFonts w:ascii="Calibri" w:eastAsia="Times New Roman" w:hAnsi="Calibri" w:cs="Times New Roman"/>
                <w:b/>
                <w:bCs/>
                <w:i/>
                <w:iCs/>
                <w:color w:val="000000"/>
              </w:rPr>
              <w:t>Describe Benefit to DEP</w:t>
            </w:r>
          </w:p>
        </w:tc>
        <w:tc>
          <w:tcPr>
            <w:tcW w:w="1290" w:type="dxa"/>
            <w:tcBorders>
              <w:top w:val="nil"/>
              <w:left w:val="nil"/>
              <w:bottom w:val="single" w:sz="4" w:space="0" w:color="auto"/>
              <w:right w:val="single" w:sz="4" w:space="0" w:color="auto"/>
            </w:tcBorders>
            <w:shd w:val="clear" w:color="auto" w:fill="A6A6A6" w:themeFill="background1" w:themeFillShade="A6"/>
            <w:vAlign w:val="bottom"/>
            <w:hideMark/>
          </w:tcPr>
          <w:p w14:paraId="27828A8F" w14:textId="56F4D980" w:rsidR="00750391" w:rsidRPr="001B4D6C" w:rsidRDefault="00750391" w:rsidP="00750391">
            <w:pPr>
              <w:spacing w:after="0" w:line="240" w:lineRule="auto"/>
              <w:jc w:val="right"/>
              <w:rPr>
                <w:rFonts w:ascii="Book Antiqua" w:eastAsia="Times New Roman" w:hAnsi="Book Antiqua" w:cs="Times New Roman"/>
                <w:sz w:val="24"/>
                <w:szCs w:val="24"/>
              </w:rPr>
            </w:pPr>
            <w:r w:rsidRPr="001B4D6C">
              <w:rPr>
                <w:rFonts w:ascii="Calibri" w:eastAsia="Times New Roman" w:hAnsi="Calibri" w:cs="Times New Roman"/>
                <w:b/>
                <w:bCs/>
                <w:color w:val="000000"/>
              </w:rPr>
              <w:t>TOTAL Requested Event Cost (Training Cost, Associated Fees, Travel, Per Diem, Etc.)</w:t>
            </w:r>
          </w:p>
        </w:tc>
        <w:tc>
          <w:tcPr>
            <w:tcW w:w="1551" w:type="dxa"/>
            <w:tcBorders>
              <w:top w:val="nil"/>
              <w:left w:val="nil"/>
              <w:bottom w:val="single" w:sz="4" w:space="0" w:color="auto"/>
              <w:right w:val="single" w:sz="4" w:space="0" w:color="auto"/>
            </w:tcBorders>
            <w:shd w:val="clear" w:color="auto" w:fill="A6A6A6" w:themeFill="background1" w:themeFillShade="A6"/>
            <w:vAlign w:val="bottom"/>
            <w:hideMark/>
          </w:tcPr>
          <w:p w14:paraId="560A4AEB" w14:textId="27B96BC8" w:rsidR="00750391" w:rsidRPr="001B4D6C" w:rsidRDefault="00750391" w:rsidP="00750391">
            <w:pPr>
              <w:spacing w:after="0" w:line="240" w:lineRule="auto"/>
              <w:jc w:val="right"/>
              <w:rPr>
                <w:rFonts w:ascii="Book Antiqua" w:eastAsia="Times New Roman" w:hAnsi="Book Antiqua" w:cs="Times New Roman"/>
                <w:sz w:val="24"/>
                <w:szCs w:val="24"/>
              </w:rPr>
            </w:pPr>
            <w:r w:rsidRPr="001B4D6C">
              <w:rPr>
                <w:rFonts w:ascii="Calibri" w:eastAsia="Times New Roman" w:hAnsi="Calibri" w:cs="Times New Roman"/>
                <w:b/>
                <w:bCs/>
                <w:color w:val="000000"/>
              </w:rPr>
              <w:t>Amount of Remaining from the “Employee Development” Budget</w:t>
            </w:r>
          </w:p>
        </w:tc>
        <w:tc>
          <w:tcPr>
            <w:tcW w:w="236" w:type="dxa"/>
            <w:tcBorders>
              <w:top w:val="nil"/>
              <w:left w:val="nil"/>
              <w:bottom w:val="nil"/>
              <w:right w:val="nil"/>
            </w:tcBorders>
            <w:shd w:val="clear" w:color="auto" w:fill="auto"/>
            <w:noWrap/>
            <w:vAlign w:val="bottom"/>
            <w:hideMark/>
          </w:tcPr>
          <w:p w14:paraId="63E8F156" w14:textId="77777777" w:rsidR="00750391" w:rsidRPr="001B4D6C" w:rsidRDefault="00750391" w:rsidP="00750391">
            <w:pPr>
              <w:spacing w:after="0" w:line="240" w:lineRule="auto"/>
              <w:jc w:val="right"/>
              <w:rPr>
                <w:rFonts w:ascii="Book Antiqua" w:eastAsia="Times New Roman" w:hAnsi="Book Antiqua" w:cs="Times New Roman"/>
                <w:sz w:val="24"/>
                <w:szCs w:val="24"/>
              </w:rPr>
            </w:pPr>
          </w:p>
        </w:tc>
      </w:tr>
      <w:tr w:rsidR="0030286B" w:rsidRPr="004A4017" w14:paraId="632388E9" w14:textId="77777777" w:rsidTr="005E3C34">
        <w:trPr>
          <w:gridAfter w:val="1"/>
          <w:wAfter w:w="877" w:type="dxa"/>
          <w:trHeight w:val="1988"/>
        </w:trPr>
        <w:tc>
          <w:tcPr>
            <w:tcW w:w="1011" w:type="dxa"/>
            <w:tcBorders>
              <w:top w:val="nil"/>
              <w:left w:val="single" w:sz="4" w:space="0" w:color="auto"/>
              <w:bottom w:val="single" w:sz="4" w:space="0" w:color="auto"/>
              <w:right w:val="single" w:sz="4" w:space="0" w:color="auto"/>
            </w:tcBorders>
            <w:shd w:val="clear" w:color="auto" w:fill="auto"/>
            <w:noWrap/>
          </w:tcPr>
          <w:p w14:paraId="28A7A500" w14:textId="5272A429" w:rsidR="0030286B" w:rsidRPr="004A4017" w:rsidRDefault="0030286B" w:rsidP="00750391">
            <w:pPr>
              <w:spacing w:after="0" w:line="240" w:lineRule="auto"/>
              <w:jc w:val="right"/>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April 15, 2015</w:t>
            </w:r>
          </w:p>
        </w:tc>
        <w:tc>
          <w:tcPr>
            <w:tcW w:w="1797" w:type="dxa"/>
            <w:tcBorders>
              <w:top w:val="nil"/>
              <w:left w:val="nil"/>
              <w:bottom w:val="single" w:sz="4" w:space="0" w:color="auto"/>
              <w:right w:val="single" w:sz="4" w:space="0" w:color="auto"/>
            </w:tcBorders>
            <w:shd w:val="clear" w:color="auto" w:fill="auto"/>
          </w:tcPr>
          <w:p w14:paraId="6548303A" w14:textId="77777777" w:rsidR="0030286B" w:rsidRDefault="0030286B" w:rsidP="00750391">
            <w:pPr>
              <w:spacing w:after="0" w:line="240" w:lineRule="auto"/>
              <w:rPr>
                <w:rFonts w:ascii="Book Antiqua" w:eastAsia="Times New Roman" w:hAnsi="Book Antiqua" w:cs="Times New Roman"/>
                <w:sz w:val="20"/>
                <w:szCs w:val="20"/>
              </w:rPr>
            </w:pPr>
            <w:r>
              <w:rPr>
                <w:rFonts w:ascii="Book Antiqua" w:eastAsia="Times New Roman" w:hAnsi="Book Antiqua" w:cs="Times New Roman"/>
                <w:sz w:val="20"/>
                <w:szCs w:val="20"/>
              </w:rPr>
              <w:t>MSHA Training.</w:t>
            </w:r>
          </w:p>
          <w:p w14:paraId="4271C179" w14:textId="4A9BB4C4" w:rsidR="0030286B" w:rsidRPr="004A4017" w:rsidRDefault="0030286B" w:rsidP="00750391">
            <w:pPr>
              <w:spacing w:after="0" w:line="240" w:lineRule="auto"/>
              <w:rPr>
                <w:rFonts w:ascii="Book Antiqua" w:eastAsia="Times New Roman" w:hAnsi="Book Antiqua" w:cs="Times New Roman"/>
                <w:sz w:val="20"/>
                <w:szCs w:val="20"/>
              </w:rPr>
            </w:pPr>
            <w:r>
              <w:rPr>
                <w:rFonts w:ascii="Book Antiqua" w:eastAsia="Times New Roman" w:hAnsi="Book Antiqua" w:cs="Times New Roman"/>
                <w:sz w:val="20"/>
                <w:szCs w:val="20"/>
              </w:rPr>
              <w:t>Location: Tallahassee</w:t>
            </w:r>
          </w:p>
        </w:tc>
        <w:tc>
          <w:tcPr>
            <w:tcW w:w="1808" w:type="dxa"/>
            <w:tcBorders>
              <w:top w:val="nil"/>
              <w:left w:val="nil"/>
              <w:bottom w:val="single" w:sz="4" w:space="0" w:color="auto"/>
              <w:right w:val="single" w:sz="4" w:space="0" w:color="auto"/>
            </w:tcBorders>
            <w:shd w:val="clear" w:color="auto" w:fill="auto"/>
          </w:tcPr>
          <w:p w14:paraId="21181BF2" w14:textId="13109463" w:rsidR="0030286B" w:rsidRPr="004A4017" w:rsidRDefault="0030286B" w:rsidP="00750391">
            <w:pPr>
              <w:spacing w:after="0" w:line="240" w:lineRule="auto"/>
              <w:rPr>
                <w:rFonts w:ascii="Book Antiqua" w:eastAsia="Times New Roman" w:hAnsi="Book Antiqua" w:cs="Times New Roman"/>
                <w:sz w:val="20"/>
                <w:szCs w:val="20"/>
              </w:rPr>
            </w:pPr>
            <w:r>
              <w:rPr>
                <w:rFonts w:ascii="Book Antiqua" w:eastAsia="Times New Roman" w:hAnsi="Book Antiqua" w:cs="Times New Roman"/>
                <w:sz w:val="20"/>
                <w:szCs w:val="20"/>
              </w:rPr>
              <w:t>All field personnel</w:t>
            </w:r>
          </w:p>
        </w:tc>
        <w:tc>
          <w:tcPr>
            <w:tcW w:w="1544" w:type="dxa"/>
            <w:tcBorders>
              <w:top w:val="nil"/>
              <w:left w:val="nil"/>
              <w:bottom w:val="single" w:sz="4" w:space="0" w:color="auto"/>
              <w:right w:val="single" w:sz="4" w:space="0" w:color="auto"/>
            </w:tcBorders>
            <w:shd w:val="clear" w:color="auto" w:fill="auto"/>
          </w:tcPr>
          <w:p w14:paraId="34F4D65A" w14:textId="7E19451F" w:rsidR="0030286B" w:rsidRPr="004A4017" w:rsidRDefault="0030286B" w:rsidP="00750391">
            <w:pPr>
              <w:spacing w:after="0" w:line="240" w:lineRule="auto"/>
              <w:jc w:val="center"/>
              <w:rPr>
                <w:rFonts w:ascii="Book Antiqua" w:eastAsia="Times New Roman" w:hAnsi="Book Antiqua" w:cs="Times New Roman"/>
                <w:sz w:val="20"/>
                <w:szCs w:val="20"/>
              </w:rPr>
            </w:pPr>
            <w:r>
              <w:rPr>
                <w:rFonts w:ascii="Book Antiqua" w:eastAsia="Times New Roman" w:hAnsi="Book Antiqua" w:cs="Times New Roman"/>
                <w:sz w:val="20"/>
                <w:szCs w:val="20"/>
              </w:rPr>
              <w:t>T</w:t>
            </w:r>
          </w:p>
        </w:tc>
        <w:tc>
          <w:tcPr>
            <w:tcW w:w="2290" w:type="dxa"/>
            <w:tcBorders>
              <w:top w:val="nil"/>
              <w:left w:val="nil"/>
              <w:bottom w:val="single" w:sz="4" w:space="0" w:color="auto"/>
              <w:right w:val="single" w:sz="4" w:space="0" w:color="auto"/>
            </w:tcBorders>
            <w:shd w:val="clear" w:color="auto" w:fill="auto"/>
          </w:tcPr>
          <w:p w14:paraId="2FD00074" w14:textId="2A7DA814" w:rsidR="0030286B" w:rsidRPr="004A4017" w:rsidRDefault="0030286B" w:rsidP="00750391">
            <w:pPr>
              <w:spacing w:after="0" w:line="240" w:lineRule="auto"/>
              <w:rPr>
                <w:rFonts w:ascii="Book Antiqua" w:eastAsia="Times New Roman" w:hAnsi="Book Antiqua" w:cs="Times New Roman"/>
                <w:sz w:val="20"/>
                <w:szCs w:val="20"/>
              </w:rPr>
            </w:pPr>
            <w:r>
              <w:rPr>
                <w:rFonts w:ascii="Book Antiqua" w:eastAsia="Times New Roman" w:hAnsi="Book Antiqua" w:cs="Times New Roman"/>
                <w:sz w:val="20"/>
                <w:szCs w:val="20"/>
              </w:rPr>
              <w:t>FGS field and drill crews are required to have MSHA safety training in order to work in active mines. DEP has trainers on staff and no cost is expected.</w:t>
            </w:r>
          </w:p>
        </w:tc>
        <w:tc>
          <w:tcPr>
            <w:tcW w:w="2170" w:type="dxa"/>
            <w:tcBorders>
              <w:top w:val="nil"/>
              <w:left w:val="nil"/>
              <w:bottom w:val="single" w:sz="4" w:space="0" w:color="auto"/>
              <w:right w:val="single" w:sz="4" w:space="0" w:color="auto"/>
            </w:tcBorders>
            <w:shd w:val="clear" w:color="auto" w:fill="auto"/>
          </w:tcPr>
          <w:p w14:paraId="59AE4019" w14:textId="77777777" w:rsidR="0030286B" w:rsidRPr="004A4017" w:rsidRDefault="0030286B" w:rsidP="00750391">
            <w:pPr>
              <w:spacing w:after="0" w:line="240" w:lineRule="auto"/>
              <w:rPr>
                <w:rFonts w:ascii="Book Antiqua" w:eastAsia="Times New Roman" w:hAnsi="Book Antiqua" w:cs="Times New Roman"/>
                <w:sz w:val="20"/>
                <w:szCs w:val="20"/>
              </w:rPr>
            </w:pPr>
          </w:p>
        </w:tc>
        <w:tc>
          <w:tcPr>
            <w:tcW w:w="1290" w:type="dxa"/>
            <w:tcBorders>
              <w:top w:val="nil"/>
              <w:left w:val="nil"/>
              <w:bottom w:val="single" w:sz="4" w:space="0" w:color="auto"/>
              <w:right w:val="single" w:sz="4" w:space="0" w:color="auto"/>
            </w:tcBorders>
            <w:shd w:val="clear" w:color="auto" w:fill="auto"/>
          </w:tcPr>
          <w:p w14:paraId="0CDDF6BF" w14:textId="31A5DDCF" w:rsidR="0030286B" w:rsidRPr="004A4017" w:rsidRDefault="0030286B" w:rsidP="00750391">
            <w:pPr>
              <w:spacing w:after="0" w:line="240" w:lineRule="auto"/>
              <w:jc w:val="right"/>
              <w:rPr>
                <w:rFonts w:ascii="Book Antiqua" w:eastAsia="Times New Roman" w:hAnsi="Book Antiqua" w:cs="Times New Roman"/>
                <w:sz w:val="20"/>
                <w:szCs w:val="20"/>
              </w:rPr>
            </w:pPr>
            <w:r>
              <w:rPr>
                <w:rFonts w:ascii="Book Antiqua" w:eastAsia="Times New Roman" w:hAnsi="Book Antiqua" w:cs="Times New Roman"/>
                <w:sz w:val="20"/>
                <w:szCs w:val="20"/>
              </w:rPr>
              <w:t>$0</w:t>
            </w:r>
          </w:p>
        </w:tc>
        <w:tc>
          <w:tcPr>
            <w:tcW w:w="1551" w:type="dxa"/>
            <w:tcBorders>
              <w:top w:val="nil"/>
              <w:left w:val="nil"/>
              <w:bottom w:val="single" w:sz="4" w:space="0" w:color="auto"/>
              <w:right w:val="single" w:sz="4" w:space="0" w:color="auto"/>
            </w:tcBorders>
            <w:shd w:val="clear" w:color="000000" w:fill="FFFFFF"/>
          </w:tcPr>
          <w:p w14:paraId="3A4FB3EF" w14:textId="433B202C" w:rsidR="0030286B" w:rsidRPr="004A4017" w:rsidRDefault="0030286B" w:rsidP="00750391">
            <w:pPr>
              <w:spacing w:after="0" w:line="240" w:lineRule="auto"/>
              <w:jc w:val="right"/>
              <w:rPr>
                <w:rFonts w:ascii="Book Antiqua" w:eastAsia="Times New Roman" w:hAnsi="Book Antiqua" w:cs="Times New Roman"/>
                <w:sz w:val="20"/>
                <w:szCs w:val="20"/>
              </w:rPr>
            </w:pPr>
            <w:r>
              <w:rPr>
                <w:rFonts w:ascii="Book Antiqua" w:eastAsia="Times New Roman" w:hAnsi="Book Antiqua" w:cs="Times New Roman"/>
                <w:sz w:val="20"/>
                <w:szCs w:val="20"/>
              </w:rPr>
              <w:t>$13,140</w:t>
            </w:r>
          </w:p>
        </w:tc>
        <w:tc>
          <w:tcPr>
            <w:tcW w:w="236" w:type="dxa"/>
            <w:tcBorders>
              <w:top w:val="nil"/>
              <w:left w:val="nil"/>
              <w:bottom w:val="nil"/>
              <w:right w:val="nil"/>
            </w:tcBorders>
            <w:shd w:val="clear" w:color="auto" w:fill="auto"/>
            <w:noWrap/>
            <w:vAlign w:val="bottom"/>
          </w:tcPr>
          <w:p w14:paraId="1EB6BAA8" w14:textId="77777777" w:rsidR="0030286B" w:rsidRPr="004A4017" w:rsidRDefault="0030286B" w:rsidP="00750391">
            <w:pPr>
              <w:spacing w:after="0" w:line="240" w:lineRule="auto"/>
              <w:jc w:val="right"/>
              <w:rPr>
                <w:rFonts w:ascii="Book Antiqua" w:eastAsia="Times New Roman" w:hAnsi="Book Antiqua" w:cs="Times New Roman"/>
                <w:sz w:val="20"/>
                <w:szCs w:val="20"/>
              </w:rPr>
            </w:pPr>
          </w:p>
        </w:tc>
      </w:tr>
      <w:tr w:rsidR="00750391" w:rsidRPr="004A4017" w14:paraId="4DE27AAB" w14:textId="77777777" w:rsidTr="005E3C34">
        <w:trPr>
          <w:gridAfter w:val="1"/>
          <w:wAfter w:w="877" w:type="dxa"/>
          <w:trHeight w:val="4310"/>
        </w:trPr>
        <w:tc>
          <w:tcPr>
            <w:tcW w:w="1011" w:type="dxa"/>
            <w:tcBorders>
              <w:top w:val="nil"/>
              <w:left w:val="single" w:sz="4" w:space="0" w:color="auto"/>
              <w:bottom w:val="single" w:sz="4" w:space="0" w:color="auto"/>
              <w:right w:val="single" w:sz="4" w:space="0" w:color="auto"/>
            </w:tcBorders>
            <w:shd w:val="clear" w:color="auto" w:fill="auto"/>
            <w:noWrap/>
            <w:hideMark/>
          </w:tcPr>
          <w:p w14:paraId="01B40903" w14:textId="1D6F1C41" w:rsidR="00750391" w:rsidRPr="004A4017" w:rsidRDefault="00750391" w:rsidP="00750391">
            <w:pPr>
              <w:spacing w:after="0" w:line="240" w:lineRule="auto"/>
              <w:jc w:val="right"/>
              <w:rPr>
                <w:rFonts w:ascii="Book Antiqua" w:eastAsia="Times New Roman" w:hAnsi="Book Antiqua" w:cs="Times New Roman"/>
                <w:color w:val="000000"/>
                <w:sz w:val="20"/>
                <w:szCs w:val="20"/>
              </w:rPr>
            </w:pPr>
            <w:r w:rsidRPr="004A4017">
              <w:rPr>
                <w:rFonts w:ascii="Book Antiqua" w:eastAsia="Times New Roman" w:hAnsi="Book Antiqua" w:cs="Times New Roman"/>
                <w:color w:val="000000"/>
                <w:sz w:val="20"/>
                <w:szCs w:val="20"/>
              </w:rPr>
              <w:t>May-15</w:t>
            </w:r>
          </w:p>
        </w:tc>
        <w:tc>
          <w:tcPr>
            <w:tcW w:w="1797" w:type="dxa"/>
            <w:tcBorders>
              <w:top w:val="nil"/>
              <w:left w:val="nil"/>
              <w:bottom w:val="single" w:sz="4" w:space="0" w:color="auto"/>
              <w:right w:val="single" w:sz="4" w:space="0" w:color="auto"/>
            </w:tcBorders>
            <w:shd w:val="clear" w:color="auto" w:fill="auto"/>
            <w:hideMark/>
          </w:tcPr>
          <w:p w14:paraId="72CA5695" w14:textId="77777777" w:rsidR="00750391" w:rsidRPr="004A4017" w:rsidRDefault="00750391" w:rsidP="007503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FGWA Annual Trade Show &amp; Convention.  Location: Orlando Florida.  Held annually in May.</w:t>
            </w:r>
          </w:p>
        </w:tc>
        <w:tc>
          <w:tcPr>
            <w:tcW w:w="1808" w:type="dxa"/>
            <w:tcBorders>
              <w:top w:val="nil"/>
              <w:left w:val="nil"/>
              <w:bottom w:val="single" w:sz="4" w:space="0" w:color="auto"/>
              <w:right w:val="single" w:sz="4" w:space="0" w:color="auto"/>
            </w:tcBorders>
            <w:shd w:val="clear" w:color="auto" w:fill="auto"/>
            <w:hideMark/>
          </w:tcPr>
          <w:p w14:paraId="57688F8F" w14:textId="77777777" w:rsidR="00750391" w:rsidRPr="004A4017" w:rsidRDefault="00750391" w:rsidP="007503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David Paul, PGS and Robert Cleveland, ES I and Eric Thomas, ES I</w:t>
            </w:r>
          </w:p>
        </w:tc>
        <w:tc>
          <w:tcPr>
            <w:tcW w:w="1544" w:type="dxa"/>
            <w:tcBorders>
              <w:top w:val="nil"/>
              <w:left w:val="nil"/>
              <w:bottom w:val="single" w:sz="4" w:space="0" w:color="auto"/>
              <w:right w:val="single" w:sz="4" w:space="0" w:color="auto"/>
            </w:tcBorders>
            <w:shd w:val="clear" w:color="auto" w:fill="auto"/>
            <w:hideMark/>
          </w:tcPr>
          <w:p w14:paraId="61585469" w14:textId="77777777" w:rsidR="00750391" w:rsidRPr="004A4017" w:rsidRDefault="00750391" w:rsidP="00750391">
            <w:pPr>
              <w:spacing w:after="0" w:line="240" w:lineRule="auto"/>
              <w:jc w:val="center"/>
              <w:rPr>
                <w:rFonts w:ascii="Book Antiqua" w:eastAsia="Times New Roman" w:hAnsi="Book Antiqua" w:cs="Times New Roman"/>
                <w:sz w:val="20"/>
                <w:szCs w:val="20"/>
              </w:rPr>
            </w:pPr>
            <w:r w:rsidRPr="004A4017">
              <w:rPr>
                <w:rFonts w:ascii="Book Antiqua" w:eastAsia="Times New Roman" w:hAnsi="Book Antiqua" w:cs="Times New Roman"/>
                <w:sz w:val="20"/>
                <w:szCs w:val="20"/>
              </w:rPr>
              <w:t>T</w:t>
            </w:r>
          </w:p>
        </w:tc>
        <w:tc>
          <w:tcPr>
            <w:tcW w:w="2290" w:type="dxa"/>
            <w:tcBorders>
              <w:top w:val="nil"/>
              <w:left w:val="nil"/>
              <w:bottom w:val="single" w:sz="4" w:space="0" w:color="auto"/>
              <w:right w:val="single" w:sz="4" w:space="0" w:color="auto"/>
            </w:tcBorders>
            <w:shd w:val="clear" w:color="auto" w:fill="auto"/>
            <w:hideMark/>
          </w:tcPr>
          <w:p w14:paraId="14AB3CD4" w14:textId="77777777" w:rsidR="00750391" w:rsidRPr="0030286B" w:rsidRDefault="00750391" w:rsidP="00750391">
            <w:pPr>
              <w:spacing w:after="0" w:line="240" w:lineRule="auto"/>
              <w:rPr>
                <w:rFonts w:ascii="Book Antiqua" w:eastAsia="Times New Roman" w:hAnsi="Book Antiqua" w:cs="Times New Roman"/>
                <w:sz w:val="18"/>
                <w:szCs w:val="20"/>
              </w:rPr>
            </w:pPr>
            <w:r w:rsidRPr="0030286B">
              <w:rPr>
                <w:rFonts w:ascii="Book Antiqua" w:eastAsia="Times New Roman" w:hAnsi="Book Antiqua" w:cs="Times New Roman"/>
                <w:sz w:val="18"/>
                <w:szCs w:val="20"/>
              </w:rPr>
              <w:t>Licensed water well contractors are required to earn 12 credits of continuing education to maintain the license. The Florida Groundwater Assn Convention provides a range of classes under various topics including safety, business practices, regulatory updates, and drilling techniques. The WWC license is a 2 year license and credits may be earned any time during the 2 years between license renewals.</w:t>
            </w:r>
          </w:p>
        </w:tc>
        <w:tc>
          <w:tcPr>
            <w:tcW w:w="2170" w:type="dxa"/>
            <w:tcBorders>
              <w:top w:val="nil"/>
              <w:left w:val="nil"/>
              <w:bottom w:val="single" w:sz="4" w:space="0" w:color="auto"/>
              <w:right w:val="single" w:sz="4" w:space="0" w:color="auto"/>
            </w:tcBorders>
            <w:shd w:val="clear" w:color="auto" w:fill="auto"/>
            <w:hideMark/>
          </w:tcPr>
          <w:p w14:paraId="08494E16" w14:textId="77777777" w:rsidR="00750391" w:rsidRPr="004A4017" w:rsidRDefault="00750391" w:rsidP="007503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 </w:t>
            </w:r>
          </w:p>
        </w:tc>
        <w:tc>
          <w:tcPr>
            <w:tcW w:w="1290" w:type="dxa"/>
            <w:tcBorders>
              <w:top w:val="nil"/>
              <w:left w:val="nil"/>
              <w:bottom w:val="single" w:sz="4" w:space="0" w:color="auto"/>
              <w:right w:val="single" w:sz="4" w:space="0" w:color="auto"/>
            </w:tcBorders>
            <w:shd w:val="clear" w:color="auto" w:fill="auto"/>
            <w:hideMark/>
          </w:tcPr>
          <w:p w14:paraId="7F4556E3" w14:textId="77777777" w:rsidR="00750391" w:rsidRPr="004A4017" w:rsidRDefault="00750391" w:rsidP="00750391">
            <w:pPr>
              <w:spacing w:after="0" w:line="240" w:lineRule="auto"/>
              <w:jc w:val="right"/>
              <w:rPr>
                <w:rFonts w:ascii="Book Antiqua" w:eastAsia="Times New Roman" w:hAnsi="Book Antiqua" w:cs="Times New Roman"/>
                <w:sz w:val="20"/>
                <w:szCs w:val="20"/>
              </w:rPr>
            </w:pPr>
            <w:r w:rsidRPr="004A4017">
              <w:rPr>
                <w:rFonts w:ascii="Book Antiqua" w:eastAsia="Times New Roman" w:hAnsi="Book Antiqua" w:cs="Times New Roman"/>
                <w:sz w:val="20"/>
                <w:szCs w:val="20"/>
              </w:rPr>
              <w:t xml:space="preserve">$0 </w:t>
            </w:r>
          </w:p>
        </w:tc>
        <w:tc>
          <w:tcPr>
            <w:tcW w:w="1551" w:type="dxa"/>
            <w:tcBorders>
              <w:top w:val="nil"/>
              <w:left w:val="nil"/>
              <w:bottom w:val="single" w:sz="4" w:space="0" w:color="auto"/>
              <w:right w:val="single" w:sz="4" w:space="0" w:color="auto"/>
            </w:tcBorders>
            <w:shd w:val="clear" w:color="000000" w:fill="FFFFFF"/>
            <w:hideMark/>
          </w:tcPr>
          <w:p w14:paraId="22234BD0" w14:textId="4B606171" w:rsidR="00750391" w:rsidRPr="004A4017" w:rsidRDefault="0030286B" w:rsidP="00750391">
            <w:pPr>
              <w:spacing w:after="0" w:line="240" w:lineRule="auto"/>
              <w:jc w:val="right"/>
              <w:rPr>
                <w:rFonts w:ascii="Book Antiqua" w:eastAsia="Times New Roman" w:hAnsi="Book Antiqua" w:cs="Times New Roman"/>
                <w:sz w:val="20"/>
                <w:szCs w:val="20"/>
              </w:rPr>
            </w:pPr>
            <w:r>
              <w:rPr>
                <w:rFonts w:ascii="Book Antiqua" w:eastAsia="Times New Roman" w:hAnsi="Book Antiqua" w:cs="Times New Roman"/>
                <w:sz w:val="20"/>
                <w:szCs w:val="20"/>
              </w:rPr>
              <w:t>$13</w:t>
            </w:r>
            <w:r w:rsidR="00750391" w:rsidRPr="004A4017">
              <w:rPr>
                <w:rFonts w:ascii="Book Antiqua" w:eastAsia="Times New Roman" w:hAnsi="Book Antiqua" w:cs="Times New Roman"/>
                <w:sz w:val="20"/>
                <w:szCs w:val="20"/>
              </w:rPr>
              <w:t xml:space="preserve">,140 </w:t>
            </w:r>
          </w:p>
        </w:tc>
        <w:tc>
          <w:tcPr>
            <w:tcW w:w="236" w:type="dxa"/>
            <w:tcBorders>
              <w:top w:val="nil"/>
              <w:left w:val="nil"/>
              <w:bottom w:val="nil"/>
              <w:right w:val="nil"/>
            </w:tcBorders>
            <w:shd w:val="clear" w:color="auto" w:fill="auto"/>
            <w:noWrap/>
            <w:vAlign w:val="bottom"/>
            <w:hideMark/>
          </w:tcPr>
          <w:p w14:paraId="3F201C17" w14:textId="77777777" w:rsidR="00750391" w:rsidRPr="004A4017" w:rsidRDefault="00750391" w:rsidP="00750391">
            <w:pPr>
              <w:spacing w:after="0" w:line="240" w:lineRule="auto"/>
              <w:jc w:val="right"/>
              <w:rPr>
                <w:rFonts w:ascii="Book Antiqua" w:eastAsia="Times New Roman" w:hAnsi="Book Antiqua" w:cs="Times New Roman"/>
                <w:sz w:val="20"/>
                <w:szCs w:val="20"/>
              </w:rPr>
            </w:pPr>
          </w:p>
        </w:tc>
      </w:tr>
      <w:tr w:rsidR="0030286B" w:rsidRPr="001B4D6C" w14:paraId="6884A0A0" w14:textId="77777777" w:rsidTr="005E3C34">
        <w:trPr>
          <w:gridAfter w:val="1"/>
          <w:wAfter w:w="877" w:type="dxa"/>
          <w:trHeight w:val="345"/>
        </w:trPr>
        <w:tc>
          <w:tcPr>
            <w:tcW w:w="8450" w:type="dxa"/>
            <w:gridSpan w:val="5"/>
            <w:tcBorders>
              <w:top w:val="single" w:sz="4" w:space="0" w:color="auto"/>
              <w:left w:val="nil"/>
              <w:bottom w:val="single" w:sz="8" w:space="0" w:color="auto"/>
              <w:right w:val="nil"/>
            </w:tcBorders>
            <w:shd w:val="clear" w:color="auto" w:fill="auto"/>
            <w:hideMark/>
          </w:tcPr>
          <w:p w14:paraId="69147168" w14:textId="77777777" w:rsidR="0030286B" w:rsidRPr="001B4D6C" w:rsidRDefault="0030286B" w:rsidP="00750391">
            <w:pPr>
              <w:spacing w:after="0" w:line="240" w:lineRule="auto"/>
              <w:rPr>
                <w:rFonts w:ascii="Book Antiqua" w:eastAsia="Times New Roman" w:hAnsi="Book Antiqua" w:cs="Times New Roman"/>
                <w:b/>
                <w:bCs/>
                <w:color w:val="000000"/>
                <w:sz w:val="24"/>
                <w:szCs w:val="24"/>
              </w:rPr>
            </w:pPr>
            <w:r w:rsidRPr="001B4D6C">
              <w:rPr>
                <w:rFonts w:ascii="Book Antiqua" w:eastAsia="Times New Roman" w:hAnsi="Book Antiqua" w:cs="Times New Roman"/>
                <w:b/>
                <w:bCs/>
                <w:color w:val="000000"/>
                <w:sz w:val="24"/>
                <w:szCs w:val="24"/>
              </w:rPr>
              <w:t>Geol. Sample Acquisition and Management Section Total</w:t>
            </w:r>
          </w:p>
          <w:p w14:paraId="1F8CFB45" w14:textId="2DD9C644" w:rsidR="0030286B" w:rsidRPr="001B4D6C" w:rsidRDefault="0030286B" w:rsidP="0030286B">
            <w:pPr>
              <w:spacing w:after="0" w:line="240" w:lineRule="auto"/>
              <w:rPr>
                <w:rFonts w:ascii="Book Antiqua" w:eastAsia="Times New Roman" w:hAnsi="Book Antiqua" w:cs="Times New Roman"/>
                <w:color w:val="000000"/>
                <w:sz w:val="24"/>
                <w:szCs w:val="24"/>
              </w:rPr>
            </w:pPr>
            <w:r w:rsidRPr="001B4D6C">
              <w:rPr>
                <w:rFonts w:ascii="Book Antiqua" w:eastAsia="Times New Roman" w:hAnsi="Book Antiqua" w:cs="Times New Roman"/>
                <w:color w:val="000000"/>
                <w:sz w:val="24"/>
                <w:szCs w:val="24"/>
              </w:rPr>
              <w:t>  </w:t>
            </w:r>
          </w:p>
        </w:tc>
        <w:tc>
          <w:tcPr>
            <w:tcW w:w="2170" w:type="dxa"/>
            <w:tcBorders>
              <w:top w:val="nil"/>
              <w:left w:val="nil"/>
              <w:bottom w:val="single" w:sz="8" w:space="0" w:color="auto"/>
              <w:right w:val="nil"/>
            </w:tcBorders>
            <w:shd w:val="clear" w:color="auto" w:fill="auto"/>
            <w:hideMark/>
          </w:tcPr>
          <w:p w14:paraId="7E9050B1" w14:textId="77777777" w:rsidR="0030286B" w:rsidRPr="001B4D6C" w:rsidRDefault="0030286B" w:rsidP="00750391">
            <w:pPr>
              <w:spacing w:after="0" w:line="240" w:lineRule="auto"/>
              <w:rPr>
                <w:rFonts w:ascii="Book Antiqua" w:eastAsia="Times New Roman" w:hAnsi="Book Antiqua" w:cs="Times New Roman"/>
                <w:color w:val="000000"/>
                <w:sz w:val="24"/>
                <w:szCs w:val="24"/>
              </w:rPr>
            </w:pPr>
            <w:r w:rsidRPr="001B4D6C">
              <w:rPr>
                <w:rFonts w:ascii="Book Antiqua" w:eastAsia="Times New Roman" w:hAnsi="Book Antiqua" w:cs="Times New Roman"/>
                <w:color w:val="000000"/>
                <w:sz w:val="24"/>
                <w:szCs w:val="24"/>
              </w:rPr>
              <w:t> </w:t>
            </w:r>
          </w:p>
        </w:tc>
        <w:tc>
          <w:tcPr>
            <w:tcW w:w="1290" w:type="dxa"/>
            <w:tcBorders>
              <w:top w:val="nil"/>
              <w:left w:val="nil"/>
              <w:bottom w:val="single" w:sz="8" w:space="0" w:color="auto"/>
              <w:right w:val="nil"/>
            </w:tcBorders>
            <w:shd w:val="clear" w:color="auto" w:fill="auto"/>
            <w:hideMark/>
          </w:tcPr>
          <w:p w14:paraId="01749336" w14:textId="77777777" w:rsidR="0030286B" w:rsidRPr="001B4D6C" w:rsidRDefault="0030286B" w:rsidP="00750391">
            <w:pPr>
              <w:spacing w:after="0" w:line="240" w:lineRule="auto"/>
              <w:jc w:val="right"/>
              <w:rPr>
                <w:rFonts w:ascii="Book Antiqua" w:eastAsia="Times New Roman" w:hAnsi="Book Antiqua" w:cs="Times New Roman"/>
                <w:b/>
                <w:bCs/>
                <w:color w:val="000000"/>
                <w:sz w:val="24"/>
                <w:szCs w:val="24"/>
              </w:rPr>
            </w:pPr>
            <w:r w:rsidRPr="001B4D6C">
              <w:rPr>
                <w:rFonts w:ascii="Book Antiqua" w:eastAsia="Times New Roman" w:hAnsi="Book Antiqua" w:cs="Times New Roman"/>
                <w:b/>
                <w:bCs/>
                <w:color w:val="000000"/>
                <w:sz w:val="24"/>
                <w:szCs w:val="24"/>
              </w:rPr>
              <w:t>$2,000</w:t>
            </w:r>
          </w:p>
        </w:tc>
        <w:tc>
          <w:tcPr>
            <w:tcW w:w="1551" w:type="dxa"/>
            <w:tcBorders>
              <w:top w:val="nil"/>
              <w:left w:val="nil"/>
              <w:bottom w:val="single" w:sz="8" w:space="0" w:color="auto"/>
              <w:right w:val="single" w:sz="8" w:space="0" w:color="auto"/>
            </w:tcBorders>
            <w:shd w:val="clear" w:color="auto" w:fill="auto"/>
            <w:hideMark/>
          </w:tcPr>
          <w:p w14:paraId="70402A4C" w14:textId="77777777" w:rsidR="0030286B" w:rsidRPr="001B4D6C" w:rsidRDefault="0030286B" w:rsidP="00750391">
            <w:pPr>
              <w:spacing w:after="0" w:line="240" w:lineRule="auto"/>
              <w:rPr>
                <w:rFonts w:ascii="Book Antiqua" w:eastAsia="Times New Roman" w:hAnsi="Book Antiqua" w:cs="Times New Roman"/>
                <w:color w:val="000000"/>
                <w:sz w:val="24"/>
                <w:szCs w:val="24"/>
              </w:rPr>
            </w:pPr>
            <w:r w:rsidRPr="001B4D6C">
              <w:rPr>
                <w:rFonts w:ascii="Book Antiqua" w:eastAsia="Times New Roman" w:hAnsi="Book Antiqua" w:cs="Times New Roman"/>
                <w:color w:val="000000"/>
                <w:sz w:val="24"/>
                <w:szCs w:val="24"/>
              </w:rPr>
              <w:t> </w:t>
            </w:r>
          </w:p>
        </w:tc>
        <w:tc>
          <w:tcPr>
            <w:tcW w:w="236" w:type="dxa"/>
            <w:tcBorders>
              <w:top w:val="nil"/>
              <w:left w:val="nil"/>
              <w:bottom w:val="nil"/>
              <w:right w:val="nil"/>
            </w:tcBorders>
            <w:shd w:val="clear" w:color="auto" w:fill="auto"/>
            <w:noWrap/>
            <w:vAlign w:val="bottom"/>
            <w:hideMark/>
          </w:tcPr>
          <w:p w14:paraId="68A3A1D7" w14:textId="77777777" w:rsidR="0030286B" w:rsidRPr="001B4D6C" w:rsidRDefault="0030286B" w:rsidP="00750391">
            <w:pPr>
              <w:spacing w:after="0" w:line="240" w:lineRule="auto"/>
              <w:rPr>
                <w:rFonts w:ascii="Book Antiqua" w:eastAsia="Times New Roman" w:hAnsi="Book Antiqua" w:cs="Times New Roman"/>
                <w:color w:val="000000"/>
                <w:sz w:val="24"/>
                <w:szCs w:val="24"/>
              </w:rPr>
            </w:pPr>
          </w:p>
        </w:tc>
      </w:tr>
      <w:tr w:rsidR="00750391" w:rsidRPr="001B4D6C" w14:paraId="36FD1A68" w14:textId="77777777" w:rsidTr="005E3C34">
        <w:trPr>
          <w:gridAfter w:val="2"/>
          <w:wAfter w:w="1113" w:type="dxa"/>
          <w:trHeight w:val="375"/>
        </w:trPr>
        <w:tc>
          <w:tcPr>
            <w:tcW w:w="13461" w:type="dxa"/>
            <w:gridSpan w:val="8"/>
            <w:tcBorders>
              <w:top w:val="nil"/>
              <w:left w:val="nil"/>
              <w:bottom w:val="nil"/>
              <w:right w:val="nil"/>
            </w:tcBorders>
            <w:shd w:val="clear" w:color="000000" w:fill="F8CBAD"/>
            <w:vAlign w:val="bottom"/>
            <w:hideMark/>
          </w:tcPr>
          <w:p w14:paraId="3B43E6E1" w14:textId="77777777" w:rsidR="00750391" w:rsidRPr="001B4D6C" w:rsidRDefault="00750391" w:rsidP="00750391">
            <w:pPr>
              <w:spacing w:after="0" w:line="240" w:lineRule="auto"/>
              <w:jc w:val="center"/>
              <w:rPr>
                <w:rFonts w:ascii="Book Antiqua" w:eastAsia="Times New Roman" w:hAnsi="Book Antiqua" w:cs="Times New Roman"/>
                <w:b/>
                <w:bCs/>
                <w:color w:val="FF0000"/>
                <w:sz w:val="28"/>
                <w:szCs w:val="28"/>
              </w:rPr>
            </w:pPr>
            <w:r w:rsidRPr="001B4D6C">
              <w:rPr>
                <w:rFonts w:ascii="Book Antiqua" w:eastAsia="Times New Roman" w:hAnsi="Book Antiqua" w:cs="Times New Roman"/>
                <w:b/>
                <w:bCs/>
                <w:color w:val="FF0000"/>
                <w:sz w:val="28"/>
                <w:szCs w:val="28"/>
              </w:rPr>
              <w:lastRenderedPageBreak/>
              <w:t>Applied Geoscience Services Section</w:t>
            </w:r>
          </w:p>
        </w:tc>
      </w:tr>
      <w:tr w:rsidR="00750391" w:rsidRPr="001B4D6C" w14:paraId="2A77BD31" w14:textId="77777777" w:rsidTr="005E3C34">
        <w:trPr>
          <w:gridAfter w:val="1"/>
          <w:wAfter w:w="877" w:type="dxa"/>
          <w:trHeight w:val="1500"/>
        </w:trPr>
        <w:tc>
          <w:tcPr>
            <w:tcW w:w="1011" w:type="dxa"/>
            <w:tcBorders>
              <w:top w:val="single" w:sz="4" w:space="0" w:color="auto"/>
              <w:left w:val="single" w:sz="4" w:space="0" w:color="auto"/>
              <w:bottom w:val="single" w:sz="4" w:space="0" w:color="auto"/>
              <w:right w:val="single" w:sz="4" w:space="0" w:color="auto"/>
            </w:tcBorders>
            <w:shd w:val="clear" w:color="000000" w:fill="D0CECE"/>
            <w:hideMark/>
          </w:tcPr>
          <w:p w14:paraId="26EAEB5D" w14:textId="77777777" w:rsidR="00750391" w:rsidRPr="001B4D6C" w:rsidRDefault="00750391" w:rsidP="00750391">
            <w:pPr>
              <w:spacing w:after="0" w:line="240" w:lineRule="auto"/>
              <w:rPr>
                <w:rFonts w:ascii="Calibri" w:eastAsia="Times New Roman" w:hAnsi="Calibri" w:cs="Times New Roman"/>
                <w:b/>
                <w:bCs/>
                <w:color w:val="000000"/>
              </w:rPr>
            </w:pPr>
            <w:r w:rsidRPr="001B4D6C">
              <w:rPr>
                <w:rFonts w:ascii="Calibri" w:eastAsia="Times New Roman" w:hAnsi="Calibri" w:cs="Times New Roman"/>
                <w:b/>
                <w:bCs/>
                <w:color w:val="000000"/>
              </w:rPr>
              <w:t>Date of Event</w:t>
            </w:r>
          </w:p>
        </w:tc>
        <w:tc>
          <w:tcPr>
            <w:tcW w:w="1797" w:type="dxa"/>
            <w:tcBorders>
              <w:top w:val="single" w:sz="4" w:space="0" w:color="auto"/>
              <w:left w:val="nil"/>
              <w:bottom w:val="single" w:sz="4" w:space="0" w:color="auto"/>
              <w:right w:val="single" w:sz="4" w:space="0" w:color="auto"/>
            </w:tcBorders>
            <w:shd w:val="clear" w:color="000000" w:fill="D0CECE"/>
            <w:vAlign w:val="bottom"/>
            <w:hideMark/>
          </w:tcPr>
          <w:p w14:paraId="1D5411A0" w14:textId="77777777" w:rsidR="00750391" w:rsidRPr="001B4D6C" w:rsidRDefault="00750391" w:rsidP="00750391">
            <w:pPr>
              <w:spacing w:after="0" w:line="240" w:lineRule="auto"/>
              <w:rPr>
                <w:rFonts w:ascii="Calibri" w:eastAsia="Times New Roman" w:hAnsi="Calibri" w:cs="Times New Roman"/>
                <w:b/>
                <w:bCs/>
                <w:color w:val="000000"/>
              </w:rPr>
            </w:pPr>
            <w:r w:rsidRPr="001B4D6C">
              <w:rPr>
                <w:rFonts w:ascii="Calibri" w:eastAsia="Times New Roman" w:hAnsi="Calibri" w:cs="Times New Roman"/>
                <w:b/>
                <w:bCs/>
                <w:color w:val="000000"/>
              </w:rPr>
              <w:t>Name, Location and Date of Event</w:t>
            </w:r>
          </w:p>
        </w:tc>
        <w:tc>
          <w:tcPr>
            <w:tcW w:w="1808" w:type="dxa"/>
            <w:tcBorders>
              <w:top w:val="single" w:sz="4" w:space="0" w:color="auto"/>
              <w:left w:val="nil"/>
              <w:bottom w:val="single" w:sz="4" w:space="0" w:color="auto"/>
              <w:right w:val="single" w:sz="4" w:space="0" w:color="auto"/>
            </w:tcBorders>
            <w:shd w:val="clear" w:color="000000" w:fill="D0CECE"/>
            <w:vAlign w:val="bottom"/>
            <w:hideMark/>
          </w:tcPr>
          <w:p w14:paraId="3D34DB80" w14:textId="77777777" w:rsidR="00750391" w:rsidRPr="001B4D6C" w:rsidRDefault="00750391" w:rsidP="00750391">
            <w:pPr>
              <w:spacing w:after="0" w:line="240" w:lineRule="auto"/>
              <w:rPr>
                <w:rFonts w:ascii="Calibri" w:eastAsia="Times New Roman" w:hAnsi="Calibri" w:cs="Times New Roman"/>
                <w:b/>
                <w:bCs/>
                <w:color w:val="000000"/>
              </w:rPr>
            </w:pPr>
            <w:r w:rsidRPr="001B4D6C">
              <w:rPr>
                <w:rFonts w:ascii="Calibri" w:eastAsia="Times New Roman" w:hAnsi="Calibri" w:cs="Times New Roman"/>
                <w:b/>
                <w:bCs/>
                <w:color w:val="000000"/>
              </w:rPr>
              <w:t xml:space="preserve">Requested Attendees </w:t>
            </w:r>
            <w:r w:rsidRPr="001B4D6C">
              <w:rPr>
                <w:rFonts w:ascii="Calibri" w:eastAsia="Times New Roman" w:hAnsi="Calibri" w:cs="Times New Roman"/>
                <w:b/>
                <w:bCs/>
                <w:color w:val="000000"/>
              </w:rPr>
              <w:br/>
            </w:r>
            <w:r w:rsidRPr="001B4D6C">
              <w:rPr>
                <w:rFonts w:ascii="Calibri" w:eastAsia="Times New Roman" w:hAnsi="Calibri" w:cs="Times New Roman"/>
                <w:color w:val="000000"/>
              </w:rPr>
              <w:t>(</w:t>
            </w:r>
            <w:r w:rsidRPr="001B4D6C">
              <w:rPr>
                <w:rFonts w:ascii="Calibri" w:eastAsia="Times New Roman" w:hAnsi="Calibri" w:cs="Times New Roman"/>
                <w:i/>
                <w:iCs/>
                <w:color w:val="000000"/>
              </w:rPr>
              <w:t>Name &amp; Title</w:t>
            </w:r>
            <w:r w:rsidRPr="001B4D6C">
              <w:rPr>
                <w:rFonts w:ascii="Calibri" w:eastAsia="Times New Roman" w:hAnsi="Calibri" w:cs="Times New Roman"/>
                <w:color w:val="000000"/>
              </w:rPr>
              <w:t>)</w:t>
            </w:r>
          </w:p>
        </w:tc>
        <w:tc>
          <w:tcPr>
            <w:tcW w:w="1544" w:type="dxa"/>
            <w:tcBorders>
              <w:top w:val="single" w:sz="4" w:space="0" w:color="auto"/>
              <w:left w:val="nil"/>
              <w:bottom w:val="single" w:sz="4" w:space="0" w:color="auto"/>
              <w:right w:val="single" w:sz="4" w:space="0" w:color="auto"/>
            </w:tcBorders>
            <w:shd w:val="clear" w:color="000000" w:fill="D0CECE"/>
            <w:vAlign w:val="bottom"/>
            <w:hideMark/>
          </w:tcPr>
          <w:p w14:paraId="2FD59611" w14:textId="77777777" w:rsidR="00750391" w:rsidRPr="001B4D6C" w:rsidRDefault="00750391" w:rsidP="00750391">
            <w:pPr>
              <w:spacing w:after="0" w:line="240" w:lineRule="auto"/>
              <w:rPr>
                <w:rFonts w:ascii="Calibri" w:eastAsia="Times New Roman" w:hAnsi="Calibri" w:cs="Times New Roman"/>
                <w:b/>
                <w:bCs/>
                <w:color w:val="000000"/>
              </w:rPr>
            </w:pPr>
            <w:r w:rsidRPr="001B4D6C">
              <w:rPr>
                <w:rFonts w:ascii="Calibri" w:eastAsia="Times New Roman" w:hAnsi="Calibri" w:cs="Times New Roman"/>
                <w:b/>
                <w:bCs/>
                <w:color w:val="000000"/>
              </w:rPr>
              <w:t>Purpose of event:  (T)raining or (O)utreach</w:t>
            </w:r>
          </w:p>
        </w:tc>
        <w:tc>
          <w:tcPr>
            <w:tcW w:w="2290" w:type="dxa"/>
            <w:tcBorders>
              <w:top w:val="single" w:sz="4" w:space="0" w:color="auto"/>
              <w:left w:val="nil"/>
              <w:bottom w:val="single" w:sz="4" w:space="0" w:color="auto"/>
              <w:right w:val="single" w:sz="4" w:space="0" w:color="auto"/>
            </w:tcBorders>
            <w:shd w:val="clear" w:color="000000" w:fill="D0CECE"/>
            <w:vAlign w:val="bottom"/>
            <w:hideMark/>
          </w:tcPr>
          <w:p w14:paraId="2FEAD87A" w14:textId="77777777" w:rsidR="00750391" w:rsidRPr="001B4D6C" w:rsidRDefault="00750391" w:rsidP="00750391">
            <w:pPr>
              <w:spacing w:after="0" w:line="240" w:lineRule="auto"/>
              <w:rPr>
                <w:rFonts w:ascii="Calibri" w:eastAsia="Times New Roman" w:hAnsi="Calibri" w:cs="Times New Roman"/>
                <w:b/>
                <w:bCs/>
                <w:color w:val="000000"/>
              </w:rPr>
            </w:pPr>
            <w:r w:rsidRPr="001B4D6C">
              <w:rPr>
                <w:rFonts w:ascii="Calibri" w:eastAsia="Times New Roman" w:hAnsi="Calibri" w:cs="Times New Roman"/>
                <w:b/>
                <w:bCs/>
                <w:color w:val="000000"/>
              </w:rPr>
              <w:t xml:space="preserve">If Purpose is TRAINING or Professional/Technical DEVELOPMENT: </w:t>
            </w:r>
            <w:r w:rsidRPr="001B4D6C">
              <w:rPr>
                <w:rFonts w:ascii="Calibri" w:eastAsia="Times New Roman" w:hAnsi="Calibri" w:cs="Times New Roman"/>
                <w:b/>
                <w:bCs/>
                <w:i/>
                <w:iCs/>
                <w:color w:val="000000"/>
              </w:rPr>
              <w:t xml:space="preserve">Estimate Savings to be Realized for Each Attendee </w:t>
            </w:r>
          </w:p>
        </w:tc>
        <w:tc>
          <w:tcPr>
            <w:tcW w:w="2170" w:type="dxa"/>
            <w:tcBorders>
              <w:top w:val="single" w:sz="4" w:space="0" w:color="auto"/>
              <w:left w:val="nil"/>
              <w:bottom w:val="single" w:sz="4" w:space="0" w:color="auto"/>
              <w:right w:val="single" w:sz="4" w:space="0" w:color="auto"/>
            </w:tcBorders>
            <w:shd w:val="clear" w:color="000000" w:fill="D0CECE"/>
            <w:vAlign w:val="bottom"/>
            <w:hideMark/>
          </w:tcPr>
          <w:p w14:paraId="5F7F930A" w14:textId="77777777" w:rsidR="00750391" w:rsidRPr="001B4D6C" w:rsidRDefault="00750391" w:rsidP="00750391">
            <w:pPr>
              <w:spacing w:after="0" w:line="240" w:lineRule="auto"/>
              <w:rPr>
                <w:rFonts w:ascii="Calibri" w:eastAsia="Times New Roman" w:hAnsi="Calibri" w:cs="Times New Roman"/>
                <w:b/>
                <w:bCs/>
                <w:color w:val="000000"/>
              </w:rPr>
            </w:pPr>
            <w:r w:rsidRPr="001B4D6C">
              <w:rPr>
                <w:rFonts w:ascii="Calibri" w:eastAsia="Times New Roman" w:hAnsi="Calibri" w:cs="Times New Roman"/>
                <w:b/>
                <w:bCs/>
                <w:color w:val="000000"/>
              </w:rPr>
              <w:t xml:space="preserve">If Purpose is OUTREACH: </w:t>
            </w:r>
            <w:r w:rsidRPr="001B4D6C">
              <w:rPr>
                <w:rFonts w:ascii="Calibri" w:eastAsia="Times New Roman" w:hAnsi="Calibri" w:cs="Times New Roman"/>
                <w:b/>
                <w:bCs/>
                <w:i/>
                <w:iCs/>
                <w:color w:val="000000"/>
              </w:rPr>
              <w:t>Describe Benefit to DEP</w:t>
            </w:r>
          </w:p>
        </w:tc>
        <w:tc>
          <w:tcPr>
            <w:tcW w:w="1290" w:type="dxa"/>
            <w:tcBorders>
              <w:top w:val="single" w:sz="4" w:space="0" w:color="auto"/>
              <w:left w:val="nil"/>
              <w:bottom w:val="single" w:sz="4" w:space="0" w:color="auto"/>
              <w:right w:val="single" w:sz="4" w:space="0" w:color="auto"/>
            </w:tcBorders>
            <w:shd w:val="clear" w:color="000000" w:fill="D0CECE"/>
            <w:vAlign w:val="bottom"/>
            <w:hideMark/>
          </w:tcPr>
          <w:p w14:paraId="3C38D4DA" w14:textId="77777777" w:rsidR="00750391" w:rsidRPr="001B4D6C" w:rsidRDefault="00750391" w:rsidP="00750391">
            <w:pPr>
              <w:spacing w:after="0" w:line="240" w:lineRule="auto"/>
              <w:rPr>
                <w:rFonts w:ascii="Calibri" w:eastAsia="Times New Roman" w:hAnsi="Calibri" w:cs="Times New Roman"/>
                <w:b/>
                <w:bCs/>
                <w:color w:val="000000"/>
              </w:rPr>
            </w:pPr>
            <w:r w:rsidRPr="001B4D6C">
              <w:rPr>
                <w:rFonts w:ascii="Calibri" w:eastAsia="Times New Roman" w:hAnsi="Calibri" w:cs="Times New Roman"/>
                <w:b/>
                <w:bCs/>
                <w:color w:val="000000"/>
              </w:rPr>
              <w:t>TOTAL Requested Event Cost (Training Cost, Associated Fees, Travel, Per Diem, Etc.)</w:t>
            </w:r>
          </w:p>
        </w:tc>
        <w:tc>
          <w:tcPr>
            <w:tcW w:w="1551" w:type="dxa"/>
            <w:tcBorders>
              <w:top w:val="single" w:sz="4" w:space="0" w:color="auto"/>
              <w:left w:val="nil"/>
              <w:bottom w:val="single" w:sz="4" w:space="0" w:color="auto"/>
              <w:right w:val="single" w:sz="4" w:space="0" w:color="auto"/>
            </w:tcBorders>
            <w:shd w:val="clear" w:color="000000" w:fill="D0CECE"/>
            <w:vAlign w:val="bottom"/>
            <w:hideMark/>
          </w:tcPr>
          <w:p w14:paraId="6B4A9073" w14:textId="77777777" w:rsidR="00750391" w:rsidRPr="001B4D6C" w:rsidRDefault="00750391" w:rsidP="00750391">
            <w:pPr>
              <w:spacing w:after="0" w:line="240" w:lineRule="auto"/>
              <w:rPr>
                <w:rFonts w:ascii="Calibri" w:eastAsia="Times New Roman" w:hAnsi="Calibri" w:cs="Times New Roman"/>
                <w:b/>
                <w:bCs/>
                <w:color w:val="000000"/>
              </w:rPr>
            </w:pPr>
            <w:r w:rsidRPr="001B4D6C">
              <w:rPr>
                <w:rFonts w:ascii="Calibri" w:eastAsia="Times New Roman" w:hAnsi="Calibri" w:cs="Times New Roman"/>
                <w:b/>
                <w:bCs/>
                <w:color w:val="000000"/>
              </w:rPr>
              <w:t>Amount of Remaining from the “Employee Development” Budget</w:t>
            </w:r>
          </w:p>
        </w:tc>
        <w:tc>
          <w:tcPr>
            <w:tcW w:w="236" w:type="dxa"/>
            <w:tcBorders>
              <w:top w:val="nil"/>
              <w:left w:val="nil"/>
              <w:bottom w:val="nil"/>
              <w:right w:val="nil"/>
            </w:tcBorders>
            <w:shd w:val="clear" w:color="auto" w:fill="auto"/>
            <w:noWrap/>
            <w:vAlign w:val="bottom"/>
            <w:hideMark/>
          </w:tcPr>
          <w:p w14:paraId="26948324" w14:textId="77777777" w:rsidR="00750391" w:rsidRPr="001B4D6C" w:rsidRDefault="00750391" w:rsidP="00750391">
            <w:pPr>
              <w:spacing w:after="0" w:line="240" w:lineRule="auto"/>
              <w:rPr>
                <w:rFonts w:ascii="Calibri" w:eastAsia="Times New Roman" w:hAnsi="Calibri" w:cs="Times New Roman"/>
                <w:b/>
                <w:bCs/>
                <w:color w:val="000000"/>
              </w:rPr>
            </w:pPr>
          </w:p>
        </w:tc>
      </w:tr>
      <w:tr w:rsidR="00750391" w:rsidRPr="004A4017" w14:paraId="71C2174A" w14:textId="77777777" w:rsidTr="005E3C34">
        <w:trPr>
          <w:gridAfter w:val="1"/>
          <w:wAfter w:w="877" w:type="dxa"/>
          <w:trHeight w:val="5040"/>
        </w:trPr>
        <w:tc>
          <w:tcPr>
            <w:tcW w:w="1011" w:type="dxa"/>
            <w:tcBorders>
              <w:top w:val="nil"/>
              <w:left w:val="single" w:sz="4" w:space="0" w:color="auto"/>
              <w:bottom w:val="single" w:sz="4" w:space="0" w:color="auto"/>
              <w:right w:val="single" w:sz="4" w:space="0" w:color="auto"/>
            </w:tcBorders>
            <w:shd w:val="clear" w:color="auto" w:fill="auto"/>
            <w:noWrap/>
            <w:hideMark/>
          </w:tcPr>
          <w:p w14:paraId="4EA1D4B8" w14:textId="77777777" w:rsidR="00750391" w:rsidRPr="004A4017" w:rsidRDefault="00750391" w:rsidP="00750391">
            <w:pPr>
              <w:spacing w:after="0" w:line="240" w:lineRule="auto"/>
              <w:rPr>
                <w:rFonts w:ascii="Calibri" w:eastAsia="Times New Roman" w:hAnsi="Calibri" w:cs="Times New Roman"/>
                <w:color w:val="000000"/>
                <w:sz w:val="20"/>
                <w:szCs w:val="20"/>
              </w:rPr>
            </w:pPr>
            <w:r w:rsidRPr="004A4017">
              <w:rPr>
                <w:rFonts w:ascii="Calibri" w:eastAsia="Times New Roman" w:hAnsi="Calibri" w:cs="Times New Roman"/>
                <w:color w:val="000000"/>
                <w:sz w:val="20"/>
                <w:szCs w:val="20"/>
              </w:rPr>
              <w:t>9/8-13/14</w:t>
            </w:r>
          </w:p>
        </w:tc>
        <w:tc>
          <w:tcPr>
            <w:tcW w:w="1797" w:type="dxa"/>
            <w:tcBorders>
              <w:top w:val="nil"/>
              <w:left w:val="nil"/>
              <w:bottom w:val="single" w:sz="4" w:space="0" w:color="auto"/>
              <w:right w:val="single" w:sz="4" w:space="0" w:color="auto"/>
            </w:tcBorders>
            <w:shd w:val="clear" w:color="000000" w:fill="FFFFFF"/>
            <w:hideMark/>
          </w:tcPr>
          <w:p w14:paraId="316A8178" w14:textId="77777777" w:rsidR="00750391" w:rsidRPr="004A4017" w:rsidRDefault="00750391" w:rsidP="007503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 xml:space="preserve">Carbonates applied to hydrocarbon exploration and exploitation.  Location: Houston, TX. </w:t>
            </w:r>
          </w:p>
        </w:tc>
        <w:tc>
          <w:tcPr>
            <w:tcW w:w="1808" w:type="dxa"/>
            <w:tcBorders>
              <w:top w:val="nil"/>
              <w:left w:val="nil"/>
              <w:bottom w:val="single" w:sz="4" w:space="0" w:color="auto"/>
              <w:right w:val="single" w:sz="4" w:space="0" w:color="auto"/>
            </w:tcBorders>
            <w:shd w:val="clear" w:color="000000" w:fill="FFFFFF"/>
            <w:hideMark/>
          </w:tcPr>
          <w:p w14:paraId="5DF59E47" w14:textId="77777777" w:rsidR="00750391" w:rsidRPr="004A4017" w:rsidRDefault="00750391" w:rsidP="007503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Cindy Fischler, P.G. II</w:t>
            </w:r>
          </w:p>
        </w:tc>
        <w:tc>
          <w:tcPr>
            <w:tcW w:w="1544" w:type="dxa"/>
            <w:tcBorders>
              <w:top w:val="nil"/>
              <w:left w:val="nil"/>
              <w:bottom w:val="single" w:sz="4" w:space="0" w:color="auto"/>
              <w:right w:val="single" w:sz="4" w:space="0" w:color="auto"/>
            </w:tcBorders>
            <w:shd w:val="clear" w:color="000000" w:fill="FFFFFF"/>
            <w:hideMark/>
          </w:tcPr>
          <w:p w14:paraId="32C5E0C9" w14:textId="77777777" w:rsidR="00750391" w:rsidRPr="004A4017" w:rsidRDefault="00750391" w:rsidP="00750391">
            <w:pPr>
              <w:spacing w:after="0" w:line="240" w:lineRule="auto"/>
              <w:jc w:val="center"/>
              <w:rPr>
                <w:rFonts w:ascii="Book Antiqua" w:eastAsia="Times New Roman" w:hAnsi="Book Antiqua" w:cs="Times New Roman"/>
                <w:sz w:val="20"/>
                <w:szCs w:val="20"/>
              </w:rPr>
            </w:pPr>
            <w:r w:rsidRPr="004A4017">
              <w:rPr>
                <w:rFonts w:ascii="Book Antiqua" w:eastAsia="Times New Roman" w:hAnsi="Book Antiqua" w:cs="Times New Roman"/>
                <w:sz w:val="20"/>
                <w:szCs w:val="20"/>
              </w:rPr>
              <w:t>T</w:t>
            </w:r>
          </w:p>
        </w:tc>
        <w:tc>
          <w:tcPr>
            <w:tcW w:w="2290" w:type="dxa"/>
            <w:tcBorders>
              <w:top w:val="nil"/>
              <w:left w:val="nil"/>
              <w:bottom w:val="single" w:sz="4" w:space="0" w:color="auto"/>
              <w:right w:val="single" w:sz="4" w:space="0" w:color="auto"/>
            </w:tcBorders>
            <w:shd w:val="clear" w:color="000000" w:fill="FFFFFF"/>
            <w:hideMark/>
          </w:tcPr>
          <w:p w14:paraId="6C4D546F" w14:textId="77777777" w:rsidR="00750391" w:rsidRPr="004A4017" w:rsidRDefault="00750391" w:rsidP="007503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 xml:space="preserve">This training supports research on carbonate rocks, with emphasis on analysis of hydrocarbon reservoirs, but with potential applications to detailed aquifer characterization and analysis as well.  The skills learned can assist the state's oil and gas program and other regulatory programs engaged in carbonate aquifer projects and issues.   </w:t>
            </w:r>
          </w:p>
        </w:tc>
        <w:tc>
          <w:tcPr>
            <w:tcW w:w="2170" w:type="dxa"/>
            <w:tcBorders>
              <w:top w:val="nil"/>
              <w:left w:val="nil"/>
              <w:bottom w:val="single" w:sz="4" w:space="0" w:color="auto"/>
              <w:right w:val="single" w:sz="4" w:space="0" w:color="auto"/>
            </w:tcBorders>
            <w:shd w:val="clear" w:color="000000" w:fill="FFFFFF"/>
            <w:hideMark/>
          </w:tcPr>
          <w:p w14:paraId="6DAD2939" w14:textId="77777777" w:rsidR="00750391" w:rsidRPr="004A4017" w:rsidRDefault="00750391" w:rsidP="007503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 </w:t>
            </w:r>
          </w:p>
        </w:tc>
        <w:tc>
          <w:tcPr>
            <w:tcW w:w="1290" w:type="dxa"/>
            <w:tcBorders>
              <w:top w:val="nil"/>
              <w:left w:val="nil"/>
              <w:bottom w:val="single" w:sz="4" w:space="0" w:color="auto"/>
              <w:right w:val="single" w:sz="4" w:space="0" w:color="auto"/>
            </w:tcBorders>
            <w:shd w:val="clear" w:color="000000" w:fill="FFFFFF"/>
            <w:hideMark/>
          </w:tcPr>
          <w:p w14:paraId="27135623" w14:textId="77777777" w:rsidR="00750391" w:rsidRPr="004A4017" w:rsidRDefault="00750391" w:rsidP="00750391">
            <w:pPr>
              <w:spacing w:after="0" w:line="240" w:lineRule="auto"/>
              <w:jc w:val="right"/>
              <w:rPr>
                <w:rFonts w:ascii="Book Antiqua" w:eastAsia="Times New Roman" w:hAnsi="Book Antiqua" w:cs="Times New Roman"/>
                <w:sz w:val="20"/>
                <w:szCs w:val="20"/>
              </w:rPr>
            </w:pPr>
            <w:r w:rsidRPr="004A4017">
              <w:rPr>
                <w:rFonts w:ascii="Book Antiqua" w:eastAsia="Times New Roman" w:hAnsi="Book Antiqua" w:cs="Times New Roman"/>
                <w:sz w:val="20"/>
                <w:szCs w:val="20"/>
              </w:rPr>
              <w:t xml:space="preserve">$4,500 </w:t>
            </w:r>
          </w:p>
        </w:tc>
        <w:tc>
          <w:tcPr>
            <w:tcW w:w="1551" w:type="dxa"/>
            <w:tcBorders>
              <w:top w:val="nil"/>
              <w:left w:val="nil"/>
              <w:bottom w:val="single" w:sz="4" w:space="0" w:color="auto"/>
              <w:right w:val="single" w:sz="4" w:space="0" w:color="auto"/>
            </w:tcBorders>
            <w:shd w:val="clear" w:color="000000" w:fill="FFFFFF"/>
            <w:hideMark/>
          </w:tcPr>
          <w:p w14:paraId="2BDC3BE2" w14:textId="5C9FFB44" w:rsidR="00750391" w:rsidRPr="004A4017" w:rsidRDefault="00750391" w:rsidP="0030286B">
            <w:pPr>
              <w:spacing w:after="0" w:line="240" w:lineRule="auto"/>
              <w:jc w:val="right"/>
              <w:rPr>
                <w:rFonts w:ascii="Book Antiqua" w:eastAsia="Times New Roman" w:hAnsi="Book Antiqua" w:cs="Times New Roman"/>
                <w:sz w:val="20"/>
                <w:szCs w:val="20"/>
              </w:rPr>
            </w:pPr>
            <w:r w:rsidRPr="004A4017">
              <w:rPr>
                <w:rFonts w:ascii="Book Antiqua" w:eastAsia="Times New Roman" w:hAnsi="Book Antiqua" w:cs="Times New Roman"/>
                <w:sz w:val="20"/>
                <w:szCs w:val="20"/>
              </w:rPr>
              <w:t>$</w:t>
            </w:r>
            <w:r w:rsidR="0030286B">
              <w:rPr>
                <w:rFonts w:ascii="Book Antiqua" w:eastAsia="Times New Roman" w:hAnsi="Book Antiqua" w:cs="Times New Roman"/>
                <w:sz w:val="20"/>
                <w:szCs w:val="20"/>
              </w:rPr>
              <w:t>8</w:t>
            </w:r>
            <w:r w:rsidRPr="004A4017">
              <w:rPr>
                <w:rFonts w:ascii="Book Antiqua" w:eastAsia="Times New Roman" w:hAnsi="Book Antiqua" w:cs="Times New Roman"/>
                <w:sz w:val="20"/>
                <w:szCs w:val="20"/>
              </w:rPr>
              <w:t xml:space="preserve">,640 </w:t>
            </w:r>
          </w:p>
        </w:tc>
        <w:tc>
          <w:tcPr>
            <w:tcW w:w="236" w:type="dxa"/>
            <w:tcBorders>
              <w:top w:val="nil"/>
              <w:left w:val="nil"/>
              <w:bottom w:val="nil"/>
              <w:right w:val="nil"/>
            </w:tcBorders>
            <w:shd w:val="clear" w:color="auto" w:fill="auto"/>
            <w:noWrap/>
            <w:vAlign w:val="bottom"/>
            <w:hideMark/>
          </w:tcPr>
          <w:p w14:paraId="3AF2054C" w14:textId="77777777" w:rsidR="00750391" w:rsidRPr="004A4017" w:rsidRDefault="00750391" w:rsidP="00750391">
            <w:pPr>
              <w:spacing w:after="0" w:line="240" w:lineRule="auto"/>
              <w:jc w:val="right"/>
              <w:rPr>
                <w:rFonts w:ascii="Book Antiqua" w:eastAsia="Times New Roman" w:hAnsi="Book Antiqua" w:cs="Times New Roman"/>
                <w:sz w:val="20"/>
                <w:szCs w:val="20"/>
              </w:rPr>
            </w:pPr>
          </w:p>
        </w:tc>
      </w:tr>
      <w:tr w:rsidR="00A65191" w:rsidRPr="001B4D6C" w14:paraId="62EC8201" w14:textId="77777777" w:rsidTr="005E3C34">
        <w:trPr>
          <w:gridAfter w:val="1"/>
          <w:wAfter w:w="877" w:type="dxa"/>
          <w:trHeight w:val="1575"/>
        </w:trPr>
        <w:tc>
          <w:tcPr>
            <w:tcW w:w="1011" w:type="dxa"/>
            <w:tcBorders>
              <w:top w:val="nil"/>
              <w:left w:val="single" w:sz="4" w:space="0" w:color="auto"/>
              <w:bottom w:val="single" w:sz="4" w:space="0" w:color="auto"/>
              <w:right w:val="single" w:sz="4" w:space="0" w:color="auto"/>
            </w:tcBorders>
            <w:shd w:val="clear" w:color="auto" w:fill="A6A6A6" w:themeFill="background1" w:themeFillShade="A6"/>
            <w:noWrap/>
            <w:vAlign w:val="bottom"/>
            <w:hideMark/>
          </w:tcPr>
          <w:p w14:paraId="3E045430" w14:textId="0CBE8856" w:rsidR="00A65191" w:rsidRPr="001B4D6C" w:rsidRDefault="00A65191" w:rsidP="00A65191">
            <w:pPr>
              <w:spacing w:after="0" w:line="240" w:lineRule="auto"/>
              <w:rPr>
                <w:rFonts w:ascii="Calibri" w:eastAsia="Times New Roman" w:hAnsi="Calibri" w:cs="Times New Roman"/>
                <w:color w:val="000000"/>
              </w:rPr>
            </w:pPr>
            <w:r w:rsidRPr="001B4D6C">
              <w:rPr>
                <w:rFonts w:ascii="Calibri" w:eastAsia="Times New Roman" w:hAnsi="Calibri" w:cs="Times New Roman"/>
                <w:b/>
                <w:bCs/>
                <w:color w:val="000000"/>
              </w:rPr>
              <w:lastRenderedPageBreak/>
              <w:t>Date of Event</w:t>
            </w:r>
          </w:p>
        </w:tc>
        <w:tc>
          <w:tcPr>
            <w:tcW w:w="1797" w:type="dxa"/>
            <w:tcBorders>
              <w:top w:val="nil"/>
              <w:left w:val="nil"/>
              <w:bottom w:val="single" w:sz="4" w:space="0" w:color="auto"/>
              <w:right w:val="single" w:sz="4" w:space="0" w:color="auto"/>
            </w:tcBorders>
            <w:shd w:val="clear" w:color="auto" w:fill="A6A6A6" w:themeFill="background1" w:themeFillShade="A6"/>
            <w:vAlign w:val="bottom"/>
            <w:hideMark/>
          </w:tcPr>
          <w:p w14:paraId="471E9B44" w14:textId="64EF1C8C" w:rsidR="00A65191" w:rsidRPr="001B4D6C" w:rsidRDefault="00A65191" w:rsidP="00A65191">
            <w:pPr>
              <w:spacing w:after="0" w:line="240" w:lineRule="auto"/>
              <w:rPr>
                <w:rFonts w:ascii="Book Antiqua" w:eastAsia="Times New Roman" w:hAnsi="Book Antiqua" w:cs="Times New Roman"/>
                <w:sz w:val="24"/>
                <w:szCs w:val="24"/>
              </w:rPr>
            </w:pPr>
            <w:r w:rsidRPr="001B4D6C">
              <w:rPr>
                <w:rFonts w:ascii="Calibri" w:eastAsia="Times New Roman" w:hAnsi="Calibri" w:cs="Times New Roman"/>
                <w:b/>
                <w:bCs/>
                <w:color w:val="000000"/>
              </w:rPr>
              <w:t>Name of Event &amp; Location</w:t>
            </w:r>
          </w:p>
        </w:tc>
        <w:tc>
          <w:tcPr>
            <w:tcW w:w="1808" w:type="dxa"/>
            <w:tcBorders>
              <w:top w:val="nil"/>
              <w:left w:val="nil"/>
              <w:bottom w:val="single" w:sz="4" w:space="0" w:color="auto"/>
              <w:right w:val="single" w:sz="4" w:space="0" w:color="auto"/>
            </w:tcBorders>
            <w:shd w:val="clear" w:color="auto" w:fill="A6A6A6" w:themeFill="background1" w:themeFillShade="A6"/>
            <w:vAlign w:val="bottom"/>
            <w:hideMark/>
          </w:tcPr>
          <w:p w14:paraId="7C3753C5" w14:textId="298BCB18" w:rsidR="00A65191" w:rsidRPr="001B4D6C" w:rsidRDefault="00A65191" w:rsidP="00A65191">
            <w:pPr>
              <w:spacing w:after="0" w:line="240" w:lineRule="auto"/>
              <w:rPr>
                <w:rFonts w:ascii="Book Antiqua" w:eastAsia="Times New Roman" w:hAnsi="Book Antiqua" w:cs="Times New Roman"/>
                <w:sz w:val="24"/>
                <w:szCs w:val="24"/>
              </w:rPr>
            </w:pPr>
            <w:r w:rsidRPr="001B4D6C">
              <w:rPr>
                <w:rFonts w:ascii="Calibri" w:eastAsia="Times New Roman" w:hAnsi="Calibri" w:cs="Times New Roman"/>
                <w:b/>
                <w:bCs/>
                <w:color w:val="000000"/>
              </w:rPr>
              <w:t xml:space="preserve">Requested Attendees </w:t>
            </w:r>
            <w:r w:rsidRPr="001B4D6C">
              <w:rPr>
                <w:rFonts w:ascii="Calibri" w:eastAsia="Times New Roman" w:hAnsi="Calibri" w:cs="Times New Roman"/>
                <w:b/>
                <w:bCs/>
                <w:color w:val="000000"/>
              </w:rPr>
              <w:br/>
            </w:r>
            <w:r w:rsidRPr="001B4D6C">
              <w:rPr>
                <w:rFonts w:ascii="Calibri" w:eastAsia="Times New Roman" w:hAnsi="Calibri" w:cs="Times New Roman"/>
                <w:color w:val="000000"/>
              </w:rPr>
              <w:t>(</w:t>
            </w:r>
            <w:r w:rsidRPr="001B4D6C">
              <w:rPr>
                <w:rFonts w:ascii="Calibri" w:eastAsia="Times New Roman" w:hAnsi="Calibri" w:cs="Times New Roman"/>
                <w:i/>
                <w:iCs/>
                <w:color w:val="000000"/>
              </w:rPr>
              <w:t>Name &amp; Title</w:t>
            </w:r>
            <w:r w:rsidRPr="001B4D6C">
              <w:rPr>
                <w:rFonts w:ascii="Calibri" w:eastAsia="Times New Roman" w:hAnsi="Calibri" w:cs="Times New Roman"/>
                <w:color w:val="000000"/>
              </w:rPr>
              <w:t>)</w:t>
            </w:r>
          </w:p>
        </w:tc>
        <w:tc>
          <w:tcPr>
            <w:tcW w:w="1544" w:type="dxa"/>
            <w:tcBorders>
              <w:top w:val="nil"/>
              <w:left w:val="nil"/>
              <w:bottom w:val="single" w:sz="4" w:space="0" w:color="auto"/>
              <w:right w:val="single" w:sz="4" w:space="0" w:color="auto"/>
            </w:tcBorders>
            <w:shd w:val="clear" w:color="auto" w:fill="A6A6A6" w:themeFill="background1" w:themeFillShade="A6"/>
            <w:vAlign w:val="bottom"/>
            <w:hideMark/>
          </w:tcPr>
          <w:p w14:paraId="7195A520" w14:textId="280B1F3F" w:rsidR="00A65191" w:rsidRPr="001B4D6C" w:rsidRDefault="00A65191" w:rsidP="00A65191">
            <w:pPr>
              <w:spacing w:after="0" w:line="240" w:lineRule="auto"/>
              <w:jc w:val="center"/>
              <w:rPr>
                <w:rFonts w:ascii="Book Antiqua" w:eastAsia="Times New Roman" w:hAnsi="Book Antiqua" w:cs="Times New Roman"/>
                <w:sz w:val="24"/>
                <w:szCs w:val="24"/>
              </w:rPr>
            </w:pPr>
            <w:r w:rsidRPr="001B4D6C">
              <w:rPr>
                <w:rFonts w:ascii="Calibri" w:eastAsia="Times New Roman" w:hAnsi="Calibri" w:cs="Times New Roman"/>
                <w:b/>
                <w:bCs/>
                <w:color w:val="000000"/>
              </w:rPr>
              <w:t>Purpose of event:  (T)raining or (O)utreach</w:t>
            </w:r>
          </w:p>
        </w:tc>
        <w:tc>
          <w:tcPr>
            <w:tcW w:w="2290" w:type="dxa"/>
            <w:tcBorders>
              <w:top w:val="nil"/>
              <w:left w:val="nil"/>
              <w:bottom w:val="single" w:sz="4" w:space="0" w:color="auto"/>
              <w:right w:val="single" w:sz="4" w:space="0" w:color="auto"/>
            </w:tcBorders>
            <w:shd w:val="clear" w:color="auto" w:fill="A6A6A6" w:themeFill="background1" w:themeFillShade="A6"/>
            <w:vAlign w:val="bottom"/>
            <w:hideMark/>
          </w:tcPr>
          <w:p w14:paraId="14ECA082" w14:textId="05C28DF1" w:rsidR="00A65191" w:rsidRPr="001B4D6C" w:rsidRDefault="00A65191" w:rsidP="00A65191">
            <w:pPr>
              <w:spacing w:after="0" w:line="240" w:lineRule="auto"/>
              <w:rPr>
                <w:rFonts w:ascii="Book Antiqua" w:eastAsia="Times New Roman" w:hAnsi="Book Antiqua" w:cs="Times New Roman"/>
                <w:sz w:val="24"/>
                <w:szCs w:val="24"/>
              </w:rPr>
            </w:pPr>
            <w:r w:rsidRPr="001B4D6C">
              <w:rPr>
                <w:rFonts w:ascii="Calibri" w:eastAsia="Times New Roman" w:hAnsi="Calibri" w:cs="Times New Roman"/>
                <w:b/>
                <w:bCs/>
                <w:color w:val="000000"/>
              </w:rPr>
              <w:t xml:space="preserve">If Purpose is TRAINING or Professional/Technical DEVELOPMENT: </w:t>
            </w:r>
            <w:r w:rsidRPr="001B4D6C">
              <w:rPr>
                <w:rFonts w:ascii="Calibri" w:eastAsia="Times New Roman" w:hAnsi="Calibri" w:cs="Times New Roman"/>
                <w:b/>
                <w:bCs/>
                <w:i/>
                <w:iCs/>
                <w:color w:val="000000"/>
              </w:rPr>
              <w:t xml:space="preserve">Estimate Savings to be Realized for Each Attendee </w:t>
            </w:r>
          </w:p>
        </w:tc>
        <w:tc>
          <w:tcPr>
            <w:tcW w:w="2170" w:type="dxa"/>
            <w:tcBorders>
              <w:top w:val="nil"/>
              <w:left w:val="nil"/>
              <w:bottom w:val="single" w:sz="4" w:space="0" w:color="auto"/>
              <w:right w:val="single" w:sz="4" w:space="0" w:color="auto"/>
            </w:tcBorders>
            <w:shd w:val="clear" w:color="auto" w:fill="A6A6A6" w:themeFill="background1" w:themeFillShade="A6"/>
            <w:vAlign w:val="bottom"/>
            <w:hideMark/>
          </w:tcPr>
          <w:p w14:paraId="54D653A6" w14:textId="1392D846" w:rsidR="00A65191" w:rsidRPr="001B4D6C" w:rsidRDefault="00A65191" w:rsidP="00A65191">
            <w:pPr>
              <w:spacing w:after="0" w:line="240" w:lineRule="auto"/>
              <w:rPr>
                <w:rFonts w:ascii="Book Antiqua" w:eastAsia="Times New Roman" w:hAnsi="Book Antiqua" w:cs="Times New Roman"/>
                <w:sz w:val="24"/>
                <w:szCs w:val="24"/>
              </w:rPr>
            </w:pPr>
            <w:r w:rsidRPr="001B4D6C">
              <w:rPr>
                <w:rFonts w:ascii="Calibri" w:eastAsia="Times New Roman" w:hAnsi="Calibri" w:cs="Times New Roman"/>
                <w:b/>
                <w:bCs/>
                <w:color w:val="000000"/>
              </w:rPr>
              <w:t xml:space="preserve">If Purpose is OUTREACH: </w:t>
            </w:r>
            <w:r w:rsidRPr="001B4D6C">
              <w:rPr>
                <w:rFonts w:ascii="Calibri" w:eastAsia="Times New Roman" w:hAnsi="Calibri" w:cs="Times New Roman"/>
                <w:b/>
                <w:bCs/>
                <w:i/>
                <w:iCs/>
                <w:color w:val="000000"/>
              </w:rPr>
              <w:t>Describe Benefit to DEP</w:t>
            </w:r>
          </w:p>
        </w:tc>
        <w:tc>
          <w:tcPr>
            <w:tcW w:w="1290" w:type="dxa"/>
            <w:tcBorders>
              <w:top w:val="nil"/>
              <w:left w:val="nil"/>
              <w:bottom w:val="single" w:sz="4" w:space="0" w:color="auto"/>
              <w:right w:val="single" w:sz="4" w:space="0" w:color="auto"/>
            </w:tcBorders>
            <w:shd w:val="clear" w:color="auto" w:fill="A6A6A6" w:themeFill="background1" w:themeFillShade="A6"/>
            <w:vAlign w:val="bottom"/>
            <w:hideMark/>
          </w:tcPr>
          <w:p w14:paraId="3D53D887" w14:textId="5351A005" w:rsidR="00A65191" w:rsidRPr="001B4D6C" w:rsidRDefault="00A65191" w:rsidP="00A65191">
            <w:pPr>
              <w:spacing w:after="0" w:line="240" w:lineRule="auto"/>
              <w:jc w:val="right"/>
              <w:rPr>
                <w:rFonts w:ascii="Book Antiqua" w:eastAsia="Times New Roman" w:hAnsi="Book Antiqua" w:cs="Times New Roman"/>
                <w:sz w:val="24"/>
                <w:szCs w:val="24"/>
              </w:rPr>
            </w:pPr>
            <w:r w:rsidRPr="001B4D6C">
              <w:rPr>
                <w:rFonts w:ascii="Calibri" w:eastAsia="Times New Roman" w:hAnsi="Calibri" w:cs="Times New Roman"/>
                <w:b/>
                <w:bCs/>
                <w:color w:val="000000"/>
              </w:rPr>
              <w:t>TOTAL Requested Event Cost (Training Cost, Associated Fees, Travel, Per Diem, Etc.)</w:t>
            </w:r>
          </w:p>
        </w:tc>
        <w:tc>
          <w:tcPr>
            <w:tcW w:w="1551" w:type="dxa"/>
            <w:tcBorders>
              <w:top w:val="nil"/>
              <w:left w:val="nil"/>
              <w:bottom w:val="single" w:sz="4" w:space="0" w:color="auto"/>
              <w:right w:val="single" w:sz="4" w:space="0" w:color="auto"/>
            </w:tcBorders>
            <w:shd w:val="clear" w:color="auto" w:fill="A6A6A6" w:themeFill="background1" w:themeFillShade="A6"/>
            <w:vAlign w:val="bottom"/>
            <w:hideMark/>
          </w:tcPr>
          <w:p w14:paraId="54A688FC" w14:textId="0613C4E4" w:rsidR="00A65191" w:rsidRPr="001B4D6C" w:rsidRDefault="00A65191" w:rsidP="00A65191">
            <w:pPr>
              <w:spacing w:after="0" w:line="240" w:lineRule="auto"/>
              <w:jc w:val="right"/>
              <w:rPr>
                <w:rFonts w:ascii="Book Antiqua" w:eastAsia="Times New Roman" w:hAnsi="Book Antiqua" w:cs="Times New Roman"/>
                <w:sz w:val="24"/>
                <w:szCs w:val="24"/>
              </w:rPr>
            </w:pPr>
            <w:r w:rsidRPr="001B4D6C">
              <w:rPr>
                <w:rFonts w:ascii="Calibri" w:eastAsia="Times New Roman" w:hAnsi="Calibri" w:cs="Times New Roman"/>
                <w:b/>
                <w:bCs/>
                <w:color w:val="000000"/>
              </w:rPr>
              <w:t>Amount of Remaining from the “Employee Development” Budget</w:t>
            </w:r>
          </w:p>
        </w:tc>
        <w:tc>
          <w:tcPr>
            <w:tcW w:w="236" w:type="dxa"/>
            <w:tcBorders>
              <w:top w:val="nil"/>
              <w:left w:val="nil"/>
              <w:bottom w:val="nil"/>
              <w:right w:val="nil"/>
            </w:tcBorders>
            <w:shd w:val="clear" w:color="auto" w:fill="auto"/>
            <w:noWrap/>
            <w:vAlign w:val="bottom"/>
            <w:hideMark/>
          </w:tcPr>
          <w:p w14:paraId="13E21280" w14:textId="77777777" w:rsidR="00A65191" w:rsidRPr="001B4D6C" w:rsidRDefault="00A65191" w:rsidP="00A65191">
            <w:pPr>
              <w:spacing w:after="0" w:line="240" w:lineRule="auto"/>
              <w:jc w:val="right"/>
              <w:rPr>
                <w:rFonts w:ascii="Book Antiqua" w:eastAsia="Times New Roman" w:hAnsi="Book Antiqua" w:cs="Times New Roman"/>
                <w:sz w:val="24"/>
                <w:szCs w:val="24"/>
              </w:rPr>
            </w:pPr>
          </w:p>
        </w:tc>
      </w:tr>
      <w:tr w:rsidR="0030286B" w:rsidRPr="004A4017" w14:paraId="7174E686" w14:textId="77777777" w:rsidTr="005E3C34">
        <w:trPr>
          <w:gridAfter w:val="1"/>
          <w:wAfter w:w="877" w:type="dxa"/>
          <w:trHeight w:val="1575"/>
        </w:trPr>
        <w:tc>
          <w:tcPr>
            <w:tcW w:w="1011" w:type="dxa"/>
            <w:tcBorders>
              <w:top w:val="nil"/>
              <w:left w:val="single" w:sz="4" w:space="0" w:color="auto"/>
              <w:bottom w:val="single" w:sz="4" w:space="0" w:color="auto"/>
              <w:right w:val="single" w:sz="4" w:space="0" w:color="auto"/>
            </w:tcBorders>
            <w:shd w:val="clear" w:color="auto" w:fill="auto"/>
            <w:noWrap/>
          </w:tcPr>
          <w:p w14:paraId="288BD986" w14:textId="7FA7307A" w:rsidR="0030286B" w:rsidRPr="004A4017" w:rsidRDefault="0030286B" w:rsidP="00A65191">
            <w:pPr>
              <w:spacing w:after="0" w:line="240" w:lineRule="auto"/>
              <w:rPr>
                <w:rFonts w:ascii="Calibri" w:eastAsia="Times New Roman" w:hAnsi="Calibri" w:cs="Times New Roman"/>
                <w:color w:val="000000"/>
                <w:sz w:val="20"/>
                <w:szCs w:val="20"/>
              </w:rPr>
            </w:pPr>
            <w:r w:rsidRPr="004A4017">
              <w:rPr>
                <w:rFonts w:ascii="Calibri" w:eastAsia="Times New Roman" w:hAnsi="Calibri" w:cs="Times New Roman"/>
                <w:color w:val="000000"/>
                <w:sz w:val="20"/>
                <w:szCs w:val="20"/>
              </w:rPr>
              <w:t>TBD</w:t>
            </w:r>
          </w:p>
        </w:tc>
        <w:tc>
          <w:tcPr>
            <w:tcW w:w="1797" w:type="dxa"/>
            <w:tcBorders>
              <w:top w:val="nil"/>
              <w:left w:val="nil"/>
              <w:bottom w:val="single" w:sz="4" w:space="0" w:color="auto"/>
              <w:right w:val="single" w:sz="4" w:space="0" w:color="auto"/>
            </w:tcBorders>
            <w:shd w:val="clear" w:color="auto" w:fill="auto"/>
          </w:tcPr>
          <w:p w14:paraId="1824B1FD" w14:textId="017CF77E" w:rsidR="0030286B" w:rsidRPr="004A4017" w:rsidRDefault="0030286B" w:rsidP="0030286B">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 xml:space="preserve">Practical Geostatistics, </w:t>
            </w:r>
            <w:r>
              <w:rPr>
                <w:rFonts w:ascii="Book Antiqua" w:eastAsia="Times New Roman" w:hAnsi="Book Antiqua" w:cs="Times New Roman"/>
                <w:sz w:val="20"/>
                <w:szCs w:val="20"/>
              </w:rPr>
              <w:t>Spatial Statistics</w:t>
            </w:r>
            <w:r w:rsidRPr="004A4017">
              <w:rPr>
                <w:rFonts w:ascii="Book Antiqua" w:eastAsia="Times New Roman" w:hAnsi="Book Antiqua" w:cs="Times New Roman"/>
                <w:sz w:val="20"/>
                <w:szCs w:val="20"/>
              </w:rPr>
              <w:t>. Location: Online</w:t>
            </w:r>
            <w:r w:rsidRPr="004A4017">
              <w:rPr>
                <w:rFonts w:ascii="Book Antiqua" w:eastAsia="Times New Roman" w:hAnsi="Book Antiqua" w:cs="Times New Roman"/>
                <w:sz w:val="20"/>
                <w:szCs w:val="20"/>
              </w:rPr>
              <w:br w:type="page"/>
            </w:r>
          </w:p>
        </w:tc>
        <w:tc>
          <w:tcPr>
            <w:tcW w:w="1808" w:type="dxa"/>
            <w:tcBorders>
              <w:top w:val="nil"/>
              <w:left w:val="nil"/>
              <w:bottom w:val="single" w:sz="4" w:space="0" w:color="auto"/>
              <w:right w:val="single" w:sz="4" w:space="0" w:color="auto"/>
            </w:tcBorders>
            <w:shd w:val="clear" w:color="auto" w:fill="auto"/>
          </w:tcPr>
          <w:p w14:paraId="52CCF540" w14:textId="2B35596E" w:rsidR="0030286B" w:rsidRPr="004A4017" w:rsidRDefault="0030286B" w:rsidP="00A651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Jim Cichon, Environmental Consultant</w:t>
            </w:r>
          </w:p>
        </w:tc>
        <w:tc>
          <w:tcPr>
            <w:tcW w:w="1544" w:type="dxa"/>
            <w:tcBorders>
              <w:top w:val="nil"/>
              <w:left w:val="nil"/>
              <w:bottom w:val="single" w:sz="4" w:space="0" w:color="auto"/>
              <w:right w:val="single" w:sz="4" w:space="0" w:color="auto"/>
            </w:tcBorders>
            <w:shd w:val="clear" w:color="auto" w:fill="auto"/>
          </w:tcPr>
          <w:p w14:paraId="1BE976E3" w14:textId="38B49525" w:rsidR="0030286B" w:rsidRPr="004A4017" w:rsidRDefault="0030286B" w:rsidP="00A65191">
            <w:pPr>
              <w:spacing w:after="0" w:line="240" w:lineRule="auto"/>
              <w:jc w:val="center"/>
              <w:rPr>
                <w:rFonts w:ascii="Book Antiqua" w:eastAsia="Times New Roman" w:hAnsi="Book Antiqua" w:cs="Times New Roman"/>
                <w:sz w:val="20"/>
                <w:szCs w:val="20"/>
              </w:rPr>
            </w:pPr>
            <w:r>
              <w:rPr>
                <w:rFonts w:ascii="Book Antiqua" w:eastAsia="Times New Roman" w:hAnsi="Book Antiqua" w:cs="Times New Roman"/>
                <w:sz w:val="20"/>
                <w:szCs w:val="20"/>
              </w:rPr>
              <w:t>T</w:t>
            </w:r>
          </w:p>
        </w:tc>
        <w:tc>
          <w:tcPr>
            <w:tcW w:w="2290" w:type="dxa"/>
            <w:tcBorders>
              <w:top w:val="nil"/>
              <w:left w:val="nil"/>
              <w:bottom w:val="single" w:sz="4" w:space="0" w:color="auto"/>
              <w:right w:val="single" w:sz="4" w:space="0" w:color="auto"/>
            </w:tcBorders>
            <w:shd w:val="clear" w:color="auto" w:fill="auto"/>
          </w:tcPr>
          <w:p w14:paraId="6682A5C0" w14:textId="40F52F02" w:rsidR="0030286B" w:rsidRPr="004A4017" w:rsidRDefault="0030286B" w:rsidP="00A651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This is statistical training teaching skills used in conjunction with the FGS potentiometric surface mapping efforts.</w:t>
            </w:r>
          </w:p>
        </w:tc>
        <w:tc>
          <w:tcPr>
            <w:tcW w:w="2170" w:type="dxa"/>
            <w:tcBorders>
              <w:top w:val="nil"/>
              <w:left w:val="nil"/>
              <w:bottom w:val="single" w:sz="4" w:space="0" w:color="auto"/>
              <w:right w:val="single" w:sz="4" w:space="0" w:color="auto"/>
            </w:tcBorders>
            <w:shd w:val="clear" w:color="auto" w:fill="auto"/>
          </w:tcPr>
          <w:p w14:paraId="3D1D94EF" w14:textId="77777777" w:rsidR="0030286B" w:rsidRPr="004A4017" w:rsidRDefault="0030286B" w:rsidP="00A65191">
            <w:pPr>
              <w:spacing w:after="0" w:line="240" w:lineRule="auto"/>
              <w:rPr>
                <w:rFonts w:ascii="Book Antiqua" w:eastAsia="Times New Roman" w:hAnsi="Book Antiqua" w:cs="Times New Roman"/>
                <w:sz w:val="20"/>
                <w:szCs w:val="20"/>
              </w:rPr>
            </w:pPr>
          </w:p>
        </w:tc>
        <w:tc>
          <w:tcPr>
            <w:tcW w:w="1290" w:type="dxa"/>
            <w:tcBorders>
              <w:top w:val="nil"/>
              <w:left w:val="nil"/>
              <w:bottom w:val="single" w:sz="4" w:space="0" w:color="auto"/>
              <w:right w:val="single" w:sz="4" w:space="0" w:color="auto"/>
            </w:tcBorders>
            <w:shd w:val="clear" w:color="auto" w:fill="auto"/>
          </w:tcPr>
          <w:p w14:paraId="32E77B07" w14:textId="1919306D" w:rsidR="0030286B" w:rsidRPr="004A4017" w:rsidRDefault="0030286B" w:rsidP="00A65191">
            <w:pPr>
              <w:spacing w:after="0" w:line="240" w:lineRule="auto"/>
              <w:jc w:val="right"/>
              <w:rPr>
                <w:rFonts w:ascii="Book Antiqua" w:eastAsia="Times New Roman" w:hAnsi="Book Antiqua" w:cs="Times New Roman"/>
                <w:sz w:val="20"/>
                <w:szCs w:val="20"/>
              </w:rPr>
            </w:pPr>
            <w:r>
              <w:rPr>
                <w:rFonts w:ascii="Book Antiqua" w:eastAsia="Times New Roman" w:hAnsi="Book Antiqua" w:cs="Times New Roman"/>
                <w:sz w:val="20"/>
                <w:szCs w:val="20"/>
              </w:rPr>
              <w:t>$280</w:t>
            </w:r>
          </w:p>
        </w:tc>
        <w:tc>
          <w:tcPr>
            <w:tcW w:w="1551" w:type="dxa"/>
            <w:tcBorders>
              <w:top w:val="nil"/>
              <w:left w:val="nil"/>
              <w:bottom w:val="single" w:sz="4" w:space="0" w:color="auto"/>
              <w:right w:val="single" w:sz="4" w:space="0" w:color="auto"/>
            </w:tcBorders>
            <w:shd w:val="clear" w:color="000000" w:fill="FFFFFF"/>
          </w:tcPr>
          <w:p w14:paraId="75678C17" w14:textId="2E11E1EE" w:rsidR="0030286B" w:rsidRPr="004A4017" w:rsidRDefault="0030286B" w:rsidP="0030286B">
            <w:pPr>
              <w:spacing w:after="0" w:line="240" w:lineRule="auto"/>
              <w:jc w:val="right"/>
              <w:rPr>
                <w:rFonts w:ascii="Book Antiqua" w:eastAsia="Times New Roman" w:hAnsi="Book Antiqua" w:cs="Times New Roman"/>
                <w:sz w:val="20"/>
                <w:szCs w:val="20"/>
              </w:rPr>
            </w:pPr>
            <w:r w:rsidRPr="004A4017">
              <w:rPr>
                <w:rFonts w:ascii="Book Antiqua" w:eastAsia="Times New Roman" w:hAnsi="Book Antiqua" w:cs="Times New Roman"/>
                <w:sz w:val="20"/>
                <w:szCs w:val="20"/>
              </w:rPr>
              <w:t>$</w:t>
            </w:r>
            <w:r>
              <w:rPr>
                <w:rFonts w:ascii="Book Antiqua" w:eastAsia="Times New Roman" w:hAnsi="Book Antiqua" w:cs="Times New Roman"/>
                <w:sz w:val="20"/>
                <w:szCs w:val="20"/>
              </w:rPr>
              <w:t>8</w:t>
            </w:r>
            <w:r w:rsidRPr="004A4017">
              <w:rPr>
                <w:rFonts w:ascii="Book Antiqua" w:eastAsia="Times New Roman" w:hAnsi="Book Antiqua" w:cs="Times New Roman"/>
                <w:sz w:val="20"/>
                <w:szCs w:val="20"/>
              </w:rPr>
              <w:t>,</w:t>
            </w:r>
            <w:r>
              <w:rPr>
                <w:rFonts w:ascii="Book Antiqua" w:eastAsia="Times New Roman" w:hAnsi="Book Antiqua" w:cs="Times New Roman"/>
                <w:sz w:val="20"/>
                <w:szCs w:val="20"/>
              </w:rPr>
              <w:t>360</w:t>
            </w:r>
          </w:p>
        </w:tc>
        <w:tc>
          <w:tcPr>
            <w:tcW w:w="236" w:type="dxa"/>
            <w:tcBorders>
              <w:top w:val="nil"/>
              <w:left w:val="nil"/>
              <w:bottom w:val="nil"/>
              <w:right w:val="nil"/>
            </w:tcBorders>
            <w:shd w:val="clear" w:color="auto" w:fill="auto"/>
            <w:noWrap/>
            <w:vAlign w:val="bottom"/>
          </w:tcPr>
          <w:p w14:paraId="20763250" w14:textId="77777777" w:rsidR="0030286B" w:rsidRPr="004A4017" w:rsidRDefault="0030286B" w:rsidP="00A65191">
            <w:pPr>
              <w:spacing w:after="0" w:line="240" w:lineRule="auto"/>
              <w:jc w:val="right"/>
              <w:rPr>
                <w:rFonts w:ascii="Book Antiqua" w:eastAsia="Times New Roman" w:hAnsi="Book Antiqua" w:cs="Times New Roman"/>
                <w:sz w:val="20"/>
                <w:szCs w:val="20"/>
              </w:rPr>
            </w:pPr>
          </w:p>
        </w:tc>
      </w:tr>
      <w:tr w:rsidR="00A65191" w:rsidRPr="004A4017" w14:paraId="79E85D29" w14:textId="77777777" w:rsidTr="005E3C34">
        <w:trPr>
          <w:gridAfter w:val="1"/>
          <w:wAfter w:w="877" w:type="dxa"/>
          <w:trHeight w:val="1575"/>
        </w:trPr>
        <w:tc>
          <w:tcPr>
            <w:tcW w:w="1011" w:type="dxa"/>
            <w:tcBorders>
              <w:top w:val="nil"/>
              <w:left w:val="single" w:sz="4" w:space="0" w:color="auto"/>
              <w:bottom w:val="single" w:sz="4" w:space="0" w:color="auto"/>
              <w:right w:val="single" w:sz="4" w:space="0" w:color="auto"/>
            </w:tcBorders>
            <w:shd w:val="clear" w:color="auto" w:fill="auto"/>
            <w:noWrap/>
            <w:hideMark/>
          </w:tcPr>
          <w:p w14:paraId="26444179" w14:textId="77777777" w:rsidR="00A65191" w:rsidRPr="004A4017" w:rsidRDefault="00A65191" w:rsidP="00A65191">
            <w:pPr>
              <w:spacing w:after="0" w:line="240" w:lineRule="auto"/>
              <w:rPr>
                <w:rFonts w:ascii="Calibri" w:eastAsia="Times New Roman" w:hAnsi="Calibri" w:cs="Times New Roman"/>
                <w:color w:val="000000"/>
                <w:sz w:val="20"/>
                <w:szCs w:val="20"/>
              </w:rPr>
            </w:pPr>
            <w:r w:rsidRPr="004A4017">
              <w:rPr>
                <w:rFonts w:ascii="Calibri" w:eastAsia="Times New Roman" w:hAnsi="Calibri" w:cs="Times New Roman"/>
                <w:color w:val="000000"/>
                <w:sz w:val="20"/>
                <w:szCs w:val="20"/>
              </w:rPr>
              <w:t>TBD</w:t>
            </w:r>
          </w:p>
        </w:tc>
        <w:tc>
          <w:tcPr>
            <w:tcW w:w="1797" w:type="dxa"/>
            <w:tcBorders>
              <w:top w:val="nil"/>
              <w:left w:val="nil"/>
              <w:bottom w:val="single" w:sz="4" w:space="0" w:color="auto"/>
              <w:right w:val="single" w:sz="4" w:space="0" w:color="auto"/>
            </w:tcBorders>
            <w:shd w:val="clear" w:color="auto" w:fill="auto"/>
            <w:hideMark/>
          </w:tcPr>
          <w:p w14:paraId="23908205" w14:textId="77777777" w:rsidR="00A65191" w:rsidRPr="004A4017" w:rsidRDefault="00A65191" w:rsidP="00A651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Practical Geostatistics, Modeling and Spatial Analysis. Location: Online</w:t>
            </w:r>
            <w:r w:rsidRPr="004A4017">
              <w:rPr>
                <w:rFonts w:ascii="Book Antiqua" w:eastAsia="Times New Roman" w:hAnsi="Book Antiqua" w:cs="Times New Roman"/>
                <w:sz w:val="20"/>
                <w:szCs w:val="20"/>
              </w:rPr>
              <w:br w:type="page"/>
            </w:r>
          </w:p>
        </w:tc>
        <w:tc>
          <w:tcPr>
            <w:tcW w:w="1808" w:type="dxa"/>
            <w:tcBorders>
              <w:top w:val="nil"/>
              <w:left w:val="nil"/>
              <w:bottom w:val="single" w:sz="4" w:space="0" w:color="auto"/>
              <w:right w:val="single" w:sz="4" w:space="0" w:color="auto"/>
            </w:tcBorders>
            <w:shd w:val="clear" w:color="auto" w:fill="auto"/>
            <w:hideMark/>
          </w:tcPr>
          <w:p w14:paraId="79D8C318" w14:textId="77777777" w:rsidR="00A65191" w:rsidRPr="004A4017" w:rsidRDefault="00A65191" w:rsidP="00A651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Jim Cichon, Environmental Consultant</w:t>
            </w:r>
          </w:p>
        </w:tc>
        <w:tc>
          <w:tcPr>
            <w:tcW w:w="1544" w:type="dxa"/>
            <w:tcBorders>
              <w:top w:val="nil"/>
              <w:left w:val="nil"/>
              <w:bottom w:val="single" w:sz="4" w:space="0" w:color="auto"/>
              <w:right w:val="single" w:sz="4" w:space="0" w:color="auto"/>
            </w:tcBorders>
            <w:shd w:val="clear" w:color="auto" w:fill="auto"/>
            <w:hideMark/>
          </w:tcPr>
          <w:p w14:paraId="0BC1624A" w14:textId="77777777" w:rsidR="00A65191" w:rsidRPr="004A4017" w:rsidRDefault="00A65191" w:rsidP="00A65191">
            <w:pPr>
              <w:spacing w:after="0" w:line="240" w:lineRule="auto"/>
              <w:jc w:val="center"/>
              <w:rPr>
                <w:rFonts w:ascii="Book Antiqua" w:eastAsia="Times New Roman" w:hAnsi="Book Antiqua" w:cs="Times New Roman"/>
                <w:sz w:val="20"/>
                <w:szCs w:val="20"/>
              </w:rPr>
            </w:pPr>
            <w:r w:rsidRPr="004A4017">
              <w:rPr>
                <w:rFonts w:ascii="Book Antiqua" w:eastAsia="Times New Roman" w:hAnsi="Book Antiqua" w:cs="Times New Roman"/>
                <w:sz w:val="20"/>
                <w:szCs w:val="20"/>
              </w:rPr>
              <w:t>T</w:t>
            </w:r>
          </w:p>
        </w:tc>
        <w:tc>
          <w:tcPr>
            <w:tcW w:w="2290" w:type="dxa"/>
            <w:tcBorders>
              <w:top w:val="nil"/>
              <w:left w:val="nil"/>
              <w:bottom w:val="single" w:sz="4" w:space="0" w:color="auto"/>
              <w:right w:val="single" w:sz="4" w:space="0" w:color="auto"/>
            </w:tcBorders>
            <w:shd w:val="clear" w:color="auto" w:fill="auto"/>
            <w:hideMark/>
          </w:tcPr>
          <w:p w14:paraId="14E45A05" w14:textId="77777777" w:rsidR="00A65191" w:rsidRPr="004A4017" w:rsidRDefault="00A65191" w:rsidP="00A651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This is statistical training teaching skills used in conjunction with the FGS potentiometric surface mapping efforts.</w:t>
            </w:r>
          </w:p>
        </w:tc>
        <w:tc>
          <w:tcPr>
            <w:tcW w:w="2170" w:type="dxa"/>
            <w:tcBorders>
              <w:top w:val="nil"/>
              <w:left w:val="nil"/>
              <w:bottom w:val="single" w:sz="4" w:space="0" w:color="auto"/>
              <w:right w:val="single" w:sz="4" w:space="0" w:color="auto"/>
            </w:tcBorders>
            <w:shd w:val="clear" w:color="auto" w:fill="auto"/>
            <w:hideMark/>
          </w:tcPr>
          <w:p w14:paraId="175E40F2" w14:textId="77777777" w:rsidR="00A65191" w:rsidRPr="004A4017" w:rsidRDefault="00A65191" w:rsidP="00A651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 </w:t>
            </w:r>
          </w:p>
        </w:tc>
        <w:tc>
          <w:tcPr>
            <w:tcW w:w="1290" w:type="dxa"/>
            <w:tcBorders>
              <w:top w:val="nil"/>
              <w:left w:val="nil"/>
              <w:bottom w:val="single" w:sz="4" w:space="0" w:color="auto"/>
              <w:right w:val="single" w:sz="4" w:space="0" w:color="auto"/>
            </w:tcBorders>
            <w:shd w:val="clear" w:color="auto" w:fill="auto"/>
            <w:hideMark/>
          </w:tcPr>
          <w:p w14:paraId="15EE3033" w14:textId="77777777" w:rsidR="00A65191" w:rsidRPr="004A4017" w:rsidRDefault="00A65191" w:rsidP="00A65191">
            <w:pPr>
              <w:spacing w:after="0" w:line="240" w:lineRule="auto"/>
              <w:jc w:val="right"/>
              <w:rPr>
                <w:rFonts w:ascii="Book Antiqua" w:eastAsia="Times New Roman" w:hAnsi="Book Antiqua" w:cs="Times New Roman"/>
                <w:sz w:val="20"/>
                <w:szCs w:val="20"/>
              </w:rPr>
            </w:pPr>
            <w:r w:rsidRPr="004A4017">
              <w:rPr>
                <w:rFonts w:ascii="Book Antiqua" w:eastAsia="Times New Roman" w:hAnsi="Book Antiqua" w:cs="Times New Roman"/>
                <w:sz w:val="20"/>
                <w:szCs w:val="20"/>
              </w:rPr>
              <w:t xml:space="preserve">$520 </w:t>
            </w:r>
          </w:p>
        </w:tc>
        <w:tc>
          <w:tcPr>
            <w:tcW w:w="1551" w:type="dxa"/>
            <w:tcBorders>
              <w:top w:val="nil"/>
              <w:left w:val="nil"/>
              <w:bottom w:val="single" w:sz="4" w:space="0" w:color="auto"/>
              <w:right w:val="single" w:sz="4" w:space="0" w:color="auto"/>
            </w:tcBorders>
            <w:shd w:val="clear" w:color="000000" w:fill="FFFFFF"/>
            <w:hideMark/>
          </w:tcPr>
          <w:p w14:paraId="6DBBD56A" w14:textId="7F15438B" w:rsidR="00A65191" w:rsidRPr="004A4017" w:rsidRDefault="0030286B" w:rsidP="0030286B">
            <w:pPr>
              <w:spacing w:after="0" w:line="240" w:lineRule="auto"/>
              <w:jc w:val="right"/>
              <w:rPr>
                <w:rFonts w:ascii="Book Antiqua" w:eastAsia="Times New Roman" w:hAnsi="Book Antiqua" w:cs="Times New Roman"/>
                <w:sz w:val="20"/>
                <w:szCs w:val="20"/>
              </w:rPr>
            </w:pPr>
            <w:r>
              <w:rPr>
                <w:rFonts w:ascii="Book Antiqua" w:eastAsia="Times New Roman" w:hAnsi="Book Antiqua" w:cs="Times New Roman"/>
                <w:sz w:val="20"/>
                <w:szCs w:val="20"/>
              </w:rPr>
              <w:t>$7,840</w:t>
            </w:r>
          </w:p>
        </w:tc>
        <w:tc>
          <w:tcPr>
            <w:tcW w:w="236" w:type="dxa"/>
            <w:tcBorders>
              <w:top w:val="nil"/>
              <w:left w:val="nil"/>
              <w:bottom w:val="nil"/>
              <w:right w:val="nil"/>
            </w:tcBorders>
            <w:shd w:val="clear" w:color="auto" w:fill="auto"/>
            <w:noWrap/>
            <w:vAlign w:val="bottom"/>
            <w:hideMark/>
          </w:tcPr>
          <w:p w14:paraId="59F728E2" w14:textId="77777777" w:rsidR="00A65191" w:rsidRPr="004A4017" w:rsidRDefault="00A65191" w:rsidP="00A65191">
            <w:pPr>
              <w:spacing w:after="0" w:line="240" w:lineRule="auto"/>
              <w:jc w:val="right"/>
              <w:rPr>
                <w:rFonts w:ascii="Book Antiqua" w:eastAsia="Times New Roman" w:hAnsi="Book Antiqua" w:cs="Times New Roman"/>
                <w:sz w:val="20"/>
                <w:szCs w:val="20"/>
              </w:rPr>
            </w:pPr>
          </w:p>
        </w:tc>
      </w:tr>
      <w:tr w:rsidR="00A65191" w:rsidRPr="004A4017" w14:paraId="3E154042" w14:textId="77777777" w:rsidTr="005E3C34">
        <w:trPr>
          <w:gridAfter w:val="1"/>
          <w:wAfter w:w="877" w:type="dxa"/>
          <w:trHeight w:val="1575"/>
        </w:trPr>
        <w:tc>
          <w:tcPr>
            <w:tcW w:w="1011" w:type="dxa"/>
            <w:tcBorders>
              <w:top w:val="nil"/>
              <w:left w:val="single" w:sz="4" w:space="0" w:color="auto"/>
              <w:bottom w:val="single" w:sz="4" w:space="0" w:color="auto"/>
              <w:right w:val="single" w:sz="4" w:space="0" w:color="auto"/>
            </w:tcBorders>
            <w:shd w:val="clear" w:color="auto" w:fill="auto"/>
            <w:noWrap/>
            <w:hideMark/>
          </w:tcPr>
          <w:p w14:paraId="624ADFC9" w14:textId="77777777" w:rsidR="00A65191" w:rsidRPr="004A4017" w:rsidRDefault="00A65191" w:rsidP="00A65191">
            <w:pPr>
              <w:spacing w:after="0" w:line="240" w:lineRule="auto"/>
              <w:rPr>
                <w:rFonts w:ascii="Calibri" w:eastAsia="Times New Roman" w:hAnsi="Calibri" w:cs="Times New Roman"/>
                <w:color w:val="000000"/>
                <w:sz w:val="20"/>
                <w:szCs w:val="20"/>
              </w:rPr>
            </w:pPr>
            <w:r w:rsidRPr="004A4017">
              <w:rPr>
                <w:rFonts w:ascii="Calibri" w:eastAsia="Times New Roman" w:hAnsi="Calibri" w:cs="Times New Roman"/>
                <w:color w:val="000000"/>
                <w:sz w:val="20"/>
                <w:szCs w:val="20"/>
              </w:rPr>
              <w:t>TBD</w:t>
            </w:r>
          </w:p>
        </w:tc>
        <w:tc>
          <w:tcPr>
            <w:tcW w:w="1797" w:type="dxa"/>
            <w:tcBorders>
              <w:top w:val="nil"/>
              <w:left w:val="nil"/>
              <w:bottom w:val="single" w:sz="4" w:space="0" w:color="auto"/>
              <w:right w:val="single" w:sz="4" w:space="0" w:color="auto"/>
            </w:tcBorders>
            <w:shd w:val="clear" w:color="auto" w:fill="auto"/>
            <w:hideMark/>
          </w:tcPr>
          <w:p w14:paraId="6D77FF74" w14:textId="77777777" w:rsidR="00A65191" w:rsidRPr="004A4017" w:rsidRDefault="00A65191" w:rsidP="00A65191">
            <w:pPr>
              <w:spacing w:after="0" w:line="240" w:lineRule="auto"/>
              <w:rPr>
                <w:rFonts w:ascii="Book Antiqua" w:eastAsia="Times New Roman" w:hAnsi="Book Antiqua" w:cs="Times New Roman"/>
                <w:color w:val="000000"/>
                <w:sz w:val="20"/>
                <w:szCs w:val="20"/>
              </w:rPr>
            </w:pPr>
            <w:r w:rsidRPr="004A4017">
              <w:rPr>
                <w:rFonts w:ascii="Book Antiqua" w:eastAsia="Times New Roman" w:hAnsi="Book Antiqua" w:cs="Times New Roman"/>
                <w:color w:val="000000"/>
                <w:sz w:val="20"/>
                <w:szCs w:val="20"/>
              </w:rPr>
              <w:t>Practical Geostatistics: Classical Statistics. Location: Online</w:t>
            </w:r>
          </w:p>
        </w:tc>
        <w:tc>
          <w:tcPr>
            <w:tcW w:w="1808" w:type="dxa"/>
            <w:tcBorders>
              <w:top w:val="nil"/>
              <w:left w:val="nil"/>
              <w:bottom w:val="single" w:sz="4" w:space="0" w:color="auto"/>
              <w:right w:val="single" w:sz="4" w:space="0" w:color="auto"/>
            </w:tcBorders>
            <w:shd w:val="clear" w:color="auto" w:fill="auto"/>
            <w:hideMark/>
          </w:tcPr>
          <w:p w14:paraId="2F8FF263" w14:textId="77777777" w:rsidR="00A65191" w:rsidRPr="004A4017" w:rsidRDefault="00A65191" w:rsidP="00A651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Jim Cichon, Environmental Consultant</w:t>
            </w:r>
          </w:p>
        </w:tc>
        <w:tc>
          <w:tcPr>
            <w:tcW w:w="1544" w:type="dxa"/>
            <w:tcBorders>
              <w:top w:val="nil"/>
              <w:left w:val="nil"/>
              <w:bottom w:val="single" w:sz="4" w:space="0" w:color="auto"/>
              <w:right w:val="single" w:sz="4" w:space="0" w:color="auto"/>
            </w:tcBorders>
            <w:shd w:val="clear" w:color="auto" w:fill="auto"/>
            <w:hideMark/>
          </w:tcPr>
          <w:p w14:paraId="40529383" w14:textId="77777777" w:rsidR="00A65191" w:rsidRPr="004A4017" w:rsidRDefault="00A65191" w:rsidP="00A65191">
            <w:pPr>
              <w:spacing w:after="0" w:line="240" w:lineRule="auto"/>
              <w:jc w:val="center"/>
              <w:rPr>
                <w:rFonts w:ascii="Book Antiqua" w:eastAsia="Times New Roman" w:hAnsi="Book Antiqua" w:cs="Times New Roman"/>
                <w:sz w:val="20"/>
                <w:szCs w:val="20"/>
              </w:rPr>
            </w:pPr>
            <w:r w:rsidRPr="004A4017">
              <w:rPr>
                <w:rFonts w:ascii="Book Antiqua" w:eastAsia="Times New Roman" w:hAnsi="Book Antiqua" w:cs="Times New Roman"/>
                <w:sz w:val="20"/>
                <w:szCs w:val="20"/>
              </w:rPr>
              <w:t>T</w:t>
            </w:r>
          </w:p>
        </w:tc>
        <w:tc>
          <w:tcPr>
            <w:tcW w:w="2290" w:type="dxa"/>
            <w:tcBorders>
              <w:top w:val="nil"/>
              <w:left w:val="nil"/>
              <w:bottom w:val="single" w:sz="4" w:space="0" w:color="auto"/>
              <w:right w:val="single" w:sz="4" w:space="0" w:color="auto"/>
            </w:tcBorders>
            <w:shd w:val="clear" w:color="auto" w:fill="auto"/>
            <w:hideMark/>
          </w:tcPr>
          <w:p w14:paraId="3AF1D05F" w14:textId="77777777" w:rsidR="00A65191" w:rsidRPr="004A4017" w:rsidRDefault="00A65191" w:rsidP="00A651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This is statistical training teaching skills used in conjunction with the FGS potentiometric surface mapping efforts.</w:t>
            </w:r>
          </w:p>
        </w:tc>
        <w:tc>
          <w:tcPr>
            <w:tcW w:w="2170" w:type="dxa"/>
            <w:tcBorders>
              <w:top w:val="nil"/>
              <w:left w:val="nil"/>
              <w:bottom w:val="single" w:sz="4" w:space="0" w:color="auto"/>
              <w:right w:val="single" w:sz="4" w:space="0" w:color="auto"/>
            </w:tcBorders>
            <w:shd w:val="clear" w:color="auto" w:fill="auto"/>
            <w:hideMark/>
          </w:tcPr>
          <w:p w14:paraId="69D3A6CC" w14:textId="77777777" w:rsidR="00A65191" w:rsidRPr="004A4017" w:rsidRDefault="00A65191" w:rsidP="00A65191">
            <w:pPr>
              <w:spacing w:after="0" w:line="240" w:lineRule="auto"/>
              <w:rPr>
                <w:rFonts w:ascii="Book Antiqua" w:eastAsia="Times New Roman" w:hAnsi="Book Antiqua" w:cs="Times New Roman"/>
                <w:color w:val="000000"/>
                <w:sz w:val="20"/>
                <w:szCs w:val="20"/>
              </w:rPr>
            </w:pPr>
            <w:r w:rsidRPr="004A4017">
              <w:rPr>
                <w:rFonts w:ascii="Book Antiqua" w:eastAsia="Times New Roman" w:hAnsi="Book Antiqua" w:cs="Times New Roman"/>
                <w:color w:val="000000"/>
                <w:sz w:val="20"/>
                <w:szCs w:val="20"/>
              </w:rPr>
              <w:t> </w:t>
            </w:r>
          </w:p>
        </w:tc>
        <w:tc>
          <w:tcPr>
            <w:tcW w:w="1290" w:type="dxa"/>
            <w:tcBorders>
              <w:top w:val="nil"/>
              <w:left w:val="nil"/>
              <w:bottom w:val="single" w:sz="4" w:space="0" w:color="auto"/>
              <w:right w:val="single" w:sz="4" w:space="0" w:color="auto"/>
            </w:tcBorders>
            <w:shd w:val="clear" w:color="auto" w:fill="auto"/>
            <w:hideMark/>
          </w:tcPr>
          <w:p w14:paraId="77B2DB97" w14:textId="77777777" w:rsidR="00A65191" w:rsidRPr="004A4017" w:rsidRDefault="00A65191" w:rsidP="00A65191">
            <w:pPr>
              <w:spacing w:after="0" w:line="240" w:lineRule="auto"/>
              <w:jc w:val="right"/>
              <w:rPr>
                <w:rFonts w:ascii="Book Antiqua" w:eastAsia="Times New Roman" w:hAnsi="Book Antiqua" w:cs="Times New Roman"/>
                <w:color w:val="000000"/>
                <w:sz w:val="20"/>
                <w:szCs w:val="20"/>
              </w:rPr>
            </w:pPr>
            <w:r w:rsidRPr="004A4017">
              <w:rPr>
                <w:rFonts w:ascii="Book Antiqua" w:eastAsia="Times New Roman" w:hAnsi="Book Antiqua" w:cs="Times New Roman"/>
                <w:color w:val="000000"/>
                <w:sz w:val="20"/>
                <w:szCs w:val="20"/>
              </w:rPr>
              <w:t xml:space="preserve">$340 </w:t>
            </w:r>
          </w:p>
        </w:tc>
        <w:tc>
          <w:tcPr>
            <w:tcW w:w="1551" w:type="dxa"/>
            <w:tcBorders>
              <w:top w:val="nil"/>
              <w:left w:val="nil"/>
              <w:bottom w:val="single" w:sz="4" w:space="0" w:color="auto"/>
              <w:right w:val="single" w:sz="4" w:space="0" w:color="auto"/>
            </w:tcBorders>
            <w:shd w:val="clear" w:color="000000" w:fill="FFFFFF"/>
            <w:hideMark/>
          </w:tcPr>
          <w:p w14:paraId="239F16E2" w14:textId="746E140C" w:rsidR="00A65191" w:rsidRPr="004A4017" w:rsidRDefault="0030286B" w:rsidP="00A65191">
            <w:pPr>
              <w:spacing w:after="0" w:line="240" w:lineRule="auto"/>
              <w:jc w:val="right"/>
              <w:rPr>
                <w:rFonts w:ascii="Book Antiqua" w:eastAsia="Times New Roman" w:hAnsi="Book Antiqua" w:cs="Times New Roman"/>
                <w:sz w:val="20"/>
                <w:szCs w:val="20"/>
              </w:rPr>
            </w:pPr>
            <w:r>
              <w:rPr>
                <w:rFonts w:ascii="Book Antiqua" w:eastAsia="Times New Roman" w:hAnsi="Book Antiqua" w:cs="Times New Roman"/>
                <w:sz w:val="20"/>
                <w:szCs w:val="20"/>
              </w:rPr>
              <w:t>$7</w:t>
            </w:r>
            <w:r w:rsidR="00A65191" w:rsidRPr="004A4017">
              <w:rPr>
                <w:rFonts w:ascii="Book Antiqua" w:eastAsia="Times New Roman" w:hAnsi="Book Antiqua" w:cs="Times New Roman"/>
                <w:sz w:val="20"/>
                <w:szCs w:val="20"/>
              </w:rPr>
              <w:t xml:space="preserve">,500 </w:t>
            </w:r>
          </w:p>
        </w:tc>
        <w:tc>
          <w:tcPr>
            <w:tcW w:w="236" w:type="dxa"/>
            <w:tcBorders>
              <w:top w:val="nil"/>
              <w:left w:val="nil"/>
              <w:bottom w:val="nil"/>
              <w:right w:val="nil"/>
            </w:tcBorders>
            <w:shd w:val="clear" w:color="auto" w:fill="auto"/>
            <w:noWrap/>
            <w:vAlign w:val="bottom"/>
            <w:hideMark/>
          </w:tcPr>
          <w:p w14:paraId="293DACA7" w14:textId="77777777" w:rsidR="00A65191" w:rsidRPr="004A4017" w:rsidRDefault="00A65191" w:rsidP="00A65191">
            <w:pPr>
              <w:spacing w:after="0" w:line="240" w:lineRule="auto"/>
              <w:jc w:val="right"/>
              <w:rPr>
                <w:rFonts w:ascii="Book Antiqua" w:eastAsia="Times New Roman" w:hAnsi="Book Antiqua" w:cs="Times New Roman"/>
                <w:sz w:val="20"/>
                <w:szCs w:val="20"/>
              </w:rPr>
            </w:pPr>
          </w:p>
        </w:tc>
      </w:tr>
      <w:tr w:rsidR="000C4A7C" w:rsidRPr="004A4017" w14:paraId="5557EA70" w14:textId="77777777" w:rsidTr="005E3C34">
        <w:trPr>
          <w:gridAfter w:val="2"/>
          <w:wAfter w:w="1113" w:type="dxa"/>
          <w:trHeight w:val="440"/>
        </w:trPr>
        <w:tc>
          <w:tcPr>
            <w:tcW w:w="1011" w:type="dxa"/>
            <w:tcBorders>
              <w:top w:val="nil"/>
              <w:left w:val="single" w:sz="4" w:space="0" w:color="auto"/>
              <w:bottom w:val="single" w:sz="4" w:space="0" w:color="auto"/>
              <w:right w:val="single" w:sz="4" w:space="0" w:color="auto"/>
            </w:tcBorders>
            <w:shd w:val="clear" w:color="auto" w:fill="auto"/>
            <w:noWrap/>
            <w:hideMark/>
          </w:tcPr>
          <w:p w14:paraId="4CF64495" w14:textId="77777777" w:rsidR="000C4A7C" w:rsidRPr="004A4017" w:rsidRDefault="000C4A7C" w:rsidP="009B60F8">
            <w:pPr>
              <w:spacing w:after="0" w:line="240" w:lineRule="auto"/>
              <w:rPr>
                <w:rFonts w:ascii="Calibri" w:eastAsia="Times New Roman" w:hAnsi="Calibri" w:cs="Times New Roman"/>
                <w:color w:val="000000"/>
                <w:sz w:val="20"/>
                <w:szCs w:val="20"/>
              </w:rPr>
            </w:pPr>
            <w:r w:rsidRPr="004A4017">
              <w:rPr>
                <w:rFonts w:ascii="Calibri" w:eastAsia="Times New Roman" w:hAnsi="Calibri" w:cs="Times New Roman"/>
                <w:color w:val="000000"/>
                <w:sz w:val="20"/>
                <w:szCs w:val="20"/>
              </w:rPr>
              <w:t>TBD</w:t>
            </w:r>
          </w:p>
        </w:tc>
        <w:tc>
          <w:tcPr>
            <w:tcW w:w="1797" w:type="dxa"/>
            <w:tcBorders>
              <w:top w:val="nil"/>
              <w:left w:val="nil"/>
              <w:bottom w:val="single" w:sz="4" w:space="0" w:color="auto"/>
              <w:right w:val="single" w:sz="4" w:space="0" w:color="auto"/>
            </w:tcBorders>
            <w:shd w:val="clear" w:color="auto" w:fill="auto"/>
            <w:hideMark/>
          </w:tcPr>
          <w:p w14:paraId="1EB1D981" w14:textId="3CF0B694" w:rsidR="000C4A7C" w:rsidRPr="004A4017" w:rsidRDefault="0030286B" w:rsidP="009B60F8">
            <w:pPr>
              <w:spacing w:after="0" w:line="240" w:lineRule="auto"/>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Reservoir Modeling and Characterization</w:t>
            </w:r>
          </w:p>
        </w:tc>
        <w:tc>
          <w:tcPr>
            <w:tcW w:w="1808" w:type="dxa"/>
            <w:tcBorders>
              <w:top w:val="nil"/>
              <w:left w:val="nil"/>
              <w:bottom w:val="single" w:sz="4" w:space="0" w:color="auto"/>
              <w:right w:val="single" w:sz="4" w:space="0" w:color="auto"/>
            </w:tcBorders>
            <w:shd w:val="clear" w:color="auto" w:fill="auto"/>
            <w:hideMark/>
          </w:tcPr>
          <w:p w14:paraId="27F1E762" w14:textId="10BB1DD0" w:rsidR="000C4A7C" w:rsidRPr="004A4017" w:rsidRDefault="000C4A7C" w:rsidP="009B60F8">
            <w:pPr>
              <w:spacing w:after="0" w:line="240" w:lineRule="auto"/>
              <w:rPr>
                <w:rFonts w:ascii="Book Antiqua" w:eastAsia="Times New Roman" w:hAnsi="Book Antiqua" w:cs="Times New Roman"/>
                <w:sz w:val="20"/>
                <w:szCs w:val="20"/>
              </w:rPr>
            </w:pPr>
            <w:r>
              <w:rPr>
                <w:rFonts w:ascii="Book Antiqua" w:eastAsia="Times New Roman" w:hAnsi="Book Antiqua" w:cs="Times New Roman"/>
                <w:sz w:val="20"/>
                <w:szCs w:val="20"/>
              </w:rPr>
              <w:t>Petroleum Geologist</w:t>
            </w:r>
          </w:p>
        </w:tc>
        <w:tc>
          <w:tcPr>
            <w:tcW w:w="1544" w:type="dxa"/>
            <w:tcBorders>
              <w:top w:val="nil"/>
              <w:left w:val="nil"/>
              <w:bottom w:val="single" w:sz="4" w:space="0" w:color="auto"/>
              <w:right w:val="single" w:sz="4" w:space="0" w:color="auto"/>
            </w:tcBorders>
            <w:shd w:val="clear" w:color="auto" w:fill="auto"/>
            <w:hideMark/>
          </w:tcPr>
          <w:p w14:paraId="064652F4" w14:textId="77777777" w:rsidR="000C4A7C" w:rsidRPr="004A4017" w:rsidRDefault="000C4A7C" w:rsidP="009B60F8">
            <w:pPr>
              <w:spacing w:after="0" w:line="240" w:lineRule="auto"/>
              <w:jc w:val="center"/>
              <w:rPr>
                <w:rFonts w:ascii="Book Antiqua" w:eastAsia="Times New Roman" w:hAnsi="Book Antiqua" w:cs="Times New Roman"/>
                <w:sz w:val="20"/>
                <w:szCs w:val="20"/>
              </w:rPr>
            </w:pPr>
            <w:r w:rsidRPr="004A4017">
              <w:rPr>
                <w:rFonts w:ascii="Book Antiqua" w:eastAsia="Times New Roman" w:hAnsi="Book Antiqua" w:cs="Times New Roman"/>
                <w:sz w:val="20"/>
                <w:szCs w:val="20"/>
              </w:rPr>
              <w:t>T</w:t>
            </w:r>
          </w:p>
        </w:tc>
        <w:tc>
          <w:tcPr>
            <w:tcW w:w="2290" w:type="dxa"/>
            <w:tcBorders>
              <w:top w:val="nil"/>
              <w:left w:val="nil"/>
              <w:bottom w:val="single" w:sz="4" w:space="0" w:color="auto"/>
              <w:right w:val="single" w:sz="4" w:space="0" w:color="auto"/>
            </w:tcBorders>
            <w:shd w:val="clear" w:color="auto" w:fill="auto"/>
            <w:hideMark/>
          </w:tcPr>
          <w:p w14:paraId="52E8FE88" w14:textId="33E5B980" w:rsidR="000C4A7C" w:rsidRPr="004A4017" w:rsidRDefault="000C4A7C" w:rsidP="009B60F8">
            <w:pPr>
              <w:spacing w:after="0" w:line="240" w:lineRule="auto"/>
              <w:rPr>
                <w:rFonts w:ascii="Book Antiqua" w:eastAsia="Times New Roman" w:hAnsi="Book Antiqua" w:cs="Times New Roman"/>
                <w:sz w:val="20"/>
                <w:szCs w:val="20"/>
              </w:rPr>
            </w:pPr>
            <w:r w:rsidRPr="0048434F">
              <w:rPr>
                <w:rFonts w:ascii="Book Antiqua" w:eastAsia="Times New Roman" w:hAnsi="Book Antiqua" w:cs="Times New Roman"/>
                <w:sz w:val="18"/>
                <w:szCs w:val="20"/>
              </w:rPr>
              <w:t>This will provide key concepts and methods required to properly characterize a reservoir and to build a reliable static model.  Specific emphasis to integration of data on geological scale.</w:t>
            </w:r>
          </w:p>
        </w:tc>
        <w:tc>
          <w:tcPr>
            <w:tcW w:w="2170" w:type="dxa"/>
            <w:tcBorders>
              <w:top w:val="nil"/>
              <w:left w:val="nil"/>
              <w:bottom w:val="single" w:sz="4" w:space="0" w:color="auto"/>
              <w:right w:val="single" w:sz="4" w:space="0" w:color="auto"/>
            </w:tcBorders>
            <w:shd w:val="clear" w:color="auto" w:fill="auto"/>
            <w:hideMark/>
          </w:tcPr>
          <w:p w14:paraId="4F798178" w14:textId="77777777" w:rsidR="000C4A7C" w:rsidRPr="004A4017" w:rsidRDefault="000C4A7C" w:rsidP="009B60F8">
            <w:pPr>
              <w:spacing w:after="0" w:line="240" w:lineRule="auto"/>
              <w:rPr>
                <w:rFonts w:ascii="Book Antiqua" w:eastAsia="Times New Roman" w:hAnsi="Book Antiqua" w:cs="Times New Roman"/>
                <w:color w:val="000000"/>
                <w:sz w:val="20"/>
                <w:szCs w:val="20"/>
              </w:rPr>
            </w:pPr>
            <w:r w:rsidRPr="004A4017">
              <w:rPr>
                <w:rFonts w:ascii="Book Antiqua" w:eastAsia="Times New Roman" w:hAnsi="Book Antiqua" w:cs="Times New Roman"/>
                <w:color w:val="000000"/>
                <w:sz w:val="20"/>
                <w:szCs w:val="20"/>
              </w:rPr>
              <w:t> </w:t>
            </w:r>
          </w:p>
        </w:tc>
        <w:tc>
          <w:tcPr>
            <w:tcW w:w="1290" w:type="dxa"/>
            <w:tcBorders>
              <w:top w:val="nil"/>
              <w:left w:val="nil"/>
              <w:bottom w:val="single" w:sz="4" w:space="0" w:color="auto"/>
              <w:right w:val="single" w:sz="4" w:space="0" w:color="auto"/>
            </w:tcBorders>
            <w:shd w:val="clear" w:color="auto" w:fill="auto"/>
            <w:hideMark/>
          </w:tcPr>
          <w:p w14:paraId="0368BF2D" w14:textId="7999163E" w:rsidR="000C4A7C" w:rsidRPr="004A4017" w:rsidRDefault="0030286B" w:rsidP="009B60F8">
            <w:pPr>
              <w:spacing w:after="0" w:line="240" w:lineRule="auto"/>
              <w:jc w:val="right"/>
              <w:rPr>
                <w:rFonts w:ascii="Book Antiqua" w:eastAsia="Times New Roman" w:hAnsi="Book Antiqua" w:cs="Times New Roman"/>
                <w:color w:val="000000"/>
                <w:sz w:val="20"/>
                <w:szCs w:val="20"/>
              </w:rPr>
            </w:pPr>
            <w:r>
              <w:rPr>
                <w:rFonts w:ascii="Book Antiqua" w:eastAsia="Times New Roman" w:hAnsi="Book Antiqua" w:cs="Times New Roman"/>
                <w:color w:val="000000"/>
                <w:sz w:val="20"/>
                <w:szCs w:val="20"/>
              </w:rPr>
              <w:t>$</w:t>
            </w:r>
            <w:r w:rsidR="000C4A7C">
              <w:rPr>
                <w:rFonts w:ascii="Book Antiqua" w:eastAsia="Times New Roman" w:hAnsi="Book Antiqua" w:cs="Times New Roman"/>
                <w:color w:val="000000"/>
                <w:sz w:val="20"/>
                <w:szCs w:val="20"/>
              </w:rPr>
              <w:t>4,000</w:t>
            </w:r>
            <w:r w:rsidR="000C4A7C" w:rsidRPr="004A4017">
              <w:rPr>
                <w:rFonts w:ascii="Book Antiqua" w:eastAsia="Times New Roman" w:hAnsi="Book Antiqua" w:cs="Times New Roman"/>
                <w:color w:val="000000"/>
                <w:sz w:val="20"/>
                <w:szCs w:val="20"/>
              </w:rPr>
              <w:t xml:space="preserve"> </w:t>
            </w:r>
          </w:p>
        </w:tc>
        <w:tc>
          <w:tcPr>
            <w:tcW w:w="1551" w:type="dxa"/>
            <w:tcBorders>
              <w:top w:val="nil"/>
              <w:left w:val="nil"/>
              <w:bottom w:val="single" w:sz="4" w:space="0" w:color="auto"/>
              <w:right w:val="single" w:sz="4" w:space="0" w:color="auto"/>
            </w:tcBorders>
            <w:shd w:val="clear" w:color="000000" w:fill="FFFFFF"/>
            <w:hideMark/>
          </w:tcPr>
          <w:p w14:paraId="647AC802" w14:textId="77777777" w:rsidR="000C4A7C" w:rsidRPr="004A4017" w:rsidRDefault="000C4A7C" w:rsidP="009B60F8">
            <w:pPr>
              <w:spacing w:after="0" w:line="240" w:lineRule="auto"/>
              <w:jc w:val="right"/>
              <w:rPr>
                <w:rFonts w:ascii="Book Antiqua" w:eastAsia="Times New Roman" w:hAnsi="Book Antiqua" w:cs="Times New Roman"/>
                <w:sz w:val="20"/>
                <w:szCs w:val="20"/>
              </w:rPr>
            </w:pPr>
            <w:r w:rsidRPr="004A4017">
              <w:rPr>
                <w:rFonts w:ascii="Book Antiqua" w:eastAsia="Times New Roman" w:hAnsi="Book Antiqua" w:cs="Times New Roman"/>
                <w:sz w:val="20"/>
                <w:szCs w:val="20"/>
              </w:rPr>
              <w:t xml:space="preserve">$3,500 </w:t>
            </w:r>
          </w:p>
        </w:tc>
      </w:tr>
      <w:tr w:rsidR="004A4017" w:rsidRPr="001B4D6C" w14:paraId="5D5ED99C" w14:textId="77777777" w:rsidTr="005E3C34">
        <w:trPr>
          <w:trHeight w:val="1575"/>
        </w:trPr>
        <w:tc>
          <w:tcPr>
            <w:tcW w:w="1011" w:type="dxa"/>
            <w:tcBorders>
              <w:top w:val="nil"/>
              <w:left w:val="single" w:sz="4" w:space="0" w:color="auto"/>
              <w:bottom w:val="single" w:sz="4" w:space="0" w:color="auto"/>
              <w:right w:val="single" w:sz="4" w:space="0" w:color="auto"/>
            </w:tcBorders>
            <w:shd w:val="clear" w:color="auto" w:fill="A6A6A6" w:themeFill="background1" w:themeFillShade="A6"/>
            <w:noWrap/>
            <w:vAlign w:val="bottom"/>
            <w:hideMark/>
          </w:tcPr>
          <w:p w14:paraId="0C3DAAE1" w14:textId="1ACF2518" w:rsidR="004A4017" w:rsidRPr="001B4D6C" w:rsidRDefault="004A4017" w:rsidP="009B60F8">
            <w:pPr>
              <w:spacing w:after="0" w:line="240" w:lineRule="auto"/>
              <w:rPr>
                <w:rFonts w:ascii="Calibri" w:eastAsia="Times New Roman" w:hAnsi="Calibri" w:cs="Times New Roman"/>
                <w:color w:val="000000"/>
              </w:rPr>
            </w:pPr>
            <w:r w:rsidRPr="001B4D6C">
              <w:rPr>
                <w:rFonts w:ascii="Calibri" w:eastAsia="Times New Roman" w:hAnsi="Calibri" w:cs="Times New Roman"/>
                <w:b/>
                <w:bCs/>
                <w:color w:val="000000"/>
              </w:rPr>
              <w:lastRenderedPageBreak/>
              <w:t>Date of Event</w:t>
            </w:r>
          </w:p>
        </w:tc>
        <w:tc>
          <w:tcPr>
            <w:tcW w:w="1797" w:type="dxa"/>
            <w:tcBorders>
              <w:top w:val="nil"/>
              <w:left w:val="nil"/>
              <w:bottom w:val="single" w:sz="4" w:space="0" w:color="auto"/>
              <w:right w:val="single" w:sz="4" w:space="0" w:color="auto"/>
            </w:tcBorders>
            <w:shd w:val="clear" w:color="auto" w:fill="A6A6A6" w:themeFill="background1" w:themeFillShade="A6"/>
            <w:vAlign w:val="bottom"/>
            <w:hideMark/>
          </w:tcPr>
          <w:p w14:paraId="34D13229" w14:textId="77777777" w:rsidR="004A4017" w:rsidRPr="001B4D6C" w:rsidRDefault="004A4017" w:rsidP="009B60F8">
            <w:pPr>
              <w:spacing w:after="0" w:line="240" w:lineRule="auto"/>
              <w:rPr>
                <w:rFonts w:ascii="Book Antiqua" w:eastAsia="Times New Roman" w:hAnsi="Book Antiqua" w:cs="Times New Roman"/>
                <w:sz w:val="24"/>
                <w:szCs w:val="24"/>
              </w:rPr>
            </w:pPr>
            <w:r w:rsidRPr="001B4D6C">
              <w:rPr>
                <w:rFonts w:ascii="Calibri" w:eastAsia="Times New Roman" w:hAnsi="Calibri" w:cs="Times New Roman"/>
                <w:b/>
                <w:bCs/>
                <w:color w:val="000000"/>
              </w:rPr>
              <w:t>Name of Event &amp; Location</w:t>
            </w:r>
          </w:p>
        </w:tc>
        <w:tc>
          <w:tcPr>
            <w:tcW w:w="1808" w:type="dxa"/>
            <w:tcBorders>
              <w:top w:val="nil"/>
              <w:left w:val="nil"/>
              <w:bottom w:val="single" w:sz="4" w:space="0" w:color="auto"/>
              <w:right w:val="single" w:sz="4" w:space="0" w:color="auto"/>
            </w:tcBorders>
            <w:shd w:val="clear" w:color="auto" w:fill="A6A6A6" w:themeFill="background1" w:themeFillShade="A6"/>
            <w:vAlign w:val="bottom"/>
            <w:hideMark/>
          </w:tcPr>
          <w:p w14:paraId="587E201E" w14:textId="77777777" w:rsidR="004A4017" w:rsidRPr="001B4D6C" w:rsidRDefault="004A4017" w:rsidP="009B60F8">
            <w:pPr>
              <w:spacing w:after="0" w:line="240" w:lineRule="auto"/>
              <w:rPr>
                <w:rFonts w:ascii="Book Antiqua" w:eastAsia="Times New Roman" w:hAnsi="Book Antiqua" w:cs="Times New Roman"/>
                <w:sz w:val="24"/>
                <w:szCs w:val="24"/>
              </w:rPr>
            </w:pPr>
            <w:r w:rsidRPr="001B4D6C">
              <w:rPr>
                <w:rFonts w:ascii="Calibri" w:eastAsia="Times New Roman" w:hAnsi="Calibri" w:cs="Times New Roman"/>
                <w:b/>
                <w:bCs/>
                <w:color w:val="000000"/>
              </w:rPr>
              <w:t xml:space="preserve">Requested Attendees </w:t>
            </w:r>
            <w:r w:rsidRPr="001B4D6C">
              <w:rPr>
                <w:rFonts w:ascii="Calibri" w:eastAsia="Times New Roman" w:hAnsi="Calibri" w:cs="Times New Roman"/>
                <w:b/>
                <w:bCs/>
                <w:color w:val="000000"/>
              </w:rPr>
              <w:br/>
            </w:r>
            <w:r w:rsidRPr="001B4D6C">
              <w:rPr>
                <w:rFonts w:ascii="Calibri" w:eastAsia="Times New Roman" w:hAnsi="Calibri" w:cs="Times New Roman"/>
                <w:color w:val="000000"/>
              </w:rPr>
              <w:t>(</w:t>
            </w:r>
            <w:r w:rsidRPr="001B4D6C">
              <w:rPr>
                <w:rFonts w:ascii="Calibri" w:eastAsia="Times New Roman" w:hAnsi="Calibri" w:cs="Times New Roman"/>
                <w:i/>
                <w:iCs/>
                <w:color w:val="000000"/>
              </w:rPr>
              <w:t>Name &amp; Title</w:t>
            </w:r>
            <w:r w:rsidRPr="001B4D6C">
              <w:rPr>
                <w:rFonts w:ascii="Calibri" w:eastAsia="Times New Roman" w:hAnsi="Calibri" w:cs="Times New Roman"/>
                <w:color w:val="000000"/>
              </w:rPr>
              <w:t>)</w:t>
            </w:r>
          </w:p>
        </w:tc>
        <w:tc>
          <w:tcPr>
            <w:tcW w:w="1544" w:type="dxa"/>
            <w:tcBorders>
              <w:top w:val="nil"/>
              <w:left w:val="nil"/>
              <w:bottom w:val="single" w:sz="4" w:space="0" w:color="auto"/>
              <w:right w:val="single" w:sz="4" w:space="0" w:color="auto"/>
            </w:tcBorders>
            <w:shd w:val="clear" w:color="auto" w:fill="A6A6A6" w:themeFill="background1" w:themeFillShade="A6"/>
            <w:vAlign w:val="bottom"/>
            <w:hideMark/>
          </w:tcPr>
          <w:p w14:paraId="79A2F4D7" w14:textId="77777777" w:rsidR="004A4017" w:rsidRPr="001B4D6C" w:rsidRDefault="004A4017" w:rsidP="009B60F8">
            <w:pPr>
              <w:spacing w:after="0" w:line="240" w:lineRule="auto"/>
              <w:jc w:val="center"/>
              <w:rPr>
                <w:rFonts w:ascii="Book Antiqua" w:eastAsia="Times New Roman" w:hAnsi="Book Antiqua" w:cs="Times New Roman"/>
                <w:sz w:val="24"/>
                <w:szCs w:val="24"/>
              </w:rPr>
            </w:pPr>
            <w:r w:rsidRPr="001B4D6C">
              <w:rPr>
                <w:rFonts w:ascii="Calibri" w:eastAsia="Times New Roman" w:hAnsi="Calibri" w:cs="Times New Roman"/>
                <w:b/>
                <w:bCs/>
                <w:color w:val="000000"/>
              </w:rPr>
              <w:t>Purpose of event:  (T)raining or (O)utreach</w:t>
            </w:r>
          </w:p>
        </w:tc>
        <w:tc>
          <w:tcPr>
            <w:tcW w:w="2290" w:type="dxa"/>
            <w:tcBorders>
              <w:top w:val="nil"/>
              <w:left w:val="nil"/>
              <w:bottom w:val="single" w:sz="4" w:space="0" w:color="auto"/>
              <w:right w:val="single" w:sz="4" w:space="0" w:color="auto"/>
            </w:tcBorders>
            <w:shd w:val="clear" w:color="auto" w:fill="A6A6A6" w:themeFill="background1" w:themeFillShade="A6"/>
            <w:vAlign w:val="bottom"/>
            <w:hideMark/>
          </w:tcPr>
          <w:p w14:paraId="7B97C30E" w14:textId="77777777" w:rsidR="004A4017" w:rsidRPr="001B4D6C" w:rsidRDefault="004A4017" w:rsidP="009B60F8">
            <w:pPr>
              <w:spacing w:after="0" w:line="240" w:lineRule="auto"/>
              <w:rPr>
                <w:rFonts w:ascii="Book Antiqua" w:eastAsia="Times New Roman" w:hAnsi="Book Antiqua" w:cs="Times New Roman"/>
                <w:sz w:val="24"/>
                <w:szCs w:val="24"/>
              </w:rPr>
            </w:pPr>
            <w:r w:rsidRPr="001B4D6C">
              <w:rPr>
                <w:rFonts w:ascii="Calibri" w:eastAsia="Times New Roman" w:hAnsi="Calibri" w:cs="Times New Roman"/>
                <w:b/>
                <w:bCs/>
                <w:color w:val="000000"/>
              </w:rPr>
              <w:t xml:space="preserve">If Purpose is TRAINING or Professional/Technical DEVELOPMENT: </w:t>
            </w:r>
            <w:r w:rsidRPr="001B4D6C">
              <w:rPr>
                <w:rFonts w:ascii="Calibri" w:eastAsia="Times New Roman" w:hAnsi="Calibri" w:cs="Times New Roman"/>
                <w:b/>
                <w:bCs/>
                <w:i/>
                <w:iCs/>
                <w:color w:val="000000"/>
              </w:rPr>
              <w:t xml:space="preserve">Estimate Savings to be Realized for Each Attendee </w:t>
            </w:r>
          </w:p>
        </w:tc>
        <w:tc>
          <w:tcPr>
            <w:tcW w:w="2170" w:type="dxa"/>
            <w:tcBorders>
              <w:top w:val="nil"/>
              <w:left w:val="nil"/>
              <w:bottom w:val="single" w:sz="4" w:space="0" w:color="auto"/>
              <w:right w:val="single" w:sz="4" w:space="0" w:color="auto"/>
            </w:tcBorders>
            <w:shd w:val="clear" w:color="auto" w:fill="A6A6A6" w:themeFill="background1" w:themeFillShade="A6"/>
            <w:vAlign w:val="bottom"/>
            <w:hideMark/>
          </w:tcPr>
          <w:p w14:paraId="0822E01C" w14:textId="77777777" w:rsidR="004A4017" w:rsidRPr="001B4D6C" w:rsidRDefault="004A4017" w:rsidP="009B60F8">
            <w:pPr>
              <w:spacing w:after="0" w:line="240" w:lineRule="auto"/>
              <w:rPr>
                <w:rFonts w:ascii="Book Antiqua" w:eastAsia="Times New Roman" w:hAnsi="Book Antiqua" w:cs="Times New Roman"/>
                <w:sz w:val="24"/>
                <w:szCs w:val="24"/>
              </w:rPr>
            </w:pPr>
            <w:r w:rsidRPr="001B4D6C">
              <w:rPr>
                <w:rFonts w:ascii="Calibri" w:eastAsia="Times New Roman" w:hAnsi="Calibri" w:cs="Times New Roman"/>
                <w:b/>
                <w:bCs/>
                <w:color w:val="000000"/>
              </w:rPr>
              <w:t xml:space="preserve">If Purpose is OUTREACH: </w:t>
            </w:r>
            <w:r w:rsidRPr="001B4D6C">
              <w:rPr>
                <w:rFonts w:ascii="Calibri" w:eastAsia="Times New Roman" w:hAnsi="Calibri" w:cs="Times New Roman"/>
                <w:b/>
                <w:bCs/>
                <w:i/>
                <w:iCs/>
                <w:color w:val="000000"/>
              </w:rPr>
              <w:t>Describe Benefit to DEP</w:t>
            </w:r>
          </w:p>
        </w:tc>
        <w:tc>
          <w:tcPr>
            <w:tcW w:w="1290" w:type="dxa"/>
            <w:tcBorders>
              <w:top w:val="nil"/>
              <w:left w:val="nil"/>
              <w:bottom w:val="single" w:sz="4" w:space="0" w:color="auto"/>
              <w:right w:val="single" w:sz="4" w:space="0" w:color="auto"/>
            </w:tcBorders>
            <w:shd w:val="clear" w:color="auto" w:fill="A6A6A6" w:themeFill="background1" w:themeFillShade="A6"/>
            <w:vAlign w:val="bottom"/>
            <w:hideMark/>
          </w:tcPr>
          <w:p w14:paraId="3CFC3491" w14:textId="77777777" w:rsidR="004A4017" w:rsidRPr="001B4D6C" w:rsidRDefault="004A4017" w:rsidP="009B60F8">
            <w:pPr>
              <w:spacing w:after="0" w:line="240" w:lineRule="auto"/>
              <w:jc w:val="right"/>
              <w:rPr>
                <w:rFonts w:ascii="Book Antiqua" w:eastAsia="Times New Roman" w:hAnsi="Book Antiqua" w:cs="Times New Roman"/>
                <w:sz w:val="24"/>
                <w:szCs w:val="24"/>
              </w:rPr>
            </w:pPr>
            <w:r w:rsidRPr="001B4D6C">
              <w:rPr>
                <w:rFonts w:ascii="Calibri" w:eastAsia="Times New Roman" w:hAnsi="Calibri" w:cs="Times New Roman"/>
                <w:b/>
                <w:bCs/>
                <w:color w:val="000000"/>
              </w:rPr>
              <w:t>TOTAL Requested Event Cost (Training Cost, Associated Fees, Travel, Per Diem, Etc.)</w:t>
            </w:r>
          </w:p>
        </w:tc>
        <w:tc>
          <w:tcPr>
            <w:tcW w:w="1551" w:type="dxa"/>
            <w:tcBorders>
              <w:top w:val="nil"/>
              <w:left w:val="nil"/>
              <w:bottom w:val="single" w:sz="4" w:space="0" w:color="auto"/>
              <w:right w:val="single" w:sz="4" w:space="0" w:color="auto"/>
            </w:tcBorders>
            <w:shd w:val="clear" w:color="auto" w:fill="A6A6A6" w:themeFill="background1" w:themeFillShade="A6"/>
            <w:vAlign w:val="bottom"/>
            <w:hideMark/>
          </w:tcPr>
          <w:p w14:paraId="32796077" w14:textId="77777777" w:rsidR="004A4017" w:rsidRPr="001B4D6C" w:rsidRDefault="004A4017" w:rsidP="009B60F8">
            <w:pPr>
              <w:spacing w:after="0" w:line="240" w:lineRule="auto"/>
              <w:jc w:val="right"/>
              <w:rPr>
                <w:rFonts w:ascii="Book Antiqua" w:eastAsia="Times New Roman" w:hAnsi="Book Antiqua" w:cs="Times New Roman"/>
                <w:sz w:val="24"/>
                <w:szCs w:val="24"/>
              </w:rPr>
            </w:pPr>
            <w:r w:rsidRPr="001B4D6C">
              <w:rPr>
                <w:rFonts w:ascii="Calibri" w:eastAsia="Times New Roman" w:hAnsi="Calibri" w:cs="Times New Roman"/>
                <w:b/>
                <w:bCs/>
                <w:color w:val="000000"/>
              </w:rPr>
              <w:t>Amount of Remaining from the “Employee Development” Budget</w:t>
            </w:r>
          </w:p>
        </w:tc>
        <w:tc>
          <w:tcPr>
            <w:tcW w:w="1113" w:type="dxa"/>
            <w:gridSpan w:val="2"/>
            <w:tcBorders>
              <w:top w:val="nil"/>
              <w:left w:val="nil"/>
              <w:bottom w:val="nil"/>
              <w:right w:val="nil"/>
            </w:tcBorders>
            <w:shd w:val="clear" w:color="auto" w:fill="auto"/>
            <w:noWrap/>
            <w:vAlign w:val="bottom"/>
            <w:hideMark/>
          </w:tcPr>
          <w:p w14:paraId="75767B23" w14:textId="77777777" w:rsidR="004A4017" w:rsidRPr="001B4D6C" w:rsidRDefault="004A4017" w:rsidP="009B60F8">
            <w:pPr>
              <w:spacing w:after="0" w:line="240" w:lineRule="auto"/>
              <w:jc w:val="right"/>
              <w:rPr>
                <w:rFonts w:ascii="Book Antiqua" w:eastAsia="Times New Roman" w:hAnsi="Book Antiqua" w:cs="Times New Roman"/>
                <w:sz w:val="24"/>
                <w:szCs w:val="24"/>
              </w:rPr>
            </w:pPr>
          </w:p>
        </w:tc>
      </w:tr>
      <w:tr w:rsidR="00A65191" w:rsidRPr="004A4017" w14:paraId="0F219769" w14:textId="77777777" w:rsidTr="005E3C34">
        <w:trPr>
          <w:trHeight w:val="4410"/>
        </w:trPr>
        <w:tc>
          <w:tcPr>
            <w:tcW w:w="1011" w:type="dxa"/>
            <w:tcBorders>
              <w:top w:val="nil"/>
              <w:left w:val="single" w:sz="4" w:space="0" w:color="auto"/>
              <w:bottom w:val="single" w:sz="4" w:space="0" w:color="auto"/>
              <w:right w:val="single" w:sz="4" w:space="0" w:color="auto"/>
            </w:tcBorders>
            <w:shd w:val="clear" w:color="auto" w:fill="auto"/>
            <w:noWrap/>
            <w:hideMark/>
          </w:tcPr>
          <w:p w14:paraId="504F09A7" w14:textId="77777777" w:rsidR="00A65191" w:rsidRPr="004A4017" w:rsidRDefault="00A65191" w:rsidP="00A65191">
            <w:pPr>
              <w:spacing w:after="0" w:line="240" w:lineRule="auto"/>
              <w:rPr>
                <w:rFonts w:ascii="Calibri" w:eastAsia="Times New Roman" w:hAnsi="Calibri" w:cs="Times New Roman"/>
                <w:color w:val="000000"/>
                <w:sz w:val="20"/>
                <w:szCs w:val="20"/>
              </w:rPr>
            </w:pPr>
            <w:r w:rsidRPr="004A4017">
              <w:rPr>
                <w:rFonts w:ascii="Calibri" w:eastAsia="Times New Roman" w:hAnsi="Calibri" w:cs="Times New Roman"/>
                <w:color w:val="000000"/>
                <w:sz w:val="20"/>
                <w:szCs w:val="20"/>
              </w:rPr>
              <w:t>TBD</w:t>
            </w:r>
          </w:p>
        </w:tc>
        <w:tc>
          <w:tcPr>
            <w:tcW w:w="1797" w:type="dxa"/>
            <w:tcBorders>
              <w:top w:val="nil"/>
              <w:left w:val="nil"/>
              <w:bottom w:val="single" w:sz="4" w:space="0" w:color="auto"/>
              <w:right w:val="single" w:sz="4" w:space="0" w:color="auto"/>
            </w:tcBorders>
            <w:shd w:val="clear" w:color="auto" w:fill="auto"/>
            <w:hideMark/>
          </w:tcPr>
          <w:p w14:paraId="0332382B" w14:textId="77777777" w:rsidR="00A65191" w:rsidRPr="004A4017" w:rsidRDefault="00A65191" w:rsidP="00A651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 xml:space="preserve">Advanced Groundwater Flow and Transport Modeling Course. Location: TBD   </w:t>
            </w:r>
          </w:p>
        </w:tc>
        <w:tc>
          <w:tcPr>
            <w:tcW w:w="1808" w:type="dxa"/>
            <w:tcBorders>
              <w:top w:val="nil"/>
              <w:left w:val="nil"/>
              <w:bottom w:val="single" w:sz="4" w:space="0" w:color="auto"/>
              <w:right w:val="single" w:sz="4" w:space="0" w:color="auto"/>
            </w:tcBorders>
            <w:shd w:val="clear" w:color="auto" w:fill="auto"/>
            <w:hideMark/>
          </w:tcPr>
          <w:p w14:paraId="38A17DB2" w14:textId="77777777" w:rsidR="00A65191" w:rsidRPr="004A4017" w:rsidRDefault="00A65191" w:rsidP="00A651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Stuart Norton. Environmental Consultant</w:t>
            </w:r>
          </w:p>
        </w:tc>
        <w:tc>
          <w:tcPr>
            <w:tcW w:w="1544" w:type="dxa"/>
            <w:tcBorders>
              <w:top w:val="nil"/>
              <w:left w:val="nil"/>
              <w:bottom w:val="single" w:sz="4" w:space="0" w:color="auto"/>
              <w:right w:val="single" w:sz="4" w:space="0" w:color="auto"/>
            </w:tcBorders>
            <w:shd w:val="clear" w:color="auto" w:fill="auto"/>
            <w:hideMark/>
          </w:tcPr>
          <w:p w14:paraId="265FF8B9" w14:textId="77777777" w:rsidR="00A65191" w:rsidRPr="004A4017" w:rsidRDefault="00A65191" w:rsidP="00A65191">
            <w:pPr>
              <w:spacing w:after="0" w:line="240" w:lineRule="auto"/>
              <w:jc w:val="center"/>
              <w:rPr>
                <w:rFonts w:ascii="Book Antiqua" w:eastAsia="Times New Roman" w:hAnsi="Book Antiqua" w:cs="Times New Roman"/>
                <w:sz w:val="20"/>
                <w:szCs w:val="20"/>
              </w:rPr>
            </w:pPr>
            <w:r w:rsidRPr="004A4017">
              <w:rPr>
                <w:rFonts w:ascii="Book Antiqua" w:eastAsia="Times New Roman" w:hAnsi="Book Antiqua" w:cs="Times New Roman"/>
                <w:sz w:val="20"/>
                <w:szCs w:val="20"/>
              </w:rPr>
              <w:t>T</w:t>
            </w:r>
          </w:p>
        </w:tc>
        <w:tc>
          <w:tcPr>
            <w:tcW w:w="2290" w:type="dxa"/>
            <w:tcBorders>
              <w:top w:val="nil"/>
              <w:left w:val="nil"/>
              <w:bottom w:val="single" w:sz="4" w:space="0" w:color="auto"/>
              <w:right w:val="single" w:sz="4" w:space="0" w:color="auto"/>
            </w:tcBorders>
            <w:shd w:val="clear" w:color="auto" w:fill="auto"/>
            <w:hideMark/>
          </w:tcPr>
          <w:p w14:paraId="4AD5A0A1" w14:textId="77777777" w:rsidR="00A65191" w:rsidRPr="004A4017" w:rsidRDefault="00A65191" w:rsidP="00A651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This training supports DEP hydrogeologic modeling projects across a number of programs.  It will provide assessment of potential contaminant impacts to the waters of the state and allow evaluation of proposed remedial actions, and it will facilitate the organization of environmental data for public presentation.</w:t>
            </w:r>
          </w:p>
        </w:tc>
        <w:tc>
          <w:tcPr>
            <w:tcW w:w="2170" w:type="dxa"/>
            <w:tcBorders>
              <w:top w:val="nil"/>
              <w:left w:val="nil"/>
              <w:bottom w:val="single" w:sz="4" w:space="0" w:color="auto"/>
              <w:right w:val="single" w:sz="4" w:space="0" w:color="auto"/>
            </w:tcBorders>
            <w:shd w:val="clear" w:color="auto" w:fill="auto"/>
            <w:hideMark/>
          </w:tcPr>
          <w:p w14:paraId="00802F03" w14:textId="77777777" w:rsidR="00A65191" w:rsidRPr="004A4017" w:rsidRDefault="00A65191" w:rsidP="00A65191">
            <w:pPr>
              <w:spacing w:after="0" w:line="240" w:lineRule="auto"/>
              <w:rPr>
                <w:rFonts w:ascii="Book Antiqua" w:eastAsia="Times New Roman" w:hAnsi="Book Antiqua" w:cs="Times New Roman"/>
                <w:sz w:val="20"/>
                <w:szCs w:val="20"/>
              </w:rPr>
            </w:pPr>
            <w:r w:rsidRPr="004A4017">
              <w:rPr>
                <w:rFonts w:ascii="Book Antiqua" w:eastAsia="Times New Roman" w:hAnsi="Book Antiqua" w:cs="Times New Roman"/>
                <w:sz w:val="20"/>
                <w:szCs w:val="20"/>
              </w:rPr>
              <w:t> </w:t>
            </w:r>
          </w:p>
        </w:tc>
        <w:tc>
          <w:tcPr>
            <w:tcW w:w="1290" w:type="dxa"/>
            <w:tcBorders>
              <w:top w:val="nil"/>
              <w:left w:val="nil"/>
              <w:bottom w:val="single" w:sz="4" w:space="0" w:color="auto"/>
              <w:right w:val="single" w:sz="4" w:space="0" w:color="auto"/>
            </w:tcBorders>
            <w:shd w:val="clear" w:color="auto" w:fill="auto"/>
            <w:hideMark/>
          </w:tcPr>
          <w:p w14:paraId="5098367E" w14:textId="77777777" w:rsidR="00A65191" w:rsidRPr="004A4017" w:rsidRDefault="00A65191" w:rsidP="00A65191">
            <w:pPr>
              <w:spacing w:after="0" w:line="240" w:lineRule="auto"/>
              <w:jc w:val="right"/>
              <w:rPr>
                <w:rFonts w:ascii="Book Antiqua" w:eastAsia="Times New Roman" w:hAnsi="Book Antiqua" w:cs="Times New Roman"/>
                <w:sz w:val="20"/>
                <w:szCs w:val="20"/>
              </w:rPr>
            </w:pPr>
            <w:r w:rsidRPr="004A4017">
              <w:rPr>
                <w:rFonts w:ascii="Book Antiqua" w:eastAsia="Times New Roman" w:hAnsi="Book Antiqua" w:cs="Times New Roman"/>
                <w:sz w:val="20"/>
                <w:szCs w:val="20"/>
              </w:rPr>
              <w:t xml:space="preserve">$3,500 </w:t>
            </w:r>
          </w:p>
        </w:tc>
        <w:tc>
          <w:tcPr>
            <w:tcW w:w="1551" w:type="dxa"/>
            <w:tcBorders>
              <w:top w:val="nil"/>
              <w:left w:val="nil"/>
              <w:bottom w:val="single" w:sz="4" w:space="0" w:color="auto"/>
              <w:right w:val="single" w:sz="4" w:space="0" w:color="auto"/>
            </w:tcBorders>
            <w:shd w:val="clear" w:color="000000" w:fill="FFFFFF"/>
            <w:hideMark/>
          </w:tcPr>
          <w:p w14:paraId="7A6F66A6" w14:textId="77777777" w:rsidR="00A65191" w:rsidRPr="004A4017" w:rsidRDefault="00A65191" w:rsidP="00A65191">
            <w:pPr>
              <w:spacing w:after="0" w:line="240" w:lineRule="auto"/>
              <w:jc w:val="right"/>
              <w:rPr>
                <w:rFonts w:ascii="Book Antiqua" w:eastAsia="Times New Roman" w:hAnsi="Book Antiqua" w:cs="Times New Roman"/>
                <w:sz w:val="20"/>
                <w:szCs w:val="20"/>
              </w:rPr>
            </w:pPr>
            <w:r w:rsidRPr="004A4017">
              <w:rPr>
                <w:rFonts w:ascii="Book Antiqua" w:eastAsia="Times New Roman" w:hAnsi="Book Antiqua" w:cs="Times New Roman"/>
                <w:sz w:val="20"/>
                <w:szCs w:val="20"/>
              </w:rPr>
              <w:t xml:space="preserve">$0 </w:t>
            </w:r>
          </w:p>
        </w:tc>
        <w:tc>
          <w:tcPr>
            <w:tcW w:w="1113" w:type="dxa"/>
            <w:gridSpan w:val="2"/>
            <w:tcBorders>
              <w:top w:val="nil"/>
              <w:left w:val="nil"/>
              <w:bottom w:val="nil"/>
              <w:right w:val="nil"/>
            </w:tcBorders>
            <w:shd w:val="clear" w:color="auto" w:fill="auto"/>
            <w:noWrap/>
            <w:vAlign w:val="bottom"/>
            <w:hideMark/>
          </w:tcPr>
          <w:p w14:paraId="1EC1E2AC" w14:textId="77777777" w:rsidR="00A65191" w:rsidRPr="004A4017" w:rsidRDefault="00A65191" w:rsidP="00A65191">
            <w:pPr>
              <w:spacing w:after="0" w:line="240" w:lineRule="auto"/>
              <w:jc w:val="right"/>
              <w:rPr>
                <w:rFonts w:ascii="Book Antiqua" w:eastAsia="Times New Roman" w:hAnsi="Book Antiqua" w:cs="Times New Roman"/>
                <w:sz w:val="20"/>
                <w:szCs w:val="20"/>
              </w:rPr>
            </w:pPr>
          </w:p>
        </w:tc>
      </w:tr>
      <w:tr w:rsidR="00A65191" w:rsidRPr="001B4D6C" w14:paraId="11AE9D85" w14:textId="77777777" w:rsidTr="005E3C34">
        <w:trPr>
          <w:trHeight w:val="345"/>
        </w:trPr>
        <w:tc>
          <w:tcPr>
            <w:tcW w:w="10620" w:type="dxa"/>
            <w:gridSpan w:val="6"/>
            <w:tcBorders>
              <w:top w:val="single" w:sz="4" w:space="0" w:color="auto"/>
              <w:left w:val="nil"/>
              <w:bottom w:val="single" w:sz="8" w:space="0" w:color="auto"/>
              <w:right w:val="nil"/>
            </w:tcBorders>
            <w:shd w:val="clear" w:color="auto" w:fill="auto"/>
            <w:noWrap/>
            <w:vAlign w:val="bottom"/>
            <w:hideMark/>
          </w:tcPr>
          <w:p w14:paraId="16BA5018" w14:textId="77777777" w:rsidR="00A65191" w:rsidRPr="001B4D6C" w:rsidRDefault="00A65191" w:rsidP="00A65191">
            <w:pPr>
              <w:spacing w:after="0" w:line="240" w:lineRule="auto"/>
              <w:rPr>
                <w:rFonts w:ascii="Book Antiqua" w:eastAsia="Times New Roman" w:hAnsi="Book Antiqua" w:cs="Times New Roman"/>
                <w:b/>
                <w:bCs/>
                <w:color w:val="FF0000"/>
                <w:sz w:val="24"/>
                <w:szCs w:val="24"/>
              </w:rPr>
            </w:pPr>
            <w:r w:rsidRPr="001B4D6C">
              <w:rPr>
                <w:rFonts w:ascii="Book Antiqua" w:eastAsia="Times New Roman" w:hAnsi="Book Antiqua" w:cs="Times New Roman"/>
                <w:b/>
                <w:bCs/>
                <w:color w:val="FF0000"/>
                <w:sz w:val="24"/>
                <w:szCs w:val="24"/>
              </w:rPr>
              <w:t>Applied Geoscience Services Total</w:t>
            </w:r>
          </w:p>
        </w:tc>
        <w:tc>
          <w:tcPr>
            <w:tcW w:w="1290" w:type="dxa"/>
            <w:tcBorders>
              <w:top w:val="nil"/>
              <w:left w:val="nil"/>
              <w:bottom w:val="single" w:sz="8" w:space="0" w:color="auto"/>
              <w:right w:val="nil"/>
            </w:tcBorders>
            <w:shd w:val="clear" w:color="auto" w:fill="auto"/>
            <w:hideMark/>
          </w:tcPr>
          <w:p w14:paraId="049F5DFF" w14:textId="6A7E85E4" w:rsidR="00A65191" w:rsidRPr="001B4D6C" w:rsidRDefault="00A65191" w:rsidP="0048434F">
            <w:pPr>
              <w:spacing w:after="0" w:line="240" w:lineRule="auto"/>
              <w:jc w:val="right"/>
              <w:rPr>
                <w:rFonts w:ascii="Book Antiqua" w:eastAsia="Times New Roman" w:hAnsi="Book Antiqua" w:cs="Times New Roman"/>
                <w:b/>
                <w:bCs/>
                <w:color w:val="000000"/>
                <w:sz w:val="24"/>
                <w:szCs w:val="24"/>
              </w:rPr>
            </w:pPr>
            <w:r w:rsidRPr="001B4D6C">
              <w:rPr>
                <w:rFonts w:ascii="Book Antiqua" w:eastAsia="Times New Roman" w:hAnsi="Book Antiqua" w:cs="Times New Roman"/>
                <w:b/>
                <w:bCs/>
                <w:color w:val="000000"/>
                <w:sz w:val="24"/>
                <w:szCs w:val="24"/>
              </w:rPr>
              <w:t>$</w:t>
            </w:r>
            <w:r w:rsidR="0048434F">
              <w:rPr>
                <w:rFonts w:ascii="Book Antiqua" w:eastAsia="Times New Roman" w:hAnsi="Book Antiqua" w:cs="Times New Roman"/>
                <w:b/>
                <w:bCs/>
                <w:color w:val="000000"/>
                <w:sz w:val="24"/>
                <w:szCs w:val="24"/>
              </w:rPr>
              <w:t>13</w:t>
            </w:r>
            <w:r w:rsidRPr="001B4D6C">
              <w:rPr>
                <w:rFonts w:ascii="Book Antiqua" w:eastAsia="Times New Roman" w:hAnsi="Book Antiqua" w:cs="Times New Roman"/>
                <w:b/>
                <w:bCs/>
                <w:color w:val="000000"/>
                <w:sz w:val="24"/>
                <w:szCs w:val="24"/>
              </w:rPr>
              <w:t>,140</w:t>
            </w:r>
          </w:p>
        </w:tc>
        <w:tc>
          <w:tcPr>
            <w:tcW w:w="1551" w:type="dxa"/>
            <w:tcBorders>
              <w:top w:val="nil"/>
              <w:left w:val="nil"/>
              <w:bottom w:val="single" w:sz="8" w:space="0" w:color="auto"/>
              <w:right w:val="single" w:sz="8" w:space="0" w:color="auto"/>
            </w:tcBorders>
            <w:shd w:val="clear" w:color="auto" w:fill="auto"/>
            <w:hideMark/>
          </w:tcPr>
          <w:p w14:paraId="70E5B8BB" w14:textId="77777777" w:rsidR="00A65191" w:rsidRPr="001B4D6C" w:rsidRDefault="00A65191" w:rsidP="00A65191">
            <w:pPr>
              <w:spacing w:after="0" w:line="240" w:lineRule="auto"/>
              <w:rPr>
                <w:rFonts w:ascii="Book Antiqua" w:eastAsia="Times New Roman" w:hAnsi="Book Antiqua" w:cs="Times New Roman"/>
                <w:color w:val="000000"/>
                <w:sz w:val="24"/>
                <w:szCs w:val="24"/>
              </w:rPr>
            </w:pPr>
            <w:r w:rsidRPr="001B4D6C">
              <w:rPr>
                <w:rFonts w:ascii="Book Antiqua" w:eastAsia="Times New Roman" w:hAnsi="Book Antiqua" w:cs="Times New Roman"/>
                <w:color w:val="000000"/>
                <w:sz w:val="24"/>
                <w:szCs w:val="24"/>
              </w:rPr>
              <w:t> </w:t>
            </w:r>
          </w:p>
        </w:tc>
        <w:tc>
          <w:tcPr>
            <w:tcW w:w="1113" w:type="dxa"/>
            <w:gridSpan w:val="2"/>
            <w:tcBorders>
              <w:top w:val="nil"/>
              <w:left w:val="nil"/>
              <w:bottom w:val="nil"/>
              <w:right w:val="nil"/>
            </w:tcBorders>
            <w:shd w:val="clear" w:color="auto" w:fill="auto"/>
            <w:noWrap/>
            <w:vAlign w:val="bottom"/>
            <w:hideMark/>
          </w:tcPr>
          <w:p w14:paraId="37ECC782" w14:textId="77777777" w:rsidR="00A65191" w:rsidRPr="001B4D6C" w:rsidRDefault="00A65191" w:rsidP="00A65191">
            <w:pPr>
              <w:spacing w:after="0" w:line="240" w:lineRule="auto"/>
              <w:rPr>
                <w:rFonts w:ascii="Book Antiqua" w:eastAsia="Times New Roman" w:hAnsi="Book Antiqua" w:cs="Times New Roman"/>
                <w:color w:val="000000"/>
                <w:sz w:val="24"/>
                <w:szCs w:val="24"/>
              </w:rPr>
            </w:pPr>
          </w:p>
        </w:tc>
      </w:tr>
      <w:tr w:rsidR="00A65191" w:rsidRPr="001B4D6C" w14:paraId="65161B0B" w14:textId="77777777" w:rsidTr="005E3C34">
        <w:trPr>
          <w:trHeight w:val="660"/>
        </w:trPr>
        <w:tc>
          <w:tcPr>
            <w:tcW w:w="1011" w:type="dxa"/>
            <w:tcBorders>
              <w:top w:val="nil"/>
              <w:left w:val="nil"/>
              <w:bottom w:val="nil"/>
              <w:right w:val="nil"/>
            </w:tcBorders>
            <w:shd w:val="clear" w:color="auto" w:fill="auto"/>
            <w:noWrap/>
            <w:hideMark/>
          </w:tcPr>
          <w:p w14:paraId="7012FE00" w14:textId="77777777" w:rsidR="00A65191" w:rsidRPr="001B4D6C" w:rsidRDefault="00A65191" w:rsidP="00A65191">
            <w:pPr>
              <w:spacing w:after="0" w:line="240" w:lineRule="auto"/>
              <w:rPr>
                <w:rFonts w:ascii="Times New Roman" w:eastAsia="Times New Roman" w:hAnsi="Times New Roman" w:cs="Times New Roman"/>
                <w:sz w:val="20"/>
                <w:szCs w:val="20"/>
              </w:rPr>
            </w:pPr>
          </w:p>
        </w:tc>
        <w:tc>
          <w:tcPr>
            <w:tcW w:w="1797" w:type="dxa"/>
            <w:tcBorders>
              <w:top w:val="nil"/>
              <w:left w:val="nil"/>
              <w:bottom w:val="nil"/>
              <w:right w:val="nil"/>
            </w:tcBorders>
            <w:shd w:val="clear" w:color="auto" w:fill="auto"/>
            <w:hideMark/>
          </w:tcPr>
          <w:p w14:paraId="23A74AA0" w14:textId="77777777" w:rsidR="00A65191" w:rsidRPr="001B4D6C" w:rsidRDefault="00A65191" w:rsidP="00A65191">
            <w:pPr>
              <w:spacing w:after="0" w:line="240" w:lineRule="auto"/>
              <w:rPr>
                <w:rFonts w:ascii="Times New Roman" w:eastAsia="Times New Roman" w:hAnsi="Times New Roman" w:cs="Times New Roman"/>
                <w:sz w:val="20"/>
                <w:szCs w:val="20"/>
              </w:rPr>
            </w:pPr>
          </w:p>
        </w:tc>
        <w:tc>
          <w:tcPr>
            <w:tcW w:w="1808" w:type="dxa"/>
            <w:tcBorders>
              <w:top w:val="nil"/>
              <w:left w:val="nil"/>
              <w:bottom w:val="nil"/>
              <w:right w:val="nil"/>
            </w:tcBorders>
            <w:shd w:val="clear" w:color="auto" w:fill="auto"/>
            <w:hideMark/>
          </w:tcPr>
          <w:p w14:paraId="63E6A315" w14:textId="77777777" w:rsidR="00A65191" w:rsidRPr="001B4D6C" w:rsidRDefault="00A65191" w:rsidP="00A65191">
            <w:pPr>
              <w:spacing w:after="0" w:line="240" w:lineRule="auto"/>
              <w:rPr>
                <w:rFonts w:ascii="Times New Roman" w:eastAsia="Times New Roman" w:hAnsi="Times New Roman" w:cs="Times New Roman"/>
                <w:sz w:val="20"/>
                <w:szCs w:val="20"/>
              </w:rPr>
            </w:pPr>
          </w:p>
        </w:tc>
        <w:tc>
          <w:tcPr>
            <w:tcW w:w="1544" w:type="dxa"/>
            <w:tcBorders>
              <w:top w:val="nil"/>
              <w:left w:val="nil"/>
              <w:bottom w:val="nil"/>
              <w:right w:val="nil"/>
            </w:tcBorders>
            <w:shd w:val="clear" w:color="auto" w:fill="auto"/>
            <w:hideMark/>
          </w:tcPr>
          <w:p w14:paraId="220B36FF" w14:textId="77777777" w:rsidR="00A65191" w:rsidRPr="001B4D6C" w:rsidRDefault="00A65191" w:rsidP="00A65191">
            <w:pPr>
              <w:spacing w:after="0" w:line="240" w:lineRule="auto"/>
              <w:rPr>
                <w:rFonts w:ascii="Times New Roman" w:eastAsia="Times New Roman" w:hAnsi="Times New Roman" w:cs="Times New Roman"/>
                <w:sz w:val="20"/>
                <w:szCs w:val="20"/>
              </w:rPr>
            </w:pPr>
          </w:p>
        </w:tc>
        <w:tc>
          <w:tcPr>
            <w:tcW w:w="2290" w:type="dxa"/>
            <w:tcBorders>
              <w:top w:val="nil"/>
              <w:left w:val="nil"/>
              <w:bottom w:val="nil"/>
              <w:right w:val="nil"/>
            </w:tcBorders>
            <w:shd w:val="clear" w:color="auto" w:fill="auto"/>
            <w:hideMark/>
          </w:tcPr>
          <w:p w14:paraId="23498A5D" w14:textId="77777777" w:rsidR="00A65191" w:rsidRPr="001B4D6C" w:rsidRDefault="00A65191" w:rsidP="00A65191">
            <w:pPr>
              <w:spacing w:after="0" w:line="240" w:lineRule="auto"/>
              <w:jc w:val="center"/>
              <w:rPr>
                <w:rFonts w:ascii="Times New Roman" w:eastAsia="Times New Roman" w:hAnsi="Times New Roman" w:cs="Times New Roman"/>
                <w:sz w:val="20"/>
                <w:szCs w:val="20"/>
              </w:rPr>
            </w:pPr>
          </w:p>
        </w:tc>
        <w:tc>
          <w:tcPr>
            <w:tcW w:w="2170" w:type="dxa"/>
            <w:tcBorders>
              <w:top w:val="nil"/>
              <w:left w:val="nil"/>
              <w:bottom w:val="nil"/>
              <w:right w:val="nil"/>
            </w:tcBorders>
            <w:shd w:val="clear" w:color="auto" w:fill="auto"/>
            <w:hideMark/>
          </w:tcPr>
          <w:p w14:paraId="574DCE53" w14:textId="77777777" w:rsidR="00A65191" w:rsidRPr="001B4D6C" w:rsidRDefault="00A65191" w:rsidP="00A65191">
            <w:pPr>
              <w:spacing w:after="0" w:line="240" w:lineRule="auto"/>
              <w:rPr>
                <w:rFonts w:ascii="Book Antiqua" w:eastAsia="Times New Roman" w:hAnsi="Book Antiqua" w:cs="Times New Roman"/>
                <w:b/>
                <w:bCs/>
                <w:sz w:val="24"/>
                <w:szCs w:val="24"/>
              </w:rPr>
            </w:pPr>
            <w:r w:rsidRPr="001B4D6C">
              <w:rPr>
                <w:rFonts w:ascii="Book Antiqua" w:eastAsia="Times New Roman" w:hAnsi="Book Antiqua" w:cs="Times New Roman"/>
                <w:b/>
                <w:bCs/>
                <w:sz w:val="24"/>
                <w:szCs w:val="24"/>
              </w:rPr>
              <w:t>TOTAL FGS SDP BUDGET</w:t>
            </w:r>
          </w:p>
        </w:tc>
        <w:tc>
          <w:tcPr>
            <w:tcW w:w="1290" w:type="dxa"/>
            <w:tcBorders>
              <w:top w:val="nil"/>
              <w:left w:val="nil"/>
              <w:bottom w:val="nil"/>
              <w:right w:val="nil"/>
            </w:tcBorders>
            <w:shd w:val="clear" w:color="auto" w:fill="auto"/>
            <w:hideMark/>
          </w:tcPr>
          <w:p w14:paraId="5EF13D5D" w14:textId="38235E3B" w:rsidR="00A65191" w:rsidRPr="001B4D6C" w:rsidRDefault="00A65191" w:rsidP="0048434F">
            <w:pPr>
              <w:spacing w:after="0" w:line="240" w:lineRule="auto"/>
              <w:jc w:val="right"/>
              <w:rPr>
                <w:rFonts w:ascii="Book Antiqua" w:eastAsia="Times New Roman" w:hAnsi="Book Antiqua" w:cs="Times New Roman"/>
                <w:b/>
                <w:bCs/>
                <w:sz w:val="24"/>
                <w:szCs w:val="24"/>
              </w:rPr>
            </w:pPr>
            <w:r w:rsidRPr="001B4D6C">
              <w:rPr>
                <w:rFonts w:ascii="Book Antiqua" w:eastAsia="Times New Roman" w:hAnsi="Book Antiqua" w:cs="Times New Roman"/>
                <w:b/>
                <w:bCs/>
                <w:sz w:val="24"/>
                <w:szCs w:val="24"/>
              </w:rPr>
              <w:t>$3</w:t>
            </w:r>
            <w:r w:rsidR="0048434F">
              <w:rPr>
                <w:rFonts w:ascii="Book Antiqua" w:eastAsia="Times New Roman" w:hAnsi="Book Antiqua" w:cs="Times New Roman"/>
                <w:b/>
                <w:bCs/>
                <w:sz w:val="24"/>
                <w:szCs w:val="24"/>
              </w:rPr>
              <w:t>9</w:t>
            </w:r>
            <w:r w:rsidRPr="001B4D6C">
              <w:rPr>
                <w:rFonts w:ascii="Book Antiqua" w:eastAsia="Times New Roman" w:hAnsi="Book Antiqua" w:cs="Times New Roman"/>
                <w:b/>
                <w:bCs/>
                <w:sz w:val="24"/>
                <w:szCs w:val="24"/>
              </w:rPr>
              <w:t xml:space="preserve">,159 </w:t>
            </w:r>
          </w:p>
        </w:tc>
        <w:tc>
          <w:tcPr>
            <w:tcW w:w="1551" w:type="dxa"/>
            <w:tcBorders>
              <w:top w:val="nil"/>
              <w:left w:val="nil"/>
              <w:bottom w:val="nil"/>
              <w:right w:val="nil"/>
            </w:tcBorders>
            <w:shd w:val="clear" w:color="auto" w:fill="auto"/>
            <w:hideMark/>
          </w:tcPr>
          <w:p w14:paraId="67CBF23F" w14:textId="77777777" w:rsidR="00A65191" w:rsidRPr="001B4D6C" w:rsidRDefault="00A65191" w:rsidP="00A65191">
            <w:pPr>
              <w:spacing w:after="0" w:line="240" w:lineRule="auto"/>
              <w:jc w:val="right"/>
              <w:rPr>
                <w:rFonts w:ascii="Book Antiqua" w:eastAsia="Times New Roman" w:hAnsi="Book Antiqua" w:cs="Times New Roman"/>
                <w:b/>
                <w:bCs/>
                <w:sz w:val="24"/>
                <w:szCs w:val="24"/>
              </w:rPr>
            </w:pPr>
          </w:p>
        </w:tc>
        <w:tc>
          <w:tcPr>
            <w:tcW w:w="1113" w:type="dxa"/>
            <w:gridSpan w:val="2"/>
            <w:tcBorders>
              <w:top w:val="nil"/>
              <w:left w:val="nil"/>
              <w:bottom w:val="nil"/>
              <w:right w:val="nil"/>
            </w:tcBorders>
            <w:shd w:val="clear" w:color="auto" w:fill="auto"/>
            <w:noWrap/>
            <w:vAlign w:val="bottom"/>
            <w:hideMark/>
          </w:tcPr>
          <w:p w14:paraId="16195672" w14:textId="77777777" w:rsidR="00A65191" w:rsidRPr="001B4D6C" w:rsidRDefault="00A65191" w:rsidP="00A65191">
            <w:pPr>
              <w:spacing w:after="0" w:line="240" w:lineRule="auto"/>
              <w:rPr>
                <w:rFonts w:ascii="Times New Roman" w:eastAsia="Times New Roman" w:hAnsi="Times New Roman" w:cs="Times New Roman"/>
                <w:sz w:val="20"/>
                <w:szCs w:val="20"/>
              </w:rPr>
            </w:pPr>
          </w:p>
        </w:tc>
      </w:tr>
    </w:tbl>
    <w:p w14:paraId="720567DF" w14:textId="617DAA4D" w:rsidR="00A23F8E" w:rsidRDefault="00A23F8E" w:rsidP="00A23F8E">
      <w:pPr>
        <w:pStyle w:val="Caption"/>
        <w:rPr>
          <w:noProof/>
          <w:sz w:val="36"/>
          <w:szCs w:val="36"/>
        </w:rPr>
      </w:pPr>
    </w:p>
    <w:p w14:paraId="546EDA56" w14:textId="77777777" w:rsidR="00A23F8E" w:rsidRPr="00F357B5" w:rsidRDefault="00A23F8E" w:rsidP="00A23F8E">
      <w:pPr>
        <w:pStyle w:val="Caption"/>
        <w:rPr>
          <w:noProof/>
          <w:sz w:val="36"/>
          <w:szCs w:val="36"/>
        </w:rPr>
      </w:pPr>
      <w:r w:rsidRPr="00F357B5">
        <w:rPr>
          <w:noProof/>
          <w:sz w:val="36"/>
          <w:szCs w:val="36"/>
        </w:rPr>
        <w:br w:type="page"/>
      </w:r>
    </w:p>
    <w:p w14:paraId="3BBAE6B1" w14:textId="77777777" w:rsidR="00A23F8E" w:rsidRDefault="00A23F8E" w:rsidP="00A23F8E">
      <w:pPr>
        <w:pStyle w:val="Caption"/>
        <w:jc w:val="center"/>
        <w:rPr>
          <w:sz w:val="36"/>
          <w:szCs w:val="36"/>
        </w:rPr>
        <w:sectPr w:rsidR="00A23F8E" w:rsidSect="00CB7D5C">
          <w:pgSz w:w="15840" w:h="12240" w:orient="landscape" w:code="1"/>
          <w:pgMar w:top="1440" w:right="1440" w:bottom="1440" w:left="1166" w:header="720" w:footer="720" w:gutter="0"/>
          <w:pgBorders w:offsetFrom="page">
            <w:top w:val="single" w:sz="4" w:space="24" w:color="auto"/>
            <w:left w:val="single" w:sz="4" w:space="24" w:color="auto"/>
            <w:bottom w:val="single" w:sz="4" w:space="24" w:color="auto"/>
            <w:right w:val="single" w:sz="4" w:space="24" w:color="auto"/>
          </w:pgBorders>
          <w:cols w:space="720"/>
          <w:titlePg/>
          <w:docGrid w:linePitch="360"/>
        </w:sectPr>
      </w:pPr>
    </w:p>
    <w:p w14:paraId="6B613099" w14:textId="2D58A956" w:rsidR="00B032B9" w:rsidRPr="00B032B9" w:rsidRDefault="00B032B9" w:rsidP="00B032B9">
      <w:pPr>
        <w:pStyle w:val="Caption"/>
        <w:rPr>
          <w:color w:val="000000" w:themeColor="text1"/>
          <w:sz w:val="34"/>
          <w:szCs w:val="34"/>
        </w:rPr>
      </w:pPr>
      <w:bookmarkStart w:id="31" w:name="_Toc386534713"/>
      <w:bookmarkStart w:id="32" w:name="_Toc385942040"/>
      <w:bookmarkStart w:id="33" w:name="_Toc385941205"/>
      <w:r w:rsidRPr="00B032B9">
        <w:rPr>
          <w:color w:val="000000" w:themeColor="text1"/>
          <w:sz w:val="34"/>
          <w:szCs w:val="34"/>
        </w:rPr>
        <w:lastRenderedPageBreak/>
        <w:t xml:space="preserve">APPENDIX </w:t>
      </w:r>
      <w:r w:rsidR="00965686">
        <w:rPr>
          <w:color w:val="000000" w:themeColor="text1"/>
          <w:sz w:val="34"/>
          <w:szCs w:val="34"/>
        </w:rPr>
        <w:fldChar w:fldCharType="begin"/>
      </w:r>
      <w:r w:rsidR="00965686">
        <w:rPr>
          <w:color w:val="000000" w:themeColor="text1"/>
          <w:sz w:val="34"/>
          <w:szCs w:val="34"/>
        </w:rPr>
        <w:instrText xml:space="preserve"> SEQ APPENDIX \* ALPHABETIC </w:instrText>
      </w:r>
      <w:r w:rsidR="00965686">
        <w:rPr>
          <w:color w:val="000000" w:themeColor="text1"/>
          <w:sz w:val="34"/>
          <w:szCs w:val="34"/>
        </w:rPr>
        <w:fldChar w:fldCharType="separate"/>
      </w:r>
      <w:r w:rsidR="00965686">
        <w:rPr>
          <w:noProof/>
          <w:color w:val="000000" w:themeColor="text1"/>
          <w:sz w:val="34"/>
          <w:szCs w:val="34"/>
        </w:rPr>
        <w:t>G</w:t>
      </w:r>
      <w:r w:rsidR="00965686">
        <w:rPr>
          <w:color w:val="000000" w:themeColor="text1"/>
          <w:sz w:val="34"/>
          <w:szCs w:val="34"/>
        </w:rPr>
        <w:fldChar w:fldCharType="end"/>
      </w:r>
      <w:r w:rsidRPr="00B032B9">
        <w:rPr>
          <w:color w:val="000000" w:themeColor="text1"/>
          <w:sz w:val="34"/>
          <w:szCs w:val="34"/>
        </w:rPr>
        <w:t>.  DRAFT FY 15-16 LBR REDUCTION PROPOSAL 1 OF 2</w:t>
      </w:r>
      <w:bookmarkEnd w:id="31"/>
    </w:p>
    <w:bookmarkEnd w:id="32"/>
    <w:bookmarkEnd w:id="33"/>
    <w:p w14:paraId="54678A69" w14:textId="77777777" w:rsidR="005E3C34" w:rsidRPr="005E3C34" w:rsidRDefault="005E3C34" w:rsidP="005E3C34">
      <w:pPr>
        <w:spacing w:after="0" w:line="240" w:lineRule="auto"/>
        <w:jc w:val="center"/>
        <w:outlineLvl w:val="0"/>
        <w:rPr>
          <w:rFonts w:ascii="Arial" w:eastAsia="Times New Roman" w:hAnsi="Arial" w:cs="Arial"/>
          <w:b/>
          <w:bCs/>
          <w:sz w:val="20"/>
          <w:szCs w:val="24"/>
        </w:rPr>
      </w:pPr>
      <w:r w:rsidRPr="005E3C34">
        <w:rPr>
          <w:rFonts w:ascii="Arial" w:eastAsia="Times New Roman" w:hAnsi="Arial" w:cs="Arial"/>
          <w:b/>
          <w:bCs/>
          <w:sz w:val="20"/>
          <w:szCs w:val="24"/>
        </w:rPr>
        <w:t>DEPARTMENT OF ENVIRONMENTAL PROTECTION</w:t>
      </w:r>
    </w:p>
    <w:p w14:paraId="2335CFBD" w14:textId="77777777" w:rsidR="005E3C34" w:rsidRPr="005E3C34" w:rsidRDefault="005E3C34" w:rsidP="005E3C34">
      <w:pPr>
        <w:spacing w:after="0" w:line="240" w:lineRule="auto"/>
        <w:jc w:val="center"/>
        <w:rPr>
          <w:rFonts w:ascii="Arial" w:eastAsia="Times New Roman" w:hAnsi="Arial" w:cs="Arial"/>
          <w:b/>
          <w:bCs/>
          <w:sz w:val="20"/>
          <w:szCs w:val="24"/>
        </w:rPr>
      </w:pPr>
      <w:r w:rsidRPr="005E3C34">
        <w:rPr>
          <w:rFonts w:ascii="Arial" w:eastAsia="Times New Roman" w:hAnsi="Arial" w:cs="Arial"/>
          <w:b/>
          <w:bCs/>
          <w:sz w:val="20"/>
          <w:szCs w:val="24"/>
        </w:rPr>
        <w:t>FY 2015-16 LEGISLATIVE BUDGET REQUEST</w:t>
      </w:r>
    </w:p>
    <w:p w14:paraId="626F4738" w14:textId="77777777" w:rsidR="005E3C34" w:rsidRPr="005E3C34" w:rsidRDefault="005E3C34" w:rsidP="005E3C34">
      <w:pPr>
        <w:spacing w:after="0" w:line="240" w:lineRule="auto"/>
        <w:jc w:val="center"/>
        <w:rPr>
          <w:rFonts w:ascii="Arial" w:eastAsia="Times New Roman" w:hAnsi="Arial" w:cs="Arial"/>
          <w:b/>
          <w:bCs/>
          <w:sz w:val="20"/>
          <w:szCs w:val="24"/>
        </w:rPr>
      </w:pPr>
    </w:p>
    <w:p w14:paraId="620C2D12" w14:textId="77777777" w:rsidR="005E3C34" w:rsidRPr="005E3C34" w:rsidRDefault="005E3C34" w:rsidP="005E3C34">
      <w:pPr>
        <w:spacing w:after="0" w:line="240" w:lineRule="auto"/>
        <w:jc w:val="center"/>
        <w:rPr>
          <w:rFonts w:ascii="Arial" w:eastAsia="Times New Roman" w:hAnsi="Arial" w:cs="Arial"/>
          <w:b/>
          <w:bCs/>
          <w:sz w:val="20"/>
          <w:szCs w:val="24"/>
        </w:rPr>
      </w:pPr>
      <w:r w:rsidRPr="005E3C34">
        <w:rPr>
          <w:rFonts w:ascii="Arial" w:eastAsia="Times New Roman" w:hAnsi="Arial" w:cs="Arial"/>
          <w:b/>
          <w:bCs/>
          <w:sz w:val="20"/>
          <w:szCs w:val="24"/>
        </w:rPr>
        <w:t xml:space="preserve"> PROPOSED REDUCTION PROPOSAL</w:t>
      </w:r>
    </w:p>
    <w:p w14:paraId="082A03CD" w14:textId="77777777" w:rsidR="005E3C34" w:rsidRPr="005E3C34" w:rsidRDefault="005E3C34" w:rsidP="005E3C34">
      <w:pPr>
        <w:spacing w:after="0" w:line="240" w:lineRule="auto"/>
        <w:rPr>
          <w:rFonts w:ascii="Arial" w:eastAsia="Times New Roman" w:hAnsi="Arial" w:cs="Arial"/>
          <w:sz w:val="20"/>
          <w:szCs w:val="24"/>
        </w:rPr>
      </w:pPr>
    </w:p>
    <w:p w14:paraId="4EE09767" w14:textId="77777777" w:rsidR="005E3C34" w:rsidRPr="005E3C34" w:rsidRDefault="005E3C34" w:rsidP="005E3C34">
      <w:pPr>
        <w:spacing w:after="0" w:line="240" w:lineRule="auto"/>
        <w:rPr>
          <w:rFonts w:ascii="Arial" w:eastAsia="Times New Roman" w:hAnsi="Arial" w:cs="Arial"/>
          <w:b/>
          <w:bCs/>
          <w:sz w:val="20"/>
          <w:szCs w:val="24"/>
        </w:rPr>
      </w:pPr>
      <w:r w:rsidRPr="005E3C34">
        <w:rPr>
          <w:rFonts w:ascii="Arial" w:eastAsia="Times New Roman" w:hAnsi="Arial" w:cs="Arial"/>
          <w:b/>
          <w:bCs/>
          <w:sz w:val="20"/>
          <w:szCs w:val="24"/>
        </w:rPr>
        <w:t>DIVISION/OFFICE:  Florida Geological Survey</w:t>
      </w:r>
    </w:p>
    <w:p w14:paraId="191D32A5" w14:textId="77777777" w:rsidR="005E3C34" w:rsidRPr="005E3C34" w:rsidRDefault="005E3C34" w:rsidP="005E3C34">
      <w:pPr>
        <w:spacing w:after="0" w:line="240" w:lineRule="auto"/>
        <w:jc w:val="both"/>
        <w:outlineLvl w:val="0"/>
        <w:rPr>
          <w:rFonts w:ascii="Arial" w:eastAsia="Times New Roman" w:hAnsi="Arial" w:cs="Arial"/>
          <w:b/>
          <w:bCs/>
          <w:sz w:val="20"/>
          <w:szCs w:val="24"/>
        </w:rPr>
      </w:pPr>
    </w:p>
    <w:p w14:paraId="102CB0D2" w14:textId="77777777" w:rsidR="005E3C34" w:rsidRPr="005E3C34" w:rsidRDefault="005E3C34" w:rsidP="005E3C34">
      <w:pPr>
        <w:spacing w:after="0" w:line="240" w:lineRule="auto"/>
        <w:outlineLvl w:val="0"/>
        <w:rPr>
          <w:rFonts w:ascii="Arial" w:eastAsia="Times New Roman" w:hAnsi="Arial" w:cs="Arial"/>
          <w:b/>
          <w:bCs/>
          <w:sz w:val="20"/>
          <w:szCs w:val="24"/>
          <w:u w:val="single"/>
        </w:rPr>
      </w:pPr>
      <w:r w:rsidRPr="005E3C34">
        <w:rPr>
          <w:rFonts w:ascii="Arial" w:eastAsia="Times New Roman" w:hAnsi="Arial" w:cs="Arial"/>
          <w:b/>
          <w:bCs/>
          <w:sz w:val="20"/>
          <w:szCs w:val="24"/>
        </w:rPr>
        <w:t>REDUCTION ISSUE TITLE: Reduce DEP/FGS Administration Support Staffing</w:t>
      </w:r>
    </w:p>
    <w:p w14:paraId="1D8829B4" w14:textId="77777777" w:rsidR="005E3C34" w:rsidRPr="005E3C34" w:rsidRDefault="005E3C34" w:rsidP="005E3C34">
      <w:pPr>
        <w:spacing w:after="0" w:line="240" w:lineRule="auto"/>
        <w:ind w:left="5040" w:firstLine="720"/>
        <w:rPr>
          <w:rFonts w:ascii="Arial" w:eastAsia="Times New Roman" w:hAnsi="Arial" w:cs="Arial"/>
          <w:b/>
          <w:bCs/>
          <w:sz w:val="20"/>
          <w:szCs w:val="24"/>
        </w:rPr>
      </w:pPr>
    </w:p>
    <w:p w14:paraId="0BB4A7D3" w14:textId="77777777" w:rsidR="005E3C34" w:rsidRPr="005E3C34" w:rsidRDefault="005E3C34" w:rsidP="005E3C34">
      <w:pPr>
        <w:spacing w:after="0" w:line="240" w:lineRule="auto"/>
        <w:outlineLvl w:val="0"/>
        <w:rPr>
          <w:rFonts w:ascii="Arial" w:eastAsia="Times New Roman" w:hAnsi="Arial" w:cs="Arial"/>
          <w:b/>
          <w:bCs/>
          <w:sz w:val="20"/>
          <w:szCs w:val="24"/>
          <w:u w:val="single"/>
        </w:rPr>
      </w:pPr>
      <w:r w:rsidRPr="005E3C34">
        <w:rPr>
          <w:rFonts w:ascii="Arial" w:eastAsia="Times New Roman" w:hAnsi="Arial" w:cs="Arial"/>
          <w:b/>
          <w:bCs/>
          <w:sz w:val="20"/>
          <w:szCs w:val="24"/>
        </w:rPr>
        <w:t>TOTAL AMOUNT: -$30,000.00</w:t>
      </w:r>
      <w:r w:rsidRPr="005E3C34">
        <w:rPr>
          <w:rFonts w:ascii="Arial" w:eastAsia="Times New Roman" w:hAnsi="Arial" w:cs="Arial"/>
          <w:b/>
          <w:bCs/>
          <w:sz w:val="20"/>
          <w:szCs w:val="24"/>
        </w:rPr>
        <w:tab/>
        <w:t xml:space="preserve">  </w:t>
      </w:r>
    </w:p>
    <w:p w14:paraId="2C96FD6E" w14:textId="77777777" w:rsidR="005E3C34" w:rsidRPr="005E3C34" w:rsidRDefault="005E3C34" w:rsidP="005E3C34">
      <w:pPr>
        <w:spacing w:after="0" w:line="240" w:lineRule="auto"/>
        <w:rPr>
          <w:rFonts w:ascii="Arial" w:eastAsia="Times New Roman" w:hAnsi="Arial" w:cs="Arial"/>
          <w:sz w:val="20"/>
          <w:szCs w:val="24"/>
        </w:rPr>
      </w:pPr>
      <w:r w:rsidRPr="005E3C34">
        <w:rPr>
          <w:rFonts w:ascii="Arial" w:eastAsia="Times New Roman" w:hAnsi="Arial" w:cs="Arial"/>
          <w:sz w:val="20"/>
          <w:szCs w:val="24"/>
        </w:rPr>
        <w:tab/>
      </w:r>
      <w:r w:rsidRPr="005E3C34">
        <w:rPr>
          <w:rFonts w:ascii="Arial" w:eastAsia="Times New Roman" w:hAnsi="Arial" w:cs="Arial"/>
          <w:sz w:val="20"/>
          <w:szCs w:val="24"/>
        </w:rPr>
        <w:tab/>
      </w:r>
      <w:r w:rsidRPr="005E3C34">
        <w:rPr>
          <w:rFonts w:ascii="Arial" w:eastAsia="Times New Roman" w:hAnsi="Arial" w:cs="Arial"/>
          <w:sz w:val="20"/>
          <w:szCs w:val="24"/>
        </w:rPr>
        <w:tab/>
      </w:r>
      <w:r w:rsidRPr="005E3C34">
        <w:rPr>
          <w:rFonts w:ascii="Arial" w:eastAsia="Times New Roman" w:hAnsi="Arial" w:cs="Arial"/>
          <w:sz w:val="20"/>
          <w:szCs w:val="24"/>
        </w:rPr>
        <w:tab/>
      </w:r>
      <w:r w:rsidRPr="005E3C34">
        <w:rPr>
          <w:rFonts w:ascii="Arial" w:eastAsia="Times New Roman" w:hAnsi="Arial" w:cs="Arial"/>
          <w:sz w:val="20"/>
          <w:szCs w:val="24"/>
        </w:rPr>
        <w:tab/>
      </w:r>
      <w:r w:rsidRPr="005E3C34">
        <w:rPr>
          <w:rFonts w:ascii="Arial" w:eastAsia="Times New Roman" w:hAnsi="Arial" w:cs="Arial"/>
          <w:sz w:val="20"/>
          <w:szCs w:val="24"/>
        </w:rPr>
        <w:tab/>
      </w:r>
      <w:r w:rsidRPr="005E3C34">
        <w:rPr>
          <w:rFonts w:ascii="Arial" w:eastAsia="Times New Roman" w:hAnsi="Arial" w:cs="Arial"/>
          <w:sz w:val="20"/>
          <w:szCs w:val="24"/>
        </w:rPr>
        <w:tab/>
      </w:r>
    </w:p>
    <w:p w14:paraId="37852C25" w14:textId="77777777" w:rsidR="005E3C34" w:rsidRPr="005E3C34" w:rsidRDefault="005E3C34" w:rsidP="005E3C34">
      <w:pPr>
        <w:spacing w:after="0" w:line="240" w:lineRule="auto"/>
        <w:outlineLvl w:val="0"/>
        <w:rPr>
          <w:rFonts w:ascii="Arial" w:eastAsia="Times New Roman" w:hAnsi="Arial" w:cs="Arial"/>
          <w:b/>
          <w:bCs/>
          <w:sz w:val="20"/>
          <w:szCs w:val="24"/>
        </w:rPr>
      </w:pPr>
      <w:r w:rsidRPr="005E3C34">
        <w:rPr>
          <w:rFonts w:ascii="Arial" w:eastAsia="Times New Roman" w:hAnsi="Arial" w:cs="Arial"/>
          <w:b/>
          <w:bCs/>
          <w:sz w:val="20"/>
          <w:szCs w:val="24"/>
        </w:rPr>
        <w:t>REDUCTION ISSUE PRIORITY: _</w:t>
      </w:r>
      <w:r w:rsidRPr="005E3C34">
        <w:rPr>
          <w:rFonts w:ascii="Arial" w:eastAsia="Times New Roman" w:hAnsi="Arial" w:cs="Arial"/>
          <w:b/>
          <w:bCs/>
          <w:sz w:val="20"/>
          <w:szCs w:val="24"/>
          <w:u w:val="single"/>
        </w:rPr>
        <w:t>1__</w:t>
      </w:r>
      <w:r w:rsidRPr="005E3C34">
        <w:rPr>
          <w:rFonts w:ascii="Arial" w:eastAsia="Times New Roman" w:hAnsi="Arial" w:cs="Arial"/>
          <w:b/>
          <w:bCs/>
          <w:sz w:val="20"/>
          <w:szCs w:val="24"/>
        </w:rPr>
        <w:t xml:space="preserve"> of _</w:t>
      </w:r>
      <w:r w:rsidRPr="005E3C34">
        <w:rPr>
          <w:rFonts w:ascii="Arial" w:eastAsia="Times New Roman" w:hAnsi="Arial" w:cs="Arial"/>
          <w:b/>
          <w:bCs/>
          <w:sz w:val="20"/>
          <w:szCs w:val="24"/>
          <w:u w:val="single"/>
        </w:rPr>
        <w:t>2</w:t>
      </w:r>
      <w:r w:rsidRPr="005E3C34">
        <w:rPr>
          <w:rFonts w:ascii="Arial" w:eastAsia="Times New Roman" w:hAnsi="Arial" w:cs="Arial"/>
          <w:b/>
          <w:bCs/>
          <w:sz w:val="20"/>
          <w:szCs w:val="24"/>
        </w:rPr>
        <w:t>__</w:t>
      </w:r>
    </w:p>
    <w:p w14:paraId="0AFB505A" w14:textId="77777777" w:rsidR="005E3C34" w:rsidRPr="005E3C34" w:rsidRDefault="005E3C34" w:rsidP="005E3C34">
      <w:pPr>
        <w:spacing w:after="0" w:line="240" w:lineRule="auto"/>
        <w:rPr>
          <w:rFonts w:ascii="Arial" w:eastAsia="Times New Roman" w:hAnsi="Arial" w:cs="Arial"/>
          <w:b/>
          <w:bCs/>
          <w:sz w:val="20"/>
          <w:szCs w:val="24"/>
        </w:rPr>
      </w:pPr>
      <w:r w:rsidRPr="005E3C34">
        <w:rPr>
          <w:rFonts w:ascii="Arial" w:eastAsia="Times New Roman" w:hAnsi="Arial" w:cs="Arial"/>
          <w:b/>
          <w:bCs/>
          <w:sz w:val="20"/>
          <w:szCs w:val="24"/>
        </w:rPr>
        <w:t xml:space="preserve">  </w:t>
      </w:r>
    </w:p>
    <w:p w14:paraId="6646360E" w14:textId="77777777" w:rsidR="005E3C34" w:rsidRPr="005E3C34" w:rsidRDefault="005E3C34" w:rsidP="005E3C34">
      <w:pPr>
        <w:spacing w:after="0" w:line="240" w:lineRule="auto"/>
        <w:rPr>
          <w:rFonts w:ascii="Arial" w:eastAsia="Times New Roman" w:hAnsi="Arial" w:cs="Arial"/>
          <w:b/>
          <w:bCs/>
          <w:sz w:val="20"/>
          <w:szCs w:val="24"/>
        </w:rPr>
      </w:pPr>
    </w:p>
    <w:p w14:paraId="2E949B1E" w14:textId="77777777" w:rsidR="005E3C34" w:rsidRPr="005E3C34" w:rsidRDefault="005E3C34" w:rsidP="005E3C34">
      <w:pPr>
        <w:numPr>
          <w:ilvl w:val="0"/>
          <w:numId w:val="47"/>
        </w:numPr>
        <w:spacing w:after="0" w:line="240" w:lineRule="auto"/>
        <w:rPr>
          <w:rFonts w:ascii="Arial" w:eastAsia="Times New Roman" w:hAnsi="Arial" w:cs="Arial"/>
          <w:sz w:val="20"/>
          <w:szCs w:val="24"/>
        </w:rPr>
      </w:pPr>
      <w:r w:rsidRPr="005E3C34">
        <w:rPr>
          <w:rFonts w:ascii="Arial" w:eastAsia="Times New Roman" w:hAnsi="Arial" w:cs="Arial"/>
          <w:b/>
          <w:sz w:val="20"/>
          <w:szCs w:val="24"/>
        </w:rPr>
        <w:t xml:space="preserve">REDUCTION ISSUE DESCRIPTION: </w:t>
      </w:r>
    </w:p>
    <w:p w14:paraId="160F942F" w14:textId="77777777" w:rsidR="005E3C34" w:rsidRPr="005E3C34" w:rsidRDefault="005E3C34" w:rsidP="005E3C34">
      <w:pPr>
        <w:spacing w:after="0" w:line="240" w:lineRule="auto"/>
        <w:rPr>
          <w:rFonts w:ascii="Arial" w:eastAsia="Times New Roman" w:hAnsi="Arial" w:cs="Arial"/>
          <w:b/>
          <w:sz w:val="20"/>
          <w:szCs w:val="24"/>
        </w:rPr>
      </w:pPr>
    </w:p>
    <w:p w14:paraId="6EB49115" w14:textId="77777777" w:rsidR="005E3C34" w:rsidRPr="005E3C34" w:rsidRDefault="005E3C34" w:rsidP="005E3C34">
      <w:pPr>
        <w:spacing w:after="0" w:line="240" w:lineRule="auto"/>
        <w:rPr>
          <w:rFonts w:ascii="Arial" w:eastAsia="Times New Roman" w:hAnsi="Arial" w:cs="Arial"/>
          <w:sz w:val="20"/>
          <w:szCs w:val="24"/>
        </w:rPr>
      </w:pPr>
      <w:r w:rsidRPr="005E3C34">
        <w:rPr>
          <w:rFonts w:ascii="Arial" w:eastAsia="Times New Roman" w:hAnsi="Arial" w:cs="Arial"/>
          <w:sz w:val="20"/>
          <w:szCs w:val="24"/>
        </w:rPr>
        <w:t xml:space="preserve">This proposed reduction eliminates a ½ time position.  The funding reduction is $30,000.00 from WQATF in Salaries and Benefits category and $9,262.00 in rate from LATF.  </w:t>
      </w:r>
    </w:p>
    <w:p w14:paraId="202ED3CF" w14:textId="77777777" w:rsidR="005E3C34" w:rsidRPr="005E3C34" w:rsidRDefault="005E3C34" w:rsidP="005E3C34">
      <w:pPr>
        <w:spacing w:after="0" w:line="240" w:lineRule="auto"/>
        <w:ind w:left="360"/>
        <w:rPr>
          <w:rFonts w:ascii="Arial" w:eastAsia="Times New Roman" w:hAnsi="Arial" w:cs="Arial"/>
          <w:b/>
          <w:sz w:val="20"/>
          <w:szCs w:val="24"/>
        </w:rPr>
      </w:pPr>
    </w:p>
    <w:p w14:paraId="3F80655F" w14:textId="77777777" w:rsidR="005E3C34" w:rsidRPr="005E3C34" w:rsidRDefault="005E3C34" w:rsidP="005E3C34">
      <w:pPr>
        <w:numPr>
          <w:ilvl w:val="0"/>
          <w:numId w:val="47"/>
        </w:numPr>
        <w:spacing w:after="0" w:line="240" w:lineRule="auto"/>
        <w:rPr>
          <w:rFonts w:ascii="Arial" w:eastAsia="Times New Roman" w:hAnsi="Arial" w:cs="Arial"/>
          <w:b/>
          <w:i/>
          <w:sz w:val="20"/>
          <w:szCs w:val="24"/>
        </w:rPr>
      </w:pPr>
      <w:r w:rsidRPr="005E3C34">
        <w:rPr>
          <w:rFonts w:ascii="Arial" w:eastAsia="Times New Roman" w:hAnsi="Arial" w:cs="Arial"/>
          <w:b/>
          <w:sz w:val="20"/>
          <w:szCs w:val="24"/>
        </w:rPr>
        <w:t>REDUCTION ISSUE IMPACT:</w:t>
      </w:r>
    </w:p>
    <w:p w14:paraId="3BBDB7B1" w14:textId="77777777" w:rsidR="005E3C34" w:rsidRPr="005E3C34" w:rsidRDefault="005E3C34" w:rsidP="005E3C34">
      <w:pPr>
        <w:spacing w:after="0" w:line="240" w:lineRule="auto"/>
        <w:rPr>
          <w:rFonts w:ascii="Arial" w:eastAsia="Times New Roman" w:hAnsi="Arial" w:cs="Arial"/>
          <w:b/>
          <w:sz w:val="20"/>
          <w:szCs w:val="24"/>
        </w:rPr>
      </w:pPr>
    </w:p>
    <w:p w14:paraId="783CD465" w14:textId="77777777" w:rsidR="005E3C34" w:rsidRPr="005E3C34" w:rsidRDefault="005E3C34" w:rsidP="005E3C34">
      <w:pPr>
        <w:spacing w:after="0" w:line="240" w:lineRule="auto"/>
        <w:rPr>
          <w:rFonts w:ascii="Arial" w:eastAsia="Times New Roman" w:hAnsi="Arial" w:cs="Arial"/>
          <w:sz w:val="20"/>
          <w:szCs w:val="24"/>
        </w:rPr>
      </w:pPr>
      <w:r w:rsidRPr="005E3C34">
        <w:rPr>
          <w:rFonts w:ascii="Arial" w:eastAsia="Times New Roman" w:hAnsi="Arial" w:cs="Arial"/>
          <w:sz w:val="20"/>
          <w:szCs w:val="24"/>
        </w:rPr>
        <w:t xml:space="preserve">This reduction will have a moderate impact on administrative support as this position is currently vacant and these duties have been assumed by other positions that already have a full work load.  </w:t>
      </w:r>
    </w:p>
    <w:p w14:paraId="50AD1163" w14:textId="77777777" w:rsidR="005E3C34" w:rsidRPr="005E3C34" w:rsidRDefault="005E3C34" w:rsidP="005E3C34">
      <w:pPr>
        <w:spacing w:after="0" w:line="240" w:lineRule="auto"/>
        <w:ind w:left="360"/>
        <w:rPr>
          <w:rFonts w:ascii="Arial" w:eastAsia="Times New Roman" w:hAnsi="Arial" w:cs="Arial"/>
          <w:sz w:val="20"/>
          <w:szCs w:val="24"/>
        </w:rPr>
      </w:pPr>
    </w:p>
    <w:p w14:paraId="1A80F5FB" w14:textId="2294503F" w:rsidR="005E3C34" w:rsidRPr="005E3C34" w:rsidRDefault="001E6902" w:rsidP="005E3C34">
      <w:pPr>
        <w:spacing w:after="0" w:line="240" w:lineRule="auto"/>
        <w:rPr>
          <w:rFonts w:ascii="Arial" w:eastAsia="Times New Roman" w:hAnsi="Arial" w:cs="Arial"/>
          <w:i/>
          <w:iCs/>
          <w:sz w:val="20"/>
          <w:szCs w:val="24"/>
        </w:rPr>
      </w:pPr>
      <w:r>
        <w:rPr>
          <w:noProof/>
        </w:rPr>
        <w:pict w14:anchorId="32E1FC2E">
          <v:line id="Line 4" o:spid="_x0000_s1070" style="position:absolute;z-index:2516828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0,9.5pt" to="495pt,9.5pt" wrapcoords="0 0 0 1 662 1 662 0 0 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MGxEQIAACkEAAAOAAAAZHJzL2Uyb0RvYy54bWysU8GO2jAQvVfqP1i+QxIaKESEVZVAL7SL&#10;tNsPMLZDrDq2ZRsCqvrvHRuC2PZSVc3BGXtmnt/MGy+fzp1EJ26d0KrE2TjFiCuqmVCHEn973Yzm&#10;GDlPFCNSK17iC3f4afX+3bI3BZ/oVkvGLQIQ5YrelLj13hRJ4mjLO+LG2nAFzkbbjnjY2kPCLOkB&#10;vZPJJE1nSa8tM1ZT7hyc1lcnXkX8puHUPzeN4x7JEgM3H1cb131Yk9WSFAdLTCvojQb5BxYdEQou&#10;vUPVxBN0tOIPqE5Qq51u/JjqLtFNIyiPNUA1WfpbNS8tMTzWAs1x5t4m9/9g6dfTziLBQDuMFOlA&#10;oq1QHOWhM71xBQRUamdDbfSsXsxW0+8OKV21RB14ZPh6MZCWhYzkTUrYOAP4+/6LZhBDjl7HNp0b&#10;2wVIaAA6RzUudzX42SMKh7PJfDZNQTQ6+BJSDInGOv+Z6w4Fo8QSOEdgcto6H4iQYggJ9yi9EVJG&#10;saVCPbBdpNM0ZjgtBQveEOfsYV9Ji04kzEv8YlngeQyz+qhYRGs5Yeub7YmQVxtulyrgQS3A52Zd&#10;B+LHIl2s5+t5Psons/UoT+t69GlT5aPZJvs4rT/UVVVnPwO1LC9awRhXgd0wnFn+d+Lfnsl1rO7j&#10;ee9D8hY9NgzIDv9IOooZ9LtOwl6zy84OIsM8xuDb2wkD/7gH+/GFr34BAAD//wMAUEsDBBQABgAI&#10;AAAAIQBrOLCM2AAAAAYBAAAPAAAAZHJzL2Rvd25yZXYueG1sTI9BT8MwDIXvSPyHyEjcWAoC1HZN&#10;J5jEZTfKBBy9xmsrGqdqsq799xhxgJPt96znz8Vmdr2aaAydZwO3qwQUce1tx42B/dvLTQoqRGSL&#10;vWcysFCATXl5UWBu/ZlfaapioySEQ44G2hiHXOtQt+QwrPxALN7Rjw6jjGOj7YhnCXe9vkuSR+2w&#10;Y7nQ4kDbluqv6uQk5eEjfd5hul+WvvrM7rfvu4mdMddX89MaVKQ5/i3DD76gQylMB39iG1RvQB6J&#10;omZSxc2yRJrDr6DLQv/HL78BAAD//wMAUEsBAi0AFAAGAAgAAAAhALaDOJL+AAAA4QEAABMAAAAA&#10;AAAAAAAAAAAAAAAAAFtDb250ZW50X1R5cGVzXS54bWxQSwECLQAUAAYACAAAACEAOP0h/9YAAACU&#10;AQAACwAAAAAAAAAAAAAAAAAvAQAAX3JlbHMvLnJlbHNQSwECLQAUAAYACAAAACEAfkTBsRECAAAp&#10;BAAADgAAAAAAAAAAAAAAAAAuAgAAZHJzL2Uyb0RvYy54bWxQSwECLQAUAAYACAAAACEAaziwjNgA&#10;AAAGAQAADwAAAAAAAAAAAAAAAABrBAAAZHJzL2Rvd25yZXYueG1sUEsFBgAAAAAEAAQA8wAAAHAF&#10;AAAAAA==&#10;" strokeweight="1.5pt">
            <w10:wrap type="through"/>
          </v:line>
        </w:pict>
      </w:r>
      <w:r w:rsidR="005E3C34" w:rsidRPr="005E3C34">
        <w:rPr>
          <w:rFonts w:ascii="Arial" w:eastAsia="Times New Roman" w:hAnsi="Arial" w:cs="Arial"/>
          <w:i/>
          <w:iCs/>
          <w:sz w:val="20"/>
          <w:szCs w:val="24"/>
        </w:rPr>
        <w:t xml:space="preserve"> </w:t>
      </w:r>
    </w:p>
    <w:p w14:paraId="6069710D" w14:textId="77777777" w:rsidR="005E3C34" w:rsidRPr="005E3C34" w:rsidRDefault="005E3C34" w:rsidP="005E3C34">
      <w:pPr>
        <w:spacing w:after="0" w:line="240" w:lineRule="auto"/>
        <w:rPr>
          <w:rFonts w:ascii="Arial" w:eastAsia="Times New Roman" w:hAnsi="Arial" w:cs="Arial"/>
          <w:i/>
          <w:iCs/>
          <w:sz w:val="20"/>
          <w:szCs w:val="24"/>
        </w:rPr>
      </w:pPr>
    </w:p>
    <w:p w14:paraId="4822FBE1" w14:textId="77777777" w:rsidR="005E3C34" w:rsidRPr="005E3C34" w:rsidRDefault="005E3C34" w:rsidP="005E3C34">
      <w:pPr>
        <w:spacing w:after="0" w:line="240" w:lineRule="auto"/>
        <w:rPr>
          <w:rFonts w:ascii="Arial" w:eastAsia="Times New Roman" w:hAnsi="Arial" w:cs="Arial"/>
          <w:i/>
          <w:iCs/>
          <w:sz w:val="20"/>
          <w:szCs w:val="24"/>
        </w:rPr>
      </w:pPr>
      <w:r w:rsidRPr="005E3C34">
        <w:rPr>
          <w:rFonts w:ascii="Arial" w:eastAsia="Times New Roman" w:hAnsi="Arial" w:cs="Arial"/>
          <w:b/>
          <w:bCs/>
          <w:sz w:val="20"/>
          <w:szCs w:val="24"/>
          <w:u w:val="single"/>
        </w:rPr>
        <w:t>COST SUMMARY:</w:t>
      </w:r>
    </w:p>
    <w:p w14:paraId="0125BFC2" w14:textId="77777777" w:rsidR="005E3C34" w:rsidRPr="005E3C34" w:rsidRDefault="005E3C34" w:rsidP="005E3C34">
      <w:pPr>
        <w:spacing w:after="0" w:line="240" w:lineRule="auto"/>
        <w:rPr>
          <w:rFonts w:ascii="Arial" w:eastAsia="Times New Roman" w:hAnsi="Arial" w:cs="Arial"/>
          <w:i/>
          <w:iCs/>
          <w:sz w:val="20"/>
          <w:szCs w:val="24"/>
        </w:rPr>
      </w:pPr>
    </w:p>
    <w:tbl>
      <w:tblPr>
        <w:tblW w:w="5000" w:type="pct"/>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0A0" w:firstRow="1" w:lastRow="0" w:firstColumn="1" w:lastColumn="0" w:noHBand="0" w:noVBand="0"/>
      </w:tblPr>
      <w:tblGrid>
        <w:gridCol w:w="2720"/>
        <w:gridCol w:w="2298"/>
        <w:gridCol w:w="1473"/>
        <w:gridCol w:w="691"/>
        <w:gridCol w:w="2394"/>
      </w:tblGrid>
      <w:tr w:rsidR="005E3C34" w:rsidRPr="005E3C34" w14:paraId="1B2DD2D7" w14:textId="77777777" w:rsidTr="001E6902">
        <w:trPr>
          <w:trHeight w:val="597"/>
        </w:trPr>
        <w:tc>
          <w:tcPr>
            <w:tcW w:w="1420" w:type="pct"/>
            <w:tcBorders>
              <w:top w:val="single" w:sz="6" w:space="0" w:color="000000"/>
              <w:left w:val="single" w:sz="6" w:space="0" w:color="000000"/>
              <w:bottom w:val="single" w:sz="6" w:space="0" w:color="000000"/>
              <w:right w:val="single" w:sz="6" w:space="0" w:color="000000"/>
            </w:tcBorders>
            <w:vAlign w:val="bottom"/>
            <w:hideMark/>
          </w:tcPr>
          <w:p w14:paraId="203A20DD" w14:textId="77777777" w:rsidR="005E3C34" w:rsidRPr="005E3C34" w:rsidRDefault="005E3C34" w:rsidP="005E3C34">
            <w:pPr>
              <w:keepNext/>
              <w:spacing w:after="0" w:line="240" w:lineRule="auto"/>
              <w:jc w:val="center"/>
              <w:outlineLvl w:val="0"/>
              <w:rPr>
                <w:rFonts w:ascii="Arial" w:eastAsiaTheme="minorEastAsia" w:hAnsi="Arial" w:cs="Arial"/>
                <w:b/>
                <w:sz w:val="20"/>
                <w:szCs w:val="24"/>
              </w:rPr>
            </w:pPr>
            <w:r w:rsidRPr="005E3C34">
              <w:rPr>
                <w:rFonts w:ascii="Arial" w:eastAsiaTheme="minorEastAsia" w:hAnsi="Arial" w:cs="Arial"/>
                <w:b/>
                <w:sz w:val="20"/>
                <w:szCs w:val="24"/>
              </w:rPr>
              <w:t>Budget Entity Title</w:t>
            </w:r>
          </w:p>
        </w:tc>
        <w:tc>
          <w:tcPr>
            <w:tcW w:w="1200" w:type="pct"/>
            <w:tcBorders>
              <w:top w:val="single" w:sz="6" w:space="0" w:color="000000"/>
              <w:left w:val="single" w:sz="6" w:space="0" w:color="000000"/>
              <w:bottom w:val="single" w:sz="6" w:space="0" w:color="000000"/>
              <w:right w:val="single" w:sz="6" w:space="0" w:color="000000"/>
            </w:tcBorders>
            <w:vAlign w:val="bottom"/>
            <w:hideMark/>
          </w:tcPr>
          <w:p w14:paraId="710B7847" w14:textId="77777777" w:rsidR="005E3C34" w:rsidRPr="005E3C34" w:rsidRDefault="005E3C34" w:rsidP="005E3C34">
            <w:pPr>
              <w:keepNext/>
              <w:spacing w:after="0" w:line="240" w:lineRule="auto"/>
              <w:jc w:val="center"/>
              <w:outlineLvl w:val="0"/>
              <w:rPr>
                <w:rFonts w:ascii="Arial" w:eastAsiaTheme="minorEastAsia" w:hAnsi="Arial" w:cs="Arial"/>
                <w:b/>
                <w:sz w:val="20"/>
                <w:szCs w:val="24"/>
              </w:rPr>
            </w:pPr>
            <w:r w:rsidRPr="005E3C34">
              <w:rPr>
                <w:rFonts w:ascii="Arial" w:eastAsiaTheme="minorEastAsia" w:hAnsi="Arial" w:cs="Arial"/>
                <w:b/>
                <w:sz w:val="20"/>
                <w:szCs w:val="24"/>
              </w:rPr>
              <w:t>Appropriation Category Title</w:t>
            </w:r>
          </w:p>
        </w:tc>
        <w:tc>
          <w:tcPr>
            <w:tcW w:w="769" w:type="pct"/>
            <w:tcBorders>
              <w:top w:val="single" w:sz="6" w:space="0" w:color="000000"/>
              <w:left w:val="single" w:sz="6" w:space="0" w:color="000000"/>
              <w:bottom w:val="single" w:sz="6" w:space="0" w:color="000000"/>
              <w:right w:val="single" w:sz="6" w:space="0" w:color="000000"/>
            </w:tcBorders>
            <w:vAlign w:val="bottom"/>
            <w:hideMark/>
          </w:tcPr>
          <w:p w14:paraId="601237C3" w14:textId="77777777" w:rsidR="005E3C34" w:rsidRPr="005E3C34" w:rsidRDefault="005E3C34" w:rsidP="005E3C34">
            <w:pPr>
              <w:keepNext/>
              <w:spacing w:after="0" w:line="240" w:lineRule="auto"/>
              <w:jc w:val="center"/>
              <w:outlineLvl w:val="0"/>
              <w:rPr>
                <w:rFonts w:ascii="Arial" w:eastAsiaTheme="minorEastAsia" w:hAnsi="Arial" w:cs="Arial"/>
                <w:b/>
                <w:sz w:val="20"/>
                <w:szCs w:val="24"/>
              </w:rPr>
            </w:pPr>
            <w:r w:rsidRPr="005E3C34">
              <w:rPr>
                <w:rFonts w:ascii="Arial" w:eastAsiaTheme="minorEastAsia" w:hAnsi="Arial" w:cs="Arial"/>
                <w:b/>
                <w:sz w:val="20"/>
                <w:szCs w:val="24"/>
              </w:rPr>
              <w:t>Fund Title</w:t>
            </w:r>
          </w:p>
        </w:tc>
        <w:tc>
          <w:tcPr>
            <w:tcW w:w="361" w:type="pct"/>
            <w:tcBorders>
              <w:top w:val="single" w:sz="6" w:space="0" w:color="000000"/>
              <w:left w:val="single" w:sz="6" w:space="0" w:color="000000"/>
              <w:bottom w:val="single" w:sz="6" w:space="0" w:color="000000"/>
              <w:right w:val="single" w:sz="6" w:space="0" w:color="000000"/>
            </w:tcBorders>
            <w:vAlign w:val="bottom"/>
            <w:hideMark/>
          </w:tcPr>
          <w:p w14:paraId="35F20EBB" w14:textId="77777777" w:rsidR="005E3C34" w:rsidRPr="005E3C34" w:rsidRDefault="005E3C34" w:rsidP="005E3C34">
            <w:pPr>
              <w:keepNext/>
              <w:spacing w:after="0" w:line="240" w:lineRule="auto"/>
              <w:jc w:val="center"/>
              <w:outlineLvl w:val="0"/>
              <w:rPr>
                <w:rFonts w:ascii="Arial" w:eastAsiaTheme="minorEastAsia" w:hAnsi="Arial" w:cs="Arial"/>
                <w:b/>
                <w:sz w:val="20"/>
                <w:szCs w:val="24"/>
                <w:highlight w:val="yellow"/>
              </w:rPr>
            </w:pPr>
            <w:r w:rsidRPr="005E3C34">
              <w:rPr>
                <w:rFonts w:ascii="Arial" w:eastAsiaTheme="minorEastAsia" w:hAnsi="Arial" w:cs="Arial"/>
                <w:b/>
                <w:sz w:val="20"/>
                <w:szCs w:val="24"/>
              </w:rPr>
              <w:t xml:space="preserve">FTE </w:t>
            </w:r>
          </w:p>
        </w:tc>
        <w:tc>
          <w:tcPr>
            <w:tcW w:w="1250" w:type="pct"/>
            <w:tcBorders>
              <w:top w:val="single" w:sz="6" w:space="0" w:color="000000"/>
              <w:left w:val="single" w:sz="6" w:space="0" w:color="000000"/>
              <w:bottom w:val="single" w:sz="6" w:space="0" w:color="000000"/>
              <w:right w:val="single" w:sz="6" w:space="0" w:color="000000"/>
            </w:tcBorders>
            <w:vAlign w:val="bottom"/>
            <w:hideMark/>
          </w:tcPr>
          <w:p w14:paraId="222BDC13" w14:textId="77777777" w:rsidR="005E3C34" w:rsidRPr="005E3C34" w:rsidRDefault="005E3C34" w:rsidP="005E3C34">
            <w:pPr>
              <w:keepNext/>
              <w:spacing w:after="0" w:line="240" w:lineRule="auto"/>
              <w:jc w:val="center"/>
              <w:outlineLvl w:val="0"/>
              <w:rPr>
                <w:rFonts w:ascii="Arial" w:eastAsiaTheme="minorEastAsia" w:hAnsi="Arial" w:cs="Arial"/>
                <w:b/>
                <w:sz w:val="20"/>
                <w:szCs w:val="24"/>
              </w:rPr>
            </w:pPr>
            <w:r w:rsidRPr="005E3C34">
              <w:rPr>
                <w:rFonts w:ascii="Arial" w:eastAsiaTheme="minorEastAsia" w:hAnsi="Arial" w:cs="Arial"/>
                <w:b/>
                <w:sz w:val="20"/>
                <w:szCs w:val="24"/>
              </w:rPr>
              <w:t xml:space="preserve">$ Amount </w:t>
            </w:r>
          </w:p>
          <w:p w14:paraId="07A68AF7" w14:textId="77777777" w:rsidR="005E3C34" w:rsidRPr="005E3C34" w:rsidRDefault="005E3C34" w:rsidP="005E3C34">
            <w:pPr>
              <w:keepNext/>
              <w:spacing w:after="0" w:line="240" w:lineRule="auto"/>
              <w:jc w:val="center"/>
              <w:outlineLvl w:val="0"/>
              <w:rPr>
                <w:rFonts w:ascii="Arial" w:eastAsiaTheme="minorEastAsia" w:hAnsi="Arial" w:cs="Arial"/>
                <w:sz w:val="20"/>
                <w:szCs w:val="24"/>
              </w:rPr>
            </w:pPr>
            <w:r w:rsidRPr="005E3C34">
              <w:rPr>
                <w:rFonts w:ascii="Arial" w:eastAsiaTheme="minorEastAsia" w:hAnsi="Arial" w:cs="Arial"/>
                <w:sz w:val="20"/>
                <w:szCs w:val="24"/>
              </w:rPr>
              <w:t xml:space="preserve">(no cents) </w:t>
            </w:r>
          </w:p>
        </w:tc>
      </w:tr>
      <w:tr w:rsidR="005E3C34" w:rsidRPr="005E3C34" w14:paraId="4C94B083" w14:textId="77777777" w:rsidTr="001E6902">
        <w:trPr>
          <w:trHeight w:val="336"/>
        </w:trPr>
        <w:tc>
          <w:tcPr>
            <w:tcW w:w="1420" w:type="pct"/>
            <w:tcBorders>
              <w:top w:val="single" w:sz="6" w:space="0" w:color="000000"/>
              <w:left w:val="single" w:sz="6" w:space="0" w:color="000000"/>
              <w:bottom w:val="single" w:sz="6" w:space="0" w:color="000000"/>
              <w:right w:val="single" w:sz="6" w:space="0" w:color="000000"/>
            </w:tcBorders>
            <w:vAlign w:val="bottom"/>
          </w:tcPr>
          <w:p w14:paraId="47FE42EB" w14:textId="77777777" w:rsidR="005E3C34" w:rsidRPr="005E3C34" w:rsidRDefault="005E3C34" w:rsidP="005E3C34">
            <w:pPr>
              <w:keepNext/>
              <w:spacing w:after="0" w:line="240" w:lineRule="auto"/>
              <w:outlineLvl w:val="0"/>
              <w:rPr>
                <w:rFonts w:ascii="Arial" w:eastAsiaTheme="minorEastAsia" w:hAnsi="Arial" w:cs="Arial"/>
                <w:sz w:val="20"/>
                <w:szCs w:val="24"/>
              </w:rPr>
            </w:pPr>
            <w:r w:rsidRPr="005E3C34">
              <w:rPr>
                <w:rFonts w:ascii="Arial" w:eastAsiaTheme="minorEastAsia" w:hAnsi="Arial" w:cs="Arial"/>
                <w:sz w:val="20"/>
                <w:szCs w:val="24"/>
              </w:rPr>
              <w:t>Florida Geological Survey</w:t>
            </w:r>
          </w:p>
        </w:tc>
        <w:tc>
          <w:tcPr>
            <w:tcW w:w="1200" w:type="pct"/>
            <w:tcBorders>
              <w:top w:val="single" w:sz="6" w:space="0" w:color="000000"/>
              <w:left w:val="single" w:sz="6" w:space="0" w:color="000000"/>
              <w:bottom w:val="single" w:sz="6" w:space="0" w:color="000000"/>
              <w:right w:val="single" w:sz="6" w:space="0" w:color="000000"/>
            </w:tcBorders>
            <w:vAlign w:val="bottom"/>
          </w:tcPr>
          <w:p w14:paraId="005A0FC9" w14:textId="77777777" w:rsidR="005E3C34" w:rsidRPr="005E3C34" w:rsidRDefault="005E3C34" w:rsidP="005E3C34">
            <w:pPr>
              <w:spacing w:after="0" w:line="240" w:lineRule="auto"/>
              <w:rPr>
                <w:rFonts w:ascii="Arial" w:eastAsia="Times New Roman" w:hAnsi="Arial" w:cs="Arial"/>
                <w:sz w:val="20"/>
                <w:szCs w:val="24"/>
              </w:rPr>
            </w:pPr>
            <w:r w:rsidRPr="005E3C34">
              <w:rPr>
                <w:rFonts w:ascii="Arial" w:eastAsia="Times New Roman" w:hAnsi="Arial" w:cs="Arial"/>
                <w:sz w:val="20"/>
                <w:szCs w:val="24"/>
              </w:rPr>
              <w:t>Salaries and Benefits</w:t>
            </w:r>
          </w:p>
        </w:tc>
        <w:tc>
          <w:tcPr>
            <w:tcW w:w="769" w:type="pct"/>
            <w:tcBorders>
              <w:top w:val="single" w:sz="6" w:space="0" w:color="000000"/>
              <w:left w:val="single" w:sz="6" w:space="0" w:color="000000"/>
              <w:bottom w:val="single" w:sz="6" w:space="0" w:color="000000"/>
              <w:right w:val="single" w:sz="6" w:space="0" w:color="000000"/>
            </w:tcBorders>
            <w:vAlign w:val="bottom"/>
          </w:tcPr>
          <w:p w14:paraId="1A1C4067" w14:textId="77777777" w:rsidR="005E3C34" w:rsidRPr="005E3C34" w:rsidRDefault="005E3C34" w:rsidP="005E3C34">
            <w:pPr>
              <w:keepNext/>
              <w:spacing w:after="0" w:line="240" w:lineRule="auto"/>
              <w:outlineLvl w:val="0"/>
              <w:rPr>
                <w:rFonts w:ascii="Arial" w:eastAsiaTheme="minorEastAsia" w:hAnsi="Arial" w:cs="Arial Unicode MS"/>
                <w:sz w:val="20"/>
                <w:szCs w:val="24"/>
              </w:rPr>
            </w:pPr>
            <w:r w:rsidRPr="005E3C34">
              <w:rPr>
                <w:rFonts w:ascii="Arial" w:eastAsiaTheme="minorEastAsia" w:hAnsi="Arial" w:cs="Arial Unicode MS"/>
                <w:sz w:val="20"/>
                <w:szCs w:val="24"/>
              </w:rPr>
              <w:t>Water Quality Assurance Trust Fund 2780</w:t>
            </w:r>
          </w:p>
        </w:tc>
        <w:tc>
          <w:tcPr>
            <w:tcW w:w="361" w:type="pct"/>
            <w:tcBorders>
              <w:top w:val="single" w:sz="6" w:space="0" w:color="000000"/>
              <w:left w:val="single" w:sz="6" w:space="0" w:color="000000"/>
              <w:bottom w:val="single" w:sz="6" w:space="0" w:color="000000"/>
              <w:right w:val="single" w:sz="6" w:space="0" w:color="000000"/>
            </w:tcBorders>
            <w:vAlign w:val="bottom"/>
          </w:tcPr>
          <w:p w14:paraId="48DF739B" w14:textId="77777777" w:rsidR="005E3C34" w:rsidRPr="005E3C34" w:rsidRDefault="005E3C34" w:rsidP="005E3C34">
            <w:pPr>
              <w:spacing w:after="0" w:line="240" w:lineRule="auto"/>
              <w:jc w:val="center"/>
              <w:rPr>
                <w:rFonts w:ascii="Arial" w:eastAsia="Times New Roman" w:hAnsi="Arial" w:cs="Arial"/>
                <w:sz w:val="20"/>
                <w:szCs w:val="24"/>
              </w:rPr>
            </w:pPr>
            <w:r w:rsidRPr="005E3C34">
              <w:rPr>
                <w:rFonts w:ascii="Arial" w:eastAsia="Times New Roman" w:hAnsi="Arial" w:cs="Arial"/>
                <w:sz w:val="20"/>
                <w:szCs w:val="24"/>
              </w:rPr>
              <w:t>-.5</w:t>
            </w:r>
          </w:p>
        </w:tc>
        <w:tc>
          <w:tcPr>
            <w:tcW w:w="1250" w:type="pct"/>
            <w:tcBorders>
              <w:top w:val="single" w:sz="6" w:space="0" w:color="000000"/>
              <w:left w:val="single" w:sz="6" w:space="0" w:color="000000"/>
              <w:bottom w:val="single" w:sz="6" w:space="0" w:color="000000"/>
              <w:right w:val="single" w:sz="6" w:space="0" w:color="000000"/>
            </w:tcBorders>
            <w:vAlign w:val="bottom"/>
          </w:tcPr>
          <w:p w14:paraId="3F62CE64" w14:textId="77777777" w:rsidR="005E3C34" w:rsidRPr="005E3C34" w:rsidRDefault="005E3C34" w:rsidP="005E3C34">
            <w:pPr>
              <w:keepNext/>
              <w:spacing w:after="0" w:line="240" w:lineRule="auto"/>
              <w:jc w:val="right"/>
              <w:outlineLvl w:val="0"/>
              <w:rPr>
                <w:rFonts w:ascii="Arial" w:eastAsiaTheme="minorEastAsia" w:hAnsi="Arial" w:cs="Arial"/>
                <w:sz w:val="20"/>
                <w:szCs w:val="24"/>
              </w:rPr>
            </w:pPr>
            <w:r w:rsidRPr="005E3C34">
              <w:rPr>
                <w:rFonts w:ascii="Arial" w:eastAsiaTheme="minorEastAsia" w:hAnsi="Arial" w:cs="Arial"/>
                <w:sz w:val="20"/>
                <w:szCs w:val="24"/>
              </w:rPr>
              <w:t>($30,000.00)</w:t>
            </w:r>
          </w:p>
        </w:tc>
      </w:tr>
      <w:tr w:rsidR="005E3C34" w:rsidRPr="005E3C34" w14:paraId="104ADDC2" w14:textId="77777777" w:rsidTr="001E6902">
        <w:tc>
          <w:tcPr>
            <w:tcW w:w="1420" w:type="pct"/>
            <w:tcBorders>
              <w:top w:val="single" w:sz="6" w:space="0" w:color="000000"/>
              <w:left w:val="single" w:sz="6" w:space="0" w:color="000000"/>
              <w:bottom w:val="single" w:sz="12" w:space="0" w:color="auto"/>
              <w:right w:val="single" w:sz="6" w:space="0" w:color="000000"/>
            </w:tcBorders>
            <w:vAlign w:val="bottom"/>
          </w:tcPr>
          <w:p w14:paraId="7F4477CA" w14:textId="77777777" w:rsidR="005E3C34" w:rsidRPr="005E3C34" w:rsidRDefault="005E3C34" w:rsidP="005E3C34">
            <w:pPr>
              <w:keepNext/>
              <w:spacing w:after="0" w:line="240" w:lineRule="auto"/>
              <w:outlineLvl w:val="0"/>
              <w:rPr>
                <w:rFonts w:ascii="Arial" w:eastAsiaTheme="minorEastAsia" w:hAnsi="Arial" w:cs="Arial"/>
                <w:sz w:val="20"/>
                <w:szCs w:val="24"/>
              </w:rPr>
            </w:pPr>
          </w:p>
        </w:tc>
        <w:tc>
          <w:tcPr>
            <w:tcW w:w="1200" w:type="pct"/>
            <w:tcBorders>
              <w:top w:val="single" w:sz="6" w:space="0" w:color="000000"/>
              <w:left w:val="single" w:sz="6" w:space="0" w:color="000000"/>
              <w:bottom w:val="single" w:sz="12" w:space="0" w:color="auto"/>
              <w:right w:val="single" w:sz="6" w:space="0" w:color="000000"/>
            </w:tcBorders>
            <w:vAlign w:val="bottom"/>
          </w:tcPr>
          <w:p w14:paraId="00B4774C" w14:textId="77777777" w:rsidR="005E3C34" w:rsidRPr="005E3C34" w:rsidRDefault="005E3C34" w:rsidP="005E3C34">
            <w:pPr>
              <w:spacing w:after="0" w:line="240" w:lineRule="auto"/>
              <w:rPr>
                <w:rFonts w:ascii="Arial" w:eastAsia="Times New Roman" w:hAnsi="Arial" w:cs="Arial"/>
                <w:sz w:val="20"/>
                <w:szCs w:val="24"/>
              </w:rPr>
            </w:pPr>
          </w:p>
        </w:tc>
        <w:tc>
          <w:tcPr>
            <w:tcW w:w="769" w:type="pct"/>
            <w:tcBorders>
              <w:top w:val="single" w:sz="6" w:space="0" w:color="000000"/>
              <w:left w:val="single" w:sz="6" w:space="0" w:color="000000"/>
              <w:bottom w:val="single" w:sz="12" w:space="0" w:color="auto"/>
              <w:right w:val="single" w:sz="6" w:space="0" w:color="000000"/>
            </w:tcBorders>
            <w:vAlign w:val="bottom"/>
          </w:tcPr>
          <w:p w14:paraId="26515C47" w14:textId="77777777" w:rsidR="005E3C34" w:rsidRPr="005E3C34" w:rsidRDefault="005E3C34" w:rsidP="005E3C34">
            <w:pPr>
              <w:keepNext/>
              <w:spacing w:after="0" w:line="240" w:lineRule="auto"/>
              <w:outlineLvl w:val="0"/>
              <w:rPr>
                <w:rFonts w:ascii="Arial" w:eastAsiaTheme="minorEastAsia" w:hAnsi="Arial" w:cs="Arial"/>
                <w:sz w:val="20"/>
                <w:szCs w:val="24"/>
              </w:rPr>
            </w:pPr>
          </w:p>
        </w:tc>
        <w:tc>
          <w:tcPr>
            <w:tcW w:w="361" w:type="pct"/>
            <w:tcBorders>
              <w:top w:val="single" w:sz="6" w:space="0" w:color="000000"/>
              <w:left w:val="single" w:sz="6" w:space="0" w:color="000000"/>
              <w:bottom w:val="single" w:sz="12" w:space="0" w:color="auto"/>
              <w:right w:val="single" w:sz="6" w:space="0" w:color="000000"/>
            </w:tcBorders>
            <w:vAlign w:val="bottom"/>
          </w:tcPr>
          <w:p w14:paraId="1A4DD614" w14:textId="77777777" w:rsidR="005E3C34" w:rsidRPr="005E3C34" w:rsidRDefault="005E3C34" w:rsidP="005E3C34">
            <w:pPr>
              <w:keepNext/>
              <w:spacing w:after="0" w:line="240" w:lineRule="auto"/>
              <w:jc w:val="center"/>
              <w:outlineLvl w:val="0"/>
              <w:rPr>
                <w:rFonts w:ascii="Arial" w:eastAsiaTheme="minorEastAsia" w:hAnsi="Arial" w:cs="Arial"/>
                <w:sz w:val="20"/>
                <w:szCs w:val="24"/>
              </w:rPr>
            </w:pPr>
          </w:p>
        </w:tc>
        <w:tc>
          <w:tcPr>
            <w:tcW w:w="1250" w:type="pct"/>
            <w:tcBorders>
              <w:top w:val="single" w:sz="6" w:space="0" w:color="000000"/>
              <w:left w:val="single" w:sz="6" w:space="0" w:color="000000"/>
              <w:bottom w:val="single" w:sz="12" w:space="0" w:color="auto"/>
              <w:right w:val="single" w:sz="6" w:space="0" w:color="000000"/>
            </w:tcBorders>
            <w:vAlign w:val="bottom"/>
          </w:tcPr>
          <w:p w14:paraId="371A8AC8" w14:textId="77777777" w:rsidR="005E3C34" w:rsidRPr="005E3C34" w:rsidRDefault="005E3C34" w:rsidP="005E3C34">
            <w:pPr>
              <w:keepNext/>
              <w:spacing w:after="0" w:line="240" w:lineRule="auto"/>
              <w:jc w:val="right"/>
              <w:outlineLvl w:val="0"/>
              <w:rPr>
                <w:rFonts w:ascii="Arial" w:eastAsiaTheme="minorEastAsia" w:hAnsi="Arial" w:cs="Arial"/>
                <w:sz w:val="20"/>
                <w:szCs w:val="24"/>
              </w:rPr>
            </w:pPr>
          </w:p>
        </w:tc>
      </w:tr>
      <w:tr w:rsidR="005E3C34" w:rsidRPr="005E3C34" w14:paraId="547A2851" w14:textId="77777777" w:rsidTr="001E6902">
        <w:tc>
          <w:tcPr>
            <w:tcW w:w="1420" w:type="pct"/>
            <w:tcBorders>
              <w:top w:val="single" w:sz="6" w:space="0" w:color="000000"/>
              <w:left w:val="single" w:sz="6" w:space="0" w:color="000000"/>
              <w:bottom w:val="single" w:sz="6" w:space="0" w:color="000000"/>
              <w:right w:val="single" w:sz="6" w:space="0" w:color="000000"/>
            </w:tcBorders>
            <w:hideMark/>
          </w:tcPr>
          <w:p w14:paraId="232A1506" w14:textId="77777777" w:rsidR="005E3C34" w:rsidRPr="005E3C34" w:rsidRDefault="005E3C34" w:rsidP="005E3C34">
            <w:pPr>
              <w:keepNext/>
              <w:spacing w:after="0" w:line="240" w:lineRule="auto"/>
              <w:jc w:val="center"/>
              <w:outlineLvl w:val="0"/>
              <w:rPr>
                <w:rFonts w:ascii="Arial" w:eastAsiaTheme="minorEastAsia" w:hAnsi="Arial" w:cs="Arial"/>
                <w:b/>
                <w:bCs/>
                <w:sz w:val="20"/>
                <w:szCs w:val="24"/>
              </w:rPr>
            </w:pPr>
            <w:r w:rsidRPr="005E3C34">
              <w:rPr>
                <w:rFonts w:ascii="Arial" w:eastAsiaTheme="minorEastAsia" w:hAnsi="Arial" w:cs="Arial"/>
                <w:b/>
                <w:bCs/>
                <w:sz w:val="20"/>
                <w:szCs w:val="24"/>
              </w:rPr>
              <w:t>TOTAL</w:t>
            </w:r>
          </w:p>
        </w:tc>
        <w:tc>
          <w:tcPr>
            <w:tcW w:w="1200" w:type="pct"/>
            <w:tcBorders>
              <w:top w:val="single" w:sz="6" w:space="0" w:color="000000"/>
              <w:left w:val="single" w:sz="6" w:space="0" w:color="000000"/>
              <w:bottom w:val="single" w:sz="6" w:space="0" w:color="000000"/>
              <w:right w:val="single" w:sz="6" w:space="0" w:color="000000"/>
            </w:tcBorders>
          </w:tcPr>
          <w:p w14:paraId="20754DD7" w14:textId="77777777" w:rsidR="005E3C34" w:rsidRPr="005E3C34" w:rsidRDefault="005E3C34" w:rsidP="005E3C34">
            <w:pPr>
              <w:keepNext/>
              <w:spacing w:after="0" w:line="240" w:lineRule="auto"/>
              <w:jc w:val="center"/>
              <w:outlineLvl w:val="0"/>
              <w:rPr>
                <w:rFonts w:ascii="Arial" w:eastAsiaTheme="minorEastAsia" w:hAnsi="Arial" w:cs="Arial"/>
                <w:b/>
                <w:bCs/>
                <w:sz w:val="20"/>
                <w:szCs w:val="24"/>
                <w:u w:val="single"/>
              </w:rPr>
            </w:pPr>
          </w:p>
        </w:tc>
        <w:tc>
          <w:tcPr>
            <w:tcW w:w="769" w:type="pct"/>
            <w:tcBorders>
              <w:top w:val="single" w:sz="6" w:space="0" w:color="000000"/>
              <w:left w:val="single" w:sz="6" w:space="0" w:color="000000"/>
              <w:bottom w:val="single" w:sz="6" w:space="0" w:color="000000"/>
              <w:right w:val="single" w:sz="6" w:space="0" w:color="000000"/>
            </w:tcBorders>
          </w:tcPr>
          <w:p w14:paraId="4F37EF98" w14:textId="77777777" w:rsidR="005E3C34" w:rsidRPr="005E3C34" w:rsidRDefault="005E3C34" w:rsidP="005E3C34">
            <w:pPr>
              <w:keepNext/>
              <w:spacing w:after="0" w:line="240" w:lineRule="auto"/>
              <w:jc w:val="center"/>
              <w:outlineLvl w:val="0"/>
              <w:rPr>
                <w:rFonts w:ascii="Arial" w:eastAsiaTheme="minorEastAsia" w:hAnsi="Arial" w:cs="Arial"/>
                <w:b/>
                <w:bCs/>
                <w:sz w:val="20"/>
                <w:szCs w:val="24"/>
              </w:rPr>
            </w:pPr>
          </w:p>
        </w:tc>
        <w:tc>
          <w:tcPr>
            <w:tcW w:w="361" w:type="pct"/>
            <w:tcBorders>
              <w:top w:val="single" w:sz="6" w:space="0" w:color="000000"/>
              <w:left w:val="single" w:sz="6" w:space="0" w:color="000000"/>
              <w:bottom w:val="single" w:sz="6" w:space="0" w:color="000000"/>
              <w:right w:val="single" w:sz="6" w:space="0" w:color="000000"/>
            </w:tcBorders>
          </w:tcPr>
          <w:p w14:paraId="2FEF86CB" w14:textId="77777777" w:rsidR="005E3C34" w:rsidRPr="005E3C34" w:rsidRDefault="005E3C34" w:rsidP="005E3C34">
            <w:pPr>
              <w:keepNext/>
              <w:spacing w:after="0" w:line="240" w:lineRule="auto"/>
              <w:jc w:val="center"/>
              <w:outlineLvl w:val="0"/>
              <w:rPr>
                <w:rFonts w:ascii="Arial" w:eastAsiaTheme="minorEastAsia" w:hAnsi="Arial" w:cs="Arial"/>
                <w:b/>
                <w:bCs/>
                <w:sz w:val="20"/>
                <w:szCs w:val="24"/>
              </w:rPr>
            </w:pPr>
          </w:p>
        </w:tc>
        <w:tc>
          <w:tcPr>
            <w:tcW w:w="1250" w:type="pct"/>
            <w:tcBorders>
              <w:top w:val="single" w:sz="6" w:space="0" w:color="000000"/>
              <w:left w:val="single" w:sz="6" w:space="0" w:color="000000"/>
              <w:bottom w:val="single" w:sz="6" w:space="0" w:color="000000"/>
              <w:right w:val="single" w:sz="6" w:space="0" w:color="000000"/>
            </w:tcBorders>
          </w:tcPr>
          <w:p w14:paraId="1312D4CB" w14:textId="77777777" w:rsidR="005E3C34" w:rsidRPr="005E3C34" w:rsidRDefault="005E3C34" w:rsidP="005E3C34">
            <w:pPr>
              <w:keepNext/>
              <w:spacing w:after="0" w:line="240" w:lineRule="auto"/>
              <w:jc w:val="center"/>
              <w:outlineLvl w:val="0"/>
              <w:rPr>
                <w:rFonts w:ascii="Arial" w:eastAsiaTheme="minorEastAsia" w:hAnsi="Arial" w:cs="Arial"/>
                <w:b/>
                <w:bCs/>
                <w:sz w:val="20"/>
                <w:szCs w:val="24"/>
              </w:rPr>
            </w:pPr>
            <w:r w:rsidRPr="005E3C34">
              <w:rPr>
                <w:rFonts w:ascii="Arial" w:eastAsiaTheme="minorEastAsia" w:hAnsi="Arial" w:cs="Arial"/>
                <w:b/>
                <w:bCs/>
                <w:sz w:val="20"/>
                <w:szCs w:val="24"/>
              </w:rPr>
              <w:t>($30,000.00)</w:t>
            </w:r>
          </w:p>
        </w:tc>
      </w:tr>
    </w:tbl>
    <w:p w14:paraId="6D698A95" w14:textId="77777777" w:rsidR="005E3C34" w:rsidRPr="005E3C34" w:rsidRDefault="005E3C34" w:rsidP="005E3C34">
      <w:pPr>
        <w:spacing w:after="0" w:line="240" w:lineRule="auto"/>
        <w:rPr>
          <w:rFonts w:ascii="Arial" w:eastAsia="Times New Roman" w:hAnsi="Arial" w:cs="Arial"/>
          <w:i/>
          <w:iCs/>
          <w:sz w:val="20"/>
          <w:szCs w:val="24"/>
        </w:rPr>
      </w:pPr>
    </w:p>
    <w:p w14:paraId="04F66A32" w14:textId="77777777" w:rsidR="005E3C34" w:rsidRPr="005E3C34" w:rsidRDefault="005E3C34" w:rsidP="005E3C34">
      <w:pPr>
        <w:spacing w:after="0" w:line="240" w:lineRule="auto"/>
        <w:rPr>
          <w:rFonts w:ascii="Arial" w:eastAsia="Times New Roman" w:hAnsi="Arial" w:cs="Arial"/>
          <w:i/>
          <w:iCs/>
          <w:sz w:val="20"/>
          <w:szCs w:val="24"/>
        </w:rPr>
      </w:pPr>
      <w:r w:rsidRPr="005E3C34">
        <w:rPr>
          <w:rFonts w:ascii="Arial" w:eastAsia="Times New Roman" w:hAnsi="Arial" w:cs="Arial"/>
          <w:i/>
          <w:iCs/>
          <w:sz w:val="20"/>
          <w:szCs w:val="24"/>
        </w:rPr>
        <w:t>Note: This position is in the Land Acquisition Trust Fund with an associated rate of $9,262. Due to other position changes, the excess dollars are in the Water Quality Assurance Trust Fund.</w:t>
      </w:r>
    </w:p>
    <w:p w14:paraId="4FB46850" w14:textId="77777777" w:rsidR="00A23F8E" w:rsidRPr="00CC5B43" w:rsidRDefault="00A23F8E" w:rsidP="00A23F8E">
      <w:pPr>
        <w:spacing w:after="0" w:line="240" w:lineRule="auto"/>
        <w:outlineLvl w:val="0"/>
        <w:rPr>
          <w:rFonts w:cs="Arial"/>
          <w:b/>
          <w:bCs/>
        </w:rPr>
      </w:pPr>
    </w:p>
    <w:p w14:paraId="5712AFD6" w14:textId="77777777" w:rsidR="00A23F8E" w:rsidRPr="00CC5B43" w:rsidRDefault="00A23F8E" w:rsidP="00A23F8E">
      <w:pPr>
        <w:rPr>
          <w:rFonts w:cs="Arial"/>
          <w:b/>
          <w:bCs/>
        </w:rPr>
      </w:pPr>
      <w:r w:rsidRPr="00CC5B43">
        <w:rPr>
          <w:rFonts w:cs="Arial"/>
          <w:b/>
          <w:bCs/>
        </w:rPr>
        <w:t xml:space="preserve">  </w:t>
      </w:r>
    </w:p>
    <w:p w14:paraId="02F083D5" w14:textId="77777777" w:rsidR="00A23F8E" w:rsidRPr="00EE07EE" w:rsidRDefault="00A23F8E" w:rsidP="00A23F8E">
      <w:pPr>
        <w:spacing w:after="0"/>
      </w:pPr>
    </w:p>
    <w:p w14:paraId="5FFE22BF" w14:textId="4B8CA8ED" w:rsidR="00A23F8E" w:rsidRPr="00B032B9" w:rsidRDefault="00A23F8E" w:rsidP="00B032B9">
      <w:pPr>
        <w:pStyle w:val="Caption"/>
        <w:rPr>
          <w:color w:val="000000" w:themeColor="text1"/>
          <w:sz w:val="34"/>
          <w:szCs w:val="34"/>
        </w:rPr>
      </w:pPr>
      <w:r>
        <w:rPr>
          <w:sz w:val="32"/>
          <w:szCs w:val="36"/>
        </w:rPr>
        <w:br w:type="page"/>
      </w:r>
      <w:bookmarkStart w:id="34" w:name="_Toc385941206"/>
      <w:bookmarkStart w:id="35" w:name="_Toc385942041"/>
      <w:bookmarkStart w:id="36" w:name="_Toc386534714"/>
      <w:r w:rsidR="00B032B9" w:rsidRPr="00B032B9">
        <w:rPr>
          <w:color w:val="000000" w:themeColor="text1"/>
          <w:sz w:val="34"/>
          <w:szCs w:val="34"/>
        </w:rPr>
        <w:lastRenderedPageBreak/>
        <w:t xml:space="preserve">APPENDIX </w:t>
      </w:r>
      <w:r w:rsidR="00965686">
        <w:rPr>
          <w:color w:val="000000" w:themeColor="text1"/>
          <w:sz w:val="34"/>
          <w:szCs w:val="34"/>
        </w:rPr>
        <w:fldChar w:fldCharType="begin"/>
      </w:r>
      <w:r w:rsidR="00965686">
        <w:rPr>
          <w:color w:val="000000" w:themeColor="text1"/>
          <w:sz w:val="34"/>
          <w:szCs w:val="34"/>
        </w:rPr>
        <w:instrText xml:space="preserve"> SEQ APPENDIX \* ALPHABETIC </w:instrText>
      </w:r>
      <w:r w:rsidR="00965686">
        <w:rPr>
          <w:color w:val="000000" w:themeColor="text1"/>
          <w:sz w:val="34"/>
          <w:szCs w:val="34"/>
        </w:rPr>
        <w:fldChar w:fldCharType="separate"/>
      </w:r>
      <w:r w:rsidR="00965686">
        <w:rPr>
          <w:noProof/>
          <w:color w:val="000000" w:themeColor="text1"/>
          <w:sz w:val="34"/>
          <w:szCs w:val="34"/>
        </w:rPr>
        <w:t>H</w:t>
      </w:r>
      <w:r w:rsidR="00965686">
        <w:rPr>
          <w:color w:val="000000" w:themeColor="text1"/>
          <w:sz w:val="34"/>
          <w:szCs w:val="34"/>
        </w:rPr>
        <w:fldChar w:fldCharType="end"/>
      </w:r>
      <w:r w:rsidR="00B032B9" w:rsidRPr="00B032B9">
        <w:rPr>
          <w:color w:val="000000" w:themeColor="text1"/>
          <w:sz w:val="34"/>
          <w:szCs w:val="34"/>
        </w:rPr>
        <w:t>.  DRAFT FY 15-16 LBR REDUCTION PROPOSAL 2 OF 2</w:t>
      </w:r>
      <w:bookmarkEnd w:id="34"/>
      <w:bookmarkEnd w:id="35"/>
      <w:bookmarkEnd w:id="36"/>
    </w:p>
    <w:p w14:paraId="20AE5856" w14:textId="77777777" w:rsidR="005E3C34" w:rsidRPr="005E3C34" w:rsidRDefault="005E3C34" w:rsidP="005E3C34">
      <w:pPr>
        <w:spacing w:after="0" w:line="240" w:lineRule="auto"/>
        <w:jc w:val="center"/>
        <w:outlineLvl w:val="0"/>
        <w:rPr>
          <w:rFonts w:ascii="Arial" w:eastAsia="Times New Roman" w:hAnsi="Arial" w:cs="Arial"/>
          <w:b/>
          <w:bCs/>
          <w:sz w:val="20"/>
          <w:szCs w:val="24"/>
        </w:rPr>
      </w:pPr>
      <w:r w:rsidRPr="005E3C34">
        <w:rPr>
          <w:rFonts w:ascii="Arial" w:eastAsia="Times New Roman" w:hAnsi="Arial" w:cs="Arial"/>
          <w:b/>
          <w:bCs/>
          <w:sz w:val="20"/>
          <w:szCs w:val="24"/>
        </w:rPr>
        <w:t>DEPARTMENT OF ENVIRONMENTAL PROTECTION</w:t>
      </w:r>
    </w:p>
    <w:p w14:paraId="5B7F97A2" w14:textId="77777777" w:rsidR="005E3C34" w:rsidRPr="005E3C34" w:rsidRDefault="005E3C34" w:rsidP="005E3C34">
      <w:pPr>
        <w:spacing w:after="0" w:line="240" w:lineRule="auto"/>
        <w:jc w:val="center"/>
        <w:rPr>
          <w:rFonts w:ascii="Arial" w:eastAsia="Times New Roman" w:hAnsi="Arial" w:cs="Arial"/>
          <w:b/>
          <w:bCs/>
          <w:sz w:val="20"/>
          <w:szCs w:val="24"/>
        </w:rPr>
      </w:pPr>
      <w:r w:rsidRPr="005E3C34">
        <w:rPr>
          <w:rFonts w:ascii="Arial" w:eastAsia="Times New Roman" w:hAnsi="Arial" w:cs="Arial"/>
          <w:b/>
          <w:bCs/>
          <w:sz w:val="20"/>
          <w:szCs w:val="24"/>
        </w:rPr>
        <w:t>FY 2015-16 LEGISLATIVE BUDGET REQUEST</w:t>
      </w:r>
    </w:p>
    <w:p w14:paraId="48E90B20" w14:textId="77777777" w:rsidR="005E3C34" w:rsidRPr="005E3C34" w:rsidRDefault="005E3C34" w:rsidP="005E3C34">
      <w:pPr>
        <w:spacing w:after="0" w:line="240" w:lineRule="auto"/>
        <w:jc w:val="center"/>
        <w:rPr>
          <w:rFonts w:ascii="Arial" w:eastAsia="Times New Roman" w:hAnsi="Arial" w:cs="Arial"/>
          <w:b/>
          <w:bCs/>
          <w:sz w:val="20"/>
          <w:szCs w:val="24"/>
        </w:rPr>
      </w:pPr>
    </w:p>
    <w:p w14:paraId="2F5CAC55" w14:textId="77777777" w:rsidR="005E3C34" w:rsidRPr="005E3C34" w:rsidRDefault="005E3C34" w:rsidP="005E3C34">
      <w:pPr>
        <w:spacing w:after="0" w:line="240" w:lineRule="auto"/>
        <w:jc w:val="center"/>
        <w:rPr>
          <w:rFonts w:ascii="Arial" w:eastAsia="Times New Roman" w:hAnsi="Arial" w:cs="Arial"/>
          <w:b/>
          <w:bCs/>
          <w:sz w:val="20"/>
          <w:szCs w:val="24"/>
        </w:rPr>
      </w:pPr>
      <w:r w:rsidRPr="005E3C34">
        <w:rPr>
          <w:rFonts w:ascii="Arial" w:eastAsia="Times New Roman" w:hAnsi="Arial" w:cs="Arial"/>
          <w:b/>
          <w:bCs/>
          <w:sz w:val="20"/>
          <w:szCs w:val="24"/>
        </w:rPr>
        <w:t xml:space="preserve"> PROPOSED REDUCTION PROPOSAL</w:t>
      </w:r>
    </w:p>
    <w:p w14:paraId="114C0D54" w14:textId="77777777" w:rsidR="005E3C34" w:rsidRPr="005E3C34" w:rsidRDefault="005E3C34" w:rsidP="005E3C34">
      <w:pPr>
        <w:spacing w:after="0" w:line="240" w:lineRule="auto"/>
        <w:rPr>
          <w:rFonts w:ascii="Arial" w:eastAsia="Times New Roman" w:hAnsi="Arial" w:cs="Arial"/>
          <w:sz w:val="20"/>
          <w:szCs w:val="24"/>
        </w:rPr>
      </w:pPr>
    </w:p>
    <w:p w14:paraId="2DA7F7D4" w14:textId="77777777" w:rsidR="005E3C34" w:rsidRPr="005E3C34" w:rsidRDefault="005E3C34" w:rsidP="005E3C34">
      <w:pPr>
        <w:spacing w:after="0" w:line="240" w:lineRule="auto"/>
        <w:rPr>
          <w:rFonts w:ascii="Arial" w:eastAsia="Times New Roman" w:hAnsi="Arial" w:cs="Arial"/>
          <w:b/>
          <w:bCs/>
          <w:sz w:val="20"/>
          <w:szCs w:val="24"/>
        </w:rPr>
      </w:pPr>
      <w:r w:rsidRPr="005E3C34">
        <w:rPr>
          <w:rFonts w:ascii="Arial" w:eastAsia="Times New Roman" w:hAnsi="Arial" w:cs="Arial"/>
          <w:b/>
          <w:bCs/>
          <w:sz w:val="20"/>
          <w:szCs w:val="24"/>
        </w:rPr>
        <w:t>DIVISION/OFFICE:  Florida Geological Survey</w:t>
      </w:r>
    </w:p>
    <w:p w14:paraId="1FDB4F38" w14:textId="77777777" w:rsidR="005E3C34" w:rsidRPr="005E3C34" w:rsidRDefault="005E3C34" w:rsidP="005E3C34">
      <w:pPr>
        <w:spacing w:after="0" w:line="240" w:lineRule="auto"/>
        <w:jc w:val="both"/>
        <w:outlineLvl w:val="0"/>
        <w:rPr>
          <w:rFonts w:ascii="Arial" w:eastAsia="Times New Roman" w:hAnsi="Arial" w:cs="Arial"/>
          <w:b/>
          <w:bCs/>
          <w:sz w:val="20"/>
          <w:szCs w:val="24"/>
        </w:rPr>
      </w:pPr>
    </w:p>
    <w:p w14:paraId="3B7ACA98" w14:textId="77777777" w:rsidR="005E3C34" w:rsidRPr="005E3C34" w:rsidRDefault="005E3C34" w:rsidP="005E3C34">
      <w:pPr>
        <w:spacing w:after="0" w:line="240" w:lineRule="auto"/>
        <w:outlineLvl w:val="0"/>
        <w:rPr>
          <w:rFonts w:ascii="Arial" w:eastAsia="Times New Roman" w:hAnsi="Arial" w:cs="Arial"/>
          <w:b/>
          <w:bCs/>
          <w:sz w:val="20"/>
          <w:szCs w:val="24"/>
          <w:u w:val="single"/>
        </w:rPr>
      </w:pPr>
      <w:r w:rsidRPr="005E3C34">
        <w:rPr>
          <w:rFonts w:ascii="Arial" w:eastAsia="Times New Roman" w:hAnsi="Arial" w:cs="Arial"/>
          <w:b/>
          <w:bCs/>
          <w:sz w:val="20"/>
          <w:szCs w:val="24"/>
        </w:rPr>
        <w:t>REDUCTION ISSUE TITLE: Reduce DEP/FGS OCO Funds</w:t>
      </w:r>
    </w:p>
    <w:p w14:paraId="70BB0C59" w14:textId="77777777" w:rsidR="005E3C34" w:rsidRPr="005E3C34" w:rsidRDefault="005E3C34" w:rsidP="005E3C34">
      <w:pPr>
        <w:spacing w:after="0" w:line="240" w:lineRule="auto"/>
        <w:ind w:left="5040" w:firstLine="720"/>
        <w:rPr>
          <w:rFonts w:ascii="Arial" w:eastAsia="Times New Roman" w:hAnsi="Arial" w:cs="Arial"/>
          <w:b/>
          <w:bCs/>
          <w:sz w:val="20"/>
          <w:szCs w:val="24"/>
        </w:rPr>
      </w:pPr>
    </w:p>
    <w:p w14:paraId="52D59815" w14:textId="77777777" w:rsidR="005E3C34" w:rsidRPr="005E3C34" w:rsidRDefault="005E3C34" w:rsidP="005E3C34">
      <w:pPr>
        <w:spacing w:after="0" w:line="240" w:lineRule="auto"/>
        <w:outlineLvl w:val="0"/>
        <w:rPr>
          <w:rFonts w:ascii="Arial" w:eastAsia="Times New Roman" w:hAnsi="Arial" w:cs="Arial"/>
          <w:b/>
          <w:bCs/>
          <w:sz w:val="20"/>
          <w:szCs w:val="24"/>
          <w:u w:val="single"/>
        </w:rPr>
      </w:pPr>
      <w:r w:rsidRPr="005E3C34">
        <w:rPr>
          <w:rFonts w:ascii="Arial" w:eastAsia="Times New Roman" w:hAnsi="Arial" w:cs="Arial"/>
          <w:b/>
          <w:bCs/>
          <w:sz w:val="20"/>
          <w:szCs w:val="24"/>
        </w:rPr>
        <w:t>TOTAL AMOUNT: -$17,278.56</w:t>
      </w:r>
      <w:r w:rsidRPr="005E3C34">
        <w:rPr>
          <w:rFonts w:ascii="Arial" w:eastAsia="Times New Roman" w:hAnsi="Arial" w:cs="Arial"/>
          <w:b/>
          <w:bCs/>
          <w:sz w:val="20"/>
          <w:szCs w:val="24"/>
        </w:rPr>
        <w:tab/>
        <w:t xml:space="preserve">  </w:t>
      </w:r>
    </w:p>
    <w:p w14:paraId="6738513E" w14:textId="77777777" w:rsidR="005E3C34" w:rsidRPr="005E3C34" w:rsidRDefault="005E3C34" w:rsidP="005E3C34">
      <w:pPr>
        <w:spacing w:after="0" w:line="240" w:lineRule="auto"/>
        <w:rPr>
          <w:rFonts w:ascii="Arial" w:eastAsia="Times New Roman" w:hAnsi="Arial" w:cs="Arial"/>
          <w:sz w:val="20"/>
          <w:szCs w:val="24"/>
        </w:rPr>
      </w:pPr>
      <w:r w:rsidRPr="005E3C34">
        <w:rPr>
          <w:rFonts w:ascii="Arial" w:eastAsia="Times New Roman" w:hAnsi="Arial" w:cs="Arial"/>
          <w:sz w:val="20"/>
          <w:szCs w:val="24"/>
        </w:rPr>
        <w:tab/>
      </w:r>
      <w:r w:rsidRPr="005E3C34">
        <w:rPr>
          <w:rFonts w:ascii="Arial" w:eastAsia="Times New Roman" w:hAnsi="Arial" w:cs="Arial"/>
          <w:sz w:val="20"/>
          <w:szCs w:val="24"/>
        </w:rPr>
        <w:tab/>
      </w:r>
      <w:r w:rsidRPr="005E3C34">
        <w:rPr>
          <w:rFonts w:ascii="Arial" w:eastAsia="Times New Roman" w:hAnsi="Arial" w:cs="Arial"/>
          <w:sz w:val="20"/>
          <w:szCs w:val="24"/>
        </w:rPr>
        <w:tab/>
      </w:r>
      <w:r w:rsidRPr="005E3C34">
        <w:rPr>
          <w:rFonts w:ascii="Arial" w:eastAsia="Times New Roman" w:hAnsi="Arial" w:cs="Arial"/>
          <w:sz w:val="20"/>
          <w:szCs w:val="24"/>
        </w:rPr>
        <w:tab/>
      </w:r>
      <w:r w:rsidRPr="005E3C34">
        <w:rPr>
          <w:rFonts w:ascii="Arial" w:eastAsia="Times New Roman" w:hAnsi="Arial" w:cs="Arial"/>
          <w:sz w:val="20"/>
          <w:szCs w:val="24"/>
        </w:rPr>
        <w:tab/>
      </w:r>
      <w:r w:rsidRPr="005E3C34">
        <w:rPr>
          <w:rFonts w:ascii="Arial" w:eastAsia="Times New Roman" w:hAnsi="Arial" w:cs="Arial"/>
          <w:sz w:val="20"/>
          <w:szCs w:val="24"/>
        </w:rPr>
        <w:tab/>
      </w:r>
      <w:r w:rsidRPr="005E3C34">
        <w:rPr>
          <w:rFonts w:ascii="Arial" w:eastAsia="Times New Roman" w:hAnsi="Arial" w:cs="Arial"/>
          <w:sz w:val="20"/>
          <w:szCs w:val="24"/>
        </w:rPr>
        <w:tab/>
      </w:r>
    </w:p>
    <w:p w14:paraId="76919BC6" w14:textId="77777777" w:rsidR="005E3C34" w:rsidRPr="005E3C34" w:rsidRDefault="005E3C34" w:rsidP="005E3C34">
      <w:pPr>
        <w:spacing w:after="0" w:line="240" w:lineRule="auto"/>
        <w:outlineLvl w:val="0"/>
        <w:rPr>
          <w:rFonts w:ascii="Arial" w:eastAsia="Times New Roman" w:hAnsi="Arial" w:cs="Arial"/>
          <w:b/>
          <w:bCs/>
          <w:sz w:val="20"/>
          <w:szCs w:val="24"/>
        </w:rPr>
      </w:pPr>
      <w:r w:rsidRPr="005E3C34">
        <w:rPr>
          <w:rFonts w:ascii="Arial" w:eastAsia="Times New Roman" w:hAnsi="Arial" w:cs="Arial"/>
          <w:b/>
          <w:bCs/>
          <w:sz w:val="20"/>
          <w:szCs w:val="24"/>
        </w:rPr>
        <w:t>REDUCTION ISSUE PRIORITY: _</w:t>
      </w:r>
      <w:r w:rsidRPr="005E3C34">
        <w:rPr>
          <w:rFonts w:ascii="Arial" w:eastAsia="Times New Roman" w:hAnsi="Arial" w:cs="Arial"/>
          <w:b/>
          <w:bCs/>
          <w:sz w:val="20"/>
          <w:szCs w:val="24"/>
          <w:u w:val="single"/>
        </w:rPr>
        <w:t>2__</w:t>
      </w:r>
      <w:r w:rsidRPr="005E3C34">
        <w:rPr>
          <w:rFonts w:ascii="Arial" w:eastAsia="Times New Roman" w:hAnsi="Arial" w:cs="Arial"/>
          <w:b/>
          <w:bCs/>
          <w:sz w:val="20"/>
          <w:szCs w:val="24"/>
        </w:rPr>
        <w:t xml:space="preserve"> of _</w:t>
      </w:r>
      <w:r w:rsidRPr="005E3C34">
        <w:rPr>
          <w:rFonts w:ascii="Arial" w:eastAsia="Times New Roman" w:hAnsi="Arial" w:cs="Arial"/>
          <w:b/>
          <w:bCs/>
          <w:sz w:val="20"/>
          <w:szCs w:val="24"/>
          <w:u w:val="single"/>
        </w:rPr>
        <w:t>2</w:t>
      </w:r>
      <w:r w:rsidRPr="005E3C34">
        <w:rPr>
          <w:rFonts w:ascii="Arial" w:eastAsia="Times New Roman" w:hAnsi="Arial" w:cs="Arial"/>
          <w:b/>
          <w:bCs/>
          <w:sz w:val="20"/>
          <w:szCs w:val="24"/>
        </w:rPr>
        <w:t>__</w:t>
      </w:r>
    </w:p>
    <w:p w14:paraId="4B11FC7B" w14:textId="77777777" w:rsidR="005E3C34" w:rsidRPr="005E3C34" w:rsidRDefault="005E3C34" w:rsidP="005E3C34">
      <w:pPr>
        <w:spacing w:after="0" w:line="240" w:lineRule="auto"/>
        <w:rPr>
          <w:rFonts w:ascii="Arial" w:eastAsia="Times New Roman" w:hAnsi="Arial" w:cs="Arial"/>
          <w:b/>
          <w:bCs/>
          <w:sz w:val="20"/>
          <w:szCs w:val="24"/>
        </w:rPr>
      </w:pPr>
      <w:r w:rsidRPr="005E3C34">
        <w:rPr>
          <w:rFonts w:ascii="Arial" w:eastAsia="Times New Roman" w:hAnsi="Arial" w:cs="Arial"/>
          <w:b/>
          <w:bCs/>
          <w:sz w:val="20"/>
          <w:szCs w:val="24"/>
        </w:rPr>
        <w:t xml:space="preserve">  </w:t>
      </w:r>
    </w:p>
    <w:p w14:paraId="0C0FD6C6" w14:textId="77777777" w:rsidR="005E3C34" w:rsidRPr="005E3C34" w:rsidRDefault="005E3C34" w:rsidP="005E3C34">
      <w:pPr>
        <w:spacing w:after="0" w:line="240" w:lineRule="auto"/>
        <w:rPr>
          <w:rFonts w:ascii="Arial" w:eastAsia="Times New Roman" w:hAnsi="Arial" w:cs="Arial"/>
          <w:b/>
          <w:bCs/>
          <w:sz w:val="20"/>
          <w:szCs w:val="24"/>
        </w:rPr>
      </w:pPr>
    </w:p>
    <w:p w14:paraId="56AF2678" w14:textId="77777777" w:rsidR="005E3C34" w:rsidRPr="005E3C34" w:rsidRDefault="005E3C34" w:rsidP="005E3C34">
      <w:pPr>
        <w:numPr>
          <w:ilvl w:val="0"/>
          <w:numId w:val="47"/>
        </w:numPr>
        <w:spacing w:after="0" w:line="240" w:lineRule="auto"/>
        <w:rPr>
          <w:rFonts w:ascii="Arial" w:eastAsia="Times New Roman" w:hAnsi="Arial" w:cs="Arial"/>
          <w:sz w:val="20"/>
          <w:szCs w:val="24"/>
        </w:rPr>
      </w:pPr>
      <w:r w:rsidRPr="005E3C34">
        <w:rPr>
          <w:rFonts w:ascii="Arial" w:eastAsia="Times New Roman" w:hAnsi="Arial" w:cs="Arial"/>
          <w:b/>
          <w:sz w:val="20"/>
          <w:szCs w:val="24"/>
        </w:rPr>
        <w:t xml:space="preserve">REDUCTION ISSUE DESCRIPTION: </w:t>
      </w:r>
    </w:p>
    <w:p w14:paraId="1863C0CF" w14:textId="77777777" w:rsidR="005E3C34" w:rsidRPr="005E3C34" w:rsidRDefault="005E3C34" w:rsidP="005E3C34">
      <w:pPr>
        <w:spacing w:after="0" w:line="240" w:lineRule="auto"/>
        <w:rPr>
          <w:rFonts w:ascii="Arial" w:eastAsia="Times New Roman" w:hAnsi="Arial" w:cs="Arial"/>
          <w:b/>
          <w:sz w:val="20"/>
          <w:szCs w:val="24"/>
        </w:rPr>
      </w:pPr>
    </w:p>
    <w:p w14:paraId="45E8784D" w14:textId="77777777" w:rsidR="005E3C34" w:rsidRPr="005E3C34" w:rsidRDefault="005E3C34" w:rsidP="005E3C34">
      <w:pPr>
        <w:spacing w:after="0" w:line="240" w:lineRule="auto"/>
        <w:ind w:firstLine="360"/>
        <w:rPr>
          <w:rFonts w:ascii="Arial" w:eastAsia="Times New Roman" w:hAnsi="Arial" w:cs="Arial"/>
          <w:sz w:val="20"/>
          <w:szCs w:val="24"/>
        </w:rPr>
      </w:pPr>
      <w:r w:rsidRPr="005E3C34">
        <w:rPr>
          <w:rFonts w:ascii="Arial" w:eastAsia="Times New Roman" w:hAnsi="Arial" w:cs="Arial"/>
          <w:sz w:val="20"/>
          <w:szCs w:val="24"/>
        </w:rPr>
        <w:t xml:space="preserve">This proposed reduction eliminates $17,278.56 in OCO funds.  </w:t>
      </w:r>
    </w:p>
    <w:p w14:paraId="025BF72C" w14:textId="77777777" w:rsidR="005E3C34" w:rsidRPr="005E3C34" w:rsidRDefault="005E3C34" w:rsidP="005E3C34">
      <w:pPr>
        <w:spacing w:after="0" w:line="240" w:lineRule="auto"/>
        <w:ind w:left="360"/>
        <w:rPr>
          <w:rFonts w:ascii="Arial" w:eastAsia="Times New Roman" w:hAnsi="Arial" w:cs="Arial"/>
          <w:b/>
          <w:sz w:val="20"/>
          <w:szCs w:val="24"/>
        </w:rPr>
      </w:pPr>
    </w:p>
    <w:p w14:paraId="1D25F441" w14:textId="77777777" w:rsidR="005E3C34" w:rsidRPr="005E3C34" w:rsidRDefault="005E3C34" w:rsidP="005E3C34">
      <w:pPr>
        <w:numPr>
          <w:ilvl w:val="0"/>
          <w:numId w:val="47"/>
        </w:numPr>
        <w:spacing w:after="0" w:line="240" w:lineRule="auto"/>
        <w:rPr>
          <w:rFonts w:ascii="Arial" w:eastAsia="Times New Roman" w:hAnsi="Arial" w:cs="Arial"/>
          <w:b/>
          <w:i/>
          <w:sz w:val="20"/>
          <w:szCs w:val="24"/>
        </w:rPr>
      </w:pPr>
      <w:r w:rsidRPr="005E3C34">
        <w:rPr>
          <w:rFonts w:ascii="Arial" w:eastAsia="Times New Roman" w:hAnsi="Arial" w:cs="Arial"/>
          <w:b/>
          <w:sz w:val="20"/>
          <w:szCs w:val="24"/>
        </w:rPr>
        <w:t>REDUCTION ISSUE IMPACT:</w:t>
      </w:r>
    </w:p>
    <w:p w14:paraId="54182DF7" w14:textId="77777777" w:rsidR="005E3C34" w:rsidRPr="005E3C34" w:rsidRDefault="005E3C34" w:rsidP="005E3C34">
      <w:pPr>
        <w:spacing w:after="0" w:line="240" w:lineRule="auto"/>
        <w:rPr>
          <w:rFonts w:ascii="Arial" w:eastAsia="Times New Roman" w:hAnsi="Arial" w:cs="Arial"/>
          <w:b/>
          <w:sz w:val="20"/>
          <w:szCs w:val="24"/>
        </w:rPr>
      </w:pPr>
    </w:p>
    <w:p w14:paraId="3EA85118" w14:textId="77777777" w:rsidR="005E3C34" w:rsidRPr="005E3C34" w:rsidRDefault="005E3C34" w:rsidP="005E3C34">
      <w:pPr>
        <w:spacing w:after="0" w:line="240" w:lineRule="auto"/>
        <w:ind w:left="360"/>
        <w:rPr>
          <w:rFonts w:ascii="Arial" w:eastAsia="Times New Roman" w:hAnsi="Arial" w:cs="Arial"/>
          <w:sz w:val="20"/>
          <w:szCs w:val="24"/>
        </w:rPr>
      </w:pPr>
      <w:r w:rsidRPr="005E3C34">
        <w:rPr>
          <w:rFonts w:ascii="Arial" w:eastAsia="Times New Roman" w:hAnsi="Arial" w:cs="Arial"/>
          <w:sz w:val="20"/>
          <w:szCs w:val="24"/>
        </w:rPr>
        <w:t xml:space="preserve">OCO funds are used for needed field, research and IT equipment.  Recent reductions in the cost of IT equipment has shifted most of the IT costs to the Expense category.  Additional reductions in the OCO category can be accommodated by renting equipment or outsourcing laboratory analyses. </w:t>
      </w:r>
    </w:p>
    <w:p w14:paraId="5A3BE2EE" w14:textId="77777777" w:rsidR="005E3C34" w:rsidRPr="005E3C34" w:rsidRDefault="005E3C34" w:rsidP="005E3C34">
      <w:pPr>
        <w:spacing w:after="0" w:line="240" w:lineRule="auto"/>
        <w:ind w:left="360"/>
        <w:rPr>
          <w:rFonts w:ascii="Arial" w:eastAsia="Times New Roman" w:hAnsi="Arial" w:cs="Arial"/>
          <w:sz w:val="20"/>
          <w:szCs w:val="24"/>
        </w:rPr>
      </w:pPr>
    </w:p>
    <w:p w14:paraId="467D9CCD" w14:textId="6BFB6A5B" w:rsidR="005E3C34" w:rsidRPr="005E3C34" w:rsidRDefault="001E6902" w:rsidP="005E3C34">
      <w:pPr>
        <w:spacing w:after="0" w:line="240" w:lineRule="auto"/>
        <w:rPr>
          <w:rFonts w:ascii="Arial" w:eastAsia="Times New Roman" w:hAnsi="Arial" w:cs="Arial"/>
          <w:i/>
          <w:iCs/>
          <w:sz w:val="20"/>
          <w:szCs w:val="24"/>
        </w:rPr>
      </w:pPr>
      <w:r>
        <w:rPr>
          <w:noProof/>
        </w:rPr>
        <w:pict w14:anchorId="1E95982B">
          <v:line id="_x0000_s1071" style="position:absolute;z-index:2516848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0,9.5pt" to="495pt,9.5pt" wrapcoords="0 0 0 1 662 1 662 0 0 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MGxEQIAACkEAAAOAAAAZHJzL2Uyb0RvYy54bWysU8GO2jAQvVfqP1i+QxIaKESEVZVAL7SL&#10;tNsPMLZDrDq2ZRsCqvrvHRuC2PZSVc3BGXtmnt/MGy+fzp1EJ26d0KrE2TjFiCuqmVCHEn973Yzm&#10;GDlPFCNSK17iC3f4afX+3bI3BZ/oVkvGLQIQ5YrelLj13hRJ4mjLO+LG2nAFzkbbjnjY2kPCLOkB&#10;vZPJJE1nSa8tM1ZT7hyc1lcnXkX8puHUPzeN4x7JEgM3H1cb131Yk9WSFAdLTCvojQb5BxYdEQou&#10;vUPVxBN0tOIPqE5Qq51u/JjqLtFNIyiPNUA1WfpbNS8tMTzWAs1x5t4m9/9g6dfTziLBQDuMFOlA&#10;oq1QHOWhM71xBQRUamdDbfSsXsxW0+8OKV21RB14ZPh6MZCWhYzkTUrYOAP4+/6LZhBDjl7HNp0b&#10;2wVIaAA6RzUudzX42SMKh7PJfDZNQTQ6+BJSDInGOv+Z6w4Fo8QSOEdgcto6H4iQYggJ9yi9EVJG&#10;saVCPbBdpNM0ZjgtBQveEOfsYV9Ji04kzEv8YlngeQyz+qhYRGs5Yeub7YmQVxtulyrgQS3A52Zd&#10;B+LHIl2s5+t5Psons/UoT+t69GlT5aPZJvs4rT/UVVVnPwO1LC9awRhXgd0wnFn+d+Lfnsl1rO7j&#10;ee9D8hY9NgzIDv9IOooZ9LtOwl6zy84OIsM8xuDb2wkD/7gH+/GFr34BAAD//wMAUEsDBBQABgAI&#10;AAAAIQBrOLCM2AAAAAYBAAAPAAAAZHJzL2Rvd25yZXYueG1sTI9BT8MwDIXvSPyHyEjcWAoC1HZN&#10;J5jEZTfKBBy9xmsrGqdqsq799xhxgJPt96znz8Vmdr2aaAydZwO3qwQUce1tx42B/dvLTQoqRGSL&#10;vWcysFCATXl5UWBu/ZlfaapioySEQ44G2hiHXOtQt+QwrPxALN7Rjw6jjGOj7YhnCXe9vkuSR+2w&#10;Y7nQ4kDbluqv6uQk5eEjfd5hul+WvvrM7rfvu4mdMddX89MaVKQ5/i3DD76gQylMB39iG1RvQB6J&#10;omZSxc2yRJrDr6DLQv/HL78BAAD//wMAUEsBAi0AFAAGAAgAAAAhALaDOJL+AAAA4QEAABMAAAAA&#10;AAAAAAAAAAAAAAAAAFtDb250ZW50X1R5cGVzXS54bWxQSwECLQAUAAYACAAAACEAOP0h/9YAAACU&#10;AQAACwAAAAAAAAAAAAAAAAAvAQAAX3JlbHMvLnJlbHNQSwECLQAUAAYACAAAACEAfkTBsRECAAAp&#10;BAAADgAAAAAAAAAAAAAAAAAuAgAAZHJzL2Uyb0RvYy54bWxQSwECLQAUAAYACAAAACEAaziwjNgA&#10;AAAGAQAADwAAAAAAAAAAAAAAAABrBAAAZHJzL2Rvd25yZXYueG1sUEsFBgAAAAAEAAQA8wAAAHAF&#10;AAAAAA==&#10;" strokeweight="1.5pt">
            <w10:wrap type="through"/>
          </v:line>
        </w:pict>
      </w:r>
      <w:r w:rsidR="005E3C34" w:rsidRPr="005E3C34">
        <w:rPr>
          <w:rFonts w:ascii="Arial" w:eastAsia="Times New Roman" w:hAnsi="Arial" w:cs="Arial"/>
          <w:i/>
          <w:iCs/>
          <w:sz w:val="20"/>
          <w:szCs w:val="24"/>
        </w:rPr>
        <w:t xml:space="preserve"> </w:t>
      </w:r>
    </w:p>
    <w:p w14:paraId="5BF5443B" w14:textId="77777777" w:rsidR="005E3C34" w:rsidRPr="005E3C34" w:rsidRDefault="005E3C34" w:rsidP="005E3C34">
      <w:pPr>
        <w:spacing w:after="0" w:line="240" w:lineRule="auto"/>
        <w:rPr>
          <w:rFonts w:ascii="Arial" w:eastAsia="Times New Roman" w:hAnsi="Arial" w:cs="Arial"/>
          <w:i/>
          <w:iCs/>
          <w:sz w:val="20"/>
          <w:szCs w:val="24"/>
        </w:rPr>
      </w:pPr>
    </w:p>
    <w:p w14:paraId="6B476A84" w14:textId="77777777" w:rsidR="005E3C34" w:rsidRPr="005E3C34" w:rsidRDefault="005E3C34" w:rsidP="005E3C34">
      <w:pPr>
        <w:spacing w:after="0" w:line="240" w:lineRule="auto"/>
        <w:rPr>
          <w:rFonts w:ascii="Arial" w:eastAsia="Times New Roman" w:hAnsi="Arial" w:cs="Arial"/>
          <w:i/>
          <w:iCs/>
          <w:sz w:val="20"/>
          <w:szCs w:val="24"/>
        </w:rPr>
      </w:pPr>
      <w:r w:rsidRPr="005E3C34">
        <w:rPr>
          <w:rFonts w:ascii="Arial" w:eastAsia="Times New Roman" w:hAnsi="Arial" w:cs="Arial"/>
          <w:b/>
          <w:bCs/>
          <w:sz w:val="20"/>
          <w:szCs w:val="24"/>
          <w:u w:val="single"/>
        </w:rPr>
        <w:t>COST SUMMARY:</w:t>
      </w:r>
    </w:p>
    <w:p w14:paraId="2DCE370D" w14:textId="77777777" w:rsidR="005E3C34" w:rsidRPr="005E3C34" w:rsidRDefault="005E3C34" w:rsidP="005E3C34">
      <w:pPr>
        <w:spacing w:after="0" w:line="240" w:lineRule="auto"/>
        <w:rPr>
          <w:rFonts w:ascii="Arial" w:eastAsia="Times New Roman" w:hAnsi="Arial" w:cs="Arial"/>
          <w:i/>
          <w:iCs/>
          <w:sz w:val="20"/>
          <w:szCs w:val="24"/>
        </w:rPr>
      </w:pPr>
    </w:p>
    <w:tbl>
      <w:tblPr>
        <w:tblW w:w="5000" w:type="pct"/>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0A0" w:firstRow="1" w:lastRow="0" w:firstColumn="1" w:lastColumn="0" w:noHBand="0" w:noVBand="0"/>
      </w:tblPr>
      <w:tblGrid>
        <w:gridCol w:w="2720"/>
        <w:gridCol w:w="2298"/>
        <w:gridCol w:w="1473"/>
        <w:gridCol w:w="691"/>
        <w:gridCol w:w="2394"/>
      </w:tblGrid>
      <w:tr w:rsidR="005E3C34" w:rsidRPr="005E3C34" w14:paraId="7C215B4B" w14:textId="77777777" w:rsidTr="001E6902">
        <w:trPr>
          <w:trHeight w:val="597"/>
        </w:trPr>
        <w:tc>
          <w:tcPr>
            <w:tcW w:w="1420" w:type="pct"/>
            <w:tcBorders>
              <w:top w:val="single" w:sz="6" w:space="0" w:color="000000"/>
              <w:left w:val="single" w:sz="6" w:space="0" w:color="000000"/>
              <w:bottom w:val="single" w:sz="6" w:space="0" w:color="000000"/>
              <w:right w:val="single" w:sz="6" w:space="0" w:color="000000"/>
            </w:tcBorders>
            <w:vAlign w:val="bottom"/>
            <w:hideMark/>
          </w:tcPr>
          <w:p w14:paraId="5B22B32E" w14:textId="77777777" w:rsidR="005E3C34" w:rsidRPr="005E3C34" w:rsidRDefault="005E3C34" w:rsidP="005E3C34">
            <w:pPr>
              <w:keepNext/>
              <w:spacing w:after="0" w:line="240" w:lineRule="auto"/>
              <w:jc w:val="center"/>
              <w:outlineLvl w:val="0"/>
              <w:rPr>
                <w:rFonts w:ascii="Arial" w:eastAsiaTheme="minorEastAsia" w:hAnsi="Arial" w:cs="Arial"/>
                <w:b/>
                <w:sz w:val="20"/>
                <w:szCs w:val="24"/>
              </w:rPr>
            </w:pPr>
            <w:r w:rsidRPr="005E3C34">
              <w:rPr>
                <w:rFonts w:ascii="Arial" w:eastAsiaTheme="minorEastAsia" w:hAnsi="Arial" w:cs="Arial"/>
                <w:b/>
                <w:sz w:val="20"/>
                <w:szCs w:val="24"/>
              </w:rPr>
              <w:t>Budget Entity Title</w:t>
            </w:r>
          </w:p>
        </w:tc>
        <w:tc>
          <w:tcPr>
            <w:tcW w:w="1200" w:type="pct"/>
            <w:tcBorders>
              <w:top w:val="single" w:sz="6" w:space="0" w:color="000000"/>
              <w:left w:val="single" w:sz="6" w:space="0" w:color="000000"/>
              <w:bottom w:val="single" w:sz="6" w:space="0" w:color="000000"/>
              <w:right w:val="single" w:sz="6" w:space="0" w:color="000000"/>
            </w:tcBorders>
            <w:vAlign w:val="bottom"/>
            <w:hideMark/>
          </w:tcPr>
          <w:p w14:paraId="5D40D429" w14:textId="77777777" w:rsidR="005E3C34" w:rsidRPr="005E3C34" w:rsidRDefault="005E3C34" w:rsidP="005E3C34">
            <w:pPr>
              <w:keepNext/>
              <w:spacing w:after="0" w:line="240" w:lineRule="auto"/>
              <w:jc w:val="center"/>
              <w:outlineLvl w:val="0"/>
              <w:rPr>
                <w:rFonts w:ascii="Arial" w:eastAsiaTheme="minorEastAsia" w:hAnsi="Arial" w:cs="Arial"/>
                <w:b/>
                <w:sz w:val="20"/>
                <w:szCs w:val="24"/>
              </w:rPr>
            </w:pPr>
            <w:r w:rsidRPr="005E3C34">
              <w:rPr>
                <w:rFonts w:ascii="Arial" w:eastAsiaTheme="minorEastAsia" w:hAnsi="Arial" w:cs="Arial"/>
                <w:b/>
                <w:sz w:val="20"/>
                <w:szCs w:val="24"/>
              </w:rPr>
              <w:t>Appropriation Category Title</w:t>
            </w:r>
          </w:p>
        </w:tc>
        <w:tc>
          <w:tcPr>
            <w:tcW w:w="769" w:type="pct"/>
            <w:tcBorders>
              <w:top w:val="single" w:sz="6" w:space="0" w:color="000000"/>
              <w:left w:val="single" w:sz="6" w:space="0" w:color="000000"/>
              <w:bottom w:val="single" w:sz="6" w:space="0" w:color="000000"/>
              <w:right w:val="single" w:sz="6" w:space="0" w:color="000000"/>
            </w:tcBorders>
            <w:vAlign w:val="bottom"/>
            <w:hideMark/>
          </w:tcPr>
          <w:p w14:paraId="1B180AAE" w14:textId="77777777" w:rsidR="005E3C34" w:rsidRPr="005E3C34" w:rsidRDefault="005E3C34" w:rsidP="005E3C34">
            <w:pPr>
              <w:keepNext/>
              <w:spacing w:after="0" w:line="240" w:lineRule="auto"/>
              <w:jc w:val="center"/>
              <w:outlineLvl w:val="0"/>
              <w:rPr>
                <w:rFonts w:ascii="Arial" w:eastAsiaTheme="minorEastAsia" w:hAnsi="Arial" w:cs="Arial"/>
                <w:b/>
                <w:sz w:val="20"/>
                <w:szCs w:val="24"/>
              </w:rPr>
            </w:pPr>
            <w:r w:rsidRPr="005E3C34">
              <w:rPr>
                <w:rFonts w:ascii="Arial" w:eastAsiaTheme="minorEastAsia" w:hAnsi="Arial" w:cs="Arial"/>
                <w:b/>
                <w:sz w:val="20"/>
                <w:szCs w:val="24"/>
              </w:rPr>
              <w:t>Fund Title</w:t>
            </w:r>
          </w:p>
        </w:tc>
        <w:tc>
          <w:tcPr>
            <w:tcW w:w="361" w:type="pct"/>
            <w:tcBorders>
              <w:top w:val="single" w:sz="6" w:space="0" w:color="000000"/>
              <w:left w:val="single" w:sz="6" w:space="0" w:color="000000"/>
              <w:bottom w:val="single" w:sz="6" w:space="0" w:color="000000"/>
              <w:right w:val="single" w:sz="6" w:space="0" w:color="000000"/>
            </w:tcBorders>
            <w:vAlign w:val="bottom"/>
            <w:hideMark/>
          </w:tcPr>
          <w:p w14:paraId="045E6A44" w14:textId="77777777" w:rsidR="005E3C34" w:rsidRPr="005E3C34" w:rsidRDefault="005E3C34" w:rsidP="005E3C34">
            <w:pPr>
              <w:keepNext/>
              <w:spacing w:after="0" w:line="240" w:lineRule="auto"/>
              <w:jc w:val="center"/>
              <w:outlineLvl w:val="0"/>
              <w:rPr>
                <w:rFonts w:ascii="Arial" w:eastAsiaTheme="minorEastAsia" w:hAnsi="Arial" w:cs="Arial"/>
                <w:b/>
                <w:sz w:val="20"/>
                <w:szCs w:val="24"/>
                <w:highlight w:val="yellow"/>
              </w:rPr>
            </w:pPr>
            <w:r w:rsidRPr="005E3C34">
              <w:rPr>
                <w:rFonts w:ascii="Arial" w:eastAsiaTheme="minorEastAsia" w:hAnsi="Arial" w:cs="Arial"/>
                <w:b/>
                <w:sz w:val="20"/>
                <w:szCs w:val="24"/>
              </w:rPr>
              <w:t xml:space="preserve">FTE </w:t>
            </w:r>
          </w:p>
        </w:tc>
        <w:tc>
          <w:tcPr>
            <w:tcW w:w="1250" w:type="pct"/>
            <w:tcBorders>
              <w:top w:val="single" w:sz="6" w:space="0" w:color="000000"/>
              <w:left w:val="single" w:sz="6" w:space="0" w:color="000000"/>
              <w:bottom w:val="single" w:sz="6" w:space="0" w:color="000000"/>
              <w:right w:val="single" w:sz="6" w:space="0" w:color="000000"/>
            </w:tcBorders>
            <w:vAlign w:val="bottom"/>
            <w:hideMark/>
          </w:tcPr>
          <w:p w14:paraId="351F56E5" w14:textId="77777777" w:rsidR="005E3C34" w:rsidRPr="005E3C34" w:rsidRDefault="005E3C34" w:rsidP="005E3C34">
            <w:pPr>
              <w:keepNext/>
              <w:spacing w:after="0" w:line="240" w:lineRule="auto"/>
              <w:jc w:val="center"/>
              <w:outlineLvl w:val="0"/>
              <w:rPr>
                <w:rFonts w:ascii="Arial" w:eastAsiaTheme="minorEastAsia" w:hAnsi="Arial" w:cs="Arial"/>
                <w:b/>
                <w:sz w:val="20"/>
                <w:szCs w:val="24"/>
              </w:rPr>
            </w:pPr>
            <w:r w:rsidRPr="005E3C34">
              <w:rPr>
                <w:rFonts w:ascii="Arial" w:eastAsiaTheme="minorEastAsia" w:hAnsi="Arial" w:cs="Arial"/>
                <w:b/>
                <w:sz w:val="20"/>
                <w:szCs w:val="24"/>
              </w:rPr>
              <w:t xml:space="preserve">$ Amount </w:t>
            </w:r>
          </w:p>
          <w:p w14:paraId="0E555EC5" w14:textId="77777777" w:rsidR="005E3C34" w:rsidRPr="005E3C34" w:rsidRDefault="005E3C34" w:rsidP="005E3C34">
            <w:pPr>
              <w:keepNext/>
              <w:spacing w:after="0" w:line="240" w:lineRule="auto"/>
              <w:jc w:val="center"/>
              <w:outlineLvl w:val="0"/>
              <w:rPr>
                <w:rFonts w:ascii="Arial" w:eastAsiaTheme="minorEastAsia" w:hAnsi="Arial" w:cs="Arial"/>
                <w:sz w:val="20"/>
                <w:szCs w:val="24"/>
              </w:rPr>
            </w:pPr>
            <w:r w:rsidRPr="005E3C34">
              <w:rPr>
                <w:rFonts w:ascii="Arial" w:eastAsiaTheme="minorEastAsia" w:hAnsi="Arial" w:cs="Arial"/>
                <w:sz w:val="20"/>
                <w:szCs w:val="24"/>
              </w:rPr>
              <w:t xml:space="preserve">(no cents) </w:t>
            </w:r>
          </w:p>
        </w:tc>
      </w:tr>
      <w:tr w:rsidR="005E3C34" w:rsidRPr="005E3C34" w14:paraId="02F7B89A" w14:textId="77777777" w:rsidTr="001E6902">
        <w:trPr>
          <w:trHeight w:val="336"/>
        </w:trPr>
        <w:tc>
          <w:tcPr>
            <w:tcW w:w="1420" w:type="pct"/>
            <w:tcBorders>
              <w:top w:val="single" w:sz="6" w:space="0" w:color="000000"/>
              <w:left w:val="single" w:sz="6" w:space="0" w:color="000000"/>
              <w:bottom w:val="single" w:sz="6" w:space="0" w:color="000000"/>
              <w:right w:val="single" w:sz="6" w:space="0" w:color="000000"/>
            </w:tcBorders>
            <w:vAlign w:val="bottom"/>
          </w:tcPr>
          <w:p w14:paraId="26B84123" w14:textId="77777777" w:rsidR="005E3C34" w:rsidRPr="005E3C34" w:rsidRDefault="005E3C34" w:rsidP="005E3C34">
            <w:pPr>
              <w:keepNext/>
              <w:spacing w:after="0" w:line="240" w:lineRule="auto"/>
              <w:outlineLvl w:val="0"/>
              <w:rPr>
                <w:rFonts w:ascii="Arial" w:eastAsiaTheme="minorEastAsia" w:hAnsi="Arial" w:cs="Arial"/>
                <w:sz w:val="20"/>
                <w:szCs w:val="24"/>
              </w:rPr>
            </w:pPr>
            <w:r w:rsidRPr="005E3C34">
              <w:rPr>
                <w:rFonts w:ascii="Arial" w:eastAsiaTheme="minorEastAsia" w:hAnsi="Arial" w:cs="Arial"/>
                <w:sz w:val="20"/>
                <w:szCs w:val="24"/>
              </w:rPr>
              <w:t>Florida Geological Survey</w:t>
            </w:r>
          </w:p>
        </w:tc>
        <w:tc>
          <w:tcPr>
            <w:tcW w:w="1200" w:type="pct"/>
            <w:tcBorders>
              <w:top w:val="single" w:sz="6" w:space="0" w:color="000000"/>
              <w:left w:val="single" w:sz="6" w:space="0" w:color="000000"/>
              <w:bottom w:val="single" w:sz="6" w:space="0" w:color="000000"/>
              <w:right w:val="single" w:sz="6" w:space="0" w:color="000000"/>
            </w:tcBorders>
            <w:vAlign w:val="bottom"/>
          </w:tcPr>
          <w:p w14:paraId="05A79CFB" w14:textId="77777777" w:rsidR="005E3C34" w:rsidRPr="005E3C34" w:rsidRDefault="005E3C34" w:rsidP="005E3C34">
            <w:pPr>
              <w:spacing w:after="0" w:line="240" w:lineRule="auto"/>
              <w:rPr>
                <w:rFonts w:ascii="Arial" w:eastAsia="Times New Roman" w:hAnsi="Arial" w:cs="Arial"/>
                <w:sz w:val="20"/>
                <w:szCs w:val="24"/>
              </w:rPr>
            </w:pPr>
            <w:r w:rsidRPr="005E3C34">
              <w:rPr>
                <w:rFonts w:ascii="Arial" w:eastAsia="Times New Roman" w:hAnsi="Arial" w:cs="Arial"/>
                <w:sz w:val="20"/>
                <w:szCs w:val="24"/>
              </w:rPr>
              <w:t>OCO</w:t>
            </w:r>
          </w:p>
        </w:tc>
        <w:tc>
          <w:tcPr>
            <w:tcW w:w="769" w:type="pct"/>
            <w:tcBorders>
              <w:top w:val="single" w:sz="6" w:space="0" w:color="000000"/>
              <w:left w:val="single" w:sz="6" w:space="0" w:color="000000"/>
              <w:bottom w:val="single" w:sz="6" w:space="0" w:color="000000"/>
              <w:right w:val="single" w:sz="6" w:space="0" w:color="000000"/>
            </w:tcBorders>
            <w:vAlign w:val="bottom"/>
          </w:tcPr>
          <w:p w14:paraId="0A3E04AE" w14:textId="77777777" w:rsidR="005E3C34" w:rsidRPr="005E3C34" w:rsidRDefault="005E3C34" w:rsidP="005E3C34">
            <w:pPr>
              <w:keepNext/>
              <w:spacing w:after="0" w:line="240" w:lineRule="auto"/>
              <w:outlineLvl w:val="0"/>
              <w:rPr>
                <w:rFonts w:ascii="Arial" w:eastAsiaTheme="minorEastAsia" w:hAnsi="Arial" w:cs="Arial Unicode MS"/>
                <w:sz w:val="20"/>
                <w:szCs w:val="24"/>
              </w:rPr>
            </w:pPr>
            <w:r w:rsidRPr="005E3C34">
              <w:rPr>
                <w:rFonts w:ascii="Arial" w:eastAsiaTheme="minorEastAsia" w:hAnsi="Arial" w:cs="Arial Unicode MS"/>
                <w:sz w:val="20"/>
                <w:szCs w:val="24"/>
              </w:rPr>
              <w:t>Minerals Trust Fund 2499</w:t>
            </w:r>
          </w:p>
        </w:tc>
        <w:tc>
          <w:tcPr>
            <w:tcW w:w="361" w:type="pct"/>
            <w:tcBorders>
              <w:top w:val="single" w:sz="6" w:space="0" w:color="000000"/>
              <w:left w:val="single" w:sz="6" w:space="0" w:color="000000"/>
              <w:bottom w:val="single" w:sz="6" w:space="0" w:color="000000"/>
              <w:right w:val="single" w:sz="6" w:space="0" w:color="000000"/>
            </w:tcBorders>
            <w:vAlign w:val="bottom"/>
          </w:tcPr>
          <w:p w14:paraId="0846433B" w14:textId="77777777" w:rsidR="005E3C34" w:rsidRPr="005E3C34" w:rsidRDefault="005E3C34" w:rsidP="005E3C34">
            <w:pPr>
              <w:spacing w:after="0" w:line="240" w:lineRule="auto"/>
              <w:jc w:val="center"/>
              <w:rPr>
                <w:rFonts w:ascii="Arial" w:eastAsia="Times New Roman" w:hAnsi="Arial" w:cs="Arial"/>
                <w:sz w:val="20"/>
                <w:szCs w:val="24"/>
              </w:rPr>
            </w:pPr>
            <w:r w:rsidRPr="005E3C34">
              <w:rPr>
                <w:rFonts w:ascii="Arial" w:eastAsia="Times New Roman" w:hAnsi="Arial" w:cs="Arial"/>
                <w:sz w:val="20"/>
                <w:szCs w:val="24"/>
              </w:rPr>
              <w:t>0</w:t>
            </w:r>
          </w:p>
        </w:tc>
        <w:tc>
          <w:tcPr>
            <w:tcW w:w="1250" w:type="pct"/>
            <w:tcBorders>
              <w:top w:val="single" w:sz="6" w:space="0" w:color="000000"/>
              <w:left w:val="single" w:sz="6" w:space="0" w:color="000000"/>
              <w:bottom w:val="single" w:sz="6" w:space="0" w:color="000000"/>
              <w:right w:val="single" w:sz="6" w:space="0" w:color="000000"/>
            </w:tcBorders>
            <w:vAlign w:val="bottom"/>
          </w:tcPr>
          <w:p w14:paraId="0A8DF4DF" w14:textId="77777777" w:rsidR="005E3C34" w:rsidRPr="005E3C34" w:rsidRDefault="005E3C34" w:rsidP="005E3C34">
            <w:pPr>
              <w:keepNext/>
              <w:spacing w:after="0" w:line="240" w:lineRule="auto"/>
              <w:jc w:val="right"/>
              <w:outlineLvl w:val="0"/>
              <w:rPr>
                <w:rFonts w:ascii="Arial" w:eastAsiaTheme="minorEastAsia" w:hAnsi="Arial" w:cs="Arial"/>
                <w:sz w:val="20"/>
                <w:szCs w:val="24"/>
              </w:rPr>
            </w:pPr>
            <w:r w:rsidRPr="005E3C34">
              <w:rPr>
                <w:rFonts w:ascii="Arial" w:eastAsiaTheme="minorEastAsia" w:hAnsi="Arial" w:cs="Arial"/>
                <w:sz w:val="20"/>
                <w:szCs w:val="24"/>
              </w:rPr>
              <w:t>($17,278.56)</w:t>
            </w:r>
          </w:p>
        </w:tc>
      </w:tr>
      <w:tr w:rsidR="005E3C34" w:rsidRPr="005E3C34" w14:paraId="68CCB050" w14:textId="77777777" w:rsidTr="001E6902">
        <w:tc>
          <w:tcPr>
            <w:tcW w:w="1420" w:type="pct"/>
            <w:tcBorders>
              <w:top w:val="single" w:sz="6" w:space="0" w:color="000000"/>
              <w:left w:val="single" w:sz="6" w:space="0" w:color="000000"/>
              <w:bottom w:val="single" w:sz="6" w:space="0" w:color="000000"/>
              <w:right w:val="single" w:sz="6" w:space="0" w:color="000000"/>
            </w:tcBorders>
            <w:vAlign w:val="bottom"/>
          </w:tcPr>
          <w:p w14:paraId="74719826" w14:textId="77777777" w:rsidR="005E3C34" w:rsidRPr="005E3C34" w:rsidRDefault="005E3C34" w:rsidP="005E3C34">
            <w:pPr>
              <w:keepNext/>
              <w:spacing w:after="0" w:line="240" w:lineRule="auto"/>
              <w:outlineLvl w:val="0"/>
              <w:rPr>
                <w:rFonts w:ascii="Arial" w:eastAsiaTheme="minorEastAsia" w:hAnsi="Arial" w:cs="Arial"/>
                <w:sz w:val="20"/>
                <w:szCs w:val="24"/>
              </w:rPr>
            </w:pPr>
          </w:p>
        </w:tc>
        <w:tc>
          <w:tcPr>
            <w:tcW w:w="1200" w:type="pct"/>
            <w:tcBorders>
              <w:top w:val="single" w:sz="6" w:space="0" w:color="000000"/>
              <w:left w:val="single" w:sz="6" w:space="0" w:color="000000"/>
              <w:bottom w:val="single" w:sz="6" w:space="0" w:color="000000"/>
              <w:right w:val="single" w:sz="6" w:space="0" w:color="000000"/>
            </w:tcBorders>
            <w:vAlign w:val="bottom"/>
          </w:tcPr>
          <w:p w14:paraId="44E6F074" w14:textId="77777777" w:rsidR="005E3C34" w:rsidRPr="005E3C34" w:rsidRDefault="005E3C34" w:rsidP="005E3C34">
            <w:pPr>
              <w:spacing w:after="0" w:line="240" w:lineRule="auto"/>
              <w:rPr>
                <w:rFonts w:ascii="Arial" w:eastAsia="Times New Roman" w:hAnsi="Arial" w:cs="Arial"/>
                <w:sz w:val="20"/>
                <w:szCs w:val="24"/>
              </w:rPr>
            </w:pPr>
          </w:p>
        </w:tc>
        <w:tc>
          <w:tcPr>
            <w:tcW w:w="769" w:type="pct"/>
            <w:tcBorders>
              <w:top w:val="single" w:sz="6" w:space="0" w:color="000000"/>
              <w:left w:val="single" w:sz="6" w:space="0" w:color="000000"/>
              <w:bottom w:val="single" w:sz="6" w:space="0" w:color="000000"/>
              <w:right w:val="single" w:sz="6" w:space="0" w:color="000000"/>
            </w:tcBorders>
            <w:vAlign w:val="bottom"/>
          </w:tcPr>
          <w:p w14:paraId="6AA36C47" w14:textId="77777777" w:rsidR="005E3C34" w:rsidRPr="005E3C34" w:rsidRDefault="005E3C34" w:rsidP="005E3C34">
            <w:pPr>
              <w:keepNext/>
              <w:spacing w:after="0" w:line="240" w:lineRule="auto"/>
              <w:outlineLvl w:val="0"/>
              <w:rPr>
                <w:rFonts w:ascii="Arial" w:eastAsiaTheme="minorEastAsia" w:hAnsi="Arial" w:cs="Arial"/>
                <w:sz w:val="20"/>
                <w:szCs w:val="24"/>
              </w:rPr>
            </w:pPr>
          </w:p>
        </w:tc>
        <w:tc>
          <w:tcPr>
            <w:tcW w:w="361" w:type="pct"/>
            <w:tcBorders>
              <w:top w:val="single" w:sz="6" w:space="0" w:color="000000"/>
              <w:left w:val="single" w:sz="6" w:space="0" w:color="000000"/>
              <w:bottom w:val="single" w:sz="6" w:space="0" w:color="000000"/>
              <w:right w:val="single" w:sz="6" w:space="0" w:color="000000"/>
            </w:tcBorders>
            <w:vAlign w:val="bottom"/>
          </w:tcPr>
          <w:p w14:paraId="1A7DCD57" w14:textId="77777777" w:rsidR="005E3C34" w:rsidRPr="005E3C34" w:rsidRDefault="005E3C34" w:rsidP="005E3C34">
            <w:pPr>
              <w:keepNext/>
              <w:spacing w:after="0" w:line="240" w:lineRule="auto"/>
              <w:jc w:val="center"/>
              <w:outlineLvl w:val="0"/>
              <w:rPr>
                <w:rFonts w:ascii="Arial" w:eastAsiaTheme="minorEastAsia" w:hAnsi="Arial" w:cs="Arial"/>
                <w:sz w:val="20"/>
                <w:szCs w:val="24"/>
              </w:rPr>
            </w:pPr>
          </w:p>
        </w:tc>
        <w:tc>
          <w:tcPr>
            <w:tcW w:w="1250" w:type="pct"/>
            <w:tcBorders>
              <w:top w:val="single" w:sz="6" w:space="0" w:color="000000"/>
              <w:left w:val="single" w:sz="6" w:space="0" w:color="000000"/>
              <w:bottom w:val="single" w:sz="6" w:space="0" w:color="000000"/>
              <w:right w:val="single" w:sz="6" w:space="0" w:color="000000"/>
            </w:tcBorders>
            <w:vAlign w:val="bottom"/>
          </w:tcPr>
          <w:p w14:paraId="673B4B82" w14:textId="77777777" w:rsidR="005E3C34" w:rsidRPr="005E3C34" w:rsidRDefault="005E3C34" w:rsidP="005E3C34">
            <w:pPr>
              <w:keepNext/>
              <w:spacing w:after="0" w:line="240" w:lineRule="auto"/>
              <w:jc w:val="right"/>
              <w:outlineLvl w:val="0"/>
              <w:rPr>
                <w:rFonts w:ascii="Arial" w:eastAsiaTheme="minorEastAsia" w:hAnsi="Arial" w:cs="Arial"/>
                <w:sz w:val="20"/>
                <w:szCs w:val="24"/>
              </w:rPr>
            </w:pPr>
          </w:p>
        </w:tc>
      </w:tr>
      <w:tr w:rsidR="005E3C34" w:rsidRPr="005E3C34" w14:paraId="5A7F4822" w14:textId="77777777" w:rsidTr="001E6902">
        <w:tc>
          <w:tcPr>
            <w:tcW w:w="1420" w:type="pct"/>
            <w:tcBorders>
              <w:top w:val="single" w:sz="6" w:space="0" w:color="000000"/>
              <w:left w:val="single" w:sz="6" w:space="0" w:color="000000"/>
              <w:bottom w:val="single" w:sz="12" w:space="0" w:color="auto"/>
              <w:right w:val="single" w:sz="6" w:space="0" w:color="000000"/>
            </w:tcBorders>
            <w:vAlign w:val="bottom"/>
          </w:tcPr>
          <w:p w14:paraId="0F94D118" w14:textId="77777777" w:rsidR="005E3C34" w:rsidRPr="005E3C34" w:rsidRDefault="005E3C34" w:rsidP="005E3C34">
            <w:pPr>
              <w:keepNext/>
              <w:spacing w:after="0" w:line="240" w:lineRule="auto"/>
              <w:outlineLvl w:val="0"/>
              <w:rPr>
                <w:rFonts w:ascii="Arial" w:eastAsiaTheme="minorEastAsia" w:hAnsi="Arial" w:cs="Arial"/>
                <w:sz w:val="20"/>
                <w:szCs w:val="24"/>
              </w:rPr>
            </w:pPr>
          </w:p>
        </w:tc>
        <w:tc>
          <w:tcPr>
            <w:tcW w:w="1200" w:type="pct"/>
            <w:tcBorders>
              <w:top w:val="single" w:sz="6" w:space="0" w:color="000000"/>
              <w:left w:val="single" w:sz="6" w:space="0" w:color="000000"/>
              <w:bottom w:val="single" w:sz="12" w:space="0" w:color="auto"/>
              <w:right w:val="single" w:sz="6" w:space="0" w:color="000000"/>
            </w:tcBorders>
            <w:vAlign w:val="bottom"/>
          </w:tcPr>
          <w:p w14:paraId="5B264C00" w14:textId="77777777" w:rsidR="005E3C34" w:rsidRPr="005E3C34" w:rsidRDefault="005E3C34" w:rsidP="005E3C34">
            <w:pPr>
              <w:spacing w:after="0" w:line="240" w:lineRule="auto"/>
              <w:rPr>
                <w:rFonts w:ascii="Arial" w:eastAsia="Times New Roman" w:hAnsi="Arial" w:cs="Arial"/>
                <w:sz w:val="20"/>
                <w:szCs w:val="24"/>
              </w:rPr>
            </w:pPr>
          </w:p>
        </w:tc>
        <w:tc>
          <w:tcPr>
            <w:tcW w:w="769" w:type="pct"/>
            <w:tcBorders>
              <w:top w:val="single" w:sz="6" w:space="0" w:color="000000"/>
              <w:left w:val="single" w:sz="6" w:space="0" w:color="000000"/>
              <w:bottom w:val="single" w:sz="12" w:space="0" w:color="auto"/>
              <w:right w:val="single" w:sz="6" w:space="0" w:color="000000"/>
            </w:tcBorders>
            <w:vAlign w:val="bottom"/>
          </w:tcPr>
          <w:p w14:paraId="673E845F" w14:textId="77777777" w:rsidR="005E3C34" w:rsidRPr="005E3C34" w:rsidRDefault="005E3C34" w:rsidP="005E3C34">
            <w:pPr>
              <w:keepNext/>
              <w:spacing w:after="0" w:line="240" w:lineRule="auto"/>
              <w:outlineLvl w:val="0"/>
              <w:rPr>
                <w:rFonts w:ascii="Arial" w:eastAsiaTheme="minorEastAsia" w:hAnsi="Arial" w:cs="Arial"/>
                <w:sz w:val="20"/>
                <w:szCs w:val="24"/>
              </w:rPr>
            </w:pPr>
          </w:p>
        </w:tc>
        <w:tc>
          <w:tcPr>
            <w:tcW w:w="361" w:type="pct"/>
            <w:tcBorders>
              <w:top w:val="single" w:sz="6" w:space="0" w:color="000000"/>
              <w:left w:val="single" w:sz="6" w:space="0" w:color="000000"/>
              <w:bottom w:val="single" w:sz="12" w:space="0" w:color="auto"/>
              <w:right w:val="single" w:sz="6" w:space="0" w:color="000000"/>
            </w:tcBorders>
            <w:vAlign w:val="bottom"/>
          </w:tcPr>
          <w:p w14:paraId="646931B0" w14:textId="77777777" w:rsidR="005E3C34" w:rsidRPr="005E3C34" w:rsidRDefault="005E3C34" w:rsidP="005E3C34">
            <w:pPr>
              <w:keepNext/>
              <w:spacing w:after="0" w:line="240" w:lineRule="auto"/>
              <w:jc w:val="center"/>
              <w:outlineLvl w:val="0"/>
              <w:rPr>
                <w:rFonts w:ascii="Arial" w:eastAsiaTheme="minorEastAsia" w:hAnsi="Arial" w:cs="Arial"/>
                <w:sz w:val="20"/>
                <w:szCs w:val="24"/>
              </w:rPr>
            </w:pPr>
          </w:p>
        </w:tc>
        <w:tc>
          <w:tcPr>
            <w:tcW w:w="1250" w:type="pct"/>
            <w:tcBorders>
              <w:top w:val="single" w:sz="6" w:space="0" w:color="000000"/>
              <w:left w:val="single" w:sz="6" w:space="0" w:color="000000"/>
              <w:bottom w:val="single" w:sz="12" w:space="0" w:color="auto"/>
              <w:right w:val="single" w:sz="6" w:space="0" w:color="000000"/>
            </w:tcBorders>
            <w:vAlign w:val="bottom"/>
          </w:tcPr>
          <w:p w14:paraId="32A40C79" w14:textId="77777777" w:rsidR="005E3C34" w:rsidRPr="005E3C34" w:rsidRDefault="005E3C34" w:rsidP="005E3C34">
            <w:pPr>
              <w:keepNext/>
              <w:spacing w:after="0" w:line="240" w:lineRule="auto"/>
              <w:jc w:val="right"/>
              <w:outlineLvl w:val="0"/>
              <w:rPr>
                <w:rFonts w:ascii="Arial" w:eastAsiaTheme="minorEastAsia" w:hAnsi="Arial" w:cs="Arial"/>
                <w:sz w:val="20"/>
                <w:szCs w:val="24"/>
              </w:rPr>
            </w:pPr>
          </w:p>
        </w:tc>
      </w:tr>
      <w:tr w:rsidR="005E3C34" w:rsidRPr="005E3C34" w14:paraId="2AA37AE3" w14:textId="77777777" w:rsidTr="001E6902">
        <w:tc>
          <w:tcPr>
            <w:tcW w:w="1420" w:type="pct"/>
            <w:tcBorders>
              <w:top w:val="single" w:sz="6" w:space="0" w:color="000000"/>
              <w:left w:val="single" w:sz="6" w:space="0" w:color="000000"/>
              <w:bottom w:val="single" w:sz="6" w:space="0" w:color="000000"/>
              <w:right w:val="single" w:sz="6" w:space="0" w:color="000000"/>
            </w:tcBorders>
            <w:hideMark/>
          </w:tcPr>
          <w:p w14:paraId="5FFF39CF" w14:textId="77777777" w:rsidR="005E3C34" w:rsidRPr="005E3C34" w:rsidRDefault="005E3C34" w:rsidP="005E3C34">
            <w:pPr>
              <w:keepNext/>
              <w:spacing w:after="0" w:line="240" w:lineRule="auto"/>
              <w:jc w:val="center"/>
              <w:outlineLvl w:val="0"/>
              <w:rPr>
                <w:rFonts w:ascii="Arial" w:eastAsiaTheme="minorEastAsia" w:hAnsi="Arial" w:cs="Arial"/>
                <w:b/>
                <w:bCs/>
                <w:sz w:val="20"/>
                <w:szCs w:val="24"/>
              </w:rPr>
            </w:pPr>
            <w:r w:rsidRPr="005E3C34">
              <w:rPr>
                <w:rFonts w:ascii="Arial" w:eastAsiaTheme="minorEastAsia" w:hAnsi="Arial" w:cs="Arial"/>
                <w:b/>
                <w:bCs/>
                <w:sz w:val="20"/>
                <w:szCs w:val="24"/>
              </w:rPr>
              <w:t>TOTAL</w:t>
            </w:r>
          </w:p>
        </w:tc>
        <w:tc>
          <w:tcPr>
            <w:tcW w:w="1200" w:type="pct"/>
            <w:tcBorders>
              <w:top w:val="single" w:sz="6" w:space="0" w:color="000000"/>
              <w:left w:val="single" w:sz="6" w:space="0" w:color="000000"/>
              <w:bottom w:val="single" w:sz="6" w:space="0" w:color="000000"/>
              <w:right w:val="single" w:sz="6" w:space="0" w:color="000000"/>
            </w:tcBorders>
          </w:tcPr>
          <w:p w14:paraId="5D59A4E5" w14:textId="77777777" w:rsidR="005E3C34" w:rsidRPr="005E3C34" w:rsidRDefault="005E3C34" w:rsidP="005E3C34">
            <w:pPr>
              <w:keepNext/>
              <w:spacing w:after="0" w:line="240" w:lineRule="auto"/>
              <w:jc w:val="center"/>
              <w:outlineLvl w:val="0"/>
              <w:rPr>
                <w:rFonts w:ascii="Arial" w:eastAsiaTheme="minorEastAsia" w:hAnsi="Arial" w:cs="Arial"/>
                <w:b/>
                <w:bCs/>
                <w:sz w:val="20"/>
                <w:szCs w:val="24"/>
                <w:u w:val="single"/>
              </w:rPr>
            </w:pPr>
          </w:p>
        </w:tc>
        <w:tc>
          <w:tcPr>
            <w:tcW w:w="769" w:type="pct"/>
            <w:tcBorders>
              <w:top w:val="single" w:sz="6" w:space="0" w:color="000000"/>
              <w:left w:val="single" w:sz="6" w:space="0" w:color="000000"/>
              <w:bottom w:val="single" w:sz="6" w:space="0" w:color="000000"/>
              <w:right w:val="single" w:sz="6" w:space="0" w:color="000000"/>
            </w:tcBorders>
          </w:tcPr>
          <w:p w14:paraId="5317D835" w14:textId="77777777" w:rsidR="005E3C34" w:rsidRPr="005E3C34" w:rsidRDefault="005E3C34" w:rsidP="005E3C34">
            <w:pPr>
              <w:keepNext/>
              <w:spacing w:after="0" w:line="240" w:lineRule="auto"/>
              <w:jc w:val="center"/>
              <w:outlineLvl w:val="0"/>
              <w:rPr>
                <w:rFonts w:ascii="Arial" w:eastAsiaTheme="minorEastAsia" w:hAnsi="Arial" w:cs="Arial"/>
                <w:b/>
                <w:bCs/>
                <w:sz w:val="20"/>
                <w:szCs w:val="24"/>
              </w:rPr>
            </w:pPr>
          </w:p>
        </w:tc>
        <w:tc>
          <w:tcPr>
            <w:tcW w:w="361" w:type="pct"/>
            <w:tcBorders>
              <w:top w:val="single" w:sz="6" w:space="0" w:color="000000"/>
              <w:left w:val="single" w:sz="6" w:space="0" w:color="000000"/>
              <w:bottom w:val="single" w:sz="6" w:space="0" w:color="000000"/>
              <w:right w:val="single" w:sz="6" w:space="0" w:color="000000"/>
            </w:tcBorders>
          </w:tcPr>
          <w:p w14:paraId="54CE3C20" w14:textId="77777777" w:rsidR="005E3C34" w:rsidRPr="005E3C34" w:rsidRDefault="005E3C34" w:rsidP="005E3C34">
            <w:pPr>
              <w:keepNext/>
              <w:spacing w:after="0" w:line="240" w:lineRule="auto"/>
              <w:jc w:val="center"/>
              <w:outlineLvl w:val="0"/>
              <w:rPr>
                <w:rFonts w:ascii="Arial" w:eastAsiaTheme="minorEastAsia" w:hAnsi="Arial" w:cs="Arial"/>
                <w:b/>
                <w:bCs/>
                <w:sz w:val="20"/>
                <w:szCs w:val="24"/>
              </w:rPr>
            </w:pPr>
          </w:p>
        </w:tc>
        <w:tc>
          <w:tcPr>
            <w:tcW w:w="1250" w:type="pct"/>
            <w:tcBorders>
              <w:top w:val="single" w:sz="6" w:space="0" w:color="000000"/>
              <w:left w:val="single" w:sz="6" w:space="0" w:color="000000"/>
              <w:bottom w:val="single" w:sz="6" w:space="0" w:color="000000"/>
              <w:right w:val="single" w:sz="6" w:space="0" w:color="000000"/>
            </w:tcBorders>
          </w:tcPr>
          <w:p w14:paraId="06E56D6C" w14:textId="77777777" w:rsidR="005E3C34" w:rsidRPr="005E3C34" w:rsidRDefault="005E3C34" w:rsidP="005E3C34">
            <w:pPr>
              <w:keepNext/>
              <w:spacing w:after="0" w:line="240" w:lineRule="auto"/>
              <w:jc w:val="center"/>
              <w:outlineLvl w:val="0"/>
              <w:rPr>
                <w:rFonts w:ascii="Arial" w:eastAsiaTheme="minorEastAsia" w:hAnsi="Arial" w:cs="Arial"/>
                <w:b/>
                <w:bCs/>
                <w:sz w:val="20"/>
                <w:szCs w:val="24"/>
              </w:rPr>
            </w:pPr>
            <w:r w:rsidRPr="005E3C34">
              <w:rPr>
                <w:rFonts w:ascii="Arial" w:eastAsiaTheme="minorEastAsia" w:hAnsi="Arial" w:cs="Arial"/>
                <w:b/>
                <w:bCs/>
                <w:sz w:val="20"/>
                <w:szCs w:val="24"/>
              </w:rPr>
              <w:t>($17,278.56)</w:t>
            </w:r>
          </w:p>
        </w:tc>
      </w:tr>
    </w:tbl>
    <w:p w14:paraId="5CAE2836" w14:textId="77777777" w:rsidR="005E3C34" w:rsidRPr="005E3C34" w:rsidRDefault="005E3C34" w:rsidP="005E3C34">
      <w:pPr>
        <w:spacing w:after="0" w:line="240" w:lineRule="auto"/>
        <w:rPr>
          <w:rFonts w:ascii="Arial" w:eastAsia="Times New Roman" w:hAnsi="Arial" w:cs="Arial"/>
          <w:i/>
          <w:iCs/>
          <w:sz w:val="20"/>
          <w:szCs w:val="24"/>
        </w:rPr>
      </w:pPr>
    </w:p>
    <w:p w14:paraId="3B672148" w14:textId="77777777" w:rsidR="00A23F8E" w:rsidRDefault="00A23F8E" w:rsidP="00A23F8E">
      <w:pPr>
        <w:rPr>
          <w:sz w:val="36"/>
          <w:szCs w:val="36"/>
        </w:rPr>
      </w:pPr>
      <w:r>
        <w:rPr>
          <w:sz w:val="36"/>
          <w:szCs w:val="36"/>
        </w:rPr>
        <w:br w:type="page"/>
      </w:r>
    </w:p>
    <w:p w14:paraId="79A1C2DD" w14:textId="301B1222" w:rsidR="00965686" w:rsidRPr="00965686" w:rsidRDefault="00965686" w:rsidP="005E3C34">
      <w:pPr>
        <w:pStyle w:val="Caption"/>
        <w:ind w:left="-180"/>
        <w:jc w:val="center"/>
        <w:rPr>
          <w:rFonts w:ascii="Arial" w:eastAsia="Times New Roman" w:hAnsi="Arial" w:cs="Arial"/>
          <w:b w:val="0"/>
          <w:bCs w:val="0"/>
          <w:color w:val="auto"/>
          <w:sz w:val="26"/>
          <w:szCs w:val="26"/>
        </w:rPr>
      </w:pPr>
      <w:bookmarkStart w:id="37" w:name="_Toc386534715"/>
      <w:r w:rsidRPr="00965686">
        <w:rPr>
          <w:color w:val="auto"/>
          <w:sz w:val="26"/>
          <w:szCs w:val="26"/>
        </w:rPr>
        <w:lastRenderedPageBreak/>
        <w:t xml:space="preserve">APPENDIX </w:t>
      </w:r>
      <w:r w:rsidRPr="00965686">
        <w:rPr>
          <w:color w:val="auto"/>
          <w:sz w:val="26"/>
          <w:szCs w:val="26"/>
        </w:rPr>
        <w:fldChar w:fldCharType="begin"/>
      </w:r>
      <w:r w:rsidRPr="00965686">
        <w:rPr>
          <w:color w:val="auto"/>
          <w:sz w:val="26"/>
          <w:szCs w:val="26"/>
        </w:rPr>
        <w:instrText xml:space="preserve"> SEQ APPENDIX \* ALPHABETIC </w:instrText>
      </w:r>
      <w:r w:rsidRPr="00965686">
        <w:rPr>
          <w:color w:val="auto"/>
          <w:sz w:val="26"/>
          <w:szCs w:val="26"/>
        </w:rPr>
        <w:fldChar w:fldCharType="separate"/>
      </w:r>
      <w:r w:rsidRPr="00965686">
        <w:rPr>
          <w:noProof/>
          <w:color w:val="auto"/>
          <w:sz w:val="26"/>
          <w:szCs w:val="26"/>
        </w:rPr>
        <w:t>I</w:t>
      </w:r>
      <w:r w:rsidRPr="00965686">
        <w:rPr>
          <w:color w:val="auto"/>
          <w:sz w:val="26"/>
          <w:szCs w:val="26"/>
        </w:rPr>
        <w:fldChar w:fldCharType="end"/>
      </w:r>
      <w:r w:rsidRPr="00965686">
        <w:rPr>
          <w:color w:val="auto"/>
          <w:sz w:val="26"/>
          <w:szCs w:val="26"/>
        </w:rPr>
        <w:t xml:space="preserve">.  </w:t>
      </w:r>
      <w:r w:rsidR="00F80E2B">
        <w:rPr>
          <w:color w:val="auto"/>
          <w:sz w:val="26"/>
          <w:szCs w:val="26"/>
        </w:rPr>
        <w:t>DRAFT</w:t>
      </w:r>
      <w:r w:rsidRPr="00965686">
        <w:rPr>
          <w:color w:val="auto"/>
          <w:sz w:val="26"/>
          <w:szCs w:val="26"/>
        </w:rPr>
        <w:t xml:space="preserve"> FY 15-16 </w:t>
      </w:r>
      <w:r w:rsidR="00F80E2B">
        <w:rPr>
          <w:color w:val="auto"/>
          <w:sz w:val="26"/>
          <w:szCs w:val="26"/>
        </w:rPr>
        <w:t>LBR--</w:t>
      </w:r>
      <w:r w:rsidRPr="00965686">
        <w:rPr>
          <w:color w:val="auto"/>
          <w:sz w:val="26"/>
          <w:szCs w:val="26"/>
        </w:rPr>
        <w:t>FGS STATEMAP PROGRAM OPS TO FTE CONVERSION</w:t>
      </w:r>
      <w:bookmarkEnd w:id="37"/>
    </w:p>
    <w:p w14:paraId="6E82DC29" w14:textId="77777777" w:rsidR="005E3C34" w:rsidRPr="005E3C34" w:rsidRDefault="005E3C34" w:rsidP="005E3C34">
      <w:pPr>
        <w:spacing w:after="0" w:line="240" w:lineRule="auto"/>
        <w:jc w:val="center"/>
        <w:rPr>
          <w:rFonts w:ascii="Arial" w:eastAsia="Times New Roman" w:hAnsi="Arial" w:cs="Arial"/>
          <w:b/>
          <w:bCs/>
          <w:sz w:val="20"/>
          <w:szCs w:val="24"/>
        </w:rPr>
      </w:pPr>
      <w:r w:rsidRPr="005E3C34">
        <w:rPr>
          <w:rFonts w:ascii="Arial" w:eastAsia="Times New Roman" w:hAnsi="Arial" w:cs="Arial"/>
          <w:b/>
          <w:bCs/>
          <w:sz w:val="20"/>
          <w:szCs w:val="24"/>
        </w:rPr>
        <w:t>DEPARTMENT OF ENVIRONMENTAL PROTECTION</w:t>
      </w:r>
    </w:p>
    <w:p w14:paraId="2D45075C" w14:textId="77777777" w:rsidR="005E3C34" w:rsidRPr="005E3C34" w:rsidRDefault="005E3C34" w:rsidP="005E3C34">
      <w:pPr>
        <w:spacing w:after="0" w:line="240" w:lineRule="auto"/>
        <w:jc w:val="center"/>
        <w:rPr>
          <w:rFonts w:ascii="Arial" w:eastAsia="Times New Roman" w:hAnsi="Arial" w:cs="Arial"/>
          <w:b/>
          <w:bCs/>
          <w:sz w:val="20"/>
          <w:szCs w:val="24"/>
        </w:rPr>
      </w:pPr>
      <w:r w:rsidRPr="005E3C34">
        <w:rPr>
          <w:rFonts w:ascii="Arial" w:eastAsia="Times New Roman" w:hAnsi="Arial" w:cs="Arial"/>
          <w:b/>
          <w:bCs/>
          <w:sz w:val="20"/>
          <w:szCs w:val="24"/>
        </w:rPr>
        <w:t>FY 2015-16 LEGISLATIVE BUDGET REQUEST</w:t>
      </w:r>
    </w:p>
    <w:p w14:paraId="4C380EA4" w14:textId="77777777" w:rsidR="005E3C34" w:rsidRPr="005E3C34" w:rsidRDefault="005E3C34" w:rsidP="005E3C34">
      <w:pPr>
        <w:spacing w:after="0" w:line="240" w:lineRule="auto"/>
        <w:jc w:val="center"/>
        <w:rPr>
          <w:rFonts w:ascii="Arial" w:eastAsia="Times New Roman" w:hAnsi="Arial" w:cs="Arial"/>
          <w:b/>
          <w:bCs/>
          <w:sz w:val="20"/>
          <w:szCs w:val="24"/>
        </w:rPr>
      </w:pPr>
    </w:p>
    <w:p w14:paraId="1D968897" w14:textId="77777777" w:rsidR="005E3C34" w:rsidRPr="005E3C34" w:rsidRDefault="005E3C34" w:rsidP="005E3C34">
      <w:pPr>
        <w:spacing w:after="0" w:line="240" w:lineRule="auto"/>
        <w:jc w:val="center"/>
        <w:rPr>
          <w:rFonts w:ascii="Arial" w:eastAsia="Times New Roman" w:hAnsi="Arial" w:cs="Arial"/>
          <w:b/>
          <w:bCs/>
          <w:sz w:val="20"/>
          <w:szCs w:val="24"/>
        </w:rPr>
      </w:pPr>
      <w:r w:rsidRPr="005E3C34">
        <w:rPr>
          <w:rFonts w:ascii="Arial" w:eastAsia="Times New Roman" w:hAnsi="Arial" w:cs="Arial"/>
          <w:b/>
          <w:bCs/>
          <w:sz w:val="20"/>
          <w:szCs w:val="24"/>
        </w:rPr>
        <w:t>NEW ISSUE PROPOSAL</w:t>
      </w:r>
    </w:p>
    <w:p w14:paraId="3302C89F" w14:textId="77777777" w:rsidR="005E3C34" w:rsidRPr="005E3C34" w:rsidRDefault="005E3C34" w:rsidP="005E3C34">
      <w:pPr>
        <w:spacing w:after="0" w:line="240" w:lineRule="auto"/>
        <w:rPr>
          <w:rFonts w:ascii="Arial" w:eastAsia="Times New Roman" w:hAnsi="Arial" w:cs="Arial"/>
          <w:sz w:val="18"/>
          <w:szCs w:val="18"/>
        </w:rPr>
      </w:pPr>
    </w:p>
    <w:p w14:paraId="0CD74558" w14:textId="77777777" w:rsidR="005E3C34" w:rsidRPr="005E3C34" w:rsidRDefault="005E3C34" w:rsidP="005E3C34">
      <w:pPr>
        <w:spacing w:after="0" w:line="240" w:lineRule="auto"/>
        <w:rPr>
          <w:rFonts w:ascii="Arial" w:eastAsia="Times New Roman" w:hAnsi="Arial" w:cs="Arial"/>
          <w:b/>
        </w:rPr>
      </w:pPr>
      <w:r w:rsidRPr="005E3C34">
        <w:rPr>
          <w:rFonts w:ascii="Arial" w:eastAsia="Times New Roman" w:hAnsi="Arial" w:cs="Arial"/>
          <w:b/>
        </w:rPr>
        <w:t xml:space="preserve">DIVISION/OFFICE:  </w:t>
      </w:r>
      <w:r w:rsidRPr="005E3C34">
        <w:rPr>
          <w:rFonts w:ascii="Arial" w:eastAsia="Times New Roman" w:hAnsi="Arial" w:cs="Arial"/>
        </w:rPr>
        <w:t>Florida Geological Survey</w:t>
      </w:r>
    </w:p>
    <w:p w14:paraId="398C02AE" w14:textId="77777777" w:rsidR="005E3C34" w:rsidRPr="005E3C34" w:rsidRDefault="005E3C34" w:rsidP="005E3C34">
      <w:pPr>
        <w:spacing w:after="0" w:line="240" w:lineRule="auto"/>
        <w:rPr>
          <w:rFonts w:ascii="Arial" w:eastAsia="Times New Roman" w:hAnsi="Arial" w:cs="Arial"/>
          <w:sz w:val="20"/>
          <w:szCs w:val="24"/>
        </w:rPr>
      </w:pPr>
    </w:p>
    <w:p w14:paraId="4B4FB283" w14:textId="77777777" w:rsidR="005E3C34" w:rsidRPr="005E3C34" w:rsidRDefault="005E3C34" w:rsidP="005E3C34">
      <w:pPr>
        <w:spacing w:after="0" w:line="240" w:lineRule="auto"/>
        <w:rPr>
          <w:rFonts w:ascii="Arial" w:eastAsia="Times New Roman" w:hAnsi="Arial" w:cs="Arial"/>
          <w:b/>
          <w:bCs/>
          <w:sz w:val="20"/>
          <w:szCs w:val="24"/>
        </w:rPr>
      </w:pPr>
      <w:r w:rsidRPr="005E3C34">
        <w:rPr>
          <w:rFonts w:ascii="Arial" w:eastAsia="Times New Roman" w:hAnsi="Arial" w:cs="Arial"/>
          <w:b/>
          <w:bCs/>
          <w:sz w:val="20"/>
          <w:szCs w:val="24"/>
        </w:rPr>
        <w:t>NEW ISSUE TITLE:</w:t>
      </w:r>
      <w:r w:rsidRPr="005E3C34">
        <w:rPr>
          <w:rFonts w:ascii="Arial" w:eastAsia="Times New Roman" w:hAnsi="Arial" w:cs="Arial"/>
          <w:b/>
          <w:bCs/>
          <w:sz w:val="20"/>
          <w:szCs w:val="24"/>
        </w:rPr>
        <w:tab/>
        <w:t>Florida Geological Survey STATEMAP Program OPS to FTE Conversion</w:t>
      </w:r>
    </w:p>
    <w:p w14:paraId="4B803B9B" w14:textId="77777777" w:rsidR="005E3C34" w:rsidRPr="005E3C34" w:rsidRDefault="005E3C34" w:rsidP="005E3C34">
      <w:pPr>
        <w:spacing w:after="0" w:line="240" w:lineRule="auto"/>
        <w:rPr>
          <w:rFonts w:ascii="Arial" w:eastAsia="Times New Roman" w:hAnsi="Arial" w:cs="Arial"/>
          <w:b/>
          <w:bCs/>
          <w:sz w:val="20"/>
          <w:szCs w:val="24"/>
          <w:u w:val="single"/>
        </w:rPr>
      </w:pPr>
    </w:p>
    <w:p w14:paraId="117B985B" w14:textId="77777777" w:rsidR="005E3C34" w:rsidRPr="005E3C34" w:rsidRDefault="005E3C34" w:rsidP="005E3C34">
      <w:pPr>
        <w:spacing w:after="0" w:line="240" w:lineRule="auto"/>
        <w:rPr>
          <w:rFonts w:ascii="Arial" w:eastAsia="Times New Roman" w:hAnsi="Arial" w:cs="Arial"/>
          <w:b/>
          <w:bCs/>
          <w:sz w:val="20"/>
          <w:szCs w:val="24"/>
          <w:u w:val="single"/>
        </w:rPr>
      </w:pPr>
      <w:r w:rsidRPr="005E3C34">
        <w:rPr>
          <w:rFonts w:ascii="Arial" w:eastAsia="Times New Roman" w:hAnsi="Arial" w:cs="Arial"/>
          <w:b/>
          <w:bCs/>
          <w:sz w:val="20"/>
          <w:szCs w:val="24"/>
        </w:rPr>
        <w:t xml:space="preserve">TOTAL AMOUNT:  </w:t>
      </w:r>
      <w:r w:rsidRPr="005E3C34">
        <w:rPr>
          <w:rFonts w:ascii="Arial" w:eastAsia="Times New Roman" w:hAnsi="Arial" w:cs="Arial"/>
          <w:b/>
          <w:bCs/>
          <w:sz w:val="20"/>
          <w:szCs w:val="24"/>
        </w:rPr>
        <w:tab/>
        <w:t>0</w:t>
      </w:r>
      <w:r w:rsidRPr="005E3C34">
        <w:rPr>
          <w:rFonts w:ascii="Arial" w:eastAsia="Times New Roman" w:hAnsi="Arial" w:cs="Arial"/>
          <w:b/>
          <w:bCs/>
          <w:sz w:val="20"/>
          <w:szCs w:val="24"/>
        </w:rPr>
        <w:tab/>
      </w:r>
      <w:r w:rsidRPr="005E3C34">
        <w:rPr>
          <w:rFonts w:ascii="Arial" w:eastAsia="Times New Roman" w:hAnsi="Arial" w:cs="Arial"/>
          <w:b/>
          <w:bCs/>
          <w:sz w:val="20"/>
          <w:szCs w:val="24"/>
        </w:rPr>
        <w:tab/>
      </w:r>
      <w:r w:rsidRPr="005E3C34">
        <w:rPr>
          <w:rFonts w:ascii="Arial" w:eastAsia="Times New Roman" w:hAnsi="Arial" w:cs="Arial"/>
          <w:b/>
          <w:bCs/>
          <w:sz w:val="20"/>
          <w:szCs w:val="24"/>
        </w:rPr>
        <w:tab/>
      </w:r>
      <w:r w:rsidRPr="005E3C34">
        <w:rPr>
          <w:rFonts w:ascii="Arial" w:eastAsia="Times New Roman" w:hAnsi="Arial" w:cs="Arial"/>
          <w:b/>
          <w:bCs/>
          <w:sz w:val="20"/>
          <w:szCs w:val="24"/>
        </w:rPr>
        <w:tab/>
      </w:r>
      <w:r w:rsidRPr="005E3C34">
        <w:rPr>
          <w:rFonts w:ascii="Arial" w:eastAsia="Times New Roman" w:hAnsi="Arial" w:cs="Arial"/>
          <w:b/>
          <w:bCs/>
          <w:sz w:val="20"/>
          <w:szCs w:val="24"/>
        </w:rPr>
        <w:tab/>
        <w:t xml:space="preserve">OPERATING ISSUE:  </w:t>
      </w:r>
      <w:r w:rsidRPr="005E3C34">
        <w:rPr>
          <w:rFonts w:ascii="Arial" w:eastAsia="Times New Roman" w:hAnsi="Arial" w:cs="Arial"/>
          <w:b/>
          <w:bCs/>
          <w:sz w:val="20"/>
          <w:szCs w:val="24"/>
        </w:rPr>
        <w:fldChar w:fldCharType="begin">
          <w:ffData>
            <w:name w:val=""/>
            <w:enabled/>
            <w:calcOnExit w:val="0"/>
            <w:checkBox>
              <w:sizeAuto/>
              <w:default w:val="1"/>
            </w:checkBox>
          </w:ffData>
        </w:fldChar>
      </w:r>
      <w:r w:rsidRPr="005E3C34">
        <w:rPr>
          <w:rFonts w:ascii="Arial" w:eastAsia="Times New Roman" w:hAnsi="Arial" w:cs="Arial"/>
          <w:b/>
          <w:bCs/>
          <w:sz w:val="20"/>
          <w:szCs w:val="24"/>
        </w:rPr>
        <w:instrText xml:space="preserve"> FORMCHECKBOX </w:instrText>
      </w:r>
      <w:r w:rsidR="001E6902">
        <w:rPr>
          <w:rFonts w:ascii="Arial" w:eastAsia="Times New Roman" w:hAnsi="Arial" w:cs="Arial"/>
          <w:b/>
          <w:bCs/>
          <w:sz w:val="20"/>
          <w:szCs w:val="24"/>
        </w:rPr>
      </w:r>
      <w:r w:rsidR="001E6902">
        <w:rPr>
          <w:rFonts w:ascii="Arial" w:eastAsia="Times New Roman" w:hAnsi="Arial" w:cs="Arial"/>
          <w:b/>
          <w:bCs/>
          <w:sz w:val="20"/>
          <w:szCs w:val="24"/>
        </w:rPr>
        <w:fldChar w:fldCharType="separate"/>
      </w:r>
      <w:r w:rsidRPr="005E3C34">
        <w:rPr>
          <w:rFonts w:ascii="Arial" w:eastAsia="Times New Roman" w:hAnsi="Arial" w:cs="Arial"/>
          <w:b/>
          <w:bCs/>
          <w:sz w:val="20"/>
          <w:szCs w:val="24"/>
        </w:rPr>
        <w:fldChar w:fldCharType="end"/>
      </w:r>
      <w:r w:rsidRPr="005E3C34">
        <w:rPr>
          <w:rFonts w:ascii="Arial" w:eastAsia="Times New Roman" w:hAnsi="Arial" w:cs="Arial"/>
          <w:b/>
          <w:bCs/>
          <w:sz w:val="20"/>
          <w:szCs w:val="24"/>
        </w:rPr>
        <w:tab/>
        <w:t xml:space="preserve"> </w:t>
      </w:r>
    </w:p>
    <w:p w14:paraId="4D9095E0" w14:textId="77777777" w:rsidR="005E3C34" w:rsidRPr="005E3C34" w:rsidRDefault="005E3C34" w:rsidP="005E3C34">
      <w:pPr>
        <w:spacing w:after="0" w:line="240" w:lineRule="auto"/>
        <w:rPr>
          <w:rFonts w:ascii="Arial" w:eastAsia="Times New Roman" w:hAnsi="Arial" w:cs="Arial"/>
          <w:sz w:val="20"/>
          <w:szCs w:val="24"/>
        </w:rPr>
      </w:pPr>
      <w:r w:rsidRPr="005E3C34">
        <w:rPr>
          <w:rFonts w:ascii="Arial" w:eastAsia="Times New Roman" w:hAnsi="Arial" w:cs="Arial"/>
          <w:sz w:val="20"/>
          <w:szCs w:val="24"/>
        </w:rPr>
        <w:tab/>
      </w:r>
      <w:r w:rsidRPr="005E3C34">
        <w:rPr>
          <w:rFonts w:ascii="Arial" w:eastAsia="Times New Roman" w:hAnsi="Arial" w:cs="Arial"/>
          <w:sz w:val="20"/>
          <w:szCs w:val="24"/>
        </w:rPr>
        <w:tab/>
      </w:r>
      <w:r w:rsidRPr="005E3C34">
        <w:rPr>
          <w:rFonts w:ascii="Arial" w:eastAsia="Times New Roman" w:hAnsi="Arial" w:cs="Arial"/>
          <w:sz w:val="20"/>
          <w:szCs w:val="24"/>
        </w:rPr>
        <w:tab/>
      </w:r>
      <w:r w:rsidRPr="005E3C34">
        <w:rPr>
          <w:rFonts w:ascii="Arial" w:eastAsia="Times New Roman" w:hAnsi="Arial" w:cs="Arial"/>
          <w:sz w:val="20"/>
          <w:szCs w:val="24"/>
        </w:rPr>
        <w:tab/>
      </w:r>
      <w:r w:rsidRPr="005E3C34">
        <w:rPr>
          <w:rFonts w:ascii="Arial" w:eastAsia="Times New Roman" w:hAnsi="Arial" w:cs="Arial"/>
          <w:sz w:val="20"/>
          <w:szCs w:val="24"/>
        </w:rPr>
        <w:tab/>
      </w:r>
      <w:r w:rsidRPr="005E3C34">
        <w:rPr>
          <w:rFonts w:ascii="Arial" w:eastAsia="Times New Roman" w:hAnsi="Arial" w:cs="Arial"/>
          <w:sz w:val="20"/>
          <w:szCs w:val="24"/>
        </w:rPr>
        <w:tab/>
      </w:r>
      <w:r w:rsidRPr="005E3C34">
        <w:rPr>
          <w:rFonts w:ascii="Arial" w:eastAsia="Times New Roman" w:hAnsi="Arial" w:cs="Arial"/>
          <w:sz w:val="20"/>
          <w:szCs w:val="24"/>
        </w:rPr>
        <w:tab/>
      </w:r>
      <w:r w:rsidRPr="005E3C34">
        <w:rPr>
          <w:rFonts w:ascii="Arial" w:eastAsia="Times New Roman" w:hAnsi="Arial" w:cs="Arial"/>
          <w:sz w:val="20"/>
          <w:szCs w:val="24"/>
        </w:rPr>
        <w:tab/>
      </w:r>
      <w:r w:rsidRPr="005E3C34">
        <w:rPr>
          <w:rFonts w:ascii="Arial" w:eastAsia="Times New Roman" w:hAnsi="Arial" w:cs="Arial"/>
          <w:b/>
          <w:bCs/>
          <w:sz w:val="20"/>
          <w:szCs w:val="24"/>
        </w:rPr>
        <w:t xml:space="preserve">FIXED CAPITAL OUTLAY:  </w:t>
      </w:r>
      <w:r w:rsidRPr="005E3C34">
        <w:rPr>
          <w:rFonts w:ascii="Arial" w:eastAsia="Times New Roman" w:hAnsi="Arial" w:cs="Arial"/>
          <w:b/>
          <w:bCs/>
          <w:sz w:val="20"/>
          <w:szCs w:val="24"/>
        </w:rPr>
        <w:fldChar w:fldCharType="begin">
          <w:ffData>
            <w:name w:val="Check2"/>
            <w:enabled/>
            <w:calcOnExit w:val="0"/>
            <w:checkBox>
              <w:sizeAuto/>
              <w:default w:val="0"/>
            </w:checkBox>
          </w:ffData>
        </w:fldChar>
      </w:r>
      <w:bookmarkStart w:id="38" w:name="Check2"/>
      <w:r w:rsidRPr="005E3C34">
        <w:rPr>
          <w:rFonts w:ascii="Arial" w:eastAsia="Times New Roman" w:hAnsi="Arial" w:cs="Arial"/>
          <w:b/>
          <w:bCs/>
          <w:sz w:val="20"/>
          <w:szCs w:val="24"/>
        </w:rPr>
        <w:instrText xml:space="preserve"> FORMCHECKBOX </w:instrText>
      </w:r>
      <w:r w:rsidR="001E6902">
        <w:rPr>
          <w:rFonts w:ascii="Arial" w:eastAsia="Times New Roman" w:hAnsi="Arial" w:cs="Arial"/>
          <w:b/>
          <w:bCs/>
          <w:sz w:val="20"/>
          <w:szCs w:val="24"/>
        </w:rPr>
      </w:r>
      <w:r w:rsidR="001E6902">
        <w:rPr>
          <w:rFonts w:ascii="Arial" w:eastAsia="Times New Roman" w:hAnsi="Arial" w:cs="Arial"/>
          <w:b/>
          <w:bCs/>
          <w:sz w:val="20"/>
          <w:szCs w:val="24"/>
        </w:rPr>
        <w:fldChar w:fldCharType="separate"/>
      </w:r>
      <w:r w:rsidRPr="005E3C34">
        <w:rPr>
          <w:rFonts w:ascii="Arial" w:eastAsia="Times New Roman" w:hAnsi="Arial" w:cs="Arial"/>
          <w:b/>
          <w:bCs/>
          <w:sz w:val="20"/>
          <w:szCs w:val="24"/>
        </w:rPr>
        <w:fldChar w:fldCharType="end"/>
      </w:r>
      <w:bookmarkEnd w:id="38"/>
      <w:r w:rsidRPr="005E3C34">
        <w:rPr>
          <w:rFonts w:ascii="Arial" w:eastAsia="Times New Roman" w:hAnsi="Arial" w:cs="Arial"/>
          <w:b/>
          <w:bCs/>
          <w:sz w:val="20"/>
          <w:szCs w:val="24"/>
        </w:rPr>
        <w:tab/>
      </w:r>
    </w:p>
    <w:p w14:paraId="3ED2A2C5" w14:textId="77777777" w:rsidR="005E3C34" w:rsidRPr="005E3C34" w:rsidRDefault="005E3C34" w:rsidP="005E3C34">
      <w:pPr>
        <w:spacing w:after="0" w:line="240" w:lineRule="auto"/>
        <w:rPr>
          <w:rFonts w:ascii="Arial" w:eastAsia="Times New Roman" w:hAnsi="Arial" w:cs="Arial"/>
          <w:b/>
          <w:bCs/>
          <w:sz w:val="20"/>
          <w:szCs w:val="24"/>
        </w:rPr>
      </w:pPr>
      <w:r w:rsidRPr="005E3C34">
        <w:rPr>
          <w:rFonts w:ascii="Arial" w:eastAsia="Times New Roman" w:hAnsi="Arial" w:cs="Arial"/>
          <w:b/>
          <w:bCs/>
          <w:sz w:val="20"/>
          <w:szCs w:val="24"/>
        </w:rPr>
        <w:t>NEW ISSUE PRIORITY: _</w:t>
      </w:r>
      <w:r w:rsidRPr="005E3C34">
        <w:rPr>
          <w:rFonts w:ascii="Arial" w:eastAsia="Times New Roman" w:hAnsi="Arial" w:cs="Arial"/>
          <w:b/>
          <w:bCs/>
          <w:sz w:val="20"/>
          <w:szCs w:val="24"/>
          <w:u w:val="single"/>
        </w:rPr>
        <w:t>1</w:t>
      </w:r>
      <w:r w:rsidRPr="005E3C34">
        <w:rPr>
          <w:rFonts w:ascii="Arial" w:eastAsia="Times New Roman" w:hAnsi="Arial" w:cs="Arial"/>
          <w:b/>
          <w:bCs/>
          <w:sz w:val="20"/>
          <w:szCs w:val="24"/>
        </w:rPr>
        <w:t>__ of _</w:t>
      </w:r>
      <w:r w:rsidRPr="005E3C34">
        <w:rPr>
          <w:rFonts w:ascii="Arial" w:eastAsia="Times New Roman" w:hAnsi="Arial" w:cs="Arial"/>
          <w:b/>
          <w:bCs/>
          <w:sz w:val="20"/>
          <w:szCs w:val="24"/>
          <w:u w:val="single"/>
        </w:rPr>
        <w:t>1</w:t>
      </w:r>
      <w:r w:rsidRPr="005E3C34">
        <w:rPr>
          <w:rFonts w:ascii="Arial" w:eastAsia="Times New Roman" w:hAnsi="Arial" w:cs="Arial"/>
          <w:b/>
          <w:bCs/>
          <w:sz w:val="20"/>
          <w:szCs w:val="24"/>
        </w:rPr>
        <w:t>__</w:t>
      </w:r>
    </w:p>
    <w:p w14:paraId="31BB24BA" w14:textId="77777777" w:rsidR="005E3C34" w:rsidRPr="005E3C34" w:rsidRDefault="005E3C34" w:rsidP="005E3C34">
      <w:pPr>
        <w:spacing w:after="0" w:line="240" w:lineRule="auto"/>
        <w:rPr>
          <w:rFonts w:ascii="Arial" w:eastAsia="Times New Roman" w:hAnsi="Arial" w:cs="Arial"/>
          <w:b/>
          <w:bCs/>
          <w:sz w:val="18"/>
          <w:szCs w:val="18"/>
        </w:rPr>
      </w:pPr>
    </w:p>
    <w:p w14:paraId="737CC025" w14:textId="77777777" w:rsidR="005E3C34" w:rsidRPr="005E3C34" w:rsidRDefault="005E3C34" w:rsidP="005E3C34">
      <w:pPr>
        <w:numPr>
          <w:ilvl w:val="0"/>
          <w:numId w:val="48"/>
        </w:numPr>
        <w:spacing w:after="0" w:line="240" w:lineRule="auto"/>
        <w:contextualSpacing/>
        <w:rPr>
          <w:rFonts w:ascii="Arial" w:eastAsia="Times New Roman" w:hAnsi="Arial" w:cs="Arial"/>
          <w:b/>
          <w:sz w:val="20"/>
          <w:szCs w:val="24"/>
        </w:rPr>
      </w:pPr>
      <w:r w:rsidRPr="005E3C34">
        <w:rPr>
          <w:rFonts w:ascii="Arial" w:eastAsia="Times New Roman" w:hAnsi="Arial" w:cs="Arial"/>
          <w:b/>
          <w:sz w:val="20"/>
          <w:szCs w:val="24"/>
        </w:rPr>
        <w:t>STATE OF FLORIDA BENEFIT:</w:t>
      </w:r>
    </w:p>
    <w:p w14:paraId="13E43DB6" w14:textId="77777777" w:rsidR="005E3C34" w:rsidRPr="005E3C34" w:rsidRDefault="005E3C34" w:rsidP="005E3C34">
      <w:pPr>
        <w:spacing w:after="0" w:line="240" w:lineRule="auto"/>
        <w:ind w:left="360"/>
        <w:rPr>
          <w:rFonts w:ascii="Arial" w:eastAsia="Times New Roman" w:hAnsi="Arial" w:cs="Arial"/>
          <w:i/>
          <w:sz w:val="20"/>
          <w:szCs w:val="24"/>
        </w:rPr>
      </w:pPr>
      <w:r w:rsidRPr="005E3C34">
        <w:rPr>
          <w:rFonts w:ascii="Arial" w:eastAsia="Times New Roman" w:hAnsi="Arial" w:cs="Arial"/>
          <w:i/>
          <w:sz w:val="20"/>
          <w:szCs w:val="24"/>
        </w:rPr>
        <w:t xml:space="preserve">All resources requested above the recurring base </w:t>
      </w:r>
      <w:r w:rsidRPr="005E3C34">
        <w:rPr>
          <w:rFonts w:ascii="Arial" w:eastAsia="Times New Roman" w:hAnsi="Arial" w:cs="Arial"/>
          <w:i/>
          <w:sz w:val="20"/>
          <w:szCs w:val="24"/>
          <w:u w:val="single"/>
        </w:rPr>
        <w:t>must</w:t>
      </w:r>
      <w:r w:rsidRPr="005E3C34">
        <w:rPr>
          <w:rFonts w:ascii="Arial" w:eastAsia="Times New Roman" w:hAnsi="Arial" w:cs="Arial"/>
          <w:i/>
          <w:sz w:val="20"/>
          <w:szCs w:val="24"/>
        </w:rPr>
        <w:t xml:space="preserve"> explain the return on investment and provide details of how additional resources would contribute to one or more of the following statewide benefits.  Check the box or boxes that apply.</w:t>
      </w:r>
    </w:p>
    <w:p w14:paraId="362022BE" w14:textId="77777777" w:rsidR="005E3C34" w:rsidRPr="005E3C34" w:rsidRDefault="005E3C34" w:rsidP="005E3C34">
      <w:pPr>
        <w:spacing w:after="0" w:line="240" w:lineRule="auto"/>
        <w:ind w:left="360"/>
        <w:rPr>
          <w:rFonts w:ascii="Arial" w:eastAsia="Times New Roman" w:hAnsi="Arial" w:cs="Arial"/>
          <w:i/>
          <w:sz w:val="10"/>
          <w:szCs w:val="10"/>
        </w:rPr>
      </w:pPr>
    </w:p>
    <w:p w14:paraId="09E1B2A3" w14:textId="77777777" w:rsidR="005E3C34" w:rsidRPr="005E3C34" w:rsidRDefault="005E3C34" w:rsidP="005E3C34">
      <w:pPr>
        <w:spacing w:after="0" w:line="240" w:lineRule="auto"/>
        <w:ind w:left="360"/>
        <w:rPr>
          <w:rFonts w:ascii="Arial" w:eastAsia="Times New Roman" w:hAnsi="Arial" w:cs="Arial"/>
          <w:sz w:val="20"/>
          <w:szCs w:val="24"/>
        </w:rPr>
      </w:pPr>
      <w:r w:rsidRPr="005E3C34">
        <w:rPr>
          <w:rFonts w:ascii="Arial" w:eastAsia="Times New Roman" w:hAnsi="Arial" w:cs="Arial"/>
          <w:b/>
          <w:bCs/>
          <w:sz w:val="20"/>
          <w:szCs w:val="24"/>
        </w:rPr>
        <w:fldChar w:fldCharType="begin">
          <w:ffData>
            <w:name w:val=""/>
            <w:enabled/>
            <w:calcOnExit w:val="0"/>
            <w:checkBox>
              <w:sizeAuto/>
              <w:default w:val="0"/>
            </w:checkBox>
          </w:ffData>
        </w:fldChar>
      </w:r>
      <w:r w:rsidRPr="005E3C34">
        <w:rPr>
          <w:rFonts w:ascii="Arial" w:eastAsia="Times New Roman" w:hAnsi="Arial" w:cs="Arial"/>
          <w:b/>
          <w:bCs/>
          <w:sz w:val="20"/>
          <w:szCs w:val="24"/>
        </w:rPr>
        <w:instrText xml:space="preserve"> FORMCHECKBOX </w:instrText>
      </w:r>
      <w:r w:rsidR="001E6902">
        <w:rPr>
          <w:rFonts w:ascii="Arial" w:eastAsia="Times New Roman" w:hAnsi="Arial" w:cs="Arial"/>
          <w:b/>
          <w:bCs/>
          <w:sz w:val="20"/>
          <w:szCs w:val="24"/>
        </w:rPr>
      </w:r>
      <w:r w:rsidR="001E6902">
        <w:rPr>
          <w:rFonts w:ascii="Arial" w:eastAsia="Times New Roman" w:hAnsi="Arial" w:cs="Arial"/>
          <w:b/>
          <w:bCs/>
          <w:sz w:val="20"/>
          <w:szCs w:val="24"/>
        </w:rPr>
        <w:fldChar w:fldCharType="separate"/>
      </w:r>
      <w:r w:rsidRPr="005E3C34">
        <w:rPr>
          <w:rFonts w:ascii="Arial" w:eastAsia="Times New Roman" w:hAnsi="Arial" w:cs="Arial"/>
          <w:b/>
          <w:bCs/>
          <w:sz w:val="20"/>
          <w:szCs w:val="24"/>
        </w:rPr>
        <w:fldChar w:fldCharType="end"/>
      </w:r>
      <w:r w:rsidRPr="005E3C34">
        <w:rPr>
          <w:rFonts w:ascii="Arial" w:eastAsia="Times New Roman" w:hAnsi="Arial" w:cs="Arial"/>
          <w:b/>
          <w:bCs/>
          <w:sz w:val="20"/>
          <w:szCs w:val="24"/>
        </w:rPr>
        <w:t xml:space="preserve"> </w:t>
      </w:r>
      <w:r w:rsidRPr="005E3C34">
        <w:rPr>
          <w:rFonts w:ascii="Arial" w:eastAsia="Times New Roman" w:hAnsi="Arial" w:cs="Arial"/>
          <w:bCs/>
          <w:sz w:val="20"/>
          <w:szCs w:val="24"/>
        </w:rPr>
        <w:t>E</w:t>
      </w:r>
      <w:r w:rsidRPr="005E3C34">
        <w:rPr>
          <w:rFonts w:ascii="Arial" w:eastAsia="Times New Roman" w:hAnsi="Arial" w:cs="Arial"/>
          <w:sz w:val="20"/>
          <w:szCs w:val="24"/>
        </w:rPr>
        <w:t xml:space="preserve">conomic development;  </w:t>
      </w:r>
      <w:r w:rsidRPr="005E3C34">
        <w:rPr>
          <w:rFonts w:ascii="Arial" w:eastAsia="Times New Roman" w:hAnsi="Arial" w:cs="Arial"/>
          <w:b/>
          <w:bCs/>
          <w:sz w:val="20"/>
          <w:szCs w:val="24"/>
        </w:rPr>
        <w:fldChar w:fldCharType="begin">
          <w:ffData>
            <w:name w:val=""/>
            <w:enabled/>
            <w:calcOnExit w:val="0"/>
            <w:checkBox>
              <w:sizeAuto/>
              <w:default w:val="1"/>
            </w:checkBox>
          </w:ffData>
        </w:fldChar>
      </w:r>
      <w:r w:rsidRPr="005E3C34">
        <w:rPr>
          <w:rFonts w:ascii="Arial" w:eastAsia="Times New Roman" w:hAnsi="Arial" w:cs="Arial"/>
          <w:b/>
          <w:bCs/>
          <w:sz w:val="20"/>
          <w:szCs w:val="24"/>
        </w:rPr>
        <w:instrText xml:space="preserve"> FORMCHECKBOX </w:instrText>
      </w:r>
      <w:r w:rsidR="001E6902">
        <w:rPr>
          <w:rFonts w:ascii="Arial" w:eastAsia="Times New Roman" w:hAnsi="Arial" w:cs="Arial"/>
          <w:b/>
          <w:bCs/>
          <w:sz w:val="20"/>
          <w:szCs w:val="24"/>
        </w:rPr>
      </w:r>
      <w:r w:rsidR="001E6902">
        <w:rPr>
          <w:rFonts w:ascii="Arial" w:eastAsia="Times New Roman" w:hAnsi="Arial" w:cs="Arial"/>
          <w:b/>
          <w:bCs/>
          <w:sz w:val="20"/>
          <w:szCs w:val="24"/>
        </w:rPr>
        <w:fldChar w:fldCharType="separate"/>
      </w:r>
      <w:r w:rsidRPr="005E3C34">
        <w:rPr>
          <w:rFonts w:ascii="Arial" w:eastAsia="Times New Roman" w:hAnsi="Arial" w:cs="Arial"/>
          <w:b/>
          <w:bCs/>
          <w:sz w:val="20"/>
          <w:szCs w:val="24"/>
        </w:rPr>
        <w:fldChar w:fldCharType="end"/>
      </w:r>
      <w:r w:rsidRPr="005E3C34">
        <w:rPr>
          <w:rFonts w:ascii="Arial" w:eastAsia="Times New Roman" w:hAnsi="Arial" w:cs="Arial"/>
          <w:b/>
          <w:bCs/>
          <w:sz w:val="20"/>
          <w:szCs w:val="24"/>
        </w:rPr>
        <w:t xml:space="preserve"> </w:t>
      </w:r>
      <w:r w:rsidRPr="005E3C34">
        <w:rPr>
          <w:rFonts w:ascii="Arial" w:eastAsia="Times New Roman" w:hAnsi="Arial" w:cs="Arial"/>
          <w:bCs/>
          <w:sz w:val="20"/>
          <w:szCs w:val="24"/>
        </w:rPr>
        <w:t>J</w:t>
      </w:r>
      <w:r w:rsidRPr="005E3C34">
        <w:rPr>
          <w:rFonts w:ascii="Arial" w:eastAsia="Times New Roman" w:hAnsi="Arial" w:cs="Arial"/>
          <w:sz w:val="20"/>
          <w:szCs w:val="24"/>
        </w:rPr>
        <w:t xml:space="preserve">ob creation;  </w:t>
      </w:r>
      <w:r w:rsidRPr="005E3C34">
        <w:rPr>
          <w:rFonts w:ascii="Arial" w:eastAsia="Times New Roman" w:hAnsi="Arial" w:cs="Arial"/>
          <w:b/>
          <w:bCs/>
          <w:sz w:val="20"/>
          <w:szCs w:val="24"/>
        </w:rPr>
        <w:fldChar w:fldCharType="begin">
          <w:ffData>
            <w:name w:val=""/>
            <w:enabled/>
            <w:calcOnExit w:val="0"/>
            <w:checkBox>
              <w:sizeAuto/>
              <w:default w:val="0"/>
            </w:checkBox>
          </w:ffData>
        </w:fldChar>
      </w:r>
      <w:r w:rsidRPr="005E3C34">
        <w:rPr>
          <w:rFonts w:ascii="Arial" w:eastAsia="Times New Roman" w:hAnsi="Arial" w:cs="Arial"/>
          <w:b/>
          <w:bCs/>
          <w:sz w:val="20"/>
          <w:szCs w:val="24"/>
        </w:rPr>
        <w:instrText xml:space="preserve"> FORMCHECKBOX </w:instrText>
      </w:r>
      <w:r w:rsidR="001E6902">
        <w:rPr>
          <w:rFonts w:ascii="Arial" w:eastAsia="Times New Roman" w:hAnsi="Arial" w:cs="Arial"/>
          <w:b/>
          <w:bCs/>
          <w:sz w:val="20"/>
          <w:szCs w:val="24"/>
        </w:rPr>
      </w:r>
      <w:r w:rsidR="001E6902">
        <w:rPr>
          <w:rFonts w:ascii="Arial" w:eastAsia="Times New Roman" w:hAnsi="Arial" w:cs="Arial"/>
          <w:b/>
          <w:bCs/>
          <w:sz w:val="20"/>
          <w:szCs w:val="24"/>
        </w:rPr>
        <w:fldChar w:fldCharType="separate"/>
      </w:r>
      <w:r w:rsidRPr="005E3C34">
        <w:rPr>
          <w:rFonts w:ascii="Arial" w:eastAsia="Times New Roman" w:hAnsi="Arial" w:cs="Arial"/>
          <w:b/>
          <w:bCs/>
          <w:sz w:val="20"/>
          <w:szCs w:val="24"/>
        </w:rPr>
        <w:fldChar w:fldCharType="end"/>
      </w:r>
      <w:r w:rsidRPr="005E3C34">
        <w:rPr>
          <w:rFonts w:ascii="Arial" w:eastAsia="Times New Roman" w:hAnsi="Arial" w:cs="Arial"/>
          <w:b/>
          <w:bCs/>
          <w:sz w:val="20"/>
          <w:szCs w:val="24"/>
        </w:rPr>
        <w:t xml:space="preserve"> </w:t>
      </w:r>
      <w:proofErr w:type="gramStart"/>
      <w:r w:rsidRPr="005E3C34">
        <w:rPr>
          <w:rFonts w:ascii="Arial" w:eastAsia="Times New Roman" w:hAnsi="Arial" w:cs="Arial"/>
          <w:bCs/>
          <w:sz w:val="20"/>
          <w:szCs w:val="24"/>
        </w:rPr>
        <w:t>A</w:t>
      </w:r>
      <w:proofErr w:type="gramEnd"/>
      <w:r w:rsidRPr="005E3C34">
        <w:rPr>
          <w:rFonts w:ascii="Arial" w:eastAsia="Times New Roman" w:hAnsi="Arial" w:cs="Arial"/>
          <w:bCs/>
          <w:sz w:val="20"/>
          <w:szCs w:val="24"/>
        </w:rPr>
        <w:t xml:space="preserve"> c</w:t>
      </w:r>
      <w:r w:rsidRPr="005E3C34">
        <w:rPr>
          <w:rFonts w:ascii="Arial" w:eastAsia="Times New Roman" w:hAnsi="Arial" w:cs="Arial"/>
          <w:sz w:val="20"/>
          <w:szCs w:val="24"/>
        </w:rPr>
        <w:t>ompelling state or public need</w:t>
      </w:r>
    </w:p>
    <w:p w14:paraId="328EC200" w14:textId="77777777" w:rsidR="005E3C34" w:rsidRPr="005E3C34" w:rsidRDefault="005E3C34" w:rsidP="005E3C34">
      <w:pPr>
        <w:spacing w:after="0" w:line="240" w:lineRule="auto"/>
        <w:ind w:left="360"/>
        <w:rPr>
          <w:rFonts w:ascii="Arial" w:eastAsia="Times New Roman" w:hAnsi="Arial" w:cs="Arial"/>
          <w:sz w:val="20"/>
          <w:szCs w:val="24"/>
        </w:rPr>
      </w:pPr>
      <w:r w:rsidRPr="005E3C34">
        <w:rPr>
          <w:rFonts w:ascii="Arial" w:eastAsia="Times New Roman" w:hAnsi="Arial" w:cs="Arial"/>
          <w:sz w:val="20"/>
          <w:szCs w:val="24"/>
        </w:rPr>
        <w:t xml:space="preserve">  </w:t>
      </w:r>
    </w:p>
    <w:p w14:paraId="29B548FA" w14:textId="77777777" w:rsidR="005E3C34" w:rsidRPr="005E3C34" w:rsidRDefault="005E3C34" w:rsidP="005E3C34">
      <w:pPr>
        <w:spacing w:after="0" w:line="240" w:lineRule="auto"/>
        <w:ind w:left="360"/>
        <w:rPr>
          <w:rFonts w:ascii="Arial" w:eastAsia="Times New Roman" w:hAnsi="Arial" w:cs="Arial"/>
          <w:sz w:val="20"/>
          <w:szCs w:val="24"/>
        </w:rPr>
      </w:pPr>
      <w:r w:rsidRPr="005E3C34">
        <w:rPr>
          <w:rFonts w:ascii="Arial" w:eastAsia="Times New Roman" w:hAnsi="Arial" w:cs="Arial"/>
          <w:i/>
          <w:sz w:val="20"/>
          <w:szCs w:val="24"/>
        </w:rPr>
        <w:t>Briefly explain how the requested resources will provide the above benefit(s) and a return on investment to the State of Florida.</w:t>
      </w:r>
    </w:p>
    <w:p w14:paraId="2ABD6388" w14:textId="77777777" w:rsidR="005E3C34" w:rsidRPr="005E3C34" w:rsidRDefault="005E3C34" w:rsidP="005E3C34">
      <w:pPr>
        <w:spacing w:after="0" w:line="240" w:lineRule="auto"/>
        <w:jc w:val="both"/>
        <w:rPr>
          <w:rFonts w:ascii="Arial" w:eastAsia="Times New Roman" w:hAnsi="Arial" w:cs="Arial"/>
          <w:sz w:val="20"/>
        </w:rPr>
      </w:pPr>
      <w:r w:rsidRPr="005E3C34">
        <w:rPr>
          <w:rFonts w:ascii="Arial" w:eastAsia="Times New Roman" w:hAnsi="Arial" w:cs="Arial"/>
          <w:sz w:val="20"/>
          <w:szCs w:val="24"/>
        </w:rPr>
        <w:t xml:space="preserve">This request would convert an Environmental Specialist III OPS position to a FTE position from the federally-funded STATEMAP program. </w:t>
      </w:r>
    </w:p>
    <w:p w14:paraId="3EA02189" w14:textId="77777777" w:rsidR="005E3C34" w:rsidRPr="005E3C34" w:rsidRDefault="005E3C34" w:rsidP="005E3C34">
      <w:pPr>
        <w:spacing w:after="0" w:line="240" w:lineRule="auto"/>
        <w:ind w:left="360"/>
        <w:contextualSpacing/>
        <w:rPr>
          <w:rFonts w:ascii="Arial" w:eastAsia="Times New Roman" w:hAnsi="Arial" w:cs="Arial"/>
          <w:sz w:val="20"/>
          <w:szCs w:val="24"/>
        </w:rPr>
      </w:pPr>
      <w:r w:rsidRPr="005E3C34">
        <w:rPr>
          <w:rFonts w:ascii="Arial" w:eastAsia="Times New Roman" w:hAnsi="Arial" w:cs="Arial"/>
          <w:i/>
          <w:sz w:val="20"/>
          <w:szCs w:val="24"/>
        </w:rPr>
        <w:t xml:space="preserve">  </w:t>
      </w:r>
    </w:p>
    <w:p w14:paraId="20336967" w14:textId="77777777" w:rsidR="005E3C34" w:rsidRPr="005E3C34" w:rsidRDefault="005E3C34" w:rsidP="005E3C34">
      <w:pPr>
        <w:numPr>
          <w:ilvl w:val="0"/>
          <w:numId w:val="48"/>
        </w:numPr>
        <w:spacing w:after="0" w:line="240" w:lineRule="auto"/>
        <w:rPr>
          <w:rFonts w:ascii="Arial" w:eastAsia="Times New Roman" w:hAnsi="Arial" w:cs="Arial"/>
          <w:b/>
          <w:sz w:val="20"/>
          <w:szCs w:val="24"/>
        </w:rPr>
      </w:pPr>
      <w:r w:rsidRPr="005E3C34">
        <w:rPr>
          <w:rFonts w:ascii="Arial" w:eastAsia="Times New Roman" w:hAnsi="Arial" w:cs="Arial"/>
          <w:b/>
          <w:sz w:val="20"/>
          <w:szCs w:val="24"/>
        </w:rPr>
        <w:t xml:space="preserve">NEED FOR ADDITIONAL FUNDING:  </w:t>
      </w:r>
      <w:r w:rsidRPr="005E3C34">
        <w:rPr>
          <w:rFonts w:ascii="Arial" w:eastAsia="Times New Roman" w:hAnsi="Arial" w:cs="Arial"/>
          <w:i/>
          <w:sz w:val="20"/>
          <w:szCs w:val="24"/>
        </w:rPr>
        <w:t xml:space="preserve">Discuss why these improvements cannot be achieved within existing resources. </w:t>
      </w:r>
    </w:p>
    <w:p w14:paraId="6F5F45B8" w14:textId="77777777" w:rsidR="005E3C34" w:rsidRPr="005E3C34" w:rsidRDefault="005E3C34" w:rsidP="005E3C34">
      <w:pPr>
        <w:spacing w:after="0" w:line="240" w:lineRule="auto"/>
        <w:jc w:val="both"/>
        <w:rPr>
          <w:rFonts w:ascii="Arial" w:eastAsia="Times New Roman" w:hAnsi="Arial" w:cs="Arial"/>
          <w:sz w:val="20"/>
          <w:szCs w:val="20"/>
        </w:rPr>
      </w:pPr>
      <w:r w:rsidRPr="005E3C34">
        <w:rPr>
          <w:rFonts w:ascii="Arial" w:eastAsia="Times New Roman" w:hAnsi="Arial" w:cs="Arial"/>
          <w:sz w:val="20"/>
          <w:szCs w:val="20"/>
        </w:rPr>
        <w:t>This request does not require additional budget but a change in funding category from OPS to FTE. The FTE position is an existing position to be transferred to the FGS for this purpose; no supporting expenses or capital outlay is requested.</w:t>
      </w:r>
    </w:p>
    <w:p w14:paraId="3502919D" w14:textId="77777777" w:rsidR="005E3C34" w:rsidRPr="005E3C34" w:rsidRDefault="005E3C34" w:rsidP="005E3C34">
      <w:pPr>
        <w:spacing w:after="0" w:line="240" w:lineRule="auto"/>
        <w:rPr>
          <w:rFonts w:ascii="Arial" w:eastAsia="Times New Roman" w:hAnsi="Arial" w:cs="Arial"/>
          <w:b/>
          <w:sz w:val="20"/>
          <w:szCs w:val="24"/>
        </w:rPr>
      </w:pPr>
    </w:p>
    <w:p w14:paraId="3E9911EC" w14:textId="77777777" w:rsidR="005E3C34" w:rsidRPr="005E3C34" w:rsidRDefault="005E3C34" w:rsidP="005E3C34">
      <w:pPr>
        <w:spacing w:after="0" w:line="240" w:lineRule="auto"/>
        <w:ind w:left="360"/>
        <w:rPr>
          <w:rFonts w:ascii="Arial" w:eastAsia="Times New Roman" w:hAnsi="Arial" w:cs="Arial"/>
          <w:i/>
          <w:sz w:val="20"/>
          <w:szCs w:val="24"/>
        </w:rPr>
      </w:pPr>
      <w:r w:rsidRPr="005E3C34">
        <w:rPr>
          <w:rFonts w:ascii="Arial" w:eastAsia="Times New Roman" w:hAnsi="Arial" w:cs="Arial"/>
          <w:i/>
          <w:sz w:val="20"/>
          <w:szCs w:val="24"/>
        </w:rPr>
        <w:t xml:space="preserve">Please list of projects anticipated to be funded by this issue, if available, or the most current list of projects funded, where applicable.  </w:t>
      </w:r>
    </w:p>
    <w:p w14:paraId="11515511" w14:textId="77777777" w:rsidR="005E3C34" w:rsidRPr="005E3C34" w:rsidRDefault="005E3C34" w:rsidP="005E3C34">
      <w:pPr>
        <w:spacing w:after="0" w:line="240" w:lineRule="auto"/>
        <w:rPr>
          <w:rFonts w:ascii="Arial" w:eastAsia="Times New Roman" w:hAnsi="Arial" w:cs="Arial"/>
          <w:sz w:val="20"/>
          <w:szCs w:val="20"/>
        </w:rPr>
      </w:pPr>
      <w:r w:rsidRPr="005E3C34">
        <w:rPr>
          <w:rFonts w:ascii="Arial" w:eastAsia="Times New Roman" w:hAnsi="Arial" w:cs="Arial"/>
          <w:sz w:val="20"/>
          <w:szCs w:val="20"/>
        </w:rPr>
        <w:t>The project to be supported is the STATEMAP program.</w:t>
      </w:r>
    </w:p>
    <w:p w14:paraId="783927D7" w14:textId="77777777" w:rsidR="005E3C34" w:rsidRPr="005E3C34" w:rsidRDefault="005E3C34" w:rsidP="005E3C34">
      <w:pPr>
        <w:spacing w:after="0" w:line="240" w:lineRule="auto"/>
        <w:rPr>
          <w:rFonts w:ascii="Arial" w:eastAsia="Times New Roman" w:hAnsi="Arial" w:cs="Arial"/>
          <w:sz w:val="20"/>
          <w:szCs w:val="24"/>
        </w:rPr>
      </w:pPr>
    </w:p>
    <w:p w14:paraId="43BA6BED" w14:textId="77777777" w:rsidR="005E3C34" w:rsidRPr="005E3C34" w:rsidRDefault="005E3C34" w:rsidP="005E3C34">
      <w:pPr>
        <w:spacing w:after="0" w:line="240" w:lineRule="auto"/>
        <w:ind w:left="360"/>
        <w:contextualSpacing/>
        <w:rPr>
          <w:rFonts w:ascii="Arial" w:eastAsia="Times New Roman" w:hAnsi="Arial" w:cs="Arial"/>
          <w:b/>
          <w:sz w:val="20"/>
          <w:szCs w:val="24"/>
        </w:rPr>
      </w:pPr>
      <w:r w:rsidRPr="005E3C34">
        <w:rPr>
          <w:rFonts w:ascii="Arial" w:eastAsia="Times New Roman" w:hAnsi="Arial" w:cs="Arial"/>
          <w:i/>
          <w:sz w:val="20"/>
          <w:szCs w:val="24"/>
        </w:rPr>
        <w:t xml:space="preserve">Note any impacts that proposed reductions may have on this program/project. </w:t>
      </w:r>
    </w:p>
    <w:p w14:paraId="61CB30A6" w14:textId="77777777" w:rsidR="005E3C34" w:rsidRPr="005E3C34" w:rsidRDefault="005E3C34" w:rsidP="005E3C34">
      <w:pPr>
        <w:spacing w:after="0" w:line="240" w:lineRule="auto"/>
        <w:jc w:val="both"/>
        <w:rPr>
          <w:rFonts w:ascii="Arial" w:eastAsia="Times New Roman" w:hAnsi="Arial" w:cs="Arial"/>
          <w:b/>
          <w:sz w:val="20"/>
          <w:szCs w:val="24"/>
        </w:rPr>
      </w:pPr>
      <w:r w:rsidRPr="005E3C34">
        <w:rPr>
          <w:rFonts w:ascii="Arial" w:eastAsia="Times New Roman" w:hAnsi="Arial" w:cs="Arial"/>
          <w:sz w:val="20"/>
          <w:szCs w:val="20"/>
        </w:rPr>
        <w:t>There are no significant impacts from the proposed reductions on this program.</w:t>
      </w:r>
    </w:p>
    <w:p w14:paraId="2C58BF3E" w14:textId="24398689" w:rsidR="005E3C34" w:rsidRPr="005E3C34" w:rsidRDefault="001E6902" w:rsidP="005E3C34">
      <w:pPr>
        <w:spacing w:after="0" w:line="240" w:lineRule="auto"/>
        <w:rPr>
          <w:rFonts w:ascii="Arial" w:eastAsia="Times New Roman" w:hAnsi="Arial" w:cs="Arial"/>
          <w:i/>
          <w:iCs/>
          <w:sz w:val="18"/>
          <w:szCs w:val="18"/>
        </w:rPr>
      </w:pPr>
      <w:r>
        <w:rPr>
          <w:rFonts w:ascii="Arial" w:eastAsia="Times New Roman" w:hAnsi="Arial" w:cs="Arial"/>
          <w:noProof/>
          <w:sz w:val="20"/>
          <w:szCs w:val="24"/>
        </w:rPr>
        <w:pict w14:anchorId="50B88286">
          <v:line id="_x0000_s1072" style="position:absolute;z-index:251686912;mso-wrap-edited:f" from="-7.95pt,9.5pt" to="495.55pt,9.5pt" wrapcoords="-65 0 -65 0 21633 0 21633 0 -65 0" strokeweight="1.5pt">
            <w10:wrap type="through"/>
          </v:line>
        </w:pict>
      </w:r>
      <w:r w:rsidR="005E3C34" w:rsidRPr="005E3C34">
        <w:rPr>
          <w:rFonts w:ascii="Arial" w:eastAsia="Times New Roman" w:hAnsi="Arial" w:cs="Arial"/>
          <w:i/>
          <w:iCs/>
          <w:sz w:val="20"/>
          <w:szCs w:val="24"/>
        </w:rPr>
        <w:t xml:space="preserve"> </w:t>
      </w:r>
    </w:p>
    <w:p w14:paraId="63AD8B08" w14:textId="77777777" w:rsidR="005E3C34" w:rsidRPr="005E3C34" w:rsidRDefault="005E3C34" w:rsidP="005E3C34">
      <w:pPr>
        <w:spacing w:after="0" w:line="240" w:lineRule="auto"/>
        <w:rPr>
          <w:rFonts w:ascii="Arial" w:eastAsia="Times New Roman" w:hAnsi="Arial" w:cs="Arial"/>
          <w:i/>
          <w:iCs/>
          <w:sz w:val="20"/>
          <w:szCs w:val="24"/>
        </w:rPr>
      </w:pPr>
      <w:r w:rsidRPr="005E3C34">
        <w:rPr>
          <w:rFonts w:ascii="Arial" w:eastAsia="Times New Roman" w:hAnsi="Arial" w:cs="Arial"/>
          <w:b/>
          <w:bCs/>
          <w:sz w:val="20"/>
          <w:szCs w:val="24"/>
          <w:u w:val="single"/>
        </w:rPr>
        <w:t>COST SUMMARY:</w:t>
      </w:r>
      <w:r w:rsidRPr="005E3C34">
        <w:rPr>
          <w:rFonts w:ascii="Arial" w:eastAsia="Times New Roman" w:hAnsi="Arial" w:cs="Arial"/>
          <w:sz w:val="20"/>
          <w:szCs w:val="24"/>
        </w:rPr>
        <w:t xml:space="preserve">  </w:t>
      </w:r>
      <w:r w:rsidRPr="005E3C34">
        <w:rPr>
          <w:rFonts w:ascii="Arial" w:eastAsia="Times New Roman" w:hAnsi="Arial" w:cs="Arial"/>
          <w:i/>
          <w:iCs/>
          <w:sz w:val="20"/>
          <w:szCs w:val="24"/>
        </w:rPr>
        <w:t xml:space="preserve">List the funding and any FTE needed by budget entity, category, and fund.  Show the </w:t>
      </w:r>
      <w:r w:rsidRPr="005E3C34">
        <w:rPr>
          <w:rFonts w:ascii="Arial" w:eastAsia="Times New Roman" w:hAnsi="Arial" w:cs="Arial"/>
          <w:i/>
          <w:iCs/>
          <w:sz w:val="20"/>
          <w:szCs w:val="24"/>
          <w:u w:val="single"/>
        </w:rPr>
        <w:t>name</w:t>
      </w:r>
      <w:r w:rsidRPr="005E3C34">
        <w:rPr>
          <w:rFonts w:ascii="Arial" w:eastAsia="Times New Roman" w:hAnsi="Arial" w:cs="Arial"/>
          <w:i/>
          <w:iCs/>
          <w:sz w:val="20"/>
          <w:szCs w:val="24"/>
        </w:rPr>
        <w:t xml:space="preserve"> of the budget entity, appropriation category </w:t>
      </w:r>
      <w:r w:rsidRPr="005E3C34">
        <w:rPr>
          <w:rFonts w:ascii="Arial" w:eastAsia="Times New Roman" w:hAnsi="Arial" w:cs="Arial"/>
          <w:i/>
          <w:iCs/>
          <w:sz w:val="20"/>
          <w:szCs w:val="24"/>
          <w:u w:val="single"/>
        </w:rPr>
        <w:t>title</w:t>
      </w:r>
      <w:r w:rsidRPr="005E3C34">
        <w:rPr>
          <w:rFonts w:ascii="Arial" w:eastAsia="Times New Roman" w:hAnsi="Arial" w:cs="Arial"/>
          <w:i/>
          <w:iCs/>
          <w:sz w:val="20"/>
          <w:szCs w:val="24"/>
        </w:rPr>
        <w:t xml:space="preserve"> and fund </w:t>
      </w:r>
      <w:r w:rsidRPr="005E3C34">
        <w:rPr>
          <w:rFonts w:ascii="Arial" w:eastAsia="Times New Roman" w:hAnsi="Arial" w:cs="Arial"/>
          <w:i/>
          <w:iCs/>
          <w:sz w:val="20"/>
          <w:szCs w:val="24"/>
          <w:u w:val="single"/>
        </w:rPr>
        <w:t>title</w:t>
      </w:r>
      <w:r w:rsidRPr="005E3C34">
        <w:rPr>
          <w:rFonts w:ascii="Arial" w:eastAsia="Times New Roman" w:hAnsi="Arial" w:cs="Arial"/>
          <w:i/>
          <w:iCs/>
          <w:sz w:val="20"/>
          <w:szCs w:val="24"/>
        </w:rPr>
        <w:t xml:space="preserve"> (Insert additional rows if needed).</w:t>
      </w:r>
    </w:p>
    <w:tbl>
      <w:tblPr>
        <w:tblW w:w="9562"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0A0" w:firstRow="1" w:lastRow="0" w:firstColumn="1" w:lastColumn="0" w:noHBand="0" w:noVBand="0"/>
      </w:tblPr>
      <w:tblGrid>
        <w:gridCol w:w="2297"/>
        <w:gridCol w:w="2610"/>
        <w:gridCol w:w="1620"/>
        <w:gridCol w:w="720"/>
        <w:gridCol w:w="2315"/>
      </w:tblGrid>
      <w:tr w:rsidR="005E3C34" w:rsidRPr="005E3C34" w14:paraId="4B09C861" w14:textId="77777777" w:rsidTr="001E6902">
        <w:trPr>
          <w:jc w:val="center"/>
        </w:trPr>
        <w:tc>
          <w:tcPr>
            <w:tcW w:w="2297" w:type="dxa"/>
            <w:tcBorders>
              <w:top w:val="single" w:sz="6" w:space="0" w:color="000000"/>
              <w:left w:val="single" w:sz="6" w:space="0" w:color="000000"/>
              <w:bottom w:val="single" w:sz="6" w:space="0" w:color="000000"/>
              <w:right w:val="single" w:sz="6" w:space="0" w:color="000000"/>
            </w:tcBorders>
            <w:vAlign w:val="bottom"/>
            <w:hideMark/>
          </w:tcPr>
          <w:p w14:paraId="20E0C28A" w14:textId="77777777" w:rsidR="005E3C34" w:rsidRPr="005E3C34" w:rsidRDefault="005E3C34" w:rsidP="005E3C34">
            <w:pPr>
              <w:keepNext/>
              <w:spacing w:after="0" w:line="240" w:lineRule="auto"/>
              <w:jc w:val="center"/>
              <w:outlineLvl w:val="0"/>
              <w:rPr>
                <w:rFonts w:ascii="Arial" w:eastAsiaTheme="minorEastAsia" w:hAnsi="Arial" w:cs="Arial"/>
                <w:b/>
                <w:sz w:val="20"/>
                <w:szCs w:val="24"/>
              </w:rPr>
            </w:pPr>
            <w:r w:rsidRPr="005E3C34">
              <w:rPr>
                <w:rFonts w:ascii="Arial" w:eastAsiaTheme="minorEastAsia" w:hAnsi="Arial" w:cs="Arial"/>
                <w:b/>
                <w:sz w:val="20"/>
                <w:szCs w:val="24"/>
              </w:rPr>
              <w:t>Budget Entity Title</w:t>
            </w:r>
          </w:p>
        </w:tc>
        <w:tc>
          <w:tcPr>
            <w:tcW w:w="2610" w:type="dxa"/>
            <w:tcBorders>
              <w:top w:val="single" w:sz="6" w:space="0" w:color="000000"/>
              <w:left w:val="single" w:sz="6" w:space="0" w:color="000000"/>
              <w:bottom w:val="single" w:sz="6" w:space="0" w:color="000000"/>
              <w:right w:val="single" w:sz="6" w:space="0" w:color="000000"/>
            </w:tcBorders>
            <w:vAlign w:val="bottom"/>
            <w:hideMark/>
          </w:tcPr>
          <w:p w14:paraId="6993E25A" w14:textId="77777777" w:rsidR="005E3C34" w:rsidRPr="005E3C34" w:rsidRDefault="005E3C34" w:rsidP="005E3C34">
            <w:pPr>
              <w:keepNext/>
              <w:spacing w:after="0" w:line="240" w:lineRule="auto"/>
              <w:jc w:val="center"/>
              <w:outlineLvl w:val="0"/>
              <w:rPr>
                <w:rFonts w:ascii="Arial" w:eastAsiaTheme="minorEastAsia" w:hAnsi="Arial" w:cs="Arial"/>
                <w:b/>
                <w:sz w:val="20"/>
                <w:szCs w:val="24"/>
              </w:rPr>
            </w:pPr>
            <w:r w:rsidRPr="005E3C34">
              <w:rPr>
                <w:rFonts w:ascii="Arial" w:eastAsiaTheme="minorEastAsia" w:hAnsi="Arial" w:cs="Arial"/>
                <w:b/>
                <w:sz w:val="20"/>
                <w:szCs w:val="24"/>
              </w:rPr>
              <w:t xml:space="preserve">Appropriation Category Title </w:t>
            </w:r>
          </w:p>
        </w:tc>
        <w:tc>
          <w:tcPr>
            <w:tcW w:w="1620" w:type="dxa"/>
            <w:tcBorders>
              <w:top w:val="single" w:sz="6" w:space="0" w:color="000000"/>
              <w:left w:val="single" w:sz="6" w:space="0" w:color="000000"/>
              <w:bottom w:val="single" w:sz="6" w:space="0" w:color="000000"/>
              <w:right w:val="single" w:sz="6" w:space="0" w:color="000000"/>
            </w:tcBorders>
            <w:vAlign w:val="bottom"/>
            <w:hideMark/>
          </w:tcPr>
          <w:p w14:paraId="695F75B4" w14:textId="77777777" w:rsidR="005E3C34" w:rsidRPr="005E3C34" w:rsidRDefault="005E3C34" w:rsidP="005E3C34">
            <w:pPr>
              <w:keepNext/>
              <w:spacing w:after="0" w:line="240" w:lineRule="auto"/>
              <w:jc w:val="center"/>
              <w:outlineLvl w:val="0"/>
              <w:rPr>
                <w:rFonts w:ascii="Arial" w:eastAsiaTheme="minorEastAsia" w:hAnsi="Arial" w:cs="Arial"/>
                <w:b/>
                <w:sz w:val="20"/>
                <w:szCs w:val="24"/>
              </w:rPr>
            </w:pPr>
            <w:r w:rsidRPr="005E3C34">
              <w:rPr>
                <w:rFonts w:ascii="Arial" w:eastAsiaTheme="minorEastAsia" w:hAnsi="Arial" w:cs="Arial"/>
                <w:b/>
                <w:sz w:val="20"/>
                <w:szCs w:val="24"/>
              </w:rPr>
              <w:t>Fund</w:t>
            </w:r>
          </w:p>
          <w:p w14:paraId="0E336085" w14:textId="77777777" w:rsidR="005E3C34" w:rsidRPr="005E3C34" w:rsidRDefault="005E3C34" w:rsidP="005E3C34">
            <w:pPr>
              <w:keepNext/>
              <w:spacing w:after="0" w:line="240" w:lineRule="auto"/>
              <w:jc w:val="center"/>
              <w:outlineLvl w:val="0"/>
              <w:rPr>
                <w:rFonts w:ascii="Arial" w:eastAsiaTheme="minorEastAsia" w:hAnsi="Arial" w:cs="Arial"/>
                <w:b/>
                <w:sz w:val="20"/>
                <w:szCs w:val="24"/>
              </w:rPr>
            </w:pPr>
            <w:r w:rsidRPr="005E3C34">
              <w:rPr>
                <w:rFonts w:ascii="Arial" w:eastAsiaTheme="minorEastAsia" w:hAnsi="Arial" w:cs="Arial"/>
                <w:b/>
                <w:sz w:val="20"/>
                <w:szCs w:val="24"/>
              </w:rPr>
              <w:t>Title</w:t>
            </w:r>
          </w:p>
        </w:tc>
        <w:tc>
          <w:tcPr>
            <w:tcW w:w="720" w:type="dxa"/>
            <w:tcBorders>
              <w:top w:val="single" w:sz="6" w:space="0" w:color="000000"/>
              <w:left w:val="single" w:sz="6" w:space="0" w:color="000000"/>
              <w:bottom w:val="single" w:sz="6" w:space="0" w:color="000000"/>
              <w:right w:val="single" w:sz="6" w:space="0" w:color="000000"/>
            </w:tcBorders>
            <w:vAlign w:val="bottom"/>
            <w:hideMark/>
          </w:tcPr>
          <w:p w14:paraId="640A97E5" w14:textId="77777777" w:rsidR="005E3C34" w:rsidRPr="005E3C34" w:rsidRDefault="005E3C34" w:rsidP="005E3C34">
            <w:pPr>
              <w:keepNext/>
              <w:spacing w:after="0" w:line="240" w:lineRule="auto"/>
              <w:jc w:val="center"/>
              <w:outlineLvl w:val="0"/>
              <w:rPr>
                <w:rFonts w:ascii="Arial" w:eastAsiaTheme="minorEastAsia" w:hAnsi="Arial" w:cs="Arial"/>
                <w:b/>
                <w:sz w:val="20"/>
                <w:szCs w:val="24"/>
              </w:rPr>
            </w:pPr>
            <w:r w:rsidRPr="005E3C34">
              <w:rPr>
                <w:rFonts w:ascii="Arial" w:eastAsiaTheme="minorEastAsia" w:hAnsi="Arial" w:cs="Arial"/>
                <w:b/>
                <w:sz w:val="20"/>
                <w:szCs w:val="24"/>
              </w:rPr>
              <w:t>FTE</w:t>
            </w:r>
          </w:p>
        </w:tc>
        <w:tc>
          <w:tcPr>
            <w:tcW w:w="2315" w:type="dxa"/>
            <w:tcBorders>
              <w:top w:val="single" w:sz="6" w:space="0" w:color="000000"/>
              <w:left w:val="single" w:sz="6" w:space="0" w:color="000000"/>
              <w:bottom w:val="single" w:sz="6" w:space="0" w:color="000000"/>
              <w:right w:val="single" w:sz="6" w:space="0" w:color="000000"/>
            </w:tcBorders>
            <w:vAlign w:val="bottom"/>
            <w:hideMark/>
          </w:tcPr>
          <w:p w14:paraId="05721445" w14:textId="77777777" w:rsidR="005E3C34" w:rsidRPr="005E3C34" w:rsidRDefault="005E3C34" w:rsidP="005E3C34">
            <w:pPr>
              <w:keepNext/>
              <w:spacing w:after="0" w:line="240" w:lineRule="auto"/>
              <w:jc w:val="center"/>
              <w:outlineLvl w:val="0"/>
              <w:rPr>
                <w:rFonts w:ascii="Arial" w:eastAsiaTheme="minorEastAsia" w:hAnsi="Arial" w:cs="Arial"/>
                <w:b/>
                <w:sz w:val="20"/>
                <w:szCs w:val="24"/>
              </w:rPr>
            </w:pPr>
            <w:r w:rsidRPr="005E3C34">
              <w:rPr>
                <w:rFonts w:ascii="Arial" w:eastAsiaTheme="minorEastAsia" w:hAnsi="Arial" w:cs="Arial"/>
                <w:b/>
                <w:sz w:val="20"/>
                <w:szCs w:val="24"/>
              </w:rPr>
              <w:t xml:space="preserve">$ Amount </w:t>
            </w:r>
          </w:p>
          <w:p w14:paraId="04805A03" w14:textId="77777777" w:rsidR="005E3C34" w:rsidRPr="005E3C34" w:rsidRDefault="005E3C34" w:rsidP="005E3C34">
            <w:pPr>
              <w:keepNext/>
              <w:spacing w:after="0" w:line="240" w:lineRule="auto"/>
              <w:jc w:val="center"/>
              <w:outlineLvl w:val="0"/>
              <w:rPr>
                <w:rFonts w:ascii="Arial" w:eastAsiaTheme="minorEastAsia" w:hAnsi="Arial" w:cs="Arial"/>
                <w:sz w:val="20"/>
                <w:szCs w:val="24"/>
              </w:rPr>
            </w:pPr>
            <w:r w:rsidRPr="005E3C34">
              <w:rPr>
                <w:rFonts w:ascii="Arial" w:eastAsiaTheme="minorEastAsia" w:hAnsi="Arial" w:cs="Arial"/>
                <w:sz w:val="16"/>
                <w:szCs w:val="16"/>
              </w:rPr>
              <w:t>(No cents)</w:t>
            </w:r>
            <w:r w:rsidRPr="005E3C34">
              <w:rPr>
                <w:rFonts w:ascii="Arial" w:eastAsiaTheme="minorEastAsia" w:hAnsi="Arial" w:cs="Arial"/>
                <w:sz w:val="20"/>
                <w:szCs w:val="24"/>
              </w:rPr>
              <w:t xml:space="preserve"> </w:t>
            </w:r>
          </w:p>
        </w:tc>
      </w:tr>
      <w:tr w:rsidR="005E3C34" w:rsidRPr="005E3C34" w14:paraId="3591F40C" w14:textId="77777777" w:rsidTr="001E6902">
        <w:trPr>
          <w:trHeight w:val="336"/>
          <w:jc w:val="center"/>
        </w:trPr>
        <w:tc>
          <w:tcPr>
            <w:tcW w:w="2297" w:type="dxa"/>
          </w:tcPr>
          <w:p w14:paraId="51592048" w14:textId="77777777" w:rsidR="005E3C34" w:rsidRPr="005E3C34" w:rsidRDefault="005E3C34" w:rsidP="005E3C34">
            <w:pPr>
              <w:keepNext/>
              <w:spacing w:after="0" w:line="240" w:lineRule="auto"/>
              <w:jc w:val="center"/>
              <w:outlineLvl w:val="0"/>
              <w:rPr>
                <w:rFonts w:ascii="Arial" w:eastAsia="Times New Roman" w:hAnsi="Arial" w:cs="Arial"/>
                <w:sz w:val="20"/>
                <w:szCs w:val="24"/>
              </w:rPr>
            </w:pPr>
            <w:r w:rsidRPr="005E3C34">
              <w:rPr>
                <w:rFonts w:ascii="Arial" w:eastAsia="Times New Roman" w:hAnsi="Arial" w:cs="Arial"/>
                <w:sz w:val="20"/>
                <w:szCs w:val="24"/>
              </w:rPr>
              <w:t>Florida Geological Survey</w:t>
            </w:r>
          </w:p>
        </w:tc>
        <w:tc>
          <w:tcPr>
            <w:tcW w:w="2610" w:type="dxa"/>
          </w:tcPr>
          <w:p w14:paraId="63384B56" w14:textId="77777777" w:rsidR="005E3C34" w:rsidRPr="005E3C34" w:rsidRDefault="005E3C34" w:rsidP="005E3C34">
            <w:pPr>
              <w:spacing w:after="0" w:line="240" w:lineRule="auto"/>
              <w:jc w:val="center"/>
              <w:rPr>
                <w:rFonts w:ascii="Arial" w:eastAsia="Times New Roman" w:hAnsi="Arial" w:cs="Arial"/>
                <w:sz w:val="20"/>
                <w:szCs w:val="24"/>
              </w:rPr>
            </w:pPr>
            <w:r w:rsidRPr="005E3C34">
              <w:rPr>
                <w:rFonts w:ascii="Arial" w:eastAsia="Times New Roman" w:hAnsi="Arial" w:cs="Arial"/>
                <w:sz w:val="20"/>
                <w:szCs w:val="24"/>
              </w:rPr>
              <w:t>Other Personal Services</w:t>
            </w:r>
          </w:p>
        </w:tc>
        <w:tc>
          <w:tcPr>
            <w:tcW w:w="1620" w:type="dxa"/>
          </w:tcPr>
          <w:p w14:paraId="01AF12A4" w14:textId="77777777" w:rsidR="005E3C34" w:rsidRPr="005E3C34" w:rsidRDefault="005E3C34" w:rsidP="005E3C34">
            <w:pPr>
              <w:keepNext/>
              <w:spacing w:after="0" w:line="240" w:lineRule="auto"/>
              <w:outlineLvl w:val="0"/>
              <w:rPr>
                <w:rFonts w:ascii="Arial" w:eastAsia="Times New Roman" w:hAnsi="Arial" w:cs="Arial"/>
                <w:sz w:val="20"/>
                <w:szCs w:val="24"/>
              </w:rPr>
            </w:pPr>
            <w:r w:rsidRPr="005E3C34">
              <w:rPr>
                <w:rFonts w:ascii="Arial" w:eastAsia="Times New Roman" w:hAnsi="Arial" w:cs="Arial"/>
                <w:sz w:val="20"/>
                <w:szCs w:val="24"/>
              </w:rPr>
              <w:t>Federal Grants Trust Fund - 2261</w:t>
            </w:r>
          </w:p>
        </w:tc>
        <w:tc>
          <w:tcPr>
            <w:tcW w:w="720" w:type="dxa"/>
          </w:tcPr>
          <w:p w14:paraId="346ABC60" w14:textId="77777777" w:rsidR="005E3C34" w:rsidRPr="005E3C34" w:rsidRDefault="005E3C34" w:rsidP="005E3C34">
            <w:pPr>
              <w:spacing w:after="0" w:line="240" w:lineRule="auto"/>
              <w:jc w:val="center"/>
              <w:rPr>
                <w:rFonts w:ascii="Arial" w:eastAsia="Times New Roman" w:hAnsi="Arial" w:cs="Arial"/>
                <w:sz w:val="20"/>
                <w:szCs w:val="24"/>
              </w:rPr>
            </w:pPr>
          </w:p>
        </w:tc>
        <w:tc>
          <w:tcPr>
            <w:tcW w:w="2315" w:type="dxa"/>
          </w:tcPr>
          <w:p w14:paraId="7DC97B73" w14:textId="77777777" w:rsidR="005E3C34" w:rsidRPr="005E3C34" w:rsidRDefault="005E3C34" w:rsidP="005E3C34">
            <w:pPr>
              <w:keepNext/>
              <w:spacing w:after="0" w:line="240" w:lineRule="auto"/>
              <w:jc w:val="center"/>
              <w:outlineLvl w:val="0"/>
              <w:rPr>
                <w:rFonts w:ascii="Arial" w:eastAsia="Times New Roman" w:hAnsi="Arial" w:cs="Arial"/>
                <w:sz w:val="20"/>
                <w:szCs w:val="24"/>
              </w:rPr>
            </w:pPr>
            <w:r w:rsidRPr="005E3C34">
              <w:rPr>
                <w:rFonts w:ascii="Arial" w:eastAsia="Times New Roman" w:hAnsi="Arial" w:cs="Arial"/>
                <w:sz w:val="20"/>
                <w:szCs w:val="24"/>
              </w:rPr>
              <w:t>($65,026)</w:t>
            </w:r>
          </w:p>
        </w:tc>
      </w:tr>
      <w:tr w:rsidR="005E3C34" w:rsidRPr="005E3C34" w14:paraId="297B2757" w14:textId="77777777" w:rsidTr="001E6902">
        <w:trPr>
          <w:trHeight w:val="336"/>
          <w:jc w:val="center"/>
        </w:trPr>
        <w:tc>
          <w:tcPr>
            <w:tcW w:w="2297" w:type="dxa"/>
          </w:tcPr>
          <w:p w14:paraId="3B4C4135" w14:textId="77777777" w:rsidR="005E3C34" w:rsidRPr="005E3C34" w:rsidRDefault="005E3C34" w:rsidP="005E3C34">
            <w:pPr>
              <w:keepNext/>
              <w:spacing w:after="0" w:line="240" w:lineRule="auto"/>
              <w:jc w:val="center"/>
              <w:outlineLvl w:val="0"/>
              <w:rPr>
                <w:rFonts w:ascii="Arial" w:eastAsia="Times New Roman" w:hAnsi="Arial" w:cs="Arial"/>
                <w:sz w:val="20"/>
                <w:szCs w:val="24"/>
              </w:rPr>
            </w:pPr>
            <w:r w:rsidRPr="005E3C34">
              <w:rPr>
                <w:rFonts w:ascii="Arial" w:eastAsia="Times New Roman" w:hAnsi="Arial" w:cs="Arial"/>
                <w:sz w:val="20"/>
                <w:szCs w:val="24"/>
              </w:rPr>
              <w:t>Florida Geological Survey</w:t>
            </w:r>
          </w:p>
        </w:tc>
        <w:tc>
          <w:tcPr>
            <w:tcW w:w="2610" w:type="dxa"/>
          </w:tcPr>
          <w:p w14:paraId="776E67B7" w14:textId="77777777" w:rsidR="005E3C34" w:rsidRPr="005E3C34" w:rsidRDefault="005E3C34" w:rsidP="005E3C34">
            <w:pPr>
              <w:spacing w:after="0" w:line="240" w:lineRule="auto"/>
              <w:jc w:val="center"/>
              <w:rPr>
                <w:rFonts w:ascii="Arial" w:eastAsia="Times New Roman" w:hAnsi="Arial" w:cs="Arial"/>
                <w:sz w:val="20"/>
                <w:szCs w:val="24"/>
              </w:rPr>
            </w:pPr>
            <w:r w:rsidRPr="005E3C34">
              <w:rPr>
                <w:rFonts w:ascii="Arial" w:eastAsia="Times New Roman" w:hAnsi="Arial" w:cs="Arial"/>
                <w:sz w:val="20"/>
                <w:szCs w:val="24"/>
              </w:rPr>
              <w:t>Salaries and Benefits</w:t>
            </w:r>
          </w:p>
        </w:tc>
        <w:tc>
          <w:tcPr>
            <w:tcW w:w="1620" w:type="dxa"/>
          </w:tcPr>
          <w:p w14:paraId="618DD309" w14:textId="77777777" w:rsidR="005E3C34" w:rsidRPr="005E3C34" w:rsidRDefault="005E3C34" w:rsidP="005E3C34">
            <w:pPr>
              <w:keepNext/>
              <w:spacing w:after="0" w:line="240" w:lineRule="auto"/>
              <w:outlineLvl w:val="0"/>
              <w:rPr>
                <w:rFonts w:ascii="Arial" w:eastAsia="Times New Roman" w:hAnsi="Arial" w:cs="Arial"/>
                <w:sz w:val="20"/>
                <w:szCs w:val="24"/>
              </w:rPr>
            </w:pPr>
            <w:r w:rsidRPr="005E3C34">
              <w:rPr>
                <w:rFonts w:ascii="Arial" w:eastAsia="Times New Roman" w:hAnsi="Arial" w:cs="Arial"/>
                <w:sz w:val="20"/>
                <w:szCs w:val="24"/>
              </w:rPr>
              <w:t>Federal Grants Trust Fund – 2261</w:t>
            </w:r>
          </w:p>
        </w:tc>
        <w:tc>
          <w:tcPr>
            <w:tcW w:w="720" w:type="dxa"/>
          </w:tcPr>
          <w:p w14:paraId="18E5EE58" w14:textId="77777777" w:rsidR="005E3C34" w:rsidRPr="005E3C34" w:rsidRDefault="005E3C34" w:rsidP="005E3C34">
            <w:pPr>
              <w:spacing w:after="0" w:line="240" w:lineRule="auto"/>
              <w:jc w:val="center"/>
              <w:rPr>
                <w:rFonts w:ascii="Arial" w:eastAsia="Times New Roman" w:hAnsi="Arial" w:cs="Arial"/>
                <w:sz w:val="20"/>
                <w:szCs w:val="24"/>
              </w:rPr>
            </w:pPr>
            <w:r w:rsidRPr="005E3C34">
              <w:rPr>
                <w:rFonts w:ascii="Arial" w:eastAsia="Times New Roman" w:hAnsi="Arial" w:cs="Arial"/>
                <w:sz w:val="20"/>
                <w:szCs w:val="24"/>
              </w:rPr>
              <w:t>1</w:t>
            </w:r>
          </w:p>
        </w:tc>
        <w:tc>
          <w:tcPr>
            <w:tcW w:w="2315" w:type="dxa"/>
          </w:tcPr>
          <w:p w14:paraId="47F552ED" w14:textId="77777777" w:rsidR="005E3C34" w:rsidRPr="005E3C34" w:rsidRDefault="005E3C34" w:rsidP="005E3C34">
            <w:pPr>
              <w:keepNext/>
              <w:spacing w:after="0" w:line="240" w:lineRule="auto"/>
              <w:jc w:val="center"/>
              <w:outlineLvl w:val="0"/>
              <w:rPr>
                <w:rFonts w:ascii="Arial" w:eastAsia="Times New Roman" w:hAnsi="Arial" w:cs="Arial"/>
                <w:sz w:val="20"/>
                <w:szCs w:val="24"/>
              </w:rPr>
            </w:pPr>
            <w:r w:rsidRPr="005E3C34">
              <w:rPr>
                <w:rFonts w:ascii="Arial" w:eastAsia="Times New Roman" w:hAnsi="Arial" w:cs="Arial"/>
                <w:sz w:val="20"/>
                <w:szCs w:val="24"/>
              </w:rPr>
              <w:t>$65,026</w:t>
            </w:r>
          </w:p>
        </w:tc>
      </w:tr>
      <w:tr w:rsidR="005E3C34" w:rsidRPr="005E3C34" w14:paraId="73A33DA6" w14:textId="77777777" w:rsidTr="001E6902">
        <w:trPr>
          <w:trHeight w:val="336"/>
          <w:jc w:val="center"/>
        </w:trPr>
        <w:tc>
          <w:tcPr>
            <w:tcW w:w="2297" w:type="dxa"/>
          </w:tcPr>
          <w:p w14:paraId="74A0F4E4" w14:textId="77777777" w:rsidR="005E3C34" w:rsidRPr="005E3C34" w:rsidRDefault="005E3C34" w:rsidP="005E3C34">
            <w:pPr>
              <w:keepNext/>
              <w:spacing w:after="0" w:line="240" w:lineRule="auto"/>
              <w:jc w:val="center"/>
              <w:outlineLvl w:val="0"/>
              <w:rPr>
                <w:rFonts w:ascii="Arial" w:eastAsia="Times New Roman" w:hAnsi="Arial" w:cs="Arial"/>
                <w:sz w:val="20"/>
                <w:szCs w:val="24"/>
              </w:rPr>
            </w:pPr>
            <w:r w:rsidRPr="005E3C34">
              <w:rPr>
                <w:rFonts w:ascii="Arial" w:eastAsia="Times New Roman" w:hAnsi="Arial" w:cs="Arial"/>
                <w:sz w:val="20"/>
                <w:szCs w:val="24"/>
              </w:rPr>
              <w:t>(Transferring Program)</w:t>
            </w:r>
          </w:p>
        </w:tc>
        <w:tc>
          <w:tcPr>
            <w:tcW w:w="2610" w:type="dxa"/>
          </w:tcPr>
          <w:p w14:paraId="5DDFC92F" w14:textId="77777777" w:rsidR="005E3C34" w:rsidRPr="005E3C34" w:rsidRDefault="005E3C34" w:rsidP="005E3C34">
            <w:pPr>
              <w:spacing w:after="0" w:line="240" w:lineRule="auto"/>
              <w:jc w:val="center"/>
              <w:rPr>
                <w:rFonts w:ascii="Arial" w:eastAsia="Times New Roman" w:hAnsi="Arial" w:cs="Arial"/>
                <w:sz w:val="20"/>
                <w:szCs w:val="24"/>
              </w:rPr>
            </w:pPr>
            <w:r w:rsidRPr="005E3C34">
              <w:rPr>
                <w:rFonts w:ascii="Arial" w:eastAsia="Times New Roman" w:hAnsi="Arial" w:cs="Arial"/>
                <w:sz w:val="20"/>
                <w:szCs w:val="24"/>
              </w:rPr>
              <w:t>Salaries and Benefits</w:t>
            </w:r>
          </w:p>
        </w:tc>
        <w:tc>
          <w:tcPr>
            <w:tcW w:w="1620" w:type="dxa"/>
          </w:tcPr>
          <w:p w14:paraId="6D3601BD" w14:textId="77777777" w:rsidR="005E3C34" w:rsidRPr="005E3C34" w:rsidRDefault="005E3C34" w:rsidP="005E3C34">
            <w:pPr>
              <w:keepNext/>
              <w:spacing w:after="0" w:line="240" w:lineRule="auto"/>
              <w:outlineLvl w:val="0"/>
              <w:rPr>
                <w:rFonts w:ascii="Arial" w:eastAsia="Times New Roman" w:hAnsi="Arial" w:cs="Arial"/>
                <w:sz w:val="20"/>
                <w:szCs w:val="24"/>
              </w:rPr>
            </w:pPr>
            <w:r w:rsidRPr="005E3C34">
              <w:rPr>
                <w:rFonts w:ascii="Arial" w:eastAsia="Times New Roman" w:hAnsi="Arial" w:cs="Arial"/>
                <w:sz w:val="20"/>
                <w:szCs w:val="24"/>
              </w:rPr>
              <w:t>Federal Grants Trust Fund – 2261</w:t>
            </w:r>
          </w:p>
        </w:tc>
        <w:tc>
          <w:tcPr>
            <w:tcW w:w="720" w:type="dxa"/>
          </w:tcPr>
          <w:p w14:paraId="4BED9E8E" w14:textId="77777777" w:rsidR="005E3C34" w:rsidRPr="005E3C34" w:rsidRDefault="005E3C34" w:rsidP="005E3C34">
            <w:pPr>
              <w:spacing w:after="0" w:line="240" w:lineRule="auto"/>
              <w:jc w:val="center"/>
              <w:rPr>
                <w:rFonts w:ascii="Arial" w:eastAsia="Times New Roman" w:hAnsi="Arial" w:cs="Arial"/>
                <w:sz w:val="20"/>
                <w:szCs w:val="24"/>
              </w:rPr>
            </w:pPr>
            <w:r w:rsidRPr="005E3C34">
              <w:rPr>
                <w:rFonts w:ascii="Arial" w:eastAsia="Times New Roman" w:hAnsi="Arial" w:cs="Arial"/>
                <w:sz w:val="20"/>
                <w:szCs w:val="24"/>
              </w:rPr>
              <w:t>-1</w:t>
            </w:r>
          </w:p>
        </w:tc>
        <w:tc>
          <w:tcPr>
            <w:tcW w:w="2315" w:type="dxa"/>
          </w:tcPr>
          <w:p w14:paraId="75E880D4" w14:textId="77777777" w:rsidR="005E3C34" w:rsidRPr="005E3C34" w:rsidRDefault="005E3C34" w:rsidP="005E3C34">
            <w:pPr>
              <w:keepNext/>
              <w:spacing w:after="0" w:line="240" w:lineRule="auto"/>
              <w:jc w:val="center"/>
              <w:outlineLvl w:val="0"/>
              <w:rPr>
                <w:rFonts w:ascii="Arial" w:eastAsia="Times New Roman" w:hAnsi="Arial" w:cs="Arial"/>
                <w:sz w:val="20"/>
                <w:szCs w:val="24"/>
              </w:rPr>
            </w:pPr>
            <w:r w:rsidRPr="005E3C34">
              <w:rPr>
                <w:rFonts w:ascii="Arial" w:eastAsia="Times New Roman" w:hAnsi="Arial" w:cs="Arial"/>
                <w:sz w:val="20"/>
                <w:szCs w:val="24"/>
              </w:rPr>
              <w:t>See footnote**</w:t>
            </w:r>
          </w:p>
        </w:tc>
      </w:tr>
      <w:tr w:rsidR="005E3C34" w:rsidRPr="005E3C34" w14:paraId="3D57D84C" w14:textId="77777777" w:rsidTr="001E6902">
        <w:trPr>
          <w:jc w:val="center"/>
        </w:trPr>
        <w:tc>
          <w:tcPr>
            <w:tcW w:w="2297" w:type="dxa"/>
          </w:tcPr>
          <w:p w14:paraId="5880F43A" w14:textId="77777777" w:rsidR="005E3C34" w:rsidRPr="005E3C34" w:rsidRDefault="005E3C34" w:rsidP="005E3C34">
            <w:pPr>
              <w:keepNext/>
              <w:spacing w:after="0" w:line="240" w:lineRule="auto"/>
              <w:jc w:val="center"/>
              <w:outlineLvl w:val="0"/>
              <w:rPr>
                <w:rFonts w:ascii="Arial" w:eastAsia="Times New Roman" w:hAnsi="Arial" w:cs="Arial"/>
                <w:b/>
                <w:bCs/>
                <w:sz w:val="20"/>
                <w:szCs w:val="24"/>
              </w:rPr>
            </w:pPr>
            <w:r w:rsidRPr="005E3C34">
              <w:rPr>
                <w:rFonts w:ascii="Arial" w:eastAsia="Times New Roman" w:hAnsi="Arial" w:cs="Arial"/>
                <w:b/>
                <w:bCs/>
                <w:sz w:val="20"/>
                <w:szCs w:val="24"/>
              </w:rPr>
              <w:t>TOTAL</w:t>
            </w:r>
          </w:p>
        </w:tc>
        <w:tc>
          <w:tcPr>
            <w:tcW w:w="2610" w:type="dxa"/>
          </w:tcPr>
          <w:p w14:paraId="662636B3" w14:textId="77777777" w:rsidR="005E3C34" w:rsidRPr="005E3C34" w:rsidRDefault="005E3C34" w:rsidP="005E3C34">
            <w:pPr>
              <w:keepNext/>
              <w:spacing w:after="0" w:line="240" w:lineRule="auto"/>
              <w:jc w:val="center"/>
              <w:outlineLvl w:val="0"/>
              <w:rPr>
                <w:rFonts w:ascii="Arial" w:eastAsia="Times New Roman" w:hAnsi="Arial" w:cs="Arial"/>
                <w:b/>
                <w:bCs/>
                <w:sz w:val="20"/>
                <w:szCs w:val="24"/>
                <w:u w:val="single"/>
              </w:rPr>
            </w:pPr>
          </w:p>
        </w:tc>
        <w:tc>
          <w:tcPr>
            <w:tcW w:w="1620" w:type="dxa"/>
          </w:tcPr>
          <w:p w14:paraId="630D64DD" w14:textId="77777777" w:rsidR="005E3C34" w:rsidRPr="005E3C34" w:rsidRDefault="005E3C34" w:rsidP="005E3C34">
            <w:pPr>
              <w:keepNext/>
              <w:spacing w:after="0" w:line="240" w:lineRule="auto"/>
              <w:jc w:val="center"/>
              <w:outlineLvl w:val="0"/>
              <w:rPr>
                <w:rFonts w:ascii="Arial" w:eastAsia="Times New Roman" w:hAnsi="Arial" w:cs="Arial"/>
                <w:b/>
                <w:bCs/>
                <w:sz w:val="20"/>
                <w:szCs w:val="24"/>
              </w:rPr>
            </w:pPr>
          </w:p>
        </w:tc>
        <w:tc>
          <w:tcPr>
            <w:tcW w:w="720" w:type="dxa"/>
          </w:tcPr>
          <w:p w14:paraId="13E36B72" w14:textId="77777777" w:rsidR="005E3C34" w:rsidRPr="005E3C34" w:rsidRDefault="005E3C34" w:rsidP="005E3C34">
            <w:pPr>
              <w:keepNext/>
              <w:spacing w:after="0" w:line="240" w:lineRule="auto"/>
              <w:jc w:val="center"/>
              <w:outlineLvl w:val="0"/>
              <w:rPr>
                <w:rFonts w:ascii="Arial" w:eastAsia="Times New Roman" w:hAnsi="Arial" w:cs="Arial"/>
                <w:b/>
                <w:bCs/>
                <w:sz w:val="20"/>
                <w:szCs w:val="24"/>
              </w:rPr>
            </w:pPr>
            <w:r w:rsidRPr="005E3C34">
              <w:rPr>
                <w:rFonts w:ascii="Arial" w:eastAsia="Times New Roman" w:hAnsi="Arial" w:cs="Arial"/>
                <w:b/>
                <w:bCs/>
                <w:sz w:val="20"/>
                <w:szCs w:val="24"/>
              </w:rPr>
              <w:t>0</w:t>
            </w:r>
          </w:p>
        </w:tc>
        <w:tc>
          <w:tcPr>
            <w:tcW w:w="2315" w:type="dxa"/>
          </w:tcPr>
          <w:p w14:paraId="169DC33E" w14:textId="77777777" w:rsidR="005E3C34" w:rsidRPr="005E3C34" w:rsidRDefault="005E3C34" w:rsidP="005E3C34">
            <w:pPr>
              <w:keepNext/>
              <w:spacing w:after="0" w:line="240" w:lineRule="auto"/>
              <w:jc w:val="center"/>
              <w:outlineLvl w:val="0"/>
              <w:rPr>
                <w:rFonts w:ascii="Arial" w:eastAsia="Times New Roman" w:hAnsi="Arial" w:cs="Arial"/>
                <w:b/>
                <w:bCs/>
                <w:sz w:val="20"/>
                <w:szCs w:val="24"/>
              </w:rPr>
            </w:pPr>
            <w:r w:rsidRPr="005E3C34">
              <w:rPr>
                <w:rFonts w:ascii="Arial" w:eastAsia="Times New Roman" w:hAnsi="Arial" w:cs="Arial"/>
                <w:b/>
                <w:bCs/>
                <w:sz w:val="20"/>
                <w:szCs w:val="24"/>
              </w:rPr>
              <w:t>0</w:t>
            </w:r>
          </w:p>
        </w:tc>
      </w:tr>
    </w:tbl>
    <w:p w14:paraId="6E11ACFB" w14:textId="77777777" w:rsidR="005E3C34" w:rsidRPr="005E3C34" w:rsidRDefault="005E3C34" w:rsidP="005E3C34">
      <w:pPr>
        <w:spacing w:after="0" w:line="240" w:lineRule="auto"/>
        <w:rPr>
          <w:rFonts w:ascii="Arial" w:eastAsia="Times New Roman" w:hAnsi="Arial" w:cs="Arial"/>
          <w:b/>
          <w:bCs/>
          <w:sz w:val="10"/>
          <w:szCs w:val="10"/>
          <w:u w:val="single"/>
        </w:rPr>
      </w:pPr>
    </w:p>
    <w:p w14:paraId="3725FD10" w14:textId="77777777" w:rsidR="005E3C34" w:rsidRPr="005E3C34" w:rsidRDefault="005E3C34" w:rsidP="005E3C34">
      <w:pPr>
        <w:spacing w:after="0" w:line="240" w:lineRule="auto"/>
        <w:rPr>
          <w:rFonts w:ascii="Arial" w:eastAsia="Times New Roman" w:hAnsi="Arial" w:cs="Arial"/>
          <w:i/>
          <w:iCs/>
          <w:szCs w:val="10"/>
        </w:rPr>
      </w:pPr>
      <w:r w:rsidRPr="005E3C34">
        <w:rPr>
          <w:rFonts w:ascii="Arial" w:eastAsia="Times New Roman" w:hAnsi="Arial" w:cs="Arial"/>
          <w:sz w:val="20"/>
          <w:szCs w:val="24"/>
        </w:rPr>
        <w:t>**Position &amp; rate to be transferred to the FGS; Rate = $40,948.44</w:t>
      </w:r>
    </w:p>
    <w:p w14:paraId="476A2D99" w14:textId="77777777" w:rsidR="005E3C34" w:rsidRPr="005E3C34" w:rsidRDefault="001E6902" w:rsidP="005E3C34">
      <w:pPr>
        <w:spacing w:after="0" w:line="240" w:lineRule="auto"/>
        <w:rPr>
          <w:rFonts w:ascii="Arial" w:eastAsia="Times New Roman" w:hAnsi="Arial" w:cs="Arial"/>
          <w:i/>
          <w:iCs/>
          <w:sz w:val="18"/>
          <w:szCs w:val="18"/>
        </w:rPr>
      </w:pPr>
      <w:r>
        <w:rPr>
          <w:rFonts w:ascii="Arial" w:eastAsia="Times New Roman" w:hAnsi="Arial" w:cs="Arial"/>
          <w:noProof/>
          <w:sz w:val="20"/>
          <w:szCs w:val="24"/>
        </w:rPr>
        <w:lastRenderedPageBreak/>
        <w:pict w14:anchorId="51741CD4">
          <v:line id="_x0000_s1073" style="position:absolute;z-index:251687936;mso-wrap-edited:f" from="-10.55pt,9.5pt" to="495.55pt,9.5pt" wrapcoords="-65 0 -65 0 21633 0 21633 0 -65 0" strokeweight="1.5pt">
            <w10:wrap type="through"/>
          </v:line>
        </w:pict>
      </w:r>
      <w:r w:rsidR="005E3C34" w:rsidRPr="005E3C34">
        <w:rPr>
          <w:rFonts w:ascii="Arial" w:eastAsia="Times New Roman" w:hAnsi="Arial" w:cs="Arial"/>
          <w:i/>
          <w:iCs/>
          <w:sz w:val="20"/>
          <w:szCs w:val="24"/>
        </w:rPr>
        <w:t xml:space="preserve"> </w:t>
      </w:r>
    </w:p>
    <w:p w14:paraId="4F6417CE" w14:textId="77777777" w:rsidR="005E3C34" w:rsidRPr="005E3C34" w:rsidRDefault="005E3C34" w:rsidP="005E3C34">
      <w:pPr>
        <w:spacing w:after="0" w:line="240" w:lineRule="auto"/>
        <w:ind w:left="360"/>
        <w:rPr>
          <w:rFonts w:ascii="Arial" w:eastAsia="Times New Roman" w:hAnsi="Arial" w:cs="Arial"/>
          <w:sz w:val="18"/>
          <w:szCs w:val="18"/>
        </w:rPr>
      </w:pPr>
    </w:p>
    <w:p w14:paraId="4DF20FC7" w14:textId="77777777" w:rsidR="005E3C34" w:rsidRPr="005E3C34" w:rsidRDefault="005E3C34" w:rsidP="005E3C34">
      <w:pPr>
        <w:numPr>
          <w:ilvl w:val="0"/>
          <w:numId w:val="48"/>
        </w:numPr>
        <w:spacing w:after="0" w:line="240" w:lineRule="auto"/>
        <w:contextualSpacing/>
        <w:rPr>
          <w:rFonts w:ascii="Arial" w:eastAsia="Times New Roman" w:hAnsi="Arial" w:cs="Arial"/>
          <w:i/>
          <w:sz w:val="20"/>
          <w:szCs w:val="24"/>
        </w:rPr>
      </w:pPr>
      <w:r w:rsidRPr="005E3C34">
        <w:rPr>
          <w:rFonts w:ascii="Arial" w:eastAsia="Times New Roman" w:hAnsi="Arial" w:cs="Arial"/>
          <w:b/>
          <w:sz w:val="20"/>
          <w:szCs w:val="24"/>
        </w:rPr>
        <w:t xml:space="preserve">PROGRAM PERFORMANCE:  </w:t>
      </w:r>
      <w:r w:rsidRPr="005E3C34">
        <w:rPr>
          <w:rFonts w:ascii="Arial" w:eastAsia="Times New Roman" w:hAnsi="Arial" w:cs="Arial"/>
          <w:i/>
          <w:sz w:val="20"/>
          <w:szCs w:val="24"/>
        </w:rPr>
        <w:t>List the program objectives that will benefit from this request and the associated metrics (measures) that will improve as a result.  Explain how the requested resources will be used to achieve these improvements.</w:t>
      </w:r>
    </w:p>
    <w:p w14:paraId="5A542C3E" w14:textId="77777777" w:rsidR="005E3C34" w:rsidRPr="005E3C34" w:rsidRDefault="005E3C34" w:rsidP="005E3C34">
      <w:pPr>
        <w:spacing w:after="0" w:line="240" w:lineRule="auto"/>
        <w:rPr>
          <w:rFonts w:ascii="Arial" w:eastAsia="Times New Roman" w:hAnsi="Arial" w:cs="Arial"/>
          <w:sz w:val="20"/>
          <w:szCs w:val="24"/>
        </w:rPr>
      </w:pPr>
    </w:p>
    <w:p w14:paraId="6A323664" w14:textId="77777777" w:rsidR="005E3C34" w:rsidRPr="005E3C34" w:rsidRDefault="005E3C34" w:rsidP="005E3C34">
      <w:pPr>
        <w:spacing w:after="0" w:line="240" w:lineRule="auto"/>
        <w:rPr>
          <w:rFonts w:ascii="Arial" w:eastAsia="Times New Roman" w:hAnsi="Arial" w:cs="Arial"/>
          <w:sz w:val="20"/>
          <w:szCs w:val="24"/>
        </w:rPr>
      </w:pPr>
      <w:r w:rsidRPr="005E3C34">
        <w:rPr>
          <w:rFonts w:ascii="Arial" w:eastAsia="Times New Roman" w:hAnsi="Arial" w:cs="Arial"/>
          <w:sz w:val="20"/>
          <w:szCs w:val="24"/>
        </w:rPr>
        <w:t>This requested change will improve the efficiency of geologic mapping and the associated geologic product output measure.  Efficiency is improved through recruitment and retention of professional staff.</w:t>
      </w:r>
    </w:p>
    <w:p w14:paraId="55F130ED" w14:textId="71E73968" w:rsidR="00A23F8E" w:rsidRDefault="00A23F8E">
      <w:pPr>
        <w:rPr>
          <w:sz w:val="36"/>
          <w:szCs w:val="36"/>
        </w:rPr>
      </w:pPr>
      <w:r>
        <w:rPr>
          <w:sz w:val="36"/>
          <w:szCs w:val="36"/>
        </w:rPr>
        <w:br w:type="page"/>
      </w:r>
    </w:p>
    <w:p w14:paraId="4E9247E9" w14:textId="77777777" w:rsidR="00CB0003" w:rsidRDefault="00CB0003">
      <w:pPr>
        <w:rPr>
          <w:b/>
          <w:bCs/>
          <w:color w:val="4F81BD" w:themeColor="accent1"/>
          <w:sz w:val="36"/>
          <w:szCs w:val="36"/>
        </w:rPr>
      </w:pPr>
    </w:p>
    <w:p w14:paraId="20EED967" w14:textId="77777777" w:rsidR="00DE4A21" w:rsidRPr="00EC3428" w:rsidRDefault="001E6902" w:rsidP="00EC3428">
      <w:pPr>
        <w:pStyle w:val="Caption"/>
        <w:jc w:val="center"/>
        <w:rPr>
          <w:sz w:val="36"/>
          <w:szCs w:val="36"/>
        </w:rPr>
      </w:pPr>
      <w:r>
        <w:rPr>
          <w:noProof/>
          <w:sz w:val="36"/>
          <w:szCs w:val="36"/>
        </w:rPr>
        <w:pict w14:anchorId="221F8E64">
          <v:shape id="_x0000_s1041" type="#_x0000_t202" style="position:absolute;left:0;text-align:left;margin-left:58.1pt;margin-top:416.8pt;width:405pt;height:245.6pt;z-index:251668480" filled="f" stroked="f">
            <v:textbox style="mso-next-textbox:#_x0000_s1041" inset="0,0,0,0">
              <w:txbxContent>
                <w:p w14:paraId="66A7E59D" w14:textId="77777777" w:rsidR="001E6902" w:rsidRPr="00080366" w:rsidRDefault="001E6902" w:rsidP="003C23F2">
                  <w:pPr>
                    <w:pStyle w:val="CompanyName"/>
                    <w:spacing w:after="40"/>
                    <w:rPr>
                      <w:i/>
                    </w:rPr>
                  </w:pPr>
                  <w:r w:rsidRPr="00080366">
                    <w:rPr>
                      <w:i/>
                    </w:rPr>
                    <w:t>Dept. of Environmental Protection</w:t>
                  </w:r>
                </w:p>
                <w:p w14:paraId="52209BEA" w14:textId="77777777" w:rsidR="001E6902" w:rsidRPr="00080366" w:rsidRDefault="001E6902" w:rsidP="003C23F2">
                  <w:pPr>
                    <w:pStyle w:val="CompanyName"/>
                    <w:rPr>
                      <w:sz w:val="32"/>
                      <w:szCs w:val="32"/>
                    </w:rPr>
                  </w:pPr>
                  <w:r>
                    <w:rPr>
                      <w:sz w:val="32"/>
                      <w:szCs w:val="32"/>
                    </w:rPr>
                    <w:t>Florida Geological Survey</w:t>
                  </w:r>
                </w:p>
                <w:p w14:paraId="480A3EB8" w14:textId="77777777" w:rsidR="001E6902" w:rsidRPr="0051091F" w:rsidRDefault="001E6902" w:rsidP="003C23F2">
                  <w:pPr>
                    <w:pStyle w:val="YourName"/>
                    <w:rPr>
                      <w:shadow/>
                      <w:color w:val="FFFFFF" w:themeColor="background1"/>
                    </w:rPr>
                  </w:pPr>
                  <w:r>
                    <w:rPr>
                      <w:shadow/>
                      <w:color w:val="FFFFFF" w:themeColor="background1"/>
                    </w:rPr>
                    <w:t>Dr. Jon Arthur</w:t>
                  </w:r>
                </w:p>
                <w:p w14:paraId="4C14E319" w14:textId="77777777" w:rsidR="001E6902" w:rsidRDefault="001E6902" w:rsidP="003C23F2">
                  <w:pPr>
                    <w:pStyle w:val="Address"/>
                  </w:pPr>
                  <w:r>
                    <w:t>Director and State Geologist</w:t>
                  </w:r>
                </w:p>
                <w:p w14:paraId="58591025" w14:textId="77777777" w:rsidR="001E6902" w:rsidRDefault="001E6902" w:rsidP="0076556E">
                  <w:pPr>
                    <w:pStyle w:val="YourName"/>
                    <w:rPr>
                      <w:color w:val="FFFFFF"/>
                      <w:sz w:val="16"/>
                    </w:rPr>
                  </w:pPr>
                  <w:r>
                    <w:rPr>
                      <w:color w:val="FFFFFF"/>
                      <w:sz w:val="16"/>
                    </w:rPr>
                    <w:t>Jonathan.arthur</w:t>
                  </w:r>
                  <w:r w:rsidRPr="0076556E">
                    <w:rPr>
                      <w:color w:val="FFFFFF"/>
                      <w:sz w:val="16"/>
                    </w:rPr>
                    <w:t>@dep.state.fl.us</w:t>
                  </w:r>
                </w:p>
                <w:p w14:paraId="6BCD4204" w14:textId="77777777" w:rsidR="001E6902" w:rsidRPr="0076556E" w:rsidRDefault="001E6902" w:rsidP="0076556E">
                  <w:pPr>
                    <w:pStyle w:val="YourName"/>
                    <w:rPr>
                      <w:color w:val="FFFFFF"/>
                      <w:sz w:val="16"/>
                    </w:rPr>
                  </w:pPr>
                </w:p>
                <w:p w14:paraId="3C6A86D8" w14:textId="77777777" w:rsidR="001E6902" w:rsidRPr="0076556E" w:rsidRDefault="001E6902" w:rsidP="0076556E">
                  <w:pPr>
                    <w:pStyle w:val="YourName"/>
                    <w:rPr>
                      <w:color w:val="FFFFFF"/>
                      <w:sz w:val="16"/>
                    </w:rPr>
                  </w:pPr>
                </w:p>
                <w:p w14:paraId="5DC3DBD1" w14:textId="77777777" w:rsidR="001E6902" w:rsidRDefault="001E6902" w:rsidP="003C23F2">
                  <w:pPr>
                    <w:pStyle w:val="Address"/>
                  </w:pPr>
                  <w:r>
                    <w:t>3000 Commonwealth Blvd.</w:t>
                  </w:r>
                </w:p>
                <w:p w14:paraId="3DD4C87A" w14:textId="77777777" w:rsidR="001E6902" w:rsidRPr="0071743B" w:rsidRDefault="001E6902" w:rsidP="003C23F2">
                  <w:pPr>
                    <w:pStyle w:val="Address"/>
                  </w:pPr>
                  <w:r>
                    <w:t>Mail Stop 720</w:t>
                  </w:r>
                </w:p>
                <w:p w14:paraId="271BCB36" w14:textId="77777777" w:rsidR="001E6902" w:rsidRPr="0071743B" w:rsidRDefault="001E6902" w:rsidP="003C23F2">
                  <w:pPr>
                    <w:pStyle w:val="Address"/>
                  </w:pPr>
                  <w:r>
                    <w:t>Tallahassee, FL 32399-3000</w:t>
                  </w:r>
                </w:p>
                <w:p w14:paraId="704F96C1" w14:textId="77777777" w:rsidR="001E6902" w:rsidRDefault="001E6902" w:rsidP="003C23F2">
                  <w:pPr>
                    <w:pStyle w:val="Address"/>
                  </w:pPr>
                  <w:r w:rsidRPr="000A2AD3">
                    <w:t>www.dep.state.fl.us/mainpage/programs/geo.htm</w:t>
                  </w:r>
                </w:p>
                <w:p w14:paraId="38575689" w14:textId="77777777" w:rsidR="001E6902" w:rsidRPr="0071743B" w:rsidRDefault="001E6902" w:rsidP="003C23F2">
                  <w:pPr>
                    <w:pStyle w:val="Address"/>
                  </w:pPr>
                  <w:r w:rsidRPr="0071743B">
                    <w:t xml:space="preserve">P: </w:t>
                  </w:r>
                  <w:r>
                    <w:t>850-617-0300</w:t>
                  </w:r>
                </w:p>
                <w:p w14:paraId="099F9951" w14:textId="77777777" w:rsidR="001E6902" w:rsidRPr="0071743B" w:rsidRDefault="001E6902" w:rsidP="003C23F2">
                  <w:pPr>
                    <w:pStyle w:val="Address"/>
                  </w:pPr>
                  <w:r w:rsidRPr="0071743B">
                    <w:t xml:space="preserve">F: </w:t>
                  </w:r>
                  <w:r>
                    <w:t>850-617-0341</w:t>
                  </w:r>
                </w:p>
                <w:p w14:paraId="4AC98035" w14:textId="77777777" w:rsidR="001E6902" w:rsidRPr="0071743B" w:rsidRDefault="001E6902" w:rsidP="003C23F2">
                  <w:pPr>
                    <w:pStyle w:val="Address"/>
                  </w:pPr>
                </w:p>
              </w:txbxContent>
            </v:textbox>
          </v:shape>
        </w:pict>
      </w:r>
      <w:r>
        <w:rPr>
          <w:noProof/>
          <w:sz w:val="36"/>
          <w:szCs w:val="36"/>
        </w:rPr>
        <w:pict w14:anchorId="2FA64FC5">
          <v:group id="_x0000_s1035" style="position:absolute;left:0;text-align:left;margin-left:61.5pt;margin-top:439.2pt;width:562.45pt;height:364.8pt;z-index:251667456;mso-position-horizontal-relative:page;mso-position-vertical-relative:page" coordorigin="7329" coordsize="4911,15840" o:allowincell="f">
            <v:group id="_x0000_s1036" style="position:absolute;left:7344;width:4896;height:15840;mso-width-percent:400;mso-height-percent:1000;mso-position-horizontal:right;mso-position-horizontal-relative:page;mso-position-vertical:top;mso-position-vertical-relative:page;mso-width-percent:400;mso-height-percent:1000" coordorigin="7560" coordsize="4700,15840" o:allowincell="f">
              <v:rect id="_x0000_s1037" style="position:absolute;left:7755;width:4505;height:15840;mso-height-percent:1000;mso-position-vertical:top;mso-position-vertical-relative:page;mso-height-percent:1000" fillcolor="#243f60 [1604]" stroked="f" strokecolor="#d8d8d8 [2732]">
                <v:fill color2="#bfbfbf [2412]" rotate="t"/>
              </v:rect>
              <v:rect id="_x0000_s1038" style="position:absolute;left:7560;top:8;width:195;height:15825;mso-height-percent:1000;mso-position-vertical-relative:page;mso-height-percent:1000;mso-width-relative:margin;v-text-anchor:middle" fillcolor="#243f60 [1604]" stroked="f" strokecolor="white [3212]" strokeweight="1pt">
                <v:fill r:id="rId33" o:title="Light vertical" opacity="52429f" o:opacity2="52429f" type="pattern"/>
                <v:shadow color="#d8d8d8 [2732]" offset="3pt,3pt" offset2="2pt,2pt"/>
              </v:rect>
            </v:group>
            <v:rect id="_x0000_s1039" style="position:absolute;left:7344;width:4896;height:3958;mso-width-percent:400;mso-height-percent:250;mso-position-horizontal:right;mso-position-horizontal-relative:page;mso-position-vertical:top;mso-position-vertical-relative:page;mso-width-percent:400;mso-height-percent:250;v-text-anchor:bottom" o:allowincell="f" filled="f" fillcolor="white [3212]" stroked="f" strokecolor="white [3212]" strokeweight="1pt">
              <v:fill opacity="52429f"/>
              <v:shadow color="#d8d8d8 [2732]" offset="3pt,3pt" offset2="2pt,2pt"/>
              <v:textbox style="mso-next-textbox:#_x0000_s1039" inset="28.8pt,14.4pt,14.4pt,14.4pt">
                <w:txbxContent>
                  <w:p w14:paraId="0386E89E" w14:textId="77777777" w:rsidR="001E6902" w:rsidRDefault="001E6902" w:rsidP="003C23F2">
                    <w:pPr>
                      <w:pStyle w:val="NoSpacing"/>
                      <w:rPr>
                        <w:rFonts w:asciiTheme="majorHAnsi" w:eastAsiaTheme="majorEastAsia" w:hAnsiTheme="majorHAnsi" w:cstheme="majorBidi"/>
                        <w:b/>
                        <w:bCs/>
                        <w:color w:val="FFFFFF" w:themeColor="background1"/>
                        <w:sz w:val="96"/>
                        <w:szCs w:val="96"/>
                      </w:rPr>
                    </w:pPr>
                  </w:p>
                </w:txbxContent>
              </v:textbox>
            </v:rect>
            <v:rect id="_x0000_s1040" style="position:absolute;left:7329;top:10658;width:4889;height:4462;mso-width-percent:400;mso-position-horizontal-relative:page;mso-position-vertical-relative:margin;mso-width-percent:400;v-text-anchor:bottom" o:allowincell="f" filled="f" fillcolor="white [3212]" stroked="f" strokecolor="white [3212]" strokeweight="1pt">
              <v:fill opacity="52429f"/>
              <v:shadow color="#d8d8d8 [2732]" offset="3pt,3pt" offset2="2pt,2pt"/>
              <v:textbox style="mso-next-textbox:#_x0000_s1040" inset="28.8pt,14.4pt,14.4pt,14.4pt">
                <w:txbxContent>
                  <w:p w14:paraId="55D35449" w14:textId="77777777" w:rsidR="001E6902" w:rsidRDefault="001E6902" w:rsidP="003C23F2">
                    <w:pPr>
                      <w:pStyle w:val="NoSpacing"/>
                      <w:spacing w:line="360" w:lineRule="auto"/>
                      <w:rPr>
                        <w:color w:val="FFFFFF" w:themeColor="background1"/>
                      </w:rPr>
                    </w:pPr>
                  </w:p>
                  <w:p w14:paraId="27555182" w14:textId="77777777" w:rsidR="001E6902" w:rsidRDefault="001E6902" w:rsidP="003C23F2">
                    <w:pPr>
                      <w:pStyle w:val="NoSpacing"/>
                      <w:spacing w:line="360" w:lineRule="auto"/>
                      <w:rPr>
                        <w:color w:val="FFFFFF" w:themeColor="background1"/>
                      </w:rPr>
                    </w:pPr>
                  </w:p>
                </w:txbxContent>
              </v:textbox>
            </v:rect>
            <w10:wrap anchorx="page" anchory="page"/>
          </v:group>
        </w:pict>
      </w:r>
    </w:p>
    <w:sectPr w:rsidR="00DE4A21" w:rsidRPr="00EC3428" w:rsidSect="00DE62FF">
      <w:pgSz w:w="12240" w:h="15840" w:code="1"/>
      <w:pgMar w:top="1166" w:right="1440" w:bottom="1440" w:left="1440" w:header="720" w:footer="720" w:gutter="0"/>
      <w:pgBorders w:offsetFrom="page">
        <w:top w:val="single" w:sz="4" w:space="24" w:color="auto"/>
        <w:left w:val="single" w:sz="4" w:space="24" w:color="auto"/>
        <w:bottom w:val="single" w:sz="4" w:space="24" w:color="auto"/>
        <w:right w:val="single" w:sz="4" w:space="24" w:color="auto"/>
      </w:pgBorders>
      <w:cols w:space="720"/>
      <w:titlePg/>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14:paraId="790CD439" w14:textId="77777777" w:rsidR="001E6902" w:rsidRDefault="001E6902" w:rsidP="0091253B">
      <w:pPr>
        <w:spacing w:after="0" w:line="240" w:lineRule="auto"/>
      </w:pPr>
      <w:r>
        <w:separator/>
      </w:r>
    </w:p>
  </w:endnote>
  <w:endnote w:type="continuationSeparator" w:id="0">
    <w:p w14:paraId="55AD8007" w14:textId="77777777" w:rsidR="001E6902" w:rsidRDefault="001E6902" w:rsidP="0091253B">
      <w:pPr>
        <w:spacing w:after="0" w:line="240" w:lineRule="auto"/>
      </w:pPr>
      <w:r>
        <w:continuationSeparator/>
      </w:r>
    </w:p>
  </w:endnote>
  <w:endnote w:type="continuationNotice" w:id="1">
    <w:p w14:paraId="5B8CD4B4" w14:textId="77777777" w:rsidR="001E6902" w:rsidRDefault="001E6902">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Cambria">
    <w:panose1 w:val="02040503050406030204"/>
    <w:charset w:val="00"/>
    <w:family w:val="roman"/>
    <w:pitch w:val="variable"/>
    <w:sig w:usb0="E00002FF" w:usb1="400004FF" w:usb2="00000000" w:usb3="00000000" w:csb0="0000019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AFF" w:usb1="C0007843"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AGaramondPro-Regular">
    <w:panose1 w:val="00000000000000000000"/>
    <w:charset w:val="00"/>
    <w:family w:val="auto"/>
    <w:notTrueType/>
    <w:pitch w:val="default"/>
    <w:sig w:usb0="00000003" w:usb1="00000000" w:usb2="00000000" w:usb3="00000000" w:csb0="00000001" w:csb1="00000000"/>
  </w:font>
  <w:font w:name="Book Antiqua">
    <w:panose1 w:val="02040602050305030304"/>
    <w:charset w:val="00"/>
    <w:family w:val="roman"/>
    <w:pitch w:val="variable"/>
    <w:sig w:usb0="00000287" w:usb1="00000000" w:usb2="00000000" w:usb3="00000000" w:csb0="000000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rPr>
        <w:rFonts w:asciiTheme="majorHAnsi" w:hAnsiTheme="majorHAnsi"/>
      </w:rPr>
      <w:id w:val="19333808"/>
      <w:docPartObj>
        <w:docPartGallery w:val="Page Numbers (Margins)"/>
        <w:docPartUnique/>
      </w:docPartObj>
    </w:sdtPr>
    <w:sdtEndPr>
      <w:rPr>
        <w:rFonts w:ascii="Times New Roman" w:hAnsi="Times New Roman" w:cs="Times New Roman"/>
        <w:sz w:val="20"/>
      </w:rPr>
    </w:sdtEndPr>
    <w:sdtContent>
      <w:sdt>
        <w:sdtPr>
          <w:rPr>
            <w:rFonts w:ascii="Times New Roman" w:hAnsi="Times New Roman" w:cs="Times New Roman"/>
            <w:sz w:val="20"/>
          </w:rPr>
          <w:id w:val="19333809"/>
          <w:docPartObj>
            <w:docPartGallery w:val="Page Numbers (Margins)"/>
            <w:docPartUnique/>
          </w:docPartObj>
        </w:sdtPr>
        <w:sdtContent>
          <w:p w14:paraId="0C30BBBD" w14:textId="77777777" w:rsidR="001E6902" w:rsidRPr="0091253B" w:rsidRDefault="001E6902" w:rsidP="0091253B">
            <w:pPr>
              <w:jc w:val="right"/>
              <w:rPr>
                <w:rFonts w:asciiTheme="majorHAnsi" w:hAnsiTheme="majorHAnsi"/>
              </w:rPr>
            </w:pPr>
            <w:r w:rsidRPr="00E678C3">
              <w:rPr>
                <w:rFonts w:ascii="Times New Roman" w:hAnsi="Times New Roman" w:cs="Times New Roman"/>
                <w:sz w:val="20"/>
              </w:rPr>
              <w:fldChar w:fldCharType="begin"/>
            </w:r>
            <w:r w:rsidRPr="00E678C3">
              <w:rPr>
                <w:rFonts w:ascii="Times New Roman" w:hAnsi="Times New Roman" w:cs="Times New Roman"/>
                <w:sz w:val="20"/>
              </w:rPr>
              <w:instrText xml:space="preserve"> PAGE   \* MERGEFORMAT </w:instrText>
            </w:r>
            <w:r w:rsidRPr="00E678C3">
              <w:rPr>
                <w:rFonts w:ascii="Times New Roman" w:hAnsi="Times New Roman" w:cs="Times New Roman"/>
                <w:sz w:val="20"/>
              </w:rPr>
              <w:fldChar w:fldCharType="separate"/>
            </w:r>
            <w:r w:rsidR="0009672E">
              <w:rPr>
                <w:rFonts w:ascii="Times New Roman" w:hAnsi="Times New Roman" w:cs="Times New Roman"/>
                <w:noProof/>
                <w:sz w:val="20"/>
              </w:rPr>
              <w:t>39</w:t>
            </w:r>
            <w:r w:rsidRPr="00E678C3">
              <w:rPr>
                <w:rFonts w:ascii="Times New Roman" w:hAnsi="Times New Roman" w:cs="Times New Roman"/>
                <w:sz w:val="20"/>
              </w:rPr>
              <w:fldChar w:fldCharType="end"/>
            </w:r>
          </w:p>
        </w:sdtContent>
      </w:sdt>
    </w:sdtContent>
  </w:sdt>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22FDDC91" w14:textId="77777777" w:rsidR="001E6902" w:rsidRPr="00697923" w:rsidRDefault="001E6902" w:rsidP="00951AA9">
    <w:pPr>
      <w:pStyle w:val="Footer"/>
      <w:tabs>
        <w:tab w:val="left" w:pos="12780"/>
      </w:tabs>
      <w:jc w:val="right"/>
      <w:rPr>
        <w:rFonts w:ascii="Times New Roman" w:hAnsi="Times New Roman" w:cs="Times New Roman"/>
      </w:rPr>
    </w:pPr>
    <w:r w:rsidRPr="00697923">
      <w:rPr>
        <w:rFonts w:ascii="Times New Roman" w:hAnsi="Times New Roman" w:cs="Times New Roman"/>
      </w:rPr>
      <w:fldChar w:fldCharType="begin"/>
    </w:r>
    <w:r w:rsidRPr="00697923">
      <w:rPr>
        <w:rFonts w:ascii="Times New Roman" w:hAnsi="Times New Roman" w:cs="Times New Roman"/>
      </w:rPr>
      <w:instrText xml:space="preserve"> PAGE   \* MERGEFORMAT </w:instrText>
    </w:r>
    <w:r w:rsidRPr="00697923">
      <w:rPr>
        <w:rFonts w:ascii="Times New Roman" w:hAnsi="Times New Roman" w:cs="Times New Roman"/>
      </w:rPr>
      <w:fldChar w:fldCharType="separate"/>
    </w:r>
    <w:r w:rsidR="0009672E">
      <w:rPr>
        <w:rFonts w:ascii="Times New Roman" w:hAnsi="Times New Roman" w:cs="Times New Roman"/>
        <w:noProof/>
      </w:rPr>
      <w:t>25</w:t>
    </w:r>
    <w:r w:rsidRPr="00697923">
      <w:rPr>
        <w:rFonts w:ascii="Times New Roman" w:hAnsi="Times New Roman" w:cs="Times New Roman"/>
      </w:rPr>
      <w:fldChar w:fldCharType="end"/>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14:paraId="60494030" w14:textId="77777777" w:rsidR="001E6902" w:rsidRDefault="001E6902" w:rsidP="0091253B">
      <w:pPr>
        <w:spacing w:after="0" w:line="240" w:lineRule="auto"/>
      </w:pPr>
      <w:r>
        <w:separator/>
      </w:r>
    </w:p>
  </w:footnote>
  <w:footnote w:type="continuationSeparator" w:id="0">
    <w:p w14:paraId="5C84C945" w14:textId="77777777" w:rsidR="001E6902" w:rsidRDefault="001E6902" w:rsidP="0091253B">
      <w:pPr>
        <w:spacing w:after="0" w:line="240" w:lineRule="auto"/>
      </w:pPr>
      <w:r>
        <w:continuationSeparator/>
      </w:r>
    </w:p>
  </w:footnote>
  <w:footnote w:type="continuationNotice" w:id="1">
    <w:p w14:paraId="0803CFB7" w14:textId="77777777" w:rsidR="001E6902" w:rsidRDefault="001E6902">
      <w:pPr>
        <w:spacing w:after="0" w:line="240" w:lineRule="auto"/>
      </w:pPr>
    </w:p>
  </w:footnote>
</w:footnotes>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nsid w:val="00000002"/>
    <w:multiLevelType w:val="multilevel"/>
    <w:tmpl w:val="3E0E0D68"/>
    <w:lvl w:ilvl="0">
      <w:start w:val="1"/>
      <w:numFmt w:val="bullet"/>
      <w:lvlText w:val=""/>
      <w:lvlJc w:val="left"/>
      <w:rPr>
        <w:rFonts w:ascii="Symbol" w:hAnsi="Symbol" w:hint="default"/>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
    <w:nsid w:val="00000004"/>
    <w:multiLevelType w:val="multilevel"/>
    <w:tmpl w:val="3E0E0D68"/>
    <w:lvl w:ilvl="0">
      <w:start w:val="1"/>
      <w:numFmt w:val="bullet"/>
      <w:lvlText w:val=""/>
      <w:lvlJc w:val="left"/>
      <w:rPr>
        <w:rFonts w:ascii="Symbol" w:hAnsi="Symbol" w:hint="default"/>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
    <w:nsid w:val="00000005"/>
    <w:multiLevelType w:val="multilevel"/>
    <w:tmpl w:val="3E0E0D68"/>
    <w:lvl w:ilvl="0">
      <w:start w:val="1"/>
      <w:numFmt w:val="bullet"/>
      <w:lvlText w:val=""/>
      <w:lvlJc w:val="left"/>
      <w:rPr>
        <w:rFonts w:ascii="Symbol" w:hAnsi="Symbol" w:hint="default"/>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3">
    <w:nsid w:val="01E7199D"/>
    <w:multiLevelType w:val="hybridMultilevel"/>
    <w:tmpl w:val="E16A3718"/>
    <w:lvl w:ilvl="0" w:tplc="04090001">
      <w:start w:val="1"/>
      <w:numFmt w:val="bullet"/>
      <w:lvlText w:val=""/>
      <w:lvlJc w:val="left"/>
      <w:pPr>
        <w:ind w:left="1080" w:hanging="360"/>
      </w:pPr>
      <w:rPr>
        <w:rFonts w:ascii="Symbol" w:hAnsi="Symbol"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
    <w:nsid w:val="030C155A"/>
    <w:multiLevelType w:val="hybridMultilevel"/>
    <w:tmpl w:val="C5389B5C"/>
    <w:lvl w:ilvl="0" w:tplc="0409000F">
      <w:start w:val="1"/>
      <w:numFmt w:val="decimal"/>
      <w:lvlText w:val="%1."/>
      <w:lvlJc w:val="left"/>
      <w:pPr>
        <w:ind w:left="763" w:hanging="360"/>
      </w:pPr>
    </w:lvl>
    <w:lvl w:ilvl="1" w:tplc="04090019" w:tentative="1">
      <w:start w:val="1"/>
      <w:numFmt w:val="lowerLetter"/>
      <w:lvlText w:val="%2."/>
      <w:lvlJc w:val="left"/>
      <w:pPr>
        <w:ind w:left="1483" w:hanging="360"/>
      </w:pPr>
    </w:lvl>
    <w:lvl w:ilvl="2" w:tplc="0409001B" w:tentative="1">
      <w:start w:val="1"/>
      <w:numFmt w:val="lowerRoman"/>
      <w:lvlText w:val="%3."/>
      <w:lvlJc w:val="right"/>
      <w:pPr>
        <w:ind w:left="2203" w:hanging="180"/>
      </w:pPr>
    </w:lvl>
    <w:lvl w:ilvl="3" w:tplc="0409000F" w:tentative="1">
      <w:start w:val="1"/>
      <w:numFmt w:val="decimal"/>
      <w:lvlText w:val="%4."/>
      <w:lvlJc w:val="left"/>
      <w:pPr>
        <w:ind w:left="2923" w:hanging="360"/>
      </w:pPr>
    </w:lvl>
    <w:lvl w:ilvl="4" w:tplc="04090019" w:tentative="1">
      <w:start w:val="1"/>
      <w:numFmt w:val="lowerLetter"/>
      <w:lvlText w:val="%5."/>
      <w:lvlJc w:val="left"/>
      <w:pPr>
        <w:ind w:left="3643" w:hanging="360"/>
      </w:pPr>
    </w:lvl>
    <w:lvl w:ilvl="5" w:tplc="0409001B" w:tentative="1">
      <w:start w:val="1"/>
      <w:numFmt w:val="lowerRoman"/>
      <w:lvlText w:val="%6."/>
      <w:lvlJc w:val="right"/>
      <w:pPr>
        <w:ind w:left="4363" w:hanging="180"/>
      </w:pPr>
    </w:lvl>
    <w:lvl w:ilvl="6" w:tplc="0409000F" w:tentative="1">
      <w:start w:val="1"/>
      <w:numFmt w:val="decimal"/>
      <w:lvlText w:val="%7."/>
      <w:lvlJc w:val="left"/>
      <w:pPr>
        <w:ind w:left="5083" w:hanging="360"/>
      </w:pPr>
    </w:lvl>
    <w:lvl w:ilvl="7" w:tplc="04090019" w:tentative="1">
      <w:start w:val="1"/>
      <w:numFmt w:val="lowerLetter"/>
      <w:lvlText w:val="%8."/>
      <w:lvlJc w:val="left"/>
      <w:pPr>
        <w:ind w:left="5803" w:hanging="360"/>
      </w:pPr>
    </w:lvl>
    <w:lvl w:ilvl="8" w:tplc="0409001B" w:tentative="1">
      <w:start w:val="1"/>
      <w:numFmt w:val="lowerRoman"/>
      <w:lvlText w:val="%9."/>
      <w:lvlJc w:val="right"/>
      <w:pPr>
        <w:ind w:left="6523" w:hanging="180"/>
      </w:pPr>
    </w:lvl>
  </w:abstractNum>
  <w:abstractNum w:abstractNumId="5">
    <w:nsid w:val="068F410E"/>
    <w:multiLevelType w:val="hybridMultilevel"/>
    <w:tmpl w:val="A5A400C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nsid w:val="0ACF4752"/>
    <w:multiLevelType w:val="hybridMultilevel"/>
    <w:tmpl w:val="90EE769A"/>
    <w:lvl w:ilvl="0" w:tplc="66F8AA06">
      <w:start w:val="1"/>
      <w:numFmt w:val="bullet"/>
      <w:lvlText w:val=""/>
      <w:lvlJc w:val="left"/>
      <w:pPr>
        <w:ind w:left="360" w:hanging="360"/>
      </w:pPr>
      <w:rPr>
        <w:rFonts w:ascii="Wingdings" w:hAnsi="Wingdings" w:hint="default"/>
        <w:sz w:val="28"/>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
    <w:nsid w:val="1026238A"/>
    <w:multiLevelType w:val="hybridMultilevel"/>
    <w:tmpl w:val="1952D7E6"/>
    <w:lvl w:ilvl="0" w:tplc="8858FA8A">
      <w:start w:val="1"/>
      <w:numFmt w:val="bullet"/>
      <w:lvlText w:val=""/>
      <w:lvlJc w:val="left"/>
      <w:pPr>
        <w:ind w:left="1080" w:hanging="360"/>
      </w:pPr>
      <w:rPr>
        <w:rFonts w:ascii="Wingdings" w:hAnsi="Wingdings" w:hint="default"/>
        <w:sz w:val="20"/>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8">
    <w:nsid w:val="10287C57"/>
    <w:multiLevelType w:val="hybridMultilevel"/>
    <w:tmpl w:val="08D895D4"/>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9">
    <w:nsid w:val="10663A59"/>
    <w:multiLevelType w:val="hybridMultilevel"/>
    <w:tmpl w:val="671CFB2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nsid w:val="13392CA6"/>
    <w:multiLevelType w:val="hybridMultilevel"/>
    <w:tmpl w:val="2F2028E8"/>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1">
    <w:nsid w:val="172817F0"/>
    <w:multiLevelType w:val="hybridMultilevel"/>
    <w:tmpl w:val="E04ED10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nsid w:val="19522040"/>
    <w:multiLevelType w:val="multilevel"/>
    <w:tmpl w:val="DF0ECBD8"/>
    <w:lvl w:ilvl="0">
      <w:start w:val="1"/>
      <w:numFmt w:val="lowerLetter"/>
      <w:lvlText w:val="%1."/>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3">
    <w:nsid w:val="1AB70909"/>
    <w:multiLevelType w:val="hybridMultilevel"/>
    <w:tmpl w:val="813A1570"/>
    <w:lvl w:ilvl="0" w:tplc="BC50BFA6">
      <w:start w:val="1"/>
      <w:numFmt w:val="bullet"/>
      <w:lvlText w:val=""/>
      <w:lvlJc w:val="left"/>
      <w:pPr>
        <w:ind w:left="360" w:hanging="360"/>
      </w:pPr>
      <w:rPr>
        <w:rFonts w:ascii="Wingdings" w:hAnsi="Wingdings" w:hint="default"/>
        <w:sz w:val="32"/>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4">
    <w:nsid w:val="1BC2268A"/>
    <w:multiLevelType w:val="hybridMultilevel"/>
    <w:tmpl w:val="458A0CC6"/>
    <w:lvl w:ilvl="0" w:tplc="21BE0154">
      <w:start w:val="1"/>
      <w:numFmt w:val="bullet"/>
      <w:lvlText w:val=""/>
      <w:lvlJc w:val="left"/>
      <w:pPr>
        <w:ind w:left="1080" w:hanging="360"/>
      </w:pPr>
      <w:rPr>
        <w:rFonts w:ascii="Wingdings" w:hAnsi="Wingdings" w:hint="default"/>
        <w:sz w:val="22"/>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5">
    <w:nsid w:val="1FA64D0E"/>
    <w:multiLevelType w:val="hybridMultilevel"/>
    <w:tmpl w:val="DB62EB1A"/>
    <w:lvl w:ilvl="0" w:tplc="BC50BFA6">
      <w:start w:val="1"/>
      <w:numFmt w:val="bullet"/>
      <w:lvlText w:val=""/>
      <w:lvlJc w:val="left"/>
      <w:pPr>
        <w:ind w:left="720" w:hanging="360"/>
      </w:pPr>
      <w:rPr>
        <w:rFonts w:ascii="Wingdings" w:hAnsi="Wingdings" w:hint="default"/>
        <w:sz w:val="3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nsid w:val="24191AB2"/>
    <w:multiLevelType w:val="hybridMultilevel"/>
    <w:tmpl w:val="C0CE325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nsid w:val="268752B6"/>
    <w:multiLevelType w:val="hybridMultilevel"/>
    <w:tmpl w:val="B6AC60FA"/>
    <w:lvl w:ilvl="0" w:tplc="8F16E3BC">
      <w:start w:val="1"/>
      <w:numFmt w:val="bullet"/>
      <w:lvlText w:val=""/>
      <w:lvlJc w:val="left"/>
      <w:pPr>
        <w:ind w:left="1080" w:hanging="360"/>
      </w:pPr>
      <w:rPr>
        <w:rFonts w:ascii="Wingdings" w:hAnsi="Wingdings" w:hint="default"/>
        <w:sz w:val="18"/>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8">
    <w:nsid w:val="2F394EC0"/>
    <w:multiLevelType w:val="hybridMultilevel"/>
    <w:tmpl w:val="A3BAC2E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nsid w:val="3178777D"/>
    <w:multiLevelType w:val="hybridMultilevel"/>
    <w:tmpl w:val="8D56985E"/>
    <w:lvl w:ilvl="0" w:tplc="04090003">
      <w:start w:val="1"/>
      <w:numFmt w:val="bullet"/>
      <w:lvlText w:val="o"/>
      <w:lvlJc w:val="left"/>
      <w:pPr>
        <w:ind w:left="1080" w:hanging="360"/>
      </w:pPr>
      <w:rPr>
        <w:rFonts w:ascii="Courier New" w:hAnsi="Courier New" w:cs="Courier New"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0">
    <w:nsid w:val="31F82AC4"/>
    <w:multiLevelType w:val="hybridMultilevel"/>
    <w:tmpl w:val="D8E6853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nsid w:val="3228629C"/>
    <w:multiLevelType w:val="hybridMultilevel"/>
    <w:tmpl w:val="F44A70DE"/>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2">
    <w:nsid w:val="33615B48"/>
    <w:multiLevelType w:val="multilevel"/>
    <w:tmpl w:val="3E0E0D68"/>
    <w:lvl w:ilvl="0">
      <w:start w:val="1"/>
      <w:numFmt w:val="bullet"/>
      <w:lvlText w:val=""/>
      <w:lvlJc w:val="left"/>
      <w:rPr>
        <w:rFonts w:ascii="Symbol" w:hAnsi="Symbol" w:hint="default"/>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3">
    <w:nsid w:val="3AF0593A"/>
    <w:multiLevelType w:val="hybridMultilevel"/>
    <w:tmpl w:val="AC62DC56"/>
    <w:lvl w:ilvl="0" w:tplc="BC50BFA6">
      <w:start w:val="1"/>
      <w:numFmt w:val="bullet"/>
      <w:lvlText w:val=""/>
      <w:lvlJc w:val="left"/>
      <w:pPr>
        <w:ind w:left="720" w:hanging="360"/>
      </w:pPr>
      <w:rPr>
        <w:rFonts w:ascii="Wingdings" w:hAnsi="Wingdings" w:hint="default"/>
        <w:sz w:val="3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nsid w:val="3B932E18"/>
    <w:multiLevelType w:val="hybridMultilevel"/>
    <w:tmpl w:val="07D6F47E"/>
    <w:lvl w:ilvl="0" w:tplc="2C704236">
      <w:start w:val="1"/>
      <w:numFmt w:val="bullet"/>
      <w:lvlText w:val=""/>
      <w:lvlJc w:val="left"/>
      <w:pPr>
        <w:ind w:left="1080" w:hanging="360"/>
      </w:pPr>
      <w:rPr>
        <w:rFonts w:ascii="Wingdings" w:hAnsi="Wingdings"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5">
    <w:nsid w:val="3C2F1FE8"/>
    <w:multiLevelType w:val="hybridMultilevel"/>
    <w:tmpl w:val="8BA2506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nsid w:val="3FC06289"/>
    <w:multiLevelType w:val="hybridMultilevel"/>
    <w:tmpl w:val="E1C2946A"/>
    <w:lvl w:ilvl="0" w:tplc="B4D01B08">
      <w:start w:val="1"/>
      <w:numFmt w:val="bullet"/>
      <w:lvlText w:val=""/>
      <w:lvlJc w:val="left"/>
      <w:pPr>
        <w:ind w:left="360" w:hanging="360"/>
      </w:pPr>
      <w:rPr>
        <w:rFonts w:ascii="Wingdings" w:hAnsi="Wingdings" w:hint="default"/>
        <w:sz w:val="28"/>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7">
    <w:nsid w:val="40C46A39"/>
    <w:multiLevelType w:val="hybridMultilevel"/>
    <w:tmpl w:val="B852C3E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nsid w:val="42491BA9"/>
    <w:multiLevelType w:val="hybridMultilevel"/>
    <w:tmpl w:val="696CCF1C"/>
    <w:lvl w:ilvl="0" w:tplc="04090001">
      <w:start w:val="1"/>
      <w:numFmt w:val="bullet"/>
      <w:lvlText w:val=""/>
      <w:lvlJc w:val="left"/>
      <w:pPr>
        <w:tabs>
          <w:tab w:val="num" w:pos="720"/>
        </w:tabs>
        <w:ind w:left="720" w:hanging="360"/>
      </w:pPr>
      <w:rPr>
        <w:rFonts w:ascii="Symbol" w:hAnsi="Symbol" w:hint="default"/>
      </w:rPr>
    </w:lvl>
    <w:lvl w:ilvl="1" w:tplc="04090003">
      <w:start w:val="1"/>
      <w:numFmt w:val="decimal"/>
      <w:lvlText w:val="%2."/>
      <w:lvlJc w:val="left"/>
      <w:pPr>
        <w:tabs>
          <w:tab w:val="num" w:pos="1440"/>
        </w:tabs>
        <w:ind w:left="1440" w:hanging="360"/>
      </w:pPr>
    </w:lvl>
    <w:lvl w:ilvl="2" w:tplc="04090005">
      <w:start w:val="1"/>
      <w:numFmt w:val="decimal"/>
      <w:lvlText w:val="%3."/>
      <w:lvlJc w:val="left"/>
      <w:pPr>
        <w:tabs>
          <w:tab w:val="num" w:pos="2160"/>
        </w:tabs>
        <w:ind w:left="2160" w:hanging="360"/>
      </w:pPr>
    </w:lvl>
    <w:lvl w:ilvl="3" w:tplc="04090001">
      <w:start w:val="1"/>
      <w:numFmt w:val="decimal"/>
      <w:lvlText w:val="%4."/>
      <w:lvlJc w:val="left"/>
      <w:pPr>
        <w:tabs>
          <w:tab w:val="num" w:pos="2880"/>
        </w:tabs>
        <w:ind w:left="2880" w:hanging="360"/>
      </w:pPr>
    </w:lvl>
    <w:lvl w:ilvl="4" w:tplc="04090003">
      <w:start w:val="1"/>
      <w:numFmt w:val="decimal"/>
      <w:lvlText w:val="%5."/>
      <w:lvlJc w:val="left"/>
      <w:pPr>
        <w:tabs>
          <w:tab w:val="num" w:pos="3600"/>
        </w:tabs>
        <w:ind w:left="3600" w:hanging="360"/>
      </w:pPr>
    </w:lvl>
    <w:lvl w:ilvl="5" w:tplc="04090005">
      <w:start w:val="1"/>
      <w:numFmt w:val="decimal"/>
      <w:lvlText w:val="%6."/>
      <w:lvlJc w:val="left"/>
      <w:pPr>
        <w:tabs>
          <w:tab w:val="num" w:pos="4320"/>
        </w:tabs>
        <w:ind w:left="4320" w:hanging="360"/>
      </w:pPr>
    </w:lvl>
    <w:lvl w:ilvl="6" w:tplc="04090001">
      <w:start w:val="1"/>
      <w:numFmt w:val="decimal"/>
      <w:lvlText w:val="%7."/>
      <w:lvlJc w:val="left"/>
      <w:pPr>
        <w:tabs>
          <w:tab w:val="num" w:pos="5040"/>
        </w:tabs>
        <w:ind w:left="5040" w:hanging="360"/>
      </w:pPr>
    </w:lvl>
    <w:lvl w:ilvl="7" w:tplc="04090003">
      <w:start w:val="1"/>
      <w:numFmt w:val="decimal"/>
      <w:lvlText w:val="%8."/>
      <w:lvlJc w:val="left"/>
      <w:pPr>
        <w:tabs>
          <w:tab w:val="num" w:pos="5760"/>
        </w:tabs>
        <w:ind w:left="5760" w:hanging="360"/>
      </w:pPr>
    </w:lvl>
    <w:lvl w:ilvl="8" w:tplc="04090005">
      <w:start w:val="1"/>
      <w:numFmt w:val="decimal"/>
      <w:lvlText w:val="%9."/>
      <w:lvlJc w:val="left"/>
      <w:pPr>
        <w:tabs>
          <w:tab w:val="num" w:pos="6480"/>
        </w:tabs>
        <w:ind w:left="6480" w:hanging="360"/>
      </w:pPr>
    </w:lvl>
  </w:abstractNum>
  <w:abstractNum w:abstractNumId="29">
    <w:nsid w:val="44AA6EA3"/>
    <w:multiLevelType w:val="hybridMultilevel"/>
    <w:tmpl w:val="FEF6E748"/>
    <w:lvl w:ilvl="0" w:tplc="46465ECE">
      <w:start w:val="1"/>
      <w:numFmt w:val="bullet"/>
      <w:lvlText w:val=""/>
      <w:lvlJc w:val="left"/>
      <w:pPr>
        <w:ind w:left="759" w:hanging="360"/>
      </w:pPr>
      <w:rPr>
        <w:rFonts w:asciiTheme="minorHAnsi" w:hAnsiTheme="minorHAnsi" w:hint="default"/>
      </w:rPr>
    </w:lvl>
    <w:lvl w:ilvl="1" w:tplc="04090003" w:tentative="1">
      <w:start w:val="1"/>
      <w:numFmt w:val="bullet"/>
      <w:lvlText w:val="o"/>
      <w:lvlJc w:val="left"/>
      <w:pPr>
        <w:ind w:left="1479" w:hanging="360"/>
      </w:pPr>
      <w:rPr>
        <w:rFonts w:ascii="Courier New" w:hAnsi="Courier New" w:cs="Courier New" w:hint="default"/>
      </w:rPr>
    </w:lvl>
    <w:lvl w:ilvl="2" w:tplc="04090005" w:tentative="1">
      <w:start w:val="1"/>
      <w:numFmt w:val="bullet"/>
      <w:lvlText w:val=""/>
      <w:lvlJc w:val="left"/>
      <w:pPr>
        <w:ind w:left="2199" w:hanging="360"/>
      </w:pPr>
      <w:rPr>
        <w:rFonts w:ascii="Wingdings" w:hAnsi="Wingdings" w:hint="default"/>
      </w:rPr>
    </w:lvl>
    <w:lvl w:ilvl="3" w:tplc="04090001" w:tentative="1">
      <w:start w:val="1"/>
      <w:numFmt w:val="bullet"/>
      <w:lvlText w:val=""/>
      <w:lvlJc w:val="left"/>
      <w:pPr>
        <w:ind w:left="2919" w:hanging="360"/>
      </w:pPr>
      <w:rPr>
        <w:rFonts w:ascii="Symbol" w:hAnsi="Symbol" w:hint="default"/>
      </w:rPr>
    </w:lvl>
    <w:lvl w:ilvl="4" w:tplc="04090003" w:tentative="1">
      <w:start w:val="1"/>
      <w:numFmt w:val="bullet"/>
      <w:lvlText w:val="o"/>
      <w:lvlJc w:val="left"/>
      <w:pPr>
        <w:ind w:left="3639" w:hanging="360"/>
      </w:pPr>
      <w:rPr>
        <w:rFonts w:ascii="Courier New" w:hAnsi="Courier New" w:cs="Courier New" w:hint="default"/>
      </w:rPr>
    </w:lvl>
    <w:lvl w:ilvl="5" w:tplc="04090005" w:tentative="1">
      <w:start w:val="1"/>
      <w:numFmt w:val="bullet"/>
      <w:lvlText w:val=""/>
      <w:lvlJc w:val="left"/>
      <w:pPr>
        <w:ind w:left="4359" w:hanging="360"/>
      </w:pPr>
      <w:rPr>
        <w:rFonts w:ascii="Wingdings" w:hAnsi="Wingdings" w:hint="default"/>
      </w:rPr>
    </w:lvl>
    <w:lvl w:ilvl="6" w:tplc="04090001" w:tentative="1">
      <w:start w:val="1"/>
      <w:numFmt w:val="bullet"/>
      <w:lvlText w:val=""/>
      <w:lvlJc w:val="left"/>
      <w:pPr>
        <w:ind w:left="5079" w:hanging="360"/>
      </w:pPr>
      <w:rPr>
        <w:rFonts w:ascii="Symbol" w:hAnsi="Symbol" w:hint="default"/>
      </w:rPr>
    </w:lvl>
    <w:lvl w:ilvl="7" w:tplc="04090003" w:tentative="1">
      <w:start w:val="1"/>
      <w:numFmt w:val="bullet"/>
      <w:lvlText w:val="o"/>
      <w:lvlJc w:val="left"/>
      <w:pPr>
        <w:ind w:left="5799" w:hanging="360"/>
      </w:pPr>
      <w:rPr>
        <w:rFonts w:ascii="Courier New" w:hAnsi="Courier New" w:cs="Courier New" w:hint="default"/>
      </w:rPr>
    </w:lvl>
    <w:lvl w:ilvl="8" w:tplc="04090005" w:tentative="1">
      <w:start w:val="1"/>
      <w:numFmt w:val="bullet"/>
      <w:lvlText w:val=""/>
      <w:lvlJc w:val="left"/>
      <w:pPr>
        <w:ind w:left="6519" w:hanging="360"/>
      </w:pPr>
      <w:rPr>
        <w:rFonts w:ascii="Wingdings" w:hAnsi="Wingdings" w:hint="default"/>
      </w:rPr>
    </w:lvl>
  </w:abstractNum>
  <w:abstractNum w:abstractNumId="30">
    <w:nsid w:val="466B2B3B"/>
    <w:multiLevelType w:val="hybridMultilevel"/>
    <w:tmpl w:val="883E344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nsid w:val="48A475A1"/>
    <w:multiLevelType w:val="hybridMultilevel"/>
    <w:tmpl w:val="CF6CFBCC"/>
    <w:lvl w:ilvl="0" w:tplc="2C704236">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nsid w:val="48D12C4B"/>
    <w:multiLevelType w:val="hybridMultilevel"/>
    <w:tmpl w:val="0ECCF8E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nsid w:val="48EE1129"/>
    <w:multiLevelType w:val="hybridMultilevel"/>
    <w:tmpl w:val="24BC92D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nsid w:val="4CE81268"/>
    <w:multiLevelType w:val="hybridMultilevel"/>
    <w:tmpl w:val="BF1E952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nsid w:val="52DA29B5"/>
    <w:multiLevelType w:val="hybridMultilevel"/>
    <w:tmpl w:val="877ADC8C"/>
    <w:lvl w:ilvl="0" w:tplc="04090005">
      <w:start w:val="1"/>
      <w:numFmt w:val="bullet"/>
      <w:lvlText w:val=""/>
      <w:lvlJc w:val="left"/>
      <w:pPr>
        <w:ind w:left="1080" w:hanging="360"/>
      </w:pPr>
      <w:rPr>
        <w:rFonts w:ascii="Wingdings" w:hAnsi="Wingdings"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6">
    <w:nsid w:val="584A6941"/>
    <w:multiLevelType w:val="hybridMultilevel"/>
    <w:tmpl w:val="503692FA"/>
    <w:lvl w:ilvl="0" w:tplc="8F16E3BC">
      <w:start w:val="1"/>
      <w:numFmt w:val="bullet"/>
      <w:lvlText w:val=""/>
      <w:lvlJc w:val="left"/>
      <w:pPr>
        <w:ind w:left="720" w:hanging="360"/>
      </w:pPr>
      <w:rPr>
        <w:rFonts w:ascii="Wingdings" w:hAnsi="Wingdings" w:hint="default"/>
        <w:sz w:val="18"/>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nsid w:val="5894773C"/>
    <w:multiLevelType w:val="hybridMultilevel"/>
    <w:tmpl w:val="399A1172"/>
    <w:lvl w:ilvl="0" w:tplc="BC50BFA6">
      <w:start w:val="1"/>
      <w:numFmt w:val="bullet"/>
      <w:lvlText w:val=""/>
      <w:lvlJc w:val="left"/>
      <w:pPr>
        <w:ind w:left="720" w:hanging="360"/>
      </w:pPr>
      <w:rPr>
        <w:rFonts w:ascii="Wingdings" w:hAnsi="Wingdings" w:hint="default"/>
        <w:sz w:val="3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nsid w:val="599A3FE7"/>
    <w:multiLevelType w:val="hybridMultilevel"/>
    <w:tmpl w:val="82B4CE80"/>
    <w:lvl w:ilvl="0" w:tplc="8AEAD408">
      <w:start w:val="1"/>
      <w:numFmt w:val="bullet"/>
      <w:lvlText w:val=""/>
      <w:lvlJc w:val="left"/>
      <w:pPr>
        <w:ind w:left="720" w:hanging="360"/>
      </w:pPr>
      <w:rPr>
        <w:rFonts w:ascii="Wingdings" w:hAnsi="Wingdings" w:hint="default"/>
        <w:sz w:val="18"/>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nsid w:val="5F0E651F"/>
    <w:multiLevelType w:val="hybridMultilevel"/>
    <w:tmpl w:val="5C988C02"/>
    <w:lvl w:ilvl="0" w:tplc="66F8AA06">
      <w:start w:val="1"/>
      <w:numFmt w:val="bullet"/>
      <w:lvlText w:val=""/>
      <w:lvlJc w:val="left"/>
      <w:pPr>
        <w:ind w:left="720" w:hanging="360"/>
      </w:pPr>
      <w:rPr>
        <w:rFonts w:ascii="Wingdings" w:hAnsi="Wingdings" w:hint="default"/>
        <w:sz w:val="28"/>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nsid w:val="629A70C5"/>
    <w:multiLevelType w:val="hybridMultilevel"/>
    <w:tmpl w:val="FF341A1A"/>
    <w:lvl w:ilvl="0" w:tplc="04090001">
      <w:start w:val="1"/>
      <w:numFmt w:val="bullet"/>
      <w:lvlText w:val=""/>
      <w:lvlJc w:val="left"/>
      <w:pPr>
        <w:ind w:left="3585" w:hanging="360"/>
      </w:pPr>
      <w:rPr>
        <w:rFonts w:ascii="Symbol" w:hAnsi="Symbol" w:hint="default"/>
      </w:rPr>
    </w:lvl>
    <w:lvl w:ilvl="1" w:tplc="04090003" w:tentative="1">
      <w:start w:val="1"/>
      <w:numFmt w:val="bullet"/>
      <w:lvlText w:val="o"/>
      <w:lvlJc w:val="left"/>
      <w:pPr>
        <w:ind w:left="4305" w:hanging="360"/>
      </w:pPr>
      <w:rPr>
        <w:rFonts w:ascii="Courier New" w:hAnsi="Courier New" w:cs="Courier New" w:hint="default"/>
      </w:rPr>
    </w:lvl>
    <w:lvl w:ilvl="2" w:tplc="04090005" w:tentative="1">
      <w:start w:val="1"/>
      <w:numFmt w:val="bullet"/>
      <w:lvlText w:val=""/>
      <w:lvlJc w:val="left"/>
      <w:pPr>
        <w:ind w:left="5025" w:hanging="360"/>
      </w:pPr>
      <w:rPr>
        <w:rFonts w:ascii="Wingdings" w:hAnsi="Wingdings" w:hint="default"/>
      </w:rPr>
    </w:lvl>
    <w:lvl w:ilvl="3" w:tplc="04090001" w:tentative="1">
      <w:start w:val="1"/>
      <w:numFmt w:val="bullet"/>
      <w:lvlText w:val=""/>
      <w:lvlJc w:val="left"/>
      <w:pPr>
        <w:ind w:left="5745" w:hanging="360"/>
      </w:pPr>
      <w:rPr>
        <w:rFonts w:ascii="Symbol" w:hAnsi="Symbol" w:hint="default"/>
      </w:rPr>
    </w:lvl>
    <w:lvl w:ilvl="4" w:tplc="04090003" w:tentative="1">
      <w:start w:val="1"/>
      <w:numFmt w:val="bullet"/>
      <w:lvlText w:val="o"/>
      <w:lvlJc w:val="left"/>
      <w:pPr>
        <w:ind w:left="6465" w:hanging="360"/>
      </w:pPr>
      <w:rPr>
        <w:rFonts w:ascii="Courier New" w:hAnsi="Courier New" w:cs="Courier New" w:hint="default"/>
      </w:rPr>
    </w:lvl>
    <w:lvl w:ilvl="5" w:tplc="04090005" w:tentative="1">
      <w:start w:val="1"/>
      <w:numFmt w:val="bullet"/>
      <w:lvlText w:val=""/>
      <w:lvlJc w:val="left"/>
      <w:pPr>
        <w:ind w:left="7185" w:hanging="360"/>
      </w:pPr>
      <w:rPr>
        <w:rFonts w:ascii="Wingdings" w:hAnsi="Wingdings" w:hint="default"/>
      </w:rPr>
    </w:lvl>
    <w:lvl w:ilvl="6" w:tplc="04090001" w:tentative="1">
      <w:start w:val="1"/>
      <w:numFmt w:val="bullet"/>
      <w:lvlText w:val=""/>
      <w:lvlJc w:val="left"/>
      <w:pPr>
        <w:ind w:left="7905" w:hanging="360"/>
      </w:pPr>
      <w:rPr>
        <w:rFonts w:ascii="Symbol" w:hAnsi="Symbol" w:hint="default"/>
      </w:rPr>
    </w:lvl>
    <w:lvl w:ilvl="7" w:tplc="04090003" w:tentative="1">
      <w:start w:val="1"/>
      <w:numFmt w:val="bullet"/>
      <w:lvlText w:val="o"/>
      <w:lvlJc w:val="left"/>
      <w:pPr>
        <w:ind w:left="8625" w:hanging="360"/>
      </w:pPr>
      <w:rPr>
        <w:rFonts w:ascii="Courier New" w:hAnsi="Courier New" w:cs="Courier New" w:hint="default"/>
      </w:rPr>
    </w:lvl>
    <w:lvl w:ilvl="8" w:tplc="04090005" w:tentative="1">
      <w:start w:val="1"/>
      <w:numFmt w:val="bullet"/>
      <w:lvlText w:val=""/>
      <w:lvlJc w:val="left"/>
      <w:pPr>
        <w:ind w:left="9345" w:hanging="360"/>
      </w:pPr>
      <w:rPr>
        <w:rFonts w:ascii="Wingdings" w:hAnsi="Wingdings" w:hint="default"/>
      </w:rPr>
    </w:lvl>
  </w:abstractNum>
  <w:abstractNum w:abstractNumId="41">
    <w:nsid w:val="68D8780A"/>
    <w:multiLevelType w:val="hybridMultilevel"/>
    <w:tmpl w:val="C2024E5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nsid w:val="6E3413E6"/>
    <w:multiLevelType w:val="hybridMultilevel"/>
    <w:tmpl w:val="23BA10D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nsid w:val="79F740BF"/>
    <w:multiLevelType w:val="hybridMultilevel"/>
    <w:tmpl w:val="4476B6F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nsid w:val="7BA36C6F"/>
    <w:multiLevelType w:val="hybridMultilevel"/>
    <w:tmpl w:val="33DABEB4"/>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5">
    <w:nsid w:val="7BFA7E79"/>
    <w:multiLevelType w:val="hybridMultilevel"/>
    <w:tmpl w:val="7720A604"/>
    <w:lvl w:ilvl="0" w:tplc="BC50BFA6">
      <w:start w:val="1"/>
      <w:numFmt w:val="bullet"/>
      <w:lvlText w:val=""/>
      <w:lvlJc w:val="left"/>
      <w:pPr>
        <w:ind w:left="720" w:hanging="360"/>
      </w:pPr>
      <w:rPr>
        <w:rFonts w:ascii="Wingdings" w:hAnsi="Wingdings" w:hint="default"/>
        <w:sz w:val="3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6">
    <w:nsid w:val="7CFB6F6A"/>
    <w:multiLevelType w:val="hybridMultilevel"/>
    <w:tmpl w:val="019ADEDC"/>
    <w:lvl w:ilvl="0" w:tplc="470AC774">
      <w:start w:val="1"/>
      <w:numFmt w:val="bullet"/>
      <w:lvlText w:val=""/>
      <w:lvlJc w:val="left"/>
      <w:pPr>
        <w:tabs>
          <w:tab w:val="num" w:pos="360"/>
        </w:tabs>
        <w:ind w:left="360" w:hanging="360"/>
      </w:pPr>
      <w:rPr>
        <w:rFonts w:ascii="Wingdings" w:hAnsi="Wingdings" w:hint="default"/>
      </w:rPr>
    </w:lvl>
    <w:lvl w:ilvl="1" w:tplc="04090003">
      <w:start w:val="1"/>
      <w:numFmt w:val="bullet"/>
      <w:lvlText w:val="o"/>
      <w:lvlJc w:val="left"/>
      <w:pPr>
        <w:tabs>
          <w:tab w:val="num" w:pos="1080"/>
        </w:tabs>
        <w:ind w:left="1080" w:hanging="360"/>
      </w:pPr>
      <w:rPr>
        <w:rFonts w:ascii="Courier New" w:hAnsi="Courier New" w:cs="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47">
    <w:nsid w:val="7D5907D6"/>
    <w:multiLevelType w:val="hybridMultilevel"/>
    <w:tmpl w:val="B74203E6"/>
    <w:lvl w:ilvl="0" w:tplc="04090001">
      <w:start w:val="1"/>
      <w:numFmt w:val="bullet"/>
      <w:lvlText w:val=""/>
      <w:lvlJc w:val="left"/>
      <w:pPr>
        <w:ind w:left="770" w:hanging="360"/>
      </w:pPr>
      <w:rPr>
        <w:rFonts w:ascii="Symbol" w:hAnsi="Symbol" w:hint="default"/>
      </w:rPr>
    </w:lvl>
    <w:lvl w:ilvl="1" w:tplc="04090003" w:tentative="1">
      <w:start w:val="1"/>
      <w:numFmt w:val="bullet"/>
      <w:lvlText w:val="o"/>
      <w:lvlJc w:val="left"/>
      <w:pPr>
        <w:ind w:left="1490" w:hanging="360"/>
      </w:pPr>
      <w:rPr>
        <w:rFonts w:ascii="Courier New" w:hAnsi="Courier New" w:cs="Courier New" w:hint="default"/>
      </w:rPr>
    </w:lvl>
    <w:lvl w:ilvl="2" w:tplc="04090005" w:tentative="1">
      <w:start w:val="1"/>
      <w:numFmt w:val="bullet"/>
      <w:lvlText w:val=""/>
      <w:lvlJc w:val="left"/>
      <w:pPr>
        <w:ind w:left="2210" w:hanging="360"/>
      </w:pPr>
      <w:rPr>
        <w:rFonts w:ascii="Wingdings" w:hAnsi="Wingdings" w:hint="default"/>
      </w:rPr>
    </w:lvl>
    <w:lvl w:ilvl="3" w:tplc="04090001" w:tentative="1">
      <w:start w:val="1"/>
      <w:numFmt w:val="bullet"/>
      <w:lvlText w:val=""/>
      <w:lvlJc w:val="left"/>
      <w:pPr>
        <w:ind w:left="2930" w:hanging="360"/>
      </w:pPr>
      <w:rPr>
        <w:rFonts w:ascii="Symbol" w:hAnsi="Symbol" w:hint="default"/>
      </w:rPr>
    </w:lvl>
    <w:lvl w:ilvl="4" w:tplc="04090003" w:tentative="1">
      <w:start w:val="1"/>
      <w:numFmt w:val="bullet"/>
      <w:lvlText w:val="o"/>
      <w:lvlJc w:val="left"/>
      <w:pPr>
        <w:ind w:left="3650" w:hanging="360"/>
      </w:pPr>
      <w:rPr>
        <w:rFonts w:ascii="Courier New" w:hAnsi="Courier New" w:cs="Courier New" w:hint="default"/>
      </w:rPr>
    </w:lvl>
    <w:lvl w:ilvl="5" w:tplc="04090005" w:tentative="1">
      <w:start w:val="1"/>
      <w:numFmt w:val="bullet"/>
      <w:lvlText w:val=""/>
      <w:lvlJc w:val="left"/>
      <w:pPr>
        <w:ind w:left="4370" w:hanging="360"/>
      </w:pPr>
      <w:rPr>
        <w:rFonts w:ascii="Wingdings" w:hAnsi="Wingdings" w:hint="default"/>
      </w:rPr>
    </w:lvl>
    <w:lvl w:ilvl="6" w:tplc="04090001" w:tentative="1">
      <w:start w:val="1"/>
      <w:numFmt w:val="bullet"/>
      <w:lvlText w:val=""/>
      <w:lvlJc w:val="left"/>
      <w:pPr>
        <w:ind w:left="5090" w:hanging="360"/>
      </w:pPr>
      <w:rPr>
        <w:rFonts w:ascii="Symbol" w:hAnsi="Symbol" w:hint="default"/>
      </w:rPr>
    </w:lvl>
    <w:lvl w:ilvl="7" w:tplc="04090003" w:tentative="1">
      <w:start w:val="1"/>
      <w:numFmt w:val="bullet"/>
      <w:lvlText w:val="o"/>
      <w:lvlJc w:val="left"/>
      <w:pPr>
        <w:ind w:left="5810" w:hanging="360"/>
      </w:pPr>
      <w:rPr>
        <w:rFonts w:ascii="Courier New" w:hAnsi="Courier New" w:cs="Courier New" w:hint="default"/>
      </w:rPr>
    </w:lvl>
    <w:lvl w:ilvl="8" w:tplc="04090005" w:tentative="1">
      <w:start w:val="1"/>
      <w:numFmt w:val="bullet"/>
      <w:lvlText w:val=""/>
      <w:lvlJc w:val="left"/>
      <w:pPr>
        <w:ind w:left="6530" w:hanging="360"/>
      </w:pPr>
      <w:rPr>
        <w:rFonts w:ascii="Wingdings" w:hAnsi="Wingdings" w:hint="default"/>
      </w:rPr>
    </w:lvl>
  </w:abstractNum>
  <w:abstractNum w:abstractNumId="48">
    <w:nsid w:val="7FC9052E"/>
    <w:multiLevelType w:val="hybridMultilevel"/>
    <w:tmpl w:val="DB2CDBF0"/>
    <w:lvl w:ilvl="0" w:tplc="6D06D8D8">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9"/>
  </w:num>
  <w:num w:numId="2">
    <w:abstractNumId w:val="11"/>
  </w:num>
  <w:num w:numId="3">
    <w:abstractNumId w:val="29"/>
  </w:num>
  <w:num w:numId="4">
    <w:abstractNumId w:val="21"/>
  </w:num>
  <w:num w:numId="5">
    <w:abstractNumId w:val="8"/>
  </w:num>
  <w:num w:numId="6">
    <w:abstractNumId w:val="27"/>
  </w:num>
  <w:num w:numId="7">
    <w:abstractNumId w:val="28"/>
  </w:num>
  <w:num w:numId="8">
    <w:abstractNumId w:val="41"/>
  </w:num>
  <w:num w:numId="9">
    <w:abstractNumId w:val="20"/>
  </w:num>
  <w:num w:numId="10">
    <w:abstractNumId w:val="25"/>
  </w:num>
  <w:num w:numId="11">
    <w:abstractNumId w:val="18"/>
  </w:num>
  <w:num w:numId="12">
    <w:abstractNumId w:val="43"/>
  </w:num>
  <w:num w:numId="13">
    <w:abstractNumId w:val="34"/>
  </w:num>
  <w:num w:numId="14">
    <w:abstractNumId w:val="35"/>
  </w:num>
  <w:num w:numId="15">
    <w:abstractNumId w:val="24"/>
  </w:num>
  <w:num w:numId="16">
    <w:abstractNumId w:val="14"/>
  </w:num>
  <w:num w:numId="17">
    <w:abstractNumId w:val="7"/>
  </w:num>
  <w:num w:numId="18">
    <w:abstractNumId w:val="17"/>
  </w:num>
  <w:num w:numId="19">
    <w:abstractNumId w:val="36"/>
  </w:num>
  <w:num w:numId="20">
    <w:abstractNumId w:val="31"/>
  </w:num>
  <w:num w:numId="21">
    <w:abstractNumId w:val="38"/>
  </w:num>
  <w:num w:numId="22">
    <w:abstractNumId w:val="15"/>
  </w:num>
  <w:num w:numId="23">
    <w:abstractNumId w:val="39"/>
  </w:num>
  <w:num w:numId="24">
    <w:abstractNumId w:val="30"/>
  </w:num>
  <w:num w:numId="25">
    <w:abstractNumId w:val="6"/>
  </w:num>
  <w:num w:numId="26">
    <w:abstractNumId w:val="45"/>
  </w:num>
  <w:num w:numId="27">
    <w:abstractNumId w:val="13"/>
  </w:num>
  <w:num w:numId="28">
    <w:abstractNumId w:val="37"/>
  </w:num>
  <w:num w:numId="29">
    <w:abstractNumId w:val="23"/>
  </w:num>
  <w:num w:numId="30">
    <w:abstractNumId w:val="16"/>
  </w:num>
  <w:num w:numId="31">
    <w:abstractNumId w:val="4"/>
  </w:num>
  <w:num w:numId="32">
    <w:abstractNumId w:val="3"/>
  </w:num>
  <w:num w:numId="33">
    <w:abstractNumId w:val="32"/>
  </w:num>
  <w:num w:numId="34">
    <w:abstractNumId w:val="19"/>
  </w:num>
  <w:num w:numId="35">
    <w:abstractNumId w:val="40"/>
  </w:num>
  <w:num w:numId="36">
    <w:abstractNumId w:val="42"/>
  </w:num>
  <w:num w:numId="37">
    <w:abstractNumId w:val="5"/>
  </w:num>
  <w:num w:numId="38">
    <w:abstractNumId w:val="0"/>
  </w:num>
  <w:num w:numId="39">
    <w:abstractNumId w:val="1"/>
  </w:num>
  <w:num w:numId="40">
    <w:abstractNumId w:val="2"/>
  </w:num>
  <w:num w:numId="41">
    <w:abstractNumId w:val="22"/>
  </w:num>
  <w:num w:numId="42">
    <w:abstractNumId w:val="12"/>
  </w:num>
  <w:num w:numId="43">
    <w:abstractNumId w:val="48"/>
  </w:num>
  <w:num w:numId="44">
    <w:abstractNumId w:val="33"/>
  </w:num>
  <w:num w:numId="45">
    <w:abstractNumId w:val="44"/>
  </w:num>
  <w:num w:numId="46">
    <w:abstractNumId w:val="10"/>
  </w:num>
  <w:num w:numId="47">
    <w:abstractNumId w:val="46"/>
  </w:num>
  <w:num w:numId="48">
    <w:abstractNumId w:val="26"/>
  </w:num>
  <w:num w:numId="49">
    <w:abstractNumId w:val="4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20"/>
  <w:proofState w:spelling="clean" w:grammar="clean"/>
  <w:defaultTabStop w:val="720"/>
  <w:drawingGridHorizontalSpacing w:val="110"/>
  <w:displayHorizontalDrawingGridEvery w:val="2"/>
  <w:characterSpacingControl w:val="doNotCompress"/>
  <w:hdrShapeDefaults>
    <o:shapedefaults v:ext="edit" spidmax="47105">
      <o:colormru v:ext="edit" colors="#8aac46"/>
    </o:shapedefaults>
  </w:hdrShapeDefaults>
  <w:footnotePr>
    <w:footnote w:id="-1"/>
    <w:footnote w:id="0"/>
    <w:footnote w:id="1"/>
  </w:footnotePr>
  <w:endnotePr>
    <w:endnote w:id="-1"/>
    <w:endnote w:id="0"/>
    <w:endnote w:id="1"/>
  </w:endnotePr>
  <w:compat>
    <w:compatSetting w:name="compatibilityMode" w:uri="http://schemas.microsoft.com/office/word" w:val="12"/>
  </w:compat>
  <w:rsids>
    <w:rsidRoot w:val="00191378"/>
    <w:rsid w:val="00001F78"/>
    <w:rsid w:val="0000371B"/>
    <w:rsid w:val="000066C4"/>
    <w:rsid w:val="00011958"/>
    <w:rsid w:val="00014E15"/>
    <w:rsid w:val="00016723"/>
    <w:rsid w:val="00016F91"/>
    <w:rsid w:val="00021AA4"/>
    <w:rsid w:val="000231A4"/>
    <w:rsid w:val="0002371A"/>
    <w:rsid w:val="000246E8"/>
    <w:rsid w:val="0002692D"/>
    <w:rsid w:val="00030B07"/>
    <w:rsid w:val="00030C87"/>
    <w:rsid w:val="00031F7E"/>
    <w:rsid w:val="0003348F"/>
    <w:rsid w:val="000340CC"/>
    <w:rsid w:val="0003790C"/>
    <w:rsid w:val="000420C6"/>
    <w:rsid w:val="000439E3"/>
    <w:rsid w:val="00046C38"/>
    <w:rsid w:val="00055125"/>
    <w:rsid w:val="000557F5"/>
    <w:rsid w:val="00057A0C"/>
    <w:rsid w:val="0006092E"/>
    <w:rsid w:val="00061BEB"/>
    <w:rsid w:val="00062BAA"/>
    <w:rsid w:val="00066475"/>
    <w:rsid w:val="0007088E"/>
    <w:rsid w:val="000722FC"/>
    <w:rsid w:val="00072D94"/>
    <w:rsid w:val="00074CF4"/>
    <w:rsid w:val="00075208"/>
    <w:rsid w:val="000848C0"/>
    <w:rsid w:val="00086708"/>
    <w:rsid w:val="0008703E"/>
    <w:rsid w:val="00094D9F"/>
    <w:rsid w:val="0009588C"/>
    <w:rsid w:val="00096710"/>
    <w:rsid w:val="0009672E"/>
    <w:rsid w:val="00097EA7"/>
    <w:rsid w:val="000A1D0A"/>
    <w:rsid w:val="000A2AD3"/>
    <w:rsid w:val="000A5885"/>
    <w:rsid w:val="000A6949"/>
    <w:rsid w:val="000B0C6E"/>
    <w:rsid w:val="000B2BFE"/>
    <w:rsid w:val="000B3D27"/>
    <w:rsid w:val="000B4130"/>
    <w:rsid w:val="000B4AF4"/>
    <w:rsid w:val="000B59F8"/>
    <w:rsid w:val="000B73EC"/>
    <w:rsid w:val="000C21CE"/>
    <w:rsid w:val="000C3986"/>
    <w:rsid w:val="000C4A7C"/>
    <w:rsid w:val="000C4FB7"/>
    <w:rsid w:val="000C6766"/>
    <w:rsid w:val="000C767A"/>
    <w:rsid w:val="000D678B"/>
    <w:rsid w:val="000D6BDE"/>
    <w:rsid w:val="000D74C7"/>
    <w:rsid w:val="000D76D6"/>
    <w:rsid w:val="000E11B5"/>
    <w:rsid w:val="000E443B"/>
    <w:rsid w:val="000F0136"/>
    <w:rsid w:val="000F127B"/>
    <w:rsid w:val="000F2104"/>
    <w:rsid w:val="000F2DD7"/>
    <w:rsid w:val="001046E6"/>
    <w:rsid w:val="00105DE2"/>
    <w:rsid w:val="001061A9"/>
    <w:rsid w:val="00106CF7"/>
    <w:rsid w:val="00113240"/>
    <w:rsid w:val="0011562A"/>
    <w:rsid w:val="00121E0D"/>
    <w:rsid w:val="0012252A"/>
    <w:rsid w:val="0012525A"/>
    <w:rsid w:val="00127905"/>
    <w:rsid w:val="00132670"/>
    <w:rsid w:val="00132B5B"/>
    <w:rsid w:val="00136EE9"/>
    <w:rsid w:val="00137226"/>
    <w:rsid w:val="0013787D"/>
    <w:rsid w:val="00137A1B"/>
    <w:rsid w:val="00143FAA"/>
    <w:rsid w:val="00144410"/>
    <w:rsid w:val="00145CFF"/>
    <w:rsid w:val="00146BC2"/>
    <w:rsid w:val="00146FB7"/>
    <w:rsid w:val="0015027F"/>
    <w:rsid w:val="001509DC"/>
    <w:rsid w:val="00150D9B"/>
    <w:rsid w:val="00156F22"/>
    <w:rsid w:val="001578F9"/>
    <w:rsid w:val="0016061A"/>
    <w:rsid w:val="00160CC4"/>
    <w:rsid w:val="00161006"/>
    <w:rsid w:val="00164CE9"/>
    <w:rsid w:val="00165910"/>
    <w:rsid w:val="00166042"/>
    <w:rsid w:val="0017056E"/>
    <w:rsid w:val="00172B6D"/>
    <w:rsid w:val="001761D7"/>
    <w:rsid w:val="00177B0B"/>
    <w:rsid w:val="00182543"/>
    <w:rsid w:val="00190520"/>
    <w:rsid w:val="00191378"/>
    <w:rsid w:val="0019137B"/>
    <w:rsid w:val="00192878"/>
    <w:rsid w:val="00193848"/>
    <w:rsid w:val="00193CE2"/>
    <w:rsid w:val="00194EBF"/>
    <w:rsid w:val="00196335"/>
    <w:rsid w:val="001A112F"/>
    <w:rsid w:val="001A1516"/>
    <w:rsid w:val="001A2D1B"/>
    <w:rsid w:val="001A4CE6"/>
    <w:rsid w:val="001A6AAD"/>
    <w:rsid w:val="001A70CB"/>
    <w:rsid w:val="001B0D29"/>
    <w:rsid w:val="001B0EAD"/>
    <w:rsid w:val="001B47C6"/>
    <w:rsid w:val="001B4D6C"/>
    <w:rsid w:val="001B609E"/>
    <w:rsid w:val="001B6EED"/>
    <w:rsid w:val="001B7100"/>
    <w:rsid w:val="001C1A2E"/>
    <w:rsid w:val="001C27EA"/>
    <w:rsid w:val="001C558B"/>
    <w:rsid w:val="001C58F8"/>
    <w:rsid w:val="001C7B1D"/>
    <w:rsid w:val="001D3583"/>
    <w:rsid w:val="001D38CF"/>
    <w:rsid w:val="001D48B7"/>
    <w:rsid w:val="001D4EB7"/>
    <w:rsid w:val="001D4F42"/>
    <w:rsid w:val="001D55F4"/>
    <w:rsid w:val="001E015B"/>
    <w:rsid w:val="001E0FF8"/>
    <w:rsid w:val="001E5EF6"/>
    <w:rsid w:val="001E6902"/>
    <w:rsid w:val="001E6A02"/>
    <w:rsid w:val="001F3186"/>
    <w:rsid w:val="001F3E88"/>
    <w:rsid w:val="001F726B"/>
    <w:rsid w:val="002007B7"/>
    <w:rsid w:val="0020337E"/>
    <w:rsid w:val="00204D90"/>
    <w:rsid w:val="002059B9"/>
    <w:rsid w:val="00206384"/>
    <w:rsid w:val="00212FA9"/>
    <w:rsid w:val="00216C8D"/>
    <w:rsid w:val="002208B5"/>
    <w:rsid w:val="00221013"/>
    <w:rsid w:val="00226DCE"/>
    <w:rsid w:val="00227E16"/>
    <w:rsid w:val="0023063D"/>
    <w:rsid w:val="00235C0F"/>
    <w:rsid w:val="00235F97"/>
    <w:rsid w:val="002417B1"/>
    <w:rsid w:val="0024578A"/>
    <w:rsid w:val="002473FF"/>
    <w:rsid w:val="00247F0D"/>
    <w:rsid w:val="002531E8"/>
    <w:rsid w:val="002543DC"/>
    <w:rsid w:val="0026221E"/>
    <w:rsid w:val="00262BDF"/>
    <w:rsid w:val="002747AC"/>
    <w:rsid w:val="00274AC5"/>
    <w:rsid w:val="00280581"/>
    <w:rsid w:val="00282534"/>
    <w:rsid w:val="002862FA"/>
    <w:rsid w:val="00287B96"/>
    <w:rsid w:val="00290E02"/>
    <w:rsid w:val="00294A79"/>
    <w:rsid w:val="002962F9"/>
    <w:rsid w:val="00296B86"/>
    <w:rsid w:val="00296DEA"/>
    <w:rsid w:val="00296E5F"/>
    <w:rsid w:val="002A04A9"/>
    <w:rsid w:val="002A15FF"/>
    <w:rsid w:val="002A3F84"/>
    <w:rsid w:val="002A55A9"/>
    <w:rsid w:val="002A5BBF"/>
    <w:rsid w:val="002B1A75"/>
    <w:rsid w:val="002B4B9D"/>
    <w:rsid w:val="002B6A2E"/>
    <w:rsid w:val="002C1416"/>
    <w:rsid w:val="002C4FAB"/>
    <w:rsid w:val="002C6C09"/>
    <w:rsid w:val="002D4822"/>
    <w:rsid w:val="002D6110"/>
    <w:rsid w:val="002E08A0"/>
    <w:rsid w:val="002E11A6"/>
    <w:rsid w:val="002E7959"/>
    <w:rsid w:val="002F069F"/>
    <w:rsid w:val="002F750D"/>
    <w:rsid w:val="00300150"/>
    <w:rsid w:val="00300931"/>
    <w:rsid w:val="0030286B"/>
    <w:rsid w:val="0030453F"/>
    <w:rsid w:val="0030498B"/>
    <w:rsid w:val="0030683F"/>
    <w:rsid w:val="003135CF"/>
    <w:rsid w:val="00316F1F"/>
    <w:rsid w:val="00321A3D"/>
    <w:rsid w:val="0032466B"/>
    <w:rsid w:val="00325BF3"/>
    <w:rsid w:val="00325D1D"/>
    <w:rsid w:val="00325F05"/>
    <w:rsid w:val="00331654"/>
    <w:rsid w:val="00332CA9"/>
    <w:rsid w:val="00332DBB"/>
    <w:rsid w:val="00335342"/>
    <w:rsid w:val="003451B0"/>
    <w:rsid w:val="00345610"/>
    <w:rsid w:val="003468F2"/>
    <w:rsid w:val="00366D68"/>
    <w:rsid w:val="00367060"/>
    <w:rsid w:val="00371361"/>
    <w:rsid w:val="00372783"/>
    <w:rsid w:val="00372CA6"/>
    <w:rsid w:val="00381DC8"/>
    <w:rsid w:val="003828BA"/>
    <w:rsid w:val="00383103"/>
    <w:rsid w:val="00385DBC"/>
    <w:rsid w:val="00391DF4"/>
    <w:rsid w:val="00393415"/>
    <w:rsid w:val="003A3A7F"/>
    <w:rsid w:val="003A5EEB"/>
    <w:rsid w:val="003B1D3A"/>
    <w:rsid w:val="003B28C3"/>
    <w:rsid w:val="003B701D"/>
    <w:rsid w:val="003B73D2"/>
    <w:rsid w:val="003C088B"/>
    <w:rsid w:val="003C23F2"/>
    <w:rsid w:val="003C59F5"/>
    <w:rsid w:val="003D0850"/>
    <w:rsid w:val="003D469C"/>
    <w:rsid w:val="003D4B4A"/>
    <w:rsid w:val="003D4C64"/>
    <w:rsid w:val="003E4DAB"/>
    <w:rsid w:val="003E6482"/>
    <w:rsid w:val="003F0071"/>
    <w:rsid w:val="003F0AA6"/>
    <w:rsid w:val="003F461F"/>
    <w:rsid w:val="003F4631"/>
    <w:rsid w:val="003F7159"/>
    <w:rsid w:val="004005D2"/>
    <w:rsid w:val="00403FC4"/>
    <w:rsid w:val="004045B0"/>
    <w:rsid w:val="00405CE5"/>
    <w:rsid w:val="0040741C"/>
    <w:rsid w:val="00410748"/>
    <w:rsid w:val="00411E45"/>
    <w:rsid w:val="00413588"/>
    <w:rsid w:val="00414669"/>
    <w:rsid w:val="00416F9A"/>
    <w:rsid w:val="004171BA"/>
    <w:rsid w:val="004308E8"/>
    <w:rsid w:val="00434D87"/>
    <w:rsid w:val="004465D0"/>
    <w:rsid w:val="004506EE"/>
    <w:rsid w:val="00452067"/>
    <w:rsid w:val="00464D28"/>
    <w:rsid w:val="00466787"/>
    <w:rsid w:val="004677DA"/>
    <w:rsid w:val="00470C5E"/>
    <w:rsid w:val="00482946"/>
    <w:rsid w:val="0048434F"/>
    <w:rsid w:val="00485ADF"/>
    <w:rsid w:val="00487414"/>
    <w:rsid w:val="00493DA6"/>
    <w:rsid w:val="004A4017"/>
    <w:rsid w:val="004A4C0F"/>
    <w:rsid w:val="004A7E34"/>
    <w:rsid w:val="004B0313"/>
    <w:rsid w:val="004B1AC3"/>
    <w:rsid w:val="004B3C29"/>
    <w:rsid w:val="004B62DC"/>
    <w:rsid w:val="004B68D2"/>
    <w:rsid w:val="004C2182"/>
    <w:rsid w:val="004C412F"/>
    <w:rsid w:val="004D2A84"/>
    <w:rsid w:val="004D432C"/>
    <w:rsid w:val="004E0D91"/>
    <w:rsid w:val="004E4D94"/>
    <w:rsid w:val="004E5306"/>
    <w:rsid w:val="004F058E"/>
    <w:rsid w:val="004F06BD"/>
    <w:rsid w:val="004F37AE"/>
    <w:rsid w:val="004F46C2"/>
    <w:rsid w:val="004F6C98"/>
    <w:rsid w:val="004F76FB"/>
    <w:rsid w:val="00502930"/>
    <w:rsid w:val="00502BE2"/>
    <w:rsid w:val="00503EAC"/>
    <w:rsid w:val="00506906"/>
    <w:rsid w:val="00507644"/>
    <w:rsid w:val="00507BEF"/>
    <w:rsid w:val="0051091F"/>
    <w:rsid w:val="00514328"/>
    <w:rsid w:val="00515DBC"/>
    <w:rsid w:val="0052096C"/>
    <w:rsid w:val="00520ECC"/>
    <w:rsid w:val="005217FC"/>
    <w:rsid w:val="0052719A"/>
    <w:rsid w:val="0052760B"/>
    <w:rsid w:val="0053016B"/>
    <w:rsid w:val="00530AFE"/>
    <w:rsid w:val="00531FFC"/>
    <w:rsid w:val="005326C7"/>
    <w:rsid w:val="00533F41"/>
    <w:rsid w:val="0053590C"/>
    <w:rsid w:val="005375D4"/>
    <w:rsid w:val="00537EB1"/>
    <w:rsid w:val="005471AB"/>
    <w:rsid w:val="0055070B"/>
    <w:rsid w:val="0055098F"/>
    <w:rsid w:val="00552442"/>
    <w:rsid w:val="00553418"/>
    <w:rsid w:val="00553810"/>
    <w:rsid w:val="00557DC5"/>
    <w:rsid w:val="00557DD5"/>
    <w:rsid w:val="00561639"/>
    <w:rsid w:val="00561E3E"/>
    <w:rsid w:val="00562D2C"/>
    <w:rsid w:val="00564FB8"/>
    <w:rsid w:val="005676F3"/>
    <w:rsid w:val="00574797"/>
    <w:rsid w:val="00574FCF"/>
    <w:rsid w:val="00575F5F"/>
    <w:rsid w:val="00576116"/>
    <w:rsid w:val="00587DBF"/>
    <w:rsid w:val="005957F4"/>
    <w:rsid w:val="005A04E7"/>
    <w:rsid w:val="005A39DD"/>
    <w:rsid w:val="005A4DF4"/>
    <w:rsid w:val="005A5677"/>
    <w:rsid w:val="005A68EA"/>
    <w:rsid w:val="005B1569"/>
    <w:rsid w:val="005B362B"/>
    <w:rsid w:val="005B6408"/>
    <w:rsid w:val="005E0E59"/>
    <w:rsid w:val="005E3C34"/>
    <w:rsid w:val="005E4EF7"/>
    <w:rsid w:val="005E616D"/>
    <w:rsid w:val="005E79E8"/>
    <w:rsid w:val="005F5343"/>
    <w:rsid w:val="005F54A8"/>
    <w:rsid w:val="005F6BD9"/>
    <w:rsid w:val="00612106"/>
    <w:rsid w:val="00613935"/>
    <w:rsid w:val="0062029B"/>
    <w:rsid w:val="00620FB4"/>
    <w:rsid w:val="00624287"/>
    <w:rsid w:val="00632971"/>
    <w:rsid w:val="00640696"/>
    <w:rsid w:val="00641592"/>
    <w:rsid w:val="00642BEE"/>
    <w:rsid w:val="00646080"/>
    <w:rsid w:val="006532E7"/>
    <w:rsid w:val="00653A3B"/>
    <w:rsid w:val="00655B0E"/>
    <w:rsid w:val="00655B21"/>
    <w:rsid w:val="00660704"/>
    <w:rsid w:val="00662A6B"/>
    <w:rsid w:val="00662E2F"/>
    <w:rsid w:val="0066340C"/>
    <w:rsid w:val="006641E2"/>
    <w:rsid w:val="006674C4"/>
    <w:rsid w:val="00670809"/>
    <w:rsid w:val="00671856"/>
    <w:rsid w:val="0067389B"/>
    <w:rsid w:val="00676772"/>
    <w:rsid w:val="00683EFF"/>
    <w:rsid w:val="00692A99"/>
    <w:rsid w:val="00697923"/>
    <w:rsid w:val="006A2AD2"/>
    <w:rsid w:val="006A307D"/>
    <w:rsid w:val="006A4CE5"/>
    <w:rsid w:val="006A61D7"/>
    <w:rsid w:val="006A798D"/>
    <w:rsid w:val="006B0B20"/>
    <w:rsid w:val="006B204B"/>
    <w:rsid w:val="006B4E0E"/>
    <w:rsid w:val="006B6C3E"/>
    <w:rsid w:val="006B704E"/>
    <w:rsid w:val="006C0410"/>
    <w:rsid w:val="006C0730"/>
    <w:rsid w:val="006C1254"/>
    <w:rsid w:val="006D381F"/>
    <w:rsid w:val="006E79C4"/>
    <w:rsid w:val="006E7E26"/>
    <w:rsid w:val="006F1669"/>
    <w:rsid w:val="006F199A"/>
    <w:rsid w:val="006F4F8E"/>
    <w:rsid w:val="006F7497"/>
    <w:rsid w:val="00700A19"/>
    <w:rsid w:val="00703A0E"/>
    <w:rsid w:val="00706E1D"/>
    <w:rsid w:val="00707B21"/>
    <w:rsid w:val="0071129F"/>
    <w:rsid w:val="007144FE"/>
    <w:rsid w:val="0071572B"/>
    <w:rsid w:val="00721AE7"/>
    <w:rsid w:val="0072696E"/>
    <w:rsid w:val="00726B8D"/>
    <w:rsid w:val="0072763E"/>
    <w:rsid w:val="0073141A"/>
    <w:rsid w:val="00731862"/>
    <w:rsid w:val="00733EFF"/>
    <w:rsid w:val="0073638F"/>
    <w:rsid w:val="007406A1"/>
    <w:rsid w:val="00741A08"/>
    <w:rsid w:val="00743B5E"/>
    <w:rsid w:val="00744307"/>
    <w:rsid w:val="00750391"/>
    <w:rsid w:val="00750C43"/>
    <w:rsid w:val="0075117A"/>
    <w:rsid w:val="00753A1C"/>
    <w:rsid w:val="0075548C"/>
    <w:rsid w:val="0075757A"/>
    <w:rsid w:val="007576F9"/>
    <w:rsid w:val="00760054"/>
    <w:rsid w:val="00760C32"/>
    <w:rsid w:val="00761815"/>
    <w:rsid w:val="00762530"/>
    <w:rsid w:val="00762826"/>
    <w:rsid w:val="0076556E"/>
    <w:rsid w:val="0077232C"/>
    <w:rsid w:val="0078275C"/>
    <w:rsid w:val="00782BB1"/>
    <w:rsid w:val="00783161"/>
    <w:rsid w:val="00783ACB"/>
    <w:rsid w:val="00787439"/>
    <w:rsid w:val="007909F7"/>
    <w:rsid w:val="00791683"/>
    <w:rsid w:val="007948EC"/>
    <w:rsid w:val="00797D40"/>
    <w:rsid w:val="007A6134"/>
    <w:rsid w:val="007B2A02"/>
    <w:rsid w:val="007B2C89"/>
    <w:rsid w:val="007B6D5B"/>
    <w:rsid w:val="007C0D6D"/>
    <w:rsid w:val="007C1006"/>
    <w:rsid w:val="007C5DEA"/>
    <w:rsid w:val="007C7FAE"/>
    <w:rsid w:val="007D5E90"/>
    <w:rsid w:val="007D6AED"/>
    <w:rsid w:val="007D70F9"/>
    <w:rsid w:val="007D75F5"/>
    <w:rsid w:val="007E0533"/>
    <w:rsid w:val="007E0632"/>
    <w:rsid w:val="007E3FE0"/>
    <w:rsid w:val="007E552F"/>
    <w:rsid w:val="007F1481"/>
    <w:rsid w:val="007F536A"/>
    <w:rsid w:val="007F5963"/>
    <w:rsid w:val="008029A6"/>
    <w:rsid w:val="00803084"/>
    <w:rsid w:val="00807B23"/>
    <w:rsid w:val="008157F1"/>
    <w:rsid w:val="00816943"/>
    <w:rsid w:val="00817F80"/>
    <w:rsid w:val="008224D2"/>
    <w:rsid w:val="0082411A"/>
    <w:rsid w:val="00830260"/>
    <w:rsid w:val="00831331"/>
    <w:rsid w:val="00841A28"/>
    <w:rsid w:val="00843090"/>
    <w:rsid w:val="00844B83"/>
    <w:rsid w:val="00844D92"/>
    <w:rsid w:val="008542DD"/>
    <w:rsid w:val="0086096D"/>
    <w:rsid w:val="0086163E"/>
    <w:rsid w:val="00862304"/>
    <w:rsid w:val="008627D6"/>
    <w:rsid w:val="00862A5D"/>
    <w:rsid w:val="0086326C"/>
    <w:rsid w:val="00863459"/>
    <w:rsid w:val="0086517B"/>
    <w:rsid w:val="0087232D"/>
    <w:rsid w:val="00874F16"/>
    <w:rsid w:val="0088036C"/>
    <w:rsid w:val="008861CE"/>
    <w:rsid w:val="00893C7D"/>
    <w:rsid w:val="00897AAF"/>
    <w:rsid w:val="008A00DF"/>
    <w:rsid w:val="008A75BD"/>
    <w:rsid w:val="008A7B72"/>
    <w:rsid w:val="008B05C4"/>
    <w:rsid w:val="008B0A5A"/>
    <w:rsid w:val="008B0C67"/>
    <w:rsid w:val="008B3049"/>
    <w:rsid w:val="008B603F"/>
    <w:rsid w:val="008C0836"/>
    <w:rsid w:val="008C1A2E"/>
    <w:rsid w:val="008C2387"/>
    <w:rsid w:val="008C41B7"/>
    <w:rsid w:val="008C49B8"/>
    <w:rsid w:val="008C5B3D"/>
    <w:rsid w:val="008C6AFB"/>
    <w:rsid w:val="008C7525"/>
    <w:rsid w:val="008C759C"/>
    <w:rsid w:val="008C76F1"/>
    <w:rsid w:val="008D0093"/>
    <w:rsid w:val="008D106C"/>
    <w:rsid w:val="008D2D8B"/>
    <w:rsid w:val="008D2E6C"/>
    <w:rsid w:val="008D43EC"/>
    <w:rsid w:val="008D729C"/>
    <w:rsid w:val="008E036B"/>
    <w:rsid w:val="008E0529"/>
    <w:rsid w:val="008E124E"/>
    <w:rsid w:val="008E54B4"/>
    <w:rsid w:val="008E63B2"/>
    <w:rsid w:val="008F0BF8"/>
    <w:rsid w:val="008F108E"/>
    <w:rsid w:val="008F152B"/>
    <w:rsid w:val="008F4D02"/>
    <w:rsid w:val="008F655B"/>
    <w:rsid w:val="008F76A6"/>
    <w:rsid w:val="0090012D"/>
    <w:rsid w:val="009007B3"/>
    <w:rsid w:val="00900E51"/>
    <w:rsid w:val="00904A3B"/>
    <w:rsid w:val="0090700B"/>
    <w:rsid w:val="0091253B"/>
    <w:rsid w:val="009215CB"/>
    <w:rsid w:val="00923815"/>
    <w:rsid w:val="0093710F"/>
    <w:rsid w:val="00942AFF"/>
    <w:rsid w:val="009434AC"/>
    <w:rsid w:val="00946A92"/>
    <w:rsid w:val="009501AD"/>
    <w:rsid w:val="00951AA9"/>
    <w:rsid w:val="009533C7"/>
    <w:rsid w:val="00955526"/>
    <w:rsid w:val="00956ACC"/>
    <w:rsid w:val="00963AD0"/>
    <w:rsid w:val="00963B69"/>
    <w:rsid w:val="00965686"/>
    <w:rsid w:val="0097463E"/>
    <w:rsid w:val="00974FB6"/>
    <w:rsid w:val="009758C2"/>
    <w:rsid w:val="00981366"/>
    <w:rsid w:val="009828F5"/>
    <w:rsid w:val="0098567E"/>
    <w:rsid w:val="00992D73"/>
    <w:rsid w:val="00993730"/>
    <w:rsid w:val="00997F92"/>
    <w:rsid w:val="009A4754"/>
    <w:rsid w:val="009A68DC"/>
    <w:rsid w:val="009B07A8"/>
    <w:rsid w:val="009B21B7"/>
    <w:rsid w:val="009B3AD0"/>
    <w:rsid w:val="009B4C1B"/>
    <w:rsid w:val="009B4C2B"/>
    <w:rsid w:val="009B60F8"/>
    <w:rsid w:val="009C0531"/>
    <w:rsid w:val="009C0916"/>
    <w:rsid w:val="009C3264"/>
    <w:rsid w:val="009C6EE7"/>
    <w:rsid w:val="009D144B"/>
    <w:rsid w:val="009D1D96"/>
    <w:rsid w:val="009D542E"/>
    <w:rsid w:val="009E5239"/>
    <w:rsid w:val="009E7CD1"/>
    <w:rsid w:val="009F3202"/>
    <w:rsid w:val="009F55A4"/>
    <w:rsid w:val="009F64B7"/>
    <w:rsid w:val="009F6957"/>
    <w:rsid w:val="00A016C4"/>
    <w:rsid w:val="00A051E5"/>
    <w:rsid w:val="00A053E6"/>
    <w:rsid w:val="00A05A24"/>
    <w:rsid w:val="00A07DED"/>
    <w:rsid w:val="00A101ED"/>
    <w:rsid w:val="00A12491"/>
    <w:rsid w:val="00A13064"/>
    <w:rsid w:val="00A14AF4"/>
    <w:rsid w:val="00A17360"/>
    <w:rsid w:val="00A2200D"/>
    <w:rsid w:val="00A23F8E"/>
    <w:rsid w:val="00A244CD"/>
    <w:rsid w:val="00A247FA"/>
    <w:rsid w:val="00A32CCF"/>
    <w:rsid w:val="00A32EAA"/>
    <w:rsid w:val="00A355CB"/>
    <w:rsid w:val="00A357FC"/>
    <w:rsid w:val="00A37277"/>
    <w:rsid w:val="00A40958"/>
    <w:rsid w:val="00A40AAB"/>
    <w:rsid w:val="00A441AC"/>
    <w:rsid w:val="00A47891"/>
    <w:rsid w:val="00A50273"/>
    <w:rsid w:val="00A5131A"/>
    <w:rsid w:val="00A51B11"/>
    <w:rsid w:val="00A52B82"/>
    <w:rsid w:val="00A53E7B"/>
    <w:rsid w:val="00A54FDE"/>
    <w:rsid w:val="00A56B0F"/>
    <w:rsid w:val="00A56FC8"/>
    <w:rsid w:val="00A57D60"/>
    <w:rsid w:val="00A607E0"/>
    <w:rsid w:val="00A6168A"/>
    <w:rsid w:val="00A61788"/>
    <w:rsid w:val="00A65191"/>
    <w:rsid w:val="00A65758"/>
    <w:rsid w:val="00A660B4"/>
    <w:rsid w:val="00A70EA6"/>
    <w:rsid w:val="00A72B09"/>
    <w:rsid w:val="00A82FAA"/>
    <w:rsid w:val="00A83750"/>
    <w:rsid w:val="00A852E6"/>
    <w:rsid w:val="00A931CC"/>
    <w:rsid w:val="00A951D4"/>
    <w:rsid w:val="00A955D5"/>
    <w:rsid w:val="00AA240C"/>
    <w:rsid w:val="00AA2C2A"/>
    <w:rsid w:val="00AA4957"/>
    <w:rsid w:val="00AA5BE9"/>
    <w:rsid w:val="00AA688F"/>
    <w:rsid w:val="00AB2190"/>
    <w:rsid w:val="00AB2FF7"/>
    <w:rsid w:val="00AB5708"/>
    <w:rsid w:val="00AC0E47"/>
    <w:rsid w:val="00AC6F1A"/>
    <w:rsid w:val="00AD6A84"/>
    <w:rsid w:val="00AD6A91"/>
    <w:rsid w:val="00AE1EC7"/>
    <w:rsid w:val="00AE22E6"/>
    <w:rsid w:val="00AE6C39"/>
    <w:rsid w:val="00AF066B"/>
    <w:rsid w:val="00AF0697"/>
    <w:rsid w:val="00AF0E74"/>
    <w:rsid w:val="00AF1575"/>
    <w:rsid w:val="00AF1974"/>
    <w:rsid w:val="00AF6B7F"/>
    <w:rsid w:val="00B00F65"/>
    <w:rsid w:val="00B032B9"/>
    <w:rsid w:val="00B10388"/>
    <w:rsid w:val="00B1258A"/>
    <w:rsid w:val="00B12CBD"/>
    <w:rsid w:val="00B13806"/>
    <w:rsid w:val="00B13850"/>
    <w:rsid w:val="00B207D4"/>
    <w:rsid w:val="00B221A6"/>
    <w:rsid w:val="00B24CC1"/>
    <w:rsid w:val="00B256BF"/>
    <w:rsid w:val="00B271AB"/>
    <w:rsid w:val="00B367A2"/>
    <w:rsid w:val="00B37218"/>
    <w:rsid w:val="00B40E5F"/>
    <w:rsid w:val="00B444C3"/>
    <w:rsid w:val="00B5317F"/>
    <w:rsid w:val="00B60332"/>
    <w:rsid w:val="00B624C1"/>
    <w:rsid w:val="00B643E2"/>
    <w:rsid w:val="00B6555F"/>
    <w:rsid w:val="00B67F57"/>
    <w:rsid w:val="00B723BC"/>
    <w:rsid w:val="00B727C0"/>
    <w:rsid w:val="00B74B68"/>
    <w:rsid w:val="00B77B6A"/>
    <w:rsid w:val="00B834B8"/>
    <w:rsid w:val="00B908C4"/>
    <w:rsid w:val="00B90F18"/>
    <w:rsid w:val="00B9586E"/>
    <w:rsid w:val="00B95E10"/>
    <w:rsid w:val="00B96AF0"/>
    <w:rsid w:val="00BA1EBD"/>
    <w:rsid w:val="00BA2358"/>
    <w:rsid w:val="00BA43B6"/>
    <w:rsid w:val="00BB185F"/>
    <w:rsid w:val="00BB2167"/>
    <w:rsid w:val="00BB3453"/>
    <w:rsid w:val="00BB56E0"/>
    <w:rsid w:val="00BB62E7"/>
    <w:rsid w:val="00BC18C7"/>
    <w:rsid w:val="00BC213D"/>
    <w:rsid w:val="00BC527C"/>
    <w:rsid w:val="00BC6688"/>
    <w:rsid w:val="00BD2AB5"/>
    <w:rsid w:val="00BD2C1D"/>
    <w:rsid w:val="00BE0C69"/>
    <w:rsid w:val="00BE41D0"/>
    <w:rsid w:val="00BF09FB"/>
    <w:rsid w:val="00BF12F4"/>
    <w:rsid w:val="00BF199C"/>
    <w:rsid w:val="00BF25CB"/>
    <w:rsid w:val="00BF51E9"/>
    <w:rsid w:val="00BF58D7"/>
    <w:rsid w:val="00C03696"/>
    <w:rsid w:val="00C0499A"/>
    <w:rsid w:val="00C04DD0"/>
    <w:rsid w:val="00C05247"/>
    <w:rsid w:val="00C10F32"/>
    <w:rsid w:val="00C11F28"/>
    <w:rsid w:val="00C17990"/>
    <w:rsid w:val="00C17D77"/>
    <w:rsid w:val="00C23805"/>
    <w:rsid w:val="00C26C45"/>
    <w:rsid w:val="00C27CFE"/>
    <w:rsid w:val="00C3128A"/>
    <w:rsid w:val="00C31C2D"/>
    <w:rsid w:val="00C363F7"/>
    <w:rsid w:val="00C518D0"/>
    <w:rsid w:val="00C52C72"/>
    <w:rsid w:val="00C540D2"/>
    <w:rsid w:val="00C54DE5"/>
    <w:rsid w:val="00C55B24"/>
    <w:rsid w:val="00C661D6"/>
    <w:rsid w:val="00C71B2C"/>
    <w:rsid w:val="00C7394D"/>
    <w:rsid w:val="00C73D7F"/>
    <w:rsid w:val="00C74A40"/>
    <w:rsid w:val="00C86A78"/>
    <w:rsid w:val="00C93C50"/>
    <w:rsid w:val="00C97AAC"/>
    <w:rsid w:val="00CA1B65"/>
    <w:rsid w:val="00CA2888"/>
    <w:rsid w:val="00CA2B3A"/>
    <w:rsid w:val="00CA2D89"/>
    <w:rsid w:val="00CA3110"/>
    <w:rsid w:val="00CA583A"/>
    <w:rsid w:val="00CB0003"/>
    <w:rsid w:val="00CB2B06"/>
    <w:rsid w:val="00CB70E4"/>
    <w:rsid w:val="00CB7D5C"/>
    <w:rsid w:val="00CC0E18"/>
    <w:rsid w:val="00CC6068"/>
    <w:rsid w:val="00CC75A3"/>
    <w:rsid w:val="00CD0682"/>
    <w:rsid w:val="00CD2709"/>
    <w:rsid w:val="00CD3E46"/>
    <w:rsid w:val="00CD4D8B"/>
    <w:rsid w:val="00CD5444"/>
    <w:rsid w:val="00CD6604"/>
    <w:rsid w:val="00CE3476"/>
    <w:rsid w:val="00CF36C7"/>
    <w:rsid w:val="00CF43E1"/>
    <w:rsid w:val="00D00F6C"/>
    <w:rsid w:val="00D01D89"/>
    <w:rsid w:val="00D05628"/>
    <w:rsid w:val="00D06EE6"/>
    <w:rsid w:val="00D114C4"/>
    <w:rsid w:val="00D11BFA"/>
    <w:rsid w:val="00D16680"/>
    <w:rsid w:val="00D16E4A"/>
    <w:rsid w:val="00D204DB"/>
    <w:rsid w:val="00D27F0D"/>
    <w:rsid w:val="00D3136C"/>
    <w:rsid w:val="00D40595"/>
    <w:rsid w:val="00D425FA"/>
    <w:rsid w:val="00D42B25"/>
    <w:rsid w:val="00D45000"/>
    <w:rsid w:val="00D46CC7"/>
    <w:rsid w:val="00D52B4A"/>
    <w:rsid w:val="00D52CFB"/>
    <w:rsid w:val="00D57603"/>
    <w:rsid w:val="00D57A9E"/>
    <w:rsid w:val="00D57C43"/>
    <w:rsid w:val="00D6128C"/>
    <w:rsid w:val="00D62CCB"/>
    <w:rsid w:val="00D6554B"/>
    <w:rsid w:val="00D66D21"/>
    <w:rsid w:val="00D73256"/>
    <w:rsid w:val="00D82398"/>
    <w:rsid w:val="00D84E01"/>
    <w:rsid w:val="00D9176E"/>
    <w:rsid w:val="00D92DCB"/>
    <w:rsid w:val="00D95D77"/>
    <w:rsid w:val="00D966F9"/>
    <w:rsid w:val="00DA68DC"/>
    <w:rsid w:val="00DA704D"/>
    <w:rsid w:val="00DA7EE1"/>
    <w:rsid w:val="00DB6BEC"/>
    <w:rsid w:val="00DC3317"/>
    <w:rsid w:val="00DC459B"/>
    <w:rsid w:val="00DD041F"/>
    <w:rsid w:val="00DD44DA"/>
    <w:rsid w:val="00DE0A8C"/>
    <w:rsid w:val="00DE0FFE"/>
    <w:rsid w:val="00DE14F8"/>
    <w:rsid w:val="00DE49BB"/>
    <w:rsid w:val="00DE4A21"/>
    <w:rsid w:val="00DE62FF"/>
    <w:rsid w:val="00DF03F5"/>
    <w:rsid w:val="00DF59DF"/>
    <w:rsid w:val="00E02064"/>
    <w:rsid w:val="00E03AB8"/>
    <w:rsid w:val="00E046F5"/>
    <w:rsid w:val="00E05BE5"/>
    <w:rsid w:val="00E07184"/>
    <w:rsid w:val="00E1109A"/>
    <w:rsid w:val="00E1256F"/>
    <w:rsid w:val="00E13C38"/>
    <w:rsid w:val="00E1487A"/>
    <w:rsid w:val="00E164E4"/>
    <w:rsid w:val="00E25112"/>
    <w:rsid w:val="00E31D08"/>
    <w:rsid w:val="00E35A9B"/>
    <w:rsid w:val="00E35C63"/>
    <w:rsid w:val="00E437BC"/>
    <w:rsid w:val="00E5480A"/>
    <w:rsid w:val="00E573FB"/>
    <w:rsid w:val="00E63705"/>
    <w:rsid w:val="00E637C7"/>
    <w:rsid w:val="00E63A40"/>
    <w:rsid w:val="00E65501"/>
    <w:rsid w:val="00E678C3"/>
    <w:rsid w:val="00E7169F"/>
    <w:rsid w:val="00E7267D"/>
    <w:rsid w:val="00E7378E"/>
    <w:rsid w:val="00E74367"/>
    <w:rsid w:val="00E749C1"/>
    <w:rsid w:val="00E775B9"/>
    <w:rsid w:val="00E8128B"/>
    <w:rsid w:val="00E82D4A"/>
    <w:rsid w:val="00E83475"/>
    <w:rsid w:val="00E862D7"/>
    <w:rsid w:val="00E86C1D"/>
    <w:rsid w:val="00E87F90"/>
    <w:rsid w:val="00E92139"/>
    <w:rsid w:val="00E96019"/>
    <w:rsid w:val="00E973C5"/>
    <w:rsid w:val="00EA01C9"/>
    <w:rsid w:val="00EA7884"/>
    <w:rsid w:val="00EB119D"/>
    <w:rsid w:val="00EB1882"/>
    <w:rsid w:val="00EB256B"/>
    <w:rsid w:val="00EB46B5"/>
    <w:rsid w:val="00EB54B9"/>
    <w:rsid w:val="00EC0E02"/>
    <w:rsid w:val="00EC1F20"/>
    <w:rsid w:val="00EC2555"/>
    <w:rsid w:val="00EC3428"/>
    <w:rsid w:val="00EC3AE2"/>
    <w:rsid w:val="00EC6C1E"/>
    <w:rsid w:val="00ED03E8"/>
    <w:rsid w:val="00ED48AD"/>
    <w:rsid w:val="00ED6AD9"/>
    <w:rsid w:val="00ED755C"/>
    <w:rsid w:val="00EE28AD"/>
    <w:rsid w:val="00EF0E9A"/>
    <w:rsid w:val="00EF1673"/>
    <w:rsid w:val="00EF21A1"/>
    <w:rsid w:val="00EF6AEE"/>
    <w:rsid w:val="00F01F66"/>
    <w:rsid w:val="00F02CAD"/>
    <w:rsid w:val="00F05107"/>
    <w:rsid w:val="00F07E92"/>
    <w:rsid w:val="00F10DB0"/>
    <w:rsid w:val="00F122C0"/>
    <w:rsid w:val="00F1538B"/>
    <w:rsid w:val="00F1575C"/>
    <w:rsid w:val="00F22BC0"/>
    <w:rsid w:val="00F2356D"/>
    <w:rsid w:val="00F23C8F"/>
    <w:rsid w:val="00F23EF0"/>
    <w:rsid w:val="00F2574C"/>
    <w:rsid w:val="00F26F14"/>
    <w:rsid w:val="00F3045F"/>
    <w:rsid w:val="00F30B24"/>
    <w:rsid w:val="00F365D7"/>
    <w:rsid w:val="00F37632"/>
    <w:rsid w:val="00F410D9"/>
    <w:rsid w:val="00F416B4"/>
    <w:rsid w:val="00F42075"/>
    <w:rsid w:val="00F42A08"/>
    <w:rsid w:val="00F457CC"/>
    <w:rsid w:val="00F52E4E"/>
    <w:rsid w:val="00F52FE0"/>
    <w:rsid w:val="00F534F0"/>
    <w:rsid w:val="00F6204D"/>
    <w:rsid w:val="00F639DD"/>
    <w:rsid w:val="00F63D85"/>
    <w:rsid w:val="00F644E4"/>
    <w:rsid w:val="00F7160C"/>
    <w:rsid w:val="00F72422"/>
    <w:rsid w:val="00F80E2B"/>
    <w:rsid w:val="00F82C80"/>
    <w:rsid w:val="00F82EB1"/>
    <w:rsid w:val="00F83EF4"/>
    <w:rsid w:val="00F922C9"/>
    <w:rsid w:val="00F95CD2"/>
    <w:rsid w:val="00FA1F41"/>
    <w:rsid w:val="00FA34D8"/>
    <w:rsid w:val="00FA4E4B"/>
    <w:rsid w:val="00FA512E"/>
    <w:rsid w:val="00FB06CF"/>
    <w:rsid w:val="00FB2794"/>
    <w:rsid w:val="00FB7307"/>
    <w:rsid w:val="00FC3496"/>
    <w:rsid w:val="00FC7C81"/>
    <w:rsid w:val="00FD4558"/>
    <w:rsid w:val="00FE2D15"/>
    <w:rsid w:val="00FE41CB"/>
    <w:rsid w:val="00FE647F"/>
    <w:rsid w:val="00FF014F"/>
    <w:rsid w:val="00FF06BB"/>
    <w:rsid w:val="00FF2355"/>
    <w:rsid w:val="00FF4875"/>
    <w:rsid w:val="00FF495B"/>
    <w:rsid w:val="00FF7017"/>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47105">
      <o:colormru v:ext="edit" colors="#8aac46"/>
    </o:shapedefaults>
    <o:shapelayout v:ext="edit">
      <o:idmap v:ext="edit" data="1"/>
    </o:shapelayout>
  </w:shapeDefaults>
  <w:decimalSymbol w:val="."/>
  <w:listSeparator w:val=","/>
  <w14:docId w14:val="4FE50535"/>
  <w15:docId w15:val="{BC0F0A49-ED1D-47A9-9D1C-00FE88A6EF1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E65501"/>
  </w:style>
  <w:style w:type="paragraph" w:styleId="Heading1">
    <w:name w:val="heading 1"/>
    <w:basedOn w:val="Normal"/>
    <w:next w:val="Normal"/>
    <w:link w:val="Heading1Char"/>
    <w:uiPriority w:val="9"/>
    <w:qFormat/>
    <w:rsid w:val="00F644E4"/>
    <w:pPr>
      <w:outlineLvl w:val="0"/>
    </w:pPr>
    <w:rPr>
      <w:b/>
      <w:sz w:val="48"/>
      <w:szCs w:val="48"/>
    </w:rPr>
  </w:style>
  <w:style w:type="paragraph" w:styleId="Heading2">
    <w:name w:val="heading 2"/>
    <w:basedOn w:val="Normal"/>
    <w:next w:val="Normal"/>
    <w:link w:val="Heading2Char"/>
    <w:uiPriority w:val="9"/>
    <w:unhideWhenUsed/>
    <w:qFormat/>
    <w:rsid w:val="0091253B"/>
    <w:pPr>
      <w:outlineLvl w:val="1"/>
    </w:pPr>
    <w:rPr>
      <w:b/>
      <w:sz w:val="36"/>
      <w:szCs w:val="36"/>
    </w:rPr>
  </w:style>
  <w:style w:type="paragraph" w:styleId="Heading6">
    <w:name w:val="heading 6"/>
    <w:basedOn w:val="Normal"/>
    <w:next w:val="Normal"/>
    <w:link w:val="Heading6Char"/>
    <w:uiPriority w:val="9"/>
    <w:semiHidden/>
    <w:unhideWhenUsed/>
    <w:qFormat/>
    <w:rsid w:val="0052760B"/>
    <w:pPr>
      <w:keepNext/>
      <w:keepLines/>
      <w:spacing w:before="200" w:after="0"/>
      <w:outlineLvl w:val="5"/>
    </w:pPr>
    <w:rPr>
      <w:rFonts w:asciiTheme="majorHAnsi" w:eastAsiaTheme="majorEastAsia" w:hAnsiTheme="majorHAnsi" w:cstheme="majorBidi"/>
      <w:i/>
      <w:iCs/>
      <w:color w:val="243F60"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Spacing">
    <w:name w:val="No Spacing"/>
    <w:link w:val="NoSpacingChar"/>
    <w:uiPriority w:val="1"/>
    <w:qFormat/>
    <w:rsid w:val="00191378"/>
    <w:pPr>
      <w:spacing w:after="0" w:line="240" w:lineRule="auto"/>
    </w:pPr>
    <w:rPr>
      <w:rFonts w:eastAsiaTheme="minorEastAsia"/>
    </w:rPr>
  </w:style>
  <w:style w:type="character" w:customStyle="1" w:styleId="NoSpacingChar">
    <w:name w:val="No Spacing Char"/>
    <w:basedOn w:val="DefaultParagraphFont"/>
    <w:link w:val="NoSpacing"/>
    <w:uiPriority w:val="1"/>
    <w:rsid w:val="00191378"/>
    <w:rPr>
      <w:rFonts w:eastAsiaTheme="minorEastAsia"/>
    </w:rPr>
  </w:style>
  <w:style w:type="paragraph" w:styleId="BalloonText">
    <w:name w:val="Balloon Text"/>
    <w:basedOn w:val="Normal"/>
    <w:link w:val="BalloonTextChar"/>
    <w:uiPriority w:val="99"/>
    <w:semiHidden/>
    <w:unhideWhenUsed/>
    <w:rsid w:val="00191378"/>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191378"/>
    <w:rPr>
      <w:rFonts w:ascii="Tahoma" w:hAnsi="Tahoma" w:cs="Tahoma"/>
      <w:sz w:val="16"/>
      <w:szCs w:val="16"/>
    </w:rPr>
  </w:style>
  <w:style w:type="character" w:customStyle="1" w:styleId="Heading1Char">
    <w:name w:val="Heading 1 Char"/>
    <w:basedOn w:val="DefaultParagraphFont"/>
    <w:link w:val="Heading1"/>
    <w:uiPriority w:val="9"/>
    <w:rsid w:val="00F644E4"/>
    <w:rPr>
      <w:b/>
      <w:sz w:val="48"/>
      <w:szCs w:val="48"/>
    </w:rPr>
  </w:style>
  <w:style w:type="paragraph" w:styleId="Header">
    <w:name w:val="header"/>
    <w:basedOn w:val="Normal"/>
    <w:link w:val="HeaderChar"/>
    <w:uiPriority w:val="99"/>
    <w:unhideWhenUsed/>
    <w:rsid w:val="0091253B"/>
    <w:pPr>
      <w:tabs>
        <w:tab w:val="center" w:pos="4680"/>
        <w:tab w:val="right" w:pos="9360"/>
      </w:tabs>
      <w:spacing w:after="0" w:line="240" w:lineRule="auto"/>
    </w:pPr>
  </w:style>
  <w:style w:type="character" w:customStyle="1" w:styleId="HeaderChar">
    <w:name w:val="Header Char"/>
    <w:basedOn w:val="DefaultParagraphFont"/>
    <w:link w:val="Header"/>
    <w:uiPriority w:val="99"/>
    <w:rsid w:val="0091253B"/>
  </w:style>
  <w:style w:type="paragraph" w:styleId="Footer">
    <w:name w:val="footer"/>
    <w:basedOn w:val="Normal"/>
    <w:link w:val="FooterChar"/>
    <w:uiPriority w:val="99"/>
    <w:unhideWhenUsed/>
    <w:rsid w:val="0091253B"/>
    <w:pPr>
      <w:tabs>
        <w:tab w:val="center" w:pos="4680"/>
        <w:tab w:val="right" w:pos="9360"/>
      </w:tabs>
      <w:spacing w:after="0" w:line="240" w:lineRule="auto"/>
    </w:pPr>
  </w:style>
  <w:style w:type="character" w:customStyle="1" w:styleId="FooterChar">
    <w:name w:val="Footer Char"/>
    <w:basedOn w:val="DefaultParagraphFont"/>
    <w:link w:val="Footer"/>
    <w:uiPriority w:val="99"/>
    <w:rsid w:val="0091253B"/>
  </w:style>
  <w:style w:type="character" w:customStyle="1" w:styleId="Heading2Char">
    <w:name w:val="Heading 2 Char"/>
    <w:basedOn w:val="DefaultParagraphFont"/>
    <w:link w:val="Heading2"/>
    <w:uiPriority w:val="9"/>
    <w:rsid w:val="0091253B"/>
    <w:rPr>
      <w:b/>
      <w:sz w:val="36"/>
      <w:szCs w:val="36"/>
    </w:rPr>
  </w:style>
  <w:style w:type="paragraph" w:styleId="ListParagraph">
    <w:name w:val="List Paragraph"/>
    <w:aliases w:val="Bullet List,Paragraphe de liste1,FooterText,List Paragraph1,numbered"/>
    <w:basedOn w:val="Normal"/>
    <w:link w:val="ListParagraphChar"/>
    <w:uiPriority w:val="34"/>
    <w:qFormat/>
    <w:rsid w:val="000C767A"/>
    <w:pPr>
      <w:ind w:left="720"/>
      <w:contextualSpacing/>
    </w:pPr>
    <w:rPr>
      <w:rFonts w:ascii="Calibri" w:eastAsia="Times New Roman" w:hAnsi="Calibri" w:cs="Times New Roman"/>
    </w:rPr>
  </w:style>
  <w:style w:type="table" w:styleId="TableGrid">
    <w:name w:val="Table Grid"/>
    <w:basedOn w:val="TableNormal"/>
    <w:uiPriority w:val="59"/>
    <w:rsid w:val="004F058E"/>
    <w:pPr>
      <w:spacing w:after="0" w:line="240" w:lineRule="auto"/>
    </w:p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customStyle="1" w:styleId="Byline">
    <w:name w:val="Byline"/>
    <w:basedOn w:val="Normal"/>
    <w:rsid w:val="003C23F2"/>
    <w:pPr>
      <w:spacing w:after="0" w:line="180" w:lineRule="atLeast"/>
    </w:pPr>
    <w:rPr>
      <w:rFonts w:ascii="Arial" w:eastAsia="Times New Roman" w:hAnsi="Arial" w:cs="Times New Roman"/>
      <w:b/>
      <w:color w:val="808080"/>
      <w:sz w:val="20"/>
      <w:szCs w:val="24"/>
    </w:rPr>
  </w:style>
  <w:style w:type="paragraph" w:customStyle="1" w:styleId="Address">
    <w:name w:val="Address"/>
    <w:basedOn w:val="Normal"/>
    <w:rsid w:val="003C23F2"/>
    <w:pPr>
      <w:spacing w:after="0" w:line="200" w:lineRule="atLeast"/>
      <w:jc w:val="right"/>
    </w:pPr>
    <w:rPr>
      <w:rFonts w:ascii="Arial" w:eastAsia="Times New Roman" w:hAnsi="Arial" w:cs="Times New Roman"/>
      <w:b/>
      <w:color w:val="FFFFFF"/>
      <w:sz w:val="16"/>
      <w:szCs w:val="24"/>
    </w:rPr>
  </w:style>
  <w:style w:type="paragraph" w:customStyle="1" w:styleId="CompanyName">
    <w:name w:val="Company Name"/>
    <w:basedOn w:val="Normal"/>
    <w:rsid w:val="003C23F2"/>
    <w:pPr>
      <w:spacing w:after="360" w:line="200" w:lineRule="atLeast"/>
      <w:jc w:val="right"/>
    </w:pPr>
    <w:rPr>
      <w:rFonts w:ascii="Arial" w:eastAsia="Times New Roman" w:hAnsi="Arial" w:cs="Times New Roman"/>
      <w:b/>
      <w:color w:val="FFFFFF"/>
      <w:sz w:val="40"/>
      <w:szCs w:val="24"/>
    </w:rPr>
  </w:style>
  <w:style w:type="paragraph" w:customStyle="1" w:styleId="YourName">
    <w:name w:val="Your Name"/>
    <w:basedOn w:val="Normal"/>
    <w:rsid w:val="003C23F2"/>
    <w:pPr>
      <w:spacing w:after="0" w:line="200" w:lineRule="atLeast"/>
      <w:jc w:val="right"/>
    </w:pPr>
    <w:rPr>
      <w:rFonts w:ascii="Arial" w:eastAsia="Times New Roman" w:hAnsi="Arial" w:cs="Times New Roman"/>
      <w:b/>
      <w:color w:val="BBCC30"/>
      <w:sz w:val="20"/>
      <w:szCs w:val="24"/>
    </w:rPr>
  </w:style>
  <w:style w:type="character" w:styleId="Hyperlink">
    <w:name w:val="Hyperlink"/>
    <w:basedOn w:val="DefaultParagraphFont"/>
    <w:uiPriority w:val="99"/>
    <w:unhideWhenUsed/>
    <w:rsid w:val="003C23F2"/>
    <w:rPr>
      <w:color w:val="0000FF" w:themeColor="hyperlink"/>
      <w:u w:val="single"/>
    </w:rPr>
  </w:style>
  <w:style w:type="paragraph" w:styleId="TOCHeading">
    <w:name w:val="TOC Heading"/>
    <w:basedOn w:val="Heading1"/>
    <w:next w:val="Normal"/>
    <w:uiPriority w:val="39"/>
    <w:unhideWhenUsed/>
    <w:qFormat/>
    <w:rsid w:val="000B0C6E"/>
    <w:pPr>
      <w:keepNext/>
      <w:keepLines/>
      <w:spacing w:before="480" w:after="0"/>
      <w:outlineLvl w:val="9"/>
    </w:pPr>
    <w:rPr>
      <w:rFonts w:asciiTheme="majorHAnsi" w:eastAsiaTheme="majorEastAsia" w:hAnsiTheme="majorHAnsi" w:cstheme="majorBidi"/>
      <w:bCs/>
      <w:color w:val="365F91" w:themeColor="accent1" w:themeShade="BF"/>
      <w:sz w:val="28"/>
      <w:szCs w:val="28"/>
    </w:rPr>
  </w:style>
  <w:style w:type="paragraph" w:styleId="TOC1">
    <w:name w:val="toc 1"/>
    <w:basedOn w:val="Normal"/>
    <w:next w:val="Normal"/>
    <w:autoRedefine/>
    <w:uiPriority w:val="39"/>
    <w:unhideWhenUsed/>
    <w:rsid w:val="000B0C6E"/>
    <w:pPr>
      <w:spacing w:after="100"/>
    </w:pPr>
  </w:style>
  <w:style w:type="paragraph" w:styleId="TOC2">
    <w:name w:val="toc 2"/>
    <w:basedOn w:val="Normal"/>
    <w:next w:val="Normal"/>
    <w:autoRedefine/>
    <w:uiPriority w:val="39"/>
    <w:unhideWhenUsed/>
    <w:rsid w:val="000B0C6E"/>
    <w:pPr>
      <w:spacing w:after="100"/>
      <w:ind w:left="220"/>
    </w:pPr>
  </w:style>
  <w:style w:type="character" w:styleId="CommentReference">
    <w:name w:val="annotation reference"/>
    <w:basedOn w:val="DefaultParagraphFont"/>
    <w:uiPriority w:val="99"/>
    <w:semiHidden/>
    <w:unhideWhenUsed/>
    <w:rsid w:val="00FA512E"/>
    <w:rPr>
      <w:sz w:val="16"/>
      <w:szCs w:val="16"/>
    </w:rPr>
  </w:style>
  <w:style w:type="paragraph" w:styleId="CommentText">
    <w:name w:val="annotation text"/>
    <w:basedOn w:val="Normal"/>
    <w:link w:val="CommentTextChar"/>
    <w:uiPriority w:val="99"/>
    <w:semiHidden/>
    <w:unhideWhenUsed/>
    <w:rsid w:val="00FA512E"/>
    <w:pPr>
      <w:spacing w:line="240" w:lineRule="auto"/>
    </w:pPr>
    <w:rPr>
      <w:sz w:val="20"/>
      <w:szCs w:val="20"/>
    </w:rPr>
  </w:style>
  <w:style w:type="character" w:customStyle="1" w:styleId="CommentTextChar">
    <w:name w:val="Comment Text Char"/>
    <w:basedOn w:val="DefaultParagraphFont"/>
    <w:link w:val="CommentText"/>
    <w:uiPriority w:val="99"/>
    <w:semiHidden/>
    <w:rsid w:val="00FA512E"/>
    <w:rPr>
      <w:sz w:val="20"/>
      <w:szCs w:val="20"/>
    </w:rPr>
  </w:style>
  <w:style w:type="paragraph" w:styleId="CommentSubject">
    <w:name w:val="annotation subject"/>
    <w:basedOn w:val="CommentText"/>
    <w:next w:val="CommentText"/>
    <w:link w:val="CommentSubjectChar"/>
    <w:uiPriority w:val="99"/>
    <w:semiHidden/>
    <w:unhideWhenUsed/>
    <w:rsid w:val="00FA512E"/>
    <w:rPr>
      <w:b/>
      <w:bCs/>
    </w:rPr>
  </w:style>
  <w:style w:type="character" w:customStyle="1" w:styleId="CommentSubjectChar">
    <w:name w:val="Comment Subject Char"/>
    <w:basedOn w:val="CommentTextChar"/>
    <w:link w:val="CommentSubject"/>
    <w:uiPriority w:val="99"/>
    <w:semiHidden/>
    <w:rsid w:val="00FA512E"/>
    <w:rPr>
      <w:b/>
      <w:bCs/>
      <w:sz w:val="20"/>
      <w:szCs w:val="20"/>
    </w:rPr>
  </w:style>
  <w:style w:type="paragraph" w:styleId="FootnoteText">
    <w:name w:val="footnote text"/>
    <w:basedOn w:val="Normal"/>
    <w:link w:val="FootnoteTextChar"/>
    <w:uiPriority w:val="99"/>
    <w:semiHidden/>
    <w:unhideWhenUsed/>
    <w:rsid w:val="00C71B2C"/>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C71B2C"/>
    <w:rPr>
      <w:sz w:val="20"/>
      <w:szCs w:val="20"/>
    </w:rPr>
  </w:style>
  <w:style w:type="character" w:styleId="FootnoteReference">
    <w:name w:val="footnote reference"/>
    <w:basedOn w:val="DefaultParagraphFont"/>
    <w:uiPriority w:val="99"/>
    <w:semiHidden/>
    <w:unhideWhenUsed/>
    <w:rsid w:val="00C71B2C"/>
    <w:rPr>
      <w:vertAlign w:val="superscript"/>
    </w:rPr>
  </w:style>
  <w:style w:type="paragraph" w:styleId="Caption">
    <w:name w:val="caption"/>
    <w:basedOn w:val="Normal"/>
    <w:next w:val="Normal"/>
    <w:uiPriority w:val="35"/>
    <w:unhideWhenUsed/>
    <w:qFormat/>
    <w:rsid w:val="002747AC"/>
    <w:pPr>
      <w:spacing w:line="240" w:lineRule="auto"/>
    </w:pPr>
    <w:rPr>
      <w:b/>
      <w:bCs/>
      <w:color w:val="4F81BD" w:themeColor="accent1"/>
      <w:sz w:val="18"/>
      <w:szCs w:val="18"/>
    </w:rPr>
  </w:style>
  <w:style w:type="paragraph" w:styleId="TableofFigures">
    <w:name w:val="table of figures"/>
    <w:basedOn w:val="Normal"/>
    <w:next w:val="Normal"/>
    <w:uiPriority w:val="99"/>
    <w:unhideWhenUsed/>
    <w:rsid w:val="00325F05"/>
    <w:pPr>
      <w:spacing w:after="0"/>
    </w:pPr>
  </w:style>
  <w:style w:type="character" w:styleId="FollowedHyperlink">
    <w:name w:val="FollowedHyperlink"/>
    <w:basedOn w:val="DefaultParagraphFont"/>
    <w:uiPriority w:val="99"/>
    <w:semiHidden/>
    <w:unhideWhenUsed/>
    <w:rsid w:val="005A5677"/>
    <w:rPr>
      <w:color w:val="800080" w:themeColor="followedHyperlink"/>
      <w:u w:val="single"/>
    </w:rPr>
  </w:style>
  <w:style w:type="paragraph" w:styleId="Revision">
    <w:name w:val="Revision"/>
    <w:hidden/>
    <w:uiPriority w:val="99"/>
    <w:semiHidden/>
    <w:rsid w:val="00863459"/>
    <w:pPr>
      <w:spacing w:after="0" w:line="240" w:lineRule="auto"/>
    </w:pPr>
  </w:style>
  <w:style w:type="character" w:customStyle="1" w:styleId="Heading6Char">
    <w:name w:val="Heading 6 Char"/>
    <w:basedOn w:val="DefaultParagraphFont"/>
    <w:link w:val="Heading6"/>
    <w:uiPriority w:val="9"/>
    <w:semiHidden/>
    <w:rsid w:val="0052760B"/>
    <w:rPr>
      <w:rFonts w:asciiTheme="majorHAnsi" w:eastAsiaTheme="majorEastAsia" w:hAnsiTheme="majorHAnsi" w:cstheme="majorBidi"/>
      <w:i/>
      <w:iCs/>
      <w:color w:val="243F60" w:themeColor="accent1" w:themeShade="7F"/>
    </w:rPr>
  </w:style>
  <w:style w:type="paragraph" w:customStyle="1" w:styleId="Body1">
    <w:name w:val="Body 1"/>
    <w:rsid w:val="008E63B2"/>
    <w:pPr>
      <w:spacing w:after="0" w:line="240" w:lineRule="auto"/>
      <w:outlineLvl w:val="0"/>
    </w:pPr>
    <w:rPr>
      <w:rFonts w:ascii="Times New Roman" w:eastAsia="Arial Unicode MS" w:hAnsi="Times New Roman" w:cs="Times New Roman"/>
      <w:color w:val="000000"/>
      <w:sz w:val="24"/>
      <w:szCs w:val="20"/>
      <w:u w:color="000000"/>
    </w:rPr>
  </w:style>
  <w:style w:type="character" w:customStyle="1" w:styleId="ListParagraphChar">
    <w:name w:val="List Paragraph Char"/>
    <w:aliases w:val="Bullet List Char,Paragraphe de liste1 Char,FooterText Char,List Paragraph1 Char,numbered Char"/>
    <w:basedOn w:val="DefaultParagraphFont"/>
    <w:link w:val="ListParagraph"/>
    <w:uiPriority w:val="34"/>
    <w:locked/>
    <w:rsid w:val="00221013"/>
    <w:rPr>
      <w:rFonts w:ascii="Calibri" w:eastAsia="Times New Roman" w:hAnsi="Calibri" w:cs="Times New Roman"/>
    </w:rPr>
  </w:style>
  <w:style w:type="paragraph" w:styleId="Title">
    <w:name w:val="Title"/>
    <w:basedOn w:val="Normal"/>
    <w:link w:val="TitleChar"/>
    <w:qFormat/>
    <w:rsid w:val="00A23F8E"/>
    <w:pPr>
      <w:spacing w:after="0" w:line="240" w:lineRule="auto"/>
      <w:jc w:val="center"/>
    </w:pPr>
    <w:rPr>
      <w:rFonts w:ascii="Arial" w:eastAsia="Times New Roman" w:hAnsi="Arial" w:cs="Arial Unicode MS"/>
      <w:b/>
      <w:bCs/>
      <w:sz w:val="20"/>
      <w:szCs w:val="24"/>
    </w:rPr>
  </w:style>
  <w:style w:type="character" w:customStyle="1" w:styleId="TitleChar">
    <w:name w:val="Title Char"/>
    <w:basedOn w:val="DefaultParagraphFont"/>
    <w:link w:val="Title"/>
    <w:rsid w:val="00A23F8E"/>
    <w:rPr>
      <w:rFonts w:ascii="Arial" w:eastAsia="Times New Roman" w:hAnsi="Arial" w:cs="Arial Unicode MS"/>
      <w:b/>
      <w:bCs/>
      <w:sz w:val="20"/>
      <w:szCs w:val="24"/>
    </w:rPr>
  </w:style>
  <w:style w:type="paragraph" w:styleId="Subtitle">
    <w:name w:val="Subtitle"/>
    <w:basedOn w:val="Normal"/>
    <w:link w:val="SubtitleChar"/>
    <w:qFormat/>
    <w:rsid w:val="00A23F8E"/>
    <w:pPr>
      <w:spacing w:after="0" w:line="240" w:lineRule="auto"/>
      <w:jc w:val="center"/>
    </w:pPr>
    <w:rPr>
      <w:rFonts w:ascii="Times New Roman" w:eastAsia="Times New Roman" w:hAnsi="Times New Roman" w:cs="Times New Roman"/>
      <w:b/>
      <w:bCs/>
      <w:sz w:val="20"/>
      <w:szCs w:val="24"/>
    </w:rPr>
  </w:style>
  <w:style w:type="character" w:customStyle="1" w:styleId="SubtitleChar">
    <w:name w:val="Subtitle Char"/>
    <w:basedOn w:val="DefaultParagraphFont"/>
    <w:link w:val="Subtitle"/>
    <w:rsid w:val="00A23F8E"/>
    <w:rPr>
      <w:rFonts w:ascii="Times New Roman" w:eastAsia="Times New Roman" w:hAnsi="Times New Roman" w:cs="Times New Roman"/>
      <w:b/>
      <w:bCs/>
      <w:sz w:val="20"/>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ivs>
    <w:div w:id="169102911">
      <w:bodyDiv w:val="1"/>
      <w:marLeft w:val="0"/>
      <w:marRight w:val="0"/>
      <w:marTop w:val="0"/>
      <w:marBottom w:val="0"/>
      <w:divBdr>
        <w:top w:val="none" w:sz="0" w:space="0" w:color="auto"/>
        <w:left w:val="none" w:sz="0" w:space="0" w:color="auto"/>
        <w:bottom w:val="none" w:sz="0" w:space="0" w:color="auto"/>
        <w:right w:val="none" w:sz="0" w:space="0" w:color="auto"/>
      </w:divBdr>
    </w:div>
    <w:div w:id="368187885">
      <w:bodyDiv w:val="1"/>
      <w:marLeft w:val="0"/>
      <w:marRight w:val="0"/>
      <w:marTop w:val="0"/>
      <w:marBottom w:val="0"/>
      <w:divBdr>
        <w:top w:val="none" w:sz="0" w:space="0" w:color="auto"/>
        <w:left w:val="none" w:sz="0" w:space="0" w:color="auto"/>
        <w:bottom w:val="none" w:sz="0" w:space="0" w:color="auto"/>
        <w:right w:val="none" w:sz="0" w:space="0" w:color="auto"/>
      </w:divBdr>
    </w:div>
    <w:div w:id="467359007">
      <w:bodyDiv w:val="1"/>
      <w:marLeft w:val="0"/>
      <w:marRight w:val="0"/>
      <w:marTop w:val="0"/>
      <w:marBottom w:val="0"/>
      <w:divBdr>
        <w:top w:val="none" w:sz="0" w:space="0" w:color="auto"/>
        <w:left w:val="none" w:sz="0" w:space="0" w:color="auto"/>
        <w:bottom w:val="none" w:sz="0" w:space="0" w:color="auto"/>
        <w:right w:val="none" w:sz="0" w:space="0" w:color="auto"/>
      </w:divBdr>
    </w:div>
    <w:div w:id="499274799">
      <w:bodyDiv w:val="1"/>
      <w:marLeft w:val="0"/>
      <w:marRight w:val="0"/>
      <w:marTop w:val="0"/>
      <w:marBottom w:val="0"/>
      <w:divBdr>
        <w:top w:val="none" w:sz="0" w:space="0" w:color="auto"/>
        <w:left w:val="none" w:sz="0" w:space="0" w:color="auto"/>
        <w:bottom w:val="none" w:sz="0" w:space="0" w:color="auto"/>
        <w:right w:val="none" w:sz="0" w:space="0" w:color="auto"/>
      </w:divBdr>
    </w:div>
    <w:div w:id="517817442">
      <w:bodyDiv w:val="1"/>
      <w:marLeft w:val="0"/>
      <w:marRight w:val="0"/>
      <w:marTop w:val="0"/>
      <w:marBottom w:val="0"/>
      <w:divBdr>
        <w:top w:val="none" w:sz="0" w:space="0" w:color="auto"/>
        <w:left w:val="none" w:sz="0" w:space="0" w:color="auto"/>
        <w:bottom w:val="none" w:sz="0" w:space="0" w:color="auto"/>
        <w:right w:val="none" w:sz="0" w:space="0" w:color="auto"/>
      </w:divBdr>
    </w:div>
    <w:div w:id="707146103">
      <w:bodyDiv w:val="1"/>
      <w:marLeft w:val="0"/>
      <w:marRight w:val="0"/>
      <w:marTop w:val="0"/>
      <w:marBottom w:val="0"/>
      <w:divBdr>
        <w:top w:val="none" w:sz="0" w:space="0" w:color="auto"/>
        <w:left w:val="none" w:sz="0" w:space="0" w:color="auto"/>
        <w:bottom w:val="none" w:sz="0" w:space="0" w:color="auto"/>
        <w:right w:val="none" w:sz="0" w:space="0" w:color="auto"/>
      </w:divBdr>
    </w:div>
    <w:div w:id="711275180">
      <w:bodyDiv w:val="1"/>
      <w:marLeft w:val="0"/>
      <w:marRight w:val="0"/>
      <w:marTop w:val="0"/>
      <w:marBottom w:val="0"/>
      <w:divBdr>
        <w:top w:val="none" w:sz="0" w:space="0" w:color="auto"/>
        <w:left w:val="none" w:sz="0" w:space="0" w:color="auto"/>
        <w:bottom w:val="none" w:sz="0" w:space="0" w:color="auto"/>
        <w:right w:val="none" w:sz="0" w:space="0" w:color="auto"/>
      </w:divBdr>
    </w:div>
    <w:div w:id="740638433">
      <w:bodyDiv w:val="1"/>
      <w:marLeft w:val="0"/>
      <w:marRight w:val="0"/>
      <w:marTop w:val="0"/>
      <w:marBottom w:val="0"/>
      <w:divBdr>
        <w:top w:val="none" w:sz="0" w:space="0" w:color="auto"/>
        <w:left w:val="none" w:sz="0" w:space="0" w:color="auto"/>
        <w:bottom w:val="none" w:sz="0" w:space="0" w:color="auto"/>
        <w:right w:val="none" w:sz="0" w:space="0" w:color="auto"/>
      </w:divBdr>
    </w:div>
    <w:div w:id="766927834">
      <w:bodyDiv w:val="1"/>
      <w:marLeft w:val="0"/>
      <w:marRight w:val="0"/>
      <w:marTop w:val="0"/>
      <w:marBottom w:val="0"/>
      <w:divBdr>
        <w:top w:val="none" w:sz="0" w:space="0" w:color="auto"/>
        <w:left w:val="none" w:sz="0" w:space="0" w:color="auto"/>
        <w:bottom w:val="none" w:sz="0" w:space="0" w:color="auto"/>
        <w:right w:val="none" w:sz="0" w:space="0" w:color="auto"/>
      </w:divBdr>
    </w:div>
    <w:div w:id="964624683">
      <w:bodyDiv w:val="1"/>
      <w:marLeft w:val="0"/>
      <w:marRight w:val="0"/>
      <w:marTop w:val="0"/>
      <w:marBottom w:val="0"/>
      <w:divBdr>
        <w:top w:val="none" w:sz="0" w:space="0" w:color="auto"/>
        <w:left w:val="none" w:sz="0" w:space="0" w:color="auto"/>
        <w:bottom w:val="none" w:sz="0" w:space="0" w:color="auto"/>
        <w:right w:val="none" w:sz="0" w:space="0" w:color="auto"/>
      </w:divBdr>
    </w:div>
    <w:div w:id="1002662941">
      <w:bodyDiv w:val="1"/>
      <w:marLeft w:val="0"/>
      <w:marRight w:val="0"/>
      <w:marTop w:val="0"/>
      <w:marBottom w:val="0"/>
      <w:divBdr>
        <w:top w:val="none" w:sz="0" w:space="0" w:color="auto"/>
        <w:left w:val="none" w:sz="0" w:space="0" w:color="auto"/>
        <w:bottom w:val="none" w:sz="0" w:space="0" w:color="auto"/>
        <w:right w:val="none" w:sz="0" w:space="0" w:color="auto"/>
      </w:divBdr>
    </w:div>
    <w:div w:id="1190068721">
      <w:bodyDiv w:val="1"/>
      <w:marLeft w:val="0"/>
      <w:marRight w:val="0"/>
      <w:marTop w:val="0"/>
      <w:marBottom w:val="0"/>
      <w:divBdr>
        <w:top w:val="none" w:sz="0" w:space="0" w:color="auto"/>
        <w:left w:val="none" w:sz="0" w:space="0" w:color="auto"/>
        <w:bottom w:val="none" w:sz="0" w:space="0" w:color="auto"/>
        <w:right w:val="none" w:sz="0" w:space="0" w:color="auto"/>
      </w:divBdr>
    </w:div>
    <w:div w:id="1228345745">
      <w:bodyDiv w:val="1"/>
      <w:marLeft w:val="0"/>
      <w:marRight w:val="0"/>
      <w:marTop w:val="0"/>
      <w:marBottom w:val="0"/>
      <w:divBdr>
        <w:top w:val="none" w:sz="0" w:space="0" w:color="auto"/>
        <w:left w:val="none" w:sz="0" w:space="0" w:color="auto"/>
        <w:bottom w:val="none" w:sz="0" w:space="0" w:color="auto"/>
        <w:right w:val="none" w:sz="0" w:space="0" w:color="auto"/>
      </w:divBdr>
    </w:div>
    <w:div w:id="1298873804">
      <w:bodyDiv w:val="1"/>
      <w:marLeft w:val="0"/>
      <w:marRight w:val="0"/>
      <w:marTop w:val="0"/>
      <w:marBottom w:val="0"/>
      <w:divBdr>
        <w:top w:val="none" w:sz="0" w:space="0" w:color="auto"/>
        <w:left w:val="none" w:sz="0" w:space="0" w:color="auto"/>
        <w:bottom w:val="none" w:sz="0" w:space="0" w:color="auto"/>
        <w:right w:val="none" w:sz="0" w:space="0" w:color="auto"/>
      </w:divBdr>
    </w:div>
    <w:div w:id="1312716647">
      <w:bodyDiv w:val="1"/>
      <w:marLeft w:val="0"/>
      <w:marRight w:val="0"/>
      <w:marTop w:val="0"/>
      <w:marBottom w:val="0"/>
      <w:divBdr>
        <w:top w:val="none" w:sz="0" w:space="0" w:color="auto"/>
        <w:left w:val="none" w:sz="0" w:space="0" w:color="auto"/>
        <w:bottom w:val="none" w:sz="0" w:space="0" w:color="auto"/>
        <w:right w:val="none" w:sz="0" w:space="0" w:color="auto"/>
      </w:divBdr>
    </w:div>
    <w:div w:id="1603604949">
      <w:bodyDiv w:val="1"/>
      <w:marLeft w:val="0"/>
      <w:marRight w:val="0"/>
      <w:marTop w:val="0"/>
      <w:marBottom w:val="0"/>
      <w:divBdr>
        <w:top w:val="none" w:sz="0" w:space="0" w:color="auto"/>
        <w:left w:val="none" w:sz="0" w:space="0" w:color="auto"/>
        <w:bottom w:val="none" w:sz="0" w:space="0" w:color="auto"/>
        <w:right w:val="none" w:sz="0" w:space="0" w:color="auto"/>
      </w:divBdr>
    </w:div>
    <w:div w:id="1827092057">
      <w:bodyDiv w:val="1"/>
      <w:marLeft w:val="0"/>
      <w:marRight w:val="0"/>
      <w:marTop w:val="0"/>
      <w:marBottom w:val="0"/>
      <w:divBdr>
        <w:top w:val="none" w:sz="0" w:space="0" w:color="auto"/>
        <w:left w:val="none" w:sz="0" w:space="0" w:color="auto"/>
        <w:bottom w:val="none" w:sz="0" w:space="0" w:color="auto"/>
        <w:right w:val="none" w:sz="0" w:space="0" w:color="auto"/>
      </w:divBdr>
    </w:div>
    <w:div w:id="2044164765">
      <w:bodyDiv w:val="1"/>
      <w:marLeft w:val="0"/>
      <w:marRight w:val="0"/>
      <w:marTop w:val="0"/>
      <w:marBottom w:val="0"/>
      <w:divBdr>
        <w:top w:val="none" w:sz="0" w:space="0" w:color="auto"/>
        <w:left w:val="none" w:sz="0" w:space="0" w:color="auto"/>
        <w:bottom w:val="none" w:sz="0" w:space="0" w:color="auto"/>
        <w:right w:val="none" w:sz="0" w:space="0" w:color="auto"/>
      </w:divBdr>
    </w:div>
    <w:div w:id="2050257130">
      <w:bodyDiv w:val="1"/>
      <w:marLeft w:val="0"/>
      <w:marRight w:val="0"/>
      <w:marTop w:val="0"/>
      <w:marBottom w:val="0"/>
      <w:divBdr>
        <w:top w:val="none" w:sz="0" w:space="0" w:color="auto"/>
        <w:left w:val="none" w:sz="0" w:space="0" w:color="auto"/>
        <w:bottom w:val="none" w:sz="0" w:space="0" w:color="auto"/>
        <w:right w:val="none" w:sz="0" w:space="0" w:color="auto"/>
      </w:divBdr>
    </w:div>
    <w:div w:id="2069497860">
      <w:bodyDiv w:val="1"/>
      <w:marLeft w:val="0"/>
      <w:marRight w:val="0"/>
      <w:marTop w:val="0"/>
      <w:marBottom w:val="0"/>
      <w:divBdr>
        <w:top w:val="none" w:sz="0" w:space="0" w:color="auto"/>
        <w:left w:val="none" w:sz="0" w:space="0" w:color="auto"/>
        <w:bottom w:val="none" w:sz="0" w:space="0" w:color="auto"/>
        <w:right w:val="none" w:sz="0" w:space="0" w:color="auto"/>
      </w:divBdr>
    </w:div>
    <w:div w:id="210233010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hyperlink" Target="http://www.dep.state.fl.us/geology/publications/library.htm" TargetMode="External"/><Relationship Id="rId21" Type="http://schemas.openxmlformats.org/officeDocument/2006/relationships/customXml" Target="../customXml/item21.xml"/><Relationship Id="rId34" Type="http://schemas.openxmlformats.org/officeDocument/2006/relationships/image" Target="media/image2.jpeg"/><Relationship Id="rId42" Type="http://schemas.openxmlformats.org/officeDocument/2006/relationships/image" Target="media/image3.jpeg"/><Relationship Id="rId47" Type="http://schemas.openxmlformats.org/officeDocument/2006/relationships/image" Target="media/image6.emf"/><Relationship Id="rId50" Type="http://schemas.openxmlformats.org/officeDocument/2006/relationships/footer" Target="footer2.xml"/><Relationship Id="rId55"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image" Target="media/image1.gif"/><Relationship Id="rId38" Type="http://schemas.openxmlformats.org/officeDocument/2006/relationships/hyperlink" Target="http://www.dep.state.fl.us/geology/gisdatamaps/index.htm" TargetMode="External"/><Relationship Id="rId46" Type="http://schemas.openxmlformats.org/officeDocument/2006/relationships/oleObject" Target="embeddings/oleObject2.bin"/><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settings" Target="settings.xml"/><Relationship Id="rId41" Type="http://schemas.openxmlformats.org/officeDocument/2006/relationships/hyperlink" Target="http://www.dep.state.fl.us/geology/ed_outreach/index.htm" TargetMode="External"/><Relationship Id="rId54" Type="http://schemas.openxmlformats.org/officeDocument/2006/relationships/hyperlink" Target="http://ngmdb.usgs.gov/Info/dmt/"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endnotes" Target="endnotes.xml"/><Relationship Id="rId37" Type="http://schemas.openxmlformats.org/officeDocument/2006/relationships/hyperlink" Target="http://www.dep.state.fl.us/geology/gisdatamaps/index.htm" TargetMode="External"/><Relationship Id="rId40" Type="http://schemas.openxmlformats.org/officeDocument/2006/relationships/hyperlink" Target="http://www.dep.state.fl.us/geology/programs/geodataaqui.htm" TargetMode="External"/><Relationship Id="rId45" Type="http://schemas.openxmlformats.org/officeDocument/2006/relationships/image" Target="media/image5.emf"/><Relationship Id="rId53" Type="http://schemas.openxmlformats.org/officeDocument/2006/relationships/hyperlink" Target="http://ngmdb.usgs.gov/Info/dmt/" TargetMode="Externa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styles" Target="styles.xml"/><Relationship Id="rId36" Type="http://schemas.openxmlformats.org/officeDocument/2006/relationships/hyperlink" Target="http://www.dep.state.fl.us/geology/geologictopics/rocks/florida_rocks.htm" TargetMode="External"/><Relationship Id="rId49" Type="http://schemas.openxmlformats.org/officeDocument/2006/relationships/footer" Target="footer1.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footnotes" Target="footnotes.xml"/><Relationship Id="rId44" Type="http://schemas.openxmlformats.org/officeDocument/2006/relationships/oleObject" Target="embeddings/oleObject1.bin"/><Relationship Id="rId52" Type="http://schemas.openxmlformats.org/officeDocument/2006/relationships/image" Target="media/image8.jpeg"/><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numbering" Target="numbering.xml"/><Relationship Id="rId30" Type="http://schemas.openxmlformats.org/officeDocument/2006/relationships/webSettings" Target="webSettings.xml"/><Relationship Id="rId35" Type="http://schemas.openxmlformats.org/officeDocument/2006/relationships/hyperlink" Target="http://www.dep.state.fl.us/geology/geologictopics/sinkhole.htm" TargetMode="External"/><Relationship Id="rId43" Type="http://schemas.openxmlformats.org/officeDocument/2006/relationships/image" Target="media/image4.emf"/><Relationship Id="rId48" Type="http://schemas.openxmlformats.org/officeDocument/2006/relationships/image" Target="media/image7.emf"/><Relationship Id="rId56" Type="http://schemas.openxmlformats.org/officeDocument/2006/relationships/theme" Target="theme/theme1.xml"/><Relationship Id="rId8" Type="http://schemas.openxmlformats.org/officeDocument/2006/relationships/customXml" Target="../customXml/item8.xml"/><Relationship Id="rId51" Type="http://schemas.openxmlformats.org/officeDocument/2006/relationships/hyperlink" Target="http://www.dep.state.fl.us/geology/publications/index.htm" TargetMode="External"/><Relationship Id="rId3" Type="http://schemas.openxmlformats.org/officeDocument/2006/relationships/customXml" Target="../customXml/item3.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b:Sources xmlns:b="http://schemas.openxmlformats.org/officeDocument/2006/bibliography" xmlns="http://schemas.openxmlformats.org/officeDocument/2006/bibliography" SelectedStyle="\APA.XSL" StyleName="APA Fifth Edition"/>
</file>

<file path=customXml/item8.xml><?xml version="1.0" encoding="utf-8"?>
<b:Sources xmlns:b="http://schemas.openxmlformats.org/officeDocument/2006/bibliography" xmlns="http://schemas.openxmlformats.org/officeDocument/2006/bibliography" SelectedStyle="\APA.XSL" StyleName="APA Fifth Edition"/>
</file>

<file path=customXml/item9.xml><?xml version="1.0" encoding="utf-8"?>
<b:Sources xmlns:b="http://schemas.openxmlformats.org/officeDocument/2006/bibliography" xmlns="http://schemas.openxmlformats.org/officeDocument/2006/bibliography" SelectedStyle="\APA.XSL" StyleName="APA Fifth Edition"/>
</file>

<file path=customXml/item10.xml><?xml version="1.0" encoding="utf-8"?>
<b:Sources xmlns:b="http://schemas.openxmlformats.org/officeDocument/2006/bibliography" xmlns="http://schemas.openxmlformats.org/officeDocument/2006/bibliography" SelectedStyle="\APA.XSL" StyleName="APA Fifth Edition"/>
</file>

<file path=customXml/item11.xml><?xml version="1.0" encoding="utf-8"?>
<b:Sources xmlns:b="http://schemas.openxmlformats.org/officeDocument/2006/bibliography" xmlns="http://schemas.openxmlformats.org/officeDocument/2006/bibliography" SelectedStyle="\APA.XSL" StyleName="APA Fifth Edition"/>
</file>

<file path=customXml/item12.xml><?xml version="1.0" encoding="utf-8"?>
<b:Sources xmlns:b="http://schemas.openxmlformats.org/officeDocument/2006/bibliography" xmlns="http://schemas.openxmlformats.org/officeDocument/2006/bibliography" SelectedStyle="\APA.XSL" StyleName="APA Fifth Edition"/>
</file>

<file path=customXml/item13.xml><?xml version="1.0" encoding="utf-8"?>
<b:Sources xmlns:b="http://schemas.openxmlformats.org/officeDocument/2006/bibliography" xmlns="http://schemas.openxmlformats.org/officeDocument/2006/bibliography" SelectedStyle="\APA.XSL" StyleName="APA Fifth Edition"/>
</file>

<file path=customXml/item14.xml><?xml version="1.0" encoding="utf-8"?>
<b:Sources xmlns:b="http://schemas.openxmlformats.org/officeDocument/2006/bibliography" xmlns="http://schemas.openxmlformats.org/officeDocument/2006/bibliography" SelectedStyle="\APA.XSL" StyleName="APA Fifth Edition"/>
</file>

<file path=customXml/item15.xml><?xml version="1.0" encoding="utf-8"?>
<b:Sources xmlns:b="http://schemas.openxmlformats.org/officeDocument/2006/bibliography" xmlns="http://schemas.openxmlformats.org/officeDocument/2006/bibliography" SelectedStyle="\APA.XSL" StyleName="APA Fifth Edition"/>
</file>

<file path=customXml/item16.xml><?xml version="1.0" encoding="utf-8"?>
<b:Sources xmlns:b="http://schemas.openxmlformats.org/officeDocument/2006/bibliography" xmlns="http://schemas.openxmlformats.org/officeDocument/2006/bibliography" SelectedStyle="\APA.XSL" StyleName="APA Fifth Edition"/>
</file>

<file path=customXml/item17.xml><?xml version="1.0" encoding="utf-8"?>
<b:Sources xmlns:b="http://schemas.openxmlformats.org/officeDocument/2006/bibliography" xmlns="http://schemas.openxmlformats.org/officeDocument/2006/bibliography" SelectedStyle="\APA.XSL" StyleName="APA Fifth Edition"/>
</file>

<file path=customXml/item18.xml><?xml version="1.0" encoding="utf-8"?>
<b:Sources xmlns:b="http://schemas.openxmlformats.org/officeDocument/2006/bibliography" xmlns="http://schemas.openxmlformats.org/officeDocument/2006/bibliography" SelectedStyle="\APA.XSL" StyleName="APA Fifth Edition"/>
</file>

<file path=customXml/item19.xml><?xml version="1.0" encoding="utf-8"?>
<b:Sources xmlns:b="http://schemas.openxmlformats.org/officeDocument/2006/bibliography" xmlns="http://schemas.openxmlformats.org/officeDocument/2006/bibliography" SelectedStyle="\APA.XSL" StyleName="APA Fifth Edition"/>
</file>

<file path=customXml/item20.xml><?xml version="1.0" encoding="utf-8"?>
<b:Sources xmlns:b="http://schemas.openxmlformats.org/officeDocument/2006/bibliography" xmlns="http://schemas.openxmlformats.org/officeDocument/2006/bibliography" SelectedStyle="\APA.XSL" StyleName="APA Fifth Edition"/>
</file>

<file path=customXml/item21.xml><?xml version="1.0" encoding="utf-8"?>
<b:Sources xmlns:b="http://schemas.openxmlformats.org/officeDocument/2006/bibliography" xmlns="http://schemas.openxmlformats.org/officeDocument/2006/bibliography" SelectedStyle="\APA.XSL" StyleName="APA Fifth Edition"/>
</file>

<file path=customXml/item22.xml><?xml version="1.0" encoding="utf-8"?>
<b:Sources xmlns:b="http://schemas.openxmlformats.org/officeDocument/2006/bibliography" xmlns="http://schemas.openxmlformats.org/officeDocument/2006/bibliography" SelectedStyle="\APA.XSL" StyleName="APA Fifth Edition"/>
</file>

<file path=customXml/item23.xml><?xml version="1.0" encoding="utf-8"?>
<b:Sources xmlns:b="http://schemas.openxmlformats.org/officeDocument/2006/bibliography" xmlns="http://schemas.openxmlformats.org/officeDocument/2006/bibliography" SelectedStyle="\APA.XSL" StyleName="APA Fifth Edition"/>
</file>

<file path=customXml/item24.xml><?xml version="1.0" encoding="utf-8"?>
<b:Sources xmlns:b="http://schemas.openxmlformats.org/officeDocument/2006/bibliography" xmlns="http://schemas.openxmlformats.org/officeDocument/2006/bibliography" SelectedStyle="\APA.XSL" StyleName="APA Fifth Edition"/>
</file>

<file path=customXml/item25.xml><?xml version="1.0" encoding="utf-8"?>
<b:Sources xmlns:b="http://schemas.openxmlformats.org/officeDocument/2006/bibliography" xmlns="http://schemas.openxmlformats.org/officeDocument/2006/bibliography" SelectedStyle="\APA.XSL" StyleName="APA Fifth Edition"/>
</file>

<file path=customXml/item26.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05B6BDB8-30A8-4A24-A48F-5B7DA7D0543F}">
  <ds:schemaRefs>
    <ds:schemaRef ds:uri="http://schemas.openxmlformats.org/officeDocument/2006/bibliography"/>
  </ds:schemaRefs>
</ds:datastoreItem>
</file>

<file path=customXml/itemProps2.xml><?xml version="1.0" encoding="utf-8"?>
<ds:datastoreItem xmlns:ds="http://schemas.openxmlformats.org/officeDocument/2006/customXml" ds:itemID="{E25F3923-FBD9-4D52-BB0F-663126B48E02}">
  <ds:schemaRefs>
    <ds:schemaRef ds:uri="http://schemas.openxmlformats.org/officeDocument/2006/bibliography"/>
  </ds:schemaRefs>
</ds:datastoreItem>
</file>

<file path=customXml/itemProps3.xml><?xml version="1.0" encoding="utf-8"?>
<ds:datastoreItem xmlns:ds="http://schemas.openxmlformats.org/officeDocument/2006/customXml" ds:itemID="{210F30A2-CAC7-4CD1-AEF4-6EA33EB99E74}">
  <ds:schemaRefs>
    <ds:schemaRef ds:uri="http://schemas.openxmlformats.org/officeDocument/2006/bibliography"/>
  </ds:schemaRefs>
</ds:datastoreItem>
</file>

<file path=customXml/itemProps4.xml><?xml version="1.0" encoding="utf-8"?>
<ds:datastoreItem xmlns:ds="http://schemas.openxmlformats.org/officeDocument/2006/customXml" ds:itemID="{51896D62-AC2F-44F5-994A-E4757E0620C5}">
  <ds:schemaRefs>
    <ds:schemaRef ds:uri="http://schemas.openxmlformats.org/officeDocument/2006/bibliography"/>
  </ds:schemaRefs>
</ds:datastoreItem>
</file>

<file path=customXml/itemProps5.xml><?xml version="1.0" encoding="utf-8"?>
<ds:datastoreItem xmlns:ds="http://schemas.openxmlformats.org/officeDocument/2006/customXml" ds:itemID="{CB08C7CA-A12F-4776-AE8F-FBB3FE43FA59}">
  <ds:schemaRefs>
    <ds:schemaRef ds:uri="http://schemas.openxmlformats.org/officeDocument/2006/bibliography"/>
  </ds:schemaRefs>
</ds:datastoreItem>
</file>

<file path=customXml/itemProps6.xml><?xml version="1.0" encoding="utf-8"?>
<ds:datastoreItem xmlns:ds="http://schemas.openxmlformats.org/officeDocument/2006/customXml" ds:itemID="{40552EA3-00A7-4A81-8B1B-1CD6ECF7D11B}">
  <ds:schemaRefs>
    <ds:schemaRef ds:uri="http://schemas.openxmlformats.org/officeDocument/2006/bibliography"/>
  </ds:schemaRefs>
</ds:datastoreItem>
</file>

<file path=customXml/itemProps7.xml><?xml version="1.0" encoding="utf-8"?>
<ds:datastoreItem xmlns:ds="http://schemas.openxmlformats.org/officeDocument/2006/customXml" ds:itemID="{495C1E94-CB5F-484B-B512-9197B88C3409}">
  <ds:schemaRefs>
    <ds:schemaRef ds:uri="http://schemas.openxmlformats.org/officeDocument/2006/bibliography"/>
  </ds:schemaRefs>
</ds:datastoreItem>
</file>

<file path=customXml/itemProps8.xml><?xml version="1.0" encoding="utf-8"?>
<ds:datastoreItem xmlns:ds="http://schemas.openxmlformats.org/officeDocument/2006/customXml" ds:itemID="{8D9D3422-BF55-4987-AC56-30434C5C9AE3}">
  <ds:schemaRefs>
    <ds:schemaRef ds:uri="http://schemas.openxmlformats.org/officeDocument/2006/bibliography"/>
  </ds:schemaRefs>
</ds:datastoreItem>
</file>

<file path=customXml/itemProps9.xml><?xml version="1.0" encoding="utf-8"?>
<ds:datastoreItem xmlns:ds="http://schemas.openxmlformats.org/officeDocument/2006/customXml" ds:itemID="{03ACB38F-468E-4ADF-B1A7-A662912CC3AD}">
  <ds:schemaRefs>
    <ds:schemaRef ds:uri="http://schemas.openxmlformats.org/officeDocument/2006/bibliography"/>
  </ds:schemaRefs>
</ds:datastoreItem>
</file>

<file path=customXml/itemProps10.xml><?xml version="1.0" encoding="utf-8"?>
<ds:datastoreItem xmlns:ds="http://schemas.openxmlformats.org/officeDocument/2006/customXml" ds:itemID="{F128D530-FFD2-4FC3-8AEE-FA201EA94B4A}">
  <ds:schemaRefs>
    <ds:schemaRef ds:uri="http://schemas.openxmlformats.org/officeDocument/2006/bibliography"/>
  </ds:schemaRefs>
</ds:datastoreItem>
</file>

<file path=customXml/itemProps11.xml><?xml version="1.0" encoding="utf-8"?>
<ds:datastoreItem xmlns:ds="http://schemas.openxmlformats.org/officeDocument/2006/customXml" ds:itemID="{637EADF0-877D-4606-84B4-F765331F74D5}">
  <ds:schemaRefs>
    <ds:schemaRef ds:uri="http://schemas.openxmlformats.org/officeDocument/2006/bibliography"/>
  </ds:schemaRefs>
</ds:datastoreItem>
</file>

<file path=customXml/itemProps12.xml><?xml version="1.0" encoding="utf-8"?>
<ds:datastoreItem xmlns:ds="http://schemas.openxmlformats.org/officeDocument/2006/customXml" ds:itemID="{FA3BAFE8-9E1A-410C-84DE-A30D69E4A07C}">
  <ds:schemaRefs>
    <ds:schemaRef ds:uri="http://schemas.openxmlformats.org/officeDocument/2006/bibliography"/>
  </ds:schemaRefs>
</ds:datastoreItem>
</file>

<file path=customXml/itemProps13.xml><?xml version="1.0" encoding="utf-8"?>
<ds:datastoreItem xmlns:ds="http://schemas.openxmlformats.org/officeDocument/2006/customXml" ds:itemID="{56B78D91-1F96-4E63-887D-48BC06AA1947}">
  <ds:schemaRefs>
    <ds:schemaRef ds:uri="http://schemas.openxmlformats.org/officeDocument/2006/bibliography"/>
  </ds:schemaRefs>
</ds:datastoreItem>
</file>

<file path=customXml/itemProps14.xml><?xml version="1.0" encoding="utf-8"?>
<ds:datastoreItem xmlns:ds="http://schemas.openxmlformats.org/officeDocument/2006/customXml" ds:itemID="{F6080037-F2F3-41EE-8305-BE2C27C4C57D}">
  <ds:schemaRefs>
    <ds:schemaRef ds:uri="http://schemas.openxmlformats.org/officeDocument/2006/bibliography"/>
  </ds:schemaRefs>
</ds:datastoreItem>
</file>

<file path=customXml/itemProps15.xml><?xml version="1.0" encoding="utf-8"?>
<ds:datastoreItem xmlns:ds="http://schemas.openxmlformats.org/officeDocument/2006/customXml" ds:itemID="{7A38AF4D-2078-45ED-91E2-818E7B5726A8}">
  <ds:schemaRefs>
    <ds:schemaRef ds:uri="http://schemas.openxmlformats.org/officeDocument/2006/bibliography"/>
  </ds:schemaRefs>
</ds:datastoreItem>
</file>

<file path=customXml/itemProps16.xml><?xml version="1.0" encoding="utf-8"?>
<ds:datastoreItem xmlns:ds="http://schemas.openxmlformats.org/officeDocument/2006/customXml" ds:itemID="{07501234-385A-4447-BFE3-904E1EED0596}">
  <ds:schemaRefs>
    <ds:schemaRef ds:uri="http://schemas.openxmlformats.org/officeDocument/2006/bibliography"/>
  </ds:schemaRefs>
</ds:datastoreItem>
</file>

<file path=customXml/itemProps17.xml><?xml version="1.0" encoding="utf-8"?>
<ds:datastoreItem xmlns:ds="http://schemas.openxmlformats.org/officeDocument/2006/customXml" ds:itemID="{D1F7D309-35A7-4D16-8D26-9FCEF135CD6D}">
  <ds:schemaRefs>
    <ds:schemaRef ds:uri="http://schemas.openxmlformats.org/officeDocument/2006/bibliography"/>
  </ds:schemaRefs>
</ds:datastoreItem>
</file>

<file path=customXml/itemProps18.xml><?xml version="1.0" encoding="utf-8"?>
<ds:datastoreItem xmlns:ds="http://schemas.openxmlformats.org/officeDocument/2006/customXml" ds:itemID="{B9EC843B-37C5-43C8-9FE9-E61F021B3382}">
  <ds:schemaRefs>
    <ds:schemaRef ds:uri="http://schemas.openxmlformats.org/officeDocument/2006/bibliography"/>
  </ds:schemaRefs>
</ds:datastoreItem>
</file>

<file path=customXml/itemProps19.xml><?xml version="1.0" encoding="utf-8"?>
<ds:datastoreItem xmlns:ds="http://schemas.openxmlformats.org/officeDocument/2006/customXml" ds:itemID="{8FC45F8A-7F39-4444-9F63-7B066E842CFC}">
  <ds:schemaRefs>
    <ds:schemaRef ds:uri="http://schemas.openxmlformats.org/officeDocument/2006/bibliography"/>
  </ds:schemaRefs>
</ds:datastoreItem>
</file>

<file path=customXml/itemProps20.xml><?xml version="1.0" encoding="utf-8"?>
<ds:datastoreItem xmlns:ds="http://schemas.openxmlformats.org/officeDocument/2006/customXml" ds:itemID="{F1256455-9C19-41CA-BF98-DCA9B542897C}">
  <ds:schemaRefs>
    <ds:schemaRef ds:uri="http://schemas.openxmlformats.org/officeDocument/2006/bibliography"/>
  </ds:schemaRefs>
</ds:datastoreItem>
</file>

<file path=customXml/itemProps21.xml><?xml version="1.0" encoding="utf-8"?>
<ds:datastoreItem xmlns:ds="http://schemas.openxmlformats.org/officeDocument/2006/customXml" ds:itemID="{2D14F6E6-58CC-4BA7-9DB9-D455A314BF37}">
  <ds:schemaRefs>
    <ds:schemaRef ds:uri="http://schemas.openxmlformats.org/officeDocument/2006/bibliography"/>
  </ds:schemaRefs>
</ds:datastoreItem>
</file>

<file path=customXml/itemProps22.xml><?xml version="1.0" encoding="utf-8"?>
<ds:datastoreItem xmlns:ds="http://schemas.openxmlformats.org/officeDocument/2006/customXml" ds:itemID="{E60D0065-3EFB-411F-9C63-013611D16D61}">
  <ds:schemaRefs>
    <ds:schemaRef ds:uri="http://schemas.openxmlformats.org/officeDocument/2006/bibliography"/>
  </ds:schemaRefs>
</ds:datastoreItem>
</file>

<file path=customXml/itemProps23.xml><?xml version="1.0" encoding="utf-8"?>
<ds:datastoreItem xmlns:ds="http://schemas.openxmlformats.org/officeDocument/2006/customXml" ds:itemID="{11B90B1F-1894-41E9-AD45-12A08EB42D6B}">
  <ds:schemaRefs>
    <ds:schemaRef ds:uri="http://schemas.openxmlformats.org/officeDocument/2006/bibliography"/>
  </ds:schemaRefs>
</ds:datastoreItem>
</file>

<file path=customXml/itemProps24.xml><?xml version="1.0" encoding="utf-8"?>
<ds:datastoreItem xmlns:ds="http://schemas.openxmlformats.org/officeDocument/2006/customXml" ds:itemID="{AF080F59-8F27-463C-902E-0D69BE4034CF}">
  <ds:schemaRefs>
    <ds:schemaRef ds:uri="http://schemas.openxmlformats.org/officeDocument/2006/bibliography"/>
  </ds:schemaRefs>
</ds:datastoreItem>
</file>

<file path=customXml/itemProps25.xml><?xml version="1.0" encoding="utf-8"?>
<ds:datastoreItem xmlns:ds="http://schemas.openxmlformats.org/officeDocument/2006/customXml" ds:itemID="{F1DEB94E-A142-4790-A8FD-53746729F0A4}">
  <ds:schemaRefs>
    <ds:schemaRef ds:uri="http://schemas.openxmlformats.org/officeDocument/2006/bibliography"/>
  </ds:schemaRefs>
</ds:datastoreItem>
</file>

<file path=customXml/itemProps26.xml><?xml version="1.0" encoding="utf-8"?>
<ds:datastoreItem xmlns:ds="http://schemas.openxmlformats.org/officeDocument/2006/customXml" ds:itemID="{BFAB12F8-3DEB-4AB0-BD39-1FFD2BC008E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226</TotalTime>
  <Pages>67</Pages>
  <Words>14494</Words>
  <Characters>82619</Characters>
  <Application>Microsoft Office Word</Application>
  <DocSecurity>0</DocSecurity>
  <Lines>688</Lines>
  <Paragraphs>193</Paragraphs>
  <ScaleCrop>false</ScaleCrop>
  <HeadingPairs>
    <vt:vector size="2" baseType="variant">
      <vt:variant>
        <vt:lpstr>Title</vt:lpstr>
      </vt:variant>
      <vt:variant>
        <vt:i4>1</vt:i4>
      </vt:variant>
    </vt:vector>
  </HeadingPairs>
  <TitlesOfParts>
    <vt:vector size="1" baseType="lpstr">
      <vt:lpstr>FGS Business Plan</vt:lpstr>
    </vt:vector>
  </TitlesOfParts>
  <Company>DIVISION OF XYZ</Company>
  <LinksUpToDate>false</LinksUpToDate>
  <CharactersWithSpaces>96920</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FGS Business Plan</dc:title>
  <dc:creator>garcia_s</dc:creator>
  <cp:lastModifiedBy>Lloyd, Jackie</cp:lastModifiedBy>
  <cp:revision>34</cp:revision>
  <cp:lastPrinted>2013-06-27T21:04:00Z</cp:lastPrinted>
  <dcterms:created xsi:type="dcterms:W3CDTF">2014-03-28T14:55:00Z</dcterms:created>
  <dcterms:modified xsi:type="dcterms:W3CDTF">2014-05-14T13:43:00Z</dcterms:modified>
</cp:coreProperties>
</file>