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Default Extension="wmf" ContentType="image/x-wmf"/>
  <Default Extension="xls" ContentType="application/vnd.ms-exce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Default Extension="ppt" ContentType="application/vnd.ms-powerpoint"/>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ommentAuthors.xml" ContentType="application/vnd.openxmlformats-officedocument.presentationml.comme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92"/>
  </p:notesMasterIdLst>
  <p:sldIdLst>
    <p:sldId id="606" r:id="rId2"/>
    <p:sldId id="636" r:id="rId3"/>
    <p:sldId id="659" r:id="rId4"/>
    <p:sldId id="622" r:id="rId5"/>
    <p:sldId id="614" r:id="rId6"/>
    <p:sldId id="613" r:id="rId7"/>
    <p:sldId id="617" r:id="rId8"/>
    <p:sldId id="619" r:id="rId9"/>
    <p:sldId id="620" r:id="rId10"/>
    <p:sldId id="631" r:id="rId11"/>
    <p:sldId id="632" r:id="rId12"/>
    <p:sldId id="621" r:id="rId13"/>
    <p:sldId id="661" r:id="rId14"/>
    <p:sldId id="662" r:id="rId15"/>
    <p:sldId id="660" r:id="rId16"/>
    <p:sldId id="625" r:id="rId17"/>
    <p:sldId id="624" r:id="rId18"/>
    <p:sldId id="657" r:id="rId19"/>
    <p:sldId id="634" r:id="rId20"/>
    <p:sldId id="637" r:id="rId21"/>
    <p:sldId id="627" r:id="rId22"/>
    <p:sldId id="647" r:id="rId23"/>
    <p:sldId id="628" r:id="rId24"/>
    <p:sldId id="629" r:id="rId25"/>
    <p:sldId id="635" r:id="rId26"/>
    <p:sldId id="256" r:id="rId27"/>
    <p:sldId id="598" r:id="rId28"/>
    <p:sldId id="599" r:id="rId29"/>
    <p:sldId id="600" r:id="rId30"/>
    <p:sldId id="601" r:id="rId31"/>
    <p:sldId id="602" r:id="rId32"/>
    <p:sldId id="603" r:id="rId33"/>
    <p:sldId id="604" r:id="rId34"/>
    <p:sldId id="463" r:id="rId35"/>
    <p:sldId id="488" r:id="rId36"/>
    <p:sldId id="590" r:id="rId37"/>
    <p:sldId id="648" r:id="rId38"/>
    <p:sldId id="656" r:id="rId39"/>
    <p:sldId id="649" r:id="rId40"/>
    <p:sldId id="650" r:id="rId41"/>
    <p:sldId id="589" r:id="rId42"/>
    <p:sldId id="536" r:id="rId43"/>
    <p:sldId id="586" r:id="rId44"/>
    <p:sldId id="587" r:id="rId45"/>
    <p:sldId id="588" r:id="rId46"/>
    <p:sldId id="560" r:id="rId47"/>
    <p:sldId id="597" r:id="rId48"/>
    <p:sldId id="508" r:id="rId49"/>
    <p:sldId id="551" r:id="rId50"/>
    <p:sldId id="552" r:id="rId51"/>
    <p:sldId id="553" r:id="rId52"/>
    <p:sldId id="658" r:id="rId53"/>
    <p:sldId id="554" r:id="rId54"/>
    <p:sldId id="651" r:id="rId55"/>
    <p:sldId id="505" r:id="rId56"/>
    <p:sldId id="543" r:id="rId57"/>
    <p:sldId id="591" r:id="rId58"/>
    <p:sldId id="652" r:id="rId59"/>
    <p:sldId id="653" r:id="rId60"/>
    <p:sldId id="546" r:id="rId61"/>
    <p:sldId id="547" r:id="rId62"/>
    <p:sldId id="548" r:id="rId63"/>
    <p:sldId id="549" r:id="rId64"/>
    <p:sldId id="592" r:id="rId65"/>
    <p:sldId id="654" r:id="rId66"/>
    <p:sldId id="594" r:id="rId67"/>
    <p:sldId id="595" r:id="rId68"/>
    <p:sldId id="593" r:id="rId69"/>
    <p:sldId id="655" r:id="rId70"/>
    <p:sldId id="596" r:id="rId71"/>
    <p:sldId id="501" r:id="rId72"/>
    <p:sldId id="503" r:id="rId73"/>
    <p:sldId id="605" r:id="rId74"/>
    <p:sldId id="520" r:id="rId75"/>
    <p:sldId id="556" r:id="rId76"/>
    <p:sldId id="521" r:id="rId77"/>
    <p:sldId id="522" r:id="rId78"/>
    <p:sldId id="523" r:id="rId79"/>
    <p:sldId id="524" r:id="rId80"/>
    <p:sldId id="555" r:id="rId81"/>
    <p:sldId id="585" r:id="rId82"/>
    <p:sldId id="557" r:id="rId83"/>
    <p:sldId id="525" r:id="rId84"/>
    <p:sldId id="638" r:id="rId85"/>
    <p:sldId id="639" r:id="rId86"/>
    <p:sldId id="640" r:id="rId87"/>
    <p:sldId id="641" r:id="rId88"/>
    <p:sldId id="642" r:id="rId89"/>
    <p:sldId id="643" r:id="rId90"/>
    <p:sldId id="644" r:id="rId9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uy H. Means" initials="GHM" lastIdx="6"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00CCFF"/>
    <a:srgbClr val="273575"/>
    <a:srgbClr val="006699"/>
    <a:srgbClr val="008080"/>
    <a:srgbClr val="000000"/>
    <a:srgbClr val="FF9999"/>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35" autoAdjust="0"/>
  </p:normalViewPr>
  <p:slideViewPr>
    <p:cSldViewPr>
      <p:cViewPr varScale="1">
        <p:scale>
          <a:sx n="107" d="100"/>
          <a:sy n="107" d="100"/>
        </p:scale>
        <p:origin x="-8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image" Target="../media/image4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7680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768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7680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680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7680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2A3F01A-3711-4A21-986A-1C8B672030AC}"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30EB64-69AE-47DF-A0C7-FE8F0FE16D8F}" type="slidenum">
              <a:rPr lang="en-US"/>
              <a:pPr/>
              <a:t>37</a:t>
            </a:fld>
            <a:endParaRPr lang="en-US"/>
          </a:p>
        </p:txBody>
      </p:sp>
      <p:sp>
        <p:nvSpPr>
          <p:cNvPr id="117762" name="Rectangle 2"/>
          <p:cNvSpPr>
            <a:spLocks noRo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F1B6ED26-B93B-49DF-816D-5649E730DDCC}"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A629D2-AF84-43CF-8545-9BCE82EF67C2}" type="slidenum">
              <a:rPr lang="en-US" smtClean="0"/>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1B155CC9-5874-4D59-A186-81EDA207EB3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B5BC6D-C7E1-405E-9BEC-CCD9C7A18722}" type="slidenum">
              <a:rPr lang="en-US" smtClean="0"/>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D64E5D-63D2-4196-961A-4F56639C53AA}" type="slidenum">
              <a:rPr lang="en-US" smtClean="0"/>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C0B3FC-FE79-480F-89F2-0F4CE04DF030}" type="slidenum">
              <a:rPr lang="en-US" smtClean="0"/>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428173-F475-4B0C-8B55-83D2D839CD3B}" type="slidenum">
              <a:rPr lang="en-US" smtClean="0"/>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144487-DC2B-4232-B3EA-282DFF13CC73}" type="slidenum">
              <a:rPr lang="en-US" smtClean="0"/>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040D33-CCCC-4F25-9FC5-84B5AB516607}" type="slidenum">
              <a:rPr lang="en-US" smtClean="0"/>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B8287-7F8B-464D-9A48-A445EFE0D4D6}" type="slidenum">
              <a:rPr lang="en-US" smtClean="0"/>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9F0768-138C-41C4-931C-C270B94FFCC3}" type="slidenum">
              <a:rPr lang="en-US" smtClean="0"/>
              <a:pPr/>
              <a:t>‹#›</a:t>
            </a:fld>
            <a:endParaRPr lang="en-US"/>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050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386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2561EEC0-0275-4F24-9BB1-9595DEC41539}" type="slidenum">
              <a:rPr lang="en-US"/>
              <a:pPr/>
              <a:t>‹#›</a:t>
            </a:fld>
            <a:endParaRPr lang="en-US"/>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10588" cy="1325563"/>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301625" y="1676400"/>
            <a:ext cx="4194175" cy="21351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301625" y="3963988"/>
            <a:ext cx="4194175" cy="2135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676400"/>
            <a:ext cx="4194175" cy="4422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304800" y="6245225"/>
            <a:ext cx="2286000" cy="476250"/>
          </a:xfrm>
        </p:spPr>
        <p:txBody>
          <a:bodyPr/>
          <a:lstStyle>
            <a:lvl1pPr>
              <a:defRPr/>
            </a:lvl1pPr>
          </a:lstStyle>
          <a:p>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5225"/>
            <a:ext cx="2286000" cy="476250"/>
          </a:xfrm>
        </p:spPr>
        <p:txBody>
          <a:bodyPr/>
          <a:lstStyle>
            <a:lvl1pPr>
              <a:defRPr/>
            </a:lvl1pPr>
          </a:lstStyle>
          <a:p>
            <a:fld id="{F66F3BF3-5851-449D-8B50-CB29F5EA0A5D}" type="slidenum">
              <a:rPr lang="en-US"/>
              <a:pPr/>
              <a:t>‹#›</a:t>
            </a:fld>
            <a:endParaRPr lang="en-US"/>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10588" cy="1325563"/>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1625" y="1676400"/>
            <a:ext cx="4194175" cy="4422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76400"/>
            <a:ext cx="4194175" cy="4422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304800" y="6245225"/>
            <a:ext cx="22860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286000" cy="476250"/>
          </a:xfrm>
        </p:spPr>
        <p:txBody>
          <a:bodyPr/>
          <a:lstStyle>
            <a:lvl1pPr>
              <a:defRPr/>
            </a:lvl1pPr>
          </a:lstStyle>
          <a:p>
            <a:fld id="{2A5A7687-5BF9-4840-887A-8D6814473E7A}" type="slidenum">
              <a:rPr lang="en-US"/>
              <a:pPr/>
              <a:t>‹#›</a:t>
            </a:fld>
            <a:endParaRPr lang="en-US"/>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01625" y="228600"/>
            <a:ext cx="8540750" cy="5870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304800" y="6245225"/>
            <a:ext cx="2286000" cy="476250"/>
          </a:xfrm>
        </p:spPr>
        <p:txBody>
          <a:bodyPr/>
          <a:lstStyle>
            <a:lvl1pPr>
              <a:defRPr/>
            </a:lvl1pPr>
          </a:lstStyle>
          <a:p>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5225"/>
            <a:ext cx="2286000" cy="476250"/>
          </a:xfrm>
        </p:spPr>
        <p:txBody>
          <a:bodyPr/>
          <a:lstStyle>
            <a:lvl1pPr>
              <a:defRPr/>
            </a:lvl1pPr>
          </a:lstStyle>
          <a:p>
            <a:fld id="{BEDE9A9F-E847-4701-830A-9687C634F9ED}" type="slidenum">
              <a:rPr lang="en-US"/>
              <a:pPr/>
              <a:t>‹#›</a:t>
            </a:fld>
            <a:endParaRPr lang="en-US"/>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10588" cy="1325563"/>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676400"/>
            <a:ext cx="4194175" cy="4422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76400"/>
            <a:ext cx="4194175" cy="4422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304800" y="6245225"/>
            <a:ext cx="22860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286000" cy="476250"/>
          </a:xfrm>
        </p:spPr>
        <p:txBody>
          <a:bodyPr/>
          <a:lstStyle>
            <a:lvl1pPr>
              <a:defRPr/>
            </a:lvl1pPr>
          </a:lstStyle>
          <a:p>
            <a:fld id="{1D60FA4C-B8F3-41A6-A0FF-E94BFB05B7FE}" type="slidenum">
              <a:rPr lang="en-US"/>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D0D45B4E-CBB2-4CCD-83E1-F2EDD5F1F5CD}"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31" r:id="rId16"/>
  </p:sldLayoutIdLst>
  <p:transition>
    <p:fade/>
  </p:transition>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wmf"/><Relationship Id="rId1" Type="http://schemas.openxmlformats.org/officeDocument/2006/relationships/slideLayout" Target="../slideLayouts/slideLayout1.xml"/><Relationship Id="rId4" Type="http://schemas.openxmlformats.org/officeDocument/2006/relationships/image" Target="../media/image21.wmf"/></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Microsoft_Office_Excel_Chart1.xls"/><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Microsoft_Office_Excel_Chart2.xls"/></Relationships>
</file>

<file path=ppt/slides/_rels/slide4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5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Microsoft_Office_PowerPoint_97-2003_Presentation3.ppt"/><Relationship Id="rId2" Type="http://schemas.openxmlformats.org/officeDocument/2006/relationships/slideLayout" Target="../slideLayouts/slideLayout15.xml"/><Relationship Id="rId1" Type="http://schemas.openxmlformats.org/officeDocument/2006/relationships/vmlDrawing" Target="../drawings/vmlDrawing2.vml"/></Relationships>
</file>

<file path=ppt/slides/_rels/slide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1.jpeg"/><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15.xml"/></Relationships>
</file>

<file path=ppt/slides/_rels/slide84.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6.xml"/><Relationship Id="rId1" Type="http://schemas.openxmlformats.org/officeDocument/2006/relationships/vmlDrawing" Target="../drawings/vmlDrawing3.vml"/></Relationships>
</file>

<file path=ppt/slides/_rels/slide8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2.jpeg"/><Relationship Id="rId1" Type="http://schemas.openxmlformats.org/officeDocument/2006/relationships/slideLayout" Target="../slideLayouts/slideLayout14.xml"/><Relationship Id="rId4" Type="http://schemas.openxmlformats.org/officeDocument/2006/relationships/image" Target="../media/image93.jpeg"/></Relationships>
</file>

<file path=ppt/slides/_rels/slide8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4.wmf"/><Relationship Id="rId1" Type="http://schemas.openxmlformats.org/officeDocument/2006/relationships/slideLayout" Target="../slideLayouts/slideLayout16.xml"/></Relationships>
</file>

<file path=ppt/slides/_rels/slide89.xml.rels><?xml version="1.0" encoding="UTF-8" standalone="yes"?>
<Relationships xmlns="http://schemas.openxmlformats.org/package/2006/relationships"><Relationship Id="rId3" Type="http://schemas.openxmlformats.org/officeDocument/2006/relationships/hyperlink" Target="http://www.dep.state.fl.us/geology/geologictopics/springs/bulletin66.htm" TargetMode="External"/><Relationship Id="rId7" Type="http://schemas.openxmlformats.org/officeDocument/2006/relationships/hyperlink" Target="mailto:Guy.means@dep.state.fl.us" TargetMode="External"/><Relationship Id="rId2" Type="http://schemas.openxmlformats.org/officeDocument/2006/relationships/hyperlink" Target="http://www.floridasprings.org/" TargetMode="External"/><Relationship Id="rId1" Type="http://schemas.openxmlformats.org/officeDocument/2006/relationships/slideLayout" Target="../slideLayouts/slideLayout2.xml"/><Relationship Id="rId6" Type="http://schemas.openxmlformats.org/officeDocument/2006/relationships/hyperlink" Target="http://www.thiswaytothe.net/springs/" TargetMode="External"/><Relationship Id="rId5" Type="http://schemas.openxmlformats.org/officeDocument/2006/relationships/hyperlink" Target="http://www.floridasprings.net/springlisting.html" TargetMode="External"/><Relationship Id="rId4" Type="http://schemas.openxmlformats.org/officeDocument/2006/relationships/hyperlink" Target="http://www.dep.state.fl.us/geology/geologictopics/springs.htm" TargetMode="External"/></Relationships>
</file>

<file path=ppt/slides/_rels/slide90.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4482" name="Picture 2" descr="E:\#\photos\Aerial Photos 6-3-2010\St. Johns River to Kings Bay\IMG_8216PP.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TextBox 4"/>
          <p:cNvSpPr txBox="1"/>
          <p:nvPr/>
        </p:nvSpPr>
        <p:spPr>
          <a:xfrm>
            <a:off x="1219200" y="228600"/>
            <a:ext cx="6634317" cy="1077218"/>
          </a:xfrm>
          <a:prstGeom prst="rect">
            <a:avLst/>
          </a:prstGeom>
          <a:solidFill>
            <a:schemeClr val="tx1"/>
          </a:solidFill>
          <a:ln>
            <a:noFill/>
          </a:ln>
        </p:spPr>
        <p:txBody>
          <a:bodyPr wrap="none" rtlCol="0">
            <a:spAutoFit/>
          </a:bodyPr>
          <a:lstStyle/>
          <a:p>
            <a:pPr algn="ctr"/>
            <a:r>
              <a:rPr lang="en-US" sz="3200" b="1" dirty="0" smtClean="0">
                <a:solidFill>
                  <a:schemeClr val="bg1"/>
                </a:solidFill>
              </a:rPr>
              <a:t>Groundwater/surface-water </a:t>
            </a:r>
          </a:p>
          <a:p>
            <a:pPr algn="ctr"/>
            <a:r>
              <a:rPr lang="en-US" sz="3200" b="1" dirty="0" smtClean="0">
                <a:solidFill>
                  <a:schemeClr val="bg1"/>
                </a:solidFill>
              </a:rPr>
              <a:t>Interaction, Aquifers and Springs</a:t>
            </a:r>
          </a:p>
        </p:txBody>
      </p:sp>
      <p:sp>
        <p:nvSpPr>
          <p:cNvPr id="6" name="TextBox 5"/>
          <p:cNvSpPr txBox="1"/>
          <p:nvPr/>
        </p:nvSpPr>
        <p:spPr>
          <a:xfrm>
            <a:off x="2971800" y="6211669"/>
            <a:ext cx="3047999" cy="646331"/>
          </a:xfrm>
          <a:prstGeom prst="rect">
            <a:avLst/>
          </a:prstGeom>
          <a:solidFill>
            <a:schemeClr val="tx1"/>
          </a:solidFill>
        </p:spPr>
        <p:txBody>
          <a:bodyPr wrap="square" rtlCol="0">
            <a:spAutoFit/>
          </a:bodyPr>
          <a:lstStyle/>
          <a:p>
            <a:pPr algn="ctr"/>
            <a:r>
              <a:rPr lang="en-US" dirty="0" smtClean="0">
                <a:solidFill>
                  <a:schemeClr val="bg1"/>
                </a:solidFill>
              </a:rPr>
              <a:t>OLLI Karst Geology Course</a:t>
            </a:r>
          </a:p>
          <a:p>
            <a:pPr algn="ctr"/>
            <a:r>
              <a:rPr lang="en-US" dirty="0" smtClean="0">
                <a:solidFill>
                  <a:schemeClr val="bg1"/>
                </a:solidFill>
              </a:rPr>
              <a:t>Lecture 3, Harley Means</a:t>
            </a: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p:cNvSpPr>
            <a:spLocks noGrp="1" noRot="1" noChangeArrowheads="1"/>
          </p:cNvSpPr>
          <p:nvPr>
            <p:ph type="body" sz="half" idx="1"/>
          </p:nvPr>
        </p:nvSpPr>
        <p:spPr>
          <a:xfrm>
            <a:off x="76200" y="1905000"/>
            <a:ext cx="3657600" cy="4525963"/>
          </a:xfrm>
        </p:spPr>
        <p:txBody>
          <a:bodyPr>
            <a:normAutofit/>
          </a:bodyPr>
          <a:lstStyle/>
          <a:p>
            <a:pPr>
              <a:lnSpc>
                <a:spcPct val="90000"/>
              </a:lnSpc>
            </a:pPr>
            <a:r>
              <a:rPr lang="en-US" sz="2000" dirty="0" smtClean="0"/>
              <a:t>Rapid recharge </a:t>
            </a:r>
            <a:r>
              <a:rPr lang="en-US" sz="2000" dirty="0" err="1" smtClean="0"/>
              <a:t>occurrs</a:t>
            </a:r>
            <a:r>
              <a:rPr lang="en-US" sz="2000" dirty="0" smtClean="0"/>
              <a:t> through </a:t>
            </a:r>
            <a:r>
              <a:rPr lang="en-US" sz="2000" dirty="0" err="1" smtClean="0"/>
              <a:t>swallets</a:t>
            </a:r>
            <a:r>
              <a:rPr lang="en-US" sz="2000" dirty="0" smtClean="0"/>
              <a:t>.</a:t>
            </a:r>
            <a:endParaRPr lang="en-US" sz="2000" dirty="0"/>
          </a:p>
          <a:p>
            <a:pPr>
              <a:lnSpc>
                <a:spcPct val="90000"/>
              </a:lnSpc>
            </a:pPr>
            <a:endParaRPr lang="en-US" sz="2000" dirty="0"/>
          </a:p>
          <a:p>
            <a:pPr>
              <a:lnSpc>
                <a:spcPct val="90000"/>
              </a:lnSpc>
            </a:pPr>
            <a:r>
              <a:rPr lang="en-US" sz="2000" dirty="0" err="1"/>
              <a:t>Stormwater</a:t>
            </a:r>
            <a:r>
              <a:rPr lang="en-US" sz="2000" dirty="0"/>
              <a:t> enters here and reaches Wakulla in 18 – 19 days</a:t>
            </a:r>
            <a:r>
              <a:rPr lang="en-US" sz="2000" dirty="0" smtClean="0"/>
              <a:t>.</a:t>
            </a:r>
          </a:p>
          <a:p>
            <a:pPr>
              <a:lnSpc>
                <a:spcPct val="90000"/>
              </a:lnSpc>
            </a:pPr>
            <a:endParaRPr lang="en-US" sz="2000" dirty="0" smtClean="0"/>
          </a:p>
          <a:p>
            <a:pPr>
              <a:lnSpc>
                <a:spcPct val="90000"/>
              </a:lnSpc>
            </a:pPr>
            <a:r>
              <a:rPr lang="en-US" sz="2000" dirty="0" smtClean="0"/>
              <a:t>Surface water becomes</a:t>
            </a:r>
            <a:r>
              <a:rPr lang="en-US" sz="2000" dirty="0"/>
              <a:t> </a:t>
            </a:r>
            <a:r>
              <a:rPr lang="en-US" sz="2000" dirty="0" smtClean="0"/>
              <a:t>groundwater rapidly.</a:t>
            </a:r>
          </a:p>
          <a:p>
            <a:pPr>
              <a:lnSpc>
                <a:spcPct val="90000"/>
              </a:lnSpc>
            </a:pPr>
            <a:endParaRPr lang="en-US" sz="2000" dirty="0" smtClean="0"/>
          </a:p>
          <a:p>
            <a:pPr>
              <a:lnSpc>
                <a:spcPct val="90000"/>
              </a:lnSpc>
            </a:pPr>
            <a:r>
              <a:rPr lang="en-US" sz="2000" dirty="0" smtClean="0"/>
              <a:t>Why is this important?</a:t>
            </a:r>
            <a:endParaRPr lang="en-US" sz="2000" dirty="0" smtClean="0"/>
          </a:p>
        </p:txBody>
      </p:sp>
      <p:pic>
        <p:nvPicPr>
          <p:cNvPr id="343043" name="Picture 3" descr="DSCN6360"/>
          <p:cNvPicPr>
            <a:picLocks noGrp="1" noChangeAspect="1" noChangeArrowheads="1"/>
          </p:cNvPicPr>
          <p:nvPr>
            <p:ph sz="half" idx="2"/>
          </p:nvPr>
        </p:nvPicPr>
        <p:blipFill>
          <a:blip r:embed="rId2" cstate="print"/>
          <a:srcRect/>
          <a:stretch>
            <a:fillRect/>
          </a:stretch>
        </p:blipFill>
        <p:spPr>
          <a:xfrm>
            <a:off x="4038600" y="0"/>
            <a:ext cx="5105400" cy="6858000"/>
          </a:xfrm>
          <a:noFill/>
          <a:ln/>
        </p:spPr>
      </p:pic>
      <p:sp>
        <p:nvSpPr>
          <p:cNvPr id="343044" name="Text Box 4"/>
          <p:cNvSpPr txBox="1">
            <a:spLocks noChangeArrowheads="1"/>
          </p:cNvSpPr>
          <p:nvPr/>
        </p:nvSpPr>
        <p:spPr bwMode="auto">
          <a:xfrm>
            <a:off x="4267200" y="6400800"/>
            <a:ext cx="184150" cy="366713"/>
          </a:xfrm>
          <a:prstGeom prst="rect">
            <a:avLst/>
          </a:prstGeom>
          <a:noFill/>
          <a:ln w="9525">
            <a:noFill/>
            <a:miter lim="800000"/>
            <a:headEnd/>
            <a:tailEnd/>
          </a:ln>
          <a:effectLst/>
        </p:spPr>
        <p:txBody>
          <a:bodyPr wrap="none">
            <a:spAutoFit/>
          </a:bodyPr>
          <a:lstStyle/>
          <a:p>
            <a:endParaRPr lang="en-US"/>
          </a:p>
        </p:txBody>
      </p:sp>
      <p:sp>
        <p:nvSpPr>
          <p:cNvPr id="343045" name="Text Box 5"/>
          <p:cNvSpPr txBox="1">
            <a:spLocks noChangeArrowheads="1"/>
          </p:cNvSpPr>
          <p:nvPr/>
        </p:nvSpPr>
        <p:spPr bwMode="auto">
          <a:xfrm>
            <a:off x="4343400" y="6324600"/>
            <a:ext cx="1276350" cy="366713"/>
          </a:xfrm>
          <a:prstGeom prst="rect">
            <a:avLst/>
          </a:prstGeom>
          <a:noFill/>
          <a:ln w="9525">
            <a:noFill/>
            <a:miter lim="800000"/>
            <a:headEnd/>
            <a:tailEnd/>
          </a:ln>
          <a:effectLst/>
        </p:spPr>
        <p:txBody>
          <a:bodyPr wrap="none">
            <a:spAutoFit/>
          </a:bodyPr>
          <a:lstStyle/>
          <a:p>
            <a:r>
              <a:rPr lang="en-US"/>
              <a:t>Ames Sink</a:t>
            </a:r>
          </a:p>
        </p:txBody>
      </p:sp>
      <p:sp>
        <p:nvSpPr>
          <p:cNvPr id="343046" name="Text Box 6"/>
          <p:cNvSpPr txBox="1">
            <a:spLocks noChangeArrowheads="1"/>
          </p:cNvSpPr>
          <p:nvPr/>
        </p:nvSpPr>
        <p:spPr bwMode="auto">
          <a:xfrm>
            <a:off x="22225" y="228600"/>
            <a:ext cx="4004430" cy="1569660"/>
          </a:xfrm>
          <a:prstGeom prst="rect">
            <a:avLst/>
          </a:prstGeom>
          <a:noFill/>
          <a:ln w="9525">
            <a:noFill/>
            <a:miter lim="800000"/>
            <a:headEnd/>
            <a:tailEnd/>
          </a:ln>
          <a:effectLst/>
        </p:spPr>
        <p:txBody>
          <a:bodyPr wrap="none">
            <a:spAutoFit/>
          </a:bodyPr>
          <a:lstStyle/>
          <a:p>
            <a:pPr algn="ctr"/>
            <a:r>
              <a:rPr lang="en-US" sz="2400" b="1" u="sng" dirty="0" smtClean="0"/>
              <a:t>Because of Florida’s </a:t>
            </a:r>
            <a:r>
              <a:rPr lang="en-US" sz="2400" b="1" u="sng" dirty="0" err="1" smtClean="0"/>
              <a:t>karst</a:t>
            </a:r>
            <a:endParaRPr lang="en-US" sz="2400" b="1" u="sng" dirty="0" smtClean="0"/>
          </a:p>
          <a:p>
            <a:pPr algn="ctr"/>
            <a:r>
              <a:rPr lang="en-US" sz="2400" b="1" u="sng" dirty="0" smtClean="0"/>
              <a:t>t</a:t>
            </a:r>
            <a:r>
              <a:rPr lang="en-US" sz="2400" b="1" u="sng" dirty="0" smtClean="0"/>
              <a:t>errain, surface water and</a:t>
            </a:r>
          </a:p>
          <a:p>
            <a:pPr algn="ctr"/>
            <a:r>
              <a:rPr lang="en-US" sz="2400" b="1" u="sng" dirty="0" smtClean="0"/>
              <a:t>g</a:t>
            </a:r>
            <a:r>
              <a:rPr lang="en-US" sz="2400" b="1" u="sng" dirty="0" smtClean="0"/>
              <a:t>roundwater interact and</a:t>
            </a:r>
          </a:p>
          <a:p>
            <a:pPr algn="ctr"/>
            <a:r>
              <a:rPr lang="en-US" sz="2400" b="1" u="sng" dirty="0" smtClean="0"/>
              <a:t>a</a:t>
            </a:r>
            <a:r>
              <a:rPr lang="en-US" sz="2400" b="1" u="sng" dirty="0" smtClean="0"/>
              <a:t>re essentially the same</a:t>
            </a:r>
            <a:endParaRPr lang="en-US" sz="2400" b="1" u="sng"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22" name="Picture 2" descr="E:\#\Power Point Presentations\ScanImages\FSU Holding Pond Aerial.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407554" name="Picture 2" descr="E:\#\photos\Geology\FSU Holding Pond\fsusink28.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2" name="Picture 4" descr="Dead Rv Alapaha Rv 0703"/>
          <p:cNvPicPr>
            <a:picLocks noChangeAspect="1" noChangeArrowheads="1"/>
          </p:cNvPicPr>
          <p:nvPr/>
        </p:nvPicPr>
        <p:blipFill>
          <a:blip r:embed="rId2"/>
          <a:srcRect/>
          <a:stretch>
            <a:fillRect/>
          </a:stretch>
        </p:blipFill>
        <p:spPr bwMode="auto">
          <a:xfrm>
            <a:off x="0" y="0"/>
            <a:ext cx="9144000" cy="7315200"/>
          </a:xfrm>
          <a:prstGeom prst="rect">
            <a:avLst/>
          </a:prstGeom>
          <a:noFill/>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8" name="Picture 4" descr="Dead River Sink Alapaha Rv H Means 0695"/>
          <p:cNvPicPr>
            <a:picLocks noChangeAspect="1" noChangeArrowheads="1"/>
          </p:cNvPicPr>
          <p:nvPr/>
        </p:nvPicPr>
        <p:blipFill>
          <a:blip r:embed="rId2" cstate="print"/>
          <a:srcRect/>
          <a:stretch>
            <a:fillRect/>
          </a:stretch>
        </p:blipFill>
        <p:spPr bwMode="auto">
          <a:xfrm>
            <a:off x="1828800" y="0"/>
            <a:ext cx="5484813" cy="6856413"/>
          </a:xfrm>
          <a:prstGeom prst="rect">
            <a:avLst/>
          </a:prstGeom>
          <a:noFill/>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SwalletDistribution2007"/>
          <p:cNvPicPr>
            <a:picLocks noChangeAspect="1" noChangeArrowheads="1"/>
          </p:cNvPicPr>
          <p:nvPr/>
        </p:nvPicPr>
        <p:blipFill>
          <a:blip r:embed="rId2"/>
          <a:srcRect/>
          <a:stretch>
            <a:fillRect/>
          </a:stretch>
        </p:blipFill>
        <p:spPr bwMode="auto">
          <a:xfrm>
            <a:off x="0" y="28575"/>
            <a:ext cx="9144000" cy="68294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a:xfrm>
            <a:off x="304800" y="0"/>
            <a:ext cx="3008313" cy="1162050"/>
          </a:xfrm>
        </p:spPr>
        <p:txBody>
          <a:bodyPr/>
          <a:lstStyle/>
          <a:p>
            <a:pPr eaLnBrk="1" hangingPunct="1"/>
            <a:r>
              <a:rPr lang="en-US" dirty="0" smtClean="0"/>
              <a:t>Where do </a:t>
            </a:r>
            <a:r>
              <a:rPr lang="en-US" dirty="0" err="1" smtClean="0"/>
              <a:t>swallets</a:t>
            </a:r>
            <a:r>
              <a:rPr lang="en-US" dirty="0" smtClean="0"/>
              <a:t> occur and why?</a:t>
            </a:r>
          </a:p>
        </p:txBody>
      </p:sp>
      <p:sp>
        <p:nvSpPr>
          <p:cNvPr id="9219" name="Text Placeholder 5"/>
          <p:cNvSpPr>
            <a:spLocks noGrp="1"/>
          </p:cNvSpPr>
          <p:nvPr>
            <p:ph type="body" idx="2"/>
          </p:nvPr>
        </p:nvSpPr>
        <p:spPr>
          <a:xfrm>
            <a:off x="228600" y="1524000"/>
            <a:ext cx="3008313" cy="4691063"/>
          </a:xfrm>
        </p:spPr>
        <p:txBody>
          <a:bodyPr>
            <a:normAutofit/>
          </a:bodyPr>
          <a:lstStyle/>
          <a:p>
            <a:pPr eaLnBrk="1" hangingPunct="1"/>
            <a:r>
              <a:rPr lang="en-US" sz="1600" dirty="0" smtClean="0"/>
              <a:t>Swallets tend to occur along the transition between the highland areas and </a:t>
            </a:r>
            <a:r>
              <a:rPr lang="en-US" sz="1600" dirty="0" err="1" smtClean="0"/>
              <a:t>karst</a:t>
            </a:r>
            <a:r>
              <a:rPr lang="en-US" sz="1600" dirty="0" smtClean="0"/>
              <a:t> plains in Florida.  This is because of differences in the underlying geology.  The highland areas are underlain by clays and clayey sands that support surface runoff.  Surface water in creeks and streams can flow toward the </a:t>
            </a:r>
            <a:r>
              <a:rPr lang="en-US" sz="1600" dirty="0" err="1" smtClean="0"/>
              <a:t>karst</a:t>
            </a:r>
            <a:r>
              <a:rPr lang="en-US" sz="1600" dirty="0" smtClean="0"/>
              <a:t> regions where limestone is near the surface and all drainage is internal.  At the interface between the clayey uplands and the </a:t>
            </a:r>
            <a:r>
              <a:rPr lang="en-US" sz="1600" dirty="0" err="1" smtClean="0"/>
              <a:t>karst</a:t>
            </a:r>
            <a:r>
              <a:rPr lang="en-US" sz="1600" dirty="0" smtClean="0"/>
              <a:t> plains is where most </a:t>
            </a:r>
            <a:r>
              <a:rPr lang="en-US" sz="1600" dirty="0" err="1" smtClean="0"/>
              <a:t>swallets</a:t>
            </a:r>
            <a:r>
              <a:rPr lang="en-US" sz="1600" dirty="0" smtClean="0"/>
              <a:t> are concentrated.</a:t>
            </a:r>
          </a:p>
        </p:txBody>
      </p:sp>
      <p:pic>
        <p:nvPicPr>
          <p:cNvPr id="9220" name="Picture 3" descr="E:\#\Power Point Presentations\ScanImages\Swallets.jpg"/>
          <p:cNvPicPr>
            <a:picLocks noGrp="1" noChangeAspect="1" noChangeArrowheads="1"/>
          </p:cNvPicPr>
          <p:nvPr>
            <p:ph sz="half" idx="1"/>
          </p:nvPr>
        </p:nvPicPr>
        <p:blipFill>
          <a:blip r:embed="rId2" cstate="print"/>
          <a:stretch>
            <a:fillRect/>
          </a:stretch>
        </p:blipFill>
        <p:spPr>
          <a:xfrm>
            <a:off x="4002520" y="188515"/>
            <a:ext cx="4684280" cy="6440885"/>
          </a:xfrm>
          <a:noFill/>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3008313" cy="1162050"/>
          </a:xfrm>
        </p:spPr>
        <p:txBody>
          <a:bodyPr/>
          <a:lstStyle/>
          <a:p>
            <a:r>
              <a:rPr lang="en-US" dirty="0" smtClean="0"/>
              <a:t>What is in </a:t>
            </a:r>
            <a:r>
              <a:rPr lang="en-US" dirty="0" err="1" smtClean="0"/>
              <a:t>stormwater</a:t>
            </a:r>
            <a:r>
              <a:rPr lang="en-US" dirty="0" smtClean="0"/>
              <a:t>?</a:t>
            </a:r>
            <a:endParaRPr lang="en-US" dirty="0"/>
          </a:p>
        </p:txBody>
      </p:sp>
      <p:sp>
        <p:nvSpPr>
          <p:cNvPr id="4" name="Text Placeholder 3"/>
          <p:cNvSpPr>
            <a:spLocks noGrp="1"/>
          </p:cNvSpPr>
          <p:nvPr>
            <p:ph type="body" idx="2"/>
          </p:nvPr>
        </p:nvSpPr>
        <p:spPr/>
        <p:txBody>
          <a:bodyPr>
            <a:normAutofit/>
          </a:bodyPr>
          <a:lstStyle/>
          <a:p>
            <a:r>
              <a:rPr lang="en-US" sz="1600" dirty="0" err="1" smtClean="0"/>
              <a:t>Nurtients</a:t>
            </a:r>
            <a:r>
              <a:rPr lang="en-US" sz="1600" dirty="0" smtClean="0"/>
              <a:t> – phosphorus, nitrate</a:t>
            </a:r>
          </a:p>
          <a:p>
            <a:endParaRPr lang="en-US" sz="1600" dirty="0" smtClean="0"/>
          </a:p>
          <a:p>
            <a:r>
              <a:rPr lang="en-US" sz="1600" dirty="0" smtClean="0"/>
              <a:t>Turbidity – sand, clay</a:t>
            </a:r>
          </a:p>
          <a:p>
            <a:r>
              <a:rPr lang="en-US" sz="1600" dirty="0" smtClean="0"/>
              <a:t>Organic chemicals – petroleum</a:t>
            </a:r>
          </a:p>
          <a:p>
            <a:endParaRPr lang="en-US" sz="1600" dirty="0" smtClean="0"/>
          </a:p>
          <a:p>
            <a:r>
              <a:rPr lang="en-US" sz="1600" dirty="0" smtClean="0"/>
              <a:t>Really anything that humans can produce can end up in </a:t>
            </a:r>
            <a:r>
              <a:rPr lang="en-US" sz="1600" dirty="0" err="1" smtClean="0"/>
              <a:t>stormwater</a:t>
            </a:r>
            <a:r>
              <a:rPr lang="en-US" sz="1600" dirty="0" smtClean="0"/>
              <a:t>!</a:t>
            </a:r>
            <a:endParaRPr lang="en-US" sz="1600" dirty="0"/>
          </a:p>
        </p:txBody>
      </p:sp>
      <p:pic>
        <p:nvPicPr>
          <p:cNvPr id="405506" name="Picture 2" descr="E:\#\Springs\Photos\LakeCityFloodFrances\LakeCityFlood9-9-04 117.jpg"/>
          <p:cNvPicPr>
            <a:picLocks noGrp="1" noChangeAspect="1" noChangeArrowheads="1"/>
          </p:cNvPicPr>
          <p:nvPr>
            <p:ph sz="half" idx="1"/>
          </p:nvPr>
        </p:nvPicPr>
        <p:blipFill>
          <a:blip r:embed="rId2" cstate="print"/>
          <a:stretch>
            <a:fillRect/>
          </a:stretch>
        </p:blipFill>
        <p:spPr bwMode="auto">
          <a:xfrm>
            <a:off x="4332287" y="158750"/>
            <a:ext cx="4354513" cy="6531770"/>
          </a:xfrm>
          <a:prstGeom prst="rect">
            <a:avLst/>
          </a:prstGeom>
          <a:noFill/>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1524000" y="3962400"/>
            <a:ext cx="5191125" cy="244475"/>
          </a:xfrm>
          <a:prstGeom prst="rect">
            <a:avLst/>
          </a:prstGeom>
          <a:noFill/>
          <a:ln w="9525">
            <a:noFill/>
            <a:miter lim="800000"/>
            <a:headEnd/>
            <a:tailEnd/>
          </a:ln>
          <a:effectLst/>
        </p:spPr>
        <p:txBody>
          <a:bodyPr anchor="ctr">
            <a:spAutoFit/>
          </a:bodyPr>
          <a:lstStyle/>
          <a:p>
            <a:pPr algn="ctr" eaLnBrk="1" hangingPunct="1"/>
            <a:endParaRPr lang="en-US" sz="1000">
              <a:latin typeface="Times New Roman" pitchFamily="18" charset="0"/>
            </a:endParaRPr>
          </a:p>
        </p:txBody>
      </p:sp>
      <p:sp>
        <p:nvSpPr>
          <p:cNvPr id="26627" name="Rectangle 3"/>
          <p:cNvSpPr>
            <a:spLocks noGrp="1" noChangeArrowheads="1"/>
          </p:cNvSpPr>
          <p:nvPr>
            <p:ph type="title"/>
          </p:nvPr>
        </p:nvSpPr>
        <p:spPr>
          <a:xfrm>
            <a:off x="1219200" y="228600"/>
            <a:ext cx="6907213" cy="941388"/>
          </a:xfrm>
        </p:spPr>
        <p:txBody>
          <a:bodyPr>
            <a:normAutofit fontScale="90000"/>
          </a:bodyPr>
          <a:lstStyle/>
          <a:p>
            <a:r>
              <a:rPr lang="en-US" dirty="0" smtClean="0"/>
              <a:t>Potential Groundwater Contaminants </a:t>
            </a:r>
            <a:r>
              <a:rPr lang="en-US" dirty="0"/>
              <a:t>and Sources</a:t>
            </a:r>
          </a:p>
        </p:txBody>
      </p:sp>
      <p:sp>
        <p:nvSpPr>
          <p:cNvPr id="26628" name="Rectangle 4"/>
          <p:cNvSpPr>
            <a:spLocks noGrp="1" noChangeArrowheads="1"/>
          </p:cNvSpPr>
          <p:nvPr>
            <p:ph type="body" idx="1"/>
          </p:nvPr>
        </p:nvSpPr>
        <p:spPr>
          <a:xfrm>
            <a:off x="1562100" y="1524000"/>
            <a:ext cx="6543675" cy="4953000"/>
          </a:xfrm>
        </p:spPr>
        <p:txBody>
          <a:bodyPr/>
          <a:lstStyle/>
          <a:p>
            <a:r>
              <a:rPr lang="en-US" sz="2500" dirty="0"/>
              <a:t>Nitrates</a:t>
            </a:r>
            <a:r>
              <a:rPr lang="en-US" sz="2800" dirty="0"/>
              <a:t> </a:t>
            </a:r>
          </a:p>
          <a:p>
            <a:pPr lvl="1"/>
            <a:r>
              <a:rPr lang="en-US" sz="2100" dirty="0"/>
              <a:t>Fertilizers and animal excrement </a:t>
            </a:r>
          </a:p>
          <a:p>
            <a:pPr lvl="1"/>
            <a:r>
              <a:rPr lang="en-US" sz="2100" dirty="0"/>
              <a:t>Atmospheric deposition</a:t>
            </a:r>
          </a:p>
          <a:p>
            <a:r>
              <a:rPr lang="en-US" sz="2500" dirty="0"/>
              <a:t>Synthetic Organic Compounds (including petroleum products)</a:t>
            </a:r>
            <a:r>
              <a:rPr lang="en-US" sz="2100" dirty="0"/>
              <a:t> </a:t>
            </a:r>
          </a:p>
          <a:p>
            <a:pPr lvl="1"/>
            <a:r>
              <a:rPr lang="en-US" sz="2100" dirty="0"/>
              <a:t>Underground storage tanks; tank farms</a:t>
            </a:r>
          </a:p>
          <a:p>
            <a:pPr lvl="1"/>
            <a:r>
              <a:rPr lang="en-US" sz="2100" dirty="0"/>
              <a:t>Transfer stations</a:t>
            </a:r>
          </a:p>
          <a:p>
            <a:pPr lvl="1"/>
            <a:r>
              <a:rPr lang="en-US" sz="2100" dirty="0"/>
              <a:t>Pesticides</a:t>
            </a:r>
          </a:p>
          <a:p>
            <a:pPr lvl="1"/>
            <a:r>
              <a:rPr lang="en-US" sz="2100" dirty="0"/>
              <a:t>Pharmaceuticals </a:t>
            </a:r>
          </a:p>
          <a:p>
            <a:pPr lvl="1"/>
            <a:r>
              <a:rPr lang="en-US" sz="2100" dirty="0"/>
              <a:t>Industry and manufacturing</a:t>
            </a:r>
          </a:p>
          <a:p>
            <a:pPr lvl="1"/>
            <a:r>
              <a:rPr lang="en-US" sz="2100" dirty="0"/>
              <a:t>Dry cleaners</a:t>
            </a:r>
          </a:p>
          <a:p>
            <a:pPr lvl="1"/>
            <a:r>
              <a:rPr lang="en-US" sz="2100" dirty="0"/>
              <a:t>Disposal sites</a:t>
            </a: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1524000" y="3962400"/>
            <a:ext cx="5191125" cy="244475"/>
          </a:xfrm>
          <a:prstGeom prst="rect">
            <a:avLst/>
          </a:prstGeom>
          <a:noFill/>
          <a:ln w="9525">
            <a:noFill/>
            <a:miter lim="800000"/>
            <a:headEnd/>
            <a:tailEnd/>
          </a:ln>
          <a:effectLst/>
        </p:spPr>
        <p:txBody>
          <a:bodyPr anchor="ctr">
            <a:spAutoFit/>
          </a:bodyPr>
          <a:lstStyle/>
          <a:p>
            <a:pPr algn="ctr" eaLnBrk="1" hangingPunct="1"/>
            <a:endParaRPr lang="en-US" sz="1000">
              <a:latin typeface="Times New Roman" pitchFamily="18" charset="0"/>
            </a:endParaRPr>
          </a:p>
        </p:txBody>
      </p:sp>
      <p:sp>
        <p:nvSpPr>
          <p:cNvPr id="27652" name="Rectangle 4"/>
          <p:cNvSpPr>
            <a:spLocks noGrp="1" noChangeArrowheads="1"/>
          </p:cNvSpPr>
          <p:nvPr>
            <p:ph type="body" idx="1"/>
          </p:nvPr>
        </p:nvSpPr>
        <p:spPr>
          <a:xfrm>
            <a:off x="1295400" y="1752600"/>
            <a:ext cx="7162800" cy="4572000"/>
          </a:xfrm>
        </p:spPr>
        <p:txBody>
          <a:bodyPr/>
          <a:lstStyle/>
          <a:p>
            <a:pPr>
              <a:lnSpc>
                <a:spcPct val="90000"/>
              </a:lnSpc>
            </a:pPr>
            <a:r>
              <a:rPr lang="en-US" sz="2500" dirty="0"/>
              <a:t>Trace Metals</a:t>
            </a:r>
          </a:p>
          <a:p>
            <a:pPr lvl="1">
              <a:lnSpc>
                <a:spcPct val="90000"/>
              </a:lnSpc>
            </a:pPr>
            <a:r>
              <a:rPr lang="en-US" sz="2100" dirty="0"/>
              <a:t>Battery storage facilities</a:t>
            </a:r>
          </a:p>
          <a:p>
            <a:pPr lvl="1">
              <a:lnSpc>
                <a:spcPct val="90000"/>
              </a:lnSpc>
            </a:pPr>
            <a:r>
              <a:rPr lang="en-US" sz="2100" dirty="0"/>
              <a:t>Disposal sites</a:t>
            </a:r>
          </a:p>
          <a:p>
            <a:pPr lvl="1">
              <a:lnSpc>
                <a:spcPct val="90000"/>
              </a:lnSpc>
            </a:pPr>
            <a:r>
              <a:rPr lang="en-US" sz="2100" dirty="0"/>
              <a:t>Fertilizers/pesticides</a:t>
            </a:r>
          </a:p>
          <a:p>
            <a:pPr>
              <a:lnSpc>
                <a:spcPct val="90000"/>
              </a:lnSpc>
            </a:pPr>
            <a:r>
              <a:rPr lang="en-US" sz="2500" dirty="0"/>
              <a:t>Bacteria and other </a:t>
            </a:r>
            <a:r>
              <a:rPr lang="en-US" sz="2500" dirty="0" err="1"/>
              <a:t>microbiota</a:t>
            </a:r>
            <a:endParaRPr lang="en-US" sz="2500" dirty="0"/>
          </a:p>
          <a:p>
            <a:pPr lvl="1">
              <a:lnSpc>
                <a:spcPct val="90000"/>
              </a:lnSpc>
            </a:pPr>
            <a:r>
              <a:rPr lang="en-US" sz="2100" dirty="0"/>
              <a:t>Septic tanks</a:t>
            </a:r>
          </a:p>
          <a:p>
            <a:pPr lvl="1">
              <a:lnSpc>
                <a:spcPct val="90000"/>
              </a:lnSpc>
            </a:pPr>
            <a:r>
              <a:rPr lang="en-US" sz="2100" dirty="0"/>
              <a:t>Animal waste</a:t>
            </a:r>
          </a:p>
          <a:p>
            <a:pPr>
              <a:lnSpc>
                <a:spcPct val="90000"/>
              </a:lnSpc>
            </a:pPr>
            <a:r>
              <a:rPr lang="en-US" sz="2500" dirty="0"/>
              <a:t>Sodium, Chloride, Sulfate, TDS,</a:t>
            </a:r>
          </a:p>
          <a:p>
            <a:pPr lvl="1">
              <a:lnSpc>
                <a:spcPct val="90000"/>
              </a:lnSpc>
            </a:pPr>
            <a:r>
              <a:rPr lang="en-US" sz="2100" dirty="0"/>
              <a:t>Over pumping of GW in </a:t>
            </a:r>
            <a:r>
              <a:rPr lang="en-US" sz="2100" dirty="0" err="1"/>
              <a:t>springsheds</a:t>
            </a:r>
            <a:r>
              <a:rPr lang="en-US" sz="2100" dirty="0"/>
              <a:t> causing intrusion of salt-water</a:t>
            </a:r>
          </a:p>
          <a:p>
            <a:pPr>
              <a:lnSpc>
                <a:spcPct val="90000"/>
              </a:lnSpc>
            </a:pPr>
            <a:r>
              <a:rPr lang="en-US" sz="2500" dirty="0"/>
              <a:t>Miscellaneous</a:t>
            </a:r>
          </a:p>
          <a:p>
            <a:pPr lvl="1">
              <a:lnSpc>
                <a:spcPct val="90000"/>
              </a:lnSpc>
            </a:pPr>
            <a:r>
              <a:rPr lang="en-US" sz="2100" dirty="0"/>
              <a:t>Waste disposal sites</a:t>
            </a:r>
          </a:p>
        </p:txBody>
      </p:sp>
      <p:sp>
        <p:nvSpPr>
          <p:cNvPr id="27657" name="Rectangle 9"/>
          <p:cNvSpPr>
            <a:spLocks noGrp="1" noChangeArrowheads="1"/>
          </p:cNvSpPr>
          <p:nvPr>
            <p:ph type="title"/>
          </p:nvPr>
        </p:nvSpPr>
        <p:spPr>
          <a:noFill/>
          <a:ln/>
        </p:spPr>
        <p:txBody>
          <a:bodyPr anchor="ctr">
            <a:normAutofit/>
          </a:bodyPr>
          <a:lstStyle/>
          <a:p>
            <a:r>
              <a:rPr lang="en-US" dirty="0" smtClean="0"/>
              <a:t>Continued</a:t>
            </a:r>
            <a:endParaRPr lang="en-US" dirty="0"/>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Phelps, 2004</a:t>
            </a:r>
            <a:endParaRPr lang="en-US" dirty="0"/>
          </a:p>
        </p:txBody>
      </p:sp>
      <p:pic>
        <p:nvPicPr>
          <p:cNvPr id="406530" name="Picture 2"/>
          <p:cNvPicPr>
            <a:picLocks noGrp="1" noChangeAspect="1" noChangeArrowheads="1"/>
          </p:cNvPicPr>
          <p:nvPr>
            <p:ph sz="half" idx="1"/>
          </p:nvPr>
        </p:nvPicPr>
        <p:blipFill>
          <a:blip r:embed="rId2"/>
          <a:srcRect/>
          <a:stretch>
            <a:fillRect/>
          </a:stretch>
        </p:blipFill>
        <p:spPr bwMode="auto">
          <a:xfrm>
            <a:off x="4580214" y="685800"/>
            <a:ext cx="4411386" cy="5715000"/>
          </a:xfrm>
          <a:prstGeom prst="rect">
            <a:avLst/>
          </a:prstGeom>
          <a:noFill/>
          <a:ln w="9525">
            <a:noFill/>
            <a:miter lim="800000"/>
            <a:headEnd/>
            <a:tailEnd/>
          </a:ln>
          <a:effectLst/>
        </p:spPr>
      </p:pic>
      <p:pic>
        <p:nvPicPr>
          <p:cNvPr id="406531" name="Picture 3"/>
          <p:cNvPicPr>
            <a:picLocks noChangeAspect="1" noChangeArrowheads="1"/>
          </p:cNvPicPr>
          <p:nvPr/>
        </p:nvPicPr>
        <p:blipFill>
          <a:blip r:embed="rId3"/>
          <a:srcRect/>
          <a:stretch>
            <a:fillRect/>
          </a:stretch>
        </p:blipFill>
        <p:spPr bwMode="auto">
          <a:xfrm>
            <a:off x="76200" y="2935908"/>
            <a:ext cx="4343400" cy="3434443"/>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55330" name="Picture 2" descr="FAVAsprings1"/>
          <p:cNvPicPr>
            <a:picLocks noChangeAspect="1" noChangeArrowheads="1"/>
          </p:cNvPicPr>
          <p:nvPr/>
        </p:nvPicPr>
        <p:blipFill>
          <a:blip r:embed="rId2"/>
          <a:srcRect/>
          <a:stretch>
            <a:fillRect/>
          </a:stretch>
        </p:blipFill>
        <p:spPr bwMode="auto">
          <a:xfrm>
            <a:off x="0" y="200025"/>
            <a:ext cx="9144000" cy="6477000"/>
          </a:xfrm>
          <a:prstGeom prst="rect">
            <a:avLst/>
          </a:prstGeom>
          <a:noFill/>
        </p:spPr>
      </p:pic>
      <p:sp>
        <p:nvSpPr>
          <p:cNvPr id="355331" name="Text Box 3"/>
          <p:cNvSpPr txBox="1">
            <a:spLocks noChangeArrowheads="1"/>
          </p:cNvSpPr>
          <p:nvPr/>
        </p:nvSpPr>
        <p:spPr bwMode="auto">
          <a:xfrm>
            <a:off x="2286000" y="76200"/>
            <a:ext cx="6272871" cy="461665"/>
          </a:xfrm>
          <a:prstGeom prst="rect">
            <a:avLst/>
          </a:prstGeom>
          <a:noFill/>
          <a:ln w="9525">
            <a:noFill/>
            <a:miter lim="800000"/>
            <a:headEnd/>
            <a:tailEnd/>
          </a:ln>
          <a:effectLst/>
        </p:spPr>
        <p:txBody>
          <a:bodyPr wrap="none">
            <a:spAutoFit/>
          </a:bodyPr>
          <a:lstStyle/>
          <a:p>
            <a:r>
              <a:rPr lang="en-US" sz="2400" b="1" u="sng" dirty="0" smtClean="0">
                <a:solidFill>
                  <a:schemeClr val="accent4">
                    <a:lumMod val="10000"/>
                  </a:schemeClr>
                </a:solidFill>
              </a:rPr>
              <a:t>Karst makes our groundwater vulnerable!</a:t>
            </a:r>
            <a:endParaRPr lang="en-US" sz="2400" b="1" u="sng" dirty="0">
              <a:solidFill>
                <a:schemeClr val="accent4">
                  <a:lumMod val="10000"/>
                </a:schemeClr>
              </a:solidFill>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3" descr="concept_model"/>
          <p:cNvPicPr>
            <a:picLocks noChangeAspect="1" noChangeArrowheads="1"/>
          </p:cNvPicPr>
          <p:nvPr/>
        </p:nvPicPr>
        <p:blipFill>
          <a:blip r:embed="rId2"/>
          <a:srcRect l="6851" r="15208"/>
          <a:stretch>
            <a:fillRect/>
          </a:stretch>
        </p:blipFill>
        <p:spPr bwMode="auto">
          <a:xfrm>
            <a:off x="3429000" y="76200"/>
            <a:ext cx="5672001" cy="6635750"/>
          </a:xfrm>
          <a:prstGeom prst="rect">
            <a:avLst/>
          </a:prstGeom>
          <a:noFill/>
        </p:spPr>
      </p:pic>
      <p:sp>
        <p:nvSpPr>
          <p:cNvPr id="23556" name="Rectangle 4"/>
          <p:cNvSpPr>
            <a:spLocks noGrp="1" noChangeArrowheads="1"/>
          </p:cNvSpPr>
          <p:nvPr>
            <p:ph type="body" idx="1"/>
          </p:nvPr>
        </p:nvSpPr>
        <p:spPr>
          <a:xfrm>
            <a:off x="762000" y="457200"/>
            <a:ext cx="2667000" cy="5867400"/>
          </a:xfrm>
        </p:spPr>
        <p:txBody>
          <a:bodyPr/>
          <a:lstStyle/>
          <a:p>
            <a:pPr>
              <a:lnSpc>
                <a:spcPct val="80000"/>
              </a:lnSpc>
            </a:pPr>
            <a:r>
              <a:rPr lang="en-US" sz="2500"/>
              <a:t>Distance to Karst Features</a:t>
            </a:r>
          </a:p>
          <a:p>
            <a:pPr>
              <a:lnSpc>
                <a:spcPct val="80000"/>
              </a:lnSpc>
            </a:pPr>
            <a:endParaRPr lang="en-US" sz="2500"/>
          </a:p>
          <a:p>
            <a:pPr>
              <a:lnSpc>
                <a:spcPct val="80000"/>
              </a:lnSpc>
            </a:pPr>
            <a:r>
              <a:rPr lang="en-US" sz="2500"/>
              <a:t>Thickness of  Confining Unit </a:t>
            </a:r>
          </a:p>
          <a:p>
            <a:pPr>
              <a:lnSpc>
                <a:spcPct val="80000"/>
              </a:lnSpc>
            </a:pPr>
            <a:endParaRPr lang="en-US" sz="2500"/>
          </a:p>
          <a:p>
            <a:pPr>
              <a:lnSpc>
                <a:spcPct val="80000"/>
              </a:lnSpc>
            </a:pPr>
            <a:r>
              <a:rPr lang="en-US" sz="2500"/>
              <a:t>Soil Drainage</a:t>
            </a:r>
          </a:p>
          <a:p>
            <a:pPr>
              <a:lnSpc>
                <a:spcPct val="80000"/>
              </a:lnSpc>
            </a:pPr>
            <a:endParaRPr lang="en-US" sz="2500"/>
          </a:p>
          <a:p>
            <a:pPr>
              <a:lnSpc>
                <a:spcPct val="80000"/>
              </a:lnSpc>
            </a:pPr>
            <a:r>
              <a:rPr lang="en-US" sz="2500"/>
              <a:t>Head Difference; DTW</a:t>
            </a:r>
          </a:p>
          <a:p>
            <a:pPr>
              <a:lnSpc>
                <a:spcPct val="80000"/>
              </a:lnSpc>
            </a:pPr>
            <a:endParaRPr lang="en-US" sz="2500"/>
          </a:p>
          <a:p>
            <a:pPr>
              <a:lnSpc>
                <a:spcPct val="80000"/>
              </a:lnSpc>
            </a:pPr>
            <a:r>
              <a:rPr lang="en-US" sz="2500"/>
              <a:t>Vulnerability Model</a:t>
            </a:r>
          </a:p>
          <a:p>
            <a:pPr>
              <a:lnSpc>
                <a:spcPct val="80000"/>
              </a:lnSpc>
            </a:pPr>
            <a:endParaRPr lang="en-US" sz="2500"/>
          </a:p>
          <a:p>
            <a:pPr>
              <a:lnSpc>
                <a:spcPct val="80000"/>
              </a:lnSpc>
              <a:buFont typeface="Wingdings" pitchFamily="2" charset="2"/>
              <a:buNone/>
            </a:pPr>
            <a:endParaRPr lang="en-US" sz="2500"/>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3008313" cy="1162050"/>
          </a:xfrm>
        </p:spPr>
        <p:txBody>
          <a:bodyPr/>
          <a:lstStyle/>
          <a:p>
            <a:r>
              <a:rPr lang="en-US" dirty="0" smtClean="0"/>
              <a:t>Three aquifer systems in Florida:</a:t>
            </a:r>
            <a:endParaRPr lang="en-US" dirty="0"/>
          </a:p>
        </p:txBody>
      </p:sp>
      <p:sp>
        <p:nvSpPr>
          <p:cNvPr id="3" name="Text Placeholder 2"/>
          <p:cNvSpPr>
            <a:spLocks noGrp="1"/>
          </p:cNvSpPr>
          <p:nvPr>
            <p:ph type="body" idx="2"/>
          </p:nvPr>
        </p:nvSpPr>
        <p:spPr/>
        <p:txBody>
          <a:bodyPr>
            <a:noAutofit/>
          </a:bodyPr>
          <a:lstStyle/>
          <a:p>
            <a:r>
              <a:rPr lang="en-US" sz="1800" b="1" u="sng" dirty="0" err="1" smtClean="0"/>
              <a:t>Surficial</a:t>
            </a:r>
            <a:r>
              <a:rPr lang="en-US" sz="1800" b="1" u="sng" dirty="0" smtClean="0"/>
              <a:t> aquifer system</a:t>
            </a:r>
            <a:r>
              <a:rPr lang="en-US" sz="1800" dirty="0" smtClean="0"/>
              <a:t>: Sand and Gravel in west Florida and Biscayne aquifer in south Florida.</a:t>
            </a:r>
          </a:p>
          <a:p>
            <a:endParaRPr lang="en-US" sz="1800" dirty="0" smtClean="0"/>
          </a:p>
          <a:p>
            <a:r>
              <a:rPr lang="en-US" sz="1800" b="1" u="sng" dirty="0" smtClean="0"/>
              <a:t>Intermediate aquifer and confining system </a:t>
            </a:r>
            <a:r>
              <a:rPr lang="en-US" sz="1800" b="1" dirty="0" smtClean="0"/>
              <a:t>– </a:t>
            </a:r>
            <a:r>
              <a:rPr lang="en-US" sz="1800" dirty="0" smtClean="0"/>
              <a:t>Essentially comprised of </a:t>
            </a:r>
            <a:r>
              <a:rPr lang="en-US" sz="1800" dirty="0" err="1" smtClean="0"/>
              <a:t>Hathorn</a:t>
            </a:r>
            <a:r>
              <a:rPr lang="en-US" sz="1800" dirty="0" smtClean="0"/>
              <a:t> Group sediments and occurs throughout central and northern Florida.</a:t>
            </a:r>
          </a:p>
          <a:p>
            <a:endParaRPr lang="en-US" sz="1800" b="1" dirty="0" smtClean="0"/>
          </a:p>
          <a:p>
            <a:r>
              <a:rPr lang="en-US" sz="1800" b="1" u="sng" dirty="0" err="1" smtClean="0"/>
              <a:t>Floridan</a:t>
            </a:r>
            <a:r>
              <a:rPr lang="en-US" sz="1800" b="1" u="sng" dirty="0" smtClean="0"/>
              <a:t> aquifer system </a:t>
            </a:r>
            <a:r>
              <a:rPr lang="en-US" sz="1800" b="1" dirty="0" smtClean="0"/>
              <a:t>– </a:t>
            </a:r>
            <a:r>
              <a:rPr lang="en-US" sz="1800" dirty="0" err="1" smtClean="0"/>
              <a:t>Occurrs</a:t>
            </a:r>
            <a:r>
              <a:rPr lang="en-US" sz="1800" dirty="0" smtClean="0"/>
              <a:t> under all of Florida.</a:t>
            </a:r>
            <a:endParaRPr lang="en-US" sz="1800" b="1" dirty="0"/>
          </a:p>
        </p:txBody>
      </p:sp>
      <p:pic>
        <p:nvPicPr>
          <p:cNvPr id="492546" name="Picture 2" descr="E:\#\Power Point Presentations\ScanImages\surficial_aquifer_sys.jpg"/>
          <p:cNvPicPr>
            <a:picLocks noGrp="1" noChangeAspect="1" noChangeArrowheads="1"/>
          </p:cNvPicPr>
          <p:nvPr>
            <p:ph sz="half" idx="1"/>
          </p:nvPr>
        </p:nvPicPr>
        <p:blipFill>
          <a:blip r:embed="rId2" cstate="print"/>
          <a:srcRect/>
          <a:stretch>
            <a:fillRect/>
          </a:stretch>
        </p:blipFill>
        <p:spPr bwMode="auto">
          <a:xfrm>
            <a:off x="4724400" y="228600"/>
            <a:ext cx="4130040" cy="6476488"/>
          </a:xfrm>
          <a:prstGeom prst="rect">
            <a:avLst/>
          </a:prstGeom>
          <a:noFill/>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5847" name="Picture 7" descr="AquiferDistribution_100107"/>
          <p:cNvPicPr>
            <a:picLocks noChangeAspect="1" noChangeArrowheads="1"/>
          </p:cNvPicPr>
          <p:nvPr/>
        </p:nvPicPr>
        <p:blipFill>
          <a:blip r:embed="rId2" cstate="print"/>
          <a:srcRect/>
          <a:stretch>
            <a:fillRect/>
          </a:stretch>
        </p:blipFill>
        <p:spPr bwMode="auto">
          <a:xfrm>
            <a:off x="1905000" y="0"/>
            <a:ext cx="5302250" cy="6862763"/>
          </a:xfrm>
          <a:prstGeom prst="rect">
            <a:avLst/>
          </a:prstGeom>
          <a:noFill/>
        </p:spPr>
      </p:pic>
      <p:sp>
        <p:nvSpPr>
          <p:cNvPr id="7" name="TextBox 6"/>
          <p:cNvSpPr txBox="1"/>
          <p:nvPr/>
        </p:nvSpPr>
        <p:spPr>
          <a:xfrm>
            <a:off x="3124200" y="152400"/>
            <a:ext cx="2732479" cy="369332"/>
          </a:xfrm>
          <a:prstGeom prst="rect">
            <a:avLst/>
          </a:prstGeom>
          <a:noFill/>
        </p:spPr>
        <p:txBody>
          <a:bodyPr wrap="none" rtlCol="0">
            <a:spAutoFit/>
          </a:bodyPr>
          <a:lstStyle/>
          <a:p>
            <a:r>
              <a:rPr lang="en-US" dirty="0" smtClean="0">
                <a:solidFill>
                  <a:schemeClr val="bg1"/>
                </a:solidFill>
              </a:rPr>
              <a:t>Florida’s aquifer systems</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0"/>
            <a:ext cx="7772400" cy="1143000"/>
          </a:xfrm>
        </p:spPr>
        <p:txBody>
          <a:bodyPr/>
          <a:lstStyle/>
          <a:p>
            <a:r>
              <a:rPr lang="en-US"/>
              <a:t>Geological Cross Section</a:t>
            </a:r>
          </a:p>
        </p:txBody>
      </p:sp>
      <p:pic>
        <p:nvPicPr>
          <p:cNvPr id="40963" name="Picture 3" descr="Lake City Cross Section"/>
          <p:cNvPicPr>
            <a:picLocks noChangeAspect="1" noChangeArrowheads="1"/>
          </p:cNvPicPr>
          <p:nvPr/>
        </p:nvPicPr>
        <p:blipFill>
          <a:blip r:embed="rId2" cstate="print"/>
          <a:srcRect/>
          <a:stretch>
            <a:fillRect/>
          </a:stretch>
        </p:blipFill>
        <p:spPr bwMode="auto">
          <a:xfrm>
            <a:off x="457200" y="1295400"/>
            <a:ext cx="8077200" cy="4243388"/>
          </a:xfrm>
          <a:prstGeom prst="rect">
            <a:avLst/>
          </a:prstGeom>
          <a:solidFill>
            <a:schemeClr val="tx1"/>
          </a:solidFill>
        </p:spPr>
      </p:pic>
      <p:sp>
        <p:nvSpPr>
          <p:cNvPr id="40964" name="Text Box 4"/>
          <p:cNvSpPr txBox="1">
            <a:spLocks noChangeArrowheads="1"/>
          </p:cNvSpPr>
          <p:nvPr/>
        </p:nvSpPr>
        <p:spPr bwMode="auto">
          <a:xfrm>
            <a:off x="3505200" y="1447800"/>
            <a:ext cx="3932238" cy="457200"/>
          </a:xfrm>
          <a:prstGeom prst="rect">
            <a:avLst/>
          </a:prstGeom>
          <a:noFill/>
          <a:ln w="9525">
            <a:noFill/>
            <a:miter lim="800000"/>
            <a:headEnd/>
            <a:tailEnd/>
          </a:ln>
          <a:effectLst/>
        </p:spPr>
        <p:txBody>
          <a:bodyPr wrap="none">
            <a:spAutoFit/>
          </a:bodyPr>
          <a:lstStyle/>
          <a:p>
            <a:pPr algn="l"/>
            <a:r>
              <a:rPr lang="en-US" sz="2400">
                <a:latin typeface="Times New Roman" pitchFamily="18" charset="0"/>
              </a:rPr>
              <a:t>Surficial aquifer system (SAS)</a:t>
            </a:r>
          </a:p>
        </p:txBody>
      </p:sp>
      <p:sp>
        <p:nvSpPr>
          <p:cNvPr id="40965" name="Text Box 5"/>
          <p:cNvSpPr txBox="1">
            <a:spLocks noChangeArrowheads="1"/>
          </p:cNvSpPr>
          <p:nvPr/>
        </p:nvSpPr>
        <p:spPr bwMode="auto">
          <a:xfrm>
            <a:off x="4343400" y="2133600"/>
            <a:ext cx="4352925" cy="457200"/>
          </a:xfrm>
          <a:prstGeom prst="rect">
            <a:avLst/>
          </a:prstGeom>
          <a:noFill/>
          <a:ln w="9525">
            <a:noFill/>
            <a:miter lim="800000"/>
            <a:headEnd/>
            <a:tailEnd/>
          </a:ln>
          <a:effectLst/>
        </p:spPr>
        <p:txBody>
          <a:bodyPr wrap="none">
            <a:spAutoFit/>
          </a:bodyPr>
          <a:lstStyle/>
          <a:p>
            <a:pPr algn="l"/>
            <a:r>
              <a:rPr lang="en-US" sz="2400">
                <a:latin typeface="Times New Roman" pitchFamily="18" charset="0"/>
              </a:rPr>
              <a:t>Intermediate aquifer system (IAS)</a:t>
            </a:r>
          </a:p>
        </p:txBody>
      </p:sp>
      <p:sp>
        <p:nvSpPr>
          <p:cNvPr id="40966" name="Text Box 6"/>
          <p:cNvSpPr txBox="1">
            <a:spLocks noChangeArrowheads="1"/>
          </p:cNvSpPr>
          <p:nvPr/>
        </p:nvSpPr>
        <p:spPr bwMode="auto">
          <a:xfrm>
            <a:off x="838200" y="2971800"/>
            <a:ext cx="3916363" cy="457200"/>
          </a:xfrm>
          <a:prstGeom prst="rect">
            <a:avLst/>
          </a:prstGeom>
          <a:noFill/>
          <a:ln w="9525">
            <a:noFill/>
            <a:miter lim="800000"/>
            <a:headEnd/>
            <a:tailEnd/>
          </a:ln>
          <a:effectLst/>
        </p:spPr>
        <p:txBody>
          <a:bodyPr wrap="none">
            <a:spAutoFit/>
          </a:bodyPr>
          <a:lstStyle/>
          <a:p>
            <a:pPr algn="l"/>
            <a:r>
              <a:rPr lang="en-US" sz="2400">
                <a:latin typeface="Times New Roman" pitchFamily="18" charset="0"/>
              </a:rPr>
              <a:t>Floridan aquifer system (FAS)</a:t>
            </a: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22914" name="Picture 2" descr="E:\from d drive\FGS Photo Archive_Tom\Maps &amp; Figures\Hydrogeology\NewChart-V2-150.jpg"/>
          <p:cNvPicPr>
            <a:picLocks noChangeAspect="1" noChangeArrowheads="1"/>
          </p:cNvPicPr>
          <p:nvPr/>
        </p:nvPicPr>
        <p:blipFill>
          <a:blip r:embed="rId2"/>
          <a:srcRect/>
          <a:stretch>
            <a:fillRect/>
          </a:stretch>
        </p:blipFill>
        <p:spPr bwMode="auto">
          <a:xfrm>
            <a:off x="0" y="428625"/>
            <a:ext cx="9067800" cy="5667375"/>
          </a:xfrm>
          <a:prstGeom prst="rect">
            <a:avLst/>
          </a:prstGeom>
          <a:noFill/>
        </p:spPr>
      </p:pic>
      <p:sp>
        <p:nvSpPr>
          <p:cNvPr id="3" name="TextBox 2"/>
          <p:cNvSpPr txBox="1"/>
          <p:nvPr/>
        </p:nvSpPr>
        <p:spPr>
          <a:xfrm>
            <a:off x="2133600" y="228600"/>
            <a:ext cx="4480714" cy="369332"/>
          </a:xfrm>
          <a:prstGeom prst="rect">
            <a:avLst/>
          </a:prstGeom>
          <a:noFill/>
        </p:spPr>
        <p:txBody>
          <a:bodyPr wrap="none" rtlCol="0">
            <a:spAutoFit/>
          </a:bodyPr>
          <a:lstStyle/>
          <a:p>
            <a:r>
              <a:rPr lang="en-US" dirty="0" err="1" smtClean="0">
                <a:solidFill>
                  <a:schemeClr val="bg1"/>
                </a:solidFill>
              </a:rPr>
              <a:t>Lithostratigraphy</a:t>
            </a:r>
            <a:r>
              <a:rPr lang="en-US" dirty="0" smtClean="0">
                <a:solidFill>
                  <a:schemeClr val="bg1"/>
                </a:solidFill>
              </a:rPr>
              <a:t> versus </a:t>
            </a:r>
            <a:r>
              <a:rPr lang="en-US" dirty="0" err="1" smtClean="0">
                <a:solidFill>
                  <a:schemeClr val="bg1"/>
                </a:solidFill>
              </a:rPr>
              <a:t>hydrostratigraphy</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609600" y="1828800"/>
            <a:ext cx="3810000" cy="366713"/>
          </a:xfrm>
          <a:prstGeom prst="rect">
            <a:avLst/>
          </a:prstGeom>
          <a:noFill/>
          <a:ln w="9525">
            <a:noFill/>
            <a:miter lim="800000"/>
            <a:headEnd/>
            <a:tailEnd/>
          </a:ln>
          <a:effectLst/>
        </p:spPr>
        <p:txBody>
          <a:bodyPr>
            <a:spAutoFit/>
          </a:bodyPr>
          <a:lstStyle/>
          <a:p>
            <a:pPr algn="l"/>
            <a:r>
              <a:rPr lang="en-US" sz="1800"/>
              <a:t>2000 Potentiometric Surface Map</a:t>
            </a:r>
          </a:p>
        </p:txBody>
      </p:sp>
      <p:pic>
        <p:nvPicPr>
          <p:cNvPr id="5123" name="Picture 3"/>
          <p:cNvPicPr>
            <a:picLocks noChangeAspect="1" noChangeArrowheads="1"/>
          </p:cNvPicPr>
          <p:nvPr/>
        </p:nvPicPr>
        <p:blipFill>
          <a:blip r:embed="rId2"/>
          <a:srcRect l="21239" r="44778" b="45796"/>
          <a:stretch>
            <a:fillRect/>
          </a:stretch>
        </p:blipFill>
        <p:spPr bwMode="auto">
          <a:xfrm>
            <a:off x="7010400" y="838200"/>
            <a:ext cx="609600" cy="685800"/>
          </a:xfrm>
          <a:prstGeom prst="rect">
            <a:avLst/>
          </a:prstGeom>
          <a:noFill/>
          <a:ln w="9525">
            <a:noFill/>
            <a:miter lim="800000"/>
            <a:headEnd/>
            <a:tailEnd/>
          </a:ln>
          <a:effectLst/>
        </p:spPr>
      </p:pic>
      <p:pic>
        <p:nvPicPr>
          <p:cNvPr id="5124" name="Picture 4"/>
          <p:cNvPicPr>
            <a:picLocks noChangeAspect="1" noChangeArrowheads="1"/>
          </p:cNvPicPr>
          <p:nvPr/>
        </p:nvPicPr>
        <p:blipFill>
          <a:blip r:embed="rId3">
            <a:clrChange>
              <a:clrFrom>
                <a:srgbClr val="ECE9D8"/>
              </a:clrFrom>
              <a:clrTo>
                <a:srgbClr val="ECE9D8">
                  <a:alpha val="0"/>
                </a:srgbClr>
              </a:clrTo>
            </a:clrChange>
          </a:blip>
          <a:srcRect l="33749" t="15834" r="10625" b="12500"/>
          <a:stretch>
            <a:fillRect/>
          </a:stretch>
        </p:blipFill>
        <p:spPr bwMode="auto">
          <a:xfrm>
            <a:off x="0" y="152400"/>
            <a:ext cx="7772400" cy="6553200"/>
          </a:xfrm>
          <a:prstGeom prst="rect">
            <a:avLst/>
          </a:prstGeom>
          <a:noFill/>
          <a:ln w="9525">
            <a:noFill/>
            <a:miter lim="800000"/>
            <a:headEnd/>
            <a:tailEnd/>
          </a:ln>
          <a:effectLst/>
        </p:spPr>
      </p:pic>
      <p:pic>
        <p:nvPicPr>
          <p:cNvPr id="5125" name="Picture 5"/>
          <p:cNvPicPr>
            <a:picLocks noChangeAspect="1" noChangeArrowheads="1"/>
          </p:cNvPicPr>
          <p:nvPr/>
        </p:nvPicPr>
        <p:blipFill>
          <a:blip r:embed="rId4"/>
          <a:srcRect/>
          <a:stretch>
            <a:fillRect/>
          </a:stretch>
        </p:blipFill>
        <p:spPr bwMode="auto">
          <a:xfrm>
            <a:off x="1371600" y="2362200"/>
            <a:ext cx="3180521" cy="1219200"/>
          </a:xfrm>
          <a:prstGeom prst="rect">
            <a:avLst/>
          </a:prstGeom>
          <a:noFill/>
          <a:ln w="9525">
            <a:noFill/>
            <a:miter lim="800000"/>
            <a:headEnd/>
            <a:tailEnd/>
          </a:ln>
          <a:effectLst/>
        </p:spPr>
      </p:pic>
      <p:sp>
        <p:nvSpPr>
          <p:cNvPr id="5128" name="Text Box 8"/>
          <p:cNvSpPr txBox="1">
            <a:spLocks noChangeArrowheads="1"/>
          </p:cNvSpPr>
          <p:nvPr/>
        </p:nvSpPr>
        <p:spPr bwMode="auto">
          <a:xfrm>
            <a:off x="479425" y="4371975"/>
            <a:ext cx="4702175" cy="1800225"/>
          </a:xfrm>
          <a:prstGeom prst="rect">
            <a:avLst/>
          </a:prstGeom>
          <a:noFill/>
          <a:ln w="9525" algn="ctr">
            <a:noFill/>
            <a:miter lim="800000"/>
            <a:headEnd/>
            <a:tailEnd/>
          </a:ln>
          <a:effectLst/>
        </p:spPr>
        <p:txBody>
          <a:bodyPr>
            <a:spAutoFit/>
            <a:flatTx/>
          </a:bodyPr>
          <a:lstStyle/>
          <a:p>
            <a:pPr algn="l">
              <a:spcBef>
                <a:spcPct val="50000"/>
              </a:spcBef>
            </a:pPr>
            <a:r>
              <a:rPr lang="en-US" sz="2800" b="1"/>
              <a:t>Groundwater basins are delineated using potentiometric surface maps.</a:t>
            </a: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ig23.png"/>
          <p:cNvPicPr>
            <a:picLocks noGrp="1" noChangeAspect="1"/>
          </p:cNvPicPr>
          <p:nvPr>
            <p:ph idx="1"/>
          </p:nvPr>
        </p:nvPicPr>
        <p:blipFill>
          <a:blip r:embed="rId2"/>
          <a:stretch>
            <a:fillRect/>
          </a:stretch>
        </p:blipFill>
        <p:spPr bwMode="auto">
          <a:xfrm>
            <a:off x="2723916" y="381000"/>
            <a:ext cx="5810484" cy="6154841"/>
          </a:xfrm>
          <a:prstGeom prst="rect">
            <a:avLst/>
          </a:prstGeom>
          <a:noFill/>
          <a:ln w="9525">
            <a:noFill/>
            <a:miter lim="800000"/>
            <a:headEnd/>
            <a:tailEnd/>
          </a:ln>
        </p:spPr>
      </p:pic>
      <p:sp>
        <p:nvSpPr>
          <p:cNvPr id="5" name="TextBox 4"/>
          <p:cNvSpPr txBox="1"/>
          <p:nvPr/>
        </p:nvSpPr>
        <p:spPr>
          <a:xfrm>
            <a:off x="228601" y="685800"/>
            <a:ext cx="2438400" cy="3416320"/>
          </a:xfrm>
          <a:prstGeom prst="rect">
            <a:avLst/>
          </a:prstGeom>
          <a:noFill/>
        </p:spPr>
        <p:txBody>
          <a:bodyPr wrap="square" rtlCol="0">
            <a:spAutoFit/>
          </a:bodyPr>
          <a:lstStyle/>
          <a:p>
            <a:r>
              <a:rPr lang="en-US" b="1" u="sng" dirty="0" err="1" smtClean="0"/>
              <a:t>Potentiometric</a:t>
            </a:r>
            <a:r>
              <a:rPr lang="en-US" b="1" u="sng" dirty="0" smtClean="0"/>
              <a:t> Surface:</a:t>
            </a:r>
          </a:p>
          <a:p>
            <a:r>
              <a:rPr lang="en-US" dirty="0" smtClean="0"/>
              <a:t>“height of groundwater </a:t>
            </a:r>
          </a:p>
          <a:p>
            <a:r>
              <a:rPr lang="en-US" dirty="0" smtClean="0"/>
              <a:t>s</a:t>
            </a:r>
            <a:r>
              <a:rPr lang="en-US" dirty="0" smtClean="0"/>
              <a:t>urface”, or the height to</a:t>
            </a:r>
          </a:p>
          <a:p>
            <a:r>
              <a:rPr lang="en-US" dirty="0" smtClean="0"/>
              <a:t>which water will rise in a</a:t>
            </a:r>
          </a:p>
          <a:p>
            <a:r>
              <a:rPr lang="en-US" dirty="0" smtClean="0"/>
              <a:t>well, called hydraulic head.</a:t>
            </a:r>
          </a:p>
          <a:p>
            <a:endParaRPr lang="en-US" dirty="0" smtClean="0"/>
          </a:p>
          <a:p>
            <a:endParaRPr lang="en-US" dirty="0"/>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602" name="Picture 2" descr="E:\#\Power Point Presentations\ScanImages\Confinement-FAS.jpg"/>
          <p:cNvPicPr>
            <a:picLocks noChangeAspect="1" noChangeArrowheads="1"/>
          </p:cNvPicPr>
          <p:nvPr/>
        </p:nvPicPr>
        <p:blipFill>
          <a:blip r:embed="rId2" cstate="print"/>
          <a:srcRect/>
          <a:stretch>
            <a:fillRect/>
          </a:stretch>
        </p:blipFill>
        <p:spPr bwMode="auto">
          <a:xfrm>
            <a:off x="2200862" y="0"/>
            <a:ext cx="4840149" cy="6858000"/>
          </a:xfrm>
          <a:prstGeom prst="rect">
            <a:avLst/>
          </a:prstGeom>
          <a:noFill/>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28600"/>
            <a:ext cx="8229600" cy="1384300"/>
          </a:xfrm>
        </p:spPr>
        <p:txBody>
          <a:bodyPr>
            <a:normAutofit/>
          </a:bodyPr>
          <a:lstStyle/>
          <a:p>
            <a:r>
              <a:rPr lang="en-US" sz="2400" dirty="0"/>
              <a:t>How much water is in the ground and how much is removed?</a:t>
            </a:r>
          </a:p>
        </p:txBody>
      </p:sp>
      <p:sp>
        <p:nvSpPr>
          <p:cNvPr id="19459" name="Rectangle 3"/>
          <p:cNvSpPr>
            <a:spLocks noGrp="1" noChangeArrowheads="1"/>
          </p:cNvSpPr>
          <p:nvPr>
            <p:ph type="body" sz="half" idx="1"/>
          </p:nvPr>
        </p:nvSpPr>
        <p:spPr>
          <a:xfrm>
            <a:off x="457200" y="1676400"/>
            <a:ext cx="4038600" cy="4114800"/>
          </a:xfrm>
        </p:spPr>
        <p:txBody>
          <a:bodyPr>
            <a:normAutofit lnSpcReduction="10000"/>
          </a:bodyPr>
          <a:lstStyle/>
          <a:p>
            <a:pPr>
              <a:lnSpc>
                <a:spcPct val="90000"/>
              </a:lnSpc>
            </a:pPr>
            <a:r>
              <a:rPr lang="en-US" sz="2800" dirty="0"/>
              <a:t> </a:t>
            </a:r>
            <a:r>
              <a:rPr lang="en-US" sz="2400" dirty="0"/>
              <a:t>~ 2.2 – 2.5 x 10</a:t>
            </a:r>
            <a:r>
              <a:rPr lang="en-US" sz="2400" baseline="30000" dirty="0"/>
              <a:t>15 </a:t>
            </a:r>
            <a:r>
              <a:rPr lang="en-US" sz="2400" dirty="0"/>
              <a:t>(quadrillion)</a:t>
            </a:r>
            <a:r>
              <a:rPr lang="en-US" sz="2400" baseline="30000" dirty="0"/>
              <a:t> </a:t>
            </a:r>
            <a:r>
              <a:rPr lang="en-US" sz="2400" dirty="0"/>
              <a:t>gallons in our aquifers!</a:t>
            </a:r>
          </a:p>
          <a:p>
            <a:pPr>
              <a:lnSpc>
                <a:spcPct val="90000"/>
              </a:lnSpc>
            </a:pPr>
            <a:r>
              <a:rPr lang="en-US" sz="2400" dirty="0"/>
              <a:t>~ 4 trillion gallons recharge the aquifers.</a:t>
            </a:r>
          </a:p>
          <a:p>
            <a:pPr>
              <a:lnSpc>
                <a:spcPct val="90000"/>
              </a:lnSpc>
            </a:pPr>
            <a:r>
              <a:rPr lang="en-US" sz="2400" dirty="0"/>
              <a:t>~3 trillion gallons naturally discharge.</a:t>
            </a:r>
          </a:p>
          <a:p>
            <a:pPr>
              <a:lnSpc>
                <a:spcPct val="90000"/>
              </a:lnSpc>
            </a:pPr>
            <a:r>
              <a:rPr lang="en-US" sz="2400" dirty="0"/>
              <a:t>~1 trillion gallons are pumped from aquifers.</a:t>
            </a:r>
          </a:p>
          <a:p>
            <a:pPr>
              <a:lnSpc>
                <a:spcPct val="90000"/>
              </a:lnSpc>
            </a:pPr>
            <a:r>
              <a:rPr lang="en-US" sz="2400" dirty="0"/>
              <a:t>Numbers from: Water Resources Atlas of Florida, 1998!!</a:t>
            </a:r>
          </a:p>
          <a:p>
            <a:pPr>
              <a:lnSpc>
                <a:spcPct val="90000"/>
              </a:lnSpc>
            </a:pPr>
            <a:endParaRPr lang="en-US" sz="2400" baseline="30000" dirty="0"/>
          </a:p>
        </p:txBody>
      </p:sp>
      <p:pic>
        <p:nvPicPr>
          <p:cNvPr id="19461" name="Picture 5" descr="Econfina3-17-02b"/>
          <p:cNvPicPr>
            <a:picLocks noGrp="1" noChangeAspect="1" noChangeArrowheads="1"/>
          </p:cNvPicPr>
          <p:nvPr>
            <p:ph sz="quarter" idx="2"/>
          </p:nvPr>
        </p:nvPicPr>
        <p:blipFill>
          <a:blip r:embed="rId2" cstate="print"/>
          <a:stretch>
            <a:fillRect/>
          </a:stretch>
        </p:blipFill>
        <p:spPr>
          <a:xfrm>
            <a:off x="5105400" y="914400"/>
            <a:ext cx="3835400" cy="2876550"/>
          </a:xfrm>
          <a:noFill/>
          <a:ln/>
        </p:spPr>
      </p:pic>
      <p:pic>
        <p:nvPicPr>
          <p:cNvPr id="19463" name="Picture 7" descr="LkJaxSink210-2"/>
          <p:cNvPicPr>
            <a:picLocks noChangeAspect="1" noChangeArrowheads="1"/>
          </p:cNvPicPr>
          <p:nvPr/>
        </p:nvPicPr>
        <p:blipFill>
          <a:blip r:embed="rId3" cstate="print"/>
          <a:srcRect/>
          <a:stretch>
            <a:fillRect/>
          </a:stretch>
        </p:blipFill>
        <p:spPr bwMode="auto">
          <a:xfrm>
            <a:off x="5105400" y="3886200"/>
            <a:ext cx="3810000" cy="2855913"/>
          </a:xfrm>
          <a:prstGeom prst="rect">
            <a:avLst/>
          </a:prstGeom>
          <a:noFill/>
        </p:spPr>
      </p:pic>
      <p:grpSp>
        <p:nvGrpSpPr>
          <p:cNvPr id="2" name="Group 9"/>
          <p:cNvGrpSpPr>
            <a:grpSpLocks/>
          </p:cNvGrpSpPr>
          <p:nvPr/>
        </p:nvGrpSpPr>
        <p:grpSpPr bwMode="auto">
          <a:xfrm>
            <a:off x="0" y="6356350"/>
            <a:ext cx="1066800" cy="501650"/>
            <a:chOff x="3696" y="1200"/>
            <a:chExt cx="672" cy="316"/>
          </a:xfrm>
        </p:grpSpPr>
        <p:pic>
          <p:nvPicPr>
            <p:cNvPr id="19466" name="Picture 10" descr="3dlogolighter"/>
            <p:cNvPicPr>
              <a:picLocks noChangeAspect="1" noChangeArrowheads="1"/>
            </p:cNvPicPr>
            <p:nvPr/>
          </p:nvPicPr>
          <p:blipFill>
            <a:blip r:embed="rId4" cstate="print"/>
            <a:srcRect/>
            <a:stretch>
              <a:fillRect/>
            </a:stretch>
          </p:blipFill>
          <p:spPr bwMode="auto">
            <a:xfrm>
              <a:off x="3696" y="1200"/>
              <a:ext cx="422" cy="316"/>
            </a:xfrm>
            <a:prstGeom prst="rect">
              <a:avLst/>
            </a:prstGeom>
            <a:noFill/>
            <a:ln w="9525">
              <a:noFill/>
              <a:miter lim="800000"/>
              <a:headEnd/>
              <a:tailEnd/>
            </a:ln>
          </p:spPr>
        </p:pic>
        <p:sp>
          <p:nvSpPr>
            <p:cNvPr id="19467" name="WordArt 11"/>
            <p:cNvSpPr>
              <a:spLocks noChangeAspect="1" noChangeArrowheads="1" noChangeShapeType="1" noTextEdit="1"/>
            </p:cNvSpPr>
            <p:nvPr/>
          </p:nvSpPr>
          <p:spPr bwMode="auto">
            <a:xfrm>
              <a:off x="4050" y="1256"/>
              <a:ext cx="318" cy="182"/>
            </a:xfrm>
            <a:prstGeom prst="rect">
              <a:avLst/>
            </a:prstGeom>
          </p:spPr>
          <p:txBody>
            <a:bodyPr wrap="none" fromWordArt="1">
              <a:prstTxWarp prst="textPlain">
                <a:avLst>
                  <a:gd name="adj" fmla="val 50000"/>
                </a:avLst>
              </a:prstTxWarp>
            </a:bodyPr>
            <a:lstStyle/>
            <a:p>
              <a:pPr algn="ctr"/>
              <a:r>
                <a:rPr lang="en-US" sz="2800" b="1" kern="10" spc="560">
                  <a:ln w="9525">
                    <a:noFill/>
                    <a:round/>
                    <a:headEnd/>
                    <a:tailEnd/>
                  </a:ln>
                  <a:gradFill rotWithShape="0">
                    <a:gsLst>
                      <a:gs pos="0">
                        <a:srgbClr val="AAAAAA"/>
                      </a:gs>
                      <a:gs pos="100000">
                        <a:srgbClr val="FFFFFF">
                          <a:alpha val="84000"/>
                        </a:srgbClr>
                      </a:gs>
                    </a:gsLst>
                    <a:lin ang="5400000" scaled="1"/>
                  </a:gradFill>
                  <a:effectLst>
                    <a:outerShdw dist="45791" dir="3378596" algn="ctr" rotWithShape="0">
                      <a:srgbClr val="4D4D4D">
                        <a:alpha val="80000"/>
                      </a:srgbClr>
                    </a:outerShdw>
                  </a:effectLst>
                  <a:latin typeface="Times New Roman"/>
                  <a:cs typeface="Times New Roman"/>
                </a:rPr>
                <a:t>FGS</a:t>
              </a:r>
            </a:p>
          </p:txBody>
        </p:sp>
      </p:gr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3" descr="E:\#\Power Point Presentations\ScanImages\imageserver.jpg"/>
          <p:cNvPicPr>
            <a:picLocks noChangeAspect="1" noChangeArrowheads="1"/>
          </p:cNvPicPr>
          <p:nvPr/>
        </p:nvPicPr>
        <p:blipFill>
          <a:blip r:embed="rId2"/>
          <a:srcRect/>
          <a:stretch>
            <a:fillRect/>
          </a:stretch>
        </p:blipFill>
        <p:spPr bwMode="auto">
          <a:xfrm>
            <a:off x="304800" y="0"/>
            <a:ext cx="8534400" cy="6823074"/>
          </a:xfrm>
          <a:prstGeom prst="rect">
            <a:avLst/>
          </a:prstGeom>
          <a:noFill/>
        </p:spPr>
      </p:pic>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11650" name="Picture 2" descr="C:\Documents and Settings\means_g\Desktop\Scan130.jpg"/>
          <p:cNvPicPr>
            <a:picLocks noChangeAspect="1" noChangeArrowheads="1"/>
          </p:cNvPicPr>
          <p:nvPr/>
        </p:nvPicPr>
        <p:blipFill>
          <a:blip r:embed="rId2"/>
          <a:srcRect/>
          <a:stretch>
            <a:fillRect/>
          </a:stretch>
        </p:blipFill>
        <p:spPr bwMode="auto">
          <a:xfrm>
            <a:off x="3302369" y="0"/>
            <a:ext cx="5841631" cy="6858000"/>
          </a:xfrm>
          <a:prstGeom prst="rect">
            <a:avLst/>
          </a:prstGeom>
          <a:noFill/>
        </p:spPr>
      </p:pic>
      <p:sp>
        <p:nvSpPr>
          <p:cNvPr id="8" name="Rectangle 7"/>
          <p:cNvSpPr/>
          <p:nvPr/>
        </p:nvSpPr>
        <p:spPr>
          <a:xfrm>
            <a:off x="228600" y="1447800"/>
            <a:ext cx="2895600" cy="1200329"/>
          </a:xfrm>
          <a:prstGeom prst="rect">
            <a:avLst/>
          </a:prstGeom>
        </p:spPr>
        <p:txBody>
          <a:bodyPr wrap="square">
            <a:spAutoFit/>
          </a:bodyPr>
          <a:lstStyle/>
          <a:p>
            <a:r>
              <a:rPr lang="en-US" b="1" dirty="0" smtClean="0">
                <a:solidFill>
                  <a:schemeClr val="bg1"/>
                </a:solidFill>
              </a:rPr>
              <a:t>Recharge</a:t>
            </a:r>
            <a:r>
              <a:rPr lang="en-US" dirty="0" smtClean="0">
                <a:solidFill>
                  <a:schemeClr val="bg1"/>
                </a:solidFill>
              </a:rPr>
              <a:t> - Amount of rainwater that seeps into the ground and into the aquifer.</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12674" name="Picture 2" descr="E:\#\Power Point Presentations\ScanImages\avganalrain.jpg"/>
          <p:cNvPicPr>
            <a:picLocks noChangeAspect="1" noChangeArrowheads="1"/>
          </p:cNvPicPr>
          <p:nvPr/>
        </p:nvPicPr>
        <p:blipFill>
          <a:blip r:embed="rId2"/>
          <a:srcRect/>
          <a:stretch>
            <a:fillRect/>
          </a:stretch>
        </p:blipFill>
        <p:spPr bwMode="auto">
          <a:xfrm>
            <a:off x="1092031" y="0"/>
            <a:ext cx="7061369" cy="6858000"/>
          </a:xfrm>
          <a:prstGeom prst="rect">
            <a:avLst/>
          </a:prstGeom>
          <a:noFill/>
        </p:spPr>
      </p:pic>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6" name="Picture 18" descr="Wakulla"/>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053" name="Text Box 5"/>
          <p:cNvSpPr txBox="1">
            <a:spLocks noChangeArrowheads="1"/>
          </p:cNvSpPr>
          <p:nvPr/>
        </p:nvSpPr>
        <p:spPr bwMode="auto">
          <a:xfrm>
            <a:off x="1371600" y="76200"/>
            <a:ext cx="6769802" cy="1938992"/>
          </a:xfrm>
          <a:prstGeom prst="rect">
            <a:avLst/>
          </a:prstGeom>
          <a:noFill/>
          <a:ln w="9525">
            <a:noFill/>
            <a:miter lim="800000"/>
            <a:headEnd/>
            <a:tailEnd/>
          </a:ln>
          <a:effectLst/>
        </p:spPr>
        <p:txBody>
          <a:bodyPr wrap="none">
            <a:spAutoFit/>
          </a:bodyPr>
          <a:lstStyle/>
          <a:p>
            <a:pPr algn="ctr"/>
            <a:r>
              <a:rPr lang="en-US" sz="4000" b="1" dirty="0" smtClean="0">
                <a:solidFill>
                  <a:schemeClr val="tx2">
                    <a:lumMod val="10000"/>
                  </a:schemeClr>
                </a:solidFill>
                <a:effectLst>
                  <a:outerShdw blurRad="38100" dist="38100" dir="2700000" algn="tl">
                    <a:srgbClr val="C0C0C0"/>
                  </a:outerShdw>
                </a:effectLst>
              </a:rPr>
              <a:t>What is the</a:t>
            </a:r>
            <a:r>
              <a:rPr lang="en-US" sz="4000" b="1" dirty="0" smtClean="0">
                <a:solidFill>
                  <a:schemeClr val="tx2">
                    <a:lumMod val="10000"/>
                  </a:schemeClr>
                </a:solidFill>
                <a:effectLst>
                  <a:outerShdw blurRad="38100" dist="38100" dir="2700000" algn="tl">
                    <a:srgbClr val="C0C0C0"/>
                  </a:outerShdw>
                </a:effectLst>
              </a:rPr>
              <a:t> </a:t>
            </a:r>
            <a:r>
              <a:rPr lang="en-US" sz="4000" b="1" dirty="0" smtClean="0">
                <a:solidFill>
                  <a:schemeClr val="tx2">
                    <a:lumMod val="10000"/>
                  </a:schemeClr>
                </a:solidFill>
                <a:effectLst>
                  <a:outerShdw blurRad="38100" dist="38100" dir="2700000" algn="tl">
                    <a:srgbClr val="C0C0C0"/>
                  </a:outerShdw>
                </a:effectLst>
              </a:rPr>
              <a:t>Current Status </a:t>
            </a:r>
            <a:endParaRPr lang="en-US" sz="4000" b="1" dirty="0" smtClean="0">
              <a:solidFill>
                <a:schemeClr val="tx2">
                  <a:lumMod val="10000"/>
                </a:schemeClr>
              </a:solidFill>
              <a:effectLst>
                <a:outerShdw blurRad="38100" dist="38100" dir="2700000" algn="tl">
                  <a:srgbClr val="C0C0C0"/>
                </a:outerShdw>
              </a:effectLst>
            </a:endParaRPr>
          </a:p>
          <a:p>
            <a:pPr algn="ctr"/>
            <a:r>
              <a:rPr lang="en-US" sz="4000" b="1" dirty="0" smtClean="0">
                <a:solidFill>
                  <a:schemeClr val="tx2">
                    <a:lumMod val="10000"/>
                  </a:schemeClr>
                </a:solidFill>
                <a:effectLst>
                  <a:outerShdw blurRad="38100" dist="38100" dir="2700000" algn="tl">
                    <a:srgbClr val="C0C0C0"/>
                  </a:outerShdw>
                </a:effectLst>
              </a:rPr>
              <a:t>of</a:t>
            </a:r>
            <a:endParaRPr lang="en-US" sz="4000" b="1" dirty="0" smtClean="0">
              <a:solidFill>
                <a:schemeClr val="tx2">
                  <a:lumMod val="10000"/>
                </a:schemeClr>
              </a:solidFill>
              <a:effectLst>
                <a:outerShdw blurRad="38100" dist="38100" dir="2700000" algn="tl">
                  <a:srgbClr val="C0C0C0"/>
                </a:outerShdw>
              </a:effectLst>
            </a:endParaRPr>
          </a:p>
          <a:p>
            <a:pPr algn="ctr"/>
            <a:r>
              <a:rPr lang="en-US" sz="4000" b="1" dirty="0" smtClean="0">
                <a:solidFill>
                  <a:schemeClr val="tx2">
                    <a:lumMod val="10000"/>
                  </a:schemeClr>
                </a:solidFill>
                <a:effectLst>
                  <a:outerShdw blurRad="38100" dist="38100" dir="2700000" algn="tl">
                    <a:srgbClr val="C0C0C0"/>
                  </a:outerShdw>
                </a:effectLst>
              </a:rPr>
              <a:t>Springs in </a:t>
            </a:r>
            <a:r>
              <a:rPr lang="en-US" sz="4000" b="1" dirty="0" smtClean="0">
                <a:solidFill>
                  <a:schemeClr val="tx2">
                    <a:lumMod val="10000"/>
                  </a:schemeClr>
                </a:solidFill>
                <a:effectLst>
                  <a:outerShdw blurRad="38100" dist="38100" dir="2700000" algn="tl">
                    <a:srgbClr val="C0C0C0"/>
                  </a:outerShdw>
                </a:effectLst>
              </a:rPr>
              <a:t>Florida?</a:t>
            </a:r>
            <a:endParaRPr lang="en-US" sz="4000" b="1" dirty="0">
              <a:solidFill>
                <a:schemeClr val="tx2">
                  <a:lumMod val="10000"/>
                </a:schemeClr>
              </a:solidFill>
              <a:effectLst>
                <a:outerShdw blurRad="38100" dist="38100" dir="2700000" algn="tl">
                  <a:srgbClr val="C0C0C0"/>
                </a:outerShdw>
              </a:effectLst>
            </a:endParaRP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6772" name="Picture 4" descr="E:\#\Springs\Photos\Algae Photos\Manatee 5-20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7794" name="Picture 2" descr="E:\#\Springs\Photos\Algae Photos\Troy Algae 10-16-07.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8818" name="Picture 2" descr="E:\#\Springs\Photos\Algae Photos\SunSpringAlgae4-27-04.JPG"/>
          <p:cNvPicPr>
            <a:picLocks noChangeAspect="1" noChangeArrowheads="1"/>
          </p:cNvPicPr>
          <p:nvPr/>
        </p:nvPicPr>
        <p:blipFill>
          <a:blip r:embed="rId2" cstate="print"/>
          <a:srcRect/>
          <a:stretch>
            <a:fillRect/>
          </a:stretch>
        </p:blipFill>
        <p:spPr bwMode="auto">
          <a:xfrm>
            <a:off x="0" y="0"/>
            <a:ext cx="9144621" cy="6858000"/>
          </a:xfrm>
          <a:prstGeom prst="rect">
            <a:avLst/>
          </a:prstGeom>
          <a:noFill/>
        </p:spPr>
      </p:pic>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42" name="Picture 2" descr="E:\#\Springs\Photos\Pitt Spring Econfina Creek 2-13-10\_MG_6775.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0867" name="Picture 3" descr="E:\#\Springs\Photos\Bersok Trip Suwannee River\Hart Springs 10-22-07\HartAlgae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1890" name="Picture 2" descr="E:\#\Springs\Photos\WeekiWachee7-07\IMG_091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2914" name="Picture 2" descr="E:\#\photos\Archaeology\Wacissa 4-22-08\Wacissa4-22-08 (1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10274" name="Picture 2" descr="Springs"/>
          <p:cNvPicPr>
            <a:picLocks noGrp="1" noChangeAspect="1" noChangeArrowheads="1"/>
          </p:cNvPicPr>
          <p:nvPr>
            <p:ph/>
          </p:nvPr>
        </p:nvPicPr>
        <p:blipFill>
          <a:blip r:embed="rId2" cstate="print"/>
          <a:stretch>
            <a:fillRect/>
          </a:stretch>
        </p:blipFill>
        <p:spPr>
          <a:xfrm>
            <a:off x="196842" y="0"/>
            <a:ext cx="8844490" cy="6858000"/>
          </a:xfrm>
          <a:noFill/>
          <a:ln/>
        </p:spPr>
      </p:pic>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35875" name="Text Box 3"/>
          <p:cNvSpPr txBox="1">
            <a:spLocks noChangeArrowheads="1"/>
          </p:cNvSpPr>
          <p:nvPr/>
        </p:nvSpPr>
        <p:spPr bwMode="auto">
          <a:xfrm>
            <a:off x="1752600" y="228600"/>
            <a:ext cx="3863975" cy="366713"/>
          </a:xfrm>
          <a:prstGeom prst="rect">
            <a:avLst/>
          </a:prstGeom>
          <a:noFill/>
          <a:ln w="9525">
            <a:noFill/>
            <a:miter lim="800000"/>
            <a:headEnd/>
            <a:tailEnd/>
          </a:ln>
          <a:effectLst/>
        </p:spPr>
        <p:txBody>
          <a:bodyPr>
            <a:spAutoFit/>
          </a:bodyPr>
          <a:lstStyle/>
          <a:p>
            <a:pPr>
              <a:spcBef>
                <a:spcPct val="50000"/>
              </a:spcBef>
            </a:pPr>
            <a:endParaRPr lang="en-US"/>
          </a:p>
        </p:txBody>
      </p:sp>
      <p:sp>
        <p:nvSpPr>
          <p:cNvPr id="335876" name="Text Box 4"/>
          <p:cNvSpPr txBox="1">
            <a:spLocks noChangeArrowheads="1"/>
          </p:cNvSpPr>
          <p:nvPr/>
        </p:nvSpPr>
        <p:spPr bwMode="auto">
          <a:xfrm>
            <a:off x="2362200" y="0"/>
            <a:ext cx="4724400" cy="457200"/>
          </a:xfrm>
          <a:prstGeom prst="rect">
            <a:avLst/>
          </a:prstGeom>
          <a:noFill/>
          <a:ln w="9525">
            <a:noFill/>
            <a:miter lim="800000"/>
            <a:headEnd/>
            <a:tailEnd/>
          </a:ln>
          <a:effectLst/>
        </p:spPr>
        <p:txBody>
          <a:bodyPr>
            <a:spAutoFit/>
          </a:bodyPr>
          <a:lstStyle/>
          <a:p>
            <a:pPr algn="ctr"/>
            <a:r>
              <a:rPr lang="en-US" sz="2400">
                <a:solidFill>
                  <a:srgbClr val="000000"/>
                </a:solidFill>
              </a:rPr>
              <a:t>Springs related to karst areas</a:t>
            </a:r>
          </a:p>
        </p:txBody>
      </p:sp>
      <p:pic>
        <p:nvPicPr>
          <p:cNvPr id="335881" name="Picture 9" descr="E:\#\Springs\geolmorphicmap_springs copy.jpg"/>
          <p:cNvPicPr>
            <a:picLocks noGrp="1" noChangeAspect="1" noChangeArrowheads="1"/>
          </p:cNvPicPr>
          <p:nvPr>
            <p:ph sz="half" idx="2"/>
          </p:nvPr>
        </p:nvPicPr>
        <p:blipFill>
          <a:blip r:embed="rId2"/>
          <a:srcRect/>
          <a:stretch>
            <a:fillRect/>
          </a:stretch>
        </p:blipFill>
        <p:spPr bwMode="auto">
          <a:xfrm>
            <a:off x="4343400" y="637259"/>
            <a:ext cx="4596268" cy="6068341"/>
          </a:xfrm>
          <a:prstGeom prst="rect">
            <a:avLst/>
          </a:prstGeom>
          <a:noFill/>
        </p:spPr>
      </p:pic>
      <p:pic>
        <p:nvPicPr>
          <p:cNvPr id="335882" name="Picture 10" descr="E:\#\Springs\First Mag Springs Map.jpg"/>
          <p:cNvPicPr>
            <a:picLocks noChangeAspect="1" noChangeArrowheads="1"/>
          </p:cNvPicPr>
          <p:nvPr/>
        </p:nvPicPr>
        <p:blipFill>
          <a:blip r:embed="rId3" cstate="print"/>
          <a:srcRect/>
          <a:stretch>
            <a:fillRect/>
          </a:stretch>
        </p:blipFill>
        <p:spPr bwMode="auto">
          <a:xfrm>
            <a:off x="152400" y="685800"/>
            <a:ext cx="3863822" cy="5410200"/>
          </a:xfrm>
          <a:prstGeom prst="rect">
            <a:avLst/>
          </a:prstGeom>
          <a:noFill/>
        </p:spPr>
      </p:pic>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80" name="Picture 4" descr="Rain"/>
          <p:cNvPicPr>
            <a:picLocks noGrp="1" noChangeAspect="1" noChangeArrowheads="1"/>
          </p:cNvPicPr>
          <p:nvPr>
            <p:ph idx="1"/>
          </p:nvPr>
        </p:nvPicPr>
        <p:blipFill>
          <a:blip r:embed="rId2" cstate="print"/>
          <a:srcRect/>
          <a:stretch>
            <a:fillRect/>
          </a:stretch>
        </p:blipFill>
        <p:spPr>
          <a:xfrm>
            <a:off x="0" y="0"/>
            <a:ext cx="9144000" cy="6858000"/>
          </a:xfrm>
          <a:noFill/>
          <a:ln/>
        </p:spPr>
      </p:pic>
      <p:sp>
        <p:nvSpPr>
          <p:cNvPr id="101378" name="Rectangle 2"/>
          <p:cNvSpPr>
            <a:spLocks noGrp="1" noChangeArrowheads="1"/>
          </p:cNvSpPr>
          <p:nvPr>
            <p:ph type="title"/>
          </p:nvPr>
        </p:nvSpPr>
        <p:spPr>
          <a:xfrm>
            <a:off x="457200" y="4406900"/>
            <a:ext cx="8229600" cy="1384300"/>
          </a:xfrm>
        </p:spPr>
        <p:txBody>
          <a:bodyPr>
            <a:normAutofit fontScale="90000"/>
          </a:bodyPr>
          <a:lstStyle/>
          <a:p>
            <a:r>
              <a:rPr lang="en-US" sz="3200" dirty="0">
                <a:solidFill>
                  <a:schemeClr val="tx1"/>
                </a:solidFill>
              </a:rPr>
              <a:t>Where does spring water/groundwater come from and how does it get to springs?  50 to 60 inches of rainfall per year on average.</a:t>
            </a:r>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4" name="Rectangle 8"/>
          <p:cNvSpPr>
            <a:spLocks noGrp="1" noChangeArrowheads="1"/>
          </p:cNvSpPr>
          <p:nvPr>
            <p:ph type="title"/>
          </p:nvPr>
        </p:nvSpPr>
        <p:spPr>
          <a:xfrm>
            <a:off x="457200" y="-76200"/>
            <a:ext cx="8229600" cy="1384300"/>
          </a:xfrm>
        </p:spPr>
        <p:txBody>
          <a:bodyPr/>
          <a:lstStyle/>
          <a:p>
            <a:r>
              <a:rPr lang="en-US"/>
              <a:t>Springsheds</a:t>
            </a:r>
          </a:p>
        </p:txBody>
      </p:sp>
      <p:sp>
        <p:nvSpPr>
          <p:cNvPr id="116739" name="Rectangle 3"/>
          <p:cNvSpPr>
            <a:spLocks noGrp="1" noChangeArrowheads="1"/>
          </p:cNvSpPr>
          <p:nvPr>
            <p:ph type="body" sz="half" idx="1"/>
          </p:nvPr>
        </p:nvSpPr>
        <p:spPr>
          <a:xfrm>
            <a:off x="990600" y="5562600"/>
            <a:ext cx="6934200" cy="1066800"/>
          </a:xfrm>
        </p:spPr>
        <p:txBody>
          <a:bodyPr/>
          <a:lstStyle/>
          <a:p>
            <a:pPr>
              <a:lnSpc>
                <a:spcPct val="80000"/>
              </a:lnSpc>
            </a:pPr>
            <a:r>
              <a:rPr lang="en-US" sz="2400"/>
              <a:t>Springshed - those areas within ground- and surface-water basins that contribute to the discharge of the spring</a:t>
            </a:r>
          </a:p>
          <a:p>
            <a:pPr>
              <a:lnSpc>
                <a:spcPct val="80000"/>
              </a:lnSpc>
            </a:pPr>
            <a:endParaRPr lang="en-US" sz="2400"/>
          </a:p>
        </p:txBody>
      </p:sp>
      <p:pic>
        <p:nvPicPr>
          <p:cNvPr id="116740" name="Picture 4" descr="springshed_line_final_640x480"/>
          <p:cNvPicPr>
            <a:picLocks noGrp="1" noChangeAspect="1" noChangeArrowheads="1"/>
          </p:cNvPicPr>
          <p:nvPr>
            <p:ph sz="half" idx="2"/>
          </p:nvPr>
        </p:nvPicPr>
        <p:blipFill>
          <a:blip r:embed="rId3"/>
          <a:srcRect/>
          <a:stretch>
            <a:fillRect/>
          </a:stretch>
        </p:blipFill>
        <p:spPr>
          <a:xfrm>
            <a:off x="1600200" y="1295400"/>
            <a:ext cx="5562600" cy="4171950"/>
          </a:xfrm>
          <a:noFill/>
          <a:ln/>
        </p:spPr>
      </p:pic>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LJackson12-23-02f"/>
          <p:cNvPicPr>
            <a:picLocks noGrp="1" noChangeAspect="1" noChangeArrowheads="1"/>
          </p:cNvPicPr>
          <p:nvPr>
            <p:ph sz="quarter" idx="1"/>
          </p:nvPr>
        </p:nvPicPr>
        <p:blipFill>
          <a:blip r:embed="rId2" cstate="print"/>
          <a:stretch>
            <a:fillRect/>
          </a:stretch>
        </p:blipFill>
        <p:spPr>
          <a:xfrm>
            <a:off x="975254" y="1676400"/>
            <a:ext cx="2846917" cy="2135188"/>
          </a:xfrm>
          <a:noFill/>
          <a:ln/>
        </p:spPr>
      </p:pic>
      <p:pic>
        <p:nvPicPr>
          <p:cNvPr id="4105" name="Picture 9" descr="RainbowSilverSpringshedslowres"/>
          <p:cNvPicPr>
            <a:picLocks noGrp="1" noChangeAspect="1" noChangeArrowheads="1"/>
          </p:cNvPicPr>
          <p:nvPr>
            <p:ph sz="quarter" idx="2"/>
          </p:nvPr>
        </p:nvPicPr>
        <p:blipFill>
          <a:blip r:embed="rId3" cstate="print"/>
          <a:srcRect/>
          <a:stretch>
            <a:fillRect/>
          </a:stretch>
        </p:blipFill>
        <p:spPr>
          <a:xfrm>
            <a:off x="76200" y="228600"/>
            <a:ext cx="4709583" cy="6096000"/>
          </a:xfrm>
          <a:ln/>
        </p:spPr>
      </p:pic>
      <p:sp>
        <p:nvSpPr>
          <p:cNvPr id="4098" name="Rectangle 2"/>
          <p:cNvSpPr>
            <a:spLocks noGrp="1" noChangeArrowheads="1"/>
          </p:cNvSpPr>
          <p:nvPr>
            <p:ph type="body" sz="half" idx="3"/>
          </p:nvPr>
        </p:nvSpPr>
        <p:spPr>
          <a:xfrm>
            <a:off x="4876800" y="762000"/>
            <a:ext cx="4038600" cy="4525963"/>
          </a:xfrm>
        </p:spPr>
        <p:txBody>
          <a:bodyPr/>
          <a:lstStyle/>
          <a:p>
            <a:r>
              <a:rPr lang="en-US" sz="1800" b="1" dirty="0" err="1" smtClean="0"/>
              <a:t>Springshed</a:t>
            </a:r>
            <a:r>
              <a:rPr lang="en-US" sz="1800" b="1" dirty="0" smtClean="0"/>
              <a:t> </a:t>
            </a:r>
            <a:r>
              <a:rPr lang="en-US" sz="1800" dirty="0"/>
              <a:t>– </a:t>
            </a:r>
            <a:r>
              <a:rPr lang="en-US" sz="1800" dirty="0" smtClean="0"/>
              <a:t>Can overlap and change shape through time based upon rainfall and consumptive uses in the basin.</a:t>
            </a:r>
            <a:endParaRPr lang="en-US" sz="1800" b="1" dirty="0"/>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Text Box 3"/>
          <p:cNvSpPr txBox="1">
            <a:spLocks noChangeArrowheads="1"/>
          </p:cNvSpPr>
          <p:nvPr/>
        </p:nvSpPr>
        <p:spPr bwMode="auto">
          <a:xfrm>
            <a:off x="228600" y="6350"/>
            <a:ext cx="8845550" cy="641350"/>
          </a:xfrm>
          <a:prstGeom prst="rect">
            <a:avLst/>
          </a:prstGeom>
          <a:noFill/>
          <a:ln w="9525">
            <a:noFill/>
            <a:miter lim="800000"/>
            <a:headEnd/>
            <a:tailEnd/>
          </a:ln>
          <a:effectLst/>
        </p:spPr>
        <p:txBody>
          <a:bodyPr wrap="none">
            <a:spAutoFit/>
          </a:bodyPr>
          <a:lstStyle/>
          <a:p>
            <a:r>
              <a:rPr lang="en-US" sz="3600" b="1"/>
              <a:t>How much water comes out of springs?</a:t>
            </a:r>
          </a:p>
        </p:txBody>
      </p:sp>
      <p:sp>
        <p:nvSpPr>
          <p:cNvPr id="96260" name="Text Box 4"/>
          <p:cNvSpPr txBox="1">
            <a:spLocks noChangeArrowheads="1"/>
          </p:cNvSpPr>
          <p:nvPr/>
        </p:nvSpPr>
        <p:spPr bwMode="auto">
          <a:xfrm>
            <a:off x="1050925" y="5141913"/>
            <a:ext cx="5349875" cy="366712"/>
          </a:xfrm>
          <a:prstGeom prst="rect">
            <a:avLst/>
          </a:prstGeom>
          <a:noFill/>
          <a:ln w="9525">
            <a:noFill/>
            <a:miter lim="800000"/>
            <a:headEnd/>
            <a:tailEnd/>
          </a:ln>
          <a:effectLst/>
        </p:spPr>
        <p:txBody>
          <a:bodyPr>
            <a:spAutoFit/>
          </a:bodyPr>
          <a:lstStyle/>
          <a:p>
            <a:endParaRPr lang="en-US"/>
          </a:p>
        </p:txBody>
      </p:sp>
      <p:sp>
        <p:nvSpPr>
          <p:cNvPr id="96261" name="Text Box 5"/>
          <p:cNvSpPr txBox="1">
            <a:spLocks noChangeArrowheads="1"/>
          </p:cNvSpPr>
          <p:nvPr/>
        </p:nvSpPr>
        <p:spPr bwMode="auto">
          <a:xfrm>
            <a:off x="1447800" y="5711825"/>
            <a:ext cx="6227763" cy="1069975"/>
          </a:xfrm>
          <a:prstGeom prst="rect">
            <a:avLst/>
          </a:prstGeom>
          <a:noFill/>
          <a:ln w="9525">
            <a:noFill/>
            <a:miter lim="800000"/>
            <a:headEnd/>
            <a:tailEnd/>
          </a:ln>
          <a:effectLst/>
        </p:spPr>
        <p:txBody>
          <a:bodyPr wrap="none">
            <a:spAutoFit/>
          </a:bodyPr>
          <a:lstStyle/>
          <a:p>
            <a:r>
              <a:rPr lang="en-US" sz="1600" b="1"/>
              <a:t>1</a:t>
            </a:r>
            <a:r>
              <a:rPr lang="en-US" sz="1600" b="1" baseline="30000"/>
              <a:t>st</a:t>
            </a:r>
            <a:r>
              <a:rPr lang="en-US" sz="1600" b="1"/>
              <a:t> magnitude = greater than 100 cfs. or 64.6 mgd. 33 in Florida</a:t>
            </a:r>
          </a:p>
          <a:p>
            <a:r>
              <a:rPr lang="en-US" sz="1600" b="1"/>
              <a:t>2</a:t>
            </a:r>
            <a:r>
              <a:rPr lang="en-US" sz="1600" b="1" baseline="30000"/>
              <a:t>nd </a:t>
            </a:r>
            <a:r>
              <a:rPr lang="en-US" sz="1600" b="1"/>
              <a:t>magnitude = 10 to 100 cfs.  191 in Florida</a:t>
            </a:r>
          </a:p>
          <a:p>
            <a:r>
              <a:rPr lang="en-US" sz="1600" b="1"/>
              <a:t>3</a:t>
            </a:r>
            <a:r>
              <a:rPr lang="en-US" sz="1600" b="1" baseline="30000"/>
              <a:t>rd</a:t>
            </a:r>
            <a:r>
              <a:rPr lang="en-US" sz="1600" b="1"/>
              <a:t> magnitude = 1 to 10 cfs.  151 in  Florida</a:t>
            </a:r>
          </a:p>
          <a:p>
            <a:r>
              <a:rPr lang="en-US" sz="1600" b="1"/>
              <a:t>4</a:t>
            </a:r>
            <a:r>
              <a:rPr lang="en-US" sz="1600" b="1" baseline="30000"/>
              <a:t>th</a:t>
            </a:r>
            <a:r>
              <a:rPr lang="en-US" sz="1600" b="1"/>
              <a:t> magnitude = 100 gallons/minute to 1 cfs.</a:t>
            </a:r>
          </a:p>
        </p:txBody>
      </p:sp>
      <p:pic>
        <p:nvPicPr>
          <p:cNvPr id="96266" name="Picture 10"/>
          <p:cNvPicPr>
            <a:picLocks noChangeAspect="1" noChangeArrowheads="1"/>
          </p:cNvPicPr>
          <p:nvPr/>
        </p:nvPicPr>
        <p:blipFill>
          <a:blip r:embed="rId2"/>
          <a:srcRect/>
          <a:stretch>
            <a:fillRect/>
          </a:stretch>
        </p:blipFill>
        <p:spPr bwMode="auto">
          <a:xfrm>
            <a:off x="1066800" y="1066800"/>
            <a:ext cx="6934200" cy="3957638"/>
          </a:xfrm>
          <a:prstGeom prst="rect">
            <a:avLst/>
          </a:prstGeom>
          <a:noFill/>
          <a:ln w="9525">
            <a:noFill/>
            <a:miter lim="800000"/>
            <a:headEnd/>
            <a:tailEnd/>
          </a:ln>
          <a:effectLst/>
        </p:spPr>
      </p:pic>
      <p:sp>
        <p:nvSpPr>
          <p:cNvPr id="96267" name="Text Box 11"/>
          <p:cNvSpPr txBox="1">
            <a:spLocks noChangeArrowheads="1"/>
          </p:cNvSpPr>
          <p:nvPr/>
        </p:nvSpPr>
        <p:spPr bwMode="auto">
          <a:xfrm>
            <a:off x="2819400" y="5029200"/>
            <a:ext cx="3524250" cy="366713"/>
          </a:xfrm>
          <a:prstGeom prst="rect">
            <a:avLst/>
          </a:prstGeom>
          <a:noFill/>
          <a:ln w="9525">
            <a:noFill/>
            <a:miter lim="800000"/>
            <a:headEnd/>
            <a:tailEnd/>
          </a:ln>
          <a:effectLst/>
        </p:spPr>
        <p:txBody>
          <a:bodyPr wrap="none">
            <a:spAutoFit/>
          </a:bodyPr>
          <a:lstStyle/>
          <a:p>
            <a:r>
              <a:rPr lang="en-US"/>
              <a:t>Discharge from Rainbow Springs</a:t>
            </a:r>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a:grpSpLocks/>
          </p:cNvGrpSpPr>
          <p:nvPr/>
        </p:nvGrpSpPr>
        <p:grpSpPr bwMode="auto">
          <a:xfrm>
            <a:off x="1295400" y="228505"/>
            <a:ext cx="6858000" cy="5730783"/>
            <a:chOff x="361" y="306"/>
            <a:chExt cx="5564" cy="8638"/>
          </a:xfrm>
        </p:grpSpPr>
        <p:graphicFrame>
          <p:nvGraphicFramePr>
            <p:cNvPr id="2052" name="Object 4"/>
            <p:cNvGraphicFramePr>
              <a:graphicFrameLocks noChangeAspect="1"/>
            </p:cNvGraphicFramePr>
            <p:nvPr/>
          </p:nvGraphicFramePr>
          <p:xfrm>
            <a:off x="384" y="4681"/>
            <a:ext cx="5513" cy="3863"/>
          </p:xfrm>
          <a:graphic>
            <a:graphicData uri="http://schemas.openxmlformats.org/presentationml/2006/ole">
              <p:oleObj spid="_x0000_s415746" name="Chart" r:id="rId3" imgW="6953402" imgH="4695749" progId="Excel.Chart.8">
                <p:embed/>
              </p:oleObj>
            </a:graphicData>
          </a:graphic>
        </p:graphicFrame>
        <p:sp>
          <p:nvSpPr>
            <p:cNvPr id="2056" name="Text Box 8"/>
            <p:cNvSpPr txBox="1">
              <a:spLocks noChangeArrowheads="1"/>
            </p:cNvSpPr>
            <p:nvPr/>
          </p:nvSpPr>
          <p:spPr bwMode="auto">
            <a:xfrm rot="16200000">
              <a:off x="-396" y="6543"/>
              <a:ext cx="1767" cy="181"/>
            </a:xfrm>
            <a:prstGeom prst="rect">
              <a:avLst/>
            </a:prstGeom>
            <a:noFill/>
            <a:ln w="9525">
              <a:noFill/>
              <a:miter lim="800000"/>
              <a:headEnd/>
              <a:tailEnd/>
            </a:ln>
            <a:effectLst/>
          </p:spPr>
          <p:txBody>
            <a:bodyPr wrap="none">
              <a:spAutoFit/>
            </a:bodyPr>
            <a:lstStyle/>
            <a:p>
              <a:r>
                <a:rPr lang="en-US" sz="1100" dirty="0">
                  <a:solidFill>
                    <a:schemeClr val="accent2"/>
                  </a:solidFill>
                </a:rPr>
                <a:t>cubic ft/sec (cfs) </a:t>
              </a:r>
            </a:p>
          </p:txBody>
        </p:sp>
        <p:sp>
          <p:nvSpPr>
            <p:cNvPr id="2057" name="Text Box 9"/>
            <p:cNvSpPr txBox="1">
              <a:spLocks noChangeArrowheads="1"/>
            </p:cNvSpPr>
            <p:nvPr/>
          </p:nvSpPr>
          <p:spPr bwMode="auto">
            <a:xfrm>
              <a:off x="3024" y="8592"/>
              <a:ext cx="369" cy="352"/>
            </a:xfrm>
            <a:prstGeom prst="rect">
              <a:avLst/>
            </a:prstGeom>
            <a:noFill/>
            <a:ln w="9525">
              <a:noFill/>
              <a:miter lim="800000"/>
              <a:headEnd/>
              <a:tailEnd/>
            </a:ln>
            <a:effectLst/>
          </p:spPr>
          <p:txBody>
            <a:bodyPr wrap="none">
              <a:spAutoFit/>
            </a:bodyPr>
            <a:lstStyle/>
            <a:p>
              <a:r>
                <a:rPr lang="en-US" sz="1000" dirty="0">
                  <a:solidFill>
                    <a:schemeClr val="accent2"/>
                  </a:solidFill>
                </a:rPr>
                <a:t>YEAR</a:t>
              </a:r>
            </a:p>
          </p:txBody>
        </p:sp>
        <p:sp>
          <p:nvSpPr>
            <p:cNvPr id="2058" name="Text Box 10"/>
            <p:cNvSpPr txBox="1">
              <a:spLocks noChangeArrowheads="1"/>
            </p:cNvSpPr>
            <p:nvPr/>
          </p:nvSpPr>
          <p:spPr bwMode="auto">
            <a:xfrm>
              <a:off x="998" y="7448"/>
              <a:ext cx="2064" cy="712"/>
            </a:xfrm>
            <a:prstGeom prst="rect">
              <a:avLst/>
            </a:prstGeom>
            <a:noFill/>
            <a:ln w="9525">
              <a:noFill/>
              <a:miter lim="800000"/>
              <a:headEnd/>
              <a:tailEnd/>
            </a:ln>
            <a:effectLst/>
          </p:spPr>
          <p:txBody>
            <a:bodyPr>
              <a:spAutoFit/>
            </a:bodyPr>
            <a:lstStyle/>
            <a:p>
              <a:pPr algn="ctr">
                <a:lnSpc>
                  <a:spcPct val="120000"/>
                </a:lnSpc>
              </a:pPr>
              <a:r>
                <a:rPr lang="en-US" sz="1100" dirty="0"/>
                <a:t>765 cfs median discharge</a:t>
              </a:r>
            </a:p>
            <a:p>
              <a:pPr algn="ctr">
                <a:lnSpc>
                  <a:spcPct val="120000"/>
                </a:lnSpc>
              </a:pPr>
              <a:r>
                <a:rPr lang="en-US" sz="1100" dirty="0"/>
                <a:t>744 cfs average  ~ 500 mgd</a:t>
              </a:r>
            </a:p>
          </p:txBody>
        </p:sp>
        <p:graphicFrame>
          <p:nvGraphicFramePr>
            <p:cNvPr id="2054" name="Object 6"/>
            <p:cNvGraphicFramePr>
              <a:graphicFrameLocks noChangeAspect="1"/>
            </p:cNvGraphicFramePr>
            <p:nvPr/>
          </p:nvGraphicFramePr>
          <p:xfrm>
            <a:off x="540" y="768"/>
            <a:ext cx="5385" cy="3430"/>
          </p:xfrm>
          <a:graphic>
            <a:graphicData uri="http://schemas.openxmlformats.org/presentationml/2006/ole">
              <p:oleObj spid="_x0000_s415747" name="Chart" r:id="rId4" imgW="7115251" imgH="4848149" progId="Excel.Chart.8">
                <p:embed/>
              </p:oleObj>
            </a:graphicData>
          </a:graphic>
        </p:graphicFrame>
        <p:sp>
          <p:nvSpPr>
            <p:cNvPr id="2055" name="Text Box 7"/>
            <p:cNvSpPr txBox="1">
              <a:spLocks noChangeArrowheads="1"/>
            </p:cNvSpPr>
            <p:nvPr/>
          </p:nvSpPr>
          <p:spPr bwMode="auto">
            <a:xfrm>
              <a:off x="1227" y="306"/>
              <a:ext cx="3468" cy="487"/>
            </a:xfrm>
            <a:prstGeom prst="rect">
              <a:avLst/>
            </a:prstGeom>
            <a:noFill/>
            <a:ln w="9525">
              <a:noFill/>
              <a:miter lim="800000"/>
              <a:headEnd/>
              <a:tailEnd/>
            </a:ln>
            <a:effectLst/>
          </p:spPr>
          <p:txBody>
            <a:bodyPr wrap="none">
              <a:spAutoFit/>
            </a:bodyPr>
            <a:lstStyle/>
            <a:p>
              <a:r>
                <a:rPr lang="en-US" sz="1500" b="1" dirty="0">
                  <a:solidFill>
                    <a:schemeClr val="accent4">
                      <a:lumMod val="50000"/>
                    </a:schemeClr>
                  </a:solidFill>
                </a:rPr>
                <a:t>USGS discharge record for Rainbow Springs</a:t>
              </a:r>
            </a:p>
          </p:txBody>
        </p:sp>
        <p:sp>
          <p:nvSpPr>
            <p:cNvPr id="2064" name="Rectangle 16"/>
            <p:cNvSpPr>
              <a:spLocks noChangeArrowheads="1"/>
            </p:cNvSpPr>
            <p:nvPr/>
          </p:nvSpPr>
          <p:spPr bwMode="auto">
            <a:xfrm>
              <a:off x="1584" y="4589"/>
              <a:ext cx="3168" cy="527"/>
            </a:xfrm>
            <a:prstGeom prst="rect">
              <a:avLst/>
            </a:prstGeom>
            <a:noFill/>
            <a:ln w="9525">
              <a:noFill/>
              <a:miter lim="800000"/>
              <a:headEnd/>
              <a:tailEnd/>
            </a:ln>
            <a:effectLst/>
          </p:spPr>
          <p:txBody>
            <a:bodyPr>
              <a:spAutoFit/>
            </a:bodyPr>
            <a:lstStyle/>
            <a:p>
              <a:pPr defTabSz="914797"/>
              <a:endParaRPr lang="en-US" dirty="0"/>
            </a:p>
          </p:txBody>
        </p:sp>
        <p:sp>
          <p:nvSpPr>
            <p:cNvPr id="2065" name="Text Box 17"/>
            <p:cNvSpPr txBox="1">
              <a:spLocks noChangeArrowheads="1"/>
            </p:cNvSpPr>
            <p:nvPr/>
          </p:nvSpPr>
          <p:spPr bwMode="auto">
            <a:xfrm>
              <a:off x="856" y="3000"/>
              <a:ext cx="2226" cy="752"/>
            </a:xfrm>
            <a:prstGeom prst="rect">
              <a:avLst/>
            </a:prstGeom>
            <a:noFill/>
            <a:ln w="9525">
              <a:noFill/>
              <a:miter lim="800000"/>
              <a:headEnd/>
              <a:tailEnd/>
            </a:ln>
            <a:effectLst/>
          </p:spPr>
          <p:txBody>
            <a:bodyPr wrap="square">
              <a:spAutoFit/>
            </a:bodyPr>
            <a:lstStyle/>
            <a:p>
              <a:pPr algn="ctr">
                <a:lnSpc>
                  <a:spcPct val="120000"/>
                </a:lnSpc>
              </a:pPr>
              <a:r>
                <a:rPr lang="en-US" sz="1100" dirty="0"/>
                <a:t>690 cfs median discharge</a:t>
              </a:r>
            </a:p>
            <a:p>
              <a:pPr algn="ctr">
                <a:lnSpc>
                  <a:spcPct val="120000"/>
                </a:lnSpc>
              </a:pPr>
              <a:r>
                <a:rPr lang="en-US" sz="1100" dirty="0"/>
                <a:t>703 cfs average  ~ 450 mgd</a:t>
              </a:r>
            </a:p>
          </p:txBody>
        </p:sp>
        <p:sp>
          <p:nvSpPr>
            <p:cNvPr id="2066" name="Text Box 18"/>
            <p:cNvSpPr txBox="1">
              <a:spLocks noChangeArrowheads="1"/>
            </p:cNvSpPr>
            <p:nvPr/>
          </p:nvSpPr>
          <p:spPr bwMode="auto">
            <a:xfrm>
              <a:off x="3057" y="4267"/>
              <a:ext cx="369" cy="352"/>
            </a:xfrm>
            <a:prstGeom prst="rect">
              <a:avLst/>
            </a:prstGeom>
            <a:noFill/>
            <a:ln w="9525">
              <a:noFill/>
              <a:miter lim="800000"/>
              <a:headEnd/>
              <a:tailEnd/>
            </a:ln>
            <a:effectLst/>
          </p:spPr>
          <p:txBody>
            <a:bodyPr wrap="none">
              <a:spAutoFit/>
            </a:bodyPr>
            <a:lstStyle/>
            <a:p>
              <a:r>
                <a:rPr lang="en-US" sz="1000" dirty="0">
                  <a:solidFill>
                    <a:schemeClr val="accent2"/>
                  </a:solidFill>
                </a:rPr>
                <a:t>YEAR</a:t>
              </a:r>
            </a:p>
          </p:txBody>
        </p:sp>
        <p:sp>
          <p:nvSpPr>
            <p:cNvPr id="2067" name="Text Box 19"/>
            <p:cNvSpPr txBox="1">
              <a:spLocks noChangeArrowheads="1"/>
            </p:cNvSpPr>
            <p:nvPr/>
          </p:nvSpPr>
          <p:spPr bwMode="auto">
            <a:xfrm rot="16200000">
              <a:off x="-432" y="2154"/>
              <a:ext cx="1767" cy="181"/>
            </a:xfrm>
            <a:prstGeom prst="rect">
              <a:avLst/>
            </a:prstGeom>
            <a:noFill/>
            <a:ln w="9525">
              <a:noFill/>
              <a:miter lim="800000"/>
              <a:headEnd/>
              <a:tailEnd/>
            </a:ln>
            <a:effectLst/>
          </p:spPr>
          <p:txBody>
            <a:bodyPr wrap="none">
              <a:spAutoFit/>
            </a:bodyPr>
            <a:lstStyle/>
            <a:p>
              <a:r>
                <a:rPr lang="en-US" sz="1100" dirty="0">
                  <a:solidFill>
                    <a:schemeClr val="accent2"/>
                  </a:solidFill>
                </a:rPr>
                <a:t>cubic ft/sec (cfs) </a:t>
              </a:r>
            </a:p>
          </p:txBody>
        </p:sp>
      </p:grpSp>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2"/>
          <p:cNvSpPr>
            <a:spLocks noGrp="1" noRot="1" noChangeArrowheads="1"/>
          </p:cNvSpPr>
          <p:nvPr>
            <p:ph type="title"/>
          </p:nvPr>
        </p:nvSpPr>
        <p:spPr>
          <a:xfrm>
            <a:off x="-2133600" y="0"/>
            <a:ext cx="8229600" cy="1143000"/>
          </a:xfrm>
        </p:spPr>
        <p:txBody>
          <a:bodyPr>
            <a:normAutofit fontScale="90000"/>
          </a:bodyPr>
          <a:lstStyle/>
          <a:p>
            <a:r>
              <a:rPr lang="en-US" sz="2400" dirty="0" smtClean="0">
                <a:solidFill>
                  <a:schemeClr val="tx1"/>
                </a:solidFill>
              </a:rPr>
              <a:t>Source of water</a:t>
            </a:r>
            <a:br>
              <a:rPr lang="en-US" sz="2400" dirty="0" smtClean="0">
                <a:solidFill>
                  <a:schemeClr val="tx1"/>
                </a:solidFill>
              </a:rPr>
            </a:br>
            <a:r>
              <a:rPr lang="en-US" sz="2400" dirty="0" smtClean="0">
                <a:solidFill>
                  <a:schemeClr val="tx1"/>
                </a:solidFill>
              </a:rPr>
              <a:t>for most  </a:t>
            </a:r>
            <a:br>
              <a:rPr lang="en-US" sz="2400" dirty="0" smtClean="0">
                <a:solidFill>
                  <a:schemeClr val="tx1"/>
                </a:solidFill>
              </a:rPr>
            </a:br>
            <a:r>
              <a:rPr lang="en-US" sz="2400" dirty="0" smtClean="0">
                <a:solidFill>
                  <a:schemeClr val="tx1"/>
                </a:solidFill>
              </a:rPr>
              <a:t>Florida springs</a:t>
            </a:r>
            <a:endParaRPr lang="en-US" sz="2400" dirty="0">
              <a:solidFill>
                <a:schemeClr val="tx1"/>
              </a:solidFill>
            </a:endParaRPr>
          </a:p>
        </p:txBody>
      </p:sp>
      <p:sp>
        <p:nvSpPr>
          <p:cNvPr id="403459" name="Text Box 3"/>
          <p:cNvSpPr txBox="1">
            <a:spLocks noChangeArrowheads="1"/>
          </p:cNvSpPr>
          <p:nvPr/>
        </p:nvSpPr>
        <p:spPr bwMode="auto">
          <a:xfrm>
            <a:off x="228600" y="1876425"/>
            <a:ext cx="3023585" cy="1938992"/>
          </a:xfrm>
          <a:prstGeom prst="rect">
            <a:avLst/>
          </a:prstGeom>
          <a:noFill/>
          <a:ln w="9525">
            <a:noFill/>
            <a:miter lim="800000"/>
            <a:headEnd/>
            <a:tailEnd/>
          </a:ln>
          <a:effectLst/>
        </p:spPr>
        <p:txBody>
          <a:bodyPr wrap="none">
            <a:spAutoFit/>
          </a:bodyPr>
          <a:lstStyle/>
          <a:p>
            <a:pPr>
              <a:buFontTx/>
              <a:buChar char="•"/>
            </a:pPr>
            <a:r>
              <a:rPr lang="en-US" sz="2000" dirty="0" err="1" smtClean="0"/>
              <a:t>Floridan</a:t>
            </a:r>
            <a:r>
              <a:rPr lang="en-US" sz="2000" dirty="0" smtClean="0"/>
              <a:t> </a:t>
            </a:r>
            <a:r>
              <a:rPr lang="en-US" sz="2000" dirty="0"/>
              <a:t>aquifer system-</a:t>
            </a:r>
          </a:p>
          <a:p>
            <a:r>
              <a:rPr lang="en-US" sz="2000" dirty="0"/>
              <a:t>  primary for</a:t>
            </a:r>
          </a:p>
          <a:p>
            <a:r>
              <a:rPr lang="en-US" sz="2000" dirty="0"/>
              <a:t>  drinking water and</a:t>
            </a:r>
          </a:p>
          <a:p>
            <a:r>
              <a:rPr lang="en-US" sz="2000" dirty="0"/>
              <a:t>  main source for most</a:t>
            </a:r>
          </a:p>
          <a:p>
            <a:r>
              <a:rPr lang="en-US" sz="2000" dirty="0"/>
              <a:t>  of Florida’s major </a:t>
            </a:r>
          </a:p>
          <a:p>
            <a:r>
              <a:rPr lang="en-US" sz="2000" dirty="0"/>
              <a:t>  springs.</a:t>
            </a:r>
          </a:p>
        </p:txBody>
      </p:sp>
      <p:sp>
        <p:nvSpPr>
          <p:cNvPr id="403463" name="Rectangle 7"/>
          <p:cNvSpPr>
            <a:spLocks noChangeArrowheads="1"/>
          </p:cNvSpPr>
          <p:nvPr/>
        </p:nvSpPr>
        <p:spPr bwMode="auto">
          <a:xfrm>
            <a:off x="4448175" y="2971800"/>
            <a:ext cx="733425" cy="366713"/>
          </a:xfrm>
          <a:prstGeom prst="rect">
            <a:avLst/>
          </a:prstGeom>
          <a:noFill/>
          <a:ln w="9525">
            <a:noFill/>
            <a:miter lim="800000"/>
            <a:headEnd/>
            <a:tailEnd/>
          </a:ln>
          <a:effectLst/>
        </p:spPr>
        <p:txBody>
          <a:bodyPr>
            <a:spAutoFit/>
          </a:bodyPr>
          <a:lstStyle/>
          <a:p>
            <a:r>
              <a:rPr lang="en-US"/>
              <a:t> </a:t>
            </a:r>
          </a:p>
        </p:txBody>
      </p:sp>
      <p:pic>
        <p:nvPicPr>
          <p:cNvPr id="10" name="Picture 2" descr="E:\#\Power Point Presentations\ScanImages\G048.jpg"/>
          <p:cNvPicPr>
            <a:picLocks noChangeAspect="1" noChangeArrowheads="1"/>
          </p:cNvPicPr>
          <p:nvPr/>
        </p:nvPicPr>
        <p:blipFill>
          <a:blip r:embed="rId2"/>
          <a:srcRect/>
          <a:stretch>
            <a:fillRect/>
          </a:stretch>
        </p:blipFill>
        <p:spPr bwMode="auto">
          <a:xfrm>
            <a:off x="4191000" y="762000"/>
            <a:ext cx="4561353" cy="5211763"/>
          </a:xfrm>
          <a:prstGeom prst="rect">
            <a:avLst/>
          </a:prstGeom>
          <a:noFill/>
        </p:spPr>
      </p:pic>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41" name="Picture 1" descr="E:\#\photos\Geology\SMACSilverRainbow9-2008\Armored Catfish.jpg"/>
          <p:cNvPicPr>
            <a:picLocks noGrp="1" noChangeAspect="1" noChangeArrowheads="1"/>
          </p:cNvPicPr>
          <p:nvPr>
            <p:ph sz="quarter" idx="1"/>
          </p:nvPr>
        </p:nvPicPr>
        <p:blipFill>
          <a:blip r:embed="rId2" cstate="print"/>
          <a:srcRect/>
          <a:stretch>
            <a:fillRect/>
          </a:stretch>
        </p:blipFill>
        <p:spPr bwMode="auto">
          <a:xfrm>
            <a:off x="304800" y="304800"/>
            <a:ext cx="3962400" cy="2971800"/>
          </a:xfrm>
          <a:prstGeom prst="rect">
            <a:avLst/>
          </a:prstGeom>
          <a:noFill/>
        </p:spPr>
      </p:pic>
      <p:pic>
        <p:nvPicPr>
          <p:cNvPr id="389128" name="Picture 8" descr="Troy Algae 2"/>
          <p:cNvPicPr>
            <a:picLocks noGrp="1" noChangeAspect="1" noChangeArrowheads="1"/>
          </p:cNvPicPr>
          <p:nvPr>
            <p:ph sz="quarter" idx="2"/>
          </p:nvPr>
        </p:nvPicPr>
        <p:blipFill>
          <a:blip r:embed="rId3" cstate="print"/>
          <a:srcRect/>
          <a:stretch>
            <a:fillRect/>
          </a:stretch>
        </p:blipFill>
        <p:spPr>
          <a:xfrm>
            <a:off x="304800" y="3581400"/>
            <a:ext cx="3962400" cy="2641600"/>
          </a:xfrm>
        </p:spPr>
      </p:pic>
      <p:sp>
        <p:nvSpPr>
          <p:cNvPr id="389122" name="Rectangle 2"/>
          <p:cNvSpPr>
            <a:spLocks noGrp="1" noRot="1" noChangeArrowheads="1"/>
          </p:cNvSpPr>
          <p:nvPr>
            <p:ph type="body" sz="half" idx="3"/>
          </p:nvPr>
        </p:nvSpPr>
        <p:spPr>
          <a:xfrm>
            <a:off x="4651375" y="1676400"/>
            <a:ext cx="4191000" cy="4422775"/>
          </a:xfrm>
        </p:spPr>
        <p:txBody>
          <a:bodyPr/>
          <a:lstStyle/>
          <a:p>
            <a:pPr>
              <a:lnSpc>
                <a:spcPct val="90000"/>
              </a:lnSpc>
            </a:pPr>
            <a:r>
              <a:rPr lang="en-US" sz="2000"/>
              <a:t>Increasing nutrients (mainly nitrate) in spring water causing changes in spring and spring run ecology.</a:t>
            </a:r>
          </a:p>
          <a:p>
            <a:pPr>
              <a:lnSpc>
                <a:spcPct val="90000"/>
              </a:lnSpc>
            </a:pPr>
            <a:r>
              <a:rPr lang="en-US" sz="2000"/>
              <a:t>Increasing algae growth.</a:t>
            </a:r>
          </a:p>
          <a:p>
            <a:pPr>
              <a:lnSpc>
                <a:spcPct val="90000"/>
              </a:lnSpc>
            </a:pPr>
            <a:r>
              <a:rPr lang="en-US" sz="2000"/>
              <a:t>Increases in exotic animals and plants like </a:t>
            </a:r>
            <a:r>
              <a:rPr lang="en-US" sz="2000" i="1"/>
              <a:t>Hydrilla.</a:t>
            </a:r>
          </a:p>
          <a:p>
            <a:pPr>
              <a:lnSpc>
                <a:spcPct val="90000"/>
              </a:lnSpc>
            </a:pPr>
            <a:r>
              <a:rPr lang="en-US" sz="2000"/>
              <a:t>Declining native populations of organisms – limpkins, apple snails and other aquatic species.</a:t>
            </a:r>
          </a:p>
          <a:p>
            <a:pPr>
              <a:lnSpc>
                <a:spcPct val="90000"/>
              </a:lnSpc>
            </a:pPr>
            <a:r>
              <a:rPr lang="en-US" sz="2000"/>
              <a:t>Declining flow and even ceased flow.</a:t>
            </a:r>
          </a:p>
          <a:p>
            <a:pPr>
              <a:lnSpc>
                <a:spcPct val="90000"/>
              </a:lnSpc>
            </a:pPr>
            <a:r>
              <a:rPr lang="en-US" sz="2000"/>
              <a:t>Waters becoming more saline.</a:t>
            </a:r>
          </a:p>
        </p:txBody>
      </p:sp>
      <p:sp>
        <p:nvSpPr>
          <p:cNvPr id="389124" name="Text Box 4"/>
          <p:cNvSpPr txBox="1">
            <a:spLocks noChangeArrowheads="1"/>
          </p:cNvSpPr>
          <p:nvPr/>
        </p:nvSpPr>
        <p:spPr bwMode="auto">
          <a:xfrm>
            <a:off x="4953000" y="228600"/>
            <a:ext cx="3476625" cy="579438"/>
          </a:xfrm>
          <a:prstGeom prst="rect">
            <a:avLst/>
          </a:prstGeom>
          <a:noFill/>
          <a:ln w="9525" algn="ctr">
            <a:noFill/>
            <a:miter lim="800000"/>
            <a:headEnd/>
            <a:tailEnd/>
          </a:ln>
          <a:effectLst/>
        </p:spPr>
        <p:txBody>
          <a:bodyPr wrap="none">
            <a:spAutoFit/>
          </a:bodyPr>
          <a:lstStyle/>
          <a:p>
            <a:pPr algn="ctr"/>
            <a:r>
              <a:rPr lang="en-US" sz="3200" dirty="0"/>
              <a:t>Springs in Trouble</a:t>
            </a:r>
          </a:p>
        </p:txBody>
      </p:sp>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a:xfrm>
            <a:off x="457200" y="0"/>
            <a:ext cx="8229600" cy="1066800"/>
          </a:xfrm>
        </p:spPr>
        <p:txBody>
          <a:bodyPr/>
          <a:lstStyle/>
          <a:p>
            <a:pPr eaLnBrk="1" hangingPunct="1">
              <a:defRPr/>
            </a:pPr>
            <a:r>
              <a:rPr lang="en-US" dirty="0" smtClean="0">
                <a:solidFill>
                  <a:srgbClr val="FFFF00"/>
                </a:solidFill>
                <a:latin typeface="Arial" charset="0"/>
              </a:rPr>
              <a:t>Trends (FGS Bulletin 69)</a:t>
            </a:r>
          </a:p>
        </p:txBody>
      </p:sp>
      <p:sp>
        <p:nvSpPr>
          <p:cNvPr id="338947" name="Rectangle 3"/>
          <p:cNvSpPr>
            <a:spLocks noGrp="1" noChangeArrowheads="1"/>
          </p:cNvSpPr>
          <p:nvPr>
            <p:ph idx="1"/>
          </p:nvPr>
        </p:nvSpPr>
        <p:spPr>
          <a:xfrm>
            <a:off x="457200" y="914400"/>
            <a:ext cx="8229600" cy="5257800"/>
          </a:xfrm>
        </p:spPr>
        <p:txBody>
          <a:bodyPr/>
          <a:lstStyle/>
          <a:p>
            <a:pPr eaLnBrk="1" hangingPunct="1">
              <a:defRPr/>
            </a:pPr>
            <a:r>
              <a:rPr lang="en-US" dirty="0" smtClean="0">
                <a:solidFill>
                  <a:srgbClr val="FFFF00"/>
                </a:solidFill>
                <a:latin typeface="Arial" charset="0"/>
              </a:rPr>
              <a:t>Sufficient Data (1991 - 2003)</a:t>
            </a:r>
          </a:p>
          <a:p>
            <a:pPr lvl="2" eaLnBrk="1" hangingPunct="1">
              <a:defRPr/>
            </a:pPr>
            <a:r>
              <a:rPr lang="en-US" dirty="0" smtClean="0">
                <a:solidFill>
                  <a:srgbClr val="FFFF00"/>
                </a:solidFill>
                <a:latin typeface="Arial" charset="0"/>
              </a:rPr>
              <a:t>58 springs  and 46 wells </a:t>
            </a:r>
          </a:p>
          <a:p>
            <a:pPr lvl="1" eaLnBrk="1" hangingPunct="1">
              <a:defRPr/>
            </a:pPr>
            <a:r>
              <a:rPr lang="en-US" dirty="0" smtClean="0">
                <a:solidFill>
                  <a:srgbClr val="FFFF00"/>
                </a:solidFill>
              </a:rPr>
              <a:t>Major </a:t>
            </a:r>
            <a:r>
              <a:rPr lang="en-US" dirty="0" err="1" smtClean="0">
                <a:solidFill>
                  <a:srgbClr val="FFFF00"/>
                </a:solidFill>
              </a:rPr>
              <a:t>Analyte</a:t>
            </a:r>
            <a:r>
              <a:rPr lang="en-US" dirty="0" smtClean="0">
                <a:solidFill>
                  <a:srgbClr val="FFFF00"/>
                </a:solidFill>
              </a:rPr>
              <a:t> Groups and Examples</a:t>
            </a:r>
          </a:p>
          <a:p>
            <a:pPr lvl="2" eaLnBrk="1" hangingPunct="1">
              <a:defRPr/>
            </a:pPr>
            <a:r>
              <a:rPr lang="en-US" dirty="0" smtClean="0"/>
              <a:t>Field (Temp, discharge) </a:t>
            </a:r>
          </a:p>
          <a:p>
            <a:pPr lvl="2" eaLnBrk="1" hangingPunct="1">
              <a:defRPr/>
            </a:pPr>
            <a:r>
              <a:rPr lang="en-US" dirty="0" smtClean="0">
                <a:solidFill>
                  <a:schemeClr val="hlink"/>
                </a:solidFill>
              </a:rPr>
              <a:t>Rock (Ca, Mg, HCO3)</a:t>
            </a:r>
          </a:p>
          <a:p>
            <a:pPr lvl="2" eaLnBrk="1" hangingPunct="1">
              <a:defRPr/>
            </a:pPr>
            <a:r>
              <a:rPr lang="en-US" dirty="0" smtClean="0">
                <a:solidFill>
                  <a:srgbClr val="000066"/>
                </a:solidFill>
              </a:rPr>
              <a:t>Saline (Na, </a:t>
            </a:r>
            <a:r>
              <a:rPr lang="en-US" dirty="0" err="1" smtClean="0">
                <a:solidFill>
                  <a:srgbClr val="000066"/>
                </a:solidFill>
              </a:rPr>
              <a:t>Cl</a:t>
            </a:r>
            <a:r>
              <a:rPr lang="en-US" dirty="0" smtClean="0">
                <a:solidFill>
                  <a:srgbClr val="000066"/>
                </a:solidFill>
              </a:rPr>
              <a:t>, SO4)</a:t>
            </a:r>
          </a:p>
          <a:p>
            <a:pPr lvl="2" eaLnBrk="1" hangingPunct="1">
              <a:defRPr/>
            </a:pPr>
            <a:r>
              <a:rPr lang="en-US" dirty="0" smtClean="0">
                <a:solidFill>
                  <a:srgbClr val="66FF99"/>
                </a:solidFill>
              </a:rPr>
              <a:t>Nutrients (NO3, P) </a:t>
            </a:r>
          </a:p>
          <a:p>
            <a:pPr eaLnBrk="1" hangingPunct="1">
              <a:defRPr/>
            </a:pPr>
            <a:endParaRPr lang="en-US" dirty="0" smtClean="0">
              <a:solidFill>
                <a:srgbClr val="66FF99"/>
              </a:solidFill>
              <a:latin typeface="Arial" charset="0"/>
            </a:endParaRPr>
          </a:p>
          <a:p>
            <a:pPr eaLnBrk="1" hangingPunct="1">
              <a:defRPr/>
            </a:pPr>
            <a:r>
              <a:rPr lang="en-US" dirty="0" smtClean="0">
                <a:solidFill>
                  <a:srgbClr val="FFFF00"/>
                </a:solidFill>
                <a:latin typeface="Arial" charset="0"/>
              </a:rPr>
              <a:t>Severe Drought Occurred</a:t>
            </a:r>
            <a:r>
              <a:rPr lang="en-US" dirty="0" smtClean="0">
                <a:solidFill>
                  <a:srgbClr val="FF3300"/>
                </a:solidFill>
                <a:latin typeface="Arial" charset="0"/>
              </a:rPr>
              <a:t> </a:t>
            </a:r>
            <a:r>
              <a:rPr lang="en-US" dirty="0" smtClean="0">
                <a:solidFill>
                  <a:srgbClr val="FF9900"/>
                </a:solidFill>
                <a:latin typeface="Arial" charset="0"/>
              </a:rPr>
              <a:t>1998-2002 </a:t>
            </a:r>
          </a:p>
          <a:p>
            <a:pPr lvl="1" eaLnBrk="1" hangingPunct="1">
              <a:defRPr/>
            </a:pPr>
            <a:r>
              <a:rPr lang="en-US" u="sng" dirty="0" smtClean="0">
                <a:solidFill>
                  <a:srgbClr val="FFFF00"/>
                </a:solidFill>
                <a:latin typeface="Arial" charset="0"/>
              </a:rPr>
              <a:t>Cause </a:t>
            </a:r>
            <a:r>
              <a:rPr lang="en-US" dirty="0" smtClean="0">
                <a:solidFill>
                  <a:srgbClr val="FFFF00"/>
                </a:solidFill>
                <a:latin typeface="Arial" charset="0"/>
              </a:rPr>
              <a:t>of Numerous Trends </a:t>
            </a:r>
          </a:p>
        </p:txBody>
      </p:sp>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normAutofit fontScale="90000"/>
          </a:bodyPr>
          <a:lstStyle/>
          <a:p>
            <a:pPr eaLnBrk="1" hangingPunct="1">
              <a:defRPr/>
            </a:pPr>
            <a:r>
              <a:rPr lang="en-US" smtClean="0">
                <a:solidFill>
                  <a:srgbClr val="FFFF00"/>
                </a:solidFill>
                <a:latin typeface="Arial" charset="0"/>
              </a:rPr>
              <a:t>Statewide Trends in Springs</a:t>
            </a:r>
            <a:r>
              <a:rPr lang="en-US" smtClean="0">
                <a:solidFill>
                  <a:schemeClr val="tx1"/>
                </a:solidFill>
                <a:latin typeface="Arial" charset="0"/>
              </a:rPr>
              <a:t>  </a:t>
            </a:r>
            <a:br>
              <a:rPr lang="en-US" smtClean="0">
                <a:solidFill>
                  <a:schemeClr val="tx1"/>
                </a:solidFill>
                <a:latin typeface="Arial" charset="0"/>
              </a:rPr>
            </a:br>
            <a:r>
              <a:rPr lang="en-US" smtClean="0">
                <a:solidFill>
                  <a:srgbClr val="FF9900"/>
                </a:solidFill>
                <a:latin typeface="Arial" charset="0"/>
              </a:rPr>
              <a:t>(1991-2003)</a:t>
            </a:r>
          </a:p>
        </p:txBody>
      </p:sp>
      <p:sp>
        <p:nvSpPr>
          <p:cNvPr id="185347" name="Rectangle 3"/>
          <p:cNvSpPr>
            <a:spLocks noGrp="1" noChangeArrowheads="1"/>
          </p:cNvSpPr>
          <p:nvPr>
            <p:ph idx="1"/>
          </p:nvPr>
        </p:nvSpPr>
        <p:spPr/>
        <p:txBody>
          <a:bodyPr/>
          <a:lstStyle/>
          <a:p>
            <a:pPr eaLnBrk="1" hangingPunct="1">
              <a:lnSpc>
                <a:spcPct val="80000"/>
              </a:lnSpc>
              <a:defRPr/>
            </a:pPr>
            <a:r>
              <a:rPr lang="en-US" sz="2800" b="1" smtClean="0">
                <a:solidFill>
                  <a:srgbClr val="FFFF00"/>
                </a:solidFill>
                <a:latin typeface="Arial" charset="0"/>
              </a:rPr>
              <a:t>Analyte		   </a:t>
            </a:r>
            <a:r>
              <a:rPr lang="en-US" b="1" smtClean="0">
                <a:solidFill>
                  <a:srgbClr val="FFFF00"/>
                </a:solidFill>
                <a:latin typeface="Arial" charset="0"/>
                <a:cs typeface="Times New Roman" pitchFamily="18" charset="0"/>
              </a:rPr>
              <a:t>↑</a:t>
            </a:r>
            <a:r>
              <a:rPr lang="en-US" b="1" smtClean="0">
                <a:solidFill>
                  <a:srgbClr val="FFFF00"/>
                </a:solidFill>
                <a:latin typeface="Arial" charset="0"/>
              </a:rPr>
              <a:t>	 </a:t>
            </a:r>
            <a:r>
              <a:rPr lang="en-US" b="1" smtClean="0">
                <a:solidFill>
                  <a:srgbClr val="FFFF00"/>
                </a:solidFill>
                <a:latin typeface="Arial" charset="0"/>
                <a:cs typeface="Times New Roman" pitchFamily="18" charset="0"/>
              </a:rPr>
              <a:t>↓    </a:t>
            </a:r>
            <a:r>
              <a:rPr lang="en-US" sz="2800" b="1" smtClean="0">
                <a:solidFill>
                  <a:srgbClr val="FFFF00"/>
                </a:solidFill>
                <a:latin typeface="Arial" charset="0"/>
              </a:rPr>
              <a:t>Direct</a:t>
            </a:r>
            <a:r>
              <a:rPr lang="en-US" sz="2800" b="1" smtClean="0">
                <a:solidFill>
                  <a:srgbClr val="FFFF00"/>
                </a:solidFill>
                <a:latin typeface="Arial" charset="0"/>
                <a:cs typeface="Times New Roman" pitchFamily="18" charset="0"/>
              </a:rPr>
              <a:t>	           P-Val</a:t>
            </a:r>
            <a:endParaRPr lang="en-US" sz="2800" b="1" smtClean="0">
              <a:solidFill>
                <a:srgbClr val="FFFF00"/>
              </a:solidFill>
              <a:latin typeface="Arial" charset="0"/>
            </a:endParaRPr>
          </a:p>
          <a:p>
            <a:pPr eaLnBrk="1" hangingPunct="1">
              <a:lnSpc>
                <a:spcPct val="80000"/>
              </a:lnSpc>
              <a:defRPr/>
            </a:pPr>
            <a:r>
              <a:rPr lang="en-US" sz="2800" smtClean="0">
                <a:solidFill>
                  <a:srgbClr val="66FF99"/>
                </a:solidFill>
                <a:latin typeface="Arial" charset="0"/>
              </a:rPr>
              <a:t>NO3		 25	12	</a:t>
            </a:r>
            <a:r>
              <a:rPr lang="en-US" sz="2800" smtClean="0">
                <a:solidFill>
                  <a:srgbClr val="66FF99"/>
                </a:solidFill>
                <a:latin typeface="Arial" charset="0"/>
                <a:cs typeface="Times New Roman" pitchFamily="18" charset="0"/>
              </a:rPr>
              <a:t>   ↑</a:t>
            </a:r>
            <a:r>
              <a:rPr lang="en-US" sz="2800" smtClean="0">
                <a:solidFill>
                  <a:srgbClr val="66FF99"/>
                </a:solidFill>
                <a:latin typeface="Arial" charset="0"/>
              </a:rPr>
              <a:t>	           0.047</a:t>
            </a:r>
            <a:endParaRPr lang="en-US" sz="2800" smtClean="0">
              <a:latin typeface="Arial" charset="0"/>
            </a:endParaRPr>
          </a:p>
          <a:p>
            <a:pPr eaLnBrk="1" hangingPunct="1">
              <a:lnSpc>
                <a:spcPct val="80000"/>
              </a:lnSpc>
              <a:defRPr/>
            </a:pPr>
            <a:r>
              <a:rPr lang="en-US" sz="2800" smtClean="0">
                <a:latin typeface="Arial" charset="0"/>
              </a:rPr>
              <a:t>Flow		   3	14 	   </a:t>
            </a:r>
            <a:r>
              <a:rPr lang="en-US" sz="2800" smtClean="0">
                <a:latin typeface="Arial" charset="0"/>
                <a:cs typeface="Times New Roman" pitchFamily="18" charset="0"/>
              </a:rPr>
              <a:t>↓</a:t>
            </a:r>
            <a:r>
              <a:rPr lang="en-US" sz="2800" smtClean="0">
                <a:latin typeface="Arial" charset="0"/>
              </a:rPr>
              <a:t>	  	  0.013</a:t>
            </a:r>
          </a:p>
          <a:p>
            <a:pPr eaLnBrk="1" hangingPunct="1">
              <a:lnSpc>
                <a:spcPct val="80000"/>
              </a:lnSpc>
              <a:defRPr/>
            </a:pPr>
            <a:r>
              <a:rPr lang="en-US" sz="2800" smtClean="0">
                <a:solidFill>
                  <a:schemeClr val="hlink"/>
                </a:solidFill>
                <a:latin typeface="Arial" charset="0"/>
              </a:rPr>
              <a:t>Ca                     31	  3	   </a:t>
            </a:r>
            <a:r>
              <a:rPr lang="en-US" sz="2800" smtClean="0">
                <a:solidFill>
                  <a:schemeClr val="hlink"/>
                </a:solidFill>
                <a:latin typeface="Arial" charset="0"/>
                <a:cs typeface="Times New Roman" pitchFamily="18" charset="0"/>
              </a:rPr>
              <a:t>↑</a:t>
            </a:r>
            <a:r>
              <a:rPr lang="en-US" sz="2800" smtClean="0">
                <a:solidFill>
                  <a:schemeClr val="hlink"/>
                </a:solidFill>
                <a:latin typeface="Arial" charset="0"/>
              </a:rPr>
              <a:t>	         &lt;0.001</a:t>
            </a:r>
          </a:p>
          <a:p>
            <a:pPr eaLnBrk="1" hangingPunct="1">
              <a:lnSpc>
                <a:spcPct val="80000"/>
              </a:lnSpc>
              <a:defRPr/>
            </a:pPr>
            <a:r>
              <a:rPr lang="en-US" sz="2800" smtClean="0">
                <a:solidFill>
                  <a:schemeClr val="hlink"/>
                </a:solidFill>
                <a:latin typeface="Arial" charset="0"/>
              </a:rPr>
              <a:t>Mg            	 32	  3	   </a:t>
            </a:r>
            <a:r>
              <a:rPr lang="en-US" sz="2800" smtClean="0">
                <a:solidFill>
                  <a:schemeClr val="hlink"/>
                </a:solidFill>
                <a:latin typeface="Arial" charset="0"/>
                <a:cs typeface="Times New Roman" pitchFamily="18" charset="0"/>
              </a:rPr>
              <a:t>↑</a:t>
            </a:r>
            <a:r>
              <a:rPr lang="en-US" sz="2800" smtClean="0">
                <a:solidFill>
                  <a:schemeClr val="hlink"/>
                </a:solidFill>
                <a:latin typeface="Arial" charset="0"/>
              </a:rPr>
              <a:t>	 	&lt;0.001</a:t>
            </a:r>
          </a:p>
          <a:p>
            <a:pPr eaLnBrk="1" hangingPunct="1">
              <a:lnSpc>
                <a:spcPct val="80000"/>
              </a:lnSpc>
              <a:defRPr/>
            </a:pPr>
            <a:r>
              <a:rPr lang="en-US" sz="2800" smtClean="0">
                <a:solidFill>
                  <a:schemeClr val="hlink"/>
                </a:solidFill>
                <a:latin typeface="Arial" charset="0"/>
              </a:rPr>
              <a:t>Sr                      28      1  	   </a:t>
            </a:r>
            <a:r>
              <a:rPr lang="en-US" sz="2800" smtClean="0">
                <a:solidFill>
                  <a:schemeClr val="hlink"/>
                </a:solidFill>
                <a:latin typeface="Arial" charset="0"/>
                <a:cs typeface="Times New Roman" pitchFamily="18" charset="0"/>
              </a:rPr>
              <a:t>↑              &lt;0.001   </a:t>
            </a:r>
          </a:p>
          <a:p>
            <a:pPr eaLnBrk="1" hangingPunct="1">
              <a:lnSpc>
                <a:spcPct val="80000"/>
              </a:lnSpc>
              <a:defRPr/>
            </a:pPr>
            <a:r>
              <a:rPr lang="en-US" sz="2800" smtClean="0">
                <a:solidFill>
                  <a:schemeClr val="hlink"/>
                </a:solidFill>
                <a:latin typeface="Arial" charset="0"/>
              </a:rPr>
              <a:t>Alk                    29       1        </a:t>
            </a:r>
            <a:r>
              <a:rPr lang="en-US" sz="2800" smtClean="0">
                <a:solidFill>
                  <a:schemeClr val="hlink"/>
                </a:solidFill>
                <a:latin typeface="Arial" charset="0"/>
                <a:cs typeface="Times New Roman" pitchFamily="18" charset="0"/>
              </a:rPr>
              <a:t>↑		&lt;0.001</a:t>
            </a:r>
          </a:p>
          <a:p>
            <a:pPr eaLnBrk="1" hangingPunct="1">
              <a:lnSpc>
                <a:spcPct val="80000"/>
              </a:lnSpc>
              <a:defRPr/>
            </a:pPr>
            <a:r>
              <a:rPr lang="en-US" sz="2800" smtClean="0">
                <a:solidFill>
                  <a:schemeClr val="hlink"/>
                </a:solidFill>
                <a:latin typeface="Arial" charset="0"/>
              </a:rPr>
              <a:t>F	                   16       0   	   </a:t>
            </a:r>
            <a:r>
              <a:rPr lang="en-US" sz="2800" smtClean="0">
                <a:solidFill>
                  <a:schemeClr val="hlink"/>
                </a:solidFill>
                <a:latin typeface="Arial" charset="0"/>
                <a:cs typeface="Times New Roman" pitchFamily="18" charset="0"/>
              </a:rPr>
              <a:t>↑</a:t>
            </a:r>
            <a:r>
              <a:rPr lang="en-US" sz="2800" smtClean="0">
                <a:solidFill>
                  <a:schemeClr val="hlink"/>
                </a:solidFill>
                <a:latin typeface="Arial" charset="0"/>
              </a:rPr>
              <a:t>		&lt;0.001</a:t>
            </a:r>
            <a:r>
              <a:rPr lang="en-US" sz="2800" smtClean="0">
                <a:latin typeface="Arial" charset="0"/>
              </a:rPr>
              <a:t>	</a:t>
            </a:r>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a:normAutofit fontScale="90000"/>
          </a:bodyPr>
          <a:lstStyle/>
          <a:p>
            <a:pPr eaLnBrk="1" hangingPunct="1">
              <a:defRPr/>
            </a:pPr>
            <a:r>
              <a:rPr lang="en-US" sz="4000" smtClean="0">
                <a:solidFill>
                  <a:srgbClr val="FFFF00"/>
                </a:solidFill>
                <a:latin typeface="Arial" charset="0"/>
              </a:rPr>
              <a:t>Statewide Trends in Springs</a:t>
            </a:r>
            <a:br>
              <a:rPr lang="en-US" sz="4000" smtClean="0">
                <a:solidFill>
                  <a:srgbClr val="FFFF00"/>
                </a:solidFill>
                <a:latin typeface="Arial" charset="0"/>
              </a:rPr>
            </a:br>
            <a:r>
              <a:rPr lang="en-US" sz="4000" smtClean="0">
                <a:solidFill>
                  <a:srgbClr val="FF9900"/>
                </a:solidFill>
                <a:latin typeface="Arial" charset="0"/>
              </a:rPr>
              <a:t>(1991-2003)</a:t>
            </a:r>
            <a:r>
              <a:rPr lang="en-US" sz="4000" smtClean="0">
                <a:solidFill>
                  <a:srgbClr val="FF9900"/>
                </a:solidFill>
              </a:rPr>
              <a:t/>
            </a:r>
            <a:br>
              <a:rPr lang="en-US" sz="4000" smtClean="0">
                <a:solidFill>
                  <a:srgbClr val="FF9900"/>
                </a:solidFill>
              </a:rPr>
            </a:br>
            <a:endParaRPr lang="en-US" sz="4000" smtClean="0">
              <a:solidFill>
                <a:srgbClr val="FF9900"/>
              </a:solidFill>
            </a:endParaRPr>
          </a:p>
        </p:txBody>
      </p:sp>
      <p:sp>
        <p:nvSpPr>
          <p:cNvPr id="187395" name="Rectangle 3"/>
          <p:cNvSpPr>
            <a:spLocks noGrp="1" noChangeArrowheads="1"/>
          </p:cNvSpPr>
          <p:nvPr>
            <p:ph idx="1"/>
          </p:nvPr>
        </p:nvSpPr>
        <p:spPr>
          <a:solidFill>
            <a:srgbClr val="00CCFF"/>
          </a:solidFill>
        </p:spPr>
        <p:txBody>
          <a:bodyPr/>
          <a:lstStyle/>
          <a:p>
            <a:pPr eaLnBrk="1" hangingPunct="1">
              <a:lnSpc>
                <a:spcPct val="90000"/>
              </a:lnSpc>
              <a:defRPr/>
            </a:pPr>
            <a:r>
              <a:rPr lang="en-US" b="1" dirty="0" smtClean="0">
                <a:solidFill>
                  <a:srgbClr val="FFFF00"/>
                </a:solidFill>
                <a:latin typeface="Arial" charset="0"/>
              </a:rPr>
              <a:t>Analyte		 </a:t>
            </a:r>
            <a:r>
              <a:rPr lang="en-US" sz="3600" b="1" dirty="0" smtClean="0">
                <a:solidFill>
                  <a:srgbClr val="FFFF00"/>
                </a:solidFill>
                <a:latin typeface="Arial" charset="0"/>
                <a:cs typeface="Times New Roman" pitchFamily="18" charset="0"/>
              </a:rPr>
              <a:t>↑</a:t>
            </a:r>
            <a:r>
              <a:rPr lang="en-US" sz="3600" b="1" dirty="0" smtClean="0">
                <a:solidFill>
                  <a:srgbClr val="FFFF00"/>
                </a:solidFill>
                <a:latin typeface="Arial" charset="0"/>
              </a:rPr>
              <a:t>	  </a:t>
            </a:r>
            <a:r>
              <a:rPr lang="en-US" sz="3600" b="1" dirty="0" smtClean="0">
                <a:solidFill>
                  <a:srgbClr val="FFFF00"/>
                </a:solidFill>
                <a:latin typeface="Arial" charset="0"/>
                <a:cs typeface="Times New Roman" pitchFamily="18" charset="0"/>
              </a:rPr>
              <a:t>↓</a:t>
            </a:r>
            <a:r>
              <a:rPr lang="en-US" b="1" dirty="0" smtClean="0">
                <a:solidFill>
                  <a:srgbClr val="FFFF00"/>
                </a:solidFill>
                <a:latin typeface="Arial" charset="0"/>
              </a:rPr>
              <a:t> 	Direct</a:t>
            </a:r>
            <a:r>
              <a:rPr lang="en-US" b="1" dirty="0" smtClean="0">
                <a:solidFill>
                  <a:srgbClr val="FFFF00"/>
                </a:solidFill>
                <a:latin typeface="Arial" charset="0"/>
                <a:cs typeface="Times New Roman" pitchFamily="18" charset="0"/>
              </a:rPr>
              <a:t>	  P-Val</a:t>
            </a:r>
            <a:endParaRPr lang="en-US" b="1" dirty="0" smtClean="0">
              <a:solidFill>
                <a:srgbClr val="FFFF00"/>
              </a:solidFill>
              <a:latin typeface="Arial" charset="0"/>
            </a:endParaRPr>
          </a:p>
          <a:p>
            <a:pPr eaLnBrk="1" hangingPunct="1">
              <a:lnSpc>
                <a:spcPct val="90000"/>
              </a:lnSpc>
              <a:defRPr/>
            </a:pPr>
            <a:r>
              <a:rPr lang="en-US" dirty="0" smtClean="0">
                <a:solidFill>
                  <a:srgbClr val="C00000"/>
                </a:solidFill>
                <a:latin typeface="Arial" charset="0"/>
              </a:rPr>
              <a:t>Na			30	  5	    </a:t>
            </a:r>
            <a:r>
              <a:rPr lang="en-US" dirty="0" smtClean="0">
                <a:solidFill>
                  <a:srgbClr val="C00000"/>
                </a:solidFill>
                <a:latin typeface="Arial" charset="0"/>
                <a:cs typeface="Times New Roman" pitchFamily="18" charset="0"/>
              </a:rPr>
              <a:t>↑</a:t>
            </a:r>
            <a:r>
              <a:rPr lang="en-US" dirty="0" smtClean="0">
                <a:solidFill>
                  <a:srgbClr val="C00000"/>
                </a:solidFill>
                <a:latin typeface="Arial" charset="0"/>
              </a:rPr>
              <a:t>		&lt;0.001</a:t>
            </a:r>
          </a:p>
          <a:p>
            <a:pPr eaLnBrk="1" hangingPunct="1">
              <a:lnSpc>
                <a:spcPct val="90000"/>
              </a:lnSpc>
              <a:defRPr/>
            </a:pPr>
            <a:r>
              <a:rPr lang="en-US" dirty="0" smtClean="0">
                <a:solidFill>
                  <a:srgbClr val="C00000"/>
                </a:solidFill>
                <a:latin typeface="Arial" charset="0"/>
              </a:rPr>
              <a:t>K			20	  4	    </a:t>
            </a:r>
            <a:r>
              <a:rPr lang="en-US" dirty="0" smtClean="0">
                <a:solidFill>
                  <a:srgbClr val="C00000"/>
                </a:solidFill>
                <a:latin typeface="Arial" charset="0"/>
                <a:cs typeface="Times New Roman" pitchFamily="18" charset="0"/>
              </a:rPr>
              <a:t>↑</a:t>
            </a:r>
            <a:r>
              <a:rPr lang="en-US" dirty="0" smtClean="0">
                <a:solidFill>
                  <a:srgbClr val="C00000"/>
                </a:solidFill>
                <a:latin typeface="Arial" charset="0"/>
              </a:rPr>
              <a:t> 		  0.007</a:t>
            </a:r>
          </a:p>
          <a:p>
            <a:pPr eaLnBrk="1" hangingPunct="1">
              <a:lnSpc>
                <a:spcPct val="90000"/>
              </a:lnSpc>
              <a:defRPr/>
            </a:pPr>
            <a:r>
              <a:rPr lang="en-US" dirty="0" err="1" smtClean="0">
                <a:solidFill>
                  <a:srgbClr val="C00000"/>
                </a:solidFill>
                <a:latin typeface="Arial" charset="0"/>
              </a:rPr>
              <a:t>Cl</a:t>
            </a:r>
            <a:r>
              <a:rPr lang="en-US" dirty="0" smtClean="0">
                <a:solidFill>
                  <a:srgbClr val="C00000"/>
                </a:solidFill>
                <a:latin typeface="Arial" charset="0"/>
              </a:rPr>
              <a:t>			28	  6	    </a:t>
            </a:r>
            <a:r>
              <a:rPr lang="en-US" dirty="0" smtClean="0">
                <a:solidFill>
                  <a:srgbClr val="C00000"/>
                </a:solidFill>
                <a:latin typeface="Arial" charset="0"/>
                <a:cs typeface="Times New Roman" pitchFamily="18" charset="0"/>
              </a:rPr>
              <a:t>↑</a:t>
            </a:r>
            <a:r>
              <a:rPr lang="en-US" dirty="0" smtClean="0">
                <a:solidFill>
                  <a:srgbClr val="C00000"/>
                </a:solidFill>
                <a:latin typeface="Arial" charset="0"/>
              </a:rPr>
              <a:t>	 	&lt;0.001</a:t>
            </a:r>
          </a:p>
          <a:p>
            <a:pPr eaLnBrk="1" hangingPunct="1">
              <a:lnSpc>
                <a:spcPct val="90000"/>
              </a:lnSpc>
              <a:defRPr/>
            </a:pPr>
            <a:r>
              <a:rPr lang="en-US" dirty="0" smtClean="0">
                <a:solidFill>
                  <a:srgbClr val="C00000"/>
                </a:solidFill>
                <a:latin typeface="Arial" charset="0"/>
              </a:rPr>
              <a:t>SO4		27	  8	    </a:t>
            </a:r>
            <a:r>
              <a:rPr lang="en-US" dirty="0" smtClean="0">
                <a:solidFill>
                  <a:srgbClr val="C00000"/>
                </a:solidFill>
                <a:latin typeface="Arial" charset="0"/>
                <a:cs typeface="Times New Roman" pitchFamily="18" charset="0"/>
              </a:rPr>
              <a:t>↑</a:t>
            </a:r>
            <a:r>
              <a:rPr lang="en-US" dirty="0" smtClean="0">
                <a:solidFill>
                  <a:srgbClr val="C00000"/>
                </a:solidFill>
                <a:latin typeface="Arial" charset="0"/>
              </a:rPr>
              <a:t>		  0.002</a:t>
            </a:r>
          </a:p>
          <a:p>
            <a:pPr eaLnBrk="1" hangingPunct="1">
              <a:lnSpc>
                <a:spcPct val="90000"/>
              </a:lnSpc>
              <a:defRPr/>
            </a:pPr>
            <a:r>
              <a:rPr lang="en-US" dirty="0" smtClean="0">
                <a:solidFill>
                  <a:srgbClr val="C00000"/>
                </a:solidFill>
                <a:latin typeface="Arial" charset="0"/>
              </a:rPr>
              <a:t>TDS		18 	  3	    </a:t>
            </a:r>
            <a:r>
              <a:rPr lang="en-US" dirty="0" smtClean="0">
                <a:solidFill>
                  <a:srgbClr val="C00000"/>
                </a:solidFill>
                <a:latin typeface="Arial" charset="0"/>
                <a:cs typeface="Times New Roman" pitchFamily="18" charset="0"/>
              </a:rPr>
              <a:t>↑</a:t>
            </a:r>
            <a:r>
              <a:rPr lang="en-US" dirty="0" smtClean="0">
                <a:solidFill>
                  <a:srgbClr val="C00000"/>
                </a:solidFill>
                <a:latin typeface="Arial" charset="0"/>
              </a:rPr>
              <a:t> 		  0.001</a:t>
            </a:r>
          </a:p>
          <a:p>
            <a:pPr eaLnBrk="1" hangingPunct="1">
              <a:lnSpc>
                <a:spcPct val="90000"/>
              </a:lnSpc>
              <a:defRPr/>
            </a:pPr>
            <a:r>
              <a:rPr lang="en-US" dirty="0" smtClean="0">
                <a:solidFill>
                  <a:srgbClr val="C00000"/>
                </a:solidFill>
                <a:latin typeface="Arial" charset="0"/>
              </a:rPr>
              <a:t>Sp. Cond.	24	  9    	    </a:t>
            </a:r>
            <a:r>
              <a:rPr lang="en-US" dirty="0" smtClean="0">
                <a:solidFill>
                  <a:srgbClr val="C00000"/>
                </a:solidFill>
                <a:latin typeface="Arial" charset="0"/>
                <a:cs typeface="Times New Roman" pitchFamily="18" charset="0"/>
              </a:rPr>
              <a:t>↑</a:t>
            </a:r>
            <a:r>
              <a:rPr lang="en-US" dirty="0" smtClean="0">
                <a:solidFill>
                  <a:srgbClr val="C00000"/>
                </a:solidFill>
                <a:latin typeface="Arial" charset="0"/>
              </a:rPr>
              <a:t>            0.007</a:t>
            </a:r>
            <a:r>
              <a:rPr lang="en-US" dirty="0" smtClean="0">
                <a:solidFill>
                  <a:srgbClr val="C00000"/>
                </a:solidFill>
              </a:rPr>
              <a:t>  </a:t>
            </a:r>
          </a:p>
        </p:txBody>
      </p:sp>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3698" name="Picture 2"/>
          <p:cNvPicPr>
            <a:picLocks noChangeAspect="1" noChangeArrowheads="1"/>
          </p:cNvPicPr>
          <p:nvPr/>
        </p:nvPicPr>
        <p:blipFill>
          <a:blip r:embed="rId2"/>
          <a:srcRect/>
          <a:stretch>
            <a:fillRect/>
          </a:stretch>
        </p:blipFill>
        <p:spPr bwMode="auto">
          <a:xfrm>
            <a:off x="4640263" y="304800"/>
            <a:ext cx="4264025" cy="6248400"/>
          </a:xfrm>
          <a:prstGeom prst="rect">
            <a:avLst/>
          </a:prstGeom>
          <a:noFill/>
          <a:ln w="9525">
            <a:noFill/>
            <a:miter lim="800000"/>
            <a:headEnd/>
            <a:tailEnd/>
          </a:ln>
          <a:effectLst/>
        </p:spPr>
      </p:pic>
      <p:sp>
        <p:nvSpPr>
          <p:cNvPr id="413699" name="Rectangle 3"/>
          <p:cNvSpPr>
            <a:spLocks noGrp="1" noRot="1" noChangeArrowheads="1"/>
          </p:cNvSpPr>
          <p:nvPr>
            <p:ph type="body" sz="half" idx="1"/>
          </p:nvPr>
        </p:nvSpPr>
        <p:spPr>
          <a:xfrm>
            <a:off x="304800" y="1295400"/>
            <a:ext cx="4038600" cy="4114800"/>
          </a:xfrm>
        </p:spPr>
        <p:txBody>
          <a:bodyPr/>
          <a:lstStyle/>
          <a:p>
            <a:pPr>
              <a:lnSpc>
                <a:spcPct val="90000"/>
              </a:lnSpc>
            </a:pPr>
            <a:r>
              <a:rPr lang="en-US" sz="2000"/>
              <a:t>From the FSI Monitoring Network Report (2008).</a:t>
            </a:r>
          </a:p>
          <a:p>
            <a:pPr>
              <a:lnSpc>
                <a:spcPct val="90000"/>
              </a:lnSpc>
            </a:pPr>
            <a:endParaRPr lang="en-US" sz="2000"/>
          </a:p>
          <a:p>
            <a:pPr>
              <a:lnSpc>
                <a:spcPct val="90000"/>
              </a:lnSpc>
            </a:pPr>
            <a:r>
              <a:rPr lang="en-US" sz="2000"/>
              <a:t>All 49 springs monitored by the FSI exceeded “background” levels for nitrate (0.015 mg/l).</a:t>
            </a:r>
          </a:p>
          <a:p>
            <a:pPr>
              <a:lnSpc>
                <a:spcPct val="90000"/>
              </a:lnSpc>
            </a:pPr>
            <a:endParaRPr lang="en-US" sz="2000"/>
          </a:p>
          <a:p>
            <a:pPr>
              <a:lnSpc>
                <a:spcPct val="90000"/>
              </a:lnSpc>
            </a:pPr>
            <a:r>
              <a:rPr lang="en-US" sz="2000"/>
              <a:t>40% of the network springs exceed 1 mg/l nitrate.</a:t>
            </a:r>
          </a:p>
          <a:p>
            <a:pPr>
              <a:lnSpc>
                <a:spcPct val="90000"/>
              </a:lnSpc>
            </a:pPr>
            <a:endParaRPr lang="en-US" sz="2000"/>
          </a:p>
          <a:p>
            <a:pPr>
              <a:lnSpc>
                <a:spcPct val="90000"/>
              </a:lnSpc>
            </a:pPr>
            <a:r>
              <a:rPr lang="en-US" sz="2000" b="1" u="sng"/>
              <a:t>WHY IS THIS HAPPENING?</a:t>
            </a:r>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7794" name="Picture 2" descr="E:\#\Springs\Photos\Pitt Spring Econfina Creek 2-13-10\Pitt 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 name="TextBox 5"/>
          <p:cNvSpPr txBox="1"/>
          <p:nvPr/>
        </p:nvSpPr>
        <p:spPr>
          <a:xfrm>
            <a:off x="1124426" y="1066800"/>
            <a:ext cx="6742551" cy="769441"/>
          </a:xfrm>
          <a:prstGeom prst="rect">
            <a:avLst/>
          </a:prstGeom>
          <a:solidFill>
            <a:schemeClr val="bg2">
              <a:lumMod val="75000"/>
            </a:schemeClr>
          </a:solidFill>
        </p:spPr>
        <p:txBody>
          <a:bodyPr wrap="none" rtlCol="0">
            <a:spAutoFit/>
          </a:bodyPr>
          <a:lstStyle/>
          <a:p>
            <a:r>
              <a:rPr lang="en-US" sz="4400" dirty="0" smtClean="0"/>
              <a:t>Major Impacts on Springs:</a:t>
            </a:r>
            <a:endParaRPr lang="en-US" sz="4400" dirty="0"/>
          </a:p>
        </p:txBody>
      </p:sp>
    </p:spTree>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7378" name="Picture 2" descr="Silver Glen July 4 2002"/>
          <p:cNvPicPr>
            <a:picLocks noGrp="1" noChangeAspect="1" noChangeArrowheads="1"/>
          </p:cNvPicPr>
          <p:nvPr>
            <p:ph/>
          </p:nvPr>
        </p:nvPicPr>
        <p:blipFill>
          <a:blip r:embed="rId2" cstate="print"/>
          <a:stretch>
            <a:fillRect/>
          </a:stretch>
        </p:blipFill>
        <p:spPr>
          <a:xfrm>
            <a:off x="0" y="0"/>
            <a:ext cx="9124808" cy="6858000"/>
          </a:xfrm>
          <a:noFill/>
          <a:ln/>
        </p:spPr>
      </p:pic>
      <p:sp>
        <p:nvSpPr>
          <p:cNvPr id="357379" name="Text Box 3"/>
          <p:cNvSpPr txBox="1">
            <a:spLocks noChangeArrowheads="1"/>
          </p:cNvSpPr>
          <p:nvPr/>
        </p:nvSpPr>
        <p:spPr bwMode="auto">
          <a:xfrm>
            <a:off x="152400" y="457200"/>
            <a:ext cx="3268663" cy="457200"/>
          </a:xfrm>
          <a:prstGeom prst="rect">
            <a:avLst/>
          </a:prstGeom>
          <a:noFill/>
          <a:ln w="9525">
            <a:noFill/>
            <a:miter lim="800000"/>
            <a:headEnd/>
            <a:tailEnd/>
          </a:ln>
          <a:effectLst/>
        </p:spPr>
        <p:txBody>
          <a:bodyPr wrap="none">
            <a:spAutoFit/>
          </a:bodyPr>
          <a:lstStyle/>
          <a:p>
            <a:r>
              <a:rPr lang="en-US" sz="2400" b="1" u="sng"/>
              <a:t>Recreational overuse</a:t>
            </a:r>
          </a:p>
        </p:txBody>
      </p:sp>
    </p:spTree>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4482" name="Picture 2" descr="TrashSink(2)ANF (091902)"/>
          <p:cNvPicPr>
            <a:picLocks noGrp="1" noChangeAspect="1" noChangeArrowheads="1"/>
          </p:cNvPicPr>
          <p:nvPr>
            <p:ph/>
          </p:nvPr>
        </p:nvPicPr>
        <p:blipFill>
          <a:blip r:embed="rId2"/>
          <a:stretch>
            <a:fillRect/>
          </a:stretch>
        </p:blipFill>
        <p:spPr>
          <a:xfrm>
            <a:off x="0" y="0"/>
            <a:ext cx="9144000" cy="6858000"/>
          </a:xfrm>
          <a:noFill/>
          <a:ln/>
        </p:spPr>
      </p:pic>
      <p:sp>
        <p:nvSpPr>
          <p:cNvPr id="404483" name="Text Box 3"/>
          <p:cNvSpPr txBox="1">
            <a:spLocks noChangeArrowheads="1"/>
          </p:cNvSpPr>
          <p:nvPr/>
        </p:nvSpPr>
        <p:spPr bwMode="auto">
          <a:xfrm>
            <a:off x="228600" y="152400"/>
            <a:ext cx="184150" cy="366713"/>
          </a:xfrm>
          <a:prstGeom prst="rect">
            <a:avLst/>
          </a:prstGeom>
          <a:noFill/>
          <a:ln w="9525">
            <a:noFill/>
            <a:miter lim="800000"/>
            <a:headEnd/>
            <a:tailEnd/>
          </a:ln>
          <a:effectLst/>
        </p:spPr>
        <p:txBody>
          <a:bodyPr wrap="none">
            <a:spAutoFit/>
          </a:bodyPr>
          <a:lstStyle/>
          <a:p>
            <a:endParaRPr lang="en-US"/>
          </a:p>
        </p:txBody>
      </p:sp>
      <p:sp>
        <p:nvSpPr>
          <p:cNvPr id="404484" name="Text Box 4"/>
          <p:cNvSpPr txBox="1">
            <a:spLocks noChangeArrowheads="1"/>
          </p:cNvSpPr>
          <p:nvPr/>
        </p:nvSpPr>
        <p:spPr bwMode="auto">
          <a:xfrm>
            <a:off x="533400" y="152400"/>
            <a:ext cx="2414588" cy="457200"/>
          </a:xfrm>
          <a:prstGeom prst="rect">
            <a:avLst/>
          </a:prstGeom>
          <a:noFill/>
          <a:ln w="9525">
            <a:noFill/>
            <a:miter lim="800000"/>
            <a:headEnd/>
            <a:tailEnd/>
          </a:ln>
          <a:effectLst/>
        </p:spPr>
        <p:txBody>
          <a:bodyPr wrap="none">
            <a:spAutoFit/>
          </a:bodyPr>
          <a:lstStyle/>
          <a:p>
            <a:r>
              <a:rPr lang="en-US" sz="2400" b="1" u="sng" dirty="0"/>
              <a:t>Illegal dumping</a:t>
            </a:r>
          </a:p>
        </p:txBody>
      </p:sp>
    </p:spTree>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5506" name="Picture 2" descr="Kissengen Sp"/>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05507" name="Text Box 3"/>
          <p:cNvSpPr txBox="1">
            <a:spLocks noChangeArrowheads="1"/>
          </p:cNvSpPr>
          <p:nvPr/>
        </p:nvSpPr>
        <p:spPr bwMode="auto">
          <a:xfrm>
            <a:off x="5181600" y="6248400"/>
            <a:ext cx="3889375" cy="457200"/>
          </a:xfrm>
          <a:prstGeom prst="rect">
            <a:avLst/>
          </a:prstGeom>
          <a:noFill/>
          <a:ln w="9525">
            <a:noFill/>
            <a:miter lim="800000"/>
            <a:headEnd/>
            <a:tailEnd/>
          </a:ln>
          <a:effectLst/>
        </p:spPr>
        <p:txBody>
          <a:bodyPr wrap="none">
            <a:spAutoFit/>
          </a:bodyPr>
          <a:lstStyle/>
          <a:p>
            <a:r>
              <a:rPr lang="en-US" sz="2400" b="1" u="sng"/>
              <a:t>Over pumping the aquifer</a:t>
            </a:r>
          </a:p>
        </p:txBody>
      </p:sp>
      <p:sp>
        <p:nvSpPr>
          <p:cNvPr id="405508" name="Rectangle 4"/>
          <p:cNvSpPr>
            <a:spLocks noChangeArrowheads="1"/>
          </p:cNvSpPr>
          <p:nvPr/>
        </p:nvSpPr>
        <p:spPr bwMode="auto">
          <a:xfrm>
            <a:off x="152400" y="6248400"/>
            <a:ext cx="2965450" cy="366713"/>
          </a:xfrm>
          <a:prstGeom prst="rect">
            <a:avLst/>
          </a:prstGeom>
          <a:noFill/>
          <a:ln w="9525">
            <a:noFill/>
            <a:miter lim="800000"/>
            <a:headEnd/>
            <a:tailEnd/>
          </a:ln>
          <a:effectLst/>
        </p:spPr>
        <p:txBody>
          <a:bodyPr wrap="none">
            <a:spAutoFit/>
          </a:bodyPr>
          <a:lstStyle/>
          <a:p>
            <a:r>
              <a:rPr lang="en-US"/>
              <a:t>Kissengen Spring, Polk Co.</a:t>
            </a:r>
          </a:p>
        </p:txBody>
      </p:sp>
    </p:spTree>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6530" name="Picture 2" descr="KissengenSpr"/>
          <p:cNvPicPr>
            <a:picLocks noGrp="1" noChangeAspect="1" noChangeArrowheads="1"/>
          </p:cNvPicPr>
          <p:nvPr>
            <p:ph idx="1"/>
          </p:nvPr>
        </p:nvPicPr>
        <p:blipFill>
          <a:blip r:embed="rId2"/>
          <a:srcRect/>
          <a:stretch>
            <a:fillRect/>
          </a:stretch>
        </p:blipFill>
        <p:spPr>
          <a:xfrm>
            <a:off x="0" y="0"/>
            <a:ext cx="9144000" cy="6858000"/>
          </a:xfrm>
          <a:noFill/>
          <a:ln/>
        </p:spPr>
      </p:pic>
      <p:sp>
        <p:nvSpPr>
          <p:cNvPr id="406531" name="Text Box 3"/>
          <p:cNvSpPr txBox="1">
            <a:spLocks noChangeArrowheads="1"/>
          </p:cNvSpPr>
          <p:nvPr/>
        </p:nvSpPr>
        <p:spPr bwMode="auto">
          <a:xfrm>
            <a:off x="5943600" y="6019800"/>
            <a:ext cx="2965450" cy="641350"/>
          </a:xfrm>
          <a:prstGeom prst="rect">
            <a:avLst/>
          </a:prstGeom>
          <a:noFill/>
          <a:ln w="9525">
            <a:noFill/>
            <a:miter lim="800000"/>
            <a:headEnd/>
            <a:tailEnd/>
          </a:ln>
          <a:effectLst/>
        </p:spPr>
        <p:txBody>
          <a:bodyPr wrap="none">
            <a:spAutoFit/>
          </a:bodyPr>
          <a:lstStyle/>
          <a:p>
            <a:r>
              <a:rPr lang="en-US"/>
              <a:t>Kissengen Spring, Polk Co.</a:t>
            </a:r>
          </a:p>
          <a:p>
            <a:r>
              <a:rPr lang="en-US"/>
              <a:t>Stopped flowing in 1950</a:t>
            </a:r>
          </a:p>
        </p:txBody>
      </p:sp>
    </p:spTree>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2800" dirty="0" smtClean="0"/>
              <a:t>Springs that either do not flow</a:t>
            </a:r>
            <a:br>
              <a:rPr lang="en-US" sz="2800" dirty="0" smtClean="0"/>
            </a:br>
            <a:r>
              <a:rPr lang="en-US" sz="2800" dirty="0" smtClean="0"/>
              <a:t>or flow intermittently </a:t>
            </a:r>
            <a:endParaRPr lang="en-US" sz="2800" dirty="0"/>
          </a:p>
        </p:txBody>
      </p:sp>
      <p:graphicFrame>
        <p:nvGraphicFramePr>
          <p:cNvPr id="7" name="Table 6"/>
          <p:cNvGraphicFramePr>
            <a:graphicFrameLocks noGrp="1"/>
          </p:cNvGraphicFramePr>
          <p:nvPr/>
        </p:nvGraphicFramePr>
        <p:xfrm>
          <a:off x="2667000" y="1066809"/>
          <a:ext cx="4114800" cy="5486390"/>
        </p:xfrm>
        <a:graphic>
          <a:graphicData uri="http://schemas.openxmlformats.org/drawingml/2006/table">
            <a:tbl>
              <a:tblPr/>
              <a:tblGrid>
                <a:gridCol w="2954216"/>
                <a:gridCol w="1160584"/>
              </a:tblGrid>
              <a:tr h="194256">
                <a:tc>
                  <a:txBody>
                    <a:bodyPr/>
                    <a:lstStyle/>
                    <a:p>
                      <a:pPr algn="ctr" fontAlgn="b"/>
                      <a:r>
                        <a:rPr lang="en-US" sz="900" b="1" i="0" u="none" strike="noStrike">
                          <a:latin typeface="Arial"/>
                        </a:rPr>
                        <a:t>SPRING NAME</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1" i="0" u="none" strike="noStrike">
                          <a:latin typeface="Arial"/>
                        </a:rPr>
                        <a:t>COUNTY</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HORNSBY</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Alachua</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ECONFINA UNNAMED SPRING</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Bay</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HEILBRONN SPRING</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Bradford</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BEAR SPRING (CITRUS)</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Citrus</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HOMOSASSA UNNAMED SPRING #2</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Citrus</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HOUSE SPRING</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Citrus</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BIG JACK HOLE SINK</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Collier</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RED SNAPPER SINK</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Flagler</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WHITE SULPHUR SPRINGS (HAMILTON)</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Hamilton</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ZOLFO SPRINGS</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Hardee</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EUREKA SPRING #1</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Hillsborough</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EUREKA SPRING #2</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Hillsborough</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EUREKA SPRING #3</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Hillsborough</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EUREKA SPRING #4</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Hillsborough</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PALMA CEIA SPRING</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Hillsborough</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PURITY SPRING</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Hillsborough</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SIX MILE CREEK SPRING</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Hillsborough</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NATURAL WELLS (LEON)</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Leon</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PETTIS SPRING</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Madison</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SEVEN SPRINGS (PASCO)</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Pasco</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PHILLIPPI SPRING</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Pinellas</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TARPON SPRINGS</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Pinellas</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KISSENGEN SPRING</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Polk</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PINEHURST SPRING</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Sarasota</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BIG HOLE SPRING</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Sumter</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COW SPRING</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Suwannee</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CARLTON SPRING</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Taylor</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EWING SPRING</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Taylor</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FENHOLLOWAY SPRING</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Taylor</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HAMPTON SPRING (TAYLOR)</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Taylor</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WORTHINGTON SPRING</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Union</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UNNAMED (WASHINGTON) 303950085400901</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Washington</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UNNAMED (WASHINGTON) 303953085400201</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a:latin typeface="Arial"/>
                        </a:rPr>
                        <a:t>Washington</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651">
                <a:tc>
                  <a:txBody>
                    <a:bodyPr/>
                    <a:lstStyle/>
                    <a:p>
                      <a:pPr algn="ctr" fontAlgn="b"/>
                      <a:r>
                        <a:rPr lang="en-US" sz="700" b="0" i="0" u="none" strike="noStrike">
                          <a:latin typeface="Arial"/>
                        </a:rPr>
                        <a:t>SPRING CREEK #1</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700" b="0" i="0" u="none" strike="noStrike" dirty="0">
                          <a:latin typeface="Arial"/>
                        </a:rPr>
                        <a:t>Wakulla</a:t>
                      </a:r>
                    </a:p>
                  </a:txBody>
                  <a:tcPr marL="6785" marR="6785" marT="678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7554" name="Picture 2" descr="GainerPipe"/>
          <p:cNvPicPr>
            <a:picLocks noGrp="1" noChangeAspect="1" noChangeArrowheads="1"/>
          </p:cNvPicPr>
          <p:nvPr>
            <p:ph sz="half" idx="1"/>
          </p:nvPr>
        </p:nvPicPr>
        <p:blipFill>
          <a:blip r:embed="rId2" cstate="print"/>
          <a:srcRect/>
          <a:stretch>
            <a:fillRect/>
          </a:stretch>
        </p:blipFill>
        <p:spPr>
          <a:xfrm>
            <a:off x="57150" y="228600"/>
            <a:ext cx="4514850" cy="6019800"/>
          </a:xfrm>
          <a:noFill/>
          <a:ln/>
        </p:spPr>
      </p:pic>
      <p:pic>
        <p:nvPicPr>
          <p:cNvPr id="407558" name="Picture 6" descr="DSCN6693"/>
          <p:cNvPicPr>
            <a:picLocks noGrp="1" noChangeAspect="1" noChangeArrowheads="1"/>
          </p:cNvPicPr>
          <p:nvPr>
            <p:ph sz="half" idx="2"/>
          </p:nvPr>
        </p:nvPicPr>
        <p:blipFill>
          <a:blip r:embed="rId3" cstate="print"/>
          <a:srcRect/>
          <a:stretch>
            <a:fillRect/>
          </a:stretch>
        </p:blipFill>
        <p:spPr>
          <a:xfrm>
            <a:off x="4724400" y="228600"/>
            <a:ext cx="4343400" cy="6019800"/>
          </a:xfrm>
        </p:spPr>
      </p:pic>
      <p:grpSp>
        <p:nvGrpSpPr>
          <p:cNvPr id="407555" name="Group 3"/>
          <p:cNvGrpSpPr>
            <a:grpSpLocks/>
          </p:cNvGrpSpPr>
          <p:nvPr/>
        </p:nvGrpSpPr>
        <p:grpSpPr bwMode="auto">
          <a:xfrm>
            <a:off x="0" y="6432550"/>
            <a:ext cx="1066800" cy="501650"/>
            <a:chOff x="3696" y="1200"/>
            <a:chExt cx="672" cy="316"/>
          </a:xfrm>
        </p:grpSpPr>
        <p:pic>
          <p:nvPicPr>
            <p:cNvPr id="407556" name="Picture 4" descr="3dlogolighter"/>
            <p:cNvPicPr>
              <a:picLocks noChangeAspect="1" noChangeArrowheads="1"/>
            </p:cNvPicPr>
            <p:nvPr/>
          </p:nvPicPr>
          <p:blipFill>
            <a:blip r:embed="rId4" cstate="print"/>
            <a:srcRect/>
            <a:stretch>
              <a:fillRect/>
            </a:stretch>
          </p:blipFill>
          <p:spPr bwMode="auto">
            <a:xfrm>
              <a:off x="3696" y="1200"/>
              <a:ext cx="422" cy="316"/>
            </a:xfrm>
            <a:prstGeom prst="rect">
              <a:avLst/>
            </a:prstGeom>
            <a:noFill/>
            <a:ln w="9525">
              <a:noFill/>
              <a:miter lim="800000"/>
              <a:headEnd/>
              <a:tailEnd/>
            </a:ln>
          </p:spPr>
        </p:pic>
        <p:sp>
          <p:nvSpPr>
            <p:cNvPr id="407557" name="WordArt 5"/>
            <p:cNvSpPr>
              <a:spLocks noChangeAspect="1" noChangeArrowheads="1" noChangeShapeType="1" noTextEdit="1"/>
            </p:cNvSpPr>
            <p:nvPr/>
          </p:nvSpPr>
          <p:spPr bwMode="auto">
            <a:xfrm>
              <a:off x="4050" y="1256"/>
              <a:ext cx="318" cy="182"/>
            </a:xfrm>
            <a:prstGeom prst="rect">
              <a:avLst/>
            </a:prstGeom>
          </p:spPr>
          <p:txBody>
            <a:bodyPr wrap="none" fromWordArt="1">
              <a:prstTxWarp prst="textPlain">
                <a:avLst>
                  <a:gd name="adj" fmla="val 50000"/>
                </a:avLst>
              </a:prstTxWarp>
            </a:bodyPr>
            <a:lstStyle/>
            <a:p>
              <a:pPr algn="ctr"/>
              <a:r>
                <a:rPr lang="en-US" sz="2800" b="1" kern="10" spc="560">
                  <a:ln w="9525">
                    <a:noFill/>
                    <a:round/>
                    <a:headEnd/>
                    <a:tailEnd/>
                  </a:ln>
                  <a:gradFill rotWithShape="0">
                    <a:gsLst>
                      <a:gs pos="0">
                        <a:srgbClr val="AAAAAA"/>
                      </a:gs>
                      <a:gs pos="100000">
                        <a:srgbClr val="FFFFFF">
                          <a:alpha val="84000"/>
                        </a:srgbClr>
                      </a:gs>
                    </a:gsLst>
                    <a:lin ang="5400000" scaled="1"/>
                  </a:gradFill>
                  <a:effectLst>
                    <a:outerShdw dist="45791" dir="3378596" algn="ctr" rotWithShape="0">
                      <a:srgbClr val="4D4D4D">
                        <a:alpha val="80000"/>
                      </a:srgbClr>
                    </a:outerShdw>
                  </a:effectLst>
                  <a:latin typeface="Times New Roman"/>
                  <a:cs typeface="Times New Roman"/>
                </a:rPr>
                <a:t>FGS</a:t>
              </a:r>
            </a:p>
          </p:txBody>
        </p:sp>
      </p:grpSp>
      <p:sp>
        <p:nvSpPr>
          <p:cNvPr id="407559" name="Text Box 7"/>
          <p:cNvSpPr txBox="1">
            <a:spLocks noChangeArrowheads="1"/>
          </p:cNvSpPr>
          <p:nvPr/>
        </p:nvSpPr>
        <p:spPr bwMode="auto">
          <a:xfrm>
            <a:off x="3352800" y="6400800"/>
            <a:ext cx="2894013" cy="457200"/>
          </a:xfrm>
          <a:prstGeom prst="rect">
            <a:avLst/>
          </a:prstGeom>
          <a:noFill/>
          <a:ln w="9525">
            <a:noFill/>
            <a:miter lim="800000"/>
            <a:headEnd/>
            <a:tailEnd/>
          </a:ln>
          <a:effectLst/>
        </p:spPr>
        <p:txBody>
          <a:bodyPr wrap="none">
            <a:spAutoFit/>
          </a:bodyPr>
          <a:lstStyle/>
          <a:p>
            <a:r>
              <a:rPr lang="en-US" sz="2400" b="1" u="sng"/>
              <a:t>Consumptive uses</a:t>
            </a:r>
          </a:p>
        </p:txBody>
      </p:sp>
    </p:spTree>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7794" name="Picture 2" descr="E:\#\photos\Aerial Photos 6-3-2010\St. Johns River to Kings Bay\VillagesPP.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354306" name="Object 2"/>
          <p:cNvGraphicFramePr>
            <a:graphicFrameLocks noChangeAspect="1"/>
          </p:cNvGraphicFramePr>
          <p:nvPr>
            <p:ph/>
          </p:nvPr>
        </p:nvGraphicFramePr>
        <p:xfrm>
          <a:off x="631032" y="685800"/>
          <a:ext cx="8001000" cy="5334000"/>
        </p:xfrm>
        <a:graphic>
          <a:graphicData uri="http://schemas.openxmlformats.org/presentationml/2006/ole">
            <p:oleObj spid="_x0000_s354306" name="Presentation" r:id="rId3" imgW="4800645" imgH="3200425" progId="PowerPoint.Show.8">
              <p:embed/>
            </p:oleObj>
          </a:graphicData>
        </a:graphic>
      </p:graphicFrame>
      <p:sp>
        <p:nvSpPr>
          <p:cNvPr id="354307" name="Text Box 3"/>
          <p:cNvSpPr txBox="1">
            <a:spLocks noChangeArrowheads="1"/>
          </p:cNvSpPr>
          <p:nvPr/>
        </p:nvSpPr>
        <p:spPr bwMode="auto">
          <a:xfrm>
            <a:off x="3124200" y="0"/>
            <a:ext cx="2517775" cy="457200"/>
          </a:xfrm>
          <a:prstGeom prst="rect">
            <a:avLst/>
          </a:prstGeom>
          <a:noFill/>
          <a:ln w="9525">
            <a:noFill/>
            <a:miter lim="800000"/>
            <a:headEnd/>
            <a:tailEnd/>
          </a:ln>
          <a:effectLst/>
        </p:spPr>
        <p:txBody>
          <a:bodyPr wrap="none">
            <a:spAutoFit/>
          </a:bodyPr>
          <a:lstStyle/>
          <a:p>
            <a:r>
              <a:rPr lang="en-US" sz="2400" b="1" u="sng" dirty="0">
                <a:solidFill>
                  <a:schemeClr val="tx2">
                    <a:lumMod val="10000"/>
                  </a:schemeClr>
                </a:solidFill>
              </a:rPr>
              <a:t>Overpopulation </a:t>
            </a:r>
          </a:p>
        </p:txBody>
      </p:sp>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6290" name="Picture 2" descr="KarstAgriculture"/>
          <p:cNvPicPr>
            <a:picLocks noGrp="1" noChangeAspect="1" noChangeArrowheads="1"/>
          </p:cNvPicPr>
          <p:nvPr>
            <p:ph/>
          </p:nvPr>
        </p:nvPicPr>
        <p:blipFill>
          <a:blip r:embed="rId2" cstate="print"/>
          <a:stretch>
            <a:fillRect/>
          </a:stretch>
        </p:blipFill>
        <p:spPr>
          <a:xfrm>
            <a:off x="0" y="0"/>
            <a:ext cx="9144000" cy="6858000"/>
          </a:xfrm>
          <a:noFill/>
          <a:ln/>
        </p:spPr>
      </p:pic>
      <p:sp>
        <p:nvSpPr>
          <p:cNvPr id="396291" name="Text Box 3"/>
          <p:cNvSpPr txBox="1">
            <a:spLocks noChangeArrowheads="1"/>
          </p:cNvSpPr>
          <p:nvPr/>
        </p:nvSpPr>
        <p:spPr bwMode="auto">
          <a:xfrm>
            <a:off x="4981575" y="6081713"/>
            <a:ext cx="4162425" cy="1552575"/>
          </a:xfrm>
          <a:prstGeom prst="rect">
            <a:avLst/>
          </a:prstGeom>
          <a:noFill/>
          <a:ln w="9525">
            <a:noFill/>
            <a:miter lim="800000"/>
            <a:headEnd/>
            <a:tailEnd/>
          </a:ln>
          <a:effectLst/>
        </p:spPr>
        <p:txBody>
          <a:bodyPr>
            <a:spAutoFit/>
          </a:bodyPr>
          <a:lstStyle/>
          <a:p>
            <a:r>
              <a:rPr lang="en-US" sz="2400" b="1" u="sng"/>
              <a:t>Agriculture in karst regions</a:t>
            </a:r>
            <a:endParaRPr lang="en-US" sz="2400"/>
          </a:p>
          <a:p>
            <a:endParaRPr lang="en-US" sz="2400"/>
          </a:p>
          <a:p>
            <a:endParaRPr lang="en-US" sz="2400"/>
          </a:p>
          <a:p>
            <a:endParaRPr lang="en-US" sz="2400"/>
          </a:p>
        </p:txBody>
      </p:sp>
      <p:grpSp>
        <p:nvGrpSpPr>
          <p:cNvPr id="396292" name="Group 4"/>
          <p:cNvGrpSpPr>
            <a:grpSpLocks/>
          </p:cNvGrpSpPr>
          <p:nvPr/>
        </p:nvGrpSpPr>
        <p:grpSpPr bwMode="auto">
          <a:xfrm>
            <a:off x="0" y="6432550"/>
            <a:ext cx="1066800" cy="501650"/>
            <a:chOff x="3696" y="1200"/>
            <a:chExt cx="672" cy="316"/>
          </a:xfrm>
        </p:grpSpPr>
        <p:pic>
          <p:nvPicPr>
            <p:cNvPr id="396293" name="Picture 5" descr="3dlogolighter"/>
            <p:cNvPicPr>
              <a:picLocks noChangeAspect="1" noChangeArrowheads="1"/>
            </p:cNvPicPr>
            <p:nvPr/>
          </p:nvPicPr>
          <p:blipFill>
            <a:blip r:embed="rId3" cstate="print"/>
            <a:srcRect/>
            <a:stretch>
              <a:fillRect/>
            </a:stretch>
          </p:blipFill>
          <p:spPr bwMode="auto">
            <a:xfrm>
              <a:off x="3696" y="1200"/>
              <a:ext cx="422" cy="316"/>
            </a:xfrm>
            <a:prstGeom prst="rect">
              <a:avLst/>
            </a:prstGeom>
            <a:noFill/>
            <a:ln w="9525">
              <a:noFill/>
              <a:miter lim="800000"/>
              <a:headEnd/>
              <a:tailEnd/>
            </a:ln>
          </p:spPr>
        </p:pic>
        <p:sp>
          <p:nvSpPr>
            <p:cNvPr id="396294" name="WordArt 6"/>
            <p:cNvSpPr>
              <a:spLocks noChangeAspect="1" noChangeArrowheads="1" noChangeShapeType="1" noTextEdit="1"/>
            </p:cNvSpPr>
            <p:nvPr/>
          </p:nvSpPr>
          <p:spPr bwMode="auto">
            <a:xfrm>
              <a:off x="4050" y="1256"/>
              <a:ext cx="318" cy="182"/>
            </a:xfrm>
            <a:prstGeom prst="rect">
              <a:avLst/>
            </a:prstGeom>
          </p:spPr>
          <p:txBody>
            <a:bodyPr wrap="none" fromWordArt="1">
              <a:prstTxWarp prst="textPlain">
                <a:avLst>
                  <a:gd name="adj" fmla="val 50000"/>
                </a:avLst>
              </a:prstTxWarp>
            </a:bodyPr>
            <a:lstStyle/>
            <a:p>
              <a:pPr algn="ctr"/>
              <a:r>
                <a:rPr lang="en-US" sz="2800" b="1" kern="10" spc="560">
                  <a:ln w="9525">
                    <a:noFill/>
                    <a:round/>
                    <a:headEnd/>
                    <a:tailEnd/>
                  </a:ln>
                  <a:gradFill rotWithShape="0">
                    <a:gsLst>
                      <a:gs pos="0">
                        <a:srgbClr val="AAAAAA"/>
                      </a:gs>
                      <a:gs pos="100000">
                        <a:srgbClr val="FFFFFF">
                          <a:alpha val="84000"/>
                        </a:srgbClr>
                      </a:gs>
                    </a:gsLst>
                    <a:lin ang="5400000" scaled="1"/>
                  </a:gradFill>
                  <a:effectLst>
                    <a:outerShdw dist="45791" dir="3378596" algn="ctr" rotWithShape="0">
                      <a:srgbClr val="4D4D4D">
                        <a:alpha val="80000"/>
                      </a:srgbClr>
                    </a:outerShdw>
                  </a:effectLst>
                  <a:latin typeface="Times New Roman"/>
                  <a:cs typeface="Times New Roman"/>
                </a:rPr>
                <a:t>FGS</a:t>
              </a:r>
            </a:p>
          </p:txBody>
        </p:sp>
      </p:grpSp>
      <p:sp>
        <p:nvSpPr>
          <p:cNvPr id="396295" name="Text Box 7"/>
          <p:cNvSpPr txBox="1">
            <a:spLocks noChangeArrowheads="1"/>
          </p:cNvSpPr>
          <p:nvPr/>
        </p:nvSpPr>
        <p:spPr bwMode="auto">
          <a:xfrm>
            <a:off x="0" y="5105400"/>
            <a:ext cx="3511550" cy="641350"/>
          </a:xfrm>
          <a:prstGeom prst="rect">
            <a:avLst/>
          </a:prstGeom>
          <a:noFill/>
          <a:ln w="9525">
            <a:noFill/>
            <a:miter lim="800000"/>
            <a:headEnd/>
            <a:tailEnd/>
          </a:ln>
          <a:effectLst/>
        </p:spPr>
        <p:txBody>
          <a:bodyPr wrap="none">
            <a:spAutoFit/>
          </a:bodyPr>
          <a:lstStyle/>
          <a:p>
            <a:r>
              <a:rPr lang="en-US" dirty="0"/>
              <a:t>Examples of land uses that</a:t>
            </a:r>
          </a:p>
          <a:p>
            <a:r>
              <a:rPr lang="en-US" dirty="0" smtClean="0"/>
              <a:t>impact </a:t>
            </a:r>
            <a:r>
              <a:rPr lang="en-US" dirty="0"/>
              <a:t>groundwater and springs:</a:t>
            </a:r>
          </a:p>
        </p:txBody>
      </p:sp>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4">
            <a:lumMod val="90000"/>
          </a:schemeClr>
        </a:solidFill>
        <a:effectLst/>
      </p:bgPr>
    </p:bg>
    <p:spTree>
      <p:nvGrpSpPr>
        <p:cNvPr id="1" name=""/>
        <p:cNvGrpSpPr/>
        <p:nvPr/>
      </p:nvGrpSpPr>
      <p:grpSpPr>
        <a:xfrm>
          <a:off x="0" y="0"/>
          <a:ext cx="0" cy="0"/>
          <a:chOff x="0" y="0"/>
          <a:chExt cx="0" cy="0"/>
        </a:xfrm>
      </p:grpSpPr>
      <p:pic>
        <p:nvPicPr>
          <p:cNvPr id="446466" name="Picture 2" descr="E:\#\Power Point Presentations\ScanImages\Suwannee Basin Ag.jpg"/>
          <p:cNvPicPr>
            <a:picLocks noChangeAspect="1" noChangeArrowheads="1"/>
          </p:cNvPicPr>
          <p:nvPr/>
        </p:nvPicPr>
        <p:blipFill>
          <a:blip r:embed="rId2" cstate="print"/>
          <a:srcRect/>
          <a:stretch>
            <a:fillRect/>
          </a:stretch>
        </p:blipFill>
        <p:spPr bwMode="auto">
          <a:xfrm>
            <a:off x="2172721" y="152400"/>
            <a:ext cx="4685279" cy="6629400"/>
          </a:xfrm>
          <a:prstGeom prst="rect">
            <a:avLst/>
          </a:prstGeom>
          <a:noFill/>
        </p:spPr>
      </p:pic>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8818" name="Picture 2" descr="E:\#\photos\Aerial Photos 6-3-2010\St. Johns River to Kings Bay\Cement PlantPP.jpg"/>
          <p:cNvPicPr>
            <a:picLocks noChangeAspect="1" noChangeArrowheads="1"/>
          </p:cNvPicPr>
          <p:nvPr/>
        </p:nvPicPr>
        <p:blipFill>
          <a:blip r:embed="rId2" cstate="print"/>
          <a:srcRect/>
          <a:stretch>
            <a:fillRect/>
          </a:stretch>
        </p:blipFill>
        <p:spPr bwMode="auto">
          <a:xfrm>
            <a:off x="0" y="-76200"/>
            <a:ext cx="9144000" cy="6934200"/>
          </a:xfrm>
          <a:prstGeom prst="rect">
            <a:avLst/>
          </a:prstGeom>
          <a:noFill/>
        </p:spPr>
      </p:pic>
      <p:sp>
        <p:nvSpPr>
          <p:cNvPr id="3" name="TextBox 2"/>
          <p:cNvSpPr txBox="1"/>
          <p:nvPr/>
        </p:nvSpPr>
        <p:spPr>
          <a:xfrm>
            <a:off x="381000" y="609600"/>
            <a:ext cx="2198038" cy="369332"/>
          </a:xfrm>
          <a:prstGeom prst="rect">
            <a:avLst/>
          </a:prstGeom>
          <a:noFill/>
        </p:spPr>
        <p:txBody>
          <a:bodyPr wrap="none" rtlCol="0">
            <a:spAutoFit/>
          </a:bodyPr>
          <a:lstStyle/>
          <a:p>
            <a:r>
              <a:rPr lang="en-US" dirty="0" smtClean="0"/>
              <a:t>Industry and mining</a:t>
            </a:r>
            <a:endParaRPr lang="en-US" dirty="0"/>
          </a:p>
        </p:txBody>
      </p:sp>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42" name="Picture 2" descr="E:\#\photos\Aerial Photos 6-3-2010\St. Johns River to Kings Bay\IMG_8214PP.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152400" y="3962400"/>
            <a:ext cx="1749197" cy="646331"/>
          </a:xfrm>
          <a:prstGeom prst="rect">
            <a:avLst/>
          </a:prstGeom>
          <a:noFill/>
        </p:spPr>
        <p:txBody>
          <a:bodyPr wrap="none" rtlCol="0">
            <a:spAutoFit/>
          </a:bodyPr>
          <a:lstStyle/>
          <a:p>
            <a:r>
              <a:rPr lang="en-US" dirty="0" smtClean="0"/>
              <a:t>Junk yards and</a:t>
            </a:r>
          </a:p>
          <a:p>
            <a:r>
              <a:rPr lang="en-US" dirty="0" smtClean="0"/>
              <a:t>landfills</a:t>
            </a:r>
            <a:endParaRPr lang="en-US" dirty="0"/>
          </a:p>
        </p:txBody>
      </p:sp>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6770" name="Picture 2" descr="E:\#\photos\Aerial Photos 6-3-2010\St. Johns River to Kings Bay\IMG_8358PP.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99364" name="Text Box 4"/>
          <p:cNvSpPr txBox="1">
            <a:spLocks noChangeArrowheads="1"/>
          </p:cNvSpPr>
          <p:nvPr/>
        </p:nvSpPr>
        <p:spPr bwMode="auto">
          <a:xfrm>
            <a:off x="288925" y="39688"/>
            <a:ext cx="4398963" cy="457200"/>
          </a:xfrm>
          <a:prstGeom prst="rect">
            <a:avLst/>
          </a:prstGeom>
          <a:noFill/>
          <a:ln w="9525">
            <a:noFill/>
            <a:miter lim="800000"/>
            <a:headEnd/>
            <a:tailEnd/>
          </a:ln>
          <a:effectLst/>
        </p:spPr>
        <p:txBody>
          <a:bodyPr wrap="none">
            <a:spAutoFit/>
          </a:bodyPr>
          <a:lstStyle/>
          <a:p>
            <a:r>
              <a:rPr lang="en-US" sz="2400" b="1" u="sng"/>
              <a:t>Urban sprawl – lawn fertilizer</a:t>
            </a:r>
          </a:p>
        </p:txBody>
      </p:sp>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0386" name="Picture 2" descr="fsusink31"/>
          <p:cNvPicPr>
            <a:picLocks noGrp="1" noChangeAspect="1" noChangeArrowheads="1"/>
          </p:cNvPicPr>
          <p:nvPr>
            <p:ph idx="1"/>
          </p:nvPr>
        </p:nvPicPr>
        <p:blipFill>
          <a:blip r:embed="rId2"/>
          <a:srcRect/>
          <a:stretch>
            <a:fillRect/>
          </a:stretch>
        </p:blipFill>
        <p:spPr>
          <a:xfrm>
            <a:off x="0" y="0"/>
            <a:ext cx="9144000" cy="6858000"/>
          </a:xfrm>
          <a:noFill/>
          <a:ln/>
        </p:spPr>
      </p:pic>
      <p:sp>
        <p:nvSpPr>
          <p:cNvPr id="400387" name="Text Box 3"/>
          <p:cNvSpPr txBox="1">
            <a:spLocks noChangeArrowheads="1"/>
          </p:cNvSpPr>
          <p:nvPr/>
        </p:nvSpPr>
        <p:spPr bwMode="auto">
          <a:xfrm>
            <a:off x="288925" y="5715000"/>
            <a:ext cx="2909888" cy="457200"/>
          </a:xfrm>
          <a:prstGeom prst="rect">
            <a:avLst/>
          </a:prstGeom>
          <a:noFill/>
          <a:ln w="9525">
            <a:noFill/>
            <a:miter lim="800000"/>
            <a:headEnd/>
            <a:tailEnd/>
          </a:ln>
          <a:effectLst/>
        </p:spPr>
        <p:txBody>
          <a:bodyPr wrap="none">
            <a:spAutoFit/>
          </a:bodyPr>
          <a:lstStyle/>
          <a:p>
            <a:r>
              <a:rPr lang="en-US" sz="2400" b="1" u="sng"/>
              <a:t>Storm water runoff</a:t>
            </a:r>
          </a:p>
        </p:txBody>
      </p:sp>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1410" name="Picture 2" descr="Ocala Sprayfield"/>
          <p:cNvPicPr>
            <a:picLocks noGrp="1" noChangeAspect="1" noChangeArrowheads="1"/>
          </p:cNvPicPr>
          <p:nvPr>
            <p:ph idx="1"/>
          </p:nvPr>
        </p:nvPicPr>
        <p:blipFill>
          <a:blip r:embed="rId2" cstate="print"/>
          <a:srcRect/>
          <a:stretch>
            <a:fillRect/>
          </a:stretch>
        </p:blipFill>
        <p:spPr>
          <a:xfrm>
            <a:off x="0" y="0"/>
            <a:ext cx="9144000" cy="6858000"/>
          </a:xfrm>
          <a:noFill/>
          <a:ln/>
        </p:spPr>
      </p:pic>
      <p:sp>
        <p:nvSpPr>
          <p:cNvPr id="401411" name="Text Box 3"/>
          <p:cNvSpPr txBox="1">
            <a:spLocks noChangeArrowheads="1"/>
          </p:cNvSpPr>
          <p:nvPr/>
        </p:nvSpPr>
        <p:spPr bwMode="auto">
          <a:xfrm>
            <a:off x="152400" y="0"/>
            <a:ext cx="4298950" cy="457200"/>
          </a:xfrm>
          <a:prstGeom prst="rect">
            <a:avLst/>
          </a:prstGeom>
          <a:noFill/>
          <a:ln w="9525">
            <a:noFill/>
            <a:miter lim="800000"/>
            <a:headEnd/>
            <a:tailEnd/>
          </a:ln>
          <a:effectLst/>
        </p:spPr>
        <p:txBody>
          <a:bodyPr wrap="none">
            <a:spAutoFit/>
          </a:bodyPr>
          <a:lstStyle/>
          <a:p>
            <a:r>
              <a:rPr lang="en-US" sz="2400" b="1" u="sng"/>
              <a:t>Sprayfields and septic tanks</a:t>
            </a:r>
          </a:p>
        </p:txBody>
      </p:sp>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2434" name="Picture 2" descr="BeverlyHillsGolf2"/>
          <p:cNvPicPr>
            <a:picLocks noGrp="1" noChangeAspect="1" noChangeArrowheads="1"/>
          </p:cNvPicPr>
          <p:nvPr>
            <p:ph idx="1"/>
          </p:nvPr>
        </p:nvPicPr>
        <p:blipFill>
          <a:blip r:embed="rId2" cstate="print"/>
          <a:srcRect/>
          <a:stretch>
            <a:fillRect/>
          </a:stretch>
        </p:blipFill>
        <p:spPr>
          <a:xfrm>
            <a:off x="0" y="0"/>
            <a:ext cx="9144000" cy="6858000"/>
          </a:xfrm>
          <a:noFill/>
          <a:ln/>
        </p:spPr>
      </p:pic>
      <p:sp>
        <p:nvSpPr>
          <p:cNvPr id="402435" name="Text Box 3"/>
          <p:cNvSpPr txBox="1">
            <a:spLocks noChangeArrowheads="1"/>
          </p:cNvSpPr>
          <p:nvPr/>
        </p:nvSpPr>
        <p:spPr bwMode="auto">
          <a:xfrm>
            <a:off x="6689725" y="6288088"/>
            <a:ext cx="2046288" cy="457200"/>
          </a:xfrm>
          <a:prstGeom prst="rect">
            <a:avLst/>
          </a:prstGeom>
          <a:noFill/>
          <a:ln w="9525">
            <a:noFill/>
            <a:miter lim="800000"/>
            <a:headEnd/>
            <a:tailEnd/>
          </a:ln>
          <a:effectLst/>
        </p:spPr>
        <p:txBody>
          <a:bodyPr wrap="none">
            <a:spAutoFit/>
          </a:bodyPr>
          <a:lstStyle/>
          <a:p>
            <a:r>
              <a:rPr lang="en-US" sz="2400" b="1" u="sng"/>
              <a:t>Golf courses</a:t>
            </a:r>
          </a:p>
        </p:txBody>
      </p:sp>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24964" name="Picture 4" descr="Fig 2_Weeki Wachee"/>
          <p:cNvPicPr>
            <a:picLocks noChangeAspect="1" noChangeArrowheads="1"/>
          </p:cNvPicPr>
          <p:nvPr/>
        </p:nvPicPr>
        <p:blipFill>
          <a:blip r:embed="rId2"/>
          <a:srcRect/>
          <a:stretch>
            <a:fillRect/>
          </a:stretch>
        </p:blipFill>
        <p:spPr bwMode="auto">
          <a:xfrm>
            <a:off x="152400" y="0"/>
            <a:ext cx="8839200" cy="6831013"/>
          </a:xfrm>
          <a:prstGeom prst="rect">
            <a:avLst/>
          </a:prstGeom>
          <a:noFill/>
        </p:spPr>
      </p:pic>
      <p:sp>
        <p:nvSpPr>
          <p:cNvPr id="424965" name="Text Box 5"/>
          <p:cNvSpPr txBox="1">
            <a:spLocks noChangeArrowheads="1"/>
          </p:cNvSpPr>
          <p:nvPr/>
        </p:nvSpPr>
        <p:spPr bwMode="auto">
          <a:xfrm>
            <a:off x="4724400" y="0"/>
            <a:ext cx="1520825" cy="457200"/>
          </a:xfrm>
          <a:prstGeom prst="rect">
            <a:avLst/>
          </a:prstGeom>
          <a:noFill/>
          <a:ln w="9525">
            <a:noFill/>
            <a:miter lim="800000"/>
            <a:headEnd/>
            <a:tailEnd/>
          </a:ln>
          <a:effectLst/>
        </p:spPr>
        <p:txBody>
          <a:bodyPr wrap="none">
            <a:spAutoFit/>
          </a:bodyPr>
          <a:lstStyle/>
          <a:p>
            <a:r>
              <a:rPr lang="en-US" sz="2400" b="1" u="sng" dirty="0">
                <a:solidFill>
                  <a:schemeClr val="tx2">
                    <a:lumMod val="10000"/>
                  </a:schemeClr>
                </a:solidFill>
              </a:rPr>
              <a:t>Land use</a:t>
            </a:r>
          </a:p>
        </p:txBody>
      </p:sp>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0866" name="Picture 2" descr="E:\#\photos\Aerial Photos 6-3-2010\Weeki Wachee Spring\Weeki PP.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4722" name="Picture 2" descr="C:\Documents and Settings\means_g\Desktop\Weeki.jpg"/>
          <p:cNvPicPr>
            <a:picLocks noChangeAspect="1" noChangeArrowheads="1"/>
          </p:cNvPicPr>
          <p:nvPr/>
        </p:nvPicPr>
        <p:blipFill>
          <a:blip r:embed="rId2" cstate="print"/>
          <a:srcRect/>
          <a:stretch>
            <a:fillRect/>
          </a:stretch>
        </p:blipFill>
        <p:spPr bwMode="auto">
          <a:xfrm>
            <a:off x="2133600" y="152400"/>
            <a:ext cx="5112599" cy="6553200"/>
          </a:xfrm>
          <a:prstGeom prst="rect">
            <a:avLst/>
          </a:prstGeom>
          <a:noFill/>
        </p:spPr>
      </p:pic>
    </p:spTree>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5746" name="Picture 2" descr="C:\Documents and Settings\means_g\Desktop\Weeki Zoom.jpg"/>
          <p:cNvPicPr>
            <a:picLocks noChangeAspect="1" noChangeArrowheads="1"/>
          </p:cNvPicPr>
          <p:nvPr/>
        </p:nvPicPr>
        <p:blipFill>
          <a:blip r:embed="rId2" cstate="print"/>
          <a:srcRect/>
          <a:stretch>
            <a:fillRect/>
          </a:stretch>
        </p:blipFill>
        <p:spPr bwMode="auto">
          <a:xfrm>
            <a:off x="1981200" y="239590"/>
            <a:ext cx="5053013" cy="6466010"/>
          </a:xfrm>
          <a:prstGeom prst="rect">
            <a:avLst/>
          </a:prstGeom>
          <a:noFill/>
        </p:spPr>
      </p:pic>
    </p:spTree>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25988" name="Picture 4" descr="Fig 2_Gainer"/>
          <p:cNvPicPr>
            <a:picLocks noChangeAspect="1" noChangeArrowheads="1"/>
          </p:cNvPicPr>
          <p:nvPr/>
        </p:nvPicPr>
        <p:blipFill>
          <a:blip r:embed="rId2"/>
          <a:srcRect/>
          <a:stretch>
            <a:fillRect/>
          </a:stretch>
        </p:blipFill>
        <p:spPr bwMode="auto">
          <a:xfrm>
            <a:off x="152400" y="0"/>
            <a:ext cx="8915400" cy="6888163"/>
          </a:xfrm>
          <a:prstGeom prst="rect">
            <a:avLst/>
          </a:prstGeom>
          <a:noFill/>
        </p:spPr>
      </p:pic>
    </p:spTree>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1890" name="Picture 2" descr="E:\#\Springs\Photos\Econfina Creek Bersok 8-1-2008\Gainer Spring Vent2PP.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6770" name="Picture 2" descr="C:\Documents and Settings\means_g\Desktop\Gainer.jpg"/>
          <p:cNvPicPr>
            <a:picLocks noChangeAspect="1" noChangeArrowheads="1"/>
          </p:cNvPicPr>
          <p:nvPr/>
        </p:nvPicPr>
        <p:blipFill>
          <a:blip r:embed="rId2" cstate="print"/>
          <a:srcRect/>
          <a:stretch>
            <a:fillRect/>
          </a:stretch>
        </p:blipFill>
        <p:spPr bwMode="auto">
          <a:xfrm>
            <a:off x="1947862" y="72368"/>
            <a:ext cx="5214938" cy="6670619"/>
          </a:xfrm>
          <a:prstGeom prst="rect">
            <a:avLst/>
          </a:prstGeom>
          <a:noFill/>
        </p:spPr>
      </p:pic>
    </p:spTree>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Text Box 2"/>
          <p:cNvSpPr txBox="1">
            <a:spLocks noChangeArrowheads="1"/>
          </p:cNvSpPr>
          <p:nvPr/>
        </p:nvSpPr>
        <p:spPr bwMode="auto">
          <a:xfrm>
            <a:off x="365125" y="417513"/>
            <a:ext cx="2149475" cy="366712"/>
          </a:xfrm>
          <a:prstGeom prst="rect">
            <a:avLst/>
          </a:prstGeom>
          <a:noFill/>
          <a:ln w="9525">
            <a:noFill/>
            <a:miter lim="800000"/>
            <a:headEnd/>
            <a:tailEnd/>
          </a:ln>
          <a:effectLst/>
        </p:spPr>
        <p:txBody>
          <a:bodyPr>
            <a:spAutoFit/>
          </a:bodyPr>
          <a:lstStyle/>
          <a:p>
            <a:endParaRPr lang="en-US"/>
          </a:p>
        </p:txBody>
      </p:sp>
      <p:pic>
        <p:nvPicPr>
          <p:cNvPr id="350212" name="Picture 4" descr="DSCN6354"/>
          <p:cNvPicPr>
            <a:picLocks noGrp="1" noChangeAspect="1" noChangeArrowheads="1"/>
          </p:cNvPicPr>
          <p:nvPr>
            <p:ph/>
          </p:nvPr>
        </p:nvPicPr>
        <p:blipFill>
          <a:blip r:embed="rId2" cstate="print"/>
          <a:stretch>
            <a:fillRect/>
          </a:stretch>
        </p:blipFill>
        <p:spPr>
          <a:xfrm>
            <a:off x="4400650" y="152400"/>
            <a:ext cx="4571035" cy="6553200"/>
          </a:xfrm>
          <a:noFill/>
          <a:ln/>
        </p:spPr>
      </p:pic>
      <p:sp>
        <p:nvSpPr>
          <p:cNvPr id="350213" name="Text Box 5"/>
          <p:cNvSpPr txBox="1">
            <a:spLocks noChangeArrowheads="1"/>
          </p:cNvSpPr>
          <p:nvPr/>
        </p:nvSpPr>
        <p:spPr bwMode="auto">
          <a:xfrm>
            <a:off x="228600" y="2438400"/>
            <a:ext cx="3657600" cy="1554162"/>
          </a:xfrm>
          <a:prstGeom prst="rect">
            <a:avLst/>
          </a:prstGeom>
          <a:noFill/>
          <a:ln w="9525">
            <a:noFill/>
            <a:miter lim="800000"/>
            <a:headEnd/>
            <a:tailEnd/>
          </a:ln>
          <a:effectLst/>
        </p:spPr>
        <p:txBody>
          <a:bodyPr wrap="none">
            <a:spAutoFit/>
          </a:bodyPr>
          <a:lstStyle/>
          <a:p>
            <a:r>
              <a:rPr lang="en-US" sz="3200" dirty="0"/>
              <a:t>Spring water is the </a:t>
            </a:r>
          </a:p>
          <a:p>
            <a:r>
              <a:rPr lang="en-US" sz="3200" dirty="0"/>
              <a:t>same water 90% of</a:t>
            </a:r>
          </a:p>
          <a:p>
            <a:r>
              <a:rPr lang="en-US" sz="3200" dirty="0"/>
              <a:t>Floridians drink!</a:t>
            </a:r>
          </a:p>
        </p:txBody>
      </p:sp>
    </p:spTree>
  </p:cSld>
  <p:clrMapOvr>
    <a:masterClrMapping/>
  </p:clrMapOvr>
  <p:transition>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52258" name="Picture 2" descr="Clear water does not mean clean springs"/>
          <p:cNvPicPr>
            <a:picLocks noChangeAspect="1" noChangeArrowheads="1"/>
          </p:cNvPicPr>
          <p:nvPr/>
        </p:nvPicPr>
        <p:blipFill>
          <a:blip r:embed="rId2" cstate="print"/>
          <a:srcRect/>
          <a:stretch>
            <a:fillRect/>
          </a:stretch>
        </p:blipFill>
        <p:spPr bwMode="auto">
          <a:xfrm>
            <a:off x="152400" y="0"/>
            <a:ext cx="8839200" cy="6831012"/>
          </a:xfrm>
          <a:prstGeom prst="rect">
            <a:avLst/>
          </a:prstGeom>
          <a:noFill/>
        </p:spPr>
      </p:pic>
    </p:spTree>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23" name="Picture 3" descr="E:\#\Springs\Photos\Bersok Trip Suwannee River\SUW-725971\SUW725971-10-23-07a.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4" name="TextBox 3"/>
          <p:cNvSpPr txBox="1"/>
          <p:nvPr/>
        </p:nvSpPr>
        <p:spPr>
          <a:xfrm>
            <a:off x="228600" y="6324600"/>
            <a:ext cx="1492716" cy="369332"/>
          </a:xfrm>
          <a:prstGeom prst="rect">
            <a:avLst/>
          </a:prstGeom>
          <a:noFill/>
        </p:spPr>
        <p:txBody>
          <a:bodyPr wrap="none" rtlCol="0">
            <a:spAutoFit/>
          </a:bodyPr>
          <a:lstStyle/>
          <a:p>
            <a:r>
              <a:rPr lang="en-US" dirty="0" smtClean="0"/>
              <a:t>SUW725971</a:t>
            </a:r>
            <a:endParaRPr lang="en-US" dirty="0"/>
          </a:p>
        </p:txBody>
      </p:sp>
    </p:spTree>
  </p:cSld>
  <p:clrMapOvr>
    <a:masterClrMapping/>
  </p:clrMapOvr>
  <p:transition>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9666" name="Picture 2" descr="DSC_3956"/>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69668" name="Text Box 4"/>
          <p:cNvSpPr txBox="1">
            <a:spLocks noChangeArrowheads="1"/>
          </p:cNvSpPr>
          <p:nvPr/>
        </p:nvSpPr>
        <p:spPr bwMode="auto">
          <a:xfrm>
            <a:off x="914400" y="1905000"/>
            <a:ext cx="7400925" cy="579438"/>
          </a:xfrm>
          <a:prstGeom prst="rect">
            <a:avLst/>
          </a:prstGeom>
          <a:noFill/>
          <a:ln w="9525">
            <a:noFill/>
            <a:miter lim="800000"/>
            <a:headEnd/>
            <a:tailEnd/>
          </a:ln>
          <a:effectLst/>
        </p:spPr>
        <p:txBody>
          <a:bodyPr wrap="none">
            <a:spAutoFit/>
          </a:bodyPr>
          <a:lstStyle/>
          <a:p>
            <a:r>
              <a:rPr lang="en-US" sz="3200"/>
              <a:t>What is the end result of these impacts?</a:t>
            </a:r>
          </a:p>
        </p:txBody>
      </p:sp>
    </p:spTree>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02" name="Picture 2" descr="IMG_9790"/>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09603" name="Text Box 3"/>
          <p:cNvSpPr txBox="1">
            <a:spLocks noChangeArrowheads="1"/>
          </p:cNvSpPr>
          <p:nvPr/>
        </p:nvSpPr>
        <p:spPr bwMode="auto">
          <a:xfrm>
            <a:off x="152400" y="5715000"/>
            <a:ext cx="1974850" cy="366713"/>
          </a:xfrm>
          <a:prstGeom prst="rect">
            <a:avLst/>
          </a:prstGeom>
          <a:noFill/>
          <a:ln w="9525">
            <a:noFill/>
            <a:miter lim="800000"/>
            <a:headEnd/>
            <a:tailEnd/>
          </a:ln>
          <a:effectLst/>
        </p:spPr>
        <p:txBody>
          <a:bodyPr wrap="none">
            <a:spAutoFit/>
          </a:bodyPr>
          <a:lstStyle/>
          <a:p>
            <a:r>
              <a:rPr lang="en-US"/>
              <a:t>Ichetucknee Main</a:t>
            </a:r>
          </a:p>
        </p:txBody>
      </p:sp>
    </p:spTree>
  </p:cSld>
  <p:clrMapOvr>
    <a:masterClrMapping/>
  </p:clrMapOvr>
  <p:transition>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0690" name="Picture 2" descr="HartAlgae1"/>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70691" name="Text Box 3"/>
          <p:cNvSpPr txBox="1">
            <a:spLocks noChangeArrowheads="1"/>
          </p:cNvSpPr>
          <p:nvPr/>
        </p:nvSpPr>
        <p:spPr bwMode="auto">
          <a:xfrm>
            <a:off x="6705600" y="6324600"/>
            <a:ext cx="1454150" cy="366713"/>
          </a:xfrm>
          <a:prstGeom prst="rect">
            <a:avLst/>
          </a:prstGeom>
          <a:noFill/>
          <a:ln w="9525">
            <a:noFill/>
            <a:miter lim="800000"/>
            <a:headEnd/>
            <a:tailEnd/>
          </a:ln>
          <a:effectLst/>
        </p:spPr>
        <p:txBody>
          <a:bodyPr wrap="none">
            <a:spAutoFit/>
          </a:bodyPr>
          <a:lstStyle/>
          <a:p>
            <a:r>
              <a:rPr lang="en-US">
                <a:solidFill>
                  <a:srgbClr val="000000"/>
                </a:solidFill>
              </a:rPr>
              <a:t>Hart Springs</a:t>
            </a:r>
          </a:p>
        </p:txBody>
      </p:sp>
    </p:spTree>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1714" name="Picture 2" descr="IchetuckneeRunAlgae9-7-07"/>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71715" name="Text Box 3"/>
          <p:cNvSpPr txBox="1">
            <a:spLocks noChangeArrowheads="1"/>
          </p:cNvSpPr>
          <p:nvPr/>
        </p:nvSpPr>
        <p:spPr bwMode="auto">
          <a:xfrm>
            <a:off x="7727950" y="5562600"/>
            <a:ext cx="1416050" cy="641350"/>
          </a:xfrm>
          <a:prstGeom prst="rect">
            <a:avLst/>
          </a:prstGeom>
          <a:noFill/>
          <a:ln w="9525">
            <a:noFill/>
            <a:miter lim="800000"/>
            <a:headEnd/>
            <a:tailEnd/>
          </a:ln>
          <a:effectLst/>
        </p:spPr>
        <p:txBody>
          <a:bodyPr wrap="none">
            <a:spAutoFit/>
          </a:bodyPr>
          <a:lstStyle/>
          <a:p>
            <a:pPr algn="ctr"/>
            <a:r>
              <a:rPr lang="en-US"/>
              <a:t>Ichetucknee</a:t>
            </a:r>
          </a:p>
          <a:p>
            <a:pPr algn="ctr"/>
            <a:r>
              <a:rPr lang="en-US"/>
              <a:t>Springs</a:t>
            </a:r>
          </a:p>
        </p:txBody>
      </p:sp>
    </p:spTree>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2738" name="Picture 2" descr="Troy Alga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72739" name="Text Box 3"/>
          <p:cNvSpPr txBox="1">
            <a:spLocks noChangeArrowheads="1"/>
          </p:cNvSpPr>
          <p:nvPr/>
        </p:nvSpPr>
        <p:spPr bwMode="auto">
          <a:xfrm>
            <a:off x="7620000" y="6324600"/>
            <a:ext cx="1365250" cy="366713"/>
          </a:xfrm>
          <a:prstGeom prst="rect">
            <a:avLst/>
          </a:prstGeom>
          <a:noFill/>
          <a:ln w="9525">
            <a:noFill/>
            <a:miter lim="800000"/>
            <a:headEnd/>
            <a:tailEnd/>
          </a:ln>
          <a:effectLst/>
        </p:spPr>
        <p:txBody>
          <a:bodyPr wrap="none">
            <a:spAutoFit/>
          </a:bodyPr>
          <a:lstStyle/>
          <a:p>
            <a:r>
              <a:rPr lang="en-US"/>
              <a:t>Troy Spring</a:t>
            </a:r>
          </a:p>
        </p:txBody>
      </p:sp>
    </p:spTree>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3762" name="Picture 2" descr="Manatee Algae"/>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373763" name="Text Box 3"/>
          <p:cNvSpPr txBox="1">
            <a:spLocks noChangeArrowheads="1"/>
          </p:cNvSpPr>
          <p:nvPr/>
        </p:nvSpPr>
        <p:spPr bwMode="auto">
          <a:xfrm>
            <a:off x="228600" y="0"/>
            <a:ext cx="1797050" cy="366713"/>
          </a:xfrm>
          <a:prstGeom prst="rect">
            <a:avLst/>
          </a:prstGeom>
          <a:noFill/>
          <a:ln w="9525">
            <a:noFill/>
            <a:miter lim="800000"/>
            <a:headEnd/>
            <a:tailEnd/>
          </a:ln>
          <a:effectLst/>
        </p:spPr>
        <p:txBody>
          <a:bodyPr wrap="none">
            <a:spAutoFit/>
          </a:bodyPr>
          <a:lstStyle/>
          <a:p>
            <a:r>
              <a:rPr lang="en-US"/>
              <a:t>Manatee Spring</a:t>
            </a:r>
          </a:p>
        </p:txBody>
      </p:sp>
    </p:spTree>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8580" name="Picture 4" descr="SallyWard8-07b"/>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08581" name="Text Box 5"/>
          <p:cNvSpPr txBox="1">
            <a:spLocks noChangeArrowheads="1"/>
          </p:cNvSpPr>
          <p:nvPr/>
        </p:nvSpPr>
        <p:spPr bwMode="auto">
          <a:xfrm>
            <a:off x="6994525" y="112713"/>
            <a:ext cx="2012950" cy="366712"/>
          </a:xfrm>
          <a:prstGeom prst="rect">
            <a:avLst/>
          </a:prstGeom>
          <a:noFill/>
          <a:ln w="9525">
            <a:noFill/>
            <a:miter lim="800000"/>
            <a:headEnd/>
            <a:tailEnd/>
          </a:ln>
          <a:effectLst/>
        </p:spPr>
        <p:txBody>
          <a:bodyPr wrap="none">
            <a:spAutoFit/>
          </a:bodyPr>
          <a:lstStyle/>
          <a:p>
            <a:r>
              <a:rPr lang="en-US"/>
              <a:t>Sally Ward Spring</a:t>
            </a:r>
          </a:p>
        </p:txBody>
      </p:sp>
    </p:spTree>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5442" name="Picture 2" descr="E:\#\photos\New Photos\Wakulla Spring Run 5-16-2010\_MG_7465.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TextBox 4"/>
          <p:cNvSpPr txBox="1"/>
          <p:nvPr/>
        </p:nvSpPr>
        <p:spPr>
          <a:xfrm>
            <a:off x="381000" y="5867400"/>
            <a:ext cx="996811" cy="369332"/>
          </a:xfrm>
          <a:prstGeom prst="rect">
            <a:avLst/>
          </a:prstGeom>
          <a:noFill/>
        </p:spPr>
        <p:txBody>
          <a:bodyPr wrap="none" rtlCol="0">
            <a:spAutoFit/>
          </a:bodyPr>
          <a:lstStyle/>
          <a:p>
            <a:r>
              <a:rPr lang="en-US" dirty="0" smtClean="0"/>
              <a:t>Wakulla</a:t>
            </a:r>
            <a:endParaRPr lang="en-US" dirty="0"/>
          </a:p>
        </p:txBody>
      </p:sp>
    </p:spTree>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628" name="Picture 4" descr="Wacissa1"/>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410629" name="Text Box 5"/>
          <p:cNvSpPr txBox="1">
            <a:spLocks noChangeArrowheads="1"/>
          </p:cNvSpPr>
          <p:nvPr/>
        </p:nvSpPr>
        <p:spPr bwMode="auto">
          <a:xfrm>
            <a:off x="6918325" y="36513"/>
            <a:ext cx="1047750" cy="366712"/>
          </a:xfrm>
          <a:prstGeom prst="rect">
            <a:avLst/>
          </a:prstGeom>
          <a:noFill/>
          <a:ln w="9525">
            <a:noFill/>
            <a:miter lim="800000"/>
            <a:headEnd/>
            <a:tailEnd/>
          </a:ln>
          <a:effectLst/>
        </p:spPr>
        <p:txBody>
          <a:bodyPr wrap="none">
            <a:spAutoFit/>
          </a:bodyPr>
          <a:lstStyle/>
          <a:p>
            <a:r>
              <a:rPr lang="en-US"/>
              <a:t>Wacissa</a:t>
            </a:r>
          </a:p>
        </p:txBody>
      </p:sp>
    </p:spTree>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42" name="Picture 2" descr="E:\#\Springs\Photos\Algae Photos\CopperSpringAlgae.jpg"/>
          <p:cNvPicPr>
            <a:picLocks noChangeAspect="1" noChangeArrowheads="1"/>
          </p:cNvPicPr>
          <p:nvPr/>
        </p:nvPicPr>
        <p:blipFill>
          <a:blip r:embed="rId2"/>
          <a:srcRect/>
          <a:stretch>
            <a:fillRect/>
          </a:stretch>
        </p:blipFill>
        <p:spPr bwMode="auto">
          <a:xfrm>
            <a:off x="0" y="0"/>
            <a:ext cx="9143069" cy="6858000"/>
          </a:xfrm>
          <a:prstGeom prst="rect">
            <a:avLst/>
          </a:prstGeom>
          <a:noFill/>
        </p:spPr>
      </p:pic>
      <p:sp>
        <p:nvSpPr>
          <p:cNvPr id="374787" name="Text Box 3"/>
          <p:cNvSpPr txBox="1">
            <a:spLocks noChangeArrowheads="1"/>
          </p:cNvSpPr>
          <p:nvPr/>
        </p:nvSpPr>
        <p:spPr bwMode="auto">
          <a:xfrm>
            <a:off x="0" y="533400"/>
            <a:ext cx="9144000" cy="762000"/>
          </a:xfrm>
          <a:prstGeom prst="rect">
            <a:avLst/>
          </a:prstGeom>
          <a:noFill/>
          <a:ln w="9525">
            <a:noFill/>
            <a:miter lim="800000"/>
            <a:headEnd/>
            <a:tailEnd/>
          </a:ln>
          <a:effectLst/>
        </p:spPr>
        <p:txBody>
          <a:bodyPr>
            <a:spAutoFit/>
          </a:bodyPr>
          <a:lstStyle/>
          <a:p>
            <a:pPr algn="ctr"/>
            <a:r>
              <a:rPr lang="en-US" sz="4400" dirty="0"/>
              <a:t>What Can We Do??</a:t>
            </a:r>
          </a:p>
        </p:txBody>
      </p:sp>
    </p:spTree>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5810" name="Picture 2" descr="Marion CoSprFestival 062"/>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75811" name="Text Box 3"/>
          <p:cNvSpPr txBox="1">
            <a:spLocks noChangeArrowheads="1"/>
          </p:cNvSpPr>
          <p:nvPr/>
        </p:nvSpPr>
        <p:spPr bwMode="auto">
          <a:xfrm>
            <a:off x="5486400" y="0"/>
            <a:ext cx="3406775" cy="457200"/>
          </a:xfrm>
          <a:prstGeom prst="rect">
            <a:avLst/>
          </a:prstGeom>
          <a:noFill/>
          <a:ln w="9525">
            <a:noFill/>
            <a:miter lim="800000"/>
            <a:headEnd/>
            <a:tailEnd/>
          </a:ln>
          <a:effectLst/>
        </p:spPr>
        <p:txBody>
          <a:bodyPr wrap="none">
            <a:spAutoFit/>
          </a:bodyPr>
          <a:lstStyle/>
          <a:p>
            <a:r>
              <a:rPr lang="en-US" sz="2400"/>
              <a:t>Education and outreach</a:t>
            </a:r>
          </a:p>
        </p:txBody>
      </p:sp>
    </p:spTree>
  </p:cSld>
  <p:clrMapOvr>
    <a:masterClrMapping/>
  </p:clrMapOvr>
  <p:transition>
    <p:fad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9061" name="Object 5"/>
          <p:cNvGraphicFramePr>
            <a:graphicFrameLocks noChangeAspect="1"/>
          </p:cNvGraphicFramePr>
          <p:nvPr>
            <p:ph sz="half" idx="1"/>
          </p:nvPr>
        </p:nvGraphicFramePr>
        <p:xfrm>
          <a:off x="228600" y="152400"/>
          <a:ext cx="5003800" cy="6477000"/>
        </p:xfrm>
        <a:graphic>
          <a:graphicData uri="http://schemas.openxmlformats.org/presentationml/2006/ole">
            <p:oleObj spid="_x0000_s413698" name="Acrobat Document" r:id="rId3" imgW="5829162" imgH="7543623" progId="AcroExch.Document.7">
              <p:embed/>
            </p:oleObj>
          </a:graphicData>
        </a:graphic>
      </p:graphicFrame>
      <p:sp>
        <p:nvSpPr>
          <p:cNvPr id="429062" name="Rectangle 6"/>
          <p:cNvSpPr>
            <a:spLocks noGrp="1" noRot="1" noChangeArrowheads="1"/>
          </p:cNvSpPr>
          <p:nvPr>
            <p:ph type="body" sz="half" idx="2"/>
          </p:nvPr>
        </p:nvSpPr>
        <p:spPr>
          <a:xfrm>
            <a:off x="5334000" y="1981200"/>
            <a:ext cx="3660775" cy="4117975"/>
          </a:xfrm>
        </p:spPr>
        <p:txBody>
          <a:bodyPr/>
          <a:lstStyle/>
          <a:p>
            <a:r>
              <a:rPr lang="en-US" sz="2800" dirty="0" smtClean="0"/>
              <a:t>More science</a:t>
            </a:r>
            <a:endParaRPr lang="en-US" sz="2800" dirty="0"/>
          </a:p>
        </p:txBody>
      </p:sp>
    </p:spTree>
  </p:cSld>
  <p:clrMapOvr>
    <a:masterClrMapping/>
  </p:clrMapOvr>
  <p:transition>
    <p:fad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76834" name="Picture 2" descr="Plate_3_FASFAVA"/>
          <p:cNvPicPr>
            <a:picLocks noChangeAspect="1" noChangeArrowheads="1"/>
          </p:cNvPicPr>
          <p:nvPr/>
        </p:nvPicPr>
        <p:blipFill>
          <a:blip r:embed="rId2" cstate="print"/>
          <a:srcRect/>
          <a:stretch>
            <a:fillRect/>
          </a:stretch>
        </p:blipFill>
        <p:spPr bwMode="auto">
          <a:xfrm>
            <a:off x="0" y="255588"/>
            <a:ext cx="9144000" cy="6602412"/>
          </a:xfrm>
          <a:prstGeom prst="rect">
            <a:avLst/>
          </a:prstGeom>
          <a:noFill/>
        </p:spPr>
      </p:pic>
      <p:sp>
        <p:nvSpPr>
          <p:cNvPr id="376835" name="Text Box 3"/>
          <p:cNvSpPr txBox="1">
            <a:spLocks noChangeArrowheads="1"/>
          </p:cNvSpPr>
          <p:nvPr/>
        </p:nvSpPr>
        <p:spPr bwMode="auto">
          <a:xfrm>
            <a:off x="2498725" y="-39688"/>
            <a:ext cx="3613150" cy="366713"/>
          </a:xfrm>
          <a:prstGeom prst="rect">
            <a:avLst/>
          </a:prstGeom>
          <a:noFill/>
          <a:ln w="9525">
            <a:noFill/>
            <a:miter lim="800000"/>
            <a:headEnd/>
            <a:tailEnd/>
          </a:ln>
          <a:effectLst/>
        </p:spPr>
        <p:txBody>
          <a:bodyPr wrap="none">
            <a:spAutoFit/>
          </a:bodyPr>
          <a:lstStyle/>
          <a:p>
            <a:r>
              <a:rPr lang="en-US" dirty="0">
                <a:solidFill>
                  <a:schemeClr val="bg1"/>
                </a:solidFill>
              </a:rPr>
              <a:t>Tool for land use planning - FAVA</a:t>
            </a:r>
          </a:p>
        </p:txBody>
      </p:sp>
    </p:spTree>
  </p:cSld>
  <p:clrMapOvr>
    <a:masterClrMapping/>
  </p:clrMapOvr>
  <p:transition>
    <p:fad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2"/>
          <p:cNvSpPr>
            <a:spLocks noGrp="1" noRot="1" noChangeArrowheads="1"/>
          </p:cNvSpPr>
          <p:nvPr>
            <p:ph type="title"/>
          </p:nvPr>
        </p:nvSpPr>
        <p:spPr>
          <a:xfrm>
            <a:off x="-1752600" y="0"/>
            <a:ext cx="8229600" cy="1384300"/>
          </a:xfrm>
        </p:spPr>
        <p:txBody>
          <a:bodyPr>
            <a:normAutofit/>
          </a:bodyPr>
          <a:lstStyle/>
          <a:p>
            <a:r>
              <a:rPr lang="en-US" sz="2400" b="0" dirty="0"/>
              <a:t>Florida Springs Initiative</a:t>
            </a:r>
          </a:p>
        </p:txBody>
      </p:sp>
      <p:sp>
        <p:nvSpPr>
          <p:cNvPr id="377859" name="Rectangle 3"/>
          <p:cNvSpPr>
            <a:spLocks noGrp="1" noRot="1" noChangeArrowheads="1"/>
          </p:cNvSpPr>
          <p:nvPr>
            <p:ph type="body" sz="half" idx="1"/>
          </p:nvPr>
        </p:nvSpPr>
        <p:spPr>
          <a:xfrm>
            <a:off x="152400" y="1371600"/>
            <a:ext cx="4038600" cy="4495800"/>
          </a:xfrm>
        </p:spPr>
        <p:txBody>
          <a:bodyPr>
            <a:normAutofit fontScale="92500" lnSpcReduction="10000"/>
          </a:bodyPr>
          <a:lstStyle/>
          <a:p>
            <a:pPr>
              <a:lnSpc>
                <a:spcPct val="90000"/>
              </a:lnSpc>
            </a:pPr>
            <a:r>
              <a:rPr lang="en-US" sz="2000" dirty="0"/>
              <a:t>The Initiative is Administered by DEP through Several Divisions</a:t>
            </a:r>
          </a:p>
          <a:p>
            <a:pPr>
              <a:lnSpc>
                <a:spcPct val="90000"/>
              </a:lnSpc>
            </a:pPr>
            <a:r>
              <a:rPr lang="en-US" sz="2000" dirty="0"/>
              <a:t>Funding allocated at 2.4 million dollars per year</a:t>
            </a:r>
          </a:p>
          <a:p>
            <a:pPr>
              <a:lnSpc>
                <a:spcPct val="90000"/>
              </a:lnSpc>
            </a:pPr>
            <a:r>
              <a:rPr lang="en-US" sz="2000" dirty="0"/>
              <a:t>Modeled after the Florida Springs Task Force Report, 2000</a:t>
            </a:r>
          </a:p>
          <a:p>
            <a:pPr>
              <a:lnSpc>
                <a:spcPct val="90000"/>
              </a:lnSpc>
            </a:pPr>
            <a:r>
              <a:rPr lang="en-US" sz="2000" dirty="0"/>
              <a:t>Research and Monitoring Portion</a:t>
            </a:r>
          </a:p>
          <a:p>
            <a:pPr>
              <a:lnSpc>
                <a:spcPct val="90000"/>
              </a:lnSpc>
            </a:pPr>
            <a:r>
              <a:rPr lang="en-US" sz="2000" dirty="0"/>
              <a:t>Landowner Assistance</a:t>
            </a:r>
          </a:p>
          <a:p>
            <a:pPr>
              <a:lnSpc>
                <a:spcPct val="90000"/>
              </a:lnSpc>
            </a:pPr>
            <a:r>
              <a:rPr lang="en-US" sz="2000" dirty="0"/>
              <a:t>Public Education and Outreach</a:t>
            </a:r>
          </a:p>
          <a:p>
            <a:pPr>
              <a:lnSpc>
                <a:spcPct val="90000"/>
              </a:lnSpc>
            </a:pPr>
            <a:r>
              <a:rPr lang="en-US" sz="2000" dirty="0" smtClean="0"/>
              <a:t>Restoration</a:t>
            </a:r>
          </a:p>
          <a:p>
            <a:pPr>
              <a:lnSpc>
                <a:spcPct val="90000"/>
              </a:lnSpc>
            </a:pPr>
            <a:r>
              <a:rPr lang="en-US" sz="2000" dirty="0" smtClean="0"/>
              <a:t>Funding for FY 10/11 slashed to ~$500,000.00</a:t>
            </a:r>
            <a:endParaRPr lang="en-US" sz="2000" dirty="0"/>
          </a:p>
        </p:txBody>
      </p:sp>
      <p:pic>
        <p:nvPicPr>
          <p:cNvPr id="377860" name="Picture 4" descr="DSCN3056"/>
          <p:cNvPicPr>
            <a:picLocks noGrp="1" noChangeAspect="1" noChangeArrowheads="1"/>
          </p:cNvPicPr>
          <p:nvPr>
            <p:ph sz="half" idx="2"/>
          </p:nvPr>
        </p:nvPicPr>
        <p:blipFill>
          <a:blip r:embed="rId2" cstate="print"/>
          <a:srcRect/>
          <a:stretch>
            <a:fillRect/>
          </a:stretch>
        </p:blipFill>
        <p:spPr>
          <a:xfrm>
            <a:off x="4953000" y="304800"/>
            <a:ext cx="3962400" cy="2971800"/>
          </a:xfrm>
          <a:noFill/>
          <a:ln/>
        </p:spPr>
      </p:pic>
      <p:grpSp>
        <p:nvGrpSpPr>
          <p:cNvPr id="2" name="Group 5"/>
          <p:cNvGrpSpPr>
            <a:grpSpLocks/>
          </p:cNvGrpSpPr>
          <p:nvPr/>
        </p:nvGrpSpPr>
        <p:grpSpPr bwMode="auto">
          <a:xfrm>
            <a:off x="0" y="6356350"/>
            <a:ext cx="1066800" cy="501650"/>
            <a:chOff x="3696" y="1200"/>
            <a:chExt cx="672" cy="316"/>
          </a:xfrm>
        </p:grpSpPr>
        <p:pic>
          <p:nvPicPr>
            <p:cNvPr id="377862" name="Picture 6" descr="3dlogolighter"/>
            <p:cNvPicPr>
              <a:picLocks noChangeAspect="1" noChangeArrowheads="1"/>
            </p:cNvPicPr>
            <p:nvPr/>
          </p:nvPicPr>
          <p:blipFill>
            <a:blip r:embed="rId3" cstate="print"/>
            <a:srcRect/>
            <a:stretch>
              <a:fillRect/>
            </a:stretch>
          </p:blipFill>
          <p:spPr bwMode="auto">
            <a:xfrm>
              <a:off x="3696" y="1200"/>
              <a:ext cx="422" cy="316"/>
            </a:xfrm>
            <a:prstGeom prst="rect">
              <a:avLst/>
            </a:prstGeom>
            <a:noFill/>
            <a:ln w="9525">
              <a:noFill/>
              <a:miter lim="800000"/>
              <a:headEnd/>
              <a:tailEnd/>
            </a:ln>
          </p:spPr>
        </p:pic>
        <p:sp>
          <p:nvSpPr>
            <p:cNvPr id="377863" name="WordArt 7"/>
            <p:cNvSpPr>
              <a:spLocks noChangeAspect="1" noChangeArrowheads="1" noChangeShapeType="1" noTextEdit="1"/>
            </p:cNvSpPr>
            <p:nvPr/>
          </p:nvSpPr>
          <p:spPr bwMode="auto">
            <a:xfrm>
              <a:off x="4050" y="1256"/>
              <a:ext cx="318" cy="182"/>
            </a:xfrm>
            <a:prstGeom prst="rect">
              <a:avLst/>
            </a:prstGeom>
          </p:spPr>
          <p:txBody>
            <a:bodyPr wrap="none" fromWordArt="1">
              <a:prstTxWarp prst="textPlain">
                <a:avLst>
                  <a:gd name="adj" fmla="val 50000"/>
                </a:avLst>
              </a:prstTxWarp>
            </a:bodyPr>
            <a:lstStyle/>
            <a:p>
              <a:pPr algn="ctr"/>
              <a:r>
                <a:rPr lang="en-US" sz="2800" b="1" kern="10" spc="560">
                  <a:ln w="9525">
                    <a:noFill/>
                    <a:round/>
                    <a:headEnd/>
                    <a:tailEnd/>
                  </a:ln>
                  <a:gradFill rotWithShape="0">
                    <a:gsLst>
                      <a:gs pos="0">
                        <a:srgbClr val="AAAAAA"/>
                      </a:gs>
                      <a:gs pos="100000">
                        <a:srgbClr val="FFFFFF">
                          <a:alpha val="84000"/>
                        </a:srgbClr>
                      </a:gs>
                    </a:gsLst>
                    <a:lin ang="5400000" scaled="1"/>
                  </a:gradFill>
                  <a:effectLst>
                    <a:outerShdw dist="45791" dir="3378596" algn="ctr" rotWithShape="0">
                      <a:srgbClr val="4D4D4D">
                        <a:alpha val="80000"/>
                      </a:srgbClr>
                    </a:outerShdw>
                  </a:effectLst>
                  <a:latin typeface="Times New Roman"/>
                  <a:cs typeface="Times New Roman"/>
                </a:rPr>
                <a:t>FGS</a:t>
              </a:r>
            </a:p>
          </p:txBody>
        </p:sp>
      </p:grpSp>
      <p:pic>
        <p:nvPicPr>
          <p:cNvPr id="377864" name="Picture 8" descr="ConnieBersok"/>
          <p:cNvPicPr>
            <a:picLocks noChangeAspect="1" noChangeArrowheads="1"/>
          </p:cNvPicPr>
          <p:nvPr/>
        </p:nvPicPr>
        <p:blipFill>
          <a:blip r:embed="rId4" cstate="print"/>
          <a:srcRect/>
          <a:stretch>
            <a:fillRect/>
          </a:stretch>
        </p:blipFill>
        <p:spPr bwMode="auto">
          <a:xfrm>
            <a:off x="4953000" y="3657600"/>
            <a:ext cx="3962400" cy="3054350"/>
          </a:xfrm>
          <a:prstGeom prst="rect">
            <a:avLst/>
          </a:prstGeom>
          <a:noFill/>
        </p:spPr>
      </p:pic>
    </p:spTree>
  </p:cSld>
  <p:clrMapOvr>
    <a:masterClrMapping/>
  </p:clrMapOvr>
  <p:transition>
    <p:fad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Rot="1" noChangeArrowheads="1"/>
          </p:cNvSpPr>
          <p:nvPr>
            <p:ph type="body" sz="half" idx="2"/>
          </p:nvPr>
        </p:nvSpPr>
        <p:spPr>
          <a:xfrm>
            <a:off x="4949825" y="1676400"/>
            <a:ext cx="4194175" cy="4422775"/>
          </a:xfrm>
        </p:spPr>
        <p:txBody>
          <a:bodyPr/>
          <a:lstStyle/>
          <a:p>
            <a:r>
              <a:rPr lang="en-US" sz="2400"/>
              <a:t>Enforce current regulations (WMD’s, DEP, local government).</a:t>
            </a:r>
          </a:p>
          <a:p>
            <a:r>
              <a:rPr lang="en-US" sz="2400"/>
              <a:t>Enact legislation (failure to do so over the past four legislative sessions).</a:t>
            </a:r>
          </a:p>
          <a:p>
            <a:r>
              <a:rPr lang="en-US" sz="2400"/>
              <a:t>Pass local ordinances.</a:t>
            </a:r>
          </a:p>
          <a:p>
            <a:r>
              <a:rPr lang="en-US" sz="2400"/>
              <a:t>Take personal responsibility and get involved!</a:t>
            </a:r>
          </a:p>
        </p:txBody>
      </p:sp>
      <p:pic>
        <p:nvPicPr>
          <p:cNvPr id="378883" name="Picture 3"/>
          <p:cNvPicPr>
            <a:picLocks noGrp="1" noChangeAspect="1" noChangeArrowheads="1"/>
          </p:cNvPicPr>
          <p:nvPr>
            <p:ph sz="half" idx="1"/>
          </p:nvPr>
        </p:nvPicPr>
        <p:blipFill>
          <a:blip r:embed="rId2"/>
          <a:srcRect/>
          <a:stretch>
            <a:fillRect/>
          </a:stretch>
        </p:blipFill>
        <p:spPr>
          <a:xfrm>
            <a:off x="152400" y="457200"/>
            <a:ext cx="4668838" cy="5715000"/>
          </a:xfrm>
          <a:noFill/>
          <a:ln/>
        </p:spPr>
      </p:pic>
      <p:grpSp>
        <p:nvGrpSpPr>
          <p:cNvPr id="2" name="Group 4"/>
          <p:cNvGrpSpPr>
            <a:grpSpLocks/>
          </p:cNvGrpSpPr>
          <p:nvPr/>
        </p:nvGrpSpPr>
        <p:grpSpPr bwMode="auto">
          <a:xfrm>
            <a:off x="228600" y="6248400"/>
            <a:ext cx="1066800" cy="501650"/>
            <a:chOff x="3696" y="1200"/>
            <a:chExt cx="672" cy="316"/>
          </a:xfrm>
        </p:grpSpPr>
        <p:pic>
          <p:nvPicPr>
            <p:cNvPr id="378885" name="Picture 5" descr="3dlogolighter"/>
            <p:cNvPicPr>
              <a:picLocks noChangeAspect="1" noChangeArrowheads="1"/>
            </p:cNvPicPr>
            <p:nvPr/>
          </p:nvPicPr>
          <p:blipFill>
            <a:blip r:embed="rId3" cstate="print"/>
            <a:srcRect/>
            <a:stretch>
              <a:fillRect/>
            </a:stretch>
          </p:blipFill>
          <p:spPr bwMode="auto">
            <a:xfrm>
              <a:off x="3696" y="1200"/>
              <a:ext cx="422" cy="316"/>
            </a:xfrm>
            <a:prstGeom prst="rect">
              <a:avLst/>
            </a:prstGeom>
            <a:noFill/>
            <a:ln w="9525">
              <a:noFill/>
              <a:miter lim="800000"/>
              <a:headEnd/>
              <a:tailEnd/>
            </a:ln>
          </p:spPr>
        </p:pic>
        <p:sp>
          <p:nvSpPr>
            <p:cNvPr id="378886" name="WordArt 6"/>
            <p:cNvSpPr>
              <a:spLocks noChangeAspect="1" noChangeArrowheads="1" noChangeShapeType="1" noTextEdit="1"/>
            </p:cNvSpPr>
            <p:nvPr/>
          </p:nvSpPr>
          <p:spPr bwMode="auto">
            <a:xfrm>
              <a:off x="4050" y="1256"/>
              <a:ext cx="318" cy="182"/>
            </a:xfrm>
            <a:prstGeom prst="rect">
              <a:avLst/>
            </a:prstGeom>
          </p:spPr>
          <p:txBody>
            <a:bodyPr wrap="none" fromWordArt="1">
              <a:prstTxWarp prst="textPlain">
                <a:avLst>
                  <a:gd name="adj" fmla="val 50000"/>
                </a:avLst>
              </a:prstTxWarp>
            </a:bodyPr>
            <a:lstStyle/>
            <a:p>
              <a:pPr algn="ctr"/>
              <a:r>
                <a:rPr lang="en-US" sz="2800" b="1" kern="10" spc="560">
                  <a:ln w="9525">
                    <a:noFill/>
                    <a:round/>
                    <a:headEnd/>
                    <a:tailEnd/>
                  </a:ln>
                  <a:gradFill rotWithShape="0">
                    <a:gsLst>
                      <a:gs pos="0">
                        <a:srgbClr val="AAAAAA"/>
                      </a:gs>
                      <a:gs pos="100000">
                        <a:srgbClr val="FFFFFF">
                          <a:alpha val="84000"/>
                        </a:srgbClr>
                      </a:gs>
                    </a:gsLst>
                    <a:lin ang="5400000" scaled="1"/>
                  </a:gradFill>
                  <a:effectLst>
                    <a:outerShdw dist="45791" dir="3378596" algn="ctr" rotWithShape="0">
                      <a:srgbClr val="4D4D4D">
                        <a:alpha val="80000"/>
                      </a:srgbClr>
                    </a:outerShdw>
                  </a:effectLst>
                  <a:latin typeface="Times New Roman"/>
                  <a:cs typeface="Times New Roman"/>
                </a:rPr>
                <a:t>FGS</a:t>
              </a:r>
            </a:p>
          </p:txBody>
        </p:sp>
      </p:grpSp>
    </p:spTree>
  </p:cSld>
  <p:clrMapOvr>
    <a:masterClrMapping/>
  </p:clrMapOvr>
  <p:transition>
    <p:fade/>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2"/>
          <p:cNvSpPr>
            <a:spLocks noGrp="1" noRot="1" noChangeArrowheads="1"/>
          </p:cNvSpPr>
          <p:nvPr>
            <p:ph type="title"/>
          </p:nvPr>
        </p:nvSpPr>
        <p:spPr>
          <a:xfrm>
            <a:off x="301625" y="-228600"/>
            <a:ext cx="8510588" cy="1325563"/>
          </a:xfrm>
        </p:spPr>
        <p:txBody>
          <a:bodyPr/>
          <a:lstStyle/>
          <a:p>
            <a:r>
              <a:rPr lang="en-US"/>
              <a:t>Springs Web Based Resources:</a:t>
            </a:r>
          </a:p>
        </p:txBody>
      </p:sp>
      <p:sp>
        <p:nvSpPr>
          <p:cNvPr id="379907" name="Rectangle 3"/>
          <p:cNvSpPr>
            <a:spLocks noGrp="1" noRot="1" noChangeArrowheads="1"/>
          </p:cNvSpPr>
          <p:nvPr>
            <p:ph type="body" idx="1"/>
          </p:nvPr>
        </p:nvSpPr>
        <p:spPr>
          <a:xfrm>
            <a:off x="457200" y="1066800"/>
            <a:ext cx="8229600" cy="4114800"/>
          </a:xfrm>
        </p:spPr>
        <p:txBody>
          <a:bodyPr>
            <a:normAutofit fontScale="92500" lnSpcReduction="10000"/>
          </a:bodyPr>
          <a:lstStyle/>
          <a:p>
            <a:pPr algn="ctr">
              <a:lnSpc>
                <a:spcPct val="80000"/>
              </a:lnSpc>
            </a:pPr>
            <a:r>
              <a:rPr lang="en-US" sz="2400">
                <a:hlinkClick r:id="rId2"/>
              </a:rPr>
              <a:t>http://www.floridasprings.org/</a:t>
            </a:r>
            <a:endParaRPr lang="en-US" sz="2400"/>
          </a:p>
          <a:p>
            <a:pPr algn="ctr">
              <a:lnSpc>
                <a:spcPct val="80000"/>
              </a:lnSpc>
              <a:buFont typeface="Wingdings" pitchFamily="2" charset="2"/>
              <a:buNone/>
            </a:pPr>
            <a:endParaRPr lang="en-US" sz="2400"/>
          </a:p>
          <a:p>
            <a:pPr algn="ctr">
              <a:lnSpc>
                <a:spcPct val="80000"/>
              </a:lnSpc>
            </a:pPr>
            <a:r>
              <a:rPr lang="en-US" sz="2400">
                <a:hlinkClick r:id="rId3"/>
              </a:rPr>
              <a:t>http://www.dep.state.fl.us/geology/geologictopics/springs/bulletin66.htm</a:t>
            </a:r>
            <a:endParaRPr lang="en-US" sz="2400"/>
          </a:p>
          <a:p>
            <a:pPr algn="ctr">
              <a:lnSpc>
                <a:spcPct val="80000"/>
              </a:lnSpc>
            </a:pPr>
            <a:endParaRPr lang="en-US" sz="2400"/>
          </a:p>
          <a:p>
            <a:pPr algn="ctr">
              <a:lnSpc>
                <a:spcPct val="80000"/>
              </a:lnSpc>
            </a:pPr>
            <a:r>
              <a:rPr lang="en-US" sz="2400">
                <a:hlinkClick r:id="rId4"/>
              </a:rPr>
              <a:t>http://www.dep.state.fl.us/geology/geologictopics/springs.htm</a:t>
            </a:r>
            <a:endParaRPr lang="en-US" sz="2400"/>
          </a:p>
          <a:p>
            <a:pPr algn="ctr">
              <a:lnSpc>
                <a:spcPct val="80000"/>
              </a:lnSpc>
              <a:buFont typeface="Wingdings" pitchFamily="2" charset="2"/>
              <a:buNone/>
            </a:pPr>
            <a:endParaRPr lang="en-US" sz="2400"/>
          </a:p>
          <a:p>
            <a:pPr algn="ctr">
              <a:lnSpc>
                <a:spcPct val="80000"/>
              </a:lnSpc>
            </a:pPr>
            <a:r>
              <a:rPr lang="en-US" sz="2400">
                <a:hlinkClick r:id="rId5"/>
              </a:rPr>
              <a:t>http://www.floridasprings.net/springlisting.html</a:t>
            </a:r>
            <a:endParaRPr lang="en-US" sz="2400"/>
          </a:p>
          <a:p>
            <a:pPr algn="ctr">
              <a:lnSpc>
                <a:spcPct val="80000"/>
              </a:lnSpc>
              <a:buFont typeface="Wingdings" pitchFamily="2" charset="2"/>
              <a:buNone/>
            </a:pPr>
            <a:endParaRPr lang="en-US" sz="2400"/>
          </a:p>
          <a:p>
            <a:pPr algn="ctr">
              <a:lnSpc>
                <a:spcPct val="80000"/>
              </a:lnSpc>
            </a:pPr>
            <a:r>
              <a:rPr lang="en-US" sz="2400">
                <a:hlinkClick r:id="rId6"/>
              </a:rPr>
              <a:t>http://www.thiswaytothe.net/springs/</a:t>
            </a:r>
            <a:endParaRPr lang="en-US" sz="2400"/>
          </a:p>
          <a:p>
            <a:pPr algn="ctr">
              <a:lnSpc>
                <a:spcPct val="80000"/>
              </a:lnSpc>
            </a:pPr>
            <a:endParaRPr lang="en-US" sz="2400"/>
          </a:p>
          <a:p>
            <a:pPr algn="ctr">
              <a:lnSpc>
                <a:spcPct val="80000"/>
              </a:lnSpc>
              <a:buFont typeface="Wingdings" pitchFamily="2" charset="2"/>
              <a:buNone/>
            </a:pPr>
            <a:r>
              <a:rPr lang="en-US" sz="2400"/>
              <a:t>Contact me at the Florida Geological Survey:</a:t>
            </a:r>
          </a:p>
          <a:p>
            <a:pPr algn="ctr">
              <a:lnSpc>
                <a:spcPct val="80000"/>
              </a:lnSpc>
              <a:buFont typeface="Wingdings" pitchFamily="2" charset="2"/>
              <a:buNone/>
            </a:pPr>
            <a:r>
              <a:rPr lang="en-US" sz="2400">
                <a:hlinkClick r:id="rId7"/>
              </a:rPr>
              <a:t>Guy.means@dep.state.fl.us</a:t>
            </a:r>
            <a:r>
              <a:rPr lang="en-US" sz="2400"/>
              <a:t>, 850-488-9380.</a:t>
            </a:r>
          </a:p>
          <a:p>
            <a:pPr>
              <a:lnSpc>
                <a:spcPct val="80000"/>
              </a:lnSpc>
              <a:buFont typeface="Wingdings" pitchFamily="2" charset="2"/>
              <a:buNone/>
            </a:pPr>
            <a:endParaRPr lang="en-US" sz="2400"/>
          </a:p>
        </p:txBody>
      </p:sp>
    </p:spTree>
  </p:cSld>
  <p:clrMapOvr>
    <a:masterClrMapping/>
  </p:clrMapOvr>
  <p:transition>
    <p:fad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81" name="Picture 1" descr="E:\#\Springs\Photos\Wacissa 11-11-10\Lower Wacissa PP.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2209800" y="3505200"/>
            <a:ext cx="5158785" cy="523220"/>
          </a:xfrm>
          <a:prstGeom prst="rect">
            <a:avLst/>
          </a:prstGeom>
          <a:noFill/>
        </p:spPr>
        <p:txBody>
          <a:bodyPr wrap="none" rtlCol="0">
            <a:spAutoFit/>
          </a:bodyPr>
          <a:lstStyle/>
          <a:p>
            <a:r>
              <a:rPr lang="en-US" sz="2800" b="1" dirty="0" smtClean="0"/>
              <a:t>Thank you OLLI participants!</a:t>
            </a:r>
            <a:endParaRPr lang="en-US" sz="2800" b="1" dirty="0"/>
          </a:p>
        </p:txBody>
      </p:sp>
    </p:spTree>
  </p:cSld>
  <p:clrMapOvr>
    <a:masterClrMapping/>
  </p:clrMapOvr>
  <p:transition>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3466</TotalTime>
  <Words>1260</Words>
  <Application>Microsoft PowerPoint</Application>
  <PresentationFormat>On-screen Show (4:3)</PresentationFormat>
  <Paragraphs>302</Paragraphs>
  <Slides>90</Slides>
  <Notes>1</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90</vt:i4>
      </vt:variant>
    </vt:vector>
  </HeadingPairs>
  <TitlesOfParts>
    <vt:vector size="94" baseType="lpstr">
      <vt:lpstr>Apex</vt:lpstr>
      <vt:lpstr>Presentation</vt:lpstr>
      <vt:lpstr>Acrobat Document</vt:lpstr>
      <vt:lpstr>Microsoft Office Excel Chart</vt:lpstr>
      <vt:lpstr>Slide 1</vt:lpstr>
      <vt:lpstr>Slide 2</vt:lpstr>
      <vt:lpstr>Slide 3</vt:lpstr>
      <vt:lpstr>Slide 4</vt:lpstr>
      <vt:lpstr>Slide 5</vt:lpstr>
      <vt:lpstr>Slide 6</vt:lpstr>
      <vt:lpstr>Slide 7</vt:lpstr>
      <vt:lpstr>Where do swallets occur and why?</vt:lpstr>
      <vt:lpstr>What is in stormwater?</vt:lpstr>
      <vt:lpstr>Potential Groundwater Contaminants and Sources</vt:lpstr>
      <vt:lpstr>Continued</vt:lpstr>
      <vt:lpstr>From Phelps, 2004</vt:lpstr>
      <vt:lpstr>Slide 13</vt:lpstr>
      <vt:lpstr>Slide 14</vt:lpstr>
      <vt:lpstr>Three aquifer systems in Florida:</vt:lpstr>
      <vt:lpstr>Slide 16</vt:lpstr>
      <vt:lpstr>Geological Cross Section</vt:lpstr>
      <vt:lpstr>Slide 18</vt:lpstr>
      <vt:lpstr>Slide 19</vt:lpstr>
      <vt:lpstr>Slide 20</vt:lpstr>
      <vt:lpstr>Slide 21</vt:lpstr>
      <vt:lpstr>How much water is in the ground and how much is removed?</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Where does spring water/groundwater come from and how does it get to springs?  50 to 60 inches of rainfall per year on average.</vt:lpstr>
      <vt:lpstr>Springsheds</vt:lpstr>
      <vt:lpstr>Slide 38</vt:lpstr>
      <vt:lpstr>Slide 39</vt:lpstr>
      <vt:lpstr>Slide 40</vt:lpstr>
      <vt:lpstr>Source of water for most   Florida springs</vt:lpstr>
      <vt:lpstr>Slide 42</vt:lpstr>
      <vt:lpstr>Trends (FGS Bulletin 69)</vt:lpstr>
      <vt:lpstr>Statewide Trends in Springs   (1991-2003)</vt:lpstr>
      <vt:lpstr>Statewide Trends in Springs (1991-2003) </vt:lpstr>
      <vt:lpstr>Slide 46</vt:lpstr>
      <vt:lpstr>Slide 47</vt:lpstr>
      <vt:lpstr>Slide 48</vt:lpstr>
      <vt:lpstr>Slide 49</vt:lpstr>
      <vt:lpstr>Slide 50</vt:lpstr>
      <vt:lpstr>Slide 51</vt:lpstr>
      <vt:lpstr>Springs that either do not flow or flow intermittently </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Florida Springs Initiative</vt:lpstr>
      <vt:lpstr>Slide 88</vt:lpstr>
      <vt:lpstr>Springs Web Based Resources:</vt:lpstr>
      <vt:lpstr>Slide 90</vt:lpstr>
    </vt:vector>
  </TitlesOfParts>
  <Company>Florida DEP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Guy H. Means</dc:creator>
  <cp:lastModifiedBy>Means, Guy</cp:lastModifiedBy>
  <cp:revision>126</cp:revision>
  <dcterms:created xsi:type="dcterms:W3CDTF">2004-05-10T14:52:12Z</dcterms:created>
  <dcterms:modified xsi:type="dcterms:W3CDTF">2011-05-23T20:18:58Z</dcterms:modified>
</cp:coreProperties>
</file>