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39" r:id="rId2"/>
    <p:sldId id="338" r:id="rId3"/>
    <p:sldId id="341" r:id="rId4"/>
    <p:sldId id="346" r:id="rId5"/>
    <p:sldId id="345" r:id="rId6"/>
    <p:sldId id="342" r:id="rId7"/>
    <p:sldId id="311" r:id="rId8"/>
    <p:sldId id="344" r:id="rId9"/>
    <p:sldId id="328" r:id="rId10"/>
    <p:sldId id="347" r:id="rId11"/>
    <p:sldId id="343" r:id="rId12"/>
    <p:sldId id="349" r:id="rId13"/>
    <p:sldId id="348" r:id="rId14"/>
    <p:sldId id="350" r:id="rId15"/>
    <p:sldId id="351" r:id="rId16"/>
    <p:sldId id="35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Murray" initials="AM" lastIdx="2" clrIdx="0">
    <p:extLst>
      <p:ext uri="{19B8F6BF-5375-455C-9EA6-DF929625EA0E}">
        <p15:presenceInfo xmlns:p15="http://schemas.microsoft.com/office/powerpoint/2012/main" userId="S::amurray@martin.fl.us::c2f82517-ceca-45cb-a2c0-cb1d2b14af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0" autoAdjust="0"/>
  </p:normalViewPr>
  <p:slideViewPr>
    <p:cSldViewPr snapToGrid="0">
      <p:cViewPr varScale="1">
        <p:scale>
          <a:sx n="104" d="100"/>
          <a:sy n="104" d="100"/>
        </p:scale>
        <p:origin x="14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A166EC-9DE6-42B7-8D68-C74469E59C5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A11B57-6C8D-4DEB-820B-9843FF61C6EC}">
      <dgm:prSet/>
      <dgm:spPr/>
      <dgm:t>
        <a:bodyPr/>
        <a:lstStyle/>
        <a:p>
          <a:r>
            <a:rPr lang="en-US" dirty="0"/>
            <a:t>Strong comprehensive approach provides cost effective residential connection to central sewer</a:t>
          </a:r>
        </a:p>
      </dgm:t>
    </dgm:pt>
    <dgm:pt modelId="{36A2D7AB-6E92-48D0-88C7-FBA6EC416961}" type="parTrans" cxnId="{AC79B0F6-7430-4547-A4FF-B32D14F6F2F5}">
      <dgm:prSet/>
      <dgm:spPr/>
      <dgm:t>
        <a:bodyPr/>
        <a:lstStyle/>
        <a:p>
          <a:endParaRPr lang="en-US"/>
        </a:p>
      </dgm:t>
    </dgm:pt>
    <dgm:pt modelId="{3ECA751B-9535-482B-9E63-2314C781BE7C}" type="sibTrans" cxnId="{AC79B0F6-7430-4547-A4FF-B32D14F6F2F5}">
      <dgm:prSet/>
      <dgm:spPr/>
      <dgm:t>
        <a:bodyPr/>
        <a:lstStyle/>
        <a:p>
          <a:endParaRPr lang="en-US"/>
        </a:p>
      </dgm:t>
    </dgm:pt>
    <dgm:pt modelId="{48340CE0-AED1-4D8D-AB43-9631FFDE789A}">
      <dgm:prSet/>
      <dgm:spPr/>
      <dgm:t>
        <a:bodyPr/>
        <a:lstStyle/>
        <a:p>
          <a:r>
            <a:rPr lang="en-US"/>
            <a:t>~$160M infrastructure investment for sewer and some water connection</a:t>
          </a:r>
        </a:p>
      </dgm:t>
    </dgm:pt>
    <dgm:pt modelId="{9B9A7306-4CE0-4262-8682-B002134E19E8}" type="parTrans" cxnId="{9C2693C4-3B55-4DE0-AA1E-22A48E554D9A}">
      <dgm:prSet/>
      <dgm:spPr/>
      <dgm:t>
        <a:bodyPr/>
        <a:lstStyle/>
        <a:p>
          <a:endParaRPr lang="en-US"/>
        </a:p>
      </dgm:t>
    </dgm:pt>
    <dgm:pt modelId="{B2165093-C7FB-4CBA-A729-19A7A0C0A448}" type="sibTrans" cxnId="{9C2693C4-3B55-4DE0-AA1E-22A48E554D9A}">
      <dgm:prSet/>
      <dgm:spPr/>
      <dgm:t>
        <a:bodyPr/>
        <a:lstStyle/>
        <a:p>
          <a:endParaRPr lang="en-US"/>
        </a:p>
      </dgm:t>
    </dgm:pt>
    <dgm:pt modelId="{2A58F635-ED1E-4F7D-BF54-5F1D09735FD8}">
      <dgm:prSet/>
      <dgm:spPr/>
      <dgm:t>
        <a:bodyPr/>
        <a:lstStyle/>
        <a:p>
          <a:r>
            <a:rPr lang="en-US"/>
            <a:t>Sewer infrastructure will be </a:t>
          </a:r>
          <a:r>
            <a:rPr lang="en-US" i="1"/>
            <a:t>available</a:t>
          </a:r>
          <a:r>
            <a:rPr lang="en-US"/>
            <a:t> for connection to approximately 10,000 parcels within service area</a:t>
          </a:r>
        </a:p>
      </dgm:t>
    </dgm:pt>
    <dgm:pt modelId="{4C3CADAB-4065-496F-8EA9-B12B7FFBB68D}" type="parTrans" cxnId="{E93DE798-DC2A-4F00-8687-5FDDEB625181}">
      <dgm:prSet/>
      <dgm:spPr/>
      <dgm:t>
        <a:bodyPr/>
        <a:lstStyle/>
        <a:p>
          <a:endParaRPr lang="en-US"/>
        </a:p>
      </dgm:t>
    </dgm:pt>
    <dgm:pt modelId="{C875AB73-6B87-49AC-98C1-CF990A03C5D6}" type="sibTrans" cxnId="{E93DE798-DC2A-4F00-8687-5FDDEB625181}">
      <dgm:prSet/>
      <dgm:spPr/>
      <dgm:t>
        <a:bodyPr/>
        <a:lstStyle/>
        <a:p>
          <a:endParaRPr lang="en-US"/>
        </a:p>
      </dgm:t>
    </dgm:pt>
    <dgm:pt modelId="{7B38AFA2-CBBE-4354-A2E2-4EA7DE21805D}">
      <dgm:prSet/>
      <dgm:spPr/>
      <dgm:t>
        <a:bodyPr/>
        <a:lstStyle/>
        <a:p>
          <a:r>
            <a:rPr lang="en-US"/>
            <a:t>Potential nutrient reduction up to ~100k lbs TN/yr and ~23K lbs TP/yr*</a:t>
          </a:r>
        </a:p>
      </dgm:t>
    </dgm:pt>
    <dgm:pt modelId="{89C25854-3C9C-4A13-A302-DD192EFC1FAD}" type="parTrans" cxnId="{37B69018-4954-4DA9-9A9A-A0A709FB198F}">
      <dgm:prSet/>
      <dgm:spPr/>
      <dgm:t>
        <a:bodyPr/>
        <a:lstStyle/>
        <a:p>
          <a:endParaRPr lang="en-US"/>
        </a:p>
      </dgm:t>
    </dgm:pt>
    <dgm:pt modelId="{98643086-347E-4F05-A6A9-763510585B79}" type="sibTrans" cxnId="{37B69018-4954-4DA9-9A9A-A0A709FB198F}">
      <dgm:prSet/>
      <dgm:spPr/>
      <dgm:t>
        <a:bodyPr/>
        <a:lstStyle/>
        <a:p>
          <a:endParaRPr lang="en-US"/>
        </a:p>
      </dgm:t>
    </dgm:pt>
    <dgm:pt modelId="{3AB049CC-41C8-4803-A214-16BE4EEE148F}" type="pres">
      <dgm:prSet presAssocID="{E5A166EC-9DE6-42B7-8D68-C74469E59C50}" presName="linear" presStyleCnt="0">
        <dgm:presLayoutVars>
          <dgm:animLvl val="lvl"/>
          <dgm:resizeHandles val="exact"/>
        </dgm:presLayoutVars>
      </dgm:prSet>
      <dgm:spPr/>
    </dgm:pt>
    <dgm:pt modelId="{9D792949-B47E-431B-9BEE-29DE48E2FE07}" type="pres">
      <dgm:prSet presAssocID="{9AA11B57-6C8D-4DEB-820B-9843FF61C6E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C491FAC-91A5-48B3-ADC3-46645EB1D0E6}" type="pres">
      <dgm:prSet presAssocID="{3ECA751B-9535-482B-9E63-2314C781BE7C}" presName="spacer" presStyleCnt="0"/>
      <dgm:spPr/>
    </dgm:pt>
    <dgm:pt modelId="{9A33744A-DB28-4AA3-81B2-47B5926D0165}" type="pres">
      <dgm:prSet presAssocID="{48340CE0-AED1-4D8D-AB43-9631FFDE78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541EC70-AB97-421C-A832-B05FB5823B30}" type="pres">
      <dgm:prSet presAssocID="{B2165093-C7FB-4CBA-A729-19A7A0C0A448}" presName="spacer" presStyleCnt="0"/>
      <dgm:spPr/>
    </dgm:pt>
    <dgm:pt modelId="{CEFF62C8-8B42-4853-9D24-61E0EC65B52D}" type="pres">
      <dgm:prSet presAssocID="{2A58F635-ED1E-4F7D-BF54-5F1D09735FD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DAB5501-D78A-48C4-A970-54EA612FB856}" type="pres">
      <dgm:prSet presAssocID="{C875AB73-6B87-49AC-98C1-CF990A03C5D6}" presName="spacer" presStyleCnt="0"/>
      <dgm:spPr/>
    </dgm:pt>
    <dgm:pt modelId="{87FC854E-438A-4EA3-BA08-2AD65FAC75CE}" type="pres">
      <dgm:prSet presAssocID="{7B38AFA2-CBBE-4354-A2E2-4EA7DE21805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1B27E14-41E4-4C46-B1BA-7C0E9E717230}" type="presOf" srcId="{2A58F635-ED1E-4F7D-BF54-5F1D09735FD8}" destId="{CEFF62C8-8B42-4853-9D24-61E0EC65B52D}" srcOrd="0" destOrd="0" presId="urn:microsoft.com/office/officeart/2005/8/layout/vList2"/>
    <dgm:cxn modelId="{37B69018-4954-4DA9-9A9A-A0A709FB198F}" srcId="{E5A166EC-9DE6-42B7-8D68-C74469E59C50}" destId="{7B38AFA2-CBBE-4354-A2E2-4EA7DE21805D}" srcOrd="3" destOrd="0" parTransId="{89C25854-3C9C-4A13-A302-DD192EFC1FAD}" sibTransId="{98643086-347E-4F05-A6A9-763510585B79}"/>
    <dgm:cxn modelId="{AEDB4F27-2ADD-4737-B88C-74B8DDD5139F}" type="presOf" srcId="{9AA11B57-6C8D-4DEB-820B-9843FF61C6EC}" destId="{9D792949-B47E-431B-9BEE-29DE48E2FE07}" srcOrd="0" destOrd="0" presId="urn:microsoft.com/office/officeart/2005/8/layout/vList2"/>
    <dgm:cxn modelId="{ABF43A86-34F1-41FE-888D-A29CECA680FA}" type="presOf" srcId="{E5A166EC-9DE6-42B7-8D68-C74469E59C50}" destId="{3AB049CC-41C8-4803-A214-16BE4EEE148F}" srcOrd="0" destOrd="0" presId="urn:microsoft.com/office/officeart/2005/8/layout/vList2"/>
    <dgm:cxn modelId="{E93DE798-DC2A-4F00-8687-5FDDEB625181}" srcId="{E5A166EC-9DE6-42B7-8D68-C74469E59C50}" destId="{2A58F635-ED1E-4F7D-BF54-5F1D09735FD8}" srcOrd="2" destOrd="0" parTransId="{4C3CADAB-4065-496F-8EA9-B12B7FFBB68D}" sibTransId="{C875AB73-6B87-49AC-98C1-CF990A03C5D6}"/>
    <dgm:cxn modelId="{9C2693C4-3B55-4DE0-AA1E-22A48E554D9A}" srcId="{E5A166EC-9DE6-42B7-8D68-C74469E59C50}" destId="{48340CE0-AED1-4D8D-AB43-9631FFDE789A}" srcOrd="1" destOrd="0" parTransId="{9B9A7306-4CE0-4262-8682-B002134E19E8}" sibTransId="{B2165093-C7FB-4CBA-A729-19A7A0C0A448}"/>
    <dgm:cxn modelId="{F8E518C7-4364-40F0-8628-E64749579381}" type="presOf" srcId="{48340CE0-AED1-4D8D-AB43-9631FFDE789A}" destId="{9A33744A-DB28-4AA3-81B2-47B5926D0165}" srcOrd="0" destOrd="0" presId="urn:microsoft.com/office/officeart/2005/8/layout/vList2"/>
    <dgm:cxn modelId="{AC79B0F6-7430-4547-A4FF-B32D14F6F2F5}" srcId="{E5A166EC-9DE6-42B7-8D68-C74469E59C50}" destId="{9AA11B57-6C8D-4DEB-820B-9843FF61C6EC}" srcOrd="0" destOrd="0" parTransId="{36A2D7AB-6E92-48D0-88C7-FBA6EC416961}" sibTransId="{3ECA751B-9535-482B-9E63-2314C781BE7C}"/>
    <dgm:cxn modelId="{17B196FD-7834-48F4-AB76-90F0C4F8AD40}" type="presOf" srcId="{7B38AFA2-CBBE-4354-A2E2-4EA7DE21805D}" destId="{87FC854E-438A-4EA3-BA08-2AD65FAC75CE}" srcOrd="0" destOrd="0" presId="urn:microsoft.com/office/officeart/2005/8/layout/vList2"/>
    <dgm:cxn modelId="{6F8D4278-07AF-4DD5-9E50-6EAADF1EB565}" type="presParOf" srcId="{3AB049CC-41C8-4803-A214-16BE4EEE148F}" destId="{9D792949-B47E-431B-9BEE-29DE48E2FE07}" srcOrd="0" destOrd="0" presId="urn:microsoft.com/office/officeart/2005/8/layout/vList2"/>
    <dgm:cxn modelId="{B7276384-E03E-4829-BE74-710A3D91EF6E}" type="presParOf" srcId="{3AB049CC-41C8-4803-A214-16BE4EEE148F}" destId="{6C491FAC-91A5-48B3-ADC3-46645EB1D0E6}" srcOrd="1" destOrd="0" presId="urn:microsoft.com/office/officeart/2005/8/layout/vList2"/>
    <dgm:cxn modelId="{EAC6D7EC-DFF4-4F66-8324-4EE97083318E}" type="presParOf" srcId="{3AB049CC-41C8-4803-A214-16BE4EEE148F}" destId="{9A33744A-DB28-4AA3-81B2-47B5926D0165}" srcOrd="2" destOrd="0" presId="urn:microsoft.com/office/officeart/2005/8/layout/vList2"/>
    <dgm:cxn modelId="{20E3956B-7781-411A-BDAE-533EA71B1E60}" type="presParOf" srcId="{3AB049CC-41C8-4803-A214-16BE4EEE148F}" destId="{4541EC70-AB97-421C-A832-B05FB5823B30}" srcOrd="3" destOrd="0" presId="urn:microsoft.com/office/officeart/2005/8/layout/vList2"/>
    <dgm:cxn modelId="{681A71AA-FF98-4FE3-8D68-C98A226C871E}" type="presParOf" srcId="{3AB049CC-41C8-4803-A214-16BE4EEE148F}" destId="{CEFF62C8-8B42-4853-9D24-61E0EC65B52D}" srcOrd="4" destOrd="0" presId="urn:microsoft.com/office/officeart/2005/8/layout/vList2"/>
    <dgm:cxn modelId="{FAD4A13B-AD64-4392-9505-04600BDD366D}" type="presParOf" srcId="{3AB049CC-41C8-4803-A214-16BE4EEE148F}" destId="{BDAB5501-D78A-48C4-A970-54EA612FB856}" srcOrd="5" destOrd="0" presId="urn:microsoft.com/office/officeart/2005/8/layout/vList2"/>
    <dgm:cxn modelId="{4B94AE1F-2339-4DD6-AAA7-4737ACF8CD4F}" type="presParOf" srcId="{3AB049CC-41C8-4803-A214-16BE4EEE148F}" destId="{87FC854E-438A-4EA3-BA08-2AD65FAC75C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995086-6B3B-418B-BEF9-B286CDF7FE5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7675BCC-3935-45B8-8D2B-E4E02FA8161A}">
      <dgm:prSet/>
      <dgm:spPr/>
      <dgm:t>
        <a:bodyPr/>
        <a:lstStyle/>
        <a:p>
          <a:r>
            <a:rPr lang="en-US" dirty="0"/>
            <a:t>Funding period October 1 – September 30</a:t>
          </a:r>
        </a:p>
      </dgm:t>
    </dgm:pt>
    <dgm:pt modelId="{309F3F26-45C3-4132-A2FE-C055E7ED7932}" type="parTrans" cxnId="{CC44C2FB-F487-4608-9253-A1F7CEE069A8}">
      <dgm:prSet/>
      <dgm:spPr/>
      <dgm:t>
        <a:bodyPr/>
        <a:lstStyle/>
        <a:p>
          <a:endParaRPr lang="en-US"/>
        </a:p>
      </dgm:t>
    </dgm:pt>
    <dgm:pt modelId="{75E83FAF-4E41-4D84-9722-E9DF355CEAEC}" type="sibTrans" cxnId="{CC44C2FB-F487-4608-9253-A1F7CEE069A8}">
      <dgm:prSet/>
      <dgm:spPr/>
      <dgm:t>
        <a:bodyPr/>
        <a:lstStyle/>
        <a:p>
          <a:endParaRPr lang="en-US"/>
        </a:p>
      </dgm:t>
    </dgm:pt>
    <dgm:pt modelId="{04E105ED-213B-4C1F-B471-CAE5672B3656}">
      <dgm:prSet/>
      <dgm:spPr/>
      <dgm:t>
        <a:bodyPr/>
        <a:lstStyle/>
        <a:p>
          <a:r>
            <a:rPr lang="en-US" dirty="0"/>
            <a:t>$150,000 grant for Connect to Protect grinders</a:t>
          </a:r>
        </a:p>
      </dgm:t>
    </dgm:pt>
    <dgm:pt modelId="{E719D456-051E-474A-BCFB-4B484B58645C}" type="parTrans" cxnId="{51C6261A-E5D0-4303-AD1D-DAB4CD1DA0D7}">
      <dgm:prSet/>
      <dgm:spPr/>
      <dgm:t>
        <a:bodyPr/>
        <a:lstStyle/>
        <a:p>
          <a:endParaRPr lang="en-US"/>
        </a:p>
      </dgm:t>
    </dgm:pt>
    <dgm:pt modelId="{301B518C-7135-4FED-926D-3C592CAA6D27}" type="sibTrans" cxnId="{51C6261A-E5D0-4303-AD1D-DAB4CD1DA0D7}">
      <dgm:prSet/>
      <dgm:spPr/>
      <dgm:t>
        <a:bodyPr/>
        <a:lstStyle/>
        <a:p>
          <a:endParaRPr lang="en-US"/>
        </a:p>
      </dgm:t>
    </dgm:pt>
    <dgm:pt modelId="{D450E01D-ED0D-4138-982C-265AB849B49D}">
      <dgm:prSet/>
      <dgm:spPr/>
      <dgm:t>
        <a:bodyPr/>
        <a:lstStyle/>
        <a:p>
          <a:r>
            <a:rPr lang="en-US"/>
            <a:t>$1,000 incentive for early connection per household</a:t>
          </a:r>
        </a:p>
      </dgm:t>
    </dgm:pt>
    <dgm:pt modelId="{741806FE-6990-4299-A6F2-B9EFE880A805}" type="parTrans" cxnId="{422EDFC1-F2AA-4E8D-94B4-D5E595839C10}">
      <dgm:prSet/>
      <dgm:spPr/>
      <dgm:t>
        <a:bodyPr/>
        <a:lstStyle/>
        <a:p>
          <a:endParaRPr lang="en-US"/>
        </a:p>
      </dgm:t>
    </dgm:pt>
    <dgm:pt modelId="{31952CAC-CA16-4784-A25E-3C75BCA81F87}" type="sibTrans" cxnId="{422EDFC1-F2AA-4E8D-94B4-D5E595839C10}">
      <dgm:prSet/>
      <dgm:spPr/>
      <dgm:t>
        <a:bodyPr/>
        <a:lstStyle/>
        <a:p>
          <a:endParaRPr lang="en-US"/>
        </a:p>
      </dgm:t>
    </dgm:pt>
    <dgm:pt modelId="{563F3024-61B8-4C6D-B81E-8B0C04FC1B62}">
      <dgm:prSet/>
      <dgm:spPr/>
      <dgm:t>
        <a:bodyPr/>
        <a:lstStyle/>
        <a:p>
          <a:r>
            <a:rPr lang="en-US" dirty="0"/>
            <a:t>2020-21 Grant -100% connected  </a:t>
          </a:r>
        </a:p>
      </dgm:t>
    </dgm:pt>
    <dgm:pt modelId="{E89B9EE2-D4DA-4889-9F82-BA5356D3F0B6}" type="parTrans" cxnId="{96D34DE6-4D03-455E-BE40-323050F7A1E4}">
      <dgm:prSet/>
      <dgm:spPr/>
      <dgm:t>
        <a:bodyPr/>
        <a:lstStyle/>
        <a:p>
          <a:endParaRPr lang="en-US"/>
        </a:p>
      </dgm:t>
    </dgm:pt>
    <dgm:pt modelId="{235C9E7B-7DEE-4B6F-BF8C-6E8791468BFD}" type="sibTrans" cxnId="{96D34DE6-4D03-455E-BE40-323050F7A1E4}">
      <dgm:prSet/>
      <dgm:spPr/>
      <dgm:t>
        <a:bodyPr/>
        <a:lstStyle/>
        <a:p>
          <a:endParaRPr lang="en-US"/>
        </a:p>
      </dgm:t>
    </dgm:pt>
    <dgm:pt modelId="{6FE00AF8-7B2E-4168-8873-A9A570AAD18F}">
      <dgm:prSet/>
      <dgm:spPr/>
      <dgm:t>
        <a:bodyPr/>
        <a:lstStyle/>
        <a:p>
          <a:r>
            <a:rPr lang="en-US" dirty="0"/>
            <a:t>2021-22 Grant – agreement executed</a:t>
          </a:r>
        </a:p>
      </dgm:t>
    </dgm:pt>
    <dgm:pt modelId="{65DD91BA-EABD-4464-9E37-4FBDF52253DC}" type="parTrans" cxnId="{0E24E5FA-286B-47DA-BFB4-D42D2A05E6FA}">
      <dgm:prSet/>
      <dgm:spPr/>
      <dgm:t>
        <a:bodyPr/>
        <a:lstStyle/>
        <a:p>
          <a:endParaRPr lang="en-US"/>
        </a:p>
      </dgm:t>
    </dgm:pt>
    <dgm:pt modelId="{56F8FF8F-68AF-419E-A2F4-0FF428147B9D}" type="sibTrans" cxnId="{0E24E5FA-286B-47DA-BFB4-D42D2A05E6FA}">
      <dgm:prSet/>
      <dgm:spPr/>
      <dgm:t>
        <a:bodyPr/>
        <a:lstStyle/>
        <a:p>
          <a:endParaRPr lang="en-US"/>
        </a:p>
      </dgm:t>
    </dgm:pt>
    <dgm:pt modelId="{1A4BDF08-5DCE-46F7-B401-857CB20E7FA9}" type="pres">
      <dgm:prSet presAssocID="{12995086-6B3B-418B-BEF9-B286CDF7FE5B}" presName="linear" presStyleCnt="0">
        <dgm:presLayoutVars>
          <dgm:animLvl val="lvl"/>
          <dgm:resizeHandles val="exact"/>
        </dgm:presLayoutVars>
      </dgm:prSet>
      <dgm:spPr/>
    </dgm:pt>
    <dgm:pt modelId="{5E8A46F7-15B7-4501-B592-53457ED1EF37}" type="pres">
      <dgm:prSet presAssocID="{47675BCC-3935-45B8-8D2B-E4E02FA8161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0E1DEFC-23D0-4D66-BBD5-B4C6E0A98D9D}" type="pres">
      <dgm:prSet presAssocID="{75E83FAF-4E41-4D84-9722-E9DF355CEAEC}" presName="spacer" presStyleCnt="0"/>
      <dgm:spPr/>
    </dgm:pt>
    <dgm:pt modelId="{A2828F79-3F5C-4859-8CB3-50FB4C1ED95B}" type="pres">
      <dgm:prSet presAssocID="{04E105ED-213B-4C1F-B471-CAE5672B3656}" presName="parentText" presStyleLbl="node1" presStyleIdx="1" presStyleCnt="5" custLinFactNeighborX="-1034" custLinFactNeighborY="11971">
        <dgm:presLayoutVars>
          <dgm:chMax val="0"/>
          <dgm:bulletEnabled val="1"/>
        </dgm:presLayoutVars>
      </dgm:prSet>
      <dgm:spPr/>
    </dgm:pt>
    <dgm:pt modelId="{7B90C077-28E5-4E7E-9B7C-50100B8BBB82}" type="pres">
      <dgm:prSet presAssocID="{301B518C-7135-4FED-926D-3C592CAA6D27}" presName="spacer" presStyleCnt="0"/>
      <dgm:spPr/>
    </dgm:pt>
    <dgm:pt modelId="{B4B11B9F-5432-42BE-9AA3-504FF2536069}" type="pres">
      <dgm:prSet presAssocID="{D450E01D-ED0D-4138-982C-265AB849B49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519A449-7832-4470-9752-20230FD64730}" type="pres">
      <dgm:prSet presAssocID="{31952CAC-CA16-4784-A25E-3C75BCA81F87}" presName="spacer" presStyleCnt="0"/>
      <dgm:spPr/>
    </dgm:pt>
    <dgm:pt modelId="{621A9A40-4D7F-4C40-822E-44483D5BE517}" type="pres">
      <dgm:prSet presAssocID="{563F3024-61B8-4C6D-B81E-8B0C04FC1B6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1B6F6FC-E260-4685-9E5A-A50AC7F8A945}" type="pres">
      <dgm:prSet presAssocID="{235C9E7B-7DEE-4B6F-BF8C-6E8791468BFD}" presName="spacer" presStyleCnt="0"/>
      <dgm:spPr/>
    </dgm:pt>
    <dgm:pt modelId="{397F2C3C-B142-4D98-B5F0-7E5CD156CF3A}" type="pres">
      <dgm:prSet presAssocID="{6FE00AF8-7B2E-4168-8873-A9A570AAD18F}" presName="parentText" presStyleLbl="node1" presStyleIdx="4" presStyleCnt="5" custLinFactNeighborY="-54358">
        <dgm:presLayoutVars>
          <dgm:chMax val="0"/>
          <dgm:bulletEnabled val="1"/>
        </dgm:presLayoutVars>
      </dgm:prSet>
      <dgm:spPr/>
    </dgm:pt>
  </dgm:ptLst>
  <dgm:cxnLst>
    <dgm:cxn modelId="{51C6261A-E5D0-4303-AD1D-DAB4CD1DA0D7}" srcId="{12995086-6B3B-418B-BEF9-B286CDF7FE5B}" destId="{04E105ED-213B-4C1F-B471-CAE5672B3656}" srcOrd="1" destOrd="0" parTransId="{E719D456-051E-474A-BCFB-4B484B58645C}" sibTransId="{301B518C-7135-4FED-926D-3C592CAA6D27}"/>
    <dgm:cxn modelId="{C0CCED33-6F74-49DE-885C-CA68E0549100}" type="presOf" srcId="{12995086-6B3B-418B-BEF9-B286CDF7FE5B}" destId="{1A4BDF08-5DCE-46F7-B401-857CB20E7FA9}" srcOrd="0" destOrd="0" presId="urn:microsoft.com/office/officeart/2005/8/layout/vList2"/>
    <dgm:cxn modelId="{1ED49462-26E5-4B35-9F4E-8CC072EF4161}" type="presOf" srcId="{47675BCC-3935-45B8-8D2B-E4E02FA8161A}" destId="{5E8A46F7-15B7-4501-B592-53457ED1EF37}" srcOrd="0" destOrd="0" presId="urn:microsoft.com/office/officeart/2005/8/layout/vList2"/>
    <dgm:cxn modelId="{56F05A63-EF8F-446C-9C13-7BCD477411BE}" type="presOf" srcId="{6FE00AF8-7B2E-4168-8873-A9A570AAD18F}" destId="{397F2C3C-B142-4D98-B5F0-7E5CD156CF3A}" srcOrd="0" destOrd="0" presId="urn:microsoft.com/office/officeart/2005/8/layout/vList2"/>
    <dgm:cxn modelId="{942D0958-88FE-445E-9046-376B33B82CD0}" type="presOf" srcId="{D450E01D-ED0D-4138-982C-265AB849B49D}" destId="{B4B11B9F-5432-42BE-9AA3-504FF2536069}" srcOrd="0" destOrd="0" presId="urn:microsoft.com/office/officeart/2005/8/layout/vList2"/>
    <dgm:cxn modelId="{8B9EBF7B-D325-473B-A7E7-C43CEB00B6E5}" type="presOf" srcId="{04E105ED-213B-4C1F-B471-CAE5672B3656}" destId="{A2828F79-3F5C-4859-8CB3-50FB4C1ED95B}" srcOrd="0" destOrd="0" presId="urn:microsoft.com/office/officeart/2005/8/layout/vList2"/>
    <dgm:cxn modelId="{F427BA8F-723A-44B4-8003-BC8083451B04}" type="presOf" srcId="{563F3024-61B8-4C6D-B81E-8B0C04FC1B62}" destId="{621A9A40-4D7F-4C40-822E-44483D5BE517}" srcOrd="0" destOrd="0" presId="urn:microsoft.com/office/officeart/2005/8/layout/vList2"/>
    <dgm:cxn modelId="{422EDFC1-F2AA-4E8D-94B4-D5E595839C10}" srcId="{12995086-6B3B-418B-BEF9-B286CDF7FE5B}" destId="{D450E01D-ED0D-4138-982C-265AB849B49D}" srcOrd="2" destOrd="0" parTransId="{741806FE-6990-4299-A6F2-B9EFE880A805}" sibTransId="{31952CAC-CA16-4784-A25E-3C75BCA81F87}"/>
    <dgm:cxn modelId="{96D34DE6-4D03-455E-BE40-323050F7A1E4}" srcId="{12995086-6B3B-418B-BEF9-B286CDF7FE5B}" destId="{563F3024-61B8-4C6D-B81E-8B0C04FC1B62}" srcOrd="3" destOrd="0" parTransId="{E89B9EE2-D4DA-4889-9F82-BA5356D3F0B6}" sibTransId="{235C9E7B-7DEE-4B6F-BF8C-6E8791468BFD}"/>
    <dgm:cxn modelId="{0E24E5FA-286B-47DA-BFB4-D42D2A05E6FA}" srcId="{12995086-6B3B-418B-BEF9-B286CDF7FE5B}" destId="{6FE00AF8-7B2E-4168-8873-A9A570AAD18F}" srcOrd="4" destOrd="0" parTransId="{65DD91BA-EABD-4464-9E37-4FBDF52253DC}" sibTransId="{56F8FF8F-68AF-419E-A2F4-0FF428147B9D}"/>
    <dgm:cxn modelId="{CC44C2FB-F487-4608-9253-A1F7CEE069A8}" srcId="{12995086-6B3B-418B-BEF9-B286CDF7FE5B}" destId="{47675BCC-3935-45B8-8D2B-E4E02FA8161A}" srcOrd="0" destOrd="0" parTransId="{309F3F26-45C3-4132-A2FE-C055E7ED7932}" sibTransId="{75E83FAF-4E41-4D84-9722-E9DF355CEAEC}"/>
    <dgm:cxn modelId="{1C9B54AA-53A0-43B5-8079-6FD434807E9F}" type="presParOf" srcId="{1A4BDF08-5DCE-46F7-B401-857CB20E7FA9}" destId="{5E8A46F7-15B7-4501-B592-53457ED1EF37}" srcOrd="0" destOrd="0" presId="urn:microsoft.com/office/officeart/2005/8/layout/vList2"/>
    <dgm:cxn modelId="{A4684774-D585-4473-A085-57F70DC75C14}" type="presParOf" srcId="{1A4BDF08-5DCE-46F7-B401-857CB20E7FA9}" destId="{40E1DEFC-23D0-4D66-BBD5-B4C6E0A98D9D}" srcOrd="1" destOrd="0" presId="urn:microsoft.com/office/officeart/2005/8/layout/vList2"/>
    <dgm:cxn modelId="{2EF5D4EE-9190-4549-871E-1C45798421A1}" type="presParOf" srcId="{1A4BDF08-5DCE-46F7-B401-857CB20E7FA9}" destId="{A2828F79-3F5C-4859-8CB3-50FB4C1ED95B}" srcOrd="2" destOrd="0" presId="urn:microsoft.com/office/officeart/2005/8/layout/vList2"/>
    <dgm:cxn modelId="{23E40677-5D73-4C0E-A6B9-84EDC7681A48}" type="presParOf" srcId="{1A4BDF08-5DCE-46F7-B401-857CB20E7FA9}" destId="{7B90C077-28E5-4E7E-9B7C-50100B8BBB82}" srcOrd="3" destOrd="0" presId="urn:microsoft.com/office/officeart/2005/8/layout/vList2"/>
    <dgm:cxn modelId="{F7AE4456-625C-4825-8D34-7E3B2EE95885}" type="presParOf" srcId="{1A4BDF08-5DCE-46F7-B401-857CB20E7FA9}" destId="{B4B11B9F-5432-42BE-9AA3-504FF2536069}" srcOrd="4" destOrd="0" presId="urn:microsoft.com/office/officeart/2005/8/layout/vList2"/>
    <dgm:cxn modelId="{C5CE5A71-EE63-49F0-B2C2-12501B9E1AF6}" type="presParOf" srcId="{1A4BDF08-5DCE-46F7-B401-857CB20E7FA9}" destId="{B519A449-7832-4470-9752-20230FD64730}" srcOrd="5" destOrd="0" presId="urn:microsoft.com/office/officeart/2005/8/layout/vList2"/>
    <dgm:cxn modelId="{FA06650E-37D9-4C26-9725-62D017263C22}" type="presParOf" srcId="{1A4BDF08-5DCE-46F7-B401-857CB20E7FA9}" destId="{621A9A40-4D7F-4C40-822E-44483D5BE517}" srcOrd="6" destOrd="0" presId="urn:microsoft.com/office/officeart/2005/8/layout/vList2"/>
    <dgm:cxn modelId="{6E8A3153-27CE-49B6-8F3B-02EBAAF8FE8A}" type="presParOf" srcId="{1A4BDF08-5DCE-46F7-B401-857CB20E7FA9}" destId="{71B6F6FC-E260-4685-9E5A-A50AC7F8A945}" srcOrd="7" destOrd="0" presId="urn:microsoft.com/office/officeart/2005/8/layout/vList2"/>
    <dgm:cxn modelId="{519896E1-6C04-4E1E-8A72-28BAC1103E4C}" type="presParOf" srcId="{1A4BDF08-5DCE-46F7-B401-857CB20E7FA9}" destId="{397F2C3C-B142-4D98-B5F0-7E5CD156CF3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265202-834A-4C62-8871-9BEF1955504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5226ED7-05E1-49E2-821B-CC5F16DA592D}">
      <dgm:prSet/>
      <dgm:spPr/>
      <dgm:t>
        <a:bodyPr/>
        <a:lstStyle/>
        <a:p>
          <a:r>
            <a:rPr lang="en-US" dirty="0"/>
            <a:t>Design, permitting and construction</a:t>
          </a:r>
        </a:p>
      </dgm:t>
    </dgm:pt>
    <dgm:pt modelId="{51A72DFF-AEEC-4DF5-A211-897772D3380B}" type="parTrans" cxnId="{0F594192-5BCB-4D7E-ACC6-0B2AEB36B016}">
      <dgm:prSet/>
      <dgm:spPr/>
      <dgm:t>
        <a:bodyPr/>
        <a:lstStyle/>
        <a:p>
          <a:endParaRPr lang="en-US"/>
        </a:p>
      </dgm:t>
    </dgm:pt>
    <dgm:pt modelId="{3A3807E7-9BE1-4E62-9788-CE8C2D755CAE}" type="sibTrans" cxnId="{0F594192-5BCB-4D7E-ACC6-0B2AEB36B016}">
      <dgm:prSet/>
      <dgm:spPr/>
      <dgm:t>
        <a:bodyPr/>
        <a:lstStyle/>
        <a:p>
          <a:endParaRPr lang="en-US"/>
        </a:p>
      </dgm:t>
    </dgm:pt>
    <dgm:pt modelId="{B62930FE-0D23-4A2B-AE46-C8374A1A23D5}">
      <dgm:prSet/>
      <dgm:spPr/>
      <dgm:t>
        <a:bodyPr/>
        <a:lstStyle/>
        <a:p>
          <a:r>
            <a:rPr lang="en-US"/>
            <a:t>Customer service</a:t>
          </a:r>
        </a:p>
      </dgm:t>
    </dgm:pt>
    <dgm:pt modelId="{3D5010D3-7149-47F5-99E1-18336DB18C78}" type="parTrans" cxnId="{85C4E0CA-5504-4E17-847B-62BE45821A8B}">
      <dgm:prSet/>
      <dgm:spPr/>
      <dgm:t>
        <a:bodyPr/>
        <a:lstStyle/>
        <a:p>
          <a:endParaRPr lang="en-US"/>
        </a:p>
      </dgm:t>
    </dgm:pt>
    <dgm:pt modelId="{E81319D9-F402-4A65-9F34-31A8C139F22A}" type="sibTrans" cxnId="{85C4E0CA-5504-4E17-847B-62BE45821A8B}">
      <dgm:prSet/>
      <dgm:spPr/>
      <dgm:t>
        <a:bodyPr/>
        <a:lstStyle/>
        <a:p>
          <a:endParaRPr lang="en-US"/>
        </a:p>
      </dgm:t>
    </dgm:pt>
    <dgm:pt modelId="{54D92A80-4C49-4FCC-9B04-BCC03A327C1D}">
      <dgm:prSet/>
      <dgm:spPr/>
      <dgm:t>
        <a:bodyPr/>
        <a:lstStyle/>
        <a:p>
          <a:r>
            <a:rPr lang="en-US"/>
            <a:t>Financing and grants</a:t>
          </a:r>
        </a:p>
      </dgm:t>
    </dgm:pt>
    <dgm:pt modelId="{98998DB9-2B31-4017-A68B-BF00A0A76EEC}" type="parTrans" cxnId="{5AF6825F-C867-433B-8387-A4318141EFF1}">
      <dgm:prSet/>
      <dgm:spPr/>
      <dgm:t>
        <a:bodyPr/>
        <a:lstStyle/>
        <a:p>
          <a:endParaRPr lang="en-US"/>
        </a:p>
      </dgm:t>
    </dgm:pt>
    <dgm:pt modelId="{97FFE1B4-2353-4B1F-90CB-EEB5E15E5AE3}" type="sibTrans" cxnId="{5AF6825F-C867-433B-8387-A4318141EFF1}">
      <dgm:prSet/>
      <dgm:spPr/>
      <dgm:t>
        <a:bodyPr/>
        <a:lstStyle/>
        <a:p>
          <a:endParaRPr lang="en-US"/>
        </a:p>
      </dgm:t>
    </dgm:pt>
    <dgm:pt modelId="{5816ED57-AD6D-4BD9-9DF5-D8DE279D871D}">
      <dgm:prSet/>
      <dgm:spPr/>
      <dgm:t>
        <a:bodyPr/>
        <a:lstStyle/>
        <a:p>
          <a:r>
            <a:rPr lang="en-US" dirty="0"/>
            <a:t>Policies and partnerships</a:t>
          </a:r>
        </a:p>
      </dgm:t>
    </dgm:pt>
    <dgm:pt modelId="{57D62821-C84E-4E35-A62F-31FD8289AFAA}" type="parTrans" cxnId="{D4849AC3-1920-4985-901F-944FEFFE4E0A}">
      <dgm:prSet/>
      <dgm:spPr/>
      <dgm:t>
        <a:bodyPr/>
        <a:lstStyle/>
        <a:p>
          <a:endParaRPr lang="en-US"/>
        </a:p>
      </dgm:t>
    </dgm:pt>
    <dgm:pt modelId="{30CEB4B6-79BC-4E7B-B014-94B67CD71CAB}" type="sibTrans" cxnId="{D4849AC3-1920-4985-901F-944FEFFE4E0A}">
      <dgm:prSet/>
      <dgm:spPr/>
      <dgm:t>
        <a:bodyPr/>
        <a:lstStyle/>
        <a:p>
          <a:endParaRPr lang="en-US"/>
        </a:p>
      </dgm:t>
    </dgm:pt>
    <dgm:pt modelId="{11DC0247-F1BD-430C-B186-A67B075FD6B1}">
      <dgm:prSet/>
      <dgm:spPr/>
      <dgm:t>
        <a:bodyPr/>
        <a:lstStyle/>
        <a:p>
          <a:r>
            <a:rPr lang="en-US" dirty="0"/>
            <a:t>Measurable benefit</a:t>
          </a:r>
        </a:p>
      </dgm:t>
    </dgm:pt>
    <dgm:pt modelId="{28DC33C0-3756-40E2-99F6-A3162ABF6453}" type="parTrans" cxnId="{630B86A0-9E15-40DA-8A67-97EBEF2AB801}">
      <dgm:prSet/>
      <dgm:spPr/>
      <dgm:t>
        <a:bodyPr/>
        <a:lstStyle/>
        <a:p>
          <a:endParaRPr lang="en-US"/>
        </a:p>
      </dgm:t>
    </dgm:pt>
    <dgm:pt modelId="{DB74ED72-1820-401F-83D0-C61256FD91D1}" type="sibTrans" cxnId="{630B86A0-9E15-40DA-8A67-97EBEF2AB801}">
      <dgm:prSet/>
      <dgm:spPr/>
      <dgm:t>
        <a:bodyPr/>
        <a:lstStyle/>
        <a:p>
          <a:endParaRPr lang="en-US"/>
        </a:p>
      </dgm:t>
    </dgm:pt>
    <dgm:pt modelId="{FE2D2A4D-6318-4364-B188-4336D76C387F}" type="pres">
      <dgm:prSet presAssocID="{DC265202-834A-4C62-8871-9BEF19555042}" presName="root" presStyleCnt="0">
        <dgm:presLayoutVars>
          <dgm:dir/>
          <dgm:resizeHandles val="exact"/>
        </dgm:presLayoutVars>
      </dgm:prSet>
      <dgm:spPr/>
    </dgm:pt>
    <dgm:pt modelId="{779B7CA8-7BB7-4F21-9AE1-017917845110}" type="pres">
      <dgm:prSet presAssocID="{35226ED7-05E1-49E2-821B-CC5F16DA592D}" presName="compNode" presStyleCnt="0"/>
      <dgm:spPr/>
    </dgm:pt>
    <dgm:pt modelId="{FE611122-AF6C-4147-A228-347E3413CF7B}" type="pres">
      <dgm:prSet presAssocID="{35226ED7-05E1-49E2-821B-CC5F16DA592D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10FAF128-14E5-4165-94F8-2562C8ED15ED}" type="pres">
      <dgm:prSet presAssocID="{35226ED7-05E1-49E2-821B-CC5F16DA592D}" presName="spaceRect" presStyleCnt="0"/>
      <dgm:spPr/>
    </dgm:pt>
    <dgm:pt modelId="{4B430195-06C8-4B81-97F3-E3D6287C238B}" type="pres">
      <dgm:prSet presAssocID="{35226ED7-05E1-49E2-821B-CC5F16DA592D}" presName="textRect" presStyleLbl="revTx" presStyleIdx="0" presStyleCnt="5">
        <dgm:presLayoutVars>
          <dgm:chMax val="1"/>
          <dgm:chPref val="1"/>
        </dgm:presLayoutVars>
      </dgm:prSet>
      <dgm:spPr/>
    </dgm:pt>
    <dgm:pt modelId="{F22D3606-50C9-4490-812F-29D3ACD7C46F}" type="pres">
      <dgm:prSet presAssocID="{3A3807E7-9BE1-4E62-9788-CE8C2D755CAE}" presName="sibTrans" presStyleCnt="0"/>
      <dgm:spPr/>
    </dgm:pt>
    <dgm:pt modelId="{F1725CA3-6156-4952-83EA-A316FBD72FE4}" type="pres">
      <dgm:prSet presAssocID="{B62930FE-0D23-4A2B-AE46-C8374A1A23D5}" presName="compNode" presStyleCnt="0"/>
      <dgm:spPr/>
    </dgm:pt>
    <dgm:pt modelId="{2B912EF4-C3C7-44E4-AE15-957650D3046D}" type="pres">
      <dgm:prSet presAssocID="{B62930FE-0D23-4A2B-AE46-C8374A1A23D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671C49B6-8D95-4606-893F-132149B8A1A5}" type="pres">
      <dgm:prSet presAssocID="{B62930FE-0D23-4A2B-AE46-C8374A1A23D5}" presName="spaceRect" presStyleCnt="0"/>
      <dgm:spPr/>
    </dgm:pt>
    <dgm:pt modelId="{10813C8B-DCBF-42F0-B095-B899FA9B7EC4}" type="pres">
      <dgm:prSet presAssocID="{B62930FE-0D23-4A2B-AE46-C8374A1A23D5}" presName="textRect" presStyleLbl="revTx" presStyleIdx="1" presStyleCnt="5">
        <dgm:presLayoutVars>
          <dgm:chMax val="1"/>
          <dgm:chPref val="1"/>
        </dgm:presLayoutVars>
      </dgm:prSet>
      <dgm:spPr/>
    </dgm:pt>
    <dgm:pt modelId="{EC0166BB-8A5C-4ABB-B457-FC65C9D4BD51}" type="pres">
      <dgm:prSet presAssocID="{E81319D9-F402-4A65-9F34-31A8C139F22A}" presName="sibTrans" presStyleCnt="0"/>
      <dgm:spPr/>
    </dgm:pt>
    <dgm:pt modelId="{027D5AAC-442C-48AE-ACB1-2B9E09897ABC}" type="pres">
      <dgm:prSet presAssocID="{54D92A80-4C49-4FCC-9B04-BCC03A327C1D}" presName="compNode" presStyleCnt="0"/>
      <dgm:spPr/>
    </dgm:pt>
    <dgm:pt modelId="{D0DC0964-6471-4BE2-B4F5-3481D5555FDD}" type="pres">
      <dgm:prSet presAssocID="{54D92A80-4C49-4FCC-9B04-BCC03A327C1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C1B60EA2-9252-4B43-9F6F-6E7482A72AAE}" type="pres">
      <dgm:prSet presAssocID="{54D92A80-4C49-4FCC-9B04-BCC03A327C1D}" presName="spaceRect" presStyleCnt="0"/>
      <dgm:spPr/>
    </dgm:pt>
    <dgm:pt modelId="{EF8AC3CD-7BD0-46B6-BBD8-14A021A6BD4A}" type="pres">
      <dgm:prSet presAssocID="{54D92A80-4C49-4FCC-9B04-BCC03A327C1D}" presName="textRect" presStyleLbl="revTx" presStyleIdx="2" presStyleCnt="5">
        <dgm:presLayoutVars>
          <dgm:chMax val="1"/>
          <dgm:chPref val="1"/>
        </dgm:presLayoutVars>
      </dgm:prSet>
      <dgm:spPr/>
    </dgm:pt>
    <dgm:pt modelId="{CAA7ABBF-7561-4A1F-9AB0-1592BEA0E5DF}" type="pres">
      <dgm:prSet presAssocID="{97FFE1B4-2353-4B1F-90CB-EEB5E15E5AE3}" presName="sibTrans" presStyleCnt="0"/>
      <dgm:spPr/>
    </dgm:pt>
    <dgm:pt modelId="{5D211B94-82E1-477E-B135-364B84D4C9A3}" type="pres">
      <dgm:prSet presAssocID="{5816ED57-AD6D-4BD9-9DF5-D8DE279D871D}" presName="compNode" presStyleCnt="0"/>
      <dgm:spPr/>
    </dgm:pt>
    <dgm:pt modelId="{08BBB00F-9AE6-4EA4-B787-F6CC6AC36971}" type="pres">
      <dgm:prSet presAssocID="{5816ED57-AD6D-4BD9-9DF5-D8DE279D871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00DFC97-1FD7-40BB-9E2D-E7AAA91B0B39}" type="pres">
      <dgm:prSet presAssocID="{5816ED57-AD6D-4BD9-9DF5-D8DE279D871D}" presName="spaceRect" presStyleCnt="0"/>
      <dgm:spPr/>
    </dgm:pt>
    <dgm:pt modelId="{C422E944-4151-439C-9507-0A3283451EB4}" type="pres">
      <dgm:prSet presAssocID="{5816ED57-AD6D-4BD9-9DF5-D8DE279D871D}" presName="textRect" presStyleLbl="revTx" presStyleIdx="3" presStyleCnt="5">
        <dgm:presLayoutVars>
          <dgm:chMax val="1"/>
          <dgm:chPref val="1"/>
        </dgm:presLayoutVars>
      </dgm:prSet>
      <dgm:spPr/>
    </dgm:pt>
    <dgm:pt modelId="{A0C554E5-28D0-47D7-A709-7ECBAE2FB015}" type="pres">
      <dgm:prSet presAssocID="{30CEB4B6-79BC-4E7B-B014-94B67CD71CAB}" presName="sibTrans" presStyleCnt="0"/>
      <dgm:spPr/>
    </dgm:pt>
    <dgm:pt modelId="{10DD5F28-5D96-4A74-B02D-B1009E26F1C1}" type="pres">
      <dgm:prSet presAssocID="{11DC0247-F1BD-430C-B186-A67B075FD6B1}" presName="compNode" presStyleCnt="0"/>
      <dgm:spPr/>
    </dgm:pt>
    <dgm:pt modelId="{43611291-00FE-4919-9B6C-81D7FCD0C153}" type="pres">
      <dgm:prSet presAssocID="{11DC0247-F1BD-430C-B186-A67B075FD6B1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BB73EA80-2FE3-4342-8D2D-15933F3CFF3A}" type="pres">
      <dgm:prSet presAssocID="{11DC0247-F1BD-430C-B186-A67B075FD6B1}" presName="spaceRect" presStyleCnt="0"/>
      <dgm:spPr/>
    </dgm:pt>
    <dgm:pt modelId="{F9ABE7B2-29D4-487A-9A62-9A981AE40A1E}" type="pres">
      <dgm:prSet presAssocID="{11DC0247-F1BD-430C-B186-A67B075FD6B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FA59C25-2CD4-4C96-BFE2-4A9E8E5B92BB}" type="presOf" srcId="{54D92A80-4C49-4FCC-9B04-BCC03A327C1D}" destId="{EF8AC3CD-7BD0-46B6-BBD8-14A021A6BD4A}" srcOrd="0" destOrd="0" presId="urn:microsoft.com/office/officeart/2018/2/layout/IconLabelList"/>
    <dgm:cxn modelId="{5AF6825F-C867-433B-8387-A4318141EFF1}" srcId="{DC265202-834A-4C62-8871-9BEF19555042}" destId="{54D92A80-4C49-4FCC-9B04-BCC03A327C1D}" srcOrd="2" destOrd="0" parTransId="{98998DB9-2B31-4017-A68B-BF00A0A76EEC}" sibTransId="{97FFE1B4-2353-4B1F-90CB-EEB5E15E5AE3}"/>
    <dgm:cxn modelId="{586A5D4D-CDD7-4297-8B95-E024D683A854}" type="presOf" srcId="{5816ED57-AD6D-4BD9-9DF5-D8DE279D871D}" destId="{C422E944-4151-439C-9507-0A3283451EB4}" srcOrd="0" destOrd="0" presId="urn:microsoft.com/office/officeart/2018/2/layout/IconLabelList"/>
    <dgm:cxn modelId="{32D78184-8B4F-4EA5-ACD1-05443BB316CF}" type="presOf" srcId="{DC265202-834A-4C62-8871-9BEF19555042}" destId="{FE2D2A4D-6318-4364-B188-4336D76C387F}" srcOrd="0" destOrd="0" presId="urn:microsoft.com/office/officeart/2018/2/layout/IconLabelList"/>
    <dgm:cxn modelId="{D438B790-10AC-4EF3-9EA9-B2FDEFC0FF25}" type="presOf" srcId="{B62930FE-0D23-4A2B-AE46-C8374A1A23D5}" destId="{10813C8B-DCBF-42F0-B095-B899FA9B7EC4}" srcOrd="0" destOrd="0" presId="urn:microsoft.com/office/officeart/2018/2/layout/IconLabelList"/>
    <dgm:cxn modelId="{0F594192-5BCB-4D7E-ACC6-0B2AEB36B016}" srcId="{DC265202-834A-4C62-8871-9BEF19555042}" destId="{35226ED7-05E1-49E2-821B-CC5F16DA592D}" srcOrd="0" destOrd="0" parTransId="{51A72DFF-AEEC-4DF5-A211-897772D3380B}" sibTransId="{3A3807E7-9BE1-4E62-9788-CE8C2D755CAE}"/>
    <dgm:cxn modelId="{630B86A0-9E15-40DA-8A67-97EBEF2AB801}" srcId="{DC265202-834A-4C62-8871-9BEF19555042}" destId="{11DC0247-F1BD-430C-B186-A67B075FD6B1}" srcOrd="4" destOrd="0" parTransId="{28DC33C0-3756-40E2-99F6-A3162ABF6453}" sibTransId="{DB74ED72-1820-401F-83D0-C61256FD91D1}"/>
    <dgm:cxn modelId="{79CEA1A2-4A41-43C0-BEE2-2135270AE51A}" type="presOf" srcId="{35226ED7-05E1-49E2-821B-CC5F16DA592D}" destId="{4B430195-06C8-4B81-97F3-E3D6287C238B}" srcOrd="0" destOrd="0" presId="urn:microsoft.com/office/officeart/2018/2/layout/IconLabelList"/>
    <dgm:cxn modelId="{D4849AC3-1920-4985-901F-944FEFFE4E0A}" srcId="{DC265202-834A-4C62-8871-9BEF19555042}" destId="{5816ED57-AD6D-4BD9-9DF5-D8DE279D871D}" srcOrd="3" destOrd="0" parTransId="{57D62821-C84E-4E35-A62F-31FD8289AFAA}" sibTransId="{30CEB4B6-79BC-4E7B-B014-94B67CD71CAB}"/>
    <dgm:cxn modelId="{85C4E0CA-5504-4E17-847B-62BE45821A8B}" srcId="{DC265202-834A-4C62-8871-9BEF19555042}" destId="{B62930FE-0D23-4A2B-AE46-C8374A1A23D5}" srcOrd="1" destOrd="0" parTransId="{3D5010D3-7149-47F5-99E1-18336DB18C78}" sibTransId="{E81319D9-F402-4A65-9F34-31A8C139F22A}"/>
    <dgm:cxn modelId="{80025EE7-ED7A-48EE-9736-394B6DA908F4}" type="presOf" srcId="{11DC0247-F1BD-430C-B186-A67B075FD6B1}" destId="{F9ABE7B2-29D4-487A-9A62-9A981AE40A1E}" srcOrd="0" destOrd="0" presId="urn:microsoft.com/office/officeart/2018/2/layout/IconLabelList"/>
    <dgm:cxn modelId="{8F7A4EC7-C5F8-4390-99E3-4879877B1044}" type="presParOf" srcId="{FE2D2A4D-6318-4364-B188-4336D76C387F}" destId="{779B7CA8-7BB7-4F21-9AE1-017917845110}" srcOrd="0" destOrd="0" presId="urn:microsoft.com/office/officeart/2018/2/layout/IconLabelList"/>
    <dgm:cxn modelId="{CA6DA604-2D03-471E-9D96-140C58A0610F}" type="presParOf" srcId="{779B7CA8-7BB7-4F21-9AE1-017917845110}" destId="{FE611122-AF6C-4147-A228-347E3413CF7B}" srcOrd="0" destOrd="0" presId="urn:microsoft.com/office/officeart/2018/2/layout/IconLabelList"/>
    <dgm:cxn modelId="{491FC1F7-BFDD-41EF-861D-6F17AD915868}" type="presParOf" srcId="{779B7CA8-7BB7-4F21-9AE1-017917845110}" destId="{10FAF128-14E5-4165-94F8-2562C8ED15ED}" srcOrd="1" destOrd="0" presId="urn:microsoft.com/office/officeart/2018/2/layout/IconLabelList"/>
    <dgm:cxn modelId="{3AAE7D20-DE70-4B64-B184-54F210966D10}" type="presParOf" srcId="{779B7CA8-7BB7-4F21-9AE1-017917845110}" destId="{4B430195-06C8-4B81-97F3-E3D6287C238B}" srcOrd="2" destOrd="0" presId="urn:microsoft.com/office/officeart/2018/2/layout/IconLabelList"/>
    <dgm:cxn modelId="{116A3291-28A6-4950-8AE7-619712EF0270}" type="presParOf" srcId="{FE2D2A4D-6318-4364-B188-4336D76C387F}" destId="{F22D3606-50C9-4490-812F-29D3ACD7C46F}" srcOrd="1" destOrd="0" presId="urn:microsoft.com/office/officeart/2018/2/layout/IconLabelList"/>
    <dgm:cxn modelId="{E255B730-9203-4BCC-8FF1-05CF5B953973}" type="presParOf" srcId="{FE2D2A4D-6318-4364-B188-4336D76C387F}" destId="{F1725CA3-6156-4952-83EA-A316FBD72FE4}" srcOrd="2" destOrd="0" presId="urn:microsoft.com/office/officeart/2018/2/layout/IconLabelList"/>
    <dgm:cxn modelId="{D28DFACE-0D06-4845-BA00-B2685B3DE366}" type="presParOf" srcId="{F1725CA3-6156-4952-83EA-A316FBD72FE4}" destId="{2B912EF4-C3C7-44E4-AE15-957650D3046D}" srcOrd="0" destOrd="0" presId="urn:microsoft.com/office/officeart/2018/2/layout/IconLabelList"/>
    <dgm:cxn modelId="{815C7E07-00A0-4441-AA9C-190BC3B40E72}" type="presParOf" srcId="{F1725CA3-6156-4952-83EA-A316FBD72FE4}" destId="{671C49B6-8D95-4606-893F-132149B8A1A5}" srcOrd="1" destOrd="0" presId="urn:microsoft.com/office/officeart/2018/2/layout/IconLabelList"/>
    <dgm:cxn modelId="{B195EE3A-F32D-4186-8C5B-ADAB8A1E7B07}" type="presParOf" srcId="{F1725CA3-6156-4952-83EA-A316FBD72FE4}" destId="{10813C8B-DCBF-42F0-B095-B899FA9B7EC4}" srcOrd="2" destOrd="0" presId="urn:microsoft.com/office/officeart/2018/2/layout/IconLabelList"/>
    <dgm:cxn modelId="{9534FBEA-9794-4DA1-998E-39D4FF5330E3}" type="presParOf" srcId="{FE2D2A4D-6318-4364-B188-4336D76C387F}" destId="{EC0166BB-8A5C-4ABB-B457-FC65C9D4BD51}" srcOrd="3" destOrd="0" presId="urn:microsoft.com/office/officeart/2018/2/layout/IconLabelList"/>
    <dgm:cxn modelId="{26F2D60F-322E-4856-A6C3-5818A23633B0}" type="presParOf" srcId="{FE2D2A4D-6318-4364-B188-4336D76C387F}" destId="{027D5AAC-442C-48AE-ACB1-2B9E09897ABC}" srcOrd="4" destOrd="0" presId="urn:microsoft.com/office/officeart/2018/2/layout/IconLabelList"/>
    <dgm:cxn modelId="{1C473407-6FEA-43AE-A031-26FE85EE62C5}" type="presParOf" srcId="{027D5AAC-442C-48AE-ACB1-2B9E09897ABC}" destId="{D0DC0964-6471-4BE2-B4F5-3481D5555FDD}" srcOrd="0" destOrd="0" presId="urn:microsoft.com/office/officeart/2018/2/layout/IconLabelList"/>
    <dgm:cxn modelId="{72FF45FF-8359-4624-A8E6-484FB56419E9}" type="presParOf" srcId="{027D5AAC-442C-48AE-ACB1-2B9E09897ABC}" destId="{C1B60EA2-9252-4B43-9F6F-6E7482A72AAE}" srcOrd="1" destOrd="0" presId="urn:microsoft.com/office/officeart/2018/2/layout/IconLabelList"/>
    <dgm:cxn modelId="{344E50A0-FCEB-40B1-B9E2-E73E6A7E63F2}" type="presParOf" srcId="{027D5AAC-442C-48AE-ACB1-2B9E09897ABC}" destId="{EF8AC3CD-7BD0-46B6-BBD8-14A021A6BD4A}" srcOrd="2" destOrd="0" presId="urn:microsoft.com/office/officeart/2018/2/layout/IconLabelList"/>
    <dgm:cxn modelId="{54747F92-7E0E-4DA5-AAC5-D69DD23E3931}" type="presParOf" srcId="{FE2D2A4D-6318-4364-B188-4336D76C387F}" destId="{CAA7ABBF-7561-4A1F-9AB0-1592BEA0E5DF}" srcOrd="5" destOrd="0" presId="urn:microsoft.com/office/officeart/2018/2/layout/IconLabelList"/>
    <dgm:cxn modelId="{D7179952-D011-4067-81D8-D7561581C2F8}" type="presParOf" srcId="{FE2D2A4D-6318-4364-B188-4336D76C387F}" destId="{5D211B94-82E1-477E-B135-364B84D4C9A3}" srcOrd="6" destOrd="0" presId="urn:microsoft.com/office/officeart/2018/2/layout/IconLabelList"/>
    <dgm:cxn modelId="{E8D70780-6DDE-4811-8FE3-90C3FDAC8691}" type="presParOf" srcId="{5D211B94-82E1-477E-B135-364B84D4C9A3}" destId="{08BBB00F-9AE6-4EA4-B787-F6CC6AC36971}" srcOrd="0" destOrd="0" presId="urn:microsoft.com/office/officeart/2018/2/layout/IconLabelList"/>
    <dgm:cxn modelId="{7E04A085-AB27-43FE-AEFB-0B576B2335A5}" type="presParOf" srcId="{5D211B94-82E1-477E-B135-364B84D4C9A3}" destId="{E00DFC97-1FD7-40BB-9E2D-E7AAA91B0B39}" srcOrd="1" destOrd="0" presId="urn:microsoft.com/office/officeart/2018/2/layout/IconLabelList"/>
    <dgm:cxn modelId="{0196441A-01AB-4B89-A2A4-CB67D3844A5F}" type="presParOf" srcId="{5D211B94-82E1-477E-B135-364B84D4C9A3}" destId="{C422E944-4151-439C-9507-0A3283451EB4}" srcOrd="2" destOrd="0" presId="urn:microsoft.com/office/officeart/2018/2/layout/IconLabelList"/>
    <dgm:cxn modelId="{40C94BA9-7F7F-44A9-B5A8-6EAE06332A42}" type="presParOf" srcId="{FE2D2A4D-6318-4364-B188-4336D76C387F}" destId="{A0C554E5-28D0-47D7-A709-7ECBAE2FB015}" srcOrd="7" destOrd="0" presId="urn:microsoft.com/office/officeart/2018/2/layout/IconLabelList"/>
    <dgm:cxn modelId="{99600AE8-6828-4E3C-A308-50C809EAC396}" type="presParOf" srcId="{FE2D2A4D-6318-4364-B188-4336D76C387F}" destId="{10DD5F28-5D96-4A74-B02D-B1009E26F1C1}" srcOrd="8" destOrd="0" presId="urn:microsoft.com/office/officeart/2018/2/layout/IconLabelList"/>
    <dgm:cxn modelId="{3ADBD291-271C-4057-ABBB-858F6B4ECA57}" type="presParOf" srcId="{10DD5F28-5D96-4A74-B02D-B1009E26F1C1}" destId="{43611291-00FE-4919-9B6C-81D7FCD0C153}" srcOrd="0" destOrd="0" presId="urn:microsoft.com/office/officeart/2018/2/layout/IconLabelList"/>
    <dgm:cxn modelId="{9931685A-8E35-4B34-A53F-E208300CBAB1}" type="presParOf" srcId="{10DD5F28-5D96-4A74-B02D-B1009E26F1C1}" destId="{BB73EA80-2FE3-4342-8D2D-15933F3CFF3A}" srcOrd="1" destOrd="0" presId="urn:microsoft.com/office/officeart/2018/2/layout/IconLabelList"/>
    <dgm:cxn modelId="{CDD81850-4090-4ABB-8C91-36AF8D03FCEE}" type="presParOf" srcId="{10DD5F28-5D96-4A74-B02D-B1009E26F1C1}" destId="{F9ABE7B2-29D4-487A-9A62-9A981AE40A1E}" srcOrd="2" destOrd="0" presId="urn:microsoft.com/office/officeart/2018/2/layout/IconLabelList"/>
  </dgm:cxnLst>
  <dgm:bg>
    <a:gradFill>
      <a:gsLst>
        <a:gs pos="0">
          <a:schemeClr val="accent1"/>
        </a:gs>
        <a:gs pos="33000">
          <a:schemeClr val="bg2">
            <a:tint val="98000"/>
            <a:satMod val="130000"/>
            <a:shade val="90000"/>
            <a:lumMod val="103000"/>
          </a:schemeClr>
        </a:gs>
        <a:gs pos="97000">
          <a:schemeClr val="bg2">
            <a:shade val="63000"/>
            <a:satMod val="120000"/>
          </a:schemeClr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92949-B47E-431B-9BEE-29DE48E2FE07}">
      <dsp:nvSpPr>
        <dsp:cNvPr id="0" name=""/>
        <dsp:cNvSpPr/>
      </dsp:nvSpPr>
      <dsp:spPr>
        <a:xfrm>
          <a:off x="0" y="66228"/>
          <a:ext cx="5319684" cy="11188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Strong comprehensive approach provides cost effective residential connection to central sewer</a:t>
          </a:r>
        </a:p>
      </dsp:txBody>
      <dsp:txXfrm>
        <a:off x="54616" y="120844"/>
        <a:ext cx="5210452" cy="1009580"/>
      </dsp:txXfrm>
    </dsp:sp>
    <dsp:sp modelId="{9A33744A-DB28-4AA3-81B2-47B5926D0165}">
      <dsp:nvSpPr>
        <dsp:cNvPr id="0" name=""/>
        <dsp:cNvSpPr/>
      </dsp:nvSpPr>
      <dsp:spPr>
        <a:xfrm>
          <a:off x="0" y="1242641"/>
          <a:ext cx="5319684" cy="1118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~$160M infrastructure investment for sewer and some water connection</a:t>
          </a:r>
        </a:p>
      </dsp:txBody>
      <dsp:txXfrm>
        <a:off x="54616" y="1297257"/>
        <a:ext cx="5210452" cy="1009580"/>
      </dsp:txXfrm>
    </dsp:sp>
    <dsp:sp modelId="{CEFF62C8-8B42-4853-9D24-61E0EC65B52D}">
      <dsp:nvSpPr>
        <dsp:cNvPr id="0" name=""/>
        <dsp:cNvSpPr/>
      </dsp:nvSpPr>
      <dsp:spPr>
        <a:xfrm>
          <a:off x="0" y="2419054"/>
          <a:ext cx="5319684" cy="111881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Sewer infrastructure will be </a:t>
          </a:r>
          <a:r>
            <a:rPr lang="en-US" sz="2000" i="1" kern="1200"/>
            <a:t>available</a:t>
          </a:r>
          <a:r>
            <a:rPr lang="en-US" sz="2000" kern="1200"/>
            <a:t> for connection to approximately 10,000 parcels within service area</a:t>
          </a:r>
        </a:p>
      </dsp:txBody>
      <dsp:txXfrm>
        <a:off x="54616" y="2473670"/>
        <a:ext cx="5210452" cy="1009580"/>
      </dsp:txXfrm>
    </dsp:sp>
    <dsp:sp modelId="{87FC854E-438A-4EA3-BA08-2AD65FAC75CE}">
      <dsp:nvSpPr>
        <dsp:cNvPr id="0" name=""/>
        <dsp:cNvSpPr/>
      </dsp:nvSpPr>
      <dsp:spPr>
        <a:xfrm>
          <a:off x="0" y="3595466"/>
          <a:ext cx="5319684" cy="11188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Potential nutrient reduction up to ~100k lbs TN/yr and ~23K lbs TP/yr*</a:t>
          </a:r>
        </a:p>
      </dsp:txBody>
      <dsp:txXfrm>
        <a:off x="54616" y="3650082"/>
        <a:ext cx="5210452" cy="1009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46F7-15B7-4501-B592-53457ED1EF37}">
      <dsp:nvSpPr>
        <dsp:cNvPr id="0" name=""/>
        <dsp:cNvSpPr/>
      </dsp:nvSpPr>
      <dsp:spPr>
        <a:xfrm>
          <a:off x="0" y="10948"/>
          <a:ext cx="5588149" cy="994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Funding period October 1 – September 30</a:t>
          </a:r>
        </a:p>
      </dsp:txBody>
      <dsp:txXfrm>
        <a:off x="48547" y="59495"/>
        <a:ext cx="5491055" cy="897406"/>
      </dsp:txXfrm>
    </dsp:sp>
    <dsp:sp modelId="{A2828F79-3F5C-4859-8CB3-50FB4C1ED95B}">
      <dsp:nvSpPr>
        <dsp:cNvPr id="0" name=""/>
        <dsp:cNvSpPr/>
      </dsp:nvSpPr>
      <dsp:spPr>
        <a:xfrm>
          <a:off x="0" y="1086067"/>
          <a:ext cx="5588149" cy="99450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$150,000 grant for Connect to Protect grinders</a:t>
          </a:r>
        </a:p>
      </dsp:txBody>
      <dsp:txXfrm>
        <a:off x="48547" y="1134614"/>
        <a:ext cx="5491055" cy="897406"/>
      </dsp:txXfrm>
    </dsp:sp>
    <dsp:sp modelId="{B4B11B9F-5432-42BE-9AA3-504FF2536069}">
      <dsp:nvSpPr>
        <dsp:cNvPr id="0" name=""/>
        <dsp:cNvSpPr/>
      </dsp:nvSpPr>
      <dsp:spPr>
        <a:xfrm>
          <a:off x="0" y="2143948"/>
          <a:ext cx="5588149" cy="99450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$1,000 incentive for early connection per household</a:t>
          </a:r>
        </a:p>
      </dsp:txBody>
      <dsp:txXfrm>
        <a:off x="48547" y="2192495"/>
        <a:ext cx="5491055" cy="897406"/>
      </dsp:txXfrm>
    </dsp:sp>
    <dsp:sp modelId="{621A9A40-4D7F-4C40-822E-44483D5BE517}">
      <dsp:nvSpPr>
        <dsp:cNvPr id="0" name=""/>
        <dsp:cNvSpPr/>
      </dsp:nvSpPr>
      <dsp:spPr>
        <a:xfrm>
          <a:off x="0" y="3210448"/>
          <a:ext cx="5588149" cy="99450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2020-21 Grant -100% connected  </a:t>
          </a:r>
        </a:p>
      </dsp:txBody>
      <dsp:txXfrm>
        <a:off x="48547" y="3258995"/>
        <a:ext cx="5491055" cy="897406"/>
      </dsp:txXfrm>
    </dsp:sp>
    <dsp:sp modelId="{397F2C3C-B142-4D98-B5F0-7E5CD156CF3A}">
      <dsp:nvSpPr>
        <dsp:cNvPr id="0" name=""/>
        <dsp:cNvSpPr/>
      </dsp:nvSpPr>
      <dsp:spPr>
        <a:xfrm>
          <a:off x="0" y="4237810"/>
          <a:ext cx="5588149" cy="9945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2021-22 Grant – agreement executed</a:t>
          </a:r>
        </a:p>
      </dsp:txBody>
      <dsp:txXfrm>
        <a:off x="48547" y="4286357"/>
        <a:ext cx="5491055" cy="8974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11122-AF6C-4147-A228-347E3413CF7B}">
      <dsp:nvSpPr>
        <dsp:cNvPr id="0" name=""/>
        <dsp:cNvSpPr/>
      </dsp:nvSpPr>
      <dsp:spPr>
        <a:xfrm>
          <a:off x="1059675" y="1297049"/>
          <a:ext cx="810000" cy="8100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30195-06C8-4B81-97F3-E3D6287C238B}">
      <dsp:nvSpPr>
        <dsp:cNvPr id="0" name=""/>
        <dsp:cNvSpPr/>
      </dsp:nvSpPr>
      <dsp:spPr>
        <a:xfrm>
          <a:off x="564675" y="237713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Design, permitting and construction</a:t>
          </a:r>
        </a:p>
      </dsp:txBody>
      <dsp:txXfrm>
        <a:off x="564675" y="2377136"/>
        <a:ext cx="1800000" cy="720000"/>
      </dsp:txXfrm>
    </dsp:sp>
    <dsp:sp modelId="{2B912EF4-C3C7-44E4-AE15-957650D3046D}">
      <dsp:nvSpPr>
        <dsp:cNvPr id="0" name=""/>
        <dsp:cNvSpPr/>
      </dsp:nvSpPr>
      <dsp:spPr>
        <a:xfrm>
          <a:off x="3174675" y="1297049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13C8B-DCBF-42F0-B095-B899FA9B7EC4}">
      <dsp:nvSpPr>
        <dsp:cNvPr id="0" name=""/>
        <dsp:cNvSpPr/>
      </dsp:nvSpPr>
      <dsp:spPr>
        <a:xfrm>
          <a:off x="2679675" y="237713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Customer service</a:t>
          </a:r>
        </a:p>
      </dsp:txBody>
      <dsp:txXfrm>
        <a:off x="2679675" y="2377136"/>
        <a:ext cx="1800000" cy="720000"/>
      </dsp:txXfrm>
    </dsp:sp>
    <dsp:sp modelId="{D0DC0964-6471-4BE2-B4F5-3481D5555FDD}">
      <dsp:nvSpPr>
        <dsp:cNvPr id="0" name=""/>
        <dsp:cNvSpPr/>
      </dsp:nvSpPr>
      <dsp:spPr>
        <a:xfrm>
          <a:off x="5289675" y="1297049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AC3CD-7BD0-46B6-BBD8-14A021A6BD4A}">
      <dsp:nvSpPr>
        <dsp:cNvPr id="0" name=""/>
        <dsp:cNvSpPr/>
      </dsp:nvSpPr>
      <dsp:spPr>
        <a:xfrm>
          <a:off x="4794675" y="237713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Financing and grants</a:t>
          </a:r>
        </a:p>
      </dsp:txBody>
      <dsp:txXfrm>
        <a:off x="4794675" y="2377136"/>
        <a:ext cx="1800000" cy="720000"/>
      </dsp:txXfrm>
    </dsp:sp>
    <dsp:sp modelId="{08BBB00F-9AE6-4EA4-B787-F6CC6AC36971}">
      <dsp:nvSpPr>
        <dsp:cNvPr id="0" name=""/>
        <dsp:cNvSpPr/>
      </dsp:nvSpPr>
      <dsp:spPr>
        <a:xfrm>
          <a:off x="7404675" y="1297049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2E944-4151-439C-9507-0A3283451EB4}">
      <dsp:nvSpPr>
        <dsp:cNvPr id="0" name=""/>
        <dsp:cNvSpPr/>
      </dsp:nvSpPr>
      <dsp:spPr>
        <a:xfrm>
          <a:off x="6909675" y="237713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Policies and partnerships</a:t>
          </a:r>
        </a:p>
      </dsp:txBody>
      <dsp:txXfrm>
        <a:off x="6909675" y="2377136"/>
        <a:ext cx="1800000" cy="720000"/>
      </dsp:txXfrm>
    </dsp:sp>
    <dsp:sp modelId="{43611291-00FE-4919-9B6C-81D7FCD0C153}">
      <dsp:nvSpPr>
        <dsp:cNvPr id="0" name=""/>
        <dsp:cNvSpPr/>
      </dsp:nvSpPr>
      <dsp:spPr>
        <a:xfrm>
          <a:off x="9519675" y="1297049"/>
          <a:ext cx="810000" cy="810000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BE7B2-29D4-487A-9A62-9A981AE40A1E}">
      <dsp:nvSpPr>
        <dsp:cNvPr id="0" name=""/>
        <dsp:cNvSpPr/>
      </dsp:nvSpPr>
      <dsp:spPr>
        <a:xfrm>
          <a:off x="9024675" y="237713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Measurable benefit</a:t>
          </a:r>
        </a:p>
      </dsp:txBody>
      <dsp:txXfrm>
        <a:off x="9024675" y="2377136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2DF12-5313-4E23-999D-462A64089349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33456-38FF-429A-89C5-80054A81B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5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33456-38FF-429A-89C5-80054A81BC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3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&gt;300 home communities</a:t>
            </a:r>
          </a:p>
          <a:p>
            <a:r>
              <a:rPr lang="en-US" sz="1200" dirty="0"/>
              <a:t>Assessment based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33456-38FF-429A-89C5-80054A81BC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65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33456-38FF-429A-89C5-80054A81BC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6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&lt;300 home communities</a:t>
            </a:r>
          </a:p>
          <a:p>
            <a:r>
              <a:rPr lang="en-US" sz="1200" dirty="0"/>
              <a:t>Voluntary connection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33456-38FF-429A-89C5-80054A81BC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45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33456-38FF-429A-89C5-80054A81BC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7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0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81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9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1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7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8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4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8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5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9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89AC9-9215-4424-8784-7B1C6FB4B443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2303F-0669-4329-BFAE-4BAF43181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1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4F705B6A-1BDF-41E0-BA66-D82D04D95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364" r="8460"/>
          <a:stretch>
            <a:fillRect/>
          </a:stretch>
        </p:blipFill>
        <p:spPr>
          <a:xfrm>
            <a:off x="6562286" y="1"/>
            <a:ext cx="5629713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73" y="0"/>
                </a:moveTo>
                <a:lnTo>
                  <a:pt x="0" y="14480"/>
                </a:lnTo>
                <a:lnTo>
                  <a:pt x="511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0273" y="0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725B7E-25B6-4F44-93DD-0087E4A25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1876" y="2965456"/>
            <a:ext cx="9437426" cy="2274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1A9DB2-F138-4737-B2ED-FC588C6E7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87" y="5239461"/>
            <a:ext cx="1902117" cy="1548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CE0BAD-BCFD-4AD6-AF6C-543CBD8F61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0609" y="5303385"/>
            <a:ext cx="1621677" cy="155461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C23EE2D-A15E-4539-9980-046CBA329A35}"/>
              </a:ext>
            </a:extLst>
          </p:cNvPr>
          <p:cNvSpPr txBox="1">
            <a:spLocks/>
          </p:cNvSpPr>
          <p:nvPr/>
        </p:nvSpPr>
        <p:spPr>
          <a:xfrm>
            <a:off x="233142" y="1041400"/>
            <a:ext cx="9144000" cy="238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accent1"/>
                </a:solidFill>
              </a:rPr>
              <a:t>Martin County’s Septic to Sewer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342336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539" y="266778"/>
            <a:ext cx="9412469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How Grinder Connection Works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703BAE-6943-424E-B40D-DD0921F1C70D}"/>
              </a:ext>
            </a:extLst>
          </p:cNvPr>
          <p:cNvSpPr/>
          <p:nvPr/>
        </p:nvSpPr>
        <p:spPr>
          <a:xfrm>
            <a:off x="1941331" y="1348377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Streamlined process for homeowners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Financial incentives to connect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Connect by MCU licensed contractors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MCU will maintain the grinder system in perpetuity</a:t>
            </a:r>
            <a:endParaRPr lang="en-US" sz="2000" dirty="0"/>
          </a:p>
        </p:txBody>
      </p:sp>
      <p:pic>
        <p:nvPicPr>
          <p:cNvPr id="7" name="Picture 6" descr="A picture containing grass, outdoor, outdoor object, farm machine&#10;&#10;Description automatically generated">
            <a:extLst>
              <a:ext uri="{FF2B5EF4-FFF2-40B4-BE49-F238E27FC236}">
                <a16:creationId xmlns:a16="http://schemas.microsoft.com/office/drawing/2014/main" id="{D3D9873E-A0C5-4D18-AC17-45D70C513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1" y="3233014"/>
            <a:ext cx="3593901" cy="2695426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Picture 9" descr="A picture containing grass, tree, outdoor, sky&#10;&#10;Description automatically generated">
            <a:extLst>
              <a:ext uri="{FF2B5EF4-FFF2-40B4-BE49-F238E27FC236}">
                <a16:creationId xmlns:a16="http://schemas.microsoft.com/office/drawing/2014/main" id="{6297160B-3E40-473E-8E20-BDE966990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55" y="3233014"/>
            <a:ext cx="3493799" cy="289784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Picture 10" descr="A picture containing ground, plant, tree, palm&#10;&#10;Description automatically generated">
            <a:extLst>
              <a:ext uri="{FF2B5EF4-FFF2-40B4-BE49-F238E27FC236}">
                <a16:creationId xmlns:a16="http://schemas.microsoft.com/office/drawing/2014/main" id="{2E18313C-B3AB-47F7-9BCA-0FCF653F3A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827" y="2244585"/>
            <a:ext cx="3337462" cy="444994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F465A43A-B0F7-4852-91F6-B88F9A589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1" y="5865888"/>
            <a:ext cx="2332316" cy="10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178" y="24799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Solar Energy Fund (SELF) Program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9E258D-9B22-458E-B4CD-CAB18A6C4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1" y="1092396"/>
            <a:ext cx="7328646" cy="5661143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28046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98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342" y="16175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IRL National Estuary Program Grants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76275D3-4E39-4F69-9983-7026795826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464799"/>
              </p:ext>
            </p:extLst>
          </p:nvPr>
        </p:nvGraphicFramePr>
        <p:xfrm>
          <a:off x="2865569" y="1463932"/>
          <a:ext cx="5588149" cy="5282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3FFF7F2-9C47-46E7-BFAB-87DD7B3D34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" y="5691870"/>
            <a:ext cx="2332316" cy="10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44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695" y="37817"/>
            <a:ext cx="10515600" cy="115879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Completed Projects FY2021 IRL Grant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1CD37-BDFB-405B-9CF4-6EFF89649FF9}"/>
              </a:ext>
            </a:extLst>
          </p:cNvPr>
          <p:cNvSpPr txBox="1"/>
          <p:nvPr/>
        </p:nvSpPr>
        <p:spPr>
          <a:xfrm>
            <a:off x="1035263" y="2283664"/>
            <a:ext cx="1932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NORTH MAPP</a:t>
            </a:r>
          </a:p>
          <a:p>
            <a:r>
              <a:rPr lang="en-US" dirty="0"/>
              <a:t>MAGNOLIA BLUFF</a:t>
            </a:r>
          </a:p>
          <a:p>
            <a:r>
              <a:rPr lang="en-US" dirty="0"/>
              <a:t>PALM LAKE PARK</a:t>
            </a:r>
          </a:p>
          <a:p>
            <a:r>
              <a:rPr lang="en-US" dirty="0"/>
              <a:t>N SEWALLS POINT</a:t>
            </a:r>
          </a:p>
          <a:p>
            <a:r>
              <a:rPr lang="en-US" dirty="0"/>
              <a:t>TROPICAL FARMS</a:t>
            </a:r>
          </a:p>
          <a:p>
            <a:endParaRPr lang="en-US" dirty="0"/>
          </a:p>
          <a:p>
            <a:r>
              <a:rPr lang="en-US" dirty="0"/>
              <a:t>Total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ECBE22-7FCF-407F-A938-0B7E52B646C9}"/>
              </a:ext>
            </a:extLst>
          </p:cNvPr>
          <p:cNvSpPr txBox="1"/>
          <p:nvPr/>
        </p:nvSpPr>
        <p:spPr>
          <a:xfrm>
            <a:off x="3191979" y="2283664"/>
            <a:ext cx="1828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26</a:t>
            </a:r>
          </a:p>
          <a:p>
            <a:r>
              <a:rPr lang="en-US" dirty="0"/>
              <a:t> 21</a:t>
            </a:r>
          </a:p>
          <a:p>
            <a:r>
              <a:rPr lang="en-US" dirty="0"/>
              <a:t> 18</a:t>
            </a:r>
          </a:p>
          <a:p>
            <a:r>
              <a:rPr lang="en-US" dirty="0"/>
              <a:t> 41</a:t>
            </a:r>
          </a:p>
          <a:p>
            <a:r>
              <a:rPr lang="en-US" u="sng" dirty="0"/>
              <a:t> 44</a:t>
            </a:r>
          </a:p>
          <a:p>
            <a:endParaRPr lang="en-US" u="sng" dirty="0"/>
          </a:p>
          <a:p>
            <a:r>
              <a:rPr lang="en-US" dirty="0"/>
              <a:t>150 connections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4D658A-E89D-456D-9A20-6435BA868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6570" y="1304382"/>
            <a:ext cx="3546958" cy="5481661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0C134C96-52A6-4C20-9BA0-E6E31980E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" y="5691870"/>
            <a:ext cx="2332316" cy="10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85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248" y="71957"/>
            <a:ext cx="10515600" cy="115879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Measuring Nutrient Reduction</a:t>
            </a: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0C134C96-52A6-4C20-9BA0-E6E31980E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" y="5691870"/>
            <a:ext cx="2332316" cy="1094173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066B57A8-A4E0-4F0D-B0A9-337583CEAB06}"/>
              </a:ext>
            </a:extLst>
          </p:cNvPr>
          <p:cNvSpPr txBox="1">
            <a:spLocks/>
          </p:cNvSpPr>
          <p:nvPr/>
        </p:nvSpPr>
        <p:spPr>
          <a:xfrm>
            <a:off x="571357" y="1361481"/>
            <a:ext cx="3932237" cy="3811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/>
              <a:t>Development of FDEP ArcNLET models </a:t>
            </a:r>
          </a:p>
          <a:p>
            <a:pPr marL="285750" indent="-285750"/>
            <a:r>
              <a:rPr lang="en-US" sz="2000" dirty="0"/>
              <a:t>Area specific septic TN loading impacts</a:t>
            </a:r>
          </a:p>
          <a:p>
            <a:pPr marL="285750" indent="-285750"/>
            <a:r>
              <a:rPr lang="en-US" sz="2000" dirty="0"/>
              <a:t>Extrapolation of model  for TP load estimates</a:t>
            </a:r>
          </a:p>
          <a:p>
            <a:pPr marL="285750" indent="-285750"/>
            <a:r>
              <a:rPr lang="en-US" sz="2000" dirty="0"/>
              <a:t>Golden Gate nutrient monitoring study to measure loads before during and after connection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954FA0-7470-4912-A5FB-0E264D035AF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76047" y="1361481"/>
            <a:ext cx="5813303" cy="4628145"/>
          </a:xfrm>
          <a:prstGeom prst="rect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783206-59BB-49D8-A546-0B761B90C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4970" y="4466221"/>
            <a:ext cx="2950654" cy="2307383"/>
          </a:xfrm>
          <a:prstGeom prst="rect">
            <a:avLst/>
          </a:prstGeom>
          <a:ln w="15875"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9232BE-EA61-427E-926F-C19AEA3B9674}"/>
              </a:ext>
            </a:extLst>
          </p:cNvPr>
          <p:cNvSpPr txBox="1"/>
          <p:nvPr/>
        </p:nvSpPr>
        <p:spPr>
          <a:xfrm>
            <a:off x="5485624" y="6571591"/>
            <a:ext cx="10406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(Source: USGS)</a:t>
            </a:r>
          </a:p>
        </p:txBody>
      </p:sp>
    </p:spTree>
    <p:extLst>
      <p:ext uri="{BB962C8B-B14F-4D97-AF65-F5344CB8AC3E}">
        <p14:creationId xmlns:p14="http://schemas.microsoft.com/office/powerpoint/2010/main" val="71689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0C134C96-52A6-4C20-9BA0-E6E31980E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2" y="5801644"/>
            <a:ext cx="2332316" cy="1094173"/>
          </a:xfrm>
          <a:prstGeom prst="rect">
            <a:avLst/>
          </a:prstGeom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060888B3-CAAD-4840-9F68-03B31C081F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206272"/>
              </p:ext>
            </p:extLst>
          </p:nvPr>
        </p:nvGraphicFramePr>
        <p:xfrm>
          <a:off x="0" y="1407459"/>
          <a:ext cx="11389350" cy="4394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5074EF72-A6FB-4AF4-A95A-ABCF4F37353B}"/>
              </a:ext>
            </a:extLst>
          </p:cNvPr>
          <p:cNvSpPr txBox="1">
            <a:spLocks/>
          </p:cNvSpPr>
          <p:nvPr/>
        </p:nvSpPr>
        <p:spPr>
          <a:xfrm>
            <a:off x="605117" y="408314"/>
            <a:ext cx="10515600" cy="1004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Program Success</a:t>
            </a:r>
          </a:p>
        </p:txBody>
      </p:sp>
    </p:spTree>
    <p:extLst>
      <p:ext uri="{BB962C8B-B14F-4D97-AF65-F5344CB8AC3E}">
        <p14:creationId xmlns:p14="http://schemas.microsoft.com/office/powerpoint/2010/main" val="2431492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695" y="37817"/>
            <a:ext cx="10515600" cy="115879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624D4-D9F2-47A6-9B52-D9937718A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865" y="323924"/>
            <a:ext cx="9676330" cy="3437067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1619B7-1E04-4D11-B559-CA0ADFA800B2}"/>
              </a:ext>
            </a:extLst>
          </p:cNvPr>
          <p:cNvSpPr/>
          <p:nvPr/>
        </p:nvSpPr>
        <p:spPr>
          <a:xfrm>
            <a:off x="2089244" y="4047098"/>
            <a:ext cx="762896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accent1"/>
                </a:solidFill>
              </a:rPr>
              <a:t>“Long-term, the Martin County Connect to Protect Program will result in some of the most significant local nutrient load reductions to the IRL”</a:t>
            </a:r>
            <a:endParaRPr lang="en-US" sz="3200" i="1" dirty="0"/>
          </a:p>
          <a:p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                             - excerpt from IRL Council  grant agreement with Martin County</a:t>
            </a:r>
          </a:p>
        </p:txBody>
      </p:sp>
    </p:spTree>
    <p:extLst>
      <p:ext uri="{BB962C8B-B14F-4D97-AF65-F5344CB8AC3E}">
        <p14:creationId xmlns:p14="http://schemas.microsoft.com/office/powerpoint/2010/main" val="1111339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D4A94C5-E497-40D6-A2F7-88A79738B9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595644"/>
              </p:ext>
            </p:extLst>
          </p:nvPr>
        </p:nvGraphicFramePr>
        <p:xfrm>
          <a:off x="2771371" y="1520063"/>
          <a:ext cx="5319684" cy="478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24" y="249718"/>
            <a:ext cx="10972935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10-Year Connect to Protect Program 2020-2029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E62F1-F63D-45C2-A433-3D84C63AF4F5}"/>
              </a:ext>
            </a:extLst>
          </p:cNvPr>
          <p:cNvSpPr txBox="1"/>
          <p:nvPr/>
        </p:nvSpPr>
        <p:spPr>
          <a:xfrm>
            <a:off x="6830089" y="6493172"/>
            <a:ext cx="4559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*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</a:rPr>
              <a:t>TN: 9.7lbs/year/septic system (Ye et. al. 2017)</a:t>
            </a:r>
          </a:p>
          <a:p>
            <a:pPr lvl="0"/>
            <a:r>
              <a:rPr lang="en-US" sz="800" dirty="0">
                <a:solidFill>
                  <a:schemeClr val="bg2">
                    <a:lumMod val="50000"/>
                  </a:schemeClr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F2196D-9328-4C79-A98E-813536A6C1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536" y="5551794"/>
            <a:ext cx="2334970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69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501" y="248371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Martin County BOCC Commitment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6A9EFB-C390-4F2A-808C-E5DA50B99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6882"/>
            <a:ext cx="11389350" cy="545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5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09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12996E-CAB6-4B32-8711-A347F040A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48" y="49360"/>
            <a:ext cx="10205797" cy="5729570"/>
          </a:xfrm>
          <a:prstGeom prst="rect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E68FCCC-3A47-42AE-8A17-70692D38A5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2" y="5691870"/>
            <a:ext cx="2332316" cy="10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44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99"/>
            <a:ext cx="12192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02107-979C-4845-B24D-975C711C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176" y="38019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5-Year Septic to Sewer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Conversion Plan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2020-2025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7A498E1-FEB5-4F02-9080-B86C55274F7A}"/>
              </a:ext>
            </a:extLst>
          </p:cNvPr>
          <p:cNvSpPr txBox="1">
            <a:spLocks/>
          </p:cNvSpPr>
          <p:nvPr/>
        </p:nvSpPr>
        <p:spPr>
          <a:xfrm>
            <a:off x="1098176" y="2052606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 dirty="0"/>
              <a:t>Refined priority septic conversion areas based on 2015 study</a:t>
            </a:r>
          </a:p>
          <a:p>
            <a:pPr marL="285750" indent="-285750"/>
            <a:r>
              <a:rPr lang="en-US" sz="2000" dirty="0"/>
              <a:t>Coordination with water and stormwater projects to reduce disruption</a:t>
            </a:r>
          </a:p>
          <a:p>
            <a:pPr marL="285750" indent="-285750"/>
            <a:r>
              <a:rPr lang="en-US" sz="2000" dirty="0"/>
              <a:t>Infrastructure available to 7,394 units</a:t>
            </a:r>
          </a:p>
          <a:p>
            <a:pPr marL="285750" indent="-285750"/>
            <a:r>
              <a:rPr lang="en-US" sz="2000" dirty="0"/>
              <a:t>Estimated annual reduction ~72k lbs. TN and 15k lbs. TP</a:t>
            </a:r>
          </a:p>
          <a:p>
            <a:pPr marL="285750" indent="-285750"/>
            <a:endParaRPr lang="en-US" sz="2000" dirty="0"/>
          </a:p>
          <a:p>
            <a:pPr marL="285750" indent="-285750"/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86E89-51D8-4C42-A2D5-ACDF13826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8275" y="33347"/>
            <a:ext cx="4536744" cy="6799853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59B48-3515-4BD7-B8DC-AF6FB1806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536" y="5551794"/>
            <a:ext cx="2334970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59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799"/>
            <a:ext cx="12192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278" y="-11374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5-Year Project Plan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E41DAA-DD84-45C7-A4B7-74FDFC886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706" y="965011"/>
            <a:ext cx="8417486" cy="586819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AE814875-4945-42E8-83AB-A527BA091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10" y="5576823"/>
            <a:ext cx="2332316" cy="10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62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892974-0AF4-412C-B4BC-A8CBBE9B4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09" y="0"/>
            <a:ext cx="10292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5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48260-ECAF-42BF-9634-B4EFFF81F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8410AB-ED28-46AC-ACA9-F9A67C96CDE2}"/>
              </a:ext>
            </a:extLst>
          </p:cNvPr>
          <p:cNvSpPr txBox="1"/>
          <p:nvPr/>
        </p:nvSpPr>
        <p:spPr>
          <a:xfrm>
            <a:off x="6288274" y="6325370"/>
            <a:ext cx="51010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900" dirty="0">
                <a:solidFill>
                  <a:schemeClr val="bg1"/>
                </a:solidFill>
              </a:rPr>
              <a:t>*TN: 9.7lbs/year/septic system (Ye et. al. 2017)</a:t>
            </a:r>
          </a:p>
          <a:p>
            <a:pPr lvl="0"/>
            <a:r>
              <a:rPr lang="en-US" sz="900" dirty="0">
                <a:solidFill>
                  <a:schemeClr val="bg1"/>
                </a:solidFill>
              </a:rPr>
              <a:t>  TP: Martin County Watershed to Reef Septic Study, Harbor Branch Oceanographic Institute, March 2016</a:t>
            </a:r>
          </a:p>
          <a:p>
            <a:pPr lvl="0"/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932D9B5-0760-4BD7-AB2B-33CF4BFF5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280" y="12001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Vacuum Pump Building 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28E22-9A74-4713-9900-A59A68D36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634" y="1178336"/>
            <a:ext cx="7326086" cy="5320960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696AA37-B8C7-482F-85D2-669ED5D98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10" y="5643813"/>
            <a:ext cx="2332316" cy="10941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8045E8-9CEB-4B9B-B205-E2533F9D2E4D}"/>
              </a:ext>
            </a:extLst>
          </p:cNvPr>
          <p:cNvSpPr txBox="1"/>
          <p:nvPr/>
        </p:nvSpPr>
        <p:spPr>
          <a:xfrm>
            <a:off x="4470677" y="6064643"/>
            <a:ext cx="3319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North River Shores, Jensen Beach</a:t>
            </a:r>
          </a:p>
        </p:txBody>
      </p:sp>
    </p:spTree>
    <p:extLst>
      <p:ext uri="{BB962C8B-B14F-4D97-AF65-F5344CB8AC3E}">
        <p14:creationId xmlns:p14="http://schemas.microsoft.com/office/powerpoint/2010/main" val="27735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E9B152-C3C5-40D4-95F9-C202BFF11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74" y="0"/>
            <a:ext cx="10366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47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</TotalTime>
  <Words>817</Words>
  <Application>Microsoft Office PowerPoint</Application>
  <PresentationFormat>Widescreen</PresentationFormat>
  <Paragraphs>96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10-Year Connect to Protect Program 2020-2029</vt:lpstr>
      <vt:lpstr>Martin County BOCC Commitment</vt:lpstr>
      <vt:lpstr>PowerPoint Presentation</vt:lpstr>
      <vt:lpstr>5-Year Septic to Sewer  Conversion Plan 2020-2025 </vt:lpstr>
      <vt:lpstr>5-Year Project Plan </vt:lpstr>
      <vt:lpstr>PowerPoint Presentation</vt:lpstr>
      <vt:lpstr>Vacuum Pump Building Example</vt:lpstr>
      <vt:lpstr>PowerPoint Presentation</vt:lpstr>
      <vt:lpstr>How Grinder Connection Works</vt:lpstr>
      <vt:lpstr>Solar Energy Fund (SELF) Program</vt:lpstr>
      <vt:lpstr>IRL National Estuary Program Grants</vt:lpstr>
      <vt:lpstr> Completed Projects FY2021 IRL Grant</vt:lpstr>
      <vt:lpstr> Measuring Nutrient Reduction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Martin County’s Septic to Sewer Program Update</dc:title>
  <dc:creator>Anne Murray</dc:creator>
  <cp:lastModifiedBy>Anne Murray</cp:lastModifiedBy>
  <cp:revision>53</cp:revision>
  <dcterms:created xsi:type="dcterms:W3CDTF">2021-06-01T17:25:37Z</dcterms:created>
  <dcterms:modified xsi:type="dcterms:W3CDTF">2021-08-02T20:13:13Z</dcterms:modified>
</cp:coreProperties>
</file>