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945600" cy="32918400"/>
  <p:notesSz cx="7315200" cy="9601200"/>
  <p:defaultTextStyle>
    <a:defPPr>
      <a:defRPr lang="en-US"/>
    </a:defPPr>
    <a:lvl1pPr marL="0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1pPr>
    <a:lvl2pPr marL="1567355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2pPr>
    <a:lvl3pPr marL="3134710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3pPr>
    <a:lvl4pPr marL="4702064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4pPr>
    <a:lvl5pPr marL="6269419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5pPr>
    <a:lvl6pPr marL="7836774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6pPr>
    <a:lvl7pPr marL="9404129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7pPr>
    <a:lvl8pPr marL="10971483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8pPr>
    <a:lvl9pPr marL="12538838" algn="l" defTabSz="313471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6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2" autoAdjust="0"/>
    <p:restoredTop sz="94660"/>
  </p:normalViewPr>
  <p:slideViewPr>
    <p:cSldViewPr>
      <p:cViewPr>
        <p:scale>
          <a:sx n="66" d="100"/>
          <a:sy n="66" d="100"/>
        </p:scale>
        <p:origin x="120" y="-4284"/>
      </p:cViewPr>
      <p:guideLst>
        <p:guide orient="horz" pos="10368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0226042"/>
            <a:ext cx="1865376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1840" y="18653760"/>
            <a:ext cx="1536192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4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69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6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4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1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38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4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3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910560" y="1318265"/>
            <a:ext cx="493776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7280" y="1318265"/>
            <a:ext cx="1444752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43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5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1" y="21153122"/>
            <a:ext cx="18653760" cy="653796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1" y="13952226"/>
            <a:ext cx="18653760" cy="72008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355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2pPr>
            <a:lvl3pPr marL="313471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064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69419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6774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4129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1483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38838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72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7680964"/>
            <a:ext cx="9692640" cy="2172462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5680" y="7680964"/>
            <a:ext cx="9692640" cy="2172462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11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1" y="7368543"/>
            <a:ext cx="9696451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355" indent="0">
              <a:buNone/>
              <a:defRPr sz="6900" b="1"/>
            </a:lvl2pPr>
            <a:lvl3pPr marL="3134710" indent="0">
              <a:buNone/>
              <a:defRPr sz="6100" b="1"/>
            </a:lvl3pPr>
            <a:lvl4pPr marL="4702064" indent="0">
              <a:buNone/>
              <a:defRPr sz="5500" b="1"/>
            </a:lvl4pPr>
            <a:lvl5pPr marL="6269419" indent="0">
              <a:buNone/>
              <a:defRPr sz="5500" b="1"/>
            </a:lvl5pPr>
            <a:lvl6pPr marL="7836774" indent="0">
              <a:buNone/>
              <a:defRPr sz="5500" b="1"/>
            </a:lvl6pPr>
            <a:lvl7pPr marL="9404129" indent="0">
              <a:buNone/>
              <a:defRPr sz="5500" b="1"/>
            </a:lvl7pPr>
            <a:lvl8pPr marL="10971483" indent="0">
              <a:buNone/>
              <a:defRPr sz="5500" b="1"/>
            </a:lvl8pPr>
            <a:lvl9pPr marL="12538838" indent="0">
              <a:buNone/>
              <a:defRPr sz="5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1" y="10439401"/>
            <a:ext cx="9696451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1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48061" y="7368543"/>
            <a:ext cx="9700260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355" indent="0">
              <a:buNone/>
              <a:defRPr sz="6900" b="1"/>
            </a:lvl2pPr>
            <a:lvl3pPr marL="3134710" indent="0">
              <a:buNone/>
              <a:defRPr sz="6100" b="1"/>
            </a:lvl3pPr>
            <a:lvl4pPr marL="4702064" indent="0">
              <a:buNone/>
              <a:defRPr sz="5500" b="1"/>
            </a:lvl4pPr>
            <a:lvl5pPr marL="6269419" indent="0">
              <a:buNone/>
              <a:defRPr sz="5500" b="1"/>
            </a:lvl5pPr>
            <a:lvl6pPr marL="7836774" indent="0">
              <a:buNone/>
              <a:defRPr sz="5500" b="1"/>
            </a:lvl6pPr>
            <a:lvl7pPr marL="9404129" indent="0">
              <a:buNone/>
              <a:defRPr sz="5500" b="1"/>
            </a:lvl7pPr>
            <a:lvl8pPr marL="10971483" indent="0">
              <a:buNone/>
              <a:defRPr sz="5500" b="1"/>
            </a:lvl8pPr>
            <a:lvl9pPr marL="12538838" indent="0">
              <a:buNone/>
              <a:defRPr sz="5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48061" y="10439401"/>
            <a:ext cx="9700260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1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36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68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8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2" y="1310640"/>
            <a:ext cx="7219951" cy="557784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120" y="1310644"/>
            <a:ext cx="12268200" cy="2809494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2" y="6888484"/>
            <a:ext cx="7219951" cy="22517102"/>
          </a:xfrm>
        </p:spPr>
        <p:txBody>
          <a:bodyPr/>
          <a:lstStyle>
            <a:lvl1pPr marL="0" indent="0">
              <a:buNone/>
              <a:defRPr sz="4800"/>
            </a:lvl1pPr>
            <a:lvl2pPr marL="1567355" indent="0">
              <a:buNone/>
              <a:defRPr sz="4100"/>
            </a:lvl2pPr>
            <a:lvl3pPr marL="3134710" indent="0">
              <a:buNone/>
              <a:defRPr sz="3400"/>
            </a:lvl3pPr>
            <a:lvl4pPr marL="4702064" indent="0">
              <a:buNone/>
              <a:defRPr sz="3100"/>
            </a:lvl4pPr>
            <a:lvl5pPr marL="6269419" indent="0">
              <a:buNone/>
              <a:defRPr sz="3100"/>
            </a:lvl5pPr>
            <a:lvl6pPr marL="7836774" indent="0">
              <a:buNone/>
              <a:defRPr sz="3100"/>
            </a:lvl6pPr>
            <a:lvl7pPr marL="9404129" indent="0">
              <a:buNone/>
              <a:defRPr sz="3100"/>
            </a:lvl7pPr>
            <a:lvl8pPr marL="10971483" indent="0">
              <a:buNone/>
              <a:defRPr sz="3100"/>
            </a:lvl8pPr>
            <a:lvl9pPr marL="12538838" indent="0">
              <a:buNone/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7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491" y="23042881"/>
            <a:ext cx="13167360" cy="272034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01491" y="2941320"/>
            <a:ext cx="13167360" cy="19751040"/>
          </a:xfrm>
        </p:spPr>
        <p:txBody>
          <a:bodyPr/>
          <a:lstStyle>
            <a:lvl1pPr marL="0" indent="0">
              <a:buNone/>
              <a:defRPr sz="11000"/>
            </a:lvl1pPr>
            <a:lvl2pPr marL="1567355" indent="0">
              <a:buNone/>
              <a:defRPr sz="9600"/>
            </a:lvl2pPr>
            <a:lvl3pPr marL="3134710" indent="0">
              <a:buNone/>
              <a:defRPr sz="8200"/>
            </a:lvl3pPr>
            <a:lvl4pPr marL="4702064" indent="0">
              <a:buNone/>
              <a:defRPr sz="6900"/>
            </a:lvl4pPr>
            <a:lvl5pPr marL="6269419" indent="0">
              <a:buNone/>
              <a:defRPr sz="6900"/>
            </a:lvl5pPr>
            <a:lvl6pPr marL="7836774" indent="0">
              <a:buNone/>
              <a:defRPr sz="6900"/>
            </a:lvl6pPr>
            <a:lvl7pPr marL="9404129" indent="0">
              <a:buNone/>
              <a:defRPr sz="6900"/>
            </a:lvl7pPr>
            <a:lvl8pPr marL="10971483" indent="0">
              <a:buNone/>
              <a:defRPr sz="6900"/>
            </a:lvl8pPr>
            <a:lvl9pPr marL="12538838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1491" y="25763223"/>
            <a:ext cx="13167360" cy="3863338"/>
          </a:xfrm>
        </p:spPr>
        <p:txBody>
          <a:bodyPr/>
          <a:lstStyle>
            <a:lvl1pPr marL="0" indent="0">
              <a:buNone/>
              <a:defRPr sz="4800"/>
            </a:lvl1pPr>
            <a:lvl2pPr marL="1567355" indent="0">
              <a:buNone/>
              <a:defRPr sz="4100"/>
            </a:lvl2pPr>
            <a:lvl3pPr marL="3134710" indent="0">
              <a:buNone/>
              <a:defRPr sz="3400"/>
            </a:lvl3pPr>
            <a:lvl4pPr marL="4702064" indent="0">
              <a:buNone/>
              <a:defRPr sz="3100"/>
            </a:lvl4pPr>
            <a:lvl5pPr marL="6269419" indent="0">
              <a:buNone/>
              <a:defRPr sz="3100"/>
            </a:lvl5pPr>
            <a:lvl6pPr marL="7836774" indent="0">
              <a:buNone/>
              <a:defRPr sz="3100"/>
            </a:lvl6pPr>
            <a:lvl7pPr marL="9404129" indent="0">
              <a:buNone/>
              <a:defRPr sz="3100"/>
            </a:lvl7pPr>
            <a:lvl8pPr marL="10971483" indent="0">
              <a:buNone/>
              <a:defRPr sz="3100"/>
            </a:lvl8pPr>
            <a:lvl9pPr marL="12538838" indent="0">
              <a:buNone/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2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5486400"/>
          </a:xfrm>
          <a:prstGeom prst="rect">
            <a:avLst/>
          </a:prstGeom>
        </p:spPr>
        <p:txBody>
          <a:bodyPr vert="horz" lIns="313471" tIns="156735" rIns="313471" bIns="15673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680964"/>
            <a:ext cx="19751040" cy="21724622"/>
          </a:xfrm>
          <a:prstGeom prst="rect">
            <a:avLst/>
          </a:prstGeom>
        </p:spPr>
        <p:txBody>
          <a:bodyPr vert="horz" lIns="313471" tIns="156735" rIns="313471" bIns="15673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30510482"/>
            <a:ext cx="5120640" cy="1752600"/>
          </a:xfrm>
          <a:prstGeom prst="rect">
            <a:avLst/>
          </a:prstGeom>
        </p:spPr>
        <p:txBody>
          <a:bodyPr vert="horz" lIns="313471" tIns="156735" rIns="313471" bIns="156735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D2377-FB0E-4629-8B26-991F14ECDB3B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98080" y="30510482"/>
            <a:ext cx="6949440" cy="1752600"/>
          </a:xfrm>
          <a:prstGeom prst="rect">
            <a:avLst/>
          </a:prstGeom>
        </p:spPr>
        <p:txBody>
          <a:bodyPr vert="horz" lIns="313471" tIns="156735" rIns="313471" bIns="156735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27680" y="30510482"/>
            <a:ext cx="5120640" cy="1752600"/>
          </a:xfrm>
          <a:prstGeom prst="rect">
            <a:avLst/>
          </a:prstGeom>
        </p:spPr>
        <p:txBody>
          <a:bodyPr vert="horz" lIns="313471" tIns="156735" rIns="313471" bIns="156735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89936-7463-4ED3-BF3E-575E1A21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3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3471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516" indent="-1175516" algn="l" defTabSz="31347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6951" indent="-979597" algn="l" defTabSz="3134710" rtl="0" eaLnBrk="1" latinLnBrk="0" hangingPunct="1">
        <a:spcBef>
          <a:spcPct val="20000"/>
        </a:spcBef>
        <a:buFont typeface="Arial" panose="020B0604020202020204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387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5742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096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0451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7806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5161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2515" indent="-783677" algn="l" defTabSz="3134710" rtl="0" eaLnBrk="1" latinLnBrk="0" hangingPunct="1">
        <a:spcBef>
          <a:spcPct val="20000"/>
        </a:spcBef>
        <a:buFont typeface="Arial" panose="020B0604020202020204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355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3134710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064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4pPr>
      <a:lvl5pPr marL="6269419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5pPr>
      <a:lvl6pPr marL="7836774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6pPr>
      <a:lvl7pPr marL="9404129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1483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8pPr>
      <a:lvl9pPr marL="12538838" algn="l" defTabSz="313471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www.martin.fl.us/accessibility-feedback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367008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003300"/>
                </a:solidFill>
                <a:latin typeface="Arial Black" panose="020B0A04020102020204" pitchFamily="34" charset="0"/>
              </a:rPr>
              <a:t>Willoughby Creek Stormwater Quality Improvement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097281" y="4191001"/>
            <a:ext cx="20273335" cy="6855321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3300"/>
                </a:solidFill>
                <a:latin typeface="Arial Black" panose="020B0A04020102020204" pitchFamily="34" charset="0"/>
              </a:rPr>
              <a:t>The project completed in July 2020 consists of a Stormwater Treatment Area (STA) utilizing a combination of deep detention lakes and shallow treatment wetlands with native herbaceous submergent and emergent plants, along with storm pipes, associated ditch bottom inlets, control structures, and a sheet pile weir. </a:t>
            </a:r>
          </a:p>
          <a:p>
            <a:r>
              <a:rPr lang="en-US" sz="4000" b="1" dirty="0">
                <a:solidFill>
                  <a:srgbClr val="003300"/>
                </a:solidFill>
                <a:latin typeface="Arial Black" panose="020B0A04020102020204" pitchFamily="34" charset="0"/>
              </a:rPr>
              <a:t>The 24.50-acre STA system is designed to provide water quality improvements to 222 acres that contributes to the Willoughby Creek watershed. </a:t>
            </a:r>
          </a:p>
          <a:p>
            <a:r>
              <a:rPr lang="en-US" sz="4000" b="1" dirty="0">
                <a:solidFill>
                  <a:srgbClr val="003300"/>
                </a:solidFill>
                <a:latin typeface="Arial Black" panose="020B0A04020102020204" pitchFamily="34" charset="0"/>
              </a:rPr>
              <a:t>Currently the Ecosystem and Restoration Division is the monitoring the effectiveness of the treatment train system.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37549" y="19335130"/>
            <a:ext cx="6610249" cy="459878"/>
          </a:xfrm>
          <a:prstGeom prst="rect">
            <a:avLst/>
          </a:prstGeom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3300"/>
                </a:solidFill>
                <a:latin typeface="Arial Black" panose="020B0A04020102020204" pitchFamily="34" charset="0"/>
              </a:rPr>
              <a:t>Site Location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10134600" y="19205387"/>
            <a:ext cx="6400799" cy="589622"/>
          </a:xfrm>
          <a:prstGeom prst="rect">
            <a:avLst/>
          </a:prstGeom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3300"/>
                </a:solidFill>
                <a:latin typeface="Arial Black" panose="020B0A04020102020204" pitchFamily="34" charset="0"/>
              </a:rPr>
              <a:t>Preconstruction 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-698783" y="19417685"/>
            <a:ext cx="21651793" cy="1308591"/>
          </a:xfrm>
          <a:prstGeom prst="rect">
            <a:avLst/>
          </a:prstGeom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dirty="0">
              <a:solidFill>
                <a:srgbClr val="003300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14630871" y="25748968"/>
            <a:ext cx="6739745" cy="1140696"/>
          </a:xfrm>
          <a:prstGeom prst="rect">
            <a:avLst/>
          </a:prstGeom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3300"/>
                </a:solidFill>
                <a:latin typeface="Arial Black" panose="020B0A04020102020204" pitchFamily="34" charset="0"/>
              </a:rPr>
              <a:t>Second Deep Detention Lake and Littoral Plantings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7788822" y="14674684"/>
            <a:ext cx="6400799" cy="965969"/>
          </a:xfrm>
          <a:prstGeom prst="rect">
            <a:avLst/>
          </a:prstGeom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b="1" dirty="0">
              <a:solidFill>
                <a:srgbClr val="003300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585163" y="25807244"/>
            <a:ext cx="6739745" cy="1140696"/>
          </a:xfrm>
          <a:prstGeom prst="rect">
            <a:avLst/>
          </a:prstGeom>
        </p:spPr>
        <p:txBody>
          <a:bodyPr vert="horz" lIns="313471" tIns="156735" rIns="313471" bIns="156735" rtlCol="0">
            <a:norm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3300"/>
                </a:solidFill>
                <a:latin typeface="Arial Black" panose="020B0A04020102020204" pitchFamily="34" charset="0"/>
              </a:rPr>
              <a:t>Control Weir at outflow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618488" y="27090027"/>
            <a:ext cx="17048866" cy="4924536"/>
          </a:xfrm>
          <a:prstGeom prst="rect">
            <a:avLst/>
          </a:prstGeom>
          <a:ln w="63500">
            <a:solidFill>
              <a:srgbClr val="003300"/>
            </a:solidFill>
          </a:ln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Project Team:</a:t>
            </a:r>
          </a:p>
          <a:p>
            <a:pPr marL="489798" indent="-489798" algn="l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Administration: Taryn Kryzda, Don Donaldson</a:t>
            </a:r>
          </a:p>
          <a:p>
            <a:pPr marL="489798" indent="-489798" algn="l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Ecosystem Restoration and Management Division:  Zach Hughes, John Maehl, Mike Yustin, and </a:t>
            </a:r>
            <a:r>
              <a:rPr lang="en-US" sz="2600" b="1" dirty="0" err="1">
                <a:solidFill>
                  <a:srgbClr val="003300"/>
                </a:solidFill>
                <a:latin typeface="Arial Black" panose="020B0A04020102020204" pitchFamily="34" charset="0"/>
              </a:rPr>
              <a:t>Pati</a:t>
            </a: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 Higginbotham</a:t>
            </a:r>
          </a:p>
          <a:p>
            <a:pPr marL="489798" indent="-489798" algn="l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Capital Projects: George Dzama, Logan Huber, Chris Goetzfried, Justin Deckard, Krysti Brotherton and Kim McLaughlin</a:t>
            </a:r>
          </a:p>
          <a:p>
            <a:pPr marL="489798" indent="-489798" algn="just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Office of Managements &amp; Budget/Purchasing: Stephanie Merle, Lisandra Bonet and Jennifer Manning and Nicole Carey</a:t>
            </a:r>
          </a:p>
          <a:p>
            <a:pPr marL="489798" indent="-489798" algn="just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Design Team:  CAPTEC, EAI</a:t>
            </a:r>
          </a:p>
          <a:p>
            <a:pPr marL="489798" indent="-489798" algn="just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3300"/>
                </a:solidFill>
                <a:latin typeface="Arial Black" panose="020B0A04020102020204" pitchFamily="34" charset="0"/>
              </a:rPr>
              <a:t>Construction: JW Cheatham LLC</a:t>
            </a: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21945599" cy="32918400"/>
          </a:xfrm>
          <a:prstGeom prst="rect">
            <a:avLst/>
          </a:prstGeom>
          <a:noFill/>
          <a:ln w="269875" cmpd="tri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T:\ENG\Ecosystem Restoration and Management\LOGOS\mc-logo_highre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5442" y="28028271"/>
            <a:ext cx="3505174" cy="326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ubtitle 2"/>
          <p:cNvSpPr txBox="1">
            <a:spLocks/>
          </p:cNvSpPr>
          <p:nvPr/>
        </p:nvSpPr>
        <p:spPr>
          <a:xfrm>
            <a:off x="2" y="31442820"/>
            <a:ext cx="21945598" cy="1393025"/>
          </a:xfrm>
          <a:prstGeom prst="rect">
            <a:avLst/>
          </a:prstGeom>
        </p:spPr>
        <p:txBody>
          <a:bodyPr vert="horz" lIns="313471" tIns="156735" rIns="313471" bIns="156735" rtlCol="0">
            <a:normAutofit/>
          </a:bodyPr>
          <a:lstStyle>
            <a:lvl1pPr marL="0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567355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134710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702064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269419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7836774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9404129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0971483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538838" indent="0" algn="ctr" defTabSz="31347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3300"/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F96F20E-AB40-48EE-9438-90B109C177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8791" y="20234415"/>
            <a:ext cx="7034015" cy="52755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2985ADA-9C12-41C4-888F-8803CAE8C3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488" y="20154536"/>
            <a:ext cx="6739744" cy="5054808"/>
          </a:xfrm>
          <a:prstGeom prst="rect">
            <a:avLst/>
          </a:prstGeom>
        </p:spPr>
      </p:pic>
      <p:sp>
        <p:nvSpPr>
          <p:cNvPr id="36" name="Subtitle 2">
            <a:extLst>
              <a:ext uri="{FF2B5EF4-FFF2-40B4-BE49-F238E27FC236}">
                <a16:creationId xmlns:a16="http://schemas.microsoft.com/office/drawing/2014/main" id="{6DEA5879-E1F5-4DA3-A9C9-A6A5B1188A3F}"/>
              </a:ext>
            </a:extLst>
          </p:cNvPr>
          <p:cNvSpPr txBox="1">
            <a:spLocks/>
          </p:cNvSpPr>
          <p:nvPr/>
        </p:nvSpPr>
        <p:spPr>
          <a:xfrm>
            <a:off x="7524725" y="25949331"/>
            <a:ext cx="6739745" cy="1140696"/>
          </a:xfrm>
          <a:prstGeom prst="rect">
            <a:avLst/>
          </a:prstGeom>
        </p:spPr>
        <p:txBody>
          <a:bodyPr vert="horz" lIns="313471" tIns="156735" rIns="313471" bIns="156735" rtlCol="0">
            <a:normAutofit lnSpcReduction="10000"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3300"/>
                </a:solidFill>
                <a:latin typeface="Arial Black" panose="020B0A04020102020204" pitchFamily="34" charset="0"/>
              </a:rPr>
              <a:t>Deep  Detention Lake and Plantings 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7915189E-B1BD-46B2-8EDB-B6DE2086F99B}"/>
              </a:ext>
            </a:extLst>
          </p:cNvPr>
          <p:cNvSpPr txBox="1">
            <a:spLocks/>
          </p:cNvSpPr>
          <p:nvPr/>
        </p:nvSpPr>
        <p:spPr>
          <a:xfrm>
            <a:off x="-170649" y="26203900"/>
            <a:ext cx="21651793" cy="956028"/>
          </a:xfrm>
          <a:prstGeom prst="rect">
            <a:avLst/>
          </a:prstGeom>
        </p:spPr>
        <p:txBody>
          <a:bodyPr vert="horz" lIns="313471" tIns="156735" rIns="313471" bIns="156735" rtlCol="0">
            <a:noAutofit/>
          </a:bodyPr>
          <a:lstStyle>
            <a:lvl1pPr marL="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dirty="0">
              <a:solidFill>
                <a:srgbClr val="0033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E803F-202A-4C3A-9512-C7C3EFD5906C}"/>
              </a:ext>
            </a:extLst>
          </p:cNvPr>
          <p:cNvSpPr/>
          <p:nvPr/>
        </p:nvSpPr>
        <p:spPr>
          <a:xfrm>
            <a:off x="80594" y="32097118"/>
            <a:ext cx="2194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“This document may be reproduced upon request in an alternative format by contacting the County ADA Coordinator (772) 320-3131, the County Administration Office (772) 288-5400, Florida Relay 711, or by completing our accessibility feedback form at </a:t>
            </a:r>
            <a:r>
              <a:rPr lang="en-US" sz="20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www.martin.fl.us/accessibility-feedback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”.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CE9C4F-CA9D-4F24-8919-398E26CFFB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969" y="11289661"/>
            <a:ext cx="10767332" cy="80907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E1E9CD4-7D30-47F0-9077-5B3EA80A6F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53394" y="11447639"/>
            <a:ext cx="10474333" cy="771234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EAD5CD9-83AD-4208-8132-C5DB3E9AD6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0515" y="20312792"/>
            <a:ext cx="7034014" cy="527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27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250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Times New Roman</vt:lpstr>
      <vt:lpstr>Office Theme</vt:lpstr>
      <vt:lpstr>Willoughby Creek Stormwater Quality Improvement Project</vt:lpstr>
    </vt:vector>
  </TitlesOfParts>
  <Company>Martin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Kitching Creek Central Flow Way Project</dc:title>
  <dc:creator>Michael Yustin</dc:creator>
  <cp:lastModifiedBy>Kimberly McLaughlin</cp:lastModifiedBy>
  <cp:revision>142</cp:revision>
  <cp:lastPrinted>2015-11-03T19:54:00Z</cp:lastPrinted>
  <dcterms:created xsi:type="dcterms:W3CDTF">2015-10-12T18:21:37Z</dcterms:created>
  <dcterms:modified xsi:type="dcterms:W3CDTF">2021-05-26T13:18:03Z</dcterms:modified>
</cp:coreProperties>
</file>